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0"/>
  </p:notesMasterIdLst>
  <p:handoutMasterIdLst>
    <p:handoutMasterId r:id="rId31"/>
  </p:handoutMasterIdLst>
  <p:sldIdLst>
    <p:sldId id="259" r:id="rId2"/>
    <p:sldId id="330" r:id="rId3"/>
    <p:sldId id="328" r:id="rId4"/>
    <p:sldId id="261" r:id="rId5"/>
    <p:sldId id="359" r:id="rId6"/>
    <p:sldId id="331" r:id="rId7"/>
    <p:sldId id="319" r:id="rId8"/>
    <p:sldId id="332" r:id="rId9"/>
    <p:sldId id="285" r:id="rId10"/>
    <p:sldId id="265" r:id="rId11"/>
    <p:sldId id="322" r:id="rId12"/>
    <p:sldId id="335" r:id="rId13"/>
    <p:sldId id="326" r:id="rId14"/>
    <p:sldId id="350" r:id="rId15"/>
    <p:sldId id="361" r:id="rId16"/>
    <p:sldId id="363" r:id="rId17"/>
    <p:sldId id="353" r:id="rId18"/>
    <p:sldId id="355" r:id="rId19"/>
    <p:sldId id="352" r:id="rId20"/>
    <p:sldId id="354" r:id="rId21"/>
    <p:sldId id="356" r:id="rId22"/>
    <p:sldId id="362" r:id="rId23"/>
    <p:sldId id="337" r:id="rId24"/>
    <p:sldId id="343" r:id="rId25"/>
    <p:sldId id="344" r:id="rId26"/>
    <p:sldId id="348" r:id="rId27"/>
    <p:sldId id="347" r:id="rId28"/>
    <p:sldId id="302" r:id="rId29"/>
  </p:sldIdLst>
  <p:sldSz cx="12190413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FF66"/>
    <a:srgbClr val="CC66FF"/>
    <a:srgbClr val="C27C0A"/>
    <a:srgbClr val="71893F"/>
    <a:srgbClr val="9EB4CA"/>
    <a:srgbClr val="BECDDC"/>
    <a:srgbClr val="B0CA7C"/>
    <a:srgbClr val="3333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3" autoAdjust="0"/>
    <p:restoredTop sz="94533" autoAdjust="0"/>
  </p:normalViewPr>
  <p:slideViewPr>
    <p:cSldViewPr>
      <p:cViewPr varScale="1">
        <p:scale>
          <a:sx n="48" d="100"/>
          <a:sy n="48" d="100"/>
        </p:scale>
        <p:origin x="36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1C38D1-4118-422E-BA92-A3BCD13B083E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206EE406-BC6A-47E4-9AF6-1F97AFDE4515}">
      <dgm:prSet phldrT="[Texto]" custT="1"/>
      <dgm:spPr/>
      <dgm:t>
        <a:bodyPr/>
        <a:lstStyle/>
        <a:p>
          <a:r>
            <a:rPr lang="es-EC" sz="2000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1. Problema</a:t>
          </a:r>
        </a:p>
      </dgm:t>
    </dgm:pt>
    <dgm:pt modelId="{648444CD-8A2D-4085-AB6D-62E9CD29F8DF}" type="parTrans" cxnId="{D325B301-08C3-44A4-A613-56747E23BC37}">
      <dgm:prSet/>
      <dgm:spPr/>
      <dgm:t>
        <a:bodyPr/>
        <a:lstStyle/>
        <a:p>
          <a:endParaRPr lang="es-EC" sz="2000">
            <a:solidFill>
              <a:srgbClr val="000000"/>
            </a:solidFill>
            <a:latin typeface="+mj-lt"/>
            <a:cs typeface="Times New Roman" panose="02020603050405020304" pitchFamily="18" charset="0"/>
          </a:endParaRPr>
        </a:p>
      </dgm:t>
    </dgm:pt>
    <dgm:pt modelId="{9FE47EE2-52DF-4614-8118-84CFC9ACFE20}" type="sibTrans" cxnId="{D325B301-08C3-44A4-A613-56747E23BC37}">
      <dgm:prSet/>
      <dgm:spPr/>
      <dgm:t>
        <a:bodyPr/>
        <a:lstStyle/>
        <a:p>
          <a:endParaRPr lang="es-EC" sz="2000">
            <a:solidFill>
              <a:srgbClr val="000000"/>
            </a:solidFill>
            <a:latin typeface="+mj-lt"/>
            <a:cs typeface="Times New Roman" panose="02020603050405020304" pitchFamily="18" charset="0"/>
          </a:endParaRPr>
        </a:p>
      </dgm:t>
    </dgm:pt>
    <dgm:pt modelId="{45003A0D-794B-49CE-9A40-D2FB8AEFE000}">
      <dgm:prSet phldrT="[Texto]" custT="1"/>
      <dgm:spPr/>
      <dgm:t>
        <a:bodyPr/>
        <a:lstStyle/>
        <a:p>
          <a:r>
            <a:rPr lang="es-EC" sz="2000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2. Objetivos</a:t>
          </a:r>
          <a:endParaRPr lang="es-EC" sz="2000" dirty="0">
            <a:solidFill>
              <a:srgbClr val="000000"/>
            </a:solidFill>
            <a:latin typeface="+mj-lt"/>
            <a:cs typeface="Times New Roman" panose="02020603050405020304" pitchFamily="18" charset="0"/>
          </a:endParaRPr>
        </a:p>
      </dgm:t>
    </dgm:pt>
    <dgm:pt modelId="{1A24056E-A879-462E-A009-55C40F850998}" type="parTrans" cxnId="{15D95A61-CC9E-4E82-9DEE-9270836D5992}">
      <dgm:prSet/>
      <dgm:spPr/>
      <dgm:t>
        <a:bodyPr/>
        <a:lstStyle/>
        <a:p>
          <a:endParaRPr lang="es-EC" sz="2000">
            <a:solidFill>
              <a:srgbClr val="000000"/>
            </a:solidFill>
            <a:latin typeface="+mj-lt"/>
            <a:cs typeface="Times New Roman" panose="02020603050405020304" pitchFamily="18" charset="0"/>
          </a:endParaRPr>
        </a:p>
      </dgm:t>
    </dgm:pt>
    <dgm:pt modelId="{B6C0C8A6-5228-42A3-BB6C-DFBF4239E34F}" type="sibTrans" cxnId="{15D95A61-CC9E-4E82-9DEE-9270836D5992}">
      <dgm:prSet/>
      <dgm:spPr/>
      <dgm:t>
        <a:bodyPr/>
        <a:lstStyle/>
        <a:p>
          <a:endParaRPr lang="es-EC" sz="2000">
            <a:solidFill>
              <a:srgbClr val="000000"/>
            </a:solidFill>
            <a:latin typeface="+mj-lt"/>
            <a:cs typeface="Times New Roman" panose="02020603050405020304" pitchFamily="18" charset="0"/>
          </a:endParaRPr>
        </a:p>
      </dgm:t>
    </dgm:pt>
    <dgm:pt modelId="{6FEB196A-A027-4D0D-B8EA-1D2EABB0F7A6}">
      <dgm:prSet phldrT="[Texto]" custT="1"/>
      <dgm:spPr/>
      <dgm:t>
        <a:bodyPr/>
        <a:lstStyle/>
        <a:p>
          <a:r>
            <a:rPr lang="es-EC" sz="2000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3. Hipótesis</a:t>
          </a:r>
        </a:p>
      </dgm:t>
    </dgm:pt>
    <dgm:pt modelId="{E1A66CD6-7DCF-4296-AC69-41E12A32FC11}" type="parTrans" cxnId="{03E9838F-A69E-4786-ACC1-91D9CD1AA6EF}">
      <dgm:prSet/>
      <dgm:spPr/>
      <dgm:t>
        <a:bodyPr/>
        <a:lstStyle/>
        <a:p>
          <a:endParaRPr lang="es-EC" sz="2000">
            <a:solidFill>
              <a:srgbClr val="000000"/>
            </a:solidFill>
            <a:latin typeface="+mj-lt"/>
            <a:cs typeface="Times New Roman" panose="02020603050405020304" pitchFamily="18" charset="0"/>
          </a:endParaRPr>
        </a:p>
      </dgm:t>
    </dgm:pt>
    <dgm:pt modelId="{883C8D4D-B380-4ABC-AB1D-CDCB322545B6}" type="sibTrans" cxnId="{03E9838F-A69E-4786-ACC1-91D9CD1AA6EF}">
      <dgm:prSet/>
      <dgm:spPr/>
      <dgm:t>
        <a:bodyPr/>
        <a:lstStyle/>
        <a:p>
          <a:endParaRPr lang="es-EC" sz="2000">
            <a:solidFill>
              <a:srgbClr val="000000"/>
            </a:solidFill>
            <a:latin typeface="+mj-lt"/>
            <a:cs typeface="Times New Roman" panose="02020603050405020304" pitchFamily="18" charset="0"/>
          </a:endParaRPr>
        </a:p>
      </dgm:t>
    </dgm:pt>
    <dgm:pt modelId="{0AF078ED-B2DA-4B9D-B648-CAFB05093A5F}">
      <dgm:prSet phldrT="[Texto]" custT="1"/>
      <dgm:spPr/>
      <dgm:t>
        <a:bodyPr/>
        <a:lstStyle/>
        <a:p>
          <a:r>
            <a:rPr lang="es-EC" sz="2000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4. Marco teórico</a:t>
          </a:r>
        </a:p>
      </dgm:t>
    </dgm:pt>
    <dgm:pt modelId="{F7BDD502-B670-48BE-877E-25DD0CAA76BE}" type="parTrans" cxnId="{49D5D28C-6E27-4043-9BA3-947CCA4F9858}">
      <dgm:prSet/>
      <dgm:spPr/>
      <dgm:t>
        <a:bodyPr/>
        <a:lstStyle/>
        <a:p>
          <a:endParaRPr lang="es-EC" sz="2000">
            <a:solidFill>
              <a:srgbClr val="000000"/>
            </a:solidFill>
            <a:latin typeface="+mj-lt"/>
            <a:cs typeface="Times New Roman" panose="02020603050405020304" pitchFamily="18" charset="0"/>
          </a:endParaRPr>
        </a:p>
      </dgm:t>
    </dgm:pt>
    <dgm:pt modelId="{E1401C3B-83CE-45F0-AFF7-56340FBCBF5C}" type="sibTrans" cxnId="{49D5D28C-6E27-4043-9BA3-947CCA4F9858}">
      <dgm:prSet/>
      <dgm:spPr/>
      <dgm:t>
        <a:bodyPr/>
        <a:lstStyle/>
        <a:p>
          <a:endParaRPr lang="es-EC" sz="2000">
            <a:solidFill>
              <a:srgbClr val="000000"/>
            </a:solidFill>
            <a:latin typeface="+mj-lt"/>
            <a:cs typeface="Times New Roman" panose="02020603050405020304" pitchFamily="18" charset="0"/>
          </a:endParaRPr>
        </a:p>
      </dgm:t>
    </dgm:pt>
    <dgm:pt modelId="{8D3B5D74-AB58-40AE-B25B-F20B3ED79F6A}">
      <dgm:prSet phldrT="[Texto]" custT="1"/>
      <dgm:spPr/>
      <dgm:t>
        <a:bodyPr/>
        <a:lstStyle/>
        <a:p>
          <a:r>
            <a:rPr lang="es-EC" sz="2000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5. Metodología</a:t>
          </a:r>
        </a:p>
      </dgm:t>
    </dgm:pt>
    <dgm:pt modelId="{927A67EE-74AB-4231-B6BA-6F83E15B6F86}" type="parTrans" cxnId="{EE7FD333-B2AA-4E45-920B-FDB691489240}">
      <dgm:prSet/>
      <dgm:spPr/>
      <dgm:t>
        <a:bodyPr/>
        <a:lstStyle/>
        <a:p>
          <a:endParaRPr lang="es-EC" sz="2000">
            <a:solidFill>
              <a:srgbClr val="000000"/>
            </a:solidFill>
            <a:latin typeface="+mj-lt"/>
            <a:cs typeface="Times New Roman" panose="02020603050405020304" pitchFamily="18" charset="0"/>
          </a:endParaRPr>
        </a:p>
      </dgm:t>
    </dgm:pt>
    <dgm:pt modelId="{ED15F3CA-51C5-4F1D-9045-C78A68B67AEB}" type="sibTrans" cxnId="{EE7FD333-B2AA-4E45-920B-FDB691489240}">
      <dgm:prSet/>
      <dgm:spPr/>
      <dgm:t>
        <a:bodyPr/>
        <a:lstStyle/>
        <a:p>
          <a:endParaRPr lang="es-EC" sz="2000">
            <a:solidFill>
              <a:srgbClr val="000000"/>
            </a:solidFill>
            <a:latin typeface="+mj-lt"/>
            <a:cs typeface="Times New Roman" panose="02020603050405020304" pitchFamily="18" charset="0"/>
          </a:endParaRPr>
        </a:p>
      </dgm:t>
    </dgm:pt>
    <dgm:pt modelId="{AAEE486D-68DF-4FAE-BC45-474EDBAC8DB5}">
      <dgm:prSet phldrT="[Texto]" custT="1"/>
      <dgm:spPr/>
      <dgm:t>
        <a:bodyPr/>
        <a:lstStyle/>
        <a:p>
          <a:r>
            <a:rPr lang="es-EC" sz="2000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6.Resultados</a:t>
          </a:r>
        </a:p>
      </dgm:t>
    </dgm:pt>
    <dgm:pt modelId="{0047A2CA-29F7-4F80-A348-2EC8554C786A}" type="parTrans" cxnId="{5B60A455-CEFF-4DFB-9FC9-30B5E4BEB1F7}">
      <dgm:prSet/>
      <dgm:spPr/>
      <dgm:t>
        <a:bodyPr/>
        <a:lstStyle/>
        <a:p>
          <a:endParaRPr lang="es-EC" sz="2000">
            <a:solidFill>
              <a:srgbClr val="000000"/>
            </a:solidFill>
            <a:latin typeface="+mj-lt"/>
            <a:cs typeface="Times New Roman" panose="02020603050405020304" pitchFamily="18" charset="0"/>
          </a:endParaRPr>
        </a:p>
      </dgm:t>
    </dgm:pt>
    <dgm:pt modelId="{D61DD67A-599C-4E47-ADD6-44B417852A1F}" type="sibTrans" cxnId="{5B60A455-CEFF-4DFB-9FC9-30B5E4BEB1F7}">
      <dgm:prSet/>
      <dgm:spPr/>
      <dgm:t>
        <a:bodyPr/>
        <a:lstStyle/>
        <a:p>
          <a:endParaRPr lang="es-EC" sz="2000">
            <a:solidFill>
              <a:srgbClr val="000000"/>
            </a:solidFill>
            <a:latin typeface="+mj-lt"/>
            <a:cs typeface="Times New Roman" panose="02020603050405020304" pitchFamily="18" charset="0"/>
          </a:endParaRPr>
        </a:p>
      </dgm:t>
    </dgm:pt>
    <dgm:pt modelId="{90BE23CC-B1A3-418A-98BA-23E37A1EEBC7}">
      <dgm:prSet phldrT="[Texto]" custT="1"/>
      <dgm:spPr/>
      <dgm:t>
        <a:bodyPr/>
        <a:lstStyle/>
        <a:p>
          <a:r>
            <a:rPr lang="es-EC" sz="2000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7. Conclusiones y Recomendaciones</a:t>
          </a:r>
        </a:p>
      </dgm:t>
    </dgm:pt>
    <dgm:pt modelId="{B6CF9171-1A62-45D1-8ADB-599A54B5293B}" type="parTrans" cxnId="{CB8561E5-3124-4317-9C7C-2062C985D1CC}">
      <dgm:prSet/>
      <dgm:spPr/>
      <dgm:t>
        <a:bodyPr/>
        <a:lstStyle/>
        <a:p>
          <a:endParaRPr lang="es-EC" sz="2000">
            <a:solidFill>
              <a:srgbClr val="000000"/>
            </a:solidFill>
            <a:latin typeface="+mj-lt"/>
            <a:cs typeface="Times New Roman" panose="02020603050405020304" pitchFamily="18" charset="0"/>
          </a:endParaRPr>
        </a:p>
      </dgm:t>
    </dgm:pt>
    <dgm:pt modelId="{5719C67B-C042-46B2-9646-EAB61359495B}" type="sibTrans" cxnId="{CB8561E5-3124-4317-9C7C-2062C985D1CC}">
      <dgm:prSet/>
      <dgm:spPr/>
      <dgm:t>
        <a:bodyPr/>
        <a:lstStyle/>
        <a:p>
          <a:endParaRPr lang="es-EC" sz="2000">
            <a:solidFill>
              <a:srgbClr val="000000"/>
            </a:solidFill>
            <a:latin typeface="+mj-lt"/>
            <a:cs typeface="Times New Roman" panose="02020603050405020304" pitchFamily="18" charset="0"/>
          </a:endParaRPr>
        </a:p>
      </dgm:t>
    </dgm:pt>
    <dgm:pt modelId="{221DB8A2-4996-43F3-88D6-FCDDD7F00186}" type="pres">
      <dgm:prSet presAssocID="{3E1C38D1-4118-422E-BA92-A3BCD13B083E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C"/>
        </a:p>
      </dgm:t>
    </dgm:pt>
    <dgm:pt modelId="{7EDA5B38-63FC-436D-9E00-8C3BB0A71A18}" type="pres">
      <dgm:prSet presAssocID="{206EE406-BC6A-47E4-9AF6-1F97AFDE4515}" presName="parenttextcomposite" presStyleCnt="0"/>
      <dgm:spPr/>
      <dgm:t>
        <a:bodyPr/>
        <a:lstStyle/>
        <a:p>
          <a:endParaRPr lang="es-ES"/>
        </a:p>
      </dgm:t>
    </dgm:pt>
    <dgm:pt modelId="{8C158C19-229F-448B-89E1-BDC3F46215CD}" type="pres">
      <dgm:prSet presAssocID="{206EE406-BC6A-47E4-9AF6-1F97AFDE4515}" presName="parenttext" presStyleLbl="revTx" presStyleIdx="0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7BD6AF-DDEF-4458-AAC0-AC9CA59C001E}" type="pres">
      <dgm:prSet presAssocID="{206EE406-BC6A-47E4-9AF6-1F97AFDE4515}" presName="parallelogramComposite" presStyleCnt="0"/>
      <dgm:spPr/>
      <dgm:t>
        <a:bodyPr/>
        <a:lstStyle/>
        <a:p>
          <a:endParaRPr lang="es-ES"/>
        </a:p>
      </dgm:t>
    </dgm:pt>
    <dgm:pt modelId="{0B2C41E2-C06C-47DC-A28F-68728929402B}" type="pres">
      <dgm:prSet presAssocID="{206EE406-BC6A-47E4-9AF6-1F97AFDE4515}" presName="parallelogram1" presStyleLbl="alignNode1" presStyleIdx="0" presStyleCnt="49"/>
      <dgm:spPr/>
      <dgm:t>
        <a:bodyPr/>
        <a:lstStyle/>
        <a:p>
          <a:endParaRPr lang="es-ES"/>
        </a:p>
      </dgm:t>
    </dgm:pt>
    <dgm:pt modelId="{E53BE336-A731-4994-B089-D82CA0CACB95}" type="pres">
      <dgm:prSet presAssocID="{206EE406-BC6A-47E4-9AF6-1F97AFDE4515}" presName="parallelogram2" presStyleLbl="alignNode1" presStyleIdx="1" presStyleCnt="49"/>
      <dgm:spPr/>
      <dgm:t>
        <a:bodyPr/>
        <a:lstStyle/>
        <a:p>
          <a:endParaRPr lang="es-ES"/>
        </a:p>
      </dgm:t>
    </dgm:pt>
    <dgm:pt modelId="{06A1F600-8D6C-48A9-A4C6-2577BA8AE420}" type="pres">
      <dgm:prSet presAssocID="{206EE406-BC6A-47E4-9AF6-1F97AFDE4515}" presName="parallelogram3" presStyleLbl="alignNode1" presStyleIdx="2" presStyleCnt="49"/>
      <dgm:spPr/>
      <dgm:t>
        <a:bodyPr/>
        <a:lstStyle/>
        <a:p>
          <a:endParaRPr lang="es-ES"/>
        </a:p>
      </dgm:t>
    </dgm:pt>
    <dgm:pt modelId="{40B4F32F-E7DA-4996-951F-918F65EF0547}" type="pres">
      <dgm:prSet presAssocID="{206EE406-BC6A-47E4-9AF6-1F97AFDE4515}" presName="parallelogram4" presStyleLbl="alignNode1" presStyleIdx="3" presStyleCnt="49"/>
      <dgm:spPr/>
      <dgm:t>
        <a:bodyPr/>
        <a:lstStyle/>
        <a:p>
          <a:endParaRPr lang="es-ES"/>
        </a:p>
      </dgm:t>
    </dgm:pt>
    <dgm:pt modelId="{AE4CF11A-34DD-46F1-A6C1-821EAA8E7975}" type="pres">
      <dgm:prSet presAssocID="{206EE406-BC6A-47E4-9AF6-1F97AFDE4515}" presName="parallelogram5" presStyleLbl="alignNode1" presStyleIdx="4" presStyleCnt="49"/>
      <dgm:spPr/>
      <dgm:t>
        <a:bodyPr/>
        <a:lstStyle/>
        <a:p>
          <a:endParaRPr lang="es-ES"/>
        </a:p>
      </dgm:t>
    </dgm:pt>
    <dgm:pt modelId="{F1EB3CC1-ED88-4A40-BE26-CDFCD32818A5}" type="pres">
      <dgm:prSet presAssocID="{206EE406-BC6A-47E4-9AF6-1F97AFDE4515}" presName="parallelogram6" presStyleLbl="alignNode1" presStyleIdx="5" presStyleCnt="49"/>
      <dgm:spPr/>
      <dgm:t>
        <a:bodyPr/>
        <a:lstStyle/>
        <a:p>
          <a:endParaRPr lang="es-ES"/>
        </a:p>
      </dgm:t>
    </dgm:pt>
    <dgm:pt modelId="{21980E4D-4373-4C62-AFAF-A105F26F098A}" type="pres">
      <dgm:prSet presAssocID="{206EE406-BC6A-47E4-9AF6-1F97AFDE4515}" presName="parallelogram7" presStyleLbl="alignNode1" presStyleIdx="6" presStyleCnt="49"/>
      <dgm:spPr/>
      <dgm:t>
        <a:bodyPr/>
        <a:lstStyle/>
        <a:p>
          <a:endParaRPr lang="es-ES"/>
        </a:p>
      </dgm:t>
    </dgm:pt>
    <dgm:pt modelId="{CFA747B7-B296-492D-AB6F-234B16A99F3C}" type="pres">
      <dgm:prSet presAssocID="{9FE47EE2-52DF-4614-8118-84CFC9ACFE20}" presName="sibTrans" presStyleCnt="0"/>
      <dgm:spPr/>
      <dgm:t>
        <a:bodyPr/>
        <a:lstStyle/>
        <a:p>
          <a:endParaRPr lang="es-ES"/>
        </a:p>
      </dgm:t>
    </dgm:pt>
    <dgm:pt modelId="{DFB80604-B7B6-4816-A086-D20332BCD5F2}" type="pres">
      <dgm:prSet presAssocID="{45003A0D-794B-49CE-9A40-D2FB8AEFE000}" presName="parenttextcomposite" presStyleCnt="0"/>
      <dgm:spPr/>
      <dgm:t>
        <a:bodyPr/>
        <a:lstStyle/>
        <a:p>
          <a:endParaRPr lang="es-ES"/>
        </a:p>
      </dgm:t>
    </dgm:pt>
    <dgm:pt modelId="{E3F8562E-4CB5-40C1-B5FC-684F45C8916B}" type="pres">
      <dgm:prSet presAssocID="{45003A0D-794B-49CE-9A40-D2FB8AEFE000}" presName="parenttext" presStyleLbl="revTx" presStyleIdx="1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695FB0-1AFD-4E47-ABF0-AAAF9FEC5658}" type="pres">
      <dgm:prSet presAssocID="{45003A0D-794B-49CE-9A40-D2FB8AEFE000}" presName="parallelogramComposite" presStyleCnt="0"/>
      <dgm:spPr/>
      <dgm:t>
        <a:bodyPr/>
        <a:lstStyle/>
        <a:p>
          <a:endParaRPr lang="es-ES"/>
        </a:p>
      </dgm:t>
    </dgm:pt>
    <dgm:pt modelId="{68DC5BB4-2693-4152-8738-B1A6589CEC16}" type="pres">
      <dgm:prSet presAssocID="{45003A0D-794B-49CE-9A40-D2FB8AEFE000}" presName="parallelogram1" presStyleLbl="alignNode1" presStyleIdx="7" presStyleCnt="49"/>
      <dgm:spPr/>
      <dgm:t>
        <a:bodyPr/>
        <a:lstStyle/>
        <a:p>
          <a:endParaRPr lang="es-ES"/>
        </a:p>
      </dgm:t>
    </dgm:pt>
    <dgm:pt modelId="{264B611E-0E04-4E4E-A436-BE58135A0E45}" type="pres">
      <dgm:prSet presAssocID="{45003A0D-794B-49CE-9A40-D2FB8AEFE000}" presName="parallelogram2" presStyleLbl="alignNode1" presStyleIdx="8" presStyleCnt="49"/>
      <dgm:spPr/>
      <dgm:t>
        <a:bodyPr/>
        <a:lstStyle/>
        <a:p>
          <a:endParaRPr lang="es-ES"/>
        </a:p>
      </dgm:t>
    </dgm:pt>
    <dgm:pt modelId="{8CEC2FDC-7EED-4336-A60E-2B95F31CBD35}" type="pres">
      <dgm:prSet presAssocID="{45003A0D-794B-49CE-9A40-D2FB8AEFE000}" presName="parallelogram3" presStyleLbl="alignNode1" presStyleIdx="9" presStyleCnt="49"/>
      <dgm:spPr/>
      <dgm:t>
        <a:bodyPr/>
        <a:lstStyle/>
        <a:p>
          <a:endParaRPr lang="es-ES"/>
        </a:p>
      </dgm:t>
    </dgm:pt>
    <dgm:pt modelId="{2EB89724-C877-4008-853F-A23646631C84}" type="pres">
      <dgm:prSet presAssocID="{45003A0D-794B-49CE-9A40-D2FB8AEFE000}" presName="parallelogram4" presStyleLbl="alignNode1" presStyleIdx="10" presStyleCnt="49"/>
      <dgm:spPr/>
      <dgm:t>
        <a:bodyPr/>
        <a:lstStyle/>
        <a:p>
          <a:endParaRPr lang="es-ES"/>
        </a:p>
      </dgm:t>
    </dgm:pt>
    <dgm:pt modelId="{195718A2-2A71-4579-88D5-F2A50A888B7A}" type="pres">
      <dgm:prSet presAssocID="{45003A0D-794B-49CE-9A40-D2FB8AEFE000}" presName="parallelogram5" presStyleLbl="alignNode1" presStyleIdx="11" presStyleCnt="49"/>
      <dgm:spPr/>
      <dgm:t>
        <a:bodyPr/>
        <a:lstStyle/>
        <a:p>
          <a:endParaRPr lang="es-ES"/>
        </a:p>
      </dgm:t>
    </dgm:pt>
    <dgm:pt modelId="{F7B7E0EB-2210-499F-894F-930C64238DB0}" type="pres">
      <dgm:prSet presAssocID="{45003A0D-794B-49CE-9A40-D2FB8AEFE000}" presName="parallelogram6" presStyleLbl="alignNode1" presStyleIdx="12" presStyleCnt="49"/>
      <dgm:spPr/>
      <dgm:t>
        <a:bodyPr/>
        <a:lstStyle/>
        <a:p>
          <a:endParaRPr lang="es-ES"/>
        </a:p>
      </dgm:t>
    </dgm:pt>
    <dgm:pt modelId="{B2C07235-80FA-451E-9669-D85F3495F604}" type="pres">
      <dgm:prSet presAssocID="{45003A0D-794B-49CE-9A40-D2FB8AEFE000}" presName="parallelogram7" presStyleLbl="alignNode1" presStyleIdx="13" presStyleCnt="49"/>
      <dgm:spPr/>
      <dgm:t>
        <a:bodyPr/>
        <a:lstStyle/>
        <a:p>
          <a:endParaRPr lang="es-ES"/>
        </a:p>
      </dgm:t>
    </dgm:pt>
    <dgm:pt modelId="{76387009-0C08-46C3-A85B-5142645DB466}" type="pres">
      <dgm:prSet presAssocID="{B6C0C8A6-5228-42A3-BB6C-DFBF4239E34F}" presName="sibTrans" presStyleCnt="0"/>
      <dgm:spPr/>
      <dgm:t>
        <a:bodyPr/>
        <a:lstStyle/>
        <a:p>
          <a:endParaRPr lang="es-ES"/>
        </a:p>
      </dgm:t>
    </dgm:pt>
    <dgm:pt modelId="{9524BE3B-A5BD-4720-860B-D3301B80D439}" type="pres">
      <dgm:prSet presAssocID="{6FEB196A-A027-4D0D-B8EA-1D2EABB0F7A6}" presName="parenttextcomposite" presStyleCnt="0"/>
      <dgm:spPr/>
      <dgm:t>
        <a:bodyPr/>
        <a:lstStyle/>
        <a:p>
          <a:endParaRPr lang="es-ES"/>
        </a:p>
      </dgm:t>
    </dgm:pt>
    <dgm:pt modelId="{B9B2C5ED-51B5-4FA4-9F5E-47E930B6649F}" type="pres">
      <dgm:prSet presAssocID="{6FEB196A-A027-4D0D-B8EA-1D2EABB0F7A6}" presName="parenttext" presStyleLbl="revTx" presStyleIdx="2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AA66A1-C20E-4CEE-842B-DBCE4A2E181C}" type="pres">
      <dgm:prSet presAssocID="{6FEB196A-A027-4D0D-B8EA-1D2EABB0F7A6}" presName="parallelogramComposite" presStyleCnt="0"/>
      <dgm:spPr/>
      <dgm:t>
        <a:bodyPr/>
        <a:lstStyle/>
        <a:p>
          <a:endParaRPr lang="es-ES"/>
        </a:p>
      </dgm:t>
    </dgm:pt>
    <dgm:pt modelId="{7AD44B9D-6F6E-4FD6-B4AF-63D2CD7A49F5}" type="pres">
      <dgm:prSet presAssocID="{6FEB196A-A027-4D0D-B8EA-1D2EABB0F7A6}" presName="parallelogram1" presStyleLbl="alignNode1" presStyleIdx="14" presStyleCnt="49"/>
      <dgm:spPr/>
      <dgm:t>
        <a:bodyPr/>
        <a:lstStyle/>
        <a:p>
          <a:endParaRPr lang="es-ES"/>
        </a:p>
      </dgm:t>
    </dgm:pt>
    <dgm:pt modelId="{AFC4147E-9CE6-4CBC-8292-4400ED845FC5}" type="pres">
      <dgm:prSet presAssocID="{6FEB196A-A027-4D0D-B8EA-1D2EABB0F7A6}" presName="parallelogram2" presStyleLbl="alignNode1" presStyleIdx="15" presStyleCnt="49"/>
      <dgm:spPr/>
      <dgm:t>
        <a:bodyPr/>
        <a:lstStyle/>
        <a:p>
          <a:endParaRPr lang="es-ES"/>
        </a:p>
      </dgm:t>
    </dgm:pt>
    <dgm:pt modelId="{EDA0DD53-F3B8-4068-A0C1-E0D781C4470B}" type="pres">
      <dgm:prSet presAssocID="{6FEB196A-A027-4D0D-B8EA-1D2EABB0F7A6}" presName="parallelogram3" presStyleLbl="alignNode1" presStyleIdx="16" presStyleCnt="49"/>
      <dgm:spPr/>
      <dgm:t>
        <a:bodyPr/>
        <a:lstStyle/>
        <a:p>
          <a:endParaRPr lang="es-ES"/>
        </a:p>
      </dgm:t>
    </dgm:pt>
    <dgm:pt modelId="{60A81209-F35D-4505-A926-69AB4429AE37}" type="pres">
      <dgm:prSet presAssocID="{6FEB196A-A027-4D0D-B8EA-1D2EABB0F7A6}" presName="parallelogram4" presStyleLbl="alignNode1" presStyleIdx="17" presStyleCnt="49"/>
      <dgm:spPr/>
      <dgm:t>
        <a:bodyPr/>
        <a:lstStyle/>
        <a:p>
          <a:endParaRPr lang="es-ES"/>
        </a:p>
      </dgm:t>
    </dgm:pt>
    <dgm:pt modelId="{EC6CE17B-4C28-4A8F-B57A-F977C092DC4B}" type="pres">
      <dgm:prSet presAssocID="{6FEB196A-A027-4D0D-B8EA-1D2EABB0F7A6}" presName="parallelogram5" presStyleLbl="alignNode1" presStyleIdx="18" presStyleCnt="49"/>
      <dgm:spPr/>
      <dgm:t>
        <a:bodyPr/>
        <a:lstStyle/>
        <a:p>
          <a:endParaRPr lang="es-ES"/>
        </a:p>
      </dgm:t>
    </dgm:pt>
    <dgm:pt modelId="{58CFCF9D-6F63-427F-80EB-F55E0BBCB0CB}" type="pres">
      <dgm:prSet presAssocID="{6FEB196A-A027-4D0D-B8EA-1D2EABB0F7A6}" presName="parallelogram6" presStyleLbl="alignNode1" presStyleIdx="19" presStyleCnt="49"/>
      <dgm:spPr/>
      <dgm:t>
        <a:bodyPr/>
        <a:lstStyle/>
        <a:p>
          <a:endParaRPr lang="es-ES"/>
        </a:p>
      </dgm:t>
    </dgm:pt>
    <dgm:pt modelId="{A8FA60E1-AAF7-404C-AB3E-861879584B62}" type="pres">
      <dgm:prSet presAssocID="{6FEB196A-A027-4D0D-B8EA-1D2EABB0F7A6}" presName="parallelogram7" presStyleLbl="alignNode1" presStyleIdx="20" presStyleCnt="49"/>
      <dgm:spPr/>
      <dgm:t>
        <a:bodyPr/>
        <a:lstStyle/>
        <a:p>
          <a:endParaRPr lang="es-ES"/>
        </a:p>
      </dgm:t>
    </dgm:pt>
    <dgm:pt modelId="{0E729DF2-1534-4428-83A6-7B524BAACB1E}" type="pres">
      <dgm:prSet presAssocID="{883C8D4D-B380-4ABC-AB1D-CDCB322545B6}" presName="sibTrans" presStyleCnt="0"/>
      <dgm:spPr/>
      <dgm:t>
        <a:bodyPr/>
        <a:lstStyle/>
        <a:p>
          <a:endParaRPr lang="es-ES"/>
        </a:p>
      </dgm:t>
    </dgm:pt>
    <dgm:pt modelId="{1DC225B1-1532-4DD5-BB3A-6204DAAE755B}" type="pres">
      <dgm:prSet presAssocID="{0AF078ED-B2DA-4B9D-B648-CAFB05093A5F}" presName="parenttextcomposite" presStyleCnt="0"/>
      <dgm:spPr/>
      <dgm:t>
        <a:bodyPr/>
        <a:lstStyle/>
        <a:p>
          <a:endParaRPr lang="es-ES"/>
        </a:p>
      </dgm:t>
    </dgm:pt>
    <dgm:pt modelId="{758571B9-16E2-4042-ACC8-89D19C7C9B2D}" type="pres">
      <dgm:prSet presAssocID="{0AF078ED-B2DA-4B9D-B648-CAFB05093A5F}" presName="parenttext" presStyleLbl="revTx" presStyleIdx="3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4C4D21-3B5B-4282-8636-C42842DAEE93}" type="pres">
      <dgm:prSet presAssocID="{0AF078ED-B2DA-4B9D-B648-CAFB05093A5F}" presName="parallelogramComposite" presStyleCnt="0"/>
      <dgm:spPr/>
      <dgm:t>
        <a:bodyPr/>
        <a:lstStyle/>
        <a:p>
          <a:endParaRPr lang="es-ES"/>
        </a:p>
      </dgm:t>
    </dgm:pt>
    <dgm:pt modelId="{C3F34594-DE7F-4E99-9C11-668CC07F72B9}" type="pres">
      <dgm:prSet presAssocID="{0AF078ED-B2DA-4B9D-B648-CAFB05093A5F}" presName="parallelogram1" presStyleLbl="alignNode1" presStyleIdx="21" presStyleCnt="49"/>
      <dgm:spPr/>
      <dgm:t>
        <a:bodyPr/>
        <a:lstStyle/>
        <a:p>
          <a:endParaRPr lang="es-ES"/>
        </a:p>
      </dgm:t>
    </dgm:pt>
    <dgm:pt modelId="{28E4314A-D759-46F3-994C-11D01EEFEB24}" type="pres">
      <dgm:prSet presAssocID="{0AF078ED-B2DA-4B9D-B648-CAFB05093A5F}" presName="parallelogram2" presStyleLbl="alignNode1" presStyleIdx="22" presStyleCnt="49"/>
      <dgm:spPr/>
      <dgm:t>
        <a:bodyPr/>
        <a:lstStyle/>
        <a:p>
          <a:endParaRPr lang="es-ES"/>
        </a:p>
      </dgm:t>
    </dgm:pt>
    <dgm:pt modelId="{BCB8CC99-8E89-48EF-ABFB-E441B55B90F7}" type="pres">
      <dgm:prSet presAssocID="{0AF078ED-B2DA-4B9D-B648-CAFB05093A5F}" presName="parallelogram3" presStyleLbl="alignNode1" presStyleIdx="23" presStyleCnt="49"/>
      <dgm:spPr/>
      <dgm:t>
        <a:bodyPr/>
        <a:lstStyle/>
        <a:p>
          <a:endParaRPr lang="es-ES"/>
        </a:p>
      </dgm:t>
    </dgm:pt>
    <dgm:pt modelId="{A8AB585E-89BB-43A4-AED1-A9158DFE07B0}" type="pres">
      <dgm:prSet presAssocID="{0AF078ED-B2DA-4B9D-B648-CAFB05093A5F}" presName="parallelogram4" presStyleLbl="alignNode1" presStyleIdx="24" presStyleCnt="49"/>
      <dgm:spPr/>
      <dgm:t>
        <a:bodyPr/>
        <a:lstStyle/>
        <a:p>
          <a:endParaRPr lang="es-ES"/>
        </a:p>
      </dgm:t>
    </dgm:pt>
    <dgm:pt modelId="{7604F201-2C19-40E1-B1E0-0545442E6ED1}" type="pres">
      <dgm:prSet presAssocID="{0AF078ED-B2DA-4B9D-B648-CAFB05093A5F}" presName="parallelogram5" presStyleLbl="alignNode1" presStyleIdx="25" presStyleCnt="49"/>
      <dgm:spPr/>
      <dgm:t>
        <a:bodyPr/>
        <a:lstStyle/>
        <a:p>
          <a:endParaRPr lang="es-ES"/>
        </a:p>
      </dgm:t>
    </dgm:pt>
    <dgm:pt modelId="{BB760483-D777-48EC-A9C8-EAAAC1D00E46}" type="pres">
      <dgm:prSet presAssocID="{0AF078ED-B2DA-4B9D-B648-CAFB05093A5F}" presName="parallelogram6" presStyleLbl="alignNode1" presStyleIdx="26" presStyleCnt="49"/>
      <dgm:spPr/>
      <dgm:t>
        <a:bodyPr/>
        <a:lstStyle/>
        <a:p>
          <a:endParaRPr lang="es-ES"/>
        </a:p>
      </dgm:t>
    </dgm:pt>
    <dgm:pt modelId="{6F10834F-5CE4-447D-AF79-D5CDCED2CAFB}" type="pres">
      <dgm:prSet presAssocID="{0AF078ED-B2DA-4B9D-B648-CAFB05093A5F}" presName="parallelogram7" presStyleLbl="alignNode1" presStyleIdx="27" presStyleCnt="49"/>
      <dgm:spPr/>
      <dgm:t>
        <a:bodyPr/>
        <a:lstStyle/>
        <a:p>
          <a:endParaRPr lang="es-ES"/>
        </a:p>
      </dgm:t>
    </dgm:pt>
    <dgm:pt modelId="{2E1B9873-FB99-4026-A47C-A85B09B51E23}" type="pres">
      <dgm:prSet presAssocID="{E1401C3B-83CE-45F0-AFF7-56340FBCBF5C}" presName="sibTrans" presStyleCnt="0"/>
      <dgm:spPr/>
      <dgm:t>
        <a:bodyPr/>
        <a:lstStyle/>
        <a:p>
          <a:endParaRPr lang="es-ES"/>
        </a:p>
      </dgm:t>
    </dgm:pt>
    <dgm:pt modelId="{96DF5E84-5DE1-48A6-99C9-2937B8ABD9C1}" type="pres">
      <dgm:prSet presAssocID="{8D3B5D74-AB58-40AE-B25B-F20B3ED79F6A}" presName="parenttextcomposite" presStyleCnt="0"/>
      <dgm:spPr/>
      <dgm:t>
        <a:bodyPr/>
        <a:lstStyle/>
        <a:p>
          <a:endParaRPr lang="es-ES"/>
        </a:p>
      </dgm:t>
    </dgm:pt>
    <dgm:pt modelId="{1852E313-32DB-4284-BC86-32FD2787F9A4}" type="pres">
      <dgm:prSet presAssocID="{8D3B5D74-AB58-40AE-B25B-F20B3ED79F6A}" presName="parenttext" presStyleLbl="revTx" presStyleIdx="4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F91C30-1232-4B60-B571-16089BBD028A}" type="pres">
      <dgm:prSet presAssocID="{8D3B5D74-AB58-40AE-B25B-F20B3ED79F6A}" presName="parallelogramComposite" presStyleCnt="0"/>
      <dgm:spPr/>
      <dgm:t>
        <a:bodyPr/>
        <a:lstStyle/>
        <a:p>
          <a:endParaRPr lang="es-ES"/>
        </a:p>
      </dgm:t>
    </dgm:pt>
    <dgm:pt modelId="{80878EB8-B25D-4E72-9E33-C8FEC488E9BD}" type="pres">
      <dgm:prSet presAssocID="{8D3B5D74-AB58-40AE-B25B-F20B3ED79F6A}" presName="parallelogram1" presStyleLbl="alignNode1" presStyleIdx="28" presStyleCnt="49"/>
      <dgm:spPr/>
      <dgm:t>
        <a:bodyPr/>
        <a:lstStyle/>
        <a:p>
          <a:endParaRPr lang="es-ES"/>
        </a:p>
      </dgm:t>
    </dgm:pt>
    <dgm:pt modelId="{106D7335-53F6-4A14-BB57-14F6FB407547}" type="pres">
      <dgm:prSet presAssocID="{8D3B5D74-AB58-40AE-B25B-F20B3ED79F6A}" presName="parallelogram2" presStyleLbl="alignNode1" presStyleIdx="29" presStyleCnt="49"/>
      <dgm:spPr/>
      <dgm:t>
        <a:bodyPr/>
        <a:lstStyle/>
        <a:p>
          <a:endParaRPr lang="es-ES"/>
        </a:p>
      </dgm:t>
    </dgm:pt>
    <dgm:pt modelId="{037B8CF3-8624-4F44-9374-06667FC0F166}" type="pres">
      <dgm:prSet presAssocID="{8D3B5D74-AB58-40AE-B25B-F20B3ED79F6A}" presName="parallelogram3" presStyleLbl="alignNode1" presStyleIdx="30" presStyleCnt="49"/>
      <dgm:spPr/>
      <dgm:t>
        <a:bodyPr/>
        <a:lstStyle/>
        <a:p>
          <a:endParaRPr lang="es-ES"/>
        </a:p>
      </dgm:t>
    </dgm:pt>
    <dgm:pt modelId="{C9C750B1-3119-4FB7-9C72-F2CE0C8E1C14}" type="pres">
      <dgm:prSet presAssocID="{8D3B5D74-AB58-40AE-B25B-F20B3ED79F6A}" presName="parallelogram4" presStyleLbl="alignNode1" presStyleIdx="31" presStyleCnt="49"/>
      <dgm:spPr/>
      <dgm:t>
        <a:bodyPr/>
        <a:lstStyle/>
        <a:p>
          <a:endParaRPr lang="es-ES"/>
        </a:p>
      </dgm:t>
    </dgm:pt>
    <dgm:pt modelId="{57918B1B-561F-4F80-AAEE-AE6328ADCA69}" type="pres">
      <dgm:prSet presAssocID="{8D3B5D74-AB58-40AE-B25B-F20B3ED79F6A}" presName="parallelogram5" presStyleLbl="alignNode1" presStyleIdx="32" presStyleCnt="49"/>
      <dgm:spPr/>
      <dgm:t>
        <a:bodyPr/>
        <a:lstStyle/>
        <a:p>
          <a:endParaRPr lang="es-ES"/>
        </a:p>
      </dgm:t>
    </dgm:pt>
    <dgm:pt modelId="{AD00BFB3-2B50-484D-A43B-B607E3FC287E}" type="pres">
      <dgm:prSet presAssocID="{8D3B5D74-AB58-40AE-B25B-F20B3ED79F6A}" presName="parallelogram6" presStyleLbl="alignNode1" presStyleIdx="33" presStyleCnt="49"/>
      <dgm:spPr/>
      <dgm:t>
        <a:bodyPr/>
        <a:lstStyle/>
        <a:p>
          <a:endParaRPr lang="es-ES"/>
        </a:p>
      </dgm:t>
    </dgm:pt>
    <dgm:pt modelId="{FB508F89-19C9-423B-89F5-8F3C754CD837}" type="pres">
      <dgm:prSet presAssocID="{8D3B5D74-AB58-40AE-B25B-F20B3ED79F6A}" presName="parallelogram7" presStyleLbl="alignNode1" presStyleIdx="34" presStyleCnt="49"/>
      <dgm:spPr/>
      <dgm:t>
        <a:bodyPr/>
        <a:lstStyle/>
        <a:p>
          <a:endParaRPr lang="es-ES"/>
        </a:p>
      </dgm:t>
    </dgm:pt>
    <dgm:pt modelId="{347F901F-CFD6-467B-8AC0-B59061371C23}" type="pres">
      <dgm:prSet presAssocID="{ED15F3CA-51C5-4F1D-9045-C78A68B67AEB}" presName="sibTrans" presStyleCnt="0"/>
      <dgm:spPr/>
      <dgm:t>
        <a:bodyPr/>
        <a:lstStyle/>
        <a:p>
          <a:endParaRPr lang="es-ES"/>
        </a:p>
      </dgm:t>
    </dgm:pt>
    <dgm:pt modelId="{173AA984-C729-417C-8B57-646A27EA3008}" type="pres">
      <dgm:prSet presAssocID="{AAEE486D-68DF-4FAE-BC45-474EDBAC8DB5}" presName="parenttextcomposite" presStyleCnt="0"/>
      <dgm:spPr/>
      <dgm:t>
        <a:bodyPr/>
        <a:lstStyle/>
        <a:p>
          <a:endParaRPr lang="es-ES"/>
        </a:p>
      </dgm:t>
    </dgm:pt>
    <dgm:pt modelId="{6F6AF781-C35B-451F-A4FA-93F0BA7FD900}" type="pres">
      <dgm:prSet presAssocID="{AAEE486D-68DF-4FAE-BC45-474EDBAC8DB5}" presName="parenttext" presStyleLbl="revTx" presStyleIdx="5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DE776D-7641-48C9-B4BF-C777ED4ABA6D}" type="pres">
      <dgm:prSet presAssocID="{AAEE486D-68DF-4FAE-BC45-474EDBAC8DB5}" presName="parallelogramComposite" presStyleCnt="0"/>
      <dgm:spPr/>
      <dgm:t>
        <a:bodyPr/>
        <a:lstStyle/>
        <a:p>
          <a:endParaRPr lang="es-ES"/>
        </a:p>
      </dgm:t>
    </dgm:pt>
    <dgm:pt modelId="{AFA4E602-F261-408C-AB65-CBAE90889648}" type="pres">
      <dgm:prSet presAssocID="{AAEE486D-68DF-4FAE-BC45-474EDBAC8DB5}" presName="parallelogram1" presStyleLbl="alignNode1" presStyleIdx="35" presStyleCnt="49"/>
      <dgm:spPr/>
      <dgm:t>
        <a:bodyPr/>
        <a:lstStyle/>
        <a:p>
          <a:endParaRPr lang="es-ES"/>
        </a:p>
      </dgm:t>
    </dgm:pt>
    <dgm:pt modelId="{69E6CFFE-A88E-4D66-9BAF-8052660C556B}" type="pres">
      <dgm:prSet presAssocID="{AAEE486D-68DF-4FAE-BC45-474EDBAC8DB5}" presName="parallelogram2" presStyleLbl="alignNode1" presStyleIdx="36" presStyleCnt="49"/>
      <dgm:spPr/>
      <dgm:t>
        <a:bodyPr/>
        <a:lstStyle/>
        <a:p>
          <a:endParaRPr lang="es-ES"/>
        </a:p>
      </dgm:t>
    </dgm:pt>
    <dgm:pt modelId="{121D9322-3630-4BF8-A417-DD66D28F4DA9}" type="pres">
      <dgm:prSet presAssocID="{AAEE486D-68DF-4FAE-BC45-474EDBAC8DB5}" presName="parallelogram3" presStyleLbl="alignNode1" presStyleIdx="37" presStyleCnt="49"/>
      <dgm:spPr/>
      <dgm:t>
        <a:bodyPr/>
        <a:lstStyle/>
        <a:p>
          <a:endParaRPr lang="es-ES"/>
        </a:p>
      </dgm:t>
    </dgm:pt>
    <dgm:pt modelId="{3458638C-E316-4022-86C6-EA3041875A1E}" type="pres">
      <dgm:prSet presAssocID="{AAEE486D-68DF-4FAE-BC45-474EDBAC8DB5}" presName="parallelogram4" presStyleLbl="alignNode1" presStyleIdx="38" presStyleCnt="49"/>
      <dgm:spPr/>
      <dgm:t>
        <a:bodyPr/>
        <a:lstStyle/>
        <a:p>
          <a:endParaRPr lang="es-ES"/>
        </a:p>
      </dgm:t>
    </dgm:pt>
    <dgm:pt modelId="{C064C7DD-C2DB-40F4-825D-C2496FA1C37A}" type="pres">
      <dgm:prSet presAssocID="{AAEE486D-68DF-4FAE-BC45-474EDBAC8DB5}" presName="parallelogram5" presStyleLbl="alignNode1" presStyleIdx="39" presStyleCnt="49"/>
      <dgm:spPr/>
      <dgm:t>
        <a:bodyPr/>
        <a:lstStyle/>
        <a:p>
          <a:endParaRPr lang="es-ES"/>
        </a:p>
      </dgm:t>
    </dgm:pt>
    <dgm:pt modelId="{6BDDDEF3-07FA-408B-80CA-DF12177E6D07}" type="pres">
      <dgm:prSet presAssocID="{AAEE486D-68DF-4FAE-BC45-474EDBAC8DB5}" presName="parallelogram6" presStyleLbl="alignNode1" presStyleIdx="40" presStyleCnt="49"/>
      <dgm:spPr/>
      <dgm:t>
        <a:bodyPr/>
        <a:lstStyle/>
        <a:p>
          <a:endParaRPr lang="es-ES"/>
        </a:p>
      </dgm:t>
    </dgm:pt>
    <dgm:pt modelId="{7A8A9953-889C-4B35-AA80-10BC4DD93233}" type="pres">
      <dgm:prSet presAssocID="{AAEE486D-68DF-4FAE-BC45-474EDBAC8DB5}" presName="parallelogram7" presStyleLbl="alignNode1" presStyleIdx="41" presStyleCnt="49"/>
      <dgm:spPr/>
      <dgm:t>
        <a:bodyPr/>
        <a:lstStyle/>
        <a:p>
          <a:endParaRPr lang="es-ES"/>
        </a:p>
      </dgm:t>
    </dgm:pt>
    <dgm:pt modelId="{55114260-4BF8-4F68-9CCC-4A0B965B0C27}" type="pres">
      <dgm:prSet presAssocID="{D61DD67A-599C-4E47-ADD6-44B417852A1F}" presName="sibTrans" presStyleCnt="0"/>
      <dgm:spPr/>
      <dgm:t>
        <a:bodyPr/>
        <a:lstStyle/>
        <a:p>
          <a:endParaRPr lang="es-ES"/>
        </a:p>
      </dgm:t>
    </dgm:pt>
    <dgm:pt modelId="{76BCC39E-4D54-410A-A048-C00381433F00}" type="pres">
      <dgm:prSet presAssocID="{90BE23CC-B1A3-418A-98BA-23E37A1EEBC7}" presName="parenttextcomposite" presStyleCnt="0"/>
      <dgm:spPr/>
      <dgm:t>
        <a:bodyPr/>
        <a:lstStyle/>
        <a:p>
          <a:endParaRPr lang="es-ES"/>
        </a:p>
      </dgm:t>
    </dgm:pt>
    <dgm:pt modelId="{61111FD6-963D-4204-9DCC-25314FF9EAFC}" type="pres">
      <dgm:prSet presAssocID="{90BE23CC-B1A3-418A-98BA-23E37A1EEBC7}" presName="parenttext" presStyleLbl="revTx" presStyleIdx="6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37749C-6059-4B67-AB0E-AF8B8F7FD792}" type="pres">
      <dgm:prSet presAssocID="{90BE23CC-B1A3-418A-98BA-23E37A1EEBC7}" presName="parallelogramComposite" presStyleCnt="0"/>
      <dgm:spPr/>
      <dgm:t>
        <a:bodyPr/>
        <a:lstStyle/>
        <a:p>
          <a:endParaRPr lang="es-ES"/>
        </a:p>
      </dgm:t>
    </dgm:pt>
    <dgm:pt modelId="{2527F3D6-DA8E-4AC9-8111-62BBFC8036E7}" type="pres">
      <dgm:prSet presAssocID="{90BE23CC-B1A3-418A-98BA-23E37A1EEBC7}" presName="parallelogram1" presStyleLbl="alignNode1" presStyleIdx="42" presStyleCnt="49"/>
      <dgm:spPr/>
      <dgm:t>
        <a:bodyPr/>
        <a:lstStyle/>
        <a:p>
          <a:endParaRPr lang="es-ES"/>
        </a:p>
      </dgm:t>
    </dgm:pt>
    <dgm:pt modelId="{44F71EE0-15A4-4EB2-A6AF-E24AA31F924F}" type="pres">
      <dgm:prSet presAssocID="{90BE23CC-B1A3-418A-98BA-23E37A1EEBC7}" presName="parallelogram2" presStyleLbl="alignNode1" presStyleIdx="43" presStyleCnt="49"/>
      <dgm:spPr/>
      <dgm:t>
        <a:bodyPr/>
        <a:lstStyle/>
        <a:p>
          <a:endParaRPr lang="es-ES"/>
        </a:p>
      </dgm:t>
    </dgm:pt>
    <dgm:pt modelId="{12D54DC6-FA2A-4A0E-BBF7-ECF6B56DBE5D}" type="pres">
      <dgm:prSet presAssocID="{90BE23CC-B1A3-418A-98BA-23E37A1EEBC7}" presName="parallelogram3" presStyleLbl="alignNode1" presStyleIdx="44" presStyleCnt="49"/>
      <dgm:spPr/>
      <dgm:t>
        <a:bodyPr/>
        <a:lstStyle/>
        <a:p>
          <a:endParaRPr lang="es-ES"/>
        </a:p>
      </dgm:t>
    </dgm:pt>
    <dgm:pt modelId="{E993FB7D-92CE-4034-990C-7B8DD90179AB}" type="pres">
      <dgm:prSet presAssocID="{90BE23CC-B1A3-418A-98BA-23E37A1EEBC7}" presName="parallelogram4" presStyleLbl="alignNode1" presStyleIdx="45" presStyleCnt="49"/>
      <dgm:spPr/>
      <dgm:t>
        <a:bodyPr/>
        <a:lstStyle/>
        <a:p>
          <a:endParaRPr lang="es-ES"/>
        </a:p>
      </dgm:t>
    </dgm:pt>
    <dgm:pt modelId="{C6B8C849-53D8-4EA0-BA63-878EC7C19868}" type="pres">
      <dgm:prSet presAssocID="{90BE23CC-B1A3-418A-98BA-23E37A1EEBC7}" presName="parallelogram5" presStyleLbl="alignNode1" presStyleIdx="46" presStyleCnt="49"/>
      <dgm:spPr/>
      <dgm:t>
        <a:bodyPr/>
        <a:lstStyle/>
        <a:p>
          <a:endParaRPr lang="es-ES"/>
        </a:p>
      </dgm:t>
    </dgm:pt>
    <dgm:pt modelId="{675D0245-74D1-4AD2-ACE1-409B4C829564}" type="pres">
      <dgm:prSet presAssocID="{90BE23CC-B1A3-418A-98BA-23E37A1EEBC7}" presName="parallelogram6" presStyleLbl="alignNode1" presStyleIdx="47" presStyleCnt="49"/>
      <dgm:spPr/>
      <dgm:t>
        <a:bodyPr/>
        <a:lstStyle/>
        <a:p>
          <a:endParaRPr lang="es-ES"/>
        </a:p>
      </dgm:t>
    </dgm:pt>
    <dgm:pt modelId="{58C4B5DA-F5D2-414A-8F1A-1F831282E437}" type="pres">
      <dgm:prSet presAssocID="{90BE23CC-B1A3-418A-98BA-23E37A1EEBC7}" presName="parallelogram7" presStyleLbl="alignNode1" presStyleIdx="48" presStyleCnt="49"/>
      <dgm:spPr/>
      <dgm:t>
        <a:bodyPr/>
        <a:lstStyle/>
        <a:p>
          <a:endParaRPr lang="es-ES"/>
        </a:p>
      </dgm:t>
    </dgm:pt>
  </dgm:ptLst>
  <dgm:cxnLst>
    <dgm:cxn modelId="{D325B301-08C3-44A4-A613-56747E23BC37}" srcId="{3E1C38D1-4118-422E-BA92-A3BCD13B083E}" destId="{206EE406-BC6A-47E4-9AF6-1F97AFDE4515}" srcOrd="0" destOrd="0" parTransId="{648444CD-8A2D-4085-AB6D-62E9CD29F8DF}" sibTransId="{9FE47EE2-52DF-4614-8118-84CFC9ACFE20}"/>
    <dgm:cxn modelId="{03E9838F-A69E-4786-ACC1-91D9CD1AA6EF}" srcId="{3E1C38D1-4118-422E-BA92-A3BCD13B083E}" destId="{6FEB196A-A027-4D0D-B8EA-1D2EABB0F7A6}" srcOrd="2" destOrd="0" parTransId="{E1A66CD6-7DCF-4296-AC69-41E12A32FC11}" sibTransId="{883C8D4D-B380-4ABC-AB1D-CDCB322545B6}"/>
    <dgm:cxn modelId="{5B60A455-CEFF-4DFB-9FC9-30B5E4BEB1F7}" srcId="{3E1C38D1-4118-422E-BA92-A3BCD13B083E}" destId="{AAEE486D-68DF-4FAE-BC45-474EDBAC8DB5}" srcOrd="5" destOrd="0" parTransId="{0047A2CA-29F7-4F80-A348-2EC8554C786A}" sibTransId="{D61DD67A-599C-4E47-ADD6-44B417852A1F}"/>
    <dgm:cxn modelId="{49D5D28C-6E27-4043-9BA3-947CCA4F9858}" srcId="{3E1C38D1-4118-422E-BA92-A3BCD13B083E}" destId="{0AF078ED-B2DA-4B9D-B648-CAFB05093A5F}" srcOrd="3" destOrd="0" parTransId="{F7BDD502-B670-48BE-877E-25DD0CAA76BE}" sibTransId="{E1401C3B-83CE-45F0-AFF7-56340FBCBF5C}"/>
    <dgm:cxn modelId="{949E48FE-A4B0-4CD9-9BCC-F5A7539F3482}" type="presOf" srcId="{90BE23CC-B1A3-418A-98BA-23E37A1EEBC7}" destId="{61111FD6-963D-4204-9DCC-25314FF9EAFC}" srcOrd="0" destOrd="0" presId="urn:microsoft.com/office/officeart/2008/layout/VerticalAccentList"/>
    <dgm:cxn modelId="{15D95A61-CC9E-4E82-9DEE-9270836D5992}" srcId="{3E1C38D1-4118-422E-BA92-A3BCD13B083E}" destId="{45003A0D-794B-49CE-9A40-D2FB8AEFE000}" srcOrd="1" destOrd="0" parTransId="{1A24056E-A879-462E-A009-55C40F850998}" sibTransId="{B6C0C8A6-5228-42A3-BB6C-DFBF4239E34F}"/>
    <dgm:cxn modelId="{CB8561E5-3124-4317-9C7C-2062C985D1CC}" srcId="{3E1C38D1-4118-422E-BA92-A3BCD13B083E}" destId="{90BE23CC-B1A3-418A-98BA-23E37A1EEBC7}" srcOrd="6" destOrd="0" parTransId="{B6CF9171-1A62-45D1-8ADB-599A54B5293B}" sibTransId="{5719C67B-C042-46B2-9646-EAB61359495B}"/>
    <dgm:cxn modelId="{9268ABB6-57D0-4456-B2FF-C55953F8F3A6}" type="presOf" srcId="{45003A0D-794B-49CE-9A40-D2FB8AEFE000}" destId="{E3F8562E-4CB5-40C1-B5FC-684F45C8916B}" srcOrd="0" destOrd="0" presId="urn:microsoft.com/office/officeart/2008/layout/VerticalAccentList"/>
    <dgm:cxn modelId="{BBD56EC7-621F-4870-B44E-1D1A83F7843C}" type="presOf" srcId="{AAEE486D-68DF-4FAE-BC45-474EDBAC8DB5}" destId="{6F6AF781-C35B-451F-A4FA-93F0BA7FD900}" srcOrd="0" destOrd="0" presId="urn:microsoft.com/office/officeart/2008/layout/VerticalAccentList"/>
    <dgm:cxn modelId="{F4C68E7D-3F69-4226-8437-A938119EC287}" type="presOf" srcId="{8D3B5D74-AB58-40AE-B25B-F20B3ED79F6A}" destId="{1852E313-32DB-4284-BC86-32FD2787F9A4}" srcOrd="0" destOrd="0" presId="urn:microsoft.com/office/officeart/2008/layout/VerticalAccentList"/>
    <dgm:cxn modelId="{66BE86AB-C476-4537-B517-317469AFC2A5}" type="presOf" srcId="{0AF078ED-B2DA-4B9D-B648-CAFB05093A5F}" destId="{758571B9-16E2-4042-ACC8-89D19C7C9B2D}" srcOrd="0" destOrd="0" presId="urn:microsoft.com/office/officeart/2008/layout/VerticalAccentList"/>
    <dgm:cxn modelId="{06E9891B-8176-4D12-96C0-69BCF9FB0C38}" type="presOf" srcId="{6FEB196A-A027-4D0D-B8EA-1D2EABB0F7A6}" destId="{B9B2C5ED-51B5-4FA4-9F5E-47E930B6649F}" srcOrd="0" destOrd="0" presId="urn:microsoft.com/office/officeart/2008/layout/VerticalAccentList"/>
    <dgm:cxn modelId="{30669CEE-CD47-4FF0-B182-71DEF5511EB1}" type="presOf" srcId="{3E1C38D1-4118-422E-BA92-A3BCD13B083E}" destId="{221DB8A2-4996-43F3-88D6-FCDDD7F00186}" srcOrd="0" destOrd="0" presId="urn:microsoft.com/office/officeart/2008/layout/VerticalAccentList"/>
    <dgm:cxn modelId="{EE7FD333-B2AA-4E45-920B-FDB691489240}" srcId="{3E1C38D1-4118-422E-BA92-A3BCD13B083E}" destId="{8D3B5D74-AB58-40AE-B25B-F20B3ED79F6A}" srcOrd="4" destOrd="0" parTransId="{927A67EE-74AB-4231-B6BA-6F83E15B6F86}" sibTransId="{ED15F3CA-51C5-4F1D-9045-C78A68B67AEB}"/>
    <dgm:cxn modelId="{2D06A5BE-095D-447E-969A-2F14FBB0130C}" type="presOf" srcId="{206EE406-BC6A-47E4-9AF6-1F97AFDE4515}" destId="{8C158C19-229F-448B-89E1-BDC3F46215CD}" srcOrd="0" destOrd="0" presId="urn:microsoft.com/office/officeart/2008/layout/VerticalAccentList"/>
    <dgm:cxn modelId="{09A3C101-2A89-46B8-9144-F1E233C827D2}" type="presParOf" srcId="{221DB8A2-4996-43F3-88D6-FCDDD7F00186}" destId="{7EDA5B38-63FC-436D-9E00-8C3BB0A71A18}" srcOrd="0" destOrd="0" presId="urn:microsoft.com/office/officeart/2008/layout/VerticalAccentList"/>
    <dgm:cxn modelId="{4C59B760-2A92-4994-B548-BDAAC79BC37A}" type="presParOf" srcId="{7EDA5B38-63FC-436D-9E00-8C3BB0A71A18}" destId="{8C158C19-229F-448B-89E1-BDC3F46215CD}" srcOrd="0" destOrd="0" presId="urn:microsoft.com/office/officeart/2008/layout/VerticalAccentList"/>
    <dgm:cxn modelId="{9692C4F6-314D-4DB6-8F58-CE113EB38D8D}" type="presParOf" srcId="{221DB8A2-4996-43F3-88D6-FCDDD7F00186}" destId="{D57BD6AF-DDEF-4458-AAC0-AC9CA59C001E}" srcOrd="1" destOrd="0" presId="urn:microsoft.com/office/officeart/2008/layout/VerticalAccentList"/>
    <dgm:cxn modelId="{A8177477-4857-4FF6-AD31-B75BCFF88D1B}" type="presParOf" srcId="{D57BD6AF-DDEF-4458-AAC0-AC9CA59C001E}" destId="{0B2C41E2-C06C-47DC-A28F-68728929402B}" srcOrd="0" destOrd="0" presId="urn:microsoft.com/office/officeart/2008/layout/VerticalAccentList"/>
    <dgm:cxn modelId="{26D84DC4-4B61-4241-8DA1-282E8CBCA8B1}" type="presParOf" srcId="{D57BD6AF-DDEF-4458-AAC0-AC9CA59C001E}" destId="{E53BE336-A731-4994-B089-D82CA0CACB95}" srcOrd="1" destOrd="0" presId="urn:microsoft.com/office/officeart/2008/layout/VerticalAccentList"/>
    <dgm:cxn modelId="{68B8CACD-2E26-4C86-9410-A40AEA51DFAA}" type="presParOf" srcId="{D57BD6AF-DDEF-4458-AAC0-AC9CA59C001E}" destId="{06A1F600-8D6C-48A9-A4C6-2577BA8AE420}" srcOrd="2" destOrd="0" presId="urn:microsoft.com/office/officeart/2008/layout/VerticalAccentList"/>
    <dgm:cxn modelId="{38F3FF17-7BBD-481C-9952-843D6680C937}" type="presParOf" srcId="{D57BD6AF-DDEF-4458-AAC0-AC9CA59C001E}" destId="{40B4F32F-E7DA-4996-951F-918F65EF0547}" srcOrd="3" destOrd="0" presId="urn:microsoft.com/office/officeart/2008/layout/VerticalAccentList"/>
    <dgm:cxn modelId="{D1D9F8C8-8068-435B-B435-7A38D662E644}" type="presParOf" srcId="{D57BD6AF-DDEF-4458-AAC0-AC9CA59C001E}" destId="{AE4CF11A-34DD-46F1-A6C1-821EAA8E7975}" srcOrd="4" destOrd="0" presId="urn:microsoft.com/office/officeart/2008/layout/VerticalAccentList"/>
    <dgm:cxn modelId="{BAC67349-C2E8-40FF-A7BE-4695033B1F1A}" type="presParOf" srcId="{D57BD6AF-DDEF-4458-AAC0-AC9CA59C001E}" destId="{F1EB3CC1-ED88-4A40-BE26-CDFCD32818A5}" srcOrd="5" destOrd="0" presId="urn:microsoft.com/office/officeart/2008/layout/VerticalAccentList"/>
    <dgm:cxn modelId="{B0BFEE01-37BA-4512-8E0C-CBB46C0D8E9C}" type="presParOf" srcId="{D57BD6AF-DDEF-4458-AAC0-AC9CA59C001E}" destId="{21980E4D-4373-4C62-AFAF-A105F26F098A}" srcOrd="6" destOrd="0" presId="urn:microsoft.com/office/officeart/2008/layout/VerticalAccentList"/>
    <dgm:cxn modelId="{33B3199A-D3F0-444F-B55C-A48E207EF45B}" type="presParOf" srcId="{221DB8A2-4996-43F3-88D6-FCDDD7F00186}" destId="{CFA747B7-B296-492D-AB6F-234B16A99F3C}" srcOrd="2" destOrd="0" presId="urn:microsoft.com/office/officeart/2008/layout/VerticalAccentList"/>
    <dgm:cxn modelId="{893D4CA5-5545-420E-A236-E598EB9F0CC8}" type="presParOf" srcId="{221DB8A2-4996-43F3-88D6-FCDDD7F00186}" destId="{DFB80604-B7B6-4816-A086-D20332BCD5F2}" srcOrd="3" destOrd="0" presId="urn:microsoft.com/office/officeart/2008/layout/VerticalAccentList"/>
    <dgm:cxn modelId="{9C53F39E-2494-4B13-B8DC-D23E566A4380}" type="presParOf" srcId="{DFB80604-B7B6-4816-A086-D20332BCD5F2}" destId="{E3F8562E-4CB5-40C1-B5FC-684F45C8916B}" srcOrd="0" destOrd="0" presId="urn:microsoft.com/office/officeart/2008/layout/VerticalAccentList"/>
    <dgm:cxn modelId="{F9D83542-1C08-4449-B678-43C259213130}" type="presParOf" srcId="{221DB8A2-4996-43F3-88D6-FCDDD7F00186}" destId="{B6695FB0-1AFD-4E47-ABF0-AAAF9FEC5658}" srcOrd="4" destOrd="0" presId="urn:microsoft.com/office/officeart/2008/layout/VerticalAccentList"/>
    <dgm:cxn modelId="{2516084A-06AD-458F-81FE-4F7227E501FF}" type="presParOf" srcId="{B6695FB0-1AFD-4E47-ABF0-AAAF9FEC5658}" destId="{68DC5BB4-2693-4152-8738-B1A6589CEC16}" srcOrd="0" destOrd="0" presId="urn:microsoft.com/office/officeart/2008/layout/VerticalAccentList"/>
    <dgm:cxn modelId="{A243781E-162D-41D8-B63F-C7D5D3845ECE}" type="presParOf" srcId="{B6695FB0-1AFD-4E47-ABF0-AAAF9FEC5658}" destId="{264B611E-0E04-4E4E-A436-BE58135A0E45}" srcOrd="1" destOrd="0" presId="urn:microsoft.com/office/officeart/2008/layout/VerticalAccentList"/>
    <dgm:cxn modelId="{935AD8BA-EA9F-4935-87FD-C25A892B1F36}" type="presParOf" srcId="{B6695FB0-1AFD-4E47-ABF0-AAAF9FEC5658}" destId="{8CEC2FDC-7EED-4336-A60E-2B95F31CBD35}" srcOrd="2" destOrd="0" presId="urn:microsoft.com/office/officeart/2008/layout/VerticalAccentList"/>
    <dgm:cxn modelId="{A40413E5-39B7-457B-B875-E476DDCD942D}" type="presParOf" srcId="{B6695FB0-1AFD-4E47-ABF0-AAAF9FEC5658}" destId="{2EB89724-C877-4008-853F-A23646631C84}" srcOrd="3" destOrd="0" presId="urn:microsoft.com/office/officeart/2008/layout/VerticalAccentList"/>
    <dgm:cxn modelId="{471D33DD-F32B-4A1A-AF92-F833662BDAA6}" type="presParOf" srcId="{B6695FB0-1AFD-4E47-ABF0-AAAF9FEC5658}" destId="{195718A2-2A71-4579-88D5-F2A50A888B7A}" srcOrd="4" destOrd="0" presId="urn:microsoft.com/office/officeart/2008/layout/VerticalAccentList"/>
    <dgm:cxn modelId="{2ED794BF-3072-4A1F-962E-712EA9E1057E}" type="presParOf" srcId="{B6695FB0-1AFD-4E47-ABF0-AAAF9FEC5658}" destId="{F7B7E0EB-2210-499F-894F-930C64238DB0}" srcOrd="5" destOrd="0" presId="urn:microsoft.com/office/officeart/2008/layout/VerticalAccentList"/>
    <dgm:cxn modelId="{CD10CEB2-7569-490F-8EF1-E84AD45530A1}" type="presParOf" srcId="{B6695FB0-1AFD-4E47-ABF0-AAAF9FEC5658}" destId="{B2C07235-80FA-451E-9669-D85F3495F604}" srcOrd="6" destOrd="0" presId="urn:microsoft.com/office/officeart/2008/layout/VerticalAccentList"/>
    <dgm:cxn modelId="{A0EB545A-BFEC-43C7-B4B8-D3154403AAAD}" type="presParOf" srcId="{221DB8A2-4996-43F3-88D6-FCDDD7F00186}" destId="{76387009-0C08-46C3-A85B-5142645DB466}" srcOrd="5" destOrd="0" presId="urn:microsoft.com/office/officeart/2008/layout/VerticalAccentList"/>
    <dgm:cxn modelId="{7E97B359-2D17-4914-8351-919BB1FD538C}" type="presParOf" srcId="{221DB8A2-4996-43F3-88D6-FCDDD7F00186}" destId="{9524BE3B-A5BD-4720-860B-D3301B80D439}" srcOrd="6" destOrd="0" presId="urn:microsoft.com/office/officeart/2008/layout/VerticalAccentList"/>
    <dgm:cxn modelId="{7E5B5E87-43F0-42C1-9DAF-F0D4EA1CC42E}" type="presParOf" srcId="{9524BE3B-A5BD-4720-860B-D3301B80D439}" destId="{B9B2C5ED-51B5-4FA4-9F5E-47E930B6649F}" srcOrd="0" destOrd="0" presId="urn:microsoft.com/office/officeart/2008/layout/VerticalAccentList"/>
    <dgm:cxn modelId="{66A5A7E5-70D7-4D4A-8A49-55D85806B645}" type="presParOf" srcId="{221DB8A2-4996-43F3-88D6-FCDDD7F00186}" destId="{73AA66A1-C20E-4CEE-842B-DBCE4A2E181C}" srcOrd="7" destOrd="0" presId="urn:microsoft.com/office/officeart/2008/layout/VerticalAccentList"/>
    <dgm:cxn modelId="{66D4516A-BEAC-44E7-81EB-469660E314A2}" type="presParOf" srcId="{73AA66A1-C20E-4CEE-842B-DBCE4A2E181C}" destId="{7AD44B9D-6F6E-4FD6-B4AF-63D2CD7A49F5}" srcOrd="0" destOrd="0" presId="urn:microsoft.com/office/officeart/2008/layout/VerticalAccentList"/>
    <dgm:cxn modelId="{D7CB279E-4D94-43F9-9662-35A9C0D2C33D}" type="presParOf" srcId="{73AA66A1-C20E-4CEE-842B-DBCE4A2E181C}" destId="{AFC4147E-9CE6-4CBC-8292-4400ED845FC5}" srcOrd="1" destOrd="0" presId="urn:microsoft.com/office/officeart/2008/layout/VerticalAccentList"/>
    <dgm:cxn modelId="{7B6C3ED4-E5FD-47B0-A07D-BDB004387B74}" type="presParOf" srcId="{73AA66A1-C20E-4CEE-842B-DBCE4A2E181C}" destId="{EDA0DD53-F3B8-4068-A0C1-E0D781C4470B}" srcOrd="2" destOrd="0" presId="urn:microsoft.com/office/officeart/2008/layout/VerticalAccentList"/>
    <dgm:cxn modelId="{D812FF85-E207-4B68-B629-C7AD788E2C5D}" type="presParOf" srcId="{73AA66A1-C20E-4CEE-842B-DBCE4A2E181C}" destId="{60A81209-F35D-4505-A926-69AB4429AE37}" srcOrd="3" destOrd="0" presId="urn:microsoft.com/office/officeart/2008/layout/VerticalAccentList"/>
    <dgm:cxn modelId="{BCA4E3C5-E839-404A-8AE1-BCCA62707640}" type="presParOf" srcId="{73AA66A1-C20E-4CEE-842B-DBCE4A2E181C}" destId="{EC6CE17B-4C28-4A8F-B57A-F977C092DC4B}" srcOrd="4" destOrd="0" presId="urn:microsoft.com/office/officeart/2008/layout/VerticalAccentList"/>
    <dgm:cxn modelId="{6A685820-9318-4783-8D10-E26052D2D687}" type="presParOf" srcId="{73AA66A1-C20E-4CEE-842B-DBCE4A2E181C}" destId="{58CFCF9D-6F63-427F-80EB-F55E0BBCB0CB}" srcOrd="5" destOrd="0" presId="urn:microsoft.com/office/officeart/2008/layout/VerticalAccentList"/>
    <dgm:cxn modelId="{CEEBD501-EAD4-4248-A3DF-71A1C5724525}" type="presParOf" srcId="{73AA66A1-C20E-4CEE-842B-DBCE4A2E181C}" destId="{A8FA60E1-AAF7-404C-AB3E-861879584B62}" srcOrd="6" destOrd="0" presId="urn:microsoft.com/office/officeart/2008/layout/VerticalAccentList"/>
    <dgm:cxn modelId="{21FA52D9-2767-4AD2-A821-B29F9D72C7DE}" type="presParOf" srcId="{221DB8A2-4996-43F3-88D6-FCDDD7F00186}" destId="{0E729DF2-1534-4428-83A6-7B524BAACB1E}" srcOrd="8" destOrd="0" presId="urn:microsoft.com/office/officeart/2008/layout/VerticalAccentList"/>
    <dgm:cxn modelId="{4B9EC198-2063-4CB9-9BF0-51BD0FCA5EFB}" type="presParOf" srcId="{221DB8A2-4996-43F3-88D6-FCDDD7F00186}" destId="{1DC225B1-1532-4DD5-BB3A-6204DAAE755B}" srcOrd="9" destOrd="0" presId="urn:microsoft.com/office/officeart/2008/layout/VerticalAccentList"/>
    <dgm:cxn modelId="{D4B809C3-B504-4814-92BF-98C38684357F}" type="presParOf" srcId="{1DC225B1-1532-4DD5-BB3A-6204DAAE755B}" destId="{758571B9-16E2-4042-ACC8-89D19C7C9B2D}" srcOrd="0" destOrd="0" presId="urn:microsoft.com/office/officeart/2008/layout/VerticalAccentList"/>
    <dgm:cxn modelId="{45A8E67D-9876-45A6-92B9-C214B14880AC}" type="presParOf" srcId="{221DB8A2-4996-43F3-88D6-FCDDD7F00186}" destId="{8B4C4D21-3B5B-4282-8636-C42842DAEE93}" srcOrd="10" destOrd="0" presId="urn:microsoft.com/office/officeart/2008/layout/VerticalAccentList"/>
    <dgm:cxn modelId="{2ED05144-E368-4DFC-B50A-34100DBF5B65}" type="presParOf" srcId="{8B4C4D21-3B5B-4282-8636-C42842DAEE93}" destId="{C3F34594-DE7F-4E99-9C11-668CC07F72B9}" srcOrd="0" destOrd="0" presId="urn:microsoft.com/office/officeart/2008/layout/VerticalAccentList"/>
    <dgm:cxn modelId="{CFD30341-0C79-44F6-8B01-F738D0280A06}" type="presParOf" srcId="{8B4C4D21-3B5B-4282-8636-C42842DAEE93}" destId="{28E4314A-D759-46F3-994C-11D01EEFEB24}" srcOrd="1" destOrd="0" presId="urn:microsoft.com/office/officeart/2008/layout/VerticalAccentList"/>
    <dgm:cxn modelId="{9271035F-DEE9-4B75-91FA-25AD2CAE7C5C}" type="presParOf" srcId="{8B4C4D21-3B5B-4282-8636-C42842DAEE93}" destId="{BCB8CC99-8E89-48EF-ABFB-E441B55B90F7}" srcOrd="2" destOrd="0" presId="urn:microsoft.com/office/officeart/2008/layout/VerticalAccentList"/>
    <dgm:cxn modelId="{A5B6E849-C5A8-4DAE-8164-F78C91202032}" type="presParOf" srcId="{8B4C4D21-3B5B-4282-8636-C42842DAEE93}" destId="{A8AB585E-89BB-43A4-AED1-A9158DFE07B0}" srcOrd="3" destOrd="0" presId="urn:microsoft.com/office/officeart/2008/layout/VerticalAccentList"/>
    <dgm:cxn modelId="{DF9625CB-3AAB-498C-8AB9-B93787ECE901}" type="presParOf" srcId="{8B4C4D21-3B5B-4282-8636-C42842DAEE93}" destId="{7604F201-2C19-40E1-B1E0-0545442E6ED1}" srcOrd="4" destOrd="0" presId="urn:microsoft.com/office/officeart/2008/layout/VerticalAccentList"/>
    <dgm:cxn modelId="{D9001685-6190-4D3B-B94E-77D2795A2AC2}" type="presParOf" srcId="{8B4C4D21-3B5B-4282-8636-C42842DAEE93}" destId="{BB760483-D777-48EC-A9C8-EAAAC1D00E46}" srcOrd="5" destOrd="0" presId="urn:microsoft.com/office/officeart/2008/layout/VerticalAccentList"/>
    <dgm:cxn modelId="{26A42964-F40A-4338-8FDB-A68F8B3212A5}" type="presParOf" srcId="{8B4C4D21-3B5B-4282-8636-C42842DAEE93}" destId="{6F10834F-5CE4-447D-AF79-D5CDCED2CAFB}" srcOrd="6" destOrd="0" presId="urn:microsoft.com/office/officeart/2008/layout/VerticalAccentList"/>
    <dgm:cxn modelId="{A1CAFB01-0C16-414A-AE2C-862BAA01BB06}" type="presParOf" srcId="{221DB8A2-4996-43F3-88D6-FCDDD7F00186}" destId="{2E1B9873-FB99-4026-A47C-A85B09B51E23}" srcOrd="11" destOrd="0" presId="urn:microsoft.com/office/officeart/2008/layout/VerticalAccentList"/>
    <dgm:cxn modelId="{1D02E226-FDA0-4DE3-B201-23D4C299A67F}" type="presParOf" srcId="{221DB8A2-4996-43F3-88D6-FCDDD7F00186}" destId="{96DF5E84-5DE1-48A6-99C9-2937B8ABD9C1}" srcOrd="12" destOrd="0" presId="urn:microsoft.com/office/officeart/2008/layout/VerticalAccentList"/>
    <dgm:cxn modelId="{72A78979-B4E4-41F5-9CE9-1BA817EBA808}" type="presParOf" srcId="{96DF5E84-5DE1-48A6-99C9-2937B8ABD9C1}" destId="{1852E313-32DB-4284-BC86-32FD2787F9A4}" srcOrd="0" destOrd="0" presId="urn:microsoft.com/office/officeart/2008/layout/VerticalAccentList"/>
    <dgm:cxn modelId="{188DABC4-0069-4F10-BE9C-4D83CD2A77A2}" type="presParOf" srcId="{221DB8A2-4996-43F3-88D6-FCDDD7F00186}" destId="{5EF91C30-1232-4B60-B571-16089BBD028A}" srcOrd="13" destOrd="0" presId="urn:microsoft.com/office/officeart/2008/layout/VerticalAccentList"/>
    <dgm:cxn modelId="{58EAAC8F-BB93-4F6F-84CF-AAD2B97E82BB}" type="presParOf" srcId="{5EF91C30-1232-4B60-B571-16089BBD028A}" destId="{80878EB8-B25D-4E72-9E33-C8FEC488E9BD}" srcOrd="0" destOrd="0" presId="urn:microsoft.com/office/officeart/2008/layout/VerticalAccentList"/>
    <dgm:cxn modelId="{32FF8962-40A6-414C-AEF4-C863F8DA0E92}" type="presParOf" srcId="{5EF91C30-1232-4B60-B571-16089BBD028A}" destId="{106D7335-53F6-4A14-BB57-14F6FB407547}" srcOrd="1" destOrd="0" presId="urn:microsoft.com/office/officeart/2008/layout/VerticalAccentList"/>
    <dgm:cxn modelId="{74D21CF1-B004-4DE8-BE93-3D3F5F51F60A}" type="presParOf" srcId="{5EF91C30-1232-4B60-B571-16089BBD028A}" destId="{037B8CF3-8624-4F44-9374-06667FC0F166}" srcOrd="2" destOrd="0" presId="urn:microsoft.com/office/officeart/2008/layout/VerticalAccentList"/>
    <dgm:cxn modelId="{87C8473E-754F-47F6-9433-A3BE10ADFE43}" type="presParOf" srcId="{5EF91C30-1232-4B60-B571-16089BBD028A}" destId="{C9C750B1-3119-4FB7-9C72-F2CE0C8E1C14}" srcOrd="3" destOrd="0" presId="urn:microsoft.com/office/officeart/2008/layout/VerticalAccentList"/>
    <dgm:cxn modelId="{8D947C1E-E796-453D-A541-7F624C95412D}" type="presParOf" srcId="{5EF91C30-1232-4B60-B571-16089BBD028A}" destId="{57918B1B-561F-4F80-AAEE-AE6328ADCA69}" srcOrd="4" destOrd="0" presId="urn:microsoft.com/office/officeart/2008/layout/VerticalAccentList"/>
    <dgm:cxn modelId="{06119B61-2D4B-49FF-ABE2-FCB634560246}" type="presParOf" srcId="{5EF91C30-1232-4B60-B571-16089BBD028A}" destId="{AD00BFB3-2B50-484D-A43B-B607E3FC287E}" srcOrd="5" destOrd="0" presId="urn:microsoft.com/office/officeart/2008/layout/VerticalAccentList"/>
    <dgm:cxn modelId="{96179731-EA9D-4EB1-B09C-EF569CA30F4D}" type="presParOf" srcId="{5EF91C30-1232-4B60-B571-16089BBD028A}" destId="{FB508F89-19C9-423B-89F5-8F3C754CD837}" srcOrd="6" destOrd="0" presId="urn:microsoft.com/office/officeart/2008/layout/VerticalAccentList"/>
    <dgm:cxn modelId="{A2650D74-B149-4525-AF19-8AF7ADAC850C}" type="presParOf" srcId="{221DB8A2-4996-43F3-88D6-FCDDD7F00186}" destId="{347F901F-CFD6-467B-8AC0-B59061371C23}" srcOrd="14" destOrd="0" presId="urn:microsoft.com/office/officeart/2008/layout/VerticalAccentList"/>
    <dgm:cxn modelId="{00847FA6-9EFC-4D58-80BE-D3DE901E802D}" type="presParOf" srcId="{221DB8A2-4996-43F3-88D6-FCDDD7F00186}" destId="{173AA984-C729-417C-8B57-646A27EA3008}" srcOrd="15" destOrd="0" presId="urn:microsoft.com/office/officeart/2008/layout/VerticalAccentList"/>
    <dgm:cxn modelId="{5807FECA-3806-48BA-A8FB-604CA674EF33}" type="presParOf" srcId="{173AA984-C729-417C-8B57-646A27EA3008}" destId="{6F6AF781-C35B-451F-A4FA-93F0BA7FD900}" srcOrd="0" destOrd="0" presId="urn:microsoft.com/office/officeart/2008/layout/VerticalAccentList"/>
    <dgm:cxn modelId="{3C2459DB-C428-4EE4-A3B5-29D10227C97A}" type="presParOf" srcId="{221DB8A2-4996-43F3-88D6-FCDDD7F00186}" destId="{2BDE776D-7641-48C9-B4BF-C777ED4ABA6D}" srcOrd="16" destOrd="0" presId="urn:microsoft.com/office/officeart/2008/layout/VerticalAccentList"/>
    <dgm:cxn modelId="{FECC5752-9AF9-4FEB-BF91-9A27B84C8971}" type="presParOf" srcId="{2BDE776D-7641-48C9-B4BF-C777ED4ABA6D}" destId="{AFA4E602-F261-408C-AB65-CBAE90889648}" srcOrd="0" destOrd="0" presId="urn:microsoft.com/office/officeart/2008/layout/VerticalAccentList"/>
    <dgm:cxn modelId="{664F757F-D804-4404-AC4B-C06E5F7D6DFA}" type="presParOf" srcId="{2BDE776D-7641-48C9-B4BF-C777ED4ABA6D}" destId="{69E6CFFE-A88E-4D66-9BAF-8052660C556B}" srcOrd="1" destOrd="0" presId="urn:microsoft.com/office/officeart/2008/layout/VerticalAccentList"/>
    <dgm:cxn modelId="{80F51E46-EE57-47A8-9333-9E6CDE33097C}" type="presParOf" srcId="{2BDE776D-7641-48C9-B4BF-C777ED4ABA6D}" destId="{121D9322-3630-4BF8-A417-DD66D28F4DA9}" srcOrd="2" destOrd="0" presId="urn:microsoft.com/office/officeart/2008/layout/VerticalAccentList"/>
    <dgm:cxn modelId="{E4F2FF44-8CA1-483D-B0E1-FDC04F0756DA}" type="presParOf" srcId="{2BDE776D-7641-48C9-B4BF-C777ED4ABA6D}" destId="{3458638C-E316-4022-86C6-EA3041875A1E}" srcOrd="3" destOrd="0" presId="urn:microsoft.com/office/officeart/2008/layout/VerticalAccentList"/>
    <dgm:cxn modelId="{874E8FC0-93F1-499D-A083-EA7735951109}" type="presParOf" srcId="{2BDE776D-7641-48C9-B4BF-C777ED4ABA6D}" destId="{C064C7DD-C2DB-40F4-825D-C2496FA1C37A}" srcOrd="4" destOrd="0" presId="urn:microsoft.com/office/officeart/2008/layout/VerticalAccentList"/>
    <dgm:cxn modelId="{F0DC49BD-6B26-4631-BD5D-F1C75456C331}" type="presParOf" srcId="{2BDE776D-7641-48C9-B4BF-C777ED4ABA6D}" destId="{6BDDDEF3-07FA-408B-80CA-DF12177E6D07}" srcOrd="5" destOrd="0" presId="urn:microsoft.com/office/officeart/2008/layout/VerticalAccentList"/>
    <dgm:cxn modelId="{5D1332DC-2D4D-433E-B642-7E17D3A5125F}" type="presParOf" srcId="{2BDE776D-7641-48C9-B4BF-C777ED4ABA6D}" destId="{7A8A9953-889C-4B35-AA80-10BC4DD93233}" srcOrd="6" destOrd="0" presId="urn:microsoft.com/office/officeart/2008/layout/VerticalAccentList"/>
    <dgm:cxn modelId="{8A6F7599-2955-4F5F-AFE9-AE3FCCB5DD87}" type="presParOf" srcId="{221DB8A2-4996-43F3-88D6-FCDDD7F00186}" destId="{55114260-4BF8-4F68-9CCC-4A0B965B0C27}" srcOrd="17" destOrd="0" presId="urn:microsoft.com/office/officeart/2008/layout/VerticalAccentList"/>
    <dgm:cxn modelId="{83384736-06E7-42E9-8DB9-26F74CC9D026}" type="presParOf" srcId="{221DB8A2-4996-43F3-88D6-FCDDD7F00186}" destId="{76BCC39E-4D54-410A-A048-C00381433F00}" srcOrd="18" destOrd="0" presId="urn:microsoft.com/office/officeart/2008/layout/VerticalAccentList"/>
    <dgm:cxn modelId="{840BC1ED-AA20-4E06-8E1B-A88973321690}" type="presParOf" srcId="{76BCC39E-4D54-410A-A048-C00381433F00}" destId="{61111FD6-963D-4204-9DCC-25314FF9EAFC}" srcOrd="0" destOrd="0" presId="urn:microsoft.com/office/officeart/2008/layout/VerticalAccentList"/>
    <dgm:cxn modelId="{F8ABE3F1-C158-496B-9DBA-AAD6D5B2F7A2}" type="presParOf" srcId="{221DB8A2-4996-43F3-88D6-FCDDD7F00186}" destId="{9537749C-6059-4B67-AB0E-AF8B8F7FD792}" srcOrd="19" destOrd="0" presId="urn:microsoft.com/office/officeart/2008/layout/VerticalAccentList"/>
    <dgm:cxn modelId="{C70F0A3D-93ED-4042-8453-277F0CAC1AB3}" type="presParOf" srcId="{9537749C-6059-4B67-AB0E-AF8B8F7FD792}" destId="{2527F3D6-DA8E-4AC9-8111-62BBFC8036E7}" srcOrd="0" destOrd="0" presId="urn:microsoft.com/office/officeart/2008/layout/VerticalAccentList"/>
    <dgm:cxn modelId="{F9E3FBE5-110F-4867-B60C-42F022187BCD}" type="presParOf" srcId="{9537749C-6059-4B67-AB0E-AF8B8F7FD792}" destId="{44F71EE0-15A4-4EB2-A6AF-E24AA31F924F}" srcOrd="1" destOrd="0" presId="urn:microsoft.com/office/officeart/2008/layout/VerticalAccentList"/>
    <dgm:cxn modelId="{28A35DFF-AB92-4095-8D9E-9C52C98AA840}" type="presParOf" srcId="{9537749C-6059-4B67-AB0E-AF8B8F7FD792}" destId="{12D54DC6-FA2A-4A0E-BBF7-ECF6B56DBE5D}" srcOrd="2" destOrd="0" presId="urn:microsoft.com/office/officeart/2008/layout/VerticalAccentList"/>
    <dgm:cxn modelId="{C5A2209B-EDF8-41D0-9B5E-68BFDB605A1A}" type="presParOf" srcId="{9537749C-6059-4B67-AB0E-AF8B8F7FD792}" destId="{E993FB7D-92CE-4034-990C-7B8DD90179AB}" srcOrd="3" destOrd="0" presId="urn:microsoft.com/office/officeart/2008/layout/VerticalAccentList"/>
    <dgm:cxn modelId="{189E71F3-6CCF-4FE8-8B83-449DD0618754}" type="presParOf" srcId="{9537749C-6059-4B67-AB0E-AF8B8F7FD792}" destId="{C6B8C849-53D8-4EA0-BA63-878EC7C19868}" srcOrd="4" destOrd="0" presId="urn:microsoft.com/office/officeart/2008/layout/VerticalAccentList"/>
    <dgm:cxn modelId="{E2DF9AAE-747E-4F36-B7C4-1A17AE83588C}" type="presParOf" srcId="{9537749C-6059-4B67-AB0E-AF8B8F7FD792}" destId="{675D0245-74D1-4AD2-ACE1-409B4C829564}" srcOrd="5" destOrd="0" presId="urn:microsoft.com/office/officeart/2008/layout/VerticalAccentList"/>
    <dgm:cxn modelId="{AEA42482-AD66-422E-A406-E50AEE21B89A}" type="presParOf" srcId="{9537749C-6059-4B67-AB0E-AF8B8F7FD792}" destId="{58C4B5DA-F5D2-414A-8F1A-1F831282E437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189DAE-ED48-4AEF-AA93-1B7732081525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AF8D6BBE-F933-448E-B8E8-9F3F34C66FBE}">
      <dgm:prSet custT="1"/>
      <dgm:spPr/>
      <dgm:t>
        <a:bodyPr/>
        <a:lstStyle/>
        <a:p>
          <a:r>
            <a:rPr lang="es-EC" sz="1600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H</a:t>
          </a:r>
          <a:r>
            <a:rPr lang="es-EC" sz="1600" baseline="-25000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1</a:t>
          </a:r>
          <a:r>
            <a:rPr lang="es-EC" sz="1600" baseline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: </a:t>
          </a:r>
          <a:r>
            <a:rPr lang="es-ES" sz="1600" dirty="0" smtClean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Existe influencia entre la digitalización y el crecimiento económico</a:t>
          </a:r>
          <a:r>
            <a:rPr lang="es-ES" sz="1600" baseline="0" dirty="0" smtClean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empresarial en las cooperativas de ahorro y crédito del segmento tres.</a:t>
          </a:r>
          <a:r>
            <a:rPr lang="es-EC" sz="1600" dirty="0" smtClean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 </a:t>
          </a:r>
          <a:endParaRPr lang="es-EC" sz="16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8C947A-4BC2-44EC-ABC4-CEF9AD56E23F}" type="parTrans" cxnId="{AFBD299C-4E73-4E3D-BECD-353632817A4A}">
      <dgm:prSet/>
      <dgm:spPr/>
      <dgm:t>
        <a:bodyPr/>
        <a:lstStyle/>
        <a:p>
          <a:endParaRPr lang="es-ES" sz="160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40DF54-3CBE-4C4F-BF38-D3BB9BB441B6}" type="sibTrans" cxnId="{AFBD299C-4E73-4E3D-BECD-353632817A4A}">
      <dgm:prSet/>
      <dgm:spPr/>
      <dgm:t>
        <a:bodyPr/>
        <a:lstStyle/>
        <a:p>
          <a:endParaRPr lang="es-ES" sz="160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8188D6-2607-40FB-BA10-88B60A598401}">
      <dgm:prSet custT="1"/>
      <dgm:spPr/>
      <dgm:t>
        <a:bodyPr/>
        <a:lstStyle/>
        <a:p>
          <a:r>
            <a:rPr lang="es-EC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</a:t>
          </a:r>
          <a:r>
            <a:rPr lang="es-EC" sz="16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s-EC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es-EC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1600" dirty="0" smtClean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Los usuarios y socios de las cooperativas de ahorro y crédito del segmento 3 están interesados en la digitalización en los servicios.</a:t>
          </a:r>
          <a:endParaRPr lang="es-ES" sz="16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7F3736-E15B-4D06-9397-997624E7C83A}" type="parTrans" cxnId="{BE7FD7FF-44DE-45FC-A0BF-DE29FE90CF0B}">
      <dgm:prSet/>
      <dgm:spPr/>
      <dgm:t>
        <a:bodyPr/>
        <a:lstStyle/>
        <a:p>
          <a:endParaRPr lang="es-ES" sz="160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79221D-8C8F-4AB8-9E7B-5D79D6F684B3}" type="sibTrans" cxnId="{BE7FD7FF-44DE-45FC-A0BF-DE29FE90CF0B}">
      <dgm:prSet/>
      <dgm:spPr/>
      <dgm:t>
        <a:bodyPr/>
        <a:lstStyle/>
        <a:p>
          <a:endParaRPr lang="es-ES" sz="160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AB558C-C7A0-4F49-A552-B131A1ECC6E7}">
      <dgm:prSet custT="1"/>
      <dgm:spPr/>
      <dgm:t>
        <a:bodyPr/>
        <a:lstStyle/>
        <a:p>
          <a:r>
            <a:rPr lang="es-EC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</a:t>
          </a:r>
          <a:r>
            <a:rPr lang="es-EC" sz="16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s-EC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s-ES" sz="1600" dirty="0" smtClean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Existe una relación positiva entre la digitalización y el desarrollo económico</a:t>
          </a:r>
          <a:endParaRPr lang="es-ES" sz="16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3BBD73-D9CB-49C4-BF1B-544B6ED79FB6}" type="parTrans" cxnId="{635C8AB0-1586-476A-ADC3-101ABFD81723}">
      <dgm:prSet/>
      <dgm:spPr/>
      <dgm:t>
        <a:bodyPr/>
        <a:lstStyle/>
        <a:p>
          <a:endParaRPr lang="es-ES" sz="160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0BF934-AA95-4D14-8D18-49F9D5A8D3C3}" type="sibTrans" cxnId="{635C8AB0-1586-476A-ADC3-101ABFD81723}">
      <dgm:prSet/>
      <dgm:spPr/>
      <dgm:t>
        <a:bodyPr/>
        <a:lstStyle/>
        <a:p>
          <a:endParaRPr lang="es-ES" sz="160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5095F2-8D90-4DE5-A8AE-6C21CA3BFAD0}" type="pres">
      <dgm:prSet presAssocID="{0B189DAE-ED48-4AEF-AA93-1B773208152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95D9CBF9-F5BC-434C-B3D8-3907AA9D3E47}" type="pres">
      <dgm:prSet presAssocID="{0B189DAE-ED48-4AEF-AA93-1B7732081525}" presName="Name1" presStyleCnt="0"/>
      <dgm:spPr/>
    </dgm:pt>
    <dgm:pt modelId="{FAB11DC9-3DF4-43F9-A670-61FEBFF197F6}" type="pres">
      <dgm:prSet presAssocID="{0B189DAE-ED48-4AEF-AA93-1B7732081525}" presName="cycle" presStyleCnt="0"/>
      <dgm:spPr/>
    </dgm:pt>
    <dgm:pt modelId="{BBC0E5E9-FB98-4833-83DC-7570C61327D0}" type="pres">
      <dgm:prSet presAssocID="{0B189DAE-ED48-4AEF-AA93-1B7732081525}" presName="srcNode" presStyleLbl="node1" presStyleIdx="0" presStyleCnt="3"/>
      <dgm:spPr/>
    </dgm:pt>
    <dgm:pt modelId="{3A24319B-7FAB-417D-96A2-98010A611E21}" type="pres">
      <dgm:prSet presAssocID="{0B189DAE-ED48-4AEF-AA93-1B7732081525}" presName="conn" presStyleLbl="parChTrans1D2" presStyleIdx="0" presStyleCnt="1"/>
      <dgm:spPr/>
      <dgm:t>
        <a:bodyPr/>
        <a:lstStyle/>
        <a:p>
          <a:endParaRPr lang="es-EC"/>
        </a:p>
      </dgm:t>
    </dgm:pt>
    <dgm:pt modelId="{A90EE5A9-3DA3-45A8-8778-9C802BD8FCBC}" type="pres">
      <dgm:prSet presAssocID="{0B189DAE-ED48-4AEF-AA93-1B7732081525}" presName="extraNode" presStyleLbl="node1" presStyleIdx="0" presStyleCnt="3"/>
      <dgm:spPr/>
    </dgm:pt>
    <dgm:pt modelId="{EF10E997-FA47-499F-94E6-2CEAC092C370}" type="pres">
      <dgm:prSet presAssocID="{0B189DAE-ED48-4AEF-AA93-1B7732081525}" presName="dstNode" presStyleLbl="node1" presStyleIdx="0" presStyleCnt="3"/>
      <dgm:spPr/>
    </dgm:pt>
    <dgm:pt modelId="{AF2B9305-290E-4476-9A10-D0FEB553A829}" type="pres">
      <dgm:prSet presAssocID="{AF8D6BBE-F933-448E-B8E8-9F3F34C66FB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1778D6-41B9-40C6-97FA-B639117C4389}" type="pres">
      <dgm:prSet presAssocID="{AF8D6BBE-F933-448E-B8E8-9F3F34C66FBE}" presName="accent_1" presStyleCnt="0"/>
      <dgm:spPr/>
    </dgm:pt>
    <dgm:pt modelId="{8A6A6A46-9A16-4B74-B2E0-CC0BF71ABACE}" type="pres">
      <dgm:prSet presAssocID="{AF8D6BBE-F933-448E-B8E8-9F3F34C66FBE}" presName="accentRepeatNode" presStyleLbl="solidFgAcc1" presStyleIdx="0" presStyleCnt="3"/>
      <dgm:spPr/>
    </dgm:pt>
    <dgm:pt modelId="{111A6741-284F-45CF-91D1-CCD94C2E2D23}" type="pres">
      <dgm:prSet presAssocID="{098188D6-2607-40FB-BA10-88B60A59840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DEF609-664A-40F7-A67D-B9FB0F2DE99B}" type="pres">
      <dgm:prSet presAssocID="{098188D6-2607-40FB-BA10-88B60A598401}" presName="accent_2" presStyleCnt="0"/>
      <dgm:spPr/>
    </dgm:pt>
    <dgm:pt modelId="{BC5A0D2D-7C23-4093-891B-1ACAD2A1418B}" type="pres">
      <dgm:prSet presAssocID="{098188D6-2607-40FB-BA10-88B60A598401}" presName="accentRepeatNode" presStyleLbl="solidFgAcc1" presStyleIdx="1" presStyleCnt="3"/>
      <dgm:spPr/>
    </dgm:pt>
    <dgm:pt modelId="{C0D51C14-5058-4CA7-AF75-07799E5A34ED}" type="pres">
      <dgm:prSet presAssocID="{2EAB558C-C7A0-4F49-A552-B131A1ECC6E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BFC165-F7C7-46BE-86EF-D20A9092F1D5}" type="pres">
      <dgm:prSet presAssocID="{2EAB558C-C7A0-4F49-A552-B131A1ECC6E7}" presName="accent_3" presStyleCnt="0"/>
      <dgm:spPr/>
    </dgm:pt>
    <dgm:pt modelId="{1A12FD48-2B8B-4B05-932F-135C8092D051}" type="pres">
      <dgm:prSet presAssocID="{2EAB558C-C7A0-4F49-A552-B131A1ECC6E7}" presName="accentRepeatNode" presStyleLbl="solidFgAcc1" presStyleIdx="2" presStyleCnt="3"/>
      <dgm:spPr/>
    </dgm:pt>
  </dgm:ptLst>
  <dgm:cxnLst>
    <dgm:cxn modelId="{C7EF6F09-41DC-4CC9-9A5A-D95C69C51427}" type="presOf" srcId="{2EAB558C-C7A0-4F49-A552-B131A1ECC6E7}" destId="{C0D51C14-5058-4CA7-AF75-07799E5A34ED}" srcOrd="0" destOrd="0" presId="urn:microsoft.com/office/officeart/2008/layout/VerticalCurvedList"/>
    <dgm:cxn modelId="{7C33D1E6-3FFB-46A3-A7E6-8E7B6426CE87}" type="presOf" srcId="{4A40DF54-3CBE-4C4F-BF38-D3BB9BB441B6}" destId="{3A24319B-7FAB-417D-96A2-98010A611E21}" srcOrd="0" destOrd="0" presId="urn:microsoft.com/office/officeart/2008/layout/VerticalCurvedList"/>
    <dgm:cxn modelId="{BE7FD7FF-44DE-45FC-A0BF-DE29FE90CF0B}" srcId="{0B189DAE-ED48-4AEF-AA93-1B7732081525}" destId="{098188D6-2607-40FB-BA10-88B60A598401}" srcOrd="1" destOrd="0" parTransId="{937F3736-E15B-4D06-9397-997624E7C83A}" sibTransId="{C279221D-8C8F-4AB8-9E7B-5D79D6F684B3}"/>
    <dgm:cxn modelId="{2EA07A4D-11F4-4C42-BCCC-F23E930D99DC}" type="presOf" srcId="{0B189DAE-ED48-4AEF-AA93-1B7732081525}" destId="{CB5095F2-8D90-4DE5-A8AE-6C21CA3BFAD0}" srcOrd="0" destOrd="0" presId="urn:microsoft.com/office/officeart/2008/layout/VerticalCurvedList"/>
    <dgm:cxn modelId="{AFBD299C-4E73-4E3D-BECD-353632817A4A}" srcId="{0B189DAE-ED48-4AEF-AA93-1B7732081525}" destId="{AF8D6BBE-F933-448E-B8E8-9F3F34C66FBE}" srcOrd="0" destOrd="0" parTransId="{7E8C947A-4BC2-44EC-ABC4-CEF9AD56E23F}" sibTransId="{4A40DF54-3CBE-4C4F-BF38-D3BB9BB441B6}"/>
    <dgm:cxn modelId="{A2C5E0D9-76A6-489F-8A16-C8C857E1B2EC}" type="presOf" srcId="{098188D6-2607-40FB-BA10-88B60A598401}" destId="{111A6741-284F-45CF-91D1-CCD94C2E2D23}" srcOrd="0" destOrd="0" presId="urn:microsoft.com/office/officeart/2008/layout/VerticalCurvedList"/>
    <dgm:cxn modelId="{635C8AB0-1586-476A-ADC3-101ABFD81723}" srcId="{0B189DAE-ED48-4AEF-AA93-1B7732081525}" destId="{2EAB558C-C7A0-4F49-A552-B131A1ECC6E7}" srcOrd="2" destOrd="0" parTransId="{D13BBD73-D9CB-49C4-BF1B-544B6ED79FB6}" sibTransId="{720BF934-AA95-4D14-8D18-49F9D5A8D3C3}"/>
    <dgm:cxn modelId="{07D70C24-20EC-4E1A-81C5-BC32CB6792C3}" type="presOf" srcId="{AF8D6BBE-F933-448E-B8E8-9F3F34C66FBE}" destId="{AF2B9305-290E-4476-9A10-D0FEB553A829}" srcOrd="0" destOrd="0" presId="urn:microsoft.com/office/officeart/2008/layout/VerticalCurvedList"/>
    <dgm:cxn modelId="{F5E3C5A0-C6AC-4301-AB91-11ADACF953E8}" type="presParOf" srcId="{CB5095F2-8D90-4DE5-A8AE-6C21CA3BFAD0}" destId="{95D9CBF9-F5BC-434C-B3D8-3907AA9D3E47}" srcOrd="0" destOrd="0" presId="urn:microsoft.com/office/officeart/2008/layout/VerticalCurvedList"/>
    <dgm:cxn modelId="{9E234F69-B11D-4152-B1EA-91910AF8E7AA}" type="presParOf" srcId="{95D9CBF9-F5BC-434C-B3D8-3907AA9D3E47}" destId="{FAB11DC9-3DF4-43F9-A670-61FEBFF197F6}" srcOrd="0" destOrd="0" presId="urn:microsoft.com/office/officeart/2008/layout/VerticalCurvedList"/>
    <dgm:cxn modelId="{E545541C-FBCE-43C4-8A1A-488B4E0352CE}" type="presParOf" srcId="{FAB11DC9-3DF4-43F9-A670-61FEBFF197F6}" destId="{BBC0E5E9-FB98-4833-83DC-7570C61327D0}" srcOrd="0" destOrd="0" presId="urn:microsoft.com/office/officeart/2008/layout/VerticalCurvedList"/>
    <dgm:cxn modelId="{0E6D61DF-70F0-4ACF-84A0-C249B5DDA423}" type="presParOf" srcId="{FAB11DC9-3DF4-43F9-A670-61FEBFF197F6}" destId="{3A24319B-7FAB-417D-96A2-98010A611E21}" srcOrd="1" destOrd="0" presId="urn:microsoft.com/office/officeart/2008/layout/VerticalCurvedList"/>
    <dgm:cxn modelId="{B9877CA7-1F9C-4E0F-98C1-9614080F1245}" type="presParOf" srcId="{FAB11DC9-3DF4-43F9-A670-61FEBFF197F6}" destId="{A90EE5A9-3DA3-45A8-8778-9C802BD8FCBC}" srcOrd="2" destOrd="0" presId="urn:microsoft.com/office/officeart/2008/layout/VerticalCurvedList"/>
    <dgm:cxn modelId="{DC88E7F1-04EC-4E4D-9455-1376F2C5795E}" type="presParOf" srcId="{FAB11DC9-3DF4-43F9-A670-61FEBFF197F6}" destId="{EF10E997-FA47-499F-94E6-2CEAC092C370}" srcOrd="3" destOrd="0" presId="urn:microsoft.com/office/officeart/2008/layout/VerticalCurvedList"/>
    <dgm:cxn modelId="{66A24622-2A53-4504-BF67-1A17B9F41672}" type="presParOf" srcId="{95D9CBF9-F5BC-434C-B3D8-3907AA9D3E47}" destId="{AF2B9305-290E-4476-9A10-D0FEB553A829}" srcOrd="1" destOrd="0" presId="urn:microsoft.com/office/officeart/2008/layout/VerticalCurvedList"/>
    <dgm:cxn modelId="{0E34E530-B545-4F48-BFC0-78008015A19F}" type="presParOf" srcId="{95D9CBF9-F5BC-434C-B3D8-3907AA9D3E47}" destId="{501778D6-41B9-40C6-97FA-B639117C4389}" srcOrd="2" destOrd="0" presId="urn:microsoft.com/office/officeart/2008/layout/VerticalCurvedList"/>
    <dgm:cxn modelId="{31A7B661-5C9D-4A23-B66C-CEA829BAA1AF}" type="presParOf" srcId="{501778D6-41B9-40C6-97FA-B639117C4389}" destId="{8A6A6A46-9A16-4B74-B2E0-CC0BF71ABACE}" srcOrd="0" destOrd="0" presId="urn:microsoft.com/office/officeart/2008/layout/VerticalCurvedList"/>
    <dgm:cxn modelId="{DF9E8352-8D79-4DD4-98A5-2ABEADAB5502}" type="presParOf" srcId="{95D9CBF9-F5BC-434C-B3D8-3907AA9D3E47}" destId="{111A6741-284F-45CF-91D1-CCD94C2E2D23}" srcOrd="3" destOrd="0" presId="urn:microsoft.com/office/officeart/2008/layout/VerticalCurvedList"/>
    <dgm:cxn modelId="{5878819A-B5D6-42E0-A4B7-E7FE5A062887}" type="presParOf" srcId="{95D9CBF9-F5BC-434C-B3D8-3907AA9D3E47}" destId="{3DDEF609-664A-40F7-A67D-B9FB0F2DE99B}" srcOrd="4" destOrd="0" presId="urn:microsoft.com/office/officeart/2008/layout/VerticalCurvedList"/>
    <dgm:cxn modelId="{9E3B0C5B-54DF-4B01-B11E-5DF4824C5210}" type="presParOf" srcId="{3DDEF609-664A-40F7-A67D-B9FB0F2DE99B}" destId="{BC5A0D2D-7C23-4093-891B-1ACAD2A1418B}" srcOrd="0" destOrd="0" presId="urn:microsoft.com/office/officeart/2008/layout/VerticalCurvedList"/>
    <dgm:cxn modelId="{14455045-E925-458B-B4D1-9EE291105D14}" type="presParOf" srcId="{95D9CBF9-F5BC-434C-B3D8-3907AA9D3E47}" destId="{C0D51C14-5058-4CA7-AF75-07799E5A34ED}" srcOrd="5" destOrd="0" presId="urn:microsoft.com/office/officeart/2008/layout/VerticalCurvedList"/>
    <dgm:cxn modelId="{4961317C-D80D-4786-A4EA-6452E3095AEF}" type="presParOf" srcId="{95D9CBF9-F5BC-434C-B3D8-3907AA9D3E47}" destId="{49BFC165-F7C7-46BE-86EF-D20A9092F1D5}" srcOrd="6" destOrd="0" presId="urn:microsoft.com/office/officeart/2008/layout/VerticalCurvedList"/>
    <dgm:cxn modelId="{25E8C6A4-B18D-4541-9670-DFDE33785559}" type="presParOf" srcId="{49BFC165-F7C7-46BE-86EF-D20A9092F1D5}" destId="{1A12FD48-2B8B-4B05-932F-135C8092D051}" srcOrd="0" destOrd="0" presId="urn:microsoft.com/office/officeart/2008/layout/VerticalCurv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411B84-92C6-4252-A730-5A9AE1CA0F96}" type="doc">
      <dgm:prSet loTypeId="urn:microsoft.com/office/officeart/2005/8/layout/cycle3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E8D223F2-719F-4BBD-8EE0-32FEAB5391C0}">
      <dgm:prSet phldrT="[Texto]" custT="1"/>
      <dgm:spPr/>
      <dgm:t>
        <a:bodyPr/>
        <a:lstStyle/>
        <a:p>
          <a:r>
            <a:rPr lang="es-EC" sz="1800" b="0" dirty="0" smtClean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rPr>
            <a:t>Teoría de los Stakeholders</a:t>
          </a:r>
        </a:p>
        <a:p>
          <a:r>
            <a:rPr lang="es-EC" sz="1800" b="0" dirty="0" smtClean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rPr>
            <a:t>Freeman (1994)</a:t>
          </a:r>
          <a:endParaRPr lang="es-EC" sz="1800" b="0" dirty="0">
            <a:solidFill>
              <a:sysClr val="windowText" lastClr="000000"/>
            </a:solidFill>
            <a:latin typeface="+mj-lt"/>
            <a:cs typeface="Times New Roman" panose="02020603050405020304" pitchFamily="18" charset="0"/>
          </a:endParaRPr>
        </a:p>
      </dgm:t>
    </dgm:pt>
    <dgm:pt modelId="{E09A885C-00AF-401C-AD00-E342442A7B54}" type="parTrans" cxnId="{2E5EEC62-8B6C-4DED-BBFA-D4BE5A1ED714}">
      <dgm:prSet/>
      <dgm:spPr/>
      <dgm:t>
        <a:bodyPr/>
        <a:lstStyle/>
        <a:p>
          <a:endParaRPr lang="es-EC" sz="1800" b="0">
            <a:solidFill>
              <a:sysClr val="windowText" lastClr="000000"/>
            </a:solidFill>
            <a:latin typeface="+mj-lt"/>
            <a:cs typeface="Times New Roman" panose="02020603050405020304" pitchFamily="18" charset="0"/>
          </a:endParaRPr>
        </a:p>
      </dgm:t>
    </dgm:pt>
    <dgm:pt modelId="{E271899E-8EC4-4E4A-9AF6-64A306BCE1D3}" type="sibTrans" cxnId="{2E5EEC62-8B6C-4DED-BBFA-D4BE5A1ED714}">
      <dgm:prSet/>
      <dgm:spPr/>
      <dgm:t>
        <a:bodyPr/>
        <a:lstStyle/>
        <a:p>
          <a:endParaRPr lang="es-EC" sz="1800" b="0">
            <a:solidFill>
              <a:sysClr val="windowText" lastClr="000000"/>
            </a:solidFill>
            <a:latin typeface="+mj-lt"/>
            <a:cs typeface="Times New Roman" panose="02020603050405020304" pitchFamily="18" charset="0"/>
          </a:endParaRPr>
        </a:p>
      </dgm:t>
    </dgm:pt>
    <dgm:pt modelId="{BE40E3FC-6417-4704-B0CA-3B764E7BCE14}">
      <dgm:prSet phldrT="[Texto]" custT="1"/>
      <dgm:spPr/>
      <dgm:t>
        <a:bodyPr/>
        <a:lstStyle/>
        <a:p>
          <a:r>
            <a:rPr lang="es-EC" sz="1800" b="0" dirty="0" smtClean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rPr>
            <a:t>Teoría de la Información Shannon y Warren. (1940)</a:t>
          </a:r>
          <a:endParaRPr lang="es-EC" sz="1800" b="0" dirty="0">
            <a:solidFill>
              <a:sysClr val="windowText" lastClr="000000"/>
            </a:solidFill>
            <a:latin typeface="+mj-lt"/>
            <a:cs typeface="Times New Roman" panose="02020603050405020304" pitchFamily="18" charset="0"/>
          </a:endParaRPr>
        </a:p>
      </dgm:t>
    </dgm:pt>
    <dgm:pt modelId="{B3F73423-BFD3-4C81-ACB7-ADD723F42ABD}" type="parTrans" cxnId="{EE8E5C7F-09DB-4F03-9573-4D0D747413A8}">
      <dgm:prSet/>
      <dgm:spPr/>
      <dgm:t>
        <a:bodyPr/>
        <a:lstStyle/>
        <a:p>
          <a:endParaRPr lang="es-EC" sz="1800">
            <a:solidFill>
              <a:sysClr val="windowText" lastClr="000000"/>
            </a:solidFill>
            <a:latin typeface="+mj-lt"/>
          </a:endParaRPr>
        </a:p>
      </dgm:t>
    </dgm:pt>
    <dgm:pt modelId="{53CF4D2C-5F5E-4936-A164-50E9EA51098A}" type="sibTrans" cxnId="{EE8E5C7F-09DB-4F03-9573-4D0D747413A8}">
      <dgm:prSet/>
      <dgm:spPr/>
      <dgm:t>
        <a:bodyPr/>
        <a:lstStyle/>
        <a:p>
          <a:endParaRPr lang="es-EC" sz="1800">
            <a:solidFill>
              <a:sysClr val="windowText" lastClr="000000"/>
            </a:solidFill>
            <a:latin typeface="+mj-lt"/>
            <a:cs typeface="Times New Roman" panose="02020603050405020304" pitchFamily="18" charset="0"/>
          </a:endParaRPr>
        </a:p>
      </dgm:t>
    </dgm:pt>
    <dgm:pt modelId="{DF99C30D-3644-4FF1-B213-D8801A98EFCF}">
      <dgm:prSet phldrT="[Texto]" custT="1"/>
      <dgm:spPr/>
      <dgm:t>
        <a:bodyPr/>
        <a:lstStyle/>
        <a:p>
          <a:r>
            <a:rPr lang="es-EC" sz="1800" b="0" dirty="0" smtClean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rPr>
            <a:t>Teoría de la Globalización </a:t>
          </a:r>
          <a:r>
            <a:rPr lang="es-EC" sz="1800" b="0" dirty="0" err="1" smtClean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rPr>
            <a:t>Carlsson</a:t>
          </a:r>
          <a:r>
            <a:rPr lang="es-EC" sz="1800" b="0" dirty="0" smtClean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rPr>
            <a:t>, et al. (1995)</a:t>
          </a:r>
          <a:endParaRPr lang="es-EC" sz="1800" b="0" dirty="0">
            <a:solidFill>
              <a:sysClr val="windowText" lastClr="000000"/>
            </a:solidFill>
            <a:latin typeface="+mj-lt"/>
            <a:cs typeface="Times New Roman" panose="02020603050405020304" pitchFamily="18" charset="0"/>
          </a:endParaRPr>
        </a:p>
      </dgm:t>
    </dgm:pt>
    <dgm:pt modelId="{51B805D5-1FD9-488E-A0F4-AB0705E7CE57}" type="parTrans" cxnId="{41CAE47F-7372-4014-B615-C148E0B36BCB}">
      <dgm:prSet/>
      <dgm:spPr/>
      <dgm:t>
        <a:bodyPr/>
        <a:lstStyle/>
        <a:p>
          <a:endParaRPr lang="es-EC" sz="1800">
            <a:solidFill>
              <a:sysClr val="windowText" lastClr="000000"/>
            </a:solidFill>
            <a:latin typeface="+mj-lt"/>
          </a:endParaRPr>
        </a:p>
      </dgm:t>
    </dgm:pt>
    <dgm:pt modelId="{104565C9-24D9-4648-9377-263CF25F728A}" type="sibTrans" cxnId="{41CAE47F-7372-4014-B615-C148E0B36BCB}">
      <dgm:prSet/>
      <dgm:spPr/>
      <dgm:t>
        <a:bodyPr/>
        <a:lstStyle/>
        <a:p>
          <a:endParaRPr lang="es-EC" sz="1800">
            <a:solidFill>
              <a:sysClr val="windowText" lastClr="000000"/>
            </a:solidFill>
            <a:latin typeface="+mj-lt"/>
          </a:endParaRPr>
        </a:p>
      </dgm:t>
    </dgm:pt>
    <dgm:pt modelId="{47B75E39-B63C-4E03-8F48-216597FDAC53}">
      <dgm:prSet phldrT="[Texto]" custT="1"/>
      <dgm:spPr/>
      <dgm:t>
        <a:bodyPr/>
        <a:lstStyle/>
        <a:p>
          <a:r>
            <a:rPr lang="es-EC" sz="1800" b="0" dirty="0" smtClean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rPr>
            <a:t>Teoría Ventaja Competitiva Porter (1982)</a:t>
          </a:r>
          <a:endParaRPr lang="es-EC" sz="1800" b="0" dirty="0">
            <a:solidFill>
              <a:sysClr val="windowText" lastClr="000000"/>
            </a:solidFill>
            <a:latin typeface="+mj-lt"/>
            <a:cs typeface="Times New Roman" panose="02020603050405020304" pitchFamily="18" charset="0"/>
          </a:endParaRPr>
        </a:p>
      </dgm:t>
    </dgm:pt>
    <dgm:pt modelId="{3987FC1B-F8F9-49E2-A71D-2C3331089B06}" type="parTrans" cxnId="{FCC637D7-FFC6-4315-AEE2-94D86D36FFFF}">
      <dgm:prSet/>
      <dgm:spPr/>
      <dgm:t>
        <a:bodyPr/>
        <a:lstStyle/>
        <a:p>
          <a:endParaRPr lang="es-EC" sz="1800">
            <a:solidFill>
              <a:sysClr val="windowText" lastClr="000000"/>
            </a:solidFill>
            <a:latin typeface="+mj-lt"/>
          </a:endParaRPr>
        </a:p>
      </dgm:t>
    </dgm:pt>
    <dgm:pt modelId="{9314DEEE-22DF-4374-9AB6-3D1012C98544}" type="sibTrans" cxnId="{FCC637D7-FFC6-4315-AEE2-94D86D36FFFF}">
      <dgm:prSet/>
      <dgm:spPr/>
      <dgm:t>
        <a:bodyPr/>
        <a:lstStyle/>
        <a:p>
          <a:endParaRPr lang="es-EC" sz="1800">
            <a:solidFill>
              <a:sysClr val="windowText" lastClr="000000"/>
            </a:solidFill>
            <a:latin typeface="+mj-lt"/>
          </a:endParaRPr>
        </a:p>
      </dgm:t>
    </dgm:pt>
    <dgm:pt modelId="{9C178209-BBC6-4089-9BFD-158EAFC396E2}" type="pres">
      <dgm:prSet presAssocID="{16411B84-92C6-4252-A730-5A9AE1CA0F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4ADA2F2-5263-4381-B31E-7443FCA1A582}" type="pres">
      <dgm:prSet presAssocID="{16411B84-92C6-4252-A730-5A9AE1CA0F96}" presName="cycle" presStyleCnt="0"/>
      <dgm:spPr/>
      <dgm:t>
        <a:bodyPr/>
        <a:lstStyle/>
        <a:p>
          <a:endParaRPr lang="es-EC"/>
        </a:p>
      </dgm:t>
    </dgm:pt>
    <dgm:pt modelId="{419D53D6-9D2C-4601-BDCD-8B7F2CF6DA29}" type="pres">
      <dgm:prSet presAssocID="{BE40E3FC-6417-4704-B0CA-3B764E7BCE14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BF793E-5BF1-4DC9-88EE-857216F5F76E}" type="pres">
      <dgm:prSet presAssocID="{53CF4D2C-5F5E-4936-A164-50E9EA51098A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B25A81DA-74A6-451C-A31B-716A38ECEC56}" type="pres">
      <dgm:prSet presAssocID="{DF99C30D-3644-4FF1-B213-D8801A98EFCF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1CF114-1E09-4F28-8263-04CAA5DDF507}" type="pres">
      <dgm:prSet presAssocID="{47B75E39-B63C-4E03-8F48-216597FDAC53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52E932-44EC-4543-B7DA-3174B42C8F0E}" type="pres">
      <dgm:prSet presAssocID="{E8D223F2-719F-4BBD-8EE0-32FEAB5391C0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9280970-A84D-413D-AD59-07305D2F45F2}" type="presOf" srcId="{DF99C30D-3644-4FF1-B213-D8801A98EFCF}" destId="{B25A81DA-74A6-451C-A31B-716A38ECEC56}" srcOrd="0" destOrd="0" presId="urn:microsoft.com/office/officeart/2005/8/layout/cycle3"/>
    <dgm:cxn modelId="{41CAE47F-7372-4014-B615-C148E0B36BCB}" srcId="{16411B84-92C6-4252-A730-5A9AE1CA0F96}" destId="{DF99C30D-3644-4FF1-B213-D8801A98EFCF}" srcOrd="1" destOrd="0" parTransId="{51B805D5-1FD9-488E-A0F4-AB0705E7CE57}" sibTransId="{104565C9-24D9-4648-9377-263CF25F728A}"/>
    <dgm:cxn modelId="{EE8E5C7F-09DB-4F03-9573-4D0D747413A8}" srcId="{16411B84-92C6-4252-A730-5A9AE1CA0F96}" destId="{BE40E3FC-6417-4704-B0CA-3B764E7BCE14}" srcOrd="0" destOrd="0" parTransId="{B3F73423-BFD3-4C81-ACB7-ADD723F42ABD}" sibTransId="{53CF4D2C-5F5E-4936-A164-50E9EA51098A}"/>
    <dgm:cxn modelId="{1A66AC75-C4B5-401C-A6A4-2F338A04607E}" type="presOf" srcId="{53CF4D2C-5F5E-4936-A164-50E9EA51098A}" destId="{CFBF793E-5BF1-4DC9-88EE-857216F5F76E}" srcOrd="0" destOrd="0" presId="urn:microsoft.com/office/officeart/2005/8/layout/cycle3"/>
    <dgm:cxn modelId="{9039D21F-0613-4A95-9A55-E83A202D3394}" type="presOf" srcId="{16411B84-92C6-4252-A730-5A9AE1CA0F96}" destId="{9C178209-BBC6-4089-9BFD-158EAFC396E2}" srcOrd="0" destOrd="0" presId="urn:microsoft.com/office/officeart/2005/8/layout/cycle3"/>
    <dgm:cxn modelId="{EAE09EB0-B052-4324-91BF-3E763B0109DB}" type="presOf" srcId="{E8D223F2-719F-4BBD-8EE0-32FEAB5391C0}" destId="{5A52E932-44EC-4543-B7DA-3174B42C8F0E}" srcOrd="0" destOrd="0" presId="urn:microsoft.com/office/officeart/2005/8/layout/cycle3"/>
    <dgm:cxn modelId="{1C26470E-D4C4-4FB9-A833-1154893C84CB}" type="presOf" srcId="{47B75E39-B63C-4E03-8F48-216597FDAC53}" destId="{EF1CF114-1E09-4F28-8263-04CAA5DDF507}" srcOrd="0" destOrd="0" presId="urn:microsoft.com/office/officeart/2005/8/layout/cycle3"/>
    <dgm:cxn modelId="{FCC637D7-FFC6-4315-AEE2-94D86D36FFFF}" srcId="{16411B84-92C6-4252-A730-5A9AE1CA0F96}" destId="{47B75E39-B63C-4E03-8F48-216597FDAC53}" srcOrd="2" destOrd="0" parTransId="{3987FC1B-F8F9-49E2-A71D-2C3331089B06}" sibTransId="{9314DEEE-22DF-4374-9AB6-3D1012C98544}"/>
    <dgm:cxn modelId="{2E5EEC62-8B6C-4DED-BBFA-D4BE5A1ED714}" srcId="{16411B84-92C6-4252-A730-5A9AE1CA0F96}" destId="{E8D223F2-719F-4BBD-8EE0-32FEAB5391C0}" srcOrd="3" destOrd="0" parTransId="{E09A885C-00AF-401C-AD00-E342442A7B54}" sibTransId="{E271899E-8EC4-4E4A-9AF6-64A306BCE1D3}"/>
    <dgm:cxn modelId="{0127141E-A0EE-4B5C-97A8-FE114FF86CF0}" type="presOf" srcId="{BE40E3FC-6417-4704-B0CA-3B764E7BCE14}" destId="{419D53D6-9D2C-4601-BDCD-8B7F2CF6DA29}" srcOrd="0" destOrd="0" presId="urn:microsoft.com/office/officeart/2005/8/layout/cycle3"/>
    <dgm:cxn modelId="{36E87862-531F-4469-BE4A-9A5C882830D1}" type="presParOf" srcId="{9C178209-BBC6-4089-9BFD-158EAFC396E2}" destId="{44ADA2F2-5263-4381-B31E-7443FCA1A582}" srcOrd="0" destOrd="0" presId="urn:microsoft.com/office/officeart/2005/8/layout/cycle3"/>
    <dgm:cxn modelId="{CE918D10-E95F-421C-9616-06B6445B889E}" type="presParOf" srcId="{44ADA2F2-5263-4381-B31E-7443FCA1A582}" destId="{419D53D6-9D2C-4601-BDCD-8B7F2CF6DA29}" srcOrd="0" destOrd="0" presId="urn:microsoft.com/office/officeart/2005/8/layout/cycle3"/>
    <dgm:cxn modelId="{0C5462FF-D476-45D5-BFB8-2DDECA6A2E15}" type="presParOf" srcId="{44ADA2F2-5263-4381-B31E-7443FCA1A582}" destId="{CFBF793E-5BF1-4DC9-88EE-857216F5F76E}" srcOrd="1" destOrd="0" presId="urn:microsoft.com/office/officeart/2005/8/layout/cycle3"/>
    <dgm:cxn modelId="{AC809BB0-85C6-44E0-B1B3-0AC04B4B1E7F}" type="presParOf" srcId="{44ADA2F2-5263-4381-B31E-7443FCA1A582}" destId="{B25A81DA-74A6-451C-A31B-716A38ECEC56}" srcOrd="2" destOrd="0" presId="urn:microsoft.com/office/officeart/2005/8/layout/cycle3"/>
    <dgm:cxn modelId="{1534593A-412B-4C53-BC70-FB9FBFE46471}" type="presParOf" srcId="{44ADA2F2-5263-4381-B31E-7443FCA1A582}" destId="{EF1CF114-1E09-4F28-8263-04CAA5DDF507}" srcOrd="3" destOrd="0" presId="urn:microsoft.com/office/officeart/2005/8/layout/cycle3"/>
    <dgm:cxn modelId="{5A376290-3203-4BDD-97E9-F59608B4D004}" type="presParOf" srcId="{44ADA2F2-5263-4381-B31E-7443FCA1A582}" destId="{5A52E932-44EC-4543-B7DA-3174B42C8F0E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06516C-CC24-4D80-87D9-95453868FB5D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D7C312C6-CA56-4533-87DF-5965D7852551}">
      <dgm:prSet phldrT="[Texto]" custT="1"/>
      <dgm:spPr/>
      <dgm:t>
        <a:bodyPr/>
        <a:lstStyle/>
        <a:p>
          <a:r>
            <a:rPr lang="es-EC" sz="1800" dirty="0" smtClean="0">
              <a:latin typeface="+mj-lt"/>
            </a:rPr>
            <a:t>Accesibilidad</a:t>
          </a:r>
          <a:endParaRPr lang="es-EC" sz="1800" dirty="0">
            <a:latin typeface="+mj-lt"/>
          </a:endParaRPr>
        </a:p>
      </dgm:t>
    </dgm:pt>
    <dgm:pt modelId="{A2C63742-C93F-4DD8-A530-81E1ABE42F6D}" type="parTrans" cxnId="{0BC52F06-6FEA-47BF-8D63-78989FDF0A65}">
      <dgm:prSet/>
      <dgm:spPr/>
      <dgm:t>
        <a:bodyPr/>
        <a:lstStyle/>
        <a:p>
          <a:endParaRPr lang="es-EC" sz="1800">
            <a:latin typeface="+mj-lt"/>
          </a:endParaRPr>
        </a:p>
      </dgm:t>
    </dgm:pt>
    <dgm:pt modelId="{DD37DF30-18A6-4102-9D38-5C5E7B69089D}" type="sibTrans" cxnId="{0BC52F06-6FEA-47BF-8D63-78989FDF0A65}">
      <dgm:prSet/>
      <dgm:spPr/>
      <dgm:t>
        <a:bodyPr/>
        <a:lstStyle/>
        <a:p>
          <a:endParaRPr lang="es-EC" sz="1800">
            <a:latin typeface="+mj-lt"/>
          </a:endParaRPr>
        </a:p>
      </dgm:t>
    </dgm:pt>
    <dgm:pt modelId="{4E1824AE-1840-45A9-A27F-DAF21C1C9BA5}">
      <dgm:prSet phldrT="[Texto]" custT="1"/>
      <dgm:spPr/>
      <dgm:t>
        <a:bodyPr/>
        <a:lstStyle/>
        <a:p>
          <a:r>
            <a:rPr lang="es-EC" sz="1800" dirty="0" smtClean="0">
              <a:latin typeface="+mj-lt"/>
            </a:rPr>
            <a:t>Asequibilidad</a:t>
          </a:r>
          <a:endParaRPr lang="es-EC" sz="1800" dirty="0">
            <a:latin typeface="+mj-lt"/>
          </a:endParaRPr>
        </a:p>
      </dgm:t>
    </dgm:pt>
    <dgm:pt modelId="{0D2EEBDC-1551-49E9-BCE8-738006ED3495}" type="parTrans" cxnId="{519D50A2-85D3-46B4-ACF9-CFDE2834E45D}">
      <dgm:prSet/>
      <dgm:spPr/>
      <dgm:t>
        <a:bodyPr/>
        <a:lstStyle/>
        <a:p>
          <a:endParaRPr lang="es-EC" sz="1800">
            <a:latin typeface="+mj-lt"/>
          </a:endParaRPr>
        </a:p>
      </dgm:t>
    </dgm:pt>
    <dgm:pt modelId="{79B872B2-1928-451A-86D7-CFE6BFDA6544}" type="sibTrans" cxnId="{519D50A2-85D3-46B4-ACF9-CFDE2834E45D}">
      <dgm:prSet/>
      <dgm:spPr/>
      <dgm:t>
        <a:bodyPr/>
        <a:lstStyle/>
        <a:p>
          <a:endParaRPr lang="es-EC" sz="1800">
            <a:latin typeface="+mj-lt"/>
          </a:endParaRPr>
        </a:p>
      </dgm:t>
    </dgm:pt>
    <dgm:pt modelId="{36924CBD-536C-4460-9921-CE8E191ACF38}">
      <dgm:prSet phldrT="[Texto]" custT="1"/>
      <dgm:spPr/>
      <dgm:t>
        <a:bodyPr/>
        <a:lstStyle/>
        <a:p>
          <a:r>
            <a:rPr lang="es-EC" sz="1800" dirty="0" smtClean="0">
              <a:latin typeface="+mj-lt"/>
            </a:rPr>
            <a:t>Capacidad</a:t>
          </a:r>
          <a:endParaRPr lang="es-EC" sz="1800" dirty="0">
            <a:latin typeface="+mj-lt"/>
          </a:endParaRPr>
        </a:p>
      </dgm:t>
    </dgm:pt>
    <dgm:pt modelId="{CD81E264-3B29-41C1-8E57-81467C67A370}" type="parTrans" cxnId="{80123B3F-8A4D-4C56-8374-82EDC7AF00CB}">
      <dgm:prSet/>
      <dgm:spPr/>
      <dgm:t>
        <a:bodyPr/>
        <a:lstStyle/>
        <a:p>
          <a:endParaRPr lang="es-EC" sz="1800">
            <a:latin typeface="+mj-lt"/>
          </a:endParaRPr>
        </a:p>
      </dgm:t>
    </dgm:pt>
    <dgm:pt modelId="{5AA5E880-61CF-4B55-8CCC-B20AB984A08C}" type="sibTrans" cxnId="{80123B3F-8A4D-4C56-8374-82EDC7AF00CB}">
      <dgm:prSet/>
      <dgm:spPr/>
      <dgm:t>
        <a:bodyPr/>
        <a:lstStyle/>
        <a:p>
          <a:endParaRPr lang="es-EC" sz="1800">
            <a:latin typeface="+mj-lt"/>
          </a:endParaRPr>
        </a:p>
      </dgm:t>
    </dgm:pt>
    <dgm:pt modelId="{6C24768D-E8F4-4E05-BCF8-86456415D8CD}">
      <dgm:prSet phldrT="[Texto]" custT="1"/>
      <dgm:spPr/>
      <dgm:t>
        <a:bodyPr/>
        <a:lstStyle/>
        <a:p>
          <a:r>
            <a:rPr lang="es-EC" sz="1800" dirty="0" smtClean="0">
              <a:latin typeface="+mj-lt"/>
            </a:rPr>
            <a:t>Confiabilidad</a:t>
          </a:r>
          <a:endParaRPr lang="es-EC" sz="1800" dirty="0">
            <a:latin typeface="+mj-lt"/>
          </a:endParaRPr>
        </a:p>
      </dgm:t>
    </dgm:pt>
    <dgm:pt modelId="{02E3716C-AEB1-40BF-B2B9-A37F9AA0CA6B}" type="parTrans" cxnId="{8D5A4F2C-6FB0-49D0-A206-E38EBDEFF889}">
      <dgm:prSet/>
      <dgm:spPr/>
      <dgm:t>
        <a:bodyPr/>
        <a:lstStyle/>
        <a:p>
          <a:endParaRPr lang="es-EC" sz="1800">
            <a:latin typeface="+mj-lt"/>
          </a:endParaRPr>
        </a:p>
      </dgm:t>
    </dgm:pt>
    <dgm:pt modelId="{B372D0DC-20D6-4E7B-8533-C3F34E0F3266}" type="sibTrans" cxnId="{8D5A4F2C-6FB0-49D0-A206-E38EBDEFF889}">
      <dgm:prSet/>
      <dgm:spPr/>
      <dgm:t>
        <a:bodyPr/>
        <a:lstStyle/>
        <a:p>
          <a:endParaRPr lang="es-EC" sz="1800">
            <a:latin typeface="+mj-lt"/>
          </a:endParaRPr>
        </a:p>
      </dgm:t>
    </dgm:pt>
    <dgm:pt modelId="{DA85AD84-316C-4369-B85C-B2777DAA0DCC}">
      <dgm:prSet phldrT="[Texto]" custT="1"/>
      <dgm:spPr/>
      <dgm:t>
        <a:bodyPr/>
        <a:lstStyle/>
        <a:p>
          <a:r>
            <a:rPr lang="es-EC" sz="1800" dirty="0" smtClean="0">
              <a:latin typeface="+mj-lt"/>
            </a:rPr>
            <a:t>Capital Humano</a:t>
          </a:r>
          <a:endParaRPr lang="es-EC" sz="1800" dirty="0">
            <a:latin typeface="+mj-lt"/>
          </a:endParaRPr>
        </a:p>
      </dgm:t>
    </dgm:pt>
    <dgm:pt modelId="{430DBE43-84F8-44EC-934E-CF53E0A18802}" type="parTrans" cxnId="{78F2DF7A-AFBF-41C5-A679-7B5EE934F123}">
      <dgm:prSet/>
      <dgm:spPr/>
      <dgm:t>
        <a:bodyPr/>
        <a:lstStyle/>
        <a:p>
          <a:endParaRPr lang="es-EC" sz="1800">
            <a:latin typeface="+mj-lt"/>
          </a:endParaRPr>
        </a:p>
      </dgm:t>
    </dgm:pt>
    <dgm:pt modelId="{A9A9A92C-2457-4084-BB42-7B4D8A3299A1}" type="sibTrans" cxnId="{78F2DF7A-AFBF-41C5-A679-7B5EE934F123}">
      <dgm:prSet/>
      <dgm:spPr/>
      <dgm:t>
        <a:bodyPr/>
        <a:lstStyle/>
        <a:p>
          <a:endParaRPr lang="es-EC" sz="1800">
            <a:latin typeface="+mj-lt"/>
          </a:endParaRPr>
        </a:p>
      </dgm:t>
    </dgm:pt>
    <dgm:pt modelId="{C2F1B496-411A-4F18-8350-02A6359FF4C9}">
      <dgm:prSet custT="1"/>
      <dgm:spPr/>
      <dgm:t>
        <a:bodyPr/>
        <a:lstStyle/>
        <a:p>
          <a:r>
            <a:rPr lang="es-EC" sz="1800" dirty="0" smtClean="0">
              <a:latin typeface="+mj-lt"/>
            </a:rPr>
            <a:t>Utilidad</a:t>
          </a:r>
          <a:endParaRPr lang="es-ES" sz="1800" dirty="0">
            <a:latin typeface="+mj-lt"/>
          </a:endParaRPr>
        </a:p>
      </dgm:t>
    </dgm:pt>
    <dgm:pt modelId="{1767D0B8-60A7-43F6-B875-49C9FA57587A}" type="parTrans" cxnId="{C5CC7358-F984-4A04-8764-404E14ECA006}">
      <dgm:prSet/>
      <dgm:spPr/>
      <dgm:t>
        <a:bodyPr/>
        <a:lstStyle/>
        <a:p>
          <a:endParaRPr lang="es-ES" sz="1800">
            <a:latin typeface="+mj-lt"/>
          </a:endParaRPr>
        </a:p>
      </dgm:t>
    </dgm:pt>
    <dgm:pt modelId="{E3D3C32C-2802-4DBF-9275-009564FE1C43}" type="sibTrans" cxnId="{C5CC7358-F984-4A04-8764-404E14ECA006}">
      <dgm:prSet/>
      <dgm:spPr/>
      <dgm:t>
        <a:bodyPr/>
        <a:lstStyle/>
        <a:p>
          <a:endParaRPr lang="es-ES" sz="1800">
            <a:latin typeface="+mj-lt"/>
          </a:endParaRPr>
        </a:p>
      </dgm:t>
    </dgm:pt>
    <dgm:pt modelId="{F61D83AE-42DE-4EAC-AA09-67DA125B69CF}" type="pres">
      <dgm:prSet presAssocID="{CF06516C-CC24-4D80-87D9-95453868FB5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60A31876-974D-4A74-8D45-38FD09B74C67}" type="pres">
      <dgm:prSet presAssocID="{CF06516C-CC24-4D80-87D9-95453868FB5D}" presName="Name1" presStyleCnt="0"/>
      <dgm:spPr/>
    </dgm:pt>
    <dgm:pt modelId="{A9BD81A3-0B7E-4987-A18B-FFFA737BE3E4}" type="pres">
      <dgm:prSet presAssocID="{CF06516C-CC24-4D80-87D9-95453868FB5D}" presName="cycle" presStyleCnt="0"/>
      <dgm:spPr/>
    </dgm:pt>
    <dgm:pt modelId="{2DF91B97-4FA3-4131-88AE-7F3469833242}" type="pres">
      <dgm:prSet presAssocID="{CF06516C-CC24-4D80-87D9-95453868FB5D}" presName="srcNode" presStyleLbl="node1" presStyleIdx="0" presStyleCnt="6"/>
      <dgm:spPr/>
    </dgm:pt>
    <dgm:pt modelId="{953AB570-F948-4D73-AFE2-56FDCAD57C92}" type="pres">
      <dgm:prSet presAssocID="{CF06516C-CC24-4D80-87D9-95453868FB5D}" presName="conn" presStyleLbl="parChTrans1D2" presStyleIdx="0" presStyleCnt="1"/>
      <dgm:spPr/>
      <dgm:t>
        <a:bodyPr/>
        <a:lstStyle/>
        <a:p>
          <a:endParaRPr lang="es-EC"/>
        </a:p>
      </dgm:t>
    </dgm:pt>
    <dgm:pt modelId="{608291FE-F712-43AE-AD46-FFB8D4F761D9}" type="pres">
      <dgm:prSet presAssocID="{CF06516C-CC24-4D80-87D9-95453868FB5D}" presName="extraNode" presStyleLbl="node1" presStyleIdx="0" presStyleCnt="6"/>
      <dgm:spPr/>
    </dgm:pt>
    <dgm:pt modelId="{5170C124-DAA3-412E-9E51-25DA1F6FEECA}" type="pres">
      <dgm:prSet presAssocID="{CF06516C-CC24-4D80-87D9-95453868FB5D}" presName="dstNode" presStyleLbl="node1" presStyleIdx="0" presStyleCnt="6"/>
      <dgm:spPr/>
    </dgm:pt>
    <dgm:pt modelId="{7C8A20B4-3EA0-494A-A653-FD7D79EC7008}" type="pres">
      <dgm:prSet presAssocID="{D7C312C6-CA56-4533-87DF-5965D7852551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9CD205-B187-489C-82B3-60213716E606}" type="pres">
      <dgm:prSet presAssocID="{D7C312C6-CA56-4533-87DF-5965D7852551}" presName="accent_1" presStyleCnt="0"/>
      <dgm:spPr/>
    </dgm:pt>
    <dgm:pt modelId="{ABB3D79B-9CE1-4A19-8142-859CEADD183D}" type="pres">
      <dgm:prSet presAssocID="{D7C312C6-CA56-4533-87DF-5965D7852551}" presName="accentRepeatNode" presStyleLbl="solidFgAcc1" presStyleIdx="0" presStyleCnt="6"/>
      <dgm:spPr/>
    </dgm:pt>
    <dgm:pt modelId="{555B6EBF-FF22-466F-8805-103AC11E5653}" type="pres">
      <dgm:prSet presAssocID="{4E1824AE-1840-45A9-A27F-DAF21C1C9BA5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A422FE-B9EA-49D7-8FC2-CCBA9119A4CB}" type="pres">
      <dgm:prSet presAssocID="{4E1824AE-1840-45A9-A27F-DAF21C1C9BA5}" presName="accent_2" presStyleCnt="0"/>
      <dgm:spPr/>
    </dgm:pt>
    <dgm:pt modelId="{87FFE28B-D8F5-43EB-9053-7216F8FB501F}" type="pres">
      <dgm:prSet presAssocID="{4E1824AE-1840-45A9-A27F-DAF21C1C9BA5}" presName="accentRepeatNode" presStyleLbl="solidFgAcc1" presStyleIdx="1" presStyleCnt="6"/>
      <dgm:spPr/>
    </dgm:pt>
    <dgm:pt modelId="{F3B37045-515C-40EA-B6F9-55D34CC26758}" type="pres">
      <dgm:prSet presAssocID="{36924CBD-536C-4460-9921-CE8E191ACF38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788DAD-7815-4076-8159-7E925CBA2A1A}" type="pres">
      <dgm:prSet presAssocID="{36924CBD-536C-4460-9921-CE8E191ACF38}" presName="accent_3" presStyleCnt="0"/>
      <dgm:spPr/>
    </dgm:pt>
    <dgm:pt modelId="{4F013122-ED9F-4C9D-A9A6-0B82F9DB2266}" type="pres">
      <dgm:prSet presAssocID="{36924CBD-536C-4460-9921-CE8E191ACF38}" presName="accentRepeatNode" presStyleLbl="solidFgAcc1" presStyleIdx="2" presStyleCnt="6"/>
      <dgm:spPr/>
    </dgm:pt>
    <dgm:pt modelId="{57C958FB-FB4F-4A62-8B15-67D206CBEFE9}" type="pres">
      <dgm:prSet presAssocID="{6C24768D-E8F4-4E05-BCF8-86456415D8C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93187C-73AF-4690-B0FC-6D9558150BCF}" type="pres">
      <dgm:prSet presAssocID="{6C24768D-E8F4-4E05-BCF8-86456415D8CD}" presName="accent_4" presStyleCnt="0"/>
      <dgm:spPr/>
    </dgm:pt>
    <dgm:pt modelId="{82F1917F-9EB6-48D2-AA39-93839739E68F}" type="pres">
      <dgm:prSet presAssocID="{6C24768D-E8F4-4E05-BCF8-86456415D8CD}" presName="accentRepeatNode" presStyleLbl="solidFgAcc1" presStyleIdx="3" presStyleCnt="6"/>
      <dgm:spPr/>
    </dgm:pt>
    <dgm:pt modelId="{B1AE2509-C9CA-4466-A448-6AA7F1E561BF}" type="pres">
      <dgm:prSet presAssocID="{C2F1B496-411A-4F18-8350-02A6359FF4C9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83FCCD-BC73-47B1-9969-0B365D740C4E}" type="pres">
      <dgm:prSet presAssocID="{C2F1B496-411A-4F18-8350-02A6359FF4C9}" presName="accent_5" presStyleCnt="0"/>
      <dgm:spPr/>
    </dgm:pt>
    <dgm:pt modelId="{3B15DCB6-CAC4-4F6B-9E20-0D491D82E1DA}" type="pres">
      <dgm:prSet presAssocID="{C2F1B496-411A-4F18-8350-02A6359FF4C9}" presName="accentRepeatNode" presStyleLbl="solidFgAcc1" presStyleIdx="4" presStyleCnt="6"/>
      <dgm:spPr/>
    </dgm:pt>
    <dgm:pt modelId="{052D8B94-6073-49B3-B309-1BC5BB95611B}" type="pres">
      <dgm:prSet presAssocID="{DA85AD84-316C-4369-B85C-B2777DAA0DCC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D5B32E-2CDB-4659-B54B-535D8F38F4B0}" type="pres">
      <dgm:prSet presAssocID="{DA85AD84-316C-4369-B85C-B2777DAA0DCC}" presName="accent_6" presStyleCnt="0"/>
      <dgm:spPr/>
    </dgm:pt>
    <dgm:pt modelId="{24814492-6B79-4DDD-91D6-8A8629D07D5E}" type="pres">
      <dgm:prSet presAssocID="{DA85AD84-316C-4369-B85C-B2777DAA0DCC}" presName="accentRepeatNode" presStyleLbl="solidFgAcc1" presStyleIdx="5" presStyleCnt="6"/>
      <dgm:spPr/>
    </dgm:pt>
  </dgm:ptLst>
  <dgm:cxnLst>
    <dgm:cxn modelId="{C5CC7358-F984-4A04-8764-404E14ECA006}" srcId="{CF06516C-CC24-4D80-87D9-95453868FB5D}" destId="{C2F1B496-411A-4F18-8350-02A6359FF4C9}" srcOrd="4" destOrd="0" parTransId="{1767D0B8-60A7-43F6-B875-49C9FA57587A}" sibTransId="{E3D3C32C-2802-4DBF-9275-009564FE1C43}"/>
    <dgm:cxn modelId="{C406C3D8-A74C-48CF-B497-6DC5B1CFA7AA}" type="presOf" srcId="{DD37DF30-18A6-4102-9D38-5C5E7B69089D}" destId="{953AB570-F948-4D73-AFE2-56FDCAD57C92}" srcOrd="0" destOrd="0" presId="urn:microsoft.com/office/officeart/2008/layout/VerticalCurvedList"/>
    <dgm:cxn modelId="{AE4752A2-8F6F-4015-BAF0-11CE02EC0C60}" type="presOf" srcId="{CF06516C-CC24-4D80-87D9-95453868FB5D}" destId="{F61D83AE-42DE-4EAC-AA09-67DA125B69CF}" srcOrd="0" destOrd="0" presId="urn:microsoft.com/office/officeart/2008/layout/VerticalCurvedList"/>
    <dgm:cxn modelId="{0BC52F06-6FEA-47BF-8D63-78989FDF0A65}" srcId="{CF06516C-CC24-4D80-87D9-95453868FB5D}" destId="{D7C312C6-CA56-4533-87DF-5965D7852551}" srcOrd="0" destOrd="0" parTransId="{A2C63742-C93F-4DD8-A530-81E1ABE42F6D}" sibTransId="{DD37DF30-18A6-4102-9D38-5C5E7B69089D}"/>
    <dgm:cxn modelId="{CAFC036F-1F4B-426F-A143-76F4118D264D}" type="presOf" srcId="{C2F1B496-411A-4F18-8350-02A6359FF4C9}" destId="{B1AE2509-C9CA-4466-A448-6AA7F1E561BF}" srcOrd="0" destOrd="0" presId="urn:microsoft.com/office/officeart/2008/layout/VerticalCurvedList"/>
    <dgm:cxn modelId="{3BF1BD21-CAF1-4C43-8DE1-0CE023ABBFA6}" type="presOf" srcId="{36924CBD-536C-4460-9921-CE8E191ACF38}" destId="{F3B37045-515C-40EA-B6F9-55D34CC26758}" srcOrd="0" destOrd="0" presId="urn:microsoft.com/office/officeart/2008/layout/VerticalCurvedList"/>
    <dgm:cxn modelId="{44B406F2-0C2D-484D-AFBA-2CD374D75CAD}" type="presOf" srcId="{DA85AD84-316C-4369-B85C-B2777DAA0DCC}" destId="{052D8B94-6073-49B3-B309-1BC5BB95611B}" srcOrd="0" destOrd="0" presId="urn:microsoft.com/office/officeart/2008/layout/VerticalCurvedList"/>
    <dgm:cxn modelId="{8D5A4F2C-6FB0-49D0-A206-E38EBDEFF889}" srcId="{CF06516C-CC24-4D80-87D9-95453868FB5D}" destId="{6C24768D-E8F4-4E05-BCF8-86456415D8CD}" srcOrd="3" destOrd="0" parTransId="{02E3716C-AEB1-40BF-B2B9-A37F9AA0CA6B}" sibTransId="{B372D0DC-20D6-4E7B-8533-C3F34E0F3266}"/>
    <dgm:cxn modelId="{39C002BA-DEAD-40BE-98CD-3BBB2EF920F6}" type="presOf" srcId="{4E1824AE-1840-45A9-A27F-DAF21C1C9BA5}" destId="{555B6EBF-FF22-466F-8805-103AC11E5653}" srcOrd="0" destOrd="0" presId="urn:microsoft.com/office/officeart/2008/layout/VerticalCurvedList"/>
    <dgm:cxn modelId="{FD09B911-4C01-4F77-BCAE-B9739E054ACB}" type="presOf" srcId="{D7C312C6-CA56-4533-87DF-5965D7852551}" destId="{7C8A20B4-3EA0-494A-A653-FD7D79EC7008}" srcOrd="0" destOrd="0" presId="urn:microsoft.com/office/officeart/2008/layout/VerticalCurvedList"/>
    <dgm:cxn modelId="{519D50A2-85D3-46B4-ACF9-CFDE2834E45D}" srcId="{CF06516C-CC24-4D80-87D9-95453868FB5D}" destId="{4E1824AE-1840-45A9-A27F-DAF21C1C9BA5}" srcOrd="1" destOrd="0" parTransId="{0D2EEBDC-1551-49E9-BCE8-738006ED3495}" sibTransId="{79B872B2-1928-451A-86D7-CFE6BFDA6544}"/>
    <dgm:cxn modelId="{80123B3F-8A4D-4C56-8374-82EDC7AF00CB}" srcId="{CF06516C-CC24-4D80-87D9-95453868FB5D}" destId="{36924CBD-536C-4460-9921-CE8E191ACF38}" srcOrd="2" destOrd="0" parTransId="{CD81E264-3B29-41C1-8E57-81467C67A370}" sibTransId="{5AA5E880-61CF-4B55-8CCC-B20AB984A08C}"/>
    <dgm:cxn modelId="{78F2DF7A-AFBF-41C5-A679-7B5EE934F123}" srcId="{CF06516C-CC24-4D80-87D9-95453868FB5D}" destId="{DA85AD84-316C-4369-B85C-B2777DAA0DCC}" srcOrd="5" destOrd="0" parTransId="{430DBE43-84F8-44EC-934E-CF53E0A18802}" sibTransId="{A9A9A92C-2457-4084-BB42-7B4D8A3299A1}"/>
    <dgm:cxn modelId="{A7C42511-4DCD-498A-8A8A-FD8B305C771E}" type="presOf" srcId="{6C24768D-E8F4-4E05-BCF8-86456415D8CD}" destId="{57C958FB-FB4F-4A62-8B15-67D206CBEFE9}" srcOrd="0" destOrd="0" presId="urn:microsoft.com/office/officeart/2008/layout/VerticalCurvedList"/>
    <dgm:cxn modelId="{463C669E-02FB-4832-B5BD-4966E7773C65}" type="presParOf" srcId="{F61D83AE-42DE-4EAC-AA09-67DA125B69CF}" destId="{60A31876-974D-4A74-8D45-38FD09B74C67}" srcOrd="0" destOrd="0" presId="urn:microsoft.com/office/officeart/2008/layout/VerticalCurvedList"/>
    <dgm:cxn modelId="{9011FD0D-4273-4DCD-9A8E-51453D342A55}" type="presParOf" srcId="{60A31876-974D-4A74-8D45-38FD09B74C67}" destId="{A9BD81A3-0B7E-4987-A18B-FFFA737BE3E4}" srcOrd="0" destOrd="0" presId="urn:microsoft.com/office/officeart/2008/layout/VerticalCurvedList"/>
    <dgm:cxn modelId="{A9E4968F-2AA3-41FF-B1FC-66DBB7E7E103}" type="presParOf" srcId="{A9BD81A3-0B7E-4987-A18B-FFFA737BE3E4}" destId="{2DF91B97-4FA3-4131-88AE-7F3469833242}" srcOrd="0" destOrd="0" presId="urn:microsoft.com/office/officeart/2008/layout/VerticalCurvedList"/>
    <dgm:cxn modelId="{A73BC36D-7EEF-4B7A-A032-ABC7652C2BFF}" type="presParOf" srcId="{A9BD81A3-0B7E-4987-A18B-FFFA737BE3E4}" destId="{953AB570-F948-4D73-AFE2-56FDCAD57C92}" srcOrd="1" destOrd="0" presId="urn:microsoft.com/office/officeart/2008/layout/VerticalCurvedList"/>
    <dgm:cxn modelId="{1765E262-7F34-4BFB-9C00-1FED940533F6}" type="presParOf" srcId="{A9BD81A3-0B7E-4987-A18B-FFFA737BE3E4}" destId="{608291FE-F712-43AE-AD46-FFB8D4F761D9}" srcOrd="2" destOrd="0" presId="urn:microsoft.com/office/officeart/2008/layout/VerticalCurvedList"/>
    <dgm:cxn modelId="{185748D9-ACD5-4932-8E69-DA9482963FC9}" type="presParOf" srcId="{A9BD81A3-0B7E-4987-A18B-FFFA737BE3E4}" destId="{5170C124-DAA3-412E-9E51-25DA1F6FEECA}" srcOrd="3" destOrd="0" presId="urn:microsoft.com/office/officeart/2008/layout/VerticalCurvedList"/>
    <dgm:cxn modelId="{C7EE6E21-0612-4F58-9544-73F44C961A23}" type="presParOf" srcId="{60A31876-974D-4A74-8D45-38FD09B74C67}" destId="{7C8A20B4-3EA0-494A-A653-FD7D79EC7008}" srcOrd="1" destOrd="0" presId="urn:microsoft.com/office/officeart/2008/layout/VerticalCurvedList"/>
    <dgm:cxn modelId="{4F74256D-E206-4E0B-922B-F5FA748E1F44}" type="presParOf" srcId="{60A31876-974D-4A74-8D45-38FD09B74C67}" destId="{869CD205-B187-489C-82B3-60213716E606}" srcOrd="2" destOrd="0" presId="urn:microsoft.com/office/officeart/2008/layout/VerticalCurvedList"/>
    <dgm:cxn modelId="{BA89B8F8-1C91-40E6-A722-367D98109C89}" type="presParOf" srcId="{869CD205-B187-489C-82B3-60213716E606}" destId="{ABB3D79B-9CE1-4A19-8142-859CEADD183D}" srcOrd="0" destOrd="0" presId="urn:microsoft.com/office/officeart/2008/layout/VerticalCurvedList"/>
    <dgm:cxn modelId="{58354BA7-B6B4-41F3-A265-F2530952BFB6}" type="presParOf" srcId="{60A31876-974D-4A74-8D45-38FD09B74C67}" destId="{555B6EBF-FF22-466F-8805-103AC11E5653}" srcOrd="3" destOrd="0" presId="urn:microsoft.com/office/officeart/2008/layout/VerticalCurvedList"/>
    <dgm:cxn modelId="{EE1E3AA3-5581-44CF-B015-852BCB27706E}" type="presParOf" srcId="{60A31876-974D-4A74-8D45-38FD09B74C67}" destId="{A0A422FE-B9EA-49D7-8FC2-CCBA9119A4CB}" srcOrd="4" destOrd="0" presId="urn:microsoft.com/office/officeart/2008/layout/VerticalCurvedList"/>
    <dgm:cxn modelId="{FBC8FEEF-1908-407F-ACCF-F172D28AE8FC}" type="presParOf" srcId="{A0A422FE-B9EA-49D7-8FC2-CCBA9119A4CB}" destId="{87FFE28B-D8F5-43EB-9053-7216F8FB501F}" srcOrd="0" destOrd="0" presId="urn:microsoft.com/office/officeart/2008/layout/VerticalCurvedList"/>
    <dgm:cxn modelId="{12B63FD5-9CD1-498B-A278-8D602CC955D1}" type="presParOf" srcId="{60A31876-974D-4A74-8D45-38FD09B74C67}" destId="{F3B37045-515C-40EA-B6F9-55D34CC26758}" srcOrd="5" destOrd="0" presId="urn:microsoft.com/office/officeart/2008/layout/VerticalCurvedList"/>
    <dgm:cxn modelId="{0B88A182-540A-4771-B7CF-D5696F6571A2}" type="presParOf" srcId="{60A31876-974D-4A74-8D45-38FD09B74C67}" destId="{10788DAD-7815-4076-8159-7E925CBA2A1A}" srcOrd="6" destOrd="0" presId="urn:microsoft.com/office/officeart/2008/layout/VerticalCurvedList"/>
    <dgm:cxn modelId="{5FFD914C-F17A-4135-BAFA-E2993E56E941}" type="presParOf" srcId="{10788DAD-7815-4076-8159-7E925CBA2A1A}" destId="{4F013122-ED9F-4C9D-A9A6-0B82F9DB2266}" srcOrd="0" destOrd="0" presId="urn:microsoft.com/office/officeart/2008/layout/VerticalCurvedList"/>
    <dgm:cxn modelId="{14C4345D-DFFA-438C-AA4D-67476F8BB665}" type="presParOf" srcId="{60A31876-974D-4A74-8D45-38FD09B74C67}" destId="{57C958FB-FB4F-4A62-8B15-67D206CBEFE9}" srcOrd="7" destOrd="0" presId="urn:microsoft.com/office/officeart/2008/layout/VerticalCurvedList"/>
    <dgm:cxn modelId="{67337864-FB99-4275-8B28-634CB73A437C}" type="presParOf" srcId="{60A31876-974D-4A74-8D45-38FD09B74C67}" destId="{BA93187C-73AF-4690-B0FC-6D9558150BCF}" srcOrd="8" destOrd="0" presId="urn:microsoft.com/office/officeart/2008/layout/VerticalCurvedList"/>
    <dgm:cxn modelId="{A2292169-D2A5-44D0-B56C-853EBAE39842}" type="presParOf" srcId="{BA93187C-73AF-4690-B0FC-6D9558150BCF}" destId="{82F1917F-9EB6-48D2-AA39-93839739E68F}" srcOrd="0" destOrd="0" presId="urn:microsoft.com/office/officeart/2008/layout/VerticalCurvedList"/>
    <dgm:cxn modelId="{A028C1F4-7900-44AC-88D8-0A5B84EDFB2D}" type="presParOf" srcId="{60A31876-974D-4A74-8D45-38FD09B74C67}" destId="{B1AE2509-C9CA-4466-A448-6AA7F1E561BF}" srcOrd="9" destOrd="0" presId="urn:microsoft.com/office/officeart/2008/layout/VerticalCurvedList"/>
    <dgm:cxn modelId="{A3F39223-85D0-46DF-96F2-0A2423A65A7F}" type="presParOf" srcId="{60A31876-974D-4A74-8D45-38FD09B74C67}" destId="{DE83FCCD-BC73-47B1-9969-0B365D740C4E}" srcOrd="10" destOrd="0" presId="urn:microsoft.com/office/officeart/2008/layout/VerticalCurvedList"/>
    <dgm:cxn modelId="{45F5539A-622F-448B-A61E-9C4BCDFC2231}" type="presParOf" srcId="{DE83FCCD-BC73-47B1-9969-0B365D740C4E}" destId="{3B15DCB6-CAC4-4F6B-9E20-0D491D82E1DA}" srcOrd="0" destOrd="0" presId="urn:microsoft.com/office/officeart/2008/layout/VerticalCurvedList"/>
    <dgm:cxn modelId="{69B55A6C-A752-43E8-A130-8D2D32A4BA91}" type="presParOf" srcId="{60A31876-974D-4A74-8D45-38FD09B74C67}" destId="{052D8B94-6073-49B3-B309-1BC5BB95611B}" srcOrd="11" destOrd="0" presId="urn:microsoft.com/office/officeart/2008/layout/VerticalCurvedList"/>
    <dgm:cxn modelId="{0F447611-122F-4AE4-9B5D-6A3EA9C2553A}" type="presParOf" srcId="{60A31876-974D-4A74-8D45-38FD09B74C67}" destId="{5FD5B32E-2CDB-4659-B54B-535D8F38F4B0}" srcOrd="12" destOrd="0" presId="urn:microsoft.com/office/officeart/2008/layout/VerticalCurvedList"/>
    <dgm:cxn modelId="{9B34EA4C-5E84-4588-BD8B-1AB470DCF1B5}" type="presParOf" srcId="{5FD5B32E-2CDB-4659-B54B-535D8F38F4B0}" destId="{24814492-6B79-4DDD-91D6-8A8629D07D5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4DA648-3C07-45FA-845A-779B847D00ED}" type="doc">
      <dgm:prSet loTypeId="urn:microsoft.com/office/officeart/2005/8/layout/chevron1" loCatId="process" qsTypeId="urn:microsoft.com/office/officeart/2005/8/quickstyle/simple3" qsCatId="simple" csTypeId="urn:microsoft.com/office/officeart/2005/8/colors/colorful1" csCatId="colorful" phldr="1"/>
      <dgm:spPr/>
    </dgm:pt>
    <dgm:pt modelId="{C700F40E-7833-4B10-8B6D-786FE90793D6}">
      <dgm:prSet phldrT="[Texto]"/>
      <dgm:spPr/>
      <dgm:t>
        <a:bodyPr/>
        <a:lstStyle/>
        <a:p>
          <a:r>
            <a:rPr lang="es-EC" dirty="0" smtClean="0">
              <a:solidFill>
                <a:schemeClr val="bg2">
                  <a:lumMod val="10000"/>
                </a:schemeClr>
              </a:solidFill>
            </a:rPr>
            <a:t>Índice compuesto multidimensional</a:t>
          </a:r>
          <a:endParaRPr lang="es-EC" dirty="0">
            <a:solidFill>
              <a:schemeClr val="bg2">
                <a:lumMod val="10000"/>
              </a:schemeClr>
            </a:solidFill>
          </a:endParaRPr>
        </a:p>
      </dgm:t>
    </dgm:pt>
    <dgm:pt modelId="{40E25290-38F9-47CF-BC42-B448B7D2F1E9}" type="parTrans" cxnId="{BDA1231E-8E04-46E0-98F3-EA5B1A6D1715}">
      <dgm:prSet/>
      <dgm:spPr/>
      <dgm:t>
        <a:bodyPr/>
        <a:lstStyle/>
        <a:p>
          <a:endParaRPr lang="es-EC"/>
        </a:p>
      </dgm:t>
    </dgm:pt>
    <dgm:pt modelId="{62C1D755-ED1A-4CDF-9BA6-6E8108A54F93}" type="sibTrans" cxnId="{BDA1231E-8E04-46E0-98F3-EA5B1A6D1715}">
      <dgm:prSet/>
      <dgm:spPr/>
      <dgm:t>
        <a:bodyPr/>
        <a:lstStyle/>
        <a:p>
          <a:endParaRPr lang="es-EC"/>
        </a:p>
      </dgm:t>
    </dgm:pt>
    <dgm:pt modelId="{58EE992D-9CCA-419B-A01A-80F15F291AB3}">
      <dgm:prSet phldrT="[Texto]"/>
      <dgm:spPr/>
      <dgm:t>
        <a:bodyPr/>
        <a:lstStyle/>
        <a:p>
          <a:r>
            <a:rPr lang="es-EC" dirty="0" smtClean="0">
              <a:solidFill>
                <a:schemeClr val="bg2">
                  <a:lumMod val="10000"/>
                </a:schemeClr>
              </a:solidFill>
            </a:rPr>
            <a:t>Medir la capacidad de un país y su población para usar tecnologías digitales</a:t>
          </a:r>
          <a:endParaRPr lang="es-EC" dirty="0">
            <a:solidFill>
              <a:schemeClr val="bg2">
                <a:lumMod val="10000"/>
              </a:schemeClr>
            </a:solidFill>
          </a:endParaRPr>
        </a:p>
      </dgm:t>
    </dgm:pt>
    <dgm:pt modelId="{0A1014F0-FA47-4721-932B-1A35D488113A}" type="parTrans" cxnId="{9D0A2E48-6CA3-4EA1-9554-9ED28CC259D8}">
      <dgm:prSet/>
      <dgm:spPr/>
      <dgm:t>
        <a:bodyPr/>
        <a:lstStyle/>
        <a:p>
          <a:endParaRPr lang="es-EC"/>
        </a:p>
      </dgm:t>
    </dgm:pt>
    <dgm:pt modelId="{9407B925-5E9E-441C-B3C2-418309B724B3}" type="sibTrans" cxnId="{9D0A2E48-6CA3-4EA1-9554-9ED28CC259D8}">
      <dgm:prSet/>
      <dgm:spPr/>
      <dgm:t>
        <a:bodyPr/>
        <a:lstStyle/>
        <a:p>
          <a:endParaRPr lang="es-EC"/>
        </a:p>
      </dgm:t>
    </dgm:pt>
    <dgm:pt modelId="{730049BE-FDAE-4CC1-920D-BCE6748BF706}">
      <dgm:prSet phldrT="[Texto]"/>
      <dgm:spPr/>
      <dgm:t>
        <a:bodyPr/>
        <a:lstStyle/>
        <a:p>
          <a:r>
            <a:rPr lang="es-EC" dirty="0" smtClean="0">
              <a:solidFill>
                <a:schemeClr val="bg2">
                  <a:lumMod val="10000"/>
                </a:schemeClr>
              </a:solidFill>
            </a:rPr>
            <a:t>Comparaciones y establecer un puesto dentro del sector tecnológico</a:t>
          </a:r>
          <a:endParaRPr lang="es-EC" dirty="0">
            <a:solidFill>
              <a:schemeClr val="bg2">
                <a:lumMod val="10000"/>
              </a:schemeClr>
            </a:solidFill>
          </a:endParaRPr>
        </a:p>
      </dgm:t>
    </dgm:pt>
    <dgm:pt modelId="{D4B4C94A-DCB7-492A-9140-0CAB9E93C395}" type="parTrans" cxnId="{CA803117-FC6F-4B9C-B1E3-0249B1A22695}">
      <dgm:prSet/>
      <dgm:spPr/>
      <dgm:t>
        <a:bodyPr/>
        <a:lstStyle/>
        <a:p>
          <a:endParaRPr lang="es-EC"/>
        </a:p>
      </dgm:t>
    </dgm:pt>
    <dgm:pt modelId="{86BF5D94-1665-469C-B04B-02845370509B}" type="sibTrans" cxnId="{CA803117-FC6F-4B9C-B1E3-0249B1A22695}">
      <dgm:prSet/>
      <dgm:spPr/>
      <dgm:t>
        <a:bodyPr/>
        <a:lstStyle/>
        <a:p>
          <a:endParaRPr lang="es-EC"/>
        </a:p>
      </dgm:t>
    </dgm:pt>
    <dgm:pt modelId="{A47C5A4D-B9E8-484E-B5E7-650C9589A220}" type="pres">
      <dgm:prSet presAssocID="{2A4DA648-3C07-45FA-845A-779B847D00ED}" presName="Name0" presStyleCnt="0">
        <dgm:presLayoutVars>
          <dgm:dir/>
          <dgm:animLvl val="lvl"/>
          <dgm:resizeHandles val="exact"/>
        </dgm:presLayoutVars>
      </dgm:prSet>
      <dgm:spPr/>
    </dgm:pt>
    <dgm:pt modelId="{6C67620C-3D8A-4EAF-94C4-7051319C7C9D}" type="pres">
      <dgm:prSet presAssocID="{C700F40E-7833-4B10-8B6D-786FE90793D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C461B2-9837-423B-ACCC-2C69CEA5D8F9}" type="pres">
      <dgm:prSet presAssocID="{62C1D755-ED1A-4CDF-9BA6-6E8108A54F93}" presName="parTxOnlySpace" presStyleCnt="0"/>
      <dgm:spPr/>
    </dgm:pt>
    <dgm:pt modelId="{33C72949-71DD-4A6A-98CF-5E111855A112}" type="pres">
      <dgm:prSet presAssocID="{58EE992D-9CCA-419B-A01A-80F15F291AB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60371F-7012-4CB1-A2F9-09FECD6EB28D}" type="pres">
      <dgm:prSet presAssocID="{9407B925-5E9E-441C-B3C2-418309B724B3}" presName="parTxOnlySpace" presStyleCnt="0"/>
      <dgm:spPr/>
    </dgm:pt>
    <dgm:pt modelId="{988BF4A2-F47D-4BBC-A3FF-CDA77B975228}" type="pres">
      <dgm:prSet presAssocID="{730049BE-FDAE-4CC1-920D-BCE6748BF70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A803117-FC6F-4B9C-B1E3-0249B1A22695}" srcId="{2A4DA648-3C07-45FA-845A-779B847D00ED}" destId="{730049BE-FDAE-4CC1-920D-BCE6748BF706}" srcOrd="2" destOrd="0" parTransId="{D4B4C94A-DCB7-492A-9140-0CAB9E93C395}" sibTransId="{86BF5D94-1665-469C-B04B-02845370509B}"/>
    <dgm:cxn modelId="{BDA1231E-8E04-46E0-98F3-EA5B1A6D1715}" srcId="{2A4DA648-3C07-45FA-845A-779B847D00ED}" destId="{C700F40E-7833-4B10-8B6D-786FE90793D6}" srcOrd="0" destOrd="0" parTransId="{40E25290-38F9-47CF-BC42-B448B7D2F1E9}" sibTransId="{62C1D755-ED1A-4CDF-9BA6-6E8108A54F93}"/>
    <dgm:cxn modelId="{7D5B9CA2-8566-4365-BD23-9F13E0B8C91D}" type="presOf" srcId="{2A4DA648-3C07-45FA-845A-779B847D00ED}" destId="{A47C5A4D-B9E8-484E-B5E7-650C9589A220}" srcOrd="0" destOrd="0" presId="urn:microsoft.com/office/officeart/2005/8/layout/chevron1"/>
    <dgm:cxn modelId="{2A1759AB-7BEC-4689-A477-FF5EDA40D0A4}" type="presOf" srcId="{730049BE-FDAE-4CC1-920D-BCE6748BF706}" destId="{988BF4A2-F47D-4BBC-A3FF-CDA77B975228}" srcOrd="0" destOrd="0" presId="urn:microsoft.com/office/officeart/2005/8/layout/chevron1"/>
    <dgm:cxn modelId="{936E7A7A-E69E-41D2-B493-C37EF309FE83}" type="presOf" srcId="{C700F40E-7833-4B10-8B6D-786FE90793D6}" destId="{6C67620C-3D8A-4EAF-94C4-7051319C7C9D}" srcOrd="0" destOrd="0" presId="urn:microsoft.com/office/officeart/2005/8/layout/chevron1"/>
    <dgm:cxn modelId="{9D0A2E48-6CA3-4EA1-9554-9ED28CC259D8}" srcId="{2A4DA648-3C07-45FA-845A-779B847D00ED}" destId="{58EE992D-9CCA-419B-A01A-80F15F291AB3}" srcOrd="1" destOrd="0" parTransId="{0A1014F0-FA47-4721-932B-1A35D488113A}" sibTransId="{9407B925-5E9E-441C-B3C2-418309B724B3}"/>
    <dgm:cxn modelId="{5FA8A3DD-BB64-4063-AB8D-E345FC32F22F}" type="presOf" srcId="{58EE992D-9CCA-419B-A01A-80F15F291AB3}" destId="{33C72949-71DD-4A6A-98CF-5E111855A112}" srcOrd="0" destOrd="0" presId="urn:microsoft.com/office/officeart/2005/8/layout/chevron1"/>
    <dgm:cxn modelId="{B9DED412-785C-4565-A0C9-F533213E1324}" type="presParOf" srcId="{A47C5A4D-B9E8-484E-B5E7-650C9589A220}" destId="{6C67620C-3D8A-4EAF-94C4-7051319C7C9D}" srcOrd="0" destOrd="0" presId="urn:microsoft.com/office/officeart/2005/8/layout/chevron1"/>
    <dgm:cxn modelId="{1F4AA3DD-597A-4B22-91E5-DAB28B143F78}" type="presParOf" srcId="{A47C5A4D-B9E8-484E-B5E7-650C9589A220}" destId="{9FC461B2-9837-423B-ACCC-2C69CEA5D8F9}" srcOrd="1" destOrd="0" presId="urn:microsoft.com/office/officeart/2005/8/layout/chevron1"/>
    <dgm:cxn modelId="{04F526C1-31E1-4CAE-A3C3-BC86081E690B}" type="presParOf" srcId="{A47C5A4D-B9E8-484E-B5E7-650C9589A220}" destId="{33C72949-71DD-4A6A-98CF-5E111855A112}" srcOrd="2" destOrd="0" presId="urn:microsoft.com/office/officeart/2005/8/layout/chevron1"/>
    <dgm:cxn modelId="{78D37592-B189-488B-9950-739067773E04}" type="presParOf" srcId="{A47C5A4D-B9E8-484E-B5E7-650C9589A220}" destId="{8C60371F-7012-4CB1-A2F9-09FECD6EB28D}" srcOrd="3" destOrd="0" presId="urn:microsoft.com/office/officeart/2005/8/layout/chevron1"/>
    <dgm:cxn modelId="{CCDF2F24-48D7-484B-8581-99856BE41399}" type="presParOf" srcId="{A47C5A4D-B9E8-484E-B5E7-650C9589A220}" destId="{988BF4A2-F47D-4BBC-A3FF-CDA77B97522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14AD52-CAF1-41F9-AA9C-44525FA8B18C}" type="doc">
      <dgm:prSet loTypeId="urn:microsoft.com/office/officeart/2005/8/layout/radial6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C0B65E20-0E8D-44CB-89C8-3DF918B1A105}">
      <dgm:prSet phldrT="[Texto]" custT="1"/>
      <dgm:spPr/>
      <dgm:t>
        <a:bodyPr/>
        <a:lstStyle/>
        <a:p>
          <a:r>
            <a:rPr lang="es-EC" sz="1000" b="1" smtClean="0">
              <a:solidFill>
                <a:srgbClr val="000000"/>
              </a:solidFill>
              <a:effectLst/>
            </a:rPr>
            <a:t>SEPS</a:t>
          </a:r>
          <a:endParaRPr lang="es-EC" sz="1000" b="1" dirty="0">
            <a:solidFill>
              <a:srgbClr val="000000"/>
            </a:solidFill>
            <a:effectLst/>
          </a:endParaRPr>
        </a:p>
      </dgm:t>
    </dgm:pt>
    <dgm:pt modelId="{10559ACC-3CE6-461A-A651-418D6F8EDA6F}" type="parTrans" cxnId="{F71D3741-1B05-448D-93EC-7DC82965CBC1}">
      <dgm:prSet/>
      <dgm:spPr/>
      <dgm:t>
        <a:bodyPr/>
        <a:lstStyle/>
        <a:p>
          <a:endParaRPr lang="es-EC" sz="1000" b="0">
            <a:solidFill>
              <a:srgbClr val="000000"/>
            </a:solidFill>
          </a:endParaRPr>
        </a:p>
      </dgm:t>
    </dgm:pt>
    <dgm:pt modelId="{5EBAEF01-331A-4B2E-95A1-7938100B265C}" type="sibTrans" cxnId="{F71D3741-1B05-448D-93EC-7DC82965CBC1}">
      <dgm:prSet/>
      <dgm:spPr/>
      <dgm:t>
        <a:bodyPr/>
        <a:lstStyle/>
        <a:p>
          <a:endParaRPr lang="es-EC" sz="1000" b="0">
            <a:solidFill>
              <a:srgbClr val="000000"/>
            </a:solidFill>
          </a:endParaRPr>
        </a:p>
      </dgm:t>
    </dgm:pt>
    <dgm:pt modelId="{029A057E-E424-47CA-9961-C1939BA1255B}">
      <dgm:prSet phldrT="[Texto]" custT="1"/>
      <dgm:spPr/>
      <dgm:t>
        <a:bodyPr/>
        <a:lstStyle/>
        <a:p>
          <a:r>
            <a:rPr lang="es-EC" sz="1000" b="0" smtClean="0">
              <a:solidFill>
                <a:srgbClr val="000000"/>
              </a:solidFill>
            </a:rPr>
            <a:t>Vulnerabilidad del patrimonio</a:t>
          </a:r>
          <a:endParaRPr lang="es-EC" sz="1000" b="0" dirty="0">
            <a:solidFill>
              <a:srgbClr val="000000"/>
            </a:solidFill>
          </a:endParaRPr>
        </a:p>
      </dgm:t>
    </dgm:pt>
    <dgm:pt modelId="{F0695533-316B-44E6-9A89-1659DAEF7115}" type="parTrans" cxnId="{7E7C27E7-FF72-40AD-B0D4-4A32185E4E56}">
      <dgm:prSet/>
      <dgm:spPr/>
      <dgm:t>
        <a:bodyPr/>
        <a:lstStyle/>
        <a:p>
          <a:endParaRPr lang="es-EC" sz="1000" b="0">
            <a:solidFill>
              <a:srgbClr val="000000"/>
            </a:solidFill>
          </a:endParaRPr>
        </a:p>
      </dgm:t>
    </dgm:pt>
    <dgm:pt modelId="{580EC366-6292-4624-B401-17ED6330FD82}" type="sibTrans" cxnId="{7E7C27E7-FF72-40AD-B0D4-4A32185E4E56}">
      <dgm:prSet/>
      <dgm:spPr/>
      <dgm:t>
        <a:bodyPr/>
        <a:lstStyle/>
        <a:p>
          <a:endParaRPr lang="es-EC" sz="1000" b="0">
            <a:solidFill>
              <a:srgbClr val="000000"/>
            </a:solidFill>
          </a:endParaRPr>
        </a:p>
      </dgm:t>
    </dgm:pt>
    <dgm:pt modelId="{FF1A1C01-DEB9-4016-B4E0-E2925966127F}">
      <dgm:prSet phldrT="[Texto]" custT="1"/>
      <dgm:spPr/>
      <dgm:t>
        <a:bodyPr/>
        <a:lstStyle/>
        <a:p>
          <a:r>
            <a:rPr lang="es-EC" sz="1000" b="0" dirty="0" smtClean="0">
              <a:solidFill>
                <a:srgbClr val="000000"/>
              </a:solidFill>
            </a:rPr>
            <a:t>Liquidez</a:t>
          </a:r>
          <a:endParaRPr lang="es-EC" sz="1000" b="0" dirty="0">
            <a:solidFill>
              <a:srgbClr val="000000"/>
            </a:solidFill>
          </a:endParaRPr>
        </a:p>
      </dgm:t>
    </dgm:pt>
    <dgm:pt modelId="{895BB04C-18B1-4428-941D-F6C3239333E9}" type="parTrans" cxnId="{089729D3-E7E0-43FC-9DE7-AAAD216D6EF1}">
      <dgm:prSet/>
      <dgm:spPr/>
      <dgm:t>
        <a:bodyPr/>
        <a:lstStyle/>
        <a:p>
          <a:endParaRPr lang="es-EC" sz="1000" b="0">
            <a:solidFill>
              <a:srgbClr val="000000"/>
            </a:solidFill>
          </a:endParaRPr>
        </a:p>
      </dgm:t>
    </dgm:pt>
    <dgm:pt modelId="{E82C9CFF-5C47-48C8-B5B6-C838E17ABD07}" type="sibTrans" cxnId="{089729D3-E7E0-43FC-9DE7-AAAD216D6EF1}">
      <dgm:prSet/>
      <dgm:spPr/>
      <dgm:t>
        <a:bodyPr/>
        <a:lstStyle/>
        <a:p>
          <a:endParaRPr lang="es-EC" sz="1000" b="0">
            <a:solidFill>
              <a:srgbClr val="000000"/>
            </a:solidFill>
          </a:endParaRPr>
        </a:p>
      </dgm:t>
    </dgm:pt>
    <dgm:pt modelId="{FABEA197-9BB5-44A0-9242-B12615730CEF}">
      <dgm:prSet phldrT="[Texto]" custT="1"/>
      <dgm:spPr/>
      <dgm:t>
        <a:bodyPr/>
        <a:lstStyle/>
        <a:p>
          <a:r>
            <a:rPr lang="es-EC" sz="1000" b="0" smtClean="0">
              <a:solidFill>
                <a:srgbClr val="000000"/>
              </a:solidFill>
            </a:rPr>
            <a:t>Intermediación Financiera</a:t>
          </a:r>
          <a:endParaRPr lang="es-EC" sz="1000" b="0" dirty="0">
            <a:solidFill>
              <a:srgbClr val="000000"/>
            </a:solidFill>
          </a:endParaRPr>
        </a:p>
      </dgm:t>
    </dgm:pt>
    <dgm:pt modelId="{86E9A8BD-6061-4F15-B34E-B99997651FC8}" type="parTrans" cxnId="{EFFE68AE-BD0F-4452-AAEB-21D62EBA284B}">
      <dgm:prSet/>
      <dgm:spPr/>
      <dgm:t>
        <a:bodyPr/>
        <a:lstStyle/>
        <a:p>
          <a:endParaRPr lang="es-EC" sz="1000" b="0">
            <a:solidFill>
              <a:srgbClr val="000000"/>
            </a:solidFill>
          </a:endParaRPr>
        </a:p>
      </dgm:t>
    </dgm:pt>
    <dgm:pt modelId="{5C04559B-C04E-4DB4-B2F8-D5A1E1082B4B}" type="sibTrans" cxnId="{EFFE68AE-BD0F-4452-AAEB-21D62EBA284B}">
      <dgm:prSet/>
      <dgm:spPr/>
      <dgm:t>
        <a:bodyPr/>
        <a:lstStyle/>
        <a:p>
          <a:endParaRPr lang="es-EC" sz="1000" b="0">
            <a:solidFill>
              <a:srgbClr val="000000"/>
            </a:solidFill>
          </a:endParaRPr>
        </a:p>
      </dgm:t>
    </dgm:pt>
    <dgm:pt modelId="{D12334CD-0C8A-4F2A-A355-7E2B194C4A37}">
      <dgm:prSet phldrT="[Texto]" custT="1"/>
      <dgm:spPr/>
      <dgm:t>
        <a:bodyPr/>
        <a:lstStyle/>
        <a:p>
          <a:r>
            <a:rPr lang="es-EC" sz="1000" b="0" smtClean="0">
              <a:solidFill>
                <a:srgbClr val="000000"/>
              </a:solidFill>
            </a:rPr>
            <a:t>Suficiencia Patrimonial</a:t>
          </a:r>
          <a:endParaRPr lang="es-EC" sz="1000" b="0" dirty="0">
            <a:solidFill>
              <a:srgbClr val="000000"/>
            </a:solidFill>
          </a:endParaRPr>
        </a:p>
      </dgm:t>
    </dgm:pt>
    <dgm:pt modelId="{AE7B09BA-9715-4281-9C04-C0E2D500BFB3}" type="parTrans" cxnId="{A4986C70-49F3-4199-8EA0-A5E787E6E0AA}">
      <dgm:prSet/>
      <dgm:spPr/>
      <dgm:t>
        <a:bodyPr/>
        <a:lstStyle/>
        <a:p>
          <a:endParaRPr lang="es-EC" sz="1000" b="0">
            <a:solidFill>
              <a:srgbClr val="000000"/>
            </a:solidFill>
          </a:endParaRPr>
        </a:p>
      </dgm:t>
    </dgm:pt>
    <dgm:pt modelId="{7DD52DF2-3C79-49CD-A533-D92421E80465}" type="sibTrans" cxnId="{A4986C70-49F3-4199-8EA0-A5E787E6E0AA}">
      <dgm:prSet/>
      <dgm:spPr/>
      <dgm:t>
        <a:bodyPr/>
        <a:lstStyle/>
        <a:p>
          <a:endParaRPr lang="es-EC" sz="1000" b="0">
            <a:solidFill>
              <a:srgbClr val="000000"/>
            </a:solidFill>
          </a:endParaRPr>
        </a:p>
      </dgm:t>
    </dgm:pt>
    <dgm:pt modelId="{5079EA1E-3B4E-4CC3-9302-5F3D1D4FBF0B}">
      <dgm:prSet custT="1"/>
      <dgm:spPr/>
      <dgm:t>
        <a:bodyPr/>
        <a:lstStyle/>
        <a:p>
          <a:r>
            <a:rPr lang="es-EC" sz="1000" b="0" smtClean="0">
              <a:solidFill>
                <a:srgbClr val="000000"/>
              </a:solidFill>
            </a:rPr>
            <a:t>Morosidad de la cartera</a:t>
          </a:r>
          <a:endParaRPr lang="es-EC" sz="1000" b="0" dirty="0">
            <a:solidFill>
              <a:srgbClr val="000000"/>
            </a:solidFill>
          </a:endParaRPr>
        </a:p>
      </dgm:t>
    </dgm:pt>
    <dgm:pt modelId="{377C5CCB-CF6A-4A79-8200-424EAB7C7D6E}" type="parTrans" cxnId="{0EF8B1C1-8E69-4716-9100-7C54B50F0124}">
      <dgm:prSet/>
      <dgm:spPr/>
      <dgm:t>
        <a:bodyPr/>
        <a:lstStyle/>
        <a:p>
          <a:endParaRPr lang="es-ES" sz="1800"/>
        </a:p>
      </dgm:t>
    </dgm:pt>
    <dgm:pt modelId="{0CE93816-8A28-433F-8503-1B4385E07E87}" type="sibTrans" cxnId="{0EF8B1C1-8E69-4716-9100-7C54B50F0124}">
      <dgm:prSet/>
      <dgm:spPr/>
      <dgm:t>
        <a:bodyPr/>
        <a:lstStyle/>
        <a:p>
          <a:endParaRPr lang="es-ES" sz="1800"/>
        </a:p>
      </dgm:t>
    </dgm:pt>
    <dgm:pt modelId="{2790D98B-5758-4F46-99B1-8C38B8738E9A}">
      <dgm:prSet/>
      <dgm:spPr/>
      <dgm:t>
        <a:bodyPr/>
        <a:lstStyle/>
        <a:p>
          <a:endParaRPr lang="es-ES"/>
        </a:p>
      </dgm:t>
    </dgm:pt>
    <dgm:pt modelId="{E93A49A5-6BAC-4A6E-A3A5-3B24F4A46220}" type="parTrans" cxnId="{55B0636E-9264-4CD2-AFBC-ACA3EF840F3D}">
      <dgm:prSet/>
      <dgm:spPr/>
      <dgm:t>
        <a:bodyPr/>
        <a:lstStyle/>
        <a:p>
          <a:endParaRPr lang="es-ES" sz="1800"/>
        </a:p>
      </dgm:t>
    </dgm:pt>
    <dgm:pt modelId="{6EFF432C-C942-4A0C-8740-01912D7B8809}" type="sibTrans" cxnId="{55B0636E-9264-4CD2-AFBC-ACA3EF840F3D}">
      <dgm:prSet/>
      <dgm:spPr/>
      <dgm:t>
        <a:bodyPr/>
        <a:lstStyle/>
        <a:p>
          <a:endParaRPr lang="es-ES" sz="1800"/>
        </a:p>
      </dgm:t>
    </dgm:pt>
    <dgm:pt modelId="{0D527570-5402-4F07-9DC5-76891F2C8715}">
      <dgm:prSet/>
      <dgm:spPr/>
      <dgm:t>
        <a:bodyPr/>
        <a:lstStyle/>
        <a:p>
          <a:endParaRPr lang="es-ES"/>
        </a:p>
      </dgm:t>
    </dgm:pt>
    <dgm:pt modelId="{7C032F5C-2CD2-403B-AF7A-19F93480C471}" type="parTrans" cxnId="{1174511B-ABCE-4E8E-8A8E-0A23B9111560}">
      <dgm:prSet/>
      <dgm:spPr/>
      <dgm:t>
        <a:bodyPr/>
        <a:lstStyle/>
        <a:p>
          <a:endParaRPr lang="es-ES" sz="1800"/>
        </a:p>
      </dgm:t>
    </dgm:pt>
    <dgm:pt modelId="{7C1DBC35-FCD5-40AD-8A1D-966A546A5564}" type="sibTrans" cxnId="{1174511B-ABCE-4E8E-8A8E-0A23B9111560}">
      <dgm:prSet/>
      <dgm:spPr/>
      <dgm:t>
        <a:bodyPr/>
        <a:lstStyle/>
        <a:p>
          <a:endParaRPr lang="es-ES" sz="1800"/>
        </a:p>
      </dgm:t>
    </dgm:pt>
    <dgm:pt modelId="{4213FC07-1C4B-40FA-9480-8A3B1B0F0622}">
      <dgm:prSet phldrT="[Texto]" custT="1"/>
      <dgm:spPr/>
      <dgm:t>
        <a:bodyPr/>
        <a:lstStyle/>
        <a:p>
          <a:r>
            <a:rPr lang="es-EC" sz="900" b="0" dirty="0" smtClean="0">
              <a:solidFill>
                <a:srgbClr val="000000"/>
              </a:solidFill>
            </a:rPr>
            <a:t>Rentabilidad</a:t>
          </a:r>
          <a:endParaRPr lang="es-EC" sz="900" b="0" dirty="0">
            <a:solidFill>
              <a:srgbClr val="000000"/>
            </a:solidFill>
          </a:endParaRPr>
        </a:p>
      </dgm:t>
    </dgm:pt>
    <dgm:pt modelId="{D4DB0B86-61C3-4CB5-89F4-7EA76943AB19}" type="parTrans" cxnId="{B428475F-5831-447F-B3D2-DF705DE98A22}">
      <dgm:prSet/>
      <dgm:spPr/>
      <dgm:t>
        <a:bodyPr/>
        <a:lstStyle/>
        <a:p>
          <a:endParaRPr lang="es-ES"/>
        </a:p>
      </dgm:t>
    </dgm:pt>
    <dgm:pt modelId="{A026B31A-35F4-41AF-85B4-45B25698E312}" type="sibTrans" cxnId="{B428475F-5831-447F-B3D2-DF705DE98A22}">
      <dgm:prSet/>
      <dgm:spPr/>
      <dgm:t>
        <a:bodyPr/>
        <a:lstStyle/>
        <a:p>
          <a:endParaRPr lang="es-ES"/>
        </a:p>
      </dgm:t>
    </dgm:pt>
    <dgm:pt modelId="{6FA8BD75-0391-47E0-9A16-3A0ACF5DD09D}" type="pres">
      <dgm:prSet presAssocID="{8214AD52-CAF1-41F9-AA9C-44525FA8B18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E889C93-D96A-4A70-9485-DE2704B8F8A1}" type="pres">
      <dgm:prSet presAssocID="{C0B65E20-0E8D-44CB-89C8-3DF918B1A105}" presName="centerShape" presStyleLbl="node0" presStyleIdx="0" presStyleCnt="1"/>
      <dgm:spPr/>
      <dgm:t>
        <a:bodyPr/>
        <a:lstStyle/>
        <a:p>
          <a:endParaRPr lang="es-EC"/>
        </a:p>
      </dgm:t>
    </dgm:pt>
    <dgm:pt modelId="{4540801C-098D-416F-8633-6CEAB086E54B}" type="pres">
      <dgm:prSet presAssocID="{029A057E-E424-47CA-9961-C1939BA1255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39737D-B4C8-450E-A56E-B7287E490C1D}" type="pres">
      <dgm:prSet presAssocID="{029A057E-E424-47CA-9961-C1939BA1255B}" presName="dummy" presStyleCnt="0"/>
      <dgm:spPr/>
      <dgm:t>
        <a:bodyPr/>
        <a:lstStyle/>
        <a:p>
          <a:endParaRPr lang="es-ES"/>
        </a:p>
      </dgm:t>
    </dgm:pt>
    <dgm:pt modelId="{70B01ACB-6638-40E0-BE70-7184DF857BF4}" type="pres">
      <dgm:prSet presAssocID="{580EC366-6292-4624-B401-17ED6330FD82}" presName="sibTrans" presStyleLbl="sibTrans2D1" presStyleIdx="0" presStyleCnt="6"/>
      <dgm:spPr/>
      <dgm:t>
        <a:bodyPr/>
        <a:lstStyle/>
        <a:p>
          <a:endParaRPr lang="es-EC"/>
        </a:p>
      </dgm:t>
    </dgm:pt>
    <dgm:pt modelId="{B840C5E3-B5ED-4206-9690-BB7F9674460D}" type="pres">
      <dgm:prSet presAssocID="{5079EA1E-3B4E-4CC3-9302-5F3D1D4FBF0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D37CC4-4518-4FD3-9576-6EBCB2A54465}" type="pres">
      <dgm:prSet presAssocID="{5079EA1E-3B4E-4CC3-9302-5F3D1D4FBF0B}" presName="dummy" presStyleCnt="0"/>
      <dgm:spPr/>
      <dgm:t>
        <a:bodyPr/>
        <a:lstStyle/>
        <a:p>
          <a:endParaRPr lang="es-ES"/>
        </a:p>
      </dgm:t>
    </dgm:pt>
    <dgm:pt modelId="{A1AD4A58-7E94-4AB5-B7CA-58120B368C47}" type="pres">
      <dgm:prSet presAssocID="{0CE93816-8A28-433F-8503-1B4385E07E87}" presName="sibTrans" presStyleLbl="sibTrans2D1" presStyleIdx="1" presStyleCnt="6"/>
      <dgm:spPr/>
      <dgm:t>
        <a:bodyPr/>
        <a:lstStyle/>
        <a:p>
          <a:endParaRPr lang="es-ES"/>
        </a:p>
      </dgm:t>
    </dgm:pt>
    <dgm:pt modelId="{32AF1643-95CF-4D48-941F-89AD30FDD827}" type="pres">
      <dgm:prSet presAssocID="{FF1A1C01-DEB9-4016-B4E0-E2925966127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A1A30F-E760-45A0-AE17-BB2A8AF92D52}" type="pres">
      <dgm:prSet presAssocID="{FF1A1C01-DEB9-4016-B4E0-E2925966127F}" presName="dummy" presStyleCnt="0"/>
      <dgm:spPr/>
      <dgm:t>
        <a:bodyPr/>
        <a:lstStyle/>
        <a:p>
          <a:endParaRPr lang="es-ES"/>
        </a:p>
      </dgm:t>
    </dgm:pt>
    <dgm:pt modelId="{86AC7F46-F367-4004-99F2-2367D6FF4021}" type="pres">
      <dgm:prSet presAssocID="{E82C9CFF-5C47-48C8-B5B6-C838E17ABD07}" presName="sibTrans" presStyleLbl="sibTrans2D1" presStyleIdx="2" presStyleCnt="6"/>
      <dgm:spPr/>
      <dgm:t>
        <a:bodyPr/>
        <a:lstStyle/>
        <a:p>
          <a:endParaRPr lang="es-EC"/>
        </a:p>
      </dgm:t>
    </dgm:pt>
    <dgm:pt modelId="{64E109A8-02C3-46B3-9147-F90F3F77870F}" type="pres">
      <dgm:prSet presAssocID="{4213FC07-1C4B-40FA-9480-8A3B1B0F062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61C72B-4841-4FAE-ACF3-9CF0026719EE}" type="pres">
      <dgm:prSet presAssocID="{4213FC07-1C4B-40FA-9480-8A3B1B0F0622}" presName="dummy" presStyleCnt="0"/>
      <dgm:spPr/>
    </dgm:pt>
    <dgm:pt modelId="{40AE471B-D1AC-415D-9326-F54096213BC7}" type="pres">
      <dgm:prSet presAssocID="{A026B31A-35F4-41AF-85B4-45B25698E312}" presName="sibTrans" presStyleLbl="sibTrans2D1" presStyleIdx="3" presStyleCnt="6"/>
      <dgm:spPr/>
      <dgm:t>
        <a:bodyPr/>
        <a:lstStyle/>
        <a:p>
          <a:endParaRPr lang="es-ES"/>
        </a:p>
      </dgm:t>
    </dgm:pt>
    <dgm:pt modelId="{BF304694-EFE0-4129-AD93-0369C746F3D2}" type="pres">
      <dgm:prSet presAssocID="{FABEA197-9BB5-44A0-9242-B12615730CE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541E17-1E76-40E0-878B-7870B3F8D94E}" type="pres">
      <dgm:prSet presAssocID="{FABEA197-9BB5-44A0-9242-B12615730CEF}" presName="dummy" presStyleCnt="0"/>
      <dgm:spPr/>
      <dgm:t>
        <a:bodyPr/>
        <a:lstStyle/>
        <a:p>
          <a:endParaRPr lang="es-ES"/>
        </a:p>
      </dgm:t>
    </dgm:pt>
    <dgm:pt modelId="{077C535B-C185-472E-AC74-6D13D630A8A5}" type="pres">
      <dgm:prSet presAssocID="{5C04559B-C04E-4DB4-B2F8-D5A1E1082B4B}" presName="sibTrans" presStyleLbl="sibTrans2D1" presStyleIdx="4" presStyleCnt="6"/>
      <dgm:spPr/>
      <dgm:t>
        <a:bodyPr/>
        <a:lstStyle/>
        <a:p>
          <a:endParaRPr lang="es-EC"/>
        </a:p>
      </dgm:t>
    </dgm:pt>
    <dgm:pt modelId="{43D145F7-59B0-4EB2-8B90-98C06A6AC746}" type="pres">
      <dgm:prSet presAssocID="{D12334CD-0C8A-4F2A-A355-7E2B194C4A3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BE73A1-46EA-4500-8A31-FFFF7BC2B976}" type="pres">
      <dgm:prSet presAssocID="{D12334CD-0C8A-4F2A-A355-7E2B194C4A37}" presName="dummy" presStyleCnt="0"/>
      <dgm:spPr/>
      <dgm:t>
        <a:bodyPr/>
        <a:lstStyle/>
        <a:p>
          <a:endParaRPr lang="es-ES"/>
        </a:p>
      </dgm:t>
    </dgm:pt>
    <dgm:pt modelId="{1A2F10E5-5DEF-411A-ABA6-89360AB0C646}" type="pres">
      <dgm:prSet presAssocID="{7DD52DF2-3C79-49CD-A533-D92421E80465}" presName="sibTrans" presStyleLbl="sibTrans2D1" presStyleIdx="5" presStyleCnt="6"/>
      <dgm:spPr/>
      <dgm:t>
        <a:bodyPr/>
        <a:lstStyle/>
        <a:p>
          <a:endParaRPr lang="es-EC"/>
        </a:p>
      </dgm:t>
    </dgm:pt>
  </dgm:ptLst>
  <dgm:cxnLst>
    <dgm:cxn modelId="{8C931FD0-6EF8-49FA-A713-A112EE533015}" type="presOf" srcId="{FF1A1C01-DEB9-4016-B4E0-E2925966127F}" destId="{32AF1643-95CF-4D48-941F-89AD30FDD827}" srcOrd="0" destOrd="0" presId="urn:microsoft.com/office/officeart/2005/8/layout/radial6"/>
    <dgm:cxn modelId="{B428475F-5831-447F-B3D2-DF705DE98A22}" srcId="{C0B65E20-0E8D-44CB-89C8-3DF918B1A105}" destId="{4213FC07-1C4B-40FA-9480-8A3B1B0F0622}" srcOrd="3" destOrd="0" parTransId="{D4DB0B86-61C3-4CB5-89F4-7EA76943AB19}" sibTransId="{A026B31A-35F4-41AF-85B4-45B25698E312}"/>
    <dgm:cxn modelId="{5EB1522A-7596-467D-B6FB-709E8898AD37}" type="presOf" srcId="{029A057E-E424-47CA-9961-C1939BA1255B}" destId="{4540801C-098D-416F-8633-6CEAB086E54B}" srcOrd="0" destOrd="0" presId="urn:microsoft.com/office/officeart/2005/8/layout/radial6"/>
    <dgm:cxn modelId="{F077174F-6233-4BB3-86C2-34580D040632}" type="presOf" srcId="{580EC366-6292-4624-B401-17ED6330FD82}" destId="{70B01ACB-6638-40E0-BE70-7184DF857BF4}" srcOrd="0" destOrd="0" presId="urn:microsoft.com/office/officeart/2005/8/layout/radial6"/>
    <dgm:cxn modelId="{A4986C70-49F3-4199-8EA0-A5E787E6E0AA}" srcId="{C0B65E20-0E8D-44CB-89C8-3DF918B1A105}" destId="{D12334CD-0C8A-4F2A-A355-7E2B194C4A37}" srcOrd="5" destOrd="0" parTransId="{AE7B09BA-9715-4281-9C04-C0E2D500BFB3}" sibTransId="{7DD52DF2-3C79-49CD-A533-D92421E80465}"/>
    <dgm:cxn modelId="{FA21266C-7F4E-4C5D-BB1D-2C4E69A84C0B}" type="presOf" srcId="{E82C9CFF-5C47-48C8-B5B6-C838E17ABD07}" destId="{86AC7F46-F367-4004-99F2-2367D6FF4021}" srcOrd="0" destOrd="0" presId="urn:microsoft.com/office/officeart/2005/8/layout/radial6"/>
    <dgm:cxn modelId="{7B6CEF36-2CAA-45AC-AD2A-97E1CC8E4531}" type="presOf" srcId="{4213FC07-1C4B-40FA-9480-8A3B1B0F0622}" destId="{64E109A8-02C3-46B3-9147-F90F3F77870F}" srcOrd="0" destOrd="0" presId="urn:microsoft.com/office/officeart/2005/8/layout/radial6"/>
    <dgm:cxn modelId="{5B7E6331-E21F-4BBF-BBB2-A7824D2207D4}" type="presOf" srcId="{A026B31A-35F4-41AF-85B4-45B25698E312}" destId="{40AE471B-D1AC-415D-9326-F54096213BC7}" srcOrd="0" destOrd="0" presId="urn:microsoft.com/office/officeart/2005/8/layout/radial6"/>
    <dgm:cxn modelId="{4DF40864-7F32-418E-A87D-7892660C5342}" type="presOf" srcId="{0CE93816-8A28-433F-8503-1B4385E07E87}" destId="{A1AD4A58-7E94-4AB5-B7CA-58120B368C47}" srcOrd="0" destOrd="0" presId="urn:microsoft.com/office/officeart/2005/8/layout/radial6"/>
    <dgm:cxn modelId="{EFFE68AE-BD0F-4452-AAEB-21D62EBA284B}" srcId="{C0B65E20-0E8D-44CB-89C8-3DF918B1A105}" destId="{FABEA197-9BB5-44A0-9242-B12615730CEF}" srcOrd="4" destOrd="0" parTransId="{86E9A8BD-6061-4F15-B34E-B99997651FC8}" sibTransId="{5C04559B-C04E-4DB4-B2F8-D5A1E1082B4B}"/>
    <dgm:cxn modelId="{C1B357F6-C174-4B60-A3E6-1D6B50BC005D}" type="presOf" srcId="{7DD52DF2-3C79-49CD-A533-D92421E80465}" destId="{1A2F10E5-5DEF-411A-ABA6-89360AB0C646}" srcOrd="0" destOrd="0" presId="urn:microsoft.com/office/officeart/2005/8/layout/radial6"/>
    <dgm:cxn modelId="{1174511B-ABCE-4E8E-8A8E-0A23B9111560}" srcId="{8214AD52-CAF1-41F9-AA9C-44525FA8B18C}" destId="{0D527570-5402-4F07-9DC5-76891F2C8715}" srcOrd="2" destOrd="0" parTransId="{7C032F5C-2CD2-403B-AF7A-19F93480C471}" sibTransId="{7C1DBC35-FCD5-40AD-8A1D-966A546A5564}"/>
    <dgm:cxn modelId="{5AC23C55-C28A-4286-9458-07A3048E20FB}" type="presOf" srcId="{D12334CD-0C8A-4F2A-A355-7E2B194C4A37}" destId="{43D145F7-59B0-4EB2-8B90-98C06A6AC746}" srcOrd="0" destOrd="0" presId="urn:microsoft.com/office/officeart/2005/8/layout/radial6"/>
    <dgm:cxn modelId="{55B0636E-9264-4CD2-AFBC-ACA3EF840F3D}" srcId="{8214AD52-CAF1-41F9-AA9C-44525FA8B18C}" destId="{2790D98B-5758-4F46-99B1-8C38B8738E9A}" srcOrd="1" destOrd="0" parTransId="{E93A49A5-6BAC-4A6E-A3A5-3B24F4A46220}" sibTransId="{6EFF432C-C942-4A0C-8740-01912D7B8809}"/>
    <dgm:cxn modelId="{089729D3-E7E0-43FC-9DE7-AAAD216D6EF1}" srcId="{C0B65E20-0E8D-44CB-89C8-3DF918B1A105}" destId="{FF1A1C01-DEB9-4016-B4E0-E2925966127F}" srcOrd="2" destOrd="0" parTransId="{895BB04C-18B1-4428-941D-F6C3239333E9}" sibTransId="{E82C9CFF-5C47-48C8-B5B6-C838E17ABD07}"/>
    <dgm:cxn modelId="{78BF336C-3F24-462B-BAF7-4BB1BF9DB396}" type="presOf" srcId="{5079EA1E-3B4E-4CC3-9302-5F3D1D4FBF0B}" destId="{B840C5E3-B5ED-4206-9690-BB7F9674460D}" srcOrd="0" destOrd="0" presId="urn:microsoft.com/office/officeart/2005/8/layout/radial6"/>
    <dgm:cxn modelId="{BC02E0A3-2B17-4BC3-AB0D-A6360DD88A06}" type="presOf" srcId="{8214AD52-CAF1-41F9-AA9C-44525FA8B18C}" destId="{6FA8BD75-0391-47E0-9A16-3A0ACF5DD09D}" srcOrd="0" destOrd="0" presId="urn:microsoft.com/office/officeart/2005/8/layout/radial6"/>
    <dgm:cxn modelId="{7E7C27E7-FF72-40AD-B0D4-4A32185E4E56}" srcId="{C0B65E20-0E8D-44CB-89C8-3DF918B1A105}" destId="{029A057E-E424-47CA-9961-C1939BA1255B}" srcOrd="0" destOrd="0" parTransId="{F0695533-316B-44E6-9A89-1659DAEF7115}" sibTransId="{580EC366-6292-4624-B401-17ED6330FD82}"/>
    <dgm:cxn modelId="{F71D3741-1B05-448D-93EC-7DC82965CBC1}" srcId="{8214AD52-CAF1-41F9-AA9C-44525FA8B18C}" destId="{C0B65E20-0E8D-44CB-89C8-3DF918B1A105}" srcOrd="0" destOrd="0" parTransId="{10559ACC-3CE6-461A-A651-418D6F8EDA6F}" sibTransId="{5EBAEF01-331A-4B2E-95A1-7938100B265C}"/>
    <dgm:cxn modelId="{78F346F5-4ECC-4DDB-92D6-8CA96D67BB3C}" type="presOf" srcId="{5C04559B-C04E-4DB4-B2F8-D5A1E1082B4B}" destId="{077C535B-C185-472E-AC74-6D13D630A8A5}" srcOrd="0" destOrd="0" presId="urn:microsoft.com/office/officeart/2005/8/layout/radial6"/>
    <dgm:cxn modelId="{0EF8B1C1-8E69-4716-9100-7C54B50F0124}" srcId="{C0B65E20-0E8D-44CB-89C8-3DF918B1A105}" destId="{5079EA1E-3B4E-4CC3-9302-5F3D1D4FBF0B}" srcOrd="1" destOrd="0" parTransId="{377C5CCB-CF6A-4A79-8200-424EAB7C7D6E}" sibTransId="{0CE93816-8A28-433F-8503-1B4385E07E87}"/>
    <dgm:cxn modelId="{4F453DFD-6A7B-475D-A2D4-C6502AB3B2F8}" type="presOf" srcId="{FABEA197-9BB5-44A0-9242-B12615730CEF}" destId="{BF304694-EFE0-4129-AD93-0369C746F3D2}" srcOrd="0" destOrd="0" presId="urn:microsoft.com/office/officeart/2005/8/layout/radial6"/>
    <dgm:cxn modelId="{6F72C807-AED7-4C72-B345-B8C983A94FED}" type="presOf" srcId="{C0B65E20-0E8D-44CB-89C8-3DF918B1A105}" destId="{7E889C93-D96A-4A70-9485-DE2704B8F8A1}" srcOrd="0" destOrd="0" presId="urn:microsoft.com/office/officeart/2005/8/layout/radial6"/>
    <dgm:cxn modelId="{E1B536F0-594D-40AA-9580-C9EFA2445CCA}" type="presParOf" srcId="{6FA8BD75-0391-47E0-9A16-3A0ACF5DD09D}" destId="{7E889C93-D96A-4A70-9485-DE2704B8F8A1}" srcOrd="0" destOrd="0" presId="urn:microsoft.com/office/officeart/2005/8/layout/radial6"/>
    <dgm:cxn modelId="{0380A441-CD47-4231-BDA0-495BD0A39DF9}" type="presParOf" srcId="{6FA8BD75-0391-47E0-9A16-3A0ACF5DD09D}" destId="{4540801C-098D-416F-8633-6CEAB086E54B}" srcOrd="1" destOrd="0" presId="urn:microsoft.com/office/officeart/2005/8/layout/radial6"/>
    <dgm:cxn modelId="{E8D897AA-6E2D-4C4F-BFE8-F17520DECED7}" type="presParOf" srcId="{6FA8BD75-0391-47E0-9A16-3A0ACF5DD09D}" destId="{E139737D-B4C8-450E-A56E-B7287E490C1D}" srcOrd="2" destOrd="0" presId="urn:microsoft.com/office/officeart/2005/8/layout/radial6"/>
    <dgm:cxn modelId="{D330E881-6E7D-43CD-A0BD-E14640990771}" type="presParOf" srcId="{6FA8BD75-0391-47E0-9A16-3A0ACF5DD09D}" destId="{70B01ACB-6638-40E0-BE70-7184DF857BF4}" srcOrd="3" destOrd="0" presId="urn:microsoft.com/office/officeart/2005/8/layout/radial6"/>
    <dgm:cxn modelId="{6278EF0C-2D30-40A5-9AC1-70FBE4119337}" type="presParOf" srcId="{6FA8BD75-0391-47E0-9A16-3A0ACF5DD09D}" destId="{B840C5E3-B5ED-4206-9690-BB7F9674460D}" srcOrd="4" destOrd="0" presId="urn:microsoft.com/office/officeart/2005/8/layout/radial6"/>
    <dgm:cxn modelId="{D6F9FE69-627A-4FD3-94D6-BF42BF2390B7}" type="presParOf" srcId="{6FA8BD75-0391-47E0-9A16-3A0ACF5DD09D}" destId="{59D37CC4-4518-4FD3-9576-6EBCB2A54465}" srcOrd="5" destOrd="0" presId="urn:microsoft.com/office/officeart/2005/8/layout/radial6"/>
    <dgm:cxn modelId="{79EE6BF1-976A-419F-972E-B6B6F1162B5C}" type="presParOf" srcId="{6FA8BD75-0391-47E0-9A16-3A0ACF5DD09D}" destId="{A1AD4A58-7E94-4AB5-B7CA-58120B368C47}" srcOrd="6" destOrd="0" presId="urn:microsoft.com/office/officeart/2005/8/layout/radial6"/>
    <dgm:cxn modelId="{80EBA435-BF6D-4871-8D48-A4C52CBD522B}" type="presParOf" srcId="{6FA8BD75-0391-47E0-9A16-3A0ACF5DD09D}" destId="{32AF1643-95CF-4D48-941F-89AD30FDD827}" srcOrd="7" destOrd="0" presId="urn:microsoft.com/office/officeart/2005/8/layout/radial6"/>
    <dgm:cxn modelId="{5179ACC7-C132-4E81-88C9-BEADEE24066C}" type="presParOf" srcId="{6FA8BD75-0391-47E0-9A16-3A0ACF5DD09D}" destId="{EAA1A30F-E760-45A0-AE17-BB2A8AF92D52}" srcOrd="8" destOrd="0" presId="urn:microsoft.com/office/officeart/2005/8/layout/radial6"/>
    <dgm:cxn modelId="{C83FC862-A0DE-4FAE-8BF1-F9647E3D0DBF}" type="presParOf" srcId="{6FA8BD75-0391-47E0-9A16-3A0ACF5DD09D}" destId="{86AC7F46-F367-4004-99F2-2367D6FF4021}" srcOrd="9" destOrd="0" presId="urn:microsoft.com/office/officeart/2005/8/layout/radial6"/>
    <dgm:cxn modelId="{27315E49-6FB6-4016-8425-63AB1B024437}" type="presParOf" srcId="{6FA8BD75-0391-47E0-9A16-3A0ACF5DD09D}" destId="{64E109A8-02C3-46B3-9147-F90F3F77870F}" srcOrd="10" destOrd="0" presId="urn:microsoft.com/office/officeart/2005/8/layout/radial6"/>
    <dgm:cxn modelId="{47A11D22-50CE-4CDC-B90F-764F83B41CE5}" type="presParOf" srcId="{6FA8BD75-0391-47E0-9A16-3A0ACF5DD09D}" destId="{0361C72B-4841-4FAE-ACF3-9CF0026719EE}" srcOrd="11" destOrd="0" presId="urn:microsoft.com/office/officeart/2005/8/layout/radial6"/>
    <dgm:cxn modelId="{FCA151E7-3972-4F6E-8C13-711690B3EB21}" type="presParOf" srcId="{6FA8BD75-0391-47E0-9A16-3A0ACF5DD09D}" destId="{40AE471B-D1AC-415D-9326-F54096213BC7}" srcOrd="12" destOrd="0" presId="urn:microsoft.com/office/officeart/2005/8/layout/radial6"/>
    <dgm:cxn modelId="{E1D5E719-750E-47A2-B0BA-050AE626E259}" type="presParOf" srcId="{6FA8BD75-0391-47E0-9A16-3A0ACF5DD09D}" destId="{BF304694-EFE0-4129-AD93-0369C746F3D2}" srcOrd="13" destOrd="0" presId="urn:microsoft.com/office/officeart/2005/8/layout/radial6"/>
    <dgm:cxn modelId="{BEC05685-EA67-42F2-8B8D-A738E7177ACD}" type="presParOf" srcId="{6FA8BD75-0391-47E0-9A16-3A0ACF5DD09D}" destId="{0F541E17-1E76-40E0-878B-7870B3F8D94E}" srcOrd="14" destOrd="0" presId="urn:microsoft.com/office/officeart/2005/8/layout/radial6"/>
    <dgm:cxn modelId="{3DD9C922-6087-427F-9443-0960B718D653}" type="presParOf" srcId="{6FA8BD75-0391-47E0-9A16-3A0ACF5DD09D}" destId="{077C535B-C185-472E-AC74-6D13D630A8A5}" srcOrd="15" destOrd="0" presId="urn:microsoft.com/office/officeart/2005/8/layout/radial6"/>
    <dgm:cxn modelId="{6E830949-767D-4388-A541-45A247D347C5}" type="presParOf" srcId="{6FA8BD75-0391-47E0-9A16-3A0ACF5DD09D}" destId="{43D145F7-59B0-4EB2-8B90-98C06A6AC746}" srcOrd="16" destOrd="0" presId="urn:microsoft.com/office/officeart/2005/8/layout/radial6"/>
    <dgm:cxn modelId="{EC9AE261-852A-48E5-AFB7-C7757D5671D6}" type="presParOf" srcId="{6FA8BD75-0391-47E0-9A16-3A0ACF5DD09D}" destId="{C8BE73A1-46EA-4500-8A31-FFFF7BC2B976}" srcOrd="17" destOrd="0" presId="urn:microsoft.com/office/officeart/2005/8/layout/radial6"/>
    <dgm:cxn modelId="{CAC930BD-6103-4052-B7A2-50D2E3AF221D}" type="presParOf" srcId="{6FA8BD75-0391-47E0-9A16-3A0ACF5DD09D}" destId="{1A2F10E5-5DEF-411A-ABA6-89360AB0C646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0CEFBDC-DECD-4F5A-B911-5F3CA3FAEC77}" type="doc">
      <dgm:prSet loTypeId="urn:microsoft.com/office/officeart/2005/8/layout/lProcess3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419"/>
        </a:p>
      </dgm:t>
    </dgm:pt>
    <dgm:pt modelId="{F6EAB7FE-232F-45AD-AE50-1306F676AC43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Tipo de muestreo </a:t>
          </a:r>
          <a:endParaRPr lang="es-419" sz="1600" b="1" dirty="0">
            <a:solidFill>
              <a:schemeClr val="bg1"/>
            </a:solidFill>
            <a:latin typeface="+mj-lt"/>
            <a:cs typeface="Times New Roman" panose="02020603050405020304" pitchFamily="18" charset="0"/>
          </a:endParaRPr>
        </a:p>
      </dgm:t>
    </dgm:pt>
    <dgm:pt modelId="{9319CBCC-BBCC-4BB9-B48A-507D817D2240}" type="parTrans" cxnId="{79589338-EF0E-4B47-ABDD-59B0D4DC7A57}">
      <dgm:prSet/>
      <dgm:spPr/>
      <dgm:t>
        <a:bodyPr/>
        <a:lstStyle/>
        <a:p>
          <a:endParaRPr lang="es-419" sz="1600" b="1">
            <a:solidFill>
              <a:srgbClr val="000000"/>
            </a:solidFill>
            <a:latin typeface="+mj-lt"/>
            <a:cs typeface="Times New Roman" panose="02020603050405020304" pitchFamily="18" charset="0"/>
          </a:endParaRPr>
        </a:p>
      </dgm:t>
    </dgm:pt>
    <dgm:pt modelId="{60D2AE54-DDE8-4416-BF75-87554365FC0B}" type="sibTrans" cxnId="{79589338-EF0E-4B47-ABDD-59B0D4DC7A57}">
      <dgm:prSet/>
      <dgm:spPr/>
      <dgm:t>
        <a:bodyPr/>
        <a:lstStyle/>
        <a:p>
          <a:endParaRPr lang="es-419" sz="1600" b="1">
            <a:solidFill>
              <a:srgbClr val="000000"/>
            </a:solidFill>
            <a:latin typeface="+mj-lt"/>
            <a:cs typeface="Times New Roman" panose="02020603050405020304" pitchFamily="18" charset="0"/>
          </a:endParaRPr>
        </a:p>
      </dgm:t>
    </dgm:pt>
    <dgm:pt modelId="{FAD1AA4B-B375-4D62-A631-26F32EE9C2F6}">
      <dgm:prSet phldrT="[Texto]" custT="1"/>
      <dgm:spPr/>
      <dgm:t>
        <a:bodyPr/>
        <a:lstStyle/>
        <a:p>
          <a:r>
            <a:rPr lang="es-ES" sz="1600" b="1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Probabilístico</a:t>
          </a:r>
        </a:p>
        <a:p>
          <a:r>
            <a:rPr lang="es-419" sz="1600" b="1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rPr>
            <a:t>Estratificado</a:t>
          </a:r>
          <a:endParaRPr lang="es-419" sz="1600" b="1" dirty="0">
            <a:solidFill>
              <a:srgbClr val="000000"/>
            </a:solidFill>
            <a:latin typeface="+mj-lt"/>
            <a:cs typeface="Times New Roman" panose="02020603050405020304" pitchFamily="18" charset="0"/>
          </a:endParaRPr>
        </a:p>
      </dgm:t>
    </dgm:pt>
    <dgm:pt modelId="{06CB4234-6258-4EEB-AF73-3734B7F3F044}" type="parTrans" cxnId="{B4D55F29-D1CE-4D7C-B96D-5CFD6A151961}">
      <dgm:prSet/>
      <dgm:spPr/>
      <dgm:t>
        <a:bodyPr/>
        <a:lstStyle/>
        <a:p>
          <a:endParaRPr lang="es-419" sz="1600" b="1">
            <a:solidFill>
              <a:srgbClr val="000000"/>
            </a:solidFill>
            <a:latin typeface="+mj-lt"/>
            <a:cs typeface="Times New Roman" panose="02020603050405020304" pitchFamily="18" charset="0"/>
          </a:endParaRPr>
        </a:p>
      </dgm:t>
    </dgm:pt>
    <dgm:pt modelId="{01046040-C238-4912-9244-79B554CE2C4F}" type="sibTrans" cxnId="{B4D55F29-D1CE-4D7C-B96D-5CFD6A151961}">
      <dgm:prSet/>
      <dgm:spPr/>
      <dgm:t>
        <a:bodyPr/>
        <a:lstStyle/>
        <a:p>
          <a:endParaRPr lang="es-419" sz="1600" b="1">
            <a:solidFill>
              <a:srgbClr val="000000"/>
            </a:solidFill>
            <a:latin typeface="+mj-lt"/>
            <a:cs typeface="Times New Roman" panose="02020603050405020304" pitchFamily="18" charset="0"/>
          </a:endParaRPr>
        </a:p>
      </dgm:t>
    </dgm:pt>
    <dgm:pt modelId="{FD106F49-895D-436F-9ADF-56F1C1E8C1E6}" type="pres">
      <dgm:prSet presAssocID="{90CEFBDC-DECD-4F5A-B911-5F3CA3FAEC7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F63DFF01-1259-4AFC-A12D-36EA56DE9A38}" type="pres">
      <dgm:prSet presAssocID="{F6EAB7FE-232F-45AD-AE50-1306F676AC43}" presName="horFlow" presStyleCnt="0"/>
      <dgm:spPr/>
      <dgm:t>
        <a:bodyPr/>
        <a:lstStyle/>
        <a:p>
          <a:endParaRPr lang="es-EC"/>
        </a:p>
      </dgm:t>
    </dgm:pt>
    <dgm:pt modelId="{13956EEE-733D-4FBB-BD7D-93470C5580C3}" type="pres">
      <dgm:prSet presAssocID="{F6EAB7FE-232F-45AD-AE50-1306F676AC43}" presName="bigChev" presStyleLbl="node1" presStyleIdx="0" presStyleCnt="1" custLinFactNeighborX="23926" custLinFactNeighborY="-20641"/>
      <dgm:spPr/>
      <dgm:t>
        <a:bodyPr/>
        <a:lstStyle/>
        <a:p>
          <a:endParaRPr lang="es-EC"/>
        </a:p>
      </dgm:t>
    </dgm:pt>
    <dgm:pt modelId="{1EBFDD53-16C2-42FC-A1F2-0F832505EB95}" type="pres">
      <dgm:prSet presAssocID="{06CB4234-6258-4EEB-AF73-3734B7F3F044}" presName="parTrans" presStyleCnt="0"/>
      <dgm:spPr/>
      <dgm:t>
        <a:bodyPr/>
        <a:lstStyle/>
        <a:p>
          <a:endParaRPr lang="es-EC"/>
        </a:p>
      </dgm:t>
    </dgm:pt>
    <dgm:pt modelId="{11165A49-3199-4106-9BF3-192747119116}" type="pres">
      <dgm:prSet presAssocID="{FAD1AA4B-B375-4D62-A631-26F32EE9C2F6}" presName="node" presStyleLbl="alignAccFollowNode1" presStyleIdx="0" presStyleCnt="1" custScaleX="12496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360D9E3-AD83-44D3-9924-5C9F307A5EAE}" type="presOf" srcId="{F6EAB7FE-232F-45AD-AE50-1306F676AC43}" destId="{13956EEE-733D-4FBB-BD7D-93470C5580C3}" srcOrd="0" destOrd="0" presId="urn:microsoft.com/office/officeart/2005/8/layout/lProcess3"/>
    <dgm:cxn modelId="{B4D55F29-D1CE-4D7C-B96D-5CFD6A151961}" srcId="{F6EAB7FE-232F-45AD-AE50-1306F676AC43}" destId="{FAD1AA4B-B375-4D62-A631-26F32EE9C2F6}" srcOrd="0" destOrd="0" parTransId="{06CB4234-6258-4EEB-AF73-3734B7F3F044}" sibTransId="{01046040-C238-4912-9244-79B554CE2C4F}"/>
    <dgm:cxn modelId="{90BF9136-336F-44D8-B93D-D728915B9C3A}" type="presOf" srcId="{90CEFBDC-DECD-4F5A-B911-5F3CA3FAEC77}" destId="{FD106F49-895D-436F-9ADF-56F1C1E8C1E6}" srcOrd="0" destOrd="0" presId="urn:microsoft.com/office/officeart/2005/8/layout/lProcess3"/>
    <dgm:cxn modelId="{79589338-EF0E-4B47-ABDD-59B0D4DC7A57}" srcId="{90CEFBDC-DECD-4F5A-B911-5F3CA3FAEC77}" destId="{F6EAB7FE-232F-45AD-AE50-1306F676AC43}" srcOrd="0" destOrd="0" parTransId="{9319CBCC-BBCC-4BB9-B48A-507D817D2240}" sibTransId="{60D2AE54-DDE8-4416-BF75-87554365FC0B}"/>
    <dgm:cxn modelId="{8504FAE3-3F28-4989-87E6-0C1F705E5A36}" type="presOf" srcId="{FAD1AA4B-B375-4D62-A631-26F32EE9C2F6}" destId="{11165A49-3199-4106-9BF3-192747119116}" srcOrd="0" destOrd="0" presId="urn:microsoft.com/office/officeart/2005/8/layout/lProcess3"/>
    <dgm:cxn modelId="{2433CEDE-F6D2-498A-9176-5D11326B8554}" type="presParOf" srcId="{FD106F49-895D-436F-9ADF-56F1C1E8C1E6}" destId="{F63DFF01-1259-4AFC-A12D-36EA56DE9A38}" srcOrd="0" destOrd="0" presId="urn:microsoft.com/office/officeart/2005/8/layout/lProcess3"/>
    <dgm:cxn modelId="{FB0B302A-E073-4226-AB05-EA3129DD7CCF}" type="presParOf" srcId="{F63DFF01-1259-4AFC-A12D-36EA56DE9A38}" destId="{13956EEE-733D-4FBB-BD7D-93470C5580C3}" srcOrd="0" destOrd="0" presId="urn:microsoft.com/office/officeart/2005/8/layout/lProcess3"/>
    <dgm:cxn modelId="{7AAD9203-5E4F-4764-9881-112EF42BA097}" type="presParOf" srcId="{F63DFF01-1259-4AFC-A12D-36EA56DE9A38}" destId="{1EBFDD53-16C2-42FC-A1F2-0F832505EB95}" srcOrd="1" destOrd="0" presId="urn:microsoft.com/office/officeart/2005/8/layout/lProcess3"/>
    <dgm:cxn modelId="{2FEAC068-7756-417D-BC09-47A1871CFD0D}" type="presParOf" srcId="{F63DFF01-1259-4AFC-A12D-36EA56DE9A38}" destId="{11165A49-3199-4106-9BF3-192747119116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236EE0-F7B8-4C52-8AB4-BC28D6B9C896}" type="doc">
      <dgm:prSet loTypeId="urn:microsoft.com/office/officeart/2005/8/layout/vList3" loCatId="list" qsTypeId="urn:microsoft.com/office/officeart/2005/8/quickstyle/simple4" qsCatId="simple" csTypeId="urn:microsoft.com/office/officeart/2005/8/colors/colorful2" csCatId="colorful" phldr="1"/>
      <dgm:spPr/>
    </dgm:pt>
    <dgm:pt modelId="{4009FA08-9C26-4B07-89BE-877F320DD39D}">
      <dgm:prSet phldrT="[Texto]"/>
      <dgm:spPr/>
      <dgm:t>
        <a:bodyPr/>
        <a:lstStyle/>
        <a:p>
          <a:r>
            <a:rPr lang="es-EC" dirty="0" smtClean="0"/>
            <a:t>Mediante el análisis de correlación de </a:t>
          </a:r>
          <a:r>
            <a:rPr lang="es-EC" dirty="0" err="1" smtClean="0"/>
            <a:t>Perason</a:t>
          </a:r>
          <a:r>
            <a:rPr lang="es-EC" dirty="0" smtClean="0"/>
            <a:t> y con el gráfico </a:t>
          </a:r>
          <a:r>
            <a:rPr lang="es-EC" dirty="0" err="1" smtClean="0"/>
            <a:t>Dotplot</a:t>
          </a:r>
          <a:r>
            <a:rPr lang="es-EC" dirty="0" smtClean="0"/>
            <a:t> se puede determinar que existe correlación positiva entre la digitalización con los indicadores suficiencia patrimonial, vulnerabilidad del patrimonio y morosidad de la cartera.</a:t>
          </a:r>
          <a:endParaRPr lang="es-EC" dirty="0"/>
        </a:p>
      </dgm:t>
    </dgm:pt>
    <dgm:pt modelId="{A9354A6B-273A-40D3-A2DC-C4C4E025EF04}" type="parTrans" cxnId="{765F7829-750E-456C-8CC1-51E6A319D72A}">
      <dgm:prSet/>
      <dgm:spPr/>
      <dgm:t>
        <a:bodyPr/>
        <a:lstStyle/>
        <a:p>
          <a:endParaRPr lang="es-EC"/>
        </a:p>
      </dgm:t>
    </dgm:pt>
    <dgm:pt modelId="{2B0CFDA7-1F6C-4C98-870B-5EFE78252143}" type="sibTrans" cxnId="{765F7829-750E-456C-8CC1-51E6A319D72A}">
      <dgm:prSet/>
      <dgm:spPr/>
      <dgm:t>
        <a:bodyPr/>
        <a:lstStyle/>
        <a:p>
          <a:endParaRPr lang="es-EC"/>
        </a:p>
      </dgm:t>
    </dgm:pt>
    <dgm:pt modelId="{983570E2-F521-410C-87D1-2B7A15143DB1}">
      <dgm:prSet phldrT="[Texto]"/>
      <dgm:spPr/>
      <dgm:t>
        <a:bodyPr/>
        <a:lstStyle/>
        <a:p>
          <a:r>
            <a:rPr lang="es-EC" dirty="0" smtClean="0"/>
            <a:t>Los usuarios de las herramientas digitales de las cooperativas tienen gran aceptación con las dimensiones accesibilidad, asequibilidad, capacidad, confiabilidad, utilidad; sin embargo, presenta inconformidad con el recurso humano.</a:t>
          </a:r>
          <a:endParaRPr lang="es-EC" dirty="0"/>
        </a:p>
      </dgm:t>
    </dgm:pt>
    <dgm:pt modelId="{70601AE2-6156-4E65-AB01-8322888A8ADC}" type="parTrans" cxnId="{7E69F855-DB58-4383-A1C0-F4505A08F78A}">
      <dgm:prSet/>
      <dgm:spPr/>
      <dgm:t>
        <a:bodyPr/>
        <a:lstStyle/>
        <a:p>
          <a:endParaRPr lang="es-EC"/>
        </a:p>
      </dgm:t>
    </dgm:pt>
    <dgm:pt modelId="{3D7B4837-E523-41B2-B089-5E2D56CD668D}" type="sibTrans" cxnId="{7E69F855-DB58-4383-A1C0-F4505A08F78A}">
      <dgm:prSet/>
      <dgm:spPr/>
      <dgm:t>
        <a:bodyPr/>
        <a:lstStyle/>
        <a:p>
          <a:endParaRPr lang="es-EC"/>
        </a:p>
      </dgm:t>
    </dgm:pt>
    <dgm:pt modelId="{05611826-CBC0-4CB2-856A-151271E006FB}" type="pres">
      <dgm:prSet presAssocID="{06236EE0-F7B8-4C52-8AB4-BC28D6B9C896}" presName="linearFlow" presStyleCnt="0">
        <dgm:presLayoutVars>
          <dgm:dir/>
          <dgm:resizeHandles val="exact"/>
        </dgm:presLayoutVars>
      </dgm:prSet>
      <dgm:spPr/>
    </dgm:pt>
    <dgm:pt modelId="{8FB46209-89E2-4101-9446-31A27416CE8A}" type="pres">
      <dgm:prSet presAssocID="{4009FA08-9C26-4B07-89BE-877F320DD39D}" presName="composite" presStyleCnt="0"/>
      <dgm:spPr/>
    </dgm:pt>
    <dgm:pt modelId="{0D8B1F30-47B1-4FAF-8EE2-346E7215F012}" type="pres">
      <dgm:prSet presAssocID="{4009FA08-9C26-4B07-89BE-877F320DD39D}" presName="imgShp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0E97FDE-1B92-4412-81EC-DEAFB64F7840}" type="pres">
      <dgm:prSet presAssocID="{4009FA08-9C26-4B07-89BE-877F320DD39D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4E5097-EF00-498A-B3E2-E665D14354C0}" type="pres">
      <dgm:prSet presAssocID="{2B0CFDA7-1F6C-4C98-870B-5EFE78252143}" presName="spacing" presStyleCnt="0"/>
      <dgm:spPr/>
    </dgm:pt>
    <dgm:pt modelId="{9E06823F-E3C5-428B-B05E-248A6D5C5DA8}" type="pres">
      <dgm:prSet presAssocID="{983570E2-F521-410C-87D1-2B7A15143DB1}" presName="composite" presStyleCnt="0"/>
      <dgm:spPr/>
    </dgm:pt>
    <dgm:pt modelId="{5A3D2300-8530-42C8-B21F-2259C7E93547}" type="pres">
      <dgm:prSet presAssocID="{983570E2-F521-410C-87D1-2B7A15143DB1}" presName="imgShp" presStyleLbl="fgImgPlace1" presStyleIdx="1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E6EB6EC-F3B3-465E-81C9-C3ED296721A2}" type="pres">
      <dgm:prSet presAssocID="{983570E2-F521-410C-87D1-2B7A15143DB1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65F7829-750E-456C-8CC1-51E6A319D72A}" srcId="{06236EE0-F7B8-4C52-8AB4-BC28D6B9C896}" destId="{4009FA08-9C26-4B07-89BE-877F320DD39D}" srcOrd="0" destOrd="0" parTransId="{A9354A6B-273A-40D3-A2DC-C4C4E025EF04}" sibTransId="{2B0CFDA7-1F6C-4C98-870B-5EFE78252143}"/>
    <dgm:cxn modelId="{7B006196-842C-46AC-AA9C-2D90B900173A}" type="presOf" srcId="{06236EE0-F7B8-4C52-8AB4-BC28D6B9C896}" destId="{05611826-CBC0-4CB2-856A-151271E006FB}" srcOrd="0" destOrd="0" presId="urn:microsoft.com/office/officeart/2005/8/layout/vList3"/>
    <dgm:cxn modelId="{39E2F18F-30A9-4D59-AED4-A40B02063ECA}" type="presOf" srcId="{983570E2-F521-410C-87D1-2B7A15143DB1}" destId="{3E6EB6EC-F3B3-465E-81C9-C3ED296721A2}" srcOrd="0" destOrd="0" presId="urn:microsoft.com/office/officeart/2005/8/layout/vList3"/>
    <dgm:cxn modelId="{7E69F855-DB58-4383-A1C0-F4505A08F78A}" srcId="{06236EE0-F7B8-4C52-8AB4-BC28D6B9C896}" destId="{983570E2-F521-410C-87D1-2B7A15143DB1}" srcOrd="1" destOrd="0" parTransId="{70601AE2-6156-4E65-AB01-8322888A8ADC}" sibTransId="{3D7B4837-E523-41B2-B089-5E2D56CD668D}"/>
    <dgm:cxn modelId="{E91A5CD7-6C2B-4A97-9B4B-A7F67FCDA15D}" type="presOf" srcId="{4009FA08-9C26-4B07-89BE-877F320DD39D}" destId="{10E97FDE-1B92-4412-81EC-DEAFB64F7840}" srcOrd="0" destOrd="0" presId="urn:microsoft.com/office/officeart/2005/8/layout/vList3"/>
    <dgm:cxn modelId="{CF3F290F-B3F8-4023-A39F-611A19972E1E}" type="presParOf" srcId="{05611826-CBC0-4CB2-856A-151271E006FB}" destId="{8FB46209-89E2-4101-9446-31A27416CE8A}" srcOrd="0" destOrd="0" presId="urn:microsoft.com/office/officeart/2005/8/layout/vList3"/>
    <dgm:cxn modelId="{CCBC2DBD-35B5-48D3-B744-DFFF1422C7F0}" type="presParOf" srcId="{8FB46209-89E2-4101-9446-31A27416CE8A}" destId="{0D8B1F30-47B1-4FAF-8EE2-346E7215F012}" srcOrd="0" destOrd="0" presId="urn:microsoft.com/office/officeart/2005/8/layout/vList3"/>
    <dgm:cxn modelId="{ED17ED9F-B3FA-46B2-9B70-707E666F5187}" type="presParOf" srcId="{8FB46209-89E2-4101-9446-31A27416CE8A}" destId="{10E97FDE-1B92-4412-81EC-DEAFB64F7840}" srcOrd="1" destOrd="0" presId="urn:microsoft.com/office/officeart/2005/8/layout/vList3"/>
    <dgm:cxn modelId="{6F66868D-3358-4981-86FF-920FE7F5A99F}" type="presParOf" srcId="{05611826-CBC0-4CB2-856A-151271E006FB}" destId="{2C4E5097-EF00-498A-B3E2-E665D14354C0}" srcOrd="1" destOrd="0" presId="urn:microsoft.com/office/officeart/2005/8/layout/vList3"/>
    <dgm:cxn modelId="{2C62837E-6FFF-4994-8860-2C9DCA19987A}" type="presParOf" srcId="{05611826-CBC0-4CB2-856A-151271E006FB}" destId="{9E06823F-E3C5-428B-B05E-248A6D5C5DA8}" srcOrd="2" destOrd="0" presId="urn:microsoft.com/office/officeart/2005/8/layout/vList3"/>
    <dgm:cxn modelId="{699871AB-5B2C-4DB4-9521-DCC5E56A68B7}" type="presParOf" srcId="{9E06823F-E3C5-428B-B05E-248A6D5C5DA8}" destId="{5A3D2300-8530-42C8-B21F-2259C7E93547}" srcOrd="0" destOrd="0" presId="urn:microsoft.com/office/officeart/2005/8/layout/vList3"/>
    <dgm:cxn modelId="{F9FF9DEA-EDE2-4C98-A9DD-FCC857D304FE}" type="presParOf" srcId="{9E06823F-E3C5-428B-B05E-248A6D5C5DA8}" destId="{3E6EB6EC-F3B3-465E-81C9-C3ED296721A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236EE0-F7B8-4C52-8AB4-BC28D6B9C896}" type="doc">
      <dgm:prSet loTypeId="urn:microsoft.com/office/officeart/2005/8/layout/vList3" loCatId="list" qsTypeId="urn:microsoft.com/office/officeart/2005/8/quickstyle/simple4" qsCatId="simple" csTypeId="urn:microsoft.com/office/officeart/2005/8/colors/colorful2" csCatId="colorful" phldr="1"/>
      <dgm:spPr/>
    </dgm:pt>
    <dgm:pt modelId="{4009FA08-9C26-4B07-89BE-877F320DD39D}">
      <dgm:prSet phldrT="[Texto]" custT="1"/>
      <dgm:spPr/>
      <dgm:t>
        <a:bodyPr/>
        <a:lstStyle/>
        <a:p>
          <a:r>
            <a:rPr lang="es-EC" sz="2400" dirty="0" smtClean="0"/>
            <a:t>El mayor servicio digital utilizado por los usuarios de las cooperativas es la banca en línea, con una frecuencia de uso de 3 a 4 veces al mes.</a:t>
          </a:r>
          <a:endParaRPr lang="es-EC" sz="2400" dirty="0"/>
        </a:p>
      </dgm:t>
    </dgm:pt>
    <dgm:pt modelId="{A9354A6B-273A-40D3-A2DC-C4C4E025EF04}" type="parTrans" cxnId="{765F7829-750E-456C-8CC1-51E6A319D72A}">
      <dgm:prSet/>
      <dgm:spPr/>
      <dgm:t>
        <a:bodyPr/>
        <a:lstStyle/>
        <a:p>
          <a:endParaRPr lang="es-EC" sz="1600"/>
        </a:p>
      </dgm:t>
    </dgm:pt>
    <dgm:pt modelId="{2B0CFDA7-1F6C-4C98-870B-5EFE78252143}" type="sibTrans" cxnId="{765F7829-750E-456C-8CC1-51E6A319D72A}">
      <dgm:prSet/>
      <dgm:spPr/>
      <dgm:t>
        <a:bodyPr/>
        <a:lstStyle/>
        <a:p>
          <a:endParaRPr lang="es-EC" sz="1600"/>
        </a:p>
      </dgm:t>
    </dgm:pt>
    <dgm:pt modelId="{983570E2-F521-410C-87D1-2B7A15143DB1}">
      <dgm:prSet phldrT="[Texto]" custT="1"/>
      <dgm:spPr/>
      <dgm:t>
        <a:bodyPr/>
        <a:lstStyle/>
        <a:p>
          <a:r>
            <a:rPr lang="es-EC" sz="2400" dirty="0" smtClean="0"/>
            <a:t>A nivel macroeconómico el Ecuador necesita la adopción de digitalización en el sector empresarial, financiero y cooperativista con el fin de ubicarse dentro de los países avanzados tecnológicamente y llegar a un nivel de utilizar dinero y billetera electrónica</a:t>
          </a:r>
          <a:endParaRPr lang="es-EC" sz="2400" dirty="0"/>
        </a:p>
      </dgm:t>
    </dgm:pt>
    <dgm:pt modelId="{70601AE2-6156-4E65-AB01-8322888A8ADC}" type="parTrans" cxnId="{7E69F855-DB58-4383-A1C0-F4505A08F78A}">
      <dgm:prSet/>
      <dgm:spPr/>
      <dgm:t>
        <a:bodyPr/>
        <a:lstStyle/>
        <a:p>
          <a:endParaRPr lang="es-EC" sz="1600"/>
        </a:p>
      </dgm:t>
    </dgm:pt>
    <dgm:pt modelId="{3D7B4837-E523-41B2-B089-5E2D56CD668D}" type="sibTrans" cxnId="{7E69F855-DB58-4383-A1C0-F4505A08F78A}">
      <dgm:prSet/>
      <dgm:spPr/>
      <dgm:t>
        <a:bodyPr/>
        <a:lstStyle/>
        <a:p>
          <a:endParaRPr lang="es-EC" sz="1600"/>
        </a:p>
      </dgm:t>
    </dgm:pt>
    <dgm:pt modelId="{05611826-CBC0-4CB2-856A-151271E006FB}" type="pres">
      <dgm:prSet presAssocID="{06236EE0-F7B8-4C52-8AB4-BC28D6B9C896}" presName="linearFlow" presStyleCnt="0">
        <dgm:presLayoutVars>
          <dgm:dir/>
          <dgm:resizeHandles val="exact"/>
        </dgm:presLayoutVars>
      </dgm:prSet>
      <dgm:spPr/>
    </dgm:pt>
    <dgm:pt modelId="{8FB46209-89E2-4101-9446-31A27416CE8A}" type="pres">
      <dgm:prSet presAssocID="{4009FA08-9C26-4B07-89BE-877F320DD39D}" presName="composite" presStyleCnt="0"/>
      <dgm:spPr/>
    </dgm:pt>
    <dgm:pt modelId="{0D8B1F30-47B1-4FAF-8EE2-346E7215F012}" type="pres">
      <dgm:prSet presAssocID="{4009FA08-9C26-4B07-89BE-877F320DD39D}" presName="imgShp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0E97FDE-1B92-4412-81EC-DEAFB64F7840}" type="pres">
      <dgm:prSet presAssocID="{4009FA08-9C26-4B07-89BE-877F320DD39D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4E5097-EF00-498A-B3E2-E665D14354C0}" type="pres">
      <dgm:prSet presAssocID="{2B0CFDA7-1F6C-4C98-870B-5EFE78252143}" presName="spacing" presStyleCnt="0"/>
      <dgm:spPr/>
    </dgm:pt>
    <dgm:pt modelId="{9E06823F-E3C5-428B-B05E-248A6D5C5DA8}" type="pres">
      <dgm:prSet presAssocID="{983570E2-F521-410C-87D1-2B7A15143DB1}" presName="composite" presStyleCnt="0"/>
      <dgm:spPr/>
    </dgm:pt>
    <dgm:pt modelId="{5A3D2300-8530-42C8-B21F-2259C7E93547}" type="pres">
      <dgm:prSet presAssocID="{983570E2-F521-410C-87D1-2B7A15143DB1}" presName="imgShp" presStyleLbl="fgImgPlace1" presStyleIdx="1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E6EB6EC-F3B3-465E-81C9-C3ED296721A2}" type="pres">
      <dgm:prSet presAssocID="{983570E2-F521-410C-87D1-2B7A15143DB1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65F7829-750E-456C-8CC1-51E6A319D72A}" srcId="{06236EE0-F7B8-4C52-8AB4-BC28D6B9C896}" destId="{4009FA08-9C26-4B07-89BE-877F320DD39D}" srcOrd="0" destOrd="0" parTransId="{A9354A6B-273A-40D3-A2DC-C4C4E025EF04}" sibTransId="{2B0CFDA7-1F6C-4C98-870B-5EFE78252143}"/>
    <dgm:cxn modelId="{2D78CFD6-2118-4E8B-AD8F-49786F42ADCB}" type="presOf" srcId="{06236EE0-F7B8-4C52-8AB4-BC28D6B9C896}" destId="{05611826-CBC0-4CB2-856A-151271E006FB}" srcOrd="0" destOrd="0" presId="urn:microsoft.com/office/officeart/2005/8/layout/vList3"/>
    <dgm:cxn modelId="{D0C6AB30-C444-47C3-95EC-FADBFF2C6093}" type="presOf" srcId="{4009FA08-9C26-4B07-89BE-877F320DD39D}" destId="{10E97FDE-1B92-4412-81EC-DEAFB64F7840}" srcOrd="0" destOrd="0" presId="urn:microsoft.com/office/officeart/2005/8/layout/vList3"/>
    <dgm:cxn modelId="{0EB15037-11BF-4832-A644-AE2C49F77065}" type="presOf" srcId="{983570E2-F521-410C-87D1-2B7A15143DB1}" destId="{3E6EB6EC-F3B3-465E-81C9-C3ED296721A2}" srcOrd="0" destOrd="0" presId="urn:microsoft.com/office/officeart/2005/8/layout/vList3"/>
    <dgm:cxn modelId="{7E69F855-DB58-4383-A1C0-F4505A08F78A}" srcId="{06236EE0-F7B8-4C52-8AB4-BC28D6B9C896}" destId="{983570E2-F521-410C-87D1-2B7A15143DB1}" srcOrd="1" destOrd="0" parTransId="{70601AE2-6156-4E65-AB01-8322888A8ADC}" sibTransId="{3D7B4837-E523-41B2-B089-5E2D56CD668D}"/>
    <dgm:cxn modelId="{A1AFC5B3-2233-4A55-9686-79060D5BB0C9}" type="presParOf" srcId="{05611826-CBC0-4CB2-856A-151271E006FB}" destId="{8FB46209-89E2-4101-9446-31A27416CE8A}" srcOrd="0" destOrd="0" presId="urn:microsoft.com/office/officeart/2005/8/layout/vList3"/>
    <dgm:cxn modelId="{FBC18834-BCDC-4BC5-8ADB-D436B8688BB3}" type="presParOf" srcId="{8FB46209-89E2-4101-9446-31A27416CE8A}" destId="{0D8B1F30-47B1-4FAF-8EE2-346E7215F012}" srcOrd="0" destOrd="0" presId="urn:microsoft.com/office/officeart/2005/8/layout/vList3"/>
    <dgm:cxn modelId="{80AFE022-F071-4F70-831E-0AC0FD17EAC7}" type="presParOf" srcId="{8FB46209-89E2-4101-9446-31A27416CE8A}" destId="{10E97FDE-1B92-4412-81EC-DEAFB64F7840}" srcOrd="1" destOrd="0" presId="urn:microsoft.com/office/officeart/2005/8/layout/vList3"/>
    <dgm:cxn modelId="{C1D0F360-2E8E-4224-B43E-A3719BE8722D}" type="presParOf" srcId="{05611826-CBC0-4CB2-856A-151271E006FB}" destId="{2C4E5097-EF00-498A-B3E2-E665D14354C0}" srcOrd="1" destOrd="0" presId="urn:microsoft.com/office/officeart/2005/8/layout/vList3"/>
    <dgm:cxn modelId="{8476130D-1F62-45C3-AE64-5E46543FABCE}" type="presParOf" srcId="{05611826-CBC0-4CB2-856A-151271E006FB}" destId="{9E06823F-E3C5-428B-B05E-248A6D5C5DA8}" srcOrd="2" destOrd="0" presId="urn:microsoft.com/office/officeart/2005/8/layout/vList3"/>
    <dgm:cxn modelId="{E6BDCB6E-D135-45C7-AC50-B123BEB3B973}" type="presParOf" srcId="{9E06823F-E3C5-428B-B05E-248A6D5C5DA8}" destId="{5A3D2300-8530-42C8-B21F-2259C7E93547}" srcOrd="0" destOrd="0" presId="urn:microsoft.com/office/officeart/2005/8/layout/vList3"/>
    <dgm:cxn modelId="{70C88056-9EDA-4EBD-8786-6DA7543D56E6}" type="presParOf" srcId="{9E06823F-E3C5-428B-B05E-248A6D5C5DA8}" destId="{3E6EB6EC-F3B3-465E-81C9-C3ED296721A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629F2-306B-4A20-96E8-D3E115596636}" type="datetimeFigureOut">
              <a:rPr lang="es-EC" smtClean="0"/>
              <a:t>13/9/2020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B2AF9-0E1D-48A7-A1EA-8B873B6407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18396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86944-9B6F-4A5E-B2B2-72C93A9D583A}" type="datetimeFigureOut">
              <a:rPr lang="es-EC" smtClean="0"/>
              <a:t>13/9/2020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3D4E0-B7EB-4029-984B-1D49C8B1074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46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11684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69074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Cualitativa comprende</a:t>
            </a:r>
            <a:r>
              <a:rPr lang="es-ES" baseline="0" dirty="0" smtClean="0"/>
              <a:t> y profundiza los fenómenos </a:t>
            </a:r>
            <a:r>
              <a:rPr lang="es-ES" baseline="0" dirty="0" err="1" smtClean="0"/>
              <a:t>explotarios</a:t>
            </a:r>
            <a:r>
              <a:rPr lang="es-ES" baseline="0" dirty="0" smtClean="0"/>
              <a:t> de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11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95119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Cualitativa comprende</a:t>
            </a:r>
            <a:r>
              <a:rPr lang="es-ES" baseline="0" dirty="0" smtClean="0"/>
              <a:t> y profundiza los fenómenos </a:t>
            </a:r>
            <a:r>
              <a:rPr lang="es-ES" baseline="0" dirty="0" err="1" smtClean="0"/>
              <a:t>explotarios</a:t>
            </a:r>
            <a:r>
              <a:rPr lang="es-ES" baseline="0" dirty="0" smtClean="0"/>
              <a:t> de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12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43361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24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74542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12190413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0413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609520" y="6245225"/>
            <a:ext cx="284443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165058" y="6245225"/>
            <a:ext cx="386029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09520" y="6245225"/>
            <a:ext cx="284443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4165058" y="6245225"/>
            <a:ext cx="386029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12190413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89946" y="260351"/>
            <a:ext cx="1056079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6" b="30597"/>
          <a:stretch/>
        </p:blipFill>
        <p:spPr bwMode="auto">
          <a:xfrm>
            <a:off x="47749" y="188640"/>
            <a:ext cx="3839500" cy="624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  <a:prstGeom prst="rect">
            <a:avLst/>
          </a:prstGeo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1661375A-C223-44C8-917C-F7C3A1BCD50F}" type="datetimeFigureOut">
              <a:rPr lang="en-GB" smtClean="0"/>
              <a:t>13/09/2020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6983841B-0DB4-4C99-B5E5-79625F01DBF7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72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3311" y="1556793"/>
            <a:ext cx="1097137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12190413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1" y="6308726"/>
            <a:ext cx="10512115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3863" y="6296025"/>
            <a:ext cx="88782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3863" y="6245225"/>
            <a:ext cx="8878262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38806" r="7258" b="30597"/>
          <a:stretch/>
        </p:blipFill>
        <p:spPr bwMode="auto">
          <a:xfrm>
            <a:off x="8879154" y="5906861"/>
            <a:ext cx="3269288" cy="624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6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14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39272" y="3172326"/>
            <a:ext cx="72958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1150624" y="692696"/>
            <a:ext cx="11039789" cy="530781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s-EC" sz="16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ECONÓMICAS ADMINISTRATIVAS Y </a:t>
            </a: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COMERCIO</a:t>
            </a:r>
          </a:p>
          <a:p>
            <a:pPr marL="0" indent="0" algn="ctr">
              <a:buNone/>
            </a:pPr>
            <a:endParaRPr lang="es-EC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 DE TITULACIÓN, PREVIO A LA OBTENCIÓN DEL TÍTULO DE INGENIERA EN FINANZAS Y AUDITORÍA CPA</a:t>
            </a:r>
          </a:p>
          <a:p>
            <a:pPr marL="0" indent="0" algn="ctr">
              <a:buNone/>
            </a:pP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AUTORA:</a:t>
            </a:r>
          </a:p>
          <a:p>
            <a:pPr marL="0" indent="0" algn="ctr">
              <a:buNone/>
            </a:pP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FERNÁNDEZ PURUNCAJAS, KELLY ALEJANDRA</a:t>
            </a:r>
          </a:p>
          <a:p>
            <a:pPr marL="0" indent="0" algn="ctr">
              <a:buNone/>
            </a:pPr>
            <a:r>
              <a:rPr lang="es-EC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TEMA: “</a:t>
            </a:r>
            <a:r>
              <a:rPr lang="es-E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DIGITALIZACIÓN </a:t>
            </a:r>
            <a:r>
              <a:rPr lang="es-E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LAS COOPERATIVAS DE AHORRO Y CRÉDITO </a:t>
            </a:r>
          </a:p>
          <a:p>
            <a:pPr marL="0" indent="0" algn="ctr">
              <a:buNone/>
            </a:pPr>
            <a:r>
              <a:rPr lang="es-E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SEGMENTO TRES Y SU INFLUENCIA EN EL CRECIMIENTO ECONÓMICO </a:t>
            </a:r>
          </a:p>
          <a:p>
            <a:pPr marL="0" indent="0" algn="ctr">
              <a:buNone/>
            </a:pPr>
            <a:r>
              <a:rPr lang="es-E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EL PERIODO </a:t>
            </a:r>
            <a:r>
              <a:rPr lang="es-E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2015-2017</a:t>
            </a: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s-EC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DIRECTORA: DRA. GALARZA TORRES, SANDRA PATRICIA</a:t>
            </a:r>
          </a:p>
          <a:p>
            <a:pPr marL="0" indent="0" algn="ctr">
              <a:buNone/>
            </a:pP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SANGOLQUI</a:t>
            </a:r>
          </a:p>
          <a:p>
            <a:pPr marL="0" indent="0" algn="ctr">
              <a:buNone/>
            </a:pP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  <a:p>
            <a:pPr marL="0" indent="0" algn="ctr">
              <a:buNone/>
            </a:pPr>
            <a:endParaRPr lang="es-EC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16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51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ágono 1"/>
          <p:cNvSpPr/>
          <p:nvPr/>
        </p:nvSpPr>
        <p:spPr>
          <a:xfrm>
            <a:off x="0" y="116632"/>
            <a:ext cx="5231110" cy="792088"/>
          </a:xfrm>
          <a:prstGeom prst="homePlate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4</a:t>
            </a:r>
            <a:r>
              <a:rPr lang="es-EC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. MARCO TEÓRICO</a:t>
            </a:r>
            <a:endParaRPr lang="es-EC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14686" y="1052736"/>
            <a:ext cx="97930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C" sz="4000" b="1" dirty="0" smtClean="0">
                <a:ln/>
                <a:solidFill>
                  <a:schemeClr val="accent4"/>
                </a:solidFill>
              </a:rPr>
              <a:t>Crecimiento Económico Empresarial</a:t>
            </a:r>
            <a:endParaRPr lang="es-ES" sz="4000" b="1" cap="none" spc="0" dirty="0" smtClean="0">
              <a:ln/>
              <a:solidFill>
                <a:schemeClr val="accent4"/>
              </a:solidFill>
              <a:effectLst/>
            </a:endParaRPr>
          </a:p>
          <a:p>
            <a:pPr algn="ctr"/>
            <a:endParaRPr lang="es-E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85826" y="1831223"/>
            <a:ext cx="3073076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C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Sirve como evaluador financiero a través el cual mide el nivel de cumplimiento de expectativas que tiene una entidad.</a:t>
            </a:r>
            <a:endParaRPr lang="es-EC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8582" y="4094782"/>
            <a:ext cx="244827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C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1. A través del tiempo</a:t>
            </a:r>
            <a:endParaRPr lang="es-EC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98228" y="4744231"/>
            <a:ext cx="244827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C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2. Índices financieros</a:t>
            </a:r>
            <a:endParaRPr lang="es-EC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89201982"/>
              </p:ext>
            </p:extLst>
          </p:nvPr>
        </p:nvGraphicFramePr>
        <p:xfrm>
          <a:off x="2415316" y="1829622"/>
          <a:ext cx="6264696" cy="3629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ángulo 7"/>
          <p:cNvSpPr/>
          <p:nvPr/>
        </p:nvSpPr>
        <p:spPr>
          <a:xfrm>
            <a:off x="8626017" y="1897404"/>
            <a:ext cx="2980161" cy="5078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000000"/>
                </a:solidFill>
                <a:latin typeface="+mj-lt"/>
              </a:rPr>
              <a:t>Agrupación de técnicas</a:t>
            </a:r>
            <a:endParaRPr lang="es-EC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93200" y="3044040"/>
            <a:ext cx="1465633" cy="5229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rgbClr val="000000"/>
                </a:solidFill>
                <a:latin typeface="+mj-lt"/>
              </a:rPr>
              <a:t>Fortalezas y debilidades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0608443" y="2996952"/>
            <a:ext cx="1465633" cy="4877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000000"/>
                </a:solidFill>
                <a:latin typeface="+mj-lt"/>
              </a:rPr>
              <a:t>Ratios financieros</a:t>
            </a:r>
            <a:endParaRPr lang="es-EC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615486" y="4279448"/>
            <a:ext cx="2736304" cy="8341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000000"/>
                </a:solidFill>
                <a:latin typeface="+mj-lt"/>
              </a:rPr>
              <a:t>Estrategias y decisiones adecuadas para la empresa</a:t>
            </a:r>
            <a:endParaRPr lang="es-EC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Flecha izquierda y derecha 11"/>
          <p:cNvSpPr/>
          <p:nvPr/>
        </p:nvSpPr>
        <p:spPr>
          <a:xfrm>
            <a:off x="9479582" y="3082212"/>
            <a:ext cx="1008112" cy="446564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453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Resultado de imagen para imagen proce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57" y="1969044"/>
            <a:ext cx="31813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1"/>
          <p:cNvSpPr/>
          <p:nvPr/>
        </p:nvSpPr>
        <p:spPr>
          <a:xfrm flipV="1">
            <a:off x="756197" y="1272755"/>
            <a:ext cx="3286825" cy="1029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74B5E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1" name="CuadroTexto 2"/>
          <p:cNvSpPr txBox="1"/>
          <p:nvPr/>
        </p:nvSpPr>
        <p:spPr>
          <a:xfrm>
            <a:off x="756197" y="1375655"/>
            <a:ext cx="2890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Objeto de estudio</a:t>
            </a:r>
          </a:p>
          <a:p>
            <a:r>
              <a:rPr lang="es-EC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- Cooperativas del segmento 3 del DMQ</a:t>
            </a:r>
            <a:endParaRPr 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CuadroTexto 22"/>
          <p:cNvSpPr txBox="1"/>
          <p:nvPr/>
        </p:nvSpPr>
        <p:spPr>
          <a:xfrm>
            <a:off x="756197" y="254669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Enfoque</a:t>
            </a:r>
          </a:p>
          <a:p>
            <a:r>
              <a:rPr lang="es-EC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- </a:t>
            </a:r>
            <a:r>
              <a:rPr lang="es-EC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Mixto </a:t>
            </a:r>
          </a:p>
        </p:txBody>
      </p:sp>
      <p:sp>
        <p:nvSpPr>
          <p:cNvPr id="15" name="CuadroTexto 25"/>
          <p:cNvSpPr txBox="1"/>
          <p:nvPr/>
        </p:nvSpPr>
        <p:spPr>
          <a:xfrm>
            <a:off x="755039" y="3876966"/>
            <a:ext cx="3300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Diseño</a:t>
            </a:r>
          </a:p>
          <a:p>
            <a:r>
              <a:rPr lang="es-EC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- </a:t>
            </a:r>
            <a:r>
              <a:rPr lang="es-EC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No experimental longitudinal </a:t>
            </a:r>
            <a:endParaRPr 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CuadroTexto 31"/>
          <p:cNvSpPr txBox="1"/>
          <p:nvPr/>
        </p:nvSpPr>
        <p:spPr>
          <a:xfrm>
            <a:off x="7586144" y="2468870"/>
            <a:ext cx="2787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Fuentes de información</a:t>
            </a:r>
          </a:p>
          <a:p>
            <a:r>
              <a:rPr lang="es-EC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- </a:t>
            </a:r>
            <a:r>
              <a:rPr lang="es-EC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Secundarias</a:t>
            </a:r>
          </a:p>
          <a:p>
            <a:r>
              <a:rPr lang="es-EC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- Primarias </a:t>
            </a:r>
            <a:endParaRPr 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CuadroTexto 32"/>
          <p:cNvSpPr txBox="1"/>
          <p:nvPr/>
        </p:nvSpPr>
        <p:spPr>
          <a:xfrm>
            <a:off x="7566557" y="3805682"/>
            <a:ext cx="16466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Instrumentos</a:t>
            </a:r>
          </a:p>
          <a:p>
            <a:r>
              <a:rPr lang="es-EC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- </a:t>
            </a:r>
            <a:r>
              <a:rPr lang="es-EC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Entrevista </a:t>
            </a:r>
          </a:p>
          <a:p>
            <a:r>
              <a:rPr lang="es-EC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- Encuesta </a:t>
            </a:r>
            <a:endParaRPr 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CuadroTexto 22">
            <a:extLst>
              <a:ext uri="{FF2B5EF4-FFF2-40B4-BE49-F238E27FC236}">
                <a16:creationId xmlns="" xmlns:a16="http://schemas.microsoft.com/office/drawing/2014/main" id="{7C646D96-EEB6-4B19-B5B0-8B4C0A0D1E07}"/>
              </a:ext>
            </a:extLst>
          </p:cNvPr>
          <p:cNvSpPr txBox="1"/>
          <p:nvPr/>
        </p:nvSpPr>
        <p:spPr>
          <a:xfrm>
            <a:off x="7586144" y="1355876"/>
            <a:ext cx="16850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Alcance</a:t>
            </a:r>
          </a:p>
          <a:p>
            <a:r>
              <a:rPr lang="es-EC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- </a:t>
            </a:r>
            <a:r>
              <a:rPr lang="es-EC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Exploratorio</a:t>
            </a:r>
          </a:p>
          <a:p>
            <a:r>
              <a:rPr lang="es-EC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- Correlacional</a:t>
            </a:r>
            <a:endParaRPr 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AutoShape 2" descr="Resultado de imagen para imagen metodolo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6" name="Rectángulo 1"/>
          <p:cNvSpPr/>
          <p:nvPr/>
        </p:nvSpPr>
        <p:spPr>
          <a:xfrm flipV="1">
            <a:off x="7586144" y="2400124"/>
            <a:ext cx="3286825" cy="1029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4B5E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37" name="Rectángulo 1"/>
          <p:cNvSpPr/>
          <p:nvPr/>
        </p:nvSpPr>
        <p:spPr>
          <a:xfrm flipV="1">
            <a:off x="7592180" y="1272755"/>
            <a:ext cx="3286825" cy="1029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4B5E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38" name="Rectángulo 1"/>
          <p:cNvSpPr/>
          <p:nvPr/>
        </p:nvSpPr>
        <p:spPr>
          <a:xfrm flipV="1">
            <a:off x="759383" y="2404593"/>
            <a:ext cx="3286825" cy="1029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4B5E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39" name="Rectángulo 1"/>
          <p:cNvSpPr/>
          <p:nvPr/>
        </p:nvSpPr>
        <p:spPr>
          <a:xfrm flipV="1">
            <a:off x="755039" y="3742232"/>
            <a:ext cx="3286825" cy="1029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4B5E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40" name="Rectángulo 1"/>
          <p:cNvSpPr/>
          <p:nvPr/>
        </p:nvSpPr>
        <p:spPr>
          <a:xfrm flipV="1">
            <a:off x="7611476" y="3715597"/>
            <a:ext cx="3286825" cy="1029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4B5E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8" name="Pentágono 17"/>
          <p:cNvSpPr/>
          <p:nvPr/>
        </p:nvSpPr>
        <p:spPr>
          <a:xfrm>
            <a:off x="0" y="116632"/>
            <a:ext cx="5231110" cy="792088"/>
          </a:xfrm>
          <a:prstGeom prst="homePlate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5</a:t>
            </a:r>
            <a:r>
              <a:rPr lang="es-EC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. MARCO METODOLÓGICO</a:t>
            </a:r>
            <a:endParaRPr lang="es-EC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5079" y="4667067"/>
            <a:ext cx="2764434" cy="134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73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para imagen metodolo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8" name="Pentágono 17"/>
          <p:cNvSpPr/>
          <p:nvPr/>
        </p:nvSpPr>
        <p:spPr>
          <a:xfrm>
            <a:off x="0" y="116632"/>
            <a:ext cx="5231110" cy="792088"/>
          </a:xfrm>
          <a:prstGeom prst="homePlate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5</a:t>
            </a:r>
            <a:r>
              <a:rPr lang="es-EC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. MARCO METODOLÓGICO</a:t>
            </a:r>
            <a:endParaRPr lang="es-EC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138323"/>
              </p:ext>
            </p:extLst>
          </p:nvPr>
        </p:nvGraphicFramePr>
        <p:xfrm>
          <a:off x="6599260" y="1988840"/>
          <a:ext cx="5472611" cy="170688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845778"/>
                <a:gridCol w="1602496"/>
                <a:gridCol w="1287238"/>
                <a:gridCol w="1737099"/>
              </a:tblGrid>
              <a:tr h="2263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effectLst/>
                        </a:rPr>
                        <a:t>COAC</a:t>
                      </a:r>
                      <a:endParaRPr lang="es-E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effectLst/>
                        </a:rPr>
                        <a:t>N de usuarios</a:t>
                      </a:r>
                      <a:endParaRPr lang="es-E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effectLst/>
                        </a:rPr>
                        <a:t>Peso</a:t>
                      </a:r>
                      <a:r>
                        <a:rPr lang="es-EC" sz="1600" baseline="0" dirty="0" smtClean="0">
                          <a:solidFill>
                            <a:srgbClr val="000000"/>
                          </a:solidFill>
                          <a:effectLst/>
                        </a:rPr>
                        <a:t> %</a:t>
                      </a:r>
                      <a:endParaRPr lang="es-E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s-EC" sz="16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encuestados</a:t>
                      </a:r>
                      <a:endParaRPr lang="es-E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63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</a:rPr>
                        <a:t>23711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</a:rPr>
                        <a:t>30%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</a:rPr>
                        <a:t>114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63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</a:rPr>
                        <a:t>20802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</a:rPr>
                        <a:t>26%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63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</a:rPr>
                        <a:t>13681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</a:rPr>
                        <a:t>17%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</a:rPr>
                        <a:t>65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63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</a:rPr>
                        <a:t>12332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</a:rPr>
                        <a:t>15%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</a:rPr>
                        <a:t>59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63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</a:rPr>
                        <a:t>9197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</a:rPr>
                        <a:t>12%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</a:rPr>
                        <a:t>44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63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effectLst/>
                        </a:rPr>
                        <a:t>Total </a:t>
                      </a:r>
                      <a:endParaRPr lang="es-E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</a:rPr>
                        <a:t>79723</a:t>
                      </a:r>
                      <a:endParaRPr lang="es-E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s-E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</a:rPr>
                        <a:t>382</a:t>
                      </a:r>
                      <a:endParaRPr lang="es-E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197AD72C-53F8-45B2-B3D8-F301EACD8BB4}"/>
              </a:ext>
            </a:extLst>
          </p:cNvPr>
          <p:cNvSpPr/>
          <p:nvPr/>
        </p:nvSpPr>
        <p:spPr>
          <a:xfrm>
            <a:off x="7391350" y="1052736"/>
            <a:ext cx="3384376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700" b="1" kern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Estratificación por </a:t>
            </a:r>
            <a:r>
              <a:rPr lang="es-EC" sz="1700" b="1" kern="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cooperativa </a:t>
            </a:r>
            <a:endParaRPr lang="es-EC" sz="1700" b="1" kern="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21" name="Diagrama 20">
            <a:extLst>
              <a:ext uri="{FF2B5EF4-FFF2-40B4-BE49-F238E27FC236}">
                <a16:creationId xmlns="" xmlns:a16="http://schemas.microsoft.com/office/drawing/2014/main" id="{AFB7A362-CD61-4B54-AC44-AE7231CD0D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4659833"/>
              </p:ext>
            </p:extLst>
          </p:nvPr>
        </p:nvGraphicFramePr>
        <p:xfrm>
          <a:off x="-1033586" y="1156918"/>
          <a:ext cx="6696744" cy="838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ángulo 21"/>
              <p:cNvSpPr/>
              <p:nvPr/>
            </p:nvSpPr>
            <p:spPr>
              <a:xfrm>
                <a:off x="901560" y="2015843"/>
                <a:ext cx="2741904" cy="694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EC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s-EC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C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s-EC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EC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s-EC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C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s-EC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C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s-EC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C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s-EC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EC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s-EC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s-EC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Rectá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60" y="2015843"/>
                <a:ext cx="2741904" cy="69480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uadroTexto 22"/>
          <p:cNvSpPr txBox="1"/>
          <p:nvPr/>
        </p:nvSpPr>
        <p:spPr>
          <a:xfrm>
            <a:off x="539004" y="3968175"/>
            <a:ext cx="5418807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C" sz="16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Tamaño de la  población (N</a:t>
            </a:r>
            <a:r>
              <a:rPr lang="es-EC" sz="16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) = </a:t>
            </a:r>
            <a:r>
              <a:rPr lang="es-EC" sz="16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79723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Nivel de confianza (NC)  = 95% , valor de  (Z) = 1,96</a:t>
            </a:r>
            <a:r>
              <a:rPr lang="es-EC" sz="16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C" sz="16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Error máximo aceptable (e) = 5%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C" sz="16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Probabilidad </a:t>
            </a:r>
            <a:r>
              <a:rPr lang="es-EC" sz="16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de éxito (p) = </a:t>
            </a:r>
            <a:r>
              <a:rPr lang="es-EC" sz="16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0,5 </a:t>
            </a:r>
            <a:r>
              <a:rPr lang="es-EC" sz="16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(50%) </a:t>
            </a:r>
            <a:r>
              <a:rPr lang="es-EC" sz="16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se </a:t>
            </a:r>
            <a:r>
              <a:rPr lang="es-EC" sz="16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toma el caso extremo de variabilidad.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Probabilidad de fracaso  (q) = 1-p = </a:t>
            </a:r>
            <a:r>
              <a:rPr lang="es-EC" sz="16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1-0,5 </a:t>
            </a:r>
            <a:r>
              <a:rPr lang="es-EC" sz="16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= </a:t>
            </a:r>
            <a:r>
              <a:rPr lang="es-EC" sz="16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0,5 </a:t>
            </a:r>
            <a:r>
              <a:rPr lang="es-EC" sz="16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(50</a:t>
            </a:r>
            <a:r>
              <a:rPr lang="es-EC" sz="16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%).</a:t>
            </a:r>
            <a:endParaRPr lang="es-EC" sz="16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460375" y="2912998"/>
                <a:ext cx="5276509" cy="9643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79723∗</m:t>
                          </m:r>
                          <m:sSup>
                            <m:sSup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1,96</m:t>
                              </m:r>
                            </m:e>
                            <m:sup>
                              <m:r>
                                <a:rPr lang="es-E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∗0,5∗0,5</m:t>
                          </m:r>
                        </m:num>
                        <m:den>
                          <m:sSup>
                            <m:sSup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0,05</m:t>
                              </m:r>
                            </m:e>
                            <m:sup>
                              <m:r>
                                <a:rPr lang="es-E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79723−1</m:t>
                              </m:r>
                            </m:e>
                          </m:d>
                          <m:r>
                            <a:rPr lang="es-E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1,96</m:t>
                              </m:r>
                            </m:e>
                            <m:sup>
                              <m:r>
                                <a:rPr lang="es-E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∗0,5∗0,5</m:t>
                          </m:r>
                        </m:den>
                      </m:f>
                      <m:r>
                        <a:rPr lang="es-EC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382</m:t>
                      </m:r>
                    </m:oMath>
                  </m:oMathPara>
                </a14:m>
                <a:endParaRPr lang="es-EC" dirty="0">
                  <a:solidFill>
                    <a:srgbClr val="000000"/>
                  </a:solidFill>
                </a:endParaRPr>
              </a:p>
              <a:p>
                <a:endParaRPr lang="es-E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2912998"/>
                <a:ext cx="5276509" cy="96436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ángulo 4"/>
          <p:cNvSpPr/>
          <p:nvPr/>
        </p:nvSpPr>
        <p:spPr>
          <a:xfrm>
            <a:off x="6599262" y="3758114"/>
            <a:ext cx="51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es-EC" sz="1400" dirty="0">
                <a:solidFill>
                  <a:srgbClr val="000000"/>
                </a:solidFill>
              </a:rPr>
              <a:t>Fuente: </a:t>
            </a:r>
            <a:r>
              <a:rPr lang="es-EC" sz="1400" dirty="0" smtClean="0">
                <a:solidFill>
                  <a:srgbClr val="000000"/>
                </a:solidFill>
              </a:rPr>
              <a:t>(Superintendencia de Economía Popular y Solidaria, 2020)</a:t>
            </a:r>
            <a:endParaRPr lang="es-EC" sz="1400" i="1" dirty="0">
              <a:solidFill>
                <a:srgbClr val="000000"/>
              </a:solidFill>
              <a:latin typeface="Helvetica LT Std"/>
            </a:endParaRPr>
          </a:p>
        </p:txBody>
      </p:sp>
    </p:spTree>
    <p:extLst>
      <p:ext uri="{BB962C8B-B14F-4D97-AF65-F5344CB8AC3E}">
        <p14:creationId xmlns:p14="http://schemas.microsoft.com/office/powerpoint/2010/main" val="98570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197AD72C-53F8-45B2-B3D8-F301EACD8BB4}"/>
              </a:ext>
            </a:extLst>
          </p:cNvPr>
          <p:cNvSpPr/>
          <p:nvPr/>
        </p:nvSpPr>
        <p:spPr>
          <a:xfrm>
            <a:off x="285192" y="1150888"/>
            <a:ext cx="2736304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Encuesta</a:t>
            </a:r>
            <a:endParaRPr lang="es-419" dirty="0">
              <a:solidFill>
                <a:srgbClr val="000000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361352F6-83FD-49D0-B74D-5F7F3A4E24D6}"/>
              </a:ext>
            </a:extLst>
          </p:cNvPr>
          <p:cNvSpPr/>
          <p:nvPr/>
        </p:nvSpPr>
        <p:spPr>
          <a:xfrm>
            <a:off x="3309528" y="1158746"/>
            <a:ext cx="2736304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0000"/>
                </a:solidFill>
              </a:rPr>
              <a:t>Validez </a:t>
            </a:r>
            <a:endParaRPr lang="es-419" dirty="0">
              <a:solidFill>
                <a:srgbClr val="000000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E5A76972-0601-4BA6-8E41-9FD4F47EBEA6}"/>
              </a:ext>
            </a:extLst>
          </p:cNvPr>
          <p:cNvSpPr/>
          <p:nvPr/>
        </p:nvSpPr>
        <p:spPr>
          <a:xfrm>
            <a:off x="6333864" y="1150888"/>
            <a:ext cx="2736304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0000"/>
                </a:solidFill>
              </a:rPr>
              <a:t>Fiabilidad</a:t>
            </a:r>
            <a:endParaRPr lang="es-419" dirty="0">
              <a:solidFill>
                <a:srgbClr val="000000"/>
              </a:solidFill>
            </a:endParaRPr>
          </a:p>
        </p:txBody>
      </p:sp>
      <p:sp>
        <p:nvSpPr>
          <p:cNvPr id="7" name="Flecha: hacia abajo 6">
            <a:extLst>
              <a:ext uri="{FF2B5EF4-FFF2-40B4-BE49-F238E27FC236}">
                <a16:creationId xmlns="" xmlns:a16="http://schemas.microsoft.com/office/drawing/2014/main" id="{A87FD13D-C6D7-4713-9744-D98C07818F4F}"/>
              </a:ext>
            </a:extLst>
          </p:cNvPr>
          <p:cNvSpPr/>
          <p:nvPr/>
        </p:nvSpPr>
        <p:spPr>
          <a:xfrm>
            <a:off x="1476485" y="1839446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solidFill>
                <a:srgbClr val="000000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F390E6EA-723E-41D4-8E21-240616CB1319}"/>
              </a:ext>
            </a:extLst>
          </p:cNvPr>
          <p:cNvSpPr/>
          <p:nvPr/>
        </p:nvSpPr>
        <p:spPr>
          <a:xfrm>
            <a:off x="262558" y="2436832"/>
            <a:ext cx="273630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0000"/>
                </a:solidFill>
              </a:rPr>
              <a:t>Escala de Likert</a:t>
            </a:r>
            <a:endParaRPr lang="es-419" dirty="0">
              <a:solidFill>
                <a:srgbClr val="000000"/>
              </a:solidFill>
            </a:endParaRPr>
          </a:p>
        </p:txBody>
      </p:sp>
      <p:sp>
        <p:nvSpPr>
          <p:cNvPr id="9" name="Flecha: hacia abajo 8">
            <a:extLst>
              <a:ext uri="{FF2B5EF4-FFF2-40B4-BE49-F238E27FC236}">
                <a16:creationId xmlns="" xmlns:a16="http://schemas.microsoft.com/office/drawing/2014/main" id="{4C1148AB-083F-4002-90AA-47F31AA7088B}"/>
              </a:ext>
            </a:extLst>
          </p:cNvPr>
          <p:cNvSpPr/>
          <p:nvPr/>
        </p:nvSpPr>
        <p:spPr>
          <a:xfrm>
            <a:off x="4461656" y="1867085"/>
            <a:ext cx="432048" cy="43204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solidFill>
                <a:srgbClr val="000000"/>
              </a:solidFill>
            </a:endParaRPr>
          </a:p>
        </p:txBody>
      </p:sp>
      <p:sp>
        <p:nvSpPr>
          <p:cNvPr id="10" name="Flecha: hacia abajo 9">
            <a:extLst>
              <a:ext uri="{FF2B5EF4-FFF2-40B4-BE49-F238E27FC236}">
                <a16:creationId xmlns="" xmlns:a16="http://schemas.microsoft.com/office/drawing/2014/main" id="{5B27B092-BBBB-4A91-BF1B-1E3E80FF6F03}"/>
              </a:ext>
            </a:extLst>
          </p:cNvPr>
          <p:cNvSpPr/>
          <p:nvPr/>
        </p:nvSpPr>
        <p:spPr>
          <a:xfrm>
            <a:off x="7485992" y="1857431"/>
            <a:ext cx="432048" cy="43204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solidFill>
                <a:srgbClr val="000000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24CCA69D-4B6F-41A7-A107-D0919293AB9C}"/>
              </a:ext>
            </a:extLst>
          </p:cNvPr>
          <p:cNvSpPr/>
          <p:nvPr/>
        </p:nvSpPr>
        <p:spPr>
          <a:xfrm>
            <a:off x="3309528" y="2464471"/>
            <a:ext cx="273630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0000"/>
                </a:solidFill>
              </a:rPr>
              <a:t>Validación de expertos</a:t>
            </a:r>
            <a:endParaRPr lang="es-419" dirty="0">
              <a:solidFill>
                <a:srgbClr val="000000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4F9CC623-7828-4B87-9A0F-06C2782E1151}"/>
              </a:ext>
            </a:extLst>
          </p:cNvPr>
          <p:cNvSpPr/>
          <p:nvPr/>
        </p:nvSpPr>
        <p:spPr>
          <a:xfrm>
            <a:off x="3723574" y="3315121"/>
            <a:ext cx="1908212" cy="64807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000000"/>
                </a:solidFill>
              </a:rPr>
              <a:t>Método Delphi</a:t>
            </a:r>
            <a:endParaRPr lang="es-419" dirty="0">
              <a:solidFill>
                <a:srgbClr val="000000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B8DC9E49-37FE-47FE-B820-501CB7CCB004}"/>
              </a:ext>
            </a:extLst>
          </p:cNvPr>
          <p:cNvSpPr/>
          <p:nvPr/>
        </p:nvSpPr>
        <p:spPr>
          <a:xfrm>
            <a:off x="6333864" y="2454817"/>
            <a:ext cx="273630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0000"/>
                </a:solidFill>
              </a:rPr>
              <a:t>Alfa de Cronbach</a:t>
            </a:r>
            <a:endParaRPr lang="es-419" dirty="0">
              <a:solidFill>
                <a:srgbClr val="000000"/>
              </a:solidFill>
            </a:endParaRPr>
          </a:p>
        </p:txBody>
      </p:sp>
      <p:graphicFrame>
        <p:nvGraphicFramePr>
          <p:cNvPr id="27" name="Tab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559424"/>
              </p:ext>
            </p:extLst>
          </p:nvPr>
        </p:nvGraphicFramePr>
        <p:xfrm>
          <a:off x="6477880" y="4509120"/>
          <a:ext cx="2448272" cy="1008112"/>
        </p:xfrm>
        <a:graphic>
          <a:graphicData uri="http://schemas.openxmlformats.org/drawingml/2006/table">
            <a:tbl>
              <a:tblPr firstRow="1" firstCol="1" bandRow="1"/>
              <a:tblGrid>
                <a:gridCol w="15741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40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2444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000" b="1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Estadísticas de fiabilidad</a:t>
                      </a:r>
                      <a:endParaRPr lang="es-EC" sz="1000" spc="75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322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00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Alfa de </a:t>
                      </a:r>
                      <a:r>
                        <a:rPr lang="es-EC" sz="1000" spc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Cronbach</a:t>
                      </a:r>
                      <a:endParaRPr lang="es-EC" sz="1000" spc="75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00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de elementos</a:t>
                      </a:r>
                      <a:endParaRPr lang="es-EC" sz="1000" spc="75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2444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000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0,932</a:t>
                      </a:r>
                      <a:endParaRPr lang="es-EC" sz="1000" spc="75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000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EC" sz="1000" spc="75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1" name="Tab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536759"/>
              </p:ext>
            </p:extLst>
          </p:nvPr>
        </p:nvGraphicFramePr>
        <p:xfrm>
          <a:off x="6428206" y="3289633"/>
          <a:ext cx="2547620" cy="1244600"/>
        </p:xfrm>
        <a:graphic>
          <a:graphicData uri="http://schemas.openxmlformats.org/drawingml/2006/table">
            <a:tbl>
              <a:tblPr/>
              <a:tblGrid>
                <a:gridCol w="546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34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540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40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 b="1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Resumen de procesamiento de casos</a:t>
                      </a:r>
                      <a:endParaRPr lang="es-EC" sz="1000" spc="75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00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000" spc="75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EC" sz="1000" spc="75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000" spc="75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Casos</a:t>
                      </a:r>
                      <a:endParaRPr lang="es-EC" sz="1000" spc="75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Válido</a:t>
                      </a:r>
                      <a:endParaRPr lang="es-EC" sz="1000" spc="75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Excluido</a:t>
                      </a:r>
                      <a:r>
                        <a:rPr lang="es-EC" sz="1000" spc="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C" sz="1000" spc="75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000" spc="75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382</a:t>
                      </a:r>
                      <a:endParaRPr lang="es-EC" sz="1000" spc="75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000" spc="75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382</a:t>
                      </a:r>
                      <a:endParaRPr lang="es-EC" sz="1000" spc="75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es-EC" sz="1000" spc="75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,0</a:t>
                      </a:r>
                      <a:endParaRPr lang="es-EC" sz="1000" spc="75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es-EC" sz="1000" spc="75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s-EC" sz="1000" spc="75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Pentágono 15"/>
          <p:cNvSpPr/>
          <p:nvPr/>
        </p:nvSpPr>
        <p:spPr>
          <a:xfrm>
            <a:off x="0" y="116632"/>
            <a:ext cx="5231110" cy="792088"/>
          </a:xfrm>
          <a:prstGeom prst="homePlate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5</a:t>
            </a:r>
            <a:r>
              <a:rPr lang="es-EC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. MARCO METODOLÓGICO</a:t>
            </a:r>
            <a:endParaRPr lang="es-EC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E5A76972-0601-4BA6-8E41-9FD4F47EBEA6}"/>
              </a:ext>
            </a:extLst>
          </p:cNvPr>
          <p:cNvSpPr/>
          <p:nvPr/>
        </p:nvSpPr>
        <p:spPr>
          <a:xfrm>
            <a:off x="9358200" y="1150888"/>
            <a:ext cx="2736304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 smtClean="0">
                <a:solidFill>
                  <a:srgbClr val="000000"/>
                </a:solidFill>
              </a:rPr>
              <a:t>Fiabilidad</a:t>
            </a:r>
            <a:endParaRPr lang="es-419" dirty="0">
              <a:solidFill>
                <a:srgbClr val="000000"/>
              </a:solidFill>
            </a:endParaRPr>
          </a:p>
        </p:txBody>
      </p:sp>
      <p:sp>
        <p:nvSpPr>
          <p:cNvPr id="19" name="Flecha: hacia abajo 9">
            <a:extLst>
              <a:ext uri="{FF2B5EF4-FFF2-40B4-BE49-F238E27FC236}">
                <a16:creationId xmlns="" xmlns:a16="http://schemas.microsoft.com/office/drawing/2014/main" id="{5B27B092-BBBB-4A91-BF1B-1E3E80FF6F03}"/>
              </a:ext>
            </a:extLst>
          </p:cNvPr>
          <p:cNvSpPr/>
          <p:nvPr/>
        </p:nvSpPr>
        <p:spPr>
          <a:xfrm>
            <a:off x="10510328" y="1857431"/>
            <a:ext cx="432048" cy="43204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solidFill>
                <a:srgbClr val="000000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B8DC9E49-37FE-47FE-B820-501CB7CCB004}"/>
              </a:ext>
            </a:extLst>
          </p:cNvPr>
          <p:cNvSpPr/>
          <p:nvPr/>
        </p:nvSpPr>
        <p:spPr>
          <a:xfrm>
            <a:off x="9358200" y="2454817"/>
            <a:ext cx="2736304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Análisis Factorial</a:t>
            </a:r>
            <a:endParaRPr lang="es-419" dirty="0">
              <a:solidFill>
                <a:srgbClr val="000000"/>
              </a:solidFill>
            </a:endParaRP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xmlns="" id="{90BD8022-7C49-470B-9483-21E5F63480D9}"/>
              </a:ext>
            </a:extLst>
          </p:cNvPr>
          <p:cNvSpPr txBox="1"/>
          <p:nvPr/>
        </p:nvSpPr>
        <p:spPr>
          <a:xfrm>
            <a:off x="5631786" y="106773"/>
            <a:ext cx="628038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C"/>
            </a:defPPr>
            <a:lvl1pPr algn="ctr">
              <a:defRPr sz="3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z="2800" dirty="0" smtClean="0"/>
              <a:t>INSTRUMENTOS</a:t>
            </a:r>
            <a:endParaRPr lang="en-GB" sz="2800" dirty="0"/>
          </a:p>
        </p:txBody>
      </p:sp>
      <p:sp>
        <p:nvSpPr>
          <p:cNvPr id="24" name="Elipse 23">
            <a:extLst>
              <a:ext uri="{FF2B5EF4-FFF2-40B4-BE49-F238E27FC236}">
                <a16:creationId xmlns="" xmlns:a16="http://schemas.microsoft.com/office/drawing/2014/main" id="{4F9CC623-7828-4B87-9A0F-06C2782E1151}"/>
              </a:ext>
            </a:extLst>
          </p:cNvPr>
          <p:cNvSpPr/>
          <p:nvPr/>
        </p:nvSpPr>
        <p:spPr>
          <a:xfrm>
            <a:off x="9911630" y="3284019"/>
            <a:ext cx="1908212" cy="64807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000000"/>
                </a:solidFill>
              </a:rPr>
              <a:t>Prueba de Esfericidad</a:t>
            </a:r>
            <a:endParaRPr lang="es-419" dirty="0">
              <a:solidFill>
                <a:srgbClr val="000000"/>
              </a:solidFill>
            </a:endParaRPr>
          </a:p>
        </p:txBody>
      </p:sp>
      <p:sp>
        <p:nvSpPr>
          <p:cNvPr id="26" name="Elipse 25">
            <a:extLst>
              <a:ext uri="{FF2B5EF4-FFF2-40B4-BE49-F238E27FC236}">
                <a16:creationId xmlns="" xmlns:a16="http://schemas.microsoft.com/office/drawing/2014/main" id="{4F9CC623-7828-4B87-9A0F-06C2782E1151}"/>
              </a:ext>
            </a:extLst>
          </p:cNvPr>
          <p:cNvSpPr/>
          <p:nvPr/>
        </p:nvSpPr>
        <p:spPr>
          <a:xfrm>
            <a:off x="9726344" y="4238073"/>
            <a:ext cx="2278783" cy="939083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000000"/>
                </a:solidFill>
              </a:rPr>
              <a:t>Matriz de componentes rotados</a:t>
            </a:r>
            <a:endParaRPr lang="es-419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84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ágono 2"/>
          <p:cNvSpPr/>
          <p:nvPr/>
        </p:nvSpPr>
        <p:spPr>
          <a:xfrm>
            <a:off x="0" y="116632"/>
            <a:ext cx="5231110" cy="792088"/>
          </a:xfrm>
          <a:prstGeom prst="homePlate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5</a:t>
            </a:r>
            <a:r>
              <a:rPr lang="es-EC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. MARCO METODOLÓGICO</a:t>
            </a:r>
            <a:endParaRPr lang="es-EC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xmlns="" id="{90BD8022-7C49-470B-9483-21E5F63480D9}"/>
              </a:ext>
            </a:extLst>
          </p:cNvPr>
          <p:cNvSpPr txBox="1"/>
          <p:nvPr/>
        </p:nvSpPr>
        <p:spPr>
          <a:xfrm>
            <a:off x="5631786" y="106773"/>
            <a:ext cx="628038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C"/>
            </a:defPPr>
            <a:lvl1pPr algn="ctr">
              <a:defRPr sz="3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z="2800" dirty="0" smtClean="0"/>
              <a:t>ANÁLISIS FACTORIAL</a:t>
            </a:r>
            <a:endParaRPr lang="en-GB" sz="28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961509"/>
              </p:ext>
            </p:extLst>
          </p:nvPr>
        </p:nvGraphicFramePr>
        <p:xfrm>
          <a:off x="359937" y="1646821"/>
          <a:ext cx="4176464" cy="100811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648033"/>
                <a:gridCol w="1866044"/>
                <a:gridCol w="662387"/>
              </a:tblGrid>
              <a:tr h="201622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</a:rPr>
                        <a:t>Medida </a:t>
                      </a:r>
                      <a:r>
                        <a:rPr lang="es-ES" sz="1100" dirty="0" err="1">
                          <a:solidFill>
                            <a:srgbClr val="000000"/>
                          </a:solidFill>
                          <a:effectLst/>
                        </a:rPr>
                        <a:t>Kaiser</a:t>
                      </a: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</a:rPr>
                        <a:t>-Meyer-</a:t>
                      </a:r>
                      <a:r>
                        <a:rPr lang="es-ES" sz="1100" dirty="0" err="1">
                          <a:solidFill>
                            <a:srgbClr val="000000"/>
                          </a:solidFill>
                          <a:effectLst/>
                        </a:rPr>
                        <a:t>Olkin</a:t>
                      </a: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</a:rPr>
                        <a:t> de adecuación de              ,749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1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</a:rPr>
                        <a:t>Muestreo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1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</a:rPr>
                        <a:t>Prueba de esfericidad 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</a:rPr>
                        <a:t>Aprox. Chi-cuadrado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</a:rPr>
                        <a:t>562,019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1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</a:rPr>
                        <a:t>de Bartlett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</a:rPr>
                        <a:t>GI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</a:rPr>
                        <a:t>105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1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</a:rPr>
                        <a:t>Sig.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</a:rPr>
                        <a:t>,000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766613" y="1125653"/>
            <a:ext cx="3096344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rgbClr val="000000"/>
                </a:solidFill>
              </a:rPr>
              <a:t>Prueba de esfericidad Bartlett y </a:t>
            </a:r>
            <a:r>
              <a:rPr lang="es-ES" sz="1200" dirty="0" err="1">
                <a:solidFill>
                  <a:srgbClr val="000000"/>
                </a:solidFill>
              </a:rPr>
              <a:t>Kaiser</a:t>
            </a:r>
            <a:r>
              <a:rPr lang="es-ES" sz="1200" dirty="0">
                <a:solidFill>
                  <a:srgbClr val="000000"/>
                </a:solidFill>
              </a:rPr>
              <a:t>-Mayer-</a:t>
            </a:r>
            <a:r>
              <a:rPr lang="es-ES" sz="1200" dirty="0" err="1">
                <a:solidFill>
                  <a:srgbClr val="000000"/>
                </a:solidFill>
              </a:rPr>
              <a:t>Olikin</a:t>
            </a:r>
            <a:r>
              <a:rPr lang="es-ES" sz="1200" dirty="0">
                <a:solidFill>
                  <a:srgbClr val="000000"/>
                </a:solidFill>
              </a:rPr>
              <a:t> (KMO)”</a:t>
            </a:r>
            <a:endParaRPr lang="es-EC" sz="1200" dirty="0">
              <a:solidFill>
                <a:srgbClr val="00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16652" y="2765538"/>
            <a:ext cx="22624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>
                <a:solidFill>
                  <a:schemeClr val="bg2">
                    <a:lumMod val="10000"/>
                  </a:schemeClr>
                </a:solidFill>
              </a:rPr>
              <a:t>p-valor &lt; 0,05 </a:t>
            </a:r>
            <a:r>
              <a:rPr lang="es-EC" sz="11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EC" sz="1100" b="1" dirty="0" smtClean="0">
                <a:solidFill>
                  <a:schemeClr val="accent3">
                    <a:lumMod val="75000"/>
                  </a:schemeClr>
                </a:solidFill>
              </a:rPr>
              <a:t>SI</a:t>
            </a:r>
          </a:p>
          <a:p>
            <a:endParaRPr lang="es-EC" sz="11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s-EC" sz="1100" b="1" dirty="0">
                <a:solidFill>
                  <a:schemeClr val="bg2">
                    <a:lumMod val="10000"/>
                  </a:schemeClr>
                </a:solidFill>
              </a:rPr>
              <a:t>p-valor &gt; 0,05 </a:t>
            </a:r>
            <a:r>
              <a:rPr lang="es-EC" sz="11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EC" sz="1100" b="1" dirty="0" smtClean="0">
                <a:solidFill>
                  <a:srgbClr val="FF0000"/>
                </a:solidFill>
              </a:rPr>
              <a:t>NO</a:t>
            </a:r>
            <a:endParaRPr lang="es-EC" sz="1100" b="1" dirty="0">
              <a:solidFill>
                <a:srgbClr val="FF0000"/>
              </a:solidFill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3790950" y="2420888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4367014" y="2423085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3790950" y="2420888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3790950" y="2660103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425976"/>
              </p:ext>
            </p:extLst>
          </p:nvPr>
        </p:nvGraphicFramePr>
        <p:xfrm>
          <a:off x="5231110" y="1124744"/>
          <a:ext cx="6912768" cy="4712216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360040"/>
                <a:gridCol w="1296144"/>
                <a:gridCol w="1224136"/>
                <a:gridCol w="1368152"/>
                <a:gridCol w="1008112"/>
                <a:gridCol w="720080"/>
                <a:gridCol w="936104"/>
              </a:tblGrid>
              <a:tr h="107950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</a:rPr>
                        <a:t>Dimensiones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079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rgbClr val="000000"/>
                          </a:solidFill>
                          <a:effectLst/>
                        </a:rPr>
                        <a:t>Accesibilidad</a:t>
                      </a:r>
                      <a:endParaRPr lang="es-E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rgbClr val="000000"/>
                          </a:solidFill>
                          <a:effectLst/>
                        </a:rPr>
                        <a:t>Asequibilidad</a:t>
                      </a:r>
                      <a:endParaRPr lang="es-E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b="1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rgbClr val="000000"/>
                          </a:solidFill>
                          <a:effectLst/>
                        </a:rPr>
                        <a:t>Confiabilidad</a:t>
                      </a:r>
                      <a:endParaRPr lang="es-E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b="1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rgbClr val="000000"/>
                          </a:solidFill>
                          <a:effectLst/>
                        </a:rPr>
                        <a:t>Capacidad</a:t>
                      </a:r>
                      <a:endParaRPr lang="es-E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b="1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rgbClr val="000000"/>
                          </a:solidFill>
                          <a:effectLst/>
                        </a:rPr>
                        <a:t>Utilidad</a:t>
                      </a:r>
                      <a:endParaRPr lang="es-E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rgbClr val="000000"/>
                          </a:solidFill>
                          <a:effectLst/>
                        </a:rPr>
                        <a:t>Capital</a:t>
                      </a:r>
                      <a:r>
                        <a:rPr lang="es-EC" sz="1200" b="1" baseline="0" dirty="0" smtClean="0">
                          <a:solidFill>
                            <a:srgbClr val="000000"/>
                          </a:solidFill>
                          <a:effectLst/>
                        </a:rPr>
                        <a:t> Humano</a:t>
                      </a:r>
                      <a:endParaRPr lang="es-ES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,600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,347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,533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,306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-,177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-,042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,812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</a:rPr>
                        <a:t>,007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-,065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-,036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,972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,112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,736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,287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,454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,129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-,022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,109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,167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,970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,039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,053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,115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,370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,176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,263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,855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,220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-,091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,051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,455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,233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</a:rPr>
                        <a:t>,771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,124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,000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,066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,258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,192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,557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,671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-,096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-,089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,476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,254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</a:rPr>
                        <a:t>.477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.643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,032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,011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,249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,406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</a:rPr>
                        <a:t>,167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,749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-,162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,117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,069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,256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,479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,475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,569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,035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,316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,463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,243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,538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,638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,107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,366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,160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,173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,184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,866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,249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21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,305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,048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,243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,084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,153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,848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22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,176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1,85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,226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,216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-,020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,885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,303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,121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,221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,407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-,232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</a:rPr>
                        <a:t>,721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7950">
                <a:tc gridSpan="7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Método de extracción: análisis de componentes principales.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Método de rotación: </a:t>
                      </a:r>
                      <a:r>
                        <a:rPr lang="es-EC" sz="1400" dirty="0" err="1">
                          <a:solidFill>
                            <a:srgbClr val="000000"/>
                          </a:solidFill>
                          <a:effectLst/>
                        </a:rPr>
                        <a:t>Varimax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 con normalización </a:t>
                      </a:r>
                      <a:r>
                        <a:rPr lang="es-EC" sz="1400" dirty="0" err="1">
                          <a:solidFill>
                            <a:srgbClr val="000000"/>
                          </a:solidFill>
                          <a:effectLst/>
                        </a:rPr>
                        <a:t>Kaiser</a:t>
                      </a: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</a:rPr>
                        <a:t>La rotación ha convergido en 6 iteraciones.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3" name="Conector recto 12"/>
          <p:cNvCxnSpPr/>
          <p:nvPr/>
        </p:nvCxnSpPr>
        <p:spPr>
          <a:xfrm>
            <a:off x="5591150" y="1700808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6167214" y="1703005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5591150" y="1700808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5591150" y="1940023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5591150" y="1965649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6167214" y="1967846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5591150" y="1965649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5591150" y="2204864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5591150" y="2181673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6167214" y="2183870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5591150" y="2181673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5591150" y="2420888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6815286" y="2397697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7391350" y="2399894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6815286" y="2397697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8039422" y="2636912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8039422" y="2636912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8615486" y="2639109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>
            <a:off x="8039422" y="2636912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>
            <a:off x="8039422" y="2876127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8039422" y="2852936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>
            <a:off x="9407574" y="3117777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>
            <a:off x="9983638" y="3119974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>
            <a:off x="9407574" y="3117777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>
            <a:off x="9407574" y="3356992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>
            <a:off x="6815286" y="2636912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>
            <a:off x="8039422" y="2878562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>
            <a:off x="8615486" y="2880759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4" name="Conector recto 43"/>
          <p:cNvCxnSpPr/>
          <p:nvPr/>
        </p:nvCxnSpPr>
        <p:spPr>
          <a:xfrm>
            <a:off x="8039422" y="2878562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>
            <a:off x="8039422" y="3117777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1" name="Conector recto 50"/>
          <p:cNvCxnSpPr/>
          <p:nvPr/>
        </p:nvCxnSpPr>
        <p:spPr>
          <a:xfrm>
            <a:off x="9407574" y="3333801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2" name="Conector recto 51"/>
          <p:cNvCxnSpPr/>
          <p:nvPr/>
        </p:nvCxnSpPr>
        <p:spPr>
          <a:xfrm>
            <a:off x="9983638" y="3335998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3" name="Conector recto 52"/>
          <p:cNvCxnSpPr/>
          <p:nvPr/>
        </p:nvCxnSpPr>
        <p:spPr>
          <a:xfrm>
            <a:off x="9407574" y="3333801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4" name="Conector recto 53"/>
          <p:cNvCxnSpPr/>
          <p:nvPr/>
        </p:nvCxnSpPr>
        <p:spPr>
          <a:xfrm>
            <a:off x="9407574" y="3573016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5" name="Conector recto 54"/>
          <p:cNvCxnSpPr/>
          <p:nvPr/>
        </p:nvCxnSpPr>
        <p:spPr>
          <a:xfrm>
            <a:off x="9407574" y="3549825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6" name="Conector recto 55"/>
          <p:cNvCxnSpPr/>
          <p:nvPr/>
        </p:nvCxnSpPr>
        <p:spPr>
          <a:xfrm>
            <a:off x="9983638" y="3552022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7" name="Conector recto 56"/>
          <p:cNvCxnSpPr/>
          <p:nvPr/>
        </p:nvCxnSpPr>
        <p:spPr>
          <a:xfrm>
            <a:off x="9407574" y="3549825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8" name="Conector recto 57"/>
          <p:cNvCxnSpPr/>
          <p:nvPr/>
        </p:nvCxnSpPr>
        <p:spPr>
          <a:xfrm>
            <a:off x="9407574" y="3789040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9" name="Conector recto 58"/>
          <p:cNvCxnSpPr/>
          <p:nvPr/>
        </p:nvCxnSpPr>
        <p:spPr>
          <a:xfrm>
            <a:off x="10415686" y="3765849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0" name="Conector recto 59"/>
          <p:cNvCxnSpPr/>
          <p:nvPr/>
        </p:nvCxnSpPr>
        <p:spPr>
          <a:xfrm>
            <a:off x="10991750" y="3768046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1" name="Conector recto 60"/>
          <p:cNvCxnSpPr/>
          <p:nvPr/>
        </p:nvCxnSpPr>
        <p:spPr>
          <a:xfrm>
            <a:off x="10415686" y="3765849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2" name="Conector recto 61"/>
          <p:cNvCxnSpPr/>
          <p:nvPr/>
        </p:nvCxnSpPr>
        <p:spPr>
          <a:xfrm>
            <a:off x="10415686" y="4005064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3" name="Conector recto 62"/>
          <p:cNvCxnSpPr/>
          <p:nvPr/>
        </p:nvCxnSpPr>
        <p:spPr>
          <a:xfrm>
            <a:off x="10415686" y="3981873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4" name="Conector recto 63"/>
          <p:cNvCxnSpPr/>
          <p:nvPr/>
        </p:nvCxnSpPr>
        <p:spPr>
          <a:xfrm>
            <a:off x="10991750" y="3984070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5" name="Conector recto 64"/>
          <p:cNvCxnSpPr/>
          <p:nvPr/>
        </p:nvCxnSpPr>
        <p:spPr>
          <a:xfrm>
            <a:off x="10415686" y="3981873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6" name="Conector recto 65"/>
          <p:cNvCxnSpPr/>
          <p:nvPr/>
        </p:nvCxnSpPr>
        <p:spPr>
          <a:xfrm>
            <a:off x="10415686" y="4221088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7" name="Conector recto 66"/>
          <p:cNvCxnSpPr/>
          <p:nvPr/>
        </p:nvCxnSpPr>
        <p:spPr>
          <a:xfrm>
            <a:off x="10415686" y="4269905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8" name="Conector recto 67"/>
          <p:cNvCxnSpPr/>
          <p:nvPr/>
        </p:nvCxnSpPr>
        <p:spPr>
          <a:xfrm>
            <a:off x="10991750" y="4272102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9" name="Conector recto 68"/>
          <p:cNvCxnSpPr/>
          <p:nvPr/>
        </p:nvCxnSpPr>
        <p:spPr>
          <a:xfrm>
            <a:off x="10415686" y="4269905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0" name="Conector recto 69"/>
          <p:cNvCxnSpPr/>
          <p:nvPr/>
        </p:nvCxnSpPr>
        <p:spPr>
          <a:xfrm>
            <a:off x="10415686" y="4509120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1" name="Conector recto 70"/>
          <p:cNvCxnSpPr/>
          <p:nvPr/>
        </p:nvCxnSpPr>
        <p:spPr>
          <a:xfrm>
            <a:off x="11135766" y="4485929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2" name="Conector recto 71"/>
          <p:cNvCxnSpPr/>
          <p:nvPr/>
        </p:nvCxnSpPr>
        <p:spPr>
          <a:xfrm>
            <a:off x="11711830" y="4488126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3" name="Conector recto 72"/>
          <p:cNvCxnSpPr/>
          <p:nvPr/>
        </p:nvCxnSpPr>
        <p:spPr>
          <a:xfrm>
            <a:off x="11135766" y="4485929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4" name="Conector recto 73"/>
          <p:cNvCxnSpPr/>
          <p:nvPr/>
        </p:nvCxnSpPr>
        <p:spPr>
          <a:xfrm>
            <a:off x="11135766" y="4725144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5" name="Conector recto 74"/>
          <p:cNvCxnSpPr/>
          <p:nvPr/>
        </p:nvCxnSpPr>
        <p:spPr>
          <a:xfrm>
            <a:off x="11135766" y="4701953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6" name="Conector recto 75"/>
          <p:cNvCxnSpPr/>
          <p:nvPr/>
        </p:nvCxnSpPr>
        <p:spPr>
          <a:xfrm>
            <a:off x="11711830" y="4704150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7" name="Conector recto 76"/>
          <p:cNvCxnSpPr/>
          <p:nvPr/>
        </p:nvCxnSpPr>
        <p:spPr>
          <a:xfrm>
            <a:off x="11135766" y="4701953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8" name="Conector recto 77"/>
          <p:cNvCxnSpPr/>
          <p:nvPr/>
        </p:nvCxnSpPr>
        <p:spPr>
          <a:xfrm>
            <a:off x="11135766" y="4941168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9" name="Conector recto 78"/>
          <p:cNvCxnSpPr/>
          <p:nvPr/>
        </p:nvCxnSpPr>
        <p:spPr>
          <a:xfrm>
            <a:off x="11135766" y="4917977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0" name="Conector recto 79"/>
          <p:cNvCxnSpPr/>
          <p:nvPr/>
        </p:nvCxnSpPr>
        <p:spPr>
          <a:xfrm>
            <a:off x="11711830" y="4920174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1" name="Conector recto 80"/>
          <p:cNvCxnSpPr/>
          <p:nvPr/>
        </p:nvCxnSpPr>
        <p:spPr>
          <a:xfrm>
            <a:off x="11135766" y="4917977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2" name="Conector recto 81"/>
          <p:cNvCxnSpPr/>
          <p:nvPr/>
        </p:nvCxnSpPr>
        <p:spPr>
          <a:xfrm>
            <a:off x="11135766" y="5157192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3" name="CuadroTexto 82"/>
          <p:cNvSpPr txBox="1"/>
          <p:nvPr/>
        </p:nvSpPr>
        <p:spPr>
          <a:xfrm>
            <a:off x="1740383" y="2757737"/>
            <a:ext cx="2626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rgbClr val="FF0000"/>
                </a:solidFill>
              </a:rPr>
              <a:t>Sig. = 0,000 </a:t>
            </a:r>
            <a:endParaRPr lang="es-EC" sz="1200" b="1" dirty="0" smtClean="0">
              <a:solidFill>
                <a:srgbClr val="FF0000"/>
              </a:solidFill>
            </a:endParaRPr>
          </a:p>
          <a:p>
            <a:pPr algn="ctr"/>
            <a:r>
              <a:rPr lang="es-EC" sz="1200" dirty="0">
                <a:solidFill>
                  <a:schemeClr val="bg2">
                    <a:lumMod val="10000"/>
                  </a:schemeClr>
                </a:solidFill>
              </a:rPr>
              <a:t>S</a:t>
            </a:r>
            <a:r>
              <a:rPr lang="es-EC" sz="1200" dirty="0" smtClean="0">
                <a:solidFill>
                  <a:schemeClr val="bg2">
                    <a:lumMod val="10000"/>
                  </a:schemeClr>
                </a:solidFill>
              </a:rPr>
              <a:t>e acepta la hipótesis alternativa y </a:t>
            </a:r>
            <a:r>
              <a:rPr lang="es-EC" sz="1200" dirty="0">
                <a:solidFill>
                  <a:schemeClr val="bg2">
                    <a:lumMod val="10000"/>
                  </a:schemeClr>
                </a:solidFill>
              </a:rPr>
              <a:t>se aplica el análisis factorial.</a:t>
            </a:r>
          </a:p>
        </p:txBody>
      </p:sp>
      <p:sp>
        <p:nvSpPr>
          <p:cNvPr id="85" name="Rectángulo 84"/>
          <p:cNvSpPr/>
          <p:nvPr/>
        </p:nvSpPr>
        <p:spPr>
          <a:xfrm>
            <a:off x="263255" y="3524618"/>
            <a:ext cx="4631660" cy="3704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/>
              <a:t>Si el resultado es &gt;0,70 la correlación sugiere la aplicación del análisis factorial</a:t>
            </a:r>
            <a:endParaRPr lang="es-EC" sz="1200" b="1" dirty="0"/>
          </a:p>
        </p:txBody>
      </p:sp>
      <p:cxnSp>
        <p:nvCxnSpPr>
          <p:cNvPr id="86" name="Conector recto 85"/>
          <p:cNvCxnSpPr/>
          <p:nvPr/>
        </p:nvCxnSpPr>
        <p:spPr>
          <a:xfrm>
            <a:off x="3770966" y="1628800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7" name="Conector recto 86"/>
          <p:cNvCxnSpPr/>
          <p:nvPr/>
        </p:nvCxnSpPr>
        <p:spPr>
          <a:xfrm>
            <a:off x="4347030" y="1630997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8" name="Conector recto 87"/>
          <p:cNvCxnSpPr/>
          <p:nvPr/>
        </p:nvCxnSpPr>
        <p:spPr>
          <a:xfrm>
            <a:off x="3770966" y="1628800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9" name="Conector recto 88"/>
          <p:cNvCxnSpPr/>
          <p:nvPr/>
        </p:nvCxnSpPr>
        <p:spPr>
          <a:xfrm>
            <a:off x="3770966" y="1868015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2" name="Elipse 91"/>
          <p:cNvSpPr/>
          <p:nvPr/>
        </p:nvSpPr>
        <p:spPr>
          <a:xfrm>
            <a:off x="6773573" y="11903028"/>
            <a:ext cx="639762" cy="2492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2400">
              <a:solidFill>
                <a:srgbClr val="000000"/>
              </a:solidFill>
            </a:endParaRPr>
          </a:p>
        </p:txBody>
      </p:sp>
      <p:graphicFrame>
        <p:nvGraphicFramePr>
          <p:cNvPr id="36" name="Tabla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603160"/>
              </p:ext>
            </p:extLst>
          </p:nvPr>
        </p:nvGraphicFramePr>
        <p:xfrm>
          <a:off x="478583" y="4390216"/>
          <a:ext cx="4283422" cy="1583071"/>
        </p:xfrm>
        <a:graphic>
          <a:graphicData uri="http://schemas.openxmlformats.org/drawingml/2006/table">
            <a:tbl>
              <a:tblPr firstRow="1" firstCol="1" bandRow="1"/>
              <a:tblGrid>
                <a:gridCol w="754505"/>
                <a:gridCol w="444072"/>
                <a:gridCol w="598593"/>
                <a:gridCol w="692791"/>
                <a:gridCol w="515533"/>
                <a:gridCol w="638964"/>
                <a:gridCol w="638964"/>
              </a:tblGrid>
              <a:tr h="203363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Varianza total explicada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063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Componente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Autovalores iniciales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Sumas de cargas al cuadrado de la extracción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1781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de varianza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acumulado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de varianza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acumulado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8,989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59,928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59,928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8,989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59,928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59,928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1,376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9,171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69,099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1,376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9,171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69,099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1,204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8,030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77,129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1,204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8,030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77,129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,893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5,956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83,085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93" name="Conector recto 92"/>
          <p:cNvCxnSpPr/>
          <p:nvPr/>
        </p:nvCxnSpPr>
        <p:spPr>
          <a:xfrm>
            <a:off x="4078982" y="5638057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4" name="Conector recto 93"/>
          <p:cNvCxnSpPr/>
          <p:nvPr/>
        </p:nvCxnSpPr>
        <p:spPr>
          <a:xfrm>
            <a:off x="4655046" y="5640254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5" name="Conector recto 94"/>
          <p:cNvCxnSpPr/>
          <p:nvPr/>
        </p:nvCxnSpPr>
        <p:spPr>
          <a:xfrm>
            <a:off x="4078982" y="5638057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6" name="Conector recto 95"/>
          <p:cNvCxnSpPr/>
          <p:nvPr/>
        </p:nvCxnSpPr>
        <p:spPr>
          <a:xfrm>
            <a:off x="4078982" y="5877272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85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ágono 2"/>
          <p:cNvSpPr/>
          <p:nvPr/>
        </p:nvSpPr>
        <p:spPr>
          <a:xfrm>
            <a:off x="0" y="116632"/>
            <a:ext cx="5231110" cy="792088"/>
          </a:xfrm>
          <a:prstGeom prst="homePlate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5</a:t>
            </a:r>
            <a:r>
              <a:rPr lang="es-EC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. MARCO METODOLÓGICO</a:t>
            </a:r>
            <a:endParaRPr lang="es-EC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268099"/>
              </p:ext>
            </p:extLst>
          </p:nvPr>
        </p:nvGraphicFramePr>
        <p:xfrm>
          <a:off x="838622" y="1191628"/>
          <a:ext cx="10514012" cy="4757618"/>
        </p:xfrm>
        <a:graphic>
          <a:graphicData uri="http://schemas.openxmlformats.org/drawingml/2006/table">
            <a:tbl>
              <a:tblPr/>
              <a:tblGrid>
                <a:gridCol w="1388748"/>
                <a:gridCol w="2017981"/>
                <a:gridCol w="1201783"/>
                <a:gridCol w="5905500"/>
              </a:tblGrid>
              <a:tr h="25785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DIMENSIÓN</a:t>
                      </a: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DEFINICIÓN</a:t>
                      </a: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</a:t>
                      </a: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5785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ACCESIBILIDAD</a:t>
                      </a: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Adopción de terminales y redes que permiten acceder a los servicios, aplicaciones y contenidos</a:t>
                      </a: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Disponibilidad</a:t>
                      </a: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¿Puedo acceder al servicio digital de mi preferencia lo puedo hacer desde cualquier sitio?</a:t>
                      </a:r>
                    </a:p>
                  </a:txBody>
                  <a:tcPr marL="8318" marR="8318" marT="83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5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Disponibilidad</a:t>
                      </a: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¿Al momento de acceder al servicio digital de mi preferencia presenta errores en su plataforma?</a:t>
                      </a:r>
                    </a:p>
                  </a:txBody>
                  <a:tcPr marL="8318" marR="8318" marT="83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5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Disponibilidad</a:t>
                      </a: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¿Puedo utilizar el servicio digital de mi preferencia las 24 horas del día los 7 días de la semana?</a:t>
                      </a:r>
                    </a:p>
                  </a:txBody>
                  <a:tcPr marL="8318" marR="8318" marT="83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5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ASEQUIBILIDAD</a:t>
                      </a: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Precio de productos y servicios de TIC</a:t>
                      </a: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</a:t>
                      </a: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¿Me resulta costoso realizar una transacción en el servicio digital de mi preferencia?</a:t>
                      </a:r>
                    </a:p>
                  </a:txBody>
                  <a:tcPr marL="8318" marR="8318" marT="83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5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CAPACIDAD</a:t>
                      </a: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 de volúmenes elevados de información digital a velocidades adecuadas. Rapidez de descarga o envío de información.</a:t>
                      </a: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Funcionalidad</a:t>
                      </a: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¿Realizo varios tipos de transacciones a través del servicio digital de mi preferencia?</a:t>
                      </a:r>
                    </a:p>
                  </a:txBody>
                  <a:tcPr marL="8318" marR="8318" marT="83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1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Funcionalidad</a:t>
                      </a: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¿El servicio digital de mi preferencia es amigable es decir se adapta y entiende mis necesidades como usuario?</a:t>
                      </a:r>
                    </a:p>
                  </a:txBody>
                  <a:tcPr marL="8318" marR="8318" marT="83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5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CONFIABILIDAD</a:t>
                      </a: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Infraestructura   disponile de telecomunicaciones a partir de la inversión realizada.</a:t>
                      </a: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Confiabilidad</a:t>
                      </a: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¿Considero que el servicio digital de mi preferencia es seguro y confiable?</a:t>
                      </a:r>
                    </a:p>
                  </a:txBody>
                  <a:tcPr marL="8318" marR="8318" marT="83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5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Confiabilidad</a:t>
                      </a: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¿Puedo realizar transacciones de manera ágil y segura desde el servicio digital de mi preferencia?</a:t>
                      </a:r>
                    </a:p>
                  </a:txBody>
                  <a:tcPr marL="8318" marR="8318" marT="83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Confiabilidad</a:t>
                      </a: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¿Cuándo realizo una transacción en el servicio digital de mi preferencia la cooperativa me envía avisos o alertas sobre lo ocurrido, así como respecto a nuevos productos y servicios?</a:t>
                      </a:r>
                    </a:p>
                  </a:txBody>
                  <a:tcPr marL="8318" marR="8318" marT="83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1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UTILIDAD</a:t>
                      </a: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de aplicaciones y cambio en los procesos de negocio indicando asimilación de tecnologías digitales</a:t>
                      </a: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Satisfacción</a:t>
                      </a: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¿El servicio digital de mi preferencia cumple con los servicios prometidos como visualizar su estado de cuenta, realizar transferencias, hacer pagos, etc.?</a:t>
                      </a:r>
                    </a:p>
                  </a:txBody>
                  <a:tcPr marL="8318" marR="8318" marT="83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5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Satisfacción</a:t>
                      </a: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¿El servicio digital de mi preferencia es actualizado en contenido, diseño o imagen?</a:t>
                      </a:r>
                    </a:p>
                  </a:txBody>
                  <a:tcPr marL="8318" marR="8318" marT="83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5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Satisfacción</a:t>
                      </a: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¿Considera que su cooperativa debe lanzar nuevos servicios digitales?</a:t>
                      </a:r>
                    </a:p>
                  </a:txBody>
                  <a:tcPr marL="8318" marR="8318" marT="83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5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HUMANOS</a:t>
                      </a: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de capacitación a las personas que </a:t>
                      </a:r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desarrollan 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y servicios digitales en la empresa</a:t>
                      </a: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</a:t>
                      </a: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¿Si tengo problemas con el servicio digital de mi preferencia, la cooperativa los soluciona de manera eficiente?</a:t>
                      </a:r>
                    </a:p>
                  </a:txBody>
                  <a:tcPr marL="8318" marR="8318" marT="83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5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</a:t>
                      </a: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¿El personal de la cooperativa responde a mis preguntas e inquietudes respecto al uso del servicio digital de mi preferencia?</a:t>
                      </a:r>
                    </a:p>
                  </a:txBody>
                  <a:tcPr marL="8318" marR="8318" marT="83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</a:t>
                      </a:r>
                    </a:p>
                  </a:txBody>
                  <a:tcPr marL="8318" marR="8318" marT="83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¿Considero qué, mediante el servicio digital de mi preferencia, la cooperativa me brinda una atención individual y personalizada?</a:t>
                      </a:r>
                    </a:p>
                  </a:txBody>
                  <a:tcPr marL="8318" marR="8318" marT="83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0BD8022-7C49-470B-9483-21E5F63480D9}"/>
              </a:ext>
            </a:extLst>
          </p:cNvPr>
          <p:cNvSpPr txBox="1"/>
          <p:nvPr/>
        </p:nvSpPr>
        <p:spPr>
          <a:xfrm>
            <a:off x="5591150" y="647110"/>
            <a:ext cx="628038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C"/>
            </a:defPPr>
            <a:lvl1pPr algn="ctr">
              <a:defRPr sz="3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z="2800" dirty="0" smtClean="0"/>
              <a:t>INSTRUMENTO: ENCUESTA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1993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ágono 2"/>
          <p:cNvSpPr/>
          <p:nvPr/>
        </p:nvSpPr>
        <p:spPr>
          <a:xfrm>
            <a:off x="0" y="116632"/>
            <a:ext cx="5231110" cy="792088"/>
          </a:xfrm>
          <a:prstGeom prst="homePlate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5</a:t>
            </a:r>
            <a:r>
              <a:rPr lang="es-EC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. MARCO METODOLÓGICO</a:t>
            </a:r>
            <a:endParaRPr lang="es-EC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0BD8022-7C49-470B-9483-21E5F63480D9}"/>
              </a:ext>
            </a:extLst>
          </p:cNvPr>
          <p:cNvSpPr txBox="1"/>
          <p:nvPr/>
        </p:nvSpPr>
        <p:spPr>
          <a:xfrm>
            <a:off x="5591150" y="647110"/>
            <a:ext cx="628038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C"/>
            </a:defPPr>
            <a:lvl1pPr algn="ctr">
              <a:defRPr sz="3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z="2800" dirty="0" smtClean="0"/>
              <a:t>INSTRUMENTO: ENTREVISTA</a:t>
            </a:r>
            <a:endParaRPr lang="en-GB" sz="2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139224"/>
              </p:ext>
            </p:extLst>
          </p:nvPr>
        </p:nvGraphicFramePr>
        <p:xfrm>
          <a:off x="694606" y="1484784"/>
          <a:ext cx="10514013" cy="3919182"/>
        </p:xfrm>
        <a:graphic>
          <a:graphicData uri="http://schemas.openxmlformats.org/drawingml/2006/table">
            <a:tbl>
              <a:tblPr/>
              <a:tblGrid>
                <a:gridCol w="1258667"/>
                <a:gridCol w="2642949"/>
                <a:gridCol w="1426976"/>
                <a:gridCol w="5185421"/>
              </a:tblGrid>
              <a:tr h="42970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DIMENSIÓN</a:t>
                      </a:r>
                    </a:p>
                  </a:txBody>
                  <a:tcPr marL="7539" marR="7539" marT="7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DEFINICIÓN</a:t>
                      </a:r>
                    </a:p>
                  </a:txBody>
                  <a:tcPr marL="7539" marR="7539" marT="7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</a:t>
                      </a:r>
                    </a:p>
                  </a:txBody>
                  <a:tcPr marL="7539" marR="7539" marT="7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539" marR="7539" marT="7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2970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ACCESIBILIDAD</a:t>
                      </a:r>
                    </a:p>
                  </a:txBody>
                  <a:tcPr marL="7539" marR="7539" marT="7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Adopción de terminales y redes que permiten acceder a los servicios, aplicaciones y contenidos</a:t>
                      </a:r>
                    </a:p>
                  </a:txBody>
                  <a:tcPr marL="7539" marR="7539" marT="7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Disponibilidad</a:t>
                      </a:r>
                    </a:p>
                  </a:txBody>
                  <a:tcPr marL="7539" marR="7539" marT="7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¿Cuenta con herramientas digitales dentro de su cooperativa?</a:t>
                      </a:r>
                    </a:p>
                  </a:txBody>
                  <a:tcPr marL="7539" marR="7539" marT="7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70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ASEQUIBILIDAD</a:t>
                      </a:r>
                    </a:p>
                  </a:txBody>
                  <a:tcPr marL="7539" marR="7539" marT="7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Precio de productos y servicios de TIC</a:t>
                      </a:r>
                    </a:p>
                  </a:txBody>
                  <a:tcPr marL="7539" marR="7539" marT="7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</a:t>
                      </a:r>
                    </a:p>
                  </a:txBody>
                  <a:tcPr marL="7539" marR="7539" marT="7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¿Cuál es el porcentaje de presupuesto asignado para los servicios digitales durante un año en su cooperativa?. Explique su respuesta?</a:t>
                      </a:r>
                    </a:p>
                  </a:txBody>
                  <a:tcPr marL="7539" marR="7539" marT="7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70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CAPACIDAD</a:t>
                      </a:r>
                    </a:p>
                  </a:txBody>
                  <a:tcPr marL="7539" marR="7539" marT="7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 de volúmenes elevados de información digital a velocidades adecuadas. Rapidez de descarga o envío de información.</a:t>
                      </a:r>
                    </a:p>
                  </a:txBody>
                  <a:tcPr marL="7539" marR="7539" marT="7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Funcionalidad</a:t>
                      </a:r>
                    </a:p>
                  </a:txBody>
                  <a:tcPr marL="7539" marR="7539" marT="7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¿Usted considera que es beneficioso utilizar servicios digitales en su cooperativa?</a:t>
                      </a:r>
                    </a:p>
                  </a:txBody>
                  <a:tcPr marL="7539" marR="7539" marT="7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70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CONFIABILIDAD</a:t>
                      </a:r>
                    </a:p>
                  </a:txBody>
                  <a:tcPr marL="7539" marR="7539" marT="7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Infraestructura   disponile de telecomunicaciones a partir de la inversión realizada.</a:t>
                      </a:r>
                    </a:p>
                  </a:txBody>
                  <a:tcPr marL="7539" marR="7539" marT="7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Confiabilidad</a:t>
                      </a:r>
                    </a:p>
                  </a:txBody>
                  <a:tcPr marL="7539" marR="7539" marT="7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¿La alta dirección de la cooperativa manifiesta y pone en práctica el interés de fortalecer el uso de servicios digitales basado en los resultados que han brindado?</a:t>
                      </a:r>
                    </a:p>
                  </a:txBody>
                  <a:tcPr marL="7539" marR="7539" marT="7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70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UTILIDAD</a:t>
                      </a:r>
                    </a:p>
                  </a:txBody>
                  <a:tcPr marL="7539" marR="7539" marT="7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de aplicaciones y cambio en los procesos de negocio indicando asimilación de tecnologías digitales</a:t>
                      </a:r>
                    </a:p>
                  </a:txBody>
                  <a:tcPr marL="7539" marR="7539" marT="7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Satisfacción</a:t>
                      </a:r>
                    </a:p>
                  </a:txBody>
                  <a:tcPr marL="7539" marR="7539" marT="7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¿Cuál es la relación costo-beneficio que identifica o ha percibido la cooperativa debido a la implementación de servicios digitales?</a:t>
                      </a:r>
                    </a:p>
                  </a:txBody>
                  <a:tcPr marL="7539" marR="7539" marT="7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70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CRECIMIENTO ECONÓMICO</a:t>
                      </a:r>
                    </a:p>
                  </a:txBody>
                  <a:tcPr marL="7539" marR="7539" marT="7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Evaluador financiero a través el cual mide el nivel de cumplimiento de expectativas que tiene una entidad.</a:t>
                      </a:r>
                    </a:p>
                  </a:txBody>
                  <a:tcPr marL="7539" marR="7539" marT="7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</a:t>
                      </a:r>
                    </a:p>
                  </a:txBody>
                  <a:tcPr marL="7539" marR="7539" marT="7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¿Usted considera que la implementación de servicios digitales influye en el crecimiento económico empresarial de la cooperativa?</a:t>
                      </a:r>
                    </a:p>
                  </a:txBody>
                  <a:tcPr marL="7539" marR="7539" marT="75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96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2918" y="825948"/>
            <a:ext cx="5414425" cy="4060819"/>
          </a:xfrm>
          <a:prstGeom prst="rect">
            <a:avLst/>
          </a:prstGeom>
        </p:spPr>
      </p:pic>
      <p:sp>
        <p:nvSpPr>
          <p:cNvPr id="4" name="Pentágono 3"/>
          <p:cNvSpPr/>
          <p:nvPr/>
        </p:nvSpPr>
        <p:spPr>
          <a:xfrm>
            <a:off x="-11577" y="116632"/>
            <a:ext cx="5231110" cy="792088"/>
          </a:xfrm>
          <a:prstGeom prst="homePlate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6</a:t>
            </a:r>
            <a:r>
              <a:rPr lang="es-EC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. RESULTADOS</a:t>
            </a:r>
            <a:endParaRPr lang="es-EC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09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ágono 3"/>
          <p:cNvSpPr/>
          <p:nvPr/>
        </p:nvSpPr>
        <p:spPr>
          <a:xfrm>
            <a:off x="-11577" y="116632"/>
            <a:ext cx="5231110" cy="792088"/>
          </a:xfrm>
          <a:prstGeom prst="homePlate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6</a:t>
            </a:r>
            <a:r>
              <a:rPr lang="es-EC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. RESULTADOS</a:t>
            </a:r>
            <a:endParaRPr lang="es-EC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2367" t="31297" r="31736" b="16209"/>
          <a:stretch/>
        </p:blipFill>
        <p:spPr>
          <a:xfrm>
            <a:off x="542646" y="2342906"/>
            <a:ext cx="6840760" cy="3407973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902037"/>
              </p:ext>
            </p:extLst>
          </p:nvPr>
        </p:nvGraphicFramePr>
        <p:xfrm>
          <a:off x="8471470" y="937523"/>
          <a:ext cx="2304256" cy="1600962"/>
        </p:xfrm>
        <a:graphic>
          <a:graphicData uri="http://schemas.openxmlformats.org/drawingml/2006/table">
            <a:tbl>
              <a:tblPr firstRow="1" firstCol="1" bandRow="1"/>
              <a:tblGrid>
                <a:gridCol w="2304256"/>
              </a:tblGrid>
              <a:tr h="42233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OBJETIVO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1161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54580" algn="l"/>
                        </a:tabLst>
                      </a:pPr>
                      <a:r>
                        <a:rPr lang="es-ES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Establecer la influencia de la digitalización en el crecimiento económico empresarial de las cooperativas de ahorro y crédito del segmento tres.</a:t>
                      </a:r>
                      <a:endParaRPr lang="es-EC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448571"/>
              </p:ext>
            </p:extLst>
          </p:nvPr>
        </p:nvGraphicFramePr>
        <p:xfrm>
          <a:off x="8471470" y="4149081"/>
          <a:ext cx="2304256" cy="1046370"/>
        </p:xfrm>
        <a:graphic>
          <a:graphicData uri="http://schemas.openxmlformats.org/drawingml/2006/table">
            <a:tbl>
              <a:tblPr firstRow="1" firstCol="1" bandRow="1"/>
              <a:tblGrid>
                <a:gridCol w="2304256"/>
              </a:tblGrid>
              <a:tr h="31645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CONCLUSIÓN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61965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ACEPTO</a:t>
                      </a:r>
                      <a:endParaRPr lang="es-EC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716660"/>
              </p:ext>
            </p:extLst>
          </p:nvPr>
        </p:nvGraphicFramePr>
        <p:xfrm>
          <a:off x="8471470" y="2560516"/>
          <a:ext cx="2304256" cy="1588564"/>
        </p:xfrm>
        <a:graphic>
          <a:graphicData uri="http://schemas.openxmlformats.org/drawingml/2006/table">
            <a:tbl>
              <a:tblPr firstRow="1" firstCol="1" bandRow="1"/>
              <a:tblGrid>
                <a:gridCol w="2304256"/>
              </a:tblGrid>
              <a:tr h="42233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HIPÓTESIS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1161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H1: </a:t>
                      </a:r>
                      <a:r>
                        <a:rPr lang="es-ES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Existe influencia entre la digitalización y el crecimiento económico</a:t>
                      </a:r>
                      <a:r>
                        <a:rPr lang="es-ES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empresarial en las cooperativas de ahorro y crédito del segmento tres.</a:t>
                      </a:r>
                      <a:r>
                        <a:rPr lang="es-EC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</a:tbl>
          </a:graphicData>
        </a:graphic>
      </p:graphicFrame>
      <p:sp>
        <p:nvSpPr>
          <p:cNvPr id="11" name="Título 1"/>
          <p:cNvSpPr txBox="1">
            <a:spLocks/>
          </p:cNvSpPr>
          <p:nvPr/>
        </p:nvSpPr>
        <p:spPr>
          <a:xfrm>
            <a:off x="797098" y="1340768"/>
            <a:ext cx="65582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C"/>
            </a:defPPr>
            <a:lvl1pPr algn="ctr">
              <a:defRPr sz="2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s-EC" b="1" dirty="0">
                <a:ln/>
                <a:solidFill>
                  <a:sysClr val="windowText" lastClr="0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Principales hallazgos de la entrevista</a:t>
            </a:r>
          </a:p>
        </p:txBody>
      </p:sp>
    </p:spTree>
    <p:extLst>
      <p:ext uri="{BB962C8B-B14F-4D97-AF65-F5344CB8AC3E}">
        <p14:creationId xmlns:p14="http://schemas.microsoft.com/office/powerpoint/2010/main" val="112861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ágono 1"/>
          <p:cNvSpPr/>
          <p:nvPr/>
        </p:nvSpPr>
        <p:spPr>
          <a:xfrm>
            <a:off x="-11577" y="116632"/>
            <a:ext cx="5231110" cy="792088"/>
          </a:xfrm>
          <a:prstGeom prst="homePlate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6</a:t>
            </a:r>
            <a:r>
              <a:rPr lang="es-EC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. RESULTADOS</a:t>
            </a:r>
            <a:endParaRPr lang="es-EC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455246" y="1659736"/>
            <a:ext cx="431977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C"/>
            </a:defPPr>
            <a:lvl1pPr algn="ctr">
              <a:defRPr sz="2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s-EC" sz="2400" dirty="0"/>
              <a:t>Servicio digital más utilizado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567219" y="647110"/>
            <a:ext cx="64187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C"/>
            </a:defPPr>
            <a:lvl1pPr algn="ctr">
              <a:defRPr sz="2800" b="1">
                <a:ln/>
                <a:solidFill>
                  <a:sysClr val="windowText" lastClr="0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es-EC" dirty="0"/>
              <a:t>Principales hallazgos de la encuesta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20" y="2492896"/>
            <a:ext cx="5227849" cy="3085288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299690" y="1886039"/>
            <a:ext cx="33025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s-EC"/>
            </a:defPPr>
            <a:lvl1pPr algn="ctr">
              <a:defRPr sz="2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s-EC" sz="2400" dirty="0" smtClean="0"/>
              <a:t>Rango de edad de uso</a:t>
            </a:r>
            <a:endParaRPr lang="es-EC" sz="24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158" y="2312419"/>
            <a:ext cx="5533658" cy="326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5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justificacion de la investig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1872208" cy="179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835109"/>
              </p:ext>
            </p:extLst>
          </p:nvPr>
        </p:nvGraphicFramePr>
        <p:xfrm>
          <a:off x="1630710" y="849176"/>
          <a:ext cx="5399310" cy="5246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entágono 5"/>
          <p:cNvSpPr/>
          <p:nvPr/>
        </p:nvSpPr>
        <p:spPr>
          <a:xfrm>
            <a:off x="0" y="57088"/>
            <a:ext cx="5231110" cy="792088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ÍNDICE</a:t>
            </a:r>
            <a:endParaRPr lang="es-EC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orporación Dinámica na Twitteru: &quot;La #Innovación es lo que #Distingue a un  #Líder de los #Demás #SteveJobs… 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90" y="1340768"/>
            <a:ext cx="3888432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99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657" y="1570246"/>
            <a:ext cx="5400040" cy="27216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Pentágono 2"/>
          <p:cNvSpPr/>
          <p:nvPr/>
        </p:nvSpPr>
        <p:spPr>
          <a:xfrm>
            <a:off x="-11577" y="116632"/>
            <a:ext cx="5231110" cy="792088"/>
          </a:xfrm>
          <a:prstGeom prst="homePlate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6</a:t>
            </a:r>
            <a:r>
              <a:rPr lang="es-EC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. RESULTADOS</a:t>
            </a:r>
            <a:endParaRPr lang="es-EC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3"/>
          <a:srcRect t="5729" b="11856"/>
          <a:stretch/>
        </p:blipFill>
        <p:spPr bwMode="auto">
          <a:xfrm>
            <a:off x="6815284" y="2261782"/>
            <a:ext cx="5273675" cy="31834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484194" y="977873"/>
            <a:ext cx="32447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s-EC"/>
            </a:defPPr>
            <a:lvl1pPr algn="ctr">
              <a:defRPr sz="2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s-EC" dirty="0"/>
              <a:t>Frecuencia de uso 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183870" y="1239483"/>
            <a:ext cx="4536504" cy="9502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C"/>
            </a:defPPr>
            <a:lvl1pPr algn="ctr">
              <a:defRPr sz="2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s-EC" dirty="0"/>
              <a:t>Expectativa de nuevos servicios digitales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527766"/>
              </p:ext>
            </p:extLst>
          </p:nvPr>
        </p:nvGraphicFramePr>
        <p:xfrm>
          <a:off x="838622" y="4475359"/>
          <a:ext cx="5656408" cy="1623120"/>
        </p:xfrm>
        <a:graphic>
          <a:graphicData uri="http://schemas.openxmlformats.org/drawingml/2006/table">
            <a:tbl>
              <a:tblPr firstRow="1" firstCol="1" bandRow="1"/>
              <a:tblGrid>
                <a:gridCol w="2344040"/>
                <a:gridCol w="1944216"/>
                <a:gridCol w="1368152"/>
              </a:tblGrid>
              <a:tr h="42233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OBJETIVO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HIPÓTESIS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CONCLUSIÓN</a:t>
                      </a:r>
                      <a:endParaRPr lang="es-EC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1196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54580" algn="l"/>
                        </a:tabLst>
                      </a:pPr>
                      <a:r>
                        <a:rPr lang="es-ES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Analizar la perspectiva del usuario y socios en el uso de la digitalización en las cooperativas de ahorro y crédito del segmento tres.</a:t>
                      </a:r>
                      <a:r>
                        <a:rPr lang="es-EC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H2: </a:t>
                      </a:r>
                      <a:r>
                        <a:rPr lang="es-ES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 usuarios de las cooperativas de ahorro y crédito del segmento tres están interesados en la digitalización en los servicios.</a:t>
                      </a:r>
                      <a:endParaRPr lang="es-EC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ACEPTO</a:t>
                      </a:r>
                      <a:endParaRPr lang="es-EC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>
          <a:xfrm>
            <a:off x="5375126" y="171965"/>
            <a:ext cx="64187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C"/>
            </a:defPPr>
            <a:lvl1pPr algn="ctr">
              <a:defRPr sz="2800" b="1">
                <a:ln/>
                <a:solidFill>
                  <a:sysClr val="windowText" lastClr="0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es-EC" dirty="0"/>
              <a:t>Principales hallazgos de la encuesta</a:t>
            </a:r>
          </a:p>
        </p:txBody>
      </p:sp>
    </p:spTree>
    <p:extLst>
      <p:ext uri="{BB962C8B-B14F-4D97-AF65-F5344CB8AC3E}">
        <p14:creationId xmlns:p14="http://schemas.microsoft.com/office/powerpoint/2010/main" val="121262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636056"/>
              </p:ext>
            </p:extLst>
          </p:nvPr>
        </p:nvGraphicFramePr>
        <p:xfrm>
          <a:off x="478582" y="1965649"/>
          <a:ext cx="11377264" cy="1288028"/>
        </p:xfrm>
        <a:graphic>
          <a:graphicData uri="http://schemas.openxmlformats.org/drawingml/2006/table">
            <a:tbl>
              <a:tblPr firstRow="1" firstCol="1" bandRow="1"/>
              <a:tblGrid>
                <a:gridCol w="824001"/>
                <a:gridCol w="776852"/>
                <a:gridCol w="824001"/>
                <a:gridCol w="776852"/>
                <a:gridCol w="824001"/>
                <a:gridCol w="776852"/>
                <a:gridCol w="824001"/>
                <a:gridCol w="776852"/>
                <a:gridCol w="824001"/>
                <a:gridCol w="776852"/>
                <a:gridCol w="824001"/>
                <a:gridCol w="776852"/>
                <a:gridCol w="64898"/>
                <a:gridCol w="915160"/>
                <a:gridCol w="792088"/>
              </a:tblGrid>
              <a:tr h="25539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Ranking Liquidez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Ranking Rentabilidad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Ranking Int. Finac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Ranking Ef. Micro.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Ranking Suf. Pat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Ranking Vul .Pat.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Ranking Morosidad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6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Puesto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COAC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Puesto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COAC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Puesto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COAC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Puesto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COAC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Puesto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COAC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Puesto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COAC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Puesto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COAC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9" marR="386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4" name="Conector recto 3"/>
          <p:cNvCxnSpPr/>
          <p:nvPr/>
        </p:nvCxnSpPr>
        <p:spPr>
          <a:xfrm>
            <a:off x="2710830" y="2348880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/>
        </p:nvCxnSpPr>
        <p:spPr>
          <a:xfrm>
            <a:off x="3286894" y="2351077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2710830" y="2348880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2710830" y="2588095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4295006" y="2348880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4871070" y="2351077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4295006" y="2348880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295006" y="2588095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7463358" y="2348880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8039422" y="2351077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7463358" y="2348880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7463358" y="2588095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6" name="Pentágono 15"/>
          <p:cNvSpPr/>
          <p:nvPr/>
        </p:nvSpPr>
        <p:spPr>
          <a:xfrm>
            <a:off x="-11577" y="116632"/>
            <a:ext cx="5231110" cy="792088"/>
          </a:xfrm>
          <a:prstGeom prst="homePlate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6</a:t>
            </a:r>
            <a:r>
              <a:rPr lang="es-EC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 RESULTADOS</a:t>
            </a:r>
            <a:endParaRPr lang="es-EC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694606" y="1169404"/>
            <a:ext cx="106907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C"/>
            </a:defPPr>
            <a:lvl1pPr algn="ctr">
              <a:defRPr sz="2800" b="1">
                <a:ln/>
                <a:solidFill>
                  <a:sysClr val="windowText" lastClr="0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es-EC" dirty="0"/>
              <a:t>Principales hallazgos del crecimiento económico empresarial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9798393" y="4077712"/>
            <a:ext cx="2079044" cy="13174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Mayor digitalización mayor crecimiento económico empresarial</a:t>
            </a:r>
            <a:endParaRPr lang="es-EC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50590" y="3821464"/>
            <a:ext cx="3888432" cy="2562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Principales servicios digitales</a:t>
            </a:r>
            <a:endParaRPr lang="es-EC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44465" t="36219" r="5173" b="31690"/>
          <a:stretch/>
        </p:blipFill>
        <p:spPr>
          <a:xfrm>
            <a:off x="443738" y="4295931"/>
            <a:ext cx="4320480" cy="1547822"/>
          </a:xfrm>
          <a:prstGeom prst="rect">
            <a:avLst/>
          </a:prstGeom>
        </p:spPr>
      </p:pic>
      <p:pic>
        <p:nvPicPr>
          <p:cNvPr id="21" name="Imagen 20"/>
          <p:cNvPicPr/>
          <p:nvPr/>
        </p:nvPicPr>
        <p:blipFill rotWithShape="1">
          <a:blip r:embed="rId3"/>
          <a:srcRect l="18270" t="32497" b="8051"/>
          <a:stretch/>
        </p:blipFill>
        <p:spPr bwMode="auto">
          <a:xfrm>
            <a:off x="5039539" y="3982117"/>
            <a:ext cx="4413250" cy="18046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Rectángulo 21"/>
          <p:cNvSpPr/>
          <p:nvPr/>
        </p:nvSpPr>
        <p:spPr>
          <a:xfrm>
            <a:off x="5503437" y="3501007"/>
            <a:ext cx="3919842" cy="3426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Teoría de la ventaja competitiva</a:t>
            </a:r>
            <a:endParaRPr lang="es-EC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23" name="Conector recto 22"/>
          <p:cNvCxnSpPr/>
          <p:nvPr/>
        </p:nvCxnSpPr>
        <p:spPr>
          <a:xfrm>
            <a:off x="10847734" y="3045769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11423798" y="3047966"/>
            <a:ext cx="0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10847734" y="3045769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10847734" y="3284984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49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976373"/>
              </p:ext>
            </p:extLst>
          </p:nvPr>
        </p:nvGraphicFramePr>
        <p:xfrm>
          <a:off x="262558" y="1865781"/>
          <a:ext cx="11233248" cy="1675765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296144"/>
                <a:gridCol w="1008112"/>
                <a:gridCol w="1080120"/>
                <a:gridCol w="936104"/>
                <a:gridCol w="1008112"/>
                <a:gridCol w="1224136"/>
                <a:gridCol w="1296144"/>
                <a:gridCol w="936104"/>
                <a:gridCol w="1152128"/>
                <a:gridCol w="1296144"/>
              </a:tblGrid>
              <a:tr h="38276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</a:rPr>
                        <a:t>DIGITALIZACION</a:t>
                      </a:r>
                      <a:endParaRPr lang="es-ES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</a:rPr>
                        <a:t>Liquidez</a:t>
                      </a:r>
                      <a:endParaRPr lang="es-E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</a:rPr>
                        <a:t>Rentabilidad</a:t>
                      </a:r>
                      <a:endParaRPr lang="es-E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</a:rPr>
                        <a:t>Intermediación</a:t>
                      </a:r>
                      <a:endParaRPr lang="es-ES" sz="1600" b="1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</a:rPr>
                        <a:t>financiera</a:t>
                      </a:r>
                      <a:endParaRPr lang="es-E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</a:rPr>
                        <a:t>Eficiencia</a:t>
                      </a:r>
                      <a:endParaRPr lang="es-ES" sz="1600" b="1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</a:rPr>
                        <a:t>microeconómica</a:t>
                      </a:r>
                      <a:endParaRPr lang="es-E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</a:rPr>
                        <a:t>Suficiencia patrimonial</a:t>
                      </a:r>
                      <a:endParaRPr lang="es-E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</a:rPr>
                        <a:t>Vulnerabilidad</a:t>
                      </a:r>
                      <a:endParaRPr lang="es-ES" sz="1600" b="1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</a:rPr>
                        <a:t>patrimonio</a:t>
                      </a:r>
                      <a:endParaRPr lang="es-E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</a:rPr>
                        <a:t>Morosidad</a:t>
                      </a:r>
                      <a:endParaRPr lang="es-ES" sz="1600" b="1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</a:rPr>
                        <a:t>cartera</a:t>
                      </a:r>
                      <a:endParaRPr lang="es-ES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91381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s-EC" sz="1100" b="1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effectLst/>
                        </a:rPr>
                        <a:t>DIGITALIZACION</a:t>
                      </a:r>
                      <a:endParaRPr lang="es-E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effectLst/>
                        </a:rPr>
                        <a:t>Correlación </a:t>
                      </a: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</a:rPr>
                        <a:t>de Pearson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000000"/>
                          </a:solidFill>
                          <a:effectLst/>
                        </a:rPr>
                        <a:t>-,</a:t>
                      </a: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123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000000"/>
                          </a:solidFill>
                          <a:effectLst/>
                        </a:rPr>
                        <a:t>-,</a:t>
                      </a: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207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</a:rPr>
                        <a:t>581</a:t>
                      </a:r>
                      <a:r>
                        <a:rPr lang="es-ES" sz="1600" b="1" baseline="30000" dirty="0">
                          <a:solidFill>
                            <a:srgbClr val="000000"/>
                          </a:solidFill>
                          <a:effectLst/>
                        </a:rPr>
                        <a:t>**</a:t>
                      </a:r>
                      <a:endParaRPr lang="es-E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rgbClr val="000000"/>
                          </a:solidFill>
                          <a:effectLst/>
                        </a:rPr>
                        <a:t>-,</a:t>
                      </a: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062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</a:rPr>
                        <a:t>712</a:t>
                      </a:r>
                      <a:r>
                        <a:rPr lang="es-ES" sz="1600" b="1" baseline="30000" dirty="0">
                          <a:solidFill>
                            <a:srgbClr val="000000"/>
                          </a:solidFill>
                          <a:effectLst/>
                        </a:rPr>
                        <a:t>**</a:t>
                      </a:r>
                      <a:endParaRPr lang="es-E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rgbClr val="000000"/>
                          </a:solidFill>
                          <a:effectLst/>
                        </a:rPr>
                        <a:t>-,</a:t>
                      </a: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</a:rPr>
                        <a:t>612</a:t>
                      </a:r>
                      <a:r>
                        <a:rPr lang="es-ES" sz="1600" b="1" baseline="30000" dirty="0">
                          <a:solidFill>
                            <a:srgbClr val="000000"/>
                          </a:solidFill>
                          <a:effectLst/>
                        </a:rPr>
                        <a:t>**</a:t>
                      </a:r>
                      <a:endParaRPr lang="es-E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s-ES" sz="16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rgbClr val="000000"/>
                          </a:solidFill>
                          <a:effectLst/>
                        </a:rPr>
                        <a:t>-,</a:t>
                      </a: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</a:rPr>
                        <a:t>666</a:t>
                      </a:r>
                      <a:r>
                        <a:rPr lang="es-ES" sz="1600" b="1" baseline="30000" dirty="0">
                          <a:solidFill>
                            <a:srgbClr val="000000"/>
                          </a:solidFill>
                          <a:effectLst/>
                        </a:rPr>
                        <a:t>**</a:t>
                      </a:r>
                      <a:endParaRPr lang="es-E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13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</a:rPr>
                        <a:t>Sig. (bilateral)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</a:rPr>
                        <a:t>,606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</a:rPr>
                        <a:t>,381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</a:rPr>
                        <a:t>,007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</a:rPr>
                        <a:t>,796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,000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,004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,001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13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753188"/>
              </p:ext>
            </p:extLst>
          </p:nvPr>
        </p:nvGraphicFramePr>
        <p:xfrm>
          <a:off x="478582" y="4449990"/>
          <a:ext cx="7848873" cy="1540002"/>
        </p:xfrm>
        <a:graphic>
          <a:graphicData uri="http://schemas.openxmlformats.org/drawingml/2006/table">
            <a:tbl>
              <a:tblPr firstRow="1" firstCol="1" bandRow="1"/>
              <a:tblGrid>
                <a:gridCol w="2616291"/>
                <a:gridCol w="1585631"/>
                <a:gridCol w="1268505"/>
                <a:gridCol w="2378446"/>
              </a:tblGrid>
              <a:tr h="34505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OBJETIVO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HIPÓTESIS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CONCLUSIÓN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OBSERVACIÓN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1023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54580" algn="l"/>
                        </a:tabLst>
                      </a:pPr>
                      <a:r>
                        <a:rPr lang="es-ES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Determinar la relación que se genera entre la digitalización y el desarrollo económico empresarial en las cooperativas de ahorro y crédito del segmento tres.</a:t>
                      </a:r>
                      <a:endParaRPr lang="es-EC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H3: </a:t>
                      </a:r>
                      <a:r>
                        <a:rPr lang="es-ES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Existe una relación positiva entre la digitalización y el desarrollo económico.</a:t>
                      </a:r>
                      <a:endParaRPr lang="es-EC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ACEPTO</a:t>
                      </a:r>
                      <a:endParaRPr lang="es-EC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acepta </a:t>
                      </a:r>
                      <a:r>
                        <a:rPr lang="es-EC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lang="es-EC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hipótesis </a:t>
                      </a:r>
                      <a:r>
                        <a:rPr lang="es-EC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alternativa pero</a:t>
                      </a:r>
                      <a:r>
                        <a:rPr lang="es-EC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solamente con los indicadores suficiencia patrimonial, vulnerabilidad patrimonio y morosidad de la cartera.</a:t>
                      </a:r>
                      <a:endParaRPr lang="es-EC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</a:tbl>
          </a:graphicData>
        </a:graphic>
      </p:graphicFrame>
      <p:sp>
        <p:nvSpPr>
          <p:cNvPr id="4" name="Pentágono 3"/>
          <p:cNvSpPr/>
          <p:nvPr/>
        </p:nvSpPr>
        <p:spPr>
          <a:xfrm>
            <a:off x="-11577" y="116632"/>
            <a:ext cx="5231110" cy="792088"/>
          </a:xfrm>
          <a:prstGeom prst="homePlate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6</a:t>
            </a:r>
            <a:r>
              <a:rPr lang="es-EC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. RESULTADOS</a:t>
            </a:r>
            <a:endParaRPr lang="es-EC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407574" y="4221088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chemeClr val="bg2">
                    <a:lumMod val="10000"/>
                  </a:schemeClr>
                </a:solidFill>
              </a:rPr>
              <a:t>p-valor &lt; 0,05 </a:t>
            </a:r>
            <a:r>
              <a:rPr lang="es-EC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EC" b="1" dirty="0" smtClean="0">
                <a:solidFill>
                  <a:schemeClr val="accent3">
                    <a:lumMod val="75000"/>
                  </a:schemeClr>
                </a:solidFill>
              </a:rPr>
              <a:t>SI</a:t>
            </a:r>
          </a:p>
          <a:p>
            <a:endParaRPr lang="es-EC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s-EC" b="1" dirty="0">
                <a:solidFill>
                  <a:schemeClr val="bg2">
                    <a:lumMod val="10000"/>
                  </a:schemeClr>
                </a:solidFill>
              </a:rPr>
              <a:t>p-valor &gt; 0,05 </a:t>
            </a:r>
            <a:r>
              <a:rPr lang="es-EC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EC" b="1" dirty="0" smtClean="0">
                <a:solidFill>
                  <a:srgbClr val="FF0000"/>
                </a:solidFill>
              </a:rPr>
              <a:t>NO</a:t>
            </a:r>
            <a:endParaRPr lang="es-EC" b="1" dirty="0">
              <a:solidFill>
                <a:srgbClr val="FF0000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930270" y="1169404"/>
            <a:ext cx="42194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C"/>
            </a:defPPr>
            <a:lvl1pPr algn="ctr">
              <a:defRPr sz="2800" b="1">
                <a:ln/>
                <a:solidFill>
                  <a:sysClr val="windowText" lastClr="0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es-EC" dirty="0" smtClean="0"/>
              <a:t>Correlación de Pearson</a:t>
            </a:r>
            <a:endParaRPr lang="es-EC" dirty="0"/>
          </a:p>
        </p:txBody>
      </p:sp>
      <p:sp>
        <p:nvSpPr>
          <p:cNvPr id="19" name="CuadroTexto 18"/>
          <p:cNvSpPr txBox="1"/>
          <p:nvPr/>
        </p:nvSpPr>
        <p:spPr>
          <a:xfrm>
            <a:off x="334566" y="3573016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solidFill>
                  <a:srgbClr val="000000"/>
                </a:solidFill>
              </a:rPr>
              <a:t>** La correlación es significativa en el nivel 0,01 (bilateral)</a:t>
            </a:r>
            <a:endParaRPr lang="es-ES" sz="1400" dirty="0">
              <a:solidFill>
                <a:srgbClr val="000000"/>
              </a:solidFill>
            </a:endParaRPr>
          </a:p>
        </p:txBody>
      </p:sp>
      <p:cxnSp>
        <p:nvCxnSpPr>
          <p:cNvPr id="21" name="Conector recto 20"/>
          <p:cNvCxnSpPr/>
          <p:nvPr/>
        </p:nvCxnSpPr>
        <p:spPr>
          <a:xfrm>
            <a:off x="8471470" y="2708920"/>
            <a:ext cx="0" cy="43204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9119542" y="2708920"/>
            <a:ext cx="0" cy="43204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8471470" y="2708920"/>
            <a:ext cx="64807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8471470" y="3140968"/>
            <a:ext cx="64807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9623598" y="2708920"/>
            <a:ext cx="0" cy="43204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10271670" y="2708920"/>
            <a:ext cx="0" cy="43204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9623598" y="2708920"/>
            <a:ext cx="64807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9623598" y="3140968"/>
            <a:ext cx="64807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10919742" y="2708920"/>
            <a:ext cx="0" cy="43204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>
            <a:off x="11567814" y="2708920"/>
            <a:ext cx="0" cy="43204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>
            <a:off x="10919742" y="2708920"/>
            <a:ext cx="64807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10919742" y="3140968"/>
            <a:ext cx="64807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>
            <a:off x="6239222" y="2708920"/>
            <a:ext cx="0" cy="43204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6887294" y="2708920"/>
            <a:ext cx="0" cy="43204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>
            <a:off x="6239222" y="2708920"/>
            <a:ext cx="64807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>
            <a:off x="6239222" y="3140968"/>
            <a:ext cx="64807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32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334566" y="1052736"/>
            <a:ext cx="8400509" cy="4752528"/>
          </a:xfrm>
          <a:prstGeom prst="rect">
            <a:avLst/>
          </a:prstGeom>
        </p:spPr>
      </p:pic>
      <p:sp>
        <p:nvSpPr>
          <p:cNvPr id="3" name="Pentágono 2"/>
          <p:cNvSpPr/>
          <p:nvPr/>
        </p:nvSpPr>
        <p:spPr>
          <a:xfrm>
            <a:off x="-11577" y="116632"/>
            <a:ext cx="5231110" cy="792088"/>
          </a:xfrm>
          <a:prstGeom prst="homePlate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6</a:t>
            </a:r>
            <a:r>
              <a:rPr lang="es-EC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. RESULTADOS</a:t>
            </a:r>
            <a:endParaRPr lang="es-EC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B8DC9E49-37FE-47FE-B820-501CB7CCB004}"/>
              </a:ext>
            </a:extLst>
          </p:cNvPr>
          <p:cNvSpPr/>
          <p:nvPr/>
        </p:nvSpPr>
        <p:spPr>
          <a:xfrm>
            <a:off x="9119542" y="1340768"/>
            <a:ext cx="2952328" cy="18722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rgbClr val="000000"/>
                </a:solidFill>
              </a:rPr>
              <a:t>Por medio de los gráficos </a:t>
            </a:r>
            <a:r>
              <a:rPr lang="es-ES" sz="1600" dirty="0" err="1">
                <a:solidFill>
                  <a:srgbClr val="000000"/>
                </a:solidFill>
              </a:rPr>
              <a:t>Dotplot</a:t>
            </a:r>
            <a:r>
              <a:rPr lang="es-ES" sz="1600" dirty="0">
                <a:solidFill>
                  <a:srgbClr val="000000"/>
                </a:solidFill>
              </a:rPr>
              <a:t> se observa de que </a:t>
            </a:r>
            <a:endParaRPr lang="es-419" sz="1600" dirty="0">
              <a:solidFill>
                <a:srgbClr val="000000"/>
              </a:solidFill>
            </a:endParaRPr>
          </a:p>
          <a:p>
            <a:pPr algn="ctr"/>
            <a:r>
              <a:rPr lang="es-ES" sz="1600" dirty="0" smtClean="0">
                <a:solidFill>
                  <a:srgbClr val="000000"/>
                </a:solidFill>
              </a:rPr>
              <a:t>La cooperativa 5 tiene mayor porcentaje de digitalización y los mejores resultados en gran parte de los indicadores</a:t>
            </a:r>
            <a:endParaRPr lang="es-419" sz="1600" dirty="0">
              <a:solidFill>
                <a:srgbClr val="000000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24CCA69D-4B6F-41A7-A107-D0919293AB9C}"/>
              </a:ext>
            </a:extLst>
          </p:cNvPr>
          <p:cNvSpPr/>
          <p:nvPr/>
        </p:nvSpPr>
        <p:spPr>
          <a:xfrm>
            <a:off x="9119542" y="3789040"/>
            <a:ext cx="2931246" cy="16464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sz="1600" dirty="0" smtClean="0">
                <a:solidFill>
                  <a:srgbClr val="000000"/>
                </a:solidFill>
              </a:rPr>
              <a:t>Se confirma el rankiado de índicadores y se observa:</a:t>
            </a:r>
          </a:p>
          <a:p>
            <a:pPr algn="ctr"/>
            <a:r>
              <a:rPr lang="es-419" sz="2400" b="1" dirty="0" smtClean="0">
                <a:solidFill>
                  <a:srgbClr val="0070C0"/>
                </a:solidFill>
              </a:rPr>
              <a:t>&gt;</a:t>
            </a:r>
            <a:r>
              <a:rPr lang="es-419" sz="1600" dirty="0" smtClean="0">
                <a:solidFill>
                  <a:srgbClr val="000000"/>
                </a:solidFill>
              </a:rPr>
              <a:t>digitalización</a:t>
            </a:r>
            <a:r>
              <a:rPr lang="es-419" sz="2400" b="1" dirty="0">
                <a:solidFill>
                  <a:srgbClr val="0070C0"/>
                </a:solidFill>
              </a:rPr>
              <a:t> </a:t>
            </a:r>
            <a:r>
              <a:rPr lang="es-419" sz="2400" b="1" dirty="0" smtClean="0">
                <a:solidFill>
                  <a:srgbClr val="0070C0"/>
                </a:solidFill>
              </a:rPr>
              <a:t>&gt;</a:t>
            </a:r>
            <a:r>
              <a:rPr lang="es-419" sz="1600" dirty="0" smtClean="0">
                <a:solidFill>
                  <a:srgbClr val="000000"/>
                </a:solidFill>
              </a:rPr>
              <a:t>crecimiento económico empresarial</a:t>
            </a:r>
            <a:endParaRPr lang="es-419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3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ágono 1"/>
          <p:cNvSpPr/>
          <p:nvPr/>
        </p:nvSpPr>
        <p:spPr>
          <a:xfrm>
            <a:off x="-11577" y="116632"/>
            <a:ext cx="5231110" cy="792088"/>
          </a:xfrm>
          <a:prstGeom prst="homePlate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7. CONCLUSIONES</a:t>
            </a:r>
            <a:endParaRPr lang="es-EC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57035448"/>
              </p:ext>
            </p:extLst>
          </p:nvPr>
        </p:nvGraphicFramePr>
        <p:xfrm>
          <a:off x="262558" y="1196752"/>
          <a:ext cx="1137726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508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ágono 1"/>
          <p:cNvSpPr/>
          <p:nvPr/>
        </p:nvSpPr>
        <p:spPr>
          <a:xfrm>
            <a:off x="-11577" y="116632"/>
            <a:ext cx="5231110" cy="792088"/>
          </a:xfrm>
          <a:prstGeom prst="homePlate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7</a:t>
            </a:r>
            <a:r>
              <a:rPr lang="es-EC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. CONCLUSIONES</a:t>
            </a:r>
            <a:endParaRPr lang="es-EC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24275399"/>
              </p:ext>
            </p:extLst>
          </p:nvPr>
        </p:nvGraphicFramePr>
        <p:xfrm>
          <a:off x="0" y="1268760"/>
          <a:ext cx="11807385" cy="4343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09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B8DC9E49-37FE-47FE-B820-501CB7CCB004}"/>
              </a:ext>
            </a:extLst>
          </p:cNvPr>
          <p:cNvSpPr/>
          <p:nvPr/>
        </p:nvSpPr>
        <p:spPr>
          <a:xfrm>
            <a:off x="478582" y="1412776"/>
            <a:ext cx="201622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000000"/>
                </a:solidFill>
              </a:rPr>
              <a:t>Investigadores</a:t>
            </a:r>
            <a:endParaRPr lang="es-419" dirty="0">
              <a:solidFill>
                <a:srgbClr val="000000"/>
              </a:solidFill>
            </a:endParaRPr>
          </a:p>
        </p:txBody>
      </p:sp>
      <p:sp>
        <p:nvSpPr>
          <p:cNvPr id="8" name="Pentágono 7"/>
          <p:cNvSpPr/>
          <p:nvPr/>
        </p:nvSpPr>
        <p:spPr>
          <a:xfrm>
            <a:off x="0" y="188640"/>
            <a:ext cx="5231110" cy="792088"/>
          </a:xfrm>
          <a:prstGeom prst="homePlate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7</a:t>
            </a:r>
            <a:r>
              <a:rPr lang="es-EC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. RECOMENDACIONES</a:t>
            </a:r>
            <a:endParaRPr lang="es-EC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3001057" y="1342308"/>
            <a:ext cx="8280920" cy="657454"/>
            <a:chOff x="678461" y="658483"/>
            <a:chExt cx="10703355" cy="638251"/>
          </a:xfrm>
        </p:grpSpPr>
        <p:sp>
          <p:nvSpPr>
            <p:cNvPr id="10" name="Rectángulo 9"/>
            <p:cNvSpPr/>
            <p:nvPr/>
          </p:nvSpPr>
          <p:spPr>
            <a:xfrm>
              <a:off x="678461" y="658483"/>
              <a:ext cx="10703355" cy="63825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ángulo 10"/>
            <p:cNvSpPr/>
            <p:nvPr/>
          </p:nvSpPr>
          <p:spPr>
            <a:xfrm>
              <a:off x="678461" y="658483"/>
              <a:ext cx="10703355" cy="6382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75978" tIns="50800" rIns="50800" bIns="508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kern="1200" dirty="0" smtClean="0"/>
                <a:t>Ampliar la muestra para un posterior estudio sobre la correlación de las variables.</a:t>
              </a:r>
              <a:endParaRPr lang="es-EC" sz="2000" kern="1200" dirty="0"/>
            </a:p>
          </p:txBody>
        </p:sp>
      </p:grp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B8DC9E49-37FE-47FE-B820-501CB7CCB004}"/>
              </a:ext>
            </a:extLst>
          </p:cNvPr>
          <p:cNvSpPr/>
          <p:nvPr/>
        </p:nvSpPr>
        <p:spPr>
          <a:xfrm>
            <a:off x="429841" y="2901972"/>
            <a:ext cx="216024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000000"/>
                </a:solidFill>
              </a:rPr>
              <a:t>Cooperativas</a:t>
            </a:r>
            <a:endParaRPr lang="es-419" dirty="0">
              <a:solidFill>
                <a:srgbClr val="00000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3019261" y="2368044"/>
            <a:ext cx="8260521" cy="1440160"/>
            <a:chOff x="1033822" y="1502194"/>
            <a:chExt cx="10347994" cy="1595634"/>
          </a:xfrm>
        </p:grpSpPr>
        <p:sp>
          <p:nvSpPr>
            <p:cNvPr id="14" name="Rectángulo 13"/>
            <p:cNvSpPr/>
            <p:nvPr/>
          </p:nvSpPr>
          <p:spPr>
            <a:xfrm>
              <a:off x="1033822" y="1502194"/>
              <a:ext cx="10347994" cy="159563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15" name="Rectángulo 14"/>
            <p:cNvSpPr/>
            <p:nvPr/>
          </p:nvSpPr>
          <p:spPr>
            <a:xfrm>
              <a:off x="1033822" y="1502194"/>
              <a:ext cx="10347994" cy="15956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75978" tIns="50800" rIns="50800" bIns="508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 smtClean="0"/>
                <a:t>Promover </a:t>
              </a:r>
              <a:r>
                <a:rPr lang="es-ES" sz="2000" kern="1200" dirty="0" smtClean="0"/>
                <a:t>campañas de uso de servicios digitales, utilizando herramientas visuales y auditivas que ayuden a los usuarios a facilitar el manejo de los mismos; a través de vídeos tutoriales y pasos de uso y manuales en los medios de comunicación de las cooperativas.</a:t>
              </a:r>
              <a:endParaRPr lang="es-EC" sz="2000" kern="1200" dirty="0"/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B8DC9E49-37FE-47FE-B820-501CB7CCB004}"/>
              </a:ext>
            </a:extLst>
          </p:cNvPr>
          <p:cNvSpPr/>
          <p:nvPr/>
        </p:nvSpPr>
        <p:spPr>
          <a:xfrm>
            <a:off x="478582" y="4437112"/>
            <a:ext cx="2111499" cy="5040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rgbClr val="000000"/>
                </a:solidFill>
              </a:rPr>
              <a:t>Gerentes y líderes de las cooperativas</a:t>
            </a:r>
            <a:endParaRPr lang="es-419" sz="1600" dirty="0">
              <a:solidFill>
                <a:srgbClr val="00000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2998862" y="4149080"/>
            <a:ext cx="8280920" cy="1362594"/>
            <a:chOff x="683009" y="3366354"/>
            <a:chExt cx="10694258" cy="1088167"/>
          </a:xfrm>
        </p:grpSpPr>
        <p:sp>
          <p:nvSpPr>
            <p:cNvPr id="18" name="Rectángulo 17"/>
            <p:cNvSpPr/>
            <p:nvPr/>
          </p:nvSpPr>
          <p:spPr>
            <a:xfrm>
              <a:off x="683009" y="3366354"/>
              <a:ext cx="10694258" cy="108816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2567512"/>
                <a:satOff val="48481"/>
                <a:lumOff val="-2941"/>
                <a:alphaOff val="0"/>
              </a:schemeClr>
            </a:fillRef>
            <a:effectRef idx="0">
              <a:schemeClr val="accent3">
                <a:hueOff val="-2567512"/>
                <a:satOff val="48481"/>
                <a:lumOff val="-29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ángulo 18"/>
            <p:cNvSpPr/>
            <p:nvPr/>
          </p:nvSpPr>
          <p:spPr>
            <a:xfrm>
              <a:off x="683009" y="3366354"/>
              <a:ext cx="10694258" cy="10881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75978" tIns="50800" rIns="50800" bIns="508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/>
                <a:t>Trabajar en presupuestos para implementar nuevos servicios digitales enfocados al proceso interno de la cooperativa y a los servicios que mantienen presentes a los clientes fieles de cada una de las cooperativas. </a:t>
              </a:r>
              <a:endParaRPr lang="es-EC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6224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B8DC9E49-37FE-47FE-B820-501CB7CCB004}"/>
              </a:ext>
            </a:extLst>
          </p:cNvPr>
          <p:cNvSpPr/>
          <p:nvPr/>
        </p:nvSpPr>
        <p:spPr>
          <a:xfrm>
            <a:off x="548395" y="2200930"/>
            <a:ext cx="201622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000000"/>
                </a:solidFill>
              </a:rPr>
              <a:t>Estado</a:t>
            </a:r>
            <a:endParaRPr lang="es-419" dirty="0">
              <a:solidFill>
                <a:srgbClr val="000000"/>
              </a:solidFill>
            </a:endParaRPr>
          </a:p>
        </p:txBody>
      </p:sp>
      <p:sp>
        <p:nvSpPr>
          <p:cNvPr id="8" name="Pentágono 7"/>
          <p:cNvSpPr/>
          <p:nvPr/>
        </p:nvSpPr>
        <p:spPr>
          <a:xfrm>
            <a:off x="0" y="188640"/>
            <a:ext cx="5231110" cy="792088"/>
          </a:xfrm>
          <a:prstGeom prst="homePlate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7</a:t>
            </a:r>
            <a:r>
              <a:rPr lang="es-EC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. RECOMENDACIONES</a:t>
            </a:r>
            <a:endParaRPr lang="es-EC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3142878" y="1683184"/>
            <a:ext cx="8280920" cy="1673808"/>
            <a:chOff x="678461" y="658483"/>
            <a:chExt cx="10703355" cy="638251"/>
          </a:xfrm>
        </p:grpSpPr>
        <p:sp>
          <p:nvSpPr>
            <p:cNvPr id="10" name="Rectángulo 9"/>
            <p:cNvSpPr/>
            <p:nvPr/>
          </p:nvSpPr>
          <p:spPr>
            <a:xfrm>
              <a:off x="678461" y="658483"/>
              <a:ext cx="10703355" cy="63825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ángulo 10"/>
            <p:cNvSpPr/>
            <p:nvPr/>
          </p:nvSpPr>
          <p:spPr>
            <a:xfrm>
              <a:off x="678461" y="658483"/>
              <a:ext cx="10703355" cy="6382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75978" tIns="50800" rIns="50800" bIns="50800" numCol="1" spcCol="1270" anchor="ctr" anchorCtr="0">
              <a:noAutofit/>
            </a:bodyPr>
            <a:lstStyle/>
            <a:p>
              <a:pPr lvl="0"/>
              <a:r>
                <a:rPr lang="es-ES" sz="2000" dirty="0" smtClean="0"/>
                <a:t>Promover </a:t>
              </a:r>
              <a:r>
                <a:rPr lang="es-ES" sz="2000" dirty="0"/>
                <a:t>programas de alfabetizaciones digitales enfocadas en sectores desfavorecidos, la tercera edad y discapacitados y establecer descuentos o premios a las cooperativas que usen sus servicios digitales de forma digital o en línea para sus transacciones con el estado.</a:t>
              </a:r>
              <a:endParaRPr lang="es-EC" sz="2000" dirty="0"/>
            </a:p>
          </p:txBody>
        </p:sp>
      </p:grp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B8DC9E49-37FE-47FE-B820-501CB7CCB004}"/>
              </a:ext>
            </a:extLst>
          </p:cNvPr>
          <p:cNvSpPr/>
          <p:nvPr/>
        </p:nvSpPr>
        <p:spPr>
          <a:xfrm>
            <a:off x="548395" y="4224538"/>
            <a:ext cx="216024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000000"/>
                </a:solidFill>
              </a:rPr>
              <a:t>Estado</a:t>
            </a:r>
            <a:endParaRPr lang="es-419" dirty="0">
              <a:solidFill>
                <a:srgbClr val="00000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3142878" y="3766068"/>
            <a:ext cx="8260521" cy="1440160"/>
            <a:chOff x="1033822" y="1502194"/>
            <a:chExt cx="10347994" cy="1595634"/>
          </a:xfrm>
        </p:grpSpPr>
        <p:sp>
          <p:nvSpPr>
            <p:cNvPr id="14" name="Rectángulo 13"/>
            <p:cNvSpPr/>
            <p:nvPr/>
          </p:nvSpPr>
          <p:spPr>
            <a:xfrm>
              <a:off x="1033822" y="1502194"/>
              <a:ext cx="10347994" cy="159563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15" name="Rectángulo 14"/>
            <p:cNvSpPr/>
            <p:nvPr/>
          </p:nvSpPr>
          <p:spPr>
            <a:xfrm>
              <a:off x="1033822" y="1502194"/>
              <a:ext cx="10347994" cy="15956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75978" tIns="50800" rIns="50800" bIns="50800" numCol="1" spcCol="1270" anchor="ctr" anchorCtr="0">
              <a:noAutofit/>
            </a:bodyPr>
            <a:lstStyle/>
            <a:p>
              <a:pPr lvl="0"/>
              <a:r>
                <a:rPr lang="es-ES" sz="2000" dirty="0" smtClean="0"/>
                <a:t>Incitar </a:t>
              </a:r>
              <a:r>
                <a:rPr lang="es-ES" sz="2000" dirty="0"/>
                <a:t>programas para aumentar la asequibilidad de TIC como oferta de servicio de banda ancha a precio </a:t>
              </a:r>
              <a:r>
                <a:rPr lang="es-ES" sz="2000" dirty="0" smtClean="0"/>
                <a:t>reducido y subsidios </a:t>
              </a:r>
              <a:r>
                <a:rPr lang="es-ES" sz="2000" dirty="0"/>
                <a:t>a la adopción de banda ancha y computadores.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29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gracias militar">
            <a:extLst>
              <a:ext uri="{FF2B5EF4-FFF2-40B4-BE49-F238E27FC236}">
                <a16:creationId xmlns="" xmlns:a16="http://schemas.microsoft.com/office/drawing/2014/main" id="{CDCA11D1-AEA7-4DF5-94CA-AAB1FE945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734" y="836712"/>
            <a:ext cx="7776864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86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1">
            <a:extLst>
              <a:ext uri="{FF2B5EF4-FFF2-40B4-BE49-F238E27FC236}">
                <a16:creationId xmlns:a16="http://schemas.microsoft.com/office/drawing/2014/main" xmlns="" id="{515C586F-A843-4D40-A117-0F195A19525F}"/>
              </a:ext>
            </a:extLst>
          </p:cNvPr>
          <p:cNvSpPr/>
          <p:nvPr/>
        </p:nvSpPr>
        <p:spPr>
          <a:xfrm>
            <a:off x="8866890" y="3032622"/>
            <a:ext cx="774198" cy="774198"/>
          </a:xfrm>
          <a:prstGeom prst="ellipse">
            <a:avLst/>
          </a:prstGeom>
          <a:solidFill>
            <a:srgbClr val="C2C9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09">
              <a:defRPr/>
            </a:pPr>
            <a:endParaRPr lang="en-GB" sz="1400" kern="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5" name="Group 76">
            <a:extLst>
              <a:ext uri="{FF2B5EF4-FFF2-40B4-BE49-F238E27FC236}">
                <a16:creationId xmlns:a16="http://schemas.microsoft.com/office/drawing/2014/main" xmlns="" id="{3CBBED6F-3C72-4F56-8BEA-25591995668F}"/>
              </a:ext>
            </a:extLst>
          </p:cNvPr>
          <p:cNvGrpSpPr/>
          <p:nvPr/>
        </p:nvGrpSpPr>
        <p:grpSpPr>
          <a:xfrm>
            <a:off x="9023748" y="3180398"/>
            <a:ext cx="466279" cy="410901"/>
            <a:chOff x="2341563" y="119063"/>
            <a:chExt cx="7512050" cy="661987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936D06FA-2E54-4E88-A910-DB224316FF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1563" y="119063"/>
              <a:ext cx="7512050" cy="6619875"/>
            </a:xfrm>
            <a:custGeom>
              <a:avLst/>
              <a:gdLst>
                <a:gd name="T0" fmla="*/ 2422 w 2440"/>
                <a:gd name="T1" fmla="*/ 1985 h 2132"/>
                <a:gd name="T2" fmla="*/ 2422 w 2440"/>
                <a:gd name="T3" fmla="*/ 1985 h 2132"/>
                <a:gd name="T4" fmla="*/ 1305 w 2440"/>
                <a:gd name="T5" fmla="*/ 49 h 2132"/>
                <a:gd name="T6" fmla="*/ 1220 w 2440"/>
                <a:gd name="T7" fmla="*/ 0 h 2132"/>
                <a:gd name="T8" fmla="*/ 1135 w 2440"/>
                <a:gd name="T9" fmla="*/ 49 h 2132"/>
                <a:gd name="T10" fmla="*/ 17 w 2440"/>
                <a:gd name="T11" fmla="*/ 1985 h 2132"/>
                <a:gd name="T12" fmla="*/ 17 w 2440"/>
                <a:gd name="T13" fmla="*/ 2083 h 2132"/>
                <a:gd name="T14" fmla="*/ 102 w 2440"/>
                <a:gd name="T15" fmla="*/ 2132 h 2132"/>
                <a:gd name="T16" fmla="*/ 2337 w 2440"/>
                <a:gd name="T17" fmla="*/ 2132 h 2132"/>
                <a:gd name="T18" fmla="*/ 2422 w 2440"/>
                <a:gd name="T19" fmla="*/ 2083 h 2132"/>
                <a:gd name="T20" fmla="*/ 2422 w 2440"/>
                <a:gd name="T21" fmla="*/ 1985 h 2132"/>
                <a:gd name="T22" fmla="*/ 340 w 2440"/>
                <a:gd name="T23" fmla="*/ 1897 h 2132"/>
                <a:gd name="T24" fmla="*/ 1220 w 2440"/>
                <a:gd name="T25" fmla="*/ 373 h 2132"/>
                <a:gd name="T26" fmla="*/ 2100 w 2440"/>
                <a:gd name="T27" fmla="*/ 1897 h 2132"/>
                <a:gd name="T28" fmla="*/ 340 w 2440"/>
                <a:gd name="T29" fmla="*/ 1897 h 2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40" h="2132">
                  <a:moveTo>
                    <a:pt x="2422" y="1985"/>
                  </a:moveTo>
                  <a:cubicBezTo>
                    <a:pt x="2422" y="1985"/>
                    <a:pt x="2422" y="1985"/>
                    <a:pt x="2422" y="1985"/>
                  </a:cubicBezTo>
                  <a:cubicBezTo>
                    <a:pt x="1305" y="49"/>
                    <a:pt x="1305" y="49"/>
                    <a:pt x="1305" y="49"/>
                  </a:cubicBezTo>
                  <a:cubicBezTo>
                    <a:pt x="1287" y="19"/>
                    <a:pt x="1255" y="0"/>
                    <a:pt x="1220" y="0"/>
                  </a:cubicBezTo>
                  <a:cubicBezTo>
                    <a:pt x="1185" y="0"/>
                    <a:pt x="1152" y="19"/>
                    <a:pt x="1135" y="49"/>
                  </a:cubicBezTo>
                  <a:cubicBezTo>
                    <a:pt x="17" y="1985"/>
                    <a:pt x="17" y="1985"/>
                    <a:pt x="17" y="1985"/>
                  </a:cubicBezTo>
                  <a:cubicBezTo>
                    <a:pt x="0" y="2015"/>
                    <a:pt x="0" y="2053"/>
                    <a:pt x="17" y="2083"/>
                  </a:cubicBezTo>
                  <a:cubicBezTo>
                    <a:pt x="35" y="2113"/>
                    <a:pt x="67" y="2132"/>
                    <a:pt x="102" y="2132"/>
                  </a:cubicBezTo>
                  <a:cubicBezTo>
                    <a:pt x="2337" y="2132"/>
                    <a:pt x="2337" y="2132"/>
                    <a:pt x="2337" y="2132"/>
                  </a:cubicBezTo>
                  <a:cubicBezTo>
                    <a:pt x="2372" y="2132"/>
                    <a:pt x="2405" y="2113"/>
                    <a:pt x="2422" y="2083"/>
                  </a:cubicBezTo>
                  <a:cubicBezTo>
                    <a:pt x="2440" y="2053"/>
                    <a:pt x="2440" y="2015"/>
                    <a:pt x="2422" y="1985"/>
                  </a:cubicBezTo>
                  <a:close/>
                  <a:moveTo>
                    <a:pt x="340" y="1897"/>
                  </a:moveTo>
                  <a:cubicBezTo>
                    <a:pt x="1220" y="373"/>
                    <a:pt x="1220" y="373"/>
                    <a:pt x="1220" y="373"/>
                  </a:cubicBezTo>
                  <a:cubicBezTo>
                    <a:pt x="2100" y="1897"/>
                    <a:pt x="2100" y="1897"/>
                    <a:pt x="2100" y="1897"/>
                  </a:cubicBezTo>
                  <a:lnTo>
                    <a:pt x="340" y="18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 sz="1400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E7E0ED97-1C85-43A6-A53B-DE8C6CA39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4526" y="2305051"/>
              <a:ext cx="746125" cy="2393950"/>
            </a:xfrm>
            <a:custGeom>
              <a:avLst/>
              <a:gdLst>
                <a:gd name="T0" fmla="*/ 32 w 242"/>
                <a:gd name="T1" fmla="*/ 635 h 771"/>
                <a:gd name="T2" fmla="*/ 57 w 242"/>
                <a:gd name="T3" fmla="*/ 737 h 771"/>
                <a:gd name="T4" fmla="*/ 117 w 242"/>
                <a:gd name="T5" fmla="*/ 771 h 771"/>
                <a:gd name="T6" fmla="*/ 125 w 242"/>
                <a:gd name="T7" fmla="*/ 771 h 771"/>
                <a:gd name="T8" fmla="*/ 185 w 242"/>
                <a:gd name="T9" fmla="*/ 737 h 771"/>
                <a:gd name="T10" fmla="*/ 209 w 242"/>
                <a:gd name="T11" fmla="*/ 635 h 771"/>
                <a:gd name="T12" fmla="*/ 235 w 242"/>
                <a:gd name="T13" fmla="*/ 280 h 771"/>
                <a:gd name="T14" fmla="*/ 242 w 242"/>
                <a:gd name="T15" fmla="*/ 131 h 771"/>
                <a:gd name="T16" fmla="*/ 207 w 242"/>
                <a:gd name="T17" fmla="*/ 35 h 771"/>
                <a:gd name="T18" fmla="*/ 121 w 242"/>
                <a:gd name="T19" fmla="*/ 0 h 771"/>
                <a:gd name="T20" fmla="*/ 34 w 242"/>
                <a:gd name="T21" fmla="*/ 35 h 771"/>
                <a:gd name="T22" fmla="*/ 0 w 242"/>
                <a:gd name="T23" fmla="*/ 131 h 771"/>
                <a:gd name="T24" fmla="*/ 7 w 242"/>
                <a:gd name="T25" fmla="*/ 280 h 771"/>
                <a:gd name="T26" fmla="*/ 32 w 242"/>
                <a:gd name="T27" fmla="*/ 635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2" h="771">
                  <a:moveTo>
                    <a:pt x="32" y="635"/>
                  </a:moveTo>
                  <a:cubicBezTo>
                    <a:pt x="37" y="681"/>
                    <a:pt x="45" y="715"/>
                    <a:pt x="57" y="737"/>
                  </a:cubicBezTo>
                  <a:cubicBezTo>
                    <a:pt x="68" y="760"/>
                    <a:pt x="88" y="771"/>
                    <a:pt x="117" y="771"/>
                  </a:cubicBezTo>
                  <a:cubicBezTo>
                    <a:pt x="125" y="771"/>
                    <a:pt x="125" y="771"/>
                    <a:pt x="125" y="771"/>
                  </a:cubicBezTo>
                  <a:cubicBezTo>
                    <a:pt x="154" y="771"/>
                    <a:pt x="174" y="760"/>
                    <a:pt x="185" y="737"/>
                  </a:cubicBezTo>
                  <a:cubicBezTo>
                    <a:pt x="196" y="715"/>
                    <a:pt x="204" y="681"/>
                    <a:pt x="209" y="635"/>
                  </a:cubicBezTo>
                  <a:cubicBezTo>
                    <a:pt x="235" y="280"/>
                    <a:pt x="235" y="280"/>
                    <a:pt x="235" y="280"/>
                  </a:cubicBezTo>
                  <a:cubicBezTo>
                    <a:pt x="240" y="210"/>
                    <a:pt x="242" y="161"/>
                    <a:pt x="242" y="131"/>
                  </a:cubicBezTo>
                  <a:cubicBezTo>
                    <a:pt x="242" y="90"/>
                    <a:pt x="230" y="58"/>
                    <a:pt x="207" y="35"/>
                  </a:cubicBezTo>
                  <a:cubicBezTo>
                    <a:pt x="185" y="13"/>
                    <a:pt x="153" y="0"/>
                    <a:pt x="121" y="0"/>
                  </a:cubicBezTo>
                  <a:cubicBezTo>
                    <a:pt x="88" y="0"/>
                    <a:pt x="57" y="13"/>
                    <a:pt x="34" y="35"/>
                  </a:cubicBezTo>
                  <a:cubicBezTo>
                    <a:pt x="11" y="58"/>
                    <a:pt x="0" y="90"/>
                    <a:pt x="0" y="131"/>
                  </a:cubicBezTo>
                  <a:cubicBezTo>
                    <a:pt x="0" y="161"/>
                    <a:pt x="2" y="210"/>
                    <a:pt x="7" y="280"/>
                  </a:cubicBezTo>
                  <a:lnTo>
                    <a:pt x="32" y="6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 sz="1400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0129BFB8-DCBB-4FF1-87A7-FFA675B97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9763" y="4978401"/>
              <a:ext cx="757238" cy="7635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 sz="1400" kern="0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9" name="Circle">
            <a:extLst>
              <a:ext uri="{FF2B5EF4-FFF2-40B4-BE49-F238E27FC236}">
                <a16:creationId xmlns:a16="http://schemas.microsoft.com/office/drawing/2014/main" xmlns="" id="{1083FB0C-6E8A-4B7D-9489-826AE676F5E4}"/>
              </a:ext>
            </a:extLst>
          </p:cNvPr>
          <p:cNvSpPr/>
          <p:nvPr/>
        </p:nvSpPr>
        <p:spPr>
          <a:xfrm>
            <a:off x="8866890" y="4763091"/>
            <a:ext cx="774198" cy="774198"/>
          </a:xfrm>
          <a:prstGeom prst="ellipse">
            <a:avLst/>
          </a:prstGeom>
          <a:solidFill>
            <a:srgbClr val="C0392B"/>
          </a:solidFill>
          <a:ln w="12700">
            <a:miter lim="400000"/>
          </a:ln>
          <a:effectLst>
            <a:innerShdw dist="38100" dir="2700000">
              <a:prstClr val="black">
                <a:alpha val="15000"/>
              </a:prstClr>
            </a:innerShdw>
          </a:effectLst>
        </p:spPr>
        <p:txBody>
          <a:bodyPr lIns="28571" tIns="28571" rIns="28571" bIns="28571" anchor="ctr"/>
          <a:lstStyle/>
          <a:p>
            <a:pPr defTabSz="914309">
              <a:defRPr sz="3000">
                <a:solidFill>
                  <a:srgbClr val="FFFFFF"/>
                </a:solidFill>
              </a:defRPr>
            </a:pPr>
            <a:endParaRPr sz="1400" kern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0" name="Graphic 4" descr="Raised hand">
            <a:extLst>
              <a:ext uri="{FF2B5EF4-FFF2-40B4-BE49-F238E27FC236}">
                <a16:creationId xmlns:a16="http://schemas.microsoft.com/office/drawing/2014/main" xmlns="" id="{D887060E-6302-4BEA-AC2E-E8E65643F4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062878" y="4927468"/>
            <a:ext cx="394688" cy="434048"/>
          </a:xfrm>
          <a:prstGeom prst="rect">
            <a:avLst/>
          </a:prstGeom>
        </p:spPr>
      </p:pic>
      <p:sp>
        <p:nvSpPr>
          <p:cNvPr id="11" name="Oval 19">
            <a:extLst>
              <a:ext uri="{FF2B5EF4-FFF2-40B4-BE49-F238E27FC236}">
                <a16:creationId xmlns:a16="http://schemas.microsoft.com/office/drawing/2014/main" xmlns="" id="{CAD61270-3AE1-42A7-8E0C-67DAD9571881}"/>
              </a:ext>
            </a:extLst>
          </p:cNvPr>
          <p:cNvSpPr/>
          <p:nvPr/>
        </p:nvSpPr>
        <p:spPr>
          <a:xfrm>
            <a:off x="8866890" y="3891233"/>
            <a:ext cx="774198" cy="774198"/>
          </a:xfrm>
          <a:prstGeom prst="ellipse">
            <a:avLst/>
          </a:prstGeom>
          <a:solidFill>
            <a:srgbClr val="074D6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09">
              <a:defRPr/>
            </a:pPr>
            <a:endParaRPr lang="en-GB" sz="1400" kern="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12" name="Group 59">
            <a:extLst>
              <a:ext uri="{FF2B5EF4-FFF2-40B4-BE49-F238E27FC236}">
                <a16:creationId xmlns:a16="http://schemas.microsoft.com/office/drawing/2014/main" xmlns="" id="{1A6E8E08-EFC0-4AAF-A2FA-AA41C00A2157}"/>
              </a:ext>
            </a:extLst>
          </p:cNvPr>
          <p:cNvGrpSpPr/>
          <p:nvPr/>
        </p:nvGrpSpPr>
        <p:grpSpPr>
          <a:xfrm>
            <a:off x="9024411" y="4056893"/>
            <a:ext cx="465616" cy="470858"/>
            <a:chOff x="2010880" y="2246539"/>
            <a:chExt cx="3384551" cy="3422650"/>
          </a:xfrm>
          <a:solidFill>
            <a:srgbClr val="FFFFFF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xmlns="" id="{E0B89856-50E5-4CDC-BC5A-FCFC4B6AA7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0880" y="2246539"/>
              <a:ext cx="3384550" cy="3422650"/>
            </a:xfrm>
            <a:custGeom>
              <a:avLst/>
              <a:gdLst>
                <a:gd name="T0" fmla="*/ 802 w 1098"/>
                <a:gd name="T1" fmla="*/ 525 h 1101"/>
                <a:gd name="T2" fmla="*/ 1063 w 1098"/>
                <a:gd name="T3" fmla="*/ 294 h 1101"/>
                <a:gd name="T4" fmla="*/ 1065 w 1098"/>
                <a:gd name="T5" fmla="*/ 111 h 1101"/>
                <a:gd name="T6" fmla="*/ 883 w 1098"/>
                <a:gd name="T7" fmla="*/ 0 h 1101"/>
                <a:gd name="T8" fmla="*/ 606 w 1098"/>
                <a:gd name="T9" fmla="*/ 229 h 1101"/>
                <a:gd name="T10" fmla="*/ 587 w 1098"/>
                <a:gd name="T11" fmla="*/ 393 h 1101"/>
                <a:gd name="T12" fmla="*/ 660 w 1098"/>
                <a:gd name="T13" fmla="*/ 316 h 1101"/>
                <a:gd name="T14" fmla="*/ 887 w 1098"/>
                <a:gd name="T15" fmla="*/ 91 h 1101"/>
                <a:gd name="T16" fmla="*/ 1005 w 1098"/>
                <a:gd name="T17" fmla="*/ 216 h 1101"/>
                <a:gd name="T18" fmla="*/ 780 w 1098"/>
                <a:gd name="T19" fmla="*/ 436 h 1101"/>
                <a:gd name="T20" fmla="*/ 704 w 1098"/>
                <a:gd name="T21" fmla="*/ 507 h 1101"/>
                <a:gd name="T22" fmla="*/ 439 w 1098"/>
                <a:gd name="T23" fmla="*/ 773 h 1101"/>
                <a:gd name="T24" fmla="*/ 231 w 1098"/>
                <a:gd name="T25" fmla="*/ 997 h 1101"/>
                <a:gd name="T26" fmla="*/ 97 w 1098"/>
                <a:gd name="T27" fmla="*/ 914 h 1101"/>
                <a:gd name="T28" fmla="*/ 296 w 1098"/>
                <a:gd name="T29" fmla="*/ 668 h 1101"/>
                <a:gd name="T30" fmla="*/ 374 w 1098"/>
                <a:gd name="T31" fmla="*/ 606 h 1101"/>
                <a:gd name="T32" fmla="*/ 388 w 1098"/>
                <a:gd name="T33" fmla="*/ 586 h 1101"/>
                <a:gd name="T34" fmla="*/ 142 w 1098"/>
                <a:gd name="T35" fmla="*/ 693 h 1101"/>
                <a:gd name="T36" fmla="*/ 27 w 1098"/>
                <a:gd name="T37" fmla="*/ 979 h 1101"/>
                <a:gd name="T38" fmla="*/ 289 w 1098"/>
                <a:gd name="T39" fmla="*/ 1068 h 1101"/>
                <a:gd name="T40" fmla="*/ 487 w 1098"/>
                <a:gd name="T41" fmla="*/ 871 h 1101"/>
                <a:gd name="T42" fmla="*/ 509 w 1098"/>
                <a:gd name="T43" fmla="*/ 704 h 1101"/>
                <a:gd name="T44" fmla="*/ 472 w 1098"/>
                <a:gd name="T45" fmla="*/ 548 h 1101"/>
                <a:gd name="T46" fmla="*/ 318 w 1098"/>
                <a:gd name="T47" fmla="*/ 686 h 1101"/>
                <a:gd name="T48" fmla="*/ 349 w 1098"/>
                <a:gd name="T49" fmla="*/ 803 h 1101"/>
                <a:gd name="T50" fmla="*/ 547 w 1098"/>
                <a:gd name="T51" fmla="*/ 631 h 1101"/>
                <a:gd name="T52" fmla="*/ 534 w 1098"/>
                <a:gd name="T53" fmla="*/ 599 h 1101"/>
                <a:gd name="T54" fmla="*/ 493 w 1098"/>
                <a:gd name="T55" fmla="*/ 577 h 1101"/>
                <a:gd name="T56" fmla="*/ 648 w 1098"/>
                <a:gd name="T57" fmla="*/ 540 h 1101"/>
                <a:gd name="T58" fmla="*/ 804 w 1098"/>
                <a:gd name="T59" fmla="*/ 374 h 1101"/>
                <a:gd name="T60" fmla="*/ 701 w 1098"/>
                <a:gd name="T61" fmla="*/ 303 h 1101"/>
                <a:gd name="T62" fmla="*/ 558 w 1098"/>
                <a:gd name="T63" fmla="*/ 447 h 1101"/>
                <a:gd name="T64" fmla="*/ 598 w 1098"/>
                <a:gd name="T65" fmla="*/ 454 h 1101"/>
                <a:gd name="T66" fmla="*/ 625 w 1098"/>
                <a:gd name="T67" fmla="*/ 495 h 1101"/>
                <a:gd name="T68" fmla="*/ 633 w 1098"/>
                <a:gd name="T69" fmla="*/ 516 h 1101"/>
                <a:gd name="T70" fmla="*/ 645 w 1098"/>
                <a:gd name="T71" fmla="*/ 543 h 1101"/>
                <a:gd name="T72" fmla="*/ 652 w 1098"/>
                <a:gd name="T73" fmla="*/ 661 h 1101"/>
                <a:gd name="T74" fmla="*/ 764 w 1098"/>
                <a:gd name="T75" fmla="*/ 789 h 1101"/>
                <a:gd name="T76" fmla="*/ 789 w 1098"/>
                <a:gd name="T77" fmla="*/ 765 h 1101"/>
                <a:gd name="T78" fmla="*/ 216 w 1098"/>
                <a:gd name="T79" fmla="*/ 432 h 1101"/>
                <a:gd name="T80" fmla="*/ 322 w 1098"/>
                <a:gd name="T81" fmla="*/ 474 h 1101"/>
                <a:gd name="T82" fmla="*/ 389 w 1098"/>
                <a:gd name="T83" fmla="*/ 456 h 1101"/>
                <a:gd name="T84" fmla="*/ 216 w 1098"/>
                <a:gd name="T85" fmla="*/ 432 h 1101"/>
                <a:gd name="T86" fmla="*/ 672 w 1098"/>
                <a:gd name="T87" fmla="*/ 828 h 1101"/>
                <a:gd name="T88" fmla="*/ 620 w 1098"/>
                <a:gd name="T89" fmla="*/ 695 h 1101"/>
                <a:gd name="T90" fmla="*/ 630 w 1098"/>
                <a:gd name="T91" fmla="*/ 802 h 1101"/>
                <a:gd name="T92" fmla="*/ 668 w 1098"/>
                <a:gd name="T93" fmla="*/ 879 h 1101"/>
                <a:gd name="T94" fmla="*/ 870 w 1098"/>
                <a:gd name="T95" fmla="*/ 679 h 1101"/>
                <a:gd name="T96" fmla="*/ 830 w 1098"/>
                <a:gd name="T97" fmla="*/ 637 h 1101"/>
                <a:gd name="T98" fmla="*/ 695 w 1098"/>
                <a:gd name="T99" fmla="*/ 620 h 1101"/>
                <a:gd name="T100" fmla="*/ 845 w 1098"/>
                <a:gd name="T101" fmla="*/ 677 h 1101"/>
                <a:gd name="T102" fmla="*/ 416 w 1098"/>
                <a:gd name="T103" fmla="*/ 242 h 1101"/>
                <a:gd name="T104" fmla="*/ 455 w 1098"/>
                <a:gd name="T105" fmla="*/ 387 h 1101"/>
                <a:gd name="T106" fmla="*/ 476 w 1098"/>
                <a:gd name="T107" fmla="*/ 333 h 1101"/>
                <a:gd name="T108" fmla="*/ 428 w 1098"/>
                <a:gd name="T109" fmla="*/ 217 h 1101"/>
                <a:gd name="T110" fmla="*/ 318 w 1098"/>
                <a:gd name="T111" fmla="*/ 301 h 1101"/>
                <a:gd name="T112" fmla="*/ 410 w 1098"/>
                <a:gd name="T113" fmla="*/ 435 h 1101"/>
                <a:gd name="T114" fmla="*/ 439 w 1098"/>
                <a:gd name="T115" fmla="*/ 416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98" h="1101">
                  <a:moveTo>
                    <a:pt x="704" y="507"/>
                  </a:moveTo>
                  <a:cubicBezTo>
                    <a:pt x="706" y="509"/>
                    <a:pt x="706" y="510"/>
                    <a:pt x="707" y="510"/>
                  </a:cubicBezTo>
                  <a:cubicBezTo>
                    <a:pt x="737" y="523"/>
                    <a:pt x="769" y="530"/>
                    <a:pt x="802" y="525"/>
                  </a:cubicBezTo>
                  <a:cubicBezTo>
                    <a:pt x="824" y="522"/>
                    <a:pt x="843" y="514"/>
                    <a:pt x="858" y="499"/>
                  </a:cubicBezTo>
                  <a:cubicBezTo>
                    <a:pt x="875" y="483"/>
                    <a:pt x="892" y="466"/>
                    <a:pt x="908" y="449"/>
                  </a:cubicBezTo>
                  <a:cubicBezTo>
                    <a:pt x="960" y="397"/>
                    <a:pt x="1011" y="346"/>
                    <a:pt x="1063" y="294"/>
                  </a:cubicBezTo>
                  <a:cubicBezTo>
                    <a:pt x="1075" y="283"/>
                    <a:pt x="1084" y="269"/>
                    <a:pt x="1089" y="254"/>
                  </a:cubicBezTo>
                  <a:cubicBezTo>
                    <a:pt x="1098" y="228"/>
                    <a:pt x="1098" y="202"/>
                    <a:pt x="1092" y="175"/>
                  </a:cubicBezTo>
                  <a:cubicBezTo>
                    <a:pt x="1087" y="152"/>
                    <a:pt x="1077" y="131"/>
                    <a:pt x="1065" y="111"/>
                  </a:cubicBezTo>
                  <a:cubicBezTo>
                    <a:pt x="1046" y="81"/>
                    <a:pt x="1022" y="57"/>
                    <a:pt x="993" y="37"/>
                  </a:cubicBezTo>
                  <a:cubicBezTo>
                    <a:pt x="977" y="25"/>
                    <a:pt x="959" y="16"/>
                    <a:pt x="940" y="10"/>
                  </a:cubicBezTo>
                  <a:cubicBezTo>
                    <a:pt x="921" y="3"/>
                    <a:pt x="903" y="0"/>
                    <a:pt x="883" y="0"/>
                  </a:cubicBezTo>
                  <a:cubicBezTo>
                    <a:pt x="852" y="0"/>
                    <a:pt x="826" y="9"/>
                    <a:pt x="804" y="31"/>
                  </a:cubicBezTo>
                  <a:cubicBezTo>
                    <a:pt x="770" y="64"/>
                    <a:pt x="736" y="98"/>
                    <a:pt x="702" y="132"/>
                  </a:cubicBezTo>
                  <a:cubicBezTo>
                    <a:pt x="670" y="165"/>
                    <a:pt x="638" y="197"/>
                    <a:pt x="606" y="229"/>
                  </a:cubicBezTo>
                  <a:cubicBezTo>
                    <a:pt x="582" y="252"/>
                    <a:pt x="570" y="279"/>
                    <a:pt x="569" y="311"/>
                  </a:cubicBezTo>
                  <a:cubicBezTo>
                    <a:pt x="569" y="330"/>
                    <a:pt x="572" y="348"/>
                    <a:pt x="577" y="366"/>
                  </a:cubicBezTo>
                  <a:cubicBezTo>
                    <a:pt x="580" y="375"/>
                    <a:pt x="584" y="383"/>
                    <a:pt x="587" y="393"/>
                  </a:cubicBezTo>
                  <a:cubicBezTo>
                    <a:pt x="589" y="392"/>
                    <a:pt x="589" y="391"/>
                    <a:pt x="590" y="391"/>
                  </a:cubicBezTo>
                  <a:cubicBezTo>
                    <a:pt x="612" y="368"/>
                    <a:pt x="635" y="345"/>
                    <a:pt x="658" y="322"/>
                  </a:cubicBezTo>
                  <a:cubicBezTo>
                    <a:pt x="659" y="321"/>
                    <a:pt x="660" y="318"/>
                    <a:pt x="660" y="316"/>
                  </a:cubicBezTo>
                  <a:cubicBezTo>
                    <a:pt x="660" y="309"/>
                    <a:pt x="661" y="303"/>
                    <a:pt x="666" y="297"/>
                  </a:cubicBezTo>
                  <a:cubicBezTo>
                    <a:pt x="732" y="232"/>
                    <a:pt x="798" y="166"/>
                    <a:pt x="863" y="100"/>
                  </a:cubicBezTo>
                  <a:cubicBezTo>
                    <a:pt x="870" y="93"/>
                    <a:pt x="878" y="90"/>
                    <a:pt x="887" y="91"/>
                  </a:cubicBezTo>
                  <a:cubicBezTo>
                    <a:pt x="903" y="92"/>
                    <a:pt x="918" y="98"/>
                    <a:pt x="932" y="106"/>
                  </a:cubicBezTo>
                  <a:cubicBezTo>
                    <a:pt x="960" y="122"/>
                    <a:pt x="982" y="145"/>
                    <a:pt x="996" y="175"/>
                  </a:cubicBezTo>
                  <a:cubicBezTo>
                    <a:pt x="1002" y="188"/>
                    <a:pt x="1005" y="202"/>
                    <a:pt x="1005" y="216"/>
                  </a:cubicBezTo>
                  <a:cubicBezTo>
                    <a:pt x="1004" y="221"/>
                    <a:pt x="1002" y="225"/>
                    <a:pt x="998" y="229"/>
                  </a:cubicBezTo>
                  <a:cubicBezTo>
                    <a:pt x="933" y="295"/>
                    <a:pt x="867" y="361"/>
                    <a:pt x="802" y="427"/>
                  </a:cubicBezTo>
                  <a:cubicBezTo>
                    <a:pt x="796" y="433"/>
                    <a:pt x="789" y="436"/>
                    <a:pt x="780" y="436"/>
                  </a:cubicBezTo>
                  <a:cubicBezTo>
                    <a:pt x="778" y="436"/>
                    <a:pt x="776" y="437"/>
                    <a:pt x="775" y="438"/>
                  </a:cubicBezTo>
                  <a:cubicBezTo>
                    <a:pt x="760" y="452"/>
                    <a:pt x="747" y="466"/>
                    <a:pt x="732" y="480"/>
                  </a:cubicBezTo>
                  <a:cubicBezTo>
                    <a:pt x="723" y="489"/>
                    <a:pt x="714" y="498"/>
                    <a:pt x="704" y="507"/>
                  </a:cubicBezTo>
                  <a:close/>
                  <a:moveTo>
                    <a:pt x="509" y="704"/>
                  </a:moveTo>
                  <a:cubicBezTo>
                    <a:pt x="507" y="706"/>
                    <a:pt x="506" y="706"/>
                    <a:pt x="505" y="707"/>
                  </a:cubicBezTo>
                  <a:cubicBezTo>
                    <a:pt x="483" y="729"/>
                    <a:pt x="461" y="751"/>
                    <a:pt x="439" y="773"/>
                  </a:cubicBezTo>
                  <a:cubicBezTo>
                    <a:pt x="436" y="776"/>
                    <a:pt x="435" y="778"/>
                    <a:pt x="435" y="782"/>
                  </a:cubicBezTo>
                  <a:cubicBezTo>
                    <a:pt x="436" y="789"/>
                    <a:pt x="434" y="795"/>
                    <a:pt x="428" y="801"/>
                  </a:cubicBezTo>
                  <a:cubicBezTo>
                    <a:pt x="362" y="866"/>
                    <a:pt x="297" y="932"/>
                    <a:pt x="231" y="997"/>
                  </a:cubicBezTo>
                  <a:cubicBezTo>
                    <a:pt x="224" y="1004"/>
                    <a:pt x="217" y="1006"/>
                    <a:pt x="208" y="1005"/>
                  </a:cubicBezTo>
                  <a:cubicBezTo>
                    <a:pt x="194" y="1004"/>
                    <a:pt x="181" y="1000"/>
                    <a:pt x="169" y="993"/>
                  </a:cubicBezTo>
                  <a:cubicBezTo>
                    <a:pt x="136" y="975"/>
                    <a:pt x="111" y="949"/>
                    <a:pt x="97" y="914"/>
                  </a:cubicBezTo>
                  <a:cubicBezTo>
                    <a:pt x="93" y="903"/>
                    <a:pt x="90" y="891"/>
                    <a:pt x="91" y="880"/>
                  </a:cubicBezTo>
                  <a:cubicBezTo>
                    <a:pt x="92" y="875"/>
                    <a:pt x="94" y="871"/>
                    <a:pt x="97" y="868"/>
                  </a:cubicBezTo>
                  <a:cubicBezTo>
                    <a:pt x="163" y="801"/>
                    <a:pt x="230" y="735"/>
                    <a:pt x="296" y="668"/>
                  </a:cubicBezTo>
                  <a:cubicBezTo>
                    <a:pt x="301" y="663"/>
                    <a:pt x="307" y="660"/>
                    <a:pt x="315" y="661"/>
                  </a:cubicBezTo>
                  <a:cubicBezTo>
                    <a:pt x="318" y="661"/>
                    <a:pt x="321" y="659"/>
                    <a:pt x="323" y="657"/>
                  </a:cubicBezTo>
                  <a:cubicBezTo>
                    <a:pt x="340" y="640"/>
                    <a:pt x="357" y="623"/>
                    <a:pt x="374" y="606"/>
                  </a:cubicBezTo>
                  <a:cubicBezTo>
                    <a:pt x="380" y="600"/>
                    <a:pt x="386" y="594"/>
                    <a:pt x="391" y="589"/>
                  </a:cubicBezTo>
                  <a:cubicBezTo>
                    <a:pt x="391" y="588"/>
                    <a:pt x="390" y="587"/>
                    <a:pt x="390" y="587"/>
                  </a:cubicBezTo>
                  <a:cubicBezTo>
                    <a:pt x="389" y="587"/>
                    <a:pt x="388" y="586"/>
                    <a:pt x="388" y="586"/>
                  </a:cubicBezTo>
                  <a:cubicBezTo>
                    <a:pt x="359" y="574"/>
                    <a:pt x="329" y="567"/>
                    <a:pt x="298" y="571"/>
                  </a:cubicBezTo>
                  <a:cubicBezTo>
                    <a:pt x="274" y="574"/>
                    <a:pt x="253" y="582"/>
                    <a:pt x="237" y="599"/>
                  </a:cubicBezTo>
                  <a:cubicBezTo>
                    <a:pt x="205" y="630"/>
                    <a:pt x="173" y="661"/>
                    <a:pt x="142" y="693"/>
                  </a:cubicBezTo>
                  <a:cubicBezTo>
                    <a:pt x="107" y="728"/>
                    <a:pt x="72" y="764"/>
                    <a:pt x="36" y="799"/>
                  </a:cubicBezTo>
                  <a:cubicBezTo>
                    <a:pt x="11" y="823"/>
                    <a:pt x="0" y="852"/>
                    <a:pt x="0" y="886"/>
                  </a:cubicBezTo>
                  <a:cubicBezTo>
                    <a:pt x="0" y="920"/>
                    <a:pt x="11" y="951"/>
                    <a:pt x="27" y="979"/>
                  </a:cubicBezTo>
                  <a:cubicBezTo>
                    <a:pt x="49" y="1016"/>
                    <a:pt x="78" y="1046"/>
                    <a:pt x="115" y="1067"/>
                  </a:cubicBezTo>
                  <a:cubicBezTo>
                    <a:pt x="150" y="1088"/>
                    <a:pt x="188" y="1101"/>
                    <a:pt x="231" y="1095"/>
                  </a:cubicBezTo>
                  <a:cubicBezTo>
                    <a:pt x="253" y="1092"/>
                    <a:pt x="273" y="1084"/>
                    <a:pt x="289" y="1068"/>
                  </a:cubicBezTo>
                  <a:cubicBezTo>
                    <a:pt x="300" y="1058"/>
                    <a:pt x="310" y="1047"/>
                    <a:pt x="321" y="1037"/>
                  </a:cubicBezTo>
                  <a:cubicBezTo>
                    <a:pt x="344" y="1013"/>
                    <a:pt x="368" y="990"/>
                    <a:pt x="392" y="966"/>
                  </a:cubicBezTo>
                  <a:cubicBezTo>
                    <a:pt x="423" y="934"/>
                    <a:pt x="454" y="902"/>
                    <a:pt x="487" y="871"/>
                  </a:cubicBezTo>
                  <a:cubicBezTo>
                    <a:pt x="517" y="843"/>
                    <a:pt x="530" y="809"/>
                    <a:pt x="526" y="769"/>
                  </a:cubicBezTo>
                  <a:cubicBezTo>
                    <a:pt x="525" y="756"/>
                    <a:pt x="522" y="743"/>
                    <a:pt x="518" y="730"/>
                  </a:cubicBezTo>
                  <a:cubicBezTo>
                    <a:pt x="516" y="722"/>
                    <a:pt x="512" y="713"/>
                    <a:pt x="509" y="704"/>
                  </a:cubicBezTo>
                  <a:close/>
                  <a:moveTo>
                    <a:pt x="503" y="549"/>
                  </a:moveTo>
                  <a:cubicBezTo>
                    <a:pt x="498" y="550"/>
                    <a:pt x="494" y="551"/>
                    <a:pt x="490" y="552"/>
                  </a:cubicBezTo>
                  <a:cubicBezTo>
                    <a:pt x="483" y="555"/>
                    <a:pt x="477" y="555"/>
                    <a:pt x="472" y="548"/>
                  </a:cubicBezTo>
                  <a:cubicBezTo>
                    <a:pt x="472" y="547"/>
                    <a:pt x="470" y="547"/>
                    <a:pt x="470" y="546"/>
                  </a:cubicBezTo>
                  <a:cubicBezTo>
                    <a:pt x="464" y="543"/>
                    <a:pt x="462" y="543"/>
                    <a:pt x="458" y="547"/>
                  </a:cubicBezTo>
                  <a:cubicBezTo>
                    <a:pt x="411" y="593"/>
                    <a:pt x="365" y="640"/>
                    <a:pt x="318" y="686"/>
                  </a:cubicBezTo>
                  <a:cubicBezTo>
                    <a:pt x="311" y="693"/>
                    <a:pt x="303" y="700"/>
                    <a:pt x="298" y="708"/>
                  </a:cubicBezTo>
                  <a:cubicBezTo>
                    <a:pt x="288" y="723"/>
                    <a:pt x="289" y="739"/>
                    <a:pt x="296" y="755"/>
                  </a:cubicBezTo>
                  <a:cubicBezTo>
                    <a:pt x="306" y="779"/>
                    <a:pt x="324" y="796"/>
                    <a:pt x="349" y="803"/>
                  </a:cubicBezTo>
                  <a:cubicBezTo>
                    <a:pt x="367" y="808"/>
                    <a:pt x="383" y="805"/>
                    <a:pt x="397" y="791"/>
                  </a:cubicBezTo>
                  <a:cubicBezTo>
                    <a:pt x="446" y="741"/>
                    <a:pt x="496" y="692"/>
                    <a:pt x="546" y="642"/>
                  </a:cubicBezTo>
                  <a:cubicBezTo>
                    <a:pt x="549" y="638"/>
                    <a:pt x="550" y="635"/>
                    <a:pt x="547" y="631"/>
                  </a:cubicBezTo>
                  <a:cubicBezTo>
                    <a:pt x="541" y="632"/>
                    <a:pt x="535" y="632"/>
                    <a:pt x="528" y="633"/>
                  </a:cubicBezTo>
                  <a:cubicBezTo>
                    <a:pt x="532" y="624"/>
                    <a:pt x="535" y="617"/>
                    <a:pt x="538" y="609"/>
                  </a:cubicBezTo>
                  <a:cubicBezTo>
                    <a:pt x="540" y="603"/>
                    <a:pt x="541" y="603"/>
                    <a:pt x="534" y="599"/>
                  </a:cubicBezTo>
                  <a:cubicBezTo>
                    <a:pt x="530" y="597"/>
                    <a:pt x="528" y="595"/>
                    <a:pt x="529" y="590"/>
                  </a:cubicBezTo>
                  <a:cubicBezTo>
                    <a:pt x="530" y="586"/>
                    <a:pt x="530" y="581"/>
                    <a:pt x="531" y="577"/>
                  </a:cubicBezTo>
                  <a:cubicBezTo>
                    <a:pt x="518" y="577"/>
                    <a:pt x="506" y="577"/>
                    <a:pt x="493" y="577"/>
                  </a:cubicBezTo>
                  <a:cubicBezTo>
                    <a:pt x="497" y="567"/>
                    <a:pt x="500" y="559"/>
                    <a:pt x="503" y="549"/>
                  </a:cubicBezTo>
                  <a:close/>
                  <a:moveTo>
                    <a:pt x="645" y="543"/>
                  </a:moveTo>
                  <a:cubicBezTo>
                    <a:pt x="647" y="542"/>
                    <a:pt x="648" y="541"/>
                    <a:pt x="648" y="540"/>
                  </a:cubicBezTo>
                  <a:cubicBezTo>
                    <a:pt x="665" y="523"/>
                    <a:pt x="682" y="507"/>
                    <a:pt x="698" y="490"/>
                  </a:cubicBezTo>
                  <a:cubicBezTo>
                    <a:pt x="730" y="458"/>
                    <a:pt x="761" y="427"/>
                    <a:pt x="793" y="395"/>
                  </a:cubicBezTo>
                  <a:cubicBezTo>
                    <a:pt x="799" y="389"/>
                    <a:pt x="803" y="382"/>
                    <a:pt x="804" y="374"/>
                  </a:cubicBezTo>
                  <a:cubicBezTo>
                    <a:pt x="807" y="353"/>
                    <a:pt x="800" y="335"/>
                    <a:pt x="786" y="319"/>
                  </a:cubicBezTo>
                  <a:cubicBezTo>
                    <a:pt x="776" y="307"/>
                    <a:pt x="762" y="298"/>
                    <a:pt x="746" y="293"/>
                  </a:cubicBezTo>
                  <a:cubicBezTo>
                    <a:pt x="730" y="289"/>
                    <a:pt x="714" y="291"/>
                    <a:pt x="701" y="303"/>
                  </a:cubicBezTo>
                  <a:cubicBezTo>
                    <a:pt x="692" y="312"/>
                    <a:pt x="683" y="321"/>
                    <a:pt x="674" y="330"/>
                  </a:cubicBezTo>
                  <a:cubicBezTo>
                    <a:pt x="641" y="364"/>
                    <a:pt x="607" y="398"/>
                    <a:pt x="573" y="433"/>
                  </a:cubicBezTo>
                  <a:cubicBezTo>
                    <a:pt x="568" y="438"/>
                    <a:pt x="563" y="442"/>
                    <a:pt x="558" y="447"/>
                  </a:cubicBezTo>
                  <a:cubicBezTo>
                    <a:pt x="562" y="450"/>
                    <a:pt x="566" y="452"/>
                    <a:pt x="570" y="455"/>
                  </a:cubicBezTo>
                  <a:cubicBezTo>
                    <a:pt x="574" y="459"/>
                    <a:pt x="578" y="459"/>
                    <a:pt x="583" y="458"/>
                  </a:cubicBezTo>
                  <a:cubicBezTo>
                    <a:pt x="588" y="456"/>
                    <a:pt x="593" y="456"/>
                    <a:pt x="598" y="454"/>
                  </a:cubicBezTo>
                  <a:cubicBezTo>
                    <a:pt x="595" y="464"/>
                    <a:pt x="592" y="472"/>
                    <a:pt x="589" y="482"/>
                  </a:cubicBezTo>
                  <a:cubicBezTo>
                    <a:pt x="602" y="482"/>
                    <a:pt x="614" y="482"/>
                    <a:pt x="626" y="482"/>
                  </a:cubicBezTo>
                  <a:cubicBezTo>
                    <a:pt x="626" y="486"/>
                    <a:pt x="626" y="491"/>
                    <a:pt x="625" y="495"/>
                  </a:cubicBezTo>
                  <a:cubicBezTo>
                    <a:pt x="624" y="500"/>
                    <a:pt x="625" y="502"/>
                    <a:pt x="629" y="504"/>
                  </a:cubicBezTo>
                  <a:cubicBezTo>
                    <a:pt x="636" y="508"/>
                    <a:pt x="636" y="508"/>
                    <a:pt x="633" y="515"/>
                  </a:cubicBezTo>
                  <a:cubicBezTo>
                    <a:pt x="633" y="516"/>
                    <a:pt x="633" y="516"/>
                    <a:pt x="633" y="516"/>
                  </a:cubicBezTo>
                  <a:cubicBezTo>
                    <a:pt x="630" y="523"/>
                    <a:pt x="627" y="530"/>
                    <a:pt x="624" y="538"/>
                  </a:cubicBezTo>
                  <a:cubicBezTo>
                    <a:pt x="631" y="537"/>
                    <a:pt x="638" y="537"/>
                    <a:pt x="644" y="536"/>
                  </a:cubicBezTo>
                  <a:cubicBezTo>
                    <a:pt x="644" y="538"/>
                    <a:pt x="645" y="540"/>
                    <a:pt x="645" y="543"/>
                  </a:cubicBezTo>
                  <a:close/>
                  <a:moveTo>
                    <a:pt x="668" y="650"/>
                  </a:moveTo>
                  <a:cubicBezTo>
                    <a:pt x="668" y="650"/>
                    <a:pt x="668" y="651"/>
                    <a:pt x="668" y="651"/>
                  </a:cubicBezTo>
                  <a:cubicBezTo>
                    <a:pt x="660" y="651"/>
                    <a:pt x="655" y="654"/>
                    <a:pt x="652" y="661"/>
                  </a:cubicBezTo>
                  <a:cubicBezTo>
                    <a:pt x="649" y="668"/>
                    <a:pt x="650" y="674"/>
                    <a:pt x="655" y="680"/>
                  </a:cubicBezTo>
                  <a:cubicBezTo>
                    <a:pt x="659" y="684"/>
                    <a:pt x="663" y="688"/>
                    <a:pt x="667" y="692"/>
                  </a:cubicBezTo>
                  <a:cubicBezTo>
                    <a:pt x="700" y="724"/>
                    <a:pt x="732" y="757"/>
                    <a:pt x="764" y="789"/>
                  </a:cubicBezTo>
                  <a:cubicBezTo>
                    <a:pt x="769" y="793"/>
                    <a:pt x="774" y="796"/>
                    <a:pt x="781" y="795"/>
                  </a:cubicBezTo>
                  <a:cubicBezTo>
                    <a:pt x="787" y="793"/>
                    <a:pt x="792" y="789"/>
                    <a:pt x="794" y="783"/>
                  </a:cubicBezTo>
                  <a:cubicBezTo>
                    <a:pt x="796" y="776"/>
                    <a:pt x="794" y="770"/>
                    <a:pt x="789" y="765"/>
                  </a:cubicBezTo>
                  <a:cubicBezTo>
                    <a:pt x="753" y="729"/>
                    <a:pt x="716" y="692"/>
                    <a:pt x="680" y="656"/>
                  </a:cubicBezTo>
                  <a:cubicBezTo>
                    <a:pt x="677" y="653"/>
                    <a:pt x="672" y="652"/>
                    <a:pt x="668" y="650"/>
                  </a:cubicBezTo>
                  <a:close/>
                  <a:moveTo>
                    <a:pt x="216" y="432"/>
                  </a:moveTo>
                  <a:cubicBezTo>
                    <a:pt x="217" y="435"/>
                    <a:pt x="217" y="438"/>
                    <a:pt x="219" y="440"/>
                  </a:cubicBezTo>
                  <a:cubicBezTo>
                    <a:pt x="222" y="447"/>
                    <a:pt x="228" y="449"/>
                    <a:pt x="235" y="450"/>
                  </a:cubicBezTo>
                  <a:cubicBezTo>
                    <a:pt x="264" y="458"/>
                    <a:pt x="293" y="466"/>
                    <a:pt x="322" y="474"/>
                  </a:cubicBezTo>
                  <a:cubicBezTo>
                    <a:pt x="341" y="479"/>
                    <a:pt x="361" y="484"/>
                    <a:pt x="380" y="489"/>
                  </a:cubicBezTo>
                  <a:cubicBezTo>
                    <a:pt x="389" y="492"/>
                    <a:pt x="398" y="486"/>
                    <a:pt x="401" y="476"/>
                  </a:cubicBezTo>
                  <a:cubicBezTo>
                    <a:pt x="403" y="468"/>
                    <a:pt x="397" y="458"/>
                    <a:pt x="389" y="456"/>
                  </a:cubicBezTo>
                  <a:cubicBezTo>
                    <a:pt x="367" y="450"/>
                    <a:pt x="346" y="445"/>
                    <a:pt x="324" y="439"/>
                  </a:cubicBezTo>
                  <a:cubicBezTo>
                    <a:pt x="296" y="431"/>
                    <a:pt x="268" y="424"/>
                    <a:pt x="239" y="416"/>
                  </a:cubicBezTo>
                  <a:cubicBezTo>
                    <a:pt x="228" y="413"/>
                    <a:pt x="217" y="421"/>
                    <a:pt x="216" y="432"/>
                  </a:cubicBezTo>
                  <a:close/>
                  <a:moveTo>
                    <a:pt x="681" y="863"/>
                  </a:moveTo>
                  <a:cubicBezTo>
                    <a:pt x="680" y="860"/>
                    <a:pt x="680" y="858"/>
                    <a:pt x="679" y="855"/>
                  </a:cubicBezTo>
                  <a:cubicBezTo>
                    <a:pt x="677" y="846"/>
                    <a:pt x="674" y="837"/>
                    <a:pt x="672" y="828"/>
                  </a:cubicBezTo>
                  <a:cubicBezTo>
                    <a:pt x="666" y="805"/>
                    <a:pt x="660" y="782"/>
                    <a:pt x="654" y="759"/>
                  </a:cubicBezTo>
                  <a:cubicBezTo>
                    <a:pt x="649" y="743"/>
                    <a:pt x="644" y="726"/>
                    <a:pt x="640" y="710"/>
                  </a:cubicBezTo>
                  <a:cubicBezTo>
                    <a:pt x="638" y="699"/>
                    <a:pt x="627" y="693"/>
                    <a:pt x="620" y="695"/>
                  </a:cubicBezTo>
                  <a:cubicBezTo>
                    <a:pt x="609" y="698"/>
                    <a:pt x="604" y="708"/>
                    <a:pt x="607" y="719"/>
                  </a:cubicBezTo>
                  <a:cubicBezTo>
                    <a:pt x="609" y="723"/>
                    <a:pt x="610" y="727"/>
                    <a:pt x="611" y="732"/>
                  </a:cubicBezTo>
                  <a:cubicBezTo>
                    <a:pt x="617" y="755"/>
                    <a:pt x="624" y="779"/>
                    <a:pt x="630" y="802"/>
                  </a:cubicBezTo>
                  <a:cubicBezTo>
                    <a:pt x="633" y="816"/>
                    <a:pt x="637" y="829"/>
                    <a:pt x="640" y="842"/>
                  </a:cubicBezTo>
                  <a:cubicBezTo>
                    <a:pt x="643" y="851"/>
                    <a:pt x="645" y="860"/>
                    <a:pt x="648" y="869"/>
                  </a:cubicBezTo>
                  <a:cubicBezTo>
                    <a:pt x="651" y="877"/>
                    <a:pt x="660" y="881"/>
                    <a:pt x="668" y="879"/>
                  </a:cubicBezTo>
                  <a:cubicBezTo>
                    <a:pt x="675" y="878"/>
                    <a:pt x="680" y="870"/>
                    <a:pt x="681" y="863"/>
                  </a:cubicBezTo>
                  <a:close/>
                  <a:moveTo>
                    <a:pt x="862" y="681"/>
                  </a:moveTo>
                  <a:cubicBezTo>
                    <a:pt x="864" y="681"/>
                    <a:pt x="867" y="680"/>
                    <a:pt x="870" y="679"/>
                  </a:cubicBezTo>
                  <a:cubicBezTo>
                    <a:pt x="877" y="675"/>
                    <a:pt x="880" y="669"/>
                    <a:pt x="879" y="661"/>
                  </a:cubicBezTo>
                  <a:cubicBezTo>
                    <a:pt x="878" y="654"/>
                    <a:pt x="874" y="650"/>
                    <a:pt x="867" y="648"/>
                  </a:cubicBezTo>
                  <a:cubicBezTo>
                    <a:pt x="855" y="644"/>
                    <a:pt x="842" y="641"/>
                    <a:pt x="830" y="637"/>
                  </a:cubicBezTo>
                  <a:cubicBezTo>
                    <a:pt x="807" y="631"/>
                    <a:pt x="784" y="625"/>
                    <a:pt x="761" y="619"/>
                  </a:cubicBezTo>
                  <a:cubicBezTo>
                    <a:pt x="746" y="615"/>
                    <a:pt x="731" y="611"/>
                    <a:pt x="716" y="607"/>
                  </a:cubicBezTo>
                  <a:cubicBezTo>
                    <a:pt x="707" y="605"/>
                    <a:pt x="697" y="611"/>
                    <a:pt x="695" y="620"/>
                  </a:cubicBezTo>
                  <a:cubicBezTo>
                    <a:pt x="693" y="628"/>
                    <a:pt x="699" y="638"/>
                    <a:pt x="707" y="640"/>
                  </a:cubicBezTo>
                  <a:cubicBezTo>
                    <a:pt x="733" y="647"/>
                    <a:pt x="759" y="654"/>
                    <a:pt x="785" y="661"/>
                  </a:cubicBezTo>
                  <a:cubicBezTo>
                    <a:pt x="805" y="666"/>
                    <a:pt x="825" y="672"/>
                    <a:pt x="845" y="677"/>
                  </a:cubicBezTo>
                  <a:cubicBezTo>
                    <a:pt x="851" y="679"/>
                    <a:pt x="856" y="680"/>
                    <a:pt x="862" y="681"/>
                  </a:cubicBezTo>
                  <a:close/>
                  <a:moveTo>
                    <a:pt x="415" y="234"/>
                  </a:moveTo>
                  <a:cubicBezTo>
                    <a:pt x="415" y="236"/>
                    <a:pt x="416" y="239"/>
                    <a:pt x="416" y="242"/>
                  </a:cubicBezTo>
                  <a:cubicBezTo>
                    <a:pt x="420" y="254"/>
                    <a:pt x="423" y="267"/>
                    <a:pt x="427" y="279"/>
                  </a:cubicBezTo>
                  <a:cubicBezTo>
                    <a:pt x="432" y="299"/>
                    <a:pt x="437" y="318"/>
                    <a:pt x="442" y="338"/>
                  </a:cubicBezTo>
                  <a:cubicBezTo>
                    <a:pt x="446" y="354"/>
                    <a:pt x="451" y="370"/>
                    <a:pt x="455" y="387"/>
                  </a:cubicBezTo>
                  <a:cubicBezTo>
                    <a:pt x="458" y="397"/>
                    <a:pt x="467" y="403"/>
                    <a:pt x="477" y="401"/>
                  </a:cubicBezTo>
                  <a:cubicBezTo>
                    <a:pt x="486" y="398"/>
                    <a:pt x="491" y="388"/>
                    <a:pt x="488" y="378"/>
                  </a:cubicBezTo>
                  <a:cubicBezTo>
                    <a:pt x="484" y="363"/>
                    <a:pt x="480" y="348"/>
                    <a:pt x="476" y="333"/>
                  </a:cubicBezTo>
                  <a:cubicBezTo>
                    <a:pt x="470" y="308"/>
                    <a:pt x="463" y="284"/>
                    <a:pt x="457" y="260"/>
                  </a:cubicBezTo>
                  <a:cubicBezTo>
                    <a:pt x="454" y="249"/>
                    <a:pt x="451" y="238"/>
                    <a:pt x="447" y="227"/>
                  </a:cubicBezTo>
                  <a:cubicBezTo>
                    <a:pt x="445" y="219"/>
                    <a:pt x="436" y="215"/>
                    <a:pt x="428" y="217"/>
                  </a:cubicBezTo>
                  <a:cubicBezTo>
                    <a:pt x="421" y="219"/>
                    <a:pt x="415" y="226"/>
                    <a:pt x="415" y="234"/>
                  </a:cubicBezTo>
                  <a:close/>
                  <a:moveTo>
                    <a:pt x="319" y="300"/>
                  </a:moveTo>
                  <a:cubicBezTo>
                    <a:pt x="318" y="300"/>
                    <a:pt x="318" y="301"/>
                    <a:pt x="318" y="301"/>
                  </a:cubicBezTo>
                  <a:cubicBezTo>
                    <a:pt x="311" y="301"/>
                    <a:pt x="305" y="306"/>
                    <a:pt x="302" y="312"/>
                  </a:cubicBezTo>
                  <a:cubicBezTo>
                    <a:pt x="299" y="320"/>
                    <a:pt x="302" y="326"/>
                    <a:pt x="307" y="332"/>
                  </a:cubicBezTo>
                  <a:cubicBezTo>
                    <a:pt x="341" y="366"/>
                    <a:pt x="376" y="400"/>
                    <a:pt x="410" y="435"/>
                  </a:cubicBezTo>
                  <a:cubicBezTo>
                    <a:pt x="414" y="438"/>
                    <a:pt x="417" y="442"/>
                    <a:pt x="422" y="444"/>
                  </a:cubicBezTo>
                  <a:cubicBezTo>
                    <a:pt x="430" y="448"/>
                    <a:pt x="438" y="444"/>
                    <a:pt x="443" y="437"/>
                  </a:cubicBezTo>
                  <a:cubicBezTo>
                    <a:pt x="446" y="432"/>
                    <a:pt x="446" y="422"/>
                    <a:pt x="439" y="416"/>
                  </a:cubicBezTo>
                  <a:cubicBezTo>
                    <a:pt x="403" y="379"/>
                    <a:pt x="367" y="343"/>
                    <a:pt x="331" y="307"/>
                  </a:cubicBezTo>
                  <a:cubicBezTo>
                    <a:pt x="328" y="304"/>
                    <a:pt x="323" y="302"/>
                    <a:pt x="319" y="3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 sz="1400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xmlns="" id="{156B776F-44E2-42E4-9253-A9994829E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068" y="2246539"/>
              <a:ext cx="1630363" cy="1647825"/>
            </a:xfrm>
            <a:custGeom>
              <a:avLst/>
              <a:gdLst>
                <a:gd name="T0" fmla="*/ 135 w 529"/>
                <a:gd name="T1" fmla="*/ 507 h 530"/>
                <a:gd name="T2" fmla="*/ 163 w 529"/>
                <a:gd name="T3" fmla="*/ 480 h 530"/>
                <a:gd name="T4" fmla="*/ 206 w 529"/>
                <a:gd name="T5" fmla="*/ 438 h 530"/>
                <a:gd name="T6" fmla="*/ 211 w 529"/>
                <a:gd name="T7" fmla="*/ 436 h 530"/>
                <a:gd name="T8" fmla="*/ 233 w 529"/>
                <a:gd name="T9" fmla="*/ 427 h 530"/>
                <a:gd name="T10" fmla="*/ 429 w 529"/>
                <a:gd name="T11" fmla="*/ 229 h 530"/>
                <a:gd name="T12" fmla="*/ 436 w 529"/>
                <a:gd name="T13" fmla="*/ 216 h 530"/>
                <a:gd name="T14" fmla="*/ 427 w 529"/>
                <a:gd name="T15" fmla="*/ 175 h 530"/>
                <a:gd name="T16" fmla="*/ 363 w 529"/>
                <a:gd name="T17" fmla="*/ 106 h 530"/>
                <a:gd name="T18" fmla="*/ 318 w 529"/>
                <a:gd name="T19" fmla="*/ 91 h 530"/>
                <a:gd name="T20" fmla="*/ 294 w 529"/>
                <a:gd name="T21" fmla="*/ 100 h 530"/>
                <a:gd name="T22" fmla="*/ 97 w 529"/>
                <a:gd name="T23" fmla="*/ 297 h 530"/>
                <a:gd name="T24" fmla="*/ 91 w 529"/>
                <a:gd name="T25" fmla="*/ 316 h 530"/>
                <a:gd name="T26" fmla="*/ 89 w 529"/>
                <a:gd name="T27" fmla="*/ 322 h 530"/>
                <a:gd name="T28" fmla="*/ 21 w 529"/>
                <a:gd name="T29" fmla="*/ 391 h 530"/>
                <a:gd name="T30" fmla="*/ 18 w 529"/>
                <a:gd name="T31" fmla="*/ 393 h 530"/>
                <a:gd name="T32" fmla="*/ 8 w 529"/>
                <a:gd name="T33" fmla="*/ 366 h 530"/>
                <a:gd name="T34" fmla="*/ 0 w 529"/>
                <a:gd name="T35" fmla="*/ 311 h 530"/>
                <a:gd name="T36" fmla="*/ 37 w 529"/>
                <a:gd name="T37" fmla="*/ 229 h 530"/>
                <a:gd name="T38" fmla="*/ 133 w 529"/>
                <a:gd name="T39" fmla="*/ 132 h 530"/>
                <a:gd name="T40" fmla="*/ 235 w 529"/>
                <a:gd name="T41" fmla="*/ 31 h 530"/>
                <a:gd name="T42" fmla="*/ 314 w 529"/>
                <a:gd name="T43" fmla="*/ 0 h 530"/>
                <a:gd name="T44" fmla="*/ 371 w 529"/>
                <a:gd name="T45" fmla="*/ 10 h 530"/>
                <a:gd name="T46" fmla="*/ 424 w 529"/>
                <a:gd name="T47" fmla="*/ 37 h 530"/>
                <a:gd name="T48" fmla="*/ 496 w 529"/>
                <a:gd name="T49" fmla="*/ 111 h 530"/>
                <a:gd name="T50" fmla="*/ 523 w 529"/>
                <a:gd name="T51" fmla="*/ 175 h 530"/>
                <a:gd name="T52" fmla="*/ 520 w 529"/>
                <a:gd name="T53" fmla="*/ 254 h 530"/>
                <a:gd name="T54" fmla="*/ 494 w 529"/>
                <a:gd name="T55" fmla="*/ 294 h 530"/>
                <a:gd name="T56" fmla="*/ 339 w 529"/>
                <a:gd name="T57" fmla="*/ 449 h 530"/>
                <a:gd name="T58" fmla="*/ 289 w 529"/>
                <a:gd name="T59" fmla="*/ 499 h 530"/>
                <a:gd name="T60" fmla="*/ 233 w 529"/>
                <a:gd name="T61" fmla="*/ 525 h 530"/>
                <a:gd name="T62" fmla="*/ 138 w 529"/>
                <a:gd name="T63" fmla="*/ 510 h 530"/>
                <a:gd name="T64" fmla="*/ 135 w 529"/>
                <a:gd name="T65" fmla="*/ 507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9" h="530">
                  <a:moveTo>
                    <a:pt x="135" y="507"/>
                  </a:moveTo>
                  <a:cubicBezTo>
                    <a:pt x="145" y="498"/>
                    <a:pt x="154" y="489"/>
                    <a:pt x="163" y="480"/>
                  </a:cubicBezTo>
                  <a:cubicBezTo>
                    <a:pt x="178" y="466"/>
                    <a:pt x="191" y="452"/>
                    <a:pt x="206" y="438"/>
                  </a:cubicBezTo>
                  <a:cubicBezTo>
                    <a:pt x="207" y="437"/>
                    <a:pt x="209" y="436"/>
                    <a:pt x="211" y="436"/>
                  </a:cubicBezTo>
                  <a:cubicBezTo>
                    <a:pt x="220" y="436"/>
                    <a:pt x="227" y="433"/>
                    <a:pt x="233" y="427"/>
                  </a:cubicBezTo>
                  <a:cubicBezTo>
                    <a:pt x="298" y="361"/>
                    <a:pt x="364" y="295"/>
                    <a:pt x="429" y="229"/>
                  </a:cubicBezTo>
                  <a:cubicBezTo>
                    <a:pt x="433" y="225"/>
                    <a:pt x="435" y="221"/>
                    <a:pt x="436" y="216"/>
                  </a:cubicBezTo>
                  <a:cubicBezTo>
                    <a:pt x="436" y="202"/>
                    <a:pt x="433" y="188"/>
                    <a:pt x="427" y="175"/>
                  </a:cubicBezTo>
                  <a:cubicBezTo>
                    <a:pt x="413" y="145"/>
                    <a:pt x="391" y="122"/>
                    <a:pt x="363" y="106"/>
                  </a:cubicBezTo>
                  <a:cubicBezTo>
                    <a:pt x="349" y="98"/>
                    <a:pt x="334" y="92"/>
                    <a:pt x="318" y="91"/>
                  </a:cubicBezTo>
                  <a:cubicBezTo>
                    <a:pt x="309" y="90"/>
                    <a:pt x="301" y="93"/>
                    <a:pt x="294" y="100"/>
                  </a:cubicBezTo>
                  <a:cubicBezTo>
                    <a:pt x="229" y="166"/>
                    <a:pt x="163" y="232"/>
                    <a:pt x="97" y="297"/>
                  </a:cubicBezTo>
                  <a:cubicBezTo>
                    <a:pt x="92" y="303"/>
                    <a:pt x="91" y="309"/>
                    <a:pt x="91" y="316"/>
                  </a:cubicBezTo>
                  <a:cubicBezTo>
                    <a:pt x="91" y="318"/>
                    <a:pt x="90" y="321"/>
                    <a:pt x="89" y="322"/>
                  </a:cubicBezTo>
                  <a:cubicBezTo>
                    <a:pt x="66" y="345"/>
                    <a:pt x="43" y="368"/>
                    <a:pt x="21" y="391"/>
                  </a:cubicBezTo>
                  <a:cubicBezTo>
                    <a:pt x="20" y="391"/>
                    <a:pt x="20" y="392"/>
                    <a:pt x="18" y="393"/>
                  </a:cubicBezTo>
                  <a:cubicBezTo>
                    <a:pt x="15" y="383"/>
                    <a:pt x="11" y="375"/>
                    <a:pt x="8" y="366"/>
                  </a:cubicBezTo>
                  <a:cubicBezTo>
                    <a:pt x="3" y="348"/>
                    <a:pt x="0" y="330"/>
                    <a:pt x="0" y="311"/>
                  </a:cubicBezTo>
                  <a:cubicBezTo>
                    <a:pt x="1" y="279"/>
                    <a:pt x="13" y="252"/>
                    <a:pt x="37" y="229"/>
                  </a:cubicBezTo>
                  <a:cubicBezTo>
                    <a:pt x="69" y="197"/>
                    <a:pt x="101" y="165"/>
                    <a:pt x="133" y="132"/>
                  </a:cubicBezTo>
                  <a:cubicBezTo>
                    <a:pt x="167" y="98"/>
                    <a:pt x="201" y="64"/>
                    <a:pt x="235" y="31"/>
                  </a:cubicBezTo>
                  <a:cubicBezTo>
                    <a:pt x="257" y="9"/>
                    <a:pt x="283" y="0"/>
                    <a:pt x="314" y="0"/>
                  </a:cubicBezTo>
                  <a:cubicBezTo>
                    <a:pt x="334" y="0"/>
                    <a:pt x="352" y="3"/>
                    <a:pt x="371" y="10"/>
                  </a:cubicBezTo>
                  <a:cubicBezTo>
                    <a:pt x="390" y="16"/>
                    <a:pt x="408" y="25"/>
                    <a:pt x="424" y="37"/>
                  </a:cubicBezTo>
                  <a:cubicBezTo>
                    <a:pt x="453" y="57"/>
                    <a:pt x="477" y="81"/>
                    <a:pt x="496" y="111"/>
                  </a:cubicBezTo>
                  <a:cubicBezTo>
                    <a:pt x="508" y="131"/>
                    <a:pt x="518" y="152"/>
                    <a:pt x="523" y="175"/>
                  </a:cubicBezTo>
                  <a:cubicBezTo>
                    <a:pt x="529" y="202"/>
                    <a:pt x="529" y="228"/>
                    <a:pt x="520" y="254"/>
                  </a:cubicBezTo>
                  <a:cubicBezTo>
                    <a:pt x="515" y="269"/>
                    <a:pt x="506" y="283"/>
                    <a:pt x="494" y="294"/>
                  </a:cubicBezTo>
                  <a:cubicBezTo>
                    <a:pt x="442" y="346"/>
                    <a:pt x="391" y="397"/>
                    <a:pt x="339" y="449"/>
                  </a:cubicBezTo>
                  <a:cubicBezTo>
                    <a:pt x="323" y="466"/>
                    <a:pt x="306" y="483"/>
                    <a:pt x="289" y="499"/>
                  </a:cubicBezTo>
                  <a:cubicBezTo>
                    <a:pt x="274" y="514"/>
                    <a:pt x="255" y="522"/>
                    <a:pt x="233" y="525"/>
                  </a:cubicBezTo>
                  <a:cubicBezTo>
                    <a:pt x="200" y="530"/>
                    <a:pt x="168" y="523"/>
                    <a:pt x="138" y="510"/>
                  </a:cubicBezTo>
                  <a:cubicBezTo>
                    <a:pt x="137" y="510"/>
                    <a:pt x="137" y="509"/>
                    <a:pt x="135" y="5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 sz="1400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xmlns="" id="{53C4E922-4518-4D68-BFEF-9C2C4B5AD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0880" y="4008664"/>
              <a:ext cx="1633538" cy="1660525"/>
            </a:xfrm>
            <a:custGeom>
              <a:avLst/>
              <a:gdLst>
                <a:gd name="T0" fmla="*/ 509 w 530"/>
                <a:gd name="T1" fmla="*/ 137 h 534"/>
                <a:gd name="T2" fmla="*/ 518 w 530"/>
                <a:gd name="T3" fmla="*/ 163 h 534"/>
                <a:gd name="T4" fmla="*/ 526 w 530"/>
                <a:gd name="T5" fmla="*/ 202 h 534"/>
                <a:gd name="T6" fmla="*/ 487 w 530"/>
                <a:gd name="T7" fmla="*/ 304 h 534"/>
                <a:gd name="T8" fmla="*/ 392 w 530"/>
                <a:gd name="T9" fmla="*/ 399 h 534"/>
                <a:gd name="T10" fmla="*/ 321 w 530"/>
                <a:gd name="T11" fmla="*/ 470 h 534"/>
                <a:gd name="T12" fmla="*/ 289 w 530"/>
                <a:gd name="T13" fmla="*/ 501 h 534"/>
                <a:gd name="T14" fmla="*/ 231 w 530"/>
                <a:gd name="T15" fmla="*/ 528 h 534"/>
                <a:gd name="T16" fmla="*/ 115 w 530"/>
                <a:gd name="T17" fmla="*/ 500 h 534"/>
                <a:gd name="T18" fmla="*/ 27 w 530"/>
                <a:gd name="T19" fmla="*/ 412 h 534"/>
                <a:gd name="T20" fmla="*/ 0 w 530"/>
                <a:gd name="T21" fmla="*/ 319 h 534"/>
                <a:gd name="T22" fmla="*/ 36 w 530"/>
                <a:gd name="T23" fmla="*/ 232 h 534"/>
                <a:gd name="T24" fmla="*/ 142 w 530"/>
                <a:gd name="T25" fmla="*/ 126 h 534"/>
                <a:gd name="T26" fmla="*/ 237 w 530"/>
                <a:gd name="T27" fmla="*/ 32 h 534"/>
                <a:gd name="T28" fmla="*/ 298 w 530"/>
                <a:gd name="T29" fmla="*/ 4 h 534"/>
                <a:gd name="T30" fmla="*/ 388 w 530"/>
                <a:gd name="T31" fmla="*/ 19 h 534"/>
                <a:gd name="T32" fmla="*/ 390 w 530"/>
                <a:gd name="T33" fmla="*/ 20 h 534"/>
                <a:gd name="T34" fmla="*/ 391 w 530"/>
                <a:gd name="T35" fmla="*/ 22 h 534"/>
                <a:gd name="T36" fmla="*/ 374 w 530"/>
                <a:gd name="T37" fmla="*/ 39 h 534"/>
                <a:gd name="T38" fmla="*/ 323 w 530"/>
                <a:gd name="T39" fmla="*/ 90 h 534"/>
                <a:gd name="T40" fmla="*/ 315 w 530"/>
                <a:gd name="T41" fmla="*/ 94 h 534"/>
                <a:gd name="T42" fmla="*/ 296 w 530"/>
                <a:gd name="T43" fmla="*/ 101 h 534"/>
                <a:gd name="T44" fmla="*/ 97 w 530"/>
                <a:gd name="T45" fmla="*/ 301 h 534"/>
                <a:gd name="T46" fmla="*/ 91 w 530"/>
                <a:gd name="T47" fmla="*/ 313 h 534"/>
                <a:gd name="T48" fmla="*/ 97 w 530"/>
                <a:gd name="T49" fmla="*/ 347 h 534"/>
                <a:gd name="T50" fmla="*/ 169 w 530"/>
                <a:gd name="T51" fmla="*/ 426 h 534"/>
                <a:gd name="T52" fmla="*/ 208 w 530"/>
                <a:gd name="T53" fmla="*/ 438 h 534"/>
                <a:gd name="T54" fmla="*/ 231 w 530"/>
                <a:gd name="T55" fmla="*/ 430 h 534"/>
                <a:gd name="T56" fmla="*/ 428 w 530"/>
                <a:gd name="T57" fmla="*/ 234 h 534"/>
                <a:gd name="T58" fmla="*/ 435 w 530"/>
                <a:gd name="T59" fmla="*/ 215 h 534"/>
                <a:gd name="T60" fmla="*/ 439 w 530"/>
                <a:gd name="T61" fmla="*/ 206 h 534"/>
                <a:gd name="T62" fmla="*/ 505 w 530"/>
                <a:gd name="T63" fmla="*/ 140 h 534"/>
                <a:gd name="T64" fmla="*/ 509 w 530"/>
                <a:gd name="T65" fmla="*/ 13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0" h="534">
                  <a:moveTo>
                    <a:pt x="509" y="137"/>
                  </a:moveTo>
                  <a:cubicBezTo>
                    <a:pt x="512" y="146"/>
                    <a:pt x="516" y="155"/>
                    <a:pt x="518" y="163"/>
                  </a:cubicBezTo>
                  <a:cubicBezTo>
                    <a:pt x="522" y="176"/>
                    <a:pt x="525" y="189"/>
                    <a:pt x="526" y="202"/>
                  </a:cubicBezTo>
                  <a:cubicBezTo>
                    <a:pt x="530" y="242"/>
                    <a:pt x="517" y="276"/>
                    <a:pt x="487" y="304"/>
                  </a:cubicBezTo>
                  <a:cubicBezTo>
                    <a:pt x="454" y="335"/>
                    <a:pt x="423" y="367"/>
                    <a:pt x="392" y="399"/>
                  </a:cubicBezTo>
                  <a:cubicBezTo>
                    <a:pt x="368" y="423"/>
                    <a:pt x="344" y="446"/>
                    <a:pt x="321" y="470"/>
                  </a:cubicBezTo>
                  <a:cubicBezTo>
                    <a:pt x="310" y="480"/>
                    <a:pt x="300" y="491"/>
                    <a:pt x="289" y="501"/>
                  </a:cubicBezTo>
                  <a:cubicBezTo>
                    <a:pt x="273" y="517"/>
                    <a:pt x="253" y="525"/>
                    <a:pt x="231" y="528"/>
                  </a:cubicBezTo>
                  <a:cubicBezTo>
                    <a:pt x="188" y="534"/>
                    <a:pt x="150" y="521"/>
                    <a:pt x="115" y="500"/>
                  </a:cubicBezTo>
                  <a:cubicBezTo>
                    <a:pt x="78" y="479"/>
                    <a:pt x="49" y="449"/>
                    <a:pt x="27" y="412"/>
                  </a:cubicBezTo>
                  <a:cubicBezTo>
                    <a:pt x="11" y="384"/>
                    <a:pt x="0" y="353"/>
                    <a:pt x="0" y="319"/>
                  </a:cubicBezTo>
                  <a:cubicBezTo>
                    <a:pt x="0" y="285"/>
                    <a:pt x="11" y="256"/>
                    <a:pt x="36" y="232"/>
                  </a:cubicBezTo>
                  <a:cubicBezTo>
                    <a:pt x="72" y="197"/>
                    <a:pt x="107" y="161"/>
                    <a:pt x="142" y="126"/>
                  </a:cubicBezTo>
                  <a:cubicBezTo>
                    <a:pt x="173" y="94"/>
                    <a:pt x="205" y="63"/>
                    <a:pt x="237" y="32"/>
                  </a:cubicBezTo>
                  <a:cubicBezTo>
                    <a:pt x="253" y="15"/>
                    <a:pt x="274" y="7"/>
                    <a:pt x="298" y="4"/>
                  </a:cubicBezTo>
                  <a:cubicBezTo>
                    <a:pt x="329" y="0"/>
                    <a:pt x="359" y="7"/>
                    <a:pt x="388" y="19"/>
                  </a:cubicBezTo>
                  <a:cubicBezTo>
                    <a:pt x="388" y="19"/>
                    <a:pt x="389" y="20"/>
                    <a:pt x="390" y="20"/>
                  </a:cubicBezTo>
                  <a:cubicBezTo>
                    <a:pt x="390" y="20"/>
                    <a:pt x="391" y="21"/>
                    <a:pt x="391" y="22"/>
                  </a:cubicBezTo>
                  <a:cubicBezTo>
                    <a:pt x="386" y="27"/>
                    <a:pt x="380" y="33"/>
                    <a:pt x="374" y="39"/>
                  </a:cubicBezTo>
                  <a:cubicBezTo>
                    <a:pt x="357" y="56"/>
                    <a:pt x="340" y="73"/>
                    <a:pt x="323" y="90"/>
                  </a:cubicBezTo>
                  <a:cubicBezTo>
                    <a:pt x="321" y="92"/>
                    <a:pt x="318" y="94"/>
                    <a:pt x="315" y="94"/>
                  </a:cubicBezTo>
                  <a:cubicBezTo>
                    <a:pt x="307" y="93"/>
                    <a:pt x="301" y="96"/>
                    <a:pt x="296" y="101"/>
                  </a:cubicBezTo>
                  <a:cubicBezTo>
                    <a:pt x="230" y="168"/>
                    <a:pt x="163" y="234"/>
                    <a:pt x="97" y="301"/>
                  </a:cubicBezTo>
                  <a:cubicBezTo>
                    <a:pt x="94" y="304"/>
                    <a:pt x="92" y="308"/>
                    <a:pt x="91" y="313"/>
                  </a:cubicBezTo>
                  <a:cubicBezTo>
                    <a:pt x="90" y="324"/>
                    <a:pt x="93" y="336"/>
                    <a:pt x="97" y="347"/>
                  </a:cubicBezTo>
                  <a:cubicBezTo>
                    <a:pt x="111" y="382"/>
                    <a:pt x="136" y="408"/>
                    <a:pt x="169" y="426"/>
                  </a:cubicBezTo>
                  <a:cubicBezTo>
                    <a:pt x="181" y="433"/>
                    <a:pt x="194" y="437"/>
                    <a:pt x="208" y="438"/>
                  </a:cubicBezTo>
                  <a:cubicBezTo>
                    <a:pt x="217" y="439"/>
                    <a:pt x="224" y="437"/>
                    <a:pt x="231" y="430"/>
                  </a:cubicBezTo>
                  <a:cubicBezTo>
                    <a:pt x="297" y="365"/>
                    <a:pt x="362" y="299"/>
                    <a:pt x="428" y="234"/>
                  </a:cubicBezTo>
                  <a:cubicBezTo>
                    <a:pt x="434" y="228"/>
                    <a:pt x="436" y="222"/>
                    <a:pt x="435" y="215"/>
                  </a:cubicBezTo>
                  <a:cubicBezTo>
                    <a:pt x="435" y="211"/>
                    <a:pt x="436" y="209"/>
                    <a:pt x="439" y="206"/>
                  </a:cubicBezTo>
                  <a:cubicBezTo>
                    <a:pt x="461" y="184"/>
                    <a:pt x="483" y="162"/>
                    <a:pt x="505" y="140"/>
                  </a:cubicBezTo>
                  <a:cubicBezTo>
                    <a:pt x="506" y="139"/>
                    <a:pt x="507" y="139"/>
                    <a:pt x="509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 sz="1400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xmlns="" id="{EF60BA1B-CE66-4467-9659-C6A664E31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293" y="3934052"/>
              <a:ext cx="808038" cy="823913"/>
            </a:xfrm>
            <a:custGeom>
              <a:avLst/>
              <a:gdLst>
                <a:gd name="T0" fmla="*/ 215 w 262"/>
                <a:gd name="T1" fmla="*/ 6 h 265"/>
                <a:gd name="T2" fmla="*/ 205 w 262"/>
                <a:gd name="T3" fmla="*/ 34 h 265"/>
                <a:gd name="T4" fmla="*/ 243 w 262"/>
                <a:gd name="T5" fmla="*/ 34 h 265"/>
                <a:gd name="T6" fmla="*/ 241 w 262"/>
                <a:gd name="T7" fmla="*/ 47 h 265"/>
                <a:gd name="T8" fmla="*/ 246 w 262"/>
                <a:gd name="T9" fmla="*/ 56 h 265"/>
                <a:gd name="T10" fmla="*/ 250 w 262"/>
                <a:gd name="T11" fmla="*/ 66 h 265"/>
                <a:gd name="T12" fmla="*/ 240 w 262"/>
                <a:gd name="T13" fmla="*/ 90 h 265"/>
                <a:gd name="T14" fmla="*/ 259 w 262"/>
                <a:gd name="T15" fmla="*/ 88 h 265"/>
                <a:gd name="T16" fmla="*/ 258 w 262"/>
                <a:gd name="T17" fmla="*/ 99 h 265"/>
                <a:gd name="T18" fmla="*/ 109 w 262"/>
                <a:gd name="T19" fmla="*/ 248 h 265"/>
                <a:gd name="T20" fmla="*/ 61 w 262"/>
                <a:gd name="T21" fmla="*/ 260 h 265"/>
                <a:gd name="T22" fmla="*/ 8 w 262"/>
                <a:gd name="T23" fmla="*/ 212 h 265"/>
                <a:gd name="T24" fmla="*/ 10 w 262"/>
                <a:gd name="T25" fmla="*/ 165 h 265"/>
                <a:gd name="T26" fmla="*/ 30 w 262"/>
                <a:gd name="T27" fmla="*/ 143 h 265"/>
                <a:gd name="T28" fmla="*/ 170 w 262"/>
                <a:gd name="T29" fmla="*/ 4 h 265"/>
                <a:gd name="T30" fmla="*/ 182 w 262"/>
                <a:gd name="T31" fmla="*/ 3 h 265"/>
                <a:gd name="T32" fmla="*/ 184 w 262"/>
                <a:gd name="T33" fmla="*/ 5 h 265"/>
                <a:gd name="T34" fmla="*/ 202 w 262"/>
                <a:gd name="T35" fmla="*/ 9 h 265"/>
                <a:gd name="T36" fmla="*/ 215 w 262"/>
                <a:gd name="T37" fmla="*/ 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2" h="265">
                  <a:moveTo>
                    <a:pt x="215" y="6"/>
                  </a:moveTo>
                  <a:cubicBezTo>
                    <a:pt x="212" y="16"/>
                    <a:pt x="209" y="24"/>
                    <a:pt x="205" y="34"/>
                  </a:cubicBezTo>
                  <a:cubicBezTo>
                    <a:pt x="218" y="34"/>
                    <a:pt x="230" y="34"/>
                    <a:pt x="243" y="34"/>
                  </a:cubicBezTo>
                  <a:cubicBezTo>
                    <a:pt x="242" y="38"/>
                    <a:pt x="242" y="43"/>
                    <a:pt x="241" y="47"/>
                  </a:cubicBezTo>
                  <a:cubicBezTo>
                    <a:pt x="240" y="52"/>
                    <a:pt x="242" y="54"/>
                    <a:pt x="246" y="56"/>
                  </a:cubicBezTo>
                  <a:cubicBezTo>
                    <a:pt x="253" y="60"/>
                    <a:pt x="252" y="60"/>
                    <a:pt x="250" y="66"/>
                  </a:cubicBezTo>
                  <a:cubicBezTo>
                    <a:pt x="247" y="74"/>
                    <a:pt x="244" y="81"/>
                    <a:pt x="240" y="90"/>
                  </a:cubicBezTo>
                  <a:cubicBezTo>
                    <a:pt x="247" y="89"/>
                    <a:pt x="253" y="89"/>
                    <a:pt x="259" y="88"/>
                  </a:cubicBezTo>
                  <a:cubicBezTo>
                    <a:pt x="262" y="92"/>
                    <a:pt x="261" y="95"/>
                    <a:pt x="258" y="99"/>
                  </a:cubicBezTo>
                  <a:cubicBezTo>
                    <a:pt x="208" y="149"/>
                    <a:pt x="158" y="198"/>
                    <a:pt x="109" y="248"/>
                  </a:cubicBezTo>
                  <a:cubicBezTo>
                    <a:pt x="95" y="262"/>
                    <a:pt x="79" y="265"/>
                    <a:pt x="61" y="260"/>
                  </a:cubicBezTo>
                  <a:cubicBezTo>
                    <a:pt x="36" y="253"/>
                    <a:pt x="18" y="236"/>
                    <a:pt x="8" y="212"/>
                  </a:cubicBezTo>
                  <a:cubicBezTo>
                    <a:pt x="1" y="196"/>
                    <a:pt x="0" y="180"/>
                    <a:pt x="10" y="165"/>
                  </a:cubicBezTo>
                  <a:cubicBezTo>
                    <a:pt x="15" y="157"/>
                    <a:pt x="23" y="150"/>
                    <a:pt x="30" y="143"/>
                  </a:cubicBezTo>
                  <a:cubicBezTo>
                    <a:pt x="77" y="97"/>
                    <a:pt x="123" y="50"/>
                    <a:pt x="170" y="4"/>
                  </a:cubicBezTo>
                  <a:cubicBezTo>
                    <a:pt x="174" y="0"/>
                    <a:pt x="176" y="0"/>
                    <a:pt x="182" y="3"/>
                  </a:cubicBezTo>
                  <a:cubicBezTo>
                    <a:pt x="182" y="4"/>
                    <a:pt x="184" y="4"/>
                    <a:pt x="184" y="5"/>
                  </a:cubicBezTo>
                  <a:cubicBezTo>
                    <a:pt x="189" y="12"/>
                    <a:pt x="195" y="12"/>
                    <a:pt x="202" y="9"/>
                  </a:cubicBezTo>
                  <a:cubicBezTo>
                    <a:pt x="206" y="8"/>
                    <a:pt x="210" y="7"/>
                    <a:pt x="21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 sz="1400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xmlns="" id="{28B54509-5993-42BC-B4F9-1D84B58F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143" y="3145064"/>
              <a:ext cx="768350" cy="788988"/>
            </a:xfrm>
            <a:custGeom>
              <a:avLst/>
              <a:gdLst>
                <a:gd name="T0" fmla="*/ 87 w 249"/>
                <a:gd name="T1" fmla="*/ 254 h 254"/>
                <a:gd name="T2" fmla="*/ 86 w 249"/>
                <a:gd name="T3" fmla="*/ 247 h 254"/>
                <a:gd name="T4" fmla="*/ 66 w 249"/>
                <a:gd name="T5" fmla="*/ 249 h 254"/>
                <a:gd name="T6" fmla="*/ 75 w 249"/>
                <a:gd name="T7" fmla="*/ 227 h 254"/>
                <a:gd name="T8" fmla="*/ 75 w 249"/>
                <a:gd name="T9" fmla="*/ 226 h 254"/>
                <a:gd name="T10" fmla="*/ 71 w 249"/>
                <a:gd name="T11" fmla="*/ 215 h 254"/>
                <a:gd name="T12" fmla="*/ 67 w 249"/>
                <a:gd name="T13" fmla="*/ 206 h 254"/>
                <a:gd name="T14" fmla="*/ 68 w 249"/>
                <a:gd name="T15" fmla="*/ 193 h 254"/>
                <a:gd name="T16" fmla="*/ 31 w 249"/>
                <a:gd name="T17" fmla="*/ 193 h 254"/>
                <a:gd name="T18" fmla="*/ 40 w 249"/>
                <a:gd name="T19" fmla="*/ 165 h 254"/>
                <a:gd name="T20" fmla="*/ 25 w 249"/>
                <a:gd name="T21" fmla="*/ 169 h 254"/>
                <a:gd name="T22" fmla="*/ 12 w 249"/>
                <a:gd name="T23" fmla="*/ 166 h 254"/>
                <a:gd name="T24" fmla="*/ 0 w 249"/>
                <a:gd name="T25" fmla="*/ 158 h 254"/>
                <a:gd name="T26" fmla="*/ 15 w 249"/>
                <a:gd name="T27" fmla="*/ 144 h 254"/>
                <a:gd name="T28" fmla="*/ 116 w 249"/>
                <a:gd name="T29" fmla="*/ 41 h 254"/>
                <a:gd name="T30" fmla="*/ 143 w 249"/>
                <a:gd name="T31" fmla="*/ 14 h 254"/>
                <a:gd name="T32" fmla="*/ 188 w 249"/>
                <a:gd name="T33" fmla="*/ 4 h 254"/>
                <a:gd name="T34" fmla="*/ 228 w 249"/>
                <a:gd name="T35" fmla="*/ 30 h 254"/>
                <a:gd name="T36" fmla="*/ 246 w 249"/>
                <a:gd name="T37" fmla="*/ 85 h 254"/>
                <a:gd name="T38" fmla="*/ 235 w 249"/>
                <a:gd name="T39" fmla="*/ 106 h 254"/>
                <a:gd name="T40" fmla="*/ 140 w 249"/>
                <a:gd name="T41" fmla="*/ 201 h 254"/>
                <a:gd name="T42" fmla="*/ 90 w 249"/>
                <a:gd name="T43" fmla="*/ 251 h 254"/>
                <a:gd name="T44" fmla="*/ 87 w 249"/>
                <a:gd name="T4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9" h="254">
                  <a:moveTo>
                    <a:pt x="87" y="254"/>
                  </a:moveTo>
                  <a:cubicBezTo>
                    <a:pt x="87" y="251"/>
                    <a:pt x="86" y="249"/>
                    <a:pt x="86" y="247"/>
                  </a:cubicBezTo>
                  <a:cubicBezTo>
                    <a:pt x="80" y="248"/>
                    <a:pt x="73" y="248"/>
                    <a:pt x="66" y="249"/>
                  </a:cubicBezTo>
                  <a:cubicBezTo>
                    <a:pt x="69" y="241"/>
                    <a:pt x="72" y="234"/>
                    <a:pt x="75" y="227"/>
                  </a:cubicBezTo>
                  <a:cubicBezTo>
                    <a:pt x="75" y="227"/>
                    <a:pt x="75" y="227"/>
                    <a:pt x="75" y="226"/>
                  </a:cubicBezTo>
                  <a:cubicBezTo>
                    <a:pt x="78" y="219"/>
                    <a:pt x="78" y="219"/>
                    <a:pt x="71" y="215"/>
                  </a:cubicBezTo>
                  <a:cubicBezTo>
                    <a:pt x="67" y="213"/>
                    <a:pt x="66" y="211"/>
                    <a:pt x="67" y="206"/>
                  </a:cubicBezTo>
                  <a:cubicBezTo>
                    <a:pt x="68" y="202"/>
                    <a:pt x="68" y="197"/>
                    <a:pt x="68" y="193"/>
                  </a:cubicBezTo>
                  <a:cubicBezTo>
                    <a:pt x="56" y="193"/>
                    <a:pt x="44" y="193"/>
                    <a:pt x="31" y="193"/>
                  </a:cubicBezTo>
                  <a:cubicBezTo>
                    <a:pt x="34" y="183"/>
                    <a:pt x="37" y="175"/>
                    <a:pt x="40" y="165"/>
                  </a:cubicBezTo>
                  <a:cubicBezTo>
                    <a:pt x="35" y="167"/>
                    <a:pt x="30" y="167"/>
                    <a:pt x="25" y="169"/>
                  </a:cubicBezTo>
                  <a:cubicBezTo>
                    <a:pt x="20" y="170"/>
                    <a:pt x="16" y="170"/>
                    <a:pt x="12" y="166"/>
                  </a:cubicBezTo>
                  <a:cubicBezTo>
                    <a:pt x="8" y="163"/>
                    <a:pt x="4" y="161"/>
                    <a:pt x="0" y="158"/>
                  </a:cubicBezTo>
                  <a:cubicBezTo>
                    <a:pt x="5" y="153"/>
                    <a:pt x="10" y="149"/>
                    <a:pt x="15" y="144"/>
                  </a:cubicBezTo>
                  <a:cubicBezTo>
                    <a:pt x="49" y="109"/>
                    <a:pt x="83" y="75"/>
                    <a:pt x="116" y="41"/>
                  </a:cubicBezTo>
                  <a:cubicBezTo>
                    <a:pt x="125" y="32"/>
                    <a:pt x="134" y="23"/>
                    <a:pt x="143" y="14"/>
                  </a:cubicBezTo>
                  <a:cubicBezTo>
                    <a:pt x="156" y="2"/>
                    <a:pt x="172" y="0"/>
                    <a:pt x="188" y="4"/>
                  </a:cubicBezTo>
                  <a:cubicBezTo>
                    <a:pt x="204" y="9"/>
                    <a:pt x="218" y="18"/>
                    <a:pt x="228" y="30"/>
                  </a:cubicBezTo>
                  <a:cubicBezTo>
                    <a:pt x="242" y="46"/>
                    <a:pt x="249" y="64"/>
                    <a:pt x="246" y="85"/>
                  </a:cubicBezTo>
                  <a:cubicBezTo>
                    <a:pt x="245" y="93"/>
                    <a:pt x="241" y="100"/>
                    <a:pt x="235" y="106"/>
                  </a:cubicBezTo>
                  <a:cubicBezTo>
                    <a:pt x="203" y="138"/>
                    <a:pt x="172" y="169"/>
                    <a:pt x="140" y="201"/>
                  </a:cubicBezTo>
                  <a:cubicBezTo>
                    <a:pt x="124" y="218"/>
                    <a:pt x="107" y="234"/>
                    <a:pt x="90" y="251"/>
                  </a:cubicBezTo>
                  <a:cubicBezTo>
                    <a:pt x="90" y="252"/>
                    <a:pt x="89" y="253"/>
                    <a:pt x="87" y="2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 sz="1400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xmlns="" id="{5AC1B83E-7772-4235-A36E-731BBB58A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130" y="4267427"/>
              <a:ext cx="454025" cy="454025"/>
            </a:xfrm>
            <a:custGeom>
              <a:avLst/>
              <a:gdLst>
                <a:gd name="T0" fmla="*/ 19 w 147"/>
                <a:gd name="T1" fmla="*/ 0 h 146"/>
                <a:gd name="T2" fmla="*/ 31 w 147"/>
                <a:gd name="T3" fmla="*/ 6 h 146"/>
                <a:gd name="T4" fmla="*/ 140 w 147"/>
                <a:gd name="T5" fmla="*/ 115 h 146"/>
                <a:gd name="T6" fmla="*/ 145 w 147"/>
                <a:gd name="T7" fmla="*/ 133 h 146"/>
                <a:gd name="T8" fmla="*/ 132 w 147"/>
                <a:gd name="T9" fmla="*/ 145 h 146"/>
                <a:gd name="T10" fmla="*/ 115 w 147"/>
                <a:gd name="T11" fmla="*/ 139 h 146"/>
                <a:gd name="T12" fmla="*/ 18 w 147"/>
                <a:gd name="T13" fmla="*/ 42 h 146"/>
                <a:gd name="T14" fmla="*/ 6 w 147"/>
                <a:gd name="T15" fmla="*/ 30 h 146"/>
                <a:gd name="T16" fmla="*/ 3 w 147"/>
                <a:gd name="T17" fmla="*/ 11 h 146"/>
                <a:gd name="T18" fmla="*/ 19 w 147"/>
                <a:gd name="T19" fmla="*/ 1 h 146"/>
                <a:gd name="T20" fmla="*/ 19 w 147"/>
                <a:gd name="T2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46">
                  <a:moveTo>
                    <a:pt x="19" y="0"/>
                  </a:moveTo>
                  <a:cubicBezTo>
                    <a:pt x="23" y="2"/>
                    <a:pt x="28" y="3"/>
                    <a:pt x="31" y="6"/>
                  </a:cubicBezTo>
                  <a:cubicBezTo>
                    <a:pt x="67" y="42"/>
                    <a:pt x="104" y="79"/>
                    <a:pt x="140" y="115"/>
                  </a:cubicBezTo>
                  <a:cubicBezTo>
                    <a:pt x="145" y="120"/>
                    <a:pt x="147" y="126"/>
                    <a:pt x="145" y="133"/>
                  </a:cubicBezTo>
                  <a:cubicBezTo>
                    <a:pt x="143" y="139"/>
                    <a:pt x="138" y="143"/>
                    <a:pt x="132" y="145"/>
                  </a:cubicBezTo>
                  <a:cubicBezTo>
                    <a:pt x="125" y="146"/>
                    <a:pt x="120" y="143"/>
                    <a:pt x="115" y="139"/>
                  </a:cubicBezTo>
                  <a:cubicBezTo>
                    <a:pt x="83" y="107"/>
                    <a:pt x="51" y="74"/>
                    <a:pt x="18" y="42"/>
                  </a:cubicBezTo>
                  <a:cubicBezTo>
                    <a:pt x="14" y="38"/>
                    <a:pt x="10" y="34"/>
                    <a:pt x="6" y="30"/>
                  </a:cubicBezTo>
                  <a:cubicBezTo>
                    <a:pt x="1" y="24"/>
                    <a:pt x="0" y="18"/>
                    <a:pt x="3" y="11"/>
                  </a:cubicBezTo>
                  <a:cubicBezTo>
                    <a:pt x="6" y="4"/>
                    <a:pt x="11" y="1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 sz="1400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xmlns="" id="{719ABFBB-1B6F-42E1-BEB4-08AF3D509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043" y="3530827"/>
              <a:ext cx="576263" cy="244475"/>
            </a:xfrm>
            <a:custGeom>
              <a:avLst/>
              <a:gdLst>
                <a:gd name="T0" fmla="*/ 0 w 187"/>
                <a:gd name="T1" fmla="*/ 19 h 79"/>
                <a:gd name="T2" fmla="*/ 23 w 187"/>
                <a:gd name="T3" fmla="*/ 3 h 79"/>
                <a:gd name="T4" fmla="*/ 108 w 187"/>
                <a:gd name="T5" fmla="*/ 26 h 79"/>
                <a:gd name="T6" fmla="*/ 173 w 187"/>
                <a:gd name="T7" fmla="*/ 43 h 79"/>
                <a:gd name="T8" fmla="*/ 185 w 187"/>
                <a:gd name="T9" fmla="*/ 63 h 79"/>
                <a:gd name="T10" fmla="*/ 164 w 187"/>
                <a:gd name="T11" fmla="*/ 76 h 79"/>
                <a:gd name="T12" fmla="*/ 106 w 187"/>
                <a:gd name="T13" fmla="*/ 61 h 79"/>
                <a:gd name="T14" fmla="*/ 19 w 187"/>
                <a:gd name="T15" fmla="*/ 37 h 79"/>
                <a:gd name="T16" fmla="*/ 3 w 187"/>
                <a:gd name="T17" fmla="*/ 27 h 79"/>
                <a:gd name="T18" fmla="*/ 0 w 187"/>
                <a:gd name="T19" fmla="*/ 1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79">
                  <a:moveTo>
                    <a:pt x="0" y="19"/>
                  </a:moveTo>
                  <a:cubicBezTo>
                    <a:pt x="1" y="8"/>
                    <a:pt x="12" y="0"/>
                    <a:pt x="23" y="3"/>
                  </a:cubicBezTo>
                  <a:cubicBezTo>
                    <a:pt x="52" y="11"/>
                    <a:pt x="80" y="18"/>
                    <a:pt x="108" y="26"/>
                  </a:cubicBezTo>
                  <a:cubicBezTo>
                    <a:pt x="130" y="32"/>
                    <a:pt x="151" y="37"/>
                    <a:pt x="173" y="43"/>
                  </a:cubicBezTo>
                  <a:cubicBezTo>
                    <a:pt x="181" y="45"/>
                    <a:pt x="187" y="55"/>
                    <a:pt x="185" y="63"/>
                  </a:cubicBezTo>
                  <a:cubicBezTo>
                    <a:pt x="182" y="73"/>
                    <a:pt x="173" y="79"/>
                    <a:pt x="164" y="76"/>
                  </a:cubicBezTo>
                  <a:cubicBezTo>
                    <a:pt x="145" y="71"/>
                    <a:pt x="125" y="66"/>
                    <a:pt x="106" y="61"/>
                  </a:cubicBezTo>
                  <a:cubicBezTo>
                    <a:pt x="77" y="53"/>
                    <a:pt x="48" y="45"/>
                    <a:pt x="19" y="37"/>
                  </a:cubicBezTo>
                  <a:cubicBezTo>
                    <a:pt x="12" y="36"/>
                    <a:pt x="6" y="34"/>
                    <a:pt x="3" y="27"/>
                  </a:cubicBezTo>
                  <a:cubicBezTo>
                    <a:pt x="1" y="25"/>
                    <a:pt x="1" y="22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 sz="1400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xmlns="" id="{C0E3FA4C-C9AC-4A33-AFD7-34E6DD79C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018" y="4400777"/>
              <a:ext cx="236538" cy="584200"/>
            </a:xfrm>
            <a:custGeom>
              <a:avLst/>
              <a:gdLst>
                <a:gd name="T0" fmla="*/ 77 w 77"/>
                <a:gd name="T1" fmla="*/ 170 h 188"/>
                <a:gd name="T2" fmla="*/ 64 w 77"/>
                <a:gd name="T3" fmla="*/ 186 h 188"/>
                <a:gd name="T4" fmla="*/ 44 w 77"/>
                <a:gd name="T5" fmla="*/ 176 h 188"/>
                <a:gd name="T6" fmla="*/ 36 w 77"/>
                <a:gd name="T7" fmla="*/ 149 h 188"/>
                <a:gd name="T8" fmla="*/ 26 w 77"/>
                <a:gd name="T9" fmla="*/ 109 h 188"/>
                <a:gd name="T10" fmla="*/ 7 w 77"/>
                <a:gd name="T11" fmla="*/ 39 h 188"/>
                <a:gd name="T12" fmla="*/ 3 w 77"/>
                <a:gd name="T13" fmla="*/ 26 h 188"/>
                <a:gd name="T14" fmla="*/ 16 w 77"/>
                <a:gd name="T15" fmla="*/ 2 h 188"/>
                <a:gd name="T16" fmla="*/ 36 w 77"/>
                <a:gd name="T17" fmla="*/ 17 h 188"/>
                <a:gd name="T18" fmla="*/ 50 w 77"/>
                <a:gd name="T19" fmla="*/ 66 h 188"/>
                <a:gd name="T20" fmla="*/ 68 w 77"/>
                <a:gd name="T21" fmla="*/ 135 h 188"/>
                <a:gd name="T22" fmla="*/ 75 w 77"/>
                <a:gd name="T23" fmla="*/ 162 h 188"/>
                <a:gd name="T24" fmla="*/ 77 w 77"/>
                <a:gd name="T25" fmla="*/ 17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88">
                  <a:moveTo>
                    <a:pt x="77" y="170"/>
                  </a:moveTo>
                  <a:cubicBezTo>
                    <a:pt x="76" y="177"/>
                    <a:pt x="71" y="185"/>
                    <a:pt x="64" y="186"/>
                  </a:cubicBezTo>
                  <a:cubicBezTo>
                    <a:pt x="56" y="188"/>
                    <a:pt x="47" y="184"/>
                    <a:pt x="44" y="176"/>
                  </a:cubicBezTo>
                  <a:cubicBezTo>
                    <a:pt x="41" y="167"/>
                    <a:pt x="39" y="158"/>
                    <a:pt x="36" y="149"/>
                  </a:cubicBezTo>
                  <a:cubicBezTo>
                    <a:pt x="33" y="136"/>
                    <a:pt x="29" y="123"/>
                    <a:pt x="26" y="109"/>
                  </a:cubicBezTo>
                  <a:cubicBezTo>
                    <a:pt x="20" y="86"/>
                    <a:pt x="13" y="62"/>
                    <a:pt x="7" y="39"/>
                  </a:cubicBezTo>
                  <a:cubicBezTo>
                    <a:pt x="6" y="34"/>
                    <a:pt x="5" y="30"/>
                    <a:pt x="3" y="26"/>
                  </a:cubicBezTo>
                  <a:cubicBezTo>
                    <a:pt x="0" y="15"/>
                    <a:pt x="5" y="5"/>
                    <a:pt x="16" y="2"/>
                  </a:cubicBezTo>
                  <a:cubicBezTo>
                    <a:pt x="23" y="0"/>
                    <a:pt x="34" y="6"/>
                    <a:pt x="36" y="17"/>
                  </a:cubicBezTo>
                  <a:cubicBezTo>
                    <a:pt x="40" y="33"/>
                    <a:pt x="45" y="50"/>
                    <a:pt x="50" y="66"/>
                  </a:cubicBezTo>
                  <a:cubicBezTo>
                    <a:pt x="56" y="89"/>
                    <a:pt x="62" y="112"/>
                    <a:pt x="68" y="135"/>
                  </a:cubicBezTo>
                  <a:cubicBezTo>
                    <a:pt x="70" y="144"/>
                    <a:pt x="73" y="153"/>
                    <a:pt x="75" y="162"/>
                  </a:cubicBezTo>
                  <a:cubicBezTo>
                    <a:pt x="76" y="165"/>
                    <a:pt x="76" y="167"/>
                    <a:pt x="77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 sz="1400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xmlns="" id="{44D47EFC-E3A9-41D2-BAB3-BF979C81B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655" y="4127727"/>
              <a:ext cx="576263" cy="234950"/>
            </a:xfrm>
            <a:custGeom>
              <a:avLst/>
              <a:gdLst>
                <a:gd name="T0" fmla="*/ 169 w 187"/>
                <a:gd name="T1" fmla="*/ 76 h 76"/>
                <a:gd name="T2" fmla="*/ 152 w 187"/>
                <a:gd name="T3" fmla="*/ 72 h 76"/>
                <a:gd name="T4" fmla="*/ 92 w 187"/>
                <a:gd name="T5" fmla="*/ 56 h 76"/>
                <a:gd name="T6" fmla="*/ 14 w 187"/>
                <a:gd name="T7" fmla="*/ 35 h 76"/>
                <a:gd name="T8" fmla="*/ 2 w 187"/>
                <a:gd name="T9" fmla="*/ 15 h 76"/>
                <a:gd name="T10" fmla="*/ 23 w 187"/>
                <a:gd name="T11" fmla="*/ 2 h 76"/>
                <a:gd name="T12" fmla="*/ 68 w 187"/>
                <a:gd name="T13" fmla="*/ 14 h 76"/>
                <a:gd name="T14" fmla="*/ 137 w 187"/>
                <a:gd name="T15" fmla="*/ 32 h 76"/>
                <a:gd name="T16" fmla="*/ 174 w 187"/>
                <a:gd name="T17" fmla="*/ 43 h 76"/>
                <a:gd name="T18" fmla="*/ 186 w 187"/>
                <a:gd name="T19" fmla="*/ 56 h 76"/>
                <a:gd name="T20" fmla="*/ 177 w 187"/>
                <a:gd name="T21" fmla="*/ 74 h 76"/>
                <a:gd name="T22" fmla="*/ 169 w 187"/>
                <a:gd name="T2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76">
                  <a:moveTo>
                    <a:pt x="169" y="76"/>
                  </a:moveTo>
                  <a:cubicBezTo>
                    <a:pt x="163" y="75"/>
                    <a:pt x="158" y="74"/>
                    <a:pt x="152" y="72"/>
                  </a:cubicBezTo>
                  <a:cubicBezTo>
                    <a:pt x="132" y="67"/>
                    <a:pt x="112" y="61"/>
                    <a:pt x="92" y="56"/>
                  </a:cubicBezTo>
                  <a:cubicBezTo>
                    <a:pt x="66" y="49"/>
                    <a:pt x="40" y="42"/>
                    <a:pt x="14" y="35"/>
                  </a:cubicBezTo>
                  <a:cubicBezTo>
                    <a:pt x="6" y="33"/>
                    <a:pt x="0" y="23"/>
                    <a:pt x="2" y="15"/>
                  </a:cubicBezTo>
                  <a:cubicBezTo>
                    <a:pt x="4" y="6"/>
                    <a:pt x="14" y="0"/>
                    <a:pt x="23" y="2"/>
                  </a:cubicBezTo>
                  <a:cubicBezTo>
                    <a:pt x="38" y="6"/>
                    <a:pt x="53" y="10"/>
                    <a:pt x="68" y="14"/>
                  </a:cubicBezTo>
                  <a:cubicBezTo>
                    <a:pt x="91" y="20"/>
                    <a:pt x="114" y="26"/>
                    <a:pt x="137" y="32"/>
                  </a:cubicBezTo>
                  <a:cubicBezTo>
                    <a:pt x="149" y="36"/>
                    <a:pt x="162" y="39"/>
                    <a:pt x="174" y="43"/>
                  </a:cubicBezTo>
                  <a:cubicBezTo>
                    <a:pt x="181" y="45"/>
                    <a:pt x="185" y="49"/>
                    <a:pt x="186" y="56"/>
                  </a:cubicBezTo>
                  <a:cubicBezTo>
                    <a:pt x="187" y="64"/>
                    <a:pt x="184" y="70"/>
                    <a:pt x="177" y="74"/>
                  </a:cubicBezTo>
                  <a:cubicBezTo>
                    <a:pt x="174" y="75"/>
                    <a:pt x="171" y="76"/>
                    <a:pt x="1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 sz="1400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xmlns="" id="{6EBCBBBD-F8A5-4D8C-BBFC-9B870C45A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0405" y="2914877"/>
              <a:ext cx="233363" cy="584200"/>
            </a:xfrm>
            <a:custGeom>
              <a:avLst/>
              <a:gdLst>
                <a:gd name="T0" fmla="*/ 0 w 76"/>
                <a:gd name="T1" fmla="*/ 19 h 188"/>
                <a:gd name="T2" fmla="*/ 13 w 76"/>
                <a:gd name="T3" fmla="*/ 2 h 188"/>
                <a:gd name="T4" fmla="*/ 32 w 76"/>
                <a:gd name="T5" fmla="*/ 12 h 188"/>
                <a:gd name="T6" fmla="*/ 42 w 76"/>
                <a:gd name="T7" fmla="*/ 45 h 188"/>
                <a:gd name="T8" fmla="*/ 61 w 76"/>
                <a:gd name="T9" fmla="*/ 118 h 188"/>
                <a:gd name="T10" fmla="*/ 73 w 76"/>
                <a:gd name="T11" fmla="*/ 163 h 188"/>
                <a:gd name="T12" fmla="*/ 62 w 76"/>
                <a:gd name="T13" fmla="*/ 186 h 188"/>
                <a:gd name="T14" fmla="*/ 40 w 76"/>
                <a:gd name="T15" fmla="*/ 172 h 188"/>
                <a:gd name="T16" fmla="*/ 27 w 76"/>
                <a:gd name="T17" fmla="*/ 123 h 188"/>
                <a:gd name="T18" fmla="*/ 12 w 76"/>
                <a:gd name="T19" fmla="*/ 64 h 188"/>
                <a:gd name="T20" fmla="*/ 1 w 76"/>
                <a:gd name="T21" fmla="*/ 27 h 188"/>
                <a:gd name="T22" fmla="*/ 0 w 76"/>
                <a:gd name="T23" fmla="*/ 1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188">
                  <a:moveTo>
                    <a:pt x="0" y="19"/>
                  </a:moveTo>
                  <a:cubicBezTo>
                    <a:pt x="0" y="11"/>
                    <a:pt x="6" y="4"/>
                    <a:pt x="13" y="2"/>
                  </a:cubicBezTo>
                  <a:cubicBezTo>
                    <a:pt x="21" y="0"/>
                    <a:pt x="30" y="4"/>
                    <a:pt x="32" y="12"/>
                  </a:cubicBezTo>
                  <a:cubicBezTo>
                    <a:pt x="36" y="23"/>
                    <a:pt x="39" y="34"/>
                    <a:pt x="42" y="45"/>
                  </a:cubicBezTo>
                  <a:cubicBezTo>
                    <a:pt x="48" y="69"/>
                    <a:pt x="55" y="93"/>
                    <a:pt x="61" y="118"/>
                  </a:cubicBezTo>
                  <a:cubicBezTo>
                    <a:pt x="65" y="133"/>
                    <a:pt x="69" y="148"/>
                    <a:pt x="73" y="163"/>
                  </a:cubicBezTo>
                  <a:cubicBezTo>
                    <a:pt x="76" y="173"/>
                    <a:pt x="71" y="183"/>
                    <a:pt x="62" y="186"/>
                  </a:cubicBezTo>
                  <a:cubicBezTo>
                    <a:pt x="52" y="188"/>
                    <a:pt x="43" y="182"/>
                    <a:pt x="40" y="172"/>
                  </a:cubicBezTo>
                  <a:cubicBezTo>
                    <a:pt x="36" y="155"/>
                    <a:pt x="31" y="139"/>
                    <a:pt x="27" y="123"/>
                  </a:cubicBezTo>
                  <a:cubicBezTo>
                    <a:pt x="22" y="103"/>
                    <a:pt x="17" y="84"/>
                    <a:pt x="12" y="64"/>
                  </a:cubicBezTo>
                  <a:cubicBezTo>
                    <a:pt x="8" y="52"/>
                    <a:pt x="5" y="39"/>
                    <a:pt x="1" y="27"/>
                  </a:cubicBezTo>
                  <a:cubicBezTo>
                    <a:pt x="1" y="24"/>
                    <a:pt x="0" y="21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 sz="1400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xmlns="" id="{939845F0-31A7-4614-BB09-FE21436F1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218" y="3179989"/>
              <a:ext cx="452438" cy="458788"/>
            </a:xfrm>
            <a:custGeom>
              <a:avLst/>
              <a:gdLst>
                <a:gd name="T0" fmla="*/ 20 w 147"/>
                <a:gd name="T1" fmla="*/ 0 h 148"/>
                <a:gd name="T2" fmla="*/ 32 w 147"/>
                <a:gd name="T3" fmla="*/ 7 h 148"/>
                <a:gd name="T4" fmla="*/ 140 w 147"/>
                <a:gd name="T5" fmla="*/ 116 h 148"/>
                <a:gd name="T6" fmla="*/ 144 w 147"/>
                <a:gd name="T7" fmla="*/ 137 h 148"/>
                <a:gd name="T8" fmla="*/ 123 w 147"/>
                <a:gd name="T9" fmla="*/ 144 h 148"/>
                <a:gd name="T10" fmla="*/ 111 w 147"/>
                <a:gd name="T11" fmla="*/ 135 h 148"/>
                <a:gd name="T12" fmla="*/ 8 w 147"/>
                <a:gd name="T13" fmla="*/ 32 h 148"/>
                <a:gd name="T14" fmla="*/ 3 w 147"/>
                <a:gd name="T15" fmla="*/ 12 h 148"/>
                <a:gd name="T16" fmla="*/ 19 w 147"/>
                <a:gd name="T17" fmla="*/ 1 h 148"/>
                <a:gd name="T18" fmla="*/ 20 w 147"/>
                <a:gd name="T1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8">
                  <a:moveTo>
                    <a:pt x="20" y="0"/>
                  </a:moveTo>
                  <a:cubicBezTo>
                    <a:pt x="24" y="2"/>
                    <a:pt x="29" y="4"/>
                    <a:pt x="32" y="7"/>
                  </a:cubicBezTo>
                  <a:cubicBezTo>
                    <a:pt x="68" y="43"/>
                    <a:pt x="104" y="79"/>
                    <a:pt x="140" y="116"/>
                  </a:cubicBezTo>
                  <a:cubicBezTo>
                    <a:pt x="147" y="122"/>
                    <a:pt x="147" y="132"/>
                    <a:pt x="144" y="137"/>
                  </a:cubicBezTo>
                  <a:cubicBezTo>
                    <a:pt x="139" y="144"/>
                    <a:pt x="131" y="148"/>
                    <a:pt x="123" y="144"/>
                  </a:cubicBezTo>
                  <a:cubicBezTo>
                    <a:pt x="118" y="142"/>
                    <a:pt x="115" y="138"/>
                    <a:pt x="111" y="135"/>
                  </a:cubicBezTo>
                  <a:cubicBezTo>
                    <a:pt x="77" y="100"/>
                    <a:pt x="42" y="66"/>
                    <a:pt x="8" y="32"/>
                  </a:cubicBezTo>
                  <a:cubicBezTo>
                    <a:pt x="3" y="26"/>
                    <a:pt x="0" y="20"/>
                    <a:pt x="3" y="12"/>
                  </a:cubicBezTo>
                  <a:cubicBezTo>
                    <a:pt x="6" y="6"/>
                    <a:pt x="12" y="1"/>
                    <a:pt x="19" y="1"/>
                  </a:cubicBezTo>
                  <a:cubicBezTo>
                    <a:pt x="19" y="1"/>
                    <a:pt x="19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 sz="1400" kern="0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4ACA3BB0-AE2D-442F-96F8-B27A109DA655}"/>
              </a:ext>
            </a:extLst>
          </p:cNvPr>
          <p:cNvSpPr/>
          <p:nvPr/>
        </p:nvSpPr>
        <p:spPr>
          <a:xfrm>
            <a:off x="9676468" y="4879106"/>
            <a:ext cx="2148796" cy="950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kern="0" dirty="0">
                <a:solidFill>
                  <a:srgbClr val="000000"/>
                </a:solidFill>
              </a:rPr>
              <a:t>Bajo crecimiento económico en las cooperativas de ahorro y </a:t>
            </a:r>
            <a:r>
              <a:rPr lang="es-EC" sz="1400" kern="0" dirty="0" smtClean="0">
                <a:solidFill>
                  <a:srgbClr val="000000"/>
                </a:solidFill>
              </a:rPr>
              <a:t>crédito.</a:t>
            </a:r>
            <a:endParaRPr lang="es-ES" sz="1400" kern="0" dirty="0">
              <a:solidFill>
                <a:srgbClr val="000000"/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4A4997AF-8178-4394-8760-30120C5C331E}"/>
              </a:ext>
            </a:extLst>
          </p:cNvPr>
          <p:cNvSpPr/>
          <p:nvPr/>
        </p:nvSpPr>
        <p:spPr>
          <a:xfrm>
            <a:off x="9634947" y="3835568"/>
            <a:ext cx="2128946" cy="805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rgbClr val="000000"/>
                </a:solidFill>
                <a:latin typeface="+mj-lt"/>
              </a:rPr>
              <a:t>Usuarios realizan sus transacciones físicamente</a:t>
            </a:r>
            <a:endParaRPr lang="es-ES" sz="1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AD009184-3FA8-46C6-B5CA-55BF178C423F}"/>
              </a:ext>
            </a:extLst>
          </p:cNvPr>
          <p:cNvSpPr/>
          <p:nvPr/>
        </p:nvSpPr>
        <p:spPr>
          <a:xfrm>
            <a:off x="9676467" y="2910488"/>
            <a:ext cx="2207327" cy="95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rgbClr val="000000"/>
                </a:solidFill>
                <a:latin typeface="+mj-lt"/>
              </a:rPr>
              <a:t>Alta competencia y dificultad de sobresalir en el mercado.</a:t>
            </a:r>
            <a:endParaRPr lang="es-ES" sz="1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xmlns="" id="{858A237C-02A8-48E1-A2F2-63CC550E52FD}"/>
              </a:ext>
            </a:extLst>
          </p:cNvPr>
          <p:cNvSpPr/>
          <p:nvPr/>
        </p:nvSpPr>
        <p:spPr>
          <a:xfrm>
            <a:off x="600703" y="1940901"/>
            <a:ext cx="774198" cy="774198"/>
          </a:xfrm>
          <a:prstGeom prst="ellipse">
            <a:avLst/>
          </a:prstGeom>
          <a:solidFill>
            <a:srgbClr val="C2C9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09">
              <a:defRPr/>
            </a:pPr>
            <a:endParaRPr lang="en-GB" sz="1400" kern="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28" name="Group 76">
            <a:extLst>
              <a:ext uri="{FF2B5EF4-FFF2-40B4-BE49-F238E27FC236}">
                <a16:creationId xmlns:a16="http://schemas.microsoft.com/office/drawing/2014/main" xmlns="" id="{6498D72C-9B50-4642-AE5D-5914B42AE89F}"/>
              </a:ext>
            </a:extLst>
          </p:cNvPr>
          <p:cNvGrpSpPr/>
          <p:nvPr/>
        </p:nvGrpSpPr>
        <p:grpSpPr>
          <a:xfrm>
            <a:off x="757561" y="2088677"/>
            <a:ext cx="466279" cy="410901"/>
            <a:chOff x="2341563" y="119063"/>
            <a:chExt cx="7512050" cy="6619875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xmlns="" id="{CB977FAD-66F0-4B21-AB6D-4C0F322F24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1563" y="119063"/>
              <a:ext cx="7512050" cy="6619875"/>
            </a:xfrm>
            <a:custGeom>
              <a:avLst/>
              <a:gdLst>
                <a:gd name="T0" fmla="*/ 2422 w 2440"/>
                <a:gd name="T1" fmla="*/ 1985 h 2132"/>
                <a:gd name="T2" fmla="*/ 2422 w 2440"/>
                <a:gd name="T3" fmla="*/ 1985 h 2132"/>
                <a:gd name="T4" fmla="*/ 1305 w 2440"/>
                <a:gd name="T5" fmla="*/ 49 h 2132"/>
                <a:gd name="T6" fmla="*/ 1220 w 2440"/>
                <a:gd name="T7" fmla="*/ 0 h 2132"/>
                <a:gd name="T8" fmla="*/ 1135 w 2440"/>
                <a:gd name="T9" fmla="*/ 49 h 2132"/>
                <a:gd name="T10" fmla="*/ 17 w 2440"/>
                <a:gd name="T11" fmla="*/ 1985 h 2132"/>
                <a:gd name="T12" fmla="*/ 17 w 2440"/>
                <a:gd name="T13" fmla="*/ 2083 h 2132"/>
                <a:gd name="T14" fmla="*/ 102 w 2440"/>
                <a:gd name="T15" fmla="*/ 2132 h 2132"/>
                <a:gd name="T16" fmla="*/ 2337 w 2440"/>
                <a:gd name="T17" fmla="*/ 2132 h 2132"/>
                <a:gd name="T18" fmla="*/ 2422 w 2440"/>
                <a:gd name="T19" fmla="*/ 2083 h 2132"/>
                <a:gd name="T20" fmla="*/ 2422 w 2440"/>
                <a:gd name="T21" fmla="*/ 1985 h 2132"/>
                <a:gd name="T22" fmla="*/ 340 w 2440"/>
                <a:gd name="T23" fmla="*/ 1897 h 2132"/>
                <a:gd name="T24" fmla="*/ 1220 w 2440"/>
                <a:gd name="T25" fmla="*/ 373 h 2132"/>
                <a:gd name="T26" fmla="*/ 2100 w 2440"/>
                <a:gd name="T27" fmla="*/ 1897 h 2132"/>
                <a:gd name="T28" fmla="*/ 340 w 2440"/>
                <a:gd name="T29" fmla="*/ 1897 h 2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40" h="2132">
                  <a:moveTo>
                    <a:pt x="2422" y="1985"/>
                  </a:moveTo>
                  <a:cubicBezTo>
                    <a:pt x="2422" y="1985"/>
                    <a:pt x="2422" y="1985"/>
                    <a:pt x="2422" y="1985"/>
                  </a:cubicBezTo>
                  <a:cubicBezTo>
                    <a:pt x="1305" y="49"/>
                    <a:pt x="1305" y="49"/>
                    <a:pt x="1305" y="49"/>
                  </a:cubicBezTo>
                  <a:cubicBezTo>
                    <a:pt x="1287" y="19"/>
                    <a:pt x="1255" y="0"/>
                    <a:pt x="1220" y="0"/>
                  </a:cubicBezTo>
                  <a:cubicBezTo>
                    <a:pt x="1185" y="0"/>
                    <a:pt x="1152" y="19"/>
                    <a:pt x="1135" y="49"/>
                  </a:cubicBezTo>
                  <a:cubicBezTo>
                    <a:pt x="17" y="1985"/>
                    <a:pt x="17" y="1985"/>
                    <a:pt x="17" y="1985"/>
                  </a:cubicBezTo>
                  <a:cubicBezTo>
                    <a:pt x="0" y="2015"/>
                    <a:pt x="0" y="2053"/>
                    <a:pt x="17" y="2083"/>
                  </a:cubicBezTo>
                  <a:cubicBezTo>
                    <a:pt x="35" y="2113"/>
                    <a:pt x="67" y="2132"/>
                    <a:pt x="102" y="2132"/>
                  </a:cubicBezTo>
                  <a:cubicBezTo>
                    <a:pt x="2337" y="2132"/>
                    <a:pt x="2337" y="2132"/>
                    <a:pt x="2337" y="2132"/>
                  </a:cubicBezTo>
                  <a:cubicBezTo>
                    <a:pt x="2372" y="2132"/>
                    <a:pt x="2405" y="2113"/>
                    <a:pt x="2422" y="2083"/>
                  </a:cubicBezTo>
                  <a:cubicBezTo>
                    <a:pt x="2440" y="2053"/>
                    <a:pt x="2440" y="2015"/>
                    <a:pt x="2422" y="1985"/>
                  </a:cubicBezTo>
                  <a:close/>
                  <a:moveTo>
                    <a:pt x="340" y="1897"/>
                  </a:moveTo>
                  <a:cubicBezTo>
                    <a:pt x="1220" y="373"/>
                    <a:pt x="1220" y="373"/>
                    <a:pt x="1220" y="373"/>
                  </a:cubicBezTo>
                  <a:cubicBezTo>
                    <a:pt x="2100" y="1897"/>
                    <a:pt x="2100" y="1897"/>
                    <a:pt x="2100" y="1897"/>
                  </a:cubicBezTo>
                  <a:lnTo>
                    <a:pt x="340" y="18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 sz="1400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xmlns="" id="{13AB649B-6B5D-4173-AFA9-2D23959F7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4526" y="2305051"/>
              <a:ext cx="746125" cy="2393950"/>
            </a:xfrm>
            <a:custGeom>
              <a:avLst/>
              <a:gdLst>
                <a:gd name="T0" fmla="*/ 32 w 242"/>
                <a:gd name="T1" fmla="*/ 635 h 771"/>
                <a:gd name="T2" fmla="*/ 57 w 242"/>
                <a:gd name="T3" fmla="*/ 737 h 771"/>
                <a:gd name="T4" fmla="*/ 117 w 242"/>
                <a:gd name="T5" fmla="*/ 771 h 771"/>
                <a:gd name="T6" fmla="*/ 125 w 242"/>
                <a:gd name="T7" fmla="*/ 771 h 771"/>
                <a:gd name="T8" fmla="*/ 185 w 242"/>
                <a:gd name="T9" fmla="*/ 737 h 771"/>
                <a:gd name="T10" fmla="*/ 209 w 242"/>
                <a:gd name="T11" fmla="*/ 635 h 771"/>
                <a:gd name="T12" fmla="*/ 235 w 242"/>
                <a:gd name="T13" fmla="*/ 280 h 771"/>
                <a:gd name="T14" fmla="*/ 242 w 242"/>
                <a:gd name="T15" fmla="*/ 131 h 771"/>
                <a:gd name="T16" fmla="*/ 207 w 242"/>
                <a:gd name="T17" fmla="*/ 35 h 771"/>
                <a:gd name="T18" fmla="*/ 121 w 242"/>
                <a:gd name="T19" fmla="*/ 0 h 771"/>
                <a:gd name="T20" fmla="*/ 34 w 242"/>
                <a:gd name="T21" fmla="*/ 35 h 771"/>
                <a:gd name="T22" fmla="*/ 0 w 242"/>
                <a:gd name="T23" fmla="*/ 131 h 771"/>
                <a:gd name="T24" fmla="*/ 7 w 242"/>
                <a:gd name="T25" fmla="*/ 280 h 771"/>
                <a:gd name="T26" fmla="*/ 32 w 242"/>
                <a:gd name="T27" fmla="*/ 635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2" h="771">
                  <a:moveTo>
                    <a:pt x="32" y="635"/>
                  </a:moveTo>
                  <a:cubicBezTo>
                    <a:pt x="37" y="681"/>
                    <a:pt x="45" y="715"/>
                    <a:pt x="57" y="737"/>
                  </a:cubicBezTo>
                  <a:cubicBezTo>
                    <a:pt x="68" y="760"/>
                    <a:pt x="88" y="771"/>
                    <a:pt x="117" y="771"/>
                  </a:cubicBezTo>
                  <a:cubicBezTo>
                    <a:pt x="125" y="771"/>
                    <a:pt x="125" y="771"/>
                    <a:pt x="125" y="771"/>
                  </a:cubicBezTo>
                  <a:cubicBezTo>
                    <a:pt x="154" y="771"/>
                    <a:pt x="174" y="760"/>
                    <a:pt x="185" y="737"/>
                  </a:cubicBezTo>
                  <a:cubicBezTo>
                    <a:pt x="196" y="715"/>
                    <a:pt x="204" y="681"/>
                    <a:pt x="209" y="635"/>
                  </a:cubicBezTo>
                  <a:cubicBezTo>
                    <a:pt x="235" y="280"/>
                    <a:pt x="235" y="280"/>
                    <a:pt x="235" y="280"/>
                  </a:cubicBezTo>
                  <a:cubicBezTo>
                    <a:pt x="240" y="210"/>
                    <a:pt x="242" y="161"/>
                    <a:pt x="242" y="131"/>
                  </a:cubicBezTo>
                  <a:cubicBezTo>
                    <a:pt x="242" y="90"/>
                    <a:pt x="230" y="58"/>
                    <a:pt x="207" y="35"/>
                  </a:cubicBezTo>
                  <a:cubicBezTo>
                    <a:pt x="185" y="13"/>
                    <a:pt x="153" y="0"/>
                    <a:pt x="121" y="0"/>
                  </a:cubicBezTo>
                  <a:cubicBezTo>
                    <a:pt x="88" y="0"/>
                    <a:pt x="57" y="13"/>
                    <a:pt x="34" y="35"/>
                  </a:cubicBezTo>
                  <a:cubicBezTo>
                    <a:pt x="11" y="58"/>
                    <a:pt x="0" y="90"/>
                    <a:pt x="0" y="131"/>
                  </a:cubicBezTo>
                  <a:cubicBezTo>
                    <a:pt x="0" y="161"/>
                    <a:pt x="2" y="210"/>
                    <a:pt x="7" y="280"/>
                  </a:cubicBezTo>
                  <a:lnTo>
                    <a:pt x="32" y="6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 sz="1400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1" name="Oval 7">
              <a:extLst>
                <a:ext uri="{FF2B5EF4-FFF2-40B4-BE49-F238E27FC236}">
                  <a16:creationId xmlns:a16="http://schemas.microsoft.com/office/drawing/2014/main" xmlns="" id="{80BA8328-AE4D-4C7E-8477-8205AA673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9763" y="4978401"/>
              <a:ext cx="757238" cy="7635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 sz="1400" kern="0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32" name="Circle">
            <a:extLst>
              <a:ext uri="{FF2B5EF4-FFF2-40B4-BE49-F238E27FC236}">
                <a16:creationId xmlns:a16="http://schemas.microsoft.com/office/drawing/2014/main" xmlns="" id="{E5E85372-0782-476E-8661-D14D3F021F64}"/>
              </a:ext>
            </a:extLst>
          </p:cNvPr>
          <p:cNvSpPr/>
          <p:nvPr/>
        </p:nvSpPr>
        <p:spPr>
          <a:xfrm>
            <a:off x="600703" y="3697868"/>
            <a:ext cx="774198" cy="774198"/>
          </a:xfrm>
          <a:prstGeom prst="ellipse">
            <a:avLst/>
          </a:prstGeom>
          <a:solidFill>
            <a:srgbClr val="C0392B"/>
          </a:solidFill>
          <a:ln w="12700">
            <a:miter lim="400000"/>
          </a:ln>
          <a:effectLst>
            <a:innerShdw dist="38100" dir="2700000">
              <a:prstClr val="black">
                <a:alpha val="15000"/>
              </a:prstClr>
            </a:innerShdw>
          </a:effectLst>
        </p:spPr>
        <p:txBody>
          <a:bodyPr lIns="28571" tIns="28571" rIns="28571" bIns="28571" anchor="ctr"/>
          <a:lstStyle/>
          <a:p>
            <a:pPr defTabSz="914309">
              <a:defRPr sz="3000">
                <a:solidFill>
                  <a:srgbClr val="FFFFFF"/>
                </a:solidFill>
              </a:defRPr>
            </a:pPr>
            <a:endParaRPr sz="1400" kern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33" name="Graphic 4" descr="Raised hand">
            <a:extLst>
              <a:ext uri="{FF2B5EF4-FFF2-40B4-BE49-F238E27FC236}">
                <a16:creationId xmlns:a16="http://schemas.microsoft.com/office/drawing/2014/main" xmlns="" id="{A64A79BA-7020-40A3-ABBC-216E4EF0C1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96691" y="3862245"/>
            <a:ext cx="394688" cy="434048"/>
          </a:xfrm>
          <a:prstGeom prst="rect">
            <a:avLst/>
          </a:prstGeom>
        </p:spPr>
      </p:pic>
      <p:sp>
        <p:nvSpPr>
          <p:cNvPr id="34" name="Oval 19">
            <a:extLst>
              <a:ext uri="{FF2B5EF4-FFF2-40B4-BE49-F238E27FC236}">
                <a16:creationId xmlns:a16="http://schemas.microsoft.com/office/drawing/2014/main" xmlns="" id="{10F1A2AA-6E4F-4278-A63A-80FADD853E30}"/>
              </a:ext>
            </a:extLst>
          </p:cNvPr>
          <p:cNvSpPr/>
          <p:nvPr/>
        </p:nvSpPr>
        <p:spPr>
          <a:xfrm>
            <a:off x="600703" y="2839265"/>
            <a:ext cx="774198" cy="774198"/>
          </a:xfrm>
          <a:prstGeom prst="ellipse">
            <a:avLst/>
          </a:prstGeom>
          <a:solidFill>
            <a:srgbClr val="074D6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09">
              <a:defRPr/>
            </a:pPr>
            <a:endParaRPr lang="en-GB" sz="1400" kern="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35" name="Group 59">
            <a:extLst>
              <a:ext uri="{FF2B5EF4-FFF2-40B4-BE49-F238E27FC236}">
                <a16:creationId xmlns:a16="http://schemas.microsoft.com/office/drawing/2014/main" xmlns="" id="{9407A1D0-F8BA-4010-BC61-7A1A7C520280}"/>
              </a:ext>
            </a:extLst>
          </p:cNvPr>
          <p:cNvGrpSpPr/>
          <p:nvPr/>
        </p:nvGrpSpPr>
        <p:grpSpPr>
          <a:xfrm>
            <a:off x="758225" y="3004925"/>
            <a:ext cx="465616" cy="470858"/>
            <a:chOff x="2010880" y="2246539"/>
            <a:chExt cx="3384551" cy="3422650"/>
          </a:xfrm>
          <a:solidFill>
            <a:srgbClr val="FFFFFF"/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xmlns="" id="{4FE2A160-6D8D-42B9-ADA5-C7F68AB2B8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0880" y="2246539"/>
              <a:ext cx="3384550" cy="3422650"/>
            </a:xfrm>
            <a:custGeom>
              <a:avLst/>
              <a:gdLst>
                <a:gd name="T0" fmla="*/ 802 w 1098"/>
                <a:gd name="T1" fmla="*/ 525 h 1101"/>
                <a:gd name="T2" fmla="*/ 1063 w 1098"/>
                <a:gd name="T3" fmla="*/ 294 h 1101"/>
                <a:gd name="T4" fmla="*/ 1065 w 1098"/>
                <a:gd name="T5" fmla="*/ 111 h 1101"/>
                <a:gd name="T6" fmla="*/ 883 w 1098"/>
                <a:gd name="T7" fmla="*/ 0 h 1101"/>
                <a:gd name="T8" fmla="*/ 606 w 1098"/>
                <a:gd name="T9" fmla="*/ 229 h 1101"/>
                <a:gd name="T10" fmla="*/ 587 w 1098"/>
                <a:gd name="T11" fmla="*/ 393 h 1101"/>
                <a:gd name="T12" fmla="*/ 660 w 1098"/>
                <a:gd name="T13" fmla="*/ 316 h 1101"/>
                <a:gd name="T14" fmla="*/ 887 w 1098"/>
                <a:gd name="T15" fmla="*/ 91 h 1101"/>
                <a:gd name="T16" fmla="*/ 1005 w 1098"/>
                <a:gd name="T17" fmla="*/ 216 h 1101"/>
                <a:gd name="T18" fmla="*/ 780 w 1098"/>
                <a:gd name="T19" fmla="*/ 436 h 1101"/>
                <a:gd name="T20" fmla="*/ 704 w 1098"/>
                <a:gd name="T21" fmla="*/ 507 h 1101"/>
                <a:gd name="T22" fmla="*/ 439 w 1098"/>
                <a:gd name="T23" fmla="*/ 773 h 1101"/>
                <a:gd name="T24" fmla="*/ 231 w 1098"/>
                <a:gd name="T25" fmla="*/ 997 h 1101"/>
                <a:gd name="T26" fmla="*/ 97 w 1098"/>
                <a:gd name="T27" fmla="*/ 914 h 1101"/>
                <a:gd name="T28" fmla="*/ 296 w 1098"/>
                <a:gd name="T29" fmla="*/ 668 h 1101"/>
                <a:gd name="T30" fmla="*/ 374 w 1098"/>
                <a:gd name="T31" fmla="*/ 606 h 1101"/>
                <a:gd name="T32" fmla="*/ 388 w 1098"/>
                <a:gd name="T33" fmla="*/ 586 h 1101"/>
                <a:gd name="T34" fmla="*/ 142 w 1098"/>
                <a:gd name="T35" fmla="*/ 693 h 1101"/>
                <a:gd name="T36" fmla="*/ 27 w 1098"/>
                <a:gd name="T37" fmla="*/ 979 h 1101"/>
                <a:gd name="T38" fmla="*/ 289 w 1098"/>
                <a:gd name="T39" fmla="*/ 1068 h 1101"/>
                <a:gd name="T40" fmla="*/ 487 w 1098"/>
                <a:gd name="T41" fmla="*/ 871 h 1101"/>
                <a:gd name="T42" fmla="*/ 509 w 1098"/>
                <a:gd name="T43" fmla="*/ 704 h 1101"/>
                <a:gd name="T44" fmla="*/ 472 w 1098"/>
                <a:gd name="T45" fmla="*/ 548 h 1101"/>
                <a:gd name="T46" fmla="*/ 318 w 1098"/>
                <a:gd name="T47" fmla="*/ 686 h 1101"/>
                <a:gd name="T48" fmla="*/ 349 w 1098"/>
                <a:gd name="T49" fmla="*/ 803 h 1101"/>
                <a:gd name="T50" fmla="*/ 547 w 1098"/>
                <a:gd name="T51" fmla="*/ 631 h 1101"/>
                <a:gd name="T52" fmla="*/ 534 w 1098"/>
                <a:gd name="T53" fmla="*/ 599 h 1101"/>
                <a:gd name="T54" fmla="*/ 493 w 1098"/>
                <a:gd name="T55" fmla="*/ 577 h 1101"/>
                <a:gd name="T56" fmla="*/ 648 w 1098"/>
                <a:gd name="T57" fmla="*/ 540 h 1101"/>
                <a:gd name="T58" fmla="*/ 804 w 1098"/>
                <a:gd name="T59" fmla="*/ 374 h 1101"/>
                <a:gd name="T60" fmla="*/ 701 w 1098"/>
                <a:gd name="T61" fmla="*/ 303 h 1101"/>
                <a:gd name="T62" fmla="*/ 558 w 1098"/>
                <a:gd name="T63" fmla="*/ 447 h 1101"/>
                <a:gd name="T64" fmla="*/ 598 w 1098"/>
                <a:gd name="T65" fmla="*/ 454 h 1101"/>
                <a:gd name="T66" fmla="*/ 625 w 1098"/>
                <a:gd name="T67" fmla="*/ 495 h 1101"/>
                <a:gd name="T68" fmla="*/ 633 w 1098"/>
                <a:gd name="T69" fmla="*/ 516 h 1101"/>
                <a:gd name="T70" fmla="*/ 645 w 1098"/>
                <a:gd name="T71" fmla="*/ 543 h 1101"/>
                <a:gd name="T72" fmla="*/ 652 w 1098"/>
                <a:gd name="T73" fmla="*/ 661 h 1101"/>
                <a:gd name="T74" fmla="*/ 764 w 1098"/>
                <a:gd name="T75" fmla="*/ 789 h 1101"/>
                <a:gd name="T76" fmla="*/ 789 w 1098"/>
                <a:gd name="T77" fmla="*/ 765 h 1101"/>
                <a:gd name="T78" fmla="*/ 216 w 1098"/>
                <a:gd name="T79" fmla="*/ 432 h 1101"/>
                <a:gd name="T80" fmla="*/ 322 w 1098"/>
                <a:gd name="T81" fmla="*/ 474 h 1101"/>
                <a:gd name="T82" fmla="*/ 389 w 1098"/>
                <a:gd name="T83" fmla="*/ 456 h 1101"/>
                <a:gd name="T84" fmla="*/ 216 w 1098"/>
                <a:gd name="T85" fmla="*/ 432 h 1101"/>
                <a:gd name="T86" fmla="*/ 672 w 1098"/>
                <a:gd name="T87" fmla="*/ 828 h 1101"/>
                <a:gd name="T88" fmla="*/ 620 w 1098"/>
                <a:gd name="T89" fmla="*/ 695 h 1101"/>
                <a:gd name="T90" fmla="*/ 630 w 1098"/>
                <a:gd name="T91" fmla="*/ 802 h 1101"/>
                <a:gd name="T92" fmla="*/ 668 w 1098"/>
                <a:gd name="T93" fmla="*/ 879 h 1101"/>
                <a:gd name="T94" fmla="*/ 870 w 1098"/>
                <a:gd name="T95" fmla="*/ 679 h 1101"/>
                <a:gd name="T96" fmla="*/ 830 w 1098"/>
                <a:gd name="T97" fmla="*/ 637 h 1101"/>
                <a:gd name="T98" fmla="*/ 695 w 1098"/>
                <a:gd name="T99" fmla="*/ 620 h 1101"/>
                <a:gd name="T100" fmla="*/ 845 w 1098"/>
                <a:gd name="T101" fmla="*/ 677 h 1101"/>
                <a:gd name="T102" fmla="*/ 416 w 1098"/>
                <a:gd name="T103" fmla="*/ 242 h 1101"/>
                <a:gd name="T104" fmla="*/ 455 w 1098"/>
                <a:gd name="T105" fmla="*/ 387 h 1101"/>
                <a:gd name="T106" fmla="*/ 476 w 1098"/>
                <a:gd name="T107" fmla="*/ 333 h 1101"/>
                <a:gd name="T108" fmla="*/ 428 w 1098"/>
                <a:gd name="T109" fmla="*/ 217 h 1101"/>
                <a:gd name="T110" fmla="*/ 318 w 1098"/>
                <a:gd name="T111" fmla="*/ 301 h 1101"/>
                <a:gd name="T112" fmla="*/ 410 w 1098"/>
                <a:gd name="T113" fmla="*/ 435 h 1101"/>
                <a:gd name="T114" fmla="*/ 439 w 1098"/>
                <a:gd name="T115" fmla="*/ 416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98" h="1101">
                  <a:moveTo>
                    <a:pt x="704" y="507"/>
                  </a:moveTo>
                  <a:cubicBezTo>
                    <a:pt x="706" y="509"/>
                    <a:pt x="706" y="510"/>
                    <a:pt x="707" y="510"/>
                  </a:cubicBezTo>
                  <a:cubicBezTo>
                    <a:pt x="737" y="523"/>
                    <a:pt x="769" y="530"/>
                    <a:pt x="802" y="525"/>
                  </a:cubicBezTo>
                  <a:cubicBezTo>
                    <a:pt x="824" y="522"/>
                    <a:pt x="843" y="514"/>
                    <a:pt x="858" y="499"/>
                  </a:cubicBezTo>
                  <a:cubicBezTo>
                    <a:pt x="875" y="483"/>
                    <a:pt x="892" y="466"/>
                    <a:pt x="908" y="449"/>
                  </a:cubicBezTo>
                  <a:cubicBezTo>
                    <a:pt x="960" y="397"/>
                    <a:pt x="1011" y="346"/>
                    <a:pt x="1063" y="294"/>
                  </a:cubicBezTo>
                  <a:cubicBezTo>
                    <a:pt x="1075" y="283"/>
                    <a:pt x="1084" y="269"/>
                    <a:pt x="1089" y="254"/>
                  </a:cubicBezTo>
                  <a:cubicBezTo>
                    <a:pt x="1098" y="228"/>
                    <a:pt x="1098" y="202"/>
                    <a:pt x="1092" y="175"/>
                  </a:cubicBezTo>
                  <a:cubicBezTo>
                    <a:pt x="1087" y="152"/>
                    <a:pt x="1077" y="131"/>
                    <a:pt x="1065" y="111"/>
                  </a:cubicBezTo>
                  <a:cubicBezTo>
                    <a:pt x="1046" y="81"/>
                    <a:pt x="1022" y="57"/>
                    <a:pt x="993" y="37"/>
                  </a:cubicBezTo>
                  <a:cubicBezTo>
                    <a:pt x="977" y="25"/>
                    <a:pt x="959" y="16"/>
                    <a:pt x="940" y="10"/>
                  </a:cubicBezTo>
                  <a:cubicBezTo>
                    <a:pt x="921" y="3"/>
                    <a:pt x="903" y="0"/>
                    <a:pt x="883" y="0"/>
                  </a:cubicBezTo>
                  <a:cubicBezTo>
                    <a:pt x="852" y="0"/>
                    <a:pt x="826" y="9"/>
                    <a:pt x="804" y="31"/>
                  </a:cubicBezTo>
                  <a:cubicBezTo>
                    <a:pt x="770" y="64"/>
                    <a:pt x="736" y="98"/>
                    <a:pt x="702" y="132"/>
                  </a:cubicBezTo>
                  <a:cubicBezTo>
                    <a:pt x="670" y="165"/>
                    <a:pt x="638" y="197"/>
                    <a:pt x="606" y="229"/>
                  </a:cubicBezTo>
                  <a:cubicBezTo>
                    <a:pt x="582" y="252"/>
                    <a:pt x="570" y="279"/>
                    <a:pt x="569" y="311"/>
                  </a:cubicBezTo>
                  <a:cubicBezTo>
                    <a:pt x="569" y="330"/>
                    <a:pt x="572" y="348"/>
                    <a:pt x="577" y="366"/>
                  </a:cubicBezTo>
                  <a:cubicBezTo>
                    <a:pt x="580" y="375"/>
                    <a:pt x="584" y="383"/>
                    <a:pt x="587" y="393"/>
                  </a:cubicBezTo>
                  <a:cubicBezTo>
                    <a:pt x="589" y="392"/>
                    <a:pt x="589" y="391"/>
                    <a:pt x="590" y="391"/>
                  </a:cubicBezTo>
                  <a:cubicBezTo>
                    <a:pt x="612" y="368"/>
                    <a:pt x="635" y="345"/>
                    <a:pt x="658" y="322"/>
                  </a:cubicBezTo>
                  <a:cubicBezTo>
                    <a:pt x="659" y="321"/>
                    <a:pt x="660" y="318"/>
                    <a:pt x="660" y="316"/>
                  </a:cubicBezTo>
                  <a:cubicBezTo>
                    <a:pt x="660" y="309"/>
                    <a:pt x="661" y="303"/>
                    <a:pt x="666" y="297"/>
                  </a:cubicBezTo>
                  <a:cubicBezTo>
                    <a:pt x="732" y="232"/>
                    <a:pt x="798" y="166"/>
                    <a:pt x="863" y="100"/>
                  </a:cubicBezTo>
                  <a:cubicBezTo>
                    <a:pt x="870" y="93"/>
                    <a:pt x="878" y="90"/>
                    <a:pt x="887" y="91"/>
                  </a:cubicBezTo>
                  <a:cubicBezTo>
                    <a:pt x="903" y="92"/>
                    <a:pt x="918" y="98"/>
                    <a:pt x="932" y="106"/>
                  </a:cubicBezTo>
                  <a:cubicBezTo>
                    <a:pt x="960" y="122"/>
                    <a:pt x="982" y="145"/>
                    <a:pt x="996" y="175"/>
                  </a:cubicBezTo>
                  <a:cubicBezTo>
                    <a:pt x="1002" y="188"/>
                    <a:pt x="1005" y="202"/>
                    <a:pt x="1005" y="216"/>
                  </a:cubicBezTo>
                  <a:cubicBezTo>
                    <a:pt x="1004" y="221"/>
                    <a:pt x="1002" y="225"/>
                    <a:pt x="998" y="229"/>
                  </a:cubicBezTo>
                  <a:cubicBezTo>
                    <a:pt x="933" y="295"/>
                    <a:pt x="867" y="361"/>
                    <a:pt x="802" y="427"/>
                  </a:cubicBezTo>
                  <a:cubicBezTo>
                    <a:pt x="796" y="433"/>
                    <a:pt x="789" y="436"/>
                    <a:pt x="780" y="436"/>
                  </a:cubicBezTo>
                  <a:cubicBezTo>
                    <a:pt x="778" y="436"/>
                    <a:pt x="776" y="437"/>
                    <a:pt x="775" y="438"/>
                  </a:cubicBezTo>
                  <a:cubicBezTo>
                    <a:pt x="760" y="452"/>
                    <a:pt x="747" y="466"/>
                    <a:pt x="732" y="480"/>
                  </a:cubicBezTo>
                  <a:cubicBezTo>
                    <a:pt x="723" y="489"/>
                    <a:pt x="714" y="498"/>
                    <a:pt x="704" y="507"/>
                  </a:cubicBezTo>
                  <a:close/>
                  <a:moveTo>
                    <a:pt x="509" y="704"/>
                  </a:moveTo>
                  <a:cubicBezTo>
                    <a:pt x="507" y="706"/>
                    <a:pt x="506" y="706"/>
                    <a:pt x="505" y="707"/>
                  </a:cubicBezTo>
                  <a:cubicBezTo>
                    <a:pt x="483" y="729"/>
                    <a:pt x="461" y="751"/>
                    <a:pt x="439" y="773"/>
                  </a:cubicBezTo>
                  <a:cubicBezTo>
                    <a:pt x="436" y="776"/>
                    <a:pt x="435" y="778"/>
                    <a:pt x="435" y="782"/>
                  </a:cubicBezTo>
                  <a:cubicBezTo>
                    <a:pt x="436" y="789"/>
                    <a:pt x="434" y="795"/>
                    <a:pt x="428" y="801"/>
                  </a:cubicBezTo>
                  <a:cubicBezTo>
                    <a:pt x="362" y="866"/>
                    <a:pt x="297" y="932"/>
                    <a:pt x="231" y="997"/>
                  </a:cubicBezTo>
                  <a:cubicBezTo>
                    <a:pt x="224" y="1004"/>
                    <a:pt x="217" y="1006"/>
                    <a:pt x="208" y="1005"/>
                  </a:cubicBezTo>
                  <a:cubicBezTo>
                    <a:pt x="194" y="1004"/>
                    <a:pt x="181" y="1000"/>
                    <a:pt x="169" y="993"/>
                  </a:cubicBezTo>
                  <a:cubicBezTo>
                    <a:pt x="136" y="975"/>
                    <a:pt x="111" y="949"/>
                    <a:pt x="97" y="914"/>
                  </a:cubicBezTo>
                  <a:cubicBezTo>
                    <a:pt x="93" y="903"/>
                    <a:pt x="90" y="891"/>
                    <a:pt x="91" y="880"/>
                  </a:cubicBezTo>
                  <a:cubicBezTo>
                    <a:pt x="92" y="875"/>
                    <a:pt x="94" y="871"/>
                    <a:pt x="97" y="868"/>
                  </a:cubicBezTo>
                  <a:cubicBezTo>
                    <a:pt x="163" y="801"/>
                    <a:pt x="230" y="735"/>
                    <a:pt x="296" y="668"/>
                  </a:cubicBezTo>
                  <a:cubicBezTo>
                    <a:pt x="301" y="663"/>
                    <a:pt x="307" y="660"/>
                    <a:pt x="315" y="661"/>
                  </a:cubicBezTo>
                  <a:cubicBezTo>
                    <a:pt x="318" y="661"/>
                    <a:pt x="321" y="659"/>
                    <a:pt x="323" y="657"/>
                  </a:cubicBezTo>
                  <a:cubicBezTo>
                    <a:pt x="340" y="640"/>
                    <a:pt x="357" y="623"/>
                    <a:pt x="374" y="606"/>
                  </a:cubicBezTo>
                  <a:cubicBezTo>
                    <a:pt x="380" y="600"/>
                    <a:pt x="386" y="594"/>
                    <a:pt x="391" y="589"/>
                  </a:cubicBezTo>
                  <a:cubicBezTo>
                    <a:pt x="391" y="588"/>
                    <a:pt x="390" y="587"/>
                    <a:pt x="390" y="587"/>
                  </a:cubicBezTo>
                  <a:cubicBezTo>
                    <a:pt x="389" y="587"/>
                    <a:pt x="388" y="586"/>
                    <a:pt x="388" y="586"/>
                  </a:cubicBezTo>
                  <a:cubicBezTo>
                    <a:pt x="359" y="574"/>
                    <a:pt x="329" y="567"/>
                    <a:pt x="298" y="571"/>
                  </a:cubicBezTo>
                  <a:cubicBezTo>
                    <a:pt x="274" y="574"/>
                    <a:pt x="253" y="582"/>
                    <a:pt x="237" y="599"/>
                  </a:cubicBezTo>
                  <a:cubicBezTo>
                    <a:pt x="205" y="630"/>
                    <a:pt x="173" y="661"/>
                    <a:pt x="142" y="693"/>
                  </a:cubicBezTo>
                  <a:cubicBezTo>
                    <a:pt x="107" y="728"/>
                    <a:pt x="72" y="764"/>
                    <a:pt x="36" y="799"/>
                  </a:cubicBezTo>
                  <a:cubicBezTo>
                    <a:pt x="11" y="823"/>
                    <a:pt x="0" y="852"/>
                    <a:pt x="0" y="886"/>
                  </a:cubicBezTo>
                  <a:cubicBezTo>
                    <a:pt x="0" y="920"/>
                    <a:pt x="11" y="951"/>
                    <a:pt x="27" y="979"/>
                  </a:cubicBezTo>
                  <a:cubicBezTo>
                    <a:pt x="49" y="1016"/>
                    <a:pt x="78" y="1046"/>
                    <a:pt x="115" y="1067"/>
                  </a:cubicBezTo>
                  <a:cubicBezTo>
                    <a:pt x="150" y="1088"/>
                    <a:pt x="188" y="1101"/>
                    <a:pt x="231" y="1095"/>
                  </a:cubicBezTo>
                  <a:cubicBezTo>
                    <a:pt x="253" y="1092"/>
                    <a:pt x="273" y="1084"/>
                    <a:pt x="289" y="1068"/>
                  </a:cubicBezTo>
                  <a:cubicBezTo>
                    <a:pt x="300" y="1058"/>
                    <a:pt x="310" y="1047"/>
                    <a:pt x="321" y="1037"/>
                  </a:cubicBezTo>
                  <a:cubicBezTo>
                    <a:pt x="344" y="1013"/>
                    <a:pt x="368" y="990"/>
                    <a:pt x="392" y="966"/>
                  </a:cubicBezTo>
                  <a:cubicBezTo>
                    <a:pt x="423" y="934"/>
                    <a:pt x="454" y="902"/>
                    <a:pt x="487" y="871"/>
                  </a:cubicBezTo>
                  <a:cubicBezTo>
                    <a:pt x="517" y="843"/>
                    <a:pt x="530" y="809"/>
                    <a:pt x="526" y="769"/>
                  </a:cubicBezTo>
                  <a:cubicBezTo>
                    <a:pt x="525" y="756"/>
                    <a:pt x="522" y="743"/>
                    <a:pt x="518" y="730"/>
                  </a:cubicBezTo>
                  <a:cubicBezTo>
                    <a:pt x="516" y="722"/>
                    <a:pt x="512" y="713"/>
                    <a:pt x="509" y="704"/>
                  </a:cubicBezTo>
                  <a:close/>
                  <a:moveTo>
                    <a:pt x="503" y="549"/>
                  </a:moveTo>
                  <a:cubicBezTo>
                    <a:pt x="498" y="550"/>
                    <a:pt x="494" y="551"/>
                    <a:pt x="490" y="552"/>
                  </a:cubicBezTo>
                  <a:cubicBezTo>
                    <a:pt x="483" y="555"/>
                    <a:pt x="477" y="555"/>
                    <a:pt x="472" y="548"/>
                  </a:cubicBezTo>
                  <a:cubicBezTo>
                    <a:pt x="472" y="547"/>
                    <a:pt x="470" y="547"/>
                    <a:pt x="470" y="546"/>
                  </a:cubicBezTo>
                  <a:cubicBezTo>
                    <a:pt x="464" y="543"/>
                    <a:pt x="462" y="543"/>
                    <a:pt x="458" y="547"/>
                  </a:cubicBezTo>
                  <a:cubicBezTo>
                    <a:pt x="411" y="593"/>
                    <a:pt x="365" y="640"/>
                    <a:pt x="318" y="686"/>
                  </a:cubicBezTo>
                  <a:cubicBezTo>
                    <a:pt x="311" y="693"/>
                    <a:pt x="303" y="700"/>
                    <a:pt x="298" y="708"/>
                  </a:cubicBezTo>
                  <a:cubicBezTo>
                    <a:pt x="288" y="723"/>
                    <a:pt x="289" y="739"/>
                    <a:pt x="296" y="755"/>
                  </a:cubicBezTo>
                  <a:cubicBezTo>
                    <a:pt x="306" y="779"/>
                    <a:pt x="324" y="796"/>
                    <a:pt x="349" y="803"/>
                  </a:cubicBezTo>
                  <a:cubicBezTo>
                    <a:pt x="367" y="808"/>
                    <a:pt x="383" y="805"/>
                    <a:pt x="397" y="791"/>
                  </a:cubicBezTo>
                  <a:cubicBezTo>
                    <a:pt x="446" y="741"/>
                    <a:pt x="496" y="692"/>
                    <a:pt x="546" y="642"/>
                  </a:cubicBezTo>
                  <a:cubicBezTo>
                    <a:pt x="549" y="638"/>
                    <a:pt x="550" y="635"/>
                    <a:pt x="547" y="631"/>
                  </a:cubicBezTo>
                  <a:cubicBezTo>
                    <a:pt x="541" y="632"/>
                    <a:pt x="535" y="632"/>
                    <a:pt x="528" y="633"/>
                  </a:cubicBezTo>
                  <a:cubicBezTo>
                    <a:pt x="532" y="624"/>
                    <a:pt x="535" y="617"/>
                    <a:pt x="538" y="609"/>
                  </a:cubicBezTo>
                  <a:cubicBezTo>
                    <a:pt x="540" y="603"/>
                    <a:pt x="541" y="603"/>
                    <a:pt x="534" y="599"/>
                  </a:cubicBezTo>
                  <a:cubicBezTo>
                    <a:pt x="530" y="597"/>
                    <a:pt x="528" y="595"/>
                    <a:pt x="529" y="590"/>
                  </a:cubicBezTo>
                  <a:cubicBezTo>
                    <a:pt x="530" y="586"/>
                    <a:pt x="530" y="581"/>
                    <a:pt x="531" y="577"/>
                  </a:cubicBezTo>
                  <a:cubicBezTo>
                    <a:pt x="518" y="577"/>
                    <a:pt x="506" y="577"/>
                    <a:pt x="493" y="577"/>
                  </a:cubicBezTo>
                  <a:cubicBezTo>
                    <a:pt x="497" y="567"/>
                    <a:pt x="500" y="559"/>
                    <a:pt x="503" y="549"/>
                  </a:cubicBezTo>
                  <a:close/>
                  <a:moveTo>
                    <a:pt x="645" y="543"/>
                  </a:moveTo>
                  <a:cubicBezTo>
                    <a:pt x="647" y="542"/>
                    <a:pt x="648" y="541"/>
                    <a:pt x="648" y="540"/>
                  </a:cubicBezTo>
                  <a:cubicBezTo>
                    <a:pt x="665" y="523"/>
                    <a:pt x="682" y="507"/>
                    <a:pt x="698" y="490"/>
                  </a:cubicBezTo>
                  <a:cubicBezTo>
                    <a:pt x="730" y="458"/>
                    <a:pt x="761" y="427"/>
                    <a:pt x="793" y="395"/>
                  </a:cubicBezTo>
                  <a:cubicBezTo>
                    <a:pt x="799" y="389"/>
                    <a:pt x="803" y="382"/>
                    <a:pt x="804" y="374"/>
                  </a:cubicBezTo>
                  <a:cubicBezTo>
                    <a:pt x="807" y="353"/>
                    <a:pt x="800" y="335"/>
                    <a:pt x="786" y="319"/>
                  </a:cubicBezTo>
                  <a:cubicBezTo>
                    <a:pt x="776" y="307"/>
                    <a:pt x="762" y="298"/>
                    <a:pt x="746" y="293"/>
                  </a:cubicBezTo>
                  <a:cubicBezTo>
                    <a:pt x="730" y="289"/>
                    <a:pt x="714" y="291"/>
                    <a:pt x="701" y="303"/>
                  </a:cubicBezTo>
                  <a:cubicBezTo>
                    <a:pt x="692" y="312"/>
                    <a:pt x="683" y="321"/>
                    <a:pt x="674" y="330"/>
                  </a:cubicBezTo>
                  <a:cubicBezTo>
                    <a:pt x="641" y="364"/>
                    <a:pt x="607" y="398"/>
                    <a:pt x="573" y="433"/>
                  </a:cubicBezTo>
                  <a:cubicBezTo>
                    <a:pt x="568" y="438"/>
                    <a:pt x="563" y="442"/>
                    <a:pt x="558" y="447"/>
                  </a:cubicBezTo>
                  <a:cubicBezTo>
                    <a:pt x="562" y="450"/>
                    <a:pt x="566" y="452"/>
                    <a:pt x="570" y="455"/>
                  </a:cubicBezTo>
                  <a:cubicBezTo>
                    <a:pt x="574" y="459"/>
                    <a:pt x="578" y="459"/>
                    <a:pt x="583" y="458"/>
                  </a:cubicBezTo>
                  <a:cubicBezTo>
                    <a:pt x="588" y="456"/>
                    <a:pt x="593" y="456"/>
                    <a:pt x="598" y="454"/>
                  </a:cubicBezTo>
                  <a:cubicBezTo>
                    <a:pt x="595" y="464"/>
                    <a:pt x="592" y="472"/>
                    <a:pt x="589" y="482"/>
                  </a:cubicBezTo>
                  <a:cubicBezTo>
                    <a:pt x="602" y="482"/>
                    <a:pt x="614" y="482"/>
                    <a:pt x="626" y="482"/>
                  </a:cubicBezTo>
                  <a:cubicBezTo>
                    <a:pt x="626" y="486"/>
                    <a:pt x="626" y="491"/>
                    <a:pt x="625" y="495"/>
                  </a:cubicBezTo>
                  <a:cubicBezTo>
                    <a:pt x="624" y="500"/>
                    <a:pt x="625" y="502"/>
                    <a:pt x="629" y="504"/>
                  </a:cubicBezTo>
                  <a:cubicBezTo>
                    <a:pt x="636" y="508"/>
                    <a:pt x="636" y="508"/>
                    <a:pt x="633" y="515"/>
                  </a:cubicBezTo>
                  <a:cubicBezTo>
                    <a:pt x="633" y="516"/>
                    <a:pt x="633" y="516"/>
                    <a:pt x="633" y="516"/>
                  </a:cubicBezTo>
                  <a:cubicBezTo>
                    <a:pt x="630" y="523"/>
                    <a:pt x="627" y="530"/>
                    <a:pt x="624" y="538"/>
                  </a:cubicBezTo>
                  <a:cubicBezTo>
                    <a:pt x="631" y="537"/>
                    <a:pt x="638" y="537"/>
                    <a:pt x="644" y="536"/>
                  </a:cubicBezTo>
                  <a:cubicBezTo>
                    <a:pt x="644" y="538"/>
                    <a:pt x="645" y="540"/>
                    <a:pt x="645" y="543"/>
                  </a:cubicBezTo>
                  <a:close/>
                  <a:moveTo>
                    <a:pt x="668" y="650"/>
                  </a:moveTo>
                  <a:cubicBezTo>
                    <a:pt x="668" y="650"/>
                    <a:pt x="668" y="651"/>
                    <a:pt x="668" y="651"/>
                  </a:cubicBezTo>
                  <a:cubicBezTo>
                    <a:pt x="660" y="651"/>
                    <a:pt x="655" y="654"/>
                    <a:pt x="652" y="661"/>
                  </a:cubicBezTo>
                  <a:cubicBezTo>
                    <a:pt x="649" y="668"/>
                    <a:pt x="650" y="674"/>
                    <a:pt x="655" y="680"/>
                  </a:cubicBezTo>
                  <a:cubicBezTo>
                    <a:pt x="659" y="684"/>
                    <a:pt x="663" y="688"/>
                    <a:pt x="667" y="692"/>
                  </a:cubicBezTo>
                  <a:cubicBezTo>
                    <a:pt x="700" y="724"/>
                    <a:pt x="732" y="757"/>
                    <a:pt x="764" y="789"/>
                  </a:cubicBezTo>
                  <a:cubicBezTo>
                    <a:pt x="769" y="793"/>
                    <a:pt x="774" y="796"/>
                    <a:pt x="781" y="795"/>
                  </a:cubicBezTo>
                  <a:cubicBezTo>
                    <a:pt x="787" y="793"/>
                    <a:pt x="792" y="789"/>
                    <a:pt x="794" y="783"/>
                  </a:cubicBezTo>
                  <a:cubicBezTo>
                    <a:pt x="796" y="776"/>
                    <a:pt x="794" y="770"/>
                    <a:pt x="789" y="765"/>
                  </a:cubicBezTo>
                  <a:cubicBezTo>
                    <a:pt x="753" y="729"/>
                    <a:pt x="716" y="692"/>
                    <a:pt x="680" y="656"/>
                  </a:cubicBezTo>
                  <a:cubicBezTo>
                    <a:pt x="677" y="653"/>
                    <a:pt x="672" y="652"/>
                    <a:pt x="668" y="650"/>
                  </a:cubicBezTo>
                  <a:close/>
                  <a:moveTo>
                    <a:pt x="216" y="432"/>
                  </a:moveTo>
                  <a:cubicBezTo>
                    <a:pt x="217" y="435"/>
                    <a:pt x="217" y="438"/>
                    <a:pt x="219" y="440"/>
                  </a:cubicBezTo>
                  <a:cubicBezTo>
                    <a:pt x="222" y="447"/>
                    <a:pt x="228" y="449"/>
                    <a:pt x="235" y="450"/>
                  </a:cubicBezTo>
                  <a:cubicBezTo>
                    <a:pt x="264" y="458"/>
                    <a:pt x="293" y="466"/>
                    <a:pt x="322" y="474"/>
                  </a:cubicBezTo>
                  <a:cubicBezTo>
                    <a:pt x="341" y="479"/>
                    <a:pt x="361" y="484"/>
                    <a:pt x="380" y="489"/>
                  </a:cubicBezTo>
                  <a:cubicBezTo>
                    <a:pt x="389" y="492"/>
                    <a:pt x="398" y="486"/>
                    <a:pt x="401" y="476"/>
                  </a:cubicBezTo>
                  <a:cubicBezTo>
                    <a:pt x="403" y="468"/>
                    <a:pt x="397" y="458"/>
                    <a:pt x="389" y="456"/>
                  </a:cubicBezTo>
                  <a:cubicBezTo>
                    <a:pt x="367" y="450"/>
                    <a:pt x="346" y="445"/>
                    <a:pt x="324" y="439"/>
                  </a:cubicBezTo>
                  <a:cubicBezTo>
                    <a:pt x="296" y="431"/>
                    <a:pt x="268" y="424"/>
                    <a:pt x="239" y="416"/>
                  </a:cubicBezTo>
                  <a:cubicBezTo>
                    <a:pt x="228" y="413"/>
                    <a:pt x="217" y="421"/>
                    <a:pt x="216" y="432"/>
                  </a:cubicBezTo>
                  <a:close/>
                  <a:moveTo>
                    <a:pt x="681" y="863"/>
                  </a:moveTo>
                  <a:cubicBezTo>
                    <a:pt x="680" y="860"/>
                    <a:pt x="680" y="858"/>
                    <a:pt x="679" y="855"/>
                  </a:cubicBezTo>
                  <a:cubicBezTo>
                    <a:pt x="677" y="846"/>
                    <a:pt x="674" y="837"/>
                    <a:pt x="672" y="828"/>
                  </a:cubicBezTo>
                  <a:cubicBezTo>
                    <a:pt x="666" y="805"/>
                    <a:pt x="660" y="782"/>
                    <a:pt x="654" y="759"/>
                  </a:cubicBezTo>
                  <a:cubicBezTo>
                    <a:pt x="649" y="743"/>
                    <a:pt x="644" y="726"/>
                    <a:pt x="640" y="710"/>
                  </a:cubicBezTo>
                  <a:cubicBezTo>
                    <a:pt x="638" y="699"/>
                    <a:pt x="627" y="693"/>
                    <a:pt x="620" y="695"/>
                  </a:cubicBezTo>
                  <a:cubicBezTo>
                    <a:pt x="609" y="698"/>
                    <a:pt x="604" y="708"/>
                    <a:pt x="607" y="719"/>
                  </a:cubicBezTo>
                  <a:cubicBezTo>
                    <a:pt x="609" y="723"/>
                    <a:pt x="610" y="727"/>
                    <a:pt x="611" y="732"/>
                  </a:cubicBezTo>
                  <a:cubicBezTo>
                    <a:pt x="617" y="755"/>
                    <a:pt x="624" y="779"/>
                    <a:pt x="630" y="802"/>
                  </a:cubicBezTo>
                  <a:cubicBezTo>
                    <a:pt x="633" y="816"/>
                    <a:pt x="637" y="829"/>
                    <a:pt x="640" y="842"/>
                  </a:cubicBezTo>
                  <a:cubicBezTo>
                    <a:pt x="643" y="851"/>
                    <a:pt x="645" y="860"/>
                    <a:pt x="648" y="869"/>
                  </a:cubicBezTo>
                  <a:cubicBezTo>
                    <a:pt x="651" y="877"/>
                    <a:pt x="660" y="881"/>
                    <a:pt x="668" y="879"/>
                  </a:cubicBezTo>
                  <a:cubicBezTo>
                    <a:pt x="675" y="878"/>
                    <a:pt x="680" y="870"/>
                    <a:pt x="681" y="863"/>
                  </a:cubicBezTo>
                  <a:close/>
                  <a:moveTo>
                    <a:pt x="862" y="681"/>
                  </a:moveTo>
                  <a:cubicBezTo>
                    <a:pt x="864" y="681"/>
                    <a:pt x="867" y="680"/>
                    <a:pt x="870" y="679"/>
                  </a:cubicBezTo>
                  <a:cubicBezTo>
                    <a:pt x="877" y="675"/>
                    <a:pt x="880" y="669"/>
                    <a:pt x="879" y="661"/>
                  </a:cubicBezTo>
                  <a:cubicBezTo>
                    <a:pt x="878" y="654"/>
                    <a:pt x="874" y="650"/>
                    <a:pt x="867" y="648"/>
                  </a:cubicBezTo>
                  <a:cubicBezTo>
                    <a:pt x="855" y="644"/>
                    <a:pt x="842" y="641"/>
                    <a:pt x="830" y="637"/>
                  </a:cubicBezTo>
                  <a:cubicBezTo>
                    <a:pt x="807" y="631"/>
                    <a:pt x="784" y="625"/>
                    <a:pt x="761" y="619"/>
                  </a:cubicBezTo>
                  <a:cubicBezTo>
                    <a:pt x="746" y="615"/>
                    <a:pt x="731" y="611"/>
                    <a:pt x="716" y="607"/>
                  </a:cubicBezTo>
                  <a:cubicBezTo>
                    <a:pt x="707" y="605"/>
                    <a:pt x="697" y="611"/>
                    <a:pt x="695" y="620"/>
                  </a:cubicBezTo>
                  <a:cubicBezTo>
                    <a:pt x="693" y="628"/>
                    <a:pt x="699" y="638"/>
                    <a:pt x="707" y="640"/>
                  </a:cubicBezTo>
                  <a:cubicBezTo>
                    <a:pt x="733" y="647"/>
                    <a:pt x="759" y="654"/>
                    <a:pt x="785" y="661"/>
                  </a:cubicBezTo>
                  <a:cubicBezTo>
                    <a:pt x="805" y="666"/>
                    <a:pt x="825" y="672"/>
                    <a:pt x="845" y="677"/>
                  </a:cubicBezTo>
                  <a:cubicBezTo>
                    <a:pt x="851" y="679"/>
                    <a:pt x="856" y="680"/>
                    <a:pt x="862" y="681"/>
                  </a:cubicBezTo>
                  <a:close/>
                  <a:moveTo>
                    <a:pt x="415" y="234"/>
                  </a:moveTo>
                  <a:cubicBezTo>
                    <a:pt x="415" y="236"/>
                    <a:pt x="416" y="239"/>
                    <a:pt x="416" y="242"/>
                  </a:cubicBezTo>
                  <a:cubicBezTo>
                    <a:pt x="420" y="254"/>
                    <a:pt x="423" y="267"/>
                    <a:pt x="427" y="279"/>
                  </a:cubicBezTo>
                  <a:cubicBezTo>
                    <a:pt x="432" y="299"/>
                    <a:pt x="437" y="318"/>
                    <a:pt x="442" y="338"/>
                  </a:cubicBezTo>
                  <a:cubicBezTo>
                    <a:pt x="446" y="354"/>
                    <a:pt x="451" y="370"/>
                    <a:pt x="455" y="387"/>
                  </a:cubicBezTo>
                  <a:cubicBezTo>
                    <a:pt x="458" y="397"/>
                    <a:pt x="467" y="403"/>
                    <a:pt x="477" y="401"/>
                  </a:cubicBezTo>
                  <a:cubicBezTo>
                    <a:pt x="486" y="398"/>
                    <a:pt x="491" y="388"/>
                    <a:pt x="488" y="378"/>
                  </a:cubicBezTo>
                  <a:cubicBezTo>
                    <a:pt x="484" y="363"/>
                    <a:pt x="480" y="348"/>
                    <a:pt x="476" y="333"/>
                  </a:cubicBezTo>
                  <a:cubicBezTo>
                    <a:pt x="470" y="308"/>
                    <a:pt x="463" y="284"/>
                    <a:pt x="457" y="260"/>
                  </a:cubicBezTo>
                  <a:cubicBezTo>
                    <a:pt x="454" y="249"/>
                    <a:pt x="451" y="238"/>
                    <a:pt x="447" y="227"/>
                  </a:cubicBezTo>
                  <a:cubicBezTo>
                    <a:pt x="445" y="219"/>
                    <a:pt x="436" y="215"/>
                    <a:pt x="428" y="217"/>
                  </a:cubicBezTo>
                  <a:cubicBezTo>
                    <a:pt x="421" y="219"/>
                    <a:pt x="415" y="226"/>
                    <a:pt x="415" y="234"/>
                  </a:cubicBezTo>
                  <a:close/>
                  <a:moveTo>
                    <a:pt x="319" y="300"/>
                  </a:moveTo>
                  <a:cubicBezTo>
                    <a:pt x="318" y="300"/>
                    <a:pt x="318" y="301"/>
                    <a:pt x="318" y="301"/>
                  </a:cubicBezTo>
                  <a:cubicBezTo>
                    <a:pt x="311" y="301"/>
                    <a:pt x="305" y="306"/>
                    <a:pt x="302" y="312"/>
                  </a:cubicBezTo>
                  <a:cubicBezTo>
                    <a:pt x="299" y="320"/>
                    <a:pt x="302" y="326"/>
                    <a:pt x="307" y="332"/>
                  </a:cubicBezTo>
                  <a:cubicBezTo>
                    <a:pt x="341" y="366"/>
                    <a:pt x="376" y="400"/>
                    <a:pt x="410" y="435"/>
                  </a:cubicBezTo>
                  <a:cubicBezTo>
                    <a:pt x="414" y="438"/>
                    <a:pt x="417" y="442"/>
                    <a:pt x="422" y="444"/>
                  </a:cubicBezTo>
                  <a:cubicBezTo>
                    <a:pt x="430" y="448"/>
                    <a:pt x="438" y="444"/>
                    <a:pt x="443" y="437"/>
                  </a:cubicBezTo>
                  <a:cubicBezTo>
                    <a:pt x="446" y="432"/>
                    <a:pt x="446" y="422"/>
                    <a:pt x="439" y="416"/>
                  </a:cubicBezTo>
                  <a:cubicBezTo>
                    <a:pt x="403" y="379"/>
                    <a:pt x="367" y="343"/>
                    <a:pt x="331" y="307"/>
                  </a:cubicBezTo>
                  <a:cubicBezTo>
                    <a:pt x="328" y="304"/>
                    <a:pt x="323" y="302"/>
                    <a:pt x="319" y="3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 sz="1400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xmlns="" id="{BA2247E3-C22B-4480-AF4B-E3F223AA1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068" y="2246539"/>
              <a:ext cx="1630363" cy="1647825"/>
            </a:xfrm>
            <a:custGeom>
              <a:avLst/>
              <a:gdLst>
                <a:gd name="T0" fmla="*/ 135 w 529"/>
                <a:gd name="T1" fmla="*/ 507 h 530"/>
                <a:gd name="T2" fmla="*/ 163 w 529"/>
                <a:gd name="T3" fmla="*/ 480 h 530"/>
                <a:gd name="T4" fmla="*/ 206 w 529"/>
                <a:gd name="T5" fmla="*/ 438 h 530"/>
                <a:gd name="T6" fmla="*/ 211 w 529"/>
                <a:gd name="T7" fmla="*/ 436 h 530"/>
                <a:gd name="T8" fmla="*/ 233 w 529"/>
                <a:gd name="T9" fmla="*/ 427 h 530"/>
                <a:gd name="T10" fmla="*/ 429 w 529"/>
                <a:gd name="T11" fmla="*/ 229 h 530"/>
                <a:gd name="T12" fmla="*/ 436 w 529"/>
                <a:gd name="T13" fmla="*/ 216 h 530"/>
                <a:gd name="T14" fmla="*/ 427 w 529"/>
                <a:gd name="T15" fmla="*/ 175 h 530"/>
                <a:gd name="T16" fmla="*/ 363 w 529"/>
                <a:gd name="T17" fmla="*/ 106 h 530"/>
                <a:gd name="T18" fmla="*/ 318 w 529"/>
                <a:gd name="T19" fmla="*/ 91 h 530"/>
                <a:gd name="T20" fmla="*/ 294 w 529"/>
                <a:gd name="T21" fmla="*/ 100 h 530"/>
                <a:gd name="T22" fmla="*/ 97 w 529"/>
                <a:gd name="T23" fmla="*/ 297 h 530"/>
                <a:gd name="T24" fmla="*/ 91 w 529"/>
                <a:gd name="T25" fmla="*/ 316 h 530"/>
                <a:gd name="T26" fmla="*/ 89 w 529"/>
                <a:gd name="T27" fmla="*/ 322 h 530"/>
                <a:gd name="T28" fmla="*/ 21 w 529"/>
                <a:gd name="T29" fmla="*/ 391 h 530"/>
                <a:gd name="T30" fmla="*/ 18 w 529"/>
                <a:gd name="T31" fmla="*/ 393 h 530"/>
                <a:gd name="T32" fmla="*/ 8 w 529"/>
                <a:gd name="T33" fmla="*/ 366 h 530"/>
                <a:gd name="T34" fmla="*/ 0 w 529"/>
                <a:gd name="T35" fmla="*/ 311 h 530"/>
                <a:gd name="T36" fmla="*/ 37 w 529"/>
                <a:gd name="T37" fmla="*/ 229 h 530"/>
                <a:gd name="T38" fmla="*/ 133 w 529"/>
                <a:gd name="T39" fmla="*/ 132 h 530"/>
                <a:gd name="T40" fmla="*/ 235 w 529"/>
                <a:gd name="T41" fmla="*/ 31 h 530"/>
                <a:gd name="T42" fmla="*/ 314 w 529"/>
                <a:gd name="T43" fmla="*/ 0 h 530"/>
                <a:gd name="T44" fmla="*/ 371 w 529"/>
                <a:gd name="T45" fmla="*/ 10 h 530"/>
                <a:gd name="T46" fmla="*/ 424 w 529"/>
                <a:gd name="T47" fmla="*/ 37 h 530"/>
                <a:gd name="T48" fmla="*/ 496 w 529"/>
                <a:gd name="T49" fmla="*/ 111 h 530"/>
                <a:gd name="T50" fmla="*/ 523 w 529"/>
                <a:gd name="T51" fmla="*/ 175 h 530"/>
                <a:gd name="T52" fmla="*/ 520 w 529"/>
                <a:gd name="T53" fmla="*/ 254 h 530"/>
                <a:gd name="T54" fmla="*/ 494 w 529"/>
                <a:gd name="T55" fmla="*/ 294 h 530"/>
                <a:gd name="T56" fmla="*/ 339 w 529"/>
                <a:gd name="T57" fmla="*/ 449 h 530"/>
                <a:gd name="T58" fmla="*/ 289 w 529"/>
                <a:gd name="T59" fmla="*/ 499 h 530"/>
                <a:gd name="T60" fmla="*/ 233 w 529"/>
                <a:gd name="T61" fmla="*/ 525 h 530"/>
                <a:gd name="T62" fmla="*/ 138 w 529"/>
                <a:gd name="T63" fmla="*/ 510 h 530"/>
                <a:gd name="T64" fmla="*/ 135 w 529"/>
                <a:gd name="T65" fmla="*/ 507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9" h="530">
                  <a:moveTo>
                    <a:pt x="135" y="507"/>
                  </a:moveTo>
                  <a:cubicBezTo>
                    <a:pt x="145" y="498"/>
                    <a:pt x="154" y="489"/>
                    <a:pt x="163" y="480"/>
                  </a:cubicBezTo>
                  <a:cubicBezTo>
                    <a:pt x="178" y="466"/>
                    <a:pt x="191" y="452"/>
                    <a:pt x="206" y="438"/>
                  </a:cubicBezTo>
                  <a:cubicBezTo>
                    <a:pt x="207" y="437"/>
                    <a:pt x="209" y="436"/>
                    <a:pt x="211" y="436"/>
                  </a:cubicBezTo>
                  <a:cubicBezTo>
                    <a:pt x="220" y="436"/>
                    <a:pt x="227" y="433"/>
                    <a:pt x="233" y="427"/>
                  </a:cubicBezTo>
                  <a:cubicBezTo>
                    <a:pt x="298" y="361"/>
                    <a:pt x="364" y="295"/>
                    <a:pt x="429" y="229"/>
                  </a:cubicBezTo>
                  <a:cubicBezTo>
                    <a:pt x="433" y="225"/>
                    <a:pt x="435" y="221"/>
                    <a:pt x="436" y="216"/>
                  </a:cubicBezTo>
                  <a:cubicBezTo>
                    <a:pt x="436" y="202"/>
                    <a:pt x="433" y="188"/>
                    <a:pt x="427" y="175"/>
                  </a:cubicBezTo>
                  <a:cubicBezTo>
                    <a:pt x="413" y="145"/>
                    <a:pt x="391" y="122"/>
                    <a:pt x="363" y="106"/>
                  </a:cubicBezTo>
                  <a:cubicBezTo>
                    <a:pt x="349" y="98"/>
                    <a:pt x="334" y="92"/>
                    <a:pt x="318" y="91"/>
                  </a:cubicBezTo>
                  <a:cubicBezTo>
                    <a:pt x="309" y="90"/>
                    <a:pt x="301" y="93"/>
                    <a:pt x="294" y="100"/>
                  </a:cubicBezTo>
                  <a:cubicBezTo>
                    <a:pt x="229" y="166"/>
                    <a:pt x="163" y="232"/>
                    <a:pt x="97" y="297"/>
                  </a:cubicBezTo>
                  <a:cubicBezTo>
                    <a:pt x="92" y="303"/>
                    <a:pt x="91" y="309"/>
                    <a:pt x="91" y="316"/>
                  </a:cubicBezTo>
                  <a:cubicBezTo>
                    <a:pt x="91" y="318"/>
                    <a:pt x="90" y="321"/>
                    <a:pt x="89" y="322"/>
                  </a:cubicBezTo>
                  <a:cubicBezTo>
                    <a:pt x="66" y="345"/>
                    <a:pt x="43" y="368"/>
                    <a:pt x="21" y="391"/>
                  </a:cubicBezTo>
                  <a:cubicBezTo>
                    <a:pt x="20" y="391"/>
                    <a:pt x="20" y="392"/>
                    <a:pt x="18" y="393"/>
                  </a:cubicBezTo>
                  <a:cubicBezTo>
                    <a:pt x="15" y="383"/>
                    <a:pt x="11" y="375"/>
                    <a:pt x="8" y="366"/>
                  </a:cubicBezTo>
                  <a:cubicBezTo>
                    <a:pt x="3" y="348"/>
                    <a:pt x="0" y="330"/>
                    <a:pt x="0" y="311"/>
                  </a:cubicBezTo>
                  <a:cubicBezTo>
                    <a:pt x="1" y="279"/>
                    <a:pt x="13" y="252"/>
                    <a:pt x="37" y="229"/>
                  </a:cubicBezTo>
                  <a:cubicBezTo>
                    <a:pt x="69" y="197"/>
                    <a:pt x="101" y="165"/>
                    <a:pt x="133" y="132"/>
                  </a:cubicBezTo>
                  <a:cubicBezTo>
                    <a:pt x="167" y="98"/>
                    <a:pt x="201" y="64"/>
                    <a:pt x="235" y="31"/>
                  </a:cubicBezTo>
                  <a:cubicBezTo>
                    <a:pt x="257" y="9"/>
                    <a:pt x="283" y="0"/>
                    <a:pt x="314" y="0"/>
                  </a:cubicBezTo>
                  <a:cubicBezTo>
                    <a:pt x="334" y="0"/>
                    <a:pt x="352" y="3"/>
                    <a:pt x="371" y="10"/>
                  </a:cubicBezTo>
                  <a:cubicBezTo>
                    <a:pt x="390" y="16"/>
                    <a:pt x="408" y="25"/>
                    <a:pt x="424" y="37"/>
                  </a:cubicBezTo>
                  <a:cubicBezTo>
                    <a:pt x="453" y="57"/>
                    <a:pt x="477" y="81"/>
                    <a:pt x="496" y="111"/>
                  </a:cubicBezTo>
                  <a:cubicBezTo>
                    <a:pt x="508" y="131"/>
                    <a:pt x="518" y="152"/>
                    <a:pt x="523" y="175"/>
                  </a:cubicBezTo>
                  <a:cubicBezTo>
                    <a:pt x="529" y="202"/>
                    <a:pt x="529" y="228"/>
                    <a:pt x="520" y="254"/>
                  </a:cubicBezTo>
                  <a:cubicBezTo>
                    <a:pt x="515" y="269"/>
                    <a:pt x="506" y="283"/>
                    <a:pt x="494" y="294"/>
                  </a:cubicBezTo>
                  <a:cubicBezTo>
                    <a:pt x="442" y="346"/>
                    <a:pt x="391" y="397"/>
                    <a:pt x="339" y="449"/>
                  </a:cubicBezTo>
                  <a:cubicBezTo>
                    <a:pt x="323" y="466"/>
                    <a:pt x="306" y="483"/>
                    <a:pt x="289" y="499"/>
                  </a:cubicBezTo>
                  <a:cubicBezTo>
                    <a:pt x="274" y="514"/>
                    <a:pt x="255" y="522"/>
                    <a:pt x="233" y="525"/>
                  </a:cubicBezTo>
                  <a:cubicBezTo>
                    <a:pt x="200" y="530"/>
                    <a:pt x="168" y="523"/>
                    <a:pt x="138" y="510"/>
                  </a:cubicBezTo>
                  <a:cubicBezTo>
                    <a:pt x="137" y="510"/>
                    <a:pt x="137" y="509"/>
                    <a:pt x="135" y="5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 sz="1400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xmlns="" id="{8153E6C4-5CD8-4FD7-B538-CCF04ECFD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0880" y="4008664"/>
              <a:ext cx="1633538" cy="1660525"/>
            </a:xfrm>
            <a:custGeom>
              <a:avLst/>
              <a:gdLst>
                <a:gd name="T0" fmla="*/ 509 w 530"/>
                <a:gd name="T1" fmla="*/ 137 h 534"/>
                <a:gd name="T2" fmla="*/ 518 w 530"/>
                <a:gd name="T3" fmla="*/ 163 h 534"/>
                <a:gd name="T4" fmla="*/ 526 w 530"/>
                <a:gd name="T5" fmla="*/ 202 h 534"/>
                <a:gd name="T6" fmla="*/ 487 w 530"/>
                <a:gd name="T7" fmla="*/ 304 h 534"/>
                <a:gd name="T8" fmla="*/ 392 w 530"/>
                <a:gd name="T9" fmla="*/ 399 h 534"/>
                <a:gd name="T10" fmla="*/ 321 w 530"/>
                <a:gd name="T11" fmla="*/ 470 h 534"/>
                <a:gd name="T12" fmla="*/ 289 w 530"/>
                <a:gd name="T13" fmla="*/ 501 h 534"/>
                <a:gd name="T14" fmla="*/ 231 w 530"/>
                <a:gd name="T15" fmla="*/ 528 h 534"/>
                <a:gd name="T16" fmla="*/ 115 w 530"/>
                <a:gd name="T17" fmla="*/ 500 h 534"/>
                <a:gd name="T18" fmla="*/ 27 w 530"/>
                <a:gd name="T19" fmla="*/ 412 h 534"/>
                <a:gd name="T20" fmla="*/ 0 w 530"/>
                <a:gd name="T21" fmla="*/ 319 h 534"/>
                <a:gd name="T22" fmla="*/ 36 w 530"/>
                <a:gd name="T23" fmla="*/ 232 h 534"/>
                <a:gd name="T24" fmla="*/ 142 w 530"/>
                <a:gd name="T25" fmla="*/ 126 h 534"/>
                <a:gd name="T26" fmla="*/ 237 w 530"/>
                <a:gd name="T27" fmla="*/ 32 h 534"/>
                <a:gd name="T28" fmla="*/ 298 w 530"/>
                <a:gd name="T29" fmla="*/ 4 h 534"/>
                <a:gd name="T30" fmla="*/ 388 w 530"/>
                <a:gd name="T31" fmla="*/ 19 h 534"/>
                <a:gd name="T32" fmla="*/ 390 w 530"/>
                <a:gd name="T33" fmla="*/ 20 h 534"/>
                <a:gd name="T34" fmla="*/ 391 w 530"/>
                <a:gd name="T35" fmla="*/ 22 h 534"/>
                <a:gd name="T36" fmla="*/ 374 w 530"/>
                <a:gd name="T37" fmla="*/ 39 h 534"/>
                <a:gd name="T38" fmla="*/ 323 w 530"/>
                <a:gd name="T39" fmla="*/ 90 h 534"/>
                <a:gd name="T40" fmla="*/ 315 w 530"/>
                <a:gd name="T41" fmla="*/ 94 h 534"/>
                <a:gd name="T42" fmla="*/ 296 w 530"/>
                <a:gd name="T43" fmla="*/ 101 h 534"/>
                <a:gd name="T44" fmla="*/ 97 w 530"/>
                <a:gd name="T45" fmla="*/ 301 h 534"/>
                <a:gd name="T46" fmla="*/ 91 w 530"/>
                <a:gd name="T47" fmla="*/ 313 h 534"/>
                <a:gd name="T48" fmla="*/ 97 w 530"/>
                <a:gd name="T49" fmla="*/ 347 h 534"/>
                <a:gd name="T50" fmla="*/ 169 w 530"/>
                <a:gd name="T51" fmla="*/ 426 h 534"/>
                <a:gd name="T52" fmla="*/ 208 w 530"/>
                <a:gd name="T53" fmla="*/ 438 h 534"/>
                <a:gd name="T54" fmla="*/ 231 w 530"/>
                <a:gd name="T55" fmla="*/ 430 h 534"/>
                <a:gd name="T56" fmla="*/ 428 w 530"/>
                <a:gd name="T57" fmla="*/ 234 h 534"/>
                <a:gd name="T58" fmla="*/ 435 w 530"/>
                <a:gd name="T59" fmla="*/ 215 h 534"/>
                <a:gd name="T60" fmla="*/ 439 w 530"/>
                <a:gd name="T61" fmla="*/ 206 h 534"/>
                <a:gd name="T62" fmla="*/ 505 w 530"/>
                <a:gd name="T63" fmla="*/ 140 h 534"/>
                <a:gd name="T64" fmla="*/ 509 w 530"/>
                <a:gd name="T65" fmla="*/ 13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0" h="534">
                  <a:moveTo>
                    <a:pt x="509" y="137"/>
                  </a:moveTo>
                  <a:cubicBezTo>
                    <a:pt x="512" y="146"/>
                    <a:pt x="516" y="155"/>
                    <a:pt x="518" y="163"/>
                  </a:cubicBezTo>
                  <a:cubicBezTo>
                    <a:pt x="522" y="176"/>
                    <a:pt x="525" y="189"/>
                    <a:pt x="526" y="202"/>
                  </a:cubicBezTo>
                  <a:cubicBezTo>
                    <a:pt x="530" y="242"/>
                    <a:pt x="517" y="276"/>
                    <a:pt x="487" y="304"/>
                  </a:cubicBezTo>
                  <a:cubicBezTo>
                    <a:pt x="454" y="335"/>
                    <a:pt x="423" y="367"/>
                    <a:pt x="392" y="399"/>
                  </a:cubicBezTo>
                  <a:cubicBezTo>
                    <a:pt x="368" y="423"/>
                    <a:pt x="344" y="446"/>
                    <a:pt x="321" y="470"/>
                  </a:cubicBezTo>
                  <a:cubicBezTo>
                    <a:pt x="310" y="480"/>
                    <a:pt x="300" y="491"/>
                    <a:pt x="289" y="501"/>
                  </a:cubicBezTo>
                  <a:cubicBezTo>
                    <a:pt x="273" y="517"/>
                    <a:pt x="253" y="525"/>
                    <a:pt x="231" y="528"/>
                  </a:cubicBezTo>
                  <a:cubicBezTo>
                    <a:pt x="188" y="534"/>
                    <a:pt x="150" y="521"/>
                    <a:pt x="115" y="500"/>
                  </a:cubicBezTo>
                  <a:cubicBezTo>
                    <a:pt x="78" y="479"/>
                    <a:pt x="49" y="449"/>
                    <a:pt x="27" y="412"/>
                  </a:cubicBezTo>
                  <a:cubicBezTo>
                    <a:pt x="11" y="384"/>
                    <a:pt x="0" y="353"/>
                    <a:pt x="0" y="319"/>
                  </a:cubicBezTo>
                  <a:cubicBezTo>
                    <a:pt x="0" y="285"/>
                    <a:pt x="11" y="256"/>
                    <a:pt x="36" y="232"/>
                  </a:cubicBezTo>
                  <a:cubicBezTo>
                    <a:pt x="72" y="197"/>
                    <a:pt x="107" y="161"/>
                    <a:pt x="142" y="126"/>
                  </a:cubicBezTo>
                  <a:cubicBezTo>
                    <a:pt x="173" y="94"/>
                    <a:pt x="205" y="63"/>
                    <a:pt x="237" y="32"/>
                  </a:cubicBezTo>
                  <a:cubicBezTo>
                    <a:pt x="253" y="15"/>
                    <a:pt x="274" y="7"/>
                    <a:pt x="298" y="4"/>
                  </a:cubicBezTo>
                  <a:cubicBezTo>
                    <a:pt x="329" y="0"/>
                    <a:pt x="359" y="7"/>
                    <a:pt x="388" y="19"/>
                  </a:cubicBezTo>
                  <a:cubicBezTo>
                    <a:pt x="388" y="19"/>
                    <a:pt x="389" y="20"/>
                    <a:pt x="390" y="20"/>
                  </a:cubicBezTo>
                  <a:cubicBezTo>
                    <a:pt x="390" y="20"/>
                    <a:pt x="391" y="21"/>
                    <a:pt x="391" y="22"/>
                  </a:cubicBezTo>
                  <a:cubicBezTo>
                    <a:pt x="386" y="27"/>
                    <a:pt x="380" y="33"/>
                    <a:pt x="374" y="39"/>
                  </a:cubicBezTo>
                  <a:cubicBezTo>
                    <a:pt x="357" y="56"/>
                    <a:pt x="340" y="73"/>
                    <a:pt x="323" y="90"/>
                  </a:cubicBezTo>
                  <a:cubicBezTo>
                    <a:pt x="321" y="92"/>
                    <a:pt x="318" y="94"/>
                    <a:pt x="315" y="94"/>
                  </a:cubicBezTo>
                  <a:cubicBezTo>
                    <a:pt x="307" y="93"/>
                    <a:pt x="301" y="96"/>
                    <a:pt x="296" y="101"/>
                  </a:cubicBezTo>
                  <a:cubicBezTo>
                    <a:pt x="230" y="168"/>
                    <a:pt x="163" y="234"/>
                    <a:pt x="97" y="301"/>
                  </a:cubicBezTo>
                  <a:cubicBezTo>
                    <a:pt x="94" y="304"/>
                    <a:pt x="92" y="308"/>
                    <a:pt x="91" y="313"/>
                  </a:cubicBezTo>
                  <a:cubicBezTo>
                    <a:pt x="90" y="324"/>
                    <a:pt x="93" y="336"/>
                    <a:pt x="97" y="347"/>
                  </a:cubicBezTo>
                  <a:cubicBezTo>
                    <a:pt x="111" y="382"/>
                    <a:pt x="136" y="408"/>
                    <a:pt x="169" y="426"/>
                  </a:cubicBezTo>
                  <a:cubicBezTo>
                    <a:pt x="181" y="433"/>
                    <a:pt x="194" y="437"/>
                    <a:pt x="208" y="438"/>
                  </a:cubicBezTo>
                  <a:cubicBezTo>
                    <a:pt x="217" y="439"/>
                    <a:pt x="224" y="437"/>
                    <a:pt x="231" y="430"/>
                  </a:cubicBezTo>
                  <a:cubicBezTo>
                    <a:pt x="297" y="365"/>
                    <a:pt x="362" y="299"/>
                    <a:pt x="428" y="234"/>
                  </a:cubicBezTo>
                  <a:cubicBezTo>
                    <a:pt x="434" y="228"/>
                    <a:pt x="436" y="222"/>
                    <a:pt x="435" y="215"/>
                  </a:cubicBezTo>
                  <a:cubicBezTo>
                    <a:pt x="435" y="211"/>
                    <a:pt x="436" y="209"/>
                    <a:pt x="439" y="206"/>
                  </a:cubicBezTo>
                  <a:cubicBezTo>
                    <a:pt x="461" y="184"/>
                    <a:pt x="483" y="162"/>
                    <a:pt x="505" y="140"/>
                  </a:cubicBezTo>
                  <a:cubicBezTo>
                    <a:pt x="506" y="139"/>
                    <a:pt x="507" y="139"/>
                    <a:pt x="509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 sz="1400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xmlns="" id="{66F6CB5F-2284-423D-84B3-71772DA31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293" y="3934052"/>
              <a:ext cx="808038" cy="823913"/>
            </a:xfrm>
            <a:custGeom>
              <a:avLst/>
              <a:gdLst>
                <a:gd name="T0" fmla="*/ 215 w 262"/>
                <a:gd name="T1" fmla="*/ 6 h 265"/>
                <a:gd name="T2" fmla="*/ 205 w 262"/>
                <a:gd name="T3" fmla="*/ 34 h 265"/>
                <a:gd name="T4" fmla="*/ 243 w 262"/>
                <a:gd name="T5" fmla="*/ 34 h 265"/>
                <a:gd name="T6" fmla="*/ 241 w 262"/>
                <a:gd name="T7" fmla="*/ 47 h 265"/>
                <a:gd name="T8" fmla="*/ 246 w 262"/>
                <a:gd name="T9" fmla="*/ 56 h 265"/>
                <a:gd name="T10" fmla="*/ 250 w 262"/>
                <a:gd name="T11" fmla="*/ 66 h 265"/>
                <a:gd name="T12" fmla="*/ 240 w 262"/>
                <a:gd name="T13" fmla="*/ 90 h 265"/>
                <a:gd name="T14" fmla="*/ 259 w 262"/>
                <a:gd name="T15" fmla="*/ 88 h 265"/>
                <a:gd name="T16" fmla="*/ 258 w 262"/>
                <a:gd name="T17" fmla="*/ 99 h 265"/>
                <a:gd name="T18" fmla="*/ 109 w 262"/>
                <a:gd name="T19" fmla="*/ 248 h 265"/>
                <a:gd name="T20" fmla="*/ 61 w 262"/>
                <a:gd name="T21" fmla="*/ 260 h 265"/>
                <a:gd name="T22" fmla="*/ 8 w 262"/>
                <a:gd name="T23" fmla="*/ 212 h 265"/>
                <a:gd name="T24" fmla="*/ 10 w 262"/>
                <a:gd name="T25" fmla="*/ 165 h 265"/>
                <a:gd name="T26" fmla="*/ 30 w 262"/>
                <a:gd name="T27" fmla="*/ 143 h 265"/>
                <a:gd name="T28" fmla="*/ 170 w 262"/>
                <a:gd name="T29" fmla="*/ 4 h 265"/>
                <a:gd name="T30" fmla="*/ 182 w 262"/>
                <a:gd name="T31" fmla="*/ 3 h 265"/>
                <a:gd name="T32" fmla="*/ 184 w 262"/>
                <a:gd name="T33" fmla="*/ 5 h 265"/>
                <a:gd name="T34" fmla="*/ 202 w 262"/>
                <a:gd name="T35" fmla="*/ 9 h 265"/>
                <a:gd name="T36" fmla="*/ 215 w 262"/>
                <a:gd name="T37" fmla="*/ 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2" h="265">
                  <a:moveTo>
                    <a:pt x="215" y="6"/>
                  </a:moveTo>
                  <a:cubicBezTo>
                    <a:pt x="212" y="16"/>
                    <a:pt x="209" y="24"/>
                    <a:pt x="205" y="34"/>
                  </a:cubicBezTo>
                  <a:cubicBezTo>
                    <a:pt x="218" y="34"/>
                    <a:pt x="230" y="34"/>
                    <a:pt x="243" y="34"/>
                  </a:cubicBezTo>
                  <a:cubicBezTo>
                    <a:pt x="242" y="38"/>
                    <a:pt x="242" y="43"/>
                    <a:pt x="241" y="47"/>
                  </a:cubicBezTo>
                  <a:cubicBezTo>
                    <a:pt x="240" y="52"/>
                    <a:pt x="242" y="54"/>
                    <a:pt x="246" y="56"/>
                  </a:cubicBezTo>
                  <a:cubicBezTo>
                    <a:pt x="253" y="60"/>
                    <a:pt x="252" y="60"/>
                    <a:pt x="250" y="66"/>
                  </a:cubicBezTo>
                  <a:cubicBezTo>
                    <a:pt x="247" y="74"/>
                    <a:pt x="244" y="81"/>
                    <a:pt x="240" y="90"/>
                  </a:cubicBezTo>
                  <a:cubicBezTo>
                    <a:pt x="247" y="89"/>
                    <a:pt x="253" y="89"/>
                    <a:pt x="259" y="88"/>
                  </a:cubicBezTo>
                  <a:cubicBezTo>
                    <a:pt x="262" y="92"/>
                    <a:pt x="261" y="95"/>
                    <a:pt x="258" y="99"/>
                  </a:cubicBezTo>
                  <a:cubicBezTo>
                    <a:pt x="208" y="149"/>
                    <a:pt x="158" y="198"/>
                    <a:pt x="109" y="248"/>
                  </a:cubicBezTo>
                  <a:cubicBezTo>
                    <a:pt x="95" y="262"/>
                    <a:pt x="79" y="265"/>
                    <a:pt x="61" y="260"/>
                  </a:cubicBezTo>
                  <a:cubicBezTo>
                    <a:pt x="36" y="253"/>
                    <a:pt x="18" y="236"/>
                    <a:pt x="8" y="212"/>
                  </a:cubicBezTo>
                  <a:cubicBezTo>
                    <a:pt x="1" y="196"/>
                    <a:pt x="0" y="180"/>
                    <a:pt x="10" y="165"/>
                  </a:cubicBezTo>
                  <a:cubicBezTo>
                    <a:pt x="15" y="157"/>
                    <a:pt x="23" y="150"/>
                    <a:pt x="30" y="143"/>
                  </a:cubicBezTo>
                  <a:cubicBezTo>
                    <a:pt x="77" y="97"/>
                    <a:pt x="123" y="50"/>
                    <a:pt x="170" y="4"/>
                  </a:cubicBezTo>
                  <a:cubicBezTo>
                    <a:pt x="174" y="0"/>
                    <a:pt x="176" y="0"/>
                    <a:pt x="182" y="3"/>
                  </a:cubicBezTo>
                  <a:cubicBezTo>
                    <a:pt x="182" y="4"/>
                    <a:pt x="184" y="4"/>
                    <a:pt x="184" y="5"/>
                  </a:cubicBezTo>
                  <a:cubicBezTo>
                    <a:pt x="189" y="12"/>
                    <a:pt x="195" y="12"/>
                    <a:pt x="202" y="9"/>
                  </a:cubicBezTo>
                  <a:cubicBezTo>
                    <a:pt x="206" y="8"/>
                    <a:pt x="210" y="7"/>
                    <a:pt x="21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 sz="1400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xmlns="" id="{C0CAB84F-B708-422A-9837-C400BD1BB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143" y="3145064"/>
              <a:ext cx="768350" cy="788988"/>
            </a:xfrm>
            <a:custGeom>
              <a:avLst/>
              <a:gdLst>
                <a:gd name="T0" fmla="*/ 87 w 249"/>
                <a:gd name="T1" fmla="*/ 254 h 254"/>
                <a:gd name="T2" fmla="*/ 86 w 249"/>
                <a:gd name="T3" fmla="*/ 247 h 254"/>
                <a:gd name="T4" fmla="*/ 66 w 249"/>
                <a:gd name="T5" fmla="*/ 249 h 254"/>
                <a:gd name="T6" fmla="*/ 75 w 249"/>
                <a:gd name="T7" fmla="*/ 227 h 254"/>
                <a:gd name="T8" fmla="*/ 75 w 249"/>
                <a:gd name="T9" fmla="*/ 226 h 254"/>
                <a:gd name="T10" fmla="*/ 71 w 249"/>
                <a:gd name="T11" fmla="*/ 215 h 254"/>
                <a:gd name="T12" fmla="*/ 67 w 249"/>
                <a:gd name="T13" fmla="*/ 206 h 254"/>
                <a:gd name="T14" fmla="*/ 68 w 249"/>
                <a:gd name="T15" fmla="*/ 193 h 254"/>
                <a:gd name="T16" fmla="*/ 31 w 249"/>
                <a:gd name="T17" fmla="*/ 193 h 254"/>
                <a:gd name="T18" fmla="*/ 40 w 249"/>
                <a:gd name="T19" fmla="*/ 165 h 254"/>
                <a:gd name="T20" fmla="*/ 25 w 249"/>
                <a:gd name="T21" fmla="*/ 169 h 254"/>
                <a:gd name="T22" fmla="*/ 12 w 249"/>
                <a:gd name="T23" fmla="*/ 166 h 254"/>
                <a:gd name="T24" fmla="*/ 0 w 249"/>
                <a:gd name="T25" fmla="*/ 158 h 254"/>
                <a:gd name="T26" fmla="*/ 15 w 249"/>
                <a:gd name="T27" fmla="*/ 144 h 254"/>
                <a:gd name="T28" fmla="*/ 116 w 249"/>
                <a:gd name="T29" fmla="*/ 41 h 254"/>
                <a:gd name="T30" fmla="*/ 143 w 249"/>
                <a:gd name="T31" fmla="*/ 14 h 254"/>
                <a:gd name="T32" fmla="*/ 188 w 249"/>
                <a:gd name="T33" fmla="*/ 4 h 254"/>
                <a:gd name="T34" fmla="*/ 228 w 249"/>
                <a:gd name="T35" fmla="*/ 30 h 254"/>
                <a:gd name="T36" fmla="*/ 246 w 249"/>
                <a:gd name="T37" fmla="*/ 85 h 254"/>
                <a:gd name="T38" fmla="*/ 235 w 249"/>
                <a:gd name="T39" fmla="*/ 106 h 254"/>
                <a:gd name="T40" fmla="*/ 140 w 249"/>
                <a:gd name="T41" fmla="*/ 201 h 254"/>
                <a:gd name="T42" fmla="*/ 90 w 249"/>
                <a:gd name="T43" fmla="*/ 251 h 254"/>
                <a:gd name="T44" fmla="*/ 87 w 249"/>
                <a:gd name="T4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9" h="254">
                  <a:moveTo>
                    <a:pt x="87" y="254"/>
                  </a:moveTo>
                  <a:cubicBezTo>
                    <a:pt x="87" y="251"/>
                    <a:pt x="86" y="249"/>
                    <a:pt x="86" y="247"/>
                  </a:cubicBezTo>
                  <a:cubicBezTo>
                    <a:pt x="80" y="248"/>
                    <a:pt x="73" y="248"/>
                    <a:pt x="66" y="249"/>
                  </a:cubicBezTo>
                  <a:cubicBezTo>
                    <a:pt x="69" y="241"/>
                    <a:pt x="72" y="234"/>
                    <a:pt x="75" y="227"/>
                  </a:cubicBezTo>
                  <a:cubicBezTo>
                    <a:pt x="75" y="227"/>
                    <a:pt x="75" y="227"/>
                    <a:pt x="75" y="226"/>
                  </a:cubicBezTo>
                  <a:cubicBezTo>
                    <a:pt x="78" y="219"/>
                    <a:pt x="78" y="219"/>
                    <a:pt x="71" y="215"/>
                  </a:cubicBezTo>
                  <a:cubicBezTo>
                    <a:pt x="67" y="213"/>
                    <a:pt x="66" y="211"/>
                    <a:pt x="67" y="206"/>
                  </a:cubicBezTo>
                  <a:cubicBezTo>
                    <a:pt x="68" y="202"/>
                    <a:pt x="68" y="197"/>
                    <a:pt x="68" y="193"/>
                  </a:cubicBezTo>
                  <a:cubicBezTo>
                    <a:pt x="56" y="193"/>
                    <a:pt x="44" y="193"/>
                    <a:pt x="31" y="193"/>
                  </a:cubicBezTo>
                  <a:cubicBezTo>
                    <a:pt x="34" y="183"/>
                    <a:pt x="37" y="175"/>
                    <a:pt x="40" y="165"/>
                  </a:cubicBezTo>
                  <a:cubicBezTo>
                    <a:pt x="35" y="167"/>
                    <a:pt x="30" y="167"/>
                    <a:pt x="25" y="169"/>
                  </a:cubicBezTo>
                  <a:cubicBezTo>
                    <a:pt x="20" y="170"/>
                    <a:pt x="16" y="170"/>
                    <a:pt x="12" y="166"/>
                  </a:cubicBezTo>
                  <a:cubicBezTo>
                    <a:pt x="8" y="163"/>
                    <a:pt x="4" y="161"/>
                    <a:pt x="0" y="158"/>
                  </a:cubicBezTo>
                  <a:cubicBezTo>
                    <a:pt x="5" y="153"/>
                    <a:pt x="10" y="149"/>
                    <a:pt x="15" y="144"/>
                  </a:cubicBezTo>
                  <a:cubicBezTo>
                    <a:pt x="49" y="109"/>
                    <a:pt x="83" y="75"/>
                    <a:pt x="116" y="41"/>
                  </a:cubicBezTo>
                  <a:cubicBezTo>
                    <a:pt x="125" y="32"/>
                    <a:pt x="134" y="23"/>
                    <a:pt x="143" y="14"/>
                  </a:cubicBezTo>
                  <a:cubicBezTo>
                    <a:pt x="156" y="2"/>
                    <a:pt x="172" y="0"/>
                    <a:pt x="188" y="4"/>
                  </a:cubicBezTo>
                  <a:cubicBezTo>
                    <a:pt x="204" y="9"/>
                    <a:pt x="218" y="18"/>
                    <a:pt x="228" y="30"/>
                  </a:cubicBezTo>
                  <a:cubicBezTo>
                    <a:pt x="242" y="46"/>
                    <a:pt x="249" y="64"/>
                    <a:pt x="246" y="85"/>
                  </a:cubicBezTo>
                  <a:cubicBezTo>
                    <a:pt x="245" y="93"/>
                    <a:pt x="241" y="100"/>
                    <a:pt x="235" y="106"/>
                  </a:cubicBezTo>
                  <a:cubicBezTo>
                    <a:pt x="203" y="138"/>
                    <a:pt x="172" y="169"/>
                    <a:pt x="140" y="201"/>
                  </a:cubicBezTo>
                  <a:cubicBezTo>
                    <a:pt x="124" y="218"/>
                    <a:pt x="107" y="234"/>
                    <a:pt x="90" y="251"/>
                  </a:cubicBezTo>
                  <a:cubicBezTo>
                    <a:pt x="90" y="252"/>
                    <a:pt x="89" y="253"/>
                    <a:pt x="87" y="2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 sz="1400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xmlns="" id="{300ECF9E-9A38-4E05-97F3-050EBD741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130" y="4267427"/>
              <a:ext cx="454025" cy="454025"/>
            </a:xfrm>
            <a:custGeom>
              <a:avLst/>
              <a:gdLst>
                <a:gd name="T0" fmla="*/ 19 w 147"/>
                <a:gd name="T1" fmla="*/ 0 h 146"/>
                <a:gd name="T2" fmla="*/ 31 w 147"/>
                <a:gd name="T3" fmla="*/ 6 h 146"/>
                <a:gd name="T4" fmla="*/ 140 w 147"/>
                <a:gd name="T5" fmla="*/ 115 h 146"/>
                <a:gd name="T6" fmla="*/ 145 w 147"/>
                <a:gd name="T7" fmla="*/ 133 h 146"/>
                <a:gd name="T8" fmla="*/ 132 w 147"/>
                <a:gd name="T9" fmla="*/ 145 h 146"/>
                <a:gd name="T10" fmla="*/ 115 w 147"/>
                <a:gd name="T11" fmla="*/ 139 h 146"/>
                <a:gd name="T12" fmla="*/ 18 w 147"/>
                <a:gd name="T13" fmla="*/ 42 h 146"/>
                <a:gd name="T14" fmla="*/ 6 w 147"/>
                <a:gd name="T15" fmla="*/ 30 h 146"/>
                <a:gd name="T16" fmla="*/ 3 w 147"/>
                <a:gd name="T17" fmla="*/ 11 h 146"/>
                <a:gd name="T18" fmla="*/ 19 w 147"/>
                <a:gd name="T19" fmla="*/ 1 h 146"/>
                <a:gd name="T20" fmla="*/ 19 w 147"/>
                <a:gd name="T2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46">
                  <a:moveTo>
                    <a:pt x="19" y="0"/>
                  </a:moveTo>
                  <a:cubicBezTo>
                    <a:pt x="23" y="2"/>
                    <a:pt x="28" y="3"/>
                    <a:pt x="31" y="6"/>
                  </a:cubicBezTo>
                  <a:cubicBezTo>
                    <a:pt x="67" y="42"/>
                    <a:pt x="104" y="79"/>
                    <a:pt x="140" y="115"/>
                  </a:cubicBezTo>
                  <a:cubicBezTo>
                    <a:pt x="145" y="120"/>
                    <a:pt x="147" y="126"/>
                    <a:pt x="145" y="133"/>
                  </a:cubicBezTo>
                  <a:cubicBezTo>
                    <a:pt x="143" y="139"/>
                    <a:pt x="138" y="143"/>
                    <a:pt x="132" y="145"/>
                  </a:cubicBezTo>
                  <a:cubicBezTo>
                    <a:pt x="125" y="146"/>
                    <a:pt x="120" y="143"/>
                    <a:pt x="115" y="139"/>
                  </a:cubicBezTo>
                  <a:cubicBezTo>
                    <a:pt x="83" y="107"/>
                    <a:pt x="51" y="74"/>
                    <a:pt x="18" y="42"/>
                  </a:cubicBezTo>
                  <a:cubicBezTo>
                    <a:pt x="14" y="38"/>
                    <a:pt x="10" y="34"/>
                    <a:pt x="6" y="30"/>
                  </a:cubicBezTo>
                  <a:cubicBezTo>
                    <a:pt x="1" y="24"/>
                    <a:pt x="0" y="18"/>
                    <a:pt x="3" y="11"/>
                  </a:cubicBezTo>
                  <a:cubicBezTo>
                    <a:pt x="6" y="4"/>
                    <a:pt x="11" y="1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 sz="1400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xmlns="" id="{7D2ACAA8-F15E-4692-9811-3621758C7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043" y="3530827"/>
              <a:ext cx="576263" cy="244475"/>
            </a:xfrm>
            <a:custGeom>
              <a:avLst/>
              <a:gdLst>
                <a:gd name="T0" fmla="*/ 0 w 187"/>
                <a:gd name="T1" fmla="*/ 19 h 79"/>
                <a:gd name="T2" fmla="*/ 23 w 187"/>
                <a:gd name="T3" fmla="*/ 3 h 79"/>
                <a:gd name="T4" fmla="*/ 108 w 187"/>
                <a:gd name="T5" fmla="*/ 26 h 79"/>
                <a:gd name="T6" fmla="*/ 173 w 187"/>
                <a:gd name="T7" fmla="*/ 43 h 79"/>
                <a:gd name="T8" fmla="*/ 185 w 187"/>
                <a:gd name="T9" fmla="*/ 63 h 79"/>
                <a:gd name="T10" fmla="*/ 164 w 187"/>
                <a:gd name="T11" fmla="*/ 76 h 79"/>
                <a:gd name="T12" fmla="*/ 106 w 187"/>
                <a:gd name="T13" fmla="*/ 61 h 79"/>
                <a:gd name="T14" fmla="*/ 19 w 187"/>
                <a:gd name="T15" fmla="*/ 37 h 79"/>
                <a:gd name="T16" fmla="*/ 3 w 187"/>
                <a:gd name="T17" fmla="*/ 27 h 79"/>
                <a:gd name="T18" fmla="*/ 0 w 187"/>
                <a:gd name="T19" fmla="*/ 1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79">
                  <a:moveTo>
                    <a:pt x="0" y="19"/>
                  </a:moveTo>
                  <a:cubicBezTo>
                    <a:pt x="1" y="8"/>
                    <a:pt x="12" y="0"/>
                    <a:pt x="23" y="3"/>
                  </a:cubicBezTo>
                  <a:cubicBezTo>
                    <a:pt x="52" y="11"/>
                    <a:pt x="80" y="18"/>
                    <a:pt x="108" y="26"/>
                  </a:cubicBezTo>
                  <a:cubicBezTo>
                    <a:pt x="130" y="32"/>
                    <a:pt x="151" y="37"/>
                    <a:pt x="173" y="43"/>
                  </a:cubicBezTo>
                  <a:cubicBezTo>
                    <a:pt x="181" y="45"/>
                    <a:pt x="187" y="55"/>
                    <a:pt x="185" y="63"/>
                  </a:cubicBezTo>
                  <a:cubicBezTo>
                    <a:pt x="182" y="73"/>
                    <a:pt x="173" y="79"/>
                    <a:pt x="164" y="76"/>
                  </a:cubicBezTo>
                  <a:cubicBezTo>
                    <a:pt x="145" y="71"/>
                    <a:pt x="125" y="66"/>
                    <a:pt x="106" y="61"/>
                  </a:cubicBezTo>
                  <a:cubicBezTo>
                    <a:pt x="77" y="53"/>
                    <a:pt x="48" y="45"/>
                    <a:pt x="19" y="37"/>
                  </a:cubicBezTo>
                  <a:cubicBezTo>
                    <a:pt x="12" y="36"/>
                    <a:pt x="6" y="34"/>
                    <a:pt x="3" y="27"/>
                  </a:cubicBezTo>
                  <a:cubicBezTo>
                    <a:pt x="1" y="25"/>
                    <a:pt x="1" y="22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 sz="1400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xmlns="" id="{3501D9EA-1CD3-40B5-ABDF-4A7FC5BE9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018" y="4400777"/>
              <a:ext cx="236538" cy="584200"/>
            </a:xfrm>
            <a:custGeom>
              <a:avLst/>
              <a:gdLst>
                <a:gd name="T0" fmla="*/ 77 w 77"/>
                <a:gd name="T1" fmla="*/ 170 h 188"/>
                <a:gd name="T2" fmla="*/ 64 w 77"/>
                <a:gd name="T3" fmla="*/ 186 h 188"/>
                <a:gd name="T4" fmla="*/ 44 w 77"/>
                <a:gd name="T5" fmla="*/ 176 h 188"/>
                <a:gd name="T6" fmla="*/ 36 w 77"/>
                <a:gd name="T7" fmla="*/ 149 h 188"/>
                <a:gd name="T8" fmla="*/ 26 w 77"/>
                <a:gd name="T9" fmla="*/ 109 h 188"/>
                <a:gd name="T10" fmla="*/ 7 w 77"/>
                <a:gd name="T11" fmla="*/ 39 h 188"/>
                <a:gd name="T12" fmla="*/ 3 w 77"/>
                <a:gd name="T13" fmla="*/ 26 h 188"/>
                <a:gd name="T14" fmla="*/ 16 w 77"/>
                <a:gd name="T15" fmla="*/ 2 h 188"/>
                <a:gd name="T16" fmla="*/ 36 w 77"/>
                <a:gd name="T17" fmla="*/ 17 h 188"/>
                <a:gd name="T18" fmla="*/ 50 w 77"/>
                <a:gd name="T19" fmla="*/ 66 h 188"/>
                <a:gd name="T20" fmla="*/ 68 w 77"/>
                <a:gd name="T21" fmla="*/ 135 h 188"/>
                <a:gd name="T22" fmla="*/ 75 w 77"/>
                <a:gd name="T23" fmla="*/ 162 h 188"/>
                <a:gd name="T24" fmla="*/ 77 w 77"/>
                <a:gd name="T25" fmla="*/ 17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88">
                  <a:moveTo>
                    <a:pt x="77" y="170"/>
                  </a:moveTo>
                  <a:cubicBezTo>
                    <a:pt x="76" y="177"/>
                    <a:pt x="71" y="185"/>
                    <a:pt x="64" y="186"/>
                  </a:cubicBezTo>
                  <a:cubicBezTo>
                    <a:pt x="56" y="188"/>
                    <a:pt x="47" y="184"/>
                    <a:pt x="44" y="176"/>
                  </a:cubicBezTo>
                  <a:cubicBezTo>
                    <a:pt x="41" y="167"/>
                    <a:pt x="39" y="158"/>
                    <a:pt x="36" y="149"/>
                  </a:cubicBezTo>
                  <a:cubicBezTo>
                    <a:pt x="33" y="136"/>
                    <a:pt x="29" y="123"/>
                    <a:pt x="26" y="109"/>
                  </a:cubicBezTo>
                  <a:cubicBezTo>
                    <a:pt x="20" y="86"/>
                    <a:pt x="13" y="62"/>
                    <a:pt x="7" y="39"/>
                  </a:cubicBezTo>
                  <a:cubicBezTo>
                    <a:pt x="6" y="34"/>
                    <a:pt x="5" y="30"/>
                    <a:pt x="3" y="26"/>
                  </a:cubicBezTo>
                  <a:cubicBezTo>
                    <a:pt x="0" y="15"/>
                    <a:pt x="5" y="5"/>
                    <a:pt x="16" y="2"/>
                  </a:cubicBezTo>
                  <a:cubicBezTo>
                    <a:pt x="23" y="0"/>
                    <a:pt x="34" y="6"/>
                    <a:pt x="36" y="17"/>
                  </a:cubicBezTo>
                  <a:cubicBezTo>
                    <a:pt x="40" y="33"/>
                    <a:pt x="45" y="50"/>
                    <a:pt x="50" y="66"/>
                  </a:cubicBezTo>
                  <a:cubicBezTo>
                    <a:pt x="56" y="89"/>
                    <a:pt x="62" y="112"/>
                    <a:pt x="68" y="135"/>
                  </a:cubicBezTo>
                  <a:cubicBezTo>
                    <a:pt x="70" y="144"/>
                    <a:pt x="73" y="153"/>
                    <a:pt x="75" y="162"/>
                  </a:cubicBezTo>
                  <a:cubicBezTo>
                    <a:pt x="76" y="165"/>
                    <a:pt x="76" y="167"/>
                    <a:pt x="77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 sz="1400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xmlns="" id="{9FB38AD6-98A0-46A7-BBC6-BD02DF258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655" y="4127727"/>
              <a:ext cx="576263" cy="234950"/>
            </a:xfrm>
            <a:custGeom>
              <a:avLst/>
              <a:gdLst>
                <a:gd name="T0" fmla="*/ 169 w 187"/>
                <a:gd name="T1" fmla="*/ 76 h 76"/>
                <a:gd name="T2" fmla="*/ 152 w 187"/>
                <a:gd name="T3" fmla="*/ 72 h 76"/>
                <a:gd name="T4" fmla="*/ 92 w 187"/>
                <a:gd name="T5" fmla="*/ 56 h 76"/>
                <a:gd name="T6" fmla="*/ 14 w 187"/>
                <a:gd name="T7" fmla="*/ 35 h 76"/>
                <a:gd name="T8" fmla="*/ 2 w 187"/>
                <a:gd name="T9" fmla="*/ 15 h 76"/>
                <a:gd name="T10" fmla="*/ 23 w 187"/>
                <a:gd name="T11" fmla="*/ 2 h 76"/>
                <a:gd name="T12" fmla="*/ 68 w 187"/>
                <a:gd name="T13" fmla="*/ 14 h 76"/>
                <a:gd name="T14" fmla="*/ 137 w 187"/>
                <a:gd name="T15" fmla="*/ 32 h 76"/>
                <a:gd name="T16" fmla="*/ 174 w 187"/>
                <a:gd name="T17" fmla="*/ 43 h 76"/>
                <a:gd name="T18" fmla="*/ 186 w 187"/>
                <a:gd name="T19" fmla="*/ 56 h 76"/>
                <a:gd name="T20" fmla="*/ 177 w 187"/>
                <a:gd name="T21" fmla="*/ 74 h 76"/>
                <a:gd name="T22" fmla="*/ 169 w 187"/>
                <a:gd name="T2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76">
                  <a:moveTo>
                    <a:pt x="169" y="76"/>
                  </a:moveTo>
                  <a:cubicBezTo>
                    <a:pt x="163" y="75"/>
                    <a:pt x="158" y="74"/>
                    <a:pt x="152" y="72"/>
                  </a:cubicBezTo>
                  <a:cubicBezTo>
                    <a:pt x="132" y="67"/>
                    <a:pt x="112" y="61"/>
                    <a:pt x="92" y="56"/>
                  </a:cubicBezTo>
                  <a:cubicBezTo>
                    <a:pt x="66" y="49"/>
                    <a:pt x="40" y="42"/>
                    <a:pt x="14" y="35"/>
                  </a:cubicBezTo>
                  <a:cubicBezTo>
                    <a:pt x="6" y="33"/>
                    <a:pt x="0" y="23"/>
                    <a:pt x="2" y="15"/>
                  </a:cubicBezTo>
                  <a:cubicBezTo>
                    <a:pt x="4" y="6"/>
                    <a:pt x="14" y="0"/>
                    <a:pt x="23" y="2"/>
                  </a:cubicBezTo>
                  <a:cubicBezTo>
                    <a:pt x="38" y="6"/>
                    <a:pt x="53" y="10"/>
                    <a:pt x="68" y="14"/>
                  </a:cubicBezTo>
                  <a:cubicBezTo>
                    <a:pt x="91" y="20"/>
                    <a:pt x="114" y="26"/>
                    <a:pt x="137" y="32"/>
                  </a:cubicBezTo>
                  <a:cubicBezTo>
                    <a:pt x="149" y="36"/>
                    <a:pt x="162" y="39"/>
                    <a:pt x="174" y="43"/>
                  </a:cubicBezTo>
                  <a:cubicBezTo>
                    <a:pt x="181" y="45"/>
                    <a:pt x="185" y="49"/>
                    <a:pt x="186" y="56"/>
                  </a:cubicBezTo>
                  <a:cubicBezTo>
                    <a:pt x="187" y="64"/>
                    <a:pt x="184" y="70"/>
                    <a:pt x="177" y="74"/>
                  </a:cubicBezTo>
                  <a:cubicBezTo>
                    <a:pt x="174" y="75"/>
                    <a:pt x="171" y="76"/>
                    <a:pt x="1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 sz="1400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xmlns="" id="{A613B7D2-FAF9-4711-9EF6-D62258AFF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0405" y="2914877"/>
              <a:ext cx="233363" cy="584200"/>
            </a:xfrm>
            <a:custGeom>
              <a:avLst/>
              <a:gdLst>
                <a:gd name="T0" fmla="*/ 0 w 76"/>
                <a:gd name="T1" fmla="*/ 19 h 188"/>
                <a:gd name="T2" fmla="*/ 13 w 76"/>
                <a:gd name="T3" fmla="*/ 2 h 188"/>
                <a:gd name="T4" fmla="*/ 32 w 76"/>
                <a:gd name="T5" fmla="*/ 12 h 188"/>
                <a:gd name="T6" fmla="*/ 42 w 76"/>
                <a:gd name="T7" fmla="*/ 45 h 188"/>
                <a:gd name="T8" fmla="*/ 61 w 76"/>
                <a:gd name="T9" fmla="*/ 118 h 188"/>
                <a:gd name="T10" fmla="*/ 73 w 76"/>
                <a:gd name="T11" fmla="*/ 163 h 188"/>
                <a:gd name="T12" fmla="*/ 62 w 76"/>
                <a:gd name="T13" fmla="*/ 186 h 188"/>
                <a:gd name="T14" fmla="*/ 40 w 76"/>
                <a:gd name="T15" fmla="*/ 172 h 188"/>
                <a:gd name="T16" fmla="*/ 27 w 76"/>
                <a:gd name="T17" fmla="*/ 123 h 188"/>
                <a:gd name="T18" fmla="*/ 12 w 76"/>
                <a:gd name="T19" fmla="*/ 64 h 188"/>
                <a:gd name="T20" fmla="*/ 1 w 76"/>
                <a:gd name="T21" fmla="*/ 27 h 188"/>
                <a:gd name="T22" fmla="*/ 0 w 76"/>
                <a:gd name="T23" fmla="*/ 1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188">
                  <a:moveTo>
                    <a:pt x="0" y="19"/>
                  </a:moveTo>
                  <a:cubicBezTo>
                    <a:pt x="0" y="11"/>
                    <a:pt x="6" y="4"/>
                    <a:pt x="13" y="2"/>
                  </a:cubicBezTo>
                  <a:cubicBezTo>
                    <a:pt x="21" y="0"/>
                    <a:pt x="30" y="4"/>
                    <a:pt x="32" y="12"/>
                  </a:cubicBezTo>
                  <a:cubicBezTo>
                    <a:pt x="36" y="23"/>
                    <a:pt x="39" y="34"/>
                    <a:pt x="42" y="45"/>
                  </a:cubicBezTo>
                  <a:cubicBezTo>
                    <a:pt x="48" y="69"/>
                    <a:pt x="55" y="93"/>
                    <a:pt x="61" y="118"/>
                  </a:cubicBezTo>
                  <a:cubicBezTo>
                    <a:pt x="65" y="133"/>
                    <a:pt x="69" y="148"/>
                    <a:pt x="73" y="163"/>
                  </a:cubicBezTo>
                  <a:cubicBezTo>
                    <a:pt x="76" y="173"/>
                    <a:pt x="71" y="183"/>
                    <a:pt x="62" y="186"/>
                  </a:cubicBezTo>
                  <a:cubicBezTo>
                    <a:pt x="52" y="188"/>
                    <a:pt x="43" y="182"/>
                    <a:pt x="40" y="172"/>
                  </a:cubicBezTo>
                  <a:cubicBezTo>
                    <a:pt x="36" y="155"/>
                    <a:pt x="31" y="139"/>
                    <a:pt x="27" y="123"/>
                  </a:cubicBezTo>
                  <a:cubicBezTo>
                    <a:pt x="22" y="103"/>
                    <a:pt x="17" y="84"/>
                    <a:pt x="12" y="64"/>
                  </a:cubicBezTo>
                  <a:cubicBezTo>
                    <a:pt x="8" y="52"/>
                    <a:pt x="5" y="39"/>
                    <a:pt x="1" y="27"/>
                  </a:cubicBezTo>
                  <a:cubicBezTo>
                    <a:pt x="1" y="24"/>
                    <a:pt x="0" y="21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 sz="1400" kern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xmlns="" id="{0CFC8282-4306-46B7-9BEB-B6265BD22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218" y="3179989"/>
              <a:ext cx="452438" cy="458788"/>
            </a:xfrm>
            <a:custGeom>
              <a:avLst/>
              <a:gdLst>
                <a:gd name="T0" fmla="*/ 20 w 147"/>
                <a:gd name="T1" fmla="*/ 0 h 148"/>
                <a:gd name="T2" fmla="*/ 32 w 147"/>
                <a:gd name="T3" fmla="*/ 7 h 148"/>
                <a:gd name="T4" fmla="*/ 140 w 147"/>
                <a:gd name="T5" fmla="*/ 116 h 148"/>
                <a:gd name="T6" fmla="*/ 144 w 147"/>
                <a:gd name="T7" fmla="*/ 137 h 148"/>
                <a:gd name="T8" fmla="*/ 123 w 147"/>
                <a:gd name="T9" fmla="*/ 144 h 148"/>
                <a:gd name="T10" fmla="*/ 111 w 147"/>
                <a:gd name="T11" fmla="*/ 135 h 148"/>
                <a:gd name="T12" fmla="*/ 8 w 147"/>
                <a:gd name="T13" fmla="*/ 32 h 148"/>
                <a:gd name="T14" fmla="*/ 3 w 147"/>
                <a:gd name="T15" fmla="*/ 12 h 148"/>
                <a:gd name="T16" fmla="*/ 19 w 147"/>
                <a:gd name="T17" fmla="*/ 1 h 148"/>
                <a:gd name="T18" fmla="*/ 20 w 147"/>
                <a:gd name="T1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48">
                  <a:moveTo>
                    <a:pt x="20" y="0"/>
                  </a:moveTo>
                  <a:cubicBezTo>
                    <a:pt x="24" y="2"/>
                    <a:pt x="29" y="4"/>
                    <a:pt x="32" y="7"/>
                  </a:cubicBezTo>
                  <a:cubicBezTo>
                    <a:pt x="68" y="43"/>
                    <a:pt x="104" y="79"/>
                    <a:pt x="140" y="116"/>
                  </a:cubicBezTo>
                  <a:cubicBezTo>
                    <a:pt x="147" y="122"/>
                    <a:pt x="147" y="132"/>
                    <a:pt x="144" y="137"/>
                  </a:cubicBezTo>
                  <a:cubicBezTo>
                    <a:pt x="139" y="144"/>
                    <a:pt x="131" y="148"/>
                    <a:pt x="123" y="144"/>
                  </a:cubicBezTo>
                  <a:cubicBezTo>
                    <a:pt x="118" y="142"/>
                    <a:pt x="115" y="138"/>
                    <a:pt x="111" y="135"/>
                  </a:cubicBezTo>
                  <a:cubicBezTo>
                    <a:pt x="77" y="100"/>
                    <a:pt x="42" y="66"/>
                    <a:pt x="8" y="32"/>
                  </a:cubicBezTo>
                  <a:cubicBezTo>
                    <a:pt x="3" y="26"/>
                    <a:pt x="0" y="20"/>
                    <a:pt x="3" y="12"/>
                  </a:cubicBezTo>
                  <a:cubicBezTo>
                    <a:pt x="6" y="6"/>
                    <a:pt x="12" y="1"/>
                    <a:pt x="19" y="1"/>
                  </a:cubicBezTo>
                  <a:cubicBezTo>
                    <a:pt x="19" y="1"/>
                    <a:pt x="19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 sz="1400" kern="0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47" name="Rectángulo 46">
            <a:extLst>
              <a:ext uri="{FF2B5EF4-FFF2-40B4-BE49-F238E27FC236}">
                <a16:creationId xmlns:a16="http://schemas.microsoft.com/office/drawing/2014/main" xmlns="" id="{88FA939B-BD32-40C8-B30D-7A0D420ED861}"/>
              </a:ext>
            </a:extLst>
          </p:cNvPr>
          <p:cNvSpPr/>
          <p:nvPr/>
        </p:nvSpPr>
        <p:spPr>
          <a:xfrm>
            <a:off x="1424040" y="3773065"/>
            <a:ext cx="2148796" cy="950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rgbClr val="000000"/>
                </a:solidFill>
              </a:rPr>
              <a:t>Desconocimiento de las ventajas de aplicar digitalización en servicios.</a:t>
            </a: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xmlns="" id="{031E8E1D-E112-42FF-9908-0C1BAD4B9A4E}"/>
              </a:ext>
            </a:extLst>
          </p:cNvPr>
          <p:cNvSpPr/>
          <p:nvPr/>
        </p:nvSpPr>
        <p:spPr>
          <a:xfrm>
            <a:off x="1438755" y="2809524"/>
            <a:ext cx="2271337" cy="866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rgbClr val="000000"/>
                </a:solidFill>
                <a:latin typeface="+mj-lt"/>
              </a:rPr>
              <a:t>Falta de atención en relación a la digitalización para satisfacer a los usuarios.</a:t>
            </a:r>
            <a:endParaRPr lang="es-ES" sz="1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xmlns="" id="{89E696DE-23BA-4073-8A55-74BF9C1156AD}"/>
              </a:ext>
            </a:extLst>
          </p:cNvPr>
          <p:cNvSpPr/>
          <p:nvPr/>
        </p:nvSpPr>
        <p:spPr>
          <a:xfrm>
            <a:off x="1410281" y="2063277"/>
            <a:ext cx="2207327" cy="701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rgbClr val="000000"/>
                </a:solidFill>
              </a:rPr>
              <a:t>Sistema financiero compuesto por 535 cooperativas</a:t>
            </a:r>
            <a:endParaRPr lang="es-ES" sz="1400" dirty="0">
              <a:solidFill>
                <a:srgbClr val="000000"/>
              </a:solidFill>
            </a:endParaRPr>
          </a:p>
          <a:p>
            <a:pPr algn="ctr"/>
            <a:r>
              <a:rPr lang="es-EC" sz="1400" dirty="0" smtClean="0">
                <a:solidFill>
                  <a:srgbClr val="000000"/>
                </a:solidFill>
                <a:latin typeface="+mj-lt"/>
              </a:rPr>
              <a:t> </a:t>
            </a:r>
            <a:endParaRPr lang="es-ES" sz="1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0" name="TextBox 16">
            <a:extLst>
              <a:ext uri="{FF2B5EF4-FFF2-40B4-BE49-F238E27FC236}">
                <a16:creationId xmlns:a16="http://schemas.microsoft.com/office/drawing/2014/main" xmlns="" id="{DB35606B-4D33-4B0C-9D01-451D3AAA5CF4}"/>
              </a:ext>
            </a:extLst>
          </p:cNvPr>
          <p:cNvSpPr txBox="1"/>
          <p:nvPr/>
        </p:nvSpPr>
        <p:spPr>
          <a:xfrm>
            <a:off x="8471161" y="2511933"/>
            <a:ext cx="3354103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lIns="0" rtlCol="0" anchor="b">
            <a:spAutoFit/>
          </a:bodyPr>
          <a:lstStyle/>
          <a:p>
            <a:pPr algn="r"/>
            <a:r>
              <a:rPr lang="en-US" sz="2400" b="1" noProof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Efectos</a:t>
            </a:r>
          </a:p>
        </p:txBody>
      </p:sp>
      <p:sp>
        <p:nvSpPr>
          <p:cNvPr id="51" name="Freeform: Shape 29">
            <a:extLst>
              <a:ext uri="{FF2B5EF4-FFF2-40B4-BE49-F238E27FC236}">
                <a16:creationId xmlns:a16="http://schemas.microsoft.com/office/drawing/2014/main" xmlns="" id="{3CFEFA3E-2141-4972-BE8E-BE235D56AA90}"/>
              </a:ext>
            </a:extLst>
          </p:cNvPr>
          <p:cNvSpPr/>
          <p:nvPr/>
        </p:nvSpPr>
        <p:spPr>
          <a:xfrm rot="10800000">
            <a:off x="7885693" y="2401245"/>
            <a:ext cx="901176" cy="641300"/>
          </a:xfrm>
          <a:custGeom>
            <a:avLst/>
            <a:gdLst>
              <a:gd name="connsiteX0" fmla="*/ 544491 w 901293"/>
              <a:gd name="connsiteY0" fmla="*/ 641384 h 641384"/>
              <a:gd name="connsiteX1" fmla="*/ 217673 w 901293"/>
              <a:gd name="connsiteY1" fmla="*/ 641384 h 641384"/>
              <a:gd name="connsiteX2" fmla="*/ 151554 w 901293"/>
              <a:gd name="connsiteY2" fmla="*/ 518199 h 641384"/>
              <a:gd name="connsiteX3" fmla="*/ 1069 w 901293"/>
              <a:gd name="connsiteY3" fmla="*/ 16701 h 641384"/>
              <a:gd name="connsiteX4" fmla="*/ 0 w 901293"/>
              <a:gd name="connsiteY4" fmla="*/ 0 h 641384"/>
              <a:gd name="connsiteX5" fmla="*/ 275586 w 901293"/>
              <a:gd name="connsiteY5" fmla="*/ 0 h 641384"/>
              <a:gd name="connsiteX6" fmla="*/ 315460 w 901293"/>
              <a:gd name="connsiteY6" fmla="*/ 184153 h 641384"/>
              <a:gd name="connsiteX7" fmla="*/ 484237 w 901293"/>
              <a:gd name="connsiteY7" fmla="*/ 555409 h 641384"/>
              <a:gd name="connsiteX8" fmla="*/ 901293 w 901293"/>
              <a:gd name="connsiteY8" fmla="*/ 641384 h 641384"/>
              <a:gd name="connsiteX9" fmla="*/ 629980 w 901293"/>
              <a:gd name="connsiteY9" fmla="*/ 641384 h 641384"/>
              <a:gd name="connsiteX10" fmla="*/ 629981 w 901293"/>
              <a:gd name="connsiteY10" fmla="*/ 158023 h 641384"/>
              <a:gd name="connsiteX11" fmla="*/ 765637 w 901293"/>
              <a:gd name="connsiteY11" fmla="*/ 22367 h 641384"/>
              <a:gd name="connsiteX12" fmla="*/ 901293 w 901293"/>
              <a:gd name="connsiteY12" fmla="*/ 158023 h 641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1293" h="641384">
                <a:moveTo>
                  <a:pt x="544491" y="641384"/>
                </a:moveTo>
                <a:lnTo>
                  <a:pt x="217673" y="641384"/>
                </a:lnTo>
                <a:lnTo>
                  <a:pt x="151554" y="518199"/>
                </a:lnTo>
                <a:cubicBezTo>
                  <a:pt x="75275" y="358066"/>
                  <a:pt x="25150" y="188770"/>
                  <a:pt x="1069" y="16701"/>
                </a:cubicBezTo>
                <a:lnTo>
                  <a:pt x="0" y="0"/>
                </a:lnTo>
                <a:lnTo>
                  <a:pt x="275586" y="0"/>
                </a:lnTo>
                <a:lnTo>
                  <a:pt x="315460" y="184153"/>
                </a:lnTo>
                <a:cubicBezTo>
                  <a:pt x="353259" y="313813"/>
                  <a:pt x="409620" y="438929"/>
                  <a:pt x="484237" y="555409"/>
                </a:cubicBezTo>
                <a:close/>
                <a:moveTo>
                  <a:pt x="901293" y="641384"/>
                </a:moveTo>
                <a:lnTo>
                  <a:pt x="629980" y="641384"/>
                </a:lnTo>
                <a:lnTo>
                  <a:pt x="629981" y="158023"/>
                </a:lnTo>
                <a:cubicBezTo>
                  <a:pt x="626751" y="83735"/>
                  <a:pt x="688119" y="22366"/>
                  <a:pt x="765637" y="22367"/>
                </a:cubicBezTo>
                <a:cubicBezTo>
                  <a:pt x="839924" y="19137"/>
                  <a:pt x="901293" y="80505"/>
                  <a:pt x="901293" y="1580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2" name="TextBox 19">
            <a:extLst>
              <a:ext uri="{FF2B5EF4-FFF2-40B4-BE49-F238E27FC236}">
                <a16:creationId xmlns:a16="http://schemas.microsoft.com/office/drawing/2014/main" xmlns="" id="{3AD538CA-B68C-4A2F-AAC9-CEB2CFEC6028}"/>
              </a:ext>
            </a:extLst>
          </p:cNvPr>
          <p:cNvSpPr txBox="1"/>
          <p:nvPr/>
        </p:nvSpPr>
        <p:spPr>
          <a:xfrm>
            <a:off x="604902" y="1345898"/>
            <a:ext cx="4213356" cy="523152"/>
          </a:xfrm>
          <a:custGeom>
            <a:avLst/>
            <a:gdLst>
              <a:gd name="connsiteX0" fmla="*/ 0 w 4018224"/>
              <a:gd name="connsiteY0" fmla="*/ 0 h 523220"/>
              <a:gd name="connsiteX1" fmla="*/ 4018224 w 4018224"/>
              <a:gd name="connsiteY1" fmla="*/ 0 h 523220"/>
              <a:gd name="connsiteX2" fmla="*/ 3999534 w 4018224"/>
              <a:gd name="connsiteY2" fmla="*/ 4806 h 523220"/>
              <a:gd name="connsiteX3" fmla="*/ 3320461 w 4018224"/>
              <a:gd name="connsiteY3" fmla="*/ 415718 h 523220"/>
              <a:gd name="connsiteX4" fmla="*/ 3222756 w 4018224"/>
              <a:gd name="connsiteY4" fmla="*/ 523220 h 523220"/>
              <a:gd name="connsiteX5" fmla="*/ 0 w 4018224"/>
              <a:gd name="connsiteY5" fmla="*/ 52322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8224" h="523220">
                <a:moveTo>
                  <a:pt x="0" y="0"/>
                </a:moveTo>
                <a:lnTo>
                  <a:pt x="4018224" y="0"/>
                </a:lnTo>
                <a:lnTo>
                  <a:pt x="3999534" y="4806"/>
                </a:lnTo>
                <a:cubicBezTo>
                  <a:pt x="3740054" y="85513"/>
                  <a:pt x="3507911" y="228269"/>
                  <a:pt x="3320461" y="415718"/>
                </a:cubicBezTo>
                <a:lnTo>
                  <a:pt x="3222756" y="523220"/>
                </a:lnTo>
                <a:lnTo>
                  <a:pt x="0" y="52322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91428" rtlCol="0" anchor="b">
            <a:noAutofit/>
          </a:bodyPr>
          <a:lstStyle/>
          <a:p>
            <a:r>
              <a:rPr lang="en-US" sz="2800" b="1" noProof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Causas</a:t>
            </a:r>
            <a:endParaRPr lang="en-US" sz="1400" b="1" noProof="1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Freeform: Shape 25">
            <a:extLst>
              <a:ext uri="{FF2B5EF4-FFF2-40B4-BE49-F238E27FC236}">
                <a16:creationId xmlns:a16="http://schemas.microsoft.com/office/drawing/2014/main" xmlns="" id="{071995FC-70D2-4B2B-9D0B-8BED6D7BCC36}"/>
              </a:ext>
            </a:extLst>
          </p:cNvPr>
          <p:cNvSpPr/>
          <p:nvPr/>
        </p:nvSpPr>
        <p:spPr>
          <a:xfrm>
            <a:off x="3681266" y="1230026"/>
            <a:ext cx="1189963" cy="760994"/>
          </a:xfrm>
          <a:custGeom>
            <a:avLst/>
            <a:gdLst>
              <a:gd name="connsiteX0" fmla="*/ 1190118 w 1190118"/>
              <a:gd name="connsiteY0" fmla="*/ 0 h 761093"/>
              <a:gd name="connsiteX1" fmla="*/ 1190118 w 1190118"/>
              <a:gd name="connsiteY1" fmla="*/ 277975 h 761093"/>
              <a:gd name="connsiteX2" fmla="*/ 1165275 w 1190118"/>
              <a:gd name="connsiteY2" fmla="*/ 281720 h 761093"/>
              <a:gd name="connsiteX3" fmla="*/ 409928 w 1190118"/>
              <a:gd name="connsiteY3" fmla="*/ 687711 h 761093"/>
              <a:gd name="connsiteX4" fmla="*/ 345302 w 1190118"/>
              <a:gd name="connsiteY4" fmla="*/ 761093 h 761093"/>
              <a:gd name="connsiteX5" fmla="*/ 0 w 1190118"/>
              <a:gd name="connsiteY5" fmla="*/ 761093 h 761093"/>
              <a:gd name="connsiteX6" fmla="*/ 11189 w 1190118"/>
              <a:gd name="connsiteY6" fmla="*/ 742449 h 761093"/>
              <a:gd name="connsiteX7" fmla="*/ 224186 w 1190118"/>
              <a:gd name="connsiteY7" fmla="*/ 483072 h 761093"/>
              <a:gd name="connsiteX8" fmla="*/ 1147540 w 1190118"/>
              <a:gd name="connsiteY8" fmla="*/ 5079 h 76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0118" h="761093">
                <a:moveTo>
                  <a:pt x="1190118" y="0"/>
                </a:moveTo>
                <a:lnTo>
                  <a:pt x="1190118" y="277975"/>
                </a:lnTo>
                <a:lnTo>
                  <a:pt x="1165275" y="281720"/>
                </a:lnTo>
                <a:cubicBezTo>
                  <a:pt x="881113" y="336367"/>
                  <a:pt x="616467" y="476355"/>
                  <a:pt x="409928" y="687711"/>
                </a:cubicBezTo>
                <a:lnTo>
                  <a:pt x="345302" y="761093"/>
                </a:lnTo>
                <a:lnTo>
                  <a:pt x="0" y="761093"/>
                </a:lnTo>
                <a:lnTo>
                  <a:pt x="11189" y="742449"/>
                </a:lnTo>
                <a:cubicBezTo>
                  <a:pt x="72431" y="650775"/>
                  <a:pt x="143438" y="563820"/>
                  <a:pt x="224186" y="483072"/>
                </a:cubicBezTo>
                <a:cubicBezTo>
                  <a:pt x="480661" y="226597"/>
                  <a:pt x="804977" y="63724"/>
                  <a:pt x="1147540" y="50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8">
            <a:extLst>
              <a:ext uri="{FF2B5EF4-FFF2-40B4-BE49-F238E27FC236}">
                <a16:creationId xmlns:a16="http://schemas.microsoft.com/office/drawing/2014/main" xmlns="" id="{A624D82E-7445-4853-A4F7-93EDC14C27A6}"/>
              </a:ext>
            </a:extLst>
          </p:cNvPr>
          <p:cNvSpPr/>
          <p:nvPr/>
        </p:nvSpPr>
        <p:spPr>
          <a:xfrm>
            <a:off x="3323524" y="1270064"/>
            <a:ext cx="3577180" cy="3147393"/>
          </a:xfrm>
          <a:custGeom>
            <a:avLst/>
            <a:gdLst>
              <a:gd name="connsiteX0" fmla="*/ 2032422 w 3689717"/>
              <a:gd name="connsiteY0" fmla="*/ 1008 h 3147803"/>
              <a:gd name="connsiteX1" fmla="*/ 2658216 w 3689717"/>
              <a:gd name="connsiteY1" fmla="*/ 143988 h 3147803"/>
              <a:gd name="connsiteX2" fmla="*/ 3688555 w 3689717"/>
              <a:gd name="connsiteY2" fmla="*/ 1775091 h 3147803"/>
              <a:gd name="connsiteX3" fmla="*/ 3546440 w 3689717"/>
              <a:gd name="connsiteY3" fmla="*/ 1904287 h 3147803"/>
              <a:gd name="connsiteX4" fmla="*/ 3414013 w 3689717"/>
              <a:gd name="connsiteY4" fmla="*/ 1765401 h 3147803"/>
              <a:gd name="connsiteX5" fmla="*/ 2403053 w 3689717"/>
              <a:gd name="connsiteY5" fmla="*/ 341013 h 3147803"/>
              <a:gd name="connsiteX6" fmla="*/ 762260 w 3689717"/>
              <a:gd name="connsiteY6" fmla="*/ 941776 h 3147803"/>
              <a:gd name="connsiteX7" fmla="*/ 907604 w 3689717"/>
              <a:gd name="connsiteY7" fmla="*/ 2682696 h 3147803"/>
              <a:gd name="connsiteX8" fmla="*/ 907605 w 3689717"/>
              <a:gd name="connsiteY8" fmla="*/ 2094853 h 3147803"/>
              <a:gd name="connsiteX9" fmla="*/ 1043261 w 3689717"/>
              <a:gd name="connsiteY9" fmla="*/ 1959197 h 3147803"/>
              <a:gd name="connsiteX10" fmla="*/ 1178917 w 3689717"/>
              <a:gd name="connsiteY10" fmla="*/ 2094853 h 3147803"/>
              <a:gd name="connsiteX11" fmla="*/ 1178917 w 3689717"/>
              <a:gd name="connsiteY11" fmla="*/ 3005687 h 3147803"/>
              <a:gd name="connsiteX12" fmla="*/ 1146618 w 3689717"/>
              <a:gd name="connsiteY12" fmla="*/ 3096124 h 3147803"/>
              <a:gd name="connsiteX13" fmla="*/ 1140157 w 3689717"/>
              <a:gd name="connsiteY13" fmla="*/ 3102584 h 3147803"/>
              <a:gd name="connsiteX14" fmla="*/ 1130468 w 3689717"/>
              <a:gd name="connsiteY14" fmla="*/ 3112274 h 3147803"/>
              <a:gd name="connsiteX15" fmla="*/ 1120778 w 3689717"/>
              <a:gd name="connsiteY15" fmla="*/ 3121963 h 3147803"/>
              <a:gd name="connsiteX16" fmla="*/ 1111088 w 3689717"/>
              <a:gd name="connsiteY16" fmla="*/ 3125194 h 3147803"/>
              <a:gd name="connsiteX17" fmla="*/ 1094939 w 3689717"/>
              <a:gd name="connsiteY17" fmla="*/ 3134883 h 3147803"/>
              <a:gd name="connsiteX18" fmla="*/ 1043260 w 3689717"/>
              <a:gd name="connsiteY18" fmla="*/ 3147803 h 3147803"/>
              <a:gd name="connsiteX19" fmla="*/ 132426 w 3689717"/>
              <a:gd name="connsiteY19" fmla="*/ 3147803 h 3147803"/>
              <a:gd name="connsiteX20" fmla="*/ 1 w 3689717"/>
              <a:gd name="connsiteY20" fmla="*/ 3008918 h 3147803"/>
              <a:gd name="connsiteX21" fmla="*/ 132427 w 3689717"/>
              <a:gd name="connsiteY21" fmla="*/ 2870031 h 3147803"/>
              <a:gd name="connsiteX22" fmla="*/ 707350 w 3689717"/>
              <a:gd name="connsiteY22" fmla="*/ 2870031 h 3147803"/>
              <a:gd name="connsiteX23" fmla="*/ 762260 w 3689717"/>
              <a:gd name="connsiteY23" fmla="*/ 502509 h 3147803"/>
              <a:gd name="connsiteX24" fmla="*/ 2032422 w 3689717"/>
              <a:gd name="connsiteY24" fmla="*/ 1008 h 314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89717" h="3147803">
                <a:moveTo>
                  <a:pt x="2032422" y="1008"/>
                </a:moveTo>
                <a:cubicBezTo>
                  <a:pt x="2244069" y="8294"/>
                  <a:pt x="2456347" y="55166"/>
                  <a:pt x="2658216" y="143988"/>
                </a:cubicBezTo>
                <a:cubicBezTo>
                  <a:pt x="3307427" y="424989"/>
                  <a:pt x="3714395" y="1070970"/>
                  <a:pt x="3688555" y="1775091"/>
                </a:cubicBezTo>
                <a:cubicBezTo>
                  <a:pt x="3685325" y="1849378"/>
                  <a:pt x="3620727" y="1907517"/>
                  <a:pt x="3546440" y="1904287"/>
                </a:cubicBezTo>
                <a:cubicBezTo>
                  <a:pt x="3468922" y="1904288"/>
                  <a:pt x="3410783" y="1839689"/>
                  <a:pt x="3414013" y="1765401"/>
                </a:cubicBezTo>
                <a:cubicBezTo>
                  <a:pt x="3436623" y="1116189"/>
                  <a:pt x="3023195" y="534806"/>
                  <a:pt x="2403053" y="341013"/>
                </a:cubicBezTo>
                <a:cubicBezTo>
                  <a:pt x="1782911" y="147218"/>
                  <a:pt x="1111090" y="392692"/>
                  <a:pt x="762260" y="941776"/>
                </a:cubicBezTo>
                <a:cubicBezTo>
                  <a:pt x="413429" y="1490861"/>
                  <a:pt x="471567" y="2201440"/>
                  <a:pt x="907604" y="2682696"/>
                </a:cubicBezTo>
                <a:lnTo>
                  <a:pt x="907605" y="2094853"/>
                </a:lnTo>
                <a:cubicBezTo>
                  <a:pt x="904375" y="2020565"/>
                  <a:pt x="965743" y="1959196"/>
                  <a:pt x="1043261" y="1959197"/>
                </a:cubicBezTo>
                <a:cubicBezTo>
                  <a:pt x="1117548" y="1955967"/>
                  <a:pt x="1178917" y="2017335"/>
                  <a:pt x="1178917" y="2094853"/>
                </a:cubicBezTo>
                <a:lnTo>
                  <a:pt x="1178917" y="3005687"/>
                </a:lnTo>
                <a:cubicBezTo>
                  <a:pt x="1178917" y="3037986"/>
                  <a:pt x="1169227" y="3073515"/>
                  <a:pt x="1146618" y="3096124"/>
                </a:cubicBezTo>
                <a:lnTo>
                  <a:pt x="1140157" y="3102584"/>
                </a:lnTo>
                <a:lnTo>
                  <a:pt x="1130468" y="3112274"/>
                </a:lnTo>
                <a:lnTo>
                  <a:pt x="1120778" y="3121963"/>
                </a:lnTo>
                <a:lnTo>
                  <a:pt x="1111088" y="3125194"/>
                </a:lnTo>
                <a:cubicBezTo>
                  <a:pt x="1104629" y="3131653"/>
                  <a:pt x="1098169" y="3131653"/>
                  <a:pt x="1094939" y="3134883"/>
                </a:cubicBezTo>
                <a:cubicBezTo>
                  <a:pt x="1078790" y="3144573"/>
                  <a:pt x="1062640" y="3147803"/>
                  <a:pt x="1043260" y="3147803"/>
                </a:cubicBezTo>
                <a:lnTo>
                  <a:pt x="132426" y="3147803"/>
                </a:lnTo>
                <a:cubicBezTo>
                  <a:pt x="58139" y="3144574"/>
                  <a:pt x="0" y="3079975"/>
                  <a:pt x="1" y="3008918"/>
                </a:cubicBezTo>
                <a:cubicBezTo>
                  <a:pt x="0" y="2931400"/>
                  <a:pt x="58139" y="2873261"/>
                  <a:pt x="132427" y="2870031"/>
                </a:cubicBezTo>
                <a:lnTo>
                  <a:pt x="707350" y="2870031"/>
                </a:lnTo>
                <a:cubicBezTo>
                  <a:pt x="93669" y="2191751"/>
                  <a:pt x="116278" y="1148491"/>
                  <a:pt x="762260" y="502509"/>
                </a:cubicBezTo>
                <a:cubicBezTo>
                  <a:pt x="1104227" y="160542"/>
                  <a:pt x="1566798" y="-15021"/>
                  <a:pt x="2032422" y="100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10">
            <a:extLst>
              <a:ext uri="{FF2B5EF4-FFF2-40B4-BE49-F238E27FC236}">
                <a16:creationId xmlns:a16="http://schemas.microsoft.com/office/drawing/2014/main" xmlns="" id="{003F705A-711E-441C-B46D-221261AF8BF6}"/>
              </a:ext>
            </a:extLst>
          </p:cNvPr>
          <p:cNvSpPr/>
          <p:nvPr/>
        </p:nvSpPr>
        <p:spPr>
          <a:xfrm rot="10800000">
            <a:off x="5289708" y="1831731"/>
            <a:ext cx="3642322" cy="3147393"/>
          </a:xfrm>
          <a:custGeom>
            <a:avLst/>
            <a:gdLst>
              <a:gd name="connsiteX0" fmla="*/ 2032422 w 3689717"/>
              <a:gd name="connsiteY0" fmla="*/ 1008 h 3147803"/>
              <a:gd name="connsiteX1" fmla="*/ 2658216 w 3689717"/>
              <a:gd name="connsiteY1" fmla="*/ 143988 h 3147803"/>
              <a:gd name="connsiteX2" fmla="*/ 3688555 w 3689717"/>
              <a:gd name="connsiteY2" fmla="*/ 1775091 h 3147803"/>
              <a:gd name="connsiteX3" fmla="*/ 3546440 w 3689717"/>
              <a:gd name="connsiteY3" fmla="*/ 1904287 h 3147803"/>
              <a:gd name="connsiteX4" fmla="*/ 3414013 w 3689717"/>
              <a:gd name="connsiteY4" fmla="*/ 1765401 h 3147803"/>
              <a:gd name="connsiteX5" fmla="*/ 2403053 w 3689717"/>
              <a:gd name="connsiteY5" fmla="*/ 341013 h 3147803"/>
              <a:gd name="connsiteX6" fmla="*/ 762260 w 3689717"/>
              <a:gd name="connsiteY6" fmla="*/ 941776 h 3147803"/>
              <a:gd name="connsiteX7" fmla="*/ 907604 w 3689717"/>
              <a:gd name="connsiteY7" fmla="*/ 2682696 h 3147803"/>
              <a:gd name="connsiteX8" fmla="*/ 907605 w 3689717"/>
              <a:gd name="connsiteY8" fmla="*/ 2094853 h 3147803"/>
              <a:gd name="connsiteX9" fmla="*/ 1043261 w 3689717"/>
              <a:gd name="connsiteY9" fmla="*/ 1959197 h 3147803"/>
              <a:gd name="connsiteX10" fmla="*/ 1178917 w 3689717"/>
              <a:gd name="connsiteY10" fmla="*/ 2094853 h 3147803"/>
              <a:gd name="connsiteX11" fmla="*/ 1178917 w 3689717"/>
              <a:gd name="connsiteY11" fmla="*/ 3005687 h 3147803"/>
              <a:gd name="connsiteX12" fmla="*/ 1146618 w 3689717"/>
              <a:gd name="connsiteY12" fmla="*/ 3096124 h 3147803"/>
              <a:gd name="connsiteX13" fmla="*/ 1140157 w 3689717"/>
              <a:gd name="connsiteY13" fmla="*/ 3102584 h 3147803"/>
              <a:gd name="connsiteX14" fmla="*/ 1130468 w 3689717"/>
              <a:gd name="connsiteY14" fmla="*/ 3112274 h 3147803"/>
              <a:gd name="connsiteX15" fmla="*/ 1120778 w 3689717"/>
              <a:gd name="connsiteY15" fmla="*/ 3121963 h 3147803"/>
              <a:gd name="connsiteX16" fmla="*/ 1111088 w 3689717"/>
              <a:gd name="connsiteY16" fmla="*/ 3125194 h 3147803"/>
              <a:gd name="connsiteX17" fmla="*/ 1094939 w 3689717"/>
              <a:gd name="connsiteY17" fmla="*/ 3134883 h 3147803"/>
              <a:gd name="connsiteX18" fmla="*/ 1043260 w 3689717"/>
              <a:gd name="connsiteY18" fmla="*/ 3147803 h 3147803"/>
              <a:gd name="connsiteX19" fmla="*/ 132426 w 3689717"/>
              <a:gd name="connsiteY19" fmla="*/ 3147803 h 3147803"/>
              <a:gd name="connsiteX20" fmla="*/ 1 w 3689717"/>
              <a:gd name="connsiteY20" fmla="*/ 3008918 h 3147803"/>
              <a:gd name="connsiteX21" fmla="*/ 132427 w 3689717"/>
              <a:gd name="connsiteY21" fmla="*/ 2870031 h 3147803"/>
              <a:gd name="connsiteX22" fmla="*/ 707350 w 3689717"/>
              <a:gd name="connsiteY22" fmla="*/ 2870031 h 3147803"/>
              <a:gd name="connsiteX23" fmla="*/ 762260 w 3689717"/>
              <a:gd name="connsiteY23" fmla="*/ 502509 h 3147803"/>
              <a:gd name="connsiteX24" fmla="*/ 2032422 w 3689717"/>
              <a:gd name="connsiteY24" fmla="*/ 1008 h 314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89717" h="3147803">
                <a:moveTo>
                  <a:pt x="2032422" y="1008"/>
                </a:moveTo>
                <a:cubicBezTo>
                  <a:pt x="2244069" y="8294"/>
                  <a:pt x="2456347" y="55166"/>
                  <a:pt x="2658216" y="143988"/>
                </a:cubicBezTo>
                <a:cubicBezTo>
                  <a:pt x="3307427" y="424989"/>
                  <a:pt x="3714395" y="1070970"/>
                  <a:pt x="3688555" y="1775091"/>
                </a:cubicBezTo>
                <a:cubicBezTo>
                  <a:pt x="3685325" y="1849378"/>
                  <a:pt x="3620727" y="1907517"/>
                  <a:pt x="3546440" y="1904287"/>
                </a:cubicBezTo>
                <a:cubicBezTo>
                  <a:pt x="3468922" y="1904288"/>
                  <a:pt x="3410783" y="1839689"/>
                  <a:pt x="3414013" y="1765401"/>
                </a:cubicBezTo>
                <a:cubicBezTo>
                  <a:pt x="3436623" y="1116189"/>
                  <a:pt x="3023195" y="534806"/>
                  <a:pt x="2403053" y="341013"/>
                </a:cubicBezTo>
                <a:cubicBezTo>
                  <a:pt x="1782911" y="147218"/>
                  <a:pt x="1111090" y="392692"/>
                  <a:pt x="762260" y="941776"/>
                </a:cubicBezTo>
                <a:cubicBezTo>
                  <a:pt x="413429" y="1490861"/>
                  <a:pt x="471567" y="2201440"/>
                  <a:pt x="907604" y="2682696"/>
                </a:cubicBezTo>
                <a:lnTo>
                  <a:pt x="907605" y="2094853"/>
                </a:lnTo>
                <a:cubicBezTo>
                  <a:pt x="904375" y="2020565"/>
                  <a:pt x="965743" y="1959196"/>
                  <a:pt x="1043261" y="1959197"/>
                </a:cubicBezTo>
                <a:cubicBezTo>
                  <a:pt x="1117548" y="1955967"/>
                  <a:pt x="1178917" y="2017335"/>
                  <a:pt x="1178917" y="2094853"/>
                </a:cubicBezTo>
                <a:lnTo>
                  <a:pt x="1178917" y="3005687"/>
                </a:lnTo>
                <a:cubicBezTo>
                  <a:pt x="1178917" y="3037986"/>
                  <a:pt x="1169227" y="3073515"/>
                  <a:pt x="1146618" y="3096124"/>
                </a:cubicBezTo>
                <a:lnTo>
                  <a:pt x="1140157" y="3102584"/>
                </a:lnTo>
                <a:lnTo>
                  <a:pt x="1130468" y="3112274"/>
                </a:lnTo>
                <a:lnTo>
                  <a:pt x="1120778" y="3121963"/>
                </a:lnTo>
                <a:lnTo>
                  <a:pt x="1111088" y="3125194"/>
                </a:lnTo>
                <a:cubicBezTo>
                  <a:pt x="1104629" y="3131653"/>
                  <a:pt x="1098169" y="3131653"/>
                  <a:pt x="1094939" y="3134883"/>
                </a:cubicBezTo>
                <a:cubicBezTo>
                  <a:pt x="1078790" y="3144573"/>
                  <a:pt x="1062640" y="3147803"/>
                  <a:pt x="1043260" y="3147803"/>
                </a:cubicBezTo>
                <a:lnTo>
                  <a:pt x="132426" y="3147803"/>
                </a:lnTo>
                <a:cubicBezTo>
                  <a:pt x="58139" y="3144574"/>
                  <a:pt x="0" y="3079975"/>
                  <a:pt x="1" y="3008918"/>
                </a:cubicBezTo>
                <a:cubicBezTo>
                  <a:pt x="0" y="2931400"/>
                  <a:pt x="58139" y="2873261"/>
                  <a:pt x="132427" y="2870031"/>
                </a:cubicBezTo>
                <a:lnTo>
                  <a:pt x="707350" y="2870031"/>
                </a:lnTo>
                <a:cubicBezTo>
                  <a:pt x="93669" y="2191751"/>
                  <a:pt x="116278" y="1148491"/>
                  <a:pt x="762260" y="502509"/>
                </a:cubicBezTo>
                <a:cubicBezTo>
                  <a:pt x="1104227" y="160542"/>
                  <a:pt x="1566798" y="-15021"/>
                  <a:pt x="2032422" y="1008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6" name="Subtítulo 11">
            <a:extLst>
              <a:ext uri="{FF2B5EF4-FFF2-40B4-BE49-F238E27FC236}">
                <a16:creationId xmlns:a16="http://schemas.microsoft.com/office/drawing/2014/main" xmlns="" id="{2D6DBF6E-F8BE-472E-8DCB-0F436B369ACB}"/>
              </a:ext>
            </a:extLst>
          </p:cNvPr>
          <p:cNvSpPr txBox="1">
            <a:spLocks/>
          </p:cNvSpPr>
          <p:nvPr/>
        </p:nvSpPr>
        <p:spPr>
          <a:xfrm>
            <a:off x="1175439" y="5329040"/>
            <a:ext cx="4990447" cy="47096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EC" sz="1400" kern="0" dirty="0" smtClean="0">
                <a:solidFill>
                  <a:srgbClr val="000000"/>
                </a:solidFill>
                <a:latin typeface="+mj-lt"/>
              </a:rPr>
              <a:t>4 de cada 10 cooperativas cierran sus puertas por falta de implementar digitalización en sus procesos y servicios.</a:t>
            </a:r>
            <a:endParaRPr lang="es-ES" sz="1400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7" name="Pentágono 56"/>
          <p:cNvSpPr/>
          <p:nvPr/>
        </p:nvSpPr>
        <p:spPr>
          <a:xfrm>
            <a:off x="0" y="116632"/>
            <a:ext cx="5231110" cy="792088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1. PROBLEMA DE INVESTIGACIÓN</a:t>
            </a:r>
            <a:endParaRPr lang="es-EC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Imagen 57"/>
          <p:cNvPicPr>
            <a:picLocks noChangeAspect="1"/>
          </p:cNvPicPr>
          <p:nvPr/>
        </p:nvPicPr>
        <p:blipFill rotWithShape="1">
          <a:blip r:embed="rId5"/>
          <a:srcRect l="21222" t="39172" r="44465" b="27360"/>
          <a:stretch/>
        </p:blipFill>
        <p:spPr>
          <a:xfrm>
            <a:off x="7760751" y="388659"/>
            <a:ext cx="2951986" cy="1578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4904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ágono 1"/>
          <p:cNvSpPr/>
          <p:nvPr/>
        </p:nvSpPr>
        <p:spPr>
          <a:xfrm>
            <a:off x="0" y="116632"/>
            <a:ext cx="5231110" cy="792088"/>
          </a:xfrm>
          <a:prstGeom prst="homePlate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2. OBJETIVOS DE INVESTIGACIÓN</a:t>
            </a:r>
            <a:endParaRPr lang="es-EC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14686" y="1268760"/>
            <a:ext cx="2304256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700" b="1" dirty="0" smtClean="0">
                <a:solidFill>
                  <a:sysClr val="windowText" lastClr="000000"/>
                </a:solidFill>
              </a:rPr>
              <a:t>OBJETIVO GENERAL</a:t>
            </a:r>
            <a:endParaRPr lang="es-EC" sz="17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82638" y="2276872"/>
            <a:ext cx="3312368" cy="20522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700" dirty="0">
                <a:solidFill>
                  <a:sysClr val="windowText" lastClr="000000"/>
                </a:solidFill>
              </a:rPr>
              <a:t>Determinar la relación entre la digitalización y desarrollo económico en las cooperativas de ahorro y crédito del segmento tres en el período 2015-2017.</a:t>
            </a:r>
            <a:endParaRPr lang="es-EC" sz="1700" dirty="0">
              <a:solidFill>
                <a:sysClr val="windowText" lastClr="000000"/>
              </a:solidFill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2548351" y="1844824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6589756" y="2420888"/>
            <a:ext cx="5122074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s-ES" sz="1700" dirty="0">
                <a:solidFill>
                  <a:sysClr val="windowText" lastClr="000000"/>
                </a:solidFill>
              </a:rPr>
              <a:t>Establecer la influencia de la digitalización en el desarrollo económico empresarial de las cooperativas de ahorro y crédito del segmento tres.</a:t>
            </a:r>
            <a:endParaRPr lang="es-EC" sz="1700" dirty="0">
              <a:solidFill>
                <a:sysClr val="windowText" lastClr="00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559064" y="1628800"/>
            <a:ext cx="5152766" cy="6110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es-EC" sz="1700" dirty="0">
                <a:solidFill>
                  <a:sysClr val="windowText" lastClr="000000"/>
                </a:solidFill>
              </a:rPr>
              <a:t>Elaborar un marco teórico y referencial para sustentar el trabajo de investigación. </a:t>
            </a:r>
          </a:p>
          <a:p>
            <a:pPr algn="ctr"/>
            <a:endParaRPr lang="es-EC" sz="17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599262" y="3429000"/>
            <a:ext cx="5112568" cy="9001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s-ES" sz="1700" dirty="0" smtClean="0">
                <a:solidFill>
                  <a:sysClr val="windowText" lastClr="000000"/>
                </a:solidFill>
              </a:rPr>
              <a:t>Analizar </a:t>
            </a:r>
            <a:r>
              <a:rPr lang="es-ES" sz="1700" dirty="0">
                <a:solidFill>
                  <a:sysClr val="windowText" lastClr="000000"/>
                </a:solidFill>
              </a:rPr>
              <a:t>la perspectiva del usuario </a:t>
            </a:r>
            <a:r>
              <a:rPr lang="es-ES" sz="1700" dirty="0" smtClean="0">
                <a:solidFill>
                  <a:sysClr val="windowText" lastClr="000000"/>
                </a:solidFill>
              </a:rPr>
              <a:t>o socio </a:t>
            </a:r>
            <a:r>
              <a:rPr lang="es-ES" sz="1700" dirty="0">
                <a:solidFill>
                  <a:sysClr val="windowText" lastClr="000000"/>
                </a:solidFill>
              </a:rPr>
              <a:t>en el uso de la digitalización en las cooperativas de ahorro y crédito del segmento tres.</a:t>
            </a:r>
            <a:endParaRPr lang="es-EC" sz="170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599262" y="4491609"/>
            <a:ext cx="5112568" cy="10976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es-ES" sz="1700" dirty="0" smtClean="0">
                <a:solidFill>
                  <a:sysClr val="windowText" lastClr="000000"/>
                </a:solidFill>
              </a:rPr>
              <a:t>Determinar </a:t>
            </a:r>
            <a:r>
              <a:rPr lang="es-ES" sz="1700" dirty="0">
                <a:solidFill>
                  <a:sysClr val="windowText" lastClr="000000"/>
                </a:solidFill>
              </a:rPr>
              <a:t>la relación que se genera entre la digitalización y el desarrollo económico empresarial en las cooperativas de ahorro y crédito del segmento tres.</a:t>
            </a:r>
            <a:endParaRPr lang="es-EC" sz="1700" dirty="0">
              <a:solidFill>
                <a:sysClr val="windowText" lastClr="000000"/>
              </a:solidFill>
            </a:endParaRPr>
          </a:p>
        </p:txBody>
      </p:sp>
      <p:cxnSp>
        <p:nvCxnSpPr>
          <p:cNvPr id="12" name="Conector angular 11"/>
          <p:cNvCxnSpPr>
            <a:stCxn id="4" idx="3"/>
            <a:endCxn id="8" idx="1"/>
          </p:cNvCxnSpPr>
          <p:nvPr/>
        </p:nvCxnSpPr>
        <p:spPr>
          <a:xfrm flipV="1">
            <a:off x="4295006" y="1934343"/>
            <a:ext cx="2264058" cy="1368643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Conector angular 13"/>
          <p:cNvCxnSpPr>
            <a:stCxn id="4" idx="3"/>
            <a:endCxn id="7" idx="1"/>
          </p:cNvCxnSpPr>
          <p:nvPr/>
        </p:nvCxnSpPr>
        <p:spPr>
          <a:xfrm flipV="1">
            <a:off x="4295006" y="2852936"/>
            <a:ext cx="2294750" cy="45005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Conector angular 15"/>
          <p:cNvCxnSpPr>
            <a:stCxn id="4" idx="3"/>
            <a:endCxn id="9" idx="1"/>
          </p:cNvCxnSpPr>
          <p:nvPr/>
        </p:nvCxnSpPr>
        <p:spPr>
          <a:xfrm>
            <a:off x="4295006" y="3302986"/>
            <a:ext cx="2304256" cy="576064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Conector angular 17"/>
          <p:cNvCxnSpPr>
            <a:stCxn id="4" idx="3"/>
            <a:endCxn id="10" idx="1"/>
          </p:cNvCxnSpPr>
          <p:nvPr/>
        </p:nvCxnSpPr>
        <p:spPr>
          <a:xfrm>
            <a:off x="4295006" y="3302986"/>
            <a:ext cx="2304256" cy="173743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>
            <a:off x="7818645" y="764704"/>
            <a:ext cx="2304256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ysClr val="windowText" lastClr="000000"/>
                </a:solidFill>
              </a:rPr>
              <a:t>OBJETIVOS ESPECÍFICOS</a:t>
            </a:r>
            <a:endParaRPr lang="es-EC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5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128403"/>
              </p:ext>
            </p:extLst>
          </p:nvPr>
        </p:nvGraphicFramePr>
        <p:xfrm>
          <a:off x="694606" y="1268760"/>
          <a:ext cx="10369152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entágono 4"/>
          <p:cNvSpPr/>
          <p:nvPr/>
        </p:nvSpPr>
        <p:spPr>
          <a:xfrm>
            <a:off x="0" y="116632"/>
            <a:ext cx="5231110" cy="792088"/>
          </a:xfrm>
          <a:prstGeom prst="homePlate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3</a:t>
            </a:r>
            <a:r>
              <a:rPr lang="es-EC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. HIPÓTESIS</a:t>
            </a:r>
            <a:endParaRPr lang="es-EC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81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33 Diagrama"/>
          <p:cNvGraphicFramePr/>
          <p:nvPr>
            <p:extLst>
              <p:ext uri="{D42A27DB-BD31-4B8C-83A1-F6EECF244321}">
                <p14:modId xmlns:p14="http://schemas.microsoft.com/office/powerpoint/2010/main" val="3267228891"/>
              </p:ext>
            </p:extLst>
          </p:nvPr>
        </p:nvGraphicFramePr>
        <p:xfrm>
          <a:off x="2350791" y="792028"/>
          <a:ext cx="9289032" cy="4869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154" y="5942875"/>
            <a:ext cx="3263938" cy="772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entágono 6"/>
          <p:cNvSpPr/>
          <p:nvPr/>
        </p:nvSpPr>
        <p:spPr>
          <a:xfrm>
            <a:off x="0" y="116632"/>
            <a:ext cx="5231110" cy="792088"/>
          </a:xfrm>
          <a:prstGeom prst="homePlate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4</a:t>
            </a:r>
            <a:r>
              <a:rPr lang="es-EC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. MARCO TEÓRICO</a:t>
            </a:r>
            <a:endParaRPr lang="es-EC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7235" y="1428165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>
                <a:solidFill>
                  <a:schemeClr val="bg2">
                    <a:lumMod val="10000"/>
                  </a:schemeClr>
                </a:solidFill>
              </a:rPr>
              <a:t>Aplicadas para resguardar el interés legítimo:</a:t>
            </a:r>
            <a:endParaRPr lang="es-EC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71795" y="2120080"/>
            <a:ext cx="291915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1400" dirty="0" smtClean="0">
                <a:solidFill>
                  <a:schemeClr val="bg2">
                    <a:lumMod val="10000"/>
                  </a:schemeClr>
                </a:solidFill>
              </a:rPr>
              <a:t>Empleados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1400" dirty="0" smtClean="0">
                <a:solidFill>
                  <a:schemeClr val="bg2">
                    <a:lumMod val="10000"/>
                  </a:schemeClr>
                </a:solidFill>
              </a:rPr>
              <a:t>Clientes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1400" dirty="0" smtClean="0">
                <a:solidFill>
                  <a:schemeClr val="bg2">
                    <a:lumMod val="10000"/>
                  </a:schemeClr>
                </a:solidFill>
              </a:rPr>
              <a:t>Medio ambiente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1400" dirty="0" smtClean="0">
                <a:solidFill>
                  <a:schemeClr val="bg2">
                    <a:lumMod val="10000"/>
                  </a:schemeClr>
                </a:solidFill>
              </a:rPr>
              <a:t>Proveedores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1400" dirty="0" smtClean="0">
                <a:solidFill>
                  <a:schemeClr val="bg2">
                    <a:lumMod val="10000"/>
                  </a:schemeClr>
                </a:solidFill>
              </a:rPr>
              <a:t>Comunidad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1400" dirty="0" smtClean="0">
                <a:solidFill>
                  <a:schemeClr val="bg2">
                    <a:lumMod val="10000"/>
                  </a:schemeClr>
                </a:solidFill>
              </a:rPr>
              <a:t>Organismos de control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1400" dirty="0" smtClean="0">
                <a:solidFill>
                  <a:schemeClr val="bg2">
                    <a:lumMod val="10000"/>
                  </a:schemeClr>
                </a:solidFill>
              </a:rPr>
              <a:t>Accionistas</a:t>
            </a:r>
            <a:endParaRPr lang="es-EC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263558" y="4188549"/>
            <a:ext cx="25675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>
                <a:solidFill>
                  <a:schemeClr val="bg2">
                    <a:lumMod val="10000"/>
                  </a:schemeClr>
                </a:solidFill>
              </a:rPr>
              <a:t>nuevas </a:t>
            </a:r>
            <a:r>
              <a:rPr lang="es-EC" sz="1400" dirty="0" smtClean="0">
                <a:solidFill>
                  <a:schemeClr val="bg2">
                    <a:lumMod val="10000"/>
                  </a:schemeClr>
                </a:solidFill>
              </a:rPr>
              <a:t>tecnologías desde la aparición de máquinas de escribir hasta la actualidad debemos sacar provecho y utilidad.</a:t>
            </a:r>
            <a:endParaRPr lang="es-EC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9263558" y="908720"/>
            <a:ext cx="2567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>
                <a:solidFill>
                  <a:schemeClr val="bg2">
                    <a:lumMod val="10000"/>
                  </a:schemeClr>
                </a:solidFill>
              </a:rPr>
              <a:t>La información debe adoptar los cambios tecnológicos y cibernéticos que cambian con el tiempo.</a:t>
            </a:r>
            <a:endParaRPr lang="es-EC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331372" y="4581128"/>
            <a:ext cx="30296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Todas las organizaciones tienen las mismas posibilidades pero hay una que aplica acciones </a:t>
            </a:r>
            <a:r>
              <a:rPr lang="es-EC" sz="1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 estrategias </a:t>
            </a:r>
            <a:r>
              <a:rPr lang="es-EC" sz="1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para </a:t>
            </a:r>
            <a:r>
              <a:rPr lang="es-EC" sz="1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establecer una posición dentro del </a:t>
            </a:r>
            <a:r>
              <a:rPr lang="es-EC" sz="1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mercado.</a:t>
            </a:r>
            <a:endParaRPr lang="es-ES" sz="14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375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22598" y="1340768"/>
            <a:ext cx="2736304" cy="16561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500" b="1" dirty="0" smtClean="0">
                <a:solidFill>
                  <a:sysClr val="windowText" lastClr="000000"/>
                </a:solidFill>
              </a:rPr>
              <a:t>Digitalización: </a:t>
            </a:r>
            <a:r>
              <a:rPr lang="es-EC" sz="1500" dirty="0" smtClean="0">
                <a:solidFill>
                  <a:sysClr val="windowText" lastClr="000000"/>
                </a:solidFill>
              </a:rPr>
              <a:t>“Proceso de encriptar (código binario) </a:t>
            </a:r>
            <a:r>
              <a:rPr lang="es-EC" sz="1500" dirty="0">
                <a:solidFill>
                  <a:sysClr val="windowText" lastClr="000000"/>
                </a:solidFill>
              </a:rPr>
              <a:t>cualquier información a formato digital y gracias a esta tecnología se puede modificar las obras, copiarlas y transmitirlas”.</a:t>
            </a:r>
            <a:r>
              <a:rPr lang="es-EC" sz="1500" b="1" dirty="0" smtClean="0">
                <a:solidFill>
                  <a:sysClr val="windowText" lastClr="000000"/>
                </a:solidFill>
              </a:rPr>
              <a:t> </a:t>
            </a:r>
            <a:endParaRPr lang="es-EC" sz="15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340071" y="2063780"/>
            <a:ext cx="2457778" cy="357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ysClr val="windowText" lastClr="000000"/>
                </a:solidFill>
              </a:rPr>
              <a:t>Productos (b/s)</a:t>
            </a:r>
            <a:endParaRPr lang="es-EC" dirty="0">
              <a:solidFill>
                <a:sysClr val="windowText" lastClr="00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357508" y="1584209"/>
            <a:ext cx="2440340" cy="3326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es-EC" dirty="0" smtClean="0">
                <a:solidFill>
                  <a:sysClr val="windowText" lastClr="000000"/>
                </a:solidFill>
              </a:rPr>
              <a:t>Procesos</a:t>
            </a:r>
            <a:endParaRPr lang="es-EC" dirty="0">
              <a:solidFill>
                <a:sysClr val="windowText" lastClr="000000"/>
              </a:solidFill>
            </a:endParaRPr>
          </a:p>
          <a:p>
            <a:pPr algn="ctr"/>
            <a:endParaRPr lang="es-EC" dirty="0"/>
          </a:p>
        </p:txBody>
      </p:sp>
      <p:cxnSp>
        <p:nvCxnSpPr>
          <p:cNvPr id="9" name="Conector angular 8"/>
          <p:cNvCxnSpPr/>
          <p:nvPr/>
        </p:nvCxnSpPr>
        <p:spPr>
          <a:xfrm flipV="1">
            <a:off x="3358902" y="1758664"/>
            <a:ext cx="998606" cy="554212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Conector angular 9"/>
          <p:cNvCxnSpPr/>
          <p:nvPr/>
        </p:nvCxnSpPr>
        <p:spPr>
          <a:xfrm flipV="1">
            <a:off x="3358902" y="2210488"/>
            <a:ext cx="998606" cy="10238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Conector angular 10"/>
          <p:cNvCxnSpPr/>
          <p:nvPr/>
        </p:nvCxnSpPr>
        <p:spPr>
          <a:xfrm>
            <a:off x="3358902" y="2312876"/>
            <a:ext cx="998606" cy="35508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Rectángulo 32"/>
          <p:cNvSpPr/>
          <p:nvPr/>
        </p:nvSpPr>
        <p:spPr>
          <a:xfrm>
            <a:off x="4367013" y="2569047"/>
            <a:ext cx="2430835" cy="3558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es-EC" dirty="0" smtClean="0">
                <a:solidFill>
                  <a:sysClr val="windowText" lastClr="000000"/>
                </a:solidFill>
              </a:rPr>
              <a:t>Modelo de negocios</a:t>
            </a:r>
            <a:endParaRPr lang="es-EC" dirty="0">
              <a:solidFill>
                <a:sysClr val="windowText" lastClr="000000"/>
              </a:solidFill>
            </a:endParaRPr>
          </a:p>
          <a:p>
            <a:pPr algn="ctr"/>
            <a:endParaRPr lang="es-EC" dirty="0">
              <a:solidFill>
                <a:sysClr val="windowText" lastClr="000000"/>
              </a:solidFill>
            </a:endParaRPr>
          </a:p>
        </p:txBody>
      </p:sp>
      <p:pic>
        <p:nvPicPr>
          <p:cNvPr id="2050" name="Picture 2" descr="Friday Reflections: A Blockbuster Blu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736" y="1484783"/>
            <a:ext cx="2827126" cy="1084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axis vs Uber. Una análisis completo sobre el… | by Juan E. Draul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943" y="2651476"/>
            <a:ext cx="3397485" cy="1307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a Caixa lanza una aplicación para ingresar cheques y pagarés con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228" y="4075194"/>
            <a:ext cx="1800200" cy="1485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umor motivó a clientes de cooperativa a retirar dinero | Ecuador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943" y="4095816"/>
            <a:ext cx="1813309" cy="1485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entágono 37"/>
          <p:cNvSpPr/>
          <p:nvPr/>
        </p:nvSpPr>
        <p:spPr>
          <a:xfrm>
            <a:off x="0" y="116632"/>
            <a:ext cx="5231110" cy="792088"/>
          </a:xfrm>
          <a:prstGeom prst="homePlate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4</a:t>
            </a:r>
            <a:r>
              <a:rPr lang="es-EC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. MARCO TEÓRICO</a:t>
            </a:r>
            <a:endParaRPr lang="es-EC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5568960" y="520292"/>
            <a:ext cx="50577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¿Qué es Digitalización?</a:t>
            </a:r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355456"/>
              </p:ext>
            </p:extLst>
          </p:nvPr>
        </p:nvGraphicFramePr>
        <p:xfrm>
          <a:off x="989735" y="3296840"/>
          <a:ext cx="7056784" cy="257601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512168"/>
                <a:gridCol w="2664296"/>
                <a:gridCol w="2880320"/>
              </a:tblGrid>
              <a:tr h="270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</a:rPr>
                        <a:t>Ítem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</a:rPr>
                        <a:t>Sin </a:t>
                      </a:r>
                      <a:r>
                        <a:rPr lang="es-EC" sz="1500" dirty="0" smtClean="0">
                          <a:solidFill>
                            <a:srgbClr val="000000"/>
                          </a:solidFill>
                          <a:effectLst/>
                        </a:rPr>
                        <a:t>digitalización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</a:rPr>
                        <a:t>Con </a:t>
                      </a:r>
                      <a:r>
                        <a:rPr lang="es-EC" sz="1500" dirty="0" smtClean="0">
                          <a:solidFill>
                            <a:srgbClr val="000000"/>
                          </a:solidFill>
                          <a:effectLst/>
                        </a:rPr>
                        <a:t>digitalización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</a:rPr>
                        <a:t>Estrategia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solidFill>
                            <a:srgbClr val="000000"/>
                          </a:solidFill>
                          <a:effectLst/>
                        </a:rPr>
                        <a:t>Centrado </a:t>
                      </a: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</a:rPr>
                        <a:t>en la </a:t>
                      </a:r>
                      <a:r>
                        <a:rPr lang="es-EC" sz="1500" dirty="0" smtClean="0">
                          <a:solidFill>
                            <a:srgbClr val="000000"/>
                          </a:solidFill>
                          <a:effectLst/>
                        </a:rPr>
                        <a:t>cooperativa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solidFill>
                            <a:srgbClr val="000000"/>
                          </a:solidFill>
                          <a:effectLst/>
                        </a:rPr>
                        <a:t>Centrado </a:t>
                      </a: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</a:rPr>
                        <a:t>en el </a:t>
                      </a:r>
                      <a:r>
                        <a:rPr lang="es-EC" sz="1500" dirty="0" smtClean="0">
                          <a:solidFill>
                            <a:srgbClr val="000000"/>
                          </a:solidFill>
                          <a:effectLst/>
                        </a:rPr>
                        <a:t>socio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</a:rPr>
                        <a:t>Horario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solidFill>
                            <a:srgbClr val="000000"/>
                          </a:solidFill>
                          <a:effectLst/>
                        </a:rPr>
                        <a:t>8 </a:t>
                      </a: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</a:rPr>
                        <a:t>horas </a:t>
                      </a:r>
                      <a:r>
                        <a:rPr lang="es-EC" sz="1500" dirty="0" smtClean="0">
                          <a:solidFill>
                            <a:srgbClr val="000000"/>
                          </a:solidFill>
                          <a:effectLst/>
                        </a:rPr>
                        <a:t>diarias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solidFill>
                            <a:srgbClr val="000000"/>
                          </a:solidFill>
                          <a:effectLst/>
                        </a:rPr>
                        <a:t>24 </a:t>
                      </a: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</a:rPr>
                        <a:t>horas </a:t>
                      </a:r>
                      <a:r>
                        <a:rPr lang="es-EC" sz="1500" dirty="0" smtClean="0">
                          <a:solidFill>
                            <a:srgbClr val="000000"/>
                          </a:solidFill>
                          <a:effectLst/>
                        </a:rPr>
                        <a:t>diarias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</a:rPr>
                        <a:t>Objetivo</a:t>
                      </a:r>
                      <a:endParaRPr lang="es-ES" sz="15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solidFill>
                            <a:srgbClr val="000000"/>
                          </a:solidFill>
                          <a:effectLst/>
                        </a:rPr>
                        <a:t>Procesos eficientes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solidFill>
                            <a:srgbClr val="000000"/>
                          </a:solidFill>
                          <a:effectLst/>
                        </a:rPr>
                        <a:t>Optimización </a:t>
                      </a: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</a:rPr>
                        <a:t>de </a:t>
                      </a:r>
                      <a:r>
                        <a:rPr lang="es-EC" sz="1500" dirty="0" smtClean="0">
                          <a:solidFill>
                            <a:srgbClr val="000000"/>
                          </a:solidFill>
                          <a:effectLst/>
                        </a:rPr>
                        <a:t>recursos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</a:rPr>
                        <a:t>Actividad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solidFill>
                            <a:srgbClr val="000000"/>
                          </a:solidFill>
                          <a:effectLst/>
                        </a:rPr>
                        <a:t>Venta </a:t>
                      </a: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</a:rPr>
                        <a:t>de préstamos y </a:t>
                      </a:r>
                      <a:r>
                        <a:rPr lang="es-EC" sz="1500" dirty="0" smtClean="0">
                          <a:solidFill>
                            <a:srgbClr val="000000"/>
                          </a:solidFill>
                          <a:effectLst/>
                        </a:rPr>
                        <a:t>ahorro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solidFill>
                            <a:srgbClr val="000000"/>
                          </a:solidFill>
                          <a:effectLst/>
                        </a:rPr>
                        <a:t>Asesoramiento </a:t>
                      </a: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</a:rPr>
                        <a:t>de </a:t>
                      </a:r>
                      <a:r>
                        <a:rPr lang="es-EC" sz="1500" dirty="0" smtClean="0">
                          <a:solidFill>
                            <a:srgbClr val="000000"/>
                          </a:solidFill>
                          <a:effectLst/>
                        </a:rPr>
                        <a:t>servicios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solidFill>
                            <a:srgbClr val="000000"/>
                          </a:solidFill>
                          <a:effectLst/>
                        </a:rPr>
                        <a:t>Capacidad </a:t>
                      </a: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</a:rPr>
                        <a:t>de </a:t>
                      </a:r>
                      <a:r>
                        <a:rPr lang="es-EC" sz="1500" dirty="0" smtClean="0">
                          <a:solidFill>
                            <a:srgbClr val="000000"/>
                          </a:solidFill>
                          <a:effectLst/>
                        </a:rPr>
                        <a:t>atención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solidFill>
                            <a:srgbClr val="000000"/>
                          </a:solidFill>
                          <a:effectLst/>
                        </a:rPr>
                        <a:t>Asistido </a:t>
                      </a: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</a:rPr>
                        <a:t>por </a:t>
                      </a:r>
                      <a:r>
                        <a:rPr lang="es-EC" sz="1500" dirty="0" smtClean="0">
                          <a:solidFill>
                            <a:srgbClr val="000000"/>
                          </a:solidFill>
                          <a:effectLst/>
                        </a:rPr>
                        <a:t>humanos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solidFill>
                            <a:srgbClr val="000000"/>
                          </a:solidFill>
                          <a:effectLst/>
                        </a:rPr>
                        <a:t>Asistido </a:t>
                      </a: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</a:rPr>
                        <a:t>por humanos y </a:t>
                      </a:r>
                      <a:r>
                        <a:rPr lang="es-EC" sz="1500" dirty="0" err="1">
                          <a:solidFill>
                            <a:srgbClr val="000000"/>
                          </a:solidFill>
                          <a:effectLst/>
                        </a:rPr>
                        <a:t>bots</a:t>
                      </a: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</a:rPr>
                        <a:t> (programa informático que realiza tareas repetitivas</a:t>
                      </a:r>
                      <a:r>
                        <a:rPr lang="es-EC" sz="1500" dirty="0" smtClean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solidFill>
                            <a:srgbClr val="000000"/>
                          </a:solidFill>
                          <a:effectLst/>
                        </a:rPr>
                        <a:t>Proceso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solidFill>
                            <a:srgbClr val="000000"/>
                          </a:solidFill>
                          <a:effectLst/>
                        </a:rPr>
                        <a:t>Manual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solidFill>
                            <a:srgbClr val="000000"/>
                          </a:solidFill>
                          <a:effectLst/>
                        </a:rPr>
                        <a:t>Automatizado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03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s-EC" sz="1500" dirty="0" smtClean="0">
                          <a:solidFill>
                            <a:srgbClr val="000000"/>
                          </a:solidFill>
                          <a:effectLst/>
                        </a:rPr>
                        <a:t>Locaciones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s-EC" sz="1500" dirty="0" smtClean="0">
                          <a:solidFill>
                            <a:srgbClr val="000000"/>
                          </a:solidFill>
                          <a:effectLst/>
                        </a:rPr>
                        <a:t>Física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s-EC" sz="1500" dirty="0" smtClean="0">
                          <a:solidFill>
                            <a:srgbClr val="000000"/>
                          </a:solidFill>
                          <a:effectLst/>
                        </a:rPr>
                        <a:t>Digital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Cerrar llave 1"/>
          <p:cNvSpPr/>
          <p:nvPr/>
        </p:nvSpPr>
        <p:spPr>
          <a:xfrm>
            <a:off x="6869856" y="1556792"/>
            <a:ext cx="377478" cy="1512168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7247334" y="2021625"/>
            <a:ext cx="1925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>
                <a:solidFill>
                  <a:sysClr val="windowText" lastClr="000000"/>
                </a:solidFill>
              </a:rPr>
              <a:t>Transformación digital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8503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8">
            <a:extLst>
              <a:ext uri="{FF2B5EF4-FFF2-40B4-BE49-F238E27FC236}">
                <a16:creationId xmlns:a16="http://schemas.microsoft.com/office/drawing/2014/main" xmlns="" id="{C8B9C6D0-3688-4A30-BF0A-B21713DA7795}"/>
              </a:ext>
            </a:extLst>
          </p:cNvPr>
          <p:cNvSpPr/>
          <p:nvPr/>
        </p:nvSpPr>
        <p:spPr>
          <a:xfrm>
            <a:off x="10464889" y="2649778"/>
            <a:ext cx="1464539" cy="1464537"/>
          </a:xfrm>
          <a:prstGeom prst="ellipse">
            <a:avLst/>
          </a:prstGeom>
          <a:solidFill>
            <a:schemeClr val="accent5">
              <a:alpha val="1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B2C64199-8920-4B40-9E97-B69DDABC62D8}"/>
              </a:ext>
            </a:extLst>
          </p:cNvPr>
          <p:cNvSpPr/>
          <p:nvPr/>
        </p:nvSpPr>
        <p:spPr>
          <a:xfrm>
            <a:off x="8656225" y="2649778"/>
            <a:ext cx="1464539" cy="1464537"/>
          </a:xfrm>
          <a:prstGeom prst="ellipse">
            <a:avLst/>
          </a:prstGeom>
          <a:solidFill>
            <a:schemeClr val="accent4">
              <a:alpha val="1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D06A14E4-708D-4699-8C46-DC1A8D7B5CD2}"/>
              </a:ext>
            </a:extLst>
          </p:cNvPr>
          <p:cNvSpPr/>
          <p:nvPr/>
        </p:nvSpPr>
        <p:spPr>
          <a:xfrm>
            <a:off x="6867299" y="2649778"/>
            <a:ext cx="1464539" cy="1464537"/>
          </a:xfrm>
          <a:prstGeom prst="ellipse">
            <a:avLst/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F7B8CD3-367D-407A-B6EF-6847832763FB}"/>
              </a:ext>
            </a:extLst>
          </p:cNvPr>
          <p:cNvSpPr/>
          <p:nvPr/>
        </p:nvSpPr>
        <p:spPr>
          <a:xfrm>
            <a:off x="5057039" y="2649778"/>
            <a:ext cx="1464539" cy="1464537"/>
          </a:xfrm>
          <a:prstGeom prst="ellipse">
            <a:avLst/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E76D77BB-46F8-4A0E-8125-C7171B9A620F}"/>
              </a:ext>
            </a:extLst>
          </p:cNvPr>
          <p:cNvGrpSpPr/>
          <p:nvPr/>
        </p:nvGrpSpPr>
        <p:grpSpPr>
          <a:xfrm>
            <a:off x="8932985" y="2922757"/>
            <a:ext cx="906659" cy="906659"/>
            <a:chOff x="5757333" y="2943779"/>
            <a:chExt cx="795498" cy="795498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xmlns="" id="{33263B5C-140D-48C8-BFE4-CBB17CA90069}"/>
                </a:ext>
              </a:extLst>
            </p:cNvPr>
            <p:cNvGrpSpPr/>
            <p:nvPr/>
          </p:nvGrpSpPr>
          <p:grpSpPr>
            <a:xfrm>
              <a:off x="5995780" y="3294766"/>
              <a:ext cx="449164" cy="265293"/>
              <a:chOff x="7175537" y="4438243"/>
              <a:chExt cx="347386" cy="205179"/>
            </a:xfrm>
            <a:solidFill>
              <a:srgbClr val="00B050"/>
            </a:solidFill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xmlns="" id="{338DAF15-C288-4FD5-945E-B1A65D46DD90}"/>
                  </a:ext>
                </a:extLst>
              </p:cNvPr>
              <p:cNvSpPr/>
              <p:nvPr/>
            </p:nvSpPr>
            <p:spPr>
              <a:xfrm rot="2700000">
                <a:off x="7120649" y="4493131"/>
                <a:ext cx="205179" cy="95403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9">
                  <a:defRPr/>
                </a:pPr>
                <a:endParaRPr lang="en-US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xmlns="" id="{9F592AA7-4FE8-46B5-8D00-76DD5E2BEEB7}"/>
                  </a:ext>
                </a:extLst>
              </p:cNvPr>
              <p:cNvSpPr/>
              <p:nvPr/>
            </p:nvSpPr>
            <p:spPr>
              <a:xfrm rot="8100000">
                <a:off x="7183296" y="4445599"/>
                <a:ext cx="339627" cy="95402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9">
                  <a:defRPr/>
                </a:pPr>
                <a:endParaRPr lang="en-US" dirty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sp>
          <p:nvSpPr>
            <p:cNvPr id="85" name="Oval 84">
              <a:extLst>
                <a:ext uri="{FF2B5EF4-FFF2-40B4-BE49-F238E27FC236}">
                  <a16:creationId xmlns:a16="http://schemas.microsoft.com/office/drawing/2014/main" xmlns="" id="{B09008DF-833E-4872-BD2C-6CB93A801CC6}"/>
                </a:ext>
              </a:extLst>
            </p:cNvPr>
            <p:cNvSpPr/>
            <p:nvPr/>
          </p:nvSpPr>
          <p:spPr>
            <a:xfrm>
              <a:off x="5757333" y="2943779"/>
              <a:ext cx="795498" cy="795498"/>
            </a:xfrm>
            <a:prstGeom prst="ellipse">
              <a:avLst/>
            </a:prstGeom>
            <a:noFill/>
            <a:ln w="889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2" name="Arrow: Chevron 1">
            <a:extLst>
              <a:ext uri="{FF2B5EF4-FFF2-40B4-BE49-F238E27FC236}">
                <a16:creationId xmlns:a16="http://schemas.microsoft.com/office/drawing/2014/main" xmlns="" id="{1E03A10B-40C2-429B-A1A2-7E760590AD8F}"/>
              </a:ext>
            </a:extLst>
          </p:cNvPr>
          <p:cNvSpPr/>
          <p:nvPr/>
        </p:nvSpPr>
        <p:spPr>
          <a:xfrm>
            <a:off x="5021058" y="1628800"/>
            <a:ext cx="1726975" cy="38095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1970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xmlns="" id="{7F2E402E-66F1-4FCA-9452-07D806ACA563}"/>
              </a:ext>
            </a:extLst>
          </p:cNvPr>
          <p:cNvSpPr/>
          <p:nvPr/>
        </p:nvSpPr>
        <p:spPr>
          <a:xfrm>
            <a:off x="6816503" y="1628800"/>
            <a:ext cx="1726975" cy="38095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1983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xmlns="" id="{A8DB0CA2-0AD8-40CF-9EAE-24636F6BE1A6}"/>
              </a:ext>
            </a:extLst>
          </p:cNvPr>
          <p:cNvSpPr/>
          <p:nvPr/>
        </p:nvSpPr>
        <p:spPr>
          <a:xfrm>
            <a:off x="8616703" y="1628800"/>
            <a:ext cx="1726975" cy="380950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1994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xmlns="" id="{7E6ADA69-2377-458F-8AA1-32DD93A340BE}"/>
              </a:ext>
            </a:extLst>
          </p:cNvPr>
          <p:cNvSpPr/>
          <p:nvPr/>
        </p:nvSpPr>
        <p:spPr>
          <a:xfrm>
            <a:off x="10416903" y="1628800"/>
            <a:ext cx="1726975" cy="380950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2007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0BD8022-7C49-470B-9483-21E5F63480D9}"/>
              </a:ext>
            </a:extLst>
          </p:cNvPr>
          <p:cNvSpPr txBox="1"/>
          <p:nvPr/>
        </p:nvSpPr>
        <p:spPr>
          <a:xfrm>
            <a:off x="5450364" y="867755"/>
            <a:ext cx="628038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C"/>
            </a:defPPr>
            <a:lvl1pPr algn="ctr">
              <a:defRPr sz="3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z="2800" dirty="0" smtClean="0"/>
              <a:t>EVOLUCIÓN</a:t>
            </a:r>
            <a:endParaRPr lang="en-GB" sz="28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71C13F8-8C78-4F88-AB23-F329C1824EF1}"/>
              </a:ext>
            </a:extLst>
          </p:cNvPr>
          <p:cNvCxnSpPr>
            <a:cxnSpLocks/>
            <a:stCxn id="2" idx="2"/>
            <a:endCxn id="17" idx="0"/>
          </p:cNvCxnSpPr>
          <p:nvPr/>
        </p:nvCxnSpPr>
        <p:spPr>
          <a:xfrm>
            <a:off x="5789308" y="2009751"/>
            <a:ext cx="0" cy="6400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75281380-0B8F-4478-AA4B-78F14E648688}"/>
              </a:ext>
            </a:extLst>
          </p:cNvPr>
          <p:cNvCxnSpPr>
            <a:cxnSpLocks/>
            <a:stCxn id="3" idx="2"/>
            <a:endCxn id="24" idx="0"/>
          </p:cNvCxnSpPr>
          <p:nvPr/>
        </p:nvCxnSpPr>
        <p:spPr>
          <a:xfrm>
            <a:off x="7584753" y="2009751"/>
            <a:ext cx="14816" cy="64002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15AF125C-6B80-417C-B6FD-A5DBF0D04202}"/>
              </a:ext>
            </a:extLst>
          </p:cNvPr>
          <p:cNvCxnSpPr>
            <a:cxnSpLocks/>
            <a:stCxn id="5" idx="2"/>
            <a:endCxn id="32" idx="0"/>
          </p:cNvCxnSpPr>
          <p:nvPr/>
        </p:nvCxnSpPr>
        <p:spPr>
          <a:xfrm>
            <a:off x="9384953" y="2009751"/>
            <a:ext cx="3542" cy="6400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99464EDA-95F9-4BE9-8724-ED55660785EB}"/>
              </a:ext>
            </a:extLst>
          </p:cNvPr>
          <p:cNvCxnSpPr>
            <a:cxnSpLocks/>
            <a:stCxn id="6" idx="2"/>
            <a:endCxn id="39" idx="0"/>
          </p:cNvCxnSpPr>
          <p:nvPr/>
        </p:nvCxnSpPr>
        <p:spPr>
          <a:xfrm>
            <a:off x="11185154" y="2009751"/>
            <a:ext cx="12005" cy="64002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12450525-F18B-445F-875C-0B03102F8B0B}"/>
              </a:ext>
            </a:extLst>
          </p:cNvPr>
          <p:cNvGrpSpPr/>
          <p:nvPr/>
        </p:nvGrpSpPr>
        <p:grpSpPr>
          <a:xfrm>
            <a:off x="5402055" y="2887604"/>
            <a:ext cx="782971" cy="955025"/>
            <a:chOff x="7931851" y="2464731"/>
            <a:chExt cx="1002842" cy="1223210"/>
          </a:xfrm>
          <a:solidFill>
            <a:schemeClr val="tx1"/>
          </a:solidFill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xmlns="" id="{39995895-1847-4C0E-9F81-993F681B55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0806" y="2650831"/>
              <a:ext cx="623981" cy="1037110"/>
            </a:xfrm>
            <a:custGeom>
              <a:avLst/>
              <a:gdLst>
                <a:gd name="T0" fmla="*/ 674 w 750"/>
                <a:gd name="T1" fmla="*/ 602 h 1237"/>
                <a:gd name="T2" fmla="*/ 750 w 750"/>
                <a:gd name="T3" fmla="*/ 376 h 1237"/>
                <a:gd name="T4" fmla="*/ 638 w 750"/>
                <a:gd name="T5" fmla="*/ 110 h 1237"/>
                <a:gd name="T6" fmla="*/ 370 w 750"/>
                <a:gd name="T7" fmla="*/ 2 h 1237"/>
                <a:gd name="T8" fmla="*/ 110 w 750"/>
                <a:gd name="T9" fmla="*/ 112 h 1237"/>
                <a:gd name="T10" fmla="*/ 1 w 750"/>
                <a:gd name="T11" fmla="*/ 373 h 1237"/>
                <a:gd name="T12" fmla="*/ 77 w 750"/>
                <a:gd name="T13" fmla="*/ 603 h 1237"/>
                <a:gd name="T14" fmla="*/ 205 w 750"/>
                <a:gd name="T15" fmla="*/ 976 h 1237"/>
                <a:gd name="T16" fmla="*/ 205 w 750"/>
                <a:gd name="T17" fmla="*/ 1120 h 1237"/>
                <a:gd name="T18" fmla="*/ 321 w 750"/>
                <a:gd name="T19" fmla="*/ 1237 h 1237"/>
                <a:gd name="T20" fmla="*/ 430 w 750"/>
                <a:gd name="T21" fmla="*/ 1237 h 1237"/>
                <a:gd name="T22" fmla="*/ 546 w 750"/>
                <a:gd name="T23" fmla="*/ 1120 h 1237"/>
                <a:gd name="T24" fmla="*/ 546 w 750"/>
                <a:gd name="T25" fmla="*/ 976 h 1237"/>
                <a:gd name="T26" fmla="*/ 674 w 750"/>
                <a:gd name="T27" fmla="*/ 602 h 1237"/>
                <a:gd name="T28" fmla="*/ 116 w 750"/>
                <a:gd name="T29" fmla="*/ 574 h 1237"/>
                <a:gd name="T30" fmla="*/ 49 w 750"/>
                <a:gd name="T31" fmla="*/ 373 h 1237"/>
                <a:gd name="T32" fmla="*/ 371 w 750"/>
                <a:gd name="T33" fmla="*/ 50 h 1237"/>
                <a:gd name="T34" fmla="*/ 605 w 750"/>
                <a:gd name="T35" fmla="*/ 144 h 1237"/>
                <a:gd name="T36" fmla="*/ 702 w 750"/>
                <a:gd name="T37" fmla="*/ 376 h 1237"/>
                <a:gd name="T38" fmla="*/ 636 w 750"/>
                <a:gd name="T39" fmla="*/ 573 h 1237"/>
                <a:gd name="T40" fmla="*/ 498 w 750"/>
                <a:gd name="T41" fmla="*/ 967 h 1237"/>
                <a:gd name="T42" fmla="*/ 253 w 750"/>
                <a:gd name="T43" fmla="*/ 967 h 1237"/>
                <a:gd name="T44" fmla="*/ 116 w 750"/>
                <a:gd name="T45" fmla="*/ 574 h 1237"/>
                <a:gd name="T46" fmla="*/ 253 w 750"/>
                <a:gd name="T47" fmla="*/ 1104 h 1237"/>
                <a:gd name="T48" fmla="*/ 253 w 750"/>
                <a:gd name="T49" fmla="*/ 1085 h 1237"/>
                <a:gd name="T50" fmla="*/ 498 w 750"/>
                <a:gd name="T51" fmla="*/ 1113 h 1237"/>
                <a:gd name="T52" fmla="*/ 498 w 750"/>
                <a:gd name="T53" fmla="*/ 1120 h 1237"/>
                <a:gd name="T54" fmla="*/ 497 w 750"/>
                <a:gd name="T55" fmla="*/ 1132 h 1237"/>
                <a:gd name="T56" fmla="*/ 253 w 750"/>
                <a:gd name="T57" fmla="*/ 1104 h 1237"/>
                <a:gd name="T58" fmla="*/ 253 w 750"/>
                <a:gd name="T59" fmla="*/ 1036 h 1237"/>
                <a:gd name="T60" fmla="*/ 253 w 750"/>
                <a:gd name="T61" fmla="*/ 1015 h 1237"/>
                <a:gd name="T62" fmla="*/ 498 w 750"/>
                <a:gd name="T63" fmla="*/ 1015 h 1237"/>
                <a:gd name="T64" fmla="*/ 498 w 750"/>
                <a:gd name="T65" fmla="*/ 1064 h 1237"/>
                <a:gd name="T66" fmla="*/ 253 w 750"/>
                <a:gd name="T67" fmla="*/ 1036 h 1237"/>
                <a:gd name="T68" fmla="*/ 321 w 750"/>
                <a:gd name="T69" fmla="*/ 1189 h 1237"/>
                <a:gd name="T70" fmla="*/ 262 w 750"/>
                <a:gd name="T71" fmla="*/ 1153 h 1237"/>
                <a:gd name="T72" fmla="*/ 468 w 750"/>
                <a:gd name="T73" fmla="*/ 1177 h 1237"/>
                <a:gd name="T74" fmla="*/ 430 w 750"/>
                <a:gd name="T75" fmla="*/ 1189 h 1237"/>
                <a:gd name="T76" fmla="*/ 321 w 750"/>
                <a:gd name="T77" fmla="*/ 1189 h 1237"/>
                <a:gd name="T78" fmla="*/ 321 w 750"/>
                <a:gd name="T79" fmla="*/ 1189 h 1237"/>
                <a:gd name="T80" fmla="*/ 321 w 750"/>
                <a:gd name="T81" fmla="*/ 1189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0" h="1237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xmlns="" id="{A1F4D50F-482B-420C-A2C1-E498EB2376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3151" y="2944496"/>
              <a:ext cx="44264" cy="75201"/>
            </a:xfrm>
            <a:custGeom>
              <a:avLst/>
              <a:gdLst>
                <a:gd name="T0" fmla="*/ 51 w 53"/>
                <a:gd name="T1" fmla="*/ 62 h 90"/>
                <a:gd name="T2" fmla="*/ 48 w 53"/>
                <a:gd name="T3" fmla="*/ 24 h 90"/>
                <a:gd name="T4" fmla="*/ 25 w 53"/>
                <a:gd name="T5" fmla="*/ 0 h 90"/>
                <a:gd name="T6" fmla="*/ 0 w 53"/>
                <a:gd name="T7" fmla="*/ 23 h 90"/>
                <a:gd name="T8" fmla="*/ 4 w 53"/>
                <a:gd name="T9" fmla="*/ 69 h 90"/>
                <a:gd name="T10" fmla="*/ 27 w 53"/>
                <a:gd name="T11" fmla="*/ 90 h 90"/>
                <a:gd name="T12" fmla="*/ 31 w 53"/>
                <a:gd name="T13" fmla="*/ 90 h 90"/>
                <a:gd name="T14" fmla="*/ 51 w 53"/>
                <a:gd name="T15" fmla="*/ 62 h 90"/>
                <a:gd name="T16" fmla="*/ 51 w 53"/>
                <a:gd name="T17" fmla="*/ 62 h 90"/>
                <a:gd name="T18" fmla="*/ 51 w 53"/>
                <a:gd name="T19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9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xmlns="" id="{ACBC37C6-6E77-488B-9DFE-72B2AC54B8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5045" y="3044923"/>
              <a:ext cx="160397" cy="257493"/>
            </a:xfrm>
            <a:custGeom>
              <a:avLst/>
              <a:gdLst>
                <a:gd name="T0" fmla="*/ 166 w 193"/>
                <a:gd name="T1" fmla="*/ 307 h 307"/>
                <a:gd name="T2" fmla="*/ 174 w 193"/>
                <a:gd name="T3" fmla="*/ 306 h 307"/>
                <a:gd name="T4" fmla="*/ 189 w 193"/>
                <a:gd name="T5" fmla="*/ 275 h 307"/>
                <a:gd name="T6" fmla="*/ 71 w 193"/>
                <a:gd name="T7" fmla="*/ 51 h 307"/>
                <a:gd name="T8" fmla="*/ 49 w 193"/>
                <a:gd name="T9" fmla="*/ 16 h 307"/>
                <a:gd name="T10" fmla="*/ 16 w 193"/>
                <a:gd name="T11" fmla="*/ 6 h 307"/>
                <a:gd name="T12" fmla="*/ 6 w 193"/>
                <a:gd name="T13" fmla="*/ 38 h 307"/>
                <a:gd name="T14" fmla="*/ 33 w 193"/>
                <a:gd name="T15" fmla="*/ 80 h 307"/>
                <a:gd name="T16" fmla="*/ 143 w 193"/>
                <a:gd name="T17" fmla="*/ 290 h 307"/>
                <a:gd name="T18" fmla="*/ 166 w 193"/>
                <a:gd name="T19" fmla="*/ 307 h 307"/>
                <a:gd name="T20" fmla="*/ 166 w 193"/>
                <a:gd name="T21" fmla="*/ 307 h 307"/>
                <a:gd name="T22" fmla="*/ 166 w 193"/>
                <a:gd name="T2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307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xmlns="" id="{D3A6035D-76D2-4F03-9254-E66D302FF6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85816" y="3030644"/>
              <a:ext cx="71870" cy="89004"/>
            </a:xfrm>
            <a:custGeom>
              <a:avLst/>
              <a:gdLst>
                <a:gd name="T0" fmla="*/ 69 w 86"/>
                <a:gd name="T1" fmla="*/ 5 h 106"/>
                <a:gd name="T2" fmla="*/ 37 w 86"/>
                <a:gd name="T3" fmla="*/ 18 h 106"/>
                <a:gd name="T4" fmla="*/ 8 w 86"/>
                <a:gd name="T5" fmla="*/ 68 h 106"/>
                <a:gd name="T6" fmla="*/ 12 w 86"/>
                <a:gd name="T7" fmla="*/ 102 h 106"/>
                <a:gd name="T8" fmla="*/ 27 w 86"/>
                <a:gd name="T9" fmla="*/ 106 h 106"/>
                <a:gd name="T10" fmla="*/ 46 w 86"/>
                <a:gd name="T11" fmla="*/ 97 h 106"/>
                <a:gd name="T12" fmla="*/ 81 w 86"/>
                <a:gd name="T13" fmla="*/ 37 h 106"/>
                <a:gd name="T14" fmla="*/ 69 w 86"/>
                <a:gd name="T15" fmla="*/ 5 h 106"/>
                <a:gd name="T16" fmla="*/ 69 w 86"/>
                <a:gd name="T17" fmla="*/ 5 h 106"/>
                <a:gd name="T18" fmla="*/ 69 w 86"/>
                <a:gd name="T19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06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xmlns="" id="{A87D33A6-238B-418D-AAD9-A172DF9F52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724603"/>
              <a:ext cx="259397" cy="282719"/>
            </a:xfrm>
            <a:custGeom>
              <a:avLst/>
              <a:gdLst>
                <a:gd name="T0" fmla="*/ 24 w 312"/>
                <a:gd name="T1" fmla="*/ 48 h 337"/>
                <a:gd name="T2" fmla="*/ 264 w 312"/>
                <a:gd name="T3" fmla="*/ 288 h 337"/>
                <a:gd name="T4" fmla="*/ 263 w 312"/>
                <a:gd name="T5" fmla="*/ 311 h 337"/>
                <a:gd name="T6" fmla="*/ 285 w 312"/>
                <a:gd name="T7" fmla="*/ 337 h 337"/>
                <a:gd name="T8" fmla="*/ 287 w 312"/>
                <a:gd name="T9" fmla="*/ 337 h 337"/>
                <a:gd name="T10" fmla="*/ 311 w 312"/>
                <a:gd name="T11" fmla="*/ 315 h 337"/>
                <a:gd name="T12" fmla="*/ 312 w 312"/>
                <a:gd name="T13" fmla="*/ 288 h 337"/>
                <a:gd name="T14" fmla="*/ 24 w 312"/>
                <a:gd name="T15" fmla="*/ 0 h 337"/>
                <a:gd name="T16" fmla="*/ 0 w 312"/>
                <a:gd name="T17" fmla="*/ 24 h 337"/>
                <a:gd name="T18" fmla="*/ 24 w 312"/>
                <a:gd name="T19" fmla="*/ 48 h 337"/>
                <a:gd name="T20" fmla="*/ 24 w 312"/>
                <a:gd name="T21" fmla="*/ 48 h 337"/>
                <a:gd name="T22" fmla="*/ 24 w 312"/>
                <a:gd name="T23" fmla="*/ 4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337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xmlns="" id="{8B10EBDF-4104-4461-8020-FAE692BEF7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464731"/>
              <a:ext cx="39980" cy="152306"/>
            </a:xfrm>
            <a:custGeom>
              <a:avLst/>
              <a:gdLst>
                <a:gd name="T0" fmla="*/ 24 w 48"/>
                <a:gd name="T1" fmla="*/ 182 h 182"/>
                <a:gd name="T2" fmla="*/ 48 w 48"/>
                <a:gd name="T3" fmla="*/ 158 h 182"/>
                <a:gd name="T4" fmla="*/ 48 w 48"/>
                <a:gd name="T5" fmla="*/ 24 h 182"/>
                <a:gd name="T6" fmla="*/ 24 w 48"/>
                <a:gd name="T7" fmla="*/ 0 h 182"/>
                <a:gd name="T8" fmla="*/ 0 w 48"/>
                <a:gd name="T9" fmla="*/ 24 h 182"/>
                <a:gd name="T10" fmla="*/ 0 w 48"/>
                <a:gd name="T11" fmla="*/ 158 h 182"/>
                <a:gd name="T12" fmla="*/ 24 w 48"/>
                <a:gd name="T13" fmla="*/ 182 h 182"/>
                <a:gd name="T14" fmla="*/ 24 w 48"/>
                <a:gd name="T15" fmla="*/ 182 h 182"/>
                <a:gd name="T16" fmla="*/ 24 w 48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82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xmlns="" id="{B5FF8AC1-F832-436D-ABAA-666A6EC07B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9830" y="2526606"/>
              <a:ext cx="101379" cy="140883"/>
            </a:xfrm>
            <a:custGeom>
              <a:avLst/>
              <a:gdLst>
                <a:gd name="T0" fmla="*/ 74 w 122"/>
                <a:gd name="T1" fmla="*/ 156 h 168"/>
                <a:gd name="T2" fmla="*/ 94 w 122"/>
                <a:gd name="T3" fmla="*/ 168 h 168"/>
                <a:gd name="T4" fmla="*/ 106 w 122"/>
                <a:gd name="T5" fmla="*/ 165 h 168"/>
                <a:gd name="T6" fmla="*/ 115 w 122"/>
                <a:gd name="T7" fmla="*/ 132 h 168"/>
                <a:gd name="T8" fmla="*/ 48 w 122"/>
                <a:gd name="T9" fmla="*/ 15 h 168"/>
                <a:gd name="T10" fmla="*/ 15 w 122"/>
                <a:gd name="T11" fmla="*/ 7 h 168"/>
                <a:gd name="T12" fmla="*/ 6 w 122"/>
                <a:gd name="T13" fmla="*/ 39 h 168"/>
                <a:gd name="T14" fmla="*/ 74 w 122"/>
                <a:gd name="T15" fmla="*/ 156 h 168"/>
                <a:gd name="T16" fmla="*/ 74 w 122"/>
                <a:gd name="T17" fmla="*/ 156 h 168"/>
                <a:gd name="T18" fmla="*/ 74 w 122"/>
                <a:gd name="T1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xmlns="" id="{1500C415-B335-4062-9E92-C8DC4A09E1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3132975"/>
              <a:ext cx="142311" cy="99951"/>
            </a:xfrm>
            <a:custGeom>
              <a:avLst/>
              <a:gdLst>
                <a:gd name="T0" fmla="*/ 155 w 171"/>
                <a:gd name="T1" fmla="*/ 74 h 119"/>
                <a:gd name="T2" fmla="*/ 39 w 171"/>
                <a:gd name="T3" fmla="*/ 7 h 119"/>
                <a:gd name="T4" fmla="*/ 6 w 171"/>
                <a:gd name="T5" fmla="*/ 15 h 119"/>
                <a:gd name="T6" fmla="*/ 15 w 171"/>
                <a:gd name="T7" fmla="*/ 48 h 119"/>
                <a:gd name="T8" fmla="*/ 131 w 171"/>
                <a:gd name="T9" fmla="*/ 115 h 119"/>
                <a:gd name="T10" fmla="*/ 143 w 171"/>
                <a:gd name="T11" fmla="*/ 119 h 119"/>
                <a:gd name="T12" fmla="*/ 164 w 171"/>
                <a:gd name="T13" fmla="*/ 107 h 119"/>
                <a:gd name="T14" fmla="*/ 155 w 171"/>
                <a:gd name="T15" fmla="*/ 74 h 119"/>
                <a:gd name="T16" fmla="*/ 155 w 171"/>
                <a:gd name="T17" fmla="*/ 74 h 119"/>
                <a:gd name="T18" fmla="*/ 155 w 171"/>
                <a:gd name="T19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xmlns="" id="{2EBFA7F6-F8C4-4673-9A7E-8BABF1EDD1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2704613"/>
              <a:ext cx="142311" cy="98999"/>
            </a:xfrm>
            <a:custGeom>
              <a:avLst/>
              <a:gdLst>
                <a:gd name="T0" fmla="*/ 15 w 171"/>
                <a:gd name="T1" fmla="*/ 48 h 118"/>
                <a:gd name="T2" fmla="*/ 132 w 171"/>
                <a:gd name="T3" fmla="*/ 115 h 118"/>
                <a:gd name="T4" fmla="*/ 144 w 171"/>
                <a:gd name="T5" fmla="*/ 118 h 118"/>
                <a:gd name="T6" fmla="*/ 165 w 171"/>
                <a:gd name="T7" fmla="*/ 106 h 118"/>
                <a:gd name="T8" fmla="*/ 156 w 171"/>
                <a:gd name="T9" fmla="*/ 74 h 118"/>
                <a:gd name="T10" fmla="*/ 39 w 171"/>
                <a:gd name="T11" fmla="*/ 6 h 118"/>
                <a:gd name="T12" fmla="*/ 7 w 171"/>
                <a:gd name="T13" fmla="*/ 15 h 118"/>
                <a:gd name="T14" fmla="*/ 15 w 171"/>
                <a:gd name="T15" fmla="*/ 48 h 118"/>
                <a:gd name="T16" fmla="*/ 15 w 171"/>
                <a:gd name="T17" fmla="*/ 48 h 118"/>
                <a:gd name="T18" fmla="*/ 15 w 171"/>
                <a:gd name="T19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xmlns="" id="{AA4B621A-F767-4F38-B62C-BD46A32DAC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2387" y="2949255"/>
              <a:ext cx="152306" cy="40457"/>
            </a:xfrm>
            <a:custGeom>
              <a:avLst/>
              <a:gdLst>
                <a:gd name="T0" fmla="*/ 159 w 183"/>
                <a:gd name="T1" fmla="*/ 0 h 48"/>
                <a:gd name="T2" fmla="*/ 24 w 183"/>
                <a:gd name="T3" fmla="*/ 0 h 48"/>
                <a:gd name="T4" fmla="*/ 0 w 183"/>
                <a:gd name="T5" fmla="*/ 24 h 48"/>
                <a:gd name="T6" fmla="*/ 24 w 183"/>
                <a:gd name="T7" fmla="*/ 48 h 48"/>
                <a:gd name="T8" fmla="*/ 159 w 183"/>
                <a:gd name="T9" fmla="*/ 48 h 48"/>
                <a:gd name="T10" fmla="*/ 183 w 183"/>
                <a:gd name="T11" fmla="*/ 24 h 48"/>
                <a:gd name="T12" fmla="*/ 159 w 183"/>
                <a:gd name="T13" fmla="*/ 0 h 48"/>
                <a:gd name="T14" fmla="*/ 159 w 183"/>
                <a:gd name="T15" fmla="*/ 0 h 48"/>
                <a:gd name="T16" fmla="*/ 159 w 183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48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xmlns="" id="{87671456-4A3B-4E30-AC99-193D321FCF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1851" y="2949255"/>
              <a:ext cx="151355" cy="40457"/>
            </a:xfrm>
            <a:custGeom>
              <a:avLst/>
              <a:gdLst>
                <a:gd name="T0" fmla="*/ 182 w 182"/>
                <a:gd name="T1" fmla="*/ 24 h 48"/>
                <a:gd name="T2" fmla="*/ 158 w 182"/>
                <a:gd name="T3" fmla="*/ 0 h 48"/>
                <a:gd name="T4" fmla="*/ 24 w 182"/>
                <a:gd name="T5" fmla="*/ 0 h 48"/>
                <a:gd name="T6" fmla="*/ 0 w 182"/>
                <a:gd name="T7" fmla="*/ 24 h 48"/>
                <a:gd name="T8" fmla="*/ 24 w 182"/>
                <a:gd name="T9" fmla="*/ 48 h 48"/>
                <a:gd name="T10" fmla="*/ 158 w 182"/>
                <a:gd name="T11" fmla="*/ 48 h 48"/>
                <a:gd name="T12" fmla="*/ 182 w 182"/>
                <a:gd name="T13" fmla="*/ 24 h 48"/>
                <a:gd name="T14" fmla="*/ 182 w 182"/>
                <a:gd name="T15" fmla="*/ 24 h 48"/>
                <a:gd name="T16" fmla="*/ 182 w 182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48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xmlns="" id="{B3D79B3F-2E86-43C5-A9CD-6926591281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2704613"/>
              <a:ext cx="142311" cy="98999"/>
            </a:xfrm>
            <a:custGeom>
              <a:avLst/>
              <a:gdLst>
                <a:gd name="T0" fmla="*/ 27 w 171"/>
                <a:gd name="T1" fmla="*/ 118 h 118"/>
                <a:gd name="T2" fmla="*/ 39 w 171"/>
                <a:gd name="T3" fmla="*/ 115 h 118"/>
                <a:gd name="T4" fmla="*/ 155 w 171"/>
                <a:gd name="T5" fmla="*/ 48 h 118"/>
                <a:gd name="T6" fmla="*/ 164 w 171"/>
                <a:gd name="T7" fmla="*/ 15 h 118"/>
                <a:gd name="T8" fmla="*/ 131 w 171"/>
                <a:gd name="T9" fmla="*/ 6 h 118"/>
                <a:gd name="T10" fmla="*/ 15 w 171"/>
                <a:gd name="T11" fmla="*/ 74 h 118"/>
                <a:gd name="T12" fmla="*/ 6 w 171"/>
                <a:gd name="T13" fmla="*/ 106 h 118"/>
                <a:gd name="T14" fmla="*/ 27 w 171"/>
                <a:gd name="T15" fmla="*/ 118 h 118"/>
                <a:gd name="T16" fmla="*/ 27 w 171"/>
                <a:gd name="T17" fmla="*/ 118 h 118"/>
                <a:gd name="T18" fmla="*/ 27 w 171"/>
                <a:gd name="T1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xmlns="" id="{6B0837FD-BCC3-449B-AF32-FC517E964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3132975"/>
              <a:ext cx="142311" cy="99951"/>
            </a:xfrm>
            <a:custGeom>
              <a:avLst/>
              <a:gdLst>
                <a:gd name="T0" fmla="*/ 132 w 171"/>
                <a:gd name="T1" fmla="*/ 7 h 119"/>
                <a:gd name="T2" fmla="*/ 15 w 171"/>
                <a:gd name="T3" fmla="*/ 74 h 119"/>
                <a:gd name="T4" fmla="*/ 7 w 171"/>
                <a:gd name="T5" fmla="*/ 107 h 119"/>
                <a:gd name="T6" fmla="*/ 28 w 171"/>
                <a:gd name="T7" fmla="*/ 119 h 119"/>
                <a:gd name="T8" fmla="*/ 39 w 171"/>
                <a:gd name="T9" fmla="*/ 115 h 119"/>
                <a:gd name="T10" fmla="*/ 156 w 171"/>
                <a:gd name="T11" fmla="*/ 48 h 119"/>
                <a:gd name="T12" fmla="*/ 165 w 171"/>
                <a:gd name="T13" fmla="*/ 15 h 119"/>
                <a:gd name="T14" fmla="*/ 132 w 171"/>
                <a:gd name="T15" fmla="*/ 7 h 119"/>
                <a:gd name="T16" fmla="*/ 132 w 171"/>
                <a:gd name="T17" fmla="*/ 7 h 119"/>
                <a:gd name="T18" fmla="*/ 132 w 171"/>
                <a:gd name="T19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xmlns="" id="{6677223A-2AE1-4A8F-8204-15AB7F85AE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5336" y="2526606"/>
              <a:ext cx="101379" cy="140883"/>
            </a:xfrm>
            <a:custGeom>
              <a:avLst/>
              <a:gdLst>
                <a:gd name="T0" fmla="*/ 15 w 122"/>
                <a:gd name="T1" fmla="*/ 165 h 168"/>
                <a:gd name="T2" fmla="*/ 27 w 122"/>
                <a:gd name="T3" fmla="*/ 168 h 168"/>
                <a:gd name="T4" fmla="*/ 48 w 122"/>
                <a:gd name="T5" fmla="*/ 156 h 168"/>
                <a:gd name="T6" fmla="*/ 115 w 122"/>
                <a:gd name="T7" fmla="*/ 39 h 168"/>
                <a:gd name="T8" fmla="*/ 107 w 122"/>
                <a:gd name="T9" fmla="*/ 7 h 168"/>
                <a:gd name="T10" fmla="*/ 74 w 122"/>
                <a:gd name="T11" fmla="*/ 15 h 168"/>
                <a:gd name="T12" fmla="*/ 7 w 122"/>
                <a:gd name="T13" fmla="*/ 132 h 168"/>
                <a:gd name="T14" fmla="*/ 15 w 122"/>
                <a:gd name="T15" fmla="*/ 165 h 168"/>
                <a:gd name="T16" fmla="*/ 15 w 122"/>
                <a:gd name="T17" fmla="*/ 165 h 168"/>
                <a:gd name="T18" fmla="*/ 15 w 122"/>
                <a:gd name="T19" fmla="*/ 16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GB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A6B5AA69-4FFB-45B3-8DC6-0C1B70F009A1}"/>
              </a:ext>
            </a:extLst>
          </p:cNvPr>
          <p:cNvGrpSpPr/>
          <p:nvPr/>
        </p:nvGrpSpPr>
        <p:grpSpPr>
          <a:xfrm>
            <a:off x="7160746" y="2943330"/>
            <a:ext cx="877646" cy="877434"/>
            <a:chOff x="2700338" y="8651875"/>
            <a:chExt cx="6545262" cy="6543675"/>
          </a:xfrm>
          <a:solidFill>
            <a:schemeClr val="tx1"/>
          </a:solidFill>
        </p:grpSpPr>
        <p:sp>
          <p:nvSpPr>
            <p:cNvPr id="68" name="Freeform 18">
              <a:extLst>
                <a:ext uri="{FF2B5EF4-FFF2-40B4-BE49-F238E27FC236}">
                  <a16:creationId xmlns:a16="http://schemas.microsoft.com/office/drawing/2014/main" xmlns="" id="{30FFEE61-CA56-4811-B5E2-5BFBB65D77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0338" y="10820400"/>
              <a:ext cx="4376737" cy="4375150"/>
            </a:xfrm>
            <a:custGeom>
              <a:avLst/>
              <a:gdLst>
                <a:gd name="T0" fmla="*/ 477 w 1376"/>
                <a:gd name="T1" fmla="*/ 1360 h 1376"/>
                <a:gd name="T2" fmla="*/ 312 w 1376"/>
                <a:gd name="T3" fmla="*/ 1212 h 1376"/>
                <a:gd name="T4" fmla="*/ 237 w 1376"/>
                <a:gd name="T5" fmla="*/ 1044 h 1376"/>
                <a:gd name="T6" fmla="*/ 64 w 1376"/>
                <a:gd name="T7" fmla="*/ 1013 h 1376"/>
                <a:gd name="T8" fmla="*/ 51 w 1376"/>
                <a:gd name="T9" fmla="*/ 793 h 1376"/>
                <a:gd name="T10" fmla="*/ 117 w 1376"/>
                <a:gd name="T11" fmla="*/ 621 h 1376"/>
                <a:gd name="T12" fmla="*/ 16 w 1376"/>
                <a:gd name="T13" fmla="*/ 476 h 1376"/>
                <a:gd name="T14" fmla="*/ 164 w 1376"/>
                <a:gd name="T15" fmla="*/ 312 h 1376"/>
                <a:gd name="T16" fmla="*/ 332 w 1376"/>
                <a:gd name="T17" fmla="*/ 237 h 1376"/>
                <a:gd name="T18" fmla="*/ 363 w 1376"/>
                <a:gd name="T19" fmla="*/ 63 h 1376"/>
                <a:gd name="T20" fmla="*/ 583 w 1376"/>
                <a:gd name="T21" fmla="*/ 51 h 1376"/>
                <a:gd name="T22" fmla="*/ 755 w 1376"/>
                <a:gd name="T23" fmla="*/ 116 h 1376"/>
                <a:gd name="T24" fmla="*/ 900 w 1376"/>
                <a:gd name="T25" fmla="*/ 16 h 1376"/>
                <a:gd name="T26" fmla="*/ 1064 w 1376"/>
                <a:gd name="T27" fmla="*/ 163 h 1376"/>
                <a:gd name="T28" fmla="*/ 1139 w 1376"/>
                <a:gd name="T29" fmla="*/ 331 h 1376"/>
                <a:gd name="T30" fmla="*/ 1313 w 1376"/>
                <a:gd name="T31" fmla="*/ 362 h 1376"/>
                <a:gd name="T32" fmla="*/ 1360 w 1376"/>
                <a:gd name="T33" fmla="*/ 476 h 1376"/>
                <a:gd name="T34" fmla="*/ 1260 w 1376"/>
                <a:gd name="T35" fmla="*/ 621 h 1376"/>
                <a:gd name="T36" fmla="*/ 1325 w 1376"/>
                <a:gd name="T37" fmla="*/ 793 h 1376"/>
                <a:gd name="T38" fmla="*/ 1313 w 1376"/>
                <a:gd name="T39" fmla="*/ 1013 h 1376"/>
                <a:gd name="T40" fmla="*/ 1139 w 1376"/>
                <a:gd name="T41" fmla="*/ 1044 h 1376"/>
                <a:gd name="T42" fmla="*/ 1064 w 1376"/>
                <a:gd name="T43" fmla="*/ 1212 h 1376"/>
                <a:gd name="T44" fmla="*/ 900 w 1376"/>
                <a:gd name="T45" fmla="*/ 1360 h 1376"/>
                <a:gd name="T46" fmla="*/ 755 w 1376"/>
                <a:gd name="T47" fmla="*/ 1259 h 1376"/>
                <a:gd name="T48" fmla="*/ 583 w 1376"/>
                <a:gd name="T49" fmla="*/ 1325 h 1376"/>
                <a:gd name="T50" fmla="*/ 403 w 1376"/>
                <a:gd name="T51" fmla="*/ 1230 h 1376"/>
                <a:gd name="T52" fmla="*/ 544 w 1376"/>
                <a:gd name="T53" fmla="*/ 1210 h 1376"/>
                <a:gd name="T54" fmla="*/ 748 w 1376"/>
                <a:gd name="T55" fmla="*/ 1167 h 1376"/>
                <a:gd name="T56" fmla="*/ 870 w 1376"/>
                <a:gd name="T57" fmla="*/ 1273 h 1376"/>
                <a:gd name="T58" fmla="*/ 956 w 1376"/>
                <a:gd name="T59" fmla="*/ 1159 h 1376"/>
                <a:gd name="T60" fmla="*/ 1070 w 1376"/>
                <a:gd name="T61" fmla="*/ 985 h 1376"/>
                <a:gd name="T62" fmla="*/ 1230 w 1376"/>
                <a:gd name="T63" fmla="*/ 973 h 1376"/>
                <a:gd name="T64" fmla="*/ 1211 w 1376"/>
                <a:gd name="T65" fmla="*/ 832 h 1376"/>
                <a:gd name="T66" fmla="*/ 1168 w 1376"/>
                <a:gd name="T67" fmla="*/ 628 h 1376"/>
                <a:gd name="T68" fmla="*/ 1274 w 1376"/>
                <a:gd name="T69" fmla="*/ 506 h 1376"/>
                <a:gd name="T70" fmla="*/ 1160 w 1376"/>
                <a:gd name="T71" fmla="*/ 420 h 1376"/>
                <a:gd name="T72" fmla="*/ 986 w 1376"/>
                <a:gd name="T73" fmla="*/ 306 h 1376"/>
                <a:gd name="T74" fmla="*/ 974 w 1376"/>
                <a:gd name="T75" fmla="*/ 146 h 1376"/>
                <a:gd name="T76" fmla="*/ 833 w 1376"/>
                <a:gd name="T77" fmla="*/ 165 h 1376"/>
                <a:gd name="T78" fmla="*/ 629 w 1376"/>
                <a:gd name="T79" fmla="*/ 208 h 1376"/>
                <a:gd name="T80" fmla="*/ 507 w 1376"/>
                <a:gd name="T81" fmla="*/ 102 h 1376"/>
                <a:gd name="T82" fmla="*/ 421 w 1376"/>
                <a:gd name="T83" fmla="*/ 216 h 1376"/>
                <a:gd name="T84" fmla="*/ 307 w 1376"/>
                <a:gd name="T85" fmla="*/ 390 h 1376"/>
                <a:gd name="T86" fmla="*/ 146 w 1376"/>
                <a:gd name="T87" fmla="*/ 402 h 1376"/>
                <a:gd name="T88" fmla="*/ 166 w 1376"/>
                <a:gd name="T89" fmla="*/ 543 h 1376"/>
                <a:gd name="T90" fmla="*/ 209 w 1376"/>
                <a:gd name="T91" fmla="*/ 747 h 1376"/>
                <a:gd name="T92" fmla="*/ 103 w 1376"/>
                <a:gd name="T93" fmla="*/ 869 h 1376"/>
                <a:gd name="T94" fmla="*/ 217 w 1376"/>
                <a:gd name="T95" fmla="*/ 955 h 1376"/>
                <a:gd name="T96" fmla="*/ 391 w 1376"/>
                <a:gd name="T97" fmla="*/ 1069 h 1376"/>
                <a:gd name="T98" fmla="*/ 403 w 1376"/>
                <a:gd name="T99" fmla="*/ 123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6" h="1376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9" name="Freeform 19">
              <a:extLst>
                <a:ext uri="{FF2B5EF4-FFF2-40B4-BE49-F238E27FC236}">
                  <a16:creationId xmlns:a16="http://schemas.microsoft.com/office/drawing/2014/main" xmlns="" id="{8B05F57D-4766-4906-8968-7916F9030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2375" y="11879263"/>
              <a:ext cx="2255837" cy="2120900"/>
            </a:xfrm>
            <a:custGeom>
              <a:avLst/>
              <a:gdLst>
                <a:gd name="T0" fmla="*/ 354 w 709"/>
                <a:gd name="T1" fmla="*/ 667 h 667"/>
                <a:gd name="T2" fmla="*/ 235 w 709"/>
                <a:gd name="T3" fmla="*/ 643 h 667"/>
                <a:gd name="T4" fmla="*/ 66 w 709"/>
                <a:gd name="T5" fmla="*/ 474 h 667"/>
                <a:gd name="T6" fmla="*/ 235 w 709"/>
                <a:gd name="T7" fmla="*/ 66 h 667"/>
                <a:gd name="T8" fmla="*/ 643 w 709"/>
                <a:gd name="T9" fmla="*/ 235 h 667"/>
                <a:gd name="T10" fmla="*/ 643 w 709"/>
                <a:gd name="T11" fmla="*/ 235 h 667"/>
                <a:gd name="T12" fmla="*/ 474 w 709"/>
                <a:gd name="T13" fmla="*/ 643 h 667"/>
                <a:gd name="T14" fmla="*/ 354 w 709"/>
                <a:gd name="T15" fmla="*/ 667 h 667"/>
                <a:gd name="T16" fmla="*/ 354 w 709"/>
                <a:gd name="T17" fmla="*/ 134 h 667"/>
                <a:gd name="T18" fmla="*/ 270 w 709"/>
                <a:gd name="T19" fmla="*/ 151 h 667"/>
                <a:gd name="T20" fmla="*/ 150 w 709"/>
                <a:gd name="T21" fmla="*/ 439 h 667"/>
                <a:gd name="T22" fmla="*/ 270 w 709"/>
                <a:gd name="T23" fmla="*/ 559 h 667"/>
                <a:gd name="T24" fmla="*/ 439 w 709"/>
                <a:gd name="T25" fmla="*/ 559 h 667"/>
                <a:gd name="T26" fmla="*/ 558 w 709"/>
                <a:gd name="T27" fmla="*/ 270 h 667"/>
                <a:gd name="T28" fmla="*/ 354 w 709"/>
                <a:gd name="T29" fmla="*/ 134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9" h="667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xmlns="" id="{1BD0B2AB-7AC0-4541-8172-74A6717660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4075" y="8651875"/>
              <a:ext cx="3311525" cy="3309938"/>
            </a:xfrm>
            <a:custGeom>
              <a:avLst/>
              <a:gdLst>
                <a:gd name="T0" fmla="*/ 476 w 1041"/>
                <a:gd name="T1" fmla="*/ 1041 h 1041"/>
                <a:gd name="T2" fmla="*/ 397 w 1041"/>
                <a:gd name="T3" fmla="*/ 930 h 1041"/>
                <a:gd name="T4" fmla="*/ 279 w 1041"/>
                <a:gd name="T5" fmla="*/ 927 h 1041"/>
                <a:gd name="T6" fmla="*/ 121 w 1041"/>
                <a:gd name="T7" fmla="*/ 857 h 1041"/>
                <a:gd name="T8" fmla="*/ 143 w 1041"/>
                <a:gd name="T9" fmla="*/ 723 h 1041"/>
                <a:gd name="T10" fmla="*/ 62 w 1041"/>
                <a:gd name="T11" fmla="*/ 637 h 1041"/>
                <a:gd name="T12" fmla="*/ 0 w 1041"/>
                <a:gd name="T13" fmla="*/ 476 h 1041"/>
                <a:gd name="T14" fmla="*/ 111 w 1041"/>
                <a:gd name="T15" fmla="*/ 397 h 1041"/>
                <a:gd name="T16" fmla="*/ 114 w 1041"/>
                <a:gd name="T17" fmla="*/ 279 h 1041"/>
                <a:gd name="T18" fmla="*/ 184 w 1041"/>
                <a:gd name="T19" fmla="*/ 121 h 1041"/>
                <a:gd name="T20" fmla="*/ 318 w 1041"/>
                <a:gd name="T21" fmla="*/ 143 h 1041"/>
                <a:gd name="T22" fmla="*/ 404 w 1041"/>
                <a:gd name="T23" fmla="*/ 62 h 1041"/>
                <a:gd name="T24" fmla="*/ 565 w 1041"/>
                <a:gd name="T25" fmla="*/ 0 h 1041"/>
                <a:gd name="T26" fmla="*/ 644 w 1041"/>
                <a:gd name="T27" fmla="*/ 110 h 1041"/>
                <a:gd name="T28" fmla="*/ 762 w 1041"/>
                <a:gd name="T29" fmla="*/ 114 h 1041"/>
                <a:gd name="T30" fmla="*/ 920 w 1041"/>
                <a:gd name="T31" fmla="*/ 184 h 1041"/>
                <a:gd name="T32" fmla="*/ 898 w 1041"/>
                <a:gd name="T33" fmla="*/ 318 h 1041"/>
                <a:gd name="T34" fmla="*/ 979 w 1041"/>
                <a:gd name="T35" fmla="*/ 404 h 1041"/>
                <a:gd name="T36" fmla="*/ 1041 w 1041"/>
                <a:gd name="T37" fmla="*/ 565 h 1041"/>
                <a:gd name="T38" fmla="*/ 931 w 1041"/>
                <a:gd name="T39" fmla="*/ 644 h 1041"/>
                <a:gd name="T40" fmla="*/ 927 w 1041"/>
                <a:gd name="T41" fmla="*/ 762 h 1041"/>
                <a:gd name="T42" fmla="*/ 857 w 1041"/>
                <a:gd name="T43" fmla="*/ 920 h 1041"/>
                <a:gd name="T44" fmla="*/ 723 w 1041"/>
                <a:gd name="T45" fmla="*/ 898 h 1041"/>
                <a:gd name="T46" fmla="*/ 637 w 1041"/>
                <a:gd name="T47" fmla="*/ 979 h 1041"/>
                <a:gd name="T48" fmla="*/ 488 w 1041"/>
                <a:gd name="T49" fmla="*/ 954 h 1041"/>
                <a:gd name="T50" fmla="*/ 559 w 1041"/>
                <a:gd name="T51" fmla="*/ 910 h 1041"/>
                <a:gd name="T52" fmla="*/ 689 w 1041"/>
                <a:gd name="T53" fmla="*/ 817 h 1041"/>
                <a:gd name="T54" fmla="*/ 804 w 1041"/>
                <a:gd name="T55" fmla="*/ 849 h 1041"/>
                <a:gd name="T56" fmla="*/ 823 w 1041"/>
                <a:gd name="T57" fmla="*/ 769 h 1041"/>
                <a:gd name="T58" fmla="*/ 850 w 1041"/>
                <a:gd name="T59" fmla="*/ 611 h 1041"/>
                <a:gd name="T60" fmla="*/ 954 w 1041"/>
                <a:gd name="T61" fmla="*/ 553 h 1041"/>
                <a:gd name="T62" fmla="*/ 910 w 1041"/>
                <a:gd name="T63" fmla="*/ 482 h 1041"/>
                <a:gd name="T64" fmla="*/ 817 w 1041"/>
                <a:gd name="T65" fmla="*/ 352 h 1041"/>
                <a:gd name="T66" fmla="*/ 850 w 1041"/>
                <a:gd name="T67" fmla="*/ 237 h 1041"/>
                <a:gd name="T68" fmla="*/ 769 w 1041"/>
                <a:gd name="T69" fmla="*/ 218 h 1041"/>
                <a:gd name="T70" fmla="*/ 612 w 1041"/>
                <a:gd name="T71" fmla="*/ 191 h 1041"/>
                <a:gd name="T72" fmla="*/ 553 w 1041"/>
                <a:gd name="T73" fmla="*/ 87 h 1041"/>
                <a:gd name="T74" fmla="*/ 482 w 1041"/>
                <a:gd name="T75" fmla="*/ 131 h 1041"/>
                <a:gd name="T76" fmla="*/ 353 w 1041"/>
                <a:gd name="T77" fmla="*/ 224 h 1041"/>
                <a:gd name="T78" fmla="*/ 237 w 1041"/>
                <a:gd name="T79" fmla="*/ 191 h 1041"/>
                <a:gd name="T80" fmla="*/ 218 w 1041"/>
                <a:gd name="T81" fmla="*/ 272 h 1041"/>
                <a:gd name="T82" fmla="*/ 192 w 1041"/>
                <a:gd name="T83" fmla="*/ 429 h 1041"/>
                <a:gd name="T84" fmla="*/ 87 w 1041"/>
                <a:gd name="T85" fmla="*/ 488 h 1041"/>
                <a:gd name="T86" fmla="*/ 131 w 1041"/>
                <a:gd name="T87" fmla="*/ 559 h 1041"/>
                <a:gd name="T88" fmla="*/ 224 w 1041"/>
                <a:gd name="T89" fmla="*/ 688 h 1041"/>
                <a:gd name="T90" fmla="*/ 192 w 1041"/>
                <a:gd name="T91" fmla="*/ 804 h 1041"/>
                <a:gd name="T92" fmla="*/ 272 w 1041"/>
                <a:gd name="T93" fmla="*/ 823 h 1041"/>
                <a:gd name="T94" fmla="*/ 430 w 1041"/>
                <a:gd name="T95" fmla="*/ 849 h 1041"/>
                <a:gd name="T96" fmla="*/ 488 w 1041"/>
                <a:gd name="T97" fmla="*/ 95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1" h="1041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1" name="Freeform 21">
              <a:extLst>
                <a:ext uri="{FF2B5EF4-FFF2-40B4-BE49-F238E27FC236}">
                  <a16:creationId xmlns:a16="http://schemas.microsoft.com/office/drawing/2014/main" xmlns="" id="{7D6E5A42-7827-46BC-8E06-B1C6ADC144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0875" y="9717088"/>
              <a:ext cx="1179512" cy="1179513"/>
            </a:xfrm>
            <a:custGeom>
              <a:avLst/>
              <a:gdLst>
                <a:gd name="T0" fmla="*/ 186 w 371"/>
                <a:gd name="T1" fmla="*/ 371 h 371"/>
                <a:gd name="T2" fmla="*/ 0 w 371"/>
                <a:gd name="T3" fmla="*/ 185 h 371"/>
                <a:gd name="T4" fmla="*/ 186 w 371"/>
                <a:gd name="T5" fmla="*/ 0 h 371"/>
                <a:gd name="T6" fmla="*/ 371 w 371"/>
                <a:gd name="T7" fmla="*/ 185 h 371"/>
                <a:gd name="T8" fmla="*/ 186 w 371"/>
                <a:gd name="T9" fmla="*/ 371 h 371"/>
                <a:gd name="T10" fmla="*/ 186 w 371"/>
                <a:gd name="T11" fmla="*/ 82 h 371"/>
                <a:gd name="T12" fmla="*/ 83 w 371"/>
                <a:gd name="T13" fmla="*/ 185 h 371"/>
                <a:gd name="T14" fmla="*/ 186 w 371"/>
                <a:gd name="T15" fmla="*/ 288 h 371"/>
                <a:gd name="T16" fmla="*/ 289 w 371"/>
                <a:gd name="T17" fmla="*/ 185 h 371"/>
                <a:gd name="T18" fmla="*/ 186 w 371"/>
                <a:gd name="T19" fmla="*/ 8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" h="371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284DC9F7-878D-459F-9009-FF1B2A351836}"/>
              </a:ext>
            </a:extLst>
          </p:cNvPr>
          <p:cNvGrpSpPr/>
          <p:nvPr/>
        </p:nvGrpSpPr>
        <p:grpSpPr>
          <a:xfrm>
            <a:off x="10662826" y="2822719"/>
            <a:ext cx="1044654" cy="1099992"/>
            <a:chOff x="5995988" y="2712903"/>
            <a:chExt cx="2457450" cy="2587625"/>
          </a:xfrm>
          <a:solidFill>
            <a:schemeClr val="tx1"/>
          </a:solidFill>
        </p:grpSpPr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xmlns="" id="{A78552DB-01E0-4278-B190-554834645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xmlns="" id="{0577D370-8EE0-4357-8A45-39AA6F30C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xmlns="" id="{A0518375-BB45-4633-A8F9-A1A7DE3B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CCCA0B48-8F06-426C-B056-AAAE9B66B34D}"/>
              </a:ext>
            </a:extLst>
          </p:cNvPr>
          <p:cNvSpPr txBox="1"/>
          <p:nvPr/>
        </p:nvSpPr>
        <p:spPr>
          <a:xfrm>
            <a:off x="4792967" y="4384327"/>
            <a:ext cx="2117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33" indent="-171433" algn="just" defTabSz="914309">
              <a:buFont typeface="Arial" panose="020B0604020202020204" pitchFamily="34" charset="0"/>
              <a:buChar char="•"/>
              <a:defRPr/>
            </a:pPr>
            <a:r>
              <a:rPr lang="es-EC" sz="1600" dirty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Cajeros automáticos</a:t>
            </a:r>
          </a:p>
          <a:p>
            <a:pPr marL="171433" indent="-171433" algn="just" defTabSz="914309">
              <a:buFont typeface="Arial" panose="020B0604020202020204" pitchFamily="34" charset="0"/>
              <a:buChar char="•"/>
              <a:defRPr/>
            </a:pPr>
            <a:r>
              <a:rPr lang="es-EC" sz="1600" dirty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Sistemas de respuesta de voz</a:t>
            </a:r>
          </a:p>
          <a:p>
            <a:pPr marL="171433" indent="-171433" algn="just" defTabSz="914309">
              <a:buFont typeface="Arial" panose="020B0604020202020204" pitchFamily="34" charset="0"/>
              <a:buChar char="•"/>
              <a:defRPr/>
            </a:pPr>
            <a:r>
              <a:rPr lang="es-EC" sz="1600" dirty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Tarjetas de crédito y debito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49EDD08E-9ECE-482B-BACD-CA47316459C3}"/>
              </a:ext>
            </a:extLst>
          </p:cNvPr>
          <p:cNvSpPr txBox="1"/>
          <p:nvPr/>
        </p:nvSpPr>
        <p:spPr>
          <a:xfrm>
            <a:off x="6821132" y="4330590"/>
            <a:ext cx="161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es-EC" dirty="0" err="1">
                <a:solidFill>
                  <a:srgbClr val="000000"/>
                </a:solidFill>
                <a:latin typeface="+mj-lt"/>
              </a:rPr>
              <a:t>Homelink</a:t>
            </a:r>
            <a:endParaRPr lang="es-EC" dirty="0">
              <a:solidFill>
                <a:srgbClr val="000000"/>
              </a:solidFill>
              <a:latin typeface="+mj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3FE5EF8-4EAA-466F-B7F2-12EF765EAF4C}"/>
              </a:ext>
            </a:extLst>
          </p:cNvPr>
          <p:cNvSpPr txBox="1"/>
          <p:nvPr/>
        </p:nvSpPr>
        <p:spPr>
          <a:xfrm>
            <a:off x="8578736" y="4330590"/>
            <a:ext cx="1612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es-EC" sz="1600" dirty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Banca en línea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C968B231-2E26-409A-82D8-729D18EAAEF7}"/>
              </a:ext>
            </a:extLst>
          </p:cNvPr>
          <p:cNvSpPr txBox="1"/>
          <p:nvPr/>
        </p:nvSpPr>
        <p:spPr>
          <a:xfrm>
            <a:off x="10408914" y="4330590"/>
            <a:ext cx="1612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es-EC" sz="1600" dirty="0">
                <a:solidFill>
                  <a:srgbClr val="000000"/>
                </a:solidFill>
                <a:latin typeface="+mj-lt"/>
              </a:rPr>
              <a:t>Banca Móvil</a:t>
            </a:r>
            <a:endParaRPr lang="es-EC" sz="1600" dirty="0">
              <a:solidFill>
                <a:srgbClr val="000000"/>
              </a:solidFill>
              <a:latin typeface="+mj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3" name="Pentágono 62"/>
          <p:cNvSpPr/>
          <p:nvPr/>
        </p:nvSpPr>
        <p:spPr>
          <a:xfrm>
            <a:off x="0" y="116632"/>
            <a:ext cx="5231110" cy="792088"/>
          </a:xfrm>
          <a:prstGeom prst="homePlate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4</a:t>
            </a:r>
            <a:r>
              <a:rPr lang="es-EC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. MARCO TEÓRICO</a:t>
            </a:r>
            <a:endParaRPr lang="es-EC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 1">
            <a:extLst>
              <a:ext uri="{FF2B5EF4-FFF2-40B4-BE49-F238E27FC236}">
                <a16:creationId xmlns:a16="http://schemas.microsoft.com/office/drawing/2014/main" xmlns="" id="{572A260B-E44B-4442-935B-1A05EC22A3EF}"/>
              </a:ext>
            </a:extLst>
          </p:cNvPr>
          <p:cNvSpPr/>
          <p:nvPr/>
        </p:nvSpPr>
        <p:spPr>
          <a:xfrm>
            <a:off x="325854" y="1860409"/>
            <a:ext cx="4185176" cy="9524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30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3" name="Rectangle 16">
            <a:extLst>
              <a:ext uri="{FF2B5EF4-FFF2-40B4-BE49-F238E27FC236}">
                <a16:creationId xmlns:a16="http://schemas.microsoft.com/office/drawing/2014/main" xmlns="" id="{39B62B21-15F0-49E4-9C0A-46E2135E470B}"/>
              </a:ext>
            </a:extLst>
          </p:cNvPr>
          <p:cNvSpPr/>
          <p:nvPr/>
        </p:nvSpPr>
        <p:spPr>
          <a:xfrm>
            <a:off x="325854" y="2903180"/>
            <a:ext cx="4185176" cy="9524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30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4" name="Rectangle 17">
            <a:extLst>
              <a:ext uri="{FF2B5EF4-FFF2-40B4-BE49-F238E27FC236}">
                <a16:creationId xmlns:a16="http://schemas.microsoft.com/office/drawing/2014/main" xmlns="" id="{4CB51B94-506F-4380-A597-06AB89D66D77}"/>
              </a:ext>
            </a:extLst>
          </p:cNvPr>
          <p:cNvSpPr/>
          <p:nvPr/>
        </p:nvSpPr>
        <p:spPr>
          <a:xfrm>
            <a:off x="325854" y="3945951"/>
            <a:ext cx="4185176" cy="9524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30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5" name="Rectangle 18">
            <a:extLst>
              <a:ext uri="{FF2B5EF4-FFF2-40B4-BE49-F238E27FC236}">
                <a16:creationId xmlns:a16="http://schemas.microsoft.com/office/drawing/2014/main" xmlns="" id="{AE17829E-6DBD-46E2-A0FA-EF1A05D59AA2}"/>
              </a:ext>
            </a:extLst>
          </p:cNvPr>
          <p:cNvSpPr/>
          <p:nvPr/>
        </p:nvSpPr>
        <p:spPr>
          <a:xfrm>
            <a:off x="325854" y="4996822"/>
            <a:ext cx="4185176" cy="9524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30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6" name="TextBox 19">
            <a:extLst>
              <a:ext uri="{FF2B5EF4-FFF2-40B4-BE49-F238E27FC236}">
                <a16:creationId xmlns:a16="http://schemas.microsoft.com/office/drawing/2014/main" xmlns="" id="{39CEC0D7-DE8B-498C-B626-42C96E041667}"/>
              </a:ext>
            </a:extLst>
          </p:cNvPr>
          <p:cNvSpPr txBox="1"/>
          <p:nvPr/>
        </p:nvSpPr>
        <p:spPr>
          <a:xfrm>
            <a:off x="408564" y="2078596"/>
            <a:ext cx="8796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ru-RU" sz="3000" b="1" dirty="0">
                <a:solidFill>
                  <a:srgbClr val="000000"/>
                </a:solidFill>
                <a:latin typeface="+mj-lt"/>
              </a:rPr>
              <a:t>01</a:t>
            </a:r>
            <a:endParaRPr lang="en-GB" sz="3000" b="1" dirty="0">
              <a:solidFill>
                <a:srgbClr val="000000"/>
              </a:solidFill>
              <a:latin typeface="+mj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7" name="TextBox 20">
            <a:extLst>
              <a:ext uri="{FF2B5EF4-FFF2-40B4-BE49-F238E27FC236}">
                <a16:creationId xmlns:a16="http://schemas.microsoft.com/office/drawing/2014/main" xmlns="" id="{710F1FA9-DFA5-44DD-ACE2-E0B67BEBD639}"/>
              </a:ext>
            </a:extLst>
          </p:cNvPr>
          <p:cNvSpPr txBox="1"/>
          <p:nvPr/>
        </p:nvSpPr>
        <p:spPr>
          <a:xfrm>
            <a:off x="382429" y="3073848"/>
            <a:ext cx="8796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ru-RU" sz="3000" b="1" dirty="0">
                <a:solidFill>
                  <a:srgbClr val="000000"/>
                </a:solidFill>
                <a:latin typeface="+mj-lt"/>
              </a:rPr>
              <a:t>02</a:t>
            </a:r>
            <a:endParaRPr lang="en-GB" sz="3000" b="1" dirty="0">
              <a:solidFill>
                <a:srgbClr val="000000"/>
              </a:solidFill>
              <a:latin typeface="+mj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8" name="TextBox 21">
            <a:extLst>
              <a:ext uri="{FF2B5EF4-FFF2-40B4-BE49-F238E27FC236}">
                <a16:creationId xmlns:a16="http://schemas.microsoft.com/office/drawing/2014/main" xmlns="" id="{D4972E19-7853-4F29-A477-B3FC2B9801F4}"/>
              </a:ext>
            </a:extLst>
          </p:cNvPr>
          <p:cNvSpPr txBox="1"/>
          <p:nvPr/>
        </p:nvSpPr>
        <p:spPr>
          <a:xfrm>
            <a:off x="382428" y="4126043"/>
            <a:ext cx="8796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ru-RU" sz="3000" b="1" dirty="0">
                <a:solidFill>
                  <a:srgbClr val="000000"/>
                </a:solidFill>
                <a:latin typeface="+mj-lt"/>
              </a:rPr>
              <a:t>03</a:t>
            </a:r>
            <a:endParaRPr lang="en-GB" sz="3000" b="1" dirty="0">
              <a:solidFill>
                <a:srgbClr val="000000"/>
              </a:solidFill>
              <a:latin typeface="+mj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9" name="TextBox 23">
            <a:extLst>
              <a:ext uri="{FF2B5EF4-FFF2-40B4-BE49-F238E27FC236}">
                <a16:creationId xmlns:a16="http://schemas.microsoft.com/office/drawing/2014/main" xmlns="" id="{0C2DEC08-2D9E-4E4E-9381-354A4120B26C}"/>
              </a:ext>
            </a:extLst>
          </p:cNvPr>
          <p:cNvSpPr txBox="1"/>
          <p:nvPr/>
        </p:nvSpPr>
        <p:spPr>
          <a:xfrm>
            <a:off x="416288" y="5130789"/>
            <a:ext cx="8796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ru-RU" sz="3000" b="1" dirty="0">
                <a:solidFill>
                  <a:srgbClr val="000000"/>
                </a:solidFill>
                <a:latin typeface="+mj-lt"/>
              </a:rPr>
              <a:t>04</a:t>
            </a:r>
            <a:endParaRPr lang="en-GB" sz="3000" b="1" dirty="0">
              <a:solidFill>
                <a:srgbClr val="000000"/>
              </a:solidFill>
              <a:latin typeface="+mj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0" name="TextBox 24">
            <a:extLst>
              <a:ext uri="{FF2B5EF4-FFF2-40B4-BE49-F238E27FC236}">
                <a16:creationId xmlns:a16="http://schemas.microsoft.com/office/drawing/2014/main" xmlns="" id="{CCF5E8D6-2132-4973-98AF-E170110635BC}"/>
              </a:ext>
            </a:extLst>
          </p:cNvPr>
          <p:cNvSpPr txBox="1"/>
          <p:nvPr/>
        </p:nvSpPr>
        <p:spPr>
          <a:xfrm>
            <a:off x="1207121" y="2051734"/>
            <a:ext cx="3118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09">
              <a:defRPr/>
            </a:pPr>
            <a:r>
              <a:rPr lang="es-EC" sz="1600" dirty="0">
                <a:solidFill>
                  <a:srgbClr val="000000"/>
                </a:solidFill>
                <a:latin typeface="+mj-lt"/>
              </a:rPr>
              <a:t>Herramientas de transmisión de información</a:t>
            </a:r>
            <a:endParaRPr lang="es-EC" sz="1600" dirty="0">
              <a:solidFill>
                <a:srgbClr val="000000"/>
              </a:solidFill>
              <a:latin typeface="+mj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1" name="TextBox 25">
            <a:extLst>
              <a:ext uri="{FF2B5EF4-FFF2-40B4-BE49-F238E27FC236}">
                <a16:creationId xmlns:a16="http://schemas.microsoft.com/office/drawing/2014/main" xmlns="" id="{AFE0ADF0-60ED-427C-8750-80ACC702B290}"/>
              </a:ext>
            </a:extLst>
          </p:cNvPr>
          <p:cNvSpPr txBox="1"/>
          <p:nvPr/>
        </p:nvSpPr>
        <p:spPr>
          <a:xfrm>
            <a:off x="1207121" y="2871423"/>
            <a:ext cx="3266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09">
              <a:defRPr/>
            </a:pPr>
            <a:r>
              <a:rPr lang="es-EC" sz="1600" dirty="0">
                <a:solidFill>
                  <a:srgbClr val="000000"/>
                </a:solidFill>
                <a:latin typeface="+mj-lt"/>
              </a:rPr>
              <a:t>Disrupción de modelo de negocios a través de la interacción masiva con diversos canales de servicio.</a:t>
            </a:r>
            <a:endParaRPr lang="es-EC" sz="1600" dirty="0">
              <a:solidFill>
                <a:srgbClr val="000000"/>
              </a:solidFill>
              <a:latin typeface="+mj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2" name="TextBox 27">
            <a:extLst>
              <a:ext uri="{FF2B5EF4-FFF2-40B4-BE49-F238E27FC236}">
                <a16:creationId xmlns:a16="http://schemas.microsoft.com/office/drawing/2014/main" xmlns="" id="{B28E29FF-87BE-45A8-882B-B961681B3697}"/>
              </a:ext>
            </a:extLst>
          </p:cNvPr>
          <p:cNvSpPr txBox="1"/>
          <p:nvPr/>
        </p:nvSpPr>
        <p:spPr>
          <a:xfrm>
            <a:off x="1189950" y="4092657"/>
            <a:ext cx="3161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09">
              <a:defRPr/>
            </a:pPr>
            <a:r>
              <a:rPr lang="es-EC" sz="1600" dirty="0">
                <a:solidFill>
                  <a:srgbClr val="000000"/>
                </a:solidFill>
                <a:latin typeface="+mj-lt"/>
              </a:rPr>
              <a:t>Cambio de un modelo tradicional a un modelo virtual</a:t>
            </a:r>
            <a:endParaRPr lang="es-EC" sz="1600" dirty="0">
              <a:solidFill>
                <a:srgbClr val="000000"/>
              </a:solidFill>
              <a:latin typeface="+mj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3" name="TextBox 29">
            <a:extLst>
              <a:ext uri="{FF2B5EF4-FFF2-40B4-BE49-F238E27FC236}">
                <a16:creationId xmlns:a16="http://schemas.microsoft.com/office/drawing/2014/main" xmlns="" id="{58206D10-CBD0-4232-AD3B-0197AEE2F8E0}"/>
              </a:ext>
            </a:extLst>
          </p:cNvPr>
          <p:cNvSpPr txBox="1"/>
          <p:nvPr/>
        </p:nvSpPr>
        <p:spPr>
          <a:xfrm>
            <a:off x="1213560" y="5115401"/>
            <a:ext cx="3297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09">
              <a:defRPr/>
            </a:pPr>
            <a:r>
              <a:rPr lang="es-EC" sz="1600" dirty="0">
                <a:solidFill>
                  <a:srgbClr val="000000"/>
                </a:solidFill>
                <a:latin typeface="+mj-lt"/>
              </a:rPr>
              <a:t>Puede desarrollar o no una ventaja competitiva</a:t>
            </a:r>
            <a:endParaRPr lang="es-EC" sz="1600" dirty="0">
              <a:solidFill>
                <a:srgbClr val="000000"/>
              </a:solidFill>
              <a:latin typeface="+mj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73526" y="1134468"/>
            <a:ext cx="440622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SERVICIOS DIGITALES</a:t>
            </a:r>
            <a:endParaRPr lang="en-GB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59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ágono 1"/>
          <p:cNvSpPr/>
          <p:nvPr/>
        </p:nvSpPr>
        <p:spPr>
          <a:xfrm>
            <a:off x="0" y="116632"/>
            <a:ext cx="5231110" cy="792088"/>
          </a:xfrm>
          <a:prstGeom prst="homePlate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4</a:t>
            </a:r>
            <a:r>
              <a:rPr lang="es-EC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. MARCO TEÓRICO</a:t>
            </a:r>
            <a:endParaRPr lang="es-EC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48088" y="2391527"/>
            <a:ext cx="75232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IDEI: ÍNDICE MUNDIAL DE DIGITALIZACIÓN</a:t>
            </a:r>
            <a:endParaRPr lang="es-ES" sz="28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32243771"/>
              </p:ext>
            </p:extLst>
          </p:nvPr>
        </p:nvGraphicFramePr>
        <p:xfrm>
          <a:off x="8543429" y="2060848"/>
          <a:ext cx="2988332" cy="3563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5375126" y="4364908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EC" sz="1400" dirty="0" smtClean="0">
                <a:solidFill>
                  <a:srgbClr val="000000"/>
                </a:solidFill>
              </a:rPr>
              <a:t>Dimensiones </a:t>
            </a:r>
            <a:r>
              <a:rPr lang="es-EC" sz="1400" dirty="0">
                <a:solidFill>
                  <a:srgbClr val="000000"/>
                </a:solidFill>
              </a:rPr>
              <a:t>para medir la </a:t>
            </a:r>
            <a:r>
              <a:rPr lang="es-EC" sz="1400" dirty="0" smtClean="0">
                <a:solidFill>
                  <a:srgbClr val="000000"/>
                </a:solidFill>
              </a:rPr>
              <a:t>digitalización:</a:t>
            </a:r>
            <a:endParaRPr lang="es-EC" sz="1400" dirty="0">
              <a:solidFill>
                <a:srgbClr val="000000"/>
              </a:solidFill>
            </a:endParaRPr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3246537509"/>
              </p:ext>
            </p:extLst>
          </p:nvPr>
        </p:nvGraphicFramePr>
        <p:xfrm>
          <a:off x="2089831" y="1588256"/>
          <a:ext cx="6503987" cy="4232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 descr="OCDE: Chile, Suecia y Rusia deben reforzar sus regímenes y legislaciones  anticorrupción - CFCS | Asociación de Especialistas Certificados en Delitos  Financiero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4" y="3140968"/>
            <a:ext cx="2003897" cy="112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3358902" y="1134766"/>
            <a:ext cx="62023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Modelo de Katz y Callorda</a:t>
            </a:r>
            <a:endParaRPr lang="es-E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3"/>
          <a:srcRect l="3512" t="29329" r="7939" b="25391"/>
          <a:stretch/>
        </p:blipFill>
        <p:spPr>
          <a:xfrm>
            <a:off x="190550" y="4581128"/>
            <a:ext cx="4680519" cy="1345649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3142878" y="5157192"/>
            <a:ext cx="144016" cy="16308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5245524" y="5531279"/>
            <a:ext cx="1512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solidFill>
                  <a:srgbClr val="000000"/>
                </a:solidFill>
              </a:rPr>
              <a:t>ECUADOR</a:t>
            </a:r>
            <a:endParaRPr lang="es-ES" sz="1600" dirty="0">
              <a:solidFill>
                <a:srgbClr val="000000"/>
              </a:solidFill>
            </a:endParaRPr>
          </a:p>
        </p:txBody>
      </p:sp>
      <p:cxnSp>
        <p:nvCxnSpPr>
          <p:cNvPr id="11" name="Conector recto de flecha 10"/>
          <p:cNvCxnSpPr>
            <a:endCxn id="9" idx="1"/>
          </p:cNvCxnSpPr>
          <p:nvPr/>
        </p:nvCxnSpPr>
        <p:spPr>
          <a:xfrm>
            <a:off x="3286894" y="5301208"/>
            <a:ext cx="1958630" cy="3993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78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8">
  <a:themeElements>
    <a:clrScheme name="Personalizado 5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alizado 5">
    <a:dk1>
      <a:srgbClr val="95A5A6"/>
    </a:dk1>
    <a:lt1>
      <a:sysClr val="window" lastClr="FFFFFF"/>
    </a:lt1>
    <a:dk2>
      <a:srgbClr val="2C3E50"/>
    </a:dk2>
    <a:lt2>
      <a:srgbClr val="F2F2F2"/>
    </a:lt2>
    <a:accent1>
      <a:srgbClr val="2980B9"/>
    </a:accent1>
    <a:accent2>
      <a:srgbClr val="16A085"/>
    </a:accent2>
    <a:accent3>
      <a:srgbClr val="9BBB59"/>
    </a:accent3>
    <a:accent4>
      <a:srgbClr val="F39C12"/>
    </a:accent4>
    <a:accent5>
      <a:srgbClr val="C0392B"/>
    </a:accent5>
    <a:accent6>
      <a:srgbClr val="4B2C50"/>
    </a:accent6>
    <a:hlink>
      <a:srgbClr val="16A085"/>
    </a:hlink>
    <a:folHlink>
      <a:srgbClr val="10786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11398</TotalTime>
  <Words>2791</Words>
  <Application>Microsoft Office PowerPoint</Application>
  <PresentationFormat>Personalizado</PresentationFormat>
  <Paragraphs>705</Paragraphs>
  <Slides>28</Slides>
  <Notes>5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9" baseType="lpstr">
      <vt:lpstr>Arial</vt:lpstr>
      <vt:lpstr>Arial Rounded MT Bold</vt:lpstr>
      <vt:lpstr>Calibri</vt:lpstr>
      <vt:lpstr>Cambria Math</vt:lpstr>
      <vt:lpstr>Helvetica LT Std</vt:lpstr>
      <vt:lpstr>Noto Sans</vt:lpstr>
      <vt:lpstr>Open Sans</vt:lpstr>
      <vt:lpstr>Times New Roman</vt:lpstr>
      <vt:lpstr>Wingdings</vt:lpstr>
      <vt:lpstr>Tema8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Ingrith Arroyo</dc:creator>
  <cp:lastModifiedBy>Usuario</cp:lastModifiedBy>
  <cp:revision>642</cp:revision>
  <dcterms:created xsi:type="dcterms:W3CDTF">2018-06-18T02:07:28Z</dcterms:created>
  <dcterms:modified xsi:type="dcterms:W3CDTF">2020-09-14T05:13:05Z</dcterms:modified>
</cp:coreProperties>
</file>