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58"/>
  </p:notesMasterIdLst>
  <p:handoutMasterIdLst>
    <p:handoutMasterId r:id="rId59"/>
  </p:handoutMasterIdLst>
  <p:sldIdLst>
    <p:sldId id="264" r:id="rId5"/>
    <p:sldId id="265" r:id="rId6"/>
    <p:sldId id="282" r:id="rId7"/>
    <p:sldId id="266" r:id="rId8"/>
    <p:sldId id="283" r:id="rId9"/>
    <p:sldId id="268" r:id="rId10"/>
    <p:sldId id="287" r:id="rId11"/>
    <p:sldId id="288" r:id="rId12"/>
    <p:sldId id="284" r:id="rId13"/>
    <p:sldId id="285" r:id="rId14"/>
    <p:sldId id="286" r:id="rId15"/>
    <p:sldId id="289" r:id="rId16"/>
    <p:sldId id="290" r:id="rId17"/>
    <p:sldId id="291" r:id="rId18"/>
    <p:sldId id="292" r:id="rId19"/>
    <p:sldId id="293" r:id="rId20"/>
    <p:sldId id="294" r:id="rId21"/>
    <p:sldId id="296" r:id="rId22"/>
    <p:sldId id="297" r:id="rId23"/>
    <p:sldId id="298" r:id="rId24"/>
    <p:sldId id="300" r:id="rId25"/>
    <p:sldId id="302" r:id="rId26"/>
    <p:sldId id="303" r:id="rId27"/>
    <p:sldId id="305" r:id="rId28"/>
    <p:sldId id="304"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324" r:id="rId47"/>
    <p:sldId id="325" r:id="rId48"/>
    <p:sldId id="326" r:id="rId49"/>
    <p:sldId id="327" r:id="rId50"/>
    <p:sldId id="328" r:id="rId51"/>
    <p:sldId id="329" r:id="rId52"/>
    <p:sldId id="330" r:id="rId53"/>
    <p:sldId id="331" r:id="rId54"/>
    <p:sldId id="332" r:id="rId55"/>
    <p:sldId id="333" r:id="rId56"/>
    <p:sldId id="334" r:id="rId57"/>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CCFF"/>
    <a:srgbClr val="089D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70" autoAdjust="0"/>
  </p:normalViewPr>
  <p:slideViewPr>
    <p:cSldViewPr snapToGrid="0">
      <p:cViewPr varScale="1">
        <p:scale>
          <a:sx n="69" d="100"/>
          <a:sy n="69" d="100"/>
        </p:scale>
        <p:origin x="960" y="6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5" d="100"/>
          <a:sy n="85" d="100"/>
        </p:scale>
        <p:origin x="388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FCD5339C-519D-4230-BF0C-1BF09A2FE2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4" name="Marcador de pie de página 3">
            <a:extLst>
              <a:ext uri="{FF2B5EF4-FFF2-40B4-BE49-F238E27FC236}">
                <a16:creationId xmlns:a16="http://schemas.microsoft.com/office/drawing/2014/main" id="{C2C515AC-387D-4DC2-8066-2F960E1511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BCA55534-4B86-498E-A9D9-C98A3290DCE3}"/>
              </a:ext>
            </a:extLst>
          </p:cNvPr>
          <p:cNvSpPr>
            <a:spLocks noGrp="1"/>
          </p:cNvSpPr>
          <p:nvPr>
            <p:ph type="sldNum" sz="quarter" idx="3"/>
          </p:nvPr>
        </p:nvSpPr>
        <p:spPr>
          <a:xfrm>
            <a:off x="3429000" y="116947"/>
            <a:ext cx="2971800" cy="458787"/>
          </a:xfrm>
          <a:prstGeom prst="rect">
            <a:avLst/>
          </a:prstGeom>
        </p:spPr>
        <p:txBody>
          <a:bodyPr vert="horz" lIns="91440" tIns="45720" rIns="91440" bIns="45720" rtlCol="0" anchor="b"/>
          <a:lstStyle>
            <a:lvl1pPr algn="r">
              <a:defRPr sz="1200"/>
            </a:lvl1pPr>
          </a:lstStyle>
          <a:p>
            <a:pPr rtl="0"/>
            <a:fld id="{4D9C5148-8ED6-434E-BA59-EF48324382B2}" type="slidenum">
              <a:rPr lang="es-ES" smtClean="0"/>
              <a:t>‹Nº›</a:t>
            </a:fld>
            <a:endParaRPr lang="es-ES"/>
          </a:p>
        </p:txBody>
      </p:sp>
    </p:spTree>
    <p:extLst>
      <p:ext uri="{BB962C8B-B14F-4D97-AF65-F5344CB8AC3E}">
        <p14:creationId xmlns:p14="http://schemas.microsoft.com/office/powerpoint/2010/main" val="26389953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3C45F1D-1690-4EBD-AD6A-570E65D8BAEE}" type="datetime1">
              <a:rPr lang="es-ES" noProof="0" smtClean="0"/>
              <a:t>15/10/2020</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ED33291-C0D9-4415-AEC4-F67D377A5ADC}" type="slidenum">
              <a:rPr lang="es-ES" noProof="0" smtClean="0"/>
              <a:t>‹Nº›</a:t>
            </a:fld>
            <a:endParaRPr lang="es-ES" noProof="0"/>
          </a:p>
        </p:txBody>
      </p:sp>
    </p:spTree>
    <p:extLst>
      <p:ext uri="{BB962C8B-B14F-4D97-AF65-F5344CB8AC3E}">
        <p14:creationId xmlns:p14="http://schemas.microsoft.com/office/powerpoint/2010/main" val="4290305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CED33291-C0D9-4415-AEC4-F67D377A5ADC}" type="slidenum">
              <a:rPr lang="es-ES" smtClean="0"/>
              <a:t>1</a:t>
            </a:fld>
            <a:endParaRPr lang="es-ES"/>
          </a:p>
        </p:txBody>
      </p:sp>
    </p:spTree>
    <p:extLst>
      <p:ext uri="{BB962C8B-B14F-4D97-AF65-F5344CB8AC3E}">
        <p14:creationId xmlns:p14="http://schemas.microsoft.com/office/powerpoint/2010/main" val="1673658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ángulo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ángulo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ctrTitle"/>
          </p:nvPr>
        </p:nvSpPr>
        <p:spPr>
          <a:xfrm>
            <a:off x="1069848" y="1298448"/>
            <a:ext cx="7315200" cy="3255264"/>
          </a:xfrm>
        </p:spPr>
        <p:txBody>
          <a:bodyPr rtlCol="0" anchor="b">
            <a:normAutofit/>
          </a:bodyPr>
          <a:lstStyle>
            <a:lvl1pPr algn="l">
              <a:defRPr sz="5900" spc="-100" baseline="0">
                <a:solidFill>
                  <a:srgbClr val="FFFFFF"/>
                </a:solidFill>
              </a:defRPr>
            </a:lvl1pPr>
          </a:lstStyle>
          <a:p>
            <a:pPr rtl="0"/>
            <a:r>
              <a:rPr lang="es-ES" noProof="0"/>
              <a:t>Haga clic para modificar el estilo de título del patrón</a:t>
            </a:r>
          </a:p>
        </p:txBody>
      </p:sp>
      <p:sp>
        <p:nvSpPr>
          <p:cNvPr id="3" name="Subtítulo 2"/>
          <p:cNvSpPr>
            <a:spLocks noGrp="1"/>
          </p:cNvSpPr>
          <p:nvPr>
            <p:ph type="subTitle" idx="1"/>
          </p:nvPr>
        </p:nvSpPr>
        <p:spPr>
          <a:xfrm>
            <a:off x="1100015" y="4670246"/>
            <a:ext cx="7315200" cy="914400"/>
          </a:xfrm>
        </p:spPr>
        <p:txBody>
          <a:bodyPr rtlCol="0"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s-ES" noProof="0"/>
              <a:t>Haga clic para modificar el estilo de subtítulo del patrón</a:t>
            </a:r>
          </a:p>
        </p:txBody>
      </p:sp>
      <p:sp>
        <p:nvSpPr>
          <p:cNvPr id="4" name="Marcador de fecha 3"/>
          <p:cNvSpPr>
            <a:spLocks noGrp="1"/>
          </p:cNvSpPr>
          <p:nvPr>
            <p:ph type="dt" sz="half" idx="10"/>
          </p:nvPr>
        </p:nvSpPr>
        <p:spPr/>
        <p:txBody>
          <a:bodyPr rtlCol="0"/>
          <a:lstStyle/>
          <a:p>
            <a:pPr rtl="0"/>
            <a:fld id="{DE84FACC-5FBF-446A-96F0-717CF634B729}" type="datetime1">
              <a:rPr lang="es-ES" noProof="0" smtClean="0"/>
              <a:t>15/10/2020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4FAB73BC-B049-4115-A692-8D63A059BFB8}" type="slidenum">
              <a:rPr lang="es-ES" noProof="0" smtClean="0"/>
              <a:pPr rtl="0"/>
              <a:t>‹Nº›</a:t>
            </a:fld>
            <a:endParaRPr lang="es-E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p:txBody>
          <a:bodyPr vert="eaVert" rtlCol="0" anchor="t"/>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rtl="0"/>
            <a:fld id="{ABAC1CE9-412E-41C2-A210-7BF127ADE528}" type="datetime1">
              <a:rPr lang="es-ES" noProof="0" smtClean="0"/>
              <a:t>15/10/2020</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4FAB73BC-B049-4115-A692-8D63A059BFB8}" type="slidenum">
              <a:rPr lang="es-ES" noProof="0" smtClean="0"/>
              <a:pPr rtl="0"/>
              <a:t>‹Nº›</a:t>
            </a:fld>
            <a:endParaRPr lang="es-E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381000" y="990600"/>
            <a:ext cx="2819400" cy="4953000"/>
          </a:xfrm>
        </p:spPr>
        <p:txBody>
          <a:bodyPr vert="eaVert" rtlCol="0"/>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a:xfrm>
            <a:off x="3867912" y="868680"/>
            <a:ext cx="7315200" cy="5120640"/>
          </a:xfrm>
        </p:spPr>
        <p:txBody>
          <a:bodyPr vert="eaVert" rtlCol="0" anchor="t"/>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rtl="0"/>
            <a:fld id="{0EAF9749-125C-4027-BAF4-7703E7B7DB69}" type="datetime1">
              <a:rPr lang="es-ES" noProof="0" smtClean="0"/>
              <a:t>15/10/2020</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4FAB73BC-B049-4115-A692-8D63A059BFB8}" type="slidenum">
              <a:rPr lang="es-ES" noProof="0" smtClean="0"/>
              <a:pPr rtl="0"/>
              <a:t>‹Nº›</a:t>
            </a:fld>
            <a:endParaRPr lang="es-E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BF01123D-2C22-4B4B-A327-3EC8B769A207}" type="datetime1">
              <a:rPr lang="es-ES" noProof="0" smtClean="0"/>
              <a:t>15/10/2020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lvl1pPr>
              <a:defRPr sz="2000"/>
            </a:lvl1pPr>
          </a:lstStyle>
          <a:p>
            <a:fld id="{4FAB73BC-B049-4115-A692-8D63A059BFB8}" type="slidenum">
              <a:rPr lang="es-ES" smtClean="0"/>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3867912" y="1298448"/>
            <a:ext cx="7315200" cy="3255264"/>
          </a:xfrm>
        </p:spPr>
        <p:txBody>
          <a:bodyPr rtlCol="0" anchor="b">
            <a:normAutofit/>
          </a:bodyPr>
          <a:lstStyle>
            <a:lvl1pPr>
              <a:defRPr sz="5900" b="0" spc="-100" baseline="0">
                <a:solidFill>
                  <a:schemeClr val="tx1">
                    <a:lumMod val="65000"/>
                    <a:lumOff val="35000"/>
                  </a:schemeClr>
                </a:solidFill>
              </a:defRPr>
            </a:lvl1p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3886200" y="4672584"/>
            <a:ext cx="7315200" cy="914400"/>
          </a:xfrm>
        </p:spPr>
        <p:txBody>
          <a:bodyPr rtlCol="0"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Haga clic para modificar los estilos de texto del patrón</a:t>
            </a:r>
          </a:p>
        </p:txBody>
      </p:sp>
      <p:sp>
        <p:nvSpPr>
          <p:cNvPr id="4" name="Marcador de fecha 3"/>
          <p:cNvSpPr>
            <a:spLocks noGrp="1"/>
          </p:cNvSpPr>
          <p:nvPr>
            <p:ph type="dt" sz="half" idx="10"/>
          </p:nvPr>
        </p:nvSpPr>
        <p:spPr/>
        <p:txBody>
          <a:bodyPr rtlCol="0"/>
          <a:lstStyle/>
          <a:p>
            <a:pPr rtl="0"/>
            <a:fld id="{889BE13B-F298-4E3A-BF26-D36ECBE6E464}" type="datetime1">
              <a:rPr lang="es-ES" noProof="0" smtClean="0"/>
              <a:t>15/10/2020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4FAB73BC-B049-4115-A692-8D63A059BFB8}" type="slidenum">
              <a:rPr lang="es-ES" noProof="0" smtClean="0"/>
              <a:pPr rtl="0"/>
              <a:t>‹Nº›</a:t>
            </a:fld>
            <a:endParaRPr lang="es-E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p:nvPr>
        </p:nvSpPr>
        <p:spPr>
          <a:xfrm>
            <a:off x="3867912"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p:nvPr>
        </p:nvSpPr>
        <p:spPr>
          <a:xfrm>
            <a:off x="7818120"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Marcador de fecha 7"/>
          <p:cNvSpPr>
            <a:spLocks noGrp="1"/>
          </p:cNvSpPr>
          <p:nvPr>
            <p:ph type="dt" sz="half" idx="10"/>
          </p:nvPr>
        </p:nvSpPr>
        <p:spPr/>
        <p:txBody>
          <a:bodyPr rtlCol="0"/>
          <a:lstStyle/>
          <a:p>
            <a:pPr rtl="0"/>
            <a:fld id="{F3D9677D-CEDD-4515-BA43-66A44EB015AA}" type="datetime1">
              <a:rPr lang="es-ES" noProof="0" smtClean="0"/>
              <a:t>15/10/2020</a:t>
            </a:fld>
            <a:endParaRPr lang="es-ES" noProof="0"/>
          </a:p>
        </p:txBody>
      </p:sp>
      <p:sp>
        <p:nvSpPr>
          <p:cNvPr id="9" name="Marcador de pie de página 8"/>
          <p:cNvSpPr>
            <a:spLocks noGrp="1"/>
          </p:cNvSpPr>
          <p:nvPr>
            <p:ph type="ftr" sz="quarter" idx="11"/>
          </p:nvPr>
        </p:nvSpPr>
        <p:spPr/>
        <p:txBody>
          <a:bodyPr rtlCol="0"/>
          <a:lstStyle/>
          <a:p>
            <a:pPr rtl="0"/>
            <a:endParaRPr lang="es-ES" noProof="0"/>
          </a:p>
        </p:txBody>
      </p:sp>
      <p:sp>
        <p:nvSpPr>
          <p:cNvPr id="10" name="Marcador de posición de número de diapositiva 9"/>
          <p:cNvSpPr>
            <a:spLocks noGrp="1"/>
          </p:cNvSpPr>
          <p:nvPr>
            <p:ph type="sldNum" sz="quarter" idx="12"/>
          </p:nvPr>
        </p:nvSpPr>
        <p:spPr/>
        <p:txBody>
          <a:bodyPr rtlCol="0"/>
          <a:lstStyle/>
          <a:p>
            <a:pPr rtl="0"/>
            <a:fld id="{4FAB73BC-B049-4115-A692-8D63A059BFB8}" type="slidenum">
              <a:rPr lang="es-ES" noProof="0" smtClean="0"/>
              <a:pPr rtl="0"/>
              <a:t>‹Nº›</a:t>
            </a:fld>
            <a:endParaRPr lang="es-E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ítulo 9"/>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3867912" y="1023586"/>
            <a:ext cx="3474720" cy="807720"/>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3867912"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p:nvPr>
        </p:nvSpPr>
        <p:spPr>
          <a:xfrm>
            <a:off x="7818463" y="1023586"/>
            <a:ext cx="3474720" cy="813171"/>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7818463"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2" name="Marcador de fecha 1"/>
          <p:cNvSpPr>
            <a:spLocks noGrp="1"/>
          </p:cNvSpPr>
          <p:nvPr>
            <p:ph type="dt" sz="half" idx="10"/>
          </p:nvPr>
        </p:nvSpPr>
        <p:spPr/>
        <p:txBody>
          <a:bodyPr rtlCol="0"/>
          <a:lstStyle/>
          <a:p>
            <a:pPr rtl="0"/>
            <a:fld id="{FC3AB2DE-60B9-456A-8FE7-F73CCF00972C}" type="datetime1">
              <a:rPr lang="es-ES" noProof="0" smtClean="0"/>
              <a:t>15/10/2020</a:t>
            </a:fld>
            <a:endParaRPr lang="es-ES" noProof="0"/>
          </a:p>
        </p:txBody>
      </p:sp>
      <p:sp>
        <p:nvSpPr>
          <p:cNvPr id="11" name="Marcador de pie de página 10"/>
          <p:cNvSpPr>
            <a:spLocks noGrp="1"/>
          </p:cNvSpPr>
          <p:nvPr>
            <p:ph type="ftr" sz="quarter" idx="11"/>
          </p:nvPr>
        </p:nvSpPr>
        <p:spPr/>
        <p:txBody>
          <a:bodyPr rtlCol="0"/>
          <a:lstStyle/>
          <a:p>
            <a:pPr rtl="0"/>
            <a:endParaRPr lang="es-ES" noProof="0"/>
          </a:p>
        </p:txBody>
      </p:sp>
      <p:sp>
        <p:nvSpPr>
          <p:cNvPr id="12" name="Marcador de posición de número de diapositiva 11"/>
          <p:cNvSpPr>
            <a:spLocks noGrp="1"/>
          </p:cNvSpPr>
          <p:nvPr>
            <p:ph type="sldNum" sz="quarter" idx="12"/>
          </p:nvPr>
        </p:nvSpPr>
        <p:spPr/>
        <p:txBody>
          <a:bodyPr rtlCol="0"/>
          <a:lstStyle/>
          <a:p>
            <a:pPr rtl="0"/>
            <a:fld id="{4FAB73BC-B049-4115-A692-8D63A059BFB8}" type="slidenum">
              <a:rPr lang="es-ES" noProof="0" smtClean="0"/>
              <a:pPr rtl="0"/>
              <a:t>‹Nº›</a:t>
            </a:fld>
            <a:endParaRPr lang="es-E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ítulo 5"/>
          <p:cNvSpPr>
            <a:spLocks noGrp="1"/>
          </p:cNvSpPr>
          <p:nvPr>
            <p:ph type="title"/>
          </p:nvPr>
        </p:nvSpPr>
        <p:spPr/>
        <p:txBody>
          <a:bodyPr rtlCol="0"/>
          <a:lstStyle/>
          <a:p>
            <a:pPr rtl="0"/>
            <a:r>
              <a:rPr lang="es-ES" noProof="0"/>
              <a:t>Haga clic para modificar el estilo de título del patrón</a:t>
            </a:r>
          </a:p>
        </p:txBody>
      </p:sp>
      <p:sp>
        <p:nvSpPr>
          <p:cNvPr id="2" name="Marcador de fecha 1"/>
          <p:cNvSpPr>
            <a:spLocks noGrp="1"/>
          </p:cNvSpPr>
          <p:nvPr>
            <p:ph type="dt" sz="half" idx="10"/>
          </p:nvPr>
        </p:nvSpPr>
        <p:spPr/>
        <p:txBody>
          <a:bodyPr rtlCol="0"/>
          <a:lstStyle/>
          <a:p>
            <a:pPr rtl="0"/>
            <a:fld id="{2B39ECAD-41BC-4501-AF16-5B79D84B1054}" type="datetime1">
              <a:rPr lang="es-ES" noProof="0" smtClean="0"/>
              <a:t>15/10/2020</a:t>
            </a:fld>
            <a:endParaRPr lang="es-ES" noProof="0"/>
          </a:p>
        </p:txBody>
      </p:sp>
      <p:sp>
        <p:nvSpPr>
          <p:cNvPr id="7" name="Marcador de pie de página 6"/>
          <p:cNvSpPr>
            <a:spLocks noGrp="1"/>
          </p:cNvSpPr>
          <p:nvPr>
            <p:ph type="ftr" sz="quarter" idx="11"/>
          </p:nvPr>
        </p:nvSpPr>
        <p:spPr/>
        <p:txBody>
          <a:bodyPr rtlCol="0"/>
          <a:lstStyle/>
          <a:p>
            <a:pPr rtl="0"/>
            <a:endParaRPr lang="es-ES" noProof="0"/>
          </a:p>
        </p:txBody>
      </p:sp>
      <p:sp>
        <p:nvSpPr>
          <p:cNvPr id="8" name="Marcador de número de diapositiva 7"/>
          <p:cNvSpPr>
            <a:spLocks noGrp="1"/>
          </p:cNvSpPr>
          <p:nvPr>
            <p:ph type="sldNum" sz="quarter" idx="12"/>
          </p:nvPr>
        </p:nvSpPr>
        <p:spPr/>
        <p:txBody>
          <a:bodyPr rtlCol="0"/>
          <a:lstStyle/>
          <a:p>
            <a:pPr rtl="0"/>
            <a:fld id="{4FAB73BC-B049-4115-A692-8D63A059BFB8}" type="slidenum">
              <a:rPr lang="es-ES" noProof="0" smtClean="0"/>
              <a:pPr rtl="0"/>
              <a:t>‹Nº›</a:t>
            </a:fld>
            <a:endParaRPr lang="es-E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Marcador de fecha 4"/>
          <p:cNvSpPr>
            <a:spLocks noGrp="1"/>
          </p:cNvSpPr>
          <p:nvPr>
            <p:ph type="dt" sz="half" idx="10"/>
          </p:nvPr>
        </p:nvSpPr>
        <p:spPr/>
        <p:txBody>
          <a:bodyPr rtlCol="0"/>
          <a:lstStyle/>
          <a:p>
            <a:pPr rtl="0"/>
            <a:fld id="{F257760E-7CFB-4EDF-9F3F-50B308DEBC90}" type="datetime1">
              <a:rPr lang="es-ES" noProof="0" smtClean="0"/>
              <a:t>15/10/2020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4FAB73BC-B049-4115-A692-8D63A059BFB8}" type="slidenum">
              <a:rPr lang="es-ES" noProof="0" smtClean="0"/>
              <a:pPr rtl="0"/>
              <a:t>‹Nº›</a:t>
            </a:fld>
            <a:endParaRPr lang="es-E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56032" y="1143000"/>
            <a:ext cx="2834640" cy="2377440"/>
          </a:xfrm>
        </p:spPr>
        <p:txBody>
          <a:bodyPr rtlCol="0" anchor="b">
            <a:normAutofit/>
          </a:bodyPr>
          <a:lstStyle>
            <a:lvl1pPr>
              <a:defRPr sz="3200" b="0" baseline="0"/>
            </a:lvl1pPr>
          </a:lstStyle>
          <a:p>
            <a:pPr rtl="0"/>
            <a:r>
              <a:rPr lang="es-ES" noProof="0"/>
              <a:t>Haga clic para modificar el estilo de título del patrón</a:t>
            </a:r>
          </a:p>
        </p:txBody>
      </p:sp>
      <p:sp>
        <p:nvSpPr>
          <p:cNvPr id="3" name="Marcador de posición de contenido 2"/>
          <p:cNvSpPr>
            <a:spLocks noGrp="1"/>
          </p:cNvSpPr>
          <p:nvPr>
            <p:ph idx="1"/>
          </p:nvPr>
        </p:nvSpPr>
        <p:spPr>
          <a:xfrm>
            <a:off x="3867912" y="868680"/>
            <a:ext cx="731520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p:nvPr>
        </p:nvSpPr>
        <p:spPr>
          <a:xfrm>
            <a:off x="256032" y="3494176"/>
            <a:ext cx="2834640" cy="2321990"/>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8" name="Marcador de fecha 7"/>
          <p:cNvSpPr>
            <a:spLocks noGrp="1"/>
          </p:cNvSpPr>
          <p:nvPr>
            <p:ph type="dt" sz="half" idx="10"/>
          </p:nvPr>
        </p:nvSpPr>
        <p:spPr/>
        <p:txBody>
          <a:bodyPr rtlCol="0"/>
          <a:lstStyle/>
          <a:p>
            <a:pPr rtl="0"/>
            <a:fld id="{6318A147-82DC-4361-B42E-E06851EAF2CE}" type="datetime1">
              <a:rPr lang="es-ES" noProof="0" smtClean="0"/>
              <a:t>15/10/2020</a:t>
            </a:fld>
            <a:endParaRPr lang="es-ES" noProof="0"/>
          </a:p>
        </p:txBody>
      </p:sp>
      <p:sp>
        <p:nvSpPr>
          <p:cNvPr id="9" name="Marcador de pie de página 8"/>
          <p:cNvSpPr>
            <a:spLocks noGrp="1"/>
          </p:cNvSpPr>
          <p:nvPr>
            <p:ph type="ftr" sz="quarter" idx="11"/>
          </p:nvPr>
        </p:nvSpPr>
        <p:spPr/>
        <p:txBody>
          <a:bodyPr rtlCol="0"/>
          <a:lstStyle/>
          <a:p>
            <a:pPr rtl="0"/>
            <a:endParaRPr lang="es-ES" noProof="0"/>
          </a:p>
        </p:txBody>
      </p:sp>
      <p:sp>
        <p:nvSpPr>
          <p:cNvPr id="10" name="Marcador de posición de número de diapositiva 9"/>
          <p:cNvSpPr>
            <a:spLocks noGrp="1"/>
          </p:cNvSpPr>
          <p:nvPr>
            <p:ph type="sldNum" sz="quarter" idx="12"/>
          </p:nvPr>
        </p:nvSpPr>
        <p:spPr/>
        <p:txBody>
          <a:bodyPr rtlCol="0"/>
          <a:lstStyle/>
          <a:p>
            <a:pPr rtl="0"/>
            <a:fld id="{4FAB73BC-B049-4115-A692-8D63A059BFB8}" type="slidenum">
              <a:rPr lang="es-ES" noProof="0" smtClean="0"/>
              <a:pPr rtl="0"/>
              <a:t>‹Nº›</a:t>
            </a:fld>
            <a:endParaRPr lang="es-E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256032" y="1143000"/>
            <a:ext cx="2834640" cy="2377440"/>
          </a:xfrm>
        </p:spPr>
        <p:txBody>
          <a:bodyPr rtlCol="0" anchor="b">
            <a:normAutofit/>
          </a:bodyPr>
          <a:lstStyle>
            <a:lvl1pPr>
              <a:defRPr sz="3200" b="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3570644" y="767419"/>
            <a:ext cx="8115230" cy="5330952"/>
          </a:xfrm>
          <a:solidFill>
            <a:schemeClr val="bg1">
              <a:lumMod val="75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p:cNvSpPr>
            <a:spLocks noGrp="1"/>
          </p:cNvSpPr>
          <p:nvPr>
            <p:ph type="body" sz="half" idx="2"/>
          </p:nvPr>
        </p:nvSpPr>
        <p:spPr>
          <a:xfrm>
            <a:off x="256032" y="3493008"/>
            <a:ext cx="2834640" cy="2322576"/>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8" name="Marcador de fecha 7"/>
          <p:cNvSpPr>
            <a:spLocks noGrp="1"/>
          </p:cNvSpPr>
          <p:nvPr>
            <p:ph type="dt" sz="half" idx="10"/>
          </p:nvPr>
        </p:nvSpPr>
        <p:spPr/>
        <p:txBody>
          <a:bodyPr rtlCol="0"/>
          <a:lstStyle/>
          <a:p>
            <a:pPr rtl="0"/>
            <a:fld id="{4337CAD3-9BDE-4B52-93A9-A8080543599A}" type="datetime1">
              <a:rPr lang="es-ES" noProof="0" smtClean="0"/>
              <a:t>15/10/2020</a:t>
            </a:fld>
            <a:endParaRPr lang="es-ES" noProof="0"/>
          </a:p>
        </p:txBody>
      </p:sp>
      <p:sp>
        <p:nvSpPr>
          <p:cNvPr id="9" name="Marcador de pie de página 8"/>
          <p:cNvSpPr>
            <a:spLocks noGrp="1"/>
          </p:cNvSpPr>
          <p:nvPr>
            <p:ph type="ftr" sz="quarter" idx="11"/>
          </p:nvPr>
        </p:nvSpPr>
        <p:spPr>
          <a:xfrm>
            <a:off x="3499101" y="6356350"/>
            <a:ext cx="5911517" cy="365125"/>
          </a:xfrm>
        </p:spPr>
        <p:txBody>
          <a:bodyPr rtlCol="0"/>
          <a:lstStyle/>
          <a:p>
            <a:pPr rtl="0"/>
            <a:endParaRPr lang="es-ES" noProof="0"/>
          </a:p>
        </p:txBody>
      </p:sp>
      <p:sp>
        <p:nvSpPr>
          <p:cNvPr id="10" name="Marcador de número de diapositiva 9"/>
          <p:cNvSpPr>
            <a:spLocks noGrp="1"/>
          </p:cNvSpPr>
          <p:nvPr>
            <p:ph type="sldNum" sz="quarter" idx="12"/>
          </p:nvPr>
        </p:nvSpPr>
        <p:spPr/>
        <p:txBody>
          <a:bodyPr rtlCol="0"/>
          <a:lstStyle/>
          <a:p>
            <a:pPr rtl="0"/>
            <a:fld id="{4FAB73BC-B049-4115-A692-8D63A059BFB8}" type="slidenum">
              <a:rPr lang="es-ES" noProof="0" smtClean="0"/>
              <a:pPr rtl="0"/>
              <a:t>‹Nº›</a:t>
            </a:fld>
            <a:endParaRPr lang="es-ES"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ángulo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Marcador de título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8" name="Rectángulo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texto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fld id="{512AABFC-D231-4EB0-8DAF-79DB83E0EB0B}" type="datetime1">
              <a:rPr lang="es-ES" noProof="0" smtClean="0"/>
              <a:t>15/10/2020</a:t>
            </a:fld>
            <a:endParaRPr lang="es-ES" noProof="0" dirty="0"/>
          </a:p>
        </p:txBody>
      </p:sp>
      <p:sp>
        <p:nvSpPr>
          <p:cNvPr id="5" name="Marcador de pie de página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endParaRPr lang="es-ES" noProof="0"/>
          </a:p>
        </p:txBody>
      </p:sp>
      <p:sp>
        <p:nvSpPr>
          <p:cNvPr id="6" name="Marcador de posición de número de diapositiva 5"/>
          <p:cNvSpPr>
            <a:spLocks noGrp="1"/>
          </p:cNvSpPr>
          <p:nvPr>
            <p:ph type="sldNum" sz="quarter" idx="4"/>
          </p:nvPr>
        </p:nvSpPr>
        <p:spPr>
          <a:xfrm>
            <a:off x="10284937" y="204787"/>
            <a:ext cx="1530927" cy="365125"/>
          </a:xfrm>
          <a:prstGeom prst="rect">
            <a:avLst/>
          </a:prstGeom>
        </p:spPr>
        <p:txBody>
          <a:bodyPr vert="horz" lIns="91440" tIns="45720" rIns="91440" bIns="45720" rtlCol="0" anchor="ctr"/>
          <a:lstStyle>
            <a:lvl1pPr algn="r">
              <a:defRPr sz="1800" b="1">
                <a:solidFill>
                  <a:schemeClr val="accent1"/>
                </a:solidFill>
              </a:defRPr>
            </a:lvl1pPr>
          </a:lstStyle>
          <a:p>
            <a:fld id="{4FAB73BC-B049-4115-A692-8D63A059BFB8}"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jpe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jpeg"/><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ángulo 18">
            <a:extLst>
              <a:ext uri="{FF2B5EF4-FFF2-40B4-BE49-F238E27FC236}">
                <a16:creationId xmlns:a16="http://schemas.microsoft.com/office/drawing/2014/main" id="{9FDD9264-A478-4B82-A891-2BEA8BF9F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pic>
        <p:nvPicPr>
          <p:cNvPr id="5" name="Imagen 4">
            <a:extLst>
              <a:ext uri="{FF2B5EF4-FFF2-40B4-BE49-F238E27FC236}">
                <a16:creationId xmlns:a16="http://schemas.microsoft.com/office/drawing/2014/main" id="{E02A32A9-E857-46CE-8AA3-D318B7D6463D}"/>
              </a:ext>
              <a:ext uri="{C183D7F6-B498-43B3-948B-1728B52AA6E4}">
                <adec:decorative xmlns:adec="http://schemas.microsoft.com/office/drawing/2017/decorative" val="1"/>
              </a:ext>
            </a:extLst>
          </p:cNvPr>
          <p:cNvPicPr>
            <a:picLocks noChangeAspect="1"/>
          </p:cNvPicPr>
          <p:nvPr/>
        </p:nvPicPr>
        <p:blipFill rotWithShape="1">
          <a:blip r:embed="rId3"/>
          <a:srcRect t="2926" r="9092" b="20447"/>
          <a:stretch/>
        </p:blipFill>
        <p:spPr>
          <a:xfrm>
            <a:off x="10980" y="-1"/>
            <a:ext cx="12188932" cy="6858000"/>
          </a:xfrm>
          <a:prstGeom prst="rect">
            <a:avLst/>
          </a:prstGeom>
        </p:spPr>
      </p:pic>
      <p:sp>
        <p:nvSpPr>
          <p:cNvPr id="21" name="Rectángulo 20">
            <a:extLst>
              <a:ext uri="{FF2B5EF4-FFF2-40B4-BE49-F238E27FC236}">
                <a16:creationId xmlns:a16="http://schemas.microsoft.com/office/drawing/2014/main" id="{C4D755E9-CEF5-43A7-A514-4664F25F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50BAEEE6-69AA-4811-8D2B-F84F74D46B57}"/>
              </a:ext>
            </a:extLst>
          </p:cNvPr>
          <p:cNvSpPr>
            <a:spLocks noGrp="1"/>
          </p:cNvSpPr>
          <p:nvPr>
            <p:ph type="ctrTitle"/>
          </p:nvPr>
        </p:nvSpPr>
        <p:spPr>
          <a:xfrm>
            <a:off x="5622697" y="2165053"/>
            <a:ext cx="5180920" cy="1776046"/>
          </a:xfrm>
        </p:spPr>
        <p:txBody>
          <a:bodyPr rtlCol="0">
            <a:normAutofit fontScale="90000"/>
          </a:bodyPr>
          <a:lstStyle/>
          <a:p>
            <a:pPr marL="76200" marR="530225" indent="457200" algn="ctr">
              <a:lnSpc>
                <a:spcPct val="100000"/>
              </a:lnSpc>
              <a:spcBef>
                <a:spcPts val="500"/>
              </a:spcBef>
              <a:spcAft>
                <a:spcPts val="0"/>
              </a:spcAft>
            </a:pP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INTEGR</a:t>
            </a:r>
            <a:r>
              <a:rPr lang="es-EC" sz="2000" spc="-4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A</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CI</a:t>
            </a:r>
            <a:r>
              <a:rPr lang="es-EC" sz="2000" spc="-845"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O</a:t>
            </a:r>
            <a:r>
              <a:rPr lang="es-EC" sz="2000" spc="165"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N</a:t>
            </a:r>
            <a:r>
              <a:rPr lang="es-EC" sz="2000" spc="14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DE</a:t>
            </a:r>
            <a:r>
              <a:rPr lang="es-EC" sz="2000" spc="14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LAS</a:t>
            </a:r>
            <a:r>
              <a:rPr lang="es-EC" sz="2000" spc="14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SUBES</a:t>
            </a:r>
            <a:r>
              <a:rPr lang="es-EC" sz="2000" spc="-115"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T</a:t>
            </a:r>
            <a:r>
              <a:rPr lang="es-EC" sz="2000" spc="-4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A</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CIONES</a:t>
            </a:r>
            <a:r>
              <a:rPr lang="es-EC" sz="2000" spc="14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“AMOR</a:t>
            </a:r>
            <a:r>
              <a:rPr lang="es-EC" sz="2000" spc="14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Y </a:t>
            </a:r>
            <a:r>
              <a:rPr lang="es-EC" sz="2000" spc="-3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PAZ”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Y </a:t>
            </a:r>
            <a:r>
              <a:rPr lang="es-EC" sz="2000" spc="-2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“PUERTO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RICO” AL SISTEMA SCADA SECTOR “LAS</a:t>
            </a:r>
            <a:r>
              <a:rPr lang="es-EC" sz="2000" spc="12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CHOZAS”</a:t>
            </a:r>
            <a:r>
              <a:rPr lang="es-EC" sz="2000" spc="12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DE</a:t>
            </a:r>
            <a:r>
              <a:rPr lang="es-EC" sz="2000" spc="12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LA</a:t>
            </a:r>
            <a:r>
              <a:rPr lang="es-EC" sz="2000" spc="12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EMPRESA</a:t>
            </a:r>
            <a:r>
              <a:rPr lang="es-EC" sz="2000" spc="12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spc="-5"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P</a:t>
            </a:r>
            <a:r>
              <a:rPr lang="es-EC" sz="2000" spc="-855"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U</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a:t>
            </a:r>
            <a:r>
              <a:rPr lang="es-EC" sz="2000" spc="-125"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BLICA</a:t>
            </a:r>
            <a:r>
              <a:rPr lang="es-EC" sz="2000" spc="12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MUNICI</a:t>
            </a:r>
            <a:r>
              <a:rPr lang="es-EC" sz="2000" spc="-115"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P</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AL</a:t>
            </a:r>
            <a:r>
              <a:rPr lang="es-EC" sz="2000" spc="12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DE AGUA </a:t>
            </a:r>
            <a:r>
              <a:rPr lang="es-EC" sz="2000" spc="-2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POTABLE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Y ALCANTARILLADO LAGO</a:t>
            </a:r>
            <a:r>
              <a:rPr lang="es-EC" sz="2000" spc="135"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 </a:t>
            </a:r>
            <a:r>
              <a:rPr lang="es-EC" sz="2000" dirty="0">
                <a:solidFill>
                  <a:schemeClr val="accent3">
                    <a:lumMod val="75000"/>
                  </a:schemeClr>
                </a:solidFill>
                <a:effectLst/>
                <a:latin typeface="Arial" panose="020B0604020202020204" pitchFamily="34" charset="0"/>
                <a:ea typeface="Georgia" panose="02040502050405020303" pitchFamily="18" charset="0"/>
                <a:cs typeface="Arial" panose="020B0604020202020204" pitchFamily="34" charset="0"/>
              </a:rPr>
              <a:t>AGRIO</a:t>
            </a:r>
            <a:endParaRPr lang="es-ES" sz="2000" dirty="0">
              <a:solidFill>
                <a:schemeClr val="accent3">
                  <a:lumMod val="75000"/>
                </a:schemeClr>
              </a:solidFill>
              <a:effectLst/>
              <a:latin typeface="Arial" panose="020B0604020202020204" pitchFamily="34" charset="0"/>
              <a:ea typeface="Georgia" panose="02040502050405020303" pitchFamily="18" charset="0"/>
              <a:cs typeface="Georgia" panose="02040502050405020303" pitchFamily="18" charset="0"/>
            </a:endParaRPr>
          </a:p>
        </p:txBody>
      </p:sp>
      <p:sp>
        <p:nvSpPr>
          <p:cNvPr id="3" name="Subtítulo 2">
            <a:extLst>
              <a:ext uri="{FF2B5EF4-FFF2-40B4-BE49-F238E27FC236}">
                <a16:creationId xmlns:a16="http://schemas.microsoft.com/office/drawing/2014/main" id="{7721F547-2086-4D47-BB8F-44FA940064BE}"/>
              </a:ext>
            </a:extLst>
          </p:cNvPr>
          <p:cNvSpPr>
            <a:spLocks noGrp="1"/>
          </p:cNvSpPr>
          <p:nvPr>
            <p:ph type="subTitle" idx="1"/>
          </p:nvPr>
        </p:nvSpPr>
        <p:spPr>
          <a:xfrm>
            <a:off x="119642" y="2705112"/>
            <a:ext cx="4402943" cy="1101164"/>
          </a:xfrm>
        </p:spPr>
        <p:txBody>
          <a:bodyPr rtlCol="0">
            <a:normAutofit/>
          </a:bodyPr>
          <a:lstStyle/>
          <a:p>
            <a:pPr algn="ctr" rtl="0"/>
            <a:r>
              <a:rPr lang="es-ES" sz="2000" b="1" dirty="0">
                <a:solidFill>
                  <a:schemeClr val="bg1"/>
                </a:solidFill>
              </a:rPr>
              <a:t>Responsables:</a:t>
            </a:r>
            <a:br>
              <a:rPr lang="es-ES" sz="2000" dirty="0">
                <a:solidFill>
                  <a:schemeClr val="bg1"/>
                </a:solidFill>
              </a:rPr>
            </a:br>
            <a:r>
              <a:rPr lang="es-ES" sz="2000" dirty="0">
                <a:solidFill>
                  <a:schemeClr val="bg1"/>
                </a:solidFill>
              </a:rPr>
              <a:t>Sr. José Daniel Aguirre Aguilar</a:t>
            </a:r>
            <a:br>
              <a:rPr lang="es-ES" sz="2000" dirty="0">
                <a:solidFill>
                  <a:schemeClr val="bg1"/>
                </a:solidFill>
              </a:rPr>
            </a:br>
            <a:r>
              <a:rPr lang="es-ES" sz="2000" dirty="0">
                <a:solidFill>
                  <a:schemeClr val="bg1"/>
                </a:solidFill>
              </a:rPr>
              <a:t>Sr. </a:t>
            </a:r>
            <a:r>
              <a:rPr lang="es-ES" sz="2000" dirty="0" err="1">
                <a:solidFill>
                  <a:schemeClr val="bg1"/>
                </a:solidFill>
              </a:rPr>
              <a:t>Victor</a:t>
            </a:r>
            <a:r>
              <a:rPr lang="es-ES" sz="2000" dirty="0">
                <a:solidFill>
                  <a:schemeClr val="bg1"/>
                </a:solidFill>
              </a:rPr>
              <a:t> Alfonso Núñez Toro</a:t>
            </a:r>
          </a:p>
        </p:txBody>
      </p:sp>
      <p:sp>
        <p:nvSpPr>
          <p:cNvPr id="23" name="Rectángulo 22">
            <a:extLst>
              <a:ext uri="{FF2B5EF4-FFF2-40B4-BE49-F238E27FC236}">
                <a16:creationId xmlns:a16="http://schemas.microsoft.com/office/drawing/2014/main" id="{2BF879CD-ED15-450F-B829-699C694D2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Universidad de las Fuerzas Armadas de Ecuador - Wikipedia, la ...">
            <a:extLst>
              <a:ext uri="{FF2B5EF4-FFF2-40B4-BE49-F238E27FC236}">
                <a16:creationId xmlns:a16="http://schemas.microsoft.com/office/drawing/2014/main" id="{C850C91E-97F3-4AFD-9FD0-8A4BF9A232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9185" y="4604392"/>
            <a:ext cx="1956211" cy="17684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PALA-EP">
            <a:extLst>
              <a:ext uri="{FF2B5EF4-FFF2-40B4-BE49-F238E27FC236}">
                <a16:creationId xmlns:a16="http://schemas.microsoft.com/office/drawing/2014/main" id="{AD75E22D-3F23-4B02-8567-4E17675DD1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1789" y="4604391"/>
            <a:ext cx="2295912" cy="1768414"/>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1.png">
            <a:extLst>
              <a:ext uri="{FF2B5EF4-FFF2-40B4-BE49-F238E27FC236}">
                <a16:creationId xmlns:a16="http://schemas.microsoft.com/office/drawing/2014/main" id="{F95B4894-5E8B-4E62-B96E-631ECCC2FA0B}"/>
              </a:ext>
            </a:extLst>
          </p:cNvPr>
          <p:cNvPicPr/>
          <p:nvPr/>
        </p:nvPicPr>
        <p:blipFill>
          <a:blip r:embed="rId6" cstate="print"/>
          <a:stretch>
            <a:fillRect/>
          </a:stretch>
        </p:blipFill>
        <p:spPr>
          <a:xfrm>
            <a:off x="5602047" y="306056"/>
            <a:ext cx="4333240" cy="1195705"/>
          </a:xfrm>
          <a:prstGeom prst="rect">
            <a:avLst/>
          </a:prstGeom>
        </p:spPr>
      </p:pic>
      <p:sp>
        <p:nvSpPr>
          <p:cNvPr id="17" name="Subtítulo 2">
            <a:extLst>
              <a:ext uri="{FF2B5EF4-FFF2-40B4-BE49-F238E27FC236}">
                <a16:creationId xmlns:a16="http://schemas.microsoft.com/office/drawing/2014/main" id="{2C1EBB9A-7433-4640-8B86-8E4ADF58DEF6}"/>
              </a:ext>
            </a:extLst>
          </p:cNvPr>
          <p:cNvSpPr txBox="1">
            <a:spLocks/>
          </p:cNvSpPr>
          <p:nvPr/>
        </p:nvSpPr>
        <p:spPr>
          <a:xfrm>
            <a:off x="119642" y="1106509"/>
            <a:ext cx="4402943" cy="1101164"/>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s-MX" b="1" dirty="0">
                <a:solidFill>
                  <a:schemeClr val="bg1"/>
                </a:solidFill>
              </a:rPr>
              <a:t>Departamento de Eléctrica, Electrónica y Telecomunicaciones</a:t>
            </a:r>
          </a:p>
          <a:p>
            <a:pPr algn="ctr"/>
            <a:r>
              <a:rPr lang="es-MX" b="1" dirty="0">
                <a:solidFill>
                  <a:schemeClr val="bg1"/>
                </a:solidFill>
              </a:rPr>
              <a:t>Carrera de Ingeniería Electrónica, Automatización y Control</a:t>
            </a:r>
          </a:p>
        </p:txBody>
      </p:sp>
      <p:sp>
        <p:nvSpPr>
          <p:cNvPr id="20" name="CuadroTexto 19">
            <a:extLst>
              <a:ext uri="{FF2B5EF4-FFF2-40B4-BE49-F238E27FC236}">
                <a16:creationId xmlns:a16="http://schemas.microsoft.com/office/drawing/2014/main" id="{64C76A6C-9A89-41AD-941C-48B387668C75}"/>
              </a:ext>
            </a:extLst>
          </p:cNvPr>
          <p:cNvSpPr txBox="1"/>
          <p:nvPr/>
        </p:nvSpPr>
        <p:spPr>
          <a:xfrm>
            <a:off x="-865453" y="4092180"/>
            <a:ext cx="6159010" cy="646331"/>
          </a:xfrm>
          <a:prstGeom prst="rect">
            <a:avLst/>
          </a:prstGeom>
          <a:noFill/>
        </p:spPr>
        <p:txBody>
          <a:bodyPr wrap="square">
            <a:spAutoFit/>
          </a:bodyPr>
          <a:lstStyle/>
          <a:p>
            <a:pPr indent="457200" algn="ctr"/>
            <a:r>
              <a:rPr lang="es-ES" sz="1800" b="0" dirty="0">
                <a:solidFill>
                  <a:schemeClr val="bg1"/>
                </a:solidFill>
                <a:effectLst/>
                <a:latin typeface="Arial" panose="020B0604020202020204" pitchFamily="34" charset="0"/>
                <a:ea typeface="Georgia" panose="02040502050405020303" pitchFamily="18" charset="0"/>
                <a:cs typeface="Arial" panose="020B0604020202020204" pitchFamily="34" charset="0"/>
              </a:rPr>
              <a:t>Director:</a:t>
            </a:r>
            <a:br>
              <a:rPr lang="es-ES" sz="1800" b="0" dirty="0">
                <a:solidFill>
                  <a:schemeClr val="bg1"/>
                </a:solidFill>
                <a:effectLst/>
                <a:latin typeface="Arial" panose="020B0604020202020204" pitchFamily="34" charset="0"/>
                <a:ea typeface="Georgia" panose="02040502050405020303" pitchFamily="18" charset="0"/>
                <a:cs typeface="Arial" panose="020B0604020202020204" pitchFamily="34" charset="0"/>
              </a:rPr>
            </a:br>
            <a:r>
              <a:rPr lang="es-ES" sz="1800" b="0" dirty="0">
                <a:solidFill>
                  <a:schemeClr val="bg1"/>
                </a:solidFill>
                <a:effectLst/>
                <a:latin typeface="Arial" panose="020B0604020202020204" pitchFamily="34" charset="0"/>
                <a:ea typeface="Georgia" panose="02040502050405020303" pitchFamily="18" charset="0"/>
                <a:cs typeface="Arial" panose="020B0604020202020204" pitchFamily="34" charset="0"/>
              </a:rPr>
              <a:t>Ing.</a:t>
            </a:r>
            <a:r>
              <a:rPr lang="es-ES" sz="1800" b="0" spc="140" dirty="0">
                <a:solidFill>
                  <a:schemeClr val="bg1"/>
                </a:solidFill>
                <a:effectLst/>
                <a:latin typeface="Arial" panose="020B0604020202020204" pitchFamily="34" charset="0"/>
                <a:ea typeface="Georgia" panose="02040502050405020303" pitchFamily="18" charset="0"/>
                <a:cs typeface="Arial" panose="020B0604020202020204" pitchFamily="34" charset="0"/>
              </a:rPr>
              <a:t> </a:t>
            </a:r>
            <a:r>
              <a:rPr lang="es-ES" sz="1800" b="0" dirty="0">
                <a:solidFill>
                  <a:schemeClr val="bg1"/>
                </a:solidFill>
                <a:effectLst/>
                <a:latin typeface="Arial" panose="020B0604020202020204" pitchFamily="34" charset="0"/>
                <a:ea typeface="Georgia" panose="02040502050405020303" pitchFamily="18" charset="0"/>
                <a:cs typeface="Arial" panose="020B0604020202020204" pitchFamily="34" charset="0"/>
              </a:rPr>
              <a:t>Ortiz Tulcán, Hugo Ramiro,</a:t>
            </a:r>
            <a:r>
              <a:rPr lang="es-ES" sz="1800" b="0" spc="140" dirty="0">
                <a:solidFill>
                  <a:schemeClr val="bg1"/>
                </a:solidFill>
                <a:effectLst/>
                <a:latin typeface="Arial" panose="020B0604020202020204" pitchFamily="34" charset="0"/>
                <a:ea typeface="Georgia" panose="02040502050405020303" pitchFamily="18" charset="0"/>
                <a:cs typeface="Arial" panose="020B0604020202020204" pitchFamily="34" charset="0"/>
              </a:rPr>
              <a:t> </a:t>
            </a:r>
            <a:r>
              <a:rPr lang="es-EC" sz="1800" b="0" dirty="0" err="1">
                <a:solidFill>
                  <a:schemeClr val="bg1"/>
                </a:solidFill>
                <a:effectLst/>
                <a:latin typeface="Arial" panose="020B0604020202020204" pitchFamily="34" charset="0"/>
                <a:ea typeface="Georgia" panose="02040502050405020303" pitchFamily="18" charset="0"/>
                <a:cs typeface="Arial" panose="020B0604020202020204" pitchFamily="34" charset="0"/>
              </a:rPr>
              <a:t>Mgs</a:t>
            </a:r>
            <a:endParaRPr lang="es-ES" sz="1800" b="1" dirty="0">
              <a:solidFill>
                <a:schemeClr val="bg1"/>
              </a:solidFill>
              <a:effectLst/>
              <a:latin typeface="Arial" panose="020B0604020202020204" pitchFamily="34" charset="0"/>
              <a:ea typeface="Georgia" panose="02040502050405020303" pitchFamily="18" charset="0"/>
              <a:cs typeface="Georgia" panose="02040502050405020303" pitchFamily="18" charset="0"/>
            </a:endParaRPr>
          </a:p>
        </p:txBody>
      </p:sp>
      <p:sp>
        <p:nvSpPr>
          <p:cNvPr id="24" name="Marcador de número de diapositiva 23">
            <a:extLst>
              <a:ext uri="{FF2B5EF4-FFF2-40B4-BE49-F238E27FC236}">
                <a16:creationId xmlns:a16="http://schemas.microsoft.com/office/drawing/2014/main" id="{3355D6C7-C0B3-405B-AE78-6A869C536E46}"/>
              </a:ext>
            </a:extLst>
          </p:cNvPr>
          <p:cNvSpPr>
            <a:spLocks noGrp="1"/>
          </p:cNvSpPr>
          <p:nvPr>
            <p:ph type="sldNum" sz="quarter" idx="12"/>
          </p:nvPr>
        </p:nvSpPr>
        <p:spPr/>
        <p:txBody>
          <a:bodyPr/>
          <a:lstStyle/>
          <a:p>
            <a:pPr rtl="0"/>
            <a:fld id="{4FAB73BC-B049-4115-A692-8D63A059BFB8}" type="slidenum">
              <a:rPr lang="es-ES" noProof="0" smtClean="0"/>
              <a:pPr rtl="0"/>
              <a:t>1</a:t>
            </a:fld>
            <a:endParaRPr lang="es-ES" noProof="0"/>
          </a:p>
        </p:txBody>
      </p:sp>
      <p:sp>
        <p:nvSpPr>
          <p:cNvPr id="25" name="CuadroTexto 24">
            <a:extLst>
              <a:ext uri="{FF2B5EF4-FFF2-40B4-BE49-F238E27FC236}">
                <a16:creationId xmlns:a16="http://schemas.microsoft.com/office/drawing/2014/main" id="{9FE3554C-F6DC-4B0D-920E-5CF8D56B957D}"/>
              </a:ext>
            </a:extLst>
          </p:cNvPr>
          <p:cNvSpPr txBox="1"/>
          <p:nvPr/>
        </p:nvSpPr>
        <p:spPr>
          <a:xfrm>
            <a:off x="-882063" y="5258865"/>
            <a:ext cx="6159010" cy="369332"/>
          </a:xfrm>
          <a:prstGeom prst="rect">
            <a:avLst/>
          </a:prstGeom>
          <a:noFill/>
        </p:spPr>
        <p:txBody>
          <a:bodyPr wrap="square">
            <a:spAutoFit/>
          </a:bodyPr>
          <a:lstStyle/>
          <a:p>
            <a:pPr indent="457200" algn="ctr"/>
            <a:r>
              <a:rPr lang="es-ES" sz="1800" b="0" dirty="0">
                <a:solidFill>
                  <a:schemeClr val="bg1"/>
                </a:solidFill>
                <a:effectLst/>
                <a:latin typeface="Arial" panose="020B0604020202020204" pitchFamily="34" charset="0"/>
                <a:ea typeface="Georgia" panose="02040502050405020303" pitchFamily="18" charset="0"/>
                <a:cs typeface="Arial" panose="020B0604020202020204" pitchFamily="34" charset="0"/>
              </a:rPr>
              <a:t>SANGOLQUÍ, OCTUBRE 2020</a:t>
            </a:r>
            <a:endParaRPr lang="es-ES" sz="1800" b="1" dirty="0">
              <a:solidFill>
                <a:schemeClr val="bg1"/>
              </a:solidFill>
              <a:effectLst/>
              <a:latin typeface="Arial" panose="020B0604020202020204" pitchFamily="34" charset="0"/>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355031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p:txBody>
          <a:bodyPr/>
          <a:lstStyle/>
          <a:p>
            <a:r>
              <a:rPr lang="es-ES" dirty="0"/>
              <a:t>OBJETIVO GENERAL</a:t>
            </a:r>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6142156" y="25878"/>
            <a:ext cx="2165082" cy="8343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rPr>
              <a:t>OBJETIVOS</a:t>
            </a: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941474" y="2281444"/>
            <a:ext cx="7246986" cy="24458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r>
              <a:rPr lang="es-EC" sz="2400" dirty="0">
                <a:solidFill>
                  <a:srgbClr val="3BCCFF"/>
                </a:solidFill>
                <a:effectLst/>
                <a:latin typeface="Arial" panose="020B0604020202020204" pitchFamily="34" charset="0"/>
                <a:ea typeface="Georgia" panose="02040502050405020303" pitchFamily="18" charset="0"/>
                <a:cs typeface="Arial" panose="020B0604020202020204" pitchFamily="34" charset="0"/>
              </a:rPr>
              <a:t>Optimizar la operación de bombeo de agua potable entre la subestación Amor y Paz y la subestación Puerto Rico, mediante su integración al sistema SCADA ubicado en la planta de agua potable del sector Las Chozas.</a:t>
            </a:r>
            <a:endParaRPr lang="es-ES" sz="24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endParaRPr lang="es-ES" dirty="0">
              <a:solidFill>
                <a:srgbClr val="3BCCFF"/>
              </a:solidFill>
            </a:endParaRPr>
          </a:p>
        </p:txBody>
      </p:sp>
      <p:sp>
        <p:nvSpPr>
          <p:cNvPr id="12" name="Marcador de número de diapositiva 11">
            <a:extLst>
              <a:ext uri="{FF2B5EF4-FFF2-40B4-BE49-F238E27FC236}">
                <a16:creationId xmlns:a16="http://schemas.microsoft.com/office/drawing/2014/main" id="{D9A92806-86CB-4303-8531-EC4714E6A472}"/>
              </a:ext>
            </a:extLst>
          </p:cNvPr>
          <p:cNvSpPr>
            <a:spLocks noGrp="1"/>
          </p:cNvSpPr>
          <p:nvPr>
            <p:ph type="sldNum" sz="quarter" idx="12"/>
          </p:nvPr>
        </p:nvSpPr>
        <p:spPr/>
        <p:txBody>
          <a:bodyPr/>
          <a:lstStyle/>
          <a:p>
            <a:fld id="{4FAB73BC-B049-4115-A692-8D63A059BFB8}" type="slidenum">
              <a:rPr lang="es-ES" smtClean="0"/>
              <a:pPr/>
              <a:t>10</a:t>
            </a:fld>
            <a:endParaRPr lang="es-ES" dirty="0"/>
          </a:p>
        </p:txBody>
      </p:sp>
    </p:spTree>
    <p:extLst>
      <p:ext uri="{BB962C8B-B14F-4D97-AF65-F5344CB8AC3E}">
        <p14:creationId xmlns:p14="http://schemas.microsoft.com/office/powerpoint/2010/main" val="1450526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p:txBody>
          <a:bodyPr/>
          <a:lstStyle/>
          <a:p>
            <a:r>
              <a:rPr lang="es-ES" dirty="0"/>
              <a:t>OBJETIVOS ESPECÍFICOS</a:t>
            </a:r>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6142156" y="25878"/>
            <a:ext cx="2165082" cy="8343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rPr>
              <a:t>OBJETIVOS</a:t>
            </a: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4062244" y="1017917"/>
            <a:ext cx="6867424" cy="494293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342900" lvl="0" indent="-342900" algn="just">
              <a:lnSpc>
                <a:spcPct val="160000"/>
              </a:lnSpc>
              <a:spcAft>
                <a:spcPts val="800"/>
              </a:spcAft>
              <a:buFont typeface="Symbol" panose="05050102010706020507" pitchFamily="18" charset="2"/>
              <a:buChar char=""/>
            </a:pPr>
            <a:r>
              <a:rPr lang="es-EC" sz="1800" dirty="0">
                <a:solidFill>
                  <a:srgbClr val="3BCCFF"/>
                </a:solidFill>
                <a:effectLst/>
                <a:latin typeface="Arial" panose="020B0604020202020204" pitchFamily="34" charset="0"/>
                <a:ea typeface="Georgia" panose="02040502050405020303" pitchFamily="18" charset="0"/>
                <a:cs typeface="Arial" panose="020B0604020202020204" pitchFamily="34" charset="0"/>
              </a:rPr>
              <a:t>Reducir las pérdidas de agua potable mediante el diseño de un sistema automático capaz de supervisar el rebombeo de la subestación Amor y Paz hacia la subestación Puerto Rico desde la planta de agua potable sector Las Chozas.</a:t>
            </a:r>
            <a:endPar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pPr marL="342900" lvl="0" indent="-342900" algn="just">
              <a:lnSpc>
                <a:spcPct val="160000"/>
              </a:lnSpc>
              <a:spcAft>
                <a:spcPts val="800"/>
              </a:spcAft>
              <a:buFont typeface="Symbol" panose="05050102010706020507" pitchFamily="18" charset="2"/>
              <a:buChar char=""/>
            </a:pPr>
            <a:r>
              <a:rPr lang="es-EC" sz="1800" dirty="0">
                <a:solidFill>
                  <a:srgbClr val="3BCCFF"/>
                </a:solidFill>
                <a:effectLst/>
                <a:latin typeface="Arial" panose="020B0604020202020204" pitchFamily="34" charset="0"/>
                <a:ea typeface="Georgia" panose="02040502050405020303" pitchFamily="18" charset="0"/>
                <a:cs typeface="Arial" panose="020B0604020202020204" pitchFamily="34" charset="0"/>
              </a:rPr>
              <a:t>Detectar de manera inmediata un posible fallo de la bomba de la subestación Amor y Paz.</a:t>
            </a:r>
          </a:p>
          <a:p>
            <a:pPr marL="342900" lvl="0" indent="-342900" algn="just">
              <a:lnSpc>
                <a:spcPct val="160000"/>
              </a:lnSpc>
              <a:spcAft>
                <a:spcPts val="800"/>
              </a:spcAft>
              <a:buFont typeface="Symbol" panose="05050102010706020507" pitchFamily="18" charset="2"/>
              <a:buChar char=""/>
            </a:pPr>
            <a:r>
              <a:rPr lang="es-EC" sz="1800" dirty="0">
                <a:solidFill>
                  <a:srgbClr val="3BCCFF"/>
                </a:solidFill>
                <a:effectLst/>
                <a:latin typeface="Arial" panose="020B0604020202020204" pitchFamily="34" charset="0"/>
                <a:ea typeface="Georgia" panose="02040502050405020303" pitchFamily="18" charset="0"/>
                <a:cs typeface="Arial" panose="020B0604020202020204" pitchFamily="34" charset="0"/>
              </a:rPr>
              <a:t>Mejorar la supervisión de variables de interés como son: nivel y presión, mediante el diseño de pantallas HMI.</a:t>
            </a:r>
            <a:endPar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pPr marL="342900" lvl="0" indent="-342900" algn="just">
              <a:lnSpc>
                <a:spcPct val="160000"/>
              </a:lnSpc>
              <a:spcAft>
                <a:spcPts val="800"/>
              </a:spcAft>
              <a:buFont typeface="Symbol" panose="05050102010706020507" pitchFamily="18" charset="2"/>
              <a:buChar char=""/>
            </a:pPr>
            <a:r>
              <a:rPr lang="es-EC" sz="1800" dirty="0">
                <a:solidFill>
                  <a:srgbClr val="3BCCFF"/>
                </a:solidFill>
                <a:effectLst/>
                <a:latin typeface="Arial" panose="020B0604020202020204" pitchFamily="34" charset="0"/>
                <a:ea typeface="Georgia" panose="02040502050405020303" pitchFamily="18" charset="0"/>
                <a:cs typeface="Arial" panose="020B0604020202020204" pitchFamily="34" charset="0"/>
              </a:rPr>
              <a:t>Garantizar la comunicación de las variables de interés implementando telemetría desde las subestaciones mencionadas.</a:t>
            </a:r>
            <a:endPar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pPr marL="342900" lvl="0" indent="-342900" algn="just">
              <a:lnSpc>
                <a:spcPct val="160000"/>
              </a:lnSpc>
              <a:spcAft>
                <a:spcPts val="800"/>
              </a:spcAft>
              <a:buFont typeface="Symbol" panose="05050102010706020507" pitchFamily="18" charset="2"/>
              <a:buChar char=""/>
            </a:pPr>
            <a:r>
              <a:rPr lang="es-EC" sz="1800" dirty="0">
                <a:solidFill>
                  <a:srgbClr val="3BCCFF"/>
                </a:solidFill>
                <a:effectLst/>
                <a:latin typeface="Arial" panose="020B0604020202020204" pitchFamily="34" charset="0"/>
                <a:ea typeface="Georgia" panose="02040502050405020303" pitchFamily="18" charset="0"/>
                <a:cs typeface="Arial" panose="020B0604020202020204" pitchFamily="34" charset="0"/>
              </a:rPr>
              <a:t>Aumentar la confiabilidad del sistema mediante mensajes en las pantallas HMI.</a:t>
            </a:r>
            <a:endPar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pPr algn="just"/>
            <a:endParaRPr lang="es-ES" dirty="0">
              <a:solidFill>
                <a:srgbClr val="3BCCFF"/>
              </a:solidFill>
            </a:endParaRPr>
          </a:p>
        </p:txBody>
      </p:sp>
      <p:sp>
        <p:nvSpPr>
          <p:cNvPr id="11" name="Marcador de número de diapositiva 10">
            <a:extLst>
              <a:ext uri="{FF2B5EF4-FFF2-40B4-BE49-F238E27FC236}">
                <a16:creationId xmlns:a16="http://schemas.microsoft.com/office/drawing/2014/main" id="{35D597CE-A487-4A8E-9845-574F6C6866F2}"/>
              </a:ext>
            </a:extLst>
          </p:cNvPr>
          <p:cNvSpPr>
            <a:spLocks noGrp="1"/>
          </p:cNvSpPr>
          <p:nvPr>
            <p:ph type="sldNum" sz="quarter" idx="12"/>
          </p:nvPr>
        </p:nvSpPr>
        <p:spPr/>
        <p:txBody>
          <a:bodyPr/>
          <a:lstStyle/>
          <a:p>
            <a:fld id="{4FAB73BC-B049-4115-A692-8D63A059BFB8}" type="slidenum">
              <a:rPr lang="es-ES" smtClean="0"/>
              <a:pPr/>
              <a:t>11</a:t>
            </a:fld>
            <a:endParaRPr lang="es-ES" dirty="0"/>
          </a:p>
        </p:txBody>
      </p:sp>
    </p:spTree>
    <p:extLst>
      <p:ext uri="{BB962C8B-B14F-4D97-AF65-F5344CB8AC3E}">
        <p14:creationId xmlns:p14="http://schemas.microsoft.com/office/powerpoint/2010/main" val="1365623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ED587-F658-43DF-8873-D0856C3E4562}"/>
              </a:ext>
            </a:extLst>
          </p:cNvPr>
          <p:cNvSpPr>
            <a:spLocks noGrp="1"/>
          </p:cNvSpPr>
          <p:nvPr>
            <p:ph type="title"/>
          </p:nvPr>
        </p:nvSpPr>
        <p:spPr>
          <a:xfrm>
            <a:off x="252918" y="1123837"/>
            <a:ext cx="3000889" cy="4601183"/>
          </a:xfrm>
        </p:spPr>
        <p:txBody>
          <a:bodyPr>
            <a:normAutofit/>
          </a:bodyPr>
          <a:lstStyle/>
          <a:p>
            <a:r>
              <a:rPr lang="es-ES" sz="2800" dirty="0">
                <a:effectLst/>
                <a:latin typeface="Arial" panose="020B0604020202020204" pitchFamily="34" charset="0"/>
                <a:ea typeface="Georgia" panose="02040502050405020303" pitchFamily="18" charset="0"/>
                <a:cs typeface="Georgia" panose="02040502050405020303" pitchFamily="18" charset="0"/>
              </a:rPr>
              <a:t>Requerimientos y Parámetros </a:t>
            </a:r>
            <a:endParaRPr lang="es-ES" sz="2800" dirty="0"/>
          </a:p>
        </p:txBody>
      </p:sp>
      <p:pic>
        <p:nvPicPr>
          <p:cNvPr id="10" name="Picture 2" descr="Universidad de las Fuerzas Armadas de Ecuador - Wikipedia, la ...">
            <a:extLst>
              <a:ext uri="{FF2B5EF4-FFF2-40B4-BE49-F238E27FC236}">
                <a16:creationId xmlns:a16="http://schemas.microsoft.com/office/drawing/2014/main" id="{3A6F316B-FD85-4CDE-A74B-AD02CF34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193" y="2756534"/>
            <a:ext cx="1956211" cy="17684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MAPALA-EP">
            <a:extLst>
              <a:ext uri="{FF2B5EF4-FFF2-40B4-BE49-F238E27FC236}">
                <a16:creationId xmlns:a16="http://schemas.microsoft.com/office/drawing/2014/main" id="{DA975A01-C4CD-484D-9E25-4521816A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81" y="2756534"/>
            <a:ext cx="2295912" cy="1768414"/>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número de diapositiva 6">
            <a:extLst>
              <a:ext uri="{FF2B5EF4-FFF2-40B4-BE49-F238E27FC236}">
                <a16:creationId xmlns:a16="http://schemas.microsoft.com/office/drawing/2014/main" id="{C0F9FD23-55CB-48DB-8339-9E41C28B5CA1}"/>
              </a:ext>
            </a:extLst>
          </p:cNvPr>
          <p:cNvSpPr>
            <a:spLocks noGrp="1"/>
          </p:cNvSpPr>
          <p:nvPr>
            <p:ph type="sldNum" sz="quarter" idx="12"/>
          </p:nvPr>
        </p:nvSpPr>
        <p:spPr/>
        <p:txBody>
          <a:bodyPr/>
          <a:lstStyle/>
          <a:p>
            <a:fld id="{4FAB73BC-B049-4115-A692-8D63A059BFB8}" type="slidenum">
              <a:rPr lang="es-ES" smtClean="0"/>
              <a:pPr/>
              <a:t>12</a:t>
            </a:fld>
            <a:endParaRPr lang="es-ES" dirty="0"/>
          </a:p>
        </p:txBody>
      </p:sp>
    </p:spTree>
    <p:extLst>
      <p:ext uri="{BB962C8B-B14F-4D97-AF65-F5344CB8AC3E}">
        <p14:creationId xmlns:p14="http://schemas.microsoft.com/office/powerpoint/2010/main" val="47941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p:txBody>
          <a:bodyPr/>
          <a:lstStyle/>
          <a:p>
            <a:r>
              <a:rPr lang="es-EC" sz="1800" dirty="0">
                <a:effectLst/>
                <a:latin typeface="Arial" panose="020B0604020202020204" pitchFamily="34" charset="0"/>
                <a:ea typeface="Georgia" panose="02040502050405020303" pitchFamily="18" charset="0"/>
                <a:cs typeface="Georgia" panose="02040502050405020303" pitchFamily="18" charset="0"/>
              </a:rPr>
              <a:t>Conocer en tiempo real la magnitud de las variables que intervienen en el proceso de distribución</a:t>
            </a:r>
            <a:endParaRPr lang="es-ES"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effectLst/>
                <a:latin typeface="Arial" panose="020B0604020202020204" pitchFamily="34" charset="0"/>
                <a:ea typeface="Georgia" panose="02040502050405020303" pitchFamily="18" charset="0"/>
                <a:cs typeface="Georgia" panose="02040502050405020303" pitchFamily="18" charset="0"/>
              </a:rPr>
              <a:t>Requerimiento</a:t>
            </a:r>
            <a:r>
              <a:rPr lang="es-ES" sz="3200" b="1" dirty="0">
                <a:solidFill>
                  <a:schemeClr val="accent1">
                    <a:lumMod val="75000"/>
                  </a:schemeClr>
                </a:solidFill>
                <a:effectLst/>
                <a:latin typeface="Arial" panose="020B0604020202020204" pitchFamily="34" charset="0"/>
                <a:ea typeface="Georgia" panose="02040502050405020303" pitchFamily="18" charset="0"/>
                <a:cs typeface="Georgia" panose="02040502050405020303" pitchFamily="18" charset="0"/>
              </a:rPr>
              <a:t>s</a:t>
            </a:r>
            <a:r>
              <a:rPr lang="es-ES" sz="3200" dirty="0">
                <a:solidFill>
                  <a:schemeClr val="accent1">
                    <a:lumMod val="75000"/>
                  </a:schemeClr>
                </a:solidFill>
                <a:effectLst/>
                <a:latin typeface="Arial" panose="020B0604020202020204" pitchFamily="34" charset="0"/>
                <a:ea typeface="Georgia" panose="02040502050405020303" pitchFamily="18" charset="0"/>
                <a:cs typeface="Georgia" panose="02040502050405020303" pitchFamily="18" charset="0"/>
              </a:rPr>
              <a:t> y Parámetros </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4062244" y="1017917"/>
            <a:ext cx="6867424" cy="2130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571500" indent="-571500" algn="just">
              <a:buFont typeface="Arial" panose="020B0604020202020204" pitchFamily="34" charset="0"/>
              <a:buChar char="•"/>
            </a:pPr>
            <a:r>
              <a:rPr lang="es-ES" dirty="0">
                <a:solidFill>
                  <a:srgbClr val="3BCCFF"/>
                </a:solidFill>
              </a:rPr>
              <a:t>Nivel</a:t>
            </a:r>
          </a:p>
          <a:p>
            <a:pPr marL="571500" indent="-571500" algn="just">
              <a:buFont typeface="Arial" panose="020B0604020202020204" pitchFamily="34" charset="0"/>
              <a:buChar char="•"/>
            </a:pPr>
            <a:r>
              <a:rPr lang="es-ES" dirty="0">
                <a:solidFill>
                  <a:srgbClr val="3BCCFF"/>
                </a:solidFill>
              </a:rPr>
              <a:t>Presión</a:t>
            </a:r>
          </a:p>
          <a:p>
            <a:pPr marL="571500" indent="-571500" algn="just">
              <a:buFont typeface="Arial" panose="020B0604020202020204" pitchFamily="34" charset="0"/>
              <a:buChar char="•"/>
            </a:pPr>
            <a:r>
              <a:rPr lang="es-ES" dirty="0">
                <a:solidFill>
                  <a:srgbClr val="3BCCFF"/>
                </a:solidFill>
              </a:rPr>
              <a:t>Estados de equipos</a:t>
            </a:r>
          </a:p>
          <a:p>
            <a:pPr algn="just"/>
            <a:endParaRPr lang="es-ES" dirty="0">
              <a:solidFill>
                <a:srgbClr val="3BCCFF"/>
              </a:solidFill>
            </a:endParaRPr>
          </a:p>
        </p:txBody>
      </p:sp>
      <p:pic>
        <p:nvPicPr>
          <p:cNvPr id="3074" name="Picture 2" descr="Dibujo De Nivel Del Agua Para Colorear - Ultra Coloring Pages">
            <a:extLst>
              <a:ext uri="{FF2B5EF4-FFF2-40B4-BE49-F238E27FC236}">
                <a16:creationId xmlns:a16="http://schemas.microsoft.com/office/drawing/2014/main" id="{DAEE74B5-3CA9-47F1-A2A1-A481AC5D1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2189" y="921589"/>
            <a:ext cx="1871932" cy="18719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iquid Pressure Measurement Example Vector Illustration Diagram Stock  Vector - Illustration of container, experiment: 173114350">
            <a:extLst>
              <a:ext uri="{FF2B5EF4-FFF2-40B4-BE49-F238E27FC236}">
                <a16:creationId xmlns:a16="http://schemas.microsoft.com/office/drawing/2014/main" id="{4E787B9E-0BB8-4540-9065-DF7497DDB5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38" t="4655" b="8931"/>
          <a:stretch/>
        </p:blipFill>
        <p:spPr bwMode="auto">
          <a:xfrm>
            <a:off x="8013939" y="3306322"/>
            <a:ext cx="1683603" cy="15711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5 rutinas para mantener tu equipo de computo en buen estado">
            <a:extLst>
              <a:ext uri="{FF2B5EF4-FFF2-40B4-BE49-F238E27FC236}">
                <a16:creationId xmlns:a16="http://schemas.microsoft.com/office/drawing/2014/main" id="{9D927168-3327-4E85-8438-64B2C2FC2D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5569" y="3852462"/>
            <a:ext cx="2424023" cy="1872558"/>
          </a:xfrm>
          <a:prstGeom prst="rect">
            <a:avLst/>
          </a:prstGeom>
          <a:noFill/>
          <a:extLst>
            <a:ext uri="{909E8E84-426E-40DD-AFC4-6F175D3DCCD1}">
              <a14:hiddenFill xmlns:a14="http://schemas.microsoft.com/office/drawing/2010/main">
                <a:solidFill>
                  <a:srgbClr val="FFFFFF"/>
                </a:solidFill>
              </a14:hiddenFill>
            </a:ext>
          </a:extLst>
        </p:spPr>
      </p:pic>
      <p:sp>
        <p:nvSpPr>
          <p:cNvPr id="11" name="Marcador de número de diapositiva 10">
            <a:extLst>
              <a:ext uri="{FF2B5EF4-FFF2-40B4-BE49-F238E27FC236}">
                <a16:creationId xmlns:a16="http://schemas.microsoft.com/office/drawing/2014/main" id="{30A8D83B-A5C8-4FEB-A611-D3F8119F87EA}"/>
              </a:ext>
            </a:extLst>
          </p:cNvPr>
          <p:cNvSpPr>
            <a:spLocks noGrp="1"/>
          </p:cNvSpPr>
          <p:nvPr>
            <p:ph type="sldNum" sz="quarter" idx="12"/>
          </p:nvPr>
        </p:nvSpPr>
        <p:spPr/>
        <p:txBody>
          <a:bodyPr/>
          <a:lstStyle/>
          <a:p>
            <a:fld id="{4FAB73BC-B049-4115-A692-8D63A059BFB8}" type="slidenum">
              <a:rPr lang="es-ES" smtClean="0"/>
              <a:pPr/>
              <a:t>13</a:t>
            </a:fld>
            <a:endParaRPr lang="es-ES" dirty="0"/>
          </a:p>
        </p:txBody>
      </p:sp>
    </p:spTree>
    <p:extLst>
      <p:ext uri="{BB962C8B-B14F-4D97-AF65-F5344CB8AC3E}">
        <p14:creationId xmlns:p14="http://schemas.microsoft.com/office/powerpoint/2010/main" val="1727235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p:txBody>
          <a:bodyPr>
            <a:normAutofit/>
          </a:bodyPr>
          <a:lstStyle/>
          <a:p>
            <a:r>
              <a:rPr lang="es-EC" sz="2400" dirty="0">
                <a:effectLst/>
                <a:latin typeface="Arial" panose="020B0604020202020204" pitchFamily="34" charset="0"/>
                <a:ea typeface="Georgia" panose="02040502050405020303" pitchFamily="18" charset="0"/>
                <a:cs typeface="Georgia" panose="02040502050405020303" pitchFamily="18" charset="0"/>
              </a:rPr>
              <a:t>Implementar tres modos de operación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effectLst/>
                <a:latin typeface="Arial" panose="020B0604020202020204" pitchFamily="34" charset="0"/>
                <a:ea typeface="Georgia" panose="02040502050405020303" pitchFamily="18" charset="0"/>
                <a:cs typeface="Georgia" panose="02040502050405020303" pitchFamily="18" charset="0"/>
              </a:rPr>
              <a:t>Requerimiento</a:t>
            </a:r>
            <a:r>
              <a:rPr lang="es-ES" sz="3200" b="1" dirty="0">
                <a:solidFill>
                  <a:schemeClr val="accent1">
                    <a:lumMod val="75000"/>
                  </a:schemeClr>
                </a:solidFill>
                <a:effectLst/>
                <a:latin typeface="Arial" panose="020B0604020202020204" pitchFamily="34" charset="0"/>
                <a:ea typeface="Georgia" panose="02040502050405020303" pitchFamily="18" charset="0"/>
                <a:cs typeface="Georgia" panose="02040502050405020303" pitchFamily="18" charset="0"/>
              </a:rPr>
              <a:t>s</a:t>
            </a:r>
            <a:r>
              <a:rPr lang="es-ES" sz="3200" dirty="0">
                <a:solidFill>
                  <a:schemeClr val="accent1">
                    <a:lumMod val="75000"/>
                  </a:schemeClr>
                </a:solidFill>
                <a:effectLst/>
                <a:latin typeface="Arial" panose="020B0604020202020204" pitchFamily="34" charset="0"/>
                <a:ea typeface="Georgia" panose="02040502050405020303" pitchFamily="18" charset="0"/>
                <a:cs typeface="Georgia" panose="02040502050405020303" pitchFamily="18" charset="0"/>
              </a:rPr>
              <a:t> y Parámetros </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4062244" y="1017917"/>
            <a:ext cx="6867424" cy="2130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571500" indent="-571500" algn="just">
              <a:buFont typeface="Arial" panose="020B0604020202020204" pitchFamily="34" charset="0"/>
              <a:buChar char="•"/>
            </a:pPr>
            <a:r>
              <a:rPr lang="es-ES" dirty="0">
                <a:solidFill>
                  <a:srgbClr val="3BCCFF"/>
                </a:solidFill>
              </a:rPr>
              <a:t>Manual</a:t>
            </a:r>
          </a:p>
          <a:p>
            <a:pPr marL="571500" indent="-571500" algn="just">
              <a:buFont typeface="Arial" panose="020B0604020202020204" pitchFamily="34" charset="0"/>
              <a:buChar char="•"/>
            </a:pPr>
            <a:r>
              <a:rPr lang="es-ES" dirty="0">
                <a:solidFill>
                  <a:srgbClr val="3BCCFF"/>
                </a:solidFill>
              </a:rPr>
              <a:t>Temporizado</a:t>
            </a:r>
          </a:p>
          <a:p>
            <a:pPr marL="571500" indent="-571500" algn="just">
              <a:buFont typeface="Arial" panose="020B0604020202020204" pitchFamily="34" charset="0"/>
              <a:buChar char="•"/>
            </a:pPr>
            <a:r>
              <a:rPr lang="es-ES" dirty="0">
                <a:solidFill>
                  <a:srgbClr val="3BCCFF"/>
                </a:solidFill>
              </a:rPr>
              <a:t>Automático</a:t>
            </a:r>
          </a:p>
          <a:p>
            <a:pPr algn="just"/>
            <a:endParaRPr lang="es-ES" dirty="0">
              <a:solidFill>
                <a:srgbClr val="3BCCFF"/>
              </a:solidFill>
            </a:endParaRPr>
          </a:p>
        </p:txBody>
      </p:sp>
      <p:pic>
        <p:nvPicPr>
          <p:cNvPr id="7170" name="Picture 2" descr="Interruptor de palanca. concepto de control eléctrico. mano encendiendo la  luz | Vector Premium">
            <a:extLst>
              <a:ext uri="{FF2B5EF4-FFF2-40B4-BE49-F238E27FC236}">
                <a16:creationId xmlns:a16="http://schemas.microsoft.com/office/drawing/2014/main" id="{1F78F163-C4C6-4482-A412-C195D774B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1985" y="83988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ano Dibujo De Temporizador Foto de stock y más banco de imágenes de  Agarrar - iStock">
            <a:extLst>
              <a:ext uri="{FF2B5EF4-FFF2-40B4-BE49-F238E27FC236}">
                <a16:creationId xmlns:a16="http://schemas.microsoft.com/office/drawing/2014/main" id="{134932E7-0D4C-44F5-ACC6-DA0B71557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5956" y="3326674"/>
            <a:ext cx="2711659" cy="180599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icroprocesador - Wikipedia, la enciclopedia libre">
            <a:extLst>
              <a:ext uri="{FF2B5EF4-FFF2-40B4-BE49-F238E27FC236}">
                <a16:creationId xmlns:a16="http://schemas.microsoft.com/office/drawing/2014/main" id="{1F7926F4-D010-44AE-AEAE-26A2502E7B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2298" y="3929469"/>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número de diapositiva 11">
            <a:extLst>
              <a:ext uri="{FF2B5EF4-FFF2-40B4-BE49-F238E27FC236}">
                <a16:creationId xmlns:a16="http://schemas.microsoft.com/office/drawing/2014/main" id="{D4213A14-521A-4F23-B29D-DE204329917A}"/>
              </a:ext>
            </a:extLst>
          </p:cNvPr>
          <p:cNvSpPr>
            <a:spLocks noGrp="1"/>
          </p:cNvSpPr>
          <p:nvPr>
            <p:ph type="sldNum" sz="quarter" idx="12"/>
          </p:nvPr>
        </p:nvSpPr>
        <p:spPr/>
        <p:txBody>
          <a:bodyPr/>
          <a:lstStyle/>
          <a:p>
            <a:fld id="{4FAB73BC-B049-4115-A692-8D63A059BFB8}" type="slidenum">
              <a:rPr lang="es-ES" smtClean="0"/>
              <a:pPr/>
              <a:t>14</a:t>
            </a:fld>
            <a:endParaRPr lang="es-ES" dirty="0"/>
          </a:p>
        </p:txBody>
      </p:sp>
    </p:spTree>
    <p:extLst>
      <p:ext uri="{BB962C8B-B14F-4D97-AF65-F5344CB8AC3E}">
        <p14:creationId xmlns:p14="http://schemas.microsoft.com/office/powerpoint/2010/main" val="35338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p:txBody>
          <a:bodyPr>
            <a:normAutofit/>
          </a:bodyPr>
          <a:lstStyle/>
          <a:p>
            <a:r>
              <a:rPr lang="es-EC" sz="2400" dirty="0">
                <a:latin typeface="Arial" panose="020B0604020202020204" pitchFamily="34" charset="0"/>
              </a:rPr>
              <a:t>REQUERIMIENTOS EXTRAS</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effectLst/>
                <a:latin typeface="Arial" panose="020B0604020202020204" pitchFamily="34" charset="0"/>
                <a:ea typeface="Georgia" panose="02040502050405020303" pitchFamily="18" charset="0"/>
                <a:cs typeface="Georgia" panose="02040502050405020303" pitchFamily="18" charset="0"/>
              </a:rPr>
              <a:t>Requerimiento</a:t>
            </a:r>
            <a:r>
              <a:rPr lang="es-ES" sz="3200" b="1" dirty="0">
                <a:solidFill>
                  <a:schemeClr val="accent1">
                    <a:lumMod val="75000"/>
                  </a:schemeClr>
                </a:solidFill>
                <a:effectLst/>
                <a:latin typeface="Arial" panose="020B0604020202020204" pitchFamily="34" charset="0"/>
                <a:ea typeface="Georgia" panose="02040502050405020303" pitchFamily="18" charset="0"/>
                <a:cs typeface="Georgia" panose="02040502050405020303" pitchFamily="18" charset="0"/>
              </a:rPr>
              <a:t>s</a:t>
            </a:r>
            <a:r>
              <a:rPr lang="es-ES" sz="3200" dirty="0">
                <a:solidFill>
                  <a:schemeClr val="accent1">
                    <a:lumMod val="75000"/>
                  </a:schemeClr>
                </a:solidFill>
                <a:effectLst/>
                <a:latin typeface="Arial" panose="020B0604020202020204" pitchFamily="34" charset="0"/>
                <a:ea typeface="Georgia" panose="02040502050405020303" pitchFamily="18" charset="0"/>
                <a:cs typeface="Georgia" panose="02040502050405020303" pitchFamily="18" charset="0"/>
              </a:rPr>
              <a:t> y Parámetros </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46841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342900" lvl="0" indent="-342900" algn="just">
              <a:lnSpc>
                <a:spcPct val="200000"/>
              </a:lnSpc>
              <a:spcAft>
                <a:spcPts val="800"/>
              </a:spcAft>
              <a:buFont typeface="Symbol" panose="05050102010706020507" pitchFamily="18" charset="2"/>
              <a:buChar char=""/>
            </a:pPr>
            <a:r>
              <a:rPr lang="es-EC" sz="14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Generar estados de alerta para el nivel bajo de las cisternas involucradas. </a:t>
            </a:r>
          </a:p>
          <a:p>
            <a:pPr marL="342900" lvl="0" indent="-342900" algn="just">
              <a:lnSpc>
                <a:spcPct val="200000"/>
              </a:lnSpc>
              <a:spcAft>
                <a:spcPts val="800"/>
              </a:spcAft>
              <a:buFont typeface="Symbol" panose="05050102010706020507" pitchFamily="18" charset="2"/>
              <a:buChar char=""/>
            </a:pPr>
            <a:r>
              <a:rPr lang="es-EC" sz="14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Emplear luces indicadoras para estado de equipos.</a:t>
            </a:r>
          </a:p>
          <a:p>
            <a:pPr marL="342900" lvl="0" indent="-342900" algn="just">
              <a:lnSpc>
                <a:spcPct val="200000"/>
              </a:lnSpc>
              <a:spcAft>
                <a:spcPts val="800"/>
              </a:spcAft>
              <a:buFont typeface="Symbol" panose="05050102010706020507" pitchFamily="18" charset="2"/>
              <a:buChar char=""/>
            </a:pPr>
            <a:r>
              <a:rPr lang="es-EC" sz="14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Realizar un sistema de seguridad en base a la presión que ejerce la bomba sobre la tubería, para protección del sistema de bombeo.</a:t>
            </a:r>
            <a:endParaRPr lang="es-ES" sz="14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pPr marL="342900" lvl="0" indent="-342900" algn="just">
              <a:lnSpc>
                <a:spcPct val="200000"/>
              </a:lnSpc>
              <a:spcAft>
                <a:spcPts val="800"/>
              </a:spcAft>
              <a:buFont typeface="Symbol" panose="05050102010706020507" pitchFamily="18" charset="2"/>
              <a:buChar char=""/>
            </a:pPr>
            <a:r>
              <a:rPr lang="es-EC" sz="14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Supervisión de las variables de cada estación desde una pantalla local ubicada en el tablero de control de la subestación Amor y Paz.</a:t>
            </a:r>
            <a:endParaRPr lang="es-ES" sz="14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pPr marL="342900" lvl="0" indent="-342900" algn="just">
              <a:lnSpc>
                <a:spcPct val="200000"/>
              </a:lnSpc>
              <a:spcAft>
                <a:spcPts val="800"/>
              </a:spcAft>
              <a:buFont typeface="Symbol" panose="05050102010706020507" pitchFamily="18" charset="2"/>
              <a:buChar char=""/>
            </a:pPr>
            <a:r>
              <a:rPr lang="es-EC" sz="14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Supervisión de las variables desde el sistema SCADA de la estación Las Chozas usando la norma ISA 101.</a:t>
            </a:r>
            <a:endParaRPr lang="es-ES" sz="14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pPr marL="342900" lvl="0" indent="-342900" algn="just">
              <a:lnSpc>
                <a:spcPct val="200000"/>
              </a:lnSpc>
              <a:spcAft>
                <a:spcPts val="800"/>
              </a:spcAft>
              <a:buFont typeface="Symbol" panose="05050102010706020507" pitchFamily="18" charset="2"/>
              <a:buChar char=""/>
            </a:pPr>
            <a:r>
              <a:rPr lang="es-EC" sz="14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Conocer el estado de conexión entre las subestaciones.</a:t>
            </a:r>
            <a:endParaRPr lang="es-ES" sz="14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pPr algn="just"/>
            <a:endParaRPr lang="es-ES" sz="1000" dirty="0">
              <a:solidFill>
                <a:srgbClr val="3BCCFF"/>
              </a:solidFill>
            </a:endParaRPr>
          </a:p>
        </p:txBody>
      </p:sp>
      <p:sp>
        <p:nvSpPr>
          <p:cNvPr id="11" name="Marcador de número de diapositiva 10">
            <a:extLst>
              <a:ext uri="{FF2B5EF4-FFF2-40B4-BE49-F238E27FC236}">
                <a16:creationId xmlns:a16="http://schemas.microsoft.com/office/drawing/2014/main" id="{288EDFBF-4C95-4571-915C-3958E35A5973}"/>
              </a:ext>
            </a:extLst>
          </p:cNvPr>
          <p:cNvSpPr>
            <a:spLocks noGrp="1"/>
          </p:cNvSpPr>
          <p:nvPr>
            <p:ph type="sldNum" sz="quarter" idx="12"/>
          </p:nvPr>
        </p:nvSpPr>
        <p:spPr/>
        <p:txBody>
          <a:bodyPr/>
          <a:lstStyle/>
          <a:p>
            <a:fld id="{4FAB73BC-B049-4115-A692-8D63A059BFB8}" type="slidenum">
              <a:rPr lang="es-ES" smtClean="0"/>
              <a:pPr/>
              <a:t>15</a:t>
            </a:fld>
            <a:endParaRPr lang="es-ES" dirty="0"/>
          </a:p>
        </p:txBody>
      </p:sp>
    </p:spTree>
    <p:extLst>
      <p:ext uri="{BB962C8B-B14F-4D97-AF65-F5344CB8AC3E}">
        <p14:creationId xmlns:p14="http://schemas.microsoft.com/office/powerpoint/2010/main" val="209108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ED587-F658-43DF-8873-D0856C3E4562}"/>
              </a:ext>
            </a:extLst>
          </p:cNvPr>
          <p:cNvSpPr>
            <a:spLocks noGrp="1"/>
          </p:cNvSpPr>
          <p:nvPr>
            <p:ph type="title"/>
          </p:nvPr>
        </p:nvSpPr>
        <p:spPr>
          <a:xfrm>
            <a:off x="252918" y="1123837"/>
            <a:ext cx="3000889" cy="4601183"/>
          </a:xfrm>
        </p:spPr>
        <p:txBody>
          <a:bodyPr>
            <a:normAutofit/>
          </a:bodyPr>
          <a:lstStyle/>
          <a:p>
            <a:r>
              <a:rPr lang="es-ES" sz="2800" dirty="0">
                <a:latin typeface="Arial" panose="020B0604020202020204" pitchFamily="34" charset="0"/>
              </a:rPr>
              <a:t>INGENIERÍA BÁSICA.</a:t>
            </a:r>
            <a:endParaRPr lang="es-ES" sz="2800" dirty="0"/>
          </a:p>
        </p:txBody>
      </p:sp>
      <p:pic>
        <p:nvPicPr>
          <p:cNvPr id="10" name="Picture 2" descr="Universidad de las Fuerzas Armadas de Ecuador - Wikipedia, la ...">
            <a:extLst>
              <a:ext uri="{FF2B5EF4-FFF2-40B4-BE49-F238E27FC236}">
                <a16:creationId xmlns:a16="http://schemas.microsoft.com/office/drawing/2014/main" id="{3A6F316B-FD85-4CDE-A74B-AD02CF34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193" y="2756534"/>
            <a:ext cx="1956211" cy="17684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MAPALA-EP">
            <a:extLst>
              <a:ext uri="{FF2B5EF4-FFF2-40B4-BE49-F238E27FC236}">
                <a16:creationId xmlns:a16="http://schemas.microsoft.com/office/drawing/2014/main" id="{DA975A01-C4CD-484D-9E25-4521816A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81" y="2756534"/>
            <a:ext cx="2295912" cy="1768414"/>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número de diapositiva 6">
            <a:extLst>
              <a:ext uri="{FF2B5EF4-FFF2-40B4-BE49-F238E27FC236}">
                <a16:creationId xmlns:a16="http://schemas.microsoft.com/office/drawing/2014/main" id="{1E63079E-AED0-48DE-A507-4E916E429E20}"/>
              </a:ext>
            </a:extLst>
          </p:cNvPr>
          <p:cNvSpPr>
            <a:spLocks noGrp="1"/>
          </p:cNvSpPr>
          <p:nvPr>
            <p:ph type="sldNum" sz="quarter" idx="12"/>
          </p:nvPr>
        </p:nvSpPr>
        <p:spPr/>
        <p:txBody>
          <a:bodyPr/>
          <a:lstStyle/>
          <a:p>
            <a:fld id="{4FAB73BC-B049-4115-A692-8D63A059BFB8}" type="slidenum">
              <a:rPr lang="es-ES" smtClean="0"/>
              <a:pPr/>
              <a:t>16</a:t>
            </a:fld>
            <a:endParaRPr lang="es-ES" dirty="0"/>
          </a:p>
        </p:txBody>
      </p:sp>
    </p:spTree>
    <p:extLst>
      <p:ext uri="{BB962C8B-B14F-4D97-AF65-F5344CB8AC3E}">
        <p14:creationId xmlns:p14="http://schemas.microsoft.com/office/powerpoint/2010/main" val="3037607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252918" y="1123837"/>
            <a:ext cx="3078397" cy="4601183"/>
          </a:xfrm>
        </p:spPr>
        <p:txBody>
          <a:bodyPr>
            <a:normAutofit/>
          </a:bodyPr>
          <a:lstStyle/>
          <a:p>
            <a:r>
              <a:rPr lang="es-EC" sz="2400" dirty="0">
                <a:latin typeface="Arial" panose="020B0604020202020204" pitchFamily="34" charset="0"/>
              </a:rPr>
              <a:t>ESPECIFICACIONES DE ELEMENTOS</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28294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342900" lvl="0" indent="-342900" algn="just">
              <a:lnSpc>
                <a:spcPct val="150000"/>
              </a:lnSpc>
              <a:spcAft>
                <a:spcPts val="800"/>
              </a:spcAft>
              <a:buFont typeface="Symbol" panose="05050102010706020507" pitchFamily="18" charset="2"/>
              <a:buChar char=""/>
            </a:pPr>
            <a:r>
              <a:rPr lang="es-ES" sz="1800" dirty="0">
                <a:solidFill>
                  <a:srgbClr val="3BCCFF"/>
                </a:solidFill>
                <a:latin typeface="Arial" panose="020B0604020202020204" pitchFamily="34" charset="0"/>
                <a:ea typeface="Georgia" panose="02040502050405020303" pitchFamily="18" charset="0"/>
                <a:cs typeface="Georgia" panose="02040502050405020303" pitchFamily="18" charset="0"/>
              </a:rPr>
              <a:t>Sistema de control.</a:t>
            </a:r>
          </a:p>
          <a:p>
            <a:pPr marL="342900" lvl="0" indent="-342900" algn="just">
              <a:lnSpc>
                <a:spcPct val="15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Sistema de instrumentación.</a:t>
            </a:r>
          </a:p>
          <a:p>
            <a:pPr marL="342900" lvl="0" indent="-342900" algn="just">
              <a:lnSpc>
                <a:spcPct val="150000"/>
              </a:lnSpc>
              <a:spcAft>
                <a:spcPts val="800"/>
              </a:spcAft>
              <a:buFont typeface="Symbol" panose="05050102010706020507" pitchFamily="18" charset="2"/>
              <a:buChar char=""/>
            </a:pPr>
            <a:r>
              <a:rPr lang="es-ES" sz="1800" dirty="0">
                <a:solidFill>
                  <a:srgbClr val="3BCCFF"/>
                </a:solidFill>
                <a:latin typeface="Arial" panose="020B0604020202020204" pitchFamily="34" charset="0"/>
                <a:ea typeface="Georgia" panose="02040502050405020303" pitchFamily="18" charset="0"/>
                <a:cs typeface="Georgia" panose="02040502050405020303" pitchFamily="18" charset="0"/>
              </a:rPr>
              <a:t>Sistema de comunicación.</a:t>
            </a:r>
          </a:p>
          <a:p>
            <a:pPr marL="342900" lvl="0" indent="-342900" algn="just">
              <a:lnSpc>
                <a:spcPct val="15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Sistema de supervisión. </a:t>
            </a:r>
          </a:p>
          <a:p>
            <a:pPr algn="just"/>
            <a:endParaRPr lang="es-ES" sz="1000" dirty="0">
              <a:solidFill>
                <a:srgbClr val="3BCCFF"/>
              </a:solidFill>
            </a:endParaRPr>
          </a:p>
        </p:txBody>
      </p:sp>
      <p:pic>
        <p:nvPicPr>
          <p:cNvPr id="5" name="Picture 10" descr="Programmable logic controller - Wikipedia">
            <a:extLst>
              <a:ext uri="{FF2B5EF4-FFF2-40B4-BE49-F238E27FC236}">
                <a16:creationId xmlns:a16="http://schemas.microsoft.com/office/drawing/2014/main" id="{D39856E3-EC3C-4F3C-B708-1D0AC6D4C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6588" y="1123837"/>
            <a:ext cx="1419358" cy="9290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7 pasos para elegir adecuadamente el tipo de sensor para mi aplicación">
            <a:extLst>
              <a:ext uri="{FF2B5EF4-FFF2-40B4-BE49-F238E27FC236}">
                <a16:creationId xmlns:a16="http://schemas.microsoft.com/office/drawing/2014/main" id="{176D1F3A-3C87-4345-AEA7-8A32C34380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0733" y="2642026"/>
            <a:ext cx="1564804" cy="156480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A Mano Alzada Antena Parabólica Dibujo Animado Hecho Ilustraciones  Vectoriales, Clip Art Vectorizado Libre De Derechos. Image 54066379.">
            <a:extLst>
              <a:ext uri="{FF2B5EF4-FFF2-40B4-BE49-F238E27FC236}">
                <a16:creationId xmlns:a16="http://schemas.microsoft.com/office/drawing/2014/main" id="{FA5204B6-00C5-4481-9F3C-3CA002338B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3008" y="385528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omps.canstockphoto.es/color-touchscreen-tecnol...">
            <a:extLst>
              <a:ext uri="{FF2B5EF4-FFF2-40B4-BE49-F238E27FC236}">
                <a16:creationId xmlns:a16="http://schemas.microsoft.com/office/drawing/2014/main" id="{D02EA3A0-9503-4EB3-AA8B-0E527CFD82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008" t="4481" r="4991" b="8907"/>
          <a:stretch/>
        </p:blipFill>
        <p:spPr bwMode="auto">
          <a:xfrm>
            <a:off x="6866876" y="4109228"/>
            <a:ext cx="1823095" cy="1889186"/>
          </a:xfrm>
          <a:prstGeom prst="rect">
            <a:avLst/>
          </a:prstGeom>
          <a:noFill/>
          <a:extLst>
            <a:ext uri="{909E8E84-426E-40DD-AFC4-6F175D3DCCD1}">
              <a14:hiddenFill xmlns:a14="http://schemas.microsoft.com/office/drawing/2010/main">
                <a:solidFill>
                  <a:srgbClr val="FFFFFF"/>
                </a:solidFill>
              </a14:hiddenFill>
            </a:ext>
          </a:extLst>
        </p:spPr>
      </p:pic>
      <p:sp>
        <p:nvSpPr>
          <p:cNvPr id="17" name="Marcador de número de diapositiva 16">
            <a:extLst>
              <a:ext uri="{FF2B5EF4-FFF2-40B4-BE49-F238E27FC236}">
                <a16:creationId xmlns:a16="http://schemas.microsoft.com/office/drawing/2014/main" id="{E775417C-FDC8-486B-8561-DFB9B4E5523D}"/>
              </a:ext>
            </a:extLst>
          </p:cNvPr>
          <p:cNvSpPr>
            <a:spLocks noGrp="1"/>
          </p:cNvSpPr>
          <p:nvPr>
            <p:ph type="sldNum" sz="quarter" idx="12"/>
          </p:nvPr>
        </p:nvSpPr>
        <p:spPr/>
        <p:txBody>
          <a:bodyPr/>
          <a:lstStyle/>
          <a:p>
            <a:fld id="{4FAB73BC-B049-4115-A692-8D63A059BFB8}" type="slidenum">
              <a:rPr lang="es-ES" smtClean="0"/>
              <a:pPr/>
              <a:t>17</a:t>
            </a:fld>
            <a:endParaRPr lang="es-ES" dirty="0"/>
          </a:p>
        </p:txBody>
      </p:sp>
    </p:spTree>
    <p:extLst>
      <p:ext uri="{BB962C8B-B14F-4D97-AF65-F5344CB8AC3E}">
        <p14:creationId xmlns:p14="http://schemas.microsoft.com/office/powerpoint/2010/main" val="4019261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252918" y="1123837"/>
            <a:ext cx="3078397" cy="4601183"/>
          </a:xfrm>
        </p:spPr>
        <p:txBody>
          <a:bodyPr>
            <a:normAutofit/>
          </a:bodyPr>
          <a:lstStyle/>
          <a:p>
            <a:r>
              <a:rPr lang="es-EC" sz="2400" dirty="0">
                <a:latin typeface="Arial" panose="020B0604020202020204" pitchFamily="34" charset="0"/>
              </a:rPr>
              <a:t>SISTEMA DE CONTROL</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342900" lvl="0" indent="-342900" algn="just">
              <a:lnSpc>
                <a:spcPct val="15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Controlador con: 6 entradas digitales, 1 </a:t>
            </a:r>
            <a:r>
              <a:rPr lang="es-ES" sz="1800" dirty="0">
                <a:solidFill>
                  <a:srgbClr val="3BCCFF"/>
                </a:solidFill>
                <a:latin typeface="Arial" panose="020B0604020202020204" pitchFamily="34" charset="0"/>
                <a:ea typeface="Georgia" panose="02040502050405020303" pitchFamily="18" charset="0"/>
                <a:cs typeface="Georgia" panose="02040502050405020303" pitchFamily="18" charset="0"/>
              </a:rPr>
              <a:t>analógica, 1 salida tipo relé, funciones de temporización, puerto de comunicación ethernet, alimentación de 220 – 240 VAC.</a:t>
            </a:r>
          </a:p>
          <a:p>
            <a:pPr marL="342900" lvl="0" indent="-342900">
              <a:lnSpc>
                <a:spcPct val="200000"/>
              </a:lnSpc>
              <a:spcAft>
                <a:spcPts val="800"/>
              </a:spcAft>
              <a:buFont typeface="Symbol" panose="05050102010706020507" pitchFamily="18" charset="2"/>
              <a:buChar char=""/>
            </a:pPr>
            <a:r>
              <a:rPr lang="es-EC"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Selector de 2 posiciones de 220VAC 10A.</a:t>
            </a:r>
            <a:endPar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pPr marL="342900" lvl="0" indent="-342900">
              <a:lnSpc>
                <a:spcPct val="200000"/>
              </a:lnSpc>
              <a:spcAft>
                <a:spcPts val="800"/>
              </a:spcAft>
              <a:buFont typeface="Symbol" panose="05050102010706020507" pitchFamily="18" charset="2"/>
              <a:buChar char=""/>
            </a:pPr>
            <a:r>
              <a:rPr lang="es-ES" sz="1800" dirty="0">
                <a:solidFill>
                  <a:srgbClr val="3BCCFF"/>
                </a:solidFill>
                <a:latin typeface="Arial" panose="020B0604020202020204" pitchFamily="34" charset="0"/>
                <a:ea typeface="Georgia" panose="02040502050405020303" pitchFamily="18" charset="0"/>
                <a:cs typeface="Georgia" panose="02040502050405020303" pitchFamily="18" charset="0"/>
              </a:rPr>
              <a:t>S</a:t>
            </a: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electores de 3 posiciones de 220VAC 10A.</a:t>
            </a:r>
          </a:p>
          <a:p>
            <a:pPr marL="342900" lvl="0" indent="-342900">
              <a:lnSpc>
                <a:spcPct val="20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Relés de potencia para uso industrial con bobinas de 220VAC 6A.</a:t>
            </a:r>
          </a:p>
          <a:p>
            <a:pPr marL="342900" lvl="0" indent="-342900">
              <a:lnSpc>
                <a:spcPct val="20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Relés industriales con bobinas de 24VDC 1A.</a:t>
            </a:r>
          </a:p>
          <a:p>
            <a:pPr marL="342900" lvl="0" indent="-342900">
              <a:lnSpc>
                <a:spcPct val="20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Luces indicadoras para las diferentes variables a controlar de 220VAC 100mA.</a:t>
            </a:r>
          </a:p>
          <a:p>
            <a:pPr marL="342900" lvl="0" indent="-342900">
              <a:lnSpc>
                <a:spcPct val="20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Equipos de protección para fuente bifásica de 220VAC 11kW para los sistemas de potencia y control.</a:t>
            </a:r>
          </a:p>
          <a:p>
            <a:pPr marL="342900" lvl="0" indent="-342900">
              <a:lnSpc>
                <a:spcPct val="20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Equipo de protección térmica para el sistema de potencia de 220AC 11kW.</a:t>
            </a:r>
          </a:p>
          <a:p>
            <a:pPr marL="342900" lvl="0" indent="-342900">
              <a:lnSpc>
                <a:spcPct val="20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Regulador de tensión de 220VAC para el sistema </a:t>
            </a:r>
            <a:r>
              <a:rPr lang="es-ES" sz="1800" dirty="0">
                <a:effectLst/>
                <a:latin typeface="Arial" panose="020B0604020202020204" pitchFamily="34" charset="0"/>
                <a:ea typeface="Georgia" panose="02040502050405020303" pitchFamily="18" charset="0"/>
                <a:cs typeface="Georgia" panose="02040502050405020303" pitchFamily="18" charset="0"/>
              </a:rPr>
              <a:t>de control.</a:t>
            </a:r>
          </a:p>
          <a:p>
            <a:pPr algn="just"/>
            <a:endParaRPr lang="es-ES" sz="1000" dirty="0">
              <a:solidFill>
                <a:srgbClr val="3BCCFF"/>
              </a:solidFill>
            </a:endParaRPr>
          </a:p>
        </p:txBody>
      </p:sp>
      <p:sp>
        <p:nvSpPr>
          <p:cNvPr id="13" name="Marcador de número de diapositiva 12">
            <a:extLst>
              <a:ext uri="{FF2B5EF4-FFF2-40B4-BE49-F238E27FC236}">
                <a16:creationId xmlns:a16="http://schemas.microsoft.com/office/drawing/2014/main" id="{AE0EE5E3-EFA2-4579-9A24-9E24225D0A21}"/>
              </a:ext>
            </a:extLst>
          </p:cNvPr>
          <p:cNvSpPr>
            <a:spLocks noGrp="1"/>
          </p:cNvSpPr>
          <p:nvPr>
            <p:ph type="sldNum" sz="quarter" idx="12"/>
          </p:nvPr>
        </p:nvSpPr>
        <p:spPr/>
        <p:txBody>
          <a:bodyPr/>
          <a:lstStyle/>
          <a:p>
            <a:fld id="{4FAB73BC-B049-4115-A692-8D63A059BFB8}" type="slidenum">
              <a:rPr lang="es-ES" smtClean="0"/>
              <a:pPr/>
              <a:t>18</a:t>
            </a:fld>
            <a:endParaRPr lang="es-ES" dirty="0"/>
          </a:p>
        </p:txBody>
      </p:sp>
    </p:spTree>
    <p:extLst>
      <p:ext uri="{BB962C8B-B14F-4D97-AF65-F5344CB8AC3E}">
        <p14:creationId xmlns:p14="http://schemas.microsoft.com/office/powerpoint/2010/main" val="3463852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252918" y="1123837"/>
            <a:ext cx="3078397" cy="4601183"/>
          </a:xfrm>
        </p:spPr>
        <p:txBody>
          <a:bodyPr>
            <a:normAutofit/>
          </a:bodyPr>
          <a:lstStyle/>
          <a:p>
            <a:r>
              <a:rPr lang="es-EC" sz="2400" dirty="0">
                <a:latin typeface="Arial" panose="020B0604020202020204" pitchFamily="34" charset="0"/>
              </a:rPr>
              <a:t>SISTEMA DE INSTRUMENTACIÓN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mc:AlternateContent xmlns:mc="http://schemas.openxmlformats.org/markup-compatibility/2006" xmlns:a14="http://schemas.microsoft.com/office/drawing/2010/main">
        <mc:Choice Requires="a14">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6039289" cy="420969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342900" lvl="0" indent="-342900" algn="just">
                  <a:lnSpc>
                    <a:spcPct val="150000"/>
                  </a:lnSpc>
                  <a:spcAft>
                    <a:spcPts val="800"/>
                  </a:spcAft>
                  <a:buFont typeface="Symbol" panose="05050102010706020507" pitchFamily="18" charset="2"/>
                  <a:buChar char=""/>
                </a:pPr>
                <a:r>
                  <a:rPr lang="es-EC" sz="1800" dirty="0">
                    <a:solidFill>
                      <a:srgbClr val="3BCCFF"/>
                    </a:solidFill>
                    <a:latin typeface="Arial" panose="020B0604020202020204" pitchFamily="34" charset="0"/>
                    <a:ea typeface="Georgia" panose="02040502050405020303" pitchFamily="18" charset="0"/>
                    <a:cs typeface="Georgia" panose="02040502050405020303" pitchFamily="18" charset="0"/>
                  </a:rPr>
                  <a:t>Se</a:t>
                </a:r>
                <a:r>
                  <a:rPr lang="es-EC"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nsor analógico de nivel que cumpla con: protección IP68, salida analógica de voltaje de 0 a 10 VDC o de corriente de 4 a 20 mA, capacidad de medida de un tanque de </a:t>
                </a:r>
                <a14:m>
                  <m:oMath xmlns:m="http://schemas.openxmlformats.org/officeDocument/2006/math">
                    <m:r>
                      <a:rPr lang="es-ES" sz="1800" i="1" smtClean="0">
                        <a:solidFill>
                          <a:srgbClr val="3BCCFF"/>
                        </a:solidFill>
                        <a:effectLst/>
                        <a:latin typeface="Cambria Math" panose="02040503050406030204" pitchFamily="18" charset="0"/>
                        <a:ea typeface="Georgia" panose="02040502050405020303" pitchFamily="18" charset="0"/>
                        <a:cs typeface="Georgia" panose="02040502050405020303" pitchFamily="18" charset="0"/>
                      </a:rPr>
                      <m:t>30</m:t>
                    </m:r>
                    <m:sSup>
                      <m:sSupPr>
                        <m:ctrlPr>
                          <a:rPr lang="es-ES" sz="1050" i="1">
                            <a:solidFill>
                              <a:srgbClr val="3BCCFF"/>
                            </a:solidFill>
                            <a:effectLst/>
                            <a:latin typeface="Cambria Math" panose="02040503050406030204" pitchFamily="18" charset="0"/>
                          </a:rPr>
                        </m:ctrlPr>
                      </m:sSupPr>
                      <m:e>
                        <m:r>
                          <a:rPr lang="es-ES" sz="1800" i="1">
                            <a:solidFill>
                              <a:srgbClr val="3BCCFF"/>
                            </a:solidFill>
                            <a:effectLst/>
                            <a:latin typeface="Cambria Math" panose="02040503050406030204" pitchFamily="18" charset="0"/>
                            <a:ea typeface="Georgia" panose="02040502050405020303" pitchFamily="18" charset="0"/>
                            <a:cs typeface="Georgia" panose="02040502050405020303" pitchFamily="18" charset="0"/>
                          </a:rPr>
                          <m:t>𝑚</m:t>
                        </m:r>
                      </m:e>
                      <m:sup>
                        <m:r>
                          <a:rPr lang="es-ES" sz="1800" i="1">
                            <a:solidFill>
                              <a:srgbClr val="3BCCFF"/>
                            </a:solidFill>
                            <a:effectLst/>
                            <a:latin typeface="Cambria Math" panose="02040503050406030204" pitchFamily="18" charset="0"/>
                            <a:ea typeface="Georgia" panose="02040502050405020303" pitchFamily="18" charset="0"/>
                            <a:cs typeface="Georgia" panose="02040502050405020303" pitchFamily="18" charset="0"/>
                          </a:rPr>
                          <m:t>3</m:t>
                        </m:r>
                      </m:sup>
                    </m:sSup>
                  </m:oMath>
                </a14:m>
                <a:r>
                  <a:rPr lang="es-EC"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 alimentación de 24 VDC.</a:t>
                </a:r>
              </a:p>
              <a:p>
                <a:pPr marL="342900" lvl="0" indent="-342900" algn="just">
                  <a:lnSpc>
                    <a:spcPct val="15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Sensor analógico de presión que cumpla con: protección IP65, </a:t>
                </a:r>
                <a:r>
                  <a:rPr lang="es-EC"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salida analógica de voltaje de 0 a 10 VDC o de corriente de 4 a 20 mA, </a:t>
                </a:r>
                <a:r>
                  <a:rPr lang="es-ES" sz="1800" dirty="0">
                    <a:solidFill>
                      <a:srgbClr val="3BCCFF"/>
                    </a:solidFill>
                    <a:latin typeface="Arial" panose="020B0604020202020204" pitchFamily="34" charset="0"/>
                    <a:ea typeface="Georgia" panose="02040502050405020303" pitchFamily="18" charset="0"/>
                    <a:cs typeface="Georgia" panose="02040502050405020303" pitchFamily="18" charset="0"/>
                  </a:rPr>
                  <a:t>c</a:t>
                </a: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apacidad de lectura en un rango de 0 - 140 PSI, </a:t>
                </a:r>
                <a:r>
                  <a:rPr lang="es-EC"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alimentación de 24 VDC.</a:t>
                </a:r>
              </a:p>
              <a:p>
                <a:pPr marL="342900" lvl="0" indent="-342900" algn="just">
                  <a:lnSpc>
                    <a:spcPct val="150000"/>
                  </a:lnSpc>
                  <a:spcAft>
                    <a:spcPts val="800"/>
                  </a:spcAft>
                  <a:buFont typeface="Symbol" panose="05050102010706020507" pitchFamily="18" charset="2"/>
                  <a:buChar char=""/>
                </a:pPr>
                <a:r>
                  <a:rPr lang="es-ES" sz="1800" dirty="0">
                    <a:solidFill>
                      <a:srgbClr val="3BCCFF"/>
                    </a:solidFill>
                    <a:latin typeface="Arial" panose="020B0604020202020204" pitchFamily="34" charset="0"/>
                    <a:ea typeface="Georgia" panose="02040502050405020303" pitchFamily="18" charset="0"/>
                    <a:cs typeface="Georgia" panose="02040502050405020303" pitchFamily="18" charset="0"/>
                  </a:rPr>
                  <a:t>Sensor </a:t>
                </a: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de nivel discreto que cumpla con: protección IP67, salida discreta de tipo </a:t>
                </a:r>
                <a:r>
                  <a:rPr lang="es-ES" sz="1800" dirty="0" err="1">
                    <a:solidFill>
                      <a:srgbClr val="3BCCFF"/>
                    </a:solidFill>
                    <a:effectLst/>
                    <a:latin typeface="Arial" panose="020B0604020202020204" pitchFamily="34" charset="0"/>
                    <a:ea typeface="Georgia" panose="02040502050405020303" pitchFamily="18" charset="0"/>
                    <a:cs typeface="Georgia" panose="02040502050405020303" pitchFamily="18" charset="0"/>
                  </a:rPr>
                  <a:t>On</a:t>
                </a: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/Off, </a:t>
                </a:r>
                <a:r>
                  <a:rPr lang="es-EC"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alimentación de 24 VDC.</a:t>
                </a:r>
                <a:endPar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pPr algn="just"/>
                <a:r>
                  <a:rPr lang="es-ES" sz="1000" dirty="0">
                    <a:latin typeface="Arial" panose="020B0604020202020204" pitchFamily="34" charset="0"/>
                    <a:ea typeface="Georgia" panose="02040502050405020303" pitchFamily="18" charset="0"/>
                    <a:cs typeface="Georgia" panose="02040502050405020303" pitchFamily="18" charset="0"/>
                  </a:rPr>
                  <a:t>Sensor</a:t>
                </a:r>
                <a:endParaRPr lang="es-ES" sz="1000" dirty="0">
                  <a:solidFill>
                    <a:srgbClr val="3BCCFF"/>
                  </a:solidFill>
                </a:endParaRPr>
              </a:p>
            </p:txBody>
          </p:sp>
        </mc:Choice>
        <mc:Fallback xmlns="">
          <p:sp>
            <p:nvSpPr>
              <p:cNvPr id="3" name="Título 1">
                <a:extLst>
                  <a:ext uri="{FF2B5EF4-FFF2-40B4-BE49-F238E27FC236}">
                    <a16:creationId xmlns:a16="http://schemas.microsoft.com/office/drawing/2014/main" id="{1A71AB28-94CF-48C0-BB14-B26E13F98E1C}"/>
                  </a:ext>
                </a:extLst>
              </p:cNvPr>
              <p:cNvSpPr txBox="1">
                <a:spLocks noRot="1" noChangeAspect="1" noMove="1" noResize="1" noEditPoints="1" noAdjustHandles="1" noChangeArrowheads="1" noChangeShapeType="1" noTextEdit="1"/>
              </p:cNvSpPr>
              <p:nvPr/>
            </p:nvSpPr>
            <p:spPr>
              <a:xfrm>
                <a:off x="3812077" y="854015"/>
                <a:ext cx="6039289" cy="4209691"/>
              </a:xfrm>
              <a:prstGeom prst="rect">
                <a:avLst/>
              </a:prstGeom>
              <a:blipFill>
                <a:blip r:embed="rId4"/>
                <a:stretch>
                  <a:fillRect l="-706" r="-706"/>
                </a:stretch>
              </a:blipFill>
            </p:spPr>
            <p:txBody>
              <a:bodyPr/>
              <a:lstStyle/>
              <a:p>
                <a:r>
                  <a:rPr lang="es-ES">
                    <a:noFill/>
                  </a:rPr>
                  <a:t> </a:t>
                </a:r>
              </a:p>
            </p:txBody>
          </p:sp>
        </mc:Fallback>
      </mc:AlternateContent>
      <p:pic>
        <p:nvPicPr>
          <p:cNvPr id="4" name="Picture 2" descr="Dibujo De Nivel Del Agua Para Colorear - Ultra Coloring Pages">
            <a:extLst>
              <a:ext uri="{FF2B5EF4-FFF2-40B4-BE49-F238E27FC236}">
                <a16:creationId xmlns:a16="http://schemas.microsoft.com/office/drawing/2014/main" id="{EEE99D7C-CBE5-43F3-BE11-E2E4918F4A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1366" y="1123837"/>
            <a:ext cx="1871932" cy="18719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iquid Pressure Measurement Example Vector Illustration Diagram Stock  Vector - Illustration of container, experiment: 173114350">
            <a:extLst>
              <a:ext uri="{FF2B5EF4-FFF2-40B4-BE49-F238E27FC236}">
                <a16:creationId xmlns:a16="http://schemas.microsoft.com/office/drawing/2014/main" id="{7E59BF28-8A56-4111-88E5-E75B70229D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38" t="4655" b="8931"/>
          <a:stretch/>
        </p:blipFill>
        <p:spPr bwMode="auto">
          <a:xfrm>
            <a:off x="4605778" y="4939462"/>
            <a:ext cx="1683603" cy="1571115"/>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número de diapositiva 14">
            <a:extLst>
              <a:ext uri="{FF2B5EF4-FFF2-40B4-BE49-F238E27FC236}">
                <a16:creationId xmlns:a16="http://schemas.microsoft.com/office/drawing/2014/main" id="{A5A0FA82-E7F4-42F8-B7D8-26ED80256A6F}"/>
              </a:ext>
            </a:extLst>
          </p:cNvPr>
          <p:cNvSpPr>
            <a:spLocks noGrp="1"/>
          </p:cNvSpPr>
          <p:nvPr>
            <p:ph type="sldNum" sz="quarter" idx="12"/>
          </p:nvPr>
        </p:nvSpPr>
        <p:spPr/>
        <p:txBody>
          <a:bodyPr/>
          <a:lstStyle/>
          <a:p>
            <a:fld id="{4FAB73BC-B049-4115-A692-8D63A059BFB8}" type="slidenum">
              <a:rPr lang="es-ES" smtClean="0"/>
              <a:pPr/>
              <a:t>19</a:t>
            </a:fld>
            <a:endParaRPr lang="es-ES" dirty="0"/>
          </a:p>
        </p:txBody>
      </p:sp>
    </p:spTree>
    <p:extLst>
      <p:ext uri="{BB962C8B-B14F-4D97-AF65-F5344CB8AC3E}">
        <p14:creationId xmlns:p14="http://schemas.microsoft.com/office/powerpoint/2010/main" val="3562867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ED587-F658-43DF-8873-D0856C3E4562}"/>
              </a:ext>
            </a:extLst>
          </p:cNvPr>
          <p:cNvSpPr>
            <a:spLocks noGrp="1"/>
          </p:cNvSpPr>
          <p:nvPr>
            <p:ph type="title"/>
          </p:nvPr>
        </p:nvSpPr>
        <p:spPr>
          <a:xfrm>
            <a:off x="252918" y="1123837"/>
            <a:ext cx="3000889" cy="4601183"/>
          </a:xfrm>
        </p:spPr>
        <p:txBody>
          <a:bodyPr>
            <a:normAutofit/>
          </a:bodyPr>
          <a:lstStyle/>
          <a:p>
            <a:r>
              <a:rPr lang="es-ES" sz="3200" dirty="0"/>
              <a:t>INTRODUCCIÓN Y ANTECEDENTES</a:t>
            </a:r>
          </a:p>
        </p:txBody>
      </p:sp>
      <p:pic>
        <p:nvPicPr>
          <p:cNvPr id="10" name="Picture 2" descr="Universidad de las Fuerzas Armadas de Ecuador - Wikipedia, la ...">
            <a:extLst>
              <a:ext uri="{FF2B5EF4-FFF2-40B4-BE49-F238E27FC236}">
                <a16:creationId xmlns:a16="http://schemas.microsoft.com/office/drawing/2014/main" id="{3A6F316B-FD85-4CDE-A74B-AD02CF34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193" y="2756534"/>
            <a:ext cx="1956211" cy="17684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MAPALA-EP">
            <a:extLst>
              <a:ext uri="{FF2B5EF4-FFF2-40B4-BE49-F238E27FC236}">
                <a16:creationId xmlns:a16="http://schemas.microsoft.com/office/drawing/2014/main" id="{DA975A01-C4CD-484D-9E25-4521816A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81" y="2756534"/>
            <a:ext cx="2295912" cy="1768414"/>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número de diapositiva 7">
            <a:extLst>
              <a:ext uri="{FF2B5EF4-FFF2-40B4-BE49-F238E27FC236}">
                <a16:creationId xmlns:a16="http://schemas.microsoft.com/office/drawing/2014/main" id="{E7ED1398-2473-4063-B3B8-5F76566282EB}"/>
              </a:ext>
            </a:extLst>
          </p:cNvPr>
          <p:cNvSpPr>
            <a:spLocks noGrp="1"/>
          </p:cNvSpPr>
          <p:nvPr>
            <p:ph type="sldNum" sz="quarter" idx="12"/>
          </p:nvPr>
        </p:nvSpPr>
        <p:spPr/>
        <p:txBody>
          <a:bodyPr/>
          <a:lstStyle/>
          <a:p>
            <a:fld id="{4FAB73BC-B049-4115-A692-8D63A059BFB8}" type="slidenum">
              <a:rPr lang="es-ES" smtClean="0"/>
              <a:pPr/>
              <a:t>2</a:t>
            </a:fld>
            <a:endParaRPr lang="es-ES" dirty="0"/>
          </a:p>
        </p:txBody>
      </p:sp>
    </p:spTree>
    <p:extLst>
      <p:ext uri="{BB962C8B-B14F-4D97-AF65-F5344CB8AC3E}">
        <p14:creationId xmlns:p14="http://schemas.microsoft.com/office/powerpoint/2010/main" val="3161941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252918" y="1123837"/>
            <a:ext cx="3078397" cy="4601183"/>
          </a:xfrm>
        </p:spPr>
        <p:txBody>
          <a:bodyPr>
            <a:normAutofit/>
          </a:bodyPr>
          <a:lstStyle/>
          <a:p>
            <a:r>
              <a:rPr lang="es-EC" sz="2400" dirty="0">
                <a:latin typeface="Arial" panose="020B0604020202020204" pitchFamily="34" charset="0"/>
              </a:rPr>
              <a:t>SISTEMA DE COMUNICACIÓN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4"/>
            <a:ext cx="5366429" cy="3726611"/>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342900" lvl="0" indent="-342900">
              <a:lnSpc>
                <a:spcPct val="20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Distancia de transmisión mínima de 5.56 km de distancia.</a:t>
            </a:r>
          </a:p>
          <a:p>
            <a:pPr marL="342900" lvl="0" indent="-342900">
              <a:lnSpc>
                <a:spcPct val="20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Frecuencia mínima de 5Ghz por la vegetación intermedia entre las subestaciones.</a:t>
            </a:r>
          </a:p>
          <a:p>
            <a:pPr marL="342900" lvl="0" indent="-342900">
              <a:lnSpc>
                <a:spcPct val="20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Velocidad de transmisión de 100 Mbps.</a:t>
            </a:r>
          </a:p>
          <a:p>
            <a:pPr marL="342900" lvl="0" indent="-342900">
              <a:lnSpc>
                <a:spcPct val="200000"/>
              </a:lnSpc>
              <a:spcAft>
                <a:spcPts val="800"/>
              </a:spcAft>
              <a:buFont typeface="Symbol" panose="05050102010706020507" pitchFamily="18" charset="2"/>
              <a:buChar char=""/>
            </a:pPr>
            <a:r>
              <a:rPr lang="es-EC"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Antena de tipo Dipolo, unidireccional para no tener perdida de dados por potencia.</a:t>
            </a:r>
            <a:endPar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pPr marL="342900" lvl="0" indent="-342900">
              <a:lnSpc>
                <a:spcPct val="20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Protocolo de transmisión inalámbrica.</a:t>
            </a:r>
          </a:p>
          <a:p>
            <a:pPr marL="342900" lvl="0" indent="-342900">
              <a:lnSpc>
                <a:spcPct val="20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Alimentación de 110/220 VAC.</a:t>
            </a:r>
          </a:p>
          <a:p>
            <a:pPr algn="just"/>
            <a:endParaRPr lang="es-ES" sz="1000" dirty="0">
              <a:solidFill>
                <a:srgbClr val="3BCCFF"/>
              </a:solidFill>
            </a:endParaRPr>
          </a:p>
        </p:txBody>
      </p:sp>
      <p:pic>
        <p:nvPicPr>
          <p:cNvPr id="10242" name="Picture 2" descr="Dibujo Transmisión De Antena De Radio Mástil De Comunicación Ilustración  Vectorial Ilustraciones Vectoriales, Clip Art Vectorizado Libre De  Derechos. Image 76527899.">
            <a:extLst>
              <a:ext uri="{FF2B5EF4-FFF2-40B4-BE49-F238E27FC236}">
                <a16:creationId xmlns:a16="http://schemas.microsoft.com/office/drawing/2014/main" id="{EEA4303B-CD7A-4E38-A03E-9AD64CCFD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4074" y="3947307"/>
            <a:ext cx="2056679" cy="2056679"/>
          </a:xfrm>
          <a:prstGeom prst="rect">
            <a:avLst/>
          </a:prstGeom>
          <a:noFill/>
          <a:extLst>
            <a:ext uri="{909E8E84-426E-40DD-AFC4-6F175D3DCCD1}">
              <a14:hiddenFill xmlns:a14="http://schemas.microsoft.com/office/drawing/2010/main">
                <a:solidFill>
                  <a:srgbClr val="FFFFFF"/>
                </a:solidFill>
              </a14:hiddenFill>
            </a:ext>
          </a:extLst>
        </p:spPr>
      </p:pic>
      <p:sp>
        <p:nvSpPr>
          <p:cNvPr id="11" name="Marcador de número de diapositiva 10">
            <a:extLst>
              <a:ext uri="{FF2B5EF4-FFF2-40B4-BE49-F238E27FC236}">
                <a16:creationId xmlns:a16="http://schemas.microsoft.com/office/drawing/2014/main" id="{6DFAB068-80FE-423B-8AE2-6BB75A0AD7E7}"/>
              </a:ext>
            </a:extLst>
          </p:cNvPr>
          <p:cNvSpPr>
            <a:spLocks noGrp="1"/>
          </p:cNvSpPr>
          <p:nvPr>
            <p:ph type="sldNum" sz="quarter" idx="12"/>
          </p:nvPr>
        </p:nvSpPr>
        <p:spPr/>
        <p:txBody>
          <a:bodyPr/>
          <a:lstStyle/>
          <a:p>
            <a:fld id="{4FAB73BC-B049-4115-A692-8D63A059BFB8}" type="slidenum">
              <a:rPr lang="es-ES" smtClean="0"/>
              <a:pPr/>
              <a:t>20</a:t>
            </a:fld>
            <a:endParaRPr lang="es-ES" dirty="0"/>
          </a:p>
        </p:txBody>
      </p:sp>
    </p:spTree>
    <p:extLst>
      <p:ext uri="{BB962C8B-B14F-4D97-AF65-F5344CB8AC3E}">
        <p14:creationId xmlns:p14="http://schemas.microsoft.com/office/powerpoint/2010/main" val="1445007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252918" y="1123837"/>
            <a:ext cx="3078397" cy="4601183"/>
          </a:xfrm>
        </p:spPr>
        <p:txBody>
          <a:bodyPr>
            <a:normAutofit/>
          </a:bodyPr>
          <a:lstStyle/>
          <a:p>
            <a:r>
              <a:rPr lang="es-EC" sz="2400" dirty="0">
                <a:latin typeface="Arial" panose="020B0604020202020204" pitchFamily="34" charset="0"/>
              </a:rPr>
              <a:t>SISTEMA DE SUPERVISIÓN.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937100" cy="3847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342900" lvl="0" indent="-342900">
              <a:lnSpc>
                <a:spcPct val="150000"/>
              </a:lnSpc>
              <a:spcAft>
                <a:spcPts val="800"/>
              </a:spcAft>
              <a:buFont typeface="Symbol" panose="05050102010706020507" pitchFamily="18" charset="2"/>
              <a:buChar char=""/>
            </a:pPr>
            <a:r>
              <a:rPr lang="es-ES" sz="1800" dirty="0">
                <a:solidFill>
                  <a:srgbClr val="3BCCFF"/>
                </a:solidFill>
                <a:latin typeface="Arial" panose="020B0604020202020204" pitchFamily="34" charset="0"/>
                <a:ea typeface="Georgia" panose="02040502050405020303" pitchFamily="18" charset="0"/>
                <a:cs typeface="Georgia" panose="02040502050405020303" pitchFamily="18" charset="0"/>
              </a:rPr>
              <a:t>Pantalla del controlador para supervisar las variables desde la subestación Amor y Paz que cumpla con: alimentación de 24 VDC o  120 – 240 VAC, conexión ethernet, protección IP20, mínimo 5 pulgadas.</a:t>
            </a:r>
          </a:p>
          <a:p>
            <a:pPr marL="342900" lvl="0" indent="-342900">
              <a:lnSpc>
                <a:spcPct val="150000"/>
              </a:lnSpc>
              <a:spcAft>
                <a:spcPts val="800"/>
              </a:spcAft>
              <a:buFont typeface="Symbol" panose="05050102010706020507" pitchFamily="18" charset="2"/>
              <a:buChar char=""/>
            </a:pPr>
            <a:r>
              <a:rPr lang="es-ES" sz="1800" dirty="0">
                <a:solidFill>
                  <a:srgbClr val="3BCCFF"/>
                </a:solidFill>
                <a:latin typeface="Arial" panose="020B0604020202020204" pitchFamily="34" charset="0"/>
                <a:ea typeface="Georgia" panose="02040502050405020303" pitchFamily="18" charset="0"/>
                <a:cs typeface="Georgia" panose="02040502050405020303" pitchFamily="18" charset="0"/>
              </a:rPr>
              <a:t>Pantalla para el sistema SCADA ubicado en la estación Las Chozas que cumpla con: alimentación de 120 – 240 VAC, conexión ethernet, pantalla de mínimo 15 pulgadas.</a:t>
            </a:r>
          </a:p>
        </p:txBody>
      </p:sp>
      <p:pic>
        <p:nvPicPr>
          <p:cNvPr id="13314" name="Picture 2" descr="Sistemas SCADA en el punto de mira de los Ciberataques - infoPLC">
            <a:extLst>
              <a:ext uri="{FF2B5EF4-FFF2-40B4-BE49-F238E27FC236}">
                <a16:creationId xmlns:a16="http://schemas.microsoft.com/office/drawing/2014/main" id="{4497F611-5F72-4AD6-970C-62CFEAED7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204" y="4178690"/>
            <a:ext cx="3417857" cy="2084893"/>
          </a:xfrm>
          <a:prstGeom prst="rect">
            <a:avLst/>
          </a:prstGeom>
          <a:noFill/>
          <a:extLst>
            <a:ext uri="{909E8E84-426E-40DD-AFC4-6F175D3DCCD1}">
              <a14:hiddenFill xmlns:a14="http://schemas.microsoft.com/office/drawing/2010/main">
                <a:solidFill>
                  <a:srgbClr val="FFFFFF"/>
                </a:solidFill>
              </a14:hiddenFill>
            </a:ext>
          </a:extLst>
        </p:spPr>
      </p:pic>
      <p:sp>
        <p:nvSpPr>
          <p:cNvPr id="11" name="Marcador de número de diapositiva 10">
            <a:extLst>
              <a:ext uri="{FF2B5EF4-FFF2-40B4-BE49-F238E27FC236}">
                <a16:creationId xmlns:a16="http://schemas.microsoft.com/office/drawing/2014/main" id="{B8971802-B035-4681-A67F-3603634BF6ED}"/>
              </a:ext>
            </a:extLst>
          </p:cNvPr>
          <p:cNvSpPr>
            <a:spLocks noGrp="1"/>
          </p:cNvSpPr>
          <p:nvPr>
            <p:ph type="sldNum" sz="quarter" idx="12"/>
          </p:nvPr>
        </p:nvSpPr>
        <p:spPr/>
        <p:txBody>
          <a:bodyPr/>
          <a:lstStyle/>
          <a:p>
            <a:fld id="{4FAB73BC-B049-4115-A692-8D63A059BFB8}" type="slidenum">
              <a:rPr lang="es-ES" smtClean="0"/>
              <a:pPr/>
              <a:t>21</a:t>
            </a:fld>
            <a:endParaRPr lang="es-ES" dirty="0"/>
          </a:p>
        </p:txBody>
      </p:sp>
    </p:spTree>
    <p:extLst>
      <p:ext uri="{BB962C8B-B14F-4D97-AF65-F5344CB8AC3E}">
        <p14:creationId xmlns:p14="http://schemas.microsoft.com/office/powerpoint/2010/main" val="1556026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DISEÑO DEL SISTEMA DE CONTROL</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pic>
        <p:nvPicPr>
          <p:cNvPr id="9" name="Imagen 8">
            <a:extLst>
              <a:ext uri="{FF2B5EF4-FFF2-40B4-BE49-F238E27FC236}">
                <a16:creationId xmlns:a16="http://schemas.microsoft.com/office/drawing/2014/main" id="{D6CF6D96-0F3D-4C7D-A472-43C0C733CEE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44241" y="1058405"/>
            <a:ext cx="8275955" cy="4666615"/>
          </a:xfrm>
          <a:prstGeom prst="rect">
            <a:avLst/>
          </a:prstGeom>
          <a:noFill/>
          <a:ln>
            <a:noFill/>
          </a:ln>
        </p:spPr>
      </p:pic>
      <p:sp>
        <p:nvSpPr>
          <p:cNvPr id="13" name="Marcador de número de diapositiva 12">
            <a:extLst>
              <a:ext uri="{FF2B5EF4-FFF2-40B4-BE49-F238E27FC236}">
                <a16:creationId xmlns:a16="http://schemas.microsoft.com/office/drawing/2014/main" id="{82FE292F-B487-461A-928B-EF6C115B867A}"/>
              </a:ext>
            </a:extLst>
          </p:cNvPr>
          <p:cNvSpPr>
            <a:spLocks noGrp="1"/>
          </p:cNvSpPr>
          <p:nvPr>
            <p:ph type="sldNum" sz="quarter" idx="12"/>
          </p:nvPr>
        </p:nvSpPr>
        <p:spPr/>
        <p:txBody>
          <a:bodyPr/>
          <a:lstStyle/>
          <a:p>
            <a:fld id="{4FAB73BC-B049-4115-A692-8D63A059BFB8}" type="slidenum">
              <a:rPr lang="es-ES" smtClean="0"/>
              <a:pPr/>
              <a:t>22</a:t>
            </a:fld>
            <a:endParaRPr lang="es-ES" dirty="0"/>
          </a:p>
        </p:txBody>
      </p:sp>
    </p:spTree>
    <p:extLst>
      <p:ext uri="{BB962C8B-B14F-4D97-AF65-F5344CB8AC3E}">
        <p14:creationId xmlns:p14="http://schemas.microsoft.com/office/powerpoint/2010/main" val="2150783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DISEÑO DEL SISTEMA DE CONTROL</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pic>
        <p:nvPicPr>
          <p:cNvPr id="11" name="Imagen 10">
            <a:extLst>
              <a:ext uri="{FF2B5EF4-FFF2-40B4-BE49-F238E27FC236}">
                <a16:creationId xmlns:a16="http://schemas.microsoft.com/office/drawing/2014/main" id="{2CE6EFBA-9DDD-4AA6-AE74-B8CBAB5379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504249" y="759125"/>
            <a:ext cx="8279434" cy="5339750"/>
          </a:xfrm>
          <a:prstGeom prst="rect">
            <a:avLst/>
          </a:prstGeom>
          <a:noFill/>
          <a:ln>
            <a:noFill/>
          </a:ln>
        </p:spPr>
      </p:pic>
      <p:sp>
        <p:nvSpPr>
          <p:cNvPr id="13" name="Marcador de número de diapositiva 12">
            <a:extLst>
              <a:ext uri="{FF2B5EF4-FFF2-40B4-BE49-F238E27FC236}">
                <a16:creationId xmlns:a16="http://schemas.microsoft.com/office/drawing/2014/main" id="{8E339BC8-A886-4650-9175-DBE78974F85F}"/>
              </a:ext>
            </a:extLst>
          </p:cNvPr>
          <p:cNvSpPr>
            <a:spLocks noGrp="1"/>
          </p:cNvSpPr>
          <p:nvPr>
            <p:ph type="sldNum" sz="quarter" idx="12"/>
          </p:nvPr>
        </p:nvSpPr>
        <p:spPr/>
        <p:txBody>
          <a:bodyPr/>
          <a:lstStyle/>
          <a:p>
            <a:fld id="{4FAB73BC-B049-4115-A692-8D63A059BFB8}" type="slidenum">
              <a:rPr lang="es-ES" smtClean="0"/>
              <a:pPr/>
              <a:t>23</a:t>
            </a:fld>
            <a:endParaRPr lang="es-ES" dirty="0"/>
          </a:p>
        </p:txBody>
      </p:sp>
    </p:spTree>
    <p:extLst>
      <p:ext uri="{BB962C8B-B14F-4D97-AF65-F5344CB8AC3E}">
        <p14:creationId xmlns:p14="http://schemas.microsoft.com/office/powerpoint/2010/main" val="1488617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DISEÑO DEL SISTEMA DE CONTROL</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pic>
        <p:nvPicPr>
          <p:cNvPr id="9" name="Imagen 8">
            <a:extLst>
              <a:ext uri="{FF2B5EF4-FFF2-40B4-BE49-F238E27FC236}">
                <a16:creationId xmlns:a16="http://schemas.microsoft.com/office/drawing/2014/main" id="{E6095FC7-EC50-406E-89AC-3B8589ADBD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15821" y="854015"/>
            <a:ext cx="5400040" cy="5358765"/>
          </a:xfrm>
          <a:prstGeom prst="rect">
            <a:avLst/>
          </a:prstGeom>
          <a:noFill/>
          <a:ln>
            <a:noFill/>
          </a:ln>
        </p:spPr>
      </p:pic>
      <p:sp>
        <p:nvSpPr>
          <p:cNvPr id="13" name="Marcador de número de diapositiva 12">
            <a:extLst>
              <a:ext uri="{FF2B5EF4-FFF2-40B4-BE49-F238E27FC236}">
                <a16:creationId xmlns:a16="http://schemas.microsoft.com/office/drawing/2014/main" id="{ABF08C47-C2E7-4EC0-9BA4-589F03EEC4FD}"/>
              </a:ext>
            </a:extLst>
          </p:cNvPr>
          <p:cNvSpPr>
            <a:spLocks noGrp="1"/>
          </p:cNvSpPr>
          <p:nvPr>
            <p:ph type="sldNum" sz="quarter" idx="12"/>
          </p:nvPr>
        </p:nvSpPr>
        <p:spPr/>
        <p:txBody>
          <a:bodyPr/>
          <a:lstStyle/>
          <a:p>
            <a:fld id="{4FAB73BC-B049-4115-A692-8D63A059BFB8}" type="slidenum">
              <a:rPr lang="es-ES" smtClean="0"/>
              <a:pPr/>
              <a:t>24</a:t>
            </a:fld>
            <a:endParaRPr lang="es-ES" dirty="0"/>
          </a:p>
        </p:txBody>
      </p:sp>
    </p:spTree>
    <p:extLst>
      <p:ext uri="{BB962C8B-B14F-4D97-AF65-F5344CB8AC3E}">
        <p14:creationId xmlns:p14="http://schemas.microsoft.com/office/powerpoint/2010/main" val="2930333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DISEÑO DEL SISTEMA DE COMUNICACIÓN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pic>
        <p:nvPicPr>
          <p:cNvPr id="9" name="Imagen 8">
            <a:extLst>
              <a:ext uri="{FF2B5EF4-FFF2-40B4-BE49-F238E27FC236}">
                <a16:creationId xmlns:a16="http://schemas.microsoft.com/office/drawing/2014/main" id="{DD6FB635-689D-42E2-B4FD-9DD5E76DA553}"/>
              </a:ext>
            </a:extLst>
          </p:cNvPr>
          <p:cNvPicPr/>
          <p:nvPr/>
        </p:nvPicPr>
        <p:blipFill>
          <a:blip r:embed="rId4">
            <a:extLst>
              <a:ext uri="{28A0092B-C50C-407E-A947-70E740481C1C}">
                <a14:useLocalDpi xmlns:a14="http://schemas.microsoft.com/office/drawing/2010/main" val="0"/>
              </a:ext>
            </a:extLst>
          </a:blip>
          <a:stretch>
            <a:fillRect/>
          </a:stretch>
        </p:blipFill>
        <p:spPr>
          <a:xfrm>
            <a:off x="3680058" y="1028373"/>
            <a:ext cx="7189225" cy="4896144"/>
          </a:xfrm>
          <a:prstGeom prst="rect">
            <a:avLst/>
          </a:prstGeom>
        </p:spPr>
      </p:pic>
      <p:sp>
        <p:nvSpPr>
          <p:cNvPr id="13" name="Marcador de número de diapositiva 12">
            <a:extLst>
              <a:ext uri="{FF2B5EF4-FFF2-40B4-BE49-F238E27FC236}">
                <a16:creationId xmlns:a16="http://schemas.microsoft.com/office/drawing/2014/main" id="{D5ED0BBB-AC81-433A-ACC8-B6116D7B5F1D}"/>
              </a:ext>
            </a:extLst>
          </p:cNvPr>
          <p:cNvSpPr>
            <a:spLocks noGrp="1"/>
          </p:cNvSpPr>
          <p:nvPr>
            <p:ph type="sldNum" sz="quarter" idx="12"/>
          </p:nvPr>
        </p:nvSpPr>
        <p:spPr/>
        <p:txBody>
          <a:bodyPr/>
          <a:lstStyle/>
          <a:p>
            <a:fld id="{4FAB73BC-B049-4115-A692-8D63A059BFB8}" type="slidenum">
              <a:rPr lang="es-ES" smtClean="0"/>
              <a:pPr/>
              <a:t>25</a:t>
            </a:fld>
            <a:endParaRPr lang="es-ES" dirty="0"/>
          </a:p>
        </p:txBody>
      </p:sp>
    </p:spTree>
    <p:extLst>
      <p:ext uri="{BB962C8B-B14F-4D97-AF65-F5344CB8AC3E}">
        <p14:creationId xmlns:p14="http://schemas.microsoft.com/office/powerpoint/2010/main" val="410582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DISEÑO DEL SISTEMA DE SUPERVISACIÓN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4" name="Título 1">
            <a:extLst>
              <a:ext uri="{FF2B5EF4-FFF2-40B4-BE49-F238E27FC236}">
                <a16:creationId xmlns:a16="http://schemas.microsoft.com/office/drawing/2014/main" id="{866334B9-B593-46A1-9464-D8267305DFC0}"/>
              </a:ext>
            </a:extLst>
          </p:cNvPr>
          <p:cNvSpPr txBox="1">
            <a:spLocks/>
          </p:cNvSpPr>
          <p:nvPr/>
        </p:nvSpPr>
        <p:spPr>
          <a:xfrm>
            <a:off x="3812077" y="854015"/>
            <a:ext cx="7540285" cy="28294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342900" lvl="0" indent="-342900" algn="just">
              <a:lnSpc>
                <a:spcPct val="150000"/>
              </a:lnSpc>
              <a:spcAft>
                <a:spcPts val="800"/>
              </a:spcAft>
              <a:buFont typeface="Symbol" panose="05050102010706020507" pitchFamily="18" charset="2"/>
              <a:buChar char=""/>
            </a:pPr>
            <a:r>
              <a:rPr lang="es-ES" sz="1800" dirty="0">
                <a:solidFill>
                  <a:srgbClr val="3BCCFF"/>
                </a:solidFill>
                <a:latin typeface="Arial" panose="020B0604020202020204" pitchFamily="34" charset="0"/>
                <a:ea typeface="Georgia" panose="02040502050405020303" pitchFamily="18" charset="0"/>
                <a:cs typeface="Georgia" panose="02040502050405020303" pitchFamily="18" charset="0"/>
              </a:rPr>
              <a:t>Arquitectura</a:t>
            </a:r>
          </a:p>
          <a:p>
            <a:pPr marL="342900" lvl="0" indent="-342900" algn="just">
              <a:lnSpc>
                <a:spcPct val="15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Plantillas</a:t>
            </a:r>
          </a:p>
          <a:p>
            <a:pPr marL="342900" lvl="0" indent="-342900" algn="just">
              <a:lnSpc>
                <a:spcPct val="15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Diseño de pantallas HMI</a:t>
            </a:r>
          </a:p>
          <a:p>
            <a:pPr algn="just"/>
            <a:endParaRPr lang="es-ES" sz="1000" dirty="0">
              <a:solidFill>
                <a:srgbClr val="3BCCFF"/>
              </a:solidFill>
            </a:endParaRPr>
          </a:p>
        </p:txBody>
      </p:sp>
      <p:pic>
        <p:nvPicPr>
          <p:cNvPr id="15362" name="Picture 2" descr="6AV6647-0AF11-3AX0 | Pantalla táctil HMI, Siemens, 10,4 pulg., LCD, Color,  640 x 480pixels, 335 x 275 x 60 mm | RS Components">
            <a:extLst>
              <a:ext uri="{FF2B5EF4-FFF2-40B4-BE49-F238E27FC236}">
                <a16:creationId xmlns:a16="http://schemas.microsoft.com/office/drawing/2014/main" id="{71568A43-910A-4678-AABB-390B0A972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8989" y="3568338"/>
            <a:ext cx="2962815" cy="2435647"/>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número de diapositiva 15">
            <a:extLst>
              <a:ext uri="{FF2B5EF4-FFF2-40B4-BE49-F238E27FC236}">
                <a16:creationId xmlns:a16="http://schemas.microsoft.com/office/drawing/2014/main" id="{954E3737-C43F-4F20-B08B-4477C4AD20E8}"/>
              </a:ext>
            </a:extLst>
          </p:cNvPr>
          <p:cNvSpPr>
            <a:spLocks noGrp="1"/>
          </p:cNvSpPr>
          <p:nvPr>
            <p:ph type="sldNum" sz="quarter" idx="12"/>
          </p:nvPr>
        </p:nvSpPr>
        <p:spPr/>
        <p:txBody>
          <a:bodyPr/>
          <a:lstStyle/>
          <a:p>
            <a:fld id="{4FAB73BC-B049-4115-A692-8D63A059BFB8}" type="slidenum">
              <a:rPr lang="es-ES" smtClean="0"/>
              <a:pPr/>
              <a:t>26</a:t>
            </a:fld>
            <a:endParaRPr lang="es-ES" dirty="0"/>
          </a:p>
        </p:txBody>
      </p:sp>
    </p:spTree>
    <p:extLst>
      <p:ext uri="{BB962C8B-B14F-4D97-AF65-F5344CB8AC3E}">
        <p14:creationId xmlns:p14="http://schemas.microsoft.com/office/powerpoint/2010/main" val="3156223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ARQUITECTURA</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pic>
        <p:nvPicPr>
          <p:cNvPr id="11" name="Imagen 10">
            <a:extLst>
              <a:ext uri="{FF2B5EF4-FFF2-40B4-BE49-F238E27FC236}">
                <a16:creationId xmlns:a16="http://schemas.microsoft.com/office/drawing/2014/main" id="{B639DBCF-3359-4D83-8FC6-8BBE6781785D}"/>
              </a:ext>
            </a:extLst>
          </p:cNvPr>
          <p:cNvPicPr/>
          <p:nvPr/>
        </p:nvPicPr>
        <p:blipFill>
          <a:blip r:embed="rId4"/>
          <a:stretch>
            <a:fillRect/>
          </a:stretch>
        </p:blipFill>
        <p:spPr>
          <a:xfrm>
            <a:off x="4784545" y="1510641"/>
            <a:ext cx="5920836" cy="3665208"/>
          </a:xfrm>
          <a:prstGeom prst="rect">
            <a:avLst/>
          </a:prstGeom>
        </p:spPr>
      </p:pic>
      <p:sp>
        <p:nvSpPr>
          <p:cNvPr id="14" name="Marcador de número de diapositiva 13">
            <a:extLst>
              <a:ext uri="{FF2B5EF4-FFF2-40B4-BE49-F238E27FC236}">
                <a16:creationId xmlns:a16="http://schemas.microsoft.com/office/drawing/2014/main" id="{C4B48377-D858-49E6-9027-EBD309E47BEA}"/>
              </a:ext>
            </a:extLst>
          </p:cNvPr>
          <p:cNvSpPr>
            <a:spLocks noGrp="1"/>
          </p:cNvSpPr>
          <p:nvPr>
            <p:ph type="sldNum" sz="quarter" idx="12"/>
          </p:nvPr>
        </p:nvSpPr>
        <p:spPr/>
        <p:txBody>
          <a:bodyPr/>
          <a:lstStyle/>
          <a:p>
            <a:fld id="{4FAB73BC-B049-4115-A692-8D63A059BFB8}" type="slidenum">
              <a:rPr lang="es-ES" smtClean="0"/>
              <a:pPr/>
              <a:t>27</a:t>
            </a:fld>
            <a:endParaRPr lang="es-ES" dirty="0"/>
          </a:p>
        </p:txBody>
      </p:sp>
    </p:spTree>
    <p:extLst>
      <p:ext uri="{BB962C8B-B14F-4D97-AF65-F5344CB8AC3E}">
        <p14:creationId xmlns:p14="http://schemas.microsoft.com/office/powerpoint/2010/main" val="1597190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PLANTILLAS</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pic>
        <p:nvPicPr>
          <p:cNvPr id="9" name="Imagen 8">
            <a:extLst>
              <a:ext uri="{FF2B5EF4-FFF2-40B4-BE49-F238E27FC236}">
                <a16:creationId xmlns:a16="http://schemas.microsoft.com/office/drawing/2014/main" id="{C73998A0-E2AB-47D4-82E9-85A16B64E14F}"/>
              </a:ext>
            </a:extLst>
          </p:cNvPr>
          <p:cNvPicPr/>
          <p:nvPr/>
        </p:nvPicPr>
        <p:blipFill>
          <a:blip r:embed="rId4"/>
          <a:stretch>
            <a:fillRect/>
          </a:stretch>
        </p:blipFill>
        <p:spPr>
          <a:xfrm>
            <a:off x="4503325" y="1156444"/>
            <a:ext cx="6275232" cy="4545111"/>
          </a:xfrm>
          <a:prstGeom prst="rect">
            <a:avLst/>
          </a:prstGeom>
        </p:spPr>
      </p:pic>
      <p:sp>
        <p:nvSpPr>
          <p:cNvPr id="13" name="Marcador de número de diapositiva 12">
            <a:extLst>
              <a:ext uri="{FF2B5EF4-FFF2-40B4-BE49-F238E27FC236}">
                <a16:creationId xmlns:a16="http://schemas.microsoft.com/office/drawing/2014/main" id="{9E037BCB-F9E9-4D79-8825-C660C52D2D5F}"/>
              </a:ext>
            </a:extLst>
          </p:cNvPr>
          <p:cNvSpPr>
            <a:spLocks noGrp="1"/>
          </p:cNvSpPr>
          <p:nvPr>
            <p:ph type="sldNum" sz="quarter" idx="12"/>
          </p:nvPr>
        </p:nvSpPr>
        <p:spPr/>
        <p:txBody>
          <a:bodyPr/>
          <a:lstStyle/>
          <a:p>
            <a:fld id="{4FAB73BC-B049-4115-A692-8D63A059BFB8}" type="slidenum">
              <a:rPr lang="es-ES" smtClean="0"/>
              <a:pPr/>
              <a:t>28</a:t>
            </a:fld>
            <a:endParaRPr lang="es-ES" dirty="0"/>
          </a:p>
        </p:txBody>
      </p:sp>
    </p:spTree>
    <p:extLst>
      <p:ext uri="{BB962C8B-B14F-4D97-AF65-F5344CB8AC3E}">
        <p14:creationId xmlns:p14="http://schemas.microsoft.com/office/powerpoint/2010/main" val="1274113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DISEÑO DE PANTALLAS HMI</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4" name="Título 1">
            <a:extLst>
              <a:ext uri="{FF2B5EF4-FFF2-40B4-BE49-F238E27FC236}">
                <a16:creationId xmlns:a16="http://schemas.microsoft.com/office/drawing/2014/main" id="{220675A5-CF87-4AE8-9E8C-65A7D6CDF0DE}"/>
              </a:ext>
            </a:extLst>
          </p:cNvPr>
          <p:cNvSpPr txBox="1">
            <a:spLocks/>
          </p:cNvSpPr>
          <p:nvPr/>
        </p:nvSpPr>
        <p:spPr>
          <a:xfrm>
            <a:off x="3812076" y="1311215"/>
            <a:ext cx="7540285" cy="194094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342900" lvl="0" indent="-342900" algn="just">
              <a:lnSpc>
                <a:spcPct val="150000"/>
              </a:lnSpc>
              <a:spcAft>
                <a:spcPts val="800"/>
              </a:spcAft>
              <a:buFont typeface="Symbol" panose="05050102010706020507" pitchFamily="18" charset="2"/>
              <a:buChar char=""/>
            </a:pPr>
            <a:r>
              <a:rPr lang="es-ES" sz="1800" dirty="0">
                <a:solidFill>
                  <a:srgbClr val="3BCCFF"/>
                </a:solidFill>
                <a:latin typeface="Arial" panose="020B0604020202020204" pitchFamily="34" charset="0"/>
                <a:ea typeface="Georgia" panose="02040502050405020303" pitchFamily="18" charset="0"/>
                <a:cs typeface="Georgia" panose="02040502050405020303" pitchFamily="18" charset="0"/>
              </a:rPr>
              <a:t>Fase 1</a:t>
            </a:r>
          </a:p>
          <a:p>
            <a:pPr marL="342900" lvl="0" indent="-342900" algn="just">
              <a:lnSpc>
                <a:spcPct val="150000"/>
              </a:lnSpc>
              <a:spcAft>
                <a:spcPts val="800"/>
              </a:spcAft>
              <a:buFont typeface="Symbol" panose="05050102010706020507" pitchFamily="18" charset="2"/>
              <a:buChar char=""/>
            </a:pPr>
            <a:r>
              <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rPr>
              <a:t>Fase 2</a:t>
            </a:r>
          </a:p>
          <a:p>
            <a:pPr marL="342900" lvl="0" indent="-342900" algn="just">
              <a:lnSpc>
                <a:spcPct val="150000"/>
              </a:lnSpc>
              <a:spcAft>
                <a:spcPts val="800"/>
              </a:spcAft>
              <a:buFont typeface="Symbol" panose="05050102010706020507" pitchFamily="18" charset="2"/>
              <a:buChar char=""/>
            </a:pPr>
            <a:r>
              <a:rPr lang="es-ES" sz="1800" dirty="0">
                <a:solidFill>
                  <a:srgbClr val="3BCCFF"/>
                </a:solidFill>
                <a:latin typeface="Arial" panose="020B0604020202020204" pitchFamily="34" charset="0"/>
                <a:ea typeface="Georgia" panose="02040502050405020303" pitchFamily="18" charset="0"/>
                <a:cs typeface="Georgia" panose="02040502050405020303" pitchFamily="18" charset="0"/>
              </a:rPr>
              <a:t>Fase 3</a:t>
            </a:r>
          </a:p>
          <a:p>
            <a:pPr marL="342900" lvl="0" indent="-342900" algn="just">
              <a:lnSpc>
                <a:spcPct val="150000"/>
              </a:lnSpc>
              <a:spcAft>
                <a:spcPts val="800"/>
              </a:spcAft>
              <a:buFont typeface="Symbol" panose="05050102010706020507" pitchFamily="18" charset="2"/>
              <a:buChar char=""/>
            </a:pPr>
            <a:r>
              <a:rPr lang="es-ES" sz="1800" dirty="0">
                <a:solidFill>
                  <a:srgbClr val="3BCCFF"/>
                </a:solidFill>
                <a:latin typeface="Arial" panose="020B0604020202020204" pitchFamily="34" charset="0"/>
                <a:ea typeface="Georgia" panose="02040502050405020303" pitchFamily="18" charset="0"/>
                <a:cs typeface="Georgia" panose="02040502050405020303" pitchFamily="18" charset="0"/>
              </a:rPr>
              <a:t>Fase 4</a:t>
            </a:r>
            <a:endPar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pPr algn="just"/>
            <a:endParaRPr lang="es-ES" sz="1000" dirty="0">
              <a:solidFill>
                <a:srgbClr val="3BCCFF"/>
              </a:solidFill>
            </a:endParaRPr>
          </a:p>
        </p:txBody>
      </p:sp>
      <p:pic>
        <p:nvPicPr>
          <p:cNvPr id="6" name="Imagen 5">
            <a:extLst>
              <a:ext uri="{FF2B5EF4-FFF2-40B4-BE49-F238E27FC236}">
                <a16:creationId xmlns:a16="http://schemas.microsoft.com/office/drawing/2014/main" id="{584181BB-B35E-4074-96AE-06268F252F29}"/>
              </a:ext>
            </a:extLst>
          </p:cNvPr>
          <p:cNvPicPr>
            <a:picLocks noChangeAspect="1"/>
          </p:cNvPicPr>
          <p:nvPr/>
        </p:nvPicPr>
        <p:blipFill>
          <a:blip r:embed="rId4"/>
          <a:stretch>
            <a:fillRect/>
          </a:stretch>
        </p:blipFill>
        <p:spPr>
          <a:xfrm>
            <a:off x="6096000" y="854015"/>
            <a:ext cx="4824682" cy="5701109"/>
          </a:xfrm>
          <a:prstGeom prst="rect">
            <a:avLst/>
          </a:prstGeom>
        </p:spPr>
      </p:pic>
      <p:sp>
        <p:nvSpPr>
          <p:cNvPr id="16" name="Marcador de número de diapositiva 15">
            <a:extLst>
              <a:ext uri="{FF2B5EF4-FFF2-40B4-BE49-F238E27FC236}">
                <a16:creationId xmlns:a16="http://schemas.microsoft.com/office/drawing/2014/main" id="{C35031E9-1A25-48A2-97F9-621D9E49C15C}"/>
              </a:ext>
            </a:extLst>
          </p:cNvPr>
          <p:cNvSpPr>
            <a:spLocks noGrp="1"/>
          </p:cNvSpPr>
          <p:nvPr>
            <p:ph type="sldNum" sz="quarter" idx="12"/>
          </p:nvPr>
        </p:nvSpPr>
        <p:spPr/>
        <p:txBody>
          <a:bodyPr/>
          <a:lstStyle/>
          <a:p>
            <a:fld id="{4FAB73BC-B049-4115-A692-8D63A059BFB8}" type="slidenum">
              <a:rPr lang="es-ES" smtClean="0"/>
              <a:pPr/>
              <a:t>29</a:t>
            </a:fld>
            <a:endParaRPr lang="es-ES" dirty="0"/>
          </a:p>
        </p:txBody>
      </p:sp>
    </p:spTree>
    <p:extLst>
      <p:ext uri="{BB962C8B-B14F-4D97-AF65-F5344CB8AC3E}">
        <p14:creationId xmlns:p14="http://schemas.microsoft.com/office/powerpoint/2010/main" val="1960189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p:txBody>
          <a:bodyPr/>
          <a:lstStyle/>
          <a:p>
            <a:r>
              <a:rPr lang="es-ES" dirty="0"/>
              <a:t>Sistema previo al trabajo de titulación</a:t>
            </a:r>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4285430" y="34505"/>
            <a:ext cx="7002026" cy="8343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rPr>
              <a:t>INTRODUCCIÓN Y ANTECEDENTES</a:t>
            </a:r>
          </a:p>
        </p:txBody>
      </p:sp>
      <p:sp>
        <p:nvSpPr>
          <p:cNvPr id="11" name="Título 1">
            <a:extLst>
              <a:ext uri="{FF2B5EF4-FFF2-40B4-BE49-F238E27FC236}">
                <a16:creationId xmlns:a16="http://schemas.microsoft.com/office/drawing/2014/main" id="{93AD5831-973A-4D00-8B31-230B3018BF9A}"/>
              </a:ext>
            </a:extLst>
          </p:cNvPr>
          <p:cNvSpPr txBox="1">
            <a:spLocks/>
          </p:cNvSpPr>
          <p:nvPr/>
        </p:nvSpPr>
        <p:spPr>
          <a:xfrm>
            <a:off x="3852333" y="2350461"/>
            <a:ext cx="6601107" cy="18934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dirty="0">
                <a:solidFill>
                  <a:srgbClr val="3BCCFF"/>
                </a:solidFill>
              </a:rPr>
              <a:t>Modos de funcionamiento:</a:t>
            </a:r>
          </a:p>
          <a:p>
            <a:pPr marL="571500" indent="-571500">
              <a:buFont typeface="Arial" panose="020B0604020202020204" pitchFamily="34" charset="0"/>
              <a:buChar char="•"/>
            </a:pPr>
            <a:r>
              <a:rPr lang="es-ES" dirty="0">
                <a:solidFill>
                  <a:srgbClr val="3BCCFF"/>
                </a:solidFill>
              </a:rPr>
              <a:t>Manual.</a:t>
            </a:r>
          </a:p>
          <a:p>
            <a:pPr marL="571500" indent="-571500">
              <a:buFont typeface="Arial" panose="020B0604020202020204" pitchFamily="34" charset="0"/>
              <a:buChar char="•"/>
            </a:pPr>
            <a:r>
              <a:rPr lang="es-ES" dirty="0">
                <a:solidFill>
                  <a:srgbClr val="3BCCFF"/>
                </a:solidFill>
              </a:rPr>
              <a:t>Temporizado.</a:t>
            </a: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63835" y="538909"/>
            <a:ext cx="6601107" cy="22538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dirty="0">
                <a:solidFill>
                  <a:srgbClr val="3BCCFF"/>
                </a:solidFill>
              </a:rPr>
              <a:t>Subsistemas:</a:t>
            </a:r>
          </a:p>
          <a:p>
            <a:pPr marL="571500" indent="-571500">
              <a:buFont typeface="Arial" panose="020B0604020202020204" pitchFamily="34" charset="0"/>
              <a:buChar char="•"/>
            </a:pPr>
            <a:r>
              <a:rPr lang="es-ES" dirty="0">
                <a:solidFill>
                  <a:srgbClr val="3BCCFF"/>
                </a:solidFill>
              </a:rPr>
              <a:t>Sistema de control.</a:t>
            </a:r>
          </a:p>
          <a:p>
            <a:pPr marL="571500" indent="-571500">
              <a:buFont typeface="Arial" panose="020B0604020202020204" pitchFamily="34" charset="0"/>
              <a:buChar char="•"/>
            </a:pPr>
            <a:r>
              <a:rPr lang="es-ES" dirty="0">
                <a:solidFill>
                  <a:srgbClr val="3BCCFF"/>
                </a:solidFill>
              </a:rPr>
              <a:t>Sistema de Instrumentación.</a:t>
            </a:r>
          </a:p>
        </p:txBody>
      </p:sp>
      <p:pic>
        <p:nvPicPr>
          <p:cNvPr id="1026" name="Picture 2" descr="Imágenes de Selector | Vectores, fotos de stock y PSD gratuitos">
            <a:extLst>
              <a:ext uri="{FF2B5EF4-FFF2-40B4-BE49-F238E27FC236}">
                <a16:creationId xmlns:a16="http://schemas.microsoft.com/office/drawing/2014/main" id="{22A623BC-174E-4103-A461-926AD7F65D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835" y="4364299"/>
            <a:ext cx="2725407" cy="18154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bujo Sportwatch Tiempo Temporizador Cronómetro Pantalla Ilustración  Vectorial Ilustraciones Vectoriales, Clip Art Vectorizado Libre De  Derechos. Image 78400481.">
            <a:extLst>
              <a:ext uri="{FF2B5EF4-FFF2-40B4-BE49-F238E27FC236}">
                <a16:creationId xmlns:a16="http://schemas.microsoft.com/office/drawing/2014/main" id="{B59C5B7E-F7BA-4445-82E7-DCC3BEDAB9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0305" y="4274404"/>
            <a:ext cx="1708760" cy="17087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grammable logic controller - Wikipedia">
            <a:extLst>
              <a:ext uri="{FF2B5EF4-FFF2-40B4-BE49-F238E27FC236}">
                <a16:creationId xmlns:a16="http://schemas.microsoft.com/office/drawing/2014/main" id="{8C6CDB27-6991-4CC0-A118-648CC3DC1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0437" y="1977656"/>
            <a:ext cx="1419358" cy="9290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7 pasos para elegir adecuadamente el tipo de sensor para mi aplicación">
            <a:extLst>
              <a:ext uri="{FF2B5EF4-FFF2-40B4-BE49-F238E27FC236}">
                <a16:creationId xmlns:a16="http://schemas.microsoft.com/office/drawing/2014/main" id="{92E88930-85A5-4BA9-A7CD-B24C095E81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4801" y="3521728"/>
            <a:ext cx="1564804" cy="1564804"/>
          </a:xfrm>
          <a:prstGeom prst="rect">
            <a:avLst/>
          </a:prstGeom>
          <a:noFill/>
          <a:extLst>
            <a:ext uri="{909E8E84-426E-40DD-AFC4-6F175D3DCCD1}">
              <a14:hiddenFill xmlns:a14="http://schemas.microsoft.com/office/drawing/2010/main">
                <a:solidFill>
                  <a:srgbClr val="FFFFFF"/>
                </a:solidFill>
              </a14:hiddenFill>
            </a:ext>
          </a:extLst>
        </p:spPr>
      </p:pic>
      <p:sp>
        <p:nvSpPr>
          <p:cNvPr id="14" name="Marcador de número de diapositiva 13">
            <a:extLst>
              <a:ext uri="{FF2B5EF4-FFF2-40B4-BE49-F238E27FC236}">
                <a16:creationId xmlns:a16="http://schemas.microsoft.com/office/drawing/2014/main" id="{39C7A1FC-D4CC-497F-898F-4847D3CB932D}"/>
              </a:ext>
            </a:extLst>
          </p:cNvPr>
          <p:cNvSpPr>
            <a:spLocks noGrp="1"/>
          </p:cNvSpPr>
          <p:nvPr>
            <p:ph type="sldNum" sz="quarter" idx="12"/>
          </p:nvPr>
        </p:nvSpPr>
        <p:spPr/>
        <p:txBody>
          <a:bodyPr/>
          <a:lstStyle/>
          <a:p>
            <a:fld id="{4FAB73BC-B049-4115-A692-8D63A059BFB8}" type="slidenum">
              <a:rPr lang="es-ES" smtClean="0"/>
              <a:pPr/>
              <a:t>3</a:t>
            </a:fld>
            <a:endParaRPr lang="es-ES" dirty="0"/>
          </a:p>
        </p:txBody>
      </p:sp>
    </p:spTree>
    <p:extLst>
      <p:ext uri="{BB962C8B-B14F-4D97-AF65-F5344CB8AC3E}">
        <p14:creationId xmlns:p14="http://schemas.microsoft.com/office/powerpoint/2010/main" val="3413607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DISEÑO DE LOS TABLEROS DE CONTROL</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4" name="Título 1">
            <a:extLst>
              <a:ext uri="{FF2B5EF4-FFF2-40B4-BE49-F238E27FC236}">
                <a16:creationId xmlns:a16="http://schemas.microsoft.com/office/drawing/2014/main" id="{220675A5-CF87-4AE8-9E8C-65A7D6CDF0DE}"/>
              </a:ext>
            </a:extLst>
          </p:cNvPr>
          <p:cNvSpPr txBox="1">
            <a:spLocks/>
          </p:cNvSpPr>
          <p:nvPr/>
        </p:nvSpPr>
        <p:spPr>
          <a:xfrm>
            <a:off x="3812076" y="1311215"/>
            <a:ext cx="7540285" cy="1940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457200" indent="-457200" algn="just">
              <a:buFont typeface="Arial" panose="020B0604020202020204" pitchFamily="34" charset="0"/>
              <a:buChar char="•"/>
            </a:pPr>
            <a:r>
              <a:rPr lang="es-ES" sz="2800" dirty="0">
                <a:solidFill>
                  <a:srgbClr val="3BCCFF"/>
                </a:solidFill>
              </a:rPr>
              <a:t>NEC-SB-IE</a:t>
            </a:r>
          </a:p>
          <a:p>
            <a:pPr marL="457200" indent="-457200" algn="just">
              <a:buFont typeface="Arial" panose="020B0604020202020204" pitchFamily="34" charset="0"/>
              <a:buChar char="•"/>
            </a:pPr>
            <a:r>
              <a:rPr lang="es-ES" sz="2800" dirty="0">
                <a:solidFill>
                  <a:srgbClr val="3BCCFF"/>
                </a:solidFill>
              </a:rPr>
              <a:t>NEC-15 </a:t>
            </a:r>
          </a:p>
          <a:p>
            <a:pPr marL="457200" indent="-457200" algn="just">
              <a:buFont typeface="Arial" panose="020B0604020202020204" pitchFamily="34" charset="0"/>
              <a:buChar char="•"/>
            </a:pPr>
            <a:r>
              <a:rPr lang="es-ES" sz="2800" dirty="0">
                <a:solidFill>
                  <a:srgbClr val="3BCCFF"/>
                </a:solidFill>
              </a:rPr>
              <a:t>IEC-61439-1</a:t>
            </a:r>
          </a:p>
        </p:txBody>
      </p:sp>
      <p:pic>
        <p:nvPicPr>
          <p:cNvPr id="22530" name="Picture 2" descr="SECTOR TABLEROS | AUTOMATIZACIÓN AVANZADA S.A.">
            <a:extLst>
              <a:ext uri="{FF2B5EF4-FFF2-40B4-BE49-F238E27FC236}">
                <a16:creationId xmlns:a16="http://schemas.microsoft.com/office/drawing/2014/main" id="{04AA579E-BF1D-45A2-BF7F-B9CD14677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52158"/>
            <a:ext cx="4795971" cy="2613804"/>
          </a:xfrm>
          <a:prstGeom prst="rect">
            <a:avLst/>
          </a:prstGeom>
          <a:noFill/>
          <a:extLst>
            <a:ext uri="{909E8E84-426E-40DD-AFC4-6F175D3DCCD1}">
              <a14:hiddenFill xmlns:a14="http://schemas.microsoft.com/office/drawing/2010/main">
                <a:solidFill>
                  <a:srgbClr val="FFFFFF"/>
                </a:solidFill>
              </a14:hiddenFill>
            </a:ext>
          </a:extLst>
        </p:spPr>
      </p:pic>
      <p:sp>
        <p:nvSpPr>
          <p:cNvPr id="13" name="Marcador de número de diapositiva 12">
            <a:extLst>
              <a:ext uri="{FF2B5EF4-FFF2-40B4-BE49-F238E27FC236}">
                <a16:creationId xmlns:a16="http://schemas.microsoft.com/office/drawing/2014/main" id="{023868C6-EC01-4450-8B92-1294A6799141}"/>
              </a:ext>
            </a:extLst>
          </p:cNvPr>
          <p:cNvSpPr>
            <a:spLocks noGrp="1"/>
          </p:cNvSpPr>
          <p:nvPr>
            <p:ph type="sldNum" sz="quarter" idx="12"/>
          </p:nvPr>
        </p:nvSpPr>
        <p:spPr/>
        <p:txBody>
          <a:bodyPr/>
          <a:lstStyle/>
          <a:p>
            <a:fld id="{4FAB73BC-B049-4115-A692-8D63A059BFB8}" type="slidenum">
              <a:rPr lang="es-ES" smtClean="0"/>
              <a:pPr/>
              <a:t>30</a:t>
            </a:fld>
            <a:endParaRPr lang="es-ES" dirty="0"/>
          </a:p>
        </p:txBody>
      </p:sp>
    </p:spTree>
    <p:extLst>
      <p:ext uri="{BB962C8B-B14F-4D97-AF65-F5344CB8AC3E}">
        <p14:creationId xmlns:p14="http://schemas.microsoft.com/office/powerpoint/2010/main" val="443435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PUERTO RICO</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pic>
        <p:nvPicPr>
          <p:cNvPr id="6" name="Imagen 5">
            <a:extLst>
              <a:ext uri="{FF2B5EF4-FFF2-40B4-BE49-F238E27FC236}">
                <a16:creationId xmlns:a16="http://schemas.microsoft.com/office/drawing/2014/main" id="{5FD7D582-A10D-4B06-8CD2-EF76072F345D}"/>
              </a:ext>
            </a:extLst>
          </p:cNvPr>
          <p:cNvPicPr>
            <a:picLocks noChangeAspect="1"/>
          </p:cNvPicPr>
          <p:nvPr/>
        </p:nvPicPr>
        <p:blipFill>
          <a:blip r:embed="rId4"/>
          <a:stretch>
            <a:fillRect/>
          </a:stretch>
        </p:blipFill>
        <p:spPr>
          <a:xfrm>
            <a:off x="3532438" y="543464"/>
            <a:ext cx="4850259" cy="4365233"/>
          </a:xfrm>
          <a:prstGeom prst="rect">
            <a:avLst/>
          </a:prstGeom>
        </p:spPr>
      </p:pic>
      <p:pic>
        <p:nvPicPr>
          <p:cNvPr id="11" name="Imagen 10">
            <a:extLst>
              <a:ext uri="{FF2B5EF4-FFF2-40B4-BE49-F238E27FC236}">
                <a16:creationId xmlns:a16="http://schemas.microsoft.com/office/drawing/2014/main" id="{E05643F9-E641-4144-80E2-5BCE33B6E7BF}"/>
              </a:ext>
            </a:extLst>
          </p:cNvPr>
          <p:cNvPicPr/>
          <p:nvPr/>
        </p:nvPicPr>
        <p:blipFill rotWithShape="1">
          <a:blip r:embed="rId5"/>
          <a:srcRect r="5195"/>
          <a:stretch/>
        </p:blipFill>
        <p:spPr bwMode="auto">
          <a:xfrm>
            <a:off x="8382697" y="1703596"/>
            <a:ext cx="2636520" cy="2976245"/>
          </a:xfrm>
          <a:prstGeom prst="rect">
            <a:avLst/>
          </a:prstGeom>
          <a:ln>
            <a:noFill/>
          </a:ln>
          <a:extLst>
            <a:ext uri="{53640926-AAD7-44D8-BBD7-CCE9431645EC}">
              <a14:shadowObscured xmlns:a14="http://schemas.microsoft.com/office/drawing/2010/main"/>
            </a:ext>
          </a:extLst>
        </p:spPr>
      </p:pic>
      <p:sp>
        <p:nvSpPr>
          <p:cNvPr id="17" name="Marcador de número de diapositiva 16">
            <a:extLst>
              <a:ext uri="{FF2B5EF4-FFF2-40B4-BE49-F238E27FC236}">
                <a16:creationId xmlns:a16="http://schemas.microsoft.com/office/drawing/2014/main" id="{D97524E5-A7CD-495C-93FB-8DA9DB4FAC12}"/>
              </a:ext>
            </a:extLst>
          </p:cNvPr>
          <p:cNvSpPr>
            <a:spLocks noGrp="1"/>
          </p:cNvSpPr>
          <p:nvPr>
            <p:ph type="sldNum" sz="quarter" idx="12"/>
          </p:nvPr>
        </p:nvSpPr>
        <p:spPr/>
        <p:txBody>
          <a:bodyPr/>
          <a:lstStyle/>
          <a:p>
            <a:fld id="{4FAB73BC-B049-4115-A692-8D63A059BFB8}" type="slidenum">
              <a:rPr lang="es-ES" smtClean="0"/>
              <a:pPr/>
              <a:t>31</a:t>
            </a:fld>
            <a:endParaRPr lang="es-ES" dirty="0"/>
          </a:p>
        </p:txBody>
      </p:sp>
    </p:spTree>
    <p:extLst>
      <p:ext uri="{BB962C8B-B14F-4D97-AF65-F5344CB8AC3E}">
        <p14:creationId xmlns:p14="http://schemas.microsoft.com/office/powerpoint/2010/main" val="1825517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AMOR Y PAZ</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447580" y="141615"/>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BÁSICA.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pic>
        <p:nvPicPr>
          <p:cNvPr id="5" name="Imagen 4">
            <a:extLst>
              <a:ext uri="{FF2B5EF4-FFF2-40B4-BE49-F238E27FC236}">
                <a16:creationId xmlns:a16="http://schemas.microsoft.com/office/drawing/2014/main" id="{0F341288-E7EF-45A8-AB1A-C7AB33640000}"/>
              </a:ext>
            </a:extLst>
          </p:cNvPr>
          <p:cNvPicPr>
            <a:picLocks noChangeAspect="1"/>
          </p:cNvPicPr>
          <p:nvPr/>
        </p:nvPicPr>
        <p:blipFill>
          <a:blip r:embed="rId4"/>
          <a:stretch>
            <a:fillRect/>
          </a:stretch>
        </p:blipFill>
        <p:spPr>
          <a:xfrm>
            <a:off x="4003241" y="1203764"/>
            <a:ext cx="3432728" cy="4450471"/>
          </a:xfrm>
          <a:prstGeom prst="rect">
            <a:avLst/>
          </a:prstGeom>
        </p:spPr>
      </p:pic>
      <p:pic>
        <p:nvPicPr>
          <p:cNvPr id="12" name="Imagen 11">
            <a:extLst>
              <a:ext uri="{FF2B5EF4-FFF2-40B4-BE49-F238E27FC236}">
                <a16:creationId xmlns:a16="http://schemas.microsoft.com/office/drawing/2014/main" id="{AF8FEBEB-3E33-4ED5-9F35-977E593AA8C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072989" y="1289861"/>
            <a:ext cx="2826385" cy="4203700"/>
          </a:xfrm>
          <a:prstGeom prst="rect">
            <a:avLst/>
          </a:prstGeom>
          <a:noFill/>
          <a:ln>
            <a:noFill/>
          </a:ln>
        </p:spPr>
      </p:pic>
      <p:sp>
        <p:nvSpPr>
          <p:cNvPr id="16" name="Marcador de número de diapositiva 15">
            <a:extLst>
              <a:ext uri="{FF2B5EF4-FFF2-40B4-BE49-F238E27FC236}">
                <a16:creationId xmlns:a16="http://schemas.microsoft.com/office/drawing/2014/main" id="{39C03338-891E-45D3-A4EB-363C3D50D09B}"/>
              </a:ext>
            </a:extLst>
          </p:cNvPr>
          <p:cNvSpPr>
            <a:spLocks noGrp="1"/>
          </p:cNvSpPr>
          <p:nvPr>
            <p:ph type="sldNum" sz="quarter" idx="12"/>
          </p:nvPr>
        </p:nvSpPr>
        <p:spPr/>
        <p:txBody>
          <a:bodyPr/>
          <a:lstStyle/>
          <a:p>
            <a:fld id="{4FAB73BC-B049-4115-A692-8D63A059BFB8}" type="slidenum">
              <a:rPr lang="es-ES" smtClean="0"/>
              <a:pPr/>
              <a:t>32</a:t>
            </a:fld>
            <a:endParaRPr lang="es-ES" dirty="0"/>
          </a:p>
        </p:txBody>
      </p:sp>
    </p:spTree>
    <p:extLst>
      <p:ext uri="{BB962C8B-B14F-4D97-AF65-F5344CB8AC3E}">
        <p14:creationId xmlns:p14="http://schemas.microsoft.com/office/powerpoint/2010/main" val="2606437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ED587-F658-43DF-8873-D0856C3E4562}"/>
              </a:ext>
            </a:extLst>
          </p:cNvPr>
          <p:cNvSpPr>
            <a:spLocks noGrp="1"/>
          </p:cNvSpPr>
          <p:nvPr>
            <p:ph type="title"/>
          </p:nvPr>
        </p:nvSpPr>
        <p:spPr>
          <a:xfrm>
            <a:off x="252918" y="1123837"/>
            <a:ext cx="3000889" cy="4601183"/>
          </a:xfrm>
        </p:spPr>
        <p:txBody>
          <a:bodyPr>
            <a:normAutofit/>
          </a:bodyPr>
          <a:lstStyle/>
          <a:p>
            <a:r>
              <a:rPr lang="es-ES" sz="2800" dirty="0">
                <a:latin typeface="Arial" panose="020B0604020202020204" pitchFamily="34" charset="0"/>
              </a:rPr>
              <a:t>INGENIERÍA A DETALLE</a:t>
            </a:r>
            <a:endParaRPr lang="es-ES" sz="2800" dirty="0"/>
          </a:p>
        </p:txBody>
      </p:sp>
      <p:pic>
        <p:nvPicPr>
          <p:cNvPr id="10" name="Picture 2" descr="Universidad de las Fuerzas Armadas de Ecuador - Wikipedia, la ...">
            <a:extLst>
              <a:ext uri="{FF2B5EF4-FFF2-40B4-BE49-F238E27FC236}">
                <a16:creationId xmlns:a16="http://schemas.microsoft.com/office/drawing/2014/main" id="{3A6F316B-FD85-4CDE-A74B-AD02CF34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193" y="2756534"/>
            <a:ext cx="1956211" cy="17684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MAPALA-EP">
            <a:extLst>
              <a:ext uri="{FF2B5EF4-FFF2-40B4-BE49-F238E27FC236}">
                <a16:creationId xmlns:a16="http://schemas.microsoft.com/office/drawing/2014/main" id="{DA975A01-C4CD-484D-9E25-4521816A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81" y="2756534"/>
            <a:ext cx="2295912" cy="1768414"/>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número de diapositiva 6">
            <a:extLst>
              <a:ext uri="{FF2B5EF4-FFF2-40B4-BE49-F238E27FC236}">
                <a16:creationId xmlns:a16="http://schemas.microsoft.com/office/drawing/2014/main" id="{4FB86EAD-4156-48CD-A2DD-C15F74E68700}"/>
              </a:ext>
            </a:extLst>
          </p:cNvPr>
          <p:cNvSpPr>
            <a:spLocks noGrp="1"/>
          </p:cNvSpPr>
          <p:nvPr>
            <p:ph type="sldNum" sz="quarter" idx="12"/>
          </p:nvPr>
        </p:nvSpPr>
        <p:spPr/>
        <p:txBody>
          <a:bodyPr/>
          <a:lstStyle/>
          <a:p>
            <a:fld id="{4FAB73BC-B049-4115-A692-8D63A059BFB8}" type="slidenum">
              <a:rPr lang="es-ES" smtClean="0"/>
              <a:pPr/>
              <a:t>33</a:t>
            </a:fld>
            <a:endParaRPr lang="es-ES" dirty="0"/>
          </a:p>
        </p:txBody>
      </p:sp>
    </p:spTree>
    <p:extLst>
      <p:ext uri="{BB962C8B-B14F-4D97-AF65-F5344CB8AC3E}">
        <p14:creationId xmlns:p14="http://schemas.microsoft.com/office/powerpoint/2010/main" val="303094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IMPLEMENTACIÓN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178639" y="178041"/>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A  DETALLE</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4" name="Título 1">
            <a:extLst>
              <a:ext uri="{FF2B5EF4-FFF2-40B4-BE49-F238E27FC236}">
                <a16:creationId xmlns:a16="http://schemas.microsoft.com/office/drawing/2014/main" id="{0C33FBBF-480C-49C5-8B9B-8BAAED76CF20}"/>
              </a:ext>
            </a:extLst>
          </p:cNvPr>
          <p:cNvSpPr txBox="1">
            <a:spLocks/>
          </p:cNvSpPr>
          <p:nvPr/>
        </p:nvSpPr>
        <p:spPr>
          <a:xfrm>
            <a:off x="3812076" y="1311215"/>
            <a:ext cx="7540285" cy="1940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457200" indent="-457200" algn="just">
              <a:buFont typeface="Arial" panose="020B0604020202020204" pitchFamily="34" charset="0"/>
              <a:buChar char="•"/>
            </a:pPr>
            <a:r>
              <a:rPr lang="es-ES" sz="2800" dirty="0">
                <a:solidFill>
                  <a:srgbClr val="3BCCFF"/>
                </a:solidFill>
              </a:rPr>
              <a:t>Sistema de control</a:t>
            </a:r>
          </a:p>
          <a:p>
            <a:pPr marL="457200" indent="-457200" algn="just">
              <a:buFont typeface="Arial" panose="020B0604020202020204" pitchFamily="34" charset="0"/>
              <a:buChar char="•"/>
            </a:pPr>
            <a:r>
              <a:rPr lang="es-ES" sz="2800" dirty="0">
                <a:solidFill>
                  <a:srgbClr val="3BCCFF"/>
                </a:solidFill>
              </a:rPr>
              <a:t>Sistema de comunicación.</a:t>
            </a:r>
          </a:p>
          <a:p>
            <a:pPr marL="457200" indent="-457200" algn="just">
              <a:buFont typeface="Arial" panose="020B0604020202020204" pitchFamily="34" charset="0"/>
              <a:buChar char="•"/>
            </a:pPr>
            <a:r>
              <a:rPr lang="es-ES" sz="2800" dirty="0">
                <a:solidFill>
                  <a:srgbClr val="3BCCFF"/>
                </a:solidFill>
              </a:rPr>
              <a:t>Sistema de instrumentación.</a:t>
            </a:r>
          </a:p>
          <a:p>
            <a:pPr marL="457200" indent="-457200" algn="just">
              <a:buFont typeface="Arial" panose="020B0604020202020204" pitchFamily="34" charset="0"/>
              <a:buChar char="•"/>
            </a:pPr>
            <a:r>
              <a:rPr lang="es-ES" sz="2800" dirty="0">
                <a:solidFill>
                  <a:srgbClr val="3BCCFF"/>
                </a:solidFill>
              </a:rPr>
              <a:t>Sistema de supervisión.</a:t>
            </a:r>
          </a:p>
        </p:txBody>
      </p:sp>
      <p:pic>
        <p:nvPicPr>
          <p:cNvPr id="6" name="Picture 10" descr="Programmable logic controller - Wikipedia">
            <a:extLst>
              <a:ext uri="{FF2B5EF4-FFF2-40B4-BE49-F238E27FC236}">
                <a16:creationId xmlns:a16="http://schemas.microsoft.com/office/drawing/2014/main" id="{B1BAB4F1-813F-4B19-9C98-FB2D03FA8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6588" y="1123837"/>
            <a:ext cx="1419358" cy="9290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7 pasos para elegir adecuadamente el tipo de sensor para mi aplicación">
            <a:extLst>
              <a:ext uri="{FF2B5EF4-FFF2-40B4-BE49-F238E27FC236}">
                <a16:creationId xmlns:a16="http://schemas.microsoft.com/office/drawing/2014/main" id="{BCE3EA3A-A2EF-4E3C-8A9A-8CF5F61B0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2867" y="2771322"/>
            <a:ext cx="1564804" cy="1564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 Mano Alzada Antena Parabólica Dibujo Animado Hecho Ilustraciones  Vectoriales, Clip Art Vectorizado Libre De Derechos. Image 54066379.">
            <a:extLst>
              <a:ext uri="{FF2B5EF4-FFF2-40B4-BE49-F238E27FC236}">
                <a16:creationId xmlns:a16="http://schemas.microsoft.com/office/drawing/2014/main" id="{42C107C2-A609-47A8-95CC-EFF2558836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3008" y="385528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omps.canstockphoto.es/color-touchscreen-tecnol...">
            <a:extLst>
              <a:ext uri="{FF2B5EF4-FFF2-40B4-BE49-F238E27FC236}">
                <a16:creationId xmlns:a16="http://schemas.microsoft.com/office/drawing/2014/main" id="{892CC2BE-2051-44F0-98E4-1F007B5B9C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008" t="4481" r="4991" b="8907"/>
          <a:stretch/>
        </p:blipFill>
        <p:spPr bwMode="auto">
          <a:xfrm>
            <a:off x="6670670" y="4109228"/>
            <a:ext cx="1823095" cy="1889186"/>
          </a:xfrm>
          <a:prstGeom prst="rect">
            <a:avLst/>
          </a:prstGeom>
          <a:noFill/>
          <a:extLst>
            <a:ext uri="{909E8E84-426E-40DD-AFC4-6F175D3DCCD1}">
              <a14:hiddenFill xmlns:a14="http://schemas.microsoft.com/office/drawing/2010/main">
                <a:solidFill>
                  <a:srgbClr val="FFFFFF"/>
                </a:solidFill>
              </a14:hiddenFill>
            </a:ext>
          </a:extLst>
        </p:spPr>
      </p:pic>
      <p:sp>
        <p:nvSpPr>
          <p:cNvPr id="25" name="Marcador de número de diapositiva 24">
            <a:extLst>
              <a:ext uri="{FF2B5EF4-FFF2-40B4-BE49-F238E27FC236}">
                <a16:creationId xmlns:a16="http://schemas.microsoft.com/office/drawing/2014/main" id="{75954869-2AEF-49D3-9DED-D4EAD0556FB9}"/>
              </a:ext>
            </a:extLst>
          </p:cNvPr>
          <p:cNvSpPr>
            <a:spLocks noGrp="1"/>
          </p:cNvSpPr>
          <p:nvPr>
            <p:ph type="sldNum" sz="quarter" idx="12"/>
          </p:nvPr>
        </p:nvSpPr>
        <p:spPr/>
        <p:txBody>
          <a:bodyPr/>
          <a:lstStyle/>
          <a:p>
            <a:fld id="{4FAB73BC-B049-4115-A692-8D63A059BFB8}" type="slidenum">
              <a:rPr lang="es-ES" smtClean="0"/>
              <a:pPr/>
              <a:t>34</a:t>
            </a:fld>
            <a:endParaRPr lang="es-ES" dirty="0"/>
          </a:p>
        </p:txBody>
      </p:sp>
    </p:spTree>
    <p:extLst>
      <p:ext uri="{BB962C8B-B14F-4D97-AF65-F5344CB8AC3E}">
        <p14:creationId xmlns:p14="http://schemas.microsoft.com/office/powerpoint/2010/main" val="4221434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SISTEMA DE CONTROL</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pic>
        <p:nvPicPr>
          <p:cNvPr id="12" name="Imagen 11">
            <a:extLst>
              <a:ext uri="{FF2B5EF4-FFF2-40B4-BE49-F238E27FC236}">
                <a16:creationId xmlns:a16="http://schemas.microsoft.com/office/drawing/2014/main" id="{A04E4302-99CB-44A0-8F2F-AB2D9D392E56}"/>
              </a:ext>
            </a:extLst>
          </p:cNvPr>
          <p:cNvPicPr>
            <a:picLocks noChangeAspect="1"/>
          </p:cNvPicPr>
          <p:nvPr/>
        </p:nvPicPr>
        <p:blipFill>
          <a:blip r:embed="rId4"/>
          <a:stretch>
            <a:fillRect/>
          </a:stretch>
        </p:blipFill>
        <p:spPr>
          <a:xfrm>
            <a:off x="6767651" y="1264335"/>
            <a:ext cx="5012340" cy="4027405"/>
          </a:xfrm>
          <a:prstGeom prst="rect">
            <a:avLst/>
          </a:prstGeom>
        </p:spPr>
      </p:pic>
      <p:pic>
        <p:nvPicPr>
          <p:cNvPr id="15" name="Imagen 14">
            <a:extLst>
              <a:ext uri="{FF2B5EF4-FFF2-40B4-BE49-F238E27FC236}">
                <a16:creationId xmlns:a16="http://schemas.microsoft.com/office/drawing/2014/main" id="{F627A4A7-5BBD-4F8E-868D-0F8BF6838039}"/>
              </a:ext>
            </a:extLst>
          </p:cNvPr>
          <p:cNvPicPr>
            <a:picLocks noChangeAspect="1"/>
          </p:cNvPicPr>
          <p:nvPr/>
        </p:nvPicPr>
        <p:blipFill>
          <a:blip r:embed="rId5"/>
          <a:stretch>
            <a:fillRect/>
          </a:stretch>
        </p:blipFill>
        <p:spPr>
          <a:xfrm>
            <a:off x="3812077" y="1500144"/>
            <a:ext cx="2955574" cy="3783134"/>
          </a:xfrm>
          <a:prstGeom prst="rect">
            <a:avLst/>
          </a:prstGeom>
        </p:spPr>
      </p:pic>
      <p:sp>
        <p:nvSpPr>
          <p:cNvPr id="17" name="Título 1">
            <a:extLst>
              <a:ext uri="{FF2B5EF4-FFF2-40B4-BE49-F238E27FC236}">
                <a16:creationId xmlns:a16="http://schemas.microsoft.com/office/drawing/2014/main" id="{F3C0A54F-E7BE-4301-A3A1-186D39303206}"/>
              </a:ext>
            </a:extLst>
          </p:cNvPr>
          <p:cNvSpPr txBox="1">
            <a:spLocks/>
          </p:cNvSpPr>
          <p:nvPr/>
        </p:nvSpPr>
        <p:spPr>
          <a:xfrm>
            <a:off x="5178639" y="178041"/>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A  DETALLE</a:t>
            </a:r>
            <a:endParaRPr lang="es-ES" sz="3200" dirty="0">
              <a:solidFill>
                <a:schemeClr val="accent1">
                  <a:lumMod val="75000"/>
                </a:schemeClr>
              </a:solidFill>
            </a:endParaRPr>
          </a:p>
        </p:txBody>
      </p:sp>
      <p:sp>
        <p:nvSpPr>
          <p:cNvPr id="24" name="Marcador de número de diapositiva 23">
            <a:extLst>
              <a:ext uri="{FF2B5EF4-FFF2-40B4-BE49-F238E27FC236}">
                <a16:creationId xmlns:a16="http://schemas.microsoft.com/office/drawing/2014/main" id="{E7C015A9-709D-4B80-8483-43ED198FD7ED}"/>
              </a:ext>
            </a:extLst>
          </p:cNvPr>
          <p:cNvSpPr>
            <a:spLocks noGrp="1"/>
          </p:cNvSpPr>
          <p:nvPr>
            <p:ph type="sldNum" sz="quarter" idx="12"/>
          </p:nvPr>
        </p:nvSpPr>
        <p:spPr/>
        <p:txBody>
          <a:bodyPr/>
          <a:lstStyle/>
          <a:p>
            <a:fld id="{4FAB73BC-B049-4115-A692-8D63A059BFB8}" type="slidenum">
              <a:rPr lang="es-ES" smtClean="0"/>
              <a:pPr/>
              <a:t>35</a:t>
            </a:fld>
            <a:endParaRPr lang="es-ES" dirty="0"/>
          </a:p>
        </p:txBody>
      </p:sp>
    </p:spTree>
    <p:extLst>
      <p:ext uri="{BB962C8B-B14F-4D97-AF65-F5344CB8AC3E}">
        <p14:creationId xmlns:p14="http://schemas.microsoft.com/office/powerpoint/2010/main" val="1897970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SISTEMA DE COMUNICACIÓN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pic>
        <p:nvPicPr>
          <p:cNvPr id="11" name="Imagen 10">
            <a:extLst>
              <a:ext uri="{FF2B5EF4-FFF2-40B4-BE49-F238E27FC236}">
                <a16:creationId xmlns:a16="http://schemas.microsoft.com/office/drawing/2014/main" id="{BA20D46F-A5B2-45E9-B194-721621C2A2AF}"/>
              </a:ext>
            </a:extLst>
          </p:cNvPr>
          <p:cNvPicPr>
            <a:picLocks noChangeAspect="1"/>
          </p:cNvPicPr>
          <p:nvPr/>
        </p:nvPicPr>
        <p:blipFill>
          <a:blip r:embed="rId4"/>
          <a:stretch>
            <a:fillRect/>
          </a:stretch>
        </p:blipFill>
        <p:spPr>
          <a:xfrm>
            <a:off x="3977006" y="1117300"/>
            <a:ext cx="7210425" cy="4981575"/>
          </a:xfrm>
          <a:prstGeom prst="rect">
            <a:avLst/>
          </a:prstGeom>
        </p:spPr>
      </p:pic>
      <p:sp>
        <p:nvSpPr>
          <p:cNvPr id="13" name="Título 1">
            <a:extLst>
              <a:ext uri="{FF2B5EF4-FFF2-40B4-BE49-F238E27FC236}">
                <a16:creationId xmlns:a16="http://schemas.microsoft.com/office/drawing/2014/main" id="{B6230E17-4219-4813-AC0E-EF8C0C45ED8E}"/>
              </a:ext>
            </a:extLst>
          </p:cNvPr>
          <p:cNvSpPr txBox="1">
            <a:spLocks/>
          </p:cNvSpPr>
          <p:nvPr/>
        </p:nvSpPr>
        <p:spPr>
          <a:xfrm>
            <a:off x="5178639" y="178041"/>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A  DETALLE</a:t>
            </a:r>
            <a:endParaRPr lang="es-ES" sz="3200" dirty="0">
              <a:solidFill>
                <a:schemeClr val="accent1">
                  <a:lumMod val="75000"/>
                </a:schemeClr>
              </a:solidFill>
            </a:endParaRPr>
          </a:p>
        </p:txBody>
      </p:sp>
      <p:sp>
        <p:nvSpPr>
          <p:cNvPr id="20" name="Marcador de número de diapositiva 19">
            <a:extLst>
              <a:ext uri="{FF2B5EF4-FFF2-40B4-BE49-F238E27FC236}">
                <a16:creationId xmlns:a16="http://schemas.microsoft.com/office/drawing/2014/main" id="{A093D90C-2EB0-405A-87CA-6DBBD8353956}"/>
              </a:ext>
            </a:extLst>
          </p:cNvPr>
          <p:cNvSpPr>
            <a:spLocks noGrp="1"/>
          </p:cNvSpPr>
          <p:nvPr>
            <p:ph type="sldNum" sz="quarter" idx="12"/>
          </p:nvPr>
        </p:nvSpPr>
        <p:spPr/>
        <p:txBody>
          <a:bodyPr/>
          <a:lstStyle/>
          <a:p>
            <a:fld id="{4FAB73BC-B049-4115-A692-8D63A059BFB8}" type="slidenum">
              <a:rPr lang="es-ES" smtClean="0"/>
              <a:pPr/>
              <a:t>36</a:t>
            </a:fld>
            <a:endParaRPr lang="es-ES" dirty="0"/>
          </a:p>
        </p:txBody>
      </p:sp>
    </p:spTree>
    <p:extLst>
      <p:ext uri="{BB962C8B-B14F-4D97-AF65-F5344CB8AC3E}">
        <p14:creationId xmlns:p14="http://schemas.microsoft.com/office/powerpoint/2010/main" val="2876000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SISTEMA DE INSTRUMENTACIÓN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pic>
        <p:nvPicPr>
          <p:cNvPr id="5" name="Imagen 4">
            <a:extLst>
              <a:ext uri="{FF2B5EF4-FFF2-40B4-BE49-F238E27FC236}">
                <a16:creationId xmlns:a16="http://schemas.microsoft.com/office/drawing/2014/main" id="{C4769592-5F18-4173-AC17-73DC76A0A07D}"/>
              </a:ext>
            </a:extLst>
          </p:cNvPr>
          <p:cNvPicPr>
            <a:picLocks noChangeAspect="1"/>
          </p:cNvPicPr>
          <p:nvPr/>
        </p:nvPicPr>
        <p:blipFill>
          <a:blip r:embed="rId4"/>
          <a:stretch>
            <a:fillRect/>
          </a:stretch>
        </p:blipFill>
        <p:spPr>
          <a:xfrm>
            <a:off x="4925240" y="1135436"/>
            <a:ext cx="5034548" cy="4963439"/>
          </a:xfrm>
          <a:prstGeom prst="rect">
            <a:avLst/>
          </a:prstGeom>
        </p:spPr>
      </p:pic>
      <p:sp>
        <p:nvSpPr>
          <p:cNvPr id="6" name="Título 1">
            <a:extLst>
              <a:ext uri="{FF2B5EF4-FFF2-40B4-BE49-F238E27FC236}">
                <a16:creationId xmlns:a16="http://schemas.microsoft.com/office/drawing/2014/main" id="{DB076464-368A-481A-BC92-59BDD625F445}"/>
              </a:ext>
            </a:extLst>
          </p:cNvPr>
          <p:cNvSpPr txBox="1">
            <a:spLocks/>
          </p:cNvSpPr>
          <p:nvPr/>
        </p:nvSpPr>
        <p:spPr>
          <a:xfrm>
            <a:off x="3883070" y="141615"/>
            <a:ext cx="7540285" cy="1940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457200" indent="-457200" algn="just">
              <a:buFont typeface="Arial" panose="020B0604020202020204" pitchFamily="34" charset="0"/>
              <a:buChar char="•"/>
            </a:pPr>
            <a:r>
              <a:rPr lang="es-ES" sz="2800" dirty="0">
                <a:solidFill>
                  <a:srgbClr val="3BCCFF"/>
                </a:solidFill>
              </a:rPr>
              <a:t>Sensor de nivel análogo</a:t>
            </a:r>
          </a:p>
        </p:txBody>
      </p:sp>
      <p:sp>
        <p:nvSpPr>
          <p:cNvPr id="21" name="Título 1">
            <a:extLst>
              <a:ext uri="{FF2B5EF4-FFF2-40B4-BE49-F238E27FC236}">
                <a16:creationId xmlns:a16="http://schemas.microsoft.com/office/drawing/2014/main" id="{49EB660A-B07C-4BA6-B4AD-57412F34CEDA}"/>
              </a:ext>
            </a:extLst>
          </p:cNvPr>
          <p:cNvSpPr txBox="1">
            <a:spLocks/>
          </p:cNvSpPr>
          <p:nvPr/>
        </p:nvSpPr>
        <p:spPr>
          <a:xfrm>
            <a:off x="5178639" y="178041"/>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A  DETALLE</a:t>
            </a:r>
            <a:endParaRPr lang="es-ES" sz="3200" dirty="0">
              <a:solidFill>
                <a:schemeClr val="accent1">
                  <a:lumMod val="75000"/>
                </a:schemeClr>
              </a:solidFill>
            </a:endParaRPr>
          </a:p>
        </p:txBody>
      </p:sp>
      <p:sp>
        <p:nvSpPr>
          <p:cNvPr id="26" name="Marcador de número de diapositiva 25">
            <a:extLst>
              <a:ext uri="{FF2B5EF4-FFF2-40B4-BE49-F238E27FC236}">
                <a16:creationId xmlns:a16="http://schemas.microsoft.com/office/drawing/2014/main" id="{7F7FF5E5-EC16-419E-840F-04C39A98ADBA}"/>
              </a:ext>
            </a:extLst>
          </p:cNvPr>
          <p:cNvSpPr>
            <a:spLocks noGrp="1"/>
          </p:cNvSpPr>
          <p:nvPr>
            <p:ph type="sldNum" sz="quarter" idx="12"/>
          </p:nvPr>
        </p:nvSpPr>
        <p:spPr/>
        <p:txBody>
          <a:bodyPr/>
          <a:lstStyle/>
          <a:p>
            <a:fld id="{4FAB73BC-B049-4115-A692-8D63A059BFB8}" type="slidenum">
              <a:rPr lang="es-ES" smtClean="0"/>
              <a:pPr/>
              <a:t>37</a:t>
            </a:fld>
            <a:endParaRPr lang="es-ES" dirty="0"/>
          </a:p>
        </p:txBody>
      </p:sp>
    </p:spTree>
    <p:extLst>
      <p:ext uri="{BB962C8B-B14F-4D97-AF65-F5344CB8AC3E}">
        <p14:creationId xmlns:p14="http://schemas.microsoft.com/office/powerpoint/2010/main" val="2306037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SISTEMA DE INSTRUMENTACIÓN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6" name="Título 1">
            <a:extLst>
              <a:ext uri="{FF2B5EF4-FFF2-40B4-BE49-F238E27FC236}">
                <a16:creationId xmlns:a16="http://schemas.microsoft.com/office/drawing/2014/main" id="{DB076464-368A-481A-BC92-59BDD625F445}"/>
              </a:ext>
            </a:extLst>
          </p:cNvPr>
          <p:cNvSpPr txBox="1">
            <a:spLocks/>
          </p:cNvSpPr>
          <p:nvPr/>
        </p:nvSpPr>
        <p:spPr>
          <a:xfrm>
            <a:off x="3883070" y="141615"/>
            <a:ext cx="7540285" cy="1940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457200" indent="-457200" algn="just">
              <a:buFont typeface="Arial" panose="020B0604020202020204" pitchFamily="34" charset="0"/>
              <a:buChar char="•"/>
            </a:pPr>
            <a:r>
              <a:rPr lang="es-ES" sz="2800" dirty="0">
                <a:solidFill>
                  <a:srgbClr val="3BCCFF"/>
                </a:solidFill>
              </a:rPr>
              <a:t>Sensor de nivel digital</a:t>
            </a:r>
          </a:p>
        </p:txBody>
      </p:sp>
      <p:sp>
        <p:nvSpPr>
          <p:cNvPr id="21" name="Título 1">
            <a:extLst>
              <a:ext uri="{FF2B5EF4-FFF2-40B4-BE49-F238E27FC236}">
                <a16:creationId xmlns:a16="http://schemas.microsoft.com/office/drawing/2014/main" id="{49EB660A-B07C-4BA6-B4AD-57412F34CEDA}"/>
              </a:ext>
            </a:extLst>
          </p:cNvPr>
          <p:cNvSpPr txBox="1">
            <a:spLocks/>
          </p:cNvSpPr>
          <p:nvPr/>
        </p:nvSpPr>
        <p:spPr>
          <a:xfrm>
            <a:off x="5178639" y="178041"/>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A  DETALLE</a:t>
            </a:r>
            <a:endParaRPr lang="es-ES" sz="3200" dirty="0">
              <a:solidFill>
                <a:schemeClr val="accent1">
                  <a:lumMod val="75000"/>
                </a:schemeClr>
              </a:solidFill>
            </a:endParaRPr>
          </a:p>
        </p:txBody>
      </p:sp>
      <p:pic>
        <p:nvPicPr>
          <p:cNvPr id="9" name="Imagen 8">
            <a:extLst>
              <a:ext uri="{FF2B5EF4-FFF2-40B4-BE49-F238E27FC236}">
                <a16:creationId xmlns:a16="http://schemas.microsoft.com/office/drawing/2014/main" id="{9136E7CA-FF45-4F01-84C0-68BDC8D7A754}"/>
              </a:ext>
            </a:extLst>
          </p:cNvPr>
          <p:cNvPicPr/>
          <p:nvPr/>
        </p:nvPicPr>
        <p:blipFill>
          <a:blip r:embed="rId4"/>
          <a:stretch>
            <a:fillRect/>
          </a:stretch>
        </p:blipFill>
        <p:spPr>
          <a:xfrm>
            <a:off x="4738911" y="1515603"/>
            <a:ext cx="5442901" cy="4383173"/>
          </a:xfrm>
          <a:prstGeom prst="rect">
            <a:avLst/>
          </a:prstGeom>
        </p:spPr>
      </p:pic>
      <p:sp>
        <p:nvSpPr>
          <p:cNvPr id="13" name="Marcador de número de diapositiva 12">
            <a:extLst>
              <a:ext uri="{FF2B5EF4-FFF2-40B4-BE49-F238E27FC236}">
                <a16:creationId xmlns:a16="http://schemas.microsoft.com/office/drawing/2014/main" id="{E3D04983-B18D-4E9F-8A2A-2BADFF5E5EAD}"/>
              </a:ext>
            </a:extLst>
          </p:cNvPr>
          <p:cNvSpPr>
            <a:spLocks noGrp="1"/>
          </p:cNvSpPr>
          <p:nvPr>
            <p:ph type="sldNum" sz="quarter" idx="12"/>
          </p:nvPr>
        </p:nvSpPr>
        <p:spPr/>
        <p:txBody>
          <a:bodyPr/>
          <a:lstStyle/>
          <a:p>
            <a:fld id="{4FAB73BC-B049-4115-A692-8D63A059BFB8}" type="slidenum">
              <a:rPr lang="es-ES" smtClean="0"/>
              <a:pPr/>
              <a:t>38</a:t>
            </a:fld>
            <a:endParaRPr lang="es-ES" dirty="0"/>
          </a:p>
        </p:txBody>
      </p:sp>
    </p:spTree>
    <p:extLst>
      <p:ext uri="{BB962C8B-B14F-4D97-AF65-F5344CB8AC3E}">
        <p14:creationId xmlns:p14="http://schemas.microsoft.com/office/powerpoint/2010/main" val="1050965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SISTEMA DE INSTRUMENTACIÓN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6" name="Título 1">
            <a:extLst>
              <a:ext uri="{FF2B5EF4-FFF2-40B4-BE49-F238E27FC236}">
                <a16:creationId xmlns:a16="http://schemas.microsoft.com/office/drawing/2014/main" id="{DB076464-368A-481A-BC92-59BDD625F445}"/>
              </a:ext>
            </a:extLst>
          </p:cNvPr>
          <p:cNvSpPr txBox="1">
            <a:spLocks/>
          </p:cNvSpPr>
          <p:nvPr/>
        </p:nvSpPr>
        <p:spPr>
          <a:xfrm>
            <a:off x="3883070" y="141615"/>
            <a:ext cx="7540285" cy="1940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457200" indent="-457200" algn="just">
              <a:buFont typeface="Arial" panose="020B0604020202020204" pitchFamily="34" charset="0"/>
              <a:buChar char="•"/>
            </a:pPr>
            <a:r>
              <a:rPr lang="es-ES" sz="2800" dirty="0">
                <a:solidFill>
                  <a:srgbClr val="3BCCFF"/>
                </a:solidFill>
              </a:rPr>
              <a:t>Sensor de presión </a:t>
            </a:r>
          </a:p>
        </p:txBody>
      </p:sp>
      <p:sp>
        <p:nvSpPr>
          <p:cNvPr id="21" name="Título 1">
            <a:extLst>
              <a:ext uri="{FF2B5EF4-FFF2-40B4-BE49-F238E27FC236}">
                <a16:creationId xmlns:a16="http://schemas.microsoft.com/office/drawing/2014/main" id="{49EB660A-B07C-4BA6-B4AD-57412F34CEDA}"/>
              </a:ext>
            </a:extLst>
          </p:cNvPr>
          <p:cNvSpPr txBox="1">
            <a:spLocks/>
          </p:cNvSpPr>
          <p:nvPr/>
        </p:nvSpPr>
        <p:spPr>
          <a:xfrm>
            <a:off x="5178639" y="178041"/>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INGENIERÍA  A  DETALLE</a:t>
            </a:r>
            <a:endParaRPr lang="es-ES" sz="3200" dirty="0">
              <a:solidFill>
                <a:schemeClr val="accent1">
                  <a:lumMod val="75000"/>
                </a:schemeClr>
              </a:solidFill>
            </a:endParaRPr>
          </a:p>
        </p:txBody>
      </p:sp>
      <p:pic>
        <p:nvPicPr>
          <p:cNvPr id="11" name="Imagen 10">
            <a:extLst>
              <a:ext uri="{FF2B5EF4-FFF2-40B4-BE49-F238E27FC236}">
                <a16:creationId xmlns:a16="http://schemas.microsoft.com/office/drawing/2014/main" id="{75BF3A37-4A2C-41CB-A450-EFC117258F22}"/>
              </a:ext>
            </a:extLst>
          </p:cNvPr>
          <p:cNvPicPr/>
          <p:nvPr/>
        </p:nvPicPr>
        <p:blipFill>
          <a:blip r:embed="rId4"/>
          <a:stretch>
            <a:fillRect/>
          </a:stretch>
        </p:blipFill>
        <p:spPr>
          <a:xfrm>
            <a:off x="4404844" y="1431031"/>
            <a:ext cx="6182473" cy="3858145"/>
          </a:xfrm>
          <a:prstGeom prst="rect">
            <a:avLst/>
          </a:prstGeom>
        </p:spPr>
      </p:pic>
      <p:sp>
        <p:nvSpPr>
          <p:cNvPr id="13" name="Marcador de número de diapositiva 12">
            <a:extLst>
              <a:ext uri="{FF2B5EF4-FFF2-40B4-BE49-F238E27FC236}">
                <a16:creationId xmlns:a16="http://schemas.microsoft.com/office/drawing/2014/main" id="{77FA4279-0D40-444E-ABEC-1F716F36D162}"/>
              </a:ext>
            </a:extLst>
          </p:cNvPr>
          <p:cNvSpPr>
            <a:spLocks noGrp="1"/>
          </p:cNvSpPr>
          <p:nvPr>
            <p:ph type="sldNum" sz="quarter" idx="12"/>
          </p:nvPr>
        </p:nvSpPr>
        <p:spPr/>
        <p:txBody>
          <a:bodyPr/>
          <a:lstStyle/>
          <a:p>
            <a:fld id="{4FAB73BC-B049-4115-A692-8D63A059BFB8}" type="slidenum">
              <a:rPr lang="es-ES" smtClean="0"/>
              <a:pPr/>
              <a:t>39</a:t>
            </a:fld>
            <a:endParaRPr lang="es-ES" dirty="0"/>
          </a:p>
        </p:txBody>
      </p:sp>
    </p:spTree>
    <p:extLst>
      <p:ext uri="{BB962C8B-B14F-4D97-AF65-F5344CB8AC3E}">
        <p14:creationId xmlns:p14="http://schemas.microsoft.com/office/powerpoint/2010/main" val="555865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p:txBody>
          <a:bodyPr/>
          <a:lstStyle/>
          <a:p>
            <a:r>
              <a:rPr lang="es-ES" dirty="0"/>
              <a:t>Esquema del sistema previo al trabajo de titulación</a:t>
            </a:r>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4285430" y="34505"/>
            <a:ext cx="7002026" cy="8343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rPr>
              <a:t>INTRODUCCIÓN  Y ANTECEDENTES</a:t>
            </a:r>
          </a:p>
        </p:txBody>
      </p:sp>
      <p:pic>
        <p:nvPicPr>
          <p:cNvPr id="9" name="Imagen 8">
            <a:extLst>
              <a:ext uri="{FF2B5EF4-FFF2-40B4-BE49-F238E27FC236}">
                <a16:creationId xmlns:a16="http://schemas.microsoft.com/office/drawing/2014/main" id="{34F94ADD-FD9C-4C9F-8862-7DDBEAC8A962}"/>
              </a:ext>
            </a:extLst>
          </p:cNvPr>
          <p:cNvPicPr>
            <a:picLocks noChangeAspect="1"/>
          </p:cNvPicPr>
          <p:nvPr/>
        </p:nvPicPr>
        <p:blipFill>
          <a:blip r:embed="rId4"/>
          <a:stretch>
            <a:fillRect/>
          </a:stretch>
        </p:blipFill>
        <p:spPr>
          <a:xfrm>
            <a:off x="4285430" y="707365"/>
            <a:ext cx="6234651" cy="6041986"/>
          </a:xfrm>
          <a:prstGeom prst="rect">
            <a:avLst/>
          </a:prstGeom>
        </p:spPr>
      </p:pic>
      <p:sp>
        <p:nvSpPr>
          <p:cNvPr id="15" name="Marcador de número de diapositiva 14">
            <a:extLst>
              <a:ext uri="{FF2B5EF4-FFF2-40B4-BE49-F238E27FC236}">
                <a16:creationId xmlns:a16="http://schemas.microsoft.com/office/drawing/2014/main" id="{B6155214-9701-4E79-839B-427127271D04}"/>
              </a:ext>
            </a:extLst>
          </p:cNvPr>
          <p:cNvSpPr>
            <a:spLocks noGrp="1"/>
          </p:cNvSpPr>
          <p:nvPr>
            <p:ph type="sldNum" sz="quarter" idx="12"/>
          </p:nvPr>
        </p:nvSpPr>
        <p:spPr/>
        <p:txBody>
          <a:bodyPr/>
          <a:lstStyle/>
          <a:p>
            <a:fld id="{4FAB73BC-B049-4115-A692-8D63A059BFB8}" type="slidenum">
              <a:rPr lang="es-ES" smtClean="0"/>
              <a:pPr/>
              <a:t>4</a:t>
            </a:fld>
            <a:endParaRPr lang="es-ES" dirty="0"/>
          </a:p>
        </p:txBody>
      </p:sp>
    </p:spTree>
    <p:extLst>
      <p:ext uri="{BB962C8B-B14F-4D97-AF65-F5344CB8AC3E}">
        <p14:creationId xmlns:p14="http://schemas.microsoft.com/office/powerpoint/2010/main" val="3997806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ED587-F658-43DF-8873-D0856C3E4562}"/>
              </a:ext>
            </a:extLst>
          </p:cNvPr>
          <p:cNvSpPr>
            <a:spLocks noGrp="1"/>
          </p:cNvSpPr>
          <p:nvPr>
            <p:ph type="title"/>
          </p:nvPr>
        </p:nvSpPr>
        <p:spPr>
          <a:xfrm>
            <a:off x="252918" y="1123837"/>
            <a:ext cx="3000889" cy="4601183"/>
          </a:xfrm>
        </p:spPr>
        <p:txBody>
          <a:bodyPr>
            <a:normAutofit/>
          </a:bodyPr>
          <a:lstStyle/>
          <a:p>
            <a:r>
              <a:rPr lang="es-ES" sz="2800" dirty="0">
                <a:latin typeface="Arial" panose="020B0604020202020204" pitchFamily="34" charset="0"/>
              </a:rPr>
              <a:t>PUESTA EN MARCHA</a:t>
            </a:r>
            <a:endParaRPr lang="es-ES" sz="2800" dirty="0"/>
          </a:p>
        </p:txBody>
      </p:sp>
      <p:pic>
        <p:nvPicPr>
          <p:cNvPr id="10" name="Picture 2" descr="Universidad de las Fuerzas Armadas de Ecuador - Wikipedia, la ...">
            <a:extLst>
              <a:ext uri="{FF2B5EF4-FFF2-40B4-BE49-F238E27FC236}">
                <a16:creationId xmlns:a16="http://schemas.microsoft.com/office/drawing/2014/main" id="{3A6F316B-FD85-4CDE-A74B-AD02CF34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193" y="2756534"/>
            <a:ext cx="1956211" cy="17684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MAPALA-EP">
            <a:extLst>
              <a:ext uri="{FF2B5EF4-FFF2-40B4-BE49-F238E27FC236}">
                <a16:creationId xmlns:a16="http://schemas.microsoft.com/office/drawing/2014/main" id="{DA975A01-C4CD-484D-9E25-4521816A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81" y="2756534"/>
            <a:ext cx="2295912" cy="1768414"/>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número de diapositiva 6">
            <a:extLst>
              <a:ext uri="{FF2B5EF4-FFF2-40B4-BE49-F238E27FC236}">
                <a16:creationId xmlns:a16="http://schemas.microsoft.com/office/drawing/2014/main" id="{64339A25-F6A7-4E1E-8E7F-CB5E51D8F79E}"/>
              </a:ext>
            </a:extLst>
          </p:cNvPr>
          <p:cNvSpPr>
            <a:spLocks noGrp="1"/>
          </p:cNvSpPr>
          <p:nvPr>
            <p:ph type="sldNum" sz="quarter" idx="12"/>
          </p:nvPr>
        </p:nvSpPr>
        <p:spPr/>
        <p:txBody>
          <a:bodyPr/>
          <a:lstStyle/>
          <a:p>
            <a:fld id="{4FAB73BC-B049-4115-A692-8D63A059BFB8}" type="slidenum">
              <a:rPr lang="es-ES" smtClean="0"/>
              <a:pPr/>
              <a:t>40</a:t>
            </a:fld>
            <a:endParaRPr lang="es-ES" dirty="0"/>
          </a:p>
        </p:txBody>
      </p:sp>
    </p:spTree>
    <p:extLst>
      <p:ext uri="{BB962C8B-B14F-4D97-AF65-F5344CB8AC3E}">
        <p14:creationId xmlns:p14="http://schemas.microsoft.com/office/powerpoint/2010/main" val="1781135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CONFIGURACIÓN DE LOS EQUIPOS</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178639" y="178041"/>
            <a:ext cx="5003173" cy="5405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PUESTA EN MARCHA</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4" name="Título 1">
            <a:extLst>
              <a:ext uri="{FF2B5EF4-FFF2-40B4-BE49-F238E27FC236}">
                <a16:creationId xmlns:a16="http://schemas.microsoft.com/office/drawing/2014/main" id="{0C33FBBF-480C-49C5-8B9B-8BAAED76CF20}"/>
              </a:ext>
            </a:extLst>
          </p:cNvPr>
          <p:cNvSpPr txBox="1">
            <a:spLocks/>
          </p:cNvSpPr>
          <p:nvPr/>
        </p:nvSpPr>
        <p:spPr>
          <a:xfrm>
            <a:off x="3812076" y="1311215"/>
            <a:ext cx="7540285" cy="1940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457200" indent="-457200" algn="just">
              <a:buFont typeface="Arial" panose="020B0604020202020204" pitchFamily="34" charset="0"/>
              <a:buChar char="•"/>
            </a:pPr>
            <a:r>
              <a:rPr lang="es-ES" sz="2800" dirty="0">
                <a:solidFill>
                  <a:srgbClr val="3BCCFF"/>
                </a:solidFill>
              </a:rPr>
              <a:t>Sistema de control</a:t>
            </a:r>
          </a:p>
          <a:p>
            <a:pPr marL="457200" indent="-457200" algn="just">
              <a:buFont typeface="Arial" panose="020B0604020202020204" pitchFamily="34" charset="0"/>
              <a:buChar char="•"/>
            </a:pPr>
            <a:r>
              <a:rPr lang="es-ES" sz="2800" dirty="0">
                <a:solidFill>
                  <a:srgbClr val="3BCCFF"/>
                </a:solidFill>
              </a:rPr>
              <a:t>Sistema de comunicación.</a:t>
            </a:r>
          </a:p>
          <a:p>
            <a:pPr marL="457200" indent="-457200" algn="just">
              <a:buFont typeface="Arial" panose="020B0604020202020204" pitchFamily="34" charset="0"/>
              <a:buChar char="•"/>
            </a:pPr>
            <a:r>
              <a:rPr lang="es-ES" sz="2800" dirty="0">
                <a:solidFill>
                  <a:srgbClr val="3BCCFF"/>
                </a:solidFill>
              </a:rPr>
              <a:t>Sistema de supervisión.</a:t>
            </a:r>
          </a:p>
        </p:txBody>
      </p:sp>
      <p:pic>
        <p:nvPicPr>
          <p:cNvPr id="6" name="Picture 10" descr="Programmable logic controller - Wikipedia">
            <a:extLst>
              <a:ext uri="{FF2B5EF4-FFF2-40B4-BE49-F238E27FC236}">
                <a16:creationId xmlns:a16="http://schemas.microsoft.com/office/drawing/2014/main" id="{B1BAB4F1-813F-4B19-9C98-FB2D03FA8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6588" y="1123837"/>
            <a:ext cx="1419358" cy="9290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 Mano Alzada Antena Parabólica Dibujo Animado Hecho Ilustraciones  Vectoriales, Clip Art Vectorizado Libre De Derechos. Image 54066379.">
            <a:extLst>
              <a:ext uri="{FF2B5EF4-FFF2-40B4-BE49-F238E27FC236}">
                <a16:creationId xmlns:a16="http://schemas.microsoft.com/office/drawing/2014/main" id="{42C107C2-A609-47A8-95CC-EFF2558836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3008" y="385528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omps.canstockphoto.es/color-touchscreen-tecnol...">
            <a:extLst>
              <a:ext uri="{FF2B5EF4-FFF2-40B4-BE49-F238E27FC236}">
                <a16:creationId xmlns:a16="http://schemas.microsoft.com/office/drawing/2014/main" id="{892CC2BE-2051-44F0-98E4-1F007B5B9C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08" t="4481" r="4991" b="8907"/>
          <a:stretch/>
        </p:blipFill>
        <p:spPr bwMode="auto">
          <a:xfrm>
            <a:off x="8358717" y="3657599"/>
            <a:ext cx="1823095" cy="1889186"/>
          </a:xfrm>
          <a:prstGeom prst="rect">
            <a:avLst/>
          </a:prstGeom>
          <a:noFill/>
          <a:extLst>
            <a:ext uri="{909E8E84-426E-40DD-AFC4-6F175D3DCCD1}">
              <a14:hiddenFill xmlns:a14="http://schemas.microsoft.com/office/drawing/2010/main">
                <a:solidFill>
                  <a:srgbClr val="FFFFFF"/>
                </a:solidFill>
              </a14:hiddenFill>
            </a:ext>
          </a:extLst>
        </p:spPr>
      </p:pic>
      <p:sp>
        <p:nvSpPr>
          <p:cNvPr id="13" name="Marcador de número de diapositiva 12">
            <a:extLst>
              <a:ext uri="{FF2B5EF4-FFF2-40B4-BE49-F238E27FC236}">
                <a16:creationId xmlns:a16="http://schemas.microsoft.com/office/drawing/2014/main" id="{9103819B-0773-4893-B01E-ECF8902796C4}"/>
              </a:ext>
            </a:extLst>
          </p:cNvPr>
          <p:cNvSpPr>
            <a:spLocks noGrp="1"/>
          </p:cNvSpPr>
          <p:nvPr>
            <p:ph type="sldNum" sz="quarter" idx="12"/>
          </p:nvPr>
        </p:nvSpPr>
        <p:spPr/>
        <p:txBody>
          <a:bodyPr/>
          <a:lstStyle/>
          <a:p>
            <a:fld id="{4FAB73BC-B049-4115-A692-8D63A059BFB8}" type="slidenum">
              <a:rPr lang="es-ES" smtClean="0"/>
              <a:pPr/>
              <a:t>41</a:t>
            </a:fld>
            <a:endParaRPr lang="es-ES" dirty="0"/>
          </a:p>
        </p:txBody>
      </p:sp>
    </p:spTree>
    <p:extLst>
      <p:ext uri="{BB962C8B-B14F-4D97-AF65-F5344CB8AC3E}">
        <p14:creationId xmlns:p14="http://schemas.microsoft.com/office/powerpoint/2010/main" val="3742416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ED587-F658-43DF-8873-D0856C3E4562}"/>
              </a:ext>
            </a:extLst>
          </p:cNvPr>
          <p:cNvSpPr>
            <a:spLocks noGrp="1"/>
          </p:cNvSpPr>
          <p:nvPr>
            <p:ph type="title"/>
          </p:nvPr>
        </p:nvSpPr>
        <p:spPr>
          <a:xfrm>
            <a:off x="252918" y="1123837"/>
            <a:ext cx="3000889" cy="4601183"/>
          </a:xfrm>
        </p:spPr>
        <p:txBody>
          <a:bodyPr>
            <a:normAutofit/>
          </a:bodyPr>
          <a:lstStyle/>
          <a:p>
            <a:r>
              <a:rPr lang="es-ES" sz="2800" dirty="0">
                <a:latin typeface="Arial" panose="020B0604020202020204" pitchFamily="34" charset="0"/>
              </a:rPr>
              <a:t>PRUEBAS Y RESULTADOS</a:t>
            </a:r>
            <a:endParaRPr lang="es-ES" sz="2800" dirty="0"/>
          </a:p>
        </p:txBody>
      </p:sp>
      <p:pic>
        <p:nvPicPr>
          <p:cNvPr id="10" name="Picture 2" descr="Universidad de las Fuerzas Armadas de Ecuador - Wikipedia, la ...">
            <a:extLst>
              <a:ext uri="{FF2B5EF4-FFF2-40B4-BE49-F238E27FC236}">
                <a16:creationId xmlns:a16="http://schemas.microsoft.com/office/drawing/2014/main" id="{3A6F316B-FD85-4CDE-A74B-AD02CF34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193" y="2756534"/>
            <a:ext cx="1956211" cy="17684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MAPALA-EP">
            <a:extLst>
              <a:ext uri="{FF2B5EF4-FFF2-40B4-BE49-F238E27FC236}">
                <a16:creationId xmlns:a16="http://schemas.microsoft.com/office/drawing/2014/main" id="{DA975A01-C4CD-484D-9E25-4521816A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81" y="2756534"/>
            <a:ext cx="2295912" cy="1768414"/>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número de diapositiva 6">
            <a:extLst>
              <a:ext uri="{FF2B5EF4-FFF2-40B4-BE49-F238E27FC236}">
                <a16:creationId xmlns:a16="http://schemas.microsoft.com/office/drawing/2014/main" id="{B2B76F56-EA90-43DA-BD6B-7AF5FD7E6A3B}"/>
              </a:ext>
            </a:extLst>
          </p:cNvPr>
          <p:cNvSpPr>
            <a:spLocks noGrp="1"/>
          </p:cNvSpPr>
          <p:nvPr>
            <p:ph type="sldNum" sz="quarter" idx="12"/>
          </p:nvPr>
        </p:nvSpPr>
        <p:spPr/>
        <p:txBody>
          <a:bodyPr/>
          <a:lstStyle/>
          <a:p>
            <a:fld id="{4FAB73BC-B049-4115-A692-8D63A059BFB8}" type="slidenum">
              <a:rPr lang="es-ES" smtClean="0"/>
              <a:pPr/>
              <a:t>42</a:t>
            </a:fld>
            <a:endParaRPr lang="es-ES" dirty="0"/>
          </a:p>
        </p:txBody>
      </p:sp>
    </p:spTree>
    <p:extLst>
      <p:ext uri="{BB962C8B-B14F-4D97-AF65-F5344CB8AC3E}">
        <p14:creationId xmlns:p14="http://schemas.microsoft.com/office/powerpoint/2010/main" val="2755262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DESCRIPCIÓN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178639" y="178041"/>
            <a:ext cx="5003173" cy="54059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PRUEBAS Y RESULTADOS</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4" name="Título 1">
            <a:extLst>
              <a:ext uri="{FF2B5EF4-FFF2-40B4-BE49-F238E27FC236}">
                <a16:creationId xmlns:a16="http://schemas.microsoft.com/office/drawing/2014/main" id="{0C33FBBF-480C-49C5-8B9B-8BAAED76CF20}"/>
              </a:ext>
            </a:extLst>
          </p:cNvPr>
          <p:cNvSpPr txBox="1">
            <a:spLocks/>
          </p:cNvSpPr>
          <p:nvPr/>
        </p:nvSpPr>
        <p:spPr>
          <a:xfrm>
            <a:off x="3812076" y="1311215"/>
            <a:ext cx="7540285" cy="1940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457200" indent="-457200" algn="just">
              <a:buFont typeface="Arial" panose="020B0604020202020204" pitchFamily="34" charset="0"/>
              <a:buChar char="•"/>
            </a:pPr>
            <a:r>
              <a:rPr lang="es-ES" sz="2800" dirty="0">
                <a:solidFill>
                  <a:srgbClr val="3BCCFF"/>
                </a:solidFill>
              </a:rPr>
              <a:t>Sistema de control</a:t>
            </a:r>
          </a:p>
          <a:p>
            <a:pPr marL="457200" indent="-457200" algn="just">
              <a:buFont typeface="Arial" panose="020B0604020202020204" pitchFamily="34" charset="0"/>
              <a:buChar char="•"/>
            </a:pPr>
            <a:r>
              <a:rPr lang="es-ES" sz="2800" dirty="0">
                <a:solidFill>
                  <a:srgbClr val="3BCCFF"/>
                </a:solidFill>
              </a:rPr>
              <a:t>Sistema de comunicación.</a:t>
            </a:r>
          </a:p>
          <a:p>
            <a:pPr marL="457200" indent="-457200" algn="just">
              <a:buFont typeface="Arial" panose="020B0604020202020204" pitchFamily="34" charset="0"/>
              <a:buChar char="•"/>
            </a:pPr>
            <a:r>
              <a:rPr lang="es-ES" sz="2800" dirty="0">
                <a:solidFill>
                  <a:srgbClr val="3BCCFF"/>
                </a:solidFill>
              </a:rPr>
              <a:t>Sistema de supervisión.</a:t>
            </a:r>
          </a:p>
        </p:txBody>
      </p:sp>
      <p:pic>
        <p:nvPicPr>
          <p:cNvPr id="6" name="Picture 10" descr="Programmable logic controller - Wikipedia">
            <a:extLst>
              <a:ext uri="{FF2B5EF4-FFF2-40B4-BE49-F238E27FC236}">
                <a16:creationId xmlns:a16="http://schemas.microsoft.com/office/drawing/2014/main" id="{B1BAB4F1-813F-4B19-9C98-FB2D03FA8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6588" y="1123837"/>
            <a:ext cx="1419358" cy="9290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 Mano Alzada Antena Parabólica Dibujo Animado Hecho Ilustraciones  Vectoriales, Clip Art Vectorizado Libre De Derechos. Image 54066379.">
            <a:extLst>
              <a:ext uri="{FF2B5EF4-FFF2-40B4-BE49-F238E27FC236}">
                <a16:creationId xmlns:a16="http://schemas.microsoft.com/office/drawing/2014/main" id="{42C107C2-A609-47A8-95CC-EFF2558836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3008" y="385528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omps.canstockphoto.es/color-touchscreen-tecnol...">
            <a:extLst>
              <a:ext uri="{FF2B5EF4-FFF2-40B4-BE49-F238E27FC236}">
                <a16:creationId xmlns:a16="http://schemas.microsoft.com/office/drawing/2014/main" id="{892CC2BE-2051-44F0-98E4-1F007B5B9C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08" t="4481" r="4991" b="8907"/>
          <a:stretch/>
        </p:blipFill>
        <p:spPr bwMode="auto">
          <a:xfrm>
            <a:off x="8358717" y="3657599"/>
            <a:ext cx="1823095" cy="1889186"/>
          </a:xfrm>
          <a:prstGeom prst="rect">
            <a:avLst/>
          </a:prstGeom>
          <a:noFill/>
          <a:extLst>
            <a:ext uri="{909E8E84-426E-40DD-AFC4-6F175D3DCCD1}">
              <a14:hiddenFill xmlns:a14="http://schemas.microsoft.com/office/drawing/2010/main">
                <a:solidFill>
                  <a:srgbClr val="FFFFFF"/>
                </a:solidFill>
              </a14:hiddenFill>
            </a:ext>
          </a:extLst>
        </p:spPr>
      </p:pic>
      <p:sp>
        <p:nvSpPr>
          <p:cNvPr id="13" name="Marcador de número de diapositiva 12">
            <a:extLst>
              <a:ext uri="{FF2B5EF4-FFF2-40B4-BE49-F238E27FC236}">
                <a16:creationId xmlns:a16="http://schemas.microsoft.com/office/drawing/2014/main" id="{6B8F785A-2B82-4719-9D77-A01F1A42A488}"/>
              </a:ext>
            </a:extLst>
          </p:cNvPr>
          <p:cNvSpPr>
            <a:spLocks noGrp="1"/>
          </p:cNvSpPr>
          <p:nvPr>
            <p:ph type="sldNum" sz="quarter" idx="12"/>
          </p:nvPr>
        </p:nvSpPr>
        <p:spPr/>
        <p:txBody>
          <a:bodyPr/>
          <a:lstStyle/>
          <a:p>
            <a:fld id="{4FAB73BC-B049-4115-A692-8D63A059BFB8}" type="slidenum">
              <a:rPr lang="es-ES" smtClean="0"/>
              <a:pPr/>
              <a:t>43</a:t>
            </a:fld>
            <a:endParaRPr lang="es-ES" dirty="0"/>
          </a:p>
        </p:txBody>
      </p:sp>
    </p:spTree>
    <p:extLst>
      <p:ext uri="{BB962C8B-B14F-4D97-AF65-F5344CB8AC3E}">
        <p14:creationId xmlns:p14="http://schemas.microsoft.com/office/powerpoint/2010/main" val="924931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SISTEMA DE CONTROL</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5" name="Título 1">
            <a:extLst>
              <a:ext uri="{FF2B5EF4-FFF2-40B4-BE49-F238E27FC236}">
                <a16:creationId xmlns:a16="http://schemas.microsoft.com/office/drawing/2014/main" id="{92B15806-5610-4A7C-A323-B80819AB90B9}"/>
              </a:ext>
            </a:extLst>
          </p:cNvPr>
          <p:cNvSpPr txBox="1">
            <a:spLocks/>
          </p:cNvSpPr>
          <p:nvPr/>
        </p:nvSpPr>
        <p:spPr>
          <a:xfrm>
            <a:off x="5178639" y="178041"/>
            <a:ext cx="5003173" cy="54059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PRUEBAS Y RESULTADOS</a:t>
            </a:r>
            <a:endParaRPr lang="es-ES" sz="3200" dirty="0">
              <a:solidFill>
                <a:schemeClr val="accent1">
                  <a:lumMod val="75000"/>
                </a:schemeClr>
              </a:solidFill>
            </a:endParaRPr>
          </a:p>
        </p:txBody>
      </p:sp>
      <p:pic>
        <p:nvPicPr>
          <p:cNvPr id="13" name="Imagen 12">
            <a:extLst>
              <a:ext uri="{FF2B5EF4-FFF2-40B4-BE49-F238E27FC236}">
                <a16:creationId xmlns:a16="http://schemas.microsoft.com/office/drawing/2014/main" id="{B438C60C-8D86-446D-99CE-7F9A61AFCD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756474" y="1675491"/>
            <a:ext cx="3857625" cy="2896235"/>
          </a:xfrm>
          <a:prstGeom prst="rect">
            <a:avLst/>
          </a:prstGeom>
          <a:noFill/>
          <a:ln>
            <a:noFill/>
          </a:ln>
        </p:spPr>
      </p:pic>
      <p:pic>
        <p:nvPicPr>
          <p:cNvPr id="14" name="Imagen 13">
            <a:extLst>
              <a:ext uri="{FF2B5EF4-FFF2-40B4-BE49-F238E27FC236}">
                <a16:creationId xmlns:a16="http://schemas.microsoft.com/office/drawing/2014/main" id="{A5B3C5FA-01E8-4AEA-80CB-65489E3B1C98}"/>
              </a:ext>
            </a:extLst>
          </p:cNvPr>
          <p:cNvPicPr/>
          <p:nvPr/>
        </p:nvPicPr>
        <p:blipFill rotWithShape="1">
          <a:blip r:embed="rId5">
            <a:extLst>
              <a:ext uri="{28A0092B-C50C-407E-A947-70E740481C1C}">
                <a14:useLocalDpi xmlns:a14="http://schemas.microsoft.com/office/drawing/2010/main" val="0"/>
              </a:ext>
            </a:extLst>
          </a:blip>
          <a:srcRect t="23329" b="14501"/>
          <a:stretch/>
        </p:blipFill>
        <p:spPr bwMode="auto">
          <a:xfrm>
            <a:off x="7865912" y="1675491"/>
            <a:ext cx="3752347" cy="2896235"/>
          </a:xfrm>
          <a:prstGeom prst="rect">
            <a:avLst/>
          </a:prstGeom>
          <a:noFill/>
          <a:ln>
            <a:noFill/>
          </a:ln>
          <a:extLst>
            <a:ext uri="{53640926-AAD7-44D8-BBD7-CCE9431645EC}">
              <a14:shadowObscured xmlns:a14="http://schemas.microsoft.com/office/drawing/2010/main"/>
            </a:ext>
          </a:extLst>
        </p:spPr>
      </p:pic>
      <p:sp>
        <p:nvSpPr>
          <p:cNvPr id="18" name="Marcador de número de diapositiva 17">
            <a:extLst>
              <a:ext uri="{FF2B5EF4-FFF2-40B4-BE49-F238E27FC236}">
                <a16:creationId xmlns:a16="http://schemas.microsoft.com/office/drawing/2014/main" id="{0957AAD3-1AAE-4A92-9FC6-F0699493A951}"/>
              </a:ext>
            </a:extLst>
          </p:cNvPr>
          <p:cNvSpPr>
            <a:spLocks noGrp="1"/>
          </p:cNvSpPr>
          <p:nvPr>
            <p:ph type="sldNum" sz="quarter" idx="12"/>
          </p:nvPr>
        </p:nvSpPr>
        <p:spPr/>
        <p:txBody>
          <a:bodyPr/>
          <a:lstStyle/>
          <a:p>
            <a:fld id="{4FAB73BC-B049-4115-A692-8D63A059BFB8}" type="slidenum">
              <a:rPr lang="es-ES" smtClean="0"/>
              <a:pPr/>
              <a:t>44</a:t>
            </a:fld>
            <a:endParaRPr lang="es-ES" dirty="0"/>
          </a:p>
        </p:txBody>
      </p:sp>
    </p:spTree>
    <p:extLst>
      <p:ext uri="{BB962C8B-B14F-4D97-AF65-F5344CB8AC3E}">
        <p14:creationId xmlns:p14="http://schemas.microsoft.com/office/powerpoint/2010/main" val="2180677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SISTEMA DE COMUNICACIÓN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06570"/>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5" name="Título 1">
            <a:extLst>
              <a:ext uri="{FF2B5EF4-FFF2-40B4-BE49-F238E27FC236}">
                <a16:creationId xmlns:a16="http://schemas.microsoft.com/office/drawing/2014/main" id="{92B15806-5610-4A7C-A323-B80819AB90B9}"/>
              </a:ext>
            </a:extLst>
          </p:cNvPr>
          <p:cNvSpPr txBox="1">
            <a:spLocks/>
          </p:cNvSpPr>
          <p:nvPr/>
        </p:nvSpPr>
        <p:spPr>
          <a:xfrm>
            <a:off x="5178639" y="178041"/>
            <a:ext cx="5003173" cy="54059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PRUEBAS Y RESULTADOS</a:t>
            </a:r>
            <a:endParaRPr lang="es-ES" sz="3200" dirty="0">
              <a:solidFill>
                <a:schemeClr val="accent1">
                  <a:lumMod val="75000"/>
                </a:schemeClr>
              </a:solidFill>
            </a:endParaRPr>
          </a:p>
        </p:txBody>
      </p:sp>
      <p:pic>
        <p:nvPicPr>
          <p:cNvPr id="11" name="Imagen 10">
            <a:extLst>
              <a:ext uri="{FF2B5EF4-FFF2-40B4-BE49-F238E27FC236}">
                <a16:creationId xmlns:a16="http://schemas.microsoft.com/office/drawing/2014/main" id="{727627E8-8977-4E37-9C39-2E70CF23611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75287" y="1854985"/>
            <a:ext cx="2162175" cy="2879090"/>
          </a:xfrm>
          <a:prstGeom prst="rect">
            <a:avLst/>
          </a:prstGeom>
          <a:noFill/>
          <a:ln>
            <a:noFill/>
          </a:ln>
        </p:spPr>
      </p:pic>
      <p:sp>
        <p:nvSpPr>
          <p:cNvPr id="15" name="Marcador de número de diapositiva 14">
            <a:extLst>
              <a:ext uri="{FF2B5EF4-FFF2-40B4-BE49-F238E27FC236}">
                <a16:creationId xmlns:a16="http://schemas.microsoft.com/office/drawing/2014/main" id="{D47DF74F-EB6F-4D2A-ABEC-2B4784276118}"/>
              </a:ext>
            </a:extLst>
          </p:cNvPr>
          <p:cNvSpPr>
            <a:spLocks noGrp="1"/>
          </p:cNvSpPr>
          <p:nvPr>
            <p:ph type="sldNum" sz="quarter" idx="12"/>
          </p:nvPr>
        </p:nvSpPr>
        <p:spPr/>
        <p:txBody>
          <a:bodyPr/>
          <a:lstStyle/>
          <a:p>
            <a:fld id="{4FAB73BC-B049-4115-A692-8D63A059BFB8}" type="slidenum">
              <a:rPr lang="es-ES" smtClean="0"/>
              <a:pPr/>
              <a:t>45</a:t>
            </a:fld>
            <a:endParaRPr lang="es-ES" dirty="0"/>
          </a:p>
        </p:txBody>
      </p:sp>
      <p:pic>
        <p:nvPicPr>
          <p:cNvPr id="16" name="Imagen 15">
            <a:extLst>
              <a:ext uri="{FF2B5EF4-FFF2-40B4-BE49-F238E27FC236}">
                <a16:creationId xmlns:a16="http://schemas.microsoft.com/office/drawing/2014/main" id="{662AD21B-C861-4555-9935-13B356EEB238}"/>
              </a:ext>
            </a:extLst>
          </p:cNvPr>
          <p:cNvPicPr/>
          <p:nvPr/>
        </p:nvPicPr>
        <p:blipFill rotWithShape="1">
          <a:blip r:embed="rId5">
            <a:extLst>
              <a:ext uri="{28A0092B-C50C-407E-A947-70E740481C1C}">
                <a14:useLocalDpi xmlns:a14="http://schemas.microsoft.com/office/drawing/2010/main" val="0"/>
              </a:ext>
            </a:extLst>
          </a:blip>
          <a:srcRect l="50000" t="20206" r="4830" b="26701"/>
          <a:stretch/>
        </p:blipFill>
        <p:spPr>
          <a:xfrm>
            <a:off x="4347882" y="2052918"/>
            <a:ext cx="3468075" cy="2879090"/>
          </a:xfrm>
          <a:prstGeom prst="rect">
            <a:avLst/>
          </a:prstGeom>
        </p:spPr>
      </p:pic>
    </p:spTree>
    <p:extLst>
      <p:ext uri="{BB962C8B-B14F-4D97-AF65-F5344CB8AC3E}">
        <p14:creationId xmlns:p14="http://schemas.microsoft.com/office/powerpoint/2010/main" val="187112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SISTEMA DE SUPERVISÍON</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5" name="Título 1">
            <a:extLst>
              <a:ext uri="{FF2B5EF4-FFF2-40B4-BE49-F238E27FC236}">
                <a16:creationId xmlns:a16="http://schemas.microsoft.com/office/drawing/2014/main" id="{92B15806-5610-4A7C-A323-B80819AB90B9}"/>
              </a:ext>
            </a:extLst>
          </p:cNvPr>
          <p:cNvSpPr txBox="1">
            <a:spLocks/>
          </p:cNvSpPr>
          <p:nvPr/>
        </p:nvSpPr>
        <p:spPr>
          <a:xfrm>
            <a:off x="5178639" y="178041"/>
            <a:ext cx="5003173" cy="54059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PRUEBAS Y RESULTADOS</a:t>
            </a:r>
            <a:endParaRPr lang="es-ES" sz="3200" dirty="0">
              <a:solidFill>
                <a:schemeClr val="accent1">
                  <a:lumMod val="75000"/>
                </a:schemeClr>
              </a:solidFill>
            </a:endParaRPr>
          </a:p>
        </p:txBody>
      </p:sp>
      <p:pic>
        <p:nvPicPr>
          <p:cNvPr id="9" name="Imagen 8">
            <a:extLst>
              <a:ext uri="{FF2B5EF4-FFF2-40B4-BE49-F238E27FC236}">
                <a16:creationId xmlns:a16="http://schemas.microsoft.com/office/drawing/2014/main" id="{7E59FC31-2583-4D5E-ADC8-59B13C887E1D}"/>
              </a:ext>
            </a:extLst>
          </p:cNvPr>
          <p:cNvPicPr/>
          <p:nvPr/>
        </p:nvPicPr>
        <p:blipFill rotWithShape="1">
          <a:blip r:embed="rId4">
            <a:extLst>
              <a:ext uri="{28A0092B-C50C-407E-A947-70E740481C1C}">
                <a14:useLocalDpi xmlns:a14="http://schemas.microsoft.com/office/drawing/2010/main" val="0"/>
              </a:ext>
            </a:extLst>
          </a:blip>
          <a:srcRect r="15503"/>
          <a:stretch/>
        </p:blipFill>
        <p:spPr bwMode="auto">
          <a:xfrm>
            <a:off x="3707195" y="1726565"/>
            <a:ext cx="3549816" cy="2988870"/>
          </a:xfrm>
          <a:prstGeom prst="rect">
            <a:avLst/>
          </a:prstGeom>
          <a:noFill/>
          <a:ln>
            <a:noFill/>
          </a:ln>
        </p:spPr>
      </p:pic>
      <p:sp>
        <p:nvSpPr>
          <p:cNvPr id="16" name="Marcador de número de diapositiva 15">
            <a:extLst>
              <a:ext uri="{FF2B5EF4-FFF2-40B4-BE49-F238E27FC236}">
                <a16:creationId xmlns:a16="http://schemas.microsoft.com/office/drawing/2014/main" id="{CC78A968-F834-4441-99C3-E238448B1CBC}"/>
              </a:ext>
            </a:extLst>
          </p:cNvPr>
          <p:cNvSpPr>
            <a:spLocks noGrp="1"/>
          </p:cNvSpPr>
          <p:nvPr>
            <p:ph type="sldNum" sz="quarter" idx="12"/>
          </p:nvPr>
        </p:nvSpPr>
        <p:spPr/>
        <p:txBody>
          <a:bodyPr/>
          <a:lstStyle/>
          <a:p>
            <a:fld id="{4FAB73BC-B049-4115-A692-8D63A059BFB8}" type="slidenum">
              <a:rPr lang="es-ES" smtClean="0"/>
              <a:pPr/>
              <a:t>46</a:t>
            </a:fld>
            <a:endParaRPr lang="es-ES" dirty="0"/>
          </a:p>
        </p:txBody>
      </p:sp>
      <p:pic>
        <p:nvPicPr>
          <p:cNvPr id="18" name="Imagen 17">
            <a:extLst>
              <a:ext uri="{FF2B5EF4-FFF2-40B4-BE49-F238E27FC236}">
                <a16:creationId xmlns:a16="http://schemas.microsoft.com/office/drawing/2014/main" id="{CB4D871F-F0F7-4FC8-A1E0-762ED4E9D6DE}"/>
              </a:ext>
            </a:extLst>
          </p:cNvPr>
          <p:cNvPicPr/>
          <p:nvPr/>
        </p:nvPicPr>
        <p:blipFill>
          <a:blip r:embed="rId5"/>
          <a:stretch>
            <a:fillRect/>
          </a:stretch>
        </p:blipFill>
        <p:spPr>
          <a:xfrm>
            <a:off x="7437825" y="1726565"/>
            <a:ext cx="3914538" cy="2988870"/>
          </a:xfrm>
          <a:prstGeom prst="rect">
            <a:avLst/>
          </a:prstGeom>
        </p:spPr>
      </p:pic>
    </p:spTree>
    <p:extLst>
      <p:ext uri="{BB962C8B-B14F-4D97-AF65-F5344CB8AC3E}">
        <p14:creationId xmlns:p14="http://schemas.microsoft.com/office/powerpoint/2010/main" val="4288906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ED587-F658-43DF-8873-D0856C3E4562}"/>
              </a:ext>
            </a:extLst>
          </p:cNvPr>
          <p:cNvSpPr>
            <a:spLocks noGrp="1"/>
          </p:cNvSpPr>
          <p:nvPr>
            <p:ph type="title"/>
          </p:nvPr>
        </p:nvSpPr>
        <p:spPr>
          <a:xfrm>
            <a:off x="252918" y="1123837"/>
            <a:ext cx="3951529" cy="4601183"/>
          </a:xfrm>
        </p:spPr>
        <p:txBody>
          <a:bodyPr>
            <a:normAutofit/>
          </a:bodyPr>
          <a:lstStyle/>
          <a:p>
            <a:r>
              <a:rPr lang="es-ES" sz="2400" dirty="0">
                <a:latin typeface="Arial" panose="020B0604020202020204" pitchFamily="34" charset="0"/>
              </a:rPr>
              <a:t>CONCLUSIONES Y RECOMENDACIONES</a:t>
            </a:r>
            <a:endParaRPr lang="es-ES" sz="2400" dirty="0"/>
          </a:p>
        </p:txBody>
      </p:sp>
      <p:pic>
        <p:nvPicPr>
          <p:cNvPr id="10" name="Picture 2" descr="Universidad de las Fuerzas Armadas de Ecuador - Wikipedia, la ...">
            <a:extLst>
              <a:ext uri="{FF2B5EF4-FFF2-40B4-BE49-F238E27FC236}">
                <a16:creationId xmlns:a16="http://schemas.microsoft.com/office/drawing/2014/main" id="{3A6F316B-FD85-4CDE-A74B-AD02CF34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193" y="2756534"/>
            <a:ext cx="1956211" cy="17684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MAPALA-EP">
            <a:extLst>
              <a:ext uri="{FF2B5EF4-FFF2-40B4-BE49-F238E27FC236}">
                <a16:creationId xmlns:a16="http://schemas.microsoft.com/office/drawing/2014/main" id="{DA975A01-C4CD-484D-9E25-4521816A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81" y="2756534"/>
            <a:ext cx="2295912" cy="1768414"/>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número de diapositiva 6">
            <a:extLst>
              <a:ext uri="{FF2B5EF4-FFF2-40B4-BE49-F238E27FC236}">
                <a16:creationId xmlns:a16="http://schemas.microsoft.com/office/drawing/2014/main" id="{8DD63BAF-863E-470C-A7D0-EE641001D7EA}"/>
              </a:ext>
            </a:extLst>
          </p:cNvPr>
          <p:cNvSpPr>
            <a:spLocks noGrp="1"/>
          </p:cNvSpPr>
          <p:nvPr>
            <p:ph type="sldNum" sz="quarter" idx="12"/>
          </p:nvPr>
        </p:nvSpPr>
        <p:spPr/>
        <p:txBody>
          <a:bodyPr/>
          <a:lstStyle/>
          <a:p>
            <a:fld id="{4FAB73BC-B049-4115-A692-8D63A059BFB8}" type="slidenum">
              <a:rPr lang="es-ES" smtClean="0"/>
              <a:pPr/>
              <a:t>47</a:t>
            </a:fld>
            <a:endParaRPr lang="es-ES" dirty="0"/>
          </a:p>
        </p:txBody>
      </p:sp>
    </p:spTree>
    <p:extLst>
      <p:ext uri="{BB962C8B-B14F-4D97-AF65-F5344CB8AC3E}">
        <p14:creationId xmlns:p14="http://schemas.microsoft.com/office/powerpoint/2010/main" val="2601195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CONCLUSIONES</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017274" y="212547"/>
            <a:ext cx="5776232" cy="52932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CONCLUSIONES Y RECOMENDACIONES</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5" name="Título 1">
            <a:extLst>
              <a:ext uri="{FF2B5EF4-FFF2-40B4-BE49-F238E27FC236}">
                <a16:creationId xmlns:a16="http://schemas.microsoft.com/office/drawing/2014/main" id="{C6665922-3D05-4CD9-9024-3FE44125FF60}"/>
              </a:ext>
            </a:extLst>
          </p:cNvPr>
          <p:cNvSpPr txBox="1">
            <a:spLocks/>
          </p:cNvSpPr>
          <p:nvPr/>
        </p:nvSpPr>
        <p:spPr>
          <a:xfrm>
            <a:off x="3812076" y="1311215"/>
            <a:ext cx="7304159" cy="450687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457200" indent="-457200" algn="just">
              <a:buFont typeface="Arial" panose="020B0604020202020204" pitchFamily="34" charset="0"/>
              <a:buChar char="•"/>
            </a:pPr>
            <a:r>
              <a:rPr lang="es-MX" sz="2800" dirty="0">
                <a:solidFill>
                  <a:srgbClr val="3BCCFF"/>
                </a:solidFill>
              </a:rPr>
              <a:t>Se realizó un sistema de control automático para el llenado del tanque elevado de la subestación Puerto Rico, mediante la utilización de diversos dispositivos de instrumentación y control que permiten el monitoreo en tiempo real del nivel del tanque elevado.</a:t>
            </a:r>
          </a:p>
          <a:p>
            <a:pPr marL="457200" indent="-457200" algn="just">
              <a:buFont typeface="Arial" panose="020B0604020202020204" pitchFamily="34" charset="0"/>
              <a:buChar char="•"/>
            </a:pPr>
            <a:endParaRPr lang="es-MX" sz="2800" dirty="0">
              <a:solidFill>
                <a:srgbClr val="3BCCFF"/>
              </a:solidFill>
            </a:endParaRPr>
          </a:p>
          <a:p>
            <a:pPr marL="457200" indent="-457200" algn="just">
              <a:buFont typeface="Arial" panose="020B0604020202020204" pitchFamily="34" charset="0"/>
              <a:buChar char="•"/>
            </a:pPr>
            <a:r>
              <a:rPr lang="es-MX" sz="2800" dirty="0">
                <a:solidFill>
                  <a:srgbClr val="3BCCFF"/>
                </a:solidFill>
              </a:rPr>
              <a:t>Mediante una lógica de programación se pudo especificar ciertos parámetros de nivel para el llenado del tanque, y, por otro lado, detener el bombeo de agua para evitar desperdicios y pérdidas.</a:t>
            </a:r>
          </a:p>
          <a:p>
            <a:pPr marL="457200" indent="-457200" algn="just">
              <a:buFont typeface="Arial" panose="020B0604020202020204" pitchFamily="34" charset="0"/>
              <a:buChar char="•"/>
            </a:pPr>
            <a:endParaRPr lang="es-MX" sz="2800" dirty="0">
              <a:solidFill>
                <a:srgbClr val="3BCCFF"/>
              </a:solidFill>
            </a:endParaRPr>
          </a:p>
          <a:p>
            <a:pPr marL="457200" indent="-457200" algn="just">
              <a:buFont typeface="Arial" panose="020B0604020202020204" pitchFamily="34" charset="0"/>
              <a:buChar char="•"/>
            </a:pPr>
            <a:r>
              <a:rPr lang="es-MX" sz="2800" dirty="0">
                <a:solidFill>
                  <a:srgbClr val="3BCCFF"/>
                </a:solidFill>
              </a:rPr>
              <a:t>Se ha implementado sensores de nivel digitales para el conocimiento de la existencia de agua en las cisternas de cada subestación, de donde se bombea el líquido vital hacia el tanque elevado, gracias a esto se puede evitar que ingrese aire en la bomba y de esta forma reduzca su desempeño.</a:t>
            </a:r>
          </a:p>
          <a:p>
            <a:pPr marL="457200" indent="-457200" algn="just">
              <a:buFont typeface="Arial" panose="020B0604020202020204" pitchFamily="34" charset="0"/>
              <a:buChar char="•"/>
            </a:pPr>
            <a:endParaRPr lang="es-ES" sz="2800" dirty="0">
              <a:solidFill>
                <a:srgbClr val="3BCCFF"/>
              </a:solidFill>
            </a:endParaRPr>
          </a:p>
        </p:txBody>
      </p:sp>
      <p:sp>
        <p:nvSpPr>
          <p:cNvPr id="15" name="Marcador de número de diapositiva 14">
            <a:extLst>
              <a:ext uri="{FF2B5EF4-FFF2-40B4-BE49-F238E27FC236}">
                <a16:creationId xmlns:a16="http://schemas.microsoft.com/office/drawing/2014/main" id="{D0DEE537-5A8A-4141-AA78-166B10AAC77F}"/>
              </a:ext>
            </a:extLst>
          </p:cNvPr>
          <p:cNvSpPr>
            <a:spLocks noGrp="1"/>
          </p:cNvSpPr>
          <p:nvPr>
            <p:ph type="sldNum" sz="quarter" idx="12"/>
          </p:nvPr>
        </p:nvSpPr>
        <p:spPr/>
        <p:txBody>
          <a:bodyPr/>
          <a:lstStyle/>
          <a:p>
            <a:fld id="{4FAB73BC-B049-4115-A692-8D63A059BFB8}" type="slidenum">
              <a:rPr lang="es-ES" smtClean="0"/>
              <a:pPr/>
              <a:t>48</a:t>
            </a:fld>
            <a:endParaRPr lang="es-ES" dirty="0"/>
          </a:p>
        </p:txBody>
      </p:sp>
    </p:spTree>
    <p:extLst>
      <p:ext uri="{BB962C8B-B14F-4D97-AF65-F5344CB8AC3E}">
        <p14:creationId xmlns:p14="http://schemas.microsoft.com/office/powerpoint/2010/main" val="1723266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CONCLUSIONES</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017274" y="212547"/>
            <a:ext cx="5776232" cy="52932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CONCLUSIONES Y RECOMENDACIONES</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5" name="Título 1">
            <a:extLst>
              <a:ext uri="{FF2B5EF4-FFF2-40B4-BE49-F238E27FC236}">
                <a16:creationId xmlns:a16="http://schemas.microsoft.com/office/drawing/2014/main" id="{C6665922-3D05-4CD9-9024-3FE44125FF60}"/>
              </a:ext>
            </a:extLst>
          </p:cNvPr>
          <p:cNvSpPr txBox="1">
            <a:spLocks/>
          </p:cNvSpPr>
          <p:nvPr/>
        </p:nvSpPr>
        <p:spPr>
          <a:xfrm>
            <a:off x="3812076" y="1311215"/>
            <a:ext cx="7304159" cy="450687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457200" indent="-457200" algn="just">
              <a:buFont typeface="Arial" panose="020B0604020202020204" pitchFamily="34" charset="0"/>
              <a:buChar char="•"/>
            </a:pPr>
            <a:r>
              <a:rPr lang="es-MX" sz="2800" dirty="0">
                <a:solidFill>
                  <a:srgbClr val="3BCCFF"/>
                </a:solidFill>
              </a:rPr>
              <a:t>Se instaló un sensor analógico de presión en la línea de salida de agua de la bomba de Amor y Paz para asegurar el arranque de la misma, ya que si esta llega a fallar el sensor enviará la presión de salida en tiempo real y mediante una lógica de programación se activa una alarma cuando exista una presión baja o una sobrepresión en dicha línea. En ese momento y por seguridad se desactiva la bomba.</a:t>
            </a:r>
          </a:p>
          <a:p>
            <a:pPr marL="457200" indent="-457200" algn="just">
              <a:buFont typeface="Arial" panose="020B0604020202020204" pitchFamily="34" charset="0"/>
              <a:buChar char="•"/>
            </a:pPr>
            <a:endParaRPr lang="es-MX" sz="2800" dirty="0">
              <a:solidFill>
                <a:srgbClr val="3BCCFF"/>
              </a:solidFill>
            </a:endParaRPr>
          </a:p>
          <a:p>
            <a:pPr marL="457200" indent="-457200" algn="just">
              <a:buFont typeface="Arial" panose="020B0604020202020204" pitchFamily="34" charset="0"/>
              <a:buChar char="•"/>
            </a:pPr>
            <a:r>
              <a:rPr lang="es-MX" sz="2800" dirty="0">
                <a:solidFill>
                  <a:srgbClr val="3BCCFF"/>
                </a:solidFill>
              </a:rPr>
              <a:t>Se implemento un sistema jerárquico y bien distribuido de pantallas para el interfaz Humano Máquina, y de esta manera poder monitorear las variables de interés como son: Nivel del tanque elevado, nivel de las cisternas en cada subestación, presión de agua de salida de la bomba de “Amor y Paz”, entre otros. Dicho monitoreo se ejecuta en tiempo real y de forma remota desde la estación principal “Las Chozas”.</a:t>
            </a:r>
          </a:p>
          <a:p>
            <a:pPr marL="457200" indent="-457200" algn="just">
              <a:buFont typeface="Arial" panose="020B0604020202020204" pitchFamily="34" charset="0"/>
              <a:buChar char="•"/>
            </a:pPr>
            <a:endParaRPr lang="es-ES" sz="2800" dirty="0">
              <a:solidFill>
                <a:srgbClr val="3BCCFF"/>
              </a:solidFill>
            </a:endParaRPr>
          </a:p>
        </p:txBody>
      </p:sp>
      <p:sp>
        <p:nvSpPr>
          <p:cNvPr id="12" name="Marcador de número de diapositiva 11">
            <a:extLst>
              <a:ext uri="{FF2B5EF4-FFF2-40B4-BE49-F238E27FC236}">
                <a16:creationId xmlns:a16="http://schemas.microsoft.com/office/drawing/2014/main" id="{5200A06D-9053-42B8-9E7A-4113330DE3E5}"/>
              </a:ext>
            </a:extLst>
          </p:cNvPr>
          <p:cNvSpPr>
            <a:spLocks noGrp="1"/>
          </p:cNvSpPr>
          <p:nvPr>
            <p:ph type="sldNum" sz="quarter" idx="12"/>
          </p:nvPr>
        </p:nvSpPr>
        <p:spPr/>
        <p:txBody>
          <a:bodyPr/>
          <a:lstStyle/>
          <a:p>
            <a:fld id="{4FAB73BC-B049-4115-A692-8D63A059BFB8}" type="slidenum">
              <a:rPr lang="es-ES" smtClean="0"/>
              <a:pPr/>
              <a:t>49</a:t>
            </a:fld>
            <a:endParaRPr lang="es-ES" dirty="0"/>
          </a:p>
        </p:txBody>
      </p:sp>
    </p:spTree>
    <p:extLst>
      <p:ext uri="{BB962C8B-B14F-4D97-AF65-F5344CB8AC3E}">
        <p14:creationId xmlns:p14="http://schemas.microsoft.com/office/powerpoint/2010/main" val="3178686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ED587-F658-43DF-8873-D0856C3E4562}"/>
              </a:ext>
            </a:extLst>
          </p:cNvPr>
          <p:cNvSpPr>
            <a:spLocks noGrp="1"/>
          </p:cNvSpPr>
          <p:nvPr>
            <p:ph type="title"/>
          </p:nvPr>
        </p:nvSpPr>
        <p:spPr>
          <a:xfrm>
            <a:off x="252918" y="1123837"/>
            <a:ext cx="3000889" cy="4601183"/>
          </a:xfrm>
        </p:spPr>
        <p:txBody>
          <a:bodyPr>
            <a:normAutofit/>
          </a:bodyPr>
          <a:lstStyle/>
          <a:p>
            <a:r>
              <a:rPr lang="es-ES" sz="3200" dirty="0"/>
              <a:t>JUSTIFICACIÓN E IMPORTANCIA</a:t>
            </a:r>
          </a:p>
        </p:txBody>
      </p:sp>
      <p:pic>
        <p:nvPicPr>
          <p:cNvPr id="10" name="Picture 2" descr="Universidad de las Fuerzas Armadas de Ecuador - Wikipedia, la ...">
            <a:extLst>
              <a:ext uri="{FF2B5EF4-FFF2-40B4-BE49-F238E27FC236}">
                <a16:creationId xmlns:a16="http://schemas.microsoft.com/office/drawing/2014/main" id="{3A6F316B-FD85-4CDE-A74B-AD02CF34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193" y="2756534"/>
            <a:ext cx="1956211" cy="17684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MAPALA-EP">
            <a:extLst>
              <a:ext uri="{FF2B5EF4-FFF2-40B4-BE49-F238E27FC236}">
                <a16:creationId xmlns:a16="http://schemas.microsoft.com/office/drawing/2014/main" id="{DA975A01-C4CD-484D-9E25-4521816A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81" y="2756534"/>
            <a:ext cx="2295912" cy="1768414"/>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número de diapositiva 6">
            <a:extLst>
              <a:ext uri="{FF2B5EF4-FFF2-40B4-BE49-F238E27FC236}">
                <a16:creationId xmlns:a16="http://schemas.microsoft.com/office/drawing/2014/main" id="{437D63F3-71D9-46F4-86FE-C0C00365258B}"/>
              </a:ext>
            </a:extLst>
          </p:cNvPr>
          <p:cNvSpPr>
            <a:spLocks noGrp="1"/>
          </p:cNvSpPr>
          <p:nvPr>
            <p:ph type="sldNum" sz="quarter" idx="12"/>
          </p:nvPr>
        </p:nvSpPr>
        <p:spPr/>
        <p:txBody>
          <a:bodyPr/>
          <a:lstStyle/>
          <a:p>
            <a:fld id="{4FAB73BC-B049-4115-A692-8D63A059BFB8}" type="slidenum">
              <a:rPr lang="es-ES" smtClean="0"/>
              <a:pPr/>
              <a:t>5</a:t>
            </a:fld>
            <a:endParaRPr lang="es-ES" dirty="0"/>
          </a:p>
        </p:txBody>
      </p:sp>
    </p:spTree>
    <p:extLst>
      <p:ext uri="{BB962C8B-B14F-4D97-AF65-F5344CB8AC3E}">
        <p14:creationId xmlns:p14="http://schemas.microsoft.com/office/powerpoint/2010/main" val="3126787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078397" cy="4601183"/>
          </a:xfrm>
        </p:spPr>
        <p:txBody>
          <a:bodyPr>
            <a:normAutofit/>
          </a:bodyPr>
          <a:lstStyle/>
          <a:p>
            <a:r>
              <a:rPr lang="es-EC" sz="2400" dirty="0">
                <a:latin typeface="Arial" panose="020B0604020202020204" pitchFamily="34" charset="0"/>
              </a:rPr>
              <a:t>CONCLUSIONES</a:t>
            </a:r>
            <a:endParaRPr lang="es-ES" sz="24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017274" y="212547"/>
            <a:ext cx="5776232" cy="52932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CONCLUSIONES Y RECOMENDACIONES</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5" name="Título 1">
            <a:extLst>
              <a:ext uri="{FF2B5EF4-FFF2-40B4-BE49-F238E27FC236}">
                <a16:creationId xmlns:a16="http://schemas.microsoft.com/office/drawing/2014/main" id="{C6665922-3D05-4CD9-9024-3FE44125FF60}"/>
              </a:ext>
            </a:extLst>
          </p:cNvPr>
          <p:cNvSpPr txBox="1">
            <a:spLocks/>
          </p:cNvSpPr>
          <p:nvPr/>
        </p:nvSpPr>
        <p:spPr>
          <a:xfrm>
            <a:off x="3812076" y="1311215"/>
            <a:ext cx="7304159" cy="450687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457200" indent="-457200" algn="just">
              <a:buFont typeface="Arial" panose="020B0604020202020204" pitchFamily="34" charset="0"/>
              <a:buChar char="•"/>
            </a:pPr>
            <a:r>
              <a:rPr lang="es-MX" sz="2800" dirty="0">
                <a:solidFill>
                  <a:srgbClr val="3BCCFF"/>
                </a:solidFill>
              </a:rPr>
              <a:t>Se adaptó un sistema de telemetría mediante antenas de comunicación Wifi ubicadas en las torres de cada subestación, con el fin de tener una línea de vista directa entre dichas antenas y así evitar la pérdida de la potencia de transmisión de datos entre las subestaciones mencionadas.</a:t>
            </a:r>
          </a:p>
          <a:p>
            <a:pPr marL="457200" indent="-457200" algn="just">
              <a:buFont typeface="Arial" panose="020B0604020202020204" pitchFamily="34" charset="0"/>
              <a:buChar char="•"/>
            </a:pPr>
            <a:endParaRPr lang="es-MX" sz="2800" dirty="0">
              <a:solidFill>
                <a:srgbClr val="3BCCFF"/>
              </a:solidFill>
            </a:endParaRPr>
          </a:p>
          <a:p>
            <a:pPr marL="457200" indent="-457200" algn="just">
              <a:buFont typeface="Arial" panose="020B0604020202020204" pitchFamily="34" charset="0"/>
              <a:buChar char="•"/>
            </a:pPr>
            <a:r>
              <a:rPr lang="es-MX" sz="2800" dirty="0">
                <a:solidFill>
                  <a:srgbClr val="3BCCFF"/>
                </a:solidFill>
              </a:rPr>
              <a:t>Se ha incluido un sistema de alarmas que se pueden visualizar en cada pantalla de Interfaz Humano Máquina, las cuales informan de manera inmediata los posibles fallos que puede tener el sistema como son: presión de agua, fallo de arranque de las bombas, nivel de agua de los tanques, entre otros.</a:t>
            </a:r>
          </a:p>
          <a:p>
            <a:pPr marL="457200" indent="-457200" algn="just">
              <a:buFont typeface="Arial" panose="020B0604020202020204" pitchFamily="34" charset="0"/>
              <a:buChar char="•"/>
            </a:pPr>
            <a:endParaRPr lang="es-ES" sz="2800" dirty="0">
              <a:solidFill>
                <a:srgbClr val="3BCCFF"/>
              </a:solidFill>
            </a:endParaRPr>
          </a:p>
        </p:txBody>
      </p:sp>
      <p:sp>
        <p:nvSpPr>
          <p:cNvPr id="12" name="Marcador de número de diapositiva 11">
            <a:extLst>
              <a:ext uri="{FF2B5EF4-FFF2-40B4-BE49-F238E27FC236}">
                <a16:creationId xmlns:a16="http://schemas.microsoft.com/office/drawing/2014/main" id="{E5B99E00-B75A-4A99-8E19-DED4960CA75D}"/>
              </a:ext>
            </a:extLst>
          </p:cNvPr>
          <p:cNvSpPr>
            <a:spLocks noGrp="1"/>
          </p:cNvSpPr>
          <p:nvPr>
            <p:ph type="sldNum" sz="quarter" idx="12"/>
          </p:nvPr>
        </p:nvSpPr>
        <p:spPr/>
        <p:txBody>
          <a:bodyPr/>
          <a:lstStyle/>
          <a:p>
            <a:fld id="{4FAB73BC-B049-4115-A692-8D63A059BFB8}" type="slidenum">
              <a:rPr lang="es-ES" smtClean="0"/>
              <a:pPr/>
              <a:t>50</a:t>
            </a:fld>
            <a:endParaRPr lang="es-ES" dirty="0"/>
          </a:p>
        </p:txBody>
      </p:sp>
    </p:spTree>
    <p:extLst>
      <p:ext uri="{BB962C8B-B14F-4D97-AF65-F5344CB8AC3E}">
        <p14:creationId xmlns:p14="http://schemas.microsoft.com/office/powerpoint/2010/main" val="954419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149390" cy="4601183"/>
          </a:xfrm>
        </p:spPr>
        <p:txBody>
          <a:bodyPr>
            <a:normAutofit/>
          </a:bodyPr>
          <a:lstStyle/>
          <a:p>
            <a:r>
              <a:rPr lang="es-EC" sz="2200" dirty="0">
                <a:latin typeface="Arial" panose="020B0604020202020204" pitchFamily="34" charset="0"/>
              </a:rPr>
              <a:t>RECOMENDACIONES</a:t>
            </a:r>
            <a:endParaRPr lang="es-ES" sz="22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017274" y="212547"/>
            <a:ext cx="5776232" cy="52932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CONCLUSIONES Y RECOMENDACIONES</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5" name="Título 1">
            <a:extLst>
              <a:ext uri="{FF2B5EF4-FFF2-40B4-BE49-F238E27FC236}">
                <a16:creationId xmlns:a16="http://schemas.microsoft.com/office/drawing/2014/main" id="{C6665922-3D05-4CD9-9024-3FE44125FF60}"/>
              </a:ext>
            </a:extLst>
          </p:cNvPr>
          <p:cNvSpPr txBox="1">
            <a:spLocks/>
          </p:cNvSpPr>
          <p:nvPr/>
        </p:nvSpPr>
        <p:spPr>
          <a:xfrm>
            <a:off x="3812076" y="1311215"/>
            <a:ext cx="7304159" cy="450687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457200" indent="-457200" algn="just">
              <a:buFont typeface="Arial" panose="020B0604020202020204" pitchFamily="34" charset="0"/>
              <a:buChar char="•"/>
            </a:pPr>
            <a:r>
              <a:rPr lang="es-MX" sz="2800" dirty="0">
                <a:solidFill>
                  <a:srgbClr val="3BCCFF"/>
                </a:solidFill>
              </a:rPr>
              <a:t>Se recomienda al personal técnico realizar un mantenimiento preventivo de los actuadores que se ven involucrados en el sistema cada cierto periodo de tiempo, para conservar las características de funcionamiento de los mismos.</a:t>
            </a:r>
          </a:p>
          <a:p>
            <a:pPr marL="457200" indent="-457200" algn="just">
              <a:buFont typeface="Arial" panose="020B0604020202020204" pitchFamily="34" charset="0"/>
              <a:buChar char="•"/>
            </a:pPr>
            <a:endParaRPr lang="es-MX" sz="2800" dirty="0">
              <a:solidFill>
                <a:srgbClr val="3BCCFF"/>
              </a:solidFill>
            </a:endParaRPr>
          </a:p>
          <a:p>
            <a:pPr marL="457200" indent="-457200" algn="just">
              <a:buFont typeface="Arial" panose="020B0604020202020204" pitchFamily="34" charset="0"/>
              <a:buChar char="•"/>
            </a:pPr>
            <a:r>
              <a:rPr lang="es-MX" sz="2800" dirty="0">
                <a:solidFill>
                  <a:srgbClr val="3BCCFF"/>
                </a:solidFill>
              </a:rPr>
              <a:t>Incrementar la capacidad de almacenamiento como también el caudal de entrada de la cisterna en la subestación Amor y Paz, ya que, la misma no abastece para llenar el tanque elevado debido a que el consumo de la población en el sector Puerto Rico se ha incrementado en los últimos años.</a:t>
            </a:r>
          </a:p>
          <a:p>
            <a:pPr marL="457200" indent="-457200" algn="just">
              <a:buFont typeface="Arial" panose="020B0604020202020204" pitchFamily="34" charset="0"/>
              <a:buChar char="•"/>
            </a:pPr>
            <a:endParaRPr lang="es-ES" sz="2800" dirty="0">
              <a:solidFill>
                <a:srgbClr val="3BCCFF"/>
              </a:solidFill>
            </a:endParaRPr>
          </a:p>
        </p:txBody>
      </p:sp>
      <p:sp>
        <p:nvSpPr>
          <p:cNvPr id="12" name="Marcador de número de diapositiva 11">
            <a:extLst>
              <a:ext uri="{FF2B5EF4-FFF2-40B4-BE49-F238E27FC236}">
                <a16:creationId xmlns:a16="http://schemas.microsoft.com/office/drawing/2014/main" id="{18543177-E9EC-4B74-B861-8042CB59C34E}"/>
              </a:ext>
            </a:extLst>
          </p:cNvPr>
          <p:cNvSpPr>
            <a:spLocks noGrp="1"/>
          </p:cNvSpPr>
          <p:nvPr>
            <p:ph type="sldNum" sz="quarter" idx="12"/>
          </p:nvPr>
        </p:nvSpPr>
        <p:spPr/>
        <p:txBody>
          <a:bodyPr/>
          <a:lstStyle/>
          <a:p>
            <a:fld id="{4FAB73BC-B049-4115-A692-8D63A059BFB8}" type="slidenum">
              <a:rPr lang="es-ES" smtClean="0"/>
              <a:pPr/>
              <a:t>51</a:t>
            </a:fld>
            <a:endParaRPr lang="es-ES" dirty="0"/>
          </a:p>
        </p:txBody>
      </p:sp>
    </p:spTree>
    <p:extLst>
      <p:ext uri="{BB962C8B-B14F-4D97-AF65-F5344CB8AC3E}">
        <p14:creationId xmlns:p14="http://schemas.microsoft.com/office/powerpoint/2010/main" val="4046749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940E3A-D580-4A0C-AC0B-32806288694B}"/>
              </a:ext>
            </a:extLst>
          </p:cNvPr>
          <p:cNvSpPr>
            <a:spLocks noGrp="1"/>
          </p:cNvSpPr>
          <p:nvPr>
            <p:ph type="title"/>
          </p:nvPr>
        </p:nvSpPr>
        <p:spPr>
          <a:xfrm>
            <a:off x="181926" y="1091120"/>
            <a:ext cx="3149390" cy="4601183"/>
          </a:xfrm>
        </p:spPr>
        <p:txBody>
          <a:bodyPr>
            <a:normAutofit/>
          </a:bodyPr>
          <a:lstStyle/>
          <a:p>
            <a:r>
              <a:rPr lang="es-EC" sz="2200" dirty="0">
                <a:latin typeface="Arial" panose="020B0604020202020204" pitchFamily="34" charset="0"/>
              </a:rPr>
              <a:t>RECOMENDACIONES</a:t>
            </a:r>
            <a:endParaRPr lang="es-ES" sz="2200" dirty="0"/>
          </a:p>
        </p:txBody>
      </p:sp>
      <p:pic>
        <p:nvPicPr>
          <p:cNvPr id="8" name="Picture 2" descr="Universidad de las Fuerzas Armadas de Ecuador - Wikipedia, la ...">
            <a:extLst>
              <a:ext uri="{FF2B5EF4-FFF2-40B4-BE49-F238E27FC236}">
                <a16:creationId xmlns:a16="http://schemas.microsoft.com/office/drawing/2014/main" id="{8108C160-8541-4D49-B1EA-42989AF58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80BF4AEA-B311-4D60-B224-86A09FCDC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3D9DD08A-60FE-4849-B29D-F1DB005292D4}"/>
              </a:ext>
            </a:extLst>
          </p:cNvPr>
          <p:cNvSpPr txBox="1">
            <a:spLocks/>
          </p:cNvSpPr>
          <p:nvPr/>
        </p:nvSpPr>
        <p:spPr>
          <a:xfrm>
            <a:off x="5017274" y="212547"/>
            <a:ext cx="5776232" cy="529324"/>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latin typeface="Arial" panose="020B0604020202020204" pitchFamily="34" charset="0"/>
              </a:rPr>
              <a:t>CONCLUSIONES Y RECOMENDACIONES</a:t>
            </a:r>
            <a:endParaRPr lang="es-ES" sz="3200" dirty="0">
              <a:solidFill>
                <a:schemeClr val="accent1">
                  <a:lumMod val="75000"/>
                </a:schemeClr>
              </a:solidFill>
            </a:endParaRPr>
          </a:p>
        </p:txBody>
      </p:sp>
      <p:sp>
        <p:nvSpPr>
          <p:cNvPr id="3" name="Título 1">
            <a:extLst>
              <a:ext uri="{FF2B5EF4-FFF2-40B4-BE49-F238E27FC236}">
                <a16:creationId xmlns:a16="http://schemas.microsoft.com/office/drawing/2014/main" id="{1A71AB28-94CF-48C0-BB14-B26E13F98E1C}"/>
              </a:ext>
            </a:extLst>
          </p:cNvPr>
          <p:cNvSpPr txBox="1">
            <a:spLocks/>
          </p:cNvSpPr>
          <p:nvPr/>
        </p:nvSpPr>
        <p:spPr>
          <a:xfrm>
            <a:off x="3812077" y="854015"/>
            <a:ext cx="7540285" cy="52448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endParaRPr lang="es-ES" sz="1000" dirty="0">
              <a:solidFill>
                <a:srgbClr val="3BCCFF"/>
              </a:solidFill>
            </a:endParaRPr>
          </a:p>
        </p:txBody>
      </p:sp>
      <p:sp>
        <p:nvSpPr>
          <p:cNvPr id="5" name="Título 1">
            <a:extLst>
              <a:ext uri="{FF2B5EF4-FFF2-40B4-BE49-F238E27FC236}">
                <a16:creationId xmlns:a16="http://schemas.microsoft.com/office/drawing/2014/main" id="{C6665922-3D05-4CD9-9024-3FE44125FF60}"/>
              </a:ext>
            </a:extLst>
          </p:cNvPr>
          <p:cNvSpPr txBox="1">
            <a:spLocks/>
          </p:cNvSpPr>
          <p:nvPr/>
        </p:nvSpPr>
        <p:spPr>
          <a:xfrm>
            <a:off x="3812076" y="1311215"/>
            <a:ext cx="7304159" cy="450687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457200" indent="-457200" algn="just">
              <a:buFont typeface="Arial" panose="020B0604020202020204" pitchFamily="34" charset="0"/>
              <a:buChar char="•"/>
            </a:pPr>
            <a:r>
              <a:rPr lang="es-MX" sz="2800" dirty="0">
                <a:solidFill>
                  <a:srgbClr val="3BCCFF"/>
                </a:solidFill>
              </a:rPr>
              <a:t>Verificar la intensidad de la señal del radio enlace realizado para sistema cada cierto periodo, ya que, las antenas fueron colocadas en un área donde la vegetación puede crecer con el tiempo y que podría afectar en la transmisión de datos, o a su vez, las condiciones climáticas de la zona geográfica podrían afectar la intensidad de señal del radio enlace e inclusive hacer que estas se desconecten.</a:t>
            </a:r>
          </a:p>
          <a:p>
            <a:pPr marL="457200" indent="-457200" algn="just">
              <a:buFont typeface="Arial" panose="020B0604020202020204" pitchFamily="34" charset="0"/>
              <a:buChar char="•"/>
            </a:pPr>
            <a:endParaRPr lang="es-MX" sz="2800" dirty="0">
              <a:solidFill>
                <a:srgbClr val="3BCCFF"/>
              </a:solidFill>
            </a:endParaRPr>
          </a:p>
          <a:p>
            <a:pPr marL="457200" indent="-457200" algn="just">
              <a:buFont typeface="Arial" panose="020B0604020202020204" pitchFamily="34" charset="0"/>
              <a:buChar char="•"/>
            </a:pPr>
            <a:r>
              <a:rPr lang="es-MX" sz="2800" dirty="0">
                <a:solidFill>
                  <a:srgbClr val="3BCCFF"/>
                </a:solidFill>
              </a:rPr>
              <a:t>Se recomienda al personal técnico revisar detenidamente el manual de usuario propuesto por el equipo de trabajo del proyecto de titulación, si en un futuro se desea realizar cambios en las configuraciones o extender el sistema como tal.</a:t>
            </a:r>
          </a:p>
          <a:p>
            <a:pPr marL="457200" indent="-457200" algn="just">
              <a:buFont typeface="Arial" panose="020B0604020202020204" pitchFamily="34" charset="0"/>
              <a:buChar char="•"/>
            </a:pPr>
            <a:endParaRPr lang="es-ES" sz="2800" dirty="0">
              <a:solidFill>
                <a:srgbClr val="3BCCFF"/>
              </a:solidFill>
            </a:endParaRPr>
          </a:p>
        </p:txBody>
      </p:sp>
      <p:sp>
        <p:nvSpPr>
          <p:cNvPr id="14" name="Marcador de número de diapositiva 13">
            <a:extLst>
              <a:ext uri="{FF2B5EF4-FFF2-40B4-BE49-F238E27FC236}">
                <a16:creationId xmlns:a16="http://schemas.microsoft.com/office/drawing/2014/main" id="{1B0AD1CC-F1EB-44BE-8F86-06AA9266A437}"/>
              </a:ext>
            </a:extLst>
          </p:cNvPr>
          <p:cNvSpPr>
            <a:spLocks noGrp="1"/>
          </p:cNvSpPr>
          <p:nvPr>
            <p:ph type="sldNum" sz="quarter" idx="12"/>
          </p:nvPr>
        </p:nvSpPr>
        <p:spPr/>
        <p:txBody>
          <a:bodyPr/>
          <a:lstStyle/>
          <a:p>
            <a:fld id="{4FAB73BC-B049-4115-A692-8D63A059BFB8}" type="slidenum">
              <a:rPr lang="es-ES" smtClean="0"/>
              <a:pPr/>
              <a:t>52</a:t>
            </a:fld>
            <a:endParaRPr lang="es-ES" dirty="0"/>
          </a:p>
        </p:txBody>
      </p:sp>
    </p:spTree>
    <p:extLst>
      <p:ext uri="{BB962C8B-B14F-4D97-AF65-F5344CB8AC3E}">
        <p14:creationId xmlns:p14="http://schemas.microsoft.com/office/powerpoint/2010/main" val="1522721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ED587-F658-43DF-8873-D0856C3E4562}"/>
              </a:ext>
            </a:extLst>
          </p:cNvPr>
          <p:cNvSpPr>
            <a:spLocks noGrp="1"/>
          </p:cNvSpPr>
          <p:nvPr>
            <p:ph type="title"/>
          </p:nvPr>
        </p:nvSpPr>
        <p:spPr>
          <a:xfrm>
            <a:off x="252918" y="1123837"/>
            <a:ext cx="3951529" cy="4601183"/>
          </a:xfrm>
        </p:spPr>
        <p:txBody>
          <a:bodyPr>
            <a:normAutofit/>
          </a:bodyPr>
          <a:lstStyle/>
          <a:p>
            <a:r>
              <a:rPr lang="es-ES" sz="2400" dirty="0">
                <a:latin typeface="Arial" panose="020B0604020202020204" pitchFamily="34" charset="0"/>
              </a:rPr>
              <a:t>FIN</a:t>
            </a:r>
            <a:endParaRPr lang="es-ES" sz="2400" dirty="0"/>
          </a:p>
        </p:txBody>
      </p:sp>
      <p:pic>
        <p:nvPicPr>
          <p:cNvPr id="10" name="Picture 2" descr="Universidad de las Fuerzas Armadas de Ecuador - Wikipedia, la ...">
            <a:extLst>
              <a:ext uri="{FF2B5EF4-FFF2-40B4-BE49-F238E27FC236}">
                <a16:creationId xmlns:a16="http://schemas.microsoft.com/office/drawing/2014/main" id="{3A6F316B-FD85-4CDE-A74B-AD02CF34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4099" y="3965749"/>
            <a:ext cx="1956211" cy="17684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MAPALA-EP">
            <a:extLst>
              <a:ext uri="{FF2B5EF4-FFF2-40B4-BE49-F238E27FC236}">
                <a16:creationId xmlns:a16="http://schemas.microsoft.com/office/drawing/2014/main" id="{DA975A01-C4CD-484D-9E25-4521816A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044" y="3965749"/>
            <a:ext cx="2295912" cy="1768414"/>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DD33F406-2962-419F-B464-D78FE63D8FD5}"/>
              </a:ext>
            </a:extLst>
          </p:cNvPr>
          <p:cNvSpPr txBox="1">
            <a:spLocks/>
          </p:cNvSpPr>
          <p:nvPr/>
        </p:nvSpPr>
        <p:spPr>
          <a:xfrm>
            <a:off x="6033247" y="2020307"/>
            <a:ext cx="3087395" cy="9747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just"/>
            <a:r>
              <a:rPr lang="es-MX" sz="2800" dirty="0">
                <a:solidFill>
                  <a:srgbClr val="3BCCFF"/>
                </a:solidFill>
              </a:rPr>
              <a:t>MUCHAS GRACIAS</a:t>
            </a:r>
          </a:p>
          <a:p>
            <a:pPr marL="457200" indent="-457200" algn="just">
              <a:buFont typeface="Arial" panose="020B0604020202020204" pitchFamily="34" charset="0"/>
              <a:buChar char="•"/>
            </a:pPr>
            <a:endParaRPr lang="es-ES" sz="2800" dirty="0">
              <a:solidFill>
                <a:srgbClr val="3BCCFF"/>
              </a:solidFill>
            </a:endParaRPr>
          </a:p>
        </p:txBody>
      </p:sp>
      <p:sp>
        <p:nvSpPr>
          <p:cNvPr id="9" name="Marcador de número de diapositiva 8">
            <a:extLst>
              <a:ext uri="{FF2B5EF4-FFF2-40B4-BE49-F238E27FC236}">
                <a16:creationId xmlns:a16="http://schemas.microsoft.com/office/drawing/2014/main" id="{FDA1C562-4141-4CAE-8BE6-86338C370F5D}"/>
              </a:ext>
            </a:extLst>
          </p:cNvPr>
          <p:cNvSpPr>
            <a:spLocks noGrp="1"/>
          </p:cNvSpPr>
          <p:nvPr>
            <p:ph type="sldNum" sz="quarter" idx="12"/>
          </p:nvPr>
        </p:nvSpPr>
        <p:spPr/>
        <p:txBody>
          <a:bodyPr/>
          <a:lstStyle/>
          <a:p>
            <a:fld id="{4FAB73BC-B049-4115-A692-8D63A059BFB8}" type="slidenum">
              <a:rPr lang="es-ES" smtClean="0"/>
              <a:pPr/>
              <a:t>53</a:t>
            </a:fld>
            <a:endParaRPr lang="es-ES" dirty="0"/>
          </a:p>
        </p:txBody>
      </p:sp>
    </p:spTree>
    <p:extLst>
      <p:ext uri="{BB962C8B-B14F-4D97-AF65-F5344CB8AC3E}">
        <p14:creationId xmlns:p14="http://schemas.microsoft.com/office/powerpoint/2010/main" val="2462694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Universidad de las Fuerzas Armadas de Ecuador - Wikipedia, la ...">
            <a:extLst>
              <a:ext uri="{FF2B5EF4-FFF2-40B4-BE49-F238E27FC236}">
                <a16:creationId xmlns:a16="http://schemas.microsoft.com/office/drawing/2014/main" id="{476822B3-D20B-4353-A3F3-56C81648D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E34A9B49-881B-4992-B6A3-4C8DF0EF4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contenido 3">
            <a:extLst>
              <a:ext uri="{FF2B5EF4-FFF2-40B4-BE49-F238E27FC236}">
                <a16:creationId xmlns:a16="http://schemas.microsoft.com/office/drawing/2014/main" id="{ABA23F9E-2DF4-4CD6-BEAE-A80396BD2E4E}"/>
              </a:ext>
            </a:extLst>
          </p:cNvPr>
          <p:cNvSpPr>
            <a:spLocks noGrp="1"/>
          </p:cNvSpPr>
          <p:nvPr>
            <p:ph idx="1"/>
          </p:nvPr>
        </p:nvSpPr>
        <p:spPr>
          <a:xfrm>
            <a:off x="3817509" y="966157"/>
            <a:ext cx="7315200" cy="2301269"/>
          </a:xfrm>
        </p:spPr>
        <p:txBody>
          <a:bodyPr/>
          <a:lstStyle/>
          <a:p>
            <a:r>
              <a:rPr lang="es-ES" dirty="0">
                <a:solidFill>
                  <a:srgbClr val="3BCCFF"/>
                </a:solidFill>
              </a:rPr>
              <a:t>Algunas estaciones dependen del operador.</a:t>
            </a:r>
          </a:p>
          <a:p>
            <a:r>
              <a:rPr lang="es-EC" sz="1800" dirty="0">
                <a:solidFill>
                  <a:srgbClr val="3BCCFF"/>
                </a:solidFill>
                <a:effectLst/>
                <a:latin typeface="Arial" panose="020B0604020202020204" pitchFamily="34" charset="0"/>
                <a:ea typeface="Georgia" panose="02040502050405020303" pitchFamily="18" charset="0"/>
                <a:cs typeface="Arial" panose="020B0604020202020204" pitchFamily="34" charset="0"/>
              </a:rPr>
              <a:t>Desperdicio del líquido vital.</a:t>
            </a:r>
          </a:p>
          <a:p>
            <a:r>
              <a:rPr lang="es-EC" sz="1800" dirty="0">
                <a:solidFill>
                  <a:srgbClr val="3BCCFF"/>
                </a:solidFill>
                <a:effectLst/>
                <a:latin typeface="Arial" panose="020B0604020202020204" pitchFamily="34" charset="0"/>
                <a:ea typeface="Georgia" panose="02040502050405020303" pitchFamily="18" charset="0"/>
              </a:rPr>
              <a:t>Desconocimiento del estado de las variables.</a:t>
            </a:r>
          </a:p>
          <a:p>
            <a:r>
              <a:rPr lang="es-EC" sz="1800" dirty="0">
                <a:solidFill>
                  <a:srgbClr val="3BCCFF"/>
                </a:solidFill>
                <a:effectLst/>
                <a:latin typeface="Arial" panose="020B0604020202020204" pitchFamily="34" charset="0"/>
                <a:ea typeface="Georgia" panose="02040502050405020303" pitchFamily="18" charset="0"/>
                <a:cs typeface="Arial" panose="020B0604020202020204" pitchFamily="34" charset="0"/>
              </a:rPr>
              <a:t>Incapacidad para identificar los fallos del proceso.</a:t>
            </a:r>
            <a:endParaRPr lang="es-ES" sz="1800" dirty="0">
              <a:solidFill>
                <a:srgbClr val="3BCCFF"/>
              </a:solidFill>
              <a:effectLst/>
              <a:latin typeface="Arial" panose="020B0604020202020204" pitchFamily="34" charset="0"/>
              <a:ea typeface="Georgia" panose="02040502050405020303" pitchFamily="18" charset="0"/>
              <a:cs typeface="Georgia" panose="02040502050405020303" pitchFamily="18" charset="0"/>
            </a:endParaRPr>
          </a:p>
          <a:p>
            <a:r>
              <a:rPr lang="es-EC" sz="1800" dirty="0">
                <a:solidFill>
                  <a:srgbClr val="3BCCFF"/>
                </a:solidFill>
                <a:effectLst/>
                <a:latin typeface="Arial" panose="020B0604020202020204" pitchFamily="34" charset="0"/>
                <a:ea typeface="Georgia" panose="02040502050405020303" pitchFamily="18" charset="0"/>
              </a:rPr>
              <a:t>Mal servicio a la comunidad.</a:t>
            </a:r>
            <a:endParaRPr lang="es-ES" dirty="0">
              <a:solidFill>
                <a:srgbClr val="3BCCFF"/>
              </a:solidFill>
            </a:endParaRPr>
          </a:p>
        </p:txBody>
      </p:sp>
      <p:sp>
        <p:nvSpPr>
          <p:cNvPr id="12" name="Título 1">
            <a:extLst>
              <a:ext uri="{FF2B5EF4-FFF2-40B4-BE49-F238E27FC236}">
                <a16:creationId xmlns:a16="http://schemas.microsoft.com/office/drawing/2014/main" id="{37B89467-BA70-43A3-AF32-23A76E2A1797}"/>
              </a:ext>
            </a:extLst>
          </p:cNvPr>
          <p:cNvSpPr>
            <a:spLocks noGrp="1"/>
          </p:cNvSpPr>
          <p:nvPr>
            <p:ph type="title"/>
          </p:nvPr>
        </p:nvSpPr>
        <p:spPr>
          <a:xfrm>
            <a:off x="252918" y="1123837"/>
            <a:ext cx="3000889" cy="4601183"/>
          </a:xfrm>
        </p:spPr>
        <p:txBody>
          <a:bodyPr>
            <a:normAutofit/>
          </a:bodyPr>
          <a:lstStyle/>
          <a:p>
            <a:r>
              <a:rPr lang="es-ES" sz="3200" dirty="0"/>
              <a:t>JUSTIFICACIÓN E IMPORTANCIA</a:t>
            </a:r>
          </a:p>
        </p:txBody>
      </p:sp>
      <p:pic>
        <p:nvPicPr>
          <p:cNvPr id="2050" name="Picture 2" descr="▷ Dibujo de Gumball vestido de operador - Dibujos Fáciles ⚡">
            <a:extLst>
              <a:ext uri="{FF2B5EF4-FFF2-40B4-BE49-F238E27FC236}">
                <a16:creationId xmlns:a16="http://schemas.microsoft.com/office/drawing/2014/main" id="{30308223-8AF3-4887-81B2-D5A24E294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2920" y="741871"/>
            <a:ext cx="1651420" cy="22047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cos para ahorrar agua | Desperdicio de agua, Dibujos de agua, Arte en  agua">
            <a:extLst>
              <a:ext uri="{FF2B5EF4-FFF2-40B4-BE49-F238E27FC236}">
                <a16:creationId xmlns:a16="http://schemas.microsoft.com/office/drawing/2014/main" id="{6FAF6F62-C086-478C-AAF0-FD84FCB40E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4803" y="3032866"/>
            <a:ext cx="2400480" cy="16083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go lo que Hago: La mala fama del autónomo (por desconocimiento del  asalariado).">
            <a:extLst>
              <a:ext uri="{FF2B5EF4-FFF2-40B4-BE49-F238E27FC236}">
                <a16:creationId xmlns:a16="http://schemas.microsoft.com/office/drawing/2014/main" id="{ABCA235A-4119-47CE-A20D-BE0C1EF1DE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0374" y="3424428"/>
            <a:ext cx="1768046" cy="14985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s 5 errores más comunes a la hora de Testear el Software | QA Laboratory">
            <a:extLst>
              <a:ext uri="{FF2B5EF4-FFF2-40B4-BE49-F238E27FC236}">
                <a16:creationId xmlns:a16="http://schemas.microsoft.com/office/drawing/2014/main" id="{53763C32-6332-48B6-AA16-88FED99A43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5268" y="4924116"/>
            <a:ext cx="1986723" cy="14900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itas Tristes Para Colorear Carita Triste Para Colorear - Drawing PNG  Image | Transparent PNG Free Download on SeekPNG">
            <a:extLst>
              <a:ext uri="{FF2B5EF4-FFF2-40B4-BE49-F238E27FC236}">
                <a16:creationId xmlns:a16="http://schemas.microsoft.com/office/drawing/2014/main" id="{BFA319BC-8513-4A8A-BC62-CAF5052F69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2596" y="5007083"/>
            <a:ext cx="1271347" cy="1435874"/>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número de diapositiva 15">
            <a:extLst>
              <a:ext uri="{FF2B5EF4-FFF2-40B4-BE49-F238E27FC236}">
                <a16:creationId xmlns:a16="http://schemas.microsoft.com/office/drawing/2014/main" id="{5400236E-EA09-4668-9113-AFEE0CB7A604}"/>
              </a:ext>
            </a:extLst>
          </p:cNvPr>
          <p:cNvSpPr>
            <a:spLocks noGrp="1"/>
          </p:cNvSpPr>
          <p:nvPr>
            <p:ph type="sldNum" sz="quarter" idx="12"/>
          </p:nvPr>
        </p:nvSpPr>
        <p:spPr/>
        <p:txBody>
          <a:bodyPr/>
          <a:lstStyle/>
          <a:p>
            <a:fld id="{4FAB73BC-B049-4115-A692-8D63A059BFB8}" type="slidenum">
              <a:rPr lang="es-ES" smtClean="0"/>
              <a:pPr/>
              <a:t>6</a:t>
            </a:fld>
            <a:endParaRPr lang="es-ES" dirty="0"/>
          </a:p>
        </p:txBody>
      </p:sp>
    </p:spTree>
    <p:extLst>
      <p:ext uri="{BB962C8B-B14F-4D97-AF65-F5344CB8AC3E}">
        <p14:creationId xmlns:p14="http://schemas.microsoft.com/office/powerpoint/2010/main" val="3699080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ED587-F658-43DF-8873-D0856C3E4562}"/>
              </a:ext>
            </a:extLst>
          </p:cNvPr>
          <p:cNvSpPr>
            <a:spLocks noGrp="1"/>
          </p:cNvSpPr>
          <p:nvPr>
            <p:ph type="title"/>
          </p:nvPr>
        </p:nvSpPr>
        <p:spPr>
          <a:xfrm>
            <a:off x="252918" y="1123837"/>
            <a:ext cx="3000889" cy="4601183"/>
          </a:xfrm>
        </p:spPr>
        <p:txBody>
          <a:bodyPr>
            <a:normAutofit/>
          </a:bodyPr>
          <a:lstStyle/>
          <a:p>
            <a:r>
              <a:rPr lang="es-ES" sz="3200" dirty="0"/>
              <a:t>ALCANCE</a:t>
            </a:r>
          </a:p>
        </p:txBody>
      </p:sp>
      <p:pic>
        <p:nvPicPr>
          <p:cNvPr id="10" name="Picture 2" descr="Universidad de las Fuerzas Armadas de Ecuador - Wikipedia, la ...">
            <a:extLst>
              <a:ext uri="{FF2B5EF4-FFF2-40B4-BE49-F238E27FC236}">
                <a16:creationId xmlns:a16="http://schemas.microsoft.com/office/drawing/2014/main" id="{3A6F316B-FD85-4CDE-A74B-AD02CF34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193" y="2756534"/>
            <a:ext cx="1956211" cy="17684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MAPALA-EP">
            <a:extLst>
              <a:ext uri="{FF2B5EF4-FFF2-40B4-BE49-F238E27FC236}">
                <a16:creationId xmlns:a16="http://schemas.microsoft.com/office/drawing/2014/main" id="{DA975A01-C4CD-484D-9E25-4521816A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81" y="2756534"/>
            <a:ext cx="2295912" cy="1768414"/>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número de diapositiva 6">
            <a:extLst>
              <a:ext uri="{FF2B5EF4-FFF2-40B4-BE49-F238E27FC236}">
                <a16:creationId xmlns:a16="http://schemas.microsoft.com/office/drawing/2014/main" id="{0B8E7286-931C-46EB-A333-5D045E494E72}"/>
              </a:ext>
            </a:extLst>
          </p:cNvPr>
          <p:cNvSpPr>
            <a:spLocks noGrp="1"/>
          </p:cNvSpPr>
          <p:nvPr>
            <p:ph type="sldNum" sz="quarter" idx="12"/>
          </p:nvPr>
        </p:nvSpPr>
        <p:spPr/>
        <p:txBody>
          <a:bodyPr/>
          <a:lstStyle/>
          <a:p>
            <a:fld id="{4FAB73BC-B049-4115-A692-8D63A059BFB8}" type="slidenum">
              <a:rPr lang="es-ES" smtClean="0"/>
              <a:pPr/>
              <a:t>7</a:t>
            </a:fld>
            <a:endParaRPr lang="es-ES" dirty="0"/>
          </a:p>
        </p:txBody>
      </p:sp>
    </p:spTree>
    <p:extLst>
      <p:ext uri="{BB962C8B-B14F-4D97-AF65-F5344CB8AC3E}">
        <p14:creationId xmlns:p14="http://schemas.microsoft.com/office/powerpoint/2010/main" val="3333220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Universidad de las Fuerzas Armadas de Ecuador - Wikipedia, la ...">
            <a:extLst>
              <a:ext uri="{FF2B5EF4-FFF2-40B4-BE49-F238E27FC236}">
                <a16:creationId xmlns:a16="http://schemas.microsoft.com/office/drawing/2014/main" id="{476822B3-D20B-4353-A3F3-56C81648D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831" y="34505"/>
            <a:ext cx="782485" cy="707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APALA-EP">
            <a:extLst>
              <a:ext uri="{FF2B5EF4-FFF2-40B4-BE49-F238E27FC236}">
                <a16:creationId xmlns:a16="http://schemas.microsoft.com/office/drawing/2014/main" id="{E34A9B49-881B-4992-B6A3-4C8DF0EF4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9" y="0"/>
            <a:ext cx="918364" cy="707365"/>
          </a:xfrm>
          <a:prstGeom prst="rect">
            <a:avLst/>
          </a:prstGeom>
          <a:noFill/>
          <a:extLst>
            <a:ext uri="{909E8E84-426E-40DD-AFC4-6F175D3DCCD1}">
              <a14:hiddenFill xmlns:a14="http://schemas.microsoft.com/office/drawing/2010/main">
                <a:solidFill>
                  <a:srgbClr val="FFFFFF"/>
                </a:solidFill>
              </a14:hiddenFill>
            </a:ext>
          </a:extLst>
        </p:spPr>
      </p:pic>
      <p:sp>
        <p:nvSpPr>
          <p:cNvPr id="12" name="Título 1">
            <a:extLst>
              <a:ext uri="{FF2B5EF4-FFF2-40B4-BE49-F238E27FC236}">
                <a16:creationId xmlns:a16="http://schemas.microsoft.com/office/drawing/2014/main" id="{37B89467-BA70-43A3-AF32-23A76E2A1797}"/>
              </a:ext>
            </a:extLst>
          </p:cNvPr>
          <p:cNvSpPr>
            <a:spLocks noGrp="1"/>
          </p:cNvSpPr>
          <p:nvPr>
            <p:ph type="title"/>
          </p:nvPr>
        </p:nvSpPr>
        <p:spPr>
          <a:xfrm>
            <a:off x="252918" y="1123837"/>
            <a:ext cx="3000889" cy="4601183"/>
          </a:xfrm>
        </p:spPr>
        <p:txBody>
          <a:bodyPr>
            <a:normAutofit/>
          </a:bodyPr>
          <a:lstStyle/>
          <a:p>
            <a:r>
              <a:rPr lang="es-ES" sz="1800" dirty="0">
                <a:effectLst/>
                <a:latin typeface="Arial" panose="020B0604020202020204" pitchFamily="34" charset="0"/>
                <a:ea typeface="Georgia" panose="02040502050405020303" pitchFamily="18" charset="0"/>
                <a:cs typeface="Georgia" panose="02040502050405020303" pitchFamily="18" charset="0"/>
              </a:rPr>
              <a:t>LOCALIZACIÓN GEOGRÁFICA DE LAS ESTACIONES DEL PROYECTO.</a:t>
            </a:r>
            <a:endParaRPr lang="es-ES" sz="3200" dirty="0"/>
          </a:p>
        </p:txBody>
      </p:sp>
      <p:pic>
        <p:nvPicPr>
          <p:cNvPr id="13" name="Imagen 12">
            <a:extLst>
              <a:ext uri="{FF2B5EF4-FFF2-40B4-BE49-F238E27FC236}">
                <a16:creationId xmlns:a16="http://schemas.microsoft.com/office/drawing/2014/main" id="{9C098E10-E488-4944-86C8-87666C98E080}"/>
              </a:ext>
            </a:extLst>
          </p:cNvPr>
          <p:cNvPicPr/>
          <p:nvPr/>
        </p:nvPicPr>
        <p:blipFill>
          <a:blip r:embed="rId4"/>
          <a:stretch>
            <a:fillRect/>
          </a:stretch>
        </p:blipFill>
        <p:spPr>
          <a:xfrm>
            <a:off x="3657330" y="1335566"/>
            <a:ext cx="7902066" cy="4030064"/>
          </a:xfrm>
          <a:prstGeom prst="rect">
            <a:avLst/>
          </a:prstGeom>
        </p:spPr>
      </p:pic>
      <p:sp>
        <p:nvSpPr>
          <p:cNvPr id="7" name="Título 1">
            <a:extLst>
              <a:ext uri="{FF2B5EF4-FFF2-40B4-BE49-F238E27FC236}">
                <a16:creationId xmlns:a16="http://schemas.microsoft.com/office/drawing/2014/main" id="{9A306663-37AD-49A9-82A7-F31D6BC97660}"/>
              </a:ext>
            </a:extLst>
          </p:cNvPr>
          <p:cNvSpPr txBox="1">
            <a:spLocks/>
          </p:cNvSpPr>
          <p:nvPr/>
        </p:nvSpPr>
        <p:spPr>
          <a:xfrm>
            <a:off x="6614562" y="34505"/>
            <a:ext cx="1810570" cy="83435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S" sz="3200" dirty="0">
                <a:solidFill>
                  <a:schemeClr val="accent1">
                    <a:lumMod val="75000"/>
                  </a:schemeClr>
                </a:solidFill>
              </a:rPr>
              <a:t>ALCANCE</a:t>
            </a:r>
          </a:p>
        </p:txBody>
      </p:sp>
      <p:sp>
        <p:nvSpPr>
          <p:cNvPr id="17" name="Marcador de número de diapositiva 16">
            <a:extLst>
              <a:ext uri="{FF2B5EF4-FFF2-40B4-BE49-F238E27FC236}">
                <a16:creationId xmlns:a16="http://schemas.microsoft.com/office/drawing/2014/main" id="{B4F9B11B-43A3-4A57-BF98-D130D6E65407}"/>
              </a:ext>
            </a:extLst>
          </p:cNvPr>
          <p:cNvSpPr>
            <a:spLocks noGrp="1"/>
          </p:cNvSpPr>
          <p:nvPr>
            <p:ph type="sldNum" sz="quarter" idx="12"/>
          </p:nvPr>
        </p:nvSpPr>
        <p:spPr/>
        <p:txBody>
          <a:bodyPr/>
          <a:lstStyle/>
          <a:p>
            <a:fld id="{4FAB73BC-B049-4115-A692-8D63A059BFB8}" type="slidenum">
              <a:rPr lang="es-ES" smtClean="0"/>
              <a:pPr/>
              <a:t>8</a:t>
            </a:fld>
            <a:endParaRPr lang="es-ES" dirty="0"/>
          </a:p>
        </p:txBody>
      </p:sp>
    </p:spTree>
    <p:extLst>
      <p:ext uri="{BB962C8B-B14F-4D97-AF65-F5344CB8AC3E}">
        <p14:creationId xmlns:p14="http://schemas.microsoft.com/office/powerpoint/2010/main" val="1989172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ED587-F658-43DF-8873-D0856C3E4562}"/>
              </a:ext>
            </a:extLst>
          </p:cNvPr>
          <p:cNvSpPr>
            <a:spLocks noGrp="1"/>
          </p:cNvSpPr>
          <p:nvPr>
            <p:ph type="title"/>
          </p:nvPr>
        </p:nvSpPr>
        <p:spPr>
          <a:xfrm>
            <a:off x="252918" y="1123837"/>
            <a:ext cx="3000889" cy="4601183"/>
          </a:xfrm>
        </p:spPr>
        <p:txBody>
          <a:bodyPr>
            <a:normAutofit/>
          </a:bodyPr>
          <a:lstStyle/>
          <a:p>
            <a:r>
              <a:rPr lang="es-ES" sz="3200" dirty="0"/>
              <a:t>OBJETIVOS</a:t>
            </a:r>
          </a:p>
        </p:txBody>
      </p:sp>
      <p:pic>
        <p:nvPicPr>
          <p:cNvPr id="10" name="Picture 2" descr="Universidad de las Fuerzas Armadas de Ecuador - Wikipedia, la ...">
            <a:extLst>
              <a:ext uri="{FF2B5EF4-FFF2-40B4-BE49-F238E27FC236}">
                <a16:creationId xmlns:a16="http://schemas.microsoft.com/office/drawing/2014/main" id="{3A6F316B-FD85-4CDE-A74B-AD02CF34D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193" y="2756534"/>
            <a:ext cx="1956211" cy="17684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MAPALA-EP">
            <a:extLst>
              <a:ext uri="{FF2B5EF4-FFF2-40B4-BE49-F238E27FC236}">
                <a16:creationId xmlns:a16="http://schemas.microsoft.com/office/drawing/2014/main" id="{DA975A01-C4CD-484D-9E25-4521816A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81" y="2756534"/>
            <a:ext cx="2295912" cy="1768414"/>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número de diapositiva 6">
            <a:extLst>
              <a:ext uri="{FF2B5EF4-FFF2-40B4-BE49-F238E27FC236}">
                <a16:creationId xmlns:a16="http://schemas.microsoft.com/office/drawing/2014/main" id="{48272283-36C6-41E1-9C61-CCCFF0785DE7}"/>
              </a:ext>
            </a:extLst>
          </p:cNvPr>
          <p:cNvSpPr>
            <a:spLocks noGrp="1"/>
          </p:cNvSpPr>
          <p:nvPr>
            <p:ph type="sldNum" sz="quarter" idx="12"/>
          </p:nvPr>
        </p:nvSpPr>
        <p:spPr/>
        <p:txBody>
          <a:bodyPr/>
          <a:lstStyle/>
          <a:p>
            <a:fld id="{4FAB73BC-B049-4115-A692-8D63A059BFB8}" type="slidenum">
              <a:rPr lang="es-ES" smtClean="0"/>
              <a:pPr/>
              <a:t>9</a:t>
            </a:fld>
            <a:endParaRPr lang="es-ES" dirty="0"/>
          </a:p>
        </p:txBody>
      </p:sp>
    </p:spTree>
    <p:extLst>
      <p:ext uri="{BB962C8B-B14F-4D97-AF65-F5344CB8AC3E}">
        <p14:creationId xmlns:p14="http://schemas.microsoft.com/office/powerpoint/2010/main" val="953300428"/>
      </p:ext>
    </p:extLst>
  </p:cSld>
  <p:clrMapOvr>
    <a:masterClrMapping/>
  </p:clrMapOvr>
</p:sld>
</file>

<file path=ppt/theme/theme1.xml><?xml version="1.0" encoding="utf-8"?>
<a:theme xmlns:a="http://schemas.openxmlformats.org/drawingml/2006/main" name="Marco">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_36807032_TF00804820.potx" id="{42C0F5AA-664A-445C-95D2-5BABE56CAF4B}" vid="{C2D2A5B6-0532-4CAC-A3C2-79F67C8ECC8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A9C098-A058-4A59-AA77-E2402053F60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0BD8AF61-0EFE-4B67-AC63-165AA360F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EA0254-3646-4633-AE89-92733C2D69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Diseño Marco</Template>
  <TotalTime>498</TotalTime>
  <Words>1759</Words>
  <Application>Microsoft Office PowerPoint</Application>
  <PresentationFormat>Panorámica</PresentationFormat>
  <Paragraphs>247</Paragraphs>
  <Slides>53</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53</vt:i4>
      </vt:variant>
    </vt:vector>
  </HeadingPairs>
  <TitlesOfParts>
    <vt:vector size="60" baseType="lpstr">
      <vt:lpstr>Arial</vt:lpstr>
      <vt:lpstr>Calibri</vt:lpstr>
      <vt:lpstr>Cambria Math</vt:lpstr>
      <vt:lpstr>Corbel</vt:lpstr>
      <vt:lpstr>Symbol</vt:lpstr>
      <vt:lpstr>Wingdings 2</vt:lpstr>
      <vt:lpstr>Marco</vt:lpstr>
      <vt:lpstr>INTEGRACIO´N DE LAS SUBESTACIONES “AMOR Y PAZ” Y “PUERTO RICO” AL SISTEMA SCADA SECTOR “LAS CHOZAS” DE LA EMPRESA PU´ BLICA MUNICIPAL DE AGUA POTABLE Y ALCANTARILLADO LAGO AGRIO</vt:lpstr>
      <vt:lpstr>INTRODUCCIÓN Y ANTECEDENTES</vt:lpstr>
      <vt:lpstr>Sistema previo al trabajo de titulación</vt:lpstr>
      <vt:lpstr>Esquema del sistema previo al trabajo de titulación</vt:lpstr>
      <vt:lpstr>JUSTIFICACIÓN E IMPORTANCIA</vt:lpstr>
      <vt:lpstr>JUSTIFICACIÓN E IMPORTANCIA</vt:lpstr>
      <vt:lpstr>ALCANCE</vt:lpstr>
      <vt:lpstr>LOCALIZACIÓN GEOGRÁFICA DE LAS ESTACIONES DEL PROYECTO.</vt:lpstr>
      <vt:lpstr>OBJETIVOS</vt:lpstr>
      <vt:lpstr>OBJETIVO GENERAL</vt:lpstr>
      <vt:lpstr>OBJETIVOS ESPECÍFICOS</vt:lpstr>
      <vt:lpstr>Requerimientos y Parámetros </vt:lpstr>
      <vt:lpstr>Conocer en tiempo real la magnitud de las variables que intervienen en el proceso de distribución</vt:lpstr>
      <vt:lpstr>Implementar tres modos de operación</vt:lpstr>
      <vt:lpstr>REQUERIMIENTOS EXTRAS</vt:lpstr>
      <vt:lpstr>INGENIERÍA BÁSICA.</vt:lpstr>
      <vt:lpstr>ESPECIFICACIONES DE ELEMENTOS</vt:lpstr>
      <vt:lpstr>SISTEMA DE CONTROL</vt:lpstr>
      <vt:lpstr>SISTEMA DE INSTRUMENTACIÓN</vt:lpstr>
      <vt:lpstr>SISTEMA DE COMUNICACIÓN</vt:lpstr>
      <vt:lpstr>SISTEMA DE SUPERVISIÓN.</vt:lpstr>
      <vt:lpstr>DISEÑO DEL SISTEMA DE CONTROL</vt:lpstr>
      <vt:lpstr>DISEÑO DEL SISTEMA DE CONTROL</vt:lpstr>
      <vt:lpstr>DISEÑO DEL SISTEMA DE CONTROL</vt:lpstr>
      <vt:lpstr>DISEÑO DEL SISTEMA DE COMUNICACIÓN</vt:lpstr>
      <vt:lpstr>DISEÑO DEL SISTEMA DE SUPERVISACIÓN</vt:lpstr>
      <vt:lpstr>ARQUITECTURA</vt:lpstr>
      <vt:lpstr>PLANTILLAS</vt:lpstr>
      <vt:lpstr>DISEÑO DE PANTALLAS HMI</vt:lpstr>
      <vt:lpstr>DISEÑO DE LOS TABLEROS DE CONTROL</vt:lpstr>
      <vt:lpstr>PUERTO RICO</vt:lpstr>
      <vt:lpstr>AMOR Y PAZ</vt:lpstr>
      <vt:lpstr>INGENIERÍA A DETALLE</vt:lpstr>
      <vt:lpstr>IMPLEMENTACIÓN</vt:lpstr>
      <vt:lpstr>SISTEMA DE CONTROL</vt:lpstr>
      <vt:lpstr>SISTEMA DE COMUNICACIÓN</vt:lpstr>
      <vt:lpstr>SISTEMA DE INSTRUMENTACIÓN</vt:lpstr>
      <vt:lpstr>SISTEMA DE INSTRUMENTACIÓN</vt:lpstr>
      <vt:lpstr>SISTEMA DE INSTRUMENTACIÓN</vt:lpstr>
      <vt:lpstr>PUESTA EN MARCHA</vt:lpstr>
      <vt:lpstr>CONFIGURACIÓN DE LOS EQUIPOS</vt:lpstr>
      <vt:lpstr>PRUEBAS Y RESULTADOS</vt:lpstr>
      <vt:lpstr>DESCRIPCIÓN</vt:lpstr>
      <vt:lpstr>SISTEMA DE CONTROL</vt:lpstr>
      <vt:lpstr>SISTEMA DE COMUNICACIÓN</vt:lpstr>
      <vt:lpstr>SISTEMA DE SUPERVISÍON</vt:lpstr>
      <vt:lpstr>CONCLUSIONES Y RECOMENDACIONES</vt:lpstr>
      <vt:lpstr>CONCLUSIONES</vt:lpstr>
      <vt:lpstr>CONCLUSIONES</vt:lpstr>
      <vt:lpstr>CONCLUSIONES</vt:lpstr>
      <vt:lpstr>RECOMENDACIONES</vt:lpstr>
      <vt:lpstr>RECOMENDACIONES</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 de distribución de agua sector Puerto Rico</dc:title>
  <dc:creator>Jose Daniel Aguirre Aguilar</dc:creator>
  <cp:lastModifiedBy>Jose Daniel Aguirre Aguilar</cp:lastModifiedBy>
  <cp:revision>40</cp:revision>
  <dcterms:created xsi:type="dcterms:W3CDTF">2020-08-26T05:07:12Z</dcterms:created>
  <dcterms:modified xsi:type="dcterms:W3CDTF">2020-10-16T03:23:01Z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