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40"/>
  </p:notesMasterIdLst>
  <p:sldIdLst>
    <p:sldId id="256" r:id="rId2"/>
    <p:sldId id="257" r:id="rId3"/>
    <p:sldId id="258" r:id="rId4"/>
    <p:sldId id="267" r:id="rId5"/>
    <p:sldId id="268" r:id="rId6"/>
    <p:sldId id="269" r:id="rId7"/>
    <p:sldId id="270" r:id="rId8"/>
    <p:sldId id="259" r:id="rId9"/>
    <p:sldId id="260" r:id="rId10"/>
    <p:sldId id="261" r:id="rId11"/>
    <p:sldId id="262" r:id="rId12"/>
    <p:sldId id="263" r:id="rId13"/>
    <p:sldId id="271" r:id="rId14"/>
    <p:sldId id="272" r:id="rId15"/>
    <p:sldId id="273" r:id="rId16"/>
    <p:sldId id="264" r:id="rId17"/>
    <p:sldId id="282" r:id="rId18"/>
    <p:sldId id="281" r:id="rId19"/>
    <p:sldId id="283" r:id="rId20"/>
    <p:sldId id="284" r:id="rId21"/>
    <p:sldId id="286" r:id="rId22"/>
    <p:sldId id="285" r:id="rId23"/>
    <p:sldId id="287" r:id="rId24"/>
    <p:sldId id="288" r:id="rId25"/>
    <p:sldId id="289" r:id="rId26"/>
    <p:sldId id="290" r:id="rId27"/>
    <p:sldId id="277" r:id="rId28"/>
    <p:sldId id="275" r:id="rId29"/>
    <p:sldId id="296" r:id="rId30"/>
    <p:sldId id="278" r:id="rId31"/>
    <p:sldId id="280" r:id="rId32"/>
    <p:sldId id="279" r:id="rId33"/>
    <p:sldId id="276" r:id="rId34"/>
    <p:sldId id="291" r:id="rId35"/>
    <p:sldId id="293" r:id="rId36"/>
    <p:sldId id="292" r:id="rId37"/>
    <p:sldId id="294"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A2C4B-AE47-4128-94FF-0B64DF4FCD65}" type="datetimeFigureOut">
              <a:rPr lang="en-US" smtClean="0"/>
              <a:t>9/1/2020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71F56-C164-462D-A285-ED98BDE2A4C3}" type="slidenum">
              <a:rPr lang="en-US" smtClean="0"/>
              <a:t>‹Nº›</a:t>
            </a:fld>
            <a:endParaRPr lang="en-US"/>
          </a:p>
        </p:txBody>
      </p:sp>
    </p:spTree>
    <p:extLst>
      <p:ext uri="{BB962C8B-B14F-4D97-AF65-F5344CB8AC3E}">
        <p14:creationId xmlns:p14="http://schemas.microsoft.com/office/powerpoint/2010/main" val="112697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168581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32947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576440-5455-4B2E-B401-8BFAAB446AEF}"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528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384198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576440-5455-4B2E-B401-8BFAAB446AEF}"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5078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30987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99416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47078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54303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75970D0-01FD-432F-8CDA-EE9BFFBAD9B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97825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356061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75970D0-01FD-432F-8CDA-EE9BFFBAD9BD}"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59527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75970D0-01FD-432F-8CDA-EE9BFFBAD9BD}"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353115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970D0-01FD-432F-8CDA-EE9BFFBAD9BD}"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22019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300875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75970D0-01FD-432F-8CDA-EE9BFFBAD9B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576440-5455-4B2E-B401-8BFAAB446AEF}" type="slidenum">
              <a:rPr lang="en-US" smtClean="0"/>
              <a:t>‹Nº›</a:t>
            </a:fld>
            <a:endParaRPr lang="en-US"/>
          </a:p>
        </p:txBody>
      </p:sp>
    </p:spTree>
    <p:extLst>
      <p:ext uri="{BB962C8B-B14F-4D97-AF65-F5344CB8AC3E}">
        <p14:creationId xmlns:p14="http://schemas.microsoft.com/office/powerpoint/2010/main" val="406602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shade val="98000"/>
                <a:satMod val="120000"/>
                <a:lumMod val="98000"/>
              </a:schemeClr>
            </a:gs>
          </a:gsLst>
          <a:path path="rect">
            <a:fillToRect t="100000" r="100000"/>
          </a:path>
          <a:tileRect l="-100000" b="-100000"/>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5970D0-01FD-432F-8CDA-EE9BFFBAD9BD}" type="datetimeFigureOut">
              <a:rPr lang="en-US" smtClean="0"/>
              <a:t>9/1/2020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576440-5455-4B2E-B401-8BFAAB446AEF}" type="slidenum">
              <a:rPr lang="en-US" smtClean="0"/>
              <a:t>‹Nº›</a:t>
            </a:fld>
            <a:endParaRPr lang="en-US"/>
          </a:p>
        </p:txBody>
      </p:sp>
    </p:spTree>
    <p:extLst>
      <p:ext uri="{BB962C8B-B14F-4D97-AF65-F5344CB8AC3E}">
        <p14:creationId xmlns:p14="http://schemas.microsoft.com/office/powerpoint/2010/main" val="191972407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3" y="2135773"/>
            <a:ext cx="8915399" cy="2262781"/>
          </a:xfrm>
        </p:spPr>
        <p:txBody>
          <a:bodyPr>
            <a:noAutofit/>
          </a:bodyPr>
          <a:lstStyle/>
          <a:p>
            <a:pPr algn="ctr"/>
            <a:r>
              <a:rPr lang="es-EC" sz="2800" b="1" dirty="0">
                <a:solidFill>
                  <a:schemeClr val="accent2">
                    <a:lumMod val="75000"/>
                  </a:schemeClr>
                </a:solidFill>
              </a:rPr>
              <a:t>SISTEMA DE INFORMACIÓN GEOGRÁFICO PARA LA ADMINISTRACIÓN Y MONITOREO DE LA PRODUCCIÓN DE PRODUCTOS AGROPECUARIOS EN LAS PARROQUIAS RURALES DEL CANTÓN RUMIÑAHUI</a:t>
            </a:r>
            <a:endParaRPr lang="en-US" sz="2800" dirty="0">
              <a:solidFill>
                <a:schemeClr val="accent2">
                  <a:lumMod val="75000"/>
                </a:schemeClr>
              </a:solidFill>
            </a:endParaRPr>
          </a:p>
        </p:txBody>
      </p:sp>
      <p:sp>
        <p:nvSpPr>
          <p:cNvPr id="3" name="Subtítulo 2"/>
          <p:cNvSpPr>
            <a:spLocks noGrp="1"/>
          </p:cNvSpPr>
          <p:nvPr>
            <p:ph type="subTitle" idx="1"/>
          </p:nvPr>
        </p:nvSpPr>
        <p:spPr>
          <a:xfrm>
            <a:off x="2589213" y="4418143"/>
            <a:ext cx="8915399" cy="1825903"/>
          </a:xfrm>
        </p:spPr>
        <p:txBody>
          <a:bodyPr>
            <a:normAutofit/>
          </a:bodyPr>
          <a:lstStyle/>
          <a:p>
            <a:pPr lvl="0" algn="r">
              <a:lnSpc>
                <a:spcPct val="90000"/>
              </a:lnSpc>
              <a:spcBef>
                <a:spcPts val="0"/>
              </a:spcBef>
              <a:buSzPts val="2400"/>
            </a:pPr>
            <a:r>
              <a:rPr lang="pt-BR" b="1" dirty="0"/>
              <a:t>ELABORADO POR:</a:t>
            </a:r>
            <a:endParaRPr lang="pt-BR" dirty="0"/>
          </a:p>
          <a:p>
            <a:pPr lvl="0" algn="r">
              <a:lnSpc>
                <a:spcPct val="90000"/>
              </a:lnSpc>
              <a:spcBef>
                <a:spcPts val="1400"/>
              </a:spcBef>
              <a:buSzPts val="2400"/>
            </a:pPr>
            <a:r>
              <a:rPr lang="pt-BR" dirty="0" smtClean="0"/>
              <a:t>JUAN ORTIZ</a:t>
            </a:r>
          </a:p>
          <a:p>
            <a:pPr lvl="0" algn="r">
              <a:lnSpc>
                <a:spcPct val="90000"/>
              </a:lnSpc>
              <a:spcBef>
                <a:spcPts val="1400"/>
              </a:spcBef>
              <a:buSzPts val="2400"/>
            </a:pPr>
            <a:r>
              <a:rPr lang="pt-BR" dirty="0" smtClean="0"/>
              <a:t>KLEBER VILLEGAS</a:t>
            </a:r>
          </a:p>
          <a:p>
            <a:pPr algn="ctr">
              <a:lnSpc>
                <a:spcPct val="90000"/>
              </a:lnSpc>
              <a:spcBef>
                <a:spcPts val="1400"/>
              </a:spcBef>
              <a:buSzPts val="2400"/>
            </a:pPr>
            <a:r>
              <a:rPr lang="pt-BR" b="1" dirty="0" smtClean="0"/>
              <a:t>DIRECTOR</a:t>
            </a:r>
            <a:r>
              <a:rPr lang="en-US" b="1" dirty="0" smtClean="0"/>
              <a:t>: </a:t>
            </a:r>
            <a:r>
              <a:rPr lang="es-EC" b="1" dirty="0"/>
              <a:t>ING. PAÚL DÍAZ, </a:t>
            </a:r>
            <a:r>
              <a:rPr lang="es-EC" b="1" dirty="0" err="1" smtClean="0"/>
              <a:t>Msc</a:t>
            </a:r>
            <a:r>
              <a:rPr lang="es-EC" b="1" dirty="0" smtClean="0"/>
              <a:t>.</a:t>
            </a:r>
            <a:endParaRPr lang="en-US" dirty="0"/>
          </a:p>
          <a:p>
            <a:pPr lvl="0" algn="ctr">
              <a:lnSpc>
                <a:spcPct val="90000"/>
              </a:lnSpc>
              <a:spcBef>
                <a:spcPts val="1400"/>
              </a:spcBef>
              <a:buSzPts val="2400"/>
            </a:pPr>
            <a:endParaRPr lang="pt-BR" dirty="0"/>
          </a:p>
          <a:p>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441" y="273995"/>
            <a:ext cx="6688183" cy="1332736"/>
          </a:xfrm>
          <a:prstGeom prst="rect">
            <a:avLst/>
          </a:prstGeom>
        </p:spPr>
      </p:pic>
    </p:spTree>
    <p:extLst>
      <p:ext uri="{BB962C8B-B14F-4D97-AF65-F5344CB8AC3E}">
        <p14:creationId xmlns:p14="http://schemas.microsoft.com/office/powerpoint/2010/main" val="1549424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s-EC" b="1" dirty="0" smtClean="0">
                <a:solidFill>
                  <a:schemeClr val="accent2">
                    <a:lumMod val="75000"/>
                  </a:schemeClr>
                </a:solidFill>
              </a:rPr>
              <a:t>OBJETIVOS ESPECÍFICOS</a:t>
            </a:r>
            <a:endParaRPr lang="en-US"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grpSp>
        <p:nvGrpSpPr>
          <p:cNvPr id="6" name="Grupo 5"/>
          <p:cNvGrpSpPr/>
          <p:nvPr/>
        </p:nvGrpSpPr>
        <p:grpSpPr>
          <a:xfrm>
            <a:off x="801825" y="2243009"/>
            <a:ext cx="2438682" cy="2766790"/>
            <a:chOff x="8032" y="350292"/>
            <a:chExt cx="1244474" cy="2766790"/>
          </a:xfrm>
        </p:grpSpPr>
        <p:sp>
          <p:nvSpPr>
            <p:cNvPr id="16" name="Rectángulo redondeado 15"/>
            <p:cNvSpPr/>
            <p:nvPr/>
          </p:nvSpPr>
          <p:spPr>
            <a:xfrm>
              <a:off x="8032" y="350292"/>
              <a:ext cx="1244474" cy="2766790"/>
            </a:xfrm>
            <a:prstGeom prst="roundRect">
              <a:avLst>
                <a:gd name="adj" fmla="val 10000"/>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4481" y="386741"/>
              <a:ext cx="1171576" cy="2693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C" dirty="0"/>
                <a:t>Aplicar la metodología Microsoft </a:t>
              </a:r>
              <a:r>
                <a:rPr lang="es-EC" dirty="0" err="1"/>
                <a:t>Solution</a:t>
              </a:r>
              <a:r>
                <a:rPr lang="es-EC" dirty="0"/>
                <a:t> Framework (MSF) para el desarrollo del sistema de información geográfico.</a:t>
              </a:r>
              <a:endParaRPr lang="en-US" dirty="0"/>
            </a:p>
            <a:p>
              <a:pPr lvl="0" algn="ctr" defTabSz="577850">
                <a:lnSpc>
                  <a:spcPct val="90000"/>
                </a:lnSpc>
                <a:spcBef>
                  <a:spcPct val="0"/>
                </a:spcBef>
                <a:spcAft>
                  <a:spcPct val="35000"/>
                </a:spcAft>
              </a:pPr>
              <a:r>
                <a:rPr lang="es-EC" sz="1300" kern="1200" dirty="0" smtClean="0">
                  <a:latin typeface="+mj-lt"/>
                </a:rPr>
                <a:t>. </a:t>
              </a:r>
              <a:endParaRPr lang="es-EC" sz="1300" kern="1200" dirty="0">
                <a:latin typeface="+mj-lt"/>
              </a:endParaRPr>
            </a:p>
          </p:txBody>
        </p:sp>
      </p:grpSp>
      <p:grpSp>
        <p:nvGrpSpPr>
          <p:cNvPr id="7" name="Grupo 6"/>
          <p:cNvGrpSpPr/>
          <p:nvPr/>
        </p:nvGrpSpPr>
        <p:grpSpPr>
          <a:xfrm>
            <a:off x="3879702" y="2279458"/>
            <a:ext cx="2289240" cy="2766790"/>
            <a:chOff x="1750297" y="350292"/>
            <a:chExt cx="1244474" cy="2766790"/>
          </a:xfrm>
        </p:grpSpPr>
        <p:sp>
          <p:nvSpPr>
            <p:cNvPr id="14" name="Rectángulo redondeado 13"/>
            <p:cNvSpPr/>
            <p:nvPr/>
          </p:nvSpPr>
          <p:spPr>
            <a:xfrm>
              <a:off x="1750297" y="350292"/>
              <a:ext cx="1244474" cy="2766790"/>
            </a:xfrm>
            <a:prstGeom prst="roundRect">
              <a:avLst>
                <a:gd name="adj" fmla="val 10000"/>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1786746" y="386741"/>
              <a:ext cx="1171576" cy="2693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a:r>
                <a:rPr lang="es-EC" dirty="0"/>
                <a:t>Visualizar en un mapa las parroquias rurales del cantón Rumiñahui con sus principales cultivos, a través de la Api de google </a:t>
              </a:r>
              <a:r>
                <a:rPr lang="es-EC" dirty="0" err="1"/>
                <a:t>maps</a:t>
              </a:r>
              <a:r>
                <a:rPr lang="es-EC" dirty="0"/>
                <a:t>.</a:t>
              </a:r>
              <a:endParaRPr lang="en-US" dirty="0"/>
            </a:p>
          </p:txBody>
        </p:sp>
      </p:grpSp>
      <p:grpSp>
        <p:nvGrpSpPr>
          <p:cNvPr id="18" name="Grupo 17"/>
          <p:cNvGrpSpPr/>
          <p:nvPr/>
        </p:nvGrpSpPr>
        <p:grpSpPr>
          <a:xfrm>
            <a:off x="6776053" y="2315907"/>
            <a:ext cx="2289240" cy="2766790"/>
            <a:chOff x="1750297" y="350292"/>
            <a:chExt cx="1244474" cy="2766790"/>
          </a:xfrm>
        </p:grpSpPr>
        <p:sp>
          <p:nvSpPr>
            <p:cNvPr id="19" name="Rectángulo redondeado 18"/>
            <p:cNvSpPr/>
            <p:nvPr/>
          </p:nvSpPr>
          <p:spPr>
            <a:xfrm>
              <a:off x="1750297" y="350292"/>
              <a:ext cx="1244474" cy="2766790"/>
            </a:xfrm>
            <a:prstGeom prst="roundRect">
              <a:avLst>
                <a:gd name="adj" fmla="val 10000"/>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CuadroTexto 19"/>
            <p:cNvSpPr txBox="1"/>
            <p:nvPr/>
          </p:nvSpPr>
          <p:spPr>
            <a:xfrm>
              <a:off x="1786746" y="386741"/>
              <a:ext cx="1171576" cy="2693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a:r>
                <a:rPr lang="es-EC" dirty="0"/>
                <a:t>Tener un control de la producción de productos agropecuarios en cada una de las parroquias rurales.</a:t>
              </a:r>
              <a:endParaRPr lang="en-US" dirty="0"/>
            </a:p>
          </p:txBody>
        </p:sp>
      </p:grpSp>
      <p:grpSp>
        <p:nvGrpSpPr>
          <p:cNvPr id="21" name="Grupo 20"/>
          <p:cNvGrpSpPr/>
          <p:nvPr/>
        </p:nvGrpSpPr>
        <p:grpSpPr>
          <a:xfrm>
            <a:off x="9639569" y="2352356"/>
            <a:ext cx="2289240" cy="2766790"/>
            <a:chOff x="1750297" y="350292"/>
            <a:chExt cx="1244474" cy="2766790"/>
          </a:xfrm>
        </p:grpSpPr>
        <p:sp>
          <p:nvSpPr>
            <p:cNvPr id="22" name="Rectángulo redondeado 21"/>
            <p:cNvSpPr/>
            <p:nvPr/>
          </p:nvSpPr>
          <p:spPr>
            <a:xfrm>
              <a:off x="1750297" y="350292"/>
              <a:ext cx="1244474" cy="2766790"/>
            </a:xfrm>
            <a:prstGeom prst="roundRect">
              <a:avLst>
                <a:gd name="adj" fmla="val 10000"/>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CuadroTexto 22"/>
            <p:cNvSpPr txBox="1"/>
            <p:nvPr/>
          </p:nvSpPr>
          <p:spPr>
            <a:xfrm>
              <a:off x="1786746" y="386741"/>
              <a:ext cx="1171576" cy="2693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a:r>
                <a:rPr lang="es-EC" dirty="0"/>
                <a:t>Permitir crear consultas interactivas y analizar la información generada de cada uno de los sectores.</a:t>
              </a:r>
              <a:endParaRPr lang="en-US" dirty="0"/>
            </a:p>
            <a:p>
              <a:pPr algn="ctr"/>
              <a:endParaRPr lang="en-US" dirty="0"/>
            </a:p>
          </p:txBody>
        </p:sp>
      </p:grpSp>
      <p:sp>
        <p:nvSpPr>
          <p:cNvPr id="24" name="Flecha derecha 23"/>
          <p:cNvSpPr/>
          <p:nvPr/>
        </p:nvSpPr>
        <p:spPr>
          <a:xfrm>
            <a:off x="3304675" y="3286572"/>
            <a:ext cx="545431" cy="449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echa derecha 24"/>
          <p:cNvSpPr/>
          <p:nvPr/>
        </p:nvSpPr>
        <p:spPr>
          <a:xfrm>
            <a:off x="6227384" y="3286572"/>
            <a:ext cx="545431" cy="449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echa derecha 25"/>
          <p:cNvSpPr/>
          <p:nvPr/>
        </p:nvSpPr>
        <p:spPr>
          <a:xfrm>
            <a:off x="9097377" y="3286572"/>
            <a:ext cx="545431" cy="449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Imagen 28"/>
          <p:cNvPicPr>
            <a:picLocks noChangeAspect="1"/>
          </p:cNvPicPr>
          <p:nvPr/>
        </p:nvPicPr>
        <p:blipFill rotWithShape="1">
          <a:blip r:embed="rId3">
            <a:extLst>
              <a:ext uri="{28A0092B-C50C-407E-A947-70E740481C1C}">
                <a14:useLocalDpi xmlns:a14="http://schemas.microsoft.com/office/drawing/2010/main" val="0"/>
              </a:ext>
            </a:extLst>
          </a:blip>
          <a:srcRect t="12670" b="46436"/>
          <a:stretch/>
        </p:blipFill>
        <p:spPr>
          <a:xfrm>
            <a:off x="5653650" y="5315641"/>
            <a:ext cx="3251389" cy="1329641"/>
          </a:xfrm>
          <a:prstGeom prst="rect">
            <a:avLst/>
          </a:prstGeom>
        </p:spPr>
      </p:pic>
      <p:pic>
        <p:nvPicPr>
          <p:cNvPr id="1028" name="Picture 4" descr="Ver las imágenes de or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5656" y="5232717"/>
            <a:ext cx="1097066" cy="1625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 las imágenes de ori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434" y="5245351"/>
            <a:ext cx="2591293" cy="145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21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s-EC" b="1" dirty="0" smtClean="0">
                <a:solidFill>
                  <a:schemeClr val="accent2">
                    <a:lumMod val="75000"/>
                  </a:schemeClr>
                </a:solidFill>
              </a:rPr>
              <a:t>HIPÓTESIS</a:t>
            </a:r>
            <a:endParaRPr lang="en-US"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grpSp>
        <p:nvGrpSpPr>
          <p:cNvPr id="6" name="Grupo 5"/>
          <p:cNvGrpSpPr/>
          <p:nvPr/>
        </p:nvGrpSpPr>
        <p:grpSpPr>
          <a:xfrm>
            <a:off x="2069432" y="2210925"/>
            <a:ext cx="9435180" cy="2766790"/>
            <a:chOff x="8032" y="350292"/>
            <a:chExt cx="1244474" cy="2766790"/>
          </a:xfrm>
        </p:grpSpPr>
        <p:sp>
          <p:nvSpPr>
            <p:cNvPr id="16" name="Rectángulo redondeado 15"/>
            <p:cNvSpPr/>
            <p:nvPr/>
          </p:nvSpPr>
          <p:spPr>
            <a:xfrm>
              <a:off x="8032" y="350292"/>
              <a:ext cx="1244474" cy="2766790"/>
            </a:xfrm>
            <a:prstGeom prst="roundRect">
              <a:avLst>
                <a:gd name="adj" fmla="val 10000"/>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4481" y="386741"/>
              <a:ext cx="1171576" cy="2693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just"/>
              <a:r>
                <a:rPr lang="es-EC" sz="2400" dirty="0"/>
                <a:t>Un sistema de información geográfico permitirá la administración y monitoreo de la producción de productos agrícolas del cantón Rumiñahui.</a:t>
              </a:r>
              <a:endParaRPr lang="en-US" sz="2400" dirty="0"/>
            </a:p>
            <a:p>
              <a:pPr lvl="0" algn="ctr" defTabSz="577850">
                <a:lnSpc>
                  <a:spcPct val="90000"/>
                </a:lnSpc>
                <a:spcBef>
                  <a:spcPct val="0"/>
                </a:spcBef>
                <a:spcAft>
                  <a:spcPct val="35000"/>
                </a:spcAft>
              </a:pPr>
              <a:r>
                <a:rPr lang="es-EC" sz="1300" kern="1200" dirty="0" smtClean="0">
                  <a:latin typeface="+mj-lt"/>
                </a:rPr>
                <a:t>. </a:t>
              </a:r>
              <a:endParaRPr lang="es-EC" sz="1300" kern="1200" dirty="0">
                <a:latin typeface="+mj-lt"/>
              </a:endParaRPr>
            </a:p>
          </p:txBody>
        </p:sp>
      </p:grpSp>
    </p:spTree>
    <p:extLst>
      <p:ext uri="{BB962C8B-B14F-4D97-AF65-F5344CB8AC3E}">
        <p14:creationId xmlns:p14="http://schemas.microsoft.com/office/powerpoint/2010/main" val="220125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4589" y="2903620"/>
            <a:ext cx="8911687" cy="1199148"/>
          </a:xfrm>
        </p:spPr>
        <p:txBody>
          <a:bodyPr>
            <a:noAutofit/>
          </a:bodyPr>
          <a:lstStyle/>
          <a:p>
            <a:pPr algn="ctr"/>
            <a:r>
              <a:rPr lang="es-EC" sz="4800" b="1" dirty="0" smtClean="0">
                <a:solidFill>
                  <a:schemeClr val="accent2">
                    <a:lumMod val="75000"/>
                  </a:schemeClr>
                </a:solidFill>
              </a:rPr>
              <a:t>SISTEMA DE INFORMACIÓN GEOGRÁFICO</a:t>
            </a:r>
            <a:endParaRPr lang="en-US" sz="4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2050" name="Picture 2" descr="Qué es un Sistema de Información Geográf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211" y="3840481"/>
            <a:ext cx="2722310" cy="272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1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2050" name="Picture 2" descr="Qué es un Sistema de Información Geográf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90" y="1610628"/>
            <a:ext cx="2353342" cy="2353342"/>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3080085" y="2165685"/>
            <a:ext cx="593557" cy="77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3689684" y="2117559"/>
            <a:ext cx="2133600" cy="9946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Conjunto de tecnología de información </a:t>
            </a:r>
            <a:endParaRPr lang="en-US" dirty="0"/>
          </a:p>
        </p:txBody>
      </p:sp>
      <p:pic>
        <p:nvPicPr>
          <p:cNvPr id="8" name="Imagen 7"/>
          <p:cNvPicPr>
            <a:picLocks noChangeAspect="1"/>
          </p:cNvPicPr>
          <p:nvPr/>
        </p:nvPicPr>
        <p:blipFill>
          <a:blip r:embed="rId4"/>
          <a:stretch>
            <a:fillRect/>
          </a:stretch>
        </p:blipFill>
        <p:spPr>
          <a:xfrm>
            <a:off x="2372095" y="3703583"/>
            <a:ext cx="2635178" cy="1482288"/>
          </a:xfrm>
          <a:prstGeom prst="rect">
            <a:avLst/>
          </a:prstGeom>
        </p:spPr>
      </p:pic>
      <p:sp>
        <p:nvSpPr>
          <p:cNvPr id="12" name="Rectángulo 11"/>
          <p:cNvSpPr/>
          <p:nvPr/>
        </p:nvSpPr>
        <p:spPr>
          <a:xfrm>
            <a:off x="6626506" y="2149643"/>
            <a:ext cx="2133600" cy="9946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Procedimientos</a:t>
            </a:r>
            <a:endParaRPr lang="en-US" dirty="0"/>
          </a:p>
        </p:txBody>
      </p:sp>
      <p:sp>
        <p:nvSpPr>
          <p:cNvPr id="13" name="Flecha derecha 12"/>
          <p:cNvSpPr/>
          <p:nvPr/>
        </p:nvSpPr>
        <p:spPr>
          <a:xfrm>
            <a:off x="5935579" y="2229854"/>
            <a:ext cx="593557" cy="77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9448801" y="2165685"/>
            <a:ext cx="1739452" cy="9625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Datos</a:t>
            </a:r>
            <a:endParaRPr lang="en-US" dirty="0"/>
          </a:p>
        </p:txBody>
      </p:sp>
      <p:sp>
        <p:nvSpPr>
          <p:cNvPr id="15" name="Flecha derecha 14"/>
          <p:cNvSpPr/>
          <p:nvPr/>
        </p:nvSpPr>
        <p:spPr>
          <a:xfrm>
            <a:off x="8823717" y="2261938"/>
            <a:ext cx="593557" cy="77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2" name="Picture 8" descr="Procedimientos: entenderlos, seguirlos, y cuestionarl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7052" y="3272938"/>
            <a:ext cx="2132618" cy="2343579"/>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2.5. Manejo de la base de datos - Sandra García Ta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252" y="3460827"/>
            <a:ext cx="3021098" cy="169616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Google Maps se convierte en una fuente de ingresos | Ecos365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4421" y="5185871"/>
            <a:ext cx="2515062" cy="141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1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199148"/>
          </a:xfrm>
        </p:spPr>
        <p:txBody>
          <a:bodyPr>
            <a:noAutofit/>
          </a:bodyPr>
          <a:lstStyle/>
          <a:p>
            <a:pPr algn="ctr"/>
            <a:r>
              <a:rPr lang="es-EC" sz="4800" b="1" dirty="0" smtClean="0">
                <a:solidFill>
                  <a:schemeClr val="accent2">
                    <a:lumMod val="75000"/>
                  </a:schemeClr>
                </a:solidFill>
              </a:rPr>
              <a:t>COMPONENTES</a:t>
            </a:r>
            <a:endParaRPr lang="en-US" sz="4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3" name="Rectángulo 2"/>
          <p:cNvSpPr/>
          <p:nvPr/>
        </p:nvSpPr>
        <p:spPr>
          <a:xfrm>
            <a:off x="1010653" y="2546684"/>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Hardware</a:t>
            </a:r>
            <a:r>
              <a:rPr lang="es-EC" dirty="0" smtClean="0"/>
              <a:t> </a:t>
            </a:r>
            <a:endParaRPr lang="en-US" dirty="0"/>
          </a:p>
        </p:txBody>
      </p:sp>
      <p:sp>
        <p:nvSpPr>
          <p:cNvPr id="6" name="Rectángulo 5"/>
          <p:cNvSpPr/>
          <p:nvPr/>
        </p:nvSpPr>
        <p:spPr>
          <a:xfrm>
            <a:off x="3312696" y="2546684"/>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Software</a:t>
            </a:r>
            <a:r>
              <a:rPr lang="es-EC" dirty="0" smtClean="0"/>
              <a:t> </a:t>
            </a:r>
            <a:endParaRPr lang="en-US" dirty="0"/>
          </a:p>
        </p:txBody>
      </p:sp>
      <p:sp>
        <p:nvSpPr>
          <p:cNvPr id="7" name="Rectángulo 6"/>
          <p:cNvSpPr/>
          <p:nvPr/>
        </p:nvSpPr>
        <p:spPr>
          <a:xfrm>
            <a:off x="5654842" y="2546683"/>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Datos</a:t>
            </a:r>
            <a:r>
              <a:rPr lang="es-EC" dirty="0" smtClean="0"/>
              <a:t> </a:t>
            </a:r>
            <a:endParaRPr lang="en-US" dirty="0"/>
          </a:p>
        </p:txBody>
      </p:sp>
      <p:sp>
        <p:nvSpPr>
          <p:cNvPr id="8" name="Rectángulo 7"/>
          <p:cNvSpPr/>
          <p:nvPr/>
        </p:nvSpPr>
        <p:spPr>
          <a:xfrm>
            <a:off x="7924800" y="2546683"/>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Personal</a:t>
            </a:r>
            <a:endParaRPr lang="en-US" b="1" dirty="0"/>
          </a:p>
        </p:txBody>
      </p:sp>
      <p:sp>
        <p:nvSpPr>
          <p:cNvPr id="9" name="Rectángulo 8"/>
          <p:cNvSpPr/>
          <p:nvPr/>
        </p:nvSpPr>
        <p:spPr>
          <a:xfrm>
            <a:off x="10110685" y="2530641"/>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Métodos</a:t>
            </a:r>
            <a:r>
              <a:rPr lang="es-EC" dirty="0" smtClean="0"/>
              <a:t> </a:t>
            </a:r>
            <a:endParaRPr lang="en-US" dirty="0"/>
          </a:p>
        </p:txBody>
      </p:sp>
      <p:sp>
        <p:nvSpPr>
          <p:cNvPr id="4" name="Flecha derecha 3"/>
          <p:cNvSpPr/>
          <p:nvPr/>
        </p:nvSpPr>
        <p:spPr>
          <a:xfrm>
            <a:off x="2903621" y="2839453"/>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derecha 10"/>
          <p:cNvSpPr/>
          <p:nvPr/>
        </p:nvSpPr>
        <p:spPr>
          <a:xfrm>
            <a:off x="5233738" y="2839453"/>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derecha 11"/>
          <p:cNvSpPr/>
          <p:nvPr/>
        </p:nvSpPr>
        <p:spPr>
          <a:xfrm>
            <a:off x="7535778" y="2839453"/>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derecha 12"/>
          <p:cNvSpPr/>
          <p:nvPr/>
        </p:nvSpPr>
        <p:spPr>
          <a:xfrm>
            <a:off x="9771721" y="2813384"/>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entro Universitario L. N. 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43" y="3757864"/>
            <a:ext cx="3755355" cy="26287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Validación de Datos: Definición, elementos y méto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111" y="3745831"/>
            <a:ext cx="3112368" cy="196515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ersonaje De Dibujos Animados De Naranja Con La Computador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0223" y="3850628"/>
            <a:ext cx="2211071" cy="156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96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2504" y="1219200"/>
            <a:ext cx="8911687" cy="1199148"/>
          </a:xfrm>
        </p:spPr>
        <p:txBody>
          <a:bodyPr>
            <a:noAutofit/>
          </a:bodyPr>
          <a:lstStyle/>
          <a:p>
            <a:pPr algn="ctr"/>
            <a:r>
              <a:rPr lang="es-EC" sz="4800" b="1" dirty="0" smtClean="0">
                <a:solidFill>
                  <a:schemeClr val="accent2">
                    <a:lumMod val="75000"/>
                  </a:schemeClr>
                </a:solidFill>
              </a:rPr>
              <a:t>¿CÓMO TRABAJAN?</a:t>
            </a:r>
            <a:endParaRPr lang="en-US" sz="4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7" name="Rectángulo 6"/>
          <p:cNvSpPr/>
          <p:nvPr/>
        </p:nvSpPr>
        <p:spPr>
          <a:xfrm>
            <a:off x="7988968" y="2540267"/>
            <a:ext cx="2149643"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sz="3200" b="1" dirty="0" smtClean="0"/>
              <a:t>Modelo </a:t>
            </a:r>
            <a:r>
              <a:rPr lang="es-US" sz="3200" b="1" dirty="0" err="1"/>
              <a:t>raster</a:t>
            </a:r>
            <a:r>
              <a:rPr lang="es-US" sz="3200" b="1" dirty="0"/>
              <a:t> </a:t>
            </a:r>
            <a:r>
              <a:rPr lang="es-EC" sz="3200" b="1" dirty="0" smtClean="0"/>
              <a:t> </a:t>
            </a:r>
            <a:endParaRPr lang="en-US" sz="3200" b="1" dirty="0"/>
          </a:p>
        </p:txBody>
      </p:sp>
      <p:sp>
        <p:nvSpPr>
          <p:cNvPr id="8" name="Rectángulo 7"/>
          <p:cNvSpPr/>
          <p:nvPr/>
        </p:nvSpPr>
        <p:spPr>
          <a:xfrm>
            <a:off x="2871537" y="2540267"/>
            <a:ext cx="2502568"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sz="3200" b="1" dirty="0" smtClean="0"/>
              <a:t>Modelo </a:t>
            </a:r>
            <a:r>
              <a:rPr lang="es-US" sz="3200" b="1" dirty="0"/>
              <a:t>vectorial </a:t>
            </a:r>
            <a:r>
              <a:rPr lang="es-EC" sz="3200" b="1" dirty="0" smtClean="0"/>
              <a:t> </a:t>
            </a:r>
            <a:endParaRPr lang="en-US" sz="3200" b="1" dirty="0"/>
          </a:p>
        </p:txBody>
      </p:sp>
      <p:pic>
        <p:nvPicPr>
          <p:cNvPr id="9218" name="Picture 2" descr="SIG como Modelo de la Realidad – GeoPa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158" y="4000334"/>
            <a:ext cx="3400675" cy="26090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ué son los datos ráster?—Ayuda | ArcGIS for Desktop"/>
          <p:cNvPicPr>
            <a:picLocks noChangeAspect="1" noChangeArrowheads="1"/>
          </p:cNvPicPr>
          <p:nvPr/>
        </p:nvPicPr>
        <p:blipFill rotWithShape="1">
          <a:blip r:embed="rId4">
            <a:extLst>
              <a:ext uri="{28A0092B-C50C-407E-A947-70E740481C1C}">
                <a14:useLocalDpi xmlns:a14="http://schemas.microsoft.com/office/drawing/2010/main" val="0"/>
              </a:ext>
            </a:extLst>
          </a:blip>
          <a:srcRect t="5756"/>
          <a:stretch/>
        </p:blipFill>
        <p:spPr bwMode="auto">
          <a:xfrm>
            <a:off x="7117848" y="4000334"/>
            <a:ext cx="4067548" cy="24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88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4589" y="2903620"/>
            <a:ext cx="8911687" cy="1199148"/>
          </a:xfrm>
        </p:spPr>
        <p:txBody>
          <a:bodyPr>
            <a:noAutofit/>
          </a:bodyPr>
          <a:lstStyle/>
          <a:p>
            <a:pPr algn="ctr"/>
            <a:r>
              <a:rPr lang="es-EC" sz="8800" b="1" dirty="0" smtClean="0">
                <a:solidFill>
                  <a:schemeClr val="accent2">
                    <a:lumMod val="75000"/>
                  </a:schemeClr>
                </a:solidFill>
              </a:rPr>
              <a:t>DESARROLLO</a:t>
            </a:r>
            <a:endParaRPr lang="en-US" sz="8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4" name="Google Shape;296;p30"/>
          <p:cNvPicPr preferRelativeResize="0"/>
          <p:nvPr/>
        </p:nvPicPr>
        <p:blipFill>
          <a:blip r:embed="rId3">
            <a:alphaModFix/>
          </a:blip>
          <a:stretch>
            <a:fillRect/>
          </a:stretch>
        </p:blipFill>
        <p:spPr>
          <a:xfrm>
            <a:off x="9448800" y="4102768"/>
            <a:ext cx="2600849" cy="2668032"/>
          </a:xfrm>
          <a:prstGeom prst="rect">
            <a:avLst/>
          </a:prstGeom>
          <a:noFill/>
          <a:ln>
            <a:noFill/>
          </a:ln>
        </p:spPr>
      </p:pic>
    </p:spTree>
    <p:extLst>
      <p:ext uri="{BB962C8B-B14F-4D97-AF65-F5344CB8AC3E}">
        <p14:creationId xmlns:p14="http://schemas.microsoft.com/office/powerpoint/2010/main" val="2061565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MICROSOFT SOLUTION FRAMEWORK</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1026" name="Picture 2" descr="1.1 Descripcion de la Metodologia: MSF - AESS_L13_G3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232" y="2746709"/>
            <a:ext cx="2953169" cy="304227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4">
            <a:extLst>
              <a:ext uri="{28A0092B-C50C-407E-A947-70E740481C1C}">
                <a14:useLocalDpi xmlns:a14="http://schemas.microsoft.com/office/drawing/2010/main" val="0"/>
              </a:ext>
            </a:extLst>
          </a:blip>
          <a:srcRect b="11611"/>
          <a:stretch/>
        </p:blipFill>
        <p:spPr bwMode="auto">
          <a:xfrm>
            <a:off x="3269581" y="2338347"/>
            <a:ext cx="2721928" cy="1597288"/>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3486241" y="4371595"/>
            <a:ext cx="2034540" cy="1554480"/>
          </a:xfrm>
          <a:prstGeom prst="rect">
            <a:avLst/>
          </a:prstGeom>
        </p:spPr>
      </p:pic>
      <p:sp>
        <p:nvSpPr>
          <p:cNvPr id="8" name="Rectángulo 7"/>
          <p:cNvSpPr/>
          <p:nvPr/>
        </p:nvSpPr>
        <p:spPr>
          <a:xfrm>
            <a:off x="1010653" y="2546684"/>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Modelo en Cascada</a:t>
            </a:r>
            <a:r>
              <a:rPr lang="es-EC" dirty="0" smtClean="0"/>
              <a:t> </a:t>
            </a:r>
            <a:endParaRPr lang="en-US" dirty="0"/>
          </a:p>
        </p:txBody>
      </p:sp>
      <p:sp>
        <p:nvSpPr>
          <p:cNvPr id="9" name="Flecha derecha 8"/>
          <p:cNvSpPr/>
          <p:nvPr/>
        </p:nvSpPr>
        <p:spPr>
          <a:xfrm>
            <a:off x="2903621" y="2839453"/>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1010653" y="4689630"/>
            <a:ext cx="1780674"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Modelo en Espiral</a:t>
            </a:r>
            <a:r>
              <a:rPr lang="es-EC" dirty="0" smtClean="0"/>
              <a:t> </a:t>
            </a:r>
            <a:endParaRPr lang="en-US" dirty="0"/>
          </a:p>
        </p:txBody>
      </p:sp>
      <p:sp>
        <p:nvSpPr>
          <p:cNvPr id="11" name="Flecha derecha 10"/>
          <p:cNvSpPr/>
          <p:nvPr/>
        </p:nvSpPr>
        <p:spPr>
          <a:xfrm>
            <a:off x="2903621" y="4982399"/>
            <a:ext cx="304800" cy="352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8716099" y="2081463"/>
            <a:ext cx="1780674" cy="520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MSF</a:t>
            </a:r>
            <a:endParaRPr lang="en-US" dirty="0"/>
          </a:p>
        </p:txBody>
      </p:sp>
      <p:cxnSp>
        <p:nvCxnSpPr>
          <p:cNvPr id="4" name="Conector recto de flecha 3"/>
          <p:cNvCxnSpPr/>
          <p:nvPr/>
        </p:nvCxnSpPr>
        <p:spPr>
          <a:xfrm>
            <a:off x="6172200" y="3304906"/>
            <a:ext cx="1733550" cy="7908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Conector recto de flecha 13"/>
          <p:cNvCxnSpPr/>
          <p:nvPr/>
        </p:nvCxnSpPr>
        <p:spPr>
          <a:xfrm flipV="1">
            <a:off x="6172200" y="4162425"/>
            <a:ext cx="1733550" cy="9348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5164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199148"/>
          </a:xfrm>
        </p:spPr>
        <p:txBody>
          <a:bodyPr>
            <a:noAutofit/>
          </a:bodyPr>
          <a:lstStyle/>
          <a:p>
            <a:pPr algn="ctr"/>
            <a:r>
              <a:rPr lang="es-EC" sz="4800" b="1" dirty="0" smtClean="0">
                <a:solidFill>
                  <a:schemeClr val="accent2">
                    <a:lumMod val="75000"/>
                  </a:schemeClr>
                </a:solidFill>
              </a:rPr>
              <a:t>HERRAMIENTAS</a:t>
            </a:r>
            <a:endParaRPr lang="en-US" sz="4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1026" name="Picture 2" descr="Que es NetBeans - Portafolio Netb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36" y="2040143"/>
            <a:ext cx="3517388" cy="1934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SQL LIMIT: Limitar el número de filas en consultas SELECT y DELE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037" y="3478125"/>
            <a:ext cx="3207952" cy="19796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torial Maven en Eclipse | Programando a pasi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123" y="2618675"/>
            <a:ext cx="3047427" cy="13560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I GOOGLE MAPS EN 10 LINEAS CON JAVASCRIPT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7259" y="4179988"/>
            <a:ext cx="4013472" cy="225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16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VISIÓN</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4" name="Título 1"/>
          <p:cNvSpPr txBox="1">
            <a:spLocks/>
          </p:cNvSpPr>
          <p:nvPr/>
        </p:nvSpPr>
        <p:spPr>
          <a:xfrm>
            <a:off x="2233713" y="2278264"/>
            <a:ext cx="8911687" cy="7653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dirty="0" smtClean="0">
                <a:solidFill>
                  <a:schemeClr val="tx1"/>
                </a:solidFill>
              </a:rPr>
              <a:t>Tener  un visión clara del proyecto</a:t>
            </a:r>
            <a:endParaRPr lang="en-US" sz="4000" dirty="0">
              <a:solidFill>
                <a:schemeClr val="tx1"/>
              </a:solidFill>
            </a:endParaRPr>
          </a:p>
        </p:txBody>
      </p:sp>
      <p:sp>
        <p:nvSpPr>
          <p:cNvPr id="7" name="Rectángulo 6"/>
          <p:cNvSpPr/>
          <p:nvPr/>
        </p:nvSpPr>
        <p:spPr>
          <a:xfrm>
            <a:off x="4167051" y="3282042"/>
            <a:ext cx="3482247"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smtClean="0"/>
              <a:t>Requerimientos funcionales</a:t>
            </a:r>
            <a:endParaRPr lang="en-US" sz="3200" b="1" dirty="0"/>
          </a:p>
        </p:txBody>
      </p:sp>
      <p:sp>
        <p:nvSpPr>
          <p:cNvPr id="8" name="Rectángulo 7"/>
          <p:cNvSpPr/>
          <p:nvPr/>
        </p:nvSpPr>
        <p:spPr>
          <a:xfrm>
            <a:off x="492589" y="3115118"/>
            <a:ext cx="3482247" cy="1391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smtClean="0"/>
              <a:t>Objetivos y alcance del proyecto</a:t>
            </a:r>
            <a:endParaRPr lang="en-US" sz="3200" b="1" dirty="0"/>
          </a:p>
        </p:txBody>
      </p:sp>
      <p:sp>
        <p:nvSpPr>
          <p:cNvPr id="9" name="Rectángulo 8"/>
          <p:cNvSpPr/>
          <p:nvPr/>
        </p:nvSpPr>
        <p:spPr>
          <a:xfrm>
            <a:off x="7859485" y="3282041"/>
            <a:ext cx="3482247"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smtClean="0"/>
              <a:t>Casos de uso</a:t>
            </a:r>
            <a:endParaRPr lang="en-US" sz="3200" b="1" dirty="0"/>
          </a:p>
        </p:txBody>
      </p:sp>
      <p:sp>
        <p:nvSpPr>
          <p:cNvPr id="10" name="Rectángulo 9"/>
          <p:cNvSpPr/>
          <p:nvPr/>
        </p:nvSpPr>
        <p:spPr>
          <a:xfrm>
            <a:off x="2577736" y="5067297"/>
            <a:ext cx="3482247"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smtClean="0"/>
              <a:t>Arquitectura del sistema</a:t>
            </a:r>
            <a:endParaRPr lang="en-US" sz="3200" b="1" dirty="0"/>
          </a:p>
        </p:txBody>
      </p:sp>
      <p:sp>
        <p:nvSpPr>
          <p:cNvPr id="11" name="Rectángulo 10"/>
          <p:cNvSpPr/>
          <p:nvPr/>
        </p:nvSpPr>
        <p:spPr>
          <a:xfrm>
            <a:off x="6689556" y="5067297"/>
            <a:ext cx="3482247" cy="918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smtClean="0"/>
              <a:t>Diagrama de base </a:t>
            </a:r>
            <a:r>
              <a:rPr lang="es-EC" sz="3200" b="1" smtClean="0"/>
              <a:t>de datos</a:t>
            </a:r>
            <a:endParaRPr lang="en-US" sz="3200" b="1" dirty="0"/>
          </a:p>
        </p:txBody>
      </p:sp>
    </p:spTree>
    <p:extLst>
      <p:ext uri="{BB962C8B-B14F-4D97-AF65-F5344CB8AC3E}">
        <p14:creationId xmlns:p14="http://schemas.microsoft.com/office/powerpoint/2010/main" val="161045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n-US" b="1" dirty="0" smtClean="0">
                <a:solidFill>
                  <a:schemeClr val="accent2">
                    <a:lumMod val="75000"/>
                  </a:schemeClr>
                </a:solidFill>
              </a:rPr>
              <a:t>AGENDA</a:t>
            </a:r>
            <a:endParaRPr lang="en-US" b="1" dirty="0">
              <a:solidFill>
                <a:schemeClr val="accent2">
                  <a:lumMod val="75000"/>
                </a:schemeClr>
              </a:solidFill>
            </a:endParaRPr>
          </a:p>
        </p:txBody>
      </p:sp>
      <p:sp>
        <p:nvSpPr>
          <p:cNvPr id="3" name="Marcador de contenido 2"/>
          <p:cNvSpPr>
            <a:spLocks noGrp="1"/>
          </p:cNvSpPr>
          <p:nvPr>
            <p:ph idx="1"/>
          </p:nvPr>
        </p:nvSpPr>
        <p:spPr/>
        <p:txBody>
          <a:bodyPr>
            <a:noAutofit/>
          </a:bodyPr>
          <a:lstStyle/>
          <a:p>
            <a:r>
              <a:rPr lang="en-US" sz="2400" dirty="0" smtClean="0"/>
              <a:t>INTRODUCCI</a:t>
            </a:r>
            <a:r>
              <a:rPr lang="es-EC" sz="2400" dirty="0" smtClean="0"/>
              <a:t>ÓN</a:t>
            </a:r>
          </a:p>
          <a:p>
            <a:r>
              <a:rPr lang="es-EC" sz="2400" dirty="0" smtClean="0"/>
              <a:t>PROBLEMA</a:t>
            </a:r>
          </a:p>
          <a:p>
            <a:r>
              <a:rPr lang="es-EC" sz="2400" dirty="0" smtClean="0"/>
              <a:t>OBJETIVOS</a:t>
            </a:r>
          </a:p>
          <a:p>
            <a:r>
              <a:rPr lang="es-EC" sz="2400" dirty="0" smtClean="0"/>
              <a:t>HIPÓTESIS</a:t>
            </a:r>
          </a:p>
          <a:p>
            <a:r>
              <a:rPr lang="es-EC" sz="2400" dirty="0" smtClean="0"/>
              <a:t>SISTEMA DE INFORMACIÓN GEOGRÁFICO</a:t>
            </a:r>
          </a:p>
          <a:p>
            <a:r>
              <a:rPr lang="es-EC" sz="2400" dirty="0" smtClean="0"/>
              <a:t>DESARROLLO</a:t>
            </a:r>
          </a:p>
          <a:p>
            <a:r>
              <a:rPr lang="es-EC" sz="2400" dirty="0" smtClean="0"/>
              <a:t>RESULTADOS</a:t>
            </a:r>
            <a:endParaRPr lang="es-EC" sz="2400" dirty="0" smtClean="0"/>
          </a:p>
          <a:p>
            <a:r>
              <a:rPr lang="es-EC" sz="2400" dirty="0" smtClean="0"/>
              <a:t>CONCLUSIONES </a:t>
            </a:r>
            <a:r>
              <a:rPr lang="es-EC" sz="2400" smtClean="0"/>
              <a:t>Y </a:t>
            </a:r>
            <a:r>
              <a:rPr lang="es-EC" sz="2400" smtClean="0"/>
              <a:t>RECOMENDACIONES</a:t>
            </a:r>
            <a:endParaRPr lang="es-EC" sz="2400" dirty="0" smtClean="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Tree>
    <p:extLst>
      <p:ext uri="{BB962C8B-B14F-4D97-AF65-F5344CB8AC3E}">
        <p14:creationId xmlns:p14="http://schemas.microsoft.com/office/powerpoint/2010/main" val="2397558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DIAGRAMA CASOS DE USO</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3539717" y="2182041"/>
            <a:ext cx="6688500" cy="4127319"/>
          </a:xfrm>
          <a:prstGeom prst="rect">
            <a:avLst/>
          </a:prstGeom>
        </p:spPr>
      </p:pic>
    </p:spTree>
    <p:extLst>
      <p:ext uri="{BB962C8B-B14F-4D97-AF65-F5344CB8AC3E}">
        <p14:creationId xmlns:p14="http://schemas.microsoft.com/office/powerpoint/2010/main" val="94009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n-US" b="1" dirty="0">
                <a:solidFill>
                  <a:schemeClr val="accent2">
                    <a:lumMod val="75000"/>
                  </a:schemeClr>
                </a:solidFill>
              </a:rPr>
              <a:t>Diagrama de Arquitectura del Sistema</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6" name="Imagen 5"/>
          <p:cNvPicPr/>
          <p:nvPr/>
        </p:nvPicPr>
        <p:blipFill>
          <a:blip r:embed="rId3"/>
          <a:stretch>
            <a:fillRect/>
          </a:stretch>
        </p:blipFill>
        <p:spPr>
          <a:xfrm>
            <a:off x="3786624" y="2351314"/>
            <a:ext cx="5840701" cy="3513909"/>
          </a:xfrm>
          <a:prstGeom prst="rect">
            <a:avLst/>
          </a:prstGeom>
        </p:spPr>
      </p:pic>
    </p:spTree>
    <p:extLst>
      <p:ext uri="{BB962C8B-B14F-4D97-AF65-F5344CB8AC3E}">
        <p14:creationId xmlns:p14="http://schemas.microsoft.com/office/powerpoint/2010/main" val="274486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DIAGRAMA BASE DE DATOS</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3327989" y="2075904"/>
            <a:ext cx="7657874" cy="4560027"/>
          </a:xfrm>
          <a:prstGeom prst="rect">
            <a:avLst/>
          </a:prstGeom>
          <a:noFill/>
          <a:ln>
            <a:noFill/>
          </a:ln>
        </p:spPr>
      </p:pic>
    </p:spTree>
    <p:extLst>
      <p:ext uri="{BB962C8B-B14F-4D97-AF65-F5344CB8AC3E}">
        <p14:creationId xmlns:p14="http://schemas.microsoft.com/office/powerpoint/2010/main" val="61820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PLANEACIÓN</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4" name="Título 1"/>
          <p:cNvSpPr txBox="1">
            <a:spLocks/>
          </p:cNvSpPr>
          <p:nvPr/>
        </p:nvSpPr>
        <p:spPr>
          <a:xfrm>
            <a:off x="2233713" y="2278264"/>
            <a:ext cx="8911687" cy="7653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a:solidFill>
                <a:schemeClr val="tx1"/>
              </a:solidFill>
            </a:endParaRPr>
          </a:p>
        </p:txBody>
      </p:sp>
      <p:pic>
        <p:nvPicPr>
          <p:cNvPr id="2050" name="Picture 2" descr="ESQUEMA CONSENSUADO PARA LA ELABORACIÓN DE UN PROYECTO DE CALID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314" y="2491430"/>
            <a:ext cx="1836329" cy="1744513"/>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4193177" y="2952206"/>
            <a:ext cx="770709"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lgunos consejos para trabajar frente a la Computador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451" y="2265201"/>
            <a:ext cx="1612119" cy="2388325"/>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derecha 12"/>
          <p:cNvSpPr/>
          <p:nvPr/>
        </p:nvSpPr>
        <p:spPr>
          <a:xfrm>
            <a:off x="7192848" y="5049036"/>
            <a:ext cx="770709"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8491073" y="2660955"/>
            <a:ext cx="1946365" cy="1022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Fase Visión </a:t>
            </a:r>
            <a:endParaRPr lang="en-US" b="1" dirty="0"/>
          </a:p>
        </p:txBody>
      </p:sp>
      <p:sp>
        <p:nvSpPr>
          <p:cNvPr id="15" name="Rectángulo 14"/>
          <p:cNvSpPr/>
          <p:nvPr/>
        </p:nvSpPr>
        <p:spPr>
          <a:xfrm>
            <a:off x="1550341" y="4903412"/>
            <a:ext cx="1946365" cy="1022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Puntos de control</a:t>
            </a:r>
            <a:endParaRPr lang="en-US" b="1" dirty="0"/>
          </a:p>
        </p:txBody>
      </p:sp>
      <p:sp>
        <p:nvSpPr>
          <p:cNvPr id="12" name="Flecha derecha 11"/>
          <p:cNvSpPr/>
          <p:nvPr/>
        </p:nvSpPr>
        <p:spPr>
          <a:xfrm>
            <a:off x="3853542" y="5070808"/>
            <a:ext cx="679269" cy="687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889647" y="4903412"/>
            <a:ext cx="1946365" cy="1022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Entregas funcionales  </a:t>
            </a:r>
            <a:endParaRPr lang="en-US" b="1" dirty="0"/>
          </a:p>
        </p:txBody>
      </p:sp>
      <p:sp>
        <p:nvSpPr>
          <p:cNvPr id="19" name="Flecha derecha 18"/>
          <p:cNvSpPr/>
          <p:nvPr/>
        </p:nvSpPr>
        <p:spPr>
          <a:xfrm>
            <a:off x="7318467" y="3043646"/>
            <a:ext cx="770709"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Dibujos animados de empresario invirtiendo el tiempo - Descarga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820" y="4002076"/>
            <a:ext cx="2358474" cy="23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4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DESARROLLO</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4" name="Título 1"/>
          <p:cNvSpPr txBox="1">
            <a:spLocks/>
          </p:cNvSpPr>
          <p:nvPr/>
        </p:nvSpPr>
        <p:spPr>
          <a:xfrm>
            <a:off x="2233713" y="2278264"/>
            <a:ext cx="8911687" cy="7653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a:solidFill>
                <a:schemeClr val="tx1"/>
              </a:solidFill>
            </a:endParaRPr>
          </a:p>
        </p:txBody>
      </p:sp>
      <p:pic>
        <p:nvPicPr>
          <p:cNvPr id="16" name="Picture 4" descr="Algunos consejos para trabajar frente a la Computado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353" y="2601570"/>
            <a:ext cx="1612119" cy="2388325"/>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3658341" y="3365317"/>
            <a:ext cx="796835" cy="545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4557483" y="3067836"/>
            <a:ext cx="2031061" cy="1166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Entrega de cada funcionalidad</a:t>
            </a:r>
          </a:p>
          <a:p>
            <a:pPr algn="ctr"/>
            <a:r>
              <a:rPr lang="es-EC" b="1" dirty="0" smtClean="0"/>
              <a:t>desarrollada</a:t>
            </a:r>
            <a:endParaRPr lang="en-US" b="1" dirty="0"/>
          </a:p>
        </p:txBody>
      </p:sp>
      <p:sp>
        <p:nvSpPr>
          <p:cNvPr id="20" name="Flecha derecha 19"/>
          <p:cNvSpPr/>
          <p:nvPr/>
        </p:nvSpPr>
        <p:spPr>
          <a:xfrm>
            <a:off x="6664730" y="3365316"/>
            <a:ext cx="796835" cy="545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7498560" y="3067836"/>
            <a:ext cx="2031061" cy="1166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Pruebas y </a:t>
            </a:r>
            <a:r>
              <a:rPr lang="es-EC" b="1" dirty="0" smtClean="0"/>
              <a:t>evaluaciones</a:t>
            </a:r>
            <a:endParaRPr lang="en-US" b="1" dirty="0"/>
          </a:p>
        </p:txBody>
      </p:sp>
      <p:sp>
        <p:nvSpPr>
          <p:cNvPr id="22" name="Flecha derecha 21"/>
          <p:cNvSpPr/>
          <p:nvPr/>
        </p:nvSpPr>
        <p:spPr>
          <a:xfrm>
            <a:off x="9734243" y="3282042"/>
            <a:ext cx="796835" cy="545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a importancia de la atención al cliente después de la vent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8222" y="3081492"/>
            <a:ext cx="1501859" cy="11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20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ESTABILIZACIÓN</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4" name="Título 1"/>
          <p:cNvSpPr txBox="1">
            <a:spLocks/>
          </p:cNvSpPr>
          <p:nvPr/>
        </p:nvSpPr>
        <p:spPr>
          <a:xfrm>
            <a:off x="2233713" y="2278264"/>
            <a:ext cx="8911687" cy="7653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a:solidFill>
                <a:schemeClr val="tx1"/>
              </a:solidFill>
            </a:endParaRPr>
          </a:p>
        </p:txBody>
      </p:sp>
      <p:sp>
        <p:nvSpPr>
          <p:cNvPr id="16" name="Título 1"/>
          <p:cNvSpPr txBox="1">
            <a:spLocks/>
          </p:cNvSpPr>
          <p:nvPr/>
        </p:nvSpPr>
        <p:spPr>
          <a:xfrm>
            <a:off x="2233713" y="2351314"/>
            <a:ext cx="8911687" cy="10037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rPr>
              <a:t>Obtener una versión final del producto</a:t>
            </a:r>
            <a:endParaRPr lang="en-US" b="1" dirty="0">
              <a:solidFill>
                <a:schemeClr val="tx1"/>
              </a:solidFill>
            </a:endParaRPr>
          </a:p>
        </p:txBody>
      </p:sp>
      <p:sp>
        <p:nvSpPr>
          <p:cNvPr id="7" name="Rectángulo 6"/>
          <p:cNvSpPr/>
          <p:nvPr/>
        </p:nvSpPr>
        <p:spPr>
          <a:xfrm>
            <a:off x="3141618" y="3631474"/>
            <a:ext cx="1685109" cy="9013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Probada</a:t>
            </a:r>
            <a:endParaRPr lang="en-US" b="1" dirty="0"/>
          </a:p>
        </p:txBody>
      </p:sp>
      <p:sp>
        <p:nvSpPr>
          <p:cNvPr id="18" name="Rectángulo 17"/>
          <p:cNvSpPr/>
          <p:nvPr/>
        </p:nvSpPr>
        <p:spPr>
          <a:xfrm>
            <a:off x="5873932" y="3631472"/>
            <a:ext cx="1685109" cy="9013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Ajustada</a:t>
            </a:r>
            <a:endParaRPr lang="en-US" b="1" dirty="0"/>
          </a:p>
        </p:txBody>
      </p:sp>
      <p:sp>
        <p:nvSpPr>
          <p:cNvPr id="20" name="Rectángulo 19"/>
          <p:cNvSpPr/>
          <p:nvPr/>
        </p:nvSpPr>
        <p:spPr>
          <a:xfrm>
            <a:off x="8606246" y="3631472"/>
            <a:ext cx="1685109" cy="9013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Aprobada en su totalidad</a:t>
            </a:r>
            <a:endParaRPr lang="en-US" b="1" dirty="0"/>
          </a:p>
        </p:txBody>
      </p:sp>
      <p:sp>
        <p:nvSpPr>
          <p:cNvPr id="8" name="Flecha derecha 7"/>
          <p:cNvSpPr/>
          <p:nvPr/>
        </p:nvSpPr>
        <p:spPr>
          <a:xfrm>
            <a:off x="5056415" y="3860071"/>
            <a:ext cx="587829"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derecha 20"/>
          <p:cNvSpPr/>
          <p:nvPr/>
        </p:nvSpPr>
        <p:spPr>
          <a:xfrm>
            <a:off x="7788729" y="3860070"/>
            <a:ext cx="587829"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5.2 Prueba, implementación y mantenimiento del sistem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204" y="470140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stema de alarma de mantenimiento preventivo por añ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802" y="4701403"/>
            <a:ext cx="1812472" cy="18124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RIGEN DE LAS UNIVERSIDADES timeline | Timetoast timeli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6160" y="4571737"/>
            <a:ext cx="2743859" cy="194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8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47536"/>
            <a:ext cx="8911687" cy="1003778"/>
          </a:xfrm>
        </p:spPr>
        <p:txBody>
          <a:bodyPr>
            <a:noAutofit/>
          </a:bodyPr>
          <a:lstStyle/>
          <a:p>
            <a:pPr algn="ctr"/>
            <a:r>
              <a:rPr lang="es-EC" sz="4000" b="1" dirty="0" smtClean="0">
                <a:solidFill>
                  <a:schemeClr val="accent2">
                    <a:lumMod val="75000"/>
                  </a:schemeClr>
                </a:solidFill>
              </a:rPr>
              <a:t>IMPLEMENTACIÓN</a:t>
            </a:r>
            <a:endParaRPr lang="en-US" sz="40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4" name="Título 1"/>
          <p:cNvSpPr txBox="1">
            <a:spLocks/>
          </p:cNvSpPr>
          <p:nvPr/>
        </p:nvSpPr>
        <p:spPr>
          <a:xfrm>
            <a:off x="2233713" y="2278264"/>
            <a:ext cx="8911687" cy="7653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a:solidFill>
                <a:schemeClr val="tx1"/>
              </a:solidFill>
            </a:endParaRPr>
          </a:p>
        </p:txBody>
      </p:sp>
      <p:sp>
        <p:nvSpPr>
          <p:cNvPr id="7" name="Rectángulo 6"/>
          <p:cNvSpPr/>
          <p:nvPr/>
        </p:nvSpPr>
        <p:spPr>
          <a:xfrm>
            <a:off x="2233711" y="2660955"/>
            <a:ext cx="2416629" cy="1097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Entrega al cliente</a:t>
            </a:r>
            <a:endParaRPr lang="en-US" b="1" dirty="0"/>
          </a:p>
        </p:txBody>
      </p:sp>
      <p:sp>
        <p:nvSpPr>
          <p:cNvPr id="16" name="Rectángulo 15"/>
          <p:cNvSpPr/>
          <p:nvPr/>
        </p:nvSpPr>
        <p:spPr>
          <a:xfrm>
            <a:off x="5481241" y="2601570"/>
            <a:ext cx="2416629" cy="1097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Producto finalizado en su totalidad</a:t>
            </a:r>
            <a:endParaRPr lang="en-US" b="1" dirty="0"/>
          </a:p>
        </p:txBody>
      </p:sp>
      <p:sp>
        <p:nvSpPr>
          <p:cNvPr id="18" name="Rectángulo 17"/>
          <p:cNvSpPr/>
          <p:nvPr/>
        </p:nvSpPr>
        <p:spPr>
          <a:xfrm>
            <a:off x="8728769" y="2495006"/>
            <a:ext cx="2416629" cy="1097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Garantía cumplimiento fases anteriores</a:t>
            </a:r>
            <a:endParaRPr lang="en-US" b="1" dirty="0"/>
          </a:p>
        </p:txBody>
      </p:sp>
      <p:sp>
        <p:nvSpPr>
          <p:cNvPr id="8" name="Flecha derecha 7"/>
          <p:cNvSpPr/>
          <p:nvPr/>
        </p:nvSpPr>
        <p:spPr>
          <a:xfrm>
            <a:off x="4834629" y="2852300"/>
            <a:ext cx="431074"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derecha 20"/>
          <p:cNvSpPr/>
          <p:nvPr/>
        </p:nvSpPr>
        <p:spPr>
          <a:xfrm>
            <a:off x="8113408" y="2852300"/>
            <a:ext cx="431074"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a Casa del Tornillo Entrega a domicilio - La Casa del Tornill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957" y="4081541"/>
            <a:ext cx="2294351" cy="25987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guridad de la Informacion en Colombia: ISO 27001 e ISO 2700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396" y="3901926"/>
            <a:ext cx="2808921" cy="240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39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4589" y="2903620"/>
            <a:ext cx="8911687" cy="1199148"/>
          </a:xfrm>
        </p:spPr>
        <p:txBody>
          <a:bodyPr>
            <a:noAutofit/>
          </a:bodyPr>
          <a:lstStyle/>
          <a:p>
            <a:pPr algn="ctr"/>
            <a:r>
              <a:rPr lang="es-EC" sz="8800" b="1" dirty="0" smtClean="0">
                <a:solidFill>
                  <a:schemeClr val="accent2">
                    <a:lumMod val="75000"/>
                  </a:schemeClr>
                </a:solidFill>
              </a:rPr>
              <a:t>RESULTADOS</a:t>
            </a:r>
            <a:endParaRPr lang="en-US" sz="8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12290" name="Picture 2" descr="Difundamos los resultados de la investigación - El Mundo del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937" y="4353688"/>
            <a:ext cx="5358063" cy="250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53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79620"/>
            <a:ext cx="8911687" cy="1199148"/>
          </a:xfrm>
        </p:spPr>
        <p:txBody>
          <a:bodyPr>
            <a:noAutofit/>
          </a:bodyPr>
          <a:lstStyle/>
          <a:p>
            <a:pPr algn="ctr"/>
            <a:r>
              <a:rPr lang="es-EC" sz="4400" b="1" dirty="0">
                <a:solidFill>
                  <a:schemeClr val="accent2">
                    <a:lumMod val="75000"/>
                  </a:schemeClr>
                </a:solidFill>
              </a:rPr>
              <a:t>	Automatización del Proceso</a:t>
            </a:r>
            <a:endParaRPr lang="en-US" sz="44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4" name="Imagen 3"/>
          <p:cNvPicPr/>
          <p:nvPr/>
        </p:nvPicPr>
        <p:blipFill>
          <a:blip r:embed="rId3"/>
          <a:stretch>
            <a:fillRect/>
          </a:stretch>
        </p:blipFill>
        <p:spPr>
          <a:xfrm>
            <a:off x="889795" y="2066349"/>
            <a:ext cx="4100190" cy="2101392"/>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8975" y="4383585"/>
            <a:ext cx="1789753" cy="2386337"/>
          </a:xfrm>
          <a:prstGeom prst="rect">
            <a:avLst/>
          </a:prstGeom>
        </p:spPr>
      </p:pic>
      <p:pic>
        <p:nvPicPr>
          <p:cNvPr id="8" name="Imagen 7"/>
          <p:cNvPicPr>
            <a:picLocks noChangeAspect="1"/>
          </p:cNvPicPr>
          <p:nvPr/>
        </p:nvPicPr>
        <p:blipFill>
          <a:blip r:embed="rId5"/>
          <a:stretch>
            <a:fillRect/>
          </a:stretch>
        </p:blipFill>
        <p:spPr>
          <a:xfrm>
            <a:off x="5667584" y="2407180"/>
            <a:ext cx="6132666" cy="3521121"/>
          </a:xfrm>
          <a:prstGeom prst="rect">
            <a:avLst/>
          </a:prstGeom>
        </p:spPr>
      </p:pic>
    </p:spTree>
    <p:extLst>
      <p:ext uri="{BB962C8B-B14F-4D97-AF65-F5344CB8AC3E}">
        <p14:creationId xmlns:p14="http://schemas.microsoft.com/office/powerpoint/2010/main" val="4115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79620"/>
            <a:ext cx="8911687" cy="1199148"/>
          </a:xfrm>
        </p:spPr>
        <p:txBody>
          <a:bodyPr>
            <a:noAutofit/>
          </a:bodyPr>
          <a:lstStyle/>
          <a:p>
            <a:pPr algn="ctr"/>
            <a:r>
              <a:rPr lang="es-EC" sz="4400" b="1" dirty="0">
                <a:solidFill>
                  <a:schemeClr val="accent2">
                    <a:lumMod val="75000"/>
                  </a:schemeClr>
                </a:solidFill>
              </a:rPr>
              <a:t>	Automatización del Proceso</a:t>
            </a:r>
            <a:endParaRPr lang="en-US" sz="44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3" name="Imagen 2"/>
          <p:cNvPicPr>
            <a:picLocks noChangeAspect="1"/>
          </p:cNvPicPr>
          <p:nvPr/>
        </p:nvPicPr>
        <p:blipFill>
          <a:blip r:embed="rId3"/>
          <a:stretch>
            <a:fillRect/>
          </a:stretch>
        </p:blipFill>
        <p:spPr>
          <a:xfrm>
            <a:off x="459241" y="2578768"/>
            <a:ext cx="5300436" cy="3312581"/>
          </a:xfrm>
          <a:prstGeom prst="rect">
            <a:avLst/>
          </a:prstGeom>
        </p:spPr>
      </p:pic>
      <p:pic>
        <p:nvPicPr>
          <p:cNvPr id="7" name="Imagen 6"/>
          <p:cNvPicPr>
            <a:picLocks noChangeAspect="1"/>
          </p:cNvPicPr>
          <p:nvPr/>
        </p:nvPicPr>
        <p:blipFill>
          <a:blip r:embed="rId4"/>
          <a:stretch>
            <a:fillRect/>
          </a:stretch>
        </p:blipFill>
        <p:spPr>
          <a:xfrm>
            <a:off x="6064640" y="2578768"/>
            <a:ext cx="5954718" cy="3312581"/>
          </a:xfrm>
          <a:prstGeom prst="rect">
            <a:avLst/>
          </a:prstGeom>
        </p:spPr>
      </p:pic>
    </p:spTree>
    <p:extLst>
      <p:ext uri="{BB962C8B-B14F-4D97-AF65-F5344CB8AC3E}">
        <p14:creationId xmlns:p14="http://schemas.microsoft.com/office/powerpoint/2010/main" val="16407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s-EC" b="1" dirty="0" smtClean="0">
                <a:solidFill>
                  <a:schemeClr val="accent2">
                    <a:lumMod val="75000"/>
                  </a:schemeClr>
                </a:solidFill>
              </a:rPr>
              <a:t>INTRODUCCIÓN</a:t>
            </a:r>
            <a:endParaRPr lang="en-US"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584" y="3998735"/>
            <a:ext cx="1908048" cy="1716024"/>
          </a:xfrm>
          <a:prstGeom prst="rect">
            <a:avLst/>
          </a:prstGeom>
        </p:spPr>
      </p:pic>
      <p:sp>
        <p:nvSpPr>
          <p:cNvPr id="6" name="Google Shape;182;p20"/>
          <p:cNvSpPr txBox="1"/>
          <p:nvPr/>
        </p:nvSpPr>
        <p:spPr>
          <a:xfrm>
            <a:off x="1519558" y="1920565"/>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1" dirty="0" smtClean="0">
                <a:latin typeface="Century Gothic"/>
                <a:ea typeface="Century Gothic"/>
                <a:cs typeface="Century Gothic"/>
                <a:sym typeface="Century Gothic"/>
              </a:rPr>
              <a:t>Crecimiento Mundial</a:t>
            </a:r>
            <a:endParaRPr sz="2700" b="1" i="0" u="none" strike="noStrike" cap="none" dirty="0">
              <a:latin typeface="Century Gothic"/>
              <a:ea typeface="Century Gothic"/>
              <a:cs typeface="Century Gothic"/>
              <a:sym typeface="Century Gothic"/>
            </a:endParaRPr>
          </a:p>
        </p:txBody>
      </p:sp>
      <p:sp>
        <p:nvSpPr>
          <p:cNvPr id="7" name="Google Shape;182;p20"/>
          <p:cNvSpPr txBox="1"/>
          <p:nvPr/>
        </p:nvSpPr>
        <p:spPr>
          <a:xfrm>
            <a:off x="4999730" y="1905000"/>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i="0" u="none" strike="noStrike" cap="none" dirty="0" smtClean="0">
                <a:latin typeface="Century Gothic"/>
                <a:ea typeface="Century Gothic"/>
                <a:cs typeface="Century Gothic"/>
                <a:sym typeface="Century Gothic"/>
              </a:rPr>
              <a:t>Agricultura</a:t>
            </a:r>
            <a:endParaRPr sz="2700" b="1" i="0" u="none" strike="noStrike" cap="none" dirty="0">
              <a:latin typeface="Century Gothic"/>
              <a:ea typeface="Century Gothic"/>
              <a:cs typeface="Century Gothic"/>
              <a:sym typeface="Century Gothic"/>
            </a:endParaRPr>
          </a:p>
        </p:txBody>
      </p:sp>
      <p:pic>
        <p:nvPicPr>
          <p:cNvPr id="9" name="Imagen 8"/>
          <p:cNvPicPr>
            <a:picLocks noChangeAspect="1"/>
          </p:cNvPicPr>
          <p:nvPr/>
        </p:nvPicPr>
        <p:blipFill>
          <a:blip r:embed="rId4"/>
          <a:stretch>
            <a:fillRect/>
          </a:stretch>
        </p:blipFill>
        <p:spPr>
          <a:xfrm>
            <a:off x="4785455" y="3998735"/>
            <a:ext cx="3000375" cy="1524000"/>
          </a:xfrm>
          <a:prstGeom prst="rect">
            <a:avLst/>
          </a:prstGeom>
        </p:spPr>
      </p:pic>
      <p:sp>
        <p:nvSpPr>
          <p:cNvPr id="10" name="Google Shape;182;p20"/>
          <p:cNvSpPr txBox="1"/>
          <p:nvPr/>
        </p:nvSpPr>
        <p:spPr>
          <a:xfrm>
            <a:off x="8344508" y="1892485"/>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Nuevos Proyectos</a:t>
            </a:r>
            <a:endParaRPr sz="2700" b="1" i="0" u="none" strike="noStrike" cap="none" dirty="0">
              <a:latin typeface="Century Gothic"/>
              <a:ea typeface="Century Gothic"/>
              <a:cs typeface="Century Gothic"/>
              <a:sym typeface="Century Gothic"/>
            </a:endParaRPr>
          </a:p>
        </p:txBody>
      </p:sp>
      <p:pic>
        <p:nvPicPr>
          <p:cNvPr id="14" name="Imagen 13"/>
          <p:cNvPicPr>
            <a:picLocks noChangeAspect="1"/>
          </p:cNvPicPr>
          <p:nvPr/>
        </p:nvPicPr>
        <p:blipFill rotWithShape="1">
          <a:blip r:embed="rId5">
            <a:extLst>
              <a:ext uri="{28A0092B-C50C-407E-A947-70E740481C1C}">
                <a14:useLocalDpi xmlns:a14="http://schemas.microsoft.com/office/drawing/2010/main" val="0"/>
              </a:ext>
            </a:extLst>
          </a:blip>
          <a:srcRect l="-1316" t="13486" r="1316" b="36776"/>
          <a:stretch/>
        </p:blipFill>
        <p:spPr>
          <a:xfrm>
            <a:off x="8269705" y="3930556"/>
            <a:ext cx="2935705" cy="1460127"/>
          </a:xfrm>
          <a:prstGeom prst="rect">
            <a:avLst/>
          </a:prstGeom>
        </p:spPr>
      </p:pic>
    </p:spTree>
    <p:extLst>
      <p:ext uri="{BB962C8B-B14F-4D97-AF65-F5344CB8AC3E}">
        <p14:creationId xmlns:p14="http://schemas.microsoft.com/office/powerpoint/2010/main" val="3090834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79620"/>
            <a:ext cx="8911687" cy="1199148"/>
          </a:xfrm>
        </p:spPr>
        <p:txBody>
          <a:bodyPr>
            <a:noAutofit/>
          </a:bodyPr>
          <a:lstStyle/>
          <a:p>
            <a:pPr algn="ctr"/>
            <a:r>
              <a:rPr lang="es-EC" sz="4400" b="1" dirty="0">
                <a:solidFill>
                  <a:schemeClr val="accent2">
                    <a:lumMod val="75000"/>
                  </a:schemeClr>
                </a:solidFill>
              </a:rPr>
              <a:t>	</a:t>
            </a:r>
            <a:r>
              <a:rPr lang="es-EC" sz="4400" b="1" dirty="0" smtClean="0">
                <a:solidFill>
                  <a:schemeClr val="accent2">
                    <a:lumMod val="75000"/>
                  </a:schemeClr>
                </a:solidFill>
              </a:rPr>
              <a:t>Ubicación Geográfica</a:t>
            </a:r>
            <a:endParaRPr lang="en-US" sz="44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3" name="Imagen 2"/>
          <p:cNvPicPr>
            <a:picLocks noChangeAspect="1"/>
          </p:cNvPicPr>
          <p:nvPr/>
        </p:nvPicPr>
        <p:blipFill>
          <a:blip r:embed="rId3"/>
          <a:stretch>
            <a:fillRect/>
          </a:stretch>
        </p:blipFill>
        <p:spPr>
          <a:xfrm>
            <a:off x="153362" y="2350634"/>
            <a:ext cx="5672673" cy="3696863"/>
          </a:xfrm>
          <a:prstGeom prst="rect">
            <a:avLst/>
          </a:prstGeom>
        </p:spPr>
      </p:pic>
      <p:pic>
        <p:nvPicPr>
          <p:cNvPr id="4" name="Imagen 3"/>
          <p:cNvPicPr>
            <a:picLocks noChangeAspect="1"/>
          </p:cNvPicPr>
          <p:nvPr/>
        </p:nvPicPr>
        <p:blipFill>
          <a:blip r:embed="rId4"/>
          <a:stretch>
            <a:fillRect/>
          </a:stretch>
        </p:blipFill>
        <p:spPr>
          <a:xfrm>
            <a:off x="5900154" y="2350633"/>
            <a:ext cx="6131127" cy="3696863"/>
          </a:xfrm>
          <a:prstGeom prst="rect">
            <a:avLst/>
          </a:prstGeom>
        </p:spPr>
      </p:pic>
    </p:spTree>
    <p:extLst>
      <p:ext uri="{BB962C8B-B14F-4D97-AF65-F5344CB8AC3E}">
        <p14:creationId xmlns:p14="http://schemas.microsoft.com/office/powerpoint/2010/main" val="2970083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79620"/>
            <a:ext cx="8911687" cy="1199148"/>
          </a:xfrm>
        </p:spPr>
        <p:txBody>
          <a:bodyPr>
            <a:noAutofit/>
          </a:bodyPr>
          <a:lstStyle/>
          <a:p>
            <a:pPr algn="ctr"/>
            <a:r>
              <a:rPr lang="es-EC" sz="4400" b="1" dirty="0" smtClean="0">
                <a:solidFill>
                  <a:schemeClr val="accent2">
                    <a:lumMod val="75000"/>
                  </a:schemeClr>
                </a:solidFill>
              </a:rPr>
              <a:t>Control </a:t>
            </a:r>
            <a:r>
              <a:rPr lang="es-EC" sz="4400" b="1" dirty="0">
                <a:solidFill>
                  <a:schemeClr val="accent2">
                    <a:lumMod val="75000"/>
                  </a:schemeClr>
                </a:solidFill>
              </a:rPr>
              <a:t>de </a:t>
            </a:r>
            <a:r>
              <a:rPr lang="es-EC" sz="4400" b="1" dirty="0" smtClean="0">
                <a:solidFill>
                  <a:schemeClr val="accent2">
                    <a:lumMod val="75000"/>
                  </a:schemeClr>
                </a:solidFill>
              </a:rPr>
              <a:t>Producción </a:t>
            </a:r>
            <a:r>
              <a:rPr lang="es-EC" sz="4400" b="1" dirty="0">
                <a:solidFill>
                  <a:schemeClr val="accent2">
                    <a:lumMod val="75000"/>
                  </a:schemeClr>
                </a:solidFill>
              </a:rPr>
              <a:t>del A</a:t>
            </a:r>
            <a:r>
              <a:rPr lang="es-EC" sz="4400" b="1" dirty="0" smtClean="0">
                <a:solidFill>
                  <a:schemeClr val="accent2">
                    <a:lumMod val="75000"/>
                  </a:schemeClr>
                </a:solidFill>
              </a:rPr>
              <a:t>gricultor</a:t>
            </a:r>
            <a:endParaRPr lang="en-US" sz="44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3" name="Imagen 2"/>
          <p:cNvPicPr>
            <a:picLocks noChangeAspect="1"/>
          </p:cNvPicPr>
          <p:nvPr/>
        </p:nvPicPr>
        <p:blipFill>
          <a:blip r:embed="rId3"/>
          <a:stretch>
            <a:fillRect/>
          </a:stretch>
        </p:blipFill>
        <p:spPr>
          <a:xfrm>
            <a:off x="3588337" y="3010170"/>
            <a:ext cx="6450487" cy="3573509"/>
          </a:xfrm>
          <a:prstGeom prst="rect">
            <a:avLst/>
          </a:prstGeom>
        </p:spPr>
      </p:pic>
    </p:spTree>
    <p:extLst>
      <p:ext uri="{BB962C8B-B14F-4D97-AF65-F5344CB8AC3E}">
        <p14:creationId xmlns:p14="http://schemas.microsoft.com/office/powerpoint/2010/main" val="3111308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714" y="1379620"/>
            <a:ext cx="8911687" cy="1199148"/>
          </a:xfrm>
        </p:spPr>
        <p:txBody>
          <a:bodyPr>
            <a:noAutofit/>
          </a:bodyPr>
          <a:lstStyle/>
          <a:p>
            <a:pPr algn="ctr"/>
            <a:r>
              <a:rPr lang="es-EC" sz="4400" b="1" dirty="0">
                <a:solidFill>
                  <a:schemeClr val="accent2">
                    <a:lumMod val="75000"/>
                  </a:schemeClr>
                </a:solidFill>
              </a:rPr>
              <a:t>	</a:t>
            </a:r>
            <a:r>
              <a:rPr lang="es-EC" sz="4400" b="1" dirty="0" smtClean="0">
                <a:solidFill>
                  <a:schemeClr val="accent2">
                    <a:lumMod val="75000"/>
                  </a:schemeClr>
                </a:solidFill>
              </a:rPr>
              <a:t>Control </a:t>
            </a:r>
            <a:r>
              <a:rPr lang="es-EC" sz="4400" b="1" dirty="0">
                <a:solidFill>
                  <a:schemeClr val="accent2">
                    <a:lumMod val="75000"/>
                  </a:schemeClr>
                </a:solidFill>
              </a:rPr>
              <a:t>de </a:t>
            </a:r>
            <a:r>
              <a:rPr lang="es-EC" sz="4400" b="1" dirty="0" smtClean="0">
                <a:solidFill>
                  <a:schemeClr val="accent2">
                    <a:lumMod val="75000"/>
                  </a:schemeClr>
                </a:solidFill>
              </a:rPr>
              <a:t>Producción </a:t>
            </a:r>
            <a:r>
              <a:rPr lang="es-EC" sz="4400" b="1" dirty="0">
                <a:solidFill>
                  <a:schemeClr val="accent2">
                    <a:lumMod val="75000"/>
                  </a:schemeClr>
                </a:solidFill>
              </a:rPr>
              <a:t>B</a:t>
            </a:r>
            <a:r>
              <a:rPr lang="es-EC" sz="4400" b="1" dirty="0" smtClean="0">
                <a:solidFill>
                  <a:schemeClr val="accent2">
                    <a:lumMod val="75000"/>
                  </a:schemeClr>
                </a:solidFill>
              </a:rPr>
              <a:t>arrios </a:t>
            </a:r>
            <a:r>
              <a:rPr lang="es-EC" sz="4400" b="1" dirty="0">
                <a:solidFill>
                  <a:schemeClr val="accent2">
                    <a:lumMod val="75000"/>
                  </a:schemeClr>
                </a:solidFill>
              </a:rPr>
              <a:t>y P</a:t>
            </a:r>
            <a:r>
              <a:rPr lang="es-EC" sz="4400" b="1" dirty="0" smtClean="0">
                <a:solidFill>
                  <a:schemeClr val="accent2">
                    <a:lumMod val="75000"/>
                  </a:schemeClr>
                </a:solidFill>
              </a:rPr>
              <a:t>arroquias</a:t>
            </a:r>
            <a:endParaRPr lang="en-US" sz="44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2886892" y="2769326"/>
            <a:ext cx="8101950" cy="3711685"/>
          </a:xfrm>
          <a:prstGeom prst="rect">
            <a:avLst/>
          </a:prstGeom>
        </p:spPr>
      </p:pic>
    </p:spTree>
    <p:extLst>
      <p:ext uri="{BB962C8B-B14F-4D97-AF65-F5344CB8AC3E}">
        <p14:creationId xmlns:p14="http://schemas.microsoft.com/office/powerpoint/2010/main" val="1053115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4589" y="2903620"/>
            <a:ext cx="8911687" cy="1199148"/>
          </a:xfrm>
        </p:spPr>
        <p:txBody>
          <a:bodyPr>
            <a:noAutofit/>
          </a:bodyPr>
          <a:lstStyle/>
          <a:p>
            <a:pPr algn="ctr"/>
            <a:r>
              <a:rPr lang="es-EC" sz="6600" b="1" dirty="0" smtClean="0">
                <a:solidFill>
                  <a:schemeClr val="accent2">
                    <a:lumMod val="75000"/>
                  </a:schemeClr>
                </a:solidFill>
              </a:rPr>
              <a:t>CONCLUSIONES Y RECOMENDACIONES</a:t>
            </a:r>
            <a:endParaRPr lang="en-US" sz="66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Tree>
    <p:extLst>
      <p:ext uri="{BB962C8B-B14F-4D97-AF65-F5344CB8AC3E}">
        <p14:creationId xmlns:p14="http://schemas.microsoft.com/office/powerpoint/2010/main" val="2148491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dirty="0">
                <a:solidFill>
                  <a:schemeClr val="accent2">
                    <a:lumMod val="75000"/>
                  </a:schemeClr>
                </a:solidFill>
              </a:rPr>
              <a:t>Conclusiones</a:t>
            </a:r>
          </a:p>
        </p:txBody>
      </p:sp>
      <p:sp>
        <p:nvSpPr>
          <p:cNvPr id="3" name="Marcador de contenido 2"/>
          <p:cNvSpPr>
            <a:spLocks noGrp="1"/>
          </p:cNvSpPr>
          <p:nvPr>
            <p:ph idx="1"/>
          </p:nvPr>
        </p:nvSpPr>
        <p:spPr>
          <a:xfrm>
            <a:off x="2589212" y="1485900"/>
            <a:ext cx="8915400" cy="4425322"/>
          </a:xfrm>
        </p:spPr>
        <p:txBody>
          <a:bodyPr>
            <a:normAutofit lnSpcReduction="10000"/>
          </a:bodyPr>
          <a:lstStyle/>
          <a:p>
            <a:pPr algn="just"/>
            <a:r>
              <a:rPr lang="es-EC" dirty="0"/>
              <a:t>Gracias a la metodología Microsoft </a:t>
            </a:r>
            <a:r>
              <a:rPr lang="es-EC" dirty="0" err="1"/>
              <a:t>Solution</a:t>
            </a:r>
            <a:r>
              <a:rPr lang="es-EC" dirty="0"/>
              <a:t> Framework, se pudo organizar y estructurar de manera adecuada cada fase y el código de programación eficientemente, ya que esta herramienta se centra en varios aspectos importantes como alinear los objetivos del negocio, implementar un proceso iterativo por hitos o puntos de control y gestionar los riesgos de manera proactiva, esto nos garantizó que la aplicación se desarrollará de acuerdo a como se había establecido inicialmente, cumpliendo cada uno de los requisitos funcionales pedidos por el cliente</a:t>
            </a:r>
            <a:r>
              <a:rPr lang="es-EC" dirty="0" smtClean="0"/>
              <a:t>.</a:t>
            </a:r>
          </a:p>
          <a:p>
            <a:pPr algn="just"/>
            <a:endParaRPr lang="es-ES" dirty="0"/>
          </a:p>
          <a:p>
            <a:pPr algn="just"/>
            <a:r>
              <a:rPr lang="es-EC" dirty="0"/>
              <a:t>Con ayuda de la API de Google </a:t>
            </a:r>
            <a:r>
              <a:rPr lang="es-EC" dirty="0" err="1"/>
              <a:t>Maps</a:t>
            </a:r>
            <a:r>
              <a:rPr lang="es-EC" dirty="0"/>
              <a:t>, herramienta que tiene los mapas más actualizados, se ubicaron las parroquias y barrios donde se está produciendo un cultivo, mejorando de esta manera el monitoreo de las zonas de siembra. Esta API presenta la cartografía más actualizada que cualquier otro sistema cartográfico debido a que es una de las más populares y tiene mayor información sobre ubicaciones y lugares de interés.</a:t>
            </a:r>
          </a:p>
        </p:txBody>
      </p:sp>
    </p:spTree>
    <p:extLst>
      <p:ext uri="{BB962C8B-B14F-4D97-AF65-F5344CB8AC3E}">
        <p14:creationId xmlns:p14="http://schemas.microsoft.com/office/powerpoint/2010/main" val="2353388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400" b="1" dirty="0">
                <a:solidFill>
                  <a:schemeClr val="accent2">
                    <a:lumMod val="75000"/>
                  </a:schemeClr>
                </a:solidFill>
              </a:rPr>
              <a:t>Conclusiones</a:t>
            </a:r>
            <a:endParaRPr lang="es-EC" sz="4400" dirty="0"/>
          </a:p>
        </p:txBody>
      </p:sp>
      <p:sp>
        <p:nvSpPr>
          <p:cNvPr id="3" name="Marcador de contenido 2"/>
          <p:cNvSpPr>
            <a:spLocks noGrp="1"/>
          </p:cNvSpPr>
          <p:nvPr>
            <p:ph idx="1"/>
          </p:nvPr>
        </p:nvSpPr>
        <p:spPr/>
        <p:txBody>
          <a:bodyPr>
            <a:normAutofit lnSpcReduction="10000"/>
          </a:bodyPr>
          <a:lstStyle/>
          <a:p>
            <a:pPr algn="just"/>
            <a:r>
              <a:rPr lang="es-EC" dirty="0"/>
              <a:t>El desarrollo de este sistema ha generado mucha expectativa en los agricultores del cantón Rumiñahui debido al mejor control que tendrán con los productos que ellos cultivan además que podrán dar a conocer el sector exacto donde se ubican, en la agricultura moderna y gracias a la tecnología estas aplicaciones son de gran ayuda para la toma de decisiones</a:t>
            </a:r>
            <a:r>
              <a:rPr lang="es-EC" dirty="0" smtClean="0"/>
              <a:t>.</a:t>
            </a:r>
          </a:p>
          <a:p>
            <a:pPr algn="just"/>
            <a:r>
              <a:rPr lang="es-EC" dirty="0"/>
              <a:t>Contar con un sistema de información geográfico es de gran ayuda para los responsables de Misión Social Rumiñahui ya que al tener una interfaz sencilla y fácil de usar permite crear consultas, analizar y representar de una forma eficiente la información de una zona específica. Además el uso de esta tecnología permite visualizar una zona geográfica y tener un control de cuáles son los lugares de mayor producción de productos agropecuarios.</a:t>
            </a:r>
          </a:p>
        </p:txBody>
      </p:sp>
    </p:spTree>
    <p:extLst>
      <p:ext uri="{BB962C8B-B14F-4D97-AF65-F5344CB8AC3E}">
        <p14:creationId xmlns:p14="http://schemas.microsoft.com/office/powerpoint/2010/main" val="3121995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dirty="0">
                <a:solidFill>
                  <a:schemeClr val="accent2">
                    <a:lumMod val="75000"/>
                  </a:schemeClr>
                </a:solidFill>
              </a:rPr>
              <a:t>Recomendaciones</a:t>
            </a:r>
          </a:p>
        </p:txBody>
      </p:sp>
      <p:sp>
        <p:nvSpPr>
          <p:cNvPr id="3" name="Marcador de contenido 2"/>
          <p:cNvSpPr>
            <a:spLocks noGrp="1"/>
          </p:cNvSpPr>
          <p:nvPr>
            <p:ph idx="1"/>
          </p:nvPr>
        </p:nvSpPr>
        <p:spPr>
          <a:xfrm>
            <a:off x="2589212" y="1590675"/>
            <a:ext cx="8915400" cy="4320547"/>
          </a:xfrm>
        </p:spPr>
        <p:txBody>
          <a:bodyPr/>
          <a:lstStyle/>
          <a:p>
            <a:pPr algn="just"/>
            <a:r>
              <a:rPr lang="es-EC" dirty="0"/>
              <a:t>Programar cada cierto tiempo un control del sistema, para verificar si los datos ingresados al sistema se almacenan de manera correcta, previniendo así la pérdida de información</a:t>
            </a:r>
            <a:r>
              <a:rPr lang="es-EC" dirty="0" smtClean="0"/>
              <a:t>.</a:t>
            </a:r>
            <a:endParaRPr lang="es-ES" dirty="0"/>
          </a:p>
          <a:p>
            <a:pPr algn="just"/>
            <a:r>
              <a:rPr lang="es-EC" dirty="0"/>
              <a:t>Se debe tomar en cuenta la metodología de desarrollo que se va a elegir, misma que debe ser analizada dependiendo las características del proyecto, ya que una metodología cuenta con un conjunto de fases que permitan desarrollar software de calidad, empezando por la </a:t>
            </a:r>
            <a:r>
              <a:rPr lang="es-EC" dirty="0" err="1"/>
              <a:t>elicitación</a:t>
            </a:r>
            <a:r>
              <a:rPr lang="es-EC" dirty="0"/>
              <a:t> de los requerimientos hasta la implementación del sistema</a:t>
            </a:r>
            <a:r>
              <a:rPr lang="es-EC" dirty="0" smtClean="0"/>
              <a:t>.</a:t>
            </a:r>
          </a:p>
          <a:p>
            <a:pPr algn="just"/>
            <a:r>
              <a:rPr lang="es-EC" dirty="0"/>
              <a:t>Es recomendable utilizar la API de Google </a:t>
            </a:r>
            <a:r>
              <a:rPr lang="es-EC" dirty="0" err="1"/>
              <a:t>Maps</a:t>
            </a:r>
            <a:r>
              <a:rPr lang="es-EC" dirty="0"/>
              <a:t> para estos sistemas, ya que en la actualidad es la más conocida, además permite tener todos los mapas actualizados y lidera en varios aspectos como los servicios de geolocalización y cálculo de rutas, los cuales son de gran ayuda para las necesidades de sus usuarios.</a:t>
            </a:r>
          </a:p>
        </p:txBody>
      </p:sp>
    </p:spTree>
    <p:extLst>
      <p:ext uri="{BB962C8B-B14F-4D97-AF65-F5344CB8AC3E}">
        <p14:creationId xmlns:p14="http://schemas.microsoft.com/office/powerpoint/2010/main" val="3313056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400" b="1" dirty="0">
                <a:solidFill>
                  <a:schemeClr val="accent2">
                    <a:lumMod val="75000"/>
                  </a:schemeClr>
                </a:solidFill>
              </a:rPr>
              <a:t>Recomendaciones</a:t>
            </a:r>
            <a:endParaRPr lang="es-EC" sz="4400" dirty="0"/>
          </a:p>
        </p:txBody>
      </p:sp>
      <p:sp>
        <p:nvSpPr>
          <p:cNvPr id="3" name="Marcador de contenido 2"/>
          <p:cNvSpPr>
            <a:spLocks noGrp="1"/>
          </p:cNvSpPr>
          <p:nvPr>
            <p:ph idx="1"/>
          </p:nvPr>
        </p:nvSpPr>
        <p:spPr/>
        <p:txBody>
          <a:bodyPr/>
          <a:lstStyle/>
          <a:p>
            <a:pPr algn="just"/>
            <a:r>
              <a:rPr lang="es-EC" dirty="0"/>
              <a:t>Los Sistemas de Información Geográfico hoy en día son muy utilizados, ya que tienen algunas ventajas como facilitar la gestión de información espacial, permiten ubicar una zona geográfica y una de las más importantes mantienen los mapas disponibles a toda hora, por estos motivos es necesario manejar estos sistemas cuando se requiera conocer zonas específicas</a:t>
            </a:r>
            <a:r>
              <a:rPr lang="es-EC" dirty="0" smtClean="0"/>
              <a:t>.</a:t>
            </a:r>
          </a:p>
          <a:p>
            <a:pPr algn="just"/>
            <a:r>
              <a:rPr lang="es-EC" dirty="0"/>
              <a:t>En las parroquias del cantón Rumiñahui, las actividades agrícolas es una de las principales fuentes de ingresos, por lo que es necesario invertir en este tipo de sistemas, gracias a ellos los agricultores pueden dar a conocer sus cultivos y su ubicación exacta en caso de requerir productos agrícolas, beneficiando así su economía.</a:t>
            </a:r>
          </a:p>
        </p:txBody>
      </p:sp>
    </p:spTree>
    <p:extLst>
      <p:ext uri="{BB962C8B-B14F-4D97-AF65-F5344CB8AC3E}">
        <p14:creationId xmlns:p14="http://schemas.microsoft.com/office/powerpoint/2010/main" val="3689471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99;p53"/>
          <p:cNvPicPr preferRelativeResize="0"/>
          <p:nvPr/>
        </p:nvPicPr>
        <p:blipFill>
          <a:blip r:embed="rId2">
            <a:alphaModFix/>
          </a:blip>
          <a:stretch>
            <a:fillRect/>
          </a:stretch>
        </p:blipFill>
        <p:spPr>
          <a:xfrm>
            <a:off x="3979550" y="730300"/>
            <a:ext cx="5716675" cy="5716675"/>
          </a:xfrm>
          <a:prstGeom prst="rect">
            <a:avLst/>
          </a:prstGeom>
          <a:noFill/>
          <a:ln>
            <a:noFill/>
          </a:ln>
        </p:spPr>
      </p:pic>
    </p:spTree>
    <p:extLst>
      <p:ext uri="{BB962C8B-B14F-4D97-AF65-F5344CB8AC3E}">
        <p14:creationId xmlns:p14="http://schemas.microsoft.com/office/powerpoint/2010/main" val="1930342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s-EC" b="1" dirty="0" smtClean="0">
                <a:solidFill>
                  <a:schemeClr val="accent2">
                    <a:lumMod val="75000"/>
                  </a:schemeClr>
                </a:solidFill>
              </a:rPr>
              <a:t>INTRODUCCIÓN</a:t>
            </a:r>
            <a:endParaRPr lang="en-US"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6" name="Google Shape;182;p20"/>
          <p:cNvSpPr txBox="1"/>
          <p:nvPr/>
        </p:nvSpPr>
        <p:spPr>
          <a:xfrm>
            <a:off x="1519558" y="1920565"/>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i="0" u="none" strike="noStrike" cap="none" dirty="0" smtClean="0">
                <a:latin typeface="Century Gothic"/>
                <a:ea typeface="Century Gothic"/>
                <a:cs typeface="Century Gothic"/>
                <a:sym typeface="Century Gothic"/>
              </a:rPr>
              <a:t>Cantón Rumiñahui</a:t>
            </a:r>
            <a:endParaRPr sz="2700" b="1" i="0" u="none" strike="noStrike" cap="none" dirty="0">
              <a:latin typeface="Century Gothic"/>
              <a:ea typeface="Century Gothic"/>
              <a:cs typeface="Century Gothic"/>
              <a:sym typeface="Century Gothic"/>
            </a:endParaRPr>
          </a:p>
        </p:txBody>
      </p:sp>
      <p:sp>
        <p:nvSpPr>
          <p:cNvPr id="7" name="Google Shape;182;p20"/>
          <p:cNvSpPr txBox="1"/>
          <p:nvPr/>
        </p:nvSpPr>
        <p:spPr>
          <a:xfrm>
            <a:off x="5304528" y="1905000"/>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Clima y Fertilidad del Suelo</a:t>
            </a:r>
            <a:endParaRPr sz="2700" b="1" i="0" u="none" strike="noStrike" cap="none" dirty="0">
              <a:latin typeface="Century Gothic"/>
              <a:ea typeface="Century Gothic"/>
              <a:cs typeface="Century Gothic"/>
              <a:sym typeface="Century Gothic"/>
            </a:endParaRPr>
          </a:p>
        </p:txBody>
      </p:sp>
      <p:sp>
        <p:nvSpPr>
          <p:cNvPr id="10" name="Google Shape;182;p20"/>
          <p:cNvSpPr txBox="1"/>
          <p:nvPr/>
        </p:nvSpPr>
        <p:spPr>
          <a:xfrm>
            <a:off x="8985172" y="1920565"/>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Crecimiento de Urbanizaciones</a:t>
            </a:r>
            <a:endParaRPr sz="2700" b="1" i="0" u="none" strike="noStrike" cap="none" dirty="0">
              <a:latin typeface="Century Gothic"/>
              <a:ea typeface="Century Gothic"/>
              <a:cs typeface="Century Gothic"/>
              <a:sym typeface="Century Gothic"/>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558" y="2987697"/>
            <a:ext cx="2218253" cy="3311212"/>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658" y="3724086"/>
            <a:ext cx="3202047" cy="144147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5172" y="4065608"/>
            <a:ext cx="2821817" cy="1690385"/>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t="9357" b="16023"/>
          <a:stretch/>
        </p:blipFill>
        <p:spPr>
          <a:xfrm>
            <a:off x="5636271" y="5165558"/>
            <a:ext cx="2817920" cy="1297222"/>
          </a:xfrm>
          <a:prstGeom prst="rect">
            <a:avLst/>
          </a:prstGeom>
        </p:spPr>
      </p:pic>
    </p:spTree>
    <p:extLst>
      <p:ext uri="{BB962C8B-B14F-4D97-AF65-F5344CB8AC3E}">
        <p14:creationId xmlns:p14="http://schemas.microsoft.com/office/powerpoint/2010/main" val="3492131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2505" y="2823410"/>
            <a:ext cx="8911687" cy="1199148"/>
          </a:xfrm>
        </p:spPr>
        <p:txBody>
          <a:bodyPr>
            <a:noAutofit/>
          </a:bodyPr>
          <a:lstStyle/>
          <a:p>
            <a:pPr algn="ctr"/>
            <a:r>
              <a:rPr lang="es-EC" sz="8800" b="1" dirty="0" smtClean="0">
                <a:solidFill>
                  <a:schemeClr val="accent2">
                    <a:lumMod val="75000"/>
                  </a:schemeClr>
                </a:solidFill>
              </a:rPr>
              <a:t>PROBLEMA</a:t>
            </a:r>
            <a:endParaRPr lang="en-US" sz="8800" b="1" dirty="0">
              <a:solidFill>
                <a:schemeClr val="accent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7170" name="Picture 2" descr="desorganizacion - Sen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704" y="4193868"/>
            <a:ext cx="2920749" cy="235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0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6" name="Google Shape;182;p20"/>
          <p:cNvSpPr txBox="1"/>
          <p:nvPr/>
        </p:nvSpPr>
        <p:spPr>
          <a:xfrm>
            <a:off x="5344548" y="1907193"/>
            <a:ext cx="2006916" cy="1020251"/>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Control de Cultivos</a:t>
            </a:r>
            <a:endParaRPr sz="2700" b="1" i="0" u="none" strike="noStrike" cap="none" dirty="0">
              <a:latin typeface="Century Gothic"/>
              <a:ea typeface="Century Gothic"/>
              <a:cs typeface="Century Gothic"/>
              <a:sym typeface="Century Gothic"/>
            </a:endParaRPr>
          </a:p>
        </p:txBody>
      </p:sp>
      <p:sp>
        <p:nvSpPr>
          <p:cNvPr id="7" name="Google Shape;182;p20"/>
          <p:cNvSpPr txBox="1"/>
          <p:nvPr/>
        </p:nvSpPr>
        <p:spPr>
          <a:xfrm>
            <a:off x="8650527" y="1800484"/>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Incorrecta administración de la información </a:t>
            </a:r>
            <a:endParaRPr sz="2700" b="1" i="0" u="none" strike="noStrike" cap="none" dirty="0">
              <a:latin typeface="Century Gothic"/>
              <a:ea typeface="Century Gothic"/>
              <a:cs typeface="Century Gothic"/>
              <a:sym typeface="Century Gothic"/>
            </a:endParaRP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491" y="3876683"/>
            <a:ext cx="1699854" cy="1490974"/>
          </a:xfrm>
          <a:prstGeom prst="rect">
            <a:avLst/>
          </a:prstGeom>
        </p:spPr>
      </p:pic>
      <p:pic>
        <p:nvPicPr>
          <p:cNvPr id="5122" name="Picture 2" descr="Limitless by fanipinto466 on ema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959" y="4645033"/>
            <a:ext cx="1774835" cy="17748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mprar Pegatina Para Globo Letra &quot;X&quot; Color ROJO. Precios barat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906" t="24000" r="28358" b="23158"/>
          <a:stretch/>
        </p:blipFill>
        <p:spPr bwMode="auto">
          <a:xfrm>
            <a:off x="6071630" y="3116957"/>
            <a:ext cx="1235855" cy="15280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4725993" y="3317104"/>
            <a:ext cx="3498073" cy="923330"/>
          </a:xfrm>
          <a:prstGeom prst="rect">
            <a:avLst/>
          </a:prstGeom>
          <a:noFill/>
        </p:spPr>
        <p:txBody>
          <a:bodyPr wrap="none" lIns="91440" tIns="45720" rIns="91440" bIns="45720">
            <a:spAutoFit/>
          </a:bodyPr>
          <a:lstStyle/>
          <a:p>
            <a:pPr algn="ctr"/>
            <a:r>
              <a:rPr lang="es-ES" sz="5400" b="1" dirty="0" smtClean="0">
                <a:ln w="22225">
                  <a:solidFill>
                    <a:srgbClr val="FF0000"/>
                  </a:solidFill>
                  <a:prstDash val="solid"/>
                </a:ln>
                <a:solidFill>
                  <a:srgbClr val="FF0000"/>
                </a:solidFill>
              </a:rPr>
              <a:t>CONTROL</a:t>
            </a:r>
            <a:endParaRPr lang="es-ES" sz="5400" b="1" dirty="0">
              <a:ln w="22225">
                <a:solidFill>
                  <a:srgbClr val="FF0000"/>
                </a:solidFill>
                <a:prstDash val="solid"/>
              </a:ln>
              <a:solidFill>
                <a:srgbClr val="FF0000"/>
              </a:solidFill>
            </a:endParaRPr>
          </a:p>
        </p:txBody>
      </p:sp>
      <p:sp>
        <p:nvSpPr>
          <p:cNvPr id="10" name="Google Shape;182;p20"/>
          <p:cNvSpPr txBox="1"/>
          <p:nvPr/>
        </p:nvSpPr>
        <p:spPr>
          <a:xfrm>
            <a:off x="745654" y="1800484"/>
            <a:ext cx="3001191" cy="1713248"/>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No cuentan con un sistema computacional</a:t>
            </a:r>
            <a:endParaRPr sz="2700" b="1" i="0" u="none" strike="noStrike" cap="none" dirty="0">
              <a:latin typeface="Century Gothic"/>
              <a:ea typeface="Century Gothic"/>
              <a:cs typeface="Century Gothic"/>
              <a:sym typeface="Century Gothic"/>
            </a:endParaRPr>
          </a:p>
        </p:txBody>
      </p:sp>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6208" t="16869" r="8078" b="10150"/>
          <a:stretch/>
        </p:blipFill>
        <p:spPr>
          <a:xfrm>
            <a:off x="1303928" y="3914511"/>
            <a:ext cx="2194560" cy="1972491"/>
          </a:xfrm>
          <a:prstGeom prst="rect">
            <a:avLst/>
          </a:prstGeom>
        </p:spPr>
      </p:pic>
    </p:spTree>
    <p:extLst>
      <p:ext uri="{BB962C8B-B14F-4D97-AF65-F5344CB8AC3E}">
        <p14:creationId xmlns:p14="http://schemas.microsoft.com/office/powerpoint/2010/main" val="340077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sp>
        <p:nvSpPr>
          <p:cNvPr id="6" name="Google Shape;182;p20"/>
          <p:cNvSpPr txBox="1"/>
          <p:nvPr/>
        </p:nvSpPr>
        <p:spPr>
          <a:xfrm>
            <a:off x="1340133" y="1594690"/>
            <a:ext cx="2786100" cy="1287821"/>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Información </a:t>
            </a:r>
            <a:endParaRPr sz="2700" b="1" i="0" u="none" strike="noStrike" cap="none" dirty="0">
              <a:latin typeface="Century Gothic"/>
              <a:ea typeface="Century Gothic"/>
              <a:cs typeface="Century Gothic"/>
              <a:sym typeface="Century Gothic"/>
            </a:endParaRPr>
          </a:p>
        </p:txBody>
      </p:sp>
      <p:sp>
        <p:nvSpPr>
          <p:cNvPr id="7" name="Google Shape;182;p20"/>
          <p:cNvSpPr txBox="1"/>
          <p:nvPr/>
        </p:nvSpPr>
        <p:spPr>
          <a:xfrm>
            <a:off x="4706808" y="1594690"/>
            <a:ext cx="2786100" cy="1287821"/>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i="0" u="none" strike="noStrike" cap="none" dirty="0" smtClean="0">
                <a:latin typeface="Century Gothic"/>
                <a:ea typeface="Century Gothic"/>
                <a:cs typeface="Century Gothic"/>
                <a:sym typeface="Century Gothic"/>
              </a:rPr>
              <a:t>Incompleta</a:t>
            </a:r>
            <a:endParaRPr sz="2700" b="1" i="0" u="none" strike="noStrike" cap="none" dirty="0">
              <a:latin typeface="Century Gothic"/>
              <a:ea typeface="Century Gothic"/>
              <a:cs typeface="Century Gothic"/>
              <a:sym typeface="Century Gothic"/>
            </a:endParaRPr>
          </a:p>
        </p:txBody>
      </p:sp>
      <p:sp>
        <p:nvSpPr>
          <p:cNvPr id="9" name="Google Shape;182;p20"/>
          <p:cNvSpPr txBox="1"/>
          <p:nvPr/>
        </p:nvSpPr>
        <p:spPr>
          <a:xfrm>
            <a:off x="8055751" y="1594690"/>
            <a:ext cx="2786100" cy="1287821"/>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Perdida</a:t>
            </a:r>
            <a:endParaRPr sz="2700" b="1" i="0" u="none" strike="noStrike" cap="none" dirty="0">
              <a:latin typeface="Century Gothic"/>
              <a:ea typeface="Century Gothic"/>
              <a:cs typeface="Century Gothic"/>
              <a:sym typeface="Century Gothic"/>
            </a:endParaRPr>
          </a:p>
        </p:txBody>
      </p:sp>
      <p:sp>
        <p:nvSpPr>
          <p:cNvPr id="10" name="Google Shape;182;p20"/>
          <p:cNvSpPr txBox="1"/>
          <p:nvPr/>
        </p:nvSpPr>
        <p:spPr>
          <a:xfrm>
            <a:off x="8080866" y="3057108"/>
            <a:ext cx="3239669" cy="1287821"/>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C" sz="2700" b="1" dirty="0" smtClean="0">
                <a:latin typeface="Century Gothic"/>
                <a:ea typeface="Century Gothic"/>
                <a:cs typeface="Century Gothic"/>
                <a:sym typeface="Century Gothic"/>
              </a:rPr>
              <a:t>Desorganización </a:t>
            </a:r>
            <a:endParaRPr sz="2700" b="1" i="0" u="none" strike="noStrike" cap="none" dirty="0">
              <a:latin typeface="Century Gothic"/>
              <a:ea typeface="Century Gothic"/>
              <a:cs typeface="Century Gothic"/>
              <a:sym typeface="Century Gothic"/>
            </a:endParaRPr>
          </a:p>
        </p:txBody>
      </p:sp>
      <p:pic>
        <p:nvPicPr>
          <p:cNvPr id="8194" name="Picture 2" descr="Cómo lidiar con la desorganización en un equipo de trabajo | E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133" y="3379921"/>
            <a:ext cx="2573354" cy="19300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na crítica para mejorar. “Manual del Enfoque Humanista” | b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220" y="3208704"/>
            <a:ext cx="32194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ucos para ser una persona ordenada | La Ventana | Cadena 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404" y="4521070"/>
            <a:ext cx="3295954" cy="194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0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767" y="1299411"/>
            <a:ext cx="5566611" cy="5227600"/>
          </a:xfrm>
          <a:prstGeom prst="rect">
            <a:avLst/>
          </a:prstGeom>
        </p:spPr>
      </p:pic>
    </p:spTree>
    <p:extLst>
      <p:ext uri="{BB962C8B-B14F-4D97-AF65-F5344CB8AC3E}">
        <p14:creationId xmlns:p14="http://schemas.microsoft.com/office/powerpoint/2010/main" val="227567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97280"/>
            <a:ext cx="8911687" cy="807720"/>
          </a:xfrm>
        </p:spPr>
        <p:txBody>
          <a:bodyPr/>
          <a:lstStyle/>
          <a:p>
            <a:pPr algn="ctr"/>
            <a:r>
              <a:rPr lang="es-EC" b="1" dirty="0" smtClean="0">
                <a:solidFill>
                  <a:schemeClr val="accent2">
                    <a:lumMod val="75000"/>
                  </a:schemeClr>
                </a:solidFill>
              </a:rPr>
              <a:t>OBJETIVO GENERAL</a:t>
            </a:r>
            <a:endParaRPr lang="en-US" b="1" dirty="0">
              <a:solidFill>
                <a:schemeClr val="accent2">
                  <a:lumMod val="75000"/>
                </a:schemeClr>
              </a:solidFill>
            </a:endParaRPr>
          </a:p>
        </p:txBody>
      </p:sp>
      <p:sp>
        <p:nvSpPr>
          <p:cNvPr id="3" name="Marcador de contenido 2"/>
          <p:cNvSpPr>
            <a:spLocks noGrp="1"/>
          </p:cNvSpPr>
          <p:nvPr>
            <p:ph idx="1"/>
          </p:nvPr>
        </p:nvSpPr>
        <p:spPr/>
        <p:txBody>
          <a:bodyPr>
            <a:noAutofit/>
          </a:bodyPr>
          <a:lstStyle/>
          <a:p>
            <a:pPr algn="just"/>
            <a:r>
              <a:rPr lang="es-EC" sz="2800" dirty="0"/>
              <a:t>Desarrollar un Sistema de Información Geográfico para la administración y monitoreo de la producción de los productos agropecuarios en las parroquias rurales del cantón Rumiñahui, mediante la recolección de datos de la comunidad de agricultores.</a:t>
            </a:r>
            <a:endParaRPr lang="en-US" sz="2800" dirty="0"/>
          </a:p>
          <a:p>
            <a:endParaRPr lang="es-EC" sz="2000" dirty="0" smtClean="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16" y="273995"/>
            <a:ext cx="5518485" cy="823285"/>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6433"/>
          <a:stretch/>
        </p:blipFill>
        <p:spPr>
          <a:xfrm>
            <a:off x="3609473" y="5052819"/>
            <a:ext cx="2264063" cy="1716805"/>
          </a:xfrm>
          <a:prstGeom prst="rect">
            <a:avLst/>
          </a:prstGeom>
        </p:spPr>
      </p:pic>
    </p:spTree>
    <p:extLst>
      <p:ext uri="{BB962C8B-B14F-4D97-AF65-F5344CB8AC3E}">
        <p14:creationId xmlns:p14="http://schemas.microsoft.com/office/powerpoint/2010/main" val="221780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Personalizado 2">
      <a:dk1>
        <a:sysClr val="windowText" lastClr="000000"/>
      </a:dk1>
      <a:lt1>
        <a:sysClr val="window" lastClr="FFFFFF"/>
      </a:lt1>
      <a:dk2>
        <a:srgbClr val="455F51"/>
      </a:dk2>
      <a:lt2>
        <a:srgbClr val="FFFFFF"/>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4348</TotalTime>
  <Words>936</Words>
  <Application>Microsoft Office PowerPoint</Application>
  <PresentationFormat>Panorámica</PresentationFormat>
  <Paragraphs>109</Paragraphs>
  <Slides>38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Calibri</vt:lpstr>
      <vt:lpstr>Century Gothic</vt:lpstr>
      <vt:lpstr>Wingdings 3</vt:lpstr>
      <vt:lpstr>Espiral</vt:lpstr>
      <vt:lpstr>SISTEMA DE INFORMACIÓN GEOGRÁFICO PARA LA ADMINISTRACIÓN Y MONITOREO DE LA PRODUCCIÓN DE PRODUCTOS AGROPECUARIOS EN LAS PARROQUIAS RURALES DEL CANTÓN RUMIÑAHUI</vt:lpstr>
      <vt:lpstr>AGENDA</vt:lpstr>
      <vt:lpstr>INTRODUCCIÓN</vt:lpstr>
      <vt:lpstr>INTRODUCCIÓN</vt:lpstr>
      <vt:lpstr>PROBLEMA</vt:lpstr>
      <vt:lpstr>Presentación de PowerPoint</vt:lpstr>
      <vt:lpstr>Presentación de PowerPoint</vt:lpstr>
      <vt:lpstr>Presentación de PowerPoint</vt:lpstr>
      <vt:lpstr>OBJETIVO GENERAL</vt:lpstr>
      <vt:lpstr>OBJETIVOS ESPECÍFICOS</vt:lpstr>
      <vt:lpstr>HIPÓTESIS</vt:lpstr>
      <vt:lpstr>SISTEMA DE INFORMACIÓN GEOGRÁFICO</vt:lpstr>
      <vt:lpstr>Presentación de PowerPoint</vt:lpstr>
      <vt:lpstr>COMPONENTES</vt:lpstr>
      <vt:lpstr>¿CÓMO TRABAJAN?</vt:lpstr>
      <vt:lpstr>DESARROLLO</vt:lpstr>
      <vt:lpstr>MICROSOFT SOLUTION FRAMEWORK</vt:lpstr>
      <vt:lpstr>HERRAMIENTAS</vt:lpstr>
      <vt:lpstr>VISIÓN</vt:lpstr>
      <vt:lpstr>DIAGRAMA CASOS DE USO</vt:lpstr>
      <vt:lpstr>Diagrama de Arquitectura del Sistema</vt:lpstr>
      <vt:lpstr>DIAGRAMA BASE DE DATOS</vt:lpstr>
      <vt:lpstr>PLANEACIÓN</vt:lpstr>
      <vt:lpstr>DESARROLLO</vt:lpstr>
      <vt:lpstr>ESTABILIZACIÓN</vt:lpstr>
      <vt:lpstr>IMPLEMENTACIÓN</vt:lpstr>
      <vt:lpstr>RESULTADOS</vt:lpstr>
      <vt:lpstr> Automatización del Proceso</vt:lpstr>
      <vt:lpstr> Automatización del Proceso</vt:lpstr>
      <vt:lpstr> Ubicación Geográfica</vt:lpstr>
      <vt:lpstr>Control de Producción del Agricultor</vt:lpstr>
      <vt:lpstr> Control de Producción Barrios y Parroquias</vt:lpstr>
      <vt:lpstr>CONCLUSIONES Y RECOMENDACIONES</vt:lpstr>
      <vt:lpstr>Conclusiones</vt:lpstr>
      <vt:lpstr>Conclusiones</vt:lpstr>
      <vt:lpstr>Recomendaciones</vt:lpstr>
      <vt:lpstr>Recomendaciones</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INFORMACIÓN GEOGRÁFICO PARA LA ADMINISTRACIÓN Y MONITOREO DE LA PRODUCCIÓN DE PRODUCTOS AGROPECUARIOS EN LAS PARROQUIAS RURALES DEL CANTÓN RUMIÑAHUI</dc:title>
  <dc:creator>KLEBER VILLEGAS</dc:creator>
  <cp:lastModifiedBy>KLEBER VILLEGAS</cp:lastModifiedBy>
  <cp:revision>60</cp:revision>
  <dcterms:created xsi:type="dcterms:W3CDTF">2020-08-24T12:12:05Z</dcterms:created>
  <dcterms:modified xsi:type="dcterms:W3CDTF">2020-09-03T17:47:21Z</dcterms:modified>
</cp:coreProperties>
</file>