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6" r:id="rId1"/>
    <p:sldMasterId id="2147483769" r:id="rId2"/>
  </p:sldMasterIdLst>
  <p:notesMasterIdLst>
    <p:notesMasterId r:id="rId34"/>
  </p:notesMasterIdLst>
  <p:sldIdLst>
    <p:sldId id="256" r:id="rId3"/>
    <p:sldId id="267" r:id="rId4"/>
    <p:sldId id="257" r:id="rId5"/>
    <p:sldId id="265" r:id="rId6"/>
    <p:sldId id="266" r:id="rId7"/>
    <p:sldId id="258" r:id="rId8"/>
    <p:sldId id="260" r:id="rId9"/>
    <p:sldId id="261" r:id="rId10"/>
    <p:sldId id="262" r:id="rId11"/>
    <p:sldId id="263" r:id="rId12"/>
    <p:sldId id="293" r:id="rId13"/>
    <p:sldId id="294" r:id="rId14"/>
    <p:sldId id="275" r:id="rId15"/>
    <p:sldId id="271" r:id="rId16"/>
    <p:sldId id="296" r:id="rId17"/>
    <p:sldId id="272" r:id="rId18"/>
    <p:sldId id="273" r:id="rId19"/>
    <p:sldId id="274" r:id="rId20"/>
    <p:sldId id="280" r:id="rId21"/>
    <p:sldId id="281" r:id="rId22"/>
    <p:sldId id="283" r:id="rId23"/>
    <p:sldId id="284" r:id="rId24"/>
    <p:sldId id="289" r:id="rId25"/>
    <p:sldId id="286" r:id="rId26"/>
    <p:sldId id="287" r:id="rId27"/>
    <p:sldId id="288" r:id="rId28"/>
    <p:sldId id="277" r:id="rId29"/>
    <p:sldId id="295" r:id="rId30"/>
    <p:sldId id="278" r:id="rId31"/>
    <p:sldId id="279" r:id="rId32"/>
    <p:sldId id="285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94236972-C661-480E-A9EE-17DB8C0EE9AD}">
          <p14:sldIdLst>
            <p14:sldId id="256"/>
          </p14:sldIdLst>
        </p14:section>
        <p14:section name="desarrollo" id="{1A73681F-B8CD-4642-BBA6-BC5208D327DB}">
          <p14:sldIdLst>
            <p14:sldId id="267"/>
            <p14:sldId id="257"/>
            <p14:sldId id="265"/>
            <p14:sldId id="266"/>
            <p14:sldId id="258"/>
            <p14:sldId id="260"/>
            <p14:sldId id="261"/>
            <p14:sldId id="262"/>
            <p14:sldId id="263"/>
            <p14:sldId id="293"/>
            <p14:sldId id="294"/>
            <p14:sldId id="275"/>
            <p14:sldId id="271"/>
            <p14:sldId id="296"/>
            <p14:sldId id="272"/>
            <p14:sldId id="273"/>
            <p14:sldId id="274"/>
            <p14:sldId id="280"/>
            <p14:sldId id="281"/>
            <p14:sldId id="283"/>
            <p14:sldId id="284"/>
            <p14:sldId id="289"/>
            <p14:sldId id="286"/>
            <p14:sldId id="287"/>
            <p14:sldId id="288"/>
            <p14:sldId id="277"/>
            <p14:sldId id="295"/>
            <p14:sldId id="278"/>
            <p14:sldId id="279"/>
            <p14:sldId id="2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347"/>
    <a:srgbClr val="AD156F"/>
    <a:srgbClr val="7E44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F580D2-03C6-4816-ADF1-328ACEE524AE}" type="doc">
      <dgm:prSet loTypeId="urn:microsoft.com/office/officeart/2005/8/layout/bProcess4" loCatId="process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5C440B14-5FE9-47AA-8332-ED1A56283423}">
      <dgm:prSet phldrT="[Texto]" custT="1"/>
      <dgm:spPr/>
      <dgm:t>
        <a:bodyPr/>
        <a:lstStyle/>
        <a:p>
          <a:pPr algn="ctr"/>
          <a:r>
            <a:rPr lang="en-US" sz="1200" b="1" dirty="0" err="1"/>
            <a:t>Muestras</a:t>
          </a:r>
          <a:endParaRPr lang="en-US" sz="1200" b="1" dirty="0"/>
        </a:p>
        <a:p>
          <a:pPr algn="ctr"/>
          <a:r>
            <a:rPr lang="es-EC" sz="1200" dirty="0"/>
            <a:t>Cepas de actinomicetos de Pichincha (2011)</a:t>
          </a:r>
        </a:p>
      </dgm:t>
    </dgm:pt>
    <dgm:pt modelId="{CFC5610C-BE2E-47E5-9203-48E3600123ED}" type="parTrans" cxnId="{71FEB718-BDD3-406C-B0DA-A840E7963998}">
      <dgm:prSet/>
      <dgm:spPr/>
      <dgm:t>
        <a:bodyPr/>
        <a:lstStyle/>
        <a:p>
          <a:endParaRPr lang="es-EC" sz="1200"/>
        </a:p>
      </dgm:t>
    </dgm:pt>
    <dgm:pt modelId="{CE6AA828-27AC-4639-92C0-C079C2F46074}" type="sibTrans" cxnId="{71FEB718-BDD3-406C-B0DA-A840E7963998}">
      <dgm:prSet/>
      <dgm:spPr/>
      <dgm:t>
        <a:bodyPr/>
        <a:lstStyle/>
        <a:p>
          <a:endParaRPr lang="es-EC" sz="1200"/>
        </a:p>
      </dgm:t>
    </dgm:pt>
    <dgm:pt modelId="{058580B7-8264-45F9-A8FC-C96339359273}">
      <dgm:prSet phldrT="[Texto]" custT="1"/>
      <dgm:spPr/>
      <dgm:t>
        <a:bodyPr/>
        <a:lstStyle/>
        <a:p>
          <a:pPr algn="ctr"/>
          <a:r>
            <a:rPr lang="en-US" sz="1200" b="1" dirty="0" err="1"/>
            <a:t>Hidratación</a:t>
          </a:r>
          <a:endParaRPr lang="en-US" sz="1200" b="1" dirty="0"/>
        </a:p>
        <a:p>
          <a:pPr algn="l"/>
          <a:r>
            <a:rPr lang="en-US" sz="1200" b="0" dirty="0" err="1"/>
            <a:t>Resuspensión</a:t>
          </a:r>
          <a:r>
            <a:rPr lang="en-US" sz="1200" b="0" dirty="0"/>
            <a:t> </a:t>
          </a:r>
          <a:r>
            <a:rPr lang="en-US" sz="1200" b="0" dirty="0" err="1"/>
            <a:t>en</a:t>
          </a:r>
          <a:r>
            <a:rPr lang="en-US" sz="1200" b="0" dirty="0"/>
            <a:t>: </a:t>
          </a:r>
        </a:p>
        <a:p>
          <a:pPr algn="l"/>
          <a:r>
            <a:rPr lang="en-US" sz="1200" dirty="0" err="1"/>
            <a:t>Solución</a:t>
          </a:r>
          <a:r>
            <a:rPr lang="en-US" sz="1200" dirty="0"/>
            <a:t> </a:t>
          </a:r>
          <a:r>
            <a:rPr lang="en-US" sz="1200" dirty="0" err="1"/>
            <a:t>salina</a:t>
          </a:r>
          <a:r>
            <a:rPr lang="en-US" sz="1200" dirty="0"/>
            <a:t> </a:t>
          </a:r>
          <a:r>
            <a:rPr lang="en-US" sz="1200" dirty="0" err="1"/>
            <a:t>estéril</a:t>
          </a:r>
          <a:r>
            <a:rPr lang="en-US" sz="1200" dirty="0"/>
            <a:t> 0.9% p/v</a:t>
          </a:r>
        </a:p>
        <a:p>
          <a:pPr algn="l"/>
          <a:r>
            <a:rPr lang="en-US" sz="1200" dirty="0"/>
            <a:t>Agua </a:t>
          </a:r>
          <a:r>
            <a:rPr lang="en-US" sz="1200" dirty="0" err="1"/>
            <a:t>peptona</a:t>
          </a:r>
          <a:r>
            <a:rPr lang="en-US" sz="1200" dirty="0"/>
            <a:t> </a:t>
          </a:r>
          <a:r>
            <a:rPr lang="en-US" sz="1200" dirty="0" err="1"/>
            <a:t>estéril</a:t>
          </a:r>
          <a:r>
            <a:rPr lang="en-US" sz="1200" dirty="0"/>
            <a:t> 0.1% p/v</a:t>
          </a:r>
        </a:p>
        <a:p>
          <a:pPr algn="l"/>
          <a:r>
            <a:rPr lang="en-US" sz="1200" dirty="0"/>
            <a:t>por 2 h</a:t>
          </a:r>
        </a:p>
      </dgm:t>
    </dgm:pt>
    <dgm:pt modelId="{2ECAE534-E792-41B8-A443-DBF16D18C0E4}" type="parTrans" cxnId="{99A02105-8813-4527-AF42-29953A7B527E}">
      <dgm:prSet/>
      <dgm:spPr/>
      <dgm:t>
        <a:bodyPr/>
        <a:lstStyle/>
        <a:p>
          <a:endParaRPr lang="es-EC" sz="1200"/>
        </a:p>
      </dgm:t>
    </dgm:pt>
    <dgm:pt modelId="{393469F6-EE94-46CD-8547-FB86161DCABE}" type="sibTrans" cxnId="{99A02105-8813-4527-AF42-29953A7B527E}">
      <dgm:prSet/>
      <dgm:spPr/>
      <dgm:t>
        <a:bodyPr/>
        <a:lstStyle/>
        <a:p>
          <a:endParaRPr lang="es-EC" sz="1200"/>
        </a:p>
      </dgm:t>
    </dgm:pt>
    <dgm:pt modelId="{01888551-A5DC-46EF-B74D-622A75CB314E}">
      <dgm:prSet phldrT="[Texto]" custT="1"/>
      <dgm:spPr/>
      <dgm:t>
        <a:bodyPr/>
        <a:lstStyle/>
        <a:p>
          <a:pPr algn="ctr">
            <a:lnSpc>
              <a:spcPct val="90000"/>
            </a:lnSpc>
          </a:pPr>
          <a:r>
            <a:rPr lang="en-US" sz="1200" b="1" dirty="0" err="1"/>
            <a:t>Siembra</a:t>
          </a:r>
          <a:r>
            <a:rPr lang="en-US" sz="1200" b="1" dirty="0"/>
            <a:t> por </a:t>
          </a:r>
          <a:r>
            <a:rPr lang="en-US" sz="1200" b="1" dirty="0" err="1"/>
            <a:t>extensión</a:t>
          </a:r>
          <a:endParaRPr lang="en-US" sz="1200" b="1" dirty="0"/>
        </a:p>
        <a:p>
          <a:pPr algn="l">
            <a:lnSpc>
              <a:spcPct val="90000"/>
            </a:lnSpc>
          </a:pPr>
          <a:r>
            <a:rPr lang="en-US" sz="1200" dirty="0"/>
            <a:t>50 µL de </a:t>
          </a:r>
          <a:r>
            <a:rPr lang="en-US" sz="1200" dirty="0" err="1"/>
            <a:t>actinomicetos</a:t>
          </a:r>
          <a:endParaRPr lang="en-US" sz="1200" dirty="0"/>
        </a:p>
        <a:p>
          <a:pPr algn="l">
            <a:lnSpc>
              <a:spcPct val="100000"/>
            </a:lnSpc>
          </a:pPr>
          <a:r>
            <a:rPr lang="en-US" sz="1200" dirty="0"/>
            <a:t>Medio de </a:t>
          </a:r>
          <a:r>
            <a:rPr lang="en-US" sz="1200" dirty="0" err="1"/>
            <a:t>cultivo</a:t>
          </a:r>
          <a:r>
            <a:rPr lang="en-US" sz="1200" dirty="0"/>
            <a:t> Agar </a:t>
          </a:r>
          <a:r>
            <a:rPr lang="en-US" sz="1200" dirty="0" err="1"/>
            <a:t>Almidón</a:t>
          </a:r>
          <a:r>
            <a:rPr lang="en-US" sz="1200" dirty="0"/>
            <a:t> </a:t>
          </a:r>
          <a:r>
            <a:rPr lang="en-US" sz="1200" dirty="0" err="1"/>
            <a:t>Caseína</a:t>
          </a:r>
          <a:r>
            <a:rPr lang="en-US" sz="1200" dirty="0"/>
            <a:t> (AAC)</a:t>
          </a:r>
        </a:p>
        <a:p>
          <a:pPr algn="l">
            <a:lnSpc>
              <a:spcPct val="100000"/>
            </a:lnSpc>
          </a:pPr>
          <a:r>
            <a:rPr lang="en-US" sz="1200" dirty="0" err="1"/>
            <a:t>Incubación</a:t>
          </a:r>
          <a:r>
            <a:rPr lang="en-US" sz="1200" dirty="0"/>
            <a:t> por 11 </a:t>
          </a:r>
          <a:r>
            <a:rPr lang="en-US" sz="1200" dirty="0" err="1"/>
            <a:t>días</a:t>
          </a:r>
          <a:r>
            <a:rPr lang="en-US" sz="1200" dirty="0"/>
            <a:t> a 25ºC</a:t>
          </a:r>
          <a:endParaRPr lang="es-EC" sz="1200" dirty="0"/>
        </a:p>
      </dgm:t>
    </dgm:pt>
    <dgm:pt modelId="{2152775E-F0A5-4FD4-9BE9-9CC4931BF2C7}" type="parTrans" cxnId="{A28EB22C-1CF8-4C49-9250-1EEF4677C9AF}">
      <dgm:prSet/>
      <dgm:spPr/>
      <dgm:t>
        <a:bodyPr/>
        <a:lstStyle/>
        <a:p>
          <a:endParaRPr lang="es-EC" sz="1200"/>
        </a:p>
      </dgm:t>
    </dgm:pt>
    <dgm:pt modelId="{F140B733-6494-4FE8-9005-C7AF18654109}" type="sibTrans" cxnId="{A28EB22C-1CF8-4C49-9250-1EEF4677C9AF}">
      <dgm:prSet/>
      <dgm:spPr/>
      <dgm:t>
        <a:bodyPr/>
        <a:lstStyle/>
        <a:p>
          <a:endParaRPr lang="es-EC" sz="1200"/>
        </a:p>
      </dgm:t>
    </dgm:pt>
    <dgm:pt modelId="{E3E53065-A85F-4DDC-BAC2-A1D9CB072972}">
      <dgm:prSet phldrT="[Texto]" custT="1"/>
      <dgm:spPr/>
      <dgm:t>
        <a:bodyPr/>
        <a:lstStyle/>
        <a:p>
          <a:pPr algn="ctr">
            <a:lnSpc>
              <a:spcPct val="100000"/>
            </a:lnSpc>
          </a:pPr>
          <a:r>
            <a:rPr lang="en-US" sz="1200" b="1" dirty="0" err="1"/>
            <a:t>Caracterización</a:t>
          </a:r>
          <a:r>
            <a:rPr lang="en-US" sz="1200" b="1" dirty="0"/>
            <a:t> </a:t>
          </a:r>
        </a:p>
        <a:p>
          <a:pPr algn="ctr">
            <a:lnSpc>
              <a:spcPct val="100000"/>
            </a:lnSpc>
          </a:pPr>
          <a:r>
            <a:rPr lang="en-US" sz="1200" b="1" dirty="0" err="1"/>
            <a:t>Morfológica</a:t>
          </a:r>
          <a:r>
            <a:rPr lang="en-US" sz="1200" b="1" dirty="0"/>
            <a:t> </a:t>
          </a:r>
        </a:p>
        <a:p>
          <a:pPr algn="l">
            <a:lnSpc>
              <a:spcPct val="100000"/>
            </a:lnSpc>
          </a:pPr>
          <a:r>
            <a:rPr lang="en-US" sz="1200" dirty="0" err="1"/>
            <a:t>Macroscópica</a:t>
          </a:r>
          <a:r>
            <a:rPr lang="en-US" sz="1200" dirty="0"/>
            <a:t> </a:t>
          </a:r>
        </a:p>
        <a:p>
          <a:pPr algn="l">
            <a:lnSpc>
              <a:spcPct val="100000"/>
            </a:lnSpc>
          </a:pPr>
          <a:r>
            <a:rPr lang="en-US" sz="1200" dirty="0" err="1"/>
            <a:t>Microscópica</a:t>
          </a:r>
          <a:r>
            <a:rPr lang="en-US" sz="1200" dirty="0"/>
            <a:t> (</a:t>
          </a:r>
          <a:r>
            <a:rPr lang="en-US" sz="1200" dirty="0" err="1"/>
            <a:t>tinción</a:t>
          </a:r>
          <a:r>
            <a:rPr lang="en-US" sz="1200" dirty="0"/>
            <a:t> Gram)</a:t>
          </a:r>
          <a:endParaRPr lang="es-EC" sz="1200" dirty="0"/>
        </a:p>
      </dgm:t>
    </dgm:pt>
    <dgm:pt modelId="{2DD4B956-7021-4CF3-B178-EC74DD9B7CCF}" type="parTrans" cxnId="{DA9CEBD9-A92C-4DC1-9BC2-EAB00D11EA1B}">
      <dgm:prSet/>
      <dgm:spPr/>
      <dgm:t>
        <a:bodyPr/>
        <a:lstStyle/>
        <a:p>
          <a:endParaRPr lang="es-EC" sz="1200"/>
        </a:p>
      </dgm:t>
    </dgm:pt>
    <dgm:pt modelId="{2B2FE901-E0E6-43DE-8627-9E3A5E48AA36}" type="sibTrans" cxnId="{DA9CEBD9-A92C-4DC1-9BC2-EAB00D11EA1B}">
      <dgm:prSet/>
      <dgm:spPr/>
      <dgm:t>
        <a:bodyPr/>
        <a:lstStyle/>
        <a:p>
          <a:endParaRPr lang="es-EC" sz="1200"/>
        </a:p>
      </dgm:t>
    </dgm:pt>
    <dgm:pt modelId="{D58E40FD-69CC-4C8D-81FA-40F20930CD88}">
      <dgm:prSet phldrT="[Texto]" custT="1"/>
      <dgm:spPr/>
      <dgm:t>
        <a:bodyPr/>
        <a:lstStyle/>
        <a:p>
          <a:pPr algn="ctr"/>
          <a:r>
            <a:rPr lang="en-US" sz="1200" b="1" dirty="0" err="1"/>
            <a:t>Resiembra</a:t>
          </a:r>
          <a:r>
            <a:rPr lang="en-US" sz="1200" b="1" dirty="0"/>
            <a:t> por </a:t>
          </a:r>
          <a:r>
            <a:rPr lang="en-US" sz="1200" b="1" dirty="0" err="1"/>
            <a:t>estriado</a:t>
          </a:r>
          <a:r>
            <a:rPr lang="en-US" sz="1200" b="1" dirty="0"/>
            <a:t> </a:t>
          </a:r>
          <a:r>
            <a:rPr lang="en-US" sz="1200" b="1" dirty="0" err="1"/>
            <a:t>compuesto</a:t>
          </a:r>
          <a:endParaRPr lang="en-US" sz="1200" b="1" dirty="0"/>
        </a:p>
        <a:p>
          <a:pPr algn="l"/>
          <a:r>
            <a:rPr lang="es-EC" sz="1200" dirty="0"/>
            <a:t>Medio de cultivo AAC</a:t>
          </a:r>
        </a:p>
        <a:p>
          <a:pPr algn="l"/>
          <a:r>
            <a:rPr lang="es-EC" sz="1200" dirty="0"/>
            <a:t>Incubación por 7 días a 25ºC</a:t>
          </a:r>
        </a:p>
      </dgm:t>
    </dgm:pt>
    <dgm:pt modelId="{ED65E2EF-FDEE-4185-A4C7-5CB1653D4D79}" type="parTrans" cxnId="{65874B78-41F6-4A72-8575-1691EC6D8780}">
      <dgm:prSet/>
      <dgm:spPr/>
      <dgm:t>
        <a:bodyPr/>
        <a:lstStyle/>
        <a:p>
          <a:endParaRPr lang="es-EC" sz="1200"/>
        </a:p>
      </dgm:t>
    </dgm:pt>
    <dgm:pt modelId="{B1D4866F-B514-4BB9-9B17-68A69898395D}" type="sibTrans" cxnId="{65874B78-41F6-4A72-8575-1691EC6D8780}">
      <dgm:prSet/>
      <dgm:spPr/>
      <dgm:t>
        <a:bodyPr/>
        <a:lstStyle/>
        <a:p>
          <a:endParaRPr lang="es-EC" sz="1200"/>
        </a:p>
      </dgm:t>
    </dgm:pt>
    <dgm:pt modelId="{96641A33-F274-41D6-9841-93AA9788C4AC}">
      <dgm:prSet phldrT="[Texto]" custT="1"/>
      <dgm:spPr/>
      <dgm:t>
        <a:bodyPr/>
        <a:lstStyle/>
        <a:p>
          <a:pPr algn="ctr"/>
          <a:r>
            <a:rPr lang="en-US" sz="1200" b="1" dirty="0" err="1"/>
            <a:t>Mantenimiento</a:t>
          </a:r>
          <a:endParaRPr lang="en-US" sz="1200" b="1" dirty="0"/>
        </a:p>
        <a:p>
          <a:pPr algn="l"/>
          <a:r>
            <a:rPr lang="en-US" sz="1200" dirty="0" err="1"/>
            <a:t>Cada</a:t>
          </a:r>
          <a:r>
            <a:rPr lang="en-US" sz="1200" dirty="0"/>
            <a:t> 30 </a:t>
          </a:r>
          <a:r>
            <a:rPr lang="en-US" sz="1200" dirty="0" err="1"/>
            <a:t>días</a:t>
          </a:r>
          <a:r>
            <a:rPr lang="en-US" sz="1200" dirty="0"/>
            <a:t> </a:t>
          </a:r>
        </a:p>
        <a:p>
          <a:pPr algn="l"/>
          <a:r>
            <a:rPr lang="es-EC" sz="1200" dirty="0"/>
            <a:t>Medio de cultivo AAC</a:t>
          </a:r>
        </a:p>
        <a:p>
          <a:pPr algn="l"/>
          <a:r>
            <a:rPr lang="es-EC" sz="1200" dirty="0"/>
            <a:t>Incubación 7 días a 25ºC</a:t>
          </a:r>
        </a:p>
      </dgm:t>
    </dgm:pt>
    <dgm:pt modelId="{3820DBA6-B5A2-4FCB-BB63-F4D6AEA80FEE}" type="parTrans" cxnId="{67BA3495-F3B3-4D59-AF3D-6E097722AD09}">
      <dgm:prSet/>
      <dgm:spPr/>
      <dgm:t>
        <a:bodyPr/>
        <a:lstStyle/>
        <a:p>
          <a:endParaRPr lang="es-EC" sz="1200"/>
        </a:p>
      </dgm:t>
    </dgm:pt>
    <dgm:pt modelId="{E574D741-F0BB-4B3B-85FF-41AB52FF254F}" type="sibTrans" cxnId="{67BA3495-F3B3-4D59-AF3D-6E097722AD09}">
      <dgm:prSet/>
      <dgm:spPr/>
      <dgm:t>
        <a:bodyPr/>
        <a:lstStyle/>
        <a:p>
          <a:endParaRPr lang="es-EC" sz="1200"/>
        </a:p>
      </dgm:t>
    </dgm:pt>
    <dgm:pt modelId="{219B12F3-57F8-4C83-82F9-340AEDA0A1C7}" type="pres">
      <dgm:prSet presAssocID="{C2F580D2-03C6-4816-ADF1-328ACEE524AE}" presName="Name0" presStyleCnt="0">
        <dgm:presLayoutVars>
          <dgm:dir/>
          <dgm:resizeHandles/>
        </dgm:presLayoutVars>
      </dgm:prSet>
      <dgm:spPr/>
    </dgm:pt>
    <dgm:pt modelId="{6200273E-8DF1-4CCA-88B5-AAA835C865DA}" type="pres">
      <dgm:prSet presAssocID="{5C440B14-5FE9-47AA-8332-ED1A56283423}" presName="compNode" presStyleCnt="0"/>
      <dgm:spPr/>
    </dgm:pt>
    <dgm:pt modelId="{E7B5FF2C-1DBE-45D6-9002-D0527DC4C9C3}" type="pres">
      <dgm:prSet presAssocID="{5C440B14-5FE9-47AA-8332-ED1A56283423}" presName="dummyConnPt" presStyleCnt="0"/>
      <dgm:spPr/>
    </dgm:pt>
    <dgm:pt modelId="{A6EB532B-9C19-4A05-94D3-E6FFF8528669}" type="pres">
      <dgm:prSet presAssocID="{5C440B14-5FE9-47AA-8332-ED1A56283423}" presName="node" presStyleLbl="node1" presStyleIdx="0" presStyleCnt="6" custLinFactNeighborX="1118" custLinFactNeighborY="-37433">
        <dgm:presLayoutVars>
          <dgm:bulletEnabled val="1"/>
        </dgm:presLayoutVars>
      </dgm:prSet>
      <dgm:spPr/>
    </dgm:pt>
    <dgm:pt modelId="{2C8A3A2A-A2F3-4347-B6D5-10380B53E1E4}" type="pres">
      <dgm:prSet presAssocID="{CE6AA828-27AC-4639-92C0-C079C2F46074}" presName="sibTrans" presStyleLbl="bgSibTrans2D1" presStyleIdx="0" presStyleCnt="5"/>
      <dgm:spPr/>
    </dgm:pt>
    <dgm:pt modelId="{47F2E965-AF79-4981-86AA-A72692AD00D1}" type="pres">
      <dgm:prSet presAssocID="{058580B7-8264-45F9-A8FC-C96339359273}" presName="compNode" presStyleCnt="0"/>
      <dgm:spPr/>
    </dgm:pt>
    <dgm:pt modelId="{498FE9C9-A270-41D0-8D4A-EAEC2480C146}" type="pres">
      <dgm:prSet presAssocID="{058580B7-8264-45F9-A8FC-C96339359273}" presName="dummyConnPt" presStyleCnt="0"/>
      <dgm:spPr/>
    </dgm:pt>
    <dgm:pt modelId="{208A755B-2D67-4668-B611-40A421E4BD89}" type="pres">
      <dgm:prSet presAssocID="{058580B7-8264-45F9-A8FC-C96339359273}" presName="node" presStyleLbl="node1" presStyleIdx="1" presStyleCnt="6" custScaleY="144785" custLinFactNeighborY="-13621">
        <dgm:presLayoutVars>
          <dgm:bulletEnabled val="1"/>
        </dgm:presLayoutVars>
      </dgm:prSet>
      <dgm:spPr/>
    </dgm:pt>
    <dgm:pt modelId="{5241ACB8-CFC5-404B-85D3-68D2E803DA81}" type="pres">
      <dgm:prSet presAssocID="{393469F6-EE94-46CD-8547-FB86161DCABE}" presName="sibTrans" presStyleLbl="bgSibTrans2D1" presStyleIdx="1" presStyleCnt="5"/>
      <dgm:spPr/>
    </dgm:pt>
    <dgm:pt modelId="{1A81DF89-4172-435C-A050-D1BF6E3C2182}" type="pres">
      <dgm:prSet presAssocID="{01888551-A5DC-46EF-B74D-622A75CB314E}" presName="compNode" presStyleCnt="0"/>
      <dgm:spPr/>
    </dgm:pt>
    <dgm:pt modelId="{D50B5432-CF99-4991-8E2E-B372BAC51C96}" type="pres">
      <dgm:prSet presAssocID="{01888551-A5DC-46EF-B74D-622A75CB314E}" presName="dummyConnPt" presStyleCnt="0"/>
      <dgm:spPr/>
    </dgm:pt>
    <dgm:pt modelId="{0AC6CB74-B79D-4BDA-A62B-952024ABE35D}" type="pres">
      <dgm:prSet presAssocID="{01888551-A5DC-46EF-B74D-622A75CB314E}" presName="node" presStyleLbl="node1" presStyleIdx="2" presStyleCnt="6" custScaleX="103729" custScaleY="150347" custLinFactNeighborY="3296">
        <dgm:presLayoutVars>
          <dgm:bulletEnabled val="1"/>
        </dgm:presLayoutVars>
      </dgm:prSet>
      <dgm:spPr/>
    </dgm:pt>
    <dgm:pt modelId="{8DDA3673-43E3-4512-A319-43DAC2C42873}" type="pres">
      <dgm:prSet presAssocID="{F140B733-6494-4FE8-9005-C7AF18654109}" presName="sibTrans" presStyleLbl="bgSibTrans2D1" presStyleIdx="2" presStyleCnt="5" custAng="91560" custLinFactY="100000" custLinFactNeighborX="9640" custLinFactNeighborY="193681"/>
      <dgm:spPr/>
    </dgm:pt>
    <dgm:pt modelId="{A3455D02-CE1A-46F7-899D-17C3167A610D}" type="pres">
      <dgm:prSet presAssocID="{E3E53065-A85F-4DDC-BAC2-A1D9CB072972}" presName="compNode" presStyleCnt="0"/>
      <dgm:spPr/>
    </dgm:pt>
    <dgm:pt modelId="{AE5A4B70-F9AE-47F3-A22E-0712E91A0EB4}" type="pres">
      <dgm:prSet presAssocID="{E3E53065-A85F-4DDC-BAC2-A1D9CB072972}" presName="dummyConnPt" presStyleCnt="0"/>
      <dgm:spPr/>
    </dgm:pt>
    <dgm:pt modelId="{FBC2F847-0C90-48C1-9505-DD8B1ECE0656}" type="pres">
      <dgm:prSet presAssocID="{E3E53065-A85F-4DDC-BAC2-A1D9CB072972}" presName="node" presStyleLbl="node1" presStyleIdx="3" presStyleCnt="6" custScaleX="130230" custScaleY="102400" custLinFactNeighborX="-2616" custLinFactNeighborY="-30981">
        <dgm:presLayoutVars>
          <dgm:bulletEnabled val="1"/>
        </dgm:presLayoutVars>
      </dgm:prSet>
      <dgm:spPr/>
    </dgm:pt>
    <dgm:pt modelId="{DAB1325F-7CD5-42D0-A5F0-FDE85B1DAB46}" type="pres">
      <dgm:prSet presAssocID="{2B2FE901-E0E6-43DE-8627-9E3A5E48AA36}" presName="sibTrans" presStyleLbl="bgSibTrans2D1" presStyleIdx="3" presStyleCnt="5" custLinFactNeighborX="-1548"/>
      <dgm:spPr/>
    </dgm:pt>
    <dgm:pt modelId="{52487C1F-53B3-4236-9C1E-E579022828BC}" type="pres">
      <dgm:prSet presAssocID="{D58E40FD-69CC-4C8D-81FA-40F20930CD88}" presName="compNode" presStyleCnt="0"/>
      <dgm:spPr/>
    </dgm:pt>
    <dgm:pt modelId="{B9F34B92-8614-4978-A723-1F3C7933866B}" type="pres">
      <dgm:prSet presAssocID="{D58E40FD-69CC-4C8D-81FA-40F20930CD88}" presName="dummyConnPt" presStyleCnt="0"/>
      <dgm:spPr/>
    </dgm:pt>
    <dgm:pt modelId="{D5B914DE-25F4-477E-AD9B-C3C9F0AAF872}" type="pres">
      <dgm:prSet presAssocID="{D58E40FD-69CC-4C8D-81FA-40F20930CD88}" presName="node" presStyleLbl="node1" presStyleIdx="4" presStyleCnt="6" custScaleX="106435" custScaleY="137789" custLinFactNeighborX="-3922" custLinFactNeighborY="-49353">
        <dgm:presLayoutVars>
          <dgm:bulletEnabled val="1"/>
        </dgm:presLayoutVars>
      </dgm:prSet>
      <dgm:spPr/>
    </dgm:pt>
    <dgm:pt modelId="{13648192-7659-49E4-A03E-103B99821ACB}" type="pres">
      <dgm:prSet presAssocID="{B1D4866F-B514-4BB9-9B17-68A69898395D}" presName="sibTrans" presStyleLbl="bgSibTrans2D1" presStyleIdx="4" presStyleCnt="5" custAng="21549444" custLinFactNeighborX="6155" custLinFactNeighborY="40005"/>
      <dgm:spPr/>
    </dgm:pt>
    <dgm:pt modelId="{B347037D-CB0F-4BD9-9DDB-2DA6DC0B6837}" type="pres">
      <dgm:prSet presAssocID="{96641A33-F274-41D6-9841-93AA9788C4AC}" presName="compNode" presStyleCnt="0"/>
      <dgm:spPr/>
    </dgm:pt>
    <dgm:pt modelId="{23AAABFE-E9C9-4C6E-ADC3-E271293B1850}" type="pres">
      <dgm:prSet presAssocID="{96641A33-F274-41D6-9841-93AA9788C4AC}" presName="dummyConnPt" presStyleCnt="0"/>
      <dgm:spPr/>
    </dgm:pt>
    <dgm:pt modelId="{8E8D853B-DA10-4A90-B4EC-0EAFDE47B545}" type="pres">
      <dgm:prSet presAssocID="{96641A33-F274-41D6-9841-93AA9788C4AC}" presName="node" presStyleLbl="node1" presStyleIdx="5" presStyleCnt="6" custScaleX="103064" custScaleY="116312" custLinFactNeighborX="-2683" custLinFactNeighborY="-66345">
        <dgm:presLayoutVars>
          <dgm:bulletEnabled val="1"/>
        </dgm:presLayoutVars>
      </dgm:prSet>
      <dgm:spPr/>
    </dgm:pt>
  </dgm:ptLst>
  <dgm:cxnLst>
    <dgm:cxn modelId="{E5828602-51F7-437A-AADA-BE4378155E4C}" type="presOf" srcId="{01888551-A5DC-46EF-B74D-622A75CB314E}" destId="{0AC6CB74-B79D-4BDA-A62B-952024ABE35D}" srcOrd="0" destOrd="0" presId="urn:microsoft.com/office/officeart/2005/8/layout/bProcess4"/>
    <dgm:cxn modelId="{99A02105-8813-4527-AF42-29953A7B527E}" srcId="{C2F580D2-03C6-4816-ADF1-328ACEE524AE}" destId="{058580B7-8264-45F9-A8FC-C96339359273}" srcOrd="1" destOrd="0" parTransId="{2ECAE534-E792-41B8-A443-DBF16D18C0E4}" sibTransId="{393469F6-EE94-46CD-8547-FB86161DCABE}"/>
    <dgm:cxn modelId="{DE26DC07-8A8D-4081-9EFD-4450315F1343}" type="presOf" srcId="{D58E40FD-69CC-4C8D-81FA-40F20930CD88}" destId="{D5B914DE-25F4-477E-AD9B-C3C9F0AAF872}" srcOrd="0" destOrd="0" presId="urn:microsoft.com/office/officeart/2005/8/layout/bProcess4"/>
    <dgm:cxn modelId="{71FEB718-BDD3-406C-B0DA-A840E7963998}" srcId="{C2F580D2-03C6-4816-ADF1-328ACEE524AE}" destId="{5C440B14-5FE9-47AA-8332-ED1A56283423}" srcOrd="0" destOrd="0" parTransId="{CFC5610C-BE2E-47E5-9203-48E3600123ED}" sibTransId="{CE6AA828-27AC-4639-92C0-C079C2F46074}"/>
    <dgm:cxn modelId="{A28EB22C-1CF8-4C49-9250-1EEF4677C9AF}" srcId="{C2F580D2-03C6-4816-ADF1-328ACEE524AE}" destId="{01888551-A5DC-46EF-B74D-622A75CB314E}" srcOrd="2" destOrd="0" parTransId="{2152775E-F0A5-4FD4-9BE9-9CC4931BF2C7}" sibTransId="{F140B733-6494-4FE8-9005-C7AF18654109}"/>
    <dgm:cxn modelId="{5B68C032-BC64-469B-BB7E-CEA9682414E6}" type="presOf" srcId="{96641A33-F274-41D6-9841-93AA9788C4AC}" destId="{8E8D853B-DA10-4A90-B4EC-0EAFDE47B545}" srcOrd="0" destOrd="0" presId="urn:microsoft.com/office/officeart/2005/8/layout/bProcess4"/>
    <dgm:cxn modelId="{CBD9CA37-067E-44FD-9036-F46FA658A346}" type="presOf" srcId="{CE6AA828-27AC-4639-92C0-C079C2F46074}" destId="{2C8A3A2A-A2F3-4347-B6D5-10380B53E1E4}" srcOrd="0" destOrd="0" presId="urn:microsoft.com/office/officeart/2005/8/layout/bProcess4"/>
    <dgm:cxn modelId="{4CA23269-6C52-4FD7-97EF-083E7651E51D}" type="presOf" srcId="{2B2FE901-E0E6-43DE-8627-9E3A5E48AA36}" destId="{DAB1325F-7CD5-42D0-A5F0-FDE85B1DAB46}" srcOrd="0" destOrd="0" presId="urn:microsoft.com/office/officeart/2005/8/layout/bProcess4"/>
    <dgm:cxn modelId="{535D166C-556A-4642-8CBC-7FFA313E26F9}" type="presOf" srcId="{E3E53065-A85F-4DDC-BAC2-A1D9CB072972}" destId="{FBC2F847-0C90-48C1-9505-DD8B1ECE0656}" srcOrd="0" destOrd="0" presId="urn:microsoft.com/office/officeart/2005/8/layout/bProcess4"/>
    <dgm:cxn modelId="{5506D256-13EA-45C9-A6A1-59D8F8CE14D2}" type="presOf" srcId="{058580B7-8264-45F9-A8FC-C96339359273}" destId="{208A755B-2D67-4668-B611-40A421E4BD89}" srcOrd="0" destOrd="0" presId="urn:microsoft.com/office/officeart/2005/8/layout/bProcess4"/>
    <dgm:cxn modelId="{65874B78-41F6-4A72-8575-1691EC6D8780}" srcId="{C2F580D2-03C6-4816-ADF1-328ACEE524AE}" destId="{D58E40FD-69CC-4C8D-81FA-40F20930CD88}" srcOrd="4" destOrd="0" parTransId="{ED65E2EF-FDEE-4185-A4C7-5CB1653D4D79}" sibTransId="{B1D4866F-B514-4BB9-9B17-68A69898395D}"/>
    <dgm:cxn modelId="{80B5B883-8663-4036-84A3-C28ADFD649DE}" type="presOf" srcId="{F140B733-6494-4FE8-9005-C7AF18654109}" destId="{8DDA3673-43E3-4512-A319-43DAC2C42873}" srcOrd="0" destOrd="0" presId="urn:microsoft.com/office/officeart/2005/8/layout/bProcess4"/>
    <dgm:cxn modelId="{67BA3495-F3B3-4D59-AF3D-6E097722AD09}" srcId="{C2F580D2-03C6-4816-ADF1-328ACEE524AE}" destId="{96641A33-F274-41D6-9841-93AA9788C4AC}" srcOrd="5" destOrd="0" parTransId="{3820DBA6-B5A2-4FCB-BB63-F4D6AEA80FEE}" sibTransId="{E574D741-F0BB-4B3B-85FF-41AB52FF254F}"/>
    <dgm:cxn modelId="{2B26E2B9-AE70-405C-98F2-3B5068E4373E}" type="presOf" srcId="{5C440B14-5FE9-47AA-8332-ED1A56283423}" destId="{A6EB532B-9C19-4A05-94D3-E6FFF8528669}" srcOrd="0" destOrd="0" presId="urn:microsoft.com/office/officeart/2005/8/layout/bProcess4"/>
    <dgm:cxn modelId="{DD3E40D7-67F3-4FC2-899E-D21979C3BE17}" type="presOf" srcId="{393469F6-EE94-46CD-8547-FB86161DCABE}" destId="{5241ACB8-CFC5-404B-85D3-68D2E803DA81}" srcOrd="0" destOrd="0" presId="urn:microsoft.com/office/officeart/2005/8/layout/bProcess4"/>
    <dgm:cxn modelId="{DA9CEBD9-A92C-4DC1-9BC2-EAB00D11EA1B}" srcId="{C2F580D2-03C6-4816-ADF1-328ACEE524AE}" destId="{E3E53065-A85F-4DDC-BAC2-A1D9CB072972}" srcOrd="3" destOrd="0" parTransId="{2DD4B956-7021-4CF3-B178-EC74DD9B7CCF}" sibTransId="{2B2FE901-E0E6-43DE-8627-9E3A5E48AA36}"/>
    <dgm:cxn modelId="{CB94CFE1-74D4-4D66-83BB-73296C57A2BF}" type="presOf" srcId="{C2F580D2-03C6-4816-ADF1-328ACEE524AE}" destId="{219B12F3-57F8-4C83-82F9-340AEDA0A1C7}" srcOrd="0" destOrd="0" presId="urn:microsoft.com/office/officeart/2005/8/layout/bProcess4"/>
    <dgm:cxn modelId="{2AE4CEEC-CBCD-40F6-B06F-D206E5AB5858}" type="presOf" srcId="{B1D4866F-B514-4BB9-9B17-68A69898395D}" destId="{13648192-7659-49E4-A03E-103B99821ACB}" srcOrd="0" destOrd="0" presId="urn:microsoft.com/office/officeart/2005/8/layout/bProcess4"/>
    <dgm:cxn modelId="{410FE26C-5ACC-4845-8948-6C8D117033E0}" type="presParOf" srcId="{219B12F3-57F8-4C83-82F9-340AEDA0A1C7}" destId="{6200273E-8DF1-4CCA-88B5-AAA835C865DA}" srcOrd="0" destOrd="0" presId="urn:microsoft.com/office/officeart/2005/8/layout/bProcess4"/>
    <dgm:cxn modelId="{043502C3-2668-474C-ADE3-B03BC7280FC0}" type="presParOf" srcId="{6200273E-8DF1-4CCA-88B5-AAA835C865DA}" destId="{E7B5FF2C-1DBE-45D6-9002-D0527DC4C9C3}" srcOrd="0" destOrd="0" presId="urn:microsoft.com/office/officeart/2005/8/layout/bProcess4"/>
    <dgm:cxn modelId="{4E42FF1A-907F-4F81-8574-F62522D5E807}" type="presParOf" srcId="{6200273E-8DF1-4CCA-88B5-AAA835C865DA}" destId="{A6EB532B-9C19-4A05-94D3-E6FFF8528669}" srcOrd="1" destOrd="0" presId="urn:microsoft.com/office/officeart/2005/8/layout/bProcess4"/>
    <dgm:cxn modelId="{2C0D2BF0-3660-44F8-B5C4-647834CF8D22}" type="presParOf" srcId="{219B12F3-57F8-4C83-82F9-340AEDA0A1C7}" destId="{2C8A3A2A-A2F3-4347-B6D5-10380B53E1E4}" srcOrd="1" destOrd="0" presId="urn:microsoft.com/office/officeart/2005/8/layout/bProcess4"/>
    <dgm:cxn modelId="{BD36048B-3117-49E4-8B86-FD908408143D}" type="presParOf" srcId="{219B12F3-57F8-4C83-82F9-340AEDA0A1C7}" destId="{47F2E965-AF79-4981-86AA-A72692AD00D1}" srcOrd="2" destOrd="0" presId="urn:microsoft.com/office/officeart/2005/8/layout/bProcess4"/>
    <dgm:cxn modelId="{ECFAC739-6C5C-454F-9C0C-549B9B66F402}" type="presParOf" srcId="{47F2E965-AF79-4981-86AA-A72692AD00D1}" destId="{498FE9C9-A270-41D0-8D4A-EAEC2480C146}" srcOrd="0" destOrd="0" presId="urn:microsoft.com/office/officeart/2005/8/layout/bProcess4"/>
    <dgm:cxn modelId="{7AC73539-5E4C-4AE5-85B6-51A64EA2B9ED}" type="presParOf" srcId="{47F2E965-AF79-4981-86AA-A72692AD00D1}" destId="{208A755B-2D67-4668-B611-40A421E4BD89}" srcOrd="1" destOrd="0" presId="urn:microsoft.com/office/officeart/2005/8/layout/bProcess4"/>
    <dgm:cxn modelId="{9E2BF5E9-8CA9-4242-9A5B-B9C6FE181144}" type="presParOf" srcId="{219B12F3-57F8-4C83-82F9-340AEDA0A1C7}" destId="{5241ACB8-CFC5-404B-85D3-68D2E803DA81}" srcOrd="3" destOrd="0" presId="urn:microsoft.com/office/officeart/2005/8/layout/bProcess4"/>
    <dgm:cxn modelId="{5538068E-ACD9-461F-9A75-7F563F48865A}" type="presParOf" srcId="{219B12F3-57F8-4C83-82F9-340AEDA0A1C7}" destId="{1A81DF89-4172-435C-A050-D1BF6E3C2182}" srcOrd="4" destOrd="0" presId="urn:microsoft.com/office/officeart/2005/8/layout/bProcess4"/>
    <dgm:cxn modelId="{0E55B74A-C1C1-4AD5-8F98-42DCFE47888C}" type="presParOf" srcId="{1A81DF89-4172-435C-A050-D1BF6E3C2182}" destId="{D50B5432-CF99-4991-8E2E-B372BAC51C96}" srcOrd="0" destOrd="0" presId="urn:microsoft.com/office/officeart/2005/8/layout/bProcess4"/>
    <dgm:cxn modelId="{52ADC28B-2ACF-42C6-AB83-47D9EC3B50A8}" type="presParOf" srcId="{1A81DF89-4172-435C-A050-D1BF6E3C2182}" destId="{0AC6CB74-B79D-4BDA-A62B-952024ABE35D}" srcOrd="1" destOrd="0" presId="urn:microsoft.com/office/officeart/2005/8/layout/bProcess4"/>
    <dgm:cxn modelId="{61C7B62F-C5BD-46C8-AB93-1124F77FFCA6}" type="presParOf" srcId="{219B12F3-57F8-4C83-82F9-340AEDA0A1C7}" destId="{8DDA3673-43E3-4512-A319-43DAC2C42873}" srcOrd="5" destOrd="0" presId="urn:microsoft.com/office/officeart/2005/8/layout/bProcess4"/>
    <dgm:cxn modelId="{7899AA56-D2D7-4710-AC85-F246B99677AF}" type="presParOf" srcId="{219B12F3-57F8-4C83-82F9-340AEDA0A1C7}" destId="{A3455D02-CE1A-46F7-899D-17C3167A610D}" srcOrd="6" destOrd="0" presId="urn:microsoft.com/office/officeart/2005/8/layout/bProcess4"/>
    <dgm:cxn modelId="{ED7DDEEC-34F1-49F2-A9B5-AAD9B4A84482}" type="presParOf" srcId="{A3455D02-CE1A-46F7-899D-17C3167A610D}" destId="{AE5A4B70-F9AE-47F3-A22E-0712E91A0EB4}" srcOrd="0" destOrd="0" presId="urn:microsoft.com/office/officeart/2005/8/layout/bProcess4"/>
    <dgm:cxn modelId="{71CE505E-5BB3-4A69-A309-B2333EEEB2CA}" type="presParOf" srcId="{A3455D02-CE1A-46F7-899D-17C3167A610D}" destId="{FBC2F847-0C90-48C1-9505-DD8B1ECE0656}" srcOrd="1" destOrd="0" presId="urn:microsoft.com/office/officeart/2005/8/layout/bProcess4"/>
    <dgm:cxn modelId="{88E4FBF5-8C22-403A-9A87-7F743C59874C}" type="presParOf" srcId="{219B12F3-57F8-4C83-82F9-340AEDA0A1C7}" destId="{DAB1325F-7CD5-42D0-A5F0-FDE85B1DAB46}" srcOrd="7" destOrd="0" presId="urn:microsoft.com/office/officeart/2005/8/layout/bProcess4"/>
    <dgm:cxn modelId="{3EBA3FAB-12F3-4E10-9881-A9E67F952333}" type="presParOf" srcId="{219B12F3-57F8-4C83-82F9-340AEDA0A1C7}" destId="{52487C1F-53B3-4236-9C1E-E579022828BC}" srcOrd="8" destOrd="0" presId="urn:microsoft.com/office/officeart/2005/8/layout/bProcess4"/>
    <dgm:cxn modelId="{20E72478-786A-41A4-8F7D-3E659636379B}" type="presParOf" srcId="{52487C1F-53B3-4236-9C1E-E579022828BC}" destId="{B9F34B92-8614-4978-A723-1F3C7933866B}" srcOrd="0" destOrd="0" presId="urn:microsoft.com/office/officeart/2005/8/layout/bProcess4"/>
    <dgm:cxn modelId="{866FE025-B950-4286-98FC-ADD975074354}" type="presParOf" srcId="{52487C1F-53B3-4236-9C1E-E579022828BC}" destId="{D5B914DE-25F4-477E-AD9B-C3C9F0AAF872}" srcOrd="1" destOrd="0" presId="urn:microsoft.com/office/officeart/2005/8/layout/bProcess4"/>
    <dgm:cxn modelId="{0CE86E07-FC17-4759-B5EA-0F396B3DBAEE}" type="presParOf" srcId="{219B12F3-57F8-4C83-82F9-340AEDA0A1C7}" destId="{13648192-7659-49E4-A03E-103B99821ACB}" srcOrd="9" destOrd="0" presId="urn:microsoft.com/office/officeart/2005/8/layout/bProcess4"/>
    <dgm:cxn modelId="{AD273BF8-44DD-4150-8243-0428D13FE988}" type="presParOf" srcId="{219B12F3-57F8-4C83-82F9-340AEDA0A1C7}" destId="{B347037D-CB0F-4BD9-9DDB-2DA6DC0B6837}" srcOrd="10" destOrd="0" presId="urn:microsoft.com/office/officeart/2005/8/layout/bProcess4"/>
    <dgm:cxn modelId="{C9EF00CE-3862-40D3-944F-A06893AFB697}" type="presParOf" srcId="{B347037D-CB0F-4BD9-9DDB-2DA6DC0B6837}" destId="{23AAABFE-E9C9-4C6E-ADC3-E271293B1850}" srcOrd="0" destOrd="0" presId="urn:microsoft.com/office/officeart/2005/8/layout/bProcess4"/>
    <dgm:cxn modelId="{7454B027-6D06-4E35-93FE-F33E73F6CE9E}" type="presParOf" srcId="{B347037D-CB0F-4BD9-9DDB-2DA6DC0B6837}" destId="{8E8D853B-DA10-4A90-B4EC-0EAFDE47B545}" srcOrd="1" destOrd="0" presId="urn:microsoft.com/office/officeart/2005/8/layout/bProcess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E67C68-AE42-4940-8EF0-C04D4EBD1FE9}" type="doc">
      <dgm:prSet loTypeId="urn:microsoft.com/office/officeart/2005/8/layout/process2" loCatId="process" qsTypeId="urn:microsoft.com/office/officeart/2005/8/quickstyle/simple1" qsCatId="simple" csTypeId="urn:microsoft.com/office/officeart/2005/8/colors/accent0_1" csCatId="mainScheme" phldr="1"/>
      <dgm:spPr/>
    </dgm:pt>
    <dgm:pt modelId="{87D5B295-8A12-4931-BD68-F65D85E6B6EB}">
      <dgm:prSet phldrT="[Texto]" custT="1"/>
      <dgm:spPr/>
      <dgm:t>
        <a:bodyPr/>
        <a:lstStyle/>
        <a:p>
          <a:pPr algn="ctr"/>
          <a:r>
            <a:rPr lang="en-US" sz="1200" b="1"/>
            <a:t>Lavado</a:t>
          </a:r>
          <a:r>
            <a:rPr lang="en-US" sz="1200"/>
            <a:t> </a:t>
          </a:r>
        </a:p>
        <a:p>
          <a:pPr algn="l"/>
          <a:r>
            <a:rPr lang="en-US" sz="1200" b="0"/>
            <a:t>Agua corriente</a:t>
          </a:r>
          <a:endParaRPr lang="es-EC" sz="1200" b="0" dirty="0"/>
        </a:p>
      </dgm:t>
    </dgm:pt>
    <dgm:pt modelId="{49C349A9-5595-497F-9E5B-BA4970774211}" type="parTrans" cxnId="{5EEE7AB9-3F8C-474D-BCE9-96D4B41EB68C}">
      <dgm:prSet/>
      <dgm:spPr/>
      <dgm:t>
        <a:bodyPr/>
        <a:lstStyle/>
        <a:p>
          <a:endParaRPr lang="es-EC" sz="1200"/>
        </a:p>
      </dgm:t>
    </dgm:pt>
    <dgm:pt modelId="{9C8D5B6C-5677-42D9-9D51-F791727C284F}" type="sibTrans" cxnId="{5EEE7AB9-3F8C-474D-BCE9-96D4B41EB68C}">
      <dgm:prSet custT="1"/>
      <dgm:spPr/>
      <dgm:t>
        <a:bodyPr/>
        <a:lstStyle/>
        <a:p>
          <a:endParaRPr lang="es-EC" sz="1200"/>
        </a:p>
      </dgm:t>
    </dgm:pt>
    <dgm:pt modelId="{688FD4AD-E85A-4D7F-ACD7-CB337131FBD7}">
      <dgm:prSet phldrT="[Texto]" custT="1"/>
      <dgm:spPr/>
      <dgm:t>
        <a:bodyPr/>
        <a:lstStyle/>
        <a:p>
          <a:pPr algn="ctr"/>
          <a:r>
            <a:rPr lang="en-US" sz="1200" b="1" dirty="0" err="1"/>
            <a:t>Desinfección</a:t>
          </a:r>
          <a:endParaRPr lang="en-US" sz="1200" b="1" dirty="0"/>
        </a:p>
        <a:p>
          <a:pPr algn="l"/>
          <a:r>
            <a:rPr lang="en-US" sz="1200" dirty="0" err="1"/>
            <a:t>Trozos</a:t>
          </a:r>
          <a:r>
            <a:rPr lang="en-US" sz="1200" dirty="0"/>
            <a:t> </a:t>
          </a:r>
          <a:r>
            <a:rPr lang="en-US" sz="1200" dirty="0" err="1"/>
            <a:t>pequeños</a:t>
          </a:r>
          <a:r>
            <a:rPr lang="en-US" sz="1200" dirty="0"/>
            <a:t> </a:t>
          </a:r>
          <a:r>
            <a:rPr lang="en-US" sz="1200" dirty="0" err="1"/>
            <a:t>en</a:t>
          </a:r>
          <a:r>
            <a:rPr lang="en-US" sz="1200" dirty="0"/>
            <a:t> </a:t>
          </a:r>
        </a:p>
        <a:p>
          <a:pPr algn="l"/>
          <a:r>
            <a:rPr lang="en-US" sz="1200" dirty="0" err="1"/>
            <a:t>NaClO</a:t>
          </a:r>
          <a:r>
            <a:rPr lang="en-US" sz="1200" dirty="0"/>
            <a:t> 3% por 3 min</a:t>
          </a:r>
        </a:p>
        <a:p>
          <a:pPr algn="l"/>
          <a:r>
            <a:rPr lang="en-US" sz="1200" dirty="0" err="1"/>
            <a:t>Enjuague</a:t>
          </a:r>
          <a:r>
            <a:rPr lang="en-US" sz="1200" dirty="0"/>
            <a:t> con </a:t>
          </a:r>
          <a:r>
            <a:rPr lang="en-US" sz="1200" dirty="0" err="1"/>
            <a:t>agua</a:t>
          </a:r>
          <a:r>
            <a:rPr lang="en-US" sz="1200" dirty="0"/>
            <a:t> </a:t>
          </a:r>
          <a:r>
            <a:rPr lang="en-US" sz="1200" dirty="0" err="1"/>
            <a:t>destilada</a:t>
          </a:r>
          <a:r>
            <a:rPr lang="en-US" sz="1200" dirty="0"/>
            <a:t> </a:t>
          </a:r>
          <a:r>
            <a:rPr lang="en-US" sz="1200" dirty="0" err="1"/>
            <a:t>estéril</a:t>
          </a:r>
          <a:r>
            <a:rPr lang="en-US" sz="1200" dirty="0"/>
            <a:t> (3 </a:t>
          </a:r>
          <a:r>
            <a:rPr lang="en-US" sz="1200" dirty="0" err="1"/>
            <a:t>veces</a:t>
          </a:r>
          <a:r>
            <a:rPr lang="en-US" sz="1200" dirty="0"/>
            <a:t>)</a:t>
          </a:r>
          <a:endParaRPr lang="es-EC" sz="1200" dirty="0"/>
        </a:p>
      </dgm:t>
    </dgm:pt>
    <dgm:pt modelId="{989508DE-241D-41BF-BEF5-C0C4F88A9C8C}" type="parTrans" cxnId="{551A8B20-44E7-403D-B1FE-D38D86B38C3C}">
      <dgm:prSet/>
      <dgm:spPr/>
      <dgm:t>
        <a:bodyPr/>
        <a:lstStyle/>
        <a:p>
          <a:endParaRPr lang="es-EC" sz="1200"/>
        </a:p>
      </dgm:t>
    </dgm:pt>
    <dgm:pt modelId="{6647E640-CDAF-4704-B1D6-E94816D8D6F9}" type="sibTrans" cxnId="{551A8B20-44E7-403D-B1FE-D38D86B38C3C}">
      <dgm:prSet custT="1"/>
      <dgm:spPr/>
      <dgm:t>
        <a:bodyPr/>
        <a:lstStyle/>
        <a:p>
          <a:endParaRPr lang="es-EC" sz="1200"/>
        </a:p>
      </dgm:t>
    </dgm:pt>
    <dgm:pt modelId="{72D09FA4-DD08-4C70-BE90-9B7379E5FCE1}">
      <dgm:prSet phldrT="[Texto]" custT="1"/>
      <dgm:spPr/>
      <dgm:t>
        <a:bodyPr/>
        <a:lstStyle/>
        <a:p>
          <a:r>
            <a:rPr lang="en-US" sz="1200" b="1" dirty="0" err="1"/>
            <a:t>Secado</a:t>
          </a:r>
          <a:endParaRPr lang="en-US" sz="1200" b="1" dirty="0"/>
        </a:p>
        <a:p>
          <a:r>
            <a:rPr lang="en-US" sz="1200" b="0" dirty="0" err="1"/>
            <a:t>Papel</a:t>
          </a:r>
          <a:r>
            <a:rPr lang="en-US" sz="1200" b="0" dirty="0"/>
            <a:t> </a:t>
          </a:r>
          <a:r>
            <a:rPr lang="en-US" sz="1200" b="0" dirty="0" err="1"/>
            <a:t>toalla</a:t>
          </a:r>
          <a:r>
            <a:rPr lang="en-US" sz="1200" b="0" dirty="0"/>
            <a:t> </a:t>
          </a:r>
          <a:r>
            <a:rPr lang="en-US" sz="1200" b="0" dirty="0" err="1"/>
            <a:t>estéril</a:t>
          </a:r>
          <a:endParaRPr lang="es-EC" sz="1100" b="0" dirty="0"/>
        </a:p>
      </dgm:t>
    </dgm:pt>
    <dgm:pt modelId="{769EA309-BF8D-4535-925E-A1AFA82DE58A}" type="parTrans" cxnId="{5A760E59-74B4-4237-82A5-A9DB482909B5}">
      <dgm:prSet/>
      <dgm:spPr/>
      <dgm:t>
        <a:bodyPr/>
        <a:lstStyle/>
        <a:p>
          <a:endParaRPr lang="es-EC" sz="1200"/>
        </a:p>
      </dgm:t>
    </dgm:pt>
    <dgm:pt modelId="{5D00E488-4324-496C-ABDD-774CA9BE6DAA}" type="sibTrans" cxnId="{5A760E59-74B4-4237-82A5-A9DB482909B5}">
      <dgm:prSet custT="1"/>
      <dgm:spPr/>
      <dgm:t>
        <a:bodyPr/>
        <a:lstStyle/>
        <a:p>
          <a:endParaRPr lang="es-EC" sz="1200"/>
        </a:p>
      </dgm:t>
    </dgm:pt>
    <dgm:pt modelId="{AE479F4B-0AC7-4C05-854B-91083CE64DDB}">
      <dgm:prSet phldrT="[Texto]" custT="1"/>
      <dgm:spPr/>
      <dgm:t>
        <a:bodyPr/>
        <a:lstStyle/>
        <a:p>
          <a:pPr algn="ctr"/>
          <a:r>
            <a:rPr lang="en-US" sz="1200" b="1" dirty="0" err="1"/>
            <a:t>Siembra</a:t>
          </a:r>
          <a:r>
            <a:rPr lang="en-US" sz="1200" b="1" dirty="0"/>
            <a:t> e </a:t>
          </a:r>
          <a:r>
            <a:rPr lang="en-US" sz="1200" b="1" dirty="0" err="1"/>
            <a:t>Incubación</a:t>
          </a:r>
          <a:endParaRPr lang="en-US" sz="1200" b="1" dirty="0"/>
        </a:p>
        <a:p>
          <a:pPr algn="l"/>
          <a:r>
            <a:rPr lang="es-EC" sz="1200" b="0" dirty="0"/>
            <a:t>Medio de cultivo PDA con cloranfenicol</a:t>
          </a:r>
        </a:p>
        <a:p>
          <a:pPr algn="l"/>
          <a:r>
            <a:rPr lang="es-EC" sz="1200" b="0" dirty="0"/>
            <a:t>25±2ºC por 2 días </a:t>
          </a:r>
        </a:p>
      </dgm:t>
    </dgm:pt>
    <dgm:pt modelId="{3068C2B5-EEEB-4F68-A99B-8FB8D10C061B}" type="parTrans" cxnId="{A0864F55-31CA-4854-85C6-F94A1B55C056}">
      <dgm:prSet/>
      <dgm:spPr/>
      <dgm:t>
        <a:bodyPr/>
        <a:lstStyle/>
        <a:p>
          <a:endParaRPr lang="es-EC" sz="1200"/>
        </a:p>
      </dgm:t>
    </dgm:pt>
    <dgm:pt modelId="{66C70903-7AAF-489C-BB44-0AB118E10C3C}" type="sibTrans" cxnId="{A0864F55-31CA-4854-85C6-F94A1B55C056}">
      <dgm:prSet/>
      <dgm:spPr/>
      <dgm:t>
        <a:bodyPr/>
        <a:lstStyle/>
        <a:p>
          <a:endParaRPr lang="es-EC" sz="1200"/>
        </a:p>
      </dgm:t>
    </dgm:pt>
    <dgm:pt modelId="{D3F3A2AD-BD5C-4617-87F4-292A83AD7E03}" type="pres">
      <dgm:prSet presAssocID="{8EE67C68-AE42-4940-8EF0-C04D4EBD1FE9}" presName="linearFlow" presStyleCnt="0">
        <dgm:presLayoutVars>
          <dgm:resizeHandles val="exact"/>
        </dgm:presLayoutVars>
      </dgm:prSet>
      <dgm:spPr/>
    </dgm:pt>
    <dgm:pt modelId="{52DD3CC6-C5F2-4E0D-9237-A015E28FE251}" type="pres">
      <dgm:prSet presAssocID="{87D5B295-8A12-4931-BD68-F65D85E6B6EB}" presName="node" presStyleLbl="node1" presStyleIdx="0" presStyleCnt="4" custScaleX="34737" custScaleY="54113" custLinFactNeighborX="0">
        <dgm:presLayoutVars>
          <dgm:bulletEnabled val="1"/>
        </dgm:presLayoutVars>
      </dgm:prSet>
      <dgm:spPr/>
    </dgm:pt>
    <dgm:pt modelId="{C1D76846-0E25-42E1-821D-7A8262A3F672}" type="pres">
      <dgm:prSet presAssocID="{9C8D5B6C-5677-42D9-9D51-F791727C284F}" presName="sibTrans" presStyleLbl="sibTrans2D1" presStyleIdx="0" presStyleCnt="3"/>
      <dgm:spPr/>
    </dgm:pt>
    <dgm:pt modelId="{BD25F68E-5F33-46AA-8ED1-05A80E86FB5B}" type="pres">
      <dgm:prSet presAssocID="{9C8D5B6C-5677-42D9-9D51-F791727C284F}" presName="connectorText" presStyleLbl="sibTrans2D1" presStyleIdx="0" presStyleCnt="3"/>
      <dgm:spPr/>
    </dgm:pt>
    <dgm:pt modelId="{DC8159DA-CABA-467D-8C9D-2918FFAAD488}" type="pres">
      <dgm:prSet presAssocID="{688FD4AD-E85A-4D7F-ACD7-CB337131FBD7}" presName="node" presStyleLbl="node1" presStyleIdx="1" presStyleCnt="4" custScaleX="48412" custScaleY="141611">
        <dgm:presLayoutVars>
          <dgm:bulletEnabled val="1"/>
        </dgm:presLayoutVars>
      </dgm:prSet>
      <dgm:spPr/>
    </dgm:pt>
    <dgm:pt modelId="{B05FCAD6-BA73-47A8-A77A-5B9B3691B9F5}" type="pres">
      <dgm:prSet presAssocID="{6647E640-CDAF-4704-B1D6-E94816D8D6F9}" presName="sibTrans" presStyleLbl="sibTrans2D1" presStyleIdx="1" presStyleCnt="3"/>
      <dgm:spPr/>
    </dgm:pt>
    <dgm:pt modelId="{763BF231-22A2-460E-A7F0-187F2298EF92}" type="pres">
      <dgm:prSet presAssocID="{6647E640-CDAF-4704-B1D6-E94816D8D6F9}" presName="connectorText" presStyleLbl="sibTrans2D1" presStyleIdx="1" presStyleCnt="3"/>
      <dgm:spPr/>
    </dgm:pt>
    <dgm:pt modelId="{41A93CCF-5516-4184-9514-7635CE4C1C3A}" type="pres">
      <dgm:prSet presAssocID="{72D09FA4-DD08-4C70-BE90-9B7379E5FCE1}" presName="node" presStyleLbl="node1" presStyleIdx="2" presStyleCnt="4" custScaleX="43104" custScaleY="57654">
        <dgm:presLayoutVars>
          <dgm:bulletEnabled val="1"/>
        </dgm:presLayoutVars>
      </dgm:prSet>
      <dgm:spPr/>
    </dgm:pt>
    <dgm:pt modelId="{1ED30565-7ED5-4709-9FDB-94B22C1C4FDB}" type="pres">
      <dgm:prSet presAssocID="{5D00E488-4324-496C-ABDD-774CA9BE6DAA}" presName="sibTrans" presStyleLbl="sibTrans2D1" presStyleIdx="2" presStyleCnt="3"/>
      <dgm:spPr/>
    </dgm:pt>
    <dgm:pt modelId="{8EDA2E13-9948-4491-80EE-1DB50883297C}" type="pres">
      <dgm:prSet presAssocID="{5D00E488-4324-496C-ABDD-774CA9BE6DAA}" presName="connectorText" presStyleLbl="sibTrans2D1" presStyleIdx="2" presStyleCnt="3"/>
      <dgm:spPr/>
    </dgm:pt>
    <dgm:pt modelId="{FB8B4698-0391-4BB4-A7C4-479FF0CBCFA9}" type="pres">
      <dgm:prSet presAssocID="{AE479F4B-0AC7-4C05-854B-91083CE64DDB}" presName="node" presStyleLbl="node1" presStyleIdx="3" presStyleCnt="4" custScaleX="55900" custScaleY="89114">
        <dgm:presLayoutVars>
          <dgm:bulletEnabled val="1"/>
        </dgm:presLayoutVars>
      </dgm:prSet>
      <dgm:spPr/>
    </dgm:pt>
  </dgm:ptLst>
  <dgm:cxnLst>
    <dgm:cxn modelId="{12A1460F-3F66-4BAC-BAD9-62ADD2453215}" type="presOf" srcId="{72D09FA4-DD08-4C70-BE90-9B7379E5FCE1}" destId="{41A93CCF-5516-4184-9514-7635CE4C1C3A}" srcOrd="0" destOrd="0" presId="urn:microsoft.com/office/officeart/2005/8/layout/process2"/>
    <dgm:cxn modelId="{551A8B20-44E7-403D-B1FE-D38D86B38C3C}" srcId="{8EE67C68-AE42-4940-8EF0-C04D4EBD1FE9}" destId="{688FD4AD-E85A-4D7F-ACD7-CB337131FBD7}" srcOrd="1" destOrd="0" parTransId="{989508DE-241D-41BF-BEF5-C0C4F88A9C8C}" sibTransId="{6647E640-CDAF-4704-B1D6-E94816D8D6F9}"/>
    <dgm:cxn modelId="{A0864F55-31CA-4854-85C6-F94A1B55C056}" srcId="{8EE67C68-AE42-4940-8EF0-C04D4EBD1FE9}" destId="{AE479F4B-0AC7-4C05-854B-91083CE64DDB}" srcOrd="3" destOrd="0" parTransId="{3068C2B5-EEEB-4F68-A99B-8FB8D10C061B}" sibTransId="{66C70903-7AAF-489C-BB44-0AB118E10C3C}"/>
    <dgm:cxn modelId="{5A760E59-74B4-4237-82A5-A9DB482909B5}" srcId="{8EE67C68-AE42-4940-8EF0-C04D4EBD1FE9}" destId="{72D09FA4-DD08-4C70-BE90-9B7379E5FCE1}" srcOrd="2" destOrd="0" parTransId="{769EA309-BF8D-4535-925E-A1AFA82DE58A}" sibTransId="{5D00E488-4324-496C-ABDD-774CA9BE6DAA}"/>
    <dgm:cxn modelId="{70B97680-7826-4A1C-926A-D3093D8A8637}" type="presOf" srcId="{688FD4AD-E85A-4D7F-ACD7-CB337131FBD7}" destId="{DC8159DA-CABA-467D-8C9D-2918FFAAD488}" srcOrd="0" destOrd="0" presId="urn:microsoft.com/office/officeart/2005/8/layout/process2"/>
    <dgm:cxn modelId="{6C36B684-E690-453E-BE99-AB2B2C7B9114}" type="presOf" srcId="{5D00E488-4324-496C-ABDD-774CA9BE6DAA}" destId="{1ED30565-7ED5-4709-9FDB-94B22C1C4FDB}" srcOrd="0" destOrd="0" presId="urn:microsoft.com/office/officeart/2005/8/layout/process2"/>
    <dgm:cxn modelId="{CAF9788D-C646-4008-AC7E-F25F7F3DF3FE}" type="presOf" srcId="{6647E640-CDAF-4704-B1D6-E94816D8D6F9}" destId="{763BF231-22A2-460E-A7F0-187F2298EF92}" srcOrd="1" destOrd="0" presId="urn:microsoft.com/office/officeart/2005/8/layout/process2"/>
    <dgm:cxn modelId="{605A4D9A-C000-4D29-8DDF-986E0CDFDDC6}" type="presOf" srcId="{87D5B295-8A12-4931-BD68-F65D85E6B6EB}" destId="{52DD3CC6-C5F2-4E0D-9237-A015E28FE251}" srcOrd="0" destOrd="0" presId="urn:microsoft.com/office/officeart/2005/8/layout/process2"/>
    <dgm:cxn modelId="{EE3106A5-EA73-4A93-B6A5-93051C68E72F}" type="presOf" srcId="{5D00E488-4324-496C-ABDD-774CA9BE6DAA}" destId="{8EDA2E13-9948-4491-80EE-1DB50883297C}" srcOrd="1" destOrd="0" presId="urn:microsoft.com/office/officeart/2005/8/layout/process2"/>
    <dgm:cxn modelId="{FB3408B3-894B-4128-92EA-4DC3F42094A8}" type="presOf" srcId="{8EE67C68-AE42-4940-8EF0-C04D4EBD1FE9}" destId="{D3F3A2AD-BD5C-4617-87F4-292A83AD7E03}" srcOrd="0" destOrd="0" presId="urn:microsoft.com/office/officeart/2005/8/layout/process2"/>
    <dgm:cxn modelId="{5EEE7AB9-3F8C-474D-BCE9-96D4B41EB68C}" srcId="{8EE67C68-AE42-4940-8EF0-C04D4EBD1FE9}" destId="{87D5B295-8A12-4931-BD68-F65D85E6B6EB}" srcOrd="0" destOrd="0" parTransId="{49C349A9-5595-497F-9E5B-BA4970774211}" sibTransId="{9C8D5B6C-5677-42D9-9D51-F791727C284F}"/>
    <dgm:cxn modelId="{962CC9BA-FBF9-4CDF-BA55-D0FB727CA614}" type="presOf" srcId="{AE479F4B-0AC7-4C05-854B-91083CE64DDB}" destId="{FB8B4698-0391-4BB4-A7C4-479FF0CBCFA9}" srcOrd="0" destOrd="0" presId="urn:microsoft.com/office/officeart/2005/8/layout/process2"/>
    <dgm:cxn modelId="{5E05FDCD-7B77-47AE-9CD5-FE26C5B81E2F}" type="presOf" srcId="{9C8D5B6C-5677-42D9-9D51-F791727C284F}" destId="{C1D76846-0E25-42E1-821D-7A8262A3F672}" srcOrd="0" destOrd="0" presId="urn:microsoft.com/office/officeart/2005/8/layout/process2"/>
    <dgm:cxn modelId="{4A64A9DF-F641-45A1-902C-A133441EA085}" type="presOf" srcId="{6647E640-CDAF-4704-B1D6-E94816D8D6F9}" destId="{B05FCAD6-BA73-47A8-A77A-5B9B3691B9F5}" srcOrd="0" destOrd="0" presId="urn:microsoft.com/office/officeart/2005/8/layout/process2"/>
    <dgm:cxn modelId="{84269DED-8211-44B0-8BF7-3E1841269E83}" type="presOf" srcId="{9C8D5B6C-5677-42D9-9D51-F791727C284F}" destId="{BD25F68E-5F33-46AA-8ED1-05A80E86FB5B}" srcOrd="1" destOrd="0" presId="urn:microsoft.com/office/officeart/2005/8/layout/process2"/>
    <dgm:cxn modelId="{84221707-8E67-41B1-9EF8-C548F7DB3175}" type="presParOf" srcId="{D3F3A2AD-BD5C-4617-87F4-292A83AD7E03}" destId="{52DD3CC6-C5F2-4E0D-9237-A015E28FE251}" srcOrd="0" destOrd="0" presId="urn:microsoft.com/office/officeart/2005/8/layout/process2"/>
    <dgm:cxn modelId="{A51A7B8D-BD8F-4ECD-B6BC-A9930D7B4363}" type="presParOf" srcId="{D3F3A2AD-BD5C-4617-87F4-292A83AD7E03}" destId="{C1D76846-0E25-42E1-821D-7A8262A3F672}" srcOrd="1" destOrd="0" presId="urn:microsoft.com/office/officeart/2005/8/layout/process2"/>
    <dgm:cxn modelId="{6C22D012-F860-4C58-BDDC-4A8C4147F567}" type="presParOf" srcId="{C1D76846-0E25-42E1-821D-7A8262A3F672}" destId="{BD25F68E-5F33-46AA-8ED1-05A80E86FB5B}" srcOrd="0" destOrd="0" presId="urn:microsoft.com/office/officeart/2005/8/layout/process2"/>
    <dgm:cxn modelId="{AC136C68-41B7-4CB0-A0A9-B3DCE708F0B4}" type="presParOf" srcId="{D3F3A2AD-BD5C-4617-87F4-292A83AD7E03}" destId="{DC8159DA-CABA-467D-8C9D-2918FFAAD488}" srcOrd="2" destOrd="0" presId="urn:microsoft.com/office/officeart/2005/8/layout/process2"/>
    <dgm:cxn modelId="{16E92C44-EF52-4977-BD94-D281B47072AB}" type="presParOf" srcId="{D3F3A2AD-BD5C-4617-87F4-292A83AD7E03}" destId="{B05FCAD6-BA73-47A8-A77A-5B9B3691B9F5}" srcOrd="3" destOrd="0" presId="urn:microsoft.com/office/officeart/2005/8/layout/process2"/>
    <dgm:cxn modelId="{0F893DAD-A032-45A9-A4BE-007D31C160EB}" type="presParOf" srcId="{B05FCAD6-BA73-47A8-A77A-5B9B3691B9F5}" destId="{763BF231-22A2-460E-A7F0-187F2298EF92}" srcOrd="0" destOrd="0" presId="urn:microsoft.com/office/officeart/2005/8/layout/process2"/>
    <dgm:cxn modelId="{D48AAC30-E584-4A5D-AAC1-D5FE082B57B4}" type="presParOf" srcId="{D3F3A2AD-BD5C-4617-87F4-292A83AD7E03}" destId="{41A93CCF-5516-4184-9514-7635CE4C1C3A}" srcOrd="4" destOrd="0" presId="urn:microsoft.com/office/officeart/2005/8/layout/process2"/>
    <dgm:cxn modelId="{923DAF8B-670A-44A3-9E19-AAF417C1A6B4}" type="presParOf" srcId="{D3F3A2AD-BD5C-4617-87F4-292A83AD7E03}" destId="{1ED30565-7ED5-4709-9FDB-94B22C1C4FDB}" srcOrd="5" destOrd="0" presId="urn:microsoft.com/office/officeart/2005/8/layout/process2"/>
    <dgm:cxn modelId="{B9B5F7C4-F430-4980-8B81-C671E69AC53F}" type="presParOf" srcId="{1ED30565-7ED5-4709-9FDB-94B22C1C4FDB}" destId="{8EDA2E13-9948-4491-80EE-1DB50883297C}" srcOrd="0" destOrd="0" presId="urn:microsoft.com/office/officeart/2005/8/layout/process2"/>
    <dgm:cxn modelId="{E20E4F6C-3B61-4B30-807B-DFD98BEC2EC0}" type="presParOf" srcId="{D3F3A2AD-BD5C-4617-87F4-292A83AD7E03}" destId="{FB8B4698-0391-4BB4-A7C4-479FF0CBCFA9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FC7C9C4-6539-4A26-A135-3078317CA418}" type="doc">
      <dgm:prSet loTypeId="urn:microsoft.com/office/officeart/2005/8/layout/process2" loCatId="process" qsTypeId="urn:microsoft.com/office/officeart/2005/8/quickstyle/simple1" qsCatId="simple" csTypeId="urn:microsoft.com/office/officeart/2005/8/colors/accent0_1" csCatId="mainScheme" phldr="1"/>
      <dgm:spPr/>
    </dgm:pt>
    <dgm:pt modelId="{8787E8F0-EFB8-4B19-99B4-12E78CA3A0FF}">
      <dgm:prSet phldrT="[Texto]" custT="1"/>
      <dgm:spPr/>
      <dgm:t>
        <a:bodyPr/>
        <a:lstStyle/>
        <a:p>
          <a:pPr algn="ctr"/>
          <a:r>
            <a:rPr lang="en-US" sz="1200" b="1" dirty="0" err="1"/>
            <a:t>Resiembra</a:t>
          </a:r>
          <a:endParaRPr lang="en-US" sz="1200" b="1" dirty="0"/>
        </a:p>
        <a:p>
          <a:pPr algn="l"/>
          <a:r>
            <a:rPr lang="en-US" sz="1200" dirty="0" err="1"/>
            <a:t>Implante</a:t>
          </a:r>
          <a:r>
            <a:rPr lang="en-US" sz="1200" dirty="0"/>
            <a:t> de 25 mm</a:t>
          </a:r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² </a:t>
          </a:r>
        </a:p>
        <a:p>
          <a:pPr algn="l"/>
          <a:r>
            <a:rPr lang="es-EC" sz="1200" b="0" dirty="0"/>
            <a:t>Medio de cultivo PDA con cloranfenicol</a:t>
          </a:r>
        </a:p>
        <a:p>
          <a:pPr algn="l"/>
          <a:r>
            <a:rPr lang="es-EC" sz="1200" b="0" dirty="0"/>
            <a:t>25±2ºC por 2 días </a:t>
          </a:r>
          <a:endParaRPr lang="es-EC" sz="1200" dirty="0"/>
        </a:p>
      </dgm:t>
    </dgm:pt>
    <dgm:pt modelId="{DCBC9834-F220-4192-B834-15ABC55FF42F}" type="parTrans" cxnId="{6693EFF5-158A-4340-BC50-0B96AAB40735}">
      <dgm:prSet/>
      <dgm:spPr/>
      <dgm:t>
        <a:bodyPr/>
        <a:lstStyle/>
        <a:p>
          <a:endParaRPr lang="es-EC" sz="1200"/>
        </a:p>
      </dgm:t>
    </dgm:pt>
    <dgm:pt modelId="{E15B7739-FA27-48FF-9477-0B114756EC3F}" type="sibTrans" cxnId="{6693EFF5-158A-4340-BC50-0B96AAB40735}">
      <dgm:prSet custT="1"/>
      <dgm:spPr/>
      <dgm:t>
        <a:bodyPr/>
        <a:lstStyle/>
        <a:p>
          <a:endParaRPr lang="es-EC" sz="1200"/>
        </a:p>
      </dgm:t>
    </dgm:pt>
    <dgm:pt modelId="{4FB893EE-3B72-4E9B-A60D-51B77F2A38DF}">
      <dgm:prSet phldrT="[Texto]" custT="1"/>
      <dgm:spPr/>
      <dgm:t>
        <a:bodyPr/>
        <a:lstStyle/>
        <a:p>
          <a:pPr algn="ctr">
            <a:lnSpc>
              <a:spcPct val="100000"/>
            </a:lnSpc>
            <a:spcAft>
              <a:spcPts val="500"/>
            </a:spcAft>
          </a:pPr>
          <a:r>
            <a:rPr lang="en-US" sz="1200" b="1" dirty="0" err="1"/>
            <a:t>Caracterización</a:t>
          </a:r>
          <a:r>
            <a:rPr lang="en-US" sz="1200" b="1" dirty="0"/>
            <a:t> </a:t>
          </a:r>
        </a:p>
        <a:p>
          <a:pPr algn="ctr">
            <a:lnSpc>
              <a:spcPct val="100000"/>
            </a:lnSpc>
            <a:spcAft>
              <a:spcPts val="500"/>
            </a:spcAft>
          </a:pPr>
          <a:r>
            <a:rPr lang="en-US" sz="1200" b="1" dirty="0" err="1"/>
            <a:t>Morfológica</a:t>
          </a:r>
          <a:endParaRPr lang="en-US" sz="1200" b="1" dirty="0"/>
        </a:p>
        <a:p>
          <a:pPr algn="l">
            <a:lnSpc>
              <a:spcPct val="90000"/>
            </a:lnSpc>
            <a:spcAft>
              <a:spcPct val="35000"/>
            </a:spcAft>
          </a:pPr>
          <a:r>
            <a:rPr lang="en-US" sz="1200" dirty="0" err="1"/>
            <a:t>Macroscópica</a:t>
          </a:r>
          <a:r>
            <a:rPr lang="en-US" sz="1200" dirty="0"/>
            <a:t>  </a:t>
          </a:r>
        </a:p>
        <a:p>
          <a:pPr algn="l">
            <a:lnSpc>
              <a:spcPct val="90000"/>
            </a:lnSpc>
            <a:spcAft>
              <a:spcPct val="35000"/>
            </a:spcAft>
          </a:pPr>
          <a:r>
            <a:rPr lang="en-US" sz="1200" dirty="0" err="1"/>
            <a:t>Microscópica</a:t>
          </a:r>
          <a:r>
            <a:rPr lang="en-US" sz="1200" dirty="0"/>
            <a:t>  </a:t>
          </a:r>
        </a:p>
        <a:p>
          <a:pPr algn="l">
            <a:lnSpc>
              <a:spcPct val="90000"/>
            </a:lnSpc>
            <a:spcAft>
              <a:spcPct val="35000"/>
            </a:spcAft>
          </a:pPr>
          <a:r>
            <a:rPr lang="en-US" sz="1200" dirty="0"/>
            <a:t>Clave de </a:t>
          </a:r>
          <a:r>
            <a:rPr lang="en-US" sz="1200" dirty="0" err="1"/>
            <a:t>Parmeter</a:t>
          </a:r>
          <a:r>
            <a:rPr lang="en-US" sz="1200" dirty="0"/>
            <a:t> (1970)</a:t>
          </a:r>
        </a:p>
      </dgm:t>
    </dgm:pt>
    <dgm:pt modelId="{3A664C68-5F0E-414E-BC49-7B715C4A15FD}" type="parTrans" cxnId="{B74BAF4D-7510-4E28-9098-E369E5936156}">
      <dgm:prSet/>
      <dgm:spPr/>
      <dgm:t>
        <a:bodyPr/>
        <a:lstStyle/>
        <a:p>
          <a:endParaRPr lang="es-EC" sz="1200"/>
        </a:p>
      </dgm:t>
    </dgm:pt>
    <dgm:pt modelId="{8814BB67-7236-4D66-B282-8E02BB1839CB}" type="sibTrans" cxnId="{B74BAF4D-7510-4E28-9098-E369E5936156}">
      <dgm:prSet custT="1"/>
      <dgm:spPr/>
      <dgm:t>
        <a:bodyPr/>
        <a:lstStyle/>
        <a:p>
          <a:endParaRPr lang="es-EC" sz="1200"/>
        </a:p>
      </dgm:t>
    </dgm:pt>
    <dgm:pt modelId="{922E6607-25DB-4C1D-9C52-15E0ECD12D22}">
      <dgm:prSet phldrT="[Texto]" custT="1"/>
      <dgm:spPr/>
      <dgm:t>
        <a:bodyPr/>
        <a:lstStyle/>
        <a:p>
          <a:pPr algn="ctr"/>
          <a:r>
            <a:rPr lang="en-US" sz="1200" b="1" dirty="0" err="1"/>
            <a:t>Mantenimiento</a:t>
          </a:r>
          <a:endParaRPr lang="en-US" sz="1200" b="1" dirty="0"/>
        </a:p>
        <a:p>
          <a:pPr algn="l"/>
          <a:r>
            <a:rPr lang="en-US" sz="1200" dirty="0" err="1"/>
            <a:t>Cada</a:t>
          </a:r>
          <a:r>
            <a:rPr lang="en-US" sz="1200" dirty="0"/>
            <a:t> 30 </a:t>
          </a:r>
          <a:r>
            <a:rPr lang="en-US" sz="1200" dirty="0" err="1"/>
            <a:t>días</a:t>
          </a:r>
          <a:r>
            <a:rPr lang="en-US" sz="1200" dirty="0"/>
            <a:t>  </a:t>
          </a:r>
        </a:p>
        <a:p>
          <a:pPr algn="l"/>
          <a:r>
            <a:rPr lang="es-EC" sz="1200" b="0" dirty="0"/>
            <a:t>Medio de cultivo PDA con cloranfenicol</a:t>
          </a:r>
        </a:p>
        <a:p>
          <a:pPr algn="l"/>
          <a:r>
            <a:rPr lang="es-EC" sz="1200" b="0" dirty="0"/>
            <a:t>25±2ºC por 20 días</a:t>
          </a:r>
          <a:endParaRPr lang="es-EC" sz="1200" dirty="0"/>
        </a:p>
      </dgm:t>
    </dgm:pt>
    <dgm:pt modelId="{7917D9C7-D5EB-4231-96DE-CFA3B1EAECF8}" type="parTrans" cxnId="{14EE4DCF-3FDD-4A24-AFEC-996421DF3310}">
      <dgm:prSet/>
      <dgm:spPr/>
      <dgm:t>
        <a:bodyPr/>
        <a:lstStyle/>
        <a:p>
          <a:endParaRPr lang="es-EC" sz="1200"/>
        </a:p>
      </dgm:t>
    </dgm:pt>
    <dgm:pt modelId="{82844B75-4BB7-413B-916F-8A5FF17D79CA}" type="sibTrans" cxnId="{14EE4DCF-3FDD-4A24-AFEC-996421DF3310}">
      <dgm:prSet/>
      <dgm:spPr/>
      <dgm:t>
        <a:bodyPr/>
        <a:lstStyle/>
        <a:p>
          <a:endParaRPr lang="es-EC" sz="1200"/>
        </a:p>
      </dgm:t>
    </dgm:pt>
    <dgm:pt modelId="{B41967BB-3817-4E6E-8982-AE145C752C17}" type="pres">
      <dgm:prSet presAssocID="{7FC7C9C4-6539-4A26-A135-3078317CA418}" presName="linearFlow" presStyleCnt="0">
        <dgm:presLayoutVars>
          <dgm:resizeHandles val="exact"/>
        </dgm:presLayoutVars>
      </dgm:prSet>
      <dgm:spPr/>
    </dgm:pt>
    <dgm:pt modelId="{0807FA2B-8251-4217-85E2-43FF04789F63}" type="pres">
      <dgm:prSet presAssocID="{8787E8F0-EFB8-4B19-99B4-12E78CA3A0FF}" presName="node" presStyleLbl="node1" presStyleIdx="0" presStyleCnt="3" custScaleX="64216" custScaleY="172080" custLinFactNeighborY="-1134">
        <dgm:presLayoutVars>
          <dgm:bulletEnabled val="1"/>
        </dgm:presLayoutVars>
      </dgm:prSet>
      <dgm:spPr/>
    </dgm:pt>
    <dgm:pt modelId="{69323BB0-0AAF-436C-8CC6-5CFAA7FE60EB}" type="pres">
      <dgm:prSet presAssocID="{E15B7739-FA27-48FF-9477-0B114756EC3F}" presName="sibTrans" presStyleLbl="sibTrans2D1" presStyleIdx="0" presStyleCnt="2"/>
      <dgm:spPr/>
    </dgm:pt>
    <dgm:pt modelId="{8DDB773F-D6AA-46D6-8E50-FD8FC9C3A1AA}" type="pres">
      <dgm:prSet presAssocID="{E15B7739-FA27-48FF-9477-0B114756EC3F}" presName="connectorText" presStyleLbl="sibTrans2D1" presStyleIdx="0" presStyleCnt="2"/>
      <dgm:spPr/>
    </dgm:pt>
    <dgm:pt modelId="{97F563C7-9CB5-49C9-AD3E-A8E8F9603920}" type="pres">
      <dgm:prSet presAssocID="{4FB893EE-3B72-4E9B-A60D-51B77F2A38DF}" presName="node" presStyleLbl="node1" presStyleIdx="1" presStyleCnt="3" custScaleX="69490" custScaleY="199984">
        <dgm:presLayoutVars>
          <dgm:bulletEnabled val="1"/>
        </dgm:presLayoutVars>
      </dgm:prSet>
      <dgm:spPr/>
    </dgm:pt>
    <dgm:pt modelId="{97BE639B-4CCD-4AAC-B307-1FAE9ED3175D}" type="pres">
      <dgm:prSet presAssocID="{8814BB67-7236-4D66-B282-8E02BB1839CB}" presName="sibTrans" presStyleLbl="sibTrans2D1" presStyleIdx="1" presStyleCnt="2"/>
      <dgm:spPr/>
    </dgm:pt>
    <dgm:pt modelId="{DA9BCC51-E0AC-4224-A2C6-E3ECAB354AB0}" type="pres">
      <dgm:prSet presAssocID="{8814BB67-7236-4D66-B282-8E02BB1839CB}" presName="connectorText" presStyleLbl="sibTrans2D1" presStyleIdx="1" presStyleCnt="2"/>
      <dgm:spPr/>
    </dgm:pt>
    <dgm:pt modelId="{65558414-ACE3-4306-AE4F-B9406C0DBAB2}" type="pres">
      <dgm:prSet presAssocID="{922E6607-25DB-4C1D-9C52-15E0ECD12D22}" presName="node" presStyleLbl="node1" presStyleIdx="2" presStyleCnt="3" custScaleX="71586" custScaleY="176730">
        <dgm:presLayoutVars>
          <dgm:bulletEnabled val="1"/>
        </dgm:presLayoutVars>
      </dgm:prSet>
      <dgm:spPr/>
    </dgm:pt>
  </dgm:ptLst>
  <dgm:cxnLst>
    <dgm:cxn modelId="{AFCEF320-7595-4444-9AAC-DFB74036AF3A}" type="presOf" srcId="{922E6607-25DB-4C1D-9C52-15E0ECD12D22}" destId="{65558414-ACE3-4306-AE4F-B9406C0DBAB2}" srcOrd="0" destOrd="0" presId="urn:microsoft.com/office/officeart/2005/8/layout/process2"/>
    <dgm:cxn modelId="{728A9635-8976-4B1D-AABE-6F28A595EFC5}" type="presOf" srcId="{7FC7C9C4-6539-4A26-A135-3078317CA418}" destId="{B41967BB-3817-4E6E-8982-AE145C752C17}" srcOrd="0" destOrd="0" presId="urn:microsoft.com/office/officeart/2005/8/layout/process2"/>
    <dgm:cxn modelId="{29199B3B-5F87-4FA1-9BA6-EAE3B0F90989}" type="presOf" srcId="{4FB893EE-3B72-4E9B-A60D-51B77F2A38DF}" destId="{97F563C7-9CB5-49C9-AD3E-A8E8F9603920}" srcOrd="0" destOrd="0" presId="urn:microsoft.com/office/officeart/2005/8/layout/process2"/>
    <dgm:cxn modelId="{A74DE54A-715D-4FE7-9E31-71F66B114F5A}" type="presOf" srcId="{8814BB67-7236-4D66-B282-8E02BB1839CB}" destId="{97BE639B-4CCD-4AAC-B307-1FAE9ED3175D}" srcOrd="0" destOrd="0" presId="urn:microsoft.com/office/officeart/2005/8/layout/process2"/>
    <dgm:cxn modelId="{B74BAF4D-7510-4E28-9098-E369E5936156}" srcId="{7FC7C9C4-6539-4A26-A135-3078317CA418}" destId="{4FB893EE-3B72-4E9B-A60D-51B77F2A38DF}" srcOrd="1" destOrd="0" parTransId="{3A664C68-5F0E-414E-BC49-7B715C4A15FD}" sibTransId="{8814BB67-7236-4D66-B282-8E02BB1839CB}"/>
    <dgm:cxn modelId="{13DE9A6F-2940-48E6-8C98-83135DAD6AA7}" type="presOf" srcId="{E15B7739-FA27-48FF-9477-0B114756EC3F}" destId="{69323BB0-0AAF-436C-8CC6-5CFAA7FE60EB}" srcOrd="0" destOrd="0" presId="urn:microsoft.com/office/officeart/2005/8/layout/process2"/>
    <dgm:cxn modelId="{D454EC71-2123-48C1-88FD-EAE14ECB6288}" type="presOf" srcId="{8787E8F0-EFB8-4B19-99B4-12E78CA3A0FF}" destId="{0807FA2B-8251-4217-85E2-43FF04789F63}" srcOrd="0" destOrd="0" presId="urn:microsoft.com/office/officeart/2005/8/layout/process2"/>
    <dgm:cxn modelId="{EB80DD7D-58F6-4193-90E7-8D45ED80ED5B}" type="presOf" srcId="{E15B7739-FA27-48FF-9477-0B114756EC3F}" destId="{8DDB773F-D6AA-46D6-8E50-FD8FC9C3A1AA}" srcOrd="1" destOrd="0" presId="urn:microsoft.com/office/officeart/2005/8/layout/process2"/>
    <dgm:cxn modelId="{14EE4DCF-3FDD-4A24-AFEC-996421DF3310}" srcId="{7FC7C9C4-6539-4A26-A135-3078317CA418}" destId="{922E6607-25DB-4C1D-9C52-15E0ECD12D22}" srcOrd="2" destOrd="0" parTransId="{7917D9C7-D5EB-4231-96DE-CFA3B1EAECF8}" sibTransId="{82844B75-4BB7-413B-916F-8A5FF17D79CA}"/>
    <dgm:cxn modelId="{FCE662DF-9F1B-42F6-97DF-7EE13C6724FE}" type="presOf" srcId="{8814BB67-7236-4D66-B282-8E02BB1839CB}" destId="{DA9BCC51-E0AC-4224-A2C6-E3ECAB354AB0}" srcOrd="1" destOrd="0" presId="urn:microsoft.com/office/officeart/2005/8/layout/process2"/>
    <dgm:cxn modelId="{6693EFF5-158A-4340-BC50-0B96AAB40735}" srcId="{7FC7C9C4-6539-4A26-A135-3078317CA418}" destId="{8787E8F0-EFB8-4B19-99B4-12E78CA3A0FF}" srcOrd="0" destOrd="0" parTransId="{DCBC9834-F220-4192-B834-15ABC55FF42F}" sibTransId="{E15B7739-FA27-48FF-9477-0B114756EC3F}"/>
    <dgm:cxn modelId="{FA8A9EB1-5CF9-4C8B-A776-536B41A6B9FF}" type="presParOf" srcId="{B41967BB-3817-4E6E-8982-AE145C752C17}" destId="{0807FA2B-8251-4217-85E2-43FF04789F63}" srcOrd="0" destOrd="0" presId="urn:microsoft.com/office/officeart/2005/8/layout/process2"/>
    <dgm:cxn modelId="{C709775B-E8FA-4564-980A-761583A1C004}" type="presParOf" srcId="{B41967BB-3817-4E6E-8982-AE145C752C17}" destId="{69323BB0-0AAF-436C-8CC6-5CFAA7FE60EB}" srcOrd="1" destOrd="0" presId="urn:microsoft.com/office/officeart/2005/8/layout/process2"/>
    <dgm:cxn modelId="{1991D52A-535D-4A28-B601-02C56E126303}" type="presParOf" srcId="{69323BB0-0AAF-436C-8CC6-5CFAA7FE60EB}" destId="{8DDB773F-D6AA-46D6-8E50-FD8FC9C3A1AA}" srcOrd="0" destOrd="0" presId="urn:microsoft.com/office/officeart/2005/8/layout/process2"/>
    <dgm:cxn modelId="{2217D419-F046-482E-9325-F3F60D1CAEB9}" type="presParOf" srcId="{B41967BB-3817-4E6E-8982-AE145C752C17}" destId="{97F563C7-9CB5-49C9-AD3E-A8E8F9603920}" srcOrd="2" destOrd="0" presId="urn:microsoft.com/office/officeart/2005/8/layout/process2"/>
    <dgm:cxn modelId="{26F1D8E5-5BAD-4C55-8F7A-4906583F3E4E}" type="presParOf" srcId="{B41967BB-3817-4E6E-8982-AE145C752C17}" destId="{97BE639B-4CCD-4AAC-B307-1FAE9ED3175D}" srcOrd="3" destOrd="0" presId="urn:microsoft.com/office/officeart/2005/8/layout/process2"/>
    <dgm:cxn modelId="{5D5DEB8A-2105-4342-A6E1-B6BDE959FA84}" type="presParOf" srcId="{97BE639B-4CCD-4AAC-B307-1FAE9ED3175D}" destId="{DA9BCC51-E0AC-4224-A2C6-E3ECAB354AB0}" srcOrd="0" destOrd="0" presId="urn:microsoft.com/office/officeart/2005/8/layout/process2"/>
    <dgm:cxn modelId="{41D810A9-8AD2-4020-A1A1-BDF302ED1616}" type="presParOf" srcId="{B41967BB-3817-4E6E-8982-AE145C752C17}" destId="{65558414-ACE3-4306-AE4F-B9406C0DBAB2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28691EA-4F8E-4F5F-A96F-11839CC6EE7D}" type="doc">
      <dgm:prSet loTypeId="urn:microsoft.com/office/officeart/2005/8/layout/process1" loCatId="process" qsTypeId="urn:microsoft.com/office/officeart/2005/8/quickstyle/simple1" qsCatId="simple" csTypeId="urn:microsoft.com/office/officeart/2005/8/colors/accent3_1" csCatId="accent3" phldr="1"/>
      <dgm:spPr/>
    </dgm:pt>
    <dgm:pt modelId="{B011EE87-8DAE-48DD-B365-4CA33D381520}">
      <dgm:prSet phldrT="[Texto]" custT="1"/>
      <dgm:spPr/>
      <dgm:t>
        <a:bodyPr/>
        <a:lstStyle/>
        <a:p>
          <a:pPr algn="ctr">
            <a:lnSpc>
              <a:spcPct val="100000"/>
            </a:lnSpc>
            <a:spcAft>
              <a:spcPts val="450"/>
            </a:spcAft>
          </a:pPr>
          <a:r>
            <a:rPr lang="en-US" sz="1400" b="1" dirty="0" err="1"/>
            <a:t>Inoculación</a:t>
          </a:r>
          <a:endParaRPr lang="en-US" sz="1400" b="1" dirty="0"/>
        </a:p>
        <a:p>
          <a:pPr algn="l">
            <a:lnSpc>
              <a:spcPct val="100000"/>
            </a:lnSpc>
            <a:spcAft>
              <a:spcPts val="450"/>
            </a:spcAft>
          </a:pPr>
          <a:r>
            <a:rPr lang="en-US" sz="1400" dirty="0" err="1"/>
            <a:t>Actinomicetos</a:t>
          </a:r>
          <a:r>
            <a:rPr lang="en-US" sz="1400" dirty="0"/>
            <a:t>  </a:t>
          </a:r>
        </a:p>
        <a:p>
          <a:pPr algn="l">
            <a:lnSpc>
              <a:spcPct val="100000"/>
            </a:lnSpc>
            <a:spcAft>
              <a:spcPts val="450"/>
            </a:spcAft>
          </a:pPr>
          <a:r>
            <a:rPr lang="en-US" sz="1400" dirty="0"/>
            <a:t>40 mL  Medio de </a:t>
          </a:r>
          <a:r>
            <a:rPr lang="en-US" sz="1400" dirty="0" err="1"/>
            <a:t>cultivo</a:t>
          </a:r>
          <a:r>
            <a:rPr lang="en-US" sz="1400" dirty="0"/>
            <a:t> </a:t>
          </a:r>
          <a:r>
            <a:rPr lang="en-US" sz="1400" dirty="0" err="1"/>
            <a:t>Caldo</a:t>
          </a:r>
          <a:r>
            <a:rPr lang="en-US" sz="1400" dirty="0"/>
            <a:t> </a:t>
          </a:r>
          <a:r>
            <a:rPr lang="en-US" sz="1400" dirty="0" err="1"/>
            <a:t>Glicerol</a:t>
          </a:r>
          <a:r>
            <a:rPr lang="en-US" sz="1400" dirty="0"/>
            <a:t> </a:t>
          </a:r>
          <a:r>
            <a:rPr lang="en-US" sz="1400" dirty="0" err="1"/>
            <a:t>Extracto</a:t>
          </a:r>
          <a:r>
            <a:rPr lang="en-US" sz="1400" dirty="0"/>
            <a:t> de </a:t>
          </a:r>
          <a:r>
            <a:rPr lang="en-US" sz="1400" dirty="0" err="1"/>
            <a:t>Levadura</a:t>
          </a:r>
          <a:r>
            <a:rPr lang="en-US" sz="1400" dirty="0"/>
            <a:t> (YGB)</a:t>
          </a:r>
          <a:endParaRPr lang="es-EC" sz="1400" dirty="0"/>
        </a:p>
      </dgm:t>
    </dgm:pt>
    <dgm:pt modelId="{4483A1B3-DD17-494B-B2BC-88FD2BE79C27}" type="parTrans" cxnId="{9C35CDB1-EC51-41B4-9CBB-591DFC6F36B0}">
      <dgm:prSet/>
      <dgm:spPr/>
      <dgm:t>
        <a:bodyPr/>
        <a:lstStyle/>
        <a:p>
          <a:endParaRPr lang="es-EC" sz="1400"/>
        </a:p>
      </dgm:t>
    </dgm:pt>
    <dgm:pt modelId="{AB75898C-8736-4588-8036-7D647F5A8CF0}" type="sibTrans" cxnId="{9C35CDB1-EC51-41B4-9CBB-591DFC6F36B0}">
      <dgm:prSet custT="1"/>
      <dgm:spPr/>
      <dgm:t>
        <a:bodyPr/>
        <a:lstStyle/>
        <a:p>
          <a:endParaRPr lang="es-EC" sz="1400"/>
        </a:p>
      </dgm:t>
    </dgm:pt>
    <dgm:pt modelId="{7B030435-E93A-4A9D-8368-2A10A213B8FB}">
      <dgm:prSet phldrT="[Texto]" custT="1"/>
      <dgm:spPr/>
      <dgm:t>
        <a:bodyPr/>
        <a:lstStyle/>
        <a:p>
          <a:pPr algn="ctr"/>
          <a:r>
            <a:rPr lang="en-US" sz="1400" b="1" dirty="0" err="1"/>
            <a:t>Incubación</a:t>
          </a:r>
          <a:r>
            <a:rPr lang="en-US" sz="1400" dirty="0"/>
            <a:t> </a:t>
          </a:r>
        </a:p>
        <a:p>
          <a:pPr algn="l"/>
          <a:r>
            <a:rPr lang="en-US" sz="1400" dirty="0"/>
            <a:t>10 días a 28ºC con </a:t>
          </a:r>
          <a:r>
            <a:rPr lang="en-US" sz="1400" dirty="0" err="1"/>
            <a:t>agitación</a:t>
          </a:r>
          <a:r>
            <a:rPr lang="en-US" sz="1400" dirty="0"/>
            <a:t>  230 rpm y </a:t>
          </a:r>
          <a:r>
            <a:rPr lang="en-US" sz="1400" dirty="0" err="1"/>
            <a:t>oscuridad</a:t>
          </a:r>
          <a:endParaRPr lang="es-EC" sz="1400" dirty="0"/>
        </a:p>
      </dgm:t>
    </dgm:pt>
    <dgm:pt modelId="{B1EC446C-4601-46CE-81D3-D34C86666EB3}" type="parTrans" cxnId="{8AFB80F2-31DA-46FE-A257-D9820EDE76C6}">
      <dgm:prSet/>
      <dgm:spPr/>
      <dgm:t>
        <a:bodyPr/>
        <a:lstStyle/>
        <a:p>
          <a:endParaRPr lang="es-EC" sz="1400"/>
        </a:p>
      </dgm:t>
    </dgm:pt>
    <dgm:pt modelId="{E4AA236D-0F84-414B-AE8C-D9D2C5DBE2AE}" type="sibTrans" cxnId="{8AFB80F2-31DA-46FE-A257-D9820EDE76C6}">
      <dgm:prSet custT="1"/>
      <dgm:spPr/>
      <dgm:t>
        <a:bodyPr/>
        <a:lstStyle/>
        <a:p>
          <a:endParaRPr lang="es-EC" sz="1400"/>
        </a:p>
      </dgm:t>
    </dgm:pt>
    <dgm:pt modelId="{37AB74AD-636E-4626-B30B-1B92542A7581}">
      <dgm:prSet phldrT="[Texto]" custT="1"/>
      <dgm:spPr/>
      <dgm:t>
        <a:bodyPr/>
        <a:lstStyle/>
        <a:p>
          <a:pPr algn="ctr"/>
          <a:r>
            <a:rPr lang="en-US" sz="1400" b="1" dirty="0" err="1"/>
            <a:t>Análisis</a:t>
          </a:r>
          <a:r>
            <a:rPr lang="en-US" sz="1400" b="1" dirty="0"/>
            <a:t> </a:t>
          </a:r>
          <a:r>
            <a:rPr lang="en-US" sz="1400" b="1" dirty="0" err="1"/>
            <a:t>microscópico</a:t>
          </a:r>
          <a:endParaRPr lang="en-US" sz="1400" b="1" dirty="0"/>
        </a:p>
        <a:p>
          <a:pPr algn="l"/>
          <a:r>
            <a:rPr lang="en-US" sz="1400" dirty="0" err="1"/>
            <a:t>Tinción</a:t>
          </a:r>
          <a:r>
            <a:rPr lang="en-US" sz="1400" dirty="0"/>
            <a:t> Gram para </a:t>
          </a:r>
          <a:r>
            <a:rPr lang="en-US" sz="1400" dirty="0" err="1"/>
            <a:t>descartar</a:t>
          </a:r>
          <a:r>
            <a:rPr lang="en-US" sz="1400" dirty="0"/>
            <a:t> </a:t>
          </a:r>
          <a:r>
            <a:rPr lang="en-US" sz="1400" dirty="0" err="1"/>
            <a:t>contaminación</a:t>
          </a:r>
          <a:endParaRPr lang="es-EC" sz="1400" dirty="0"/>
        </a:p>
      </dgm:t>
    </dgm:pt>
    <dgm:pt modelId="{45F2CBCB-2FBE-4BE5-9D5E-D7950AE65084}" type="parTrans" cxnId="{00BFFC48-801D-4D71-BDAB-D8C2DAB6D60C}">
      <dgm:prSet/>
      <dgm:spPr/>
      <dgm:t>
        <a:bodyPr/>
        <a:lstStyle/>
        <a:p>
          <a:endParaRPr lang="es-EC" sz="1400"/>
        </a:p>
      </dgm:t>
    </dgm:pt>
    <dgm:pt modelId="{6EDBF872-BF00-4C20-8442-B62B4CD894A0}" type="sibTrans" cxnId="{00BFFC48-801D-4D71-BDAB-D8C2DAB6D60C}">
      <dgm:prSet/>
      <dgm:spPr/>
      <dgm:t>
        <a:bodyPr/>
        <a:lstStyle/>
        <a:p>
          <a:endParaRPr lang="es-EC" sz="1400"/>
        </a:p>
      </dgm:t>
    </dgm:pt>
    <dgm:pt modelId="{2C085EFC-8C41-4039-92B4-252E8CF2A0DA}" type="pres">
      <dgm:prSet presAssocID="{128691EA-4F8E-4F5F-A96F-11839CC6EE7D}" presName="Name0" presStyleCnt="0">
        <dgm:presLayoutVars>
          <dgm:dir/>
          <dgm:resizeHandles val="exact"/>
        </dgm:presLayoutVars>
      </dgm:prSet>
      <dgm:spPr/>
    </dgm:pt>
    <dgm:pt modelId="{BF5B1046-4ADA-43DD-9B80-8FEED6478C4A}" type="pres">
      <dgm:prSet presAssocID="{B011EE87-8DAE-48DD-B365-4CA33D381520}" presName="node" presStyleLbl="node1" presStyleIdx="0" presStyleCnt="3" custScaleX="135341">
        <dgm:presLayoutVars>
          <dgm:bulletEnabled val="1"/>
        </dgm:presLayoutVars>
      </dgm:prSet>
      <dgm:spPr/>
    </dgm:pt>
    <dgm:pt modelId="{1FAF0331-DBAC-4EF7-8FDC-06723CE2E239}" type="pres">
      <dgm:prSet presAssocID="{AB75898C-8736-4588-8036-7D647F5A8CF0}" presName="sibTrans" presStyleLbl="sibTrans2D1" presStyleIdx="0" presStyleCnt="2"/>
      <dgm:spPr/>
    </dgm:pt>
    <dgm:pt modelId="{DA140528-68BA-4F0C-8697-A7883D1680BA}" type="pres">
      <dgm:prSet presAssocID="{AB75898C-8736-4588-8036-7D647F5A8CF0}" presName="connectorText" presStyleLbl="sibTrans2D1" presStyleIdx="0" presStyleCnt="2"/>
      <dgm:spPr/>
    </dgm:pt>
    <dgm:pt modelId="{F2573E42-3466-41EE-BDE4-A7645443DA79}" type="pres">
      <dgm:prSet presAssocID="{7B030435-E93A-4A9D-8368-2A10A213B8FB}" presName="node" presStyleLbl="node1" presStyleIdx="1" presStyleCnt="3" custScaleX="112131" custScaleY="98829">
        <dgm:presLayoutVars>
          <dgm:bulletEnabled val="1"/>
        </dgm:presLayoutVars>
      </dgm:prSet>
      <dgm:spPr/>
    </dgm:pt>
    <dgm:pt modelId="{1EDBDA24-6A41-451D-A644-92E697AB0575}" type="pres">
      <dgm:prSet presAssocID="{E4AA236D-0F84-414B-AE8C-D9D2C5DBE2AE}" presName="sibTrans" presStyleLbl="sibTrans2D1" presStyleIdx="1" presStyleCnt="2"/>
      <dgm:spPr/>
    </dgm:pt>
    <dgm:pt modelId="{8CC0D316-7DE6-446F-BF5B-AFECF7A2A430}" type="pres">
      <dgm:prSet presAssocID="{E4AA236D-0F84-414B-AE8C-D9D2C5DBE2AE}" presName="connectorText" presStyleLbl="sibTrans2D1" presStyleIdx="1" presStyleCnt="2"/>
      <dgm:spPr/>
    </dgm:pt>
    <dgm:pt modelId="{6269EE10-CB5F-494C-966E-41D727A184B5}" type="pres">
      <dgm:prSet presAssocID="{37AB74AD-636E-4626-B30B-1B92542A7581}" presName="node" presStyleLbl="node1" presStyleIdx="2" presStyleCnt="3">
        <dgm:presLayoutVars>
          <dgm:bulletEnabled val="1"/>
        </dgm:presLayoutVars>
      </dgm:prSet>
      <dgm:spPr/>
    </dgm:pt>
  </dgm:ptLst>
  <dgm:cxnLst>
    <dgm:cxn modelId="{81C0880C-F8D8-4F50-90A0-7DC3F426F8F2}" type="presOf" srcId="{B011EE87-8DAE-48DD-B365-4CA33D381520}" destId="{BF5B1046-4ADA-43DD-9B80-8FEED6478C4A}" srcOrd="0" destOrd="0" presId="urn:microsoft.com/office/officeart/2005/8/layout/process1"/>
    <dgm:cxn modelId="{7685BB10-597A-470A-A06C-6034A0C508B0}" type="presOf" srcId="{37AB74AD-636E-4626-B30B-1B92542A7581}" destId="{6269EE10-CB5F-494C-966E-41D727A184B5}" srcOrd="0" destOrd="0" presId="urn:microsoft.com/office/officeart/2005/8/layout/process1"/>
    <dgm:cxn modelId="{6DE35D21-222B-4E16-B416-5D8155549298}" type="presOf" srcId="{128691EA-4F8E-4F5F-A96F-11839CC6EE7D}" destId="{2C085EFC-8C41-4039-92B4-252E8CF2A0DA}" srcOrd="0" destOrd="0" presId="urn:microsoft.com/office/officeart/2005/8/layout/process1"/>
    <dgm:cxn modelId="{70627423-0AD7-41D3-B31F-29CB3C78BC49}" type="presOf" srcId="{7B030435-E93A-4A9D-8368-2A10A213B8FB}" destId="{F2573E42-3466-41EE-BDE4-A7645443DA79}" srcOrd="0" destOrd="0" presId="urn:microsoft.com/office/officeart/2005/8/layout/process1"/>
    <dgm:cxn modelId="{00BFFC48-801D-4D71-BDAB-D8C2DAB6D60C}" srcId="{128691EA-4F8E-4F5F-A96F-11839CC6EE7D}" destId="{37AB74AD-636E-4626-B30B-1B92542A7581}" srcOrd="2" destOrd="0" parTransId="{45F2CBCB-2FBE-4BE5-9D5E-D7950AE65084}" sibTransId="{6EDBF872-BF00-4C20-8442-B62B4CD894A0}"/>
    <dgm:cxn modelId="{FDB30F69-D8ED-4480-B0F2-B005C386A0D6}" type="presOf" srcId="{AB75898C-8736-4588-8036-7D647F5A8CF0}" destId="{DA140528-68BA-4F0C-8697-A7883D1680BA}" srcOrd="1" destOrd="0" presId="urn:microsoft.com/office/officeart/2005/8/layout/process1"/>
    <dgm:cxn modelId="{44D28E7E-33C2-49E5-8F7D-6548CE88296D}" type="presOf" srcId="{E4AA236D-0F84-414B-AE8C-D9D2C5DBE2AE}" destId="{8CC0D316-7DE6-446F-BF5B-AFECF7A2A430}" srcOrd="1" destOrd="0" presId="urn:microsoft.com/office/officeart/2005/8/layout/process1"/>
    <dgm:cxn modelId="{41B1DA95-B3CD-4729-9AC6-7DD68D91AE31}" type="presOf" srcId="{AB75898C-8736-4588-8036-7D647F5A8CF0}" destId="{1FAF0331-DBAC-4EF7-8FDC-06723CE2E239}" srcOrd="0" destOrd="0" presId="urn:microsoft.com/office/officeart/2005/8/layout/process1"/>
    <dgm:cxn modelId="{66C995A2-4DA2-44EF-8D12-C980795AB0B6}" type="presOf" srcId="{E4AA236D-0F84-414B-AE8C-D9D2C5DBE2AE}" destId="{1EDBDA24-6A41-451D-A644-92E697AB0575}" srcOrd="0" destOrd="0" presId="urn:microsoft.com/office/officeart/2005/8/layout/process1"/>
    <dgm:cxn modelId="{9C35CDB1-EC51-41B4-9CBB-591DFC6F36B0}" srcId="{128691EA-4F8E-4F5F-A96F-11839CC6EE7D}" destId="{B011EE87-8DAE-48DD-B365-4CA33D381520}" srcOrd="0" destOrd="0" parTransId="{4483A1B3-DD17-494B-B2BC-88FD2BE79C27}" sibTransId="{AB75898C-8736-4588-8036-7D647F5A8CF0}"/>
    <dgm:cxn modelId="{8AFB80F2-31DA-46FE-A257-D9820EDE76C6}" srcId="{128691EA-4F8E-4F5F-A96F-11839CC6EE7D}" destId="{7B030435-E93A-4A9D-8368-2A10A213B8FB}" srcOrd="1" destOrd="0" parTransId="{B1EC446C-4601-46CE-81D3-D34C86666EB3}" sibTransId="{E4AA236D-0F84-414B-AE8C-D9D2C5DBE2AE}"/>
    <dgm:cxn modelId="{6CA523B5-4E3B-4BC1-A464-DEEB46062C68}" type="presParOf" srcId="{2C085EFC-8C41-4039-92B4-252E8CF2A0DA}" destId="{BF5B1046-4ADA-43DD-9B80-8FEED6478C4A}" srcOrd="0" destOrd="0" presId="urn:microsoft.com/office/officeart/2005/8/layout/process1"/>
    <dgm:cxn modelId="{A362FCF4-7456-4A67-910C-BCA9281DBC02}" type="presParOf" srcId="{2C085EFC-8C41-4039-92B4-252E8CF2A0DA}" destId="{1FAF0331-DBAC-4EF7-8FDC-06723CE2E239}" srcOrd="1" destOrd="0" presId="urn:microsoft.com/office/officeart/2005/8/layout/process1"/>
    <dgm:cxn modelId="{1AC31796-E977-4AEF-AA02-B431B6535093}" type="presParOf" srcId="{1FAF0331-DBAC-4EF7-8FDC-06723CE2E239}" destId="{DA140528-68BA-4F0C-8697-A7883D1680BA}" srcOrd="0" destOrd="0" presId="urn:microsoft.com/office/officeart/2005/8/layout/process1"/>
    <dgm:cxn modelId="{25D73EA0-428D-4BF7-9253-E967BFA52BF7}" type="presParOf" srcId="{2C085EFC-8C41-4039-92B4-252E8CF2A0DA}" destId="{F2573E42-3466-41EE-BDE4-A7645443DA79}" srcOrd="2" destOrd="0" presId="urn:microsoft.com/office/officeart/2005/8/layout/process1"/>
    <dgm:cxn modelId="{AEA5DBD0-8B8B-4EE5-A4D1-A04DE9292F1D}" type="presParOf" srcId="{2C085EFC-8C41-4039-92B4-252E8CF2A0DA}" destId="{1EDBDA24-6A41-451D-A644-92E697AB0575}" srcOrd="3" destOrd="0" presId="urn:microsoft.com/office/officeart/2005/8/layout/process1"/>
    <dgm:cxn modelId="{DFF06807-CB74-4EFF-9E77-167D9F2DEB9F}" type="presParOf" srcId="{1EDBDA24-6A41-451D-A644-92E697AB0575}" destId="{8CC0D316-7DE6-446F-BF5B-AFECF7A2A430}" srcOrd="0" destOrd="0" presId="urn:microsoft.com/office/officeart/2005/8/layout/process1"/>
    <dgm:cxn modelId="{D13BE6DF-E763-4F10-82E7-624AEBAF894D}" type="presParOf" srcId="{2C085EFC-8C41-4039-92B4-252E8CF2A0DA}" destId="{6269EE10-CB5F-494C-966E-41D727A184B5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FAC4AC0-1E19-46C5-8781-F7FB1FDE0183}" type="doc">
      <dgm:prSet loTypeId="urn:microsoft.com/office/officeart/2005/8/layout/process5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EC"/>
        </a:p>
      </dgm:t>
    </dgm:pt>
    <dgm:pt modelId="{3776B6D2-0150-4F52-946E-28CAB6D8EE66}">
      <dgm:prSet phldrT="[Texto]" custT="1"/>
      <dgm:spPr/>
      <dgm:t>
        <a:bodyPr/>
        <a:lstStyle/>
        <a:p>
          <a:r>
            <a:rPr lang="en-US" sz="1400" b="1" dirty="0" err="1">
              <a:solidFill>
                <a:schemeClr val="tx1"/>
              </a:solidFill>
            </a:rPr>
            <a:t>Extracción</a:t>
          </a:r>
          <a:r>
            <a:rPr lang="en-US" sz="1400" b="1" dirty="0">
              <a:solidFill>
                <a:schemeClr val="tx1"/>
              </a:solidFill>
            </a:rPr>
            <a:t> de ADN</a:t>
          </a:r>
          <a:r>
            <a:rPr lang="en-US" sz="1400" dirty="0">
              <a:solidFill>
                <a:schemeClr val="tx1"/>
              </a:solidFill>
            </a:rPr>
            <a:t> </a:t>
          </a:r>
          <a:r>
            <a:rPr lang="en-US" sz="1400" dirty="0" err="1">
              <a:solidFill>
                <a:schemeClr val="tx1"/>
              </a:solidFill>
            </a:rPr>
            <a:t>protocolo</a:t>
          </a:r>
          <a:r>
            <a:rPr lang="en-US" sz="1400" dirty="0">
              <a:solidFill>
                <a:schemeClr val="tx1"/>
              </a:solidFill>
            </a:rPr>
            <a:t> CTAB </a:t>
          </a:r>
        </a:p>
      </dgm:t>
    </dgm:pt>
    <dgm:pt modelId="{DEB90C18-CC80-48C3-8B97-4FB02AE8F981}" type="parTrans" cxnId="{57121F7E-FFAC-4EE7-9E3F-9EC8A535F2A6}">
      <dgm:prSet/>
      <dgm:spPr/>
      <dgm:t>
        <a:bodyPr/>
        <a:lstStyle/>
        <a:p>
          <a:endParaRPr lang="es-EC" sz="1400"/>
        </a:p>
      </dgm:t>
    </dgm:pt>
    <dgm:pt modelId="{E6C7A060-AFBA-4074-8149-DB780981E6BB}" type="sibTrans" cxnId="{57121F7E-FFAC-4EE7-9E3F-9EC8A535F2A6}">
      <dgm:prSet custT="1"/>
      <dgm:spPr/>
      <dgm:t>
        <a:bodyPr/>
        <a:lstStyle/>
        <a:p>
          <a:endParaRPr lang="es-EC" sz="1400"/>
        </a:p>
      </dgm:t>
    </dgm:pt>
    <dgm:pt modelId="{44D43655-A5ED-422D-8DB7-8F2B8DEAE58F}">
      <dgm:prSet phldrT="[Texto]" custT="1"/>
      <dgm:spPr/>
      <dgm:t>
        <a:bodyPr/>
        <a:lstStyle/>
        <a:p>
          <a:r>
            <a:rPr lang="en-US" sz="1400" b="1" dirty="0" err="1">
              <a:solidFill>
                <a:schemeClr val="tx1"/>
              </a:solidFill>
            </a:rPr>
            <a:t>Cuantificación</a:t>
          </a:r>
          <a:r>
            <a:rPr lang="en-US" sz="1400" b="1" dirty="0">
              <a:solidFill>
                <a:schemeClr val="tx1"/>
              </a:solidFill>
            </a:rPr>
            <a:t> de ADN</a:t>
          </a:r>
          <a:r>
            <a:rPr lang="en-US" sz="1400" dirty="0">
              <a:solidFill>
                <a:schemeClr val="tx1"/>
              </a:solidFill>
            </a:rPr>
            <a:t> </a:t>
          </a:r>
          <a:r>
            <a:rPr lang="en-US" sz="1400" dirty="0" err="1">
              <a:solidFill>
                <a:schemeClr val="tx1"/>
              </a:solidFill>
            </a:rPr>
            <a:t>Espectrofotometría</a:t>
          </a:r>
          <a:r>
            <a:rPr lang="en-US" sz="1400" dirty="0">
              <a:solidFill>
                <a:schemeClr val="tx1"/>
              </a:solidFill>
            </a:rPr>
            <a:t> </a:t>
          </a:r>
          <a:endParaRPr lang="es-EC" sz="1400" dirty="0">
            <a:solidFill>
              <a:schemeClr val="tx1"/>
            </a:solidFill>
          </a:endParaRPr>
        </a:p>
      </dgm:t>
    </dgm:pt>
    <dgm:pt modelId="{113B5F7C-C419-4F9C-9B54-8657DAE09A47}" type="parTrans" cxnId="{07D252DB-FC0E-47DE-99D8-44FDBA6B9562}">
      <dgm:prSet/>
      <dgm:spPr/>
      <dgm:t>
        <a:bodyPr/>
        <a:lstStyle/>
        <a:p>
          <a:endParaRPr lang="es-EC" sz="1400"/>
        </a:p>
      </dgm:t>
    </dgm:pt>
    <dgm:pt modelId="{CF332108-41AC-41FA-820D-BF92FF759852}" type="sibTrans" cxnId="{07D252DB-FC0E-47DE-99D8-44FDBA6B9562}">
      <dgm:prSet/>
      <dgm:spPr/>
      <dgm:t>
        <a:bodyPr/>
        <a:lstStyle/>
        <a:p>
          <a:endParaRPr lang="es-EC" sz="1400"/>
        </a:p>
      </dgm:t>
    </dgm:pt>
    <dgm:pt modelId="{59601C6A-F7B5-4033-A5F0-89F0D6801AC7}" type="pres">
      <dgm:prSet presAssocID="{8FAC4AC0-1E19-46C5-8781-F7FB1FDE0183}" presName="diagram" presStyleCnt="0">
        <dgm:presLayoutVars>
          <dgm:dir/>
          <dgm:resizeHandles val="exact"/>
        </dgm:presLayoutVars>
      </dgm:prSet>
      <dgm:spPr/>
    </dgm:pt>
    <dgm:pt modelId="{3918ED8E-5427-4538-8B2E-14657FDC6370}" type="pres">
      <dgm:prSet presAssocID="{3776B6D2-0150-4F52-946E-28CAB6D8EE66}" presName="node" presStyleLbl="node1" presStyleIdx="0" presStyleCnt="2">
        <dgm:presLayoutVars>
          <dgm:bulletEnabled val="1"/>
        </dgm:presLayoutVars>
      </dgm:prSet>
      <dgm:spPr/>
    </dgm:pt>
    <dgm:pt modelId="{1626DCEF-E91F-4E73-B7ED-3295C0FEBB54}" type="pres">
      <dgm:prSet presAssocID="{E6C7A060-AFBA-4074-8149-DB780981E6BB}" presName="sibTrans" presStyleLbl="sibTrans2D1" presStyleIdx="0" presStyleCnt="1"/>
      <dgm:spPr/>
    </dgm:pt>
    <dgm:pt modelId="{BF8304E6-57A6-4C9C-B7C3-0CC369768AEA}" type="pres">
      <dgm:prSet presAssocID="{E6C7A060-AFBA-4074-8149-DB780981E6BB}" presName="connectorText" presStyleLbl="sibTrans2D1" presStyleIdx="0" presStyleCnt="1"/>
      <dgm:spPr/>
    </dgm:pt>
    <dgm:pt modelId="{536B5D57-974C-45F6-82B9-D00D3BF64DE2}" type="pres">
      <dgm:prSet presAssocID="{44D43655-A5ED-422D-8DB7-8F2B8DEAE58F}" presName="node" presStyleLbl="node1" presStyleIdx="1" presStyleCnt="2">
        <dgm:presLayoutVars>
          <dgm:bulletEnabled val="1"/>
        </dgm:presLayoutVars>
      </dgm:prSet>
      <dgm:spPr/>
    </dgm:pt>
  </dgm:ptLst>
  <dgm:cxnLst>
    <dgm:cxn modelId="{0EAE9B16-ADC5-476A-AE83-EDCD11AC09BF}" type="presOf" srcId="{8FAC4AC0-1E19-46C5-8781-F7FB1FDE0183}" destId="{59601C6A-F7B5-4033-A5F0-89F0D6801AC7}" srcOrd="0" destOrd="0" presId="urn:microsoft.com/office/officeart/2005/8/layout/process5"/>
    <dgm:cxn modelId="{C226C62A-62D3-449C-B900-0E5F1FD8E0FA}" type="presOf" srcId="{E6C7A060-AFBA-4074-8149-DB780981E6BB}" destId="{BF8304E6-57A6-4C9C-B7C3-0CC369768AEA}" srcOrd="1" destOrd="0" presId="urn:microsoft.com/office/officeart/2005/8/layout/process5"/>
    <dgm:cxn modelId="{C87C5D42-28FB-4E54-B095-18891C26AC36}" type="presOf" srcId="{3776B6D2-0150-4F52-946E-28CAB6D8EE66}" destId="{3918ED8E-5427-4538-8B2E-14657FDC6370}" srcOrd="0" destOrd="0" presId="urn:microsoft.com/office/officeart/2005/8/layout/process5"/>
    <dgm:cxn modelId="{D766244D-99DA-4306-AB9C-E181BBE798A4}" type="presOf" srcId="{44D43655-A5ED-422D-8DB7-8F2B8DEAE58F}" destId="{536B5D57-974C-45F6-82B9-D00D3BF64DE2}" srcOrd="0" destOrd="0" presId="urn:microsoft.com/office/officeart/2005/8/layout/process5"/>
    <dgm:cxn modelId="{57121F7E-FFAC-4EE7-9E3F-9EC8A535F2A6}" srcId="{8FAC4AC0-1E19-46C5-8781-F7FB1FDE0183}" destId="{3776B6D2-0150-4F52-946E-28CAB6D8EE66}" srcOrd="0" destOrd="0" parTransId="{DEB90C18-CC80-48C3-8B97-4FB02AE8F981}" sibTransId="{E6C7A060-AFBA-4074-8149-DB780981E6BB}"/>
    <dgm:cxn modelId="{07D252DB-FC0E-47DE-99D8-44FDBA6B9562}" srcId="{8FAC4AC0-1E19-46C5-8781-F7FB1FDE0183}" destId="{44D43655-A5ED-422D-8DB7-8F2B8DEAE58F}" srcOrd="1" destOrd="0" parTransId="{113B5F7C-C419-4F9C-9B54-8657DAE09A47}" sibTransId="{CF332108-41AC-41FA-820D-BF92FF759852}"/>
    <dgm:cxn modelId="{5935FAED-1E4A-40A8-97A1-076CE9A864E8}" type="presOf" srcId="{E6C7A060-AFBA-4074-8149-DB780981E6BB}" destId="{1626DCEF-E91F-4E73-B7ED-3295C0FEBB54}" srcOrd="0" destOrd="0" presId="urn:microsoft.com/office/officeart/2005/8/layout/process5"/>
    <dgm:cxn modelId="{908EACB3-5DA0-4A6E-8DD2-DAA5A1B2E313}" type="presParOf" srcId="{59601C6A-F7B5-4033-A5F0-89F0D6801AC7}" destId="{3918ED8E-5427-4538-8B2E-14657FDC6370}" srcOrd="0" destOrd="0" presId="urn:microsoft.com/office/officeart/2005/8/layout/process5"/>
    <dgm:cxn modelId="{AA7CD964-7C1D-4461-A3B5-B2E0805EB894}" type="presParOf" srcId="{59601C6A-F7B5-4033-A5F0-89F0D6801AC7}" destId="{1626DCEF-E91F-4E73-B7ED-3295C0FEBB54}" srcOrd="1" destOrd="0" presId="urn:microsoft.com/office/officeart/2005/8/layout/process5"/>
    <dgm:cxn modelId="{F8BD9BF5-B199-4D89-A082-82888C2BC047}" type="presParOf" srcId="{1626DCEF-E91F-4E73-B7ED-3295C0FEBB54}" destId="{BF8304E6-57A6-4C9C-B7C3-0CC369768AEA}" srcOrd="0" destOrd="0" presId="urn:microsoft.com/office/officeart/2005/8/layout/process5"/>
    <dgm:cxn modelId="{2E67F81E-2DFB-4A5A-BB21-8230AFA744B8}" type="presParOf" srcId="{59601C6A-F7B5-4033-A5F0-89F0D6801AC7}" destId="{536B5D57-974C-45F6-82B9-D00D3BF64DE2}" srcOrd="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FAC4AC0-1E19-46C5-8781-F7FB1FDE0183}" type="doc">
      <dgm:prSet loTypeId="urn:microsoft.com/office/officeart/2005/8/layout/process5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EC"/>
        </a:p>
      </dgm:t>
    </dgm:pt>
    <dgm:pt modelId="{3776B6D2-0150-4F52-946E-28CAB6D8EE66}">
      <dgm:prSet phldrT="[Texto]" custT="1"/>
      <dgm:spPr/>
      <dgm:t>
        <a:bodyPr/>
        <a:lstStyle/>
        <a:p>
          <a:r>
            <a:rPr lang="en-US" sz="1400" b="1" dirty="0">
              <a:solidFill>
                <a:schemeClr val="tx1"/>
              </a:solidFill>
            </a:rPr>
            <a:t>Técnica de </a:t>
          </a:r>
        </a:p>
        <a:p>
          <a:r>
            <a:rPr lang="en-US" sz="1400" b="1" dirty="0" err="1">
              <a:solidFill>
                <a:schemeClr val="tx1"/>
              </a:solidFill>
            </a:rPr>
            <a:t>difusión</a:t>
          </a:r>
          <a:r>
            <a:rPr lang="en-US" sz="1400" b="1" dirty="0">
              <a:solidFill>
                <a:schemeClr val="tx1"/>
              </a:solidFill>
            </a:rPr>
            <a:t> </a:t>
          </a:r>
          <a:r>
            <a:rPr lang="en-US" sz="1400" b="1" dirty="0" err="1">
              <a:solidFill>
                <a:schemeClr val="tx1"/>
              </a:solidFill>
            </a:rPr>
            <a:t>en</a:t>
          </a:r>
          <a:r>
            <a:rPr lang="en-US" sz="1400" b="1" dirty="0">
              <a:solidFill>
                <a:schemeClr val="tx1"/>
              </a:solidFill>
            </a:rPr>
            <a:t> </a:t>
          </a:r>
          <a:r>
            <a:rPr lang="en-US" sz="1400" b="1" dirty="0" err="1">
              <a:solidFill>
                <a:schemeClr val="tx1"/>
              </a:solidFill>
            </a:rPr>
            <a:t>pocillos</a:t>
          </a:r>
          <a:endParaRPr lang="en-US" sz="1400" b="1" dirty="0">
            <a:solidFill>
              <a:schemeClr val="tx1"/>
            </a:solidFill>
          </a:endParaRPr>
        </a:p>
        <a:p>
          <a:r>
            <a:rPr lang="es-EC" sz="1400" b="0" dirty="0">
              <a:solidFill>
                <a:schemeClr val="tx1"/>
              </a:solidFill>
            </a:rPr>
            <a:t>Medio de cultivo PDA</a:t>
          </a:r>
        </a:p>
      </dgm:t>
    </dgm:pt>
    <dgm:pt modelId="{DEB90C18-CC80-48C3-8B97-4FB02AE8F981}" type="parTrans" cxnId="{57121F7E-FFAC-4EE7-9E3F-9EC8A535F2A6}">
      <dgm:prSet/>
      <dgm:spPr/>
      <dgm:t>
        <a:bodyPr/>
        <a:lstStyle/>
        <a:p>
          <a:endParaRPr lang="es-EC" sz="1400"/>
        </a:p>
      </dgm:t>
    </dgm:pt>
    <dgm:pt modelId="{E6C7A060-AFBA-4074-8149-DB780981E6BB}" type="sibTrans" cxnId="{57121F7E-FFAC-4EE7-9E3F-9EC8A535F2A6}">
      <dgm:prSet custT="1"/>
      <dgm:spPr/>
      <dgm:t>
        <a:bodyPr/>
        <a:lstStyle/>
        <a:p>
          <a:endParaRPr lang="es-EC" sz="1400"/>
        </a:p>
      </dgm:t>
    </dgm:pt>
    <dgm:pt modelId="{44D43655-A5ED-422D-8DB7-8F2B8DEAE58F}">
      <dgm:prSet phldrT="[Texto]" custT="1"/>
      <dgm:spPr/>
      <dgm:t>
        <a:bodyPr/>
        <a:lstStyle/>
        <a:p>
          <a:r>
            <a:rPr lang="en-US" sz="1400" b="0" dirty="0" err="1">
              <a:solidFill>
                <a:schemeClr val="tx1"/>
              </a:solidFill>
            </a:rPr>
            <a:t>Incubación</a:t>
          </a:r>
          <a:r>
            <a:rPr lang="en-US" sz="1400" b="0" dirty="0">
              <a:solidFill>
                <a:schemeClr val="tx1"/>
              </a:solidFill>
            </a:rPr>
            <a:t> a 25ºC por 10 </a:t>
          </a:r>
          <a:r>
            <a:rPr lang="en-US" sz="1400" b="0" dirty="0" err="1">
              <a:solidFill>
                <a:schemeClr val="tx1"/>
              </a:solidFill>
            </a:rPr>
            <a:t>días</a:t>
          </a:r>
          <a:endParaRPr lang="es-EC" sz="1400" b="0" dirty="0">
            <a:solidFill>
              <a:schemeClr val="tx1"/>
            </a:solidFill>
          </a:endParaRPr>
        </a:p>
      </dgm:t>
    </dgm:pt>
    <dgm:pt modelId="{113B5F7C-C419-4F9C-9B54-8657DAE09A47}" type="parTrans" cxnId="{07D252DB-FC0E-47DE-99D8-44FDBA6B9562}">
      <dgm:prSet/>
      <dgm:spPr/>
      <dgm:t>
        <a:bodyPr/>
        <a:lstStyle/>
        <a:p>
          <a:endParaRPr lang="es-EC" sz="1400"/>
        </a:p>
      </dgm:t>
    </dgm:pt>
    <dgm:pt modelId="{CF332108-41AC-41FA-820D-BF92FF759852}" type="sibTrans" cxnId="{07D252DB-FC0E-47DE-99D8-44FDBA6B9562}">
      <dgm:prSet/>
      <dgm:spPr/>
      <dgm:t>
        <a:bodyPr/>
        <a:lstStyle/>
        <a:p>
          <a:endParaRPr lang="es-EC" sz="1400"/>
        </a:p>
      </dgm:t>
    </dgm:pt>
    <dgm:pt modelId="{B2F52E0A-DA09-4A14-A6B4-B9D493A0312E}">
      <dgm:prSet phldrT="[Texto]" custT="1"/>
      <dgm:spPr/>
      <dgm:t>
        <a:bodyPr/>
        <a:lstStyle/>
        <a:p>
          <a:pPr algn="ctr"/>
          <a:r>
            <a:rPr lang="en-US" sz="1400" b="1" dirty="0">
              <a:solidFill>
                <a:schemeClr val="tx1"/>
              </a:solidFill>
            </a:rPr>
            <a:t>50 µL de </a:t>
          </a:r>
          <a:r>
            <a:rPr lang="en-US" sz="1400" b="1" dirty="0" err="1">
              <a:solidFill>
                <a:schemeClr val="tx1"/>
              </a:solidFill>
            </a:rPr>
            <a:t>cada</a:t>
          </a:r>
          <a:r>
            <a:rPr lang="en-US" sz="1400" b="1" dirty="0">
              <a:solidFill>
                <a:schemeClr val="tx1"/>
              </a:solidFill>
            </a:rPr>
            <a:t> </a:t>
          </a:r>
          <a:r>
            <a:rPr lang="en-US" sz="1400" b="1" dirty="0" err="1">
              <a:solidFill>
                <a:schemeClr val="tx1"/>
              </a:solidFill>
            </a:rPr>
            <a:t>tratamiento</a:t>
          </a:r>
          <a:endParaRPr lang="en-US" sz="1400" b="1" dirty="0">
            <a:solidFill>
              <a:schemeClr val="tx1"/>
            </a:solidFill>
          </a:endParaRPr>
        </a:p>
        <a:p>
          <a:pPr algn="l"/>
          <a:r>
            <a:rPr lang="en-US" sz="1400" b="0" dirty="0" err="1">
              <a:solidFill>
                <a:schemeClr val="tx1"/>
              </a:solidFill>
            </a:rPr>
            <a:t>Extractos</a:t>
          </a:r>
          <a:r>
            <a:rPr lang="en-US" sz="1400" b="0" dirty="0">
              <a:solidFill>
                <a:schemeClr val="tx1"/>
              </a:solidFill>
            </a:rPr>
            <a:t> de </a:t>
          </a:r>
          <a:r>
            <a:rPr lang="en-US" sz="1400" b="0" dirty="0" err="1">
              <a:solidFill>
                <a:schemeClr val="tx1"/>
              </a:solidFill>
            </a:rPr>
            <a:t>cada</a:t>
          </a:r>
          <a:r>
            <a:rPr lang="en-US" sz="1400" b="0" dirty="0">
              <a:solidFill>
                <a:schemeClr val="tx1"/>
              </a:solidFill>
            </a:rPr>
            <a:t> </a:t>
          </a:r>
          <a:r>
            <a:rPr lang="en-US" sz="1400" b="0" dirty="0" err="1">
              <a:solidFill>
                <a:schemeClr val="tx1"/>
              </a:solidFill>
            </a:rPr>
            <a:t>actinomiceto</a:t>
          </a:r>
          <a:r>
            <a:rPr lang="en-US" sz="1400" b="0" dirty="0">
              <a:solidFill>
                <a:schemeClr val="tx1"/>
              </a:solidFill>
            </a:rPr>
            <a:t> a 4 mg/mL</a:t>
          </a:r>
        </a:p>
        <a:p>
          <a:pPr algn="l"/>
          <a:r>
            <a:rPr lang="en-US" sz="1400" b="0" dirty="0">
              <a:solidFill>
                <a:schemeClr val="tx1"/>
              </a:solidFill>
            </a:rPr>
            <a:t>Control: DMSO 5%</a:t>
          </a:r>
          <a:endParaRPr lang="es-EC" sz="1400" b="0" dirty="0">
            <a:solidFill>
              <a:schemeClr val="tx1"/>
            </a:solidFill>
          </a:endParaRPr>
        </a:p>
      </dgm:t>
    </dgm:pt>
    <dgm:pt modelId="{41EBC5F3-8280-43E4-BF2D-A495D1D3367C}" type="parTrans" cxnId="{7891C81D-268C-41C6-9815-DC6F6B861F03}">
      <dgm:prSet/>
      <dgm:spPr/>
      <dgm:t>
        <a:bodyPr/>
        <a:lstStyle/>
        <a:p>
          <a:endParaRPr lang="es-EC"/>
        </a:p>
      </dgm:t>
    </dgm:pt>
    <dgm:pt modelId="{2ED67FAF-9ECA-41E6-86FF-4C0768824216}" type="sibTrans" cxnId="{7891C81D-268C-41C6-9815-DC6F6B861F03}">
      <dgm:prSet/>
      <dgm:spPr/>
      <dgm:t>
        <a:bodyPr/>
        <a:lstStyle/>
        <a:p>
          <a:endParaRPr lang="es-EC"/>
        </a:p>
      </dgm:t>
    </dgm:pt>
    <dgm:pt modelId="{CF947B61-808A-4202-AE1A-0519FEB1407C}">
      <dgm:prSet phldrT="[Texto]" custT="1"/>
      <dgm:spPr/>
      <dgm:t>
        <a:bodyPr/>
        <a:lstStyle/>
        <a:p>
          <a:r>
            <a:rPr lang="en-US" sz="1400" b="0" dirty="0" err="1">
              <a:solidFill>
                <a:schemeClr val="tx1"/>
              </a:solidFill>
            </a:rPr>
            <a:t>Medidas</a:t>
          </a:r>
          <a:r>
            <a:rPr lang="en-US" sz="1400" b="0" dirty="0">
              <a:solidFill>
                <a:schemeClr val="tx1"/>
              </a:solidFill>
            </a:rPr>
            <a:t> del </a:t>
          </a:r>
          <a:r>
            <a:rPr lang="en-US" sz="1400" b="0" dirty="0" err="1">
              <a:solidFill>
                <a:schemeClr val="tx1"/>
              </a:solidFill>
            </a:rPr>
            <a:t>crecimiento</a:t>
          </a:r>
          <a:r>
            <a:rPr lang="en-US" sz="1400" b="0" dirty="0">
              <a:solidFill>
                <a:schemeClr val="tx1"/>
              </a:solidFill>
            </a:rPr>
            <a:t> radial del </a:t>
          </a:r>
          <a:r>
            <a:rPr lang="en-US" sz="1400" b="0" dirty="0" err="1">
              <a:solidFill>
                <a:schemeClr val="tx1"/>
              </a:solidFill>
            </a:rPr>
            <a:t>hongo</a:t>
          </a:r>
          <a:r>
            <a:rPr lang="en-US" sz="1400" b="0" dirty="0">
              <a:solidFill>
                <a:schemeClr val="tx1"/>
              </a:solidFill>
            </a:rPr>
            <a:t> </a:t>
          </a:r>
          <a:r>
            <a:rPr lang="en-US" sz="1400" b="0" dirty="0" err="1">
              <a:solidFill>
                <a:schemeClr val="tx1"/>
              </a:solidFill>
            </a:rPr>
            <a:t>evaluadas</a:t>
          </a:r>
          <a:r>
            <a:rPr lang="en-US" sz="1400" b="0" dirty="0">
              <a:solidFill>
                <a:schemeClr val="tx1"/>
              </a:solidFill>
            </a:rPr>
            <a:t> </a:t>
          </a:r>
          <a:r>
            <a:rPr lang="en-US" sz="1400" b="0" dirty="0" err="1">
              <a:solidFill>
                <a:schemeClr val="tx1"/>
              </a:solidFill>
            </a:rPr>
            <a:t>diariamente</a:t>
          </a:r>
          <a:endParaRPr lang="es-EC" sz="1400" b="0" dirty="0">
            <a:solidFill>
              <a:schemeClr val="tx1"/>
            </a:solidFill>
          </a:endParaRPr>
        </a:p>
      </dgm:t>
    </dgm:pt>
    <dgm:pt modelId="{8B2FC473-B34F-4B8A-85D9-C02EA05D056B}" type="parTrans" cxnId="{868BA797-F64A-4512-9404-D274A1031329}">
      <dgm:prSet/>
      <dgm:spPr/>
      <dgm:t>
        <a:bodyPr/>
        <a:lstStyle/>
        <a:p>
          <a:endParaRPr lang="es-EC"/>
        </a:p>
      </dgm:t>
    </dgm:pt>
    <dgm:pt modelId="{874C095C-6BAA-41BB-A5F4-1B8BD1B5CC9A}" type="sibTrans" cxnId="{868BA797-F64A-4512-9404-D274A1031329}">
      <dgm:prSet/>
      <dgm:spPr/>
      <dgm:t>
        <a:bodyPr/>
        <a:lstStyle/>
        <a:p>
          <a:endParaRPr lang="es-EC"/>
        </a:p>
      </dgm:t>
    </dgm:pt>
    <dgm:pt modelId="{59601C6A-F7B5-4033-A5F0-89F0D6801AC7}" type="pres">
      <dgm:prSet presAssocID="{8FAC4AC0-1E19-46C5-8781-F7FB1FDE0183}" presName="diagram" presStyleCnt="0">
        <dgm:presLayoutVars>
          <dgm:dir/>
          <dgm:resizeHandles val="exact"/>
        </dgm:presLayoutVars>
      </dgm:prSet>
      <dgm:spPr/>
    </dgm:pt>
    <dgm:pt modelId="{3918ED8E-5427-4538-8B2E-14657FDC6370}" type="pres">
      <dgm:prSet presAssocID="{3776B6D2-0150-4F52-946E-28CAB6D8EE66}" presName="node" presStyleLbl="node1" presStyleIdx="0" presStyleCnt="4" custScaleX="121942" custScaleY="139903">
        <dgm:presLayoutVars>
          <dgm:bulletEnabled val="1"/>
        </dgm:presLayoutVars>
      </dgm:prSet>
      <dgm:spPr/>
    </dgm:pt>
    <dgm:pt modelId="{1626DCEF-E91F-4E73-B7ED-3295C0FEBB54}" type="pres">
      <dgm:prSet presAssocID="{E6C7A060-AFBA-4074-8149-DB780981E6BB}" presName="sibTrans" presStyleLbl="sibTrans2D1" presStyleIdx="0" presStyleCnt="3"/>
      <dgm:spPr/>
    </dgm:pt>
    <dgm:pt modelId="{BF8304E6-57A6-4C9C-B7C3-0CC369768AEA}" type="pres">
      <dgm:prSet presAssocID="{E6C7A060-AFBA-4074-8149-DB780981E6BB}" presName="connectorText" presStyleLbl="sibTrans2D1" presStyleIdx="0" presStyleCnt="3"/>
      <dgm:spPr/>
    </dgm:pt>
    <dgm:pt modelId="{1513B577-9F98-4BE0-BB49-EEFDABC7DEDE}" type="pres">
      <dgm:prSet presAssocID="{B2F52E0A-DA09-4A14-A6B4-B9D493A0312E}" presName="node" presStyleLbl="node1" presStyleIdx="1" presStyleCnt="4" custScaleX="149925" custScaleY="139903">
        <dgm:presLayoutVars>
          <dgm:bulletEnabled val="1"/>
        </dgm:presLayoutVars>
      </dgm:prSet>
      <dgm:spPr/>
    </dgm:pt>
    <dgm:pt modelId="{4A46FB98-271D-4277-946F-45510ADFAD9E}" type="pres">
      <dgm:prSet presAssocID="{2ED67FAF-9ECA-41E6-86FF-4C0768824216}" presName="sibTrans" presStyleLbl="sibTrans2D1" presStyleIdx="1" presStyleCnt="3"/>
      <dgm:spPr/>
    </dgm:pt>
    <dgm:pt modelId="{5EF34039-629B-4E0C-83E9-F1EBD0BBC94E}" type="pres">
      <dgm:prSet presAssocID="{2ED67FAF-9ECA-41E6-86FF-4C0768824216}" presName="connectorText" presStyleLbl="sibTrans2D1" presStyleIdx="1" presStyleCnt="3"/>
      <dgm:spPr/>
    </dgm:pt>
    <dgm:pt modelId="{536B5D57-974C-45F6-82B9-D00D3BF64DE2}" type="pres">
      <dgm:prSet presAssocID="{44D43655-A5ED-422D-8DB7-8F2B8DEAE58F}" presName="node" presStyleLbl="node1" presStyleIdx="2" presStyleCnt="4">
        <dgm:presLayoutVars>
          <dgm:bulletEnabled val="1"/>
        </dgm:presLayoutVars>
      </dgm:prSet>
      <dgm:spPr/>
    </dgm:pt>
    <dgm:pt modelId="{9191571B-F740-41D6-995D-654C14331892}" type="pres">
      <dgm:prSet presAssocID="{CF332108-41AC-41FA-820D-BF92FF759852}" presName="sibTrans" presStyleLbl="sibTrans2D1" presStyleIdx="2" presStyleCnt="3"/>
      <dgm:spPr/>
    </dgm:pt>
    <dgm:pt modelId="{5A1E78A5-E54A-4132-A2BE-1CD54E7D200D}" type="pres">
      <dgm:prSet presAssocID="{CF332108-41AC-41FA-820D-BF92FF759852}" presName="connectorText" presStyleLbl="sibTrans2D1" presStyleIdx="2" presStyleCnt="3"/>
      <dgm:spPr/>
    </dgm:pt>
    <dgm:pt modelId="{1FA79C01-E546-4771-BC49-0889006EBDE3}" type="pres">
      <dgm:prSet presAssocID="{CF947B61-808A-4202-AE1A-0519FEB1407C}" presName="node" presStyleLbl="node1" presStyleIdx="3" presStyleCnt="4" custScaleY="120104">
        <dgm:presLayoutVars>
          <dgm:bulletEnabled val="1"/>
        </dgm:presLayoutVars>
      </dgm:prSet>
      <dgm:spPr/>
    </dgm:pt>
  </dgm:ptLst>
  <dgm:cxnLst>
    <dgm:cxn modelId="{13609909-DFE5-4DF1-AB19-075219C2FF78}" type="presOf" srcId="{B2F52E0A-DA09-4A14-A6B4-B9D493A0312E}" destId="{1513B577-9F98-4BE0-BB49-EEFDABC7DEDE}" srcOrd="0" destOrd="0" presId="urn:microsoft.com/office/officeart/2005/8/layout/process5"/>
    <dgm:cxn modelId="{966C5616-9601-4DDF-9147-B108F9F6E202}" type="presOf" srcId="{2ED67FAF-9ECA-41E6-86FF-4C0768824216}" destId="{5EF34039-629B-4E0C-83E9-F1EBD0BBC94E}" srcOrd="1" destOrd="0" presId="urn:microsoft.com/office/officeart/2005/8/layout/process5"/>
    <dgm:cxn modelId="{0EAE9B16-ADC5-476A-AE83-EDCD11AC09BF}" type="presOf" srcId="{8FAC4AC0-1E19-46C5-8781-F7FB1FDE0183}" destId="{59601C6A-F7B5-4033-A5F0-89F0D6801AC7}" srcOrd="0" destOrd="0" presId="urn:microsoft.com/office/officeart/2005/8/layout/process5"/>
    <dgm:cxn modelId="{7891C81D-268C-41C6-9815-DC6F6B861F03}" srcId="{8FAC4AC0-1E19-46C5-8781-F7FB1FDE0183}" destId="{B2F52E0A-DA09-4A14-A6B4-B9D493A0312E}" srcOrd="1" destOrd="0" parTransId="{41EBC5F3-8280-43E4-BF2D-A495D1D3367C}" sibTransId="{2ED67FAF-9ECA-41E6-86FF-4C0768824216}"/>
    <dgm:cxn modelId="{155CE622-AD6F-4142-A884-0BBFE3C3D2CC}" type="presOf" srcId="{CF332108-41AC-41FA-820D-BF92FF759852}" destId="{9191571B-F740-41D6-995D-654C14331892}" srcOrd="0" destOrd="0" presId="urn:microsoft.com/office/officeart/2005/8/layout/process5"/>
    <dgm:cxn modelId="{C226C62A-62D3-449C-B900-0E5F1FD8E0FA}" type="presOf" srcId="{E6C7A060-AFBA-4074-8149-DB780981E6BB}" destId="{BF8304E6-57A6-4C9C-B7C3-0CC369768AEA}" srcOrd="1" destOrd="0" presId="urn:microsoft.com/office/officeart/2005/8/layout/process5"/>
    <dgm:cxn modelId="{5B510F62-9581-4952-9C8F-009EFD993C68}" type="presOf" srcId="{CF947B61-808A-4202-AE1A-0519FEB1407C}" destId="{1FA79C01-E546-4771-BC49-0889006EBDE3}" srcOrd="0" destOrd="0" presId="urn:microsoft.com/office/officeart/2005/8/layout/process5"/>
    <dgm:cxn modelId="{C87C5D42-28FB-4E54-B095-18891C26AC36}" type="presOf" srcId="{3776B6D2-0150-4F52-946E-28CAB6D8EE66}" destId="{3918ED8E-5427-4538-8B2E-14657FDC6370}" srcOrd="0" destOrd="0" presId="urn:microsoft.com/office/officeart/2005/8/layout/process5"/>
    <dgm:cxn modelId="{666F5669-F804-4F3D-9D5C-E9472BDC3D40}" type="presOf" srcId="{2ED67FAF-9ECA-41E6-86FF-4C0768824216}" destId="{4A46FB98-271D-4277-946F-45510ADFAD9E}" srcOrd="0" destOrd="0" presId="urn:microsoft.com/office/officeart/2005/8/layout/process5"/>
    <dgm:cxn modelId="{D766244D-99DA-4306-AB9C-E181BBE798A4}" type="presOf" srcId="{44D43655-A5ED-422D-8DB7-8F2B8DEAE58F}" destId="{536B5D57-974C-45F6-82B9-D00D3BF64DE2}" srcOrd="0" destOrd="0" presId="urn:microsoft.com/office/officeart/2005/8/layout/process5"/>
    <dgm:cxn modelId="{3F5CF55A-20EC-4375-935B-8674556BDD89}" type="presOf" srcId="{CF332108-41AC-41FA-820D-BF92FF759852}" destId="{5A1E78A5-E54A-4132-A2BE-1CD54E7D200D}" srcOrd="1" destOrd="0" presId="urn:microsoft.com/office/officeart/2005/8/layout/process5"/>
    <dgm:cxn modelId="{57121F7E-FFAC-4EE7-9E3F-9EC8A535F2A6}" srcId="{8FAC4AC0-1E19-46C5-8781-F7FB1FDE0183}" destId="{3776B6D2-0150-4F52-946E-28CAB6D8EE66}" srcOrd="0" destOrd="0" parTransId="{DEB90C18-CC80-48C3-8B97-4FB02AE8F981}" sibTransId="{E6C7A060-AFBA-4074-8149-DB780981E6BB}"/>
    <dgm:cxn modelId="{868BA797-F64A-4512-9404-D274A1031329}" srcId="{8FAC4AC0-1E19-46C5-8781-F7FB1FDE0183}" destId="{CF947B61-808A-4202-AE1A-0519FEB1407C}" srcOrd="3" destOrd="0" parTransId="{8B2FC473-B34F-4B8A-85D9-C02EA05D056B}" sibTransId="{874C095C-6BAA-41BB-A5F4-1B8BD1B5CC9A}"/>
    <dgm:cxn modelId="{07D252DB-FC0E-47DE-99D8-44FDBA6B9562}" srcId="{8FAC4AC0-1E19-46C5-8781-F7FB1FDE0183}" destId="{44D43655-A5ED-422D-8DB7-8F2B8DEAE58F}" srcOrd="2" destOrd="0" parTransId="{113B5F7C-C419-4F9C-9B54-8657DAE09A47}" sibTransId="{CF332108-41AC-41FA-820D-BF92FF759852}"/>
    <dgm:cxn modelId="{5935FAED-1E4A-40A8-97A1-076CE9A864E8}" type="presOf" srcId="{E6C7A060-AFBA-4074-8149-DB780981E6BB}" destId="{1626DCEF-E91F-4E73-B7ED-3295C0FEBB54}" srcOrd="0" destOrd="0" presId="urn:microsoft.com/office/officeart/2005/8/layout/process5"/>
    <dgm:cxn modelId="{908EACB3-5DA0-4A6E-8DD2-DAA5A1B2E313}" type="presParOf" srcId="{59601C6A-F7B5-4033-A5F0-89F0D6801AC7}" destId="{3918ED8E-5427-4538-8B2E-14657FDC6370}" srcOrd="0" destOrd="0" presId="urn:microsoft.com/office/officeart/2005/8/layout/process5"/>
    <dgm:cxn modelId="{AA7CD964-7C1D-4461-A3B5-B2E0805EB894}" type="presParOf" srcId="{59601C6A-F7B5-4033-A5F0-89F0D6801AC7}" destId="{1626DCEF-E91F-4E73-B7ED-3295C0FEBB54}" srcOrd="1" destOrd="0" presId="urn:microsoft.com/office/officeart/2005/8/layout/process5"/>
    <dgm:cxn modelId="{F8BD9BF5-B199-4D89-A082-82888C2BC047}" type="presParOf" srcId="{1626DCEF-E91F-4E73-B7ED-3295C0FEBB54}" destId="{BF8304E6-57A6-4C9C-B7C3-0CC369768AEA}" srcOrd="0" destOrd="0" presId="urn:microsoft.com/office/officeart/2005/8/layout/process5"/>
    <dgm:cxn modelId="{AEA8E3D5-204D-46ED-BAC4-5168D98E5ABD}" type="presParOf" srcId="{59601C6A-F7B5-4033-A5F0-89F0D6801AC7}" destId="{1513B577-9F98-4BE0-BB49-EEFDABC7DEDE}" srcOrd="2" destOrd="0" presId="urn:microsoft.com/office/officeart/2005/8/layout/process5"/>
    <dgm:cxn modelId="{FFBFECC4-E9EC-4D80-B4DC-DD0888C83B29}" type="presParOf" srcId="{59601C6A-F7B5-4033-A5F0-89F0D6801AC7}" destId="{4A46FB98-271D-4277-946F-45510ADFAD9E}" srcOrd="3" destOrd="0" presId="urn:microsoft.com/office/officeart/2005/8/layout/process5"/>
    <dgm:cxn modelId="{C5D2622D-2A72-4B10-A33D-028EB1340623}" type="presParOf" srcId="{4A46FB98-271D-4277-946F-45510ADFAD9E}" destId="{5EF34039-629B-4E0C-83E9-F1EBD0BBC94E}" srcOrd="0" destOrd="0" presId="urn:microsoft.com/office/officeart/2005/8/layout/process5"/>
    <dgm:cxn modelId="{2E67F81E-2DFB-4A5A-BB21-8230AFA744B8}" type="presParOf" srcId="{59601C6A-F7B5-4033-A5F0-89F0D6801AC7}" destId="{536B5D57-974C-45F6-82B9-D00D3BF64DE2}" srcOrd="4" destOrd="0" presId="urn:microsoft.com/office/officeart/2005/8/layout/process5"/>
    <dgm:cxn modelId="{A0F0BED3-9D31-4310-B567-C7085181D492}" type="presParOf" srcId="{59601C6A-F7B5-4033-A5F0-89F0D6801AC7}" destId="{9191571B-F740-41D6-995D-654C14331892}" srcOrd="5" destOrd="0" presId="urn:microsoft.com/office/officeart/2005/8/layout/process5"/>
    <dgm:cxn modelId="{8A0DAFF7-D639-4C20-8FFF-9673468DE61F}" type="presParOf" srcId="{9191571B-F740-41D6-995D-654C14331892}" destId="{5A1E78A5-E54A-4132-A2BE-1CD54E7D200D}" srcOrd="0" destOrd="0" presId="urn:microsoft.com/office/officeart/2005/8/layout/process5"/>
    <dgm:cxn modelId="{B48026EA-5BD6-4514-8410-39B90D129531}" type="presParOf" srcId="{59601C6A-F7B5-4033-A5F0-89F0D6801AC7}" destId="{1FA79C01-E546-4771-BC49-0889006EBDE3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8A3A2A-A2F3-4347-B6D5-10380B53E1E4}">
      <dsp:nvSpPr>
        <dsp:cNvPr id="0" name=""/>
        <dsp:cNvSpPr/>
      </dsp:nvSpPr>
      <dsp:spPr>
        <a:xfrm rot="5448200">
          <a:off x="568595" y="988512"/>
          <a:ext cx="1564699" cy="176598"/>
        </a:xfrm>
        <a:prstGeom prst="rect">
          <a:avLst/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EB532B-9C19-4A05-94D3-E6FFF8528669}">
      <dsp:nvSpPr>
        <dsp:cNvPr id="0" name=""/>
        <dsp:cNvSpPr/>
      </dsp:nvSpPr>
      <dsp:spPr>
        <a:xfrm>
          <a:off x="964463" y="0"/>
          <a:ext cx="1962201" cy="117732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/>
            <a:t>Muestras</a:t>
          </a:r>
          <a:endParaRPr lang="en-US" sz="12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/>
            <a:t>Cepas de actinomicetos de Pichincha (2011)</a:t>
          </a:r>
        </a:p>
      </dsp:txBody>
      <dsp:txXfrm>
        <a:off x="998946" y="34483"/>
        <a:ext cx="1893235" cy="1108355"/>
      </dsp:txXfrm>
    </dsp:sp>
    <dsp:sp modelId="{5241ACB8-CFC5-404B-85D3-68D2E803DA81}">
      <dsp:nvSpPr>
        <dsp:cNvPr id="0" name=""/>
        <dsp:cNvSpPr/>
      </dsp:nvSpPr>
      <dsp:spPr>
        <a:xfrm rot="5400000">
          <a:off x="250415" y="2874853"/>
          <a:ext cx="2179122" cy="176598"/>
        </a:xfrm>
        <a:prstGeom prst="rect">
          <a:avLst/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8A755B-2D67-4668-B611-40A421E4BD89}">
      <dsp:nvSpPr>
        <dsp:cNvPr id="0" name=""/>
        <dsp:cNvSpPr/>
      </dsp:nvSpPr>
      <dsp:spPr>
        <a:xfrm>
          <a:off x="942526" y="1313177"/>
          <a:ext cx="1962201" cy="17045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/>
            <a:t>Hidratación</a:t>
          </a:r>
          <a:endParaRPr lang="en-US" sz="1200" b="1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 err="1"/>
            <a:t>Resuspensión</a:t>
          </a:r>
          <a:r>
            <a:rPr lang="en-US" sz="1200" b="0" kern="1200" dirty="0"/>
            <a:t> </a:t>
          </a:r>
          <a:r>
            <a:rPr lang="en-US" sz="1200" b="0" kern="1200" dirty="0" err="1"/>
            <a:t>en</a:t>
          </a:r>
          <a:r>
            <a:rPr lang="en-US" sz="1200" b="0" kern="1200" dirty="0"/>
            <a:t>: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Solución</a:t>
          </a:r>
          <a:r>
            <a:rPr lang="en-US" sz="1200" kern="1200" dirty="0"/>
            <a:t> </a:t>
          </a:r>
          <a:r>
            <a:rPr lang="en-US" sz="1200" kern="1200" dirty="0" err="1"/>
            <a:t>salina</a:t>
          </a:r>
          <a:r>
            <a:rPr lang="en-US" sz="1200" kern="1200" dirty="0"/>
            <a:t> </a:t>
          </a:r>
          <a:r>
            <a:rPr lang="en-US" sz="1200" kern="1200" dirty="0" err="1"/>
            <a:t>estéril</a:t>
          </a:r>
          <a:r>
            <a:rPr lang="en-US" sz="1200" kern="1200" dirty="0"/>
            <a:t> 0.9% p/v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Agua </a:t>
          </a:r>
          <a:r>
            <a:rPr lang="en-US" sz="1200" kern="1200" dirty="0" err="1"/>
            <a:t>peptona</a:t>
          </a:r>
          <a:r>
            <a:rPr lang="en-US" sz="1200" kern="1200" dirty="0"/>
            <a:t> </a:t>
          </a:r>
          <a:r>
            <a:rPr lang="en-US" sz="1200" kern="1200" dirty="0" err="1"/>
            <a:t>estéril</a:t>
          </a:r>
          <a:r>
            <a:rPr lang="en-US" sz="1200" kern="1200" dirty="0"/>
            <a:t> 0.1% p/v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por 2 h</a:t>
          </a:r>
        </a:p>
      </dsp:txBody>
      <dsp:txXfrm>
        <a:off x="992452" y="1363103"/>
        <a:ext cx="1862349" cy="1604732"/>
      </dsp:txXfrm>
    </dsp:sp>
    <dsp:sp modelId="{8DDA3673-43E3-4512-A319-43DAC2C42873}">
      <dsp:nvSpPr>
        <dsp:cNvPr id="0" name=""/>
        <dsp:cNvSpPr/>
      </dsp:nvSpPr>
      <dsp:spPr>
        <a:xfrm rot="21600000">
          <a:off x="1617681" y="4444621"/>
          <a:ext cx="2886068" cy="176598"/>
        </a:xfrm>
        <a:prstGeom prst="rect">
          <a:avLst/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C6CB74-B79D-4BDA-A62B-952024ABE35D}">
      <dsp:nvSpPr>
        <dsp:cNvPr id="0" name=""/>
        <dsp:cNvSpPr/>
      </dsp:nvSpPr>
      <dsp:spPr>
        <a:xfrm>
          <a:off x="905941" y="3474343"/>
          <a:ext cx="2035372" cy="177006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/>
            <a:t>Siembra</a:t>
          </a:r>
          <a:r>
            <a:rPr lang="en-US" sz="1200" b="1" kern="1200" dirty="0"/>
            <a:t> por </a:t>
          </a:r>
          <a:r>
            <a:rPr lang="en-US" sz="1200" b="1" kern="1200" dirty="0" err="1"/>
            <a:t>extensión</a:t>
          </a:r>
          <a:endParaRPr lang="en-US" sz="1200" b="1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50 µL de </a:t>
          </a:r>
          <a:r>
            <a:rPr lang="en-US" sz="1200" kern="1200" dirty="0" err="1"/>
            <a:t>actinomicetos</a:t>
          </a:r>
          <a:endParaRPr lang="en-US" sz="1200" kern="1200" dirty="0"/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Medio de </a:t>
          </a:r>
          <a:r>
            <a:rPr lang="en-US" sz="1200" kern="1200" dirty="0" err="1"/>
            <a:t>cultivo</a:t>
          </a:r>
          <a:r>
            <a:rPr lang="en-US" sz="1200" kern="1200" dirty="0"/>
            <a:t> Agar </a:t>
          </a:r>
          <a:r>
            <a:rPr lang="en-US" sz="1200" kern="1200" dirty="0" err="1"/>
            <a:t>Almidón</a:t>
          </a:r>
          <a:r>
            <a:rPr lang="en-US" sz="1200" kern="1200" dirty="0"/>
            <a:t> </a:t>
          </a:r>
          <a:r>
            <a:rPr lang="en-US" sz="1200" kern="1200" dirty="0" err="1"/>
            <a:t>Caseína</a:t>
          </a:r>
          <a:r>
            <a:rPr lang="en-US" sz="1200" kern="1200" dirty="0"/>
            <a:t> (AAC)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Incubación</a:t>
          </a:r>
          <a:r>
            <a:rPr lang="en-US" sz="1200" kern="1200" dirty="0"/>
            <a:t> por 11 </a:t>
          </a:r>
          <a:r>
            <a:rPr lang="en-US" sz="1200" kern="1200" dirty="0" err="1"/>
            <a:t>días</a:t>
          </a:r>
          <a:r>
            <a:rPr lang="en-US" sz="1200" kern="1200" dirty="0"/>
            <a:t> a 25ºC</a:t>
          </a:r>
          <a:endParaRPr lang="es-EC" sz="1200" kern="1200" dirty="0"/>
        </a:p>
      </dsp:txBody>
      <dsp:txXfrm>
        <a:off x="957784" y="3526186"/>
        <a:ext cx="1931686" cy="1666381"/>
      </dsp:txXfrm>
    </dsp:sp>
    <dsp:sp modelId="{DAB1325F-7CD5-42D0-A5F0-FDE85B1DAB46}">
      <dsp:nvSpPr>
        <dsp:cNvPr id="0" name=""/>
        <dsp:cNvSpPr/>
      </dsp:nvSpPr>
      <dsp:spPr>
        <a:xfrm rot="16153939">
          <a:off x="3232792" y="2926180"/>
          <a:ext cx="1912664" cy="176598"/>
        </a:xfrm>
        <a:prstGeom prst="rect">
          <a:avLst/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C2F847-0C90-48C1-9505-DD8B1ECE0656}">
      <dsp:nvSpPr>
        <dsp:cNvPr id="0" name=""/>
        <dsp:cNvSpPr/>
      </dsp:nvSpPr>
      <dsp:spPr>
        <a:xfrm>
          <a:off x="3537509" y="3672199"/>
          <a:ext cx="2555375" cy="12055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/>
            <a:t>Caracterización</a:t>
          </a:r>
          <a:r>
            <a:rPr lang="en-US" sz="1200" b="1" kern="1200" dirty="0"/>
            <a:t> 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/>
            <a:t>Morfológica</a:t>
          </a:r>
          <a:r>
            <a:rPr lang="en-US" sz="1200" b="1" kern="1200" dirty="0"/>
            <a:t> 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Macroscópica</a:t>
          </a:r>
          <a:r>
            <a:rPr lang="en-US" sz="1200" kern="1200" dirty="0"/>
            <a:t> 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Microscópica</a:t>
          </a:r>
          <a:r>
            <a:rPr lang="en-US" sz="1200" kern="1200" dirty="0"/>
            <a:t> (</a:t>
          </a:r>
          <a:r>
            <a:rPr lang="en-US" sz="1200" kern="1200" dirty="0" err="1"/>
            <a:t>tinción</a:t>
          </a:r>
          <a:r>
            <a:rPr lang="en-US" sz="1200" kern="1200" dirty="0"/>
            <a:t> Gram)</a:t>
          </a:r>
          <a:endParaRPr lang="es-EC" sz="1200" kern="1200" dirty="0"/>
        </a:p>
      </dsp:txBody>
      <dsp:txXfrm>
        <a:off x="3572819" y="3707509"/>
        <a:ext cx="2484755" cy="1134956"/>
      </dsp:txXfrm>
    </dsp:sp>
    <dsp:sp modelId="{13648192-7659-49E4-A03E-103B99821ACB}">
      <dsp:nvSpPr>
        <dsp:cNvPr id="0" name=""/>
        <dsp:cNvSpPr/>
      </dsp:nvSpPr>
      <dsp:spPr>
        <a:xfrm rot="16200000">
          <a:off x="3493217" y="1200252"/>
          <a:ext cx="1653228" cy="176598"/>
        </a:xfrm>
        <a:prstGeom prst="rect">
          <a:avLst/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B914DE-25F4-477E-AD9B-C3C9F0AAF872}">
      <dsp:nvSpPr>
        <dsp:cNvPr id="0" name=""/>
        <dsp:cNvSpPr/>
      </dsp:nvSpPr>
      <dsp:spPr>
        <a:xfrm>
          <a:off x="3745335" y="1539352"/>
          <a:ext cx="2088469" cy="162221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/>
            <a:t>Resiembra</a:t>
          </a:r>
          <a:r>
            <a:rPr lang="en-US" sz="1200" b="1" kern="1200" dirty="0"/>
            <a:t> por </a:t>
          </a:r>
          <a:r>
            <a:rPr lang="en-US" sz="1200" b="1" kern="1200" dirty="0" err="1"/>
            <a:t>estriado</a:t>
          </a:r>
          <a:r>
            <a:rPr lang="en-US" sz="1200" b="1" kern="1200" dirty="0"/>
            <a:t> </a:t>
          </a:r>
          <a:r>
            <a:rPr lang="en-US" sz="1200" b="1" kern="1200" dirty="0" err="1"/>
            <a:t>compuesto</a:t>
          </a:r>
          <a:endParaRPr lang="en-US" sz="1200" b="1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/>
            <a:t>Medio de cultivo AAC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/>
            <a:t>Incubación por 7 días a 25ºC</a:t>
          </a:r>
        </a:p>
      </dsp:txBody>
      <dsp:txXfrm>
        <a:off x="3792848" y="1586865"/>
        <a:ext cx="1993443" cy="1527193"/>
      </dsp:txXfrm>
    </dsp:sp>
    <dsp:sp modelId="{8E8D853B-DA10-4A90-B4EC-0EAFDE47B545}">
      <dsp:nvSpPr>
        <dsp:cNvPr id="0" name=""/>
        <dsp:cNvSpPr/>
      </dsp:nvSpPr>
      <dsp:spPr>
        <a:xfrm>
          <a:off x="3802720" y="0"/>
          <a:ext cx="2022323" cy="136936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/>
            <a:t>Mantenimiento</a:t>
          </a:r>
          <a:endParaRPr lang="en-US" sz="1200" b="1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Cada</a:t>
          </a:r>
          <a:r>
            <a:rPr lang="en-US" sz="1200" kern="1200" dirty="0"/>
            <a:t> 30 </a:t>
          </a:r>
          <a:r>
            <a:rPr lang="en-US" sz="1200" kern="1200" dirty="0" err="1"/>
            <a:t>días</a:t>
          </a:r>
          <a:r>
            <a:rPr lang="en-US" sz="1200" kern="1200" dirty="0"/>
            <a:t>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/>
            <a:t>Medio de cultivo AAC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/>
            <a:t>Incubación 7 días a 25ºC</a:t>
          </a:r>
        </a:p>
      </dsp:txBody>
      <dsp:txXfrm>
        <a:off x="3842827" y="40107"/>
        <a:ext cx="1942109" cy="12891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DD3CC6-C5F2-4E0D-9237-A015E28FE251}">
      <dsp:nvSpPr>
        <dsp:cNvPr id="0" name=""/>
        <dsp:cNvSpPr/>
      </dsp:nvSpPr>
      <dsp:spPr>
        <a:xfrm>
          <a:off x="1111415" y="4313"/>
          <a:ext cx="1136594" cy="52462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Lavado</a:t>
          </a:r>
          <a:r>
            <a:rPr lang="en-US" sz="1200" kern="1200"/>
            <a:t>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/>
            <a:t>Agua corriente</a:t>
          </a:r>
          <a:endParaRPr lang="es-EC" sz="1200" b="0" kern="1200" dirty="0"/>
        </a:p>
      </dsp:txBody>
      <dsp:txXfrm>
        <a:off x="1126781" y="19679"/>
        <a:ext cx="1105862" cy="493889"/>
      </dsp:txXfrm>
    </dsp:sp>
    <dsp:sp modelId="{C1D76846-0E25-42E1-821D-7A8262A3F672}">
      <dsp:nvSpPr>
        <dsp:cNvPr id="0" name=""/>
        <dsp:cNvSpPr/>
      </dsp:nvSpPr>
      <dsp:spPr>
        <a:xfrm rot="5400000">
          <a:off x="1497932" y="553173"/>
          <a:ext cx="363559" cy="436271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200" kern="1200"/>
        </a:p>
      </dsp:txBody>
      <dsp:txXfrm rot="-5400000">
        <a:off x="1548830" y="589529"/>
        <a:ext cx="261763" cy="254491"/>
      </dsp:txXfrm>
    </dsp:sp>
    <dsp:sp modelId="{DC8159DA-CABA-467D-8C9D-2918FFAAD488}">
      <dsp:nvSpPr>
        <dsp:cNvPr id="0" name=""/>
        <dsp:cNvSpPr/>
      </dsp:nvSpPr>
      <dsp:spPr>
        <a:xfrm>
          <a:off x="887692" y="1013682"/>
          <a:ext cx="1584040" cy="13729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/>
            <a:t>Desinfección</a:t>
          </a:r>
          <a:endParaRPr lang="en-US" sz="1200" b="1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Trozos</a:t>
          </a:r>
          <a:r>
            <a:rPr lang="en-US" sz="1200" kern="1200" dirty="0"/>
            <a:t> </a:t>
          </a:r>
          <a:r>
            <a:rPr lang="en-US" sz="1200" kern="1200" dirty="0" err="1"/>
            <a:t>pequeños</a:t>
          </a:r>
          <a:r>
            <a:rPr lang="en-US" sz="1200" kern="1200" dirty="0"/>
            <a:t> </a:t>
          </a:r>
          <a:r>
            <a:rPr lang="en-US" sz="1200" kern="1200" dirty="0" err="1"/>
            <a:t>en</a:t>
          </a:r>
          <a:r>
            <a:rPr lang="en-US" sz="1200" kern="1200" dirty="0"/>
            <a:t>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NaClO</a:t>
          </a:r>
          <a:r>
            <a:rPr lang="en-US" sz="1200" kern="1200" dirty="0"/>
            <a:t> 3% por 3 min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Enjuague</a:t>
          </a:r>
          <a:r>
            <a:rPr lang="en-US" sz="1200" kern="1200" dirty="0"/>
            <a:t> con </a:t>
          </a:r>
          <a:r>
            <a:rPr lang="en-US" sz="1200" kern="1200" dirty="0" err="1"/>
            <a:t>agua</a:t>
          </a:r>
          <a:r>
            <a:rPr lang="en-US" sz="1200" kern="1200" dirty="0"/>
            <a:t> </a:t>
          </a:r>
          <a:r>
            <a:rPr lang="en-US" sz="1200" kern="1200" dirty="0" err="1"/>
            <a:t>destilada</a:t>
          </a:r>
          <a:r>
            <a:rPr lang="en-US" sz="1200" kern="1200" dirty="0"/>
            <a:t> </a:t>
          </a:r>
          <a:r>
            <a:rPr lang="en-US" sz="1200" kern="1200" dirty="0" err="1"/>
            <a:t>estéril</a:t>
          </a:r>
          <a:r>
            <a:rPr lang="en-US" sz="1200" kern="1200" dirty="0"/>
            <a:t> (3 </a:t>
          </a:r>
          <a:r>
            <a:rPr lang="en-US" sz="1200" kern="1200" dirty="0" err="1"/>
            <a:t>veces</a:t>
          </a:r>
          <a:r>
            <a:rPr lang="en-US" sz="1200" kern="1200" dirty="0"/>
            <a:t>)</a:t>
          </a:r>
          <a:endParaRPr lang="es-EC" sz="1200" kern="1200" dirty="0"/>
        </a:p>
      </dsp:txBody>
      <dsp:txXfrm>
        <a:off x="927903" y="1053893"/>
        <a:ext cx="1503618" cy="1292486"/>
      </dsp:txXfrm>
    </dsp:sp>
    <dsp:sp modelId="{B05FCAD6-BA73-47A8-A77A-5B9B3691B9F5}">
      <dsp:nvSpPr>
        <dsp:cNvPr id="0" name=""/>
        <dsp:cNvSpPr/>
      </dsp:nvSpPr>
      <dsp:spPr>
        <a:xfrm rot="5400000">
          <a:off x="1497932" y="2410828"/>
          <a:ext cx="363559" cy="436271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200" kern="1200"/>
        </a:p>
      </dsp:txBody>
      <dsp:txXfrm rot="-5400000">
        <a:off x="1548830" y="2447184"/>
        <a:ext cx="261763" cy="254491"/>
      </dsp:txXfrm>
    </dsp:sp>
    <dsp:sp modelId="{41A93CCF-5516-4184-9514-7635CE4C1C3A}">
      <dsp:nvSpPr>
        <dsp:cNvPr id="0" name=""/>
        <dsp:cNvSpPr/>
      </dsp:nvSpPr>
      <dsp:spPr>
        <a:xfrm>
          <a:off x="974530" y="2871337"/>
          <a:ext cx="1410363" cy="5589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/>
            <a:t>Secado</a:t>
          </a:r>
          <a:endParaRPr lang="en-US" sz="12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 err="1"/>
            <a:t>Papel</a:t>
          </a:r>
          <a:r>
            <a:rPr lang="en-US" sz="1200" b="0" kern="1200" dirty="0"/>
            <a:t> </a:t>
          </a:r>
          <a:r>
            <a:rPr lang="en-US" sz="1200" b="0" kern="1200" dirty="0" err="1"/>
            <a:t>toalla</a:t>
          </a:r>
          <a:r>
            <a:rPr lang="en-US" sz="1200" b="0" kern="1200" dirty="0"/>
            <a:t> </a:t>
          </a:r>
          <a:r>
            <a:rPr lang="en-US" sz="1200" b="0" kern="1200" dirty="0" err="1"/>
            <a:t>estéril</a:t>
          </a:r>
          <a:endParaRPr lang="es-EC" sz="1100" b="0" kern="1200" dirty="0"/>
        </a:p>
      </dsp:txBody>
      <dsp:txXfrm>
        <a:off x="990901" y="2887708"/>
        <a:ext cx="1377621" cy="526209"/>
      </dsp:txXfrm>
    </dsp:sp>
    <dsp:sp modelId="{1ED30565-7ED5-4709-9FDB-94B22C1C4FDB}">
      <dsp:nvSpPr>
        <dsp:cNvPr id="0" name=""/>
        <dsp:cNvSpPr/>
      </dsp:nvSpPr>
      <dsp:spPr>
        <a:xfrm rot="5400000">
          <a:off x="1497932" y="3454526"/>
          <a:ext cx="363559" cy="436271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200" kern="1200"/>
        </a:p>
      </dsp:txBody>
      <dsp:txXfrm rot="-5400000">
        <a:off x="1548830" y="3490882"/>
        <a:ext cx="261763" cy="254491"/>
      </dsp:txXfrm>
    </dsp:sp>
    <dsp:sp modelId="{FB8B4698-0391-4BB4-A7C4-479FF0CBCFA9}">
      <dsp:nvSpPr>
        <dsp:cNvPr id="0" name=""/>
        <dsp:cNvSpPr/>
      </dsp:nvSpPr>
      <dsp:spPr>
        <a:xfrm>
          <a:off x="765188" y="3915035"/>
          <a:ext cx="1829048" cy="86395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/>
            <a:t>Siembra</a:t>
          </a:r>
          <a:r>
            <a:rPr lang="en-US" sz="1200" b="1" kern="1200" dirty="0"/>
            <a:t> e </a:t>
          </a:r>
          <a:r>
            <a:rPr lang="en-US" sz="1200" b="1" kern="1200" dirty="0" err="1"/>
            <a:t>Incubación</a:t>
          </a:r>
          <a:endParaRPr lang="en-US" sz="1200" b="1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b="0" kern="1200" dirty="0"/>
            <a:t>Medio de cultivo PDA con cloranfenicol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b="0" kern="1200" dirty="0"/>
            <a:t>25±2ºC por 2 días </a:t>
          </a:r>
        </a:p>
      </dsp:txBody>
      <dsp:txXfrm>
        <a:off x="790492" y="3940339"/>
        <a:ext cx="1778440" cy="8133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7FA2B-8251-4217-85E2-43FF04789F63}">
      <dsp:nvSpPr>
        <dsp:cNvPr id="0" name=""/>
        <dsp:cNvSpPr/>
      </dsp:nvSpPr>
      <dsp:spPr>
        <a:xfrm>
          <a:off x="929715" y="0"/>
          <a:ext cx="1890934" cy="12667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/>
            <a:t>Resiembra</a:t>
          </a:r>
          <a:endParaRPr lang="en-US" sz="1200" b="1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Implante</a:t>
          </a:r>
          <a:r>
            <a:rPr lang="en-US" sz="1200" kern="1200" dirty="0"/>
            <a:t> de 25 mm</a:t>
          </a: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²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b="0" kern="1200" dirty="0"/>
            <a:t>Medio de cultivo PDA con cloranfenicol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b="0" kern="1200" dirty="0"/>
            <a:t>25±2ºC por 2 días </a:t>
          </a:r>
          <a:endParaRPr lang="es-EC" sz="1200" kern="1200" dirty="0"/>
        </a:p>
      </dsp:txBody>
      <dsp:txXfrm>
        <a:off x="966818" y="37103"/>
        <a:ext cx="1816728" cy="1192580"/>
      </dsp:txXfrm>
    </dsp:sp>
    <dsp:sp modelId="{69323BB0-0AAF-436C-8CC6-5CFAA7FE60EB}">
      <dsp:nvSpPr>
        <dsp:cNvPr id="0" name=""/>
        <dsp:cNvSpPr/>
      </dsp:nvSpPr>
      <dsp:spPr>
        <a:xfrm rot="5400000">
          <a:off x="1735815" y="1286974"/>
          <a:ext cx="278735" cy="331272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200" kern="1200"/>
        </a:p>
      </dsp:txBody>
      <dsp:txXfrm rot="-5400000">
        <a:off x="1775801" y="1313242"/>
        <a:ext cx="198764" cy="195115"/>
      </dsp:txXfrm>
    </dsp:sp>
    <dsp:sp modelId="{97F563C7-9CB5-49C9-AD3E-A8E8F9603920}">
      <dsp:nvSpPr>
        <dsp:cNvPr id="0" name=""/>
        <dsp:cNvSpPr/>
      </dsp:nvSpPr>
      <dsp:spPr>
        <a:xfrm>
          <a:off x="852065" y="1638434"/>
          <a:ext cx="2046234" cy="14722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500"/>
            </a:spcAft>
            <a:buNone/>
          </a:pPr>
          <a:r>
            <a:rPr lang="en-US" sz="1200" b="1" kern="1200" dirty="0" err="1"/>
            <a:t>Caracterización</a:t>
          </a:r>
          <a:r>
            <a:rPr lang="en-US" sz="1200" b="1" kern="1200" dirty="0"/>
            <a:t> 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500"/>
            </a:spcAft>
            <a:buNone/>
          </a:pPr>
          <a:r>
            <a:rPr lang="en-US" sz="1200" b="1" kern="1200" dirty="0" err="1"/>
            <a:t>Morfológica</a:t>
          </a:r>
          <a:endParaRPr lang="en-US" sz="1200" b="1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Macroscópica</a:t>
          </a:r>
          <a:r>
            <a:rPr lang="en-US" sz="1200" kern="1200" dirty="0"/>
            <a:t> 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Microscópica</a:t>
          </a:r>
          <a:r>
            <a:rPr lang="en-US" sz="1200" kern="1200" dirty="0"/>
            <a:t> 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Clave de </a:t>
          </a:r>
          <a:r>
            <a:rPr lang="en-US" sz="1200" kern="1200" dirty="0" err="1"/>
            <a:t>Parmeter</a:t>
          </a:r>
          <a:r>
            <a:rPr lang="en-US" sz="1200" kern="1200" dirty="0"/>
            <a:t> (1970)</a:t>
          </a:r>
        </a:p>
      </dsp:txBody>
      <dsp:txXfrm>
        <a:off x="895184" y="1681553"/>
        <a:ext cx="1959996" cy="1385967"/>
      </dsp:txXfrm>
    </dsp:sp>
    <dsp:sp modelId="{97BE639B-4CCD-4AAC-B307-1FAE9ED3175D}">
      <dsp:nvSpPr>
        <dsp:cNvPr id="0" name=""/>
        <dsp:cNvSpPr/>
      </dsp:nvSpPr>
      <dsp:spPr>
        <a:xfrm rot="5400000">
          <a:off x="1737152" y="3129043"/>
          <a:ext cx="276060" cy="331272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200" kern="1200"/>
        </a:p>
      </dsp:txBody>
      <dsp:txXfrm rot="-5400000">
        <a:off x="1775800" y="3156649"/>
        <a:ext cx="198764" cy="193242"/>
      </dsp:txXfrm>
    </dsp:sp>
    <dsp:sp modelId="{65558414-ACE3-4306-AE4F-B9406C0DBAB2}">
      <dsp:nvSpPr>
        <dsp:cNvPr id="0" name=""/>
        <dsp:cNvSpPr/>
      </dsp:nvSpPr>
      <dsp:spPr>
        <a:xfrm>
          <a:off x="821205" y="3478720"/>
          <a:ext cx="2107954" cy="130101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/>
            <a:t>Mantenimiento</a:t>
          </a:r>
          <a:endParaRPr lang="en-US" sz="1200" b="1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Cada</a:t>
          </a:r>
          <a:r>
            <a:rPr lang="en-US" sz="1200" kern="1200" dirty="0"/>
            <a:t> 30 </a:t>
          </a:r>
          <a:r>
            <a:rPr lang="en-US" sz="1200" kern="1200" dirty="0" err="1"/>
            <a:t>días</a:t>
          </a:r>
          <a:r>
            <a:rPr lang="en-US" sz="1200" kern="1200" dirty="0"/>
            <a:t> 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b="0" kern="1200" dirty="0"/>
            <a:t>Medio de cultivo PDA con cloranfenicol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b="0" kern="1200" dirty="0"/>
            <a:t>25±2ºC por 20 días</a:t>
          </a:r>
          <a:endParaRPr lang="es-EC" sz="1200" kern="1200" dirty="0"/>
        </a:p>
      </dsp:txBody>
      <dsp:txXfrm>
        <a:off x="859311" y="3516826"/>
        <a:ext cx="2031742" cy="12248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5B1046-4ADA-43DD-9B80-8FEED6478C4A}">
      <dsp:nvSpPr>
        <dsp:cNvPr id="0" name=""/>
        <dsp:cNvSpPr/>
      </dsp:nvSpPr>
      <dsp:spPr>
        <a:xfrm>
          <a:off x="4307" y="0"/>
          <a:ext cx="2316570" cy="13104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450"/>
            </a:spcAft>
            <a:buNone/>
          </a:pPr>
          <a:r>
            <a:rPr lang="en-US" sz="1400" b="1" kern="1200" dirty="0" err="1"/>
            <a:t>Inoculación</a:t>
          </a:r>
          <a:endParaRPr lang="en-US" sz="1400" b="1" kern="1200" dirty="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ts val="450"/>
            </a:spcAft>
            <a:buNone/>
          </a:pPr>
          <a:r>
            <a:rPr lang="en-US" sz="1400" kern="1200" dirty="0" err="1"/>
            <a:t>Actinomicetos</a:t>
          </a:r>
          <a:r>
            <a:rPr lang="en-US" sz="1400" kern="1200" dirty="0"/>
            <a:t>  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ts val="450"/>
            </a:spcAft>
            <a:buNone/>
          </a:pPr>
          <a:r>
            <a:rPr lang="en-US" sz="1400" kern="1200" dirty="0"/>
            <a:t>40 mL  Medio de </a:t>
          </a:r>
          <a:r>
            <a:rPr lang="en-US" sz="1400" kern="1200" dirty="0" err="1"/>
            <a:t>cultivo</a:t>
          </a:r>
          <a:r>
            <a:rPr lang="en-US" sz="1400" kern="1200" dirty="0"/>
            <a:t> </a:t>
          </a:r>
          <a:r>
            <a:rPr lang="en-US" sz="1400" kern="1200" dirty="0" err="1"/>
            <a:t>Caldo</a:t>
          </a:r>
          <a:r>
            <a:rPr lang="en-US" sz="1400" kern="1200" dirty="0"/>
            <a:t> </a:t>
          </a:r>
          <a:r>
            <a:rPr lang="en-US" sz="1400" kern="1200" dirty="0" err="1"/>
            <a:t>Glicerol</a:t>
          </a:r>
          <a:r>
            <a:rPr lang="en-US" sz="1400" kern="1200" dirty="0"/>
            <a:t> </a:t>
          </a:r>
          <a:r>
            <a:rPr lang="en-US" sz="1400" kern="1200" dirty="0" err="1"/>
            <a:t>Extracto</a:t>
          </a:r>
          <a:r>
            <a:rPr lang="en-US" sz="1400" kern="1200" dirty="0"/>
            <a:t> de </a:t>
          </a:r>
          <a:r>
            <a:rPr lang="en-US" sz="1400" kern="1200" dirty="0" err="1"/>
            <a:t>Levadura</a:t>
          </a:r>
          <a:r>
            <a:rPr lang="en-US" sz="1400" kern="1200" dirty="0"/>
            <a:t> (YGB)</a:t>
          </a:r>
          <a:endParaRPr lang="es-EC" sz="1400" kern="1200" dirty="0"/>
        </a:p>
      </dsp:txBody>
      <dsp:txXfrm>
        <a:off x="42689" y="38382"/>
        <a:ext cx="2239806" cy="1233687"/>
      </dsp:txXfrm>
    </dsp:sp>
    <dsp:sp modelId="{1FAF0331-DBAC-4EF7-8FDC-06723CE2E239}">
      <dsp:nvSpPr>
        <dsp:cNvPr id="0" name=""/>
        <dsp:cNvSpPr/>
      </dsp:nvSpPr>
      <dsp:spPr>
        <a:xfrm>
          <a:off x="2492044" y="442980"/>
          <a:ext cx="362870" cy="4244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400" kern="1200"/>
        </a:p>
      </dsp:txBody>
      <dsp:txXfrm>
        <a:off x="2492044" y="527878"/>
        <a:ext cx="254009" cy="254694"/>
      </dsp:txXfrm>
    </dsp:sp>
    <dsp:sp modelId="{F2573E42-3466-41EE-BDE4-A7645443DA79}">
      <dsp:nvSpPr>
        <dsp:cNvPr id="0" name=""/>
        <dsp:cNvSpPr/>
      </dsp:nvSpPr>
      <dsp:spPr>
        <a:xfrm>
          <a:off x="3005540" y="7672"/>
          <a:ext cx="1919295" cy="12951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/>
            <a:t>Incubación</a:t>
          </a:r>
          <a:r>
            <a:rPr lang="en-US" sz="1400" kern="1200" dirty="0"/>
            <a:t>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10 días a 28ºC con </a:t>
          </a:r>
          <a:r>
            <a:rPr lang="en-US" sz="1400" kern="1200" dirty="0" err="1"/>
            <a:t>agitación</a:t>
          </a:r>
          <a:r>
            <a:rPr lang="en-US" sz="1400" kern="1200" dirty="0"/>
            <a:t>  230 rpm y </a:t>
          </a:r>
          <a:r>
            <a:rPr lang="en-US" sz="1400" kern="1200" dirty="0" err="1"/>
            <a:t>oscuridad</a:t>
          </a:r>
          <a:endParaRPr lang="es-EC" sz="1400" kern="1200" dirty="0"/>
        </a:p>
      </dsp:txBody>
      <dsp:txXfrm>
        <a:off x="3043472" y="45604"/>
        <a:ext cx="1843431" cy="1219241"/>
      </dsp:txXfrm>
    </dsp:sp>
    <dsp:sp modelId="{1EDBDA24-6A41-451D-A644-92E697AB0575}">
      <dsp:nvSpPr>
        <dsp:cNvPr id="0" name=""/>
        <dsp:cNvSpPr/>
      </dsp:nvSpPr>
      <dsp:spPr>
        <a:xfrm>
          <a:off x="5096001" y="442980"/>
          <a:ext cx="362870" cy="4244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400" kern="1200"/>
        </a:p>
      </dsp:txBody>
      <dsp:txXfrm>
        <a:off x="5096001" y="527878"/>
        <a:ext cx="254009" cy="254694"/>
      </dsp:txXfrm>
    </dsp:sp>
    <dsp:sp modelId="{6269EE10-CB5F-494C-966E-41D727A184B5}">
      <dsp:nvSpPr>
        <dsp:cNvPr id="0" name=""/>
        <dsp:cNvSpPr/>
      </dsp:nvSpPr>
      <dsp:spPr>
        <a:xfrm>
          <a:off x="5609498" y="0"/>
          <a:ext cx="1711654" cy="13104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/>
            <a:t>Análisis</a:t>
          </a:r>
          <a:r>
            <a:rPr lang="en-US" sz="1400" b="1" kern="1200" dirty="0"/>
            <a:t> </a:t>
          </a:r>
          <a:r>
            <a:rPr lang="en-US" sz="1400" b="1" kern="1200" dirty="0" err="1"/>
            <a:t>microscópico</a:t>
          </a:r>
          <a:endParaRPr lang="en-US" sz="1400" b="1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Tinción</a:t>
          </a:r>
          <a:r>
            <a:rPr lang="en-US" sz="1400" kern="1200" dirty="0"/>
            <a:t> Gram para </a:t>
          </a:r>
          <a:r>
            <a:rPr lang="en-US" sz="1400" kern="1200" dirty="0" err="1"/>
            <a:t>descartar</a:t>
          </a:r>
          <a:r>
            <a:rPr lang="en-US" sz="1400" kern="1200" dirty="0"/>
            <a:t> </a:t>
          </a:r>
          <a:r>
            <a:rPr lang="en-US" sz="1400" kern="1200" dirty="0" err="1"/>
            <a:t>contaminación</a:t>
          </a:r>
          <a:endParaRPr lang="es-EC" sz="1400" kern="1200" dirty="0"/>
        </a:p>
      </dsp:txBody>
      <dsp:txXfrm>
        <a:off x="5647880" y="38382"/>
        <a:ext cx="1634890" cy="12336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18ED8E-5427-4538-8B2E-14657FDC6370}">
      <dsp:nvSpPr>
        <dsp:cNvPr id="0" name=""/>
        <dsp:cNvSpPr/>
      </dsp:nvSpPr>
      <dsp:spPr>
        <a:xfrm>
          <a:off x="676275" y="612"/>
          <a:ext cx="1976437" cy="118586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>
              <a:solidFill>
                <a:schemeClr val="tx1"/>
              </a:solidFill>
            </a:rPr>
            <a:t>Extracción</a:t>
          </a:r>
          <a:r>
            <a:rPr lang="en-US" sz="1400" b="1" kern="1200" dirty="0">
              <a:solidFill>
                <a:schemeClr val="tx1"/>
              </a:solidFill>
            </a:rPr>
            <a:t> de ADN</a:t>
          </a:r>
          <a:r>
            <a:rPr lang="en-US" sz="1400" kern="1200" dirty="0">
              <a:solidFill>
                <a:schemeClr val="tx1"/>
              </a:solidFill>
            </a:rPr>
            <a:t> </a:t>
          </a:r>
          <a:r>
            <a:rPr lang="en-US" sz="1400" kern="1200" dirty="0" err="1">
              <a:solidFill>
                <a:schemeClr val="tx1"/>
              </a:solidFill>
            </a:rPr>
            <a:t>protocolo</a:t>
          </a:r>
          <a:r>
            <a:rPr lang="en-US" sz="1400" kern="1200" dirty="0">
              <a:solidFill>
                <a:schemeClr val="tx1"/>
              </a:solidFill>
            </a:rPr>
            <a:t> CTAB </a:t>
          </a:r>
        </a:p>
      </dsp:txBody>
      <dsp:txXfrm>
        <a:off x="711008" y="35345"/>
        <a:ext cx="1906971" cy="1116396"/>
      </dsp:txXfrm>
    </dsp:sp>
    <dsp:sp modelId="{1626DCEF-E91F-4E73-B7ED-3295C0FEBB54}">
      <dsp:nvSpPr>
        <dsp:cNvPr id="0" name=""/>
        <dsp:cNvSpPr/>
      </dsp:nvSpPr>
      <dsp:spPr>
        <a:xfrm>
          <a:off x="2826639" y="348465"/>
          <a:ext cx="419004" cy="49015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400" kern="1200"/>
        </a:p>
      </dsp:txBody>
      <dsp:txXfrm>
        <a:off x="2826639" y="446496"/>
        <a:ext cx="293303" cy="294094"/>
      </dsp:txXfrm>
    </dsp:sp>
    <dsp:sp modelId="{536B5D57-974C-45F6-82B9-D00D3BF64DE2}">
      <dsp:nvSpPr>
        <dsp:cNvPr id="0" name=""/>
        <dsp:cNvSpPr/>
      </dsp:nvSpPr>
      <dsp:spPr>
        <a:xfrm>
          <a:off x="3443287" y="612"/>
          <a:ext cx="1976437" cy="118586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>
              <a:solidFill>
                <a:schemeClr val="tx1"/>
              </a:solidFill>
            </a:rPr>
            <a:t>Cuantificación</a:t>
          </a:r>
          <a:r>
            <a:rPr lang="en-US" sz="1400" b="1" kern="1200" dirty="0">
              <a:solidFill>
                <a:schemeClr val="tx1"/>
              </a:solidFill>
            </a:rPr>
            <a:t> de ADN</a:t>
          </a:r>
          <a:r>
            <a:rPr lang="en-US" sz="1400" kern="1200" dirty="0">
              <a:solidFill>
                <a:schemeClr val="tx1"/>
              </a:solidFill>
            </a:rPr>
            <a:t> </a:t>
          </a:r>
          <a:r>
            <a:rPr lang="en-US" sz="1400" kern="1200" dirty="0" err="1">
              <a:solidFill>
                <a:schemeClr val="tx1"/>
              </a:solidFill>
            </a:rPr>
            <a:t>Espectrofotometría</a:t>
          </a:r>
          <a:r>
            <a:rPr lang="en-US" sz="1400" kern="1200" dirty="0">
              <a:solidFill>
                <a:schemeClr val="tx1"/>
              </a:solidFill>
            </a:rPr>
            <a:t> </a:t>
          </a:r>
          <a:endParaRPr lang="es-EC" sz="1400" kern="1200" dirty="0">
            <a:solidFill>
              <a:schemeClr val="tx1"/>
            </a:solidFill>
          </a:endParaRPr>
        </a:p>
      </dsp:txBody>
      <dsp:txXfrm>
        <a:off x="3478020" y="35345"/>
        <a:ext cx="1906971" cy="111639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18ED8E-5427-4538-8B2E-14657FDC6370}">
      <dsp:nvSpPr>
        <dsp:cNvPr id="0" name=""/>
        <dsp:cNvSpPr/>
      </dsp:nvSpPr>
      <dsp:spPr>
        <a:xfrm>
          <a:off x="294" y="126424"/>
          <a:ext cx="1774117" cy="122125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</a:rPr>
            <a:t>Técnica de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>
              <a:solidFill>
                <a:schemeClr val="tx1"/>
              </a:solidFill>
            </a:rPr>
            <a:t>difusión</a:t>
          </a:r>
          <a:r>
            <a:rPr lang="en-US" sz="1400" b="1" kern="1200" dirty="0">
              <a:solidFill>
                <a:schemeClr val="tx1"/>
              </a:solidFill>
            </a:rPr>
            <a:t> </a:t>
          </a:r>
          <a:r>
            <a:rPr lang="en-US" sz="1400" b="1" kern="1200" dirty="0" err="1">
              <a:solidFill>
                <a:schemeClr val="tx1"/>
              </a:solidFill>
            </a:rPr>
            <a:t>en</a:t>
          </a:r>
          <a:r>
            <a:rPr lang="en-US" sz="1400" b="1" kern="1200" dirty="0">
              <a:solidFill>
                <a:schemeClr val="tx1"/>
              </a:solidFill>
            </a:rPr>
            <a:t> </a:t>
          </a:r>
          <a:r>
            <a:rPr lang="en-US" sz="1400" b="1" kern="1200" dirty="0" err="1">
              <a:solidFill>
                <a:schemeClr val="tx1"/>
              </a:solidFill>
            </a:rPr>
            <a:t>pocillos</a:t>
          </a:r>
          <a:endParaRPr lang="en-US" sz="1400" b="1" kern="1200" dirty="0">
            <a:solidFill>
              <a:schemeClr val="tx1"/>
            </a:solidFill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0" kern="1200" dirty="0">
              <a:solidFill>
                <a:schemeClr val="tx1"/>
              </a:solidFill>
            </a:rPr>
            <a:t>Medio de cultivo PDA</a:t>
          </a:r>
        </a:p>
      </dsp:txBody>
      <dsp:txXfrm>
        <a:off x="36063" y="162193"/>
        <a:ext cx="1702579" cy="1149719"/>
      </dsp:txXfrm>
    </dsp:sp>
    <dsp:sp modelId="{1626DCEF-E91F-4E73-B7ED-3295C0FEBB54}">
      <dsp:nvSpPr>
        <dsp:cNvPr id="0" name=""/>
        <dsp:cNvSpPr/>
      </dsp:nvSpPr>
      <dsp:spPr>
        <a:xfrm>
          <a:off x="1902442" y="556647"/>
          <a:ext cx="308435" cy="360811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400" kern="1200"/>
        </a:p>
      </dsp:txBody>
      <dsp:txXfrm>
        <a:off x="1902442" y="628809"/>
        <a:ext cx="215905" cy="216487"/>
      </dsp:txXfrm>
    </dsp:sp>
    <dsp:sp modelId="{1513B577-9F98-4BE0-BB49-EEFDABC7DEDE}">
      <dsp:nvSpPr>
        <dsp:cNvPr id="0" name=""/>
        <dsp:cNvSpPr/>
      </dsp:nvSpPr>
      <dsp:spPr>
        <a:xfrm>
          <a:off x="2356366" y="126424"/>
          <a:ext cx="2181238" cy="122125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</a:rPr>
            <a:t>50 µL de </a:t>
          </a:r>
          <a:r>
            <a:rPr lang="en-US" sz="1400" b="1" kern="1200" dirty="0" err="1">
              <a:solidFill>
                <a:schemeClr val="tx1"/>
              </a:solidFill>
            </a:rPr>
            <a:t>cada</a:t>
          </a:r>
          <a:r>
            <a:rPr lang="en-US" sz="1400" b="1" kern="1200" dirty="0">
              <a:solidFill>
                <a:schemeClr val="tx1"/>
              </a:solidFill>
            </a:rPr>
            <a:t> </a:t>
          </a:r>
          <a:r>
            <a:rPr lang="en-US" sz="1400" b="1" kern="1200" dirty="0" err="1">
              <a:solidFill>
                <a:schemeClr val="tx1"/>
              </a:solidFill>
            </a:rPr>
            <a:t>tratamiento</a:t>
          </a:r>
          <a:endParaRPr lang="en-US" sz="1400" b="1" kern="1200" dirty="0">
            <a:solidFill>
              <a:schemeClr val="tx1"/>
            </a:solidFill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 err="1">
              <a:solidFill>
                <a:schemeClr val="tx1"/>
              </a:solidFill>
            </a:rPr>
            <a:t>Extractos</a:t>
          </a:r>
          <a:r>
            <a:rPr lang="en-US" sz="1400" b="0" kern="1200" dirty="0">
              <a:solidFill>
                <a:schemeClr val="tx1"/>
              </a:solidFill>
            </a:rPr>
            <a:t> de </a:t>
          </a:r>
          <a:r>
            <a:rPr lang="en-US" sz="1400" b="0" kern="1200" dirty="0" err="1">
              <a:solidFill>
                <a:schemeClr val="tx1"/>
              </a:solidFill>
            </a:rPr>
            <a:t>cada</a:t>
          </a:r>
          <a:r>
            <a:rPr lang="en-US" sz="1400" b="0" kern="1200" dirty="0">
              <a:solidFill>
                <a:schemeClr val="tx1"/>
              </a:solidFill>
            </a:rPr>
            <a:t> </a:t>
          </a:r>
          <a:r>
            <a:rPr lang="en-US" sz="1400" b="0" kern="1200" dirty="0" err="1">
              <a:solidFill>
                <a:schemeClr val="tx1"/>
              </a:solidFill>
            </a:rPr>
            <a:t>actinomiceto</a:t>
          </a:r>
          <a:r>
            <a:rPr lang="en-US" sz="1400" b="0" kern="1200" dirty="0">
              <a:solidFill>
                <a:schemeClr val="tx1"/>
              </a:solidFill>
            </a:rPr>
            <a:t> a 4 mg/mL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chemeClr val="tx1"/>
              </a:solidFill>
            </a:rPr>
            <a:t>Control: DMSO 5%</a:t>
          </a:r>
          <a:endParaRPr lang="es-EC" sz="1400" b="0" kern="1200" dirty="0">
            <a:solidFill>
              <a:schemeClr val="tx1"/>
            </a:solidFill>
          </a:endParaRPr>
        </a:p>
      </dsp:txBody>
      <dsp:txXfrm>
        <a:off x="2392135" y="162193"/>
        <a:ext cx="2109700" cy="1149719"/>
      </dsp:txXfrm>
    </dsp:sp>
    <dsp:sp modelId="{4A46FB98-271D-4277-946F-45510ADFAD9E}">
      <dsp:nvSpPr>
        <dsp:cNvPr id="0" name=""/>
        <dsp:cNvSpPr/>
      </dsp:nvSpPr>
      <dsp:spPr>
        <a:xfrm>
          <a:off x="4665634" y="556647"/>
          <a:ext cx="308435" cy="360811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600" kern="1200"/>
        </a:p>
      </dsp:txBody>
      <dsp:txXfrm>
        <a:off x="4665634" y="628809"/>
        <a:ext cx="215905" cy="216487"/>
      </dsp:txXfrm>
    </dsp:sp>
    <dsp:sp modelId="{536B5D57-974C-45F6-82B9-D00D3BF64DE2}">
      <dsp:nvSpPr>
        <dsp:cNvPr id="0" name=""/>
        <dsp:cNvSpPr/>
      </dsp:nvSpPr>
      <dsp:spPr>
        <a:xfrm>
          <a:off x="5119559" y="300587"/>
          <a:ext cx="1454886" cy="87293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 err="1">
              <a:solidFill>
                <a:schemeClr val="tx1"/>
              </a:solidFill>
            </a:rPr>
            <a:t>Incubación</a:t>
          </a:r>
          <a:r>
            <a:rPr lang="en-US" sz="1400" b="0" kern="1200" dirty="0">
              <a:solidFill>
                <a:schemeClr val="tx1"/>
              </a:solidFill>
            </a:rPr>
            <a:t> a 25ºC por 10 </a:t>
          </a:r>
          <a:r>
            <a:rPr lang="en-US" sz="1400" b="0" kern="1200" dirty="0" err="1">
              <a:solidFill>
                <a:schemeClr val="tx1"/>
              </a:solidFill>
            </a:rPr>
            <a:t>días</a:t>
          </a:r>
          <a:endParaRPr lang="es-EC" sz="1400" b="0" kern="1200" dirty="0">
            <a:solidFill>
              <a:schemeClr val="tx1"/>
            </a:solidFill>
          </a:endParaRPr>
        </a:p>
      </dsp:txBody>
      <dsp:txXfrm>
        <a:off x="5145126" y="326154"/>
        <a:ext cx="1403752" cy="821797"/>
      </dsp:txXfrm>
    </dsp:sp>
    <dsp:sp modelId="{9191571B-F740-41D6-995D-654C14331892}">
      <dsp:nvSpPr>
        <dsp:cNvPr id="0" name=""/>
        <dsp:cNvSpPr/>
      </dsp:nvSpPr>
      <dsp:spPr>
        <a:xfrm>
          <a:off x="6702475" y="556647"/>
          <a:ext cx="308435" cy="360811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600" kern="1200"/>
        </a:p>
      </dsp:txBody>
      <dsp:txXfrm>
        <a:off x="6702475" y="628809"/>
        <a:ext cx="215905" cy="216487"/>
      </dsp:txXfrm>
    </dsp:sp>
    <dsp:sp modelId="{1FA79C01-E546-4771-BC49-0889006EBDE3}">
      <dsp:nvSpPr>
        <dsp:cNvPr id="0" name=""/>
        <dsp:cNvSpPr/>
      </dsp:nvSpPr>
      <dsp:spPr>
        <a:xfrm>
          <a:off x="7156400" y="212840"/>
          <a:ext cx="1454886" cy="10484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 err="1">
              <a:solidFill>
                <a:schemeClr val="tx1"/>
              </a:solidFill>
            </a:rPr>
            <a:t>Medidas</a:t>
          </a:r>
          <a:r>
            <a:rPr lang="en-US" sz="1400" b="0" kern="1200" dirty="0">
              <a:solidFill>
                <a:schemeClr val="tx1"/>
              </a:solidFill>
            </a:rPr>
            <a:t> del </a:t>
          </a:r>
          <a:r>
            <a:rPr lang="en-US" sz="1400" b="0" kern="1200" dirty="0" err="1">
              <a:solidFill>
                <a:schemeClr val="tx1"/>
              </a:solidFill>
            </a:rPr>
            <a:t>crecimiento</a:t>
          </a:r>
          <a:r>
            <a:rPr lang="en-US" sz="1400" b="0" kern="1200" dirty="0">
              <a:solidFill>
                <a:schemeClr val="tx1"/>
              </a:solidFill>
            </a:rPr>
            <a:t> radial del </a:t>
          </a:r>
          <a:r>
            <a:rPr lang="en-US" sz="1400" b="0" kern="1200" dirty="0" err="1">
              <a:solidFill>
                <a:schemeClr val="tx1"/>
              </a:solidFill>
            </a:rPr>
            <a:t>hongo</a:t>
          </a:r>
          <a:r>
            <a:rPr lang="en-US" sz="1400" b="0" kern="1200" dirty="0">
              <a:solidFill>
                <a:schemeClr val="tx1"/>
              </a:solidFill>
            </a:rPr>
            <a:t> </a:t>
          </a:r>
          <a:r>
            <a:rPr lang="en-US" sz="1400" b="0" kern="1200" dirty="0" err="1">
              <a:solidFill>
                <a:schemeClr val="tx1"/>
              </a:solidFill>
            </a:rPr>
            <a:t>evaluadas</a:t>
          </a:r>
          <a:r>
            <a:rPr lang="en-US" sz="1400" b="0" kern="1200" dirty="0">
              <a:solidFill>
                <a:schemeClr val="tx1"/>
              </a:solidFill>
            </a:rPr>
            <a:t> </a:t>
          </a:r>
          <a:r>
            <a:rPr lang="en-US" sz="1400" b="0" kern="1200" dirty="0" err="1">
              <a:solidFill>
                <a:schemeClr val="tx1"/>
              </a:solidFill>
            </a:rPr>
            <a:t>diariamente</a:t>
          </a:r>
          <a:endParaRPr lang="es-EC" sz="1400" b="0" kern="1200" dirty="0">
            <a:solidFill>
              <a:schemeClr val="tx1"/>
            </a:solidFill>
          </a:endParaRPr>
        </a:p>
      </dsp:txBody>
      <dsp:txXfrm>
        <a:off x="7187107" y="243547"/>
        <a:ext cx="1393472" cy="9870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B9DB06-D67F-4BE1-96A7-41E9517D62D1}" type="datetimeFigureOut">
              <a:rPr lang="es-EC" smtClean="0"/>
              <a:t>23/9/2020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1A05DC-5134-4706-AD75-EC68C1FEF3E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23691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6BD6A-BD10-406B-8202-ADF76231F1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94491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6BD6A-BD10-406B-8202-ADF76231F1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85616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6BD6A-BD10-406B-8202-ADF76231F1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08270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3"/>
          <p:cNvGraphicFramePr>
            <a:graphicFrameLocks noChangeAspect="1"/>
          </p:cNvGraphicFramePr>
          <p:nvPr/>
        </p:nvGraphicFramePr>
        <p:xfrm>
          <a:off x="-19050" y="749300"/>
          <a:ext cx="9163050" cy="536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" name="CorelDRAW" r:id="rId3" imgW="9168480" imgH="5375520" progId="">
                  <p:embed/>
                </p:oleObj>
              </mc:Choice>
              <mc:Fallback>
                <p:oleObj name="CorelDRAW" r:id="rId3" imgW="9168480" imgH="5375520" progId="">
                  <p:embed/>
                  <p:pic>
                    <p:nvPicPr>
                      <p:cNvPr id="2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681"/>
                      <a:stretch>
                        <a:fillRect/>
                      </a:stretch>
                    </p:blipFill>
                    <p:spPr bwMode="auto">
                      <a:xfrm>
                        <a:off x="-19050" y="749300"/>
                        <a:ext cx="9163050" cy="536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3071813" y="22860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/>
          </a:p>
        </p:txBody>
      </p:sp>
      <p:pic>
        <p:nvPicPr>
          <p:cNvPr id="8" name="12 Imagen" descr="pie de pagina espe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64231"/>
            <a:ext cx="9144000" cy="1065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7 Marcador de fecha"/>
          <p:cNvSpPr>
            <a:spLocks noGrp="1"/>
          </p:cNvSpPr>
          <p:nvPr>
            <p:ph type="dt" sz="half" idx="2"/>
          </p:nvPr>
        </p:nvSpPr>
        <p:spPr>
          <a:xfrm>
            <a:off x="385192" y="5661248"/>
            <a:ext cx="2026568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endParaRPr lang="es-EC"/>
          </a:p>
        </p:txBody>
      </p:sp>
      <p:sp>
        <p:nvSpPr>
          <p:cNvPr id="11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8160" y="5662451"/>
            <a:ext cx="14478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endParaRPr lang="es-EC"/>
          </a:p>
        </p:txBody>
      </p:sp>
      <p:sp>
        <p:nvSpPr>
          <p:cNvPr id="12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812360" y="5662451"/>
            <a:ext cx="87444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fld id="{D146BD6A-BD10-406B-8202-ADF76231F1CA}" type="slidenum">
              <a:rPr lang="es-EC" smtClean="0"/>
              <a:t>‹Nº›</a:t>
            </a:fld>
            <a:endParaRPr lang="es-EC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02" y="222164"/>
            <a:ext cx="2232000" cy="5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26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3"/>
          <p:cNvGraphicFramePr>
            <a:graphicFrameLocks noChangeAspect="1"/>
          </p:cNvGraphicFramePr>
          <p:nvPr/>
        </p:nvGraphicFramePr>
        <p:xfrm>
          <a:off x="-19050" y="749300"/>
          <a:ext cx="9163050" cy="536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4" name="CorelDRAW" r:id="rId3" imgW="9168480" imgH="5375520" progId="">
                  <p:embed/>
                </p:oleObj>
              </mc:Choice>
              <mc:Fallback>
                <p:oleObj name="CorelDRAW" r:id="rId3" imgW="9168480" imgH="5375520" progId="">
                  <p:embed/>
                  <p:pic>
                    <p:nvPicPr>
                      <p:cNvPr id="2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681"/>
                      <a:stretch>
                        <a:fillRect/>
                      </a:stretch>
                    </p:blipFill>
                    <p:spPr bwMode="auto">
                      <a:xfrm>
                        <a:off x="-19050" y="749300"/>
                        <a:ext cx="9163050" cy="536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3071813" y="22860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/>
          </a:p>
        </p:txBody>
      </p:sp>
      <p:pic>
        <p:nvPicPr>
          <p:cNvPr id="8" name="12 Imagen" descr="pie de pagina espe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64229"/>
            <a:ext cx="9144000" cy="1065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7 Marcador de fecha"/>
          <p:cNvSpPr>
            <a:spLocks noGrp="1"/>
          </p:cNvSpPr>
          <p:nvPr>
            <p:ph type="dt" sz="half" idx="2"/>
          </p:nvPr>
        </p:nvSpPr>
        <p:spPr>
          <a:xfrm>
            <a:off x="385192" y="5661248"/>
            <a:ext cx="2026568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endParaRPr lang="es-EC" dirty="0"/>
          </a:p>
        </p:txBody>
      </p:sp>
      <p:sp>
        <p:nvSpPr>
          <p:cNvPr id="11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8160" y="5662451"/>
            <a:ext cx="14478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endParaRPr lang="es-EC" dirty="0"/>
          </a:p>
        </p:txBody>
      </p:sp>
      <p:sp>
        <p:nvSpPr>
          <p:cNvPr id="12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812360" y="5662451"/>
            <a:ext cx="87444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VERSIÓN: </a:t>
            </a:r>
            <a:r>
              <a:rPr lang="es-EC" dirty="0"/>
              <a:t>1.1</a:t>
            </a: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02" y="222164"/>
            <a:ext cx="2232000" cy="5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312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08958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07892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464423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928293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19352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348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6BD6A-BD10-406B-8202-ADF76231F1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515151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920169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010290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5532798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575998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/>
              <a:t>VERSIÓN: </a:t>
            </a:r>
            <a:r>
              <a:rPr lang="es-EC"/>
              <a:t>1.0</a:t>
            </a:r>
            <a:endParaRPr lang="es-EC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580199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6BD6A-BD10-406B-8202-ADF76231F1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95100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6BD6A-BD10-406B-8202-ADF76231F1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52061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6BD6A-BD10-406B-8202-ADF76231F1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78465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6BD6A-BD10-406B-8202-ADF76231F1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91606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6BD6A-BD10-406B-8202-ADF76231F1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29485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6BD6A-BD10-406B-8202-ADF76231F1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5501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6BD6A-BD10-406B-8202-ADF76231F1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98408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6BD6A-BD10-406B-8202-ADF76231F1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76499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6BD6A-BD10-406B-8202-ADF76231F1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73492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4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1800"/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 rot="10800000">
            <a:off x="2" y="6308729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800">
              <a:solidFill>
                <a:schemeClr val="tx1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rot="10800000" flipH="1">
            <a:off x="25402" y="6235700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800">
              <a:solidFill>
                <a:schemeClr val="tx1"/>
              </a:solidFill>
            </a:endParaRPr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rot="10800000" flipH="1">
            <a:off x="25402" y="62833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800">
              <a:solidFill>
                <a:schemeClr val="tx1"/>
              </a:solidFill>
            </a:endParaRP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2"/>
          </p:nvPr>
        </p:nvSpPr>
        <p:spPr>
          <a:xfrm>
            <a:off x="385192" y="6656871"/>
            <a:ext cx="2026568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endParaRPr lang="es-EC" dirty="0"/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8160" y="6658074"/>
            <a:ext cx="14478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endParaRPr lang="es-EC" dirty="0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812360" y="6658074"/>
            <a:ext cx="87444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VERSIÓN: </a:t>
            </a:r>
            <a:r>
              <a:rPr lang="es-EC" dirty="0"/>
              <a:t>1.1</a:t>
            </a: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214" y="5981170"/>
            <a:ext cx="2232000" cy="5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63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0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Relationship Id="rId6" Type="http://schemas.microsoft.com/office/2007/relationships/hdphoto" Target="../media/hdphoto8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png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image" Target="../media/image32.png"/><Relationship Id="rId4" Type="http://schemas.openxmlformats.org/officeDocument/2006/relationships/diagramData" Target="../diagrams/data5.xml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3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11.wdp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png"/><Relationship Id="rId5" Type="http://schemas.microsoft.com/office/2007/relationships/hdphoto" Target="../media/hdphoto12.wdp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11" Type="http://schemas.microsoft.com/office/2007/relationships/hdphoto" Target="../media/hdphoto4.wdp"/><Relationship Id="rId5" Type="http://schemas.openxmlformats.org/officeDocument/2006/relationships/diagramColors" Target="../diagrams/colors1.xml"/><Relationship Id="rId10" Type="http://schemas.openxmlformats.org/officeDocument/2006/relationships/image" Target="../media/image16.png"/><Relationship Id="rId4" Type="http://schemas.openxmlformats.org/officeDocument/2006/relationships/diagramQuickStyle" Target="../diagrams/quickStyle1.xml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1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17.png"/><Relationship Id="rId16" Type="http://schemas.microsoft.com/office/2007/relationships/hdphoto" Target="../media/hdphoto6.wdp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19.png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466D77-3307-402C-A7E0-F7390E3610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0854" y="2547034"/>
            <a:ext cx="7772400" cy="910345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br>
              <a:rPr lang="es-EC" sz="18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8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lang="es-MX" sz="18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Capacidad inhibitoria de extractos crudos de actinomicetos aislados de suelos paperos de la provincia de Pichincha frente a </a:t>
            </a:r>
            <a:r>
              <a:rPr lang="es-MX" sz="1800" b="1" i="1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Rhizoctonia</a:t>
            </a:r>
            <a:r>
              <a:rPr lang="es-MX" sz="1800" b="1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s-MX" sz="1800" b="1" i="1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solani</a:t>
            </a:r>
            <a:r>
              <a:rPr lang="es-MX" sz="1800" b="1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s-MX" sz="1800" b="1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Kühn</a:t>
            </a:r>
            <a:r>
              <a:rPr lang="es-MX" sz="18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mediante ensayos </a:t>
            </a:r>
            <a:r>
              <a:rPr lang="es-MX" sz="1800" b="1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vitro </a:t>
            </a:r>
            <a:r>
              <a:rPr lang="es-MX" sz="18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 proyección teórica”</a:t>
            </a:r>
            <a:endParaRPr lang="es-EC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7E324716-1699-4AE2-BC65-4A7ACCF4BA5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43000" y="3610006"/>
            <a:ext cx="6858000" cy="60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Elaborado por</a:t>
            </a:r>
          </a:p>
          <a:p>
            <a:pPr algn="ctr"/>
            <a:r>
              <a:rPr lang="es-EC" sz="1400" cap="all" dirty="0">
                <a:latin typeface="Arial" panose="020B0604020202020204" pitchFamily="34" charset="0"/>
                <a:cs typeface="Arial" panose="020B0604020202020204" pitchFamily="34" charset="0"/>
              </a:rPr>
              <a:t>SUQUILLO LLUMIQUINGA, NADIA CORALÍA</a:t>
            </a:r>
            <a:endParaRPr lang="es-EC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7F1EF1E-5FCD-42F4-A18F-219C8B0A6F9F}"/>
              </a:ext>
            </a:extLst>
          </p:cNvPr>
          <p:cNvSpPr txBox="1"/>
          <p:nvPr/>
        </p:nvSpPr>
        <p:spPr>
          <a:xfrm>
            <a:off x="2286000" y="4218378"/>
            <a:ext cx="457200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Directora</a:t>
            </a:r>
          </a:p>
          <a:p>
            <a:pPr algn="ctr"/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KOCH KAISER, ALMA ROSEL </a:t>
            </a:r>
            <a:r>
              <a:rPr lang="es-EC" sz="1400" dirty="0" err="1">
                <a:latin typeface="Arial" panose="020B0604020202020204" pitchFamily="34" charset="0"/>
                <a:cs typeface="Arial" panose="020B0604020202020204" pitchFamily="34" charset="0"/>
              </a:rPr>
              <a:t>Mgs</a:t>
            </a:r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C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CF31A24-F889-421D-A5B7-475D41DAD4A5}"/>
              </a:ext>
            </a:extLst>
          </p:cNvPr>
          <p:cNvSpPr txBox="1"/>
          <p:nvPr/>
        </p:nvSpPr>
        <p:spPr>
          <a:xfrm>
            <a:off x="2286000" y="5020023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SANGOLQUÍ </a:t>
            </a:r>
          </a:p>
          <a:p>
            <a:pPr algn="ctr"/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448C763-BDA9-43D5-B2ED-3D9BB6F5F590}"/>
              </a:ext>
            </a:extLst>
          </p:cNvPr>
          <p:cNvSpPr txBox="1"/>
          <p:nvPr/>
        </p:nvSpPr>
        <p:spPr>
          <a:xfrm>
            <a:off x="750854" y="926795"/>
            <a:ext cx="76422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DEPARTAMENTO DE CIENCIAS DE LA VIDA Y LA AGRICULTURA</a:t>
            </a:r>
          </a:p>
          <a:p>
            <a:pPr algn="ctr"/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CARRERA DE INGENIERÍA EN BIOTECNOLOGÍA</a:t>
            </a:r>
          </a:p>
          <a:p>
            <a:pPr algn="ctr"/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TRABAJO DE TITULACIÓN, PREVIO A LA OBTENCIÓN DEL TÍTULO DE INGENIERA EN BIOTECNOLOGÍA</a:t>
            </a:r>
          </a:p>
        </p:txBody>
      </p:sp>
    </p:spTree>
    <p:extLst>
      <p:ext uri="{BB962C8B-B14F-4D97-AF65-F5344CB8AC3E}">
        <p14:creationId xmlns:p14="http://schemas.microsoft.com/office/powerpoint/2010/main" val="2063877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74038DA-CD78-4469-94E1-EAB085AF2893}"/>
              </a:ext>
            </a:extLst>
          </p:cNvPr>
          <p:cNvSpPr txBox="1"/>
          <p:nvPr/>
        </p:nvSpPr>
        <p:spPr>
          <a:xfrm>
            <a:off x="410822" y="318052"/>
            <a:ext cx="7050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+mj-lt"/>
              </a:rPr>
              <a:t>Obtención</a:t>
            </a:r>
            <a:r>
              <a:rPr lang="en-US" sz="2000" b="1" dirty="0">
                <a:latin typeface="+mj-lt"/>
              </a:rPr>
              <a:t> de </a:t>
            </a:r>
            <a:r>
              <a:rPr lang="en-US" sz="2000" b="1" dirty="0" err="1">
                <a:latin typeface="+mj-lt"/>
              </a:rPr>
              <a:t>Extractos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Crudos</a:t>
            </a:r>
            <a:r>
              <a:rPr lang="en-US" sz="2000" b="1" dirty="0">
                <a:latin typeface="+mj-lt"/>
              </a:rPr>
              <a:t> de </a:t>
            </a:r>
            <a:r>
              <a:rPr lang="en-US" sz="2000" b="1" dirty="0" err="1">
                <a:latin typeface="+mj-lt"/>
              </a:rPr>
              <a:t>Actinomicetos</a:t>
            </a:r>
            <a:r>
              <a:rPr lang="en-US" sz="2000" b="1" dirty="0">
                <a:latin typeface="+mj-lt"/>
              </a:rPr>
              <a:t> </a:t>
            </a:r>
            <a:endParaRPr lang="es-EC" sz="2000" b="1" dirty="0">
              <a:latin typeface="+mj-lt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485ED69-5196-4DD9-8873-42C1410044CF}"/>
              </a:ext>
            </a:extLst>
          </p:cNvPr>
          <p:cNvSpPr txBox="1"/>
          <p:nvPr/>
        </p:nvSpPr>
        <p:spPr>
          <a:xfrm>
            <a:off x="731860" y="1254707"/>
            <a:ext cx="1722783" cy="338554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err="1"/>
              <a:t>Fermentación</a:t>
            </a:r>
            <a:r>
              <a:rPr lang="en-US" sz="1600" b="1" dirty="0"/>
              <a:t> </a:t>
            </a:r>
            <a:endParaRPr lang="es-EC" sz="1600" b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C9927223-0313-4FA2-A05B-1210D68957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6650869"/>
              </p:ext>
            </p:extLst>
          </p:nvPr>
        </p:nvGraphicFramePr>
        <p:xfrm>
          <a:off x="1142677" y="1741392"/>
          <a:ext cx="7325461" cy="1310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4325D071-0657-4441-86B0-42B71318B4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99" b="7362"/>
          <a:stretch/>
        </p:blipFill>
        <p:spPr>
          <a:xfrm>
            <a:off x="2643302" y="3263276"/>
            <a:ext cx="2722050" cy="2101384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35D140B5-B182-493F-B659-5419660888B5}"/>
              </a:ext>
            </a:extLst>
          </p:cNvPr>
          <p:cNvSpPr txBox="1"/>
          <p:nvPr/>
        </p:nvSpPr>
        <p:spPr>
          <a:xfrm>
            <a:off x="2976776" y="5364660"/>
            <a:ext cx="2055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/>
              <a:t>Fermentación</a:t>
            </a:r>
            <a:r>
              <a:rPr lang="en-US" sz="1000" dirty="0"/>
              <a:t> de </a:t>
            </a:r>
            <a:r>
              <a:rPr lang="en-US" sz="1000" dirty="0" err="1"/>
              <a:t>actinomicetos</a:t>
            </a:r>
            <a:r>
              <a:rPr lang="en-US" sz="1000" dirty="0"/>
              <a:t> </a:t>
            </a:r>
            <a:r>
              <a:rPr lang="en-US" sz="1000" dirty="0" err="1"/>
              <a:t>en</a:t>
            </a:r>
            <a:r>
              <a:rPr lang="en-US" sz="1000" dirty="0"/>
              <a:t> </a:t>
            </a:r>
            <a:r>
              <a:rPr lang="en-US" sz="1000" dirty="0" err="1"/>
              <a:t>matraces</a:t>
            </a:r>
            <a:r>
              <a:rPr lang="en-US" sz="1000" dirty="0"/>
              <a:t> </a:t>
            </a:r>
            <a:endParaRPr lang="es-EC" sz="10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97CC77D-0362-4ACB-85A1-25DC5B2AEC00}"/>
              </a:ext>
            </a:extLst>
          </p:cNvPr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2782" r="1100"/>
          <a:stretch/>
        </p:blipFill>
        <p:spPr bwMode="auto">
          <a:xfrm>
            <a:off x="6004897" y="3263277"/>
            <a:ext cx="2157400" cy="21013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AD69FF9-E8CC-4478-A397-D914E833C00F}"/>
              </a:ext>
            </a:extLst>
          </p:cNvPr>
          <p:cNvSpPr txBox="1"/>
          <p:nvPr/>
        </p:nvSpPr>
        <p:spPr>
          <a:xfrm>
            <a:off x="6004897" y="5364660"/>
            <a:ext cx="2055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Vista </a:t>
            </a:r>
            <a:r>
              <a:rPr lang="en-US" sz="1000" dirty="0" err="1"/>
              <a:t>microscópica</a:t>
            </a:r>
            <a:r>
              <a:rPr lang="en-US" sz="1000" dirty="0"/>
              <a:t> de </a:t>
            </a:r>
            <a:r>
              <a:rPr lang="en-US" sz="1000" dirty="0" err="1"/>
              <a:t>actinomiceto</a:t>
            </a:r>
            <a:r>
              <a:rPr lang="en-US" sz="1000" dirty="0"/>
              <a:t> (100X)</a:t>
            </a:r>
            <a:endParaRPr lang="es-EC" sz="10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A95E730-4904-459F-9ED2-BB67AD1E30EC}"/>
              </a:ext>
            </a:extLst>
          </p:cNvPr>
          <p:cNvSpPr txBox="1">
            <a:spLocks/>
          </p:cNvSpPr>
          <p:nvPr/>
        </p:nvSpPr>
        <p:spPr>
          <a:xfrm>
            <a:off x="8667387" y="12783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B992E7-C58E-41B7-888F-E83FAA2547BC}" type="slidenum">
              <a:rPr lang="es-EC" sz="1400"/>
              <a:pPr/>
              <a:t>10</a:t>
            </a:fld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2001246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20758FBE-7DBC-40EA-B78F-1F63FF4DA069}"/>
              </a:ext>
            </a:extLst>
          </p:cNvPr>
          <p:cNvGrpSpPr/>
          <p:nvPr/>
        </p:nvGrpSpPr>
        <p:grpSpPr>
          <a:xfrm>
            <a:off x="4174819" y="611611"/>
            <a:ext cx="3657215" cy="2817387"/>
            <a:chOff x="587861" y="4159267"/>
            <a:chExt cx="2505812" cy="1551358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46256F89-86B2-4CDF-9E61-8F113F4A02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55" t="30244" r="14698" b="16221"/>
            <a:stretch/>
          </p:blipFill>
          <p:spPr bwMode="auto">
            <a:xfrm>
              <a:off x="587861" y="4414555"/>
              <a:ext cx="1097640" cy="1264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>
              <a:extLst>
                <a:ext uri="{FF2B5EF4-FFF2-40B4-BE49-F238E27FC236}">
                  <a16:creationId xmlns:a16="http://schemas.microsoft.com/office/drawing/2014/main" id="{FFF6F9B6-2809-41FA-91B8-5AD2BC2122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92"/>
            <a:stretch/>
          </p:blipFill>
          <p:spPr bwMode="auto">
            <a:xfrm>
              <a:off x="1685501" y="4159267"/>
              <a:ext cx="1408172" cy="1551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4490BE2F-DEAF-4767-A964-8306631ADF68}"/>
              </a:ext>
            </a:extLst>
          </p:cNvPr>
          <p:cNvSpPr/>
          <p:nvPr/>
        </p:nvSpPr>
        <p:spPr>
          <a:xfrm>
            <a:off x="1227027" y="2533496"/>
            <a:ext cx="1928975" cy="8375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err="1"/>
              <a:t>Centrifugación</a:t>
            </a:r>
            <a:r>
              <a:rPr lang="en-US" sz="1200" b="1" dirty="0"/>
              <a:t> de </a:t>
            </a:r>
            <a:r>
              <a:rPr lang="en-US" sz="1200" b="1" dirty="0" err="1"/>
              <a:t>cultivos</a:t>
            </a:r>
            <a:r>
              <a:rPr lang="en-US" sz="1200" b="1" dirty="0"/>
              <a:t> puros</a:t>
            </a:r>
          </a:p>
          <a:p>
            <a:pPr algn="ctr"/>
            <a:r>
              <a:rPr lang="en-US" sz="1200" dirty="0"/>
              <a:t>4 000 rpm </a:t>
            </a:r>
          </a:p>
          <a:p>
            <a:pPr algn="ctr"/>
            <a:r>
              <a:rPr lang="en-US" sz="1200" dirty="0"/>
              <a:t>por 25 min</a:t>
            </a:r>
            <a:endParaRPr lang="es-EC" sz="12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6E31B9C-92D3-46A2-9107-2F5D7BBE76BB}"/>
              </a:ext>
            </a:extLst>
          </p:cNvPr>
          <p:cNvSpPr txBox="1"/>
          <p:nvPr/>
        </p:nvSpPr>
        <p:spPr>
          <a:xfrm>
            <a:off x="4614499" y="3323177"/>
            <a:ext cx="205521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/>
              <a:t>Filtración</a:t>
            </a:r>
            <a:r>
              <a:rPr lang="en-US" sz="1200" dirty="0"/>
              <a:t> del </a:t>
            </a:r>
            <a:r>
              <a:rPr lang="en-US" sz="1200" dirty="0" err="1"/>
              <a:t>sobrenadante</a:t>
            </a:r>
            <a:endParaRPr lang="es-EC" sz="1200" dirty="0"/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8E7698D6-2A04-4979-A3AB-B15ADD1EA1F0}"/>
              </a:ext>
            </a:extLst>
          </p:cNvPr>
          <p:cNvSpPr/>
          <p:nvPr/>
        </p:nvSpPr>
        <p:spPr>
          <a:xfrm>
            <a:off x="3311266" y="2170228"/>
            <a:ext cx="475393" cy="3693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6573621D-AEC2-4C81-BEA6-B1600A64ED55}"/>
              </a:ext>
            </a:extLst>
          </p:cNvPr>
          <p:cNvSpPr/>
          <p:nvPr/>
        </p:nvSpPr>
        <p:spPr>
          <a:xfrm>
            <a:off x="4394659" y="4859210"/>
            <a:ext cx="2768381" cy="85342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Adición</a:t>
            </a:r>
            <a:r>
              <a:rPr lang="en-US" sz="1400" dirty="0"/>
              <a:t> de </a:t>
            </a:r>
            <a:r>
              <a:rPr lang="en-US" sz="1400" b="1" dirty="0" err="1"/>
              <a:t>Cloroformo</a:t>
            </a:r>
            <a:r>
              <a:rPr lang="en-US" sz="1400" dirty="0"/>
              <a:t> 1:1 v/v</a:t>
            </a:r>
          </a:p>
          <a:p>
            <a:r>
              <a:rPr lang="en-US" sz="1400" dirty="0" err="1"/>
              <a:t>Agitar</a:t>
            </a:r>
            <a:r>
              <a:rPr lang="en-US" sz="1400" dirty="0"/>
              <a:t> </a:t>
            </a:r>
            <a:r>
              <a:rPr lang="en-US" sz="1400" dirty="0" err="1"/>
              <a:t>vigorosamente</a:t>
            </a:r>
            <a:r>
              <a:rPr lang="en-US" sz="1400" dirty="0"/>
              <a:t> </a:t>
            </a:r>
          </a:p>
          <a:p>
            <a:r>
              <a:rPr lang="en-US" sz="1400" dirty="0" err="1"/>
              <a:t>Reposar</a:t>
            </a:r>
            <a:r>
              <a:rPr lang="en-US" sz="1400" dirty="0"/>
              <a:t> 1 </a:t>
            </a:r>
            <a:r>
              <a:rPr lang="en-US" sz="1400" dirty="0" err="1"/>
              <a:t>noche</a:t>
            </a:r>
            <a:endParaRPr lang="en-US" sz="1400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3840508-F87E-44C0-B7D9-4ED4F0B4FE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11"/>
          <a:stretch/>
        </p:blipFill>
        <p:spPr>
          <a:xfrm>
            <a:off x="1071764" y="852538"/>
            <a:ext cx="1928975" cy="1625296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CFA459F9-604D-40B0-A62D-E43FC1E6C504}"/>
              </a:ext>
            </a:extLst>
          </p:cNvPr>
          <p:cNvSpPr txBox="1"/>
          <p:nvPr/>
        </p:nvSpPr>
        <p:spPr>
          <a:xfrm>
            <a:off x="706070" y="246099"/>
            <a:ext cx="3140765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/>
              <a:t>Recuperación</a:t>
            </a:r>
            <a:r>
              <a:rPr lang="en-US" b="1" dirty="0"/>
              <a:t> del </a:t>
            </a:r>
            <a:r>
              <a:rPr lang="en-US" b="1" dirty="0" err="1"/>
              <a:t>Extracto</a:t>
            </a:r>
            <a:endParaRPr lang="es-EC" b="1" dirty="0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D5177906-4901-4E8D-9D9D-2973DA3BE3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8373" y="3600176"/>
            <a:ext cx="1706286" cy="2864797"/>
          </a:xfrm>
          <a:prstGeom prst="rect">
            <a:avLst/>
          </a:prstGeom>
        </p:spPr>
      </p:pic>
      <p:sp>
        <p:nvSpPr>
          <p:cNvPr id="9" name="Marcador de número de diapositiva 3">
            <a:extLst>
              <a:ext uri="{FF2B5EF4-FFF2-40B4-BE49-F238E27FC236}">
                <a16:creationId xmlns:a16="http://schemas.microsoft.com/office/drawing/2014/main" id="{3FA7C9BE-BA57-43D3-AF3F-BD6FEA462452}"/>
              </a:ext>
            </a:extLst>
          </p:cNvPr>
          <p:cNvSpPr txBox="1">
            <a:spLocks/>
          </p:cNvSpPr>
          <p:nvPr/>
        </p:nvSpPr>
        <p:spPr>
          <a:xfrm>
            <a:off x="8667387" y="12783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B992E7-C58E-41B7-888F-E83FAA2547BC}" type="slidenum">
              <a:rPr lang="es-EC" sz="1400"/>
              <a:pPr/>
              <a:t>11</a:t>
            </a:fld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1349744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663E25AD-C7FE-4BF5-B626-AAABC39AB4B9}"/>
              </a:ext>
            </a:extLst>
          </p:cNvPr>
          <p:cNvGrpSpPr/>
          <p:nvPr/>
        </p:nvGrpSpPr>
        <p:grpSpPr>
          <a:xfrm>
            <a:off x="1462460" y="748572"/>
            <a:ext cx="3387789" cy="3079335"/>
            <a:chOff x="6640723" y="4069776"/>
            <a:chExt cx="2259548" cy="1835533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0D5053EC-437B-4A26-85E8-FC036F7DBE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8"/>
            <a:stretch/>
          </p:blipFill>
          <p:spPr bwMode="auto">
            <a:xfrm>
              <a:off x="7475051" y="4624785"/>
              <a:ext cx="1425220" cy="1263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EC3D325-6148-48D8-9A59-51CFBA0E7C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73" r="26389" b="16276"/>
            <a:stretch/>
          </p:blipFill>
          <p:spPr bwMode="auto">
            <a:xfrm>
              <a:off x="6640723" y="4069776"/>
              <a:ext cx="857157" cy="1835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BBCFDE09-1F7C-4AA2-BE98-6ED8C83E34E0}"/>
              </a:ext>
            </a:extLst>
          </p:cNvPr>
          <p:cNvSpPr txBox="1"/>
          <p:nvPr/>
        </p:nvSpPr>
        <p:spPr>
          <a:xfrm>
            <a:off x="2747614" y="876529"/>
            <a:ext cx="2228247" cy="461665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err="1"/>
              <a:t>Recuperación</a:t>
            </a:r>
            <a:r>
              <a:rPr lang="en-US" sz="1200" dirty="0"/>
              <a:t> </a:t>
            </a:r>
            <a:r>
              <a:rPr lang="en-US" sz="1200" dirty="0" err="1"/>
              <a:t>fase</a:t>
            </a:r>
            <a:r>
              <a:rPr lang="en-US" sz="1200" dirty="0"/>
              <a:t> </a:t>
            </a:r>
            <a:r>
              <a:rPr lang="en-US" sz="1200" dirty="0" err="1"/>
              <a:t>orgánica</a:t>
            </a:r>
            <a:r>
              <a:rPr lang="en-US" sz="1200" dirty="0"/>
              <a:t> y </a:t>
            </a:r>
            <a:r>
              <a:rPr lang="en-US" sz="1200" dirty="0" err="1"/>
              <a:t>concentración</a:t>
            </a:r>
            <a:r>
              <a:rPr lang="en-US" sz="1200" dirty="0"/>
              <a:t> </a:t>
            </a:r>
            <a:r>
              <a:rPr lang="en-US" sz="1200" dirty="0" err="1"/>
              <a:t>en</a:t>
            </a:r>
            <a:r>
              <a:rPr lang="en-US" sz="1200" dirty="0"/>
              <a:t> Rotavapor</a:t>
            </a:r>
            <a:endParaRPr lang="es-EC" sz="1200" dirty="0"/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1554A62E-7D31-4DB3-9EA9-C04F12B673E8}"/>
              </a:ext>
            </a:extLst>
          </p:cNvPr>
          <p:cNvSpPr/>
          <p:nvPr/>
        </p:nvSpPr>
        <p:spPr>
          <a:xfrm>
            <a:off x="7121791" y="2923935"/>
            <a:ext cx="1582766" cy="853425"/>
          </a:xfrm>
          <a:prstGeom prst="roundRect">
            <a:avLst/>
          </a:prstGeom>
          <a:ln w="127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Resuspención</a:t>
            </a:r>
            <a:endParaRPr lang="en-US" sz="1200" dirty="0"/>
          </a:p>
          <a:p>
            <a:pPr algn="ctr"/>
            <a:r>
              <a:rPr lang="en-US" sz="1200" dirty="0"/>
              <a:t>1 mL DMSO 5% </a:t>
            </a:r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AB1B992B-C665-4CF9-ADDD-84F575FE35AC}"/>
              </a:ext>
            </a:extLst>
          </p:cNvPr>
          <p:cNvSpPr/>
          <p:nvPr/>
        </p:nvSpPr>
        <p:spPr>
          <a:xfrm>
            <a:off x="5190908" y="2554603"/>
            <a:ext cx="588295" cy="3693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A4340421-8D5D-4BF1-89B1-5B2A2F766C8E}"/>
              </a:ext>
            </a:extLst>
          </p:cNvPr>
          <p:cNvGrpSpPr/>
          <p:nvPr/>
        </p:nvGrpSpPr>
        <p:grpSpPr>
          <a:xfrm>
            <a:off x="2532563" y="4169382"/>
            <a:ext cx="3365203" cy="2119200"/>
            <a:chOff x="482202" y="3648012"/>
            <a:chExt cx="2966787" cy="17422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CuadroTexto 8">
                  <a:extLst>
                    <a:ext uri="{FF2B5EF4-FFF2-40B4-BE49-F238E27FC236}">
                      <a16:creationId xmlns:a16="http://schemas.microsoft.com/office/drawing/2014/main" id="{0D7A7090-FEBE-48ED-A87A-11616BED0E0E}"/>
                    </a:ext>
                  </a:extLst>
                </p:cNvPr>
                <p:cNvSpPr txBox="1"/>
                <p:nvPr/>
              </p:nvSpPr>
              <p:spPr>
                <a:xfrm>
                  <a:off x="506574" y="4106040"/>
                  <a:ext cx="2942415" cy="539443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s-EC" sz="1400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s-EC" sz="1400" b="1" i="1">
                                  <a:latin typeface="Cambria Math" panose="02040503050406030204" pitchFamily="18" charset="0"/>
                                </a:rPr>
                                <m:t>𝐂𝐨𝐧𝐜𝐞𝐧𝐭𝐫𝐚𝐜𝐢</m:t>
                              </m:r>
                              <m:r>
                                <a:rPr lang="es-EC" sz="1400" b="1">
                                  <a:latin typeface="Cambria Math" panose="02040503050406030204" pitchFamily="18" charset="0"/>
                                </a:rPr>
                                <m:t>ó</m:t>
                              </m:r>
                              <m:r>
                                <a:rPr lang="es-EC" sz="1400" b="1" i="1">
                                  <a:latin typeface="Cambria Math" panose="02040503050406030204" pitchFamily="18" charset="0"/>
                                </a:rPr>
                                <m:t>𝐧</m:t>
                              </m:r>
                              <m:r>
                                <a:rPr lang="es-EC" sz="1400" b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es-EC" sz="1400" b="1" i="1">
                                  <a:latin typeface="Cambria Math" panose="02040503050406030204" pitchFamily="18" charset="0"/>
                                </a:rPr>
                                <m:t>𝐝𝐞𝐥</m:t>
                              </m:r>
                              <m:r>
                                <a:rPr lang="es-EC" sz="1400" b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C" sz="1400" b="1" i="1">
                                  <a:latin typeface="Cambria Math" panose="02040503050406030204" pitchFamily="18" charset="0"/>
                                </a:rPr>
                                <m:t>𝒆𝒙𝒕𝒓𝒂𝒄𝒕𝒐</m:t>
                              </m:r>
                            </m:e>
                          </m:mr>
                        </m:m>
                        <m:r>
                          <a:rPr lang="es-EC" sz="1400" b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s-EC" sz="14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C" sz="1400" b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400" b="1" i="1">
                                <a:latin typeface="Cambria Math" panose="02040503050406030204" pitchFamily="18" charset="0"/>
                              </a:rPr>
                              <m:t>𝐏𝟐</m:t>
                            </m:r>
                            <m:r>
                              <a:rPr lang="es-EC" sz="1400" b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400" b="1" i="1">
                                <a:latin typeface="Cambria Math" panose="02040503050406030204" pitchFamily="18" charset="0"/>
                              </a:rPr>
                              <m:t>𝑷</m:t>
                            </m:r>
                            <m:r>
                              <a:rPr lang="en-US" sz="14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s-EC" sz="14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s-EC" sz="1400" b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s-EC" sz="1400" b="1" i="1">
                                <a:latin typeface="Cambria Math" panose="02040503050406030204" pitchFamily="18" charset="0"/>
                              </a:rPr>
                              <m:t>𝐦𝐋</m:t>
                            </m:r>
                            <m:r>
                              <a:rPr lang="es-EC" sz="1400" b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s-EC" sz="14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C" sz="1400" b="1" i="1">
                                    <a:latin typeface="Cambria Math" panose="02040503050406030204" pitchFamily="18" charset="0"/>
                                  </a:rPr>
                                  <m:t>𝑫𝑴𝑺𝑶</m:t>
                                </m:r>
                              </m:e>
                              <m:sub>
                                <m:r>
                                  <a:rPr lang="es-EC" sz="1400" b="1" i="1"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  <m:r>
                                  <a:rPr lang="es-EC" sz="1400" b="1">
                                    <a:latin typeface="Cambria Math" panose="02040503050406030204" pitchFamily="18" charset="0"/>
                                  </a:rPr>
                                  <m:t>%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s-EC" sz="1400" b="1" dirty="0"/>
                </a:p>
              </p:txBody>
            </p:sp>
          </mc:Choice>
          <mc:Fallback xmlns="">
            <p:sp>
              <p:nvSpPr>
                <p:cNvPr id="9" name="CuadroTexto 8">
                  <a:extLst>
                    <a:ext uri="{FF2B5EF4-FFF2-40B4-BE49-F238E27FC236}">
                      <a16:creationId xmlns:a16="http://schemas.microsoft.com/office/drawing/2014/main" id="{0D7A7090-FEBE-48ED-A87A-11616BED0E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6574" y="4106040"/>
                  <a:ext cx="2942415" cy="5394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90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s-EC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B30CF939-9756-43D4-8DD3-E7973634C9BB}"/>
                </a:ext>
              </a:extLst>
            </p:cNvPr>
            <p:cNvSpPr txBox="1"/>
            <p:nvPr/>
          </p:nvSpPr>
          <p:spPr>
            <a:xfrm>
              <a:off x="513374" y="4743945"/>
              <a:ext cx="2894352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err="1"/>
                <a:t>Donde</a:t>
              </a:r>
              <a:r>
                <a:rPr lang="en-US" sz="1200" dirty="0"/>
                <a:t>:</a:t>
              </a:r>
            </a:p>
            <a:p>
              <a:r>
                <a:rPr lang="en-US" sz="1200" dirty="0"/>
                <a:t>P1: Peso </a:t>
              </a:r>
              <a:r>
                <a:rPr lang="en-US" sz="1200" dirty="0" err="1"/>
                <a:t>en</a:t>
              </a:r>
              <a:r>
                <a:rPr lang="en-US" sz="1200" dirty="0"/>
                <a:t> mg del </a:t>
              </a:r>
              <a:r>
                <a:rPr lang="en-US" sz="1200" dirty="0" err="1"/>
                <a:t>balón</a:t>
              </a:r>
              <a:r>
                <a:rPr lang="en-US" sz="1200" dirty="0"/>
                <a:t> </a:t>
              </a:r>
              <a:r>
                <a:rPr lang="en-US" sz="1200" dirty="0" err="1"/>
                <a:t>vació</a:t>
              </a:r>
              <a:r>
                <a:rPr lang="en-US" sz="1200" dirty="0"/>
                <a:t> </a:t>
              </a:r>
            </a:p>
            <a:p>
              <a:r>
                <a:rPr lang="en-US" sz="1200" dirty="0"/>
                <a:t>P2: Peso </a:t>
              </a:r>
              <a:r>
                <a:rPr lang="en-US" sz="1200" dirty="0" err="1"/>
                <a:t>en</a:t>
              </a:r>
              <a:r>
                <a:rPr lang="en-US" sz="1200" dirty="0"/>
                <a:t> mg del </a:t>
              </a:r>
              <a:r>
                <a:rPr lang="en-US" sz="1200" dirty="0" err="1"/>
                <a:t>balón</a:t>
              </a:r>
              <a:r>
                <a:rPr lang="en-US" sz="1200" dirty="0"/>
                <a:t> + </a:t>
              </a:r>
              <a:r>
                <a:rPr lang="en-US" sz="1200" dirty="0" err="1"/>
                <a:t>extracto</a:t>
              </a:r>
              <a:r>
                <a:rPr lang="en-US" sz="1200" dirty="0"/>
                <a:t> </a:t>
              </a:r>
              <a:endParaRPr lang="es-EC" sz="1200" dirty="0"/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717FA406-3EE9-4006-9DFA-7C2D53CAD2DD}"/>
                </a:ext>
              </a:extLst>
            </p:cNvPr>
            <p:cNvSpPr txBox="1"/>
            <p:nvPr/>
          </p:nvSpPr>
          <p:spPr>
            <a:xfrm>
              <a:off x="482202" y="3648012"/>
              <a:ext cx="19605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/>
                <a:t>Cuantificación</a:t>
              </a:r>
              <a:endParaRPr lang="es-EC" sz="1600" b="1" dirty="0"/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9219A5B-4756-420A-82B3-E17E315FDC4B}"/>
              </a:ext>
            </a:extLst>
          </p:cNvPr>
          <p:cNvSpPr txBox="1"/>
          <p:nvPr/>
        </p:nvSpPr>
        <p:spPr>
          <a:xfrm>
            <a:off x="464267" y="324732"/>
            <a:ext cx="3750898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/>
              <a:t>Concentración</a:t>
            </a:r>
            <a:r>
              <a:rPr lang="en-US" b="1" dirty="0"/>
              <a:t> del </a:t>
            </a:r>
            <a:r>
              <a:rPr lang="en-US" b="1" dirty="0" err="1"/>
              <a:t>Extracto</a:t>
            </a:r>
            <a:endParaRPr lang="es-EC" b="1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62BBDF0-8C0B-47AE-B1D2-6D4CD6EF36D0}"/>
              </a:ext>
            </a:extLst>
          </p:cNvPr>
          <p:cNvSpPr txBox="1"/>
          <p:nvPr/>
        </p:nvSpPr>
        <p:spPr>
          <a:xfrm>
            <a:off x="588787" y="2237022"/>
            <a:ext cx="1089417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050" dirty="0" err="1"/>
              <a:t>Fase</a:t>
            </a:r>
            <a:r>
              <a:rPr lang="en-US" sz="1050" dirty="0"/>
              <a:t> </a:t>
            </a:r>
            <a:r>
              <a:rPr lang="en-US" sz="1050" dirty="0" err="1"/>
              <a:t>orgánica</a:t>
            </a:r>
            <a:endParaRPr lang="es-EC" sz="1050" dirty="0"/>
          </a:p>
        </p:txBody>
      </p:sp>
      <p:sp>
        <p:nvSpPr>
          <p:cNvPr id="20" name="Abrir llave 19">
            <a:extLst>
              <a:ext uri="{FF2B5EF4-FFF2-40B4-BE49-F238E27FC236}">
                <a16:creationId xmlns:a16="http://schemas.microsoft.com/office/drawing/2014/main" id="{24B3F1A2-7DC3-4718-909F-C1A2763C87D8}"/>
              </a:ext>
            </a:extLst>
          </p:cNvPr>
          <p:cNvSpPr/>
          <p:nvPr/>
        </p:nvSpPr>
        <p:spPr>
          <a:xfrm>
            <a:off x="1714226" y="2173358"/>
            <a:ext cx="125487" cy="381245"/>
          </a:xfrm>
          <a:prstGeom prst="lef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3B3B6F7F-88B1-48A8-86A3-0BD056FB5C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7432" y="724916"/>
            <a:ext cx="1086130" cy="3073953"/>
          </a:xfrm>
          <a:prstGeom prst="rect">
            <a:avLst/>
          </a:prstGeom>
        </p:spPr>
      </p:pic>
      <p:sp>
        <p:nvSpPr>
          <p:cNvPr id="12" name="Marcador de número de diapositiva 3">
            <a:extLst>
              <a:ext uri="{FF2B5EF4-FFF2-40B4-BE49-F238E27FC236}">
                <a16:creationId xmlns:a16="http://schemas.microsoft.com/office/drawing/2014/main" id="{4374F0CE-26BB-425C-9D00-2CC4D5AFA2F9}"/>
              </a:ext>
            </a:extLst>
          </p:cNvPr>
          <p:cNvSpPr txBox="1">
            <a:spLocks/>
          </p:cNvSpPr>
          <p:nvPr/>
        </p:nvSpPr>
        <p:spPr>
          <a:xfrm>
            <a:off x="8667387" y="12783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B992E7-C58E-41B7-888F-E83FAA2547BC}" type="slidenum">
              <a:rPr lang="es-EC" sz="1400"/>
              <a:pPr/>
              <a:t>12</a:t>
            </a:fld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3291438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999E2AC-6850-445E-A2C6-B22D84E453AD}"/>
              </a:ext>
            </a:extLst>
          </p:cNvPr>
          <p:cNvSpPr txBox="1"/>
          <p:nvPr/>
        </p:nvSpPr>
        <p:spPr>
          <a:xfrm>
            <a:off x="410822" y="279088"/>
            <a:ext cx="7050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+mj-lt"/>
              </a:rPr>
              <a:t>Identificación</a:t>
            </a:r>
            <a:r>
              <a:rPr lang="en-US" sz="2000" b="1" dirty="0">
                <a:latin typeface="+mj-lt"/>
              </a:rPr>
              <a:t> Molecular de </a:t>
            </a:r>
            <a:r>
              <a:rPr lang="en-US" sz="2000" b="1" dirty="0" err="1">
                <a:latin typeface="+mj-lt"/>
              </a:rPr>
              <a:t>Actinomicetos</a:t>
            </a:r>
            <a:endParaRPr lang="es-EC" sz="2000" b="1" dirty="0">
              <a:latin typeface="+mj-lt"/>
            </a:endParaRPr>
          </a:p>
        </p:txBody>
      </p:sp>
      <p:pic>
        <p:nvPicPr>
          <p:cNvPr id="10" name="Picture 10" descr="https://scontent.fuio1-1.fna.fbcdn.net/v/t1.15752-9/61212083_1130753363715665_2101721312626999296_n.jpg?_nc_cat=105&amp;_nc_ht=scontent.fuio1-1.fna&amp;oh=78006371a59cf822825ea4f248999baa&amp;oe=5D8FA1A7">
            <a:extLst>
              <a:ext uri="{FF2B5EF4-FFF2-40B4-BE49-F238E27FC236}">
                <a16:creationId xmlns:a16="http://schemas.microsoft.com/office/drawing/2014/main" id="{CFE95EDA-A313-47B0-9F00-6655E165E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822" y="3390664"/>
            <a:ext cx="1651380" cy="123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0875C3-65EA-432E-AEDF-C9D78A822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096" y="2129895"/>
            <a:ext cx="1323721" cy="1299106"/>
          </a:xfrm>
          <a:prstGeom prst="rect">
            <a:avLst/>
          </a:prstGeom>
        </p:spPr>
      </p:pic>
      <p:grpSp>
        <p:nvGrpSpPr>
          <p:cNvPr id="19" name="Grupo 18">
            <a:extLst>
              <a:ext uri="{FF2B5EF4-FFF2-40B4-BE49-F238E27FC236}">
                <a16:creationId xmlns:a16="http://schemas.microsoft.com/office/drawing/2014/main" id="{81475354-921B-4636-9872-AEF598305948}"/>
              </a:ext>
            </a:extLst>
          </p:cNvPr>
          <p:cNvGrpSpPr/>
          <p:nvPr/>
        </p:nvGrpSpPr>
        <p:grpSpPr>
          <a:xfrm>
            <a:off x="764672" y="2151038"/>
            <a:ext cx="5437115" cy="1828116"/>
            <a:chOff x="916119" y="2129756"/>
            <a:chExt cx="5437115" cy="1828116"/>
          </a:xfrm>
        </p:grpSpPr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A401EA70-5ABA-465D-B4DB-59186CA0B221}"/>
                </a:ext>
              </a:extLst>
            </p:cNvPr>
            <p:cNvSpPr txBox="1"/>
            <p:nvPr/>
          </p:nvSpPr>
          <p:spPr>
            <a:xfrm>
              <a:off x="916119" y="2129756"/>
              <a:ext cx="39851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/>
                <a:t>Amplificación</a:t>
              </a:r>
              <a:r>
                <a:rPr lang="en-US" sz="1600" b="1" dirty="0"/>
                <a:t> del gen 16S </a:t>
              </a:r>
              <a:r>
                <a:rPr lang="en-US" sz="1600" b="1" dirty="0" err="1"/>
                <a:t>ADNr</a:t>
              </a:r>
              <a:endParaRPr lang="es-EC" sz="1600" b="1" dirty="0"/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240066E7-A33A-4024-AB09-269E29DCFC5B}"/>
                </a:ext>
              </a:extLst>
            </p:cNvPr>
            <p:cNvSpPr txBox="1"/>
            <p:nvPr/>
          </p:nvSpPr>
          <p:spPr>
            <a:xfrm>
              <a:off x="1214651" y="2605232"/>
              <a:ext cx="5003033" cy="938719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Primers </a:t>
              </a:r>
              <a:r>
                <a:rPr lang="en-US" sz="1400" b="1" dirty="0" err="1"/>
                <a:t>universales</a:t>
              </a:r>
              <a:endParaRPr lang="en-US" sz="1400" b="1" dirty="0"/>
            </a:p>
            <a:p>
              <a:endParaRPr lang="en-US" sz="500" b="1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27 F: 5’- </a:t>
              </a:r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AGA GTT TGA TCM TGG CTC AG </a:t>
              </a:r>
              <a:r>
                <a:rPr lang="en-US" sz="1400" dirty="0"/>
                <a:t>- 3’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4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1492 R: 5’- </a:t>
              </a:r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CGG TTA CCT TGT TAC GAC TT </a:t>
              </a:r>
              <a:r>
                <a:rPr lang="en-US" sz="1400" dirty="0"/>
                <a:t>- 3’  </a:t>
              </a:r>
              <a:endParaRPr lang="es-EC" sz="1400" dirty="0"/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55A240EB-6E53-4883-84E1-021AAC205607}"/>
                </a:ext>
              </a:extLst>
            </p:cNvPr>
            <p:cNvSpPr txBox="1"/>
            <p:nvPr/>
          </p:nvSpPr>
          <p:spPr>
            <a:xfrm>
              <a:off x="1051669" y="3650095"/>
              <a:ext cx="53015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/>
                <a:t>Electroforesis</a:t>
              </a:r>
              <a:r>
                <a:rPr lang="en-US" sz="1400" dirty="0"/>
                <a:t> </a:t>
              </a:r>
              <a:r>
                <a:rPr lang="en-US" sz="1400" dirty="0" err="1"/>
                <a:t>en</a:t>
              </a:r>
              <a:r>
                <a:rPr lang="en-US" sz="1400" dirty="0"/>
                <a:t> gel de </a:t>
              </a:r>
              <a:r>
                <a:rPr lang="en-US" sz="1400" dirty="0" err="1"/>
                <a:t>agarosa</a:t>
              </a:r>
              <a:r>
                <a:rPr lang="en-US" sz="1400" dirty="0"/>
                <a:t> 1.5%, 90V por 35 min</a:t>
              </a:r>
              <a:endParaRPr lang="es-EC" sz="1400" dirty="0"/>
            </a:p>
          </p:txBody>
        </p:sp>
      </p:grpSp>
      <p:graphicFrame>
        <p:nvGraphicFramePr>
          <p:cNvPr id="20" name="Diagrama 19">
            <a:extLst>
              <a:ext uri="{FF2B5EF4-FFF2-40B4-BE49-F238E27FC236}">
                <a16:creationId xmlns:a16="http://schemas.microsoft.com/office/drawing/2014/main" id="{C533D14E-45E4-48D3-A9AE-213B9B7B05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1891077"/>
              </p:ext>
            </p:extLst>
          </p:nvPr>
        </p:nvGraphicFramePr>
        <p:xfrm>
          <a:off x="887896" y="816120"/>
          <a:ext cx="6096000" cy="1187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3" name="CuadroTexto 22">
            <a:extLst>
              <a:ext uri="{FF2B5EF4-FFF2-40B4-BE49-F238E27FC236}">
                <a16:creationId xmlns:a16="http://schemas.microsoft.com/office/drawing/2014/main" id="{EB8A26F9-98C1-4AF3-8FCA-FCEEA0F1C95D}"/>
              </a:ext>
            </a:extLst>
          </p:cNvPr>
          <p:cNvSpPr txBox="1"/>
          <p:nvPr/>
        </p:nvSpPr>
        <p:spPr>
          <a:xfrm>
            <a:off x="764672" y="4214481"/>
            <a:ext cx="4448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Secuenciación</a:t>
            </a:r>
            <a:r>
              <a:rPr lang="en-US" sz="1600" b="1" dirty="0"/>
              <a:t> y </a:t>
            </a:r>
            <a:r>
              <a:rPr lang="en-US" sz="1600" b="1" dirty="0" err="1"/>
              <a:t>Análisis</a:t>
            </a:r>
            <a:r>
              <a:rPr lang="en-US" sz="1600" b="1" dirty="0"/>
              <a:t> de </a:t>
            </a:r>
            <a:r>
              <a:rPr lang="en-US" sz="1600" b="1" dirty="0" err="1"/>
              <a:t>Similitud</a:t>
            </a:r>
            <a:r>
              <a:rPr lang="en-US" sz="1600" b="1" dirty="0"/>
              <a:t> </a:t>
            </a:r>
          </a:p>
          <a:p>
            <a:r>
              <a:rPr lang="en-US" sz="1600" b="1" dirty="0" err="1"/>
              <a:t>Proyección</a:t>
            </a:r>
            <a:r>
              <a:rPr lang="en-US" sz="1600" b="1" dirty="0"/>
              <a:t> </a:t>
            </a:r>
            <a:r>
              <a:rPr lang="en-US" sz="1600" b="1" dirty="0" err="1"/>
              <a:t>Teórica</a:t>
            </a:r>
            <a:endParaRPr lang="es-EC" sz="1600" b="1" dirty="0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9A2171A7-91E5-4F67-B8DB-8CE3DB5DD59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893" b="12337"/>
          <a:stretch/>
        </p:blipFill>
        <p:spPr>
          <a:xfrm>
            <a:off x="900222" y="4860697"/>
            <a:ext cx="2114611" cy="1076387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C4F9AAB5-92D2-4B1E-84CA-3B620D82AD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4720" y="4860697"/>
            <a:ext cx="2114611" cy="911476"/>
          </a:xfrm>
          <a:prstGeom prst="rect">
            <a:avLst/>
          </a:prstGeom>
        </p:spPr>
      </p:pic>
      <p:sp>
        <p:nvSpPr>
          <p:cNvPr id="2" name="Marcador de número de diapositiva 3">
            <a:extLst>
              <a:ext uri="{FF2B5EF4-FFF2-40B4-BE49-F238E27FC236}">
                <a16:creationId xmlns:a16="http://schemas.microsoft.com/office/drawing/2014/main" id="{5E95A692-4151-486A-BF19-2BEAC087A5C6}"/>
              </a:ext>
            </a:extLst>
          </p:cNvPr>
          <p:cNvSpPr txBox="1">
            <a:spLocks/>
          </p:cNvSpPr>
          <p:nvPr/>
        </p:nvSpPr>
        <p:spPr>
          <a:xfrm>
            <a:off x="8667387" y="12783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B992E7-C58E-41B7-888F-E83FAA2547BC}" type="slidenum">
              <a:rPr lang="es-EC" sz="1400"/>
              <a:pPr/>
              <a:t>13</a:t>
            </a:fld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2062918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F8DB9FB-68FB-4264-B5C6-0B1F8D34C1EE}"/>
              </a:ext>
            </a:extLst>
          </p:cNvPr>
          <p:cNvSpPr txBox="1"/>
          <p:nvPr/>
        </p:nvSpPr>
        <p:spPr>
          <a:xfrm>
            <a:off x="344561" y="237891"/>
            <a:ext cx="7659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+mj-lt"/>
              </a:rPr>
              <a:t>Ensayos</a:t>
            </a:r>
            <a:r>
              <a:rPr lang="en-US" sz="2000" b="1" dirty="0">
                <a:latin typeface="+mj-lt"/>
              </a:rPr>
              <a:t> de </a:t>
            </a:r>
            <a:r>
              <a:rPr lang="en-US" sz="2000" b="1" dirty="0" err="1">
                <a:latin typeface="+mj-lt"/>
              </a:rPr>
              <a:t>Inhibición</a:t>
            </a:r>
            <a:r>
              <a:rPr lang="en-US" sz="2000" b="1" dirty="0">
                <a:latin typeface="+mj-lt"/>
              </a:rPr>
              <a:t>: </a:t>
            </a:r>
            <a:r>
              <a:rPr lang="en-US" sz="2000" b="1" dirty="0" err="1">
                <a:latin typeface="+mj-lt"/>
              </a:rPr>
              <a:t>Extractos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Crudos</a:t>
            </a:r>
            <a:r>
              <a:rPr lang="en-US" sz="2000" b="1" dirty="0">
                <a:latin typeface="+mj-lt"/>
              </a:rPr>
              <a:t> de </a:t>
            </a:r>
            <a:r>
              <a:rPr lang="en-US" sz="2000" b="1" dirty="0" err="1">
                <a:latin typeface="+mj-lt"/>
              </a:rPr>
              <a:t>Actinomicetos</a:t>
            </a:r>
            <a:r>
              <a:rPr lang="en-US" sz="2000" b="1" dirty="0">
                <a:latin typeface="+mj-lt"/>
              </a:rPr>
              <a:t> vs. </a:t>
            </a:r>
            <a:r>
              <a:rPr lang="en-US" sz="2000" b="1" i="1" dirty="0">
                <a:latin typeface="+mj-lt"/>
              </a:rPr>
              <a:t>Rhizoctonia </a:t>
            </a:r>
            <a:r>
              <a:rPr lang="en-US" sz="2000" b="1" i="1" dirty="0" err="1">
                <a:latin typeface="+mj-lt"/>
              </a:rPr>
              <a:t>solani</a:t>
            </a:r>
            <a:r>
              <a:rPr lang="en-US" sz="2000" b="1" i="1" dirty="0">
                <a:latin typeface="+mj-lt"/>
              </a:rPr>
              <a:t>, </a:t>
            </a:r>
            <a:r>
              <a:rPr lang="en-US" sz="2000" b="1" dirty="0" err="1">
                <a:latin typeface="+mj-lt"/>
              </a:rPr>
              <a:t>Proyección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Teórica</a:t>
            </a:r>
            <a:r>
              <a:rPr lang="en-US" sz="2000" b="1" dirty="0">
                <a:latin typeface="+mj-lt"/>
              </a:rPr>
              <a:t>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E559FFFB-9BB7-43F3-AE7E-6D19FDFEC5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1391001"/>
              </p:ext>
            </p:extLst>
          </p:nvPr>
        </p:nvGraphicFramePr>
        <p:xfrm>
          <a:off x="344561" y="1070734"/>
          <a:ext cx="8611581" cy="1474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8" name="Imagen 47">
            <a:extLst>
              <a:ext uri="{FF2B5EF4-FFF2-40B4-BE49-F238E27FC236}">
                <a16:creationId xmlns:a16="http://schemas.microsoft.com/office/drawing/2014/main" id="{0D2DDAA0-43C3-4348-9798-DEF4AED2483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981" b="-1"/>
          <a:stretch/>
        </p:blipFill>
        <p:spPr>
          <a:xfrm>
            <a:off x="5955555" y="2502424"/>
            <a:ext cx="2817823" cy="1853151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A6C70408-2B15-46AA-8287-8C4D45358B5D}"/>
              </a:ext>
            </a:extLst>
          </p:cNvPr>
          <p:cNvSpPr txBox="1"/>
          <p:nvPr/>
        </p:nvSpPr>
        <p:spPr>
          <a:xfrm>
            <a:off x="1536650" y="4258207"/>
            <a:ext cx="3035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/>
              <a:t>Ubicación</a:t>
            </a:r>
            <a:r>
              <a:rPr lang="en-US" sz="1000" dirty="0"/>
              <a:t> de </a:t>
            </a:r>
            <a:r>
              <a:rPr lang="en-US" sz="1000" dirty="0" err="1"/>
              <a:t>pocillos</a:t>
            </a:r>
            <a:r>
              <a:rPr lang="en-US" sz="1000" dirty="0"/>
              <a:t> e </a:t>
            </a:r>
            <a:r>
              <a:rPr lang="en-US" sz="1000" dirty="0" err="1"/>
              <a:t>implante</a:t>
            </a:r>
            <a:r>
              <a:rPr lang="en-US" sz="1000" dirty="0"/>
              <a:t> de </a:t>
            </a:r>
            <a:r>
              <a:rPr lang="en-US" sz="1000" dirty="0" err="1"/>
              <a:t>fitopatógeno</a:t>
            </a:r>
            <a:r>
              <a:rPr lang="en-US" sz="1000" dirty="0"/>
              <a:t> dentro de la </a:t>
            </a:r>
            <a:r>
              <a:rPr lang="en-US" sz="1000" dirty="0" err="1"/>
              <a:t>caja</a:t>
            </a:r>
            <a:r>
              <a:rPr lang="en-US" sz="1000" dirty="0"/>
              <a:t> Petri para </a:t>
            </a:r>
            <a:r>
              <a:rPr lang="en-US" sz="1000" dirty="0" err="1"/>
              <a:t>ensayos</a:t>
            </a:r>
            <a:r>
              <a:rPr lang="en-US" sz="1000" dirty="0"/>
              <a:t> de </a:t>
            </a:r>
            <a:r>
              <a:rPr lang="en-US" sz="1000" dirty="0" err="1"/>
              <a:t>inhibición</a:t>
            </a:r>
            <a:r>
              <a:rPr lang="en-US" sz="1000" dirty="0"/>
              <a:t> </a:t>
            </a:r>
            <a:endParaRPr lang="es-EC" sz="1000" dirty="0"/>
          </a:p>
        </p:txBody>
      </p:sp>
      <p:grpSp>
        <p:nvGrpSpPr>
          <p:cNvPr id="45" name="Grupo 44">
            <a:extLst>
              <a:ext uri="{FF2B5EF4-FFF2-40B4-BE49-F238E27FC236}">
                <a16:creationId xmlns:a16="http://schemas.microsoft.com/office/drawing/2014/main" id="{AD77A811-E027-471A-A43E-8C62EDEB8B1A}"/>
              </a:ext>
            </a:extLst>
          </p:cNvPr>
          <p:cNvGrpSpPr/>
          <p:nvPr/>
        </p:nvGrpSpPr>
        <p:grpSpPr>
          <a:xfrm>
            <a:off x="1496894" y="2568332"/>
            <a:ext cx="2677543" cy="1727450"/>
            <a:chOff x="2685099" y="2380847"/>
            <a:chExt cx="2677543" cy="1727450"/>
          </a:xfrm>
        </p:grpSpPr>
        <p:grpSp>
          <p:nvGrpSpPr>
            <p:cNvPr id="44" name="Grupo 43">
              <a:extLst>
                <a:ext uri="{FF2B5EF4-FFF2-40B4-BE49-F238E27FC236}">
                  <a16:creationId xmlns:a16="http://schemas.microsoft.com/office/drawing/2014/main" id="{1A5DFE84-CF6B-4043-922F-9163E64F3041}"/>
                </a:ext>
              </a:extLst>
            </p:cNvPr>
            <p:cNvGrpSpPr/>
            <p:nvPr/>
          </p:nvGrpSpPr>
          <p:grpSpPr>
            <a:xfrm>
              <a:off x="2685099" y="2380847"/>
              <a:ext cx="2677543" cy="1727450"/>
              <a:chOff x="2685099" y="2380847"/>
              <a:chExt cx="2677543" cy="1727450"/>
            </a:xfrm>
          </p:grpSpPr>
          <p:pic>
            <p:nvPicPr>
              <p:cNvPr id="23" name="Imagen 22">
                <a:extLst>
                  <a:ext uri="{FF2B5EF4-FFF2-40B4-BE49-F238E27FC236}">
                    <a16:creationId xmlns:a16="http://schemas.microsoft.com/office/drawing/2014/main" id="{0CA0B077-AD07-4DCB-9EA8-20740FB5D7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t="5530" b="5009"/>
              <a:stretch/>
            </p:blipFill>
            <p:spPr>
              <a:xfrm>
                <a:off x="3596960" y="2418495"/>
                <a:ext cx="1765682" cy="1689802"/>
              </a:xfrm>
              <a:prstGeom prst="rect">
                <a:avLst/>
              </a:prstGeom>
            </p:spPr>
          </p:pic>
          <p:cxnSp>
            <p:nvCxnSpPr>
              <p:cNvPr id="28" name="Conector recto de flecha 27">
                <a:extLst>
                  <a:ext uri="{FF2B5EF4-FFF2-40B4-BE49-F238E27FC236}">
                    <a16:creationId xmlns:a16="http://schemas.microsoft.com/office/drawing/2014/main" id="{ECBFDA9C-408F-45D2-B507-FBD7210784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67783" y="3220817"/>
                <a:ext cx="1046001" cy="57862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495D78A4-3D78-43FE-BD68-A0F9C00C5661}"/>
                  </a:ext>
                </a:extLst>
              </p:cNvPr>
              <p:cNvSpPr txBox="1"/>
              <p:nvPr/>
            </p:nvSpPr>
            <p:spPr>
              <a:xfrm>
                <a:off x="2744245" y="3126637"/>
                <a:ext cx="9570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i="1" dirty="0"/>
                  <a:t>R. </a:t>
                </a:r>
                <a:r>
                  <a:rPr lang="en-US" sz="1000" i="1" dirty="0" err="1"/>
                  <a:t>solani</a:t>
                </a:r>
                <a:endParaRPr lang="es-EC" sz="1000" i="1" dirty="0"/>
              </a:p>
            </p:txBody>
          </p:sp>
          <p:cxnSp>
            <p:nvCxnSpPr>
              <p:cNvPr id="33" name="Conector recto de flecha 32">
                <a:extLst>
                  <a:ext uri="{FF2B5EF4-FFF2-40B4-BE49-F238E27FC236}">
                    <a16:creationId xmlns:a16="http://schemas.microsoft.com/office/drawing/2014/main" id="{F3AB4C86-72F2-41E4-B043-BFE3B82D29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33800" y="2651334"/>
                <a:ext cx="787682" cy="10074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12083372-7411-461B-B01B-9FC9ADD9FCAA}"/>
                  </a:ext>
                </a:extLst>
              </p:cNvPr>
              <p:cNvSpPr txBox="1"/>
              <p:nvPr/>
            </p:nvSpPr>
            <p:spPr>
              <a:xfrm>
                <a:off x="2685099" y="2380847"/>
                <a:ext cx="99578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err="1"/>
                  <a:t>Pocillo</a:t>
                </a:r>
                <a:r>
                  <a:rPr lang="en-US" sz="1000" dirty="0"/>
                  <a:t> con </a:t>
                </a:r>
                <a:r>
                  <a:rPr lang="en-US" sz="1000" dirty="0" err="1"/>
                  <a:t>extracto</a:t>
                </a:r>
                <a:r>
                  <a:rPr lang="en-US" sz="1000" dirty="0"/>
                  <a:t> de </a:t>
                </a:r>
                <a:r>
                  <a:rPr lang="en-US" sz="1000" dirty="0" err="1"/>
                  <a:t>actinomieceto</a:t>
                </a:r>
                <a:r>
                  <a:rPr lang="en-US" sz="1000" dirty="0"/>
                  <a:t> </a:t>
                </a:r>
                <a:endParaRPr lang="es-EC" sz="1000" dirty="0"/>
              </a:p>
            </p:txBody>
          </p:sp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74310E50-756B-49CF-800C-B3447CE8C32A}"/>
                  </a:ext>
                </a:extLst>
              </p:cNvPr>
              <p:cNvSpPr txBox="1"/>
              <p:nvPr/>
            </p:nvSpPr>
            <p:spPr>
              <a:xfrm>
                <a:off x="4572000" y="3063956"/>
                <a:ext cx="47197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3 cm</a:t>
                </a:r>
                <a:endParaRPr lang="es-EC" sz="1000" dirty="0"/>
              </a:p>
            </p:txBody>
          </p:sp>
        </p:grpSp>
        <p:cxnSp>
          <p:nvCxnSpPr>
            <p:cNvPr id="39" name="Conector recto 38">
              <a:extLst>
                <a:ext uri="{FF2B5EF4-FFF2-40B4-BE49-F238E27FC236}">
                  <a16:creationId xmlns:a16="http://schemas.microsoft.com/office/drawing/2014/main" id="{EB8F049A-D95B-4C9E-A3E4-FA56AFF3C899}"/>
                </a:ext>
              </a:extLst>
            </p:cNvPr>
            <p:cNvCxnSpPr>
              <a:cxnSpLocks/>
            </p:cNvCxnSpPr>
            <p:nvPr/>
          </p:nvCxnSpPr>
          <p:spPr>
            <a:xfrm>
              <a:off x="4508637" y="3215638"/>
              <a:ext cx="484510" cy="131764"/>
            </a:xfrm>
            <a:prstGeom prst="line">
              <a:avLst/>
            </a:prstGeom>
            <a:ln>
              <a:prstDash val="sysDot"/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CuadroTexto 45">
            <a:extLst>
              <a:ext uri="{FF2B5EF4-FFF2-40B4-BE49-F238E27FC236}">
                <a16:creationId xmlns:a16="http://schemas.microsoft.com/office/drawing/2014/main" id="{CB5F6E9A-5050-4D74-8326-4D8EFC9CD626}"/>
              </a:ext>
            </a:extLst>
          </p:cNvPr>
          <p:cNvSpPr txBox="1"/>
          <p:nvPr/>
        </p:nvSpPr>
        <p:spPr>
          <a:xfrm>
            <a:off x="5848025" y="4306634"/>
            <a:ext cx="2182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/>
              <a:t>Esquema</a:t>
            </a:r>
            <a:r>
              <a:rPr lang="en-US" sz="1000" dirty="0"/>
              <a:t> para </a:t>
            </a:r>
            <a:r>
              <a:rPr lang="en-US" sz="1000" dirty="0" err="1"/>
              <a:t>toma</a:t>
            </a:r>
            <a:r>
              <a:rPr lang="en-US" sz="1000" dirty="0"/>
              <a:t> de </a:t>
            </a:r>
            <a:r>
              <a:rPr lang="en-US" sz="1000" dirty="0" err="1"/>
              <a:t>datos</a:t>
            </a:r>
            <a:r>
              <a:rPr lang="en-US" sz="1000" dirty="0"/>
              <a:t> del </a:t>
            </a:r>
            <a:r>
              <a:rPr lang="en-US" sz="1000" dirty="0" err="1"/>
              <a:t>crecimiento</a:t>
            </a:r>
            <a:r>
              <a:rPr lang="en-US" sz="1000" dirty="0"/>
              <a:t> radial del </a:t>
            </a:r>
            <a:r>
              <a:rPr lang="en-US" sz="1000" dirty="0" err="1"/>
              <a:t>patógeno</a:t>
            </a:r>
            <a:endParaRPr lang="es-EC" sz="1000" dirty="0"/>
          </a:p>
        </p:txBody>
      </p:sp>
      <p:sp>
        <p:nvSpPr>
          <p:cNvPr id="2" name="Marcador de número de diapositiva 3">
            <a:extLst>
              <a:ext uri="{FF2B5EF4-FFF2-40B4-BE49-F238E27FC236}">
                <a16:creationId xmlns:a16="http://schemas.microsoft.com/office/drawing/2014/main" id="{9C14265D-094C-4BE0-A16F-8196560448B7}"/>
              </a:ext>
            </a:extLst>
          </p:cNvPr>
          <p:cNvSpPr txBox="1">
            <a:spLocks/>
          </p:cNvSpPr>
          <p:nvPr/>
        </p:nvSpPr>
        <p:spPr>
          <a:xfrm>
            <a:off x="8667387" y="12783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B992E7-C58E-41B7-888F-E83FAA2547BC}" type="slidenum">
              <a:rPr lang="es-EC" sz="1400"/>
              <a:pPr/>
              <a:t>14</a:t>
            </a:fld>
            <a:endParaRPr lang="es-EC" sz="1400" dirty="0"/>
          </a:p>
        </p:txBody>
      </p:sp>
      <p:graphicFrame>
        <p:nvGraphicFramePr>
          <p:cNvPr id="8" name="Tabla 8">
            <a:extLst>
              <a:ext uri="{FF2B5EF4-FFF2-40B4-BE49-F238E27FC236}">
                <a16:creationId xmlns:a16="http://schemas.microsoft.com/office/drawing/2014/main" id="{9D79AB9A-D45C-4230-9536-F2464EFA82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271600"/>
              </p:ext>
            </p:extLst>
          </p:nvPr>
        </p:nvGraphicFramePr>
        <p:xfrm>
          <a:off x="784210" y="5226237"/>
          <a:ext cx="4672444" cy="889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45667">
                  <a:extLst>
                    <a:ext uri="{9D8B030D-6E8A-4147-A177-3AD203B41FA5}">
                      <a16:colId xmlns:a16="http://schemas.microsoft.com/office/drawing/2014/main" val="2148465832"/>
                    </a:ext>
                  </a:extLst>
                </a:gridCol>
                <a:gridCol w="1395022">
                  <a:extLst>
                    <a:ext uri="{9D8B030D-6E8A-4147-A177-3AD203B41FA5}">
                      <a16:colId xmlns:a16="http://schemas.microsoft.com/office/drawing/2014/main" val="2772656689"/>
                    </a:ext>
                  </a:extLst>
                </a:gridCol>
                <a:gridCol w="1419651">
                  <a:extLst>
                    <a:ext uri="{9D8B030D-6E8A-4147-A177-3AD203B41FA5}">
                      <a16:colId xmlns:a16="http://schemas.microsoft.com/office/drawing/2014/main" val="521876969"/>
                    </a:ext>
                  </a:extLst>
                </a:gridCol>
                <a:gridCol w="912104">
                  <a:extLst>
                    <a:ext uri="{9D8B030D-6E8A-4147-A177-3AD203B41FA5}">
                      <a16:colId xmlns:a16="http://schemas.microsoft.com/office/drawing/2014/main" val="14944915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/>
                        <a:t>Bloques</a:t>
                      </a:r>
                      <a:r>
                        <a:rPr lang="en-US" sz="1400" b="1" dirty="0"/>
                        <a:t> </a:t>
                      </a:r>
                    </a:p>
                    <a:p>
                      <a:pPr algn="ctr"/>
                      <a:r>
                        <a:rPr lang="en-US" sz="1400" b="1" dirty="0"/>
                        <a:t>(Días)</a:t>
                      </a:r>
                      <a:endParaRPr lang="es-EC" sz="1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/>
                        <a:t>Tratamientos</a:t>
                      </a:r>
                      <a:endParaRPr lang="es-EC" sz="1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/>
                        <a:t>Repeticiones</a:t>
                      </a:r>
                      <a:endParaRPr lang="es-EC" sz="1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Total de </a:t>
                      </a:r>
                      <a:r>
                        <a:rPr lang="en-US" sz="1400" b="1" dirty="0" err="1"/>
                        <a:t>datos</a:t>
                      </a:r>
                      <a:endParaRPr lang="es-EC" sz="1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427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  <a:endParaRPr lang="es-EC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</a:t>
                      </a:r>
                      <a:endParaRPr lang="es-EC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  <a:endParaRPr lang="es-EC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420</a:t>
                      </a:r>
                      <a:endParaRPr lang="es-EC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4707403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46DEFEA5-6F05-43F1-B530-D5259181D260}"/>
              </a:ext>
            </a:extLst>
          </p:cNvPr>
          <p:cNvSpPr txBox="1"/>
          <p:nvPr/>
        </p:nvSpPr>
        <p:spPr>
          <a:xfrm>
            <a:off x="821635" y="4874190"/>
            <a:ext cx="4270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Diseño</a:t>
            </a:r>
            <a:r>
              <a:rPr lang="en-US" sz="1600" dirty="0"/>
              <a:t> Experimental: DBCA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317036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6260A10-EA9A-4876-80EC-C2654FFEB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246" y="3786085"/>
            <a:ext cx="1547514" cy="132343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DDEEAF1-3DAE-48BB-A40C-689B56EF73CC}"/>
              </a:ext>
            </a:extLst>
          </p:cNvPr>
          <p:cNvSpPr txBox="1"/>
          <p:nvPr/>
        </p:nvSpPr>
        <p:spPr>
          <a:xfrm>
            <a:off x="5457338" y="2788850"/>
            <a:ext cx="2396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Análisis</a:t>
            </a:r>
            <a:r>
              <a:rPr lang="en-US" b="1" dirty="0"/>
              <a:t> </a:t>
            </a:r>
            <a:r>
              <a:rPr lang="en-US" b="1" dirty="0" err="1"/>
              <a:t>Estadístico</a:t>
            </a:r>
            <a:endParaRPr lang="es-EC" b="1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E05C770-3561-421D-A916-6A154A406786}"/>
              </a:ext>
            </a:extLst>
          </p:cNvPr>
          <p:cNvSpPr/>
          <p:nvPr/>
        </p:nvSpPr>
        <p:spPr>
          <a:xfrm>
            <a:off x="4231949" y="4178081"/>
            <a:ext cx="35821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s-ES" sz="1600" dirty="0" err="1">
                <a:ea typeface="Calibri" panose="020F0502020204030204" pitchFamily="34" charset="0"/>
              </a:rPr>
              <a:t>Kolmogorov</a:t>
            </a:r>
            <a:r>
              <a:rPr lang="es-ES" sz="1600" dirty="0">
                <a:ea typeface="Calibri" panose="020F0502020204030204" pitchFamily="34" charset="0"/>
              </a:rPr>
              <a:t> y Levene</a:t>
            </a:r>
          </a:p>
          <a:p>
            <a:pPr marL="342900" indent="-342900">
              <a:buAutoNum type="arabicPeriod"/>
            </a:pPr>
            <a:r>
              <a:rPr lang="es-ES" sz="1600" dirty="0">
                <a:ea typeface="Calibri" panose="020F0502020204030204" pitchFamily="34" charset="0"/>
              </a:rPr>
              <a:t>Friedman</a:t>
            </a:r>
          </a:p>
          <a:p>
            <a:pPr marL="342900" indent="-342900">
              <a:buAutoNum type="arabicPeriod"/>
            </a:pPr>
            <a:r>
              <a:rPr lang="es-ES" sz="1600" dirty="0">
                <a:ea typeface="Calibri" panose="020F0502020204030204" pitchFamily="34" charset="0"/>
              </a:rPr>
              <a:t>Kruskal Wallis  </a:t>
            </a:r>
            <a:endParaRPr lang="es-EC" sz="16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BF26A97-5FBF-4356-AE76-C6F2B2169499}"/>
              </a:ext>
            </a:extLst>
          </p:cNvPr>
          <p:cNvSpPr txBox="1"/>
          <p:nvPr/>
        </p:nvSpPr>
        <p:spPr>
          <a:xfrm>
            <a:off x="626046" y="231224"/>
            <a:ext cx="7407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Criterios</a:t>
            </a:r>
            <a:r>
              <a:rPr lang="en-US" sz="2000" b="1" dirty="0"/>
              <a:t> para la </a:t>
            </a:r>
            <a:r>
              <a:rPr lang="en-US" sz="2000" b="1" dirty="0" err="1"/>
              <a:t>Generación</a:t>
            </a:r>
            <a:r>
              <a:rPr lang="en-US" sz="2000" b="1" dirty="0"/>
              <a:t> y </a:t>
            </a:r>
            <a:r>
              <a:rPr lang="en-US" sz="2000" b="1" dirty="0" err="1"/>
              <a:t>Jerarquización</a:t>
            </a:r>
            <a:r>
              <a:rPr lang="en-US" sz="2000" b="1" dirty="0"/>
              <a:t> de </a:t>
            </a:r>
            <a:r>
              <a:rPr lang="en-US" sz="2000" b="1" dirty="0" err="1"/>
              <a:t>Datos</a:t>
            </a:r>
            <a:r>
              <a:rPr lang="en-US" sz="2000" b="1" dirty="0"/>
              <a:t> por  </a:t>
            </a:r>
            <a:r>
              <a:rPr lang="en-US" sz="2000" b="1" dirty="0" err="1"/>
              <a:t>Proyección</a:t>
            </a:r>
            <a:r>
              <a:rPr lang="en-US" sz="2000" b="1" dirty="0"/>
              <a:t> </a:t>
            </a:r>
            <a:r>
              <a:rPr lang="en-US" sz="2000" b="1" dirty="0" err="1"/>
              <a:t>Teórica</a:t>
            </a:r>
            <a:endParaRPr lang="es-EC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491E075-DA65-486B-BB13-1F8F22BAABA1}"/>
              </a:ext>
            </a:extLst>
          </p:cNvPr>
          <p:cNvSpPr txBox="1"/>
          <p:nvPr/>
        </p:nvSpPr>
        <p:spPr>
          <a:xfrm>
            <a:off x="500389" y="1019864"/>
            <a:ext cx="7533622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dirty="0" err="1"/>
              <a:t>Estudios</a:t>
            </a:r>
            <a:r>
              <a:rPr lang="en-US" sz="1400" dirty="0"/>
              <a:t> que </a:t>
            </a:r>
            <a:r>
              <a:rPr lang="en-US" sz="1400" dirty="0" err="1"/>
              <a:t>empleaban</a:t>
            </a:r>
            <a:r>
              <a:rPr lang="en-US" sz="1400" dirty="0"/>
              <a:t> la </a:t>
            </a:r>
            <a:r>
              <a:rPr lang="en-US" sz="1400" dirty="0" err="1"/>
              <a:t>técnica</a:t>
            </a:r>
            <a:r>
              <a:rPr lang="en-US" sz="1400" dirty="0"/>
              <a:t> de </a:t>
            </a:r>
            <a:r>
              <a:rPr lang="en-US" sz="1400" b="1" dirty="0" err="1"/>
              <a:t>difusión</a:t>
            </a:r>
            <a:r>
              <a:rPr lang="en-US" sz="1400" b="1" dirty="0"/>
              <a:t> </a:t>
            </a:r>
            <a:r>
              <a:rPr lang="en-US" sz="1400" b="1" dirty="0" err="1"/>
              <a:t>en</a:t>
            </a:r>
            <a:r>
              <a:rPr lang="en-US" sz="1400" b="1" dirty="0"/>
              <a:t> </a:t>
            </a:r>
            <a:r>
              <a:rPr lang="en-US" sz="1400" b="1" dirty="0" err="1"/>
              <a:t>pocillos</a:t>
            </a:r>
            <a:r>
              <a:rPr lang="en-US" sz="1400" b="1" dirty="0"/>
              <a:t> </a:t>
            </a:r>
            <a:r>
              <a:rPr lang="en-US" sz="1400" dirty="0" err="1"/>
              <a:t>en</a:t>
            </a:r>
            <a:r>
              <a:rPr lang="en-US" sz="1400" dirty="0"/>
              <a:t> medio PDA.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dirty="0" err="1"/>
              <a:t>Evaluación</a:t>
            </a:r>
            <a:r>
              <a:rPr lang="en-US" sz="1400" dirty="0"/>
              <a:t> del </a:t>
            </a:r>
            <a:r>
              <a:rPr lang="en-US" sz="1400" dirty="0" err="1"/>
              <a:t>crecimiento</a:t>
            </a:r>
            <a:r>
              <a:rPr lang="en-US" sz="1400" dirty="0"/>
              <a:t> del </a:t>
            </a:r>
            <a:r>
              <a:rPr lang="en-US" sz="1400" dirty="0" err="1"/>
              <a:t>patógeno</a:t>
            </a:r>
            <a:r>
              <a:rPr lang="en-US" sz="1400" dirty="0"/>
              <a:t> </a:t>
            </a:r>
            <a:r>
              <a:rPr lang="en-US" sz="1400" dirty="0" err="1"/>
              <a:t>durante</a:t>
            </a:r>
            <a:r>
              <a:rPr lang="en-US" sz="1400" dirty="0"/>
              <a:t> </a:t>
            </a:r>
            <a:r>
              <a:rPr lang="en-US" sz="1400" b="1" dirty="0"/>
              <a:t>10 </a:t>
            </a:r>
            <a:r>
              <a:rPr lang="en-US" sz="1400" b="1" dirty="0" err="1"/>
              <a:t>días</a:t>
            </a:r>
            <a:r>
              <a:rPr lang="en-US" sz="1400" b="1" dirty="0"/>
              <a:t> </a:t>
            </a:r>
            <a:r>
              <a:rPr lang="en-US" sz="1400" dirty="0"/>
              <a:t>de </a:t>
            </a:r>
            <a:r>
              <a:rPr lang="en-US" sz="1400" dirty="0" err="1"/>
              <a:t>incubación</a:t>
            </a:r>
            <a:r>
              <a:rPr lang="en-US" sz="1400" dirty="0"/>
              <a:t>.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dirty="0" err="1"/>
              <a:t>Pruebas</a:t>
            </a:r>
            <a:r>
              <a:rPr lang="en-US" sz="1400" dirty="0"/>
              <a:t> de </a:t>
            </a:r>
            <a:r>
              <a:rPr lang="en-US" sz="1400" dirty="0" err="1"/>
              <a:t>antagonismo</a:t>
            </a:r>
            <a:r>
              <a:rPr lang="en-US" sz="1400" dirty="0"/>
              <a:t> de </a:t>
            </a:r>
            <a:r>
              <a:rPr lang="en-US" sz="1400" dirty="0" err="1"/>
              <a:t>Villamarín</a:t>
            </a:r>
            <a:r>
              <a:rPr lang="en-US" sz="1400" dirty="0"/>
              <a:t> (2011) y Salazar (2019).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5261F4F-EAED-45BC-BB5F-9040850C08D6}"/>
              </a:ext>
            </a:extLst>
          </p:cNvPr>
          <p:cNvSpPr txBox="1"/>
          <p:nvPr/>
        </p:nvSpPr>
        <p:spPr>
          <a:xfrm>
            <a:off x="982741" y="2351844"/>
            <a:ext cx="3101010" cy="132343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1600" b="1" dirty="0" err="1"/>
              <a:t>Datos</a:t>
            </a:r>
            <a:r>
              <a:rPr lang="en-US" sz="1600" b="1" dirty="0"/>
              <a:t> </a:t>
            </a:r>
            <a:r>
              <a:rPr lang="en-US" sz="1600" b="1" dirty="0" err="1"/>
              <a:t>Generados</a:t>
            </a:r>
            <a:r>
              <a:rPr lang="en-US" sz="1600" b="1" dirty="0"/>
              <a:t> por </a:t>
            </a:r>
            <a:r>
              <a:rPr lang="en-US" sz="1600" b="1" dirty="0" err="1"/>
              <a:t>Proyección</a:t>
            </a:r>
            <a:r>
              <a:rPr lang="en-US" sz="1600" b="1" dirty="0"/>
              <a:t> </a:t>
            </a:r>
            <a:r>
              <a:rPr lang="en-US" sz="1600" b="1" dirty="0" err="1"/>
              <a:t>Teórica</a:t>
            </a:r>
            <a:r>
              <a:rPr lang="en-US" sz="1600" b="1" dirty="0"/>
              <a:t> </a:t>
            </a:r>
            <a:r>
              <a:rPr lang="en-US" sz="1600" b="0" dirty="0" err="1">
                <a:solidFill>
                  <a:schemeClr val="tx1"/>
                </a:solidFill>
              </a:rPr>
              <a:t>Crecimiento</a:t>
            </a:r>
            <a:r>
              <a:rPr lang="en-US" sz="1600" b="0" dirty="0">
                <a:solidFill>
                  <a:schemeClr val="tx1"/>
                </a:solidFill>
              </a:rPr>
              <a:t> radial de </a:t>
            </a:r>
            <a:r>
              <a:rPr lang="en-US" sz="1600" b="0" i="1" dirty="0" err="1">
                <a:solidFill>
                  <a:schemeClr val="tx1"/>
                </a:solidFill>
              </a:rPr>
              <a:t>R.solani</a:t>
            </a:r>
            <a:r>
              <a:rPr lang="en-US" sz="1600" b="0" i="1" dirty="0">
                <a:solidFill>
                  <a:schemeClr val="tx1"/>
                </a:solidFill>
              </a:rPr>
              <a:t> </a:t>
            </a:r>
            <a:r>
              <a:rPr lang="en-US" sz="1600" b="0" dirty="0">
                <a:solidFill>
                  <a:schemeClr val="tx1"/>
                </a:solidFill>
              </a:rPr>
              <a:t> </a:t>
            </a:r>
            <a:r>
              <a:rPr lang="en-US" sz="1600" b="0" dirty="0" err="1">
                <a:solidFill>
                  <a:schemeClr val="tx1"/>
                </a:solidFill>
              </a:rPr>
              <a:t>frente</a:t>
            </a:r>
            <a:r>
              <a:rPr lang="en-US" sz="1600" b="0" dirty="0">
                <a:solidFill>
                  <a:schemeClr val="tx1"/>
                </a:solidFill>
              </a:rPr>
              <a:t> a </a:t>
            </a:r>
            <a:r>
              <a:rPr lang="en-US" sz="1600" b="0" dirty="0" err="1">
                <a:solidFill>
                  <a:schemeClr val="tx1"/>
                </a:solidFill>
              </a:rPr>
              <a:t>cada</a:t>
            </a:r>
            <a:r>
              <a:rPr lang="en-US" sz="1600" b="0" dirty="0">
                <a:solidFill>
                  <a:schemeClr val="tx1"/>
                </a:solidFill>
              </a:rPr>
              <a:t> </a:t>
            </a:r>
            <a:r>
              <a:rPr lang="en-US" sz="1600" b="0" dirty="0" err="1">
                <a:solidFill>
                  <a:schemeClr val="tx1"/>
                </a:solidFill>
              </a:rPr>
              <a:t>extracto</a:t>
            </a:r>
            <a:r>
              <a:rPr lang="en-US" sz="1600" b="0" dirty="0">
                <a:solidFill>
                  <a:schemeClr val="tx1"/>
                </a:solidFill>
              </a:rPr>
              <a:t> de </a:t>
            </a:r>
            <a:r>
              <a:rPr lang="en-US" sz="1600" b="0" dirty="0" err="1">
                <a:solidFill>
                  <a:schemeClr val="tx1"/>
                </a:solidFill>
              </a:rPr>
              <a:t>actinomiceto</a:t>
            </a:r>
            <a:endParaRPr lang="es-EC" sz="1600" b="0" dirty="0">
              <a:solidFill>
                <a:schemeClr val="tx1"/>
              </a:solidFill>
            </a:endParaRP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2B3706BC-332E-410E-AEBF-2B13BD0C3E10}"/>
              </a:ext>
            </a:extLst>
          </p:cNvPr>
          <p:cNvSpPr/>
          <p:nvPr/>
        </p:nvSpPr>
        <p:spPr>
          <a:xfrm>
            <a:off x="4505501" y="2731200"/>
            <a:ext cx="53008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75537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D6B53404-8557-43BF-BD59-D63E78D943AC}"/>
              </a:ext>
            </a:extLst>
          </p:cNvPr>
          <p:cNvSpPr txBox="1"/>
          <p:nvPr/>
        </p:nvSpPr>
        <p:spPr>
          <a:xfrm>
            <a:off x="410822" y="279088"/>
            <a:ext cx="7050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+mj-lt"/>
              </a:rPr>
              <a:t>Activación</a:t>
            </a:r>
            <a:r>
              <a:rPr lang="en-US" sz="2000" b="1" dirty="0">
                <a:latin typeface="+mj-lt"/>
              </a:rPr>
              <a:t> de </a:t>
            </a:r>
            <a:r>
              <a:rPr lang="en-US" sz="2000" b="1" dirty="0" err="1">
                <a:latin typeface="+mj-lt"/>
              </a:rPr>
              <a:t>Cepas</a:t>
            </a:r>
            <a:r>
              <a:rPr lang="en-US" sz="2000" b="1" dirty="0">
                <a:latin typeface="+mj-lt"/>
              </a:rPr>
              <a:t> de </a:t>
            </a:r>
            <a:r>
              <a:rPr lang="en-US" sz="2000" b="1" dirty="0" err="1">
                <a:latin typeface="+mj-lt"/>
              </a:rPr>
              <a:t>Actinomicetos</a:t>
            </a:r>
            <a:endParaRPr lang="en-US" sz="2000" b="1" dirty="0">
              <a:latin typeface="+mj-lt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0C2AA47-E69C-47F5-9525-264CC91CC777}"/>
              </a:ext>
            </a:extLst>
          </p:cNvPr>
          <p:cNvSpPr txBox="1"/>
          <p:nvPr/>
        </p:nvSpPr>
        <p:spPr>
          <a:xfrm>
            <a:off x="556592" y="695679"/>
            <a:ext cx="5804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err="1"/>
              <a:t>Caracterización</a:t>
            </a:r>
            <a:r>
              <a:rPr lang="en-US" dirty="0"/>
              <a:t> </a:t>
            </a:r>
            <a:r>
              <a:rPr lang="en-US" dirty="0" err="1"/>
              <a:t>macroscópica</a:t>
            </a:r>
            <a:endParaRPr lang="es-EC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7DBE7DE-48C4-4882-B1DB-CEEF4DEA8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75" y="1065011"/>
            <a:ext cx="4023397" cy="508082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13ED34FD-6928-4F83-9575-F5836ABDFBD6}"/>
              </a:ext>
            </a:extLst>
          </p:cNvPr>
          <p:cNvSpPr txBox="1"/>
          <p:nvPr/>
        </p:nvSpPr>
        <p:spPr>
          <a:xfrm>
            <a:off x="302173" y="6162321"/>
            <a:ext cx="4572000" cy="5078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MX" sz="900" dirty="0"/>
              <a:t>Colonias y cultivos puros de cepas activadas de actinomicetos. A) P3, B) P8, C) P21, D) P22, E) P25, F) P30 G) P36, H) P37, I) P40. Fotos de S. </a:t>
            </a:r>
            <a:r>
              <a:rPr lang="en-US" sz="900" dirty="0"/>
              <a:t>Almeida, C. </a:t>
            </a:r>
            <a:r>
              <a:rPr lang="en-US" sz="900" dirty="0" err="1"/>
              <a:t>Constante</a:t>
            </a:r>
            <a:r>
              <a:rPr lang="en-US" sz="900" dirty="0"/>
              <a:t> &amp; N. </a:t>
            </a:r>
            <a:r>
              <a:rPr lang="en-US" sz="900" dirty="0" err="1"/>
              <a:t>Suquillo</a:t>
            </a:r>
            <a:r>
              <a:rPr lang="en-US" sz="900" dirty="0"/>
              <a:t>, 2020.</a:t>
            </a:r>
            <a:endParaRPr lang="es-EC" sz="9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50178F-2722-4089-B760-F11ED05E7FB8}"/>
              </a:ext>
            </a:extLst>
          </p:cNvPr>
          <p:cNvSpPr txBox="1"/>
          <p:nvPr/>
        </p:nvSpPr>
        <p:spPr>
          <a:xfrm>
            <a:off x="5168346" y="1007625"/>
            <a:ext cx="369735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Caractéristicas</a:t>
            </a:r>
            <a:endParaRPr lang="en-US" sz="1400" b="1" dirty="0"/>
          </a:p>
          <a:p>
            <a:endParaRPr lang="en-US" sz="4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err="1"/>
              <a:t>Adherencia</a:t>
            </a:r>
            <a:r>
              <a:rPr lang="en-US" sz="1400" dirty="0"/>
              <a:t> al agar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err="1"/>
              <a:t>Apariencia</a:t>
            </a:r>
            <a:r>
              <a:rPr lang="en-US" sz="1400" dirty="0"/>
              <a:t> rugosa, granulosa o </a:t>
            </a:r>
            <a:r>
              <a:rPr lang="en-US" sz="1400" dirty="0" err="1"/>
              <a:t>polvosa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err="1"/>
              <a:t>Micelio</a:t>
            </a:r>
            <a:r>
              <a:rPr lang="en-US" sz="1400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err="1"/>
              <a:t>Olor</a:t>
            </a:r>
            <a:r>
              <a:rPr lang="en-US" sz="1400" dirty="0"/>
              <a:t> a tierra </a:t>
            </a:r>
            <a:r>
              <a:rPr lang="en-US" sz="1400" dirty="0" err="1"/>
              <a:t>húmeda</a:t>
            </a:r>
            <a:r>
              <a:rPr lang="en-US" sz="1400" dirty="0"/>
              <a:t> </a:t>
            </a:r>
            <a:endParaRPr lang="es-EC" sz="1400" dirty="0"/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3C032D72-79E9-4CBB-92F5-AAA25A4F9EA1}"/>
              </a:ext>
            </a:extLst>
          </p:cNvPr>
          <p:cNvGrpSpPr/>
          <p:nvPr/>
        </p:nvGrpSpPr>
        <p:grpSpPr>
          <a:xfrm>
            <a:off x="5436022" y="2634837"/>
            <a:ext cx="2875720" cy="1169551"/>
            <a:chOff x="5457545" y="3012429"/>
            <a:chExt cx="2875720" cy="1169551"/>
          </a:xfrm>
        </p:grpSpPr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5F0AEA92-92AB-4E6E-A73C-2E0FF6098D47}"/>
                </a:ext>
              </a:extLst>
            </p:cNvPr>
            <p:cNvSpPr txBox="1"/>
            <p:nvPr/>
          </p:nvSpPr>
          <p:spPr>
            <a:xfrm>
              <a:off x="5457545" y="3213847"/>
              <a:ext cx="94090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/>
                <a:t>Exudado</a:t>
              </a:r>
              <a:endParaRPr lang="en-US" sz="1400" b="1" dirty="0"/>
            </a:p>
            <a:p>
              <a:pPr algn="ctr"/>
              <a:r>
                <a:rPr lang="en-US" sz="1400" b="1" dirty="0" err="1"/>
                <a:t>sobre</a:t>
              </a:r>
              <a:r>
                <a:rPr lang="en-US" sz="1400" b="1" dirty="0"/>
                <a:t> la </a:t>
              </a:r>
              <a:r>
                <a:rPr lang="en-US" sz="1400" b="1" dirty="0" err="1"/>
                <a:t>colonia</a:t>
              </a:r>
              <a:endParaRPr lang="es-EC" sz="1400" b="1" dirty="0"/>
            </a:p>
          </p:txBody>
        </p:sp>
        <p:sp>
          <p:nvSpPr>
            <p:cNvPr id="16" name="Abrir llave 15">
              <a:extLst>
                <a:ext uri="{FF2B5EF4-FFF2-40B4-BE49-F238E27FC236}">
                  <a16:creationId xmlns:a16="http://schemas.microsoft.com/office/drawing/2014/main" id="{B0090BB2-D784-46F4-9207-3614E5D52279}"/>
                </a:ext>
              </a:extLst>
            </p:cNvPr>
            <p:cNvSpPr/>
            <p:nvPr/>
          </p:nvSpPr>
          <p:spPr>
            <a:xfrm>
              <a:off x="6424952" y="3027004"/>
              <a:ext cx="154322" cy="1089272"/>
            </a:xfrm>
            <a:prstGeom prst="lef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C" sz="1400" dirty="0"/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AC360474-60D1-4C31-B514-E0CCB670EBC2}"/>
                </a:ext>
              </a:extLst>
            </p:cNvPr>
            <p:cNvSpPr txBox="1"/>
            <p:nvPr/>
          </p:nvSpPr>
          <p:spPr>
            <a:xfrm>
              <a:off x="6579274" y="3012429"/>
              <a:ext cx="175399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P8</a:t>
              </a:r>
            </a:p>
            <a:p>
              <a:r>
                <a:rPr lang="en-US" sz="1400" dirty="0"/>
                <a:t>P21</a:t>
              </a:r>
            </a:p>
            <a:p>
              <a:r>
                <a:rPr lang="en-US" sz="1400" dirty="0"/>
                <a:t>P22</a:t>
              </a:r>
            </a:p>
            <a:p>
              <a:r>
                <a:rPr lang="en-US" sz="1400" dirty="0"/>
                <a:t>P37</a:t>
              </a:r>
            </a:p>
            <a:p>
              <a:r>
                <a:rPr lang="en-US" sz="1400" dirty="0"/>
                <a:t>P40</a:t>
              </a:r>
              <a:endParaRPr lang="es-EC" sz="1400" dirty="0"/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CE157043-73E8-49E4-8BBA-62C652E5EC23}"/>
              </a:ext>
            </a:extLst>
          </p:cNvPr>
          <p:cNvGrpSpPr/>
          <p:nvPr/>
        </p:nvGrpSpPr>
        <p:grpSpPr>
          <a:xfrm>
            <a:off x="5145685" y="4681647"/>
            <a:ext cx="1971289" cy="913968"/>
            <a:chOff x="5141842" y="4378331"/>
            <a:chExt cx="1971289" cy="913968"/>
          </a:xfrm>
        </p:grpSpPr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DB68D5C0-AB42-43F4-ADF8-A3528D74AF08}"/>
                </a:ext>
              </a:extLst>
            </p:cNvPr>
            <p:cNvSpPr txBox="1"/>
            <p:nvPr/>
          </p:nvSpPr>
          <p:spPr>
            <a:xfrm>
              <a:off x="5141842" y="4465983"/>
              <a:ext cx="129871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/>
                <a:t>Pigmento</a:t>
              </a:r>
              <a:r>
                <a:rPr lang="en-US" sz="1400" b="1" dirty="0"/>
                <a:t> </a:t>
              </a:r>
              <a:r>
                <a:rPr lang="en-US" sz="1400" b="1" dirty="0" err="1"/>
                <a:t>difundido</a:t>
              </a:r>
              <a:r>
                <a:rPr lang="en-US" sz="1400" b="1" dirty="0"/>
                <a:t> </a:t>
              </a:r>
              <a:r>
                <a:rPr lang="en-US" sz="1400" b="1" dirty="0" err="1"/>
                <a:t>en</a:t>
              </a:r>
              <a:r>
                <a:rPr lang="en-US" sz="1400" b="1" dirty="0"/>
                <a:t> el medio</a:t>
              </a:r>
              <a:endParaRPr lang="es-EC" sz="1400" b="1" dirty="0"/>
            </a:p>
          </p:txBody>
        </p:sp>
        <p:sp>
          <p:nvSpPr>
            <p:cNvPr id="21" name="Abrir llave 20">
              <a:extLst>
                <a:ext uri="{FF2B5EF4-FFF2-40B4-BE49-F238E27FC236}">
                  <a16:creationId xmlns:a16="http://schemas.microsoft.com/office/drawing/2014/main" id="{E2850AFF-5AB2-4078-979A-FC125E5D2C43}"/>
                </a:ext>
              </a:extLst>
            </p:cNvPr>
            <p:cNvSpPr/>
            <p:nvPr/>
          </p:nvSpPr>
          <p:spPr>
            <a:xfrm>
              <a:off x="6460434" y="4378331"/>
              <a:ext cx="127818" cy="913968"/>
            </a:xfrm>
            <a:prstGeom prst="lef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C" sz="1400"/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892D3973-9C60-460F-A69D-4392630A7D2A}"/>
                </a:ext>
              </a:extLst>
            </p:cNvPr>
            <p:cNvSpPr txBox="1"/>
            <p:nvPr/>
          </p:nvSpPr>
          <p:spPr>
            <a:xfrm>
              <a:off x="6608130" y="4465983"/>
              <a:ext cx="505001" cy="698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dirty="0"/>
                <a:t>P22</a:t>
              </a:r>
            </a:p>
            <a:p>
              <a:pPr>
                <a:lnSpc>
                  <a:spcPct val="150000"/>
                </a:lnSpc>
              </a:pPr>
              <a:r>
                <a:rPr lang="en-US" sz="1400" dirty="0"/>
                <a:t>P30</a:t>
              </a:r>
              <a:endParaRPr lang="es-EC" sz="1400" dirty="0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A9E2FB10-BD84-4AA8-8900-9B0AFA23F251}"/>
              </a:ext>
            </a:extLst>
          </p:cNvPr>
          <p:cNvGrpSpPr/>
          <p:nvPr/>
        </p:nvGrpSpPr>
        <p:grpSpPr>
          <a:xfrm>
            <a:off x="7319093" y="2466478"/>
            <a:ext cx="1417764" cy="1455140"/>
            <a:chOff x="7213076" y="2701430"/>
            <a:chExt cx="1417764" cy="145514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10328677-6843-4FFE-AFCA-CF891EE4E3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srcRect l="16426" t="13686"/>
            <a:stretch/>
          </p:blipFill>
          <p:spPr>
            <a:xfrm>
              <a:off x="7213076" y="2701430"/>
              <a:ext cx="1417764" cy="1455140"/>
            </a:xfrm>
            <a:prstGeom prst="rect">
              <a:avLst/>
            </a:prstGeom>
          </p:spPr>
        </p:pic>
        <p:cxnSp>
          <p:nvCxnSpPr>
            <p:cNvPr id="6" name="Conector recto de flecha 5">
              <a:extLst>
                <a:ext uri="{FF2B5EF4-FFF2-40B4-BE49-F238E27FC236}">
                  <a16:creationId xmlns:a16="http://schemas.microsoft.com/office/drawing/2014/main" id="{5CAEEB17-1B1F-4934-BAA3-AAD3934E92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53848" y="2861295"/>
              <a:ext cx="297650" cy="279745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E1DEAE0-3B3D-49BA-B20E-20848EB9E2FB}"/>
              </a:ext>
            </a:extLst>
          </p:cNvPr>
          <p:cNvSpPr txBox="1"/>
          <p:nvPr/>
        </p:nvSpPr>
        <p:spPr>
          <a:xfrm>
            <a:off x="7159514" y="3896817"/>
            <a:ext cx="167968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Colonia de </a:t>
            </a:r>
            <a:r>
              <a:rPr lang="en-US" sz="900" dirty="0" err="1"/>
              <a:t>actinomiceto</a:t>
            </a:r>
            <a:r>
              <a:rPr lang="en-US" sz="900" dirty="0"/>
              <a:t> con </a:t>
            </a:r>
            <a:r>
              <a:rPr lang="en-US" sz="900" dirty="0" err="1"/>
              <a:t>presencia</a:t>
            </a:r>
            <a:r>
              <a:rPr lang="en-US" sz="900" dirty="0"/>
              <a:t> de </a:t>
            </a:r>
            <a:r>
              <a:rPr lang="en-US" sz="900" dirty="0" err="1"/>
              <a:t>exudado</a:t>
            </a:r>
            <a:r>
              <a:rPr lang="en-US" sz="900" dirty="0"/>
              <a:t>.</a:t>
            </a:r>
          </a:p>
          <a:p>
            <a:pPr algn="ctr"/>
            <a:r>
              <a:rPr lang="en-US" sz="800" dirty="0" err="1"/>
              <a:t>Foto</a:t>
            </a:r>
            <a:r>
              <a:rPr lang="en-US" sz="800" dirty="0"/>
              <a:t> de S. Almeida, C. </a:t>
            </a:r>
            <a:r>
              <a:rPr lang="en-US" sz="800" dirty="0" err="1"/>
              <a:t>Constante</a:t>
            </a:r>
            <a:r>
              <a:rPr lang="en-US" sz="800" dirty="0"/>
              <a:t> &amp; N. </a:t>
            </a:r>
            <a:r>
              <a:rPr lang="en-US" sz="800" dirty="0" err="1"/>
              <a:t>Suquillo</a:t>
            </a:r>
            <a:r>
              <a:rPr lang="en-US" sz="800" dirty="0"/>
              <a:t>, 2020.</a:t>
            </a:r>
            <a:endParaRPr lang="es-EC" sz="800" dirty="0"/>
          </a:p>
        </p:txBody>
      </p:sp>
      <p:sp>
        <p:nvSpPr>
          <p:cNvPr id="2" name="Marcador de número de diapositiva 3">
            <a:extLst>
              <a:ext uri="{FF2B5EF4-FFF2-40B4-BE49-F238E27FC236}">
                <a16:creationId xmlns:a16="http://schemas.microsoft.com/office/drawing/2014/main" id="{A47E2F53-E60A-41F7-8C05-CF682473EB48}"/>
              </a:ext>
            </a:extLst>
          </p:cNvPr>
          <p:cNvSpPr txBox="1">
            <a:spLocks/>
          </p:cNvSpPr>
          <p:nvPr/>
        </p:nvSpPr>
        <p:spPr>
          <a:xfrm>
            <a:off x="8667387" y="12783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B992E7-C58E-41B7-888F-E83FAA2547BC}" type="slidenum">
              <a:rPr lang="es-EC" sz="1400"/>
              <a:pPr/>
              <a:t>16</a:t>
            </a:fld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4003522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F33BE4B-5043-4B92-9F68-8F5402234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90" y="882326"/>
            <a:ext cx="4457821" cy="444504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D58540E-863C-4895-89CA-4FE7995C92BE}"/>
              </a:ext>
            </a:extLst>
          </p:cNvPr>
          <p:cNvSpPr txBox="1"/>
          <p:nvPr/>
        </p:nvSpPr>
        <p:spPr>
          <a:xfrm>
            <a:off x="437323" y="313221"/>
            <a:ext cx="5804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err="1"/>
              <a:t>Caracterización</a:t>
            </a:r>
            <a:r>
              <a:rPr lang="en-US" dirty="0"/>
              <a:t> </a:t>
            </a:r>
            <a:r>
              <a:rPr lang="en-US" dirty="0" err="1"/>
              <a:t>microscópica</a:t>
            </a:r>
            <a:r>
              <a:rPr lang="en-US" dirty="0"/>
              <a:t> de los </a:t>
            </a:r>
            <a:r>
              <a:rPr lang="en-US" dirty="0" err="1"/>
              <a:t>actinomicetos</a:t>
            </a:r>
            <a:endParaRPr lang="en-US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75E2BE3-5FCF-424A-B717-D0401E4AA4F9}"/>
              </a:ext>
            </a:extLst>
          </p:cNvPr>
          <p:cNvSpPr txBox="1"/>
          <p:nvPr/>
        </p:nvSpPr>
        <p:spPr>
          <a:xfrm>
            <a:off x="719200" y="5357588"/>
            <a:ext cx="45720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MX" sz="900" dirty="0"/>
              <a:t>Tinción Gram de los actinomicetos vista bajo </a:t>
            </a:r>
            <a:r>
              <a:rPr lang="es-MX" sz="900" dirty="0" err="1"/>
              <a:t>miscroscópio</a:t>
            </a:r>
            <a:r>
              <a:rPr lang="es-MX" sz="900" dirty="0"/>
              <a:t> (100X). A) P3, B) P8, C) P21, D) P22, E) P25, F) P30 G) P36, H) P37, I) P40.</a:t>
            </a:r>
            <a:endParaRPr lang="es-EC" sz="9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17C6F61-005E-4D6C-A1BA-5D0AADBD70DF}"/>
              </a:ext>
            </a:extLst>
          </p:cNvPr>
          <p:cNvSpPr txBox="1"/>
          <p:nvPr/>
        </p:nvSpPr>
        <p:spPr>
          <a:xfrm>
            <a:off x="5783537" y="1306068"/>
            <a:ext cx="3108672" cy="1314271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/>
              <a:t>Presencia</a:t>
            </a:r>
            <a:r>
              <a:rPr lang="en-US" sz="1400" dirty="0"/>
              <a:t> de :</a:t>
            </a:r>
          </a:p>
          <a:p>
            <a:endParaRPr lang="en-US" sz="500" b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dirty="0" err="1"/>
              <a:t>Células</a:t>
            </a:r>
            <a:r>
              <a:rPr lang="en-US" sz="1400" dirty="0"/>
              <a:t> </a:t>
            </a:r>
            <a:r>
              <a:rPr lang="en-US" sz="1400" dirty="0" err="1"/>
              <a:t>bacilares</a:t>
            </a:r>
            <a:r>
              <a:rPr lang="en-US" sz="1400" dirty="0"/>
              <a:t> Gram </a:t>
            </a:r>
            <a:r>
              <a:rPr lang="en-US" sz="1400" dirty="0" err="1"/>
              <a:t>positivas</a:t>
            </a:r>
            <a:endParaRPr lang="en-US" sz="14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dirty="0" err="1"/>
              <a:t>Hifas</a:t>
            </a:r>
            <a:r>
              <a:rPr lang="en-US" sz="1400" dirty="0"/>
              <a:t> </a:t>
            </a:r>
            <a:r>
              <a:rPr lang="en-US" sz="1400" dirty="0" err="1"/>
              <a:t>delgadas</a:t>
            </a:r>
            <a:r>
              <a:rPr lang="en-US" sz="1400" dirty="0"/>
              <a:t> y </a:t>
            </a:r>
            <a:r>
              <a:rPr lang="en-US" sz="1400" dirty="0" err="1"/>
              <a:t>ramificadas</a:t>
            </a:r>
            <a:endParaRPr lang="en-US" sz="14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C" sz="1400" dirty="0"/>
              <a:t>Esporas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00727A09-F6CA-4703-9A96-14808E308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560" y="2947885"/>
            <a:ext cx="2560990" cy="2238264"/>
          </a:xfrm>
          <a:prstGeom prst="rect">
            <a:avLst/>
          </a:prstGeom>
        </p:spPr>
      </p:pic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E3212F93-27DE-4831-9161-6D0D03C4BAB0}"/>
              </a:ext>
            </a:extLst>
          </p:cNvPr>
          <p:cNvCxnSpPr>
            <a:cxnSpLocks/>
          </p:cNvCxnSpPr>
          <p:nvPr/>
        </p:nvCxnSpPr>
        <p:spPr>
          <a:xfrm flipV="1">
            <a:off x="7634835" y="4320209"/>
            <a:ext cx="1" cy="1855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DA7D1116-7E7C-47EC-BB1E-D8D7D87C2B68}"/>
              </a:ext>
            </a:extLst>
          </p:cNvPr>
          <p:cNvCxnSpPr>
            <a:cxnSpLocks/>
          </p:cNvCxnSpPr>
          <p:nvPr/>
        </p:nvCxnSpPr>
        <p:spPr>
          <a:xfrm flipH="1" flipV="1">
            <a:off x="7357271" y="4661551"/>
            <a:ext cx="135350" cy="2243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244FC807-2F6F-4B0A-80B2-9D5C98F095CF}"/>
              </a:ext>
            </a:extLst>
          </p:cNvPr>
          <p:cNvCxnSpPr>
            <a:cxnSpLocks/>
          </p:cNvCxnSpPr>
          <p:nvPr/>
        </p:nvCxnSpPr>
        <p:spPr>
          <a:xfrm flipH="1" flipV="1">
            <a:off x="6933062" y="3298446"/>
            <a:ext cx="122830" cy="1851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CuadroTexto 34">
            <a:extLst>
              <a:ext uri="{FF2B5EF4-FFF2-40B4-BE49-F238E27FC236}">
                <a16:creationId xmlns:a16="http://schemas.microsoft.com/office/drawing/2014/main" id="{9AE6D526-400A-449A-901B-56CBD75096E0}"/>
              </a:ext>
            </a:extLst>
          </p:cNvPr>
          <p:cNvSpPr txBox="1"/>
          <p:nvPr/>
        </p:nvSpPr>
        <p:spPr>
          <a:xfrm>
            <a:off x="6005006" y="5197259"/>
            <a:ext cx="29752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Tinción</a:t>
            </a:r>
            <a:r>
              <a:rPr lang="en-US" sz="1100" dirty="0"/>
              <a:t> Gram de </a:t>
            </a:r>
            <a:r>
              <a:rPr lang="en-US" sz="1100" dirty="0" err="1"/>
              <a:t>actinomicetos</a:t>
            </a:r>
            <a:r>
              <a:rPr lang="en-US" sz="1100" dirty="0"/>
              <a:t> (100X).</a:t>
            </a:r>
          </a:p>
          <a:p>
            <a:r>
              <a:rPr lang="en-US" sz="1100" dirty="0"/>
              <a:t>a) </a:t>
            </a:r>
            <a:r>
              <a:rPr lang="en-US" sz="1100" dirty="0" err="1"/>
              <a:t>células</a:t>
            </a:r>
            <a:r>
              <a:rPr lang="en-US" sz="1100" dirty="0"/>
              <a:t> </a:t>
            </a:r>
            <a:r>
              <a:rPr lang="en-US" sz="1100" dirty="0" err="1"/>
              <a:t>bacilares</a:t>
            </a:r>
            <a:r>
              <a:rPr lang="en-US" sz="1100" dirty="0"/>
              <a:t>, b) </a:t>
            </a:r>
            <a:r>
              <a:rPr lang="en-US" sz="1100" dirty="0" err="1"/>
              <a:t>hifas</a:t>
            </a:r>
            <a:r>
              <a:rPr lang="en-US" sz="1100" dirty="0"/>
              <a:t>, c) </a:t>
            </a:r>
            <a:r>
              <a:rPr lang="en-US" sz="1100" dirty="0" err="1"/>
              <a:t>esporas</a:t>
            </a:r>
            <a:r>
              <a:rPr lang="en-US" sz="1100" dirty="0"/>
              <a:t>.</a:t>
            </a:r>
            <a:endParaRPr lang="es-EC" sz="1100" dirty="0"/>
          </a:p>
        </p:txBody>
      </p: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8F923926-2996-412E-BD67-9EF136E01EBE}"/>
              </a:ext>
            </a:extLst>
          </p:cNvPr>
          <p:cNvCxnSpPr>
            <a:cxnSpLocks/>
          </p:cNvCxnSpPr>
          <p:nvPr/>
        </p:nvCxnSpPr>
        <p:spPr>
          <a:xfrm flipV="1">
            <a:off x="7069540" y="3227682"/>
            <a:ext cx="0" cy="2559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CuadroTexto 45">
            <a:extLst>
              <a:ext uri="{FF2B5EF4-FFF2-40B4-BE49-F238E27FC236}">
                <a16:creationId xmlns:a16="http://schemas.microsoft.com/office/drawing/2014/main" id="{FC7FF65D-6EA7-4267-84DB-1624D8CF5E58}"/>
              </a:ext>
            </a:extLst>
          </p:cNvPr>
          <p:cNvSpPr txBox="1"/>
          <p:nvPr/>
        </p:nvSpPr>
        <p:spPr>
          <a:xfrm>
            <a:off x="7424946" y="4833285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a</a:t>
            </a:r>
            <a:endParaRPr lang="es-EC" sz="1050" b="1" dirty="0"/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1CA28D04-7DB6-44F7-B539-1FE534F046E7}"/>
              </a:ext>
            </a:extLst>
          </p:cNvPr>
          <p:cNvSpPr txBox="1"/>
          <p:nvPr/>
        </p:nvSpPr>
        <p:spPr>
          <a:xfrm>
            <a:off x="7492620" y="4480421"/>
            <a:ext cx="2664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b</a:t>
            </a:r>
            <a:endParaRPr lang="es-EC" sz="1050" b="1" dirty="0"/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70839F51-F569-4893-84D3-A19C25F153E2}"/>
              </a:ext>
            </a:extLst>
          </p:cNvPr>
          <p:cNvSpPr txBox="1"/>
          <p:nvPr/>
        </p:nvSpPr>
        <p:spPr>
          <a:xfrm>
            <a:off x="6939536" y="3429000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c</a:t>
            </a:r>
            <a:endParaRPr lang="es-EC" sz="1050" b="1" dirty="0"/>
          </a:p>
        </p:txBody>
      </p:sp>
      <p:sp>
        <p:nvSpPr>
          <p:cNvPr id="2" name="Marcador de número de diapositiva 3">
            <a:extLst>
              <a:ext uri="{FF2B5EF4-FFF2-40B4-BE49-F238E27FC236}">
                <a16:creationId xmlns:a16="http://schemas.microsoft.com/office/drawing/2014/main" id="{AA7D26CA-74A6-43FE-BE8F-B2BB0C5795CD}"/>
              </a:ext>
            </a:extLst>
          </p:cNvPr>
          <p:cNvSpPr txBox="1">
            <a:spLocks/>
          </p:cNvSpPr>
          <p:nvPr/>
        </p:nvSpPr>
        <p:spPr>
          <a:xfrm>
            <a:off x="8667387" y="12783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B992E7-C58E-41B7-888F-E83FAA2547BC}" type="slidenum">
              <a:rPr lang="es-EC" sz="1400"/>
              <a:pPr/>
              <a:t>17</a:t>
            </a:fld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2392834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2DF2D8C-DDF0-4D77-93CF-102CA777B5CE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952" r="50000" b="2685"/>
          <a:stretch/>
        </p:blipFill>
        <p:spPr>
          <a:xfrm>
            <a:off x="430988" y="1855304"/>
            <a:ext cx="2601845" cy="28656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60045E7-5686-413E-9E18-C7898B8E2D66}"/>
              </a:ext>
            </a:extLst>
          </p:cNvPr>
          <p:cNvPicPr/>
          <p:nvPr/>
        </p:nvPicPr>
        <p:blipFill rotWithShape="1">
          <a:blip r:embed="rId4"/>
          <a:srcRect l="1018" t="1507" r="1305" b="1474"/>
          <a:stretch/>
        </p:blipFill>
        <p:spPr bwMode="auto">
          <a:xfrm>
            <a:off x="5925641" y="1913557"/>
            <a:ext cx="2787371" cy="28073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58883A6-D4D0-41B6-B28B-7B3F8822CD59}"/>
              </a:ext>
            </a:extLst>
          </p:cNvPr>
          <p:cNvSpPr txBox="1"/>
          <p:nvPr/>
        </p:nvSpPr>
        <p:spPr>
          <a:xfrm>
            <a:off x="733581" y="4750030"/>
            <a:ext cx="47130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000" dirty="0"/>
              <a:t>Crecimiento de </a:t>
            </a:r>
            <a:r>
              <a:rPr lang="es-MX" sz="1000" i="1" dirty="0"/>
              <a:t>R. </a:t>
            </a:r>
            <a:r>
              <a:rPr lang="es-MX" sz="1000" i="1" dirty="0" err="1"/>
              <a:t>solani</a:t>
            </a:r>
            <a:r>
              <a:rPr lang="es-MX" sz="1000" i="1" dirty="0"/>
              <a:t> </a:t>
            </a:r>
            <a:r>
              <a:rPr lang="es-MX" sz="1000" dirty="0"/>
              <a:t>en medio PDA: A) Cultivo de 10 días de crecimiento. B) Cultivo de 20 días de crecimiento con presencia de esclerocios</a:t>
            </a:r>
            <a:endParaRPr lang="es-EC" sz="10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3ADF4BD-8296-4F59-B9C9-B7126ED933B1}"/>
              </a:ext>
            </a:extLst>
          </p:cNvPr>
          <p:cNvSpPr txBox="1"/>
          <p:nvPr/>
        </p:nvSpPr>
        <p:spPr>
          <a:xfrm>
            <a:off x="6018403" y="4750030"/>
            <a:ext cx="24847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000" dirty="0"/>
              <a:t>Vista </a:t>
            </a:r>
            <a:r>
              <a:rPr lang="es-EC" sz="1000" dirty="0" err="1"/>
              <a:t>microscoscópica</a:t>
            </a:r>
            <a:r>
              <a:rPr lang="es-EC" sz="1000" dirty="0"/>
              <a:t> de </a:t>
            </a:r>
            <a:r>
              <a:rPr lang="es-EC" sz="1000" i="1" dirty="0"/>
              <a:t>R. </a:t>
            </a:r>
            <a:r>
              <a:rPr lang="es-EC" sz="1000" i="1" dirty="0" err="1"/>
              <a:t>solani</a:t>
            </a:r>
            <a:r>
              <a:rPr lang="es-EC" sz="1000" i="1" dirty="0"/>
              <a:t>, </a:t>
            </a:r>
            <a:r>
              <a:rPr lang="es-EC" sz="1000" dirty="0"/>
              <a:t>40X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F7C6825-0D81-4ED1-9D57-581B70F327DE}"/>
              </a:ext>
            </a:extLst>
          </p:cNvPr>
          <p:cNvSpPr txBox="1"/>
          <p:nvPr/>
        </p:nvSpPr>
        <p:spPr>
          <a:xfrm>
            <a:off x="430988" y="291548"/>
            <a:ext cx="7050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+mj-lt"/>
              </a:rPr>
              <a:t>Aislamiento</a:t>
            </a:r>
            <a:r>
              <a:rPr lang="en-US" sz="2000" b="1" dirty="0">
                <a:latin typeface="+mj-lt"/>
              </a:rPr>
              <a:t> de </a:t>
            </a:r>
            <a:r>
              <a:rPr lang="en-US" sz="2000" b="1" i="1" dirty="0">
                <a:latin typeface="+mj-lt"/>
              </a:rPr>
              <a:t>Rhizoctonia </a:t>
            </a:r>
            <a:r>
              <a:rPr lang="en-US" sz="2000" b="1" i="1" dirty="0" err="1">
                <a:latin typeface="+mj-lt"/>
              </a:rPr>
              <a:t>solani</a:t>
            </a:r>
            <a:endParaRPr lang="es-EC" sz="2000" b="1" dirty="0">
              <a:latin typeface="+mj-lt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F31A1FE-CAE6-4345-B1AB-ABE1BFC3557D}"/>
              </a:ext>
            </a:extLst>
          </p:cNvPr>
          <p:cNvSpPr txBox="1"/>
          <p:nvPr/>
        </p:nvSpPr>
        <p:spPr>
          <a:xfrm>
            <a:off x="569844" y="875023"/>
            <a:ext cx="5804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b="1" dirty="0" err="1"/>
              <a:t>Caracterización</a:t>
            </a:r>
            <a:r>
              <a:rPr lang="en-US" sz="1400" b="1" dirty="0"/>
              <a:t> </a:t>
            </a:r>
            <a:r>
              <a:rPr lang="en-US" sz="1400" b="1" dirty="0" err="1"/>
              <a:t>Morfológica</a:t>
            </a:r>
            <a:endParaRPr lang="es-EC" sz="1400" b="1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DD5FB6D-DC20-49E2-8BCA-93CB6131E298}"/>
              </a:ext>
            </a:extLst>
          </p:cNvPr>
          <p:cNvSpPr txBox="1"/>
          <p:nvPr/>
        </p:nvSpPr>
        <p:spPr>
          <a:xfrm>
            <a:off x="1113735" y="1339576"/>
            <a:ext cx="380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Macroscópica</a:t>
            </a:r>
            <a:r>
              <a:rPr lang="es-EC" sz="1400" dirty="0"/>
              <a:t>:</a:t>
            </a:r>
          </a:p>
          <a:p>
            <a:pPr algn="ctr"/>
            <a:r>
              <a:rPr lang="es-EC" sz="1400" dirty="0"/>
              <a:t>Crecimiento en caja Petri en medio PDA</a:t>
            </a:r>
            <a:endParaRPr lang="en-US" sz="14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3BAB2F6-2B93-42B2-A024-723BFCCE47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4999" y="1875441"/>
            <a:ext cx="2601845" cy="2845463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BDBD3D9E-0AD7-4985-B2C1-406706BECFBD}"/>
              </a:ext>
            </a:extLst>
          </p:cNvPr>
          <p:cNvSpPr txBox="1"/>
          <p:nvPr/>
        </p:nvSpPr>
        <p:spPr>
          <a:xfrm>
            <a:off x="6018403" y="1357261"/>
            <a:ext cx="26018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Microscópica</a:t>
            </a:r>
            <a:r>
              <a:rPr lang="en-US" sz="1400" dirty="0"/>
              <a:t> (40X): </a:t>
            </a:r>
          </a:p>
          <a:p>
            <a:pPr algn="ctr"/>
            <a:r>
              <a:rPr lang="en-US" sz="1400" dirty="0" err="1"/>
              <a:t>Tinción</a:t>
            </a:r>
            <a:r>
              <a:rPr lang="en-US" sz="1400" dirty="0"/>
              <a:t> con </a:t>
            </a:r>
            <a:r>
              <a:rPr lang="en-US" sz="1400" dirty="0" err="1"/>
              <a:t>azul</a:t>
            </a:r>
            <a:r>
              <a:rPr lang="en-US" sz="1400" dirty="0"/>
              <a:t> de </a:t>
            </a:r>
            <a:r>
              <a:rPr lang="en-US" sz="1400" dirty="0" err="1"/>
              <a:t>lactofenol</a:t>
            </a:r>
            <a:endParaRPr lang="en-US" sz="1400" dirty="0"/>
          </a:p>
          <a:p>
            <a:pPr algn="ctr"/>
            <a:endParaRPr lang="es-EC" sz="14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E7B6807-49ED-4842-953F-814E9B40CB15}"/>
              </a:ext>
            </a:extLst>
          </p:cNvPr>
          <p:cNvSpPr txBox="1"/>
          <p:nvPr/>
        </p:nvSpPr>
        <p:spPr>
          <a:xfrm>
            <a:off x="4381761" y="2808095"/>
            <a:ext cx="1517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Esclerocios</a:t>
            </a:r>
            <a:endParaRPr lang="es-EC" sz="1400" b="1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E83BCF1C-F163-40D8-B5B4-1E92FB39139E}"/>
              </a:ext>
            </a:extLst>
          </p:cNvPr>
          <p:cNvSpPr/>
          <p:nvPr/>
        </p:nvSpPr>
        <p:spPr>
          <a:xfrm>
            <a:off x="4500736" y="3185975"/>
            <a:ext cx="415527" cy="3385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Marcador de número de diapositiva 3">
            <a:extLst>
              <a:ext uri="{FF2B5EF4-FFF2-40B4-BE49-F238E27FC236}">
                <a16:creationId xmlns:a16="http://schemas.microsoft.com/office/drawing/2014/main" id="{376E513F-792C-42E3-A9CD-539CF2FAEBB1}"/>
              </a:ext>
            </a:extLst>
          </p:cNvPr>
          <p:cNvSpPr txBox="1">
            <a:spLocks/>
          </p:cNvSpPr>
          <p:nvPr/>
        </p:nvSpPr>
        <p:spPr>
          <a:xfrm>
            <a:off x="8667387" y="12783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B992E7-C58E-41B7-888F-E83FAA2547BC}" type="slidenum">
              <a:rPr lang="es-EC" sz="1400"/>
              <a:pPr/>
              <a:t>18</a:t>
            </a:fld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2598644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42C5DBB-E858-48E3-A54F-B9976F46B3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21100" y="1669623"/>
            <a:ext cx="3495675" cy="372427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4E9A8D2-802D-4368-B2B0-559AFED80C16}"/>
              </a:ext>
            </a:extLst>
          </p:cNvPr>
          <p:cNvSpPr txBox="1"/>
          <p:nvPr/>
        </p:nvSpPr>
        <p:spPr>
          <a:xfrm>
            <a:off x="410822" y="251792"/>
            <a:ext cx="7050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+mj-lt"/>
              </a:rPr>
              <a:t>Obtención</a:t>
            </a:r>
            <a:r>
              <a:rPr lang="en-US" sz="2000" b="1" dirty="0">
                <a:latin typeface="+mj-lt"/>
              </a:rPr>
              <a:t> de </a:t>
            </a:r>
            <a:r>
              <a:rPr lang="en-US" sz="2000" b="1" dirty="0" err="1">
                <a:latin typeface="+mj-lt"/>
              </a:rPr>
              <a:t>Extractos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Crudos</a:t>
            </a:r>
            <a:r>
              <a:rPr lang="en-US" sz="2000" b="1" dirty="0">
                <a:latin typeface="+mj-lt"/>
              </a:rPr>
              <a:t> de </a:t>
            </a:r>
            <a:r>
              <a:rPr lang="en-US" sz="2000" b="1" dirty="0" err="1">
                <a:latin typeface="+mj-lt"/>
              </a:rPr>
              <a:t>Actinomicetos</a:t>
            </a:r>
            <a:r>
              <a:rPr lang="en-US" sz="2000" b="1" dirty="0">
                <a:latin typeface="+mj-lt"/>
              </a:rPr>
              <a:t> </a:t>
            </a:r>
            <a:endParaRPr lang="es-EC" sz="2000" b="1" dirty="0">
              <a:latin typeface="+mj-lt"/>
            </a:endParaRP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2FD948C6-10F8-43CB-B682-0FCE07A7E3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990448"/>
              </p:ext>
            </p:extLst>
          </p:nvPr>
        </p:nvGraphicFramePr>
        <p:xfrm>
          <a:off x="5074130" y="3021496"/>
          <a:ext cx="3233530" cy="2150832"/>
        </p:xfrm>
        <a:graphic>
          <a:graphicData uri="http://schemas.openxmlformats.org/drawingml/2006/table">
            <a:tbl>
              <a:tblPr firstRow="1" firstCol="1" bandRow="1"/>
              <a:tblGrid>
                <a:gridCol w="1352052">
                  <a:extLst>
                    <a:ext uri="{9D8B030D-6E8A-4147-A177-3AD203B41FA5}">
                      <a16:colId xmlns:a16="http://schemas.microsoft.com/office/drawing/2014/main" val="3655128678"/>
                    </a:ext>
                  </a:extLst>
                </a:gridCol>
                <a:gridCol w="1881478">
                  <a:extLst>
                    <a:ext uri="{9D8B030D-6E8A-4147-A177-3AD203B41FA5}">
                      <a16:colId xmlns:a16="http://schemas.microsoft.com/office/drawing/2014/main" val="1203694737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Muestra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Concentración de extracto (mg/</a:t>
                      </a:r>
                      <a:r>
                        <a:rPr lang="es-EC" sz="1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mL</a:t>
                      </a: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6419315"/>
                  </a:ext>
                </a:extLst>
              </a:tr>
              <a:tr h="268472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P3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5269815"/>
                  </a:ext>
                </a:extLst>
              </a:tr>
              <a:tr h="268472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P21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1990172"/>
                  </a:ext>
                </a:extLst>
              </a:tr>
              <a:tr h="268472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P22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035200"/>
                  </a:ext>
                </a:extLst>
              </a:tr>
              <a:tr h="268472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P25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4429438"/>
                  </a:ext>
                </a:extLst>
              </a:tr>
              <a:tr h="268472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P30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4997416"/>
                  </a:ext>
                </a:extLst>
              </a:tr>
              <a:tr h="268472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P36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7138584"/>
                  </a:ext>
                </a:extLst>
              </a:tr>
            </a:tbl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00973EBF-38A9-4E5B-AB8B-4BD84200C57F}"/>
              </a:ext>
            </a:extLst>
          </p:cNvPr>
          <p:cNvSpPr txBox="1"/>
          <p:nvPr/>
        </p:nvSpPr>
        <p:spPr>
          <a:xfrm>
            <a:off x="588425" y="5393898"/>
            <a:ext cx="370253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000" dirty="0"/>
              <a:t>Cepas: A) P3, B) P21, C) P22, D) P25, E) P30 y F) P36.</a:t>
            </a:r>
            <a:endParaRPr lang="es-EC" sz="1000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ACCFBAE4-C6AD-4713-89D1-55AABBFC0F62}"/>
              </a:ext>
            </a:extLst>
          </p:cNvPr>
          <p:cNvSpPr/>
          <p:nvPr/>
        </p:nvSpPr>
        <p:spPr>
          <a:xfrm>
            <a:off x="5221356" y="4681542"/>
            <a:ext cx="2690192" cy="2482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BBDEA77-668E-4F5A-9454-CDC47114C211}"/>
              </a:ext>
            </a:extLst>
          </p:cNvPr>
          <p:cNvSpPr txBox="1"/>
          <p:nvPr/>
        </p:nvSpPr>
        <p:spPr>
          <a:xfrm>
            <a:off x="4696441" y="1487333"/>
            <a:ext cx="3988908" cy="87203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err="1"/>
              <a:t>Agregados</a:t>
            </a:r>
            <a:r>
              <a:rPr lang="en-US" dirty="0"/>
              <a:t> o pellets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fondo</a:t>
            </a:r>
            <a:r>
              <a:rPr lang="en-US" dirty="0"/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/>
              <a:t>Cambio de </a:t>
            </a:r>
            <a:r>
              <a:rPr lang="en-US" dirty="0" err="1"/>
              <a:t>coloración</a:t>
            </a:r>
            <a:r>
              <a:rPr lang="en-US" dirty="0"/>
              <a:t> del medio</a:t>
            </a:r>
            <a:endParaRPr lang="es-EC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32B236B-B48D-43B5-B21B-13F44FC559A8}"/>
              </a:ext>
            </a:extLst>
          </p:cNvPr>
          <p:cNvSpPr txBox="1"/>
          <p:nvPr/>
        </p:nvSpPr>
        <p:spPr>
          <a:xfrm>
            <a:off x="4612887" y="2759886"/>
            <a:ext cx="39889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Tabla</a:t>
            </a:r>
            <a:r>
              <a:rPr lang="en-US" sz="1100" dirty="0"/>
              <a:t> 1. </a:t>
            </a:r>
            <a:r>
              <a:rPr lang="en-US" sz="1100" i="1" dirty="0" err="1"/>
              <a:t>Concentración</a:t>
            </a:r>
            <a:r>
              <a:rPr lang="en-US" sz="1100" i="1" dirty="0"/>
              <a:t> de </a:t>
            </a:r>
            <a:r>
              <a:rPr lang="en-US" sz="1100" i="1" dirty="0" err="1"/>
              <a:t>extractos</a:t>
            </a:r>
            <a:r>
              <a:rPr lang="en-US" sz="1100" i="1" dirty="0"/>
              <a:t> </a:t>
            </a:r>
            <a:r>
              <a:rPr lang="en-US" sz="1100" i="1" dirty="0" err="1"/>
              <a:t>crudos</a:t>
            </a:r>
            <a:r>
              <a:rPr lang="en-US" sz="1100" i="1" dirty="0"/>
              <a:t> de </a:t>
            </a:r>
            <a:r>
              <a:rPr lang="en-US" sz="1100" i="1" dirty="0" err="1"/>
              <a:t>actinomicetos</a:t>
            </a:r>
            <a:endParaRPr lang="es-EC" sz="1100" i="1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C01F222-EEEE-43B1-91DE-0A9E17801667}"/>
              </a:ext>
            </a:extLst>
          </p:cNvPr>
          <p:cNvSpPr txBox="1"/>
          <p:nvPr/>
        </p:nvSpPr>
        <p:spPr>
          <a:xfrm>
            <a:off x="400475" y="1084697"/>
            <a:ext cx="40470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600" dirty="0"/>
              <a:t>Crecimiento de actinomicetos en </a:t>
            </a:r>
          </a:p>
          <a:p>
            <a:pPr algn="ctr"/>
            <a:r>
              <a:rPr lang="es-MX" sz="1600" dirty="0"/>
              <a:t>medio líquido YGB</a:t>
            </a:r>
            <a:endParaRPr lang="es-EC" sz="1600" dirty="0"/>
          </a:p>
        </p:txBody>
      </p:sp>
      <p:sp>
        <p:nvSpPr>
          <p:cNvPr id="2" name="Marcador de número de diapositiva 3">
            <a:extLst>
              <a:ext uri="{FF2B5EF4-FFF2-40B4-BE49-F238E27FC236}">
                <a16:creationId xmlns:a16="http://schemas.microsoft.com/office/drawing/2014/main" id="{68F2853B-6B18-40AC-B2FB-0244BB8A1B31}"/>
              </a:ext>
            </a:extLst>
          </p:cNvPr>
          <p:cNvSpPr txBox="1">
            <a:spLocks/>
          </p:cNvSpPr>
          <p:nvPr/>
        </p:nvSpPr>
        <p:spPr>
          <a:xfrm>
            <a:off x="8667387" y="12783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B992E7-C58E-41B7-888F-E83FAA2547BC}" type="slidenum">
              <a:rPr lang="es-EC" sz="1400"/>
              <a:pPr/>
              <a:t>19</a:t>
            </a:fld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4166407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690F73FD-28F8-4AEB-88D3-679637223E17}"/>
              </a:ext>
            </a:extLst>
          </p:cNvPr>
          <p:cNvSpPr txBox="1"/>
          <p:nvPr/>
        </p:nvSpPr>
        <p:spPr>
          <a:xfrm>
            <a:off x="1465426" y="1003593"/>
            <a:ext cx="6491219" cy="87203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C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“Caracterización de factores de </a:t>
            </a:r>
            <a:r>
              <a:rPr lang="es-EC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supresividad</a:t>
            </a:r>
            <a:r>
              <a:rPr lang="es-EC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presentes en suelos andinos a </a:t>
            </a:r>
            <a:r>
              <a:rPr lang="es-EC" i="1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Phytophthora</a:t>
            </a:r>
            <a:r>
              <a:rPr lang="es-EC" i="1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C" i="1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infestans</a:t>
            </a:r>
            <a:r>
              <a:rPr lang="es-EC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y otros </a:t>
            </a:r>
            <a:r>
              <a:rPr lang="es-EC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oomicetes</a:t>
            </a:r>
            <a:r>
              <a:rPr lang="es-EC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EA3E30B-5FA0-43A7-A0BE-352445551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158" y="2584116"/>
            <a:ext cx="1349703" cy="1377589"/>
          </a:xfrm>
          <a:prstGeom prst="rect">
            <a:avLst/>
          </a:prstGeom>
        </p:spPr>
      </p:pic>
      <p:sp>
        <p:nvSpPr>
          <p:cNvPr id="12" name="Marcador de número de diapositiva 3">
            <a:extLst>
              <a:ext uri="{FF2B5EF4-FFF2-40B4-BE49-F238E27FC236}">
                <a16:creationId xmlns:a16="http://schemas.microsoft.com/office/drawing/2014/main" id="{439615A6-7185-4327-9E65-D9A6FC10994E}"/>
              </a:ext>
            </a:extLst>
          </p:cNvPr>
          <p:cNvSpPr txBox="1">
            <a:spLocks/>
          </p:cNvSpPr>
          <p:nvPr/>
        </p:nvSpPr>
        <p:spPr>
          <a:xfrm>
            <a:off x="8667387" y="12783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B992E7-C58E-41B7-888F-E83FAA2547BC}" type="slidenum">
              <a:rPr lang="es-EC" sz="1400"/>
              <a:pPr/>
              <a:t>2</a:t>
            </a:fld>
            <a:endParaRPr lang="es-EC" sz="14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23DC6A5-9069-40F0-9C64-2E8056586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879" y="2856787"/>
            <a:ext cx="5658560" cy="183363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2824779-85E9-4A22-896E-40FE2C7AA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561" y="4383978"/>
            <a:ext cx="2276916" cy="92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18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E37BD468-5D0F-4BA3-BF53-C894432C82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7907352"/>
              </p:ext>
            </p:extLst>
          </p:nvPr>
        </p:nvGraphicFramePr>
        <p:xfrm>
          <a:off x="1476456" y="1440581"/>
          <a:ext cx="4109720" cy="1530287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369695">
                  <a:extLst>
                    <a:ext uri="{9D8B030D-6E8A-4147-A177-3AD203B41FA5}">
                      <a16:colId xmlns:a16="http://schemas.microsoft.com/office/drawing/2014/main" val="81823152"/>
                    </a:ext>
                  </a:extLst>
                </a:gridCol>
                <a:gridCol w="1369695">
                  <a:extLst>
                    <a:ext uri="{9D8B030D-6E8A-4147-A177-3AD203B41FA5}">
                      <a16:colId xmlns:a16="http://schemas.microsoft.com/office/drawing/2014/main" val="1123011754"/>
                    </a:ext>
                  </a:extLst>
                </a:gridCol>
                <a:gridCol w="1370330">
                  <a:extLst>
                    <a:ext uri="{9D8B030D-6E8A-4147-A177-3AD203B41FA5}">
                      <a16:colId xmlns:a16="http://schemas.microsoft.com/office/drawing/2014/main" val="10218873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100" b="1" dirty="0">
                          <a:effectLst/>
                        </a:rPr>
                        <a:t>Muestras</a:t>
                      </a:r>
                      <a:endParaRPr lang="es-EC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100" b="1" dirty="0">
                          <a:effectLst/>
                        </a:rPr>
                        <a:t>Concentración ng/µL</a:t>
                      </a:r>
                      <a:endParaRPr lang="es-EC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100" b="1" dirty="0">
                          <a:effectLst/>
                        </a:rPr>
                        <a:t>Absorbancia 260/280</a:t>
                      </a:r>
                      <a:endParaRPr lang="es-EC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71726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P3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257.7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1.88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135472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P21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146.6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1.89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568485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P22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650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1.9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535618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P25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889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1.92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157125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100" dirty="0">
                          <a:effectLst/>
                        </a:rPr>
                        <a:t>P30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100" dirty="0">
                          <a:effectLst/>
                        </a:rPr>
                        <a:t>1660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100" dirty="0">
                          <a:effectLst/>
                        </a:rPr>
                        <a:t>1.95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104734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100" dirty="0">
                          <a:effectLst/>
                        </a:rPr>
                        <a:t>P36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100" dirty="0">
                          <a:effectLst/>
                        </a:rPr>
                        <a:t>821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1100" dirty="0">
                          <a:effectLst/>
                        </a:rPr>
                        <a:t>1.86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8926205"/>
                  </a:ext>
                </a:extLst>
              </a:tr>
            </a:tbl>
          </a:graphicData>
        </a:graphic>
      </p:graphicFrame>
      <p:sp>
        <p:nvSpPr>
          <p:cNvPr id="16" name="CuadroTexto 15">
            <a:extLst>
              <a:ext uri="{FF2B5EF4-FFF2-40B4-BE49-F238E27FC236}">
                <a16:creationId xmlns:a16="http://schemas.microsoft.com/office/drawing/2014/main" id="{EF428614-D0D8-418D-B9A3-8A01B156C388}"/>
              </a:ext>
            </a:extLst>
          </p:cNvPr>
          <p:cNvSpPr txBox="1"/>
          <p:nvPr/>
        </p:nvSpPr>
        <p:spPr>
          <a:xfrm>
            <a:off x="595572" y="297347"/>
            <a:ext cx="58714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+mj-lt"/>
              </a:rPr>
              <a:t>Identificación</a:t>
            </a:r>
            <a:r>
              <a:rPr lang="en-US" sz="2000" b="1" dirty="0">
                <a:latin typeface="+mj-lt"/>
              </a:rPr>
              <a:t> Molecular de </a:t>
            </a:r>
            <a:r>
              <a:rPr lang="en-US" sz="2000" b="1" dirty="0" err="1">
                <a:latin typeface="+mj-lt"/>
              </a:rPr>
              <a:t>Actinomicetos</a:t>
            </a:r>
            <a:r>
              <a:rPr lang="en-US" sz="2000" b="1" dirty="0">
                <a:latin typeface="+mj-lt"/>
              </a:rPr>
              <a:t> </a:t>
            </a:r>
            <a:endParaRPr lang="es-EC" sz="2000" b="1" dirty="0">
              <a:latin typeface="+mj-lt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B7D63E6-5439-459D-B62D-FCE645BB48EB}"/>
              </a:ext>
            </a:extLst>
          </p:cNvPr>
          <p:cNvSpPr txBox="1"/>
          <p:nvPr/>
        </p:nvSpPr>
        <p:spPr>
          <a:xfrm>
            <a:off x="595573" y="749518"/>
            <a:ext cx="58714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1600" b="1" dirty="0"/>
              <a:t>Extracción de ADN en el laboratorio por Suquillo (2020) 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6031A3A-9B2D-4C48-93B4-C9D1DAF2D449}"/>
              </a:ext>
            </a:extLst>
          </p:cNvPr>
          <p:cNvSpPr txBox="1"/>
          <p:nvPr/>
        </p:nvSpPr>
        <p:spPr>
          <a:xfrm>
            <a:off x="5980645" y="2205724"/>
            <a:ext cx="2443823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1600" dirty="0"/>
              <a:t>Óptima concentración y calidad de ADN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507443B-F30D-4FB5-9C65-A32A165DFE6C}"/>
              </a:ext>
            </a:extLst>
          </p:cNvPr>
          <p:cNvSpPr txBox="1"/>
          <p:nvPr/>
        </p:nvSpPr>
        <p:spPr>
          <a:xfrm>
            <a:off x="595573" y="3092847"/>
            <a:ext cx="80718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b="1" dirty="0" err="1"/>
              <a:t>Amplificación</a:t>
            </a:r>
            <a:r>
              <a:rPr lang="en-US" sz="1800" b="1" dirty="0"/>
              <a:t> del gen 16S </a:t>
            </a:r>
            <a:r>
              <a:rPr lang="en-US" sz="1800" b="1" dirty="0" err="1"/>
              <a:t>ADNr</a:t>
            </a:r>
            <a:r>
              <a:rPr lang="en-US" sz="1800" b="1" dirty="0"/>
              <a:t> </a:t>
            </a:r>
            <a:r>
              <a:rPr lang="es-MX" sz="1800" b="1" dirty="0"/>
              <a:t>en el laboratorio por Suquillo (2020)</a:t>
            </a:r>
            <a:r>
              <a:rPr lang="en-US" sz="1800" b="1" dirty="0"/>
              <a:t> </a:t>
            </a:r>
            <a:endParaRPr lang="es-EC" sz="1800" b="1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A21CCA96-9B64-4FD1-B267-E910E0F87513}"/>
              </a:ext>
            </a:extLst>
          </p:cNvPr>
          <p:cNvSpPr txBox="1"/>
          <p:nvPr/>
        </p:nvSpPr>
        <p:spPr>
          <a:xfrm>
            <a:off x="908646" y="1178971"/>
            <a:ext cx="5606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Tabla</a:t>
            </a:r>
            <a:r>
              <a:rPr lang="en-US" sz="1100" dirty="0"/>
              <a:t> 2. </a:t>
            </a:r>
            <a:r>
              <a:rPr lang="es-MX" sz="1100" i="1" dirty="0"/>
              <a:t>Concentración y calidad del ADN genómico de cepas de actinomicetos</a:t>
            </a:r>
            <a:endParaRPr lang="es-EC" sz="1100" i="1" dirty="0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843CA0E2-C722-4842-85D4-B6424CF55FD0}"/>
              </a:ext>
            </a:extLst>
          </p:cNvPr>
          <p:cNvGrpSpPr/>
          <p:nvPr/>
        </p:nvGrpSpPr>
        <p:grpSpPr>
          <a:xfrm>
            <a:off x="1560106" y="3555642"/>
            <a:ext cx="4752560" cy="2313059"/>
            <a:chOff x="1966787" y="3684104"/>
            <a:chExt cx="4752560" cy="2424378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93EEE395-3E19-4558-A119-DF0866B18B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3740" t="1326" r="576"/>
            <a:stretch/>
          </p:blipFill>
          <p:spPr>
            <a:xfrm>
              <a:off x="1966787" y="3684104"/>
              <a:ext cx="4752560" cy="2424378"/>
            </a:xfrm>
            <a:prstGeom prst="rect">
              <a:avLst/>
            </a:prstGeom>
          </p:spPr>
        </p:pic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9ECB5B08-3F58-4387-986C-E125A26FF4FB}"/>
                </a:ext>
              </a:extLst>
            </p:cNvPr>
            <p:cNvSpPr txBox="1"/>
            <p:nvPr/>
          </p:nvSpPr>
          <p:spPr>
            <a:xfrm>
              <a:off x="2581690" y="4929809"/>
              <a:ext cx="380586" cy="2041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1500</a:t>
              </a:r>
              <a:endParaRPr lang="es-EC" sz="700" dirty="0"/>
            </a:p>
          </p:txBody>
        </p:sp>
      </p:grp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EC8C047-BBDA-4D0A-A97D-4A1333D05700}"/>
              </a:ext>
            </a:extLst>
          </p:cNvPr>
          <p:cNvSpPr txBox="1"/>
          <p:nvPr/>
        </p:nvSpPr>
        <p:spPr>
          <a:xfrm>
            <a:off x="1777048" y="5896885"/>
            <a:ext cx="4866428" cy="4231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1050" dirty="0"/>
              <a:t>Patrón de bandas amplificadas por PCR con un tamaño de 1500 pb.</a:t>
            </a:r>
          </a:p>
          <a:p>
            <a:pPr algn="ctr"/>
            <a:r>
              <a:rPr lang="es-MX" sz="1050" dirty="0"/>
              <a:t>CP: Control positivo, aislado de </a:t>
            </a:r>
            <a:r>
              <a:rPr lang="es-MX" sz="1100" i="1" dirty="0" err="1"/>
              <a:t>Bacillus</a:t>
            </a:r>
            <a:r>
              <a:rPr lang="es-MX" sz="1100" i="1" dirty="0"/>
              <a:t> </a:t>
            </a:r>
            <a:r>
              <a:rPr lang="es-MX" sz="1100" i="1" dirty="0" err="1"/>
              <a:t>licheniformis</a:t>
            </a:r>
            <a:r>
              <a:rPr lang="es-MX" sz="1050" dirty="0"/>
              <a:t>, CN: Control negativo.</a:t>
            </a:r>
            <a:endParaRPr lang="es-EC" sz="1050" dirty="0"/>
          </a:p>
        </p:txBody>
      </p:sp>
      <p:sp>
        <p:nvSpPr>
          <p:cNvPr id="3" name="Marcador de número de diapositiva 3">
            <a:extLst>
              <a:ext uri="{FF2B5EF4-FFF2-40B4-BE49-F238E27FC236}">
                <a16:creationId xmlns:a16="http://schemas.microsoft.com/office/drawing/2014/main" id="{E03245F4-B16A-46AD-8827-91AFF200DA27}"/>
              </a:ext>
            </a:extLst>
          </p:cNvPr>
          <p:cNvSpPr txBox="1">
            <a:spLocks/>
          </p:cNvSpPr>
          <p:nvPr/>
        </p:nvSpPr>
        <p:spPr>
          <a:xfrm>
            <a:off x="8667387" y="12783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B992E7-C58E-41B7-888F-E83FAA2547BC}" type="slidenum">
              <a:rPr lang="es-EC" sz="1400"/>
              <a:pPr/>
              <a:t>20</a:t>
            </a:fld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1854674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03AEF17-ABB3-4FE9-A722-28024B23C0C6}"/>
              </a:ext>
            </a:extLst>
          </p:cNvPr>
          <p:cNvSpPr txBox="1"/>
          <p:nvPr/>
        </p:nvSpPr>
        <p:spPr>
          <a:xfrm>
            <a:off x="595572" y="297347"/>
            <a:ext cx="58714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+mj-lt"/>
              </a:rPr>
              <a:t>Identificación</a:t>
            </a:r>
            <a:r>
              <a:rPr lang="en-US" sz="2000" b="1" dirty="0">
                <a:latin typeface="+mj-lt"/>
              </a:rPr>
              <a:t> de las </a:t>
            </a:r>
            <a:r>
              <a:rPr lang="en-US" sz="2000" b="1" dirty="0" err="1">
                <a:latin typeface="+mj-lt"/>
              </a:rPr>
              <a:t>Cepas</a:t>
            </a:r>
            <a:r>
              <a:rPr lang="en-US" sz="2000" b="1" dirty="0">
                <a:latin typeface="+mj-lt"/>
              </a:rPr>
              <a:t> de </a:t>
            </a:r>
            <a:r>
              <a:rPr lang="en-US" sz="2000" b="1" dirty="0" err="1">
                <a:latin typeface="+mj-lt"/>
              </a:rPr>
              <a:t>Actinomicetos</a:t>
            </a:r>
            <a:endParaRPr lang="en-US" sz="2000" b="1" dirty="0">
              <a:latin typeface="+mj-lt"/>
            </a:endParaRPr>
          </a:p>
          <a:p>
            <a:r>
              <a:rPr lang="en-US" sz="2000" b="1" dirty="0" err="1">
                <a:latin typeface="+mj-lt"/>
              </a:rPr>
              <a:t>Proyección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Teórica</a:t>
            </a:r>
            <a:endParaRPr lang="es-EC" sz="2000" b="1" dirty="0">
              <a:latin typeface="+mj-lt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C8FC2B26-7CD3-4027-AF8A-DD3A28B426C7}"/>
              </a:ext>
            </a:extLst>
          </p:cNvPr>
          <p:cNvGrpSpPr/>
          <p:nvPr/>
        </p:nvGrpSpPr>
        <p:grpSpPr>
          <a:xfrm>
            <a:off x="827875" y="1121085"/>
            <a:ext cx="7488249" cy="702341"/>
            <a:chOff x="701590" y="1332490"/>
            <a:chExt cx="7488249" cy="702341"/>
          </a:xfrm>
        </p:grpSpPr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641F613A-0765-459B-890A-59A11700DCDD}"/>
                </a:ext>
              </a:extLst>
            </p:cNvPr>
            <p:cNvSpPr txBox="1"/>
            <p:nvPr/>
          </p:nvSpPr>
          <p:spPr>
            <a:xfrm>
              <a:off x="5128586" y="1332490"/>
              <a:ext cx="3061253" cy="698717"/>
            </a:xfrm>
            <a:prstGeom prst="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dirty="0"/>
                <a:t>P21: </a:t>
              </a:r>
              <a:r>
                <a:rPr lang="en-US" sz="1400" i="1" dirty="0"/>
                <a:t>Nocardia </a:t>
              </a:r>
              <a:r>
                <a:rPr lang="en-US" sz="1400" dirty="0"/>
                <a:t>sp.</a:t>
              </a:r>
            </a:p>
            <a:p>
              <a:pPr>
                <a:lnSpc>
                  <a:spcPct val="150000"/>
                </a:lnSpc>
              </a:pPr>
              <a:r>
                <a:rPr lang="en-US" sz="1400" dirty="0" err="1"/>
                <a:t>Cepas</a:t>
              </a:r>
              <a:r>
                <a:rPr lang="en-US" sz="1400" dirty="0"/>
                <a:t> </a:t>
              </a:r>
              <a:r>
                <a:rPr lang="en-US" sz="1400" dirty="0" err="1"/>
                <a:t>restantes</a:t>
              </a:r>
              <a:r>
                <a:rPr lang="en-US" sz="1400" dirty="0"/>
                <a:t>: </a:t>
              </a:r>
              <a:r>
                <a:rPr lang="en-US" sz="1400" i="1" dirty="0"/>
                <a:t>Streptomyces </a:t>
              </a:r>
              <a:r>
                <a:rPr lang="en-US" sz="1400" dirty="0"/>
                <a:t>spp.</a:t>
              </a: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E7DCE01C-F9E8-4AAF-B41C-26E2FFA0AC26}"/>
                </a:ext>
              </a:extLst>
            </p:cNvPr>
            <p:cNvSpPr txBox="1"/>
            <p:nvPr/>
          </p:nvSpPr>
          <p:spPr>
            <a:xfrm>
              <a:off x="701590" y="1336114"/>
              <a:ext cx="3445566" cy="698717"/>
            </a:xfrm>
            <a:prstGeom prst="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dirty="0" err="1"/>
                <a:t>Características</a:t>
              </a:r>
              <a:r>
                <a:rPr lang="en-US" sz="1400" dirty="0"/>
                <a:t>  </a:t>
              </a:r>
              <a:r>
                <a:rPr lang="en-US" sz="1400" dirty="0" err="1"/>
                <a:t>Morfológicas</a:t>
              </a:r>
              <a:endParaRPr lang="en-US" sz="1400" dirty="0"/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dirty="0" err="1"/>
                <a:t>Análisis</a:t>
              </a:r>
              <a:r>
                <a:rPr lang="en-US" sz="1400" dirty="0"/>
                <a:t> ARDRA de </a:t>
              </a:r>
              <a:r>
                <a:rPr lang="en-US" sz="1400" dirty="0" err="1"/>
                <a:t>Villamarín</a:t>
              </a:r>
              <a:r>
                <a:rPr lang="en-US" sz="1400" dirty="0"/>
                <a:t> (2011)</a:t>
              </a:r>
              <a:endParaRPr lang="es-EC" sz="1400" dirty="0"/>
            </a:p>
          </p:txBody>
        </p:sp>
        <p:sp>
          <p:nvSpPr>
            <p:cNvPr id="7" name="Flecha: a la derecha 6">
              <a:extLst>
                <a:ext uri="{FF2B5EF4-FFF2-40B4-BE49-F238E27FC236}">
                  <a16:creationId xmlns:a16="http://schemas.microsoft.com/office/drawing/2014/main" id="{0495E64E-E91E-471D-9EFD-D474921F0BE5}"/>
                </a:ext>
              </a:extLst>
            </p:cNvPr>
            <p:cNvSpPr/>
            <p:nvPr/>
          </p:nvSpPr>
          <p:spPr>
            <a:xfrm>
              <a:off x="4386080" y="1502943"/>
              <a:ext cx="503582" cy="357809"/>
            </a:xfrm>
            <a:prstGeom prst="rightArrow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4C76DD01-48AD-4972-817A-EC2E558FBCBC}"/>
              </a:ext>
            </a:extLst>
          </p:cNvPr>
          <p:cNvSpPr txBox="1"/>
          <p:nvPr/>
        </p:nvSpPr>
        <p:spPr>
          <a:xfrm>
            <a:off x="726528" y="2319085"/>
            <a:ext cx="5181600" cy="2469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Especies</a:t>
            </a:r>
            <a:r>
              <a:rPr lang="en-US" sz="1600" b="1" dirty="0"/>
              <a:t> de </a:t>
            </a:r>
            <a:r>
              <a:rPr lang="en-US" sz="1600" b="1" i="1" dirty="0"/>
              <a:t>Streptomyces</a:t>
            </a:r>
            <a:r>
              <a:rPr lang="en-US" sz="1600" b="1" dirty="0"/>
              <a:t> </a:t>
            </a:r>
            <a:r>
              <a:rPr lang="en-US" sz="1600" b="1" dirty="0" err="1"/>
              <a:t>en</a:t>
            </a:r>
            <a:r>
              <a:rPr lang="en-US" sz="1600" b="1" dirty="0"/>
              <a:t> </a:t>
            </a:r>
            <a:r>
              <a:rPr lang="en-US" sz="1600" b="1" dirty="0" err="1"/>
              <a:t>suelos</a:t>
            </a:r>
            <a:r>
              <a:rPr lang="en-US" sz="1600" b="1" dirty="0"/>
              <a:t> </a:t>
            </a:r>
            <a:r>
              <a:rPr lang="en-US" sz="1600" b="1" dirty="0" err="1"/>
              <a:t>paperos</a:t>
            </a:r>
            <a:r>
              <a:rPr lang="en-US" sz="1600" b="1" dirty="0"/>
              <a:t> </a:t>
            </a:r>
          </a:p>
          <a:p>
            <a:r>
              <a:rPr lang="en-US" sz="1600" b="1" dirty="0"/>
              <a:t>(</a:t>
            </a:r>
            <a:r>
              <a:rPr lang="en-US" sz="1400" b="1" dirty="0"/>
              <a:t>Paz, 2016; </a:t>
            </a:r>
            <a:r>
              <a:rPr lang="en-US" sz="1400" b="1" dirty="0" err="1"/>
              <a:t>Robalino</a:t>
            </a:r>
            <a:r>
              <a:rPr lang="en-US" sz="1400" b="1" dirty="0"/>
              <a:t>, 2018; Caro, 2019</a:t>
            </a:r>
            <a:r>
              <a:rPr lang="en-US" sz="1600" b="1" dirty="0"/>
              <a:t>)</a:t>
            </a:r>
          </a:p>
          <a:p>
            <a:endParaRPr lang="en-US" sz="105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600" i="1" dirty="0"/>
              <a:t>S. </a:t>
            </a:r>
            <a:r>
              <a:rPr lang="es-MX" sz="1600" i="1" dirty="0" err="1"/>
              <a:t>clavifer</a:t>
            </a:r>
            <a:endParaRPr lang="es-MX" sz="1600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600" i="1" dirty="0"/>
              <a:t>S. </a:t>
            </a:r>
            <a:r>
              <a:rPr lang="es-MX" sz="1600" i="1" dirty="0" err="1"/>
              <a:t>griseochromogenes</a:t>
            </a:r>
            <a:endParaRPr lang="es-MX" sz="1600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600" i="1" dirty="0"/>
              <a:t>S. </a:t>
            </a:r>
            <a:r>
              <a:rPr lang="es-MX" sz="1600" i="1" dirty="0" err="1"/>
              <a:t>anulatus</a:t>
            </a:r>
            <a:endParaRPr lang="es-MX" sz="1600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600" i="1" dirty="0"/>
              <a:t>S. </a:t>
            </a:r>
            <a:r>
              <a:rPr lang="es-MX" sz="1600" i="1" dirty="0" err="1"/>
              <a:t>hygroscopicus</a:t>
            </a:r>
            <a:r>
              <a:rPr lang="es-MX" sz="1600" i="1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600" i="1" dirty="0"/>
              <a:t>S. </a:t>
            </a:r>
            <a:r>
              <a:rPr lang="es-MX" sz="1600" i="1" dirty="0" err="1"/>
              <a:t>avermitilis</a:t>
            </a:r>
            <a:endParaRPr lang="es-MX" sz="1600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600" i="1" dirty="0"/>
              <a:t>S. </a:t>
            </a:r>
            <a:r>
              <a:rPr lang="es-MX" sz="1600" i="1" dirty="0" err="1"/>
              <a:t>sampsonii</a:t>
            </a:r>
            <a:r>
              <a:rPr lang="es-MX" sz="1600" i="1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600" i="1" dirty="0"/>
              <a:t>S. </a:t>
            </a:r>
            <a:r>
              <a:rPr lang="es-MX" sz="1600" i="1" dirty="0" err="1"/>
              <a:t>pactum</a:t>
            </a:r>
            <a:endParaRPr lang="en-US" sz="1600" i="1" dirty="0"/>
          </a:p>
        </p:txBody>
      </p:sp>
      <p:sp>
        <p:nvSpPr>
          <p:cNvPr id="10" name="Marcador de número de diapositiva 3">
            <a:extLst>
              <a:ext uri="{FF2B5EF4-FFF2-40B4-BE49-F238E27FC236}">
                <a16:creationId xmlns:a16="http://schemas.microsoft.com/office/drawing/2014/main" id="{2BF05500-6DC6-42AD-B46D-B833B2AA4C71}"/>
              </a:ext>
            </a:extLst>
          </p:cNvPr>
          <p:cNvSpPr txBox="1">
            <a:spLocks/>
          </p:cNvSpPr>
          <p:nvPr/>
        </p:nvSpPr>
        <p:spPr>
          <a:xfrm>
            <a:off x="8667387" y="12783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B992E7-C58E-41B7-888F-E83FAA2547BC}" type="slidenum">
              <a:rPr lang="es-EC" sz="1400"/>
              <a:pPr/>
              <a:t>21</a:t>
            </a:fld>
            <a:endParaRPr lang="es-EC" sz="1400" dirty="0"/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6A3994BA-84F9-4A4B-801A-BF6FEC3451A2}"/>
              </a:ext>
            </a:extLst>
          </p:cNvPr>
          <p:cNvGrpSpPr/>
          <p:nvPr/>
        </p:nvGrpSpPr>
        <p:grpSpPr>
          <a:xfrm>
            <a:off x="5409248" y="2098986"/>
            <a:ext cx="3433986" cy="1725933"/>
            <a:chOff x="5644265" y="2082907"/>
            <a:chExt cx="3433986" cy="1725933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A70B4901-6E4E-471E-8519-F754DEADEB4C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colorTemperature colorTemp="112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6200000">
              <a:off x="5855964" y="2082908"/>
              <a:ext cx="1439545" cy="143954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48B5C09A-C3E3-44EB-8A11-BC9FB7642C7F}"/>
                </a:ext>
              </a:extLst>
            </p:cNvPr>
            <p:cNvSpPr txBox="1"/>
            <p:nvPr/>
          </p:nvSpPr>
          <p:spPr>
            <a:xfrm>
              <a:off x="5644265" y="3578008"/>
              <a:ext cx="343398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Colonia  y </a:t>
              </a:r>
              <a:r>
                <a:rPr lang="en-US" sz="900" dirty="0" err="1"/>
                <a:t>tinción</a:t>
              </a:r>
              <a:r>
                <a:rPr lang="en-US" sz="900" dirty="0"/>
                <a:t> Gram (100X)  de cepa (P21) de </a:t>
              </a:r>
              <a:r>
                <a:rPr lang="en-US" sz="900" i="1" dirty="0"/>
                <a:t>Nocardia </a:t>
              </a:r>
              <a:r>
                <a:rPr lang="en-US" sz="900" dirty="0"/>
                <a:t>sp.</a:t>
              </a:r>
              <a:endParaRPr lang="es-EC" sz="900" dirty="0"/>
            </a:p>
          </p:txBody>
        </p: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3C4A12B-4AB6-4183-8CE9-F88B76163CD2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6575"/>
            <a:stretch/>
          </p:blipFill>
          <p:spPr bwMode="auto">
            <a:xfrm>
              <a:off x="7308915" y="2082907"/>
              <a:ext cx="1439545" cy="1439546"/>
            </a:xfrm>
            <a:prstGeom prst="rect">
              <a:avLst/>
            </a:prstGeom>
            <a:ln w="12700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87A9E3CF-B311-4EB5-B119-9C7A9802F48F}"/>
              </a:ext>
            </a:extLst>
          </p:cNvPr>
          <p:cNvGrpSpPr/>
          <p:nvPr/>
        </p:nvGrpSpPr>
        <p:grpSpPr>
          <a:xfrm>
            <a:off x="5196229" y="4007492"/>
            <a:ext cx="3647005" cy="1826879"/>
            <a:chOff x="5496995" y="3973402"/>
            <a:chExt cx="3647005" cy="1826879"/>
          </a:xfrm>
        </p:grpSpPr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3EC92063-90E4-4167-A8F5-7054EF855E09}"/>
                </a:ext>
              </a:extLst>
            </p:cNvPr>
            <p:cNvSpPr txBox="1"/>
            <p:nvPr/>
          </p:nvSpPr>
          <p:spPr>
            <a:xfrm>
              <a:off x="5496995" y="5430949"/>
              <a:ext cx="36470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Colonia  y </a:t>
              </a:r>
              <a:r>
                <a:rPr lang="en-US" sz="900" dirty="0" err="1"/>
                <a:t>tinción</a:t>
              </a:r>
              <a:r>
                <a:rPr lang="en-US" sz="900" dirty="0"/>
                <a:t> Gram (100X)  de cepa (P36) </a:t>
              </a:r>
            </a:p>
            <a:p>
              <a:pPr algn="ctr"/>
              <a:r>
                <a:rPr lang="en-US" sz="900" dirty="0"/>
                <a:t>de </a:t>
              </a:r>
              <a:r>
                <a:rPr lang="en-US" sz="900" i="1" dirty="0"/>
                <a:t>Streptomyces </a:t>
              </a:r>
              <a:r>
                <a:rPr lang="en-US" sz="900" dirty="0"/>
                <a:t>sp</a:t>
              </a:r>
              <a:r>
                <a:rPr lang="en-US" sz="900" i="1" dirty="0"/>
                <a:t>.</a:t>
              </a:r>
              <a:endParaRPr lang="es-EC" sz="900" dirty="0"/>
            </a:p>
          </p:txBody>
        </p:sp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6617AE6F-794D-4D55-9D1F-CB48D120D588}"/>
                </a:ext>
              </a:extLst>
            </p:cNvPr>
            <p:cNvPicPr/>
            <p:nvPr/>
          </p:nvPicPr>
          <p:blipFill rotWithShape="1">
            <a:blip r:embed="rId6"/>
            <a:srcRect r="6909" b="3514"/>
            <a:stretch/>
          </p:blipFill>
          <p:spPr bwMode="auto">
            <a:xfrm>
              <a:off x="7374843" y="3973402"/>
              <a:ext cx="1439545" cy="1439546"/>
            </a:xfrm>
            <a:prstGeom prst="rect">
              <a:avLst/>
            </a:prstGeom>
            <a:ln w="12700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25" name="Imagen 24">
            <a:extLst>
              <a:ext uri="{FF2B5EF4-FFF2-40B4-BE49-F238E27FC236}">
                <a16:creationId xmlns:a16="http://schemas.microsoft.com/office/drawing/2014/main" id="{436A84F7-F97A-47C3-8DBF-466090965FC9}"/>
              </a:ext>
            </a:extLst>
          </p:cNvPr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75" t="33150" r="53926" b="48790"/>
          <a:stretch/>
        </p:blipFill>
        <p:spPr bwMode="auto">
          <a:xfrm>
            <a:off x="5620492" y="4007492"/>
            <a:ext cx="1440000" cy="143954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55783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49D0C79-46B5-4F8C-B970-DD5EEB62D277}"/>
              </a:ext>
            </a:extLst>
          </p:cNvPr>
          <p:cNvSpPr txBox="1"/>
          <p:nvPr/>
        </p:nvSpPr>
        <p:spPr>
          <a:xfrm>
            <a:off x="660120" y="287088"/>
            <a:ext cx="65473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+mj-lt"/>
              </a:rPr>
              <a:t>Resultados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Esperados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en</a:t>
            </a:r>
            <a:r>
              <a:rPr lang="en-US" sz="2000" b="1" dirty="0">
                <a:latin typeface="+mj-lt"/>
              </a:rPr>
              <a:t> los </a:t>
            </a:r>
            <a:r>
              <a:rPr lang="en-US" sz="2000" b="1" dirty="0" err="1">
                <a:latin typeface="+mj-lt"/>
              </a:rPr>
              <a:t>Ensayos</a:t>
            </a:r>
            <a:r>
              <a:rPr lang="en-US" sz="2000" b="1" dirty="0">
                <a:latin typeface="+mj-lt"/>
              </a:rPr>
              <a:t> de </a:t>
            </a:r>
            <a:r>
              <a:rPr lang="en-US" sz="2000" b="1" dirty="0" err="1">
                <a:latin typeface="+mj-lt"/>
              </a:rPr>
              <a:t>Inhibición</a:t>
            </a:r>
            <a:endParaRPr lang="es-EC" sz="2000" b="1" dirty="0">
              <a:latin typeface="+mj-lt"/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3CA88375-78B8-453B-91DE-A8EBE6A33590}"/>
              </a:ext>
            </a:extLst>
          </p:cNvPr>
          <p:cNvGrpSpPr/>
          <p:nvPr/>
        </p:nvGrpSpPr>
        <p:grpSpPr>
          <a:xfrm>
            <a:off x="2200870" y="1024488"/>
            <a:ext cx="3975503" cy="3990876"/>
            <a:chOff x="2008364" y="1313246"/>
            <a:chExt cx="3975503" cy="3990876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CD859CE4-3F9A-4423-A3A3-38E510DEB4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80"/>
            <a:stretch/>
          </p:blipFill>
          <p:spPr>
            <a:xfrm>
              <a:off x="4039435" y="1313246"/>
              <a:ext cx="1944432" cy="1995438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282502A9-15AA-4B3F-912D-668C616340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928"/>
            <a:stretch/>
          </p:blipFill>
          <p:spPr>
            <a:xfrm>
              <a:off x="3120867" y="3308684"/>
              <a:ext cx="1983700" cy="1995438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57AD8803-D697-44F4-A92A-92C6A0FF1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08364" y="1313246"/>
              <a:ext cx="2031071" cy="1995438"/>
            </a:xfrm>
            <a:prstGeom prst="rect">
              <a:avLst/>
            </a:prstGeom>
          </p:spPr>
        </p:pic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A4585CC-2CBD-422B-9E74-51DE897FD2F3}"/>
              </a:ext>
            </a:extLst>
          </p:cNvPr>
          <p:cNvSpPr txBox="1"/>
          <p:nvPr/>
        </p:nvSpPr>
        <p:spPr>
          <a:xfrm>
            <a:off x="1833060" y="5015364"/>
            <a:ext cx="503697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Ensayos</a:t>
            </a:r>
            <a:r>
              <a:rPr lang="en-US" sz="1100" dirty="0"/>
              <a:t> de </a:t>
            </a:r>
            <a:r>
              <a:rPr lang="en-US" sz="1100" dirty="0" err="1"/>
              <a:t>actividad</a:t>
            </a:r>
            <a:r>
              <a:rPr lang="en-US" sz="1100" dirty="0"/>
              <a:t> </a:t>
            </a:r>
            <a:r>
              <a:rPr lang="en-US" sz="1100" dirty="0" err="1"/>
              <a:t>antifúngica</a:t>
            </a:r>
            <a:r>
              <a:rPr lang="en-US" sz="1100" dirty="0"/>
              <a:t> de los </a:t>
            </a:r>
            <a:r>
              <a:rPr lang="en-US" sz="1100" dirty="0" err="1"/>
              <a:t>extractos</a:t>
            </a:r>
            <a:r>
              <a:rPr lang="en-US" sz="1100" dirty="0"/>
              <a:t> </a:t>
            </a:r>
            <a:r>
              <a:rPr lang="en-US" sz="1100" dirty="0" err="1"/>
              <a:t>crudos</a:t>
            </a:r>
            <a:r>
              <a:rPr lang="en-US" sz="1100" dirty="0"/>
              <a:t> de </a:t>
            </a:r>
            <a:r>
              <a:rPr lang="en-US" sz="1100" i="1" dirty="0" err="1"/>
              <a:t>Steptomyces</a:t>
            </a:r>
            <a:r>
              <a:rPr lang="en-US" sz="1100" i="1" dirty="0"/>
              <a:t> spp. </a:t>
            </a:r>
            <a:r>
              <a:rPr lang="en-US" sz="1100" dirty="0"/>
              <a:t>1,2,3,4,5 y 6 </a:t>
            </a:r>
            <a:r>
              <a:rPr lang="en-US" sz="1100" dirty="0" err="1"/>
              <a:t>frente</a:t>
            </a:r>
            <a:r>
              <a:rPr lang="en-US" sz="1100" dirty="0"/>
              <a:t> el </a:t>
            </a:r>
            <a:r>
              <a:rPr lang="en-US" sz="1100" dirty="0" err="1"/>
              <a:t>crecimiento</a:t>
            </a:r>
            <a:r>
              <a:rPr lang="en-US" sz="1100" dirty="0"/>
              <a:t> </a:t>
            </a:r>
            <a:r>
              <a:rPr lang="en-US" sz="1100" dirty="0" err="1"/>
              <a:t>miceliar</a:t>
            </a:r>
            <a:r>
              <a:rPr lang="en-US" sz="1100" dirty="0"/>
              <a:t> de </a:t>
            </a:r>
            <a:r>
              <a:rPr lang="en-US" sz="1100" i="1" dirty="0"/>
              <a:t>Rhizoctonia </a:t>
            </a:r>
            <a:r>
              <a:rPr lang="en-US" sz="1100" i="1" dirty="0" err="1"/>
              <a:t>solani</a:t>
            </a:r>
            <a:r>
              <a:rPr lang="en-US" sz="1100" i="1" dirty="0"/>
              <a:t> </a:t>
            </a:r>
            <a:r>
              <a:rPr lang="en-US" sz="1100" dirty="0"/>
              <a:t>AG-1. N:Control </a:t>
            </a:r>
            <a:r>
              <a:rPr lang="en-US" sz="1100" dirty="0" err="1"/>
              <a:t>Negativo</a:t>
            </a:r>
            <a:r>
              <a:rPr lang="en-US" sz="1050" dirty="0"/>
              <a:t>. </a:t>
            </a:r>
            <a:r>
              <a:rPr lang="en-US" sz="1050" dirty="0" err="1"/>
              <a:t>Tomado</a:t>
            </a:r>
            <a:r>
              <a:rPr lang="en-US" sz="1050" dirty="0"/>
              <a:t> de “Antifungal Activity of Compounds Isolated from </a:t>
            </a:r>
            <a:r>
              <a:rPr lang="en-US" sz="1050" i="1" dirty="0"/>
              <a:t>Streptomyces spp</a:t>
            </a:r>
            <a:r>
              <a:rPr lang="en-US" sz="1050" dirty="0"/>
              <a:t>. against </a:t>
            </a:r>
            <a:r>
              <a:rPr lang="en-US" sz="1050" i="1" dirty="0"/>
              <a:t>Rhizoctonia </a:t>
            </a:r>
            <a:r>
              <a:rPr lang="en-US" sz="1050" i="1" dirty="0" err="1"/>
              <a:t>solani</a:t>
            </a:r>
            <a:r>
              <a:rPr lang="en-US" sz="1050" i="1" dirty="0"/>
              <a:t> </a:t>
            </a:r>
            <a:r>
              <a:rPr lang="en-US" sz="1050" dirty="0"/>
              <a:t>AG1-IB” (p. 963), por  </a:t>
            </a:r>
            <a:r>
              <a:rPr lang="en-US" sz="1050" dirty="0" err="1"/>
              <a:t>X.,You</a:t>
            </a:r>
            <a:r>
              <a:rPr lang="en-US" sz="1050" dirty="0"/>
              <a:t>, 2019, Advances in Microbiology.</a:t>
            </a:r>
            <a:endParaRPr lang="es-EC" sz="1100" i="1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5E6B4393-4212-4486-AD73-A7E12BAA3388}"/>
              </a:ext>
            </a:extLst>
          </p:cNvPr>
          <p:cNvSpPr/>
          <p:nvPr/>
        </p:nvSpPr>
        <p:spPr>
          <a:xfrm>
            <a:off x="2430379" y="1872263"/>
            <a:ext cx="276726" cy="29988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N</a:t>
            </a:r>
            <a:endParaRPr lang="es-EC" sz="1600" b="1" dirty="0">
              <a:solidFill>
                <a:srgbClr val="FF0000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E336892-9E8A-4B89-AF71-A14C041147D6}"/>
              </a:ext>
            </a:extLst>
          </p:cNvPr>
          <p:cNvSpPr txBox="1"/>
          <p:nvPr/>
        </p:nvSpPr>
        <p:spPr>
          <a:xfrm>
            <a:off x="4362701" y="1802819"/>
            <a:ext cx="421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N</a:t>
            </a:r>
            <a:endParaRPr lang="es-EC" sz="1600" b="1" dirty="0">
              <a:solidFill>
                <a:srgbClr val="FF0000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60BE2B4-6916-47BF-A8E0-FC557905F2D6}"/>
              </a:ext>
            </a:extLst>
          </p:cNvPr>
          <p:cNvSpPr txBox="1"/>
          <p:nvPr/>
        </p:nvSpPr>
        <p:spPr>
          <a:xfrm>
            <a:off x="3337436" y="3848368"/>
            <a:ext cx="421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N</a:t>
            </a:r>
            <a:endParaRPr lang="es-EC" sz="1600" b="1" dirty="0">
              <a:solidFill>
                <a:srgbClr val="FF0000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CBFFFF2-E1E5-40ED-AA3E-A83F218B80DC}"/>
              </a:ext>
            </a:extLst>
          </p:cNvPr>
          <p:cNvSpPr txBox="1"/>
          <p:nvPr/>
        </p:nvSpPr>
        <p:spPr>
          <a:xfrm>
            <a:off x="3197821" y="1002229"/>
            <a:ext cx="279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1</a:t>
            </a:r>
            <a:endParaRPr lang="es-EC" sz="1600" b="1" dirty="0">
              <a:solidFill>
                <a:srgbClr val="FFFF00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6DD925D-B454-4395-83A4-97B33F89B729}"/>
              </a:ext>
            </a:extLst>
          </p:cNvPr>
          <p:cNvSpPr txBox="1"/>
          <p:nvPr/>
        </p:nvSpPr>
        <p:spPr>
          <a:xfrm>
            <a:off x="3794180" y="1966231"/>
            <a:ext cx="279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2</a:t>
            </a:r>
            <a:endParaRPr lang="es-EC" sz="1600" b="1" dirty="0">
              <a:solidFill>
                <a:srgbClr val="FFFF00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A1FE960-CBE3-4872-8CB2-57F055AD9CE6}"/>
              </a:ext>
            </a:extLst>
          </p:cNvPr>
          <p:cNvSpPr txBox="1"/>
          <p:nvPr/>
        </p:nvSpPr>
        <p:spPr>
          <a:xfrm>
            <a:off x="5297073" y="1096678"/>
            <a:ext cx="279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3</a:t>
            </a:r>
            <a:endParaRPr lang="es-EC" sz="1600" b="1" dirty="0">
              <a:solidFill>
                <a:srgbClr val="FFFF00"/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32DBBDB-66F0-4743-B042-0E6EFA668C62}"/>
              </a:ext>
            </a:extLst>
          </p:cNvPr>
          <p:cNvSpPr txBox="1"/>
          <p:nvPr/>
        </p:nvSpPr>
        <p:spPr>
          <a:xfrm>
            <a:off x="5812919" y="1943002"/>
            <a:ext cx="279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4</a:t>
            </a:r>
            <a:endParaRPr lang="es-EC" sz="1600" b="1" dirty="0">
              <a:solidFill>
                <a:srgbClr val="FFFF00"/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DCCF199D-7DFF-4D9A-89F4-9D48BB26AB03}"/>
              </a:ext>
            </a:extLst>
          </p:cNvPr>
          <p:cNvSpPr txBox="1"/>
          <p:nvPr/>
        </p:nvSpPr>
        <p:spPr>
          <a:xfrm>
            <a:off x="4924927" y="4017645"/>
            <a:ext cx="279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6</a:t>
            </a:r>
            <a:endParaRPr lang="es-EC" sz="1600" b="1" dirty="0">
              <a:solidFill>
                <a:srgbClr val="FFFF00"/>
              </a:solidFill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92ABE45-AECE-4A96-880B-27CF3B941405}"/>
              </a:ext>
            </a:extLst>
          </p:cNvPr>
          <p:cNvSpPr txBox="1"/>
          <p:nvPr/>
        </p:nvSpPr>
        <p:spPr>
          <a:xfrm>
            <a:off x="4341778" y="3085965"/>
            <a:ext cx="279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5</a:t>
            </a:r>
            <a:endParaRPr lang="es-EC" sz="1600" b="1" dirty="0">
              <a:solidFill>
                <a:srgbClr val="FFFF00"/>
              </a:solidFill>
            </a:endParaRPr>
          </a:p>
        </p:txBody>
      </p: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B90EE50E-8A0C-4F37-93A9-C8BBF5541FE7}"/>
              </a:ext>
            </a:extLst>
          </p:cNvPr>
          <p:cNvCxnSpPr>
            <a:cxnSpLocks/>
          </p:cNvCxnSpPr>
          <p:nvPr/>
        </p:nvCxnSpPr>
        <p:spPr>
          <a:xfrm flipV="1">
            <a:off x="5192125" y="1447264"/>
            <a:ext cx="0" cy="48370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upo 42">
            <a:extLst>
              <a:ext uri="{FF2B5EF4-FFF2-40B4-BE49-F238E27FC236}">
                <a16:creationId xmlns:a16="http://schemas.microsoft.com/office/drawing/2014/main" id="{05082509-3542-4EBD-B161-2A4F63B13AE2}"/>
              </a:ext>
            </a:extLst>
          </p:cNvPr>
          <p:cNvGrpSpPr/>
          <p:nvPr/>
        </p:nvGrpSpPr>
        <p:grpSpPr>
          <a:xfrm>
            <a:off x="5812919" y="4303932"/>
            <a:ext cx="2377635" cy="542760"/>
            <a:chOff x="6092149" y="3320997"/>
            <a:chExt cx="2377635" cy="542760"/>
          </a:xfrm>
        </p:grpSpPr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74C53DC6-A4CA-462E-AEA8-A503E566BF6B}"/>
                </a:ext>
              </a:extLst>
            </p:cNvPr>
            <p:cNvSpPr txBox="1"/>
            <p:nvPr/>
          </p:nvSpPr>
          <p:spPr>
            <a:xfrm>
              <a:off x="6202614" y="3320997"/>
              <a:ext cx="22409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/>
                <a:t>Crecimiento</a:t>
              </a:r>
              <a:r>
                <a:rPr lang="en-US" sz="1400" dirty="0"/>
                <a:t> de </a:t>
              </a:r>
              <a:r>
                <a:rPr lang="en-US" sz="1400" i="1" dirty="0"/>
                <a:t>R. </a:t>
              </a:r>
              <a:r>
                <a:rPr lang="en-US" sz="1400" i="1" dirty="0" err="1"/>
                <a:t>solani</a:t>
              </a:r>
              <a:endParaRPr lang="es-EC" sz="1400" i="1" dirty="0"/>
            </a:p>
          </p:txBody>
        </p:sp>
        <p:sp>
          <p:nvSpPr>
            <p:cNvPr id="39" name="Elipse 38">
              <a:extLst>
                <a:ext uri="{FF2B5EF4-FFF2-40B4-BE49-F238E27FC236}">
                  <a16:creationId xmlns:a16="http://schemas.microsoft.com/office/drawing/2014/main" id="{641CBC6C-B9B3-4FA0-8CA4-408F5620DD29}"/>
                </a:ext>
              </a:extLst>
            </p:cNvPr>
            <p:cNvSpPr/>
            <p:nvPr/>
          </p:nvSpPr>
          <p:spPr>
            <a:xfrm>
              <a:off x="6092149" y="3424519"/>
              <a:ext cx="84224" cy="10073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/>
            </a:p>
          </p:txBody>
        </p:sp>
        <p:sp>
          <p:nvSpPr>
            <p:cNvPr id="40" name="Elipse 39">
              <a:extLst>
                <a:ext uri="{FF2B5EF4-FFF2-40B4-BE49-F238E27FC236}">
                  <a16:creationId xmlns:a16="http://schemas.microsoft.com/office/drawing/2014/main" id="{DC825AA8-ECBF-4C9C-89DC-E6837776EF7A}"/>
                </a:ext>
              </a:extLst>
            </p:cNvPr>
            <p:cNvSpPr/>
            <p:nvPr/>
          </p:nvSpPr>
          <p:spPr>
            <a:xfrm>
              <a:off x="6100169" y="3649111"/>
              <a:ext cx="84224" cy="100734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400"/>
            </a:p>
          </p:txBody>
        </p: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12124ADB-9CAC-4037-87EB-548452D67153}"/>
                </a:ext>
              </a:extLst>
            </p:cNvPr>
            <p:cNvSpPr txBox="1"/>
            <p:nvPr/>
          </p:nvSpPr>
          <p:spPr>
            <a:xfrm>
              <a:off x="6228855" y="3555980"/>
              <a:ext cx="22409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Zona de </a:t>
              </a:r>
              <a:r>
                <a:rPr lang="en-US" sz="1400" dirty="0" err="1"/>
                <a:t>inhibición</a:t>
              </a:r>
              <a:r>
                <a:rPr lang="en-US" sz="1400" dirty="0"/>
                <a:t> </a:t>
              </a:r>
              <a:endParaRPr lang="es-EC" sz="1400" dirty="0"/>
            </a:p>
          </p:txBody>
        </p:sp>
      </p:grpSp>
      <p:cxnSp>
        <p:nvCxnSpPr>
          <p:cNvPr id="47" name="Conector recto de flecha 46">
            <a:extLst>
              <a:ext uri="{FF2B5EF4-FFF2-40B4-BE49-F238E27FC236}">
                <a16:creationId xmlns:a16="http://schemas.microsoft.com/office/drawing/2014/main" id="{2C773529-3650-4C6E-A0B6-DB9119B6B00D}"/>
              </a:ext>
            </a:extLst>
          </p:cNvPr>
          <p:cNvCxnSpPr>
            <a:cxnSpLocks/>
          </p:cNvCxnSpPr>
          <p:nvPr/>
        </p:nvCxnSpPr>
        <p:spPr>
          <a:xfrm flipH="1" flipV="1">
            <a:off x="3461996" y="2167506"/>
            <a:ext cx="274222" cy="114050"/>
          </a:xfrm>
          <a:prstGeom prst="straightConnector1">
            <a:avLst/>
          </a:prstGeom>
          <a:ln w="285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arcador de número de diapositiva 3">
            <a:extLst>
              <a:ext uri="{FF2B5EF4-FFF2-40B4-BE49-F238E27FC236}">
                <a16:creationId xmlns:a16="http://schemas.microsoft.com/office/drawing/2014/main" id="{9F9EE79E-AC8B-462D-8794-86240D895F01}"/>
              </a:ext>
            </a:extLst>
          </p:cNvPr>
          <p:cNvSpPr txBox="1">
            <a:spLocks/>
          </p:cNvSpPr>
          <p:nvPr/>
        </p:nvSpPr>
        <p:spPr>
          <a:xfrm>
            <a:off x="8667387" y="12783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B992E7-C58E-41B7-888F-E83FAA2547BC}" type="slidenum">
              <a:rPr lang="es-EC" sz="1400"/>
              <a:pPr/>
              <a:t>22</a:t>
            </a:fld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2232817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3AEF271-BF07-45E9-9EEC-21F7795CA157}"/>
              </a:ext>
            </a:extLst>
          </p:cNvPr>
          <p:cNvSpPr txBox="1"/>
          <p:nvPr/>
        </p:nvSpPr>
        <p:spPr>
          <a:xfrm>
            <a:off x="726138" y="382175"/>
            <a:ext cx="72566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+mj-lt"/>
              </a:rPr>
              <a:t>Análisis</a:t>
            </a:r>
            <a:r>
              <a:rPr lang="en-US" sz="2000" b="1" dirty="0">
                <a:latin typeface="+mj-lt"/>
              </a:rPr>
              <a:t> de los </a:t>
            </a:r>
            <a:r>
              <a:rPr lang="en-US" sz="2000" b="1" dirty="0" err="1">
                <a:latin typeface="+mj-lt"/>
              </a:rPr>
              <a:t>Datos</a:t>
            </a:r>
            <a:r>
              <a:rPr lang="en-US" sz="2000" b="1" dirty="0">
                <a:latin typeface="+mj-lt"/>
              </a:rPr>
              <a:t> de </a:t>
            </a:r>
            <a:r>
              <a:rPr lang="en-US" sz="2000" b="1" dirty="0" err="1">
                <a:latin typeface="+mj-lt"/>
              </a:rPr>
              <a:t>Ensayos</a:t>
            </a:r>
            <a:r>
              <a:rPr lang="en-US" sz="2000" b="1" dirty="0">
                <a:latin typeface="+mj-lt"/>
              </a:rPr>
              <a:t> de </a:t>
            </a:r>
            <a:r>
              <a:rPr lang="en-US" sz="2000" b="1" dirty="0" err="1">
                <a:latin typeface="+mj-lt"/>
              </a:rPr>
              <a:t>Inhibición</a:t>
            </a:r>
            <a:r>
              <a:rPr lang="en-US" sz="2000" b="1" dirty="0">
                <a:latin typeface="+mj-lt"/>
              </a:rPr>
              <a:t>: </a:t>
            </a:r>
            <a:r>
              <a:rPr lang="en-US" sz="2000" b="1" dirty="0" err="1">
                <a:latin typeface="+mj-lt"/>
              </a:rPr>
              <a:t>Extractos</a:t>
            </a:r>
            <a:r>
              <a:rPr lang="en-US" sz="2000" b="1" dirty="0">
                <a:latin typeface="+mj-lt"/>
              </a:rPr>
              <a:t> vs. </a:t>
            </a:r>
            <a:r>
              <a:rPr lang="en-US" sz="2000" b="1" i="1" dirty="0">
                <a:latin typeface="+mj-lt"/>
              </a:rPr>
              <a:t>Rhizoctonia </a:t>
            </a:r>
            <a:r>
              <a:rPr lang="en-US" sz="2000" b="1" i="1" dirty="0" err="1">
                <a:latin typeface="+mj-lt"/>
              </a:rPr>
              <a:t>solani</a:t>
            </a:r>
            <a:r>
              <a:rPr lang="en-US" sz="2000" b="1" i="1" dirty="0">
                <a:latin typeface="+mj-lt"/>
              </a:rPr>
              <a:t>, 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Proyecci</a:t>
            </a:r>
            <a:r>
              <a:rPr lang="es-EC" sz="2000" b="1" dirty="0" err="1">
                <a:latin typeface="+mj-lt"/>
              </a:rPr>
              <a:t>ón</a:t>
            </a:r>
            <a:r>
              <a:rPr lang="es-EC" sz="2000" b="1" dirty="0">
                <a:latin typeface="+mj-lt"/>
              </a:rPr>
              <a:t> Teórica.</a:t>
            </a:r>
            <a:endParaRPr lang="en-US" sz="2000" b="1" dirty="0">
              <a:latin typeface="+mj-lt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94C6C853-08E3-4AE2-9EBF-4677E571E708}"/>
              </a:ext>
            </a:extLst>
          </p:cNvPr>
          <p:cNvGrpSpPr/>
          <p:nvPr/>
        </p:nvGrpSpPr>
        <p:grpSpPr>
          <a:xfrm>
            <a:off x="1834188" y="2018428"/>
            <a:ext cx="5475623" cy="960248"/>
            <a:chOff x="-340657" y="2617959"/>
            <a:chExt cx="4347412" cy="583522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727FD57F-D4EC-4E19-86AF-0A54FC1902DC}"/>
                </a:ext>
              </a:extLst>
            </p:cNvPr>
            <p:cNvGrpSpPr/>
            <p:nvPr/>
          </p:nvGrpSpPr>
          <p:grpSpPr>
            <a:xfrm>
              <a:off x="-340657" y="2617959"/>
              <a:ext cx="4347412" cy="546412"/>
              <a:chOff x="-340656" y="1785709"/>
              <a:chExt cx="4347412" cy="546412"/>
            </a:xfrm>
          </p:grpSpPr>
          <p:pic>
            <p:nvPicPr>
              <p:cNvPr id="9" name="Imagen 8">
                <a:extLst>
                  <a:ext uri="{FF2B5EF4-FFF2-40B4-BE49-F238E27FC236}">
                    <a16:creationId xmlns:a16="http://schemas.microsoft.com/office/drawing/2014/main" id="{3E70A67F-8A96-41B9-9344-884CE14F94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48713" r="9806"/>
              <a:stretch/>
            </p:blipFill>
            <p:spPr>
              <a:xfrm>
                <a:off x="-340656" y="1902235"/>
                <a:ext cx="3745594" cy="429886"/>
              </a:xfrm>
              <a:prstGeom prst="rect">
                <a:avLst/>
              </a:prstGeom>
            </p:spPr>
          </p:pic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C1F368B1-0079-4FBE-A6EE-0AC8F18DA6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90383" t="35340"/>
              <a:stretch/>
            </p:blipFill>
            <p:spPr>
              <a:xfrm>
                <a:off x="3404938" y="1785709"/>
                <a:ext cx="601818" cy="541986"/>
              </a:xfrm>
              <a:prstGeom prst="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5A33D8A4-DCFD-4E90-9D4E-5F5107912A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53063" b="70096"/>
              <a:stretch/>
            </p:blipFill>
            <p:spPr>
              <a:xfrm>
                <a:off x="-323986" y="1785709"/>
                <a:ext cx="2937322" cy="250658"/>
              </a:xfrm>
              <a:prstGeom prst="rect">
                <a:avLst/>
              </a:prstGeom>
            </p:spPr>
          </p:pic>
        </p:grp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3F611ADC-63FC-49B4-8F78-967550503F43}"/>
                </a:ext>
              </a:extLst>
            </p:cNvPr>
            <p:cNvSpPr/>
            <p:nvPr/>
          </p:nvSpPr>
          <p:spPr>
            <a:xfrm>
              <a:off x="3404937" y="2949793"/>
              <a:ext cx="601818" cy="251688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5C635B5C-31B2-40C3-85E9-E49A30EED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072" y="3503263"/>
            <a:ext cx="4259125" cy="194275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5106FB8F-F995-47EA-B837-F3107476AC0C}"/>
              </a:ext>
            </a:extLst>
          </p:cNvPr>
          <p:cNvSpPr txBox="1"/>
          <p:nvPr/>
        </p:nvSpPr>
        <p:spPr>
          <a:xfrm>
            <a:off x="3861174" y="1460056"/>
            <a:ext cx="986589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1400" dirty="0"/>
              <a:t>α</a:t>
            </a:r>
            <a:r>
              <a:rPr lang="en-US" sz="1400" dirty="0"/>
              <a:t> = 0.05</a:t>
            </a:r>
            <a:endParaRPr lang="es-EC" sz="1400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37FADC70-D19C-420D-B6E2-70597F0FEA56}"/>
              </a:ext>
            </a:extLst>
          </p:cNvPr>
          <p:cNvSpPr/>
          <p:nvPr/>
        </p:nvSpPr>
        <p:spPr>
          <a:xfrm>
            <a:off x="5099554" y="4735426"/>
            <a:ext cx="697831" cy="34060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Marcador de número de diapositiva 3">
            <a:extLst>
              <a:ext uri="{FF2B5EF4-FFF2-40B4-BE49-F238E27FC236}">
                <a16:creationId xmlns:a16="http://schemas.microsoft.com/office/drawing/2014/main" id="{C7058CF2-D3B4-4D50-94D2-BD38D4C6723D}"/>
              </a:ext>
            </a:extLst>
          </p:cNvPr>
          <p:cNvSpPr txBox="1">
            <a:spLocks/>
          </p:cNvSpPr>
          <p:nvPr/>
        </p:nvSpPr>
        <p:spPr>
          <a:xfrm>
            <a:off x="8667387" y="12783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B992E7-C58E-41B7-888F-E83FAA2547BC}" type="slidenum">
              <a:rPr lang="es-EC" sz="1400"/>
              <a:pPr/>
              <a:t>23</a:t>
            </a:fld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1411427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o 29">
            <a:extLst>
              <a:ext uri="{FF2B5EF4-FFF2-40B4-BE49-F238E27FC236}">
                <a16:creationId xmlns:a16="http://schemas.microsoft.com/office/drawing/2014/main" id="{50379A9C-5980-4F6E-ADFF-E312C0FC2450}"/>
              </a:ext>
            </a:extLst>
          </p:cNvPr>
          <p:cNvGrpSpPr/>
          <p:nvPr/>
        </p:nvGrpSpPr>
        <p:grpSpPr>
          <a:xfrm>
            <a:off x="570714" y="3108086"/>
            <a:ext cx="7728461" cy="2497584"/>
            <a:chOff x="544209" y="272121"/>
            <a:chExt cx="7728461" cy="2497584"/>
          </a:xfrm>
        </p:grpSpPr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65551994-EBE3-4B29-8990-8E95AEDA43E2}"/>
                </a:ext>
              </a:extLst>
            </p:cNvPr>
            <p:cNvGrpSpPr/>
            <p:nvPr/>
          </p:nvGrpSpPr>
          <p:grpSpPr>
            <a:xfrm>
              <a:off x="871330" y="606080"/>
              <a:ext cx="7401340" cy="2163625"/>
              <a:chOff x="792437" y="765106"/>
              <a:chExt cx="6771861" cy="1850336"/>
            </a:xfrm>
          </p:grpSpPr>
          <p:pic>
            <p:nvPicPr>
              <p:cNvPr id="3" name="Imagen 2">
                <a:extLst>
                  <a:ext uri="{FF2B5EF4-FFF2-40B4-BE49-F238E27FC236}">
                    <a16:creationId xmlns:a16="http://schemas.microsoft.com/office/drawing/2014/main" id="{CA30F355-D22B-418E-8718-204E8FE8C1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23705" y="765106"/>
                <a:ext cx="6648450" cy="371475"/>
              </a:xfrm>
              <a:prstGeom prst="rect">
                <a:avLst/>
              </a:prstGeom>
            </p:spPr>
          </p:pic>
          <p:pic>
            <p:nvPicPr>
              <p:cNvPr id="5" name="Imagen 4">
                <a:extLst>
                  <a:ext uri="{FF2B5EF4-FFF2-40B4-BE49-F238E27FC236}">
                    <a16:creationId xmlns:a16="http://schemas.microsoft.com/office/drawing/2014/main" id="{D944F2A2-5C43-4176-8DAA-23E42F3BAB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53526" b="-1"/>
              <a:stretch/>
            </p:blipFill>
            <p:spPr>
              <a:xfrm>
                <a:off x="811073" y="2451653"/>
                <a:ext cx="6753225" cy="163789"/>
              </a:xfrm>
              <a:prstGeom prst="rect">
                <a:avLst/>
              </a:prstGeom>
            </p:spPr>
          </p:pic>
          <p:pic>
            <p:nvPicPr>
              <p:cNvPr id="7" name="Imagen 6">
                <a:extLst>
                  <a:ext uri="{FF2B5EF4-FFF2-40B4-BE49-F238E27FC236}">
                    <a16:creationId xmlns:a16="http://schemas.microsoft.com/office/drawing/2014/main" id="{76C82EA6-18D5-4D2C-982F-ABCF33917B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6362" b="-1"/>
              <a:stretch/>
            </p:blipFill>
            <p:spPr>
              <a:xfrm>
                <a:off x="792437" y="1166191"/>
                <a:ext cx="6657975" cy="151365"/>
              </a:xfrm>
              <a:prstGeom prst="rect">
                <a:avLst/>
              </a:prstGeom>
            </p:spPr>
          </p:pic>
          <p:pic>
            <p:nvPicPr>
              <p:cNvPr id="9" name="Imagen 8">
                <a:extLst>
                  <a:ext uri="{FF2B5EF4-FFF2-40B4-BE49-F238E27FC236}">
                    <a16:creationId xmlns:a16="http://schemas.microsoft.com/office/drawing/2014/main" id="{7F1A5F44-5D4E-4D36-80F1-4CBC9FB00C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6362" b="-1"/>
              <a:stretch/>
            </p:blipFill>
            <p:spPr>
              <a:xfrm>
                <a:off x="814180" y="1337331"/>
                <a:ext cx="6657975" cy="151365"/>
              </a:xfrm>
              <a:prstGeom prst="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5CD4EAC2-7A2B-42B7-A8D8-85B6B2C5E1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3144" y="1483519"/>
                <a:ext cx="6686550" cy="161925"/>
              </a:xfrm>
              <a:prstGeom prst="rect">
                <a:avLst/>
              </a:prstGeom>
            </p:spPr>
          </p:pic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A067DE3F-63B2-465F-BADF-B0293CF21E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1012" y="1646376"/>
                <a:ext cx="6629400" cy="152400"/>
              </a:xfrm>
              <a:prstGeom prst="rect">
                <a:avLst/>
              </a:prstGeom>
            </p:spPr>
          </p:pic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93D93036-14D7-478D-AC28-C8DD5FBB4F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t="21014"/>
              <a:stretch/>
            </p:blipFill>
            <p:spPr>
              <a:xfrm>
                <a:off x="821012" y="1816064"/>
                <a:ext cx="6715125" cy="135421"/>
              </a:xfrm>
              <a:prstGeom prst="rect">
                <a:avLst/>
              </a:prstGeom>
            </p:spPr>
          </p:pic>
          <p:pic>
            <p:nvPicPr>
              <p:cNvPr id="17" name="Imagen 16">
                <a:extLst>
                  <a:ext uri="{FF2B5EF4-FFF2-40B4-BE49-F238E27FC236}">
                    <a16:creationId xmlns:a16="http://schemas.microsoft.com/office/drawing/2014/main" id="{D3F3DD23-DCAF-4168-B265-191DA0C7E3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8467" y="1937403"/>
                <a:ext cx="6696075" cy="171450"/>
              </a:xfrm>
              <a:prstGeom prst="rect">
                <a:avLst/>
              </a:prstGeom>
            </p:spPr>
          </p:pic>
          <p:pic>
            <p:nvPicPr>
              <p:cNvPr id="19" name="Imagen 18">
                <a:extLst>
                  <a:ext uri="{FF2B5EF4-FFF2-40B4-BE49-F238E27FC236}">
                    <a16:creationId xmlns:a16="http://schemas.microsoft.com/office/drawing/2014/main" id="{B7A8C4D8-16DB-4BAF-BE7B-F502FEA199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30537" y="2098398"/>
                <a:ext cx="6705600" cy="171450"/>
              </a:xfrm>
              <a:prstGeom prst="rect">
                <a:avLst/>
              </a:prstGeom>
            </p:spPr>
          </p:pic>
          <p:pic>
            <p:nvPicPr>
              <p:cNvPr id="21" name="Imagen 20">
                <a:extLst>
                  <a:ext uri="{FF2B5EF4-FFF2-40B4-BE49-F238E27FC236}">
                    <a16:creationId xmlns:a16="http://schemas.microsoft.com/office/drawing/2014/main" id="{75962F7F-D7FA-4CCF-9B1B-B73E798986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15215" y="2292108"/>
                <a:ext cx="6743700" cy="171450"/>
              </a:xfrm>
              <a:prstGeom prst="rect">
                <a:avLst/>
              </a:prstGeom>
            </p:spPr>
          </p:pic>
        </p:grpSp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7E82967E-3609-4709-A572-2D79EA19B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44209" y="272121"/>
              <a:ext cx="2540919" cy="331424"/>
            </a:xfrm>
            <a:prstGeom prst="rect">
              <a:avLst/>
            </a:prstGeom>
          </p:spPr>
        </p:pic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1CDD78DA-55A8-47B8-8843-EFA9B6563AD8}"/>
              </a:ext>
            </a:extLst>
          </p:cNvPr>
          <p:cNvGrpSpPr/>
          <p:nvPr/>
        </p:nvGrpSpPr>
        <p:grpSpPr>
          <a:xfrm>
            <a:off x="2125096" y="278296"/>
            <a:ext cx="4540747" cy="2577485"/>
            <a:chOff x="4696018" y="2925365"/>
            <a:chExt cx="4104385" cy="1996808"/>
          </a:xfrm>
        </p:grpSpPr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069EADA9-F32E-4525-A103-B2138418D6D8}"/>
                </a:ext>
              </a:extLst>
            </p:cNvPr>
            <p:cNvGrpSpPr/>
            <p:nvPr/>
          </p:nvGrpSpPr>
          <p:grpSpPr>
            <a:xfrm>
              <a:off x="4696018" y="2925365"/>
              <a:ext cx="4104385" cy="1996808"/>
              <a:chOff x="2381571" y="3152775"/>
              <a:chExt cx="4380865" cy="1781807"/>
            </a:xfrm>
          </p:grpSpPr>
          <p:pic>
            <p:nvPicPr>
              <p:cNvPr id="36" name="Imagen 35">
                <a:extLst>
                  <a:ext uri="{FF2B5EF4-FFF2-40B4-BE49-F238E27FC236}">
                    <a16:creationId xmlns:a16="http://schemas.microsoft.com/office/drawing/2014/main" id="{D046940D-0593-450D-9860-F5862C2B1B28}"/>
                  </a:ext>
                </a:extLst>
              </p:cNvPr>
              <p:cNvPicPr/>
              <p:nvPr/>
            </p:nvPicPr>
            <p:blipFill rotWithShape="1">
              <a:blip r:embed="rId13"/>
              <a:srcRect l="433" t="1647" r="-116" b="74465"/>
              <a:stretch/>
            </p:blipFill>
            <p:spPr bwMode="auto">
              <a:xfrm>
                <a:off x="2381571" y="3152775"/>
                <a:ext cx="4380865" cy="55245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37" name="Imagen 36">
                <a:extLst>
                  <a:ext uri="{FF2B5EF4-FFF2-40B4-BE49-F238E27FC236}">
                    <a16:creationId xmlns:a16="http://schemas.microsoft.com/office/drawing/2014/main" id="{64392630-C324-416B-B8E5-179B8BEBBE95}"/>
                  </a:ext>
                </a:extLst>
              </p:cNvPr>
              <p:cNvPicPr/>
              <p:nvPr/>
            </p:nvPicPr>
            <p:blipFill rotWithShape="1">
              <a:blip r:embed="rId13"/>
              <a:srcRect t="46809" r="933"/>
              <a:stretch/>
            </p:blipFill>
            <p:spPr bwMode="auto">
              <a:xfrm>
                <a:off x="2409511" y="3705225"/>
                <a:ext cx="4352925" cy="122936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id="{FF4CDD18-6BBB-43C8-9A9E-E97D6212D880}"/>
                </a:ext>
              </a:extLst>
            </p:cNvPr>
            <p:cNvSpPr/>
            <p:nvPr/>
          </p:nvSpPr>
          <p:spPr>
            <a:xfrm>
              <a:off x="4705377" y="3672227"/>
              <a:ext cx="2825724" cy="313835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5" name="Rectángulo 34">
              <a:extLst>
                <a:ext uri="{FF2B5EF4-FFF2-40B4-BE49-F238E27FC236}">
                  <a16:creationId xmlns:a16="http://schemas.microsoft.com/office/drawing/2014/main" id="{7053B899-5468-4B9E-AE13-B0C2BF65EE85}"/>
                </a:ext>
              </a:extLst>
            </p:cNvPr>
            <p:cNvSpPr/>
            <p:nvPr/>
          </p:nvSpPr>
          <p:spPr>
            <a:xfrm>
              <a:off x="4696018" y="4305301"/>
              <a:ext cx="3609782" cy="419100"/>
            </a:xfrm>
            <a:prstGeom prst="rect">
              <a:avLst/>
            </a:prstGeom>
            <a:noFill/>
            <a:ln>
              <a:solidFill>
                <a:srgbClr val="AD15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39" name="Rectángulo 38">
            <a:extLst>
              <a:ext uri="{FF2B5EF4-FFF2-40B4-BE49-F238E27FC236}">
                <a16:creationId xmlns:a16="http://schemas.microsoft.com/office/drawing/2014/main" id="{BFCA1957-EF2A-4CD9-A0D6-0FF4A4F04202}"/>
              </a:ext>
            </a:extLst>
          </p:cNvPr>
          <p:cNvSpPr/>
          <p:nvPr/>
        </p:nvSpPr>
        <p:spPr>
          <a:xfrm>
            <a:off x="7548658" y="3686607"/>
            <a:ext cx="665801" cy="37045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CED8BD0C-03CD-405B-A4F7-A57A86A1BE5F}"/>
              </a:ext>
            </a:extLst>
          </p:cNvPr>
          <p:cNvSpPr/>
          <p:nvPr/>
        </p:nvSpPr>
        <p:spPr>
          <a:xfrm>
            <a:off x="5071830" y="823626"/>
            <a:ext cx="569244" cy="3210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45AAE079-4ACD-4FA7-89A4-EAE422432553}"/>
              </a:ext>
            </a:extLst>
          </p:cNvPr>
          <p:cNvSpPr/>
          <p:nvPr/>
        </p:nvSpPr>
        <p:spPr>
          <a:xfrm>
            <a:off x="7557179" y="4083094"/>
            <a:ext cx="713479" cy="15225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Marcador de número de diapositiva 3">
            <a:extLst>
              <a:ext uri="{FF2B5EF4-FFF2-40B4-BE49-F238E27FC236}">
                <a16:creationId xmlns:a16="http://schemas.microsoft.com/office/drawing/2014/main" id="{72DC9B5D-426D-4608-BEEB-F032F8059A3F}"/>
              </a:ext>
            </a:extLst>
          </p:cNvPr>
          <p:cNvSpPr txBox="1">
            <a:spLocks/>
          </p:cNvSpPr>
          <p:nvPr/>
        </p:nvSpPr>
        <p:spPr>
          <a:xfrm>
            <a:off x="8667387" y="12783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B992E7-C58E-41B7-888F-E83FAA2547BC}" type="slidenum">
              <a:rPr lang="es-EC" sz="1400"/>
              <a:pPr/>
              <a:t>24</a:t>
            </a:fld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20963414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601A16C-3587-405F-A6A3-E6455B135E9C}"/>
              </a:ext>
            </a:extLst>
          </p:cNvPr>
          <p:cNvSpPr txBox="1"/>
          <p:nvPr/>
        </p:nvSpPr>
        <p:spPr>
          <a:xfrm>
            <a:off x="781313" y="489906"/>
            <a:ext cx="501076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dirty="0"/>
              <a:t>Gráfica de puntos para el crecimiento de </a:t>
            </a:r>
            <a:r>
              <a:rPr lang="es-MX" sz="1400" i="1" dirty="0" err="1"/>
              <a:t>Rhizoctonia</a:t>
            </a:r>
            <a:r>
              <a:rPr lang="es-MX" sz="1400" i="1" dirty="0"/>
              <a:t> </a:t>
            </a:r>
            <a:r>
              <a:rPr lang="es-MX" sz="1400" i="1" dirty="0" err="1"/>
              <a:t>solani</a:t>
            </a:r>
            <a:r>
              <a:rPr lang="es-MX" sz="1400" i="1" dirty="0"/>
              <a:t> </a:t>
            </a:r>
            <a:r>
              <a:rPr lang="es-MX" sz="1400" dirty="0"/>
              <a:t>con datos de inhibición de extractos crudos de actinomicetos generados por proyección teórica</a:t>
            </a:r>
            <a:endParaRPr lang="es-EC" sz="14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D2BF0EB-7986-4FF1-B901-82C5D5E975B3}"/>
              </a:ext>
            </a:extLst>
          </p:cNvPr>
          <p:cNvSpPr txBox="1"/>
          <p:nvPr/>
        </p:nvSpPr>
        <p:spPr>
          <a:xfrm>
            <a:off x="5924600" y="3974966"/>
            <a:ext cx="3100132" cy="117577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 err="1"/>
              <a:t>Capacidad</a:t>
            </a:r>
            <a:r>
              <a:rPr lang="en-US" sz="1400" b="1" dirty="0"/>
              <a:t> </a:t>
            </a:r>
            <a:r>
              <a:rPr lang="en-US" sz="1400" b="1" dirty="0" err="1"/>
              <a:t>inhibitoria</a:t>
            </a:r>
            <a:r>
              <a:rPr lang="en-US" sz="1400" b="1" dirty="0"/>
              <a:t> </a:t>
            </a:r>
            <a:r>
              <a:rPr lang="en-US" sz="1400" b="1" dirty="0" err="1"/>
              <a:t>depende</a:t>
            </a:r>
            <a:r>
              <a:rPr lang="en-US" sz="1400" b="1" dirty="0"/>
              <a:t> de:</a:t>
            </a:r>
          </a:p>
          <a:p>
            <a:endParaRPr lang="en-US" sz="5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Organismo</a:t>
            </a:r>
            <a:r>
              <a:rPr lang="en-US" sz="1400" dirty="0"/>
              <a:t> </a:t>
            </a:r>
            <a:r>
              <a:rPr lang="en-US" sz="1400" dirty="0" err="1"/>
              <a:t>antagonista</a:t>
            </a:r>
            <a:r>
              <a:rPr lang="en-US" sz="1400" dirty="0"/>
              <a:t> o</a:t>
            </a:r>
          </a:p>
          <a:p>
            <a:r>
              <a:rPr lang="en-US" sz="1400" dirty="0"/>
              <a:t>      sus </a:t>
            </a:r>
            <a:r>
              <a:rPr lang="en-US" sz="1400" dirty="0" err="1"/>
              <a:t>bioproductos</a:t>
            </a:r>
            <a:endParaRPr lang="en-US" sz="1400" dirty="0"/>
          </a:p>
          <a:p>
            <a:endParaRPr lang="en-US" sz="5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err="1"/>
              <a:t>Composición</a:t>
            </a:r>
            <a:r>
              <a:rPr lang="en-US" sz="1400" dirty="0"/>
              <a:t> del </a:t>
            </a:r>
            <a:r>
              <a:rPr lang="en-US" sz="1400" dirty="0" err="1"/>
              <a:t>fitopatógeno</a:t>
            </a:r>
            <a:endParaRPr lang="es-EC" sz="1400" dirty="0"/>
          </a:p>
        </p:txBody>
      </p:sp>
      <p:graphicFrame>
        <p:nvGraphicFramePr>
          <p:cNvPr id="8" name="Tabla 8">
            <a:extLst>
              <a:ext uri="{FF2B5EF4-FFF2-40B4-BE49-F238E27FC236}">
                <a16:creationId xmlns:a16="http://schemas.microsoft.com/office/drawing/2014/main" id="{251D93D7-7705-472A-A4EE-C880560647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405591"/>
              </p:ext>
            </p:extLst>
          </p:nvPr>
        </p:nvGraphicFramePr>
        <p:xfrm>
          <a:off x="6480718" y="1228572"/>
          <a:ext cx="2411492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5746">
                  <a:extLst>
                    <a:ext uri="{9D8B030D-6E8A-4147-A177-3AD203B41FA5}">
                      <a16:colId xmlns:a16="http://schemas.microsoft.com/office/drawing/2014/main" val="2870514739"/>
                    </a:ext>
                  </a:extLst>
                </a:gridCol>
                <a:gridCol w="1205746">
                  <a:extLst>
                    <a:ext uri="{9D8B030D-6E8A-4147-A177-3AD203B41FA5}">
                      <a16:colId xmlns:a16="http://schemas.microsoft.com/office/drawing/2014/main" val="3210062599"/>
                    </a:ext>
                  </a:extLst>
                </a:gridCol>
              </a:tblGrid>
              <a:tr h="39571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/>
                        <a:t>Tratamiento</a:t>
                      </a:r>
                      <a:endParaRPr lang="es-EC" sz="12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Halo de </a:t>
                      </a:r>
                      <a:r>
                        <a:rPr lang="en-US" sz="1200" b="1" dirty="0" err="1"/>
                        <a:t>inhibición</a:t>
                      </a:r>
                      <a:r>
                        <a:rPr lang="en-US" sz="1200" b="1" dirty="0"/>
                        <a:t> (mm)</a:t>
                      </a:r>
                      <a:endParaRPr lang="es-EC" sz="1200" b="1" dirty="0"/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6991499"/>
                  </a:ext>
                </a:extLst>
              </a:tr>
              <a:tr h="23277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P30</a:t>
                      </a:r>
                      <a:endParaRPr lang="es-EC" sz="12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21.83</a:t>
                      </a:r>
                      <a:endParaRPr lang="es-EC" sz="12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41577040"/>
                  </a:ext>
                </a:extLst>
              </a:tr>
              <a:tr h="23277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P36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18.92</a:t>
                      </a:r>
                      <a:endParaRPr lang="es-EC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3774979"/>
                  </a:ext>
                </a:extLst>
              </a:tr>
              <a:tr h="23277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P3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6.92</a:t>
                      </a:r>
                      <a:endParaRPr lang="es-EC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6776008"/>
                  </a:ext>
                </a:extLst>
              </a:tr>
              <a:tr h="23277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P25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6.83</a:t>
                      </a:r>
                      <a:endParaRPr lang="es-EC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774978"/>
                  </a:ext>
                </a:extLst>
              </a:tr>
              <a:tr h="23277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P21</a:t>
                      </a:r>
                      <a:endParaRPr lang="es-EC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</a:t>
                      </a:r>
                      <a:endParaRPr lang="es-EC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5369631"/>
                  </a:ext>
                </a:extLst>
              </a:tr>
              <a:tr h="23277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P22</a:t>
                      </a:r>
                      <a:endParaRPr lang="es-EC" sz="12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</a:t>
                      </a:r>
                      <a:endParaRPr lang="es-EC" sz="12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4040495"/>
                  </a:ext>
                </a:extLst>
              </a:tr>
            </a:tbl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203DDCD0-77F5-4BD8-92A0-73376624EB56}"/>
              </a:ext>
            </a:extLst>
          </p:cNvPr>
          <p:cNvSpPr txBox="1"/>
          <p:nvPr/>
        </p:nvSpPr>
        <p:spPr>
          <a:xfrm>
            <a:off x="6340969" y="651491"/>
            <a:ext cx="280303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Tabla</a:t>
            </a:r>
            <a:r>
              <a:rPr lang="en-US" sz="1050" dirty="0"/>
              <a:t> 3. Halos de </a:t>
            </a:r>
            <a:r>
              <a:rPr lang="en-US" sz="1050" dirty="0" err="1"/>
              <a:t>inhibición</a:t>
            </a:r>
            <a:r>
              <a:rPr lang="en-US" sz="1050" dirty="0"/>
              <a:t> </a:t>
            </a:r>
            <a:r>
              <a:rPr lang="en-US" sz="1050" dirty="0" err="1"/>
              <a:t>generados</a:t>
            </a:r>
            <a:r>
              <a:rPr lang="en-US" sz="1050" dirty="0"/>
              <a:t> por </a:t>
            </a:r>
            <a:r>
              <a:rPr lang="en-US" sz="1050" dirty="0" err="1"/>
              <a:t>proyección</a:t>
            </a:r>
            <a:r>
              <a:rPr lang="en-US" sz="1050" dirty="0"/>
              <a:t> </a:t>
            </a:r>
            <a:r>
              <a:rPr lang="en-US" sz="1050" dirty="0" err="1"/>
              <a:t>teórica</a:t>
            </a:r>
            <a:r>
              <a:rPr lang="en-US" sz="1050" dirty="0"/>
              <a:t> de los </a:t>
            </a:r>
            <a:r>
              <a:rPr lang="en-US" sz="1050" dirty="0" err="1"/>
              <a:t>extractos</a:t>
            </a:r>
            <a:r>
              <a:rPr lang="en-US" sz="1050" dirty="0"/>
              <a:t> </a:t>
            </a:r>
            <a:r>
              <a:rPr lang="en-US" sz="1050" dirty="0" err="1"/>
              <a:t>crudos</a:t>
            </a:r>
            <a:r>
              <a:rPr lang="en-US" sz="1050" dirty="0"/>
              <a:t> de </a:t>
            </a:r>
            <a:r>
              <a:rPr lang="en-US" sz="1050" dirty="0" err="1"/>
              <a:t>actinomicetos</a:t>
            </a:r>
            <a:endParaRPr lang="es-EC" sz="1050" i="1" dirty="0"/>
          </a:p>
        </p:txBody>
      </p:sp>
      <p:sp>
        <p:nvSpPr>
          <p:cNvPr id="12" name="Marcador de número de diapositiva 3">
            <a:extLst>
              <a:ext uri="{FF2B5EF4-FFF2-40B4-BE49-F238E27FC236}">
                <a16:creationId xmlns:a16="http://schemas.microsoft.com/office/drawing/2014/main" id="{F3520B67-84F3-4278-A69E-04920E92E951}"/>
              </a:ext>
            </a:extLst>
          </p:cNvPr>
          <p:cNvSpPr txBox="1">
            <a:spLocks/>
          </p:cNvSpPr>
          <p:nvPr/>
        </p:nvSpPr>
        <p:spPr>
          <a:xfrm>
            <a:off x="8667387" y="12783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B992E7-C58E-41B7-888F-E83FAA2547BC}" type="slidenum">
              <a:rPr lang="es-EC" sz="1400"/>
              <a:pPr/>
              <a:t>25</a:t>
            </a:fld>
            <a:endParaRPr lang="es-EC" sz="1400" dirty="0"/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0FC369C0-9AF5-429D-94C4-381FF8126017}"/>
              </a:ext>
            </a:extLst>
          </p:cNvPr>
          <p:cNvGrpSpPr/>
          <p:nvPr/>
        </p:nvGrpSpPr>
        <p:grpSpPr>
          <a:xfrm>
            <a:off x="219727" y="1228572"/>
            <a:ext cx="5572350" cy="4740199"/>
            <a:chOff x="219727" y="1228572"/>
            <a:chExt cx="5572350" cy="4740199"/>
          </a:xfrm>
        </p:grpSpPr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C7DDD697-C99B-4AC7-A42C-1921712B6644}"/>
                </a:ext>
              </a:extLst>
            </p:cNvPr>
            <p:cNvGrpSpPr/>
            <p:nvPr/>
          </p:nvGrpSpPr>
          <p:grpSpPr>
            <a:xfrm>
              <a:off x="357808" y="1228572"/>
              <a:ext cx="5434269" cy="4684070"/>
              <a:chOff x="2548697" y="1497496"/>
              <a:chExt cx="5058048" cy="4168587"/>
            </a:xfrm>
            <a:solidFill>
              <a:schemeClr val="bg1"/>
            </a:solidFill>
          </p:grpSpPr>
          <p:pic>
            <p:nvPicPr>
              <p:cNvPr id="3" name="Imagen 2">
                <a:extLst>
                  <a:ext uri="{FF2B5EF4-FFF2-40B4-BE49-F238E27FC236}">
                    <a16:creationId xmlns:a16="http://schemas.microsoft.com/office/drawing/2014/main" id="{FAB50AB9-C826-46E9-B6B1-E4672F298E3E}"/>
                  </a:ext>
                </a:extLst>
              </p:cNvPr>
              <p:cNvPicPr/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 l="3380"/>
              <a:stretch/>
            </p:blipFill>
            <p:spPr>
              <a:xfrm>
                <a:off x="2548697" y="1497496"/>
                <a:ext cx="5058048" cy="3384384"/>
              </a:xfrm>
              <a:prstGeom prst="rect">
                <a:avLst/>
              </a:prstGeom>
              <a:grpFill/>
            </p:spPr>
          </p:pic>
          <p:pic>
            <p:nvPicPr>
              <p:cNvPr id="4" name="Imagen 3">
                <a:extLst>
                  <a:ext uri="{FF2B5EF4-FFF2-40B4-BE49-F238E27FC236}">
                    <a16:creationId xmlns:a16="http://schemas.microsoft.com/office/drawing/2014/main" id="{6A97CF25-3FD5-4A1E-8D4E-9FDF45D8E123}"/>
                  </a:ext>
                </a:extLst>
              </p:cNvPr>
              <p:cNvPicPr/>
              <p:nvPr/>
            </p:nvPicPr>
            <p:blipFill rotWithShape="1">
              <a:blip r:embed="rId4"/>
              <a:srcRect l="1728" t="7225" b="-1"/>
              <a:stretch/>
            </p:blipFill>
            <p:spPr bwMode="auto">
              <a:xfrm>
                <a:off x="3113266" y="4881883"/>
                <a:ext cx="3659343" cy="784200"/>
              </a:xfrm>
              <a:prstGeom prst="rect">
                <a:avLst/>
              </a:prstGeom>
              <a:grp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8B2D3E5C-959C-48A4-9322-C5C1BE04686B}"/>
                </a:ext>
              </a:extLst>
            </p:cNvPr>
            <p:cNvSpPr txBox="1"/>
            <p:nvPr/>
          </p:nvSpPr>
          <p:spPr>
            <a:xfrm rot="16200000">
              <a:off x="-899418" y="2735911"/>
              <a:ext cx="24999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err="1"/>
                <a:t>Crecimiento</a:t>
              </a:r>
              <a:r>
                <a:rPr lang="en-US" sz="1050" dirty="0"/>
                <a:t> de </a:t>
              </a:r>
              <a:r>
                <a:rPr lang="en-US" sz="1050" i="1" dirty="0"/>
                <a:t>R. </a:t>
              </a:r>
              <a:r>
                <a:rPr lang="en-US" sz="1050" i="1" dirty="0" err="1"/>
                <a:t>solani</a:t>
              </a:r>
              <a:r>
                <a:rPr lang="en-US" sz="1050" i="1" dirty="0"/>
                <a:t> </a:t>
              </a:r>
              <a:r>
                <a:rPr lang="en-US" sz="1050" dirty="0"/>
                <a:t> (mm)</a:t>
              </a:r>
              <a:endParaRPr lang="es-EC" sz="1050" dirty="0"/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892677B0-9A32-4C27-848C-D518DB9822DD}"/>
                </a:ext>
              </a:extLst>
            </p:cNvPr>
            <p:cNvSpPr txBox="1"/>
            <p:nvPr/>
          </p:nvSpPr>
          <p:spPr>
            <a:xfrm>
              <a:off x="1179443" y="5060830"/>
              <a:ext cx="1722784" cy="9079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Control</a:t>
              </a:r>
            </a:p>
            <a:p>
              <a:endParaRPr lang="en-US" sz="200" dirty="0"/>
            </a:p>
            <a:p>
              <a:r>
                <a:rPr lang="en-US" sz="1100" dirty="0" err="1"/>
                <a:t>Extracto</a:t>
              </a:r>
              <a:r>
                <a:rPr lang="en-US" sz="1100" dirty="0"/>
                <a:t> P22</a:t>
              </a:r>
            </a:p>
            <a:p>
              <a:endParaRPr lang="en-US" sz="200" dirty="0"/>
            </a:p>
            <a:p>
              <a:endParaRPr lang="en-US" sz="200" dirty="0"/>
            </a:p>
            <a:p>
              <a:r>
                <a:rPr lang="en-US" sz="1100" dirty="0" err="1"/>
                <a:t>Extracto</a:t>
              </a:r>
              <a:r>
                <a:rPr lang="en-US" sz="1100" dirty="0"/>
                <a:t> P3</a:t>
              </a:r>
            </a:p>
            <a:p>
              <a:endParaRPr lang="en-US" sz="300" dirty="0"/>
            </a:p>
            <a:p>
              <a:r>
                <a:rPr lang="en-US" sz="1100" dirty="0" err="1"/>
                <a:t>Extracto</a:t>
              </a:r>
              <a:r>
                <a:rPr lang="en-US" sz="1100" dirty="0"/>
                <a:t> P36</a:t>
              </a:r>
              <a:endParaRPr lang="es-EC" sz="1100" dirty="0"/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777BDFBA-CFDB-4A4F-9D0B-0D7124399292}"/>
                </a:ext>
              </a:extLst>
            </p:cNvPr>
            <p:cNvSpPr txBox="1"/>
            <p:nvPr/>
          </p:nvSpPr>
          <p:spPr>
            <a:xfrm>
              <a:off x="3173113" y="5049750"/>
              <a:ext cx="1722784" cy="6617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 err="1"/>
                <a:t>Extracto</a:t>
              </a:r>
              <a:r>
                <a:rPr lang="en-US" sz="1100" dirty="0"/>
                <a:t> P21</a:t>
              </a:r>
            </a:p>
            <a:p>
              <a:endParaRPr lang="en-US" sz="200" dirty="0"/>
            </a:p>
            <a:p>
              <a:r>
                <a:rPr lang="en-US" sz="1100" dirty="0" err="1"/>
                <a:t>Extracto</a:t>
              </a:r>
              <a:r>
                <a:rPr lang="en-US" sz="1100" dirty="0"/>
                <a:t> P25</a:t>
              </a:r>
            </a:p>
            <a:p>
              <a:endParaRPr lang="en-US" sz="200" dirty="0"/>
            </a:p>
            <a:p>
              <a:r>
                <a:rPr lang="en-US" sz="1100" dirty="0" err="1"/>
                <a:t>Extracto</a:t>
              </a:r>
              <a:r>
                <a:rPr lang="en-US" sz="1100" dirty="0"/>
                <a:t> P30</a:t>
              </a:r>
              <a:endParaRPr lang="es-EC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758700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:a16="http://schemas.microsoft.com/office/drawing/2014/main" id="{667F2C4B-5BF6-4C0C-9043-6FED1C09E608}"/>
              </a:ext>
            </a:extLst>
          </p:cNvPr>
          <p:cNvGrpSpPr/>
          <p:nvPr/>
        </p:nvGrpSpPr>
        <p:grpSpPr>
          <a:xfrm>
            <a:off x="999425" y="4349343"/>
            <a:ext cx="2640113" cy="869943"/>
            <a:chOff x="6053452" y="4625871"/>
            <a:chExt cx="2315848" cy="766687"/>
          </a:xfrm>
        </p:grpSpPr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5D717BEF-1225-4220-B2F7-69276DF0BAE9}"/>
                </a:ext>
              </a:extLst>
            </p:cNvPr>
            <p:cNvSpPr txBox="1"/>
            <p:nvPr/>
          </p:nvSpPr>
          <p:spPr>
            <a:xfrm>
              <a:off x="6053452" y="4625871"/>
              <a:ext cx="23158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/>
                <a:t>Nocardia sp.       </a:t>
              </a:r>
              <a:r>
                <a:rPr lang="en-US" sz="1600" dirty="0"/>
                <a:t>P21</a:t>
              </a:r>
              <a:r>
                <a:rPr lang="en-US" sz="1600" i="1" dirty="0">
                  <a:latin typeface="Footlight MT Light" panose="0204060206030A020304" pitchFamily="18" charset="0"/>
                </a:rPr>
                <a:t> </a:t>
              </a:r>
              <a:endParaRPr lang="es-EC" sz="1600" i="1" dirty="0"/>
            </a:p>
          </p:txBody>
        </p:sp>
        <p:cxnSp>
          <p:nvCxnSpPr>
            <p:cNvPr id="21" name="Conector recto de flecha 20">
              <a:extLst>
                <a:ext uri="{FF2B5EF4-FFF2-40B4-BE49-F238E27FC236}">
                  <a16:creationId xmlns:a16="http://schemas.microsoft.com/office/drawing/2014/main" id="{C8C3FEAA-5347-4270-A3EE-7E0CDD9F914A}"/>
                </a:ext>
              </a:extLst>
            </p:cNvPr>
            <p:cNvCxnSpPr>
              <a:cxnSpLocks/>
            </p:cNvCxnSpPr>
            <p:nvPr/>
          </p:nvCxnSpPr>
          <p:spPr>
            <a:xfrm>
              <a:off x="7183752" y="4786238"/>
              <a:ext cx="215897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Conector recto de flecha 21">
              <a:extLst>
                <a:ext uri="{FF2B5EF4-FFF2-40B4-BE49-F238E27FC236}">
                  <a16:creationId xmlns:a16="http://schemas.microsoft.com/office/drawing/2014/main" id="{D79334B9-6B36-44EA-B472-187895733373}"/>
                </a:ext>
              </a:extLst>
            </p:cNvPr>
            <p:cNvCxnSpPr>
              <a:cxnSpLocks/>
            </p:cNvCxnSpPr>
            <p:nvPr/>
          </p:nvCxnSpPr>
          <p:spPr>
            <a:xfrm>
              <a:off x="6667500" y="4886174"/>
              <a:ext cx="0" cy="22071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216F27C0-1799-489E-8505-C4C9D446453A}"/>
                </a:ext>
              </a:extLst>
            </p:cNvPr>
            <p:cNvSpPr txBox="1"/>
            <p:nvPr/>
          </p:nvSpPr>
          <p:spPr>
            <a:xfrm>
              <a:off x="6104254" y="5094188"/>
              <a:ext cx="2108196" cy="298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/>
                <a:t>Trazas</a:t>
              </a:r>
              <a:r>
                <a:rPr lang="en-US" sz="1600" dirty="0"/>
                <a:t> de </a:t>
              </a:r>
              <a:r>
                <a:rPr lang="en-US" sz="1600" dirty="0" err="1"/>
                <a:t>quitinasas</a:t>
              </a:r>
              <a:r>
                <a:rPr lang="en-US" sz="1600" dirty="0"/>
                <a:t> </a:t>
              </a:r>
              <a:endParaRPr lang="es-EC" sz="1600" dirty="0"/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652A9372-9BE6-455A-9133-0920394EE659}"/>
              </a:ext>
            </a:extLst>
          </p:cNvPr>
          <p:cNvGrpSpPr/>
          <p:nvPr/>
        </p:nvGrpSpPr>
        <p:grpSpPr>
          <a:xfrm>
            <a:off x="4224771" y="4349336"/>
            <a:ext cx="3593014" cy="1114545"/>
            <a:chOff x="6053452" y="4625871"/>
            <a:chExt cx="2344363" cy="982257"/>
          </a:xfrm>
          <a:solidFill>
            <a:schemeClr val="bg1"/>
          </a:solidFill>
        </p:grpSpPr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66213240-229C-44D1-8A71-BAF42D2B4A28}"/>
                </a:ext>
              </a:extLst>
            </p:cNvPr>
            <p:cNvSpPr txBox="1"/>
            <p:nvPr/>
          </p:nvSpPr>
          <p:spPr>
            <a:xfrm>
              <a:off x="6053452" y="4625871"/>
              <a:ext cx="2315848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600" i="1" dirty="0"/>
                <a:t>Streptomyces </a:t>
              </a:r>
              <a:r>
                <a:rPr lang="en-US" sz="1600" i="1" dirty="0" err="1"/>
                <a:t>hygroscopicus</a:t>
              </a:r>
              <a:r>
                <a:rPr lang="en-US" sz="1600" i="1" dirty="0"/>
                <a:t>       </a:t>
              </a:r>
              <a:r>
                <a:rPr lang="en-US" sz="1600" dirty="0"/>
                <a:t>P22</a:t>
              </a:r>
              <a:r>
                <a:rPr lang="en-US" sz="1600" i="1" dirty="0">
                  <a:latin typeface="Footlight MT Light" panose="0204060206030A020304" pitchFamily="18" charset="0"/>
                </a:rPr>
                <a:t> </a:t>
              </a:r>
              <a:endParaRPr lang="es-EC" sz="1600" i="1" dirty="0"/>
            </a:p>
          </p:txBody>
        </p:sp>
        <p:cxnSp>
          <p:nvCxnSpPr>
            <p:cNvPr id="28" name="Conector recto de flecha 27">
              <a:extLst>
                <a:ext uri="{FF2B5EF4-FFF2-40B4-BE49-F238E27FC236}">
                  <a16:creationId xmlns:a16="http://schemas.microsoft.com/office/drawing/2014/main" id="{06423B00-7586-4603-9722-B6DD9194BD33}"/>
                </a:ext>
              </a:extLst>
            </p:cNvPr>
            <p:cNvCxnSpPr>
              <a:cxnSpLocks/>
            </p:cNvCxnSpPr>
            <p:nvPr/>
          </p:nvCxnSpPr>
          <p:spPr>
            <a:xfrm>
              <a:off x="7850329" y="4773538"/>
              <a:ext cx="137120" cy="6221"/>
            </a:xfrm>
            <a:prstGeom prst="straightConnector1">
              <a:avLst/>
            </a:prstGeom>
            <a:grpFill/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Conector recto de flecha 28">
              <a:extLst>
                <a:ext uri="{FF2B5EF4-FFF2-40B4-BE49-F238E27FC236}">
                  <a16:creationId xmlns:a16="http://schemas.microsoft.com/office/drawing/2014/main" id="{84C26D3F-327D-4195-9BEA-891F69037556}"/>
                </a:ext>
              </a:extLst>
            </p:cNvPr>
            <p:cNvCxnSpPr>
              <a:cxnSpLocks/>
            </p:cNvCxnSpPr>
            <p:nvPr/>
          </p:nvCxnSpPr>
          <p:spPr>
            <a:xfrm>
              <a:off x="6667500" y="4897853"/>
              <a:ext cx="0" cy="220714"/>
            </a:xfrm>
            <a:prstGeom prst="straightConnector1">
              <a:avLst/>
            </a:prstGeom>
            <a:grpFill/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BE8FF739-489E-4867-B95D-8CC88C3AB770}"/>
                </a:ext>
              </a:extLst>
            </p:cNvPr>
            <p:cNvSpPr txBox="1"/>
            <p:nvPr/>
          </p:nvSpPr>
          <p:spPr>
            <a:xfrm>
              <a:off x="6081967" y="5092761"/>
              <a:ext cx="2315848" cy="515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/>
                <a:t>Producción</a:t>
              </a:r>
              <a:r>
                <a:rPr lang="en-US" sz="1600" dirty="0"/>
                <a:t> de </a:t>
              </a:r>
              <a:r>
                <a:rPr lang="en-US" sz="1600" dirty="0" err="1"/>
                <a:t>quitinasas</a:t>
              </a:r>
              <a:r>
                <a:rPr lang="en-US" sz="1600" dirty="0"/>
                <a:t> </a:t>
              </a:r>
              <a:r>
                <a:rPr lang="en-US" sz="1600" dirty="0" err="1"/>
                <a:t>en</a:t>
              </a:r>
              <a:r>
                <a:rPr lang="en-US" sz="1600" dirty="0"/>
                <a:t> </a:t>
              </a:r>
              <a:r>
                <a:rPr lang="en-US" sz="1600" dirty="0" err="1"/>
                <a:t>fase</a:t>
              </a:r>
              <a:r>
                <a:rPr lang="en-US" sz="1600" dirty="0"/>
                <a:t> </a:t>
              </a:r>
              <a:r>
                <a:rPr lang="en-US" sz="1600" dirty="0" err="1"/>
                <a:t>exponencial</a:t>
              </a:r>
              <a:endParaRPr lang="es-EC" sz="1600" dirty="0"/>
            </a:p>
          </p:txBody>
        </p:sp>
      </p:grp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7CB7114-E7C4-4ED2-9606-3FAB9E03CC0A}"/>
              </a:ext>
            </a:extLst>
          </p:cNvPr>
          <p:cNvSpPr txBox="1"/>
          <p:nvPr/>
        </p:nvSpPr>
        <p:spPr>
          <a:xfrm>
            <a:off x="569215" y="238826"/>
            <a:ext cx="79524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+mj-lt"/>
              </a:rPr>
              <a:t>Capacidad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Inhibitoria</a:t>
            </a:r>
            <a:r>
              <a:rPr lang="en-US" sz="2000" b="1" dirty="0">
                <a:latin typeface="+mj-lt"/>
              </a:rPr>
              <a:t> de los </a:t>
            </a:r>
            <a:r>
              <a:rPr lang="en-US" sz="2000" b="1" dirty="0" err="1">
                <a:latin typeface="+mj-lt"/>
              </a:rPr>
              <a:t>Exctractos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Crudos</a:t>
            </a:r>
            <a:r>
              <a:rPr lang="en-US" sz="2000" b="1" dirty="0">
                <a:latin typeface="+mj-lt"/>
              </a:rPr>
              <a:t> de </a:t>
            </a:r>
            <a:r>
              <a:rPr lang="en-US" sz="2000" b="1" dirty="0" err="1">
                <a:latin typeface="+mj-lt"/>
              </a:rPr>
              <a:t>Actinomicetos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frente</a:t>
            </a:r>
            <a:r>
              <a:rPr lang="en-US" sz="2000" b="1" dirty="0">
                <a:latin typeface="+mj-lt"/>
              </a:rPr>
              <a:t> a </a:t>
            </a:r>
            <a:r>
              <a:rPr lang="en-US" sz="2000" b="1" i="1" dirty="0">
                <a:latin typeface="+mj-lt"/>
              </a:rPr>
              <a:t>Rhizoctonia </a:t>
            </a:r>
            <a:r>
              <a:rPr lang="en-US" sz="2000" b="1" i="1" dirty="0" err="1">
                <a:latin typeface="+mj-lt"/>
              </a:rPr>
              <a:t>solani</a:t>
            </a:r>
            <a:endParaRPr lang="en-US" sz="2000" b="1" i="1" dirty="0">
              <a:latin typeface="+mj-lt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9B0FA67-8F9F-4B0B-A2BC-887F78624371}"/>
              </a:ext>
            </a:extLst>
          </p:cNvPr>
          <p:cNvSpPr txBox="1"/>
          <p:nvPr/>
        </p:nvSpPr>
        <p:spPr>
          <a:xfrm>
            <a:off x="767504" y="3910081"/>
            <a:ext cx="5715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Tratamientos</a:t>
            </a:r>
            <a:r>
              <a:rPr lang="en-US" sz="1600" b="1" dirty="0"/>
              <a:t> que no </a:t>
            </a:r>
            <a:r>
              <a:rPr lang="en-US" sz="1600" b="1" dirty="0" err="1"/>
              <a:t>muestran</a:t>
            </a:r>
            <a:r>
              <a:rPr lang="en-US" sz="1600" b="1" dirty="0"/>
              <a:t> </a:t>
            </a:r>
            <a:r>
              <a:rPr lang="en-US" sz="1600" b="1" dirty="0" err="1"/>
              <a:t>inhibición</a:t>
            </a:r>
            <a:endParaRPr lang="es-EC" sz="1600" b="1" dirty="0"/>
          </a:p>
        </p:txBody>
      </p:sp>
      <p:grpSp>
        <p:nvGrpSpPr>
          <p:cNvPr id="36" name="Grupo 35">
            <a:extLst>
              <a:ext uri="{FF2B5EF4-FFF2-40B4-BE49-F238E27FC236}">
                <a16:creationId xmlns:a16="http://schemas.microsoft.com/office/drawing/2014/main" id="{25EB446B-DDFA-405A-8DF8-71C6CE9460FA}"/>
              </a:ext>
            </a:extLst>
          </p:cNvPr>
          <p:cNvGrpSpPr/>
          <p:nvPr/>
        </p:nvGrpSpPr>
        <p:grpSpPr>
          <a:xfrm>
            <a:off x="743673" y="1037214"/>
            <a:ext cx="4784662" cy="2845468"/>
            <a:chOff x="569216" y="1027138"/>
            <a:chExt cx="4364494" cy="2684160"/>
          </a:xfrm>
        </p:grpSpPr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50A8C9A2-7A06-4AA2-A0FC-C3EFF0788E5B}"/>
                </a:ext>
              </a:extLst>
            </p:cNvPr>
            <p:cNvGrpSpPr/>
            <p:nvPr/>
          </p:nvGrpSpPr>
          <p:grpSpPr>
            <a:xfrm>
              <a:off x="569216" y="1027138"/>
              <a:ext cx="4364494" cy="2684160"/>
              <a:chOff x="5645764" y="856929"/>
              <a:chExt cx="3828436" cy="2365568"/>
            </a:xfrm>
          </p:grpSpPr>
          <p:grpSp>
            <p:nvGrpSpPr>
              <p:cNvPr id="3" name="Grupo 2">
                <a:extLst>
                  <a:ext uri="{FF2B5EF4-FFF2-40B4-BE49-F238E27FC236}">
                    <a16:creationId xmlns:a16="http://schemas.microsoft.com/office/drawing/2014/main" id="{EB73593E-4290-4636-B85E-FB36CF99D67F}"/>
                  </a:ext>
                </a:extLst>
              </p:cNvPr>
              <p:cNvGrpSpPr/>
              <p:nvPr/>
            </p:nvGrpSpPr>
            <p:grpSpPr>
              <a:xfrm>
                <a:off x="6053452" y="1292508"/>
                <a:ext cx="3420748" cy="1929989"/>
                <a:chOff x="5913752" y="1687229"/>
                <a:chExt cx="3420748" cy="1929989"/>
              </a:xfrm>
            </p:grpSpPr>
            <p:grpSp>
              <p:nvGrpSpPr>
                <p:cNvPr id="5" name="Grupo 4">
                  <a:extLst>
                    <a:ext uri="{FF2B5EF4-FFF2-40B4-BE49-F238E27FC236}">
                      <a16:creationId xmlns:a16="http://schemas.microsoft.com/office/drawing/2014/main" id="{EF72033A-4FEB-43B1-BD99-AF114212DA11}"/>
                    </a:ext>
                  </a:extLst>
                </p:cNvPr>
                <p:cNvGrpSpPr/>
                <p:nvPr/>
              </p:nvGrpSpPr>
              <p:grpSpPr>
                <a:xfrm>
                  <a:off x="5913752" y="1687229"/>
                  <a:ext cx="3420748" cy="1328299"/>
                  <a:chOff x="5723252" y="1712629"/>
                  <a:chExt cx="3420748" cy="1328299"/>
                </a:xfrm>
              </p:grpSpPr>
              <p:sp>
                <p:nvSpPr>
                  <p:cNvPr id="8" name="CuadroTexto 7">
                    <a:extLst>
                      <a:ext uri="{FF2B5EF4-FFF2-40B4-BE49-F238E27FC236}">
                        <a16:creationId xmlns:a16="http://schemas.microsoft.com/office/drawing/2014/main" id="{A34173C0-CA41-45AF-88B0-302050C0482A}"/>
                      </a:ext>
                    </a:extLst>
                  </p:cNvPr>
                  <p:cNvSpPr txBox="1"/>
                  <p:nvPr/>
                </p:nvSpPr>
                <p:spPr>
                  <a:xfrm>
                    <a:off x="7810500" y="1797030"/>
                    <a:ext cx="1333500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/>
                      <a:t>P30 </a:t>
                    </a:r>
                  </a:p>
                  <a:p>
                    <a:r>
                      <a:rPr lang="en-US" sz="1600" dirty="0"/>
                      <a:t>P36 </a:t>
                    </a:r>
                    <a:endParaRPr lang="es-EC" sz="1600" dirty="0"/>
                  </a:p>
                </p:txBody>
              </p:sp>
              <p:sp>
                <p:nvSpPr>
                  <p:cNvPr id="9" name="CuadroTexto 8">
                    <a:extLst>
                      <a:ext uri="{FF2B5EF4-FFF2-40B4-BE49-F238E27FC236}">
                        <a16:creationId xmlns:a16="http://schemas.microsoft.com/office/drawing/2014/main" id="{9ECAE57F-5690-4709-9E99-58B0977AF655}"/>
                      </a:ext>
                    </a:extLst>
                  </p:cNvPr>
                  <p:cNvSpPr txBox="1"/>
                  <p:nvPr/>
                </p:nvSpPr>
                <p:spPr>
                  <a:xfrm>
                    <a:off x="5723252" y="1763142"/>
                    <a:ext cx="2032000" cy="12777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i="1" dirty="0"/>
                      <a:t>Streptomyces </a:t>
                    </a:r>
                    <a:r>
                      <a:rPr lang="en-US" sz="1600" i="1" dirty="0" err="1"/>
                      <a:t>anulatus</a:t>
                    </a:r>
                    <a:endParaRPr lang="en-US" sz="1600" i="1" dirty="0"/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en-US" sz="1600" i="1" dirty="0"/>
                      <a:t>Streptomyces pactum</a:t>
                    </a:r>
                  </a:p>
                </p:txBody>
              </p:sp>
              <p:sp>
                <p:nvSpPr>
                  <p:cNvPr id="10" name="Abrir llave 9">
                    <a:extLst>
                      <a:ext uri="{FF2B5EF4-FFF2-40B4-BE49-F238E27FC236}">
                        <a16:creationId xmlns:a16="http://schemas.microsoft.com/office/drawing/2014/main" id="{A0EE9E24-EEDE-4F40-A273-18654433DD50}"/>
                      </a:ext>
                    </a:extLst>
                  </p:cNvPr>
                  <p:cNvSpPr/>
                  <p:nvPr/>
                </p:nvSpPr>
                <p:spPr>
                  <a:xfrm>
                    <a:off x="7699501" y="1712629"/>
                    <a:ext cx="174499" cy="641509"/>
                  </a:xfrm>
                  <a:prstGeom prst="leftBrac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C" sz="2000"/>
                  </a:p>
                </p:txBody>
              </p:sp>
            </p:grpSp>
            <p:cxnSp>
              <p:nvCxnSpPr>
                <p:cNvPr id="6" name="Conector recto de flecha 5">
                  <a:extLst>
                    <a:ext uri="{FF2B5EF4-FFF2-40B4-BE49-F238E27FC236}">
                      <a16:creationId xmlns:a16="http://schemas.microsoft.com/office/drawing/2014/main" id="{8FE6CDEE-6909-4565-8B64-120894BF59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29752" y="2349500"/>
                  <a:ext cx="0" cy="216921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" name="CuadroTexto 6">
                  <a:extLst>
                    <a:ext uri="{FF2B5EF4-FFF2-40B4-BE49-F238E27FC236}">
                      <a16:creationId xmlns:a16="http://schemas.microsoft.com/office/drawing/2014/main" id="{9AEA57C0-F3F8-4611-A5A9-487FEACB3371}"/>
                    </a:ext>
                  </a:extLst>
                </p:cNvPr>
                <p:cNvSpPr txBox="1"/>
                <p:nvPr/>
              </p:nvSpPr>
              <p:spPr>
                <a:xfrm>
                  <a:off x="5956300" y="2540000"/>
                  <a:ext cx="2772399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 err="1"/>
                    <a:t>Quitinasas</a:t>
                  </a:r>
                  <a:endParaRPr lang="en-US" sz="1600" dirty="0"/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l-GR" sz="1600" dirty="0"/>
                    <a:t>β</a:t>
                  </a:r>
                  <a:r>
                    <a:rPr lang="en-US" sz="1600" dirty="0"/>
                    <a:t>-</a:t>
                  </a:r>
                  <a:r>
                    <a:rPr lang="en-US" sz="1600" dirty="0" err="1"/>
                    <a:t>glucanasas</a:t>
                  </a:r>
                  <a:endParaRPr lang="en-US" sz="1600" dirty="0"/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 err="1"/>
                    <a:t>Metabolitos</a:t>
                  </a:r>
                  <a:r>
                    <a:rPr lang="en-US" sz="1600" dirty="0"/>
                    <a:t> que </a:t>
                  </a:r>
                  <a:r>
                    <a:rPr lang="en-US" sz="1600" dirty="0" err="1"/>
                    <a:t>inhiben</a:t>
                  </a:r>
                  <a:r>
                    <a:rPr lang="en-US" sz="1600" dirty="0"/>
                    <a:t> la </a:t>
                  </a:r>
                  <a:r>
                    <a:rPr lang="en-US" sz="1600" dirty="0" err="1"/>
                    <a:t>síntesis</a:t>
                  </a:r>
                  <a:r>
                    <a:rPr lang="en-US" sz="1600" dirty="0"/>
                    <a:t> de ARN</a:t>
                  </a:r>
                  <a:endParaRPr lang="es-EC" sz="1600" dirty="0"/>
                </a:p>
              </p:txBody>
            </p:sp>
          </p:grpSp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ADAA1376-D62C-45B9-97CE-1DDAED594D6F}"/>
                  </a:ext>
                </a:extLst>
              </p:cNvPr>
              <p:cNvSpPr/>
              <p:nvPr/>
            </p:nvSpPr>
            <p:spPr>
              <a:xfrm>
                <a:off x="5645764" y="856929"/>
                <a:ext cx="3222635" cy="2242458"/>
              </a:xfrm>
              <a:prstGeom prst="rect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2000"/>
              </a:p>
            </p:txBody>
          </p:sp>
        </p:grp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CFC383DD-1240-40EA-AD96-75DF8CCC195B}"/>
                </a:ext>
              </a:extLst>
            </p:cNvPr>
            <p:cNvSpPr txBox="1"/>
            <p:nvPr/>
          </p:nvSpPr>
          <p:spPr>
            <a:xfrm>
              <a:off x="755735" y="1027138"/>
              <a:ext cx="3348808" cy="551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/>
                <a:t>Tratamientos</a:t>
              </a:r>
              <a:r>
                <a:rPr lang="en-US" sz="1600" b="1" dirty="0"/>
                <a:t> con </a:t>
              </a:r>
              <a:r>
                <a:rPr lang="en-US" sz="1600" b="1" dirty="0" err="1"/>
                <a:t>alta</a:t>
              </a:r>
              <a:r>
                <a:rPr lang="en-US" sz="1600" b="1" dirty="0"/>
                <a:t> y </a:t>
              </a:r>
              <a:r>
                <a:rPr lang="en-US" sz="1600" b="1" dirty="0" err="1"/>
                <a:t>moderada</a:t>
              </a:r>
              <a:r>
                <a:rPr lang="en-US" sz="1600" b="1" dirty="0"/>
                <a:t> </a:t>
              </a:r>
              <a:r>
                <a:rPr lang="en-US" sz="1600" b="1" dirty="0" err="1"/>
                <a:t>capacidad</a:t>
              </a:r>
              <a:r>
                <a:rPr lang="en-US" sz="1600" b="1" dirty="0"/>
                <a:t> </a:t>
              </a:r>
              <a:r>
                <a:rPr lang="en-US" sz="1600" b="1" dirty="0" err="1"/>
                <a:t>inhibitoria</a:t>
              </a:r>
              <a:endParaRPr lang="es-EC" sz="1600" b="1" dirty="0"/>
            </a:p>
          </p:txBody>
        </p:sp>
      </p:grpSp>
      <p:grpSp>
        <p:nvGrpSpPr>
          <p:cNvPr id="39" name="Grupo 38">
            <a:extLst>
              <a:ext uri="{FF2B5EF4-FFF2-40B4-BE49-F238E27FC236}">
                <a16:creationId xmlns:a16="http://schemas.microsoft.com/office/drawing/2014/main" id="{6E0385D0-11F3-471D-A9B6-2D03457C2799}"/>
              </a:ext>
            </a:extLst>
          </p:cNvPr>
          <p:cNvGrpSpPr/>
          <p:nvPr/>
        </p:nvGrpSpPr>
        <p:grpSpPr>
          <a:xfrm>
            <a:off x="5220246" y="1517549"/>
            <a:ext cx="3445436" cy="1620536"/>
            <a:chOff x="5193741" y="1478100"/>
            <a:chExt cx="3445436" cy="1620536"/>
          </a:xfrm>
        </p:grpSpPr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98FE7B2C-876F-4F61-9EC2-6D6DFF440BE8}"/>
                </a:ext>
              </a:extLst>
            </p:cNvPr>
            <p:cNvGrpSpPr/>
            <p:nvPr/>
          </p:nvGrpSpPr>
          <p:grpSpPr>
            <a:xfrm>
              <a:off x="5333914" y="1478100"/>
              <a:ext cx="3147985" cy="1620536"/>
              <a:chOff x="5806710" y="2762879"/>
              <a:chExt cx="2761342" cy="1428190"/>
            </a:xfrm>
          </p:grpSpPr>
          <p:grpSp>
            <p:nvGrpSpPr>
              <p:cNvPr id="12" name="Grupo 11">
                <a:extLst>
                  <a:ext uri="{FF2B5EF4-FFF2-40B4-BE49-F238E27FC236}">
                    <a16:creationId xmlns:a16="http://schemas.microsoft.com/office/drawing/2014/main" id="{00B2F54E-4657-4B31-8A58-A55ECBECD70C}"/>
                  </a:ext>
                </a:extLst>
              </p:cNvPr>
              <p:cNvGrpSpPr/>
              <p:nvPr/>
            </p:nvGrpSpPr>
            <p:grpSpPr>
              <a:xfrm>
                <a:off x="5977252" y="3437860"/>
                <a:ext cx="2590800" cy="722018"/>
                <a:chOff x="5723252" y="1625899"/>
                <a:chExt cx="2590800" cy="722018"/>
              </a:xfrm>
            </p:grpSpPr>
            <p:sp>
              <p:nvSpPr>
                <p:cNvPr id="14" name="CuadroTexto 13">
                  <a:extLst>
                    <a:ext uri="{FF2B5EF4-FFF2-40B4-BE49-F238E27FC236}">
                      <a16:creationId xmlns:a16="http://schemas.microsoft.com/office/drawing/2014/main" id="{6F6873F3-AC9A-45FE-82F5-C96E267D2DEC}"/>
                    </a:ext>
                  </a:extLst>
                </p:cNvPr>
                <p:cNvSpPr txBox="1"/>
                <p:nvPr/>
              </p:nvSpPr>
              <p:spPr>
                <a:xfrm>
                  <a:off x="7647302" y="1685043"/>
                  <a:ext cx="66675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P3 </a:t>
                  </a:r>
                </a:p>
                <a:p>
                  <a:r>
                    <a:rPr lang="en-US" sz="1600" dirty="0"/>
                    <a:t>P25 </a:t>
                  </a:r>
                  <a:endParaRPr lang="es-EC" sz="1600" dirty="0"/>
                </a:p>
              </p:txBody>
            </p:sp>
            <p:sp>
              <p:nvSpPr>
                <p:cNvPr id="15" name="CuadroTexto 14">
                  <a:extLst>
                    <a:ext uri="{FF2B5EF4-FFF2-40B4-BE49-F238E27FC236}">
                      <a16:creationId xmlns:a16="http://schemas.microsoft.com/office/drawing/2014/main" id="{872BA38F-2F0C-4BA9-A614-82E52B8F83DB}"/>
                    </a:ext>
                  </a:extLst>
                </p:cNvPr>
                <p:cNvSpPr txBox="1"/>
                <p:nvPr/>
              </p:nvSpPr>
              <p:spPr>
                <a:xfrm>
                  <a:off x="5723252" y="1763142"/>
                  <a:ext cx="18796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i="1" dirty="0"/>
                    <a:t>Streptomyces </a:t>
                  </a:r>
                  <a:r>
                    <a:rPr lang="en-US" sz="1600" i="1" dirty="0" err="1"/>
                    <a:t>clavifer</a:t>
                  </a:r>
                  <a:endParaRPr lang="en-US" sz="1600" i="1" dirty="0"/>
                </a:p>
              </p:txBody>
            </p:sp>
            <p:sp>
              <p:nvSpPr>
                <p:cNvPr id="16" name="Abrir llave 15">
                  <a:extLst>
                    <a:ext uri="{FF2B5EF4-FFF2-40B4-BE49-F238E27FC236}">
                      <a16:creationId xmlns:a16="http://schemas.microsoft.com/office/drawing/2014/main" id="{1DE2CF6A-A9E8-40EE-8107-8D407C6115C9}"/>
                    </a:ext>
                  </a:extLst>
                </p:cNvPr>
                <p:cNvSpPr/>
                <p:nvPr/>
              </p:nvSpPr>
              <p:spPr>
                <a:xfrm>
                  <a:off x="7580251" y="1625899"/>
                  <a:ext cx="174499" cy="641509"/>
                </a:xfrm>
                <a:prstGeom prst="lef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EC" sz="2000" dirty="0"/>
                </a:p>
              </p:txBody>
            </p:sp>
          </p:grpSp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FCCF2423-065F-41C3-A722-3B534C4978EC}"/>
                  </a:ext>
                </a:extLst>
              </p:cNvPr>
              <p:cNvSpPr/>
              <p:nvPr/>
            </p:nvSpPr>
            <p:spPr>
              <a:xfrm>
                <a:off x="5806710" y="2762879"/>
                <a:ext cx="2714990" cy="1428190"/>
              </a:xfrm>
              <a:prstGeom prst="rect">
                <a:avLst/>
              </a:prstGeom>
              <a:no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sz="2000" dirty="0"/>
              </a:p>
            </p:txBody>
          </p:sp>
        </p:grp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2302A341-3E79-4609-B078-4EE01ECDA0FC}"/>
                </a:ext>
              </a:extLst>
            </p:cNvPr>
            <p:cNvSpPr txBox="1"/>
            <p:nvPr/>
          </p:nvSpPr>
          <p:spPr>
            <a:xfrm>
              <a:off x="5193741" y="1493044"/>
              <a:ext cx="344543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err="1"/>
                <a:t>Tratamientos</a:t>
              </a:r>
              <a:r>
                <a:rPr lang="en-US" sz="1600" b="1" dirty="0"/>
                <a:t> con </a:t>
              </a:r>
            </a:p>
            <a:p>
              <a:pPr algn="ctr"/>
              <a:r>
                <a:rPr lang="en-US" sz="1600" b="1" dirty="0" err="1"/>
                <a:t>mínima</a:t>
              </a:r>
              <a:r>
                <a:rPr lang="en-US" sz="1600" b="1" dirty="0"/>
                <a:t> </a:t>
              </a:r>
              <a:r>
                <a:rPr lang="en-US" sz="1600" b="1" dirty="0" err="1"/>
                <a:t>capacidad</a:t>
              </a:r>
              <a:r>
                <a:rPr lang="en-US" sz="1600" b="1" dirty="0"/>
                <a:t> </a:t>
              </a:r>
              <a:r>
                <a:rPr lang="en-US" sz="1600" b="1" dirty="0" err="1"/>
                <a:t>inhibitoria</a:t>
              </a:r>
              <a:endParaRPr lang="es-EC" sz="1600" b="1" dirty="0"/>
            </a:p>
          </p:txBody>
        </p:sp>
      </p:grpSp>
      <p:sp>
        <p:nvSpPr>
          <p:cNvPr id="40" name="Rectángulo 39">
            <a:extLst>
              <a:ext uri="{FF2B5EF4-FFF2-40B4-BE49-F238E27FC236}">
                <a16:creationId xmlns:a16="http://schemas.microsoft.com/office/drawing/2014/main" id="{024D730C-6FFE-4848-9E64-7F751BAFD818}"/>
              </a:ext>
            </a:extLst>
          </p:cNvPr>
          <p:cNvSpPr/>
          <p:nvPr/>
        </p:nvSpPr>
        <p:spPr>
          <a:xfrm>
            <a:off x="767504" y="3882682"/>
            <a:ext cx="7236809" cy="193810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Marcador de número de diapositiva 3">
            <a:extLst>
              <a:ext uri="{FF2B5EF4-FFF2-40B4-BE49-F238E27FC236}">
                <a16:creationId xmlns:a16="http://schemas.microsoft.com/office/drawing/2014/main" id="{A549F5A5-8746-43A1-A314-DE8AAD80A144}"/>
              </a:ext>
            </a:extLst>
          </p:cNvPr>
          <p:cNvSpPr txBox="1">
            <a:spLocks/>
          </p:cNvSpPr>
          <p:nvPr/>
        </p:nvSpPr>
        <p:spPr>
          <a:xfrm>
            <a:off x="8667387" y="12783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B992E7-C58E-41B7-888F-E83FAA2547BC}" type="slidenum">
              <a:rPr lang="es-EC" sz="1400"/>
              <a:pPr/>
              <a:t>26</a:t>
            </a:fld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13443961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307E4BB-D47D-4AF8-B0FC-B8270E7A3B85}"/>
              </a:ext>
            </a:extLst>
          </p:cNvPr>
          <p:cNvSpPr txBox="1"/>
          <p:nvPr/>
        </p:nvSpPr>
        <p:spPr>
          <a:xfrm>
            <a:off x="590265" y="672472"/>
            <a:ext cx="3087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+mj-lt"/>
                <a:cs typeface="Calibri" panose="020F0502020204030204" pitchFamily="34" charset="0"/>
              </a:rPr>
              <a:t>Conclusiones</a:t>
            </a:r>
            <a:endParaRPr lang="es-EC" sz="2000" b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147F525-DE2C-40A1-A1DB-95D8FB22970D}"/>
              </a:ext>
            </a:extLst>
          </p:cNvPr>
          <p:cNvSpPr txBox="1"/>
          <p:nvPr/>
        </p:nvSpPr>
        <p:spPr>
          <a:xfrm>
            <a:off x="590265" y="1390635"/>
            <a:ext cx="7963469" cy="3814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dirty="0"/>
              <a:t>Se activaron en el laboratorio nueve cepas liofilizadas de actinomicetos aislados de suelos paperos de la provincia de Pichincha en al año 2011 y se las mantuvo en medio de cultivo agar almidón caseína (AAC).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MX" sz="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i="1" dirty="0" err="1"/>
              <a:t>Rhizoctonia</a:t>
            </a:r>
            <a:r>
              <a:rPr lang="es-MX" i="1" dirty="0"/>
              <a:t> </a:t>
            </a:r>
            <a:r>
              <a:rPr lang="es-MX" i="1" dirty="0" err="1"/>
              <a:t>solani</a:t>
            </a:r>
            <a:r>
              <a:rPr lang="es-MX" i="1" dirty="0"/>
              <a:t> </a:t>
            </a:r>
            <a:r>
              <a:rPr lang="es-MX" dirty="0"/>
              <a:t>fue aislada a partir de tubérculos de papa de la provincia de Pichincha que presentaban signos de la enfermedad e identificada mediante criterios macroscópicos y microscópicos.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MX" sz="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dirty="0"/>
              <a:t>Los extractos crudos de actinomicetos se consiguieron a través de un proceso de fermentación continua y extracción con cloroformo.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MX" sz="600" dirty="0"/>
          </a:p>
        </p:txBody>
      </p:sp>
      <p:sp>
        <p:nvSpPr>
          <p:cNvPr id="2" name="Marcador de número de diapositiva 3">
            <a:extLst>
              <a:ext uri="{FF2B5EF4-FFF2-40B4-BE49-F238E27FC236}">
                <a16:creationId xmlns:a16="http://schemas.microsoft.com/office/drawing/2014/main" id="{5BD75C9C-F862-4F28-8884-5405DA8A53AF}"/>
              </a:ext>
            </a:extLst>
          </p:cNvPr>
          <p:cNvSpPr txBox="1">
            <a:spLocks/>
          </p:cNvSpPr>
          <p:nvPr/>
        </p:nvSpPr>
        <p:spPr>
          <a:xfrm>
            <a:off x="8667387" y="12783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B992E7-C58E-41B7-888F-E83FAA2547BC}" type="slidenum">
              <a:rPr lang="es-EC" sz="1400"/>
              <a:pPr/>
              <a:t>27</a:t>
            </a:fld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1007452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7A4340D-7192-4373-9E97-49B12391BBBE}"/>
              </a:ext>
            </a:extLst>
          </p:cNvPr>
          <p:cNvSpPr txBox="1"/>
          <p:nvPr/>
        </p:nvSpPr>
        <p:spPr>
          <a:xfrm>
            <a:off x="944217" y="894498"/>
            <a:ext cx="7255565" cy="4842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dirty="0"/>
              <a:t>Mediante revisión bibliográfica y clave morfológica macroscópica y microscópica se identificó a la cepa P21 como </a:t>
            </a:r>
            <a:r>
              <a:rPr lang="es-MX" i="1" dirty="0" err="1"/>
              <a:t>Nocardia</a:t>
            </a:r>
            <a:r>
              <a:rPr lang="es-MX" i="1" dirty="0"/>
              <a:t> </a:t>
            </a:r>
            <a:r>
              <a:rPr lang="es-MX" dirty="0" err="1"/>
              <a:t>sp</a:t>
            </a:r>
            <a:r>
              <a:rPr lang="es-MX" i="1" dirty="0"/>
              <a:t>. </a:t>
            </a:r>
            <a:r>
              <a:rPr lang="es-MX" dirty="0"/>
              <a:t>y a las cepas restantes como </a:t>
            </a:r>
            <a:r>
              <a:rPr lang="es-MX" i="1" dirty="0" err="1"/>
              <a:t>Streptomyces</a:t>
            </a:r>
            <a:r>
              <a:rPr lang="es-MX" i="1" dirty="0"/>
              <a:t> </a:t>
            </a:r>
            <a:r>
              <a:rPr lang="es-MX" dirty="0" err="1"/>
              <a:t>spp</a:t>
            </a:r>
            <a:r>
              <a:rPr lang="es-MX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MX" sz="5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dirty="0"/>
              <a:t>El análisis estadístico de los datos proyectados teóricamente determinó diferencias estadísticamente significativas de la inhibición de los extractos de actinomicetos sobre </a:t>
            </a:r>
            <a:r>
              <a:rPr lang="es-MX" i="1" dirty="0" err="1"/>
              <a:t>Rhizoctonia</a:t>
            </a:r>
            <a:r>
              <a:rPr lang="es-MX" i="1" dirty="0"/>
              <a:t> </a:t>
            </a:r>
            <a:r>
              <a:rPr lang="es-MX" i="1" dirty="0" err="1"/>
              <a:t>solani</a:t>
            </a:r>
            <a:r>
              <a:rPr lang="es-MX" i="1" dirty="0"/>
              <a:t>.</a:t>
            </a:r>
            <a:endParaRPr lang="es-MX" dirty="0"/>
          </a:p>
          <a:p>
            <a:pPr>
              <a:lnSpc>
                <a:spcPct val="150000"/>
              </a:lnSpc>
            </a:pPr>
            <a:endParaRPr lang="es-MX" sz="5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dirty="0"/>
              <a:t>Los extractos de las cepas de actinomicetos P30 y P36 podrían presentar mayor capacidad inhibitoria frente a </a:t>
            </a:r>
            <a:r>
              <a:rPr lang="es-MX" i="1" dirty="0" err="1"/>
              <a:t>Rhizoctonia</a:t>
            </a:r>
            <a:r>
              <a:rPr lang="es-MX" i="1" dirty="0"/>
              <a:t> </a:t>
            </a:r>
            <a:r>
              <a:rPr lang="es-MX" i="1" dirty="0" err="1"/>
              <a:t>solani</a:t>
            </a:r>
            <a:r>
              <a:rPr lang="es-MX" i="1" dirty="0"/>
              <a:t>, </a:t>
            </a:r>
            <a:r>
              <a:rPr lang="es-MX" dirty="0"/>
              <a:t>seguido de P3 y P25, mientras que P21 y P22 no inhibirían al patógeno. </a:t>
            </a:r>
          </a:p>
        </p:txBody>
      </p:sp>
      <p:sp>
        <p:nvSpPr>
          <p:cNvPr id="2" name="Marcador de número de diapositiva 3">
            <a:extLst>
              <a:ext uri="{FF2B5EF4-FFF2-40B4-BE49-F238E27FC236}">
                <a16:creationId xmlns:a16="http://schemas.microsoft.com/office/drawing/2014/main" id="{84F5746B-A576-4C84-BBD9-9C88A6B108DF}"/>
              </a:ext>
            </a:extLst>
          </p:cNvPr>
          <p:cNvSpPr txBox="1">
            <a:spLocks/>
          </p:cNvSpPr>
          <p:nvPr/>
        </p:nvSpPr>
        <p:spPr>
          <a:xfrm>
            <a:off x="8667387" y="12783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B992E7-C58E-41B7-888F-E83FAA2547BC}" type="slidenum">
              <a:rPr lang="es-EC" sz="1400"/>
              <a:pPr/>
              <a:t>28</a:t>
            </a:fld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10858373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5FD6CA1-8550-4F86-947A-64F09560C612}"/>
              </a:ext>
            </a:extLst>
          </p:cNvPr>
          <p:cNvSpPr txBox="1"/>
          <p:nvPr/>
        </p:nvSpPr>
        <p:spPr>
          <a:xfrm>
            <a:off x="543342" y="217800"/>
            <a:ext cx="3087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+mj-lt"/>
                <a:cs typeface="Calibri" panose="020F0502020204030204" pitchFamily="34" charset="0"/>
              </a:rPr>
              <a:t>Recomendaciones</a:t>
            </a:r>
            <a:endParaRPr lang="es-EC" sz="2000" b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C8DCE44-68D9-4572-B00C-64FE00E366B6}"/>
              </a:ext>
            </a:extLst>
          </p:cNvPr>
          <p:cNvSpPr txBox="1"/>
          <p:nvPr/>
        </p:nvSpPr>
        <p:spPr>
          <a:xfrm>
            <a:off x="728551" y="617910"/>
            <a:ext cx="7938836" cy="5581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dirty="0"/>
              <a:t>Concluir con la parte experimental pendiente, para comprobar los resultados obtenidos mediante proyección teórica.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MX" sz="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dirty="0"/>
              <a:t>Utilizar otros solventes en la obtención de extractos, con el fin de conseguir mayor cantidad.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MX" sz="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dirty="0"/>
              <a:t>Realizar ensayos para conocer la Concentración Mínima Inhibitoria de los extractos crudos de actinomicetos frente al patógeno.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MX" sz="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dirty="0"/>
              <a:t>Identificar los metabolitos presentes en los extractos crudos de actinomicetos empleados.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MX" sz="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dirty="0"/>
              <a:t>Realizar ensayos de inhibición </a:t>
            </a:r>
            <a:r>
              <a:rPr lang="es-MX" i="1" dirty="0"/>
              <a:t>in vivo </a:t>
            </a:r>
            <a:r>
              <a:rPr lang="es-MX" dirty="0"/>
              <a:t>para saber si los extractos crudos de actinomicetos mantienen su capacidad inhibitoria frente al patógeno.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MX" sz="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dirty="0"/>
              <a:t>Emplear marcadores moleculares específicos de actinomicetos para una mejor identificación. </a:t>
            </a:r>
          </a:p>
        </p:txBody>
      </p:sp>
      <p:sp>
        <p:nvSpPr>
          <p:cNvPr id="2" name="Marcador de número de diapositiva 3">
            <a:extLst>
              <a:ext uri="{FF2B5EF4-FFF2-40B4-BE49-F238E27FC236}">
                <a16:creationId xmlns:a16="http://schemas.microsoft.com/office/drawing/2014/main" id="{73F03F92-5530-4885-B637-F80561880CBC}"/>
              </a:ext>
            </a:extLst>
          </p:cNvPr>
          <p:cNvSpPr txBox="1">
            <a:spLocks/>
          </p:cNvSpPr>
          <p:nvPr/>
        </p:nvSpPr>
        <p:spPr>
          <a:xfrm>
            <a:off x="8667387" y="12783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B992E7-C58E-41B7-888F-E83FAA2547BC}" type="slidenum">
              <a:rPr lang="es-EC" sz="1400"/>
              <a:pPr/>
              <a:t>29</a:t>
            </a:fld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1301762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3E9971F8-A2FD-4424-A2F9-09922C20C5EF}"/>
              </a:ext>
            </a:extLst>
          </p:cNvPr>
          <p:cNvSpPr txBox="1"/>
          <p:nvPr/>
        </p:nvSpPr>
        <p:spPr>
          <a:xfrm>
            <a:off x="545083" y="255949"/>
            <a:ext cx="2597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+mj-lt"/>
                <a:cs typeface="Calibri" panose="020F0502020204030204" pitchFamily="34" charset="0"/>
              </a:rPr>
              <a:t>Cultivo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de Papa</a:t>
            </a:r>
            <a:endParaRPr lang="es-EC" sz="2000" b="1" dirty="0"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78D66F58-45EE-45EE-B0C6-701095573E7B}"/>
              </a:ext>
            </a:extLst>
          </p:cNvPr>
          <p:cNvGrpSpPr/>
          <p:nvPr/>
        </p:nvGrpSpPr>
        <p:grpSpPr>
          <a:xfrm>
            <a:off x="4653582" y="582304"/>
            <a:ext cx="3858253" cy="2304433"/>
            <a:chOff x="-1126394" y="971754"/>
            <a:chExt cx="4695777" cy="3030403"/>
          </a:xfrm>
        </p:grpSpPr>
        <p:pic>
          <p:nvPicPr>
            <p:cNvPr id="3074" name="Picture 2" descr="Región Sierra (o Interandina) del Ecuador - Flora, fauna, clima y más  características - Foros Ecuador">
              <a:extLst>
                <a:ext uri="{FF2B5EF4-FFF2-40B4-BE49-F238E27FC236}">
                  <a16:creationId xmlns:a16="http://schemas.microsoft.com/office/drawing/2014/main" id="{0994B838-BD80-4CAC-BA99-B3324E6C86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4" y="971754"/>
              <a:ext cx="2811409" cy="3030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id="{8BAA1537-6386-4C53-9880-6C7291875305}"/>
                </a:ext>
              </a:extLst>
            </p:cNvPr>
            <p:cNvGrpSpPr/>
            <p:nvPr/>
          </p:nvGrpSpPr>
          <p:grpSpPr>
            <a:xfrm>
              <a:off x="-1126394" y="1234843"/>
              <a:ext cx="3157421" cy="2465855"/>
              <a:chOff x="-1457699" y="1093532"/>
              <a:chExt cx="3157421" cy="2465855"/>
            </a:xfrm>
          </p:grpSpPr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0BAA7BC0-44F9-4CB0-A141-421916795AD8}"/>
                  </a:ext>
                </a:extLst>
              </p:cNvPr>
              <p:cNvSpPr/>
              <p:nvPr/>
            </p:nvSpPr>
            <p:spPr>
              <a:xfrm>
                <a:off x="-1457699" y="2039860"/>
                <a:ext cx="1222629" cy="540026"/>
              </a:xfrm>
              <a:prstGeom prst="ellips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97%</a:t>
                </a:r>
                <a:endParaRPr lang="es-EC" dirty="0"/>
              </a:p>
            </p:txBody>
          </p:sp>
          <p:cxnSp>
            <p:nvCxnSpPr>
              <p:cNvPr id="14" name="Conector recto 13">
                <a:extLst>
                  <a:ext uri="{FF2B5EF4-FFF2-40B4-BE49-F238E27FC236}">
                    <a16:creationId xmlns:a16="http://schemas.microsoft.com/office/drawing/2014/main" id="{C31E424C-1D94-4F8A-AC1C-2D8A864AEF0F}"/>
                  </a:ext>
                </a:extLst>
              </p:cNvPr>
              <p:cNvCxnSpPr>
                <a:cxnSpLocks/>
                <a:stCxn id="12" idx="7"/>
              </p:cNvCxnSpPr>
              <p:nvPr/>
            </p:nvCxnSpPr>
            <p:spPr>
              <a:xfrm flipV="1">
                <a:off x="-414119" y="1093532"/>
                <a:ext cx="2113841" cy="1025413"/>
              </a:xfrm>
              <a:prstGeom prst="line">
                <a:avLst/>
              </a:prstGeom>
              <a:ln w="28575"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Conector recto 17">
                <a:extLst>
                  <a:ext uri="{FF2B5EF4-FFF2-40B4-BE49-F238E27FC236}">
                    <a16:creationId xmlns:a16="http://schemas.microsoft.com/office/drawing/2014/main" id="{D9FBED63-0B2A-4A07-94C9-89F0D88482C3}"/>
                  </a:ext>
                </a:extLst>
              </p:cNvPr>
              <p:cNvCxnSpPr>
                <a:cxnSpLocks/>
                <a:stCxn id="12" idx="5"/>
              </p:cNvCxnSpPr>
              <p:nvPr/>
            </p:nvCxnSpPr>
            <p:spPr>
              <a:xfrm>
                <a:off x="-414119" y="2500801"/>
                <a:ext cx="1708158" cy="1058586"/>
              </a:xfrm>
              <a:prstGeom prst="line">
                <a:avLst/>
              </a:prstGeom>
              <a:ln w="28575"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077FEAA-E529-4E28-AD56-15B9EE523C01}"/>
              </a:ext>
            </a:extLst>
          </p:cNvPr>
          <p:cNvSpPr txBox="1"/>
          <p:nvPr/>
        </p:nvSpPr>
        <p:spPr>
          <a:xfrm>
            <a:off x="3680091" y="641114"/>
            <a:ext cx="1706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Ecuador </a:t>
            </a:r>
          </a:p>
          <a:p>
            <a:r>
              <a:rPr lang="en-US" dirty="0" err="1"/>
              <a:t>Región</a:t>
            </a:r>
            <a:r>
              <a:rPr lang="en-US" dirty="0"/>
              <a:t> Sierra</a:t>
            </a:r>
          </a:p>
          <a:p>
            <a:endParaRPr lang="es-EC" dirty="0"/>
          </a:p>
        </p:txBody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485413EA-0F3D-4769-BB48-8A1FF91EC57C}"/>
              </a:ext>
            </a:extLst>
          </p:cNvPr>
          <p:cNvGrpSpPr/>
          <p:nvPr/>
        </p:nvGrpSpPr>
        <p:grpSpPr>
          <a:xfrm>
            <a:off x="545087" y="4494497"/>
            <a:ext cx="3867891" cy="923330"/>
            <a:chOff x="5486113" y="1164578"/>
            <a:chExt cx="3598835" cy="923330"/>
          </a:xfrm>
        </p:grpSpPr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B9486473-C397-4618-9515-5EB6F263C427}"/>
                </a:ext>
              </a:extLst>
            </p:cNvPr>
            <p:cNvSpPr txBox="1"/>
            <p:nvPr/>
          </p:nvSpPr>
          <p:spPr>
            <a:xfrm>
              <a:off x="5486113" y="1406359"/>
              <a:ext cx="14577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Importancia</a:t>
              </a:r>
              <a:r>
                <a:rPr lang="en-US" dirty="0"/>
                <a:t> </a:t>
              </a:r>
              <a:endParaRPr lang="es-EC" dirty="0"/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93F83E66-0898-4313-9042-5354D3885BA8}"/>
                </a:ext>
              </a:extLst>
            </p:cNvPr>
            <p:cNvSpPr txBox="1"/>
            <p:nvPr/>
          </p:nvSpPr>
          <p:spPr>
            <a:xfrm>
              <a:off x="6590252" y="1205235"/>
              <a:ext cx="2494696" cy="87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dirty="0"/>
                <a:t> </a:t>
              </a:r>
              <a:r>
                <a:rPr lang="en-US" dirty="0" err="1"/>
                <a:t>Recurso</a:t>
              </a:r>
              <a:r>
                <a:rPr lang="en-US" dirty="0"/>
                <a:t> </a:t>
              </a:r>
              <a:r>
                <a:rPr lang="en-US" dirty="0" err="1"/>
                <a:t>alimenticio</a:t>
              </a:r>
              <a:endParaRPr lang="en-US" dirty="0"/>
            </a:p>
            <a:p>
              <a:pPr marL="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dirty="0"/>
                <a:t> Fuente de </a:t>
              </a:r>
              <a:r>
                <a:rPr lang="en-US" dirty="0" err="1"/>
                <a:t>ingresos</a:t>
              </a:r>
              <a:endParaRPr lang="es-EC" dirty="0"/>
            </a:p>
          </p:txBody>
        </p:sp>
        <p:sp>
          <p:nvSpPr>
            <p:cNvPr id="32" name="Abrir llave 31">
              <a:extLst>
                <a:ext uri="{FF2B5EF4-FFF2-40B4-BE49-F238E27FC236}">
                  <a16:creationId xmlns:a16="http://schemas.microsoft.com/office/drawing/2014/main" id="{AB235A68-0CD0-4209-9D55-EBF652C317C1}"/>
                </a:ext>
              </a:extLst>
            </p:cNvPr>
            <p:cNvSpPr/>
            <p:nvPr/>
          </p:nvSpPr>
          <p:spPr>
            <a:xfrm>
              <a:off x="6824870" y="1164578"/>
              <a:ext cx="113860" cy="923330"/>
            </a:xfrm>
            <a:prstGeom prst="leftBrac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37" name="CuadroTexto 36">
            <a:extLst>
              <a:ext uri="{FF2B5EF4-FFF2-40B4-BE49-F238E27FC236}">
                <a16:creationId xmlns:a16="http://schemas.microsoft.com/office/drawing/2014/main" id="{6DE69691-7CEA-4B86-B206-7AAC5D0070AF}"/>
              </a:ext>
            </a:extLst>
          </p:cNvPr>
          <p:cNvSpPr txBox="1"/>
          <p:nvPr/>
        </p:nvSpPr>
        <p:spPr>
          <a:xfrm>
            <a:off x="5801346" y="3772211"/>
            <a:ext cx="1828800" cy="64633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Exportaciones</a:t>
            </a:r>
            <a:endParaRPr lang="en-US" b="1" dirty="0"/>
          </a:p>
          <a:p>
            <a:pPr algn="ctr"/>
            <a:r>
              <a:rPr lang="en-US" dirty="0"/>
              <a:t>Oct - </a:t>
            </a:r>
            <a:r>
              <a:rPr lang="en-US" dirty="0" err="1"/>
              <a:t>Dic</a:t>
            </a:r>
            <a:endParaRPr lang="es-EC" dirty="0"/>
          </a:p>
        </p:txBody>
      </p:sp>
      <p:grpSp>
        <p:nvGrpSpPr>
          <p:cNvPr id="49" name="Grupo 48">
            <a:extLst>
              <a:ext uri="{FF2B5EF4-FFF2-40B4-BE49-F238E27FC236}">
                <a16:creationId xmlns:a16="http://schemas.microsoft.com/office/drawing/2014/main" id="{8E15E6BA-0C81-474B-AE7F-5F281760CDE1}"/>
              </a:ext>
            </a:extLst>
          </p:cNvPr>
          <p:cNvGrpSpPr/>
          <p:nvPr/>
        </p:nvGrpSpPr>
        <p:grpSpPr>
          <a:xfrm>
            <a:off x="3254647" y="2018080"/>
            <a:ext cx="2790480" cy="872034"/>
            <a:chOff x="6081280" y="1139738"/>
            <a:chExt cx="2790480" cy="872034"/>
          </a:xfrm>
        </p:grpSpPr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id="{65B4B813-2174-493F-99F7-0385D354E476}"/>
                </a:ext>
              </a:extLst>
            </p:cNvPr>
            <p:cNvSpPr txBox="1"/>
            <p:nvPr/>
          </p:nvSpPr>
          <p:spPr>
            <a:xfrm>
              <a:off x="6081280" y="1425292"/>
              <a:ext cx="8574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2019 </a:t>
              </a:r>
              <a:endParaRPr lang="es-EC" dirty="0"/>
            </a:p>
          </p:txBody>
        </p:sp>
        <p:sp>
          <p:nvSpPr>
            <p:cNvPr id="51" name="CuadroTexto 50">
              <a:extLst>
                <a:ext uri="{FF2B5EF4-FFF2-40B4-BE49-F238E27FC236}">
                  <a16:creationId xmlns:a16="http://schemas.microsoft.com/office/drawing/2014/main" id="{EACB8EE4-8F40-4CC7-8375-350940FE4F96}"/>
                </a:ext>
              </a:extLst>
            </p:cNvPr>
            <p:cNvSpPr txBox="1"/>
            <p:nvPr/>
          </p:nvSpPr>
          <p:spPr>
            <a:xfrm>
              <a:off x="6377064" y="1139738"/>
              <a:ext cx="2494696" cy="87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s-EC" sz="1600" dirty="0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es-EC" dirty="0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Calibri" panose="020F0502020204030204" pitchFamily="34" charset="0"/>
                </a:rPr>
                <a:t>19 675 ha </a:t>
              </a:r>
            </a:p>
            <a:p>
              <a:pPr marL="5715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s-EC" dirty="0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Calibri" panose="020F0502020204030204" pitchFamily="34" charset="0"/>
                </a:rPr>
                <a:t>  275 346 ton </a:t>
              </a:r>
            </a:p>
          </p:txBody>
        </p:sp>
        <p:sp>
          <p:nvSpPr>
            <p:cNvPr id="52" name="Abrir llave 51">
              <a:extLst>
                <a:ext uri="{FF2B5EF4-FFF2-40B4-BE49-F238E27FC236}">
                  <a16:creationId xmlns:a16="http://schemas.microsoft.com/office/drawing/2014/main" id="{6F595294-5A31-430C-9D7F-26F9C3EE987B}"/>
                </a:ext>
              </a:extLst>
            </p:cNvPr>
            <p:cNvSpPr/>
            <p:nvPr/>
          </p:nvSpPr>
          <p:spPr>
            <a:xfrm>
              <a:off x="6785114" y="1228606"/>
              <a:ext cx="113860" cy="779789"/>
            </a:xfrm>
            <a:prstGeom prst="leftBrac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pic>
        <p:nvPicPr>
          <p:cNvPr id="48" name="Imagen 47">
            <a:extLst>
              <a:ext uri="{FF2B5EF4-FFF2-40B4-BE49-F238E27FC236}">
                <a16:creationId xmlns:a16="http://schemas.microsoft.com/office/drawing/2014/main" id="{8B6BCB44-88F1-4F0D-B3CA-EA64FC9FF7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61" b="5450"/>
          <a:stretch/>
        </p:blipFill>
        <p:spPr>
          <a:xfrm>
            <a:off x="689142" y="3035399"/>
            <a:ext cx="2425892" cy="1313013"/>
          </a:xfrm>
          <a:prstGeom prst="rect">
            <a:avLst/>
          </a:prstGeom>
        </p:spPr>
      </p:pic>
      <p:sp>
        <p:nvSpPr>
          <p:cNvPr id="53" name="Marcador de número de diapositiva 3">
            <a:extLst>
              <a:ext uri="{FF2B5EF4-FFF2-40B4-BE49-F238E27FC236}">
                <a16:creationId xmlns:a16="http://schemas.microsoft.com/office/drawing/2014/main" id="{BCE75364-CA32-42FE-9C82-DE3013870E37}"/>
              </a:ext>
            </a:extLst>
          </p:cNvPr>
          <p:cNvSpPr txBox="1">
            <a:spLocks/>
          </p:cNvSpPr>
          <p:nvPr/>
        </p:nvSpPr>
        <p:spPr>
          <a:xfrm>
            <a:off x="8667387" y="12783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B992E7-C58E-41B7-888F-E83FAA2547BC}" type="slidenum">
              <a:rPr lang="es-EC" sz="1400"/>
              <a:pPr/>
              <a:t>3</a:t>
            </a:fld>
            <a:endParaRPr lang="es-EC" sz="14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A86E609-B3BA-4941-99FF-5EC355A55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917" y="948452"/>
            <a:ext cx="2599358" cy="157609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71ABF42-4AA9-46B5-88A2-245AED9615AD}"/>
              </a:ext>
            </a:extLst>
          </p:cNvPr>
          <p:cNvSpPr txBox="1"/>
          <p:nvPr/>
        </p:nvSpPr>
        <p:spPr>
          <a:xfrm>
            <a:off x="332111" y="2532794"/>
            <a:ext cx="3139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Deshierba</a:t>
            </a:r>
            <a:r>
              <a:rPr lang="en-US" sz="900" dirty="0"/>
              <a:t> y </a:t>
            </a:r>
            <a:r>
              <a:rPr lang="en-US" sz="900" dirty="0" err="1"/>
              <a:t>aporque</a:t>
            </a:r>
            <a:r>
              <a:rPr lang="en-US" sz="900" dirty="0"/>
              <a:t> del </a:t>
            </a:r>
            <a:r>
              <a:rPr lang="en-US" sz="900" dirty="0" err="1"/>
              <a:t>cultivo</a:t>
            </a:r>
            <a:r>
              <a:rPr lang="en-US" sz="900" dirty="0"/>
              <a:t> de papa. </a:t>
            </a:r>
            <a:r>
              <a:rPr lang="en-US" sz="900" dirty="0" err="1"/>
              <a:t>Tomado</a:t>
            </a:r>
            <a:r>
              <a:rPr lang="en-US" sz="900" dirty="0"/>
              <a:t> de </a:t>
            </a:r>
            <a:r>
              <a:rPr lang="es-MX" sz="900" dirty="0"/>
              <a:t>Guía fotográfica de las principales plagas del cultivo de papa en Ecuador (p. 1), de Montesdeoca  </a:t>
            </a:r>
            <a:r>
              <a:rPr lang="es-MX" sz="900" i="1" dirty="0"/>
              <a:t>et al., </a:t>
            </a:r>
            <a:r>
              <a:rPr lang="es-MX" sz="900" dirty="0"/>
              <a:t>2013, INIAP.</a:t>
            </a:r>
            <a:endParaRPr lang="es-EC" sz="900" dirty="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C1861DC6-A1DA-4C70-9E07-0C9DEBDCCC8C}"/>
              </a:ext>
            </a:extLst>
          </p:cNvPr>
          <p:cNvGrpSpPr/>
          <p:nvPr/>
        </p:nvGrpSpPr>
        <p:grpSpPr>
          <a:xfrm>
            <a:off x="5004072" y="4421919"/>
            <a:ext cx="3179538" cy="995908"/>
            <a:chOff x="5136594" y="4421919"/>
            <a:chExt cx="3179538" cy="995908"/>
          </a:xfrm>
        </p:grpSpPr>
        <p:sp>
          <p:nvSpPr>
            <p:cNvPr id="2" name="Rectángulo: esquinas redondeadas 1">
              <a:extLst>
                <a:ext uri="{FF2B5EF4-FFF2-40B4-BE49-F238E27FC236}">
                  <a16:creationId xmlns:a16="http://schemas.microsoft.com/office/drawing/2014/main" id="{ED01C30E-AB52-4F73-985B-1C3B72A15BB1}"/>
                </a:ext>
              </a:extLst>
            </p:cNvPr>
            <p:cNvSpPr/>
            <p:nvPr/>
          </p:nvSpPr>
          <p:spPr>
            <a:xfrm>
              <a:off x="5136594" y="4421919"/>
              <a:ext cx="3179538" cy="995908"/>
            </a:xfrm>
            <a:prstGeom prst="round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b="1" dirty="0">
                  <a:solidFill>
                    <a:schemeClr val="tx1"/>
                  </a:solidFill>
                </a:rPr>
                <a:t>     2019</a:t>
              </a:r>
            </a:p>
            <a:p>
              <a:pPr lvl="0"/>
              <a:r>
                <a:rPr lang="en-US" dirty="0">
                  <a:solidFill>
                    <a:schemeClr val="tx1"/>
                  </a:solidFill>
                </a:rPr>
                <a:t>72.6 ton</a:t>
              </a:r>
            </a:p>
            <a:p>
              <a:pPr lvl="0"/>
              <a:r>
                <a:rPr lang="en-US" dirty="0">
                  <a:solidFill>
                    <a:schemeClr val="tx1"/>
                  </a:solidFill>
                </a:rPr>
                <a:t>76.2 miles USD</a:t>
              </a:r>
              <a:endParaRPr lang="es-EC" dirty="0">
                <a:solidFill>
                  <a:schemeClr val="tx1"/>
                </a:solidFill>
              </a:endParaRP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07C235BB-0641-4A28-B56A-80E8DEEA1998}"/>
                </a:ext>
              </a:extLst>
            </p:cNvPr>
            <p:cNvSpPr txBox="1"/>
            <p:nvPr/>
          </p:nvSpPr>
          <p:spPr>
            <a:xfrm>
              <a:off x="7122901" y="4494497"/>
              <a:ext cx="110595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US" b="1" dirty="0"/>
                <a:t>  2018</a:t>
              </a:r>
            </a:p>
            <a:p>
              <a:pPr lvl="0"/>
              <a:r>
                <a:rPr lang="en-US" dirty="0"/>
                <a:t>50.2 ton</a:t>
              </a:r>
              <a:endParaRPr lang="es-EC" dirty="0"/>
            </a:p>
          </p:txBody>
        </p:sp>
        <p:cxnSp>
          <p:nvCxnSpPr>
            <p:cNvPr id="7" name="Conector recto 6">
              <a:extLst>
                <a:ext uri="{FF2B5EF4-FFF2-40B4-BE49-F238E27FC236}">
                  <a16:creationId xmlns:a16="http://schemas.microsoft.com/office/drawing/2014/main" id="{6B4AE56B-00D0-4CED-B724-B39A5F5E8345}"/>
                </a:ext>
              </a:extLst>
            </p:cNvPr>
            <p:cNvCxnSpPr>
              <a:cxnSpLocks/>
            </p:cNvCxnSpPr>
            <p:nvPr/>
          </p:nvCxnSpPr>
          <p:spPr>
            <a:xfrm>
              <a:off x="6914528" y="4421919"/>
              <a:ext cx="0" cy="995908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427697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99F3101-34E4-43C1-9861-A5E1E0976F9B}"/>
              </a:ext>
            </a:extLst>
          </p:cNvPr>
          <p:cNvSpPr txBox="1"/>
          <p:nvPr/>
        </p:nvSpPr>
        <p:spPr>
          <a:xfrm>
            <a:off x="638085" y="342751"/>
            <a:ext cx="3087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+mj-lt"/>
                <a:cs typeface="Calibri" panose="020F0502020204030204" pitchFamily="34" charset="0"/>
              </a:rPr>
              <a:t>Agradecimientos</a:t>
            </a:r>
            <a:endParaRPr lang="es-EC" sz="2000" b="1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43640EF-EF06-4E76-8EA1-CB735A493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99" y="1356386"/>
            <a:ext cx="4114612" cy="1154549"/>
          </a:xfrm>
          <a:prstGeom prst="rect">
            <a:avLst/>
          </a:prstGeom>
        </p:spPr>
      </p:pic>
      <p:pic>
        <p:nvPicPr>
          <p:cNvPr id="7" name="Picture 2" descr="Resultado de imagen para logo biotecnologia espe">
            <a:extLst>
              <a:ext uri="{FF2B5EF4-FFF2-40B4-BE49-F238E27FC236}">
                <a16:creationId xmlns:a16="http://schemas.microsoft.com/office/drawing/2014/main" id="{870A144C-4C6B-431F-873F-EACE74C10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784" y="3012988"/>
            <a:ext cx="1736350" cy="171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B9861DC3-01CB-440A-9FE0-6CB3163045BD}"/>
              </a:ext>
            </a:extLst>
          </p:cNvPr>
          <p:cNvGrpSpPr/>
          <p:nvPr/>
        </p:nvGrpSpPr>
        <p:grpSpPr>
          <a:xfrm>
            <a:off x="4855504" y="1531021"/>
            <a:ext cx="4547802" cy="2963933"/>
            <a:chOff x="4572000" y="1127065"/>
            <a:chExt cx="4547802" cy="2963933"/>
          </a:xfrm>
        </p:grpSpPr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1C676381-6004-4C81-95FB-524EF7F5F554}"/>
                </a:ext>
              </a:extLst>
            </p:cNvPr>
            <p:cNvSpPr txBox="1"/>
            <p:nvPr/>
          </p:nvSpPr>
          <p:spPr>
            <a:xfrm>
              <a:off x="4572000" y="1127065"/>
              <a:ext cx="4547802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600" b="1" dirty="0"/>
                <a:t>Lic. ALMA KOCH, </a:t>
              </a:r>
              <a:r>
                <a:rPr lang="es-EC" sz="1600" b="1" dirty="0" err="1"/>
                <a:t>Mgs</a:t>
              </a:r>
              <a:r>
                <a:rPr lang="es-EC" sz="1600" b="1" dirty="0"/>
                <a:t>.</a:t>
              </a:r>
            </a:p>
            <a:p>
              <a:r>
                <a:rPr lang="es-EC" sz="1400" dirty="0"/>
                <a:t>Directora - Jefe del Laboratorio de Microbiología</a:t>
              </a:r>
            </a:p>
            <a:p>
              <a:endParaRPr lang="es-EC" sz="1600" dirty="0"/>
            </a:p>
            <a:p>
              <a:r>
                <a:rPr lang="es-EC" sz="1600" b="1" dirty="0"/>
                <a:t>Ing. ANDRÉS IZQUIERDO </a:t>
              </a:r>
              <a:r>
                <a:rPr lang="es-EC" sz="1600" b="1" dirty="0" err="1"/>
                <a:t>Ph.D</a:t>
              </a:r>
              <a:endParaRPr lang="es-EC" sz="1600" b="1" dirty="0"/>
            </a:p>
            <a:p>
              <a:r>
                <a:rPr lang="es-EC" sz="1400" dirty="0"/>
                <a:t>Lector del Proyecto de Investigación</a:t>
              </a:r>
            </a:p>
            <a:p>
              <a:endParaRPr lang="es-EC" sz="1600" b="1" dirty="0"/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E1085EBF-33B8-4CB2-A036-C18554E64320}"/>
                </a:ext>
              </a:extLst>
            </p:cNvPr>
            <p:cNvSpPr txBox="1"/>
            <p:nvPr/>
          </p:nvSpPr>
          <p:spPr>
            <a:xfrm>
              <a:off x="4572000" y="2481760"/>
              <a:ext cx="381642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600" b="1" dirty="0"/>
                <a:t>TESISTAS Y PASANTES</a:t>
              </a:r>
            </a:p>
            <a:p>
              <a:r>
                <a:rPr lang="es-EC" sz="1400" dirty="0"/>
                <a:t>Laboratorio de Microbiología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CE3D1427-7093-4450-802D-16709BCB773E}"/>
                </a:ext>
              </a:extLst>
            </p:cNvPr>
            <p:cNvSpPr txBox="1"/>
            <p:nvPr/>
          </p:nvSpPr>
          <p:spPr>
            <a:xfrm>
              <a:off x="4572000" y="3237445"/>
              <a:ext cx="25202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600" b="1" dirty="0"/>
                <a:t>FAMILIA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52863DC3-43EA-421D-809F-8496BBEB715F}"/>
                </a:ext>
              </a:extLst>
            </p:cNvPr>
            <p:cNvSpPr txBox="1"/>
            <p:nvPr/>
          </p:nvSpPr>
          <p:spPr>
            <a:xfrm>
              <a:off x="4572000" y="3752444"/>
              <a:ext cx="31683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600" b="1" dirty="0"/>
                <a:t>AMIGOS</a:t>
              </a:r>
            </a:p>
          </p:txBody>
        </p:sp>
      </p:grpSp>
      <p:sp>
        <p:nvSpPr>
          <p:cNvPr id="2" name="Marcador de número de diapositiva 3">
            <a:extLst>
              <a:ext uri="{FF2B5EF4-FFF2-40B4-BE49-F238E27FC236}">
                <a16:creationId xmlns:a16="http://schemas.microsoft.com/office/drawing/2014/main" id="{BBE4A8C4-EA8F-408C-853B-6E31A9A59420}"/>
              </a:ext>
            </a:extLst>
          </p:cNvPr>
          <p:cNvSpPr txBox="1">
            <a:spLocks/>
          </p:cNvSpPr>
          <p:nvPr/>
        </p:nvSpPr>
        <p:spPr>
          <a:xfrm>
            <a:off x="8667387" y="12783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25398054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BEB57DE-C3DE-4532-8D2B-4566B4157271}"/>
              </a:ext>
            </a:extLst>
          </p:cNvPr>
          <p:cNvSpPr txBox="1"/>
          <p:nvPr/>
        </p:nvSpPr>
        <p:spPr>
          <a:xfrm>
            <a:off x="1828800" y="2197234"/>
            <a:ext cx="5486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Muchas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Gracias por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Atención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s-EC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9687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o 23">
            <a:extLst>
              <a:ext uri="{FF2B5EF4-FFF2-40B4-BE49-F238E27FC236}">
                <a16:creationId xmlns:a16="http://schemas.microsoft.com/office/drawing/2014/main" id="{A971DEC8-5505-47EA-9B46-62C203A825B1}"/>
              </a:ext>
            </a:extLst>
          </p:cNvPr>
          <p:cNvGrpSpPr/>
          <p:nvPr/>
        </p:nvGrpSpPr>
        <p:grpSpPr>
          <a:xfrm>
            <a:off x="1338890" y="723673"/>
            <a:ext cx="4243168" cy="1028679"/>
            <a:chOff x="3142419" y="806028"/>
            <a:chExt cx="4243168" cy="1028679"/>
          </a:xfrm>
        </p:grpSpPr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78DA77FB-1A61-4A02-ADF4-0C7735F11C1E}"/>
                </a:ext>
              </a:extLst>
            </p:cNvPr>
            <p:cNvSpPr txBox="1"/>
            <p:nvPr/>
          </p:nvSpPr>
          <p:spPr>
            <a:xfrm>
              <a:off x="3142419" y="1003710"/>
              <a:ext cx="18950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/>
                <a:t>Aumento</a:t>
              </a:r>
              <a:r>
                <a:rPr lang="en-US" sz="1600" dirty="0"/>
                <a:t> de </a:t>
              </a:r>
              <a:r>
                <a:rPr lang="en-US" sz="1600" i="1" dirty="0"/>
                <a:t>Rhizoctonia  </a:t>
              </a:r>
              <a:r>
                <a:rPr lang="en-US" sz="1600" i="1" dirty="0" err="1"/>
                <a:t>solani</a:t>
              </a:r>
              <a:r>
                <a:rPr lang="en-US" sz="1600" i="1" dirty="0"/>
                <a:t> </a:t>
              </a:r>
              <a:r>
                <a:rPr lang="en-US" sz="1600" dirty="0"/>
                <a:t> </a:t>
              </a:r>
              <a:r>
                <a:rPr lang="en-US" sz="1600" dirty="0" err="1"/>
                <a:t>en</a:t>
              </a:r>
              <a:r>
                <a:rPr lang="en-US" sz="1600" dirty="0"/>
                <a:t> papa</a:t>
              </a:r>
              <a:endParaRPr lang="es-EC" sz="1600" i="1" dirty="0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26A105E2-638B-4EFF-BB32-BC87D0B8F333}"/>
                </a:ext>
              </a:extLst>
            </p:cNvPr>
            <p:cNvSpPr txBox="1"/>
            <p:nvPr/>
          </p:nvSpPr>
          <p:spPr>
            <a:xfrm>
              <a:off x="5172474" y="833662"/>
              <a:ext cx="2213113" cy="785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600" dirty="0"/>
                <a:t>81% </a:t>
              </a:r>
              <a:r>
                <a:rPr lang="en-US" sz="1600" dirty="0" err="1"/>
                <a:t>incidencia</a:t>
              </a:r>
              <a:endParaRPr lang="en-US" sz="1600" dirty="0"/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600" dirty="0"/>
                <a:t>11% </a:t>
              </a:r>
              <a:r>
                <a:rPr lang="en-US" sz="1600" dirty="0" err="1"/>
                <a:t>severidad</a:t>
              </a:r>
              <a:endParaRPr lang="es-EC" sz="1600" dirty="0"/>
            </a:p>
          </p:txBody>
        </p:sp>
        <p:sp>
          <p:nvSpPr>
            <p:cNvPr id="11" name="Abrir llave 10">
              <a:extLst>
                <a:ext uri="{FF2B5EF4-FFF2-40B4-BE49-F238E27FC236}">
                  <a16:creationId xmlns:a16="http://schemas.microsoft.com/office/drawing/2014/main" id="{BF0AAD30-46CC-4A1A-9885-887AE1771EB5}"/>
                </a:ext>
              </a:extLst>
            </p:cNvPr>
            <p:cNvSpPr/>
            <p:nvPr/>
          </p:nvSpPr>
          <p:spPr>
            <a:xfrm>
              <a:off x="5059000" y="806028"/>
              <a:ext cx="226949" cy="897306"/>
            </a:xfrm>
            <a:prstGeom prst="lef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C" sz="1600"/>
            </a:p>
          </p:txBody>
        </p:sp>
      </p:grpSp>
      <p:pic>
        <p:nvPicPr>
          <p:cNvPr id="16" name="Imagen 15">
            <a:extLst>
              <a:ext uri="{FF2B5EF4-FFF2-40B4-BE49-F238E27FC236}">
                <a16:creationId xmlns:a16="http://schemas.microsoft.com/office/drawing/2014/main" id="{7C929E1A-50F2-4844-A59D-40AB44BD03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823790" y="1829365"/>
            <a:ext cx="3962403" cy="3199270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735A568A-55EF-4054-85D8-CCAE05005DB2}"/>
              </a:ext>
            </a:extLst>
          </p:cNvPr>
          <p:cNvSpPr txBox="1"/>
          <p:nvPr/>
        </p:nvSpPr>
        <p:spPr>
          <a:xfrm>
            <a:off x="4692096" y="5042498"/>
            <a:ext cx="4225789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900" dirty="0" err="1"/>
              <a:t>Rhizoctoniasis</a:t>
            </a:r>
            <a:r>
              <a:rPr lang="es-MX" sz="900" dirty="0"/>
              <a:t> en planta de papa: A) Tallos  infectados. B) Brotes germinales. C) Formación de tubérculos aéreos. D) Esclerocios en la superficie del tubérculo. Tomado de Manejo de plagas y enfermedades en el cultivo de papa (p. 26), por I. Castro &amp; Contreras, 2011</a:t>
            </a:r>
            <a:r>
              <a:rPr lang="es-MX" sz="1000" dirty="0"/>
              <a:t>.</a:t>
            </a:r>
            <a:endParaRPr lang="es-EC" sz="1000" dirty="0"/>
          </a:p>
        </p:txBody>
      </p:sp>
      <p:sp>
        <p:nvSpPr>
          <p:cNvPr id="28" name="Marcador de número de diapositiva 3">
            <a:extLst>
              <a:ext uri="{FF2B5EF4-FFF2-40B4-BE49-F238E27FC236}">
                <a16:creationId xmlns:a16="http://schemas.microsoft.com/office/drawing/2014/main" id="{5C73D1BA-8250-435F-94D5-40CD94C9644D}"/>
              </a:ext>
            </a:extLst>
          </p:cNvPr>
          <p:cNvSpPr txBox="1">
            <a:spLocks/>
          </p:cNvSpPr>
          <p:nvPr/>
        </p:nvSpPr>
        <p:spPr>
          <a:xfrm>
            <a:off x="8667387" y="12783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B992E7-C58E-41B7-888F-E83FAA2547BC}" type="slidenum">
              <a:rPr lang="es-EC" sz="1400"/>
              <a:pPr/>
              <a:t>4</a:t>
            </a:fld>
            <a:endParaRPr lang="es-EC" sz="1400" dirty="0"/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F2681B38-518B-4E4C-A9E3-5B20D8AA5619}"/>
              </a:ext>
            </a:extLst>
          </p:cNvPr>
          <p:cNvGrpSpPr/>
          <p:nvPr/>
        </p:nvGrpSpPr>
        <p:grpSpPr>
          <a:xfrm>
            <a:off x="437319" y="2273623"/>
            <a:ext cx="3909393" cy="3430595"/>
            <a:chOff x="437319" y="2124850"/>
            <a:chExt cx="3909393" cy="3430595"/>
          </a:xfrm>
        </p:grpSpPr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8E6BAF16-247D-4704-A60D-8459E97E7CA7}"/>
                </a:ext>
              </a:extLst>
            </p:cNvPr>
            <p:cNvSpPr txBox="1"/>
            <p:nvPr/>
          </p:nvSpPr>
          <p:spPr>
            <a:xfrm>
              <a:off x="437319" y="2124850"/>
              <a:ext cx="3909393" cy="3277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err="1"/>
                <a:t>Agente</a:t>
              </a:r>
              <a:r>
                <a:rPr lang="en-US" sz="1400" dirty="0"/>
                <a:t> causal de:</a:t>
              </a:r>
              <a:r>
                <a:rPr lang="en-US" sz="1400" b="1" dirty="0"/>
                <a:t> </a:t>
              </a:r>
              <a:r>
                <a:rPr lang="en-US" sz="1400" b="1" dirty="0" err="1"/>
                <a:t>Rhizoctoniasis</a:t>
              </a:r>
              <a:r>
                <a:rPr lang="en-US" sz="1400" b="1" dirty="0"/>
                <a:t> o </a:t>
              </a:r>
              <a:r>
                <a:rPr lang="en-US" sz="1400" b="1" dirty="0" err="1"/>
                <a:t>Costra</a:t>
              </a:r>
              <a:r>
                <a:rPr lang="en-US" sz="1400" b="1" dirty="0"/>
                <a:t> Negra</a:t>
              </a:r>
            </a:p>
            <a:p>
              <a:endParaRPr lang="en-US" sz="14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err="1"/>
                <a:t>Afecta</a:t>
              </a:r>
              <a:r>
                <a:rPr lang="en-US" sz="1400" dirty="0"/>
                <a:t> a:</a:t>
              </a:r>
            </a:p>
            <a:p>
              <a:pPr lvl="1"/>
              <a:r>
                <a:rPr lang="en-US" sz="1400" dirty="0" err="1"/>
                <a:t>Brotes</a:t>
              </a:r>
              <a:endParaRPr lang="en-US" sz="1400" dirty="0"/>
            </a:p>
            <a:p>
              <a:pPr lvl="1"/>
              <a:r>
                <a:rPr lang="en-US" sz="1400" dirty="0" err="1"/>
                <a:t>Tubérculos</a:t>
              </a:r>
              <a:endParaRPr lang="en-US" sz="1400" dirty="0"/>
            </a:p>
            <a:p>
              <a:pPr lvl="1"/>
              <a:r>
                <a:rPr lang="en-US" sz="1400" dirty="0" err="1"/>
                <a:t>Tallos</a:t>
              </a:r>
              <a:endParaRPr lang="en-US" sz="1400" dirty="0"/>
            </a:p>
            <a:p>
              <a:pPr marL="742950" lvl="1" indent="-285750">
                <a:buFont typeface="Wingdings" panose="05000000000000000000" pitchFamily="2" charset="2"/>
                <a:buChar char="Ø"/>
              </a:pPr>
              <a:endParaRPr lang="en-US" sz="14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err="1"/>
                <a:t>Pérdidas</a:t>
              </a:r>
              <a:r>
                <a:rPr lang="en-US" sz="1400" dirty="0"/>
                <a:t> del 25% - 100%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en-US" sz="14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err="1"/>
                <a:t>Métodos</a:t>
              </a:r>
              <a:r>
                <a:rPr lang="en-US" sz="1400" dirty="0"/>
                <a:t> de control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400" dirty="0"/>
            </a:p>
            <a:p>
              <a:pPr marL="360000" lvl="1"/>
              <a:r>
                <a:rPr lang="en-US" sz="1400" dirty="0" err="1"/>
                <a:t>Químico</a:t>
              </a:r>
              <a:r>
                <a:rPr lang="en-US" sz="1400" dirty="0"/>
                <a:t> </a:t>
              </a:r>
              <a:r>
                <a:rPr lang="es-EC" sz="1400" dirty="0">
                  <a:sym typeface="Wingdings" panose="05000000000000000000" pitchFamily="2" charset="2"/>
                </a:rPr>
                <a:t></a:t>
              </a:r>
              <a:r>
                <a:rPr lang="en-US" sz="1400" dirty="0"/>
                <a:t> </a:t>
              </a:r>
              <a:r>
                <a:rPr lang="en-US" sz="1400" dirty="0" err="1"/>
                <a:t>Fungicidas</a:t>
              </a:r>
              <a:endParaRPr lang="en-US" sz="1400" dirty="0"/>
            </a:p>
            <a:p>
              <a:pPr marL="360000" lvl="1"/>
              <a:endParaRPr lang="en-US" sz="200" dirty="0"/>
            </a:p>
            <a:p>
              <a:pPr marL="360000" lvl="1"/>
              <a:endParaRPr lang="en-US" sz="500" dirty="0"/>
            </a:p>
            <a:p>
              <a:pPr marL="360000" lvl="1"/>
              <a:endParaRPr lang="es-EC" sz="1400" dirty="0"/>
            </a:p>
            <a:p>
              <a:pPr marL="360000" lvl="1"/>
              <a:r>
                <a:rPr lang="es-EC" sz="1400" dirty="0"/>
                <a:t>Nuevas estrategias </a:t>
              </a:r>
              <a:r>
                <a:rPr lang="es-EC" sz="1400" dirty="0">
                  <a:sym typeface="Wingdings" panose="05000000000000000000" pitchFamily="2" charset="2"/>
                </a:rPr>
                <a:t></a:t>
              </a:r>
              <a:endParaRPr lang="en-US" sz="1400" b="1" dirty="0"/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3CA6B4D4-B0B5-47CE-9FA7-822F130DF775}"/>
                </a:ext>
              </a:extLst>
            </p:cNvPr>
            <p:cNvSpPr txBox="1"/>
            <p:nvPr/>
          </p:nvSpPr>
          <p:spPr>
            <a:xfrm>
              <a:off x="2751483" y="5032225"/>
              <a:ext cx="1417982" cy="5232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C" sz="1400" b="1" dirty="0">
                  <a:sym typeface="Wingdings" panose="05000000000000000000" pitchFamily="2" charset="2"/>
                </a:rPr>
                <a:t>Alternativas</a:t>
              </a:r>
            </a:p>
            <a:p>
              <a:pPr algn="ctr"/>
              <a:r>
                <a:rPr lang="es-EC" sz="1400" b="1" dirty="0">
                  <a:sym typeface="Wingdings" panose="05000000000000000000" pitchFamily="2" charset="2"/>
                </a:rPr>
                <a:t> biológicas</a:t>
              </a:r>
              <a:endParaRPr lang="es-EC" sz="1400" dirty="0"/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5B8261A2-FD95-43B7-B0FF-F7D6271CF182}"/>
              </a:ext>
            </a:extLst>
          </p:cNvPr>
          <p:cNvSpPr txBox="1"/>
          <p:nvPr/>
        </p:nvSpPr>
        <p:spPr>
          <a:xfrm>
            <a:off x="499848" y="242191"/>
            <a:ext cx="3578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Rhizoctonia </a:t>
            </a:r>
            <a:r>
              <a:rPr lang="en-US" sz="2000" b="1" i="1" dirty="0" err="1"/>
              <a:t>solani</a:t>
            </a:r>
            <a:endParaRPr lang="es-EC" sz="2000" b="1" i="1" dirty="0"/>
          </a:p>
        </p:txBody>
      </p:sp>
    </p:spTree>
    <p:extLst>
      <p:ext uri="{BB962C8B-B14F-4D97-AF65-F5344CB8AC3E}">
        <p14:creationId xmlns:p14="http://schemas.microsoft.com/office/powerpoint/2010/main" val="1301872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8C212C1-072C-4552-8264-48A6847BDA5D}"/>
              </a:ext>
            </a:extLst>
          </p:cNvPr>
          <p:cNvSpPr txBox="1"/>
          <p:nvPr/>
        </p:nvSpPr>
        <p:spPr>
          <a:xfrm>
            <a:off x="530091" y="278299"/>
            <a:ext cx="2994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+mj-lt"/>
              </a:rPr>
              <a:t>Actinomicetos</a:t>
            </a:r>
            <a:r>
              <a:rPr lang="en-US" sz="2400" b="1" dirty="0">
                <a:latin typeface="+mj-lt"/>
              </a:rPr>
              <a:t> </a:t>
            </a:r>
            <a:endParaRPr lang="es-EC" sz="2400" b="1" dirty="0">
              <a:latin typeface="+mj-lt"/>
            </a:endParaRPr>
          </a:p>
        </p:txBody>
      </p:sp>
      <p:sp>
        <p:nvSpPr>
          <p:cNvPr id="8" name="Marcador de número de diapositiva 3">
            <a:extLst>
              <a:ext uri="{FF2B5EF4-FFF2-40B4-BE49-F238E27FC236}">
                <a16:creationId xmlns:a16="http://schemas.microsoft.com/office/drawing/2014/main" id="{9D486E6C-5D47-438C-BD5F-2C9F60225744}"/>
              </a:ext>
            </a:extLst>
          </p:cNvPr>
          <p:cNvSpPr txBox="1">
            <a:spLocks/>
          </p:cNvSpPr>
          <p:nvPr/>
        </p:nvSpPr>
        <p:spPr>
          <a:xfrm>
            <a:off x="8667387" y="12783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B992E7-C58E-41B7-888F-E83FAA2547BC}" type="slidenum">
              <a:rPr lang="es-EC" sz="1400"/>
              <a:pPr/>
              <a:t>5</a:t>
            </a:fld>
            <a:endParaRPr lang="es-EC" sz="1400" dirty="0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0BEF7EFE-D775-466B-98EA-D8520D472AD9}"/>
              </a:ext>
            </a:extLst>
          </p:cNvPr>
          <p:cNvGrpSpPr/>
          <p:nvPr/>
        </p:nvGrpSpPr>
        <p:grpSpPr>
          <a:xfrm>
            <a:off x="1444838" y="850974"/>
            <a:ext cx="3893582" cy="353220"/>
            <a:chOff x="834887" y="1297299"/>
            <a:chExt cx="3893582" cy="353220"/>
          </a:xfrm>
        </p:grpSpPr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980C118E-F140-494C-A0E0-DB8308CD7B33}"/>
                </a:ext>
              </a:extLst>
            </p:cNvPr>
            <p:cNvSpPr txBox="1"/>
            <p:nvPr/>
          </p:nvSpPr>
          <p:spPr>
            <a:xfrm>
              <a:off x="834887" y="1311965"/>
              <a:ext cx="14709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Biocontrol</a:t>
              </a:r>
              <a:endParaRPr lang="es-EC" sz="1600" dirty="0"/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00F402A9-C780-4604-8397-11A54B3AAD56}"/>
                </a:ext>
              </a:extLst>
            </p:cNvPr>
            <p:cNvSpPr txBox="1"/>
            <p:nvPr/>
          </p:nvSpPr>
          <p:spPr>
            <a:xfrm>
              <a:off x="1902494" y="1309137"/>
              <a:ext cx="45057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C" sz="1600" dirty="0">
                  <a:sym typeface="Wingdings" panose="05000000000000000000" pitchFamily="2" charset="2"/>
                </a:rPr>
                <a:t></a:t>
              </a:r>
              <a:endParaRPr lang="es-EC" sz="1600" dirty="0"/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F75AEC96-4F8C-4D8E-BEDA-71080FF1D7CB}"/>
                </a:ext>
              </a:extLst>
            </p:cNvPr>
            <p:cNvSpPr txBox="1"/>
            <p:nvPr/>
          </p:nvSpPr>
          <p:spPr>
            <a:xfrm>
              <a:off x="2305878" y="1297299"/>
              <a:ext cx="24225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/>
                <a:t>metabolitos</a:t>
              </a:r>
              <a:r>
                <a:rPr lang="en-US" sz="1600" dirty="0"/>
                <a:t> </a:t>
              </a:r>
              <a:r>
                <a:rPr lang="en-US" sz="1600" dirty="0" err="1"/>
                <a:t>secundarios</a:t>
              </a:r>
              <a:endParaRPr lang="es-EC" sz="1600" dirty="0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A31DEF8-79D1-4553-9F93-E9C1967D74BC}"/>
              </a:ext>
            </a:extLst>
          </p:cNvPr>
          <p:cNvSpPr txBox="1"/>
          <p:nvPr/>
        </p:nvSpPr>
        <p:spPr>
          <a:xfrm>
            <a:off x="755376" y="1620338"/>
            <a:ext cx="6202713" cy="152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/>
              <a:t>Actinobacterias</a:t>
            </a:r>
            <a:endParaRPr lang="en-US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/>
              <a:t>Bacilos</a:t>
            </a:r>
            <a:r>
              <a:rPr lang="en-US" sz="1600" dirty="0"/>
              <a:t> Gram </a:t>
            </a:r>
            <a:r>
              <a:rPr lang="en-US" sz="1600" dirty="0" err="1"/>
              <a:t>positivos</a:t>
            </a:r>
            <a:endParaRPr lang="en-US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/>
              <a:t>Micelio</a:t>
            </a:r>
            <a:r>
              <a:rPr lang="en-US" sz="1600" dirty="0"/>
              <a:t> </a:t>
            </a:r>
            <a:r>
              <a:rPr lang="en-US" sz="1600" dirty="0" err="1"/>
              <a:t>filamentoso</a:t>
            </a:r>
            <a:r>
              <a:rPr lang="en-US" sz="1600" dirty="0"/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dirty="0"/>
              <a:t>Streptomyces </a:t>
            </a:r>
            <a:r>
              <a:rPr lang="es-EC" sz="1600" dirty="0">
                <a:sym typeface="Wingdings" panose="05000000000000000000" pitchFamily="2" charset="2"/>
              </a:rPr>
              <a:t> olor a tierra húmeda (</a:t>
            </a:r>
            <a:r>
              <a:rPr lang="es-EC" sz="1600" dirty="0" err="1">
                <a:sym typeface="Wingdings" panose="05000000000000000000" pitchFamily="2" charset="2"/>
              </a:rPr>
              <a:t>geosmina</a:t>
            </a:r>
            <a:r>
              <a:rPr lang="es-EC" sz="1600" dirty="0">
                <a:sym typeface="Wingdings" panose="05000000000000000000" pitchFamily="2" charset="2"/>
              </a:rPr>
              <a:t>)</a:t>
            </a:r>
            <a:r>
              <a:rPr lang="en-US" sz="1600" i="1" dirty="0"/>
              <a:t> </a:t>
            </a:r>
            <a:endParaRPr lang="es-EC" sz="1600" i="1" dirty="0"/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B84A5F91-DAF0-431B-8AEB-BF61B0C1E84E}"/>
              </a:ext>
            </a:extLst>
          </p:cNvPr>
          <p:cNvGrpSpPr/>
          <p:nvPr/>
        </p:nvGrpSpPr>
        <p:grpSpPr>
          <a:xfrm>
            <a:off x="6124893" y="704985"/>
            <a:ext cx="2443336" cy="2742748"/>
            <a:chOff x="6124892" y="610808"/>
            <a:chExt cx="2641653" cy="2649277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3C2C776F-B5C9-4F3D-AF2B-F464C742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5900"/>
                      </a14:imgEffect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72174" y="610808"/>
              <a:ext cx="2155194" cy="1913490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7A18B6C4-7A1A-484E-86E8-7869D39B196D}"/>
                </a:ext>
              </a:extLst>
            </p:cNvPr>
            <p:cNvSpPr txBox="1"/>
            <p:nvPr/>
          </p:nvSpPr>
          <p:spPr>
            <a:xfrm>
              <a:off x="6124892" y="2502001"/>
              <a:ext cx="2641653" cy="758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Colonia de </a:t>
              </a:r>
              <a:r>
                <a:rPr lang="en-US" sz="900" dirty="0" err="1"/>
                <a:t>actinomiceto</a:t>
              </a:r>
              <a:r>
                <a:rPr lang="en-US" sz="900" dirty="0"/>
                <a:t> vista bajo </a:t>
              </a:r>
              <a:r>
                <a:rPr lang="en-US" sz="900" dirty="0" err="1"/>
                <a:t>estereomicroscopio</a:t>
              </a:r>
              <a:endParaRPr lang="en-US" sz="900" dirty="0"/>
            </a:p>
            <a:p>
              <a:pPr algn="ctr"/>
              <a:r>
                <a:rPr lang="en-US" sz="900" dirty="0" err="1"/>
                <a:t>Foto</a:t>
              </a:r>
              <a:r>
                <a:rPr lang="en-US" sz="900" dirty="0"/>
                <a:t> de S. Almeida, C. </a:t>
              </a:r>
              <a:r>
                <a:rPr lang="en-US" sz="900" dirty="0" err="1"/>
                <a:t>Constante</a:t>
              </a:r>
              <a:r>
                <a:rPr lang="en-US" sz="900" dirty="0"/>
                <a:t> &amp; N. </a:t>
              </a:r>
              <a:r>
                <a:rPr lang="en-US" sz="900" dirty="0" err="1"/>
                <a:t>Suquillo</a:t>
              </a:r>
              <a:r>
                <a:rPr lang="en-US" sz="900" dirty="0"/>
                <a:t>, 2020.</a:t>
              </a:r>
              <a:endParaRPr lang="es-EC" sz="900" dirty="0"/>
            </a:p>
            <a:p>
              <a:pPr algn="ctr"/>
              <a:endParaRPr lang="es-EC" sz="900" dirty="0"/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843AAB13-34A8-41D6-BB20-988BD8825FBA}"/>
              </a:ext>
            </a:extLst>
          </p:cNvPr>
          <p:cNvGrpSpPr/>
          <p:nvPr/>
        </p:nvGrpSpPr>
        <p:grpSpPr>
          <a:xfrm>
            <a:off x="5991558" y="3321388"/>
            <a:ext cx="2542495" cy="2337819"/>
            <a:chOff x="6387843" y="3058598"/>
            <a:chExt cx="2641653" cy="2423988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4B3B3D64-2E87-4423-8872-2A393D7100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125" b="86563" l="6000" r="98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2126" t="21256" r="8003" b="17295"/>
            <a:stretch/>
          </p:blipFill>
          <p:spPr>
            <a:xfrm>
              <a:off x="6650795" y="3058598"/>
              <a:ext cx="2115750" cy="2170350"/>
            </a:xfrm>
            <a:prstGeom prst="rect">
              <a:avLst/>
            </a:prstGeom>
          </p:spPr>
        </p:pic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9FE7F3D5-5654-48FD-886C-C8221807F31F}"/>
                </a:ext>
              </a:extLst>
            </p:cNvPr>
            <p:cNvSpPr txBox="1"/>
            <p:nvPr/>
          </p:nvSpPr>
          <p:spPr>
            <a:xfrm>
              <a:off x="6387843" y="5243246"/>
              <a:ext cx="2641653" cy="239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Vista </a:t>
              </a:r>
              <a:r>
                <a:rPr lang="en-US" sz="900" dirty="0" err="1"/>
                <a:t>microscópica</a:t>
              </a:r>
              <a:r>
                <a:rPr lang="en-US" sz="900" dirty="0"/>
                <a:t> de </a:t>
              </a:r>
              <a:r>
                <a:rPr lang="en-US" sz="900" dirty="0" err="1"/>
                <a:t>actinomiceto</a:t>
              </a:r>
              <a:r>
                <a:rPr lang="en-US" sz="900" dirty="0"/>
                <a:t> (100X)</a:t>
              </a:r>
              <a:endParaRPr lang="es-EC" sz="900" dirty="0"/>
            </a:p>
          </p:txBody>
        </p:sp>
      </p:grpSp>
      <p:sp>
        <p:nvSpPr>
          <p:cNvPr id="25" name="CuadroTexto 24">
            <a:extLst>
              <a:ext uri="{FF2B5EF4-FFF2-40B4-BE49-F238E27FC236}">
                <a16:creationId xmlns:a16="http://schemas.microsoft.com/office/drawing/2014/main" id="{2CE3381D-698E-4F09-B7AB-6E4CB65D9E80}"/>
              </a:ext>
            </a:extLst>
          </p:cNvPr>
          <p:cNvSpPr txBox="1"/>
          <p:nvPr/>
        </p:nvSpPr>
        <p:spPr>
          <a:xfrm>
            <a:off x="609947" y="3405812"/>
            <a:ext cx="3246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Agricultura</a:t>
            </a:r>
            <a:endParaRPr lang="es-EC" b="1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280C56CF-6381-4B6A-95F7-C86A762DCF1B}"/>
              </a:ext>
            </a:extLst>
          </p:cNvPr>
          <p:cNvSpPr txBox="1"/>
          <p:nvPr/>
        </p:nvSpPr>
        <p:spPr>
          <a:xfrm>
            <a:off x="755372" y="3951268"/>
            <a:ext cx="402866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Promotores</a:t>
            </a:r>
            <a:r>
              <a:rPr lang="en-US" sz="1600" dirty="0"/>
              <a:t> de </a:t>
            </a:r>
            <a:r>
              <a:rPr lang="en-US" sz="1600" dirty="0" err="1"/>
              <a:t>crecimiento</a:t>
            </a:r>
            <a:r>
              <a:rPr lang="en-US" sz="1600" dirty="0"/>
              <a:t> vegetal</a:t>
            </a:r>
          </a:p>
          <a:p>
            <a:pPr lvl="1"/>
            <a:r>
              <a:rPr lang="en-US" sz="1400" dirty="0" err="1"/>
              <a:t>Auxinas</a:t>
            </a:r>
            <a:endParaRPr lang="en-US" sz="1400" dirty="0"/>
          </a:p>
          <a:p>
            <a:pPr lvl="1"/>
            <a:r>
              <a:rPr lang="en-US" sz="1400" dirty="0" err="1"/>
              <a:t>Sideróforos</a:t>
            </a:r>
            <a:endParaRPr lang="en-US" sz="1400" dirty="0"/>
          </a:p>
          <a:p>
            <a:pPr lvl="1"/>
            <a:endParaRPr lang="en-US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Agentes</a:t>
            </a:r>
            <a:r>
              <a:rPr lang="en-US" sz="1600" dirty="0"/>
              <a:t> de biocontrol </a:t>
            </a:r>
          </a:p>
          <a:p>
            <a:pPr lvl="1"/>
            <a:r>
              <a:rPr lang="en-US" sz="1400" dirty="0" err="1"/>
              <a:t>Enzimas</a:t>
            </a:r>
            <a:r>
              <a:rPr lang="en-US" sz="1400" dirty="0"/>
              <a:t> </a:t>
            </a:r>
            <a:r>
              <a:rPr lang="en-US" sz="1400" dirty="0" err="1"/>
              <a:t>líticas</a:t>
            </a:r>
            <a:endParaRPr lang="en-US" sz="1400" dirty="0"/>
          </a:p>
          <a:p>
            <a:pPr lvl="1"/>
            <a:r>
              <a:rPr lang="en-US" sz="1400" dirty="0" err="1"/>
              <a:t>Antibióticos</a:t>
            </a:r>
            <a:endParaRPr lang="es-EC" sz="1400" dirty="0"/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3FDCDCC7-156E-4423-8784-A08D68A587B9}"/>
              </a:ext>
            </a:extLst>
          </p:cNvPr>
          <p:cNvCxnSpPr>
            <a:cxnSpLocks/>
          </p:cNvCxnSpPr>
          <p:nvPr/>
        </p:nvCxnSpPr>
        <p:spPr>
          <a:xfrm flipH="1">
            <a:off x="7688590" y="1201366"/>
            <a:ext cx="408957" cy="2961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923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EF1EE35-0500-45CF-A728-FD4A5F95B54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9842" y="800949"/>
            <a:ext cx="7563394" cy="1119005"/>
          </a:xfrm>
          <a:prstGeom prst="rect">
            <a:avLst/>
          </a:prstGeom>
        </p:spPr>
        <p:txBody>
          <a:bodyPr/>
          <a:lstStyle/>
          <a:p>
            <a:pPr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es-EC" sz="16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Determinar la capacidad inhibitoria de los extractos crudos de actinomicetos aislados de suelos paperos de la provincia de Pichincha frente a </a:t>
            </a:r>
            <a:r>
              <a:rPr lang="es-EC" sz="1600" i="1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Rhizoctonia</a:t>
            </a:r>
            <a:r>
              <a:rPr lang="es-EC" sz="1600" i="1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C" sz="1600" i="1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solani</a:t>
            </a:r>
            <a:r>
              <a:rPr lang="es-EC" sz="1600" i="1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C" sz="16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Kühn</a:t>
            </a:r>
            <a:r>
              <a:rPr lang="es-EC" sz="1600" i="1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C" sz="16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mediante ensayos </a:t>
            </a:r>
            <a:r>
              <a:rPr lang="es-EC" sz="1600" i="1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in vitro</a:t>
            </a:r>
            <a:r>
              <a:rPr lang="es-EC" sz="16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y proyección teórica.</a:t>
            </a:r>
          </a:p>
          <a:p>
            <a:pPr>
              <a:lnSpc>
                <a:spcPct val="150000"/>
              </a:lnSpc>
            </a:pPr>
            <a:endParaRPr lang="es-EC" sz="2000" dirty="0">
              <a:cs typeface="Calibri" panose="020F050202020403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2B8F779-7C3E-4D0A-8A49-91086CA1E6CE}"/>
              </a:ext>
            </a:extLst>
          </p:cNvPr>
          <p:cNvSpPr txBox="1"/>
          <p:nvPr/>
        </p:nvSpPr>
        <p:spPr>
          <a:xfrm>
            <a:off x="569846" y="342752"/>
            <a:ext cx="3087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+mj-lt"/>
                <a:cs typeface="Calibri" panose="020F0502020204030204" pitchFamily="34" charset="0"/>
              </a:rPr>
              <a:t>Objetivo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General</a:t>
            </a:r>
            <a:endParaRPr lang="es-EC" sz="2000" b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A6A6C45-BF36-46D9-8759-E9552D86E45F}"/>
              </a:ext>
            </a:extLst>
          </p:cNvPr>
          <p:cNvSpPr txBox="1"/>
          <p:nvPr/>
        </p:nvSpPr>
        <p:spPr>
          <a:xfrm>
            <a:off x="569846" y="2147545"/>
            <a:ext cx="3087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+mj-lt"/>
                <a:cs typeface="Calibri" panose="020F0502020204030204" pitchFamily="34" charset="0"/>
              </a:rPr>
              <a:t>Objetivos</a:t>
            </a:r>
            <a:r>
              <a:rPr lang="en-US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+mj-lt"/>
                <a:cs typeface="Calibri" panose="020F0502020204030204" pitchFamily="34" charset="0"/>
              </a:rPr>
              <a:t>Específicos</a:t>
            </a:r>
            <a:endParaRPr lang="es-EC" b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9E39676-6779-4CD7-83D7-F0C5BAEBCE19}"/>
              </a:ext>
            </a:extLst>
          </p:cNvPr>
          <p:cNvSpPr txBox="1"/>
          <p:nvPr/>
        </p:nvSpPr>
        <p:spPr>
          <a:xfrm>
            <a:off x="890546" y="2516877"/>
            <a:ext cx="7362908" cy="3809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C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Activar y replicar las cepas liofilizadas de actinomicetos aisladas de suelos paperos de la provincia de Pichincha.</a:t>
            </a:r>
          </a:p>
          <a:p>
            <a:pPr lvl="0">
              <a:lnSpc>
                <a:spcPct val="150000"/>
              </a:lnSpc>
            </a:pPr>
            <a:endParaRPr lang="es-EC" sz="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C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Aislar y mantener </a:t>
            </a:r>
            <a:r>
              <a:rPr lang="es-EC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Rhizoctonia</a:t>
            </a:r>
            <a:r>
              <a:rPr lang="es-EC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solani</a:t>
            </a:r>
            <a:r>
              <a:rPr lang="es-EC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partir de tubérculos infectados.</a:t>
            </a:r>
          </a:p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endParaRPr lang="es-EC" sz="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C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Obtener extractos crudos a partir de cultivos de actinomicetos mediante fermentación y extracción con cloroformo. </a:t>
            </a:r>
          </a:p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endParaRPr lang="es-EC" sz="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C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Evaluar la capacidad inhibitoria de los extractos crudos frente a </a:t>
            </a:r>
            <a:r>
              <a:rPr lang="es-EC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Rhizoctonia</a:t>
            </a:r>
            <a:r>
              <a:rPr lang="es-EC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solani</a:t>
            </a:r>
            <a:r>
              <a:rPr lang="es-EC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mediante ensayos </a:t>
            </a:r>
            <a:r>
              <a:rPr lang="es-EC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vitro</a:t>
            </a:r>
            <a:r>
              <a:rPr lang="es-EC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discutidos teóricamente.</a:t>
            </a:r>
          </a:p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endParaRPr lang="es-EC" sz="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Argumentar teóricamente la identificación molecular de las cepas de actinomicetos antagónicas frente a </a:t>
            </a:r>
            <a:r>
              <a:rPr lang="es-EC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R. </a:t>
            </a:r>
            <a:r>
              <a:rPr lang="es-EC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solani</a:t>
            </a:r>
            <a:r>
              <a:rPr lang="es-EC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s-EC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Marcador de número de diapositiva 3">
            <a:extLst>
              <a:ext uri="{FF2B5EF4-FFF2-40B4-BE49-F238E27FC236}">
                <a16:creationId xmlns:a16="http://schemas.microsoft.com/office/drawing/2014/main" id="{8A56DABC-91C5-4B40-8502-85283EB14E17}"/>
              </a:ext>
            </a:extLst>
          </p:cNvPr>
          <p:cNvSpPr txBox="1">
            <a:spLocks/>
          </p:cNvSpPr>
          <p:nvPr/>
        </p:nvSpPr>
        <p:spPr>
          <a:xfrm>
            <a:off x="8667387" y="12783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B992E7-C58E-41B7-888F-E83FAA2547BC}" type="slidenum">
              <a:rPr lang="es-EC" sz="1400"/>
              <a:pPr/>
              <a:t>6</a:t>
            </a:fld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1081831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F23D80-4DF9-4BAF-97FD-A0B3F896055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42832" y="1659077"/>
            <a:ext cx="7606748" cy="2233749"/>
          </a:xfrm>
          <a:prstGeom prst="rect">
            <a:avLst/>
          </a:prstGeom>
        </p:spPr>
        <p:txBody>
          <a:bodyPr/>
          <a:lstStyle/>
          <a:p>
            <a:pPr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es-EC" sz="16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Los extractos crudos de actinomicetos aislados de suelos paperos de la provincia de Pichincha</a:t>
            </a:r>
            <a:r>
              <a:rPr lang="es-EC" sz="1600" b="1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C" sz="16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tienen capacidad inhibitoria estadísticamente significativa frente a </a:t>
            </a:r>
            <a:r>
              <a:rPr lang="es-EC" sz="1600" i="1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Rhizoctonia</a:t>
            </a:r>
            <a:r>
              <a:rPr lang="es-EC" sz="1600" i="1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C" sz="1600" i="1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solani</a:t>
            </a:r>
            <a:r>
              <a:rPr lang="es-EC" sz="1600" i="1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C" sz="16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en ensayos</a:t>
            </a:r>
            <a:r>
              <a:rPr lang="es-EC" sz="1600" i="1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in vitro </a:t>
            </a:r>
            <a:r>
              <a:rPr lang="es-EC" sz="16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y proyección teórica.</a:t>
            </a:r>
          </a:p>
          <a:p>
            <a:pPr>
              <a:lnSpc>
                <a:spcPct val="150000"/>
              </a:lnSpc>
            </a:pPr>
            <a:endParaRPr lang="es-EC" sz="1600" dirty="0">
              <a:cs typeface="Calibri" panose="020F050202020403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CC9B951-25DB-49FA-9428-2B804ABDB310}"/>
              </a:ext>
            </a:extLst>
          </p:cNvPr>
          <p:cNvSpPr txBox="1"/>
          <p:nvPr/>
        </p:nvSpPr>
        <p:spPr>
          <a:xfrm>
            <a:off x="642832" y="728876"/>
            <a:ext cx="3087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+mj-lt"/>
                <a:cs typeface="Calibri" panose="020F0502020204030204" pitchFamily="34" charset="0"/>
              </a:rPr>
              <a:t>Hipótesis</a:t>
            </a:r>
            <a:endParaRPr lang="es-EC" sz="2000" b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9BE25C8-9B7D-4D97-9B4C-DC2C9912E9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/>
              <a:t>VERSIÓN: </a:t>
            </a:r>
            <a:r>
              <a:rPr lang="es-EC"/>
              <a:t>1.0</a:t>
            </a:r>
            <a:endParaRPr lang="es-EC" dirty="0"/>
          </a:p>
        </p:txBody>
      </p:sp>
      <p:sp>
        <p:nvSpPr>
          <p:cNvPr id="9" name="Marcador de número de diapositiva 3">
            <a:extLst>
              <a:ext uri="{FF2B5EF4-FFF2-40B4-BE49-F238E27FC236}">
                <a16:creationId xmlns:a16="http://schemas.microsoft.com/office/drawing/2014/main" id="{441CB383-BBE9-49B6-BD4A-7EF833B52872}"/>
              </a:ext>
            </a:extLst>
          </p:cNvPr>
          <p:cNvSpPr txBox="1">
            <a:spLocks/>
          </p:cNvSpPr>
          <p:nvPr/>
        </p:nvSpPr>
        <p:spPr>
          <a:xfrm>
            <a:off x="8667387" y="12783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B992E7-C58E-41B7-888F-E83FAA2547BC}" type="slidenum">
              <a:rPr lang="es-EC" sz="1400"/>
              <a:pPr/>
              <a:t>7</a:t>
            </a:fld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3114129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E3550CD-EDFB-4F61-95A2-AFC1F47C46A4}"/>
              </a:ext>
            </a:extLst>
          </p:cNvPr>
          <p:cNvSpPr txBox="1"/>
          <p:nvPr/>
        </p:nvSpPr>
        <p:spPr>
          <a:xfrm>
            <a:off x="423462" y="140131"/>
            <a:ext cx="8070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+mj-lt"/>
              </a:rPr>
              <a:t>Activación</a:t>
            </a:r>
            <a:r>
              <a:rPr lang="en-US" sz="2000" b="1" dirty="0">
                <a:latin typeface="+mj-lt"/>
              </a:rPr>
              <a:t> y </a:t>
            </a:r>
            <a:r>
              <a:rPr lang="en-US" sz="2000" b="1" dirty="0" err="1">
                <a:latin typeface="+mj-lt"/>
              </a:rPr>
              <a:t>Mantenimiento</a:t>
            </a:r>
            <a:r>
              <a:rPr lang="en-US" sz="2000" b="1" dirty="0">
                <a:latin typeface="+mj-lt"/>
              </a:rPr>
              <a:t> de las </a:t>
            </a:r>
            <a:r>
              <a:rPr lang="en-US" sz="2000" b="1" dirty="0" err="1">
                <a:latin typeface="+mj-lt"/>
              </a:rPr>
              <a:t>Cepas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Liofilizadas</a:t>
            </a:r>
            <a:r>
              <a:rPr lang="en-US" sz="2000" b="1" dirty="0">
                <a:latin typeface="+mj-lt"/>
              </a:rPr>
              <a:t> de </a:t>
            </a:r>
            <a:r>
              <a:rPr lang="en-US" sz="2000" b="1" dirty="0" err="1">
                <a:latin typeface="+mj-lt"/>
              </a:rPr>
              <a:t>Actinomicetos</a:t>
            </a:r>
            <a:r>
              <a:rPr lang="en-US" sz="2000" b="1" dirty="0">
                <a:latin typeface="+mj-lt"/>
              </a:rPr>
              <a:t> </a:t>
            </a:r>
            <a:endParaRPr lang="es-EC" sz="2000" b="1" dirty="0">
              <a:latin typeface="+mj-lt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2439D003-658B-482F-A909-6A8FA84D93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5528246"/>
              </p:ext>
            </p:extLst>
          </p:nvPr>
        </p:nvGraphicFramePr>
        <p:xfrm>
          <a:off x="571195" y="848017"/>
          <a:ext cx="7050157" cy="5244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97B01EE1-8511-4B5F-8B6C-1C521B9A8B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655" t="9529" r="35208" b="19675"/>
          <a:stretch/>
        </p:blipFill>
        <p:spPr>
          <a:xfrm>
            <a:off x="725797" y="893334"/>
            <a:ext cx="671264" cy="124424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09102C2-FDD9-4E30-AF61-0FFD324A6EAA}"/>
              </a:ext>
            </a:extLst>
          </p:cNvPr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3588" t="4738"/>
          <a:stretch/>
        </p:blipFill>
        <p:spPr bwMode="auto">
          <a:xfrm>
            <a:off x="6984636" y="4015899"/>
            <a:ext cx="1509396" cy="14582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3FBF725-EA49-4A4B-B008-3D7A4CC9888F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0528" y1="96377" x2="40528" y2="96377"/>
                        <a14:foregroundMark x1="35971" y1="96377" x2="35971" y2="96377"/>
                        <a14:foregroundMark x1="27818" y1="96377" x2="27818" y2="9637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6803684" y="1779874"/>
            <a:ext cx="1712953" cy="1667743"/>
          </a:xfrm>
          <a:prstGeom prst="rect">
            <a:avLst/>
          </a:prstGeom>
          <a:ln w="6350">
            <a:noFill/>
          </a:ln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C8B38BAA-E73E-4301-BB1A-91EE92D0FEDA}"/>
              </a:ext>
            </a:extLst>
          </p:cNvPr>
          <p:cNvSpPr txBox="1"/>
          <p:nvPr/>
        </p:nvSpPr>
        <p:spPr>
          <a:xfrm>
            <a:off x="6631550" y="5552448"/>
            <a:ext cx="2428610" cy="2307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Vista </a:t>
            </a:r>
            <a:r>
              <a:rPr lang="en-US" sz="900" dirty="0" err="1"/>
              <a:t>microscópica</a:t>
            </a:r>
            <a:r>
              <a:rPr lang="en-US" sz="900" dirty="0"/>
              <a:t> de </a:t>
            </a:r>
            <a:r>
              <a:rPr lang="en-US" sz="900" dirty="0" err="1"/>
              <a:t>actinomiceto</a:t>
            </a:r>
            <a:r>
              <a:rPr lang="en-US" sz="900" dirty="0"/>
              <a:t> (100X)</a:t>
            </a:r>
            <a:endParaRPr lang="es-EC" sz="90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F5A1876-8264-46A8-A635-21716A988A51}"/>
              </a:ext>
            </a:extLst>
          </p:cNvPr>
          <p:cNvSpPr txBox="1"/>
          <p:nvPr/>
        </p:nvSpPr>
        <p:spPr>
          <a:xfrm>
            <a:off x="6445855" y="3499687"/>
            <a:ext cx="2428610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err="1"/>
              <a:t>Cultivo</a:t>
            </a:r>
            <a:r>
              <a:rPr lang="en-US" sz="900" dirty="0"/>
              <a:t> puro de </a:t>
            </a:r>
            <a:r>
              <a:rPr lang="en-US" sz="900" dirty="0" err="1"/>
              <a:t>actinomicetos</a:t>
            </a:r>
            <a:endParaRPr lang="en-US" sz="900" dirty="0"/>
          </a:p>
          <a:p>
            <a:pPr algn="ctr"/>
            <a:r>
              <a:rPr lang="en-US" sz="800" dirty="0" err="1"/>
              <a:t>Foto</a:t>
            </a:r>
            <a:r>
              <a:rPr lang="en-US" sz="800" dirty="0"/>
              <a:t> de S. Almeida, C. </a:t>
            </a:r>
            <a:r>
              <a:rPr lang="en-US" sz="800" dirty="0" err="1"/>
              <a:t>Constante</a:t>
            </a:r>
            <a:r>
              <a:rPr lang="en-US" sz="800" dirty="0"/>
              <a:t> &amp; N. </a:t>
            </a:r>
            <a:r>
              <a:rPr lang="en-US" sz="800" dirty="0" err="1"/>
              <a:t>Suquillo</a:t>
            </a:r>
            <a:r>
              <a:rPr lang="en-US" sz="800" dirty="0"/>
              <a:t>, 2020</a:t>
            </a:r>
            <a:endParaRPr lang="es-EC" sz="800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850B777-79E2-45EC-A9BD-9149F2D964EC}"/>
              </a:ext>
            </a:extLst>
          </p:cNvPr>
          <p:cNvSpPr txBox="1"/>
          <p:nvPr/>
        </p:nvSpPr>
        <p:spPr>
          <a:xfrm>
            <a:off x="562815" y="2137577"/>
            <a:ext cx="997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Cepa </a:t>
            </a:r>
            <a:r>
              <a:rPr lang="en-US" sz="800" dirty="0" err="1"/>
              <a:t>liofilizada</a:t>
            </a:r>
            <a:r>
              <a:rPr lang="en-US" sz="800" dirty="0"/>
              <a:t> de </a:t>
            </a:r>
            <a:r>
              <a:rPr lang="en-US" sz="800" dirty="0" err="1"/>
              <a:t>actinomiceto</a:t>
            </a:r>
            <a:endParaRPr lang="es-EC" sz="800" dirty="0"/>
          </a:p>
        </p:txBody>
      </p:sp>
      <p:sp>
        <p:nvSpPr>
          <p:cNvPr id="2" name="Marcador de número de diapositiva 3">
            <a:extLst>
              <a:ext uri="{FF2B5EF4-FFF2-40B4-BE49-F238E27FC236}">
                <a16:creationId xmlns:a16="http://schemas.microsoft.com/office/drawing/2014/main" id="{03D2B780-0F3F-44C6-90A6-E8AFAAB646C2}"/>
              </a:ext>
            </a:extLst>
          </p:cNvPr>
          <p:cNvSpPr txBox="1">
            <a:spLocks/>
          </p:cNvSpPr>
          <p:nvPr/>
        </p:nvSpPr>
        <p:spPr>
          <a:xfrm>
            <a:off x="8667387" y="12783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B992E7-C58E-41B7-888F-E83FAA2547BC}" type="slidenum">
              <a:rPr lang="es-EC" sz="1400"/>
              <a:pPr/>
              <a:t>8</a:t>
            </a:fld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2838693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C648AA0-3B01-4968-BAB7-F5E82C279774}"/>
              </a:ext>
            </a:extLst>
          </p:cNvPr>
          <p:cNvSpPr txBox="1"/>
          <p:nvPr/>
        </p:nvSpPr>
        <p:spPr>
          <a:xfrm>
            <a:off x="463830" y="225287"/>
            <a:ext cx="7050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+mj-lt"/>
              </a:rPr>
              <a:t>Aislamiento</a:t>
            </a:r>
            <a:r>
              <a:rPr lang="en-US" sz="2000" b="1" dirty="0">
                <a:latin typeface="+mj-lt"/>
              </a:rPr>
              <a:t> de </a:t>
            </a:r>
            <a:r>
              <a:rPr lang="en-US" sz="2000" b="1" i="1" dirty="0">
                <a:latin typeface="+mj-lt"/>
              </a:rPr>
              <a:t>Rhizoctonia </a:t>
            </a:r>
            <a:r>
              <a:rPr lang="en-US" sz="2000" b="1" i="1" dirty="0" err="1">
                <a:latin typeface="+mj-lt"/>
              </a:rPr>
              <a:t>solani</a:t>
            </a:r>
            <a:endParaRPr lang="es-EC" sz="2000" b="1" dirty="0">
              <a:latin typeface="+mj-lt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D3DC70E-ACCA-4927-8D35-E8241E096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30" y="882365"/>
            <a:ext cx="1616765" cy="154181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6B6D1D5-8E2B-4242-A0AE-614EE09A1BCC}"/>
              </a:ext>
            </a:extLst>
          </p:cNvPr>
          <p:cNvSpPr txBox="1"/>
          <p:nvPr/>
        </p:nvSpPr>
        <p:spPr>
          <a:xfrm>
            <a:off x="514310" y="2386077"/>
            <a:ext cx="2160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Tubérculos</a:t>
            </a:r>
            <a:r>
              <a:rPr lang="en-US" sz="900" dirty="0"/>
              <a:t> </a:t>
            </a:r>
            <a:r>
              <a:rPr lang="en-US" sz="900" dirty="0" err="1"/>
              <a:t>infectados</a:t>
            </a:r>
            <a:endParaRPr lang="es-EC" sz="900" dirty="0"/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7FF58CED-9B57-40DE-A5A9-865C33DC8E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3127432"/>
              </p:ext>
            </p:extLst>
          </p:nvPr>
        </p:nvGraphicFramePr>
        <p:xfrm>
          <a:off x="1464370" y="939077"/>
          <a:ext cx="3359425" cy="4783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01D8B5AD-C829-4618-B44B-A19308215A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5722414"/>
              </p:ext>
            </p:extLst>
          </p:nvPr>
        </p:nvGraphicFramePr>
        <p:xfrm>
          <a:off x="3988904" y="939080"/>
          <a:ext cx="3750366" cy="4783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4" name="Imagen 13">
            <a:extLst>
              <a:ext uri="{FF2B5EF4-FFF2-40B4-BE49-F238E27FC236}">
                <a16:creationId xmlns:a16="http://schemas.microsoft.com/office/drawing/2014/main" id="{E081FFE2-4DA4-4208-A73A-263A44D06E9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3648"/>
          <a:stretch/>
        </p:blipFill>
        <p:spPr>
          <a:xfrm rot="5400000">
            <a:off x="7169180" y="2624580"/>
            <a:ext cx="1715361" cy="160884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198D2CA-5617-426B-9118-00ABC3FEC8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725" y="4169926"/>
            <a:ext cx="1596025" cy="162000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F892E727-7357-4D76-AF95-713DDC0BF623}"/>
              </a:ext>
            </a:extLst>
          </p:cNvPr>
          <p:cNvSpPr txBox="1"/>
          <p:nvPr/>
        </p:nvSpPr>
        <p:spPr>
          <a:xfrm>
            <a:off x="64998" y="5790969"/>
            <a:ext cx="216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err="1"/>
              <a:t>Siembra</a:t>
            </a:r>
            <a:r>
              <a:rPr lang="en-US" sz="900" dirty="0"/>
              <a:t> de </a:t>
            </a:r>
            <a:r>
              <a:rPr lang="en-US" sz="900" dirty="0" err="1"/>
              <a:t>tubérculos</a:t>
            </a:r>
            <a:endParaRPr lang="en-US" sz="900" dirty="0"/>
          </a:p>
          <a:p>
            <a:pPr algn="ctr"/>
            <a:r>
              <a:rPr lang="en-US" sz="900" dirty="0"/>
              <a:t> </a:t>
            </a:r>
            <a:r>
              <a:rPr lang="en-US" sz="900" dirty="0" err="1"/>
              <a:t>infectados</a:t>
            </a:r>
            <a:endParaRPr lang="es-EC" sz="90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916F7CF-FD4E-4DB5-919F-3823CD1D8A59}"/>
              </a:ext>
            </a:extLst>
          </p:cNvPr>
          <p:cNvSpPr txBox="1"/>
          <p:nvPr/>
        </p:nvSpPr>
        <p:spPr>
          <a:xfrm>
            <a:off x="6930102" y="4297892"/>
            <a:ext cx="2160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err="1"/>
              <a:t>Cultivo</a:t>
            </a:r>
            <a:r>
              <a:rPr lang="en-US" sz="900" dirty="0"/>
              <a:t> puro de </a:t>
            </a:r>
            <a:r>
              <a:rPr lang="en-US" sz="900" i="1" dirty="0"/>
              <a:t>Rhizoctonia </a:t>
            </a:r>
            <a:r>
              <a:rPr lang="en-US" sz="900" i="1" dirty="0" err="1"/>
              <a:t>solani</a:t>
            </a:r>
            <a:r>
              <a:rPr lang="en-US" sz="900" i="1" dirty="0"/>
              <a:t> </a:t>
            </a:r>
            <a:endParaRPr lang="es-EC" sz="900" i="1" dirty="0"/>
          </a:p>
        </p:txBody>
      </p:sp>
      <p:sp>
        <p:nvSpPr>
          <p:cNvPr id="2" name="Marcador de número de diapositiva 3">
            <a:extLst>
              <a:ext uri="{FF2B5EF4-FFF2-40B4-BE49-F238E27FC236}">
                <a16:creationId xmlns:a16="http://schemas.microsoft.com/office/drawing/2014/main" id="{935051C8-6E9C-4FC7-9ABC-418AEC50D095}"/>
              </a:ext>
            </a:extLst>
          </p:cNvPr>
          <p:cNvSpPr txBox="1">
            <a:spLocks/>
          </p:cNvSpPr>
          <p:nvPr/>
        </p:nvSpPr>
        <p:spPr>
          <a:xfrm>
            <a:off x="8667387" y="12783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B992E7-C58E-41B7-888F-E83FAA2547BC}" type="slidenum">
              <a:rPr lang="es-EC" sz="1400"/>
              <a:pPr/>
              <a:t>9</a:t>
            </a:fld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895539547"/>
      </p:ext>
    </p:extLst>
  </p:cSld>
  <p:clrMapOvr>
    <a:masterClrMapping/>
  </p:clrMapOvr>
</p:sld>
</file>

<file path=ppt/theme/theme1.xml><?xml version="1.0" encoding="utf-8"?>
<a:theme xmlns:a="http://schemas.openxmlformats.org/drawingml/2006/main" name="esp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pe" id="{85CF3D47-C949-49F4-BF6C-853ACDC4B3E0}" vid="{67CAED9D-847F-4404-A35A-5928900B38C6}"/>
    </a:ext>
  </a:extLst>
</a:theme>
</file>

<file path=ppt/theme/theme2.xml><?xml version="1.0" encoding="utf-8"?>
<a:theme xmlns:a="http://schemas.openxmlformats.org/drawingml/2006/main" name="Diseño predeterminad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31859B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espe</Template>
  <TotalTime>8758</TotalTime>
  <Words>2240</Words>
  <Application>Microsoft Office PowerPoint</Application>
  <PresentationFormat>Presentación en pantalla (4:3)</PresentationFormat>
  <Paragraphs>460</Paragraphs>
  <Slides>31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43" baseType="lpstr">
      <vt:lpstr>Arial</vt:lpstr>
      <vt:lpstr>Calibri</vt:lpstr>
      <vt:lpstr>Calibri Light</vt:lpstr>
      <vt:lpstr>Cambria Math</vt:lpstr>
      <vt:lpstr>Courier New</vt:lpstr>
      <vt:lpstr>Footlight MT Light</vt:lpstr>
      <vt:lpstr>Symbol</vt:lpstr>
      <vt:lpstr>Times New Roman</vt:lpstr>
      <vt:lpstr>Wingdings</vt:lpstr>
      <vt:lpstr>espe</vt:lpstr>
      <vt:lpstr>Diseño predeterminado</vt:lpstr>
      <vt:lpstr>CorelDRAW</vt:lpstr>
      <vt:lpstr> “Capacidad inhibitoria de extractos crudos de actinomicetos aislados de suelos paperos de la provincia de Pichincha frente a Rhizoctonia solani Kühn mediante ensayos in vitro y proyección teórica”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Ƹ̵̡Ӝ̵̨̄Ʒﻬ₪ Nadia Ƹ̵̡Ӝ̵̨̄Ʒﻬ₪</dc:creator>
  <cp:lastModifiedBy>Ƹ̵̡Ӝ̵̨̄Ʒﻬ₪ Nadia Ƹ̵̡Ӝ̵̨̄Ʒﻬ₪</cp:lastModifiedBy>
  <cp:revision>474</cp:revision>
  <dcterms:created xsi:type="dcterms:W3CDTF">2020-09-04T02:40:00Z</dcterms:created>
  <dcterms:modified xsi:type="dcterms:W3CDTF">2020-09-23T21:15:52Z</dcterms:modified>
</cp:coreProperties>
</file>