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7">
  <p:sldMasterIdLst>
    <p:sldMasterId id="2147483660" r:id="rId1"/>
    <p:sldMasterId id="2147483673" r:id="rId2"/>
    <p:sldMasterId id="2147483685" r:id="rId3"/>
    <p:sldMasterId id="2147483698" r:id="rId4"/>
  </p:sldMasterIdLst>
  <p:notesMasterIdLst>
    <p:notesMasterId r:id="rId39"/>
  </p:notesMasterIdLst>
  <p:handoutMasterIdLst>
    <p:handoutMasterId r:id="rId40"/>
  </p:handoutMasterIdLst>
  <p:sldIdLst>
    <p:sldId id="257" r:id="rId5"/>
    <p:sldId id="615" r:id="rId6"/>
    <p:sldId id="492" r:id="rId7"/>
    <p:sldId id="675" r:id="rId8"/>
    <p:sldId id="601" r:id="rId9"/>
    <p:sldId id="661" r:id="rId10"/>
    <p:sldId id="640" r:id="rId11"/>
    <p:sldId id="625" r:id="rId12"/>
    <p:sldId id="676" r:id="rId13"/>
    <p:sldId id="677" r:id="rId14"/>
    <p:sldId id="611" r:id="rId15"/>
    <p:sldId id="619" r:id="rId16"/>
    <p:sldId id="665" r:id="rId17"/>
    <p:sldId id="669" r:id="rId18"/>
    <p:sldId id="682" r:id="rId19"/>
    <p:sldId id="674" r:id="rId20"/>
    <p:sldId id="660" r:id="rId21"/>
    <p:sldId id="659" r:id="rId22"/>
    <p:sldId id="657" r:id="rId23"/>
    <p:sldId id="655" r:id="rId24"/>
    <p:sldId id="627" r:id="rId25"/>
    <p:sldId id="628" r:id="rId26"/>
    <p:sldId id="681" r:id="rId27"/>
    <p:sldId id="680" r:id="rId28"/>
    <p:sldId id="646" r:id="rId29"/>
    <p:sldId id="683" r:id="rId30"/>
    <p:sldId id="684" r:id="rId31"/>
    <p:sldId id="685" r:id="rId32"/>
    <p:sldId id="686" r:id="rId33"/>
    <p:sldId id="687" r:id="rId34"/>
    <p:sldId id="688" r:id="rId35"/>
    <p:sldId id="689" r:id="rId36"/>
    <p:sldId id="690" r:id="rId37"/>
    <p:sldId id="691" r:id="rId38"/>
  </p:sldIdLst>
  <p:sldSz cx="9145588" cy="6858000"/>
  <p:notesSz cx="7023100" cy="93091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30FE3A"/>
    <a:srgbClr val="4F81BD"/>
    <a:srgbClr val="DA0000"/>
    <a:srgbClr val="5940EC"/>
    <a:srgbClr val="CACF8B"/>
    <a:srgbClr val="85192B"/>
    <a:srgbClr val="FF8001"/>
    <a:srgbClr val="E3DE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72749" autoAdjust="0"/>
  </p:normalViewPr>
  <p:slideViewPr>
    <p:cSldViewPr snapToGrid="0" snapToObjects="1">
      <p:cViewPr varScale="1">
        <p:scale>
          <a:sx n="54" d="100"/>
          <a:sy n="54" d="100"/>
        </p:scale>
        <p:origin x="1764" y="84"/>
      </p:cViewPr>
      <p:guideLst>
        <p:guide orient="horz" pos="2137"/>
        <p:guide pos="384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3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475dcc961a52270/Documentos/DATOS%20VER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63994595395651"/>
          <c:y val="3.1372545496928098E-2"/>
          <c:w val="0.71014838023109073"/>
          <c:h val="0.494534619615184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Hoja1!$AC$2:$AC$11</c:f>
              <c:strCache>
                <c:ptCount val="10"/>
                <c:pt idx="0">
                  <c:v>Usaría frecuentemente el agente conversacional</c:v>
                </c:pt>
                <c:pt idx="1">
                  <c:v>El agente conversacional no es innecesariamente complejo</c:v>
                </c:pt>
                <c:pt idx="2">
                  <c:v>El agente conversacional fue fácil de usar</c:v>
                </c:pt>
                <c:pt idx="3">
                  <c:v>No necesito ayuda de un técnico para usar este agente …</c:v>
                </c:pt>
                <c:pt idx="4">
                  <c:v>Las funciones de este agente conversacional están bien integradas.</c:v>
                </c:pt>
                <c:pt idx="5">
                  <c:v>Creo que el agente conversacional no es muy inconsistente.</c:v>
                </c:pt>
                <c:pt idx="6">
                  <c:v>Imagino que la mayoría de la gente …</c:v>
                </c:pt>
                <c:pt idx="7">
                  <c:v>El agente conversacional no es muy difícil de usar.</c:v>
                </c:pt>
                <c:pt idx="8">
                  <c:v>Me siento confiado al usar este agente conversacional.</c:v>
                </c:pt>
                <c:pt idx="9">
                  <c:v>No necesito aprender muchas cosas antes de usar este …</c:v>
                </c:pt>
              </c:strCache>
            </c:strRef>
          </c:cat>
          <c:val>
            <c:numRef>
              <c:f>Hoja1!$AA$16:$AA$25</c:f>
              <c:numCache>
                <c:formatCode>0.00</c:formatCode>
                <c:ptCount val="10"/>
                <c:pt idx="0">
                  <c:v>3.2857142857142856</c:v>
                </c:pt>
                <c:pt idx="1">
                  <c:v>3.2857142857142856</c:v>
                </c:pt>
                <c:pt idx="2">
                  <c:v>3.2380952380952381</c:v>
                </c:pt>
                <c:pt idx="3">
                  <c:v>3.4761904761904763</c:v>
                </c:pt>
                <c:pt idx="4">
                  <c:v>3.3809523809523814</c:v>
                </c:pt>
                <c:pt idx="5">
                  <c:v>3.2857142857142856</c:v>
                </c:pt>
                <c:pt idx="6">
                  <c:v>3.1428571428571432</c:v>
                </c:pt>
                <c:pt idx="7">
                  <c:v>3.666666666666667</c:v>
                </c:pt>
                <c:pt idx="8">
                  <c:v>2.9523809523809526</c:v>
                </c:pt>
                <c:pt idx="9">
                  <c:v>3.7142857142857144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0C-45F2-8720-94F433BBF8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85055712"/>
        <c:axId val="-1485058432"/>
      </c:barChart>
      <c:catAx>
        <c:axId val="-1485055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Preguntas para escala de usabilidad solo positivas</a:t>
                </a:r>
              </a:p>
            </c:rich>
          </c:tx>
          <c:layout>
            <c:manualLayout>
              <c:xMode val="edge"/>
              <c:yMode val="edge"/>
              <c:x val="0.36635035505656094"/>
              <c:y val="0.958328091183412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85058432"/>
        <c:crosses val="autoZero"/>
        <c:auto val="1"/>
        <c:lblAlgn val="ctr"/>
        <c:lblOffset val="100"/>
        <c:noMultiLvlLbl val="0"/>
      </c:catAx>
      <c:valAx>
        <c:axId val="-1485058432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Calificación</a:t>
                </a:r>
                <a:r>
                  <a:rPr lang="es-EC" baseline="0"/>
                  <a:t> Promedio</a:t>
                </a:r>
                <a:endParaRPr lang="es-EC"/>
              </a:p>
            </c:rich>
          </c:tx>
          <c:layout>
            <c:manualLayout>
              <c:xMode val="edge"/>
              <c:yMode val="edge"/>
              <c:x val="0.15603585935880868"/>
              <c:y val="0.14729578538933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8505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8134" y="2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446E709-050A-4757-A549-061EB6FE9D82}" type="datetimeFigureOut">
              <a:rPr lang="es-EC" smtClean="0"/>
              <a:t>16/11/2020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884203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8134" y="884203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A513903-48AD-45DD-9AAF-AB586DD20DE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58294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8134" y="2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9AC7167-0497-8041-937F-C3859271DE9D}" type="datetimeFigureOut">
              <a:rPr lang="es-ES" smtClean="0"/>
              <a:pPr/>
              <a:t>16/11/2020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" y="884203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8134" y="884203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1B021B9-4CC3-5D41-B870-6324076FD17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103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4731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cumplen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basadas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dominio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programadas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poseen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conversacion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lenguaje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natural, 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complejos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administradores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diálogos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​​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conocimiento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recuperación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reglas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menudo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preguntas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abiertas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forma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incongruente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respuestas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son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genéricas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DC: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palabras clave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tareas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específicas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palabras clave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pertenecen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encuentran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categorizadas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corpus : </a:t>
            </a:r>
            <a:r>
              <a:rPr lang="es-EC" baseline="0" dirty="0" smtClean="0"/>
              <a:t>Corpus: es una base de conocimiento que tiene un conjunto estructurados de textos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tienen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amplio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conocimiento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léxico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llegar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recibir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términos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estén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vocabulario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un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disculpa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3345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Para el</a:t>
            </a:r>
            <a:r>
              <a:rPr lang="es-EC" baseline="0" dirty="0"/>
              <a:t> desarrollo del </a:t>
            </a:r>
            <a:r>
              <a:rPr lang="es-EC" baseline="0" dirty="0" err="1"/>
              <a:t>charbot</a:t>
            </a:r>
            <a:r>
              <a:rPr lang="es-EC" baseline="0" dirty="0"/>
              <a:t> partimos de este diagrama de bloques en el cual se puede observar los principales elementos del sistemas que son: ….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aseline="0" dirty="0"/>
              <a:t>Cada de datos: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base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empresa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albergar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corpus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entrenamiento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chatbot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aseline="0" dirty="0" smtClean="0"/>
              <a:t>C</a:t>
            </a:r>
            <a:r>
              <a:rPr lang="es-EC" baseline="0" dirty="0"/>
              <a:t>. AS: se encarga del PLN y tiene el Motor d </a:t>
            </a:r>
            <a:r>
              <a:rPr lang="es-EC" baseline="0" dirty="0" err="1"/>
              <a:t>D</a:t>
            </a:r>
            <a:r>
              <a:rPr lang="es-EC" baseline="0" dirty="0"/>
              <a:t> de 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aseline="0" dirty="0"/>
              <a:t>GLN: entrega una respuesta para ser envía al usuario desde el </a:t>
            </a:r>
            <a:r>
              <a:rPr lang="es-EC" baseline="0" dirty="0" err="1"/>
              <a:t>backen</a:t>
            </a:r>
            <a:r>
              <a:rPr lang="es-EC" baseline="0" dirty="0"/>
              <a:t> de M.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aseline="0" dirty="0" err="1"/>
              <a:t>Backend</a:t>
            </a:r>
            <a:r>
              <a:rPr lang="es-EC" baseline="0" dirty="0"/>
              <a:t> de M : se encarga de recibir y enviar los mensajes a la capa de presentación.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aseline="0" dirty="0"/>
              <a:t>Y la C de presentación: es el chat de Messenger 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8928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corpus de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entrtenamiento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hizo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levantamiento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solicitó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tienda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preguntas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frases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reciben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realizer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encuesta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un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personas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les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solicito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se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reescriban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preguntas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encontrar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posibles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lenguaje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chatbot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responder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unicamente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despedidas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las PFs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librería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C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esa </a:t>
            </a:r>
            <a:r>
              <a:rPr lang="es-EC" sz="1200" b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razon</a:t>
            </a:r>
            <a:r>
              <a:rPr lang="es-EC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dominio</a:t>
            </a:r>
            <a:r>
              <a:rPr lang="es-EC" sz="1200" b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s-EC" sz="1200" b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chatbot</a:t>
            </a:r>
            <a:r>
              <a:rPr lang="es-EC" sz="1200" b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cerrado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C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Ademas</a:t>
            </a:r>
            <a:r>
              <a:rPr lang="es-EC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 </a:t>
            </a:r>
            <a:r>
              <a:rPr lang="es-EC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solicio</a:t>
            </a:r>
            <a:r>
              <a:rPr lang="es-EC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inventario de libros de la tienda. Para así poder verificar el stock de alguno requerido por un cliente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3082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PLN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técnicas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texto</a:t>
            </a: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oraciones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un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usando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signos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puntuacion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punto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exclamacion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interrogacion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conocida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“tokenización”, divide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oracion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palabras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la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conforman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basándose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separador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espacios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C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Normalizacion</a:t>
            </a: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s-EC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cambia las palabras de mayúsculas a minúsculas.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“Stemming”: reduce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palabras a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forma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raiz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Palabras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Vacías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“Stop Word”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las palabras sin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o,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que son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artículos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pronombres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preposiciones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lo que</a:t>
            </a:r>
            <a:r>
              <a:rPr lang="es-EC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C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</a:t>
            </a:r>
            <a:r>
              <a:rPr lang="es-EC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forma un Bag of </a:t>
            </a:r>
            <a:r>
              <a:rPr lang="es-EC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</a:t>
            </a:r>
            <a:r>
              <a:rPr lang="es-EC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bolsa de palabras.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8231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La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función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“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Entrenamiento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” se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encarga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de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generar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un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modelo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para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usado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las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fórmulas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de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probabilidad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que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componen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al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clasificador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importante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mencionar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que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está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función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recibe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como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entrada: el corpus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procesado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el PLN y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retorna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como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salida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un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objeto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cuatro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parámetros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que se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detallan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continuación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:</a:t>
                </a:r>
              </a:p>
              <a:p>
                <a:endParaRPr lang="es-EC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C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Numero de </a:t>
                </a:r>
                <a:r>
                  <a:rPr lang="es-EC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frecuecia</a:t>
                </a:r>
                <a:r>
                  <a:rPr lang="es-EC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, </a:t>
                </a:r>
                <a:r>
                  <a:rPr lang="es-EC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nuemro</a:t>
                </a:r>
                <a:r>
                  <a:rPr lang="es-EC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de veces que se repite la palabra en cada intensión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e>
                      <m:sub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𝒕𝒆𝒙𝒕𝒐𝒔</m:t>
                        </m:r>
                      </m:sub>
                    </m:sSub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el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número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total de PFs del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corpus</a:t>
                </a:r>
              </a:p>
              <a:p>
                <a:r>
                  <a:rPr lang="es-EC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Ctotal</a:t>
                </a:r>
                <a:r>
                  <a:rPr lang="es-EC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palabras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el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número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total de palabras de la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BdP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extraído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partir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del corpus	</a:t>
                </a:r>
              </a:p>
              <a:p>
                <a:r>
                  <a:rPr lang="es-EC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Score: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mientras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que </a:t>
                </a:r>
                <a:r>
                  <a:rPr lang="en-US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score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hace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referencia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 un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arreglo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que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contiene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la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frecuencia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de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repeticion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de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una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palabra de la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BdP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en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cada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Intención</a:t>
                </a:r>
                <a:endParaRPr lang="es-EC" dirty="0"/>
              </a:p>
            </p:txBody>
          </p:sp>
        </mc:Choice>
        <mc:Fallback xmlns="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La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función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“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Entrenamiento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” se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encarga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de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generar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un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modelo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para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usado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las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fórmulas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de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probabilidad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que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componen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al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clasificador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importante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mencionar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que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está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función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recibe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como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entrada: el corpus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procesado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el PLN y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retorna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como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salida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un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objeto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cuatro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parámetros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que se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detallan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continuación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:</a:t>
                </a:r>
              </a:p>
              <a:p>
                <a:endParaRPr lang="es-EC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C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Numero de </a:t>
                </a:r>
                <a:r>
                  <a:rPr lang="es-EC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frecuecia</a:t>
                </a:r>
                <a:r>
                  <a:rPr lang="es-EC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, </a:t>
                </a:r>
                <a:r>
                  <a:rPr lang="es-EC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nuemro</a:t>
                </a:r>
                <a:r>
                  <a:rPr lang="es-EC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de veces que se repite la palabra en cada intensión </a:t>
                </a:r>
              </a:p>
              <a:p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𝒄</a:t>
                </a:r>
                <a:r>
                  <a:rPr lang="en-US" sz="1200" b="1" i="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𝒕𝒆𝒙𝒕𝒐𝒔: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el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número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total de PFs del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corpus</a:t>
                </a:r>
              </a:p>
              <a:p>
                <a:r>
                  <a:rPr lang="es-EC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Ctotal</a:t>
                </a:r>
                <a:r>
                  <a:rPr lang="es-EC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palabras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el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número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total de palabras de la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BdP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extraído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partir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del corpus	</a:t>
                </a:r>
              </a:p>
              <a:p>
                <a:r>
                  <a:rPr lang="es-EC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Score: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mientras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que </a:t>
                </a:r>
                <a:r>
                  <a:rPr lang="en-US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score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hace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referencia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 un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arreglo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que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contiene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la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frecuencia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de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repeticion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de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una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palabra de la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BdP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en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cada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Intención</a:t>
                </a:r>
                <a:endParaRPr lang="es-EC" dirty="0"/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9546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C_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categorias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muestra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numero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variacion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lenguje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intencion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Para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ejemplo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intendion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despedida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corpus , la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contiene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variaciones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itencion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3499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Clasificación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encontrar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cuál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pertenecen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palabras de entrada,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base a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entrenamiento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cálculo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probabilidades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naïve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bayes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finalizar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operaciones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matemáticas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clasificar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retorna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arreglo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clasificador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probabilidades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Intención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arreglo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GLN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encontrar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respuesta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solicitud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ingresada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usuario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Messenger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4060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GLN O “Natural Language Generation” (NLG),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respuesta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conversacional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GLN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entrada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Enunciado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Messenger, el corpus con las PFs y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clasificador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Intenciones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probabilidad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ComprarLibro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correspondiente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solicitado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través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clasificador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base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entrenamiento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junto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escritura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5280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necesario tener un </a:t>
            </a:r>
            <a:r>
              <a:rPr lang="es-EC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fanpage</a:t>
            </a:r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cuenta empresarial para poder usar el servicio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mensajería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instantánea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comunicación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conectarse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mensajeria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isntantanea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guía disponible en la pagina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facebooj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developers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esta guía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contiene toda la documentación para usar la </a:t>
            </a:r>
            <a:r>
              <a:rPr lang="es-E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API la cual permite el </a:t>
            </a:r>
            <a:r>
              <a:rPr lang="es-E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envio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recepción de mensajes desde aplicaciones desarrolladas por terceros .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634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utilizo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“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webhooks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llamadas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automatizadas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ejecutan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ocurre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específico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página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suscrita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ejemplo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Si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mensaje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chat de la 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fanpage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la send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automaticamente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aplicacion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 Y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chatbot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mensaje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el send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recibe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forma automatic</a:t>
            </a:r>
          </a:p>
          <a:p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s-EC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backend</a:t>
            </a:r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mensajería se desarrollo en </a:t>
            </a:r>
            <a:r>
              <a:rPr lang="es-EC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nodejs</a:t>
            </a:r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 que </a:t>
            </a:r>
            <a:r>
              <a:rPr lang="es-EC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</a:t>
            </a:r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sugiere la guía FBFD.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Negrok</a:t>
            </a:r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una aplicación para la fase de desarrollo.  que expone nuestra dirección local hacia el internet.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Evitamos pagar un servidores de aplica </a:t>
            </a:r>
            <a:r>
              <a:rPr lang="es-EC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ciones</a:t>
            </a:r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2131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just" defTabSz="457200" rtl="0" eaLnBrk="1" fontAlgn="auto" latinLnBrk="0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endParaRPr lang="es-EC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6513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 observa como responde el robot a preguntas frecuentes, </a:t>
            </a:r>
          </a:p>
          <a:p>
            <a:r>
              <a:rPr lang="es-ES" dirty="0" err="1" smtClean="0"/>
              <a:t>Menu</a:t>
            </a:r>
            <a:r>
              <a:rPr lang="es-ES" baseline="0" dirty="0" smtClean="0"/>
              <a:t> de preguntas </a:t>
            </a:r>
            <a:r>
              <a:rPr lang="es-ES" baseline="0" dirty="0" err="1" smtClean="0"/>
              <a:t>rapidas</a:t>
            </a:r>
            <a:r>
              <a:rPr lang="es-ES" baseline="0" dirty="0" smtClean="0"/>
              <a:t> </a:t>
            </a:r>
            <a:endParaRPr lang="es-ES" dirty="0"/>
          </a:p>
          <a:p>
            <a:r>
              <a:rPr lang="es-ES" dirty="0" err="1"/>
              <a:t>Stickers</a:t>
            </a:r>
            <a:r>
              <a:rPr lang="es-ES" dirty="0"/>
              <a:t>, audios</a:t>
            </a:r>
          </a:p>
          <a:p>
            <a:endParaRPr lang="es-ES" dirty="0"/>
          </a:p>
          <a:p>
            <a:r>
              <a:rPr lang="es-ES" dirty="0"/>
              <a:t>Lenguaje no común “</a:t>
            </a:r>
            <a:r>
              <a:rPr lang="es-ES" dirty="0" err="1"/>
              <a:t>wasa</a:t>
            </a:r>
            <a:r>
              <a:rPr lang="es-ES" dirty="0"/>
              <a:t>”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5692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Acontinuacion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muestra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evaluacion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siguientes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metricas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métrica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aborda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satisfacción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usuario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91275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 utiliza el concepto de matriz de </a:t>
            </a:r>
            <a:r>
              <a:rPr lang="es-ES" dirty="0" smtClean="0"/>
              <a:t>confusión con los siguientes porcentajes de grupos: </a:t>
            </a:r>
            <a:endParaRPr lang="es-ES" dirty="0"/>
          </a:p>
          <a:p>
            <a:endParaRPr lang="es-E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Para esto se separa el corpus de entrenamiento en 2 grupos Entrenamiento, </a:t>
            </a:r>
            <a:r>
              <a:rPr lang="es-ES" dirty="0" smtClean="0"/>
              <a:t>Prueba: </a:t>
            </a:r>
            <a:r>
              <a:rPr lang="es-EC" dirty="0" smtClean="0"/>
              <a:t>Esta selección es</a:t>
            </a:r>
            <a:r>
              <a:rPr lang="es-EC" baseline="0" dirty="0" smtClean="0"/>
              <a:t> de forma aleatoria , </a:t>
            </a:r>
            <a:endParaRPr lang="es-EC" dirty="0" smtClean="0"/>
          </a:p>
          <a:p>
            <a:endParaRPr lang="es-ES" dirty="0"/>
          </a:p>
          <a:p>
            <a:r>
              <a:rPr lang="es-ES" dirty="0"/>
              <a:t>Se puede calcular la exactitud, precisión y </a:t>
            </a:r>
            <a:r>
              <a:rPr lang="es-ES" dirty="0" err="1"/>
              <a:t>sensibilidar</a:t>
            </a:r>
            <a:r>
              <a:rPr lang="es-ES" dirty="0"/>
              <a:t> </a:t>
            </a:r>
            <a:r>
              <a:rPr lang="es-ES" dirty="0" err="1"/>
              <a:t>teorica</a:t>
            </a:r>
            <a:r>
              <a:rPr lang="es-ES" dirty="0"/>
              <a:t> del sistema con estas </a:t>
            </a:r>
            <a:r>
              <a:rPr lang="es-ES" dirty="0" smtClean="0"/>
              <a:t>formulas</a:t>
            </a:r>
            <a:r>
              <a:rPr lang="es-EC" dirty="0" smtClean="0"/>
              <a:t>:</a:t>
            </a:r>
          </a:p>
          <a:p>
            <a:r>
              <a:rPr lang="es-EC" dirty="0" smtClean="0"/>
              <a:t>N</a:t>
            </a:r>
            <a:r>
              <a:rPr lang="es-EC" baseline="0" dirty="0" smtClean="0"/>
              <a:t> -&gt; total de intenciones del corpus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36396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Al aplicar las formulas de la diapositiva anterior se hallan los valores de exactitud, sensibilidad , </a:t>
            </a:r>
            <a:r>
              <a:rPr lang="es-EC" dirty="0" err="1" smtClean="0"/>
              <a:t>presicion</a:t>
            </a:r>
            <a:r>
              <a:rPr lang="es-EC" dirty="0" smtClean="0"/>
              <a:t>.</a:t>
            </a:r>
          </a:p>
          <a:p>
            <a:endParaRPr lang="es-EC" dirty="0" smtClean="0"/>
          </a:p>
          <a:p>
            <a:r>
              <a:rPr lang="es-EC" dirty="0" smtClean="0"/>
              <a:t>Para</a:t>
            </a:r>
            <a:r>
              <a:rPr lang="es-EC" baseline="0" dirty="0" smtClean="0"/>
              <a:t> el desempeño se realizo una suma pondera , dando mayor importancia a la exactitud </a:t>
            </a:r>
          </a:p>
          <a:p>
            <a:endParaRPr lang="es-EC" baseline="0" dirty="0" smtClean="0"/>
          </a:p>
          <a:p>
            <a:endParaRPr lang="es-EC" baseline="0" dirty="0" smtClean="0"/>
          </a:p>
          <a:p>
            <a:r>
              <a:rPr lang="es-EC" baseline="0" dirty="0" smtClean="0"/>
              <a:t>Exactitud: preguntas de prueba clasificas correctamente. </a:t>
            </a:r>
          </a:p>
          <a:p>
            <a:r>
              <a:rPr lang="es-EC" baseline="0" dirty="0" smtClean="0"/>
              <a:t>Sensibilidad: son los falsos positivos </a:t>
            </a:r>
          </a:p>
          <a:p>
            <a:r>
              <a:rPr lang="es-EC" baseline="0" dirty="0" err="1" smtClean="0"/>
              <a:t>Presicion</a:t>
            </a:r>
            <a:r>
              <a:rPr lang="es-EC" baseline="0" dirty="0" smtClean="0"/>
              <a:t>: son los falsos negativos.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9387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Para calcular la precisión en preguntas reales se generó esta </a:t>
            </a:r>
            <a:r>
              <a:rPr lang="es-ES" dirty="0" smtClean="0"/>
              <a:t>tabla, </a:t>
            </a:r>
            <a:r>
              <a:rPr lang="es-ES" dirty="0"/>
              <a:t>a partir de las interacciones de los usuarios de prueba</a:t>
            </a:r>
          </a:p>
          <a:p>
            <a:endParaRPr lang="es-ES" dirty="0"/>
          </a:p>
          <a:p>
            <a:r>
              <a:rPr lang="es-ES" dirty="0"/>
              <a:t>Se ven: </a:t>
            </a:r>
          </a:p>
          <a:p>
            <a:r>
              <a:rPr lang="es-ES" dirty="0"/>
              <a:t>	Total de preguntas realizadas por los usuarios</a:t>
            </a:r>
          </a:p>
          <a:p>
            <a:r>
              <a:rPr lang="es-ES" dirty="0"/>
              <a:t> 	Preguntas fuera del dominio</a:t>
            </a:r>
          </a:p>
          <a:p>
            <a:r>
              <a:rPr lang="es-ES" dirty="0"/>
              <a:t>	Total de respuestas correctas entregadas por el </a:t>
            </a:r>
            <a:r>
              <a:rPr lang="es-ES" dirty="0" err="1"/>
              <a:t>chatbot</a:t>
            </a:r>
            <a:endParaRPr lang="es-E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	Total de respuestas incorrectas entregadas por el </a:t>
            </a:r>
            <a:r>
              <a:rPr lang="es-ES" dirty="0" err="1" smtClean="0"/>
              <a:t>chatbot</a:t>
            </a:r>
            <a:endParaRPr lang="es-E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Con estos valores es posible calcular el porcentaje de respuestas correctas como se puede ver en esta otra tabla</a:t>
            </a:r>
            <a:r>
              <a:rPr lang="es-ES" dirty="0" smtClean="0"/>
              <a:t>.</a:t>
            </a:r>
          </a:p>
          <a:p>
            <a:r>
              <a:rPr lang="es-ES" dirty="0" smtClean="0"/>
              <a:t>Se eliminaron las preguntas</a:t>
            </a:r>
            <a:r>
              <a:rPr lang="es-ES" baseline="0" dirty="0" smtClean="0"/>
              <a:t> fuera del dominio por que sus repuestas no son consideradas como correcta o incorrecta, por que están fuera del dominio del corpus . Pregunta :  por ejemplo un usuario pregunto que fue primero el huevo o la gallina , </a:t>
            </a:r>
          </a:p>
          <a:p>
            <a:r>
              <a:rPr lang="es-ES" baseline="0" dirty="0" err="1" smtClean="0"/>
              <a:t>Ademas</a:t>
            </a:r>
            <a:r>
              <a:rPr lang="es-ES" baseline="0" dirty="0" smtClean="0"/>
              <a:t> se puede mencionar que en una conversación ……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Ppde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uan</a:t>
            </a:r>
            <a:r>
              <a:rPr lang="es-ES" baseline="0" dirty="0" smtClean="0"/>
              <a:t> conversación = preguntas </a:t>
            </a:r>
            <a:r>
              <a:rPr lang="es-ES" baseline="0" dirty="0" err="1" smtClean="0"/>
              <a:t>valias</a:t>
            </a:r>
            <a:r>
              <a:rPr lang="es-ES" baseline="0" dirty="0" smtClean="0"/>
              <a:t> / números de usuarios </a:t>
            </a:r>
          </a:p>
          <a:p>
            <a:r>
              <a:rPr lang="es-ES" baseline="0" dirty="0" smtClean="0"/>
              <a:t>% = total de repuestas correctas 246/ total de preguntas validas 301</a:t>
            </a:r>
            <a:endParaRPr lang="es-ES" dirty="0"/>
          </a:p>
          <a:p>
            <a:endParaRPr lang="es-ES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82205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aseline="0" dirty="0" smtClean="0"/>
              <a:t>Para la evaluación de </a:t>
            </a:r>
            <a:r>
              <a:rPr lang="es-ES" baseline="0" dirty="0" err="1" smtClean="0"/>
              <a:t>satisfaccion</a:t>
            </a:r>
            <a:r>
              <a:rPr lang="es-ES" baseline="0" dirty="0" smtClean="0"/>
              <a:t> </a:t>
            </a:r>
          </a:p>
          <a:p>
            <a:endParaRPr lang="es-ES" baseline="0" dirty="0" smtClean="0"/>
          </a:p>
          <a:p>
            <a:r>
              <a:rPr lang="es-ES" baseline="0" dirty="0" smtClean="0"/>
              <a:t>Las encuesta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finalizar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ejecución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pruebas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controladas</a:t>
            </a:r>
            <a:endParaRPr lang="es-EC" dirty="0" smtClean="0"/>
          </a:p>
          <a:p>
            <a:endParaRPr lang="es-ES" baseline="0" dirty="0" smtClean="0"/>
          </a:p>
          <a:p>
            <a:r>
              <a:rPr lang="es-ES" baseline="0" dirty="0" smtClean="0"/>
              <a:t>Se baso en otras tesis de </a:t>
            </a:r>
            <a:r>
              <a:rPr lang="es-ES" baseline="0" dirty="0" err="1" smtClean="0"/>
              <a:t>chatbot</a:t>
            </a:r>
            <a:r>
              <a:rPr lang="es-ES" baseline="0" dirty="0" smtClean="0"/>
              <a:t>. </a:t>
            </a:r>
          </a:p>
          <a:p>
            <a:endParaRPr lang="es-ES" baseline="0" dirty="0" smtClean="0"/>
          </a:p>
          <a:p>
            <a:endParaRPr lang="es-ES" baseline="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Es una</a:t>
            </a:r>
            <a:r>
              <a:rPr lang="es-ES" baseline="0" dirty="0" smtClean="0"/>
              <a:t> técnica usada para medir la satisfacción de los clientes de una empresa. 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55950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preguntas usadas , las impares corresponden</a:t>
            </a:r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los aspectos positivos y las pares a los </a:t>
            </a:r>
            <a:r>
              <a:rPr lang="es-EC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aspoectos</a:t>
            </a:r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negativos del sistema</a:t>
            </a:r>
          </a:p>
          <a:p>
            <a:r>
              <a:rPr lang="es-EC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Calificacion</a:t>
            </a:r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usuario: </a:t>
            </a:r>
          </a:p>
          <a:p>
            <a:endParaRPr lang="es-EC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Nota: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mide la calidad de la experiencia que tiene un usuario cuando interactúa con un producto o sistema.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escala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usabilidad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(EUS)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estandar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91570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Podemos observar</a:t>
            </a:r>
            <a:r>
              <a:rPr lang="es-EC" baseline="0" dirty="0" smtClean="0"/>
              <a:t> el promedio de calificaciones en los ítems positivos y negativos.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86020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s-EC" dirty="0" smtClean="0"/>
                  <a:t>A continuación</a:t>
                </a:r>
                <a:r>
                  <a:rPr lang="es-EC" baseline="0" dirty="0" smtClean="0"/>
                  <a:t> s</a:t>
                </a:r>
                <a:r>
                  <a:rPr lang="es-EC" dirty="0" smtClean="0"/>
                  <a:t>e</a:t>
                </a:r>
                <a:r>
                  <a:rPr lang="es-EC" baseline="0" dirty="0" smtClean="0"/>
                  <a:t> invierte las puntuaciones de las preguntas negativas a </a:t>
                </a:r>
                <a:r>
                  <a:rPr lang="es-EC" baseline="0" dirty="0" err="1" smtClean="0"/>
                  <a:t>postivas</a:t>
                </a:r>
                <a:r>
                  <a:rPr lang="es-EC" baseline="0" dirty="0" smtClean="0"/>
                  <a:t> como se observa en la figura y se halla la puntuación de la escala de la usabilidad. </a:t>
                </a:r>
              </a:p>
              <a:p>
                <a14:m>
                  <m:oMath xmlns:m="http://schemas.openxmlformats.org/officeDocument/2006/math">
                    <m:r>
                      <a:rPr lang="en-US" sz="120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𝐸𝑈𝑆</m:t>
                    </m:r>
                    <m:r>
                      <a:rPr lang="en-US" sz="120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undOvr"/>
                                <m:subHide m:val="on"/>
                                <m:supHide m:val="on"/>
                                <m:ctrlPr>
                                  <a:rPr lang="en-US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𝑃𝑟𝑜</m:t>
                                </m:r>
                                <m:sSub>
                                  <m:sSubPr>
                                    <m:ctrlPr>
                                      <a:rPr lang="en-US" sz="1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𝑖𝑚𝑝𝑎𝑟𝑒𝑠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−5</m:t>
                            </m:r>
                          </m:e>
                        </m:d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d>
                          <m:d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25− </m:t>
                            </m:r>
                            <m:nary>
                              <m:naryPr>
                                <m:chr m:val="∑"/>
                                <m:limLoc m:val="undOvr"/>
                                <m:subHide m:val="on"/>
                                <m:supHide m:val="on"/>
                                <m:ctrlPr>
                                  <a:rPr lang="en-US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𝑃𝑟𝑜</m:t>
                                </m:r>
                                <m:sSub>
                                  <m:sSubPr>
                                    <m:ctrlPr>
                                      <a:rPr lang="en-US" sz="1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𝑝𝑎𝑟𝑒𝑠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d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×2.5</m:t>
                    </m:r>
                  </m:oMath>
                </a14:m>
                <a:r>
                  <a:rPr lang="es-EC" dirty="0" smtClean="0"/>
                  <a:t> ( para normalizar</a:t>
                </a:r>
                <a:r>
                  <a:rPr lang="es-EC" baseline="0" dirty="0" smtClean="0"/>
                  <a:t> en un rango de 0 - 100</a:t>
                </a:r>
                <a:r>
                  <a:rPr lang="es-EC" dirty="0" smtClean="0"/>
                  <a:t>), 2do </a:t>
                </a:r>
                <a:r>
                  <a:rPr lang="es-EC" dirty="0" err="1" smtClean="0"/>
                  <a:t>terino</a:t>
                </a:r>
                <a:r>
                  <a:rPr lang="es-EC" baseline="0" dirty="0" smtClean="0"/>
                  <a:t> invierte los promedios negativos , 1er termino se le resta 5 de la sumatoria de todos los impares para que quede dentro del rango del segundo termino  </a:t>
                </a:r>
                <a:endParaRPr lang="es-EC" dirty="0"/>
              </a:p>
            </p:txBody>
          </p:sp>
        </mc:Choice>
        <mc:Fallback xmlns="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s-EC" dirty="0" smtClean="0"/>
                  <a:t>A continuación</a:t>
                </a:r>
                <a:r>
                  <a:rPr lang="es-EC" baseline="0" dirty="0" smtClean="0"/>
                  <a:t> s</a:t>
                </a:r>
                <a:r>
                  <a:rPr lang="es-EC" dirty="0" smtClean="0"/>
                  <a:t>e</a:t>
                </a:r>
                <a:r>
                  <a:rPr lang="es-EC" baseline="0" dirty="0" smtClean="0"/>
                  <a:t> invierte las puntuaciones de las preguntas negativas a </a:t>
                </a:r>
                <a:r>
                  <a:rPr lang="es-EC" baseline="0" dirty="0" err="1" smtClean="0"/>
                  <a:t>postivas</a:t>
                </a:r>
                <a:r>
                  <a:rPr lang="es-EC" baseline="0" dirty="0" smtClean="0"/>
                  <a:t> como se observa en la figura y se halla la puntuación de la escala de la usabilidad. </a:t>
                </a:r>
              </a:p>
              <a:p>
                <a:r>
                  <a:rPr lang="en-US" sz="1200" i="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𝐸𝑈𝑆=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((∑1▒〖𝑃𝑟𝑜𝑚_𝑖𝑚𝑝𝑎𝑟𝑒𝑠 〗−5)+(25− ∑1▒〖𝑃𝑟𝑜𝑚_𝑝𝑎𝑟𝑒𝑠 〗))×2.5</a:t>
                </a:r>
                <a:r>
                  <a:rPr lang="es-EC" dirty="0" smtClean="0"/>
                  <a:t> ( para normalizar</a:t>
                </a:r>
                <a:r>
                  <a:rPr lang="es-EC" baseline="0" dirty="0" smtClean="0"/>
                  <a:t> en un rango de 0 - 100</a:t>
                </a:r>
                <a:r>
                  <a:rPr lang="es-EC" dirty="0" smtClean="0"/>
                  <a:t>), 2do </a:t>
                </a:r>
                <a:r>
                  <a:rPr lang="es-EC" dirty="0" err="1" smtClean="0"/>
                  <a:t>terino</a:t>
                </a:r>
                <a:r>
                  <a:rPr lang="es-EC" baseline="0" dirty="0" smtClean="0"/>
                  <a:t> invierte los promedios negativos , 1er termino se le resta 5 de la sumatoria de todos los impares para que quede dentro del rango del segundo termino  </a:t>
                </a:r>
                <a:endParaRPr lang="es-EC" dirty="0"/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09518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C" dirty="0">
                    <a:solidFill>
                      <a:srgbClr val="00000A"/>
                    </a:solidFill>
                    <a:latin typeface="Calibri" panose="020F0502020204030204" pitchFamily="34" charset="0"/>
                    <a:ea typeface="Droid Sans Fallback"/>
                    <a:cs typeface="Times New Roman" panose="02020603050405020304" pitchFamily="18" charset="0"/>
                  </a:rPr>
                  <a:t>Existen varios estándares para medir la confiabilidad de un sistema de software, se usó este porque la documentación de la fórmula de cálculo estaba disponible de forma gratuita 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s-EC" dirty="0">
                  <a:solidFill>
                    <a:srgbClr val="00000A"/>
                  </a:solidFill>
                  <a:latin typeface="Calibri" panose="020F0502020204030204" pitchFamily="34" charset="0"/>
                  <a:ea typeface="Droid Sans Fallback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C" dirty="0">
                    <a:solidFill>
                      <a:srgbClr val="00000A"/>
                    </a:solidFill>
                    <a:latin typeface="Calibri" panose="020F0502020204030204" pitchFamily="34" charset="0"/>
                    <a:ea typeface="Droid Sans Fallback"/>
                    <a:cs typeface="Times New Roman" panose="02020603050405020304" pitchFamily="18" charset="0"/>
                  </a:rPr>
                  <a:t>(</a:t>
                </a:r>
                <a:r>
                  <a:rPr lang="es-EC" b="1" dirty="0">
                    <a:solidFill>
                      <a:srgbClr val="00000A"/>
                    </a:solidFill>
                    <a:latin typeface="Calibri" panose="020F0502020204030204" pitchFamily="34" charset="0"/>
                    <a:ea typeface="Droid Sans Fallback"/>
                    <a:cs typeface="Times New Roman" panose="02020603050405020304" pitchFamily="18" charset="0"/>
                  </a:rPr>
                  <a:t>SÍ PREGUNTAN: </a:t>
                </a:r>
                <a:r>
                  <a:rPr lang="es-EC" dirty="0">
                    <a:solidFill>
                      <a:srgbClr val="00000A"/>
                    </a:solidFill>
                    <a:latin typeface="Calibri" panose="020F0502020204030204" pitchFamily="34" charset="0"/>
                    <a:ea typeface="Droid Sans Fallback"/>
                    <a:cs typeface="Times New Roman" panose="02020603050405020304" pitchFamily="18" charset="0"/>
                  </a:rPr>
                  <a:t>comprar un estándar cuesta alrededor de 200$ )</a:t>
                </a:r>
              </a:p>
              <a:p>
                <a:pPr marL="457200" lvl="1" indent="0" algn="just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endParaRPr lang="es-EC" dirty="0">
                  <a:solidFill>
                    <a:srgbClr val="00000A"/>
                  </a:solidFill>
                  <a:latin typeface="Calibri" panose="020F0502020204030204" pitchFamily="34" charset="0"/>
                  <a:ea typeface="Droid Sans Fallback"/>
                  <a:cs typeface="Times New Roman" panose="02020603050405020304" pitchFamily="18" charset="0"/>
                </a:endParaRPr>
              </a:p>
              <a:p>
                <a:pPr marL="457200" lvl="1" indent="0" algn="just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s-EC" dirty="0">
                    <a:solidFill>
                      <a:srgbClr val="00000A"/>
                    </a:solidFill>
                    <a:latin typeface="Calibri" panose="020F0502020204030204" pitchFamily="34" charset="0"/>
                    <a:ea typeface="Droid Sans Fallback"/>
                    <a:cs typeface="Times New Roman" panose="02020603050405020304" pitchFamily="18" charset="0"/>
                  </a:rPr>
                  <a:t>Para el cálculo se toma en cuenta:</a:t>
                </a:r>
              </a:p>
              <a:p>
                <a:pPr marL="457200" lvl="1" indent="0" algn="just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endParaRPr lang="es-EC" dirty="0">
                  <a:solidFill>
                    <a:srgbClr val="00000A"/>
                  </a:solidFill>
                  <a:latin typeface="Calibri" panose="020F0502020204030204" pitchFamily="34" charset="0"/>
                  <a:ea typeface="Droid Sans Fallback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C" dirty="0">
                    <a:solidFill>
                      <a:srgbClr val="00000A"/>
                    </a:solidFill>
                    <a:latin typeface="Calibri" panose="020F0502020204030204" pitchFamily="34" charset="0"/>
                    <a:ea typeface="Droid Sans Fallback"/>
                    <a:cs typeface="Times New Roman" panose="02020603050405020304" pitchFamily="18" charset="0"/>
                  </a:rPr>
                  <a:t>Tiempo medio entre fallas:</a:t>
                </a:r>
                <a:r>
                  <a:rPr lang="es-EC" baseline="0" dirty="0">
                    <a:solidFill>
                      <a:srgbClr val="00000A"/>
                    </a:solidFill>
                    <a:latin typeface="Calibri" panose="020F0502020204030204" pitchFamily="34" charset="0"/>
                    <a:ea typeface="Droid Sans Fallback"/>
                    <a:cs typeface="Times New Roman" panose="02020603050405020304" pitchFamily="18" charset="0"/>
                  </a:rPr>
                  <a:t> </a:t>
                </a:r>
              </a:p>
              <a:p>
                <a:pPr marL="742950" lvl="1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C" baseline="0" dirty="0">
                    <a:solidFill>
                      <a:srgbClr val="00000A"/>
                    </a:solidFill>
                    <a:latin typeface="Calibri" panose="020F0502020204030204" pitchFamily="34" charset="0"/>
                    <a:ea typeface="Droid Sans Fallback"/>
                    <a:cs typeface="Times New Roman" panose="02020603050405020304" pitchFamily="18" charset="0"/>
                  </a:rPr>
                  <a:t>24 horas *365 días =8760 horas</a:t>
                </a:r>
              </a:p>
              <a:p>
                <a:pPr marL="742950" lvl="1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C" sz="1200" baseline="0" dirty="0">
                    <a:solidFill>
                      <a:srgbClr val="00000A"/>
                    </a:solidFill>
                    <a:effectLst/>
                    <a:latin typeface="Calibri" panose="020F0502020204030204" pitchFamily="34" charset="0"/>
                    <a:ea typeface="Droid Sans Fallback"/>
                    <a:cs typeface="Times New Roman" panose="02020603050405020304" pitchFamily="18" charset="0"/>
                  </a:rPr>
                  <a:t>Total de horas / numero de fallas esperado da el tiempo medio entre fallas</a:t>
                </a:r>
              </a:p>
              <a:p>
                <a:pPr marL="457200" lvl="1" indent="0" algn="just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endParaRPr lang="es-EC" sz="1200" dirty="0">
                  <a:solidFill>
                    <a:srgbClr val="00000A"/>
                  </a:solidFill>
                  <a:effectLst/>
                  <a:latin typeface="Calibri" panose="020F0502020204030204" pitchFamily="34" charset="0"/>
                  <a:ea typeface="Droid Sans Fallback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C" dirty="0">
                    <a:solidFill>
                      <a:srgbClr val="00000A"/>
                    </a:solidFill>
                    <a:latin typeface="Calibri" panose="020F0502020204030204" pitchFamily="34" charset="0"/>
                    <a:ea typeface="Droid Sans Fallback"/>
                    <a:cs typeface="Times New Roman" panose="02020603050405020304" pitchFamily="18" charset="0"/>
                  </a:rPr>
                  <a:t>Tiempo medio de reparación de fallas: </a:t>
                </a:r>
                <a14:m>
                  <m:oMath xmlns:m="http://schemas.openxmlformats.org/officeDocument/2006/math">
                    <m:r>
                      <a:rPr lang="es-ES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  <m:r>
                      <a:rPr lang="es-E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400" b="0" i="1" smtClean="0">
                        <a:latin typeface="Cambria Math" panose="02040503050406030204" pitchFamily="18" charset="0"/>
                      </a:rPr>
                      <m:t>h𝑜𝑟𝑎𝑠</m:t>
                    </m:r>
                  </m:oMath>
                </a14:m>
                <a:r>
                  <a:rPr lang="es-EC" sz="1200" dirty="0">
                    <a:solidFill>
                      <a:srgbClr val="00000A"/>
                    </a:solidFill>
                    <a:effectLst/>
                    <a:latin typeface="Calibri" panose="020F0502020204030204" pitchFamily="34" charset="0"/>
                    <a:ea typeface="Droid Sans Fallback"/>
                    <a:cs typeface="Times New Roman" panose="02020603050405020304" pitchFamily="18" charset="0"/>
                  </a:rPr>
                  <a:t> por la simplicidad del </a:t>
                </a:r>
                <a:r>
                  <a:rPr lang="es-EC" sz="1200" dirty="0" smtClean="0">
                    <a:solidFill>
                      <a:srgbClr val="00000A"/>
                    </a:solidFill>
                    <a:effectLst/>
                    <a:latin typeface="Calibri" panose="020F0502020204030204" pitchFamily="34" charset="0"/>
                    <a:ea typeface="Droid Sans Fallback"/>
                    <a:cs typeface="Times New Roman" panose="02020603050405020304" pitchFamily="18" charset="0"/>
                  </a:rPr>
                  <a:t>sistema.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s-EC" sz="1200" dirty="0" smtClean="0">
                  <a:solidFill>
                    <a:srgbClr val="00000A"/>
                  </a:solidFill>
                  <a:effectLst/>
                  <a:latin typeface="Calibri" panose="020F0502020204030204" pitchFamily="34" charset="0"/>
                  <a:ea typeface="Droid Sans Fallback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C" sz="1200" dirty="0" smtClean="0">
                    <a:solidFill>
                      <a:srgbClr val="00000A"/>
                    </a:solidFill>
                    <a:effectLst/>
                    <a:latin typeface="Calibri" panose="020F0502020204030204" pitchFamily="34" charset="0"/>
                    <a:ea typeface="Droid Sans Fallback"/>
                    <a:cs typeface="Times New Roman" panose="02020603050405020304" pitchFamily="18" charset="0"/>
                  </a:rPr>
                  <a:t>Son los esperados</a:t>
                </a:r>
                <a:r>
                  <a:rPr lang="es-EC" sz="1200" baseline="0" dirty="0" smtClean="0">
                    <a:solidFill>
                      <a:srgbClr val="00000A"/>
                    </a:solidFill>
                    <a:effectLst/>
                    <a:latin typeface="Calibri" panose="020F0502020204030204" pitchFamily="34" charset="0"/>
                    <a:ea typeface="Droid Sans Fallback"/>
                    <a:cs typeface="Times New Roman" panose="02020603050405020304" pitchFamily="18" charset="0"/>
                  </a:rPr>
                  <a:t> dentro de un año y por eso se asumen dentro de la confiabilidad 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C" sz="1200" baseline="0" dirty="0" err="1" smtClean="0">
                    <a:solidFill>
                      <a:srgbClr val="00000A"/>
                    </a:solidFill>
                    <a:effectLst/>
                    <a:latin typeface="Calibri" panose="020F0502020204030204" pitchFamily="34" charset="0"/>
                    <a:ea typeface="Droid Sans Fallback"/>
                    <a:cs typeface="Times New Roman" panose="02020603050405020304" pitchFamily="18" charset="0"/>
                  </a:rPr>
                  <a:t>Estadisticas</a:t>
                </a:r>
                <a:r>
                  <a:rPr lang="es-EC" sz="1200" baseline="0" dirty="0" smtClean="0">
                    <a:solidFill>
                      <a:srgbClr val="00000A"/>
                    </a:solidFill>
                    <a:effectLst/>
                    <a:latin typeface="Calibri" panose="020F0502020204030204" pitchFamily="34" charset="0"/>
                    <a:ea typeface="Droid Sans Fallback"/>
                    <a:cs typeface="Times New Roman" panose="02020603050405020304" pitchFamily="18" charset="0"/>
                  </a:rPr>
                  <a:t> de FBFD desde marzo que se edito en la aplicación , se registraron 8 errores y se saco un proporcional para todo el año. 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s-EC" sz="1200" baseline="0" dirty="0" smtClean="0">
                  <a:solidFill>
                    <a:srgbClr val="00000A"/>
                  </a:solidFill>
                  <a:effectLst/>
                  <a:latin typeface="Calibri" panose="020F0502020204030204" pitchFamily="34" charset="0"/>
                  <a:ea typeface="Droid Sans Fallback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s-EC" sz="1200" dirty="0">
                  <a:solidFill>
                    <a:srgbClr val="00000A"/>
                  </a:solidFill>
                  <a:effectLst/>
                  <a:latin typeface="Calibri" panose="020F0502020204030204" pitchFamily="34" charset="0"/>
                  <a:ea typeface="Droid Sans Fallback"/>
                  <a:cs typeface="Times New Roman" panose="02020603050405020304" pitchFamily="18" charset="0"/>
                </a:endParaRPr>
              </a:p>
              <a:p>
                <a:endParaRPr lang="es-EC" b="1" dirty="0"/>
              </a:p>
            </p:txBody>
          </p:sp>
        </mc:Choice>
        <mc:Fallback xmlns="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C" dirty="0">
                    <a:solidFill>
                      <a:srgbClr val="00000A"/>
                    </a:solidFill>
                    <a:latin typeface="Calibri" panose="020F0502020204030204" pitchFamily="34" charset="0"/>
                    <a:ea typeface="Droid Sans Fallback"/>
                    <a:cs typeface="Times New Roman" panose="02020603050405020304" pitchFamily="18" charset="0"/>
                  </a:rPr>
                  <a:t>Existen varios estándares para medir la confiabilidad de un sistema de software, se usó este porque la documentación de la fórmula de cálculo estaba disponible de forma gratuita 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s-EC" dirty="0">
                  <a:solidFill>
                    <a:srgbClr val="00000A"/>
                  </a:solidFill>
                  <a:latin typeface="Calibri" panose="020F0502020204030204" pitchFamily="34" charset="0"/>
                  <a:ea typeface="Droid Sans Fallback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C" dirty="0">
                    <a:solidFill>
                      <a:srgbClr val="00000A"/>
                    </a:solidFill>
                    <a:latin typeface="Calibri" panose="020F0502020204030204" pitchFamily="34" charset="0"/>
                    <a:ea typeface="Droid Sans Fallback"/>
                    <a:cs typeface="Times New Roman" panose="02020603050405020304" pitchFamily="18" charset="0"/>
                  </a:rPr>
                  <a:t>(</a:t>
                </a:r>
                <a:r>
                  <a:rPr lang="es-EC" b="1" dirty="0">
                    <a:solidFill>
                      <a:srgbClr val="00000A"/>
                    </a:solidFill>
                    <a:latin typeface="Calibri" panose="020F0502020204030204" pitchFamily="34" charset="0"/>
                    <a:ea typeface="Droid Sans Fallback"/>
                    <a:cs typeface="Times New Roman" panose="02020603050405020304" pitchFamily="18" charset="0"/>
                  </a:rPr>
                  <a:t>SÍ PREGUNTAN: </a:t>
                </a:r>
                <a:r>
                  <a:rPr lang="es-EC" dirty="0">
                    <a:solidFill>
                      <a:srgbClr val="00000A"/>
                    </a:solidFill>
                    <a:latin typeface="Calibri" panose="020F0502020204030204" pitchFamily="34" charset="0"/>
                    <a:ea typeface="Droid Sans Fallback"/>
                    <a:cs typeface="Times New Roman" panose="02020603050405020304" pitchFamily="18" charset="0"/>
                  </a:rPr>
                  <a:t>comprar un estándar cuesta alrededor de 200$ )</a:t>
                </a:r>
              </a:p>
              <a:p>
                <a:pPr marL="457200" lvl="1" indent="0" algn="just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endParaRPr lang="es-EC" dirty="0">
                  <a:solidFill>
                    <a:srgbClr val="00000A"/>
                  </a:solidFill>
                  <a:latin typeface="Calibri" panose="020F0502020204030204" pitchFamily="34" charset="0"/>
                  <a:ea typeface="Droid Sans Fallback"/>
                  <a:cs typeface="Times New Roman" panose="02020603050405020304" pitchFamily="18" charset="0"/>
                </a:endParaRPr>
              </a:p>
              <a:p>
                <a:pPr marL="457200" lvl="1" indent="0" algn="just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s-EC" dirty="0">
                    <a:solidFill>
                      <a:srgbClr val="00000A"/>
                    </a:solidFill>
                    <a:latin typeface="Calibri" panose="020F0502020204030204" pitchFamily="34" charset="0"/>
                    <a:ea typeface="Droid Sans Fallback"/>
                    <a:cs typeface="Times New Roman" panose="02020603050405020304" pitchFamily="18" charset="0"/>
                  </a:rPr>
                  <a:t>Para el cálculo se toma en cuenta:</a:t>
                </a:r>
              </a:p>
              <a:p>
                <a:pPr marL="457200" lvl="1" indent="0" algn="just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endParaRPr lang="es-EC" dirty="0">
                  <a:solidFill>
                    <a:srgbClr val="00000A"/>
                  </a:solidFill>
                  <a:latin typeface="Calibri" panose="020F0502020204030204" pitchFamily="34" charset="0"/>
                  <a:ea typeface="Droid Sans Fallback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C" dirty="0">
                    <a:solidFill>
                      <a:srgbClr val="00000A"/>
                    </a:solidFill>
                    <a:latin typeface="Calibri" panose="020F0502020204030204" pitchFamily="34" charset="0"/>
                    <a:ea typeface="Droid Sans Fallback"/>
                    <a:cs typeface="Times New Roman" panose="02020603050405020304" pitchFamily="18" charset="0"/>
                  </a:rPr>
                  <a:t>Tiempo medio entre fallas:</a:t>
                </a:r>
                <a:r>
                  <a:rPr lang="es-EC" baseline="0" dirty="0">
                    <a:solidFill>
                      <a:srgbClr val="00000A"/>
                    </a:solidFill>
                    <a:latin typeface="Calibri" panose="020F0502020204030204" pitchFamily="34" charset="0"/>
                    <a:ea typeface="Droid Sans Fallback"/>
                    <a:cs typeface="Times New Roman" panose="02020603050405020304" pitchFamily="18" charset="0"/>
                  </a:rPr>
                  <a:t> </a:t>
                </a:r>
              </a:p>
              <a:p>
                <a:pPr marL="742950" lvl="1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C" baseline="0" dirty="0">
                    <a:solidFill>
                      <a:srgbClr val="00000A"/>
                    </a:solidFill>
                    <a:latin typeface="Calibri" panose="020F0502020204030204" pitchFamily="34" charset="0"/>
                    <a:ea typeface="Droid Sans Fallback"/>
                    <a:cs typeface="Times New Roman" panose="02020603050405020304" pitchFamily="18" charset="0"/>
                  </a:rPr>
                  <a:t>24 horas *365 días =8760 horas</a:t>
                </a:r>
              </a:p>
              <a:p>
                <a:pPr marL="742950" lvl="1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C" sz="1200" baseline="0" dirty="0">
                    <a:solidFill>
                      <a:srgbClr val="00000A"/>
                    </a:solidFill>
                    <a:effectLst/>
                    <a:latin typeface="Calibri" panose="020F0502020204030204" pitchFamily="34" charset="0"/>
                    <a:ea typeface="Droid Sans Fallback"/>
                    <a:cs typeface="Times New Roman" panose="02020603050405020304" pitchFamily="18" charset="0"/>
                  </a:rPr>
                  <a:t>Total de horas / numero de fallas esperado da el tiempo medio entre fallas</a:t>
                </a:r>
              </a:p>
              <a:p>
                <a:pPr marL="457200" lvl="1" indent="0" algn="just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endParaRPr lang="es-EC" sz="1200" dirty="0">
                  <a:solidFill>
                    <a:srgbClr val="00000A"/>
                  </a:solidFill>
                  <a:effectLst/>
                  <a:latin typeface="Calibri" panose="020F0502020204030204" pitchFamily="34" charset="0"/>
                  <a:ea typeface="Droid Sans Fallback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C" dirty="0">
                    <a:solidFill>
                      <a:srgbClr val="00000A"/>
                    </a:solidFill>
                    <a:latin typeface="Calibri" panose="020F0502020204030204" pitchFamily="34" charset="0"/>
                    <a:ea typeface="Droid Sans Fallback"/>
                    <a:cs typeface="Times New Roman" panose="02020603050405020304" pitchFamily="18" charset="0"/>
                  </a:rPr>
                  <a:t>Tiempo medio de reparación de fallas: </a:t>
                </a:r>
                <a:r>
                  <a:rPr lang="es-ES" sz="1400" i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5</a:t>
                </a:r>
                <a:r>
                  <a:rPr lang="es-ES" sz="1400" b="0" i="0">
                    <a:latin typeface="Cambria Math" panose="02040503050406030204" pitchFamily="18" charset="0"/>
                  </a:rPr>
                  <a:t> ℎ𝑜𝑟𝑎𝑠</a:t>
                </a:r>
                <a:r>
                  <a:rPr lang="es-EC" sz="1200" dirty="0">
                    <a:solidFill>
                      <a:srgbClr val="00000A"/>
                    </a:solidFill>
                    <a:effectLst/>
                    <a:latin typeface="Calibri" panose="020F0502020204030204" pitchFamily="34" charset="0"/>
                    <a:ea typeface="Droid Sans Fallback"/>
                    <a:cs typeface="Times New Roman" panose="02020603050405020304" pitchFamily="18" charset="0"/>
                  </a:rPr>
                  <a:t> por la simplicidad del sistema</a:t>
                </a:r>
              </a:p>
              <a:p>
                <a:endParaRPr lang="es-EC" b="1" dirty="0"/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502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/>
              <a:t>Como forma dominante de comunicación con</a:t>
            </a:r>
            <a:r>
              <a:rPr lang="es-EC" baseline="0" dirty="0"/>
              <a:t> sus clientes</a:t>
            </a:r>
            <a:r>
              <a:rPr lang="es-EC" baseline="0" dirty="0" smtClean="0"/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actualidad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Facebook, Instagram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Whatsapp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promocionarse</a:t>
            </a:r>
            <a:r>
              <a:rPr lang="es-EC" baseline="0" dirty="0" smtClean="0"/>
              <a:t>  </a:t>
            </a:r>
            <a:endParaRPr lang="es-EC" dirty="0"/>
          </a:p>
          <a:p>
            <a:endParaRPr lang="es-EC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65228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La diferencia de la precisión real </a:t>
            </a:r>
            <a:r>
              <a:rPr lang="es-ES" b="1" dirty="0" smtClean="0"/>
              <a:t>(81.73%) </a:t>
            </a:r>
            <a:r>
              <a:rPr lang="es-ES" b="1" dirty="0"/>
              <a:t>con el desempeño teórica esperado (83,92%) no es muy grande  </a:t>
            </a:r>
            <a:r>
              <a:rPr lang="es-ES" b="1" dirty="0" smtClean="0"/>
              <a:t>(2%), </a:t>
            </a:r>
            <a:r>
              <a:rPr lang="es-ES" b="1" dirty="0"/>
              <a:t>en otras palabras se cumple lo que se calculó de forma matemática.</a:t>
            </a:r>
          </a:p>
          <a:p>
            <a:endParaRPr lang="es-ES" b="1" dirty="0"/>
          </a:p>
          <a:p>
            <a:r>
              <a:rPr lang="es-ES" b="1" dirty="0"/>
              <a:t>Satisfacción y Usabilidad son dos métricas que son usadas para medir la experiencia del usuario, por eso su resultado es muy similar.</a:t>
            </a:r>
          </a:p>
          <a:p>
            <a:endParaRPr lang="es-ES" b="1" dirty="0"/>
          </a:p>
          <a:p>
            <a:r>
              <a:rPr lang="es-ES" b="1" dirty="0"/>
              <a:t>La confiabilidad teórica del sistema alcanzo un valor aceptable de </a:t>
            </a:r>
            <a:r>
              <a:rPr lang="es-ES" b="1" dirty="0" smtClean="0"/>
              <a:t>98.31% </a:t>
            </a:r>
            <a:r>
              <a:rPr lang="es-ES" b="1" dirty="0"/>
              <a:t>como se puede observar.</a:t>
            </a:r>
            <a:endParaRPr lang="es-EC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76272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45923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32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11021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Herramientas:</a:t>
            </a:r>
            <a:r>
              <a:rPr lang="es-EC" baseline="0" dirty="0" smtClean="0"/>
              <a:t> primero me base en la api de Facebook y cuenta con documentación libre y en esa ya se sugieren algunas herramientas para poder realizar la comunicación correctamente </a:t>
            </a:r>
          </a:p>
          <a:p>
            <a:r>
              <a:rPr lang="es-EC" baseline="0" dirty="0" smtClean="0"/>
              <a:t>Software: </a:t>
            </a:r>
            <a:r>
              <a:rPr lang="es-EC" baseline="0" dirty="0" err="1" smtClean="0"/>
              <a:t>nodejs</a:t>
            </a:r>
            <a:r>
              <a:rPr lang="es-EC" baseline="0" dirty="0" smtClean="0"/>
              <a:t>, </a:t>
            </a:r>
            <a:r>
              <a:rPr lang="es-EC" baseline="0" dirty="0" err="1" smtClean="0"/>
              <a:t>ngrok</a:t>
            </a:r>
            <a:r>
              <a:rPr lang="es-EC" baseline="0" dirty="0" smtClean="0"/>
              <a:t>, </a:t>
            </a:r>
          </a:p>
          <a:p>
            <a:r>
              <a:rPr lang="es-EC" baseline="0" dirty="0" err="1" smtClean="0"/>
              <a:t>Librerias</a:t>
            </a:r>
            <a:r>
              <a:rPr lang="es-EC" baseline="0" dirty="0" smtClean="0"/>
              <a:t> : servidor </a:t>
            </a:r>
            <a:r>
              <a:rPr lang="es-EC" baseline="0" dirty="0" err="1" smtClean="0"/>
              <a:t>xpress</a:t>
            </a:r>
            <a:r>
              <a:rPr lang="es-EC" baseline="0" dirty="0" smtClean="0"/>
              <a:t>, entre otras servidor </a:t>
            </a:r>
          </a:p>
          <a:p>
            <a:endParaRPr lang="es-EC" baseline="0" dirty="0" smtClean="0"/>
          </a:p>
          <a:p>
            <a:r>
              <a:rPr lang="es-EC" baseline="0" dirty="0" smtClean="0"/>
              <a:t>No utilice mas técnicas de PLN , porque para </a:t>
            </a:r>
            <a:r>
              <a:rPr lang="es-EC" baseline="0" dirty="0" err="1" smtClean="0"/>
              <a:t>nodejs</a:t>
            </a:r>
            <a:r>
              <a:rPr lang="es-EC" baseline="0" dirty="0" smtClean="0"/>
              <a:t> no existía muchas librerías que desarrolle en </a:t>
            </a:r>
            <a:r>
              <a:rPr lang="es-EC" baseline="0" dirty="0" err="1" smtClean="0"/>
              <a:t>pln</a:t>
            </a:r>
            <a:r>
              <a:rPr lang="es-EC" baseline="0" dirty="0" smtClean="0"/>
              <a:t> en idioma español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0824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pymes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nuevos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emperndimientos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posicionandose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ha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cuentan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personal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suficiente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entablar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comunicación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potenciales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clientes</a:t>
            </a:r>
            <a:endParaRPr lang="es-EC" noProof="0" dirty="0" smtClean="0"/>
          </a:p>
          <a:p>
            <a:r>
              <a:rPr lang="es-EC" noProof="0" dirty="0" err="1" smtClean="0"/>
              <a:t>Community</a:t>
            </a:r>
            <a:r>
              <a:rPr lang="es-EC" noProof="0" dirty="0" smtClean="0"/>
              <a:t> </a:t>
            </a:r>
            <a:r>
              <a:rPr lang="es-EC" noProof="0" dirty="0"/>
              <a:t>manager esta encargado de manejar las redes sociales de</a:t>
            </a:r>
            <a:r>
              <a:rPr lang="es-EC" baseline="0" noProof="0" dirty="0"/>
              <a:t> la empresa. </a:t>
            </a:r>
          </a:p>
          <a:p>
            <a:r>
              <a:rPr lang="es-EC" baseline="0" noProof="0" dirty="0"/>
              <a:t>Pagarle un salario  y beneficios de ley </a:t>
            </a:r>
          </a:p>
          <a:p>
            <a:endParaRPr lang="es-EC" baseline="0" noProof="0" dirty="0"/>
          </a:p>
          <a:p>
            <a:r>
              <a:rPr lang="es-EC" baseline="0" noProof="0" dirty="0"/>
              <a:t>Para abordar este problema se puede implementar un </a:t>
            </a:r>
            <a:r>
              <a:rPr lang="es-EC" baseline="0" noProof="0" dirty="0" err="1"/>
              <a:t>chatbot</a:t>
            </a:r>
            <a:endParaRPr lang="es-EC" baseline="0" noProof="0" dirty="0"/>
          </a:p>
          <a:p>
            <a:endParaRPr lang="es-EC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5752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3888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necesidades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empresa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comercial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ciudad de Quito,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ligadas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preguntas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frecuentes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potenciales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Facebook de la empresa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Implementar </a:t>
            </a: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algoritmo de Procesamiento de Lenguaje Natural basado en Corpus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Integrar el algoritmo de Procesamiento de Lenguaje Natural a un Agente Conversacional de 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Facebook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Evaluar la precisión y confiablidad del algoritmo de Procesamiento de Lenguaje Natural desarrollado en base a la satisfacción de los clientes de la empresa.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4363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(IA),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comprensión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percepción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 hora de resolver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decisions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informáticos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actividades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intelectuales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“Machine Learning”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tienen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aprender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predicciones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conjunto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conjunto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entrenamiento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clasificados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categorias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programador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llegar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recibir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entrada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sencilla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gran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cantidad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analizados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encontrar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patrones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relaciones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el fin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agruparlos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forma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automatica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526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el </a:t>
            </a:r>
            <a:r>
              <a:rPr lang="es-EC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analisis</a:t>
            </a:r>
            <a:r>
              <a:rPr lang="es-EC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</a:t>
            </a:r>
            <a:r>
              <a:rPr lang="es-EC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petición el </a:t>
            </a:r>
            <a:r>
              <a:rPr lang="es-EC" sz="1200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chatbot</a:t>
            </a:r>
            <a:r>
              <a:rPr lang="es-EC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utiliza un motor de  IA , que además incluye el procesamiento de lenguaje natural para </a:t>
            </a:r>
            <a:r>
              <a:rPr lang="es-EC" sz="1200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</a:t>
            </a:r>
            <a:r>
              <a:rPr lang="es-EC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brindar una respuesta. </a:t>
            </a:r>
          </a:p>
          <a:p>
            <a:endParaRPr lang="es-EC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2925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motor de IA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enunciados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cadenas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igresadas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usuario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enunciado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comporne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intenciones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entidades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enunciado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ingresó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usuario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general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suele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constituida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sustantivo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Mientras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actúa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modificador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obtener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implícita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s-EC" dirty="0"/>
              <a:t>Analizando</a:t>
            </a:r>
            <a:r>
              <a:rPr lang="es-EC" baseline="0" dirty="0"/>
              <a:t> el ejemplo: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948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919" y="2130427"/>
            <a:ext cx="777375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838" y="3886200"/>
            <a:ext cx="640191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16/11/2020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957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16/11/2020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16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30551" y="274640"/>
            <a:ext cx="2057757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80" y="274640"/>
            <a:ext cx="6020845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16/11/2020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744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5588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5588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457279" y="6245225"/>
            <a:ext cx="21339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s-E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3124743" y="6245225"/>
            <a:ext cx="289610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/>
            <a:endParaRPr lang="es-E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457279" y="6245225"/>
            <a:ext cx="21339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s-E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3124743" y="6245225"/>
            <a:ext cx="289610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/>
            <a:endParaRPr lang="es-ES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5588" cy="11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17526" y="260352"/>
            <a:ext cx="792300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s-ES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9" y="115888"/>
            <a:ext cx="3313688" cy="8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109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5588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5588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457279" y="6245225"/>
            <a:ext cx="21339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s-E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3124743" y="6245225"/>
            <a:ext cx="289610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/>
            <a:endParaRPr lang="es-E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457279" y="6245225"/>
            <a:ext cx="21339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s-E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3124743" y="6245225"/>
            <a:ext cx="289610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/>
            <a:endParaRPr lang="es-ES" sz="1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5588" cy="11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17526" y="260352"/>
            <a:ext cx="792300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s-ES" sz="1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9" y="115888"/>
            <a:ext cx="3313688" cy="8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324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0" y="1600202"/>
            <a:ext cx="823102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22749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8" y="4406902"/>
            <a:ext cx="77737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8" y="2906713"/>
            <a:ext cx="77737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61118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80" y="1600202"/>
            <a:ext cx="40393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007" y="1600202"/>
            <a:ext cx="40393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883680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0" y="1535113"/>
            <a:ext cx="404088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80" y="2174875"/>
            <a:ext cx="404088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833" y="1535113"/>
            <a:ext cx="404247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33" y="2174875"/>
            <a:ext cx="404247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039337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18698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98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16/11/2020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012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0" y="273050"/>
            <a:ext cx="300883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71" y="273052"/>
            <a:ext cx="511263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80" y="1435102"/>
            <a:ext cx="30088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88275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599" y="4800600"/>
            <a:ext cx="548735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599" y="612775"/>
            <a:ext cx="548735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599" y="5367338"/>
            <a:ext cx="548735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52993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80" y="1600202"/>
            <a:ext cx="8231029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45569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551" y="274640"/>
            <a:ext cx="2057757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80" y="274640"/>
            <a:ext cx="602084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01056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199" y="1122363"/>
            <a:ext cx="6859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16/11/2020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74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16/11/2020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5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996" y="1709744"/>
            <a:ext cx="78880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996" y="4589469"/>
            <a:ext cx="78880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16/11/2020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91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759" y="1825625"/>
            <a:ext cx="3886875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16/11/2020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685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950" y="365129"/>
            <a:ext cx="788807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956" y="1681163"/>
            <a:ext cx="3888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956" y="2505075"/>
            <a:ext cx="3888066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16/11/2020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04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16/11/2020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0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438" y="4406902"/>
            <a:ext cx="77737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438" y="2906713"/>
            <a:ext cx="77737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16/11/2020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24562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16/11/2020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22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950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8066" y="987431"/>
            <a:ext cx="462995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950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16/11/2020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95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950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8066" y="987431"/>
            <a:ext cx="462995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s-EC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950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16/11/2020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72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16/11/2020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32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4813" y="365125"/>
            <a:ext cx="1972017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762" y="365125"/>
            <a:ext cx="5801732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16/11/2020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19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9145588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5588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457279" y="6245225"/>
            <a:ext cx="213397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 sz="1400" dirty="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3124743" y="6245225"/>
            <a:ext cx="289610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C" sz="1400" dirty="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457279" y="6245225"/>
            <a:ext cx="213397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 sz="1400" dirty="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3124743" y="6245225"/>
            <a:ext cx="289610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C" sz="1400" dirty="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5588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17526" y="260357"/>
            <a:ext cx="792300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 sz="1800" dirty="0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0" y="115888"/>
            <a:ext cx="3313688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414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199" y="1122363"/>
            <a:ext cx="685919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16/11/2020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401137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16/11/2020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671290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996" y="1709740"/>
            <a:ext cx="788807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996" y="4589465"/>
            <a:ext cx="788807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16/11/2020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056701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759" y="1825625"/>
            <a:ext cx="3886875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16/11/2020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9090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80" y="1600202"/>
            <a:ext cx="40393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9007" y="1600202"/>
            <a:ext cx="40393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16/11/2020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80887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950" y="365127"/>
            <a:ext cx="788807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16/11/2020</a:t>
            </a:fld>
            <a:endParaRPr lang="es-EC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042947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16/11/2020</a:t>
            </a:fld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08751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16/11/2020</a:t>
            </a:fld>
            <a:endParaRPr lang="es-EC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08597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950" y="457200"/>
            <a:ext cx="294969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8066" y="987427"/>
            <a:ext cx="4629954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950" y="2057400"/>
            <a:ext cx="2949690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16/11/2020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949468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950" y="457200"/>
            <a:ext cx="294969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8066" y="987427"/>
            <a:ext cx="4629954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s-EC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950" y="2057400"/>
            <a:ext cx="2949690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16/11/2020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614267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16/11/2020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690780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7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760" y="365125"/>
            <a:ext cx="5801732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16/11/2020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4685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80" y="1535113"/>
            <a:ext cx="40408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80" y="2174875"/>
            <a:ext cx="40408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833" y="1535113"/>
            <a:ext cx="4042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833" y="2174875"/>
            <a:ext cx="404247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16/11/2020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94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16/11/2020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002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16/11/2020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463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80" y="273050"/>
            <a:ext cx="30088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671" y="273052"/>
            <a:ext cx="51126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80" y="1435102"/>
            <a:ext cx="30088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16/11/2020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727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599" y="4800600"/>
            <a:ext cx="54873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599" y="612775"/>
            <a:ext cx="54873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599" y="5367338"/>
            <a:ext cx="54873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16/11/2020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357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80" y="1600202"/>
            <a:ext cx="82310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79" y="6356352"/>
            <a:ext cx="2133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914400"/>
              <a:t>16/11/2020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743" y="6356352"/>
            <a:ext cx="2896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4338" y="6356352"/>
            <a:ext cx="2133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5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2"/>
            <a:ext cx="9145588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s-E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7"/>
            <a:ext cx="7886482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s-E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5406" y="6296025"/>
            <a:ext cx="666071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s-E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5406" y="6245225"/>
            <a:ext cx="6660719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s-ES" sz="1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0" name="Picture 26" descr="LOGO ESPE ORIGINAL copi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3757" y="5949950"/>
            <a:ext cx="2305450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04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759" y="365129"/>
            <a:ext cx="78880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759" y="6356356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914400"/>
              <a:t>16/11/2020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9476" y="6356356"/>
            <a:ext cx="3086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9072" y="6356356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0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759" y="365127"/>
            <a:ext cx="78880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759" y="6356352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16/11/2020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9476" y="6356352"/>
            <a:ext cx="3086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9072" y="6356352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0" y="9"/>
            <a:ext cx="9145588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 dirty="0">
              <a:solidFill>
                <a:srgbClr val="000000"/>
              </a:solidFill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 rot="10800000">
            <a:off x="3" y="6308734"/>
            <a:ext cx="7886482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 dirty="0">
              <a:solidFill>
                <a:srgbClr val="000000"/>
              </a:solidFill>
            </a:endParaRPr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 rot="10800000" flipH="1">
            <a:off x="25409" y="6296025"/>
            <a:ext cx="666072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18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 rot="10800000" flipH="1">
            <a:off x="25409" y="6245225"/>
            <a:ext cx="666072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18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icture 26" descr="LOGO ESPE ORIGINAL copi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3757" y="5949950"/>
            <a:ext cx="23054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08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0.png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7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2.emf"/><Relationship Id="rId9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3.png"/><Relationship Id="rId5" Type="http://schemas.openxmlformats.org/officeDocument/2006/relationships/image" Target="../media/image53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5.png"/><Relationship Id="rId5" Type="http://schemas.openxmlformats.org/officeDocument/2006/relationships/image" Target="../media/image62.png"/><Relationship Id="rId4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6.png"/><Relationship Id="rId4" Type="http://schemas.openxmlformats.org/officeDocument/2006/relationships/image" Target="../media/image6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217713" y="0"/>
            <a:ext cx="342295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1893380" y="2714620"/>
            <a:ext cx="61090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tabLst>
                <a:tab pos="185738" algn="l"/>
              </a:tabLst>
            </a:pPr>
            <a:endParaRPr lang="es-ES" sz="4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893404" y="2714622"/>
            <a:ext cx="59482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es-EC" sz="36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 </a:t>
            </a:r>
            <a:endParaRPr lang="es-ES" sz="36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xmlns="" id="{E245B1C1-36A4-4621-9848-DC04456C7160}"/>
              </a:ext>
            </a:extLst>
          </p:cNvPr>
          <p:cNvSpPr txBox="1"/>
          <p:nvPr/>
        </p:nvSpPr>
        <p:spPr>
          <a:xfrm>
            <a:off x="1016076" y="691896"/>
            <a:ext cx="774804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  <a:sym typeface="Arial"/>
              <a:rtl val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1300" b="1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Arial"/>
                <a:rtl val="0"/>
              </a:rPr>
              <a:t>DEPARTAMENTO DE CIENCIAS DE LA COMPUTACIÓN</a:t>
            </a:r>
            <a:endParaRPr kumimoji="0" lang="es-EC" sz="1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00" b="1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Arial"/>
                <a:rtl val="0"/>
              </a:rPr>
              <a:t>CARRERA </a:t>
            </a:r>
            <a:r>
              <a:rPr lang="es-ES" sz="13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Arial"/>
                <a:rtl val="0"/>
              </a:rPr>
              <a:t>DE INGENIERIA DE SISTEMAS </a:t>
            </a:r>
            <a:r>
              <a:rPr lang="es-ES" sz="1300" b="1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Arial"/>
                <a:rtl val="0"/>
              </a:rPr>
              <a:t>E INFORMÁTICA)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TRABAJO DE TITULACIÓN, PREVIO A LA OBTENCIÓN DEL TÍTULO DE </a:t>
            </a:r>
            <a:r>
              <a:rPr lang="es-ES" sz="13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INGENIERA </a:t>
            </a:r>
            <a:r>
              <a:rPr lang="es-ES" sz="13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EN SISTEMAS E INFORMÁTICA</a:t>
            </a:r>
            <a:endParaRPr kumimoji="0" lang="es-EC" sz="1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algn="ctr" defTabSz="914400"/>
            <a:r>
              <a:rPr kumimoji="0" lang="es-EC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TEMA:</a:t>
            </a:r>
            <a:r>
              <a:rPr kumimoji="0" lang="es-EC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</a:p>
          <a:p>
            <a:pPr algn="ctr" defTabSz="914400"/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“</a:t>
            </a:r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USO DEL PROCESAMIENTO DEL LENGUAJE NATURAL (PLN) EN LA IMPLEMENTACIÓN DE AGENTES CONVERSACIONALES (BOTS) PARA PERFILES DE FACEBOOK</a:t>
            </a:r>
            <a: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algn="ctr" defTabSz="914400"/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Elaborado por: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Verónica Belén Ruiz Yaguachi </a:t>
            </a:r>
            <a:endParaRPr kumimoji="0" lang="es-ES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Director </a:t>
            </a: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del Proyecto: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CORAL </a:t>
            </a:r>
            <a:r>
              <a:rPr lang="es-EC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CORAL</a:t>
            </a:r>
            <a:r>
              <a:rPr lang="es-EC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HENRY RAMIRO</a:t>
            </a:r>
            <a:endParaRPr kumimoji="0" lang="es-ES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s-ES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Sangolquí, 2020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2" name="AutoShape 2" descr="Resultado de imagen para automatizacion y control es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3" name="AutoShape 4" descr="Resultado de imagen para automatizacion y control esp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316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544" y="54504"/>
            <a:ext cx="5013766" cy="468018"/>
          </a:xfrm>
        </p:spPr>
        <p:txBody>
          <a:bodyPr/>
          <a:lstStyle/>
          <a:p>
            <a:r>
              <a:rPr lang="es-ES" sz="2400" i="0" dirty="0">
                <a:solidFill>
                  <a:srgbClr val="C00000"/>
                </a:solidFill>
                <a:effectLst/>
              </a:rPr>
              <a:t>Agente Conversacional 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084920FA-D3CD-41D3-B990-1513A5D0D306}"/>
              </a:ext>
            </a:extLst>
          </p:cNvPr>
          <p:cNvSpPr txBox="1"/>
          <p:nvPr/>
        </p:nvSpPr>
        <p:spPr>
          <a:xfrm>
            <a:off x="420914" y="6744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/>
              <a:t>Dominio: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49566" y="1398667"/>
            <a:ext cx="170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obo Std" panose="020B0803040709020204" pitchFamily="34" charset="0"/>
              </a:rPr>
              <a:t>ABIERTO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553182" y="1398667"/>
            <a:ext cx="206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obo Std" panose="020B0803040709020204" pitchFamily="34" charset="0"/>
              </a:defRPr>
            </a:lvl1pPr>
          </a:lstStyle>
          <a:p>
            <a:r>
              <a:rPr lang="es-EC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30FE3A"/>
                </a:solidFill>
              </a:rPr>
              <a:t>CERRADO</a:t>
            </a:r>
            <a:endParaRPr lang="en-US" dirty="0">
              <a:ln w="22225">
                <a:solidFill>
                  <a:srgbClr val="00B050"/>
                </a:solidFill>
                <a:prstDash val="solid"/>
              </a:ln>
              <a:solidFill>
                <a:srgbClr val="30FE3A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84080" y="2207219"/>
            <a:ext cx="3101788" cy="147732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Conversación libre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Administradores de diálogos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Respuestas incongruentes 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5169430" y="2207219"/>
            <a:ext cx="2970523" cy="1477328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Palabras claves / Tareas especificas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Corpus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Respuesta fuera del dominio -&gt; disculpa</a:t>
            </a:r>
            <a:endParaRPr lang="en-US" dirty="0"/>
          </a:p>
        </p:txBody>
      </p:sp>
      <p:pic>
        <p:nvPicPr>
          <p:cNvPr id="6146" name="Picture 2" descr="Todo lo que necesitas saber sobre Chatb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718" y="3684547"/>
            <a:ext cx="2270511" cy="184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5 libros que predijeron tecnologías del siglo XXI | by OhChat_es | Planeta  Chatbot : todo sobre los Chat bots, Voice apps e Inteligencia Artifici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239" y="3897524"/>
            <a:ext cx="2181326" cy="163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9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0" y="54504"/>
            <a:ext cx="4370309" cy="468018"/>
          </a:xfrm>
        </p:spPr>
        <p:txBody>
          <a:bodyPr/>
          <a:lstStyle/>
          <a:p>
            <a:r>
              <a:rPr lang="es-ES" sz="2400" i="0" dirty="0">
                <a:solidFill>
                  <a:srgbClr val="C00000"/>
                </a:solidFill>
                <a:effectLst/>
              </a:rPr>
              <a:t>Arquitectura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DBD99A3-EF3B-4075-9E7A-9E364783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6" name="Imagen 5" descr="C:\Users\PERSONAL\Documents\Universidad\Tesis\Tesis Nueva\Referencias capitulo 2\Diagrama de arquitectura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6"/>
          <a:stretch/>
        </p:blipFill>
        <p:spPr bwMode="auto">
          <a:xfrm>
            <a:off x="314793" y="666966"/>
            <a:ext cx="8637938" cy="5214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4790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544" y="54504"/>
            <a:ext cx="5013766" cy="468018"/>
          </a:xfrm>
        </p:spPr>
        <p:txBody>
          <a:bodyPr/>
          <a:lstStyle/>
          <a:p>
            <a:r>
              <a:rPr lang="es-ES" sz="2400" i="0" dirty="0">
                <a:solidFill>
                  <a:srgbClr val="C00000"/>
                </a:solidFill>
                <a:effectLst/>
              </a:rPr>
              <a:t>Capa de Datos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DBD99A3-EF3B-4075-9E7A-9E364783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81271441-08A6-4467-A3A5-93B8DFD45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7" y="3634713"/>
            <a:ext cx="104157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35A7A80A-0EE1-42AC-AE7F-98D04399D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4289" r="35956" b="10711"/>
          <a:stretch/>
        </p:blipFill>
        <p:spPr>
          <a:xfrm>
            <a:off x="833437" y="1376429"/>
            <a:ext cx="3328660" cy="4608006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288780F4-A167-4FA0-AB56-0CABE28D1A4C}"/>
              </a:ext>
            </a:extLst>
          </p:cNvPr>
          <p:cNvSpPr txBox="1"/>
          <p:nvPr/>
        </p:nvSpPr>
        <p:spPr>
          <a:xfrm>
            <a:off x="333292" y="687096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/>
              <a:t>Corpus de Preguntas Frecuentes: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115" y="1463902"/>
            <a:ext cx="3975202" cy="397520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288780F4-A167-4FA0-AB56-0CABE28D1A4C}"/>
              </a:ext>
            </a:extLst>
          </p:cNvPr>
          <p:cNvSpPr txBox="1"/>
          <p:nvPr/>
        </p:nvSpPr>
        <p:spPr>
          <a:xfrm>
            <a:off x="5381388" y="76718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/>
              <a:t>Base de Datos de Libros:</a:t>
            </a:r>
          </a:p>
        </p:txBody>
      </p:sp>
    </p:spTree>
    <p:extLst>
      <p:ext uri="{BB962C8B-B14F-4D97-AF65-F5344CB8AC3E}">
        <p14:creationId xmlns:p14="http://schemas.microsoft.com/office/powerpoint/2010/main" val="3657775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 de texto 57"/>
          <p:cNvSpPr txBox="1"/>
          <p:nvPr/>
        </p:nvSpPr>
        <p:spPr>
          <a:xfrm>
            <a:off x="3284658" y="1197450"/>
            <a:ext cx="5158105" cy="13144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s-EC" sz="1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Ejemplo 1:    </a:t>
            </a:r>
            <a:r>
              <a:rPr lang="es-EC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Hola. Cuál es su horario de atención </a:t>
            </a:r>
            <a:endParaRPr lang="es-EC" sz="18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Ejemplo 2: Buenas Tardes ¿Quería </a:t>
            </a:r>
            <a:r>
              <a:rPr lang="es-EC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consultarles si disponen de un catálogo de </a:t>
            </a:r>
            <a:r>
              <a:rPr lang="es-EC" sz="1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libros</a:t>
            </a:r>
            <a:r>
              <a:rPr lang="es-EC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t="2896" b="2314"/>
          <a:stretch/>
        </p:blipFill>
        <p:spPr>
          <a:xfrm>
            <a:off x="754224" y="725211"/>
            <a:ext cx="2394090" cy="5475496"/>
          </a:xfrm>
          <a:prstGeom prst="rect">
            <a:avLst/>
          </a:prstGeom>
        </p:spPr>
      </p:pic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4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461" y="54504"/>
            <a:ext cx="6275850" cy="468018"/>
          </a:xfrm>
        </p:spPr>
        <p:txBody>
          <a:bodyPr/>
          <a:lstStyle/>
          <a:p>
            <a:r>
              <a:rPr lang="es-ES" sz="2400" i="0" dirty="0">
                <a:solidFill>
                  <a:srgbClr val="C00000"/>
                </a:solidFill>
                <a:effectLst/>
              </a:rPr>
              <a:t>Capa de Aprendizaje Supervisado 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88780F4-A167-4FA0-AB56-0CABE28D1A4C}"/>
              </a:ext>
            </a:extLst>
          </p:cNvPr>
          <p:cNvSpPr txBox="1"/>
          <p:nvPr/>
        </p:nvSpPr>
        <p:spPr>
          <a:xfrm>
            <a:off x="135254" y="59260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PLN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DBD99A3-EF3B-4075-9E7A-9E364783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2" name="Cuadro de texto 57"/>
          <p:cNvSpPr txBox="1"/>
          <p:nvPr/>
        </p:nvSpPr>
        <p:spPr>
          <a:xfrm>
            <a:off x="3100906" y="1174376"/>
            <a:ext cx="5158105" cy="13144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s-EC" sz="1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Ejemplo 1: </a:t>
            </a:r>
            <a:r>
              <a:rPr lang="es-EC" sz="1800" b="1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Hola</a:t>
            </a:r>
            <a:r>
              <a:rPr lang="es-EC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C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Cuál es su horario de atención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8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Ejemplo 2: </a:t>
            </a:r>
            <a:r>
              <a:rPr lang="es-EC" sz="1800" b="1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Buenas Tardes</a:t>
            </a:r>
            <a:r>
              <a:rPr lang="es-EC" b="1" dirty="0">
                <a:ea typeface="Calibri" panose="020F0502020204030204" pitchFamily="34" charset="0"/>
                <a:cs typeface="Times New Roman" panose="02020603050405020304" pitchFamily="18" charset="0"/>
              </a:rPr>
              <a:t> ¿</a:t>
            </a:r>
            <a:r>
              <a:rPr lang="es-EC" sz="1800" b="1" dirty="0" smtClean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Quería </a:t>
            </a:r>
            <a:r>
              <a:rPr lang="es-EC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consultarles si disponen de un catálogo de </a:t>
            </a:r>
            <a:r>
              <a:rPr lang="es-EC" sz="1800" b="1" dirty="0" smtClean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libros</a:t>
            </a:r>
            <a:r>
              <a:rPr lang="es-EC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 de texto 57"/>
          <p:cNvSpPr txBox="1"/>
          <p:nvPr/>
        </p:nvSpPr>
        <p:spPr>
          <a:xfrm>
            <a:off x="5018566" y="1283428"/>
            <a:ext cx="1944547" cy="33650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Buenas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Tardes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Quería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consultarles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disponen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catálogo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libros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 flipV="1">
            <a:off x="2814918" y="1470212"/>
            <a:ext cx="952366" cy="19722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2814918" y="2384612"/>
            <a:ext cx="1810871" cy="376517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Abrir llave 19"/>
          <p:cNvSpPr/>
          <p:nvPr/>
        </p:nvSpPr>
        <p:spPr>
          <a:xfrm>
            <a:off x="4696713" y="1240439"/>
            <a:ext cx="374848" cy="3365025"/>
          </a:xfrm>
          <a:prstGeom prst="leftBrac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onector recto de flecha 22"/>
          <p:cNvCxnSpPr/>
          <p:nvPr/>
        </p:nvCxnSpPr>
        <p:spPr>
          <a:xfrm flipV="1">
            <a:off x="2772878" y="2871738"/>
            <a:ext cx="1810871" cy="26894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brir llave 23"/>
          <p:cNvSpPr/>
          <p:nvPr/>
        </p:nvSpPr>
        <p:spPr>
          <a:xfrm>
            <a:off x="4694063" y="1219620"/>
            <a:ext cx="374848" cy="3365025"/>
          </a:xfrm>
          <a:prstGeom prst="leftBrac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adro de texto 57"/>
          <p:cNvSpPr txBox="1"/>
          <p:nvPr/>
        </p:nvSpPr>
        <p:spPr>
          <a:xfrm>
            <a:off x="5045882" y="1283428"/>
            <a:ext cx="1649988" cy="31813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buenas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tardes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quería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consultarles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disponen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catálogo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libros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1" name="Conector recto de flecha 30"/>
          <p:cNvCxnSpPr/>
          <p:nvPr/>
        </p:nvCxnSpPr>
        <p:spPr>
          <a:xfrm flipV="1">
            <a:off x="2814918" y="3140680"/>
            <a:ext cx="1768831" cy="53530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3" name="Imagen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4610" y="2330127"/>
            <a:ext cx="2286319" cy="1743318"/>
          </a:xfrm>
          <a:prstGeom prst="rect">
            <a:avLst/>
          </a:prstGeom>
        </p:spPr>
      </p:pic>
      <p:sp>
        <p:nvSpPr>
          <p:cNvPr id="34" name="Abrir llave 33"/>
          <p:cNvSpPr/>
          <p:nvPr/>
        </p:nvSpPr>
        <p:spPr>
          <a:xfrm>
            <a:off x="4611065" y="2097741"/>
            <a:ext cx="403545" cy="214433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ector recto de flecha 35"/>
          <p:cNvCxnSpPr/>
          <p:nvPr/>
        </p:nvCxnSpPr>
        <p:spPr>
          <a:xfrm flipV="1">
            <a:off x="2814918" y="4242079"/>
            <a:ext cx="1659803" cy="2227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brir llave 39"/>
          <p:cNvSpPr/>
          <p:nvPr/>
        </p:nvSpPr>
        <p:spPr>
          <a:xfrm>
            <a:off x="4583749" y="3478306"/>
            <a:ext cx="194890" cy="150607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adro de texto 57"/>
          <p:cNvSpPr txBox="1"/>
          <p:nvPr/>
        </p:nvSpPr>
        <p:spPr>
          <a:xfrm>
            <a:off x="4902880" y="3616649"/>
            <a:ext cx="552690" cy="13049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Cuadro de texto 57"/>
          <p:cNvSpPr txBox="1"/>
          <p:nvPr/>
        </p:nvSpPr>
        <p:spPr>
          <a:xfrm>
            <a:off x="3987483" y="2215563"/>
            <a:ext cx="5158105" cy="9620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Buenas Tardes ¿ Quería consultarles si disponen de un catálogo de libros?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8799" y="3769446"/>
            <a:ext cx="1912119" cy="215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8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20" grpId="0" animBg="1"/>
      <p:bldP spid="20" grpId="1" animBg="1"/>
      <p:bldP spid="24" grpId="0" animBg="1"/>
      <p:bldP spid="24" grpId="1" animBg="1"/>
      <p:bldP spid="26" grpId="0" animBg="1"/>
      <p:bldP spid="26" grpId="1" animBg="1"/>
      <p:bldP spid="34" grpId="0" animBg="1"/>
      <p:bldP spid="34" grpId="1" animBg="1"/>
      <p:bldP spid="40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9501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461" y="54504"/>
            <a:ext cx="6275850" cy="468018"/>
          </a:xfrm>
        </p:spPr>
        <p:txBody>
          <a:bodyPr/>
          <a:lstStyle/>
          <a:p>
            <a:r>
              <a:rPr lang="es-ES" sz="2400" i="0" dirty="0">
                <a:solidFill>
                  <a:srgbClr val="C00000"/>
                </a:solidFill>
                <a:effectLst/>
              </a:rPr>
              <a:t>Motor de Decisión 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DBD99A3-EF3B-4075-9E7A-9E364783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D4160A98-BF91-43FB-9539-FF094430B34D}"/>
              </a:ext>
            </a:extLst>
          </p:cNvPr>
          <p:cNvSpPr txBox="1"/>
          <p:nvPr/>
        </p:nvSpPr>
        <p:spPr>
          <a:xfrm>
            <a:off x="535024" y="89622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/>
              <a:t>Entrenamiento: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40202" t="5352" r="39657" b="56307"/>
          <a:stretch/>
        </p:blipFill>
        <p:spPr>
          <a:xfrm>
            <a:off x="428824" y="1776886"/>
            <a:ext cx="2196354" cy="3693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36856" r="36336" b="26780"/>
          <a:stretch/>
        </p:blipFill>
        <p:spPr>
          <a:xfrm>
            <a:off x="2899830" y="1693286"/>
            <a:ext cx="3052600" cy="6384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10867" r="10614"/>
          <a:stretch/>
        </p:blipFill>
        <p:spPr>
          <a:xfrm>
            <a:off x="535024" y="2503380"/>
            <a:ext cx="5319720" cy="1009116"/>
          </a:xfrm>
          <a:prstGeom prst="rect">
            <a:avLst/>
          </a:prstGeom>
        </p:spPr>
      </p:pic>
      <p:pic>
        <p:nvPicPr>
          <p:cNvPr id="6146" name="Picture 2" descr="🤖 Chatbot: cómo entrenarlo y ventajas de que esté en la nub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550" y="2495913"/>
            <a:ext cx="3154644" cy="212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92035CB-3F1E-49E1-912E-0390091805DE}"/>
              </a:ext>
            </a:extLst>
          </p:cNvPr>
          <p:cNvPicPr/>
          <p:nvPr/>
        </p:nvPicPr>
        <p:blipFill rotWithShape="1">
          <a:blip r:embed="rId8"/>
          <a:srcRect l="-1" r="712"/>
          <a:stretch/>
        </p:blipFill>
        <p:spPr>
          <a:xfrm>
            <a:off x="1017200" y="3324507"/>
            <a:ext cx="4355368" cy="287813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4ABF1C39-BC36-47DE-9AF9-31E0EE230163}"/>
              </a:ext>
            </a:extLst>
          </p:cNvPr>
          <p:cNvSpPr txBox="1"/>
          <p:nvPr/>
        </p:nvSpPr>
        <p:spPr>
          <a:xfrm>
            <a:off x="535024" y="1280950"/>
            <a:ext cx="5576886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/>
              <a:t>Se calculan los siguientes parámetros: </a:t>
            </a: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391885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9501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461" y="54504"/>
            <a:ext cx="6275850" cy="468018"/>
          </a:xfrm>
        </p:spPr>
        <p:txBody>
          <a:bodyPr/>
          <a:lstStyle/>
          <a:p>
            <a:r>
              <a:rPr lang="es-ES" sz="2400" i="0" dirty="0">
                <a:solidFill>
                  <a:srgbClr val="C00000"/>
                </a:solidFill>
                <a:effectLst/>
              </a:rPr>
              <a:t>Motor de Decisión 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DBD99A3-EF3B-4075-9E7A-9E364783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D4160A98-BF91-43FB-9539-FF094430B34D}"/>
              </a:ext>
            </a:extLst>
          </p:cNvPr>
          <p:cNvSpPr txBox="1"/>
          <p:nvPr/>
        </p:nvSpPr>
        <p:spPr>
          <a:xfrm>
            <a:off x="535024" y="603695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/>
              <a:t>Entrenamiento: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6923" r="17298"/>
          <a:stretch/>
        </p:blipFill>
        <p:spPr>
          <a:xfrm>
            <a:off x="1250411" y="1016733"/>
            <a:ext cx="5657513" cy="128694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296157B7-6043-4562-99C7-2B16570A9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05" y="2084081"/>
            <a:ext cx="7877378" cy="26898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xmlns="" id="{F1AB6D42-D241-4035-8EE8-6EDA319DCA83}"/>
                  </a:ext>
                </a:extLst>
              </p:cNvPr>
              <p:cNvSpPr txBox="1"/>
              <p:nvPr/>
            </p:nvSpPr>
            <p:spPr>
              <a:xfrm>
                <a:off x="944599" y="4788356"/>
                <a:ext cx="6534150" cy="1117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𝒄𝒂𝒕𝒆𝒈𝒐𝒓𝒊𝒂𝒔</m:t>
                          </m:r>
                        </m:sub>
                      </m:sSub>
                      <m:r>
                        <a:rPr lang="es-EC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s-EC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𝐼𝑛𝑡𝑒𝑛</m:t>
                              </m:r>
                              <m:r>
                                <m:rPr>
                                  <m:sty m:val="p"/>
                                </m:rPr>
                                <a:rPr lang="es-ES" b="0" i="0" smtClean="0">
                                  <a:latin typeface="Cambria Math" panose="02040503050406030204" pitchFamily="18" charset="0"/>
                                </a:rPr>
                                <m:t>ci</m:t>
                              </m:r>
                              <m:r>
                                <a:rPr lang="es-ES" b="0" i="0" smtClean="0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m:rPr>
                                  <m:sty m:val="p"/>
                                </m:rPr>
                                <a:rPr lang="es-E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":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𝑑𝑒𝑠𝑝𝑒𝑑𝑖𝑑𝑎</m:t>
                              </m:r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, "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𝑁𝑢𝑚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𝑃𝐹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": </m:t>
                              </m:r>
                              <m:r>
                                <a:rPr lang="es-ES" b="0" i="0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C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  <m:mr>
                              <m:e/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F1AB6D42-D241-4035-8EE8-6EDA319DC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599" y="4788356"/>
                <a:ext cx="6534150" cy="1117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19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544" y="54504"/>
            <a:ext cx="5013766" cy="468018"/>
          </a:xfrm>
        </p:spPr>
        <p:txBody>
          <a:bodyPr/>
          <a:lstStyle/>
          <a:p>
            <a:r>
              <a:rPr lang="es-ES" sz="2400" i="0" dirty="0">
                <a:solidFill>
                  <a:srgbClr val="C00000"/>
                </a:solidFill>
                <a:effectLst/>
              </a:rPr>
              <a:t>Motor de Decisión  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DBD99A3-EF3B-4075-9E7A-9E364783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EF669D99-8388-4201-8384-FA772F479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0D35AF0-3FEC-40ED-9B1D-C867B33F6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1385911"/>
            <a:ext cx="914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59E7E070-4A35-41F5-A1D4-D12584E7E039}"/>
              </a:ext>
            </a:extLst>
          </p:cNvPr>
          <p:cNvSpPr txBox="1"/>
          <p:nvPr/>
        </p:nvSpPr>
        <p:spPr>
          <a:xfrm>
            <a:off x="358344" y="871823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/>
              <a:t>Clasificación 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1" r="15623" b="56485"/>
          <a:stretch/>
        </p:blipFill>
        <p:spPr>
          <a:xfrm>
            <a:off x="1100394" y="1189319"/>
            <a:ext cx="7205699" cy="89934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741" y="1981009"/>
            <a:ext cx="3145579" cy="20981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xmlns="" id="{C4EE2D59-E4A5-414D-812C-1AE76DA52A9A}"/>
                  </a:ext>
                </a:extLst>
              </p:cNvPr>
              <p:cNvSpPr txBox="1"/>
              <p:nvPr/>
            </p:nvSpPr>
            <p:spPr>
              <a:xfrm>
                <a:off x="-73766" y="4288194"/>
                <a:ext cx="6122141" cy="1478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𝑐𝑙𝑎𝑠𝑖𝑓𝑖𝑐𝑎𝑑𝑜𝑟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C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𝑆𝑎𝑙𝑢𝑑𝑎𝑟</m:t>
                                  </m:r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𝑃𝐴𝐿𝐴𝐵𝑅𝐴𝑆</m:t>
                                  </m:r>
                                </m:e>
                              </m:d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:  0%</m:t>
                              </m:r>
                            </m:e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b="0" i="0" smtClean="0">
                                      <a:latin typeface="Cambria Math" panose="02040503050406030204" pitchFamily="18" charset="0"/>
                                    </a:rPr>
                                    <m:t>solicitarUbicaci</m:t>
                                  </m:r>
                                  <m:r>
                                    <a:rPr lang="es-ES" b="0" i="0" smtClean="0">
                                      <a:latin typeface="Cambria Math" panose="02040503050406030204" pitchFamily="18" charset="0"/>
                                    </a:rPr>
                                    <m:t>ó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S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𝑃𝐴𝐿𝐴𝐵𝑅𝐴𝑆</m:t>
                                  </m:r>
                                </m:e>
                              </m:d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b="0" i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45%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S">
                                      <a:latin typeface="Cambria Math" panose="02040503050406030204" pitchFamily="18" charset="0"/>
                                    </a:rPr>
                                    <m:t>olicitar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S" b="0" i="0" smtClean="0">
                                      <a:latin typeface="Cambria Math" panose="02040503050406030204" pitchFamily="18" charset="0"/>
                                    </a:rPr>
                                    <m:t>Contacto</m:t>
                                  </m:r>
                                </m:e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𝑃𝐴𝐿𝐴𝐵𝑅𝐴𝑆</m:t>
                                  </m:r>
                                </m:e>
                              </m:d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:  96%</m:t>
                              </m:r>
                            </m:e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s-ES" b="0" i="0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&amp; 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b="0" i="0" smtClean="0">
                                      <a:latin typeface="Cambria Math" panose="02040503050406030204" pitchFamily="18" charset="0"/>
                                    </a:rPr>
                                    <m:t>buscarLibro</m:t>
                                  </m:r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𝑃𝐴𝐿𝐴𝐵𝑅𝐴𝑆</m:t>
                                  </m:r>
                                </m:e>
                              </m:d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:43%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C4EE2D59-E4A5-414D-812C-1AE76DA52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3766" y="4288194"/>
                <a:ext cx="6122141" cy="14784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xmlns="" id="{D19252E5-A763-4193-9AE4-F0297BF86E37}"/>
                  </a:ext>
                </a:extLst>
              </p:cNvPr>
              <p:cNvSpPr txBox="1"/>
              <p:nvPr/>
            </p:nvSpPr>
            <p:spPr>
              <a:xfrm>
                <a:off x="4499052" y="2498809"/>
                <a:ext cx="39371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𝑝𝑒𝑡𝑖𝑐𝑖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S" b="0" i="0" smtClean="0">
                          <a:latin typeface="Cambria Math" panose="02040503050406030204" pitchFamily="18" charset="0"/>
                        </a:rPr>
                        <m:t>ay</m:t>
                      </m:r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es-ES" b="0" i="0" smtClean="0">
                          <a:latin typeface="Cambria Math" panose="02040503050406030204" pitchFamily="18" charset="0"/>
                        </a:rPr>
                        <m:t>deme</m:t>
                      </m:r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b="0" i="0" smtClean="0">
                          <a:latin typeface="Cambria Math" panose="02040503050406030204" pitchFamily="18" charset="0"/>
                        </a:rPr>
                        <m:t>con</m:t>
                      </m:r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b="0" i="0" smtClean="0">
                          <a:latin typeface="Cambria Math" panose="02040503050406030204" pitchFamily="18" charset="0"/>
                        </a:rPr>
                        <m:t>su</m:t>
                      </m:r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b="0" i="0" smtClean="0">
                          <a:latin typeface="Cambria Math" panose="02040503050406030204" pitchFamily="18" charset="0"/>
                        </a:rPr>
                        <m:t>contacto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19252E5-A763-4193-9AE4-F0297BF86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052" y="2498809"/>
                <a:ext cx="3937138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xmlns="" id="{E763A86A-280C-4CC5-B5B2-653CA96726DA}"/>
                  </a:ext>
                </a:extLst>
              </p:cNvPr>
              <p:cNvSpPr txBox="1"/>
              <p:nvPr/>
            </p:nvSpPr>
            <p:spPr>
              <a:xfrm>
                <a:off x="4499052" y="3033257"/>
                <a:ext cx="39371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𝑃𝐴𝐿𝐴𝐵𝑅𝐴𝑆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𝑎𝑦</m:t>
                          </m:r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ud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𝑐𝑜𝑛𝑡</m:t>
                          </m:r>
                        </m:e>
                      </m:d>
                      <m:r>
                        <a:rPr lang="es-EC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E763A86A-280C-4CC5-B5B2-653CA9672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052" y="3033257"/>
                <a:ext cx="3937138" cy="369332"/>
              </a:xfrm>
              <a:prstGeom prst="rect">
                <a:avLst/>
              </a:prstGeom>
              <a:blipFill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99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544" y="54504"/>
            <a:ext cx="5013766" cy="468018"/>
          </a:xfrm>
        </p:spPr>
        <p:txBody>
          <a:bodyPr/>
          <a:lstStyle/>
          <a:p>
            <a:r>
              <a:rPr lang="es-ES" sz="2400" i="0" dirty="0">
                <a:solidFill>
                  <a:srgbClr val="C00000"/>
                </a:solidFill>
                <a:effectLst/>
              </a:rPr>
              <a:t>GLN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BA877B6C-C2B7-401F-8E91-D6A4D4D95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914" y="2450019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6FFB012-2CF6-423D-9312-DB0280A595E5}"/>
              </a:ext>
            </a:extLst>
          </p:cNvPr>
          <p:cNvSpPr txBox="1"/>
          <p:nvPr/>
        </p:nvSpPr>
        <p:spPr>
          <a:xfrm>
            <a:off x="420914" y="674434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/>
              <a:t>Generación de Lenguaje Natural  </a:t>
            </a:r>
          </a:p>
        </p:txBody>
      </p:sp>
      <p:pic>
        <p:nvPicPr>
          <p:cNvPr id="8" name="Imagen 7" descr="C:\Users\PERSONAL\Documents\Universidad\Tesis\Tesis Nueva\Levantamiento de Informacion\Diagrama de busqueda de libros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" b="2189"/>
          <a:stretch/>
        </p:blipFill>
        <p:spPr bwMode="auto">
          <a:xfrm>
            <a:off x="294789" y="1106357"/>
            <a:ext cx="3978462" cy="4994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3251" y="1538730"/>
            <a:ext cx="4671870" cy="288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544" y="54504"/>
            <a:ext cx="5013766" cy="468018"/>
          </a:xfrm>
        </p:spPr>
        <p:txBody>
          <a:bodyPr/>
          <a:lstStyle/>
          <a:p>
            <a:r>
              <a:rPr lang="es-ES" sz="2400" i="0" dirty="0">
                <a:solidFill>
                  <a:srgbClr val="C00000"/>
                </a:solidFill>
                <a:effectLst/>
              </a:rPr>
              <a:t>Integración con Facebook 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DBD99A3-EF3B-4075-9E7A-9E364783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B234EE8F-A912-4B80-BAEC-3BF440D496BB}"/>
              </a:ext>
            </a:extLst>
          </p:cNvPr>
          <p:cNvGrpSpPr/>
          <p:nvPr/>
        </p:nvGrpSpPr>
        <p:grpSpPr>
          <a:xfrm>
            <a:off x="3132230" y="1320688"/>
            <a:ext cx="1766543" cy="2015873"/>
            <a:chOff x="2669261" y="2097231"/>
            <a:chExt cx="1654201" cy="2117779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4"/>
            <a:srcRect l="33787" t="18282" r="32598" b="20426"/>
            <a:stretch/>
          </p:blipFill>
          <p:spPr>
            <a:xfrm>
              <a:off x="2779029" y="2097231"/>
              <a:ext cx="1434663" cy="1471448"/>
            </a:xfrm>
            <a:prstGeom prst="rect">
              <a:avLst/>
            </a:prstGeom>
          </p:spPr>
        </p:pic>
        <p:sp>
          <p:nvSpPr>
            <p:cNvPr id="12" name="CuadroTexto 11"/>
            <p:cNvSpPr txBox="1"/>
            <p:nvPr/>
          </p:nvSpPr>
          <p:spPr>
            <a:xfrm>
              <a:off x="2669261" y="3568679"/>
              <a:ext cx="1654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/>
                <a:t>Mensajería Instantánea</a:t>
              </a:r>
              <a:endParaRPr lang="en-US" dirty="0"/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17212" t="21709" r="8637" b="34400"/>
          <a:stretch/>
        </p:blipFill>
        <p:spPr>
          <a:xfrm>
            <a:off x="5231226" y="2580178"/>
            <a:ext cx="3531476" cy="130853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F55C635-9075-4C2D-AF95-810F252DE4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562" t="7070" r="7596"/>
          <a:stretch/>
        </p:blipFill>
        <p:spPr>
          <a:xfrm>
            <a:off x="6377838" y="4155543"/>
            <a:ext cx="1238251" cy="16509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A7699F6-4D3A-4B8C-BB0B-135A98BD6B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608837"/>
            <a:ext cx="2838450" cy="142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8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625071" y="598148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544" y="54504"/>
            <a:ext cx="5013766" cy="468018"/>
          </a:xfrm>
        </p:spPr>
        <p:txBody>
          <a:bodyPr/>
          <a:lstStyle/>
          <a:p>
            <a:r>
              <a:rPr lang="es-ES" sz="2400" i="0" dirty="0" err="1">
                <a:solidFill>
                  <a:srgbClr val="C00000"/>
                </a:solidFill>
                <a:effectLst/>
              </a:rPr>
              <a:t>Backend</a:t>
            </a:r>
            <a:r>
              <a:rPr lang="es-ES" sz="2400" i="0" dirty="0">
                <a:solidFill>
                  <a:srgbClr val="C00000"/>
                </a:solidFill>
                <a:effectLst/>
              </a:rPr>
              <a:t> de Mensajería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DBD99A3-EF3B-4075-9E7A-9E364783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EB7F4E5D-F97E-4F56-B030-638E690B2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91" y="2450019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19E0B5D3-B893-4B6D-AA84-CCCFA14A8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91" y="625175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10" y="1082375"/>
            <a:ext cx="7980949" cy="43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59" y="54504"/>
            <a:ext cx="2940650" cy="468018"/>
          </a:xfrm>
        </p:spPr>
        <p:txBody>
          <a:bodyPr/>
          <a:lstStyle/>
          <a:p>
            <a:r>
              <a:rPr lang="es-ES" sz="2400" i="0" dirty="0">
                <a:solidFill>
                  <a:srgbClr val="C00000"/>
                </a:solidFill>
                <a:effectLst/>
              </a:rPr>
              <a:t>Antecedentes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88780F4-A167-4FA0-AB56-0CABE28D1A4C}"/>
              </a:ext>
            </a:extLst>
          </p:cNvPr>
          <p:cNvSpPr txBox="1"/>
          <p:nvPr/>
        </p:nvSpPr>
        <p:spPr>
          <a:xfrm>
            <a:off x="118533" y="64293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/>
              <a:t>Introducción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53017761-E94B-4F42-95C5-CB08CFDAE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491" y="642936"/>
            <a:ext cx="868830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A6D8134-A261-435B-BB6F-1FC9F435BC3C}"/>
              </a:ext>
            </a:extLst>
          </p:cNvPr>
          <p:cNvSpPr txBox="1"/>
          <p:nvPr/>
        </p:nvSpPr>
        <p:spPr>
          <a:xfrm>
            <a:off x="118533" y="1012268"/>
            <a:ext cx="4332997" cy="434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75000"/>
              </a:lnSpc>
              <a:buFont typeface="Arial" panose="020B0604020202020204" pitchFamily="34" charset="0"/>
              <a:buChar char="•"/>
            </a:pPr>
            <a:r>
              <a:rPr lang="es-EC" sz="1600" dirty="0"/>
              <a:t>El procesamiento de lenguaje natural (PLN) es una rama de la Inteligencia Artificial, investiga y desarrolla sistemas para la comunicación entre personas y maquinas.</a:t>
            </a:r>
          </a:p>
          <a:p>
            <a:pPr algn="just">
              <a:lnSpc>
                <a:spcPct val="175000"/>
              </a:lnSpc>
            </a:pPr>
            <a:endParaRPr lang="es-EC" sz="1600" dirty="0"/>
          </a:p>
          <a:p>
            <a:pPr marL="285750" indent="-285750" algn="just">
              <a:lnSpc>
                <a:spcPct val="175000"/>
              </a:lnSpc>
              <a:buFont typeface="Arial" panose="020B0604020202020204" pitchFamily="34" charset="0"/>
              <a:buChar char="•"/>
            </a:pPr>
            <a:r>
              <a:rPr lang="es-EC" sz="1600" dirty="0"/>
              <a:t>Un agente conversacional (</a:t>
            </a:r>
            <a:r>
              <a:rPr lang="es-EC" sz="1600" dirty="0" err="1"/>
              <a:t>Chatbot</a:t>
            </a:r>
            <a:r>
              <a:rPr lang="es-EC" sz="1600" dirty="0"/>
              <a:t>) es un software que imita una conversación inteligente con un usuario. </a:t>
            </a:r>
          </a:p>
          <a:p>
            <a:pPr lvl="1" algn="just">
              <a:lnSpc>
                <a:spcPct val="175000"/>
              </a:lnSpc>
            </a:pPr>
            <a:r>
              <a:rPr lang="es-EC" sz="1600" dirty="0"/>
              <a:t> 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C9FBB99A-8D04-46FD-AF13-4CB1E504F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33" y="1942549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CA6D3515-4DFA-4DF0-BEE9-F58B49F5EF77}"/>
              </a:ext>
            </a:extLst>
          </p:cNvPr>
          <p:cNvSpPr/>
          <p:nvPr/>
        </p:nvSpPr>
        <p:spPr>
          <a:xfrm>
            <a:off x="2857764" y="594637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C" sz="1200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481" y="1065137"/>
            <a:ext cx="3832367" cy="2221723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AA6D8134-A261-435B-BB6F-1FC9F435BC3C}"/>
              </a:ext>
            </a:extLst>
          </p:cNvPr>
          <p:cNvSpPr txBox="1"/>
          <p:nvPr/>
        </p:nvSpPr>
        <p:spPr>
          <a:xfrm>
            <a:off x="4572794" y="3165663"/>
            <a:ext cx="45583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5000"/>
              </a:lnSpc>
            </a:pPr>
            <a:endParaRPr lang="es-EC" sz="1600" dirty="0"/>
          </a:p>
          <a:p>
            <a:pPr marL="285750" indent="-285750" algn="just">
              <a:lnSpc>
                <a:spcPct val="175000"/>
              </a:lnSpc>
              <a:buFont typeface="Arial" panose="020B0604020202020204" pitchFamily="34" charset="0"/>
              <a:buChar char="•"/>
            </a:pPr>
            <a:r>
              <a:rPr lang="es-EC" sz="1600" dirty="0"/>
              <a:t>Facebook es una de las redes sociales mas grande y popular que existe con dos tipos de cuentas : personales y empresariales. </a:t>
            </a:r>
          </a:p>
          <a:p>
            <a:pPr lvl="1" algn="just">
              <a:lnSpc>
                <a:spcPct val="175000"/>
              </a:lnSpc>
            </a:pPr>
            <a:r>
              <a:rPr lang="es-EC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8302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722609" y="5966769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342" y="54504"/>
            <a:ext cx="4927968" cy="468018"/>
          </a:xfrm>
        </p:spPr>
        <p:txBody>
          <a:bodyPr/>
          <a:lstStyle/>
          <a:p>
            <a:r>
              <a:rPr lang="es-ES" sz="2400" i="0" dirty="0">
                <a:solidFill>
                  <a:srgbClr val="C00000"/>
                </a:solidFill>
                <a:effectLst/>
              </a:rPr>
              <a:t>Agente conversacional para Tienda de Libros 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DBD99A3-EF3B-4075-9E7A-9E364783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A3B4961-D3CC-4CB0-B443-4914ECD2A8E2}"/>
              </a:ext>
            </a:extLst>
          </p:cNvPr>
          <p:cNvSpPr txBox="1"/>
          <p:nvPr/>
        </p:nvSpPr>
        <p:spPr>
          <a:xfrm>
            <a:off x="213691" y="102167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/>
              <a:t>Implementación: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19E0B5D3-B893-4B6D-AA84-CCCFA14A8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91" y="625175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66506" t="31139" r="410" b="-101"/>
          <a:stretch/>
        </p:blipFill>
        <p:spPr>
          <a:xfrm>
            <a:off x="3035733" y="1355586"/>
            <a:ext cx="3326967" cy="469476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A3E682D-7BA8-4C0A-9925-0B057E4AEA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5734" y="1355586"/>
            <a:ext cx="3326966" cy="467274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DC035151-EC58-48CA-978E-6717D674F9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890" b="5694"/>
          <a:stretch/>
        </p:blipFill>
        <p:spPr>
          <a:xfrm>
            <a:off x="3035732" y="1343026"/>
            <a:ext cx="3326968" cy="469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3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755343" y="602658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544" y="54504"/>
            <a:ext cx="5013766" cy="468018"/>
          </a:xfrm>
        </p:spPr>
        <p:txBody>
          <a:bodyPr/>
          <a:lstStyle/>
          <a:p>
            <a:r>
              <a:rPr lang="es-ES" sz="2400" i="0" dirty="0">
                <a:solidFill>
                  <a:srgbClr val="C00000"/>
                </a:solidFill>
                <a:effectLst/>
              </a:rPr>
              <a:t>Evaluación de Resultados 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EB7F4E5D-F97E-4F56-B030-638E690B2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91" y="2450019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19E0B5D3-B893-4B6D-AA84-CCCFA14A8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91" y="625175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F061E7CA-2570-43F9-983C-0448E1238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443" y="625175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43960" t="10897" r="9430" b="25125"/>
          <a:stretch/>
        </p:blipFill>
        <p:spPr>
          <a:xfrm>
            <a:off x="377209" y="2652285"/>
            <a:ext cx="2254468" cy="155307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097" y="2517530"/>
            <a:ext cx="2628900" cy="1743075"/>
          </a:xfrm>
          <a:prstGeom prst="rect">
            <a:avLst/>
          </a:prstGeom>
        </p:spPr>
      </p:pic>
      <p:sp>
        <p:nvSpPr>
          <p:cNvPr id="26" name="Flecha doblada hacia arriba 25"/>
          <p:cNvSpPr/>
          <p:nvPr/>
        </p:nvSpPr>
        <p:spPr>
          <a:xfrm rot="10800000">
            <a:off x="1031434" y="1316964"/>
            <a:ext cx="2643110" cy="121354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utoShape 4" descr="Cómo medir la satisfacción del cliente: cuestión de actitu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lecha doblada hacia arriba 28"/>
          <p:cNvSpPr/>
          <p:nvPr/>
        </p:nvSpPr>
        <p:spPr>
          <a:xfrm rot="10800000" flipH="1">
            <a:off x="5266481" y="1283395"/>
            <a:ext cx="3421829" cy="121354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adroTexto 27"/>
          <p:cNvSpPr txBox="1"/>
          <p:nvPr/>
        </p:nvSpPr>
        <p:spPr>
          <a:xfrm>
            <a:off x="599390" y="4291756"/>
            <a:ext cx="1810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DESEMPEÑO </a:t>
            </a:r>
            <a:endParaRPr lang="es-EC" sz="2000" b="1" dirty="0">
              <a:ln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3552735" y="3248828"/>
            <a:ext cx="226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SATISFACION </a:t>
            </a:r>
            <a:endParaRPr lang="es-EC" sz="2000" b="1" dirty="0">
              <a:ln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6"/>
          <a:srcRect l="25664" r="28819"/>
          <a:stretch/>
        </p:blipFill>
        <p:spPr>
          <a:xfrm>
            <a:off x="3940127" y="741558"/>
            <a:ext cx="1243770" cy="1340645"/>
          </a:xfrm>
          <a:prstGeom prst="rect">
            <a:avLst/>
          </a:prstGeom>
        </p:spPr>
      </p:pic>
      <p:sp>
        <p:nvSpPr>
          <p:cNvPr id="6" name="Flecha: hacia abajo 5">
            <a:extLst>
              <a:ext uri="{FF2B5EF4-FFF2-40B4-BE49-F238E27FC236}">
                <a16:creationId xmlns:a16="http://schemas.microsoft.com/office/drawing/2014/main" xmlns="" id="{5D96E4B8-BF19-494B-B326-71EB2F8EB121}"/>
              </a:ext>
            </a:extLst>
          </p:cNvPr>
          <p:cNvSpPr/>
          <p:nvPr/>
        </p:nvSpPr>
        <p:spPr>
          <a:xfrm>
            <a:off x="4318753" y="2145864"/>
            <a:ext cx="574245" cy="761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C170C730-2F67-4DCA-B3B9-8F9AC833C1EF}"/>
              </a:ext>
            </a:extLst>
          </p:cNvPr>
          <p:cNvSpPr txBox="1"/>
          <p:nvPr/>
        </p:nvSpPr>
        <p:spPr>
          <a:xfrm>
            <a:off x="3483792" y="2905551"/>
            <a:ext cx="2402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USABILIDAD </a:t>
            </a:r>
            <a:endParaRPr lang="es-EC" sz="2000" b="1" dirty="0">
              <a:ln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3785A222-E448-4934-934D-9E60FEE81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3645" y="3672744"/>
            <a:ext cx="1652825" cy="1238023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977395" y="4328116"/>
            <a:ext cx="226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CONFIABILIDAD </a:t>
            </a:r>
            <a:endParaRPr lang="es-EC" sz="2000" b="1" dirty="0">
              <a:ln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069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544" y="54504"/>
            <a:ext cx="5013766" cy="468018"/>
          </a:xfrm>
        </p:spPr>
        <p:txBody>
          <a:bodyPr/>
          <a:lstStyle/>
          <a:p>
            <a:r>
              <a:rPr lang="es-ES" sz="2400" i="0" dirty="0">
                <a:solidFill>
                  <a:srgbClr val="C00000"/>
                </a:solidFill>
                <a:effectLst/>
              </a:rPr>
              <a:t>EVALUACION: 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DBD99A3-EF3B-4075-9E7A-9E364783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A3B4961-D3CC-4CB0-B443-4914ECD2A8E2}"/>
              </a:ext>
            </a:extLst>
          </p:cNvPr>
          <p:cNvSpPr txBox="1"/>
          <p:nvPr/>
        </p:nvSpPr>
        <p:spPr>
          <a:xfrm>
            <a:off x="128751" y="713043"/>
            <a:ext cx="2445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 smtClean="0"/>
              <a:t>Desempeño Teórico </a:t>
            </a:r>
            <a:endParaRPr lang="es-EC" b="1" i="1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19E0B5D3-B893-4B6D-AA84-CCCFA14A8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91" y="625175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F061E7CA-2570-43F9-983C-0448E1238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443" y="625175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773C35A-9E98-4A62-B06B-BC5A2983E3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608" b="10196"/>
          <a:stretch/>
        </p:blipFill>
        <p:spPr>
          <a:xfrm>
            <a:off x="82712" y="1250350"/>
            <a:ext cx="6187078" cy="38972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xmlns="" id="{528F6453-CBC6-4577-82DB-FB15BFCFD645}"/>
                  </a:ext>
                </a:extLst>
              </p:cNvPr>
              <p:cNvSpPr txBox="1"/>
              <p:nvPr/>
            </p:nvSpPr>
            <p:spPr>
              <a:xfrm>
                <a:off x="6010435" y="1875525"/>
                <a:ext cx="3206188" cy="657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𝑒𝑥𝑎𝑐𝑡𝑖𝑡𝑢𝑑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𝑖𝑖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28F6453-CBC6-4577-82DB-FB15BFCFD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435" y="1875525"/>
                <a:ext cx="3206188" cy="657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xmlns="" id="{617E6310-263D-49EB-AD04-0914B489150E}"/>
                  </a:ext>
                </a:extLst>
              </p:cNvPr>
              <p:cNvSpPr txBox="1"/>
              <p:nvPr/>
            </p:nvSpPr>
            <p:spPr>
              <a:xfrm>
                <a:off x="6340825" y="2993473"/>
                <a:ext cx="2623253" cy="794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𝑝𝑟𝑒𝑐𝑖𝑠𝑖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𝑖𝑖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𝑡𝑜𝑡𝐶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617E6310-263D-49EB-AD04-0914B4891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825" y="2993473"/>
                <a:ext cx="2623253" cy="7947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xmlns="" id="{AD09E228-E7AB-4453-A97A-E6C81EE9ACE4}"/>
                  </a:ext>
                </a:extLst>
              </p:cNvPr>
              <p:cNvSpPr txBox="1"/>
              <p:nvPr/>
            </p:nvSpPr>
            <p:spPr>
              <a:xfrm>
                <a:off x="6010435" y="4144296"/>
                <a:ext cx="3277223" cy="857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𝑠𝑒𝑛𝑠𝑖𝑏𝑖𝑙𝑖𝑑𝑎𝑑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𝑗𝑗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𝑡𝑜𝑡𝐹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AD09E228-E7AB-4453-A97A-E6C81EE9A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435" y="4144296"/>
                <a:ext cx="3277223" cy="8573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xmlns="" id="{62D8E721-072B-4EF4-9219-79765A7D68ED}"/>
                  </a:ext>
                </a:extLst>
              </p:cNvPr>
              <p:cNvSpPr txBox="1"/>
              <p:nvPr/>
            </p:nvSpPr>
            <p:spPr>
              <a:xfrm>
                <a:off x="213691" y="5767329"/>
                <a:ext cx="32772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𝑒𝑛𝑡𝑟𝑒𝑛𝑎𝑚𝑖𝑒𝑛𝑡𝑜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:80%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62D8E721-072B-4EF4-9219-79765A7D6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91" y="5767329"/>
                <a:ext cx="327722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xmlns="" id="{F58AC13B-4461-42B6-A0B3-6931CDE4895E}"/>
                  </a:ext>
                </a:extLst>
              </p:cNvPr>
              <p:cNvSpPr txBox="1"/>
              <p:nvPr/>
            </p:nvSpPr>
            <p:spPr>
              <a:xfrm>
                <a:off x="3176251" y="5742203"/>
                <a:ext cx="32772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𝑃𝑟𝑢𝑒𝑏𝑎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:20%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F58AC13B-4461-42B6-A0B3-6931CDE48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251" y="5742203"/>
                <a:ext cx="327722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1451D305-63AB-4872-84E7-31E338AD19E7}"/>
              </a:ext>
            </a:extLst>
          </p:cNvPr>
          <p:cNvSpPr txBox="1"/>
          <p:nvPr/>
        </p:nvSpPr>
        <p:spPr>
          <a:xfrm>
            <a:off x="347241" y="5367616"/>
            <a:ext cx="5922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Para llenar la matriz de confusión se divide el corpus en: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3182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544" y="54504"/>
            <a:ext cx="5013766" cy="468018"/>
          </a:xfrm>
        </p:spPr>
        <p:txBody>
          <a:bodyPr/>
          <a:lstStyle/>
          <a:p>
            <a:r>
              <a:rPr lang="es-ES" sz="2400" i="0" dirty="0">
                <a:solidFill>
                  <a:srgbClr val="C00000"/>
                </a:solidFill>
                <a:effectLst/>
              </a:rPr>
              <a:t>EVALUACION: 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DBD99A3-EF3B-4075-9E7A-9E364783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A3B4961-D3CC-4CB0-B443-4914ECD2A8E2}"/>
              </a:ext>
            </a:extLst>
          </p:cNvPr>
          <p:cNvSpPr txBox="1"/>
          <p:nvPr/>
        </p:nvSpPr>
        <p:spPr>
          <a:xfrm>
            <a:off x="128751" y="713043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/>
              <a:t>Métrica de Desempeño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19E0B5D3-B893-4B6D-AA84-CCCFA14A8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91" y="625175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F061E7CA-2570-43F9-983C-0448E1238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443" y="625175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xmlns="" id="{B5C1117F-6B70-41C1-AA7F-9888167DA106}"/>
                  </a:ext>
                </a:extLst>
              </p:cNvPr>
              <p:cNvSpPr txBox="1"/>
              <p:nvPr/>
            </p:nvSpPr>
            <p:spPr>
              <a:xfrm>
                <a:off x="3116174" y="1631286"/>
                <a:ext cx="3125165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s-EC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𝒙𝒂𝒄𝒕𝒊𝒕𝒖𝒅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44</m:t>
                          </m:r>
                        </m:den>
                      </m:f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C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C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𝟕𝟓𝟎𝟎</m:t>
                      </m:r>
                    </m:oMath>
                  </m:oMathPara>
                </a14:m>
                <a:endParaRPr lang="es-EC" b="1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B5C1117F-6B70-41C1-AA7F-9888167DA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174" y="1631286"/>
                <a:ext cx="3125165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xmlns="" id="{F9F19B26-C2A7-41D8-80A5-7C5D3C80D47D}"/>
                  </a:ext>
                </a:extLst>
              </p:cNvPr>
              <p:cNvSpPr txBox="1"/>
              <p:nvPr/>
            </p:nvSpPr>
            <p:spPr>
              <a:xfrm>
                <a:off x="563766" y="2667294"/>
                <a:ext cx="8018053" cy="8102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𝒔𝒆𝒏𝒔𝒊𝒃𝒊𝒍𝒊𝒅𝒂𝒅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s-EC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s-EC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C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s-EC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s-EC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s-EC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s-EC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s-EC" b="0" i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s-EC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num>
                        <m:den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b="1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C" b="1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C" b="1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𝟕𝟕𝟎𝟖</m:t>
                      </m:r>
                    </m:oMath>
                  </m:oMathPara>
                </a14:m>
                <a:endParaRPr lang="es-EC" b="1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9F19B26-C2A7-41D8-80A5-7C5D3C80D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66" y="2667294"/>
                <a:ext cx="8018053" cy="8102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xmlns="" id="{0CD171E8-057D-4863-AC55-28FD90984B50}"/>
                  </a:ext>
                </a:extLst>
              </p:cNvPr>
              <p:cNvSpPr txBox="1"/>
              <p:nvPr/>
            </p:nvSpPr>
            <p:spPr>
              <a:xfrm>
                <a:off x="1003795" y="3677250"/>
                <a:ext cx="7349924" cy="792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𝒑𝒓𝒆𝒔𝒊𝒄𝒊</m:t>
                      </m:r>
                      <m:r>
                        <a:rPr lang="es-EC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C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C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𝟗𝟔𝟐𝟓</m:t>
                      </m:r>
                    </m:oMath>
                  </m:oMathPara>
                </a14:m>
                <a:endParaRPr lang="es-EC" b="1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0CD171E8-057D-4863-AC55-28FD90984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95" y="3677250"/>
                <a:ext cx="7349924" cy="7920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xmlns="" id="{2921D0F3-4783-4B03-AD03-E6E7A9EB2E99}"/>
                  </a:ext>
                </a:extLst>
              </p:cNvPr>
              <p:cNvSpPr txBox="1"/>
              <p:nvPr/>
            </p:nvSpPr>
            <p:spPr>
              <a:xfrm>
                <a:off x="452222" y="4984561"/>
                <a:ext cx="84530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b="1" i="1" smtClean="0">
                          <a:latin typeface="Cambria Math" panose="02040503050406030204" pitchFamily="18" charset="0"/>
                        </a:rPr>
                        <m:t>𝒅𝒆𝒔𝒆𝒎𝒑𝒆</m:t>
                      </m:r>
                      <m:r>
                        <a:rPr lang="es-EC" sz="2000" b="1" i="0">
                          <a:latin typeface="Cambria Math" panose="02040503050406030204" pitchFamily="18" charset="0"/>
                        </a:rPr>
                        <m:t>ñ</m:t>
                      </m:r>
                      <m:r>
                        <a:rPr lang="es-EC" sz="2000" b="1" i="1">
                          <a:latin typeface="Cambria Math" panose="02040503050406030204" pitchFamily="18" charset="0"/>
                        </a:rPr>
                        <m:t>𝒐</m:t>
                      </m:r>
                      <m:r>
                        <a:rPr lang="es-EC" sz="2000" i="0">
                          <a:latin typeface="Cambria Math" panose="02040503050406030204" pitchFamily="18" charset="0"/>
                        </a:rPr>
                        <m:t>=0.4×</m:t>
                      </m:r>
                      <m:r>
                        <a:rPr lang="es-EC" sz="20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C" sz="20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C" sz="20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𝟕𝟓𝟎𝟎</m:t>
                      </m:r>
                      <m:r>
                        <a:rPr lang="es-EC" sz="2000" i="0">
                          <a:latin typeface="Cambria Math" panose="02040503050406030204" pitchFamily="18" charset="0"/>
                        </a:rPr>
                        <m:t>+ 0.3×</m:t>
                      </m:r>
                      <m:r>
                        <a:rPr lang="es-EC" sz="2000" b="1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C" sz="2000" b="1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C" sz="2000" b="1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𝟕𝟕𝟎𝟖</m:t>
                      </m:r>
                      <m:r>
                        <a:rPr lang="es-EC" sz="2000">
                          <a:latin typeface="Cambria Math" panose="02040503050406030204" pitchFamily="18" charset="0"/>
                        </a:rPr>
                        <m:t>+0.3×</m:t>
                      </m:r>
                      <m:r>
                        <a:rPr lang="es-EC" sz="2000" b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C" sz="2000" b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C" sz="2000" b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𝟗𝟔𝟐𝟓</m:t>
                      </m:r>
                      <m:r>
                        <a:rPr lang="es-EC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C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C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𝟖𝟑𝟗𝟐</m:t>
                      </m:r>
                    </m:oMath>
                  </m:oMathPara>
                </a14:m>
                <a:endParaRPr lang="es-EC" b="1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2921D0F3-4783-4B03-AD03-E6E7A9EB2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22" y="4984561"/>
                <a:ext cx="8453068" cy="400110"/>
              </a:xfrm>
              <a:prstGeom prst="rect">
                <a:avLst/>
              </a:prstGeom>
              <a:blipFill>
                <a:blip r:embed="rId7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544" y="54504"/>
            <a:ext cx="5013766" cy="468018"/>
          </a:xfrm>
        </p:spPr>
        <p:txBody>
          <a:bodyPr/>
          <a:lstStyle/>
          <a:p>
            <a:r>
              <a:rPr lang="es-ES" sz="2400" i="0" dirty="0">
                <a:solidFill>
                  <a:srgbClr val="C00000"/>
                </a:solidFill>
                <a:effectLst/>
              </a:rPr>
              <a:t>Análisis de Resultados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DBD99A3-EF3B-4075-9E7A-9E364783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A3B4961-D3CC-4CB0-B443-4914ECD2A8E2}"/>
              </a:ext>
            </a:extLst>
          </p:cNvPr>
          <p:cNvSpPr txBox="1"/>
          <p:nvPr/>
        </p:nvSpPr>
        <p:spPr>
          <a:xfrm>
            <a:off x="128751" y="713043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/>
              <a:t>Métricas de Precisión Real 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19E0B5D3-B893-4B6D-AA84-CCCFA14A8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91" y="625175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F061E7CA-2570-43F9-983C-0448E1238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443" y="625175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DECC1B7F-23C3-4BAF-8D7D-476DEF944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103" y="3039153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267D823D-9240-4B17-AD67-C0E2A272A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0271" y="3265042"/>
            <a:ext cx="457689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La precisión </a:t>
            </a:r>
            <a:r>
              <a:rPr lang="es-ES" dirty="0" smtClean="0"/>
              <a:t>de respuestas a </a:t>
            </a:r>
            <a:r>
              <a:rPr lang="es-ES" dirty="0"/>
              <a:t>preguntas </a:t>
            </a:r>
            <a:br>
              <a:rPr lang="es-ES" dirty="0"/>
            </a:br>
            <a:r>
              <a:rPr lang="es-ES" dirty="0" smtClean="0"/>
              <a:t>reales </a:t>
            </a:r>
            <a:r>
              <a:rPr lang="es-ES" dirty="0"/>
              <a:t>es:</a:t>
            </a:r>
            <a:endParaRPr lang="es-EC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E7E4C6AD-7AD0-47AF-9D17-3D9F376B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443" y="60599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2D93CCB5-93F3-4B2C-8049-AE7163D45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157220"/>
              </p:ext>
            </p:extLst>
          </p:nvPr>
        </p:nvGraphicFramePr>
        <p:xfrm>
          <a:off x="213691" y="1231165"/>
          <a:ext cx="4176580" cy="4125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5972">
                  <a:extLst>
                    <a:ext uri="{9D8B030D-6E8A-4147-A177-3AD203B41FA5}">
                      <a16:colId xmlns:a16="http://schemas.microsoft.com/office/drawing/2014/main" xmlns="" val="1755704781"/>
                    </a:ext>
                  </a:extLst>
                </a:gridCol>
                <a:gridCol w="713427">
                  <a:extLst>
                    <a:ext uri="{9D8B030D-6E8A-4147-A177-3AD203B41FA5}">
                      <a16:colId xmlns:a16="http://schemas.microsoft.com/office/drawing/2014/main" xmlns="" val="429644162"/>
                    </a:ext>
                  </a:extLst>
                </a:gridCol>
                <a:gridCol w="1138877">
                  <a:extLst>
                    <a:ext uri="{9D8B030D-6E8A-4147-A177-3AD203B41FA5}">
                      <a16:colId xmlns:a16="http://schemas.microsoft.com/office/drawing/2014/main" xmlns="" val="801899847"/>
                    </a:ext>
                  </a:extLst>
                </a:gridCol>
                <a:gridCol w="799152">
                  <a:extLst>
                    <a:ext uri="{9D8B030D-6E8A-4147-A177-3AD203B41FA5}">
                      <a16:colId xmlns:a16="http://schemas.microsoft.com/office/drawing/2014/main" xmlns="" val="1710593984"/>
                    </a:ext>
                  </a:extLst>
                </a:gridCol>
                <a:gridCol w="799152">
                  <a:extLst>
                    <a:ext uri="{9D8B030D-6E8A-4147-A177-3AD203B41FA5}">
                      <a16:colId xmlns:a16="http://schemas.microsoft.com/office/drawing/2014/main" xmlns="" val="37806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EC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</a:rPr>
                        <a:t>Total Preguntas</a:t>
                      </a: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</a:rPr>
                        <a:t>Preguntas Fuera del dominio</a:t>
                      </a: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</a:rPr>
                        <a:t>Respuestas correctas</a:t>
                      </a: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</a:rPr>
                        <a:t>Respuestas incorrectas</a:t>
                      </a: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xmlns="" val="2256035657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Usuario 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22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14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 dirty="0">
                          <a:effectLst/>
                        </a:rPr>
                        <a:t>5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xmlns="" val="1122404755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Usuario 2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28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21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 dirty="0">
                          <a:effectLst/>
                        </a:rPr>
                        <a:t>2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xmlns="" val="633961940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Usuario 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 dirty="0">
                          <a:effectLst/>
                        </a:rPr>
                        <a:t>1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xmlns="" val="2459719953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Usuario 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xmlns="" val="3947115702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Usuario 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14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xmlns="" val="207453038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Usuario 6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xmlns="" val="782839022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Usuario 7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12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xmlns="" val="3565996031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Usuario 8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16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xmlns="" val="3276113156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Usuario 9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36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29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xmlns="" val="553538016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Usuario 10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22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14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xmlns="" val="3864028142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Usuario 11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17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14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xmlns="" val="4101028125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Usuario 12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11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xmlns="" val="1859120138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Usuario 13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26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16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xmlns="" val="2760539811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Usuario 14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xmlns="" val="1717577598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Usuario 15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30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24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xmlns="" val="2814411183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Usuario 16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xmlns="" val="2280517242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Usuario 17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22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16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xmlns="" val="794400917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Usuario 18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xmlns="" val="2373819192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Usuario 19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xmlns="" val="4092578572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Usuario 20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12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xmlns="" val="1351214932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Usuario 21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xmlns="" val="162577232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 b="1">
                          <a:solidFill>
                            <a:srgbClr val="FF0000"/>
                          </a:solidFill>
                          <a:effectLst/>
                        </a:rPr>
                        <a:t>325</a:t>
                      </a:r>
                      <a:endParaRPr lang="es-EC" sz="11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 b="1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es-EC" sz="11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 b="1" dirty="0">
                          <a:solidFill>
                            <a:srgbClr val="FF0000"/>
                          </a:solidFill>
                          <a:effectLst/>
                        </a:rPr>
                        <a:t>246</a:t>
                      </a:r>
                      <a:endParaRPr lang="es-EC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C" sz="900" b="1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es-EC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026" marR="63026" marT="0" marB="0"/>
                </a:tc>
                <a:extLst>
                  <a:ext uri="{0D108BD9-81ED-4DB2-BD59-A6C34878D82A}">
                    <a16:rowId xmlns:a16="http://schemas.microsoft.com/office/drawing/2014/main" xmlns="" val="1960542030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xmlns="" id="{720BC81D-56A3-49B1-B945-EDC7EF1F5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581171"/>
              </p:ext>
            </p:extLst>
          </p:nvPr>
        </p:nvGraphicFramePr>
        <p:xfrm>
          <a:off x="5334199" y="894513"/>
          <a:ext cx="2666091" cy="2463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3634">
                  <a:extLst>
                    <a:ext uri="{9D8B030D-6E8A-4147-A177-3AD203B41FA5}">
                      <a16:colId xmlns:a16="http://schemas.microsoft.com/office/drawing/2014/main" xmlns="" val="239432562"/>
                    </a:ext>
                  </a:extLst>
                </a:gridCol>
                <a:gridCol w="742457">
                  <a:extLst>
                    <a:ext uri="{9D8B030D-6E8A-4147-A177-3AD203B41FA5}">
                      <a16:colId xmlns:a16="http://schemas.microsoft.com/office/drawing/2014/main" xmlns="" val="4151377946"/>
                    </a:ext>
                  </a:extLst>
                </a:gridCol>
              </a:tblGrid>
              <a:tr h="26091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</a:pPr>
                      <a:r>
                        <a:rPr lang="es-EC" sz="1050" dirty="0"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EC" sz="1050" b="1" dirty="0">
                          <a:solidFill>
                            <a:schemeClr val="tx2"/>
                          </a:solidFill>
                          <a:effectLst/>
                        </a:rPr>
                        <a:t>Valor</a:t>
                      </a:r>
                      <a:endParaRPr lang="es-EC" sz="14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3708667"/>
                  </a:ext>
                </a:extLst>
              </a:tr>
              <a:tr h="26091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</a:pPr>
                      <a:r>
                        <a:rPr lang="es-EC" sz="1050">
                          <a:solidFill>
                            <a:schemeClr val="tx2"/>
                          </a:solidFill>
                          <a:effectLst/>
                        </a:rPr>
                        <a:t>Total de Preguntas</a:t>
                      </a:r>
                      <a:endParaRPr lang="es-EC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EC" sz="1050" dirty="0">
                          <a:effectLst/>
                        </a:rPr>
                        <a:t>325</a:t>
                      </a:r>
                      <a:endParaRPr lang="es-EC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2114508"/>
                  </a:ext>
                </a:extLst>
              </a:tr>
              <a:tr h="26091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</a:pPr>
                      <a:r>
                        <a:rPr lang="es-EC" sz="1050" dirty="0">
                          <a:solidFill>
                            <a:schemeClr val="tx2"/>
                          </a:solidFill>
                          <a:effectLst/>
                        </a:rPr>
                        <a:t>Preguntas excluidas</a:t>
                      </a:r>
                      <a:endParaRPr lang="es-EC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EC" sz="1050" dirty="0">
                          <a:effectLst/>
                        </a:rPr>
                        <a:t>24</a:t>
                      </a:r>
                      <a:endParaRPr lang="es-EC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1674263"/>
                  </a:ext>
                </a:extLst>
              </a:tr>
              <a:tr h="260911">
                <a:tc>
                  <a:txBody>
                    <a:bodyPr/>
                    <a:lstStyle/>
                    <a:p>
                      <a:pPr marL="0" indent="180340" algn="just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es-EC" sz="105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Preguntas validas </a:t>
                      </a:r>
                      <a:endParaRPr lang="es-EC" sz="105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es-EC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301</a:t>
                      </a:r>
                      <a:endParaRPr lang="es-EC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543423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</a:pPr>
                      <a:r>
                        <a:rPr lang="es-EC" sz="1050" dirty="0">
                          <a:solidFill>
                            <a:schemeClr val="tx2"/>
                          </a:solidFill>
                          <a:effectLst/>
                        </a:rPr>
                        <a:t>Preguntas Promedio </a:t>
                      </a:r>
                      <a:endParaRPr lang="es-EC" sz="14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indent="180340" algn="just">
                        <a:lnSpc>
                          <a:spcPct val="100000"/>
                        </a:lnSpc>
                      </a:pPr>
                      <a:r>
                        <a:rPr lang="es-EC" sz="1050" dirty="0">
                          <a:solidFill>
                            <a:schemeClr val="tx2"/>
                          </a:solidFill>
                          <a:effectLst/>
                        </a:rPr>
                        <a:t>en una conversación</a:t>
                      </a:r>
                      <a:endParaRPr lang="es-EC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EC" sz="1050" dirty="0" smtClean="0">
                          <a:effectLst/>
                        </a:rPr>
                        <a:t>14</a:t>
                      </a:r>
                      <a:endParaRPr lang="es-EC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4568716"/>
                  </a:ext>
                </a:extLst>
              </a:tr>
              <a:tr h="26091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</a:pPr>
                      <a:r>
                        <a:rPr lang="es-EC" sz="1050">
                          <a:solidFill>
                            <a:schemeClr val="tx2"/>
                          </a:solidFill>
                          <a:effectLst/>
                        </a:rPr>
                        <a:t>Respuestas correctas</a:t>
                      </a:r>
                      <a:endParaRPr lang="es-EC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EC" sz="1050" b="1" dirty="0" smtClean="0">
                          <a:solidFill>
                            <a:srgbClr val="FF0000"/>
                          </a:solidFill>
                          <a:effectLst/>
                        </a:rPr>
                        <a:t>81.73</a:t>
                      </a:r>
                      <a:endParaRPr lang="es-EC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4072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</a:pPr>
                      <a:r>
                        <a:rPr lang="es-EC" sz="1050" dirty="0">
                          <a:solidFill>
                            <a:schemeClr val="tx2"/>
                          </a:solidFill>
                          <a:effectLst/>
                        </a:rPr>
                        <a:t>Respuestas incorrectas</a:t>
                      </a:r>
                      <a:endParaRPr lang="es-EC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EC" sz="1050" dirty="0" smtClean="0">
                          <a:effectLst/>
                        </a:rPr>
                        <a:t>18.27</a:t>
                      </a:r>
                      <a:endParaRPr lang="es-EC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435744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B123172A-3425-4714-B76C-B46987DAA5A0}"/>
              </a:ext>
            </a:extLst>
          </p:cNvPr>
          <p:cNvSpPr txBox="1"/>
          <p:nvPr/>
        </p:nvSpPr>
        <p:spPr>
          <a:xfrm>
            <a:off x="4049263" y="4259171"/>
            <a:ext cx="5497830" cy="36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800"/>
              </a:spcAft>
            </a:pPr>
            <a:r>
              <a:rPr lang="en-US" sz="1800" b="1" dirty="0" smtClean="0">
                <a:solidFill>
                  <a:schemeClr val="tx1"/>
                </a:solidFill>
                <a:effectLst/>
              </a:rPr>
              <a:t>Prec</a:t>
            </a:r>
            <a:r>
              <a:rPr lang="en-US" b="1" dirty="0" smtClean="0"/>
              <a:t>ision real</a:t>
            </a:r>
            <a:r>
              <a:rPr lang="en-US" sz="18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800" b="1" dirty="0">
                <a:solidFill>
                  <a:schemeClr val="tx1"/>
                </a:solidFill>
                <a:effectLst/>
              </a:rPr>
              <a:t>= </a:t>
            </a:r>
            <a:r>
              <a:rPr lang="en-US" sz="1800" b="1" dirty="0" smtClean="0">
                <a:solidFill>
                  <a:srgbClr val="FF0000"/>
                </a:solidFill>
                <a:effectLst/>
              </a:rPr>
              <a:t>81.73%</a:t>
            </a:r>
            <a:endParaRPr lang="es-EC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390271" y="4627605"/>
            <a:ext cx="4562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 una conversación promedio de </a:t>
            </a:r>
            <a:r>
              <a:rPr lang="es-ES" dirty="0" smtClean="0"/>
              <a:t>14 preguntas </a:t>
            </a:r>
            <a:r>
              <a:rPr lang="es-ES" dirty="0"/>
              <a:t>11 son respondidas correctamente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4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544" y="54504"/>
            <a:ext cx="5013766" cy="468018"/>
          </a:xfrm>
        </p:spPr>
        <p:txBody>
          <a:bodyPr/>
          <a:lstStyle/>
          <a:p>
            <a:r>
              <a:rPr lang="es-ES" sz="2400" i="0" dirty="0">
                <a:solidFill>
                  <a:srgbClr val="C00000"/>
                </a:solidFill>
                <a:effectLst/>
              </a:rPr>
              <a:t>Análisis de Resultados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DBD99A3-EF3B-4075-9E7A-9E364783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A3B4961-D3CC-4CB0-B443-4914ECD2A8E2}"/>
              </a:ext>
            </a:extLst>
          </p:cNvPr>
          <p:cNvSpPr txBox="1"/>
          <p:nvPr/>
        </p:nvSpPr>
        <p:spPr>
          <a:xfrm>
            <a:off x="128751" y="713043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 smtClean="0"/>
              <a:t>Satisfacción  </a:t>
            </a:r>
            <a:endParaRPr lang="es-EC" b="1" i="1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19E0B5D3-B893-4B6D-AA84-CCCFA14A8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91" y="625175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F061E7CA-2570-43F9-983C-0448E1238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443" y="625175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E7E4C6AD-7AD0-47AF-9D17-3D9F376B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443" y="60599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xmlns="" id="{BFC6CC86-4818-43F5-BE8A-47EA1D334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924288"/>
              </p:ext>
            </p:extLst>
          </p:nvPr>
        </p:nvGraphicFramePr>
        <p:xfrm>
          <a:off x="213691" y="1063190"/>
          <a:ext cx="8028609" cy="2560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193">
                  <a:extLst>
                    <a:ext uri="{9D8B030D-6E8A-4147-A177-3AD203B41FA5}">
                      <a16:colId xmlns:a16="http://schemas.microsoft.com/office/drawing/2014/main" xmlns="" val="3624599127"/>
                    </a:ext>
                  </a:extLst>
                </a:gridCol>
                <a:gridCol w="5955416">
                  <a:extLst>
                    <a:ext uri="{9D8B030D-6E8A-4147-A177-3AD203B41FA5}">
                      <a16:colId xmlns:a16="http://schemas.microsoft.com/office/drawing/2014/main" xmlns="" val="3906303400"/>
                    </a:ext>
                  </a:extLst>
                </a:gridCol>
                <a:gridCol w="1778000"/>
              </a:tblGrid>
              <a:tr h="52108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5332" marR="65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</a:pPr>
                      <a:r>
                        <a:rPr lang="es-EC" sz="1600" dirty="0">
                          <a:solidFill>
                            <a:srgbClr val="FF0000"/>
                          </a:solidFill>
                          <a:effectLst/>
                        </a:rPr>
                        <a:t>PREGUNTAS</a:t>
                      </a:r>
                      <a:endParaRPr lang="es-EC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5332" marR="65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EC" sz="1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PROMEDIO NORMALIZADO</a:t>
                      </a:r>
                      <a:endParaRPr lang="es-EC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32" marR="65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1307391"/>
                  </a:ext>
                </a:extLst>
              </a:tr>
              <a:tr h="336130">
                <a:tc rowSpan="6"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</a:pPr>
                      <a:r>
                        <a:rPr lang="es-EC" sz="1400" b="1" dirty="0" smtClean="0">
                          <a:solidFill>
                            <a:srgbClr val="4F81BD"/>
                          </a:solidFill>
                          <a:effectLst/>
                        </a:rPr>
                        <a:t>Satisfacción </a:t>
                      </a:r>
                      <a:endParaRPr lang="es-EC" sz="1800" b="1" dirty="0">
                        <a:solidFill>
                          <a:srgbClr val="4F81BD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5332" marR="65332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</a:pPr>
                      <a:r>
                        <a:rPr lang="es-EC" sz="1200" dirty="0">
                          <a:effectLst/>
                        </a:rPr>
                        <a:t>¿Usted siempre recibió una respuesta por parte del </a:t>
                      </a:r>
                      <a:r>
                        <a:rPr lang="es-EC" sz="1200" dirty="0" err="1">
                          <a:effectLst/>
                        </a:rPr>
                        <a:t>chatbot</a:t>
                      </a:r>
                      <a:r>
                        <a:rPr lang="es-EC" sz="1200" dirty="0">
                          <a:effectLst/>
                        </a:rPr>
                        <a:t>?</a:t>
                      </a:r>
                      <a:endParaRPr lang="es-EC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5332" marR="65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</a:pPr>
                      <a:r>
                        <a:rPr lang="es-EC" sz="1400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0.90</a:t>
                      </a:r>
                      <a:endParaRPr lang="es-EC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5332" marR="65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212573"/>
                  </a:ext>
                </a:extLst>
              </a:tr>
              <a:tr h="33613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</a:pPr>
                      <a:r>
                        <a:rPr lang="es-EC" sz="1200" dirty="0">
                          <a:effectLst/>
                        </a:rPr>
                        <a:t>¿El </a:t>
                      </a:r>
                      <a:r>
                        <a:rPr lang="es-EC" sz="1200" dirty="0" err="1">
                          <a:effectLst/>
                        </a:rPr>
                        <a:t>chatbot</a:t>
                      </a:r>
                      <a:r>
                        <a:rPr lang="es-EC" sz="1200" dirty="0">
                          <a:effectLst/>
                        </a:rPr>
                        <a:t> le brindo una respuesta coherente a su pregunta ingresada?</a:t>
                      </a:r>
                      <a:endParaRPr lang="es-EC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5332" marR="65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</a:pPr>
                      <a:r>
                        <a:rPr lang="es-EC" sz="1400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0.74</a:t>
                      </a:r>
                      <a:endParaRPr lang="es-EC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5332" marR="65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934200"/>
                  </a:ext>
                </a:extLst>
              </a:tr>
              <a:tr h="33613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</a:pPr>
                      <a:r>
                        <a:rPr lang="es-EC" sz="1200" dirty="0">
                          <a:effectLst/>
                        </a:rPr>
                        <a:t>¿Cómo le pareció el trato del </a:t>
                      </a:r>
                      <a:r>
                        <a:rPr lang="es-EC" sz="1200" dirty="0" err="1">
                          <a:effectLst/>
                        </a:rPr>
                        <a:t>chatbot</a:t>
                      </a:r>
                      <a:r>
                        <a:rPr lang="es-EC" sz="1200" dirty="0">
                          <a:effectLst/>
                        </a:rPr>
                        <a:t> con usted?</a:t>
                      </a:r>
                      <a:endParaRPr lang="es-EC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5332" marR="65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</a:pPr>
                      <a:r>
                        <a:rPr lang="es-EC" sz="1400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0.91</a:t>
                      </a:r>
                      <a:endParaRPr lang="es-EC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5332" marR="65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4859059"/>
                  </a:ext>
                </a:extLst>
              </a:tr>
              <a:tr h="33613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</a:pPr>
                      <a:r>
                        <a:rPr lang="es-EC" sz="1200" dirty="0">
                          <a:effectLst/>
                        </a:rPr>
                        <a:t>¿Recibió usted la respuesta que esperaba a sus preguntas?</a:t>
                      </a:r>
                      <a:endParaRPr lang="es-EC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5332" marR="65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</a:pPr>
                      <a:r>
                        <a:rPr lang="es-EC" sz="1400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0.78</a:t>
                      </a:r>
                      <a:endParaRPr lang="es-EC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5332" marR="65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805120"/>
                  </a:ext>
                </a:extLst>
              </a:tr>
              <a:tr h="358583">
                <a:tc vMerge="1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endParaRPr lang="es-EC" sz="18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5332" marR="65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</a:pPr>
                      <a:r>
                        <a:rPr lang="es-EC" sz="1200" dirty="0">
                          <a:effectLst/>
                        </a:rPr>
                        <a:t>¿Cree que el tiempo de respuesta del </a:t>
                      </a:r>
                      <a:r>
                        <a:rPr lang="es-EC" sz="1200" dirty="0" err="1">
                          <a:effectLst/>
                        </a:rPr>
                        <a:t>chatbot</a:t>
                      </a:r>
                      <a:r>
                        <a:rPr lang="es-EC" sz="1200" dirty="0">
                          <a:effectLst/>
                        </a:rPr>
                        <a:t> fue el prudente o tardo demasiado?</a:t>
                      </a:r>
                      <a:endParaRPr lang="es-EC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5332" marR="65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</a:pPr>
                      <a:r>
                        <a:rPr lang="es-EC" sz="1400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0.95</a:t>
                      </a:r>
                      <a:endParaRPr lang="es-EC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5332" marR="65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1866633"/>
                  </a:ext>
                </a:extLst>
              </a:tr>
              <a:tr h="33613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</a:pPr>
                      <a:r>
                        <a:rPr lang="es-EC" sz="1200" dirty="0">
                          <a:effectLst/>
                        </a:rPr>
                        <a:t>¿Cree usted que facilito sus dudas en menos tiempo?</a:t>
                      </a:r>
                      <a:endParaRPr lang="es-EC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5332" marR="65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</a:pPr>
                      <a:r>
                        <a:rPr lang="es-EC" sz="1400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0.86</a:t>
                      </a:r>
                      <a:endParaRPr lang="es-EC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5332" marR="65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2704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121152" y="5189625"/>
                <a:ext cx="7977798" cy="618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𝒔𝒂𝒕𝒊𝒔𝒇𝒂𝒄𝒄𝒊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0.90+0.74+0.91+0.78+0.95+0.86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∗100%=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𝟖𝟔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𝟔𝟖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2" y="5189625"/>
                <a:ext cx="7977798" cy="6183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/>
          <p:cNvSpPr txBox="1"/>
          <p:nvPr/>
        </p:nvSpPr>
        <p:spPr>
          <a:xfrm>
            <a:off x="128751" y="3787858"/>
            <a:ext cx="949784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700" dirty="0" smtClean="0"/>
              <a:t>Se usa la Escala de Satisfacción del Cliente ESC (CSAT “</a:t>
            </a:r>
            <a:r>
              <a:rPr lang="es-EC" sz="1700" dirty="0" err="1" smtClean="0"/>
              <a:t>Customer</a:t>
            </a:r>
            <a:r>
              <a:rPr lang="es-EC" sz="1700" dirty="0" smtClean="0"/>
              <a:t> </a:t>
            </a:r>
            <a:r>
              <a:rPr lang="es-EC" sz="1700" dirty="0" err="1" smtClean="0"/>
              <a:t>Satisfaction</a:t>
            </a:r>
            <a:r>
              <a:rPr lang="es-EC" sz="1700" dirty="0" smtClean="0"/>
              <a:t> Score”).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 err="1" smtClean="0"/>
              <a:t>Puntaje</a:t>
            </a:r>
            <a:r>
              <a:rPr lang="en-US" sz="1700" dirty="0" smtClean="0"/>
              <a:t> </a:t>
            </a:r>
            <a:r>
              <a:rPr lang="en-US" sz="1700" dirty="0"/>
              <a:t>de </a:t>
            </a:r>
            <a:r>
              <a:rPr lang="en-US" sz="1700" dirty="0" err="1" smtClean="0"/>
              <a:t>preguntas</a:t>
            </a:r>
            <a:r>
              <a:rPr lang="en-US" sz="1700" dirty="0" smtClean="0"/>
              <a:t> 1 </a:t>
            </a:r>
            <a:r>
              <a:rPr lang="en-US" sz="1700" dirty="0"/>
              <a:t>a 5 </a:t>
            </a:r>
            <a:r>
              <a:rPr lang="en-US" sz="1700" dirty="0" smtClean="0"/>
              <a:t>(1 </a:t>
            </a:r>
            <a:r>
              <a:rPr lang="en-US" sz="1700" dirty="0" err="1"/>
              <a:t>es</a:t>
            </a:r>
            <a:r>
              <a:rPr lang="en-US" sz="1700" dirty="0"/>
              <a:t> mala y 5 </a:t>
            </a:r>
            <a:r>
              <a:rPr lang="en-US" sz="1700" dirty="0" err="1" smtClean="0"/>
              <a:t>excelente</a:t>
            </a:r>
            <a:r>
              <a:rPr lang="en-US" sz="1700" dirty="0" smtClean="0"/>
              <a:t>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700" dirty="0" smtClean="0"/>
              <a:t>Se normaliza de 0 a 1 los puntajes.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391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544" y="54504"/>
            <a:ext cx="5013766" cy="468018"/>
          </a:xfrm>
        </p:spPr>
        <p:txBody>
          <a:bodyPr/>
          <a:lstStyle/>
          <a:p>
            <a:r>
              <a:rPr lang="es-ES" sz="2400" i="0" dirty="0">
                <a:solidFill>
                  <a:srgbClr val="C00000"/>
                </a:solidFill>
                <a:effectLst/>
              </a:rPr>
              <a:t>Análisis de Resultados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DBD99A3-EF3B-4075-9E7A-9E364783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A3B4961-D3CC-4CB0-B443-4914ECD2A8E2}"/>
              </a:ext>
            </a:extLst>
          </p:cNvPr>
          <p:cNvSpPr txBox="1"/>
          <p:nvPr/>
        </p:nvSpPr>
        <p:spPr>
          <a:xfrm>
            <a:off x="128751" y="7130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 smtClean="0"/>
              <a:t>Usabilidad  </a:t>
            </a:r>
            <a:endParaRPr lang="es-EC" b="1" i="1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19E0B5D3-B893-4B6D-AA84-CCCFA14A8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91" y="625175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F061E7CA-2570-43F9-983C-0448E1238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443" y="625175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E7E4C6AD-7AD0-47AF-9D17-3D9F376B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443" y="60599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xmlns="" id="{BFC6CC86-4818-43F5-BE8A-47EA1D334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230598"/>
              </p:ext>
            </p:extLst>
          </p:nvPr>
        </p:nvGraphicFramePr>
        <p:xfrm>
          <a:off x="213691" y="1060868"/>
          <a:ext cx="6250609" cy="3993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193">
                  <a:extLst>
                    <a:ext uri="{9D8B030D-6E8A-4147-A177-3AD203B41FA5}">
                      <a16:colId xmlns:a16="http://schemas.microsoft.com/office/drawing/2014/main" xmlns="" val="3624599127"/>
                    </a:ext>
                  </a:extLst>
                </a:gridCol>
                <a:gridCol w="5955416">
                  <a:extLst>
                    <a:ext uri="{9D8B030D-6E8A-4147-A177-3AD203B41FA5}">
                      <a16:colId xmlns:a16="http://schemas.microsoft.com/office/drawing/2014/main" xmlns="" val="3906303400"/>
                    </a:ext>
                  </a:extLst>
                </a:gridCol>
              </a:tblGrid>
              <a:tr h="52108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5332" marR="65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</a:pPr>
                      <a:r>
                        <a:rPr lang="es-EC" sz="1600" dirty="0">
                          <a:solidFill>
                            <a:srgbClr val="FF0000"/>
                          </a:solidFill>
                          <a:effectLst/>
                        </a:rPr>
                        <a:t>PREGUNTAS</a:t>
                      </a:r>
                      <a:endParaRPr lang="es-EC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5332" marR="65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1307391"/>
                  </a:ext>
                </a:extLst>
              </a:tr>
              <a:tr h="336130">
                <a:tc rowSpan="10"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</a:pPr>
                      <a:r>
                        <a:rPr lang="es-EC" sz="1400" b="1" smtClean="0">
                          <a:solidFill>
                            <a:srgbClr val="4F81BD"/>
                          </a:solidFill>
                          <a:effectLst/>
                        </a:rPr>
                        <a:t>Usabilidad </a:t>
                      </a:r>
                      <a:endParaRPr lang="es-EC" sz="1800" b="1" dirty="0">
                        <a:solidFill>
                          <a:srgbClr val="4F81BD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5332" marR="65332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</a:pPr>
                      <a:r>
                        <a:rPr lang="es-ES" sz="1200" dirty="0" smtClean="0">
                          <a:effectLst/>
                        </a:rPr>
                        <a:t>Creo que usaría este agente conversacional frecuentemente.</a:t>
                      </a:r>
                      <a:endParaRPr lang="es-EC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5332" marR="65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212573"/>
                  </a:ext>
                </a:extLst>
              </a:tr>
              <a:tr h="33613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</a:pPr>
                      <a:r>
                        <a:rPr lang="es-ES" sz="1200" dirty="0" smtClean="0">
                          <a:effectLst/>
                        </a:rPr>
                        <a:t>Encuentro este agente conversacional innecesariamente complejo.</a:t>
                      </a:r>
                      <a:endParaRPr lang="es-EC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5332" marR="65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934200"/>
                  </a:ext>
                </a:extLst>
              </a:tr>
              <a:tr h="33613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</a:pPr>
                      <a:r>
                        <a:rPr lang="es-ES" sz="1200" dirty="0" smtClean="0">
                          <a:effectLst/>
                        </a:rPr>
                        <a:t>Creo que el agente conversacional fue fácil de usar.</a:t>
                      </a:r>
                      <a:endParaRPr lang="es-EC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5332" marR="65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4859059"/>
                  </a:ext>
                </a:extLst>
              </a:tr>
              <a:tr h="33613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</a:pPr>
                      <a:r>
                        <a:rPr lang="es-ES" sz="1200" dirty="0" smtClean="0">
                          <a:effectLst/>
                        </a:rPr>
                        <a:t>Creo que necesitaría ayuda de una persona con conocimientos técnicos para usar este agente conversacional.</a:t>
                      </a:r>
                      <a:endParaRPr lang="es-EC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5332" marR="65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805120"/>
                  </a:ext>
                </a:extLst>
              </a:tr>
              <a:tr h="358583">
                <a:tc vMerge="1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endParaRPr lang="es-EC" sz="18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5332" marR="65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 funciones de este agente conversacional están bien integradas.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1866633"/>
                  </a:ext>
                </a:extLst>
              </a:tr>
              <a:tr h="33613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8034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Creo que el agente conversacional es muy inconsistente.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270478"/>
                  </a:ext>
                </a:extLst>
              </a:tr>
              <a:tr h="336130">
                <a:tc vMerge="1"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</a:pPr>
                      <a:endParaRPr lang="es-EC" sz="1800" b="1" dirty="0">
                        <a:solidFill>
                          <a:srgbClr val="4F81BD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5332" marR="65332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Imagino que la mayoría de la gente aprendería a usar este agente conversacional en forma muy rápida.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130">
                <a:tc vMerge="1"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</a:pPr>
                      <a:endParaRPr lang="es-EC" sz="1800" b="1" dirty="0">
                        <a:solidFill>
                          <a:srgbClr val="4F81BD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5332" marR="65332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Encuentro que el agente conversacional es muy difícil de usar.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130">
                <a:tc vMerge="1"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</a:pPr>
                      <a:endParaRPr lang="es-EC" sz="1800" b="1" dirty="0">
                        <a:solidFill>
                          <a:srgbClr val="4F81BD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5332" marR="65332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siento confiado al usar este agente conversacional.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3438">
                <a:tc vMerge="1"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</a:pPr>
                      <a:endParaRPr lang="es-EC" sz="1800" b="1" dirty="0">
                        <a:solidFill>
                          <a:srgbClr val="4F81BD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5332" marR="65332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Necesité aprender muchas cosas antes de ser capaz de usar este agente conversacional.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0" y="5050031"/>
            <a:ext cx="949784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700" dirty="0" smtClean="0"/>
              <a:t>Estándar ISO 9241-11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 smtClean="0"/>
              <a:t>Encuesta</a:t>
            </a:r>
            <a:r>
              <a:rPr lang="en-US" sz="1600" dirty="0" smtClean="0"/>
              <a:t> con </a:t>
            </a:r>
            <a:r>
              <a:rPr lang="en-US" sz="1600" dirty="0"/>
              <a:t>10 </a:t>
            </a:r>
            <a:r>
              <a:rPr lang="en-US" sz="1600" dirty="0" err="1"/>
              <a:t>ítems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dirty="0"/>
              <a:t>5 </a:t>
            </a:r>
            <a:r>
              <a:rPr lang="en-US" sz="1600" dirty="0" err="1" smtClean="0"/>
              <a:t>ítems</a:t>
            </a:r>
            <a:r>
              <a:rPr lang="en-US" sz="1600" dirty="0" smtClean="0"/>
              <a:t> de </a:t>
            </a:r>
            <a:r>
              <a:rPr lang="en-US" sz="1600" dirty="0" err="1" smtClean="0"/>
              <a:t>aspectos</a:t>
            </a:r>
            <a:r>
              <a:rPr lang="en-US" sz="1600" dirty="0" smtClean="0"/>
              <a:t> </a:t>
            </a:r>
            <a:r>
              <a:rPr lang="en-US" sz="1600" dirty="0" err="1" smtClean="0"/>
              <a:t>positivos</a:t>
            </a:r>
            <a:r>
              <a:rPr lang="en-US" sz="1600" dirty="0" smtClean="0"/>
              <a:t> </a:t>
            </a:r>
            <a:r>
              <a:rPr lang="en-US" sz="1600" dirty="0"/>
              <a:t>y 5 </a:t>
            </a:r>
            <a:r>
              <a:rPr lang="en-US" sz="1600" dirty="0" err="1" smtClean="0"/>
              <a:t>negativos</a:t>
            </a:r>
            <a:r>
              <a:rPr lang="en-US" sz="1600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700" dirty="0" smtClean="0"/>
              <a:t>Calificación: </a:t>
            </a:r>
            <a:r>
              <a:rPr lang="en-US" sz="1600" dirty="0"/>
              <a:t> </a:t>
            </a:r>
            <a:r>
              <a:rPr lang="en-US" sz="1600" dirty="0" smtClean="0"/>
              <a:t>1 </a:t>
            </a:r>
            <a:r>
              <a:rPr lang="en-US" sz="1600" dirty="0"/>
              <a:t>a 5, </a:t>
            </a:r>
            <a:r>
              <a:rPr lang="es-EC" sz="1600" dirty="0" smtClean="0"/>
              <a:t>donde</a:t>
            </a:r>
            <a:r>
              <a:rPr lang="en-US" sz="1600" dirty="0" smtClean="0"/>
              <a:t>: </a:t>
            </a:r>
            <a:r>
              <a:rPr lang="en-US" sz="1600" dirty="0"/>
              <a:t>1 </a:t>
            </a:r>
            <a:r>
              <a:rPr lang="es-EC" sz="1600" dirty="0" smtClean="0"/>
              <a:t>desacuerdo</a:t>
            </a:r>
            <a:r>
              <a:rPr lang="en-US" sz="1600" dirty="0" smtClean="0"/>
              <a:t>, </a:t>
            </a:r>
            <a:r>
              <a:rPr lang="en-US" sz="1600" dirty="0"/>
              <a:t>3 neutral, y 5 </a:t>
            </a:r>
            <a:r>
              <a:rPr lang="en-US" sz="1600" dirty="0" smtClean="0"/>
              <a:t>de</a:t>
            </a:r>
            <a:r>
              <a:rPr lang="es-EC" sz="1600" dirty="0" smtClean="0"/>
              <a:t>acuerdo.</a:t>
            </a:r>
            <a:endParaRPr lang="es-EC" sz="1700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069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544" y="54504"/>
            <a:ext cx="5013766" cy="468018"/>
          </a:xfrm>
        </p:spPr>
        <p:txBody>
          <a:bodyPr/>
          <a:lstStyle/>
          <a:p>
            <a:r>
              <a:rPr lang="es-ES" sz="2400" i="0" dirty="0">
                <a:solidFill>
                  <a:srgbClr val="C00000"/>
                </a:solidFill>
                <a:effectLst/>
              </a:rPr>
              <a:t>Análisis de Resultados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DBD99A3-EF3B-4075-9E7A-9E364783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A3B4961-D3CC-4CB0-B443-4914ECD2A8E2}"/>
              </a:ext>
            </a:extLst>
          </p:cNvPr>
          <p:cNvSpPr txBox="1"/>
          <p:nvPr/>
        </p:nvSpPr>
        <p:spPr>
          <a:xfrm>
            <a:off x="128751" y="713043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/>
              <a:t>Métricas de </a:t>
            </a:r>
            <a:r>
              <a:rPr lang="es-EC" b="1" i="1" dirty="0" smtClean="0"/>
              <a:t>Usabilidad  </a:t>
            </a:r>
            <a:endParaRPr lang="es-EC" b="1" i="1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19E0B5D3-B893-4B6D-AA84-CCCFA14A8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91" y="625175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F061E7CA-2570-43F9-983C-0448E1238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443" y="625175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E7E4C6AD-7AD0-47AF-9D17-3D9F376B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443" y="60599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11" name="Imagen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85" y="1101560"/>
            <a:ext cx="7151715" cy="4844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1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544" y="54504"/>
            <a:ext cx="5013766" cy="468018"/>
          </a:xfrm>
        </p:spPr>
        <p:txBody>
          <a:bodyPr/>
          <a:lstStyle/>
          <a:p>
            <a:r>
              <a:rPr lang="es-ES" sz="2400" i="0" dirty="0">
                <a:solidFill>
                  <a:srgbClr val="C00000"/>
                </a:solidFill>
                <a:effectLst/>
              </a:rPr>
              <a:t>Análisis de Resultados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DBD99A3-EF3B-4075-9E7A-9E364783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A3B4961-D3CC-4CB0-B443-4914ECD2A8E2}"/>
              </a:ext>
            </a:extLst>
          </p:cNvPr>
          <p:cNvSpPr txBox="1"/>
          <p:nvPr/>
        </p:nvSpPr>
        <p:spPr>
          <a:xfrm>
            <a:off x="128751" y="713043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/>
              <a:t>Métricas de </a:t>
            </a:r>
            <a:r>
              <a:rPr lang="es-EC" b="1" i="1" dirty="0" smtClean="0"/>
              <a:t>Usabilidad  </a:t>
            </a:r>
            <a:endParaRPr lang="es-EC" b="1" i="1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19E0B5D3-B893-4B6D-AA84-CCCFA14A8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91" y="625175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F061E7CA-2570-43F9-983C-0448E1238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443" y="625175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E7E4C6AD-7AD0-47AF-9D17-3D9F376B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443" y="60599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A210822A-4369-48C1-ADD8-826D7ED988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248284"/>
              </p:ext>
            </p:extLst>
          </p:nvPr>
        </p:nvGraphicFramePr>
        <p:xfrm>
          <a:off x="0" y="1170243"/>
          <a:ext cx="5350000" cy="415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Imagen 14"/>
          <p:cNvPicPr/>
          <p:nvPr/>
        </p:nvPicPr>
        <p:blipFill>
          <a:blip r:embed="rId5"/>
          <a:stretch>
            <a:fillRect/>
          </a:stretch>
        </p:blipFill>
        <p:spPr>
          <a:xfrm>
            <a:off x="5350000" y="1776233"/>
            <a:ext cx="3646315" cy="12856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-309371" y="5413551"/>
                <a:ext cx="565937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𝐸𝑈𝑆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33.44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×2.5=83.57</m:t>
                      </m:r>
                      <m:r>
                        <a:rPr lang="es-EC" b="0" i="0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9371" y="5413551"/>
                <a:ext cx="565937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adroTexto 15"/>
          <p:cNvSpPr txBox="1"/>
          <p:nvPr/>
        </p:nvSpPr>
        <p:spPr>
          <a:xfrm>
            <a:off x="5438852" y="3337903"/>
            <a:ext cx="3468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700" dirty="0" smtClean="0"/>
              <a:t>Escala porcentual alcanzada es: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700" dirty="0" smtClean="0"/>
              <a:t>Escala: Aceptable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 smtClean="0"/>
              <a:t>Puntuación al estilo sajón: B</a:t>
            </a: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700" dirty="0" smtClean="0"/>
              <a:t>Escala adjetiva: Excelente</a:t>
            </a:r>
          </a:p>
          <a:p>
            <a:pPr>
              <a:lnSpc>
                <a:spcPct val="150000"/>
              </a:lnSpc>
            </a:pPr>
            <a:endParaRPr lang="es-EC" sz="1700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6503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544" y="54504"/>
            <a:ext cx="5013766" cy="468018"/>
          </a:xfrm>
        </p:spPr>
        <p:txBody>
          <a:bodyPr/>
          <a:lstStyle/>
          <a:p>
            <a:r>
              <a:rPr lang="es-ES" sz="2400" i="0" dirty="0">
                <a:solidFill>
                  <a:srgbClr val="C00000"/>
                </a:solidFill>
                <a:effectLst/>
              </a:rPr>
              <a:t>Análisis de Resultados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DBD99A3-EF3B-4075-9E7A-9E364783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EA3B4961-D3CC-4CB0-B443-4914ECD2A8E2}"/>
              </a:ext>
            </a:extLst>
          </p:cNvPr>
          <p:cNvSpPr txBox="1"/>
          <p:nvPr/>
        </p:nvSpPr>
        <p:spPr>
          <a:xfrm>
            <a:off x="128751" y="713043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/>
              <a:t>Confiabilidad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19E0B5D3-B893-4B6D-AA84-CCCFA14A8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91" y="625175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F061E7CA-2570-43F9-983C-0448E1238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443" y="625175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4" name="Rectangle 2">
            <a:extLst>
              <a:ext uri="{FF2B5EF4-FFF2-40B4-BE49-F238E27FC236}">
                <a16:creationId xmlns="" xmlns:a16="http://schemas.microsoft.com/office/drawing/2014/main" id="{E7E4C6AD-7AD0-47AF-9D17-3D9F376B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443" y="60599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8" name="Rectangle 7">
            <a:extLst>
              <a:ext uri="{FF2B5EF4-FFF2-40B4-BE49-F238E27FC236}">
                <a16:creationId xmlns="" xmlns:a16="http://schemas.microsoft.com/office/drawing/2014/main" id="{F416AFBE-6951-4E9B-92EB-3A563F9E8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91" y="2751956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="" xmlns:a16="http://schemas.microsoft.com/office/drawing/2014/main" id="{1616CDB0-1FB0-4578-B718-7BD3080BC32D}"/>
                  </a:ext>
                </a:extLst>
              </p:cNvPr>
              <p:cNvSpPr txBox="1"/>
              <p:nvPr/>
            </p:nvSpPr>
            <p:spPr>
              <a:xfrm>
                <a:off x="351689" y="1152893"/>
                <a:ext cx="8120081" cy="3105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C" dirty="0">
                    <a:latin typeface="+mj-lt"/>
                  </a:rPr>
                  <a:t> Basada en el estándar de gestión de confiabilidad </a:t>
                </a:r>
                <a:r>
                  <a:rPr lang="en-US" sz="1800" dirty="0">
                    <a:effectLst/>
                    <a:latin typeface="+mj-lt"/>
                    <a:ea typeface="Batang" panose="02030600000101010101" pitchFamily="18" charset="-127"/>
                    <a:cs typeface="Times New Roman" panose="02020603050405020304" pitchFamily="18" charset="0"/>
                  </a:rPr>
                  <a:t>IEC 60300-3-10 </a:t>
                </a:r>
                <a:endParaRPr lang="es-EC" sz="1800" dirty="0">
                  <a:latin typeface="+mj-lt"/>
                </a:endParaRPr>
              </a:p>
              <a:p>
                <a:pPr marL="742950" lvl="1" indent="-285750" algn="just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s-EC" dirty="0">
                    <a:solidFill>
                      <a:srgbClr val="00000A"/>
                    </a:solidFill>
                    <a:effectLst/>
                    <a:latin typeface="+mj-lt"/>
                    <a:ea typeface="Droid Sans Fallback"/>
                    <a:cs typeface="Times New Roman" panose="02020603050405020304" pitchFamily="18" charset="0"/>
                  </a:rPr>
                  <a:t>Se asume un uso de 24 horas todos los días del año </a:t>
                </a:r>
              </a:p>
              <a:p>
                <a:pPr marL="742950" lvl="1" indent="-285750" algn="just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s-EC" dirty="0">
                    <a:solidFill>
                      <a:srgbClr val="00000A"/>
                    </a:solidFill>
                    <a:effectLst/>
                    <a:latin typeface="+mj-lt"/>
                    <a:ea typeface="Droid Sans Fallback"/>
                    <a:cs typeface="Times New Roman" panose="02020603050405020304" pitchFamily="18" charset="0"/>
                  </a:rPr>
                  <a:t>Se esperan 30 fallas anuales</a:t>
                </a:r>
              </a:p>
              <a:p>
                <a:pPr marL="742950" lvl="1" indent="-2857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s-EC" dirty="0">
                    <a:solidFill>
                      <a:srgbClr val="00000A"/>
                    </a:solidFill>
                    <a:latin typeface="+mj-lt"/>
                    <a:ea typeface="Droid Sans Fallback"/>
                    <a:cs typeface="Times New Roman" panose="02020603050405020304" pitchFamily="18" charset="0"/>
                  </a:rPr>
                  <a:t>Tiempo medio entre fallas: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000" b="0" i="0" smtClean="0">
                            <a:latin typeface="Cambria Math" panose="02040503050406030204" pitchFamily="18" charset="0"/>
                          </a:rPr>
                          <m:t>8760</m:t>
                        </m:r>
                      </m:num>
                      <m:den>
                        <m:r>
                          <a:rPr lang="es-ES" sz="2000" b="0" i="0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=292 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h𝑜𝑟𝑎𝑠</m:t>
                    </m:r>
                  </m:oMath>
                </a14:m>
                <a:endParaRPr lang="es-EC" dirty="0">
                  <a:solidFill>
                    <a:srgbClr val="00000A"/>
                  </a:solidFill>
                  <a:effectLst/>
                  <a:latin typeface="+mj-lt"/>
                  <a:ea typeface="Droid Sans Fallback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s-EC" dirty="0">
                    <a:solidFill>
                      <a:srgbClr val="00000A"/>
                    </a:solidFill>
                    <a:latin typeface="+mj-lt"/>
                    <a:ea typeface="Droid Sans Fallback"/>
                    <a:cs typeface="Times New Roman" panose="02020603050405020304" pitchFamily="18" charset="0"/>
                  </a:rPr>
                  <a:t>Tiempo medio de reparación de fallas: </a:t>
                </a:r>
                <a14:m>
                  <m:oMath xmlns:m="http://schemas.openxmlformats.org/officeDocument/2006/math"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h𝑜𝑟𝑎𝑠</m:t>
                    </m:r>
                  </m:oMath>
                </a14:m>
                <a:endParaRPr lang="es-EC" dirty="0">
                  <a:solidFill>
                    <a:srgbClr val="00000A"/>
                  </a:solidFill>
                  <a:effectLst/>
                  <a:latin typeface="+mj-lt"/>
                  <a:ea typeface="Droid Sans Fallback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s-EC" sz="1800" dirty="0">
                  <a:solidFill>
                    <a:srgbClr val="00000A"/>
                  </a:solidFill>
                  <a:effectLst/>
                  <a:latin typeface="Calibri" panose="020F0502020204030204" pitchFamily="34" charset="0"/>
                  <a:ea typeface="Droid Sans Fallback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1616CDB0-1FB0-4578-B718-7BD3080BC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89" y="1152893"/>
                <a:ext cx="8120081" cy="3105787"/>
              </a:xfrm>
              <a:prstGeom prst="rect">
                <a:avLst/>
              </a:prstGeom>
              <a:blipFill>
                <a:blip r:embed="rId4"/>
                <a:stretch>
                  <a:fillRect l="-52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="" xmlns:a16="http://schemas.microsoft.com/office/drawing/2014/main" id="{B0A34A2D-2977-4083-857E-5C4E64EC2540}"/>
                  </a:ext>
                </a:extLst>
              </p:cNvPr>
              <p:cNvSpPr txBox="1"/>
              <p:nvPr/>
            </p:nvSpPr>
            <p:spPr>
              <a:xfrm>
                <a:off x="2111379" y="4588174"/>
                <a:ext cx="5350212" cy="617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𝐶𝑜𝑛𝑓𝑖𝑎𝑏𝑖𝑙𝑖𝑑𝑎𝑑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292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292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  <m:r>
                        <a:rPr lang="es-EC" i="0">
                          <a:latin typeface="Cambria Math" panose="02040503050406030204" pitchFamily="18" charset="0"/>
                        </a:rPr>
                        <m:t>∗100%=98.31%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B0A34A2D-2977-4083-857E-5C4E64EC2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379" y="4588174"/>
                <a:ext cx="5350212" cy="617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59" y="54504"/>
            <a:ext cx="2940650" cy="468018"/>
          </a:xfrm>
        </p:spPr>
        <p:txBody>
          <a:bodyPr/>
          <a:lstStyle/>
          <a:p>
            <a:r>
              <a:rPr lang="es-ES" sz="2400" i="0" dirty="0">
                <a:solidFill>
                  <a:srgbClr val="C00000"/>
                </a:solidFill>
                <a:effectLst/>
              </a:rPr>
              <a:t>Antecedentes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88780F4-A167-4FA0-AB56-0CABE28D1A4C}"/>
              </a:ext>
            </a:extLst>
          </p:cNvPr>
          <p:cNvSpPr txBox="1"/>
          <p:nvPr/>
        </p:nvSpPr>
        <p:spPr>
          <a:xfrm>
            <a:off x="247491" y="820234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/>
              <a:t>Planteamiento del Problema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53017761-E94B-4F42-95C5-CB08CFDAE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491" y="642936"/>
            <a:ext cx="868830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A6D8134-A261-435B-BB6F-1FC9F435BC3C}"/>
              </a:ext>
            </a:extLst>
          </p:cNvPr>
          <p:cNvSpPr txBox="1"/>
          <p:nvPr/>
        </p:nvSpPr>
        <p:spPr>
          <a:xfrm>
            <a:off x="462705" y="1220550"/>
            <a:ext cx="8257880" cy="508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EC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99" y="1474722"/>
            <a:ext cx="3347166" cy="2365039"/>
          </a:xfrm>
          <a:prstGeom prst="rect">
            <a:avLst/>
          </a:prstGeom>
        </p:spPr>
      </p:pic>
      <p:pic>
        <p:nvPicPr>
          <p:cNvPr id="32770" name="Picture 2" descr="Reportaje | Redes Sociales: Una nueva forma de comunicación | La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813" y="1474722"/>
            <a:ext cx="3722616" cy="237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820099" y="4546647"/>
            <a:ext cx="3347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Las </a:t>
            </a:r>
            <a:r>
              <a:rPr lang="es-EC" dirty="0" err="1"/>
              <a:t>PYMEs</a:t>
            </a:r>
            <a:r>
              <a:rPr lang="es-EC" dirty="0"/>
              <a:t> utilizaban  llamadas telefónicas</a:t>
            </a:r>
          </a:p>
        </p:txBody>
      </p:sp>
      <p:sp>
        <p:nvSpPr>
          <p:cNvPr id="6" name="Flecha derecha 5"/>
          <p:cNvSpPr/>
          <p:nvPr/>
        </p:nvSpPr>
        <p:spPr>
          <a:xfrm>
            <a:off x="4182255" y="2336167"/>
            <a:ext cx="689548" cy="496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/>
          <p:cNvSpPr txBox="1"/>
          <p:nvPr/>
        </p:nvSpPr>
        <p:spPr>
          <a:xfrm>
            <a:off x="4871803" y="4546647"/>
            <a:ext cx="3722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Utilizan redes sociales para promocionarse:</a:t>
            </a:r>
            <a:br>
              <a:rPr lang="es-EC" dirty="0"/>
            </a:br>
            <a:r>
              <a:rPr lang="es-EC" dirty="0"/>
              <a:t> Facebook, Instagram y </a:t>
            </a:r>
            <a:r>
              <a:rPr lang="es-EC" dirty="0" err="1"/>
              <a:t>Whatsapp</a:t>
            </a:r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>
            <a:off x="1439547" y="3730822"/>
            <a:ext cx="210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Antes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709188" y="3730822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Ahora</a:t>
            </a:r>
          </a:p>
        </p:txBody>
      </p:sp>
    </p:spTree>
    <p:extLst>
      <p:ext uri="{BB962C8B-B14F-4D97-AF65-F5344CB8AC3E}">
        <p14:creationId xmlns:p14="http://schemas.microsoft.com/office/powerpoint/2010/main" val="3862686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544" y="54504"/>
            <a:ext cx="5013766" cy="468018"/>
          </a:xfrm>
        </p:spPr>
        <p:txBody>
          <a:bodyPr/>
          <a:lstStyle/>
          <a:p>
            <a:r>
              <a:rPr lang="es-ES" sz="2400" i="0" dirty="0">
                <a:solidFill>
                  <a:srgbClr val="C00000"/>
                </a:solidFill>
                <a:effectLst/>
              </a:rPr>
              <a:t>Análisis de Resultados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DBD99A3-EF3B-4075-9E7A-9E364783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EA3B4961-D3CC-4CB0-B443-4914ECD2A8E2}"/>
              </a:ext>
            </a:extLst>
          </p:cNvPr>
          <p:cNvSpPr txBox="1"/>
          <p:nvPr/>
        </p:nvSpPr>
        <p:spPr>
          <a:xfrm>
            <a:off x="128751" y="713043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/>
              <a:t>Resumen de resultados obtenidos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19E0B5D3-B893-4B6D-AA84-CCCFA14A8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91" y="625175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F061E7CA-2570-43F9-983C-0448E1238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443" y="625175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4" name="Rectangle 2">
            <a:extLst>
              <a:ext uri="{FF2B5EF4-FFF2-40B4-BE49-F238E27FC236}">
                <a16:creationId xmlns="" xmlns:a16="http://schemas.microsoft.com/office/drawing/2014/main" id="{E7E4C6AD-7AD0-47AF-9D17-3D9F376B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443" y="60599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="" xmlns:a16="http://schemas.microsoft.com/office/drawing/2014/main" id="{E7444FF7-5B6A-4FA7-B086-F3932B9E9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943093"/>
              </p:ext>
            </p:extLst>
          </p:nvPr>
        </p:nvGraphicFramePr>
        <p:xfrm>
          <a:off x="684710" y="1830340"/>
          <a:ext cx="7776167" cy="15655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1285">
                  <a:extLst>
                    <a:ext uri="{9D8B030D-6E8A-4147-A177-3AD203B41FA5}">
                      <a16:colId xmlns="" xmlns:a16="http://schemas.microsoft.com/office/drawing/2014/main" val="2722571874"/>
                    </a:ext>
                  </a:extLst>
                </a:gridCol>
                <a:gridCol w="831046">
                  <a:extLst>
                    <a:ext uri="{9D8B030D-6E8A-4147-A177-3AD203B41FA5}">
                      <a16:colId xmlns="" xmlns:a16="http://schemas.microsoft.com/office/drawing/2014/main" val="207241223"/>
                    </a:ext>
                  </a:extLst>
                </a:gridCol>
                <a:gridCol w="1334862">
                  <a:extLst>
                    <a:ext uri="{9D8B030D-6E8A-4147-A177-3AD203B41FA5}">
                      <a16:colId xmlns="" xmlns:a16="http://schemas.microsoft.com/office/drawing/2014/main" val="3610418452"/>
                    </a:ext>
                  </a:extLst>
                </a:gridCol>
                <a:gridCol w="1384935">
                  <a:extLst>
                    <a:ext uri="{9D8B030D-6E8A-4147-A177-3AD203B41FA5}">
                      <a16:colId xmlns="" xmlns:a16="http://schemas.microsoft.com/office/drawing/2014/main" val="2793342292"/>
                    </a:ext>
                  </a:extLst>
                </a:gridCol>
                <a:gridCol w="1215072">
                  <a:extLst>
                    <a:ext uri="{9D8B030D-6E8A-4147-A177-3AD203B41FA5}">
                      <a16:colId xmlns="" xmlns:a16="http://schemas.microsoft.com/office/drawing/2014/main" val="2564719551"/>
                    </a:ext>
                  </a:extLst>
                </a:gridCol>
                <a:gridCol w="1618967">
                  <a:extLst>
                    <a:ext uri="{9D8B030D-6E8A-4147-A177-3AD203B41FA5}">
                      <a16:colId xmlns="" xmlns:a16="http://schemas.microsoft.com/office/drawing/2014/main" val="127731883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Desempeño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Precisión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real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Satisfacción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Usabilidad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Confiabilidad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7900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Exactitud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+mj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75%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+mj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81.73%</a:t>
                      </a:r>
                      <a:endParaRPr lang="es-EC" sz="2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86,68%</a:t>
                      </a:r>
                      <a:endParaRPr lang="es-EC" sz="2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83,57%</a:t>
                      </a:r>
                      <a:endParaRPr lang="es-EC" sz="2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98.31%</a:t>
                      </a:r>
                      <a:endParaRPr lang="es-EC" sz="2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5849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Sensibilidad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+mj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77.08%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+mj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endParaRPr lang="es-EC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endParaRPr lang="es-EC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8529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Precisión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96.25%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+mj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4085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83.92%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endParaRPr lang="es-EC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5898485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DD78A0FB-5660-4C4A-992D-3046E9C84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399" y="4185884"/>
            <a:ext cx="1478788" cy="147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69" y="54504"/>
            <a:ext cx="5976641" cy="468018"/>
          </a:xfrm>
        </p:spPr>
        <p:txBody>
          <a:bodyPr/>
          <a:lstStyle/>
          <a:p>
            <a:r>
              <a:rPr lang="es-ES" sz="2400" i="0" dirty="0">
                <a:solidFill>
                  <a:srgbClr val="C00000"/>
                </a:solidFill>
                <a:effectLst/>
              </a:rPr>
              <a:t>Conclusiones y recomendaciones 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DBD99A3-EF3B-4075-9E7A-9E364783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EA3B4961-D3CC-4CB0-B443-4914ECD2A8E2}"/>
              </a:ext>
            </a:extLst>
          </p:cNvPr>
          <p:cNvSpPr txBox="1"/>
          <p:nvPr/>
        </p:nvSpPr>
        <p:spPr>
          <a:xfrm>
            <a:off x="128751" y="713043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/>
              <a:t>Conclusiones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BA877B6C-C2B7-401F-8E91-D6A4D4D95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914" y="2450019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19E0B5D3-B893-4B6D-AA84-CCCFA14A8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91" y="625175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F061E7CA-2570-43F9-983C-0448E1238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443" y="625175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4" name="Rectangle 2">
            <a:extLst>
              <a:ext uri="{FF2B5EF4-FFF2-40B4-BE49-F238E27FC236}">
                <a16:creationId xmlns="" xmlns:a16="http://schemas.microsoft.com/office/drawing/2014/main" id="{E7E4C6AD-7AD0-47AF-9D17-3D9F376B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443" y="60599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74D58BFF-043A-4C0E-AF1D-7361156FF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CuadroTexto 9"/>
          <p:cNvSpPr txBox="1"/>
          <p:nvPr/>
        </p:nvSpPr>
        <p:spPr>
          <a:xfrm>
            <a:off x="420914" y="1215399"/>
            <a:ext cx="826739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rgbClr val="00000A"/>
                </a:solidFill>
                <a:effectLst/>
                <a:latin typeface="+mj-lt"/>
                <a:ea typeface="Droid Sans Fallback"/>
              </a:rPr>
              <a:t>La integración del PLN al </a:t>
            </a:r>
            <a:r>
              <a:rPr lang="es-EC" sz="1600" dirty="0" err="1">
                <a:solidFill>
                  <a:srgbClr val="00000A"/>
                </a:solidFill>
                <a:effectLst/>
                <a:latin typeface="+mj-lt"/>
                <a:ea typeface="Droid Sans Fallback"/>
              </a:rPr>
              <a:t>chatbot</a:t>
            </a:r>
            <a:r>
              <a:rPr lang="es-EC" sz="1600" dirty="0">
                <a:solidFill>
                  <a:srgbClr val="00000A"/>
                </a:solidFill>
                <a:effectLst/>
                <a:latin typeface="+mj-lt"/>
                <a:ea typeface="Droid Sans Fallback"/>
              </a:rPr>
              <a:t>, reduce el tiempo de la elaboración del corpus de entrenamiento pues no es necesario agregar conjugaciones de verbos, número gramatical en sustantivos, adjetivos, artículos, etc.</a:t>
            </a:r>
          </a:p>
          <a:p>
            <a:pPr algn="just"/>
            <a:endParaRPr lang="es-EC" sz="16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>
                <a:latin typeface="+mj-lt"/>
              </a:rPr>
              <a:t>La integración del </a:t>
            </a:r>
            <a:r>
              <a:rPr lang="es-EC" sz="1600" dirty="0" err="1">
                <a:latin typeface="+mj-lt"/>
              </a:rPr>
              <a:t>chatbot</a:t>
            </a:r>
            <a:r>
              <a:rPr lang="es-EC" sz="1600" dirty="0">
                <a:latin typeface="+mj-lt"/>
              </a:rPr>
              <a:t> en  Messenger, fue rápida y </a:t>
            </a:r>
            <a:r>
              <a:rPr lang="es-EC" sz="1600" dirty="0" smtClean="0">
                <a:latin typeface="+mj-lt"/>
              </a:rPr>
              <a:t>sencilla, </a:t>
            </a:r>
            <a:r>
              <a:rPr lang="es-EC" sz="1600" dirty="0">
                <a:latin typeface="+mj-lt"/>
              </a:rPr>
              <a:t>al usar las herramientas y documentación descrita en Facebook </a:t>
            </a:r>
            <a:r>
              <a:rPr lang="es-EC" sz="1600" dirty="0" err="1">
                <a:latin typeface="+mj-lt"/>
              </a:rPr>
              <a:t>for</a:t>
            </a:r>
            <a:r>
              <a:rPr lang="es-EC" sz="1600" dirty="0">
                <a:latin typeface="+mj-lt"/>
              </a:rPr>
              <a:t> </a:t>
            </a:r>
            <a:r>
              <a:rPr lang="es-EC" sz="1600" dirty="0" err="1">
                <a:latin typeface="+mj-lt"/>
              </a:rPr>
              <a:t>Developers</a:t>
            </a:r>
            <a:r>
              <a:rPr lang="es-EC" sz="1600" dirty="0">
                <a:latin typeface="+mj-lt"/>
              </a:rPr>
              <a:t>. </a:t>
            </a:r>
          </a:p>
          <a:p>
            <a:pPr algn="just"/>
            <a:endParaRPr lang="es-EC" sz="1600" dirty="0">
              <a:latin typeface="+mj-lt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1600" dirty="0">
                <a:solidFill>
                  <a:srgbClr val="00000A"/>
                </a:solidFill>
                <a:latin typeface="+mj-lt"/>
                <a:ea typeface="Droid Sans Fallback"/>
                <a:cs typeface="Times New Roman" panose="02020603050405020304" pitchFamily="18" charset="0"/>
              </a:rPr>
              <a:t>La precisión de respuestas correctas con usuarios reales </a:t>
            </a:r>
            <a:r>
              <a:rPr lang="es-EC" sz="1600" dirty="0">
                <a:solidFill>
                  <a:srgbClr val="00000A"/>
                </a:solidFill>
                <a:effectLst/>
                <a:latin typeface="+mj-lt"/>
                <a:ea typeface="Droid Sans Fallback"/>
                <a:cs typeface="Times New Roman" panose="02020603050405020304" pitchFamily="18" charset="0"/>
              </a:rPr>
              <a:t>alcanzó el </a:t>
            </a:r>
            <a:r>
              <a:rPr lang="es-EC" sz="1600" dirty="0" smtClean="0">
                <a:solidFill>
                  <a:srgbClr val="00000A"/>
                </a:solidFill>
                <a:effectLst/>
                <a:latin typeface="+mj-lt"/>
                <a:ea typeface="Droid Sans Fallback"/>
                <a:cs typeface="Times New Roman" panose="02020603050405020304" pitchFamily="18" charset="0"/>
              </a:rPr>
              <a:t>81.73%, </a:t>
            </a:r>
            <a:r>
              <a:rPr lang="es-EC" sz="1600" dirty="0">
                <a:solidFill>
                  <a:srgbClr val="00000A"/>
                </a:solidFill>
                <a:effectLst/>
                <a:latin typeface="+mj-lt"/>
                <a:ea typeface="Droid Sans Fallback"/>
                <a:cs typeface="Times New Roman" panose="02020603050405020304" pitchFamily="18" charset="0"/>
              </a:rPr>
              <a:t>valor similar al 83,92% del teórico esperado, por lo que se garantiza que 8 de cada 10 preguntas serán contestadas correctamente. </a:t>
            </a:r>
          </a:p>
          <a:p>
            <a:pPr lvl="0" algn="just"/>
            <a:endParaRPr lang="es-EC" sz="1600" dirty="0">
              <a:solidFill>
                <a:srgbClr val="00000A"/>
              </a:solidFill>
              <a:effectLst/>
              <a:latin typeface="+mj-lt"/>
              <a:ea typeface="Droid Sans Fallback"/>
              <a:cs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s-EC" sz="1600" dirty="0">
                <a:solidFill>
                  <a:srgbClr val="00000A"/>
                </a:solidFill>
                <a:effectLst/>
                <a:latin typeface="+mj-lt"/>
                <a:ea typeface="Droid Sans Fallback"/>
                <a:cs typeface="Times New Roman" panose="02020603050405020304" pitchFamily="18" charset="0"/>
              </a:rPr>
              <a:t>La confiabilidad del sistema alcanzó un valor aceptable de 98.31%, mientras que la experiencia de los usuarios </a:t>
            </a:r>
            <a:r>
              <a:rPr lang="es-EC" sz="1600" dirty="0">
                <a:solidFill>
                  <a:srgbClr val="00000A"/>
                </a:solidFill>
                <a:latin typeface="+mj-lt"/>
                <a:ea typeface="Droid Sans Fallback"/>
                <a:cs typeface="Times New Roman" panose="02020603050405020304" pitchFamily="18" charset="0"/>
              </a:rPr>
              <a:t>también es </a:t>
            </a:r>
            <a:r>
              <a:rPr lang="es-EC" sz="1600" dirty="0">
                <a:solidFill>
                  <a:srgbClr val="00000A"/>
                </a:solidFill>
                <a:effectLst/>
                <a:latin typeface="+mj-lt"/>
                <a:ea typeface="Droid Sans Fallback"/>
                <a:cs typeface="Times New Roman" panose="02020603050405020304" pitchFamily="18" charset="0"/>
              </a:rPr>
              <a:t>buena pues incluye una satisfacción del usuario de 86.68% y la usabilidad del sistema de 83.57%.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es-EC" sz="1600" dirty="0">
              <a:solidFill>
                <a:srgbClr val="00000A"/>
              </a:solidFill>
              <a:effectLst/>
              <a:latin typeface="+mj-lt"/>
              <a:ea typeface="Droid Sans Fallback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209" y="4702097"/>
            <a:ext cx="1478788" cy="147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4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76" y="54504"/>
            <a:ext cx="5614034" cy="468018"/>
          </a:xfrm>
        </p:spPr>
        <p:txBody>
          <a:bodyPr/>
          <a:lstStyle/>
          <a:p>
            <a:r>
              <a:rPr lang="es-ES" sz="2400" i="0" dirty="0">
                <a:solidFill>
                  <a:srgbClr val="C00000"/>
                </a:solidFill>
                <a:effectLst/>
              </a:rPr>
              <a:t>Conclusiones y Recomendaciones 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DBD99A3-EF3B-4075-9E7A-9E364783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EA3B4961-D3CC-4CB0-B443-4914ECD2A8E2}"/>
              </a:ext>
            </a:extLst>
          </p:cNvPr>
          <p:cNvSpPr txBox="1"/>
          <p:nvPr/>
        </p:nvSpPr>
        <p:spPr>
          <a:xfrm>
            <a:off x="128751" y="713043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/>
              <a:t>Recomendaciones: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BA877B6C-C2B7-401F-8E91-D6A4D4D95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914" y="2450019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0" name="Rectangle 7">
            <a:extLst>
              <a:ext uri="{FF2B5EF4-FFF2-40B4-BE49-F238E27FC236}">
                <a16:creationId xmlns="" xmlns:a16="http://schemas.microsoft.com/office/drawing/2014/main" id="{EB7F4E5D-F97E-4F56-B030-638E690B2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91" y="2450019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19E0B5D3-B893-4B6D-AA84-CCCFA14A8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91" y="625175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F061E7CA-2570-43F9-983C-0448E1238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443" y="625175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3" name="Rectangle 5">
            <a:extLst>
              <a:ext uri="{FF2B5EF4-FFF2-40B4-BE49-F238E27FC236}">
                <a16:creationId xmlns="" xmlns:a16="http://schemas.microsoft.com/office/drawing/2014/main" id="{DECC1B7F-23C3-4BAF-8D7D-476DEF944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103" y="3039153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267D823D-9240-4B17-AD67-C0E2A272A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039" y="3388051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4" name="Rectangle 2">
            <a:extLst>
              <a:ext uri="{FF2B5EF4-FFF2-40B4-BE49-F238E27FC236}">
                <a16:creationId xmlns="" xmlns:a16="http://schemas.microsoft.com/office/drawing/2014/main" id="{E7E4C6AD-7AD0-47AF-9D17-3D9F376B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443" y="60599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622744" y="1067494"/>
            <a:ext cx="75043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>
                <a:latin typeface="+mj-lt"/>
              </a:rPr>
              <a:t>Se recomienda realizar comparaciones de </a:t>
            </a:r>
            <a:r>
              <a:rPr lang="es-EC" sz="1600" dirty="0" smtClean="0">
                <a:latin typeface="+mj-lt"/>
              </a:rPr>
              <a:t>precisión  </a:t>
            </a:r>
            <a:r>
              <a:rPr lang="es-EC" sz="1600" dirty="0">
                <a:latin typeface="+mj-lt"/>
              </a:rPr>
              <a:t>con </a:t>
            </a:r>
            <a:r>
              <a:rPr lang="es-EC" sz="1600" dirty="0" err="1">
                <a:latin typeface="+mj-lt"/>
              </a:rPr>
              <a:t>chatbots</a:t>
            </a:r>
            <a:r>
              <a:rPr lang="es-EC" sz="1600" dirty="0">
                <a:latin typeface="+mj-lt"/>
              </a:rPr>
              <a:t> que utilicen otros motores de decisión, tales como: </a:t>
            </a:r>
            <a:br>
              <a:rPr lang="es-EC" sz="1600" dirty="0">
                <a:latin typeface="+mj-lt"/>
              </a:rPr>
            </a:br>
            <a:r>
              <a:rPr lang="es-EC" sz="1600" dirty="0">
                <a:latin typeface="+mj-lt"/>
              </a:rPr>
              <a:t>redes neuronales artificiales o árboles de decisión.</a:t>
            </a:r>
          </a:p>
          <a:p>
            <a:endParaRPr lang="en-US" sz="16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rgbClr val="00000A"/>
                </a:solidFill>
                <a:effectLst/>
                <a:latin typeface="+mj-lt"/>
                <a:ea typeface="Droid Sans Fallback"/>
              </a:rPr>
              <a:t>Implementar el agente conversacional en otras redes sociales como: </a:t>
            </a:r>
            <a:r>
              <a:rPr lang="es-EC" sz="1600" dirty="0" err="1">
                <a:solidFill>
                  <a:srgbClr val="00000A"/>
                </a:solidFill>
                <a:latin typeface="+mj-lt"/>
                <a:ea typeface="Droid Sans Fallback"/>
              </a:rPr>
              <a:t>W</a:t>
            </a:r>
            <a:r>
              <a:rPr lang="es-EC" sz="1600" dirty="0" err="1">
                <a:solidFill>
                  <a:srgbClr val="00000A"/>
                </a:solidFill>
                <a:effectLst/>
                <a:latin typeface="+mj-lt"/>
                <a:ea typeface="Droid Sans Fallback"/>
              </a:rPr>
              <a:t>hatsapp</a:t>
            </a:r>
            <a:r>
              <a:rPr lang="es-EC" sz="1600" dirty="0">
                <a:solidFill>
                  <a:srgbClr val="00000A"/>
                </a:solidFill>
                <a:effectLst/>
                <a:latin typeface="+mj-lt"/>
                <a:ea typeface="Droid Sans Fallback"/>
              </a:rPr>
              <a:t>, </a:t>
            </a:r>
            <a:r>
              <a:rPr lang="es-EC" sz="1600" dirty="0" err="1">
                <a:solidFill>
                  <a:srgbClr val="00000A"/>
                </a:solidFill>
                <a:effectLst/>
                <a:latin typeface="+mj-lt"/>
                <a:ea typeface="Droid Sans Fallback"/>
              </a:rPr>
              <a:t>Telegram</a:t>
            </a:r>
            <a:r>
              <a:rPr lang="es-EC" sz="1600" dirty="0">
                <a:solidFill>
                  <a:srgbClr val="00000A"/>
                </a:solidFill>
                <a:effectLst/>
                <a:latin typeface="+mj-lt"/>
                <a:ea typeface="Droid Sans Fallback"/>
              </a:rPr>
              <a:t>, Instagram, para así cubrir mas necesidades de las PYMES.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600" dirty="0">
              <a:solidFill>
                <a:srgbClr val="00000A"/>
              </a:solidFill>
              <a:effectLst/>
              <a:latin typeface="+mj-lt"/>
              <a:ea typeface="Droid Sans Fallback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rgbClr val="00000A"/>
                </a:solidFill>
                <a:latin typeface="+mj-lt"/>
                <a:ea typeface="Droid Sans Fallback"/>
                <a:cs typeface="Times New Roman" panose="02020603050405020304" pitchFamily="18" charset="0"/>
              </a:rPr>
              <a:t>Migrar el </a:t>
            </a:r>
            <a:r>
              <a:rPr lang="es-EC" sz="1600" dirty="0">
                <a:solidFill>
                  <a:srgbClr val="00000A"/>
                </a:solidFill>
                <a:effectLst/>
                <a:latin typeface="+mj-lt"/>
                <a:ea typeface="Droid Sans Fallback"/>
                <a:cs typeface="Times New Roman" panose="02020603050405020304" pitchFamily="18" charset="0"/>
              </a:rPr>
              <a:t>agente conversacional a otros lenguajes de programación, que cuenten con librerías para el procesamiento de lenguaje natural en el idioma español, además de herramientas para el desarrollo y evaluación de sistemas de inteligencia artificial.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800" dirty="0">
              <a:solidFill>
                <a:srgbClr val="00000A"/>
              </a:solidFill>
              <a:effectLst/>
              <a:ea typeface="Droid Sans Fallback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300" y="4440258"/>
            <a:ext cx="4566602" cy="170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76" y="54504"/>
            <a:ext cx="5614034" cy="468018"/>
          </a:xfrm>
        </p:spPr>
        <p:txBody>
          <a:bodyPr/>
          <a:lstStyle/>
          <a:p>
            <a:r>
              <a:rPr lang="es-ES" sz="2400" i="0" dirty="0">
                <a:solidFill>
                  <a:srgbClr val="C00000"/>
                </a:solidFill>
                <a:effectLst/>
              </a:rPr>
              <a:t>Conclusiones y Recomendaciones 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DBD99A3-EF3B-4075-9E7A-9E364783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EA3B4961-D3CC-4CB0-B443-4914ECD2A8E2}"/>
              </a:ext>
            </a:extLst>
          </p:cNvPr>
          <p:cNvSpPr txBox="1"/>
          <p:nvPr/>
        </p:nvSpPr>
        <p:spPr>
          <a:xfrm>
            <a:off x="128751" y="713043"/>
            <a:ext cx="188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/>
              <a:t>Trabajo Futuro: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BA877B6C-C2B7-401F-8E91-D6A4D4D95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914" y="2450019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0" name="Rectangle 7">
            <a:extLst>
              <a:ext uri="{FF2B5EF4-FFF2-40B4-BE49-F238E27FC236}">
                <a16:creationId xmlns="" xmlns:a16="http://schemas.microsoft.com/office/drawing/2014/main" id="{EB7F4E5D-F97E-4F56-B030-638E690B2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91" y="2450019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19E0B5D3-B893-4B6D-AA84-CCCFA14A8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91" y="625175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F061E7CA-2570-43F9-983C-0448E1238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443" y="625175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3" name="Rectangle 5">
            <a:extLst>
              <a:ext uri="{FF2B5EF4-FFF2-40B4-BE49-F238E27FC236}">
                <a16:creationId xmlns="" xmlns:a16="http://schemas.microsoft.com/office/drawing/2014/main" id="{DECC1B7F-23C3-4BAF-8D7D-476DEF944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103" y="3039153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267D823D-9240-4B17-AD67-C0E2A272A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039" y="3388051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622744" y="1067494"/>
            <a:ext cx="75043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200000"/>
              </a:lnSpc>
            </a:pPr>
            <a:r>
              <a:rPr lang="es-EC" dirty="0">
                <a:solidFill>
                  <a:srgbClr val="00000A"/>
                </a:solidFill>
                <a:latin typeface="Calibri" panose="020F0502020204030204" pitchFamily="34" charset="0"/>
                <a:ea typeface="Droid Sans Fallback"/>
                <a:cs typeface="Times New Roman" panose="02020603050405020304" pitchFamily="18" charset="0"/>
              </a:rPr>
              <a:t>I</a:t>
            </a:r>
            <a:r>
              <a:rPr lang="es-EC" sz="18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Droid Sans Fallback"/>
                <a:cs typeface="Times New Roman" panose="02020603050405020304" pitchFamily="18" charset="0"/>
              </a:rPr>
              <a:t>ntegrar un método de compra de productos en línea, que incluya, método de pago </a:t>
            </a:r>
            <a:r>
              <a:rPr lang="es-EC" sz="1800" dirty="0" err="1">
                <a:solidFill>
                  <a:srgbClr val="00000A"/>
                </a:solidFill>
                <a:effectLst/>
                <a:latin typeface="Calibri" panose="020F0502020204030204" pitchFamily="34" charset="0"/>
                <a:ea typeface="Droid Sans Fallback"/>
                <a:cs typeface="Times New Roman" panose="02020603050405020304" pitchFamily="18" charset="0"/>
              </a:rPr>
              <a:t>paypal</a:t>
            </a:r>
            <a:r>
              <a:rPr lang="es-EC" sz="18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Droid Sans Fallback"/>
                <a:cs typeface="Times New Roman" panose="02020603050405020304" pitchFamily="18" charset="0"/>
              </a:rPr>
              <a:t>, tarjetas de crédito y débito , tarjetas de regalo y de descuentos. Además integrar un módulo que permita recolectar información para realizar entregas a domicilio</a:t>
            </a:r>
            <a:r>
              <a:rPr lang="es-EC" sz="1800" dirty="0" smtClean="0">
                <a:solidFill>
                  <a:srgbClr val="00000A"/>
                </a:solidFill>
                <a:effectLst/>
                <a:latin typeface="Calibri" panose="020F0502020204030204" pitchFamily="34" charset="0"/>
                <a:ea typeface="Droid Sans Fallback"/>
                <a:cs typeface="Times New Roman" panose="02020603050405020304" pitchFamily="18" charset="0"/>
              </a:rPr>
              <a:t>. Y finalmente un módulo de aprendizaje automático no </a:t>
            </a:r>
            <a:r>
              <a:rPr lang="es-EC" sz="1800" dirty="0" err="1" smtClean="0">
                <a:solidFill>
                  <a:srgbClr val="00000A"/>
                </a:solidFill>
                <a:effectLst/>
                <a:latin typeface="Calibri" panose="020F0502020204030204" pitchFamily="34" charset="0"/>
                <a:ea typeface="Droid Sans Fallback"/>
                <a:cs typeface="Times New Roman" panose="02020603050405020304" pitchFamily="18" charset="0"/>
              </a:rPr>
              <a:t>supervizado</a:t>
            </a:r>
            <a:r>
              <a:rPr lang="es-EC" sz="1800" dirty="0" smtClean="0">
                <a:solidFill>
                  <a:srgbClr val="00000A"/>
                </a:solidFill>
                <a:effectLst/>
                <a:latin typeface="Calibri" panose="020F0502020204030204" pitchFamily="34" charset="0"/>
                <a:ea typeface="Droid Sans Fallback"/>
                <a:cs typeface="Times New Roman" panose="02020603050405020304" pitchFamily="18" charset="0"/>
              </a:rPr>
              <a:t> que le permita al </a:t>
            </a:r>
            <a:r>
              <a:rPr lang="es-EC" sz="1800" dirty="0" err="1" smtClean="0">
                <a:solidFill>
                  <a:srgbClr val="00000A"/>
                </a:solidFill>
                <a:effectLst/>
                <a:latin typeface="Calibri" panose="020F0502020204030204" pitchFamily="34" charset="0"/>
                <a:ea typeface="Droid Sans Fallback"/>
                <a:cs typeface="Times New Roman" panose="02020603050405020304" pitchFamily="18" charset="0"/>
              </a:rPr>
              <a:t>chatbot</a:t>
            </a:r>
            <a:r>
              <a:rPr lang="es-EC" sz="1800" dirty="0" smtClean="0">
                <a:solidFill>
                  <a:srgbClr val="00000A"/>
                </a:solidFill>
                <a:effectLst/>
                <a:latin typeface="Calibri" panose="020F0502020204030204" pitchFamily="34" charset="0"/>
                <a:ea typeface="Droid Sans Fallback"/>
                <a:cs typeface="Times New Roman" panose="02020603050405020304" pitchFamily="18" charset="0"/>
              </a:rPr>
              <a:t> aprender sin la necesidad de un desarrollador que edite su corpus</a:t>
            </a:r>
            <a:r>
              <a:rPr lang="es-EC" dirty="0" smtClean="0">
                <a:solidFill>
                  <a:srgbClr val="00000A"/>
                </a:solidFill>
                <a:latin typeface="Calibri" panose="020F0502020204030204" pitchFamily="34" charset="0"/>
                <a:ea typeface="Droid Sans Fallback"/>
                <a:cs typeface="Times New Roman" panose="02020603050405020304" pitchFamily="18" charset="0"/>
              </a:rPr>
              <a:t>. </a:t>
            </a:r>
            <a:endParaRPr lang="es-EC" sz="1800" dirty="0">
              <a:solidFill>
                <a:srgbClr val="00000A"/>
              </a:solidFill>
              <a:effectLst/>
              <a:latin typeface="Calibri" panose="020F0502020204030204" pitchFamily="34" charset="0"/>
              <a:ea typeface="Droid Sans Fallback"/>
              <a:cs typeface="Times New Roman" panose="02020603050405020304" pitchFamily="18" charset="0"/>
            </a:endParaRPr>
          </a:p>
          <a:p>
            <a:pPr algn="just"/>
            <a:endParaRPr lang="es-EC" sz="1800" dirty="0">
              <a:solidFill>
                <a:srgbClr val="00000A"/>
              </a:solidFill>
              <a:effectLst/>
              <a:ea typeface="Droid Sans Fallback"/>
            </a:endParaRPr>
          </a:p>
        </p:txBody>
      </p:sp>
    </p:spTree>
    <p:extLst>
      <p:ext uri="{BB962C8B-B14F-4D97-AF65-F5344CB8AC3E}">
        <p14:creationId xmlns:p14="http://schemas.microsoft.com/office/powerpoint/2010/main" val="2071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>
            <a:extLst>
              <a:ext uri="{FF2B5EF4-FFF2-40B4-BE49-F238E27FC236}">
                <a16:creationId xmlns="" xmlns:a16="http://schemas.microsoft.com/office/drawing/2014/main" id="{BC241CEF-83DB-47FE-8583-8A41AEEC6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97B1CCF-D927-4BF1-B8A7-A78B25A9B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75" y="3926386"/>
            <a:ext cx="8231029" cy="1828798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s-ES" sz="44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GRACIAS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s-ES" sz="44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POR SU ATENCIÓN</a:t>
            </a:r>
            <a:endParaRPr lang="es-EC" sz="44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0040E5AB-B8B2-4E19-822F-EC3F086C97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64" r="28819"/>
          <a:stretch/>
        </p:blipFill>
        <p:spPr>
          <a:xfrm>
            <a:off x="3414011" y="689044"/>
            <a:ext cx="2595356" cy="27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4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59" y="54504"/>
            <a:ext cx="2940650" cy="468018"/>
          </a:xfrm>
        </p:spPr>
        <p:txBody>
          <a:bodyPr/>
          <a:lstStyle/>
          <a:p>
            <a:r>
              <a:rPr lang="es-ES" sz="2400" i="0" dirty="0">
                <a:solidFill>
                  <a:srgbClr val="C00000"/>
                </a:solidFill>
                <a:effectLst/>
              </a:rPr>
              <a:t>Antecedentes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88780F4-A167-4FA0-AB56-0CABE28D1A4C}"/>
              </a:ext>
            </a:extLst>
          </p:cNvPr>
          <p:cNvSpPr txBox="1"/>
          <p:nvPr/>
        </p:nvSpPr>
        <p:spPr>
          <a:xfrm>
            <a:off x="247491" y="820234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/>
              <a:t>Planteamiento del Problema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53017761-E94B-4F42-95C5-CB08CFDAE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491" y="642936"/>
            <a:ext cx="868830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A6D8134-A261-435B-BB6F-1FC9F435BC3C}"/>
              </a:ext>
            </a:extLst>
          </p:cNvPr>
          <p:cNvSpPr txBox="1"/>
          <p:nvPr/>
        </p:nvSpPr>
        <p:spPr>
          <a:xfrm>
            <a:off x="462705" y="1220550"/>
            <a:ext cx="8257880" cy="508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EC" sz="16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l="13747" t="9877" r="15475"/>
          <a:stretch/>
        </p:blipFill>
        <p:spPr>
          <a:xfrm>
            <a:off x="4713673" y="1849309"/>
            <a:ext cx="3198843" cy="233148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/>
          <a:srcRect l="10435" r="17913"/>
          <a:stretch/>
        </p:blipFill>
        <p:spPr>
          <a:xfrm>
            <a:off x="845380" y="1849309"/>
            <a:ext cx="2969875" cy="2331486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157920" y="4323099"/>
            <a:ext cx="236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Community Manager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45380" y="4692431"/>
            <a:ext cx="2969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Costoso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Disponibilidad parcial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Respuesta lenta </a:t>
            </a:r>
            <a:endParaRPr lang="en-U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470638" y="4260035"/>
            <a:ext cx="187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/>
              <a:t>Chatbot</a:t>
            </a:r>
            <a:r>
              <a:rPr lang="es-EC" dirty="0"/>
              <a:t> </a:t>
            </a:r>
            <a:endParaRPr lang="en-U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824248" y="4621925"/>
            <a:ext cx="2632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Reducción de costos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Disponible 24/7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Respuesta inmediata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3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59" y="54504"/>
            <a:ext cx="2940650" cy="468018"/>
          </a:xfrm>
        </p:spPr>
        <p:txBody>
          <a:bodyPr/>
          <a:lstStyle/>
          <a:p>
            <a:r>
              <a:rPr lang="es-ES" sz="2400" i="0" dirty="0">
                <a:solidFill>
                  <a:srgbClr val="C00000"/>
                </a:solidFill>
                <a:effectLst/>
              </a:rPr>
              <a:t>Introducción 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88780F4-A167-4FA0-AB56-0CABE28D1A4C}"/>
              </a:ext>
            </a:extLst>
          </p:cNvPr>
          <p:cNvSpPr txBox="1"/>
          <p:nvPr/>
        </p:nvSpPr>
        <p:spPr>
          <a:xfrm>
            <a:off x="118533" y="642936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/>
              <a:t>Objetivo General: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9D22A9C-A55D-4576-A50A-11284BB1848A}"/>
              </a:ext>
            </a:extLst>
          </p:cNvPr>
          <p:cNvSpPr txBox="1"/>
          <p:nvPr/>
        </p:nvSpPr>
        <p:spPr>
          <a:xfrm>
            <a:off x="118534" y="915763"/>
            <a:ext cx="9027054" cy="2222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dirty="0"/>
              <a:t>Implementar un Agente conversacional (BOT) utilizando el Procesamiento de Lenguaje Natural (PLN) que será asociado a un perfil de empresa que se dedica a la venta de libros, en la red social Facebook que entienda y atienda inquietudes de los potenciales clientes. </a:t>
            </a:r>
            <a:endParaRPr lang="en-US" dirty="0"/>
          </a:p>
        </p:txBody>
      </p:sp>
      <p:pic>
        <p:nvPicPr>
          <p:cNvPr id="33794" name="Picture 2" descr="Las personas están comprando libros en la librería mientra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62" y="3410993"/>
            <a:ext cx="2774302" cy="277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Guía de Facebook para pequeñas empresas | Derek Solutions Diseñ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068" y="3330728"/>
            <a:ext cx="3503379" cy="233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2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59" y="54504"/>
            <a:ext cx="2940650" cy="468018"/>
          </a:xfrm>
        </p:spPr>
        <p:txBody>
          <a:bodyPr/>
          <a:lstStyle/>
          <a:p>
            <a:r>
              <a:rPr lang="es-ES" sz="2400" i="0" dirty="0">
                <a:solidFill>
                  <a:srgbClr val="C00000"/>
                </a:solidFill>
                <a:effectLst/>
              </a:rPr>
              <a:t>Introducción 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88780F4-A167-4FA0-AB56-0CABE28D1A4C}"/>
              </a:ext>
            </a:extLst>
          </p:cNvPr>
          <p:cNvSpPr txBox="1"/>
          <p:nvPr/>
        </p:nvSpPr>
        <p:spPr>
          <a:xfrm>
            <a:off x="118533" y="642936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/>
              <a:t>Objetivos Específicos:</a:t>
            </a:r>
          </a:p>
        </p:txBody>
      </p:sp>
      <p:sp>
        <p:nvSpPr>
          <p:cNvPr id="6" name="Shape 115"/>
          <p:cNvSpPr/>
          <p:nvPr/>
        </p:nvSpPr>
        <p:spPr>
          <a:xfrm>
            <a:off x="536553" y="1205139"/>
            <a:ext cx="5441829" cy="493500"/>
          </a:xfrm>
          <a:prstGeom prst="wedgeRectCallout">
            <a:avLst>
              <a:gd name="adj1" fmla="val -20483"/>
              <a:gd name="adj2" fmla="val 50322"/>
            </a:avLst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Levantar la informacion</a:t>
            </a:r>
          </a:p>
        </p:txBody>
      </p:sp>
      <p:sp>
        <p:nvSpPr>
          <p:cNvPr id="8" name="Shape 115"/>
          <p:cNvSpPr/>
          <p:nvPr/>
        </p:nvSpPr>
        <p:spPr>
          <a:xfrm>
            <a:off x="850181" y="2378949"/>
            <a:ext cx="7634252" cy="739006"/>
          </a:xfrm>
          <a:prstGeom prst="wedgeRectCallout">
            <a:avLst>
              <a:gd name="adj1" fmla="val -20483"/>
              <a:gd name="adj2" fmla="val 50322"/>
            </a:avLst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Implementar Algoritmo de Procesamiento de Lenguaje Natural</a:t>
            </a:r>
          </a:p>
        </p:txBody>
      </p:sp>
      <p:sp>
        <p:nvSpPr>
          <p:cNvPr id="9" name="Shape 115"/>
          <p:cNvSpPr/>
          <p:nvPr/>
        </p:nvSpPr>
        <p:spPr>
          <a:xfrm>
            <a:off x="1193051" y="3698860"/>
            <a:ext cx="6721756" cy="493500"/>
          </a:xfrm>
          <a:prstGeom prst="wedgeRectCallout">
            <a:avLst>
              <a:gd name="adj1" fmla="val -20483"/>
              <a:gd name="adj2" fmla="val 50322"/>
            </a:avLst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PLN a un agente Conversacional de Facebook</a:t>
            </a:r>
          </a:p>
        </p:txBody>
      </p:sp>
      <p:sp>
        <p:nvSpPr>
          <p:cNvPr id="10" name="Shape 115"/>
          <p:cNvSpPr/>
          <p:nvPr/>
        </p:nvSpPr>
        <p:spPr>
          <a:xfrm>
            <a:off x="1589083" y="5083091"/>
            <a:ext cx="7255114" cy="493500"/>
          </a:xfrm>
          <a:prstGeom prst="wedgeRectCallout">
            <a:avLst>
              <a:gd name="adj1" fmla="val -20483"/>
              <a:gd name="adj2" fmla="val 50322"/>
            </a:avLst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Evaluacion del algoritmo        Satisfaccion de los clientes</a:t>
            </a: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4916773" y="5329841"/>
            <a:ext cx="37481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941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544" y="54504"/>
            <a:ext cx="5013766" cy="468018"/>
          </a:xfrm>
        </p:spPr>
        <p:txBody>
          <a:bodyPr/>
          <a:lstStyle/>
          <a:p>
            <a:r>
              <a:rPr lang="es-ES" sz="2400" i="0" dirty="0">
                <a:solidFill>
                  <a:srgbClr val="C00000"/>
                </a:solidFill>
                <a:effectLst/>
              </a:rPr>
              <a:t>Inteligencia Artificial 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DBD99A3-EF3B-4075-9E7A-9E364783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6F9785C5-9CFD-4976-B42B-CF67DF47FF8C}"/>
              </a:ext>
            </a:extLst>
          </p:cNvPr>
          <p:cNvSpPr txBox="1"/>
          <p:nvPr/>
        </p:nvSpPr>
        <p:spPr>
          <a:xfrm>
            <a:off x="2977276" y="743665"/>
            <a:ext cx="3265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i="1" dirty="0"/>
              <a:t>Inteligencia Artificial </a:t>
            </a:r>
          </a:p>
          <a:p>
            <a:endParaRPr lang="es-EC" sz="2400" b="1" i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3214996" y="1609454"/>
            <a:ext cx="320435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C" b="1" dirty="0">
                <a:ln/>
                <a:solidFill>
                  <a:schemeClr val="accent4"/>
                </a:solidFill>
              </a:rPr>
              <a:t>Aprendizaje Automático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453930" y="2699720"/>
            <a:ext cx="158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Aprendizaje Supervisado </a:t>
            </a:r>
            <a:endParaRPr lang="en-U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308375" y="2878620"/>
            <a:ext cx="189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Aprendizaje No Supervisado </a:t>
            </a:r>
            <a:endParaRPr lang="en-US" dirty="0"/>
          </a:p>
        </p:txBody>
      </p:sp>
      <p:pic>
        <p:nvPicPr>
          <p:cNvPr id="31101" name="Picture 381" descr="A journey into supervised machine learning | by Jonathan Hirk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29" y="3346051"/>
            <a:ext cx="2648649" cy="180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echa derecha 15"/>
          <p:cNvSpPr/>
          <p:nvPr/>
        </p:nvSpPr>
        <p:spPr>
          <a:xfrm rot="5400000">
            <a:off x="4415934" y="1250750"/>
            <a:ext cx="353141" cy="386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ector recto de flecha 19"/>
          <p:cNvCxnSpPr/>
          <p:nvPr/>
        </p:nvCxnSpPr>
        <p:spPr>
          <a:xfrm flipH="1">
            <a:off x="2896453" y="2022623"/>
            <a:ext cx="1407247" cy="71400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4817171" y="2052754"/>
            <a:ext cx="1197408" cy="764007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1182154" y="4591592"/>
            <a:ext cx="1860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Base de conocimiento para el entrenamiento</a:t>
            </a:r>
            <a:endParaRPr lang="en-US" dirty="0"/>
          </a:p>
        </p:txBody>
      </p:sp>
      <p:cxnSp>
        <p:nvCxnSpPr>
          <p:cNvPr id="27" name="Conector recto de flecha 26"/>
          <p:cNvCxnSpPr/>
          <p:nvPr/>
        </p:nvCxnSpPr>
        <p:spPr>
          <a:xfrm>
            <a:off x="2105169" y="3580396"/>
            <a:ext cx="1" cy="69040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6138150" y="4694379"/>
            <a:ext cx="1749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Patrones y relaciones</a:t>
            </a:r>
            <a:endParaRPr lang="en-US" dirty="0"/>
          </a:p>
        </p:txBody>
      </p:sp>
      <p:cxnSp>
        <p:nvCxnSpPr>
          <p:cNvPr id="31" name="Conector recto de flecha 30"/>
          <p:cNvCxnSpPr/>
          <p:nvPr/>
        </p:nvCxnSpPr>
        <p:spPr>
          <a:xfrm>
            <a:off x="7012727" y="3743515"/>
            <a:ext cx="1" cy="69040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2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544" y="54504"/>
            <a:ext cx="5013766" cy="468018"/>
          </a:xfrm>
        </p:spPr>
        <p:txBody>
          <a:bodyPr/>
          <a:lstStyle/>
          <a:p>
            <a:r>
              <a:rPr lang="es-ES" sz="2400" i="0" dirty="0">
                <a:solidFill>
                  <a:srgbClr val="C00000"/>
                </a:solidFill>
                <a:effectLst/>
              </a:rPr>
              <a:t>Agente Conversacional 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E5A196B9-12BF-4326-B14B-0D15E14EDCBF}"/>
              </a:ext>
            </a:extLst>
          </p:cNvPr>
          <p:cNvSpPr/>
          <p:nvPr/>
        </p:nvSpPr>
        <p:spPr>
          <a:xfrm>
            <a:off x="275260" y="1311623"/>
            <a:ext cx="84828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1600" dirty="0"/>
              <a:t>Realiza tres procesos generales: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rgbClr val="00B0F0"/>
                </a:solidFill>
              </a:rPr>
              <a:t>Recibir</a:t>
            </a:r>
            <a:r>
              <a:rPr lang="es-EC" sz="1600" dirty="0"/>
              <a:t> petición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rgbClr val="FF0000"/>
                </a:solidFill>
              </a:rPr>
              <a:t>Analizar</a:t>
            </a:r>
            <a:r>
              <a:rPr lang="es-EC" sz="1600" dirty="0"/>
              <a:t> petición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rgbClr val="00B050"/>
                </a:solidFill>
              </a:rPr>
              <a:t>Responder</a:t>
            </a:r>
            <a:r>
              <a:rPr lang="es-EC" sz="1600" dirty="0">
                <a:solidFill>
                  <a:srgbClr val="00B050"/>
                </a:solidFill>
              </a:rPr>
              <a:t> </a:t>
            </a:r>
            <a:r>
              <a:rPr lang="es-EC" sz="1600" dirty="0"/>
              <a:t>ante la petición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084920FA-D3CD-41D3-B990-1513A5D0D306}"/>
              </a:ext>
            </a:extLst>
          </p:cNvPr>
          <p:cNvSpPr txBox="1"/>
          <p:nvPr/>
        </p:nvSpPr>
        <p:spPr>
          <a:xfrm>
            <a:off x="420914" y="674434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/>
              <a:t>Funcionamiento del </a:t>
            </a:r>
            <a:r>
              <a:rPr lang="es-EC" b="1" i="1" dirty="0" err="1"/>
              <a:t>ChatBot</a:t>
            </a:r>
            <a:endParaRPr lang="es-EC" b="1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15" y="3318598"/>
            <a:ext cx="1883834" cy="141105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22146" t="12202" r="21260" b="12110"/>
          <a:stretch/>
        </p:blipFill>
        <p:spPr>
          <a:xfrm>
            <a:off x="6650966" y="3306795"/>
            <a:ext cx="2301765" cy="143466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/>
          <a:srcRect l="16428" r="14115"/>
          <a:stretch/>
        </p:blipFill>
        <p:spPr>
          <a:xfrm>
            <a:off x="2902033" y="3149140"/>
            <a:ext cx="3250157" cy="2088974"/>
          </a:xfrm>
          <a:prstGeom prst="rect">
            <a:avLst/>
          </a:prstGeom>
        </p:spPr>
      </p:pic>
      <p:sp>
        <p:nvSpPr>
          <p:cNvPr id="14" name="Flecha derecha 13"/>
          <p:cNvSpPr/>
          <p:nvPr/>
        </p:nvSpPr>
        <p:spPr>
          <a:xfrm>
            <a:off x="2304749" y="3846786"/>
            <a:ext cx="597284" cy="504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echa derecha 16"/>
          <p:cNvSpPr/>
          <p:nvPr/>
        </p:nvSpPr>
        <p:spPr>
          <a:xfrm>
            <a:off x="6181427" y="3833949"/>
            <a:ext cx="597284" cy="504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adroTexto 15"/>
          <p:cNvSpPr txBox="1"/>
          <p:nvPr/>
        </p:nvSpPr>
        <p:spPr>
          <a:xfrm>
            <a:off x="3200404" y="5234146"/>
            <a:ext cx="2349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PLN </a:t>
            </a:r>
          </a:p>
          <a:p>
            <a:pPr algn="ctr"/>
            <a:r>
              <a:rPr lang="es-EC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Motor de IA</a:t>
            </a:r>
            <a:endParaRPr lang="en-US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625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544" y="54504"/>
            <a:ext cx="5013766" cy="468018"/>
          </a:xfrm>
        </p:spPr>
        <p:txBody>
          <a:bodyPr/>
          <a:lstStyle/>
          <a:p>
            <a:r>
              <a:rPr lang="es-ES" sz="2400" i="0" dirty="0">
                <a:solidFill>
                  <a:srgbClr val="C00000"/>
                </a:solidFill>
                <a:effectLst/>
              </a:rPr>
              <a:t>Agente Conversacional </a:t>
            </a:r>
            <a:endParaRPr lang="es-EC" sz="240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084920FA-D3CD-41D3-B990-1513A5D0D306}"/>
              </a:ext>
            </a:extLst>
          </p:cNvPr>
          <p:cNvSpPr txBox="1"/>
          <p:nvPr/>
        </p:nvSpPr>
        <p:spPr>
          <a:xfrm>
            <a:off x="420914" y="674434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/>
              <a:t>Funcionamiento del </a:t>
            </a:r>
            <a:r>
              <a:rPr lang="es-EC" b="1" i="1" dirty="0" err="1"/>
              <a:t>ChatBot</a:t>
            </a:r>
            <a:endParaRPr lang="es-EC" b="1" i="1" dirty="0"/>
          </a:p>
        </p:txBody>
      </p:sp>
      <p:pic>
        <p:nvPicPr>
          <p:cNvPr id="9" name="Imagen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" r="35125" b="10778"/>
          <a:stretch/>
        </p:blipFill>
        <p:spPr bwMode="auto">
          <a:xfrm>
            <a:off x="914400" y="1740956"/>
            <a:ext cx="6855416" cy="25187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638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ESPE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spe}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pe}" id="{7F31CE40-40C9-4D11-93DD-CCA3A5642D58}" vid="{814B2196-759D-498A-852F-BA38CD4EBCA8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30350</TotalTime>
  <Words>3210</Words>
  <Application>Microsoft Office PowerPoint</Application>
  <PresentationFormat>Personalizado</PresentationFormat>
  <Paragraphs>569</Paragraphs>
  <Slides>34</Slides>
  <Notes>33</Notes>
  <HiddenSlides>0</HiddenSlides>
  <MMClips>0</MMClips>
  <ScaleCrop>false</ScaleCrop>
  <HeadingPairs>
    <vt:vector size="8" baseType="variant">
      <vt:variant>
        <vt:lpstr>Fuentes usadas</vt:lpstr>
      </vt:variant>
      <vt:variant>
        <vt:i4>12</vt:i4>
      </vt:variant>
      <vt:variant>
        <vt:lpstr>Tema</vt:lpstr>
      </vt:variant>
      <vt:variant>
        <vt:i4>4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51" baseType="lpstr">
      <vt:lpstr>Arial</vt:lpstr>
      <vt:lpstr>Batang</vt:lpstr>
      <vt:lpstr>Calibri</vt:lpstr>
      <vt:lpstr>Calibri Light</vt:lpstr>
      <vt:lpstr>Cambria Math</vt:lpstr>
      <vt:lpstr>Courier New</vt:lpstr>
      <vt:lpstr>Droid Sans Fallback</vt:lpstr>
      <vt:lpstr>Hobo Std</vt:lpstr>
      <vt:lpstr>Symbol</vt:lpstr>
      <vt:lpstr>Times New Roman</vt:lpstr>
      <vt:lpstr>Trebuchet MS</vt:lpstr>
      <vt:lpstr>Wingdings</vt:lpstr>
      <vt:lpstr>1_Tema de Office</vt:lpstr>
      <vt:lpstr>TemaESPE</vt:lpstr>
      <vt:lpstr>espe}</vt:lpstr>
      <vt:lpstr>Tema de Office</vt:lpstr>
      <vt:lpstr>CorelDRAW</vt:lpstr>
      <vt:lpstr>Presentación de PowerPoint</vt:lpstr>
      <vt:lpstr>Antecedentes</vt:lpstr>
      <vt:lpstr>Antecedentes</vt:lpstr>
      <vt:lpstr>Antecedentes</vt:lpstr>
      <vt:lpstr>Introducción </vt:lpstr>
      <vt:lpstr>Introducción </vt:lpstr>
      <vt:lpstr>Inteligencia Artificial </vt:lpstr>
      <vt:lpstr>Agente Conversacional </vt:lpstr>
      <vt:lpstr>Agente Conversacional </vt:lpstr>
      <vt:lpstr>Agente Conversacional </vt:lpstr>
      <vt:lpstr>Arquitectura</vt:lpstr>
      <vt:lpstr>Capa de Datos</vt:lpstr>
      <vt:lpstr>Capa de Aprendizaje Supervisado </vt:lpstr>
      <vt:lpstr>Motor de Decisión </vt:lpstr>
      <vt:lpstr>Motor de Decisión </vt:lpstr>
      <vt:lpstr>Motor de Decisión  </vt:lpstr>
      <vt:lpstr>GLN</vt:lpstr>
      <vt:lpstr>Integración con Facebook </vt:lpstr>
      <vt:lpstr>Backend de Mensajería</vt:lpstr>
      <vt:lpstr>Agente conversacional para Tienda de Libros </vt:lpstr>
      <vt:lpstr>Evaluación de Resultados </vt:lpstr>
      <vt:lpstr>EVALUACION: </vt:lpstr>
      <vt:lpstr>EVALUACION: </vt:lpstr>
      <vt:lpstr>Análisis de Resultados</vt:lpstr>
      <vt:lpstr>Análisis de Resultados</vt:lpstr>
      <vt:lpstr>Análisis de Resultados</vt:lpstr>
      <vt:lpstr>Análisis de Resultados</vt:lpstr>
      <vt:lpstr>Análisis de Resultados</vt:lpstr>
      <vt:lpstr>Análisis de Resultados</vt:lpstr>
      <vt:lpstr>Análisis de Resultados</vt:lpstr>
      <vt:lpstr>Conclusiones y recomendaciones </vt:lpstr>
      <vt:lpstr>Conclusiones y Recomendaciones </vt:lpstr>
      <vt:lpstr>Conclusiones y Recomendaciones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Morales</dc:creator>
  <cp:lastModifiedBy>Verónica Ruiz</cp:lastModifiedBy>
  <cp:revision>1231</cp:revision>
  <cp:lastPrinted>2017-09-14T21:27:46Z</cp:lastPrinted>
  <dcterms:created xsi:type="dcterms:W3CDTF">2015-11-03T05:21:31Z</dcterms:created>
  <dcterms:modified xsi:type="dcterms:W3CDTF">2020-11-17T05:02:48Z</dcterms:modified>
</cp:coreProperties>
</file>