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7" r:id="rId3"/>
    <p:sldId id="260" r:id="rId4"/>
    <p:sldId id="261" r:id="rId5"/>
    <p:sldId id="264" r:id="rId6"/>
    <p:sldId id="268" r:id="rId7"/>
    <p:sldId id="265" r:id="rId8"/>
    <p:sldId id="267" r:id="rId9"/>
    <p:sldId id="263" r:id="rId10"/>
    <p:sldId id="270" r:id="rId11"/>
    <p:sldId id="269" r:id="rId12"/>
    <p:sldId id="271" r:id="rId13"/>
    <p:sldId id="273" r:id="rId14"/>
    <p:sldId id="272" r:id="rId15"/>
    <p:sldId id="274" r:id="rId16"/>
    <p:sldId id="275" r:id="rId17"/>
    <p:sldId id="280" r:id="rId18"/>
    <p:sldId id="292" r:id="rId19"/>
    <p:sldId id="281" r:id="rId20"/>
    <p:sldId id="282" r:id="rId21"/>
    <p:sldId id="276" r:id="rId22"/>
    <p:sldId id="283" r:id="rId23"/>
    <p:sldId id="284" r:id="rId24"/>
    <p:sldId id="285" r:id="rId25"/>
    <p:sldId id="286" r:id="rId26"/>
    <p:sldId id="287" r:id="rId27"/>
    <p:sldId id="291" r:id="rId28"/>
    <p:sldId id="309" r:id="rId29"/>
    <p:sldId id="300" r:id="rId30"/>
    <p:sldId id="278" r:id="rId31"/>
    <p:sldId id="301" r:id="rId32"/>
    <p:sldId id="303" r:id="rId33"/>
    <p:sldId id="304" r:id="rId34"/>
    <p:sldId id="305" r:id="rId35"/>
    <p:sldId id="310" r:id="rId36"/>
    <p:sldId id="312" r:id="rId37"/>
    <p:sldId id="279" r:id="rId38"/>
    <p:sldId id="294" r:id="rId39"/>
    <p:sldId id="297" r:id="rId40"/>
    <p:sldId id="308"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86535" autoAdjust="0"/>
  </p:normalViewPr>
  <p:slideViewPr>
    <p:cSldViewPr snapToGrid="0">
      <p:cViewPr varScale="1">
        <p:scale>
          <a:sx n="64" d="100"/>
          <a:sy n="64" d="100"/>
        </p:scale>
        <p:origin x="102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955C6-54C0-4558-BB7A-8C1A3100FE4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C"/>
        </a:p>
      </dgm:t>
    </dgm:pt>
    <dgm:pt modelId="{21E75C0B-6BB8-409C-B25E-506569B1206A}">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3200" dirty="0" smtClean="0">
              <a:solidFill>
                <a:schemeClr val="accent4">
                  <a:lumMod val="10000"/>
                </a:schemeClr>
              </a:solidFill>
            </a:rPr>
            <a:t>Implementar un Modelo de Predicción de la producción de energía de la CHCCS, a través de técnicas de aprendizaje computacional, para mejorar el aprovechamiento de los recursos hídricos disponibles.</a:t>
          </a:r>
          <a:endParaRPr lang="es-EC" sz="3200" dirty="0">
            <a:solidFill>
              <a:schemeClr val="accent4">
                <a:lumMod val="10000"/>
              </a:schemeClr>
            </a:solidFill>
          </a:endParaRPr>
        </a:p>
      </dgm:t>
    </dgm:pt>
    <dgm:pt modelId="{530F21DE-E5C8-440C-AF9E-28CAB33934A8}" type="parTrans" cxnId="{6312D460-C57B-444A-83F0-68D6E0CBEFFD}">
      <dgm:prSet/>
      <dgm:spPr/>
      <dgm:t>
        <a:bodyPr/>
        <a:lstStyle/>
        <a:p>
          <a:endParaRPr lang="es-EC"/>
        </a:p>
      </dgm:t>
    </dgm:pt>
    <dgm:pt modelId="{F2A0A099-7EB5-4ABB-B695-03A5BD5CEEA0}" type="sibTrans" cxnId="{6312D460-C57B-444A-83F0-68D6E0CBEFFD}">
      <dgm:prSet/>
      <dgm:spPr/>
      <dgm:t>
        <a:bodyPr/>
        <a:lstStyle/>
        <a:p>
          <a:endParaRPr lang="es-EC"/>
        </a:p>
      </dgm:t>
    </dgm:pt>
    <dgm:pt modelId="{2EA8CEFE-E2B0-401C-A846-2AD9663D58A7}" type="pres">
      <dgm:prSet presAssocID="{F02955C6-54C0-4558-BB7A-8C1A3100FE40}" presName="linear" presStyleCnt="0">
        <dgm:presLayoutVars>
          <dgm:animLvl val="lvl"/>
          <dgm:resizeHandles val="exact"/>
        </dgm:presLayoutVars>
      </dgm:prSet>
      <dgm:spPr/>
      <dgm:t>
        <a:bodyPr/>
        <a:lstStyle/>
        <a:p>
          <a:endParaRPr lang="es-EC"/>
        </a:p>
      </dgm:t>
    </dgm:pt>
    <dgm:pt modelId="{A3D3C88C-2072-4799-B4FB-C4A1FC5BD492}" type="pres">
      <dgm:prSet presAssocID="{21E75C0B-6BB8-409C-B25E-506569B1206A}" presName="parentText" presStyleLbl="node1" presStyleIdx="0" presStyleCnt="1">
        <dgm:presLayoutVars>
          <dgm:chMax val="0"/>
          <dgm:bulletEnabled val="1"/>
        </dgm:presLayoutVars>
      </dgm:prSet>
      <dgm:spPr/>
      <dgm:t>
        <a:bodyPr/>
        <a:lstStyle/>
        <a:p>
          <a:endParaRPr lang="es-EC"/>
        </a:p>
      </dgm:t>
    </dgm:pt>
  </dgm:ptLst>
  <dgm:cxnLst>
    <dgm:cxn modelId="{6312D460-C57B-444A-83F0-68D6E0CBEFFD}" srcId="{F02955C6-54C0-4558-BB7A-8C1A3100FE40}" destId="{21E75C0B-6BB8-409C-B25E-506569B1206A}" srcOrd="0" destOrd="0" parTransId="{530F21DE-E5C8-440C-AF9E-28CAB33934A8}" sibTransId="{F2A0A099-7EB5-4ABB-B695-03A5BD5CEEA0}"/>
    <dgm:cxn modelId="{0B9B75CF-8472-4074-9BFA-0BDD4D0C74D9}" type="presOf" srcId="{F02955C6-54C0-4558-BB7A-8C1A3100FE40}" destId="{2EA8CEFE-E2B0-401C-A846-2AD9663D58A7}" srcOrd="0" destOrd="0" presId="urn:microsoft.com/office/officeart/2005/8/layout/vList2"/>
    <dgm:cxn modelId="{5E5537C6-D333-44D0-9C10-1AD9BDE1939B}" type="presOf" srcId="{21E75C0B-6BB8-409C-B25E-506569B1206A}" destId="{A3D3C88C-2072-4799-B4FB-C4A1FC5BD492}" srcOrd="0" destOrd="0" presId="urn:microsoft.com/office/officeart/2005/8/layout/vList2"/>
    <dgm:cxn modelId="{6B81E428-3699-444C-918E-6FF3F6C3B4D4}" type="presParOf" srcId="{2EA8CEFE-E2B0-401C-A846-2AD9663D58A7}" destId="{A3D3C88C-2072-4799-B4FB-C4A1FC5BD49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D2985209-9BE0-4DBE-9C03-F6A4BA07230F}" type="presOf" srcId="{21598E96-E958-4AE5-B72F-30C18C6DF73E}" destId="{C93D09B3-7635-4BA8-BA9C-8319752BF0FB}"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71C82813-81F7-4703-9F3F-6077D5E1D511}" type="presOf" srcId="{07F8DF32-013D-4D8C-BD1C-4952D176D8D6}" destId="{8BB5D616-A64F-4CE9-BEC7-71C1D28AE32F}"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46B057D9-A6BE-4ABF-BD98-EBB9BFDA53CB}" type="presOf" srcId="{09825AF1-800A-4D1C-8799-93124CE153B9}" destId="{6C6D5E80-1920-499F-8E27-CECC811D7B8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3A4C297D-1B6A-4E41-BAF8-A07686D0CAF4}" type="presOf" srcId="{67136D7A-8185-4E67-9B81-503E96146B16}" destId="{A8E0EA0B-CB0F-4F0A-8A87-43F96AD89577}" srcOrd="0" destOrd="0" presId="urn:microsoft.com/office/officeart/2005/8/layout/chevron1"/>
    <dgm:cxn modelId="{F13A5D2E-E84E-40BC-BCCD-4C85848D7FCC}" type="presParOf" srcId="{A8E0EA0B-CB0F-4F0A-8A87-43F96AD89577}" destId="{C93D09B3-7635-4BA8-BA9C-8319752BF0FB}" srcOrd="0" destOrd="0" presId="urn:microsoft.com/office/officeart/2005/8/layout/chevron1"/>
    <dgm:cxn modelId="{8EFDB352-9127-45BF-B24A-7E5B19161039}" type="presParOf" srcId="{A8E0EA0B-CB0F-4F0A-8A87-43F96AD89577}" destId="{2327A594-28E6-48F9-B1E8-B1369D67875D}" srcOrd="1" destOrd="0" presId="urn:microsoft.com/office/officeart/2005/8/layout/chevron1"/>
    <dgm:cxn modelId="{CA9467E9-1381-44D4-A541-DFDCA9739BC4}" type="presParOf" srcId="{A8E0EA0B-CB0F-4F0A-8A87-43F96AD89577}" destId="{8BB5D616-A64F-4CE9-BEC7-71C1D28AE32F}" srcOrd="2" destOrd="0" presId="urn:microsoft.com/office/officeart/2005/8/layout/chevron1"/>
    <dgm:cxn modelId="{CB7749B5-FE2C-4F1D-93FB-D45CC44E918A}" type="presParOf" srcId="{A8E0EA0B-CB0F-4F0A-8A87-43F96AD89577}" destId="{1F9D429A-B758-407C-A1B6-65A89F54E8B2}" srcOrd="3" destOrd="0" presId="urn:microsoft.com/office/officeart/2005/8/layout/chevron1"/>
    <dgm:cxn modelId="{611A360B-009D-463F-957C-B20731BD8D9A}"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9C02FEA-CDA2-4ABE-A26E-D86FF3C9EA21}" srcId="{67136D7A-8185-4E67-9B81-503E96146B16}" destId="{07F8DF32-013D-4D8C-BD1C-4952D176D8D6}" srcOrd="1" destOrd="0" parTransId="{A2253552-E7CD-4CB7-9237-6D9428CF664D}" sibTransId="{976DF07B-71FD-4E36-9648-57603464027E}"/>
    <dgm:cxn modelId="{378D54B6-682D-49CA-A2B6-8EF83DA1D85A}" type="presOf" srcId="{07F8DF32-013D-4D8C-BD1C-4952D176D8D6}" destId="{8BB5D616-A64F-4CE9-BEC7-71C1D28AE32F}"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C18F6F3D-124C-4CC8-B8E4-8C736C62180F}" type="presOf" srcId="{09825AF1-800A-4D1C-8799-93124CE153B9}" destId="{6C6D5E80-1920-499F-8E27-CECC811D7B8F}" srcOrd="0" destOrd="0" presId="urn:microsoft.com/office/officeart/2005/8/layout/chevron1"/>
    <dgm:cxn modelId="{FC85D86A-920A-40A7-ACE4-8EE04BFE0664}" type="presOf" srcId="{67136D7A-8185-4E67-9B81-503E96146B16}" destId="{A8E0EA0B-CB0F-4F0A-8A87-43F96AD89577}"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587AC7EB-F2AB-43B3-8755-1FB0A3838BEE}" type="presOf" srcId="{21598E96-E958-4AE5-B72F-30C18C6DF73E}" destId="{C93D09B3-7635-4BA8-BA9C-8319752BF0FB}" srcOrd="0" destOrd="0" presId="urn:microsoft.com/office/officeart/2005/8/layout/chevron1"/>
    <dgm:cxn modelId="{4FA48F9D-AE57-4D87-B11D-FFBA067D87CF}" type="presParOf" srcId="{A8E0EA0B-CB0F-4F0A-8A87-43F96AD89577}" destId="{C93D09B3-7635-4BA8-BA9C-8319752BF0FB}" srcOrd="0" destOrd="0" presId="urn:microsoft.com/office/officeart/2005/8/layout/chevron1"/>
    <dgm:cxn modelId="{4ED45E34-345E-40B2-A297-1361D96F684F}" type="presParOf" srcId="{A8E0EA0B-CB0F-4F0A-8A87-43F96AD89577}" destId="{2327A594-28E6-48F9-B1E8-B1369D67875D}" srcOrd="1" destOrd="0" presId="urn:microsoft.com/office/officeart/2005/8/layout/chevron1"/>
    <dgm:cxn modelId="{EE15CE1C-0286-451D-B79C-750BAC83B5A0}" type="presParOf" srcId="{A8E0EA0B-CB0F-4F0A-8A87-43F96AD89577}" destId="{8BB5D616-A64F-4CE9-BEC7-71C1D28AE32F}" srcOrd="2" destOrd="0" presId="urn:microsoft.com/office/officeart/2005/8/layout/chevron1"/>
    <dgm:cxn modelId="{AEB7F365-874B-498F-8264-3B5756C07BEB}" type="presParOf" srcId="{A8E0EA0B-CB0F-4F0A-8A87-43F96AD89577}" destId="{1F9D429A-B758-407C-A1B6-65A89F54E8B2}" srcOrd="3" destOrd="0" presId="urn:microsoft.com/office/officeart/2005/8/layout/chevron1"/>
    <dgm:cxn modelId="{6CEE22B5-1623-49DC-A62D-73ECBCFF2162}"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63FA590-3557-4317-BD8B-2E6071E46521}" type="presOf" srcId="{07F8DF32-013D-4D8C-BD1C-4952D176D8D6}" destId="{8BB5D616-A64F-4CE9-BEC7-71C1D28AE32F}"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0E13791C-95AB-46A9-96B8-B870BAD576CE}" type="presOf" srcId="{67136D7A-8185-4E67-9B81-503E96146B16}" destId="{A8E0EA0B-CB0F-4F0A-8A87-43F96AD89577}"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471C7874-EC76-4261-AE7E-0278D3C55BEA}" type="presOf" srcId="{21598E96-E958-4AE5-B72F-30C18C6DF73E}" destId="{C93D09B3-7635-4BA8-BA9C-8319752BF0FB}" srcOrd="0" destOrd="0" presId="urn:microsoft.com/office/officeart/2005/8/layout/chevron1"/>
    <dgm:cxn modelId="{2F064D24-0AA7-41EC-A64C-BED2CA89CBEC}" type="presOf" srcId="{09825AF1-800A-4D1C-8799-93124CE153B9}" destId="{6C6D5E80-1920-499F-8E27-CECC811D7B8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3D9EFB9F-8ADC-4F35-B752-BE1C92885C58}" type="presParOf" srcId="{A8E0EA0B-CB0F-4F0A-8A87-43F96AD89577}" destId="{C93D09B3-7635-4BA8-BA9C-8319752BF0FB}" srcOrd="0" destOrd="0" presId="urn:microsoft.com/office/officeart/2005/8/layout/chevron1"/>
    <dgm:cxn modelId="{6B0E133B-9C1D-4C5D-88EF-DB33DCA16E91}" type="presParOf" srcId="{A8E0EA0B-CB0F-4F0A-8A87-43F96AD89577}" destId="{2327A594-28E6-48F9-B1E8-B1369D67875D}" srcOrd="1" destOrd="0" presId="urn:microsoft.com/office/officeart/2005/8/layout/chevron1"/>
    <dgm:cxn modelId="{6A94B819-ED0C-414D-87EC-1A628344C788}" type="presParOf" srcId="{A8E0EA0B-CB0F-4F0A-8A87-43F96AD89577}" destId="{8BB5D616-A64F-4CE9-BEC7-71C1D28AE32F}" srcOrd="2" destOrd="0" presId="urn:microsoft.com/office/officeart/2005/8/layout/chevron1"/>
    <dgm:cxn modelId="{082BFDAC-8CC4-44B5-BDC3-4AEBCE1E3057}" type="presParOf" srcId="{A8E0EA0B-CB0F-4F0A-8A87-43F96AD89577}" destId="{1F9D429A-B758-407C-A1B6-65A89F54E8B2}" srcOrd="3" destOrd="0" presId="urn:microsoft.com/office/officeart/2005/8/layout/chevron1"/>
    <dgm:cxn modelId="{AC6F5180-FC70-4EE5-ADDC-4225D322458F}"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49830AF6-A4E4-4E1E-A806-443305042ABC}" srcId="{67136D7A-8185-4E67-9B81-503E96146B16}" destId="{09825AF1-800A-4D1C-8799-93124CE153B9}" srcOrd="2" destOrd="0" parTransId="{ADB8C445-9BBB-4B96-8227-146AFD58250E}" sibTransId="{82D1EAA6-7050-4FAE-9D27-BE071559F1EC}"/>
    <dgm:cxn modelId="{4EF80F98-3F5E-4640-93E0-82F98F0663FE}" srcId="{67136D7A-8185-4E67-9B81-503E96146B16}" destId="{21598E96-E958-4AE5-B72F-30C18C6DF73E}" srcOrd="0" destOrd="0" parTransId="{D6C3CDAE-F100-44F3-90B2-76F3F3816757}" sibTransId="{C57B79EB-64AE-4EC0-86D4-982571E2E599}"/>
    <dgm:cxn modelId="{A1354FB9-7F24-4DAF-9797-EB85308EDDC9}" type="presOf" srcId="{67136D7A-8185-4E67-9B81-503E96146B16}" destId="{A8E0EA0B-CB0F-4F0A-8A87-43F96AD89577}" srcOrd="0" destOrd="0" presId="urn:microsoft.com/office/officeart/2005/8/layout/chevron1"/>
    <dgm:cxn modelId="{3793367E-15A6-470E-87C9-AD02AC022321}" type="presOf" srcId="{21598E96-E958-4AE5-B72F-30C18C6DF73E}" destId="{C93D09B3-7635-4BA8-BA9C-8319752BF0FB}" srcOrd="0" destOrd="0" presId="urn:microsoft.com/office/officeart/2005/8/layout/chevron1"/>
    <dgm:cxn modelId="{F2999878-1EC0-410A-A45D-BD8BDACC7AAA}" type="presOf" srcId="{07F8DF32-013D-4D8C-BD1C-4952D176D8D6}" destId="{8BB5D616-A64F-4CE9-BEC7-71C1D28AE32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23320546-9FCE-40B6-B426-D5752FB252EC}" type="presOf" srcId="{09825AF1-800A-4D1C-8799-93124CE153B9}" destId="{6C6D5E80-1920-499F-8E27-CECC811D7B8F}" srcOrd="0" destOrd="0" presId="urn:microsoft.com/office/officeart/2005/8/layout/chevron1"/>
    <dgm:cxn modelId="{7BDB2E3E-3F85-4CAD-953E-8A37412832E6}" type="presParOf" srcId="{A8E0EA0B-CB0F-4F0A-8A87-43F96AD89577}" destId="{C93D09B3-7635-4BA8-BA9C-8319752BF0FB}" srcOrd="0" destOrd="0" presId="urn:microsoft.com/office/officeart/2005/8/layout/chevron1"/>
    <dgm:cxn modelId="{9660865D-0056-438D-B3C2-7CDF45ADB417}" type="presParOf" srcId="{A8E0EA0B-CB0F-4F0A-8A87-43F96AD89577}" destId="{2327A594-28E6-48F9-B1E8-B1369D67875D}" srcOrd="1" destOrd="0" presId="urn:microsoft.com/office/officeart/2005/8/layout/chevron1"/>
    <dgm:cxn modelId="{29C0582E-CD70-4AD1-814C-63062038F878}" type="presParOf" srcId="{A8E0EA0B-CB0F-4F0A-8A87-43F96AD89577}" destId="{8BB5D616-A64F-4CE9-BEC7-71C1D28AE32F}" srcOrd="2" destOrd="0" presId="urn:microsoft.com/office/officeart/2005/8/layout/chevron1"/>
    <dgm:cxn modelId="{101B934C-9056-4EBC-8338-19ACE1D96E3C}" type="presParOf" srcId="{A8E0EA0B-CB0F-4F0A-8A87-43F96AD89577}" destId="{1F9D429A-B758-407C-A1B6-65A89F54E8B2}" srcOrd="3" destOrd="0" presId="urn:microsoft.com/office/officeart/2005/8/layout/chevron1"/>
    <dgm:cxn modelId="{5D13EC90-F6F7-4389-BEA4-04D413C174A5}"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C998FD3A-57BC-4581-880E-4EE7956F9024}" type="presOf" srcId="{07F8DF32-013D-4D8C-BD1C-4952D176D8D6}" destId="{8BB5D616-A64F-4CE9-BEC7-71C1D28AE32F}"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4EF80F98-3F5E-4640-93E0-82F98F0663FE}" srcId="{67136D7A-8185-4E67-9B81-503E96146B16}" destId="{21598E96-E958-4AE5-B72F-30C18C6DF73E}" srcOrd="0" destOrd="0" parTransId="{D6C3CDAE-F100-44F3-90B2-76F3F3816757}" sibTransId="{C57B79EB-64AE-4EC0-86D4-982571E2E599}"/>
    <dgm:cxn modelId="{3C17DD43-9C61-4474-89DF-2B0895328B15}" type="presOf" srcId="{09825AF1-800A-4D1C-8799-93124CE153B9}" destId="{6C6D5E80-1920-499F-8E27-CECC811D7B8F}" srcOrd="0" destOrd="0" presId="urn:microsoft.com/office/officeart/2005/8/layout/chevron1"/>
    <dgm:cxn modelId="{C5204D24-CA44-4143-881E-4B975FB3BAEE}" type="presOf" srcId="{67136D7A-8185-4E67-9B81-503E96146B16}" destId="{A8E0EA0B-CB0F-4F0A-8A87-43F96AD89577}"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6270CCE5-02A8-498F-A737-D2EB07C445A2}" type="presOf" srcId="{21598E96-E958-4AE5-B72F-30C18C6DF73E}" destId="{C93D09B3-7635-4BA8-BA9C-8319752BF0FB}" srcOrd="0" destOrd="0" presId="urn:microsoft.com/office/officeart/2005/8/layout/chevron1"/>
    <dgm:cxn modelId="{1096B7A6-1E07-4662-B393-0DA61428BA78}" type="presParOf" srcId="{A8E0EA0B-CB0F-4F0A-8A87-43F96AD89577}" destId="{C93D09B3-7635-4BA8-BA9C-8319752BF0FB}" srcOrd="0" destOrd="0" presId="urn:microsoft.com/office/officeart/2005/8/layout/chevron1"/>
    <dgm:cxn modelId="{B9DC9D91-0F34-4A0E-84C0-FE15F24ECEE2}" type="presParOf" srcId="{A8E0EA0B-CB0F-4F0A-8A87-43F96AD89577}" destId="{2327A594-28E6-48F9-B1E8-B1369D67875D}" srcOrd="1" destOrd="0" presId="urn:microsoft.com/office/officeart/2005/8/layout/chevron1"/>
    <dgm:cxn modelId="{3D36F7B2-9766-49FF-9529-3F13C731C4D8}" type="presParOf" srcId="{A8E0EA0B-CB0F-4F0A-8A87-43F96AD89577}" destId="{8BB5D616-A64F-4CE9-BEC7-71C1D28AE32F}" srcOrd="2" destOrd="0" presId="urn:microsoft.com/office/officeart/2005/8/layout/chevron1"/>
    <dgm:cxn modelId="{47BF1A16-8C3A-4D9A-8AC7-401F0D29DAE4}" type="presParOf" srcId="{A8E0EA0B-CB0F-4F0A-8A87-43F96AD89577}" destId="{1F9D429A-B758-407C-A1B6-65A89F54E8B2}" srcOrd="3" destOrd="0" presId="urn:microsoft.com/office/officeart/2005/8/layout/chevron1"/>
    <dgm:cxn modelId="{8D07F308-D580-4EA0-8CB7-F38707262952}"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49830AF6-A4E4-4E1E-A806-443305042ABC}" srcId="{67136D7A-8185-4E67-9B81-503E96146B16}" destId="{09825AF1-800A-4D1C-8799-93124CE153B9}" srcOrd="2" destOrd="0" parTransId="{ADB8C445-9BBB-4B96-8227-146AFD58250E}" sibTransId="{82D1EAA6-7050-4FAE-9D27-BE071559F1EC}"/>
    <dgm:cxn modelId="{4EF80F98-3F5E-4640-93E0-82F98F0663FE}" srcId="{67136D7A-8185-4E67-9B81-503E96146B16}" destId="{21598E96-E958-4AE5-B72F-30C18C6DF73E}" srcOrd="0" destOrd="0" parTransId="{D6C3CDAE-F100-44F3-90B2-76F3F3816757}" sibTransId="{C57B79EB-64AE-4EC0-86D4-982571E2E599}"/>
    <dgm:cxn modelId="{9E74CB5F-F939-4993-BAA4-DBBCE46A4E1C}" type="presOf" srcId="{67136D7A-8185-4E67-9B81-503E96146B16}" destId="{A8E0EA0B-CB0F-4F0A-8A87-43F96AD89577}" srcOrd="0" destOrd="0" presId="urn:microsoft.com/office/officeart/2005/8/layout/chevron1"/>
    <dgm:cxn modelId="{7E07B670-5DAF-4ABE-8E93-3510DBA85C3D}" type="presOf" srcId="{07F8DF32-013D-4D8C-BD1C-4952D176D8D6}" destId="{8BB5D616-A64F-4CE9-BEC7-71C1D28AE32F}" srcOrd="0" destOrd="0" presId="urn:microsoft.com/office/officeart/2005/8/layout/chevron1"/>
    <dgm:cxn modelId="{8194A7C9-4A70-4518-85D7-FDF00780C8FA}" type="presOf" srcId="{21598E96-E958-4AE5-B72F-30C18C6DF73E}" destId="{C93D09B3-7635-4BA8-BA9C-8319752BF0FB}"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3B8A21AE-5142-4AD1-8F1F-A30E5FC61D0D}" type="presOf" srcId="{09825AF1-800A-4D1C-8799-93124CE153B9}" destId="{6C6D5E80-1920-499F-8E27-CECC811D7B8F}" srcOrd="0" destOrd="0" presId="urn:microsoft.com/office/officeart/2005/8/layout/chevron1"/>
    <dgm:cxn modelId="{2EDD3518-B996-4672-BB3B-0917F8394ABF}" type="presParOf" srcId="{A8E0EA0B-CB0F-4F0A-8A87-43F96AD89577}" destId="{C93D09B3-7635-4BA8-BA9C-8319752BF0FB}" srcOrd="0" destOrd="0" presId="urn:microsoft.com/office/officeart/2005/8/layout/chevron1"/>
    <dgm:cxn modelId="{905A7D3D-5F53-40E2-97A7-2C5C6641B12F}" type="presParOf" srcId="{A8E0EA0B-CB0F-4F0A-8A87-43F96AD89577}" destId="{2327A594-28E6-48F9-B1E8-B1369D67875D}" srcOrd="1" destOrd="0" presId="urn:microsoft.com/office/officeart/2005/8/layout/chevron1"/>
    <dgm:cxn modelId="{74D7E220-7B9E-454A-870E-1D3CE4C86665}" type="presParOf" srcId="{A8E0EA0B-CB0F-4F0A-8A87-43F96AD89577}" destId="{8BB5D616-A64F-4CE9-BEC7-71C1D28AE32F}" srcOrd="2" destOrd="0" presId="urn:microsoft.com/office/officeart/2005/8/layout/chevron1"/>
    <dgm:cxn modelId="{461D883A-BBC8-428B-9C32-23E30EC336D4}" type="presParOf" srcId="{A8E0EA0B-CB0F-4F0A-8A87-43F96AD89577}" destId="{1F9D429A-B758-407C-A1B6-65A89F54E8B2}" srcOrd="3" destOrd="0" presId="urn:microsoft.com/office/officeart/2005/8/layout/chevron1"/>
    <dgm:cxn modelId="{42717676-96E3-466F-A033-CF35A138316A}"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9C02FEA-CDA2-4ABE-A26E-D86FF3C9EA21}" srcId="{67136D7A-8185-4E67-9B81-503E96146B16}" destId="{07F8DF32-013D-4D8C-BD1C-4952D176D8D6}" srcOrd="1" destOrd="0" parTransId="{A2253552-E7CD-4CB7-9237-6D9428CF664D}" sibTransId="{976DF07B-71FD-4E36-9648-57603464027E}"/>
    <dgm:cxn modelId="{4EF80F98-3F5E-4640-93E0-82F98F0663FE}" srcId="{67136D7A-8185-4E67-9B81-503E96146B16}" destId="{21598E96-E958-4AE5-B72F-30C18C6DF73E}" srcOrd="0" destOrd="0" parTransId="{D6C3CDAE-F100-44F3-90B2-76F3F3816757}" sibTransId="{C57B79EB-64AE-4EC0-86D4-982571E2E599}"/>
    <dgm:cxn modelId="{541F25C0-5279-4B85-A78B-25D5564108FE}" type="presOf" srcId="{09825AF1-800A-4D1C-8799-93124CE153B9}" destId="{6C6D5E80-1920-499F-8E27-CECC811D7B8F}" srcOrd="0" destOrd="0" presId="urn:microsoft.com/office/officeart/2005/8/layout/chevron1"/>
    <dgm:cxn modelId="{6E6D2BDA-3CD1-4DC7-BD88-71813DECF7E4}" type="presOf" srcId="{21598E96-E958-4AE5-B72F-30C18C6DF73E}" destId="{C93D09B3-7635-4BA8-BA9C-8319752BF0FB}"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236FC5A4-CFB4-44F4-8D7C-CD3D72088177}" type="presOf" srcId="{67136D7A-8185-4E67-9B81-503E96146B16}" destId="{A8E0EA0B-CB0F-4F0A-8A87-43F96AD89577}" srcOrd="0" destOrd="0" presId="urn:microsoft.com/office/officeart/2005/8/layout/chevron1"/>
    <dgm:cxn modelId="{DD5FE0D3-7D7B-4730-BD7E-6F216844B7CD}" type="presOf" srcId="{07F8DF32-013D-4D8C-BD1C-4952D176D8D6}" destId="{8BB5D616-A64F-4CE9-BEC7-71C1D28AE32F}" srcOrd="0" destOrd="0" presId="urn:microsoft.com/office/officeart/2005/8/layout/chevron1"/>
    <dgm:cxn modelId="{F2F0A71B-4264-451D-AA63-E32FBDAD26D0}" type="presParOf" srcId="{A8E0EA0B-CB0F-4F0A-8A87-43F96AD89577}" destId="{C93D09B3-7635-4BA8-BA9C-8319752BF0FB}" srcOrd="0" destOrd="0" presId="urn:microsoft.com/office/officeart/2005/8/layout/chevron1"/>
    <dgm:cxn modelId="{B1BEEECE-FA4E-4378-BA81-9D475CE59428}" type="presParOf" srcId="{A8E0EA0B-CB0F-4F0A-8A87-43F96AD89577}" destId="{2327A594-28E6-48F9-B1E8-B1369D67875D}" srcOrd="1" destOrd="0" presId="urn:microsoft.com/office/officeart/2005/8/layout/chevron1"/>
    <dgm:cxn modelId="{663D6BDE-487F-4A76-81CE-2078D0A9126B}" type="presParOf" srcId="{A8E0EA0B-CB0F-4F0A-8A87-43F96AD89577}" destId="{8BB5D616-A64F-4CE9-BEC7-71C1D28AE32F}" srcOrd="2" destOrd="0" presId="urn:microsoft.com/office/officeart/2005/8/layout/chevron1"/>
    <dgm:cxn modelId="{0F2A5319-F884-4510-AF94-9313E18C0137}" type="presParOf" srcId="{A8E0EA0B-CB0F-4F0A-8A87-43F96AD89577}" destId="{1F9D429A-B758-407C-A1B6-65A89F54E8B2}" srcOrd="3" destOrd="0" presId="urn:microsoft.com/office/officeart/2005/8/layout/chevron1"/>
    <dgm:cxn modelId="{F3797C21-CD7A-45D1-8AC3-04950530AEEF}"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74EC8-3243-41B4-AD22-65587E37FC6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F5D42F40-0F6D-44FA-BB15-CE98CFEC8A29}">
      <dgm:prSet phldrT="[Texto]"/>
      <dgm:spPr/>
      <dgm:t>
        <a:bodyPr/>
        <a:lstStyle/>
        <a:p>
          <a:r>
            <a:rPr lang="es-EC" b="1" dirty="0" smtClean="0"/>
            <a:t>OE1:	Realizar una Revisión Inicial de Literatura para identificar los métodos de elaboración 	de modelos predictivos, asociados a la generación de energía hidroeléctrica; y definir 	el método y modelo que mejor se ajusten a la realidad de la CHCCS.</a:t>
          </a:r>
          <a:endParaRPr lang="es-EC" b="1" dirty="0"/>
        </a:p>
      </dgm:t>
    </dgm:pt>
    <dgm:pt modelId="{80C3B0DC-387D-4D2E-89EF-386449B1F9C1}" type="parTrans" cxnId="{1115A794-51F8-4098-B9A0-D63C23EB0103}">
      <dgm:prSet/>
      <dgm:spPr/>
      <dgm:t>
        <a:bodyPr/>
        <a:lstStyle/>
        <a:p>
          <a:endParaRPr lang="es-EC"/>
        </a:p>
      </dgm:t>
    </dgm:pt>
    <dgm:pt modelId="{AB11C832-391E-45CF-99F4-955C6E4D0373}" type="sibTrans" cxnId="{1115A794-51F8-4098-B9A0-D63C23EB0103}">
      <dgm:prSet/>
      <dgm:spPr/>
      <dgm:t>
        <a:bodyPr/>
        <a:lstStyle/>
        <a:p>
          <a:endParaRPr lang="es-EC"/>
        </a:p>
      </dgm:t>
    </dgm:pt>
    <dgm:pt modelId="{A4E0B61E-7333-4C4A-ACA9-FEEFB3204BD2}">
      <dgm:prSet phldrT="[Texto]"/>
      <dgm:spPr/>
      <dgm:t>
        <a:bodyPr/>
        <a:lstStyle/>
        <a:p>
          <a:r>
            <a:rPr lang="es-EC" b="1" dirty="0" smtClean="0"/>
            <a:t>OE3:	Implementar un modelo predictivo que permita elaborar la programación de la 	energía generada por la  CHCCS.</a:t>
          </a:r>
          <a:endParaRPr lang="es-EC" b="1" dirty="0"/>
        </a:p>
      </dgm:t>
    </dgm:pt>
    <dgm:pt modelId="{140293A2-343B-40FF-BBAD-473E813B67F3}" type="parTrans" cxnId="{DA5991B5-81A4-47F7-A822-E1910E1A8188}">
      <dgm:prSet/>
      <dgm:spPr/>
      <dgm:t>
        <a:bodyPr/>
        <a:lstStyle/>
        <a:p>
          <a:endParaRPr lang="es-EC"/>
        </a:p>
      </dgm:t>
    </dgm:pt>
    <dgm:pt modelId="{662D3C75-2C94-4EBC-84C8-CA6CAB3CC4D0}" type="sibTrans" cxnId="{DA5991B5-81A4-47F7-A822-E1910E1A8188}">
      <dgm:prSet/>
      <dgm:spPr/>
      <dgm:t>
        <a:bodyPr/>
        <a:lstStyle/>
        <a:p>
          <a:endParaRPr lang="es-EC"/>
        </a:p>
      </dgm:t>
    </dgm:pt>
    <dgm:pt modelId="{E73AF0A6-5167-4EE3-AFE5-901154BF6725}">
      <dgm:prSet phldrT="[Texto]"/>
      <dgm:spPr/>
      <dgm:t>
        <a:bodyPr/>
        <a:lstStyle/>
        <a:p>
          <a:r>
            <a:rPr lang="es-EC" b="1" dirty="0" smtClean="0"/>
            <a:t>OE4:	Validar la efectividad del modelo implementado, para la predicción de la energía 	generada por la CHCCS, en comparación con el método actual de cálculo.</a:t>
          </a:r>
          <a:endParaRPr lang="es-EC" b="1" dirty="0"/>
        </a:p>
      </dgm:t>
    </dgm:pt>
    <dgm:pt modelId="{8C0CF4EA-6A3B-4BD6-8B85-5F35589430E2}" type="parTrans" cxnId="{DB73AC28-1810-4E59-8BD9-986FE8B1E2B0}">
      <dgm:prSet/>
      <dgm:spPr/>
      <dgm:t>
        <a:bodyPr/>
        <a:lstStyle/>
        <a:p>
          <a:endParaRPr lang="es-EC"/>
        </a:p>
      </dgm:t>
    </dgm:pt>
    <dgm:pt modelId="{9711BADF-B7AC-4F08-A5D0-9D7A58BB7F60}" type="sibTrans" cxnId="{DB73AC28-1810-4E59-8BD9-986FE8B1E2B0}">
      <dgm:prSet/>
      <dgm:spPr/>
      <dgm:t>
        <a:bodyPr/>
        <a:lstStyle/>
        <a:p>
          <a:endParaRPr lang="es-EC"/>
        </a:p>
      </dgm:t>
    </dgm:pt>
    <dgm:pt modelId="{1C785FE7-E9A4-4360-B335-9887EF7BA79B}">
      <dgm:prSet phldrT="[Texto]"/>
      <dgm:spPr/>
      <dgm:t>
        <a:bodyPr/>
        <a:lstStyle/>
        <a:p>
          <a:r>
            <a:rPr lang="es-EC" b="1" dirty="0" smtClean="0"/>
            <a:t>OE2:	Identificar las fuentes de información relacionadas con las variables que 	intervienen en la predicción de la generación hidroeléctrica de la CHCCS.</a:t>
          </a:r>
          <a:endParaRPr lang="es-EC" b="1" dirty="0"/>
        </a:p>
      </dgm:t>
    </dgm:pt>
    <dgm:pt modelId="{DD0E8448-6994-44B3-A8C1-FAC619950819}" type="sibTrans" cxnId="{1A50404C-57AF-4492-867B-3C9AC5B40512}">
      <dgm:prSet/>
      <dgm:spPr/>
      <dgm:t>
        <a:bodyPr/>
        <a:lstStyle/>
        <a:p>
          <a:endParaRPr lang="es-EC"/>
        </a:p>
      </dgm:t>
    </dgm:pt>
    <dgm:pt modelId="{6B1F3E70-A001-421C-AC6F-281ED475B9AF}" type="parTrans" cxnId="{1A50404C-57AF-4492-867B-3C9AC5B40512}">
      <dgm:prSet/>
      <dgm:spPr/>
      <dgm:t>
        <a:bodyPr/>
        <a:lstStyle/>
        <a:p>
          <a:endParaRPr lang="es-EC"/>
        </a:p>
      </dgm:t>
    </dgm:pt>
    <dgm:pt modelId="{4C5B75D2-B6C2-46C6-857F-4FCFC3F69EB7}" type="pres">
      <dgm:prSet presAssocID="{16074EC8-3243-41B4-AD22-65587E37FC6F}" presName="Name0" presStyleCnt="0">
        <dgm:presLayoutVars>
          <dgm:chMax val="7"/>
          <dgm:chPref val="7"/>
          <dgm:dir/>
        </dgm:presLayoutVars>
      </dgm:prSet>
      <dgm:spPr/>
      <dgm:t>
        <a:bodyPr/>
        <a:lstStyle/>
        <a:p>
          <a:endParaRPr lang="es-EC"/>
        </a:p>
      </dgm:t>
    </dgm:pt>
    <dgm:pt modelId="{CBE76977-012A-4147-ADA0-B5FDDCFD2DAE}" type="pres">
      <dgm:prSet presAssocID="{16074EC8-3243-41B4-AD22-65587E37FC6F}" presName="Name1" presStyleCnt="0"/>
      <dgm:spPr/>
    </dgm:pt>
    <dgm:pt modelId="{3DFE4314-14C7-4A52-B885-7A73ACF1DF80}" type="pres">
      <dgm:prSet presAssocID="{16074EC8-3243-41B4-AD22-65587E37FC6F}" presName="cycle" presStyleCnt="0"/>
      <dgm:spPr/>
    </dgm:pt>
    <dgm:pt modelId="{BC40CD2C-F6D8-41F9-9563-C016D5B3722A}" type="pres">
      <dgm:prSet presAssocID="{16074EC8-3243-41B4-AD22-65587E37FC6F}" presName="srcNode" presStyleLbl="node1" presStyleIdx="0" presStyleCnt="4"/>
      <dgm:spPr/>
    </dgm:pt>
    <dgm:pt modelId="{3AAFD538-4B02-4A66-8C75-DF9E1A20E6BB}" type="pres">
      <dgm:prSet presAssocID="{16074EC8-3243-41B4-AD22-65587E37FC6F}" presName="conn" presStyleLbl="parChTrans1D2" presStyleIdx="0" presStyleCnt="1"/>
      <dgm:spPr/>
      <dgm:t>
        <a:bodyPr/>
        <a:lstStyle/>
        <a:p>
          <a:endParaRPr lang="es-EC"/>
        </a:p>
      </dgm:t>
    </dgm:pt>
    <dgm:pt modelId="{3E494A1F-4070-4165-BB4F-51CBEF775136}" type="pres">
      <dgm:prSet presAssocID="{16074EC8-3243-41B4-AD22-65587E37FC6F}" presName="extraNode" presStyleLbl="node1" presStyleIdx="0" presStyleCnt="4"/>
      <dgm:spPr/>
    </dgm:pt>
    <dgm:pt modelId="{B89043F2-3326-4C57-AB6F-E5D9DA1A4A3A}" type="pres">
      <dgm:prSet presAssocID="{16074EC8-3243-41B4-AD22-65587E37FC6F}" presName="dstNode" presStyleLbl="node1" presStyleIdx="0" presStyleCnt="4"/>
      <dgm:spPr/>
    </dgm:pt>
    <dgm:pt modelId="{C86A8812-9EAE-44FE-9D22-49A59077A092}" type="pres">
      <dgm:prSet presAssocID="{F5D42F40-0F6D-44FA-BB15-CE98CFEC8A29}" presName="text_1" presStyleLbl="node1" presStyleIdx="0" presStyleCnt="4">
        <dgm:presLayoutVars>
          <dgm:bulletEnabled val="1"/>
        </dgm:presLayoutVars>
      </dgm:prSet>
      <dgm:spPr/>
      <dgm:t>
        <a:bodyPr/>
        <a:lstStyle/>
        <a:p>
          <a:endParaRPr lang="es-EC"/>
        </a:p>
      </dgm:t>
    </dgm:pt>
    <dgm:pt modelId="{4EE62671-20A0-4138-B130-DCCF8BA19C4A}" type="pres">
      <dgm:prSet presAssocID="{F5D42F40-0F6D-44FA-BB15-CE98CFEC8A29}" presName="accent_1" presStyleCnt="0"/>
      <dgm:spPr/>
    </dgm:pt>
    <dgm:pt modelId="{FA6FC15F-A5BF-421D-8804-470129DDC97A}" type="pres">
      <dgm:prSet presAssocID="{F5D42F40-0F6D-44FA-BB15-CE98CFEC8A29}" presName="accentRepeatNode" presStyleLbl="solidFgAcc1" presStyleIdx="0" presStyleCnt="4" custScaleX="106584" custScaleY="109421"/>
      <dgm:spPr/>
      <dgm:t>
        <a:bodyPr/>
        <a:lstStyle/>
        <a:p>
          <a:endParaRPr lang="es-EC"/>
        </a:p>
      </dgm:t>
    </dgm:pt>
    <dgm:pt modelId="{060CE9E5-93CE-41BA-AA5A-38075F3E3118}" type="pres">
      <dgm:prSet presAssocID="{1C785FE7-E9A4-4360-B335-9887EF7BA79B}" presName="text_2" presStyleLbl="node1" presStyleIdx="1" presStyleCnt="4">
        <dgm:presLayoutVars>
          <dgm:bulletEnabled val="1"/>
        </dgm:presLayoutVars>
      </dgm:prSet>
      <dgm:spPr/>
      <dgm:t>
        <a:bodyPr/>
        <a:lstStyle/>
        <a:p>
          <a:endParaRPr lang="es-EC"/>
        </a:p>
      </dgm:t>
    </dgm:pt>
    <dgm:pt modelId="{DFB7BE3F-BF77-4A93-B080-A20AC0AAC8A1}" type="pres">
      <dgm:prSet presAssocID="{1C785FE7-E9A4-4360-B335-9887EF7BA79B}" presName="accent_2" presStyleCnt="0"/>
      <dgm:spPr/>
    </dgm:pt>
    <dgm:pt modelId="{BFEFBD13-4FC5-4F9E-A56D-760148C63818}" type="pres">
      <dgm:prSet presAssocID="{1C785FE7-E9A4-4360-B335-9887EF7BA79B}" presName="accentRepeatNode" presStyleLbl="solidFgAcc1" presStyleIdx="1" presStyleCnt="4"/>
      <dgm:spPr/>
    </dgm:pt>
    <dgm:pt modelId="{F1CD8323-1330-4508-840F-26C923F170BD}" type="pres">
      <dgm:prSet presAssocID="{A4E0B61E-7333-4C4A-ACA9-FEEFB3204BD2}" presName="text_3" presStyleLbl="node1" presStyleIdx="2" presStyleCnt="4">
        <dgm:presLayoutVars>
          <dgm:bulletEnabled val="1"/>
        </dgm:presLayoutVars>
      </dgm:prSet>
      <dgm:spPr/>
      <dgm:t>
        <a:bodyPr/>
        <a:lstStyle/>
        <a:p>
          <a:endParaRPr lang="es-EC"/>
        </a:p>
      </dgm:t>
    </dgm:pt>
    <dgm:pt modelId="{3AD1A971-B28F-4853-A57A-6536A702EC08}" type="pres">
      <dgm:prSet presAssocID="{A4E0B61E-7333-4C4A-ACA9-FEEFB3204BD2}" presName="accent_3" presStyleCnt="0"/>
      <dgm:spPr/>
    </dgm:pt>
    <dgm:pt modelId="{DE27BF93-676C-4131-8ED6-A917D0F08013}" type="pres">
      <dgm:prSet presAssocID="{A4E0B61E-7333-4C4A-ACA9-FEEFB3204BD2}" presName="accentRepeatNode" presStyleLbl="solidFgAcc1" presStyleIdx="2" presStyleCnt="4"/>
      <dgm:spPr/>
    </dgm:pt>
    <dgm:pt modelId="{F201BAA1-7FA9-49CE-89A1-BD06B520403E}" type="pres">
      <dgm:prSet presAssocID="{E73AF0A6-5167-4EE3-AFE5-901154BF6725}" presName="text_4" presStyleLbl="node1" presStyleIdx="3" presStyleCnt="4">
        <dgm:presLayoutVars>
          <dgm:bulletEnabled val="1"/>
        </dgm:presLayoutVars>
      </dgm:prSet>
      <dgm:spPr/>
      <dgm:t>
        <a:bodyPr/>
        <a:lstStyle/>
        <a:p>
          <a:endParaRPr lang="es-EC"/>
        </a:p>
      </dgm:t>
    </dgm:pt>
    <dgm:pt modelId="{C292BE12-1117-4E92-A6A3-5A0DC5B3DB8E}" type="pres">
      <dgm:prSet presAssocID="{E73AF0A6-5167-4EE3-AFE5-901154BF6725}" presName="accent_4" presStyleCnt="0"/>
      <dgm:spPr/>
    </dgm:pt>
    <dgm:pt modelId="{DA900B0B-2AD3-4484-8243-908FD5C72561}" type="pres">
      <dgm:prSet presAssocID="{E73AF0A6-5167-4EE3-AFE5-901154BF6725}" presName="accentRepeatNode" presStyleLbl="solidFgAcc1" presStyleIdx="3" presStyleCnt="4"/>
      <dgm:spPr/>
    </dgm:pt>
  </dgm:ptLst>
  <dgm:cxnLst>
    <dgm:cxn modelId="{5E35D9F5-4933-4028-84CF-0C2B5923C604}" type="presOf" srcId="{E73AF0A6-5167-4EE3-AFE5-901154BF6725}" destId="{F201BAA1-7FA9-49CE-89A1-BD06B520403E}" srcOrd="0" destOrd="0" presId="urn:microsoft.com/office/officeart/2008/layout/VerticalCurvedList"/>
    <dgm:cxn modelId="{DA5991B5-81A4-47F7-A822-E1910E1A8188}" srcId="{16074EC8-3243-41B4-AD22-65587E37FC6F}" destId="{A4E0B61E-7333-4C4A-ACA9-FEEFB3204BD2}" srcOrd="2" destOrd="0" parTransId="{140293A2-343B-40FF-BBAD-473E813B67F3}" sibTransId="{662D3C75-2C94-4EBC-84C8-CA6CAB3CC4D0}"/>
    <dgm:cxn modelId="{84EB488D-F9E9-4B0D-9F70-A7872078F002}" type="presOf" srcId="{AB11C832-391E-45CF-99F4-955C6E4D0373}" destId="{3AAFD538-4B02-4A66-8C75-DF9E1A20E6BB}" srcOrd="0" destOrd="0" presId="urn:microsoft.com/office/officeart/2008/layout/VerticalCurvedList"/>
    <dgm:cxn modelId="{1A50404C-57AF-4492-867B-3C9AC5B40512}" srcId="{16074EC8-3243-41B4-AD22-65587E37FC6F}" destId="{1C785FE7-E9A4-4360-B335-9887EF7BA79B}" srcOrd="1" destOrd="0" parTransId="{6B1F3E70-A001-421C-AC6F-281ED475B9AF}" sibTransId="{DD0E8448-6994-44B3-A8C1-FAC619950819}"/>
    <dgm:cxn modelId="{1115A794-51F8-4098-B9A0-D63C23EB0103}" srcId="{16074EC8-3243-41B4-AD22-65587E37FC6F}" destId="{F5D42F40-0F6D-44FA-BB15-CE98CFEC8A29}" srcOrd="0" destOrd="0" parTransId="{80C3B0DC-387D-4D2E-89EF-386449B1F9C1}" sibTransId="{AB11C832-391E-45CF-99F4-955C6E4D0373}"/>
    <dgm:cxn modelId="{8C39DB71-A2F4-4484-BB7A-AABF03651B24}" type="presOf" srcId="{1C785FE7-E9A4-4360-B335-9887EF7BA79B}" destId="{060CE9E5-93CE-41BA-AA5A-38075F3E3118}" srcOrd="0" destOrd="0" presId="urn:microsoft.com/office/officeart/2008/layout/VerticalCurvedList"/>
    <dgm:cxn modelId="{924F6436-EDE2-4FF9-AC35-64472359022F}" type="presOf" srcId="{A4E0B61E-7333-4C4A-ACA9-FEEFB3204BD2}" destId="{F1CD8323-1330-4508-840F-26C923F170BD}" srcOrd="0" destOrd="0" presId="urn:microsoft.com/office/officeart/2008/layout/VerticalCurvedList"/>
    <dgm:cxn modelId="{DB73AC28-1810-4E59-8BD9-986FE8B1E2B0}" srcId="{16074EC8-3243-41B4-AD22-65587E37FC6F}" destId="{E73AF0A6-5167-4EE3-AFE5-901154BF6725}" srcOrd="3" destOrd="0" parTransId="{8C0CF4EA-6A3B-4BD6-8B85-5F35589430E2}" sibTransId="{9711BADF-B7AC-4F08-A5D0-9D7A58BB7F60}"/>
    <dgm:cxn modelId="{EC0B91EE-CF4E-456E-9C31-60B627B18F7F}" type="presOf" srcId="{16074EC8-3243-41B4-AD22-65587E37FC6F}" destId="{4C5B75D2-B6C2-46C6-857F-4FCFC3F69EB7}" srcOrd="0" destOrd="0" presId="urn:microsoft.com/office/officeart/2008/layout/VerticalCurvedList"/>
    <dgm:cxn modelId="{DECE4E49-4CEC-4160-9B0A-F815D4AF0CF8}" type="presOf" srcId="{F5D42F40-0F6D-44FA-BB15-CE98CFEC8A29}" destId="{C86A8812-9EAE-44FE-9D22-49A59077A092}" srcOrd="0" destOrd="0" presId="urn:microsoft.com/office/officeart/2008/layout/VerticalCurvedList"/>
    <dgm:cxn modelId="{2F4E5DFB-D650-47DC-8FDE-104A8C9815ED}" type="presParOf" srcId="{4C5B75D2-B6C2-46C6-857F-4FCFC3F69EB7}" destId="{CBE76977-012A-4147-ADA0-B5FDDCFD2DAE}" srcOrd="0" destOrd="0" presId="urn:microsoft.com/office/officeart/2008/layout/VerticalCurvedList"/>
    <dgm:cxn modelId="{5706EC9D-DBB6-466E-A7AD-73AD33A3FE5D}" type="presParOf" srcId="{CBE76977-012A-4147-ADA0-B5FDDCFD2DAE}" destId="{3DFE4314-14C7-4A52-B885-7A73ACF1DF80}" srcOrd="0" destOrd="0" presId="urn:microsoft.com/office/officeart/2008/layout/VerticalCurvedList"/>
    <dgm:cxn modelId="{7A045545-BFAA-47EB-AD1C-5E030E38513F}" type="presParOf" srcId="{3DFE4314-14C7-4A52-B885-7A73ACF1DF80}" destId="{BC40CD2C-F6D8-41F9-9563-C016D5B3722A}" srcOrd="0" destOrd="0" presId="urn:microsoft.com/office/officeart/2008/layout/VerticalCurvedList"/>
    <dgm:cxn modelId="{3C606DA5-FBD6-43BB-9FEC-A3D75BA17274}" type="presParOf" srcId="{3DFE4314-14C7-4A52-B885-7A73ACF1DF80}" destId="{3AAFD538-4B02-4A66-8C75-DF9E1A20E6BB}" srcOrd="1" destOrd="0" presId="urn:microsoft.com/office/officeart/2008/layout/VerticalCurvedList"/>
    <dgm:cxn modelId="{D8554B4A-1C62-4E1F-BFDB-FB318842BEF2}" type="presParOf" srcId="{3DFE4314-14C7-4A52-B885-7A73ACF1DF80}" destId="{3E494A1F-4070-4165-BB4F-51CBEF775136}" srcOrd="2" destOrd="0" presId="urn:microsoft.com/office/officeart/2008/layout/VerticalCurvedList"/>
    <dgm:cxn modelId="{2FC0DA9E-B740-490F-8281-2E854B08EA00}" type="presParOf" srcId="{3DFE4314-14C7-4A52-B885-7A73ACF1DF80}" destId="{B89043F2-3326-4C57-AB6F-E5D9DA1A4A3A}" srcOrd="3" destOrd="0" presId="urn:microsoft.com/office/officeart/2008/layout/VerticalCurvedList"/>
    <dgm:cxn modelId="{888810A9-2E31-49E9-8B7C-DDAD72790A81}" type="presParOf" srcId="{CBE76977-012A-4147-ADA0-B5FDDCFD2DAE}" destId="{C86A8812-9EAE-44FE-9D22-49A59077A092}" srcOrd="1" destOrd="0" presId="urn:microsoft.com/office/officeart/2008/layout/VerticalCurvedList"/>
    <dgm:cxn modelId="{F24492B6-8097-4577-8E47-87275CDB04F2}" type="presParOf" srcId="{CBE76977-012A-4147-ADA0-B5FDDCFD2DAE}" destId="{4EE62671-20A0-4138-B130-DCCF8BA19C4A}" srcOrd="2" destOrd="0" presId="urn:microsoft.com/office/officeart/2008/layout/VerticalCurvedList"/>
    <dgm:cxn modelId="{5EB58CFB-C4D4-4D10-9AFF-E941E5611A5C}" type="presParOf" srcId="{4EE62671-20A0-4138-B130-DCCF8BA19C4A}" destId="{FA6FC15F-A5BF-421D-8804-470129DDC97A}" srcOrd="0" destOrd="0" presId="urn:microsoft.com/office/officeart/2008/layout/VerticalCurvedList"/>
    <dgm:cxn modelId="{8A09FC81-9E8D-4D61-9B70-C8379C11F9AA}" type="presParOf" srcId="{CBE76977-012A-4147-ADA0-B5FDDCFD2DAE}" destId="{060CE9E5-93CE-41BA-AA5A-38075F3E3118}" srcOrd="3" destOrd="0" presId="urn:microsoft.com/office/officeart/2008/layout/VerticalCurvedList"/>
    <dgm:cxn modelId="{952C377F-687A-46B9-BC2F-38F4D84316E9}" type="presParOf" srcId="{CBE76977-012A-4147-ADA0-B5FDDCFD2DAE}" destId="{DFB7BE3F-BF77-4A93-B080-A20AC0AAC8A1}" srcOrd="4" destOrd="0" presId="urn:microsoft.com/office/officeart/2008/layout/VerticalCurvedList"/>
    <dgm:cxn modelId="{517D2047-0BA3-4760-BA49-FD18E74C251B}" type="presParOf" srcId="{DFB7BE3F-BF77-4A93-B080-A20AC0AAC8A1}" destId="{BFEFBD13-4FC5-4F9E-A56D-760148C63818}" srcOrd="0" destOrd="0" presId="urn:microsoft.com/office/officeart/2008/layout/VerticalCurvedList"/>
    <dgm:cxn modelId="{12F4B0E0-88E7-4571-B3E7-0E2DC5EF3AA2}" type="presParOf" srcId="{CBE76977-012A-4147-ADA0-B5FDDCFD2DAE}" destId="{F1CD8323-1330-4508-840F-26C923F170BD}" srcOrd="5" destOrd="0" presId="urn:microsoft.com/office/officeart/2008/layout/VerticalCurvedList"/>
    <dgm:cxn modelId="{300FCEFF-8712-4769-9247-26377FAFEFF1}" type="presParOf" srcId="{CBE76977-012A-4147-ADA0-B5FDDCFD2DAE}" destId="{3AD1A971-B28F-4853-A57A-6536A702EC08}" srcOrd="6" destOrd="0" presId="urn:microsoft.com/office/officeart/2008/layout/VerticalCurvedList"/>
    <dgm:cxn modelId="{1FADFB7D-3A5A-44A3-B902-5FE1DE15EDA4}" type="presParOf" srcId="{3AD1A971-B28F-4853-A57A-6536A702EC08}" destId="{DE27BF93-676C-4131-8ED6-A917D0F08013}" srcOrd="0" destOrd="0" presId="urn:microsoft.com/office/officeart/2008/layout/VerticalCurvedList"/>
    <dgm:cxn modelId="{FE156633-1446-4C9B-85E6-365E8EBC24B9}" type="presParOf" srcId="{CBE76977-012A-4147-ADA0-B5FDDCFD2DAE}" destId="{F201BAA1-7FA9-49CE-89A1-BD06B520403E}" srcOrd="7" destOrd="0" presId="urn:microsoft.com/office/officeart/2008/layout/VerticalCurvedList"/>
    <dgm:cxn modelId="{BAC09542-C6BC-42AF-8CAC-B338D170090E}" type="presParOf" srcId="{CBE76977-012A-4147-ADA0-B5FDDCFD2DAE}" destId="{C292BE12-1117-4E92-A6A3-5A0DC5B3DB8E}" srcOrd="8" destOrd="0" presId="urn:microsoft.com/office/officeart/2008/layout/VerticalCurvedList"/>
    <dgm:cxn modelId="{55EFC6B5-FEC4-4071-B127-EA8827CC7542}" type="presParOf" srcId="{C292BE12-1117-4E92-A6A3-5A0DC5B3DB8E}" destId="{DA900B0B-2AD3-4484-8243-908FD5C725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49830AF6-A4E4-4E1E-A806-443305042ABC}" srcId="{67136D7A-8185-4E67-9B81-503E96146B16}" destId="{09825AF1-800A-4D1C-8799-93124CE153B9}" srcOrd="2" destOrd="0" parTransId="{ADB8C445-9BBB-4B96-8227-146AFD58250E}" sibTransId="{82D1EAA6-7050-4FAE-9D27-BE071559F1EC}"/>
    <dgm:cxn modelId="{4EF80F98-3F5E-4640-93E0-82F98F0663FE}" srcId="{67136D7A-8185-4E67-9B81-503E96146B16}" destId="{21598E96-E958-4AE5-B72F-30C18C6DF73E}" srcOrd="0" destOrd="0" parTransId="{D6C3CDAE-F100-44F3-90B2-76F3F3816757}" sibTransId="{C57B79EB-64AE-4EC0-86D4-982571E2E599}"/>
    <dgm:cxn modelId="{B7DE7E49-6D80-4F75-BEDF-9853122B2357}" type="presOf" srcId="{09825AF1-800A-4D1C-8799-93124CE153B9}" destId="{6C6D5E80-1920-499F-8E27-CECC811D7B8F}" srcOrd="0" destOrd="0" presId="urn:microsoft.com/office/officeart/2005/8/layout/chevron1"/>
    <dgm:cxn modelId="{C3B3EAE6-6493-4BD0-A9FB-0243BAB43C24}" type="presOf" srcId="{07F8DF32-013D-4D8C-BD1C-4952D176D8D6}" destId="{8BB5D616-A64F-4CE9-BEC7-71C1D28AE32F}" srcOrd="0" destOrd="0" presId="urn:microsoft.com/office/officeart/2005/8/layout/chevron1"/>
    <dgm:cxn modelId="{DE2581CB-BF2D-447B-838D-48159F5D22DD}" type="presOf" srcId="{67136D7A-8185-4E67-9B81-503E96146B16}" destId="{A8E0EA0B-CB0F-4F0A-8A87-43F96AD89577}"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7C1114B2-A5A7-4182-9804-9F64554322BE}" type="presOf" srcId="{21598E96-E958-4AE5-B72F-30C18C6DF73E}" destId="{C93D09B3-7635-4BA8-BA9C-8319752BF0FB}" srcOrd="0" destOrd="0" presId="urn:microsoft.com/office/officeart/2005/8/layout/chevron1"/>
    <dgm:cxn modelId="{ECA9EFCB-EF45-40C9-883F-CCA84DE6085A}" type="presParOf" srcId="{A8E0EA0B-CB0F-4F0A-8A87-43F96AD89577}" destId="{C93D09B3-7635-4BA8-BA9C-8319752BF0FB}" srcOrd="0" destOrd="0" presId="urn:microsoft.com/office/officeart/2005/8/layout/chevron1"/>
    <dgm:cxn modelId="{A3B9071F-0B88-4A3C-84A5-E6BC4EF16B91}" type="presParOf" srcId="{A8E0EA0B-CB0F-4F0A-8A87-43F96AD89577}" destId="{2327A594-28E6-48F9-B1E8-B1369D67875D}" srcOrd="1" destOrd="0" presId="urn:microsoft.com/office/officeart/2005/8/layout/chevron1"/>
    <dgm:cxn modelId="{58F7E257-1C8A-46DF-89E1-2870B0E860AB}" type="presParOf" srcId="{A8E0EA0B-CB0F-4F0A-8A87-43F96AD89577}" destId="{8BB5D616-A64F-4CE9-BEC7-71C1D28AE32F}" srcOrd="2" destOrd="0" presId="urn:microsoft.com/office/officeart/2005/8/layout/chevron1"/>
    <dgm:cxn modelId="{6CEACDAB-775F-472A-A2B5-BBEC29145713}" type="presParOf" srcId="{A8E0EA0B-CB0F-4F0A-8A87-43F96AD89577}" destId="{1F9D429A-B758-407C-A1B6-65A89F54E8B2}" srcOrd="3" destOrd="0" presId="urn:microsoft.com/office/officeart/2005/8/layout/chevron1"/>
    <dgm:cxn modelId="{A21806D8-EDB3-4671-B4CE-24CFA16D8981}"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9C02FEA-CDA2-4ABE-A26E-D86FF3C9EA21}" srcId="{67136D7A-8185-4E67-9B81-503E96146B16}" destId="{07F8DF32-013D-4D8C-BD1C-4952D176D8D6}" srcOrd="1" destOrd="0" parTransId="{A2253552-E7CD-4CB7-9237-6D9428CF664D}" sibTransId="{976DF07B-71FD-4E36-9648-57603464027E}"/>
    <dgm:cxn modelId="{4EF80F98-3F5E-4640-93E0-82F98F0663FE}" srcId="{67136D7A-8185-4E67-9B81-503E96146B16}" destId="{21598E96-E958-4AE5-B72F-30C18C6DF73E}" srcOrd="0" destOrd="0" parTransId="{D6C3CDAE-F100-44F3-90B2-76F3F3816757}" sibTransId="{C57B79EB-64AE-4EC0-86D4-982571E2E599}"/>
    <dgm:cxn modelId="{0BB1892A-5048-427A-B759-EAF81F5106BD}" type="presOf" srcId="{21598E96-E958-4AE5-B72F-30C18C6DF73E}" destId="{C93D09B3-7635-4BA8-BA9C-8319752BF0FB}" srcOrd="0" destOrd="0" presId="urn:microsoft.com/office/officeart/2005/8/layout/chevron1"/>
    <dgm:cxn modelId="{7DC0A59D-BE70-4B69-97E0-DD8EC0E0BF06}" type="presOf" srcId="{07F8DF32-013D-4D8C-BD1C-4952D176D8D6}" destId="{8BB5D616-A64F-4CE9-BEC7-71C1D28AE32F}" srcOrd="0" destOrd="0" presId="urn:microsoft.com/office/officeart/2005/8/layout/chevron1"/>
    <dgm:cxn modelId="{30A35DBD-A420-4C35-939B-5A6C2F82A16F}" type="presOf" srcId="{67136D7A-8185-4E67-9B81-503E96146B16}" destId="{A8E0EA0B-CB0F-4F0A-8A87-43F96AD89577}"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FD3D550B-F45A-422C-BCCE-294563D23364}" type="presOf" srcId="{09825AF1-800A-4D1C-8799-93124CE153B9}" destId="{6C6D5E80-1920-499F-8E27-CECC811D7B8F}" srcOrd="0" destOrd="0" presId="urn:microsoft.com/office/officeart/2005/8/layout/chevron1"/>
    <dgm:cxn modelId="{735BD5AE-6B8B-44C8-B984-EAA4EDEAE1C8}" type="presParOf" srcId="{A8E0EA0B-CB0F-4F0A-8A87-43F96AD89577}" destId="{C93D09B3-7635-4BA8-BA9C-8319752BF0FB}" srcOrd="0" destOrd="0" presId="urn:microsoft.com/office/officeart/2005/8/layout/chevron1"/>
    <dgm:cxn modelId="{472CD478-BCAF-4610-A54C-DBAC9B5E8B38}" type="presParOf" srcId="{A8E0EA0B-CB0F-4F0A-8A87-43F96AD89577}" destId="{2327A594-28E6-48F9-B1E8-B1369D67875D}" srcOrd="1" destOrd="0" presId="urn:microsoft.com/office/officeart/2005/8/layout/chevron1"/>
    <dgm:cxn modelId="{4AFB4196-8135-4BAD-AC07-E184F012E83D}" type="presParOf" srcId="{A8E0EA0B-CB0F-4F0A-8A87-43F96AD89577}" destId="{8BB5D616-A64F-4CE9-BEC7-71C1D28AE32F}" srcOrd="2" destOrd="0" presId="urn:microsoft.com/office/officeart/2005/8/layout/chevron1"/>
    <dgm:cxn modelId="{AE5F5218-8FC7-46D2-AD8E-21EA6819F5F6}" type="presParOf" srcId="{A8E0EA0B-CB0F-4F0A-8A87-43F96AD89577}" destId="{1F9D429A-B758-407C-A1B6-65A89F54E8B2}" srcOrd="3" destOrd="0" presId="urn:microsoft.com/office/officeart/2005/8/layout/chevron1"/>
    <dgm:cxn modelId="{87B4039F-6CC2-4726-81D4-C523B0C2E59B}"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9C02FEA-CDA2-4ABE-A26E-D86FF3C9EA21}" srcId="{67136D7A-8185-4E67-9B81-503E96146B16}" destId="{07F8DF32-013D-4D8C-BD1C-4952D176D8D6}" srcOrd="1" destOrd="0" parTransId="{A2253552-E7CD-4CB7-9237-6D9428CF664D}" sibTransId="{976DF07B-71FD-4E36-9648-57603464027E}"/>
    <dgm:cxn modelId="{BF37184F-BD35-40B4-BBEB-D3766EAB5B12}" type="presOf" srcId="{21598E96-E958-4AE5-B72F-30C18C6DF73E}" destId="{C93D09B3-7635-4BA8-BA9C-8319752BF0FB}" srcOrd="0" destOrd="0" presId="urn:microsoft.com/office/officeart/2005/8/layout/chevron1"/>
    <dgm:cxn modelId="{7FB829FB-5DB3-4919-B1A5-4F04870683F4}" type="presOf" srcId="{07F8DF32-013D-4D8C-BD1C-4952D176D8D6}" destId="{8BB5D616-A64F-4CE9-BEC7-71C1D28AE32F}" srcOrd="0" destOrd="0" presId="urn:microsoft.com/office/officeart/2005/8/layout/chevron1"/>
    <dgm:cxn modelId="{51B48AD3-65E5-46FC-9DFB-6D7DFFB5B117}" type="presOf" srcId="{09825AF1-800A-4D1C-8799-93124CE153B9}" destId="{6C6D5E80-1920-499F-8E27-CECC811D7B8F}"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49830AF6-A4E4-4E1E-A806-443305042ABC}" srcId="{67136D7A-8185-4E67-9B81-503E96146B16}" destId="{09825AF1-800A-4D1C-8799-93124CE153B9}" srcOrd="2" destOrd="0" parTransId="{ADB8C445-9BBB-4B96-8227-146AFD58250E}" sibTransId="{82D1EAA6-7050-4FAE-9D27-BE071559F1EC}"/>
    <dgm:cxn modelId="{9FC4D828-7A87-49AD-AD6F-318B0B430D99}" type="presOf" srcId="{67136D7A-8185-4E67-9B81-503E96146B16}" destId="{A8E0EA0B-CB0F-4F0A-8A87-43F96AD89577}" srcOrd="0" destOrd="0" presId="urn:microsoft.com/office/officeart/2005/8/layout/chevron1"/>
    <dgm:cxn modelId="{53909C34-E277-4D0B-AC4E-6C3072C8C96F}" type="presParOf" srcId="{A8E0EA0B-CB0F-4F0A-8A87-43F96AD89577}" destId="{C93D09B3-7635-4BA8-BA9C-8319752BF0FB}" srcOrd="0" destOrd="0" presId="urn:microsoft.com/office/officeart/2005/8/layout/chevron1"/>
    <dgm:cxn modelId="{A761D533-60CE-4C37-807D-24C7AB1ABDA5}" type="presParOf" srcId="{A8E0EA0B-CB0F-4F0A-8A87-43F96AD89577}" destId="{2327A594-28E6-48F9-B1E8-B1369D67875D}" srcOrd="1" destOrd="0" presId="urn:microsoft.com/office/officeart/2005/8/layout/chevron1"/>
    <dgm:cxn modelId="{3A56A946-65A3-46C3-B66C-167EA9D6D87E}" type="presParOf" srcId="{A8E0EA0B-CB0F-4F0A-8A87-43F96AD89577}" destId="{8BB5D616-A64F-4CE9-BEC7-71C1D28AE32F}" srcOrd="2" destOrd="0" presId="urn:microsoft.com/office/officeart/2005/8/layout/chevron1"/>
    <dgm:cxn modelId="{2B044AA5-5465-4C2E-B7CA-80C30DD20AB1}" type="presParOf" srcId="{A8E0EA0B-CB0F-4F0A-8A87-43F96AD89577}" destId="{1F9D429A-B758-407C-A1B6-65A89F54E8B2}" srcOrd="3" destOrd="0" presId="urn:microsoft.com/office/officeart/2005/8/layout/chevron1"/>
    <dgm:cxn modelId="{F1B0601C-799D-4D1C-88C2-E22A34614D04}"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9C02FEA-CDA2-4ABE-A26E-D86FF3C9EA21}" srcId="{67136D7A-8185-4E67-9B81-503E96146B16}" destId="{07F8DF32-013D-4D8C-BD1C-4952D176D8D6}" srcOrd="1" destOrd="0" parTransId="{A2253552-E7CD-4CB7-9237-6D9428CF664D}" sibTransId="{976DF07B-71FD-4E36-9648-57603464027E}"/>
    <dgm:cxn modelId="{CC399F52-0616-4DB9-9C72-930CA20C7DC6}" type="presOf" srcId="{09825AF1-800A-4D1C-8799-93124CE153B9}" destId="{6C6D5E80-1920-499F-8E27-CECC811D7B8F}" srcOrd="0" destOrd="0" presId="urn:microsoft.com/office/officeart/2005/8/layout/chevron1"/>
    <dgm:cxn modelId="{0F062E0E-70E2-4F75-B813-9B17627F237C}" type="presOf" srcId="{21598E96-E958-4AE5-B72F-30C18C6DF73E}" destId="{C93D09B3-7635-4BA8-BA9C-8319752BF0FB}" srcOrd="0" destOrd="0" presId="urn:microsoft.com/office/officeart/2005/8/layout/chevron1"/>
    <dgm:cxn modelId="{E682399E-567A-41A9-8E74-EE8D984A7004}" type="presOf" srcId="{67136D7A-8185-4E67-9B81-503E96146B16}" destId="{A8E0EA0B-CB0F-4F0A-8A87-43F96AD89577}"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782F1C54-4583-4AE8-B304-B6F6BC347404}" type="presOf" srcId="{07F8DF32-013D-4D8C-BD1C-4952D176D8D6}" destId="{8BB5D616-A64F-4CE9-BEC7-71C1D28AE32F}"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24FCB7BF-9692-4025-AEB8-FB60E76FA58B}" type="presParOf" srcId="{A8E0EA0B-CB0F-4F0A-8A87-43F96AD89577}" destId="{C93D09B3-7635-4BA8-BA9C-8319752BF0FB}" srcOrd="0" destOrd="0" presId="urn:microsoft.com/office/officeart/2005/8/layout/chevron1"/>
    <dgm:cxn modelId="{A03AF121-871B-4DB6-8C9A-3EC9FD4C456E}" type="presParOf" srcId="{A8E0EA0B-CB0F-4F0A-8A87-43F96AD89577}" destId="{2327A594-28E6-48F9-B1E8-B1369D67875D}" srcOrd="1" destOrd="0" presId="urn:microsoft.com/office/officeart/2005/8/layout/chevron1"/>
    <dgm:cxn modelId="{6D86FF3F-1278-4BEA-8A9E-4DA506776A11}" type="presParOf" srcId="{A8E0EA0B-CB0F-4F0A-8A87-43F96AD89577}" destId="{8BB5D616-A64F-4CE9-BEC7-71C1D28AE32F}" srcOrd="2" destOrd="0" presId="urn:microsoft.com/office/officeart/2005/8/layout/chevron1"/>
    <dgm:cxn modelId="{8D486691-00AC-4DD9-B610-D5CBF8FDB8A6}" type="presParOf" srcId="{A8E0EA0B-CB0F-4F0A-8A87-43F96AD89577}" destId="{1F9D429A-B758-407C-A1B6-65A89F54E8B2}" srcOrd="3" destOrd="0" presId="urn:microsoft.com/office/officeart/2005/8/layout/chevron1"/>
    <dgm:cxn modelId="{33F2A68D-F48E-44D0-AADD-4136AB6C9184}"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a:solidFill>
          <a:schemeClr val="accent4"/>
        </a:solidFill>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49830AF6-A4E4-4E1E-A806-443305042ABC}" srcId="{67136D7A-8185-4E67-9B81-503E96146B16}" destId="{09825AF1-800A-4D1C-8799-93124CE153B9}" srcOrd="2" destOrd="0" parTransId="{ADB8C445-9BBB-4B96-8227-146AFD58250E}" sibTransId="{82D1EAA6-7050-4FAE-9D27-BE071559F1EC}"/>
    <dgm:cxn modelId="{73AFF98E-6D3C-4DC8-8E69-0213ABAE76BE}" type="presOf" srcId="{67136D7A-8185-4E67-9B81-503E96146B16}" destId="{A8E0EA0B-CB0F-4F0A-8A87-43F96AD89577}"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76C9AF19-A3DC-4FA0-A42D-0D6CF3A11759}" type="presOf" srcId="{09825AF1-800A-4D1C-8799-93124CE153B9}" destId="{6C6D5E80-1920-499F-8E27-CECC811D7B8F}" srcOrd="0" destOrd="0" presId="urn:microsoft.com/office/officeart/2005/8/layout/chevron1"/>
    <dgm:cxn modelId="{EB3D6BB6-A877-4091-87D4-87AD9BA04E2E}" type="presOf" srcId="{21598E96-E958-4AE5-B72F-30C18C6DF73E}" destId="{C93D09B3-7635-4BA8-BA9C-8319752BF0FB}" srcOrd="0" destOrd="0" presId="urn:microsoft.com/office/officeart/2005/8/layout/chevron1"/>
    <dgm:cxn modelId="{A5BDA063-C733-41BA-B7C1-88E3AB5EFFFE}" type="presOf" srcId="{07F8DF32-013D-4D8C-BD1C-4952D176D8D6}" destId="{8BB5D616-A64F-4CE9-BEC7-71C1D28AE32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CE6589A1-64ED-4849-BE94-3571F40893CB}" type="presParOf" srcId="{A8E0EA0B-CB0F-4F0A-8A87-43F96AD89577}" destId="{C93D09B3-7635-4BA8-BA9C-8319752BF0FB}" srcOrd="0" destOrd="0" presId="urn:microsoft.com/office/officeart/2005/8/layout/chevron1"/>
    <dgm:cxn modelId="{993C5F90-F3F9-47AF-814A-C775568485D7}" type="presParOf" srcId="{A8E0EA0B-CB0F-4F0A-8A87-43F96AD89577}" destId="{2327A594-28E6-48F9-B1E8-B1369D67875D}" srcOrd="1" destOrd="0" presId="urn:microsoft.com/office/officeart/2005/8/layout/chevron1"/>
    <dgm:cxn modelId="{673B21F9-B1A0-464B-81B2-F8D4B452B3E0}" type="presParOf" srcId="{A8E0EA0B-CB0F-4F0A-8A87-43F96AD89577}" destId="{8BB5D616-A64F-4CE9-BEC7-71C1D28AE32F}" srcOrd="2" destOrd="0" presId="urn:microsoft.com/office/officeart/2005/8/layout/chevron1"/>
    <dgm:cxn modelId="{4BFBAA01-990C-45D8-A9F6-FD25277ED9FA}" type="presParOf" srcId="{A8E0EA0B-CB0F-4F0A-8A87-43F96AD89577}" destId="{1F9D429A-B758-407C-A1B6-65A89F54E8B2}" srcOrd="3" destOrd="0" presId="urn:microsoft.com/office/officeart/2005/8/layout/chevron1"/>
    <dgm:cxn modelId="{E06687FB-1183-4026-AE27-1F2372403DEA}"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2712F779-78EB-494E-A7CA-3EACD17E2C17}" type="presOf" srcId="{67136D7A-8185-4E67-9B81-503E96146B16}" destId="{A8E0EA0B-CB0F-4F0A-8A87-43F96AD89577}" srcOrd="0" destOrd="0" presId="urn:microsoft.com/office/officeart/2005/8/layout/chevron1"/>
    <dgm:cxn modelId="{49830AF6-A4E4-4E1E-A806-443305042ABC}" srcId="{67136D7A-8185-4E67-9B81-503E96146B16}" destId="{09825AF1-800A-4D1C-8799-93124CE153B9}" srcOrd="2" destOrd="0" parTransId="{ADB8C445-9BBB-4B96-8227-146AFD58250E}" sibTransId="{82D1EAA6-7050-4FAE-9D27-BE071559F1EC}"/>
    <dgm:cxn modelId="{4EF80F98-3F5E-4640-93E0-82F98F0663FE}" srcId="{67136D7A-8185-4E67-9B81-503E96146B16}" destId="{21598E96-E958-4AE5-B72F-30C18C6DF73E}" srcOrd="0" destOrd="0" parTransId="{D6C3CDAE-F100-44F3-90B2-76F3F3816757}" sibTransId="{C57B79EB-64AE-4EC0-86D4-982571E2E599}"/>
    <dgm:cxn modelId="{872DE968-CBDA-448E-A5CB-CE9BA679953B}" type="presOf" srcId="{09825AF1-800A-4D1C-8799-93124CE153B9}" destId="{6C6D5E80-1920-499F-8E27-CECC811D7B8F}" srcOrd="0" destOrd="0" presId="urn:microsoft.com/office/officeart/2005/8/layout/chevron1"/>
    <dgm:cxn modelId="{9CA9915E-235D-4B4F-A2D9-041D28E93944}" type="presOf" srcId="{21598E96-E958-4AE5-B72F-30C18C6DF73E}" destId="{C93D09B3-7635-4BA8-BA9C-8319752BF0FB}" srcOrd="0" destOrd="0" presId="urn:microsoft.com/office/officeart/2005/8/layout/chevron1"/>
    <dgm:cxn modelId="{B1A5A553-880F-4E0A-BCC7-3FBBDE9F5543}" type="presOf" srcId="{07F8DF32-013D-4D8C-BD1C-4952D176D8D6}" destId="{8BB5D616-A64F-4CE9-BEC7-71C1D28AE32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B2A40C6D-C342-41A5-9817-AA4684732122}" type="presParOf" srcId="{A8E0EA0B-CB0F-4F0A-8A87-43F96AD89577}" destId="{C93D09B3-7635-4BA8-BA9C-8319752BF0FB}" srcOrd="0" destOrd="0" presId="urn:microsoft.com/office/officeart/2005/8/layout/chevron1"/>
    <dgm:cxn modelId="{B15532AD-9ACF-42E7-9D09-C51CFC021C2F}" type="presParOf" srcId="{A8E0EA0B-CB0F-4F0A-8A87-43F96AD89577}" destId="{2327A594-28E6-48F9-B1E8-B1369D67875D}" srcOrd="1" destOrd="0" presId="urn:microsoft.com/office/officeart/2005/8/layout/chevron1"/>
    <dgm:cxn modelId="{CB92599E-3098-4BF0-8D64-EFF0AC450C9B}" type="presParOf" srcId="{A8E0EA0B-CB0F-4F0A-8A87-43F96AD89577}" destId="{8BB5D616-A64F-4CE9-BEC7-71C1D28AE32F}" srcOrd="2" destOrd="0" presId="urn:microsoft.com/office/officeart/2005/8/layout/chevron1"/>
    <dgm:cxn modelId="{289694E8-C47B-4A11-8339-261F75309292}" type="presParOf" srcId="{A8E0EA0B-CB0F-4F0A-8A87-43F96AD89577}" destId="{1F9D429A-B758-407C-A1B6-65A89F54E8B2}" srcOrd="3" destOrd="0" presId="urn:microsoft.com/office/officeart/2005/8/layout/chevron1"/>
    <dgm:cxn modelId="{336D8487-8840-4DA0-9088-A893C3BDF121}"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136D7A-8185-4E67-9B81-503E96146B16}" type="doc">
      <dgm:prSet loTypeId="urn:microsoft.com/office/officeart/2005/8/layout/chevron1" loCatId="process" qsTypeId="urn:microsoft.com/office/officeart/2005/8/quickstyle/simple1" qsCatId="simple" csTypeId="urn:microsoft.com/office/officeart/2005/8/colors/accent1_2" csCatId="accent1" phldr="1"/>
      <dgm:spPr/>
    </dgm:pt>
    <dgm:pt modelId="{21598E96-E958-4AE5-B72F-30C18C6DF73E}">
      <dgm:prSet phldrT="[Texto]"/>
      <dgm:spPr>
        <a:solidFill>
          <a:schemeClr val="accent4"/>
        </a:solidFill>
      </dgm:spPr>
      <dgm:t>
        <a:bodyPr/>
        <a:lstStyle/>
        <a:p>
          <a:r>
            <a:rPr lang="es-EC" dirty="0" smtClean="0"/>
            <a:t>Definir Objetivo del Negocio</a:t>
          </a:r>
          <a:endParaRPr lang="es-EC" dirty="0"/>
        </a:p>
      </dgm:t>
    </dgm:pt>
    <dgm:pt modelId="{D6C3CDAE-F100-44F3-90B2-76F3F3816757}" type="parTrans" cxnId="{4EF80F98-3F5E-4640-93E0-82F98F0663FE}">
      <dgm:prSet/>
      <dgm:spPr/>
      <dgm:t>
        <a:bodyPr/>
        <a:lstStyle/>
        <a:p>
          <a:endParaRPr lang="es-EC"/>
        </a:p>
      </dgm:t>
    </dgm:pt>
    <dgm:pt modelId="{C57B79EB-64AE-4EC0-86D4-982571E2E599}" type="sibTrans" cxnId="{4EF80F98-3F5E-4640-93E0-82F98F0663FE}">
      <dgm:prSet/>
      <dgm:spPr/>
      <dgm:t>
        <a:bodyPr/>
        <a:lstStyle/>
        <a:p>
          <a:endParaRPr lang="es-EC"/>
        </a:p>
      </dgm:t>
    </dgm:pt>
    <dgm:pt modelId="{07F8DF32-013D-4D8C-BD1C-4952D176D8D6}">
      <dgm:prSet phldrT="[Texto]"/>
      <dgm:spPr/>
      <dgm:t>
        <a:bodyPr/>
        <a:lstStyle/>
        <a:p>
          <a:r>
            <a:rPr lang="es-EC" dirty="0" smtClean="0"/>
            <a:t>Construcción del Modelo</a:t>
          </a:r>
          <a:endParaRPr lang="es-EC" dirty="0"/>
        </a:p>
      </dgm:t>
    </dgm:pt>
    <dgm:pt modelId="{A2253552-E7CD-4CB7-9237-6D9428CF664D}" type="parTrans" cxnId="{29C02FEA-CDA2-4ABE-A26E-D86FF3C9EA21}">
      <dgm:prSet/>
      <dgm:spPr/>
      <dgm:t>
        <a:bodyPr/>
        <a:lstStyle/>
        <a:p>
          <a:endParaRPr lang="es-EC"/>
        </a:p>
      </dgm:t>
    </dgm:pt>
    <dgm:pt modelId="{976DF07B-71FD-4E36-9648-57603464027E}" type="sibTrans" cxnId="{29C02FEA-CDA2-4ABE-A26E-D86FF3C9EA21}">
      <dgm:prSet/>
      <dgm:spPr/>
      <dgm:t>
        <a:bodyPr/>
        <a:lstStyle/>
        <a:p>
          <a:endParaRPr lang="es-EC"/>
        </a:p>
      </dgm:t>
    </dgm:pt>
    <dgm:pt modelId="{09825AF1-800A-4D1C-8799-93124CE153B9}">
      <dgm:prSet phldrT="[Texto]"/>
      <dgm:spPr>
        <a:solidFill>
          <a:schemeClr val="accent4"/>
        </a:solidFill>
      </dgm:spPr>
      <dgm:t>
        <a:bodyPr/>
        <a:lstStyle/>
        <a:p>
          <a:r>
            <a:rPr lang="es-EC" dirty="0" smtClean="0"/>
            <a:t>Implementación del Modelo</a:t>
          </a:r>
        </a:p>
      </dgm:t>
    </dgm:pt>
    <dgm:pt modelId="{ADB8C445-9BBB-4B96-8227-146AFD58250E}" type="parTrans" cxnId="{49830AF6-A4E4-4E1E-A806-443305042ABC}">
      <dgm:prSet/>
      <dgm:spPr/>
      <dgm:t>
        <a:bodyPr/>
        <a:lstStyle/>
        <a:p>
          <a:endParaRPr lang="es-EC"/>
        </a:p>
      </dgm:t>
    </dgm:pt>
    <dgm:pt modelId="{82D1EAA6-7050-4FAE-9D27-BE071559F1EC}" type="sibTrans" cxnId="{49830AF6-A4E4-4E1E-A806-443305042ABC}">
      <dgm:prSet/>
      <dgm:spPr/>
      <dgm:t>
        <a:bodyPr/>
        <a:lstStyle/>
        <a:p>
          <a:endParaRPr lang="es-EC"/>
        </a:p>
      </dgm:t>
    </dgm:pt>
    <dgm:pt modelId="{A8E0EA0B-CB0F-4F0A-8A87-43F96AD89577}" type="pres">
      <dgm:prSet presAssocID="{67136D7A-8185-4E67-9B81-503E96146B16}" presName="Name0" presStyleCnt="0">
        <dgm:presLayoutVars>
          <dgm:dir/>
          <dgm:animLvl val="lvl"/>
          <dgm:resizeHandles val="exact"/>
        </dgm:presLayoutVars>
      </dgm:prSet>
      <dgm:spPr/>
    </dgm:pt>
    <dgm:pt modelId="{C93D09B3-7635-4BA8-BA9C-8319752BF0FB}" type="pres">
      <dgm:prSet presAssocID="{21598E96-E958-4AE5-B72F-30C18C6DF73E}" presName="parTxOnly" presStyleLbl="node1" presStyleIdx="0" presStyleCnt="3">
        <dgm:presLayoutVars>
          <dgm:chMax val="0"/>
          <dgm:chPref val="0"/>
          <dgm:bulletEnabled val="1"/>
        </dgm:presLayoutVars>
      </dgm:prSet>
      <dgm:spPr/>
      <dgm:t>
        <a:bodyPr/>
        <a:lstStyle/>
        <a:p>
          <a:endParaRPr lang="es-EC"/>
        </a:p>
      </dgm:t>
    </dgm:pt>
    <dgm:pt modelId="{2327A594-28E6-48F9-B1E8-B1369D67875D}" type="pres">
      <dgm:prSet presAssocID="{C57B79EB-64AE-4EC0-86D4-982571E2E599}" presName="parTxOnlySpace" presStyleCnt="0"/>
      <dgm:spPr/>
    </dgm:pt>
    <dgm:pt modelId="{8BB5D616-A64F-4CE9-BEC7-71C1D28AE32F}" type="pres">
      <dgm:prSet presAssocID="{07F8DF32-013D-4D8C-BD1C-4952D176D8D6}" presName="parTxOnly" presStyleLbl="node1" presStyleIdx="1" presStyleCnt="3">
        <dgm:presLayoutVars>
          <dgm:chMax val="0"/>
          <dgm:chPref val="0"/>
          <dgm:bulletEnabled val="1"/>
        </dgm:presLayoutVars>
      </dgm:prSet>
      <dgm:spPr/>
      <dgm:t>
        <a:bodyPr/>
        <a:lstStyle/>
        <a:p>
          <a:endParaRPr lang="es-EC"/>
        </a:p>
      </dgm:t>
    </dgm:pt>
    <dgm:pt modelId="{1F9D429A-B758-407C-A1B6-65A89F54E8B2}" type="pres">
      <dgm:prSet presAssocID="{976DF07B-71FD-4E36-9648-57603464027E}" presName="parTxOnlySpace" presStyleCnt="0"/>
      <dgm:spPr/>
    </dgm:pt>
    <dgm:pt modelId="{6C6D5E80-1920-499F-8E27-CECC811D7B8F}" type="pres">
      <dgm:prSet presAssocID="{09825AF1-800A-4D1C-8799-93124CE153B9}" presName="parTxOnly" presStyleLbl="node1" presStyleIdx="2" presStyleCnt="3">
        <dgm:presLayoutVars>
          <dgm:chMax val="0"/>
          <dgm:chPref val="0"/>
          <dgm:bulletEnabled val="1"/>
        </dgm:presLayoutVars>
      </dgm:prSet>
      <dgm:spPr/>
      <dgm:t>
        <a:bodyPr/>
        <a:lstStyle/>
        <a:p>
          <a:endParaRPr lang="es-EC"/>
        </a:p>
      </dgm:t>
    </dgm:pt>
  </dgm:ptLst>
  <dgm:cxnLst>
    <dgm:cxn modelId="{49830AF6-A4E4-4E1E-A806-443305042ABC}" srcId="{67136D7A-8185-4E67-9B81-503E96146B16}" destId="{09825AF1-800A-4D1C-8799-93124CE153B9}" srcOrd="2" destOrd="0" parTransId="{ADB8C445-9BBB-4B96-8227-146AFD58250E}" sibTransId="{82D1EAA6-7050-4FAE-9D27-BE071559F1EC}"/>
    <dgm:cxn modelId="{DBFC3FFC-C616-405F-9F4E-EAC15D2D9CA0}" type="presOf" srcId="{67136D7A-8185-4E67-9B81-503E96146B16}" destId="{A8E0EA0B-CB0F-4F0A-8A87-43F96AD89577}" srcOrd="0" destOrd="0" presId="urn:microsoft.com/office/officeart/2005/8/layout/chevron1"/>
    <dgm:cxn modelId="{4EF80F98-3F5E-4640-93E0-82F98F0663FE}" srcId="{67136D7A-8185-4E67-9B81-503E96146B16}" destId="{21598E96-E958-4AE5-B72F-30C18C6DF73E}" srcOrd="0" destOrd="0" parTransId="{D6C3CDAE-F100-44F3-90B2-76F3F3816757}" sibTransId="{C57B79EB-64AE-4EC0-86D4-982571E2E599}"/>
    <dgm:cxn modelId="{4242FC09-5DE4-4A27-8877-1124DBEB533A}" type="presOf" srcId="{21598E96-E958-4AE5-B72F-30C18C6DF73E}" destId="{C93D09B3-7635-4BA8-BA9C-8319752BF0FB}" srcOrd="0" destOrd="0" presId="urn:microsoft.com/office/officeart/2005/8/layout/chevron1"/>
    <dgm:cxn modelId="{C6ED9B84-68DC-4C2E-AE18-6C5EB524EC57}" type="presOf" srcId="{07F8DF32-013D-4D8C-BD1C-4952D176D8D6}" destId="{8BB5D616-A64F-4CE9-BEC7-71C1D28AE32F}" srcOrd="0" destOrd="0" presId="urn:microsoft.com/office/officeart/2005/8/layout/chevron1"/>
    <dgm:cxn modelId="{29C02FEA-CDA2-4ABE-A26E-D86FF3C9EA21}" srcId="{67136D7A-8185-4E67-9B81-503E96146B16}" destId="{07F8DF32-013D-4D8C-BD1C-4952D176D8D6}" srcOrd="1" destOrd="0" parTransId="{A2253552-E7CD-4CB7-9237-6D9428CF664D}" sibTransId="{976DF07B-71FD-4E36-9648-57603464027E}"/>
    <dgm:cxn modelId="{59E5FE34-808A-447D-A2DB-F70CF60DA312}" type="presOf" srcId="{09825AF1-800A-4D1C-8799-93124CE153B9}" destId="{6C6D5E80-1920-499F-8E27-CECC811D7B8F}" srcOrd="0" destOrd="0" presId="urn:microsoft.com/office/officeart/2005/8/layout/chevron1"/>
    <dgm:cxn modelId="{E2ABA339-F98E-4509-87BB-0FA45F325DFB}" type="presParOf" srcId="{A8E0EA0B-CB0F-4F0A-8A87-43F96AD89577}" destId="{C93D09B3-7635-4BA8-BA9C-8319752BF0FB}" srcOrd="0" destOrd="0" presId="urn:microsoft.com/office/officeart/2005/8/layout/chevron1"/>
    <dgm:cxn modelId="{4469E974-A79B-48D2-9CC4-355451902F44}" type="presParOf" srcId="{A8E0EA0B-CB0F-4F0A-8A87-43F96AD89577}" destId="{2327A594-28E6-48F9-B1E8-B1369D67875D}" srcOrd="1" destOrd="0" presId="urn:microsoft.com/office/officeart/2005/8/layout/chevron1"/>
    <dgm:cxn modelId="{DA1E234F-89FA-4C80-83F2-24BADD8B867E}" type="presParOf" srcId="{A8E0EA0B-CB0F-4F0A-8A87-43F96AD89577}" destId="{8BB5D616-A64F-4CE9-BEC7-71C1D28AE32F}" srcOrd="2" destOrd="0" presId="urn:microsoft.com/office/officeart/2005/8/layout/chevron1"/>
    <dgm:cxn modelId="{5ED1ED61-DDA1-48A7-A1D1-0512659BEFA7}" type="presParOf" srcId="{A8E0EA0B-CB0F-4F0A-8A87-43F96AD89577}" destId="{1F9D429A-B758-407C-A1B6-65A89F54E8B2}" srcOrd="3" destOrd="0" presId="urn:microsoft.com/office/officeart/2005/8/layout/chevron1"/>
    <dgm:cxn modelId="{AB5E4D91-E434-4B7B-B708-B1963FF0E3EF}" type="presParOf" srcId="{A8E0EA0B-CB0F-4F0A-8A87-43F96AD89577}" destId="{6C6D5E80-1920-499F-8E27-CECC811D7B8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C88C-2072-4799-B4FB-C4A1FC5BD492}">
      <dsp:nvSpPr>
        <dsp:cNvPr id="0" name=""/>
        <dsp:cNvSpPr/>
      </dsp:nvSpPr>
      <dsp:spPr>
        <a:xfrm>
          <a:off x="0" y="1661314"/>
          <a:ext cx="11369532" cy="2167425"/>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solidFill>
                <a:schemeClr val="accent4">
                  <a:lumMod val="10000"/>
                </a:schemeClr>
              </a:solidFill>
            </a:rPr>
            <a:t>Implementar un Modelo de Predicción de la producción de energía de la CHCCS, a través de técnicas de aprendizaje computacional, para mejorar el aprovechamiento de los recursos hídricos disponibles.</a:t>
          </a:r>
          <a:endParaRPr lang="es-EC" sz="3200" kern="1200" dirty="0">
            <a:solidFill>
              <a:schemeClr val="accent4">
                <a:lumMod val="10000"/>
              </a:schemeClr>
            </a:solidFill>
          </a:endParaRPr>
        </a:p>
      </dsp:txBody>
      <dsp:txXfrm>
        <a:off x="105805" y="1767119"/>
        <a:ext cx="11157922" cy="1955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FD538-4B02-4A66-8C75-DF9E1A20E6BB}">
      <dsp:nvSpPr>
        <dsp:cNvPr id="0" name=""/>
        <dsp:cNvSpPr/>
      </dsp:nvSpPr>
      <dsp:spPr>
        <a:xfrm>
          <a:off x="-6546671" y="-1003051"/>
          <a:ext cx="7806399" cy="7806399"/>
        </a:xfrm>
        <a:prstGeom prst="blockArc">
          <a:avLst>
            <a:gd name="adj1" fmla="val 18900000"/>
            <a:gd name="adj2" fmla="val 2700000"/>
            <a:gd name="adj3" fmla="val 277"/>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A8812-9EAE-44FE-9D22-49A59077A092}">
      <dsp:nvSpPr>
        <dsp:cNvPr id="0" name=""/>
        <dsp:cNvSpPr/>
      </dsp:nvSpPr>
      <dsp:spPr>
        <a:xfrm>
          <a:off x="664947" y="445926"/>
          <a:ext cx="11006767" cy="8923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OE1:	Realizar una Revisión Inicial de Literatura para identificar los métodos de elaboración 	de modelos predictivos, asociados a la generación de energía hidroeléctrica; y definir 	el método y modelo que mejor se ajusten a la realidad de la CHCCS.</a:t>
          </a:r>
          <a:endParaRPr lang="es-EC" sz="1800" b="1" kern="1200" dirty="0"/>
        </a:p>
      </dsp:txBody>
      <dsp:txXfrm>
        <a:off x="664947" y="445926"/>
        <a:ext cx="11006767" cy="892317"/>
      </dsp:txXfrm>
    </dsp:sp>
    <dsp:sp modelId="{FA6FC15F-A5BF-421D-8804-470129DDC97A}">
      <dsp:nvSpPr>
        <dsp:cNvPr id="0" name=""/>
        <dsp:cNvSpPr/>
      </dsp:nvSpPr>
      <dsp:spPr>
        <a:xfrm>
          <a:off x="70530" y="281846"/>
          <a:ext cx="1188834" cy="1220478"/>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CE9E5-93CE-41BA-AA5A-38075F3E3118}">
      <dsp:nvSpPr>
        <dsp:cNvPr id="0" name=""/>
        <dsp:cNvSpPr/>
      </dsp:nvSpPr>
      <dsp:spPr>
        <a:xfrm>
          <a:off x="1176533" y="1784635"/>
          <a:ext cx="10495181" cy="8923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OE2:	Identificar las fuentes de información relacionadas con las variables que 	intervienen en la predicción de la generación hidroeléctrica de la CHCCS.</a:t>
          </a:r>
          <a:endParaRPr lang="es-EC" sz="1800" b="1" kern="1200" dirty="0"/>
        </a:p>
      </dsp:txBody>
      <dsp:txXfrm>
        <a:off x="1176533" y="1784635"/>
        <a:ext cx="10495181" cy="892317"/>
      </dsp:txXfrm>
    </dsp:sp>
    <dsp:sp modelId="{BFEFBD13-4FC5-4F9E-A56D-760148C63818}">
      <dsp:nvSpPr>
        <dsp:cNvPr id="0" name=""/>
        <dsp:cNvSpPr/>
      </dsp:nvSpPr>
      <dsp:spPr>
        <a:xfrm>
          <a:off x="618835" y="1673095"/>
          <a:ext cx="1115397" cy="111539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D8323-1330-4508-840F-26C923F170BD}">
      <dsp:nvSpPr>
        <dsp:cNvPr id="0" name=""/>
        <dsp:cNvSpPr/>
      </dsp:nvSpPr>
      <dsp:spPr>
        <a:xfrm>
          <a:off x="1176533" y="3123343"/>
          <a:ext cx="10495181" cy="8923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OE3:	Implementar un modelo predictivo que permita elaborar la programación de la 	energía generada por la  CHCCS.</a:t>
          </a:r>
          <a:endParaRPr lang="es-EC" sz="1800" b="1" kern="1200" dirty="0"/>
        </a:p>
      </dsp:txBody>
      <dsp:txXfrm>
        <a:off x="1176533" y="3123343"/>
        <a:ext cx="10495181" cy="892317"/>
      </dsp:txXfrm>
    </dsp:sp>
    <dsp:sp modelId="{DE27BF93-676C-4131-8ED6-A917D0F08013}">
      <dsp:nvSpPr>
        <dsp:cNvPr id="0" name=""/>
        <dsp:cNvSpPr/>
      </dsp:nvSpPr>
      <dsp:spPr>
        <a:xfrm>
          <a:off x="618835" y="3011804"/>
          <a:ext cx="1115397" cy="111539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1BAA1-7FA9-49CE-89A1-BD06B520403E}">
      <dsp:nvSpPr>
        <dsp:cNvPr id="0" name=""/>
        <dsp:cNvSpPr/>
      </dsp:nvSpPr>
      <dsp:spPr>
        <a:xfrm>
          <a:off x="664947" y="4462052"/>
          <a:ext cx="11006767" cy="8923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OE4:	Validar la efectividad del modelo implementado, para la predicción de la energía 	generada por la CHCCS, en comparación con el método actual de cálculo.</a:t>
          </a:r>
          <a:endParaRPr lang="es-EC" sz="1800" b="1" kern="1200" dirty="0"/>
        </a:p>
      </dsp:txBody>
      <dsp:txXfrm>
        <a:off x="664947" y="4462052"/>
        <a:ext cx="11006767" cy="892317"/>
      </dsp:txXfrm>
    </dsp:sp>
    <dsp:sp modelId="{DA900B0B-2AD3-4484-8243-908FD5C72561}">
      <dsp:nvSpPr>
        <dsp:cNvPr id="0" name=""/>
        <dsp:cNvSpPr/>
      </dsp:nvSpPr>
      <dsp:spPr>
        <a:xfrm>
          <a:off x="107248" y="4350512"/>
          <a:ext cx="1115397" cy="1115397"/>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09B3-7635-4BA8-BA9C-8319752BF0FB}">
      <dsp:nvSpPr>
        <dsp:cNvPr id="0" name=""/>
        <dsp:cNvSpPr/>
      </dsp:nvSpPr>
      <dsp:spPr>
        <a:xfrm>
          <a:off x="3363"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Definir Objetivo del Negocio</a:t>
          </a:r>
          <a:endParaRPr lang="es-EC" sz="2200" kern="1200" dirty="0"/>
        </a:p>
      </dsp:txBody>
      <dsp:txXfrm>
        <a:off x="246780" y="0"/>
        <a:ext cx="3611286" cy="486833"/>
      </dsp:txXfrm>
    </dsp:sp>
    <dsp:sp modelId="{8BB5D616-A64F-4CE9-BEC7-71C1D28AE32F}">
      <dsp:nvSpPr>
        <dsp:cNvPr id="0" name=""/>
        <dsp:cNvSpPr/>
      </dsp:nvSpPr>
      <dsp:spPr>
        <a:xfrm>
          <a:off x="3691671" y="0"/>
          <a:ext cx="4098119" cy="4868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Construcción del Modelo</a:t>
          </a:r>
          <a:endParaRPr lang="es-EC" sz="2200" kern="1200" dirty="0"/>
        </a:p>
      </dsp:txBody>
      <dsp:txXfrm>
        <a:off x="3935088" y="0"/>
        <a:ext cx="3611286" cy="486833"/>
      </dsp:txXfrm>
    </dsp:sp>
    <dsp:sp modelId="{6C6D5E80-1920-499F-8E27-CECC811D7B8F}">
      <dsp:nvSpPr>
        <dsp:cNvPr id="0" name=""/>
        <dsp:cNvSpPr/>
      </dsp:nvSpPr>
      <dsp:spPr>
        <a:xfrm>
          <a:off x="7379978" y="0"/>
          <a:ext cx="4098119" cy="4868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Implementación del Modelo</a:t>
          </a:r>
        </a:p>
      </dsp:txBody>
      <dsp:txXfrm>
        <a:off x="7623395" y="0"/>
        <a:ext cx="3611286" cy="4868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E8A04-CB95-4CD9-845B-22D7DB3449F9}" type="datetimeFigureOut">
              <a:rPr lang="es-EC" smtClean="0"/>
              <a:t>16/11/2020</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BC97D-606B-44CA-A690-6E247F9BC542}" type="slidenum">
              <a:rPr lang="es-EC" smtClean="0"/>
              <a:t>‹Nº›</a:t>
            </a:fld>
            <a:endParaRPr lang="es-EC" dirty="0"/>
          </a:p>
        </p:txBody>
      </p:sp>
    </p:spTree>
    <p:extLst>
      <p:ext uri="{BB962C8B-B14F-4D97-AF65-F5344CB8AC3E}">
        <p14:creationId xmlns:p14="http://schemas.microsoft.com/office/powerpoint/2010/main" val="133067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 name="Google Shape;59;p1: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 name="Google Shape;60;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449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16</a:t>
            </a:fld>
            <a:endParaRPr lang="es-EC" dirty="0"/>
          </a:p>
        </p:txBody>
      </p:sp>
    </p:spTree>
    <p:extLst>
      <p:ext uri="{BB962C8B-B14F-4D97-AF65-F5344CB8AC3E}">
        <p14:creationId xmlns:p14="http://schemas.microsoft.com/office/powerpoint/2010/main" val="194572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17</a:t>
            </a:fld>
            <a:endParaRPr lang="es-EC" dirty="0"/>
          </a:p>
        </p:txBody>
      </p:sp>
    </p:spTree>
    <p:extLst>
      <p:ext uri="{BB962C8B-B14F-4D97-AF65-F5344CB8AC3E}">
        <p14:creationId xmlns:p14="http://schemas.microsoft.com/office/powerpoint/2010/main" val="79727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19</a:t>
            </a:fld>
            <a:endParaRPr lang="es-EC" dirty="0"/>
          </a:p>
        </p:txBody>
      </p:sp>
    </p:spTree>
    <p:extLst>
      <p:ext uri="{BB962C8B-B14F-4D97-AF65-F5344CB8AC3E}">
        <p14:creationId xmlns:p14="http://schemas.microsoft.com/office/powerpoint/2010/main" val="132244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21</a:t>
            </a:fld>
            <a:endParaRPr lang="es-EC" dirty="0"/>
          </a:p>
        </p:txBody>
      </p:sp>
    </p:spTree>
    <p:extLst>
      <p:ext uri="{BB962C8B-B14F-4D97-AF65-F5344CB8AC3E}">
        <p14:creationId xmlns:p14="http://schemas.microsoft.com/office/powerpoint/2010/main" val="347718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C" baseline="0" dirty="0" smtClean="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22</a:t>
            </a:fld>
            <a:endParaRPr lang="es-EC" dirty="0"/>
          </a:p>
        </p:txBody>
      </p:sp>
    </p:spTree>
    <p:extLst>
      <p:ext uri="{BB962C8B-B14F-4D97-AF65-F5344CB8AC3E}">
        <p14:creationId xmlns:p14="http://schemas.microsoft.com/office/powerpoint/2010/main" val="184167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23</a:t>
            </a:fld>
            <a:endParaRPr lang="es-EC" dirty="0"/>
          </a:p>
        </p:txBody>
      </p:sp>
    </p:spTree>
    <p:extLst>
      <p:ext uri="{BB962C8B-B14F-4D97-AF65-F5344CB8AC3E}">
        <p14:creationId xmlns:p14="http://schemas.microsoft.com/office/powerpoint/2010/main" val="319006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24</a:t>
            </a:fld>
            <a:endParaRPr lang="es-EC" dirty="0"/>
          </a:p>
        </p:txBody>
      </p:sp>
    </p:spTree>
    <p:extLst>
      <p:ext uri="{BB962C8B-B14F-4D97-AF65-F5344CB8AC3E}">
        <p14:creationId xmlns:p14="http://schemas.microsoft.com/office/powerpoint/2010/main" val="205589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25</a:t>
            </a:fld>
            <a:endParaRPr lang="es-EC" dirty="0"/>
          </a:p>
        </p:txBody>
      </p:sp>
    </p:spTree>
    <p:extLst>
      <p:ext uri="{BB962C8B-B14F-4D97-AF65-F5344CB8AC3E}">
        <p14:creationId xmlns:p14="http://schemas.microsoft.com/office/powerpoint/2010/main" val="47118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26</a:t>
            </a:fld>
            <a:endParaRPr lang="es-EC" dirty="0"/>
          </a:p>
        </p:txBody>
      </p:sp>
    </p:spTree>
    <p:extLst>
      <p:ext uri="{BB962C8B-B14F-4D97-AF65-F5344CB8AC3E}">
        <p14:creationId xmlns:p14="http://schemas.microsoft.com/office/powerpoint/2010/main" val="267296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27</a:t>
            </a:fld>
            <a:endParaRPr lang="es-EC" dirty="0"/>
          </a:p>
        </p:txBody>
      </p:sp>
    </p:spTree>
    <p:extLst>
      <p:ext uri="{BB962C8B-B14F-4D97-AF65-F5344CB8AC3E}">
        <p14:creationId xmlns:p14="http://schemas.microsoft.com/office/powerpoint/2010/main" val="35296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4</a:t>
            </a:fld>
            <a:endParaRPr lang="es-EC" dirty="0"/>
          </a:p>
        </p:txBody>
      </p:sp>
    </p:spTree>
    <p:extLst>
      <p:ext uri="{BB962C8B-B14F-4D97-AF65-F5344CB8AC3E}">
        <p14:creationId xmlns:p14="http://schemas.microsoft.com/office/powerpoint/2010/main" val="1753880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28</a:t>
            </a:fld>
            <a:endParaRPr lang="es-EC" dirty="0"/>
          </a:p>
        </p:txBody>
      </p:sp>
    </p:spTree>
    <p:extLst>
      <p:ext uri="{BB962C8B-B14F-4D97-AF65-F5344CB8AC3E}">
        <p14:creationId xmlns:p14="http://schemas.microsoft.com/office/powerpoint/2010/main" val="401269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29</a:t>
            </a:fld>
            <a:endParaRPr lang="es-EC" dirty="0"/>
          </a:p>
        </p:txBody>
      </p:sp>
    </p:spTree>
    <p:extLst>
      <p:ext uri="{BB962C8B-B14F-4D97-AF65-F5344CB8AC3E}">
        <p14:creationId xmlns:p14="http://schemas.microsoft.com/office/powerpoint/2010/main" val="158514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30</a:t>
            </a:fld>
            <a:endParaRPr lang="es-EC" dirty="0"/>
          </a:p>
        </p:txBody>
      </p:sp>
    </p:spTree>
    <p:extLst>
      <p:ext uri="{BB962C8B-B14F-4D97-AF65-F5344CB8AC3E}">
        <p14:creationId xmlns:p14="http://schemas.microsoft.com/office/powerpoint/2010/main" val="16474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31</a:t>
            </a:fld>
            <a:endParaRPr lang="es-EC" dirty="0"/>
          </a:p>
        </p:txBody>
      </p:sp>
    </p:spTree>
    <p:extLst>
      <p:ext uri="{BB962C8B-B14F-4D97-AF65-F5344CB8AC3E}">
        <p14:creationId xmlns:p14="http://schemas.microsoft.com/office/powerpoint/2010/main" val="247706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32</a:t>
            </a:fld>
            <a:endParaRPr lang="es-EC" dirty="0"/>
          </a:p>
        </p:txBody>
      </p:sp>
    </p:spTree>
    <p:extLst>
      <p:ext uri="{BB962C8B-B14F-4D97-AF65-F5344CB8AC3E}">
        <p14:creationId xmlns:p14="http://schemas.microsoft.com/office/powerpoint/2010/main" val="2828662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33</a:t>
            </a:fld>
            <a:endParaRPr lang="es-EC" dirty="0"/>
          </a:p>
        </p:txBody>
      </p:sp>
    </p:spTree>
    <p:extLst>
      <p:ext uri="{BB962C8B-B14F-4D97-AF65-F5344CB8AC3E}">
        <p14:creationId xmlns:p14="http://schemas.microsoft.com/office/powerpoint/2010/main" val="2745522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34</a:t>
            </a:fld>
            <a:endParaRPr lang="es-EC" dirty="0"/>
          </a:p>
        </p:txBody>
      </p:sp>
    </p:spTree>
    <p:extLst>
      <p:ext uri="{BB962C8B-B14F-4D97-AF65-F5344CB8AC3E}">
        <p14:creationId xmlns:p14="http://schemas.microsoft.com/office/powerpoint/2010/main" val="64153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C" sz="1400" b="0"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35</a:t>
            </a:fld>
            <a:endParaRPr lang="es-EC"/>
          </a:p>
        </p:txBody>
      </p:sp>
    </p:spTree>
    <p:extLst>
      <p:ext uri="{BB962C8B-B14F-4D97-AF65-F5344CB8AC3E}">
        <p14:creationId xmlns:p14="http://schemas.microsoft.com/office/powerpoint/2010/main" val="412473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39</a:t>
            </a:fld>
            <a:endParaRPr lang="es-EC" dirty="0"/>
          </a:p>
        </p:txBody>
      </p:sp>
    </p:spTree>
    <p:extLst>
      <p:ext uri="{BB962C8B-B14F-4D97-AF65-F5344CB8AC3E}">
        <p14:creationId xmlns:p14="http://schemas.microsoft.com/office/powerpoint/2010/main" val="43805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C" baseline="0" dirty="0" smtClean="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5</a:t>
            </a:fld>
            <a:endParaRPr lang="es-EC" dirty="0"/>
          </a:p>
        </p:txBody>
      </p:sp>
    </p:spTree>
    <p:extLst>
      <p:ext uri="{BB962C8B-B14F-4D97-AF65-F5344CB8AC3E}">
        <p14:creationId xmlns:p14="http://schemas.microsoft.com/office/powerpoint/2010/main" val="332662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6</a:t>
            </a:fld>
            <a:endParaRPr lang="es-EC" dirty="0"/>
          </a:p>
        </p:txBody>
      </p:sp>
    </p:spTree>
    <p:extLst>
      <p:ext uri="{BB962C8B-B14F-4D97-AF65-F5344CB8AC3E}">
        <p14:creationId xmlns:p14="http://schemas.microsoft.com/office/powerpoint/2010/main" val="275188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7</a:t>
            </a:fld>
            <a:endParaRPr lang="es-EC" dirty="0"/>
          </a:p>
        </p:txBody>
      </p:sp>
    </p:spTree>
    <p:extLst>
      <p:ext uri="{BB962C8B-B14F-4D97-AF65-F5344CB8AC3E}">
        <p14:creationId xmlns:p14="http://schemas.microsoft.com/office/powerpoint/2010/main" val="138377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10</a:t>
            </a:fld>
            <a:endParaRPr lang="es-EC" dirty="0"/>
          </a:p>
        </p:txBody>
      </p:sp>
    </p:spTree>
    <p:extLst>
      <p:ext uri="{BB962C8B-B14F-4D97-AF65-F5344CB8AC3E}">
        <p14:creationId xmlns:p14="http://schemas.microsoft.com/office/powerpoint/2010/main" val="91176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13</a:t>
            </a:fld>
            <a:endParaRPr lang="es-EC" dirty="0"/>
          </a:p>
        </p:txBody>
      </p:sp>
    </p:spTree>
    <p:extLst>
      <p:ext uri="{BB962C8B-B14F-4D97-AF65-F5344CB8AC3E}">
        <p14:creationId xmlns:p14="http://schemas.microsoft.com/office/powerpoint/2010/main" val="171527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14</a:t>
            </a:fld>
            <a:endParaRPr lang="es-EC" dirty="0"/>
          </a:p>
        </p:txBody>
      </p:sp>
    </p:spTree>
    <p:extLst>
      <p:ext uri="{BB962C8B-B14F-4D97-AF65-F5344CB8AC3E}">
        <p14:creationId xmlns:p14="http://schemas.microsoft.com/office/powerpoint/2010/main" val="250092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DBC97D-606B-44CA-A690-6E247F9BC542}" type="slidenum">
              <a:rPr lang="es-EC" smtClean="0"/>
              <a:t>15</a:t>
            </a:fld>
            <a:endParaRPr lang="es-EC" dirty="0"/>
          </a:p>
        </p:txBody>
      </p:sp>
    </p:spTree>
    <p:extLst>
      <p:ext uri="{BB962C8B-B14F-4D97-AF65-F5344CB8AC3E}">
        <p14:creationId xmlns:p14="http://schemas.microsoft.com/office/powerpoint/2010/main" val="371942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123930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35483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424975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1_Diapositiva de título">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981075"/>
            <a:ext cx="12192000" cy="5616575"/>
          </a:xfrm>
          <a:prstGeom prst="rect">
            <a:avLst/>
          </a:prstGeom>
          <a:noFill/>
          <a:ln>
            <a:noFill/>
          </a:ln>
        </p:spPr>
      </p:pic>
      <p:sp>
        <p:nvSpPr>
          <p:cNvPr id="17" name="Google Shape;17;p2"/>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18" name="Google Shape;18;p2"/>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19" name="Google Shape;19;p2"/>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0" name="Google Shape;20;p2"/>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dirty="0">
              <a:solidFill>
                <a:schemeClr val="dk1"/>
              </a:solidFill>
              <a:latin typeface="Arial"/>
              <a:ea typeface="Arial"/>
              <a:cs typeface="Arial"/>
              <a:sym typeface="Arial"/>
            </a:endParaRPr>
          </a:p>
        </p:txBody>
      </p:sp>
      <p:pic>
        <p:nvPicPr>
          <p:cNvPr id="21" name="Google Shape;21;p2" descr="bannner 2"/>
          <p:cNvPicPr preferRelativeResize="0"/>
          <p:nvPr/>
        </p:nvPicPr>
        <p:blipFill rotWithShape="1">
          <a:blip r:embed="rId3">
            <a:alphaModFix/>
          </a:blip>
          <a:srcRect/>
          <a:stretch/>
        </p:blipFill>
        <p:spPr>
          <a:xfrm>
            <a:off x="0" y="5722938"/>
            <a:ext cx="12192000" cy="1135062"/>
          </a:xfrm>
          <a:prstGeom prst="rect">
            <a:avLst/>
          </a:prstGeom>
          <a:noFill/>
          <a:ln>
            <a:noFill/>
          </a:ln>
        </p:spPr>
      </p:pic>
      <p:sp>
        <p:nvSpPr>
          <p:cNvPr id="22" name="Google Shape;22;p2"/>
          <p:cNvSpPr/>
          <p:nvPr/>
        </p:nvSpPr>
        <p:spPr>
          <a:xfrm>
            <a:off x="289984" y="260351"/>
            <a:ext cx="1056216" cy="7921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3" name="Google Shape;23;p2"/>
          <p:cNvPicPr preferRelativeResize="0"/>
          <p:nvPr/>
        </p:nvPicPr>
        <p:blipFill rotWithShape="1">
          <a:blip r:embed="rId4">
            <a:alphaModFix/>
          </a:blip>
          <a:srcRect/>
          <a:stretch/>
        </p:blipFill>
        <p:spPr>
          <a:xfrm>
            <a:off x="239185" y="188913"/>
            <a:ext cx="4271433" cy="825500"/>
          </a:xfrm>
          <a:prstGeom prst="rect">
            <a:avLst/>
          </a:prstGeom>
          <a:noFill/>
          <a:ln>
            <a:noFill/>
          </a:ln>
        </p:spPr>
      </p:pic>
    </p:spTree>
    <p:extLst>
      <p:ext uri="{BB962C8B-B14F-4D97-AF65-F5344CB8AC3E}">
        <p14:creationId xmlns:p14="http://schemas.microsoft.com/office/powerpoint/2010/main" val="214062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 xmlns:a16="http://schemas.microsoft.com/office/drawing/2014/main" id="{7538FA7C-A4E8-4841-AC22-0A271BA6210E}"/>
              </a:ext>
            </a:extLst>
          </p:cNvPr>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3109"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Rectangle 24">
            <a:extLst>
              <a:ext uri="{FF2B5EF4-FFF2-40B4-BE49-F238E27FC236}">
                <a16:creationId xmlns="" xmlns:a16="http://schemas.microsoft.com/office/drawing/2014/main" id="{B5E1E34E-74A2-44A7-879C-D890233B0C66}"/>
              </a:ext>
            </a:extLst>
          </p:cNvPr>
          <p:cNvSpPr>
            <a:spLocks noChangeArrowheads="1"/>
          </p:cNvSpPr>
          <p:nvPr userDrawn="1"/>
        </p:nvSpPr>
        <p:spPr bwMode="auto">
          <a:xfrm>
            <a:off x="609600" y="6245225"/>
            <a:ext cx="2844800" cy="476250"/>
          </a:xfrm>
          <a:prstGeom prst="rect">
            <a:avLst/>
          </a:prstGeom>
          <a:noFill/>
          <a:ln>
            <a:noFill/>
          </a:ln>
          <a:effectLst/>
        </p:spPr>
        <p:txBody>
          <a:bodyPr/>
          <a:lstStyle/>
          <a:p>
            <a:pPr fontAlgn="base">
              <a:spcBef>
                <a:spcPct val="0"/>
              </a:spcBef>
              <a:spcAft>
                <a:spcPct val="0"/>
              </a:spcAft>
              <a:defRPr/>
            </a:pPr>
            <a:endParaRPr lang="es-ES" sz="1400" dirty="0">
              <a:solidFill>
                <a:srgbClr val="5C1F00"/>
              </a:solidFill>
            </a:endParaRPr>
          </a:p>
        </p:txBody>
      </p:sp>
      <p:sp>
        <p:nvSpPr>
          <p:cNvPr id="4" name="Rectangle 25">
            <a:extLst>
              <a:ext uri="{FF2B5EF4-FFF2-40B4-BE49-F238E27FC236}">
                <a16:creationId xmlns="" xmlns:a16="http://schemas.microsoft.com/office/drawing/2014/main" id="{98314ADB-BF7D-4B0C-B865-68CFFC27BAAA}"/>
              </a:ext>
            </a:extLst>
          </p:cNvPr>
          <p:cNvSpPr>
            <a:spLocks noChangeArrowheads="1"/>
          </p:cNvSpPr>
          <p:nvPr userDrawn="1"/>
        </p:nvSpPr>
        <p:spPr bwMode="auto">
          <a:xfrm>
            <a:off x="4165600" y="6245225"/>
            <a:ext cx="3860800" cy="476250"/>
          </a:xfrm>
          <a:prstGeom prst="rect">
            <a:avLst/>
          </a:prstGeom>
          <a:noFill/>
          <a:ln>
            <a:noFill/>
          </a:ln>
          <a:effectLst/>
        </p:spPr>
        <p:txBody>
          <a:bodyPr/>
          <a:lstStyle/>
          <a:p>
            <a:pPr algn="ctr" fontAlgn="base">
              <a:spcBef>
                <a:spcPct val="0"/>
              </a:spcBef>
              <a:spcAft>
                <a:spcPct val="0"/>
              </a:spcAft>
              <a:defRPr/>
            </a:pPr>
            <a:endParaRPr lang="es-ES" sz="1400" dirty="0">
              <a:solidFill>
                <a:srgbClr val="5C1F00"/>
              </a:solidFill>
            </a:endParaRPr>
          </a:p>
        </p:txBody>
      </p:sp>
      <p:sp>
        <p:nvSpPr>
          <p:cNvPr id="5" name="Rectangle 26">
            <a:extLst>
              <a:ext uri="{FF2B5EF4-FFF2-40B4-BE49-F238E27FC236}">
                <a16:creationId xmlns="" xmlns:a16="http://schemas.microsoft.com/office/drawing/2014/main" id="{51E50010-9921-4261-A6B3-ED3A79714AE7}"/>
              </a:ext>
            </a:extLst>
          </p:cNvPr>
          <p:cNvSpPr>
            <a:spLocks noChangeArrowheads="1"/>
          </p:cNvSpPr>
          <p:nvPr userDrawn="1"/>
        </p:nvSpPr>
        <p:spPr bwMode="auto">
          <a:xfrm>
            <a:off x="609600" y="6245225"/>
            <a:ext cx="2844800" cy="476250"/>
          </a:xfrm>
          <a:prstGeom prst="rect">
            <a:avLst/>
          </a:prstGeom>
          <a:noFill/>
          <a:ln>
            <a:noFill/>
          </a:ln>
          <a:effectLst/>
        </p:spPr>
        <p:txBody>
          <a:bodyPr/>
          <a:lstStyle/>
          <a:p>
            <a:pPr fontAlgn="base">
              <a:spcBef>
                <a:spcPct val="0"/>
              </a:spcBef>
              <a:spcAft>
                <a:spcPct val="0"/>
              </a:spcAft>
              <a:defRPr/>
            </a:pPr>
            <a:endParaRPr lang="es-ES" sz="1400" dirty="0">
              <a:solidFill>
                <a:srgbClr val="5C1F00"/>
              </a:solidFill>
            </a:endParaRPr>
          </a:p>
        </p:txBody>
      </p:sp>
      <p:sp>
        <p:nvSpPr>
          <p:cNvPr id="6" name="Rectangle 27">
            <a:extLst>
              <a:ext uri="{FF2B5EF4-FFF2-40B4-BE49-F238E27FC236}">
                <a16:creationId xmlns="" xmlns:a16="http://schemas.microsoft.com/office/drawing/2014/main" id="{40EF1156-64F8-4DFA-81A3-2A45B7622F5A}"/>
              </a:ext>
            </a:extLst>
          </p:cNvPr>
          <p:cNvSpPr>
            <a:spLocks noChangeArrowheads="1"/>
          </p:cNvSpPr>
          <p:nvPr userDrawn="1"/>
        </p:nvSpPr>
        <p:spPr bwMode="auto">
          <a:xfrm>
            <a:off x="4165600" y="6245225"/>
            <a:ext cx="3860800" cy="476250"/>
          </a:xfrm>
          <a:prstGeom prst="rect">
            <a:avLst/>
          </a:prstGeom>
          <a:noFill/>
          <a:ln>
            <a:noFill/>
          </a:ln>
          <a:effectLst/>
        </p:spPr>
        <p:txBody>
          <a:bodyPr/>
          <a:lstStyle/>
          <a:p>
            <a:pPr algn="ctr" fontAlgn="base">
              <a:spcBef>
                <a:spcPct val="0"/>
              </a:spcBef>
              <a:spcAft>
                <a:spcPct val="0"/>
              </a:spcAft>
              <a:defRPr/>
            </a:pPr>
            <a:endParaRPr lang="es-ES" sz="1400" dirty="0">
              <a:solidFill>
                <a:srgbClr val="5C1F00"/>
              </a:solidFill>
            </a:endParaRPr>
          </a:p>
        </p:txBody>
      </p:sp>
      <p:pic>
        <p:nvPicPr>
          <p:cNvPr id="7" name="Picture 48" descr="bannner 2">
            <a:extLst>
              <a:ext uri="{FF2B5EF4-FFF2-40B4-BE49-F238E27FC236}">
                <a16:creationId xmlns="" xmlns:a16="http://schemas.microsoft.com/office/drawing/2014/main" id="{93D2E398-E798-4350-A068-638686A5E79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 xmlns:a16="http://schemas.microsoft.com/office/drawing/2014/main" id="{1624D998-189F-442D-B308-5317252E329A}"/>
              </a:ext>
            </a:extLst>
          </p:cNvPr>
          <p:cNvSpPr>
            <a:spLocks noChangeArrowheads="1"/>
          </p:cNvSpPr>
          <p:nvPr userDrawn="1"/>
        </p:nvSpPr>
        <p:spPr bwMode="auto">
          <a:xfrm>
            <a:off x="289984" y="260351"/>
            <a:ext cx="1056216" cy="792163"/>
          </a:xfrm>
          <a:prstGeom prst="ellipse">
            <a:avLst/>
          </a:prstGeom>
          <a:solidFill>
            <a:schemeClr val="bg1"/>
          </a:solidFill>
          <a:ln>
            <a:noFill/>
          </a:ln>
          <a:effectLst/>
        </p:spPr>
        <p:txBody>
          <a:bodyPr wrap="none" anchor="ctr"/>
          <a:lstStyle/>
          <a:p>
            <a:pPr fontAlgn="base">
              <a:spcBef>
                <a:spcPct val="0"/>
              </a:spcBef>
              <a:spcAft>
                <a:spcPct val="0"/>
              </a:spcAft>
              <a:defRPr/>
            </a:pPr>
            <a:endParaRPr lang="es-ES" sz="1800" dirty="0">
              <a:solidFill>
                <a:srgbClr val="5C1F00"/>
              </a:solidFill>
            </a:endParaRPr>
          </a:p>
        </p:txBody>
      </p:sp>
      <p:pic>
        <p:nvPicPr>
          <p:cNvPr id="9" name="Imagen 14">
            <a:extLst>
              <a:ext uri="{FF2B5EF4-FFF2-40B4-BE49-F238E27FC236}">
                <a16:creationId xmlns="" xmlns:a16="http://schemas.microsoft.com/office/drawing/2014/main" id="{585CE879-F69B-4DDF-84FC-55A7FAF09127}"/>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9185" y="188913"/>
            <a:ext cx="427143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0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p>
            <a:r>
              <a:rPr lang="es-ES_tradnl"/>
              <a:t>Clic para editar título</a:t>
            </a:r>
            <a:endParaRPr lang="es-ES"/>
          </a:p>
        </p:txBody>
      </p:sp>
      <p:sp>
        <p:nvSpPr>
          <p:cNvPr id="3" name="Marcador de contenido 2"/>
          <p:cNvSpPr>
            <a:spLocks noGrp="1"/>
          </p:cNvSpPr>
          <p:nvPr>
            <p:ph idx="1"/>
          </p:nvPr>
        </p:nvSpPr>
        <p:spPr>
          <a:xfrm>
            <a:off x="609600" y="1600201"/>
            <a:ext cx="10972800" cy="4525963"/>
          </a:xfrm>
          <a:prstGeom prst="rect">
            <a:avLst/>
          </a:prstGeom>
        </p:spPr>
        <p:txBody>
          <a:bodyPr vert="horz"/>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281066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31905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15757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642966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p>
            <a:r>
              <a:rPr lang="es-ES_tradnl"/>
              <a:t>Clic para editar título</a:t>
            </a:r>
            <a:endParaRPr lang="es-ES"/>
          </a:p>
        </p:txBody>
      </p:sp>
    </p:spTree>
    <p:extLst>
      <p:ext uri="{BB962C8B-B14F-4D97-AF65-F5344CB8AC3E}">
        <p14:creationId xmlns:p14="http://schemas.microsoft.com/office/powerpoint/2010/main" val="86466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70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1278040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4222371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523372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p>
            <a:r>
              <a:rPr lang="es-ES_tradnl"/>
              <a:t>Clic para editar título</a:t>
            </a:r>
            <a:endParaRPr lang="es-ES"/>
          </a:p>
        </p:txBody>
      </p:sp>
      <p:sp>
        <p:nvSpPr>
          <p:cNvPr id="3" name="Marcador de texto vertical 2"/>
          <p:cNvSpPr>
            <a:spLocks noGrp="1"/>
          </p:cNvSpPr>
          <p:nvPr>
            <p:ph type="body" orient="vert" idx="1"/>
          </p:nvPr>
        </p:nvSpPr>
        <p:spPr>
          <a:xfrm>
            <a:off x="609600" y="1600201"/>
            <a:ext cx="109728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21837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93262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214825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103766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230214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348017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111678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45480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3116B9-75C5-4803-BD99-9369D27D8C23}" type="datetimeFigureOut">
              <a:rPr lang="es-EC" smtClean="0"/>
              <a:t>16/11/2020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EAB74C8-5CCF-4BBE-8A4D-E94FF3F9A060}" type="slidenum">
              <a:rPr lang="es-EC" smtClean="0"/>
              <a:t>‹Nº›</a:t>
            </a:fld>
            <a:endParaRPr lang="es-EC" dirty="0"/>
          </a:p>
        </p:txBody>
      </p:sp>
    </p:spTree>
    <p:extLst>
      <p:ext uri="{BB962C8B-B14F-4D97-AF65-F5344CB8AC3E}">
        <p14:creationId xmlns:p14="http://schemas.microsoft.com/office/powerpoint/2010/main" val="348319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116B9-75C5-4803-BD99-9369D27D8C23}" type="datetimeFigureOut">
              <a:rPr lang="es-EC" smtClean="0"/>
              <a:t>16/11/2020</a:t>
            </a:fld>
            <a:endParaRPr lang="es-EC"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B74C8-5CCF-4BBE-8A4D-E94FF3F9A060}" type="slidenum">
              <a:rPr lang="es-EC" smtClean="0"/>
              <a:t>‹Nº›</a:t>
            </a:fld>
            <a:endParaRPr lang="es-EC" dirty="0"/>
          </a:p>
        </p:txBody>
      </p:sp>
    </p:spTree>
    <p:extLst>
      <p:ext uri="{BB962C8B-B14F-4D97-AF65-F5344CB8AC3E}">
        <p14:creationId xmlns:p14="http://schemas.microsoft.com/office/powerpoint/2010/main" val="423775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a:extLst>
              <a:ext uri="{FF2B5EF4-FFF2-40B4-BE49-F238E27FC236}">
                <a16:creationId xmlns="" xmlns:a16="http://schemas.microsoft.com/office/drawing/2014/main" id="{F75F3437-DC03-4DD2-893C-6A015A1A5FB9}"/>
              </a:ext>
            </a:extLst>
          </p:cNvPr>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a:effectLst/>
        </p:spPr>
        <p:txBody>
          <a:bodyPr wrap="none" anchor="ctr"/>
          <a:lstStyle/>
          <a:p>
            <a:pPr fontAlgn="base">
              <a:spcBef>
                <a:spcPct val="0"/>
              </a:spcBef>
              <a:spcAft>
                <a:spcPct val="0"/>
              </a:spcAft>
              <a:defRPr/>
            </a:pPr>
            <a:endParaRPr lang="es-ES" sz="1800" dirty="0">
              <a:solidFill>
                <a:srgbClr val="5C1F00"/>
              </a:solidFill>
            </a:endParaRPr>
          </a:p>
        </p:txBody>
      </p:sp>
      <p:sp>
        <p:nvSpPr>
          <p:cNvPr id="1045" name="Rectangle 21">
            <a:extLst>
              <a:ext uri="{FF2B5EF4-FFF2-40B4-BE49-F238E27FC236}">
                <a16:creationId xmlns="" xmlns:a16="http://schemas.microsoft.com/office/drawing/2014/main" id="{610B8FDA-6421-479E-B977-629BB563A52C}"/>
              </a:ext>
            </a:extLst>
          </p:cNvPr>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p:spPr>
        <p:txBody>
          <a:bodyPr wrap="none" anchor="ctr"/>
          <a:lstStyle/>
          <a:p>
            <a:pPr fontAlgn="base">
              <a:spcBef>
                <a:spcPct val="0"/>
              </a:spcBef>
              <a:spcAft>
                <a:spcPct val="0"/>
              </a:spcAft>
              <a:defRPr/>
            </a:pPr>
            <a:endParaRPr lang="es-ES" sz="1800" dirty="0">
              <a:solidFill>
                <a:srgbClr val="5C1F00"/>
              </a:solidFill>
            </a:endParaRPr>
          </a:p>
        </p:txBody>
      </p:sp>
      <p:sp>
        <p:nvSpPr>
          <p:cNvPr id="1047" name="Line 23">
            <a:extLst>
              <a:ext uri="{FF2B5EF4-FFF2-40B4-BE49-F238E27FC236}">
                <a16:creationId xmlns="" xmlns:a16="http://schemas.microsoft.com/office/drawing/2014/main" id="{C88795E1-CC16-49CA-B2A2-F5CEF2C6850F}"/>
              </a:ext>
            </a:extLst>
          </p:cNvPr>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ffectLst/>
        </p:spPr>
        <p:txBody>
          <a:bodyPr/>
          <a:lstStyle/>
          <a:p>
            <a:pPr fontAlgn="base">
              <a:spcBef>
                <a:spcPct val="0"/>
              </a:spcBef>
              <a:spcAft>
                <a:spcPct val="0"/>
              </a:spcAft>
              <a:defRPr/>
            </a:pPr>
            <a:endParaRPr lang="es-ES" sz="1800" dirty="0">
              <a:solidFill>
                <a:srgbClr val="5C1F00"/>
              </a:solidFill>
            </a:endParaRPr>
          </a:p>
        </p:txBody>
      </p:sp>
      <p:sp>
        <p:nvSpPr>
          <p:cNvPr id="1048" name="Line 24">
            <a:extLst>
              <a:ext uri="{FF2B5EF4-FFF2-40B4-BE49-F238E27FC236}">
                <a16:creationId xmlns="" xmlns:a16="http://schemas.microsoft.com/office/drawing/2014/main" id="{4B1ABD20-CCDD-4248-8429-AE8357EF9C27}"/>
              </a:ext>
            </a:extLst>
          </p:cNvPr>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ffectLst/>
        </p:spPr>
        <p:txBody>
          <a:bodyPr/>
          <a:lstStyle/>
          <a:p>
            <a:pPr fontAlgn="base">
              <a:spcBef>
                <a:spcPct val="0"/>
              </a:spcBef>
              <a:spcAft>
                <a:spcPct val="0"/>
              </a:spcAft>
              <a:defRPr/>
            </a:pPr>
            <a:endParaRPr lang="es-ES" sz="1800" dirty="0">
              <a:solidFill>
                <a:srgbClr val="5C1F00"/>
              </a:solidFill>
            </a:endParaRPr>
          </a:p>
        </p:txBody>
      </p:sp>
      <p:pic>
        <p:nvPicPr>
          <p:cNvPr id="1030" name="Imagen 6">
            <a:extLst>
              <a:ext uri="{FF2B5EF4-FFF2-40B4-BE49-F238E27FC236}">
                <a16:creationId xmlns="" xmlns:a16="http://schemas.microsoft.com/office/drawing/2014/main" id="{45A1F1A8-A71E-4ADF-8C76-F762EC0ABBA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264651" y="6021388"/>
            <a:ext cx="2592916"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21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400">
          <a:solidFill>
            <a:schemeClr val="bg1"/>
          </a:solidFill>
          <a:latin typeface="+mn-lt"/>
          <a:ea typeface="+mn-ea"/>
        </a:defRPr>
      </a:lvl4pPr>
      <a:lvl5pPr marL="2057400" indent="-228600" algn="l" rtl="0" eaLnBrk="0" fontAlgn="base" hangingPunct="0">
        <a:spcBef>
          <a:spcPct val="20000"/>
        </a:spcBef>
        <a:spcAft>
          <a:spcPct val="0"/>
        </a:spcAft>
        <a:buChar char="»"/>
        <a:defRPr sz="2400">
          <a:solidFill>
            <a:schemeClr val="bg1"/>
          </a:solidFill>
          <a:latin typeface="+mn-lt"/>
          <a:ea typeface="+mn-ea"/>
        </a:defRPr>
      </a:lvl5pPr>
      <a:lvl6pPr marL="2514600" indent="-228600" algn="l" rtl="0" fontAlgn="base">
        <a:spcBef>
          <a:spcPct val="20000"/>
        </a:spcBef>
        <a:spcAft>
          <a:spcPct val="0"/>
        </a:spcAft>
        <a:buChar char="»"/>
        <a:defRPr sz="2400">
          <a:solidFill>
            <a:schemeClr val="bg1"/>
          </a:solidFill>
          <a:latin typeface="+mn-lt"/>
          <a:ea typeface="+mn-ea"/>
        </a:defRPr>
      </a:lvl6pPr>
      <a:lvl7pPr marL="2971800" indent="-228600" algn="l" rtl="0" fontAlgn="base">
        <a:spcBef>
          <a:spcPct val="20000"/>
        </a:spcBef>
        <a:spcAft>
          <a:spcPct val="0"/>
        </a:spcAft>
        <a:buChar char="»"/>
        <a:defRPr sz="2400">
          <a:solidFill>
            <a:schemeClr val="bg1"/>
          </a:solidFill>
          <a:latin typeface="+mn-lt"/>
          <a:ea typeface="+mn-ea"/>
        </a:defRPr>
      </a:lvl7pPr>
      <a:lvl8pPr marL="3429000" indent="-228600" algn="l" rtl="0" fontAlgn="base">
        <a:spcBef>
          <a:spcPct val="20000"/>
        </a:spcBef>
        <a:spcAft>
          <a:spcPct val="0"/>
        </a:spcAft>
        <a:buChar char="»"/>
        <a:defRPr sz="2400">
          <a:solidFill>
            <a:schemeClr val="bg1"/>
          </a:solidFill>
          <a:latin typeface="+mn-lt"/>
          <a:ea typeface="+mn-ea"/>
        </a:defRPr>
      </a:lvl8pPr>
      <a:lvl9pPr marL="3886200" indent="-228600" algn="l" rtl="0" fontAlgn="base">
        <a:spcBef>
          <a:spcPct val="20000"/>
        </a:spcBef>
        <a:spcAft>
          <a:spcPct val="0"/>
        </a:spcAft>
        <a:buChar char="»"/>
        <a:defRPr sz="2400">
          <a:solidFill>
            <a:schemeClr val="bg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0.png"/><Relationship Id="rId4" Type="http://schemas.openxmlformats.org/officeDocument/2006/relationships/diagramLayout" Target="../diagrams/layout12.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802262" y="1077600"/>
            <a:ext cx="7920037" cy="461962"/>
          </a:xfrm>
          <a:prstGeom prst="rect">
            <a:avLst/>
          </a:prstGeom>
          <a:noFill/>
          <a:ln>
            <a:noFill/>
          </a:ln>
        </p:spPr>
        <p:txBody>
          <a:bodyPr spcFirstLastPara="1" wrap="square" lIns="91425" tIns="45700" rIns="91425" bIns="45700" anchor="t" anchorCtr="0">
            <a:noAutofit/>
          </a:bodyPr>
          <a:lstStyle/>
          <a:p>
            <a:pPr algn="ctr"/>
            <a:r>
              <a:rPr lang="es-EC" sz="2400" b="1" dirty="0">
                <a:solidFill>
                  <a:srgbClr val="000000"/>
                </a:solidFill>
                <a:latin typeface="Arial" panose="020B0604020202020204" pitchFamily="34" charset="0"/>
                <a:ea typeface="Aharoni"/>
                <a:cs typeface="Arial" panose="020B0604020202020204" pitchFamily="34" charset="0"/>
                <a:sym typeface="Aharoni"/>
              </a:rPr>
              <a:t>DEPARTAMENTO</a:t>
            </a:r>
            <a:r>
              <a:rPr lang="es-EC" sz="2300" b="1" dirty="0">
                <a:solidFill>
                  <a:srgbClr val="000000"/>
                </a:solidFill>
                <a:latin typeface="Arial" panose="020B0604020202020204" pitchFamily="34" charset="0"/>
                <a:ea typeface="Aharoni"/>
                <a:cs typeface="Arial" panose="020B0604020202020204" pitchFamily="34" charset="0"/>
                <a:sym typeface="Aharoni"/>
              </a:rPr>
              <a:t> DE CIENCIAS DE LA COMPUTACIÓN</a:t>
            </a:r>
            <a:endParaRPr sz="1300" dirty="0">
              <a:solidFill>
                <a:srgbClr val="000000"/>
              </a:solidFill>
              <a:latin typeface="Arial" panose="020B0604020202020204" pitchFamily="34" charset="0"/>
              <a:ea typeface="Arial"/>
              <a:cs typeface="Arial" panose="020B0604020202020204" pitchFamily="34" charset="0"/>
              <a:sym typeface="Arial"/>
            </a:endParaRPr>
          </a:p>
        </p:txBody>
      </p:sp>
      <p:sp>
        <p:nvSpPr>
          <p:cNvPr id="63" name="Google Shape;63;p13"/>
          <p:cNvSpPr txBox="1"/>
          <p:nvPr/>
        </p:nvSpPr>
        <p:spPr>
          <a:xfrm>
            <a:off x="2619605" y="2808065"/>
            <a:ext cx="8285349" cy="1172960"/>
          </a:xfrm>
          <a:prstGeom prst="rect">
            <a:avLst/>
          </a:prstGeom>
          <a:noFill/>
          <a:ln>
            <a:noFill/>
          </a:ln>
        </p:spPr>
        <p:txBody>
          <a:bodyPr spcFirstLastPara="1" wrap="square" lIns="91425" tIns="45700" rIns="91425" bIns="45700" anchor="t" anchorCtr="0">
            <a:noAutofit/>
          </a:bodyPr>
          <a:lstStyle/>
          <a:p>
            <a:pPr algn="ctr"/>
            <a:r>
              <a:rPr lang="es-EC" b="1" dirty="0">
                <a:solidFill>
                  <a:srgbClr val="151515"/>
                </a:solidFill>
                <a:latin typeface="Arial" panose="020B0604020202020204" pitchFamily="34" charset="0"/>
                <a:ea typeface="Arial Black"/>
                <a:cs typeface="Arial" panose="020B0604020202020204" pitchFamily="34" charset="0"/>
                <a:sym typeface="Arial Black"/>
              </a:rPr>
              <a:t>TEMA</a:t>
            </a:r>
            <a:r>
              <a:rPr lang="es-EC" b="1" dirty="0" smtClean="0">
                <a:solidFill>
                  <a:srgbClr val="151515"/>
                </a:solidFill>
                <a:latin typeface="Arial" panose="020B0604020202020204" pitchFamily="34" charset="0"/>
                <a:ea typeface="Arial Black"/>
                <a:cs typeface="Arial" panose="020B0604020202020204" pitchFamily="34" charset="0"/>
                <a:sym typeface="Arial Black"/>
              </a:rPr>
              <a:t>: MODELO DE PREDICCIÓN DE LA PRODUCCIÓN DE ENERGÍA DE LA CENTRAL HIDROELÉCTRICA COCA CODO SINCLAIR, BASADO EN TÉCNICAS DE APRENDIZAJE COMPUTACIONAL</a:t>
            </a:r>
          </a:p>
          <a:p>
            <a:pPr algn="ctr"/>
            <a:r>
              <a:rPr lang="es-EC" dirty="0">
                <a:solidFill>
                  <a:srgbClr val="151515"/>
                </a:solidFill>
                <a:latin typeface="Arial" panose="020B0604020202020204" pitchFamily="34" charset="0"/>
                <a:ea typeface="Arial Black"/>
                <a:cs typeface="Arial" panose="020B0604020202020204" pitchFamily="34" charset="0"/>
                <a:sym typeface="Arial Black"/>
              </a:rPr>
              <a:t/>
            </a:r>
            <a:br>
              <a:rPr lang="es-EC" dirty="0">
                <a:solidFill>
                  <a:srgbClr val="151515"/>
                </a:solidFill>
                <a:latin typeface="Arial" panose="020B0604020202020204" pitchFamily="34" charset="0"/>
                <a:ea typeface="Arial Black"/>
                <a:cs typeface="Arial" panose="020B0604020202020204" pitchFamily="34" charset="0"/>
                <a:sym typeface="Arial Black"/>
              </a:rPr>
            </a:br>
            <a:endParaRPr dirty="0">
              <a:solidFill>
                <a:srgbClr val="151515"/>
              </a:solidFill>
              <a:latin typeface="Arial" panose="020B0604020202020204" pitchFamily="34" charset="0"/>
              <a:ea typeface="Arial"/>
              <a:cs typeface="Arial" panose="020B0604020202020204" pitchFamily="34" charset="0"/>
              <a:sym typeface="Arial"/>
            </a:endParaRPr>
          </a:p>
        </p:txBody>
      </p:sp>
      <p:sp>
        <p:nvSpPr>
          <p:cNvPr id="64" name="Google Shape;64;p13"/>
          <p:cNvSpPr txBox="1"/>
          <p:nvPr/>
        </p:nvSpPr>
        <p:spPr>
          <a:xfrm>
            <a:off x="1391790" y="1800105"/>
            <a:ext cx="10740980" cy="923330"/>
          </a:xfrm>
          <a:prstGeom prst="rect">
            <a:avLst/>
          </a:prstGeom>
          <a:noFill/>
          <a:ln>
            <a:noFill/>
          </a:ln>
        </p:spPr>
        <p:txBody>
          <a:bodyPr spcFirstLastPara="1" wrap="square" lIns="91425" tIns="45700" rIns="91425" bIns="45700" anchor="t" anchorCtr="0">
            <a:noAutofit/>
          </a:bodyPr>
          <a:lstStyle/>
          <a:p>
            <a:pPr algn="ctr"/>
            <a:r>
              <a:rPr lang="es-EC" sz="2000" b="1" dirty="0">
                <a:solidFill>
                  <a:schemeClr val="dk1"/>
                </a:solidFill>
                <a:latin typeface="Arial" panose="020B0604020202020204" pitchFamily="34" charset="0"/>
                <a:ea typeface="Arial"/>
                <a:cs typeface="Arial" panose="020B0604020202020204" pitchFamily="34" charset="0"/>
                <a:sym typeface="Arial"/>
              </a:rPr>
              <a:t>TRABAJO DE TITULACIÓN PREVIO A LA OBTENCIÓN DEL </a:t>
            </a:r>
            <a:r>
              <a:rPr lang="es-EC" sz="2000" b="1" dirty="0" smtClean="0">
                <a:solidFill>
                  <a:schemeClr val="dk1"/>
                </a:solidFill>
                <a:latin typeface="Arial" panose="020B0604020202020204" pitchFamily="34" charset="0"/>
                <a:ea typeface="Arial"/>
                <a:cs typeface="Arial" panose="020B0604020202020204" pitchFamily="34" charset="0"/>
                <a:sym typeface="Arial"/>
              </a:rPr>
              <a:t>TÍTULO </a:t>
            </a:r>
            <a:r>
              <a:rPr lang="es-EC" sz="2000" b="1" dirty="0">
                <a:solidFill>
                  <a:schemeClr val="dk1"/>
                </a:solidFill>
                <a:latin typeface="Arial" panose="020B0604020202020204" pitchFamily="34" charset="0"/>
                <a:ea typeface="Arial"/>
                <a:cs typeface="Arial" panose="020B0604020202020204" pitchFamily="34" charset="0"/>
                <a:sym typeface="Arial"/>
              </a:rPr>
              <a:t>DE MAGÍSTER </a:t>
            </a:r>
            <a:r>
              <a:rPr lang="es-EC" sz="2000" b="1" dirty="0" smtClean="0">
                <a:solidFill>
                  <a:schemeClr val="dk1"/>
                </a:solidFill>
                <a:latin typeface="Arial" panose="020B0604020202020204" pitchFamily="34" charset="0"/>
                <a:ea typeface="Arial"/>
                <a:cs typeface="Arial" panose="020B0604020202020204" pitchFamily="34" charset="0"/>
                <a:sym typeface="Arial"/>
              </a:rPr>
              <a:t>EN </a:t>
            </a:r>
            <a:r>
              <a:rPr lang="es-EC" sz="2000" b="1" dirty="0">
                <a:solidFill>
                  <a:schemeClr val="dk1"/>
                </a:solidFill>
                <a:latin typeface="Arial" panose="020B0604020202020204" pitchFamily="34" charset="0"/>
                <a:ea typeface="Arial"/>
                <a:cs typeface="Arial" panose="020B0604020202020204" pitchFamily="34" charset="0"/>
                <a:sym typeface="Arial"/>
              </a:rPr>
              <a:t>GESTIÓN DE SISTEMAS DE </a:t>
            </a:r>
            <a:r>
              <a:rPr lang="es-EC" sz="2000" b="1" dirty="0" smtClean="0">
                <a:solidFill>
                  <a:schemeClr val="dk1"/>
                </a:solidFill>
                <a:latin typeface="Arial" panose="020B0604020202020204" pitchFamily="34" charset="0"/>
                <a:ea typeface="Arial"/>
                <a:cs typeface="Arial" panose="020B0604020202020204" pitchFamily="34" charset="0"/>
                <a:sym typeface="Arial"/>
              </a:rPr>
              <a:t>INFORMACIÓN </a:t>
            </a:r>
            <a:r>
              <a:rPr lang="es-EC" sz="2000" b="1" dirty="0">
                <a:solidFill>
                  <a:schemeClr val="dk1"/>
                </a:solidFill>
                <a:latin typeface="Arial" panose="020B0604020202020204" pitchFamily="34" charset="0"/>
                <a:ea typeface="Arial"/>
                <a:cs typeface="Arial" panose="020B0604020202020204" pitchFamily="34" charset="0"/>
                <a:sym typeface="Arial"/>
              </a:rPr>
              <a:t>E INTELIGENCIA DE NEGOCIOS</a:t>
            </a:r>
            <a:endParaRPr sz="2000" b="1" dirty="0">
              <a:latin typeface="Arial" panose="020B0604020202020204" pitchFamily="34" charset="0"/>
              <a:cs typeface="Arial" panose="020B0604020202020204" pitchFamily="34" charset="0"/>
            </a:endParaRPr>
          </a:p>
        </p:txBody>
      </p:sp>
      <p:sp>
        <p:nvSpPr>
          <p:cNvPr id="65" name="Google Shape;65;p13"/>
          <p:cNvSpPr txBox="1"/>
          <p:nvPr/>
        </p:nvSpPr>
        <p:spPr>
          <a:xfrm>
            <a:off x="3087533" y="4065656"/>
            <a:ext cx="7349494" cy="861774"/>
          </a:xfrm>
          <a:prstGeom prst="rect">
            <a:avLst/>
          </a:prstGeom>
          <a:noFill/>
          <a:ln>
            <a:noFill/>
          </a:ln>
        </p:spPr>
        <p:txBody>
          <a:bodyPr spcFirstLastPara="1" wrap="square" lIns="91425" tIns="45700" rIns="91425" bIns="45700" anchor="t" anchorCtr="0">
            <a:noAutofit/>
          </a:bodyPr>
          <a:lstStyle/>
          <a:p>
            <a:pPr algn="ctr"/>
            <a:r>
              <a:rPr lang="es-EC" sz="1600" b="1" dirty="0">
                <a:solidFill>
                  <a:schemeClr val="dk1"/>
                </a:solidFill>
                <a:latin typeface="Arial" panose="020B0604020202020204" pitchFamily="34" charset="0"/>
                <a:ea typeface="Arial"/>
                <a:cs typeface="Arial" panose="020B0604020202020204" pitchFamily="34" charset="0"/>
                <a:sym typeface="Arial"/>
              </a:rPr>
              <a:t>AUTOR: </a:t>
            </a:r>
            <a:r>
              <a:rPr lang="es-EC" sz="1600" b="1" dirty="0" smtClean="0">
                <a:solidFill>
                  <a:schemeClr val="dk1"/>
                </a:solidFill>
                <a:latin typeface="Arial" panose="020B0604020202020204" pitchFamily="34" charset="0"/>
                <a:ea typeface="Arial"/>
                <a:cs typeface="Arial" panose="020B0604020202020204" pitchFamily="34" charset="0"/>
                <a:sym typeface="Arial"/>
              </a:rPr>
              <a:t>ING. ALVAREZ CHIRIBOGA, DANIEL ALEJANDRO</a:t>
            </a:r>
            <a:endParaRPr dirty="0">
              <a:latin typeface="Arial" panose="020B0604020202020204" pitchFamily="34" charset="0"/>
              <a:cs typeface="Arial" panose="020B0604020202020204" pitchFamily="34" charset="0"/>
            </a:endParaRPr>
          </a:p>
          <a:p>
            <a:pPr algn="ctr">
              <a:buClr>
                <a:schemeClr val="dk1"/>
              </a:buClr>
              <a:buSzPts val="1600"/>
            </a:pPr>
            <a:endParaRPr sz="1600" b="1" dirty="0">
              <a:solidFill>
                <a:schemeClr val="dk1"/>
              </a:solidFill>
              <a:latin typeface="Arial" panose="020B0604020202020204" pitchFamily="34" charset="0"/>
              <a:ea typeface="Arial"/>
              <a:cs typeface="Arial" panose="020B0604020202020204" pitchFamily="34" charset="0"/>
              <a:sym typeface="Arial"/>
            </a:endParaRPr>
          </a:p>
          <a:p>
            <a:pPr algn="ctr"/>
            <a:r>
              <a:rPr lang="es-EC" sz="1600" b="1" dirty="0" smtClean="0">
                <a:solidFill>
                  <a:schemeClr val="dk1"/>
                </a:solidFill>
                <a:latin typeface="Arial" panose="020B0604020202020204" pitchFamily="34" charset="0"/>
                <a:ea typeface="Arial"/>
                <a:cs typeface="Arial" panose="020B0604020202020204" pitchFamily="34" charset="0"/>
                <a:sym typeface="Arial"/>
              </a:rPr>
              <a:t>DIRECTOR: MSC. DÍAZ ZÚÑIGA, MAGI PAÚL</a:t>
            </a:r>
            <a:endParaRPr lang="es-EC" sz="1600" b="1" dirty="0">
              <a:solidFill>
                <a:schemeClr val="dk1"/>
              </a:solidFill>
              <a:latin typeface="Arial" panose="020B0604020202020204" pitchFamily="34" charset="0"/>
              <a:ea typeface="Arial"/>
              <a:cs typeface="Arial" panose="020B0604020202020204" pitchFamily="34" charset="0"/>
              <a:sym typeface="Arial"/>
            </a:endParaRPr>
          </a:p>
        </p:txBody>
      </p:sp>
      <p:sp>
        <p:nvSpPr>
          <p:cNvPr id="66" name="Google Shape;66;p13"/>
          <p:cNvSpPr txBox="1"/>
          <p:nvPr/>
        </p:nvSpPr>
        <p:spPr>
          <a:xfrm>
            <a:off x="4794580" y="5235195"/>
            <a:ext cx="3935400" cy="307800"/>
          </a:xfrm>
          <a:prstGeom prst="rect">
            <a:avLst/>
          </a:prstGeom>
          <a:noFill/>
          <a:ln>
            <a:noFill/>
          </a:ln>
        </p:spPr>
        <p:txBody>
          <a:bodyPr spcFirstLastPara="1" wrap="square" lIns="91425" tIns="45700" rIns="91425" bIns="45700" anchor="t" anchorCtr="0">
            <a:noAutofit/>
          </a:bodyPr>
          <a:lstStyle/>
          <a:p>
            <a:pPr algn="ctr">
              <a:buClr>
                <a:srgbClr val="000000"/>
              </a:buClr>
              <a:buSzPts val="1400"/>
            </a:pPr>
            <a:r>
              <a:rPr lang="es-EC" sz="1400" b="1" dirty="0">
                <a:solidFill>
                  <a:srgbClr val="000000"/>
                </a:solidFill>
                <a:latin typeface="Arial" panose="020B0604020202020204" pitchFamily="34" charset="0"/>
                <a:ea typeface="Arial"/>
                <a:cs typeface="Arial" panose="020B0604020202020204" pitchFamily="34" charset="0"/>
                <a:sym typeface="Arial"/>
              </a:rPr>
              <a:t>SANGOLQUÍ  2020</a:t>
            </a:r>
            <a:endParaRPr sz="1400"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047763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Objetivos - General</a:t>
            </a:r>
            <a:endParaRPr lang="es-EC" kern="0" dirty="0">
              <a:solidFill>
                <a:srgbClr val="CC3300">
                  <a:lumMod val="50000"/>
                </a:srgbClr>
              </a:solidFill>
            </a:endParaRPr>
          </a:p>
        </p:txBody>
      </p:sp>
      <p:pic>
        <p:nvPicPr>
          <p:cNvPr id="4100" name="Picture 4" descr="https://cdnimg.bnamericas.com/fNhzcxvBayYBtgQPakoPabwHWsaGcvsNlbVxiGLgjKxMOVCBVqmfHMPBuAczii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512" y="6511871"/>
            <a:ext cx="4455062" cy="250923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graphicFrame>
        <p:nvGraphicFramePr>
          <p:cNvPr id="5" name="Diagrama 4"/>
          <p:cNvGraphicFramePr/>
          <p:nvPr>
            <p:extLst>
              <p:ext uri="{D42A27DB-BD31-4B8C-83A1-F6EECF244321}">
                <p14:modId xmlns:p14="http://schemas.microsoft.com/office/powerpoint/2010/main" val="2734193723"/>
              </p:ext>
            </p:extLst>
          </p:nvPr>
        </p:nvGraphicFramePr>
        <p:xfrm>
          <a:off x="504967" y="648278"/>
          <a:ext cx="11369533" cy="5490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079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Objetivos - Específicos</a:t>
            </a:r>
            <a:endParaRPr lang="es-EC" kern="0" dirty="0">
              <a:solidFill>
                <a:srgbClr val="CC3300">
                  <a:lumMod val="50000"/>
                </a:srgbClr>
              </a:solidFill>
            </a:endParaRPr>
          </a:p>
        </p:txBody>
      </p:sp>
      <p:sp>
        <p:nvSpPr>
          <p:cNvPr id="6" name="Rectángulo 5"/>
          <p:cNvSpPr/>
          <p:nvPr/>
        </p:nvSpPr>
        <p:spPr>
          <a:xfrm>
            <a:off x="317500" y="1361549"/>
            <a:ext cx="11557000" cy="461665"/>
          </a:xfrm>
          <a:prstGeom prst="rect">
            <a:avLst/>
          </a:prstGeom>
        </p:spPr>
        <p:txBody>
          <a:bodyPr wrap="square">
            <a:spAutoFit/>
          </a:bodyPr>
          <a:lstStyle/>
          <a:p>
            <a:pPr algn="just"/>
            <a:endParaRPr lang="es-EC" sz="2400" dirty="0"/>
          </a:p>
        </p:txBody>
      </p:sp>
      <p:sp>
        <p:nvSpPr>
          <p:cNvPr id="9" name="Rectángulo 8"/>
          <p:cNvSpPr/>
          <p:nvPr/>
        </p:nvSpPr>
        <p:spPr>
          <a:xfrm>
            <a:off x="317499" y="2385219"/>
            <a:ext cx="11557000" cy="1569660"/>
          </a:xfrm>
          <a:prstGeom prst="rect">
            <a:avLst/>
          </a:prstGeom>
        </p:spPr>
        <p:txBody>
          <a:bodyPr wrap="square">
            <a:spAutoFit/>
          </a:bodyPr>
          <a:lstStyle/>
          <a:p>
            <a:pPr algn="just"/>
            <a:endParaRPr lang="es-EC" sz="3200" dirty="0" smtClean="0"/>
          </a:p>
          <a:p>
            <a:pPr algn="just"/>
            <a:endParaRPr lang="es-EC" sz="3200" dirty="0"/>
          </a:p>
          <a:p>
            <a:pPr algn="just"/>
            <a:endParaRPr lang="es-EC" sz="3200" dirty="0"/>
          </a:p>
        </p:txBody>
      </p:sp>
      <p:graphicFrame>
        <p:nvGraphicFramePr>
          <p:cNvPr id="5" name="Diagrama 4"/>
          <p:cNvGraphicFramePr/>
          <p:nvPr>
            <p:extLst>
              <p:ext uri="{D42A27DB-BD31-4B8C-83A1-F6EECF244321}">
                <p14:modId xmlns:p14="http://schemas.microsoft.com/office/powerpoint/2010/main" val="1449967616"/>
              </p:ext>
            </p:extLst>
          </p:nvPr>
        </p:nvGraphicFramePr>
        <p:xfrm>
          <a:off x="132254" y="477672"/>
          <a:ext cx="11742245" cy="580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oogle Shape;10466;p58"/>
          <p:cNvGrpSpPr/>
          <p:nvPr/>
        </p:nvGrpSpPr>
        <p:grpSpPr>
          <a:xfrm>
            <a:off x="901941" y="3698542"/>
            <a:ext cx="804031" cy="723262"/>
            <a:chOff x="852385" y="1510916"/>
            <a:chExt cx="353145" cy="351998"/>
          </a:xfrm>
        </p:grpSpPr>
        <p:sp>
          <p:nvSpPr>
            <p:cNvPr id="36" name="Google Shape;10467;p58"/>
            <p:cNvSpPr/>
            <p:nvPr/>
          </p:nvSpPr>
          <p:spPr>
            <a:xfrm>
              <a:off x="852385" y="1510916"/>
              <a:ext cx="353145" cy="187785"/>
            </a:xfrm>
            <a:custGeom>
              <a:avLst/>
              <a:gdLst/>
              <a:ahLst/>
              <a:cxnLst/>
              <a:rect l="l" t="t" r="r" b="b"/>
              <a:pathLst>
                <a:path w="11086" h="5895" extrusionOk="0">
                  <a:moveTo>
                    <a:pt x="6145" y="334"/>
                  </a:moveTo>
                  <a:lnTo>
                    <a:pt x="6145" y="703"/>
                  </a:lnTo>
                  <a:lnTo>
                    <a:pt x="4942" y="703"/>
                  </a:lnTo>
                  <a:lnTo>
                    <a:pt x="4942" y="334"/>
                  </a:lnTo>
                  <a:close/>
                  <a:moveTo>
                    <a:pt x="10764" y="1025"/>
                  </a:moveTo>
                  <a:lnTo>
                    <a:pt x="10764" y="1596"/>
                  </a:lnTo>
                  <a:lnTo>
                    <a:pt x="346" y="1596"/>
                  </a:lnTo>
                  <a:lnTo>
                    <a:pt x="346" y="1025"/>
                  </a:lnTo>
                  <a:close/>
                  <a:moveTo>
                    <a:pt x="4775" y="1"/>
                  </a:moveTo>
                  <a:cubicBezTo>
                    <a:pt x="4692" y="1"/>
                    <a:pt x="4621" y="84"/>
                    <a:pt x="4621" y="167"/>
                  </a:cubicBezTo>
                  <a:lnTo>
                    <a:pt x="4621" y="703"/>
                  </a:lnTo>
                  <a:lnTo>
                    <a:pt x="168" y="703"/>
                  </a:lnTo>
                  <a:cubicBezTo>
                    <a:pt x="72" y="703"/>
                    <a:pt x="1" y="775"/>
                    <a:pt x="1" y="870"/>
                  </a:cubicBezTo>
                  <a:lnTo>
                    <a:pt x="1" y="1751"/>
                  </a:lnTo>
                  <a:cubicBezTo>
                    <a:pt x="1" y="1834"/>
                    <a:pt x="72" y="1906"/>
                    <a:pt x="168" y="1906"/>
                  </a:cubicBezTo>
                  <a:lnTo>
                    <a:pt x="656" y="1906"/>
                  </a:lnTo>
                  <a:lnTo>
                    <a:pt x="656" y="2620"/>
                  </a:lnTo>
                  <a:cubicBezTo>
                    <a:pt x="656" y="2715"/>
                    <a:pt x="727" y="2787"/>
                    <a:pt x="822" y="2787"/>
                  </a:cubicBezTo>
                  <a:cubicBezTo>
                    <a:pt x="906" y="2787"/>
                    <a:pt x="989" y="2715"/>
                    <a:pt x="989" y="2620"/>
                  </a:cubicBezTo>
                  <a:lnTo>
                    <a:pt x="989" y="1906"/>
                  </a:lnTo>
                  <a:lnTo>
                    <a:pt x="10109" y="1906"/>
                  </a:lnTo>
                  <a:lnTo>
                    <a:pt x="10109" y="5740"/>
                  </a:lnTo>
                  <a:cubicBezTo>
                    <a:pt x="10109" y="5823"/>
                    <a:pt x="10181" y="5894"/>
                    <a:pt x="10276" y="5894"/>
                  </a:cubicBezTo>
                  <a:cubicBezTo>
                    <a:pt x="10359" y="5894"/>
                    <a:pt x="10431" y="5823"/>
                    <a:pt x="10431" y="5740"/>
                  </a:cubicBezTo>
                  <a:lnTo>
                    <a:pt x="10431" y="1918"/>
                  </a:lnTo>
                  <a:lnTo>
                    <a:pt x="10931" y="1918"/>
                  </a:lnTo>
                  <a:cubicBezTo>
                    <a:pt x="11014" y="1918"/>
                    <a:pt x="11086" y="1846"/>
                    <a:pt x="11086" y="1763"/>
                  </a:cubicBezTo>
                  <a:lnTo>
                    <a:pt x="11086" y="882"/>
                  </a:lnTo>
                  <a:cubicBezTo>
                    <a:pt x="11086" y="775"/>
                    <a:pt x="11014" y="703"/>
                    <a:pt x="10931" y="703"/>
                  </a:cubicBezTo>
                  <a:lnTo>
                    <a:pt x="6478" y="703"/>
                  </a:lnTo>
                  <a:lnTo>
                    <a:pt x="6478" y="167"/>
                  </a:lnTo>
                  <a:cubicBezTo>
                    <a:pt x="6478" y="84"/>
                    <a:pt x="6406" y="1"/>
                    <a:pt x="6311"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468;p58"/>
            <p:cNvSpPr/>
            <p:nvPr/>
          </p:nvSpPr>
          <p:spPr>
            <a:xfrm>
              <a:off x="852385" y="1609921"/>
              <a:ext cx="353145" cy="252992"/>
            </a:xfrm>
            <a:custGeom>
              <a:avLst/>
              <a:gdLst/>
              <a:ahLst/>
              <a:cxnLst/>
              <a:rect l="l" t="t" r="r" b="b"/>
              <a:pathLst>
                <a:path w="11086" h="7942" extrusionOk="0">
                  <a:moveTo>
                    <a:pt x="10764" y="4382"/>
                  </a:moveTo>
                  <a:lnTo>
                    <a:pt x="10764" y="4953"/>
                  </a:lnTo>
                  <a:lnTo>
                    <a:pt x="346" y="4953"/>
                  </a:lnTo>
                  <a:lnTo>
                    <a:pt x="346" y="4382"/>
                  </a:lnTo>
                  <a:close/>
                  <a:moveTo>
                    <a:pt x="6406" y="5275"/>
                  </a:moveTo>
                  <a:lnTo>
                    <a:pt x="6895" y="6168"/>
                  </a:lnTo>
                  <a:lnTo>
                    <a:pt x="4228" y="6168"/>
                  </a:lnTo>
                  <a:lnTo>
                    <a:pt x="4716" y="5275"/>
                  </a:lnTo>
                  <a:close/>
                  <a:moveTo>
                    <a:pt x="4335" y="5275"/>
                  </a:moveTo>
                  <a:lnTo>
                    <a:pt x="3049" y="7608"/>
                  </a:lnTo>
                  <a:lnTo>
                    <a:pt x="2573" y="7608"/>
                  </a:lnTo>
                  <a:lnTo>
                    <a:pt x="3859" y="5275"/>
                  </a:lnTo>
                  <a:close/>
                  <a:moveTo>
                    <a:pt x="7240" y="5275"/>
                  </a:moveTo>
                  <a:lnTo>
                    <a:pt x="8514" y="7608"/>
                  </a:lnTo>
                  <a:lnTo>
                    <a:pt x="8038" y="7608"/>
                  </a:lnTo>
                  <a:lnTo>
                    <a:pt x="6764" y="5275"/>
                  </a:lnTo>
                  <a:close/>
                  <a:moveTo>
                    <a:pt x="822" y="0"/>
                  </a:moveTo>
                  <a:cubicBezTo>
                    <a:pt x="727" y="0"/>
                    <a:pt x="656" y="84"/>
                    <a:pt x="656" y="167"/>
                  </a:cubicBezTo>
                  <a:lnTo>
                    <a:pt x="656" y="4072"/>
                  </a:lnTo>
                  <a:lnTo>
                    <a:pt x="168" y="4072"/>
                  </a:lnTo>
                  <a:cubicBezTo>
                    <a:pt x="72" y="4072"/>
                    <a:pt x="1" y="4144"/>
                    <a:pt x="1" y="4239"/>
                  </a:cubicBezTo>
                  <a:lnTo>
                    <a:pt x="1" y="5108"/>
                  </a:lnTo>
                  <a:cubicBezTo>
                    <a:pt x="1" y="5203"/>
                    <a:pt x="72" y="5275"/>
                    <a:pt x="168" y="5275"/>
                  </a:cubicBezTo>
                  <a:lnTo>
                    <a:pt x="3489" y="5275"/>
                  </a:lnTo>
                  <a:lnTo>
                    <a:pt x="2144" y="7704"/>
                  </a:lnTo>
                  <a:cubicBezTo>
                    <a:pt x="2120" y="7751"/>
                    <a:pt x="2120" y="7811"/>
                    <a:pt x="2144" y="7870"/>
                  </a:cubicBezTo>
                  <a:cubicBezTo>
                    <a:pt x="2180" y="7906"/>
                    <a:pt x="2239" y="7942"/>
                    <a:pt x="2275" y="7942"/>
                  </a:cubicBezTo>
                  <a:lnTo>
                    <a:pt x="3132" y="7942"/>
                  </a:lnTo>
                  <a:cubicBezTo>
                    <a:pt x="3192" y="7942"/>
                    <a:pt x="3251" y="7906"/>
                    <a:pt x="3275" y="7846"/>
                  </a:cubicBezTo>
                  <a:lnTo>
                    <a:pt x="3644" y="7168"/>
                  </a:lnTo>
                  <a:lnTo>
                    <a:pt x="4644" y="7168"/>
                  </a:lnTo>
                  <a:cubicBezTo>
                    <a:pt x="4728" y="7168"/>
                    <a:pt x="4811" y="7096"/>
                    <a:pt x="4811" y="7001"/>
                  </a:cubicBezTo>
                  <a:cubicBezTo>
                    <a:pt x="4811" y="6906"/>
                    <a:pt x="4728" y="6834"/>
                    <a:pt x="4644" y="6834"/>
                  </a:cubicBezTo>
                  <a:lnTo>
                    <a:pt x="3823" y="6834"/>
                  </a:lnTo>
                  <a:lnTo>
                    <a:pt x="4037" y="6465"/>
                  </a:lnTo>
                  <a:lnTo>
                    <a:pt x="7061" y="6465"/>
                  </a:lnTo>
                  <a:lnTo>
                    <a:pt x="7252" y="6834"/>
                  </a:lnTo>
                  <a:lnTo>
                    <a:pt x="5299" y="6834"/>
                  </a:lnTo>
                  <a:cubicBezTo>
                    <a:pt x="5216" y="6834"/>
                    <a:pt x="5133" y="6906"/>
                    <a:pt x="5133" y="7001"/>
                  </a:cubicBezTo>
                  <a:cubicBezTo>
                    <a:pt x="5133" y="7096"/>
                    <a:pt x="5216" y="7168"/>
                    <a:pt x="5299" y="7168"/>
                  </a:cubicBezTo>
                  <a:lnTo>
                    <a:pt x="7430" y="7168"/>
                  </a:lnTo>
                  <a:lnTo>
                    <a:pt x="7800" y="7846"/>
                  </a:lnTo>
                  <a:cubicBezTo>
                    <a:pt x="7835" y="7894"/>
                    <a:pt x="7895" y="7942"/>
                    <a:pt x="7954" y="7942"/>
                  </a:cubicBezTo>
                  <a:lnTo>
                    <a:pt x="8800" y="7942"/>
                  </a:lnTo>
                  <a:cubicBezTo>
                    <a:pt x="8859" y="7942"/>
                    <a:pt x="8907" y="7906"/>
                    <a:pt x="8931" y="7870"/>
                  </a:cubicBezTo>
                  <a:cubicBezTo>
                    <a:pt x="8966" y="7823"/>
                    <a:pt x="8966" y="7763"/>
                    <a:pt x="8931" y="7704"/>
                  </a:cubicBezTo>
                  <a:lnTo>
                    <a:pt x="7597" y="5275"/>
                  </a:lnTo>
                  <a:lnTo>
                    <a:pt x="10931" y="5275"/>
                  </a:lnTo>
                  <a:cubicBezTo>
                    <a:pt x="11014" y="5275"/>
                    <a:pt x="11086" y="5203"/>
                    <a:pt x="11086" y="5108"/>
                  </a:cubicBezTo>
                  <a:lnTo>
                    <a:pt x="11086" y="4239"/>
                  </a:lnTo>
                  <a:cubicBezTo>
                    <a:pt x="11086" y="4144"/>
                    <a:pt x="11014" y="4072"/>
                    <a:pt x="10931" y="4072"/>
                  </a:cubicBezTo>
                  <a:lnTo>
                    <a:pt x="10431" y="4072"/>
                  </a:lnTo>
                  <a:lnTo>
                    <a:pt x="10431" y="3263"/>
                  </a:lnTo>
                  <a:cubicBezTo>
                    <a:pt x="10431" y="3179"/>
                    <a:pt x="10359" y="3108"/>
                    <a:pt x="10276" y="3108"/>
                  </a:cubicBezTo>
                  <a:cubicBezTo>
                    <a:pt x="10181" y="3108"/>
                    <a:pt x="10109" y="3179"/>
                    <a:pt x="10109" y="3263"/>
                  </a:cubicBezTo>
                  <a:lnTo>
                    <a:pt x="10109" y="4072"/>
                  </a:lnTo>
                  <a:lnTo>
                    <a:pt x="989" y="4072"/>
                  </a:lnTo>
                  <a:lnTo>
                    <a:pt x="989" y="167"/>
                  </a:lnTo>
                  <a:cubicBezTo>
                    <a:pt x="989" y="84"/>
                    <a:pt x="906" y="0"/>
                    <a:pt x="822"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469;p58"/>
            <p:cNvSpPr/>
            <p:nvPr/>
          </p:nvSpPr>
          <p:spPr>
            <a:xfrm>
              <a:off x="928264" y="1584501"/>
              <a:ext cx="198775" cy="140735"/>
            </a:xfrm>
            <a:custGeom>
              <a:avLst/>
              <a:gdLst/>
              <a:ahLst/>
              <a:cxnLst/>
              <a:rect l="l" t="t" r="r" b="b"/>
              <a:pathLst>
                <a:path w="6240" h="4418" extrusionOk="0">
                  <a:moveTo>
                    <a:pt x="5608" y="322"/>
                  </a:moveTo>
                  <a:cubicBezTo>
                    <a:pt x="5787" y="322"/>
                    <a:pt x="5929" y="465"/>
                    <a:pt x="5929" y="643"/>
                  </a:cubicBezTo>
                  <a:cubicBezTo>
                    <a:pt x="5929" y="798"/>
                    <a:pt x="5775" y="953"/>
                    <a:pt x="5608" y="953"/>
                  </a:cubicBezTo>
                  <a:cubicBezTo>
                    <a:pt x="5453" y="953"/>
                    <a:pt x="5298" y="822"/>
                    <a:pt x="5298" y="643"/>
                  </a:cubicBezTo>
                  <a:cubicBezTo>
                    <a:pt x="5298" y="477"/>
                    <a:pt x="5429" y="322"/>
                    <a:pt x="5608" y="322"/>
                  </a:cubicBezTo>
                  <a:close/>
                  <a:moveTo>
                    <a:pt x="2131" y="1334"/>
                  </a:moveTo>
                  <a:cubicBezTo>
                    <a:pt x="2310" y="1334"/>
                    <a:pt x="2441" y="1477"/>
                    <a:pt x="2441" y="1656"/>
                  </a:cubicBezTo>
                  <a:cubicBezTo>
                    <a:pt x="2441" y="1834"/>
                    <a:pt x="2310" y="1965"/>
                    <a:pt x="2131" y="1965"/>
                  </a:cubicBezTo>
                  <a:cubicBezTo>
                    <a:pt x="1965" y="1965"/>
                    <a:pt x="1822" y="1834"/>
                    <a:pt x="1822" y="1656"/>
                  </a:cubicBezTo>
                  <a:cubicBezTo>
                    <a:pt x="1822" y="1489"/>
                    <a:pt x="1953" y="1334"/>
                    <a:pt x="2131" y="1334"/>
                  </a:cubicBezTo>
                  <a:close/>
                  <a:moveTo>
                    <a:pt x="4036" y="2429"/>
                  </a:moveTo>
                  <a:cubicBezTo>
                    <a:pt x="4215" y="2429"/>
                    <a:pt x="4346" y="2560"/>
                    <a:pt x="4346" y="2739"/>
                  </a:cubicBezTo>
                  <a:cubicBezTo>
                    <a:pt x="4346" y="2918"/>
                    <a:pt x="4203" y="3049"/>
                    <a:pt x="4036" y="3049"/>
                  </a:cubicBezTo>
                  <a:cubicBezTo>
                    <a:pt x="3870" y="3049"/>
                    <a:pt x="3727" y="2918"/>
                    <a:pt x="3727" y="2739"/>
                  </a:cubicBezTo>
                  <a:cubicBezTo>
                    <a:pt x="3727" y="2572"/>
                    <a:pt x="3858" y="2429"/>
                    <a:pt x="4036" y="2429"/>
                  </a:cubicBezTo>
                  <a:close/>
                  <a:moveTo>
                    <a:pt x="595" y="3501"/>
                  </a:moveTo>
                  <a:cubicBezTo>
                    <a:pt x="774" y="3501"/>
                    <a:pt x="905" y="3632"/>
                    <a:pt x="905" y="3811"/>
                  </a:cubicBezTo>
                  <a:cubicBezTo>
                    <a:pt x="905" y="3989"/>
                    <a:pt x="762" y="4120"/>
                    <a:pt x="595" y="4120"/>
                  </a:cubicBezTo>
                  <a:cubicBezTo>
                    <a:pt x="429" y="4120"/>
                    <a:pt x="286" y="3989"/>
                    <a:pt x="286" y="3811"/>
                  </a:cubicBezTo>
                  <a:cubicBezTo>
                    <a:pt x="286" y="3644"/>
                    <a:pt x="417" y="3501"/>
                    <a:pt x="595" y="3501"/>
                  </a:cubicBezTo>
                  <a:close/>
                  <a:moveTo>
                    <a:pt x="5608" y="1"/>
                  </a:moveTo>
                  <a:cubicBezTo>
                    <a:pt x="5275" y="1"/>
                    <a:pt x="4989" y="286"/>
                    <a:pt x="4989" y="632"/>
                  </a:cubicBezTo>
                  <a:cubicBezTo>
                    <a:pt x="4989" y="786"/>
                    <a:pt x="5048" y="941"/>
                    <a:pt x="5156" y="1048"/>
                  </a:cubicBezTo>
                  <a:lnTo>
                    <a:pt x="4239" y="2132"/>
                  </a:lnTo>
                  <a:cubicBezTo>
                    <a:pt x="4179" y="2120"/>
                    <a:pt x="4108" y="2096"/>
                    <a:pt x="4048" y="2096"/>
                  </a:cubicBezTo>
                  <a:cubicBezTo>
                    <a:pt x="3858" y="2096"/>
                    <a:pt x="3679" y="2191"/>
                    <a:pt x="3560" y="2334"/>
                  </a:cubicBezTo>
                  <a:lnTo>
                    <a:pt x="2739" y="1882"/>
                  </a:lnTo>
                  <a:cubicBezTo>
                    <a:pt x="2774" y="1798"/>
                    <a:pt x="2786" y="1727"/>
                    <a:pt x="2786" y="1656"/>
                  </a:cubicBezTo>
                  <a:cubicBezTo>
                    <a:pt x="2786" y="1310"/>
                    <a:pt x="2500" y="1024"/>
                    <a:pt x="2155" y="1024"/>
                  </a:cubicBezTo>
                  <a:cubicBezTo>
                    <a:pt x="1822" y="1024"/>
                    <a:pt x="1536" y="1310"/>
                    <a:pt x="1536" y="1656"/>
                  </a:cubicBezTo>
                  <a:cubicBezTo>
                    <a:pt x="1536" y="1822"/>
                    <a:pt x="1596" y="1953"/>
                    <a:pt x="1703" y="2072"/>
                  </a:cubicBezTo>
                  <a:lnTo>
                    <a:pt x="834" y="3203"/>
                  </a:lnTo>
                  <a:cubicBezTo>
                    <a:pt x="774" y="3191"/>
                    <a:pt x="703" y="3168"/>
                    <a:pt x="631" y="3168"/>
                  </a:cubicBezTo>
                  <a:cubicBezTo>
                    <a:pt x="286" y="3168"/>
                    <a:pt x="0" y="3453"/>
                    <a:pt x="0" y="3799"/>
                  </a:cubicBezTo>
                  <a:cubicBezTo>
                    <a:pt x="0" y="4144"/>
                    <a:pt x="286" y="4418"/>
                    <a:pt x="631" y="4418"/>
                  </a:cubicBezTo>
                  <a:cubicBezTo>
                    <a:pt x="965" y="4418"/>
                    <a:pt x="1250" y="4144"/>
                    <a:pt x="1250" y="3799"/>
                  </a:cubicBezTo>
                  <a:cubicBezTo>
                    <a:pt x="1250" y="3632"/>
                    <a:pt x="1191" y="3501"/>
                    <a:pt x="1084" y="3382"/>
                  </a:cubicBezTo>
                  <a:lnTo>
                    <a:pt x="1953" y="2251"/>
                  </a:lnTo>
                  <a:cubicBezTo>
                    <a:pt x="2012" y="2263"/>
                    <a:pt x="2084" y="2275"/>
                    <a:pt x="2155" y="2275"/>
                  </a:cubicBezTo>
                  <a:cubicBezTo>
                    <a:pt x="2310" y="2275"/>
                    <a:pt x="2441" y="2215"/>
                    <a:pt x="2560" y="2144"/>
                  </a:cubicBezTo>
                  <a:lnTo>
                    <a:pt x="3441" y="2632"/>
                  </a:lnTo>
                  <a:cubicBezTo>
                    <a:pt x="3441" y="2668"/>
                    <a:pt x="3429" y="2691"/>
                    <a:pt x="3429" y="2739"/>
                  </a:cubicBezTo>
                  <a:cubicBezTo>
                    <a:pt x="3429" y="3084"/>
                    <a:pt x="3703" y="3370"/>
                    <a:pt x="4048" y="3370"/>
                  </a:cubicBezTo>
                  <a:cubicBezTo>
                    <a:pt x="4394" y="3370"/>
                    <a:pt x="4679" y="3084"/>
                    <a:pt x="4679" y="2739"/>
                  </a:cubicBezTo>
                  <a:cubicBezTo>
                    <a:pt x="4679" y="2572"/>
                    <a:pt x="4620" y="2429"/>
                    <a:pt x="4513" y="2322"/>
                  </a:cubicBezTo>
                  <a:lnTo>
                    <a:pt x="5418" y="1239"/>
                  </a:lnTo>
                  <a:cubicBezTo>
                    <a:pt x="5477" y="1251"/>
                    <a:pt x="5548" y="1263"/>
                    <a:pt x="5608" y="1263"/>
                  </a:cubicBezTo>
                  <a:cubicBezTo>
                    <a:pt x="5953" y="1263"/>
                    <a:pt x="6239" y="989"/>
                    <a:pt x="6239" y="643"/>
                  </a:cubicBezTo>
                  <a:cubicBezTo>
                    <a:pt x="6239" y="286"/>
                    <a:pt x="5953" y="1"/>
                    <a:pt x="5608"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 name="Google Shape;13579;p63"/>
          <p:cNvGrpSpPr/>
          <p:nvPr/>
        </p:nvGrpSpPr>
        <p:grpSpPr>
          <a:xfrm>
            <a:off x="410167" y="5069645"/>
            <a:ext cx="775752" cy="757949"/>
            <a:chOff x="853568" y="1975538"/>
            <a:chExt cx="337334" cy="353599"/>
          </a:xfrm>
        </p:grpSpPr>
        <p:sp>
          <p:nvSpPr>
            <p:cNvPr id="41" name="Google Shape;13580;p63"/>
            <p:cNvSpPr/>
            <p:nvPr/>
          </p:nvSpPr>
          <p:spPr>
            <a:xfrm>
              <a:off x="853568" y="1975538"/>
              <a:ext cx="337334" cy="353599"/>
            </a:xfrm>
            <a:custGeom>
              <a:avLst/>
              <a:gdLst/>
              <a:ahLst/>
              <a:cxnLst/>
              <a:rect l="l" t="t" r="r" b="b"/>
              <a:pathLst>
                <a:path w="10598" h="11109" extrusionOk="0">
                  <a:moveTo>
                    <a:pt x="8180" y="322"/>
                  </a:moveTo>
                  <a:lnTo>
                    <a:pt x="5823" y="3596"/>
                  </a:lnTo>
                  <a:lnTo>
                    <a:pt x="5501" y="3132"/>
                  </a:lnTo>
                  <a:lnTo>
                    <a:pt x="7502" y="322"/>
                  </a:lnTo>
                  <a:close/>
                  <a:moveTo>
                    <a:pt x="9252" y="322"/>
                  </a:moveTo>
                  <a:lnTo>
                    <a:pt x="6371" y="4346"/>
                  </a:lnTo>
                  <a:lnTo>
                    <a:pt x="6049" y="3882"/>
                  </a:lnTo>
                  <a:lnTo>
                    <a:pt x="8597" y="322"/>
                  </a:lnTo>
                  <a:close/>
                  <a:moveTo>
                    <a:pt x="2072" y="322"/>
                  </a:moveTo>
                  <a:lnTo>
                    <a:pt x="4966" y="4358"/>
                  </a:lnTo>
                  <a:cubicBezTo>
                    <a:pt x="4906" y="4382"/>
                    <a:pt x="4859" y="4430"/>
                    <a:pt x="4811" y="4477"/>
                  </a:cubicBezTo>
                  <a:cubicBezTo>
                    <a:pt x="4750" y="4538"/>
                    <a:pt x="4652" y="4579"/>
                    <a:pt x="4557" y="4579"/>
                  </a:cubicBezTo>
                  <a:cubicBezTo>
                    <a:pt x="4521" y="4579"/>
                    <a:pt x="4486" y="4574"/>
                    <a:pt x="4454" y="4561"/>
                  </a:cubicBezTo>
                  <a:lnTo>
                    <a:pt x="1418" y="322"/>
                  </a:lnTo>
                  <a:close/>
                  <a:moveTo>
                    <a:pt x="3084" y="322"/>
                  </a:moveTo>
                  <a:lnTo>
                    <a:pt x="6121" y="4584"/>
                  </a:lnTo>
                  <a:cubicBezTo>
                    <a:pt x="6100" y="4589"/>
                    <a:pt x="6079" y="4591"/>
                    <a:pt x="6057" y="4591"/>
                  </a:cubicBezTo>
                  <a:cubicBezTo>
                    <a:pt x="5957" y="4591"/>
                    <a:pt x="5854" y="4546"/>
                    <a:pt x="5775" y="4477"/>
                  </a:cubicBezTo>
                  <a:cubicBezTo>
                    <a:pt x="5644" y="4346"/>
                    <a:pt x="5466" y="4287"/>
                    <a:pt x="5287" y="4287"/>
                  </a:cubicBezTo>
                  <a:lnTo>
                    <a:pt x="2453" y="334"/>
                  </a:lnTo>
                  <a:lnTo>
                    <a:pt x="3084" y="334"/>
                  </a:lnTo>
                  <a:lnTo>
                    <a:pt x="3084" y="322"/>
                  </a:lnTo>
                  <a:close/>
                  <a:moveTo>
                    <a:pt x="1013" y="322"/>
                  </a:moveTo>
                  <a:lnTo>
                    <a:pt x="4025" y="4537"/>
                  </a:lnTo>
                  <a:cubicBezTo>
                    <a:pt x="3858" y="4584"/>
                    <a:pt x="3716" y="4668"/>
                    <a:pt x="3608" y="4823"/>
                  </a:cubicBezTo>
                  <a:lnTo>
                    <a:pt x="394" y="322"/>
                  </a:lnTo>
                  <a:close/>
                  <a:moveTo>
                    <a:pt x="10216" y="322"/>
                  </a:moveTo>
                  <a:lnTo>
                    <a:pt x="7002" y="4823"/>
                  </a:lnTo>
                  <a:cubicBezTo>
                    <a:pt x="6906" y="4680"/>
                    <a:pt x="6775" y="4596"/>
                    <a:pt x="6633" y="4549"/>
                  </a:cubicBezTo>
                  <a:lnTo>
                    <a:pt x="9645" y="322"/>
                  </a:lnTo>
                  <a:close/>
                  <a:moveTo>
                    <a:pt x="5268" y="4599"/>
                  </a:moveTo>
                  <a:cubicBezTo>
                    <a:pt x="5362" y="4599"/>
                    <a:pt x="5454" y="4638"/>
                    <a:pt x="5525" y="4715"/>
                  </a:cubicBezTo>
                  <a:cubicBezTo>
                    <a:pt x="5652" y="4842"/>
                    <a:pt x="5822" y="4911"/>
                    <a:pt x="5994" y="4911"/>
                  </a:cubicBezTo>
                  <a:cubicBezTo>
                    <a:pt x="6081" y="4911"/>
                    <a:pt x="6168" y="4894"/>
                    <a:pt x="6252" y="4858"/>
                  </a:cubicBezTo>
                  <a:cubicBezTo>
                    <a:pt x="6295" y="4843"/>
                    <a:pt x="6338" y="4836"/>
                    <a:pt x="6380" y="4836"/>
                  </a:cubicBezTo>
                  <a:cubicBezTo>
                    <a:pt x="6534" y="4836"/>
                    <a:pt x="6672" y="4932"/>
                    <a:pt x="6728" y="5073"/>
                  </a:cubicBezTo>
                  <a:cubicBezTo>
                    <a:pt x="6728" y="5084"/>
                    <a:pt x="6752" y="5096"/>
                    <a:pt x="6752" y="5120"/>
                  </a:cubicBezTo>
                  <a:cubicBezTo>
                    <a:pt x="6823" y="5311"/>
                    <a:pt x="6954" y="5382"/>
                    <a:pt x="6954" y="5382"/>
                  </a:cubicBezTo>
                  <a:cubicBezTo>
                    <a:pt x="7109" y="5454"/>
                    <a:pt x="7240" y="5513"/>
                    <a:pt x="7371" y="5513"/>
                  </a:cubicBezTo>
                  <a:cubicBezTo>
                    <a:pt x="7561" y="5537"/>
                    <a:pt x="7728" y="5692"/>
                    <a:pt x="7716" y="5906"/>
                  </a:cubicBezTo>
                  <a:cubicBezTo>
                    <a:pt x="7704" y="6168"/>
                    <a:pt x="7847" y="6430"/>
                    <a:pt x="8085" y="6561"/>
                  </a:cubicBezTo>
                  <a:cubicBezTo>
                    <a:pt x="8264" y="6644"/>
                    <a:pt x="8335" y="6870"/>
                    <a:pt x="8252" y="7049"/>
                  </a:cubicBezTo>
                  <a:cubicBezTo>
                    <a:pt x="8133" y="7287"/>
                    <a:pt x="8157" y="7585"/>
                    <a:pt x="8323" y="7799"/>
                  </a:cubicBezTo>
                  <a:cubicBezTo>
                    <a:pt x="8442" y="7954"/>
                    <a:pt x="8430" y="8180"/>
                    <a:pt x="8264" y="8311"/>
                  </a:cubicBezTo>
                  <a:cubicBezTo>
                    <a:pt x="8061" y="8490"/>
                    <a:pt x="7966" y="8763"/>
                    <a:pt x="8026" y="9025"/>
                  </a:cubicBezTo>
                  <a:cubicBezTo>
                    <a:pt x="8073" y="9228"/>
                    <a:pt x="7966" y="9430"/>
                    <a:pt x="7776" y="9478"/>
                  </a:cubicBezTo>
                  <a:cubicBezTo>
                    <a:pt x="7502" y="9549"/>
                    <a:pt x="7311" y="9775"/>
                    <a:pt x="7264" y="10026"/>
                  </a:cubicBezTo>
                  <a:cubicBezTo>
                    <a:pt x="7242" y="10196"/>
                    <a:pt x="7087" y="10329"/>
                    <a:pt x="6909" y="10329"/>
                  </a:cubicBezTo>
                  <a:cubicBezTo>
                    <a:pt x="6889" y="10329"/>
                    <a:pt x="6868" y="10327"/>
                    <a:pt x="6847" y="10323"/>
                  </a:cubicBezTo>
                  <a:cubicBezTo>
                    <a:pt x="6809" y="10316"/>
                    <a:pt x="6770" y="10313"/>
                    <a:pt x="6732" y="10313"/>
                  </a:cubicBezTo>
                  <a:cubicBezTo>
                    <a:pt x="6508" y="10313"/>
                    <a:pt x="6290" y="10429"/>
                    <a:pt x="6168" y="10633"/>
                  </a:cubicBezTo>
                  <a:cubicBezTo>
                    <a:pt x="6100" y="10740"/>
                    <a:pt x="5977" y="10802"/>
                    <a:pt x="5854" y="10802"/>
                  </a:cubicBezTo>
                  <a:cubicBezTo>
                    <a:pt x="5785" y="10802"/>
                    <a:pt x="5716" y="10783"/>
                    <a:pt x="5656" y="10740"/>
                  </a:cubicBezTo>
                  <a:cubicBezTo>
                    <a:pt x="5537" y="10668"/>
                    <a:pt x="5418" y="10633"/>
                    <a:pt x="5287" y="10633"/>
                  </a:cubicBezTo>
                  <a:cubicBezTo>
                    <a:pt x="5156" y="10633"/>
                    <a:pt x="5025" y="10668"/>
                    <a:pt x="4918" y="10740"/>
                  </a:cubicBezTo>
                  <a:cubicBezTo>
                    <a:pt x="4858" y="10779"/>
                    <a:pt x="4788" y="10797"/>
                    <a:pt x="4719" y="10797"/>
                  </a:cubicBezTo>
                  <a:cubicBezTo>
                    <a:pt x="4596" y="10797"/>
                    <a:pt x="4475" y="10739"/>
                    <a:pt x="4406" y="10633"/>
                  </a:cubicBezTo>
                  <a:cubicBezTo>
                    <a:pt x="4275" y="10437"/>
                    <a:pt x="4035" y="10320"/>
                    <a:pt x="3794" y="10320"/>
                  </a:cubicBezTo>
                  <a:cubicBezTo>
                    <a:pt x="3772" y="10320"/>
                    <a:pt x="3750" y="10321"/>
                    <a:pt x="3727" y="10323"/>
                  </a:cubicBezTo>
                  <a:cubicBezTo>
                    <a:pt x="3708" y="10327"/>
                    <a:pt x="3688" y="10329"/>
                    <a:pt x="3668" y="10329"/>
                  </a:cubicBezTo>
                  <a:cubicBezTo>
                    <a:pt x="3497" y="10329"/>
                    <a:pt x="3332" y="10196"/>
                    <a:pt x="3311" y="10026"/>
                  </a:cubicBezTo>
                  <a:cubicBezTo>
                    <a:pt x="3263" y="9764"/>
                    <a:pt x="3073" y="9537"/>
                    <a:pt x="2799" y="9478"/>
                  </a:cubicBezTo>
                  <a:cubicBezTo>
                    <a:pt x="2608" y="9418"/>
                    <a:pt x="2489" y="9228"/>
                    <a:pt x="2549" y="9025"/>
                  </a:cubicBezTo>
                  <a:cubicBezTo>
                    <a:pt x="2620" y="8763"/>
                    <a:pt x="2537" y="8490"/>
                    <a:pt x="2311" y="8311"/>
                  </a:cubicBezTo>
                  <a:cubicBezTo>
                    <a:pt x="2168" y="8180"/>
                    <a:pt x="2132" y="7954"/>
                    <a:pt x="2251" y="7799"/>
                  </a:cubicBezTo>
                  <a:cubicBezTo>
                    <a:pt x="2418" y="7585"/>
                    <a:pt x="2442" y="7287"/>
                    <a:pt x="2322" y="7049"/>
                  </a:cubicBezTo>
                  <a:cubicBezTo>
                    <a:pt x="2239" y="6870"/>
                    <a:pt x="2311" y="6644"/>
                    <a:pt x="2489" y="6561"/>
                  </a:cubicBezTo>
                  <a:cubicBezTo>
                    <a:pt x="2727" y="6442"/>
                    <a:pt x="2882" y="6192"/>
                    <a:pt x="2858" y="5906"/>
                  </a:cubicBezTo>
                  <a:cubicBezTo>
                    <a:pt x="2846" y="5715"/>
                    <a:pt x="3013" y="5537"/>
                    <a:pt x="3204" y="5513"/>
                  </a:cubicBezTo>
                  <a:cubicBezTo>
                    <a:pt x="3418" y="5501"/>
                    <a:pt x="3608" y="5394"/>
                    <a:pt x="3727" y="5215"/>
                  </a:cubicBezTo>
                  <a:lnTo>
                    <a:pt x="3727" y="5204"/>
                  </a:lnTo>
                  <a:cubicBezTo>
                    <a:pt x="3751" y="5156"/>
                    <a:pt x="3787" y="5120"/>
                    <a:pt x="3799" y="5073"/>
                  </a:cubicBezTo>
                  <a:cubicBezTo>
                    <a:pt x="3854" y="4925"/>
                    <a:pt x="3995" y="4835"/>
                    <a:pt x="4145" y="4835"/>
                  </a:cubicBezTo>
                  <a:cubicBezTo>
                    <a:pt x="4188" y="4835"/>
                    <a:pt x="4232" y="4842"/>
                    <a:pt x="4275" y="4858"/>
                  </a:cubicBezTo>
                  <a:cubicBezTo>
                    <a:pt x="4355" y="4889"/>
                    <a:pt x="4438" y="4903"/>
                    <a:pt x="4521" y="4903"/>
                  </a:cubicBezTo>
                  <a:cubicBezTo>
                    <a:pt x="4698" y="4903"/>
                    <a:pt x="4872" y="4837"/>
                    <a:pt x="5001" y="4715"/>
                  </a:cubicBezTo>
                  <a:cubicBezTo>
                    <a:pt x="5079" y="4638"/>
                    <a:pt x="5174" y="4599"/>
                    <a:pt x="5268" y="4599"/>
                  </a:cubicBezTo>
                  <a:close/>
                  <a:moveTo>
                    <a:pt x="298" y="0"/>
                  </a:moveTo>
                  <a:cubicBezTo>
                    <a:pt x="203" y="0"/>
                    <a:pt x="108" y="60"/>
                    <a:pt x="48" y="143"/>
                  </a:cubicBezTo>
                  <a:cubicBezTo>
                    <a:pt x="1" y="239"/>
                    <a:pt x="1" y="358"/>
                    <a:pt x="60" y="429"/>
                  </a:cubicBezTo>
                  <a:lnTo>
                    <a:pt x="3418" y="5096"/>
                  </a:lnTo>
                  <a:cubicBezTo>
                    <a:pt x="3358" y="5144"/>
                    <a:pt x="3275" y="5168"/>
                    <a:pt x="3204" y="5168"/>
                  </a:cubicBezTo>
                  <a:cubicBezTo>
                    <a:pt x="2834" y="5192"/>
                    <a:pt x="2537" y="5513"/>
                    <a:pt x="2549" y="5906"/>
                  </a:cubicBezTo>
                  <a:cubicBezTo>
                    <a:pt x="2549" y="6049"/>
                    <a:pt x="2477" y="6180"/>
                    <a:pt x="2358" y="6239"/>
                  </a:cubicBezTo>
                  <a:cubicBezTo>
                    <a:pt x="2013" y="6418"/>
                    <a:pt x="1882" y="6835"/>
                    <a:pt x="2061" y="7168"/>
                  </a:cubicBezTo>
                  <a:cubicBezTo>
                    <a:pt x="2120" y="7299"/>
                    <a:pt x="2108" y="7454"/>
                    <a:pt x="2013" y="7573"/>
                  </a:cubicBezTo>
                  <a:cubicBezTo>
                    <a:pt x="1775" y="7871"/>
                    <a:pt x="1822" y="8299"/>
                    <a:pt x="2120" y="8537"/>
                  </a:cubicBezTo>
                  <a:cubicBezTo>
                    <a:pt x="2215" y="8621"/>
                    <a:pt x="2275" y="8775"/>
                    <a:pt x="2239" y="8906"/>
                  </a:cubicBezTo>
                  <a:cubicBezTo>
                    <a:pt x="2132" y="9275"/>
                    <a:pt x="2358" y="9656"/>
                    <a:pt x="2727" y="9752"/>
                  </a:cubicBezTo>
                  <a:cubicBezTo>
                    <a:pt x="2858" y="9799"/>
                    <a:pt x="2965" y="9906"/>
                    <a:pt x="3001" y="10049"/>
                  </a:cubicBezTo>
                  <a:cubicBezTo>
                    <a:pt x="3056" y="10399"/>
                    <a:pt x="3361" y="10639"/>
                    <a:pt x="3697" y="10639"/>
                  </a:cubicBezTo>
                  <a:cubicBezTo>
                    <a:pt x="3727" y="10639"/>
                    <a:pt x="3757" y="10637"/>
                    <a:pt x="3787" y="10633"/>
                  </a:cubicBezTo>
                  <a:cubicBezTo>
                    <a:pt x="3799" y="10632"/>
                    <a:pt x="3811" y="10631"/>
                    <a:pt x="3823" y="10631"/>
                  </a:cubicBezTo>
                  <a:cubicBezTo>
                    <a:pt x="3953" y="10631"/>
                    <a:pt x="4079" y="10690"/>
                    <a:pt x="4144" y="10799"/>
                  </a:cubicBezTo>
                  <a:cubicBezTo>
                    <a:pt x="4274" y="10998"/>
                    <a:pt x="4502" y="11109"/>
                    <a:pt x="4731" y="11109"/>
                  </a:cubicBezTo>
                  <a:cubicBezTo>
                    <a:pt x="4858" y="11109"/>
                    <a:pt x="4986" y="11074"/>
                    <a:pt x="5097" y="11002"/>
                  </a:cubicBezTo>
                  <a:cubicBezTo>
                    <a:pt x="5156" y="10966"/>
                    <a:pt x="5228" y="10948"/>
                    <a:pt x="5299" y="10948"/>
                  </a:cubicBezTo>
                  <a:cubicBezTo>
                    <a:pt x="5370" y="10948"/>
                    <a:pt x="5442" y="10966"/>
                    <a:pt x="5501" y="11002"/>
                  </a:cubicBezTo>
                  <a:cubicBezTo>
                    <a:pt x="5621" y="11085"/>
                    <a:pt x="5740" y="11109"/>
                    <a:pt x="5871" y="11109"/>
                  </a:cubicBezTo>
                  <a:cubicBezTo>
                    <a:pt x="6097" y="11109"/>
                    <a:pt x="6311" y="11002"/>
                    <a:pt x="6454" y="10799"/>
                  </a:cubicBezTo>
                  <a:cubicBezTo>
                    <a:pt x="6519" y="10690"/>
                    <a:pt x="6645" y="10631"/>
                    <a:pt x="6775" y="10631"/>
                  </a:cubicBezTo>
                  <a:cubicBezTo>
                    <a:pt x="6787" y="10631"/>
                    <a:pt x="6799" y="10632"/>
                    <a:pt x="6811" y="10633"/>
                  </a:cubicBezTo>
                  <a:cubicBezTo>
                    <a:pt x="6848" y="10639"/>
                    <a:pt x="6884" y="10641"/>
                    <a:pt x="6920" y="10641"/>
                  </a:cubicBezTo>
                  <a:cubicBezTo>
                    <a:pt x="7248" y="10641"/>
                    <a:pt x="7543" y="10403"/>
                    <a:pt x="7597" y="10049"/>
                  </a:cubicBezTo>
                  <a:cubicBezTo>
                    <a:pt x="7621" y="9906"/>
                    <a:pt x="7728" y="9799"/>
                    <a:pt x="7859" y="9752"/>
                  </a:cubicBezTo>
                  <a:cubicBezTo>
                    <a:pt x="8240" y="9656"/>
                    <a:pt x="8442" y="9275"/>
                    <a:pt x="8359" y="8906"/>
                  </a:cubicBezTo>
                  <a:cubicBezTo>
                    <a:pt x="8323" y="8775"/>
                    <a:pt x="8371" y="8621"/>
                    <a:pt x="8478" y="8537"/>
                  </a:cubicBezTo>
                  <a:cubicBezTo>
                    <a:pt x="8776" y="8299"/>
                    <a:pt x="8811" y="7871"/>
                    <a:pt x="8573" y="7573"/>
                  </a:cubicBezTo>
                  <a:cubicBezTo>
                    <a:pt x="8490" y="7454"/>
                    <a:pt x="8478" y="7299"/>
                    <a:pt x="8538" y="7168"/>
                  </a:cubicBezTo>
                  <a:cubicBezTo>
                    <a:pt x="8692" y="6823"/>
                    <a:pt x="8561" y="6406"/>
                    <a:pt x="8240" y="6239"/>
                  </a:cubicBezTo>
                  <a:cubicBezTo>
                    <a:pt x="8097" y="6180"/>
                    <a:pt x="8026" y="6037"/>
                    <a:pt x="8037" y="5906"/>
                  </a:cubicBezTo>
                  <a:cubicBezTo>
                    <a:pt x="8061" y="5525"/>
                    <a:pt x="7776" y="5204"/>
                    <a:pt x="7383" y="5168"/>
                  </a:cubicBezTo>
                  <a:cubicBezTo>
                    <a:pt x="7311" y="5168"/>
                    <a:pt x="7240" y="5144"/>
                    <a:pt x="7180" y="5096"/>
                  </a:cubicBezTo>
                  <a:lnTo>
                    <a:pt x="10526" y="429"/>
                  </a:lnTo>
                  <a:cubicBezTo>
                    <a:pt x="10585" y="358"/>
                    <a:pt x="10597" y="251"/>
                    <a:pt x="10538" y="143"/>
                  </a:cubicBezTo>
                  <a:cubicBezTo>
                    <a:pt x="10490" y="60"/>
                    <a:pt x="10395" y="0"/>
                    <a:pt x="10288" y="0"/>
                  </a:cubicBezTo>
                  <a:lnTo>
                    <a:pt x="7478" y="0"/>
                  </a:lnTo>
                  <a:cubicBezTo>
                    <a:pt x="7383" y="0"/>
                    <a:pt x="7299" y="36"/>
                    <a:pt x="7252" y="120"/>
                  </a:cubicBezTo>
                  <a:lnTo>
                    <a:pt x="5287" y="2858"/>
                  </a:lnTo>
                  <a:lnTo>
                    <a:pt x="3335" y="120"/>
                  </a:lnTo>
                  <a:cubicBezTo>
                    <a:pt x="3299" y="36"/>
                    <a:pt x="3204" y="0"/>
                    <a:pt x="3120"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3581;p63"/>
            <p:cNvSpPr/>
            <p:nvPr/>
          </p:nvSpPr>
          <p:spPr>
            <a:xfrm>
              <a:off x="938458" y="2136979"/>
              <a:ext cx="166789" cy="76742"/>
            </a:xfrm>
            <a:custGeom>
              <a:avLst/>
              <a:gdLst/>
              <a:ahLst/>
              <a:cxnLst/>
              <a:rect l="l" t="t" r="r" b="b"/>
              <a:pathLst>
                <a:path w="5240" h="2411" extrusionOk="0">
                  <a:moveTo>
                    <a:pt x="2620" y="1"/>
                  </a:moveTo>
                  <a:cubicBezTo>
                    <a:pt x="2001" y="1"/>
                    <a:pt x="1370" y="227"/>
                    <a:pt x="894" y="643"/>
                  </a:cubicBezTo>
                  <a:cubicBezTo>
                    <a:pt x="417" y="1036"/>
                    <a:pt x="108" y="1608"/>
                    <a:pt x="13" y="2227"/>
                  </a:cubicBezTo>
                  <a:cubicBezTo>
                    <a:pt x="1" y="2322"/>
                    <a:pt x="60" y="2406"/>
                    <a:pt x="156" y="2406"/>
                  </a:cubicBezTo>
                  <a:lnTo>
                    <a:pt x="179" y="2406"/>
                  </a:lnTo>
                  <a:cubicBezTo>
                    <a:pt x="251" y="2406"/>
                    <a:pt x="334" y="2346"/>
                    <a:pt x="346" y="2275"/>
                  </a:cubicBezTo>
                  <a:cubicBezTo>
                    <a:pt x="429" y="1739"/>
                    <a:pt x="703" y="1251"/>
                    <a:pt x="1120" y="894"/>
                  </a:cubicBezTo>
                  <a:cubicBezTo>
                    <a:pt x="1537" y="536"/>
                    <a:pt x="2072" y="322"/>
                    <a:pt x="2620" y="322"/>
                  </a:cubicBezTo>
                  <a:cubicBezTo>
                    <a:pt x="3168" y="322"/>
                    <a:pt x="3704" y="524"/>
                    <a:pt x="4120" y="894"/>
                  </a:cubicBezTo>
                  <a:cubicBezTo>
                    <a:pt x="4537" y="1251"/>
                    <a:pt x="4811" y="1739"/>
                    <a:pt x="4894" y="2275"/>
                  </a:cubicBezTo>
                  <a:cubicBezTo>
                    <a:pt x="4904" y="2356"/>
                    <a:pt x="4975" y="2411"/>
                    <a:pt x="5040" y="2411"/>
                  </a:cubicBezTo>
                  <a:cubicBezTo>
                    <a:pt x="5051" y="2411"/>
                    <a:pt x="5062" y="2409"/>
                    <a:pt x="5073" y="2406"/>
                  </a:cubicBezTo>
                  <a:cubicBezTo>
                    <a:pt x="5180" y="2394"/>
                    <a:pt x="5240" y="2322"/>
                    <a:pt x="5228" y="2227"/>
                  </a:cubicBezTo>
                  <a:cubicBezTo>
                    <a:pt x="5132" y="1620"/>
                    <a:pt x="4823" y="1060"/>
                    <a:pt x="4347" y="643"/>
                  </a:cubicBezTo>
                  <a:cubicBezTo>
                    <a:pt x="3870" y="227"/>
                    <a:pt x="3263" y="1"/>
                    <a:pt x="2620"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3582;p63"/>
            <p:cNvSpPr/>
            <p:nvPr/>
          </p:nvSpPr>
          <p:spPr>
            <a:xfrm>
              <a:off x="938840" y="2227377"/>
              <a:ext cx="166407" cy="76774"/>
            </a:xfrm>
            <a:custGeom>
              <a:avLst/>
              <a:gdLst/>
              <a:ahLst/>
              <a:cxnLst/>
              <a:rect l="l" t="t" r="r" b="b"/>
              <a:pathLst>
                <a:path w="5228" h="2412" extrusionOk="0">
                  <a:moveTo>
                    <a:pt x="193" y="1"/>
                  </a:moveTo>
                  <a:cubicBezTo>
                    <a:pt x="181" y="1"/>
                    <a:pt x="168" y="3"/>
                    <a:pt x="155" y="6"/>
                  </a:cubicBezTo>
                  <a:cubicBezTo>
                    <a:pt x="60" y="18"/>
                    <a:pt x="1" y="101"/>
                    <a:pt x="24" y="197"/>
                  </a:cubicBezTo>
                  <a:cubicBezTo>
                    <a:pt x="108" y="804"/>
                    <a:pt x="417" y="1375"/>
                    <a:pt x="894" y="1768"/>
                  </a:cubicBezTo>
                  <a:cubicBezTo>
                    <a:pt x="1370" y="2185"/>
                    <a:pt x="1989" y="2411"/>
                    <a:pt x="2608" y="2411"/>
                  </a:cubicBezTo>
                  <a:cubicBezTo>
                    <a:pt x="3239" y="2411"/>
                    <a:pt x="3858" y="2185"/>
                    <a:pt x="4335" y="1768"/>
                  </a:cubicBezTo>
                  <a:cubicBezTo>
                    <a:pt x="4811" y="1375"/>
                    <a:pt x="5120" y="804"/>
                    <a:pt x="5216" y="185"/>
                  </a:cubicBezTo>
                  <a:cubicBezTo>
                    <a:pt x="5228" y="101"/>
                    <a:pt x="5168" y="18"/>
                    <a:pt x="5085" y="6"/>
                  </a:cubicBezTo>
                  <a:cubicBezTo>
                    <a:pt x="5070" y="3"/>
                    <a:pt x="5056" y="1"/>
                    <a:pt x="5043" y="1"/>
                  </a:cubicBezTo>
                  <a:cubicBezTo>
                    <a:pt x="4966" y="1"/>
                    <a:pt x="4906" y="56"/>
                    <a:pt x="4906" y="137"/>
                  </a:cubicBezTo>
                  <a:cubicBezTo>
                    <a:pt x="4811" y="673"/>
                    <a:pt x="4549" y="1161"/>
                    <a:pt x="4132" y="1518"/>
                  </a:cubicBezTo>
                  <a:cubicBezTo>
                    <a:pt x="3715" y="1875"/>
                    <a:pt x="3180" y="2090"/>
                    <a:pt x="2620" y="2090"/>
                  </a:cubicBezTo>
                  <a:cubicBezTo>
                    <a:pt x="2072" y="2090"/>
                    <a:pt x="1537" y="1887"/>
                    <a:pt x="1120" y="1518"/>
                  </a:cubicBezTo>
                  <a:cubicBezTo>
                    <a:pt x="703" y="1161"/>
                    <a:pt x="441" y="673"/>
                    <a:pt x="346" y="137"/>
                  </a:cubicBezTo>
                  <a:cubicBezTo>
                    <a:pt x="336" y="56"/>
                    <a:pt x="265" y="1"/>
                    <a:pt x="193"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3583;p63"/>
            <p:cNvSpPr/>
            <p:nvPr/>
          </p:nvSpPr>
          <p:spPr>
            <a:xfrm>
              <a:off x="1007052" y="2185106"/>
              <a:ext cx="19003" cy="70153"/>
            </a:xfrm>
            <a:custGeom>
              <a:avLst/>
              <a:gdLst/>
              <a:ahLst/>
              <a:cxnLst/>
              <a:rect l="l" t="t" r="r" b="b"/>
              <a:pathLst>
                <a:path w="597" h="2204" extrusionOk="0">
                  <a:moveTo>
                    <a:pt x="453" y="1"/>
                  </a:moveTo>
                  <a:cubicBezTo>
                    <a:pt x="418" y="1"/>
                    <a:pt x="394" y="24"/>
                    <a:pt x="382" y="36"/>
                  </a:cubicBezTo>
                  <a:lnTo>
                    <a:pt x="60" y="334"/>
                  </a:lnTo>
                  <a:cubicBezTo>
                    <a:pt x="25" y="358"/>
                    <a:pt x="1" y="405"/>
                    <a:pt x="1" y="453"/>
                  </a:cubicBezTo>
                  <a:cubicBezTo>
                    <a:pt x="1" y="513"/>
                    <a:pt x="48" y="584"/>
                    <a:pt x="108" y="584"/>
                  </a:cubicBezTo>
                  <a:cubicBezTo>
                    <a:pt x="120" y="584"/>
                    <a:pt x="156" y="572"/>
                    <a:pt x="167" y="560"/>
                  </a:cubicBezTo>
                  <a:lnTo>
                    <a:pt x="275" y="417"/>
                  </a:lnTo>
                  <a:lnTo>
                    <a:pt x="275" y="2108"/>
                  </a:lnTo>
                  <a:cubicBezTo>
                    <a:pt x="275" y="2179"/>
                    <a:pt x="346" y="2203"/>
                    <a:pt x="441" y="2203"/>
                  </a:cubicBezTo>
                  <a:cubicBezTo>
                    <a:pt x="513" y="2203"/>
                    <a:pt x="596" y="2179"/>
                    <a:pt x="596" y="2108"/>
                  </a:cubicBezTo>
                  <a:lnTo>
                    <a:pt x="596" y="96"/>
                  </a:lnTo>
                  <a:cubicBezTo>
                    <a:pt x="584" y="48"/>
                    <a:pt x="513" y="1"/>
                    <a:pt x="453"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1714;p60"/>
          <p:cNvGrpSpPr/>
          <p:nvPr/>
        </p:nvGrpSpPr>
        <p:grpSpPr>
          <a:xfrm>
            <a:off x="356214" y="890695"/>
            <a:ext cx="877207" cy="900581"/>
            <a:chOff x="1770459" y="2884503"/>
            <a:chExt cx="254644" cy="348828"/>
          </a:xfrm>
        </p:grpSpPr>
        <p:sp>
          <p:nvSpPr>
            <p:cNvPr id="46" name="Google Shape;11715;p60"/>
            <p:cNvSpPr/>
            <p:nvPr/>
          </p:nvSpPr>
          <p:spPr>
            <a:xfrm>
              <a:off x="1832330" y="2884503"/>
              <a:ext cx="130902" cy="159572"/>
            </a:xfrm>
            <a:custGeom>
              <a:avLst/>
              <a:gdLst/>
              <a:ahLst/>
              <a:cxnLst/>
              <a:rect l="l" t="t" r="r" b="b"/>
              <a:pathLst>
                <a:path w="4132" h="5037" extrusionOk="0">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1716;p60"/>
            <p:cNvSpPr/>
            <p:nvPr/>
          </p:nvSpPr>
          <p:spPr>
            <a:xfrm>
              <a:off x="1861000" y="2912698"/>
              <a:ext cx="75842" cy="72167"/>
            </a:xfrm>
            <a:custGeom>
              <a:avLst/>
              <a:gdLst/>
              <a:ahLst/>
              <a:cxnLst/>
              <a:rect l="l" t="t" r="r" b="b"/>
              <a:pathLst>
                <a:path w="2394" h="2278" extrusionOk="0">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1717;p60"/>
            <p:cNvSpPr/>
            <p:nvPr/>
          </p:nvSpPr>
          <p:spPr>
            <a:xfrm>
              <a:off x="1818359" y="3060644"/>
              <a:ext cx="57753" cy="24172"/>
            </a:xfrm>
            <a:custGeom>
              <a:avLst/>
              <a:gdLst/>
              <a:ahLst/>
              <a:cxnLst/>
              <a:rect l="l" t="t" r="r" b="b"/>
              <a:pathLst>
                <a:path w="1823" h="763" extrusionOk="0">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1718;p60"/>
            <p:cNvSpPr/>
            <p:nvPr/>
          </p:nvSpPr>
          <p:spPr>
            <a:xfrm>
              <a:off x="1818359" y="3078384"/>
              <a:ext cx="57753" cy="24552"/>
            </a:xfrm>
            <a:custGeom>
              <a:avLst/>
              <a:gdLst/>
              <a:ahLst/>
              <a:cxnLst/>
              <a:rect l="l" t="t" r="r" b="b"/>
              <a:pathLst>
                <a:path w="1823" h="775" extrusionOk="0">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1719;p60"/>
            <p:cNvSpPr/>
            <p:nvPr/>
          </p:nvSpPr>
          <p:spPr>
            <a:xfrm>
              <a:off x="1818359" y="3096474"/>
              <a:ext cx="57753" cy="24172"/>
            </a:xfrm>
            <a:custGeom>
              <a:avLst/>
              <a:gdLst/>
              <a:ahLst/>
              <a:cxnLst/>
              <a:rect l="l" t="t" r="r" b="b"/>
              <a:pathLst>
                <a:path w="1823" h="763" extrusionOk="0">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1720;p60"/>
            <p:cNvSpPr/>
            <p:nvPr/>
          </p:nvSpPr>
          <p:spPr>
            <a:xfrm>
              <a:off x="2022410" y="3029914"/>
              <a:ext cx="760" cy="570"/>
            </a:xfrm>
            <a:custGeom>
              <a:avLst/>
              <a:gdLst/>
              <a:ahLst/>
              <a:cxnLst/>
              <a:rect l="l" t="t" r="r" b="b"/>
              <a:pathLst>
                <a:path w="24" h="18" extrusionOk="0">
                  <a:moveTo>
                    <a:pt x="3" y="0"/>
                  </a:moveTo>
                  <a:cubicBezTo>
                    <a:pt x="0" y="0"/>
                    <a:pt x="21" y="18"/>
                    <a:pt x="23" y="18"/>
                  </a:cubicBezTo>
                  <a:cubicBezTo>
                    <a:pt x="24" y="18"/>
                    <a:pt x="22" y="15"/>
                    <a:pt x="13" y="6"/>
                  </a:cubicBezTo>
                  <a:cubicBezTo>
                    <a:pt x="7" y="2"/>
                    <a:pt x="4" y="0"/>
                    <a:pt x="3"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1721;p60"/>
            <p:cNvSpPr/>
            <p:nvPr/>
          </p:nvSpPr>
          <p:spPr>
            <a:xfrm>
              <a:off x="1770459" y="3017337"/>
              <a:ext cx="254644" cy="215994"/>
            </a:xfrm>
            <a:custGeom>
              <a:avLst/>
              <a:gdLst/>
              <a:ahLst/>
              <a:cxnLst/>
              <a:rect l="l" t="t" r="r" b="b"/>
              <a:pathLst>
                <a:path w="8038" h="6818" extrusionOk="0">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1722;p60"/>
            <p:cNvSpPr/>
            <p:nvPr/>
          </p:nvSpPr>
          <p:spPr>
            <a:xfrm>
              <a:off x="1929271" y="3055987"/>
              <a:ext cx="38111" cy="47298"/>
            </a:xfrm>
            <a:custGeom>
              <a:avLst/>
              <a:gdLst/>
              <a:ahLst/>
              <a:cxnLst/>
              <a:rect l="l" t="t" r="r" b="b"/>
              <a:pathLst>
                <a:path w="1203" h="1493" extrusionOk="0">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 name="Google Shape;11428;p60"/>
          <p:cNvGrpSpPr/>
          <p:nvPr/>
        </p:nvGrpSpPr>
        <p:grpSpPr>
          <a:xfrm>
            <a:off x="920710" y="2356219"/>
            <a:ext cx="812557" cy="735424"/>
            <a:chOff x="1768938" y="3782219"/>
            <a:chExt cx="367805" cy="367773"/>
          </a:xfrm>
        </p:grpSpPr>
        <p:sp>
          <p:nvSpPr>
            <p:cNvPr id="55" name="Google Shape;11429;p60"/>
            <p:cNvSpPr/>
            <p:nvPr/>
          </p:nvSpPr>
          <p:spPr>
            <a:xfrm>
              <a:off x="1884380" y="3782219"/>
              <a:ext cx="252363" cy="198412"/>
            </a:xfrm>
            <a:custGeom>
              <a:avLst/>
              <a:gdLst/>
              <a:ahLst/>
              <a:cxnLst/>
              <a:rect l="l" t="t" r="r" b="b"/>
              <a:pathLst>
                <a:path w="7966" h="6263" extrusionOk="0">
                  <a:moveTo>
                    <a:pt x="5346" y="0"/>
                  </a:moveTo>
                  <a:cubicBezTo>
                    <a:pt x="5299" y="0"/>
                    <a:pt x="5263" y="12"/>
                    <a:pt x="5227" y="48"/>
                  </a:cubicBezTo>
                  <a:lnTo>
                    <a:pt x="3382" y="1893"/>
                  </a:lnTo>
                  <a:lnTo>
                    <a:pt x="2893" y="1405"/>
                  </a:lnTo>
                  <a:cubicBezTo>
                    <a:pt x="2864" y="1375"/>
                    <a:pt x="2819" y="1360"/>
                    <a:pt x="2774" y="1360"/>
                  </a:cubicBezTo>
                  <a:cubicBezTo>
                    <a:pt x="2730" y="1360"/>
                    <a:pt x="2685" y="1375"/>
                    <a:pt x="2655" y="1405"/>
                  </a:cubicBezTo>
                  <a:lnTo>
                    <a:pt x="60" y="3989"/>
                  </a:lnTo>
                  <a:cubicBezTo>
                    <a:pt x="0" y="4048"/>
                    <a:pt x="0" y="4167"/>
                    <a:pt x="60" y="4227"/>
                  </a:cubicBezTo>
                  <a:cubicBezTo>
                    <a:pt x="90" y="4257"/>
                    <a:pt x="134" y="4272"/>
                    <a:pt x="179" y="4272"/>
                  </a:cubicBezTo>
                  <a:cubicBezTo>
                    <a:pt x="223" y="4272"/>
                    <a:pt x="268" y="4257"/>
                    <a:pt x="298" y="4227"/>
                  </a:cubicBezTo>
                  <a:lnTo>
                    <a:pt x="2774" y="1762"/>
                  </a:lnTo>
                  <a:lnTo>
                    <a:pt x="6215" y="5191"/>
                  </a:lnTo>
                  <a:lnTo>
                    <a:pt x="5418" y="5989"/>
                  </a:lnTo>
                  <a:cubicBezTo>
                    <a:pt x="5358" y="6049"/>
                    <a:pt x="5358" y="6168"/>
                    <a:pt x="5418" y="6227"/>
                  </a:cubicBezTo>
                  <a:cubicBezTo>
                    <a:pt x="5453" y="6251"/>
                    <a:pt x="5501" y="6263"/>
                    <a:pt x="5537" y="6263"/>
                  </a:cubicBezTo>
                  <a:cubicBezTo>
                    <a:pt x="5584" y="6263"/>
                    <a:pt x="5632" y="6251"/>
                    <a:pt x="5656" y="6227"/>
                  </a:cubicBezTo>
                  <a:lnTo>
                    <a:pt x="6573" y="5310"/>
                  </a:lnTo>
                  <a:cubicBezTo>
                    <a:pt x="6632" y="5251"/>
                    <a:pt x="6632" y="5132"/>
                    <a:pt x="6573" y="5072"/>
                  </a:cubicBezTo>
                  <a:lnTo>
                    <a:pt x="6072" y="4584"/>
                  </a:lnTo>
                  <a:lnTo>
                    <a:pt x="7918" y="2739"/>
                  </a:lnTo>
                  <a:cubicBezTo>
                    <a:pt x="7966" y="2667"/>
                    <a:pt x="7966" y="2560"/>
                    <a:pt x="7906" y="2489"/>
                  </a:cubicBezTo>
                  <a:lnTo>
                    <a:pt x="6882" y="1465"/>
                  </a:lnTo>
                  <a:cubicBezTo>
                    <a:pt x="6852" y="1435"/>
                    <a:pt x="6808" y="1420"/>
                    <a:pt x="6763" y="1420"/>
                  </a:cubicBezTo>
                  <a:cubicBezTo>
                    <a:pt x="6718" y="1420"/>
                    <a:pt x="6674" y="1435"/>
                    <a:pt x="6644" y="1465"/>
                  </a:cubicBezTo>
                  <a:cubicBezTo>
                    <a:pt x="6584" y="1524"/>
                    <a:pt x="6584" y="1643"/>
                    <a:pt x="6644" y="1703"/>
                  </a:cubicBezTo>
                  <a:lnTo>
                    <a:pt x="7549" y="2608"/>
                  </a:lnTo>
                  <a:lnTo>
                    <a:pt x="5822" y="4334"/>
                  </a:lnTo>
                  <a:lnTo>
                    <a:pt x="3620" y="2131"/>
                  </a:lnTo>
                  <a:lnTo>
                    <a:pt x="5346" y="405"/>
                  </a:lnTo>
                  <a:lnTo>
                    <a:pt x="6168" y="1226"/>
                  </a:lnTo>
                  <a:cubicBezTo>
                    <a:pt x="6197" y="1256"/>
                    <a:pt x="6242" y="1271"/>
                    <a:pt x="6287" y="1271"/>
                  </a:cubicBezTo>
                  <a:cubicBezTo>
                    <a:pt x="6331" y="1271"/>
                    <a:pt x="6376" y="1256"/>
                    <a:pt x="6406" y="1226"/>
                  </a:cubicBezTo>
                  <a:cubicBezTo>
                    <a:pt x="6465" y="1167"/>
                    <a:pt x="6465" y="1048"/>
                    <a:pt x="6406" y="988"/>
                  </a:cubicBezTo>
                  <a:lnTo>
                    <a:pt x="5465" y="48"/>
                  </a:lnTo>
                  <a:cubicBezTo>
                    <a:pt x="5441" y="12"/>
                    <a:pt x="5394" y="0"/>
                    <a:pt x="5346"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1430;p60"/>
            <p:cNvSpPr/>
            <p:nvPr/>
          </p:nvSpPr>
          <p:spPr>
            <a:xfrm>
              <a:off x="2034480" y="3821914"/>
              <a:ext cx="31743" cy="31236"/>
            </a:xfrm>
            <a:custGeom>
              <a:avLst/>
              <a:gdLst/>
              <a:ahLst/>
              <a:cxnLst/>
              <a:rect l="l" t="t" r="r" b="b"/>
              <a:pathLst>
                <a:path w="1002" h="986" extrusionOk="0">
                  <a:moveTo>
                    <a:pt x="501" y="426"/>
                  </a:moveTo>
                  <a:lnTo>
                    <a:pt x="584" y="509"/>
                  </a:lnTo>
                  <a:lnTo>
                    <a:pt x="501" y="581"/>
                  </a:lnTo>
                  <a:lnTo>
                    <a:pt x="430" y="509"/>
                  </a:lnTo>
                  <a:lnTo>
                    <a:pt x="501" y="426"/>
                  </a:lnTo>
                  <a:close/>
                  <a:moveTo>
                    <a:pt x="501" y="0"/>
                  </a:moveTo>
                  <a:cubicBezTo>
                    <a:pt x="456" y="0"/>
                    <a:pt x="412" y="15"/>
                    <a:pt x="382" y="45"/>
                  </a:cubicBezTo>
                  <a:lnTo>
                    <a:pt x="60" y="366"/>
                  </a:lnTo>
                  <a:cubicBezTo>
                    <a:pt x="1" y="426"/>
                    <a:pt x="1" y="545"/>
                    <a:pt x="60" y="605"/>
                  </a:cubicBezTo>
                  <a:lnTo>
                    <a:pt x="382" y="938"/>
                  </a:lnTo>
                  <a:cubicBezTo>
                    <a:pt x="418" y="962"/>
                    <a:pt x="465" y="986"/>
                    <a:pt x="501" y="986"/>
                  </a:cubicBezTo>
                  <a:cubicBezTo>
                    <a:pt x="549" y="986"/>
                    <a:pt x="596" y="962"/>
                    <a:pt x="620" y="938"/>
                  </a:cubicBezTo>
                  <a:lnTo>
                    <a:pt x="953" y="605"/>
                  </a:lnTo>
                  <a:cubicBezTo>
                    <a:pt x="977" y="581"/>
                    <a:pt x="1001" y="533"/>
                    <a:pt x="1001" y="485"/>
                  </a:cubicBezTo>
                  <a:cubicBezTo>
                    <a:pt x="1001" y="450"/>
                    <a:pt x="977" y="402"/>
                    <a:pt x="953" y="366"/>
                  </a:cubicBezTo>
                  <a:lnTo>
                    <a:pt x="620" y="45"/>
                  </a:lnTo>
                  <a:cubicBezTo>
                    <a:pt x="590" y="15"/>
                    <a:pt x="546" y="0"/>
                    <a:pt x="501"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1431;p60"/>
            <p:cNvSpPr/>
            <p:nvPr/>
          </p:nvSpPr>
          <p:spPr>
            <a:xfrm>
              <a:off x="2065431" y="3852359"/>
              <a:ext cx="31712" cy="31332"/>
            </a:xfrm>
            <a:custGeom>
              <a:avLst/>
              <a:gdLst/>
              <a:ahLst/>
              <a:cxnLst/>
              <a:rect l="l" t="t" r="r" b="b"/>
              <a:pathLst>
                <a:path w="1001" h="989" extrusionOk="0">
                  <a:moveTo>
                    <a:pt x="500" y="441"/>
                  </a:moveTo>
                  <a:lnTo>
                    <a:pt x="572" y="513"/>
                  </a:lnTo>
                  <a:lnTo>
                    <a:pt x="500" y="584"/>
                  </a:lnTo>
                  <a:lnTo>
                    <a:pt x="417" y="513"/>
                  </a:lnTo>
                  <a:lnTo>
                    <a:pt x="500" y="441"/>
                  </a:lnTo>
                  <a:close/>
                  <a:moveTo>
                    <a:pt x="500" y="1"/>
                  </a:moveTo>
                  <a:cubicBezTo>
                    <a:pt x="453" y="1"/>
                    <a:pt x="405" y="25"/>
                    <a:pt x="381" y="48"/>
                  </a:cubicBezTo>
                  <a:lnTo>
                    <a:pt x="48" y="382"/>
                  </a:lnTo>
                  <a:cubicBezTo>
                    <a:pt x="24" y="406"/>
                    <a:pt x="0" y="453"/>
                    <a:pt x="0" y="501"/>
                  </a:cubicBezTo>
                  <a:cubicBezTo>
                    <a:pt x="0" y="536"/>
                    <a:pt x="24" y="584"/>
                    <a:pt x="48" y="608"/>
                  </a:cubicBezTo>
                  <a:lnTo>
                    <a:pt x="381" y="941"/>
                  </a:lnTo>
                  <a:cubicBezTo>
                    <a:pt x="405" y="977"/>
                    <a:pt x="453" y="989"/>
                    <a:pt x="500" y="989"/>
                  </a:cubicBezTo>
                  <a:cubicBezTo>
                    <a:pt x="536" y="989"/>
                    <a:pt x="584" y="965"/>
                    <a:pt x="619" y="941"/>
                  </a:cubicBezTo>
                  <a:lnTo>
                    <a:pt x="941" y="608"/>
                  </a:lnTo>
                  <a:cubicBezTo>
                    <a:pt x="1000" y="560"/>
                    <a:pt x="1000" y="441"/>
                    <a:pt x="941" y="382"/>
                  </a:cubicBezTo>
                  <a:lnTo>
                    <a:pt x="619" y="48"/>
                  </a:lnTo>
                  <a:cubicBezTo>
                    <a:pt x="584" y="13"/>
                    <a:pt x="536" y="1"/>
                    <a:pt x="500" y="1"/>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1432;p60"/>
            <p:cNvSpPr/>
            <p:nvPr/>
          </p:nvSpPr>
          <p:spPr>
            <a:xfrm>
              <a:off x="1768938" y="3922625"/>
              <a:ext cx="281413" cy="227367"/>
            </a:xfrm>
            <a:custGeom>
              <a:avLst/>
              <a:gdLst/>
              <a:ahLst/>
              <a:cxnLst/>
              <a:rect l="l" t="t" r="r" b="b"/>
              <a:pathLst>
                <a:path w="8883" h="7177" extrusionOk="0">
                  <a:moveTo>
                    <a:pt x="3347" y="0"/>
                  </a:moveTo>
                  <a:cubicBezTo>
                    <a:pt x="3302" y="0"/>
                    <a:pt x="3257" y="15"/>
                    <a:pt x="3228" y="45"/>
                  </a:cubicBezTo>
                  <a:lnTo>
                    <a:pt x="811" y="2450"/>
                  </a:lnTo>
                  <a:cubicBezTo>
                    <a:pt x="287" y="2962"/>
                    <a:pt x="1" y="3664"/>
                    <a:pt x="1" y="4414"/>
                  </a:cubicBezTo>
                  <a:cubicBezTo>
                    <a:pt x="1" y="5153"/>
                    <a:pt x="287" y="5843"/>
                    <a:pt x="811" y="6379"/>
                  </a:cubicBezTo>
                  <a:cubicBezTo>
                    <a:pt x="1323" y="6891"/>
                    <a:pt x="2025" y="7177"/>
                    <a:pt x="2775" y="7177"/>
                  </a:cubicBezTo>
                  <a:cubicBezTo>
                    <a:pt x="3513" y="7177"/>
                    <a:pt x="4204" y="6891"/>
                    <a:pt x="4740" y="6379"/>
                  </a:cubicBezTo>
                  <a:lnTo>
                    <a:pt x="8847" y="2271"/>
                  </a:lnTo>
                  <a:cubicBezTo>
                    <a:pt x="8883" y="2188"/>
                    <a:pt x="8883" y="2093"/>
                    <a:pt x="8812" y="2033"/>
                  </a:cubicBezTo>
                  <a:cubicBezTo>
                    <a:pt x="8782" y="2003"/>
                    <a:pt x="8737" y="1989"/>
                    <a:pt x="8693" y="1989"/>
                  </a:cubicBezTo>
                  <a:cubicBezTo>
                    <a:pt x="8648" y="1989"/>
                    <a:pt x="8603" y="2003"/>
                    <a:pt x="8573" y="2033"/>
                  </a:cubicBezTo>
                  <a:lnTo>
                    <a:pt x="4466" y="6141"/>
                  </a:lnTo>
                  <a:cubicBezTo>
                    <a:pt x="4001" y="6593"/>
                    <a:pt x="3394" y="6855"/>
                    <a:pt x="2751" y="6855"/>
                  </a:cubicBezTo>
                  <a:cubicBezTo>
                    <a:pt x="2096" y="6855"/>
                    <a:pt x="1489" y="6593"/>
                    <a:pt x="1049" y="6141"/>
                  </a:cubicBezTo>
                  <a:cubicBezTo>
                    <a:pt x="584" y="5677"/>
                    <a:pt x="322" y="5069"/>
                    <a:pt x="322" y="4426"/>
                  </a:cubicBezTo>
                  <a:cubicBezTo>
                    <a:pt x="322" y="3772"/>
                    <a:pt x="584" y="3164"/>
                    <a:pt x="1049" y="2712"/>
                  </a:cubicBezTo>
                  <a:lnTo>
                    <a:pt x="3466" y="283"/>
                  </a:lnTo>
                  <a:cubicBezTo>
                    <a:pt x="3525" y="223"/>
                    <a:pt x="3525" y="104"/>
                    <a:pt x="3466" y="45"/>
                  </a:cubicBezTo>
                  <a:cubicBezTo>
                    <a:pt x="3436" y="15"/>
                    <a:pt x="3391" y="0"/>
                    <a:pt x="3347"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1433;p60"/>
            <p:cNvSpPr/>
            <p:nvPr/>
          </p:nvSpPr>
          <p:spPr>
            <a:xfrm>
              <a:off x="1847790" y="3937704"/>
              <a:ext cx="143352" cy="127417"/>
            </a:xfrm>
            <a:custGeom>
              <a:avLst/>
              <a:gdLst/>
              <a:ahLst/>
              <a:cxnLst/>
              <a:rect l="l" t="t" r="r" b="b"/>
              <a:pathLst>
                <a:path w="4525" h="4022" extrusionOk="0">
                  <a:moveTo>
                    <a:pt x="3537" y="343"/>
                  </a:moveTo>
                  <a:cubicBezTo>
                    <a:pt x="3584" y="343"/>
                    <a:pt x="3632" y="367"/>
                    <a:pt x="3667" y="402"/>
                  </a:cubicBezTo>
                  <a:cubicBezTo>
                    <a:pt x="3751" y="486"/>
                    <a:pt x="3751" y="581"/>
                    <a:pt x="3667" y="664"/>
                  </a:cubicBezTo>
                  <a:cubicBezTo>
                    <a:pt x="3632" y="700"/>
                    <a:pt x="3587" y="718"/>
                    <a:pt x="3542" y="718"/>
                  </a:cubicBezTo>
                  <a:cubicBezTo>
                    <a:pt x="3498" y="718"/>
                    <a:pt x="3453" y="700"/>
                    <a:pt x="3417" y="664"/>
                  </a:cubicBezTo>
                  <a:cubicBezTo>
                    <a:pt x="3334" y="581"/>
                    <a:pt x="3334" y="462"/>
                    <a:pt x="3406" y="402"/>
                  </a:cubicBezTo>
                  <a:cubicBezTo>
                    <a:pt x="3441" y="379"/>
                    <a:pt x="3477" y="343"/>
                    <a:pt x="3537" y="343"/>
                  </a:cubicBezTo>
                  <a:close/>
                  <a:moveTo>
                    <a:pt x="2024" y="486"/>
                  </a:moveTo>
                  <a:cubicBezTo>
                    <a:pt x="2072" y="486"/>
                    <a:pt x="2108" y="498"/>
                    <a:pt x="2155" y="545"/>
                  </a:cubicBezTo>
                  <a:cubicBezTo>
                    <a:pt x="2227" y="617"/>
                    <a:pt x="2227" y="724"/>
                    <a:pt x="2155" y="795"/>
                  </a:cubicBezTo>
                  <a:cubicBezTo>
                    <a:pt x="2120" y="831"/>
                    <a:pt x="2075" y="849"/>
                    <a:pt x="2030" y="849"/>
                  </a:cubicBezTo>
                  <a:cubicBezTo>
                    <a:pt x="1986" y="849"/>
                    <a:pt x="1941" y="831"/>
                    <a:pt x="1905" y="795"/>
                  </a:cubicBezTo>
                  <a:cubicBezTo>
                    <a:pt x="1810" y="724"/>
                    <a:pt x="1810" y="605"/>
                    <a:pt x="1893" y="545"/>
                  </a:cubicBezTo>
                  <a:cubicBezTo>
                    <a:pt x="1917" y="509"/>
                    <a:pt x="1965" y="486"/>
                    <a:pt x="2024" y="486"/>
                  </a:cubicBezTo>
                  <a:close/>
                  <a:moveTo>
                    <a:pt x="3953" y="1676"/>
                  </a:moveTo>
                  <a:cubicBezTo>
                    <a:pt x="4001" y="1676"/>
                    <a:pt x="4048" y="1688"/>
                    <a:pt x="4084" y="1724"/>
                  </a:cubicBezTo>
                  <a:cubicBezTo>
                    <a:pt x="4156" y="1807"/>
                    <a:pt x="4156" y="1926"/>
                    <a:pt x="4072" y="1986"/>
                  </a:cubicBezTo>
                  <a:cubicBezTo>
                    <a:pt x="4037" y="2022"/>
                    <a:pt x="3992" y="2039"/>
                    <a:pt x="3947" y="2039"/>
                  </a:cubicBezTo>
                  <a:cubicBezTo>
                    <a:pt x="3903" y="2039"/>
                    <a:pt x="3858" y="2022"/>
                    <a:pt x="3822" y="1986"/>
                  </a:cubicBezTo>
                  <a:cubicBezTo>
                    <a:pt x="3751" y="1914"/>
                    <a:pt x="3751" y="1807"/>
                    <a:pt x="3822" y="1724"/>
                  </a:cubicBezTo>
                  <a:cubicBezTo>
                    <a:pt x="3858" y="1700"/>
                    <a:pt x="3894" y="1676"/>
                    <a:pt x="3953" y="1676"/>
                  </a:cubicBezTo>
                  <a:close/>
                  <a:moveTo>
                    <a:pt x="655" y="3129"/>
                  </a:moveTo>
                  <a:cubicBezTo>
                    <a:pt x="727" y="3129"/>
                    <a:pt x="786" y="3165"/>
                    <a:pt x="846" y="3200"/>
                  </a:cubicBezTo>
                  <a:cubicBezTo>
                    <a:pt x="893" y="3248"/>
                    <a:pt x="917" y="3319"/>
                    <a:pt x="917" y="3403"/>
                  </a:cubicBezTo>
                  <a:cubicBezTo>
                    <a:pt x="917" y="3474"/>
                    <a:pt x="893" y="3546"/>
                    <a:pt x="846" y="3593"/>
                  </a:cubicBezTo>
                  <a:cubicBezTo>
                    <a:pt x="798" y="3641"/>
                    <a:pt x="727" y="3665"/>
                    <a:pt x="655" y="3665"/>
                  </a:cubicBezTo>
                  <a:cubicBezTo>
                    <a:pt x="584" y="3665"/>
                    <a:pt x="524" y="3641"/>
                    <a:pt x="465" y="3593"/>
                  </a:cubicBezTo>
                  <a:cubicBezTo>
                    <a:pt x="417" y="3546"/>
                    <a:pt x="381" y="3474"/>
                    <a:pt x="381" y="3403"/>
                  </a:cubicBezTo>
                  <a:cubicBezTo>
                    <a:pt x="381" y="3319"/>
                    <a:pt x="417" y="3260"/>
                    <a:pt x="465" y="3200"/>
                  </a:cubicBezTo>
                  <a:cubicBezTo>
                    <a:pt x="512" y="3141"/>
                    <a:pt x="584" y="3129"/>
                    <a:pt x="655" y="3129"/>
                  </a:cubicBezTo>
                  <a:close/>
                  <a:moveTo>
                    <a:pt x="3513" y="0"/>
                  </a:moveTo>
                  <a:cubicBezTo>
                    <a:pt x="3379" y="0"/>
                    <a:pt x="3245" y="51"/>
                    <a:pt x="3144" y="152"/>
                  </a:cubicBezTo>
                  <a:cubicBezTo>
                    <a:pt x="2977" y="319"/>
                    <a:pt x="2941" y="557"/>
                    <a:pt x="3036" y="748"/>
                  </a:cubicBezTo>
                  <a:lnTo>
                    <a:pt x="2132" y="1652"/>
                  </a:lnTo>
                  <a:lnTo>
                    <a:pt x="1572" y="2212"/>
                  </a:lnTo>
                  <a:lnTo>
                    <a:pt x="1334" y="1974"/>
                  </a:lnTo>
                  <a:cubicBezTo>
                    <a:pt x="1215" y="1855"/>
                    <a:pt x="1215" y="1676"/>
                    <a:pt x="1334" y="1569"/>
                  </a:cubicBezTo>
                  <a:lnTo>
                    <a:pt x="1774" y="1141"/>
                  </a:lnTo>
                  <a:cubicBezTo>
                    <a:pt x="1846" y="1164"/>
                    <a:pt x="1917" y="1200"/>
                    <a:pt x="1989" y="1200"/>
                  </a:cubicBezTo>
                  <a:cubicBezTo>
                    <a:pt x="2132" y="1200"/>
                    <a:pt x="2263" y="1152"/>
                    <a:pt x="2370" y="1045"/>
                  </a:cubicBezTo>
                  <a:cubicBezTo>
                    <a:pt x="2572" y="843"/>
                    <a:pt x="2572" y="509"/>
                    <a:pt x="2370" y="307"/>
                  </a:cubicBezTo>
                  <a:cubicBezTo>
                    <a:pt x="2263" y="200"/>
                    <a:pt x="2129" y="146"/>
                    <a:pt x="1995" y="146"/>
                  </a:cubicBezTo>
                  <a:cubicBezTo>
                    <a:pt x="1861" y="146"/>
                    <a:pt x="1727" y="200"/>
                    <a:pt x="1620" y="307"/>
                  </a:cubicBezTo>
                  <a:cubicBezTo>
                    <a:pt x="1453" y="462"/>
                    <a:pt x="1429" y="700"/>
                    <a:pt x="1512" y="902"/>
                  </a:cubicBezTo>
                  <a:lnTo>
                    <a:pt x="1084" y="1331"/>
                  </a:lnTo>
                  <a:cubicBezTo>
                    <a:pt x="846" y="1569"/>
                    <a:pt x="846" y="1974"/>
                    <a:pt x="1084" y="2224"/>
                  </a:cubicBezTo>
                  <a:lnTo>
                    <a:pt x="1322" y="2462"/>
                  </a:lnTo>
                  <a:lnTo>
                    <a:pt x="905" y="2879"/>
                  </a:lnTo>
                  <a:cubicBezTo>
                    <a:pt x="812" y="2827"/>
                    <a:pt x="709" y="2802"/>
                    <a:pt x="607" y="2802"/>
                  </a:cubicBezTo>
                  <a:cubicBezTo>
                    <a:pt x="450" y="2802"/>
                    <a:pt x="295" y="2863"/>
                    <a:pt x="179" y="2986"/>
                  </a:cubicBezTo>
                  <a:cubicBezTo>
                    <a:pt x="60" y="3105"/>
                    <a:pt x="0" y="3248"/>
                    <a:pt x="0" y="3415"/>
                  </a:cubicBezTo>
                  <a:cubicBezTo>
                    <a:pt x="0" y="3581"/>
                    <a:pt x="60" y="3724"/>
                    <a:pt x="179" y="3843"/>
                  </a:cubicBezTo>
                  <a:cubicBezTo>
                    <a:pt x="298" y="3962"/>
                    <a:pt x="441" y="4022"/>
                    <a:pt x="608" y="4022"/>
                  </a:cubicBezTo>
                  <a:cubicBezTo>
                    <a:pt x="774" y="4022"/>
                    <a:pt x="917" y="3962"/>
                    <a:pt x="1036" y="3843"/>
                  </a:cubicBezTo>
                  <a:cubicBezTo>
                    <a:pt x="1155" y="3724"/>
                    <a:pt x="1215" y="3581"/>
                    <a:pt x="1215" y="3415"/>
                  </a:cubicBezTo>
                  <a:cubicBezTo>
                    <a:pt x="1215" y="3307"/>
                    <a:pt x="1191" y="3200"/>
                    <a:pt x="1143" y="3117"/>
                  </a:cubicBezTo>
                  <a:lnTo>
                    <a:pt x="2227" y="2033"/>
                  </a:lnTo>
                  <a:lnTo>
                    <a:pt x="2513" y="2307"/>
                  </a:lnTo>
                  <a:cubicBezTo>
                    <a:pt x="2679" y="2474"/>
                    <a:pt x="2905" y="2569"/>
                    <a:pt x="3108" y="2569"/>
                  </a:cubicBezTo>
                  <a:cubicBezTo>
                    <a:pt x="3322" y="2569"/>
                    <a:pt x="3513" y="2486"/>
                    <a:pt x="3679" y="2343"/>
                  </a:cubicBezTo>
                  <a:cubicBezTo>
                    <a:pt x="3751" y="2367"/>
                    <a:pt x="3822" y="2403"/>
                    <a:pt x="3894" y="2403"/>
                  </a:cubicBezTo>
                  <a:cubicBezTo>
                    <a:pt x="4037" y="2403"/>
                    <a:pt x="4168" y="2355"/>
                    <a:pt x="4275" y="2248"/>
                  </a:cubicBezTo>
                  <a:cubicBezTo>
                    <a:pt x="4525" y="2033"/>
                    <a:pt x="4525" y="1700"/>
                    <a:pt x="4310" y="1498"/>
                  </a:cubicBezTo>
                  <a:cubicBezTo>
                    <a:pt x="4209" y="1391"/>
                    <a:pt x="4075" y="1337"/>
                    <a:pt x="3941" y="1337"/>
                  </a:cubicBezTo>
                  <a:cubicBezTo>
                    <a:pt x="3807" y="1337"/>
                    <a:pt x="3673" y="1391"/>
                    <a:pt x="3572" y="1498"/>
                  </a:cubicBezTo>
                  <a:cubicBezTo>
                    <a:pt x="3406" y="1652"/>
                    <a:pt x="3382" y="1891"/>
                    <a:pt x="3465" y="2093"/>
                  </a:cubicBezTo>
                  <a:cubicBezTo>
                    <a:pt x="3377" y="2175"/>
                    <a:pt x="3267" y="2214"/>
                    <a:pt x="3155" y="2214"/>
                  </a:cubicBezTo>
                  <a:cubicBezTo>
                    <a:pt x="3023" y="2214"/>
                    <a:pt x="2889" y="2160"/>
                    <a:pt x="2786" y="2057"/>
                  </a:cubicBezTo>
                  <a:lnTo>
                    <a:pt x="2501" y="1772"/>
                  </a:lnTo>
                  <a:lnTo>
                    <a:pt x="3286" y="986"/>
                  </a:lnTo>
                  <a:cubicBezTo>
                    <a:pt x="3358" y="1021"/>
                    <a:pt x="3441" y="1045"/>
                    <a:pt x="3513" y="1045"/>
                  </a:cubicBezTo>
                  <a:cubicBezTo>
                    <a:pt x="3644" y="1045"/>
                    <a:pt x="3775" y="998"/>
                    <a:pt x="3882" y="902"/>
                  </a:cubicBezTo>
                  <a:cubicBezTo>
                    <a:pt x="4096" y="688"/>
                    <a:pt x="4096" y="367"/>
                    <a:pt x="3882" y="152"/>
                  </a:cubicBezTo>
                  <a:cubicBezTo>
                    <a:pt x="3781" y="51"/>
                    <a:pt x="3647" y="0"/>
                    <a:pt x="3513" y="0"/>
                  </a:cubicBezTo>
                  <a:close/>
                </a:path>
              </a:pathLst>
            </a:custGeom>
            <a:ln>
              <a:noFill/>
            </a:ln>
          </p:spPr>
          <p:style>
            <a:lnRef idx="0">
              <a:scrgbClr r="0" g="0" b="0"/>
            </a:lnRef>
            <a:fillRef idx="1001">
              <a:schemeClr val="dk2"/>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69783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Hipótesis y Alcance</a:t>
            </a:r>
            <a:endParaRPr lang="es-EC" sz="4000" i="1" kern="0" dirty="0">
              <a:solidFill>
                <a:schemeClr val="tx2">
                  <a:lumMod val="50000"/>
                </a:schemeClr>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tx1"/>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Estado del Arte y Metodología</a:t>
            </a: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3349419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Hipótesis</a:t>
            </a: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grpSp>
        <p:nvGrpSpPr>
          <p:cNvPr id="7" name="Grupo 6"/>
          <p:cNvGrpSpPr/>
          <p:nvPr/>
        </p:nvGrpSpPr>
        <p:grpSpPr>
          <a:xfrm>
            <a:off x="411234" y="2345287"/>
            <a:ext cx="11369532" cy="2167425"/>
            <a:chOff x="0" y="1661314"/>
            <a:chExt cx="11369532" cy="2167425"/>
          </a:xfrm>
        </p:grpSpPr>
        <p:sp>
          <p:nvSpPr>
            <p:cNvPr id="8" name="Rectángulo redondeado 7"/>
            <p:cNvSpPr/>
            <p:nvPr/>
          </p:nvSpPr>
          <p:spPr>
            <a:xfrm>
              <a:off x="0" y="1661314"/>
              <a:ext cx="11369532" cy="2167425"/>
            </a:xfrm>
            <a:prstGeom prst="roundRect">
              <a:avLst/>
            </a:prstGeom>
          </p:spPr>
          <p:style>
            <a:lnRef idx="2">
              <a:schemeClr val="accent1"/>
            </a:lnRef>
            <a:fillRef idx="1">
              <a:schemeClr val="lt1"/>
            </a:fillRef>
            <a:effectRef idx="0">
              <a:schemeClr val="accent1"/>
            </a:effectRef>
            <a:fontRef idx="minor">
              <a:schemeClr val="dk2">
                <a:hueOff val="0"/>
                <a:satOff val="0"/>
                <a:lumOff val="0"/>
                <a:alphaOff val="0"/>
              </a:schemeClr>
            </a:fontRef>
          </p:style>
        </p:sp>
        <p:sp>
          <p:nvSpPr>
            <p:cNvPr id="10" name="Rectángulo 9"/>
            <p:cNvSpPr/>
            <p:nvPr/>
          </p:nvSpPr>
          <p:spPr>
            <a:xfrm>
              <a:off x="105805" y="1767119"/>
              <a:ext cx="11157922" cy="195581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920" tIns="121920" rIns="121920" bIns="121920" numCol="1" spcCol="1270" anchor="ctr" anchorCtr="0">
              <a:noAutofit/>
            </a:bodyPr>
            <a:lstStyle/>
            <a:p>
              <a:pPr algn="just"/>
              <a:r>
                <a:rPr lang="es-EC" sz="2400" dirty="0">
                  <a:solidFill>
                    <a:schemeClr val="accent4">
                      <a:lumMod val="10000"/>
                    </a:schemeClr>
                  </a:solidFill>
                </a:rPr>
                <a:t>El uso de técnicas de aprendizaje computacional permite obtener una mejor precisión en la predicción de la producción de energía de la </a:t>
              </a:r>
              <a:r>
                <a:rPr lang="es-EC" sz="2400" dirty="0" smtClean="0">
                  <a:solidFill>
                    <a:schemeClr val="accent4">
                      <a:lumMod val="10000"/>
                    </a:schemeClr>
                  </a:solidFill>
                </a:rPr>
                <a:t>CHCCS.</a:t>
              </a:r>
              <a:endParaRPr lang="es-EC" sz="2400" dirty="0">
                <a:solidFill>
                  <a:schemeClr val="accent4">
                    <a:lumMod val="10000"/>
                  </a:schemeClr>
                </a:solidFill>
              </a:endParaRPr>
            </a:p>
          </p:txBody>
        </p:sp>
      </p:grpSp>
    </p:spTree>
    <p:extLst>
      <p:ext uri="{BB962C8B-B14F-4D97-AF65-F5344CB8AC3E}">
        <p14:creationId xmlns:p14="http://schemas.microsoft.com/office/powerpoint/2010/main" val="4147101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Alcance</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grpSp>
        <p:nvGrpSpPr>
          <p:cNvPr id="7" name="Grupo 6"/>
          <p:cNvGrpSpPr/>
          <p:nvPr/>
        </p:nvGrpSpPr>
        <p:grpSpPr>
          <a:xfrm>
            <a:off x="411234" y="2068875"/>
            <a:ext cx="11263727" cy="2545226"/>
            <a:chOff x="0" y="1661315"/>
            <a:chExt cx="11263727" cy="2061620"/>
          </a:xfrm>
        </p:grpSpPr>
        <p:sp>
          <p:nvSpPr>
            <p:cNvPr id="8" name="Rectángulo redondeado 7"/>
            <p:cNvSpPr/>
            <p:nvPr/>
          </p:nvSpPr>
          <p:spPr>
            <a:xfrm>
              <a:off x="0" y="1661315"/>
              <a:ext cx="11121124" cy="2061620"/>
            </a:xfrm>
            <a:prstGeom prst="roundRect">
              <a:avLst/>
            </a:prstGeom>
          </p:spPr>
          <p:style>
            <a:lnRef idx="2">
              <a:schemeClr val="accent1"/>
            </a:lnRef>
            <a:fillRef idx="1">
              <a:schemeClr val="lt1"/>
            </a:fillRef>
            <a:effectRef idx="0">
              <a:schemeClr val="accent1"/>
            </a:effectRef>
            <a:fontRef idx="minor">
              <a:schemeClr val="dk2">
                <a:hueOff val="0"/>
                <a:satOff val="0"/>
                <a:lumOff val="0"/>
                <a:alphaOff val="0"/>
              </a:schemeClr>
            </a:fontRef>
          </p:style>
          <p:txBody>
            <a:bodyPr/>
            <a:lstStyle/>
            <a:p>
              <a:pPr algn="just"/>
              <a:endParaRPr lang="es-EC" sz="2400" dirty="0" smtClean="0"/>
            </a:p>
            <a:p>
              <a:pPr algn="just"/>
              <a:r>
                <a:rPr lang="es-EC" sz="2400" dirty="0" smtClean="0">
                  <a:solidFill>
                    <a:schemeClr val="accent4">
                      <a:lumMod val="10000"/>
                    </a:schemeClr>
                  </a:solidFill>
                </a:rPr>
                <a:t>Mejorar la precisión de la programación de la energía a generar por la CHCCS, con un umbral de 24 horas de antelación, mediante la implementación de un modelo predictivo basado en técnicas de aprendizaje computacional.</a:t>
              </a:r>
            </a:p>
            <a:p>
              <a:pPr algn="just"/>
              <a:endParaRPr lang="es-EC" sz="2400" dirty="0"/>
            </a:p>
            <a:p>
              <a:pPr algn="just"/>
              <a:endParaRPr lang="es-EC" dirty="0"/>
            </a:p>
          </p:txBody>
        </p:sp>
        <p:sp>
          <p:nvSpPr>
            <p:cNvPr id="10" name="Rectángulo 9"/>
            <p:cNvSpPr/>
            <p:nvPr/>
          </p:nvSpPr>
          <p:spPr>
            <a:xfrm>
              <a:off x="105805" y="1767119"/>
              <a:ext cx="11157922" cy="195581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920" tIns="121920" rIns="121920" bIns="121920" numCol="1" spcCol="1270" anchor="ctr" anchorCtr="0">
              <a:noAutofit/>
            </a:bodyPr>
            <a:lstStyle/>
            <a:p>
              <a:endParaRPr lang="es-EC" sz="3200" dirty="0"/>
            </a:p>
          </p:txBody>
        </p:sp>
      </p:grpSp>
    </p:spTree>
    <p:extLst>
      <p:ext uri="{BB962C8B-B14F-4D97-AF65-F5344CB8AC3E}">
        <p14:creationId xmlns:p14="http://schemas.microsoft.com/office/powerpoint/2010/main" val="2527868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smtClean="0">
                <a:solidFill>
                  <a:schemeClr val="tx2">
                    <a:lumMod val="50000"/>
                  </a:schemeClr>
                </a:solidFill>
              </a:rPr>
              <a:t>Estado del Arte y Metodología</a:t>
            </a:r>
            <a:endParaRPr lang="es-EC" i="1" kern="0" dirty="0">
              <a:solidFill>
                <a:schemeClr val="tx2">
                  <a:lumMod val="50000"/>
                </a:schemeClr>
              </a:solidFill>
            </a:endParaRP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tx1"/>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301474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Estado del Arte</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sp>
        <p:nvSpPr>
          <p:cNvPr id="5" name="Rectángulo 4"/>
          <p:cNvSpPr/>
          <p:nvPr/>
        </p:nvSpPr>
        <p:spPr>
          <a:xfrm>
            <a:off x="393035" y="1190531"/>
            <a:ext cx="11405927" cy="3970318"/>
          </a:xfrm>
          <a:prstGeom prst="rect">
            <a:avLst/>
          </a:prstGeom>
        </p:spPr>
        <p:txBody>
          <a:bodyPr wrap="square">
            <a:spAutoFit/>
          </a:bodyPr>
          <a:lstStyle/>
          <a:p>
            <a:pPr algn="just"/>
            <a:endParaRPr lang="es-EC" dirty="0" smtClean="0"/>
          </a:p>
          <a:p>
            <a:pPr algn="just"/>
            <a:endParaRPr lang="es-EC" dirty="0"/>
          </a:p>
          <a:p>
            <a:pPr algn="just"/>
            <a:r>
              <a:rPr lang="es-EC" dirty="0" smtClean="0"/>
              <a:t>Existen </a:t>
            </a:r>
            <a:r>
              <a:rPr lang="es-EC" dirty="0"/>
              <a:t>varios métodos utilizados para </a:t>
            </a:r>
            <a:r>
              <a:rPr lang="es-EC" dirty="0" smtClean="0"/>
              <a:t>el pronóstico de los recursos hídricos para la generación de energía, </a:t>
            </a:r>
            <a:r>
              <a:rPr lang="es-EC" dirty="0"/>
              <a:t>desde métodos basados en la experiencia de los operadores, aproximaciones basadas en la observación de histogramas de tendencias, hasta métodos lineales </a:t>
            </a:r>
            <a:r>
              <a:rPr lang="es-EC" dirty="0" smtClean="0"/>
              <a:t>(ARIMA ,Regresión Lineal). </a:t>
            </a:r>
          </a:p>
          <a:p>
            <a:pPr algn="just"/>
            <a:endParaRPr lang="es-EC" dirty="0" smtClean="0"/>
          </a:p>
          <a:p>
            <a:pPr algn="just"/>
            <a:r>
              <a:rPr lang="es-EC" dirty="0"/>
              <a:t>Los estudios analizados muestran que problemas de predicción no lineales, como la programación de energía hidroeléctrica, </a:t>
            </a:r>
            <a:r>
              <a:rPr lang="es-EC" dirty="0" smtClean="0"/>
              <a:t>encuentran mejores resultados al </a:t>
            </a:r>
            <a:r>
              <a:rPr lang="es-EC" dirty="0"/>
              <a:t>ser tratados mediantes técnicas de aprendizaje </a:t>
            </a:r>
            <a:r>
              <a:rPr lang="es-EC" dirty="0" smtClean="0"/>
              <a:t>computacional.</a:t>
            </a:r>
          </a:p>
          <a:p>
            <a:pPr algn="just"/>
            <a:endParaRPr lang="es-EC" dirty="0"/>
          </a:p>
          <a:p>
            <a:pPr algn="just"/>
            <a:r>
              <a:rPr lang="es-EC" dirty="0" smtClean="0"/>
              <a:t>Además se reportan predicciones </a:t>
            </a:r>
            <a:r>
              <a:rPr lang="es-EC" dirty="0"/>
              <a:t>más precisas con la </a:t>
            </a:r>
            <a:r>
              <a:rPr lang="es-EC" dirty="0" smtClean="0"/>
              <a:t>utilización de  </a:t>
            </a:r>
            <a:r>
              <a:rPr lang="es-EC" dirty="0"/>
              <a:t>modelos </a:t>
            </a:r>
            <a:r>
              <a:rPr lang="es-EC" dirty="0" smtClean="0"/>
              <a:t>basados en Deep Learning; es decir modelos que simulan del </a:t>
            </a:r>
            <a:r>
              <a:rPr lang="es-EC" dirty="0"/>
              <a:t>comportamiento del cerebro </a:t>
            </a:r>
            <a:r>
              <a:rPr lang="es-EC" dirty="0" smtClean="0"/>
              <a:t>humano como las Redes Neuronales</a:t>
            </a:r>
          </a:p>
          <a:p>
            <a:pPr algn="just"/>
            <a:endParaRPr lang="es-EC" dirty="0" smtClean="0"/>
          </a:p>
          <a:p>
            <a:endParaRPr lang="es-EC" dirty="0">
              <a:solidFill>
                <a:schemeClr val="accent4">
                  <a:lumMod val="10000"/>
                </a:schemeClr>
              </a:solidFill>
            </a:endParaRPr>
          </a:p>
        </p:txBody>
      </p:sp>
    </p:spTree>
    <p:extLst>
      <p:ext uri="{BB962C8B-B14F-4D97-AF65-F5344CB8AC3E}">
        <p14:creationId xmlns:p14="http://schemas.microsoft.com/office/powerpoint/2010/main" val="60070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Estado del Arte </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r>
              <a:rPr lang="es-EC" sz="2400" u="sng" dirty="0" smtClean="0"/>
              <a:t>Contribución</a:t>
            </a:r>
            <a:endParaRPr lang="es-EC" sz="2400" u="sng" dirty="0"/>
          </a:p>
        </p:txBody>
      </p:sp>
      <p:sp>
        <p:nvSpPr>
          <p:cNvPr id="5" name="Rectángulo 4"/>
          <p:cNvSpPr/>
          <p:nvPr/>
        </p:nvSpPr>
        <p:spPr>
          <a:xfrm>
            <a:off x="317500" y="2195481"/>
            <a:ext cx="11367165" cy="1754326"/>
          </a:xfrm>
          <a:prstGeom prst="rect">
            <a:avLst/>
          </a:prstGeom>
        </p:spPr>
        <p:txBody>
          <a:bodyPr wrap="square">
            <a:spAutoFit/>
          </a:bodyPr>
          <a:lstStyle/>
          <a:p>
            <a:pPr algn="just"/>
            <a:r>
              <a:rPr lang="es-EC" dirty="0"/>
              <a:t>E</a:t>
            </a:r>
            <a:r>
              <a:rPr lang="es-EC" dirty="0" smtClean="0"/>
              <a:t>l </a:t>
            </a:r>
            <a:r>
              <a:rPr lang="es-EC" dirty="0"/>
              <a:t>aporte del presente trabajo consiste en comprobar el uso de Modelos de Deep Learning (Redes Neuronales) para la predicción de series temporales </a:t>
            </a:r>
            <a:r>
              <a:rPr lang="es-EC" dirty="0" smtClean="0"/>
              <a:t>univariantes (Caudal de Río Coca).</a:t>
            </a:r>
          </a:p>
          <a:p>
            <a:pPr algn="just"/>
            <a:endParaRPr lang="es-EC" dirty="0"/>
          </a:p>
          <a:p>
            <a:pPr algn="just"/>
            <a:r>
              <a:rPr lang="es-EC" dirty="0" smtClean="0"/>
              <a:t>De </a:t>
            </a:r>
            <a:r>
              <a:rPr lang="es-EC" dirty="0"/>
              <a:t>igual </a:t>
            </a:r>
            <a:r>
              <a:rPr lang="es-EC" dirty="0" smtClean="0"/>
              <a:t>manera, ese </a:t>
            </a:r>
            <a:r>
              <a:rPr lang="es-EC" dirty="0"/>
              <a:t>aporte se traduce en apoyo </a:t>
            </a:r>
            <a:r>
              <a:rPr lang="es-EC" dirty="0" smtClean="0"/>
              <a:t>a la consecución de los </a:t>
            </a:r>
            <a:r>
              <a:rPr lang="es-EC" dirty="0"/>
              <a:t>objetivos estratégicos de la </a:t>
            </a:r>
            <a:r>
              <a:rPr lang="es-EC" dirty="0" smtClean="0"/>
              <a:t>CHCCS, </a:t>
            </a:r>
            <a:r>
              <a:rPr lang="es-EC" dirty="0"/>
              <a:t>para la predicción y futuro aprovechamiento (umbral de 24 horas)  de los recursos hídricos disponibles para la generación de energía eléctrica.</a:t>
            </a:r>
          </a:p>
        </p:txBody>
      </p:sp>
    </p:spTree>
    <p:extLst>
      <p:ext uri="{BB962C8B-B14F-4D97-AF65-F5344CB8AC3E}">
        <p14:creationId xmlns:p14="http://schemas.microsoft.com/office/powerpoint/2010/main" val="425639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Metodología de Desarrollo</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sp>
        <p:nvSpPr>
          <p:cNvPr id="5" name="Rectángulo 4"/>
          <p:cNvSpPr/>
          <p:nvPr/>
        </p:nvSpPr>
        <p:spPr>
          <a:xfrm>
            <a:off x="393036" y="813488"/>
            <a:ext cx="11405927" cy="369332"/>
          </a:xfrm>
          <a:prstGeom prst="rect">
            <a:avLst/>
          </a:prstGeom>
        </p:spPr>
        <p:txBody>
          <a:bodyPr wrap="square">
            <a:spAutoFit/>
          </a:bodyPr>
          <a:lstStyle/>
          <a:p>
            <a:r>
              <a:rPr lang="es-EC" dirty="0">
                <a:solidFill>
                  <a:schemeClr val="accent4">
                    <a:lumMod val="10000"/>
                  </a:schemeClr>
                </a:solidFill>
              </a:rPr>
              <a:t>El </a:t>
            </a:r>
            <a:r>
              <a:rPr lang="es-EC" dirty="0" smtClean="0">
                <a:solidFill>
                  <a:schemeClr val="accent4">
                    <a:lumMod val="10000"/>
                  </a:schemeClr>
                </a:solidFill>
              </a:rPr>
              <a:t>trabajo </a:t>
            </a:r>
            <a:r>
              <a:rPr lang="es-EC" dirty="0">
                <a:solidFill>
                  <a:schemeClr val="accent4">
                    <a:lumMod val="10000"/>
                  </a:schemeClr>
                </a:solidFill>
              </a:rPr>
              <a:t>de investigación se </a:t>
            </a:r>
            <a:r>
              <a:rPr lang="es-EC" dirty="0" smtClean="0">
                <a:solidFill>
                  <a:schemeClr val="accent4">
                    <a:lumMod val="10000"/>
                  </a:schemeClr>
                </a:solidFill>
              </a:rPr>
              <a:t>llevó </a:t>
            </a:r>
            <a:r>
              <a:rPr lang="es-EC" dirty="0">
                <a:solidFill>
                  <a:schemeClr val="accent4">
                    <a:lumMod val="10000"/>
                  </a:schemeClr>
                </a:solidFill>
              </a:rPr>
              <a:t>cabo mediante </a:t>
            </a:r>
            <a:r>
              <a:rPr lang="es-EC" dirty="0" smtClean="0">
                <a:solidFill>
                  <a:schemeClr val="accent4">
                    <a:lumMod val="10000"/>
                  </a:schemeClr>
                </a:solidFill>
              </a:rPr>
              <a:t>el uso de una </a:t>
            </a:r>
            <a:r>
              <a:rPr lang="es-EC" dirty="0">
                <a:solidFill>
                  <a:schemeClr val="accent4">
                    <a:lumMod val="10000"/>
                  </a:schemeClr>
                </a:solidFill>
              </a:rPr>
              <a:t>técnica híbrida </a:t>
            </a:r>
            <a:r>
              <a:rPr lang="es-EC" dirty="0" smtClean="0">
                <a:solidFill>
                  <a:schemeClr val="accent4">
                    <a:lumMod val="10000"/>
                  </a:schemeClr>
                </a:solidFill>
              </a:rPr>
              <a:t>entre:</a:t>
            </a:r>
            <a:endParaRPr lang="es-EC" dirty="0">
              <a:solidFill>
                <a:schemeClr val="accent4">
                  <a:lumMod val="10000"/>
                </a:schemeClr>
              </a:solidFill>
            </a:endParaRPr>
          </a:p>
        </p:txBody>
      </p:sp>
      <p:pic>
        <p:nvPicPr>
          <p:cNvPr id="7" name="Imagen 6" descr="https://upload.wikimedia.org/wikipedia/commons/thumb/b/b9/CRISP-DM_Process_Diagram.png/800px-CRISP-DM_Process_Diagra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706" y="2373805"/>
            <a:ext cx="4115694" cy="3765550"/>
          </a:xfrm>
          <a:prstGeom prst="rect">
            <a:avLst/>
          </a:prstGeom>
          <a:noFill/>
          <a:ln>
            <a:solidFill>
              <a:schemeClr val="accent4"/>
            </a:solidFill>
          </a:ln>
        </p:spPr>
      </p:pic>
      <p:pic>
        <p:nvPicPr>
          <p:cNvPr id="8" name="Imagen 7" descr="diagrama-proceso-scrum"/>
          <p:cNvPicPr/>
          <p:nvPr/>
        </p:nvPicPr>
        <p:blipFill>
          <a:blip r:embed="rId3">
            <a:extLst>
              <a:ext uri="{28A0092B-C50C-407E-A947-70E740481C1C}">
                <a14:useLocalDpi xmlns:a14="http://schemas.microsoft.com/office/drawing/2010/main" val="0"/>
              </a:ext>
            </a:extLst>
          </a:blip>
          <a:srcRect/>
          <a:stretch>
            <a:fillRect/>
          </a:stretch>
        </p:blipFill>
        <p:spPr bwMode="auto">
          <a:xfrm>
            <a:off x="6965948" y="2379115"/>
            <a:ext cx="4533902" cy="3602585"/>
          </a:xfrm>
          <a:prstGeom prst="rect">
            <a:avLst/>
          </a:prstGeom>
          <a:noFill/>
          <a:ln>
            <a:solidFill>
              <a:schemeClr val="accent4"/>
            </a:solidFill>
          </a:ln>
        </p:spPr>
      </p:pic>
      <p:sp>
        <p:nvSpPr>
          <p:cNvPr id="3" name="Rectángulo 2"/>
          <p:cNvSpPr/>
          <p:nvPr/>
        </p:nvSpPr>
        <p:spPr>
          <a:xfrm>
            <a:off x="806003" y="1511587"/>
            <a:ext cx="4483100" cy="861774"/>
          </a:xfrm>
          <a:prstGeom prst="rect">
            <a:avLst/>
          </a:prstGeom>
        </p:spPr>
        <p:txBody>
          <a:bodyPr wrap="square">
            <a:spAutoFit/>
          </a:bodyPr>
          <a:lstStyle/>
          <a:p>
            <a:pPr algn="ctr"/>
            <a:r>
              <a:rPr lang="es-EC" sz="1600" b="1" dirty="0" smtClean="0">
                <a:solidFill>
                  <a:schemeClr val="accent4">
                    <a:lumMod val="10000"/>
                  </a:schemeClr>
                </a:solidFill>
              </a:rPr>
              <a:t> CRISP – DM </a:t>
            </a:r>
          </a:p>
          <a:p>
            <a:pPr algn="ctr"/>
            <a:r>
              <a:rPr lang="es-EC" sz="1600" b="1" dirty="0" smtClean="0">
                <a:solidFill>
                  <a:schemeClr val="accent4">
                    <a:lumMod val="10000"/>
                  </a:schemeClr>
                </a:solidFill>
              </a:rPr>
              <a:t>(CRoss-Industry Standard Process for Data Mining)</a:t>
            </a:r>
            <a:endParaRPr lang="es-EC" sz="1600" b="1" dirty="0"/>
          </a:p>
        </p:txBody>
      </p:sp>
      <p:sp>
        <p:nvSpPr>
          <p:cNvPr id="4" name="Rectángulo 3"/>
          <p:cNvSpPr/>
          <p:nvPr/>
        </p:nvSpPr>
        <p:spPr>
          <a:xfrm>
            <a:off x="7755571" y="1773197"/>
            <a:ext cx="2954656" cy="338554"/>
          </a:xfrm>
          <a:prstGeom prst="rect">
            <a:avLst/>
          </a:prstGeom>
        </p:spPr>
        <p:txBody>
          <a:bodyPr wrap="square">
            <a:spAutoFit/>
          </a:bodyPr>
          <a:lstStyle/>
          <a:p>
            <a:pPr algn="ctr"/>
            <a:r>
              <a:rPr lang="es-EC" sz="1600" b="1" dirty="0">
                <a:solidFill>
                  <a:schemeClr val="accent4">
                    <a:lumMod val="10000"/>
                  </a:schemeClr>
                </a:solidFill>
              </a:rPr>
              <a:t>Metodología Ágil SCRUM</a:t>
            </a:r>
          </a:p>
        </p:txBody>
      </p:sp>
    </p:spTree>
    <p:extLst>
      <p:ext uri="{BB962C8B-B14F-4D97-AF65-F5344CB8AC3E}">
        <p14:creationId xmlns:p14="http://schemas.microsoft.com/office/powerpoint/2010/main" val="3470932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Metodología de Desarrollo Propuesta</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sp>
        <p:nvSpPr>
          <p:cNvPr id="5" name="Rectángulo 4"/>
          <p:cNvSpPr/>
          <p:nvPr/>
        </p:nvSpPr>
        <p:spPr>
          <a:xfrm>
            <a:off x="393034" y="752863"/>
            <a:ext cx="11405927" cy="646331"/>
          </a:xfrm>
          <a:prstGeom prst="rect">
            <a:avLst/>
          </a:prstGeom>
        </p:spPr>
        <p:txBody>
          <a:bodyPr wrap="square">
            <a:spAutoFit/>
          </a:bodyPr>
          <a:lstStyle/>
          <a:p>
            <a:pPr algn="just"/>
            <a:r>
              <a:rPr lang="es-EC" dirty="0"/>
              <a:t>La metodología que se plantea combina las fases definidas de CRISP-DM con los </a:t>
            </a:r>
            <a:r>
              <a:rPr lang="es-EC" dirty="0" smtClean="0"/>
              <a:t>“sprints” </a:t>
            </a:r>
            <a:r>
              <a:rPr lang="es-EC" dirty="0"/>
              <a:t>iterativos de la metodología SCRUM. Para </a:t>
            </a:r>
            <a:r>
              <a:rPr lang="es-EC" dirty="0" smtClean="0"/>
              <a:t>esto se dividió </a:t>
            </a:r>
            <a:r>
              <a:rPr lang="es-EC" dirty="0"/>
              <a:t>la ejecución del presente trabajo de investigación en tres </a:t>
            </a:r>
            <a:r>
              <a:rPr lang="es-EC" dirty="0" smtClean="0"/>
              <a:t>fases:</a:t>
            </a:r>
            <a:endParaRPr lang="es-EC" dirty="0">
              <a:solidFill>
                <a:schemeClr val="accent4">
                  <a:lumMod val="10000"/>
                </a:schemeClr>
              </a:solidFill>
            </a:endParaRPr>
          </a:p>
        </p:txBody>
      </p:sp>
      <p:pic>
        <p:nvPicPr>
          <p:cNvPr id="14" name="Imagen 13"/>
          <p:cNvPicPr>
            <a:picLocks noChangeAspect="1"/>
          </p:cNvPicPr>
          <p:nvPr/>
        </p:nvPicPr>
        <p:blipFill rotWithShape="1">
          <a:blip r:embed="rId3"/>
          <a:srcRect l="1377" t="2856" r="648" b="2565"/>
          <a:stretch/>
        </p:blipFill>
        <p:spPr>
          <a:xfrm>
            <a:off x="541884" y="1399194"/>
            <a:ext cx="11108225" cy="4613497"/>
          </a:xfrm>
          <a:prstGeom prst="rect">
            <a:avLst/>
          </a:prstGeom>
        </p:spPr>
      </p:pic>
    </p:spTree>
    <p:extLst>
      <p:ext uri="{BB962C8B-B14F-4D97-AF65-F5344CB8AC3E}">
        <p14:creationId xmlns:p14="http://schemas.microsoft.com/office/powerpoint/2010/main" val="1691722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tx2">
                    <a:lumMod val="50000"/>
                  </a:schemeClr>
                </a:solidFill>
              </a:rPr>
              <a:t>Antecedentes</a:t>
            </a:r>
            <a:endParaRPr kumimoji="0" lang="es-EC" sz="2400" b="1" i="1" u="none" strike="noStrike" kern="0" cap="none" spc="0" normalizeH="0" baseline="0" noProof="0" dirty="0">
              <a:ln>
                <a:noFill/>
              </a:ln>
              <a:solidFill>
                <a:schemeClr val="tx2">
                  <a:lumMod val="50000"/>
                </a:schemeClr>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tx1"/>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tx2">
                    <a:lumMod val="50000"/>
                  </a:schemeClr>
                </a:solidFill>
              </a:rPr>
              <a:t>Problema de Investigación</a:t>
            </a:r>
            <a:endParaRPr kumimoji="0" lang="es-EC" sz="2400" b="1" i="1" u="none" strike="noStrike" kern="0" cap="none" spc="0" normalizeH="0" baseline="0" noProof="0" dirty="0">
              <a:ln>
                <a:noFill/>
              </a:ln>
              <a:solidFill>
                <a:schemeClr val="tx2">
                  <a:lumMod val="50000"/>
                </a:schemeClr>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tx1"/>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Objetivos</a:t>
            </a:r>
            <a:endParaRPr lang="es-EC" sz="3200" i="1" kern="0" dirty="0">
              <a:solidFill>
                <a:schemeClr val="tx2">
                  <a:lumMod val="50000"/>
                </a:schemeClr>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tx1"/>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Hipótesis y Alcance</a:t>
            </a:r>
            <a:endParaRPr lang="es-EC" sz="4000" i="1" kern="0" dirty="0">
              <a:solidFill>
                <a:schemeClr val="tx2">
                  <a:lumMod val="50000"/>
                </a:schemeClr>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tx1"/>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smtClean="0">
                <a:solidFill>
                  <a:schemeClr val="tx2">
                    <a:lumMod val="50000"/>
                  </a:schemeClr>
                </a:solidFill>
              </a:rPr>
              <a:t>Estado del Arte y Metodología</a:t>
            </a:r>
            <a:endParaRPr lang="es-EC" i="1" kern="0" dirty="0">
              <a:solidFill>
                <a:schemeClr val="tx2">
                  <a:lumMod val="50000"/>
                </a:schemeClr>
              </a:solidFill>
            </a:endParaRP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tx1"/>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tx2">
                    <a:lumMod val="50000"/>
                  </a:schemeClr>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tx1"/>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tx2">
                    <a:lumMod val="50000"/>
                  </a:schemeClr>
                </a:solidFill>
              </a:rPr>
              <a:t>Evaluación de Resultados</a:t>
            </a:r>
            <a:endParaRPr lang="es-EC" sz="3200" i="1" kern="0" dirty="0">
              <a:solidFill>
                <a:schemeClr val="tx2">
                  <a:lumMod val="50000"/>
                </a:schemeClr>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tx1"/>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Conclusiones y Recomendaciones</a:t>
            </a:r>
            <a:endParaRPr lang="es-EC" sz="4000" i="1" kern="0" dirty="0">
              <a:solidFill>
                <a:schemeClr val="tx2">
                  <a:lumMod val="50000"/>
                </a:schemeClr>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tx1"/>
            </a:solidFill>
            <a:prstDash val="solid"/>
            <a:round/>
            <a:headEnd type="oval" w="med" len="med"/>
            <a:tailEnd type="oval" w="med" len="med"/>
          </a:ln>
        </p:spPr>
      </p:cxnSp>
    </p:spTree>
    <p:extLst>
      <p:ext uri="{BB962C8B-B14F-4D97-AF65-F5344CB8AC3E}">
        <p14:creationId xmlns:p14="http://schemas.microsoft.com/office/powerpoint/2010/main" val="1686180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Metodología</a:t>
            </a: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tx2">
                    <a:lumMod val="50000"/>
                  </a:schemeClr>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tx1"/>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410590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sp>
        <p:nvSpPr>
          <p:cNvPr id="6" name="Rectángulo 5"/>
          <p:cNvSpPr/>
          <p:nvPr/>
        </p:nvSpPr>
        <p:spPr>
          <a:xfrm>
            <a:off x="393037" y="1304359"/>
            <a:ext cx="11557000" cy="4893647"/>
          </a:xfrm>
          <a:prstGeom prst="rect">
            <a:avLst/>
          </a:prstGeom>
        </p:spPr>
        <p:txBody>
          <a:bodyPr wrap="square">
            <a:spAutoFit/>
          </a:bodyPr>
          <a:lstStyle/>
          <a:p>
            <a:pPr algn="just"/>
            <a:r>
              <a:rPr lang="es-EC" sz="2400" b="1" dirty="0" smtClean="0"/>
              <a:t>Comprensión del Negocio</a:t>
            </a:r>
          </a:p>
          <a:p>
            <a:pPr algn="just"/>
            <a:endParaRPr lang="es-EC" sz="2400" dirty="0" smtClean="0"/>
          </a:p>
          <a:p>
            <a:pPr algn="just"/>
            <a:r>
              <a:rPr lang="es-EC" sz="2000" u="sng" dirty="0"/>
              <a:t>Determinación de los Objetivos del </a:t>
            </a:r>
            <a:r>
              <a:rPr lang="es-EC" sz="2000" u="sng" dirty="0" smtClean="0"/>
              <a:t>Negocio: </a:t>
            </a:r>
            <a:r>
              <a:rPr lang="es-EC" sz="2000" dirty="0"/>
              <a:t>El objetivo del negocio se centra en la generación eficiente de energía hidroeléctrica en la CHCCS</a:t>
            </a:r>
            <a:r>
              <a:rPr lang="es-EC" sz="2000" dirty="0" smtClean="0"/>
              <a:t> </a:t>
            </a:r>
          </a:p>
          <a:p>
            <a:pPr algn="just"/>
            <a:endParaRPr lang="es-EC" sz="2000" dirty="0" smtClean="0"/>
          </a:p>
          <a:p>
            <a:pPr algn="just"/>
            <a:endParaRPr lang="es-EC" sz="2000" dirty="0" smtClean="0"/>
          </a:p>
          <a:p>
            <a:pPr algn="just"/>
            <a:r>
              <a:rPr lang="es-EC" sz="2000" u="sng" dirty="0"/>
              <a:t>Evaluación </a:t>
            </a:r>
            <a:r>
              <a:rPr lang="es-EC" sz="2000" u="sng" dirty="0" smtClean="0"/>
              <a:t>de la Situación Actual:</a:t>
            </a:r>
            <a:r>
              <a:rPr lang="es-EC" sz="2000" dirty="0" smtClean="0"/>
              <a:t> la </a:t>
            </a:r>
            <a:r>
              <a:rPr lang="es-EC" sz="2000" dirty="0"/>
              <a:t>CHCCS cuenta con </a:t>
            </a:r>
            <a:r>
              <a:rPr lang="es-EC" sz="2000" dirty="0" smtClean="0"/>
              <a:t>un </a:t>
            </a:r>
            <a:r>
              <a:rPr lang="es-EC" sz="2000" dirty="0"/>
              <a:t>registro histórico desde el año 1972 del promedio diario del caudal del Río Coca. Con estos datos se realizan predicciones a través de métodos lineales (</a:t>
            </a:r>
            <a:r>
              <a:rPr lang="es-EC" sz="2000" dirty="0" smtClean="0"/>
              <a:t>ARIMA).</a:t>
            </a:r>
          </a:p>
          <a:p>
            <a:pPr algn="just"/>
            <a:endParaRPr lang="es-EC" sz="2000" dirty="0" smtClean="0"/>
          </a:p>
          <a:p>
            <a:pPr algn="just"/>
            <a:endParaRPr lang="es-EC" sz="2000" dirty="0" smtClean="0"/>
          </a:p>
          <a:p>
            <a:pPr lvl="0"/>
            <a:r>
              <a:rPr lang="es-EC" sz="2000" u="sng" dirty="0"/>
              <a:t>Determinación de los Objetivos del Data </a:t>
            </a:r>
            <a:r>
              <a:rPr lang="es-EC" sz="2000" u="sng" dirty="0" smtClean="0"/>
              <a:t>Mining: </a:t>
            </a:r>
            <a:r>
              <a:rPr lang="es-EC" sz="2000" dirty="0" smtClean="0"/>
              <a:t>implementar, entrenar y evaluar propuestas de Modelos predictivos para poder finalmente definir </a:t>
            </a:r>
            <a:r>
              <a:rPr lang="es-EC" sz="2000" dirty="0"/>
              <a:t>el Modelo con mejores resultados para ser desplegado como solución </a:t>
            </a:r>
            <a:r>
              <a:rPr lang="es-EC" sz="2000" dirty="0" smtClean="0"/>
              <a:t>al </a:t>
            </a:r>
            <a:r>
              <a:rPr lang="es-EC" sz="2000" dirty="0"/>
              <a:t>problema planteado.</a:t>
            </a:r>
          </a:p>
          <a:p>
            <a:pPr algn="just"/>
            <a:r>
              <a:rPr lang="es-EC" sz="2400" dirty="0" smtClean="0"/>
              <a:t> </a:t>
            </a:r>
            <a:endParaRPr lang="es-EC" sz="2400" dirty="0"/>
          </a:p>
        </p:txBody>
      </p:sp>
      <p:graphicFrame>
        <p:nvGraphicFramePr>
          <p:cNvPr id="3" name="Diagrama 2"/>
          <p:cNvGraphicFramePr/>
          <p:nvPr>
            <p:extLst>
              <p:ext uri="{D42A27DB-BD31-4B8C-83A1-F6EECF244321}">
                <p14:modId xmlns:p14="http://schemas.microsoft.com/office/powerpoint/2010/main" val="55790239"/>
              </p:ext>
            </p:extLst>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876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sp>
        <p:nvSpPr>
          <p:cNvPr id="6" name="Rectángulo 5"/>
          <p:cNvSpPr/>
          <p:nvPr/>
        </p:nvSpPr>
        <p:spPr>
          <a:xfrm>
            <a:off x="393037" y="1304359"/>
            <a:ext cx="11557000" cy="1200329"/>
          </a:xfrm>
          <a:prstGeom prst="rect">
            <a:avLst/>
          </a:prstGeom>
        </p:spPr>
        <p:txBody>
          <a:bodyPr wrap="square">
            <a:spAutoFit/>
          </a:bodyPr>
          <a:lstStyle/>
          <a:p>
            <a:r>
              <a:rPr lang="es-EC" sz="2400" b="1" i="1" dirty="0"/>
              <a:t>Estudio y Comprensión de los Datos</a:t>
            </a:r>
          </a:p>
          <a:p>
            <a:pPr algn="just"/>
            <a:endParaRPr lang="es-EC" sz="2400" dirty="0" smtClean="0"/>
          </a:p>
          <a:p>
            <a:pPr algn="just"/>
            <a:r>
              <a:rPr lang="es-EC" sz="2400" u="sng" dirty="0" smtClean="0"/>
              <a:t>Implementación de la Arquitectura Técnica</a:t>
            </a:r>
            <a:endParaRPr lang="es-EC" sz="2400" dirty="0"/>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p:nvPr/>
        </p:nvPicPr>
        <p:blipFill rotWithShape="1">
          <a:blip r:embed="rId8"/>
          <a:srcRect b="3414"/>
          <a:stretch/>
        </p:blipFill>
        <p:spPr>
          <a:xfrm>
            <a:off x="1342189" y="2504688"/>
            <a:ext cx="9658696" cy="3489711"/>
          </a:xfrm>
          <a:prstGeom prst="rect">
            <a:avLst/>
          </a:prstGeom>
        </p:spPr>
      </p:pic>
    </p:spTree>
    <p:extLst>
      <p:ext uri="{BB962C8B-B14F-4D97-AF65-F5344CB8AC3E}">
        <p14:creationId xmlns:p14="http://schemas.microsoft.com/office/powerpoint/2010/main" val="524042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sp>
        <p:nvSpPr>
          <p:cNvPr id="6" name="Rectángulo 5"/>
          <p:cNvSpPr/>
          <p:nvPr/>
        </p:nvSpPr>
        <p:spPr>
          <a:xfrm>
            <a:off x="393037" y="1304359"/>
            <a:ext cx="11557000" cy="2862322"/>
          </a:xfrm>
          <a:prstGeom prst="rect">
            <a:avLst/>
          </a:prstGeom>
        </p:spPr>
        <p:txBody>
          <a:bodyPr wrap="square">
            <a:spAutoFit/>
          </a:bodyPr>
          <a:lstStyle/>
          <a:p>
            <a:r>
              <a:rPr lang="es-EC" sz="2400" b="1" i="1" dirty="0"/>
              <a:t>Estudio y Comprensión de los Datos</a:t>
            </a:r>
          </a:p>
          <a:p>
            <a:pPr algn="just"/>
            <a:endParaRPr lang="es-EC" sz="2000" dirty="0" smtClean="0"/>
          </a:p>
          <a:p>
            <a:r>
              <a:rPr lang="es-EC" sz="2000" u="sng" dirty="0" smtClean="0"/>
              <a:t>Descripción de los Datos:</a:t>
            </a:r>
            <a:r>
              <a:rPr lang="es-EC" sz="2000" dirty="0" smtClean="0"/>
              <a:t> </a:t>
            </a:r>
            <a:r>
              <a:rPr lang="es-EC" sz="2000" dirty="0"/>
              <a:t>Los valores que componen el archivo tomado como fuente de datos tienen las siguientes características</a:t>
            </a:r>
            <a:r>
              <a:rPr lang="es-EC" sz="2000" dirty="0" smtClean="0"/>
              <a:t>:</a:t>
            </a:r>
          </a:p>
          <a:p>
            <a:endParaRPr lang="es-EC" sz="2400" b="1" dirty="0"/>
          </a:p>
          <a:p>
            <a:pPr lvl="0"/>
            <a:r>
              <a:rPr lang="es-EC" b="1" dirty="0"/>
              <a:t>Número de Datos:</a:t>
            </a:r>
            <a:r>
              <a:rPr lang="es-EC" dirty="0"/>
              <a:t> </a:t>
            </a:r>
            <a:r>
              <a:rPr lang="es-EC" dirty="0" smtClean="0"/>
              <a:t>	17623 </a:t>
            </a:r>
            <a:r>
              <a:rPr lang="es-EC" dirty="0"/>
              <a:t>mediciones.</a:t>
            </a:r>
          </a:p>
          <a:p>
            <a:pPr lvl="0"/>
            <a:r>
              <a:rPr lang="es-EC" b="1" dirty="0"/>
              <a:t>Tipo de Dato:</a:t>
            </a:r>
            <a:r>
              <a:rPr lang="es-EC" dirty="0"/>
              <a:t> </a:t>
            </a:r>
            <a:r>
              <a:rPr lang="es-EC" dirty="0" smtClean="0"/>
              <a:t>		Decimales </a:t>
            </a:r>
            <a:r>
              <a:rPr lang="es-EC" dirty="0"/>
              <a:t>con precisión 2.</a:t>
            </a:r>
          </a:p>
          <a:p>
            <a:pPr lvl="0"/>
            <a:r>
              <a:rPr lang="es-EC" b="1" dirty="0"/>
              <a:t>Unidad de Medida:</a:t>
            </a:r>
            <a:r>
              <a:rPr lang="es-EC" dirty="0"/>
              <a:t> </a:t>
            </a:r>
            <a:r>
              <a:rPr lang="es-EC" dirty="0" smtClean="0"/>
              <a:t>	m³/s </a:t>
            </a:r>
            <a:r>
              <a:rPr lang="es-EC" dirty="0"/>
              <a:t>(metros cúbicos por segundos).</a:t>
            </a:r>
          </a:p>
          <a:p>
            <a:pPr lvl="0"/>
            <a:r>
              <a:rPr lang="es-EC" b="1" dirty="0"/>
              <a:t>Periodicidad:</a:t>
            </a:r>
            <a:r>
              <a:rPr lang="es-EC" dirty="0"/>
              <a:t> </a:t>
            </a:r>
            <a:r>
              <a:rPr lang="es-EC" dirty="0" smtClean="0"/>
              <a:t>		Se </a:t>
            </a:r>
            <a:r>
              <a:rPr lang="es-EC" dirty="0"/>
              <a:t>cuenta con el promedio diario del período enero 1972 hasta marzo </a:t>
            </a:r>
            <a:r>
              <a:rPr lang="es-EC" dirty="0" smtClean="0"/>
              <a:t>2020.</a:t>
            </a:r>
            <a:endParaRPr lang="es-EC" sz="2400" dirty="0"/>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p:nvPr/>
        </p:nvPicPr>
        <p:blipFill>
          <a:blip r:embed="rId8"/>
          <a:stretch>
            <a:fillRect/>
          </a:stretch>
        </p:blipFill>
        <p:spPr>
          <a:xfrm>
            <a:off x="1398727" y="4166681"/>
            <a:ext cx="9545620" cy="1811823"/>
          </a:xfrm>
          <a:prstGeom prst="rect">
            <a:avLst/>
          </a:prstGeom>
          <a:ln>
            <a:solidFill>
              <a:schemeClr val="tx1"/>
            </a:solidFill>
          </a:ln>
        </p:spPr>
      </p:pic>
    </p:spTree>
    <p:extLst>
      <p:ext uri="{BB962C8B-B14F-4D97-AF65-F5344CB8AC3E}">
        <p14:creationId xmlns:p14="http://schemas.microsoft.com/office/powerpoint/2010/main" val="3702001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sp>
        <p:nvSpPr>
          <p:cNvPr id="6" name="Rectángulo 5"/>
          <p:cNvSpPr/>
          <p:nvPr/>
        </p:nvSpPr>
        <p:spPr>
          <a:xfrm>
            <a:off x="393037" y="1304359"/>
            <a:ext cx="11557000" cy="1323439"/>
          </a:xfrm>
          <a:prstGeom prst="rect">
            <a:avLst/>
          </a:prstGeom>
        </p:spPr>
        <p:txBody>
          <a:bodyPr wrap="square">
            <a:spAutoFit/>
          </a:bodyPr>
          <a:lstStyle/>
          <a:p>
            <a:r>
              <a:rPr lang="es-EC" sz="2000" b="1" i="1" dirty="0"/>
              <a:t>Estudio y Comprensión de los </a:t>
            </a:r>
            <a:r>
              <a:rPr lang="es-EC" sz="2000" b="1" i="1" dirty="0" smtClean="0"/>
              <a:t>Datos</a:t>
            </a:r>
          </a:p>
          <a:p>
            <a:endParaRPr lang="es-EC" sz="2000" b="1" i="1" dirty="0"/>
          </a:p>
          <a:p>
            <a:r>
              <a:rPr lang="es-EC" sz="2000" u="sng" dirty="0" smtClean="0"/>
              <a:t>Exploración</a:t>
            </a:r>
          </a:p>
          <a:p>
            <a:r>
              <a:rPr lang="es-EC" sz="2000" u="sng" dirty="0" smtClean="0"/>
              <a:t> de los Datos:</a:t>
            </a:r>
            <a:endParaRPr lang="es-EC" sz="2400" dirty="0"/>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C:\Users\daniel.alvarez\Desktop\decada.png"/>
          <p:cNvPicPr/>
          <p:nvPr/>
        </p:nvPicPr>
        <p:blipFill rotWithShape="1">
          <a:blip r:embed="rId8" cstate="print">
            <a:extLst>
              <a:ext uri="{28A0092B-C50C-407E-A947-70E740481C1C}">
                <a14:useLocalDpi xmlns:a14="http://schemas.microsoft.com/office/drawing/2010/main" val="0"/>
              </a:ext>
            </a:extLst>
          </a:blip>
          <a:srcRect r="470" b="1598"/>
          <a:stretch/>
        </p:blipFill>
        <p:spPr bwMode="auto">
          <a:xfrm>
            <a:off x="2502441" y="1800713"/>
            <a:ext cx="9605981" cy="4193687"/>
          </a:xfrm>
          <a:prstGeom prst="rect">
            <a:avLst/>
          </a:prstGeom>
          <a:noFill/>
          <a:ln>
            <a:solidFill>
              <a:schemeClr val="tx1"/>
            </a:solidFill>
          </a:ln>
        </p:spPr>
      </p:pic>
      <p:sp>
        <p:nvSpPr>
          <p:cNvPr id="10" name="Rectángulo 9"/>
          <p:cNvSpPr/>
          <p:nvPr/>
        </p:nvSpPr>
        <p:spPr>
          <a:xfrm>
            <a:off x="2954143" y="4018701"/>
            <a:ext cx="1124731" cy="276999"/>
          </a:xfrm>
          <a:prstGeom prst="rect">
            <a:avLst/>
          </a:prstGeom>
        </p:spPr>
        <p:txBody>
          <a:bodyPr wrap="none">
            <a:spAutoFit/>
          </a:bodyPr>
          <a:lstStyle/>
          <a:p>
            <a:r>
              <a:rPr lang="es-EC" sz="1200" b="1"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(291,60 m</a:t>
            </a:r>
            <a:r>
              <a:rPr lang="es-EC" sz="1200" b="1" baseline="30000"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3</a:t>
            </a:r>
            <a:r>
              <a:rPr lang="es-EC" sz="1200" b="1"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 </a:t>
            </a:r>
            <a:endParaRPr lang="es-EC" sz="1200" b="1" dirty="0">
              <a:solidFill>
                <a:schemeClr val="accent4">
                  <a:lumMod val="10000"/>
                </a:schemeClr>
              </a:solidFill>
            </a:endParaRPr>
          </a:p>
        </p:txBody>
      </p:sp>
    </p:spTree>
    <p:extLst>
      <p:ext uri="{BB962C8B-B14F-4D97-AF65-F5344CB8AC3E}">
        <p14:creationId xmlns:p14="http://schemas.microsoft.com/office/powerpoint/2010/main" val="181950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sp>
        <p:nvSpPr>
          <p:cNvPr id="6" name="Rectángulo 5"/>
          <p:cNvSpPr/>
          <p:nvPr/>
        </p:nvSpPr>
        <p:spPr>
          <a:xfrm>
            <a:off x="393037" y="1304359"/>
            <a:ext cx="3540334" cy="1015663"/>
          </a:xfrm>
          <a:prstGeom prst="rect">
            <a:avLst/>
          </a:prstGeom>
        </p:spPr>
        <p:txBody>
          <a:bodyPr wrap="square">
            <a:spAutoFit/>
          </a:bodyPr>
          <a:lstStyle/>
          <a:p>
            <a:r>
              <a:rPr lang="es-EC" sz="2000" b="1" i="1" dirty="0" smtClean="0"/>
              <a:t>Preparación de los Datos:</a:t>
            </a:r>
            <a:endParaRPr lang="es-EC" sz="2000" b="1" i="1" dirty="0"/>
          </a:p>
          <a:p>
            <a:endParaRPr lang="es-EC" sz="2000" u="sng" dirty="0" smtClean="0"/>
          </a:p>
          <a:p>
            <a:r>
              <a:rPr lang="es-EC" sz="2000" u="sng" dirty="0" smtClean="0"/>
              <a:t>Limpieza. </a:t>
            </a:r>
            <a:endParaRPr lang="es-EC" sz="2000" b="1" dirty="0"/>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93037" y="2183043"/>
            <a:ext cx="4269102" cy="2554545"/>
          </a:xfrm>
          <a:prstGeom prst="rect">
            <a:avLst/>
          </a:prstGeom>
        </p:spPr>
        <p:txBody>
          <a:bodyPr wrap="square">
            <a:spAutoFit/>
          </a:bodyPr>
          <a:lstStyle/>
          <a:p>
            <a:pPr lvl="0">
              <a:lnSpc>
                <a:spcPct val="200000"/>
              </a:lnSpc>
              <a:spcAft>
                <a:spcPts val="0"/>
              </a:spcAft>
            </a:pPr>
            <a:r>
              <a:rPr lang="es-EC" sz="1600" b="1" dirty="0" smtClean="0">
                <a:effectLst/>
                <a:latin typeface="Arial" panose="020B0604020202020204" pitchFamily="34" charset="0"/>
                <a:ea typeface="Times New Roman" panose="02020603050405020304" pitchFamily="18" charset="0"/>
              </a:rPr>
              <a:t>Valores atípicos</a:t>
            </a:r>
            <a:r>
              <a:rPr lang="es-EC" sz="1600" dirty="0" smtClean="0">
                <a:effectLst/>
                <a:latin typeface="Arial" panose="020B0604020202020204" pitchFamily="34" charset="0"/>
                <a:ea typeface="Times New Roman" panose="02020603050405020304" pitchFamily="18" charset="0"/>
              </a:rPr>
              <a:t>: se estableció como caudal mínimo válido 100 m³/s. (459 casos)</a:t>
            </a:r>
          </a:p>
          <a:p>
            <a:pPr lvl="0">
              <a:lnSpc>
                <a:spcPct val="200000"/>
              </a:lnSpc>
              <a:spcAft>
                <a:spcPts val="0"/>
              </a:spcAft>
            </a:pPr>
            <a:r>
              <a:rPr lang="es-EC" sz="1600" b="1" dirty="0" smtClean="0">
                <a:effectLst/>
                <a:latin typeface="Arial" panose="020B0604020202020204" pitchFamily="34" charset="0"/>
                <a:ea typeface="Times New Roman" panose="02020603050405020304" pitchFamily="18" charset="0"/>
              </a:rPr>
              <a:t>Valores nulos: </a:t>
            </a:r>
            <a:r>
              <a:rPr lang="es-EC" sz="1600" dirty="0" smtClean="0">
                <a:effectLst/>
                <a:latin typeface="Arial" panose="020B0604020202020204" pitchFamily="34" charset="0"/>
                <a:ea typeface="Times New Roman" panose="02020603050405020304" pitchFamily="18" charset="0"/>
              </a:rPr>
              <a:t>relleno con la media aritmética de los caudales del mismo día y mes de años anteriores (17 casos)</a:t>
            </a:r>
            <a:endParaRPr lang="es-EC" sz="1600" dirty="0">
              <a:effectLst/>
              <a:latin typeface="Arial" panose="020B0604020202020204" pitchFamily="34" charset="0"/>
              <a:ea typeface="Times New Roman" panose="02020603050405020304" pitchFamily="18" charset="0"/>
            </a:endParaRPr>
          </a:p>
        </p:txBody>
      </p:sp>
      <p:sp>
        <p:nvSpPr>
          <p:cNvPr id="9" name="Rectángulo 8"/>
          <p:cNvSpPr/>
          <p:nvPr/>
        </p:nvSpPr>
        <p:spPr>
          <a:xfrm>
            <a:off x="495212" y="4855490"/>
            <a:ext cx="3540334" cy="400110"/>
          </a:xfrm>
          <a:prstGeom prst="rect">
            <a:avLst/>
          </a:prstGeom>
        </p:spPr>
        <p:txBody>
          <a:bodyPr wrap="square">
            <a:spAutoFit/>
          </a:bodyPr>
          <a:lstStyle/>
          <a:p>
            <a:r>
              <a:rPr lang="es-EC" sz="2000" u="sng" dirty="0" smtClean="0"/>
              <a:t>Estructuración. </a:t>
            </a:r>
            <a:endParaRPr lang="es-EC" sz="2000" b="1" dirty="0"/>
          </a:p>
        </p:txBody>
      </p:sp>
      <p:sp>
        <p:nvSpPr>
          <p:cNvPr id="10" name="Rectángulo 9"/>
          <p:cNvSpPr/>
          <p:nvPr/>
        </p:nvSpPr>
        <p:spPr>
          <a:xfrm>
            <a:off x="395424" y="5055545"/>
            <a:ext cx="11375663" cy="1200329"/>
          </a:xfrm>
          <a:prstGeom prst="rect">
            <a:avLst/>
          </a:prstGeom>
        </p:spPr>
        <p:txBody>
          <a:bodyPr wrap="square">
            <a:spAutoFit/>
          </a:bodyPr>
          <a:lstStyle/>
          <a:p>
            <a:pPr lvl="0" algn="just">
              <a:lnSpc>
                <a:spcPct val="200000"/>
              </a:lnSpc>
              <a:spcAft>
                <a:spcPts val="0"/>
              </a:spcAft>
            </a:pPr>
            <a:r>
              <a:rPr lang="es-EC" dirty="0" smtClean="0">
                <a:latin typeface="Arial" panose="020B0604020202020204" pitchFamily="34" charset="0"/>
                <a:ea typeface="Times New Roman" panose="02020603050405020304" pitchFamily="18" charset="0"/>
              </a:rPr>
              <a:t>Se realizaron procesos de transformación logarítmica, normalización y diferenciación; procesos que han demostrado mejorar el tiempo de entrenamiento de Modelos Predictivos.</a:t>
            </a:r>
            <a:endParaRPr lang="es-EC" dirty="0">
              <a:effectLst/>
              <a:latin typeface="Arial" panose="020B0604020202020204" pitchFamily="34" charset="0"/>
              <a:ea typeface="Times New Roman" panose="02020603050405020304" pitchFamily="18" charset="0"/>
            </a:endParaRPr>
          </a:p>
        </p:txBody>
      </p:sp>
      <p:pic>
        <p:nvPicPr>
          <p:cNvPr id="12" name="Imagen 11" descr="C:\Users\daniel.alvarez\Desktop\preparacion.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4059" y="1219735"/>
            <a:ext cx="6618514" cy="4035865"/>
          </a:xfrm>
          <a:prstGeom prst="rect">
            <a:avLst/>
          </a:prstGeom>
          <a:noFill/>
          <a:ln>
            <a:noFill/>
          </a:ln>
        </p:spPr>
      </p:pic>
      <p:sp>
        <p:nvSpPr>
          <p:cNvPr id="13" name="Rectángulo 12"/>
          <p:cNvSpPr/>
          <p:nvPr/>
        </p:nvSpPr>
        <p:spPr>
          <a:xfrm>
            <a:off x="11110114" y="1219735"/>
            <a:ext cx="760761" cy="3970318"/>
          </a:xfrm>
          <a:prstGeom prst="rect">
            <a:avLst/>
          </a:prstGeom>
        </p:spPr>
        <p:txBody>
          <a:bodyPr wrap="square">
            <a:spAutoFit/>
          </a:bodyPr>
          <a:lstStyle/>
          <a:p>
            <a:r>
              <a:rPr lang="es-EC" sz="900" b="1" dirty="0" smtClean="0">
                <a:solidFill>
                  <a:srgbClr val="002060"/>
                </a:solidFill>
              </a:rPr>
              <a:t>2000 </a:t>
            </a:r>
            <a:r>
              <a:rPr lang="es-EC" sz="900" b="1" dirty="0" smtClean="0">
                <a:solidFill>
                  <a:srgbClr val="002060"/>
                </a:solidFill>
                <a:effectLst/>
                <a:latin typeface="Arial" panose="020B0604020202020204" pitchFamily="34" charset="0"/>
                <a:ea typeface="Times New Roman" panose="02020603050405020304" pitchFamily="18" charset="0"/>
              </a:rPr>
              <a:t>m³/s</a:t>
            </a: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r>
              <a:rPr lang="es-EC" sz="900" b="1" dirty="0" smtClean="0">
                <a:solidFill>
                  <a:srgbClr val="002060"/>
                </a:solidFill>
                <a:latin typeface="Arial" panose="020B0604020202020204" pitchFamily="34" charset="0"/>
              </a:rPr>
              <a:t>100 </a:t>
            </a:r>
            <a:r>
              <a:rPr lang="es-EC" sz="900" b="1" dirty="0" smtClean="0">
                <a:solidFill>
                  <a:srgbClr val="002060"/>
                </a:solidFill>
                <a:effectLst/>
                <a:latin typeface="Arial" panose="020B0604020202020204" pitchFamily="34" charset="0"/>
                <a:ea typeface="Times New Roman" panose="02020603050405020304" pitchFamily="18" charset="0"/>
              </a:rPr>
              <a:t>m³/s</a:t>
            </a: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r>
              <a:rPr lang="es-EC" sz="900" b="1" dirty="0" smtClean="0">
                <a:solidFill>
                  <a:srgbClr val="002060"/>
                </a:solidFill>
                <a:latin typeface="Arial" panose="020B0604020202020204" pitchFamily="34" charset="0"/>
              </a:rPr>
              <a:t>7.5</a:t>
            </a: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a:solidFill>
                <a:srgbClr val="002060"/>
              </a:solidFill>
              <a:latin typeface="Arial" panose="020B0604020202020204" pitchFamily="34" charset="0"/>
            </a:endParaRPr>
          </a:p>
          <a:p>
            <a:endParaRPr lang="es-EC" sz="900" b="1" dirty="0">
              <a:solidFill>
                <a:srgbClr val="002060"/>
              </a:solidFill>
              <a:latin typeface="Arial" panose="020B0604020202020204" pitchFamily="34" charset="0"/>
            </a:endParaRPr>
          </a:p>
          <a:p>
            <a:r>
              <a:rPr lang="es-EC" sz="900" b="1" dirty="0" smtClean="0">
                <a:solidFill>
                  <a:srgbClr val="002060"/>
                </a:solidFill>
                <a:latin typeface="Arial" panose="020B0604020202020204" pitchFamily="34" charset="0"/>
              </a:rPr>
              <a:t>4,5</a:t>
            </a: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r>
              <a:rPr lang="es-EC" sz="900" b="1" dirty="0" smtClean="0">
                <a:solidFill>
                  <a:srgbClr val="002060"/>
                </a:solidFill>
                <a:latin typeface="Arial" panose="020B0604020202020204" pitchFamily="34" charset="0"/>
              </a:rPr>
              <a:t>1</a:t>
            </a: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endParaRPr lang="es-EC" sz="900" b="1" dirty="0">
              <a:solidFill>
                <a:srgbClr val="002060"/>
              </a:solidFill>
              <a:latin typeface="Arial" panose="020B0604020202020204" pitchFamily="34" charset="0"/>
            </a:endParaRPr>
          </a:p>
          <a:p>
            <a:endParaRPr lang="es-EC" sz="900" b="1" dirty="0">
              <a:solidFill>
                <a:srgbClr val="002060"/>
              </a:solidFill>
              <a:latin typeface="Arial" panose="020B0604020202020204" pitchFamily="34" charset="0"/>
            </a:endParaRPr>
          </a:p>
          <a:p>
            <a:endParaRPr lang="es-EC" sz="900" b="1" dirty="0" smtClean="0">
              <a:solidFill>
                <a:srgbClr val="002060"/>
              </a:solidFill>
              <a:latin typeface="Arial" panose="020B0604020202020204" pitchFamily="34" charset="0"/>
            </a:endParaRPr>
          </a:p>
          <a:p>
            <a:r>
              <a:rPr lang="es-EC" sz="900" b="1" dirty="0">
                <a:solidFill>
                  <a:srgbClr val="002060"/>
                </a:solidFill>
                <a:latin typeface="Arial" panose="020B0604020202020204" pitchFamily="34" charset="0"/>
              </a:rPr>
              <a:t>0</a:t>
            </a:r>
            <a:r>
              <a:rPr lang="es-EC" sz="900" b="1" dirty="0" smtClean="0">
                <a:solidFill>
                  <a:srgbClr val="002060"/>
                </a:solidFill>
              </a:rPr>
              <a:t> </a:t>
            </a:r>
            <a:endParaRPr lang="es-EC" sz="900" b="1" dirty="0">
              <a:solidFill>
                <a:srgbClr val="002060"/>
              </a:solidFill>
            </a:endParaRPr>
          </a:p>
        </p:txBody>
      </p:sp>
    </p:spTree>
    <p:extLst>
      <p:ext uri="{BB962C8B-B14F-4D97-AF65-F5344CB8AC3E}">
        <p14:creationId xmlns:p14="http://schemas.microsoft.com/office/powerpoint/2010/main" val="1409267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graphicFrame>
        <p:nvGraphicFramePr>
          <p:cNvPr id="3" name="Diagrama 2"/>
          <p:cNvGraphicFramePr/>
          <p:nvPr>
            <p:extLst>
              <p:ext uri="{D42A27DB-BD31-4B8C-83A1-F6EECF244321}">
                <p14:modId xmlns:p14="http://schemas.microsoft.com/office/powerpoint/2010/main" val="948751721"/>
              </p:ext>
            </p:extLst>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393037" y="1304359"/>
            <a:ext cx="11481462" cy="1231106"/>
          </a:xfrm>
          <a:prstGeom prst="rect">
            <a:avLst/>
          </a:prstGeom>
        </p:spPr>
        <p:txBody>
          <a:bodyPr wrap="square">
            <a:spAutoFit/>
          </a:bodyPr>
          <a:lstStyle/>
          <a:p>
            <a:pPr algn="just"/>
            <a:r>
              <a:rPr lang="es-EC" sz="2000" b="1" i="1" dirty="0" smtClean="0"/>
              <a:t>Selección de la Técnica de Modelado:</a:t>
            </a:r>
          </a:p>
          <a:p>
            <a:pPr algn="just"/>
            <a:endParaRPr lang="es-EC" dirty="0" smtClean="0"/>
          </a:p>
          <a:p>
            <a:pPr algn="just"/>
            <a:r>
              <a:rPr lang="es-EC" dirty="0" smtClean="0"/>
              <a:t>Utilizando los conceptos principales recogidos en el Estado del Arte y la Metodología de Desarrollo se presenta el esquema general de funcionamiento y aprendizaje supervisado del Modelo basado en redes neuronales.</a:t>
            </a:r>
            <a:endParaRPr lang="es-EC" dirty="0"/>
          </a:p>
        </p:txBody>
      </p:sp>
      <p:pic>
        <p:nvPicPr>
          <p:cNvPr id="32" name="Imagen 31" descr="https://camo.githubusercontent.com/3c3033f4dfc11e868c9dd9bdcbddf764076c6505/687474703a2f2f7777772e6f6269746b6f2e636f6d2f7475746f7269616c732f6e657572616c2d6e6574776f726b2d70726564696374696f6e2f696d616765732f747261696e2e676966"/>
          <p:cNvPicPr/>
          <p:nvPr/>
        </p:nvPicPr>
        <p:blipFill rotWithShape="1">
          <a:blip r:embed="rId8">
            <a:extLst>
              <a:ext uri="{28A0092B-C50C-407E-A947-70E740481C1C}">
                <a14:useLocalDpi xmlns:a14="http://schemas.microsoft.com/office/drawing/2010/main" val="0"/>
              </a:ext>
            </a:extLst>
          </a:blip>
          <a:srcRect b="2882"/>
          <a:stretch/>
        </p:blipFill>
        <p:spPr bwMode="auto">
          <a:xfrm>
            <a:off x="2674360" y="2620089"/>
            <a:ext cx="6918816" cy="3319235"/>
          </a:xfrm>
          <a:prstGeom prst="rect">
            <a:avLst/>
          </a:prstGeom>
          <a:noFill/>
          <a:ln>
            <a:noFill/>
          </a:ln>
        </p:spPr>
      </p:pic>
      <p:sp>
        <p:nvSpPr>
          <p:cNvPr id="33" name="CuadroTexto 32"/>
          <p:cNvSpPr txBox="1"/>
          <p:nvPr/>
        </p:nvSpPr>
        <p:spPr>
          <a:xfrm>
            <a:off x="126999" y="3276600"/>
            <a:ext cx="2196367" cy="584775"/>
          </a:xfrm>
          <a:prstGeom prst="rect">
            <a:avLst/>
          </a:prstGeom>
          <a:noFill/>
        </p:spPr>
        <p:txBody>
          <a:bodyPr wrap="square" rtlCol="0">
            <a:spAutoFit/>
          </a:bodyPr>
          <a:lstStyle/>
          <a:p>
            <a:r>
              <a:rPr lang="es-EC" sz="1600" b="1" dirty="0" smtClean="0"/>
              <a:t>Ventana de Tiempo: </a:t>
            </a:r>
            <a:r>
              <a:rPr lang="es-EC" sz="1600" dirty="0" smtClean="0"/>
              <a:t>5 valores previos</a:t>
            </a:r>
            <a:endParaRPr lang="es-EC" sz="1600" dirty="0"/>
          </a:p>
        </p:txBody>
      </p:sp>
      <p:sp>
        <p:nvSpPr>
          <p:cNvPr id="34" name="CuadroTexto 33"/>
          <p:cNvSpPr txBox="1"/>
          <p:nvPr/>
        </p:nvSpPr>
        <p:spPr>
          <a:xfrm>
            <a:off x="2323366" y="5524016"/>
            <a:ext cx="433094" cy="338554"/>
          </a:xfrm>
          <a:prstGeom prst="rect">
            <a:avLst/>
          </a:prstGeom>
          <a:noFill/>
        </p:spPr>
        <p:txBody>
          <a:bodyPr wrap="square" rtlCol="0">
            <a:spAutoFit/>
          </a:bodyPr>
          <a:lstStyle/>
          <a:p>
            <a:r>
              <a:rPr lang="es-EC" sz="1600" b="1" dirty="0" smtClean="0"/>
              <a:t>t-5</a:t>
            </a:r>
            <a:endParaRPr lang="es-EC" sz="1600" dirty="0"/>
          </a:p>
        </p:txBody>
      </p:sp>
      <p:sp>
        <p:nvSpPr>
          <p:cNvPr id="35" name="CuadroTexto 34"/>
          <p:cNvSpPr txBox="1"/>
          <p:nvPr/>
        </p:nvSpPr>
        <p:spPr>
          <a:xfrm>
            <a:off x="2323366" y="5245977"/>
            <a:ext cx="433094" cy="338554"/>
          </a:xfrm>
          <a:prstGeom prst="rect">
            <a:avLst/>
          </a:prstGeom>
          <a:noFill/>
        </p:spPr>
        <p:txBody>
          <a:bodyPr wrap="square" rtlCol="0">
            <a:spAutoFit/>
          </a:bodyPr>
          <a:lstStyle/>
          <a:p>
            <a:r>
              <a:rPr lang="es-EC" sz="1600" b="1" dirty="0" smtClean="0"/>
              <a:t>t-4</a:t>
            </a:r>
            <a:endParaRPr lang="es-EC" sz="1600" dirty="0"/>
          </a:p>
        </p:txBody>
      </p:sp>
      <p:sp>
        <p:nvSpPr>
          <p:cNvPr id="36" name="CuadroTexto 35"/>
          <p:cNvSpPr txBox="1"/>
          <p:nvPr/>
        </p:nvSpPr>
        <p:spPr>
          <a:xfrm>
            <a:off x="2310612" y="4997456"/>
            <a:ext cx="433094" cy="338554"/>
          </a:xfrm>
          <a:prstGeom prst="rect">
            <a:avLst/>
          </a:prstGeom>
          <a:noFill/>
        </p:spPr>
        <p:txBody>
          <a:bodyPr wrap="square" rtlCol="0">
            <a:spAutoFit/>
          </a:bodyPr>
          <a:lstStyle/>
          <a:p>
            <a:r>
              <a:rPr lang="es-EC" sz="1600" b="1" dirty="0" smtClean="0"/>
              <a:t>t-3</a:t>
            </a:r>
            <a:endParaRPr lang="es-EC" sz="1600" dirty="0"/>
          </a:p>
        </p:txBody>
      </p:sp>
      <p:sp>
        <p:nvSpPr>
          <p:cNvPr id="37" name="CuadroTexto 36"/>
          <p:cNvSpPr txBox="1"/>
          <p:nvPr/>
        </p:nvSpPr>
        <p:spPr>
          <a:xfrm>
            <a:off x="2310612" y="4722377"/>
            <a:ext cx="433094" cy="338554"/>
          </a:xfrm>
          <a:prstGeom prst="rect">
            <a:avLst/>
          </a:prstGeom>
          <a:noFill/>
        </p:spPr>
        <p:txBody>
          <a:bodyPr wrap="square" rtlCol="0">
            <a:spAutoFit/>
          </a:bodyPr>
          <a:lstStyle/>
          <a:p>
            <a:r>
              <a:rPr lang="es-EC" sz="1600" b="1" dirty="0" smtClean="0"/>
              <a:t>t-2</a:t>
            </a:r>
            <a:endParaRPr lang="es-EC" sz="1600" dirty="0"/>
          </a:p>
        </p:txBody>
      </p:sp>
      <p:sp>
        <p:nvSpPr>
          <p:cNvPr id="38" name="CuadroTexto 37"/>
          <p:cNvSpPr txBox="1"/>
          <p:nvPr/>
        </p:nvSpPr>
        <p:spPr>
          <a:xfrm>
            <a:off x="2310612" y="4476346"/>
            <a:ext cx="433094" cy="338554"/>
          </a:xfrm>
          <a:prstGeom prst="rect">
            <a:avLst/>
          </a:prstGeom>
          <a:noFill/>
        </p:spPr>
        <p:txBody>
          <a:bodyPr wrap="square" rtlCol="0">
            <a:spAutoFit/>
          </a:bodyPr>
          <a:lstStyle/>
          <a:p>
            <a:r>
              <a:rPr lang="es-EC" sz="1600" b="1" dirty="0" smtClean="0"/>
              <a:t>t-1</a:t>
            </a:r>
            <a:endParaRPr lang="es-EC" sz="1600" dirty="0"/>
          </a:p>
        </p:txBody>
      </p:sp>
      <p:sp>
        <p:nvSpPr>
          <p:cNvPr id="39" name="CuadroTexto 38"/>
          <p:cNvSpPr txBox="1"/>
          <p:nvPr/>
        </p:nvSpPr>
        <p:spPr>
          <a:xfrm>
            <a:off x="5125406" y="4626677"/>
            <a:ext cx="686132" cy="461665"/>
          </a:xfrm>
          <a:prstGeom prst="rect">
            <a:avLst/>
          </a:prstGeom>
          <a:noFill/>
        </p:spPr>
        <p:txBody>
          <a:bodyPr wrap="square" rtlCol="0">
            <a:spAutoFit/>
          </a:bodyPr>
          <a:lstStyle/>
          <a:p>
            <a:r>
              <a:rPr lang="es-EC" sz="2400" b="1" dirty="0" smtClean="0">
                <a:solidFill>
                  <a:schemeClr val="accent4">
                    <a:lumMod val="10000"/>
                  </a:schemeClr>
                </a:solidFill>
              </a:rPr>
              <a:t>t(p)</a:t>
            </a:r>
            <a:endParaRPr lang="es-EC" sz="2400" dirty="0">
              <a:solidFill>
                <a:schemeClr val="accent4">
                  <a:lumMod val="10000"/>
                </a:schemeClr>
              </a:solidFill>
            </a:endParaRPr>
          </a:p>
        </p:txBody>
      </p:sp>
      <p:sp>
        <p:nvSpPr>
          <p:cNvPr id="40" name="CuadroTexto 39"/>
          <p:cNvSpPr txBox="1"/>
          <p:nvPr/>
        </p:nvSpPr>
        <p:spPr>
          <a:xfrm>
            <a:off x="3761892" y="3476369"/>
            <a:ext cx="433094" cy="523220"/>
          </a:xfrm>
          <a:prstGeom prst="rect">
            <a:avLst/>
          </a:prstGeom>
          <a:noFill/>
        </p:spPr>
        <p:txBody>
          <a:bodyPr wrap="square" rtlCol="0">
            <a:spAutoFit/>
          </a:bodyPr>
          <a:lstStyle/>
          <a:p>
            <a:r>
              <a:rPr lang="es-EC" sz="2800" b="1" dirty="0" smtClean="0">
                <a:solidFill>
                  <a:schemeClr val="accent4">
                    <a:lumMod val="10000"/>
                  </a:schemeClr>
                </a:solidFill>
              </a:rPr>
              <a:t>t</a:t>
            </a:r>
            <a:endParaRPr lang="es-EC" sz="2800" dirty="0">
              <a:solidFill>
                <a:schemeClr val="accent4">
                  <a:lumMod val="10000"/>
                </a:schemeClr>
              </a:solidFill>
            </a:endParaRPr>
          </a:p>
        </p:txBody>
      </p:sp>
      <p:cxnSp>
        <p:nvCxnSpPr>
          <p:cNvPr id="44" name="Conector recto 43"/>
          <p:cNvCxnSpPr/>
          <p:nvPr/>
        </p:nvCxnSpPr>
        <p:spPr>
          <a:xfrm>
            <a:off x="5937250" y="4562475"/>
            <a:ext cx="7143" cy="693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ector recto 48"/>
          <p:cNvCxnSpPr/>
          <p:nvPr/>
        </p:nvCxnSpPr>
        <p:spPr>
          <a:xfrm flipH="1" flipV="1">
            <a:off x="3911601" y="4562155"/>
            <a:ext cx="2032792" cy="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a:off x="3911601" y="3990975"/>
            <a:ext cx="0" cy="57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ector recto 41"/>
          <p:cNvCxnSpPr/>
          <p:nvPr/>
        </p:nvCxnSpPr>
        <p:spPr>
          <a:xfrm>
            <a:off x="5332741" y="5245247"/>
            <a:ext cx="596106" cy="3476"/>
          </a:xfrm>
          <a:prstGeom prst="line">
            <a:avLst/>
          </a:prstGeom>
        </p:spPr>
        <p:style>
          <a:lnRef idx="2">
            <a:schemeClr val="accent1"/>
          </a:lnRef>
          <a:fillRef idx="0">
            <a:schemeClr val="accent1"/>
          </a:fillRef>
          <a:effectRef idx="1">
            <a:schemeClr val="accent1"/>
          </a:effectRef>
          <a:fontRef idx="minor">
            <a:schemeClr val="tx1"/>
          </a:fontRef>
        </p:style>
      </p:cxnSp>
      <p:sp>
        <p:nvSpPr>
          <p:cNvPr id="73" name="Flecha derecha 72"/>
          <p:cNvSpPr/>
          <p:nvPr/>
        </p:nvSpPr>
        <p:spPr>
          <a:xfrm>
            <a:off x="5342266" y="5166834"/>
            <a:ext cx="263197" cy="160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77" name="Conector 76"/>
          <p:cNvSpPr/>
          <p:nvPr/>
        </p:nvSpPr>
        <p:spPr>
          <a:xfrm>
            <a:off x="3852070" y="3918524"/>
            <a:ext cx="141596" cy="151771"/>
          </a:xfrm>
          <a:prstGeom prst="flowChartConnector">
            <a:avLst/>
          </a:prstGeom>
          <a:solidFill>
            <a:srgbClr val="92D05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78" name="Conector 77"/>
          <p:cNvSpPr/>
          <p:nvPr/>
        </p:nvSpPr>
        <p:spPr>
          <a:xfrm>
            <a:off x="3680930" y="3920842"/>
            <a:ext cx="80962" cy="74200"/>
          </a:xfrm>
          <a:prstGeom prst="flowChartConnector">
            <a:avLst/>
          </a:prstGeom>
          <a:solidFill>
            <a:schemeClr val="tx1"/>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79" name="Conector 78"/>
          <p:cNvSpPr/>
          <p:nvPr/>
        </p:nvSpPr>
        <p:spPr>
          <a:xfrm>
            <a:off x="3477168" y="3572002"/>
            <a:ext cx="80962" cy="74200"/>
          </a:xfrm>
          <a:prstGeom prst="flowChartConnector">
            <a:avLst/>
          </a:prstGeom>
          <a:solidFill>
            <a:schemeClr val="tx1"/>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0" name="Conector 79"/>
          <p:cNvSpPr/>
          <p:nvPr/>
        </p:nvSpPr>
        <p:spPr>
          <a:xfrm>
            <a:off x="3274220" y="3126146"/>
            <a:ext cx="80962" cy="74200"/>
          </a:xfrm>
          <a:prstGeom prst="flowChartConnector">
            <a:avLst/>
          </a:prstGeom>
          <a:solidFill>
            <a:schemeClr val="tx1"/>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1" name="Conector 80"/>
          <p:cNvSpPr/>
          <p:nvPr/>
        </p:nvSpPr>
        <p:spPr>
          <a:xfrm>
            <a:off x="3077370" y="2812782"/>
            <a:ext cx="80962" cy="74200"/>
          </a:xfrm>
          <a:prstGeom prst="flowChartConnector">
            <a:avLst/>
          </a:prstGeom>
          <a:solidFill>
            <a:schemeClr val="tx1"/>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2" name="Conector 81"/>
          <p:cNvSpPr/>
          <p:nvPr/>
        </p:nvSpPr>
        <p:spPr>
          <a:xfrm>
            <a:off x="2861392" y="2831832"/>
            <a:ext cx="80962" cy="74200"/>
          </a:xfrm>
          <a:prstGeom prst="flowChartConnector">
            <a:avLst/>
          </a:prstGeom>
          <a:solidFill>
            <a:schemeClr val="tx1"/>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3" name="Conector 82"/>
          <p:cNvSpPr/>
          <p:nvPr/>
        </p:nvSpPr>
        <p:spPr>
          <a:xfrm>
            <a:off x="5205414" y="5186363"/>
            <a:ext cx="132090" cy="113194"/>
          </a:xfrm>
          <a:prstGeom prst="flowChartConnector">
            <a:avLst/>
          </a:prstGeom>
          <a:solidFill>
            <a:srgbClr val="00B0F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4" name="CuadroTexto 83"/>
          <p:cNvSpPr txBox="1"/>
          <p:nvPr/>
        </p:nvSpPr>
        <p:spPr>
          <a:xfrm>
            <a:off x="3819148" y="2685280"/>
            <a:ext cx="1600935" cy="276999"/>
          </a:xfrm>
          <a:prstGeom prst="rect">
            <a:avLst/>
          </a:prstGeom>
          <a:solidFill>
            <a:schemeClr val="bg1"/>
          </a:solidFill>
          <a:ln>
            <a:solidFill>
              <a:srgbClr val="002060"/>
            </a:solidFill>
          </a:ln>
        </p:spPr>
        <p:txBody>
          <a:bodyPr wrap="square" rtlCol="0">
            <a:spAutoFit/>
          </a:bodyPr>
          <a:lstStyle/>
          <a:p>
            <a:r>
              <a:rPr lang="es-EC" sz="1200" b="1" dirty="0" smtClean="0">
                <a:solidFill>
                  <a:schemeClr val="accent4">
                    <a:lumMod val="10000"/>
                  </a:schemeClr>
                </a:solidFill>
              </a:rPr>
              <a:t>Ventana de Tiempo</a:t>
            </a:r>
            <a:endParaRPr lang="es-EC" sz="900" b="1" dirty="0">
              <a:solidFill>
                <a:schemeClr val="accent4">
                  <a:lumMod val="10000"/>
                </a:schemeClr>
              </a:solidFill>
            </a:endParaRPr>
          </a:p>
        </p:txBody>
      </p:sp>
      <p:sp>
        <p:nvSpPr>
          <p:cNvPr id="87" name="Flecha abajo 86"/>
          <p:cNvSpPr/>
          <p:nvPr/>
        </p:nvSpPr>
        <p:spPr>
          <a:xfrm rot="2599879">
            <a:off x="3776725" y="2908038"/>
            <a:ext cx="224498" cy="368382"/>
          </a:xfrm>
          <a:prstGeom prst="downArrow">
            <a:avLst>
              <a:gd name="adj1" fmla="val 50000"/>
              <a:gd name="adj2" fmla="val 76460"/>
            </a:avLst>
          </a:prstGeom>
          <a:solidFill>
            <a:schemeClr val="accent4">
              <a:lumMod val="10000"/>
            </a:schemeClr>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88" name="CuadroTexto 87"/>
          <p:cNvSpPr txBox="1"/>
          <p:nvPr/>
        </p:nvSpPr>
        <p:spPr>
          <a:xfrm>
            <a:off x="6276179" y="4504601"/>
            <a:ext cx="4667592" cy="584775"/>
          </a:xfrm>
          <a:prstGeom prst="rect">
            <a:avLst/>
          </a:prstGeom>
          <a:solidFill>
            <a:schemeClr val="bg1"/>
          </a:solidFill>
        </p:spPr>
        <p:txBody>
          <a:bodyPr wrap="square" rtlCol="0">
            <a:spAutoFit/>
          </a:bodyPr>
          <a:lstStyle/>
          <a:p>
            <a:r>
              <a:rPr lang="es-EC" sz="1600" b="1" dirty="0" smtClean="0">
                <a:solidFill>
                  <a:schemeClr val="accent4">
                    <a:lumMod val="10000"/>
                  </a:schemeClr>
                </a:solidFill>
                <a:latin typeface="Arial Black" panose="020B0A04020102020204" pitchFamily="34" charset="0"/>
              </a:rPr>
              <a:t>Serie Temporal Caudal del Río Coca</a:t>
            </a:r>
          </a:p>
          <a:p>
            <a:endParaRPr lang="es-EC" sz="1600" b="1" dirty="0">
              <a:solidFill>
                <a:schemeClr val="accent4">
                  <a:lumMod val="10000"/>
                </a:schemeClr>
              </a:solidFill>
            </a:endParaRPr>
          </a:p>
        </p:txBody>
      </p:sp>
      <p:sp>
        <p:nvSpPr>
          <p:cNvPr id="89" name="CuadroTexto 88"/>
          <p:cNvSpPr txBox="1"/>
          <p:nvPr/>
        </p:nvSpPr>
        <p:spPr>
          <a:xfrm>
            <a:off x="3495443" y="5829897"/>
            <a:ext cx="1879600" cy="307777"/>
          </a:xfrm>
          <a:prstGeom prst="rect">
            <a:avLst/>
          </a:prstGeom>
          <a:solidFill>
            <a:schemeClr val="bg1"/>
          </a:solidFill>
          <a:ln>
            <a:solidFill>
              <a:schemeClr val="tx1"/>
            </a:solidFill>
          </a:ln>
        </p:spPr>
        <p:txBody>
          <a:bodyPr wrap="square" rtlCol="0">
            <a:spAutoFit/>
          </a:bodyPr>
          <a:lstStyle/>
          <a:p>
            <a:r>
              <a:rPr lang="es-EC" sz="1400" b="1" dirty="0" smtClean="0">
                <a:solidFill>
                  <a:schemeClr val="accent4">
                    <a:lumMod val="10000"/>
                  </a:schemeClr>
                </a:solidFill>
                <a:latin typeface="Arial Black" panose="020B0A04020102020204" pitchFamily="34" charset="0"/>
              </a:rPr>
              <a:t>   Red Neuronal</a:t>
            </a:r>
          </a:p>
        </p:txBody>
      </p:sp>
      <p:sp>
        <p:nvSpPr>
          <p:cNvPr id="90" name="CuadroTexto 89"/>
          <p:cNvSpPr txBox="1"/>
          <p:nvPr/>
        </p:nvSpPr>
        <p:spPr>
          <a:xfrm rot="16200000">
            <a:off x="1587652" y="5032474"/>
            <a:ext cx="1061063" cy="307777"/>
          </a:xfrm>
          <a:prstGeom prst="rect">
            <a:avLst/>
          </a:prstGeom>
          <a:solidFill>
            <a:schemeClr val="bg1"/>
          </a:solidFill>
        </p:spPr>
        <p:txBody>
          <a:bodyPr wrap="square" rtlCol="0">
            <a:spAutoFit/>
          </a:bodyPr>
          <a:lstStyle/>
          <a:p>
            <a:r>
              <a:rPr lang="es-EC" sz="1400" b="1" dirty="0" smtClean="0">
                <a:solidFill>
                  <a:schemeClr val="accent4">
                    <a:lumMod val="10000"/>
                  </a:schemeClr>
                </a:solidFill>
                <a:latin typeface="Arial Black" panose="020B0A04020102020204" pitchFamily="34" charset="0"/>
              </a:rPr>
              <a:t>Entradas</a:t>
            </a:r>
          </a:p>
        </p:txBody>
      </p:sp>
      <p:sp>
        <p:nvSpPr>
          <p:cNvPr id="93" name="Rectángulo 92"/>
          <p:cNvSpPr/>
          <p:nvPr/>
        </p:nvSpPr>
        <p:spPr>
          <a:xfrm>
            <a:off x="2743706" y="5842943"/>
            <a:ext cx="733462" cy="24622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p>
        </p:txBody>
      </p:sp>
      <p:sp>
        <p:nvSpPr>
          <p:cNvPr id="94" name="CuadroTexto 93"/>
          <p:cNvSpPr txBox="1"/>
          <p:nvPr/>
        </p:nvSpPr>
        <p:spPr>
          <a:xfrm>
            <a:off x="5468472" y="5340959"/>
            <a:ext cx="1294768" cy="307777"/>
          </a:xfrm>
          <a:prstGeom prst="rect">
            <a:avLst/>
          </a:prstGeom>
          <a:solidFill>
            <a:schemeClr val="bg1"/>
          </a:solidFill>
        </p:spPr>
        <p:txBody>
          <a:bodyPr wrap="square" rtlCol="0">
            <a:spAutoFit/>
          </a:bodyPr>
          <a:lstStyle/>
          <a:p>
            <a:r>
              <a:rPr lang="es-EC" sz="1400" b="1" dirty="0">
                <a:solidFill>
                  <a:schemeClr val="accent4">
                    <a:lumMod val="10000"/>
                  </a:schemeClr>
                </a:solidFill>
                <a:latin typeface="Arial Black" panose="020B0A04020102020204" pitchFamily="34" charset="0"/>
              </a:rPr>
              <a:t> </a:t>
            </a:r>
            <a:r>
              <a:rPr lang="es-EC" sz="1400" b="1" dirty="0" smtClean="0">
                <a:solidFill>
                  <a:schemeClr val="accent4">
                    <a:lumMod val="10000"/>
                  </a:schemeClr>
                </a:solidFill>
                <a:latin typeface="Arial Black" panose="020B0A04020102020204" pitchFamily="34" charset="0"/>
              </a:rPr>
              <a:t>Predicción</a:t>
            </a:r>
          </a:p>
        </p:txBody>
      </p:sp>
      <p:sp>
        <p:nvSpPr>
          <p:cNvPr id="75" name="Triángulo isósceles 74"/>
          <p:cNvSpPr/>
          <p:nvPr/>
        </p:nvSpPr>
        <p:spPr>
          <a:xfrm>
            <a:off x="3830638" y="3990653"/>
            <a:ext cx="169862" cy="23844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79562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1115632" y="4299231"/>
            <a:ext cx="5350069" cy="1913383"/>
          </a:xfrm>
          <a:prstGeom prst="rect">
            <a:avLst/>
          </a:prstGeom>
        </p:spPr>
      </p:pic>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5"/>
          <p:cNvSpPr/>
          <p:nvPr/>
        </p:nvSpPr>
        <p:spPr>
          <a:xfrm>
            <a:off x="393037" y="1304359"/>
            <a:ext cx="11481462" cy="1323439"/>
          </a:xfrm>
          <a:prstGeom prst="rect">
            <a:avLst/>
          </a:prstGeom>
        </p:spPr>
        <p:txBody>
          <a:bodyPr wrap="square">
            <a:spAutoFit/>
          </a:bodyPr>
          <a:lstStyle/>
          <a:p>
            <a:r>
              <a:rPr lang="es-EC" sz="2000" b="1" i="1" dirty="0" smtClean="0"/>
              <a:t>Preparación Detallada de los Datos:</a:t>
            </a:r>
          </a:p>
          <a:p>
            <a:pPr algn="just"/>
            <a:endParaRPr lang="es-EC" sz="2000" b="1" i="1" dirty="0"/>
          </a:p>
          <a:p>
            <a:pPr algn="just"/>
            <a:r>
              <a:rPr lang="es-EC" sz="2000" dirty="0" smtClean="0"/>
              <a:t>Aquí fueron creados de manera automática todos los conjuntos de datos con su respectiva ventana de tiempo.  En total se crearon y almacenaron 60 conjuntos en la Base de Datos. </a:t>
            </a:r>
          </a:p>
        </p:txBody>
      </p:sp>
      <p:sp>
        <p:nvSpPr>
          <p:cNvPr id="7" name="Rectángulo 6"/>
          <p:cNvSpPr/>
          <p:nvPr/>
        </p:nvSpPr>
        <p:spPr>
          <a:xfrm>
            <a:off x="393037" y="2735714"/>
            <a:ext cx="11481462" cy="1631216"/>
          </a:xfrm>
          <a:prstGeom prst="rect">
            <a:avLst/>
          </a:prstGeom>
        </p:spPr>
        <p:txBody>
          <a:bodyPr wrap="square">
            <a:spAutoFit/>
          </a:bodyPr>
          <a:lstStyle/>
          <a:p>
            <a:r>
              <a:rPr lang="es-EC" sz="2000" b="1" i="1" dirty="0" smtClean="0"/>
              <a:t>Generación del Plan de Prueba:</a:t>
            </a:r>
          </a:p>
          <a:p>
            <a:pPr algn="just"/>
            <a:endParaRPr lang="es-EC" sz="2000" b="1" i="1" dirty="0"/>
          </a:p>
          <a:p>
            <a:pPr lvl="0">
              <a:spcAft>
                <a:spcPts val="0"/>
              </a:spcAft>
            </a:pPr>
            <a:r>
              <a:rPr lang="es-EC" sz="2000" dirty="0" smtClean="0"/>
              <a:t>Se definió dos aspectos para escoger qué modelo presenta un mejor ajuste con respecto al resto, estos son la división a realizarse en el conjunto de datos de entrada y a las métricas para cuantificar el rendimiento del modelo</a:t>
            </a:r>
          </a:p>
        </p:txBody>
      </p:sp>
      <p:sp>
        <p:nvSpPr>
          <p:cNvPr id="9" name="CuadroTexto 8"/>
          <p:cNvSpPr txBox="1"/>
          <p:nvPr/>
        </p:nvSpPr>
        <p:spPr>
          <a:xfrm>
            <a:off x="5687161" y="4641245"/>
            <a:ext cx="771524" cy="307777"/>
          </a:xfrm>
          <a:prstGeom prst="rect">
            <a:avLst/>
          </a:prstGeom>
          <a:noFill/>
        </p:spPr>
        <p:txBody>
          <a:bodyPr wrap="square" rtlCol="0">
            <a:spAutoFit/>
          </a:bodyPr>
          <a:lstStyle/>
          <a:p>
            <a:r>
              <a:rPr lang="es-EC" sz="1400" dirty="0" smtClean="0">
                <a:solidFill>
                  <a:schemeClr val="bg1"/>
                </a:solidFill>
              </a:rPr>
              <a:t>100 %</a:t>
            </a:r>
            <a:endParaRPr lang="es-EC" sz="1400" dirty="0">
              <a:solidFill>
                <a:schemeClr val="bg1"/>
              </a:solidFill>
            </a:endParaRPr>
          </a:p>
        </p:txBody>
      </p:sp>
      <p:sp>
        <p:nvSpPr>
          <p:cNvPr id="10" name="CuadroTexto 9"/>
          <p:cNvSpPr txBox="1"/>
          <p:nvPr/>
        </p:nvSpPr>
        <p:spPr>
          <a:xfrm>
            <a:off x="3810976" y="5209737"/>
            <a:ext cx="590549" cy="307777"/>
          </a:xfrm>
          <a:prstGeom prst="rect">
            <a:avLst/>
          </a:prstGeom>
          <a:noFill/>
        </p:spPr>
        <p:txBody>
          <a:bodyPr wrap="square" rtlCol="0">
            <a:spAutoFit/>
          </a:bodyPr>
          <a:lstStyle/>
          <a:p>
            <a:r>
              <a:rPr lang="es-EC" sz="1400" dirty="0" smtClean="0">
                <a:solidFill>
                  <a:schemeClr val="bg1"/>
                </a:solidFill>
              </a:rPr>
              <a:t>70%</a:t>
            </a:r>
            <a:endParaRPr lang="es-EC" sz="1400" dirty="0">
              <a:solidFill>
                <a:schemeClr val="bg1"/>
              </a:solidFill>
            </a:endParaRPr>
          </a:p>
        </p:txBody>
      </p:sp>
      <p:sp>
        <p:nvSpPr>
          <p:cNvPr id="11" name="CuadroTexto 10"/>
          <p:cNvSpPr txBox="1"/>
          <p:nvPr/>
        </p:nvSpPr>
        <p:spPr>
          <a:xfrm>
            <a:off x="5836799" y="5209736"/>
            <a:ext cx="590549" cy="307777"/>
          </a:xfrm>
          <a:prstGeom prst="rect">
            <a:avLst/>
          </a:prstGeom>
          <a:noFill/>
        </p:spPr>
        <p:txBody>
          <a:bodyPr wrap="square" rtlCol="0">
            <a:spAutoFit/>
          </a:bodyPr>
          <a:lstStyle/>
          <a:p>
            <a:r>
              <a:rPr lang="es-EC" sz="1400" dirty="0">
                <a:solidFill>
                  <a:schemeClr val="bg1"/>
                </a:solidFill>
              </a:rPr>
              <a:t>3</a:t>
            </a:r>
            <a:r>
              <a:rPr lang="es-EC" sz="1400" dirty="0" smtClean="0">
                <a:solidFill>
                  <a:schemeClr val="bg1"/>
                </a:solidFill>
              </a:rPr>
              <a:t>0%</a:t>
            </a:r>
            <a:endParaRPr lang="es-EC" sz="1400" dirty="0">
              <a:solidFill>
                <a:schemeClr val="bg1"/>
              </a:solidFill>
            </a:endParaRPr>
          </a:p>
        </p:txBody>
      </p:sp>
      <p:sp>
        <p:nvSpPr>
          <p:cNvPr id="12" name="CuadroTexto 11"/>
          <p:cNvSpPr txBox="1"/>
          <p:nvPr/>
        </p:nvSpPr>
        <p:spPr>
          <a:xfrm>
            <a:off x="3863235" y="5856088"/>
            <a:ext cx="654401" cy="276999"/>
          </a:xfrm>
          <a:prstGeom prst="rect">
            <a:avLst/>
          </a:prstGeom>
          <a:noFill/>
        </p:spPr>
        <p:txBody>
          <a:bodyPr wrap="square" rtlCol="0">
            <a:spAutoFit/>
          </a:bodyPr>
          <a:lstStyle/>
          <a:p>
            <a:r>
              <a:rPr lang="es-EC" sz="1200" dirty="0">
                <a:solidFill>
                  <a:schemeClr val="bg1"/>
                </a:solidFill>
              </a:rPr>
              <a:t>1</a:t>
            </a:r>
            <a:r>
              <a:rPr lang="es-EC" sz="1200" dirty="0" smtClean="0">
                <a:solidFill>
                  <a:schemeClr val="bg1"/>
                </a:solidFill>
              </a:rPr>
              <a:t>0%</a:t>
            </a:r>
            <a:endParaRPr lang="es-EC" sz="1200" dirty="0">
              <a:solidFill>
                <a:schemeClr val="bg1"/>
              </a:solidFill>
            </a:endParaRPr>
          </a:p>
        </p:txBody>
      </p:sp>
      <p:sp>
        <p:nvSpPr>
          <p:cNvPr id="13" name="CuadroTexto 12"/>
          <p:cNvSpPr txBox="1"/>
          <p:nvPr/>
        </p:nvSpPr>
        <p:spPr>
          <a:xfrm>
            <a:off x="5865827" y="5821704"/>
            <a:ext cx="590549" cy="307777"/>
          </a:xfrm>
          <a:prstGeom prst="rect">
            <a:avLst/>
          </a:prstGeom>
          <a:noFill/>
        </p:spPr>
        <p:txBody>
          <a:bodyPr wrap="square" rtlCol="0">
            <a:spAutoFit/>
          </a:bodyPr>
          <a:lstStyle/>
          <a:p>
            <a:r>
              <a:rPr lang="es-EC" sz="1400" dirty="0">
                <a:solidFill>
                  <a:schemeClr val="bg1"/>
                </a:solidFill>
              </a:rPr>
              <a:t>3</a:t>
            </a:r>
            <a:r>
              <a:rPr lang="es-EC" sz="1400" dirty="0" smtClean="0">
                <a:solidFill>
                  <a:schemeClr val="bg1"/>
                </a:solidFill>
              </a:rPr>
              <a:t>0%</a:t>
            </a:r>
            <a:endParaRPr lang="es-EC" sz="1400" dirty="0">
              <a:solidFill>
                <a:schemeClr val="bg1"/>
              </a:solidFill>
            </a:endParaRPr>
          </a:p>
        </p:txBody>
      </p:sp>
      <p:sp>
        <p:nvSpPr>
          <p:cNvPr id="14" name="CuadroTexto 13"/>
          <p:cNvSpPr txBox="1"/>
          <p:nvPr/>
        </p:nvSpPr>
        <p:spPr>
          <a:xfrm>
            <a:off x="2668739" y="5856088"/>
            <a:ext cx="593772" cy="276999"/>
          </a:xfrm>
          <a:prstGeom prst="rect">
            <a:avLst/>
          </a:prstGeom>
          <a:noFill/>
        </p:spPr>
        <p:txBody>
          <a:bodyPr wrap="square" rtlCol="0">
            <a:spAutoFit/>
          </a:bodyPr>
          <a:lstStyle/>
          <a:p>
            <a:r>
              <a:rPr lang="es-EC" sz="1200" dirty="0" smtClean="0">
                <a:solidFill>
                  <a:schemeClr val="bg1"/>
                </a:solidFill>
              </a:rPr>
              <a:t>60%</a:t>
            </a:r>
            <a:endParaRPr lang="es-EC" sz="1200" dirty="0">
              <a:solidFill>
                <a:schemeClr val="bg1"/>
              </a:solidFill>
            </a:endParaRPr>
          </a:p>
        </p:txBody>
      </p:sp>
      <p:sp>
        <p:nvSpPr>
          <p:cNvPr id="15" name="Rectángulo 14"/>
          <p:cNvSpPr/>
          <p:nvPr/>
        </p:nvSpPr>
        <p:spPr>
          <a:xfrm>
            <a:off x="6819575" y="4621375"/>
            <a:ext cx="4701050" cy="1200329"/>
          </a:xfrm>
          <a:prstGeom prst="rect">
            <a:avLst/>
          </a:prstGeom>
          <a:ln>
            <a:solidFill>
              <a:schemeClr val="tx1"/>
            </a:solidFill>
          </a:ln>
        </p:spPr>
        <p:txBody>
          <a:bodyPr wrap="square">
            <a:spAutoFit/>
          </a:bodyPr>
          <a:lstStyle/>
          <a:p>
            <a:pPr marL="342900" lvl="0" indent="-342900">
              <a:spcAft>
                <a:spcPts val="0"/>
              </a:spcAft>
              <a:buFont typeface="Symbol" panose="05050102010706020507" pitchFamily="18" charset="2"/>
              <a:buChar char=""/>
            </a:pPr>
            <a:r>
              <a:rPr lang="es-EC" b="1" dirty="0" smtClean="0">
                <a:effectLst/>
                <a:latin typeface="Arial" panose="020B0604020202020204" pitchFamily="34" charset="0"/>
                <a:ea typeface="Times New Roman" panose="02020603050405020304" pitchFamily="18" charset="0"/>
              </a:rPr>
              <a:t>MAE:    </a:t>
            </a:r>
            <a:r>
              <a:rPr lang="es-EC" dirty="0" smtClean="0">
                <a:effectLst/>
                <a:latin typeface="Arial" panose="020B0604020202020204" pitchFamily="34" charset="0"/>
                <a:ea typeface="Times New Roman" panose="02020603050405020304" pitchFamily="18" charset="0"/>
              </a:rPr>
              <a:t>Error Absoluto Medio</a:t>
            </a:r>
            <a:endParaRPr lang="es-EC" b="1" dirty="0" smtClean="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s-EC" b="1" dirty="0" smtClean="0">
                <a:effectLst/>
                <a:latin typeface="Arial" panose="020B0604020202020204" pitchFamily="34" charset="0"/>
                <a:ea typeface="Times New Roman" panose="02020603050405020304" pitchFamily="18" charset="0"/>
              </a:rPr>
              <a:t>MAPE:  </a:t>
            </a:r>
            <a:r>
              <a:rPr lang="es-EC" dirty="0" smtClean="0">
                <a:effectLst/>
                <a:latin typeface="Arial" panose="020B0604020202020204" pitchFamily="34" charset="0"/>
                <a:ea typeface="Times New Roman" panose="02020603050405020304" pitchFamily="18" charset="0"/>
              </a:rPr>
              <a:t>Error Absoluto Medio Porcentual</a:t>
            </a:r>
            <a:endParaRPr lang="es-EC" b="1" dirty="0" smtClean="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s-EC" b="1" dirty="0" smtClean="0">
                <a:effectLst/>
                <a:latin typeface="Arial" panose="020B0604020202020204" pitchFamily="34" charset="0"/>
                <a:ea typeface="Times New Roman" panose="02020603050405020304" pitchFamily="18" charset="0"/>
              </a:rPr>
              <a:t>MSE      </a:t>
            </a:r>
            <a:r>
              <a:rPr lang="es-EC" dirty="0" smtClean="0">
                <a:effectLst/>
                <a:latin typeface="Arial" panose="020B0604020202020204" pitchFamily="34" charset="0"/>
                <a:ea typeface="Times New Roman" panose="02020603050405020304" pitchFamily="18" charset="0"/>
              </a:rPr>
              <a:t>Error Cuadrático Medio</a:t>
            </a:r>
            <a:endParaRPr lang="es-EC" b="1" dirty="0" smtClean="0">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es-EC" b="1" dirty="0" smtClean="0"/>
              <a:t>R</a:t>
            </a:r>
            <a:r>
              <a:rPr lang="es-EC" b="1" baseline="30000" dirty="0" smtClean="0"/>
              <a:t>2 :	</a:t>
            </a:r>
            <a:r>
              <a:rPr lang="es-EC" b="1" dirty="0" smtClean="0"/>
              <a:t>     </a:t>
            </a:r>
            <a:r>
              <a:rPr lang="es-EC" dirty="0" smtClean="0">
                <a:effectLst/>
                <a:latin typeface="Arial" panose="020B0604020202020204" pitchFamily="34" charset="0"/>
                <a:ea typeface="Times New Roman" panose="02020603050405020304" pitchFamily="18" charset="0"/>
              </a:rPr>
              <a:t>Coeficiente de Determinación</a:t>
            </a:r>
            <a:endParaRPr lang="es-EC" dirty="0"/>
          </a:p>
        </p:txBody>
      </p:sp>
    </p:spTree>
    <p:extLst>
      <p:ext uri="{BB962C8B-B14F-4D97-AF65-F5344CB8AC3E}">
        <p14:creationId xmlns:p14="http://schemas.microsoft.com/office/powerpoint/2010/main" val="2609705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7" y="1304359"/>
            <a:ext cx="11557000" cy="1631216"/>
          </a:xfrm>
          <a:prstGeom prst="rect">
            <a:avLst/>
          </a:prstGeom>
        </p:spPr>
        <p:txBody>
          <a:bodyPr wrap="square">
            <a:spAutoFit/>
          </a:bodyPr>
          <a:lstStyle/>
          <a:p>
            <a:r>
              <a:rPr lang="es-EC" sz="2000" b="1" i="1" dirty="0" smtClean="0"/>
              <a:t>Modelamiento Preliminar:</a:t>
            </a:r>
          </a:p>
          <a:p>
            <a:pPr algn="just"/>
            <a:endParaRPr lang="es-EC" sz="2000" b="1" i="1" dirty="0"/>
          </a:p>
          <a:p>
            <a:pPr algn="just"/>
            <a:r>
              <a:rPr lang="es-EC" sz="2000" dirty="0" smtClean="0"/>
              <a:t>En esta actividad se generaron de manera automatizada 270 modelos, totalmente funcionales producto de la combinación depurada de los parámetros previamente definidos; la generación incluyó las etapas de entrenamiento, pruebas y registro de resultados en la BDD.</a:t>
            </a:r>
          </a:p>
        </p:txBody>
      </p:sp>
      <p:pic>
        <p:nvPicPr>
          <p:cNvPr id="5" name="Imagen 4"/>
          <p:cNvPicPr>
            <a:picLocks noChangeAspect="1"/>
          </p:cNvPicPr>
          <p:nvPr/>
        </p:nvPicPr>
        <p:blipFill rotWithShape="1">
          <a:blip r:embed="rId8"/>
          <a:srcRect t="1" r="9931" b="3131"/>
          <a:stretch/>
        </p:blipFill>
        <p:spPr>
          <a:xfrm>
            <a:off x="2412170" y="3350257"/>
            <a:ext cx="6852162" cy="2209800"/>
          </a:xfrm>
          <a:prstGeom prst="rect">
            <a:avLst/>
          </a:prstGeom>
        </p:spPr>
      </p:pic>
    </p:spTree>
    <p:extLst>
      <p:ext uri="{BB962C8B-B14F-4D97-AF65-F5344CB8AC3E}">
        <p14:creationId xmlns:p14="http://schemas.microsoft.com/office/powerpoint/2010/main" val="765348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smtClean="0">
                <a:solidFill>
                  <a:schemeClr val="accent4"/>
                </a:solidFill>
              </a:rPr>
              <a:t>Estado del Arte y Metodología</a:t>
            </a:r>
            <a:endParaRPr lang="es-EC" i="1" kern="0" dirty="0">
              <a:solidFill>
                <a:schemeClr val="accent4"/>
              </a:solidFill>
            </a:endParaRP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tx2">
                    <a:lumMod val="50000"/>
                  </a:schemeClr>
                </a:solidFill>
              </a:rPr>
              <a:t>Evaluación de Resultados</a:t>
            </a:r>
            <a:endParaRPr lang="es-EC" sz="3200" i="1" kern="0" dirty="0">
              <a:solidFill>
                <a:schemeClr val="tx2">
                  <a:lumMod val="50000"/>
                </a:schemeClr>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tx1"/>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132522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AGENDA</a:t>
            </a:r>
            <a:endParaRPr lang="es-EC" kern="0" dirty="0">
              <a:solidFill>
                <a:srgbClr val="CC3300">
                  <a:lumMod val="50000"/>
                </a:srgbClr>
              </a:solidFill>
            </a:endParaRP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tx2">
                    <a:lumMod val="50000"/>
                  </a:schemeClr>
                </a:solidFill>
              </a:rPr>
              <a:t>Antecedentes</a:t>
            </a:r>
            <a:endParaRPr kumimoji="0" lang="es-EC" sz="2400" b="1" i="1" u="none" strike="noStrike" kern="0" cap="none" spc="0" normalizeH="0" baseline="0" noProof="0" dirty="0">
              <a:ln>
                <a:noFill/>
              </a:ln>
              <a:solidFill>
                <a:schemeClr val="tx2">
                  <a:lumMod val="50000"/>
                </a:schemeClr>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tx1"/>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smtClean="0">
                <a:solidFill>
                  <a:schemeClr val="accent4"/>
                </a:solidFill>
              </a:rPr>
              <a:t>Estado del Arte y Metodología</a:t>
            </a:r>
            <a:endParaRPr lang="es-EC" i="1" kern="0" dirty="0">
              <a:solidFill>
                <a:schemeClr val="accent4"/>
              </a:solidFill>
            </a:endParaRP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ln>
            <a:solidFill>
              <a:schemeClr val="accent4"/>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3645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Evaluación de Resultados</a:t>
            </a:r>
          </a:p>
          <a:p>
            <a:pPr algn="l">
              <a:defRPr/>
            </a:pPr>
            <a:endParaRPr lang="es-EC" kern="0" dirty="0">
              <a:solidFill>
                <a:srgbClr val="CC3300">
                  <a:lumMod val="50000"/>
                </a:srgbClr>
              </a:solidFill>
            </a:endParaRPr>
          </a:p>
        </p:txBody>
      </p:sp>
      <p:graphicFrame>
        <p:nvGraphicFramePr>
          <p:cNvPr id="3" name="Diagrama 2"/>
          <p:cNvGraphicFramePr/>
          <p:nvPr>
            <p:extLst>
              <p:ext uri="{D42A27DB-BD31-4B8C-83A1-F6EECF244321}">
                <p14:modId xmlns:p14="http://schemas.microsoft.com/office/powerpoint/2010/main" val="1910863061"/>
              </p:ext>
            </p:extLst>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7" y="1304359"/>
            <a:ext cx="11557000" cy="2862322"/>
          </a:xfrm>
          <a:prstGeom prst="rect">
            <a:avLst/>
          </a:prstGeom>
        </p:spPr>
        <p:txBody>
          <a:bodyPr wrap="square">
            <a:spAutoFit/>
          </a:bodyPr>
          <a:lstStyle/>
          <a:p>
            <a:r>
              <a:rPr lang="es-EC" sz="2000" b="1" i="1" dirty="0" smtClean="0"/>
              <a:t>Evaluación: </a:t>
            </a:r>
          </a:p>
          <a:p>
            <a:endParaRPr lang="es-EC" sz="2000" b="1" i="1" dirty="0"/>
          </a:p>
          <a:p>
            <a:pPr algn="just"/>
            <a:r>
              <a:rPr lang="es-EC" sz="2000" dirty="0" smtClean="0"/>
              <a:t>La Evaluación fue llevada a cabo tomando en cuenta tres aspectos: Arquitectura del Modelo, Resultados de Entrenamiento y Comparación con el cálculo usado actualmente en la CHCCS (datos nuevos que no se incluyeron para entrenar a los modelos).</a:t>
            </a:r>
          </a:p>
          <a:p>
            <a:pPr algn="just"/>
            <a:endParaRPr lang="es-EC" sz="2000" dirty="0" smtClean="0"/>
          </a:p>
          <a:p>
            <a:pPr algn="just"/>
            <a:r>
              <a:rPr lang="es-EC" sz="2000" b="1" i="1" dirty="0" smtClean="0"/>
              <a:t>Evaluación del Modelo:</a:t>
            </a:r>
            <a:endParaRPr lang="es-EC" sz="2000" dirty="0" smtClean="0"/>
          </a:p>
          <a:p>
            <a:pPr algn="just"/>
            <a:r>
              <a:rPr lang="es-EC" sz="2000" dirty="0"/>
              <a:t>Con los datos recolectados se evaluó para cada modelo generado y entrenado el valor resultante para la métrica </a:t>
            </a:r>
            <a:r>
              <a:rPr lang="es-EC" sz="2000" dirty="0" smtClean="0"/>
              <a:t>RMSE y MAPE.</a:t>
            </a:r>
            <a:endParaRPr lang="es-EC" sz="2000" dirty="0"/>
          </a:p>
        </p:txBody>
      </p:sp>
      <p:pic>
        <p:nvPicPr>
          <p:cNvPr id="7" name="Imagen 6"/>
          <p:cNvPicPr>
            <a:picLocks noChangeAspect="1"/>
          </p:cNvPicPr>
          <p:nvPr/>
        </p:nvPicPr>
        <p:blipFill>
          <a:blip r:embed="rId8"/>
          <a:stretch>
            <a:fillRect/>
          </a:stretch>
        </p:blipFill>
        <p:spPr>
          <a:xfrm>
            <a:off x="2448823" y="4228236"/>
            <a:ext cx="7445428" cy="1911363"/>
          </a:xfrm>
          <a:prstGeom prst="rect">
            <a:avLst/>
          </a:prstGeom>
        </p:spPr>
      </p:pic>
    </p:spTree>
    <p:extLst>
      <p:ext uri="{BB962C8B-B14F-4D97-AF65-F5344CB8AC3E}">
        <p14:creationId xmlns:p14="http://schemas.microsoft.com/office/powerpoint/2010/main" val="3763622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Evaluación de Resultados</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8" y="1304358"/>
            <a:ext cx="2872676" cy="2492990"/>
          </a:xfrm>
          <a:prstGeom prst="rect">
            <a:avLst/>
          </a:prstGeom>
        </p:spPr>
        <p:txBody>
          <a:bodyPr wrap="square">
            <a:spAutoFit/>
          </a:bodyPr>
          <a:lstStyle/>
          <a:p>
            <a:r>
              <a:rPr lang="es-EC" sz="2000" b="1" i="1" dirty="0" smtClean="0"/>
              <a:t>Evaluación de los Resultados de Prueba:</a:t>
            </a:r>
          </a:p>
          <a:p>
            <a:pPr algn="just"/>
            <a:r>
              <a:rPr lang="es-EC" sz="1600" dirty="0" smtClean="0"/>
              <a:t>Coeficiente de Determinación R-cuadrado, medida que indica la capacidad de nuestro modelo para predecir el comportamiento de una variable.</a:t>
            </a:r>
            <a:endParaRPr lang="es-EC" sz="1600" dirty="0"/>
          </a:p>
        </p:txBody>
      </p:sp>
      <p:pic>
        <p:nvPicPr>
          <p:cNvPr id="5" name="Imagen 4"/>
          <p:cNvPicPr>
            <a:picLocks noChangeAspect="1"/>
          </p:cNvPicPr>
          <p:nvPr/>
        </p:nvPicPr>
        <p:blipFill rotWithShape="1">
          <a:blip r:embed="rId8"/>
          <a:srcRect b="8720"/>
          <a:stretch/>
        </p:blipFill>
        <p:spPr>
          <a:xfrm>
            <a:off x="485636" y="4675414"/>
            <a:ext cx="2493161" cy="1519412"/>
          </a:xfrm>
          <a:prstGeom prst="rect">
            <a:avLst/>
          </a:prstGeom>
        </p:spPr>
      </p:pic>
      <p:sp>
        <p:nvSpPr>
          <p:cNvPr id="7" name="Rectángulo 6"/>
          <p:cNvSpPr/>
          <p:nvPr/>
        </p:nvSpPr>
        <p:spPr>
          <a:xfrm>
            <a:off x="582795" y="3881971"/>
            <a:ext cx="2493161" cy="830997"/>
          </a:xfrm>
          <a:prstGeom prst="rect">
            <a:avLst/>
          </a:prstGeom>
        </p:spPr>
        <p:txBody>
          <a:bodyPr wrap="square">
            <a:spAutoFit/>
          </a:bodyPr>
          <a:lstStyle/>
          <a:p>
            <a:pPr algn="ctr"/>
            <a:r>
              <a:rPr lang="es-EC" sz="1600" b="1" i="1" dirty="0" smtClean="0">
                <a:effectLst/>
                <a:latin typeface="Arial" panose="020B0604020202020204" pitchFamily="34" charset="0"/>
                <a:ea typeface="Calibri" panose="020F0502020204030204" pitchFamily="34" charset="0"/>
              </a:rPr>
              <a:t>R-cuadrado de los 5 Modelos con mejor rendimiento</a:t>
            </a:r>
            <a:endParaRPr lang="es-EC" sz="1600" b="1" dirty="0"/>
          </a:p>
        </p:txBody>
      </p:sp>
      <p:pic>
        <p:nvPicPr>
          <p:cNvPr id="9" name="Imagen 8"/>
          <p:cNvPicPr/>
          <p:nvPr/>
        </p:nvPicPr>
        <p:blipFill>
          <a:blip r:embed="rId9"/>
          <a:stretch>
            <a:fillRect/>
          </a:stretch>
        </p:blipFill>
        <p:spPr>
          <a:xfrm>
            <a:off x="4088587" y="3797348"/>
            <a:ext cx="7463624" cy="2179763"/>
          </a:xfrm>
          <a:prstGeom prst="rect">
            <a:avLst/>
          </a:prstGeom>
          <a:noFill/>
          <a:ln>
            <a:solidFill>
              <a:schemeClr val="tx1"/>
            </a:solidFill>
          </a:ln>
        </p:spPr>
      </p:pic>
      <p:pic>
        <p:nvPicPr>
          <p:cNvPr id="11" name="Imagen 10" descr="C:\Users\daniel.alvarez\Desktop\Modelo Ini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88587" y="1535566"/>
            <a:ext cx="7463624" cy="2030573"/>
          </a:xfrm>
          <a:prstGeom prst="rect">
            <a:avLst/>
          </a:prstGeom>
          <a:noFill/>
          <a:ln>
            <a:solidFill>
              <a:schemeClr val="tx1"/>
            </a:solidFill>
          </a:ln>
        </p:spPr>
      </p:pic>
    </p:spTree>
    <p:extLst>
      <p:ext uri="{BB962C8B-B14F-4D97-AF65-F5344CB8AC3E}">
        <p14:creationId xmlns:p14="http://schemas.microsoft.com/office/powerpoint/2010/main" val="1480083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Evaluación de Resultados</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7" y="1304359"/>
            <a:ext cx="11557000" cy="1538883"/>
          </a:xfrm>
          <a:prstGeom prst="rect">
            <a:avLst/>
          </a:prstGeom>
        </p:spPr>
        <p:txBody>
          <a:bodyPr wrap="square">
            <a:spAutoFit/>
          </a:bodyPr>
          <a:lstStyle/>
          <a:p>
            <a:r>
              <a:rPr lang="es-EC" sz="2000" b="1" i="1" dirty="0" smtClean="0"/>
              <a:t>Modelamiento Final:</a:t>
            </a:r>
          </a:p>
          <a:p>
            <a:pPr algn="just"/>
            <a:endParaRPr lang="es-EC" sz="2000" dirty="0" smtClean="0"/>
          </a:p>
          <a:p>
            <a:pPr algn="just"/>
            <a:r>
              <a:rPr lang="es-EC" dirty="0"/>
              <a:t>A través del proceso iterativo final se logró una </a:t>
            </a:r>
            <a:r>
              <a:rPr lang="es-EC" dirty="0" smtClean="0"/>
              <a:t>mejora en el desempeño del modelo (dm_45_l_n)</a:t>
            </a:r>
          </a:p>
          <a:p>
            <a:pPr algn="just"/>
            <a:endParaRPr lang="es-EC" dirty="0"/>
          </a:p>
          <a:p>
            <a:pPr algn="just"/>
            <a:r>
              <a:rPr lang="es-EC" dirty="0" smtClean="0"/>
              <a:t>Los principales parámetros de Arquitectura del ahora modelo propuesto como solución, se resumen así:</a:t>
            </a:r>
            <a:endParaRPr lang="es-EC" dirty="0"/>
          </a:p>
        </p:txBody>
      </p:sp>
      <p:sp>
        <p:nvSpPr>
          <p:cNvPr id="8" name="Rectángulo 7"/>
          <p:cNvSpPr/>
          <p:nvPr/>
        </p:nvSpPr>
        <p:spPr>
          <a:xfrm>
            <a:off x="865869" y="3073400"/>
            <a:ext cx="9944763"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b="1" dirty="0" smtClean="0"/>
              <a:t>Técnica de Modelado:		</a:t>
            </a:r>
            <a:r>
              <a:rPr lang="es-EC" dirty="0" smtClean="0"/>
              <a:t>Red neuronal multicapa</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b="1" dirty="0" smtClean="0"/>
              <a:t>Número de Capas: 		</a:t>
            </a:r>
            <a:r>
              <a:rPr lang="es-EC" dirty="0" smtClean="0"/>
              <a:t>4 total ( 1 entrada, 2 ocultas, 1 salida)</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b="1" dirty="0" smtClean="0"/>
              <a:t>Número de Neuronas: 		</a:t>
            </a:r>
            <a:r>
              <a:rPr lang="es-EC" dirty="0" smtClean="0"/>
              <a:t>45 en la entrada, 18 en cada capa oculta, 1 en la salida.</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b="1" dirty="0" smtClean="0"/>
              <a:t>Función de Activación: 	</a:t>
            </a:r>
            <a:r>
              <a:rPr lang="es-EC" dirty="0" smtClean="0"/>
              <a:t>Linear con Optimizador RMSprop</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b="1" dirty="0" smtClean="0"/>
              <a:t>Épocas de Entrenamiento: 	</a:t>
            </a:r>
            <a:r>
              <a:rPr lang="es-EC" dirty="0" smtClean="0"/>
              <a:t>400</a:t>
            </a:r>
            <a:endParaRPr lang="es-EC" dirty="0"/>
          </a:p>
        </p:txBody>
      </p:sp>
    </p:spTree>
    <p:extLst>
      <p:ext uri="{BB962C8B-B14F-4D97-AF65-F5344CB8AC3E}">
        <p14:creationId xmlns:p14="http://schemas.microsoft.com/office/powerpoint/2010/main" val="1997158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7" y="1304359"/>
            <a:ext cx="11334506" cy="707886"/>
          </a:xfrm>
          <a:prstGeom prst="rect">
            <a:avLst/>
          </a:prstGeom>
        </p:spPr>
        <p:txBody>
          <a:bodyPr wrap="square">
            <a:spAutoFit/>
          </a:bodyPr>
          <a:lstStyle/>
          <a:p>
            <a:r>
              <a:rPr lang="es-EC" sz="2000" b="1" i="1" dirty="0" smtClean="0"/>
              <a:t>Evaluación Comparativa entre el Modelo Propuesto y el Modelo usado en CHCCS:</a:t>
            </a:r>
          </a:p>
          <a:p>
            <a:pPr algn="just"/>
            <a:endParaRPr lang="es-EC" sz="2000" dirty="0" smtClean="0"/>
          </a:p>
        </p:txBody>
      </p:sp>
      <p:pic>
        <p:nvPicPr>
          <p:cNvPr id="9" name="Imagen 8"/>
          <p:cNvPicPr>
            <a:picLocks noChangeAspect="1"/>
          </p:cNvPicPr>
          <p:nvPr/>
        </p:nvPicPr>
        <p:blipFill>
          <a:blip r:embed="rId8"/>
          <a:stretch>
            <a:fillRect/>
          </a:stretch>
        </p:blipFill>
        <p:spPr>
          <a:xfrm>
            <a:off x="3136688" y="3922952"/>
            <a:ext cx="5992145" cy="1539384"/>
          </a:xfrm>
          <a:prstGeom prst="rect">
            <a:avLst/>
          </a:prstGeom>
        </p:spPr>
      </p:pic>
      <p:pic>
        <p:nvPicPr>
          <p:cNvPr id="10" name="Imagen 9"/>
          <p:cNvPicPr>
            <a:picLocks noChangeAspect="1"/>
          </p:cNvPicPr>
          <p:nvPr/>
        </p:nvPicPr>
        <p:blipFill>
          <a:blip r:embed="rId9"/>
          <a:stretch>
            <a:fillRect/>
          </a:stretch>
        </p:blipFill>
        <p:spPr>
          <a:xfrm>
            <a:off x="3339639" y="3400533"/>
            <a:ext cx="5586245" cy="304705"/>
          </a:xfrm>
          <a:prstGeom prst="rect">
            <a:avLst/>
          </a:prstGeom>
        </p:spPr>
      </p:pic>
      <p:sp>
        <p:nvSpPr>
          <p:cNvPr id="12" name="Rectángulo 11"/>
          <p:cNvSpPr/>
          <p:nvPr/>
        </p:nvSpPr>
        <p:spPr>
          <a:xfrm>
            <a:off x="175526" y="1974828"/>
            <a:ext cx="11305274" cy="923330"/>
          </a:xfrm>
          <a:prstGeom prst="rect">
            <a:avLst/>
          </a:prstGeom>
        </p:spPr>
        <p:txBody>
          <a:bodyPr wrap="square">
            <a:spAutoFit/>
          </a:bodyPr>
          <a:lstStyle/>
          <a:p>
            <a:pPr algn="just"/>
            <a:r>
              <a:rPr lang="es-EC" dirty="0" smtClean="0"/>
              <a:t>La evaluación comparativa se efectúo entre los valores que el modelo utilizado en la CHCCS entregó para los períodos de enero a marzo del 2020, y los pronósticos que entrega el Modelo Final Propuesto (dm_45_l_n) de la sección anterior. </a:t>
            </a:r>
            <a:endParaRPr lang="es-EC" dirty="0"/>
          </a:p>
        </p:txBody>
      </p:sp>
    </p:spTree>
    <p:extLst>
      <p:ext uri="{BB962C8B-B14F-4D97-AF65-F5344CB8AC3E}">
        <p14:creationId xmlns:p14="http://schemas.microsoft.com/office/powerpoint/2010/main" val="2474983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Modelo Propuesto</a:t>
            </a: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F:\Dropbox\TESIS\DOCUMENTO TESIS\FIGURAS\comparativo modelo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037" y="1422400"/>
            <a:ext cx="11265563" cy="4513944"/>
          </a:xfrm>
          <a:prstGeom prst="rect">
            <a:avLst/>
          </a:prstGeom>
          <a:noFill/>
          <a:ln>
            <a:solidFill>
              <a:schemeClr val="tx1"/>
            </a:solidFill>
          </a:ln>
        </p:spPr>
      </p:pic>
    </p:spTree>
    <p:extLst>
      <p:ext uri="{BB962C8B-B14F-4D97-AF65-F5344CB8AC3E}">
        <p14:creationId xmlns:p14="http://schemas.microsoft.com/office/powerpoint/2010/main" val="28567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xmlns=""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Implementación</a:t>
            </a:r>
            <a:endParaRPr lang="es-EC" kern="0" dirty="0">
              <a:solidFill>
                <a:srgbClr val="CC3300">
                  <a:lumMod val="50000"/>
                </a:srgbClr>
              </a:solidFill>
            </a:endParaRPr>
          </a:p>
          <a:p>
            <a:pPr algn="l">
              <a:defRPr/>
            </a:pPr>
            <a:endParaRPr lang="es-EC" kern="0" dirty="0">
              <a:solidFill>
                <a:srgbClr val="CC3300">
                  <a:lumMod val="50000"/>
                </a:srgbClr>
              </a:solidFill>
            </a:endParaRPr>
          </a:p>
        </p:txBody>
      </p:sp>
      <p:graphicFrame>
        <p:nvGraphicFramePr>
          <p:cNvPr id="3" name="Diagrama 2"/>
          <p:cNvGraphicFramePr/>
          <p:nvPr/>
        </p:nvGraphicFramePr>
        <p:xfrm>
          <a:off x="393037" y="732902"/>
          <a:ext cx="11481462" cy="48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3037" y="1304358"/>
            <a:ext cx="3818355" cy="2923877"/>
          </a:xfrm>
          <a:prstGeom prst="rect">
            <a:avLst/>
          </a:prstGeom>
        </p:spPr>
        <p:txBody>
          <a:bodyPr wrap="square">
            <a:spAutoFit/>
          </a:bodyPr>
          <a:lstStyle/>
          <a:p>
            <a:r>
              <a:rPr lang="es-EC" sz="2000" b="1" i="1" dirty="0" smtClean="0"/>
              <a:t>Despliegue:</a:t>
            </a:r>
          </a:p>
          <a:p>
            <a:pPr algn="just"/>
            <a:endParaRPr lang="es-EC" sz="2000" dirty="0" smtClean="0"/>
          </a:p>
          <a:p>
            <a:pPr algn="just"/>
            <a:r>
              <a:rPr lang="es-EC" dirty="0"/>
              <a:t>El Objetivo de este proceso tiene como fin que el </a:t>
            </a:r>
            <a:r>
              <a:rPr lang="es-EC" dirty="0" smtClean="0"/>
              <a:t>Modelo Propuesto pueda </a:t>
            </a:r>
            <a:r>
              <a:rPr lang="es-EC" dirty="0"/>
              <a:t>ser utilizado para la predicción de nuevos </a:t>
            </a:r>
            <a:r>
              <a:rPr lang="es-EC" dirty="0" smtClean="0"/>
              <a:t>valores; para </a:t>
            </a:r>
            <a:r>
              <a:rPr lang="es-EC" dirty="0"/>
              <a:t>lograr este cometido se </a:t>
            </a:r>
            <a:r>
              <a:rPr lang="es-EC" dirty="0" smtClean="0"/>
              <a:t>desarrolló un archivo .</a:t>
            </a:r>
            <a:r>
              <a:rPr lang="es-EC" dirty="0" err="1" smtClean="0"/>
              <a:t>bat</a:t>
            </a:r>
            <a:r>
              <a:rPr lang="es-EC" dirty="0" smtClean="0"/>
              <a:t> </a:t>
            </a:r>
            <a:r>
              <a:rPr lang="es-EC" dirty="0"/>
              <a:t>que lee los datos históricos necesarios para que el modelo realice la </a:t>
            </a:r>
            <a:r>
              <a:rPr lang="es-EC" dirty="0" smtClean="0"/>
              <a:t>predicción</a:t>
            </a:r>
            <a:endParaRPr lang="es-EC" dirty="0"/>
          </a:p>
        </p:txBody>
      </p:sp>
      <p:pic>
        <p:nvPicPr>
          <p:cNvPr id="4" name="Imagen 3"/>
          <p:cNvPicPr>
            <a:picLocks noChangeAspect="1"/>
          </p:cNvPicPr>
          <p:nvPr/>
        </p:nvPicPr>
        <p:blipFill rotWithShape="1">
          <a:blip r:embed="rId8"/>
          <a:srcRect l="644"/>
          <a:stretch/>
        </p:blipFill>
        <p:spPr>
          <a:xfrm>
            <a:off x="4551912" y="1429377"/>
            <a:ext cx="7322587" cy="4183853"/>
          </a:xfrm>
          <a:prstGeom prst="rect">
            <a:avLst/>
          </a:prstGeom>
          <a:ln>
            <a:solidFill>
              <a:schemeClr val="tx1"/>
            </a:solidFill>
          </a:ln>
        </p:spPr>
      </p:pic>
    </p:spTree>
    <p:extLst>
      <p:ext uri="{BB962C8B-B14F-4D97-AF65-F5344CB8AC3E}">
        <p14:creationId xmlns:p14="http://schemas.microsoft.com/office/powerpoint/2010/main" val="159398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smtClean="0">
                <a:solidFill>
                  <a:schemeClr val="accent4"/>
                </a:solidFill>
              </a:rPr>
              <a:t>Estado del Arte y Metodología</a:t>
            </a:r>
            <a:endParaRPr lang="es-EC" i="1" kern="0" dirty="0">
              <a:solidFill>
                <a:schemeClr val="accent4"/>
              </a:solidFill>
            </a:endParaRP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Conclusiones y Recomendaciones</a:t>
            </a:r>
            <a:endParaRPr lang="es-EC" sz="4000" i="1" kern="0" dirty="0">
              <a:solidFill>
                <a:schemeClr val="tx2">
                  <a:lumMod val="50000"/>
                </a:schemeClr>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tx1"/>
            </a:solidFill>
            <a:prstDash val="solid"/>
            <a:round/>
            <a:headEnd type="oval" w="med" len="med"/>
            <a:tailEnd type="oval" w="med" len="med"/>
          </a:ln>
        </p:spPr>
      </p:cxnSp>
    </p:spTree>
    <p:extLst>
      <p:ext uri="{BB962C8B-B14F-4D97-AF65-F5344CB8AC3E}">
        <p14:creationId xmlns:p14="http://schemas.microsoft.com/office/powerpoint/2010/main" val="651832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Conclusiones</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sp>
        <p:nvSpPr>
          <p:cNvPr id="5" name="Rectángulo 4"/>
          <p:cNvSpPr/>
          <p:nvPr/>
        </p:nvSpPr>
        <p:spPr>
          <a:xfrm>
            <a:off x="317500" y="1141764"/>
            <a:ext cx="11405927" cy="4801314"/>
          </a:xfrm>
          <a:prstGeom prst="rect">
            <a:avLst/>
          </a:prstGeom>
        </p:spPr>
        <p:txBody>
          <a:bodyPr wrap="square">
            <a:spAutoFit/>
          </a:bodyPr>
          <a:lstStyle/>
          <a:p>
            <a:pPr marL="285750" indent="-285750" algn="just">
              <a:buFont typeface="Arial" panose="020B0604020202020204" pitchFamily="34" charset="0"/>
              <a:buChar char="•"/>
            </a:pPr>
            <a:r>
              <a:rPr lang="es-EC" dirty="0" smtClean="0"/>
              <a:t>Con el proceso de Revisión Inicial de Literatura se identificó que el uso de técnicas y modelos basados en Machine Learning, y de manera específica de las Redes Neuronales dentro del campo del Deep Learning, arrojan mejores resultados en comparación con técnicas tradicionales (Regresión Lineal, ARIMA) utilizadas para predicción del caudal y la energía a producir en la CHCCS.</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Pese a que el caudal del Río Coca está directamente relacionados con múltiples variables como: precipitaciones, temperatura, estación del año, etc. Se identificó que tanto por calidad como por cantidad, el caudal histórico del mismo río pudo ser utilizado para poder predecir su comportamiento a futuro. </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Además los caudales históricos permitieron la implementación de un Modelo de Aprendizaje Profundo basado en Redes Neuronales, que permite pronosticar el caudal con el que contaría la CHCCS para la producción de energía.</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E</a:t>
            </a:r>
            <a:r>
              <a:rPr lang="es-EC" dirty="0" smtClean="0"/>
              <a:t>l análisis comparativo entre el Modelo Propuesto versus el Modelo Actual utilizado permite aceptar la hipótesis propuesta. Ya que al mejorar la predicción del caudal del Río Coca se puede mejorar de manera directa la predicción de la energía que la CHCCS puede producir.</a:t>
            </a:r>
          </a:p>
          <a:p>
            <a:endParaRPr lang="es-EC" dirty="0">
              <a:solidFill>
                <a:schemeClr val="accent4">
                  <a:lumMod val="10000"/>
                </a:schemeClr>
              </a:solidFill>
            </a:endParaRPr>
          </a:p>
        </p:txBody>
      </p:sp>
    </p:spTree>
    <p:extLst>
      <p:ext uri="{BB962C8B-B14F-4D97-AF65-F5344CB8AC3E}">
        <p14:creationId xmlns:p14="http://schemas.microsoft.com/office/powerpoint/2010/main" val="4015464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Recomendaciones</a:t>
            </a:r>
          </a:p>
          <a:p>
            <a:pPr algn="l">
              <a:defRPr/>
            </a:pPr>
            <a:endParaRPr lang="es-EC" kern="0" dirty="0">
              <a:solidFill>
                <a:srgbClr val="CC3300">
                  <a:lumMod val="50000"/>
                </a:srgbClr>
              </a:solidFill>
            </a:endParaRPr>
          </a:p>
        </p:txBody>
      </p:sp>
      <p:sp>
        <p:nvSpPr>
          <p:cNvPr id="6" name="Rectángulo 5"/>
          <p:cNvSpPr/>
          <p:nvPr/>
        </p:nvSpPr>
        <p:spPr>
          <a:xfrm>
            <a:off x="317500" y="1375197"/>
            <a:ext cx="11557000" cy="461665"/>
          </a:xfrm>
          <a:prstGeom prst="rect">
            <a:avLst/>
          </a:prstGeom>
        </p:spPr>
        <p:txBody>
          <a:bodyPr wrap="square">
            <a:spAutoFit/>
          </a:bodyPr>
          <a:lstStyle/>
          <a:p>
            <a:pPr algn="just"/>
            <a:endParaRPr lang="es-EC" sz="2400" dirty="0"/>
          </a:p>
        </p:txBody>
      </p:sp>
      <p:sp>
        <p:nvSpPr>
          <p:cNvPr id="5" name="Rectángulo 4"/>
          <p:cNvSpPr/>
          <p:nvPr/>
        </p:nvSpPr>
        <p:spPr>
          <a:xfrm>
            <a:off x="317500" y="1255846"/>
            <a:ext cx="11405927" cy="4524315"/>
          </a:xfrm>
          <a:prstGeom prst="rect">
            <a:avLst/>
          </a:prstGeom>
        </p:spPr>
        <p:txBody>
          <a:bodyPr wrap="square">
            <a:spAutoFit/>
          </a:bodyPr>
          <a:lstStyle/>
          <a:p>
            <a:pPr marL="285750" indent="-285750" algn="just">
              <a:buFont typeface="Arial" panose="020B0604020202020204" pitchFamily="34" charset="0"/>
              <a:buChar char="•"/>
            </a:pPr>
            <a:r>
              <a:rPr lang="es-EC" dirty="0" smtClean="0"/>
              <a:t>La </a:t>
            </a:r>
            <a:r>
              <a:rPr lang="es-EC" dirty="0"/>
              <a:t>inclusión a futuro de nuevas variables, además de los registros históricos del caudal del Río Coca, pueden ayudar a aumentar el porcentaje </a:t>
            </a:r>
            <a:r>
              <a:rPr lang="es-EC" dirty="0" smtClean="0"/>
              <a:t>de precisión del Modelo Propuesto. Valerse de información complementaria como: temperatura ambiental, precipitaciones, caudales de ríos que desembocan en el río Coca o sus afluentes, entre otras, pueden ser de gran aporte para robustecer el Modelo Propuesto o plantear un nuevo modelo de predicción.</a:t>
            </a:r>
          </a:p>
          <a:p>
            <a:pPr algn="just"/>
            <a:endParaRPr lang="es-EC" dirty="0"/>
          </a:p>
          <a:p>
            <a:pPr marL="285750" indent="-285750" algn="just">
              <a:buFont typeface="Arial" panose="020B0604020202020204" pitchFamily="34" charset="0"/>
              <a:buChar char="•"/>
            </a:pPr>
            <a:r>
              <a:rPr lang="es-EC" dirty="0" smtClean="0"/>
              <a:t>Es </a:t>
            </a:r>
            <a:r>
              <a:rPr lang="es-EC" dirty="0"/>
              <a:t>importante </a:t>
            </a:r>
            <a:r>
              <a:rPr lang="es-EC" dirty="0" smtClean="0"/>
              <a:t>siempre establecer límites </a:t>
            </a:r>
            <a:r>
              <a:rPr lang="es-EC" dirty="0"/>
              <a:t>para que el proceso de </a:t>
            </a:r>
            <a:r>
              <a:rPr lang="es-EC" dirty="0" smtClean="0"/>
              <a:t>afinamiento no </a:t>
            </a:r>
            <a:r>
              <a:rPr lang="es-EC" dirty="0"/>
              <a:t>resulte en un número </a:t>
            </a:r>
            <a:r>
              <a:rPr lang="es-EC" dirty="0" smtClean="0"/>
              <a:t>extremadamente alto de iteraciones, ni tampoco en un número bajo que </a:t>
            </a:r>
            <a:r>
              <a:rPr lang="es-EC" dirty="0"/>
              <a:t>no permita </a:t>
            </a:r>
            <a:r>
              <a:rPr lang="es-EC" dirty="0" smtClean="0"/>
              <a:t>que el modelo alcance el desempeño deseado.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El </a:t>
            </a:r>
            <a:r>
              <a:rPr lang="es-EC" dirty="0"/>
              <a:t>comportamiento del caudal en períodos más cortos o extensos que el </a:t>
            </a:r>
            <a:r>
              <a:rPr lang="es-EC" dirty="0" smtClean="0"/>
              <a:t>estudiado, </a:t>
            </a:r>
            <a:r>
              <a:rPr lang="es-EC" dirty="0"/>
              <a:t>son de vital importancia para otros frentes </a:t>
            </a:r>
            <a:r>
              <a:rPr lang="es-EC" dirty="0" smtClean="0"/>
              <a:t>que tiene la </a:t>
            </a:r>
            <a:r>
              <a:rPr lang="es-EC" dirty="0"/>
              <a:t>Central. </a:t>
            </a:r>
            <a:r>
              <a:rPr lang="es-EC" dirty="0" smtClean="0"/>
              <a:t>Por </a:t>
            </a:r>
            <a:r>
              <a:rPr lang="es-EC" dirty="0"/>
              <a:t>tal motivo, se recomienda para trabajos futuros incursionar en la predicción del caudal por horas, semanas, meses, etc. Aspectos tan críticos como la erosión actual </a:t>
            </a:r>
            <a:r>
              <a:rPr lang="es-EC" dirty="0" smtClean="0"/>
              <a:t>ocasionada por el </a:t>
            </a:r>
            <a:r>
              <a:rPr lang="es-EC" dirty="0"/>
              <a:t>río Coca </a:t>
            </a:r>
            <a:r>
              <a:rPr lang="es-EC" dirty="0" smtClean="0"/>
              <a:t>amenazan las instalaciones de la Central, razón por la que se justifica </a:t>
            </a:r>
            <a:r>
              <a:rPr lang="es-EC" dirty="0"/>
              <a:t>de sobremanera poder contar con la capacidad de adelantarnos a futuros </a:t>
            </a:r>
            <a:r>
              <a:rPr lang="es-EC" dirty="0" smtClean="0"/>
              <a:t>fenómenos que puedan interrumpir o cancelar los trabajos de remediación.</a:t>
            </a:r>
            <a:endParaRPr lang="es-EC" dirty="0"/>
          </a:p>
        </p:txBody>
      </p:sp>
    </p:spTree>
    <p:extLst>
      <p:ext uri="{BB962C8B-B14F-4D97-AF65-F5344CB8AC3E}">
        <p14:creationId xmlns:p14="http://schemas.microsoft.com/office/powerpoint/2010/main" val="2557998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8276" y="1024235"/>
            <a:ext cx="11073724" cy="4031873"/>
          </a:xfrm>
          <a:prstGeom prst="rect">
            <a:avLst/>
          </a:prstGeom>
          <a:noFill/>
        </p:spPr>
        <p:txBody>
          <a:bodyPr wrap="square" lIns="91440" tIns="45720" rIns="91440" bIns="45720">
            <a:spAutoFit/>
          </a:bodyPr>
          <a:lstStyle/>
          <a:p>
            <a:pPr algn="ctr"/>
            <a:endParaRPr lang="es-ES" sz="5400" b="0" cap="none" spc="0" dirty="0" smtClean="0">
              <a:ln w="0"/>
              <a:solidFill>
                <a:schemeClr val="accent1"/>
              </a:solidFill>
              <a:effectLst>
                <a:outerShdw blurRad="38100" dist="25400" dir="5400000" algn="ctr" rotWithShape="0">
                  <a:srgbClr val="6E747A">
                    <a:alpha val="43000"/>
                  </a:srgbClr>
                </a:outerShdw>
              </a:effectLst>
            </a:endParaRPr>
          </a:p>
          <a:p>
            <a:pPr algn="ctr"/>
            <a:r>
              <a:rPr lang="es-ES" sz="5400" b="1" cap="none" spc="0" dirty="0" smtClean="0">
                <a:ln w="0"/>
                <a:solidFill>
                  <a:schemeClr val="tx2"/>
                </a:solidFill>
                <a:effectLst>
                  <a:outerShdw blurRad="38100" dist="25400" dir="5400000" algn="ctr" rotWithShape="0">
                    <a:srgbClr val="6E747A">
                      <a:alpha val="43000"/>
                    </a:srgbClr>
                  </a:outerShdw>
                </a:effectLst>
              </a:rPr>
              <a:t>GRACIAS POR SU ATENCIÓN</a:t>
            </a:r>
          </a:p>
          <a:p>
            <a:pPr algn="ctr"/>
            <a:endParaRPr lang="es-ES" sz="5400" dirty="0" smtClean="0">
              <a:ln w="0"/>
              <a:solidFill>
                <a:schemeClr val="accent1"/>
              </a:solidFill>
              <a:effectLst>
                <a:outerShdw blurRad="38100" dist="25400" dir="5400000" algn="ctr" rotWithShape="0">
                  <a:srgbClr val="6E747A">
                    <a:alpha val="43000"/>
                  </a:srgbClr>
                </a:outerShdw>
              </a:effectLst>
            </a:endParaRPr>
          </a:p>
          <a:p>
            <a:pPr algn="ctr"/>
            <a:endParaRPr lang="es-ES" sz="5400" dirty="0">
              <a:ln w="0"/>
              <a:solidFill>
                <a:schemeClr val="accent1"/>
              </a:solidFill>
              <a:effectLst>
                <a:outerShdw blurRad="38100" dist="25400" dir="5400000" algn="ctr" rotWithShape="0">
                  <a:srgbClr val="6E747A">
                    <a:alpha val="43000"/>
                  </a:srgbClr>
                </a:outerShdw>
              </a:effectLst>
            </a:endParaRPr>
          </a:p>
          <a:p>
            <a:pPr algn="r"/>
            <a:r>
              <a:rPr lang="es-ES" sz="3600" dirty="0" smtClean="0">
                <a:ln w="0"/>
                <a:solidFill>
                  <a:schemeClr val="tx2"/>
                </a:solidFill>
                <a:effectLst>
                  <a:outerShdw blurRad="38100" dist="25400" dir="5400000" algn="ctr" rotWithShape="0">
                    <a:srgbClr val="6E747A">
                      <a:alpha val="43000"/>
                    </a:srgbClr>
                  </a:outerShdw>
                </a:effectLst>
              </a:rPr>
              <a:t>				¿PREGUNTAS?</a:t>
            </a:r>
            <a:endParaRPr lang="es-ES" sz="3600" b="0" cap="none" spc="0" dirty="0">
              <a:ln w="0"/>
              <a:solidFill>
                <a:schemeClr val="tx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16325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Antecedentes</a:t>
            </a:r>
            <a:endParaRPr lang="es-EC" kern="0" dirty="0">
              <a:solidFill>
                <a:srgbClr val="CC3300">
                  <a:lumMod val="50000"/>
                </a:srgbClr>
              </a:solidFill>
            </a:endParaRPr>
          </a:p>
        </p:txBody>
      </p:sp>
      <p:pic>
        <p:nvPicPr>
          <p:cNvPr id="14" name="Picture 4" descr="bitacora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9" y="1106187"/>
            <a:ext cx="2677265" cy="97871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66816" y="2542814"/>
            <a:ext cx="3280229" cy="2308324"/>
          </a:xfrm>
          <a:prstGeom prst="rect">
            <a:avLst/>
          </a:prstGeom>
          <a:noFill/>
        </p:spPr>
        <p:txBody>
          <a:bodyPr wrap="square" rtlCol="0">
            <a:spAutoFit/>
          </a:bodyPr>
          <a:lstStyle/>
          <a:p>
            <a:pPr algn="just"/>
            <a:r>
              <a:rPr lang="es-EC" sz="1600" b="1" dirty="0">
                <a:solidFill>
                  <a:schemeClr val="accent4">
                    <a:lumMod val="10000"/>
                  </a:schemeClr>
                </a:solidFill>
              </a:rPr>
              <a:t>La Corporación Eléctrica del Ecuador (CELEC EP) es </a:t>
            </a:r>
            <a:r>
              <a:rPr lang="es-EC" sz="1600" b="1" dirty="0" smtClean="0">
                <a:solidFill>
                  <a:schemeClr val="accent4">
                    <a:lumMod val="10000"/>
                  </a:schemeClr>
                </a:solidFill>
              </a:rPr>
              <a:t>la </a:t>
            </a:r>
            <a:r>
              <a:rPr lang="es-EC" sz="1600" b="1" dirty="0">
                <a:solidFill>
                  <a:schemeClr val="accent4">
                    <a:lumMod val="10000"/>
                  </a:schemeClr>
                </a:solidFill>
              </a:rPr>
              <a:t>empresa pública </a:t>
            </a:r>
            <a:r>
              <a:rPr lang="es-EC" sz="1600" b="1" dirty="0" smtClean="0">
                <a:solidFill>
                  <a:schemeClr val="accent4">
                    <a:lumMod val="10000"/>
                  </a:schemeClr>
                </a:solidFill>
              </a:rPr>
              <a:t>estratégica </a:t>
            </a:r>
            <a:r>
              <a:rPr lang="es-EC" sz="1600" b="1" dirty="0">
                <a:solidFill>
                  <a:schemeClr val="accent4">
                    <a:lumMod val="10000"/>
                  </a:schemeClr>
                </a:solidFill>
              </a:rPr>
              <a:t>encargada de l</a:t>
            </a:r>
            <a:r>
              <a:rPr lang="es-EC" sz="1600" b="1" dirty="0" smtClean="0">
                <a:solidFill>
                  <a:schemeClr val="accent4">
                    <a:lumMod val="10000"/>
                  </a:schemeClr>
                </a:solidFill>
              </a:rPr>
              <a:t>a generación, transmisión, distribución, comercialización, </a:t>
            </a:r>
            <a:r>
              <a:rPr lang="es-EC" sz="1600" b="1" dirty="0">
                <a:solidFill>
                  <a:schemeClr val="accent4">
                    <a:lumMod val="10000"/>
                  </a:schemeClr>
                </a:solidFill>
              </a:rPr>
              <a:t>importación y exportación de energía </a:t>
            </a:r>
            <a:r>
              <a:rPr lang="es-EC" sz="1600" b="1" dirty="0" smtClean="0">
                <a:solidFill>
                  <a:schemeClr val="accent4">
                    <a:lumMod val="10000"/>
                  </a:schemeClr>
                </a:solidFill>
              </a:rPr>
              <a:t>eléctrica al país (servicio público estratégico).</a:t>
            </a:r>
            <a:endParaRPr lang="es-EC" sz="1600" b="1" dirty="0">
              <a:solidFill>
                <a:schemeClr val="accent4">
                  <a:lumMod val="10000"/>
                </a:schemeClr>
              </a:solidFill>
            </a:endParaRPr>
          </a:p>
        </p:txBody>
      </p:sp>
      <p:sp>
        <p:nvSpPr>
          <p:cNvPr id="17" name="CuadroTexto 16"/>
          <p:cNvSpPr txBox="1"/>
          <p:nvPr/>
        </p:nvSpPr>
        <p:spPr>
          <a:xfrm>
            <a:off x="5606299" y="734422"/>
            <a:ext cx="4508188" cy="461665"/>
          </a:xfrm>
          <a:prstGeom prst="rect">
            <a:avLst/>
          </a:prstGeom>
          <a:noFill/>
        </p:spPr>
        <p:txBody>
          <a:bodyPr wrap="square" rtlCol="0">
            <a:spAutoFit/>
          </a:bodyPr>
          <a:lstStyle/>
          <a:p>
            <a:pPr algn="ctr"/>
            <a:r>
              <a:rPr lang="es-EC" sz="2400" b="1" dirty="0" smtClean="0">
                <a:solidFill>
                  <a:schemeClr val="accent4">
                    <a:lumMod val="10000"/>
                  </a:schemeClr>
                </a:solidFill>
              </a:rPr>
              <a:t>Estructura Corporativa</a:t>
            </a:r>
            <a:endParaRPr lang="es-EC" sz="2400" b="1" dirty="0">
              <a:solidFill>
                <a:schemeClr val="accent4">
                  <a:lumMod val="10000"/>
                </a:schemeClr>
              </a:solidFill>
            </a:endParaRPr>
          </a:p>
        </p:txBody>
      </p:sp>
      <p:pic>
        <p:nvPicPr>
          <p:cNvPr id="15" name="Imagen 14"/>
          <p:cNvPicPr>
            <a:picLocks noChangeAspect="1"/>
          </p:cNvPicPr>
          <p:nvPr/>
        </p:nvPicPr>
        <p:blipFill>
          <a:blip r:embed="rId4"/>
          <a:stretch>
            <a:fillRect/>
          </a:stretch>
        </p:blipFill>
        <p:spPr>
          <a:xfrm>
            <a:off x="3688443" y="1196087"/>
            <a:ext cx="8343900" cy="4666570"/>
          </a:xfrm>
          <a:prstGeom prst="rect">
            <a:avLst/>
          </a:prstGeom>
        </p:spPr>
      </p:pic>
    </p:spTree>
    <p:extLst>
      <p:ext uri="{BB962C8B-B14F-4D97-AF65-F5344CB8AC3E}">
        <p14:creationId xmlns:p14="http://schemas.microsoft.com/office/powerpoint/2010/main" val="116941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8440951"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Antecedentes</a:t>
            </a:r>
            <a:endParaRPr lang="es-EC" kern="0" dirty="0">
              <a:solidFill>
                <a:srgbClr val="CC3300">
                  <a:lumMod val="50000"/>
                </a:srgbClr>
              </a:solidFill>
            </a:endParaRPr>
          </a:p>
        </p:txBody>
      </p:sp>
      <p:pic>
        <p:nvPicPr>
          <p:cNvPr id="8" name="Picture 2" descr="CENACE capacita a funcionarios de Coca Codo Sinclair en criterios y  políticas para la operación del Sistema Nacional Interconectado –  Ministerio de Electricidad y Energía Renovable"/>
          <p:cNvPicPr>
            <a:picLocks noChangeAspect="1" noChangeArrowheads="1"/>
          </p:cNvPicPr>
          <p:nvPr/>
        </p:nvPicPr>
        <p:blipFill rotWithShape="1">
          <a:blip r:embed="rId3">
            <a:extLst>
              <a:ext uri="{28A0092B-C50C-407E-A947-70E740481C1C}">
                <a14:useLocalDpi xmlns:a14="http://schemas.microsoft.com/office/drawing/2010/main" val="0"/>
              </a:ext>
            </a:extLst>
          </a:blip>
          <a:srcRect t="23654" r="2147" b="21220"/>
          <a:stretch/>
        </p:blipFill>
        <p:spPr bwMode="auto">
          <a:xfrm>
            <a:off x="320236" y="738619"/>
            <a:ext cx="2627929" cy="83275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t="9047" r="1129" b="10482"/>
          <a:stretch/>
        </p:blipFill>
        <p:spPr>
          <a:xfrm>
            <a:off x="36343" y="2202006"/>
            <a:ext cx="2353569" cy="824278"/>
          </a:xfrm>
          <a:prstGeom prst="rect">
            <a:avLst/>
          </a:prstGeom>
        </p:spPr>
      </p:pic>
      <p:pic>
        <p:nvPicPr>
          <p:cNvPr id="10" name="Imagen 9"/>
          <p:cNvPicPr>
            <a:picLocks noChangeAspect="1"/>
          </p:cNvPicPr>
          <p:nvPr/>
        </p:nvPicPr>
        <p:blipFill>
          <a:blip r:embed="rId5"/>
          <a:stretch>
            <a:fillRect/>
          </a:stretch>
        </p:blipFill>
        <p:spPr>
          <a:xfrm>
            <a:off x="143009" y="3116625"/>
            <a:ext cx="4226958" cy="3053879"/>
          </a:xfrm>
          <a:prstGeom prst="rect">
            <a:avLst/>
          </a:prstGeom>
        </p:spPr>
      </p:pic>
      <p:sp>
        <p:nvSpPr>
          <p:cNvPr id="6" name="Abrir llave 5"/>
          <p:cNvSpPr/>
          <p:nvPr/>
        </p:nvSpPr>
        <p:spPr>
          <a:xfrm>
            <a:off x="9102505" y="4608266"/>
            <a:ext cx="297861" cy="11929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dirty="0"/>
          </a:p>
        </p:txBody>
      </p:sp>
      <p:pic>
        <p:nvPicPr>
          <p:cNvPr id="18" name="Picture 4" descr="bitacoraleg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776" y="4721718"/>
            <a:ext cx="1947669" cy="71200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361039" y="5924283"/>
            <a:ext cx="3405459" cy="246221"/>
          </a:xfrm>
          <a:prstGeom prst="rect">
            <a:avLst/>
          </a:prstGeom>
          <a:noFill/>
        </p:spPr>
        <p:txBody>
          <a:bodyPr wrap="square" rtlCol="0">
            <a:spAutoFit/>
          </a:bodyPr>
          <a:lstStyle/>
          <a:p>
            <a:pPr algn="ctr"/>
            <a:r>
              <a:rPr lang="es-EC" sz="1000" b="1" dirty="0" smtClean="0">
                <a:solidFill>
                  <a:schemeClr val="accent1"/>
                </a:solidFill>
              </a:rPr>
              <a:t>Programación definida el 04 de noviembre de 2020</a:t>
            </a:r>
            <a:endParaRPr lang="es-EC" sz="1000" b="1" dirty="0">
              <a:solidFill>
                <a:schemeClr val="accent1"/>
              </a:solidFill>
            </a:endParaRPr>
          </a:p>
        </p:txBody>
      </p:sp>
      <p:sp>
        <p:nvSpPr>
          <p:cNvPr id="22" name="CuadroTexto 21"/>
          <p:cNvSpPr txBox="1"/>
          <p:nvPr/>
        </p:nvSpPr>
        <p:spPr>
          <a:xfrm>
            <a:off x="361039" y="5924283"/>
            <a:ext cx="184150" cy="338554"/>
          </a:xfrm>
          <a:prstGeom prst="rect">
            <a:avLst/>
          </a:prstGeom>
          <a:noFill/>
        </p:spPr>
        <p:txBody>
          <a:bodyPr wrap="square" rtlCol="0">
            <a:spAutoFit/>
          </a:bodyPr>
          <a:lstStyle/>
          <a:p>
            <a:pPr algn="ctr"/>
            <a:r>
              <a:rPr lang="es-EC" sz="1600" b="1" dirty="0" smtClean="0">
                <a:solidFill>
                  <a:schemeClr val="accent1"/>
                </a:solidFill>
              </a:rPr>
              <a:t>*</a:t>
            </a:r>
            <a:endParaRPr lang="es-EC" sz="1600" b="1" dirty="0">
              <a:solidFill>
                <a:schemeClr val="accent1"/>
              </a:solidFill>
            </a:endParaRPr>
          </a:p>
        </p:txBody>
      </p:sp>
      <p:sp>
        <p:nvSpPr>
          <p:cNvPr id="16" name="CuadroTexto 15"/>
          <p:cNvSpPr txBox="1"/>
          <p:nvPr/>
        </p:nvSpPr>
        <p:spPr>
          <a:xfrm>
            <a:off x="3386164" y="3321026"/>
            <a:ext cx="1344760" cy="584775"/>
          </a:xfrm>
          <a:prstGeom prst="rect">
            <a:avLst/>
          </a:prstGeom>
          <a:solidFill>
            <a:schemeClr val="bg1"/>
          </a:solidFill>
        </p:spPr>
        <p:txBody>
          <a:bodyPr wrap="square" rtlCol="0">
            <a:spAutoFit/>
          </a:bodyPr>
          <a:lstStyle/>
          <a:p>
            <a:pPr algn="ctr"/>
            <a:r>
              <a:rPr lang="es-EC" sz="1600" b="1" dirty="0" smtClean="0">
                <a:solidFill>
                  <a:schemeClr val="accent4">
                    <a:lumMod val="10000"/>
                  </a:schemeClr>
                </a:solidFill>
              </a:rPr>
              <a:t>Hidráulica 76%</a:t>
            </a:r>
            <a:endParaRPr lang="es-EC" sz="1600" b="1" dirty="0">
              <a:solidFill>
                <a:schemeClr val="accent4">
                  <a:lumMod val="10000"/>
                </a:schemeClr>
              </a:solidFill>
            </a:endParaRPr>
          </a:p>
        </p:txBody>
      </p:sp>
      <p:sp>
        <p:nvSpPr>
          <p:cNvPr id="17" name="CuadroTexto 16"/>
          <p:cNvSpPr txBox="1"/>
          <p:nvPr/>
        </p:nvSpPr>
        <p:spPr>
          <a:xfrm>
            <a:off x="93129" y="5044766"/>
            <a:ext cx="1233561" cy="646331"/>
          </a:xfrm>
          <a:prstGeom prst="rect">
            <a:avLst/>
          </a:prstGeom>
          <a:solidFill>
            <a:schemeClr val="bg1"/>
          </a:solidFill>
        </p:spPr>
        <p:txBody>
          <a:bodyPr wrap="square" rtlCol="0">
            <a:spAutoFit/>
          </a:bodyPr>
          <a:lstStyle/>
          <a:p>
            <a:pPr algn="ctr"/>
            <a:r>
              <a:rPr lang="es-EC" sz="1200" b="1" dirty="0" smtClean="0">
                <a:solidFill>
                  <a:schemeClr val="accent4">
                    <a:lumMod val="10000"/>
                  </a:schemeClr>
                </a:solidFill>
              </a:rPr>
              <a:t>No Convencional 1,81%</a:t>
            </a:r>
            <a:endParaRPr lang="es-EC" sz="1200" b="1" dirty="0">
              <a:solidFill>
                <a:schemeClr val="accent4">
                  <a:lumMod val="10000"/>
                </a:schemeClr>
              </a:solidFill>
            </a:endParaRPr>
          </a:p>
        </p:txBody>
      </p:sp>
      <p:sp>
        <p:nvSpPr>
          <p:cNvPr id="19" name="CuadroTexto 18"/>
          <p:cNvSpPr txBox="1"/>
          <p:nvPr/>
        </p:nvSpPr>
        <p:spPr>
          <a:xfrm>
            <a:off x="276766" y="3602341"/>
            <a:ext cx="1146480" cy="646331"/>
          </a:xfrm>
          <a:prstGeom prst="rect">
            <a:avLst/>
          </a:prstGeom>
          <a:solidFill>
            <a:schemeClr val="bg1"/>
          </a:solidFill>
        </p:spPr>
        <p:txBody>
          <a:bodyPr wrap="square" rtlCol="0">
            <a:spAutoFit/>
          </a:bodyPr>
          <a:lstStyle/>
          <a:p>
            <a:pPr algn="ctr"/>
            <a:r>
              <a:rPr lang="es-EC" sz="1200" b="1" dirty="0" smtClean="0">
                <a:solidFill>
                  <a:schemeClr val="accent4">
                    <a:lumMod val="10000"/>
                  </a:schemeClr>
                </a:solidFill>
              </a:rPr>
              <a:t>Otra Generación 22%</a:t>
            </a:r>
            <a:endParaRPr lang="es-EC" sz="1200" b="1" dirty="0">
              <a:solidFill>
                <a:schemeClr val="accent4">
                  <a:lumMod val="10000"/>
                </a:schemeClr>
              </a:solidFill>
            </a:endParaRPr>
          </a:p>
        </p:txBody>
      </p:sp>
      <p:sp>
        <p:nvSpPr>
          <p:cNvPr id="4" name="Rectángulo 3"/>
          <p:cNvSpPr/>
          <p:nvPr/>
        </p:nvSpPr>
        <p:spPr>
          <a:xfrm>
            <a:off x="709909" y="4248672"/>
            <a:ext cx="465748" cy="3948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sp>
        <p:nvSpPr>
          <p:cNvPr id="23" name="CuadroTexto 22"/>
          <p:cNvSpPr txBox="1"/>
          <p:nvPr/>
        </p:nvSpPr>
        <p:spPr>
          <a:xfrm>
            <a:off x="93129" y="1799543"/>
            <a:ext cx="3476863" cy="338554"/>
          </a:xfrm>
          <a:prstGeom prst="rect">
            <a:avLst/>
          </a:prstGeom>
          <a:solidFill>
            <a:schemeClr val="bg1"/>
          </a:solidFill>
        </p:spPr>
        <p:txBody>
          <a:bodyPr wrap="square" rtlCol="0">
            <a:spAutoFit/>
          </a:bodyPr>
          <a:lstStyle/>
          <a:p>
            <a:r>
              <a:rPr lang="es-EC" sz="1600" b="1" dirty="0" smtClean="0">
                <a:solidFill>
                  <a:srgbClr val="0070C0"/>
                </a:solidFill>
                <a:latin typeface="Verdana" panose="020B0604030504040204" pitchFamily="34" charset="0"/>
                <a:ea typeface="Verdana" panose="020B0604030504040204" pitchFamily="34" charset="0"/>
              </a:rPr>
              <a:t>Noviembre 5, del 2020</a:t>
            </a:r>
            <a:endParaRPr lang="es-EC" sz="1600" b="1" dirty="0">
              <a:solidFill>
                <a:srgbClr val="0070C0"/>
              </a:solidFill>
              <a:latin typeface="Verdana" panose="020B0604030504040204" pitchFamily="34" charset="0"/>
              <a:ea typeface="Verdana" panose="020B0604030504040204" pitchFamily="34" charset="0"/>
            </a:endParaRPr>
          </a:p>
        </p:txBody>
      </p:sp>
      <p:sp>
        <p:nvSpPr>
          <p:cNvPr id="20" name="CuadroTexto 19"/>
          <p:cNvSpPr txBox="1"/>
          <p:nvPr/>
        </p:nvSpPr>
        <p:spPr>
          <a:xfrm>
            <a:off x="2728856" y="1768765"/>
            <a:ext cx="250103" cy="400110"/>
          </a:xfrm>
          <a:prstGeom prst="rect">
            <a:avLst/>
          </a:prstGeom>
          <a:noFill/>
        </p:spPr>
        <p:txBody>
          <a:bodyPr wrap="square" rtlCol="0">
            <a:spAutoFit/>
          </a:bodyPr>
          <a:lstStyle/>
          <a:p>
            <a:pPr algn="ctr"/>
            <a:r>
              <a:rPr lang="es-EC" sz="2000" b="1" dirty="0" smtClean="0">
                <a:solidFill>
                  <a:schemeClr val="accent1"/>
                </a:solidFill>
              </a:rPr>
              <a:t>*</a:t>
            </a:r>
            <a:endParaRPr lang="es-EC" sz="2000" b="1" dirty="0">
              <a:solidFill>
                <a:schemeClr val="accent1"/>
              </a:solidFill>
            </a:endParaRPr>
          </a:p>
        </p:txBody>
      </p:sp>
      <p:pic>
        <p:nvPicPr>
          <p:cNvPr id="5" name="Imagen 4"/>
          <p:cNvPicPr>
            <a:picLocks noChangeAspect="1"/>
          </p:cNvPicPr>
          <p:nvPr/>
        </p:nvPicPr>
        <p:blipFill>
          <a:blip r:embed="rId7"/>
          <a:stretch>
            <a:fillRect/>
          </a:stretch>
        </p:blipFill>
        <p:spPr>
          <a:xfrm>
            <a:off x="5532910" y="874322"/>
            <a:ext cx="2735263" cy="5142294"/>
          </a:xfrm>
          <a:prstGeom prst="rect">
            <a:avLst/>
          </a:prstGeom>
        </p:spPr>
      </p:pic>
      <p:sp>
        <p:nvSpPr>
          <p:cNvPr id="3" name="Rectángulo 2"/>
          <p:cNvSpPr/>
          <p:nvPr/>
        </p:nvSpPr>
        <p:spPr>
          <a:xfrm>
            <a:off x="4934858" y="4608266"/>
            <a:ext cx="4058238" cy="14083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24" name="Rectángulo 23"/>
          <p:cNvSpPr/>
          <p:nvPr/>
        </p:nvSpPr>
        <p:spPr>
          <a:xfrm>
            <a:off x="7191886" y="3866203"/>
            <a:ext cx="642158" cy="5683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25" name="Rectángulo 24"/>
          <p:cNvSpPr/>
          <p:nvPr/>
        </p:nvSpPr>
        <p:spPr>
          <a:xfrm>
            <a:off x="6780978" y="5801172"/>
            <a:ext cx="1194621" cy="21544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21570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tx2">
                    <a:lumMod val="50000"/>
                  </a:schemeClr>
                </a:solidFill>
              </a:rPr>
              <a:t>Problema de Investigación</a:t>
            </a:r>
            <a:endParaRPr kumimoji="0" lang="es-EC" sz="2400" b="1" i="1" u="none" strike="noStrike" kern="0" cap="none" spc="0" normalizeH="0" baseline="0" noProof="0" dirty="0">
              <a:ln>
                <a:noFill/>
              </a:ln>
              <a:solidFill>
                <a:schemeClr val="tx2">
                  <a:lumMod val="50000"/>
                </a:schemeClr>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tx1"/>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Objetivos</a:t>
            </a:r>
            <a:endParaRPr lang="es-EC" sz="3200" i="1" kern="0" dirty="0">
              <a:solidFill>
                <a:schemeClr val="accent4"/>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Estado del Arte y Metodología</a:t>
            </a: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173703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730908"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Problema de Investigación – Contexto</a:t>
            </a:r>
            <a:endParaRPr lang="es-EC" kern="0" dirty="0">
              <a:solidFill>
                <a:srgbClr val="CC3300">
                  <a:lumMod val="50000"/>
                </a:srgbClr>
              </a:solidFill>
            </a:endParaRPr>
          </a:p>
        </p:txBody>
      </p:sp>
      <p:pic>
        <p:nvPicPr>
          <p:cNvPr id="7170" name="Picture 2" descr="Celec EP - Coca Codo Sinclair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321" y="804719"/>
            <a:ext cx="2057400" cy="91440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263353" y="5556484"/>
            <a:ext cx="5479337" cy="646331"/>
          </a:xfrm>
          <a:prstGeom prst="rect">
            <a:avLst/>
          </a:prstGeom>
          <a:noFill/>
        </p:spPr>
        <p:txBody>
          <a:bodyPr wrap="square" rtlCol="0">
            <a:spAutoFit/>
          </a:bodyPr>
          <a:lstStyle/>
          <a:p>
            <a:pPr algn="ctr"/>
            <a:r>
              <a:rPr lang="es-EC" b="1" dirty="0" smtClean="0">
                <a:solidFill>
                  <a:schemeClr val="accent4">
                    <a:lumMod val="10000"/>
                  </a:schemeClr>
                </a:solidFill>
              </a:rPr>
              <a:t>Central Hidroeléctrica Coca Codo Sinclair (CHCCS)</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54" y="1779047"/>
            <a:ext cx="4892337" cy="3669253"/>
          </a:xfrm>
          <a:prstGeom prst="rect">
            <a:avLst/>
          </a:prstGeom>
        </p:spPr>
      </p:pic>
      <p:sp>
        <p:nvSpPr>
          <p:cNvPr id="8" name="Rectángulo 7"/>
          <p:cNvSpPr/>
          <p:nvPr/>
        </p:nvSpPr>
        <p:spPr>
          <a:xfrm>
            <a:off x="5742690" y="2608863"/>
            <a:ext cx="6152691" cy="2308324"/>
          </a:xfrm>
          <a:prstGeom prst="rect">
            <a:avLst/>
          </a:prstGeom>
        </p:spPr>
        <p:txBody>
          <a:bodyPr wrap="square">
            <a:spAutoFit/>
          </a:bodyPr>
          <a:lstStyle/>
          <a:p>
            <a:pPr algn="just"/>
            <a:r>
              <a:rPr lang="es-EC" dirty="0" smtClean="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La CHCCS </a:t>
            </a:r>
            <a:r>
              <a:rPr lang="es-EC"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debe proporcionar, de manera </a:t>
            </a:r>
            <a:r>
              <a:rPr lang="es-EC"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obligatoria y periódica la programación de energía, es decir la “curva de generación horaria prevista para el día siguiente”.</a:t>
            </a:r>
          </a:p>
          <a:p>
            <a:pPr algn="just"/>
            <a:r>
              <a:rPr lang="es-EC"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s-EC" dirty="0" smtClean="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Esta </a:t>
            </a:r>
            <a:r>
              <a:rPr lang="es-EC"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programación debe ser enviada hasta las 10H00 a.m. del día anterior y responder a políticas óptimas de operación de la central; incluyendo los </a:t>
            </a:r>
            <a:r>
              <a:rPr lang="es-EC" b="1"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pronósticos del caudal de la fuente hídrica que alimenta al embalse de la Central (Río Coca)</a:t>
            </a:r>
            <a:r>
              <a:rPr lang="es-EC" dirty="0" smtClean="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s-EC" dirty="0">
              <a:solidFill>
                <a:schemeClr val="accent4">
                  <a:lumMod val="10000"/>
                </a:schemeClr>
              </a:solidFill>
            </a:endParaRPr>
          </a:p>
        </p:txBody>
      </p:sp>
      <p:sp>
        <p:nvSpPr>
          <p:cNvPr id="9" name="Rectángulo 8"/>
          <p:cNvSpPr/>
          <p:nvPr/>
        </p:nvSpPr>
        <p:spPr>
          <a:xfrm>
            <a:off x="6099109" y="1792793"/>
            <a:ext cx="5432492" cy="707886"/>
          </a:xfrm>
          <a:prstGeom prst="rect">
            <a:avLst/>
          </a:prstGeom>
        </p:spPr>
        <p:txBody>
          <a:bodyPr wrap="square">
            <a:spAutoFit/>
          </a:bodyPr>
          <a:lstStyle/>
          <a:p>
            <a:pPr algn="ctr"/>
            <a:r>
              <a:rPr lang="es-EC" sz="2000" b="1" dirty="0" smtClean="0">
                <a:solidFill>
                  <a:schemeClr val="accent4">
                    <a:lumMod val="10000"/>
                  </a:schemeClr>
                </a:solidFill>
                <a:effectLst/>
                <a:latin typeface="Arial" panose="020B0604020202020204" pitchFamily="34" charset="0"/>
                <a:ea typeface="Calibri" panose="020F0502020204030204" pitchFamily="34" charset="0"/>
              </a:rPr>
              <a:t>Procedimientos de Despacho y Operación (CENACE)</a:t>
            </a:r>
            <a:endParaRPr lang="es-EC" sz="2000" b="1" dirty="0">
              <a:solidFill>
                <a:schemeClr val="accent4">
                  <a:lumMod val="10000"/>
                </a:schemeClr>
              </a:solidFill>
            </a:endParaRPr>
          </a:p>
        </p:txBody>
      </p:sp>
      <p:pic>
        <p:nvPicPr>
          <p:cNvPr id="10" name="Imagen 9"/>
          <p:cNvPicPr>
            <a:picLocks noChangeAspect="1"/>
          </p:cNvPicPr>
          <p:nvPr/>
        </p:nvPicPr>
        <p:blipFill>
          <a:blip r:embed="rId5"/>
          <a:stretch>
            <a:fillRect/>
          </a:stretch>
        </p:blipFill>
        <p:spPr>
          <a:xfrm>
            <a:off x="556854" y="5078038"/>
            <a:ext cx="1513245" cy="3702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7841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9976490"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smtClean="0">
                <a:solidFill>
                  <a:srgbClr val="CC3300">
                    <a:lumMod val="50000"/>
                  </a:srgbClr>
                </a:solidFill>
              </a:rPr>
              <a:t>Problema de Investigación - Planteamiento</a:t>
            </a:r>
            <a:endParaRPr lang="es-EC" kern="0" dirty="0">
              <a:solidFill>
                <a:srgbClr val="CC3300">
                  <a:lumMod val="50000"/>
                </a:srgbClr>
              </a:solidFill>
            </a:endParaRPr>
          </a:p>
        </p:txBody>
      </p:sp>
      <p:sp>
        <p:nvSpPr>
          <p:cNvPr id="6" name="Rectángulo 5"/>
          <p:cNvSpPr/>
          <p:nvPr/>
        </p:nvSpPr>
        <p:spPr>
          <a:xfrm>
            <a:off x="317500" y="865595"/>
            <a:ext cx="11557000" cy="2308324"/>
          </a:xfrm>
          <a:prstGeom prst="rect">
            <a:avLst/>
          </a:prstGeom>
        </p:spPr>
        <p:txBody>
          <a:bodyPr wrap="square">
            <a:spAutoFit/>
          </a:bodyPr>
          <a:lstStyle/>
          <a:p>
            <a:pPr algn="just"/>
            <a:endParaRPr lang="es-EC" dirty="0" smtClean="0">
              <a:effectLst/>
              <a:ea typeface="Calibri" panose="020F0502020204030204" pitchFamily="34" charset="0"/>
              <a:cs typeface="Times New Roman" panose="02020603050405020304" pitchFamily="18" charset="0"/>
            </a:endParaRPr>
          </a:p>
          <a:p>
            <a:pPr algn="just"/>
            <a:r>
              <a:rPr lang="es-EC" dirty="0" smtClean="0">
                <a:effectLst/>
                <a:ea typeface="Calibri" panose="020F0502020204030204" pitchFamily="34" charset="0"/>
                <a:cs typeface="Times New Roman" panose="02020603050405020304" pitchFamily="18" charset="0"/>
              </a:rPr>
              <a:t>La estimación poco precisa en la predicción (umbrales de 24 horas de anticipación) de la energía que la CHCCS puede producir, constituye la problemática abordada en el presente trabajo de investigación.</a:t>
            </a:r>
          </a:p>
          <a:p>
            <a:pPr algn="just"/>
            <a:endParaRPr lang="es-EC" dirty="0" smtClean="0">
              <a:effectLst/>
              <a:ea typeface="Calibri" panose="020F0502020204030204" pitchFamily="34" charset="0"/>
              <a:cs typeface="Times New Roman" panose="02020603050405020304" pitchFamily="18" charset="0"/>
            </a:endParaRPr>
          </a:p>
          <a:p>
            <a:pPr algn="just"/>
            <a:r>
              <a:rPr lang="es-EC" dirty="0" smtClean="0"/>
              <a:t>Una de las causas directamente relacionada con el problema detallado, corresponde al uso de un modelo lineal (Modelo Estadístico ARIMA) para el cálculo de la programación, método que no ha presentado resultados satisfactorios en los pronósticos del comportamiento no lineal del caudal del Río Coca.</a:t>
            </a:r>
          </a:p>
          <a:p>
            <a:pPr algn="just"/>
            <a:r>
              <a:rPr lang="es-EC" dirty="0" smtClean="0">
                <a:effectLst/>
                <a:ea typeface="Calibri" panose="020F0502020204030204" pitchFamily="34" charset="0"/>
                <a:cs typeface="Times New Roman" panose="02020603050405020304" pitchFamily="18" charset="0"/>
              </a:rPr>
              <a:t> </a:t>
            </a:r>
            <a:endParaRPr lang="es-EC"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675" y="3400162"/>
            <a:ext cx="3690735" cy="2073155"/>
          </a:xfrm>
          <a:prstGeom prst="rect">
            <a:avLst/>
          </a:prstGeom>
        </p:spPr>
      </p:pic>
      <p:sp>
        <p:nvSpPr>
          <p:cNvPr id="39" name="Rectángulo 38"/>
          <p:cNvSpPr/>
          <p:nvPr/>
        </p:nvSpPr>
        <p:spPr>
          <a:xfrm>
            <a:off x="317500" y="3114238"/>
            <a:ext cx="11557000" cy="2585323"/>
          </a:xfrm>
          <a:prstGeom prst="rect">
            <a:avLst/>
          </a:prstGeom>
        </p:spPr>
        <p:txBody>
          <a:bodyPr wrap="square">
            <a:spAutoFit/>
          </a:bodyPr>
          <a:lstStyle/>
          <a:p>
            <a:pPr algn="just"/>
            <a:r>
              <a:rPr lang="es-EC" b="1" dirty="0" smtClean="0">
                <a:effectLst/>
                <a:ea typeface="Calibri" panose="020F0502020204030204" pitchFamily="34" charset="0"/>
                <a:cs typeface="Times New Roman" panose="02020603050405020304" pitchFamily="18" charset="0"/>
              </a:rPr>
              <a:t>Efectos:</a:t>
            </a:r>
          </a:p>
          <a:p>
            <a:pPr algn="just"/>
            <a:endParaRPr lang="es-EC" b="1" dirty="0" smtClean="0">
              <a:cs typeface="Times New Roman" panose="02020603050405020304" pitchFamily="18" charset="0"/>
            </a:endParaRPr>
          </a:p>
          <a:p>
            <a:pPr marL="285750" lvl="0" indent="-285750">
              <a:buFont typeface="Arial" panose="020B0604020202020204" pitchFamily="34" charset="0"/>
              <a:buChar char="•"/>
            </a:pPr>
            <a:r>
              <a:rPr lang="es-EC" dirty="0" smtClean="0"/>
              <a:t>Disminución en la facturación de la energía generada por la CHCCS.</a:t>
            </a:r>
          </a:p>
          <a:p>
            <a:pPr lvl="0"/>
            <a:endParaRPr lang="es-EC" dirty="0" smtClean="0"/>
          </a:p>
          <a:p>
            <a:pPr marL="285750" lvl="0" indent="-285750">
              <a:buFont typeface="Arial" panose="020B0604020202020204" pitchFamily="34" charset="0"/>
              <a:buChar char="•"/>
            </a:pPr>
            <a:r>
              <a:rPr lang="es-EC" dirty="0" smtClean="0"/>
              <a:t>Incumplimiento de los aportes programados de energía de acuerdo </a:t>
            </a:r>
          </a:p>
          <a:p>
            <a:pPr lvl="0"/>
            <a:r>
              <a:rPr lang="es-EC" dirty="0" smtClean="0"/>
              <a:t>     a la planificación del CENACE. </a:t>
            </a:r>
          </a:p>
          <a:p>
            <a:pPr lvl="0"/>
            <a:endParaRPr lang="es-EC" dirty="0" smtClean="0"/>
          </a:p>
          <a:p>
            <a:pPr marL="285750" lvl="0" indent="-285750">
              <a:buFont typeface="Arial" panose="020B0604020202020204" pitchFamily="34" charset="0"/>
              <a:buChar char="•"/>
            </a:pPr>
            <a:r>
              <a:rPr lang="es-EC" dirty="0" smtClean="0"/>
              <a:t>Uso de otras fuentes no renovables con costos de generación más altos</a:t>
            </a:r>
          </a:p>
          <a:p>
            <a:pPr lvl="0"/>
            <a:r>
              <a:rPr lang="es-EC" dirty="0" smtClean="0"/>
              <a:t>    (generación termoeléctrica, importación de energía).</a:t>
            </a:r>
            <a:endParaRPr lang="es-EC" dirty="0"/>
          </a:p>
        </p:txBody>
      </p:sp>
    </p:spTree>
    <p:extLst>
      <p:ext uri="{BB962C8B-B14F-4D97-AF65-F5344CB8AC3E}">
        <p14:creationId xmlns:p14="http://schemas.microsoft.com/office/powerpoint/2010/main" val="4161770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 xmlns:a16="http://schemas.microsoft.com/office/drawing/2014/main" id="{2459F322-6526-486B-94FA-D0F51EDB52C0}"/>
              </a:ext>
            </a:extLst>
          </p:cNvPr>
          <p:cNvSpPr txBox="1">
            <a:spLocks/>
          </p:cNvSpPr>
          <p:nvPr/>
        </p:nvSpPr>
        <p:spPr>
          <a:xfrm>
            <a:off x="850006" y="69851"/>
            <a:ext cx="3645795" cy="57842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6pPr>
            <a:lvl7pPr marL="9144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7pPr>
            <a:lvl8pPr marL="13716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8pPr>
            <a:lvl9pPr marL="1828800" algn="r" rtl="0" fontAlgn="base">
              <a:spcBef>
                <a:spcPct val="0"/>
              </a:spcBef>
              <a:spcAft>
                <a:spcPct val="0"/>
              </a:spcAft>
              <a:defRPr sz="3200" b="1" i="1">
                <a:solidFill>
                  <a:srgbClr val="FFFFCC"/>
                </a:solidFill>
                <a:effectLst>
                  <a:outerShdw blurRad="38100" dist="38100" dir="2700000" algn="tl">
                    <a:srgbClr val="DDDDDD"/>
                  </a:outerShdw>
                </a:effectLst>
                <a:latin typeface="Arial" charset="0"/>
                <a:ea typeface="ＭＳ Ｐゴシック" charset="0"/>
              </a:defRPr>
            </a:lvl9pPr>
          </a:lstStyle>
          <a:p>
            <a:pPr algn="l">
              <a:defRPr/>
            </a:pPr>
            <a:r>
              <a:rPr lang="es-EC" kern="0" dirty="0">
                <a:solidFill>
                  <a:srgbClr val="CC3300">
                    <a:lumMod val="50000"/>
                  </a:srgbClr>
                </a:solidFill>
              </a:rPr>
              <a:t>AGENDA</a:t>
            </a:r>
          </a:p>
        </p:txBody>
      </p:sp>
      <p:sp>
        <p:nvSpPr>
          <p:cNvPr id="64" name="Google Shape;115;p26"/>
          <p:cNvSpPr txBox="1">
            <a:spLocks/>
          </p:cNvSpPr>
          <p:nvPr/>
        </p:nvSpPr>
        <p:spPr>
          <a:xfrm>
            <a:off x="2263629" y="1090326"/>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marL="0" marR="0" lvl="0" indent="0" algn="l" defTabSz="914400" rtl="0" eaLnBrk="1" fontAlgn="auto" latinLnBrk="0" hangingPunct="1">
              <a:lnSpc>
                <a:spcPct val="100000"/>
              </a:lnSpc>
              <a:spcBef>
                <a:spcPts val="0"/>
              </a:spcBef>
              <a:spcAft>
                <a:spcPts val="0"/>
              </a:spcAft>
              <a:buClr>
                <a:srgbClr val="F3F3F3"/>
              </a:buClr>
              <a:buSzPts val="1400"/>
              <a:buFont typeface="Rajdhani"/>
              <a:buNone/>
              <a:tabLst/>
              <a:defRPr/>
            </a:pPr>
            <a:r>
              <a:rPr lang="es-EC" i="1" kern="0" dirty="0" smtClean="0">
                <a:solidFill>
                  <a:schemeClr val="accent4"/>
                </a:solidFill>
              </a:rPr>
              <a:t>Antecedentes</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70" name="Google Shape;124;p26"/>
          <p:cNvSpPr txBox="1">
            <a:spLocks/>
          </p:cNvSpPr>
          <p:nvPr/>
        </p:nvSpPr>
        <p:spPr>
          <a:xfrm>
            <a:off x="1530632" y="1102913"/>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01</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71" name="Google Shape;130;p26"/>
          <p:cNvCxnSpPr/>
          <p:nvPr/>
        </p:nvCxnSpPr>
        <p:spPr>
          <a:xfrm>
            <a:off x="2197130" y="1128185"/>
            <a:ext cx="1" cy="345782"/>
          </a:xfrm>
          <a:prstGeom prst="straightConnector1">
            <a:avLst/>
          </a:prstGeom>
          <a:noFill/>
          <a:ln w="19050" cap="flat" cmpd="sng">
            <a:solidFill>
              <a:schemeClr val="accent4"/>
            </a:solidFill>
            <a:prstDash val="solid"/>
            <a:round/>
            <a:headEnd type="oval" w="med" len="med"/>
            <a:tailEnd type="oval" w="med" len="med"/>
          </a:ln>
        </p:spPr>
      </p:cxnSp>
      <p:sp>
        <p:nvSpPr>
          <p:cNvPr id="80" name="Google Shape;115;p26"/>
          <p:cNvSpPr txBox="1">
            <a:spLocks/>
          </p:cNvSpPr>
          <p:nvPr/>
        </p:nvSpPr>
        <p:spPr>
          <a:xfrm>
            <a:off x="2263629" y="1705939"/>
            <a:ext cx="6085238"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r>
              <a:rPr lang="es-EC" i="1" kern="0" dirty="0" smtClean="0">
                <a:solidFill>
                  <a:schemeClr val="accent4"/>
                </a:solidFill>
              </a:rPr>
              <a:t>Problema de Investigación</a:t>
            </a:r>
            <a:endParaRPr kumimoji="0" lang="es-EC" sz="2400" b="1" i="1" u="none" strike="noStrike" kern="0" cap="none" spc="0" normalizeH="0" baseline="0" noProof="0" dirty="0">
              <a:ln>
                <a:noFill/>
              </a:ln>
              <a:solidFill>
                <a:schemeClr val="accent4"/>
              </a:solidFill>
              <a:effectLst/>
              <a:uLnTx/>
              <a:uFillTx/>
              <a:sym typeface="Rajdhani"/>
            </a:endParaRPr>
          </a:p>
        </p:txBody>
      </p:sp>
      <p:sp>
        <p:nvSpPr>
          <p:cNvPr id="81" name="Google Shape;124;p26"/>
          <p:cNvSpPr txBox="1">
            <a:spLocks/>
          </p:cNvSpPr>
          <p:nvPr/>
        </p:nvSpPr>
        <p:spPr>
          <a:xfrm>
            <a:off x="1530632" y="1703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02</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82" name="Google Shape;130;p26"/>
          <p:cNvCxnSpPr/>
          <p:nvPr/>
        </p:nvCxnSpPr>
        <p:spPr>
          <a:xfrm>
            <a:off x="2197130" y="1747097"/>
            <a:ext cx="1" cy="345782"/>
          </a:xfrm>
          <a:prstGeom prst="straightConnector1">
            <a:avLst/>
          </a:prstGeom>
          <a:noFill/>
          <a:ln w="19050" cap="flat" cmpd="sng">
            <a:solidFill>
              <a:schemeClr val="accent4"/>
            </a:solidFill>
            <a:prstDash val="solid"/>
            <a:round/>
            <a:headEnd type="oval" w="med" len="med"/>
            <a:tailEnd type="oval" w="med" len="med"/>
          </a:ln>
        </p:spPr>
      </p:cxnSp>
      <p:sp>
        <p:nvSpPr>
          <p:cNvPr id="83" name="Google Shape;115;p26"/>
          <p:cNvSpPr txBox="1">
            <a:spLocks/>
          </p:cNvSpPr>
          <p:nvPr/>
        </p:nvSpPr>
        <p:spPr>
          <a:xfrm>
            <a:off x="2263628" y="2317698"/>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tx2">
                    <a:lumMod val="50000"/>
                  </a:schemeClr>
                </a:solidFill>
              </a:rPr>
              <a:t>Objetivos</a:t>
            </a:r>
            <a:endParaRPr lang="es-EC" sz="3200" i="1" kern="0" dirty="0">
              <a:solidFill>
                <a:schemeClr val="tx2">
                  <a:lumMod val="50000"/>
                </a:schemeClr>
              </a:solidFill>
            </a:endParaRPr>
          </a:p>
        </p:txBody>
      </p:sp>
      <p:sp>
        <p:nvSpPr>
          <p:cNvPr id="84" name="Google Shape;124;p26"/>
          <p:cNvSpPr txBox="1">
            <a:spLocks/>
          </p:cNvSpPr>
          <p:nvPr/>
        </p:nvSpPr>
        <p:spPr>
          <a:xfrm>
            <a:off x="1526195" y="2317698"/>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tx2">
                    <a:lumMod val="50000"/>
                  </a:schemeClr>
                </a:solidFill>
                <a:effectLst/>
                <a:uLnTx/>
                <a:uFillTx/>
                <a:latin typeface="Rajdhani"/>
                <a:cs typeface="Rajdhani"/>
                <a:sym typeface="Rajdhani"/>
              </a:rPr>
              <a:t>03</a:t>
            </a:r>
            <a:endParaRPr kumimoji="0" lang="en" sz="2400" b="1" i="1" u="none" strike="noStrike" kern="0" cap="none" spc="0" normalizeH="0" baseline="0" noProof="0" dirty="0">
              <a:ln>
                <a:noFill/>
              </a:ln>
              <a:solidFill>
                <a:schemeClr val="tx2">
                  <a:lumMod val="50000"/>
                </a:schemeClr>
              </a:solidFill>
              <a:effectLst/>
              <a:uLnTx/>
              <a:uFillTx/>
              <a:latin typeface="Rajdhani"/>
              <a:cs typeface="Rajdhani"/>
              <a:sym typeface="Rajdhani"/>
            </a:endParaRPr>
          </a:p>
        </p:txBody>
      </p:sp>
      <p:cxnSp>
        <p:nvCxnSpPr>
          <p:cNvPr id="85" name="Google Shape;130;p26"/>
          <p:cNvCxnSpPr/>
          <p:nvPr/>
        </p:nvCxnSpPr>
        <p:spPr>
          <a:xfrm>
            <a:off x="2197129" y="2355557"/>
            <a:ext cx="1" cy="345782"/>
          </a:xfrm>
          <a:prstGeom prst="straightConnector1">
            <a:avLst/>
          </a:prstGeom>
          <a:noFill/>
          <a:ln w="19050" cap="flat" cmpd="sng">
            <a:solidFill>
              <a:schemeClr val="tx1"/>
            </a:solidFill>
            <a:prstDash val="solid"/>
            <a:round/>
            <a:headEnd type="oval" w="med" len="med"/>
            <a:tailEnd type="oval" w="med" len="med"/>
          </a:ln>
        </p:spPr>
      </p:cxnSp>
      <p:sp>
        <p:nvSpPr>
          <p:cNvPr id="104" name="Google Shape;115;p26"/>
          <p:cNvSpPr txBox="1">
            <a:spLocks/>
          </p:cNvSpPr>
          <p:nvPr/>
        </p:nvSpPr>
        <p:spPr>
          <a:xfrm>
            <a:off x="2263629" y="2886164"/>
            <a:ext cx="3789397"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Hipótesis y Alcance</a:t>
            </a:r>
            <a:endParaRPr lang="es-EC" sz="4000" i="1" kern="0" dirty="0">
              <a:solidFill>
                <a:schemeClr val="accent4"/>
              </a:solidFill>
            </a:endParaRPr>
          </a:p>
        </p:txBody>
      </p:sp>
      <p:sp>
        <p:nvSpPr>
          <p:cNvPr id="105" name="Google Shape;124;p26"/>
          <p:cNvSpPr txBox="1">
            <a:spLocks/>
          </p:cNvSpPr>
          <p:nvPr/>
        </p:nvSpPr>
        <p:spPr>
          <a:xfrm>
            <a:off x="1530632" y="2898751"/>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04</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6" name="Google Shape;130;p26"/>
          <p:cNvCxnSpPr/>
          <p:nvPr/>
        </p:nvCxnSpPr>
        <p:spPr>
          <a:xfrm>
            <a:off x="2197130" y="2924023"/>
            <a:ext cx="1" cy="345782"/>
          </a:xfrm>
          <a:prstGeom prst="straightConnector1">
            <a:avLst/>
          </a:prstGeom>
          <a:noFill/>
          <a:ln w="19050" cap="flat" cmpd="sng">
            <a:solidFill>
              <a:schemeClr val="accent4"/>
            </a:solidFill>
            <a:prstDash val="solid"/>
            <a:round/>
            <a:headEnd type="oval" w="med" len="med"/>
            <a:tailEnd type="oval" w="med" len="med"/>
          </a:ln>
        </p:spPr>
      </p:cxnSp>
      <p:sp>
        <p:nvSpPr>
          <p:cNvPr id="107" name="Google Shape;115;p26"/>
          <p:cNvSpPr txBox="1">
            <a:spLocks/>
          </p:cNvSpPr>
          <p:nvPr/>
        </p:nvSpPr>
        <p:spPr>
          <a:xfrm>
            <a:off x="2263629" y="3501777"/>
            <a:ext cx="5382875"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Estado del Arte y Metodología</a:t>
            </a:r>
          </a:p>
        </p:txBody>
      </p:sp>
      <p:sp>
        <p:nvSpPr>
          <p:cNvPr id="108" name="Google Shape;124;p26"/>
          <p:cNvSpPr txBox="1">
            <a:spLocks/>
          </p:cNvSpPr>
          <p:nvPr/>
        </p:nvSpPr>
        <p:spPr>
          <a:xfrm>
            <a:off x="1530632" y="3499589"/>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05</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09" name="Google Shape;130;p26"/>
          <p:cNvCxnSpPr/>
          <p:nvPr/>
        </p:nvCxnSpPr>
        <p:spPr>
          <a:xfrm>
            <a:off x="2197130" y="354293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0" name="Google Shape;115;p26"/>
          <p:cNvSpPr txBox="1">
            <a:spLocks/>
          </p:cNvSpPr>
          <p:nvPr/>
        </p:nvSpPr>
        <p:spPr>
          <a:xfrm>
            <a:off x="2263628" y="4113536"/>
            <a:ext cx="5170839"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a:defRPr/>
            </a:pPr>
            <a:r>
              <a:rPr lang="es-EC" i="1" kern="0" dirty="0">
                <a:solidFill>
                  <a:schemeClr val="accent4"/>
                </a:solidFill>
              </a:rPr>
              <a:t>Modelo de Predicción Propuesto</a:t>
            </a:r>
          </a:p>
        </p:txBody>
      </p:sp>
      <p:sp>
        <p:nvSpPr>
          <p:cNvPr id="111" name="Google Shape;124;p26"/>
          <p:cNvSpPr txBox="1">
            <a:spLocks/>
          </p:cNvSpPr>
          <p:nvPr/>
        </p:nvSpPr>
        <p:spPr>
          <a:xfrm>
            <a:off x="1526195" y="4113536"/>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06</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2" name="Google Shape;130;p26"/>
          <p:cNvCxnSpPr/>
          <p:nvPr/>
        </p:nvCxnSpPr>
        <p:spPr>
          <a:xfrm>
            <a:off x="2197129" y="4151395"/>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3" name="Google Shape;115;p26"/>
          <p:cNvSpPr txBox="1">
            <a:spLocks/>
          </p:cNvSpPr>
          <p:nvPr/>
        </p:nvSpPr>
        <p:spPr>
          <a:xfrm>
            <a:off x="2263629" y="4652690"/>
            <a:ext cx="591296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smtClean="0">
                <a:solidFill>
                  <a:schemeClr val="accent4"/>
                </a:solidFill>
              </a:rPr>
              <a:t>Evaluación de Resultados</a:t>
            </a:r>
            <a:endParaRPr lang="es-EC" sz="3200" i="1" kern="0" dirty="0">
              <a:solidFill>
                <a:schemeClr val="accent4"/>
              </a:solidFill>
            </a:endParaRPr>
          </a:p>
        </p:txBody>
      </p:sp>
      <p:sp>
        <p:nvSpPr>
          <p:cNvPr id="114" name="Google Shape;124;p26"/>
          <p:cNvSpPr txBox="1">
            <a:spLocks/>
          </p:cNvSpPr>
          <p:nvPr/>
        </p:nvSpPr>
        <p:spPr>
          <a:xfrm>
            <a:off x="1530632" y="4665277"/>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07</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5" name="Google Shape;130;p26"/>
          <p:cNvCxnSpPr/>
          <p:nvPr/>
        </p:nvCxnSpPr>
        <p:spPr>
          <a:xfrm>
            <a:off x="2197130" y="4690549"/>
            <a:ext cx="1" cy="345782"/>
          </a:xfrm>
          <a:prstGeom prst="straightConnector1">
            <a:avLst/>
          </a:prstGeom>
          <a:noFill/>
          <a:ln w="19050" cap="flat" cmpd="sng">
            <a:solidFill>
              <a:schemeClr val="accent4"/>
            </a:solidFill>
            <a:prstDash val="solid"/>
            <a:round/>
            <a:headEnd type="oval" w="med" len="med"/>
            <a:tailEnd type="oval" w="med" len="med"/>
          </a:ln>
        </p:spPr>
      </p:cxnSp>
      <p:sp>
        <p:nvSpPr>
          <p:cNvPr id="116" name="Google Shape;115;p26"/>
          <p:cNvSpPr txBox="1">
            <a:spLocks/>
          </p:cNvSpPr>
          <p:nvPr/>
        </p:nvSpPr>
        <p:spPr>
          <a:xfrm>
            <a:off x="2263629" y="5268303"/>
            <a:ext cx="5753933"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400"/>
              <a:buFont typeface="Rajdhani"/>
              <a:buNone/>
              <a:defRPr sz="2400" b="1" i="0" u="none" strike="noStrike" cap="none">
                <a:solidFill>
                  <a:srgbClr val="F3F3F3"/>
                </a:solidFill>
                <a:latin typeface="Rajdhani"/>
                <a:ea typeface="Rajdhani"/>
                <a:cs typeface="Rajdhani"/>
                <a:sym typeface="Rajdhani"/>
              </a:defRPr>
            </a:lvl1pPr>
            <a:lvl2pPr marR="0" lvl="1"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2pPr>
            <a:lvl3pPr marR="0" lvl="2"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3pPr>
            <a:lvl4pPr marR="0" lvl="3"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4pPr>
            <a:lvl5pPr marR="0" lvl="4"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5pPr>
            <a:lvl6pPr marR="0" lvl="5"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6pPr>
            <a:lvl7pPr marR="0" lvl="6"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7pPr>
            <a:lvl8pPr marR="0" lvl="7"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8pPr>
            <a:lvl9pPr marR="0" lvl="8" algn="r" rtl="0">
              <a:lnSpc>
                <a:spcPct val="100000"/>
              </a:lnSpc>
              <a:spcBef>
                <a:spcPts val="0"/>
              </a:spcBef>
              <a:spcAft>
                <a:spcPts val="0"/>
              </a:spcAft>
              <a:buClr>
                <a:srgbClr val="F3F3F3"/>
              </a:buClr>
              <a:buSzPts val="1400"/>
              <a:buFont typeface="Rajdhani"/>
              <a:buNone/>
              <a:defRPr sz="1400" b="1" i="0" u="none" strike="noStrike" cap="none">
                <a:solidFill>
                  <a:srgbClr val="F3F3F3"/>
                </a:solidFill>
                <a:latin typeface="Rajdhani"/>
                <a:ea typeface="Rajdhani"/>
                <a:cs typeface="Rajdhani"/>
                <a:sym typeface="Rajdhani"/>
              </a:defRPr>
            </a:lvl9pPr>
          </a:lstStyle>
          <a:p>
            <a:pPr lvl="0">
              <a:defRPr/>
            </a:pPr>
            <a:r>
              <a:rPr lang="es-EC" i="1" kern="0" dirty="0">
                <a:solidFill>
                  <a:schemeClr val="accent4"/>
                </a:solidFill>
              </a:rPr>
              <a:t>Conclusiones y Recomendaciones</a:t>
            </a:r>
            <a:endParaRPr lang="es-EC" sz="4000" i="1" kern="0" dirty="0">
              <a:solidFill>
                <a:schemeClr val="accent4"/>
              </a:solidFill>
            </a:endParaRPr>
          </a:p>
        </p:txBody>
      </p:sp>
      <p:sp>
        <p:nvSpPr>
          <p:cNvPr id="117" name="Google Shape;124;p26"/>
          <p:cNvSpPr txBox="1">
            <a:spLocks/>
          </p:cNvSpPr>
          <p:nvPr/>
        </p:nvSpPr>
        <p:spPr>
          <a:xfrm>
            <a:off x="1530632" y="5266115"/>
            <a:ext cx="600000" cy="42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4800"/>
              <a:buFont typeface="Rajdhani"/>
              <a:buNone/>
              <a:defRPr sz="2400" b="1" i="0" u="none" strike="noStrike" cap="none">
                <a:solidFill>
                  <a:srgbClr val="F3F3F3"/>
                </a:solidFill>
                <a:latin typeface="Rajdhani"/>
                <a:ea typeface="Rajdhani"/>
                <a:cs typeface="Rajdhani"/>
                <a:sym typeface="Rajdhani"/>
              </a:defRPr>
            </a:lvl1pPr>
            <a:lvl2pPr marR="0" lvl="1"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2pPr>
            <a:lvl3pPr marR="0" lvl="2"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3pPr>
            <a:lvl4pPr marR="0" lvl="3"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4pPr>
            <a:lvl5pPr marR="0" lvl="4"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5pPr>
            <a:lvl6pPr marR="0" lvl="5"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6pPr>
            <a:lvl7pPr marR="0" lvl="6"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7pPr>
            <a:lvl8pPr marR="0" lvl="7"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8pPr>
            <a:lvl9pPr marR="0" lvl="8" algn="ctr" rtl="0">
              <a:lnSpc>
                <a:spcPct val="100000"/>
              </a:lnSpc>
              <a:spcBef>
                <a:spcPts val="0"/>
              </a:spcBef>
              <a:spcAft>
                <a:spcPts val="0"/>
              </a:spcAft>
              <a:buClr>
                <a:srgbClr val="F3F3F3"/>
              </a:buClr>
              <a:buSzPts val="4800"/>
              <a:buFont typeface="Rajdhani"/>
              <a:buNone/>
              <a:defRPr sz="4800" b="1" i="0" u="none" strike="noStrike" cap="none">
                <a:solidFill>
                  <a:srgbClr val="F3F3F3"/>
                </a:solidFill>
                <a:latin typeface="Rajdhani"/>
                <a:ea typeface="Rajdhani"/>
                <a:cs typeface="Rajdhani"/>
                <a:sym typeface="Rajdhani"/>
              </a:defRPr>
            </a:lvl9pPr>
          </a:lstStyle>
          <a:p>
            <a:pPr marL="0" marR="0" lvl="0" indent="0" algn="r" defTabSz="914400" rtl="0" eaLnBrk="1" fontAlgn="auto" latinLnBrk="0" hangingPunct="1">
              <a:lnSpc>
                <a:spcPct val="100000"/>
              </a:lnSpc>
              <a:spcBef>
                <a:spcPts val="0"/>
              </a:spcBef>
              <a:spcAft>
                <a:spcPts val="0"/>
              </a:spcAft>
              <a:buClr>
                <a:srgbClr val="F3F3F3"/>
              </a:buClr>
              <a:buSzPts val="4800"/>
              <a:buFont typeface="Rajdhani"/>
              <a:buNone/>
              <a:tabLst/>
              <a:defRPr/>
            </a:pPr>
            <a:r>
              <a:rPr kumimoji="0" lang="en" sz="2400" b="1" i="1" u="none" strike="noStrike" kern="0" cap="none" spc="0" normalizeH="0" baseline="0" noProof="0" dirty="0" smtClean="0">
                <a:ln>
                  <a:noFill/>
                </a:ln>
                <a:solidFill>
                  <a:schemeClr val="accent4"/>
                </a:solidFill>
                <a:effectLst/>
                <a:uLnTx/>
                <a:uFillTx/>
                <a:latin typeface="Rajdhani"/>
                <a:cs typeface="Rajdhani"/>
                <a:sym typeface="Rajdhani"/>
              </a:rPr>
              <a:t>08</a:t>
            </a:r>
            <a:endParaRPr kumimoji="0" lang="en" sz="2400" b="1" i="1" u="none" strike="noStrike" kern="0" cap="none" spc="0" normalizeH="0" baseline="0" noProof="0" dirty="0">
              <a:ln>
                <a:noFill/>
              </a:ln>
              <a:solidFill>
                <a:schemeClr val="accent4"/>
              </a:solidFill>
              <a:effectLst/>
              <a:uLnTx/>
              <a:uFillTx/>
              <a:latin typeface="Rajdhani"/>
              <a:cs typeface="Rajdhani"/>
              <a:sym typeface="Rajdhani"/>
            </a:endParaRPr>
          </a:p>
        </p:txBody>
      </p:sp>
      <p:cxnSp>
        <p:nvCxnSpPr>
          <p:cNvPr id="118" name="Google Shape;130;p26"/>
          <p:cNvCxnSpPr/>
          <p:nvPr/>
        </p:nvCxnSpPr>
        <p:spPr>
          <a:xfrm>
            <a:off x="2197130" y="5309461"/>
            <a:ext cx="1" cy="345782"/>
          </a:xfrm>
          <a:prstGeom prst="straightConnector1">
            <a:avLst/>
          </a:prstGeom>
          <a:noFill/>
          <a:ln w="19050" cap="flat" cmpd="sng">
            <a:solidFill>
              <a:schemeClr val="accent4"/>
            </a:solidFill>
            <a:prstDash val="solid"/>
            <a:round/>
            <a:headEnd type="oval" w="med" len="med"/>
            <a:tailEnd type="oval" w="med" len="med"/>
          </a:ln>
        </p:spPr>
      </p:cxnSp>
    </p:spTree>
    <p:extLst>
      <p:ext uri="{BB962C8B-B14F-4D97-AF65-F5344CB8AC3E}">
        <p14:creationId xmlns:p14="http://schemas.microsoft.com/office/powerpoint/2010/main" val="341643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5487</TotalTime>
  <Words>2327</Words>
  <Application>Microsoft Office PowerPoint</Application>
  <PresentationFormat>Panorámica</PresentationFormat>
  <Paragraphs>453</Paragraphs>
  <Slides>39</Slides>
  <Notes>28</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52" baseType="lpstr">
      <vt:lpstr>ＭＳ Ｐゴシック</vt:lpstr>
      <vt:lpstr>Aharoni</vt:lpstr>
      <vt:lpstr>Arial</vt:lpstr>
      <vt:lpstr>Arial Black</vt:lpstr>
      <vt:lpstr>Calibri</vt:lpstr>
      <vt:lpstr>Calibri Light</vt:lpstr>
      <vt:lpstr>Rajdhani</vt:lpstr>
      <vt:lpstr>Symbol</vt:lpstr>
      <vt:lpstr>Times New Roman</vt:lpstr>
      <vt:lpstr>Verdana</vt: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CELEC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Alvarez</dc:creator>
  <cp:lastModifiedBy>Daniel Alvarez</cp:lastModifiedBy>
  <cp:revision>167</cp:revision>
  <dcterms:created xsi:type="dcterms:W3CDTF">2020-11-05T23:51:00Z</dcterms:created>
  <dcterms:modified xsi:type="dcterms:W3CDTF">2020-11-17T01:18:22Z</dcterms:modified>
</cp:coreProperties>
</file>