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61" r:id="rId5"/>
    <p:sldId id="298" r:id="rId6"/>
    <p:sldId id="262" r:id="rId7"/>
    <p:sldId id="265" r:id="rId8"/>
    <p:sldId id="264" r:id="rId9"/>
    <p:sldId id="267" r:id="rId10"/>
    <p:sldId id="269" r:id="rId11"/>
    <p:sldId id="268" r:id="rId12"/>
    <p:sldId id="271" r:id="rId13"/>
    <p:sldId id="270" r:id="rId14"/>
    <p:sldId id="273" r:id="rId15"/>
    <p:sldId id="299" r:id="rId16"/>
    <p:sldId id="274" r:id="rId17"/>
    <p:sldId id="279" r:id="rId18"/>
    <p:sldId id="278" r:id="rId19"/>
    <p:sldId id="283" r:id="rId20"/>
    <p:sldId id="302" r:id="rId21"/>
    <p:sldId id="295" r:id="rId22"/>
    <p:sldId id="290" r:id="rId23"/>
    <p:sldId id="291" r:id="rId24"/>
    <p:sldId id="292" r:id="rId25"/>
    <p:sldId id="293" r:id="rId26"/>
    <p:sldId id="294"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728B1-D8BE-4BA3-BA37-AF657BC43E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37D151A-D996-4A04-A68E-27A82C8DD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8043C0FC-BF32-477C-B7A9-AEBC3B1530CD}"/>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5" name="Marcador de pie de página 4">
            <a:extLst>
              <a:ext uri="{FF2B5EF4-FFF2-40B4-BE49-F238E27FC236}">
                <a16:creationId xmlns:a16="http://schemas.microsoft.com/office/drawing/2014/main" id="{2B2DBB6D-8C10-41CD-AC8D-3472F2C9F4F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06109EB-B404-4DBC-B7CA-573A4FEE941E}"/>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143283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6DF29-562D-4E89-AC9F-BEDF659F78E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52D512A-05F1-411B-81B1-9F1D6F0827F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672478B-328E-4084-974F-A0BC4E8C7D27}"/>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5" name="Marcador de pie de página 4">
            <a:extLst>
              <a:ext uri="{FF2B5EF4-FFF2-40B4-BE49-F238E27FC236}">
                <a16:creationId xmlns:a16="http://schemas.microsoft.com/office/drawing/2014/main" id="{EE075E4D-AF85-4A35-8F1E-9B41DC6F391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1B37073-2091-4C60-8261-9583F4D57E79}"/>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408272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6B6813-2706-4F67-8455-AD3F78CACA1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D96002A-4CFF-4475-9D18-42B18215F3C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0DB2A8F-63A5-42FB-946B-2449045867B2}"/>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5" name="Marcador de pie de página 4">
            <a:extLst>
              <a:ext uri="{FF2B5EF4-FFF2-40B4-BE49-F238E27FC236}">
                <a16:creationId xmlns:a16="http://schemas.microsoft.com/office/drawing/2014/main" id="{F5B6A411-7C5D-498C-A2A4-A03712E660D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4D63F12-5A72-4C8A-A331-3955F001F396}"/>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12634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18273-9C2C-44BC-BD4E-0B3B804A850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200A143-4428-49A8-A013-9864304EF3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31049DC-3059-4B47-9306-2622AB3F43BE}"/>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5" name="Marcador de pie de página 4">
            <a:extLst>
              <a:ext uri="{FF2B5EF4-FFF2-40B4-BE49-F238E27FC236}">
                <a16:creationId xmlns:a16="http://schemas.microsoft.com/office/drawing/2014/main" id="{B7F62101-EF9C-467B-95B4-84DDE422F02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2FF07C2-B849-4B33-9A39-A1CD83A30CD8}"/>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344554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09008-D3CF-4E37-81CD-2C2196BA56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0A98FEE-836A-4A7E-A2B6-B8B07A685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66D36F-F570-4CD6-8E5B-F38B08E33B2B}"/>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5" name="Marcador de pie de página 4">
            <a:extLst>
              <a:ext uri="{FF2B5EF4-FFF2-40B4-BE49-F238E27FC236}">
                <a16:creationId xmlns:a16="http://schemas.microsoft.com/office/drawing/2014/main" id="{38C65CD6-6A37-4625-B206-3526BCF5F3F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4EB1059-9C85-4C84-8B8C-86E7FF3CBFBF}"/>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29612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63AD6-D5B9-4938-8B27-5D94EFA7407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4CD706C-A688-4BEC-B5AA-709D18AD24D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57D163B-4577-448B-A56C-8D731F4DB6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D9A8FBC-36EB-4FC2-973F-BA45D46D190C}"/>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6" name="Marcador de pie de página 5">
            <a:extLst>
              <a:ext uri="{FF2B5EF4-FFF2-40B4-BE49-F238E27FC236}">
                <a16:creationId xmlns:a16="http://schemas.microsoft.com/office/drawing/2014/main" id="{BADBE24C-23F2-4926-9AAF-37D445D8EF3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67939A7-A2B2-4229-BC12-B5F2063DD87E}"/>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189136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84B06-6D1A-422B-8EFB-CFA391C178E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351114B-B723-4EA1-B6D6-45F954CD4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E8209C-58D7-4C02-9DFF-C920A9C2A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5711896-D5F9-417F-B353-BDDAC06B9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FF7BDB-BAAD-4473-AB78-EDE5A91964C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A6D92B4-7C2E-4068-8BBB-753C3F4A11C1}"/>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8" name="Marcador de pie de página 7">
            <a:extLst>
              <a:ext uri="{FF2B5EF4-FFF2-40B4-BE49-F238E27FC236}">
                <a16:creationId xmlns:a16="http://schemas.microsoft.com/office/drawing/2014/main" id="{29464CD0-E92A-4EE7-9DCE-771E32048F8E}"/>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B6F7940-3440-4864-8F11-7A45F822657D}"/>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53368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C9C57-4A93-4A4C-884B-F45EE2412FB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6AA65B58-1D68-4DDB-94D5-3742C128A366}"/>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4" name="Marcador de pie de página 3">
            <a:extLst>
              <a:ext uri="{FF2B5EF4-FFF2-40B4-BE49-F238E27FC236}">
                <a16:creationId xmlns:a16="http://schemas.microsoft.com/office/drawing/2014/main" id="{53181DCD-5832-43F9-B117-BF456087E24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7638B041-5DDC-4ACB-9271-5ACCAA417609}"/>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401055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318949-8F22-4023-9FBE-1A4BEEA2036F}"/>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3" name="Marcador de pie de página 2">
            <a:extLst>
              <a:ext uri="{FF2B5EF4-FFF2-40B4-BE49-F238E27FC236}">
                <a16:creationId xmlns:a16="http://schemas.microsoft.com/office/drawing/2014/main" id="{EC1A01A2-3470-4A2F-B908-C28B35F7389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013BF9A4-C81E-4C51-889D-8D3D8725B30E}"/>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189694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471E2-3F2D-4B86-B98D-1083AB800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DC9E3BD-54DE-4922-800D-42FE8C1584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AB6C0E1-87B2-4FD7-8CA4-F6F42245B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9362F0-B910-44CF-8F2A-1002A2878E93}"/>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6" name="Marcador de pie de página 5">
            <a:extLst>
              <a:ext uri="{FF2B5EF4-FFF2-40B4-BE49-F238E27FC236}">
                <a16:creationId xmlns:a16="http://schemas.microsoft.com/office/drawing/2014/main" id="{8E25F71C-3AF3-4964-8B0F-1D223AEF4B5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E58895A-2EF1-405A-9DDD-307513A63CBD}"/>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258968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034E9-D5C8-4301-A708-E43F7D86CE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8BE62D3C-A165-4127-9EDA-974FA8B17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C72AF20-CDC9-4A60-B521-AAEA2683B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D30394-1548-4882-983B-7279585A6254}"/>
              </a:ext>
            </a:extLst>
          </p:cNvPr>
          <p:cNvSpPr>
            <a:spLocks noGrp="1"/>
          </p:cNvSpPr>
          <p:nvPr>
            <p:ph type="dt" sz="half" idx="10"/>
          </p:nvPr>
        </p:nvSpPr>
        <p:spPr/>
        <p:txBody>
          <a:bodyPr/>
          <a:lstStyle/>
          <a:p>
            <a:fld id="{8370F949-C0E3-4DC0-926C-A1847D419747}" type="datetimeFigureOut">
              <a:rPr lang="es-EC" smtClean="0"/>
              <a:t>22/10/2020</a:t>
            </a:fld>
            <a:endParaRPr lang="es-EC"/>
          </a:p>
        </p:txBody>
      </p:sp>
      <p:sp>
        <p:nvSpPr>
          <p:cNvPr id="6" name="Marcador de pie de página 5">
            <a:extLst>
              <a:ext uri="{FF2B5EF4-FFF2-40B4-BE49-F238E27FC236}">
                <a16:creationId xmlns:a16="http://schemas.microsoft.com/office/drawing/2014/main" id="{40AE06B9-387D-413A-A3DE-1CB0C8DEC5E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1D87081-A398-49C3-92F2-DB632E51B5FC}"/>
              </a:ext>
            </a:extLst>
          </p:cNvPr>
          <p:cNvSpPr>
            <a:spLocks noGrp="1"/>
          </p:cNvSpPr>
          <p:nvPr>
            <p:ph type="sldNum" sz="quarter" idx="12"/>
          </p:nvPr>
        </p:nvSpPr>
        <p:spPr/>
        <p:txBody>
          <a:bodyPr/>
          <a:lstStyle/>
          <a:p>
            <a:fld id="{1BBE5758-7C18-4FCB-A896-38DCCA7DE810}" type="slidenum">
              <a:rPr lang="es-EC" smtClean="0"/>
              <a:t>‹Nº›</a:t>
            </a:fld>
            <a:endParaRPr lang="es-EC"/>
          </a:p>
        </p:txBody>
      </p:sp>
    </p:spTree>
    <p:extLst>
      <p:ext uri="{BB962C8B-B14F-4D97-AF65-F5344CB8AC3E}">
        <p14:creationId xmlns:p14="http://schemas.microsoft.com/office/powerpoint/2010/main" val="4443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4C8551-10A6-4B17-AB48-464136587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431A3C6-44F7-49C8-A5BC-C2FC4DD3F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0496958-AF03-4441-8291-8F2BA0033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0F949-C0E3-4DC0-926C-A1847D419747}" type="datetimeFigureOut">
              <a:rPr lang="es-EC" smtClean="0"/>
              <a:t>22/10/2020</a:t>
            </a:fld>
            <a:endParaRPr lang="es-EC"/>
          </a:p>
        </p:txBody>
      </p:sp>
      <p:sp>
        <p:nvSpPr>
          <p:cNvPr id="5" name="Marcador de pie de página 4">
            <a:extLst>
              <a:ext uri="{FF2B5EF4-FFF2-40B4-BE49-F238E27FC236}">
                <a16:creationId xmlns:a16="http://schemas.microsoft.com/office/drawing/2014/main" id="{A04B435B-00BA-4EE7-94A6-43303EDC2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B91B277B-9FEB-4349-B1FB-9CB0692549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E5758-7C18-4FCB-A896-38DCCA7DE810}" type="slidenum">
              <a:rPr lang="es-EC" smtClean="0"/>
              <a:t>‹Nº›</a:t>
            </a:fld>
            <a:endParaRPr lang="es-EC"/>
          </a:p>
        </p:txBody>
      </p:sp>
    </p:spTree>
    <p:extLst>
      <p:ext uri="{BB962C8B-B14F-4D97-AF65-F5344CB8AC3E}">
        <p14:creationId xmlns:p14="http://schemas.microsoft.com/office/powerpoint/2010/main" val="304319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Dibujo_de_Microsoft_Visio.vsdx"/><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package" Target="../embeddings/Dibujo_de_Microsoft_Visio2.vsdx"/><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ED8A99-E8CD-40F9-9F49-9AC78B553E00}"/>
              </a:ext>
            </a:extLst>
          </p:cNvPr>
          <p:cNvSpPr>
            <a:spLocks noGrp="1"/>
          </p:cNvSpPr>
          <p:nvPr>
            <p:ph type="title"/>
          </p:nvPr>
        </p:nvSpPr>
        <p:spPr>
          <a:xfrm>
            <a:off x="618566" y="1848970"/>
            <a:ext cx="10467798" cy="1008530"/>
          </a:xfrm>
        </p:spPr>
        <p:txBody>
          <a:bodyPr>
            <a:normAutofit/>
          </a:bodyPr>
          <a:lstStyle/>
          <a:p>
            <a:pPr algn="ctr"/>
            <a:r>
              <a:rPr lang="es-EC" sz="2800" dirty="0">
                <a:latin typeface="Times New Roman" panose="02020603050405020304" pitchFamily="18" charset="0"/>
                <a:cs typeface="Times New Roman" panose="02020603050405020304" pitchFamily="18" charset="0"/>
              </a:rPr>
              <a:t>Trabajo de titulación previo a la obtención del título de Magíster en Sistemas de Gestión Ambiental</a:t>
            </a:r>
          </a:p>
        </p:txBody>
      </p:sp>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2232965" y="52666"/>
            <a:ext cx="6790764" cy="1439958"/>
          </a:xfrm>
          <a:prstGeom prst="rect">
            <a:avLst/>
          </a:prstGeom>
          <a:noFill/>
          <a:ln>
            <a:noFill/>
          </a:ln>
        </p:spPr>
      </p:pic>
      <p:sp>
        <p:nvSpPr>
          <p:cNvPr id="5" name="Título 3">
            <a:extLst>
              <a:ext uri="{FF2B5EF4-FFF2-40B4-BE49-F238E27FC236}">
                <a16:creationId xmlns:a16="http://schemas.microsoft.com/office/drawing/2014/main" id="{C607FE5D-B786-44F7-B258-BBF5A62AE5DA}"/>
              </a:ext>
            </a:extLst>
          </p:cNvPr>
          <p:cNvSpPr txBox="1">
            <a:spLocks/>
          </p:cNvSpPr>
          <p:nvPr/>
        </p:nvSpPr>
        <p:spPr>
          <a:xfrm>
            <a:off x="618565" y="2944907"/>
            <a:ext cx="10467797" cy="1398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Times New Roman" panose="02020603050405020304" pitchFamily="18" charset="0"/>
                <a:cs typeface="Times New Roman" panose="02020603050405020304" pitchFamily="18" charset="0"/>
              </a:rPr>
              <a:t>ECODISEÑO PARA LA FABRICACIÓN DE TEJAS CERÁMICAS CON APLICACIÓN DE UN DESCARTE INDUSTRIAL POLVOS DE ACERÍA </a:t>
            </a:r>
          </a:p>
        </p:txBody>
      </p:sp>
      <p:sp>
        <p:nvSpPr>
          <p:cNvPr id="8" name="Título 3">
            <a:extLst>
              <a:ext uri="{FF2B5EF4-FFF2-40B4-BE49-F238E27FC236}">
                <a16:creationId xmlns:a16="http://schemas.microsoft.com/office/drawing/2014/main" id="{4F268974-76DC-45C3-A6E1-1C3DD0009B70}"/>
              </a:ext>
            </a:extLst>
          </p:cNvPr>
          <p:cNvSpPr txBox="1">
            <a:spLocks/>
          </p:cNvSpPr>
          <p:nvPr/>
        </p:nvSpPr>
        <p:spPr>
          <a:xfrm>
            <a:off x="744070" y="4467786"/>
            <a:ext cx="9489143" cy="643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a:latin typeface="Times New Roman" panose="02020603050405020304" pitchFamily="18" charset="0"/>
                <a:cs typeface="Times New Roman" panose="02020603050405020304" pitchFamily="18" charset="0"/>
              </a:rPr>
              <a:t>AUTOR: </a:t>
            </a:r>
            <a:r>
              <a:rPr lang="es-EC" sz="2800" dirty="0">
                <a:latin typeface="Times New Roman" panose="02020603050405020304" pitchFamily="18" charset="0"/>
                <a:cs typeface="Times New Roman" panose="02020603050405020304" pitchFamily="18" charset="0"/>
              </a:rPr>
              <a:t>VIZUETA CAJO JUAN ALFREDO</a:t>
            </a:r>
          </a:p>
        </p:txBody>
      </p:sp>
      <p:sp>
        <p:nvSpPr>
          <p:cNvPr id="9" name="Título 3">
            <a:extLst>
              <a:ext uri="{FF2B5EF4-FFF2-40B4-BE49-F238E27FC236}">
                <a16:creationId xmlns:a16="http://schemas.microsoft.com/office/drawing/2014/main" id="{0BD0343C-C6F4-435C-8CD7-6FBBEC749715}"/>
              </a:ext>
            </a:extLst>
          </p:cNvPr>
          <p:cNvSpPr txBox="1">
            <a:spLocks/>
          </p:cNvSpPr>
          <p:nvPr/>
        </p:nvSpPr>
        <p:spPr>
          <a:xfrm>
            <a:off x="744071" y="5181601"/>
            <a:ext cx="9489142" cy="643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dirty="0">
                <a:latin typeface="Times New Roman" panose="02020603050405020304" pitchFamily="18" charset="0"/>
                <a:cs typeface="Times New Roman" panose="02020603050405020304" pitchFamily="18" charset="0"/>
              </a:rPr>
              <a:t>DIRECTOR: </a:t>
            </a:r>
            <a:r>
              <a:rPr lang="es-EC" sz="2800" dirty="0">
                <a:latin typeface="Times New Roman" panose="02020603050405020304" pitchFamily="18" charset="0"/>
                <a:cs typeface="Times New Roman" panose="02020603050405020304" pitchFamily="18" charset="0"/>
              </a:rPr>
              <a:t>BERMEO GARAY MARTHA MIRELLA PhD</a:t>
            </a:r>
            <a:r>
              <a:rPr lang="es-EC" sz="2800" b="1" dirty="0">
                <a:latin typeface="Times New Roman" panose="02020603050405020304" pitchFamily="18" charset="0"/>
                <a:cs typeface="Times New Roman" panose="02020603050405020304" pitchFamily="18" charset="0"/>
              </a:rPr>
              <a:t>.</a:t>
            </a:r>
            <a:endParaRPr lang="es-EC" sz="2800" dirty="0">
              <a:latin typeface="Times New Roman" panose="02020603050405020304" pitchFamily="18" charset="0"/>
              <a:cs typeface="Times New Roman" panose="02020603050405020304" pitchFamily="18" charset="0"/>
            </a:endParaRPr>
          </a:p>
        </p:txBody>
      </p:sp>
      <p:sp>
        <p:nvSpPr>
          <p:cNvPr id="10" name="Título 3">
            <a:extLst>
              <a:ext uri="{FF2B5EF4-FFF2-40B4-BE49-F238E27FC236}">
                <a16:creationId xmlns:a16="http://schemas.microsoft.com/office/drawing/2014/main" id="{192DF802-E321-4B3F-A294-D89329B05827}"/>
              </a:ext>
            </a:extLst>
          </p:cNvPr>
          <p:cNvSpPr txBox="1">
            <a:spLocks/>
          </p:cNvSpPr>
          <p:nvPr/>
        </p:nvSpPr>
        <p:spPr>
          <a:xfrm>
            <a:off x="4840941" y="5895416"/>
            <a:ext cx="1949824" cy="64321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a:latin typeface="Times New Roman" panose="02020603050405020304" pitchFamily="18" charset="0"/>
                <a:cs typeface="Times New Roman" panose="02020603050405020304" pitchFamily="18" charset="0"/>
              </a:rPr>
              <a:t>Octubre-2020</a:t>
            </a:r>
          </a:p>
        </p:txBody>
      </p:sp>
    </p:spTree>
    <p:extLst>
      <p:ext uri="{BB962C8B-B14F-4D97-AF65-F5344CB8AC3E}">
        <p14:creationId xmlns:p14="http://schemas.microsoft.com/office/powerpoint/2010/main" val="102681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3"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2821264" y="97475"/>
            <a:ext cx="6540507"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3.- Metodología de la Investigación</a:t>
            </a:r>
            <a:endParaRPr lang="es-EC" sz="2400" dirty="0"/>
          </a:p>
        </p:txBody>
      </p:sp>
      <p:sp>
        <p:nvSpPr>
          <p:cNvPr id="3" name="Rectangle 2">
            <a:extLst>
              <a:ext uri="{FF2B5EF4-FFF2-40B4-BE49-F238E27FC236}">
                <a16:creationId xmlns:a16="http://schemas.microsoft.com/office/drawing/2014/main" id="{14F4131C-9563-4BB8-BC70-4D679DDCEA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to 3">
            <a:extLst>
              <a:ext uri="{FF2B5EF4-FFF2-40B4-BE49-F238E27FC236}">
                <a16:creationId xmlns:a16="http://schemas.microsoft.com/office/drawing/2014/main" id="{E3F252A0-0E04-49A6-BCA4-D8B15730B598}"/>
              </a:ext>
            </a:extLst>
          </p:cNvPr>
          <p:cNvGraphicFramePr>
            <a:graphicFrameLocks noChangeAspect="1"/>
          </p:cNvGraphicFramePr>
          <p:nvPr>
            <p:extLst>
              <p:ext uri="{D42A27DB-BD31-4B8C-83A1-F6EECF244321}">
                <p14:modId xmlns:p14="http://schemas.microsoft.com/office/powerpoint/2010/main" val="1233359311"/>
              </p:ext>
            </p:extLst>
          </p:nvPr>
        </p:nvGraphicFramePr>
        <p:xfrm>
          <a:off x="900954" y="1802295"/>
          <a:ext cx="10381128" cy="4850295"/>
        </p:xfrm>
        <a:graphic>
          <a:graphicData uri="http://schemas.openxmlformats.org/presentationml/2006/ole">
            <mc:AlternateContent xmlns:mc="http://schemas.openxmlformats.org/markup-compatibility/2006">
              <mc:Choice xmlns:v="urn:schemas-microsoft-com:vml" Requires="v">
                <p:oleObj spid="_x0000_s3116" r:id="rId5" imgW="4962343" imgH="3686353" progId="Visio.Drawing.15">
                  <p:embed/>
                </p:oleObj>
              </mc:Choice>
              <mc:Fallback>
                <p:oleObj r:id="rId5" imgW="4962343" imgH="3686353" progId="Visio.Drawing.15">
                  <p:embed/>
                  <p:pic>
                    <p:nvPicPr>
                      <p:cNvPr id="4" name="Objeto 3">
                        <a:extLst>
                          <a:ext uri="{FF2B5EF4-FFF2-40B4-BE49-F238E27FC236}">
                            <a16:creationId xmlns:a16="http://schemas.microsoft.com/office/drawing/2014/main" id="{E3F252A0-0E04-49A6-BCA4-D8B15730B5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954" y="1802295"/>
                        <a:ext cx="10381128" cy="4850295"/>
                      </a:xfrm>
                      <a:prstGeom prst="rect">
                        <a:avLst/>
                      </a:prstGeom>
                      <a:noFill/>
                    </p:spPr>
                  </p:pic>
                </p:oleObj>
              </mc:Fallback>
            </mc:AlternateContent>
          </a:graphicData>
        </a:graphic>
      </p:graphicFrame>
      <p:sp>
        <p:nvSpPr>
          <p:cNvPr id="2" name="Rectángulo 1">
            <a:extLst>
              <a:ext uri="{FF2B5EF4-FFF2-40B4-BE49-F238E27FC236}">
                <a16:creationId xmlns:a16="http://schemas.microsoft.com/office/drawing/2014/main" id="{82375141-0004-4094-A2C4-6908C679F949}"/>
              </a:ext>
            </a:extLst>
          </p:cNvPr>
          <p:cNvSpPr/>
          <p:nvPr/>
        </p:nvSpPr>
        <p:spPr>
          <a:xfrm>
            <a:off x="1697340" y="1050469"/>
            <a:ext cx="8683789"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3.1.- Esquema de presentación de la Metodología</a:t>
            </a:r>
            <a:endParaRPr lang="es-EC" sz="2400" dirty="0"/>
          </a:p>
        </p:txBody>
      </p:sp>
    </p:spTree>
    <p:extLst>
      <p:ext uri="{BB962C8B-B14F-4D97-AF65-F5344CB8AC3E}">
        <p14:creationId xmlns:p14="http://schemas.microsoft.com/office/powerpoint/2010/main" val="128833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2448974" y="1142286"/>
            <a:ext cx="6150348" cy="3373359"/>
          </a:xfrm>
          <a:prstGeom prst="rect">
            <a:avLst/>
          </a:prstGeom>
          <a:solidFill>
            <a:schemeClr val="accent6">
              <a:lumMod val="60000"/>
              <a:lumOff val="40000"/>
            </a:schemeClr>
          </a:solidFill>
          <a:ln w="28575">
            <a:solidFill>
              <a:schemeClr val="accent1"/>
            </a:solidFill>
          </a:ln>
        </p:spPr>
        <p:txBody>
          <a:bodyPr wrap="square" rtlCol="0">
            <a:spAutoFit/>
          </a:bodyPr>
          <a:lstStyle/>
          <a:p>
            <a:pPr>
              <a:lnSpc>
                <a:spcPct val="150000"/>
              </a:lnSpc>
            </a:pPr>
            <a:r>
              <a:rPr lang="es-EC" sz="1800" dirty="0">
                <a:solidFill>
                  <a:srgbClr val="000000"/>
                </a:solidFill>
                <a:effectLst/>
                <a:ea typeface="Times New Roman" panose="02020603050405020304" pitchFamily="18" charset="0"/>
              </a:rPr>
              <a:t>La metodología experimental consiste en realizar varios experimentos en los cuales solo varía un parámetro y se mantiene constante los demás, dados que las variaciones de respuestas se podrían atribuir a un solo factor. </a:t>
            </a:r>
            <a:endParaRPr lang="es-EC" sz="2000" dirty="0"/>
          </a:p>
          <a:p>
            <a:pPr marL="457200" indent="-457200">
              <a:lnSpc>
                <a:spcPct val="150000"/>
              </a:lnSpc>
              <a:buFont typeface="+mj-lt"/>
              <a:buAutoNum type="arabicPeriod"/>
            </a:pPr>
            <a:r>
              <a:rPr lang="es-EC" dirty="0"/>
              <a:t>Dimensión de la teja</a:t>
            </a:r>
          </a:p>
          <a:p>
            <a:pPr marL="457200" indent="-457200">
              <a:lnSpc>
                <a:spcPct val="150000"/>
              </a:lnSpc>
              <a:buFont typeface="+mj-lt"/>
              <a:buAutoNum type="arabicPeriod"/>
            </a:pPr>
            <a:r>
              <a:rPr lang="es-EC" dirty="0"/>
              <a:t>Humedad</a:t>
            </a:r>
          </a:p>
          <a:p>
            <a:pPr marL="457200" indent="-457200">
              <a:lnSpc>
                <a:spcPct val="150000"/>
              </a:lnSpc>
              <a:buFont typeface="+mj-lt"/>
              <a:buAutoNum type="arabicPeriod"/>
            </a:pPr>
            <a:r>
              <a:rPr lang="es-EC" dirty="0"/>
              <a:t>Tiempo de secado</a:t>
            </a:r>
          </a:p>
          <a:p>
            <a:pPr marL="457200" indent="-457200">
              <a:lnSpc>
                <a:spcPct val="150000"/>
              </a:lnSpc>
              <a:buFont typeface="+mj-lt"/>
              <a:buAutoNum type="arabicPeriod"/>
            </a:pPr>
            <a:r>
              <a:rPr lang="es-EC" dirty="0"/>
              <a:t>Tiempo y temperatura de cocción.</a:t>
            </a:r>
          </a:p>
        </p:txBody>
      </p:sp>
      <p:sp>
        <p:nvSpPr>
          <p:cNvPr id="8" name="Rectángulo 7">
            <a:extLst>
              <a:ext uri="{FF2B5EF4-FFF2-40B4-BE49-F238E27FC236}">
                <a16:creationId xmlns:a16="http://schemas.microsoft.com/office/drawing/2014/main" id="{A40D5A0F-D82D-476C-B129-A60CEA02FFA7}"/>
              </a:ext>
            </a:extLst>
          </p:cNvPr>
          <p:cNvSpPr/>
          <p:nvPr/>
        </p:nvSpPr>
        <p:spPr>
          <a:xfrm>
            <a:off x="2516574" y="170424"/>
            <a:ext cx="6150348"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3.2.- Diseño Experimental</a:t>
            </a:r>
            <a:endParaRPr lang="es-EC" sz="2400" dirty="0"/>
          </a:p>
        </p:txBody>
      </p:sp>
    </p:spTree>
    <p:extLst>
      <p:ext uri="{BB962C8B-B14F-4D97-AF65-F5344CB8AC3E}">
        <p14:creationId xmlns:p14="http://schemas.microsoft.com/office/powerpoint/2010/main" val="405455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982328" y="316004"/>
            <a:ext cx="8113813"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3.4.- Caracterización química polvos de acería-Arcilla</a:t>
            </a:r>
            <a:endParaRPr lang="es-EC" sz="2400" dirty="0"/>
          </a:p>
        </p:txBody>
      </p:sp>
      <p:pic>
        <p:nvPicPr>
          <p:cNvPr id="9" name="Imagen 8" descr="C:\Users\USUARIO\Documents\ESPE TESIS\Fotos Tesis\IMG_20190703_095208185.jpg">
            <a:extLst>
              <a:ext uri="{FF2B5EF4-FFF2-40B4-BE49-F238E27FC236}">
                <a16:creationId xmlns:a16="http://schemas.microsoft.com/office/drawing/2014/main" id="{C1BEA7A5-A439-4EB7-B3C0-67ABDCBC158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9770" y="1151380"/>
            <a:ext cx="2028825" cy="2066290"/>
          </a:xfrm>
          <a:prstGeom prst="rect">
            <a:avLst/>
          </a:prstGeom>
          <a:noFill/>
          <a:ln>
            <a:noFill/>
          </a:ln>
        </p:spPr>
      </p:pic>
      <p:sp>
        <p:nvSpPr>
          <p:cNvPr id="3" name="Rectángulo 2">
            <a:extLst>
              <a:ext uri="{FF2B5EF4-FFF2-40B4-BE49-F238E27FC236}">
                <a16:creationId xmlns:a16="http://schemas.microsoft.com/office/drawing/2014/main" id="{23065E67-BC14-4463-A879-C52399744C64}"/>
              </a:ext>
            </a:extLst>
          </p:cNvPr>
          <p:cNvSpPr/>
          <p:nvPr/>
        </p:nvSpPr>
        <p:spPr>
          <a:xfrm>
            <a:off x="611037" y="3213556"/>
            <a:ext cx="2066291" cy="430887"/>
          </a:xfrm>
          <a:prstGeom prst="rect">
            <a:avLst/>
          </a:prstGeom>
        </p:spPr>
        <p:txBody>
          <a:bodyPr wrap="square">
            <a:spAutoFit/>
          </a:bodyPr>
          <a:lstStyle/>
          <a:p>
            <a:r>
              <a:rPr lang="es-EC" sz="1100" dirty="0">
                <a:latin typeface="Times New Roman" panose="02020603050405020304" pitchFamily="18" charset="0"/>
                <a:ea typeface="Times New Roman" panose="02020603050405020304" pitchFamily="18" charset="0"/>
              </a:rPr>
              <a:t>Preparación de muestra polvo de acería (tamizado malla 270).</a:t>
            </a:r>
            <a:endParaRPr lang="es-EC" sz="1100" dirty="0"/>
          </a:p>
        </p:txBody>
      </p:sp>
      <p:pic>
        <p:nvPicPr>
          <p:cNvPr id="10" name="Imagen 9" descr="C:\Users\USUARIO\Documents\ESPE TESIS\Fotos Tesis\IMG_20190703_100449206.jpg">
            <a:extLst>
              <a:ext uri="{FF2B5EF4-FFF2-40B4-BE49-F238E27FC236}">
                <a16:creationId xmlns:a16="http://schemas.microsoft.com/office/drawing/2014/main" id="{08C006D0-2759-4DB7-B097-17D1927D72CF}"/>
              </a:ext>
            </a:extLst>
          </p:cNvPr>
          <p:cNvPicPr/>
          <p:nvPr/>
        </p:nvPicPr>
        <p:blipFill rotWithShape="1">
          <a:blip r:embed="rId5" cstate="print">
            <a:extLst>
              <a:ext uri="{28A0092B-C50C-407E-A947-70E740481C1C}">
                <a14:useLocalDpi xmlns:a14="http://schemas.microsoft.com/office/drawing/2010/main" val="0"/>
              </a:ext>
            </a:extLst>
          </a:blip>
          <a:srcRect l="9350" r="3328"/>
          <a:stretch/>
        </p:blipFill>
        <p:spPr bwMode="auto">
          <a:xfrm rot="5400000">
            <a:off x="3202290" y="1127250"/>
            <a:ext cx="2066290" cy="2077085"/>
          </a:xfrm>
          <a:prstGeom prst="rect">
            <a:avLst/>
          </a:prstGeom>
          <a:noFill/>
          <a:ln>
            <a:noFill/>
          </a:ln>
          <a:extLst>
            <a:ext uri="{53640926-AAD7-44D8-BBD7-CCE9431645EC}">
              <a14:shadowObscured xmlns:a14="http://schemas.microsoft.com/office/drawing/2010/main"/>
            </a:ext>
          </a:extLst>
        </p:spPr>
      </p:pic>
      <p:pic>
        <p:nvPicPr>
          <p:cNvPr id="11" name="Imagen 10" descr="C:\Users\USUARIO\Documents\ESPE TESIS\Fotos Tesis\IMG_20190703_100540405.jpg">
            <a:extLst>
              <a:ext uri="{FF2B5EF4-FFF2-40B4-BE49-F238E27FC236}">
                <a16:creationId xmlns:a16="http://schemas.microsoft.com/office/drawing/2014/main" id="{36FD2491-F6F5-4959-B101-DA4130883D2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4699" y="1146094"/>
            <a:ext cx="2057400" cy="2084705"/>
          </a:xfrm>
          <a:prstGeom prst="rect">
            <a:avLst/>
          </a:prstGeom>
          <a:noFill/>
          <a:ln>
            <a:noFill/>
          </a:ln>
        </p:spPr>
      </p:pic>
      <p:sp>
        <p:nvSpPr>
          <p:cNvPr id="4" name="Rectángulo 3">
            <a:extLst>
              <a:ext uri="{FF2B5EF4-FFF2-40B4-BE49-F238E27FC236}">
                <a16:creationId xmlns:a16="http://schemas.microsoft.com/office/drawing/2014/main" id="{0540AFA7-36FF-48C8-A1DA-A68E8831DC53}"/>
              </a:ext>
            </a:extLst>
          </p:cNvPr>
          <p:cNvSpPr/>
          <p:nvPr/>
        </p:nvSpPr>
        <p:spPr>
          <a:xfrm>
            <a:off x="3137677" y="3259329"/>
            <a:ext cx="4669192" cy="430887"/>
          </a:xfrm>
          <a:prstGeom prst="rect">
            <a:avLst/>
          </a:prstGeom>
        </p:spPr>
        <p:txBody>
          <a:bodyPr wrap="square">
            <a:spAutoFit/>
          </a:bodyPr>
          <a:lstStyle/>
          <a:p>
            <a:r>
              <a:rPr lang="es-EC" sz="1100" dirty="0">
                <a:latin typeface="Times New Roman" panose="02020603050405020304" pitchFamily="18" charset="0"/>
                <a:ea typeface="Times New Roman" panose="02020603050405020304" pitchFamily="18" charset="0"/>
              </a:rPr>
              <a:t>Espectrómetro de Rayos X EDX 720, preparación de muestras analíticas en el espectrómetro. </a:t>
            </a:r>
            <a:endParaRPr lang="es-EC" sz="1100" dirty="0"/>
          </a:p>
        </p:txBody>
      </p:sp>
      <p:sp>
        <p:nvSpPr>
          <p:cNvPr id="5" name="CuadroTexto 4">
            <a:extLst>
              <a:ext uri="{FF2B5EF4-FFF2-40B4-BE49-F238E27FC236}">
                <a16:creationId xmlns:a16="http://schemas.microsoft.com/office/drawing/2014/main" id="{F3D3585D-D535-4D93-A5DA-F83D8CF147DA}"/>
              </a:ext>
            </a:extLst>
          </p:cNvPr>
          <p:cNvSpPr txBox="1"/>
          <p:nvPr/>
        </p:nvSpPr>
        <p:spPr>
          <a:xfrm>
            <a:off x="8282447" y="1235522"/>
            <a:ext cx="3627387" cy="2585323"/>
          </a:xfrm>
          <a:prstGeom prst="rect">
            <a:avLst/>
          </a:prstGeom>
          <a:solidFill>
            <a:schemeClr val="accent6">
              <a:lumMod val="60000"/>
              <a:lumOff val="40000"/>
            </a:schemeClr>
          </a:solidFill>
          <a:ln w="12700">
            <a:solidFill>
              <a:srgbClr val="0070C0"/>
            </a:solidFill>
          </a:ln>
        </p:spPr>
        <p:txBody>
          <a:bodyPr wrap="square" rtlCol="0">
            <a:spAutoFit/>
          </a:bodyPr>
          <a:lstStyle/>
          <a:p>
            <a:r>
              <a:rPr lang="es-MX" dirty="0"/>
              <a:t>Las muestras se las determino mediante un análisis de fluorescencia de rayos X </a:t>
            </a:r>
            <a:r>
              <a:rPr lang="es-EC" sz="1800" dirty="0">
                <a:effectLst/>
                <a:latin typeface="Times New Roman" panose="02020603050405020304" pitchFamily="18" charset="0"/>
                <a:ea typeface="Times New Roman" panose="02020603050405020304" pitchFamily="18" charset="0"/>
              </a:rPr>
              <a:t>en el </a:t>
            </a:r>
            <a:r>
              <a:rPr lang="es-EC" dirty="0"/>
              <a:t>espectrómetro de Rayos X EDX 720 este es un equipo utilizado para el análisis químico en el rango de medición desde el </a:t>
            </a:r>
            <a:r>
              <a:rPr lang="es-EC" dirty="0" err="1"/>
              <a:t>Na</a:t>
            </a:r>
            <a:r>
              <a:rPr lang="es-EC" dirty="0"/>
              <a:t> (11) hasta el U (92) de muestras sólidas y líquidas.</a:t>
            </a:r>
          </a:p>
          <a:p>
            <a:endParaRPr lang="es-EC" dirty="0"/>
          </a:p>
        </p:txBody>
      </p:sp>
      <p:pic>
        <p:nvPicPr>
          <p:cNvPr id="13" name="Imagen 12" descr="C:\Users\USUARIO\Documents\ESPE TESIS\Fotos Tesis\IMG_20190703_102822968.jpg">
            <a:extLst>
              <a:ext uri="{FF2B5EF4-FFF2-40B4-BE49-F238E27FC236}">
                <a16:creationId xmlns:a16="http://schemas.microsoft.com/office/drawing/2014/main" id="{A2EB3E62-C1A4-4C89-8BD2-7C001DE2F59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718" y="4214352"/>
            <a:ext cx="2076450" cy="2076450"/>
          </a:xfrm>
          <a:prstGeom prst="rect">
            <a:avLst/>
          </a:prstGeom>
          <a:noFill/>
          <a:ln>
            <a:noFill/>
          </a:ln>
        </p:spPr>
      </p:pic>
      <p:pic>
        <p:nvPicPr>
          <p:cNvPr id="15" name="Imagen 14" descr="C:\Users\USUARIO\Documents\ESPE TESIS\Fotos Tesis\IMG_20190703_103432671.jpg">
            <a:extLst>
              <a:ext uri="{FF2B5EF4-FFF2-40B4-BE49-F238E27FC236}">
                <a16:creationId xmlns:a16="http://schemas.microsoft.com/office/drawing/2014/main" id="{FC8C328A-B974-42AE-A7BB-A6F306A601B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3693" y="4189377"/>
            <a:ext cx="2057400" cy="2075815"/>
          </a:xfrm>
          <a:prstGeom prst="rect">
            <a:avLst/>
          </a:prstGeom>
          <a:noFill/>
          <a:ln>
            <a:noFill/>
          </a:ln>
        </p:spPr>
      </p:pic>
      <p:sp>
        <p:nvSpPr>
          <p:cNvPr id="17" name="Rectángulo 16">
            <a:extLst>
              <a:ext uri="{FF2B5EF4-FFF2-40B4-BE49-F238E27FC236}">
                <a16:creationId xmlns:a16="http://schemas.microsoft.com/office/drawing/2014/main" id="{BB61D72F-D476-4E85-A301-F443DECBBFC8}"/>
              </a:ext>
            </a:extLst>
          </p:cNvPr>
          <p:cNvSpPr/>
          <p:nvPr/>
        </p:nvSpPr>
        <p:spPr>
          <a:xfrm>
            <a:off x="486703" y="3820845"/>
            <a:ext cx="5176822" cy="307777"/>
          </a:xfrm>
          <a:prstGeom prst="rect">
            <a:avLst/>
          </a:prstGeom>
        </p:spPr>
        <p:txBody>
          <a:bodyPr wrap="square">
            <a:spAutoFit/>
          </a:bodyPr>
          <a:lstStyle/>
          <a:p>
            <a:r>
              <a:rPr lang="es-EC" sz="1400" dirty="0">
                <a:latin typeface="Times New Roman" panose="02020603050405020304" pitchFamily="18" charset="0"/>
                <a:ea typeface="Times New Roman" panose="02020603050405020304" pitchFamily="18" charset="0"/>
              </a:rPr>
              <a:t>Preparación de muestra de arcilla roja (reducción de partícula).</a:t>
            </a:r>
            <a:endParaRPr lang="es-EC" sz="1400" dirty="0"/>
          </a:p>
        </p:txBody>
      </p:sp>
      <p:sp>
        <p:nvSpPr>
          <p:cNvPr id="19" name="Rectángulo 18">
            <a:extLst>
              <a:ext uri="{FF2B5EF4-FFF2-40B4-BE49-F238E27FC236}">
                <a16:creationId xmlns:a16="http://schemas.microsoft.com/office/drawing/2014/main" id="{DCBA8167-3CD3-4499-8102-B15FD11D65E7}"/>
              </a:ext>
            </a:extLst>
          </p:cNvPr>
          <p:cNvSpPr/>
          <p:nvPr/>
        </p:nvSpPr>
        <p:spPr>
          <a:xfrm>
            <a:off x="420519" y="6320844"/>
            <a:ext cx="2256809" cy="261610"/>
          </a:xfrm>
          <a:prstGeom prst="rect">
            <a:avLst/>
          </a:prstGeom>
        </p:spPr>
        <p:txBody>
          <a:bodyPr wrap="square">
            <a:spAutoFit/>
          </a:bodyPr>
          <a:lstStyle/>
          <a:p>
            <a:r>
              <a:rPr lang="es-EC" sz="1100" dirty="0">
                <a:latin typeface="Times New Roman" panose="02020603050405020304" pitchFamily="18" charset="0"/>
              </a:rPr>
              <a:t>Cuarteo de la muestra (cuarteadora)</a:t>
            </a:r>
            <a:endParaRPr lang="es-EC" sz="1100" dirty="0"/>
          </a:p>
        </p:txBody>
      </p:sp>
      <p:sp>
        <p:nvSpPr>
          <p:cNvPr id="21" name="Rectángulo 20">
            <a:extLst>
              <a:ext uri="{FF2B5EF4-FFF2-40B4-BE49-F238E27FC236}">
                <a16:creationId xmlns:a16="http://schemas.microsoft.com/office/drawing/2014/main" id="{B7FD5AAB-DBD2-4B40-93AA-9DCD12AB4766}"/>
              </a:ext>
            </a:extLst>
          </p:cNvPr>
          <p:cNvSpPr/>
          <p:nvPr/>
        </p:nvSpPr>
        <p:spPr>
          <a:xfrm>
            <a:off x="3233693" y="6333653"/>
            <a:ext cx="2076450" cy="430887"/>
          </a:xfrm>
          <a:prstGeom prst="rect">
            <a:avLst/>
          </a:prstGeom>
        </p:spPr>
        <p:txBody>
          <a:bodyPr wrap="square">
            <a:spAutoFit/>
          </a:bodyPr>
          <a:lstStyle/>
          <a:p>
            <a:r>
              <a:rPr lang="es-EC" sz="1100" dirty="0">
                <a:latin typeface="Times New Roman" panose="02020603050405020304" pitchFamily="18" charset="0"/>
              </a:rPr>
              <a:t>Molienda de la muestra (molino de martillo)</a:t>
            </a:r>
            <a:endParaRPr lang="es-EC" sz="1100" dirty="0"/>
          </a:p>
        </p:txBody>
      </p:sp>
      <p:pic>
        <p:nvPicPr>
          <p:cNvPr id="23" name="Imagen 22">
            <a:extLst>
              <a:ext uri="{FF2B5EF4-FFF2-40B4-BE49-F238E27FC236}">
                <a16:creationId xmlns:a16="http://schemas.microsoft.com/office/drawing/2014/main" id="{E4BF043F-D773-4E18-865E-0BC2EB45506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83432" y="4030945"/>
            <a:ext cx="2028825" cy="2066290"/>
          </a:xfrm>
          <a:prstGeom prst="rect">
            <a:avLst/>
          </a:prstGeom>
          <a:noFill/>
          <a:ln>
            <a:noFill/>
          </a:ln>
        </p:spPr>
      </p:pic>
      <p:sp>
        <p:nvSpPr>
          <p:cNvPr id="25" name="Rectángulo 24">
            <a:extLst>
              <a:ext uri="{FF2B5EF4-FFF2-40B4-BE49-F238E27FC236}">
                <a16:creationId xmlns:a16="http://schemas.microsoft.com/office/drawing/2014/main" id="{6893574D-7453-4EB3-AFD3-5B55D627AC2D}"/>
              </a:ext>
            </a:extLst>
          </p:cNvPr>
          <p:cNvSpPr/>
          <p:nvPr/>
        </p:nvSpPr>
        <p:spPr>
          <a:xfrm>
            <a:off x="5764699" y="6111110"/>
            <a:ext cx="2066291" cy="430887"/>
          </a:xfrm>
          <a:prstGeom prst="rect">
            <a:avLst/>
          </a:prstGeom>
        </p:spPr>
        <p:txBody>
          <a:bodyPr wrap="square">
            <a:spAutoFit/>
          </a:bodyPr>
          <a:lstStyle/>
          <a:p>
            <a:r>
              <a:rPr lang="es-EC" sz="1100" dirty="0">
                <a:latin typeface="Times New Roman" panose="02020603050405020304" pitchFamily="18" charset="0"/>
                <a:ea typeface="Times New Roman" panose="02020603050405020304" pitchFamily="18" charset="0"/>
              </a:rPr>
              <a:t>Preparación de muestra arcilla  (tamizado malla 270).</a:t>
            </a:r>
            <a:endParaRPr lang="es-EC" sz="1100" dirty="0"/>
          </a:p>
        </p:txBody>
      </p:sp>
    </p:spTree>
    <p:extLst>
      <p:ext uri="{BB962C8B-B14F-4D97-AF65-F5344CB8AC3E}">
        <p14:creationId xmlns:p14="http://schemas.microsoft.com/office/powerpoint/2010/main" val="301571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916886" y="293591"/>
            <a:ext cx="7765774"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3.5.- Resultados Caracterización química del polvo de acería.</a:t>
            </a:r>
            <a:endParaRPr lang="es-EC" sz="2400" dirty="0"/>
          </a:p>
        </p:txBody>
      </p:sp>
      <p:sp>
        <p:nvSpPr>
          <p:cNvPr id="4" name="Rectangle 1">
            <a:extLst>
              <a:ext uri="{FF2B5EF4-FFF2-40B4-BE49-F238E27FC236}">
                <a16:creationId xmlns:a16="http://schemas.microsoft.com/office/drawing/2014/main" id="{113232E4-8E5F-4F6E-B988-1D4780868B78}"/>
              </a:ext>
            </a:extLst>
          </p:cNvPr>
          <p:cNvSpPr>
            <a:spLocks noChangeArrowheads="1"/>
          </p:cNvSpPr>
          <p:nvPr/>
        </p:nvSpPr>
        <p:spPr bwMode="auto">
          <a:xfrm>
            <a:off x="318933" y="923891"/>
            <a:ext cx="93239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MX" altLang="es-EC"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Resultados de los óxidos presentes en la muestra de PA (Polvo de Acería)</a:t>
            </a:r>
            <a:endParaRPr kumimoji="0" lang="es-EC" altLang="es-EC" sz="1100" b="0" i="0" u="none" strike="noStrike" cap="none" normalizeH="0" baseline="0" dirty="0">
              <a:ln>
                <a:noFill/>
              </a:ln>
              <a:solidFill>
                <a:schemeClr val="tx1"/>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A72490A2-BC5D-438C-80B0-EEA7D8AE33D5}"/>
              </a:ext>
            </a:extLst>
          </p:cNvPr>
          <p:cNvSpPr/>
          <p:nvPr/>
        </p:nvSpPr>
        <p:spPr>
          <a:xfrm>
            <a:off x="333247" y="6496884"/>
            <a:ext cx="3720890" cy="261610"/>
          </a:xfrm>
          <a:prstGeom prst="rect">
            <a:avLst/>
          </a:prstGeom>
        </p:spPr>
        <p:txBody>
          <a:bodyPr wrap="none">
            <a:spAutoFit/>
          </a:bodyPr>
          <a:lstStyle/>
          <a:p>
            <a:pPr lvl="0" indent="180975" algn="just" eaLnBrk="0" fontAlgn="base" hangingPunct="0">
              <a:spcBef>
                <a:spcPct val="0"/>
              </a:spcBef>
              <a:spcAft>
                <a:spcPct val="0"/>
              </a:spcAft>
            </a:pPr>
            <a:r>
              <a:rPr lang="es-EC" altLang="es-EC" sz="1100" dirty="0">
                <a:latin typeface="Arial" panose="020B0604020202020204" pitchFamily="34" charset="0"/>
                <a:ea typeface="Times New Roman" panose="02020603050405020304" pitchFamily="18" charset="0"/>
              </a:rPr>
              <a:t> Fuente: (NOVACERO, Laboratorio de Calidad, 2019)</a:t>
            </a:r>
            <a:endParaRPr lang="es-EC" altLang="es-EC" sz="1100" dirty="0">
              <a:latin typeface="Arial" panose="020B0604020202020204" pitchFamily="34" charset="0"/>
            </a:endParaRPr>
          </a:p>
        </p:txBody>
      </p:sp>
      <p:graphicFrame>
        <p:nvGraphicFramePr>
          <p:cNvPr id="9" name="Tabla 8">
            <a:extLst>
              <a:ext uri="{FF2B5EF4-FFF2-40B4-BE49-F238E27FC236}">
                <a16:creationId xmlns:a16="http://schemas.microsoft.com/office/drawing/2014/main" id="{127FB6C0-DADC-4E5E-BA99-0B53F5BBE640}"/>
              </a:ext>
            </a:extLst>
          </p:cNvPr>
          <p:cNvGraphicFramePr>
            <a:graphicFrameLocks noGrp="1"/>
          </p:cNvGraphicFramePr>
          <p:nvPr>
            <p:extLst>
              <p:ext uri="{D42A27DB-BD31-4B8C-83A1-F6EECF244321}">
                <p14:modId xmlns:p14="http://schemas.microsoft.com/office/powerpoint/2010/main" val="79215472"/>
              </p:ext>
            </p:extLst>
          </p:nvPr>
        </p:nvGraphicFramePr>
        <p:xfrm>
          <a:off x="641523" y="1181574"/>
          <a:ext cx="9739605" cy="5315307"/>
        </p:xfrm>
        <a:graphic>
          <a:graphicData uri="http://schemas.openxmlformats.org/drawingml/2006/table">
            <a:tbl>
              <a:tblPr firstRow="1" firstCol="1" bandRow="1">
                <a:tableStyleId>{5C22544A-7EE6-4342-B048-85BDC9FD1C3A}</a:tableStyleId>
              </a:tblPr>
              <a:tblGrid>
                <a:gridCol w="1680764">
                  <a:extLst>
                    <a:ext uri="{9D8B030D-6E8A-4147-A177-3AD203B41FA5}">
                      <a16:colId xmlns:a16="http://schemas.microsoft.com/office/drawing/2014/main" val="3132666392"/>
                    </a:ext>
                  </a:extLst>
                </a:gridCol>
                <a:gridCol w="1294758">
                  <a:extLst>
                    <a:ext uri="{9D8B030D-6E8A-4147-A177-3AD203B41FA5}">
                      <a16:colId xmlns:a16="http://schemas.microsoft.com/office/drawing/2014/main" val="3108137328"/>
                    </a:ext>
                  </a:extLst>
                </a:gridCol>
                <a:gridCol w="1294758">
                  <a:extLst>
                    <a:ext uri="{9D8B030D-6E8A-4147-A177-3AD203B41FA5}">
                      <a16:colId xmlns:a16="http://schemas.microsoft.com/office/drawing/2014/main" val="1139243003"/>
                    </a:ext>
                  </a:extLst>
                </a:gridCol>
                <a:gridCol w="1294758">
                  <a:extLst>
                    <a:ext uri="{9D8B030D-6E8A-4147-A177-3AD203B41FA5}">
                      <a16:colId xmlns:a16="http://schemas.microsoft.com/office/drawing/2014/main" val="525889650"/>
                    </a:ext>
                  </a:extLst>
                </a:gridCol>
                <a:gridCol w="1294758">
                  <a:extLst>
                    <a:ext uri="{9D8B030D-6E8A-4147-A177-3AD203B41FA5}">
                      <a16:colId xmlns:a16="http://schemas.microsoft.com/office/drawing/2014/main" val="1765793116"/>
                    </a:ext>
                  </a:extLst>
                </a:gridCol>
                <a:gridCol w="1294758">
                  <a:extLst>
                    <a:ext uri="{9D8B030D-6E8A-4147-A177-3AD203B41FA5}">
                      <a16:colId xmlns:a16="http://schemas.microsoft.com/office/drawing/2014/main" val="1520068953"/>
                    </a:ext>
                  </a:extLst>
                </a:gridCol>
                <a:gridCol w="1585051">
                  <a:extLst>
                    <a:ext uri="{9D8B030D-6E8A-4147-A177-3AD203B41FA5}">
                      <a16:colId xmlns:a16="http://schemas.microsoft.com/office/drawing/2014/main" val="1466684356"/>
                    </a:ext>
                  </a:extLst>
                </a:gridCol>
              </a:tblGrid>
              <a:tr h="701397">
                <a:tc>
                  <a:txBody>
                    <a:bodyPr/>
                    <a:lstStyle/>
                    <a:p>
                      <a:pPr indent="180340" algn="just">
                        <a:lnSpc>
                          <a:spcPct val="150000"/>
                        </a:lnSpc>
                        <a:spcAft>
                          <a:spcPts val="0"/>
                        </a:spcAft>
                      </a:pPr>
                      <a:r>
                        <a:rPr lang="es-EC" sz="1000">
                          <a:effectLst/>
                        </a:rPr>
                        <a:t>Parámetros</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Resultado % PA-1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Resultado % PA-2</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Resultado % PA-3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Resultado % PA-4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Resultado % PA-5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Promedio</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119399476"/>
                  </a:ext>
                </a:extLst>
              </a:tr>
              <a:tr h="219710">
                <a:tc>
                  <a:txBody>
                    <a:bodyPr/>
                    <a:lstStyle/>
                    <a:p>
                      <a:pPr indent="180340" algn="just">
                        <a:lnSpc>
                          <a:spcPct val="150000"/>
                        </a:lnSpc>
                        <a:spcAft>
                          <a:spcPts val="0"/>
                        </a:spcAft>
                      </a:pPr>
                      <a:r>
                        <a:rPr lang="es-EC" sz="1000">
                          <a:effectLst/>
                        </a:rPr>
                        <a:t>Fe2O3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56,444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54,597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55,878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54,606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54,175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55,140</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89111646"/>
                  </a:ext>
                </a:extLst>
              </a:tr>
              <a:tr h="219710">
                <a:tc>
                  <a:txBody>
                    <a:bodyPr/>
                    <a:lstStyle/>
                    <a:p>
                      <a:pPr indent="180340" algn="just">
                        <a:lnSpc>
                          <a:spcPct val="150000"/>
                        </a:lnSpc>
                        <a:spcAft>
                          <a:spcPts val="0"/>
                        </a:spcAft>
                      </a:pPr>
                      <a:r>
                        <a:rPr lang="es-EC" sz="1000">
                          <a:effectLst/>
                        </a:rPr>
                        <a:t>ZnO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24,214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25,894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25,307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26,130</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26,379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highlight>
                            <a:srgbClr val="FFFF00"/>
                          </a:highlight>
                        </a:rPr>
                        <a:t>25,585</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1674674190"/>
                  </a:ext>
                </a:extLst>
              </a:tr>
              <a:tr h="219710">
                <a:tc>
                  <a:txBody>
                    <a:bodyPr/>
                    <a:lstStyle/>
                    <a:p>
                      <a:pPr indent="180340" algn="just">
                        <a:lnSpc>
                          <a:spcPct val="150000"/>
                        </a:lnSpc>
                        <a:spcAft>
                          <a:spcPts val="0"/>
                        </a:spcAft>
                      </a:pPr>
                      <a:r>
                        <a:rPr lang="es-EC" sz="1000">
                          <a:effectLst/>
                        </a:rPr>
                        <a:t>K2O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5,293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5,535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5,091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5,388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5,591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5,380</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208365897"/>
                  </a:ext>
                </a:extLst>
              </a:tr>
              <a:tr h="219710">
                <a:tc>
                  <a:txBody>
                    <a:bodyPr/>
                    <a:lstStyle/>
                    <a:p>
                      <a:pPr indent="180340" algn="just">
                        <a:lnSpc>
                          <a:spcPct val="150000"/>
                        </a:lnSpc>
                        <a:spcAft>
                          <a:spcPts val="0"/>
                        </a:spcAft>
                      </a:pPr>
                      <a:r>
                        <a:rPr lang="es-EC" sz="1000">
                          <a:effectLst/>
                        </a:rPr>
                        <a:t>MnO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4,904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5,238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4,749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4,994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5,257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5,028</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229414334"/>
                  </a:ext>
                </a:extLst>
              </a:tr>
              <a:tr h="219710">
                <a:tc>
                  <a:txBody>
                    <a:bodyPr/>
                    <a:lstStyle/>
                    <a:p>
                      <a:pPr indent="180340" algn="just">
                        <a:lnSpc>
                          <a:spcPct val="150000"/>
                        </a:lnSpc>
                        <a:spcAft>
                          <a:spcPts val="0"/>
                        </a:spcAft>
                      </a:pPr>
                      <a:r>
                        <a:rPr lang="es-EC" sz="1000">
                          <a:effectLst/>
                        </a:rPr>
                        <a:t>CaO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3,100</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2,627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3,313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3,191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2,616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2,969</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1669863562"/>
                  </a:ext>
                </a:extLst>
              </a:tr>
              <a:tr h="219710">
                <a:tc>
                  <a:txBody>
                    <a:bodyPr/>
                    <a:lstStyle/>
                    <a:p>
                      <a:pPr indent="180340" algn="just">
                        <a:lnSpc>
                          <a:spcPct val="150000"/>
                        </a:lnSpc>
                        <a:spcAft>
                          <a:spcPts val="0"/>
                        </a:spcAft>
                      </a:pPr>
                      <a:r>
                        <a:rPr lang="es-EC" sz="1000">
                          <a:effectLst/>
                        </a:rPr>
                        <a:t>MgO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1,996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1,848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1,857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1,718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1,880</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1,860</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116423320"/>
                  </a:ext>
                </a:extLst>
              </a:tr>
              <a:tr h="219710">
                <a:tc>
                  <a:txBody>
                    <a:bodyPr/>
                    <a:lstStyle/>
                    <a:p>
                      <a:pPr indent="180340" algn="just">
                        <a:lnSpc>
                          <a:spcPct val="150000"/>
                        </a:lnSpc>
                        <a:spcAft>
                          <a:spcPts val="0"/>
                        </a:spcAft>
                      </a:pPr>
                      <a:r>
                        <a:rPr lang="es-EC" sz="1000">
                          <a:effectLst/>
                        </a:rPr>
                        <a:t>SiO2</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1,430</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1,399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1,254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1,297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1,361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1,348</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141182069"/>
                  </a:ext>
                </a:extLst>
              </a:tr>
              <a:tr h="219710">
                <a:tc>
                  <a:txBody>
                    <a:bodyPr/>
                    <a:lstStyle/>
                    <a:p>
                      <a:pPr indent="180340" algn="just">
                        <a:lnSpc>
                          <a:spcPct val="150000"/>
                        </a:lnSpc>
                        <a:spcAft>
                          <a:spcPts val="0"/>
                        </a:spcAft>
                      </a:pPr>
                      <a:r>
                        <a:rPr lang="es-EC" sz="1000">
                          <a:effectLst/>
                        </a:rPr>
                        <a:t>Al2O3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0,771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0,952</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0,858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0,926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1,044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0,910</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119949296"/>
                  </a:ext>
                </a:extLst>
              </a:tr>
              <a:tr h="219710">
                <a:tc>
                  <a:txBody>
                    <a:bodyPr/>
                    <a:lstStyle/>
                    <a:p>
                      <a:pPr indent="180340" algn="just">
                        <a:lnSpc>
                          <a:spcPct val="150000"/>
                        </a:lnSpc>
                        <a:spcAft>
                          <a:spcPts val="0"/>
                        </a:spcAft>
                      </a:pPr>
                      <a:r>
                        <a:rPr lang="es-EC" sz="1000">
                          <a:effectLst/>
                        </a:rPr>
                        <a:t>Cr2O3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0,598</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0,576</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0,671</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0,573</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0,611</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0,606</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966636403"/>
                  </a:ext>
                </a:extLst>
              </a:tr>
              <a:tr h="219710">
                <a:tc>
                  <a:txBody>
                    <a:bodyPr/>
                    <a:lstStyle/>
                    <a:p>
                      <a:pPr indent="180340" algn="just">
                        <a:lnSpc>
                          <a:spcPct val="150000"/>
                        </a:lnSpc>
                        <a:spcAft>
                          <a:spcPts val="0"/>
                        </a:spcAft>
                      </a:pPr>
                      <a:r>
                        <a:rPr lang="es-EC" sz="1000">
                          <a:effectLst/>
                        </a:rPr>
                        <a:t>PbO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0,444</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0,473</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0,478</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0,539</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0,373</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highlight>
                            <a:srgbClr val="FFFF00"/>
                          </a:highlight>
                        </a:rPr>
                        <a:t>0,461</a:t>
                      </a:r>
                      <a:endParaRPr lang="es-EC" sz="1000" dirty="0">
                        <a:effectLst/>
                        <a:highlight>
                          <a:srgbClr val="FFFF00"/>
                        </a:highligh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165221789"/>
                  </a:ext>
                </a:extLst>
              </a:tr>
              <a:tr h="219710">
                <a:tc>
                  <a:txBody>
                    <a:bodyPr/>
                    <a:lstStyle/>
                    <a:p>
                      <a:pPr indent="180340" algn="just">
                        <a:lnSpc>
                          <a:spcPct val="150000"/>
                        </a:lnSpc>
                        <a:spcAft>
                          <a:spcPts val="0"/>
                        </a:spcAft>
                      </a:pPr>
                      <a:r>
                        <a:rPr lang="es-EC" sz="1000">
                          <a:effectLst/>
                        </a:rPr>
                        <a:t>CuO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0,196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0,214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0,191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0,208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0,200</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1165097000"/>
                  </a:ext>
                </a:extLst>
              </a:tr>
              <a:tr h="219710">
                <a:tc>
                  <a:txBody>
                    <a:bodyPr/>
                    <a:lstStyle/>
                    <a:p>
                      <a:pPr indent="180340" algn="just">
                        <a:lnSpc>
                          <a:spcPct val="150000"/>
                        </a:lnSpc>
                        <a:spcAft>
                          <a:spcPts val="0"/>
                        </a:spcAft>
                      </a:pPr>
                      <a:r>
                        <a:rPr lang="es-EC" sz="1000">
                          <a:effectLst/>
                        </a:rPr>
                        <a:t>Ir2O3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0,182</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0,205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0,194</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2596641091"/>
                  </a:ext>
                </a:extLst>
              </a:tr>
              <a:tr h="219710">
                <a:tc>
                  <a:txBody>
                    <a:bodyPr/>
                    <a:lstStyle/>
                    <a:p>
                      <a:pPr indent="180340" algn="just">
                        <a:lnSpc>
                          <a:spcPct val="150000"/>
                        </a:lnSpc>
                        <a:spcAft>
                          <a:spcPts val="0"/>
                        </a:spcAft>
                      </a:pPr>
                      <a:r>
                        <a:rPr lang="es-EC" sz="1000">
                          <a:effectLst/>
                        </a:rPr>
                        <a:t>Cl</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0,168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0,177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0,169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0,177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0,175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0,173</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2069487351"/>
                  </a:ext>
                </a:extLst>
              </a:tr>
              <a:tr h="219710">
                <a:tc>
                  <a:txBody>
                    <a:bodyPr/>
                    <a:lstStyle/>
                    <a:p>
                      <a:pPr indent="180340" algn="just">
                        <a:lnSpc>
                          <a:spcPct val="150000"/>
                        </a:lnSpc>
                        <a:spcAft>
                          <a:spcPts val="0"/>
                        </a:spcAft>
                      </a:pPr>
                      <a:r>
                        <a:rPr lang="es-EC" sz="1000">
                          <a:effectLst/>
                        </a:rPr>
                        <a:t>SO3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0,089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0,096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0,02</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0,094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0,093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0,078</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281986279"/>
                  </a:ext>
                </a:extLst>
              </a:tr>
              <a:tr h="219710">
                <a:tc>
                  <a:txBody>
                    <a:bodyPr/>
                    <a:lstStyle/>
                    <a:p>
                      <a:pPr indent="180340" algn="just">
                        <a:lnSpc>
                          <a:spcPct val="150000"/>
                        </a:lnSpc>
                        <a:spcAft>
                          <a:spcPts val="0"/>
                        </a:spcAft>
                      </a:pPr>
                      <a:r>
                        <a:rPr lang="es-EC" sz="1000">
                          <a:effectLst/>
                        </a:rPr>
                        <a:t>Ac</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0,064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0,062</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0,045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0,104</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0,065</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1631942660"/>
                  </a:ext>
                </a:extLst>
              </a:tr>
              <a:tr h="219710">
                <a:tc>
                  <a:txBody>
                    <a:bodyPr/>
                    <a:lstStyle/>
                    <a:p>
                      <a:pPr indent="180340" algn="just">
                        <a:lnSpc>
                          <a:spcPct val="150000"/>
                        </a:lnSpc>
                        <a:spcAft>
                          <a:spcPts val="0"/>
                        </a:spcAft>
                      </a:pPr>
                      <a:r>
                        <a:rPr lang="es-EC" sz="1000">
                          <a:effectLst/>
                        </a:rPr>
                        <a:t>Br</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0,061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0,058</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0,059</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1899460608"/>
                  </a:ext>
                </a:extLst>
              </a:tr>
              <a:tr h="219710">
                <a:tc>
                  <a:txBody>
                    <a:bodyPr/>
                    <a:lstStyle/>
                    <a:p>
                      <a:pPr indent="180340" algn="just">
                        <a:lnSpc>
                          <a:spcPct val="150000"/>
                        </a:lnSpc>
                        <a:spcAft>
                          <a:spcPts val="0"/>
                        </a:spcAft>
                      </a:pPr>
                      <a:r>
                        <a:rPr lang="es-EC" sz="1000">
                          <a:effectLst/>
                        </a:rPr>
                        <a:t>Ra</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0,026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0,057</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rPr>
                        <a:t>0,027</a:t>
                      </a:r>
                      <a:endParaRPr lang="es-EC" sz="1000" dirty="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0,037</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629148786"/>
                  </a:ext>
                </a:extLst>
              </a:tr>
              <a:tr h="219710">
                <a:tc>
                  <a:txBody>
                    <a:bodyPr/>
                    <a:lstStyle/>
                    <a:p>
                      <a:pPr indent="180340" algn="just">
                        <a:lnSpc>
                          <a:spcPct val="150000"/>
                        </a:lnSpc>
                        <a:spcAft>
                          <a:spcPts val="0"/>
                        </a:spcAft>
                      </a:pPr>
                      <a:r>
                        <a:rPr lang="es-EC" sz="1000">
                          <a:effectLst/>
                        </a:rPr>
                        <a:t>Rb2O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0,016</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0,01</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0,019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0,015</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4026453418"/>
                  </a:ext>
                </a:extLst>
              </a:tr>
              <a:tr h="219710">
                <a:tc>
                  <a:txBody>
                    <a:bodyPr/>
                    <a:lstStyle/>
                    <a:p>
                      <a:pPr indent="180340" algn="just">
                        <a:lnSpc>
                          <a:spcPct val="150000"/>
                        </a:lnSpc>
                        <a:spcAft>
                          <a:spcPts val="0"/>
                        </a:spcAft>
                      </a:pPr>
                      <a:r>
                        <a:rPr lang="es-EC" sz="1000">
                          <a:effectLst/>
                        </a:rPr>
                        <a:t>V2O5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0,009</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0,009</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296926371"/>
                  </a:ext>
                </a:extLst>
              </a:tr>
              <a:tr h="219710">
                <a:tc>
                  <a:txBody>
                    <a:bodyPr/>
                    <a:lstStyle/>
                    <a:p>
                      <a:pPr indent="180340" algn="just">
                        <a:lnSpc>
                          <a:spcPct val="150000"/>
                        </a:lnSpc>
                        <a:spcAft>
                          <a:spcPts val="0"/>
                        </a:spcAft>
                      </a:pPr>
                      <a:r>
                        <a:rPr lang="es-EC" sz="1000">
                          <a:effectLst/>
                        </a:rPr>
                        <a:t>SnO2</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0,063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0,059</a:t>
                      </a:r>
                      <a:endParaRPr lang="es-EC" sz="100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927383457"/>
                  </a:ext>
                </a:extLst>
              </a:tr>
              <a:tr h="219710">
                <a:tc>
                  <a:txBody>
                    <a:bodyPr/>
                    <a:lstStyle/>
                    <a:p>
                      <a:pPr indent="180340" algn="just">
                        <a:lnSpc>
                          <a:spcPct val="150000"/>
                        </a:lnSpc>
                        <a:spcAft>
                          <a:spcPts val="0"/>
                        </a:spcAft>
                      </a:pPr>
                      <a:r>
                        <a:rPr lang="es-EC" sz="1000">
                          <a:effectLst/>
                        </a:rPr>
                        <a:t>SrO</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 </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0,015</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a:effectLst/>
                        </a:rPr>
                        <a:t>0,013</a:t>
                      </a:r>
                      <a:endParaRPr lang="es-EC" sz="1000">
                        <a:effectLst/>
                        <a:latin typeface="Times New Roman" panose="02020603050405020304" pitchFamily="18" charset="0"/>
                        <a:ea typeface="Times New Roman" panose="02020603050405020304" pitchFamily="18" charset="0"/>
                      </a:endParaRPr>
                    </a:p>
                  </a:txBody>
                  <a:tcPr marL="50924" marR="50924" marT="0" marB="0"/>
                </a:tc>
                <a:tc>
                  <a:txBody>
                    <a:bodyPr/>
                    <a:lstStyle/>
                    <a:p>
                      <a:pPr indent="180340" algn="just">
                        <a:lnSpc>
                          <a:spcPct val="150000"/>
                        </a:lnSpc>
                        <a:spcAft>
                          <a:spcPts val="0"/>
                        </a:spcAft>
                      </a:pPr>
                      <a:r>
                        <a:rPr lang="es-EC" sz="1000" dirty="0">
                          <a:effectLst/>
                        </a:rPr>
                        <a:t>0,014</a:t>
                      </a:r>
                      <a:endParaRPr lang="es-EC" sz="1000" dirty="0">
                        <a:effectLst/>
                        <a:latin typeface="Times New Roman" panose="02020603050405020304" pitchFamily="18" charset="0"/>
                        <a:ea typeface="Times New Roman" panose="02020603050405020304" pitchFamily="18" charset="0"/>
                      </a:endParaRPr>
                    </a:p>
                  </a:txBody>
                  <a:tcPr marL="50924" marR="50924" marT="0" marB="0"/>
                </a:tc>
                <a:extLst>
                  <a:ext uri="{0D108BD9-81ED-4DB2-BD59-A6C34878D82A}">
                    <a16:rowId xmlns:a16="http://schemas.microsoft.com/office/drawing/2014/main" val="3491085998"/>
                  </a:ext>
                </a:extLst>
              </a:tr>
            </a:tbl>
          </a:graphicData>
        </a:graphic>
      </p:graphicFrame>
    </p:spTree>
    <p:extLst>
      <p:ext uri="{BB962C8B-B14F-4D97-AF65-F5344CB8AC3E}">
        <p14:creationId xmlns:p14="http://schemas.microsoft.com/office/powerpoint/2010/main" val="173089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2312486" y="293597"/>
            <a:ext cx="7414610"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3.6.- Resultados Caracterización química de las arcillas.</a:t>
            </a:r>
            <a:endParaRPr lang="es-EC" sz="2400" dirty="0"/>
          </a:p>
        </p:txBody>
      </p:sp>
      <p:sp>
        <p:nvSpPr>
          <p:cNvPr id="4" name="Rectangle 1">
            <a:extLst>
              <a:ext uri="{FF2B5EF4-FFF2-40B4-BE49-F238E27FC236}">
                <a16:creationId xmlns:a16="http://schemas.microsoft.com/office/drawing/2014/main" id="{113232E4-8E5F-4F6E-B988-1D4780868B78}"/>
              </a:ext>
            </a:extLst>
          </p:cNvPr>
          <p:cNvSpPr>
            <a:spLocks noChangeArrowheads="1"/>
          </p:cNvSpPr>
          <p:nvPr/>
        </p:nvSpPr>
        <p:spPr bwMode="auto">
          <a:xfrm>
            <a:off x="1021300" y="1083587"/>
            <a:ext cx="5074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MX" altLang="es-EC"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Resultados de los óxidos presentes en la muestra de </a:t>
            </a:r>
            <a:r>
              <a:rPr lang="es-MX" altLang="es-EC" sz="1200" i="1" dirty="0">
                <a:ea typeface="Times New Roman" panose="02020603050405020304" pitchFamily="18" charset="0"/>
              </a:rPr>
              <a:t>arcillas</a:t>
            </a:r>
            <a:endParaRPr kumimoji="0" lang="es-EC" altLang="es-EC" sz="1100" b="0" i="0" u="none" strike="noStrike" cap="none" normalizeH="0" baseline="0" dirty="0">
              <a:ln>
                <a:noFill/>
              </a:ln>
              <a:solidFill>
                <a:schemeClr val="tx1"/>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A72490A2-BC5D-438C-80B0-EEA7D8AE33D5}"/>
              </a:ext>
            </a:extLst>
          </p:cNvPr>
          <p:cNvSpPr/>
          <p:nvPr/>
        </p:nvSpPr>
        <p:spPr>
          <a:xfrm>
            <a:off x="452041" y="6516249"/>
            <a:ext cx="3720890" cy="261610"/>
          </a:xfrm>
          <a:prstGeom prst="rect">
            <a:avLst/>
          </a:prstGeom>
        </p:spPr>
        <p:txBody>
          <a:bodyPr wrap="none">
            <a:spAutoFit/>
          </a:bodyPr>
          <a:lstStyle/>
          <a:p>
            <a:pPr lvl="0" indent="180975" algn="just" eaLnBrk="0" fontAlgn="base" hangingPunct="0">
              <a:spcBef>
                <a:spcPct val="0"/>
              </a:spcBef>
              <a:spcAft>
                <a:spcPct val="0"/>
              </a:spcAft>
            </a:pPr>
            <a:r>
              <a:rPr lang="es-EC" altLang="es-EC" sz="1100" dirty="0">
                <a:latin typeface="Arial" panose="020B0604020202020204" pitchFamily="34" charset="0"/>
                <a:ea typeface="Times New Roman" panose="02020603050405020304" pitchFamily="18" charset="0"/>
              </a:rPr>
              <a:t> Fuente: (NOVACERO, Laboratorio de Calidad, 2019)</a:t>
            </a:r>
            <a:endParaRPr lang="es-EC" altLang="es-EC" sz="1100" dirty="0">
              <a:latin typeface="Arial" panose="020B0604020202020204" pitchFamily="34" charset="0"/>
            </a:endParaRPr>
          </a:p>
        </p:txBody>
      </p:sp>
      <p:graphicFrame>
        <p:nvGraphicFramePr>
          <p:cNvPr id="2" name="Tabla 1">
            <a:extLst>
              <a:ext uri="{FF2B5EF4-FFF2-40B4-BE49-F238E27FC236}">
                <a16:creationId xmlns:a16="http://schemas.microsoft.com/office/drawing/2014/main" id="{83FF5D5D-4019-4B9C-BFD9-FD6FF0823DB0}"/>
              </a:ext>
            </a:extLst>
          </p:cNvPr>
          <p:cNvGraphicFramePr>
            <a:graphicFrameLocks noGrp="1"/>
          </p:cNvGraphicFramePr>
          <p:nvPr>
            <p:extLst>
              <p:ext uri="{D42A27DB-BD31-4B8C-83A1-F6EECF244321}">
                <p14:modId xmlns:p14="http://schemas.microsoft.com/office/powerpoint/2010/main" val="638325557"/>
              </p:ext>
            </p:extLst>
          </p:nvPr>
        </p:nvGraphicFramePr>
        <p:xfrm>
          <a:off x="726141" y="1457739"/>
          <a:ext cx="9654986" cy="5058509"/>
        </p:xfrm>
        <a:graphic>
          <a:graphicData uri="http://schemas.openxmlformats.org/drawingml/2006/table">
            <a:tbl>
              <a:tblPr firstRow="1" firstCol="1" bandRow="1">
                <a:tableStyleId>{5C22544A-7EE6-4342-B048-85BDC9FD1C3A}</a:tableStyleId>
              </a:tblPr>
              <a:tblGrid>
                <a:gridCol w="1553856">
                  <a:extLst>
                    <a:ext uri="{9D8B030D-6E8A-4147-A177-3AD203B41FA5}">
                      <a16:colId xmlns:a16="http://schemas.microsoft.com/office/drawing/2014/main" val="1263812364"/>
                    </a:ext>
                  </a:extLst>
                </a:gridCol>
                <a:gridCol w="1496460">
                  <a:extLst>
                    <a:ext uri="{9D8B030D-6E8A-4147-A177-3AD203B41FA5}">
                      <a16:colId xmlns:a16="http://schemas.microsoft.com/office/drawing/2014/main" val="906386518"/>
                    </a:ext>
                  </a:extLst>
                </a:gridCol>
                <a:gridCol w="1496460">
                  <a:extLst>
                    <a:ext uri="{9D8B030D-6E8A-4147-A177-3AD203B41FA5}">
                      <a16:colId xmlns:a16="http://schemas.microsoft.com/office/drawing/2014/main" val="2923654170"/>
                    </a:ext>
                  </a:extLst>
                </a:gridCol>
                <a:gridCol w="1496460">
                  <a:extLst>
                    <a:ext uri="{9D8B030D-6E8A-4147-A177-3AD203B41FA5}">
                      <a16:colId xmlns:a16="http://schemas.microsoft.com/office/drawing/2014/main" val="3674319153"/>
                    </a:ext>
                  </a:extLst>
                </a:gridCol>
                <a:gridCol w="1496460">
                  <a:extLst>
                    <a:ext uri="{9D8B030D-6E8A-4147-A177-3AD203B41FA5}">
                      <a16:colId xmlns:a16="http://schemas.microsoft.com/office/drawing/2014/main" val="2768763639"/>
                    </a:ext>
                  </a:extLst>
                </a:gridCol>
                <a:gridCol w="2115290">
                  <a:extLst>
                    <a:ext uri="{9D8B030D-6E8A-4147-A177-3AD203B41FA5}">
                      <a16:colId xmlns:a16="http://schemas.microsoft.com/office/drawing/2014/main" val="647683727"/>
                    </a:ext>
                  </a:extLst>
                </a:gridCol>
              </a:tblGrid>
              <a:tr h="591773">
                <a:tc>
                  <a:txBody>
                    <a:bodyPr/>
                    <a:lstStyle/>
                    <a:p>
                      <a:pPr indent="180340" algn="just">
                        <a:lnSpc>
                          <a:spcPct val="150000"/>
                        </a:lnSpc>
                        <a:spcAft>
                          <a:spcPts val="0"/>
                        </a:spcAft>
                      </a:pPr>
                      <a:r>
                        <a:rPr lang="es-EC" sz="1200" dirty="0">
                          <a:effectLst/>
                        </a:rPr>
                        <a:t>Parámetro </a:t>
                      </a:r>
                      <a:endParaRPr lang="es-EC" sz="1200" dirty="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Resultado M1 %</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Resultado M2 %</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Resultado M3 %</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Resultado M4 %</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rPr>
                        <a:t>PROMEDIO</a:t>
                      </a:r>
                      <a:endParaRPr lang="es-EC" sz="1200" dirty="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763424300"/>
                  </a:ext>
                </a:extLst>
              </a:tr>
              <a:tr h="279171">
                <a:tc>
                  <a:txBody>
                    <a:bodyPr/>
                    <a:lstStyle/>
                    <a:p>
                      <a:pPr indent="180340" algn="just">
                        <a:lnSpc>
                          <a:spcPct val="150000"/>
                        </a:lnSpc>
                        <a:spcAft>
                          <a:spcPts val="0"/>
                        </a:spcAft>
                      </a:pPr>
                      <a:r>
                        <a:rPr lang="es-EC" sz="1200">
                          <a:effectLst/>
                        </a:rPr>
                        <a:t>SIO2</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39,087</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39,727</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39,365</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39,204</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39,346</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2649127666"/>
                  </a:ext>
                </a:extLst>
              </a:tr>
              <a:tr h="279171">
                <a:tc>
                  <a:txBody>
                    <a:bodyPr/>
                    <a:lstStyle/>
                    <a:p>
                      <a:pPr indent="180340" algn="just">
                        <a:lnSpc>
                          <a:spcPct val="150000"/>
                        </a:lnSpc>
                        <a:spcAft>
                          <a:spcPts val="0"/>
                        </a:spcAft>
                      </a:pPr>
                      <a:r>
                        <a:rPr lang="es-EC" sz="1200">
                          <a:effectLst/>
                        </a:rPr>
                        <a:t>AL203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31,771</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31,821</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32,671</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32,527</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32,198</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303431185"/>
                  </a:ext>
                </a:extLst>
              </a:tr>
              <a:tr h="279171">
                <a:tc>
                  <a:txBody>
                    <a:bodyPr/>
                    <a:lstStyle/>
                    <a:p>
                      <a:pPr indent="180340" algn="just">
                        <a:lnSpc>
                          <a:spcPct val="150000"/>
                        </a:lnSpc>
                        <a:spcAft>
                          <a:spcPts val="0"/>
                        </a:spcAft>
                      </a:pPr>
                      <a:r>
                        <a:rPr lang="es-EC" sz="1200">
                          <a:effectLst/>
                        </a:rPr>
                        <a:t>FE2O3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15,407</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15,053</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14,550</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highlight>
                            <a:srgbClr val="FFFF00"/>
                          </a:highlight>
                        </a:rPr>
                        <a:t>15,022</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15,008</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854902367"/>
                  </a:ext>
                </a:extLst>
              </a:tr>
              <a:tr h="279171">
                <a:tc>
                  <a:txBody>
                    <a:bodyPr/>
                    <a:lstStyle/>
                    <a:p>
                      <a:pPr indent="180340" algn="just">
                        <a:lnSpc>
                          <a:spcPct val="150000"/>
                        </a:lnSpc>
                        <a:spcAft>
                          <a:spcPts val="0"/>
                        </a:spcAft>
                      </a:pPr>
                      <a:r>
                        <a:rPr lang="es-EC" sz="1200">
                          <a:effectLst/>
                        </a:rPr>
                        <a:t>K20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9,532</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9,607</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9,937</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9,788</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9,716</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982769383"/>
                  </a:ext>
                </a:extLst>
              </a:tr>
              <a:tr h="279171">
                <a:tc>
                  <a:txBody>
                    <a:bodyPr/>
                    <a:lstStyle/>
                    <a:p>
                      <a:pPr indent="180340" algn="just">
                        <a:lnSpc>
                          <a:spcPct val="150000"/>
                        </a:lnSpc>
                        <a:spcAft>
                          <a:spcPts val="0"/>
                        </a:spcAft>
                      </a:pPr>
                      <a:r>
                        <a:rPr lang="es-EC" sz="1200">
                          <a:effectLst/>
                        </a:rPr>
                        <a:t>MgO</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rPr>
                        <a:t>1,499</a:t>
                      </a:r>
                      <a:endParaRPr lang="es-EC" sz="1200" dirty="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1,401</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1,367</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1,350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1,404</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3728528935"/>
                  </a:ext>
                </a:extLst>
              </a:tr>
              <a:tr h="279171">
                <a:tc>
                  <a:txBody>
                    <a:bodyPr/>
                    <a:lstStyle/>
                    <a:p>
                      <a:pPr indent="180340" algn="just">
                        <a:lnSpc>
                          <a:spcPct val="150000"/>
                        </a:lnSpc>
                        <a:spcAft>
                          <a:spcPts val="0"/>
                        </a:spcAft>
                      </a:pPr>
                      <a:r>
                        <a:rPr lang="es-EC" sz="1200">
                          <a:effectLst/>
                        </a:rPr>
                        <a:t>TiO2</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1,159</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1,143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1,170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1,163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1,159</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3981526486"/>
                  </a:ext>
                </a:extLst>
              </a:tr>
              <a:tr h="279171">
                <a:tc>
                  <a:txBody>
                    <a:bodyPr/>
                    <a:lstStyle/>
                    <a:p>
                      <a:pPr indent="180340" algn="just">
                        <a:lnSpc>
                          <a:spcPct val="150000"/>
                        </a:lnSpc>
                        <a:spcAft>
                          <a:spcPts val="0"/>
                        </a:spcAft>
                      </a:pPr>
                      <a:r>
                        <a:rPr lang="es-EC" sz="1200">
                          <a:effectLst/>
                        </a:rPr>
                        <a:t>CaO</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0,832</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0,803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0,594</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0,607</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0,709</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049785029"/>
                  </a:ext>
                </a:extLst>
              </a:tr>
              <a:tr h="279171">
                <a:tc>
                  <a:txBody>
                    <a:bodyPr/>
                    <a:lstStyle/>
                    <a:p>
                      <a:pPr indent="180340" algn="just">
                        <a:lnSpc>
                          <a:spcPct val="150000"/>
                        </a:lnSpc>
                        <a:spcAft>
                          <a:spcPts val="0"/>
                        </a:spcAft>
                      </a:pPr>
                      <a:r>
                        <a:rPr lang="es-EC" sz="1200">
                          <a:effectLst/>
                        </a:rPr>
                        <a:t>ZnO</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0,339</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0,128</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0,056</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0,042</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0,141</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2973084029"/>
                  </a:ext>
                </a:extLst>
              </a:tr>
              <a:tr h="279171">
                <a:tc>
                  <a:txBody>
                    <a:bodyPr/>
                    <a:lstStyle/>
                    <a:p>
                      <a:pPr indent="180340" algn="just">
                        <a:lnSpc>
                          <a:spcPct val="150000"/>
                        </a:lnSpc>
                        <a:spcAft>
                          <a:spcPts val="0"/>
                        </a:spcAft>
                      </a:pPr>
                      <a:r>
                        <a:rPr lang="es-EC" sz="1200">
                          <a:effectLst/>
                        </a:rPr>
                        <a:t>MnO</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0,170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0,129</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0,085</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0,096</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0,120</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895720842"/>
                  </a:ext>
                </a:extLst>
              </a:tr>
              <a:tr h="279171">
                <a:tc>
                  <a:txBody>
                    <a:bodyPr/>
                    <a:lstStyle/>
                    <a:p>
                      <a:pPr indent="180340" algn="just">
                        <a:lnSpc>
                          <a:spcPct val="150000"/>
                        </a:lnSpc>
                        <a:spcAft>
                          <a:spcPts val="0"/>
                        </a:spcAft>
                      </a:pPr>
                      <a:r>
                        <a:rPr lang="es-EC" sz="1200">
                          <a:effectLst/>
                        </a:rPr>
                        <a:t>V2O5</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0,068</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0,055</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0,076</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0,075</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0,069</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044553750"/>
                  </a:ext>
                </a:extLst>
              </a:tr>
              <a:tr h="279171">
                <a:tc>
                  <a:txBody>
                    <a:bodyPr/>
                    <a:lstStyle/>
                    <a:p>
                      <a:pPr indent="180340" algn="just">
                        <a:lnSpc>
                          <a:spcPct val="150000"/>
                        </a:lnSpc>
                        <a:spcAft>
                          <a:spcPts val="0"/>
                        </a:spcAft>
                      </a:pPr>
                      <a:r>
                        <a:rPr lang="es-EC" sz="1200">
                          <a:effectLst/>
                        </a:rPr>
                        <a:t>ZrO2</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0,049</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0,051</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0,056</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0,055</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0,053</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208924125"/>
                  </a:ext>
                </a:extLst>
              </a:tr>
              <a:tr h="279171">
                <a:tc>
                  <a:txBody>
                    <a:bodyPr/>
                    <a:lstStyle/>
                    <a:p>
                      <a:pPr indent="180340" algn="just">
                        <a:lnSpc>
                          <a:spcPct val="150000"/>
                        </a:lnSpc>
                        <a:spcAft>
                          <a:spcPts val="0"/>
                        </a:spcAft>
                      </a:pPr>
                      <a:r>
                        <a:rPr lang="es-EC" sz="1200">
                          <a:effectLst/>
                        </a:rPr>
                        <a:t>Cr2O3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0,040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0,039</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0,030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0,026</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0,034</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525290105"/>
                  </a:ext>
                </a:extLst>
              </a:tr>
              <a:tr h="279171">
                <a:tc>
                  <a:txBody>
                    <a:bodyPr/>
                    <a:lstStyle/>
                    <a:p>
                      <a:pPr indent="180340" algn="just">
                        <a:lnSpc>
                          <a:spcPct val="150000"/>
                        </a:lnSpc>
                        <a:spcAft>
                          <a:spcPts val="0"/>
                        </a:spcAft>
                      </a:pPr>
                      <a:r>
                        <a:rPr lang="es-EC" sz="1200">
                          <a:effectLst/>
                        </a:rPr>
                        <a:t>SrO</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0,018</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0,020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0,020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0,020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0,020</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2641820990"/>
                  </a:ext>
                </a:extLst>
              </a:tr>
              <a:tr h="279171">
                <a:tc>
                  <a:txBody>
                    <a:bodyPr/>
                    <a:lstStyle/>
                    <a:p>
                      <a:pPr indent="180340" algn="just">
                        <a:lnSpc>
                          <a:spcPct val="150000"/>
                        </a:lnSpc>
                        <a:spcAft>
                          <a:spcPts val="0"/>
                        </a:spcAft>
                      </a:pPr>
                      <a:r>
                        <a:rPr lang="es-EC" sz="1200">
                          <a:effectLst/>
                        </a:rPr>
                        <a:t>SO3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0,015</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0,015</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0,014</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4054842523"/>
                  </a:ext>
                </a:extLst>
              </a:tr>
              <a:tr h="279171">
                <a:tc>
                  <a:txBody>
                    <a:bodyPr/>
                    <a:lstStyle/>
                    <a:p>
                      <a:pPr indent="180340" algn="just">
                        <a:lnSpc>
                          <a:spcPct val="150000"/>
                        </a:lnSpc>
                        <a:spcAft>
                          <a:spcPts val="0"/>
                        </a:spcAft>
                      </a:pPr>
                      <a:r>
                        <a:rPr lang="es-EC" sz="1200">
                          <a:effectLst/>
                        </a:rPr>
                        <a:t>PbO</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0,013</a:t>
                      </a:r>
                      <a:endParaRPr lang="es-EC" sz="120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14073811"/>
                  </a:ext>
                </a:extLst>
              </a:tr>
              <a:tr h="279171">
                <a:tc>
                  <a:txBody>
                    <a:bodyPr/>
                    <a:lstStyle/>
                    <a:p>
                      <a:pPr indent="180340" algn="just">
                        <a:lnSpc>
                          <a:spcPct val="150000"/>
                        </a:lnSpc>
                        <a:spcAft>
                          <a:spcPts val="0"/>
                        </a:spcAft>
                      </a:pPr>
                      <a:r>
                        <a:rPr lang="es-EC" sz="1200">
                          <a:effectLst/>
                        </a:rPr>
                        <a:t>Y2O3</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0,001</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a:effectLst/>
                        </a:rPr>
                        <a:t>0,010</a:t>
                      </a:r>
                      <a:endParaRPr lang="es-EC" sz="1200">
                        <a:effectLst/>
                        <a:latin typeface="Times New Roman" panose="02020603050405020304" pitchFamily="18" charset="0"/>
                        <a:ea typeface="Times New Roman" panose="02020603050405020304" pitchFamily="18" charset="0"/>
                      </a:endParaRPr>
                    </a:p>
                  </a:txBody>
                  <a:tcPr marL="68153" marR="68153" marT="0" marB="0"/>
                </a:tc>
                <a:tc>
                  <a:txBody>
                    <a:bodyPr/>
                    <a:lstStyle/>
                    <a:p>
                      <a:pPr indent="180340" algn="just">
                        <a:lnSpc>
                          <a:spcPct val="150000"/>
                        </a:lnSpc>
                        <a:spcAft>
                          <a:spcPts val="0"/>
                        </a:spcAft>
                      </a:pPr>
                      <a:r>
                        <a:rPr lang="es-EC" sz="1200" dirty="0">
                          <a:effectLst/>
                        </a:rPr>
                        <a:t>0,008</a:t>
                      </a:r>
                      <a:endParaRPr lang="es-EC" sz="1200" dirty="0">
                        <a:effectLst/>
                        <a:latin typeface="Times New Roman" panose="02020603050405020304" pitchFamily="18" charset="0"/>
                        <a:ea typeface="Times New Roman" panose="02020603050405020304" pitchFamily="18" charset="0"/>
                      </a:endParaRPr>
                    </a:p>
                  </a:txBody>
                  <a:tcPr marL="68153" marR="68153" marT="0" marB="0"/>
                </a:tc>
                <a:extLst>
                  <a:ext uri="{0D108BD9-81ED-4DB2-BD59-A6C34878D82A}">
                    <a16:rowId xmlns:a16="http://schemas.microsoft.com/office/drawing/2014/main" val="302148087"/>
                  </a:ext>
                </a:extLst>
              </a:tr>
            </a:tbl>
          </a:graphicData>
        </a:graphic>
      </p:graphicFrame>
    </p:spTree>
    <p:extLst>
      <p:ext uri="{BB962C8B-B14F-4D97-AF65-F5344CB8AC3E}">
        <p14:creationId xmlns:p14="http://schemas.microsoft.com/office/powerpoint/2010/main" val="168452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921565" y="293597"/>
            <a:ext cx="8163339"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3.7.- Descripción de los tratamientos del Diseño Experimental.</a:t>
            </a:r>
            <a:endParaRPr lang="es-EC" sz="2400" dirty="0"/>
          </a:p>
        </p:txBody>
      </p:sp>
      <p:graphicFrame>
        <p:nvGraphicFramePr>
          <p:cNvPr id="10" name="Tabla 9">
            <a:extLst>
              <a:ext uri="{FF2B5EF4-FFF2-40B4-BE49-F238E27FC236}">
                <a16:creationId xmlns:a16="http://schemas.microsoft.com/office/drawing/2014/main" id="{32AA6B53-6F84-44DA-9613-3F1DE60AAA67}"/>
              </a:ext>
            </a:extLst>
          </p:cNvPr>
          <p:cNvGraphicFramePr>
            <a:graphicFrameLocks noGrp="1"/>
          </p:cNvGraphicFramePr>
          <p:nvPr>
            <p:extLst>
              <p:ext uri="{D42A27DB-BD31-4B8C-83A1-F6EECF244321}">
                <p14:modId xmlns:p14="http://schemas.microsoft.com/office/powerpoint/2010/main" val="397867800"/>
              </p:ext>
            </p:extLst>
          </p:nvPr>
        </p:nvGraphicFramePr>
        <p:xfrm>
          <a:off x="1921565" y="1266891"/>
          <a:ext cx="8163338" cy="4405040"/>
        </p:xfrm>
        <a:graphic>
          <a:graphicData uri="http://schemas.openxmlformats.org/drawingml/2006/table">
            <a:tbl>
              <a:tblPr firstRow="1" firstCol="1" bandRow="1">
                <a:tableStyleId>{5C22544A-7EE6-4342-B048-85BDC9FD1C3A}</a:tableStyleId>
              </a:tblPr>
              <a:tblGrid>
                <a:gridCol w="368081">
                  <a:extLst>
                    <a:ext uri="{9D8B030D-6E8A-4147-A177-3AD203B41FA5}">
                      <a16:colId xmlns:a16="http://schemas.microsoft.com/office/drawing/2014/main" val="840217336"/>
                    </a:ext>
                  </a:extLst>
                </a:gridCol>
                <a:gridCol w="4898702">
                  <a:extLst>
                    <a:ext uri="{9D8B030D-6E8A-4147-A177-3AD203B41FA5}">
                      <a16:colId xmlns:a16="http://schemas.microsoft.com/office/drawing/2014/main" val="1748466346"/>
                    </a:ext>
                  </a:extLst>
                </a:gridCol>
                <a:gridCol w="1363034">
                  <a:extLst>
                    <a:ext uri="{9D8B030D-6E8A-4147-A177-3AD203B41FA5}">
                      <a16:colId xmlns:a16="http://schemas.microsoft.com/office/drawing/2014/main" val="3296081629"/>
                    </a:ext>
                  </a:extLst>
                </a:gridCol>
                <a:gridCol w="1533521">
                  <a:extLst>
                    <a:ext uri="{9D8B030D-6E8A-4147-A177-3AD203B41FA5}">
                      <a16:colId xmlns:a16="http://schemas.microsoft.com/office/drawing/2014/main" val="397556117"/>
                    </a:ext>
                  </a:extLst>
                </a:gridCol>
              </a:tblGrid>
              <a:tr h="885864">
                <a:tc>
                  <a:txBody>
                    <a:bodyPr/>
                    <a:lstStyle/>
                    <a:p>
                      <a:pPr indent="180340" algn="just">
                        <a:lnSpc>
                          <a:spcPct val="150000"/>
                        </a:lnSpc>
                      </a:pPr>
                      <a:r>
                        <a:rPr lang="es-EC" sz="1200">
                          <a:effectLst/>
                        </a:rPr>
                        <a:t>°N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a:effectLst/>
                        </a:rPr>
                        <a:t>Descripción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a:effectLst/>
                        </a:rPr>
                        <a:t>Número de Repeticiones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a:effectLst/>
                        </a:rPr>
                        <a:t># de tejas por tratamiento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679041"/>
                  </a:ext>
                </a:extLst>
              </a:tr>
              <a:tr h="885864">
                <a:tc>
                  <a:txBody>
                    <a:bodyPr/>
                    <a:lstStyle/>
                    <a:p>
                      <a:pPr indent="180340" algn="ctr">
                        <a:lnSpc>
                          <a:spcPct val="150000"/>
                        </a:lnSpc>
                      </a:pPr>
                      <a:r>
                        <a:rPr lang="es-EC" sz="12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dirty="0">
                          <a:effectLst/>
                        </a:rPr>
                        <a:t>En este tratamiento la mezcla para la fabricación del sujeto experimental tiene 0% polvo de acería, fue fabricado con el 100% de arcillas minerales.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MX" sz="12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MX" sz="12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tc>
                <a:extLst>
                  <a:ext uri="{0D108BD9-81ED-4DB2-BD59-A6C34878D82A}">
                    <a16:rowId xmlns:a16="http://schemas.microsoft.com/office/drawing/2014/main" val="3067181853"/>
                  </a:ext>
                </a:extLst>
              </a:tr>
              <a:tr h="658328">
                <a:tc>
                  <a:txBody>
                    <a:bodyPr/>
                    <a:lstStyle/>
                    <a:p>
                      <a:pPr indent="180340" algn="ctr">
                        <a:lnSpc>
                          <a:spcPct val="150000"/>
                        </a:lnSpc>
                      </a:pPr>
                      <a:r>
                        <a:rPr lang="es-EC" sz="12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dirty="0">
                          <a:effectLst/>
                        </a:rPr>
                        <a:t>En este tratamiento la mezcla para la fabricación del sujeto experimental tiene un 5% polvo de acería.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7267623"/>
                  </a:ext>
                </a:extLst>
              </a:tr>
              <a:tr h="658328">
                <a:tc>
                  <a:txBody>
                    <a:bodyPr/>
                    <a:lstStyle/>
                    <a:p>
                      <a:pPr indent="180340" algn="ctr">
                        <a:lnSpc>
                          <a:spcPct val="150000"/>
                        </a:lnSpc>
                      </a:pPr>
                      <a:r>
                        <a:rPr lang="es-EC" sz="12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a:effectLst/>
                        </a:rPr>
                        <a:t>En este tratamiento la mezcla para la fabricación del sujeto experimental tiene un 10% polvo de acería.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0570090"/>
                  </a:ext>
                </a:extLst>
              </a:tr>
              <a:tr h="658328">
                <a:tc>
                  <a:txBody>
                    <a:bodyPr/>
                    <a:lstStyle/>
                    <a:p>
                      <a:pPr indent="180340" algn="ctr">
                        <a:lnSpc>
                          <a:spcPct val="150000"/>
                        </a:lnSpc>
                      </a:pPr>
                      <a:r>
                        <a:rPr lang="es-EC" sz="12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a:effectLst/>
                        </a:rPr>
                        <a:t>En este tratamiento la mezcla para la fabricación del sujeto experimental tiene un 15% polvo de acería.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5721816"/>
                  </a:ext>
                </a:extLst>
              </a:tr>
              <a:tr h="658328">
                <a:tc>
                  <a:txBody>
                    <a:bodyPr/>
                    <a:lstStyle/>
                    <a:p>
                      <a:pPr indent="180340" algn="ctr">
                        <a:lnSpc>
                          <a:spcPct val="150000"/>
                        </a:lnSpc>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just">
                        <a:lnSpc>
                          <a:spcPct val="150000"/>
                        </a:lnSpc>
                      </a:pPr>
                      <a:r>
                        <a:rPr lang="es-EC" sz="1200">
                          <a:effectLst/>
                        </a:rPr>
                        <a:t>En este tratamiento la mezcla para la fabricación del sujeto experimental tiene un 20% polvo de acería.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dirty="0">
                          <a:effectLst/>
                        </a:rPr>
                        <a:t>10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1890349"/>
                  </a:ext>
                </a:extLst>
              </a:tr>
            </a:tbl>
          </a:graphicData>
        </a:graphic>
      </p:graphicFrame>
    </p:spTree>
    <p:extLst>
      <p:ext uri="{BB962C8B-B14F-4D97-AF65-F5344CB8AC3E}">
        <p14:creationId xmlns:p14="http://schemas.microsoft.com/office/powerpoint/2010/main" val="265147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982328" y="170424"/>
            <a:ext cx="8113813"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3.8.- Preparación de la pasta para fabricación de las tejas</a:t>
            </a:r>
            <a:endParaRPr lang="es-EC" sz="2400" dirty="0"/>
          </a:p>
        </p:txBody>
      </p:sp>
      <p:pic>
        <p:nvPicPr>
          <p:cNvPr id="9" name="Imagen 8" descr="C:\Users\pe000002\Documents\ESPE TESIS\IMG-20191112-WA0011.jpg">
            <a:extLst>
              <a:ext uri="{FF2B5EF4-FFF2-40B4-BE49-F238E27FC236}">
                <a16:creationId xmlns:a16="http://schemas.microsoft.com/office/drawing/2014/main" id="{03432CE8-7622-4FCF-AA46-79F1E49177D6}"/>
              </a:ext>
            </a:extLst>
          </p:cNvPr>
          <p:cNvPicPr/>
          <p:nvPr/>
        </p:nvPicPr>
        <p:blipFill rotWithShape="1">
          <a:blip r:embed="rId4" cstate="print">
            <a:extLst>
              <a:ext uri="{28A0092B-C50C-407E-A947-70E740481C1C}">
                <a14:useLocalDpi xmlns:a14="http://schemas.microsoft.com/office/drawing/2010/main" val="0"/>
              </a:ext>
            </a:extLst>
          </a:blip>
          <a:srcRect l="26483" r="17694" b="9409"/>
          <a:stretch/>
        </p:blipFill>
        <p:spPr bwMode="auto">
          <a:xfrm>
            <a:off x="728241" y="889489"/>
            <a:ext cx="2066925" cy="2066925"/>
          </a:xfrm>
          <a:prstGeom prst="rect">
            <a:avLst/>
          </a:prstGeom>
          <a:noFill/>
          <a:ln>
            <a:noFill/>
          </a:ln>
          <a:extLst>
            <a:ext uri="{53640926-AAD7-44D8-BBD7-CCE9431645EC}">
              <a14:shadowObscured xmlns:a14="http://schemas.microsoft.com/office/drawing/2010/main"/>
            </a:ext>
          </a:extLst>
        </p:spPr>
      </p:pic>
      <p:pic>
        <p:nvPicPr>
          <p:cNvPr id="10" name="Imagen 9" descr="C:\Users\pe000002\Documents\ESPE TESIS\Fotos Tesis\IMG_20190810_105236372.jpg">
            <a:extLst>
              <a:ext uri="{FF2B5EF4-FFF2-40B4-BE49-F238E27FC236}">
                <a16:creationId xmlns:a16="http://schemas.microsoft.com/office/drawing/2014/main" id="{141C07F1-D472-4858-B67B-46BB85CC2B8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7781" y="889489"/>
            <a:ext cx="2066925" cy="2066925"/>
          </a:xfrm>
          <a:prstGeom prst="rect">
            <a:avLst/>
          </a:prstGeom>
          <a:noFill/>
          <a:ln>
            <a:noFill/>
          </a:ln>
        </p:spPr>
      </p:pic>
      <p:pic>
        <p:nvPicPr>
          <p:cNvPr id="18" name="Imagen 17" descr="C:\Users\pe000002\Documents\ESPE TESIS\Fotos Tesis\IMG_20190727_133650575.jpg">
            <a:extLst>
              <a:ext uri="{FF2B5EF4-FFF2-40B4-BE49-F238E27FC236}">
                <a16:creationId xmlns:a16="http://schemas.microsoft.com/office/drawing/2014/main" id="{DF843824-2A55-4C6B-9CB8-929360BD2B3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9210" y="889490"/>
            <a:ext cx="2066925" cy="2066925"/>
          </a:xfrm>
          <a:prstGeom prst="rect">
            <a:avLst/>
          </a:prstGeom>
          <a:noFill/>
          <a:ln>
            <a:noFill/>
          </a:ln>
        </p:spPr>
      </p:pic>
      <p:pic>
        <p:nvPicPr>
          <p:cNvPr id="20" name="Imagen 19" descr="C:\Users\pe000002\Documents\ESPE TESIS\Fotos Tesis\IMG_20190808_082238441.jpg">
            <a:extLst>
              <a:ext uri="{FF2B5EF4-FFF2-40B4-BE49-F238E27FC236}">
                <a16:creationId xmlns:a16="http://schemas.microsoft.com/office/drawing/2014/main" id="{BB96B99C-60D1-491B-BE7C-1E6C721FA84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431" y="3978134"/>
            <a:ext cx="2065020" cy="2068830"/>
          </a:xfrm>
          <a:prstGeom prst="rect">
            <a:avLst/>
          </a:prstGeom>
          <a:noFill/>
          <a:ln>
            <a:noFill/>
          </a:ln>
        </p:spPr>
      </p:pic>
      <p:pic>
        <p:nvPicPr>
          <p:cNvPr id="22" name="Imagen 21" descr="E:\ESPE TESIS\Fotos Tesis\IMG_20190810_121515611.jpg">
            <a:extLst>
              <a:ext uri="{FF2B5EF4-FFF2-40B4-BE49-F238E27FC236}">
                <a16:creationId xmlns:a16="http://schemas.microsoft.com/office/drawing/2014/main" id="{DB51E9B2-1E6A-4011-AEF5-63B5688A3FD1}"/>
              </a:ext>
            </a:extLst>
          </p:cNvPr>
          <p:cNvPicPr/>
          <p:nvPr/>
        </p:nvPicPr>
        <p:blipFill rotWithShape="1">
          <a:blip r:embed="rId8" cstate="print">
            <a:extLst>
              <a:ext uri="{28A0092B-C50C-407E-A947-70E740481C1C}">
                <a14:useLocalDpi xmlns:a14="http://schemas.microsoft.com/office/drawing/2010/main" val="0"/>
              </a:ext>
            </a:extLst>
          </a:blip>
          <a:srcRect l="3747" r="15612" b="23821"/>
          <a:stretch/>
        </p:blipFill>
        <p:spPr bwMode="auto">
          <a:xfrm>
            <a:off x="6697860" y="3987528"/>
            <a:ext cx="2066925" cy="2070100"/>
          </a:xfrm>
          <a:prstGeom prst="rect">
            <a:avLst/>
          </a:prstGeom>
          <a:noFill/>
          <a:ln>
            <a:noFill/>
          </a:ln>
          <a:extLst>
            <a:ext uri="{53640926-AAD7-44D8-BBD7-CCE9431645EC}">
              <a14:shadowObscured xmlns:a14="http://schemas.microsoft.com/office/drawing/2010/main"/>
            </a:ext>
          </a:extLst>
        </p:spPr>
      </p:pic>
      <p:sp>
        <p:nvSpPr>
          <p:cNvPr id="3" name="Elipse 2">
            <a:extLst>
              <a:ext uri="{FF2B5EF4-FFF2-40B4-BE49-F238E27FC236}">
                <a16:creationId xmlns:a16="http://schemas.microsoft.com/office/drawing/2014/main" id="{4260CC24-BDA5-4359-93A5-729C0A1F9EC0}"/>
              </a:ext>
            </a:extLst>
          </p:cNvPr>
          <p:cNvSpPr/>
          <p:nvPr/>
        </p:nvSpPr>
        <p:spPr>
          <a:xfrm>
            <a:off x="1229688" y="3282952"/>
            <a:ext cx="480067" cy="44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a:t>
            </a:r>
          </a:p>
        </p:txBody>
      </p:sp>
      <p:sp>
        <p:nvSpPr>
          <p:cNvPr id="24" name="Elipse 23">
            <a:extLst>
              <a:ext uri="{FF2B5EF4-FFF2-40B4-BE49-F238E27FC236}">
                <a16:creationId xmlns:a16="http://schemas.microsoft.com/office/drawing/2014/main" id="{2CE4E4B5-1050-4C4A-A414-F2EC52C23928}"/>
              </a:ext>
            </a:extLst>
          </p:cNvPr>
          <p:cNvSpPr/>
          <p:nvPr/>
        </p:nvSpPr>
        <p:spPr>
          <a:xfrm>
            <a:off x="5491208" y="3282952"/>
            <a:ext cx="480067" cy="44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
        <p:nvSpPr>
          <p:cNvPr id="26" name="Elipse 25">
            <a:extLst>
              <a:ext uri="{FF2B5EF4-FFF2-40B4-BE49-F238E27FC236}">
                <a16:creationId xmlns:a16="http://schemas.microsoft.com/office/drawing/2014/main" id="{307BD66A-1374-4385-AC4F-3A4B0E79BF70}"/>
              </a:ext>
            </a:extLst>
          </p:cNvPr>
          <p:cNvSpPr/>
          <p:nvPr/>
        </p:nvSpPr>
        <p:spPr>
          <a:xfrm>
            <a:off x="9892638" y="3264190"/>
            <a:ext cx="480067" cy="44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
        <p:nvSpPr>
          <p:cNvPr id="27" name="Elipse 26">
            <a:extLst>
              <a:ext uri="{FF2B5EF4-FFF2-40B4-BE49-F238E27FC236}">
                <a16:creationId xmlns:a16="http://schemas.microsoft.com/office/drawing/2014/main" id="{DD613045-45D3-44B6-8CE8-97520DEB8918}"/>
              </a:ext>
            </a:extLst>
          </p:cNvPr>
          <p:cNvSpPr/>
          <p:nvPr/>
        </p:nvSpPr>
        <p:spPr>
          <a:xfrm>
            <a:off x="2821950" y="6410825"/>
            <a:ext cx="480067" cy="44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p>
        </p:txBody>
      </p:sp>
      <p:sp>
        <p:nvSpPr>
          <p:cNvPr id="28" name="Elipse 27">
            <a:extLst>
              <a:ext uri="{FF2B5EF4-FFF2-40B4-BE49-F238E27FC236}">
                <a16:creationId xmlns:a16="http://schemas.microsoft.com/office/drawing/2014/main" id="{CF42F912-4FB7-49DA-805E-8CAA9347600E}"/>
              </a:ext>
            </a:extLst>
          </p:cNvPr>
          <p:cNvSpPr/>
          <p:nvPr/>
        </p:nvSpPr>
        <p:spPr>
          <a:xfrm>
            <a:off x="7491288" y="6410824"/>
            <a:ext cx="480067" cy="447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a:t>
            </a:r>
          </a:p>
        </p:txBody>
      </p:sp>
      <p:sp>
        <p:nvSpPr>
          <p:cNvPr id="4" name="CuadroTexto 3">
            <a:extLst>
              <a:ext uri="{FF2B5EF4-FFF2-40B4-BE49-F238E27FC236}">
                <a16:creationId xmlns:a16="http://schemas.microsoft.com/office/drawing/2014/main" id="{A12254F0-217E-40A8-8A55-0BCFC2FB8A1D}"/>
              </a:ext>
            </a:extLst>
          </p:cNvPr>
          <p:cNvSpPr txBox="1"/>
          <p:nvPr/>
        </p:nvSpPr>
        <p:spPr>
          <a:xfrm>
            <a:off x="728241" y="2972091"/>
            <a:ext cx="2066925" cy="307777"/>
          </a:xfrm>
          <a:prstGeom prst="rect">
            <a:avLst/>
          </a:prstGeom>
          <a:noFill/>
        </p:spPr>
        <p:txBody>
          <a:bodyPr wrap="square" rtlCol="0">
            <a:spAutoFit/>
          </a:bodyPr>
          <a:lstStyle/>
          <a:p>
            <a:r>
              <a:rPr lang="es-MX" sz="1400" dirty="0"/>
              <a:t>Molienda de arcillas</a:t>
            </a:r>
            <a:endParaRPr lang="es-EC" sz="1400" dirty="0"/>
          </a:p>
        </p:txBody>
      </p:sp>
      <p:sp>
        <p:nvSpPr>
          <p:cNvPr id="15" name="CuadroTexto 14">
            <a:extLst>
              <a:ext uri="{FF2B5EF4-FFF2-40B4-BE49-F238E27FC236}">
                <a16:creationId xmlns:a16="http://schemas.microsoft.com/office/drawing/2014/main" id="{3790E29D-137E-4F01-B43F-328E48F1F4A5}"/>
              </a:ext>
            </a:extLst>
          </p:cNvPr>
          <p:cNvSpPr txBox="1"/>
          <p:nvPr/>
        </p:nvSpPr>
        <p:spPr>
          <a:xfrm>
            <a:off x="4697780" y="2956414"/>
            <a:ext cx="2066925" cy="307777"/>
          </a:xfrm>
          <a:prstGeom prst="rect">
            <a:avLst/>
          </a:prstGeom>
          <a:noFill/>
        </p:spPr>
        <p:txBody>
          <a:bodyPr wrap="square" rtlCol="0">
            <a:spAutoFit/>
          </a:bodyPr>
          <a:lstStyle/>
          <a:p>
            <a:r>
              <a:rPr lang="es-MX" sz="1400" dirty="0"/>
              <a:t>Mezclado y amasado</a:t>
            </a:r>
            <a:endParaRPr lang="es-EC" sz="1400" dirty="0"/>
          </a:p>
        </p:txBody>
      </p:sp>
      <p:sp>
        <p:nvSpPr>
          <p:cNvPr id="16" name="CuadroTexto 15">
            <a:extLst>
              <a:ext uri="{FF2B5EF4-FFF2-40B4-BE49-F238E27FC236}">
                <a16:creationId xmlns:a16="http://schemas.microsoft.com/office/drawing/2014/main" id="{208D9AA2-F7B1-4F80-B39C-AB57DA9C96B3}"/>
              </a:ext>
            </a:extLst>
          </p:cNvPr>
          <p:cNvSpPr txBox="1"/>
          <p:nvPr/>
        </p:nvSpPr>
        <p:spPr>
          <a:xfrm>
            <a:off x="9175200" y="2956413"/>
            <a:ext cx="2066925" cy="307777"/>
          </a:xfrm>
          <a:prstGeom prst="rect">
            <a:avLst/>
          </a:prstGeom>
          <a:noFill/>
        </p:spPr>
        <p:txBody>
          <a:bodyPr wrap="square" rtlCol="0">
            <a:spAutoFit/>
          </a:bodyPr>
          <a:lstStyle/>
          <a:p>
            <a:r>
              <a:rPr lang="es-MX" sz="1400" dirty="0"/>
              <a:t>Moldeo y Prensado</a:t>
            </a:r>
            <a:endParaRPr lang="es-EC" sz="1400" dirty="0"/>
          </a:p>
        </p:txBody>
      </p:sp>
      <p:sp>
        <p:nvSpPr>
          <p:cNvPr id="32" name="CuadroTexto 31">
            <a:extLst>
              <a:ext uri="{FF2B5EF4-FFF2-40B4-BE49-F238E27FC236}">
                <a16:creationId xmlns:a16="http://schemas.microsoft.com/office/drawing/2014/main" id="{236EFE4F-6719-421F-AD35-ED75BAFA6EBD}"/>
              </a:ext>
            </a:extLst>
          </p:cNvPr>
          <p:cNvSpPr txBox="1"/>
          <p:nvPr/>
        </p:nvSpPr>
        <p:spPr>
          <a:xfrm>
            <a:off x="2468798" y="6057628"/>
            <a:ext cx="1412285" cy="307777"/>
          </a:xfrm>
          <a:prstGeom prst="rect">
            <a:avLst/>
          </a:prstGeom>
          <a:noFill/>
        </p:spPr>
        <p:txBody>
          <a:bodyPr wrap="square" rtlCol="0">
            <a:spAutoFit/>
          </a:bodyPr>
          <a:lstStyle/>
          <a:p>
            <a:r>
              <a:rPr lang="es-MX" sz="1400" dirty="0"/>
              <a:t>secado</a:t>
            </a:r>
            <a:endParaRPr lang="es-EC" sz="1400" dirty="0"/>
          </a:p>
        </p:txBody>
      </p:sp>
      <p:sp>
        <p:nvSpPr>
          <p:cNvPr id="34" name="CuadroTexto 33">
            <a:extLst>
              <a:ext uri="{FF2B5EF4-FFF2-40B4-BE49-F238E27FC236}">
                <a16:creationId xmlns:a16="http://schemas.microsoft.com/office/drawing/2014/main" id="{8D478795-A86B-4656-9C70-D4887E58AE9A}"/>
              </a:ext>
            </a:extLst>
          </p:cNvPr>
          <p:cNvSpPr txBox="1"/>
          <p:nvPr/>
        </p:nvSpPr>
        <p:spPr>
          <a:xfrm>
            <a:off x="7265212" y="6046964"/>
            <a:ext cx="1412285" cy="307777"/>
          </a:xfrm>
          <a:prstGeom prst="rect">
            <a:avLst/>
          </a:prstGeom>
          <a:noFill/>
        </p:spPr>
        <p:txBody>
          <a:bodyPr wrap="square" rtlCol="0">
            <a:spAutoFit/>
          </a:bodyPr>
          <a:lstStyle/>
          <a:p>
            <a:r>
              <a:rPr lang="es-MX" sz="1400" dirty="0"/>
              <a:t>Cocción</a:t>
            </a:r>
            <a:endParaRPr lang="es-EC" sz="1400" dirty="0"/>
          </a:p>
        </p:txBody>
      </p:sp>
    </p:spTree>
    <p:extLst>
      <p:ext uri="{BB962C8B-B14F-4D97-AF65-F5344CB8AC3E}">
        <p14:creationId xmlns:p14="http://schemas.microsoft.com/office/powerpoint/2010/main" val="292744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3"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896035" y="1076668"/>
            <a:ext cx="7221071"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MX" sz="2400" dirty="0">
                <a:cs typeface="Times New Roman" panose="02020603050405020304" pitchFamily="18" charset="0"/>
              </a:rPr>
              <a:t>4</a:t>
            </a:r>
            <a:r>
              <a:rPr lang="es-EC" sz="2400" dirty="0">
                <a:cs typeface="Times New Roman" panose="02020603050405020304" pitchFamily="18" charset="0"/>
              </a:rPr>
              <a:t>.1.- Esquema de presentación de análisis y resultados</a:t>
            </a:r>
            <a:endParaRPr lang="es-EC" sz="2400" dirty="0"/>
          </a:p>
        </p:txBody>
      </p:sp>
      <p:sp>
        <p:nvSpPr>
          <p:cNvPr id="4" name="Rectangle 2">
            <a:extLst>
              <a:ext uri="{FF2B5EF4-FFF2-40B4-BE49-F238E27FC236}">
                <a16:creationId xmlns:a16="http://schemas.microsoft.com/office/drawing/2014/main" id="{27B42E0E-12D4-4917-8137-3FA627017A92}"/>
              </a:ext>
            </a:extLst>
          </p:cNvPr>
          <p:cNvSpPr>
            <a:spLocks noChangeArrowheads="1"/>
          </p:cNvSpPr>
          <p:nvPr/>
        </p:nvSpPr>
        <p:spPr bwMode="auto">
          <a:xfrm>
            <a:off x="263704" y="1828800"/>
            <a:ext cx="231362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angle 2">
            <a:extLst>
              <a:ext uri="{FF2B5EF4-FFF2-40B4-BE49-F238E27FC236}">
                <a16:creationId xmlns:a16="http://schemas.microsoft.com/office/drawing/2014/main" id="{DDB237E0-1827-42ED-B1A1-D4B997413F94}"/>
              </a:ext>
            </a:extLst>
          </p:cNvPr>
          <p:cNvSpPr>
            <a:spLocks noChangeArrowheads="1"/>
          </p:cNvSpPr>
          <p:nvPr/>
        </p:nvSpPr>
        <p:spPr bwMode="auto">
          <a:xfrm>
            <a:off x="1896035" y="2367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a:extLst>
              <a:ext uri="{FF2B5EF4-FFF2-40B4-BE49-F238E27FC236}">
                <a16:creationId xmlns:a16="http://schemas.microsoft.com/office/drawing/2014/main" id="{89F5D23A-59A3-49DC-BB52-3AA649A4EA51}"/>
              </a:ext>
            </a:extLst>
          </p:cNvPr>
          <p:cNvGraphicFramePr>
            <a:graphicFrameLocks noChangeAspect="1"/>
          </p:cNvGraphicFramePr>
          <p:nvPr>
            <p:extLst>
              <p:ext uri="{D42A27DB-BD31-4B8C-83A1-F6EECF244321}">
                <p14:modId xmlns:p14="http://schemas.microsoft.com/office/powerpoint/2010/main" val="3531690876"/>
              </p:ext>
            </p:extLst>
          </p:nvPr>
        </p:nvGraphicFramePr>
        <p:xfrm>
          <a:off x="979488" y="1763713"/>
          <a:ext cx="9494837" cy="4867275"/>
        </p:xfrm>
        <a:graphic>
          <a:graphicData uri="http://schemas.openxmlformats.org/presentationml/2006/ole">
            <mc:AlternateContent xmlns:mc="http://schemas.openxmlformats.org/markup-compatibility/2006">
              <mc:Choice xmlns:v="urn:schemas-microsoft-com:vml" Requires="v">
                <p:oleObj spid="_x0000_s6184" r:id="rId5" imgW="4781703" imgH="3543432" progId="Visio.Drawing.15">
                  <p:embed/>
                </p:oleObj>
              </mc:Choice>
              <mc:Fallback>
                <p:oleObj r:id="rId5" imgW="4781703" imgH="3543432"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488" y="1763713"/>
                        <a:ext cx="9494837" cy="4867275"/>
                      </a:xfrm>
                      <a:prstGeom prst="rect">
                        <a:avLst/>
                      </a:prstGeom>
                      <a:noFill/>
                    </p:spPr>
                  </p:pic>
                </p:oleObj>
              </mc:Fallback>
            </mc:AlternateContent>
          </a:graphicData>
        </a:graphic>
      </p:graphicFrame>
      <p:sp>
        <p:nvSpPr>
          <p:cNvPr id="5" name="Rectángulo 4">
            <a:extLst>
              <a:ext uri="{FF2B5EF4-FFF2-40B4-BE49-F238E27FC236}">
                <a16:creationId xmlns:a16="http://schemas.microsoft.com/office/drawing/2014/main" id="{2FAE9D14-1DAB-419C-B0B4-84B7F43E5E9F}"/>
              </a:ext>
            </a:extLst>
          </p:cNvPr>
          <p:cNvSpPr/>
          <p:nvPr/>
        </p:nvSpPr>
        <p:spPr>
          <a:xfrm>
            <a:off x="1896035" y="227577"/>
            <a:ext cx="7221071"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MX" sz="2400" dirty="0">
                <a:cs typeface="Times New Roman" panose="02020603050405020304" pitchFamily="18" charset="0"/>
              </a:rPr>
              <a:t>4</a:t>
            </a:r>
            <a:r>
              <a:rPr lang="es-EC" sz="2400" dirty="0">
                <a:cs typeface="Times New Roman" panose="02020603050405020304" pitchFamily="18" charset="0"/>
              </a:rPr>
              <a:t>.- Interpretación de los resultados</a:t>
            </a:r>
            <a:endParaRPr lang="es-EC" sz="2400" dirty="0"/>
          </a:p>
        </p:txBody>
      </p:sp>
    </p:spTree>
    <p:extLst>
      <p:ext uri="{BB962C8B-B14F-4D97-AF65-F5344CB8AC3E}">
        <p14:creationId xmlns:p14="http://schemas.microsoft.com/office/powerpoint/2010/main" val="62433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2252312" y="158568"/>
            <a:ext cx="7089914"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4.2.1- Resultados del Diseño Experimental</a:t>
            </a:r>
            <a:endParaRPr lang="es-EC" sz="2400" dirty="0"/>
          </a:p>
        </p:txBody>
      </p:sp>
      <p:sp>
        <p:nvSpPr>
          <p:cNvPr id="4" name="Rectangle 2">
            <a:extLst>
              <a:ext uri="{FF2B5EF4-FFF2-40B4-BE49-F238E27FC236}">
                <a16:creationId xmlns:a16="http://schemas.microsoft.com/office/drawing/2014/main" id="{27B42E0E-12D4-4917-8137-3FA627017A92}"/>
              </a:ext>
            </a:extLst>
          </p:cNvPr>
          <p:cNvSpPr>
            <a:spLocks noChangeArrowheads="1"/>
          </p:cNvSpPr>
          <p:nvPr/>
        </p:nvSpPr>
        <p:spPr bwMode="auto">
          <a:xfrm>
            <a:off x="263704" y="1828800"/>
            <a:ext cx="231362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3" name="CuadroTexto 12">
            <a:extLst>
              <a:ext uri="{FF2B5EF4-FFF2-40B4-BE49-F238E27FC236}">
                <a16:creationId xmlns:a16="http://schemas.microsoft.com/office/drawing/2014/main" id="{F6D2BF64-4E0B-4E3A-906E-D0F152A1D856}"/>
              </a:ext>
            </a:extLst>
          </p:cNvPr>
          <p:cNvSpPr txBox="1"/>
          <p:nvPr/>
        </p:nvSpPr>
        <p:spPr>
          <a:xfrm>
            <a:off x="2252312" y="1180601"/>
            <a:ext cx="7089914" cy="4439933"/>
          </a:xfrm>
          <a:prstGeom prst="rect">
            <a:avLst/>
          </a:prstGeom>
          <a:solidFill>
            <a:schemeClr val="accent6">
              <a:lumMod val="60000"/>
              <a:lumOff val="40000"/>
            </a:schemeClr>
          </a:solidFill>
          <a:ln>
            <a:solidFill>
              <a:schemeClr val="accent1"/>
            </a:solidFill>
          </a:ln>
        </p:spPr>
        <p:txBody>
          <a:bodyPr wrap="square">
            <a:spAutoFit/>
          </a:bodyPr>
          <a:lstStyle/>
          <a:p>
            <a:pPr indent="180340" algn="just">
              <a:lnSpc>
                <a:spcPct val="200000"/>
              </a:lnSpc>
              <a:tabLst>
                <a:tab pos="809625" algn="l"/>
              </a:tabLst>
            </a:pPr>
            <a:r>
              <a:rPr lang="es-EC" sz="1800" dirty="0">
                <a:effectLst/>
                <a:latin typeface="Times New Roman" panose="02020603050405020304" pitchFamily="18" charset="0"/>
                <a:ea typeface="Times New Roman" panose="02020603050405020304" pitchFamily="18" charset="0"/>
              </a:rPr>
              <a:t>Previo a la elaboración de las tejas con los porcentajes formulados de polvos de acería se hizo un ensayo de prueba con porcentajes más altos 30-40-50% en peso de polvo de acería. Se sometió las tejas  un proceso de secado simulando las condiciones de fabricación, trascurrido este tiempo </a:t>
            </a:r>
            <a:r>
              <a:rPr lang="es-EC" dirty="0">
                <a:latin typeface="Times New Roman" panose="02020603050405020304" pitchFamily="18" charset="0"/>
                <a:ea typeface="Times New Roman" panose="02020603050405020304" pitchFamily="18" charset="0"/>
              </a:rPr>
              <a:t>se observó</a:t>
            </a:r>
            <a:r>
              <a:rPr lang="es-EC" sz="1800" dirty="0">
                <a:effectLst/>
                <a:latin typeface="Times New Roman" panose="02020603050405020304" pitchFamily="18" charset="0"/>
                <a:ea typeface="Times New Roman" panose="02020603050405020304" pitchFamily="18" charset="0"/>
              </a:rPr>
              <a:t> que las muestras no se desarmaron, luego se sometió las tejas a cocción hasta los 850°C, observando problemas de roturas, deformación, por lo que </a:t>
            </a:r>
            <a:r>
              <a:rPr lang="es-EC" dirty="0">
                <a:latin typeface="Times New Roman" panose="02020603050405020304" pitchFamily="18" charset="0"/>
                <a:ea typeface="Times New Roman" panose="02020603050405020304" pitchFamily="18" charset="0"/>
              </a:rPr>
              <a:t>se decidió</a:t>
            </a:r>
            <a:r>
              <a:rPr lang="es-EC" sz="1800" dirty="0">
                <a:effectLst/>
                <a:latin typeface="Times New Roman" panose="02020603050405020304" pitchFamily="18" charset="0"/>
                <a:ea typeface="Times New Roman" panose="02020603050405020304" pitchFamily="18" charset="0"/>
              </a:rPr>
              <a:t> bajar los niveles de concentración para 5-10-15-20% en peso de polvo de acería. </a:t>
            </a:r>
          </a:p>
        </p:txBody>
      </p:sp>
    </p:spTree>
    <p:extLst>
      <p:ext uri="{BB962C8B-B14F-4D97-AF65-F5344CB8AC3E}">
        <p14:creationId xmlns:p14="http://schemas.microsoft.com/office/powerpoint/2010/main" val="172054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896035" y="179324"/>
            <a:ext cx="8041341" cy="646331"/>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1800" b="1" dirty="0">
                <a:effectLst/>
                <a:ea typeface="Times New Roman" panose="02020603050405020304" pitchFamily="18" charset="0"/>
                <a:cs typeface="Times New Roman" panose="02020603050405020304" pitchFamily="18" charset="0"/>
              </a:rPr>
              <a:t>4.3.- Análisis de varianza ANOVA ensayos flexión-Absorción mediante STATGRAPHICS</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 name="Rectangle 2">
            <a:extLst>
              <a:ext uri="{FF2B5EF4-FFF2-40B4-BE49-F238E27FC236}">
                <a16:creationId xmlns:a16="http://schemas.microsoft.com/office/drawing/2014/main" id="{DDB237E0-1827-42ED-B1A1-D4B997413F94}"/>
              </a:ext>
            </a:extLst>
          </p:cNvPr>
          <p:cNvSpPr>
            <a:spLocks noChangeArrowheads="1"/>
          </p:cNvSpPr>
          <p:nvPr/>
        </p:nvSpPr>
        <p:spPr bwMode="auto">
          <a:xfrm>
            <a:off x="1896035" y="2367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Tabla 9">
            <a:extLst>
              <a:ext uri="{FF2B5EF4-FFF2-40B4-BE49-F238E27FC236}">
                <a16:creationId xmlns:a16="http://schemas.microsoft.com/office/drawing/2014/main" id="{07784020-7F46-483C-8DC0-7EE91B459968}"/>
              </a:ext>
            </a:extLst>
          </p:cNvPr>
          <p:cNvGraphicFramePr>
            <a:graphicFrameLocks noGrp="1"/>
          </p:cNvGraphicFramePr>
          <p:nvPr>
            <p:extLst>
              <p:ext uri="{D42A27DB-BD31-4B8C-83A1-F6EECF244321}">
                <p14:modId xmlns:p14="http://schemas.microsoft.com/office/powerpoint/2010/main" val="3335133364"/>
              </p:ext>
            </p:extLst>
          </p:nvPr>
        </p:nvGraphicFramePr>
        <p:xfrm>
          <a:off x="149859" y="1381873"/>
          <a:ext cx="4753447" cy="2717548"/>
        </p:xfrm>
        <a:graphic>
          <a:graphicData uri="http://schemas.openxmlformats.org/drawingml/2006/table">
            <a:tbl>
              <a:tblPr>
                <a:tableStyleId>{5C22544A-7EE6-4342-B048-85BDC9FD1C3A}</a:tableStyleId>
              </a:tblPr>
              <a:tblGrid>
                <a:gridCol w="775657">
                  <a:extLst>
                    <a:ext uri="{9D8B030D-6E8A-4147-A177-3AD203B41FA5}">
                      <a16:colId xmlns:a16="http://schemas.microsoft.com/office/drawing/2014/main" val="1077760520"/>
                    </a:ext>
                  </a:extLst>
                </a:gridCol>
                <a:gridCol w="1236586">
                  <a:extLst>
                    <a:ext uri="{9D8B030D-6E8A-4147-A177-3AD203B41FA5}">
                      <a16:colId xmlns:a16="http://schemas.microsoft.com/office/drawing/2014/main" val="3130149820"/>
                    </a:ext>
                  </a:extLst>
                </a:gridCol>
                <a:gridCol w="359911">
                  <a:extLst>
                    <a:ext uri="{9D8B030D-6E8A-4147-A177-3AD203B41FA5}">
                      <a16:colId xmlns:a16="http://schemas.microsoft.com/office/drawing/2014/main" val="1344576649"/>
                    </a:ext>
                  </a:extLst>
                </a:gridCol>
                <a:gridCol w="1007645">
                  <a:extLst>
                    <a:ext uri="{9D8B030D-6E8A-4147-A177-3AD203B41FA5}">
                      <a16:colId xmlns:a16="http://schemas.microsoft.com/office/drawing/2014/main" val="2958604541"/>
                    </a:ext>
                  </a:extLst>
                </a:gridCol>
                <a:gridCol w="791396">
                  <a:extLst>
                    <a:ext uri="{9D8B030D-6E8A-4147-A177-3AD203B41FA5}">
                      <a16:colId xmlns:a16="http://schemas.microsoft.com/office/drawing/2014/main" val="2958950166"/>
                    </a:ext>
                  </a:extLst>
                </a:gridCol>
                <a:gridCol w="582252">
                  <a:extLst>
                    <a:ext uri="{9D8B030D-6E8A-4147-A177-3AD203B41FA5}">
                      <a16:colId xmlns:a16="http://schemas.microsoft.com/office/drawing/2014/main" val="644722803"/>
                    </a:ext>
                  </a:extLst>
                </a:gridCol>
              </a:tblGrid>
              <a:tr h="396654">
                <a:tc>
                  <a:txBody>
                    <a:bodyPr/>
                    <a:lstStyle/>
                    <a:p>
                      <a:pPr indent="180340" algn="ctr">
                        <a:lnSpc>
                          <a:spcPct val="200000"/>
                        </a:lnSpc>
                      </a:pPr>
                      <a:r>
                        <a:rPr lang="es-EC" sz="1200">
                          <a:effectLst/>
                        </a:rPr>
                        <a:t>Fuente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a:effectLst/>
                        </a:rPr>
                        <a:t>Suma de Cuadrados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err="1">
                          <a:effectLst/>
                        </a:rPr>
                        <a:t>Gl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Cuadrado Medio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a:effectLst/>
                        </a:rPr>
                        <a:t>Razón-F</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Valor-P</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2483027"/>
                  </a:ext>
                </a:extLst>
              </a:tr>
              <a:tr h="396654">
                <a:tc>
                  <a:txBody>
                    <a:bodyPr/>
                    <a:lstStyle/>
                    <a:p>
                      <a:pPr indent="180340" algn="ctr">
                        <a:lnSpc>
                          <a:spcPct val="200000"/>
                        </a:lnSpc>
                      </a:pPr>
                      <a:r>
                        <a:rPr lang="es-EC" sz="1200" dirty="0">
                          <a:effectLst/>
                        </a:rPr>
                        <a:t>Entre grupos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18357,9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4589,48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a:effectLst/>
                        </a:rPr>
                        <a:t>2,87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highlight>
                            <a:srgbClr val="FFFF00"/>
                          </a:highlight>
                        </a:rPr>
                        <a:t>0,0495</a:t>
                      </a:r>
                      <a:endParaRPr lang="es-EC"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7124658"/>
                  </a:ext>
                </a:extLst>
              </a:tr>
              <a:tr h="396654">
                <a:tc>
                  <a:txBody>
                    <a:bodyPr/>
                    <a:lstStyle/>
                    <a:p>
                      <a:pPr indent="180340" algn="ctr">
                        <a:lnSpc>
                          <a:spcPct val="200000"/>
                        </a:lnSpc>
                      </a:pPr>
                      <a:r>
                        <a:rPr lang="es-EC" sz="1200">
                          <a:effectLst/>
                        </a:rPr>
                        <a:t>Intra grupos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31932,8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20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1596,64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1510707"/>
                  </a:ext>
                </a:extLst>
              </a:tr>
              <a:tr h="396654">
                <a:tc>
                  <a:txBody>
                    <a:bodyPr/>
                    <a:lstStyle/>
                    <a:p>
                      <a:pPr indent="180340" algn="ctr">
                        <a:lnSpc>
                          <a:spcPct val="200000"/>
                        </a:lnSpc>
                      </a:pPr>
                      <a:r>
                        <a:rPr lang="es-EC" sz="1200">
                          <a:effectLst/>
                        </a:rPr>
                        <a:t>Total (Corr.)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a:effectLst/>
                        </a:rPr>
                        <a:t>50290,7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a:effectLst/>
                        </a:rPr>
                        <a:t>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20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1568915"/>
                  </a:ext>
                </a:extLst>
              </a:tr>
            </a:tbl>
          </a:graphicData>
        </a:graphic>
      </p:graphicFrame>
      <p:sp>
        <p:nvSpPr>
          <p:cNvPr id="14" name="CuadroTexto 13">
            <a:extLst>
              <a:ext uri="{FF2B5EF4-FFF2-40B4-BE49-F238E27FC236}">
                <a16:creationId xmlns:a16="http://schemas.microsoft.com/office/drawing/2014/main" id="{84274301-FA75-49E4-8A8E-4C20FC6C64EF}"/>
              </a:ext>
            </a:extLst>
          </p:cNvPr>
          <p:cNvSpPr txBox="1"/>
          <p:nvPr/>
        </p:nvSpPr>
        <p:spPr>
          <a:xfrm>
            <a:off x="149859" y="975061"/>
            <a:ext cx="4422140" cy="276999"/>
          </a:xfrm>
          <a:prstGeom prst="rect">
            <a:avLst/>
          </a:prstGeom>
          <a:noFill/>
        </p:spPr>
        <p:txBody>
          <a:bodyPr wrap="square">
            <a:spAutoFit/>
          </a:bodyPr>
          <a:lstStyle/>
          <a:p>
            <a:r>
              <a:rPr lang="es-EC" sz="1200" b="1" i="1">
                <a:solidFill>
                  <a:srgbClr val="000000"/>
                </a:solidFill>
                <a:effectLst/>
                <a:latin typeface="Times New Roman" panose="02020603050405020304" pitchFamily="18" charset="0"/>
                <a:ea typeface="Calibri" panose="020F0502020204030204" pitchFamily="34" charset="0"/>
              </a:rPr>
              <a:t>Análisis de varianzas ANOVA para carga máxima polvo de acería</a:t>
            </a:r>
            <a:endParaRPr lang="es-EC" sz="1200" dirty="0"/>
          </a:p>
        </p:txBody>
      </p:sp>
      <p:graphicFrame>
        <p:nvGraphicFramePr>
          <p:cNvPr id="27" name="Tabla 26">
            <a:extLst>
              <a:ext uri="{FF2B5EF4-FFF2-40B4-BE49-F238E27FC236}">
                <a16:creationId xmlns:a16="http://schemas.microsoft.com/office/drawing/2014/main" id="{6181DBD7-DB22-4A6F-96F2-82F5BC05F52D}"/>
              </a:ext>
            </a:extLst>
          </p:cNvPr>
          <p:cNvGraphicFramePr>
            <a:graphicFrameLocks noGrp="1"/>
          </p:cNvGraphicFramePr>
          <p:nvPr>
            <p:extLst>
              <p:ext uri="{D42A27DB-BD31-4B8C-83A1-F6EECF244321}">
                <p14:modId xmlns:p14="http://schemas.microsoft.com/office/powerpoint/2010/main" val="615845199"/>
              </p:ext>
            </p:extLst>
          </p:nvPr>
        </p:nvGraphicFramePr>
        <p:xfrm>
          <a:off x="5518080" y="1381871"/>
          <a:ext cx="5953125" cy="2617300"/>
        </p:xfrm>
        <a:graphic>
          <a:graphicData uri="http://schemas.openxmlformats.org/drawingml/2006/table">
            <a:tbl>
              <a:tblPr>
                <a:tableStyleId>{5C22544A-7EE6-4342-B048-85BDC9FD1C3A}</a:tableStyleId>
              </a:tblPr>
              <a:tblGrid>
                <a:gridCol w="1050365">
                  <a:extLst>
                    <a:ext uri="{9D8B030D-6E8A-4147-A177-3AD203B41FA5}">
                      <a16:colId xmlns:a16="http://schemas.microsoft.com/office/drawing/2014/main" val="1773260975"/>
                    </a:ext>
                  </a:extLst>
                </a:gridCol>
                <a:gridCol w="1494628">
                  <a:extLst>
                    <a:ext uri="{9D8B030D-6E8A-4147-A177-3AD203B41FA5}">
                      <a16:colId xmlns:a16="http://schemas.microsoft.com/office/drawing/2014/main" val="2963109275"/>
                    </a:ext>
                  </a:extLst>
                </a:gridCol>
                <a:gridCol w="366834">
                  <a:extLst>
                    <a:ext uri="{9D8B030D-6E8A-4147-A177-3AD203B41FA5}">
                      <a16:colId xmlns:a16="http://schemas.microsoft.com/office/drawing/2014/main" val="3606884089"/>
                    </a:ext>
                  </a:extLst>
                </a:gridCol>
                <a:gridCol w="1319461">
                  <a:extLst>
                    <a:ext uri="{9D8B030D-6E8A-4147-A177-3AD203B41FA5}">
                      <a16:colId xmlns:a16="http://schemas.microsoft.com/office/drawing/2014/main" val="1847364007"/>
                    </a:ext>
                  </a:extLst>
                </a:gridCol>
                <a:gridCol w="870756">
                  <a:extLst>
                    <a:ext uri="{9D8B030D-6E8A-4147-A177-3AD203B41FA5}">
                      <a16:colId xmlns:a16="http://schemas.microsoft.com/office/drawing/2014/main" val="4147968718"/>
                    </a:ext>
                  </a:extLst>
                </a:gridCol>
                <a:gridCol w="851081">
                  <a:extLst>
                    <a:ext uri="{9D8B030D-6E8A-4147-A177-3AD203B41FA5}">
                      <a16:colId xmlns:a16="http://schemas.microsoft.com/office/drawing/2014/main" val="1063952777"/>
                    </a:ext>
                  </a:extLst>
                </a:gridCol>
              </a:tblGrid>
              <a:tr h="654325">
                <a:tc>
                  <a:txBody>
                    <a:bodyPr/>
                    <a:lstStyle/>
                    <a:p>
                      <a:pPr indent="180340">
                        <a:lnSpc>
                          <a:spcPct val="150000"/>
                        </a:lnSpc>
                      </a:pPr>
                      <a:r>
                        <a:rPr lang="es-EC" sz="1200">
                          <a:effectLst/>
                        </a:rPr>
                        <a:t>Fuente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Suma de Cuadrados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Gl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Cuadrado Medio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Razón-F</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Valor-P</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2130670"/>
                  </a:ext>
                </a:extLst>
              </a:tr>
              <a:tr h="654325">
                <a:tc>
                  <a:txBody>
                    <a:bodyPr/>
                    <a:lstStyle/>
                    <a:p>
                      <a:pPr indent="180340">
                        <a:lnSpc>
                          <a:spcPct val="150000"/>
                        </a:lnSpc>
                      </a:pPr>
                      <a:r>
                        <a:rPr lang="es-EC" sz="1200">
                          <a:effectLst/>
                        </a:rPr>
                        <a:t>Entre grupos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91,879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dirty="0">
                          <a:effectLst/>
                        </a:rPr>
                        <a:t>22,9698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1,64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dirty="0">
                          <a:effectLst/>
                          <a:highlight>
                            <a:srgbClr val="FFFF00"/>
                          </a:highlight>
                        </a:rPr>
                        <a:t>0,2032</a:t>
                      </a:r>
                      <a:endParaRPr lang="es-EC"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8000894"/>
                  </a:ext>
                </a:extLst>
              </a:tr>
              <a:tr h="654325">
                <a:tc>
                  <a:txBody>
                    <a:bodyPr/>
                    <a:lstStyle/>
                    <a:p>
                      <a:pPr indent="180340">
                        <a:lnSpc>
                          <a:spcPct val="150000"/>
                        </a:lnSpc>
                      </a:pPr>
                      <a:r>
                        <a:rPr lang="es-EC" sz="1200">
                          <a:effectLst/>
                        </a:rPr>
                        <a:t>Intra grupos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279,953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20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dirty="0">
                          <a:effectLst/>
                        </a:rPr>
                        <a:t>13,9976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 </a:t>
                      </a:r>
                    </a:p>
                    <a:p>
                      <a:pPr indent="180340">
                        <a:lnSpc>
                          <a:spcPct val="15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9379245"/>
                  </a:ext>
                </a:extLst>
              </a:tr>
              <a:tr h="654325">
                <a:tc>
                  <a:txBody>
                    <a:bodyPr/>
                    <a:lstStyle/>
                    <a:p>
                      <a:pPr indent="180340">
                        <a:lnSpc>
                          <a:spcPct val="150000"/>
                        </a:lnSpc>
                      </a:pPr>
                      <a:r>
                        <a:rPr lang="es-EC" sz="1200">
                          <a:effectLst/>
                        </a:rPr>
                        <a:t>Total (Corr.)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dirty="0">
                          <a:effectLst/>
                        </a:rPr>
                        <a:t>371,832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nSpc>
                          <a:spcPct val="150000"/>
                        </a:lnSpc>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3658732"/>
                  </a:ext>
                </a:extLst>
              </a:tr>
            </a:tbl>
          </a:graphicData>
        </a:graphic>
      </p:graphicFrame>
      <p:sp>
        <p:nvSpPr>
          <p:cNvPr id="29" name="CuadroTexto 28">
            <a:extLst>
              <a:ext uri="{FF2B5EF4-FFF2-40B4-BE49-F238E27FC236}">
                <a16:creationId xmlns:a16="http://schemas.microsoft.com/office/drawing/2014/main" id="{D7F2326F-F1CC-49A9-92C4-220C89C36101}"/>
              </a:ext>
            </a:extLst>
          </p:cNvPr>
          <p:cNvSpPr txBox="1"/>
          <p:nvPr/>
        </p:nvSpPr>
        <p:spPr>
          <a:xfrm>
            <a:off x="5478325" y="995694"/>
            <a:ext cx="6102626" cy="276999"/>
          </a:xfrm>
          <a:prstGeom prst="rect">
            <a:avLst/>
          </a:prstGeom>
          <a:noFill/>
        </p:spPr>
        <p:txBody>
          <a:bodyPr wrap="square">
            <a:spAutoFit/>
          </a:bodyPr>
          <a:lstStyle/>
          <a:p>
            <a:r>
              <a:rPr lang="es-EC" sz="1200" b="1" i="1" dirty="0">
                <a:solidFill>
                  <a:srgbClr val="000000"/>
                </a:solidFill>
                <a:effectLst/>
                <a:latin typeface="Times New Roman" panose="02020603050405020304" pitchFamily="18" charset="0"/>
                <a:ea typeface="Calibri" panose="020F0502020204030204" pitchFamily="34" charset="0"/>
              </a:rPr>
              <a:t>Análisis de varianza ANOVA para Absorción de humedad por polvo de acería</a:t>
            </a:r>
            <a:endParaRPr lang="es-EC" sz="1200" dirty="0"/>
          </a:p>
        </p:txBody>
      </p:sp>
      <p:sp>
        <p:nvSpPr>
          <p:cNvPr id="33" name="CuadroTexto 32">
            <a:extLst>
              <a:ext uri="{FF2B5EF4-FFF2-40B4-BE49-F238E27FC236}">
                <a16:creationId xmlns:a16="http://schemas.microsoft.com/office/drawing/2014/main" id="{51A954AD-9D2A-4D0A-BFA4-DE67791FD579}"/>
              </a:ext>
            </a:extLst>
          </p:cNvPr>
          <p:cNvSpPr txBox="1"/>
          <p:nvPr/>
        </p:nvSpPr>
        <p:spPr>
          <a:xfrm>
            <a:off x="149858" y="4333266"/>
            <a:ext cx="4753447" cy="2616165"/>
          </a:xfrm>
          <a:prstGeom prst="rect">
            <a:avLst/>
          </a:prstGeom>
          <a:noFill/>
        </p:spPr>
        <p:txBody>
          <a:bodyPr wrap="square">
            <a:spAutoFit/>
          </a:bodyPr>
          <a:lstStyle/>
          <a:p>
            <a:pPr indent="180340" algn="just">
              <a:lnSpc>
                <a:spcPct val="200000"/>
              </a:lnSpc>
            </a:pPr>
            <a:r>
              <a:rPr lang="es-EC" sz="1400" dirty="0">
                <a:effectLst/>
                <a:latin typeface="Times New Roman" panose="02020603050405020304" pitchFamily="18" charset="0"/>
                <a:ea typeface="Times New Roman" panose="02020603050405020304" pitchFamily="18" charset="0"/>
              </a:rPr>
              <a:t>Los resultados de carga máxima se analizaron estadísticamente, y el análisis de varianza (ANOVA). Puesto que el valor P de la prueba F es menor que 0,05 </a:t>
            </a:r>
            <a:r>
              <a:rPr lang="es-EC" sz="1400" dirty="0">
                <a:latin typeface="Times New Roman" panose="02020603050405020304" pitchFamily="18" charset="0"/>
              </a:rPr>
              <a:t>existe una diferencia estadísticamente significativa entre la media de Carga Máxima entre un nivel de Polvo de acería y otro, con un nivel del 95,0% de confianza.  </a:t>
            </a:r>
            <a:endParaRPr lang="es-EC" sz="1400" dirty="0">
              <a:effectLst/>
              <a:latin typeface="+mj-lt"/>
              <a:ea typeface="Times New Roman" panose="02020603050405020304" pitchFamily="18" charset="0"/>
            </a:endParaRPr>
          </a:p>
        </p:txBody>
      </p:sp>
      <p:sp>
        <p:nvSpPr>
          <p:cNvPr id="35" name="CuadroTexto 34">
            <a:extLst>
              <a:ext uri="{FF2B5EF4-FFF2-40B4-BE49-F238E27FC236}">
                <a16:creationId xmlns:a16="http://schemas.microsoft.com/office/drawing/2014/main" id="{6766B935-334A-4DE9-9A84-16E596A906E2}"/>
              </a:ext>
            </a:extLst>
          </p:cNvPr>
          <p:cNvSpPr txBox="1"/>
          <p:nvPr/>
        </p:nvSpPr>
        <p:spPr>
          <a:xfrm>
            <a:off x="5440016" y="4344505"/>
            <a:ext cx="6109252" cy="2186432"/>
          </a:xfrm>
          <a:prstGeom prst="rect">
            <a:avLst/>
          </a:prstGeom>
          <a:noFill/>
        </p:spPr>
        <p:txBody>
          <a:bodyPr wrap="square">
            <a:spAutoFit/>
          </a:bodyPr>
          <a:lstStyle/>
          <a:p>
            <a:pPr indent="180340" algn="just">
              <a:lnSpc>
                <a:spcPct val="200000"/>
              </a:lnSpc>
            </a:pPr>
            <a:r>
              <a:rPr lang="es-EC" sz="1400" dirty="0">
                <a:solidFill>
                  <a:srgbClr val="000000"/>
                </a:solidFill>
                <a:effectLst/>
                <a:ea typeface="Calibri" panose="020F0502020204030204" pitchFamily="34" charset="0"/>
              </a:rPr>
              <a:t>. Los resultados de absorción de humedad por polvo de acería se analizaron estadísticamente y el análisis de varianza (ANOVA), indica puesto que el valor-P de la razón-F es mayor o igual que 0,05 existe una diferencia estadísticamente significativa entre la media de Absorción de humedad entre un nivel de Polvo de acería y otro, con un nivel del 95,0% de confianza.</a:t>
            </a:r>
            <a:endParaRPr lang="es-EC" sz="1400" dirty="0">
              <a:effectLst/>
              <a:ea typeface="Times New Roman" panose="02020603050405020304" pitchFamily="18" charset="0"/>
            </a:endParaRPr>
          </a:p>
        </p:txBody>
      </p:sp>
    </p:spTree>
    <p:extLst>
      <p:ext uri="{BB962C8B-B14F-4D97-AF65-F5344CB8AC3E}">
        <p14:creationId xmlns:p14="http://schemas.microsoft.com/office/powerpoint/2010/main" val="206768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ED8A99-E8CD-40F9-9F49-9AC78B553E00}"/>
              </a:ext>
            </a:extLst>
          </p:cNvPr>
          <p:cNvSpPr>
            <a:spLocks noGrp="1"/>
          </p:cNvSpPr>
          <p:nvPr>
            <p:ph type="title"/>
          </p:nvPr>
        </p:nvSpPr>
        <p:spPr>
          <a:xfrm>
            <a:off x="3836894" y="60432"/>
            <a:ext cx="3169024" cy="632170"/>
          </a:xfrm>
          <a:solidFill>
            <a:schemeClr val="accent1">
              <a:lumMod val="60000"/>
              <a:lumOff val="40000"/>
            </a:schemeClr>
          </a:solidFill>
          <a:ln w="28575">
            <a:solidFill>
              <a:schemeClr val="accent1"/>
            </a:solidFill>
          </a:ln>
        </p:spPr>
        <p:txBody>
          <a:bodyPr>
            <a:noAutofit/>
          </a:bodyPr>
          <a:lstStyle/>
          <a:p>
            <a:br>
              <a:rPr lang="es-EC" sz="2400" dirty="0">
                <a:latin typeface="Times New Roman" panose="02020603050405020304" pitchFamily="18" charset="0"/>
                <a:cs typeface="Times New Roman" panose="02020603050405020304" pitchFamily="18" charset="0"/>
              </a:rPr>
            </a:br>
            <a:br>
              <a:rPr lang="es-EC" sz="2400" dirty="0">
                <a:latin typeface="Times New Roman" panose="02020603050405020304" pitchFamily="18" charset="0"/>
                <a:cs typeface="Times New Roman" panose="02020603050405020304" pitchFamily="18" charset="0"/>
              </a:rPr>
            </a:br>
            <a:r>
              <a:rPr lang="es-EC" sz="2400" dirty="0">
                <a:latin typeface="Times New Roman" panose="02020603050405020304" pitchFamily="18" charset="0"/>
                <a:cs typeface="Times New Roman" panose="02020603050405020304" pitchFamily="18" charset="0"/>
              </a:rPr>
              <a:t>1.1 Introducción:</a:t>
            </a:r>
            <a:br>
              <a:rPr lang="es-EC" sz="2400" dirty="0">
                <a:latin typeface="Times New Roman" panose="02020603050405020304" pitchFamily="18" charset="0"/>
                <a:cs typeface="Times New Roman" panose="02020603050405020304" pitchFamily="18" charset="0"/>
              </a:rPr>
            </a:br>
            <a:br>
              <a:rPr lang="es-EC" sz="2400" dirty="0">
                <a:latin typeface="Times New Roman" panose="02020603050405020304" pitchFamily="18" charset="0"/>
                <a:cs typeface="Times New Roman" panose="02020603050405020304" pitchFamily="18" charset="0"/>
              </a:rPr>
            </a:br>
            <a:endParaRPr lang="es-EC"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73553" y="60432"/>
            <a:ext cx="1937849"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423971" y="1721063"/>
            <a:ext cx="5990082" cy="3737946"/>
          </a:xfrm>
          <a:prstGeom prst="rect">
            <a:avLst/>
          </a:prstGeom>
          <a:solidFill>
            <a:schemeClr val="accent6">
              <a:lumMod val="60000"/>
              <a:lumOff val="40000"/>
            </a:schemeClr>
          </a:solidFill>
          <a:ln w="28575">
            <a:solidFill>
              <a:schemeClr val="accent1"/>
            </a:solidFill>
          </a:ln>
        </p:spPr>
        <p:txBody>
          <a:bodyPr wrap="square" rtlCol="0">
            <a:spAutoFit/>
          </a:bodyPr>
          <a:lstStyle/>
          <a:p>
            <a:pPr>
              <a:lnSpc>
                <a:spcPct val="150000"/>
              </a:lnSpc>
            </a:pPr>
            <a:r>
              <a:rPr lang="es-EC" sz="2000" dirty="0"/>
              <a:t>En el proceso de aceración por horno de arco eléctrico se generan gases y partículas solidas finas que son arrastrados por un sistema de aspiración  (planta de humos) . Estos polvos son considerados por las legislaciones de los países productores de acero como un residuo solido peligroso. </a:t>
            </a:r>
          </a:p>
          <a:p>
            <a:pPr>
              <a:lnSpc>
                <a:spcPct val="150000"/>
              </a:lnSpc>
            </a:pPr>
            <a:endParaRPr lang="es-EC" sz="2000" dirty="0"/>
          </a:p>
          <a:p>
            <a:pPr>
              <a:lnSpc>
                <a:spcPct val="150000"/>
              </a:lnSpc>
            </a:pPr>
            <a:endParaRPr lang="es-EC" sz="2000" dirty="0"/>
          </a:p>
        </p:txBody>
      </p:sp>
      <p:pic>
        <p:nvPicPr>
          <p:cNvPr id="9" name="Imagen 8">
            <a:extLst>
              <a:ext uri="{FF2B5EF4-FFF2-40B4-BE49-F238E27FC236}">
                <a16:creationId xmlns:a16="http://schemas.microsoft.com/office/drawing/2014/main" id="{1028BAB1-FB86-459D-880F-03148C29604F}"/>
              </a:ext>
            </a:extLst>
          </p:cNvPr>
          <p:cNvPicPr>
            <a:picLocks noChangeAspect="1"/>
          </p:cNvPicPr>
          <p:nvPr/>
        </p:nvPicPr>
        <p:blipFill rotWithShape="1">
          <a:blip r:embed="rId4">
            <a:extLst>
              <a:ext uri="{28A0092B-C50C-407E-A947-70E740481C1C}">
                <a14:useLocalDpi xmlns:a14="http://schemas.microsoft.com/office/drawing/2010/main" val="0"/>
              </a:ext>
            </a:extLst>
          </a:blip>
          <a:srcRect b="23553"/>
          <a:stretch/>
        </p:blipFill>
        <p:spPr>
          <a:xfrm>
            <a:off x="7443785" y="1721063"/>
            <a:ext cx="3691115" cy="3727938"/>
          </a:xfrm>
          <a:prstGeom prst="rect">
            <a:avLst/>
          </a:prstGeom>
        </p:spPr>
      </p:pic>
    </p:spTree>
    <p:extLst>
      <p:ext uri="{BB962C8B-B14F-4D97-AF65-F5344CB8AC3E}">
        <p14:creationId xmlns:p14="http://schemas.microsoft.com/office/powerpoint/2010/main" val="107455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2252312" y="158568"/>
            <a:ext cx="7089914"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4.5- Resultados Ensayo a la Flexión </a:t>
            </a:r>
            <a:endParaRPr lang="es-EC" sz="2400" dirty="0"/>
          </a:p>
        </p:txBody>
      </p:sp>
      <p:sp>
        <p:nvSpPr>
          <p:cNvPr id="4" name="Rectangle 2">
            <a:extLst>
              <a:ext uri="{FF2B5EF4-FFF2-40B4-BE49-F238E27FC236}">
                <a16:creationId xmlns:a16="http://schemas.microsoft.com/office/drawing/2014/main" id="{27B42E0E-12D4-4917-8137-3FA627017A92}"/>
              </a:ext>
            </a:extLst>
          </p:cNvPr>
          <p:cNvSpPr>
            <a:spLocks noChangeArrowheads="1"/>
          </p:cNvSpPr>
          <p:nvPr/>
        </p:nvSpPr>
        <p:spPr bwMode="auto">
          <a:xfrm>
            <a:off x="263704" y="1828800"/>
            <a:ext cx="231362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descr="C:\Users\USUARIO\Documents\ESPE TESIS\Fotos Tesis\IMG_20190919_095221407.jpg">
            <a:extLst>
              <a:ext uri="{FF2B5EF4-FFF2-40B4-BE49-F238E27FC236}">
                <a16:creationId xmlns:a16="http://schemas.microsoft.com/office/drawing/2014/main" id="{1F88216D-D94A-4452-A413-4EDE4FB05523}"/>
              </a:ext>
            </a:extLst>
          </p:cNvPr>
          <p:cNvPicPr/>
          <p:nvPr/>
        </p:nvPicPr>
        <p:blipFill rotWithShape="1">
          <a:blip r:embed="rId4" cstate="print">
            <a:extLst>
              <a:ext uri="{28A0092B-C50C-407E-A947-70E740481C1C}">
                <a14:useLocalDpi xmlns:a14="http://schemas.microsoft.com/office/drawing/2010/main" val="0"/>
              </a:ext>
            </a:extLst>
          </a:blip>
          <a:srcRect t="3285" r="8909" b="14249"/>
          <a:stretch/>
        </p:blipFill>
        <p:spPr bwMode="auto">
          <a:xfrm rot="5400000">
            <a:off x="2892288" y="761579"/>
            <a:ext cx="2057400" cy="2367422"/>
          </a:xfrm>
          <a:prstGeom prst="rect">
            <a:avLst/>
          </a:prstGeom>
          <a:noFill/>
          <a:ln>
            <a:noFill/>
          </a:ln>
          <a:extLst>
            <a:ext uri="{53640926-AAD7-44D8-BBD7-CCE9431645EC}">
              <a14:shadowObscured xmlns:a14="http://schemas.microsoft.com/office/drawing/2010/main"/>
            </a:ext>
          </a:extLst>
        </p:spPr>
      </p:pic>
      <p:pic>
        <p:nvPicPr>
          <p:cNvPr id="12" name="Imagen 11" descr="C:\Users\USUARIO\Documents\ESPE TESIS\Fotos Tesis\IMG_20190917_200811636.jpg">
            <a:extLst>
              <a:ext uri="{FF2B5EF4-FFF2-40B4-BE49-F238E27FC236}">
                <a16:creationId xmlns:a16="http://schemas.microsoft.com/office/drawing/2014/main" id="{A49159FF-BDC6-4DA2-B02E-DE31ABE57EA2}"/>
              </a:ext>
            </a:extLst>
          </p:cNvPr>
          <p:cNvPicPr/>
          <p:nvPr/>
        </p:nvPicPr>
        <p:blipFill rotWithShape="1">
          <a:blip r:embed="rId5" cstate="print">
            <a:extLst>
              <a:ext uri="{28A0092B-C50C-407E-A947-70E740481C1C}">
                <a14:useLocalDpi xmlns:a14="http://schemas.microsoft.com/office/drawing/2010/main" val="0"/>
              </a:ext>
            </a:extLst>
          </a:blip>
          <a:srcRect b="10885"/>
          <a:stretch/>
        </p:blipFill>
        <p:spPr bwMode="auto">
          <a:xfrm>
            <a:off x="5750253" y="862233"/>
            <a:ext cx="2377648" cy="2066925"/>
          </a:xfrm>
          <a:prstGeom prst="rect">
            <a:avLst/>
          </a:prstGeom>
          <a:noFill/>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ACD3B445-4386-46D8-A014-A4522B46044D}"/>
              </a:ext>
            </a:extLst>
          </p:cNvPr>
          <p:cNvSpPr txBox="1"/>
          <p:nvPr/>
        </p:nvSpPr>
        <p:spPr>
          <a:xfrm>
            <a:off x="2747932" y="3111154"/>
            <a:ext cx="2285885" cy="461665"/>
          </a:xfrm>
          <a:prstGeom prst="rect">
            <a:avLst/>
          </a:prstGeom>
          <a:noFill/>
        </p:spPr>
        <p:txBody>
          <a:bodyPr wrap="square" rtlCol="0">
            <a:spAutoFit/>
          </a:bodyPr>
          <a:lstStyle/>
          <a:p>
            <a:r>
              <a:rPr lang="es-EC" sz="1200" dirty="0"/>
              <a:t>Maquina Universal de ensayos 600N</a:t>
            </a:r>
          </a:p>
        </p:txBody>
      </p:sp>
      <p:sp>
        <p:nvSpPr>
          <p:cNvPr id="3" name="CuadroTexto 2">
            <a:extLst>
              <a:ext uri="{FF2B5EF4-FFF2-40B4-BE49-F238E27FC236}">
                <a16:creationId xmlns:a16="http://schemas.microsoft.com/office/drawing/2014/main" id="{47AC80B8-0911-466C-975E-44A40280A8B8}"/>
              </a:ext>
            </a:extLst>
          </p:cNvPr>
          <p:cNvSpPr txBox="1"/>
          <p:nvPr/>
        </p:nvSpPr>
        <p:spPr>
          <a:xfrm>
            <a:off x="5762244" y="2973989"/>
            <a:ext cx="2285885" cy="276999"/>
          </a:xfrm>
          <a:prstGeom prst="rect">
            <a:avLst/>
          </a:prstGeom>
          <a:noFill/>
        </p:spPr>
        <p:txBody>
          <a:bodyPr wrap="square" rtlCol="0">
            <a:spAutoFit/>
          </a:bodyPr>
          <a:lstStyle/>
          <a:p>
            <a:r>
              <a:rPr lang="es-EC" sz="1200" dirty="0"/>
              <a:t>Carga vertical hasta la rotura</a:t>
            </a:r>
          </a:p>
        </p:txBody>
      </p:sp>
      <p:graphicFrame>
        <p:nvGraphicFramePr>
          <p:cNvPr id="14" name="Tabla 13">
            <a:extLst>
              <a:ext uri="{FF2B5EF4-FFF2-40B4-BE49-F238E27FC236}">
                <a16:creationId xmlns:a16="http://schemas.microsoft.com/office/drawing/2014/main" id="{CC2478CB-5A12-40D0-9C56-DAF423C3DF3B}"/>
              </a:ext>
            </a:extLst>
          </p:cNvPr>
          <p:cNvGraphicFramePr>
            <a:graphicFrameLocks noGrp="1"/>
          </p:cNvGraphicFramePr>
          <p:nvPr>
            <p:extLst>
              <p:ext uri="{D42A27DB-BD31-4B8C-83A1-F6EECF244321}">
                <p14:modId xmlns:p14="http://schemas.microsoft.com/office/powerpoint/2010/main" val="2950945916"/>
              </p:ext>
            </p:extLst>
          </p:nvPr>
        </p:nvGraphicFramePr>
        <p:xfrm>
          <a:off x="2364809" y="3709983"/>
          <a:ext cx="7089914" cy="2566673"/>
        </p:xfrm>
        <a:graphic>
          <a:graphicData uri="http://schemas.openxmlformats.org/drawingml/2006/table">
            <a:tbl>
              <a:tblPr>
                <a:tableStyleId>{5C22544A-7EE6-4342-B048-85BDC9FD1C3A}</a:tableStyleId>
              </a:tblPr>
              <a:tblGrid>
                <a:gridCol w="1807955">
                  <a:extLst>
                    <a:ext uri="{9D8B030D-6E8A-4147-A177-3AD203B41FA5}">
                      <a16:colId xmlns:a16="http://schemas.microsoft.com/office/drawing/2014/main" val="3866678131"/>
                    </a:ext>
                  </a:extLst>
                </a:gridCol>
                <a:gridCol w="804119">
                  <a:extLst>
                    <a:ext uri="{9D8B030D-6E8A-4147-A177-3AD203B41FA5}">
                      <a16:colId xmlns:a16="http://schemas.microsoft.com/office/drawing/2014/main" val="3830593041"/>
                    </a:ext>
                  </a:extLst>
                </a:gridCol>
                <a:gridCol w="804119">
                  <a:extLst>
                    <a:ext uri="{9D8B030D-6E8A-4147-A177-3AD203B41FA5}">
                      <a16:colId xmlns:a16="http://schemas.microsoft.com/office/drawing/2014/main" val="1451013273"/>
                    </a:ext>
                  </a:extLst>
                </a:gridCol>
                <a:gridCol w="804119">
                  <a:extLst>
                    <a:ext uri="{9D8B030D-6E8A-4147-A177-3AD203B41FA5}">
                      <a16:colId xmlns:a16="http://schemas.microsoft.com/office/drawing/2014/main" val="478332724"/>
                    </a:ext>
                  </a:extLst>
                </a:gridCol>
                <a:gridCol w="804119">
                  <a:extLst>
                    <a:ext uri="{9D8B030D-6E8A-4147-A177-3AD203B41FA5}">
                      <a16:colId xmlns:a16="http://schemas.microsoft.com/office/drawing/2014/main" val="819190987"/>
                    </a:ext>
                  </a:extLst>
                </a:gridCol>
                <a:gridCol w="804119">
                  <a:extLst>
                    <a:ext uri="{9D8B030D-6E8A-4147-A177-3AD203B41FA5}">
                      <a16:colId xmlns:a16="http://schemas.microsoft.com/office/drawing/2014/main" val="2821333753"/>
                    </a:ext>
                  </a:extLst>
                </a:gridCol>
                <a:gridCol w="1261364">
                  <a:extLst>
                    <a:ext uri="{9D8B030D-6E8A-4147-A177-3AD203B41FA5}">
                      <a16:colId xmlns:a16="http://schemas.microsoft.com/office/drawing/2014/main" val="1551628947"/>
                    </a:ext>
                  </a:extLst>
                </a:gridCol>
              </a:tblGrid>
              <a:tr h="202426">
                <a:tc rowSpan="2">
                  <a:txBody>
                    <a:bodyPr/>
                    <a:lstStyle/>
                    <a:p>
                      <a:pPr algn="ctr" fontAlgn="ctr"/>
                      <a:r>
                        <a:rPr lang="es-EC" sz="1000" u="none" strike="noStrike">
                          <a:effectLst/>
                        </a:rPr>
                        <a:t>Número de Tratamientos</a:t>
                      </a:r>
                      <a:endParaRPr lang="es-EC" sz="1000" b="0" i="0"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es-EC" sz="1000" u="none" strike="noStrike">
                          <a:effectLst/>
                        </a:rPr>
                        <a:t>R (NÚMERO DE REPETICIONES)</a:t>
                      </a:r>
                      <a:endParaRPr lang="es-EC" sz="10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986345"/>
                  </a:ext>
                </a:extLst>
              </a:tr>
              <a:tr h="335354">
                <a:tc vMerge="1">
                  <a:txBody>
                    <a:bodyPr/>
                    <a:lstStyle/>
                    <a:p>
                      <a:endParaRPr lang="es-EC"/>
                    </a:p>
                  </a:txBody>
                  <a:tcPr/>
                </a:tc>
                <a:tc>
                  <a:txBody>
                    <a:bodyPr/>
                    <a:lstStyle/>
                    <a:p>
                      <a:pPr algn="ctr" fontAlgn="ctr"/>
                      <a:r>
                        <a:rPr lang="es-EC" sz="1000" u="none" strike="noStrike">
                          <a:effectLst/>
                        </a:rPr>
                        <a:t>Teja-1</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Teja-3</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Teja-4</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Teja-5</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EC" sz="1100" u="none" strike="noStrike">
                          <a:effectLst/>
                        </a:rPr>
                        <a:t>PROMEDIO </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7661100"/>
                  </a:ext>
                </a:extLst>
              </a:tr>
              <a:tr h="335354">
                <a:tc>
                  <a:txBody>
                    <a:bodyPr/>
                    <a:lstStyle/>
                    <a:p>
                      <a:pPr algn="ctr" fontAlgn="ctr"/>
                      <a:r>
                        <a:rPr lang="es-EC" sz="1000" u="none" strike="noStrike">
                          <a:effectLst/>
                        </a:rPr>
                        <a:t> </a:t>
                      </a:r>
                      <a:endParaRPr lang="es-EC" sz="1000" b="0" i="0"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es-EC" sz="1000" u="none" strike="noStrike">
                          <a:effectLst/>
                        </a:rPr>
                        <a:t>Unidades (kgf/cm</a:t>
                      </a:r>
                      <a:r>
                        <a:rPr lang="es-EC" sz="900" u="none" strike="noStrike">
                          <a:effectLst/>
                        </a:rPr>
                        <a:t>2</a:t>
                      </a:r>
                      <a:r>
                        <a:rPr lang="es-EC" sz="1000" u="none" strike="noStrike">
                          <a:effectLst/>
                        </a:rPr>
                        <a:t>)</a:t>
                      </a:r>
                      <a:endParaRPr lang="es-EC" sz="10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1100" u="none" strike="noStrike">
                          <a:effectLst/>
                        </a:rPr>
                        <a:t>(Kgf/cm</a:t>
                      </a:r>
                      <a:r>
                        <a:rPr lang="es-EC" sz="1000" u="none" strike="noStrike">
                          <a:effectLst/>
                        </a:rPr>
                        <a:t>2</a:t>
                      </a:r>
                      <a:r>
                        <a:rPr lang="es-EC" sz="1100" u="none" strike="noStrike">
                          <a:effectLst/>
                        </a:rPr>
                        <a:t>)</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7998193"/>
                  </a:ext>
                </a:extLst>
              </a:tr>
              <a:tr h="335354">
                <a:tc>
                  <a:txBody>
                    <a:bodyPr/>
                    <a:lstStyle/>
                    <a:p>
                      <a:pPr algn="ctr" fontAlgn="ctr"/>
                      <a:r>
                        <a:rPr lang="es-EC" sz="1000" u="none" strike="noStrike">
                          <a:effectLst/>
                        </a:rPr>
                        <a:t>0% POLVO ACERÍA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147,22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108,78</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97,89</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101,88</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108,10</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112,77</a:t>
                      </a:r>
                      <a:endParaRPr lang="es-EC"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62468484"/>
                  </a:ext>
                </a:extLst>
              </a:tr>
              <a:tr h="335354">
                <a:tc>
                  <a:txBody>
                    <a:bodyPr/>
                    <a:lstStyle/>
                    <a:p>
                      <a:pPr algn="l" fontAlgn="ctr"/>
                      <a:r>
                        <a:rPr lang="es-EC" sz="1000" u="none" strike="noStrike">
                          <a:effectLst/>
                        </a:rPr>
                        <a:t>5% POLVO ACERIA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138,19</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dirty="0">
                          <a:effectLst/>
                        </a:rPr>
                        <a:t>108,90</a:t>
                      </a:r>
                      <a:endParaRPr lang="es-EC"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156,93</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152,96</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106,30</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132,66</a:t>
                      </a:r>
                      <a:endParaRPr lang="es-EC"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9627389"/>
                  </a:ext>
                </a:extLst>
              </a:tr>
              <a:tr h="335354">
                <a:tc>
                  <a:txBody>
                    <a:bodyPr/>
                    <a:lstStyle/>
                    <a:p>
                      <a:pPr algn="l" fontAlgn="ctr"/>
                      <a:r>
                        <a:rPr lang="es-EC" sz="1000" u="none" strike="noStrike">
                          <a:effectLst/>
                        </a:rPr>
                        <a:t>10% POLVO ACERIA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156,32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126,19</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130,01</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163,67</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62,58</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127,75</a:t>
                      </a:r>
                      <a:endParaRPr lang="es-EC"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9329247"/>
                  </a:ext>
                </a:extLst>
              </a:tr>
              <a:tr h="335354">
                <a:tc>
                  <a:txBody>
                    <a:bodyPr/>
                    <a:lstStyle/>
                    <a:p>
                      <a:pPr algn="l" fontAlgn="ctr"/>
                      <a:r>
                        <a:rPr lang="es-EC" sz="1000" u="none" strike="noStrike">
                          <a:effectLst/>
                          <a:highlight>
                            <a:srgbClr val="FFFF00"/>
                          </a:highlight>
                        </a:rPr>
                        <a:t>15% POLVO ACERIA</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105,16</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156,30</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192,15</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230,21</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245,69</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dirty="0">
                          <a:effectLst/>
                          <a:highlight>
                            <a:srgbClr val="FFFF00"/>
                          </a:highlight>
                        </a:rPr>
                        <a:t>185,90</a:t>
                      </a:r>
                      <a:endParaRPr lang="es-EC" sz="1000" b="1" i="0" u="none" strike="noStrike" dirty="0">
                        <a:solidFill>
                          <a:srgbClr val="000000"/>
                        </a:solidFill>
                        <a:effectLst/>
                        <a:highlight>
                          <a:srgbClr val="FFFF00"/>
                        </a:highlight>
                        <a:latin typeface="Calibri" panose="020F0502020204030204" pitchFamily="34" charset="0"/>
                      </a:endParaRPr>
                    </a:p>
                  </a:txBody>
                  <a:tcPr marL="9525" marR="9525" marT="9525" marB="0" anchor="ctr"/>
                </a:tc>
                <a:extLst>
                  <a:ext uri="{0D108BD9-81ED-4DB2-BD59-A6C34878D82A}">
                    <a16:rowId xmlns:a16="http://schemas.microsoft.com/office/drawing/2014/main" val="250099687"/>
                  </a:ext>
                </a:extLst>
              </a:tr>
              <a:tr h="352123">
                <a:tc>
                  <a:txBody>
                    <a:bodyPr/>
                    <a:lstStyle/>
                    <a:p>
                      <a:pPr algn="l" fontAlgn="ctr"/>
                      <a:r>
                        <a:rPr lang="es-EC" sz="1000" u="none" strike="noStrike">
                          <a:effectLst/>
                        </a:rPr>
                        <a:t>20% POLVO ACERIA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154,87</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166,32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201,22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97,51</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217,96</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dirty="0">
                          <a:effectLst/>
                        </a:rPr>
                        <a:t>167,58</a:t>
                      </a:r>
                      <a:endParaRPr lang="es-EC"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6949289"/>
                  </a:ext>
                </a:extLst>
              </a:tr>
            </a:tbl>
          </a:graphicData>
        </a:graphic>
      </p:graphicFrame>
      <p:sp>
        <p:nvSpPr>
          <p:cNvPr id="13" name="CuadroTexto 12">
            <a:extLst>
              <a:ext uri="{FF2B5EF4-FFF2-40B4-BE49-F238E27FC236}">
                <a16:creationId xmlns:a16="http://schemas.microsoft.com/office/drawing/2014/main" id="{D2D4994A-D0E3-4033-8E35-18E8AA0FBAE5}"/>
              </a:ext>
            </a:extLst>
          </p:cNvPr>
          <p:cNvSpPr txBox="1"/>
          <p:nvPr/>
        </p:nvSpPr>
        <p:spPr>
          <a:xfrm>
            <a:off x="2276807" y="6347560"/>
            <a:ext cx="6096000" cy="276999"/>
          </a:xfrm>
          <a:prstGeom prst="rect">
            <a:avLst/>
          </a:prstGeom>
          <a:noFill/>
        </p:spPr>
        <p:txBody>
          <a:bodyPr wrap="square">
            <a:spAutoFit/>
          </a:bodyPr>
          <a:lstStyle/>
          <a:p>
            <a:r>
              <a:rPr lang="es-EC" sz="1200" dirty="0">
                <a:effectLst/>
                <a:latin typeface="Times New Roman" panose="02020603050405020304" pitchFamily="18" charset="0"/>
                <a:ea typeface="Times New Roman" panose="02020603050405020304" pitchFamily="18" charset="0"/>
              </a:rPr>
              <a:t> Fuente: (NOVACERO, Laboratorio de Calidad, 2019)</a:t>
            </a:r>
            <a:endParaRPr lang="es-EC" sz="1200" dirty="0"/>
          </a:p>
        </p:txBody>
      </p:sp>
    </p:spTree>
    <p:extLst>
      <p:ext uri="{BB962C8B-B14F-4D97-AF65-F5344CB8AC3E}">
        <p14:creationId xmlns:p14="http://schemas.microsoft.com/office/powerpoint/2010/main" val="64712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2438400" y="401256"/>
            <a:ext cx="7195931"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4.6- Resultados a la Absorción de agua</a:t>
            </a:r>
            <a:endParaRPr lang="es-EC" sz="2400" dirty="0"/>
          </a:p>
        </p:txBody>
      </p:sp>
      <p:sp>
        <p:nvSpPr>
          <p:cNvPr id="4" name="Rectangle 2">
            <a:extLst>
              <a:ext uri="{FF2B5EF4-FFF2-40B4-BE49-F238E27FC236}">
                <a16:creationId xmlns:a16="http://schemas.microsoft.com/office/drawing/2014/main" id="{27B42E0E-12D4-4917-8137-3FA627017A92}"/>
              </a:ext>
            </a:extLst>
          </p:cNvPr>
          <p:cNvSpPr>
            <a:spLocks noChangeArrowheads="1"/>
          </p:cNvSpPr>
          <p:nvPr/>
        </p:nvSpPr>
        <p:spPr bwMode="auto">
          <a:xfrm>
            <a:off x="263704" y="1828800"/>
            <a:ext cx="231362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4" name="Tabla 13">
            <a:extLst>
              <a:ext uri="{FF2B5EF4-FFF2-40B4-BE49-F238E27FC236}">
                <a16:creationId xmlns:a16="http://schemas.microsoft.com/office/drawing/2014/main" id="{65AF8AE7-8C93-4EBC-B4D6-E2347DADBE58}"/>
              </a:ext>
            </a:extLst>
          </p:cNvPr>
          <p:cNvGraphicFramePr>
            <a:graphicFrameLocks noGrp="1"/>
          </p:cNvGraphicFramePr>
          <p:nvPr>
            <p:extLst>
              <p:ext uri="{D42A27DB-BD31-4B8C-83A1-F6EECF244321}">
                <p14:modId xmlns:p14="http://schemas.microsoft.com/office/powerpoint/2010/main" val="1909735618"/>
              </p:ext>
            </p:extLst>
          </p:nvPr>
        </p:nvGraphicFramePr>
        <p:xfrm>
          <a:off x="1889410" y="1590270"/>
          <a:ext cx="7744922" cy="3737099"/>
        </p:xfrm>
        <a:graphic>
          <a:graphicData uri="http://schemas.openxmlformats.org/drawingml/2006/table">
            <a:tbl>
              <a:tblPr>
                <a:tableStyleId>{5C22544A-7EE6-4342-B048-85BDC9FD1C3A}</a:tableStyleId>
              </a:tblPr>
              <a:tblGrid>
                <a:gridCol w="2116168">
                  <a:extLst>
                    <a:ext uri="{9D8B030D-6E8A-4147-A177-3AD203B41FA5}">
                      <a16:colId xmlns:a16="http://schemas.microsoft.com/office/drawing/2014/main" val="1825373665"/>
                    </a:ext>
                  </a:extLst>
                </a:gridCol>
                <a:gridCol w="830472">
                  <a:extLst>
                    <a:ext uri="{9D8B030D-6E8A-4147-A177-3AD203B41FA5}">
                      <a16:colId xmlns:a16="http://schemas.microsoft.com/office/drawing/2014/main" val="234492892"/>
                    </a:ext>
                  </a:extLst>
                </a:gridCol>
                <a:gridCol w="830472">
                  <a:extLst>
                    <a:ext uri="{9D8B030D-6E8A-4147-A177-3AD203B41FA5}">
                      <a16:colId xmlns:a16="http://schemas.microsoft.com/office/drawing/2014/main" val="317794151"/>
                    </a:ext>
                  </a:extLst>
                </a:gridCol>
                <a:gridCol w="830472">
                  <a:extLst>
                    <a:ext uri="{9D8B030D-6E8A-4147-A177-3AD203B41FA5}">
                      <a16:colId xmlns:a16="http://schemas.microsoft.com/office/drawing/2014/main" val="241553810"/>
                    </a:ext>
                  </a:extLst>
                </a:gridCol>
                <a:gridCol w="830472">
                  <a:extLst>
                    <a:ext uri="{9D8B030D-6E8A-4147-A177-3AD203B41FA5}">
                      <a16:colId xmlns:a16="http://schemas.microsoft.com/office/drawing/2014/main" val="3674705478"/>
                    </a:ext>
                  </a:extLst>
                </a:gridCol>
                <a:gridCol w="830472">
                  <a:extLst>
                    <a:ext uri="{9D8B030D-6E8A-4147-A177-3AD203B41FA5}">
                      <a16:colId xmlns:a16="http://schemas.microsoft.com/office/drawing/2014/main" val="3730518819"/>
                    </a:ext>
                  </a:extLst>
                </a:gridCol>
                <a:gridCol w="1476394">
                  <a:extLst>
                    <a:ext uri="{9D8B030D-6E8A-4147-A177-3AD203B41FA5}">
                      <a16:colId xmlns:a16="http://schemas.microsoft.com/office/drawing/2014/main" val="3732776926"/>
                    </a:ext>
                  </a:extLst>
                </a:gridCol>
              </a:tblGrid>
              <a:tr h="747419">
                <a:tc rowSpan="2">
                  <a:txBody>
                    <a:bodyPr/>
                    <a:lstStyle/>
                    <a:p>
                      <a:pPr algn="ctr" fontAlgn="ctr"/>
                      <a:r>
                        <a:rPr lang="es-EC" sz="1000" u="none" strike="noStrike">
                          <a:effectLst/>
                        </a:rPr>
                        <a:t>Número de Tratamientos</a:t>
                      </a:r>
                      <a:endParaRPr lang="es-EC" sz="1000" b="0" i="0"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es-EC" sz="1000" u="none" strike="noStrike" dirty="0">
                          <a:effectLst/>
                        </a:rPr>
                        <a:t>R (NÚMERO DE REPETICIONES)</a:t>
                      </a:r>
                      <a:endParaRPr lang="es-EC" sz="10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8654223"/>
                  </a:ext>
                </a:extLst>
              </a:tr>
              <a:tr h="373710">
                <a:tc vMerge="1">
                  <a:txBody>
                    <a:bodyPr/>
                    <a:lstStyle/>
                    <a:p>
                      <a:endParaRPr lang="es-EC"/>
                    </a:p>
                  </a:txBody>
                  <a:tcPr/>
                </a:tc>
                <a:tc>
                  <a:txBody>
                    <a:bodyPr/>
                    <a:lstStyle/>
                    <a:p>
                      <a:pPr algn="ctr" fontAlgn="ctr"/>
                      <a:r>
                        <a:rPr lang="es-EC" sz="1000" u="none" strike="noStrike">
                          <a:effectLst/>
                        </a:rPr>
                        <a:t>Teja-1</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Teja-3</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Teja-4</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Teja-5</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PROMEDIO</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915021"/>
                  </a:ext>
                </a:extLst>
              </a:tr>
              <a:tr h="373710">
                <a:tc>
                  <a:txBody>
                    <a:bodyPr/>
                    <a:lstStyle/>
                    <a:p>
                      <a:pPr algn="ctr" fontAlgn="ctr"/>
                      <a:r>
                        <a:rPr lang="es-EC" sz="1000" u="none" strike="noStrike">
                          <a:effectLst/>
                        </a:rPr>
                        <a:t> </a:t>
                      </a:r>
                      <a:endParaRPr lang="es-EC" sz="1000" b="0" i="0"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es-EC" sz="1000" u="none" strike="noStrike">
                          <a:effectLst/>
                        </a:rPr>
                        <a:t>Unidades (%)</a:t>
                      </a:r>
                      <a:endParaRPr lang="es-EC" sz="10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r>
                        <a:rPr lang="es-EC" sz="1100" u="none" strike="noStrike">
                          <a:effectLst/>
                        </a:rPr>
                        <a:t>%</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9508843"/>
                  </a:ext>
                </a:extLst>
              </a:tr>
              <a:tr h="373710">
                <a:tc>
                  <a:txBody>
                    <a:bodyPr/>
                    <a:lstStyle/>
                    <a:p>
                      <a:pPr algn="ctr" fontAlgn="ctr"/>
                      <a:r>
                        <a:rPr lang="es-EC" sz="1000" u="none" strike="noStrike">
                          <a:effectLst/>
                        </a:rPr>
                        <a:t>0% POLVO ACERÍA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18,31</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9,65</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14,10</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13,15</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22,27</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15,50</a:t>
                      </a:r>
                      <a:endParaRPr lang="es-EC"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7959638"/>
                  </a:ext>
                </a:extLst>
              </a:tr>
              <a:tr h="373710">
                <a:tc>
                  <a:txBody>
                    <a:bodyPr/>
                    <a:lstStyle/>
                    <a:p>
                      <a:pPr algn="l" fontAlgn="ctr"/>
                      <a:r>
                        <a:rPr lang="es-EC" sz="1000" u="none" strike="noStrike">
                          <a:effectLst/>
                        </a:rPr>
                        <a:t>5% POLVO ACERIA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13,82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16,70</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12,29</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15,93</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11,67</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14,08</a:t>
                      </a:r>
                      <a:endParaRPr lang="es-EC"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2175780"/>
                  </a:ext>
                </a:extLst>
              </a:tr>
              <a:tr h="373710">
                <a:tc>
                  <a:txBody>
                    <a:bodyPr/>
                    <a:lstStyle/>
                    <a:p>
                      <a:pPr algn="l" fontAlgn="ctr"/>
                      <a:r>
                        <a:rPr lang="es-EC" sz="1000" u="none" strike="noStrike">
                          <a:effectLst/>
                        </a:rPr>
                        <a:t>10% POLVO ACERIA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7,23</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15,84</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18,90</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16,37</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13,10</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14,29</a:t>
                      </a:r>
                      <a:endParaRPr lang="es-EC"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15762454"/>
                  </a:ext>
                </a:extLst>
              </a:tr>
              <a:tr h="373710">
                <a:tc>
                  <a:txBody>
                    <a:bodyPr/>
                    <a:lstStyle/>
                    <a:p>
                      <a:pPr algn="l" fontAlgn="ctr"/>
                      <a:r>
                        <a:rPr lang="es-EC" sz="1000" u="none" strike="noStrike">
                          <a:effectLst/>
                          <a:highlight>
                            <a:srgbClr val="FFFF00"/>
                          </a:highlight>
                        </a:rPr>
                        <a:t>15% POLVO ACERIA</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13,80</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17,40</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8,53</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10,80</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a:effectLst/>
                          <a:highlight>
                            <a:srgbClr val="FFFF00"/>
                          </a:highlight>
                        </a:rPr>
                        <a:t>10,24</a:t>
                      </a:r>
                      <a:endParaRPr lang="es-EC" sz="1000" b="0" i="0" u="none" strike="noStrike">
                        <a:solidFill>
                          <a:srgbClr val="000000"/>
                        </a:solidFill>
                        <a:effectLst/>
                        <a:highlight>
                          <a:srgbClr val="FFFF00"/>
                        </a:highlight>
                        <a:latin typeface="Calibri" panose="020F0502020204030204" pitchFamily="34" charset="0"/>
                      </a:endParaRPr>
                    </a:p>
                  </a:txBody>
                  <a:tcPr marL="9525" marR="9525" marT="9525" marB="0" anchor="ctr"/>
                </a:tc>
                <a:tc>
                  <a:txBody>
                    <a:bodyPr/>
                    <a:lstStyle/>
                    <a:p>
                      <a:pPr algn="ctr" fontAlgn="ctr"/>
                      <a:r>
                        <a:rPr lang="es-EC" sz="1000" u="none" strike="noStrike" dirty="0">
                          <a:effectLst/>
                          <a:highlight>
                            <a:srgbClr val="FFFF00"/>
                          </a:highlight>
                        </a:rPr>
                        <a:t>12,15</a:t>
                      </a:r>
                      <a:endParaRPr lang="es-EC" sz="1000" b="1" i="0" u="none" strike="noStrike" dirty="0">
                        <a:solidFill>
                          <a:srgbClr val="000000"/>
                        </a:solidFill>
                        <a:effectLst/>
                        <a:highlight>
                          <a:srgbClr val="FFFF00"/>
                        </a:highlight>
                        <a:latin typeface="Calibri" panose="020F0502020204030204" pitchFamily="34" charset="0"/>
                      </a:endParaRPr>
                    </a:p>
                  </a:txBody>
                  <a:tcPr marL="9525" marR="9525" marT="9525" marB="0" anchor="ctr"/>
                </a:tc>
                <a:extLst>
                  <a:ext uri="{0D108BD9-81ED-4DB2-BD59-A6C34878D82A}">
                    <a16:rowId xmlns:a16="http://schemas.microsoft.com/office/drawing/2014/main" val="3910276900"/>
                  </a:ext>
                </a:extLst>
              </a:tr>
              <a:tr h="373710">
                <a:tc>
                  <a:txBody>
                    <a:bodyPr/>
                    <a:lstStyle/>
                    <a:p>
                      <a:pPr algn="l" fontAlgn="ctr"/>
                      <a:r>
                        <a:rPr lang="es-EC" sz="1000" u="none" strike="noStrike">
                          <a:effectLst/>
                        </a:rPr>
                        <a:t>20% POLVO ACERIA</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13,77</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10,41</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8,34</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5,89</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11,74</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10,03</a:t>
                      </a:r>
                      <a:endParaRPr lang="es-EC"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29151130"/>
                  </a:ext>
                </a:extLst>
              </a:tr>
              <a:tr h="373710">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000" u="none" strike="noStrike" dirty="0">
                          <a:effectLst/>
                        </a:rPr>
                        <a:t> </a:t>
                      </a:r>
                      <a:endParaRPr lang="es-EC"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7856136"/>
                  </a:ext>
                </a:extLst>
              </a:tr>
            </a:tbl>
          </a:graphicData>
        </a:graphic>
      </p:graphicFrame>
      <p:sp>
        <p:nvSpPr>
          <p:cNvPr id="9" name="CuadroTexto 8">
            <a:extLst>
              <a:ext uri="{FF2B5EF4-FFF2-40B4-BE49-F238E27FC236}">
                <a16:creationId xmlns:a16="http://schemas.microsoft.com/office/drawing/2014/main" id="{025C7D85-0CF1-44CB-8BFF-246583B16DFB}"/>
              </a:ext>
            </a:extLst>
          </p:cNvPr>
          <p:cNvSpPr txBox="1"/>
          <p:nvPr/>
        </p:nvSpPr>
        <p:spPr>
          <a:xfrm>
            <a:off x="1829860" y="5373746"/>
            <a:ext cx="6096000" cy="336118"/>
          </a:xfrm>
          <a:prstGeom prst="rect">
            <a:avLst/>
          </a:prstGeom>
          <a:noFill/>
        </p:spPr>
        <p:txBody>
          <a:bodyPr wrap="square">
            <a:spAutoFit/>
          </a:bodyPr>
          <a:lstStyle/>
          <a:p>
            <a:pPr indent="180340">
              <a:lnSpc>
                <a:spcPct val="150000"/>
              </a:lnSpc>
            </a:pPr>
            <a:r>
              <a:rPr lang="es-MX" sz="1200" dirty="0">
                <a:effectLst/>
                <a:latin typeface="Times New Roman" panose="02020603050405020304" pitchFamily="18" charset="0"/>
                <a:ea typeface="Times New Roman" panose="02020603050405020304" pitchFamily="18" charset="0"/>
              </a:rPr>
              <a:t>Fuente: </a:t>
            </a:r>
            <a:r>
              <a:rPr lang="es-EC" sz="1200" dirty="0">
                <a:effectLst/>
                <a:latin typeface="Times New Roman" panose="02020603050405020304" pitchFamily="18" charset="0"/>
                <a:ea typeface="Times New Roman" panose="02020603050405020304" pitchFamily="18" charset="0"/>
              </a:rPr>
              <a:t>(NOVACERO, Laboratorio de Calidad, 2019)</a:t>
            </a:r>
          </a:p>
        </p:txBody>
      </p:sp>
    </p:spTree>
    <p:extLst>
      <p:ext uri="{BB962C8B-B14F-4D97-AF65-F5344CB8AC3E}">
        <p14:creationId xmlns:p14="http://schemas.microsoft.com/office/powerpoint/2010/main" val="313074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896035" y="164973"/>
            <a:ext cx="8041341" cy="830997"/>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4.7 Resultados de los elementos residuales en la Teja 15% polvo de acería</a:t>
            </a:r>
            <a:endParaRPr lang="es-EC" sz="2400" dirty="0"/>
          </a:p>
        </p:txBody>
      </p:sp>
      <p:sp>
        <p:nvSpPr>
          <p:cNvPr id="2" name="Rectangle 2">
            <a:extLst>
              <a:ext uri="{FF2B5EF4-FFF2-40B4-BE49-F238E27FC236}">
                <a16:creationId xmlns:a16="http://schemas.microsoft.com/office/drawing/2014/main" id="{DDB237E0-1827-42ED-B1A1-D4B997413F94}"/>
              </a:ext>
            </a:extLst>
          </p:cNvPr>
          <p:cNvSpPr>
            <a:spLocks noChangeArrowheads="1"/>
          </p:cNvSpPr>
          <p:nvPr/>
        </p:nvSpPr>
        <p:spPr bwMode="auto">
          <a:xfrm>
            <a:off x="1896035" y="2367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Tabla 3">
            <a:extLst>
              <a:ext uri="{FF2B5EF4-FFF2-40B4-BE49-F238E27FC236}">
                <a16:creationId xmlns:a16="http://schemas.microsoft.com/office/drawing/2014/main" id="{0295F183-42AB-4F2B-9F1F-B78785C56993}"/>
              </a:ext>
            </a:extLst>
          </p:cNvPr>
          <p:cNvGraphicFramePr>
            <a:graphicFrameLocks noGrp="1"/>
          </p:cNvGraphicFramePr>
          <p:nvPr>
            <p:extLst>
              <p:ext uri="{D42A27DB-BD31-4B8C-83A1-F6EECF244321}">
                <p14:modId xmlns:p14="http://schemas.microsoft.com/office/powerpoint/2010/main" val="16059926"/>
              </p:ext>
            </p:extLst>
          </p:nvPr>
        </p:nvGraphicFramePr>
        <p:xfrm>
          <a:off x="2476131" y="1958536"/>
          <a:ext cx="5832982" cy="3893943"/>
        </p:xfrm>
        <a:graphic>
          <a:graphicData uri="http://schemas.openxmlformats.org/drawingml/2006/table">
            <a:tbl>
              <a:tblPr firstRow="1" firstCol="1" bandRow="1">
                <a:tableStyleId>{5C22544A-7EE6-4342-B048-85BDC9FD1C3A}</a:tableStyleId>
              </a:tblPr>
              <a:tblGrid>
                <a:gridCol w="1127176">
                  <a:extLst>
                    <a:ext uri="{9D8B030D-6E8A-4147-A177-3AD203B41FA5}">
                      <a16:colId xmlns:a16="http://schemas.microsoft.com/office/drawing/2014/main" val="130976994"/>
                    </a:ext>
                  </a:extLst>
                </a:gridCol>
                <a:gridCol w="1127176">
                  <a:extLst>
                    <a:ext uri="{9D8B030D-6E8A-4147-A177-3AD203B41FA5}">
                      <a16:colId xmlns:a16="http://schemas.microsoft.com/office/drawing/2014/main" val="3571672954"/>
                    </a:ext>
                  </a:extLst>
                </a:gridCol>
                <a:gridCol w="1352830">
                  <a:extLst>
                    <a:ext uri="{9D8B030D-6E8A-4147-A177-3AD203B41FA5}">
                      <a16:colId xmlns:a16="http://schemas.microsoft.com/office/drawing/2014/main" val="2759977043"/>
                    </a:ext>
                  </a:extLst>
                </a:gridCol>
                <a:gridCol w="1352830">
                  <a:extLst>
                    <a:ext uri="{9D8B030D-6E8A-4147-A177-3AD203B41FA5}">
                      <a16:colId xmlns:a16="http://schemas.microsoft.com/office/drawing/2014/main" val="2400134131"/>
                    </a:ext>
                  </a:extLst>
                </a:gridCol>
                <a:gridCol w="872970">
                  <a:extLst>
                    <a:ext uri="{9D8B030D-6E8A-4147-A177-3AD203B41FA5}">
                      <a16:colId xmlns:a16="http://schemas.microsoft.com/office/drawing/2014/main" val="1280295538"/>
                    </a:ext>
                  </a:extLst>
                </a:gridCol>
              </a:tblGrid>
              <a:tr h="2215128">
                <a:tc>
                  <a:txBody>
                    <a:bodyPr/>
                    <a:lstStyle/>
                    <a:p>
                      <a:pPr indent="180340" algn="ctr">
                        <a:lnSpc>
                          <a:spcPct val="150000"/>
                        </a:lnSpc>
                      </a:pPr>
                      <a:r>
                        <a:rPr lang="es-EC" sz="1200">
                          <a:effectLst/>
                        </a:rPr>
                        <a:t>Muestra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Determinación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Resultados (mg/l)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dirty="0">
                          <a:effectLst/>
                        </a:rPr>
                        <a:t>Límite de descarga al sistema de alcantarillado publico Máximo Permisible (mg/l)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dirty="0">
                          <a:effectLst/>
                        </a:rPr>
                        <a:t>Cumplimiento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5736750"/>
                  </a:ext>
                </a:extLst>
              </a:tr>
              <a:tr h="335763">
                <a:tc rowSpan="5">
                  <a:txBody>
                    <a:bodyPr/>
                    <a:lstStyle/>
                    <a:p>
                      <a:pPr indent="180340" algn="ctr">
                        <a:lnSpc>
                          <a:spcPct val="150000"/>
                        </a:lnSpc>
                      </a:pPr>
                      <a:r>
                        <a:rPr lang="es-EC" sz="1200">
                          <a:effectLst/>
                        </a:rPr>
                        <a:t>Teja #1       15%-PA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Fe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20,5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Si</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2661555"/>
                  </a:ext>
                </a:extLst>
              </a:tr>
              <a:tr h="335763">
                <a:tc vMerge="1">
                  <a:txBody>
                    <a:bodyPr/>
                    <a:lstStyle/>
                    <a:p>
                      <a:endParaRPr lang="es-EC"/>
                    </a:p>
                  </a:txBody>
                  <a:tcPr/>
                </a:tc>
                <a:tc>
                  <a:txBody>
                    <a:bodyPr/>
                    <a:lstStyle/>
                    <a:p>
                      <a:pPr indent="180340" algn="ctr">
                        <a:lnSpc>
                          <a:spcPct val="150000"/>
                        </a:lnSpc>
                      </a:pPr>
                      <a:r>
                        <a:rPr lang="es-EC" sz="1200">
                          <a:effectLst/>
                        </a:rPr>
                        <a:t>Pb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0.475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Si</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261631"/>
                  </a:ext>
                </a:extLst>
              </a:tr>
              <a:tr h="335763">
                <a:tc vMerge="1">
                  <a:txBody>
                    <a:bodyPr/>
                    <a:lstStyle/>
                    <a:p>
                      <a:endParaRPr lang="es-EC"/>
                    </a:p>
                  </a:txBody>
                  <a:tcPr/>
                </a:tc>
                <a:tc>
                  <a:txBody>
                    <a:bodyPr/>
                    <a:lstStyle/>
                    <a:p>
                      <a:pPr indent="180340" algn="ctr">
                        <a:lnSpc>
                          <a:spcPct val="150000"/>
                        </a:lnSpc>
                      </a:pPr>
                      <a:r>
                        <a:rPr lang="es-EC" sz="1200">
                          <a:effectLst/>
                        </a:rPr>
                        <a:t>Cd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&lt;0,01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0,02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Si</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3788139"/>
                  </a:ext>
                </a:extLst>
              </a:tr>
              <a:tr h="335763">
                <a:tc vMerge="1">
                  <a:txBody>
                    <a:bodyPr/>
                    <a:lstStyle/>
                    <a:p>
                      <a:endParaRPr lang="es-EC"/>
                    </a:p>
                  </a:txBody>
                  <a:tcPr/>
                </a:tc>
                <a:tc>
                  <a:txBody>
                    <a:bodyPr/>
                    <a:lstStyle/>
                    <a:p>
                      <a:pPr indent="180340" algn="ctr">
                        <a:lnSpc>
                          <a:spcPct val="150000"/>
                        </a:lnSpc>
                      </a:pPr>
                      <a:r>
                        <a:rPr lang="es-EC" sz="1200">
                          <a:effectLst/>
                        </a:rPr>
                        <a:t>Cr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0,45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Si</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3068520"/>
                  </a:ext>
                </a:extLst>
              </a:tr>
              <a:tr h="335763">
                <a:tc vMerge="1">
                  <a:txBody>
                    <a:bodyPr/>
                    <a:lstStyle/>
                    <a:p>
                      <a:endParaRPr lang="es-EC"/>
                    </a:p>
                  </a:txBody>
                  <a:tcPr/>
                </a:tc>
                <a:tc>
                  <a:txBody>
                    <a:bodyPr/>
                    <a:lstStyle/>
                    <a:p>
                      <a:pPr indent="180340" algn="ctr">
                        <a:lnSpc>
                          <a:spcPct val="150000"/>
                        </a:lnSpc>
                      </a:pPr>
                      <a:r>
                        <a:rPr lang="es-EC" sz="1200">
                          <a:effectLst/>
                        </a:rPr>
                        <a:t>Zn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5,09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pPr>
                      <a:r>
                        <a:rPr lang="es-EC" sz="1200" dirty="0">
                          <a:effectLst/>
                        </a:rPr>
                        <a:t>Si</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9723539"/>
                  </a:ext>
                </a:extLst>
              </a:tr>
            </a:tbl>
          </a:graphicData>
        </a:graphic>
      </p:graphicFrame>
      <p:sp>
        <p:nvSpPr>
          <p:cNvPr id="12" name="CuadroTexto 11">
            <a:extLst>
              <a:ext uri="{FF2B5EF4-FFF2-40B4-BE49-F238E27FC236}">
                <a16:creationId xmlns:a16="http://schemas.microsoft.com/office/drawing/2014/main" id="{F9A55F7C-6A29-4906-AA5D-7F0005C238A2}"/>
              </a:ext>
            </a:extLst>
          </p:cNvPr>
          <p:cNvSpPr txBox="1"/>
          <p:nvPr/>
        </p:nvSpPr>
        <p:spPr>
          <a:xfrm>
            <a:off x="2476131" y="1650759"/>
            <a:ext cx="4349800" cy="307777"/>
          </a:xfrm>
          <a:prstGeom prst="rect">
            <a:avLst/>
          </a:prstGeom>
          <a:noFill/>
        </p:spPr>
        <p:txBody>
          <a:bodyPr wrap="square">
            <a:spAutoFit/>
          </a:bodyPr>
          <a:lstStyle/>
          <a:p>
            <a:r>
              <a:rPr lang="es-EC" sz="1400" b="1" i="1" dirty="0">
                <a:effectLst/>
                <a:latin typeface="Times New Roman" panose="02020603050405020304" pitchFamily="18" charset="0"/>
                <a:ea typeface="Times New Roman" panose="02020603050405020304" pitchFamily="18" charset="0"/>
              </a:rPr>
              <a:t>Resultados de las pruebas de lixiviación </a:t>
            </a:r>
            <a:endParaRPr lang="es-EC" sz="1400" dirty="0"/>
          </a:p>
        </p:txBody>
      </p:sp>
      <p:sp>
        <p:nvSpPr>
          <p:cNvPr id="3" name="CuadroTexto 2">
            <a:extLst>
              <a:ext uri="{FF2B5EF4-FFF2-40B4-BE49-F238E27FC236}">
                <a16:creationId xmlns:a16="http://schemas.microsoft.com/office/drawing/2014/main" id="{AB9EAA07-C0D7-40E5-83BA-B14E647C6493}"/>
              </a:ext>
            </a:extLst>
          </p:cNvPr>
          <p:cNvSpPr txBox="1"/>
          <p:nvPr/>
        </p:nvSpPr>
        <p:spPr>
          <a:xfrm>
            <a:off x="2476131" y="5878983"/>
            <a:ext cx="4349800" cy="461665"/>
          </a:xfrm>
          <a:prstGeom prst="rect">
            <a:avLst/>
          </a:prstGeom>
          <a:noFill/>
        </p:spPr>
        <p:txBody>
          <a:bodyPr wrap="square">
            <a:spAutoFit/>
          </a:bodyPr>
          <a:lstStyle/>
          <a:p>
            <a:r>
              <a:rPr lang="es-EC" sz="1200" dirty="0">
                <a:effectLst/>
                <a:latin typeface="Times New Roman" panose="02020603050405020304" pitchFamily="18" charset="0"/>
                <a:ea typeface="Times New Roman" panose="02020603050405020304" pitchFamily="18" charset="0"/>
              </a:rPr>
              <a:t>Fuente: (UNACH, 2019)</a:t>
            </a:r>
          </a:p>
          <a:p>
            <a:endParaRPr lang="es-EC" sz="1200" dirty="0"/>
          </a:p>
        </p:txBody>
      </p:sp>
    </p:spTree>
    <p:extLst>
      <p:ext uri="{BB962C8B-B14F-4D97-AF65-F5344CB8AC3E}">
        <p14:creationId xmlns:p14="http://schemas.microsoft.com/office/powerpoint/2010/main" val="127164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3388659" y="170424"/>
            <a:ext cx="4710952"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5.- Conclusiones</a:t>
            </a:r>
            <a:endParaRPr lang="es-EC" sz="2400" dirty="0"/>
          </a:p>
        </p:txBody>
      </p:sp>
      <p:sp>
        <p:nvSpPr>
          <p:cNvPr id="2" name="Rectangle 2">
            <a:extLst>
              <a:ext uri="{FF2B5EF4-FFF2-40B4-BE49-F238E27FC236}">
                <a16:creationId xmlns:a16="http://schemas.microsoft.com/office/drawing/2014/main" id="{DDB237E0-1827-42ED-B1A1-D4B997413F94}"/>
              </a:ext>
            </a:extLst>
          </p:cNvPr>
          <p:cNvSpPr>
            <a:spLocks noChangeArrowheads="1"/>
          </p:cNvSpPr>
          <p:nvPr/>
        </p:nvSpPr>
        <p:spPr bwMode="auto">
          <a:xfrm>
            <a:off x="1896035" y="2367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CuadroTexto 10">
            <a:extLst>
              <a:ext uri="{FF2B5EF4-FFF2-40B4-BE49-F238E27FC236}">
                <a16:creationId xmlns:a16="http://schemas.microsoft.com/office/drawing/2014/main" id="{405106DF-FED6-4B77-B26A-4A21B94F5553}"/>
              </a:ext>
            </a:extLst>
          </p:cNvPr>
          <p:cNvSpPr txBox="1"/>
          <p:nvPr/>
        </p:nvSpPr>
        <p:spPr>
          <a:xfrm>
            <a:off x="1697340" y="1282270"/>
            <a:ext cx="8683789" cy="1631216"/>
          </a:xfrm>
          <a:prstGeom prst="rect">
            <a:avLst/>
          </a:prstGeom>
          <a:solidFill>
            <a:schemeClr val="accent6">
              <a:lumMod val="60000"/>
              <a:lumOff val="40000"/>
            </a:schemeClr>
          </a:solidFill>
          <a:ln w="28575">
            <a:solidFill>
              <a:schemeClr val="accent1"/>
            </a:solidFill>
          </a:ln>
        </p:spPr>
        <p:txBody>
          <a:bodyPr wrap="square" rtlCol="0">
            <a:spAutoFit/>
          </a:bodyPr>
          <a:lstStyle/>
          <a:p>
            <a:pPr marL="342900" indent="-342900" algn="just">
              <a:buFont typeface="+mj-lt"/>
              <a:buAutoNum type="arabicPeriod"/>
            </a:pPr>
            <a:r>
              <a:rPr lang="es-EC" sz="2000" dirty="0"/>
              <a:t>El ecodiseño resultante considera la disminución de recursos (suelo-agua y energía), generando un beneficio económico y una considerable reducción al impacto sobre el medio ambiente. Los resultados arrojan que por cada teja de 1 kg fabricada con el 15% de polvo de acería se ahorra (150 gr de arcilla recurso-suelo). </a:t>
            </a:r>
          </a:p>
        </p:txBody>
      </p:sp>
      <p:sp>
        <p:nvSpPr>
          <p:cNvPr id="10" name="CuadroTexto 9">
            <a:extLst>
              <a:ext uri="{FF2B5EF4-FFF2-40B4-BE49-F238E27FC236}">
                <a16:creationId xmlns:a16="http://schemas.microsoft.com/office/drawing/2014/main" id="{E45A7B9B-98A3-4A43-A789-807EF63B7F41}"/>
              </a:ext>
            </a:extLst>
          </p:cNvPr>
          <p:cNvSpPr txBox="1"/>
          <p:nvPr/>
        </p:nvSpPr>
        <p:spPr>
          <a:xfrm>
            <a:off x="1697339" y="3944514"/>
            <a:ext cx="8683789" cy="1631216"/>
          </a:xfrm>
          <a:prstGeom prst="rect">
            <a:avLst/>
          </a:prstGeom>
          <a:solidFill>
            <a:schemeClr val="accent6">
              <a:lumMod val="60000"/>
              <a:lumOff val="40000"/>
            </a:schemeClr>
          </a:solidFill>
          <a:ln w="28575">
            <a:solidFill>
              <a:schemeClr val="accent1"/>
            </a:solidFill>
          </a:ln>
        </p:spPr>
        <p:txBody>
          <a:bodyPr wrap="square" rtlCol="0">
            <a:spAutoFit/>
          </a:bodyPr>
          <a:lstStyle/>
          <a:p>
            <a:pPr marL="342900" indent="-342900" algn="just">
              <a:buFont typeface="+mj-lt"/>
              <a:buAutoNum type="arabicPeriod" startAt="2"/>
            </a:pPr>
            <a:r>
              <a:rPr lang="es-EC" sz="2000" dirty="0"/>
              <a:t>Se determinó las características físicas y químicas de la materia prima para la elaboración de teja cerámica los resultados fueron, </a:t>
            </a:r>
            <a:r>
              <a:rPr lang="es-EC" sz="2000" b="1" dirty="0"/>
              <a:t>Fe 34.83%, Zn 42.93% </a:t>
            </a:r>
            <a:r>
              <a:rPr lang="es-EC" sz="2000" dirty="0"/>
              <a:t>en mayor porcentaje, y en menores concentraciones Cr, Cd, Pb con el </a:t>
            </a:r>
            <a:r>
              <a:rPr lang="es-EC" sz="2000" b="1" dirty="0"/>
              <a:t>0,51%, 0,10% </a:t>
            </a:r>
            <a:r>
              <a:rPr lang="es-EC" sz="2000" dirty="0"/>
              <a:t>y </a:t>
            </a:r>
            <a:r>
              <a:rPr lang="es-EC" sz="2000" b="1" dirty="0"/>
              <a:t>1,266% </a:t>
            </a:r>
            <a:r>
              <a:rPr lang="es-EC" sz="2000" dirty="0"/>
              <a:t>en polvo de acería, y para la arcilla roja </a:t>
            </a:r>
            <a:r>
              <a:rPr lang="es-EC" sz="2000" b="1" dirty="0"/>
              <a:t>Fe 17.946%,</a:t>
            </a:r>
            <a:r>
              <a:rPr lang="es-EC" sz="2000" dirty="0"/>
              <a:t> </a:t>
            </a:r>
            <a:r>
              <a:rPr lang="es-EC" sz="2000" b="1" dirty="0"/>
              <a:t>Zn 0.497% </a:t>
            </a:r>
            <a:r>
              <a:rPr lang="es-EC" sz="2000" dirty="0"/>
              <a:t>en mayor porcentaje y en menores concentraciones   </a:t>
            </a:r>
            <a:r>
              <a:rPr lang="es-EC" sz="2000" b="1" dirty="0"/>
              <a:t>0,045% Cr, 0,05% Pb</a:t>
            </a:r>
            <a:r>
              <a:rPr lang="es-EC" sz="2000" dirty="0"/>
              <a:t>. </a:t>
            </a:r>
            <a:endParaRPr lang="es-EC"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99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3442447" y="170424"/>
            <a:ext cx="4356848"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5.- Conclusiones</a:t>
            </a:r>
            <a:endParaRPr lang="es-EC" sz="2400" dirty="0"/>
          </a:p>
        </p:txBody>
      </p:sp>
      <p:sp>
        <p:nvSpPr>
          <p:cNvPr id="2" name="Rectangle 2">
            <a:extLst>
              <a:ext uri="{FF2B5EF4-FFF2-40B4-BE49-F238E27FC236}">
                <a16:creationId xmlns:a16="http://schemas.microsoft.com/office/drawing/2014/main" id="{DDB237E0-1827-42ED-B1A1-D4B997413F94}"/>
              </a:ext>
            </a:extLst>
          </p:cNvPr>
          <p:cNvSpPr>
            <a:spLocks noChangeArrowheads="1"/>
          </p:cNvSpPr>
          <p:nvPr/>
        </p:nvSpPr>
        <p:spPr bwMode="auto">
          <a:xfrm>
            <a:off x="1896035" y="2367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CuadroTexto 10">
            <a:extLst>
              <a:ext uri="{FF2B5EF4-FFF2-40B4-BE49-F238E27FC236}">
                <a16:creationId xmlns:a16="http://schemas.microsoft.com/office/drawing/2014/main" id="{405106DF-FED6-4B77-B26A-4A21B94F5553}"/>
              </a:ext>
            </a:extLst>
          </p:cNvPr>
          <p:cNvSpPr txBox="1"/>
          <p:nvPr/>
        </p:nvSpPr>
        <p:spPr>
          <a:xfrm>
            <a:off x="689112" y="909893"/>
            <a:ext cx="10349949" cy="1631216"/>
          </a:xfrm>
          <a:prstGeom prst="rect">
            <a:avLst/>
          </a:prstGeom>
          <a:solidFill>
            <a:schemeClr val="accent6">
              <a:lumMod val="60000"/>
              <a:lumOff val="40000"/>
            </a:schemeClr>
          </a:solidFill>
          <a:ln w="28575">
            <a:solidFill>
              <a:schemeClr val="accent1"/>
            </a:solidFill>
          </a:ln>
        </p:spPr>
        <p:txBody>
          <a:bodyPr wrap="square" rtlCol="0">
            <a:spAutoFit/>
          </a:bodyPr>
          <a:lstStyle/>
          <a:p>
            <a:pPr marL="342900" indent="-342900" algn="just">
              <a:buFont typeface="+mj-lt"/>
              <a:buAutoNum type="arabicPeriod" startAt="3"/>
            </a:pPr>
            <a:r>
              <a:rPr lang="es-EC" sz="2000" dirty="0"/>
              <a:t>De las 5 formulaciones realizadas la formulación al 15% en peso de polvo de acería dio los mejores resultados de </a:t>
            </a:r>
            <a:r>
              <a:rPr lang="es-EC" sz="2000" b="1" dirty="0"/>
              <a:t>Absorción</a:t>
            </a:r>
            <a:r>
              <a:rPr lang="es-EC" sz="2000" dirty="0"/>
              <a:t>, cuya media aritmética fue de </a:t>
            </a:r>
            <a:r>
              <a:rPr lang="es-EC" sz="2000" b="1" dirty="0"/>
              <a:t>12,16%. </a:t>
            </a:r>
            <a:r>
              <a:rPr lang="es-EC" sz="2000" dirty="0"/>
              <a:t>Los  de resistencia de</a:t>
            </a:r>
            <a:r>
              <a:rPr lang="es-EC" sz="2000" b="1" dirty="0"/>
              <a:t> flexión </a:t>
            </a:r>
            <a:r>
              <a:rPr lang="es-EC" sz="2000" dirty="0"/>
              <a:t>fue de 185.9 </a:t>
            </a:r>
            <a:r>
              <a:rPr lang="es-EC" sz="2000" dirty="0" err="1"/>
              <a:t>kgf</a:t>
            </a:r>
            <a:r>
              <a:rPr lang="es-EC" sz="2000" dirty="0"/>
              <a:t>/cm</a:t>
            </a:r>
            <a:r>
              <a:rPr lang="es-EC" sz="2000" baseline="30000" dirty="0"/>
              <a:t>2</a:t>
            </a:r>
            <a:r>
              <a:rPr lang="es-EC" sz="2000" dirty="0"/>
              <a:t>. En cuanto al análisis de lixiviados los parámetros analizados en el laboratorio acreditado de Servicios Ambientales de la UNACH arrojaron los siguientes resultados </a:t>
            </a:r>
            <a:r>
              <a:rPr lang="es-EC" sz="2000" b="1" dirty="0"/>
              <a:t>Fe 20.52 mg/l</a:t>
            </a:r>
            <a:r>
              <a:rPr lang="es-EC" sz="2000" dirty="0"/>
              <a:t>, </a:t>
            </a:r>
            <a:r>
              <a:rPr lang="es-EC" sz="2000" b="1" dirty="0"/>
              <a:t>Cr 0,45 mg/</a:t>
            </a:r>
            <a:r>
              <a:rPr lang="es-EC" sz="2000" dirty="0"/>
              <a:t>l, </a:t>
            </a:r>
            <a:r>
              <a:rPr lang="es-EC" sz="2000" b="1" dirty="0"/>
              <a:t>Cd 0.013 mg/l</a:t>
            </a:r>
            <a:r>
              <a:rPr lang="es-EC" sz="2000" dirty="0"/>
              <a:t>, </a:t>
            </a:r>
            <a:r>
              <a:rPr lang="es-EC" sz="2000" b="1" dirty="0"/>
              <a:t>Pb 0.475 mg/l</a:t>
            </a:r>
            <a:r>
              <a:rPr lang="es-EC" sz="2000" dirty="0"/>
              <a:t>, y </a:t>
            </a:r>
            <a:r>
              <a:rPr lang="es-EC" sz="2000" b="1" dirty="0"/>
              <a:t>Zn 5.1 mg/l.</a:t>
            </a:r>
            <a:endParaRPr lang="es-EC" sz="2000" dirty="0"/>
          </a:p>
        </p:txBody>
      </p:sp>
      <p:sp>
        <p:nvSpPr>
          <p:cNvPr id="10" name="CuadroTexto 9">
            <a:extLst>
              <a:ext uri="{FF2B5EF4-FFF2-40B4-BE49-F238E27FC236}">
                <a16:creationId xmlns:a16="http://schemas.microsoft.com/office/drawing/2014/main" id="{E45A7B9B-98A3-4A43-A789-807EF63B7F41}"/>
              </a:ext>
            </a:extLst>
          </p:cNvPr>
          <p:cNvSpPr txBox="1"/>
          <p:nvPr/>
        </p:nvSpPr>
        <p:spPr>
          <a:xfrm>
            <a:off x="689112" y="3225327"/>
            <a:ext cx="10349949" cy="2554545"/>
          </a:xfrm>
          <a:prstGeom prst="rect">
            <a:avLst/>
          </a:prstGeom>
          <a:solidFill>
            <a:schemeClr val="accent6">
              <a:lumMod val="60000"/>
              <a:lumOff val="40000"/>
            </a:schemeClr>
          </a:solidFill>
          <a:ln w="28575">
            <a:solidFill>
              <a:schemeClr val="accent1"/>
            </a:solidFill>
          </a:ln>
        </p:spPr>
        <p:txBody>
          <a:bodyPr wrap="square" rtlCol="0">
            <a:spAutoFit/>
          </a:bodyPr>
          <a:lstStyle/>
          <a:p>
            <a:pPr marL="342900" indent="-342900" algn="just">
              <a:buFont typeface="+mj-lt"/>
              <a:buAutoNum type="arabicParenR" startAt="4"/>
            </a:pPr>
            <a:r>
              <a:rPr lang="es-EC" sz="2000" dirty="0"/>
              <a:t>Del total de </a:t>
            </a:r>
            <a:r>
              <a:rPr lang="es-EC" sz="2000" b="1" dirty="0"/>
              <a:t>40 ton/mes </a:t>
            </a:r>
            <a:r>
              <a:rPr lang="es-EC" sz="2000" dirty="0"/>
              <a:t>reportadas por la empresa, se puede aprovechar </a:t>
            </a:r>
            <a:r>
              <a:rPr lang="es-EC" sz="2000" b="1" dirty="0"/>
              <a:t>6 ton </a:t>
            </a:r>
            <a:r>
              <a:rPr lang="es-EC" sz="2000" dirty="0"/>
              <a:t>del residuo como materia prima reciclada. Con esto se obtiene </a:t>
            </a:r>
            <a:r>
              <a:rPr lang="es-EC" sz="2000" b="1" dirty="0"/>
              <a:t>12000 USD </a:t>
            </a:r>
            <a:r>
              <a:rPr lang="es-EC" sz="2000" dirty="0"/>
              <a:t>de beneficio económico al mes que la empresa dejaría de pagar por la gestión del polvo, costo que llegaría al valor de </a:t>
            </a:r>
            <a:r>
              <a:rPr lang="es-EC" sz="2000" b="1" dirty="0"/>
              <a:t>144.000 dólares</a:t>
            </a:r>
            <a:r>
              <a:rPr lang="es-EC" sz="2000" dirty="0"/>
              <a:t> que corresponde a </a:t>
            </a:r>
            <a:r>
              <a:rPr lang="es-EC" sz="2000" b="1" dirty="0"/>
              <a:t>72 ton </a:t>
            </a:r>
            <a:r>
              <a:rPr lang="es-EC" sz="2000" dirty="0"/>
              <a:t>de residuo aprovechado anualmente.</a:t>
            </a:r>
          </a:p>
          <a:p>
            <a:pPr marL="342900" lvl="0" indent="-342900" algn="just">
              <a:buFont typeface="+mj-lt"/>
              <a:buAutoNum type="arabicParenR" startAt="4"/>
            </a:pPr>
            <a:endParaRPr lang="es-EC" sz="2000" dirty="0"/>
          </a:p>
          <a:p>
            <a:pPr marL="342900" lvl="0" indent="-342900" algn="just">
              <a:buFont typeface="+mj-lt"/>
              <a:buAutoNum type="arabicParenR" startAt="4"/>
            </a:pPr>
            <a:r>
              <a:rPr lang="es-EC" sz="2000" dirty="0"/>
              <a:t>Como valor agregado se hizo un vidriado de la teja a fin de mantener la calidad de está impidiendo que la porosidad de la teja aumente con el paso del tiempo, garantizando con ello una impermeabilidad, con esto esperamos lograr un tiempo de vida útil de 50-60 años.</a:t>
            </a:r>
          </a:p>
        </p:txBody>
      </p:sp>
    </p:spTree>
    <p:extLst>
      <p:ext uri="{BB962C8B-B14F-4D97-AF65-F5344CB8AC3E}">
        <p14:creationId xmlns:p14="http://schemas.microsoft.com/office/powerpoint/2010/main" val="52688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8" name="Rectángulo 7">
            <a:extLst>
              <a:ext uri="{FF2B5EF4-FFF2-40B4-BE49-F238E27FC236}">
                <a16:creationId xmlns:a16="http://schemas.microsoft.com/office/drawing/2014/main" id="{A40D5A0F-D82D-476C-B129-A60CEA02FFA7}"/>
              </a:ext>
            </a:extLst>
          </p:cNvPr>
          <p:cNvSpPr/>
          <p:nvPr/>
        </p:nvSpPr>
        <p:spPr>
          <a:xfrm>
            <a:off x="1896035" y="124631"/>
            <a:ext cx="8041341" cy="461665"/>
          </a:xfrm>
          <a:prstGeom prst="rect">
            <a:avLst/>
          </a:prstGeom>
          <a:solidFill>
            <a:schemeClr val="accent1">
              <a:lumMod val="60000"/>
              <a:lumOff val="40000"/>
            </a:schemeClr>
          </a:solidFill>
          <a:ln w="28575">
            <a:solidFill>
              <a:schemeClr val="accent1"/>
            </a:solidFill>
          </a:ln>
        </p:spPr>
        <p:txBody>
          <a:bodyPr wrap="square">
            <a:spAutoFit/>
          </a:bodyPr>
          <a:lstStyle/>
          <a:p>
            <a:pPr algn="ctr"/>
            <a:r>
              <a:rPr lang="es-EC" sz="2400" dirty="0">
                <a:cs typeface="Times New Roman" panose="02020603050405020304" pitchFamily="18" charset="0"/>
              </a:rPr>
              <a:t>6.- Recomendaciones</a:t>
            </a:r>
            <a:endParaRPr lang="es-EC" sz="2400" dirty="0"/>
          </a:p>
        </p:txBody>
      </p:sp>
      <p:sp>
        <p:nvSpPr>
          <p:cNvPr id="2" name="Rectangle 2">
            <a:extLst>
              <a:ext uri="{FF2B5EF4-FFF2-40B4-BE49-F238E27FC236}">
                <a16:creationId xmlns:a16="http://schemas.microsoft.com/office/drawing/2014/main" id="{DDB237E0-1827-42ED-B1A1-D4B997413F94}"/>
              </a:ext>
            </a:extLst>
          </p:cNvPr>
          <p:cNvSpPr>
            <a:spLocks noChangeArrowheads="1"/>
          </p:cNvSpPr>
          <p:nvPr/>
        </p:nvSpPr>
        <p:spPr bwMode="auto">
          <a:xfrm>
            <a:off x="1896035" y="2367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CuadroTexto 9">
            <a:extLst>
              <a:ext uri="{FF2B5EF4-FFF2-40B4-BE49-F238E27FC236}">
                <a16:creationId xmlns:a16="http://schemas.microsoft.com/office/drawing/2014/main" id="{E45A7B9B-98A3-4A43-A789-807EF63B7F41}"/>
              </a:ext>
            </a:extLst>
          </p:cNvPr>
          <p:cNvSpPr txBox="1"/>
          <p:nvPr/>
        </p:nvSpPr>
        <p:spPr>
          <a:xfrm>
            <a:off x="452718" y="1012006"/>
            <a:ext cx="9928411" cy="2246769"/>
          </a:xfrm>
          <a:prstGeom prst="rect">
            <a:avLst/>
          </a:prstGeom>
          <a:solidFill>
            <a:schemeClr val="accent6">
              <a:lumMod val="60000"/>
              <a:lumOff val="40000"/>
            </a:schemeClr>
          </a:solidFill>
          <a:ln w="28575">
            <a:solidFill>
              <a:schemeClr val="accent1"/>
            </a:solidFill>
          </a:ln>
        </p:spPr>
        <p:txBody>
          <a:bodyPr wrap="square" rtlCol="0">
            <a:spAutoFit/>
          </a:bodyPr>
          <a:lstStyle/>
          <a:p>
            <a:pPr marL="342900" indent="-342900">
              <a:buFont typeface="+mj-lt"/>
              <a:buAutoNum type="arabicParenR"/>
            </a:pPr>
            <a:r>
              <a:rPr lang="es-EC" sz="2000" dirty="0"/>
              <a:t>Evaluar la vida útil de las tejas fabricadas con polvo de acería mediante un análisis de ciclo de vida, considerando todos los factores y condiciones ambientales a las que está expuesta una teja cerámica para la construcción.</a:t>
            </a:r>
          </a:p>
          <a:p>
            <a:pPr marL="342900" lvl="0" indent="-342900">
              <a:buFont typeface="+mj-lt"/>
              <a:buAutoNum type="arabicParenR"/>
            </a:pPr>
            <a:endParaRPr lang="es-EC" sz="2000" dirty="0"/>
          </a:p>
          <a:p>
            <a:pPr marL="342900" indent="-342900">
              <a:buFont typeface="+mj-lt"/>
              <a:buAutoNum type="arabicParenR"/>
            </a:pPr>
            <a:r>
              <a:rPr lang="es-EC" sz="2000" dirty="0"/>
              <a:t>Si se implementará esta propuesta de reusó del polvo de acería para fabricar tejas, se recomienda generar un inventario de ciclo de vida (ICV) a fin de cuantificar todos los consumos de materias primas, energía y las emisiones a la atmosfera y vertidos al agua. </a:t>
            </a:r>
          </a:p>
        </p:txBody>
      </p:sp>
      <p:sp>
        <p:nvSpPr>
          <p:cNvPr id="12" name="CuadroTexto 11">
            <a:extLst>
              <a:ext uri="{FF2B5EF4-FFF2-40B4-BE49-F238E27FC236}">
                <a16:creationId xmlns:a16="http://schemas.microsoft.com/office/drawing/2014/main" id="{092EC1A8-A7D2-4992-ABC1-4959CAE6FDD9}"/>
              </a:ext>
            </a:extLst>
          </p:cNvPr>
          <p:cNvSpPr txBox="1"/>
          <p:nvPr/>
        </p:nvSpPr>
        <p:spPr>
          <a:xfrm>
            <a:off x="452717" y="3684485"/>
            <a:ext cx="9928411" cy="1631216"/>
          </a:xfrm>
          <a:prstGeom prst="rect">
            <a:avLst/>
          </a:prstGeom>
          <a:solidFill>
            <a:schemeClr val="accent6">
              <a:lumMod val="60000"/>
              <a:lumOff val="40000"/>
            </a:schemeClr>
          </a:solidFill>
          <a:ln w="28575">
            <a:solidFill>
              <a:schemeClr val="accent1"/>
            </a:solidFill>
          </a:ln>
        </p:spPr>
        <p:txBody>
          <a:bodyPr wrap="square" rtlCol="0">
            <a:spAutoFit/>
          </a:bodyPr>
          <a:lstStyle/>
          <a:p>
            <a:pPr marL="342900" indent="-342900">
              <a:buFont typeface="+mj-lt"/>
              <a:buAutoNum type="arabicParenR" startAt="3"/>
            </a:pPr>
            <a:r>
              <a:rPr lang="es-EC" sz="2000" dirty="0"/>
              <a:t> Se recomienda realizar más estudios con un uso de mayor porcentaje de polvos de acería por ejemplo en la fabricación de ladrillos cerámicos.</a:t>
            </a:r>
          </a:p>
          <a:p>
            <a:pPr marL="342900" indent="-342900">
              <a:buFont typeface="+mj-lt"/>
              <a:buAutoNum type="arabicParenR" startAt="3"/>
            </a:pPr>
            <a:endParaRPr lang="es-EC" sz="2000" dirty="0"/>
          </a:p>
          <a:p>
            <a:pPr marL="342900" lvl="0" indent="-342900">
              <a:buFont typeface="+mj-lt"/>
              <a:buAutoNum type="arabicParenR" startAt="3"/>
            </a:pPr>
            <a:r>
              <a:rPr lang="es-EC" sz="2000" dirty="0"/>
              <a:t>Se recomienda estudiar el uso de polvo de acería en la producción de otros materiales no cerámicos, como en la fabricación de cementos y morteros para la construcción.</a:t>
            </a:r>
          </a:p>
        </p:txBody>
      </p:sp>
    </p:spTree>
    <p:extLst>
      <p:ext uri="{BB962C8B-B14F-4D97-AF65-F5344CB8AC3E}">
        <p14:creationId xmlns:p14="http://schemas.microsoft.com/office/powerpoint/2010/main" val="31108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2" name="Rectangle 2">
            <a:extLst>
              <a:ext uri="{FF2B5EF4-FFF2-40B4-BE49-F238E27FC236}">
                <a16:creationId xmlns:a16="http://schemas.microsoft.com/office/drawing/2014/main" id="{DDB237E0-1827-42ED-B1A1-D4B997413F94}"/>
              </a:ext>
            </a:extLst>
          </p:cNvPr>
          <p:cNvSpPr>
            <a:spLocks noChangeArrowheads="1"/>
          </p:cNvSpPr>
          <p:nvPr/>
        </p:nvSpPr>
        <p:spPr bwMode="auto">
          <a:xfrm>
            <a:off x="1896035" y="2367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CuadroTexto 8">
            <a:extLst>
              <a:ext uri="{FF2B5EF4-FFF2-40B4-BE49-F238E27FC236}">
                <a16:creationId xmlns:a16="http://schemas.microsoft.com/office/drawing/2014/main" id="{F5B267EC-6CA8-420A-94D4-DF42EA8E3F23}"/>
              </a:ext>
            </a:extLst>
          </p:cNvPr>
          <p:cNvSpPr txBox="1"/>
          <p:nvPr/>
        </p:nvSpPr>
        <p:spPr>
          <a:xfrm>
            <a:off x="3285564" y="2920757"/>
            <a:ext cx="5620871" cy="1569660"/>
          </a:xfrm>
          <a:prstGeom prst="rect">
            <a:avLst/>
          </a:prstGeom>
          <a:solidFill>
            <a:schemeClr val="accent6">
              <a:lumMod val="60000"/>
              <a:lumOff val="40000"/>
            </a:schemeClr>
          </a:solidFill>
          <a:ln w="28575">
            <a:solidFill>
              <a:schemeClr val="accent1"/>
            </a:solidFill>
          </a:ln>
        </p:spPr>
        <p:txBody>
          <a:bodyPr wrap="square" rtlCol="0">
            <a:spAutoFit/>
          </a:bodyPr>
          <a:lstStyle/>
          <a:p>
            <a:pPr algn="ctr"/>
            <a:r>
              <a:rPr lang="es-EC" sz="4800" b="1" dirty="0"/>
              <a:t>MUCHAS GRACIAS POR SU ATENCIÓN</a:t>
            </a:r>
            <a:endParaRPr lang="es-EC" sz="4800" dirty="0"/>
          </a:p>
        </p:txBody>
      </p:sp>
    </p:spTree>
    <p:extLst>
      <p:ext uri="{BB962C8B-B14F-4D97-AF65-F5344CB8AC3E}">
        <p14:creationId xmlns:p14="http://schemas.microsoft.com/office/powerpoint/2010/main" val="263810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ED8A99-E8CD-40F9-9F49-9AC78B553E00}"/>
              </a:ext>
            </a:extLst>
          </p:cNvPr>
          <p:cNvSpPr>
            <a:spLocks noGrp="1"/>
          </p:cNvSpPr>
          <p:nvPr>
            <p:ph type="title"/>
          </p:nvPr>
        </p:nvSpPr>
        <p:spPr>
          <a:xfrm>
            <a:off x="2756452" y="101088"/>
            <a:ext cx="4452731" cy="531081"/>
          </a:xfrm>
          <a:solidFill>
            <a:schemeClr val="accent1">
              <a:lumMod val="60000"/>
              <a:lumOff val="40000"/>
            </a:schemeClr>
          </a:solidFill>
          <a:ln w="28575">
            <a:solidFill>
              <a:schemeClr val="accent1"/>
            </a:solidFill>
          </a:ln>
        </p:spPr>
        <p:txBody>
          <a:bodyPr>
            <a:noAutofit/>
          </a:bodyPr>
          <a:lstStyle/>
          <a:p>
            <a:br>
              <a:rPr lang="es-EC" sz="2400" dirty="0">
                <a:latin typeface="Times New Roman" panose="02020603050405020304" pitchFamily="18" charset="0"/>
                <a:cs typeface="Times New Roman" panose="02020603050405020304" pitchFamily="18" charset="0"/>
              </a:rPr>
            </a:br>
            <a:br>
              <a:rPr lang="es-EC" sz="2400" dirty="0">
                <a:latin typeface="Times New Roman" panose="02020603050405020304" pitchFamily="18" charset="0"/>
                <a:cs typeface="Times New Roman" panose="02020603050405020304" pitchFamily="18" charset="0"/>
              </a:rPr>
            </a:br>
            <a:r>
              <a:rPr lang="es-EC" sz="2400" dirty="0">
                <a:latin typeface="Times New Roman" panose="02020603050405020304" pitchFamily="18" charset="0"/>
                <a:cs typeface="Times New Roman" panose="02020603050405020304" pitchFamily="18" charset="0"/>
              </a:rPr>
              <a:t>1.3.- Planteamiento del problema:</a:t>
            </a:r>
            <a:br>
              <a:rPr lang="es-EC" sz="2400" dirty="0">
                <a:latin typeface="Times New Roman" panose="02020603050405020304" pitchFamily="18" charset="0"/>
                <a:cs typeface="Times New Roman" panose="02020603050405020304" pitchFamily="18" charset="0"/>
              </a:rPr>
            </a:br>
            <a:br>
              <a:rPr lang="es-EC" sz="2400" dirty="0">
                <a:latin typeface="Times New Roman" panose="02020603050405020304" pitchFamily="18" charset="0"/>
                <a:cs typeface="Times New Roman" panose="02020603050405020304" pitchFamily="18" charset="0"/>
              </a:rPr>
            </a:br>
            <a:endParaRPr lang="es-EC"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104566"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54151" y="0"/>
            <a:ext cx="1937849"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1285657" y="1581100"/>
            <a:ext cx="9355839" cy="1709892"/>
          </a:xfrm>
          <a:prstGeom prst="rect">
            <a:avLst/>
          </a:prstGeom>
          <a:solidFill>
            <a:schemeClr val="accent6">
              <a:lumMod val="60000"/>
              <a:lumOff val="40000"/>
            </a:schemeClr>
          </a:solidFill>
          <a:ln w="28575">
            <a:solidFill>
              <a:schemeClr val="accent1"/>
            </a:solidFill>
          </a:ln>
        </p:spPr>
        <p:txBody>
          <a:bodyPr wrap="square" rtlCol="0">
            <a:spAutoFit/>
          </a:bodyPr>
          <a:lstStyle/>
          <a:p>
            <a:pPr marL="285750" indent="-285750">
              <a:lnSpc>
                <a:spcPct val="150000"/>
              </a:lnSpc>
              <a:buFont typeface="Wingdings" panose="05000000000000000000" pitchFamily="2" charset="2"/>
              <a:buChar char="Ø"/>
            </a:pPr>
            <a:r>
              <a:rPr lang="es-EC" sz="1800" dirty="0">
                <a:effectLst/>
                <a:latin typeface="Times New Roman" panose="02020603050405020304" pitchFamily="18" charset="0"/>
                <a:ea typeface="Times New Roman" panose="02020603050405020304" pitchFamily="18" charset="0"/>
              </a:rPr>
              <a:t>NOVACERO genera alrededor de 42,26 ton/mes de polvo de acería </a:t>
            </a:r>
            <a:r>
              <a:rPr lang="es-EC" dirty="0">
                <a:latin typeface="Times New Roman" panose="02020603050405020304" pitchFamily="18" charset="0"/>
                <a:ea typeface="Times New Roman" panose="02020603050405020304" pitchFamily="18" charset="0"/>
              </a:rPr>
              <a:t>estos contienen metales pesados como  Fe 55,15%, Zn 25,58 Pb 0,6 y Cd 0,46%, </a:t>
            </a:r>
            <a:r>
              <a:rPr lang="es-EC" sz="1800" dirty="0">
                <a:solidFill>
                  <a:srgbClr val="000000"/>
                </a:solidFill>
                <a:effectLst/>
                <a:latin typeface="Times New Roman" panose="02020603050405020304" pitchFamily="18" charset="0"/>
                <a:ea typeface="Times New Roman" panose="02020603050405020304" pitchFamily="18" charset="0"/>
              </a:rPr>
              <a:t>el uso inadecuado de este residuo puede causar degradación del suelo, aire y las corrientes de agua por los metales pesados que este constituye. </a:t>
            </a:r>
            <a:endParaRPr lang="es-EC" dirty="0"/>
          </a:p>
        </p:txBody>
      </p:sp>
    </p:spTree>
    <p:extLst>
      <p:ext uri="{BB962C8B-B14F-4D97-AF65-F5344CB8AC3E}">
        <p14:creationId xmlns:p14="http://schemas.microsoft.com/office/powerpoint/2010/main" val="336675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848670" y="1715638"/>
            <a:ext cx="10601517" cy="4204356"/>
          </a:xfrm>
          <a:prstGeom prst="rect">
            <a:avLst/>
          </a:prstGeom>
          <a:solidFill>
            <a:schemeClr val="accent6">
              <a:lumMod val="60000"/>
              <a:lumOff val="40000"/>
            </a:schemeClr>
          </a:solidFill>
          <a:ln w="28575">
            <a:solidFill>
              <a:schemeClr val="accent1"/>
            </a:solidFill>
          </a:ln>
        </p:spPr>
        <p:txBody>
          <a:bodyPr wrap="square" rtlCol="0">
            <a:spAutoFit/>
          </a:bodyPr>
          <a:lstStyle/>
          <a:p>
            <a:pPr>
              <a:lnSpc>
                <a:spcPct val="150000"/>
              </a:lnSpc>
            </a:pPr>
            <a:r>
              <a:rPr lang="es-EC" b="1" dirty="0"/>
              <a:t>1.5.2.- Objetivos Específicos:</a:t>
            </a:r>
          </a:p>
          <a:p>
            <a:pPr marL="342900" indent="-342900" algn="just">
              <a:lnSpc>
                <a:spcPct val="150000"/>
              </a:lnSpc>
              <a:buFont typeface="+mj-lt"/>
              <a:buAutoNum type="arabicParenR"/>
            </a:pPr>
            <a:r>
              <a:rPr lang="es-EC" dirty="0"/>
              <a:t>Determinar las características físicas químicas del polvo de acería y la materia prima para la elaboración de la teja cerámica.</a:t>
            </a:r>
          </a:p>
          <a:p>
            <a:pPr marL="342900" indent="-342900" algn="just">
              <a:lnSpc>
                <a:spcPct val="150000"/>
              </a:lnSpc>
              <a:buFont typeface="+mj-lt"/>
              <a:buAutoNum type="arabicParenR"/>
            </a:pPr>
            <a:endParaRPr lang="es-EC" dirty="0"/>
          </a:p>
          <a:p>
            <a:pPr marL="342900" indent="-342900" algn="just">
              <a:lnSpc>
                <a:spcPct val="150000"/>
              </a:lnSpc>
              <a:buFont typeface="+mj-lt"/>
              <a:buAutoNum type="arabicParenR"/>
            </a:pPr>
            <a:r>
              <a:rPr lang="es-EC" dirty="0"/>
              <a:t>Realizar a nivel de laboratorio formulaciones en base a concentraciones 5, 10, 15, 20%  de polvo de acería que nos permitan obtener un mejor resultado en la fabricación de la teja cerámica a fin de cumplir requisitos INEN, y con la Normativa legal vigente.</a:t>
            </a:r>
          </a:p>
          <a:p>
            <a:pPr marL="342900" indent="-342900" algn="just">
              <a:lnSpc>
                <a:spcPct val="150000"/>
              </a:lnSpc>
              <a:buFont typeface="+mj-lt"/>
              <a:buAutoNum type="arabicParenR"/>
            </a:pPr>
            <a:endParaRPr lang="es-EC" dirty="0"/>
          </a:p>
          <a:p>
            <a:pPr marL="342900" indent="-342900" algn="just">
              <a:lnSpc>
                <a:spcPct val="150000"/>
              </a:lnSpc>
              <a:buFont typeface="+mj-lt"/>
              <a:buAutoNum type="arabicParenR"/>
            </a:pPr>
            <a:r>
              <a:rPr lang="es-EC" dirty="0"/>
              <a:t>Determinar el ahorro económico en la gestión del procesamiento de residuos solidos en base a la sustitución de polvos de acería como materia prima para la fabricación de tejas cerámicas.</a:t>
            </a:r>
          </a:p>
        </p:txBody>
      </p:sp>
      <p:sp>
        <p:nvSpPr>
          <p:cNvPr id="8" name="Rectángulo 7">
            <a:extLst>
              <a:ext uri="{FF2B5EF4-FFF2-40B4-BE49-F238E27FC236}">
                <a16:creationId xmlns:a16="http://schemas.microsoft.com/office/drawing/2014/main" id="{A40D5A0F-D82D-476C-B129-A60CEA02FFA7}"/>
              </a:ext>
            </a:extLst>
          </p:cNvPr>
          <p:cNvSpPr/>
          <p:nvPr/>
        </p:nvSpPr>
        <p:spPr>
          <a:xfrm>
            <a:off x="1842583" y="124257"/>
            <a:ext cx="8393302" cy="1015663"/>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1.5.1.- Objetivo General del proyecto</a:t>
            </a:r>
          </a:p>
          <a:p>
            <a:r>
              <a:rPr lang="es-EC" dirty="0"/>
              <a:t>Elaborar un Ecodiseño para la fabricación de tejas cerámicas con aplicación de un descarte industrial polvos de acería.</a:t>
            </a:r>
          </a:p>
        </p:txBody>
      </p:sp>
    </p:spTree>
    <p:extLst>
      <p:ext uri="{BB962C8B-B14F-4D97-AF65-F5344CB8AC3E}">
        <p14:creationId xmlns:p14="http://schemas.microsoft.com/office/powerpoint/2010/main" val="259167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1550504" y="2603533"/>
            <a:ext cx="8830625" cy="3614259"/>
          </a:xfrm>
          <a:prstGeom prst="rect">
            <a:avLst/>
          </a:prstGeom>
          <a:solidFill>
            <a:schemeClr val="accent6">
              <a:lumMod val="60000"/>
              <a:lumOff val="40000"/>
            </a:schemeClr>
          </a:solidFill>
          <a:ln w="28575">
            <a:solidFill>
              <a:schemeClr val="accent1"/>
            </a:solidFill>
          </a:ln>
        </p:spPr>
        <p:txBody>
          <a:bodyPr wrap="square" rtlCol="0">
            <a:spAutoFit/>
          </a:bodyPr>
          <a:lstStyle/>
          <a:p>
            <a:pPr>
              <a:lnSpc>
                <a:spcPct val="150000"/>
              </a:lnSpc>
            </a:pPr>
            <a:r>
              <a:rPr lang="es-EC" b="1" dirty="0"/>
              <a:t>1.7.1.- variables de la investigación</a:t>
            </a:r>
          </a:p>
          <a:p>
            <a:pPr marL="342900" indent="-342900" algn="just">
              <a:lnSpc>
                <a:spcPct val="150000"/>
              </a:lnSpc>
              <a:buFont typeface="+mj-lt"/>
              <a:buAutoNum type="arabicPeriod"/>
            </a:pPr>
            <a:r>
              <a:rPr lang="es-EC" b="1" dirty="0"/>
              <a:t>Variable Independiente</a:t>
            </a:r>
          </a:p>
          <a:p>
            <a:pPr marL="285750" indent="-285750" algn="just">
              <a:lnSpc>
                <a:spcPct val="150000"/>
              </a:lnSpc>
              <a:buFontTx/>
              <a:buChar char="-"/>
            </a:pPr>
            <a:r>
              <a:rPr lang="es-EC" sz="1800" dirty="0">
                <a:effectLst/>
                <a:latin typeface="Times New Roman" panose="02020603050405020304" pitchFamily="18" charset="0"/>
                <a:ea typeface="Times New Roman" panose="02020603050405020304" pitchFamily="18" charset="0"/>
              </a:rPr>
              <a:t>Qué % de metales pesados (Pb, Cd, Cr, y Zinc) presentes en el polvo de acería son los idóneos según el diseño experimental para la fabricación de tejas a fin de cumplir requisitos.</a:t>
            </a:r>
          </a:p>
          <a:p>
            <a:pPr marL="342900" indent="-342900" algn="just">
              <a:lnSpc>
                <a:spcPct val="150000"/>
              </a:lnSpc>
              <a:buFont typeface="+mj-lt"/>
              <a:buAutoNum type="arabicPeriod" startAt="2"/>
            </a:pPr>
            <a:r>
              <a:rPr lang="es-EC" b="1" dirty="0">
                <a:latin typeface="Times New Roman" panose="02020603050405020304" pitchFamily="18" charset="0"/>
                <a:ea typeface="Times New Roman" panose="02020603050405020304" pitchFamily="18" charset="0"/>
              </a:rPr>
              <a:t>Variable Dependientes</a:t>
            </a:r>
          </a:p>
          <a:p>
            <a:pPr lvl="0" algn="just">
              <a:lnSpc>
                <a:spcPct val="200000"/>
              </a:lnSpc>
            </a:pPr>
            <a:r>
              <a:rPr lang="es-EC" sz="1800" dirty="0">
                <a:effectLst/>
                <a:latin typeface="Times New Roman" panose="02020603050405020304" pitchFamily="18" charset="0"/>
                <a:ea typeface="Times New Roman" panose="02020603050405020304" pitchFamily="18" charset="0"/>
              </a:rPr>
              <a:t>- Cumplimiento de normativa INEN-990 </a:t>
            </a:r>
            <a:r>
              <a:rPr lang="es-EC" dirty="0">
                <a:latin typeface="Times New Roman" panose="02020603050405020304" pitchFamily="18" charset="0"/>
                <a:ea typeface="Times New Roman" panose="02020603050405020304" pitchFamily="18" charset="0"/>
              </a:rPr>
              <a:t>tejas cerámicas requisitos.</a:t>
            </a:r>
            <a:endParaRPr lang="es-EC" sz="1800" dirty="0">
              <a:effectLst/>
              <a:latin typeface="Times New Roman" panose="02020603050405020304" pitchFamily="18" charset="0"/>
              <a:ea typeface="Times New Roman" panose="02020603050405020304" pitchFamily="18" charset="0"/>
            </a:endParaRPr>
          </a:p>
          <a:p>
            <a:pPr lvl="0" algn="just">
              <a:lnSpc>
                <a:spcPct val="200000"/>
              </a:lnSpc>
            </a:pPr>
            <a:r>
              <a:rPr lang="es-EC" sz="1800" dirty="0">
                <a:effectLst/>
                <a:latin typeface="Times New Roman" panose="02020603050405020304" pitchFamily="18" charset="0"/>
                <a:ea typeface="Times New Roman" panose="02020603050405020304" pitchFamily="18" charset="0"/>
              </a:rPr>
              <a:t>- Cumplimiento de normativa legal vigente Acuerdo Ministerial 097A.</a:t>
            </a:r>
            <a:endParaRPr lang="es-EC" dirty="0"/>
          </a:p>
        </p:txBody>
      </p:sp>
      <p:sp>
        <p:nvSpPr>
          <p:cNvPr id="8" name="Rectángulo 7">
            <a:extLst>
              <a:ext uri="{FF2B5EF4-FFF2-40B4-BE49-F238E27FC236}">
                <a16:creationId xmlns:a16="http://schemas.microsoft.com/office/drawing/2014/main" id="{A40D5A0F-D82D-476C-B129-A60CEA02FFA7}"/>
              </a:ext>
            </a:extLst>
          </p:cNvPr>
          <p:cNvSpPr/>
          <p:nvPr/>
        </p:nvSpPr>
        <p:spPr>
          <a:xfrm>
            <a:off x="1550504" y="766578"/>
            <a:ext cx="8830625" cy="1292662"/>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1.7.- Hipótesis</a:t>
            </a:r>
          </a:p>
          <a:p>
            <a:r>
              <a:rPr lang="es-EC" sz="1800" dirty="0">
                <a:effectLst/>
                <a:latin typeface="Times New Roman" panose="02020603050405020304" pitchFamily="18" charset="0"/>
                <a:ea typeface="Times New Roman" panose="02020603050405020304" pitchFamily="18" charset="0"/>
              </a:rPr>
              <a:t>Mediante la utilización de polvos de acería en diferentes % (p/p) se logrará obtener tejas cerámicas que cumplan los requisitos de acuerdo Norma INEN y a la normativa ambiental legal vigente.</a:t>
            </a:r>
            <a:endParaRPr lang="es-EC" dirty="0"/>
          </a:p>
        </p:txBody>
      </p:sp>
    </p:spTree>
    <p:extLst>
      <p:ext uri="{BB962C8B-B14F-4D97-AF65-F5344CB8AC3E}">
        <p14:creationId xmlns:p14="http://schemas.microsoft.com/office/powerpoint/2010/main" val="372461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2111139" y="1185550"/>
            <a:ext cx="7519148" cy="4197559"/>
          </a:xfrm>
          <a:prstGeom prst="rect">
            <a:avLst/>
          </a:prstGeom>
          <a:solidFill>
            <a:schemeClr val="accent6">
              <a:lumMod val="60000"/>
              <a:lumOff val="40000"/>
            </a:schemeClr>
          </a:solidFill>
          <a:ln w="28575">
            <a:solidFill>
              <a:schemeClr val="accent1"/>
            </a:solidFill>
          </a:ln>
        </p:spPr>
        <p:txBody>
          <a:bodyPr wrap="square" rtlCol="0">
            <a:spAutoFit/>
          </a:bodyPr>
          <a:lstStyle/>
          <a:p>
            <a:pPr marL="285750" indent="-285750" algn="just">
              <a:lnSpc>
                <a:spcPct val="150000"/>
              </a:lnSpc>
              <a:buFont typeface="Wingdings" panose="05000000000000000000" pitchFamily="2" charset="2"/>
              <a:buChar char="Ø"/>
            </a:pPr>
            <a:r>
              <a:rPr lang="es-EC" dirty="0"/>
              <a:t>En Ecuador, Acería del Ecuador C.A. reporta 1 000 t anuales de este residuo, (Acería del Ecuador C.A)   mientras que en NOVACERO S.A. se obtienen 507,12 t aproximadamente de polvo de acería al año. (</a:t>
            </a:r>
            <a:r>
              <a:rPr lang="es-EC" dirty="0" err="1"/>
              <a:t>Alvarez</a:t>
            </a:r>
            <a:r>
              <a:rPr lang="es-EC" dirty="0"/>
              <a:t>, 2010).</a:t>
            </a:r>
          </a:p>
          <a:p>
            <a:pPr algn="just">
              <a:lnSpc>
                <a:spcPct val="150000"/>
              </a:lnSpc>
            </a:pPr>
            <a:endParaRPr lang="es-EC" dirty="0"/>
          </a:p>
          <a:p>
            <a:pPr marL="285750" indent="-285750" algn="just">
              <a:lnSpc>
                <a:spcPct val="150000"/>
              </a:lnSpc>
              <a:buFont typeface="Wingdings" panose="05000000000000000000" pitchFamily="2" charset="2"/>
              <a:buChar char="Ø"/>
            </a:pPr>
            <a:r>
              <a:rPr lang="es-EC" sz="1800" dirty="0">
                <a:solidFill>
                  <a:srgbClr val="000000"/>
                </a:solidFill>
                <a:effectLst/>
                <a:latin typeface="Times New Roman" panose="02020603050405020304" pitchFamily="18" charset="0"/>
                <a:ea typeface="Times New Roman" panose="02020603050405020304" pitchFamily="18" charset="0"/>
              </a:rPr>
              <a:t>La Constitución política de Ecuador indica en el artículo 396 que “cada uno de los actores de los procesos de producción, distribución, comercialización y uso de bienes o servicios asumirá la responsabilidad directa de prevenir cualquier impacto ambiental, de mitigar y reparar los daños que ha causado, y de mantener un sistema de control ambiental permanente.” (Asamblea, 2018). </a:t>
            </a:r>
            <a:endParaRPr lang="es-EC" sz="1800" dirty="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A40D5A0F-D82D-476C-B129-A60CEA02FFA7}"/>
              </a:ext>
            </a:extLst>
          </p:cNvPr>
          <p:cNvSpPr/>
          <p:nvPr/>
        </p:nvSpPr>
        <p:spPr>
          <a:xfrm>
            <a:off x="2111139" y="401256"/>
            <a:ext cx="7519148"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2.- MARCO TEÓRICO REFERENCIAL CONCEPTUAL Y LEGAL  </a:t>
            </a:r>
            <a:endParaRPr lang="es-EC" sz="2400" dirty="0"/>
          </a:p>
        </p:txBody>
      </p:sp>
    </p:spTree>
    <p:extLst>
      <p:ext uri="{BB962C8B-B14F-4D97-AF65-F5344CB8AC3E}">
        <p14:creationId xmlns:p14="http://schemas.microsoft.com/office/powerpoint/2010/main" val="188025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685047" y="1302136"/>
            <a:ext cx="10601517" cy="1294393"/>
          </a:xfrm>
          <a:prstGeom prst="rect">
            <a:avLst/>
          </a:prstGeom>
          <a:solidFill>
            <a:schemeClr val="accent6">
              <a:lumMod val="60000"/>
              <a:lumOff val="40000"/>
            </a:schemeClr>
          </a:solidFill>
          <a:ln w="28575">
            <a:solidFill>
              <a:schemeClr val="accent1"/>
            </a:solidFill>
          </a:ln>
        </p:spPr>
        <p:txBody>
          <a:bodyPr wrap="square" rtlCol="0">
            <a:spAutoFit/>
          </a:bodyPr>
          <a:lstStyle/>
          <a:p>
            <a:pPr marL="285750" indent="-285750">
              <a:lnSpc>
                <a:spcPct val="150000"/>
              </a:lnSpc>
              <a:buFont typeface="Wingdings" panose="05000000000000000000" pitchFamily="2" charset="2"/>
              <a:buChar char="Ø"/>
            </a:pPr>
            <a:r>
              <a:rPr lang="es-EC" dirty="0">
                <a:latin typeface="Times New Roman" panose="02020603050405020304" pitchFamily="18" charset="0"/>
                <a:ea typeface="Times New Roman" panose="02020603050405020304" pitchFamily="18" charset="0"/>
              </a:rPr>
              <a:t>Un ecodiseño</a:t>
            </a:r>
            <a:r>
              <a:rPr lang="es-EC" sz="1800" dirty="0">
                <a:effectLst/>
                <a:latin typeface="Times New Roman" panose="02020603050405020304" pitchFamily="18" charset="0"/>
                <a:ea typeface="Times New Roman" panose="02020603050405020304" pitchFamily="18" charset="0"/>
              </a:rPr>
              <a:t> trata criterios medioambientales que está estrechamente unido con el diseño de cualquier producto que la mente se ingenia para dar solución y mejora en cuanto a la reducción o minimizar el impacto medioambiental.</a:t>
            </a:r>
            <a:endParaRPr lang="es-EC" dirty="0"/>
          </a:p>
        </p:txBody>
      </p:sp>
      <p:sp>
        <p:nvSpPr>
          <p:cNvPr id="9" name="Rectángulo 8">
            <a:extLst>
              <a:ext uri="{FF2B5EF4-FFF2-40B4-BE49-F238E27FC236}">
                <a16:creationId xmlns:a16="http://schemas.microsoft.com/office/drawing/2014/main" id="{0B9EFB39-B1D7-4B0A-BAE2-215A0782AC7B}"/>
              </a:ext>
            </a:extLst>
          </p:cNvPr>
          <p:cNvSpPr/>
          <p:nvPr/>
        </p:nvSpPr>
        <p:spPr>
          <a:xfrm>
            <a:off x="4175006" y="206165"/>
            <a:ext cx="2778913"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2.1.- Ecodiseño  </a:t>
            </a:r>
            <a:endParaRPr lang="es-EC" sz="2400" dirty="0"/>
          </a:p>
        </p:txBody>
      </p:sp>
      <p:sp>
        <p:nvSpPr>
          <p:cNvPr id="3" name="Rectangle 2">
            <a:extLst>
              <a:ext uri="{FF2B5EF4-FFF2-40B4-BE49-F238E27FC236}">
                <a16:creationId xmlns:a16="http://schemas.microsoft.com/office/drawing/2014/main" id="{2E6EE5C4-7C40-4858-9EB3-765EE28AF3D3}"/>
              </a:ext>
            </a:extLst>
          </p:cNvPr>
          <p:cNvSpPr>
            <a:spLocks noChangeArrowheads="1"/>
          </p:cNvSpPr>
          <p:nvPr/>
        </p:nvSpPr>
        <p:spPr bwMode="auto">
          <a:xfrm>
            <a:off x="663877" y="-477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169" name="Imagen 23">
            <a:extLst>
              <a:ext uri="{FF2B5EF4-FFF2-40B4-BE49-F238E27FC236}">
                <a16:creationId xmlns:a16="http://schemas.microsoft.com/office/drawing/2014/main" id="{121837FC-F23C-4CBE-AF19-5805062A0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9" t="8115" r="6709"/>
          <a:stretch>
            <a:fillRect/>
          </a:stretch>
        </p:blipFill>
        <p:spPr bwMode="auto">
          <a:xfrm>
            <a:off x="4015409" y="3061551"/>
            <a:ext cx="3445565" cy="283555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5B9DD444-58C4-4914-8E6D-1A2C35095FED}"/>
              </a:ext>
            </a:extLst>
          </p:cNvPr>
          <p:cNvSpPr txBox="1"/>
          <p:nvPr/>
        </p:nvSpPr>
        <p:spPr>
          <a:xfrm>
            <a:off x="2577548" y="5897102"/>
            <a:ext cx="6427304" cy="613117"/>
          </a:xfrm>
          <a:prstGeom prst="rect">
            <a:avLst/>
          </a:prstGeom>
          <a:noFill/>
        </p:spPr>
        <p:txBody>
          <a:bodyPr wrap="square">
            <a:spAutoFit/>
          </a:bodyPr>
          <a:lstStyle/>
          <a:p>
            <a:pPr algn="ctr"/>
            <a:r>
              <a:rPr lang="es-MX" sz="1800" b="1" i="1" dirty="0">
                <a:effectLst/>
                <a:latin typeface="Times New Roman" panose="02020603050405020304" pitchFamily="18" charset="0"/>
                <a:ea typeface="Times New Roman" panose="02020603050405020304" pitchFamily="18" charset="0"/>
              </a:rPr>
              <a:t>Figura 1.</a:t>
            </a:r>
            <a:r>
              <a:rPr lang="es-MX" sz="1800" b="1" dirty="0">
                <a:effectLst/>
                <a:latin typeface="Times New Roman" panose="02020603050405020304" pitchFamily="18" charset="0"/>
                <a:ea typeface="Times New Roman" panose="02020603050405020304" pitchFamily="18" charset="0"/>
              </a:rPr>
              <a:t> </a:t>
            </a:r>
            <a:r>
              <a:rPr lang="es-MX" sz="1800" b="0" dirty="0">
                <a:effectLst/>
                <a:latin typeface="Times New Roman" panose="02020603050405020304" pitchFamily="18" charset="0"/>
                <a:ea typeface="Times New Roman" panose="02020603050405020304" pitchFamily="18" charset="0"/>
              </a:rPr>
              <a:t>Eco diseño de un producto</a:t>
            </a:r>
            <a:endParaRPr lang="es-EC" sz="1200" b="1" dirty="0">
              <a:effectLst/>
              <a:latin typeface="Times New Roman" panose="02020603050405020304" pitchFamily="18" charset="0"/>
              <a:ea typeface="Times New Roman" panose="02020603050405020304" pitchFamily="18" charset="0"/>
            </a:endParaRPr>
          </a:p>
          <a:p>
            <a:pPr indent="180340" algn="ctr">
              <a:lnSpc>
                <a:spcPct val="150000"/>
              </a:lnSpc>
            </a:pPr>
            <a:r>
              <a:rPr lang="es-MX" sz="1200" dirty="0">
                <a:effectLst/>
                <a:latin typeface="Times New Roman" panose="02020603050405020304" pitchFamily="18" charset="0"/>
                <a:ea typeface="Times New Roman" panose="02020603050405020304" pitchFamily="18" charset="0"/>
              </a:rPr>
              <a:t>Fuente: </a:t>
            </a:r>
            <a:r>
              <a:rPr lang="es-EC" sz="1200" dirty="0">
                <a:effectLst/>
                <a:latin typeface="Times New Roman" panose="02020603050405020304" pitchFamily="18" charset="0"/>
                <a:ea typeface="Times New Roman" panose="02020603050405020304" pitchFamily="18" charset="0"/>
              </a:rPr>
              <a:t>(FJ, 2000)</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067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2" name="CuadroTexto 1">
            <a:extLst>
              <a:ext uri="{FF2B5EF4-FFF2-40B4-BE49-F238E27FC236}">
                <a16:creationId xmlns:a16="http://schemas.microsoft.com/office/drawing/2014/main" id="{6C6A4023-12C0-48CE-B71A-D5B1CC70B8B0}"/>
              </a:ext>
            </a:extLst>
          </p:cNvPr>
          <p:cNvSpPr txBox="1"/>
          <p:nvPr/>
        </p:nvSpPr>
        <p:spPr>
          <a:xfrm>
            <a:off x="848670" y="1471732"/>
            <a:ext cx="10676964" cy="5126212"/>
          </a:xfrm>
          <a:prstGeom prst="rect">
            <a:avLst/>
          </a:prstGeom>
          <a:solidFill>
            <a:schemeClr val="accent6">
              <a:lumMod val="60000"/>
              <a:lumOff val="40000"/>
            </a:schemeClr>
          </a:solidFill>
          <a:ln w="28575">
            <a:solidFill>
              <a:schemeClr val="accent1"/>
            </a:solidFill>
          </a:ln>
        </p:spPr>
        <p:txBody>
          <a:bodyPr wrap="square" rtlCol="0">
            <a:spAutoFit/>
          </a:bodyPr>
          <a:lstStyle/>
          <a:p>
            <a:pPr marL="457200" indent="-457200">
              <a:lnSpc>
                <a:spcPct val="150000"/>
              </a:lnSpc>
              <a:buFont typeface="+mj-lt"/>
              <a:buAutoNum type="arabicParenR"/>
            </a:pPr>
            <a:r>
              <a:rPr lang="es-EC" sz="2000" b="1" dirty="0"/>
              <a:t>Polvos de acería.- </a:t>
            </a:r>
            <a:r>
              <a:rPr lang="es-EC" dirty="0"/>
              <a:t>material pulverulento de color pardo oscuro, constituido por partículas de tamaño menor a, 0,001 mm pero con una distribución de tamaños variable. Estas partículas estás compuestas por metales como hierro, zinc, plomo y cadmio.</a:t>
            </a:r>
          </a:p>
          <a:p>
            <a:pPr marL="342900" indent="-342900">
              <a:lnSpc>
                <a:spcPct val="150000"/>
              </a:lnSpc>
              <a:buFont typeface="+mj-lt"/>
              <a:buAutoNum type="arabicParenR"/>
            </a:pPr>
            <a:endParaRPr lang="es-EC" dirty="0"/>
          </a:p>
          <a:p>
            <a:pPr marL="342900" indent="-342900">
              <a:lnSpc>
                <a:spcPct val="150000"/>
              </a:lnSpc>
              <a:buFont typeface="+mj-lt"/>
              <a:buAutoNum type="arabicParenR"/>
            </a:pPr>
            <a:r>
              <a:rPr lang="es-EC" b="1" dirty="0"/>
              <a:t>Desechos peligrosos.- </a:t>
            </a:r>
            <a:r>
              <a:rPr lang="es-EC" dirty="0"/>
              <a:t>Desechos sólidos, pastosos, líquidos o gaseosos resultantes de un proceso de producción, extracción, transformación, reciclaje, utilización o consumo y que contenga alguna sustancia que tenga características corrosivas, reactivas, toxicas, inflamables, biológico-infecciosas, y/o radioactivas, que representen un riesgo para la salud humana y el ambiente de acuerdo con las disposiciones legales aplicables”. (ACUERDO MINISTERIAL 097 LIBRO VI, 2015)</a:t>
            </a:r>
          </a:p>
          <a:p>
            <a:pPr marL="457200" indent="-457200">
              <a:lnSpc>
                <a:spcPct val="150000"/>
              </a:lnSpc>
              <a:buFont typeface="+mj-lt"/>
              <a:buAutoNum type="arabicParenR"/>
            </a:pPr>
            <a:r>
              <a:rPr lang="es-EC" sz="2000" b="1" dirty="0"/>
              <a:t>Teja Cerámica.-  </a:t>
            </a:r>
            <a:r>
              <a:rPr lang="es-EC" sz="1800" i="1" dirty="0">
                <a:effectLst/>
                <a:latin typeface="Times New Roman" panose="02020603050405020304" pitchFamily="18" charset="0"/>
                <a:ea typeface="Times New Roman" panose="02020603050405020304" pitchFamily="18" charset="0"/>
              </a:rPr>
              <a:t>Según la norma técnica ecuatoriana (INEN 986-1984)</a:t>
            </a:r>
            <a:r>
              <a:rPr lang="es-EC" sz="1800" dirty="0">
                <a:effectLst/>
                <a:latin typeface="Times New Roman" panose="02020603050405020304" pitchFamily="18" charset="0"/>
                <a:ea typeface="Times New Roman" panose="02020603050405020304" pitchFamily="18" charset="0"/>
              </a:rPr>
              <a:t> es una pieza acanalada o plana de poco espesor hecha de arcilla o tierra arcillosa adecuadamente quemada, elaboradas mediante proceso de extrusión o prensado, secado y cocción. </a:t>
            </a:r>
            <a:endParaRPr lang="es-EC" sz="2000" b="1" dirty="0"/>
          </a:p>
        </p:txBody>
      </p:sp>
      <p:sp>
        <p:nvSpPr>
          <p:cNvPr id="8" name="Rectángulo 7">
            <a:extLst>
              <a:ext uri="{FF2B5EF4-FFF2-40B4-BE49-F238E27FC236}">
                <a16:creationId xmlns:a16="http://schemas.microsoft.com/office/drawing/2014/main" id="{A40D5A0F-D82D-476C-B129-A60CEA02FFA7}"/>
              </a:ext>
            </a:extLst>
          </p:cNvPr>
          <p:cNvSpPr/>
          <p:nvPr/>
        </p:nvSpPr>
        <p:spPr>
          <a:xfrm>
            <a:off x="3220279" y="316004"/>
            <a:ext cx="3469632"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2.2.- Definiciones</a:t>
            </a:r>
            <a:endParaRPr lang="es-EC" sz="2400" dirty="0"/>
          </a:p>
        </p:txBody>
      </p:sp>
    </p:spTree>
    <p:extLst>
      <p:ext uri="{BB962C8B-B14F-4D97-AF65-F5344CB8AC3E}">
        <p14:creationId xmlns:p14="http://schemas.microsoft.com/office/powerpoint/2010/main" val="19425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D32F2-17D6-4BBE-8934-95A8CD4716B0}"/>
              </a:ext>
            </a:extLst>
          </p:cNvPr>
          <p:cNvPicPr>
            <a:picLocks noGrp="1"/>
          </p:cNvPicPr>
          <p:nvPr>
            <p:ph idx="1"/>
          </p:nvPr>
        </p:nvPicPr>
        <p:blipFill>
          <a:blip r:embed="rId2" cstate="print">
            <a:extLst>
              <a:ext uri="{28A0092B-C50C-407E-A947-70E740481C1C}">
                <a14:useLocalDpi xmlns:a14="http://schemas.microsoft.com/office/drawing/2010/main" val="0"/>
              </a:ext>
            </a:extLst>
          </a:blip>
          <a:srcRect b="18382"/>
          <a:stretch>
            <a:fillRect/>
          </a:stretch>
        </p:blipFill>
        <p:spPr bwMode="auto">
          <a:xfrm>
            <a:off x="0" y="0"/>
            <a:ext cx="1697340" cy="632169"/>
          </a:xfrm>
          <a:prstGeom prst="rect">
            <a:avLst/>
          </a:prstGeom>
          <a:noFill/>
          <a:ln>
            <a:noFill/>
          </a:ln>
        </p:spPr>
      </p:pic>
      <p:pic>
        <p:nvPicPr>
          <p:cNvPr id="7" name="Imagen 6">
            <a:extLst>
              <a:ext uri="{FF2B5EF4-FFF2-40B4-BE49-F238E27FC236}">
                <a16:creationId xmlns:a16="http://schemas.microsoft.com/office/drawing/2014/main" id="{D9FAF264-A5B5-43F2-84A1-F5DEF115D9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81129" y="-81"/>
            <a:ext cx="1810871" cy="632170"/>
          </a:xfrm>
          <a:prstGeom prst="rect">
            <a:avLst/>
          </a:prstGeom>
        </p:spPr>
      </p:pic>
      <p:sp>
        <p:nvSpPr>
          <p:cNvPr id="3" name="Rectangle 2">
            <a:extLst>
              <a:ext uri="{FF2B5EF4-FFF2-40B4-BE49-F238E27FC236}">
                <a16:creationId xmlns:a16="http://schemas.microsoft.com/office/drawing/2014/main" id="{14F4131C-9563-4BB8-BC70-4D679DDCEA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Tabla 4">
            <a:extLst>
              <a:ext uri="{FF2B5EF4-FFF2-40B4-BE49-F238E27FC236}">
                <a16:creationId xmlns:a16="http://schemas.microsoft.com/office/drawing/2014/main" id="{9E40787F-55A7-41C4-9F91-4FA3096897A3}"/>
              </a:ext>
            </a:extLst>
          </p:cNvPr>
          <p:cNvGraphicFramePr>
            <a:graphicFrameLocks noGrp="1"/>
          </p:cNvGraphicFramePr>
          <p:nvPr>
            <p:extLst>
              <p:ext uri="{D42A27DB-BD31-4B8C-83A1-F6EECF244321}">
                <p14:modId xmlns:p14="http://schemas.microsoft.com/office/powerpoint/2010/main" val="2888830398"/>
              </p:ext>
            </p:extLst>
          </p:nvPr>
        </p:nvGraphicFramePr>
        <p:xfrm>
          <a:off x="1856509" y="1717967"/>
          <a:ext cx="7772400" cy="3879266"/>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441040033"/>
                    </a:ext>
                  </a:extLst>
                </a:gridCol>
                <a:gridCol w="3886200">
                  <a:extLst>
                    <a:ext uri="{9D8B030D-6E8A-4147-A177-3AD203B41FA5}">
                      <a16:colId xmlns:a16="http://schemas.microsoft.com/office/drawing/2014/main" val="904482249"/>
                    </a:ext>
                  </a:extLst>
                </a:gridCol>
              </a:tblGrid>
              <a:tr h="417782">
                <a:tc>
                  <a:txBody>
                    <a:bodyPr/>
                    <a:lstStyle/>
                    <a:p>
                      <a:pPr indent="180340">
                        <a:lnSpc>
                          <a:spcPct val="150000"/>
                        </a:lnSpc>
                        <a:spcAft>
                          <a:spcPts val="0"/>
                        </a:spcAft>
                      </a:pPr>
                      <a:r>
                        <a:rPr lang="es-EC" sz="1400" dirty="0">
                          <a:effectLst/>
                        </a:rPr>
                        <a:t>Residuos industriales</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nSpc>
                          <a:spcPct val="150000"/>
                        </a:lnSpc>
                        <a:spcAft>
                          <a:spcPts val="0"/>
                        </a:spcAft>
                      </a:pPr>
                      <a:r>
                        <a:rPr lang="es-EC" sz="1400">
                          <a:effectLst/>
                        </a:rPr>
                        <a:t>Aplicación en materiales cerámicos</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7142708"/>
                  </a:ext>
                </a:extLst>
              </a:tr>
              <a:tr h="885472">
                <a:tc>
                  <a:txBody>
                    <a:bodyPr/>
                    <a:lstStyle/>
                    <a:p>
                      <a:pPr indent="180340">
                        <a:lnSpc>
                          <a:spcPct val="150000"/>
                        </a:lnSpc>
                        <a:spcAft>
                          <a:spcPts val="0"/>
                        </a:spcAft>
                      </a:pPr>
                      <a:r>
                        <a:rPr lang="es-EC" sz="1400" dirty="0">
                          <a:effectLst/>
                        </a:rPr>
                        <a:t>Polvo de acería-residuo de la fundición de acero </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nSpc>
                          <a:spcPct val="150000"/>
                        </a:lnSpc>
                        <a:spcAft>
                          <a:spcPts val="0"/>
                        </a:spcAft>
                      </a:pPr>
                      <a:r>
                        <a:rPr lang="es-EC" sz="1400">
                          <a:effectLst/>
                        </a:rPr>
                        <a:t>Elaboración de tejas y bloques de cemento (adoquines)</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08577133"/>
                  </a:ext>
                </a:extLst>
              </a:tr>
              <a:tr h="688401">
                <a:tc>
                  <a:txBody>
                    <a:bodyPr/>
                    <a:lstStyle/>
                    <a:p>
                      <a:pPr indent="180340">
                        <a:lnSpc>
                          <a:spcPct val="150000"/>
                        </a:lnSpc>
                        <a:spcAft>
                          <a:spcPts val="0"/>
                        </a:spcAft>
                      </a:pPr>
                      <a:r>
                        <a:rPr lang="es-EC" sz="1400" dirty="0">
                          <a:effectLst/>
                        </a:rPr>
                        <a:t>Arcillas + residuos de polímeros</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nSpc>
                          <a:spcPct val="150000"/>
                        </a:lnSpc>
                        <a:spcAft>
                          <a:spcPts val="0"/>
                        </a:spcAft>
                      </a:pPr>
                      <a:r>
                        <a:rPr lang="es-EC" sz="1400">
                          <a:effectLst/>
                        </a:rPr>
                        <a:t>Construcción (bloques para prefabricados y aislantes)</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16111369"/>
                  </a:ext>
                </a:extLst>
              </a:tr>
              <a:tr h="417782">
                <a:tc>
                  <a:txBody>
                    <a:bodyPr/>
                    <a:lstStyle/>
                    <a:p>
                      <a:pPr indent="180340">
                        <a:lnSpc>
                          <a:spcPct val="150000"/>
                        </a:lnSpc>
                        <a:spcAft>
                          <a:spcPts val="0"/>
                        </a:spcAft>
                      </a:pPr>
                      <a:r>
                        <a:rPr lang="es-EC" sz="1400" dirty="0">
                          <a:effectLst/>
                        </a:rPr>
                        <a:t>Residuos de demolición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nSpc>
                          <a:spcPct val="150000"/>
                        </a:lnSpc>
                        <a:spcAft>
                          <a:spcPts val="0"/>
                        </a:spcAft>
                      </a:pPr>
                      <a:r>
                        <a:rPr lang="es-EC" sz="1400">
                          <a:effectLst/>
                        </a:rPr>
                        <a:t>Construcción (fachadas)</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27153716"/>
                  </a:ext>
                </a:extLst>
              </a:tr>
              <a:tr h="417782">
                <a:tc>
                  <a:txBody>
                    <a:bodyPr/>
                    <a:lstStyle/>
                    <a:p>
                      <a:pPr indent="180340">
                        <a:lnSpc>
                          <a:spcPct val="150000"/>
                        </a:lnSpc>
                        <a:spcAft>
                          <a:spcPts val="0"/>
                        </a:spcAft>
                      </a:pPr>
                      <a:r>
                        <a:rPr lang="es-EC" sz="1400" dirty="0">
                          <a:effectLst/>
                        </a:rPr>
                        <a:t>Hormigones de demolición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nSpc>
                          <a:spcPct val="150000"/>
                        </a:lnSpc>
                        <a:spcAft>
                          <a:spcPts val="0"/>
                        </a:spcAft>
                      </a:pPr>
                      <a:r>
                        <a:rPr lang="es-EC" sz="1400">
                          <a:effectLst/>
                        </a:rPr>
                        <a:t>Construcción Tejas</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9939840"/>
                  </a:ext>
                </a:extLst>
              </a:tr>
              <a:tr h="1052047">
                <a:tc>
                  <a:txBody>
                    <a:bodyPr/>
                    <a:lstStyle/>
                    <a:p>
                      <a:pPr indent="180340">
                        <a:lnSpc>
                          <a:spcPct val="150000"/>
                        </a:lnSpc>
                        <a:spcAft>
                          <a:spcPts val="0"/>
                        </a:spcAft>
                      </a:pPr>
                      <a:r>
                        <a:rPr lang="es-EC" sz="1400" dirty="0">
                          <a:effectLst/>
                        </a:rPr>
                        <a:t>Lodos de todo tipo: hidrometalurgia, depuradoras de aguas residuales, desemboque de ríos etc.</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nSpc>
                          <a:spcPct val="150000"/>
                        </a:lnSpc>
                        <a:spcAft>
                          <a:spcPts val="0"/>
                        </a:spcAft>
                      </a:pPr>
                      <a:r>
                        <a:rPr lang="es-EC" sz="1400" dirty="0">
                          <a:effectLst/>
                        </a:rPr>
                        <a:t>Construcción (ladrillos y pavimentos y revestimientos cerámicos)</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9339177"/>
                  </a:ext>
                </a:extLst>
              </a:tr>
            </a:tbl>
          </a:graphicData>
        </a:graphic>
      </p:graphicFrame>
      <p:sp>
        <p:nvSpPr>
          <p:cNvPr id="9" name="Rectangle 4">
            <a:extLst>
              <a:ext uri="{FF2B5EF4-FFF2-40B4-BE49-F238E27FC236}">
                <a16:creationId xmlns:a16="http://schemas.microsoft.com/office/drawing/2014/main" id="{00939C86-36D5-4330-BCF7-1429D7EE9242}"/>
              </a:ext>
            </a:extLst>
          </p:cNvPr>
          <p:cNvSpPr>
            <a:spLocks noChangeArrowheads="1"/>
          </p:cNvSpPr>
          <p:nvPr/>
        </p:nvSpPr>
        <p:spPr bwMode="auto">
          <a:xfrm>
            <a:off x="1856509" y="5651954"/>
            <a:ext cx="7772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MX" altLang="es-EC"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Descripción de residuos industriales en materiales cerámicos</a:t>
            </a:r>
            <a:endParaRPr kumimoji="0" lang="es-EC" altLang="es-EC" sz="1100" b="0" i="0" u="none" strike="noStrike" cap="none" normalizeH="0" baseline="0" dirty="0">
              <a:ln>
                <a:noFill/>
              </a:ln>
              <a:solidFill>
                <a:schemeClr val="tx1"/>
              </a:solidFill>
              <a:effectLst/>
              <a:latin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Fuente: (</a:t>
            </a:r>
            <a:r>
              <a:rPr kumimoji="0" lang="es-EC" altLang="es-EC"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Rincon</a:t>
            </a:r>
            <a:r>
              <a:rPr kumimoji="0" lang="es-EC" altLang="es-EC"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2011)</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2" name="Rectángulo 1">
            <a:extLst>
              <a:ext uri="{FF2B5EF4-FFF2-40B4-BE49-F238E27FC236}">
                <a16:creationId xmlns:a16="http://schemas.microsoft.com/office/drawing/2014/main" id="{CB70E930-9DFC-470F-B726-865BD1FCDE57}"/>
              </a:ext>
            </a:extLst>
          </p:cNvPr>
          <p:cNvSpPr/>
          <p:nvPr/>
        </p:nvSpPr>
        <p:spPr>
          <a:xfrm>
            <a:off x="1697340" y="743236"/>
            <a:ext cx="8520085" cy="461665"/>
          </a:xfrm>
          <a:prstGeom prst="rect">
            <a:avLst/>
          </a:prstGeom>
          <a:solidFill>
            <a:schemeClr val="accent1">
              <a:lumMod val="60000"/>
              <a:lumOff val="40000"/>
            </a:schemeClr>
          </a:solidFill>
          <a:ln w="28575">
            <a:solidFill>
              <a:schemeClr val="accent1"/>
            </a:solidFill>
          </a:ln>
        </p:spPr>
        <p:txBody>
          <a:bodyPr wrap="square">
            <a:spAutoFit/>
          </a:bodyPr>
          <a:lstStyle/>
          <a:p>
            <a:r>
              <a:rPr lang="es-EC" sz="2400" dirty="0">
                <a:cs typeface="Times New Roman" panose="02020603050405020304" pitchFamily="18" charset="0"/>
              </a:rPr>
              <a:t>2.9.1- Materiales cerámicos con aplicación de residuos industriales.</a:t>
            </a:r>
            <a:endParaRPr lang="es-EC" sz="2400" dirty="0"/>
          </a:p>
        </p:txBody>
      </p:sp>
    </p:spTree>
    <p:extLst>
      <p:ext uri="{BB962C8B-B14F-4D97-AF65-F5344CB8AC3E}">
        <p14:creationId xmlns:p14="http://schemas.microsoft.com/office/powerpoint/2010/main" val="24725707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2676</Words>
  <Application>Microsoft Office PowerPoint</Application>
  <PresentationFormat>Panorámica</PresentationFormat>
  <Paragraphs>569</Paragraphs>
  <Slides>26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Times New Roman</vt:lpstr>
      <vt:lpstr>Wingdings</vt:lpstr>
      <vt:lpstr>Tema de Office</vt:lpstr>
      <vt:lpstr>Visio.Drawing.15</vt:lpstr>
      <vt:lpstr>Trabajo de titulación previo a la obtención del título de Magíster en Sistemas de Gestión Ambiental</vt:lpstr>
      <vt:lpstr>  1.1 Introducción:  </vt:lpstr>
      <vt:lpstr>  1.3.- Planteamiento del problema: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Magíster en Sistemas de Gestión Ambiental</dc:title>
  <dc:creator>Juan Alfredo Vizueta</dc:creator>
  <cp:lastModifiedBy>Juan Alfredo Vizueta</cp:lastModifiedBy>
  <cp:revision>115</cp:revision>
  <dcterms:created xsi:type="dcterms:W3CDTF">2020-06-25T20:37:27Z</dcterms:created>
  <dcterms:modified xsi:type="dcterms:W3CDTF">2020-10-22T15:15:50Z</dcterms:modified>
</cp:coreProperties>
</file>