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5" r:id="rId1"/>
  </p:sldMasterIdLst>
  <p:notesMasterIdLst>
    <p:notesMasterId r:id="rId50"/>
  </p:notesMasterIdLst>
  <p:handoutMasterIdLst>
    <p:handoutMasterId r:id="rId51"/>
  </p:handoutMasterIdLst>
  <p:sldIdLst>
    <p:sldId id="271" r:id="rId2"/>
    <p:sldId id="519" r:id="rId3"/>
    <p:sldId id="521" r:id="rId4"/>
    <p:sldId id="469" r:id="rId5"/>
    <p:sldId id="471" r:id="rId6"/>
    <p:sldId id="522" r:id="rId7"/>
    <p:sldId id="529" r:id="rId8"/>
    <p:sldId id="527" r:id="rId9"/>
    <p:sldId id="531" r:id="rId10"/>
    <p:sldId id="532" r:id="rId11"/>
    <p:sldId id="536" r:id="rId12"/>
    <p:sldId id="513" r:id="rId13"/>
    <p:sldId id="558" r:id="rId14"/>
    <p:sldId id="559" r:id="rId15"/>
    <p:sldId id="560" r:id="rId16"/>
    <p:sldId id="561" r:id="rId17"/>
    <p:sldId id="537" r:id="rId18"/>
    <p:sldId id="485" r:id="rId19"/>
    <p:sldId id="486" r:id="rId20"/>
    <p:sldId id="538" r:id="rId21"/>
    <p:sldId id="539" r:id="rId22"/>
    <p:sldId id="489" r:id="rId23"/>
    <p:sldId id="540" r:id="rId24"/>
    <p:sldId id="541" r:id="rId25"/>
    <p:sldId id="542" r:id="rId26"/>
    <p:sldId id="547" r:id="rId27"/>
    <p:sldId id="548" r:id="rId28"/>
    <p:sldId id="549" r:id="rId29"/>
    <p:sldId id="550" r:id="rId30"/>
    <p:sldId id="551" r:id="rId31"/>
    <p:sldId id="490" r:id="rId32"/>
    <p:sldId id="491" r:id="rId33"/>
    <p:sldId id="492" r:id="rId34"/>
    <p:sldId id="493" r:id="rId35"/>
    <p:sldId id="552" r:id="rId36"/>
    <p:sldId id="553" r:id="rId37"/>
    <p:sldId id="555" r:id="rId38"/>
    <p:sldId id="554" r:id="rId39"/>
    <p:sldId id="557" r:id="rId40"/>
    <p:sldId id="501" r:id="rId41"/>
    <p:sldId id="502" r:id="rId42"/>
    <p:sldId id="503" r:id="rId43"/>
    <p:sldId id="562" r:id="rId44"/>
    <p:sldId id="556" r:id="rId45"/>
    <p:sldId id="507" r:id="rId46"/>
    <p:sldId id="508" r:id="rId47"/>
    <p:sldId id="510" r:id="rId48"/>
    <p:sldId id="518" r:id="rId49"/>
  </p:sldIdLst>
  <p:sldSz cx="12192000" cy="6858000"/>
  <p:notesSz cx="6858000" cy="9144000"/>
  <p:defaultTextStyle>
    <a:defPPr>
      <a:defRPr lang="es-ES"/>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6" userDrawn="1">
          <p15:clr>
            <a:srgbClr val="A4A3A4"/>
          </p15:clr>
        </p15:guide>
        <p15:guide id="2" pos="76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200"/>
    <a:srgbClr val="E98705"/>
    <a:srgbClr val="006600"/>
    <a:srgbClr val="17375E"/>
    <a:srgbClr val="FBFFFB"/>
    <a:srgbClr val="1C1C58"/>
    <a:srgbClr val="DBF7D1"/>
    <a:srgbClr val="C7F2B8"/>
    <a:srgbClr val="ABEC94"/>
    <a:srgbClr val="BFF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1993" autoAdjust="0"/>
  </p:normalViewPr>
  <p:slideViewPr>
    <p:cSldViewPr snapToGrid="0" snapToObjects="1">
      <p:cViewPr varScale="1">
        <p:scale>
          <a:sx n="53" d="100"/>
          <a:sy n="53" d="100"/>
        </p:scale>
        <p:origin x="1356" y="66"/>
      </p:cViewPr>
      <p:guideLst>
        <p:guide orient="horz" pos="276"/>
        <p:guide pos="767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1842"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767045156774607"/>
          <c:y val="3.835616934822599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PORCENTAJE DE CLIENTES POR PLAN</c:v>
                </c:pt>
              </c:strCache>
            </c:strRef>
          </c:tx>
          <c:spPr>
            <a:solidFill>
              <a:schemeClr val="accent1">
                <a:lumMod val="50000"/>
              </a:schemeClr>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PLAN 1</c:v>
                </c:pt>
                <c:pt idx="1">
                  <c:v>PLAN 2</c:v>
                </c:pt>
                <c:pt idx="2">
                  <c:v>PLAN 3</c:v>
                </c:pt>
                <c:pt idx="3">
                  <c:v>PLAN 4</c:v>
                </c:pt>
                <c:pt idx="4">
                  <c:v>PLAN 5</c:v>
                </c:pt>
                <c:pt idx="5">
                  <c:v>PLAN 6</c:v>
                </c:pt>
                <c:pt idx="6">
                  <c:v>PLAN 7</c:v>
                </c:pt>
                <c:pt idx="7">
                  <c:v>PLAN 8</c:v>
                </c:pt>
                <c:pt idx="8">
                  <c:v>PLAN 9</c:v>
                </c:pt>
                <c:pt idx="9">
                  <c:v>PLAN 10</c:v>
                </c:pt>
              </c:strCache>
            </c:strRef>
          </c:cat>
          <c:val>
            <c:numRef>
              <c:f>Hoja1!$B$2:$B$11</c:f>
              <c:numCache>
                <c:formatCode>0.00</c:formatCode>
                <c:ptCount val="10"/>
                <c:pt idx="0">
                  <c:v>36.967840072222259</c:v>
                </c:pt>
                <c:pt idx="1">
                  <c:v>10.201702911768889</c:v>
                </c:pt>
                <c:pt idx="2">
                  <c:v>8.6249327553903896</c:v>
                </c:pt>
                <c:pt idx="3">
                  <c:v>8.4759125170816763</c:v>
                </c:pt>
                <c:pt idx="4">
                  <c:v>8.0294701433933326</c:v>
                </c:pt>
                <c:pt idx="5">
                  <c:v>5.0849291690112102</c:v>
                </c:pt>
                <c:pt idx="6">
                  <c:v>4.8490319867922311</c:v>
                </c:pt>
                <c:pt idx="7">
                  <c:v>4.3404463187054407</c:v>
                </c:pt>
                <c:pt idx="8">
                  <c:v>3.2756627072216071</c:v>
                </c:pt>
                <c:pt idx="9">
                  <c:v>2.6706158060387204</c:v>
                </c:pt>
              </c:numCache>
            </c:numRef>
          </c:val>
          <c:extLst xmlns:c16r2="http://schemas.microsoft.com/office/drawing/2015/06/chart">
            <c:ext xmlns:c16="http://schemas.microsoft.com/office/drawing/2014/chart" uri="{C3380CC4-5D6E-409C-BE32-E72D297353CC}">
              <c16:uniqueId val="{00000000-C713-42E4-A574-19597EA7FB24}"/>
            </c:ext>
          </c:extLst>
        </c:ser>
        <c:dLbls>
          <c:showLegendKey val="0"/>
          <c:showVal val="0"/>
          <c:showCatName val="0"/>
          <c:showSerName val="0"/>
          <c:showPercent val="0"/>
          <c:showBubbleSize val="0"/>
        </c:dLbls>
        <c:gapWidth val="219"/>
        <c:overlap val="-27"/>
        <c:axId val="386114520"/>
        <c:axId val="386114912"/>
      </c:barChart>
      <c:catAx>
        <c:axId val="38611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EC"/>
          </a:p>
        </c:txPr>
        <c:crossAx val="386114912"/>
        <c:crosses val="autoZero"/>
        <c:auto val="1"/>
        <c:lblAlgn val="ctr"/>
        <c:lblOffset val="100"/>
        <c:noMultiLvlLbl val="0"/>
      </c:catAx>
      <c:valAx>
        <c:axId val="386114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3861145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EE496-C588-4D86-814E-A86BBE843E31}" type="doc">
      <dgm:prSet loTypeId="urn:microsoft.com/office/officeart/2005/8/layout/matrix3" loCatId="matrix" qsTypeId="urn:microsoft.com/office/officeart/2005/8/quickstyle/simple1" qsCatId="simple" csTypeId="urn:microsoft.com/office/officeart/2005/8/colors/colorful4" csCatId="colorful" phldr="1"/>
      <dgm:spPr/>
      <dgm:t>
        <a:bodyPr/>
        <a:lstStyle/>
        <a:p>
          <a:endParaRPr lang="es-US"/>
        </a:p>
      </dgm:t>
    </dgm:pt>
    <dgm:pt modelId="{FE6B6A86-A9CB-4D6D-8684-7A0C5C4A7FDA}">
      <dgm:prSet phldrT="[Texto]"/>
      <dgm:spPr>
        <a:solidFill>
          <a:srgbClr val="FFC000"/>
        </a:solidFill>
      </dgm:spPr>
      <dgm:t>
        <a:bodyPr/>
        <a:lstStyle/>
        <a:p>
          <a:r>
            <a:rPr lang="es-ES" dirty="0" smtClean="0">
              <a:latin typeface="Arial" panose="020B0604020202020204" pitchFamily="34" charset="0"/>
              <a:cs typeface="Arial" panose="020B0604020202020204" pitchFamily="34" charset="0"/>
            </a:rPr>
            <a:t>20739 registros han sido clasificados como NO_CANCELA de forma correcta por el modelo.</a:t>
          </a:r>
          <a:endParaRPr lang="es-US" dirty="0"/>
        </a:p>
      </dgm:t>
    </dgm:pt>
    <dgm:pt modelId="{33A5B2BF-A3CD-46E7-ABAD-D1AF7C68160E}" type="parTrans" cxnId="{8BFDBC48-6BBC-4C8F-8760-4C0316939D7E}">
      <dgm:prSet/>
      <dgm:spPr/>
      <dgm:t>
        <a:bodyPr/>
        <a:lstStyle/>
        <a:p>
          <a:endParaRPr lang="es-US"/>
        </a:p>
      </dgm:t>
    </dgm:pt>
    <dgm:pt modelId="{3DD8B262-EBD5-4E92-BDFB-3153417F9961}" type="sibTrans" cxnId="{8BFDBC48-6BBC-4C8F-8760-4C0316939D7E}">
      <dgm:prSet/>
      <dgm:spPr/>
      <dgm:t>
        <a:bodyPr/>
        <a:lstStyle/>
        <a:p>
          <a:endParaRPr lang="es-US"/>
        </a:p>
      </dgm:t>
    </dgm:pt>
    <dgm:pt modelId="{A08F9EE3-A843-4E73-9DB0-4C0A3F911F65}">
      <dgm:prSet phldrT="[Texto]"/>
      <dgm:spPr>
        <a:solidFill>
          <a:srgbClr val="00B050"/>
        </a:solidFill>
      </dgm:spPr>
      <dgm:t>
        <a:bodyPr/>
        <a:lstStyle/>
        <a:p>
          <a:r>
            <a:rPr lang="es-ES" dirty="0" smtClean="0">
              <a:latin typeface="Arial" panose="020B0604020202020204" pitchFamily="34" charset="0"/>
              <a:cs typeface="Arial" panose="020B0604020202020204" pitchFamily="34" charset="0"/>
            </a:rPr>
            <a:t>71 registros han sido clasificados como NO_CANCELA de forma incorrecta por el modelo.</a:t>
          </a:r>
          <a:endParaRPr lang="es-US" dirty="0"/>
        </a:p>
      </dgm:t>
    </dgm:pt>
    <dgm:pt modelId="{F6F03041-EE20-41C4-9F3C-E6D417857112}" type="parTrans" cxnId="{00343EC6-AF45-4526-9456-E296AF37D4E7}">
      <dgm:prSet/>
      <dgm:spPr/>
      <dgm:t>
        <a:bodyPr/>
        <a:lstStyle/>
        <a:p>
          <a:endParaRPr lang="es-US"/>
        </a:p>
      </dgm:t>
    </dgm:pt>
    <dgm:pt modelId="{FA22A449-4A1E-4CAF-8BD2-81116114E910}" type="sibTrans" cxnId="{00343EC6-AF45-4526-9456-E296AF37D4E7}">
      <dgm:prSet/>
      <dgm:spPr/>
      <dgm:t>
        <a:bodyPr/>
        <a:lstStyle/>
        <a:p>
          <a:endParaRPr lang="es-US"/>
        </a:p>
      </dgm:t>
    </dgm:pt>
    <dgm:pt modelId="{B724C889-0190-443A-8F91-73D49280C212}">
      <dgm:prSet phldrT="[Texto]"/>
      <dgm:spPr>
        <a:solidFill>
          <a:schemeClr val="accent5">
            <a:lumMod val="50000"/>
          </a:schemeClr>
        </a:solidFill>
      </dgm:spPr>
      <dgm:t>
        <a:bodyPr/>
        <a:lstStyle/>
        <a:p>
          <a:r>
            <a:rPr lang="es-ES" dirty="0" smtClean="0">
              <a:latin typeface="Arial" panose="020B0604020202020204" pitchFamily="34" charset="0"/>
              <a:cs typeface="Arial" panose="020B0604020202020204" pitchFamily="34" charset="0"/>
            </a:rPr>
            <a:t>265 registros han sido clasificados como SI_CANCELA de forma incorrecta por el modelo.</a:t>
          </a:r>
        </a:p>
      </dgm:t>
    </dgm:pt>
    <dgm:pt modelId="{121C9E52-A458-4E95-9FAE-D4B41329BA42}" type="parTrans" cxnId="{278C6740-1598-4462-B18F-0B98DAD4FBBD}">
      <dgm:prSet/>
      <dgm:spPr/>
      <dgm:t>
        <a:bodyPr/>
        <a:lstStyle/>
        <a:p>
          <a:endParaRPr lang="es-US"/>
        </a:p>
      </dgm:t>
    </dgm:pt>
    <dgm:pt modelId="{8500733C-FEB9-42F5-9BCA-E94694909C05}" type="sibTrans" cxnId="{278C6740-1598-4462-B18F-0B98DAD4FBBD}">
      <dgm:prSet/>
      <dgm:spPr/>
      <dgm:t>
        <a:bodyPr/>
        <a:lstStyle/>
        <a:p>
          <a:endParaRPr lang="es-US"/>
        </a:p>
      </dgm:t>
    </dgm:pt>
    <dgm:pt modelId="{9871D6A8-F36F-423B-AF98-3A2A2CAD4A81}">
      <dgm:prSet phldrT="[Texto]"/>
      <dgm:spPr>
        <a:solidFill>
          <a:srgbClr val="0070C0"/>
        </a:solidFill>
      </dgm:spPr>
      <dgm:t>
        <a:bodyPr/>
        <a:lstStyle/>
        <a:p>
          <a:r>
            <a:rPr lang="es-ES" dirty="0" smtClean="0">
              <a:latin typeface="Arial" panose="020B0604020202020204" pitchFamily="34" charset="0"/>
              <a:cs typeface="Arial" panose="020B0604020202020204" pitchFamily="34" charset="0"/>
            </a:rPr>
            <a:t>2804 registros han sido clasificados como SI_CANCELA de forma correcta por el modelo.</a:t>
          </a:r>
          <a:endParaRPr lang="es-US" dirty="0"/>
        </a:p>
      </dgm:t>
    </dgm:pt>
    <dgm:pt modelId="{AD06A2D6-26E1-43B6-9EE5-D2A3B48045B0}" type="parTrans" cxnId="{766D837E-9923-40E9-ADC8-A7457F75C20E}">
      <dgm:prSet/>
      <dgm:spPr/>
      <dgm:t>
        <a:bodyPr/>
        <a:lstStyle/>
        <a:p>
          <a:endParaRPr lang="es-US"/>
        </a:p>
      </dgm:t>
    </dgm:pt>
    <dgm:pt modelId="{816A501E-DBE0-4FC6-8423-118E48399060}" type="sibTrans" cxnId="{766D837E-9923-40E9-ADC8-A7457F75C20E}">
      <dgm:prSet/>
      <dgm:spPr/>
      <dgm:t>
        <a:bodyPr/>
        <a:lstStyle/>
        <a:p>
          <a:endParaRPr lang="es-US"/>
        </a:p>
      </dgm:t>
    </dgm:pt>
    <dgm:pt modelId="{39C7226E-1F80-4A31-90A5-3431E36D87FA}" type="pres">
      <dgm:prSet presAssocID="{68FEE496-C588-4D86-814E-A86BBE843E31}" presName="matrix" presStyleCnt="0">
        <dgm:presLayoutVars>
          <dgm:chMax val="1"/>
          <dgm:dir/>
          <dgm:resizeHandles val="exact"/>
        </dgm:presLayoutVars>
      </dgm:prSet>
      <dgm:spPr/>
      <dgm:t>
        <a:bodyPr/>
        <a:lstStyle/>
        <a:p>
          <a:endParaRPr lang="es-US"/>
        </a:p>
      </dgm:t>
    </dgm:pt>
    <dgm:pt modelId="{693997BA-C1A9-4936-993F-E11D3FC48E75}" type="pres">
      <dgm:prSet presAssocID="{68FEE496-C588-4D86-814E-A86BBE843E31}" presName="diamond" presStyleLbl="bgShp" presStyleIdx="0" presStyleCnt="1" custLinFactNeighborX="-861"/>
      <dgm:spPr>
        <a:solidFill>
          <a:schemeClr val="accent5">
            <a:lumMod val="90000"/>
          </a:schemeClr>
        </a:solidFill>
      </dgm:spPr>
      <dgm:t>
        <a:bodyPr/>
        <a:lstStyle/>
        <a:p>
          <a:endParaRPr lang="es-EC"/>
        </a:p>
      </dgm:t>
    </dgm:pt>
    <dgm:pt modelId="{5614F10A-2A96-4CD4-987B-5E31D3C382B1}" type="pres">
      <dgm:prSet presAssocID="{68FEE496-C588-4D86-814E-A86BBE843E31}" presName="quad1" presStyleLbl="node1" presStyleIdx="0" presStyleCnt="4">
        <dgm:presLayoutVars>
          <dgm:chMax val="0"/>
          <dgm:chPref val="0"/>
          <dgm:bulletEnabled val="1"/>
        </dgm:presLayoutVars>
      </dgm:prSet>
      <dgm:spPr/>
      <dgm:t>
        <a:bodyPr/>
        <a:lstStyle/>
        <a:p>
          <a:endParaRPr lang="es-US"/>
        </a:p>
      </dgm:t>
    </dgm:pt>
    <dgm:pt modelId="{598E46EB-2D44-455E-A637-F45F620FE909}" type="pres">
      <dgm:prSet presAssocID="{68FEE496-C588-4D86-814E-A86BBE843E31}" presName="quad2" presStyleLbl="node1" presStyleIdx="1" presStyleCnt="4">
        <dgm:presLayoutVars>
          <dgm:chMax val="0"/>
          <dgm:chPref val="0"/>
          <dgm:bulletEnabled val="1"/>
        </dgm:presLayoutVars>
      </dgm:prSet>
      <dgm:spPr/>
      <dgm:t>
        <a:bodyPr/>
        <a:lstStyle/>
        <a:p>
          <a:endParaRPr lang="es-US"/>
        </a:p>
      </dgm:t>
    </dgm:pt>
    <dgm:pt modelId="{9103705C-B034-47AD-8274-D4F5B46EB56E}" type="pres">
      <dgm:prSet presAssocID="{68FEE496-C588-4D86-814E-A86BBE843E31}" presName="quad3" presStyleLbl="node1" presStyleIdx="2" presStyleCnt="4">
        <dgm:presLayoutVars>
          <dgm:chMax val="0"/>
          <dgm:chPref val="0"/>
          <dgm:bulletEnabled val="1"/>
        </dgm:presLayoutVars>
      </dgm:prSet>
      <dgm:spPr/>
      <dgm:t>
        <a:bodyPr/>
        <a:lstStyle/>
        <a:p>
          <a:endParaRPr lang="es-US"/>
        </a:p>
      </dgm:t>
    </dgm:pt>
    <dgm:pt modelId="{7E877777-A611-4DAC-BE9D-E1726B719542}" type="pres">
      <dgm:prSet presAssocID="{68FEE496-C588-4D86-814E-A86BBE843E31}" presName="quad4" presStyleLbl="node1" presStyleIdx="3" presStyleCnt="4">
        <dgm:presLayoutVars>
          <dgm:chMax val="0"/>
          <dgm:chPref val="0"/>
          <dgm:bulletEnabled val="1"/>
        </dgm:presLayoutVars>
      </dgm:prSet>
      <dgm:spPr/>
      <dgm:t>
        <a:bodyPr/>
        <a:lstStyle/>
        <a:p>
          <a:endParaRPr lang="es-US"/>
        </a:p>
      </dgm:t>
    </dgm:pt>
  </dgm:ptLst>
  <dgm:cxnLst>
    <dgm:cxn modelId="{766D837E-9923-40E9-ADC8-A7457F75C20E}" srcId="{68FEE496-C588-4D86-814E-A86BBE843E31}" destId="{9871D6A8-F36F-423B-AF98-3A2A2CAD4A81}" srcOrd="3" destOrd="0" parTransId="{AD06A2D6-26E1-43B6-9EE5-D2A3B48045B0}" sibTransId="{816A501E-DBE0-4FC6-8423-118E48399060}"/>
    <dgm:cxn modelId="{4EC2FF1A-DBD9-4B47-9905-E05FC3A52966}" type="presOf" srcId="{B724C889-0190-443A-8F91-73D49280C212}" destId="{9103705C-B034-47AD-8274-D4F5B46EB56E}" srcOrd="0" destOrd="0" presId="urn:microsoft.com/office/officeart/2005/8/layout/matrix3"/>
    <dgm:cxn modelId="{F7EF25FD-AC08-4549-824C-2E1088E35D86}" type="presOf" srcId="{FE6B6A86-A9CB-4D6D-8684-7A0C5C4A7FDA}" destId="{5614F10A-2A96-4CD4-987B-5E31D3C382B1}" srcOrd="0" destOrd="0" presId="urn:microsoft.com/office/officeart/2005/8/layout/matrix3"/>
    <dgm:cxn modelId="{278C6740-1598-4462-B18F-0B98DAD4FBBD}" srcId="{68FEE496-C588-4D86-814E-A86BBE843E31}" destId="{B724C889-0190-443A-8F91-73D49280C212}" srcOrd="2" destOrd="0" parTransId="{121C9E52-A458-4E95-9FAE-D4B41329BA42}" sibTransId="{8500733C-FEB9-42F5-9BCA-E94694909C05}"/>
    <dgm:cxn modelId="{B0E9648C-E6B8-487F-8655-1E7436090DC9}" type="presOf" srcId="{A08F9EE3-A843-4E73-9DB0-4C0A3F911F65}" destId="{598E46EB-2D44-455E-A637-F45F620FE909}" srcOrd="0" destOrd="0" presId="urn:microsoft.com/office/officeart/2005/8/layout/matrix3"/>
    <dgm:cxn modelId="{00343EC6-AF45-4526-9456-E296AF37D4E7}" srcId="{68FEE496-C588-4D86-814E-A86BBE843E31}" destId="{A08F9EE3-A843-4E73-9DB0-4C0A3F911F65}" srcOrd="1" destOrd="0" parTransId="{F6F03041-EE20-41C4-9F3C-E6D417857112}" sibTransId="{FA22A449-4A1E-4CAF-8BD2-81116114E910}"/>
    <dgm:cxn modelId="{8BFDBC48-6BBC-4C8F-8760-4C0316939D7E}" srcId="{68FEE496-C588-4D86-814E-A86BBE843E31}" destId="{FE6B6A86-A9CB-4D6D-8684-7A0C5C4A7FDA}" srcOrd="0" destOrd="0" parTransId="{33A5B2BF-A3CD-46E7-ABAD-D1AF7C68160E}" sibTransId="{3DD8B262-EBD5-4E92-BDFB-3153417F9961}"/>
    <dgm:cxn modelId="{B5BD2492-64CE-4FFF-BE39-05968291A1F5}" type="presOf" srcId="{9871D6A8-F36F-423B-AF98-3A2A2CAD4A81}" destId="{7E877777-A611-4DAC-BE9D-E1726B719542}" srcOrd="0" destOrd="0" presId="urn:microsoft.com/office/officeart/2005/8/layout/matrix3"/>
    <dgm:cxn modelId="{32AE3640-E767-4642-98EA-7DA34B490605}" type="presOf" srcId="{68FEE496-C588-4D86-814E-A86BBE843E31}" destId="{39C7226E-1F80-4A31-90A5-3431E36D87FA}" srcOrd="0" destOrd="0" presId="urn:microsoft.com/office/officeart/2005/8/layout/matrix3"/>
    <dgm:cxn modelId="{3FB633ED-56DC-4E84-8865-2317A48BEDAC}" type="presParOf" srcId="{39C7226E-1F80-4A31-90A5-3431E36D87FA}" destId="{693997BA-C1A9-4936-993F-E11D3FC48E75}" srcOrd="0" destOrd="0" presId="urn:microsoft.com/office/officeart/2005/8/layout/matrix3"/>
    <dgm:cxn modelId="{58A3A0A2-BD24-4153-99BD-9D5B8F7BB47C}" type="presParOf" srcId="{39C7226E-1F80-4A31-90A5-3431E36D87FA}" destId="{5614F10A-2A96-4CD4-987B-5E31D3C382B1}" srcOrd="1" destOrd="0" presId="urn:microsoft.com/office/officeart/2005/8/layout/matrix3"/>
    <dgm:cxn modelId="{4550BA5F-B429-4307-9CF3-A8A5DA2A486B}" type="presParOf" srcId="{39C7226E-1F80-4A31-90A5-3431E36D87FA}" destId="{598E46EB-2D44-455E-A637-F45F620FE909}" srcOrd="2" destOrd="0" presId="urn:microsoft.com/office/officeart/2005/8/layout/matrix3"/>
    <dgm:cxn modelId="{DF1616FC-EA1F-4676-B50E-8EF6B831BC31}" type="presParOf" srcId="{39C7226E-1F80-4A31-90A5-3431E36D87FA}" destId="{9103705C-B034-47AD-8274-D4F5B46EB56E}" srcOrd="3" destOrd="0" presId="urn:microsoft.com/office/officeart/2005/8/layout/matrix3"/>
    <dgm:cxn modelId="{F3A76BA6-2023-433C-B008-555831D88462}" type="presParOf" srcId="{39C7226E-1F80-4A31-90A5-3431E36D87FA}" destId="{7E877777-A611-4DAC-BE9D-E1726B71954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3EDAA-A309-4CF5-925D-A319F68D4D45}"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US"/>
        </a:p>
      </dgm:t>
    </dgm:pt>
    <dgm:pt modelId="{7B22B856-2BF8-482C-9308-43AED27692C5}">
      <dgm:prSet phldrT="[Texto]" custT="1"/>
      <dgm:spPr>
        <a:solidFill>
          <a:srgbClr val="E98705"/>
        </a:solidFill>
      </dgm:spPr>
      <dgm:t>
        <a:bodyPr/>
        <a:lstStyle/>
        <a:p>
          <a:r>
            <a:rPr lang="es-ES" sz="1500" dirty="0" smtClean="0">
              <a:latin typeface="Arial" panose="020B0604020202020204" pitchFamily="34" charset="0"/>
              <a:cs typeface="Arial" panose="020B0604020202020204" pitchFamily="34" charset="0"/>
            </a:rPr>
            <a:t>98,593%, representa el porcentaje de valores clasificados de forma correcta </a:t>
          </a:r>
          <a:endParaRPr lang="es-US" sz="1500" dirty="0"/>
        </a:p>
      </dgm:t>
    </dgm:pt>
    <dgm:pt modelId="{0FC9B26E-97FF-488D-AF62-6DC4F9D77D28}" type="parTrans" cxnId="{B1281B73-8C61-4DF0-AAD6-A336A17E3A61}">
      <dgm:prSet/>
      <dgm:spPr/>
      <dgm:t>
        <a:bodyPr/>
        <a:lstStyle/>
        <a:p>
          <a:endParaRPr lang="es-US"/>
        </a:p>
      </dgm:t>
    </dgm:pt>
    <dgm:pt modelId="{525C1BE4-0184-43E1-AA8F-BF62D8C88B2F}" type="sibTrans" cxnId="{B1281B73-8C61-4DF0-AAD6-A336A17E3A61}">
      <dgm:prSet/>
      <dgm:spPr>
        <a:solidFill>
          <a:schemeClr val="bg1">
            <a:lumMod val="50000"/>
          </a:schemeClr>
        </a:solidFill>
      </dgm:spPr>
      <dgm:t>
        <a:bodyPr/>
        <a:lstStyle/>
        <a:p>
          <a:r>
            <a:rPr lang="es-US" dirty="0" smtClean="0"/>
            <a:t>Exactitud</a:t>
          </a:r>
          <a:endParaRPr lang="es-US" dirty="0"/>
        </a:p>
      </dgm:t>
    </dgm:pt>
    <dgm:pt modelId="{A7F9C778-1185-4C4C-800F-4ED7094CABEB}">
      <dgm:prSet phldrT="[Texto]" custT="1"/>
      <dgm:spPr>
        <a:solidFill>
          <a:srgbClr val="FFC000"/>
        </a:solidFill>
        <a:ln>
          <a:solidFill>
            <a:srgbClr val="FFC000"/>
          </a:solidFill>
        </a:ln>
      </dgm:spPr>
      <dgm:t>
        <a:bodyPr/>
        <a:lstStyle/>
        <a:p>
          <a:r>
            <a:rPr lang="es-ES" sz="1500" dirty="0" smtClean="0">
              <a:latin typeface="Arial" panose="020B0604020202020204" pitchFamily="34" charset="0"/>
              <a:cs typeface="Arial" panose="020B0604020202020204" pitchFamily="34" charset="0"/>
            </a:rPr>
            <a:t>1,407%, representa el porcentaje de valores clasificados de forma incorrecta</a:t>
          </a:r>
          <a:endParaRPr lang="es-US" sz="1500" dirty="0"/>
        </a:p>
      </dgm:t>
    </dgm:pt>
    <dgm:pt modelId="{CEF0E660-F63F-48D7-B734-AA120D43533B}" type="parTrans" cxnId="{87A96BC1-2444-44C6-B775-D6C43D558CC7}">
      <dgm:prSet/>
      <dgm:spPr/>
      <dgm:t>
        <a:bodyPr/>
        <a:lstStyle/>
        <a:p>
          <a:endParaRPr lang="es-US"/>
        </a:p>
      </dgm:t>
    </dgm:pt>
    <dgm:pt modelId="{242F2D5A-A2CB-42EC-9E80-1588CA279CBD}" type="sibTrans" cxnId="{87A96BC1-2444-44C6-B775-D6C43D558CC7}">
      <dgm:prSet custT="1"/>
      <dgm:spPr>
        <a:solidFill>
          <a:srgbClr val="0070C0"/>
        </a:solidFill>
      </dgm:spPr>
      <dgm:t>
        <a:bodyPr/>
        <a:lstStyle/>
        <a:p>
          <a:r>
            <a:rPr lang="es-US" sz="2000" dirty="0" smtClean="0"/>
            <a:t>Tasa de error</a:t>
          </a:r>
          <a:endParaRPr lang="es-US" sz="2000" dirty="0"/>
        </a:p>
      </dgm:t>
    </dgm:pt>
    <dgm:pt modelId="{5DE05151-3752-4A43-9EFC-4F75269CD172}">
      <dgm:prSet phldrT="[Texto]" custT="1"/>
      <dgm:spPr>
        <a:solidFill>
          <a:srgbClr val="499200"/>
        </a:solidFill>
      </dgm:spPr>
      <dgm:t>
        <a:bodyPr/>
        <a:lstStyle/>
        <a:p>
          <a:r>
            <a:rPr lang="es-ES" sz="1500" dirty="0" smtClean="0">
              <a:latin typeface="Arial" panose="020B0604020202020204" pitchFamily="34" charset="0"/>
              <a:cs typeface="Arial" panose="020B0604020202020204" pitchFamily="34" charset="0"/>
            </a:rPr>
            <a:t>93,5%, indica que la mayoría de predicciones son correctas</a:t>
          </a:r>
          <a:endParaRPr lang="es-US" sz="1500" dirty="0"/>
        </a:p>
      </dgm:t>
    </dgm:pt>
    <dgm:pt modelId="{DE8842BE-A2A2-4121-8423-BCA6A34D3B56}" type="parTrans" cxnId="{08584B44-D06D-4E9F-BBAA-16480A8BF131}">
      <dgm:prSet/>
      <dgm:spPr/>
      <dgm:t>
        <a:bodyPr/>
        <a:lstStyle/>
        <a:p>
          <a:endParaRPr lang="es-US"/>
        </a:p>
      </dgm:t>
    </dgm:pt>
    <dgm:pt modelId="{24D7DD31-55E7-4D40-A521-C28440F566A2}" type="sibTrans" cxnId="{08584B44-D06D-4E9F-BBAA-16480A8BF131}">
      <dgm:prSet/>
      <dgm:spPr>
        <a:solidFill>
          <a:srgbClr val="E98705"/>
        </a:solidFill>
      </dgm:spPr>
      <dgm:t>
        <a:bodyPr/>
        <a:lstStyle/>
        <a:p>
          <a:r>
            <a:rPr lang="es-US" dirty="0" smtClean="0"/>
            <a:t>Indicador Kappa</a:t>
          </a:r>
          <a:endParaRPr lang="es-US" dirty="0"/>
        </a:p>
      </dgm:t>
    </dgm:pt>
    <dgm:pt modelId="{7730C992-60BA-4653-B425-E51643528C78}" type="pres">
      <dgm:prSet presAssocID="{3043EDAA-A309-4CF5-925D-A319F68D4D45}" presName="Name0" presStyleCnt="0">
        <dgm:presLayoutVars>
          <dgm:chMax/>
          <dgm:chPref/>
          <dgm:dir/>
          <dgm:animLvl val="lvl"/>
        </dgm:presLayoutVars>
      </dgm:prSet>
      <dgm:spPr/>
      <dgm:t>
        <a:bodyPr/>
        <a:lstStyle/>
        <a:p>
          <a:endParaRPr lang="es-US"/>
        </a:p>
      </dgm:t>
    </dgm:pt>
    <dgm:pt modelId="{88A8B536-2FD6-4058-956C-D71F99476E13}" type="pres">
      <dgm:prSet presAssocID="{7B22B856-2BF8-482C-9308-43AED27692C5}" presName="composite" presStyleCnt="0"/>
      <dgm:spPr/>
    </dgm:pt>
    <dgm:pt modelId="{29F95C1C-5AC4-43B5-A150-8D5FBCE146E0}" type="pres">
      <dgm:prSet presAssocID="{7B22B856-2BF8-482C-9308-43AED27692C5}" presName="Parent1" presStyleLbl="node1" presStyleIdx="0" presStyleCnt="6" custScaleX="112166">
        <dgm:presLayoutVars>
          <dgm:chMax val="1"/>
          <dgm:chPref val="1"/>
          <dgm:bulletEnabled val="1"/>
        </dgm:presLayoutVars>
      </dgm:prSet>
      <dgm:spPr/>
      <dgm:t>
        <a:bodyPr/>
        <a:lstStyle/>
        <a:p>
          <a:endParaRPr lang="es-US"/>
        </a:p>
      </dgm:t>
    </dgm:pt>
    <dgm:pt modelId="{3C47C33C-01DD-4884-A393-67169B3929A7}" type="pres">
      <dgm:prSet presAssocID="{7B22B856-2BF8-482C-9308-43AED27692C5}" presName="Childtext1" presStyleLbl="revTx" presStyleIdx="0" presStyleCnt="3">
        <dgm:presLayoutVars>
          <dgm:chMax val="0"/>
          <dgm:chPref val="0"/>
          <dgm:bulletEnabled val="1"/>
        </dgm:presLayoutVars>
      </dgm:prSet>
      <dgm:spPr/>
      <dgm:t>
        <a:bodyPr/>
        <a:lstStyle/>
        <a:p>
          <a:endParaRPr lang="es-US"/>
        </a:p>
      </dgm:t>
    </dgm:pt>
    <dgm:pt modelId="{9FCF06F1-B621-4ACF-9CEA-7D94A6433B33}" type="pres">
      <dgm:prSet presAssocID="{7B22B856-2BF8-482C-9308-43AED27692C5}" presName="BalanceSpacing" presStyleCnt="0"/>
      <dgm:spPr/>
    </dgm:pt>
    <dgm:pt modelId="{D128CB77-266F-4571-9A43-1DD2AC8AE463}" type="pres">
      <dgm:prSet presAssocID="{7B22B856-2BF8-482C-9308-43AED27692C5}" presName="BalanceSpacing1" presStyleCnt="0"/>
      <dgm:spPr/>
    </dgm:pt>
    <dgm:pt modelId="{71B64249-98D0-477C-B42A-C0F94AD57BD1}" type="pres">
      <dgm:prSet presAssocID="{525C1BE4-0184-43E1-AA8F-BF62D8C88B2F}" presName="Accent1Text" presStyleLbl="node1" presStyleIdx="1" presStyleCnt="6" custLinFactNeighborX="-2171"/>
      <dgm:spPr/>
      <dgm:t>
        <a:bodyPr/>
        <a:lstStyle/>
        <a:p>
          <a:endParaRPr lang="es-US"/>
        </a:p>
      </dgm:t>
    </dgm:pt>
    <dgm:pt modelId="{67C974D2-D4F4-40C3-8219-E82415363943}" type="pres">
      <dgm:prSet presAssocID="{525C1BE4-0184-43E1-AA8F-BF62D8C88B2F}" presName="spaceBetweenRectangles" presStyleCnt="0"/>
      <dgm:spPr/>
    </dgm:pt>
    <dgm:pt modelId="{A60B98CC-CA82-42D6-90AA-BC63C7343D3D}" type="pres">
      <dgm:prSet presAssocID="{A7F9C778-1185-4C4C-800F-4ED7094CABEB}" presName="composite" presStyleCnt="0"/>
      <dgm:spPr/>
    </dgm:pt>
    <dgm:pt modelId="{E0480FC7-84FF-4F8B-AF01-CBED1C152527}" type="pres">
      <dgm:prSet presAssocID="{A7F9C778-1185-4C4C-800F-4ED7094CABEB}" presName="Parent1" presStyleLbl="node1" presStyleIdx="2" presStyleCnt="6">
        <dgm:presLayoutVars>
          <dgm:chMax val="1"/>
          <dgm:chPref val="1"/>
          <dgm:bulletEnabled val="1"/>
        </dgm:presLayoutVars>
      </dgm:prSet>
      <dgm:spPr/>
      <dgm:t>
        <a:bodyPr/>
        <a:lstStyle/>
        <a:p>
          <a:endParaRPr lang="es-US"/>
        </a:p>
      </dgm:t>
    </dgm:pt>
    <dgm:pt modelId="{794ADAF0-478F-450D-B6EE-231630765719}" type="pres">
      <dgm:prSet presAssocID="{A7F9C778-1185-4C4C-800F-4ED7094CABEB}" presName="Childtext1" presStyleLbl="revTx" presStyleIdx="1" presStyleCnt="3">
        <dgm:presLayoutVars>
          <dgm:chMax val="0"/>
          <dgm:chPref val="0"/>
          <dgm:bulletEnabled val="1"/>
        </dgm:presLayoutVars>
      </dgm:prSet>
      <dgm:spPr/>
      <dgm:t>
        <a:bodyPr/>
        <a:lstStyle/>
        <a:p>
          <a:endParaRPr lang="es-US"/>
        </a:p>
      </dgm:t>
    </dgm:pt>
    <dgm:pt modelId="{B0DE663A-F665-488B-B777-8289BE2F0B71}" type="pres">
      <dgm:prSet presAssocID="{A7F9C778-1185-4C4C-800F-4ED7094CABEB}" presName="BalanceSpacing" presStyleCnt="0"/>
      <dgm:spPr/>
    </dgm:pt>
    <dgm:pt modelId="{6D440811-6832-4396-8031-CB127E57A120}" type="pres">
      <dgm:prSet presAssocID="{A7F9C778-1185-4C4C-800F-4ED7094CABEB}" presName="BalanceSpacing1" presStyleCnt="0"/>
      <dgm:spPr/>
    </dgm:pt>
    <dgm:pt modelId="{4A715C51-6FFC-4FF7-8DD0-DFFB94331B7D}" type="pres">
      <dgm:prSet presAssocID="{242F2D5A-A2CB-42EC-9E80-1588CA279CBD}" presName="Accent1Text" presStyleLbl="node1" presStyleIdx="3" presStyleCnt="6"/>
      <dgm:spPr/>
      <dgm:t>
        <a:bodyPr/>
        <a:lstStyle/>
        <a:p>
          <a:endParaRPr lang="es-US"/>
        </a:p>
      </dgm:t>
    </dgm:pt>
    <dgm:pt modelId="{98D193D8-B33C-4E8D-8934-C6BD06435E3E}" type="pres">
      <dgm:prSet presAssocID="{242F2D5A-A2CB-42EC-9E80-1588CA279CBD}" presName="spaceBetweenRectangles" presStyleCnt="0"/>
      <dgm:spPr/>
    </dgm:pt>
    <dgm:pt modelId="{114F3362-A9FA-48D5-90EF-A8DFFC2C17FE}" type="pres">
      <dgm:prSet presAssocID="{5DE05151-3752-4A43-9EFC-4F75269CD172}" presName="composite" presStyleCnt="0"/>
      <dgm:spPr/>
    </dgm:pt>
    <dgm:pt modelId="{AFFDA3A8-D0B3-4F60-9A84-C7A516D1CA1E}" type="pres">
      <dgm:prSet presAssocID="{5DE05151-3752-4A43-9EFC-4F75269CD172}" presName="Parent1" presStyleLbl="node1" presStyleIdx="4" presStyleCnt="6">
        <dgm:presLayoutVars>
          <dgm:chMax val="1"/>
          <dgm:chPref val="1"/>
          <dgm:bulletEnabled val="1"/>
        </dgm:presLayoutVars>
      </dgm:prSet>
      <dgm:spPr/>
      <dgm:t>
        <a:bodyPr/>
        <a:lstStyle/>
        <a:p>
          <a:endParaRPr lang="es-US"/>
        </a:p>
      </dgm:t>
    </dgm:pt>
    <dgm:pt modelId="{0BDD3704-AB69-4644-AF77-C5FC37B51D1A}" type="pres">
      <dgm:prSet presAssocID="{5DE05151-3752-4A43-9EFC-4F75269CD172}" presName="Childtext1" presStyleLbl="revTx" presStyleIdx="2" presStyleCnt="3">
        <dgm:presLayoutVars>
          <dgm:chMax val="0"/>
          <dgm:chPref val="0"/>
          <dgm:bulletEnabled val="1"/>
        </dgm:presLayoutVars>
      </dgm:prSet>
      <dgm:spPr/>
      <dgm:t>
        <a:bodyPr/>
        <a:lstStyle/>
        <a:p>
          <a:endParaRPr lang="es-US"/>
        </a:p>
      </dgm:t>
    </dgm:pt>
    <dgm:pt modelId="{0B5DE25E-40F8-445A-AAB0-2F20C9E12AEB}" type="pres">
      <dgm:prSet presAssocID="{5DE05151-3752-4A43-9EFC-4F75269CD172}" presName="BalanceSpacing" presStyleCnt="0"/>
      <dgm:spPr/>
    </dgm:pt>
    <dgm:pt modelId="{9C5A280B-7789-41B7-B94B-E8BBF7864088}" type="pres">
      <dgm:prSet presAssocID="{5DE05151-3752-4A43-9EFC-4F75269CD172}" presName="BalanceSpacing1" presStyleCnt="0"/>
      <dgm:spPr/>
    </dgm:pt>
    <dgm:pt modelId="{B70EB45D-2095-4A98-A299-357D17086EBC}" type="pres">
      <dgm:prSet presAssocID="{24D7DD31-55E7-4D40-A521-C28440F566A2}" presName="Accent1Text" presStyleLbl="node1" presStyleIdx="5" presStyleCnt="6"/>
      <dgm:spPr/>
      <dgm:t>
        <a:bodyPr/>
        <a:lstStyle/>
        <a:p>
          <a:endParaRPr lang="es-US"/>
        </a:p>
      </dgm:t>
    </dgm:pt>
  </dgm:ptLst>
  <dgm:cxnLst>
    <dgm:cxn modelId="{BCFFB8FD-71DD-4BBD-8ED1-16F699761331}" type="presOf" srcId="{525C1BE4-0184-43E1-AA8F-BF62D8C88B2F}" destId="{71B64249-98D0-477C-B42A-C0F94AD57BD1}" srcOrd="0" destOrd="0" presId="urn:microsoft.com/office/officeart/2008/layout/AlternatingHexagons"/>
    <dgm:cxn modelId="{87A96BC1-2444-44C6-B775-D6C43D558CC7}" srcId="{3043EDAA-A309-4CF5-925D-A319F68D4D45}" destId="{A7F9C778-1185-4C4C-800F-4ED7094CABEB}" srcOrd="1" destOrd="0" parTransId="{CEF0E660-F63F-48D7-B734-AA120D43533B}" sibTransId="{242F2D5A-A2CB-42EC-9E80-1588CA279CBD}"/>
    <dgm:cxn modelId="{201CF148-E90B-454D-A08B-9712542F62A1}" type="presOf" srcId="{7B22B856-2BF8-482C-9308-43AED27692C5}" destId="{29F95C1C-5AC4-43B5-A150-8D5FBCE146E0}" srcOrd="0" destOrd="0" presId="urn:microsoft.com/office/officeart/2008/layout/AlternatingHexagons"/>
    <dgm:cxn modelId="{B1281B73-8C61-4DF0-AAD6-A336A17E3A61}" srcId="{3043EDAA-A309-4CF5-925D-A319F68D4D45}" destId="{7B22B856-2BF8-482C-9308-43AED27692C5}" srcOrd="0" destOrd="0" parTransId="{0FC9B26E-97FF-488D-AF62-6DC4F9D77D28}" sibTransId="{525C1BE4-0184-43E1-AA8F-BF62D8C88B2F}"/>
    <dgm:cxn modelId="{DDBBFCD7-0A35-421B-8725-C158F572C638}" type="presOf" srcId="{A7F9C778-1185-4C4C-800F-4ED7094CABEB}" destId="{E0480FC7-84FF-4F8B-AF01-CBED1C152527}" srcOrd="0" destOrd="0" presId="urn:microsoft.com/office/officeart/2008/layout/AlternatingHexagons"/>
    <dgm:cxn modelId="{643A5C08-A75D-45F3-B21F-9763C8C57105}" type="presOf" srcId="{24D7DD31-55E7-4D40-A521-C28440F566A2}" destId="{B70EB45D-2095-4A98-A299-357D17086EBC}" srcOrd="0" destOrd="0" presId="urn:microsoft.com/office/officeart/2008/layout/AlternatingHexagons"/>
    <dgm:cxn modelId="{CF69B780-3C13-487D-905F-862606E59ABF}" type="presOf" srcId="{3043EDAA-A309-4CF5-925D-A319F68D4D45}" destId="{7730C992-60BA-4653-B425-E51643528C78}" srcOrd="0" destOrd="0" presId="urn:microsoft.com/office/officeart/2008/layout/AlternatingHexagons"/>
    <dgm:cxn modelId="{8D4C9C34-97B5-4962-AD44-057BF37C9DA3}" type="presOf" srcId="{242F2D5A-A2CB-42EC-9E80-1588CA279CBD}" destId="{4A715C51-6FFC-4FF7-8DD0-DFFB94331B7D}" srcOrd="0" destOrd="0" presId="urn:microsoft.com/office/officeart/2008/layout/AlternatingHexagons"/>
    <dgm:cxn modelId="{08584B44-D06D-4E9F-BBAA-16480A8BF131}" srcId="{3043EDAA-A309-4CF5-925D-A319F68D4D45}" destId="{5DE05151-3752-4A43-9EFC-4F75269CD172}" srcOrd="2" destOrd="0" parTransId="{DE8842BE-A2A2-4121-8423-BCA6A34D3B56}" sibTransId="{24D7DD31-55E7-4D40-A521-C28440F566A2}"/>
    <dgm:cxn modelId="{369644B1-7991-46F0-9C2D-49DF645C8325}" type="presOf" srcId="{5DE05151-3752-4A43-9EFC-4F75269CD172}" destId="{AFFDA3A8-D0B3-4F60-9A84-C7A516D1CA1E}" srcOrd="0" destOrd="0" presId="urn:microsoft.com/office/officeart/2008/layout/AlternatingHexagons"/>
    <dgm:cxn modelId="{D6D4D8D5-93F8-4D12-B3D6-AC3CD5C37B9E}" type="presParOf" srcId="{7730C992-60BA-4653-B425-E51643528C78}" destId="{88A8B536-2FD6-4058-956C-D71F99476E13}" srcOrd="0" destOrd="0" presId="urn:microsoft.com/office/officeart/2008/layout/AlternatingHexagons"/>
    <dgm:cxn modelId="{B47F6614-7F38-4F6E-8366-8BFC4395C897}" type="presParOf" srcId="{88A8B536-2FD6-4058-956C-D71F99476E13}" destId="{29F95C1C-5AC4-43B5-A150-8D5FBCE146E0}" srcOrd="0" destOrd="0" presId="urn:microsoft.com/office/officeart/2008/layout/AlternatingHexagons"/>
    <dgm:cxn modelId="{1544051C-E5BF-4D1E-8C93-10F955A093FC}" type="presParOf" srcId="{88A8B536-2FD6-4058-956C-D71F99476E13}" destId="{3C47C33C-01DD-4884-A393-67169B3929A7}" srcOrd="1" destOrd="0" presId="urn:microsoft.com/office/officeart/2008/layout/AlternatingHexagons"/>
    <dgm:cxn modelId="{EEE628DE-66E3-47C3-AF14-B78E971423AE}" type="presParOf" srcId="{88A8B536-2FD6-4058-956C-D71F99476E13}" destId="{9FCF06F1-B621-4ACF-9CEA-7D94A6433B33}" srcOrd="2" destOrd="0" presId="urn:microsoft.com/office/officeart/2008/layout/AlternatingHexagons"/>
    <dgm:cxn modelId="{DF61BA39-BC5C-4591-AA31-ECCED2626121}" type="presParOf" srcId="{88A8B536-2FD6-4058-956C-D71F99476E13}" destId="{D128CB77-266F-4571-9A43-1DD2AC8AE463}" srcOrd="3" destOrd="0" presId="urn:microsoft.com/office/officeart/2008/layout/AlternatingHexagons"/>
    <dgm:cxn modelId="{BD083B0B-8AC3-4645-A4EE-002F5DC0439F}" type="presParOf" srcId="{88A8B536-2FD6-4058-956C-D71F99476E13}" destId="{71B64249-98D0-477C-B42A-C0F94AD57BD1}" srcOrd="4" destOrd="0" presId="urn:microsoft.com/office/officeart/2008/layout/AlternatingHexagons"/>
    <dgm:cxn modelId="{315B7567-C02D-49CA-B6C5-BA22C766CAE6}" type="presParOf" srcId="{7730C992-60BA-4653-B425-E51643528C78}" destId="{67C974D2-D4F4-40C3-8219-E82415363943}" srcOrd="1" destOrd="0" presId="urn:microsoft.com/office/officeart/2008/layout/AlternatingHexagons"/>
    <dgm:cxn modelId="{AC36F5EF-C688-42A0-967A-DDBFF2CC7BC7}" type="presParOf" srcId="{7730C992-60BA-4653-B425-E51643528C78}" destId="{A60B98CC-CA82-42D6-90AA-BC63C7343D3D}" srcOrd="2" destOrd="0" presId="urn:microsoft.com/office/officeart/2008/layout/AlternatingHexagons"/>
    <dgm:cxn modelId="{9AB5D606-967B-4CFE-AF84-A43792D79949}" type="presParOf" srcId="{A60B98CC-CA82-42D6-90AA-BC63C7343D3D}" destId="{E0480FC7-84FF-4F8B-AF01-CBED1C152527}" srcOrd="0" destOrd="0" presId="urn:microsoft.com/office/officeart/2008/layout/AlternatingHexagons"/>
    <dgm:cxn modelId="{F5B2CEC7-744A-4871-AE00-F5746883233E}" type="presParOf" srcId="{A60B98CC-CA82-42D6-90AA-BC63C7343D3D}" destId="{794ADAF0-478F-450D-B6EE-231630765719}" srcOrd="1" destOrd="0" presId="urn:microsoft.com/office/officeart/2008/layout/AlternatingHexagons"/>
    <dgm:cxn modelId="{9314E3D0-0FCA-4F0C-804A-BD766BD37A98}" type="presParOf" srcId="{A60B98CC-CA82-42D6-90AA-BC63C7343D3D}" destId="{B0DE663A-F665-488B-B777-8289BE2F0B71}" srcOrd="2" destOrd="0" presId="urn:microsoft.com/office/officeart/2008/layout/AlternatingHexagons"/>
    <dgm:cxn modelId="{E2F0A21A-C51E-4588-BE13-4CD61CE2EE84}" type="presParOf" srcId="{A60B98CC-CA82-42D6-90AA-BC63C7343D3D}" destId="{6D440811-6832-4396-8031-CB127E57A120}" srcOrd="3" destOrd="0" presId="urn:microsoft.com/office/officeart/2008/layout/AlternatingHexagons"/>
    <dgm:cxn modelId="{F2DFC031-39D1-4880-A826-8CA916D2C048}" type="presParOf" srcId="{A60B98CC-CA82-42D6-90AA-BC63C7343D3D}" destId="{4A715C51-6FFC-4FF7-8DD0-DFFB94331B7D}" srcOrd="4" destOrd="0" presId="urn:microsoft.com/office/officeart/2008/layout/AlternatingHexagons"/>
    <dgm:cxn modelId="{EB27131A-16D2-4B12-A17E-66D9816A3544}" type="presParOf" srcId="{7730C992-60BA-4653-B425-E51643528C78}" destId="{98D193D8-B33C-4E8D-8934-C6BD06435E3E}" srcOrd="3" destOrd="0" presId="urn:microsoft.com/office/officeart/2008/layout/AlternatingHexagons"/>
    <dgm:cxn modelId="{7F47A442-8522-446B-BB3E-6FC08A547D27}" type="presParOf" srcId="{7730C992-60BA-4653-B425-E51643528C78}" destId="{114F3362-A9FA-48D5-90EF-A8DFFC2C17FE}" srcOrd="4" destOrd="0" presId="urn:microsoft.com/office/officeart/2008/layout/AlternatingHexagons"/>
    <dgm:cxn modelId="{F668C1D1-1E0A-44EB-827F-0FDE713471C3}" type="presParOf" srcId="{114F3362-A9FA-48D5-90EF-A8DFFC2C17FE}" destId="{AFFDA3A8-D0B3-4F60-9A84-C7A516D1CA1E}" srcOrd="0" destOrd="0" presId="urn:microsoft.com/office/officeart/2008/layout/AlternatingHexagons"/>
    <dgm:cxn modelId="{B39DC2BC-DE72-4D7D-AE7E-545BDD8024A6}" type="presParOf" srcId="{114F3362-A9FA-48D5-90EF-A8DFFC2C17FE}" destId="{0BDD3704-AB69-4644-AF77-C5FC37B51D1A}" srcOrd="1" destOrd="0" presId="urn:microsoft.com/office/officeart/2008/layout/AlternatingHexagons"/>
    <dgm:cxn modelId="{44E4BB9D-D52B-4447-A4EB-EB884A7D58D9}" type="presParOf" srcId="{114F3362-A9FA-48D5-90EF-A8DFFC2C17FE}" destId="{0B5DE25E-40F8-445A-AAB0-2F20C9E12AEB}" srcOrd="2" destOrd="0" presId="urn:microsoft.com/office/officeart/2008/layout/AlternatingHexagons"/>
    <dgm:cxn modelId="{11E066FF-91E4-4640-8BA5-2311C74BCB35}" type="presParOf" srcId="{114F3362-A9FA-48D5-90EF-A8DFFC2C17FE}" destId="{9C5A280B-7789-41B7-B94B-E8BBF7864088}" srcOrd="3" destOrd="0" presId="urn:microsoft.com/office/officeart/2008/layout/AlternatingHexagons"/>
    <dgm:cxn modelId="{162FC688-2362-4086-9F21-5FAC077A0C1F}" type="presParOf" srcId="{114F3362-A9FA-48D5-90EF-A8DFFC2C17FE}" destId="{B70EB45D-2095-4A98-A299-357D17086EB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D11A2-F6E9-49EB-8A00-B09DCD1D2477}" type="doc">
      <dgm:prSet loTypeId="urn:microsoft.com/office/officeart/2005/8/layout/chevron2" loCatId="list" qsTypeId="urn:microsoft.com/office/officeart/2005/8/quickstyle/simple1" qsCatId="simple" csTypeId="urn:microsoft.com/office/officeart/2005/8/colors/colorful5" csCatId="colorful" phldr="1"/>
      <dgm:spPr/>
    </dgm:pt>
    <dgm:pt modelId="{1B81FC9B-1EBE-430F-B60D-1F8F1E5DDCFA}">
      <dgm:prSet phldrT="[Texto]" custT="1"/>
      <dgm:spPr>
        <a:solidFill>
          <a:srgbClr val="0070C0"/>
        </a:solidFill>
      </dgm:spPr>
      <dgm:t>
        <a:bodyPr/>
        <a:lstStyle/>
        <a:p>
          <a:endParaRPr lang="es-US" sz="1600" b="1" dirty="0" smtClean="0"/>
        </a:p>
        <a:p>
          <a:r>
            <a:rPr lang="es-US" sz="1600" b="1" dirty="0" smtClean="0"/>
            <a:t>NIVEL 1</a:t>
          </a:r>
        </a:p>
      </dgm:t>
    </dgm:pt>
    <dgm:pt modelId="{3CB9B7F5-2001-4AE7-B458-6F7385049C8A}" type="parTrans" cxnId="{08971191-DF8F-459B-B0EE-8111931D66B6}">
      <dgm:prSet/>
      <dgm:spPr/>
      <dgm:t>
        <a:bodyPr/>
        <a:lstStyle/>
        <a:p>
          <a:endParaRPr lang="es-US"/>
        </a:p>
      </dgm:t>
    </dgm:pt>
    <dgm:pt modelId="{2C9DDE9E-243E-4194-A4D6-C5ED60B8F6ED}" type="sibTrans" cxnId="{08971191-DF8F-459B-B0EE-8111931D66B6}">
      <dgm:prSet/>
      <dgm:spPr/>
      <dgm:t>
        <a:bodyPr/>
        <a:lstStyle/>
        <a:p>
          <a:endParaRPr lang="es-US"/>
        </a:p>
      </dgm:t>
    </dgm:pt>
    <dgm:pt modelId="{CF04C6CA-9DD5-4E2A-A225-35FF6CCE2A60}">
      <dgm:prSet phldrT="[Texto]" custT="1"/>
      <dgm:spPr>
        <a:solidFill>
          <a:srgbClr val="00B0F0"/>
        </a:solidFill>
      </dgm:spPr>
      <dgm:t>
        <a:bodyPr/>
        <a:lstStyle/>
        <a:p>
          <a:endParaRPr lang="es-ES" sz="1600" b="1" dirty="0" smtClean="0"/>
        </a:p>
        <a:p>
          <a:endParaRPr lang="es-ES" sz="1600" b="1" dirty="0" smtClean="0"/>
        </a:p>
        <a:p>
          <a:r>
            <a:rPr lang="es-ES" sz="1600" b="1" dirty="0" smtClean="0"/>
            <a:t>NIVEL 2 </a:t>
          </a:r>
        </a:p>
        <a:p>
          <a:r>
            <a:rPr lang="es-US" sz="1600" b="1" dirty="0" smtClean="0"/>
            <a:t>QUEJAS</a:t>
          </a:r>
          <a:endParaRPr lang="es-US" sz="1600" b="1" dirty="0"/>
        </a:p>
      </dgm:t>
    </dgm:pt>
    <dgm:pt modelId="{6DB72D33-08CB-409B-8760-5856F764B929}" type="parTrans" cxnId="{6FA323A8-129E-4DBA-9722-0887415FA4B9}">
      <dgm:prSet/>
      <dgm:spPr/>
      <dgm:t>
        <a:bodyPr/>
        <a:lstStyle/>
        <a:p>
          <a:endParaRPr lang="es-US"/>
        </a:p>
      </dgm:t>
    </dgm:pt>
    <dgm:pt modelId="{ACEC5B65-D0EE-4B56-8520-4A20EAD1644B}" type="sibTrans" cxnId="{6FA323A8-129E-4DBA-9722-0887415FA4B9}">
      <dgm:prSet/>
      <dgm:spPr/>
      <dgm:t>
        <a:bodyPr/>
        <a:lstStyle/>
        <a:p>
          <a:endParaRPr lang="es-US"/>
        </a:p>
      </dgm:t>
    </dgm:pt>
    <dgm:pt modelId="{BB2AC34C-F808-4A72-B821-298F82B3345A}">
      <dgm:prSet phldrT="[Texto]" custT="1"/>
      <dgm:spPr>
        <a:solidFill>
          <a:srgbClr val="7030A0"/>
        </a:solidFill>
      </dgm:spPr>
      <dgm:t>
        <a:bodyPr/>
        <a:lstStyle/>
        <a:p>
          <a:endParaRPr lang="es-ES" sz="1300" b="1" dirty="0" smtClean="0"/>
        </a:p>
        <a:p>
          <a:r>
            <a:rPr lang="es-ES" sz="1300" b="1" dirty="0" smtClean="0"/>
            <a:t>NIVEL 3</a:t>
          </a:r>
        </a:p>
        <a:p>
          <a:r>
            <a:rPr lang="es-ES" sz="1300" b="1" dirty="0" smtClean="0"/>
            <a:t>T. PERMANENCIA</a:t>
          </a:r>
          <a:endParaRPr lang="es-US" sz="1300" dirty="0"/>
        </a:p>
      </dgm:t>
    </dgm:pt>
    <dgm:pt modelId="{798C12AC-65E1-40D3-86F7-57660824C4CB}" type="parTrans" cxnId="{D3379783-C90A-4FD2-A924-9D9F4A2FA541}">
      <dgm:prSet/>
      <dgm:spPr/>
      <dgm:t>
        <a:bodyPr/>
        <a:lstStyle/>
        <a:p>
          <a:endParaRPr lang="es-US"/>
        </a:p>
      </dgm:t>
    </dgm:pt>
    <dgm:pt modelId="{1914F471-A47E-4843-847E-DB3ADA32019A}" type="sibTrans" cxnId="{D3379783-C90A-4FD2-A924-9D9F4A2FA541}">
      <dgm:prSet/>
      <dgm:spPr/>
      <dgm:t>
        <a:bodyPr/>
        <a:lstStyle/>
        <a:p>
          <a:endParaRPr lang="es-US"/>
        </a:p>
      </dgm:t>
    </dgm:pt>
    <dgm:pt modelId="{BDEE3CF1-433E-464F-9079-F98697E1D0D3}">
      <dgm:prSet custT="1"/>
      <dgm:spPr>
        <a:solidFill>
          <a:srgbClr val="F3F1E8"/>
        </a:solidFill>
        <a:ln>
          <a:solidFill>
            <a:srgbClr val="002060"/>
          </a:solidFill>
        </a:ln>
      </dgm:spPr>
      <dgm:t>
        <a:bodyPr/>
        <a:lstStyle/>
        <a:p>
          <a:r>
            <a:rPr lang="es-ES" sz="1400" b="1" dirty="0" smtClean="0"/>
            <a:t>TOTAL DE LA DATA =&gt; 119,404 REGISTROS</a:t>
          </a:r>
          <a:endParaRPr lang="es-US" sz="1400" dirty="0"/>
        </a:p>
      </dgm:t>
    </dgm:pt>
    <dgm:pt modelId="{31DED618-DBA6-4F8B-9F0F-AE9111F5D135}" type="parTrans" cxnId="{D1796B48-5ECC-4D37-A017-CD3EEAF1F1C1}">
      <dgm:prSet/>
      <dgm:spPr/>
      <dgm:t>
        <a:bodyPr/>
        <a:lstStyle/>
        <a:p>
          <a:endParaRPr lang="es-US"/>
        </a:p>
      </dgm:t>
    </dgm:pt>
    <dgm:pt modelId="{B555FDCC-4F8A-4198-891C-1AB617B9EFA0}" type="sibTrans" cxnId="{D1796B48-5ECC-4D37-A017-CD3EEAF1F1C1}">
      <dgm:prSet/>
      <dgm:spPr/>
      <dgm:t>
        <a:bodyPr/>
        <a:lstStyle/>
        <a:p>
          <a:endParaRPr lang="es-US"/>
        </a:p>
      </dgm:t>
    </dgm:pt>
    <dgm:pt modelId="{36F32A8D-5182-4EE6-B1ED-AA081B00BFCB}">
      <dgm:prSet phldrT="[Texto]" custT="1"/>
      <dgm:spPr>
        <a:solidFill>
          <a:srgbClr val="F3F1E8"/>
        </a:solidFill>
      </dgm:spPr>
      <dgm:t>
        <a:bodyPr/>
        <a:lstStyle/>
        <a:p>
          <a:r>
            <a:rPr lang="es-ES" sz="1400" b="1" dirty="0" smtClean="0"/>
            <a:t>DEL TOTAL (100%) DE LA DATA DE ENTRENAMIIENTO</a:t>
          </a:r>
          <a:endParaRPr lang="es-US" sz="1400" dirty="0"/>
        </a:p>
      </dgm:t>
    </dgm:pt>
    <dgm:pt modelId="{79B69F1F-2624-4B85-B1C4-F0DFBF22BB6D}" type="parTrans" cxnId="{C0AB397E-8EAF-4B07-9C3B-CBCA6D63AE4A}">
      <dgm:prSet/>
      <dgm:spPr/>
      <dgm:t>
        <a:bodyPr/>
        <a:lstStyle/>
        <a:p>
          <a:endParaRPr lang="es-US"/>
        </a:p>
      </dgm:t>
    </dgm:pt>
    <dgm:pt modelId="{2E6E4C60-7732-43E4-9C6C-230DBDA016AF}" type="sibTrans" cxnId="{C0AB397E-8EAF-4B07-9C3B-CBCA6D63AE4A}">
      <dgm:prSet/>
      <dgm:spPr/>
      <dgm:t>
        <a:bodyPr/>
        <a:lstStyle/>
        <a:p>
          <a:endParaRPr lang="es-US"/>
        </a:p>
      </dgm:t>
    </dgm:pt>
    <dgm:pt modelId="{6248FD4D-8083-4808-9982-538F57E8C856}">
      <dgm:prSet phldrT="[Texto]" custT="1"/>
      <dgm:spPr>
        <a:solidFill>
          <a:srgbClr val="F3F1E8"/>
        </a:solidFill>
      </dgm:spPr>
      <dgm:t>
        <a:bodyPr/>
        <a:lstStyle/>
        <a:p>
          <a:r>
            <a:rPr lang="es-US" sz="1400" dirty="0" smtClean="0"/>
            <a:t>DEL 30%, QUIENES TIENEN UNA PERMANENCIA MAYOR A 2,5 AÑOS 16,700 NO CANCELAN SUS SERVICIOS Y 1774 SI LO HACEN</a:t>
          </a:r>
          <a:endParaRPr lang="es-US" sz="1400" dirty="0"/>
        </a:p>
      </dgm:t>
    </dgm:pt>
    <dgm:pt modelId="{0655A93E-AF5C-48D8-A094-8257CA166487}" type="parTrans" cxnId="{E4A2FE5C-B2D6-4AA7-8CE2-C519B05D6324}">
      <dgm:prSet/>
      <dgm:spPr/>
      <dgm:t>
        <a:bodyPr/>
        <a:lstStyle/>
        <a:p>
          <a:endParaRPr lang="es-US"/>
        </a:p>
      </dgm:t>
    </dgm:pt>
    <dgm:pt modelId="{804AB52D-165F-4E7D-8D2C-8181417565CE}" type="sibTrans" cxnId="{E4A2FE5C-B2D6-4AA7-8CE2-C519B05D6324}">
      <dgm:prSet/>
      <dgm:spPr/>
      <dgm:t>
        <a:bodyPr/>
        <a:lstStyle/>
        <a:p>
          <a:endParaRPr lang="es-US"/>
        </a:p>
      </dgm:t>
    </dgm:pt>
    <dgm:pt modelId="{E0414A04-7237-4D2B-A9EF-E54E0E8E2758}">
      <dgm:prSet custT="1"/>
      <dgm:spPr>
        <a:solidFill>
          <a:srgbClr val="F3F1E8"/>
        </a:solidFill>
      </dgm:spPr>
      <dgm:t>
        <a:bodyPr/>
        <a:lstStyle/>
        <a:p>
          <a:r>
            <a:rPr lang="es-ES" sz="1400" b="0" dirty="0" smtClean="0"/>
            <a:t>EL 70% (66815) NO TIENEN QUEJAS Y DE ESTOS 65,414 NO CANCELAN SUS SERVICIOS Y 1,401 SI LO HACEN</a:t>
          </a:r>
        </a:p>
      </dgm:t>
    </dgm:pt>
    <dgm:pt modelId="{FA389FA5-EE19-4110-8E46-5200205CA2B7}" type="parTrans" cxnId="{D200B36D-8DE9-400F-8280-D93D1D2E7E74}">
      <dgm:prSet/>
      <dgm:spPr/>
      <dgm:t>
        <a:bodyPr/>
        <a:lstStyle/>
        <a:p>
          <a:endParaRPr lang="es-US"/>
        </a:p>
      </dgm:t>
    </dgm:pt>
    <dgm:pt modelId="{EF2D3FBF-3068-4ECC-951D-A4ACCC735932}" type="sibTrans" cxnId="{D200B36D-8DE9-400F-8280-D93D1D2E7E74}">
      <dgm:prSet/>
      <dgm:spPr/>
      <dgm:t>
        <a:bodyPr/>
        <a:lstStyle/>
        <a:p>
          <a:endParaRPr lang="es-US"/>
        </a:p>
      </dgm:t>
    </dgm:pt>
    <dgm:pt modelId="{9B3904EC-5273-4BE3-9959-B89BF3F7DF18}">
      <dgm:prSet custT="1"/>
      <dgm:spPr>
        <a:solidFill>
          <a:srgbClr val="F3F1E8"/>
        </a:solidFill>
        <a:ln>
          <a:solidFill>
            <a:srgbClr val="002060"/>
          </a:solidFill>
        </a:ln>
      </dgm:spPr>
      <dgm:t>
        <a:bodyPr/>
        <a:lstStyle/>
        <a:p>
          <a:r>
            <a:rPr lang="es-US" sz="1400" dirty="0" smtClean="0"/>
            <a:t>80% (95516) =&gt; ENTRENAMIENTO     -    20% (23888) =&gt; VALIDACION</a:t>
          </a:r>
          <a:endParaRPr lang="es-US" sz="1400" dirty="0"/>
        </a:p>
      </dgm:t>
    </dgm:pt>
    <dgm:pt modelId="{BCF392F0-8581-469B-A6F0-D7265AAAFE7A}" type="parTrans" cxnId="{CAEE0173-D372-4A62-A7E8-D9522F4C42CA}">
      <dgm:prSet/>
      <dgm:spPr/>
      <dgm:t>
        <a:bodyPr/>
        <a:lstStyle/>
        <a:p>
          <a:endParaRPr lang="es-EC"/>
        </a:p>
      </dgm:t>
    </dgm:pt>
    <dgm:pt modelId="{51198AE2-8B9E-49E5-A07C-DE35FBAF6A16}" type="sibTrans" cxnId="{CAEE0173-D372-4A62-A7E8-D9522F4C42CA}">
      <dgm:prSet/>
      <dgm:spPr/>
      <dgm:t>
        <a:bodyPr/>
        <a:lstStyle/>
        <a:p>
          <a:endParaRPr lang="es-EC"/>
        </a:p>
      </dgm:t>
    </dgm:pt>
    <dgm:pt modelId="{14B1C425-6197-43EA-B869-9A08FABC7A9A}">
      <dgm:prSet custT="1"/>
      <dgm:spPr>
        <a:solidFill>
          <a:srgbClr val="F3F1E8"/>
        </a:solidFill>
        <a:ln>
          <a:solidFill>
            <a:srgbClr val="002060"/>
          </a:solidFill>
        </a:ln>
      </dgm:spPr>
      <dgm:t>
        <a:bodyPr/>
        <a:lstStyle/>
        <a:p>
          <a:r>
            <a:rPr lang="es-US" sz="1400" dirty="0" smtClean="0"/>
            <a:t>DEL TOTAL DE ENTRENAMIENTO, EL 87,2% NO_CANCELA SUS SERVICIOS CONTRATADOS</a:t>
          </a:r>
          <a:endParaRPr lang="es-US" sz="1400" dirty="0"/>
        </a:p>
      </dgm:t>
    </dgm:pt>
    <dgm:pt modelId="{183BF4B3-8A09-44AA-A1B2-4934C3836EB5}" type="parTrans" cxnId="{E3F27E0C-DA7E-441D-A483-4A57C102C935}">
      <dgm:prSet/>
      <dgm:spPr/>
      <dgm:t>
        <a:bodyPr/>
        <a:lstStyle/>
        <a:p>
          <a:endParaRPr lang="es-EC"/>
        </a:p>
      </dgm:t>
    </dgm:pt>
    <dgm:pt modelId="{C41BE33E-669A-4118-AD1D-7F0E8E564F86}" type="sibTrans" cxnId="{E3F27E0C-DA7E-441D-A483-4A57C102C935}">
      <dgm:prSet/>
      <dgm:spPr/>
      <dgm:t>
        <a:bodyPr/>
        <a:lstStyle/>
        <a:p>
          <a:endParaRPr lang="es-EC"/>
        </a:p>
      </dgm:t>
    </dgm:pt>
    <dgm:pt modelId="{5917B1C4-01DE-4084-95EB-E0E8414530C0}">
      <dgm:prSet custT="1"/>
      <dgm:spPr>
        <a:solidFill>
          <a:srgbClr val="F3F1E8"/>
        </a:solidFill>
        <a:ln>
          <a:solidFill>
            <a:srgbClr val="002060"/>
          </a:solidFill>
        </a:ln>
      </dgm:spPr>
      <dgm:t>
        <a:bodyPr/>
        <a:lstStyle/>
        <a:p>
          <a:r>
            <a:rPr lang="es-US" sz="1400" dirty="0" smtClean="0"/>
            <a:t>EL 12,8% SI CANCELA SUS SERVICIOS CONTRATADOS </a:t>
          </a:r>
          <a:endParaRPr lang="es-US" sz="1400" dirty="0"/>
        </a:p>
      </dgm:t>
    </dgm:pt>
    <dgm:pt modelId="{465CCF8F-3120-47EB-8032-7C90C4826B3B}" type="parTrans" cxnId="{E63D722C-D9AA-4B80-AA84-9EA4D84EA9D8}">
      <dgm:prSet/>
      <dgm:spPr/>
      <dgm:t>
        <a:bodyPr/>
        <a:lstStyle/>
        <a:p>
          <a:endParaRPr lang="es-EC"/>
        </a:p>
      </dgm:t>
    </dgm:pt>
    <dgm:pt modelId="{CE869C43-A7EB-4FC8-936D-6FDA039CACF2}" type="sibTrans" cxnId="{E63D722C-D9AA-4B80-AA84-9EA4D84EA9D8}">
      <dgm:prSet/>
      <dgm:spPr/>
      <dgm:t>
        <a:bodyPr/>
        <a:lstStyle/>
        <a:p>
          <a:endParaRPr lang="es-EC"/>
        </a:p>
      </dgm:t>
    </dgm:pt>
    <dgm:pt modelId="{D43E2AB6-9878-4577-BE4F-99B00BAB6C2A}">
      <dgm:prSet custT="1"/>
      <dgm:spPr>
        <a:solidFill>
          <a:srgbClr val="F3F1E8"/>
        </a:solidFill>
      </dgm:spPr>
      <dgm:t>
        <a:bodyPr/>
        <a:lstStyle/>
        <a:p>
          <a:r>
            <a:rPr lang="es-ES" sz="1400" b="0" dirty="0" smtClean="0"/>
            <a:t>POR OTRA PARTE EL 30% (28,701) SI TIENEN QUEJAS Y DE ESTOS 17,921 NO CANCELAN SUS SERVICIOS Y 10,780 SI LO HACEN</a:t>
          </a:r>
        </a:p>
      </dgm:t>
    </dgm:pt>
    <dgm:pt modelId="{7C2CB4AB-7034-432F-9B02-1C4EE513C4EE}" type="parTrans" cxnId="{2B1E358E-879A-4ABF-89FB-236E48FF7A21}">
      <dgm:prSet/>
      <dgm:spPr/>
      <dgm:t>
        <a:bodyPr/>
        <a:lstStyle/>
        <a:p>
          <a:endParaRPr lang="es-EC"/>
        </a:p>
      </dgm:t>
    </dgm:pt>
    <dgm:pt modelId="{4C6930AB-0F72-4C68-826A-04C82D4BD9E8}" type="sibTrans" cxnId="{2B1E358E-879A-4ABF-89FB-236E48FF7A21}">
      <dgm:prSet/>
      <dgm:spPr/>
      <dgm:t>
        <a:bodyPr/>
        <a:lstStyle/>
        <a:p>
          <a:endParaRPr lang="es-EC"/>
        </a:p>
      </dgm:t>
    </dgm:pt>
    <dgm:pt modelId="{EE3A3217-C1DB-4A10-ACCF-D17F756CE249}">
      <dgm:prSet phldrT="[Texto]" custT="1"/>
      <dgm:spPr>
        <a:solidFill>
          <a:srgbClr val="F3F1E8"/>
        </a:solidFill>
      </dgm:spPr>
      <dgm:t>
        <a:bodyPr/>
        <a:lstStyle/>
        <a:p>
          <a:r>
            <a:rPr lang="es-US" sz="1400" dirty="0" smtClean="0"/>
            <a:t>DEL 30% QUIENES TIENEN UNA PERMANENCIA MENOR O IGUAL A 2,5 AÑOS, 1221 NO CANCELAN SUS SERVICIOS MIENTRAS QUE 9,006 SI LO HACEN </a:t>
          </a:r>
          <a:endParaRPr lang="es-US" sz="1400" dirty="0"/>
        </a:p>
      </dgm:t>
    </dgm:pt>
    <dgm:pt modelId="{CF23164A-91C0-402A-A944-19FF7E75736F}" type="parTrans" cxnId="{F9AFE5FA-BBD3-40E1-B434-7048BFABBB37}">
      <dgm:prSet/>
      <dgm:spPr/>
      <dgm:t>
        <a:bodyPr/>
        <a:lstStyle/>
        <a:p>
          <a:endParaRPr lang="es-EC"/>
        </a:p>
      </dgm:t>
    </dgm:pt>
    <dgm:pt modelId="{CB512000-750E-4961-9C6B-17B8177335DE}" type="sibTrans" cxnId="{F9AFE5FA-BBD3-40E1-B434-7048BFABBB37}">
      <dgm:prSet/>
      <dgm:spPr/>
      <dgm:t>
        <a:bodyPr/>
        <a:lstStyle/>
        <a:p>
          <a:endParaRPr lang="es-EC"/>
        </a:p>
      </dgm:t>
    </dgm:pt>
    <dgm:pt modelId="{F9E974B6-BCE7-4751-8CE8-96FA8CD15AA8}" type="pres">
      <dgm:prSet presAssocID="{9B2D11A2-F6E9-49EB-8A00-B09DCD1D2477}" presName="linearFlow" presStyleCnt="0">
        <dgm:presLayoutVars>
          <dgm:dir/>
          <dgm:animLvl val="lvl"/>
          <dgm:resizeHandles val="exact"/>
        </dgm:presLayoutVars>
      </dgm:prSet>
      <dgm:spPr/>
    </dgm:pt>
    <dgm:pt modelId="{4BA21DFC-50F5-4629-94C1-94FB3AA7E9C9}" type="pres">
      <dgm:prSet presAssocID="{1B81FC9B-1EBE-430F-B60D-1F8F1E5DDCFA}" presName="composite" presStyleCnt="0"/>
      <dgm:spPr/>
    </dgm:pt>
    <dgm:pt modelId="{FCB2A0B5-51F9-43FE-B937-AC6C4BA60A60}" type="pres">
      <dgm:prSet presAssocID="{1B81FC9B-1EBE-430F-B60D-1F8F1E5DDCFA}" presName="parentText" presStyleLbl="alignNode1" presStyleIdx="0" presStyleCnt="3" custScaleX="107243" custLinFactNeighborY="2256">
        <dgm:presLayoutVars>
          <dgm:chMax val="1"/>
          <dgm:bulletEnabled val="1"/>
        </dgm:presLayoutVars>
      </dgm:prSet>
      <dgm:spPr/>
      <dgm:t>
        <a:bodyPr/>
        <a:lstStyle/>
        <a:p>
          <a:endParaRPr lang="es-US"/>
        </a:p>
      </dgm:t>
    </dgm:pt>
    <dgm:pt modelId="{6DAFD011-B01D-4AB2-BCA2-0948794BA0C2}" type="pres">
      <dgm:prSet presAssocID="{1B81FC9B-1EBE-430F-B60D-1F8F1E5DDCFA}" presName="descendantText" presStyleLbl="alignAcc1" presStyleIdx="0" presStyleCnt="3" custScaleX="77968" custScaleY="106039" custLinFactNeighborX="-6638" custLinFactNeighborY="4171">
        <dgm:presLayoutVars>
          <dgm:bulletEnabled val="1"/>
        </dgm:presLayoutVars>
      </dgm:prSet>
      <dgm:spPr/>
      <dgm:t>
        <a:bodyPr/>
        <a:lstStyle/>
        <a:p>
          <a:endParaRPr lang="es-US"/>
        </a:p>
      </dgm:t>
    </dgm:pt>
    <dgm:pt modelId="{5BC251C4-912B-4E18-AEFD-8B1D31D120E8}" type="pres">
      <dgm:prSet presAssocID="{2C9DDE9E-243E-4194-A4D6-C5ED60B8F6ED}" presName="sp" presStyleCnt="0"/>
      <dgm:spPr/>
    </dgm:pt>
    <dgm:pt modelId="{897AA06B-B4D4-4299-9D71-4B45DAC9B351}" type="pres">
      <dgm:prSet presAssocID="{CF04C6CA-9DD5-4E2A-A225-35FF6CCE2A60}" presName="composite" presStyleCnt="0"/>
      <dgm:spPr/>
    </dgm:pt>
    <dgm:pt modelId="{62EBCA33-26B5-48D5-A45E-A39DD0448D0B}" type="pres">
      <dgm:prSet presAssocID="{CF04C6CA-9DD5-4E2A-A225-35FF6CCE2A60}" presName="parentText" presStyleLbl="alignNode1" presStyleIdx="1" presStyleCnt="3" custScaleX="99557">
        <dgm:presLayoutVars>
          <dgm:chMax val="1"/>
          <dgm:bulletEnabled val="1"/>
        </dgm:presLayoutVars>
      </dgm:prSet>
      <dgm:spPr/>
      <dgm:t>
        <a:bodyPr/>
        <a:lstStyle/>
        <a:p>
          <a:endParaRPr lang="es-US"/>
        </a:p>
      </dgm:t>
    </dgm:pt>
    <dgm:pt modelId="{7F7E0BBD-0C1B-4E41-A66D-A8E9D96EDB81}" type="pres">
      <dgm:prSet presAssocID="{CF04C6CA-9DD5-4E2A-A225-35FF6CCE2A60}" presName="descendantText" presStyleLbl="alignAcc1" presStyleIdx="1" presStyleCnt="3" custScaleX="79758" custLinFactNeighborX="-5108" custLinFactNeighborY="-1856">
        <dgm:presLayoutVars>
          <dgm:bulletEnabled val="1"/>
        </dgm:presLayoutVars>
      </dgm:prSet>
      <dgm:spPr/>
      <dgm:t>
        <a:bodyPr/>
        <a:lstStyle/>
        <a:p>
          <a:endParaRPr lang="es-US"/>
        </a:p>
      </dgm:t>
    </dgm:pt>
    <dgm:pt modelId="{CAF1B03C-DB04-48BF-B352-727B77DE3226}" type="pres">
      <dgm:prSet presAssocID="{ACEC5B65-D0EE-4B56-8520-4A20EAD1644B}" presName="sp" presStyleCnt="0"/>
      <dgm:spPr/>
    </dgm:pt>
    <dgm:pt modelId="{4D455776-E76C-46B2-822F-78312D0DF448}" type="pres">
      <dgm:prSet presAssocID="{BB2AC34C-F808-4A72-B821-298F82B3345A}" presName="composite" presStyleCnt="0"/>
      <dgm:spPr/>
    </dgm:pt>
    <dgm:pt modelId="{099A3D36-5364-4E91-8FFC-31721AF7868F}" type="pres">
      <dgm:prSet presAssocID="{BB2AC34C-F808-4A72-B821-298F82B3345A}" presName="parentText" presStyleLbl="alignNode1" presStyleIdx="2" presStyleCnt="3" custScaleX="106898">
        <dgm:presLayoutVars>
          <dgm:chMax val="1"/>
          <dgm:bulletEnabled val="1"/>
        </dgm:presLayoutVars>
      </dgm:prSet>
      <dgm:spPr/>
      <dgm:t>
        <a:bodyPr/>
        <a:lstStyle/>
        <a:p>
          <a:endParaRPr lang="es-US"/>
        </a:p>
      </dgm:t>
    </dgm:pt>
    <dgm:pt modelId="{BFBE8CAE-9900-4217-B7C6-D37889B820A3}" type="pres">
      <dgm:prSet presAssocID="{BB2AC34C-F808-4A72-B821-298F82B3345A}" presName="descendantText" presStyleLbl="alignAcc1" presStyleIdx="2" presStyleCnt="3" custScaleX="74619" custLinFactNeighborX="-7745" custLinFactNeighborY="-3842">
        <dgm:presLayoutVars>
          <dgm:bulletEnabled val="1"/>
        </dgm:presLayoutVars>
      </dgm:prSet>
      <dgm:spPr/>
      <dgm:t>
        <a:bodyPr/>
        <a:lstStyle/>
        <a:p>
          <a:endParaRPr lang="es-US"/>
        </a:p>
      </dgm:t>
    </dgm:pt>
  </dgm:ptLst>
  <dgm:cxnLst>
    <dgm:cxn modelId="{35702A13-B390-4BF2-9274-7076F39496A2}" type="presOf" srcId="{9B2D11A2-F6E9-49EB-8A00-B09DCD1D2477}" destId="{F9E974B6-BCE7-4751-8CE8-96FA8CD15AA8}" srcOrd="0" destOrd="0" presId="urn:microsoft.com/office/officeart/2005/8/layout/chevron2"/>
    <dgm:cxn modelId="{D1796B48-5ECC-4D37-A017-CD3EEAF1F1C1}" srcId="{1B81FC9B-1EBE-430F-B60D-1F8F1E5DDCFA}" destId="{BDEE3CF1-433E-464F-9079-F98697E1D0D3}" srcOrd="0" destOrd="0" parTransId="{31DED618-DBA6-4F8B-9F0F-AE9111F5D135}" sibTransId="{B555FDCC-4F8A-4198-891C-1AB617B9EFA0}"/>
    <dgm:cxn modelId="{1F80A9CE-C2BC-4CC9-914B-97F9A889BE65}" type="presOf" srcId="{9B3904EC-5273-4BE3-9959-B89BF3F7DF18}" destId="{6DAFD011-B01D-4AB2-BCA2-0948794BA0C2}" srcOrd="0" destOrd="1" presId="urn:microsoft.com/office/officeart/2005/8/layout/chevron2"/>
    <dgm:cxn modelId="{E6DE3448-9590-416F-9794-484082CC36D8}" type="presOf" srcId="{CF04C6CA-9DD5-4E2A-A225-35FF6CCE2A60}" destId="{62EBCA33-26B5-48D5-A45E-A39DD0448D0B}" srcOrd="0" destOrd="0" presId="urn:microsoft.com/office/officeart/2005/8/layout/chevron2"/>
    <dgm:cxn modelId="{F9AFE5FA-BBD3-40E1-B434-7048BFABBB37}" srcId="{BB2AC34C-F808-4A72-B821-298F82B3345A}" destId="{EE3A3217-C1DB-4A10-ACCF-D17F756CE249}" srcOrd="1" destOrd="0" parTransId="{CF23164A-91C0-402A-A944-19FF7E75736F}" sibTransId="{CB512000-750E-4961-9C6B-17B8177335DE}"/>
    <dgm:cxn modelId="{5C5DC6A4-C39A-4771-AF83-65D9EC70E091}" type="presOf" srcId="{6248FD4D-8083-4808-9982-538F57E8C856}" destId="{BFBE8CAE-9900-4217-B7C6-D37889B820A3}" srcOrd="0" destOrd="0" presId="urn:microsoft.com/office/officeart/2005/8/layout/chevron2"/>
    <dgm:cxn modelId="{08971191-DF8F-459B-B0EE-8111931D66B6}" srcId="{9B2D11A2-F6E9-49EB-8A00-B09DCD1D2477}" destId="{1B81FC9B-1EBE-430F-B60D-1F8F1E5DDCFA}" srcOrd="0" destOrd="0" parTransId="{3CB9B7F5-2001-4AE7-B458-6F7385049C8A}" sibTransId="{2C9DDE9E-243E-4194-A4D6-C5ED60B8F6ED}"/>
    <dgm:cxn modelId="{D200B36D-8DE9-400F-8280-D93D1D2E7E74}" srcId="{CF04C6CA-9DD5-4E2A-A225-35FF6CCE2A60}" destId="{E0414A04-7237-4D2B-A9EF-E54E0E8E2758}" srcOrd="1" destOrd="0" parTransId="{FA389FA5-EE19-4110-8E46-5200205CA2B7}" sibTransId="{EF2D3FBF-3068-4ECC-951D-A4ACCC735932}"/>
    <dgm:cxn modelId="{4DF3C630-1C75-47F0-88B5-A68EDD3E2B91}" type="presOf" srcId="{1B81FC9B-1EBE-430F-B60D-1F8F1E5DDCFA}" destId="{FCB2A0B5-51F9-43FE-B937-AC6C4BA60A60}" srcOrd="0" destOrd="0" presId="urn:microsoft.com/office/officeart/2005/8/layout/chevron2"/>
    <dgm:cxn modelId="{6FADB78C-DA1E-48C3-AE9B-22FB700B64B6}" type="presOf" srcId="{36F32A8D-5182-4EE6-B1ED-AA081B00BFCB}" destId="{7F7E0BBD-0C1B-4E41-A66D-A8E9D96EDB81}" srcOrd="0" destOrd="0" presId="urn:microsoft.com/office/officeart/2005/8/layout/chevron2"/>
    <dgm:cxn modelId="{CAEE0173-D372-4A62-A7E8-D9522F4C42CA}" srcId="{1B81FC9B-1EBE-430F-B60D-1F8F1E5DDCFA}" destId="{9B3904EC-5273-4BE3-9959-B89BF3F7DF18}" srcOrd="1" destOrd="0" parTransId="{BCF392F0-8581-469B-A6F0-D7265AAAFE7A}" sibTransId="{51198AE2-8B9E-49E5-A07C-DE35FBAF6A16}"/>
    <dgm:cxn modelId="{96B13303-35B2-477F-97C4-3E1C72B0F9F1}" type="presOf" srcId="{EE3A3217-C1DB-4A10-ACCF-D17F756CE249}" destId="{BFBE8CAE-9900-4217-B7C6-D37889B820A3}" srcOrd="0" destOrd="1" presId="urn:microsoft.com/office/officeart/2005/8/layout/chevron2"/>
    <dgm:cxn modelId="{6273A71C-71EC-4C86-A17D-A6245C2DCB86}" type="presOf" srcId="{D43E2AB6-9878-4577-BE4F-99B00BAB6C2A}" destId="{7F7E0BBD-0C1B-4E41-A66D-A8E9D96EDB81}" srcOrd="0" destOrd="2" presId="urn:microsoft.com/office/officeart/2005/8/layout/chevron2"/>
    <dgm:cxn modelId="{C53F7F59-977F-4BF4-8941-711291AC99E6}" type="presOf" srcId="{BB2AC34C-F808-4A72-B821-298F82B3345A}" destId="{099A3D36-5364-4E91-8FFC-31721AF7868F}" srcOrd="0" destOrd="0" presId="urn:microsoft.com/office/officeart/2005/8/layout/chevron2"/>
    <dgm:cxn modelId="{61FD3A72-C528-474A-9B1C-0C2387136820}" type="presOf" srcId="{BDEE3CF1-433E-464F-9079-F98697E1D0D3}" destId="{6DAFD011-B01D-4AB2-BCA2-0948794BA0C2}" srcOrd="0" destOrd="0" presId="urn:microsoft.com/office/officeart/2005/8/layout/chevron2"/>
    <dgm:cxn modelId="{C0AB397E-8EAF-4B07-9C3B-CBCA6D63AE4A}" srcId="{CF04C6CA-9DD5-4E2A-A225-35FF6CCE2A60}" destId="{36F32A8D-5182-4EE6-B1ED-AA081B00BFCB}" srcOrd="0" destOrd="0" parTransId="{79B69F1F-2624-4B85-B1C4-F0DFBF22BB6D}" sibTransId="{2E6E4C60-7732-43E4-9C6C-230DBDA016AF}"/>
    <dgm:cxn modelId="{E63D722C-D9AA-4B80-AA84-9EA4D84EA9D8}" srcId="{1B81FC9B-1EBE-430F-B60D-1F8F1E5DDCFA}" destId="{5917B1C4-01DE-4084-95EB-E0E8414530C0}" srcOrd="3" destOrd="0" parTransId="{465CCF8F-3120-47EB-8032-7C90C4826B3B}" sibTransId="{CE869C43-A7EB-4FC8-936D-6FDA039CACF2}"/>
    <dgm:cxn modelId="{2B1E358E-879A-4ABF-89FB-236E48FF7A21}" srcId="{CF04C6CA-9DD5-4E2A-A225-35FF6CCE2A60}" destId="{D43E2AB6-9878-4577-BE4F-99B00BAB6C2A}" srcOrd="2" destOrd="0" parTransId="{7C2CB4AB-7034-432F-9B02-1C4EE513C4EE}" sibTransId="{4C6930AB-0F72-4C68-826A-04C82D4BD9E8}"/>
    <dgm:cxn modelId="{E3F27E0C-DA7E-441D-A483-4A57C102C935}" srcId="{1B81FC9B-1EBE-430F-B60D-1F8F1E5DDCFA}" destId="{14B1C425-6197-43EA-B869-9A08FABC7A9A}" srcOrd="2" destOrd="0" parTransId="{183BF4B3-8A09-44AA-A1B2-4934C3836EB5}" sibTransId="{C41BE33E-669A-4118-AD1D-7F0E8E564F86}"/>
    <dgm:cxn modelId="{0178D4F2-6958-4C69-A46D-B530A2D0FFE3}" type="presOf" srcId="{14B1C425-6197-43EA-B869-9A08FABC7A9A}" destId="{6DAFD011-B01D-4AB2-BCA2-0948794BA0C2}" srcOrd="0" destOrd="2" presId="urn:microsoft.com/office/officeart/2005/8/layout/chevron2"/>
    <dgm:cxn modelId="{6FA323A8-129E-4DBA-9722-0887415FA4B9}" srcId="{9B2D11A2-F6E9-49EB-8A00-B09DCD1D2477}" destId="{CF04C6CA-9DD5-4E2A-A225-35FF6CCE2A60}" srcOrd="1" destOrd="0" parTransId="{6DB72D33-08CB-409B-8760-5856F764B929}" sibTransId="{ACEC5B65-D0EE-4B56-8520-4A20EAD1644B}"/>
    <dgm:cxn modelId="{D3379783-C90A-4FD2-A924-9D9F4A2FA541}" srcId="{9B2D11A2-F6E9-49EB-8A00-B09DCD1D2477}" destId="{BB2AC34C-F808-4A72-B821-298F82B3345A}" srcOrd="2" destOrd="0" parTransId="{798C12AC-65E1-40D3-86F7-57660824C4CB}" sibTransId="{1914F471-A47E-4843-847E-DB3ADA32019A}"/>
    <dgm:cxn modelId="{20FA1D7F-890A-4503-8CB0-0D19C68BA7CC}" type="presOf" srcId="{E0414A04-7237-4D2B-A9EF-E54E0E8E2758}" destId="{7F7E0BBD-0C1B-4E41-A66D-A8E9D96EDB81}" srcOrd="0" destOrd="1" presId="urn:microsoft.com/office/officeart/2005/8/layout/chevron2"/>
    <dgm:cxn modelId="{9591DF6E-4C53-460B-B4B6-1C556DAC2373}" type="presOf" srcId="{5917B1C4-01DE-4084-95EB-E0E8414530C0}" destId="{6DAFD011-B01D-4AB2-BCA2-0948794BA0C2}" srcOrd="0" destOrd="3" presId="urn:microsoft.com/office/officeart/2005/8/layout/chevron2"/>
    <dgm:cxn modelId="{E4A2FE5C-B2D6-4AA7-8CE2-C519B05D6324}" srcId="{BB2AC34C-F808-4A72-B821-298F82B3345A}" destId="{6248FD4D-8083-4808-9982-538F57E8C856}" srcOrd="0" destOrd="0" parTransId="{0655A93E-AF5C-48D8-A094-8257CA166487}" sibTransId="{804AB52D-165F-4E7D-8D2C-8181417565CE}"/>
    <dgm:cxn modelId="{A1F2E93C-C08B-4255-9BD7-FF48B1F273D8}" type="presParOf" srcId="{F9E974B6-BCE7-4751-8CE8-96FA8CD15AA8}" destId="{4BA21DFC-50F5-4629-94C1-94FB3AA7E9C9}" srcOrd="0" destOrd="0" presId="urn:microsoft.com/office/officeart/2005/8/layout/chevron2"/>
    <dgm:cxn modelId="{E1864925-0469-4263-A0C8-A8882476D04A}" type="presParOf" srcId="{4BA21DFC-50F5-4629-94C1-94FB3AA7E9C9}" destId="{FCB2A0B5-51F9-43FE-B937-AC6C4BA60A60}" srcOrd="0" destOrd="0" presId="urn:microsoft.com/office/officeart/2005/8/layout/chevron2"/>
    <dgm:cxn modelId="{91BBA055-969E-4693-8BDC-8FC4AD6BA767}" type="presParOf" srcId="{4BA21DFC-50F5-4629-94C1-94FB3AA7E9C9}" destId="{6DAFD011-B01D-4AB2-BCA2-0948794BA0C2}" srcOrd="1" destOrd="0" presId="urn:microsoft.com/office/officeart/2005/8/layout/chevron2"/>
    <dgm:cxn modelId="{DE5FBBB3-D9ED-47A2-8BB7-B850E470D825}" type="presParOf" srcId="{F9E974B6-BCE7-4751-8CE8-96FA8CD15AA8}" destId="{5BC251C4-912B-4E18-AEFD-8B1D31D120E8}" srcOrd="1" destOrd="0" presId="urn:microsoft.com/office/officeart/2005/8/layout/chevron2"/>
    <dgm:cxn modelId="{D7966E1C-E776-4477-80D9-C86A5237E3CC}" type="presParOf" srcId="{F9E974B6-BCE7-4751-8CE8-96FA8CD15AA8}" destId="{897AA06B-B4D4-4299-9D71-4B45DAC9B351}" srcOrd="2" destOrd="0" presId="urn:microsoft.com/office/officeart/2005/8/layout/chevron2"/>
    <dgm:cxn modelId="{175E1983-A7AD-429C-824C-FDAE7C688E83}" type="presParOf" srcId="{897AA06B-B4D4-4299-9D71-4B45DAC9B351}" destId="{62EBCA33-26B5-48D5-A45E-A39DD0448D0B}" srcOrd="0" destOrd="0" presId="urn:microsoft.com/office/officeart/2005/8/layout/chevron2"/>
    <dgm:cxn modelId="{5E6F207A-D5CE-4E03-B4A7-138F9E5A4C4D}" type="presParOf" srcId="{897AA06B-B4D4-4299-9D71-4B45DAC9B351}" destId="{7F7E0BBD-0C1B-4E41-A66D-A8E9D96EDB81}" srcOrd="1" destOrd="0" presId="urn:microsoft.com/office/officeart/2005/8/layout/chevron2"/>
    <dgm:cxn modelId="{55206AD6-0FCB-4021-80F2-4FD53BE874B0}" type="presParOf" srcId="{F9E974B6-BCE7-4751-8CE8-96FA8CD15AA8}" destId="{CAF1B03C-DB04-48BF-B352-727B77DE3226}" srcOrd="3" destOrd="0" presId="urn:microsoft.com/office/officeart/2005/8/layout/chevron2"/>
    <dgm:cxn modelId="{BE59C890-0324-43A2-9D88-F72A2A053508}" type="presParOf" srcId="{F9E974B6-BCE7-4751-8CE8-96FA8CD15AA8}" destId="{4D455776-E76C-46B2-822F-78312D0DF448}" srcOrd="4" destOrd="0" presId="urn:microsoft.com/office/officeart/2005/8/layout/chevron2"/>
    <dgm:cxn modelId="{3A67FB71-7CE7-4F44-A4B4-D0F02480D091}" type="presParOf" srcId="{4D455776-E76C-46B2-822F-78312D0DF448}" destId="{099A3D36-5364-4E91-8FFC-31721AF7868F}" srcOrd="0" destOrd="0" presId="urn:microsoft.com/office/officeart/2005/8/layout/chevron2"/>
    <dgm:cxn modelId="{5FC56565-BFE7-4CA5-9B58-36B73CB83F58}" type="presParOf" srcId="{4D455776-E76C-46B2-822F-78312D0DF448}" destId="{BFBE8CAE-9900-4217-B7C6-D37889B820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2D11A2-F6E9-49EB-8A00-B09DCD1D2477}" type="doc">
      <dgm:prSet loTypeId="urn:microsoft.com/office/officeart/2005/8/layout/chevron2" loCatId="list" qsTypeId="urn:microsoft.com/office/officeart/2005/8/quickstyle/simple1" qsCatId="simple" csTypeId="urn:microsoft.com/office/officeart/2005/8/colors/colorful5" csCatId="colorful" phldr="1"/>
      <dgm:spPr/>
    </dgm:pt>
    <dgm:pt modelId="{1B81FC9B-1EBE-430F-B60D-1F8F1E5DDCFA}">
      <dgm:prSet phldrT="[Texto]" custT="1"/>
      <dgm:spPr>
        <a:solidFill>
          <a:srgbClr val="0070C0"/>
        </a:solidFill>
      </dgm:spPr>
      <dgm:t>
        <a:bodyPr/>
        <a:lstStyle/>
        <a:p>
          <a:endParaRPr lang="es-US" sz="1600" b="1" dirty="0" smtClean="0"/>
        </a:p>
        <a:p>
          <a:r>
            <a:rPr lang="es-US" sz="1600" b="1" dirty="0" smtClean="0"/>
            <a:t>NIVEL 4</a:t>
          </a:r>
        </a:p>
        <a:p>
          <a:r>
            <a:rPr lang="es-US" sz="1600" b="1" dirty="0" smtClean="0"/>
            <a:t>RECLAMOS</a:t>
          </a:r>
        </a:p>
      </dgm:t>
    </dgm:pt>
    <dgm:pt modelId="{3CB9B7F5-2001-4AE7-B458-6F7385049C8A}" type="parTrans" cxnId="{08971191-DF8F-459B-B0EE-8111931D66B6}">
      <dgm:prSet/>
      <dgm:spPr/>
      <dgm:t>
        <a:bodyPr/>
        <a:lstStyle/>
        <a:p>
          <a:endParaRPr lang="es-US"/>
        </a:p>
      </dgm:t>
    </dgm:pt>
    <dgm:pt modelId="{2C9DDE9E-243E-4194-A4D6-C5ED60B8F6ED}" type="sibTrans" cxnId="{08971191-DF8F-459B-B0EE-8111931D66B6}">
      <dgm:prSet/>
      <dgm:spPr/>
      <dgm:t>
        <a:bodyPr/>
        <a:lstStyle/>
        <a:p>
          <a:endParaRPr lang="es-US"/>
        </a:p>
      </dgm:t>
    </dgm:pt>
    <dgm:pt modelId="{CF04C6CA-9DD5-4E2A-A225-35FF6CCE2A60}">
      <dgm:prSet phldrT="[Texto]" custT="1"/>
      <dgm:spPr>
        <a:solidFill>
          <a:srgbClr val="00B0F0"/>
        </a:solidFill>
      </dgm:spPr>
      <dgm:t>
        <a:bodyPr/>
        <a:lstStyle/>
        <a:p>
          <a:endParaRPr lang="es-ES" sz="1600" b="1" dirty="0" smtClean="0"/>
        </a:p>
        <a:p>
          <a:r>
            <a:rPr lang="es-ES" sz="1600" b="1" dirty="0" smtClean="0"/>
            <a:t>NIVEL 5 </a:t>
          </a:r>
        </a:p>
        <a:p>
          <a:r>
            <a:rPr lang="es-US" sz="1600" b="1" dirty="0" smtClean="0"/>
            <a:t>SAL_PEN_EQ_MOV</a:t>
          </a:r>
          <a:endParaRPr lang="es-US" sz="1600" b="1" dirty="0"/>
        </a:p>
      </dgm:t>
    </dgm:pt>
    <dgm:pt modelId="{6DB72D33-08CB-409B-8760-5856F764B929}" type="parTrans" cxnId="{6FA323A8-129E-4DBA-9722-0887415FA4B9}">
      <dgm:prSet/>
      <dgm:spPr/>
      <dgm:t>
        <a:bodyPr/>
        <a:lstStyle/>
        <a:p>
          <a:endParaRPr lang="es-US"/>
        </a:p>
      </dgm:t>
    </dgm:pt>
    <dgm:pt modelId="{ACEC5B65-D0EE-4B56-8520-4A20EAD1644B}" type="sibTrans" cxnId="{6FA323A8-129E-4DBA-9722-0887415FA4B9}">
      <dgm:prSet/>
      <dgm:spPr/>
      <dgm:t>
        <a:bodyPr/>
        <a:lstStyle/>
        <a:p>
          <a:endParaRPr lang="es-US"/>
        </a:p>
      </dgm:t>
    </dgm:pt>
    <dgm:pt modelId="{BDEE3CF1-433E-464F-9079-F98697E1D0D3}">
      <dgm:prSet custT="1"/>
      <dgm:spPr>
        <a:solidFill>
          <a:srgbClr val="F3F1E8"/>
        </a:solidFill>
        <a:ln>
          <a:solidFill>
            <a:srgbClr val="002060"/>
          </a:solidFill>
        </a:ln>
      </dgm:spPr>
      <dgm:t>
        <a:bodyPr/>
        <a:lstStyle/>
        <a:p>
          <a:r>
            <a:rPr lang="es-US" sz="1400" dirty="0" smtClean="0"/>
            <a:t>DEL 19,3% DE QUIENES TIENEN UNA PERMANENCIA MAYOR A 2,5 AÑOS Y SI TIENEN INGRESADO RECLAMOS POR ALGUN TEMA DE FACTURACION, 3,250 NO CANCELAN SUS SERVICIOS Y 1,746 SI LO HACEN</a:t>
          </a:r>
          <a:endParaRPr lang="es-US" sz="1400" dirty="0"/>
        </a:p>
      </dgm:t>
    </dgm:pt>
    <dgm:pt modelId="{31DED618-DBA6-4F8B-9F0F-AE9111F5D135}" type="parTrans" cxnId="{D1796B48-5ECC-4D37-A017-CD3EEAF1F1C1}">
      <dgm:prSet/>
      <dgm:spPr/>
      <dgm:t>
        <a:bodyPr/>
        <a:lstStyle/>
        <a:p>
          <a:endParaRPr lang="es-US"/>
        </a:p>
      </dgm:t>
    </dgm:pt>
    <dgm:pt modelId="{B555FDCC-4F8A-4198-891C-1AB617B9EFA0}" type="sibTrans" cxnId="{D1796B48-5ECC-4D37-A017-CD3EEAF1F1C1}">
      <dgm:prSet/>
      <dgm:spPr/>
      <dgm:t>
        <a:bodyPr/>
        <a:lstStyle/>
        <a:p>
          <a:endParaRPr lang="es-US"/>
        </a:p>
      </dgm:t>
    </dgm:pt>
    <dgm:pt modelId="{36F32A8D-5182-4EE6-B1ED-AA081B00BFCB}">
      <dgm:prSet phldrT="[Texto]" custT="1"/>
      <dgm:spPr>
        <a:solidFill>
          <a:srgbClr val="F3F1E8"/>
        </a:solidFill>
      </dgm:spPr>
      <dgm:t>
        <a:bodyPr/>
        <a:lstStyle/>
        <a:p>
          <a:r>
            <a:rPr lang="es-US" sz="1400" dirty="0" smtClean="0"/>
            <a:t>DEL 5,2% DE QUIENES SI TIENEN INGRESADO RECLAMOS Y NO TIENEN SALDO PENDIENTE POR ALGUN EQUIPO MOVIL, 1,095 NO CANCELAN SUS SERVICIOS Y 1,746 SI LO HACEN</a:t>
          </a:r>
          <a:endParaRPr lang="es-US" sz="1400" dirty="0"/>
        </a:p>
      </dgm:t>
    </dgm:pt>
    <dgm:pt modelId="{79B69F1F-2624-4B85-B1C4-F0DFBF22BB6D}" type="parTrans" cxnId="{C0AB397E-8EAF-4B07-9C3B-CBCA6D63AE4A}">
      <dgm:prSet/>
      <dgm:spPr/>
      <dgm:t>
        <a:bodyPr/>
        <a:lstStyle/>
        <a:p>
          <a:endParaRPr lang="es-US"/>
        </a:p>
      </dgm:t>
    </dgm:pt>
    <dgm:pt modelId="{2E6E4C60-7732-43E4-9C6C-230DBDA016AF}" type="sibTrans" cxnId="{C0AB397E-8EAF-4B07-9C3B-CBCA6D63AE4A}">
      <dgm:prSet/>
      <dgm:spPr/>
      <dgm:t>
        <a:bodyPr/>
        <a:lstStyle/>
        <a:p>
          <a:endParaRPr lang="es-US"/>
        </a:p>
      </dgm:t>
    </dgm:pt>
    <dgm:pt modelId="{6E4A3A16-5C93-4CEA-8CBE-6D05881D4EC9}">
      <dgm:prSet custT="1"/>
      <dgm:spPr/>
      <dgm:t>
        <a:bodyPr/>
        <a:lstStyle/>
        <a:p>
          <a:r>
            <a:rPr lang="es-US" sz="1400" dirty="0" smtClean="0"/>
            <a:t>MIENTRAS QUE DE LOS QUE NO TIENEN INGRESADO UN RECLAMO, 13,450 NO CANCELAN SUS SERVICIOS Y 28 SI LO HACEN </a:t>
          </a:r>
          <a:endParaRPr lang="es-US" sz="1400" dirty="0"/>
        </a:p>
      </dgm:t>
    </dgm:pt>
    <dgm:pt modelId="{516A9DF4-84F8-4078-901E-1F90B42D636C}" type="parTrans" cxnId="{9917D8E3-6594-4C0C-9A77-6CF4A08B623A}">
      <dgm:prSet/>
      <dgm:spPr/>
      <dgm:t>
        <a:bodyPr/>
        <a:lstStyle/>
        <a:p>
          <a:endParaRPr lang="es-EC"/>
        </a:p>
      </dgm:t>
    </dgm:pt>
    <dgm:pt modelId="{936748BB-D93E-4350-9E01-4C0D8F4179A0}" type="sibTrans" cxnId="{9917D8E3-6594-4C0C-9A77-6CF4A08B623A}">
      <dgm:prSet/>
      <dgm:spPr/>
      <dgm:t>
        <a:bodyPr/>
        <a:lstStyle/>
        <a:p>
          <a:endParaRPr lang="es-EC"/>
        </a:p>
      </dgm:t>
    </dgm:pt>
    <dgm:pt modelId="{4906DB81-4C3E-4169-98F2-7035321354D2}">
      <dgm:prSet phldrT="[Texto]" custT="1"/>
      <dgm:spPr>
        <a:solidFill>
          <a:srgbClr val="F3F1E8"/>
        </a:solidFill>
      </dgm:spPr>
      <dgm:t>
        <a:bodyPr/>
        <a:lstStyle/>
        <a:p>
          <a:r>
            <a:rPr lang="es-US" sz="1400" dirty="0" smtClean="0"/>
            <a:t>MIENTRAS QUE DE LOS QUE SI TIENEN UN SALDO PENDIENTE POR ALGUN EQUIPO MOVIL, 2,155 NO CANCELAN SUS SERVICIOS Y CERO O NUNGUN CLIENTE SI CANCELA SUS SERVICIOS </a:t>
          </a:r>
          <a:endParaRPr lang="es-US" sz="1400" dirty="0"/>
        </a:p>
      </dgm:t>
    </dgm:pt>
    <dgm:pt modelId="{2380F67D-25F4-457D-8AC2-7B6C1B1EB06E}" type="parTrans" cxnId="{AEC5CEA2-F107-42AA-A729-D40B8E52544B}">
      <dgm:prSet/>
      <dgm:spPr/>
      <dgm:t>
        <a:bodyPr/>
        <a:lstStyle/>
        <a:p>
          <a:endParaRPr lang="es-EC"/>
        </a:p>
      </dgm:t>
    </dgm:pt>
    <dgm:pt modelId="{FD7EF8BF-A230-46A2-B7D3-7C0A92808119}" type="sibTrans" cxnId="{AEC5CEA2-F107-42AA-A729-D40B8E52544B}">
      <dgm:prSet/>
      <dgm:spPr/>
      <dgm:t>
        <a:bodyPr/>
        <a:lstStyle/>
        <a:p>
          <a:endParaRPr lang="es-EC"/>
        </a:p>
      </dgm:t>
    </dgm:pt>
    <dgm:pt modelId="{49EA56FB-04F4-41EA-ADEB-48CF32582BD2}">
      <dgm:prSet phldrT="[Texto]" custT="1"/>
      <dgm:spPr>
        <a:solidFill>
          <a:srgbClr val="F3F1E8"/>
        </a:solidFill>
      </dgm:spPr>
      <dgm:t>
        <a:bodyPr/>
        <a:lstStyle/>
        <a:p>
          <a:endParaRPr lang="es-US" sz="1400" dirty="0"/>
        </a:p>
      </dgm:t>
    </dgm:pt>
    <dgm:pt modelId="{A9D510EB-902A-4393-A297-95CF4158B2C1}" type="parTrans" cxnId="{6F23FE23-53E7-4A24-81E3-BDAD77DAC9B9}">
      <dgm:prSet/>
      <dgm:spPr/>
      <dgm:t>
        <a:bodyPr/>
        <a:lstStyle/>
        <a:p>
          <a:endParaRPr lang="es-EC"/>
        </a:p>
      </dgm:t>
    </dgm:pt>
    <dgm:pt modelId="{C04DC13A-D719-47E4-BD50-863B8743A7CD}" type="sibTrans" cxnId="{6F23FE23-53E7-4A24-81E3-BDAD77DAC9B9}">
      <dgm:prSet/>
      <dgm:spPr/>
      <dgm:t>
        <a:bodyPr/>
        <a:lstStyle/>
        <a:p>
          <a:endParaRPr lang="es-EC"/>
        </a:p>
      </dgm:t>
    </dgm:pt>
    <dgm:pt modelId="{F9E974B6-BCE7-4751-8CE8-96FA8CD15AA8}" type="pres">
      <dgm:prSet presAssocID="{9B2D11A2-F6E9-49EB-8A00-B09DCD1D2477}" presName="linearFlow" presStyleCnt="0">
        <dgm:presLayoutVars>
          <dgm:dir/>
          <dgm:animLvl val="lvl"/>
          <dgm:resizeHandles val="exact"/>
        </dgm:presLayoutVars>
      </dgm:prSet>
      <dgm:spPr/>
    </dgm:pt>
    <dgm:pt modelId="{4BA21DFC-50F5-4629-94C1-94FB3AA7E9C9}" type="pres">
      <dgm:prSet presAssocID="{1B81FC9B-1EBE-430F-B60D-1F8F1E5DDCFA}" presName="composite" presStyleCnt="0"/>
      <dgm:spPr/>
    </dgm:pt>
    <dgm:pt modelId="{FCB2A0B5-51F9-43FE-B937-AC6C4BA60A60}" type="pres">
      <dgm:prSet presAssocID="{1B81FC9B-1EBE-430F-B60D-1F8F1E5DDCFA}" presName="parentText" presStyleLbl="alignNode1" presStyleIdx="0" presStyleCnt="2" custScaleX="107243" custLinFactNeighborY="2256">
        <dgm:presLayoutVars>
          <dgm:chMax val="1"/>
          <dgm:bulletEnabled val="1"/>
        </dgm:presLayoutVars>
      </dgm:prSet>
      <dgm:spPr/>
      <dgm:t>
        <a:bodyPr/>
        <a:lstStyle/>
        <a:p>
          <a:endParaRPr lang="es-US"/>
        </a:p>
      </dgm:t>
    </dgm:pt>
    <dgm:pt modelId="{6DAFD011-B01D-4AB2-BCA2-0948794BA0C2}" type="pres">
      <dgm:prSet presAssocID="{1B81FC9B-1EBE-430F-B60D-1F8F1E5DDCFA}" presName="descendantText" presStyleLbl="alignAcc1" presStyleIdx="0" presStyleCnt="2" custScaleX="77968" custScaleY="106039" custLinFactNeighborX="-6638" custLinFactNeighborY="4171">
        <dgm:presLayoutVars>
          <dgm:bulletEnabled val="1"/>
        </dgm:presLayoutVars>
      </dgm:prSet>
      <dgm:spPr/>
      <dgm:t>
        <a:bodyPr/>
        <a:lstStyle/>
        <a:p>
          <a:endParaRPr lang="es-US"/>
        </a:p>
      </dgm:t>
    </dgm:pt>
    <dgm:pt modelId="{5BC251C4-912B-4E18-AEFD-8B1D31D120E8}" type="pres">
      <dgm:prSet presAssocID="{2C9DDE9E-243E-4194-A4D6-C5ED60B8F6ED}" presName="sp" presStyleCnt="0"/>
      <dgm:spPr/>
    </dgm:pt>
    <dgm:pt modelId="{897AA06B-B4D4-4299-9D71-4B45DAC9B351}" type="pres">
      <dgm:prSet presAssocID="{CF04C6CA-9DD5-4E2A-A225-35FF6CCE2A60}" presName="composite" presStyleCnt="0"/>
      <dgm:spPr/>
    </dgm:pt>
    <dgm:pt modelId="{62EBCA33-26B5-48D5-A45E-A39DD0448D0B}" type="pres">
      <dgm:prSet presAssocID="{CF04C6CA-9DD5-4E2A-A225-35FF6CCE2A60}" presName="parentText" presStyleLbl="alignNode1" presStyleIdx="1" presStyleCnt="2" custScaleX="99557">
        <dgm:presLayoutVars>
          <dgm:chMax val="1"/>
          <dgm:bulletEnabled val="1"/>
        </dgm:presLayoutVars>
      </dgm:prSet>
      <dgm:spPr/>
      <dgm:t>
        <a:bodyPr/>
        <a:lstStyle/>
        <a:p>
          <a:endParaRPr lang="es-US"/>
        </a:p>
      </dgm:t>
    </dgm:pt>
    <dgm:pt modelId="{7F7E0BBD-0C1B-4E41-A66D-A8E9D96EDB81}" type="pres">
      <dgm:prSet presAssocID="{CF04C6CA-9DD5-4E2A-A225-35FF6CCE2A60}" presName="descendantText" presStyleLbl="alignAcc1" presStyleIdx="1" presStyleCnt="2" custScaleX="79758" custLinFactNeighborX="-5108" custLinFactNeighborY="-1856">
        <dgm:presLayoutVars>
          <dgm:bulletEnabled val="1"/>
        </dgm:presLayoutVars>
      </dgm:prSet>
      <dgm:spPr/>
      <dgm:t>
        <a:bodyPr/>
        <a:lstStyle/>
        <a:p>
          <a:endParaRPr lang="es-US"/>
        </a:p>
      </dgm:t>
    </dgm:pt>
  </dgm:ptLst>
  <dgm:cxnLst>
    <dgm:cxn modelId="{8D193513-D873-4E58-92F2-52718C1C1018}" type="presOf" srcId="{36F32A8D-5182-4EE6-B1ED-AA081B00BFCB}" destId="{7F7E0BBD-0C1B-4E41-A66D-A8E9D96EDB81}" srcOrd="0" destOrd="0" presId="urn:microsoft.com/office/officeart/2005/8/layout/chevron2"/>
    <dgm:cxn modelId="{D1796B48-5ECC-4D37-A017-CD3EEAF1F1C1}" srcId="{1B81FC9B-1EBE-430F-B60D-1F8F1E5DDCFA}" destId="{BDEE3CF1-433E-464F-9079-F98697E1D0D3}" srcOrd="0" destOrd="0" parTransId="{31DED618-DBA6-4F8B-9F0F-AE9111F5D135}" sibTransId="{B555FDCC-4F8A-4198-891C-1AB617B9EFA0}"/>
    <dgm:cxn modelId="{EB0B4EE9-BA1E-450F-BCF0-C19B006F6B70}" type="presOf" srcId="{1B81FC9B-1EBE-430F-B60D-1F8F1E5DDCFA}" destId="{FCB2A0B5-51F9-43FE-B937-AC6C4BA60A60}" srcOrd="0" destOrd="0" presId="urn:microsoft.com/office/officeart/2005/8/layout/chevron2"/>
    <dgm:cxn modelId="{99A26054-CFE9-4810-8EA4-DBD8F3DB3DDF}" type="presOf" srcId="{9B2D11A2-F6E9-49EB-8A00-B09DCD1D2477}" destId="{F9E974B6-BCE7-4751-8CE8-96FA8CD15AA8}" srcOrd="0" destOrd="0" presId="urn:microsoft.com/office/officeart/2005/8/layout/chevron2"/>
    <dgm:cxn modelId="{08971191-DF8F-459B-B0EE-8111931D66B6}" srcId="{9B2D11A2-F6E9-49EB-8A00-B09DCD1D2477}" destId="{1B81FC9B-1EBE-430F-B60D-1F8F1E5DDCFA}" srcOrd="0" destOrd="0" parTransId="{3CB9B7F5-2001-4AE7-B458-6F7385049C8A}" sibTransId="{2C9DDE9E-243E-4194-A4D6-C5ED60B8F6ED}"/>
    <dgm:cxn modelId="{AEC5CEA2-F107-42AA-A729-D40B8E52544B}" srcId="{CF04C6CA-9DD5-4E2A-A225-35FF6CCE2A60}" destId="{4906DB81-4C3E-4169-98F2-7035321354D2}" srcOrd="2" destOrd="0" parTransId="{2380F67D-25F4-457D-8AC2-7B6C1B1EB06E}" sibTransId="{FD7EF8BF-A230-46A2-B7D3-7C0A92808119}"/>
    <dgm:cxn modelId="{E65318BE-EB1B-45C6-BB73-1FDBB8421DA4}" type="presOf" srcId="{4906DB81-4C3E-4169-98F2-7035321354D2}" destId="{7F7E0BBD-0C1B-4E41-A66D-A8E9D96EDB81}" srcOrd="0" destOrd="2" presId="urn:microsoft.com/office/officeart/2005/8/layout/chevron2"/>
    <dgm:cxn modelId="{C0AB397E-8EAF-4B07-9C3B-CBCA6D63AE4A}" srcId="{CF04C6CA-9DD5-4E2A-A225-35FF6CCE2A60}" destId="{36F32A8D-5182-4EE6-B1ED-AA081B00BFCB}" srcOrd="0" destOrd="0" parTransId="{79B69F1F-2624-4B85-B1C4-F0DFBF22BB6D}" sibTransId="{2E6E4C60-7732-43E4-9C6C-230DBDA016AF}"/>
    <dgm:cxn modelId="{6F23FE23-53E7-4A24-81E3-BDAD77DAC9B9}" srcId="{CF04C6CA-9DD5-4E2A-A225-35FF6CCE2A60}" destId="{49EA56FB-04F4-41EA-ADEB-48CF32582BD2}" srcOrd="1" destOrd="0" parTransId="{A9D510EB-902A-4393-A297-95CF4158B2C1}" sibTransId="{C04DC13A-D719-47E4-BD50-863B8743A7CD}"/>
    <dgm:cxn modelId="{B21A820F-B1D6-4FA7-8E56-98E5EF33F8A9}" type="presOf" srcId="{49EA56FB-04F4-41EA-ADEB-48CF32582BD2}" destId="{7F7E0BBD-0C1B-4E41-A66D-A8E9D96EDB81}" srcOrd="0" destOrd="1" presId="urn:microsoft.com/office/officeart/2005/8/layout/chevron2"/>
    <dgm:cxn modelId="{525C9A1A-C96D-4E73-B105-2EE80BA50BB3}" type="presOf" srcId="{BDEE3CF1-433E-464F-9079-F98697E1D0D3}" destId="{6DAFD011-B01D-4AB2-BCA2-0948794BA0C2}" srcOrd="0" destOrd="0" presId="urn:microsoft.com/office/officeart/2005/8/layout/chevron2"/>
    <dgm:cxn modelId="{6FA323A8-129E-4DBA-9722-0887415FA4B9}" srcId="{9B2D11A2-F6E9-49EB-8A00-B09DCD1D2477}" destId="{CF04C6CA-9DD5-4E2A-A225-35FF6CCE2A60}" srcOrd="1" destOrd="0" parTransId="{6DB72D33-08CB-409B-8760-5856F764B929}" sibTransId="{ACEC5B65-D0EE-4B56-8520-4A20EAD1644B}"/>
    <dgm:cxn modelId="{2612F114-E38F-42D0-A35E-B226DB18A7BA}" type="presOf" srcId="{CF04C6CA-9DD5-4E2A-A225-35FF6CCE2A60}" destId="{62EBCA33-26B5-48D5-A45E-A39DD0448D0B}" srcOrd="0" destOrd="0" presId="urn:microsoft.com/office/officeart/2005/8/layout/chevron2"/>
    <dgm:cxn modelId="{9917D8E3-6594-4C0C-9A77-6CF4A08B623A}" srcId="{1B81FC9B-1EBE-430F-B60D-1F8F1E5DDCFA}" destId="{6E4A3A16-5C93-4CEA-8CBE-6D05881D4EC9}" srcOrd="1" destOrd="0" parTransId="{516A9DF4-84F8-4078-901E-1F90B42D636C}" sibTransId="{936748BB-D93E-4350-9E01-4C0D8F4179A0}"/>
    <dgm:cxn modelId="{98736C6D-D473-4F7B-B3AB-4DD2D89F1B82}" type="presOf" srcId="{6E4A3A16-5C93-4CEA-8CBE-6D05881D4EC9}" destId="{6DAFD011-B01D-4AB2-BCA2-0948794BA0C2}" srcOrd="0" destOrd="1" presId="urn:microsoft.com/office/officeart/2005/8/layout/chevron2"/>
    <dgm:cxn modelId="{265328C7-4DAC-48AE-B2F1-5E3006E59B05}" type="presParOf" srcId="{F9E974B6-BCE7-4751-8CE8-96FA8CD15AA8}" destId="{4BA21DFC-50F5-4629-94C1-94FB3AA7E9C9}" srcOrd="0" destOrd="0" presId="urn:microsoft.com/office/officeart/2005/8/layout/chevron2"/>
    <dgm:cxn modelId="{ACAAA1CB-7820-4884-A231-9AFD2AEB9DC2}" type="presParOf" srcId="{4BA21DFC-50F5-4629-94C1-94FB3AA7E9C9}" destId="{FCB2A0B5-51F9-43FE-B937-AC6C4BA60A60}" srcOrd="0" destOrd="0" presId="urn:microsoft.com/office/officeart/2005/8/layout/chevron2"/>
    <dgm:cxn modelId="{600843D5-2817-4554-BF53-49D5C1102EEB}" type="presParOf" srcId="{4BA21DFC-50F5-4629-94C1-94FB3AA7E9C9}" destId="{6DAFD011-B01D-4AB2-BCA2-0948794BA0C2}" srcOrd="1" destOrd="0" presId="urn:microsoft.com/office/officeart/2005/8/layout/chevron2"/>
    <dgm:cxn modelId="{0AC4E87D-77F9-45D3-B777-E44542236D91}" type="presParOf" srcId="{F9E974B6-BCE7-4751-8CE8-96FA8CD15AA8}" destId="{5BC251C4-912B-4E18-AEFD-8B1D31D120E8}" srcOrd="1" destOrd="0" presId="urn:microsoft.com/office/officeart/2005/8/layout/chevron2"/>
    <dgm:cxn modelId="{A12D7E30-D3E8-44A4-836C-A395456F16F8}" type="presParOf" srcId="{F9E974B6-BCE7-4751-8CE8-96FA8CD15AA8}" destId="{897AA06B-B4D4-4299-9D71-4B45DAC9B351}" srcOrd="2" destOrd="0" presId="urn:microsoft.com/office/officeart/2005/8/layout/chevron2"/>
    <dgm:cxn modelId="{03CDCF9C-7B16-469B-81B1-2956ECB4E4DF}" type="presParOf" srcId="{897AA06B-B4D4-4299-9D71-4B45DAC9B351}" destId="{62EBCA33-26B5-48D5-A45E-A39DD0448D0B}" srcOrd="0" destOrd="0" presId="urn:microsoft.com/office/officeart/2005/8/layout/chevron2"/>
    <dgm:cxn modelId="{2A536557-D344-4ECC-B0E9-FA3F4F664E0F}" type="presParOf" srcId="{897AA06B-B4D4-4299-9D71-4B45DAC9B351}" destId="{7F7E0BBD-0C1B-4E41-A66D-A8E9D96EDB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997BA-C1A9-4936-993F-E11D3FC48E75}">
      <dsp:nvSpPr>
        <dsp:cNvPr id="0" name=""/>
        <dsp:cNvSpPr/>
      </dsp:nvSpPr>
      <dsp:spPr>
        <a:xfrm>
          <a:off x="1492168" y="0"/>
          <a:ext cx="5056589" cy="5056589"/>
        </a:xfrm>
        <a:prstGeom prst="diamond">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sp>
    <dsp:sp modelId="{5614F10A-2A96-4CD4-987B-5E31D3C382B1}">
      <dsp:nvSpPr>
        <dsp:cNvPr id="0" name=""/>
        <dsp:cNvSpPr/>
      </dsp:nvSpPr>
      <dsp:spPr>
        <a:xfrm>
          <a:off x="2016081" y="480375"/>
          <a:ext cx="1972069" cy="197206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20739 registros han sido clasificados como NO_CANCELA de forma correcta por el modelo.</a:t>
          </a:r>
          <a:endParaRPr lang="es-US" sz="1600" kern="1200" dirty="0"/>
        </a:p>
      </dsp:txBody>
      <dsp:txXfrm>
        <a:off x="2112349" y="576643"/>
        <a:ext cx="1779533" cy="1779533"/>
      </dsp:txXfrm>
    </dsp:sp>
    <dsp:sp modelId="{598E46EB-2D44-455E-A637-F45F620FE909}">
      <dsp:nvSpPr>
        <dsp:cNvPr id="0" name=""/>
        <dsp:cNvSpPr/>
      </dsp:nvSpPr>
      <dsp:spPr>
        <a:xfrm>
          <a:off x="4139848" y="480375"/>
          <a:ext cx="1972069" cy="197206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71 registros han sido clasificados como NO_CANCELA de forma incorrecta por el modelo.</a:t>
          </a:r>
          <a:endParaRPr lang="es-US" sz="1600" kern="1200" dirty="0"/>
        </a:p>
      </dsp:txBody>
      <dsp:txXfrm>
        <a:off x="4236116" y="576643"/>
        <a:ext cx="1779533" cy="1779533"/>
      </dsp:txXfrm>
    </dsp:sp>
    <dsp:sp modelId="{9103705C-B034-47AD-8274-D4F5B46EB56E}">
      <dsp:nvSpPr>
        <dsp:cNvPr id="0" name=""/>
        <dsp:cNvSpPr/>
      </dsp:nvSpPr>
      <dsp:spPr>
        <a:xfrm>
          <a:off x="2016081" y="2604143"/>
          <a:ext cx="1972069" cy="1972069"/>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265 registros han sido clasificados como SI_CANCELA de forma incorrecta por el modelo.</a:t>
          </a:r>
        </a:p>
      </dsp:txBody>
      <dsp:txXfrm>
        <a:off x="2112349" y="2700411"/>
        <a:ext cx="1779533" cy="1779533"/>
      </dsp:txXfrm>
    </dsp:sp>
    <dsp:sp modelId="{7E877777-A611-4DAC-BE9D-E1726B719542}">
      <dsp:nvSpPr>
        <dsp:cNvPr id="0" name=""/>
        <dsp:cNvSpPr/>
      </dsp:nvSpPr>
      <dsp:spPr>
        <a:xfrm>
          <a:off x="4139848" y="2604143"/>
          <a:ext cx="1972069" cy="1972069"/>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2804 registros han sido clasificados como SI_CANCELA de forma correcta por el modelo.</a:t>
          </a:r>
          <a:endParaRPr lang="es-US" sz="1600" kern="1200" dirty="0"/>
        </a:p>
      </dsp:txBody>
      <dsp:txXfrm>
        <a:off x="4236116" y="2700411"/>
        <a:ext cx="1779533" cy="1779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95C1C-5AC4-43B5-A150-8D5FBCE146E0}">
      <dsp:nvSpPr>
        <dsp:cNvPr id="0" name=""/>
        <dsp:cNvSpPr/>
      </dsp:nvSpPr>
      <dsp:spPr>
        <a:xfrm rot="5400000">
          <a:off x="3289805" y="25619"/>
          <a:ext cx="2007682" cy="1959185"/>
        </a:xfrm>
        <a:prstGeom prst="hexagon">
          <a:avLst>
            <a:gd name="adj" fmla="val 25000"/>
            <a:gd name="vf" fmla="val 115470"/>
          </a:avLst>
        </a:prstGeom>
        <a:solidFill>
          <a:srgbClr val="E987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98,593%, representa el porcentaje de valores clasificados de forma correcta </a:t>
          </a:r>
          <a:endParaRPr lang="es-US" sz="1500" kern="1200" dirty="0"/>
        </a:p>
      </dsp:txBody>
      <dsp:txXfrm rot="-5400000">
        <a:off x="3636640" y="331943"/>
        <a:ext cx="1314011" cy="1346538"/>
      </dsp:txXfrm>
    </dsp:sp>
    <dsp:sp modelId="{3C47C33C-01DD-4884-A393-67169B3929A7}">
      <dsp:nvSpPr>
        <dsp:cNvPr id="0" name=""/>
        <dsp:cNvSpPr/>
      </dsp:nvSpPr>
      <dsp:spPr>
        <a:xfrm>
          <a:off x="5219992" y="402907"/>
          <a:ext cx="2240574" cy="1204609"/>
        </a:xfrm>
        <a:prstGeom prst="rect">
          <a:avLst/>
        </a:prstGeom>
        <a:noFill/>
        <a:ln>
          <a:noFill/>
        </a:ln>
        <a:effectLst/>
      </dsp:spPr>
      <dsp:style>
        <a:lnRef idx="0">
          <a:scrgbClr r="0" g="0" b="0"/>
        </a:lnRef>
        <a:fillRef idx="0">
          <a:scrgbClr r="0" g="0" b="0"/>
        </a:fillRef>
        <a:effectRef idx="0">
          <a:scrgbClr r="0" g="0" b="0"/>
        </a:effectRef>
        <a:fontRef idx="minor"/>
      </dsp:style>
    </dsp:sp>
    <dsp:sp modelId="{71B64249-98D0-477C-B42A-C0F94AD57BD1}">
      <dsp:nvSpPr>
        <dsp:cNvPr id="0" name=""/>
        <dsp:cNvSpPr/>
      </dsp:nvSpPr>
      <dsp:spPr>
        <a:xfrm rot="5400000">
          <a:off x="1365466" y="131870"/>
          <a:ext cx="2007682" cy="1746684"/>
        </a:xfrm>
        <a:prstGeom prst="hexagon">
          <a:avLst>
            <a:gd name="adj" fmla="val 25000"/>
            <a:gd name="vf" fmla="val 11547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US" sz="2300" kern="1200" dirty="0" smtClean="0"/>
            <a:t>Exactitud</a:t>
          </a:r>
          <a:endParaRPr lang="es-US" sz="2300" kern="1200" dirty="0"/>
        </a:p>
      </dsp:txBody>
      <dsp:txXfrm rot="-5400000">
        <a:off x="1768157" y="314235"/>
        <a:ext cx="1202300" cy="1381954"/>
      </dsp:txXfrm>
    </dsp:sp>
    <dsp:sp modelId="{E0480FC7-84FF-4F8B-AF01-CBED1C152527}">
      <dsp:nvSpPr>
        <dsp:cNvPr id="0" name=""/>
        <dsp:cNvSpPr/>
      </dsp:nvSpPr>
      <dsp:spPr>
        <a:xfrm rot="5400000">
          <a:off x="2342982" y="1835991"/>
          <a:ext cx="2007682" cy="1746684"/>
        </a:xfrm>
        <a:prstGeom prst="hexagon">
          <a:avLst>
            <a:gd name="adj" fmla="val 25000"/>
            <a:gd name="vf" fmla="val 11547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1,407%, representa el porcentaje de valores clasificados de forma incorrecta</a:t>
          </a:r>
          <a:endParaRPr lang="es-US" sz="1500" kern="1200" dirty="0"/>
        </a:p>
      </dsp:txBody>
      <dsp:txXfrm rot="-5400000">
        <a:off x="2745673" y="2018356"/>
        <a:ext cx="1202300" cy="1381954"/>
      </dsp:txXfrm>
    </dsp:sp>
    <dsp:sp modelId="{794ADAF0-478F-450D-B6EE-231630765719}">
      <dsp:nvSpPr>
        <dsp:cNvPr id="0" name=""/>
        <dsp:cNvSpPr/>
      </dsp:nvSpPr>
      <dsp:spPr>
        <a:xfrm>
          <a:off x="232907" y="2107028"/>
          <a:ext cx="2168297" cy="1204609"/>
        </a:xfrm>
        <a:prstGeom prst="rect">
          <a:avLst/>
        </a:prstGeom>
        <a:noFill/>
        <a:ln>
          <a:noFill/>
        </a:ln>
        <a:effectLst/>
      </dsp:spPr>
      <dsp:style>
        <a:lnRef idx="0">
          <a:scrgbClr r="0" g="0" b="0"/>
        </a:lnRef>
        <a:fillRef idx="0">
          <a:scrgbClr r="0" g="0" b="0"/>
        </a:fillRef>
        <a:effectRef idx="0">
          <a:scrgbClr r="0" g="0" b="0"/>
        </a:effectRef>
        <a:fontRef idx="minor"/>
      </dsp:style>
    </dsp:sp>
    <dsp:sp modelId="{4A715C51-6FFC-4FF7-8DD0-DFFB94331B7D}">
      <dsp:nvSpPr>
        <dsp:cNvPr id="0" name=""/>
        <dsp:cNvSpPr/>
      </dsp:nvSpPr>
      <dsp:spPr>
        <a:xfrm rot="5400000">
          <a:off x="4229401" y="1835991"/>
          <a:ext cx="2007682" cy="1746684"/>
        </a:xfrm>
        <a:prstGeom prst="hexagon">
          <a:avLst>
            <a:gd name="adj" fmla="val 25000"/>
            <a:gd name="vf" fmla="val 11547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US" sz="2000" kern="1200" dirty="0" smtClean="0"/>
            <a:t>Tasa de error</a:t>
          </a:r>
          <a:endParaRPr lang="es-US" sz="2000" kern="1200" dirty="0"/>
        </a:p>
      </dsp:txBody>
      <dsp:txXfrm rot="-5400000">
        <a:off x="4632092" y="2018356"/>
        <a:ext cx="1202300" cy="1381954"/>
      </dsp:txXfrm>
    </dsp:sp>
    <dsp:sp modelId="{AFFDA3A8-D0B3-4F60-9A84-C7A516D1CA1E}">
      <dsp:nvSpPr>
        <dsp:cNvPr id="0" name=""/>
        <dsp:cNvSpPr/>
      </dsp:nvSpPr>
      <dsp:spPr>
        <a:xfrm rot="5400000">
          <a:off x="3289805" y="3540112"/>
          <a:ext cx="2007682" cy="1746684"/>
        </a:xfrm>
        <a:prstGeom prst="hexagon">
          <a:avLst>
            <a:gd name="adj" fmla="val 25000"/>
            <a:gd name="vf" fmla="val 115470"/>
          </a:avLst>
        </a:prstGeom>
        <a:solidFill>
          <a:srgbClr val="4992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93,5%, indica que la mayoría de predicciones son correctas</a:t>
          </a:r>
          <a:endParaRPr lang="es-US" sz="1500" kern="1200" dirty="0"/>
        </a:p>
      </dsp:txBody>
      <dsp:txXfrm rot="-5400000">
        <a:off x="3692496" y="3722477"/>
        <a:ext cx="1202300" cy="1381954"/>
      </dsp:txXfrm>
    </dsp:sp>
    <dsp:sp modelId="{0BDD3704-AB69-4644-AF77-C5FC37B51D1A}">
      <dsp:nvSpPr>
        <dsp:cNvPr id="0" name=""/>
        <dsp:cNvSpPr/>
      </dsp:nvSpPr>
      <dsp:spPr>
        <a:xfrm>
          <a:off x="5219992" y="3811149"/>
          <a:ext cx="2240574" cy="1204609"/>
        </a:xfrm>
        <a:prstGeom prst="rect">
          <a:avLst/>
        </a:prstGeom>
        <a:noFill/>
        <a:ln>
          <a:noFill/>
        </a:ln>
        <a:effectLst/>
      </dsp:spPr>
      <dsp:style>
        <a:lnRef idx="0">
          <a:scrgbClr r="0" g="0" b="0"/>
        </a:lnRef>
        <a:fillRef idx="0">
          <a:scrgbClr r="0" g="0" b="0"/>
        </a:fillRef>
        <a:effectRef idx="0">
          <a:scrgbClr r="0" g="0" b="0"/>
        </a:effectRef>
        <a:fontRef idx="minor"/>
      </dsp:style>
    </dsp:sp>
    <dsp:sp modelId="{B70EB45D-2095-4A98-A299-357D17086EBC}">
      <dsp:nvSpPr>
        <dsp:cNvPr id="0" name=""/>
        <dsp:cNvSpPr/>
      </dsp:nvSpPr>
      <dsp:spPr>
        <a:xfrm rot="5400000">
          <a:off x="1403386" y="3540112"/>
          <a:ext cx="2007682" cy="1746684"/>
        </a:xfrm>
        <a:prstGeom prst="hexagon">
          <a:avLst>
            <a:gd name="adj" fmla="val 25000"/>
            <a:gd name="vf" fmla="val 115470"/>
          </a:avLst>
        </a:prstGeom>
        <a:solidFill>
          <a:srgbClr val="E987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US" sz="2300" kern="1200" dirty="0" smtClean="0"/>
            <a:t>Indicador Kappa</a:t>
          </a:r>
          <a:endParaRPr lang="es-US" sz="2300" kern="1200" dirty="0"/>
        </a:p>
      </dsp:txBody>
      <dsp:txXfrm rot="-5400000">
        <a:off x="1806077" y="3722477"/>
        <a:ext cx="1202300" cy="1381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2A0B5-51F9-43FE-B937-AC6C4BA60A60}">
      <dsp:nvSpPr>
        <dsp:cNvPr id="0" name=""/>
        <dsp:cNvSpPr/>
      </dsp:nvSpPr>
      <dsp:spPr>
        <a:xfrm rot="5400000">
          <a:off x="576464" y="325168"/>
          <a:ext cx="1916356" cy="1438610"/>
        </a:xfrm>
        <a:prstGeom prst="chevron">
          <a:avLst/>
        </a:prstGeom>
        <a:solidFill>
          <a:srgbClr val="0070C0"/>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US" sz="1600" b="1" kern="1200" dirty="0" smtClean="0"/>
        </a:p>
        <a:p>
          <a:pPr lvl="0" algn="ctr" defTabSz="711200">
            <a:lnSpc>
              <a:spcPct val="90000"/>
            </a:lnSpc>
            <a:spcBef>
              <a:spcPct val="0"/>
            </a:spcBef>
            <a:spcAft>
              <a:spcPct val="35000"/>
            </a:spcAft>
          </a:pPr>
          <a:r>
            <a:rPr lang="es-US" sz="1600" b="1" kern="1200" dirty="0" smtClean="0"/>
            <a:t>NIVEL 1</a:t>
          </a:r>
        </a:p>
      </dsp:txBody>
      <dsp:txXfrm rot="-5400000">
        <a:off x="815337" y="805600"/>
        <a:ext cx="1438610" cy="477746"/>
      </dsp:txXfrm>
    </dsp:sp>
    <dsp:sp modelId="{6DAFD011-B01D-4AB2-BCA2-0948794BA0C2}">
      <dsp:nvSpPr>
        <dsp:cNvPr id="0" name=""/>
        <dsp:cNvSpPr/>
      </dsp:nvSpPr>
      <dsp:spPr>
        <a:xfrm rot="5400000">
          <a:off x="5089885" y="-2469157"/>
          <a:ext cx="1321549" cy="6374692"/>
        </a:xfrm>
        <a:prstGeom prst="round2SameRect">
          <a:avLst/>
        </a:prstGeom>
        <a:solidFill>
          <a:srgbClr val="F3F1E8"/>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smtClean="0"/>
            <a:t>TOTAL DE LA DATA =&gt; 119,404 REGISTROS</a:t>
          </a:r>
          <a:endParaRPr lang="es-US" sz="1400" kern="1200" dirty="0"/>
        </a:p>
        <a:p>
          <a:pPr marL="114300" lvl="1" indent="-114300" algn="l" defTabSz="622300">
            <a:lnSpc>
              <a:spcPct val="90000"/>
            </a:lnSpc>
            <a:spcBef>
              <a:spcPct val="0"/>
            </a:spcBef>
            <a:spcAft>
              <a:spcPct val="15000"/>
            </a:spcAft>
            <a:buChar char="••"/>
          </a:pPr>
          <a:r>
            <a:rPr lang="es-US" sz="1400" kern="1200" dirty="0" smtClean="0"/>
            <a:t>80% (95516) =&gt; ENTRENAMIENTO     -    20% (23888) =&gt; VALIDACION</a:t>
          </a:r>
          <a:endParaRPr lang="es-US" sz="1400" kern="1200" dirty="0"/>
        </a:p>
        <a:p>
          <a:pPr marL="114300" lvl="1" indent="-114300" algn="l" defTabSz="622300">
            <a:lnSpc>
              <a:spcPct val="90000"/>
            </a:lnSpc>
            <a:spcBef>
              <a:spcPct val="0"/>
            </a:spcBef>
            <a:spcAft>
              <a:spcPct val="15000"/>
            </a:spcAft>
            <a:buChar char="••"/>
          </a:pPr>
          <a:r>
            <a:rPr lang="es-US" sz="1400" kern="1200" dirty="0" smtClean="0"/>
            <a:t>DEL TOTAL DE ENTRENAMIENTO, EL 87,2% NO_CANCELA SUS SERVICIOS CONTRATADOS</a:t>
          </a:r>
          <a:endParaRPr lang="es-US" sz="1400" kern="1200" dirty="0"/>
        </a:p>
        <a:p>
          <a:pPr marL="114300" lvl="1" indent="-114300" algn="l" defTabSz="622300">
            <a:lnSpc>
              <a:spcPct val="90000"/>
            </a:lnSpc>
            <a:spcBef>
              <a:spcPct val="0"/>
            </a:spcBef>
            <a:spcAft>
              <a:spcPct val="15000"/>
            </a:spcAft>
            <a:buChar char="••"/>
          </a:pPr>
          <a:r>
            <a:rPr lang="es-US" sz="1400" kern="1200" dirty="0" smtClean="0"/>
            <a:t>EL 12,8% SI CANCELA SUS SERVICIOS CONTRATADOS </a:t>
          </a:r>
          <a:endParaRPr lang="es-US" sz="1400" kern="1200" dirty="0"/>
        </a:p>
      </dsp:txBody>
      <dsp:txXfrm rot="-5400000">
        <a:off x="2563314" y="121927"/>
        <a:ext cx="6310179" cy="1192523"/>
      </dsp:txXfrm>
    </dsp:sp>
    <dsp:sp modelId="{62EBCA33-26B5-48D5-A45E-A39DD0448D0B}">
      <dsp:nvSpPr>
        <dsp:cNvPr id="0" name=""/>
        <dsp:cNvSpPr/>
      </dsp:nvSpPr>
      <dsp:spPr>
        <a:xfrm rot="5400000">
          <a:off x="524912" y="2060396"/>
          <a:ext cx="1916356" cy="1335506"/>
        </a:xfrm>
        <a:prstGeom prst="chevron">
          <a:avLst/>
        </a:prstGeom>
        <a:solidFill>
          <a:srgbClr val="00B0F0"/>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S" sz="1600" b="1" kern="1200" dirty="0" smtClean="0"/>
        </a:p>
        <a:p>
          <a:pPr lvl="0" algn="ctr" defTabSz="711200">
            <a:lnSpc>
              <a:spcPct val="90000"/>
            </a:lnSpc>
            <a:spcBef>
              <a:spcPct val="0"/>
            </a:spcBef>
            <a:spcAft>
              <a:spcPct val="35000"/>
            </a:spcAft>
          </a:pPr>
          <a:endParaRPr lang="es-ES" sz="1600" b="1" kern="1200" dirty="0" smtClean="0"/>
        </a:p>
        <a:p>
          <a:pPr lvl="0" algn="ctr" defTabSz="711200">
            <a:lnSpc>
              <a:spcPct val="90000"/>
            </a:lnSpc>
            <a:spcBef>
              <a:spcPct val="0"/>
            </a:spcBef>
            <a:spcAft>
              <a:spcPct val="35000"/>
            </a:spcAft>
          </a:pPr>
          <a:r>
            <a:rPr lang="es-ES" sz="1600" b="1" kern="1200" dirty="0" smtClean="0"/>
            <a:t>NIVEL 2 </a:t>
          </a:r>
        </a:p>
        <a:p>
          <a:pPr lvl="0" algn="ctr" defTabSz="711200">
            <a:lnSpc>
              <a:spcPct val="90000"/>
            </a:lnSpc>
            <a:spcBef>
              <a:spcPct val="0"/>
            </a:spcBef>
            <a:spcAft>
              <a:spcPct val="35000"/>
            </a:spcAft>
          </a:pPr>
          <a:r>
            <a:rPr lang="es-US" sz="1600" b="1" kern="1200" dirty="0" smtClean="0"/>
            <a:t>QUEJAS</a:t>
          </a:r>
          <a:endParaRPr lang="es-US" sz="1600" b="1" kern="1200" dirty="0"/>
        </a:p>
      </dsp:txBody>
      <dsp:txXfrm rot="-5400000">
        <a:off x="815337" y="2437724"/>
        <a:ext cx="1335506" cy="580850"/>
      </dsp:txXfrm>
    </dsp:sp>
    <dsp:sp modelId="{7F7E0BBD-0C1B-4E41-A66D-A8E9D96EDB81}">
      <dsp:nvSpPr>
        <dsp:cNvPr id="0" name=""/>
        <dsp:cNvSpPr/>
      </dsp:nvSpPr>
      <dsp:spPr>
        <a:xfrm rot="5400000">
          <a:off x="5285650" y="-965709"/>
          <a:ext cx="1245631" cy="6670754"/>
        </a:xfrm>
        <a:prstGeom prst="round2SameRect">
          <a:avLst/>
        </a:prstGeom>
        <a:solidFill>
          <a:srgbClr val="F3F1E8"/>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smtClean="0"/>
            <a:t>DEL TOTAL (100%) DE LA DATA DE ENTRENAMIIENTO</a:t>
          </a:r>
          <a:endParaRPr lang="es-US" sz="1400" kern="1200" dirty="0"/>
        </a:p>
        <a:p>
          <a:pPr marL="114300" lvl="1" indent="-114300" algn="l" defTabSz="622300">
            <a:lnSpc>
              <a:spcPct val="90000"/>
            </a:lnSpc>
            <a:spcBef>
              <a:spcPct val="0"/>
            </a:spcBef>
            <a:spcAft>
              <a:spcPct val="15000"/>
            </a:spcAft>
            <a:buChar char="••"/>
          </a:pPr>
          <a:r>
            <a:rPr lang="es-ES" sz="1400" b="0" kern="1200" dirty="0" smtClean="0"/>
            <a:t>EL 70% (66815) NO TIENEN QUEJAS Y DE ESTOS 65,414 NO CANCELAN SUS SERVICIOS Y 1,401 SI LO HACEN</a:t>
          </a:r>
        </a:p>
        <a:p>
          <a:pPr marL="114300" lvl="1" indent="-114300" algn="l" defTabSz="622300">
            <a:lnSpc>
              <a:spcPct val="90000"/>
            </a:lnSpc>
            <a:spcBef>
              <a:spcPct val="0"/>
            </a:spcBef>
            <a:spcAft>
              <a:spcPct val="15000"/>
            </a:spcAft>
            <a:buChar char="••"/>
          </a:pPr>
          <a:r>
            <a:rPr lang="es-ES" sz="1400" b="0" kern="1200" dirty="0" smtClean="0"/>
            <a:t>POR OTRA PARTE EL 30% (28,701) SI TIENEN QUEJAS Y DE ESTOS 17,921 NO CANCELAN SUS SERVICIOS Y 10,780 SI LO HACEN</a:t>
          </a:r>
        </a:p>
      </dsp:txBody>
      <dsp:txXfrm rot="-5400000">
        <a:off x="2573089" y="1807659"/>
        <a:ext cx="6609947" cy="1124017"/>
      </dsp:txXfrm>
    </dsp:sp>
    <dsp:sp modelId="{099A3D36-5364-4E91-8FFC-31721AF7868F}">
      <dsp:nvSpPr>
        <dsp:cNvPr id="0" name=""/>
        <dsp:cNvSpPr/>
      </dsp:nvSpPr>
      <dsp:spPr>
        <a:xfrm rot="5400000">
          <a:off x="574150" y="3738066"/>
          <a:ext cx="1916356" cy="1433982"/>
        </a:xfrm>
        <a:prstGeom prst="chevron">
          <a:avLst/>
        </a:prstGeom>
        <a:solidFill>
          <a:srgbClr val="7030A0"/>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s-ES" sz="1300" b="1" kern="1200" dirty="0" smtClean="0"/>
        </a:p>
        <a:p>
          <a:pPr lvl="0" algn="ctr" defTabSz="577850">
            <a:lnSpc>
              <a:spcPct val="90000"/>
            </a:lnSpc>
            <a:spcBef>
              <a:spcPct val="0"/>
            </a:spcBef>
            <a:spcAft>
              <a:spcPct val="35000"/>
            </a:spcAft>
          </a:pPr>
          <a:r>
            <a:rPr lang="es-ES" sz="1300" b="1" kern="1200" dirty="0" smtClean="0"/>
            <a:t>NIVEL 3</a:t>
          </a:r>
        </a:p>
        <a:p>
          <a:pPr lvl="0" algn="ctr" defTabSz="577850">
            <a:lnSpc>
              <a:spcPct val="90000"/>
            </a:lnSpc>
            <a:spcBef>
              <a:spcPct val="0"/>
            </a:spcBef>
            <a:spcAft>
              <a:spcPct val="35000"/>
            </a:spcAft>
          </a:pPr>
          <a:r>
            <a:rPr lang="es-ES" sz="1300" b="1" kern="1200" dirty="0" smtClean="0"/>
            <a:t>T. PERMANENCIA</a:t>
          </a:r>
          <a:endParaRPr lang="es-US" sz="1300" kern="1200" dirty="0"/>
        </a:p>
      </dsp:txBody>
      <dsp:txXfrm rot="-5400000">
        <a:off x="815337" y="4213870"/>
        <a:ext cx="1433982" cy="482374"/>
      </dsp:txXfrm>
    </dsp:sp>
    <dsp:sp modelId="{BFBE8CAE-9900-4217-B7C6-D37889B820A3}">
      <dsp:nvSpPr>
        <dsp:cNvPr id="0" name=""/>
        <dsp:cNvSpPr/>
      </dsp:nvSpPr>
      <dsp:spPr>
        <a:xfrm rot="5400000">
          <a:off x="4886626" y="1152426"/>
          <a:ext cx="1245631" cy="5838823"/>
        </a:xfrm>
        <a:prstGeom prst="round2SameRect">
          <a:avLst/>
        </a:prstGeom>
        <a:solidFill>
          <a:srgbClr val="F3F1E8"/>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US" sz="1400" kern="1200" dirty="0" smtClean="0"/>
            <a:t>DEL 30%, QUIENES TIENEN UNA PERMANENCIA MAYOR A 2,5 AÑOS 16,700 NO CANCELAN SUS SERVICIOS Y 1774 SI LO HACEN</a:t>
          </a:r>
          <a:endParaRPr lang="es-US" sz="1400" kern="1200" dirty="0"/>
        </a:p>
        <a:p>
          <a:pPr marL="114300" lvl="1" indent="-114300" algn="l" defTabSz="622300">
            <a:lnSpc>
              <a:spcPct val="90000"/>
            </a:lnSpc>
            <a:spcBef>
              <a:spcPct val="0"/>
            </a:spcBef>
            <a:spcAft>
              <a:spcPct val="15000"/>
            </a:spcAft>
            <a:buChar char="••"/>
          </a:pPr>
          <a:r>
            <a:rPr lang="es-US" sz="1400" kern="1200" dirty="0" smtClean="0"/>
            <a:t>DEL 30% QUIENES TIENEN UNA PERMANENCIA MENOR O IGUAL A 2,5 AÑOS, 1221 NO CANCELAN SUS SERVICIOS MIENTRAS QUE 9,006 SI LO HACEN </a:t>
          </a:r>
          <a:endParaRPr lang="es-US" sz="1400" kern="1200" dirty="0"/>
        </a:p>
      </dsp:txBody>
      <dsp:txXfrm rot="-5400000">
        <a:off x="2590031" y="3509829"/>
        <a:ext cx="5778016" cy="1124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2A0B5-51F9-43FE-B937-AC6C4BA60A60}">
      <dsp:nvSpPr>
        <dsp:cNvPr id="0" name=""/>
        <dsp:cNvSpPr/>
      </dsp:nvSpPr>
      <dsp:spPr>
        <a:xfrm rot="5400000">
          <a:off x="149338" y="473364"/>
          <a:ext cx="2817704" cy="2115253"/>
        </a:xfrm>
        <a:prstGeom prst="chevron">
          <a:avLst/>
        </a:prstGeom>
        <a:solidFill>
          <a:srgbClr val="0070C0"/>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US" sz="1600" b="1" kern="1200" dirty="0" smtClean="0"/>
        </a:p>
        <a:p>
          <a:pPr lvl="0" algn="ctr" defTabSz="711200">
            <a:lnSpc>
              <a:spcPct val="90000"/>
            </a:lnSpc>
            <a:spcBef>
              <a:spcPct val="0"/>
            </a:spcBef>
            <a:spcAft>
              <a:spcPct val="35000"/>
            </a:spcAft>
          </a:pPr>
          <a:r>
            <a:rPr lang="es-US" sz="1600" b="1" kern="1200" dirty="0" smtClean="0"/>
            <a:t>NIVEL 4</a:t>
          </a:r>
        </a:p>
        <a:p>
          <a:pPr lvl="0" algn="ctr" defTabSz="711200">
            <a:lnSpc>
              <a:spcPct val="90000"/>
            </a:lnSpc>
            <a:spcBef>
              <a:spcPct val="0"/>
            </a:spcBef>
            <a:spcAft>
              <a:spcPct val="35000"/>
            </a:spcAft>
          </a:pPr>
          <a:r>
            <a:rPr lang="es-US" sz="1600" b="1" kern="1200" dirty="0" smtClean="0"/>
            <a:t>RECLAMOS</a:t>
          </a:r>
        </a:p>
      </dsp:txBody>
      <dsp:txXfrm rot="-5400000">
        <a:off x="500564" y="1179766"/>
        <a:ext cx="2115253" cy="702451"/>
      </dsp:txXfrm>
    </dsp:sp>
    <dsp:sp modelId="{6DAFD011-B01D-4AB2-BCA2-0948794BA0C2}">
      <dsp:nvSpPr>
        <dsp:cNvPr id="0" name=""/>
        <dsp:cNvSpPr/>
      </dsp:nvSpPr>
      <dsp:spPr>
        <a:xfrm rot="5400000">
          <a:off x="5118113" y="-2136106"/>
          <a:ext cx="1943133" cy="6374692"/>
        </a:xfrm>
        <a:prstGeom prst="round2SameRect">
          <a:avLst/>
        </a:prstGeom>
        <a:solidFill>
          <a:srgbClr val="F3F1E8"/>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US" sz="1400" kern="1200" dirty="0" smtClean="0"/>
            <a:t>DEL 19,3% DE QUIENES TIENEN UNA PERMANENCIA MAYOR A 2,5 AÑOS Y SI TIENEN INGRESADO RECLAMOS POR ALGUN TEMA DE FACTURACION, 3,250 NO CANCELAN SUS SERVICIOS Y 1,746 SI LO HACEN</a:t>
          </a:r>
          <a:endParaRPr lang="es-US" sz="1400" kern="1200" dirty="0"/>
        </a:p>
        <a:p>
          <a:pPr marL="114300" lvl="1" indent="-114300" algn="l" defTabSz="622300">
            <a:lnSpc>
              <a:spcPct val="90000"/>
            </a:lnSpc>
            <a:spcBef>
              <a:spcPct val="0"/>
            </a:spcBef>
            <a:spcAft>
              <a:spcPct val="15000"/>
            </a:spcAft>
            <a:buChar char="••"/>
          </a:pPr>
          <a:r>
            <a:rPr lang="es-US" sz="1400" kern="1200" dirty="0" smtClean="0"/>
            <a:t>MIENTRAS QUE DE LOS QUE NO TIENEN INGRESADO UN RECLAMO, 13,450 NO CANCELAN SUS SERVICIOS Y 28 SI LO HACEN </a:t>
          </a:r>
          <a:endParaRPr lang="es-US" sz="1400" kern="1200" dirty="0"/>
        </a:p>
      </dsp:txBody>
      <dsp:txXfrm rot="-5400000">
        <a:off x="2902334" y="174529"/>
        <a:ext cx="6279836" cy="1753421"/>
      </dsp:txXfrm>
    </dsp:sp>
    <dsp:sp modelId="{62EBCA33-26B5-48D5-A45E-A39DD0448D0B}">
      <dsp:nvSpPr>
        <dsp:cNvPr id="0" name=""/>
        <dsp:cNvSpPr/>
      </dsp:nvSpPr>
      <dsp:spPr>
        <a:xfrm rot="5400000">
          <a:off x="73539" y="3024747"/>
          <a:ext cx="2817704" cy="1963655"/>
        </a:xfrm>
        <a:prstGeom prst="chevron">
          <a:avLst/>
        </a:prstGeom>
        <a:solidFill>
          <a:srgbClr val="00B0F0"/>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S" sz="1600" b="1" kern="1200" dirty="0" smtClean="0"/>
        </a:p>
        <a:p>
          <a:pPr lvl="0" algn="ctr" defTabSz="711200">
            <a:lnSpc>
              <a:spcPct val="90000"/>
            </a:lnSpc>
            <a:spcBef>
              <a:spcPct val="0"/>
            </a:spcBef>
            <a:spcAft>
              <a:spcPct val="35000"/>
            </a:spcAft>
          </a:pPr>
          <a:r>
            <a:rPr lang="es-ES" sz="1600" b="1" kern="1200" dirty="0" smtClean="0"/>
            <a:t>NIVEL 5 </a:t>
          </a:r>
        </a:p>
        <a:p>
          <a:pPr lvl="0" algn="ctr" defTabSz="711200">
            <a:lnSpc>
              <a:spcPct val="90000"/>
            </a:lnSpc>
            <a:spcBef>
              <a:spcPct val="0"/>
            </a:spcBef>
            <a:spcAft>
              <a:spcPct val="35000"/>
            </a:spcAft>
          </a:pPr>
          <a:r>
            <a:rPr lang="es-US" sz="1600" b="1" kern="1200" dirty="0" smtClean="0"/>
            <a:t>SAL_PEN_EQ_MOV</a:t>
          </a:r>
          <a:endParaRPr lang="es-US" sz="1600" b="1" kern="1200" dirty="0"/>
        </a:p>
      </dsp:txBody>
      <dsp:txXfrm rot="-5400000">
        <a:off x="500564" y="3579551"/>
        <a:ext cx="1963655" cy="854049"/>
      </dsp:txXfrm>
    </dsp:sp>
    <dsp:sp modelId="{7F7E0BBD-0C1B-4E41-A66D-A8E9D96EDB81}">
      <dsp:nvSpPr>
        <dsp:cNvPr id="0" name=""/>
        <dsp:cNvSpPr/>
      </dsp:nvSpPr>
      <dsp:spPr>
        <a:xfrm rot="5400000">
          <a:off x="5307485" y="144106"/>
          <a:ext cx="1831507" cy="6670754"/>
        </a:xfrm>
        <a:prstGeom prst="round2SameRect">
          <a:avLst/>
        </a:prstGeom>
        <a:solidFill>
          <a:srgbClr val="F3F1E8"/>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US" sz="1400" kern="1200" dirty="0" smtClean="0"/>
            <a:t>DEL 5,2% DE QUIENES SI TIENEN INGRESADO RECLAMOS Y NO TIENEN SALDO PENDIENTE POR ALGUN EQUIPO MOVIL, 1,095 NO CANCELAN SUS SERVICIOS Y 1,746 SI LO HACEN</a:t>
          </a:r>
          <a:endParaRPr lang="es-US" sz="1400" kern="1200" dirty="0"/>
        </a:p>
        <a:p>
          <a:pPr marL="114300" lvl="1" indent="-114300" algn="l" defTabSz="622300">
            <a:lnSpc>
              <a:spcPct val="90000"/>
            </a:lnSpc>
            <a:spcBef>
              <a:spcPct val="0"/>
            </a:spcBef>
            <a:spcAft>
              <a:spcPct val="15000"/>
            </a:spcAft>
            <a:buChar char="••"/>
          </a:pPr>
          <a:endParaRPr lang="es-US" sz="1400" kern="1200" dirty="0"/>
        </a:p>
        <a:p>
          <a:pPr marL="114300" lvl="1" indent="-114300" algn="l" defTabSz="622300">
            <a:lnSpc>
              <a:spcPct val="90000"/>
            </a:lnSpc>
            <a:spcBef>
              <a:spcPct val="0"/>
            </a:spcBef>
            <a:spcAft>
              <a:spcPct val="15000"/>
            </a:spcAft>
            <a:buChar char="••"/>
          </a:pPr>
          <a:r>
            <a:rPr lang="es-US" sz="1400" kern="1200" dirty="0" smtClean="0"/>
            <a:t>MIENTRAS QUE DE LOS QUE SI TIENEN UN SALDO PENDIENTE POR ALGUN EQUIPO MOVIL, 2,155 NO CANCELAN SUS SERVICIOS Y CERO O NUNGUN CLIENTE SI CANCELA SUS SERVICIOS </a:t>
          </a:r>
          <a:endParaRPr lang="es-US" sz="1400" kern="1200" dirty="0"/>
        </a:p>
      </dsp:txBody>
      <dsp:txXfrm rot="-5400000">
        <a:off x="2887862" y="2653137"/>
        <a:ext cx="6581347" cy="165269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Arial" pitchFamily="34" charset="0"/>
              </a:defRPr>
            </a:lvl1pPr>
          </a:lstStyle>
          <a:p>
            <a:pPr>
              <a:defRPr/>
            </a:pPr>
            <a:endParaRPr lang="es-EC"/>
          </a:p>
        </p:txBody>
      </p:sp>
      <p:sp>
        <p:nvSpPr>
          <p:cNvPr id="675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Arial" pitchFamily="34" charset="0"/>
              </a:defRPr>
            </a:lvl1pPr>
          </a:lstStyle>
          <a:p>
            <a:pPr>
              <a:defRPr/>
            </a:pPr>
            <a:endParaRPr lang="es-EC"/>
          </a:p>
        </p:txBody>
      </p:sp>
      <p:sp>
        <p:nvSpPr>
          <p:cNvPr id="675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Arial" pitchFamily="34" charset="0"/>
              </a:defRPr>
            </a:lvl1pPr>
          </a:lstStyle>
          <a:p>
            <a:pPr>
              <a:defRPr/>
            </a:pPr>
            <a:endParaRPr lang="es-EC"/>
          </a:p>
        </p:txBody>
      </p:sp>
      <p:sp>
        <p:nvSpPr>
          <p:cNvPr id="675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pitchFamily="34" charset="0"/>
              </a:defRPr>
            </a:lvl1pPr>
          </a:lstStyle>
          <a:p>
            <a:pPr>
              <a:defRPr/>
            </a:pPr>
            <a:fld id="{230A78B0-28E8-454C-ABE3-95D5095DC3CA}" type="slidenum">
              <a:rPr lang="es-EC"/>
              <a:pPr>
                <a:defRPr/>
              </a:pPr>
              <a:t>‹Nº›</a:t>
            </a:fld>
            <a:endParaRPr lang="es-EC"/>
          </a:p>
        </p:txBody>
      </p:sp>
    </p:spTree>
    <p:extLst>
      <p:ext uri="{BB962C8B-B14F-4D97-AF65-F5344CB8AC3E}">
        <p14:creationId xmlns:p14="http://schemas.microsoft.com/office/powerpoint/2010/main" val="220289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7257467-3B4D-4E17-9F85-2B604E64DA16}" type="datetimeFigureOut">
              <a:rPr lang="es-EC"/>
              <a:pPr>
                <a:defRPr/>
              </a:pPr>
              <a:t>24/11/2020</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296FE62-4979-4F95-A06A-4BF603CABADF}" type="slidenum">
              <a:rPr lang="es-EC"/>
              <a:pPr>
                <a:defRPr/>
              </a:pPr>
              <a:t>‹Nº›</a:t>
            </a:fld>
            <a:endParaRPr lang="es-EC"/>
          </a:p>
        </p:txBody>
      </p:sp>
    </p:spTree>
    <p:extLst>
      <p:ext uri="{BB962C8B-B14F-4D97-AF65-F5344CB8AC3E}">
        <p14:creationId xmlns:p14="http://schemas.microsoft.com/office/powerpoint/2010/main" val="3324484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1</a:t>
            </a:fld>
            <a:endParaRPr lang="es-EC"/>
          </a:p>
        </p:txBody>
      </p:sp>
    </p:spTree>
    <p:extLst>
      <p:ext uri="{BB962C8B-B14F-4D97-AF65-F5344CB8AC3E}">
        <p14:creationId xmlns:p14="http://schemas.microsoft.com/office/powerpoint/2010/main" val="37685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22</a:t>
            </a:fld>
            <a:endParaRPr lang="es-EC" altLang="es-EC" dirty="0"/>
          </a:p>
        </p:txBody>
      </p:sp>
    </p:spTree>
    <p:extLst>
      <p:ext uri="{BB962C8B-B14F-4D97-AF65-F5344CB8AC3E}">
        <p14:creationId xmlns:p14="http://schemas.microsoft.com/office/powerpoint/2010/main" val="393030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i="0"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23</a:t>
            </a:fld>
            <a:endParaRPr lang="es-EC"/>
          </a:p>
        </p:txBody>
      </p:sp>
    </p:spTree>
    <p:extLst>
      <p:ext uri="{BB962C8B-B14F-4D97-AF65-F5344CB8AC3E}">
        <p14:creationId xmlns:p14="http://schemas.microsoft.com/office/powerpoint/2010/main" val="361158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24</a:t>
            </a:fld>
            <a:endParaRPr lang="es-EC"/>
          </a:p>
        </p:txBody>
      </p:sp>
    </p:spTree>
    <p:extLst>
      <p:ext uri="{BB962C8B-B14F-4D97-AF65-F5344CB8AC3E}">
        <p14:creationId xmlns:p14="http://schemas.microsoft.com/office/powerpoint/2010/main" val="373708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25</a:t>
            </a:fld>
            <a:endParaRPr lang="es-EC"/>
          </a:p>
        </p:txBody>
      </p:sp>
    </p:spTree>
    <p:extLst>
      <p:ext uri="{BB962C8B-B14F-4D97-AF65-F5344CB8AC3E}">
        <p14:creationId xmlns:p14="http://schemas.microsoft.com/office/powerpoint/2010/main" val="2641062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26</a:t>
            </a:fld>
            <a:endParaRPr lang="es-EC"/>
          </a:p>
        </p:txBody>
      </p:sp>
    </p:spTree>
    <p:extLst>
      <p:ext uri="{BB962C8B-B14F-4D97-AF65-F5344CB8AC3E}">
        <p14:creationId xmlns:p14="http://schemas.microsoft.com/office/powerpoint/2010/main" val="390243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27</a:t>
            </a:fld>
            <a:endParaRPr lang="es-EC"/>
          </a:p>
        </p:txBody>
      </p:sp>
    </p:spTree>
    <p:extLst>
      <p:ext uri="{BB962C8B-B14F-4D97-AF65-F5344CB8AC3E}">
        <p14:creationId xmlns:p14="http://schemas.microsoft.com/office/powerpoint/2010/main" val="206049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28</a:t>
            </a:fld>
            <a:endParaRPr lang="es-EC"/>
          </a:p>
        </p:txBody>
      </p:sp>
    </p:spTree>
    <p:extLst>
      <p:ext uri="{BB962C8B-B14F-4D97-AF65-F5344CB8AC3E}">
        <p14:creationId xmlns:p14="http://schemas.microsoft.com/office/powerpoint/2010/main" val="302865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29</a:t>
            </a:fld>
            <a:endParaRPr lang="es-EC"/>
          </a:p>
        </p:txBody>
      </p:sp>
    </p:spTree>
    <p:extLst>
      <p:ext uri="{BB962C8B-B14F-4D97-AF65-F5344CB8AC3E}">
        <p14:creationId xmlns:p14="http://schemas.microsoft.com/office/powerpoint/2010/main" val="830140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30</a:t>
            </a:fld>
            <a:endParaRPr lang="es-EC"/>
          </a:p>
        </p:txBody>
      </p:sp>
    </p:spTree>
    <p:extLst>
      <p:ext uri="{BB962C8B-B14F-4D97-AF65-F5344CB8AC3E}">
        <p14:creationId xmlns:p14="http://schemas.microsoft.com/office/powerpoint/2010/main" val="22851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31</a:t>
            </a:fld>
            <a:endParaRPr lang="es-EC" altLang="es-EC" dirty="0"/>
          </a:p>
        </p:txBody>
      </p:sp>
    </p:spTree>
    <p:extLst>
      <p:ext uri="{BB962C8B-B14F-4D97-AF65-F5344CB8AC3E}">
        <p14:creationId xmlns:p14="http://schemas.microsoft.com/office/powerpoint/2010/main" val="168444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a:t>
            </a:fld>
            <a:endParaRPr lang="es-EC"/>
          </a:p>
        </p:txBody>
      </p:sp>
    </p:spTree>
    <p:extLst>
      <p:ext uri="{BB962C8B-B14F-4D97-AF65-F5344CB8AC3E}">
        <p14:creationId xmlns:p14="http://schemas.microsoft.com/office/powerpoint/2010/main" val="3272860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32</a:t>
            </a:fld>
            <a:endParaRPr lang="es-EC" altLang="es-EC" dirty="0"/>
          </a:p>
        </p:txBody>
      </p:sp>
    </p:spTree>
    <p:extLst>
      <p:ext uri="{BB962C8B-B14F-4D97-AF65-F5344CB8AC3E}">
        <p14:creationId xmlns:p14="http://schemas.microsoft.com/office/powerpoint/2010/main" val="3375298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33</a:t>
            </a:fld>
            <a:endParaRPr lang="es-EC" altLang="es-EC" dirty="0"/>
          </a:p>
        </p:txBody>
      </p:sp>
    </p:spTree>
    <p:extLst>
      <p:ext uri="{BB962C8B-B14F-4D97-AF65-F5344CB8AC3E}">
        <p14:creationId xmlns:p14="http://schemas.microsoft.com/office/powerpoint/2010/main" val="3197636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34</a:t>
            </a:fld>
            <a:endParaRPr lang="es-EC" altLang="es-EC" dirty="0"/>
          </a:p>
        </p:txBody>
      </p:sp>
    </p:spTree>
    <p:extLst>
      <p:ext uri="{BB962C8B-B14F-4D97-AF65-F5344CB8AC3E}">
        <p14:creationId xmlns:p14="http://schemas.microsoft.com/office/powerpoint/2010/main" val="199793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36</a:t>
            </a:fld>
            <a:endParaRPr lang="es-EC"/>
          </a:p>
        </p:txBody>
      </p:sp>
    </p:spTree>
    <p:extLst>
      <p:ext uri="{BB962C8B-B14F-4D97-AF65-F5344CB8AC3E}">
        <p14:creationId xmlns:p14="http://schemas.microsoft.com/office/powerpoint/2010/main" val="4106547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40</a:t>
            </a:fld>
            <a:endParaRPr lang="es-EC" altLang="es-EC" dirty="0"/>
          </a:p>
        </p:txBody>
      </p:sp>
    </p:spTree>
    <p:extLst>
      <p:ext uri="{BB962C8B-B14F-4D97-AF65-F5344CB8AC3E}">
        <p14:creationId xmlns:p14="http://schemas.microsoft.com/office/powerpoint/2010/main" val="752555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41</a:t>
            </a:fld>
            <a:endParaRPr lang="es-EC" altLang="es-EC" dirty="0"/>
          </a:p>
        </p:txBody>
      </p:sp>
    </p:spTree>
    <p:extLst>
      <p:ext uri="{BB962C8B-B14F-4D97-AF65-F5344CB8AC3E}">
        <p14:creationId xmlns:p14="http://schemas.microsoft.com/office/powerpoint/2010/main" val="3736010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42</a:t>
            </a:fld>
            <a:endParaRPr lang="es-EC" altLang="es-EC" dirty="0"/>
          </a:p>
        </p:txBody>
      </p:sp>
    </p:spTree>
    <p:extLst>
      <p:ext uri="{BB962C8B-B14F-4D97-AF65-F5344CB8AC3E}">
        <p14:creationId xmlns:p14="http://schemas.microsoft.com/office/powerpoint/2010/main" val="3310453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43</a:t>
            </a:fld>
            <a:endParaRPr lang="es-EC" altLang="es-EC" dirty="0"/>
          </a:p>
        </p:txBody>
      </p:sp>
    </p:spTree>
    <p:extLst>
      <p:ext uri="{BB962C8B-B14F-4D97-AF65-F5344CB8AC3E}">
        <p14:creationId xmlns:p14="http://schemas.microsoft.com/office/powerpoint/2010/main" val="4264986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48</a:t>
            </a:fld>
            <a:endParaRPr lang="es-EC"/>
          </a:p>
        </p:txBody>
      </p:sp>
    </p:spTree>
    <p:extLst>
      <p:ext uri="{BB962C8B-B14F-4D97-AF65-F5344CB8AC3E}">
        <p14:creationId xmlns:p14="http://schemas.microsoft.com/office/powerpoint/2010/main" val="100084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a:extLst>
              <a:ext uri="{FF2B5EF4-FFF2-40B4-BE49-F238E27FC236}">
                <a16:creationId xmlns="" xmlns:a16="http://schemas.microsoft.com/office/drawing/2014/main" id="{5E9695BE-9AC1-42C2-BB3F-E9A911FD95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a:extLst>
              <a:ext uri="{FF2B5EF4-FFF2-40B4-BE49-F238E27FC236}">
                <a16:creationId xmlns="" xmlns:a16="http://schemas.microsoft.com/office/drawing/2014/main" id="{6E4975E6-8F31-4179-92CA-ABB5A6B555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5750" indent="-285750" algn="just">
              <a:buFont typeface="Wingdings" panose="05000000000000000000" pitchFamily="2" charset="2"/>
              <a:buChar char="ü"/>
            </a:pPr>
            <a:endParaRPr lang="es-EC" sz="1200" dirty="0" smtClean="0"/>
          </a:p>
        </p:txBody>
      </p:sp>
      <p:sp>
        <p:nvSpPr>
          <p:cNvPr id="10244" name="3 Marcador de número de diapositiva">
            <a:extLst>
              <a:ext uri="{FF2B5EF4-FFF2-40B4-BE49-F238E27FC236}">
                <a16:creationId xmlns="" xmlns:a16="http://schemas.microsoft.com/office/drawing/2014/main" id="{9DED5487-C8D9-4CC3-B8E4-8990A29AA7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DE252D-41E1-4761-B73B-D5835232AE59}" type="slidenum">
              <a:rPr lang="es-EC" altLang="es-ES">
                <a:latin typeface="Arial" panose="020B0604020202020204" pitchFamily="34" charset="0"/>
              </a:rPr>
              <a:pPr>
                <a:spcBef>
                  <a:spcPct val="0"/>
                </a:spcBef>
              </a:pPr>
              <a:t>5</a:t>
            </a:fld>
            <a:endParaRPr lang="es-EC" altLang="es-ES" dirty="0">
              <a:latin typeface="Arial" panose="020B0604020202020204" pitchFamily="34" charset="0"/>
            </a:endParaRPr>
          </a:p>
        </p:txBody>
      </p:sp>
    </p:spTree>
    <p:extLst>
      <p:ext uri="{BB962C8B-B14F-4D97-AF65-F5344CB8AC3E}">
        <p14:creationId xmlns:p14="http://schemas.microsoft.com/office/powerpoint/2010/main" val="251261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6</a:t>
            </a:fld>
            <a:endParaRPr lang="es-EC"/>
          </a:p>
        </p:txBody>
      </p:sp>
    </p:spTree>
    <p:extLst>
      <p:ext uri="{BB962C8B-B14F-4D97-AF65-F5344CB8AC3E}">
        <p14:creationId xmlns:p14="http://schemas.microsoft.com/office/powerpoint/2010/main" val="258985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14</a:t>
            </a:fld>
            <a:endParaRPr lang="es-EC"/>
          </a:p>
        </p:txBody>
      </p:sp>
    </p:spTree>
    <p:extLst>
      <p:ext uri="{BB962C8B-B14F-4D97-AF65-F5344CB8AC3E}">
        <p14:creationId xmlns:p14="http://schemas.microsoft.com/office/powerpoint/2010/main" val="241932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16</a:t>
            </a:fld>
            <a:endParaRPr lang="es-EC"/>
          </a:p>
        </p:txBody>
      </p:sp>
    </p:spTree>
    <p:extLst>
      <p:ext uri="{BB962C8B-B14F-4D97-AF65-F5344CB8AC3E}">
        <p14:creationId xmlns:p14="http://schemas.microsoft.com/office/powerpoint/2010/main" val="292603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C" dirty="0"/>
          </a:p>
        </p:txBody>
      </p:sp>
      <p:sp>
        <p:nvSpPr>
          <p:cNvPr id="4" name="Marcador de número de diapositiva 3"/>
          <p:cNvSpPr>
            <a:spLocks noGrp="1"/>
          </p:cNvSpPr>
          <p:nvPr>
            <p:ph type="sldNum" sz="quarter" idx="5"/>
          </p:nvPr>
        </p:nvSpPr>
        <p:spPr/>
        <p:txBody>
          <a:bodyPr/>
          <a:lstStyle/>
          <a:p>
            <a:pPr>
              <a:defRPr/>
            </a:pPr>
            <a:fld id="{9801A9AD-8AC8-4C08-95B2-CA99115D7CB1}" type="slidenum">
              <a:rPr lang="es-EC" altLang="es-EC" smtClean="0"/>
              <a:pPr>
                <a:defRPr/>
              </a:pPr>
              <a:t>19</a:t>
            </a:fld>
            <a:endParaRPr lang="es-EC" altLang="es-EC" dirty="0"/>
          </a:p>
        </p:txBody>
      </p:sp>
    </p:spTree>
    <p:extLst>
      <p:ext uri="{BB962C8B-B14F-4D97-AF65-F5344CB8AC3E}">
        <p14:creationId xmlns:p14="http://schemas.microsoft.com/office/powerpoint/2010/main" val="37374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C91DAD-2825-41AB-AAC7-4561DC5F9A53}" type="slidenum">
              <a:rPr lang="es-ES" smtClean="0"/>
              <a:t>20</a:t>
            </a:fld>
            <a:endParaRPr lang="es-ES"/>
          </a:p>
        </p:txBody>
      </p:sp>
    </p:spTree>
    <p:extLst>
      <p:ext uri="{BB962C8B-B14F-4D97-AF65-F5344CB8AC3E}">
        <p14:creationId xmlns:p14="http://schemas.microsoft.com/office/powerpoint/2010/main" val="2693830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21</a:t>
            </a:fld>
            <a:endParaRPr lang="es-EC"/>
          </a:p>
        </p:txBody>
      </p:sp>
    </p:spTree>
    <p:extLst>
      <p:ext uri="{BB962C8B-B14F-4D97-AF65-F5344CB8AC3E}">
        <p14:creationId xmlns:p14="http://schemas.microsoft.com/office/powerpoint/2010/main" val="1471892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userDrawn="1"/>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9045" name="CorelDRAW" r:id="rId3" imgW="7762646" imgH="4551274" progId="CorelDRAW.Graphic.12">
                  <p:embed/>
                </p:oleObj>
              </mc:Choice>
              <mc:Fallback>
                <p:oleObj name="CorelDRAW" r:id="rId3" imgW="7762646" imgH="4551274"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smtClean="0"/>
          </a:p>
        </p:txBody>
      </p:sp>
      <p:sp>
        <p:nvSpPr>
          <p:cNvPr id="4" name="Rectangle 25"/>
          <p:cNvSpPr>
            <a:spLocks noChangeArrowheads="1"/>
          </p:cNvSpPr>
          <p:nvPr userDrawn="1"/>
        </p:nvSpPr>
        <p:spPr bwMode="auto">
          <a:xfrm>
            <a:off x="4165600" y="6245225"/>
            <a:ext cx="3860800" cy="476250"/>
          </a:xfrm>
          <a:prstGeom prst="rect">
            <a:avLst/>
          </a:prstGeom>
          <a:noFill/>
          <a:ln>
            <a:noFill/>
          </a:ln>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smtClean="0"/>
          </a:p>
        </p:txBody>
      </p:sp>
      <p:sp>
        <p:nvSpPr>
          <p:cNvPr id="5" name="Rectangle 26"/>
          <p:cNvSpPr>
            <a:spLocks noChangeArrowheads="1"/>
          </p:cNvSpPr>
          <p:nvPr userDrawn="1"/>
        </p:nvSpPr>
        <p:spPr bwMode="auto">
          <a:xfrm>
            <a:off x="609600" y="6245225"/>
            <a:ext cx="2844800" cy="476250"/>
          </a:xfrm>
          <a:prstGeom prst="rect">
            <a:avLst/>
          </a:prstGeom>
          <a:noFill/>
          <a:ln>
            <a:noFill/>
          </a:ln>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smtClean="0"/>
          </a:p>
        </p:txBody>
      </p:sp>
      <p:sp>
        <p:nvSpPr>
          <p:cNvPr id="6" name="Rectangle 27"/>
          <p:cNvSpPr>
            <a:spLocks noChangeArrowheads="1"/>
          </p:cNvSpPr>
          <p:nvPr userDrawn="1"/>
        </p:nvSpPr>
        <p:spPr bwMode="auto">
          <a:xfrm>
            <a:off x="4095751" y="2286000"/>
            <a:ext cx="3860800" cy="476250"/>
          </a:xfrm>
          <a:prstGeom prst="rect">
            <a:avLst/>
          </a:prstGeom>
          <a:noFill/>
          <a:ln>
            <a:noFill/>
          </a:ln>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smtClean="0"/>
          </a:p>
        </p:txBody>
      </p:sp>
      <p:pic>
        <p:nvPicPr>
          <p:cNvPr id="7" name="Picture 3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6852" y="153989"/>
            <a:ext cx="3829049"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descr="pie de pagina esp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864226"/>
            <a:ext cx="12192000" cy="1065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3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577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82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39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6921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97434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342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88785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2547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4682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50396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3325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a:noFill/>
          </a:ln>
          <a:extLst/>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mtClean="0"/>
          </a:p>
        </p:txBody>
      </p:sp>
      <p:sp>
        <p:nvSpPr>
          <p:cNvPr id="1027"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xtLst/>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mtClean="0"/>
          </a:p>
        </p:txBody>
      </p:sp>
      <p:sp>
        <p:nvSpPr>
          <p:cNvPr id="1028"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29"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030" name="Picture 25" descr="LOGO-OFICIAL-transparen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591552" y="5876926"/>
            <a:ext cx="360044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9"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 id="2147484768"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ieeexplore.ieee.org/document/8075270/" TargetMode="External"/><Relationship Id="rId7" Type="http://schemas.openxmlformats.org/officeDocument/2006/relationships/hyperlink" Target="https://ieeexplore.ieee.org/document/838985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eeexplore.ieee.org/document/8515857/" TargetMode="External"/><Relationship Id="rId5" Type="http://schemas.openxmlformats.org/officeDocument/2006/relationships/hyperlink" Target="https://ieeexplore.ieee.org/document/8649494/" TargetMode="External"/><Relationship Id="rId4" Type="http://schemas.openxmlformats.org/officeDocument/2006/relationships/hyperlink" Target="https://ieeexplore.ieee.org/document/8365230/" TargetMode="Externa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11"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4294967295"/>
          </p:nvPr>
        </p:nvSpPr>
        <p:spPr bwMode="auto">
          <a:xfrm>
            <a:off x="1444978" y="1199212"/>
            <a:ext cx="10187389" cy="47684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s-EC" altLang="es-ES" sz="2000" b="1" dirty="0">
                <a:solidFill>
                  <a:schemeClr val="tx1"/>
                </a:solidFill>
              </a:rPr>
              <a:t>VICERRECTORADO DE INVESTIGACIÓN, INNOVACIÓN Y </a:t>
            </a:r>
          </a:p>
          <a:p>
            <a:pPr marL="0" indent="0" algn="ctr">
              <a:buNone/>
            </a:pPr>
            <a:r>
              <a:rPr lang="es-EC" altLang="es-ES" sz="2000" b="1" dirty="0">
                <a:solidFill>
                  <a:schemeClr val="tx1"/>
                </a:solidFill>
              </a:rPr>
              <a:t>TRANSFERENCIA DE TECNOLOGÍA</a:t>
            </a:r>
          </a:p>
          <a:p>
            <a:pPr marL="0" indent="0" algn="ctr">
              <a:buNone/>
            </a:pPr>
            <a:r>
              <a:rPr lang="es-EC" altLang="es-ES" sz="2000" b="1" dirty="0" smtClean="0">
                <a:solidFill>
                  <a:schemeClr val="tx1"/>
                </a:solidFill>
              </a:rPr>
              <a:t>CENTRO </a:t>
            </a:r>
            <a:r>
              <a:rPr lang="es-EC" altLang="es-ES" sz="2000" b="1" dirty="0">
                <a:solidFill>
                  <a:schemeClr val="tx1"/>
                </a:solidFill>
              </a:rPr>
              <a:t>DE ESTUDIOS DE </a:t>
            </a:r>
            <a:r>
              <a:rPr lang="es-EC" altLang="es-ES" sz="2000" b="1" dirty="0" smtClean="0">
                <a:solidFill>
                  <a:schemeClr val="tx1"/>
                </a:solidFill>
              </a:rPr>
              <a:t>POSGRADOS</a:t>
            </a:r>
            <a:endParaRPr lang="es-EC" altLang="es-ES" sz="2000" b="1" dirty="0">
              <a:solidFill>
                <a:schemeClr val="tx1"/>
              </a:solidFill>
            </a:endParaRPr>
          </a:p>
          <a:p>
            <a:pPr marL="0" indent="0" algn="ctr">
              <a:buNone/>
            </a:pPr>
            <a:endParaRPr lang="es-ES" altLang="es-ES" sz="1600" b="1" dirty="0">
              <a:solidFill>
                <a:schemeClr val="tx1"/>
              </a:solidFill>
            </a:endParaRPr>
          </a:p>
          <a:p>
            <a:pPr marL="0" indent="0" algn="ctr">
              <a:lnSpc>
                <a:spcPct val="200000"/>
              </a:lnSpc>
              <a:buNone/>
            </a:pPr>
            <a:r>
              <a:rPr lang="es-EC" altLang="es-ES" sz="2000" b="1" dirty="0">
                <a:solidFill>
                  <a:srgbClr val="006600"/>
                </a:solidFill>
              </a:rPr>
              <a:t>TRABAJO DE TITULACIÓN PREVIO A LA OBTENCIÓN DEL TÍTULO DE MAGÍSTER </a:t>
            </a:r>
            <a:r>
              <a:rPr lang="es-ES" altLang="es-ES" sz="2000" b="1" dirty="0">
                <a:solidFill>
                  <a:srgbClr val="006600"/>
                </a:solidFill>
              </a:rPr>
              <a:t>EN GESTIÓN DE SISTEMAS DE INFORMACIÓN E INTELIGENCIA DE NEGOCIOS</a:t>
            </a:r>
          </a:p>
          <a:p>
            <a:pPr marL="0" indent="0" algn="ctr">
              <a:buNone/>
            </a:pPr>
            <a:endParaRPr lang="es-ES" altLang="es-ES" sz="1600" b="1" dirty="0">
              <a:solidFill>
                <a:schemeClr val="tx1"/>
              </a:solidFill>
            </a:endParaRPr>
          </a:p>
          <a:p>
            <a:pPr marL="0" indent="0" algn="ctr">
              <a:buNone/>
            </a:pPr>
            <a:endParaRPr lang="es-ES" altLang="es-ES" sz="1600" b="1" dirty="0">
              <a:solidFill>
                <a:schemeClr val="tx1"/>
              </a:solidFill>
            </a:endParaRPr>
          </a:p>
          <a:p>
            <a:pPr marL="0" indent="0" algn="r">
              <a:buNone/>
            </a:pPr>
            <a:r>
              <a:rPr lang="es-EC" altLang="es-ES" sz="1600" b="1" dirty="0" smtClean="0">
                <a:solidFill>
                  <a:schemeClr val="tx1"/>
                </a:solidFill>
              </a:rPr>
              <a:t>AUTOR: </a:t>
            </a:r>
            <a:r>
              <a:rPr lang="es-EC" sz="1600" b="1" dirty="0">
                <a:solidFill>
                  <a:schemeClr val="tx1"/>
                </a:solidFill>
              </a:rPr>
              <a:t>MONTENEGRO FIERRO, WILMER </a:t>
            </a:r>
            <a:r>
              <a:rPr lang="es-EC" sz="1600" b="1" dirty="0" smtClean="0">
                <a:solidFill>
                  <a:schemeClr val="tx1"/>
                </a:solidFill>
              </a:rPr>
              <a:t>JUAN</a:t>
            </a:r>
          </a:p>
          <a:p>
            <a:pPr marL="0" indent="0" algn="r">
              <a:buNone/>
            </a:pPr>
            <a:endParaRPr lang="es-EC" altLang="es-ES" sz="1600" b="1" dirty="0" smtClean="0">
              <a:solidFill>
                <a:schemeClr val="tx1"/>
              </a:solidFill>
            </a:endParaRPr>
          </a:p>
          <a:p>
            <a:pPr marL="0" indent="0" algn="r">
              <a:buNone/>
            </a:pPr>
            <a:r>
              <a:rPr lang="es-ES" altLang="es-ES" sz="1600" b="1" dirty="0" smtClean="0">
                <a:solidFill>
                  <a:schemeClr val="tx1"/>
                </a:solidFill>
              </a:rPr>
              <a:t>DIRECTORA: MGS. </a:t>
            </a:r>
            <a:r>
              <a:rPr lang="es-EC" sz="1600" b="1" dirty="0">
                <a:solidFill>
                  <a:schemeClr val="tx1"/>
                </a:solidFill>
              </a:rPr>
              <a:t>DUQUE CRUZ, LORENA GESELLE</a:t>
            </a:r>
            <a:endParaRPr lang="es-ES" altLang="es-ES" sz="1600" b="1" dirty="0">
              <a:solidFill>
                <a:schemeClr val="tx1"/>
              </a:solidFill>
            </a:endParaRPr>
          </a:p>
          <a:p>
            <a:pPr marL="0" indent="0" algn="r">
              <a:buNone/>
            </a:pPr>
            <a:endParaRPr lang="es-ES" altLang="es-ES" sz="1600" b="1" dirty="0">
              <a:solidFill>
                <a:schemeClr val="tx1"/>
              </a:solidFill>
            </a:endParaRPr>
          </a:p>
          <a:p>
            <a:pPr marL="0" indent="0" algn="r">
              <a:buNone/>
            </a:pPr>
            <a:r>
              <a:rPr lang="es-ES" altLang="es-ES" sz="1400" b="1" dirty="0" smtClean="0">
                <a:solidFill>
                  <a:schemeClr val="tx1"/>
                </a:solidFill>
              </a:rPr>
              <a:t>SANGOLQUÍ 2020</a:t>
            </a:r>
            <a:endParaRPr lang="es-ES" altLang="es-ES" sz="1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p:cNvGrpSpPr/>
          <p:nvPr/>
        </p:nvGrpSpPr>
        <p:grpSpPr>
          <a:xfrm>
            <a:off x="350311" y="1473159"/>
            <a:ext cx="2683273" cy="4463747"/>
            <a:chOff x="3303340" y="1616591"/>
            <a:chExt cx="2977465" cy="4463747"/>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922" y="1616591"/>
              <a:ext cx="1652883" cy="4463747"/>
            </a:xfrm>
            <a:prstGeom prst="rect">
              <a:avLst/>
            </a:prstGeom>
          </p:spPr>
        </p:pic>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340" y="3093659"/>
              <a:ext cx="2485860" cy="2105816"/>
            </a:xfrm>
            <a:prstGeom prst="rect">
              <a:avLst/>
            </a:prstGeom>
          </p:spPr>
        </p:pic>
      </p:grpSp>
      <p:sp>
        <p:nvSpPr>
          <p:cNvPr id="25" name="Título 1">
            <a:extLst>
              <a:ext uri="{FF2B5EF4-FFF2-40B4-BE49-F238E27FC236}">
                <a16:creationId xmlns="" xmlns:a16="http://schemas.microsoft.com/office/drawing/2014/main" id="{B998D93B-FEC6-45B4-861B-1C710DCAF08E}"/>
              </a:ext>
            </a:extLst>
          </p:cNvPr>
          <p:cNvSpPr>
            <a:spLocks noGrp="1"/>
          </p:cNvSpPr>
          <p:nvPr>
            <p:ph type="title"/>
          </p:nvPr>
        </p:nvSpPr>
        <p:spPr>
          <a:xfrm>
            <a:off x="1847529" y="120572"/>
            <a:ext cx="5790400" cy="699883"/>
          </a:xfrm>
        </p:spPr>
        <p:txBody>
          <a:bodyPr>
            <a:normAutofit/>
          </a:bodyPr>
          <a:lstStyle/>
          <a:p>
            <a:pPr>
              <a:defRPr/>
            </a:pPr>
            <a:r>
              <a:rPr lang="es-MX" dirty="0" smtClean="0">
                <a:solidFill>
                  <a:schemeClr val="accent5">
                    <a:lumMod val="50000"/>
                  </a:schemeClr>
                </a:solidFill>
                <a:latin typeface="Calibri" panose="020F0502020204030204" pitchFamily="34" charset="0"/>
                <a:cs typeface="Calibri" panose="020F0502020204030204" pitchFamily="34" charset="0"/>
              </a:rPr>
              <a:t>Objetivos de la Investigación</a:t>
            </a:r>
            <a:endParaRPr lang="es-MX" dirty="0">
              <a:solidFill>
                <a:schemeClr val="accent5">
                  <a:lumMod val="50000"/>
                </a:schemeClr>
              </a:solidFill>
              <a:latin typeface="Calibri" panose="020F0502020204030204" pitchFamily="34" charset="0"/>
              <a:cs typeface="Calibri" panose="020F0502020204030204" pitchFamily="34" charset="0"/>
            </a:endParaRPr>
          </a:p>
        </p:txBody>
      </p:sp>
      <p:sp>
        <p:nvSpPr>
          <p:cNvPr id="26" name="Título 1">
            <a:extLst>
              <a:ext uri="{FF2B5EF4-FFF2-40B4-BE49-F238E27FC236}">
                <a16:creationId xmlns="" xmlns:a16="http://schemas.microsoft.com/office/drawing/2014/main" id="{B998D93B-FEC6-45B4-861B-1C710DCAF08E}"/>
              </a:ext>
            </a:extLst>
          </p:cNvPr>
          <p:cNvSpPr txBox="1">
            <a:spLocks/>
          </p:cNvSpPr>
          <p:nvPr/>
        </p:nvSpPr>
        <p:spPr>
          <a:xfrm>
            <a:off x="18681" y="1546708"/>
            <a:ext cx="1694725" cy="2868113"/>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Objetivo General</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sp>
        <p:nvSpPr>
          <p:cNvPr id="27" name="Título 1">
            <a:extLst>
              <a:ext uri="{FF2B5EF4-FFF2-40B4-BE49-F238E27FC236}">
                <a16:creationId xmlns="" xmlns:a16="http://schemas.microsoft.com/office/drawing/2014/main" id="{B998D93B-FEC6-45B4-861B-1C710DCAF08E}"/>
              </a:ext>
            </a:extLst>
          </p:cNvPr>
          <p:cNvSpPr txBox="1">
            <a:spLocks/>
          </p:cNvSpPr>
          <p:nvPr/>
        </p:nvSpPr>
        <p:spPr>
          <a:xfrm>
            <a:off x="5488805" y="1035912"/>
            <a:ext cx="3872301" cy="747496"/>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Objetivos Específicos</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pic>
        <p:nvPicPr>
          <p:cNvPr id="28" name="Gráfico 11">
            <a:extLst>
              <a:ext uri="{FF2B5EF4-FFF2-40B4-BE49-F238E27FC236}">
                <a16:creationId xmlns="" xmlns:a16="http://schemas.microsoft.com/office/drawing/2014/main" id="{35AF1E2E-C619-4A28-9D7C-CF6959B1E427}"/>
              </a:ext>
            </a:extLst>
          </p:cNvPr>
          <p:cNvPicPr>
            <a:picLocks noChangeAspect="1"/>
          </p:cNvPicPr>
          <p:nvPr/>
        </p:nvPicPr>
        <p:blipFill>
          <a:blip r:embed="rId4">
            <a:extLst>
              <a:ext uri="{96DAC541-7B7A-43D3-8B79-37D633B846F1}">
                <asvg:svgBlip xmlns="" xmlns:asvg="http://schemas.microsoft.com/office/drawing/2016/SVG/main" r:embed="rId9"/>
              </a:ext>
            </a:extLst>
          </a:blip>
          <a:stretch>
            <a:fillRect/>
          </a:stretch>
        </p:blipFill>
        <p:spPr>
          <a:xfrm>
            <a:off x="493006" y="2685923"/>
            <a:ext cx="633822" cy="565369"/>
          </a:xfrm>
          <a:prstGeom prst="rect">
            <a:avLst/>
          </a:prstGeom>
        </p:spPr>
      </p:pic>
      <p:pic>
        <p:nvPicPr>
          <p:cNvPr id="19" name="Imagen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11834" y="2827406"/>
            <a:ext cx="512252" cy="560271"/>
          </a:xfrm>
          <a:prstGeom prst="rect">
            <a:avLst/>
          </a:prstGeom>
        </p:spPr>
      </p:pic>
      <p:grpSp>
        <p:nvGrpSpPr>
          <p:cNvPr id="20" name="Grupo 19"/>
          <p:cNvGrpSpPr/>
          <p:nvPr/>
        </p:nvGrpSpPr>
        <p:grpSpPr>
          <a:xfrm>
            <a:off x="3224086" y="2374129"/>
            <a:ext cx="8228978" cy="1754326"/>
            <a:chOff x="6480633" y="4942490"/>
            <a:chExt cx="4866671" cy="1754326"/>
          </a:xfrm>
        </p:grpSpPr>
        <p:cxnSp>
          <p:nvCxnSpPr>
            <p:cNvPr id="21" name="Conector recto 20"/>
            <p:cNvCxnSpPr/>
            <p:nvPr/>
          </p:nvCxnSpPr>
          <p:spPr>
            <a:xfrm>
              <a:off x="6480633" y="5640045"/>
              <a:ext cx="4405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6575387" y="4942490"/>
              <a:ext cx="4771917" cy="1754326"/>
            </a:xfrm>
            <a:prstGeom prst="rect">
              <a:avLst/>
            </a:prstGeom>
          </p:spPr>
          <p:txBody>
            <a:bodyPr wrap="square">
              <a:spAutoFit/>
            </a:bodyPr>
            <a:lstStyle/>
            <a:p>
              <a:pPr lvl="0" algn="just"/>
              <a:r>
                <a:rPr lang="es-ES" dirty="0"/>
                <a:t>Realizar la evaluación del modelo predictivo, a través del uso de técnicas de validación para determinar el porcentaje de confianza de sus resultados y de esta manera verificar si el modelo de predicción utilizado ayuda o no con la reducción del porcentaje de clientes que optan por realizar la cancelación de los servicios que ofrece la empresa de Telecomunicaciones objeto de estudio.</a:t>
              </a:r>
              <a:endParaRPr lang="es-EC" dirty="0"/>
            </a:p>
          </p:txBody>
        </p:sp>
      </p:grpSp>
    </p:spTree>
    <p:extLst>
      <p:ext uri="{BB962C8B-B14F-4D97-AF65-F5344CB8AC3E}">
        <p14:creationId xmlns:p14="http://schemas.microsoft.com/office/powerpoint/2010/main" val="384395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 xmlns:a16="http://schemas.microsoft.com/office/drawing/2014/main" id="{990E7D82-A487-40BD-A1C7-1B37C6F92593}"/>
              </a:ext>
            </a:extLst>
          </p:cNvPr>
          <p:cNvSpPr txBox="1">
            <a:spLocks noChangeArrowheads="1"/>
          </p:cNvSpPr>
          <p:nvPr/>
        </p:nvSpPr>
        <p:spPr bwMode="auto">
          <a:xfrm>
            <a:off x="1118711" y="1791634"/>
            <a:ext cx="965686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altLang="es-ES" sz="8800" dirty="0" smtClean="0">
                <a:latin typeface="Mistral" panose="03090702030407020403" pitchFamily="66" charset="0"/>
              </a:rPr>
              <a:t>HIPÓTESIS Y ALCANCE DE LA INVESTIGACIÓN</a:t>
            </a:r>
            <a:endParaRPr lang="es-EC" altLang="es-ES" sz="3600" dirty="0">
              <a:solidFill>
                <a:srgbClr val="00B050"/>
              </a:solidFill>
              <a:latin typeface="Mistral" panose="03090702030407020403" pitchFamily="66" charset="0"/>
            </a:endParaRPr>
          </a:p>
        </p:txBody>
      </p:sp>
    </p:spTree>
    <p:extLst>
      <p:ext uri="{BB962C8B-B14F-4D97-AF65-F5344CB8AC3E}">
        <p14:creationId xmlns:p14="http://schemas.microsoft.com/office/powerpoint/2010/main" val="91775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682558" y="1723879"/>
            <a:ext cx="2286000" cy="3143250"/>
          </a:xfrm>
          <a:prstGeom prst="rect">
            <a:avLst/>
          </a:prstGeom>
        </p:spPr>
      </p:pic>
      <p:sp>
        <p:nvSpPr>
          <p:cNvPr id="3" name="Marcador de contenido 2"/>
          <p:cNvSpPr>
            <a:spLocks noGrp="1"/>
          </p:cNvSpPr>
          <p:nvPr>
            <p:ph idx="1"/>
          </p:nvPr>
        </p:nvSpPr>
        <p:spPr>
          <a:xfrm>
            <a:off x="609600" y="1221205"/>
            <a:ext cx="8606971" cy="3002452"/>
          </a:xfrm>
        </p:spPr>
        <p:txBody>
          <a:bodyPr/>
          <a:lstStyle/>
          <a:p>
            <a:pPr marL="0" indent="0">
              <a:buNone/>
            </a:pPr>
            <a:r>
              <a:rPr lang="es-MX" b="1" i="1" dirty="0">
                <a:solidFill>
                  <a:schemeClr val="accent5">
                    <a:lumMod val="50000"/>
                  </a:schemeClr>
                </a:solidFill>
                <a:latin typeface="+mj-lt"/>
                <a:cs typeface="Calibri" panose="020F0502020204030204" pitchFamily="34" charset="0"/>
              </a:rPr>
              <a:t>HIPÓTESIS</a:t>
            </a:r>
            <a:r>
              <a:rPr lang="es-MX" dirty="0">
                <a:solidFill>
                  <a:schemeClr val="accent5">
                    <a:lumMod val="50000"/>
                  </a:schemeClr>
                </a:solidFill>
                <a:latin typeface="+mj-lt"/>
                <a:cs typeface="Calibri" panose="020F0502020204030204" pitchFamily="34" charset="0"/>
              </a:rPr>
              <a:t> </a:t>
            </a:r>
            <a:endParaRPr lang="es-MX" dirty="0" smtClean="0">
              <a:solidFill>
                <a:schemeClr val="accent5">
                  <a:lumMod val="50000"/>
                </a:schemeClr>
              </a:solidFill>
              <a:latin typeface="+mj-lt"/>
              <a:cs typeface="Calibri" panose="020F0502020204030204" pitchFamily="34" charset="0"/>
            </a:endParaRPr>
          </a:p>
          <a:p>
            <a:pPr algn="just">
              <a:lnSpc>
                <a:spcPct val="80000"/>
              </a:lnSpc>
            </a:pPr>
            <a:r>
              <a:rPr lang="es-EC" dirty="0">
                <a:solidFill>
                  <a:schemeClr val="tx1"/>
                </a:solidFill>
              </a:rPr>
              <a:t>La implementación de un modelo de fidelización en la empresa de telecomunicaciones objeto de estudio basado en el análisis de la información histórica del comportamiento de sus clientes permitirá identificar los potenciales clientes con intención de cancelar sus servicios.</a:t>
            </a:r>
            <a:endParaRPr lang="es-ES" dirty="0">
              <a:solidFill>
                <a:schemeClr val="tx1"/>
              </a:solidFill>
            </a:endParaRPr>
          </a:p>
          <a:p>
            <a:endParaRPr lang="es-ES" dirty="0" smtClean="0">
              <a:solidFill>
                <a:srgbClr val="17375E"/>
              </a:solidFill>
            </a:endParaRPr>
          </a:p>
          <a:p>
            <a:pPr marL="0" indent="0">
              <a:buNone/>
            </a:pPr>
            <a:r>
              <a:rPr lang="es-ES" b="1" i="1" dirty="0">
                <a:solidFill>
                  <a:schemeClr val="accent5">
                    <a:lumMod val="50000"/>
                  </a:schemeClr>
                </a:solidFill>
                <a:latin typeface="+mj-lt"/>
                <a:cs typeface="Calibri" panose="020F0502020204030204" pitchFamily="34" charset="0"/>
              </a:rPr>
              <a:t>ALCANCE</a:t>
            </a:r>
          </a:p>
          <a:p>
            <a:pPr algn="just">
              <a:lnSpc>
                <a:spcPct val="80000"/>
              </a:lnSpc>
              <a:buFont typeface="Arial" panose="020B0604020202020204" pitchFamily="34" charset="0"/>
              <a:buChar char="•"/>
            </a:pPr>
            <a:r>
              <a:rPr lang="es-ES" dirty="0">
                <a:solidFill>
                  <a:schemeClr val="tx1"/>
                </a:solidFill>
              </a:rPr>
              <a:t>El estudio se hará solo a clientes de telefonía móvil ya que es el servicio que actualmente tiene mayor cantidad de cancelación de planes.</a:t>
            </a:r>
          </a:p>
          <a:p>
            <a:endParaRPr lang="es-ES" dirty="0">
              <a:solidFill>
                <a:srgbClr val="17375E"/>
              </a:solidFill>
            </a:endParaRPr>
          </a:p>
          <a:p>
            <a:endParaRPr lang="en-US" dirty="0">
              <a:solidFill>
                <a:srgbClr val="17375E"/>
              </a:solidFill>
            </a:endParaRPr>
          </a:p>
        </p:txBody>
      </p:sp>
      <p:sp>
        <p:nvSpPr>
          <p:cNvPr id="5" name="Título 1">
            <a:extLst>
              <a:ext uri="{FF2B5EF4-FFF2-40B4-BE49-F238E27FC236}">
                <a16:creationId xmlns="" xmlns:a16="http://schemas.microsoft.com/office/drawing/2014/main" id="{9C492636-7340-4A72-ACD0-7554FAF8A16B}"/>
              </a:ext>
            </a:extLst>
          </p:cNvPr>
          <p:cNvSpPr txBox="1">
            <a:spLocks/>
          </p:cNvSpPr>
          <p:nvPr/>
        </p:nvSpPr>
        <p:spPr>
          <a:xfrm>
            <a:off x="2583543" y="36904"/>
            <a:ext cx="5066492" cy="584775"/>
          </a:xfrm>
          <a:prstGeom prst="rect">
            <a:avLst/>
          </a:prstGeom>
        </p:spPr>
        <p:txBody>
          <a:bodyPr>
            <a:normAutofit fontScale="975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HIPÓTESIS Y ALCANCE</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2050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 xmlns:a16="http://schemas.microsoft.com/office/drawing/2014/main" id="{990E7D82-A487-40BD-A1C7-1B37C6F92593}"/>
              </a:ext>
            </a:extLst>
          </p:cNvPr>
          <p:cNvSpPr txBox="1">
            <a:spLocks noChangeArrowheads="1"/>
          </p:cNvSpPr>
          <p:nvPr/>
        </p:nvSpPr>
        <p:spPr bwMode="auto">
          <a:xfrm>
            <a:off x="1118711" y="2311586"/>
            <a:ext cx="965686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altLang="es-ES" sz="8800" dirty="0" smtClean="0">
                <a:latin typeface="Mistral" panose="03090702030407020403" pitchFamily="66" charset="0"/>
              </a:rPr>
              <a:t>ESTADO DEL ARTE</a:t>
            </a:r>
            <a:endParaRPr lang="es-EC" altLang="es-ES" sz="3600" dirty="0">
              <a:solidFill>
                <a:srgbClr val="00B050"/>
              </a:solidFill>
              <a:latin typeface="Mistral" panose="03090702030407020403" pitchFamily="66" charset="0"/>
            </a:endParaRPr>
          </a:p>
        </p:txBody>
      </p:sp>
    </p:spTree>
    <p:extLst>
      <p:ext uri="{BB962C8B-B14F-4D97-AF65-F5344CB8AC3E}">
        <p14:creationId xmlns:p14="http://schemas.microsoft.com/office/powerpoint/2010/main" val="207570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393400" y="1030515"/>
            <a:ext cx="8097457" cy="1669142"/>
          </a:xfrm>
        </p:spPr>
        <p:txBody>
          <a:bodyPr>
            <a:normAutofit fontScale="77500" lnSpcReduction="20000"/>
          </a:bodyPr>
          <a:lstStyle/>
          <a:p>
            <a:pPr lvl="0" algn="just"/>
            <a:r>
              <a:rPr lang="es-EC" sz="1800" dirty="0">
                <a:solidFill>
                  <a:schemeClr val="tx1"/>
                </a:solidFill>
              </a:rPr>
              <a:t>Para el análisis del estado del arte se realizó una revisión sistemática de literatura haciendo uso de las fases de criterios de inclusión, exclusión y estrategia de </a:t>
            </a:r>
            <a:r>
              <a:rPr lang="es-EC" sz="1800" dirty="0" smtClean="0">
                <a:solidFill>
                  <a:schemeClr val="tx1"/>
                </a:solidFill>
              </a:rPr>
              <a:t>búsqueda.</a:t>
            </a:r>
          </a:p>
          <a:p>
            <a:pPr lvl="0" algn="just"/>
            <a:endParaRPr lang="es-EC" sz="1800" dirty="0" smtClean="0">
              <a:solidFill>
                <a:schemeClr val="tx1"/>
              </a:solidFill>
            </a:endParaRPr>
          </a:p>
          <a:p>
            <a:pPr algn="just"/>
            <a:r>
              <a:rPr lang="es-ES" sz="1800" dirty="0">
                <a:solidFill>
                  <a:schemeClr val="tx1"/>
                </a:solidFill>
                <a:latin typeface="Arial" panose="020B0604020202020204" pitchFamily="34" charset="0"/>
                <a:cs typeface="Arial" panose="020B0604020202020204" pitchFamily="34" charset="0"/>
              </a:rPr>
              <a:t>Se realizó la búsqueda en diferentes </a:t>
            </a:r>
            <a:r>
              <a:rPr lang="es-ES" sz="1800" dirty="0" smtClean="0">
                <a:solidFill>
                  <a:schemeClr val="tx1"/>
                </a:solidFill>
                <a:latin typeface="Arial" panose="020B0604020202020204" pitchFamily="34" charset="0"/>
                <a:cs typeface="Arial" panose="020B0604020202020204" pitchFamily="34" charset="0"/>
              </a:rPr>
              <a:t>repositorios </a:t>
            </a:r>
            <a:r>
              <a:rPr lang="es-EC" sz="1600" dirty="0" smtClean="0">
                <a:solidFill>
                  <a:schemeClr val="tx1"/>
                </a:solidFill>
              </a:rPr>
              <a:t>académicos como el </a:t>
            </a:r>
            <a:r>
              <a:rPr lang="es-EC" sz="1600" dirty="0" err="1" smtClean="0">
                <a:solidFill>
                  <a:schemeClr val="tx1"/>
                </a:solidFill>
              </a:rPr>
              <a:t>IEEExplore</a:t>
            </a:r>
            <a:r>
              <a:rPr lang="es-EC" sz="1600" dirty="0" smtClean="0">
                <a:solidFill>
                  <a:schemeClr val="tx1"/>
                </a:solidFill>
              </a:rPr>
              <a:t> </a:t>
            </a:r>
            <a:r>
              <a:rPr lang="es-EC" sz="1600" dirty="0">
                <a:solidFill>
                  <a:schemeClr val="tx1"/>
                </a:solidFill>
              </a:rPr>
              <a:t>y Google </a:t>
            </a:r>
            <a:r>
              <a:rPr lang="es-EC" sz="1600" dirty="0" smtClean="0">
                <a:solidFill>
                  <a:schemeClr val="tx1"/>
                </a:solidFill>
              </a:rPr>
              <a:t>Académico.</a:t>
            </a:r>
            <a:endParaRPr lang="es-ES" sz="1800" dirty="0" smtClean="0">
              <a:solidFill>
                <a:schemeClr val="tx1"/>
              </a:solidFill>
              <a:latin typeface="Arial" panose="020B0604020202020204" pitchFamily="34" charset="0"/>
              <a:cs typeface="Arial" panose="020B0604020202020204" pitchFamily="34" charset="0"/>
            </a:endParaRPr>
          </a:p>
          <a:p>
            <a:pPr algn="just"/>
            <a:endParaRPr lang="es-EC" sz="1800" dirty="0" smtClean="0">
              <a:solidFill>
                <a:schemeClr val="tx1"/>
              </a:solidFill>
            </a:endParaRPr>
          </a:p>
          <a:p>
            <a:pPr algn="just"/>
            <a:r>
              <a:rPr lang="es-ES" sz="1800" dirty="0" smtClean="0">
                <a:solidFill>
                  <a:schemeClr val="tx1"/>
                </a:solidFill>
                <a:latin typeface="Arial" panose="020B0604020202020204" pitchFamily="34" charset="0"/>
                <a:cs typeface="Arial" panose="020B0604020202020204" pitchFamily="34" charset="0"/>
              </a:rPr>
              <a:t>Se </a:t>
            </a:r>
            <a:r>
              <a:rPr lang="es-ES" sz="1800" dirty="0">
                <a:solidFill>
                  <a:schemeClr val="tx1"/>
                </a:solidFill>
                <a:latin typeface="Arial" panose="020B0604020202020204" pitchFamily="34" charset="0"/>
                <a:cs typeface="Arial" panose="020B0604020202020204" pitchFamily="34" charset="0"/>
              </a:rPr>
              <a:t>encontraron </a:t>
            </a:r>
            <a:r>
              <a:rPr lang="es-ES" sz="1800" dirty="0" smtClean="0">
                <a:solidFill>
                  <a:schemeClr val="tx1"/>
                </a:solidFill>
                <a:latin typeface="Arial" panose="020B0604020202020204" pitchFamily="34" charset="0"/>
                <a:cs typeface="Arial" panose="020B0604020202020204" pitchFamily="34" charset="0"/>
              </a:rPr>
              <a:t>62 </a:t>
            </a:r>
            <a:r>
              <a:rPr lang="es-ES" sz="1800" dirty="0">
                <a:solidFill>
                  <a:schemeClr val="tx1"/>
                </a:solidFill>
                <a:latin typeface="Arial" panose="020B0604020202020204" pitchFamily="34" charset="0"/>
                <a:cs typeface="Arial" panose="020B0604020202020204" pitchFamily="34" charset="0"/>
              </a:rPr>
              <a:t>artículos que hacen referencia a la cadena de búsqueda planteada</a:t>
            </a:r>
            <a:r>
              <a:rPr lang="es-ES" sz="1800" dirty="0" smtClean="0">
                <a:solidFill>
                  <a:schemeClr val="tx1"/>
                </a:solidFill>
                <a:latin typeface="Arial" panose="020B0604020202020204" pitchFamily="34" charset="0"/>
                <a:cs typeface="Arial" panose="020B0604020202020204" pitchFamily="34" charset="0"/>
              </a:rPr>
              <a:t>. </a:t>
            </a:r>
            <a:r>
              <a:rPr lang="en-US" sz="1600" b="1" dirty="0">
                <a:solidFill>
                  <a:schemeClr val="tx1"/>
                </a:solidFill>
              </a:rPr>
              <a:t>(CHURN) AND (CUSTOMER) AND (PREDICTION) AND (DECISION TREE)</a:t>
            </a:r>
            <a:endParaRPr lang="es-EC" sz="1600" dirty="0">
              <a:solidFill>
                <a:schemeClr val="tx1"/>
              </a:solidFill>
            </a:endParaRPr>
          </a:p>
          <a:p>
            <a:pPr lvl="0" algn="just"/>
            <a:endParaRPr lang="es-EC" sz="1800" dirty="0">
              <a:solidFill>
                <a:schemeClr val="tx1"/>
              </a:solidFill>
              <a:latin typeface="Arial" panose="020B0604020202020204" pitchFamily="34" charset="0"/>
              <a:cs typeface="Arial" panose="020B0604020202020204" pitchFamily="34" charset="0"/>
            </a:endParaRPr>
          </a:p>
          <a:p>
            <a:pPr algn="just"/>
            <a:endParaRPr lang="es-EC" sz="1800" dirty="0">
              <a:solidFill>
                <a:schemeClr val="tx1"/>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 xmlns:a16="http://schemas.microsoft.com/office/drawing/2014/main" id="{B998D93B-FEC6-45B4-861B-1C710DCAF08E}"/>
              </a:ext>
            </a:extLst>
          </p:cNvPr>
          <p:cNvSpPr>
            <a:spLocks noGrp="1"/>
          </p:cNvSpPr>
          <p:nvPr>
            <p:ph type="title"/>
          </p:nvPr>
        </p:nvSpPr>
        <p:spPr>
          <a:xfrm>
            <a:off x="1847529" y="120572"/>
            <a:ext cx="5790400" cy="699883"/>
          </a:xfrm>
        </p:spPr>
        <p:txBody>
          <a:bodyPr>
            <a:normAutofit/>
          </a:bodyPr>
          <a:lstStyle/>
          <a:p>
            <a:pPr algn="l">
              <a:defRPr/>
            </a:pPr>
            <a:r>
              <a:rPr lang="es-MX" dirty="0" smtClean="0">
                <a:solidFill>
                  <a:schemeClr val="accent5">
                    <a:lumMod val="50000"/>
                  </a:schemeClr>
                </a:solidFill>
                <a:latin typeface="Calibri" panose="020F0502020204030204" pitchFamily="34" charset="0"/>
                <a:cs typeface="Calibri" panose="020F0502020204030204" pitchFamily="34" charset="0"/>
              </a:rPr>
              <a:t>Estado del Arte</a:t>
            </a:r>
            <a:endParaRPr lang="es-MX" dirty="0">
              <a:solidFill>
                <a:schemeClr val="accent5">
                  <a:lumMod val="50000"/>
                </a:schemeClr>
              </a:solidFill>
              <a:latin typeface="Calibri" panose="020F0502020204030204" pitchFamily="34" charset="0"/>
              <a:cs typeface="Calibri" panose="020F0502020204030204" pitchFamily="34" charset="0"/>
            </a:endParaRPr>
          </a:p>
        </p:txBody>
      </p:sp>
      <p:graphicFrame>
        <p:nvGraphicFramePr>
          <p:cNvPr id="4" name="Tabla 3"/>
          <p:cNvGraphicFramePr>
            <a:graphicFrameLocks noGrp="1"/>
          </p:cNvGraphicFramePr>
          <p:nvPr/>
        </p:nvGraphicFramePr>
        <p:xfrm>
          <a:off x="3197312" y="2991637"/>
          <a:ext cx="7371742" cy="2820781"/>
        </p:xfrm>
        <a:graphic>
          <a:graphicData uri="http://schemas.openxmlformats.org/drawingml/2006/table">
            <a:tbl>
              <a:tblPr firstRow="1" firstCol="1" bandRow="1">
                <a:tableStyleId>{5C22544A-7EE6-4342-B048-85BDC9FD1C3A}</a:tableStyleId>
              </a:tblPr>
              <a:tblGrid>
                <a:gridCol w="3363771"/>
                <a:gridCol w="706879"/>
                <a:gridCol w="3301092"/>
              </a:tblGrid>
              <a:tr h="237721">
                <a:tc>
                  <a:txBody>
                    <a:bodyPr/>
                    <a:lstStyle/>
                    <a:p>
                      <a:pPr algn="ctr">
                        <a:spcAft>
                          <a:spcPts val="0"/>
                        </a:spcAft>
                      </a:pPr>
                      <a:r>
                        <a:rPr lang="es-EC" sz="1100" dirty="0">
                          <a:effectLst/>
                        </a:rPr>
                        <a:t>TITULO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gn="ctr">
                        <a:spcAft>
                          <a:spcPts val="0"/>
                        </a:spcAft>
                      </a:pPr>
                      <a:r>
                        <a:rPr lang="es-EC" sz="1100" dirty="0">
                          <a:effectLst/>
                        </a:rPr>
                        <a:t>AÑO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gn="ctr">
                        <a:spcAft>
                          <a:spcPts val="0"/>
                        </a:spcAft>
                      </a:pPr>
                      <a:r>
                        <a:rPr lang="es-EC" sz="1100" dirty="0">
                          <a:effectLst/>
                        </a:rPr>
                        <a:t>AUTORES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97699">
                <a:tc>
                  <a:txBody>
                    <a:bodyPr/>
                    <a:lstStyle/>
                    <a:p>
                      <a:pPr>
                        <a:spcAft>
                          <a:spcPts val="0"/>
                        </a:spcAft>
                      </a:pPr>
                      <a:r>
                        <a:rPr lang="en-US" sz="1100" b="0" u="none" strike="noStrike">
                          <a:effectLst/>
                          <a:hlinkClick r:id="rId3"/>
                        </a:rPr>
                        <a:t>Designing of customer and employee churn prediction model based on data mining method and neural predictor</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EC" sz="1100">
                          <a:effectLst/>
                        </a:rPr>
                        <a:t>2017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100">
                          <a:effectLst/>
                        </a:rPr>
                        <a:t>Sepideh Hassankhani Dolatabadi ; Farshid Keynia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5728">
                <a:tc>
                  <a:txBody>
                    <a:bodyPr/>
                    <a:lstStyle/>
                    <a:p>
                      <a:pPr>
                        <a:spcAft>
                          <a:spcPts val="0"/>
                        </a:spcAft>
                      </a:pPr>
                      <a:r>
                        <a:rPr lang="en-US" sz="1100" b="0" u="none" strike="noStrike">
                          <a:effectLst/>
                          <a:hlinkClick r:id="rId4"/>
                        </a:rPr>
                        <a:t>A comparative study of customer churn prediction in telecom industry using ensemble based classifiers</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EC" sz="1100">
                          <a:effectLst/>
                        </a:rPr>
                        <a:t>2017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100">
                          <a:effectLst/>
                        </a:rPr>
                        <a:t>Abinash Mishra ; U. Srinivasulu Reddy</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8466">
                <a:tc>
                  <a:txBody>
                    <a:bodyPr/>
                    <a:lstStyle/>
                    <a:p>
                      <a:pPr>
                        <a:spcAft>
                          <a:spcPts val="0"/>
                        </a:spcAft>
                      </a:pPr>
                      <a:r>
                        <a:rPr lang="en-US" sz="1100" b="0" u="none" strike="noStrike">
                          <a:effectLst/>
                          <a:hlinkClick r:id="rId5"/>
                        </a:rPr>
                        <a:t>Customer churn prediction using data mining approach</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EC" sz="1100">
                          <a:effectLst/>
                        </a:rPr>
                        <a:t>2018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100">
                          <a:effectLst/>
                        </a:rPr>
                        <a:t>Laila M. Qaisi ; Ali Rodan ; Kefaya Qaddoum ; Rizik Al-Sayyed</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7699">
                <a:tc>
                  <a:txBody>
                    <a:bodyPr/>
                    <a:lstStyle/>
                    <a:p>
                      <a:pPr>
                        <a:spcAft>
                          <a:spcPts val="0"/>
                        </a:spcAft>
                      </a:pPr>
                      <a:r>
                        <a:rPr lang="en-US" sz="1100" b="0" u="none" strike="noStrike">
                          <a:effectLst/>
                          <a:hlinkClick r:id="rId6"/>
                        </a:rPr>
                        <a:t>Prediction of Churning Behavior of Customers in Telecom Sector Using Supervised Learning Techniques</a:t>
                      </a:r>
                      <a:endParaRPr lang="es-EC"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EC" sz="1100">
                          <a:effectLst/>
                        </a:rPr>
                        <a:t>2018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100">
                          <a:effectLst/>
                        </a:rPr>
                        <a:t>Muhammad Ali ; Aziz Ur Rehman ; Shamaz Hafeez ; Dr. Muhammad Usman Ashraf</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3468">
                <a:tc>
                  <a:txBody>
                    <a:bodyPr/>
                    <a:lstStyle/>
                    <a:p>
                      <a:pPr>
                        <a:spcAft>
                          <a:spcPts val="0"/>
                        </a:spcAft>
                      </a:pPr>
                      <a:r>
                        <a:rPr lang="en-US" sz="1100" b="0" u="none" strike="noStrike" dirty="0">
                          <a:effectLst/>
                          <a:hlinkClick r:id="rId7"/>
                        </a:rPr>
                        <a:t>Churn prediction in telecommunication using machine learning</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EC" sz="1100">
                          <a:effectLst/>
                        </a:rPr>
                        <a:t>2017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100" dirty="0" err="1">
                          <a:effectLst/>
                        </a:rPr>
                        <a:t>Kriti</a:t>
                      </a:r>
                      <a:r>
                        <a:rPr lang="es-EC" sz="1100" dirty="0">
                          <a:effectLst/>
                        </a:rPr>
                        <a:t> </a:t>
                      </a:r>
                      <a:r>
                        <a:rPr lang="es-EC" sz="1100" dirty="0" err="1">
                          <a:effectLst/>
                        </a:rPr>
                        <a:t>Mishra</a:t>
                      </a:r>
                      <a:r>
                        <a:rPr lang="es-EC" sz="1100" dirty="0">
                          <a:effectLst/>
                        </a:rPr>
                        <a:t> ; </a:t>
                      </a:r>
                      <a:r>
                        <a:rPr lang="es-EC" sz="1100" dirty="0" err="1">
                          <a:effectLst/>
                        </a:rPr>
                        <a:t>Rinkle</a:t>
                      </a:r>
                      <a:r>
                        <a:rPr lang="es-EC" sz="1100" dirty="0">
                          <a:effectLst/>
                        </a:rPr>
                        <a:t> </a:t>
                      </a:r>
                      <a:r>
                        <a:rPr lang="es-EC" sz="1100" dirty="0" err="1">
                          <a:effectLst/>
                        </a:rPr>
                        <a:t>Rani</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0" name="Imagen 9"/>
          <p:cNvPicPr>
            <a:picLocks noChangeAspect="1"/>
          </p:cNvPicPr>
          <p:nvPr/>
        </p:nvPicPr>
        <p:blipFill>
          <a:blip r:embed="rId8"/>
          <a:stretch>
            <a:fillRect/>
          </a:stretch>
        </p:blipFill>
        <p:spPr>
          <a:xfrm>
            <a:off x="9245600" y="820455"/>
            <a:ext cx="2264228" cy="1694422"/>
          </a:xfrm>
          <a:prstGeom prst="rect">
            <a:avLst/>
          </a:prstGeom>
        </p:spPr>
      </p:pic>
      <p:pic>
        <p:nvPicPr>
          <p:cNvPr id="11" name="Imagen 10"/>
          <p:cNvPicPr>
            <a:picLocks noChangeAspect="1"/>
          </p:cNvPicPr>
          <p:nvPr/>
        </p:nvPicPr>
        <p:blipFill>
          <a:blip r:embed="rId9"/>
          <a:stretch>
            <a:fillRect/>
          </a:stretch>
        </p:blipFill>
        <p:spPr>
          <a:xfrm flipH="1">
            <a:off x="686459" y="3392261"/>
            <a:ext cx="1926113" cy="2021568"/>
          </a:xfrm>
          <a:prstGeom prst="rect">
            <a:avLst/>
          </a:prstGeom>
        </p:spPr>
      </p:pic>
    </p:spTree>
    <p:extLst>
      <p:ext uri="{BB962C8B-B14F-4D97-AF65-F5344CB8AC3E}">
        <p14:creationId xmlns:p14="http://schemas.microsoft.com/office/powerpoint/2010/main" val="15089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 xmlns:a16="http://schemas.microsoft.com/office/drawing/2014/main" id="{990E7D82-A487-40BD-A1C7-1B37C6F92593}"/>
              </a:ext>
            </a:extLst>
          </p:cNvPr>
          <p:cNvSpPr txBox="1">
            <a:spLocks noChangeArrowheads="1"/>
          </p:cNvSpPr>
          <p:nvPr/>
        </p:nvSpPr>
        <p:spPr bwMode="auto">
          <a:xfrm>
            <a:off x="1118711" y="1791634"/>
            <a:ext cx="965686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altLang="es-ES" sz="8800" dirty="0" smtClean="0">
                <a:latin typeface="Mistral" panose="03090702030407020403" pitchFamily="66" charset="0"/>
              </a:rPr>
              <a:t>METODOLOGÍA DE MINERÍA DE DATOS</a:t>
            </a:r>
            <a:endParaRPr lang="es-EC" altLang="es-ES" sz="3600" dirty="0">
              <a:solidFill>
                <a:srgbClr val="00B050"/>
              </a:solidFill>
              <a:latin typeface="Mistral" panose="03090702030407020403" pitchFamily="66" charset="0"/>
            </a:endParaRPr>
          </a:p>
        </p:txBody>
      </p:sp>
    </p:spTree>
    <p:extLst>
      <p:ext uri="{BB962C8B-B14F-4D97-AF65-F5344CB8AC3E}">
        <p14:creationId xmlns:p14="http://schemas.microsoft.com/office/powerpoint/2010/main" val="48483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 xmlns:a16="http://schemas.microsoft.com/office/drawing/2014/main" id="{B998D93B-FEC6-45B4-861B-1C710DCAF08E}"/>
              </a:ext>
            </a:extLst>
          </p:cNvPr>
          <p:cNvSpPr>
            <a:spLocks noGrp="1"/>
          </p:cNvSpPr>
          <p:nvPr>
            <p:ph type="title"/>
          </p:nvPr>
        </p:nvSpPr>
        <p:spPr>
          <a:xfrm>
            <a:off x="1847529" y="120572"/>
            <a:ext cx="5790400" cy="699883"/>
          </a:xfrm>
        </p:spPr>
        <p:txBody>
          <a:bodyPr>
            <a:normAutofit fontScale="90000"/>
          </a:bodyPr>
          <a:lstStyle/>
          <a:p>
            <a:pPr>
              <a:defRPr/>
            </a:pPr>
            <a:r>
              <a:rPr lang="es-MX" dirty="0" smtClean="0">
                <a:solidFill>
                  <a:schemeClr val="accent5">
                    <a:lumMod val="50000"/>
                  </a:schemeClr>
                </a:solidFill>
                <a:latin typeface="Calibri" panose="020F0502020204030204" pitchFamily="34" charset="0"/>
                <a:cs typeface="Calibri" panose="020F0502020204030204" pitchFamily="34" charset="0"/>
              </a:rPr>
              <a:t>Metodología de Minería de Datos</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11" name="Imagen 10"/>
          <p:cNvPicPr>
            <a:picLocks noChangeAspect="1"/>
          </p:cNvPicPr>
          <p:nvPr/>
        </p:nvPicPr>
        <p:blipFill>
          <a:blip r:embed="rId3"/>
          <a:stretch>
            <a:fillRect/>
          </a:stretch>
        </p:blipFill>
        <p:spPr>
          <a:xfrm>
            <a:off x="2394854" y="654733"/>
            <a:ext cx="6372451" cy="5544335"/>
          </a:xfrm>
          <a:prstGeom prst="rect">
            <a:avLst/>
          </a:prstGeom>
        </p:spPr>
      </p:pic>
    </p:spTree>
    <p:extLst>
      <p:ext uri="{BB962C8B-B14F-4D97-AF65-F5344CB8AC3E}">
        <p14:creationId xmlns:p14="http://schemas.microsoft.com/office/powerpoint/2010/main" val="451197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 xmlns:a16="http://schemas.microsoft.com/office/drawing/2014/main" id="{990E7D82-A487-40BD-A1C7-1B37C6F92593}"/>
              </a:ext>
            </a:extLst>
          </p:cNvPr>
          <p:cNvSpPr txBox="1">
            <a:spLocks noChangeArrowheads="1"/>
          </p:cNvSpPr>
          <p:nvPr/>
        </p:nvSpPr>
        <p:spPr bwMode="auto">
          <a:xfrm>
            <a:off x="1263853" y="1327177"/>
            <a:ext cx="965686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altLang="es-ES" sz="8800" dirty="0" smtClean="0">
                <a:latin typeface="Mistral" panose="03090702030407020403" pitchFamily="66" charset="0"/>
              </a:rPr>
              <a:t>DESARROLLO DE LA PROPUESTA DE INVESTIGACIÓN</a:t>
            </a:r>
            <a:endParaRPr lang="es-EC" altLang="es-ES" sz="3600" dirty="0">
              <a:solidFill>
                <a:srgbClr val="00B050"/>
              </a:solidFill>
              <a:latin typeface="Mistral" panose="03090702030407020403" pitchFamily="66" charset="0"/>
            </a:endParaRPr>
          </a:p>
        </p:txBody>
      </p:sp>
    </p:spTree>
    <p:extLst>
      <p:ext uri="{BB962C8B-B14F-4D97-AF65-F5344CB8AC3E}">
        <p14:creationId xmlns:p14="http://schemas.microsoft.com/office/powerpoint/2010/main" val="154266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CuadroTexto">
            <a:extLst>
              <a:ext uri="{FF2B5EF4-FFF2-40B4-BE49-F238E27FC236}">
                <a16:creationId xmlns="" xmlns:a16="http://schemas.microsoft.com/office/drawing/2014/main" id="{2FD07D74-77C7-43ED-B868-8CFC73B60D5E}"/>
              </a:ext>
            </a:extLst>
          </p:cNvPr>
          <p:cNvSpPr txBox="1">
            <a:spLocks noChangeArrowheads="1"/>
          </p:cNvSpPr>
          <p:nvPr/>
        </p:nvSpPr>
        <p:spPr bwMode="auto">
          <a:xfrm>
            <a:off x="1211182" y="2060575"/>
            <a:ext cx="9671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altLang="es-ES" sz="4800" dirty="0" smtClean="0">
                <a:solidFill>
                  <a:srgbClr val="00B050"/>
                </a:solidFill>
                <a:latin typeface="Mistral" panose="03090702030407020403" pitchFamily="66" charset="0"/>
              </a:rPr>
              <a:t>Propuesta </a:t>
            </a:r>
            <a:r>
              <a:rPr lang="es-EC" altLang="es-ES" sz="4800" dirty="0">
                <a:solidFill>
                  <a:srgbClr val="00B050"/>
                </a:solidFill>
                <a:latin typeface="Mistral" panose="03090702030407020403" pitchFamily="66" charset="0"/>
              </a:rPr>
              <a:t>de un modelo </a:t>
            </a:r>
            <a:r>
              <a:rPr lang="es-EC" altLang="es-ES" sz="4800" dirty="0" smtClean="0">
                <a:solidFill>
                  <a:srgbClr val="00B050"/>
                </a:solidFill>
                <a:latin typeface="Mistral" panose="03090702030407020403" pitchFamily="66" charset="0"/>
              </a:rPr>
              <a:t>analítico aplicando la </a:t>
            </a:r>
          </a:p>
          <a:p>
            <a:pPr algn="ctr" eaLnBrk="1" hangingPunct="1"/>
            <a:r>
              <a:rPr lang="es-EC" altLang="es-ES" sz="4800" dirty="0" smtClean="0">
                <a:solidFill>
                  <a:srgbClr val="00B050"/>
                </a:solidFill>
                <a:latin typeface="Mistral" panose="03090702030407020403" pitchFamily="66" charset="0"/>
              </a:rPr>
              <a:t>metodología CRISP-DM</a:t>
            </a:r>
            <a:endParaRPr lang="es-EC" altLang="es-ES" sz="4800" dirty="0">
              <a:solidFill>
                <a:srgbClr val="00B050"/>
              </a:solidFill>
              <a:latin typeface="Mistral" panose="03090702030407020403" pitchFamily="66" charset="0"/>
            </a:endParaRPr>
          </a:p>
        </p:txBody>
      </p:sp>
    </p:spTree>
    <p:extLst>
      <p:ext uri="{BB962C8B-B14F-4D97-AF65-F5344CB8AC3E}">
        <p14:creationId xmlns:p14="http://schemas.microsoft.com/office/powerpoint/2010/main" val="3862598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MX" dirty="0" smtClean="0">
                <a:solidFill>
                  <a:schemeClr val="accent5">
                    <a:lumMod val="50000"/>
                  </a:schemeClr>
                </a:solidFill>
                <a:latin typeface="Calibri" panose="020F0502020204030204" pitchFamily="34" charset="0"/>
                <a:cs typeface="Calibri" panose="020F0502020204030204" pitchFamily="34" charset="0"/>
              </a:rPr>
              <a:t>METODOLOGIA CRISP-DM</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13" name="Imagen 12"/>
          <p:cNvPicPr/>
          <p:nvPr/>
        </p:nvPicPr>
        <p:blipFill>
          <a:blip r:embed="rId3">
            <a:extLst>
              <a:ext uri="{28A0092B-C50C-407E-A947-70E740481C1C}">
                <a14:useLocalDpi xmlns:a14="http://schemas.microsoft.com/office/drawing/2010/main" val="0"/>
              </a:ext>
            </a:extLst>
          </a:blip>
          <a:srcRect/>
          <a:stretch>
            <a:fillRect/>
          </a:stretch>
        </p:blipFill>
        <p:spPr>
          <a:xfrm>
            <a:off x="2682240" y="822960"/>
            <a:ext cx="6893191" cy="5296632"/>
          </a:xfrm>
          <a:prstGeom prst="rect">
            <a:avLst/>
          </a:prstGeom>
          <a:noFill/>
          <a:ln>
            <a:noFill/>
          </a:ln>
        </p:spPr>
      </p:pic>
    </p:spTree>
    <p:extLst>
      <p:ext uri="{BB962C8B-B14F-4D97-AF65-F5344CB8AC3E}">
        <p14:creationId xmlns:p14="http://schemas.microsoft.com/office/powerpoint/2010/main" val="182481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4294967295"/>
          </p:nvPr>
        </p:nvSpPr>
        <p:spPr bwMode="auto">
          <a:xfrm>
            <a:off x="1948721" y="1439056"/>
            <a:ext cx="9983635" cy="4528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endParaRPr lang="es-ES" altLang="es-ES" sz="1600" b="1" dirty="0">
              <a:solidFill>
                <a:schemeClr val="tx1"/>
              </a:solidFill>
            </a:endParaRPr>
          </a:p>
          <a:p>
            <a:pPr marL="0" indent="0">
              <a:buNone/>
            </a:pPr>
            <a:r>
              <a:rPr lang="es-ES" altLang="es-ES" sz="3200" b="1" dirty="0">
                <a:solidFill>
                  <a:schemeClr val="tx1"/>
                </a:solidFill>
              </a:rPr>
              <a:t> </a:t>
            </a:r>
            <a:r>
              <a:rPr lang="es-EC" altLang="es-ES" sz="3200" b="1" dirty="0">
                <a:solidFill>
                  <a:schemeClr val="tx1"/>
                </a:solidFill>
              </a:rPr>
              <a:t>TEMA: </a:t>
            </a:r>
            <a:endParaRPr lang="es-EC" altLang="es-ES" sz="3200" b="1" dirty="0" smtClean="0">
              <a:solidFill>
                <a:schemeClr val="tx1"/>
              </a:solidFill>
            </a:endParaRPr>
          </a:p>
          <a:p>
            <a:pPr marL="0" indent="0" algn="ctr">
              <a:buNone/>
            </a:pPr>
            <a:endParaRPr lang="es-EC" altLang="es-ES" sz="1800" b="1" dirty="0">
              <a:solidFill>
                <a:schemeClr val="tx1"/>
              </a:solidFill>
            </a:endParaRPr>
          </a:p>
          <a:p>
            <a:pPr marL="0" indent="0" algn="ctr">
              <a:buNone/>
            </a:pPr>
            <a:endParaRPr lang="es-EC" altLang="es-ES" sz="1800" b="1" dirty="0" smtClean="0">
              <a:solidFill>
                <a:schemeClr val="tx1"/>
              </a:solidFill>
            </a:endParaRPr>
          </a:p>
          <a:p>
            <a:pPr marL="1714500" lvl="4" indent="0" algn="ctr">
              <a:buNone/>
            </a:pPr>
            <a:r>
              <a:rPr lang="es-EC" sz="2000" b="1" dirty="0" smtClean="0">
                <a:solidFill>
                  <a:schemeClr val="tx1"/>
                </a:solidFill>
              </a:rPr>
              <a:t>MODELO </a:t>
            </a:r>
            <a:r>
              <a:rPr lang="es-EC" sz="2000" b="1" dirty="0">
                <a:solidFill>
                  <a:schemeClr val="tx1"/>
                </a:solidFill>
              </a:rPr>
              <a:t>DE FIDELIZACIÓN PARA REDUCIR LA CANCELACIÓN DE LOS SERVICIOS QUE OFRECE UNA EMPRESA DE </a:t>
            </a:r>
            <a:r>
              <a:rPr lang="es-EC" sz="2000" b="1" dirty="0" smtClean="0">
                <a:solidFill>
                  <a:schemeClr val="tx1"/>
                </a:solidFill>
              </a:rPr>
              <a:t>TELECOMUNICACIONES</a:t>
            </a:r>
            <a:endParaRPr lang="es-ES" altLang="es-ES" sz="2000" b="1" dirty="0">
              <a:solidFill>
                <a:schemeClr val="tx1"/>
              </a:solidFill>
            </a:endParaRPr>
          </a:p>
        </p:txBody>
      </p:sp>
    </p:spTree>
    <p:extLst>
      <p:ext uri="{BB962C8B-B14F-4D97-AF65-F5344CB8AC3E}">
        <p14:creationId xmlns:p14="http://schemas.microsoft.com/office/powerpoint/2010/main" val="3063477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2533650" y="1885950"/>
            <a:ext cx="4619625" cy="1375639"/>
            <a:chOff x="2533650" y="1885950"/>
            <a:chExt cx="4619625" cy="1375639"/>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650" y="1885950"/>
              <a:ext cx="4619625" cy="1375639"/>
            </a:xfrm>
            <a:prstGeom prst="rect">
              <a:avLst/>
            </a:prstGeom>
            <a:effectLst>
              <a:outerShdw blurRad="50800" dist="38100" dir="2700000" algn="tl" rotWithShape="0">
                <a:prstClr val="black">
                  <a:alpha val="40000"/>
                </a:prstClr>
              </a:outerShdw>
            </a:effectLst>
          </p:spPr>
        </p:pic>
        <p:sp>
          <p:nvSpPr>
            <p:cNvPr id="19" name="Rectángulo 18"/>
            <p:cNvSpPr/>
            <p:nvPr/>
          </p:nvSpPr>
          <p:spPr>
            <a:xfrm>
              <a:off x="6147233" y="2282426"/>
              <a:ext cx="716598" cy="584775"/>
            </a:xfrm>
            <a:prstGeom prst="rect">
              <a:avLst/>
            </a:prstGeom>
            <a:effectLst>
              <a:outerShdw blurRad="50800" dist="38100" dir="2700000" algn="tl" rotWithShape="0">
                <a:prstClr val="black">
                  <a:alpha val="40000"/>
                </a:prstClr>
              </a:outerShdw>
            </a:effectLst>
          </p:spPr>
          <p:txBody>
            <a:bodyPr wrap="square">
              <a:spAutoFit/>
            </a:bodyPr>
            <a:lstStyle/>
            <a:p>
              <a:pPr lvl="0" algn="just"/>
              <a:r>
                <a:rPr lang="es-ES" sz="3200" b="1" dirty="0" smtClean="0">
                  <a:solidFill>
                    <a:schemeClr val="bg1"/>
                  </a:solidFill>
                  <a:latin typeface="Arial" panose="020B0604020202020204" pitchFamily="34" charset="0"/>
                  <a:cs typeface="Arial" panose="020B0604020202020204" pitchFamily="34" charset="0"/>
                </a:rPr>
                <a:t>01</a:t>
              </a:r>
              <a:endParaRPr lang="es-EC" sz="3200" b="1" dirty="0">
                <a:solidFill>
                  <a:schemeClr val="bg1"/>
                </a:solidFill>
                <a:latin typeface="Arial" panose="020B0604020202020204" pitchFamily="34" charset="0"/>
                <a:cs typeface="Arial" panose="020B0604020202020204" pitchFamily="34" charset="0"/>
              </a:endParaRPr>
            </a:p>
          </p:txBody>
        </p:sp>
      </p:grpSp>
      <p:grpSp>
        <p:nvGrpSpPr>
          <p:cNvPr id="24" name="Grupo 23"/>
          <p:cNvGrpSpPr/>
          <p:nvPr/>
        </p:nvGrpSpPr>
        <p:grpSpPr>
          <a:xfrm>
            <a:off x="4945004" y="2714624"/>
            <a:ext cx="1175183" cy="1375633"/>
            <a:chOff x="4945004" y="2714624"/>
            <a:chExt cx="1175183" cy="1375633"/>
          </a:xfrm>
        </p:grpSpPr>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004" y="2714624"/>
              <a:ext cx="1175183" cy="1375633"/>
            </a:xfrm>
            <a:prstGeom prst="rect">
              <a:avLst/>
            </a:prstGeom>
            <a:effectLst>
              <a:outerShdw blurRad="50800" dist="38100" dir="8100000" algn="tr" rotWithShape="0">
                <a:prstClr val="black">
                  <a:alpha val="40000"/>
                </a:prstClr>
              </a:outerShdw>
            </a:effectLst>
          </p:spPr>
        </p:pic>
        <p:sp>
          <p:nvSpPr>
            <p:cNvPr id="20" name="Rectángulo 19"/>
            <p:cNvSpPr/>
            <p:nvPr/>
          </p:nvSpPr>
          <p:spPr>
            <a:xfrm>
              <a:off x="5312134" y="3114560"/>
              <a:ext cx="716598" cy="584775"/>
            </a:xfrm>
            <a:prstGeom prst="rect">
              <a:avLst/>
            </a:prstGeom>
            <a:effectLst>
              <a:outerShdw blurRad="50800" dist="38100" dir="2700000" algn="tl" rotWithShape="0">
                <a:prstClr val="black">
                  <a:alpha val="40000"/>
                </a:prstClr>
              </a:outerShdw>
            </a:effectLst>
          </p:spPr>
          <p:txBody>
            <a:bodyPr wrap="square">
              <a:spAutoFit/>
            </a:bodyPr>
            <a:lstStyle/>
            <a:p>
              <a:pPr lvl="0" algn="just"/>
              <a:r>
                <a:rPr lang="es-ES" sz="3200" b="1" dirty="0" smtClean="0">
                  <a:solidFill>
                    <a:schemeClr val="bg1"/>
                  </a:solidFill>
                  <a:latin typeface="Arial" panose="020B0604020202020204" pitchFamily="34" charset="0"/>
                  <a:cs typeface="Arial" panose="020B0604020202020204" pitchFamily="34" charset="0"/>
                </a:rPr>
                <a:t>02</a:t>
              </a:r>
              <a:endParaRPr lang="es-EC" sz="3200" b="1" dirty="0">
                <a:solidFill>
                  <a:schemeClr val="bg1"/>
                </a:solidFill>
                <a:latin typeface="Arial" panose="020B0604020202020204" pitchFamily="34" charset="0"/>
                <a:cs typeface="Arial" panose="020B0604020202020204" pitchFamily="34" charset="0"/>
              </a:endParaRPr>
            </a:p>
          </p:txBody>
        </p:sp>
      </p:grpSp>
      <p:grpSp>
        <p:nvGrpSpPr>
          <p:cNvPr id="25" name="Grupo 24"/>
          <p:cNvGrpSpPr/>
          <p:nvPr/>
        </p:nvGrpSpPr>
        <p:grpSpPr>
          <a:xfrm>
            <a:off x="5969141" y="3533773"/>
            <a:ext cx="1174609" cy="1375633"/>
            <a:chOff x="5969141" y="3533773"/>
            <a:chExt cx="1174609" cy="1375633"/>
          </a:xfrm>
        </p:grpSpPr>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9141" y="3533773"/>
              <a:ext cx="1174609" cy="1375633"/>
            </a:xfrm>
            <a:prstGeom prst="rect">
              <a:avLst/>
            </a:prstGeom>
            <a:effectLst>
              <a:outerShdw blurRad="50800" dist="38100" dir="2700000" algn="tl" rotWithShape="0">
                <a:prstClr val="black">
                  <a:alpha val="40000"/>
                </a:prstClr>
              </a:outerShdw>
            </a:effectLst>
          </p:spPr>
        </p:pic>
        <p:sp>
          <p:nvSpPr>
            <p:cNvPr id="21" name="Rectángulo 20"/>
            <p:cNvSpPr/>
            <p:nvPr/>
          </p:nvSpPr>
          <p:spPr>
            <a:xfrm>
              <a:off x="6137708" y="3929201"/>
              <a:ext cx="716598" cy="584775"/>
            </a:xfrm>
            <a:prstGeom prst="rect">
              <a:avLst/>
            </a:prstGeom>
            <a:effectLst>
              <a:outerShdw blurRad="50800" dist="38100" dir="2700000" algn="tl" rotWithShape="0">
                <a:prstClr val="black">
                  <a:alpha val="40000"/>
                </a:prstClr>
              </a:outerShdw>
            </a:effectLst>
          </p:spPr>
          <p:txBody>
            <a:bodyPr wrap="square">
              <a:spAutoFit/>
            </a:bodyPr>
            <a:lstStyle/>
            <a:p>
              <a:pPr lvl="0" algn="just"/>
              <a:r>
                <a:rPr lang="es-ES" sz="3200" b="1" dirty="0" smtClean="0">
                  <a:solidFill>
                    <a:schemeClr val="bg1"/>
                  </a:solidFill>
                  <a:latin typeface="Arial" panose="020B0604020202020204" pitchFamily="34" charset="0"/>
                  <a:cs typeface="Arial" panose="020B0604020202020204" pitchFamily="34" charset="0"/>
                </a:rPr>
                <a:t>03</a:t>
              </a:r>
              <a:endParaRPr lang="es-EC" sz="3200" b="1" dirty="0">
                <a:solidFill>
                  <a:schemeClr val="bg1"/>
                </a:solidFill>
                <a:latin typeface="Arial" panose="020B0604020202020204" pitchFamily="34" charset="0"/>
                <a:cs typeface="Arial" panose="020B0604020202020204" pitchFamily="34" charset="0"/>
              </a:endParaRPr>
            </a:p>
          </p:txBody>
        </p:sp>
      </p:grpSp>
      <p:grpSp>
        <p:nvGrpSpPr>
          <p:cNvPr id="26" name="Grupo 25"/>
          <p:cNvGrpSpPr/>
          <p:nvPr/>
        </p:nvGrpSpPr>
        <p:grpSpPr>
          <a:xfrm>
            <a:off x="4945004" y="4362441"/>
            <a:ext cx="4508166" cy="1375639"/>
            <a:chOff x="4945004" y="4362441"/>
            <a:chExt cx="4508166" cy="1375639"/>
          </a:xfrm>
        </p:grpSpPr>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5004" y="4362441"/>
              <a:ext cx="4508166" cy="1375639"/>
            </a:xfrm>
            <a:prstGeom prst="rect">
              <a:avLst/>
            </a:prstGeom>
            <a:effectLst>
              <a:outerShdw blurRad="50800" dist="38100" dir="8100000" algn="tr" rotWithShape="0">
                <a:prstClr val="black">
                  <a:alpha val="40000"/>
                </a:prstClr>
              </a:outerShdw>
            </a:effectLst>
          </p:spPr>
        </p:pic>
        <p:sp>
          <p:nvSpPr>
            <p:cNvPr id="22" name="Rectángulo 21"/>
            <p:cNvSpPr/>
            <p:nvPr/>
          </p:nvSpPr>
          <p:spPr>
            <a:xfrm>
              <a:off x="5302609" y="4757872"/>
              <a:ext cx="716598" cy="584775"/>
            </a:xfrm>
            <a:prstGeom prst="rect">
              <a:avLst/>
            </a:prstGeom>
            <a:effectLst>
              <a:outerShdw blurRad="50800" dist="38100" dir="2700000" algn="tl" rotWithShape="0">
                <a:prstClr val="black">
                  <a:alpha val="40000"/>
                </a:prstClr>
              </a:outerShdw>
            </a:effectLst>
          </p:spPr>
          <p:txBody>
            <a:bodyPr wrap="square">
              <a:spAutoFit/>
            </a:bodyPr>
            <a:lstStyle/>
            <a:p>
              <a:pPr lvl="0" algn="just"/>
              <a:r>
                <a:rPr lang="es-ES" sz="3200" b="1" dirty="0" smtClean="0">
                  <a:solidFill>
                    <a:schemeClr val="bg1"/>
                  </a:solidFill>
                  <a:latin typeface="Arial" panose="020B0604020202020204" pitchFamily="34" charset="0"/>
                  <a:cs typeface="Arial" panose="020B0604020202020204" pitchFamily="34" charset="0"/>
                </a:rPr>
                <a:t>04</a:t>
              </a:r>
              <a:endParaRPr lang="es-EC" sz="3200" b="1" dirty="0">
                <a:solidFill>
                  <a:schemeClr val="bg1"/>
                </a:solidFill>
                <a:latin typeface="Arial" panose="020B0604020202020204" pitchFamily="34" charset="0"/>
                <a:cs typeface="Arial" panose="020B0604020202020204" pitchFamily="34" charset="0"/>
              </a:endParaRPr>
            </a:p>
          </p:txBody>
        </p:sp>
      </p:grpSp>
      <p:grpSp>
        <p:nvGrpSpPr>
          <p:cNvPr id="3" name="Grupo 2"/>
          <p:cNvGrpSpPr/>
          <p:nvPr/>
        </p:nvGrpSpPr>
        <p:grpSpPr>
          <a:xfrm>
            <a:off x="7143750" y="1181129"/>
            <a:ext cx="4627720" cy="2066931"/>
            <a:chOff x="7199087" y="1818821"/>
            <a:chExt cx="4627720" cy="2066931"/>
          </a:xfrm>
        </p:grpSpPr>
        <p:sp>
          <p:nvSpPr>
            <p:cNvPr id="14" name="Rectángulo 13"/>
            <p:cNvSpPr/>
            <p:nvPr/>
          </p:nvSpPr>
          <p:spPr>
            <a:xfrm>
              <a:off x="7199087" y="2192981"/>
              <a:ext cx="4627720" cy="1692771"/>
            </a:xfrm>
            <a:prstGeom prst="rect">
              <a:avLst/>
            </a:prstGeom>
          </p:spPr>
          <p:txBody>
            <a:bodyPr wrap="square">
              <a:spAutoFit/>
            </a:bodyPr>
            <a:lstStyle/>
            <a:p>
              <a:pPr marL="285750" lvl="0" indent="-285750" algn="just">
                <a:buFont typeface="Arial" panose="020B0604020202020204" pitchFamily="34" charset="0"/>
                <a:buChar char="•"/>
              </a:pPr>
              <a:r>
                <a:rPr lang="es-ES" sz="1300" dirty="0">
                  <a:latin typeface="Arial" panose="020B0604020202020204" pitchFamily="34" charset="0"/>
                  <a:cs typeface="Arial" panose="020B0604020202020204" pitchFamily="34" charset="0"/>
                </a:rPr>
                <a:t>Determinar un modelo predictivo que ayude a establecer </a:t>
              </a:r>
              <a:r>
                <a:rPr lang="es-ES" sz="1300" dirty="0" smtClean="0">
                  <a:latin typeface="Arial" panose="020B0604020202020204" pitchFamily="34" charset="0"/>
                  <a:cs typeface="Arial" panose="020B0604020202020204" pitchFamily="34" charset="0"/>
                </a:rPr>
                <a:t>los clientes con un alta probabilidad de desear cancelar sus servicios contratados con la empresa de Telecomunicaciones.</a:t>
              </a:r>
            </a:p>
            <a:p>
              <a:pPr marL="285750" lvl="0" indent="-285750" algn="just">
                <a:buFont typeface="Arial" panose="020B0604020202020204" pitchFamily="34" charset="0"/>
                <a:buChar char="•"/>
              </a:pPr>
              <a:endParaRPr lang="es-ES" sz="13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 sz="1300" dirty="0">
                  <a:latin typeface="Arial" panose="020B0604020202020204" pitchFamily="34" charset="0"/>
                  <a:cs typeface="Arial" panose="020B0604020202020204" pitchFamily="34" charset="0"/>
                </a:rPr>
                <a:t>Determinar los patrones que </a:t>
              </a:r>
              <a:r>
                <a:rPr lang="es-ES" sz="1300" dirty="0" smtClean="0">
                  <a:latin typeface="Arial" panose="020B0604020202020204" pitchFamily="34" charset="0"/>
                  <a:cs typeface="Arial" panose="020B0604020202020204" pitchFamily="34" charset="0"/>
                </a:rPr>
                <a:t>los clientes previo a sus decisión de cancelar sus servicios contratados con la empresa de Telecomunicaciones.</a:t>
              </a:r>
              <a:endParaRPr lang="es-EC" sz="1300" dirty="0">
                <a:latin typeface="Arial" panose="020B0604020202020204" pitchFamily="34" charset="0"/>
                <a:cs typeface="Arial" panose="020B0604020202020204" pitchFamily="34" charset="0"/>
              </a:endParaRPr>
            </a:p>
          </p:txBody>
        </p:sp>
        <p:cxnSp>
          <p:nvCxnSpPr>
            <p:cNvPr id="31" name="Conector recto 30"/>
            <p:cNvCxnSpPr/>
            <p:nvPr/>
          </p:nvCxnSpPr>
          <p:spPr>
            <a:xfrm>
              <a:off x="7199087" y="2095820"/>
              <a:ext cx="42118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tángulo 28"/>
            <p:cNvSpPr/>
            <p:nvPr/>
          </p:nvSpPr>
          <p:spPr>
            <a:xfrm>
              <a:off x="7199087" y="1818821"/>
              <a:ext cx="2971855" cy="307777"/>
            </a:xfrm>
            <a:prstGeom prst="rect">
              <a:avLst/>
            </a:prstGeom>
          </p:spPr>
          <p:txBody>
            <a:bodyPr wrap="square">
              <a:spAutoFit/>
            </a:bodyPr>
            <a:lstStyle/>
            <a:p>
              <a:pPr lvl="0" algn="just"/>
              <a:r>
                <a:rPr lang="es-ES" sz="1400" b="1" dirty="0">
                  <a:latin typeface="Arial" panose="020B0604020202020204" pitchFamily="34" charset="0"/>
                  <a:cs typeface="Arial" panose="020B0604020202020204" pitchFamily="34" charset="0"/>
                </a:rPr>
                <a:t>Objetivo del negocio</a:t>
              </a:r>
            </a:p>
          </p:txBody>
        </p:sp>
      </p:grpSp>
      <p:grpSp>
        <p:nvGrpSpPr>
          <p:cNvPr id="8" name="Grupo 7"/>
          <p:cNvGrpSpPr/>
          <p:nvPr/>
        </p:nvGrpSpPr>
        <p:grpSpPr>
          <a:xfrm>
            <a:off x="274571" y="2279711"/>
            <a:ext cx="4624137" cy="1233593"/>
            <a:chOff x="293821" y="2674346"/>
            <a:chExt cx="4624137" cy="1233593"/>
          </a:xfrm>
        </p:grpSpPr>
        <p:sp>
          <p:nvSpPr>
            <p:cNvPr id="15" name="Rectángulo 14"/>
            <p:cNvSpPr/>
            <p:nvPr/>
          </p:nvSpPr>
          <p:spPr>
            <a:xfrm>
              <a:off x="293821" y="3015387"/>
              <a:ext cx="4624137" cy="892552"/>
            </a:xfrm>
            <a:prstGeom prst="rect">
              <a:avLst/>
            </a:prstGeom>
          </p:spPr>
          <p:txBody>
            <a:bodyPr wrap="square">
              <a:spAutoFit/>
            </a:bodyPr>
            <a:lstStyle/>
            <a:p>
              <a:pPr marL="171450" lvl="0" indent="-171450" algn="just">
                <a:buFont typeface="Arial" panose="020B0604020202020204" pitchFamily="34" charset="0"/>
                <a:buChar char="•"/>
              </a:pPr>
              <a:r>
                <a:rPr lang="es-ES" sz="1300" dirty="0" smtClean="0">
                  <a:latin typeface="Arial" panose="020B0604020202020204" pitchFamily="34" charset="0"/>
                  <a:cs typeface="Arial" panose="020B0604020202020204" pitchFamily="34" charset="0"/>
                </a:rPr>
                <a:t>Los beneficios para el negocio y la empresa de Telecomunicaciones tienen que ver principalmente con la parte económica (ingresos) y consecuentemente estabilidad laboral de los empleados de la empresa. </a:t>
              </a:r>
              <a:endParaRPr lang="es-ES" sz="1300" dirty="0">
                <a:latin typeface="Arial" panose="020B0604020202020204" pitchFamily="34" charset="0"/>
                <a:cs typeface="Arial" panose="020B0604020202020204" pitchFamily="34" charset="0"/>
              </a:endParaRPr>
            </a:p>
          </p:txBody>
        </p:sp>
        <p:cxnSp>
          <p:nvCxnSpPr>
            <p:cNvPr id="28" name="Conector recto 27"/>
            <p:cNvCxnSpPr/>
            <p:nvPr/>
          </p:nvCxnSpPr>
          <p:spPr>
            <a:xfrm>
              <a:off x="706095" y="2967154"/>
              <a:ext cx="42118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Rectángulo 32"/>
            <p:cNvSpPr/>
            <p:nvPr/>
          </p:nvSpPr>
          <p:spPr>
            <a:xfrm>
              <a:off x="733141" y="2674346"/>
              <a:ext cx="2971855" cy="307777"/>
            </a:xfrm>
            <a:prstGeom prst="rect">
              <a:avLst/>
            </a:prstGeom>
          </p:spPr>
          <p:txBody>
            <a:bodyPr wrap="square">
              <a:spAutoFit/>
            </a:bodyPr>
            <a:lstStyle/>
            <a:p>
              <a:pPr lvl="0" algn="just"/>
              <a:r>
                <a:rPr lang="es-ES" sz="1400" b="1" dirty="0" smtClean="0">
                  <a:latin typeface="Arial" panose="020B0604020202020204" pitchFamily="34" charset="0"/>
                  <a:cs typeface="Arial" panose="020B0604020202020204" pitchFamily="34" charset="0"/>
                </a:rPr>
                <a:t>Evaluación del Contexto</a:t>
              </a:r>
              <a:endParaRPr lang="es-ES" sz="1400" b="1" dirty="0">
                <a:latin typeface="Arial" panose="020B0604020202020204" pitchFamily="34" charset="0"/>
                <a:cs typeface="Arial" panose="020B0604020202020204" pitchFamily="34" charset="0"/>
              </a:endParaRPr>
            </a:p>
          </p:txBody>
        </p:sp>
      </p:grpSp>
      <p:grpSp>
        <p:nvGrpSpPr>
          <p:cNvPr id="17" name="Grupo 16"/>
          <p:cNvGrpSpPr/>
          <p:nvPr/>
        </p:nvGrpSpPr>
        <p:grpSpPr>
          <a:xfrm>
            <a:off x="245696" y="4375172"/>
            <a:ext cx="4651183" cy="1082333"/>
            <a:chOff x="293821" y="4461797"/>
            <a:chExt cx="4651183" cy="1082333"/>
          </a:xfrm>
        </p:grpSpPr>
        <p:sp>
          <p:nvSpPr>
            <p:cNvPr id="18" name="Rectángulo 17"/>
            <p:cNvSpPr/>
            <p:nvPr/>
          </p:nvSpPr>
          <p:spPr>
            <a:xfrm>
              <a:off x="293821" y="4805466"/>
              <a:ext cx="4624137" cy="738664"/>
            </a:xfrm>
            <a:prstGeom prst="rect">
              <a:avLst/>
            </a:prstGeom>
          </p:spPr>
          <p:txBody>
            <a:bodyPr wrap="square">
              <a:spAutoFit/>
            </a:bodyPr>
            <a:lstStyle/>
            <a:p>
              <a:pPr marL="171450" lvl="0" indent="-171450" algn="just">
                <a:buFont typeface="Arial" panose="020B0604020202020204" pitchFamily="34" charset="0"/>
                <a:buChar char="•"/>
              </a:pPr>
              <a:r>
                <a:rPr lang="es-ES" sz="1400" dirty="0" smtClean="0"/>
                <a:t>Se incluirá </a:t>
              </a:r>
              <a:r>
                <a:rPr lang="es-ES" sz="1400" dirty="0"/>
                <a:t>una valoración preliminar del tipo de herramientas y técnicas que pueden requerirse en el trabajo</a:t>
              </a:r>
              <a:r>
                <a:rPr lang="es-ES" sz="1400" dirty="0" smtClean="0"/>
                <a:t>,</a:t>
              </a:r>
              <a:r>
                <a:rPr lang="es-ES" sz="1300" dirty="0" smtClean="0">
                  <a:latin typeface="Arial" panose="020B0604020202020204" pitchFamily="34" charset="0"/>
                  <a:cs typeface="Arial" panose="020B0604020202020204" pitchFamily="34" charset="0"/>
                </a:rPr>
                <a:t> </a:t>
              </a:r>
              <a:endParaRPr lang="es-ES" sz="1300" dirty="0">
                <a:latin typeface="Arial" panose="020B0604020202020204" pitchFamily="34" charset="0"/>
                <a:cs typeface="Arial" panose="020B0604020202020204" pitchFamily="34" charset="0"/>
              </a:endParaRPr>
            </a:p>
          </p:txBody>
        </p:sp>
        <p:cxnSp>
          <p:nvCxnSpPr>
            <p:cNvPr id="30" name="Conector recto 29"/>
            <p:cNvCxnSpPr/>
            <p:nvPr/>
          </p:nvCxnSpPr>
          <p:spPr>
            <a:xfrm>
              <a:off x="733141" y="4757872"/>
              <a:ext cx="42118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733141" y="4461797"/>
              <a:ext cx="3771481" cy="307777"/>
            </a:xfrm>
            <a:prstGeom prst="rect">
              <a:avLst/>
            </a:prstGeom>
          </p:spPr>
          <p:txBody>
            <a:bodyPr wrap="square">
              <a:spAutoFit/>
            </a:bodyPr>
            <a:lstStyle/>
            <a:p>
              <a:pPr lvl="0" algn="just"/>
              <a:r>
                <a:rPr lang="es-ES" sz="1400" b="1" dirty="0" smtClean="0">
                  <a:latin typeface="Arial" panose="020B0604020202020204" pitchFamily="34" charset="0"/>
                  <a:cs typeface="Arial" panose="020B0604020202020204" pitchFamily="34" charset="0"/>
                </a:rPr>
                <a:t>Generar el plan del proyecto</a:t>
              </a:r>
              <a:endParaRPr lang="es-ES" sz="1400" b="1" dirty="0">
                <a:latin typeface="Arial" panose="020B0604020202020204" pitchFamily="34" charset="0"/>
                <a:cs typeface="Arial" panose="020B0604020202020204" pitchFamily="34" charset="0"/>
              </a:endParaRPr>
            </a:p>
          </p:txBody>
        </p:sp>
      </p:grpSp>
      <p:grpSp>
        <p:nvGrpSpPr>
          <p:cNvPr id="9" name="Grupo 8"/>
          <p:cNvGrpSpPr/>
          <p:nvPr/>
        </p:nvGrpSpPr>
        <p:grpSpPr>
          <a:xfrm>
            <a:off x="7312317" y="3702661"/>
            <a:ext cx="4673532" cy="1103018"/>
            <a:chOff x="7199087" y="3623464"/>
            <a:chExt cx="4673532" cy="1103018"/>
          </a:xfrm>
        </p:grpSpPr>
        <p:sp>
          <p:nvSpPr>
            <p:cNvPr id="16" name="Rectángulo 15"/>
            <p:cNvSpPr/>
            <p:nvPr/>
          </p:nvSpPr>
          <p:spPr>
            <a:xfrm>
              <a:off x="7199087" y="4033985"/>
              <a:ext cx="4673532" cy="692497"/>
            </a:xfrm>
            <a:prstGeom prst="rect">
              <a:avLst/>
            </a:prstGeom>
          </p:spPr>
          <p:txBody>
            <a:bodyPr wrap="square">
              <a:spAutoFit/>
            </a:bodyPr>
            <a:lstStyle/>
            <a:p>
              <a:pPr marL="171450" lvl="0" indent="-171450" algn="just">
                <a:buFont typeface="Arial" panose="020B0604020202020204" pitchFamily="34" charset="0"/>
                <a:buChar char="•"/>
              </a:pPr>
              <a:r>
                <a:rPr lang="es-ES" sz="1300" dirty="0">
                  <a:latin typeface="Arial" panose="020B0604020202020204" pitchFamily="34" charset="0"/>
                  <a:cs typeface="Arial" panose="020B0604020202020204" pitchFamily="34" charset="0"/>
                </a:rPr>
                <a:t>Clasificar </a:t>
              </a:r>
              <a:r>
                <a:rPr lang="es-ES" sz="1300" dirty="0" smtClean="0">
                  <a:latin typeface="Arial" panose="020B0604020202020204" pitchFamily="34" charset="0"/>
                  <a:cs typeface="Arial" panose="020B0604020202020204" pitchFamily="34" charset="0"/>
                </a:rPr>
                <a:t>los clientes que den ser gestionados de manera proactiva para reducir las cancelaciones de los servicios de Telecomunicaciones.</a:t>
              </a:r>
            </a:p>
          </p:txBody>
        </p:sp>
        <p:cxnSp>
          <p:nvCxnSpPr>
            <p:cNvPr id="32" name="Conector recto 31"/>
            <p:cNvCxnSpPr/>
            <p:nvPr/>
          </p:nvCxnSpPr>
          <p:spPr>
            <a:xfrm>
              <a:off x="7246587" y="3900463"/>
              <a:ext cx="42118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Rectángulo 34"/>
            <p:cNvSpPr/>
            <p:nvPr/>
          </p:nvSpPr>
          <p:spPr>
            <a:xfrm>
              <a:off x="7246587" y="3623464"/>
              <a:ext cx="2971855" cy="307777"/>
            </a:xfrm>
            <a:prstGeom prst="rect">
              <a:avLst/>
            </a:prstGeom>
          </p:spPr>
          <p:txBody>
            <a:bodyPr wrap="square">
              <a:spAutoFit/>
            </a:bodyPr>
            <a:lstStyle/>
            <a:p>
              <a:pPr lvl="0" algn="just"/>
              <a:r>
                <a:rPr lang="es-ES" sz="1400" b="1" dirty="0" smtClean="0">
                  <a:latin typeface="Arial" panose="020B0604020202020204" pitchFamily="34" charset="0"/>
                  <a:cs typeface="Arial" panose="020B0604020202020204" pitchFamily="34" charset="0"/>
                </a:rPr>
                <a:t>Objetivo </a:t>
              </a:r>
              <a:r>
                <a:rPr lang="es-ES" sz="1400" b="1" dirty="0">
                  <a:latin typeface="Arial" panose="020B0604020202020204" pitchFamily="34" charset="0"/>
                  <a:cs typeface="Arial" panose="020B0604020202020204" pitchFamily="34" charset="0"/>
                </a:rPr>
                <a:t>de la minería de datos</a:t>
              </a:r>
            </a:p>
          </p:txBody>
        </p:sp>
      </p:grpSp>
      <p:sp>
        <p:nvSpPr>
          <p:cNvPr id="36"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0"/>
            <a:ext cx="8640191" cy="961678"/>
          </a:xfrm>
        </p:spPr>
        <p:txBody>
          <a:bodyPr>
            <a:normAutofit/>
          </a:bodyPr>
          <a:lstStyle/>
          <a:p>
            <a:pPr algn="l">
              <a:defRPr/>
            </a:pPr>
            <a:r>
              <a:rPr lang="es-MX" dirty="0" smtClean="0">
                <a:solidFill>
                  <a:schemeClr val="accent5">
                    <a:lumMod val="50000"/>
                  </a:schemeClr>
                </a:solidFill>
                <a:latin typeface="Calibri" panose="020F0502020204030204" pitchFamily="34" charset="0"/>
                <a:cs typeface="Calibri" panose="020F0502020204030204" pitchFamily="34" charset="0"/>
              </a:rPr>
              <a:t>Comprensión del Negocio</a:t>
            </a:r>
            <a:endParaRPr lang="es-MX"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818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3"/>
          <p:cNvGraphicFramePr>
            <a:graphicFrameLocks/>
          </p:cNvGraphicFramePr>
          <p:nvPr>
            <p:extLst>
              <p:ext uri="{D42A27DB-BD31-4B8C-83A1-F6EECF244321}">
                <p14:modId xmlns:p14="http://schemas.microsoft.com/office/powerpoint/2010/main" val="427239137"/>
              </p:ext>
            </p:extLst>
          </p:nvPr>
        </p:nvGraphicFramePr>
        <p:xfrm>
          <a:off x="1764935" y="1459260"/>
          <a:ext cx="9434285" cy="4237757"/>
        </p:xfrm>
        <a:graphic>
          <a:graphicData uri="http://schemas.openxmlformats.org/drawingml/2006/table">
            <a:tbl>
              <a:tblPr firstRow="1" firstCol="1" bandRow="1">
                <a:tableStyleId>{B301B821-A1FF-4177-AEE7-76D212191A09}</a:tableStyleId>
              </a:tblPr>
              <a:tblGrid>
                <a:gridCol w="2590043"/>
                <a:gridCol w="2452413"/>
                <a:gridCol w="2439750"/>
                <a:gridCol w="1952079"/>
              </a:tblGrid>
              <a:tr h="544511">
                <a:tc>
                  <a:txBody>
                    <a:bodyPr/>
                    <a:lstStyle/>
                    <a:p>
                      <a:pPr algn="ctr">
                        <a:lnSpc>
                          <a:spcPct val="115000"/>
                        </a:lnSpc>
                        <a:spcAft>
                          <a:spcPts val="0"/>
                        </a:spcAft>
                      </a:pPr>
                      <a:r>
                        <a:rPr lang="es-ES" sz="1400" dirty="0" smtClean="0">
                          <a:effectLst/>
                          <a:latin typeface="+mn-lt"/>
                          <a:cs typeface="Times New Roman" panose="02020603050405020304" pitchFamily="18" charset="0"/>
                        </a:rPr>
                        <a:t>Criterio</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a:txBody>
                    <a:bodyPr/>
                    <a:lstStyle/>
                    <a:p>
                      <a:pPr algn="ctr">
                        <a:lnSpc>
                          <a:spcPct val="115000"/>
                        </a:lnSpc>
                        <a:spcAft>
                          <a:spcPts val="0"/>
                        </a:spcAft>
                      </a:pPr>
                      <a:r>
                        <a:rPr lang="es-ES" sz="1400" dirty="0" smtClean="0">
                          <a:effectLst/>
                          <a:latin typeface="+mn-lt"/>
                          <a:cs typeface="Times New Roman" panose="02020603050405020304" pitchFamily="18" charset="0"/>
                        </a:rPr>
                        <a:t>Árboles </a:t>
                      </a:r>
                      <a:r>
                        <a:rPr lang="es-ES" sz="1400" dirty="0">
                          <a:effectLst/>
                          <a:latin typeface="+mn-lt"/>
                          <a:cs typeface="Times New Roman" panose="02020603050405020304" pitchFamily="18" charset="0"/>
                        </a:rPr>
                        <a:t>de Decisión</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a:txBody>
                    <a:bodyPr/>
                    <a:lstStyle/>
                    <a:p>
                      <a:pPr algn="ctr">
                        <a:lnSpc>
                          <a:spcPct val="115000"/>
                        </a:lnSpc>
                        <a:spcAft>
                          <a:spcPts val="0"/>
                        </a:spcAft>
                      </a:pPr>
                      <a:r>
                        <a:rPr lang="es-ES" sz="1400" dirty="0" smtClean="0">
                          <a:effectLst/>
                          <a:latin typeface="+mn-lt"/>
                          <a:cs typeface="Times New Roman" panose="02020603050405020304" pitchFamily="18" charset="0"/>
                        </a:rPr>
                        <a:t>Naive Bayes</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a:txBody>
                    <a:bodyPr/>
                    <a:lstStyle/>
                    <a:p>
                      <a:pPr algn="ctr">
                        <a:lnSpc>
                          <a:spcPct val="115000"/>
                        </a:lnSpc>
                        <a:spcAft>
                          <a:spcPts val="0"/>
                        </a:spcAft>
                      </a:pPr>
                      <a:r>
                        <a:rPr lang="es-ES" sz="1400" dirty="0">
                          <a:effectLst/>
                          <a:latin typeface="+mn-lt"/>
                          <a:cs typeface="Times New Roman" panose="02020603050405020304" pitchFamily="18" charset="0"/>
                        </a:rPr>
                        <a:t>Redes Neuronales</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r h="283244">
                <a:tc>
                  <a:txBody>
                    <a:bodyPr/>
                    <a:lstStyle/>
                    <a:p>
                      <a:pPr algn="l">
                        <a:lnSpc>
                          <a:spcPct val="115000"/>
                        </a:lnSpc>
                        <a:spcAft>
                          <a:spcPts val="0"/>
                        </a:spcAft>
                      </a:pPr>
                      <a:r>
                        <a:rPr lang="es-ES" sz="1200" dirty="0">
                          <a:effectLst/>
                          <a:latin typeface="+mn-lt"/>
                          <a:cs typeface="Times New Roman" panose="02020603050405020304" pitchFamily="18" charset="0"/>
                        </a:rPr>
                        <a:t>Fácil comprensión</a:t>
                      </a:r>
                      <a:endParaRPr lang="es-EC"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r>
              <a:tr h="283244">
                <a:tc>
                  <a:txBody>
                    <a:bodyPr/>
                    <a:lstStyle/>
                    <a:p>
                      <a:pPr algn="l">
                        <a:lnSpc>
                          <a:spcPct val="115000"/>
                        </a:lnSpc>
                        <a:spcAft>
                          <a:spcPts val="0"/>
                        </a:spcAft>
                      </a:pPr>
                      <a:r>
                        <a:rPr lang="es-ES" sz="1200">
                          <a:effectLst/>
                          <a:latin typeface="+mn-lt"/>
                          <a:cs typeface="Times New Roman" panose="02020603050405020304" pitchFamily="18" charset="0"/>
                        </a:rPr>
                        <a:t>Uso de la técnica</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Amplio </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Amplio</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Amplio</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r>
              <a:tr h="283244">
                <a:tc>
                  <a:txBody>
                    <a:bodyPr/>
                    <a:lstStyle/>
                    <a:p>
                      <a:pPr algn="l">
                        <a:lnSpc>
                          <a:spcPct val="115000"/>
                        </a:lnSpc>
                        <a:spcAft>
                          <a:spcPts val="0"/>
                        </a:spcAft>
                      </a:pPr>
                      <a:r>
                        <a:rPr lang="es-ES" sz="1200" dirty="0">
                          <a:effectLst/>
                          <a:latin typeface="+mn-lt"/>
                          <a:cs typeface="Times New Roman" panose="02020603050405020304" pitchFamily="18" charset="0"/>
                        </a:rPr>
                        <a:t>Preparación de datos</a:t>
                      </a:r>
                      <a:endParaRPr lang="es-EC"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Poca</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Poca</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Poca</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r>
              <a:tr h="387006">
                <a:tc>
                  <a:txBody>
                    <a:bodyPr/>
                    <a:lstStyle/>
                    <a:p>
                      <a:pPr algn="l">
                        <a:lnSpc>
                          <a:spcPct val="115000"/>
                        </a:lnSpc>
                        <a:spcAft>
                          <a:spcPts val="0"/>
                        </a:spcAft>
                      </a:pPr>
                      <a:r>
                        <a:rPr lang="es-ES" sz="1200">
                          <a:effectLst/>
                          <a:latin typeface="+mn-lt"/>
                          <a:cs typeface="Times New Roman" panose="02020603050405020304" pitchFamily="18" charset="0"/>
                        </a:rPr>
                        <a:t>Tipos de Variables de entrada</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dirty="0">
                          <a:effectLst/>
                          <a:latin typeface="+mn-lt"/>
                          <a:cs typeface="Times New Roman" panose="02020603050405020304" pitchFamily="18" charset="0"/>
                        </a:rPr>
                        <a:t>Numéricos y Categóricos</a:t>
                      </a:r>
                      <a:endParaRPr lang="es-EC"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mn-lt"/>
                          <a:cs typeface="Times New Roman" panose="02020603050405020304" pitchFamily="18" charset="0"/>
                        </a:rPr>
                        <a:t>Numéricos y Categóricos</a:t>
                      </a:r>
                      <a:endParaRPr lang="es-EC" sz="1200" dirty="0" smtClean="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endParaRPr lang="es-EC"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Numéricos</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r>
              <a:tr h="387006">
                <a:tc>
                  <a:txBody>
                    <a:bodyPr/>
                    <a:lstStyle/>
                    <a:p>
                      <a:pPr algn="l">
                        <a:lnSpc>
                          <a:spcPct val="115000"/>
                        </a:lnSpc>
                        <a:spcAft>
                          <a:spcPts val="0"/>
                        </a:spcAft>
                      </a:pPr>
                      <a:r>
                        <a:rPr lang="es-ES" sz="1200" dirty="0">
                          <a:effectLst/>
                          <a:latin typeface="+mn-lt"/>
                          <a:cs typeface="Times New Roman" panose="02020603050405020304" pitchFamily="18" charset="0"/>
                        </a:rPr>
                        <a:t>Limite en el número de variables de entrada</a:t>
                      </a:r>
                      <a:endParaRPr lang="es-EC"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No</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No </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dirty="0">
                          <a:effectLst/>
                          <a:latin typeface="+mn-lt"/>
                          <a:cs typeface="Times New Roman" panose="02020603050405020304" pitchFamily="18" charset="0"/>
                        </a:rPr>
                        <a:t>No</a:t>
                      </a:r>
                      <a:endParaRPr lang="es-EC" sz="1200" dirty="0">
                        <a:effectLst/>
                        <a:latin typeface="+mn-lt"/>
                        <a:cs typeface="Times New Roman" panose="02020603050405020304" pitchFamily="18" charset="0"/>
                      </a:endParaRPr>
                    </a:p>
                    <a:p>
                      <a:pPr algn="ctr">
                        <a:lnSpc>
                          <a:spcPct val="115000"/>
                        </a:lnSpc>
                        <a:spcAft>
                          <a:spcPts val="0"/>
                        </a:spcAft>
                      </a:pPr>
                      <a:r>
                        <a:rPr lang="es-ES" sz="1200" dirty="0">
                          <a:effectLst/>
                          <a:latin typeface="+mn-lt"/>
                          <a:cs typeface="Times New Roman" panose="02020603050405020304" pitchFamily="18" charset="0"/>
                        </a:rPr>
                        <a:t> </a:t>
                      </a:r>
                      <a:endParaRPr lang="es-EC" sz="1200" dirty="0">
                        <a:effectLst/>
                        <a:latin typeface="+mn-lt"/>
                        <a:ea typeface="Times New Roman" panose="02020603050405020304" pitchFamily="18" charset="0"/>
                        <a:cs typeface="Times New Roman" panose="02020603050405020304" pitchFamily="18" charset="0"/>
                      </a:endParaRPr>
                    </a:p>
                  </a:txBody>
                  <a:tcPr marL="68580" marR="68580" marT="0" marB="0"/>
                </a:tc>
              </a:tr>
              <a:tr h="387006">
                <a:tc>
                  <a:txBody>
                    <a:bodyPr/>
                    <a:lstStyle/>
                    <a:p>
                      <a:pPr algn="l">
                        <a:lnSpc>
                          <a:spcPct val="115000"/>
                        </a:lnSpc>
                        <a:spcAft>
                          <a:spcPts val="0"/>
                        </a:spcAft>
                      </a:pPr>
                      <a:r>
                        <a:rPr lang="es-ES" sz="1200">
                          <a:effectLst/>
                          <a:latin typeface="+mn-lt"/>
                          <a:cs typeface="Times New Roman" panose="02020603050405020304" pitchFamily="18" charset="0"/>
                        </a:rPr>
                        <a:t>Manejo del ruido y datos faltates</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dirty="0">
                          <a:effectLst/>
                          <a:latin typeface="+mn-lt"/>
                          <a:cs typeface="Times New Roman" panose="02020603050405020304" pitchFamily="18" charset="0"/>
                        </a:rPr>
                        <a:t>Si</a:t>
                      </a:r>
                      <a:endParaRPr lang="es-EC" sz="1200" dirty="0">
                        <a:effectLst/>
                        <a:latin typeface="+mn-lt"/>
                        <a:ea typeface="Times New Roman" panose="02020603050405020304" pitchFamily="18" charset="0"/>
                        <a:cs typeface="Times New Roman" panose="02020603050405020304" pitchFamily="18" charset="0"/>
                      </a:endParaRPr>
                    </a:p>
                  </a:txBody>
                  <a:tcPr marL="68580" marR="68580" marT="0" marB="0"/>
                </a:tc>
              </a:tr>
              <a:tr h="387006">
                <a:tc>
                  <a:txBody>
                    <a:bodyPr/>
                    <a:lstStyle/>
                    <a:p>
                      <a:pPr algn="l">
                        <a:lnSpc>
                          <a:spcPct val="115000"/>
                        </a:lnSpc>
                        <a:spcAft>
                          <a:spcPts val="0"/>
                        </a:spcAft>
                      </a:pPr>
                      <a:r>
                        <a:rPr lang="es-ES" sz="1200">
                          <a:effectLst/>
                          <a:latin typeface="+mn-lt"/>
                          <a:cs typeface="Times New Roman" panose="02020603050405020304" pitchFamily="18" charset="0"/>
                        </a:rPr>
                        <a:t>Manejo de grandes volúmenes de datos </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 </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r>
              <a:tr h="387006">
                <a:tc>
                  <a:txBody>
                    <a:bodyPr/>
                    <a:lstStyle/>
                    <a:p>
                      <a:pPr algn="l">
                        <a:lnSpc>
                          <a:spcPct val="115000"/>
                        </a:lnSpc>
                        <a:spcAft>
                          <a:spcPts val="0"/>
                        </a:spcAft>
                      </a:pPr>
                      <a:r>
                        <a:rPr lang="es-ES" sz="1200">
                          <a:effectLst/>
                          <a:latin typeface="+mn-lt"/>
                          <a:cs typeface="Times New Roman" panose="02020603050405020304" pitchFamily="18" charset="0"/>
                        </a:rPr>
                        <a:t>Coste y Tiempo de Procesamiento</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Depende de los datos</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Depende de los datos</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Alto</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r>
              <a:tr h="387006">
                <a:tc>
                  <a:txBody>
                    <a:bodyPr/>
                    <a:lstStyle/>
                    <a:p>
                      <a:pPr algn="l">
                        <a:lnSpc>
                          <a:spcPct val="115000"/>
                        </a:lnSpc>
                        <a:spcAft>
                          <a:spcPts val="0"/>
                        </a:spcAft>
                      </a:pPr>
                      <a:r>
                        <a:rPr lang="es-ES" sz="1200">
                          <a:effectLst/>
                          <a:latin typeface="+mn-lt"/>
                          <a:cs typeface="Times New Roman" panose="02020603050405020304" pitchFamily="18" charset="0"/>
                        </a:rPr>
                        <a:t>Precisión del clasificador</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Alta</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Depende de los datos</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Alto </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r>
              <a:tr h="387006">
                <a:tc>
                  <a:txBody>
                    <a:bodyPr/>
                    <a:lstStyle/>
                    <a:p>
                      <a:pPr algn="l">
                        <a:lnSpc>
                          <a:spcPct val="115000"/>
                        </a:lnSpc>
                        <a:spcAft>
                          <a:spcPts val="0"/>
                        </a:spcAft>
                      </a:pPr>
                      <a:r>
                        <a:rPr lang="es-ES" sz="1200">
                          <a:effectLst/>
                          <a:latin typeface="+mn-lt"/>
                          <a:cs typeface="Times New Roman" panose="02020603050405020304" pitchFamily="18" charset="0"/>
                        </a:rPr>
                        <a:t>Facilidad de Interpretación</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mn-lt"/>
                          <a:cs typeface="Times New Roman" panose="02020603050405020304" pitchFamily="18" charset="0"/>
                        </a:rPr>
                        <a:t>Si</a:t>
                      </a:r>
                      <a:endParaRPr lang="es-EC" sz="12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dirty="0">
                          <a:effectLst/>
                          <a:latin typeface="+mn-lt"/>
                          <a:cs typeface="Times New Roman" panose="02020603050405020304" pitchFamily="18" charset="0"/>
                        </a:rPr>
                        <a:t>Si</a:t>
                      </a:r>
                      <a:endParaRPr lang="es-EC" sz="1200" dirty="0">
                        <a:effectLst/>
                        <a:latin typeface="+mn-lt"/>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 name="Marcador de contenido 2"/>
          <p:cNvSpPr txBox="1">
            <a:spLocks/>
          </p:cNvSpPr>
          <p:nvPr/>
        </p:nvSpPr>
        <p:spPr>
          <a:xfrm>
            <a:off x="1992314" y="704597"/>
            <a:ext cx="4489764" cy="552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US" sz="2400" dirty="0" smtClean="0">
                <a:latin typeface="+mj-lt"/>
                <a:cs typeface="Times New Roman" panose="02020603050405020304" pitchFamily="18" charset="0"/>
              </a:rPr>
              <a:t>Selección</a:t>
            </a:r>
            <a:r>
              <a:rPr lang="es-US" dirty="0" smtClean="0">
                <a:latin typeface="+mj-lt"/>
                <a:cs typeface="Times New Roman" panose="02020603050405020304" pitchFamily="18" charset="0"/>
              </a:rPr>
              <a:t> de  técnica</a:t>
            </a:r>
          </a:p>
        </p:txBody>
      </p:sp>
      <p:sp>
        <p:nvSpPr>
          <p:cNvPr id="10"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0"/>
            <a:ext cx="8640191" cy="961678"/>
          </a:xfrm>
        </p:spPr>
        <p:txBody>
          <a:bodyPr>
            <a:normAutofit/>
          </a:bodyPr>
          <a:lstStyle/>
          <a:p>
            <a:pPr algn="l">
              <a:defRPr/>
            </a:pPr>
            <a:r>
              <a:rPr lang="es-MX" dirty="0" smtClean="0">
                <a:solidFill>
                  <a:schemeClr val="accent5">
                    <a:lumMod val="50000"/>
                  </a:schemeClr>
                </a:solidFill>
                <a:latin typeface="Calibri" panose="020F0502020204030204" pitchFamily="34" charset="0"/>
                <a:cs typeface="Calibri" panose="020F0502020204030204" pitchFamily="34" charset="0"/>
              </a:rPr>
              <a:t>Comprensión del Negocio</a:t>
            </a:r>
            <a:endParaRPr lang="es-MX"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3313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734668" y="1280248"/>
            <a:ext cx="2379497" cy="920840"/>
          </a:xfrm>
          <a:prstGeom prst="rect">
            <a:avLst/>
          </a:prstGeom>
        </p:spPr>
      </p:pic>
      <p:pic>
        <p:nvPicPr>
          <p:cNvPr id="8" name="Imagen 7" descr="Gartner MQ 2020: Data Science and Machine Learning Platforms"/>
          <p:cNvPicPr/>
          <p:nvPr/>
        </p:nvPicPr>
        <p:blipFill>
          <a:blip r:embed="rId4">
            <a:extLst>
              <a:ext uri="{28A0092B-C50C-407E-A947-70E740481C1C}">
                <a14:useLocalDpi xmlns:a14="http://schemas.microsoft.com/office/drawing/2010/main" val="0"/>
              </a:ext>
            </a:extLst>
          </a:blip>
          <a:srcRect/>
          <a:stretch>
            <a:fillRect/>
          </a:stretch>
        </p:blipFill>
        <p:spPr bwMode="auto">
          <a:xfrm>
            <a:off x="6583680" y="701039"/>
            <a:ext cx="5161676" cy="5073159"/>
          </a:xfrm>
          <a:prstGeom prst="rect">
            <a:avLst/>
          </a:prstGeom>
          <a:noFill/>
          <a:ln>
            <a:noFill/>
          </a:ln>
        </p:spPr>
      </p:pic>
      <p:pic>
        <p:nvPicPr>
          <p:cNvPr id="9" name="Imagen 8"/>
          <p:cNvPicPr>
            <a:picLocks noChangeAspect="1"/>
          </p:cNvPicPr>
          <p:nvPr/>
        </p:nvPicPr>
        <p:blipFill>
          <a:blip r:embed="rId5"/>
          <a:stretch>
            <a:fillRect/>
          </a:stretch>
        </p:blipFill>
        <p:spPr>
          <a:xfrm>
            <a:off x="518161" y="2661507"/>
            <a:ext cx="6065520" cy="3636769"/>
          </a:xfrm>
          <a:prstGeom prst="rect">
            <a:avLst/>
          </a:prstGeom>
        </p:spPr>
      </p:pic>
      <p:sp>
        <p:nvSpPr>
          <p:cNvPr id="7" name="Marcador de contenido 2"/>
          <p:cNvSpPr txBox="1">
            <a:spLocks/>
          </p:cNvSpPr>
          <p:nvPr/>
        </p:nvSpPr>
        <p:spPr>
          <a:xfrm>
            <a:off x="879463" y="704597"/>
            <a:ext cx="5602615" cy="55226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US" sz="2400" dirty="0" smtClean="0">
                <a:latin typeface="+mj-lt"/>
                <a:cs typeface="Times New Roman" panose="02020603050405020304" pitchFamily="18" charset="0"/>
              </a:rPr>
              <a:t>Análisis y Selección</a:t>
            </a:r>
            <a:r>
              <a:rPr lang="es-US" dirty="0" smtClean="0">
                <a:latin typeface="+mj-lt"/>
                <a:cs typeface="Times New Roman" panose="02020603050405020304" pitchFamily="18" charset="0"/>
              </a:rPr>
              <a:t> de  la Herramienta</a:t>
            </a:r>
          </a:p>
        </p:txBody>
      </p:sp>
      <p:sp>
        <p:nvSpPr>
          <p:cNvPr id="10" name="Título 1">
            <a:extLst>
              <a:ext uri="{FF2B5EF4-FFF2-40B4-BE49-F238E27FC236}">
                <a16:creationId xmlns="" xmlns:a16="http://schemas.microsoft.com/office/drawing/2014/main" id="{729DFBF3-C3FA-4A22-9434-1EB255D402B0}"/>
              </a:ext>
            </a:extLst>
          </p:cNvPr>
          <p:cNvSpPr txBox="1">
            <a:spLocks/>
          </p:cNvSpPr>
          <p:nvPr/>
        </p:nvSpPr>
        <p:spPr>
          <a:xfrm>
            <a:off x="2010685" y="0"/>
            <a:ext cx="8640191" cy="961678"/>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Comprensión del Negocio</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1725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idx="1"/>
          </p:nvPr>
        </p:nvSpPr>
        <p:spPr>
          <a:xfrm>
            <a:off x="780260" y="1447800"/>
            <a:ext cx="10835638" cy="901700"/>
          </a:xfrm>
        </p:spPr>
        <p:txBody>
          <a:bodyPr>
            <a:normAutofit/>
          </a:bodyPr>
          <a:lstStyle/>
          <a:p>
            <a:pPr marL="0" indent="0">
              <a:buNone/>
            </a:pPr>
            <a:r>
              <a:rPr lang="es-ES" sz="2000" dirty="0" smtClean="0">
                <a:solidFill>
                  <a:schemeClr val="tx1"/>
                </a:solidFill>
                <a:latin typeface="Arial" panose="020B0604020202020204" pitchFamily="34" charset="0"/>
                <a:cs typeface="Arial" panose="020B0604020202020204" pitchFamily="34" charset="0"/>
              </a:rPr>
              <a:t>El </a:t>
            </a:r>
            <a:r>
              <a:rPr lang="es-ES" sz="2000" dirty="0">
                <a:solidFill>
                  <a:schemeClr val="tx1"/>
                </a:solidFill>
                <a:latin typeface="Arial" panose="020B0604020202020204" pitchFamily="34" charset="0"/>
                <a:cs typeface="Arial" panose="020B0604020202020204" pitchFamily="34" charset="0"/>
              </a:rPr>
              <a:t>Data </a:t>
            </a:r>
            <a:r>
              <a:rPr lang="es-ES" sz="2000" dirty="0" err="1">
                <a:solidFill>
                  <a:schemeClr val="tx1"/>
                </a:solidFill>
                <a:latin typeface="Arial" panose="020B0604020202020204" pitchFamily="34" charset="0"/>
                <a:cs typeface="Arial" panose="020B0604020202020204" pitchFamily="34" charset="0"/>
              </a:rPr>
              <a:t>Warehouse</a:t>
            </a:r>
            <a:r>
              <a:rPr lang="es-ES" sz="2000" dirty="0">
                <a:solidFill>
                  <a:schemeClr val="tx1"/>
                </a:solidFill>
                <a:latin typeface="Arial" panose="020B0604020202020204" pitchFamily="34" charset="0"/>
                <a:cs typeface="Arial" panose="020B0604020202020204" pitchFamily="34" charset="0"/>
              </a:rPr>
              <a:t> construido con las bases de datos de los sistemas transaccionales </a:t>
            </a:r>
            <a:r>
              <a:rPr lang="es-ES" sz="2000" dirty="0" smtClean="0">
                <a:solidFill>
                  <a:schemeClr val="tx1"/>
                </a:solidFill>
                <a:latin typeface="Arial" panose="020B0604020202020204" pitchFamily="34" charset="0"/>
                <a:cs typeface="Arial" panose="020B0604020202020204" pitchFamily="34" charset="0"/>
              </a:rPr>
              <a:t>de la empresa de telecomunicaciones objeto de estudio es </a:t>
            </a:r>
            <a:r>
              <a:rPr lang="es-ES" sz="2000" dirty="0">
                <a:solidFill>
                  <a:schemeClr val="tx1"/>
                </a:solidFill>
                <a:latin typeface="Arial" panose="020B0604020202020204" pitchFamily="34" charset="0"/>
                <a:cs typeface="Arial" panose="020B0604020202020204" pitchFamily="34" charset="0"/>
              </a:rPr>
              <a:t>la única fuente de extracción de </a:t>
            </a:r>
            <a:r>
              <a:rPr lang="es-ES" sz="2000" dirty="0" smtClean="0">
                <a:solidFill>
                  <a:schemeClr val="tx1"/>
                </a:solidFill>
                <a:latin typeface="Arial" panose="020B0604020202020204" pitchFamily="34" charset="0"/>
                <a:cs typeface="Arial" panose="020B0604020202020204" pitchFamily="34" charset="0"/>
              </a:rPr>
              <a:t>datos.</a:t>
            </a:r>
            <a:endParaRPr lang="es-US" sz="2000" dirty="0">
              <a:solidFill>
                <a:schemeClr val="tx1"/>
              </a:solidFill>
              <a:latin typeface="Arial" panose="020B0604020202020204" pitchFamily="34" charset="0"/>
              <a:cs typeface="Arial" panose="020B0604020202020204" pitchFamily="34" charset="0"/>
            </a:endParaRPr>
          </a:p>
        </p:txBody>
      </p:sp>
      <p:graphicFrame>
        <p:nvGraphicFramePr>
          <p:cNvPr id="11" name="Gráfico 10"/>
          <p:cNvGraphicFramePr/>
          <p:nvPr>
            <p:extLst>
              <p:ext uri="{D42A27DB-BD31-4B8C-83A1-F6EECF244321}">
                <p14:modId xmlns:p14="http://schemas.microsoft.com/office/powerpoint/2010/main" val="2927705327"/>
              </p:ext>
            </p:extLst>
          </p:nvPr>
        </p:nvGraphicFramePr>
        <p:xfrm>
          <a:off x="2310129" y="2349499"/>
          <a:ext cx="7995013" cy="3311071"/>
        </p:xfrm>
        <a:graphic>
          <a:graphicData uri="http://schemas.openxmlformats.org/drawingml/2006/chart">
            <c:chart xmlns:c="http://schemas.openxmlformats.org/drawingml/2006/chart" xmlns:r="http://schemas.openxmlformats.org/officeDocument/2006/relationships" r:id="rId3"/>
          </a:graphicData>
        </a:graphic>
      </p:graphicFrame>
      <p:sp>
        <p:nvSpPr>
          <p:cNvPr id="12" name="Título 1">
            <a:extLst>
              <a:ext uri="{FF2B5EF4-FFF2-40B4-BE49-F238E27FC236}">
                <a16:creationId xmlns="" xmlns:a16="http://schemas.microsoft.com/office/drawing/2014/main" id="{729DFBF3-C3FA-4A22-9434-1EB255D402B0}"/>
              </a:ext>
            </a:extLst>
          </p:cNvPr>
          <p:cNvSpPr txBox="1">
            <a:spLocks/>
          </p:cNvSpPr>
          <p:nvPr/>
        </p:nvSpPr>
        <p:spPr>
          <a:xfrm>
            <a:off x="2010685" y="0"/>
            <a:ext cx="8640191" cy="961678"/>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Comprensión de los Datos</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62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upo 64"/>
          <p:cNvGrpSpPr/>
          <p:nvPr/>
        </p:nvGrpSpPr>
        <p:grpSpPr>
          <a:xfrm>
            <a:off x="10704098" y="1167316"/>
            <a:ext cx="419266" cy="4968960"/>
            <a:chOff x="10704098" y="1167316"/>
            <a:chExt cx="419266" cy="4968960"/>
          </a:xfrm>
        </p:grpSpPr>
        <p:cxnSp>
          <p:nvCxnSpPr>
            <p:cNvPr id="9" name="Conector recto 8"/>
            <p:cNvCxnSpPr/>
            <p:nvPr/>
          </p:nvCxnSpPr>
          <p:spPr>
            <a:xfrm flipV="1">
              <a:off x="10913731" y="1167316"/>
              <a:ext cx="0" cy="4968960"/>
            </a:xfrm>
            <a:prstGeom prst="line">
              <a:avLst/>
            </a:prstGeom>
            <a:ln w="28575">
              <a:solidFill>
                <a:srgbClr val="01AFBC"/>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098" y="1977202"/>
              <a:ext cx="419266" cy="413255"/>
            </a:xfrm>
            <a:prstGeom prst="rect">
              <a:avLst/>
            </a:prstGeom>
          </p:spPr>
        </p:pic>
        <p:pic>
          <p:nvPicPr>
            <p:cNvPr id="47" name="Imagen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098" y="2767777"/>
              <a:ext cx="419266" cy="413255"/>
            </a:xfrm>
            <a:prstGeom prst="rect">
              <a:avLst/>
            </a:prstGeom>
          </p:spPr>
        </p:pic>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098" y="3562855"/>
              <a:ext cx="419266" cy="413255"/>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098" y="4329965"/>
              <a:ext cx="419266" cy="413255"/>
            </a:xfrm>
            <a:prstGeom prst="rect">
              <a:avLst/>
            </a:prstGeom>
          </p:spPr>
        </p:pic>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098" y="5140645"/>
              <a:ext cx="419266" cy="413255"/>
            </a:xfrm>
            <a:prstGeom prst="rect">
              <a:avLst/>
            </a:prstGeom>
          </p:spPr>
        </p:pic>
      </p:grpSp>
      <p:grpSp>
        <p:nvGrpSpPr>
          <p:cNvPr id="82" name="Grupo 81"/>
          <p:cNvGrpSpPr/>
          <p:nvPr/>
        </p:nvGrpSpPr>
        <p:grpSpPr>
          <a:xfrm>
            <a:off x="486777" y="1882092"/>
            <a:ext cx="10217321" cy="647399"/>
            <a:chOff x="486777" y="1882092"/>
            <a:chExt cx="10217321" cy="647399"/>
          </a:xfrm>
        </p:grpSpPr>
        <p:grpSp>
          <p:nvGrpSpPr>
            <p:cNvPr id="66" name="Grupo 65"/>
            <p:cNvGrpSpPr/>
            <p:nvPr/>
          </p:nvGrpSpPr>
          <p:grpSpPr>
            <a:xfrm>
              <a:off x="486777" y="1882092"/>
              <a:ext cx="10217321" cy="647399"/>
              <a:chOff x="486777" y="1882092"/>
              <a:chExt cx="10217321" cy="647399"/>
            </a:xfrm>
          </p:grpSpPr>
          <p:grpSp>
            <p:nvGrpSpPr>
              <p:cNvPr id="42" name="Grupo 41"/>
              <p:cNvGrpSpPr/>
              <p:nvPr/>
            </p:nvGrpSpPr>
            <p:grpSpPr>
              <a:xfrm>
                <a:off x="486777" y="1882092"/>
                <a:ext cx="3856243" cy="647399"/>
                <a:chOff x="486777" y="1882092"/>
                <a:chExt cx="3856243" cy="647399"/>
              </a:xfrm>
            </p:grpSpPr>
            <p:pic>
              <p:nvPicPr>
                <p:cNvPr id="26" name="Imagen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77" y="1882092"/>
                  <a:ext cx="3856243" cy="647399"/>
                </a:xfrm>
                <a:prstGeom prst="rect">
                  <a:avLst/>
                </a:prstGeom>
              </p:spPr>
            </p:pic>
            <p:sp>
              <p:nvSpPr>
                <p:cNvPr id="23" name="Rectángulo 22"/>
                <p:cNvSpPr/>
                <p:nvPr/>
              </p:nvSpPr>
              <p:spPr>
                <a:xfrm>
                  <a:off x="1271153" y="2021125"/>
                  <a:ext cx="2492990"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Selección de los datos</a:t>
                  </a:r>
                </a:p>
              </p:txBody>
            </p:sp>
          </p:grpSp>
          <p:cxnSp>
            <p:nvCxnSpPr>
              <p:cNvPr id="51" name="Conector recto 50"/>
              <p:cNvCxnSpPr/>
              <p:nvPr/>
            </p:nvCxnSpPr>
            <p:spPr>
              <a:xfrm>
                <a:off x="4432764" y="2173153"/>
                <a:ext cx="627133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3" name="Rectángulo 72"/>
            <p:cNvSpPr/>
            <p:nvPr/>
          </p:nvSpPr>
          <p:spPr>
            <a:xfrm>
              <a:off x="602798" y="1987658"/>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81" name="Grupo 80"/>
          <p:cNvGrpSpPr/>
          <p:nvPr/>
        </p:nvGrpSpPr>
        <p:grpSpPr>
          <a:xfrm>
            <a:off x="1826359" y="2674883"/>
            <a:ext cx="8877739" cy="650643"/>
            <a:chOff x="1826359" y="2674883"/>
            <a:chExt cx="8877739" cy="650643"/>
          </a:xfrm>
        </p:grpSpPr>
        <p:grpSp>
          <p:nvGrpSpPr>
            <p:cNvPr id="67" name="Grupo 66"/>
            <p:cNvGrpSpPr/>
            <p:nvPr/>
          </p:nvGrpSpPr>
          <p:grpSpPr>
            <a:xfrm>
              <a:off x="1826359" y="2674883"/>
              <a:ext cx="8877739" cy="650643"/>
              <a:chOff x="1826359" y="2674883"/>
              <a:chExt cx="8877739" cy="650643"/>
            </a:xfrm>
          </p:grpSpPr>
          <p:grpSp>
            <p:nvGrpSpPr>
              <p:cNvPr id="43" name="Grupo 42"/>
              <p:cNvGrpSpPr/>
              <p:nvPr/>
            </p:nvGrpSpPr>
            <p:grpSpPr>
              <a:xfrm>
                <a:off x="1826359" y="2674883"/>
                <a:ext cx="3875568" cy="650643"/>
                <a:chOff x="2219052" y="2952228"/>
                <a:chExt cx="3875568" cy="650643"/>
              </a:xfrm>
            </p:grpSpPr>
            <p:pic>
              <p:nvPicPr>
                <p:cNvPr id="27" name="Imagen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052" y="2952228"/>
                  <a:ext cx="3875568" cy="650643"/>
                </a:xfrm>
                <a:prstGeom prst="rect">
                  <a:avLst/>
                </a:prstGeom>
              </p:spPr>
            </p:pic>
            <p:sp>
              <p:nvSpPr>
                <p:cNvPr id="31" name="Rectángulo 30"/>
                <p:cNvSpPr/>
                <p:nvPr/>
              </p:nvSpPr>
              <p:spPr>
                <a:xfrm>
                  <a:off x="3003428" y="3068166"/>
                  <a:ext cx="2416046"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Limpieza de los datos</a:t>
                  </a:r>
                </a:p>
              </p:txBody>
            </p:sp>
          </p:grpSp>
          <p:cxnSp>
            <p:nvCxnSpPr>
              <p:cNvPr id="53" name="Conector recto 52"/>
              <p:cNvCxnSpPr>
                <a:endCxn id="47" idx="1"/>
              </p:cNvCxnSpPr>
              <p:nvPr/>
            </p:nvCxnSpPr>
            <p:spPr>
              <a:xfrm>
                <a:off x="5848350" y="2974405"/>
                <a:ext cx="48557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4" name="Rectángulo 73"/>
            <p:cNvSpPr/>
            <p:nvPr/>
          </p:nvSpPr>
          <p:spPr>
            <a:xfrm>
              <a:off x="1971637" y="2790821"/>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80" name="Grupo 79"/>
          <p:cNvGrpSpPr/>
          <p:nvPr/>
        </p:nvGrpSpPr>
        <p:grpSpPr>
          <a:xfrm>
            <a:off x="3212600" y="3464560"/>
            <a:ext cx="7491498" cy="650642"/>
            <a:chOff x="3212600" y="3464560"/>
            <a:chExt cx="7491498" cy="650642"/>
          </a:xfrm>
        </p:grpSpPr>
        <p:grpSp>
          <p:nvGrpSpPr>
            <p:cNvPr id="68" name="Grupo 67"/>
            <p:cNvGrpSpPr/>
            <p:nvPr/>
          </p:nvGrpSpPr>
          <p:grpSpPr>
            <a:xfrm>
              <a:off x="3212600" y="3464560"/>
              <a:ext cx="7491498" cy="650642"/>
              <a:chOff x="3212600" y="3464560"/>
              <a:chExt cx="7491498" cy="650642"/>
            </a:xfrm>
          </p:grpSpPr>
          <p:grpSp>
            <p:nvGrpSpPr>
              <p:cNvPr id="44" name="Grupo 43"/>
              <p:cNvGrpSpPr/>
              <p:nvPr/>
            </p:nvGrpSpPr>
            <p:grpSpPr>
              <a:xfrm>
                <a:off x="3212600" y="3464560"/>
                <a:ext cx="3875568" cy="650642"/>
                <a:chOff x="3764143" y="3843283"/>
                <a:chExt cx="3875568" cy="650642"/>
              </a:xfrm>
            </p:grpSpPr>
            <p:pic>
              <p:nvPicPr>
                <p:cNvPr id="28" name="Imagen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4143" y="3843283"/>
                  <a:ext cx="3875568" cy="650642"/>
                </a:xfrm>
                <a:prstGeom prst="rect">
                  <a:avLst/>
                </a:prstGeom>
              </p:spPr>
            </p:pic>
            <p:sp>
              <p:nvSpPr>
                <p:cNvPr id="34" name="Rectángulo 33"/>
                <p:cNvSpPr/>
                <p:nvPr/>
              </p:nvSpPr>
              <p:spPr>
                <a:xfrm>
                  <a:off x="4567844" y="3960434"/>
                  <a:ext cx="2839239"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Construcción de los datos</a:t>
                  </a:r>
                </a:p>
              </p:txBody>
            </p:sp>
          </p:grpSp>
          <p:cxnSp>
            <p:nvCxnSpPr>
              <p:cNvPr id="58" name="Conector recto 57"/>
              <p:cNvCxnSpPr/>
              <p:nvPr/>
            </p:nvCxnSpPr>
            <p:spPr>
              <a:xfrm>
                <a:off x="7239000" y="3766377"/>
                <a:ext cx="346509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5" name="Rectángulo 74"/>
            <p:cNvSpPr/>
            <p:nvPr/>
          </p:nvSpPr>
          <p:spPr>
            <a:xfrm>
              <a:off x="3318306" y="3590697"/>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79" name="Grupo 78"/>
          <p:cNvGrpSpPr/>
          <p:nvPr/>
        </p:nvGrpSpPr>
        <p:grpSpPr>
          <a:xfrm>
            <a:off x="4639320" y="4254236"/>
            <a:ext cx="6064778" cy="650643"/>
            <a:chOff x="4639320" y="4254236"/>
            <a:chExt cx="6064778" cy="650643"/>
          </a:xfrm>
        </p:grpSpPr>
        <p:grpSp>
          <p:nvGrpSpPr>
            <p:cNvPr id="69" name="Grupo 68"/>
            <p:cNvGrpSpPr/>
            <p:nvPr/>
          </p:nvGrpSpPr>
          <p:grpSpPr>
            <a:xfrm>
              <a:off x="4639320" y="4254236"/>
              <a:ext cx="6064778" cy="650643"/>
              <a:chOff x="4639320" y="4254236"/>
              <a:chExt cx="6064778" cy="650643"/>
            </a:xfrm>
          </p:grpSpPr>
          <p:grpSp>
            <p:nvGrpSpPr>
              <p:cNvPr id="45" name="Grupo 44"/>
              <p:cNvGrpSpPr/>
              <p:nvPr/>
            </p:nvGrpSpPr>
            <p:grpSpPr>
              <a:xfrm>
                <a:off x="4639320" y="4254236"/>
                <a:ext cx="3875568" cy="650643"/>
                <a:chOff x="6907166" y="4550777"/>
                <a:chExt cx="3875568" cy="650643"/>
              </a:xfrm>
            </p:grpSpPr>
            <p:pic>
              <p:nvPicPr>
                <p:cNvPr id="29" name="Imagen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7166" y="4550777"/>
                  <a:ext cx="3875568" cy="650643"/>
                </a:xfrm>
                <a:prstGeom prst="rect">
                  <a:avLst/>
                </a:prstGeom>
              </p:spPr>
            </p:pic>
            <p:sp>
              <p:nvSpPr>
                <p:cNvPr id="36" name="Rectángulo 35"/>
                <p:cNvSpPr/>
                <p:nvPr/>
              </p:nvSpPr>
              <p:spPr>
                <a:xfrm>
                  <a:off x="7691542" y="4716886"/>
                  <a:ext cx="2698175"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Integración de los datos </a:t>
                  </a:r>
                </a:p>
              </p:txBody>
            </p:sp>
          </p:grpSp>
          <p:cxnSp>
            <p:nvCxnSpPr>
              <p:cNvPr id="61" name="Conector recto 60"/>
              <p:cNvCxnSpPr/>
              <p:nvPr/>
            </p:nvCxnSpPr>
            <p:spPr>
              <a:xfrm>
                <a:off x="8629650" y="4536592"/>
                <a:ext cx="20744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6" name="Rectángulo 75"/>
            <p:cNvSpPr/>
            <p:nvPr/>
          </p:nvSpPr>
          <p:spPr>
            <a:xfrm>
              <a:off x="4743396" y="4368716"/>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78" name="Grupo 77"/>
          <p:cNvGrpSpPr/>
          <p:nvPr/>
        </p:nvGrpSpPr>
        <p:grpSpPr>
          <a:xfrm>
            <a:off x="5994565" y="5043913"/>
            <a:ext cx="4709533" cy="650643"/>
            <a:chOff x="5994565" y="5043913"/>
            <a:chExt cx="4709533" cy="650643"/>
          </a:xfrm>
        </p:grpSpPr>
        <p:grpSp>
          <p:nvGrpSpPr>
            <p:cNvPr id="71" name="Grupo 70"/>
            <p:cNvGrpSpPr/>
            <p:nvPr/>
          </p:nvGrpSpPr>
          <p:grpSpPr>
            <a:xfrm>
              <a:off x="5994565" y="5043913"/>
              <a:ext cx="4709533" cy="650643"/>
              <a:chOff x="5994565" y="5043913"/>
              <a:chExt cx="4709533" cy="650643"/>
            </a:xfrm>
          </p:grpSpPr>
          <p:grpSp>
            <p:nvGrpSpPr>
              <p:cNvPr id="46" name="Grupo 45"/>
              <p:cNvGrpSpPr/>
              <p:nvPr/>
            </p:nvGrpSpPr>
            <p:grpSpPr>
              <a:xfrm>
                <a:off x="5994565" y="5043913"/>
                <a:ext cx="3875568" cy="650643"/>
                <a:chOff x="6907166" y="5367529"/>
                <a:chExt cx="3875568" cy="650643"/>
              </a:xfrm>
            </p:grpSpPr>
            <p:pic>
              <p:nvPicPr>
                <p:cNvPr id="30" name="Imagen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7166" y="5367529"/>
                  <a:ext cx="3875568" cy="650643"/>
                </a:xfrm>
                <a:prstGeom prst="rect">
                  <a:avLst/>
                </a:prstGeom>
              </p:spPr>
            </p:pic>
            <p:sp>
              <p:nvSpPr>
                <p:cNvPr id="37" name="Rectángulo 36"/>
                <p:cNvSpPr/>
                <p:nvPr/>
              </p:nvSpPr>
              <p:spPr>
                <a:xfrm>
                  <a:off x="7691542" y="5508184"/>
                  <a:ext cx="2121093"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Formateo de datos</a:t>
                  </a:r>
                </a:p>
              </p:txBody>
            </p:sp>
          </p:grpSp>
          <p:cxnSp>
            <p:nvCxnSpPr>
              <p:cNvPr id="63" name="Conector recto 62"/>
              <p:cNvCxnSpPr/>
              <p:nvPr/>
            </p:nvCxnSpPr>
            <p:spPr>
              <a:xfrm>
                <a:off x="10020300" y="5369234"/>
                <a:ext cx="68379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7" name="Rectángulo 76"/>
            <p:cNvSpPr/>
            <p:nvPr/>
          </p:nvSpPr>
          <p:spPr>
            <a:xfrm>
              <a:off x="6152986" y="5162092"/>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52" name="Título 1">
            <a:extLst>
              <a:ext uri="{FF2B5EF4-FFF2-40B4-BE49-F238E27FC236}">
                <a16:creationId xmlns="" xmlns:a16="http://schemas.microsoft.com/office/drawing/2014/main" id="{729DFBF3-C3FA-4A22-9434-1EB255D402B0}"/>
              </a:ext>
            </a:extLst>
          </p:cNvPr>
          <p:cNvSpPr txBox="1">
            <a:spLocks/>
          </p:cNvSpPr>
          <p:nvPr/>
        </p:nvSpPr>
        <p:spPr>
          <a:xfrm>
            <a:off x="2010685" y="0"/>
            <a:ext cx="8640191" cy="961678"/>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Preparación de los Datos</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111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upo 81"/>
          <p:cNvGrpSpPr/>
          <p:nvPr/>
        </p:nvGrpSpPr>
        <p:grpSpPr>
          <a:xfrm>
            <a:off x="581483" y="1558392"/>
            <a:ext cx="3856243" cy="647399"/>
            <a:chOff x="486777" y="1882092"/>
            <a:chExt cx="3856243" cy="647399"/>
          </a:xfrm>
        </p:grpSpPr>
        <p:grpSp>
          <p:nvGrpSpPr>
            <p:cNvPr id="42" name="Grupo 41"/>
            <p:cNvGrpSpPr/>
            <p:nvPr/>
          </p:nvGrpSpPr>
          <p:grpSpPr>
            <a:xfrm>
              <a:off x="486777" y="1882092"/>
              <a:ext cx="3856243" cy="647399"/>
              <a:chOff x="486777" y="1882092"/>
              <a:chExt cx="3856243" cy="647399"/>
            </a:xfrm>
          </p:grpSpPr>
          <p:pic>
            <p:nvPicPr>
              <p:cNvPr id="26" name="Imagen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77" y="1882092"/>
                <a:ext cx="3856243" cy="647399"/>
              </a:xfrm>
              <a:prstGeom prst="rect">
                <a:avLst/>
              </a:prstGeom>
            </p:spPr>
          </p:pic>
          <p:sp>
            <p:nvSpPr>
              <p:cNvPr id="23" name="Rectángulo 22"/>
              <p:cNvSpPr/>
              <p:nvPr/>
            </p:nvSpPr>
            <p:spPr>
              <a:xfrm>
                <a:off x="1271153" y="2021125"/>
                <a:ext cx="2492990"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Selección de los datos</a:t>
                </a:r>
              </a:p>
            </p:txBody>
          </p:sp>
        </p:grpSp>
        <p:sp>
          <p:nvSpPr>
            <p:cNvPr id="73" name="Rectángulo 72"/>
            <p:cNvSpPr/>
            <p:nvPr/>
          </p:nvSpPr>
          <p:spPr>
            <a:xfrm>
              <a:off x="602798" y="1987658"/>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52" name="Título 1">
            <a:extLst>
              <a:ext uri="{FF2B5EF4-FFF2-40B4-BE49-F238E27FC236}">
                <a16:creationId xmlns="" xmlns:a16="http://schemas.microsoft.com/office/drawing/2014/main" id="{729DFBF3-C3FA-4A22-9434-1EB255D402B0}"/>
              </a:ext>
            </a:extLst>
          </p:cNvPr>
          <p:cNvSpPr txBox="1">
            <a:spLocks/>
          </p:cNvSpPr>
          <p:nvPr/>
        </p:nvSpPr>
        <p:spPr>
          <a:xfrm>
            <a:off x="2010685" y="0"/>
            <a:ext cx="8640191" cy="961678"/>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Preparación de los Datos</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474407960"/>
              </p:ext>
            </p:extLst>
          </p:nvPr>
        </p:nvGraphicFramePr>
        <p:xfrm>
          <a:off x="5127170" y="953060"/>
          <a:ext cx="6252029" cy="4785778"/>
        </p:xfrm>
        <a:graphic>
          <a:graphicData uri="http://schemas.openxmlformats.org/drawingml/2006/table">
            <a:tbl>
              <a:tblPr firstRow="1" firstCol="1" bandRow="1">
                <a:tableStyleId>{5C22544A-7EE6-4342-B048-85BDC9FD1C3A}</a:tableStyleId>
              </a:tblPr>
              <a:tblGrid>
                <a:gridCol w="3167918"/>
                <a:gridCol w="3084111"/>
              </a:tblGrid>
              <a:tr h="189101">
                <a:tc>
                  <a:txBody>
                    <a:bodyPr/>
                    <a:lstStyle/>
                    <a:p>
                      <a:pPr algn="ctr" rtl="0" fontAlgn="ctr"/>
                      <a:r>
                        <a:rPr lang="es-EC" sz="1200" u="none" strike="noStrike">
                          <a:effectLst/>
                        </a:rPr>
                        <a:t>TABLA ORIGEN</a:t>
                      </a:r>
                      <a:endParaRPr lang="es-EC" sz="1200" b="1" i="0" u="none" strike="noStrike">
                        <a:solidFill>
                          <a:srgbClr val="FFFFFF"/>
                        </a:solidFill>
                        <a:effectLst/>
                        <a:latin typeface="Arial" panose="020B0604020202020204" pitchFamily="34" charset="0"/>
                      </a:endParaRPr>
                    </a:p>
                  </a:txBody>
                  <a:tcPr marL="8273" marR="8273" marT="8273" marB="0" anchor="ctr">
                    <a:solidFill>
                      <a:schemeClr val="accent1">
                        <a:lumMod val="50000"/>
                      </a:schemeClr>
                    </a:solidFill>
                  </a:tcPr>
                </a:tc>
                <a:tc>
                  <a:txBody>
                    <a:bodyPr/>
                    <a:lstStyle/>
                    <a:p>
                      <a:pPr algn="ctr" rtl="0" fontAlgn="ctr"/>
                      <a:r>
                        <a:rPr lang="es-EC" sz="1200" u="none" strike="noStrike" dirty="0">
                          <a:effectLst/>
                        </a:rPr>
                        <a:t>CAMPOS USADOS</a:t>
                      </a:r>
                      <a:endParaRPr lang="es-EC" sz="1200" b="1" i="0" u="none" strike="noStrike" dirty="0">
                        <a:solidFill>
                          <a:srgbClr val="FFFFFF"/>
                        </a:solidFill>
                        <a:effectLst/>
                        <a:latin typeface="Arial" panose="020B0604020202020204" pitchFamily="34" charset="0"/>
                      </a:endParaRPr>
                    </a:p>
                  </a:txBody>
                  <a:tcPr marL="8273" marR="8273" marT="8273" marB="0" anchor="ctr">
                    <a:solidFill>
                      <a:schemeClr val="accent1">
                        <a:lumMod val="50000"/>
                      </a:schemeClr>
                    </a:solidFill>
                  </a:tcPr>
                </a:tc>
              </a:tr>
              <a:tr h="198106">
                <a:tc rowSpan="2">
                  <a:txBody>
                    <a:bodyPr/>
                    <a:lstStyle/>
                    <a:p>
                      <a:pPr algn="ctr" rtl="0" fontAlgn="ctr"/>
                      <a:r>
                        <a:rPr lang="es-EC" sz="1200" u="none" strike="noStrike">
                          <a:effectLst/>
                        </a:rPr>
                        <a:t>CUENTAS_EQUIPOS </a:t>
                      </a:r>
                      <a:endParaRPr lang="es-EC" sz="1200" b="1" i="0" u="none" strike="noStrike">
                        <a:solidFill>
                          <a:srgbClr val="FFFFFF"/>
                        </a:solidFill>
                        <a:effectLst/>
                        <a:latin typeface="Arial" panose="020B0604020202020204" pitchFamily="34" charset="0"/>
                      </a:endParaRPr>
                    </a:p>
                  </a:txBody>
                  <a:tcPr marL="8273" marR="8273" marT="8273" marB="0" anchor="ctr">
                    <a:solidFill>
                      <a:schemeClr val="accent1">
                        <a:lumMod val="50000"/>
                      </a:schemeClr>
                    </a:solidFill>
                  </a:tcPr>
                </a:tc>
                <a:tc>
                  <a:txBody>
                    <a:bodyPr/>
                    <a:lstStyle/>
                    <a:p>
                      <a:pPr algn="ctr" rtl="0" fontAlgn="ctr"/>
                      <a:r>
                        <a:rPr lang="es-EC" sz="1200" u="none" strike="noStrike" dirty="0">
                          <a:effectLst/>
                        </a:rPr>
                        <a:t>CEDULA_RUC - SERVICIO</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SAL_PEN_EQ-MOV</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rowSpan="2">
                  <a:txBody>
                    <a:bodyPr/>
                    <a:lstStyle/>
                    <a:p>
                      <a:pPr algn="ctr" rtl="0" fontAlgn="ctr"/>
                      <a:r>
                        <a:rPr lang="es-EC" sz="1200" u="none" strike="noStrike" dirty="0">
                          <a:effectLst/>
                        </a:rPr>
                        <a:t>CUENTAS_PENDIENTES </a:t>
                      </a:r>
                      <a:endParaRPr lang="es-EC" sz="1200" b="1" i="0" u="none" strike="noStrike" dirty="0">
                        <a:solidFill>
                          <a:srgbClr val="FFFFFF"/>
                        </a:solidFill>
                        <a:effectLst/>
                        <a:latin typeface="Arial" panose="020B0604020202020204" pitchFamily="34" charset="0"/>
                      </a:endParaRPr>
                    </a:p>
                  </a:txBody>
                  <a:tcPr marL="8273" marR="8273" marT="8273" marB="0" anchor="ctr">
                    <a:solidFill>
                      <a:schemeClr val="accent1">
                        <a:lumMod val="50000"/>
                      </a:schemeClr>
                    </a:solidFill>
                  </a:tcPr>
                </a:tc>
                <a:tc>
                  <a:txBody>
                    <a:bodyPr/>
                    <a:lstStyle/>
                    <a:p>
                      <a:pPr algn="ctr" rtl="0" fontAlgn="ctr"/>
                      <a:r>
                        <a:rPr lang="es-EC" sz="1200" u="none" strike="noStrike" dirty="0">
                          <a:effectLst/>
                        </a:rPr>
                        <a:t>CEDULA_RUC - SERVICIO</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FACT_PENDIENTES_COD</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rowSpan="6">
                  <a:txBody>
                    <a:bodyPr/>
                    <a:lstStyle/>
                    <a:p>
                      <a:pPr algn="ctr" rtl="0" fontAlgn="ctr"/>
                      <a:r>
                        <a:rPr lang="es-EC" sz="1200" u="none" strike="noStrike">
                          <a:effectLst/>
                        </a:rPr>
                        <a:t>ESTADO_SERVICIO_PRODUCTO </a:t>
                      </a:r>
                      <a:endParaRPr lang="es-EC" sz="1200" b="1" i="0" u="none" strike="noStrike">
                        <a:solidFill>
                          <a:srgbClr val="FFFFFF"/>
                        </a:solidFill>
                        <a:effectLst/>
                        <a:latin typeface="Arial" panose="020B0604020202020204" pitchFamily="34" charset="0"/>
                      </a:endParaRPr>
                    </a:p>
                  </a:txBody>
                  <a:tcPr marL="8273" marR="8273" marT="8273" marB="0" anchor="ctr">
                    <a:solidFill>
                      <a:schemeClr val="accent1">
                        <a:lumMod val="50000"/>
                      </a:schemeClr>
                    </a:solidFill>
                  </a:tcPr>
                </a:tc>
                <a:tc>
                  <a:txBody>
                    <a:bodyPr/>
                    <a:lstStyle/>
                    <a:p>
                      <a:pPr algn="ctr" rtl="0" fontAlgn="ctr"/>
                      <a:r>
                        <a:rPr lang="es-EC" sz="1200" u="none" strike="noStrike" dirty="0">
                          <a:effectLst/>
                        </a:rPr>
                        <a:t>CEDULA_RUC - SERVICIO</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FECHA_INICIO - FECHA_CANCELA</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ESTADO_SERVICIO</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TIPO_PLAN</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CANCELA_SERV</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CODIGO_ PRODUCTO</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rowSpan="4">
                  <a:txBody>
                    <a:bodyPr/>
                    <a:lstStyle/>
                    <a:p>
                      <a:pPr algn="ctr" rtl="0" fontAlgn="ctr"/>
                      <a:r>
                        <a:rPr lang="es-EC" sz="1200" u="none" strike="noStrike">
                          <a:effectLst/>
                        </a:rPr>
                        <a:t>PARQUE_CLIENTES </a:t>
                      </a:r>
                      <a:endParaRPr lang="es-EC" sz="1200" b="1" i="0" u="none" strike="noStrike">
                        <a:solidFill>
                          <a:srgbClr val="FFFFFF"/>
                        </a:solidFill>
                        <a:effectLst/>
                        <a:latin typeface="Arial" panose="020B0604020202020204" pitchFamily="34" charset="0"/>
                      </a:endParaRPr>
                    </a:p>
                  </a:txBody>
                  <a:tcPr marL="8273" marR="8273" marT="8273" marB="0" anchor="ctr">
                    <a:solidFill>
                      <a:schemeClr val="accent1">
                        <a:lumMod val="50000"/>
                      </a:schemeClr>
                    </a:solidFill>
                  </a:tcPr>
                </a:tc>
                <a:tc>
                  <a:txBody>
                    <a:bodyPr/>
                    <a:lstStyle/>
                    <a:p>
                      <a:pPr algn="ctr" rtl="0" fontAlgn="ctr"/>
                      <a:r>
                        <a:rPr lang="es-EC" sz="1200" u="none" strike="noStrike" dirty="0">
                          <a:effectLst/>
                        </a:rPr>
                        <a:t>CEDULA_RUC</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NOMBRES - APELLIDOS</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SEXO - ESTADO</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PERMANENCIA</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rowSpan="5">
                  <a:txBody>
                    <a:bodyPr/>
                    <a:lstStyle/>
                    <a:p>
                      <a:pPr algn="ctr" rtl="0" fontAlgn="ctr"/>
                      <a:r>
                        <a:rPr lang="es-EC" sz="1200" u="none" strike="noStrike">
                          <a:effectLst/>
                        </a:rPr>
                        <a:t>TRAFICO_Y_RECARGAS </a:t>
                      </a:r>
                      <a:endParaRPr lang="es-EC" sz="1200" b="1" i="0" u="none" strike="noStrike">
                        <a:solidFill>
                          <a:srgbClr val="FFFFFF"/>
                        </a:solidFill>
                        <a:effectLst/>
                        <a:latin typeface="Arial" panose="020B0604020202020204" pitchFamily="34" charset="0"/>
                      </a:endParaRPr>
                    </a:p>
                  </a:txBody>
                  <a:tcPr marL="8273" marR="8273" marT="8273" marB="0" anchor="ctr">
                    <a:solidFill>
                      <a:schemeClr val="accent1">
                        <a:lumMod val="50000"/>
                      </a:schemeClr>
                    </a:solidFill>
                  </a:tcPr>
                </a:tc>
                <a:tc>
                  <a:txBody>
                    <a:bodyPr/>
                    <a:lstStyle/>
                    <a:p>
                      <a:pPr algn="ctr" rtl="0" fontAlgn="ctr"/>
                      <a:r>
                        <a:rPr lang="es-EC" sz="1200" u="none" strike="noStrike" dirty="0">
                          <a:effectLst/>
                        </a:rPr>
                        <a:t>CEDULA_RUC - SERVICIO</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CONSUMO_MEGAS</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CONSUMO_MINUTOS</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CANT_RECARGAS_MES</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VALOR_RECARGAS_MES</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rowSpan="5">
                  <a:txBody>
                    <a:bodyPr/>
                    <a:lstStyle/>
                    <a:p>
                      <a:pPr algn="ctr" rtl="0" fontAlgn="ctr"/>
                      <a:r>
                        <a:rPr lang="es-EC" sz="1200" u="none" strike="noStrike" dirty="0">
                          <a:effectLst/>
                        </a:rPr>
                        <a:t>REG_CIVIL_DINARDAP</a:t>
                      </a:r>
                      <a:endParaRPr lang="es-EC" sz="1200" b="1" i="0" u="none" strike="noStrike" dirty="0">
                        <a:solidFill>
                          <a:srgbClr val="FFFFFF"/>
                        </a:solidFill>
                        <a:effectLst/>
                        <a:latin typeface="Arial" panose="020B0604020202020204" pitchFamily="34" charset="0"/>
                      </a:endParaRPr>
                    </a:p>
                  </a:txBody>
                  <a:tcPr marL="8273" marR="8273" marT="8273" marB="0" anchor="ctr">
                    <a:solidFill>
                      <a:schemeClr val="accent1">
                        <a:lumMod val="50000"/>
                      </a:schemeClr>
                    </a:solidFill>
                  </a:tcPr>
                </a:tc>
                <a:tc>
                  <a:txBody>
                    <a:bodyPr/>
                    <a:lstStyle/>
                    <a:p>
                      <a:pPr algn="ctr" rtl="0" fontAlgn="ctr"/>
                      <a:r>
                        <a:rPr lang="es-EC" sz="1200" u="none" strike="noStrike" dirty="0">
                          <a:effectLst/>
                        </a:rPr>
                        <a:t>CEDULA_RUC </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SEXO - FECHA_NAC</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ESTADO_CIVIL</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ctr" rtl="0" fontAlgn="ctr"/>
                      <a:r>
                        <a:rPr lang="es-EC" sz="1200" u="none" strike="noStrike" dirty="0">
                          <a:effectLst/>
                        </a:rPr>
                        <a:t>NOMBRES - APELLIDOS</a:t>
                      </a:r>
                      <a:endParaRPr lang="es-EC" sz="1200" b="0" i="0" u="none" strike="noStrike" dirty="0">
                        <a:solidFill>
                          <a:srgbClr val="000000"/>
                        </a:solidFill>
                        <a:effectLst/>
                        <a:latin typeface="Arial" panose="020B0604020202020204" pitchFamily="34" charset="0"/>
                      </a:endParaRPr>
                    </a:p>
                  </a:txBody>
                  <a:tcPr marL="8273" marR="8273" marT="8273" marB="0" anchor="ctr"/>
                </a:tc>
              </a:tr>
              <a:tr h="189101">
                <a:tc vMerge="1">
                  <a:txBody>
                    <a:bodyPr/>
                    <a:lstStyle/>
                    <a:p>
                      <a:endParaRPr lang="es-EC"/>
                    </a:p>
                  </a:txBody>
                  <a:tcPr/>
                </a:tc>
                <a:tc>
                  <a:txBody>
                    <a:bodyPr/>
                    <a:lstStyle/>
                    <a:p>
                      <a:pPr algn="l" rtl="0" fontAlgn="ctr"/>
                      <a:r>
                        <a:rPr lang="es-EC" sz="1200" u="none" strike="noStrike" dirty="0">
                          <a:effectLst/>
                        </a:rPr>
                        <a:t>FECHA_DEFUNCION</a:t>
                      </a:r>
                      <a:endParaRPr lang="es-EC" sz="1200" b="0" i="0" u="none" strike="noStrike" dirty="0">
                        <a:solidFill>
                          <a:srgbClr val="000000"/>
                        </a:solidFill>
                        <a:effectLst/>
                        <a:latin typeface="Arial" panose="020B0604020202020204" pitchFamily="34" charset="0"/>
                      </a:endParaRPr>
                    </a:p>
                  </a:txBody>
                  <a:tcPr marL="8273" marR="8273" marT="8273" marB="0" anchor="ctr"/>
                </a:tc>
              </a:tr>
            </a:tbl>
          </a:graphicData>
        </a:graphic>
      </p:graphicFrame>
    </p:spTree>
    <p:extLst>
      <p:ext uri="{BB962C8B-B14F-4D97-AF65-F5344CB8AC3E}">
        <p14:creationId xmlns:p14="http://schemas.microsoft.com/office/powerpoint/2010/main" val="31114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ítulo 1">
            <a:extLst>
              <a:ext uri="{FF2B5EF4-FFF2-40B4-BE49-F238E27FC236}">
                <a16:creationId xmlns="" xmlns:a16="http://schemas.microsoft.com/office/drawing/2014/main" id="{729DFBF3-C3FA-4A22-9434-1EB255D402B0}"/>
              </a:ext>
            </a:extLst>
          </p:cNvPr>
          <p:cNvSpPr txBox="1">
            <a:spLocks/>
          </p:cNvSpPr>
          <p:nvPr/>
        </p:nvSpPr>
        <p:spPr>
          <a:xfrm>
            <a:off x="2010685" y="0"/>
            <a:ext cx="8640191" cy="961678"/>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Preparación de los Datos</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grpSp>
        <p:nvGrpSpPr>
          <p:cNvPr id="8" name="Grupo 7"/>
          <p:cNvGrpSpPr/>
          <p:nvPr/>
        </p:nvGrpSpPr>
        <p:grpSpPr>
          <a:xfrm>
            <a:off x="562158" y="1556769"/>
            <a:ext cx="3875568" cy="650643"/>
            <a:chOff x="1826359" y="2674883"/>
            <a:chExt cx="3875568" cy="650643"/>
          </a:xfrm>
        </p:grpSpPr>
        <p:grpSp>
          <p:nvGrpSpPr>
            <p:cNvPr id="9" name="Grupo 8"/>
            <p:cNvGrpSpPr/>
            <p:nvPr/>
          </p:nvGrpSpPr>
          <p:grpSpPr>
            <a:xfrm>
              <a:off x="1826359" y="2674883"/>
              <a:ext cx="3875568" cy="650643"/>
              <a:chOff x="2219052" y="2952228"/>
              <a:chExt cx="3875568" cy="650643"/>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052" y="2952228"/>
                <a:ext cx="3875568" cy="650643"/>
              </a:xfrm>
              <a:prstGeom prst="rect">
                <a:avLst/>
              </a:prstGeom>
            </p:spPr>
          </p:pic>
          <p:sp>
            <p:nvSpPr>
              <p:cNvPr id="12" name="Rectángulo 11"/>
              <p:cNvSpPr/>
              <p:nvPr/>
            </p:nvSpPr>
            <p:spPr>
              <a:xfrm>
                <a:off x="3003428" y="3068166"/>
                <a:ext cx="2416046"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Limpieza de los datos</a:t>
                </a:r>
              </a:p>
            </p:txBody>
          </p:sp>
        </p:grpSp>
        <p:sp>
          <p:nvSpPr>
            <p:cNvPr id="10" name="Rectángulo 9"/>
            <p:cNvSpPr/>
            <p:nvPr/>
          </p:nvSpPr>
          <p:spPr>
            <a:xfrm>
              <a:off x="1971637" y="2790821"/>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aphicFrame>
        <p:nvGraphicFramePr>
          <p:cNvPr id="3" name="Tabla 2"/>
          <p:cNvGraphicFramePr>
            <a:graphicFrameLocks noGrp="1"/>
          </p:cNvGraphicFramePr>
          <p:nvPr>
            <p:extLst>
              <p:ext uri="{D42A27DB-BD31-4B8C-83A1-F6EECF244321}">
                <p14:modId xmlns:p14="http://schemas.microsoft.com/office/powerpoint/2010/main" val="1697342367"/>
              </p:ext>
            </p:extLst>
          </p:nvPr>
        </p:nvGraphicFramePr>
        <p:xfrm>
          <a:off x="5181599" y="1676274"/>
          <a:ext cx="5820229" cy="2880240"/>
        </p:xfrm>
        <a:graphic>
          <a:graphicData uri="http://schemas.openxmlformats.org/drawingml/2006/table">
            <a:tbl>
              <a:tblPr>
                <a:tableStyleId>{5C22544A-7EE6-4342-B048-85BDC9FD1C3A}</a:tableStyleId>
              </a:tblPr>
              <a:tblGrid>
                <a:gridCol w="3294088"/>
                <a:gridCol w="2526141"/>
              </a:tblGrid>
              <a:tr h="427155">
                <a:tc>
                  <a:txBody>
                    <a:bodyPr/>
                    <a:lstStyle/>
                    <a:p>
                      <a:pPr algn="ctr" rtl="0" fontAlgn="ctr"/>
                      <a:r>
                        <a:rPr lang="es-EC" sz="1200" b="1" u="none" strike="noStrike" dirty="0">
                          <a:solidFill>
                            <a:schemeClr val="bg1"/>
                          </a:solidFill>
                          <a:effectLst/>
                        </a:rPr>
                        <a:t>NOMBRE DEL PLAN DE TELEFONIA MOVIL</a:t>
                      </a:r>
                      <a:endParaRPr lang="es-EC" sz="1200" b="1" i="0" u="none" strike="noStrike" dirty="0">
                        <a:solidFill>
                          <a:schemeClr val="bg1"/>
                        </a:solidFill>
                        <a:effectLst/>
                        <a:latin typeface="Arial" panose="020B0604020202020204" pitchFamily="34" charset="0"/>
                      </a:endParaRPr>
                    </a:p>
                  </a:txBody>
                  <a:tcPr marL="9525" marR="9525" marT="9525" marB="0" anchor="ctr">
                    <a:solidFill>
                      <a:schemeClr val="accent1">
                        <a:lumMod val="50000"/>
                      </a:schemeClr>
                    </a:solidFill>
                  </a:tcPr>
                </a:tc>
                <a:tc>
                  <a:txBody>
                    <a:bodyPr/>
                    <a:lstStyle/>
                    <a:p>
                      <a:pPr algn="ctr" rtl="0" fontAlgn="ctr"/>
                      <a:r>
                        <a:rPr lang="es-EC" sz="1200" b="1" u="none" strike="noStrike" dirty="0">
                          <a:solidFill>
                            <a:schemeClr val="bg1"/>
                          </a:solidFill>
                          <a:effectLst/>
                        </a:rPr>
                        <a:t>NUMERO DE CLIENTES POR PLAN</a:t>
                      </a:r>
                      <a:endParaRPr lang="es-EC" sz="1200" b="1" i="0" u="none" strike="noStrike" dirty="0">
                        <a:solidFill>
                          <a:schemeClr val="bg1"/>
                        </a:solidFill>
                        <a:effectLst/>
                        <a:latin typeface="Arial" panose="020B0604020202020204" pitchFamily="34" charset="0"/>
                      </a:endParaRPr>
                    </a:p>
                  </a:txBody>
                  <a:tcPr marL="9525" marR="9525" marT="9525" marB="0" anchor="ctr">
                    <a:solidFill>
                      <a:schemeClr val="accent1">
                        <a:lumMod val="50000"/>
                      </a:schemeClr>
                    </a:solidFill>
                  </a:tcPr>
                </a:tc>
              </a:tr>
              <a:tr h="256293">
                <a:tc>
                  <a:txBody>
                    <a:bodyPr/>
                    <a:lstStyle/>
                    <a:p>
                      <a:pPr algn="ctr" fontAlgn="ctr"/>
                      <a:r>
                        <a:rPr lang="es-EC" sz="1200" u="none" strike="noStrike">
                          <a:effectLst/>
                        </a:rPr>
                        <a:t>PLAN 1</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a:effectLst/>
                        </a:rPr>
                        <a:t>119571</a:t>
                      </a:r>
                      <a:endParaRPr lang="es-EC" sz="1200" b="0" i="0" u="none" strike="noStrike">
                        <a:solidFill>
                          <a:srgbClr val="000000"/>
                        </a:solidFill>
                        <a:effectLst/>
                        <a:latin typeface="Arial" panose="020B0604020202020204" pitchFamily="34" charset="0"/>
                      </a:endParaRPr>
                    </a:p>
                  </a:txBody>
                  <a:tcPr marL="9525" marR="9525" marT="9525" marB="0" anchor="ctr"/>
                </a:tc>
              </a:tr>
              <a:tr h="244088">
                <a:tc>
                  <a:txBody>
                    <a:bodyPr/>
                    <a:lstStyle/>
                    <a:p>
                      <a:pPr algn="ctr" fontAlgn="ctr"/>
                      <a:r>
                        <a:rPr lang="es-EC" sz="1200" u="none" strike="noStrike" dirty="0">
                          <a:effectLst/>
                        </a:rPr>
                        <a:t>PLAN 2</a:t>
                      </a:r>
                      <a:endParaRPr lang="es-EC" sz="1200" b="1"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es-EC" sz="1200" u="none" strike="noStrike" dirty="0">
                          <a:effectLst/>
                        </a:rPr>
                        <a:t>32997</a:t>
                      </a:r>
                      <a:endParaRPr lang="es-EC" sz="1200" b="0"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r>
              <a:tr h="244088">
                <a:tc>
                  <a:txBody>
                    <a:bodyPr/>
                    <a:lstStyle/>
                    <a:p>
                      <a:pPr algn="ctr" fontAlgn="ctr"/>
                      <a:r>
                        <a:rPr lang="es-EC" sz="1200" u="none" strike="noStrike">
                          <a:effectLst/>
                        </a:rPr>
                        <a:t>PLAN 3</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a:effectLst/>
                        </a:rPr>
                        <a:t>27897</a:t>
                      </a:r>
                      <a:endParaRPr lang="es-EC" sz="1200" b="0" i="0" u="none" strike="noStrike">
                        <a:solidFill>
                          <a:srgbClr val="000000"/>
                        </a:solidFill>
                        <a:effectLst/>
                        <a:latin typeface="Arial" panose="020B0604020202020204" pitchFamily="34" charset="0"/>
                      </a:endParaRPr>
                    </a:p>
                  </a:txBody>
                  <a:tcPr marL="9525" marR="9525" marT="9525" marB="0" anchor="ctr"/>
                </a:tc>
              </a:tr>
              <a:tr h="244088">
                <a:tc>
                  <a:txBody>
                    <a:bodyPr/>
                    <a:lstStyle/>
                    <a:p>
                      <a:pPr algn="ctr" fontAlgn="ctr"/>
                      <a:r>
                        <a:rPr lang="es-EC" sz="1200" u="none" strike="noStrike" dirty="0">
                          <a:effectLst/>
                        </a:rPr>
                        <a:t>PLAN 4</a:t>
                      </a:r>
                      <a:endParaRPr lang="es-EC" sz="1200" b="1"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es-EC" sz="1200" u="none" strike="noStrike" dirty="0">
                          <a:effectLst/>
                        </a:rPr>
                        <a:t>27415</a:t>
                      </a:r>
                      <a:endParaRPr lang="es-EC" sz="1200" b="0"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r>
              <a:tr h="244088">
                <a:tc>
                  <a:txBody>
                    <a:bodyPr/>
                    <a:lstStyle/>
                    <a:p>
                      <a:pPr algn="ctr" fontAlgn="ctr"/>
                      <a:r>
                        <a:rPr lang="es-EC" sz="1200" u="none" strike="noStrike" dirty="0">
                          <a:effectLst/>
                        </a:rPr>
                        <a:t>PLAN 5</a:t>
                      </a:r>
                      <a:endParaRPr lang="es-EC"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dirty="0">
                          <a:effectLst/>
                        </a:rPr>
                        <a:t>25971</a:t>
                      </a:r>
                      <a:endParaRPr lang="es-EC" sz="1200" b="0" i="0" u="none" strike="noStrike" dirty="0">
                        <a:solidFill>
                          <a:srgbClr val="000000"/>
                        </a:solidFill>
                        <a:effectLst/>
                        <a:latin typeface="Arial" panose="020B0604020202020204" pitchFamily="34" charset="0"/>
                      </a:endParaRPr>
                    </a:p>
                  </a:txBody>
                  <a:tcPr marL="9525" marR="9525" marT="9525" marB="0" anchor="ctr"/>
                </a:tc>
              </a:tr>
              <a:tr h="244088">
                <a:tc>
                  <a:txBody>
                    <a:bodyPr/>
                    <a:lstStyle/>
                    <a:p>
                      <a:pPr algn="ctr" fontAlgn="ctr"/>
                      <a:r>
                        <a:rPr lang="es-EC" sz="1200" u="none" strike="noStrike" dirty="0">
                          <a:effectLst/>
                        </a:rPr>
                        <a:t>PLAN 6</a:t>
                      </a:r>
                      <a:endParaRPr lang="es-EC" sz="1200" b="1"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es-EC" sz="1200" u="none" strike="noStrike" dirty="0">
                          <a:effectLst/>
                        </a:rPr>
                        <a:t>16447</a:t>
                      </a:r>
                      <a:endParaRPr lang="es-EC" sz="1200" b="0"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r>
              <a:tr h="244088">
                <a:tc>
                  <a:txBody>
                    <a:bodyPr/>
                    <a:lstStyle/>
                    <a:p>
                      <a:pPr algn="ctr" fontAlgn="ctr"/>
                      <a:r>
                        <a:rPr lang="es-EC" sz="1200" u="none" strike="noStrike" dirty="0">
                          <a:effectLst/>
                        </a:rPr>
                        <a:t>PLAN 7</a:t>
                      </a:r>
                      <a:endParaRPr lang="es-EC"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dirty="0">
                          <a:effectLst/>
                        </a:rPr>
                        <a:t>15684</a:t>
                      </a:r>
                      <a:endParaRPr lang="es-EC" sz="1200" b="0" i="0" u="none" strike="noStrike" dirty="0">
                        <a:solidFill>
                          <a:srgbClr val="000000"/>
                        </a:solidFill>
                        <a:effectLst/>
                        <a:latin typeface="Arial" panose="020B0604020202020204" pitchFamily="34" charset="0"/>
                      </a:endParaRPr>
                    </a:p>
                  </a:txBody>
                  <a:tcPr marL="9525" marR="9525" marT="9525" marB="0" anchor="ctr"/>
                </a:tc>
              </a:tr>
              <a:tr h="244088">
                <a:tc>
                  <a:txBody>
                    <a:bodyPr/>
                    <a:lstStyle/>
                    <a:p>
                      <a:pPr algn="ctr" fontAlgn="ctr"/>
                      <a:r>
                        <a:rPr lang="es-EC" sz="1200" u="none" strike="noStrike" dirty="0">
                          <a:effectLst/>
                        </a:rPr>
                        <a:t>PLAN 8</a:t>
                      </a:r>
                      <a:endParaRPr lang="es-EC" sz="1200" b="1"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es-EC" sz="1200" u="none" strike="noStrike" dirty="0">
                          <a:effectLst/>
                        </a:rPr>
                        <a:t>14039</a:t>
                      </a:r>
                      <a:endParaRPr lang="es-EC" sz="1200" b="0"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r>
              <a:tr h="244088">
                <a:tc>
                  <a:txBody>
                    <a:bodyPr/>
                    <a:lstStyle/>
                    <a:p>
                      <a:pPr algn="ctr" fontAlgn="ctr"/>
                      <a:r>
                        <a:rPr lang="es-EC" sz="1200" u="none" strike="noStrike">
                          <a:effectLst/>
                        </a:rPr>
                        <a:t>PLAN 9</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a:effectLst/>
                        </a:rPr>
                        <a:t>10595</a:t>
                      </a:r>
                      <a:endParaRPr lang="es-EC" sz="1200" b="0" i="0" u="none" strike="noStrike">
                        <a:solidFill>
                          <a:srgbClr val="000000"/>
                        </a:solidFill>
                        <a:effectLst/>
                        <a:latin typeface="Arial" panose="020B0604020202020204" pitchFamily="34" charset="0"/>
                      </a:endParaRPr>
                    </a:p>
                  </a:txBody>
                  <a:tcPr marL="9525" marR="9525" marT="9525" marB="0" anchor="ctr"/>
                </a:tc>
              </a:tr>
              <a:tr h="244088">
                <a:tc>
                  <a:txBody>
                    <a:bodyPr/>
                    <a:lstStyle/>
                    <a:p>
                      <a:pPr algn="ctr" fontAlgn="ctr"/>
                      <a:r>
                        <a:rPr lang="es-EC" sz="1200" u="none" strike="noStrike" dirty="0">
                          <a:effectLst/>
                        </a:rPr>
                        <a:t>PLAN 10</a:t>
                      </a:r>
                      <a:endParaRPr lang="es-EC" sz="1200" b="1"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es-EC" sz="1200" u="none" strike="noStrike" dirty="0">
                          <a:effectLst/>
                        </a:rPr>
                        <a:t>8638</a:t>
                      </a:r>
                      <a:endParaRPr lang="es-EC" sz="1200" b="0"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r>
            </a:tbl>
          </a:graphicData>
        </a:graphic>
      </p:graphicFrame>
      <p:sp>
        <p:nvSpPr>
          <p:cNvPr id="4" name="Rectángulo redondeado 3"/>
          <p:cNvSpPr/>
          <p:nvPr/>
        </p:nvSpPr>
        <p:spPr>
          <a:xfrm>
            <a:off x="4905829" y="2042039"/>
            <a:ext cx="6371771" cy="3092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Flecha derecha 4"/>
          <p:cNvSpPr/>
          <p:nvPr/>
        </p:nvSpPr>
        <p:spPr>
          <a:xfrm flipH="1">
            <a:off x="11036809" y="1637663"/>
            <a:ext cx="771867" cy="1139497"/>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013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ítulo 1">
            <a:extLst>
              <a:ext uri="{FF2B5EF4-FFF2-40B4-BE49-F238E27FC236}">
                <a16:creationId xmlns="" xmlns:a16="http://schemas.microsoft.com/office/drawing/2014/main" id="{729DFBF3-C3FA-4A22-9434-1EB255D402B0}"/>
              </a:ext>
            </a:extLst>
          </p:cNvPr>
          <p:cNvSpPr txBox="1">
            <a:spLocks/>
          </p:cNvSpPr>
          <p:nvPr/>
        </p:nvSpPr>
        <p:spPr>
          <a:xfrm>
            <a:off x="2010685" y="0"/>
            <a:ext cx="8640191" cy="961678"/>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Preparación de los Datos</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grpSp>
        <p:nvGrpSpPr>
          <p:cNvPr id="14" name="Grupo 13"/>
          <p:cNvGrpSpPr/>
          <p:nvPr/>
        </p:nvGrpSpPr>
        <p:grpSpPr>
          <a:xfrm>
            <a:off x="581483" y="1538240"/>
            <a:ext cx="3875568" cy="650642"/>
            <a:chOff x="3212600" y="3464560"/>
            <a:chExt cx="3875568" cy="650642"/>
          </a:xfrm>
        </p:grpSpPr>
        <p:grpSp>
          <p:nvGrpSpPr>
            <p:cNvPr id="17" name="Grupo 16"/>
            <p:cNvGrpSpPr/>
            <p:nvPr/>
          </p:nvGrpSpPr>
          <p:grpSpPr>
            <a:xfrm>
              <a:off x="3212600" y="3464560"/>
              <a:ext cx="3875568" cy="650642"/>
              <a:chOff x="3764143" y="3843283"/>
              <a:chExt cx="3875568" cy="650642"/>
            </a:xfrm>
          </p:grpSpPr>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143" y="3843283"/>
                <a:ext cx="3875568" cy="650642"/>
              </a:xfrm>
              <a:prstGeom prst="rect">
                <a:avLst/>
              </a:prstGeom>
            </p:spPr>
          </p:pic>
          <p:sp>
            <p:nvSpPr>
              <p:cNvPr id="20" name="Rectángulo 19"/>
              <p:cNvSpPr/>
              <p:nvPr/>
            </p:nvSpPr>
            <p:spPr>
              <a:xfrm>
                <a:off x="4567844" y="3960434"/>
                <a:ext cx="2839239"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Construcción de los datos</a:t>
                </a:r>
              </a:p>
            </p:txBody>
          </p:sp>
        </p:grpSp>
        <p:sp>
          <p:nvSpPr>
            <p:cNvPr id="16" name="Rectángulo 15"/>
            <p:cNvSpPr/>
            <p:nvPr/>
          </p:nvSpPr>
          <p:spPr>
            <a:xfrm>
              <a:off x="3318306" y="3590697"/>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aphicFrame>
        <p:nvGraphicFramePr>
          <p:cNvPr id="2" name="Tabla 1"/>
          <p:cNvGraphicFramePr>
            <a:graphicFrameLocks noGrp="1"/>
          </p:cNvGraphicFramePr>
          <p:nvPr>
            <p:extLst>
              <p:ext uri="{D42A27DB-BD31-4B8C-83A1-F6EECF244321}">
                <p14:modId xmlns:p14="http://schemas.microsoft.com/office/powerpoint/2010/main" val="70075212"/>
              </p:ext>
            </p:extLst>
          </p:nvPr>
        </p:nvGraphicFramePr>
        <p:xfrm>
          <a:off x="4920344" y="682176"/>
          <a:ext cx="6632714" cy="5236147"/>
        </p:xfrm>
        <a:graphic>
          <a:graphicData uri="http://schemas.openxmlformats.org/drawingml/2006/table">
            <a:tbl>
              <a:tblPr firstRow="1" firstCol="1" bandRow="1">
                <a:tableStyleId>{5C22544A-7EE6-4342-B048-85BDC9FD1C3A}</a:tableStyleId>
              </a:tblPr>
              <a:tblGrid>
                <a:gridCol w="2321567"/>
                <a:gridCol w="1769297"/>
                <a:gridCol w="2541850"/>
              </a:tblGrid>
              <a:tr h="187696">
                <a:tc>
                  <a:txBody>
                    <a:bodyPr/>
                    <a:lstStyle/>
                    <a:p>
                      <a:pPr algn="ctr">
                        <a:spcAft>
                          <a:spcPts val="0"/>
                        </a:spcAft>
                      </a:pPr>
                      <a:r>
                        <a:rPr lang="es-EC" sz="1200" dirty="0">
                          <a:effectLst/>
                        </a:rPr>
                        <a:t>CAMPO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lgn="ctr">
                        <a:spcAft>
                          <a:spcPts val="0"/>
                        </a:spcAft>
                      </a:pPr>
                      <a:r>
                        <a:rPr lang="es-EC" sz="1200">
                          <a:effectLst/>
                        </a:rPr>
                        <a:t>DESCRIPCION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lgn="ctr">
                        <a:spcAft>
                          <a:spcPts val="0"/>
                        </a:spcAft>
                      </a:pPr>
                      <a:r>
                        <a:rPr lang="es-EC" sz="1200" dirty="0">
                          <a:effectLst/>
                        </a:rPr>
                        <a:t>TRANSFORMACION</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r>
              <a:tr h="563089">
                <a:tc>
                  <a:txBody>
                    <a:bodyPr/>
                    <a:lstStyle/>
                    <a:p>
                      <a:pPr algn="ctr">
                        <a:spcAft>
                          <a:spcPts val="0"/>
                        </a:spcAft>
                      </a:pPr>
                      <a:r>
                        <a:rPr lang="es-EC" sz="1200">
                          <a:effectLst/>
                        </a:rPr>
                        <a:t>PERMANENCIA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spcAft>
                          <a:spcPts val="0"/>
                        </a:spcAft>
                      </a:pPr>
                      <a:r>
                        <a:rPr lang="es-EC" sz="1200">
                          <a:effectLst/>
                        </a:rPr>
                        <a:t>Información mensual de la permanencia o no de un cliente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c>
                  <a:txBody>
                    <a:bodyPr/>
                    <a:lstStyle/>
                    <a:p>
                      <a:pPr>
                        <a:spcAft>
                          <a:spcPts val="0"/>
                        </a:spcAft>
                      </a:pPr>
                      <a:r>
                        <a:rPr lang="es-EC" sz="1200">
                          <a:effectLst/>
                        </a:rPr>
                        <a:t>Numero de meses que un cliente lleva en la empresa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r>
              <a:tr h="493429">
                <a:tc>
                  <a:txBody>
                    <a:bodyPr/>
                    <a:lstStyle/>
                    <a:p>
                      <a:pPr algn="ctr">
                        <a:spcAft>
                          <a:spcPts val="0"/>
                        </a:spcAft>
                      </a:pPr>
                      <a:r>
                        <a:rPr lang="es-EC" sz="1200">
                          <a:effectLst/>
                        </a:rPr>
                        <a:t>ESTADO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spcAft>
                          <a:spcPts val="0"/>
                        </a:spcAft>
                      </a:pPr>
                      <a:r>
                        <a:rPr lang="es-EC" sz="1200">
                          <a:effectLst/>
                        </a:rPr>
                        <a:t>Estado a la fecha de un cliente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c>
                  <a:txBody>
                    <a:bodyPr/>
                    <a:lstStyle/>
                    <a:p>
                      <a:pPr>
                        <a:spcAft>
                          <a:spcPts val="0"/>
                        </a:spcAft>
                      </a:pPr>
                      <a:r>
                        <a:rPr lang="es-EC" sz="1200">
                          <a:effectLst/>
                        </a:rPr>
                        <a:t>Segmentación del estado de un servicio ( 1=activo / 0=inactivo)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r>
              <a:tr h="657904">
                <a:tc>
                  <a:txBody>
                    <a:bodyPr/>
                    <a:lstStyle/>
                    <a:p>
                      <a:pPr algn="ctr">
                        <a:spcAft>
                          <a:spcPts val="0"/>
                        </a:spcAft>
                      </a:pPr>
                      <a:r>
                        <a:rPr lang="es-EC" sz="1200" dirty="0">
                          <a:effectLst/>
                        </a:rPr>
                        <a:t>FACTURAS PENDIENTES</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spcAft>
                          <a:spcPts val="0"/>
                        </a:spcAft>
                      </a:pPr>
                      <a:r>
                        <a:rPr lang="es-EC" sz="1200">
                          <a:effectLst/>
                        </a:rPr>
                        <a:t>Información de las facturas pendientes de pago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c>
                  <a:txBody>
                    <a:bodyPr/>
                    <a:lstStyle/>
                    <a:p>
                      <a:pPr>
                        <a:spcAft>
                          <a:spcPts val="0"/>
                        </a:spcAft>
                      </a:pPr>
                      <a:r>
                        <a:rPr lang="es-EC" sz="1200">
                          <a:effectLst/>
                        </a:rPr>
                        <a:t>Conteo del número de facturas sin pagar o pendientes de pago por cliente y numero_servicio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r>
              <a:tr h="563089">
                <a:tc>
                  <a:txBody>
                    <a:bodyPr/>
                    <a:lstStyle/>
                    <a:p>
                      <a:pPr algn="ctr">
                        <a:spcAft>
                          <a:spcPts val="0"/>
                        </a:spcAft>
                      </a:pPr>
                      <a:r>
                        <a:rPr lang="es-EC" sz="1200">
                          <a:effectLst/>
                        </a:rPr>
                        <a:t>SAL_PEND_EQUIPO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spcAft>
                          <a:spcPts val="0"/>
                        </a:spcAft>
                      </a:pPr>
                      <a:r>
                        <a:rPr lang="es-EC" sz="1200">
                          <a:effectLst/>
                        </a:rPr>
                        <a:t>Saldo pendiente a la fecha por equipo celular adquirido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c>
                  <a:txBody>
                    <a:bodyPr/>
                    <a:lstStyle/>
                    <a:p>
                      <a:pPr>
                        <a:spcAft>
                          <a:spcPts val="0"/>
                        </a:spcAft>
                      </a:pPr>
                      <a:r>
                        <a:rPr lang="es-EC" sz="1200">
                          <a:effectLst/>
                        </a:rPr>
                        <a:t>Segmentación saldo pendiente por equipo celular adquirido ( 1=si / 0=no)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r>
              <a:tr h="563089">
                <a:tc>
                  <a:txBody>
                    <a:bodyPr/>
                    <a:lstStyle/>
                    <a:p>
                      <a:pPr algn="ctr">
                        <a:spcAft>
                          <a:spcPts val="0"/>
                        </a:spcAft>
                      </a:pPr>
                      <a:r>
                        <a:rPr lang="es-EC" sz="1200">
                          <a:effectLst/>
                        </a:rPr>
                        <a:t>CONSUMO_MEGAS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spcAft>
                          <a:spcPts val="0"/>
                        </a:spcAft>
                      </a:pPr>
                      <a:r>
                        <a:rPr lang="es-EC" sz="1200">
                          <a:effectLst/>
                        </a:rPr>
                        <a:t>Consumo mensual de megas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c>
                  <a:txBody>
                    <a:bodyPr/>
                    <a:lstStyle/>
                    <a:p>
                      <a:pPr>
                        <a:spcAft>
                          <a:spcPts val="0"/>
                        </a:spcAft>
                      </a:pPr>
                      <a:r>
                        <a:rPr lang="es-EC" sz="1200">
                          <a:effectLst/>
                        </a:rPr>
                        <a:t>Promedio mensual del consumo de megas por cliente y numero de servicio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r>
              <a:tr h="563089">
                <a:tc>
                  <a:txBody>
                    <a:bodyPr/>
                    <a:lstStyle/>
                    <a:p>
                      <a:pPr algn="ctr">
                        <a:spcAft>
                          <a:spcPts val="0"/>
                        </a:spcAft>
                      </a:pPr>
                      <a:r>
                        <a:rPr lang="es-EC" sz="1200">
                          <a:effectLst/>
                        </a:rPr>
                        <a:t>CONSUMO_MINUTOS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spcAft>
                          <a:spcPts val="0"/>
                        </a:spcAft>
                      </a:pPr>
                      <a:r>
                        <a:rPr lang="es-EC" sz="1200">
                          <a:effectLst/>
                        </a:rPr>
                        <a:t>Consumo mensual de minutos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c>
                  <a:txBody>
                    <a:bodyPr/>
                    <a:lstStyle/>
                    <a:p>
                      <a:pPr>
                        <a:spcAft>
                          <a:spcPts val="0"/>
                        </a:spcAft>
                      </a:pPr>
                      <a:r>
                        <a:rPr lang="es-EC" sz="1200">
                          <a:effectLst/>
                        </a:rPr>
                        <a:t>Promedio mensual del consumo de minutos por cliente y numero de servicio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r>
              <a:tr h="657904">
                <a:tc>
                  <a:txBody>
                    <a:bodyPr/>
                    <a:lstStyle/>
                    <a:p>
                      <a:pPr algn="ctr">
                        <a:spcAft>
                          <a:spcPts val="0"/>
                        </a:spcAft>
                      </a:pPr>
                      <a:r>
                        <a:rPr lang="es-EC" sz="1200">
                          <a:effectLst/>
                        </a:rPr>
                        <a:t>CANTIDAD DE RECARGAS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spcAft>
                          <a:spcPts val="0"/>
                        </a:spcAft>
                      </a:pPr>
                      <a:r>
                        <a:rPr lang="es-EC" sz="1200">
                          <a:effectLst/>
                        </a:rPr>
                        <a:t>Valor (en dólares) de las recargas realizadas mes a mes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c>
                  <a:txBody>
                    <a:bodyPr/>
                    <a:lstStyle/>
                    <a:p>
                      <a:pPr>
                        <a:spcAft>
                          <a:spcPts val="0"/>
                        </a:spcAft>
                      </a:pPr>
                      <a:r>
                        <a:rPr lang="es-EC" sz="1200">
                          <a:effectLst/>
                        </a:rPr>
                        <a:t>Promedio mensual (en dólares) de las recargas realizadas por cliente y numero de servicio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r>
              <a:tr h="493429">
                <a:tc>
                  <a:txBody>
                    <a:bodyPr/>
                    <a:lstStyle/>
                    <a:p>
                      <a:pPr algn="ctr">
                        <a:spcAft>
                          <a:spcPts val="0"/>
                        </a:spcAft>
                      </a:pPr>
                      <a:r>
                        <a:rPr lang="es-EC" sz="1200">
                          <a:effectLst/>
                        </a:rPr>
                        <a:t>ESTADO_CAL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spcAft>
                          <a:spcPts val="0"/>
                        </a:spcAft>
                      </a:pPr>
                      <a:r>
                        <a:rPr lang="es-EC" sz="1200">
                          <a:effectLst/>
                        </a:rPr>
                        <a:t>Estado a la fecha de un cliente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c>
                  <a:txBody>
                    <a:bodyPr/>
                    <a:lstStyle/>
                    <a:p>
                      <a:pPr>
                        <a:spcAft>
                          <a:spcPts val="0"/>
                        </a:spcAft>
                      </a:pPr>
                      <a:r>
                        <a:rPr lang="es-EC" sz="1200">
                          <a:effectLst/>
                        </a:rPr>
                        <a:t>Segmentación del estado de un servicio ( 1=activo / 0=inactivo)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r>
              <a:tr h="493429">
                <a:tc>
                  <a:txBody>
                    <a:bodyPr/>
                    <a:lstStyle/>
                    <a:p>
                      <a:pPr algn="ctr">
                        <a:spcAft>
                          <a:spcPts val="0"/>
                        </a:spcAft>
                      </a:pPr>
                      <a:r>
                        <a:rPr lang="es-EC" sz="1200" dirty="0">
                          <a:effectLst/>
                        </a:rPr>
                        <a:t>NUMERO DE CLIENTES POR PLAN</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solidFill>
                      <a:schemeClr val="accent1">
                        <a:lumMod val="50000"/>
                      </a:schemeClr>
                    </a:solidFill>
                  </a:tcPr>
                </a:tc>
                <a:tc>
                  <a:txBody>
                    <a:bodyPr/>
                    <a:lstStyle/>
                    <a:p>
                      <a:pPr>
                        <a:spcAft>
                          <a:spcPts val="0"/>
                        </a:spcAft>
                      </a:pPr>
                      <a:r>
                        <a:rPr lang="es-EC" sz="1200">
                          <a:effectLst/>
                        </a:rPr>
                        <a:t>Número de servicio / número de documento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c>
                  <a:txBody>
                    <a:bodyPr/>
                    <a:lstStyle/>
                    <a:p>
                      <a:pPr>
                        <a:spcAft>
                          <a:spcPts val="0"/>
                        </a:spcAft>
                      </a:pPr>
                      <a:r>
                        <a:rPr lang="es-EC" sz="1200" dirty="0">
                          <a:effectLst/>
                        </a:rPr>
                        <a:t>Conteo del número de clientes por cada plan existente</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8" marR="59068" marT="0" marB="0"/>
                </a:tc>
              </a:tr>
            </a:tbl>
          </a:graphicData>
        </a:graphic>
      </p:graphicFrame>
    </p:spTree>
    <p:extLst>
      <p:ext uri="{BB962C8B-B14F-4D97-AF65-F5344CB8AC3E}">
        <p14:creationId xmlns:p14="http://schemas.microsoft.com/office/powerpoint/2010/main" val="33778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ítulo 1">
            <a:extLst>
              <a:ext uri="{FF2B5EF4-FFF2-40B4-BE49-F238E27FC236}">
                <a16:creationId xmlns="" xmlns:a16="http://schemas.microsoft.com/office/drawing/2014/main" id="{729DFBF3-C3FA-4A22-9434-1EB255D402B0}"/>
              </a:ext>
            </a:extLst>
          </p:cNvPr>
          <p:cNvSpPr txBox="1">
            <a:spLocks/>
          </p:cNvSpPr>
          <p:nvPr/>
        </p:nvSpPr>
        <p:spPr>
          <a:xfrm>
            <a:off x="2010685" y="0"/>
            <a:ext cx="8640191" cy="961678"/>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Preparación de los Datos</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grpSp>
        <p:nvGrpSpPr>
          <p:cNvPr id="8" name="Grupo 7"/>
          <p:cNvGrpSpPr/>
          <p:nvPr/>
        </p:nvGrpSpPr>
        <p:grpSpPr>
          <a:xfrm>
            <a:off x="581483" y="1543763"/>
            <a:ext cx="3875568" cy="650643"/>
            <a:chOff x="4639320" y="4254236"/>
            <a:chExt cx="3875568" cy="650643"/>
          </a:xfrm>
        </p:grpSpPr>
        <p:grpSp>
          <p:nvGrpSpPr>
            <p:cNvPr id="11" name="Grupo 10"/>
            <p:cNvGrpSpPr/>
            <p:nvPr/>
          </p:nvGrpSpPr>
          <p:grpSpPr>
            <a:xfrm>
              <a:off x="4639320" y="4254236"/>
              <a:ext cx="3875568" cy="650643"/>
              <a:chOff x="6907166" y="4550777"/>
              <a:chExt cx="3875568" cy="650643"/>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166" y="4550777"/>
                <a:ext cx="3875568" cy="650643"/>
              </a:xfrm>
              <a:prstGeom prst="rect">
                <a:avLst/>
              </a:prstGeom>
            </p:spPr>
          </p:pic>
          <p:sp>
            <p:nvSpPr>
              <p:cNvPr id="15" name="Rectángulo 14"/>
              <p:cNvSpPr/>
              <p:nvPr/>
            </p:nvSpPr>
            <p:spPr>
              <a:xfrm>
                <a:off x="7691542" y="4716886"/>
                <a:ext cx="2698175"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Integración de los datos </a:t>
                </a:r>
              </a:p>
            </p:txBody>
          </p:sp>
        </p:grpSp>
        <p:sp>
          <p:nvSpPr>
            <p:cNvPr id="10" name="Rectángulo 9"/>
            <p:cNvSpPr/>
            <p:nvPr/>
          </p:nvSpPr>
          <p:spPr>
            <a:xfrm>
              <a:off x="4743396" y="4368716"/>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18" name="Imagen 17"/>
          <p:cNvPicPr/>
          <p:nvPr/>
        </p:nvPicPr>
        <p:blipFill rotWithShape="1">
          <a:blip r:embed="rId4" cstate="print">
            <a:extLst>
              <a:ext uri="{28A0092B-C50C-407E-A947-70E740481C1C}">
                <a14:useLocalDpi xmlns:a14="http://schemas.microsoft.com/office/drawing/2010/main" val="0"/>
              </a:ext>
            </a:extLst>
          </a:blip>
          <a:srcRect l="2977" t="21727" r="6310" b="9893"/>
          <a:stretch/>
        </p:blipFill>
        <p:spPr bwMode="auto">
          <a:xfrm>
            <a:off x="3962400" y="2245313"/>
            <a:ext cx="7518400" cy="3410858"/>
          </a:xfrm>
          <a:prstGeom prst="rect">
            <a:avLst/>
          </a:prstGeom>
          <a:noFill/>
          <a:ln>
            <a:noFill/>
          </a:ln>
        </p:spPr>
      </p:pic>
    </p:spTree>
    <p:extLst>
      <p:ext uri="{BB962C8B-B14F-4D97-AF65-F5344CB8AC3E}">
        <p14:creationId xmlns:p14="http://schemas.microsoft.com/office/powerpoint/2010/main" val="56301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ítulo 1">
            <a:extLst>
              <a:ext uri="{FF2B5EF4-FFF2-40B4-BE49-F238E27FC236}">
                <a16:creationId xmlns="" xmlns:a16="http://schemas.microsoft.com/office/drawing/2014/main" id="{729DFBF3-C3FA-4A22-9434-1EB255D402B0}"/>
              </a:ext>
            </a:extLst>
          </p:cNvPr>
          <p:cNvSpPr txBox="1">
            <a:spLocks/>
          </p:cNvSpPr>
          <p:nvPr/>
        </p:nvSpPr>
        <p:spPr>
          <a:xfrm>
            <a:off x="2010685" y="0"/>
            <a:ext cx="8640191" cy="961678"/>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Preparación de los Datos</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grpSp>
        <p:nvGrpSpPr>
          <p:cNvPr id="8" name="Grupo 7"/>
          <p:cNvGrpSpPr/>
          <p:nvPr/>
        </p:nvGrpSpPr>
        <p:grpSpPr>
          <a:xfrm>
            <a:off x="581483" y="1509601"/>
            <a:ext cx="3875568" cy="650643"/>
            <a:chOff x="5994565" y="5043913"/>
            <a:chExt cx="3875568" cy="650643"/>
          </a:xfrm>
        </p:grpSpPr>
        <p:grpSp>
          <p:nvGrpSpPr>
            <p:cNvPr id="11" name="Grupo 10"/>
            <p:cNvGrpSpPr/>
            <p:nvPr/>
          </p:nvGrpSpPr>
          <p:grpSpPr>
            <a:xfrm>
              <a:off x="5994565" y="5043913"/>
              <a:ext cx="3875568" cy="650643"/>
              <a:chOff x="6907166" y="5367529"/>
              <a:chExt cx="3875568" cy="650643"/>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166" y="5367529"/>
                <a:ext cx="3875568" cy="650643"/>
              </a:xfrm>
              <a:prstGeom prst="rect">
                <a:avLst/>
              </a:prstGeom>
            </p:spPr>
          </p:pic>
          <p:sp>
            <p:nvSpPr>
              <p:cNvPr id="15" name="Rectángulo 14"/>
              <p:cNvSpPr/>
              <p:nvPr/>
            </p:nvSpPr>
            <p:spPr>
              <a:xfrm>
                <a:off x="7691542" y="5508184"/>
                <a:ext cx="2121093" cy="369332"/>
              </a:xfrm>
              <a:prstGeom prst="rect">
                <a:avLst/>
              </a:prstGeom>
            </p:spPr>
            <p:txBody>
              <a:bodyPr wrap="none">
                <a:spAutoFit/>
              </a:bodyPr>
              <a:lstStyle/>
              <a:p>
                <a:r>
                  <a:rPr lang="es-US" dirty="0">
                    <a:solidFill>
                      <a:schemeClr val="bg1"/>
                    </a:solidFill>
                    <a:latin typeface="Arial" panose="020B0604020202020204" pitchFamily="34" charset="0"/>
                    <a:cs typeface="Arial" panose="020B0604020202020204" pitchFamily="34" charset="0"/>
                  </a:rPr>
                  <a:t>Formateo de datos</a:t>
                </a:r>
              </a:p>
            </p:txBody>
          </p:sp>
        </p:grpSp>
        <p:sp>
          <p:nvSpPr>
            <p:cNvPr id="10" name="Rectángulo 9"/>
            <p:cNvSpPr/>
            <p:nvPr/>
          </p:nvSpPr>
          <p:spPr>
            <a:xfrm>
              <a:off x="6152986" y="5162092"/>
              <a:ext cx="356188" cy="461665"/>
            </a:xfrm>
            <a:prstGeom prst="rect">
              <a:avLst/>
            </a:prstGeom>
          </p:spPr>
          <p:txBody>
            <a:bodyPr wrap="none">
              <a:spAutoFit/>
            </a:bodyPr>
            <a:lstStyle/>
            <a:p>
              <a:r>
                <a:rPr lang="es-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s-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18" name="Imagen 17"/>
          <p:cNvPicPr/>
          <p:nvPr/>
        </p:nvPicPr>
        <p:blipFill>
          <a:blip r:embed="rId4">
            <a:extLst>
              <a:ext uri="{28A0092B-C50C-407E-A947-70E740481C1C}">
                <a14:useLocalDpi xmlns:a14="http://schemas.microsoft.com/office/drawing/2010/main" val="0"/>
              </a:ext>
            </a:extLst>
          </a:blip>
          <a:srcRect/>
          <a:stretch>
            <a:fillRect/>
          </a:stretch>
        </p:blipFill>
        <p:spPr bwMode="auto">
          <a:xfrm>
            <a:off x="4457051" y="1141068"/>
            <a:ext cx="7551027" cy="4330817"/>
          </a:xfrm>
          <a:prstGeom prst="rect">
            <a:avLst/>
          </a:prstGeom>
          <a:noFill/>
          <a:ln>
            <a:noFill/>
          </a:ln>
        </p:spPr>
      </p:pic>
    </p:spTree>
    <p:extLst>
      <p:ext uri="{BB962C8B-B14F-4D97-AF65-F5344CB8AC3E}">
        <p14:creationId xmlns:p14="http://schemas.microsoft.com/office/powerpoint/2010/main" val="157035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994586" y="1217263"/>
            <a:ext cx="4235407" cy="439041"/>
            <a:chOff x="623966" y="1032608"/>
            <a:chExt cx="3741989" cy="465881"/>
          </a:xfrm>
        </p:grpSpPr>
        <p:grpSp>
          <p:nvGrpSpPr>
            <p:cNvPr id="7" name="Grupo 6"/>
            <p:cNvGrpSpPr/>
            <p:nvPr/>
          </p:nvGrpSpPr>
          <p:grpSpPr>
            <a:xfrm>
              <a:off x="793918" y="1032608"/>
              <a:ext cx="3572037" cy="465881"/>
              <a:chOff x="334850" y="746975"/>
              <a:chExt cx="2563072" cy="433947"/>
            </a:xfrm>
            <a:solidFill>
              <a:srgbClr val="5999C5"/>
            </a:solidFill>
            <a:effectLst>
              <a:outerShdw blurRad="50800" dist="38100" dir="16200000" rotWithShape="0">
                <a:prstClr val="black">
                  <a:alpha val="40000"/>
                </a:prstClr>
              </a:outerShdw>
            </a:effectLst>
          </p:grpSpPr>
          <p:sp>
            <p:nvSpPr>
              <p:cNvPr id="11" name="Proceso 10"/>
              <p:cNvSpPr/>
              <p:nvPr/>
            </p:nvSpPr>
            <p:spPr>
              <a:xfrm>
                <a:off x="334850" y="746975"/>
                <a:ext cx="2412368" cy="432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12" name="Triángulo isósceles 11"/>
              <p:cNvSpPr/>
              <p:nvPr/>
            </p:nvSpPr>
            <p:spPr>
              <a:xfrm rot="5400000">
                <a:off x="2606201" y="889200"/>
                <a:ext cx="432738" cy="1507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66" y="1088739"/>
              <a:ext cx="339906" cy="339905"/>
            </a:xfrm>
            <a:prstGeom prst="rect">
              <a:avLst/>
            </a:prstGeom>
          </p:spPr>
        </p:pic>
        <p:sp>
          <p:nvSpPr>
            <p:cNvPr id="9" name="CuadroTexto 8"/>
            <p:cNvSpPr txBox="1"/>
            <p:nvPr/>
          </p:nvSpPr>
          <p:spPr>
            <a:xfrm>
              <a:off x="1182924" y="1072188"/>
              <a:ext cx="1361747" cy="359251"/>
            </a:xfrm>
            <a:prstGeom prst="rect">
              <a:avLst/>
            </a:prstGeom>
            <a:noFill/>
          </p:spPr>
          <p:txBody>
            <a:bodyPr wrap="none" rtlCol="0">
              <a:spAutoFit/>
            </a:bodyPr>
            <a:lstStyle/>
            <a:p>
              <a:r>
                <a:rPr lang="es-US" sz="1600" dirty="0">
                  <a:solidFill>
                    <a:schemeClr val="bg1"/>
                  </a:solidFill>
                  <a:latin typeface="Arial" panose="020B0604020202020204" pitchFamily="34" charset="0"/>
                  <a:cs typeface="Arial" panose="020B0604020202020204" pitchFamily="34" charset="0"/>
                </a:rPr>
                <a:t>Introducción</a:t>
              </a:r>
            </a:p>
          </p:txBody>
        </p:sp>
      </p:grpSp>
      <p:grpSp>
        <p:nvGrpSpPr>
          <p:cNvPr id="38" name="Grupo 37"/>
          <p:cNvGrpSpPr/>
          <p:nvPr/>
        </p:nvGrpSpPr>
        <p:grpSpPr>
          <a:xfrm>
            <a:off x="1168211" y="503650"/>
            <a:ext cx="10314291" cy="486861"/>
            <a:chOff x="1168211" y="503650"/>
            <a:chExt cx="10314291" cy="486861"/>
          </a:xfrm>
        </p:grpSpPr>
        <p:grpSp>
          <p:nvGrpSpPr>
            <p:cNvPr id="13" name="Grupo 12"/>
            <p:cNvGrpSpPr/>
            <p:nvPr/>
          </p:nvGrpSpPr>
          <p:grpSpPr>
            <a:xfrm>
              <a:off x="9204880" y="503650"/>
              <a:ext cx="2277622" cy="486861"/>
              <a:chOff x="653260" y="364041"/>
              <a:chExt cx="4898923" cy="612961"/>
            </a:xfrm>
          </p:grpSpPr>
          <p:sp>
            <p:nvSpPr>
              <p:cNvPr id="14" name="Rectangle 14"/>
              <p:cNvSpPr/>
              <p:nvPr/>
            </p:nvSpPr>
            <p:spPr>
              <a:xfrm>
                <a:off x="653260" y="364041"/>
                <a:ext cx="4354661" cy="612060"/>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Rectangle 15"/>
              <p:cNvSpPr/>
              <p:nvPr/>
            </p:nvSpPr>
            <p:spPr>
              <a:xfrm>
                <a:off x="5007918" y="364041"/>
                <a:ext cx="544265" cy="612961"/>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16"/>
              <p:cNvSpPr txBox="1"/>
              <p:nvPr/>
            </p:nvSpPr>
            <p:spPr>
              <a:xfrm>
                <a:off x="970242" y="401684"/>
                <a:ext cx="4037675" cy="503741"/>
              </a:xfrm>
              <a:prstGeom prst="rect">
                <a:avLst/>
              </a:prstGeom>
              <a:noFill/>
            </p:spPr>
            <p:txBody>
              <a:bodyPr wrap="square" rtlCol="0">
                <a:spAutoFit/>
              </a:bodyPr>
              <a:lstStyle/>
              <a:p>
                <a:r>
                  <a:rPr lang="es-ES" sz="2000" b="1" spc="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AGENDA</a:t>
                </a:r>
              </a:p>
            </p:txBody>
          </p:sp>
        </p:grpSp>
        <p:sp>
          <p:nvSpPr>
            <p:cNvPr id="100" name="Rectángulo 99"/>
            <p:cNvSpPr/>
            <p:nvPr/>
          </p:nvSpPr>
          <p:spPr>
            <a:xfrm rot="5400000" flipH="1">
              <a:off x="5138805" y="-3252742"/>
              <a:ext cx="58414" cy="79996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2" name="Grupo 101"/>
          <p:cNvGrpSpPr/>
          <p:nvPr/>
        </p:nvGrpSpPr>
        <p:grpSpPr>
          <a:xfrm>
            <a:off x="4237230" y="5626319"/>
            <a:ext cx="4485855" cy="437819"/>
            <a:chOff x="623966" y="1032608"/>
            <a:chExt cx="3963261" cy="464584"/>
          </a:xfrm>
        </p:grpSpPr>
        <p:grpSp>
          <p:nvGrpSpPr>
            <p:cNvPr id="103" name="Grupo 102"/>
            <p:cNvGrpSpPr/>
            <p:nvPr/>
          </p:nvGrpSpPr>
          <p:grpSpPr>
            <a:xfrm>
              <a:off x="793918" y="1032608"/>
              <a:ext cx="3572037" cy="464584"/>
              <a:chOff x="334850" y="746975"/>
              <a:chExt cx="2563072" cy="432739"/>
            </a:xfrm>
            <a:solidFill>
              <a:srgbClr val="5999C5"/>
            </a:solidFill>
            <a:effectLst>
              <a:outerShdw blurRad="50800" dist="38100" dir="16200000" rotWithShape="0">
                <a:prstClr val="black">
                  <a:alpha val="40000"/>
                </a:prstClr>
              </a:outerShdw>
            </a:effectLst>
          </p:grpSpPr>
          <p:sp>
            <p:nvSpPr>
              <p:cNvPr id="106" name="Proceso 105"/>
              <p:cNvSpPr/>
              <p:nvPr/>
            </p:nvSpPr>
            <p:spPr>
              <a:xfrm>
                <a:off x="334850" y="746975"/>
                <a:ext cx="2412368" cy="432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107" name="Triángulo isósceles 106"/>
              <p:cNvSpPr/>
              <p:nvPr/>
            </p:nvSpPr>
            <p:spPr>
              <a:xfrm rot="5400000">
                <a:off x="2606201" y="887992"/>
                <a:ext cx="432738" cy="1507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pic>
          <p:nvPicPr>
            <p:cNvPr id="104" name="Imagen 10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66" y="1088739"/>
              <a:ext cx="339906" cy="339905"/>
            </a:xfrm>
            <a:prstGeom prst="rect">
              <a:avLst/>
            </a:prstGeom>
          </p:spPr>
        </p:pic>
        <p:sp>
          <p:nvSpPr>
            <p:cNvPr id="105" name="CuadroTexto 104"/>
            <p:cNvSpPr txBox="1"/>
            <p:nvPr/>
          </p:nvSpPr>
          <p:spPr>
            <a:xfrm>
              <a:off x="899396" y="1059282"/>
              <a:ext cx="3687831" cy="359251"/>
            </a:xfrm>
            <a:prstGeom prst="rect">
              <a:avLst/>
            </a:prstGeom>
            <a:noFill/>
          </p:spPr>
          <p:txBody>
            <a:bodyPr wrap="square" rtlCol="0">
              <a:spAutoFit/>
            </a:bodyPr>
            <a:lstStyle/>
            <a:p>
              <a:r>
                <a:rPr lang="es-US" sz="1600" dirty="0" smtClean="0">
                  <a:solidFill>
                    <a:schemeClr val="bg1"/>
                  </a:solidFill>
                  <a:latin typeface="Arial" panose="020B0604020202020204" pitchFamily="34" charset="0"/>
                  <a:cs typeface="Arial" panose="020B0604020202020204" pitchFamily="34" charset="0"/>
                </a:rPr>
                <a:t>Conclusiones y Recomendaciones</a:t>
              </a:r>
              <a:endParaRPr lang="es-US" sz="1600" dirty="0">
                <a:solidFill>
                  <a:schemeClr val="bg1"/>
                </a:solidFill>
                <a:latin typeface="Arial" panose="020B0604020202020204" pitchFamily="34" charset="0"/>
                <a:cs typeface="Arial" panose="020B0604020202020204" pitchFamily="34" charset="0"/>
              </a:endParaRPr>
            </a:p>
          </p:txBody>
        </p:sp>
      </p:grpSp>
      <p:grpSp>
        <p:nvGrpSpPr>
          <p:cNvPr id="17" name="Grupo 16"/>
          <p:cNvGrpSpPr/>
          <p:nvPr/>
        </p:nvGrpSpPr>
        <p:grpSpPr>
          <a:xfrm>
            <a:off x="1410462" y="1847915"/>
            <a:ext cx="4236152" cy="437819"/>
            <a:chOff x="1534088" y="2338566"/>
            <a:chExt cx="3578325" cy="437819"/>
          </a:xfrm>
        </p:grpSpPr>
        <p:grpSp>
          <p:nvGrpSpPr>
            <p:cNvPr id="54" name="Grupo 53"/>
            <p:cNvGrpSpPr/>
            <p:nvPr/>
          </p:nvGrpSpPr>
          <p:grpSpPr>
            <a:xfrm>
              <a:off x="1697210" y="2338566"/>
              <a:ext cx="3415203" cy="437819"/>
              <a:chOff x="793918" y="1032608"/>
              <a:chExt cx="3572037" cy="464584"/>
            </a:xfrm>
          </p:grpSpPr>
          <p:grpSp>
            <p:nvGrpSpPr>
              <p:cNvPr id="55" name="Grupo 54"/>
              <p:cNvGrpSpPr/>
              <p:nvPr/>
            </p:nvGrpSpPr>
            <p:grpSpPr>
              <a:xfrm>
                <a:off x="793918" y="1032608"/>
                <a:ext cx="3572037" cy="464584"/>
                <a:chOff x="334850" y="746975"/>
                <a:chExt cx="2563072" cy="432739"/>
              </a:xfrm>
              <a:solidFill>
                <a:srgbClr val="5999C5"/>
              </a:solidFill>
              <a:effectLst>
                <a:outerShdw blurRad="50800" dist="38100" dir="16200000" rotWithShape="0">
                  <a:prstClr val="black">
                    <a:alpha val="40000"/>
                  </a:prstClr>
                </a:outerShdw>
              </a:effectLst>
            </p:grpSpPr>
            <p:sp>
              <p:nvSpPr>
                <p:cNvPr id="58" name="Proceso 57"/>
                <p:cNvSpPr/>
                <p:nvPr/>
              </p:nvSpPr>
              <p:spPr>
                <a:xfrm>
                  <a:off x="334850" y="746975"/>
                  <a:ext cx="2412368" cy="432738"/>
                </a:xfrm>
                <a:prstGeom prst="flowChartProcess">
                  <a:avLst/>
                </a:prstGeom>
                <a:solidFill>
                  <a:srgbClr val="F04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59" name="Triángulo isósceles 58"/>
                <p:cNvSpPr/>
                <p:nvPr/>
              </p:nvSpPr>
              <p:spPr>
                <a:xfrm rot="5400000">
                  <a:off x="2606201" y="887992"/>
                  <a:ext cx="432738" cy="150705"/>
                </a:xfrm>
                <a:prstGeom prst="triangle">
                  <a:avLst/>
                </a:prstGeom>
                <a:solidFill>
                  <a:srgbClr val="F04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sp>
            <p:nvSpPr>
              <p:cNvPr id="57" name="CuadroTexto 56"/>
              <p:cNvSpPr txBox="1"/>
              <p:nvPr/>
            </p:nvSpPr>
            <p:spPr>
              <a:xfrm>
                <a:off x="1089165" y="1085665"/>
                <a:ext cx="2468819" cy="359251"/>
              </a:xfrm>
              <a:prstGeom prst="rect">
                <a:avLst/>
              </a:prstGeom>
              <a:noFill/>
            </p:spPr>
            <p:txBody>
              <a:bodyPr wrap="none" rtlCol="0">
                <a:spAutoFit/>
              </a:bodyPr>
              <a:lstStyle/>
              <a:p>
                <a:r>
                  <a:rPr lang="es-US" sz="1600" dirty="0">
                    <a:solidFill>
                      <a:schemeClr val="bg1"/>
                    </a:solidFill>
                    <a:latin typeface="Arial" panose="020B0604020202020204" pitchFamily="34" charset="0"/>
                    <a:cs typeface="Arial" panose="020B0604020202020204" pitchFamily="34" charset="0"/>
                  </a:rPr>
                  <a:t>Objetivos de la Investigación</a:t>
                </a:r>
              </a:p>
            </p:txBody>
          </p:sp>
        </p:grpSp>
        <p:pic>
          <p:nvPicPr>
            <p:cNvPr id="164" name="Imagen 1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088" y="2396691"/>
              <a:ext cx="326244" cy="321569"/>
            </a:xfrm>
            <a:prstGeom prst="rect">
              <a:avLst/>
            </a:prstGeom>
          </p:spPr>
        </p:pic>
      </p:grpSp>
      <p:grpSp>
        <p:nvGrpSpPr>
          <p:cNvPr id="166" name="Grupo 165"/>
          <p:cNvGrpSpPr/>
          <p:nvPr/>
        </p:nvGrpSpPr>
        <p:grpSpPr>
          <a:xfrm>
            <a:off x="1942262" y="2480161"/>
            <a:ext cx="4405053" cy="437819"/>
            <a:chOff x="2379901" y="3515011"/>
            <a:chExt cx="3720998" cy="437819"/>
          </a:xfrm>
        </p:grpSpPr>
        <p:grpSp>
          <p:nvGrpSpPr>
            <p:cNvPr id="69" name="Grupo 68"/>
            <p:cNvGrpSpPr/>
            <p:nvPr/>
          </p:nvGrpSpPr>
          <p:grpSpPr>
            <a:xfrm>
              <a:off x="2545679" y="3515011"/>
              <a:ext cx="3555220" cy="437819"/>
              <a:chOff x="793918" y="1032608"/>
              <a:chExt cx="3718481" cy="464584"/>
            </a:xfrm>
          </p:grpSpPr>
          <p:grpSp>
            <p:nvGrpSpPr>
              <p:cNvPr id="70" name="Grupo 69"/>
              <p:cNvGrpSpPr/>
              <p:nvPr/>
            </p:nvGrpSpPr>
            <p:grpSpPr>
              <a:xfrm>
                <a:off x="793918" y="1032608"/>
                <a:ext cx="3572037" cy="464584"/>
                <a:chOff x="334850" y="746975"/>
                <a:chExt cx="2563072" cy="432739"/>
              </a:xfrm>
              <a:solidFill>
                <a:srgbClr val="5999C5"/>
              </a:solidFill>
              <a:effectLst>
                <a:outerShdw blurRad="50800" dist="38100" dir="16200000" rotWithShape="0">
                  <a:prstClr val="black">
                    <a:alpha val="40000"/>
                  </a:prstClr>
                </a:outerShdw>
              </a:effectLst>
            </p:grpSpPr>
            <p:sp>
              <p:nvSpPr>
                <p:cNvPr id="73" name="Proceso 72"/>
                <p:cNvSpPr/>
                <p:nvPr/>
              </p:nvSpPr>
              <p:spPr>
                <a:xfrm>
                  <a:off x="334850" y="746975"/>
                  <a:ext cx="2412368" cy="432738"/>
                </a:xfrm>
                <a:prstGeom prst="flowChartProcess">
                  <a:avLst/>
                </a:prstGeom>
                <a:solidFill>
                  <a:srgbClr val="A15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74" name="Triángulo isósceles 73"/>
                <p:cNvSpPr/>
                <p:nvPr/>
              </p:nvSpPr>
              <p:spPr>
                <a:xfrm rot="5400000">
                  <a:off x="2606201" y="887992"/>
                  <a:ext cx="432738" cy="150705"/>
                </a:xfrm>
                <a:prstGeom prst="triangle">
                  <a:avLst/>
                </a:prstGeom>
                <a:solidFill>
                  <a:srgbClr val="A15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sp>
            <p:nvSpPr>
              <p:cNvPr id="72" name="CuadroTexto 71"/>
              <p:cNvSpPr txBox="1"/>
              <p:nvPr/>
            </p:nvSpPr>
            <p:spPr>
              <a:xfrm>
                <a:off x="935389" y="1072188"/>
                <a:ext cx="3577010" cy="359250"/>
              </a:xfrm>
              <a:prstGeom prst="rect">
                <a:avLst/>
              </a:prstGeom>
              <a:noFill/>
            </p:spPr>
            <p:txBody>
              <a:bodyPr wrap="square" rtlCol="0">
                <a:spAutoFit/>
              </a:bodyPr>
              <a:lstStyle/>
              <a:p>
                <a:r>
                  <a:rPr lang="es-US" sz="1600" dirty="0">
                    <a:solidFill>
                      <a:schemeClr val="bg1"/>
                    </a:solidFill>
                    <a:latin typeface="Arial" panose="020B0604020202020204" pitchFamily="34" charset="0"/>
                    <a:cs typeface="Arial" panose="020B0604020202020204" pitchFamily="34" charset="0"/>
                  </a:rPr>
                  <a:t>Hipótesis y Alcance de la investigación</a:t>
                </a:r>
              </a:p>
            </p:txBody>
          </p:sp>
        </p:grpSp>
        <p:pic>
          <p:nvPicPr>
            <p:cNvPr id="165" name="Imagen 1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901" y="3569039"/>
              <a:ext cx="336896" cy="332068"/>
            </a:xfrm>
            <a:prstGeom prst="rect">
              <a:avLst/>
            </a:prstGeom>
          </p:spPr>
        </p:pic>
      </p:grpSp>
      <p:grpSp>
        <p:nvGrpSpPr>
          <p:cNvPr id="168" name="Grupo 167"/>
          <p:cNvGrpSpPr/>
          <p:nvPr/>
        </p:nvGrpSpPr>
        <p:grpSpPr>
          <a:xfrm>
            <a:off x="2867468" y="3740898"/>
            <a:ext cx="4241567" cy="437819"/>
            <a:chOff x="3244381" y="4746034"/>
            <a:chExt cx="3582899" cy="437819"/>
          </a:xfrm>
        </p:grpSpPr>
        <p:grpSp>
          <p:nvGrpSpPr>
            <p:cNvPr id="81" name="Grupo 80"/>
            <p:cNvGrpSpPr/>
            <p:nvPr/>
          </p:nvGrpSpPr>
          <p:grpSpPr>
            <a:xfrm>
              <a:off x="3412071" y="4746034"/>
              <a:ext cx="3415209" cy="437819"/>
              <a:chOff x="793918" y="1032608"/>
              <a:chExt cx="3572037" cy="464584"/>
            </a:xfrm>
          </p:grpSpPr>
          <p:grpSp>
            <p:nvGrpSpPr>
              <p:cNvPr id="82" name="Grupo 81"/>
              <p:cNvGrpSpPr/>
              <p:nvPr/>
            </p:nvGrpSpPr>
            <p:grpSpPr>
              <a:xfrm>
                <a:off x="793918" y="1032608"/>
                <a:ext cx="3572037" cy="464584"/>
                <a:chOff x="334850" y="746975"/>
                <a:chExt cx="2563072" cy="432739"/>
              </a:xfrm>
              <a:solidFill>
                <a:srgbClr val="5999C5"/>
              </a:solidFill>
              <a:effectLst>
                <a:outerShdw blurRad="50800" dist="38100" dir="16200000" rotWithShape="0">
                  <a:prstClr val="black">
                    <a:alpha val="40000"/>
                  </a:prstClr>
                </a:outerShdw>
              </a:effectLst>
            </p:grpSpPr>
            <p:sp>
              <p:nvSpPr>
                <p:cNvPr id="85" name="Proceso 84"/>
                <p:cNvSpPr/>
                <p:nvPr/>
              </p:nvSpPr>
              <p:spPr>
                <a:xfrm>
                  <a:off x="334850" y="746975"/>
                  <a:ext cx="2412368" cy="432738"/>
                </a:xfrm>
                <a:prstGeom prst="flowChartProcess">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86" name="Triángulo isósceles 85"/>
                <p:cNvSpPr/>
                <p:nvPr/>
              </p:nvSpPr>
              <p:spPr>
                <a:xfrm rot="5400000">
                  <a:off x="2606201" y="887992"/>
                  <a:ext cx="432738" cy="150705"/>
                </a:xfrm>
                <a:prstGeom prs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sp>
            <p:nvSpPr>
              <p:cNvPr id="84" name="CuadroTexto 83"/>
              <p:cNvSpPr txBox="1"/>
              <p:nvPr/>
            </p:nvSpPr>
            <p:spPr>
              <a:xfrm>
                <a:off x="1148650" y="1071970"/>
                <a:ext cx="2844123" cy="359251"/>
              </a:xfrm>
              <a:prstGeom prst="rect">
                <a:avLst/>
              </a:prstGeom>
              <a:noFill/>
            </p:spPr>
            <p:txBody>
              <a:bodyPr wrap="none" rtlCol="0">
                <a:spAutoFit/>
              </a:bodyPr>
              <a:lstStyle/>
              <a:p>
                <a:r>
                  <a:rPr lang="es-US" sz="1600" dirty="0">
                    <a:solidFill>
                      <a:schemeClr val="bg1"/>
                    </a:solidFill>
                    <a:latin typeface="Arial" panose="020B0604020202020204" pitchFamily="34" charset="0"/>
                    <a:cs typeface="Arial" panose="020B0604020202020204" pitchFamily="34" charset="0"/>
                  </a:rPr>
                  <a:t>Metodología de Minería de Datos</a:t>
                </a:r>
              </a:p>
            </p:txBody>
          </p:sp>
        </p:grpSp>
        <p:pic>
          <p:nvPicPr>
            <p:cNvPr id="167" name="Imagen 1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4381" y="4796122"/>
              <a:ext cx="338808" cy="337643"/>
            </a:xfrm>
            <a:prstGeom prst="rect">
              <a:avLst/>
            </a:prstGeom>
          </p:spPr>
        </p:pic>
      </p:grpSp>
      <p:grpSp>
        <p:nvGrpSpPr>
          <p:cNvPr id="170" name="Grupo 169"/>
          <p:cNvGrpSpPr/>
          <p:nvPr/>
        </p:nvGrpSpPr>
        <p:grpSpPr>
          <a:xfrm>
            <a:off x="2419176" y="3169795"/>
            <a:ext cx="4232452" cy="437819"/>
            <a:chOff x="2831204" y="4123773"/>
            <a:chExt cx="3575200" cy="437819"/>
          </a:xfrm>
        </p:grpSpPr>
        <p:grpSp>
          <p:nvGrpSpPr>
            <p:cNvPr id="75" name="Grupo 74"/>
            <p:cNvGrpSpPr/>
            <p:nvPr/>
          </p:nvGrpSpPr>
          <p:grpSpPr>
            <a:xfrm>
              <a:off x="2991196" y="4123773"/>
              <a:ext cx="3415208" cy="437819"/>
              <a:chOff x="793918" y="1032608"/>
              <a:chExt cx="3572037" cy="464584"/>
            </a:xfrm>
          </p:grpSpPr>
          <p:grpSp>
            <p:nvGrpSpPr>
              <p:cNvPr id="76" name="Grupo 75"/>
              <p:cNvGrpSpPr/>
              <p:nvPr/>
            </p:nvGrpSpPr>
            <p:grpSpPr>
              <a:xfrm>
                <a:off x="793918" y="1032608"/>
                <a:ext cx="3572037" cy="464584"/>
                <a:chOff x="334850" y="746975"/>
                <a:chExt cx="2563072" cy="432739"/>
              </a:xfrm>
              <a:solidFill>
                <a:srgbClr val="5999C5"/>
              </a:solidFill>
              <a:effectLst>
                <a:outerShdw blurRad="50800" dist="38100" dir="16200000" rotWithShape="0">
                  <a:prstClr val="black">
                    <a:alpha val="40000"/>
                  </a:prstClr>
                </a:outerShdw>
              </a:effectLst>
            </p:grpSpPr>
            <p:sp>
              <p:nvSpPr>
                <p:cNvPr id="79" name="Proceso 78"/>
                <p:cNvSpPr/>
                <p:nvPr/>
              </p:nvSpPr>
              <p:spPr>
                <a:xfrm>
                  <a:off x="334850" y="746975"/>
                  <a:ext cx="2412368" cy="432738"/>
                </a:xfrm>
                <a:prstGeom prst="flowChartProcess">
                  <a:avLst/>
                </a:prstGeom>
                <a:solidFill>
                  <a:srgbClr val="AA5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80" name="Triángulo isósceles 79"/>
                <p:cNvSpPr/>
                <p:nvPr/>
              </p:nvSpPr>
              <p:spPr>
                <a:xfrm rot="5400000">
                  <a:off x="2606201" y="887992"/>
                  <a:ext cx="432738" cy="150705"/>
                </a:xfrm>
                <a:prstGeom prst="triangle">
                  <a:avLst/>
                </a:prstGeom>
                <a:solidFill>
                  <a:srgbClr val="AA5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sp>
            <p:nvSpPr>
              <p:cNvPr id="78" name="CuadroTexto 77"/>
              <p:cNvSpPr txBox="1"/>
              <p:nvPr/>
            </p:nvSpPr>
            <p:spPr>
              <a:xfrm>
                <a:off x="1182924" y="1072190"/>
                <a:ext cx="1392348" cy="359251"/>
              </a:xfrm>
              <a:prstGeom prst="rect">
                <a:avLst/>
              </a:prstGeom>
              <a:noFill/>
            </p:spPr>
            <p:txBody>
              <a:bodyPr wrap="none" rtlCol="0">
                <a:spAutoFit/>
              </a:bodyPr>
              <a:lstStyle/>
              <a:p>
                <a:r>
                  <a:rPr lang="es-US" sz="1600" dirty="0">
                    <a:solidFill>
                      <a:schemeClr val="bg1"/>
                    </a:solidFill>
                    <a:latin typeface="Arial" panose="020B0604020202020204" pitchFamily="34" charset="0"/>
                    <a:cs typeface="Arial" panose="020B0604020202020204" pitchFamily="34" charset="0"/>
                  </a:rPr>
                  <a:t>Estado del Arte</a:t>
                </a:r>
              </a:p>
            </p:txBody>
          </p:sp>
        </p:grpSp>
        <p:pic>
          <p:nvPicPr>
            <p:cNvPr id="169" name="Imagen 1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1204" y="4183716"/>
              <a:ext cx="325764" cy="321095"/>
            </a:xfrm>
            <a:prstGeom prst="rect">
              <a:avLst/>
            </a:prstGeom>
          </p:spPr>
        </p:pic>
      </p:grpSp>
      <p:grpSp>
        <p:nvGrpSpPr>
          <p:cNvPr id="172" name="Grupo 171"/>
          <p:cNvGrpSpPr/>
          <p:nvPr/>
        </p:nvGrpSpPr>
        <p:grpSpPr>
          <a:xfrm>
            <a:off x="3289629" y="4366370"/>
            <a:ext cx="4254622" cy="437819"/>
            <a:chOff x="3679437" y="5330585"/>
            <a:chExt cx="3593927" cy="437819"/>
          </a:xfrm>
        </p:grpSpPr>
        <p:grpSp>
          <p:nvGrpSpPr>
            <p:cNvPr id="87" name="Grupo 86"/>
            <p:cNvGrpSpPr/>
            <p:nvPr/>
          </p:nvGrpSpPr>
          <p:grpSpPr>
            <a:xfrm>
              <a:off x="3858158" y="5330585"/>
              <a:ext cx="3415206" cy="437819"/>
              <a:chOff x="793918" y="1032608"/>
              <a:chExt cx="3572037" cy="464584"/>
            </a:xfrm>
          </p:grpSpPr>
          <p:grpSp>
            <p:nvGrpSpPr>
              <p:cNvPr id="88" name="Grupo 87"/>
              <p:cNvGrpSpPr/>
              <p:nvPr/>
            </p:nvGrpSpPr>
            <p:grpSpPr>
              <a:xfrm>
                <a:off x="793918" y="1032608"/>
                <a:ext cx="3572037" cy="464584"/>
                <a:chOff x="334850" y="746975"/>
                <a:chExt cx="2563072" cy="432739"/>
              </a:xfrm>
              <a:solidFill>
                <a:srgbClr val="5999C5"/>
              </a:solidFill>
              <a:effectLst>
                <a:outerShdw blurRad="50800" dist="38100" dir="16200000" rotWithShape="0">
                  <a:prstClr val="black">
                    <a:alpha val="40000"/>
                  </a:prstClr>
                </a:outerShdw>
              </a:effectLst>
            </p:grpSpPr>
            <p:sp>
              <p:nvSpPr>
                <p:cNvPr id="91" name="Proceso 90"/>
                <p:cNvSpPr/>
                <p:nvPr/>
              </p:nvSpPr>
              <p:spPr>
                <a:xfrm>
                  <a:off x="334850" y="746975"/>
                  <a:ext cx="2412368" cy="432738"/>
                </a:xfrm>
                <a:prstGeom prst="flowChartProcess">
                  <a:avLst/>
                </a:prstGeom>
                <a:solidFill>
                  <a:srgbClr val="F5A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92" name="Triángulo isósceles 91"/>
                <p:cNvSpPr/>
                <p:nvPr/>
              </p:nvSpPr>
              <p:spPr>
                <a:xfrm rot="5400000">
                  <a:off x="2606201" y="887992"/>
                  <a:ext cx="432738" cy="150705"/>
                </a:xfrm>
                <a:prstGeom prst="triangle">
                  <a:avLst/>
                </a:prstGeom>
                <a:solidFill>
                  <a:srgbClr val="F5A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sp>
            <p:nvSpPr>
              <p:cNvPr id="90" name="CuadroTexto 89"/>
              <p:cNvSpPr txBox="1"/>
              <p:nvPr/>
            </p:nvSpPr>
            <p:spPr>
              <a:xfrm>
                <a:off x="1182924" y="1085665"/>
                <a:ext cx="2708068" cy="359250"/>
              </a:xfrm>
              <a:prstGeom prst="rect">
                <a:avLst/>
              </a:prstGeom>
              <a:noFill/>
            </p:spPr>
            <p:txBody>
              <a:bodyPr wrap="none" rtlCol="0">
                <a:spAutoFit/>
              </a:bodyPr>
              <a:lstStyle/>
              <a:p>
                <a:r>
                  <a:rPr lang="es-US" sz="1600" dirty="0">
                    <a:solidFill>
                      <a:schemeClr val="bg1"/>
                    </a:solidFill>
                    <a:latin typeface="Arial" panose="020B0604020202020204" pitchFamily="34" charset="0"/>
                    <a:cs typeface="Arial" panose="020B0604020202020204" pitchFamily="34" charset="0"/>
                  </a:rPr>
                  <a:t>Desarrollo de la </a:t>
                </a:r>
                <a:r>
                  <a:rPr lang="es-US" sz="1600" dirty="0" smtClean="0">
                    <a:solidFill>
                      <a:schemeClr val="bg1"/>
                    </a:solidFill>
                    <a:latin typeface="Arial" panose="020B0604020202020204" pitchFamily="34" charset="0"/>
                    <a:cs typeface="Arial" panose="020B0604020202020204" pitchFamily="34" charset="0"/>
                  </a:rPr>
                  <a:t>propuesta</a:t>
                </a:r>
                <a:endParaRPr lang="es-US" sz="1600" dirty="0">
                  <a:solidFill>
                    <a:schemeClr val="bg1"/>
                  </a:solidFill>
                  <a:latin typeface="Arial" panose="020B0604020202020204" pitchFamily="34" charset="0"/>
                  <a:cs typeface="Arial" panose="020B0604020202020204" pitchFamily="34" charset="0"/>
                </a:endParaRPr>
              </a:p>
            </p:txBody>
          </p:sp>
        </p:grpSp>
        <p:pic>
          <p:nvPicPr>
            <p:cNvPr id="171" name="Imagen 1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9437" y="5380995"/>
              <a:ext cx="341088" cy="336201"/>
            </a:xfrm>
            <a:prstGeom prst="rect">
              <a:avLst/>
            </a:prstGeom>
          </p:spPr>
        </p:pic>
      </p:grpSp>
      <p:grpSp>
        <p:nvGrpSpPr>
          <p:cNvPr id="174" name="Grupo 173"/>
          <p:cNvGrpSpPr/>
          <p:nvPr/>
        </p:nvGrpSpPr>
        <p:grpSpPr>
          <a:xfrm>
            <a:off x="3784144" y="4999365"/>
            <a:ext cx="4256887" cy="437819"/>
            <a:chOff x="4106340" y="5925473"/>
            <a:chExt cx="3595840" cy="437819"/>
          </a:xfrm>
        </p:grpSpPr>
        <p:grpSp>
          <p:nvGrpSpPr>
            <p:cNvPr id="93" name="Grupo 92"/>
            <p:cNvGrpSpPr/>
            <p:nvPr/>
          </p:nvGrpSpPr>
          <p:grpSpPr>
            <a:xfrm>
              <a:off x="4286974" y="5925473"/>
              <a:ext cx="3415206" cy="437819"/>
              <a:chOff x="793918" y="1032608"/>
              <a:chExt cx="3572037" cy="464584"/>
            </a:xfrm>
          </p:grpSpPr>
          <p:grpSp>
            <p:nvGrpSpPr>
              <p:cNvPr id="94" name="Grupo 93"/>
              <p:cNvGrpSpPr/>
              <p:nvPr/>
            </p:nvGrpSpPr>
            <p:grpSpPr>
              <a:xfrm>
                <a:off x="793918" y="1032608"/>
                <a:ext cx="3572037" cy="464584"/>
                <a:chOff x="334850" y="746975"/>
                <a:chExt cx="2563072" cy="432739"/>
              </a:xfrm>
              <a:solidFill>
                <a:srgbClr val="5999C5"/>
              </a:solidFill>
              <a:effectLst>
                <a:outerShdw blurRad="50800" dist="38100" dir="16200000" rotWithShape="0">
                  <a:prstClr val="black">
                    <a:alpha val="40000"/>
                  </a:prstClr>
                </a:outerShdw>
              </a:effectLst>
            </p:grpSpPr>
            <p:sp>
              <p:nvSpPr>
                <p:cNvPr id="97" name="Proceso 96"/>
                <p:cNvSpPr/>
                <p:nvPr/>
              </p:nvSpPr>
              <p:spPr>
                <a:xfrm>
                  <a:off x="334850" y="746975"/>
                  <a:ext cx="2412368" cy="432738"/>
                </a:xfrm>
                <a:prstGeom prst="flowChartProcess">
                  <a:avLst/>
                </a:prstGeom>
                <a:solidFill>
                  <a:srgbClr val="41A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98" name="Triángulo isósceles 97"/>
                <p:cNvSpPr/>
                <p:nvPr/>
              </p:nvSpPr>
              <p:spPr>
                <a:xfrm rot="5400000">
                  <a:off x="2606201" y="887992"/>
                  <a:ext cx="432738" cy="150705"/>
                </a:xfrm>
                <a:prstGeom prst="triangle">
                  <a:avLst/>
                </a:prstGeom>
                <a:solidFill>
                  <a:srgbClr val="41A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sp>
            <p:nvSpPr>
              <p:cNvPr id="96" name="CuadroTexto 95"/>
              <p:cNvSpPr txBox="1"/>
              <p:nvPr/>
            </p:nvSpPr>
            <p:spPr>
              <a:xfrm>
                <a:off x="1182924" y="1085665"/>
                <a:ext cx="1264503" cy="359251"/>
              </a:xfrm>
              <a:prstGeom prst="rect">
                <a:avLst/>
              </a:prstGeom>
              <a:noFill/>
            </p:spPr>
            <p:txBody>
              <a:bodyPr wrap="none" rtlCol="0">
                <a:spAutoFit/>
              </a:bodyPr>
              <a:lstStyle/>
              <a:p>
                <a:r>
                  <a:rPr lang="es-US" sz="1600" dirty="0">
                    <a:solidFill>
                      <a:schemeClr val="bg1"/>
                    </a:solidFill>
                    <a:latin typeface="Arial" panose="020B0604020202020204" pitchFamily="34" charset="0"/>
                    <a:cs typeface="Arial" panose="020B0604020202020204" pitchFamily="34" charset="0"/>
                  </a:rPr>
                  <a:t>Resultados</a:t>
                </a:r>
              </a:p>
            </p:txBody>
          </p:sp>
        </p:grpSp>
        <p:pic>
          <p:nvPicPr>
            <p:cNvPr id="173" name="Imagen 1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340" y="5976282"/>
              <a:ext cx="341088" cy="336201"/>
            </a:xfrm>
            <a:prstGeom prst="rect">
              <a:avLst/>
            </a:prstGeom>
          </p:spPr>
        </p:pic>
      </p:grpSp>
      <p:grpSp>
        <p:nvGrpSpPr>
          <p:cNvPr id="39" name="Grupo 38"/>
          <p:cNvGrpSpPr/>
          <p:nvPr/>
        </p:nvGrpSpPr>
        <p:grpSpPr>
          <a:xfrm>
            <a:off x="683992" y="986434"/>
            <a:ext cx="3434015" cy="4971695"/>
            <a:chOff x="683992" y="908284"/>
            <a:chExt cx="3434015" cy="4971695"/>
          </a:xfrm>
        </p:grpSpPr>
        <p:cxnSp>
          <p:nvCxnSpPr>
            <p:cNvPr id="83" name="Conector recto 82"/>
            <p:cNvCxnSpPr/>
            <p:nvPr/>
          </p:nvCxnSpPr>
          <p:spPr>
            <a:xfrm flipV="1">
              <a:off x="776030" y="908284"/>
              <a:ext cx="0" cy="4968960"/>
            </a:xfrm>
            <a:prstGeom prst="line">
              <a:avLst/>
            </a:prstGeom>
            <a:ln w="28575">
              <a:solidFill>
                <a:srgbClr val="01AFBC"/>
              </a:solidFill>
            </a:ln>
          </p:spPr>
          <p:style>
            <a:lnRef idx="1">
              <a:schemeClr val="accent1"/>
            </a:lnRef>
            <a:fillRef idx="0">
              <a:schemeClr val="accent1"/>
            </a:fillRef>
            <a:effectRef idx="0">
              <a:schemeClr val="accent1"/>
            </a:effectRef>
            <a:fontRef idx="minor">
              <a:schemeClr val="tx1"/>
            </a:fontRef>
          </p:style>
        </p:cxnSp>
        <p:pic>
          <p:nvPicPr>
            <p:cNvPr id="89" name="Imagen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334" y="1275449"/>
              <a:ext cx="155676" cy="153444"/>
            </a:xfrm>
            <a:prstGeom prst="rect">
              <a:avLst/>
            </a:prstGeom>
          </p:spPr>
        </p:pic>
        <p:pic>
          <p:nvPicPr>
            <p:cNvPr id="95" name="Imagen 9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334" y="1910028"/>
              <a:ext cx="155676" cy="153444"/>
            </a:xfrm>
            <a:prstGeom prst="rect">
              <a:avLst/>
            </a:prstGeom>
          </p:spPr>
        </p:pic>
        <p:pic>
          <p:nvPicPr>
            <p:cNvPr id="108" name="Imagen 10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334" y="2540791"/>
              <a:ext cx="155676" cy="153444"/>
            </a:xfrm>
            <a:prstGeom prst="rect">
              <a:avLst/>
            </a:prstGeom>
          </p:spPr>
        </p:pic>
        <p:pic>
          <p:nvPicPr>
            <p:cNvPr id="109" name="Imagen 10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992" y="3179484"/>
              <a:ext cx="155676" cy="153444"/>
            </a:xfrm>
            <a:prstGeom prst="rect">
              <a:avLst/>
            </a:prstGeom>
          </p:spPr>
        </p:pic>
        <p:pic>
          <p:nvPicPr>
            <p:cNvPr id="110" name="Imagen 10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992" y="3814063"/>
              <a:ext cx="155676" cy="153444"/>
            </a:xfrm>
            <a:prstGeom prst="rect">
              <a:avLst/>
            </a:prstGeom>
          </p:spPr>
        </p:pic>
        <p:pic>
          <p:nvPicPr>
            <p:cNvPr id="111" name="Imagen 1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992" y="4444826"/>
              <a:ext cx="155676" cy="153444"/>
            </a:xfrm>
            <a:prstGeom prst="rect">
              <a:avLst/>
            </a:prstGeom>
          </p:spPr>
        </p:pic>
        <p:pic>
          <p:nvPicPr>
            <p:cNvPr id="112" name="Imagen 1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334" y="5077442"/>
              <a:ext cx="155676" cy="153444"/>
            </a:xfrm>
            <a:prstGeom prst="rect">
              <a:avLst/>
            </a:prstGeom>
          </p:spPr>
        </p:pic>
        <p:pic>
          <p:nvPicPr>
            <p:cNvPr id="113" name="Imagen 1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334" y="5726535"/>
              <a:ext cx="155676" cy="153444"/>
            </a:xfrm>
            <a:prstGeom prst="rect">
              <a:avLst/>
            </a:prstGeom>
          </p:spPr>
        </p:pic>
        <p:cxnSp>
          <p:nvCxnSpPr>
            <p:cNvPr id="117" name="Conector recto 116"/>
            <p:cNvCxnSpPr/>
            <p:nvPr/>
          </p:nvCxnSpPr>
          <p:spPr>
            <a:xfrm>
              <a:off x="852009" y="5803257"/>
              <a:ext cx="326599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a:xfrm>
              <a:off x="874495" y="5154164"/>
              <a:ext cx="27821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a:xfrm>
              <a:off x="857483" y="4521548"/>
              <a:ext cx="23757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0" name="Conector recto 119"/>
            <p:cNvCxnSpPr/>
            <p:nvPr/>
          </p:nvCxnSpPr>
          <p:spPr>
            <a:xfrm>
              <a:off x="857483" y="3890785"/>
              <a:ext cx="190679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1" name="Conector recto 120"/>
            <p:cNvCxnSpPr/>
            <p:nvPr/>
          </p:nvCxnSpPr>
          <p:spPr>
            <a:xfrm>
              <a:off x="857483" y="3244018"/>
              <a:ext cx="14041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2" name="Conector recto 121"/>
            <p:cNvCxnSpPr/>
            <p:nvPr/>
          </p:nvCxnSpPr>
          <p:spPr>
            <a:xfrm>
              <a:off x="865517" y="2617513"/>
              <a:ext cx="9909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3" name="Conector recto 122"/>
            <p:cNvCxnSpPr/>
            <p:nvPr/>
          </p:nvCxnSpPr>
          <p:spPr>
            <a:xfrm>
              <a:off x="852009" y="1986750"/>
              <a:ext cx="5089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80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fade">
                                      <p:cBhvr>
                                        <p:cTn id="23" dur="500"/>
                                        <p:tgtEl>
                                          <p:spTgt spid="16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500"/>
                                        <p:tgtEl>
                                          <p:spTgt spid="17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fade">
                                      <p:cBhvr>
                                        <p:cTn id="31" dur="500"/>
                                        <p:tgtEl>
                                          <p:spTgt spid="16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2"/>
                                        </p:tgtEl>
                                        <p:attrNameLst>
                                          <p:attrName>style.visibility</p:attrName>
                                        </p:attrNameLst>
                                      </p:cBhvr>
                                      <p:to>
                                        <p:strVal val="visible"/>
                                      </p:to>
                                    </p:set>
                                    <p:animEffect transition="in" filter="fade">
                                      <p:cBhvr>
                                        <p:cTn id="35" dur="500"/>
                                        <p:tgtEl>
                                          <p:spTgt spid="17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fade">
                                      <p:cBhvr>
                                        <p:cTn id="39" dur="500"/>
                                        <p:tgtEl>
                                          <p:spTgt spid="17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upo 109"/>
          <p:cNvGrpSpPr/>
          <p:nvPr/>
        </p:nvGrpSpPr>
        <p:grpSpPr>
          <a:xfrm>
            <a:off x="6426005" y="1779306"/>
            <a:ext cx="2756095" cy="963894"/>
            <a:chOff x="6426005" y="1779306"/>
            <a:chExt cx="2756095" cy="963894"/>
          </a:xfrm>
        </p:grpSpPr>
        <p:cxnSp>
          <p:nvCxnSpPr>
            <p:cNvPr id="45" name="Conector recto 44"/>
            <p:cNvCxnSpPr>
              <a:stCxn id="96" idx="3"/>
            </p:cNvCxnSpPr>
            <p:nvPr/>
          </p:nvCxnSpPr>
          <p:spPr>
            <a:xfrm>
              <a:off x="6426005" y="2273458"/>
              <a:ext cx="431995" cy="2699"/>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172843"/>
              <a:ext cx="209633" cy="206628"/>
            </a:xfrm>
            <a:prstGeom prst="rect">
              <a:avLst/>
            </a:prstGeom>
          </p:spPr>
        </p:pic>
        <p:cxnSp>
          <p:nvCxnSpPr>
            <p:cNvPr id="47" name="Conector recto 46"/>
            <p:cNvCxnSpPr/>
            <p:nvPr/>
          </p:nvCxnSpPr>
          <p:spPr>
            <a:xfrm flipV="1">
              <a:off x="6962816" y="1803400"/>
              <a:ext cx="0" cy="3694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flipV="1">
              <a:off x="6962816" y="2379472"/>
              <a:ext cx="0" cy="3637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6962816" y="1803400"/>
              <a:ext cx="2888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6962816" y="2743200"/>
              <a:ext cx="2888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Rectángulo 60"/>
            <p:cNvSpPr/>
            <p:nvPr/>
          </p:nvSpPr>
          <p:spPr>
            <a:xfrm>
              <a:off x="7251700" y="1779306"/>
              <a:ext cx="1930400" cy="738664"/>
            </a:xfrm>
            <a:prstGeom prst="rect">
              <a:avLst/>
            </a:prstGeom>
          </p:spPr>
          <p:txBody>
            <a:bodyPr wrap="square">
              <a:spAutoFit/>
            </a:bodyPr>
            <a:lstStyle/>
            <a:p>
              <a:r>
                <a:rPr lang="es-ES" sz="1400" dirty="0">
                  <a:latin typeface="Arial" panose="020B0604020202020204" pitchFamily="34" charset="0"/>
                  <a:cs typeface="Arial" panose="020B0604020202020204" pitchFamily="34" charset="0"/>
                </a:rPr>
                <a:t>Arboles de decisión</a:t>
              </a:r>
            </a:p>
            <a:p>
              <a:r>
                <a:rPr lang="es-ES" sz="1400" dirty="0" smtClean="0">
                  <a:latin typeface="Arial" panose="020B0604020202020204" pitchFamily="34" charset="0"/>
                  <a:cs typeface="Arial" panose="020B0604020202020204" pitchFamily="34" charset="0"/>
                </a:rPr>
                <a:t>Naive Bayes</a:t>
              </a:r>
            </a:p>
            <a:p>
              <a:r>
                <a:rPr lang="es-ES" sz="1400" dirty="0" smtClean="0">
                  <a:latin typeface="Arial" panose="020B0604020202020204" pitchFamily="34" charset="0"/>
                  <a:cs typeface="Arial" panose="020B0604020202020204" pitchFamily="34" charset="0"/>
                </a:rPr>
                <a:t>Redes Neuronales</a:t>
              </a:r>
              <a:endParaRPr lang="es-ES" sz="1400" dirty="0">
                <a:latin typeface="Arial" panose="020B0604020202020204" pitchFamily="34" charset="0"/>
                <a:cs typeface="Arial" panose="020B0604020202020204" pitchFamily="34" charset="0"/>
              </a:endParaRPr>
            </a:p>
          </p:txBody>
        </p:sp>
      </p:grpSp>
      <p:grpSp>
        <p:nvGrpSpPr>
          <p:cNvPr id="111" name="Grupo 110"/>
          <p:cNvGrpSpPr/>
          <p:nvPr/>
        </p:nvGrpSpPr>
        <p:grpSpPr>
          <a:xfrm>
            <a:off x="8093644" y="4799512"/>
            <a:ext cx="2564199" cy="457200"/>
            <a:chOff x="8093644" y="4799512"/>
            <a:chExt cx="2564199" cy="457200"/>
          </a:xfrm>
        </p:grpSpPr>
        <p:cxnSp>
          <p:nvCxnSpPr>
            <p:cNvPr id="62" name="Conector recto 61"/>
            <p:cNvCxnSpPr/>
            <p:nvPr/>
          </p:nvCxnSpPr>
          <p:spPr>
            <a:xfrm>
              <a:off x="8093644" y="5056370"/>
              <a:ext cx="4268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63" name="Imagen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0469" y="4953056"/>
              <a:ext cx="209633" cy="206628"/>
            </a:xfrm>
            <a:prstGeom prst="rect">
              <a:avLst/>
            </a:prstGeom>
          </p:spPr>
        </p:pic>
        <p:cxnSp>
          <p:nvCxnSpPr>
            <p:cNvPr id="64" name="Conector recto 63"/>
            <p:cNvCxnSpPr/>
            <p:nvPr/>
          </p:nvCxnSpPr>
          <p:spPr>
            <a:xfrm flipV="1">
              <a:off x="8622069" y="4809236"/>
              <a:ext cx="0" cy="143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flipV="1">
              <a:off x="8622069" y="5159684"/>
              <a:ext cx="0" cy="970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8622069" y="4799512"/>
              <a:ext cx="2888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8622069" y="5256712"/>
              <a:ext cx="2888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0" name="Rectángulo 69"/>
            <p:cNvSpPr/>
            <p:nvPr/>
          </p:nvSpPr>
          <p:spPr>
            <a:xfrm>
              <a:off x="8831702" y="4874224"/>
              <a:ext cx="1826141" cy="307777"/>
            </a:xfrm>
            <a:prstGeom prst="rect">
              <a:avLst/>
            </a:prstGeom>
          </p:spPr>
          <p:txBody>
            <a:bodyPr wrap="none">
              <a:spAutoFit/>
            </a:bodyPr>
            <a:lstStyle/>
            <a:p>
              <a:r>
                <a:rPr lang="es-ES" sz="1400" dirty="0">
                  <a:latin typeface="Arial" panose="020B0604020202020204" pitchFamily="34" charset="0"/>
                  <a:cs typeface="Arial" panose="020B0604020202020204" pitchFamily="34" charset="0"/>
                </a:rPr>
                <a:t>Modelos construidos</a:t>
              </a:r>
            </a:p>
          </p:txBody>
        </p:sp>
      </p:grpSp>
      <p:grpSp>
        <p:nvGrpSpPr>
          <p:cNvPr id="106" name="Grupo 105"/>
          <p:cNvGrpSpPr/>
          <p:nvPr/>
        </p:nvGrpSpPr>
        <p:grpSpPr>
          <a:xfrm>
            <a:off x="4217548" y="1710698"/>
            <a:ext cx="2208457" cy="1125519"/>
            <a:chOff x="4217548" y="1710698"/>
            <a:chExt cx="2208457" cy="1125519"/>
          </a:xfrm>
        </p:grpSpPr>
        <p:grpSp>
          <p:nvGrpSpPr>
            <p:cNvPr id="95" name="Grupo 94"/>
            <p:cNvGrpSpPr/>
            <p:nvPr/>
          </p:nvGrpSpPr>
          <p:grpSpPr>
            <a:xfrm>
              <a:off x="4217548" y="1710698"/>
              <a:ext cx="2208457" cy="1125519"/>
              <a:chOff x="1853845" y="1095"/>
              <a:chExt cx="1954763" cy="977381"/>
            </a:xfrm>
            <a:effectLst>
              <a:outerShdw blurRad="50800" dist="38100" dir="2700000" algn="tl" rotWithShape="0">
                <a:prstClr val="black">
                  <a:alpha val="40000"/>
                </a:prstClr>
              </a:outerShdw>
            </a:effectLst>
          </p:grpSpPr>
          <p:sp>
            <p:nvSpPr>
              <p:cNvPr id="96" name="Rectángulo redondeado 95"/>
              <p:cNvSpPr/>
              <p:nvPr/>
            </p:nvSpPr>
            <p:spPr>
              <a:xfrm>
                <a:off x="1853845" y="1095"/>
                <a:ext cx="1954763" cy="977381"/>
              </a:xfrm>
              <a:prstGeom prst="roundRect">
                <a:avLst>
                  <a:gd name="adj" fmla="val 10000"/>
                </a:avLst>
              </a:prstGeom>
              <a:solidFill>
                <a:schemeClr val="bg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7" name="Rectángulo 96"/>
              <p:cNvSpPr/>
              <p:nvPr/>
            </p:nvSpPr>
            <p:spPr>
              <a:xfrm>
                <a:off x="1882472" y="29722"/>
                <a:ext cx="1897509" cy="92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s-ES" kern="1200" dirty="0">
                  <a:latin typeface="Arial" panose="020B0604020202020204" pitchFamily="34" charset="0"/>
                  <a:cs typeface="Arial" panose="020B0604020202020204" pitchFamily="34" charset="0"/>
                </a:endParaRPr>
              </a:p>
            </p:txBody>
          </p:sp>
        </p:grpSp>
        <p:grpSp>
          <p:nvGrpSpPr>
            <p:cNvPr id="76" name="Grupo 75"/>
            <p:cNvGrpSpPr/>
            <p:nvPr/>
          </p:nvGrpSpPr>
          <p:grpSpPr>
            <a:xfrm>
              <a:off x="4367637" y="1806257"/>
              <a:ext cx="1945495" cy="939800"/>
              <a:chOff x="1853845" y="1095"/>
              <a:chExt cx="1954763" cy="977381"/>
            </a:xfrm>
          </p:grpSpPr>
          <p:sp>
            <p:nvSpPr>
              <p:cNvPr id="77" name="Rectángulo redondeado 76"/>
              <p:cNvSpPr/>
              <p:nvPr/>
            </p:nvSpPr>
            <p:spPr>
              <a:xfrm>
                <a:off x="1853845" y="1095"/>
                <a:ext cx="1954763" cy="977381"/>
              </a:xfrm>
              <a:prstGeom prst="roundRect">
                <a:avLst>
                  <a:gd name="adj" fmla="val 10000"/>
                </a:avLst>
              </a:prstGeom>
              <a:solidFill>
                <a:srgbClr val="224F7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8" name="Rectángulo 77"/>
              <p:cNvSpPr/>
              <p:nvPr/>
            </p:nvSpPr>
            <p:spPr>
              <a:xfrm>
                <a:off x="1882472" y="29722"/>
                <a:ext cx="1897509" cy="92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US" kern="1200" dirty="0" smtClean="0">
                    <a:latin typeface="Arial" panose="020B0604020202020204" pitchFamily="34" charset="0"/>
                    <a:cs typeface="Arial" panose="020B0604020202020204" pitchFamily="34" charset="0"/>
                  </a:rPr>
                  <a:t>Selección de técnicas de modelado </a:t>
                </a:r>
                <a:endParaRPr lang="es-ES" kern="1200" dirty="0">
                  <a:latin typeface="Arial" panose="020B0604020202020204" pitchFamily="34" charset="0"/>
                  <a:cs typeface="Arial" panose="020B0604020202020204" pitchFamily="34" charset="0"/>
                </a:endParaRPr>
              </a:p>
            </p:txBody>
          </p:sp>
        </p:grpSp>
      </p:grpSp>
      <p:grpSp>
        <p:nvGrpSpPr>
          <p:cNvPr id="108" name="Grupo 107"/>
          <p:cNvGrpSpPr/>
          <p:nvPr/>
        </p:nvGrpSpPr>
        <p:grpSpPr>
          <a:xfrm>
            <a:off x="5885187" y="4470920"/>
            <a:ext cx="2208457" cy="1125519"/>
            <a:chOff x="5885187" y="4470920"/>
            <a:chExt cx="2208457" cy="1125519"/>
          </a:xfrm>
        </p:grpSpPr>
        <p:grpSp>
          <p:nvGrpSpPr>
            <p:cNvPr id="102" name="Grupo 101"/>
            <p:cNvGrpSpPr/>
            <p:nvPr/>
          </p:nvGrpSpPr>
          <p:grpSpPr>
            <a:xfrm>
              <a:off x="5885187" y="4470920"/>
              <a:ext cx="2208457" cy="1125519"/>
              <a:chOff x="1853845" y="1095"/>
              <a:chExt cx="1954763" cy="977381"/>
            </a:xfrm>
            <a:effectLst>
              <a:outerShdw blurRad="50800" dist="38100" dir="2700000" algn="tl" rotWithShape="0">
                <a:prstClr val="black">
                  <a:alpha val="40000"/>
                </a:prstClr>
              </a:outerShdw>
            </a:effectLst>
          </p:grpSpPr>
          <p:sp>
            <p:nvSpPr>
              <p:cNvPr id="103" name="Rectángulo redondeado 102"/>
              <p:cNvSpPr/>
              <p:nvPr/>
            </p:nvSpPr>
            <p:spPr>
              <a:xfrm>
                <a:off x="1853845" y="1095"/>
                <a:ext cx="1954763" cy="977381"/>
              </a:xfrm>
              <a:prstGeom prst="roundRect">
                <a:avLst>
                  <a:gd name="adj" fmla="val 10000"/>
                </a:avLst>
              </a:prstGeom>
              <a:solidFill>
                <a:schemeClr val="bg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4" name="Rectángulo 103"/>
              <p:cNvSpPr/>
              <p:nvPr/>
            </p:nvSpPr>
            <p:spPr>
              <a:xfrm>
                <a:off x="1882472" y="29722"/>
                <a:ext cx="1897509" cy="92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s-ES" kern="1200" dirty="0">
                  <a:latin typeface="Arial" panose="020B0604020202020204" pitchFamily="34" charset="0"/>
                  <a:cs typeface="Arial" panose="020B0604020202020204" pitchFamily="34" charset="0"/>
                </a:endParaRPr>
              </a:p>
            </p:txBody>
          </p:sp>
        </p:grpSp>
        <p:grpSp>
          <p:nvGrpSpPr>
            <p:cNvPr id="79" name="Grupo 78"/>
            <p:cNvGrpSpPr/>
            <p:nvPr/>
          </p:nvGrpSpPr>
          <p:grpSpPr>
            <a:xfrm>
              <a:off x="5992212" y="4539421"/>
              <a:ext cx="1954763" cy="977381"/>
              <a:chOff x="3467768" y="2796492"/>
              <a:chExt cx="1954763" cy="977381"/>
            </a:xfrm>
          </p:grpSpPr>
          <p:sp>
            <p:nvSpPr>
              <p:cNvPr id="80" name="Rectángulo redondeado 79"/>
              <p:cNvSpPr/>
              <p:nvPr/>
            </p:nvSpPr>
            <p:spPr>
              <a:xfrm>
                <a:off x="3467768" y="2796492"/>
                <a:ext cx="1954763" cy="977381"/>
              </a:xfrm>
              <a:prstGeom prst="roundRect">
                <a:avLst>
                  <a:gd name="adj" fmla="val 10000"/>
                </a:avLst>
              </a:prstGeom>
              <a:solidFill>
                <a:srgbClr val="EF465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Rectángulo 80"/>
              <p:cNvSpPr/>
              <p:nvPr/>
            </p:nvSpPr>
            <p:spPr>
              <a:xfrm>
                <a:off x="3496395" y="2825119"/>
                <a:ext cx="1897509" cy="92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US" kern="1200" dirty="0" smtClean="0">
                    <a:latin typeface="Arial" panose="020B0604020202020204" pitchFamily="34" charset="0"/>
                    <a:cs typeface="Arial" panose="020B0604020202020204" pitchFamily="34" charset="0"/>
                  </a:rPr>
                  <a:t>Construcción del modelo</a:t>
                </a:r>
                <a:endParaRPr lang="es-ES" kern="1200" dirty="0">
                  <a:latin typeface="Arial" panose="020B0604020202020204" pitchFamily="34" charset="0"/>
                  <a:cs typeface="Arial" panose="020B0604020202020204" pitchFamily="34" charset="0"/>
                </a:endParaRPr>
              </a:p>
            </p:txBody>
          </p:sp>
        </p:grpSp>
      </p:grpSp>
      <p:grpSp>
        <p:nvGrpSpPr>
          <p:cNvPr id="107" name="Grupo 106"/>
          <p:cNvGrpSpPr/>
          <p:nvPr/>
        </p:nvGrpSpPr>
        <p:grpSpPr>
          <a:xfrm>
            <a:off x="2327189" y="4430231"/>
            <a:ext cx="2208457" cy="1125519"/>
            <a:chOff x="2327189" y="4430231"/>
            <a:chExt cx="2208457" cy="1125519"/>
          </a:xfrm>
        </p:grpSpPr>
        <p:grpSp>
          <p:nvGrpSpPr>
            <p:cNvPr id="99" name="Grupo 98"/>
            <p:cNvGrpSpPr/>
            <p:nvPr/>
          </p:nvGrpSpPr>
          <p:grpSpPr>
            <a:xfrm>
              <a:off x="2327189" y="4430231"/>
              <a:ext cx="2208457" cy="1125519"/>
              <a:chOff x="1853845" y="1095"/>
              <a:chExt cx="1954763" cy="977381"/>
            </a:xfrm>
            <a:effectLst>
              <a:outerShdw blurRad="50800" dist="38100" dir="2700000" algn="tl" rotWithShape="0">
                <a:prstClr val="black">
                  <a:alpha val="40000"/>
                </a:prstClr>
              </a:outerShdw>
            </a:effectLst>
          </p:grpSpPr>
          <p:sp>
            <p:nvSpPr>
              <p:cNvPr id="100" name="Rectángulo redondeado 99"/>
              <p:cNvSpPr/>
              <p:nvPr/>
            </p:nvSpPr>
            <p:spPr>
              <a:xfrm>
                <a:off x="1853845" y="1095"/>
                <a:ext cx="1954763" cy="977381"/>
              </a:xfrm>
              <a:prstGeom prst="roundRect">
                <a:avLst>
                  <a:gd name="adj" fmla="val 10000"/>
                </a:avLst>
              </a:prstGeom>
              <a:solidFill>
                <a:schemeClr val="bg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1" name="Rectángulo 100"/>
              <p:cNvSpPr/>
              <p:nvPr/>
            </p:nvSpPr>
            <p:spPr>
              <a:xfrm>
                <a:off x="1882472" y="29722"/>
                <a:ext cx="1897509" cy="92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s-ES" kern="1200" dirty="0">
                  <a:latin typeface="Arial" panose="020B0604020202020204" pitchFamily="34" charset="0"/>
                  <a:cs typeface="Arial" panose="020B0604020202020204" pitchFamily="34" charset="0"/>
                </a:endParaRPr>
              </a:p>
            </p:txBody>
          </p:sp>
        </p:grpSp>
        <p:grpSp>
          <p:nvGrpSpPr>
            <p:cNvPr id="82" name="Grupo 81"/>
            <p:cNvGrpSpPr/>
            <p:nvPr/>
          </p:nvGrpSpPr>
          <p:grpSpPr>
            <a:xfrm>
              <a:off x="2441365" y="4504301"/>
              <a:ext cx="1954763" cy="977381"/>
              <a:chOff x="239921" y="2796492"/>
              <a:chExt cx="1954763" cy="977381"/>
            </a:xfrm>
          </p:grpSpPr>
          <p:sp>
            <p:nvSpPr>
              <p:cNvPr id="83" name="Rectángulo redondeado 82"/>
              <p:cNvSpPr/>
              <p:nvPr/>
            </p:nvSpPr>
            <p:spPr>
              <a:xfrm>
                <a:off x="239921" y="2796492"/>
                <a:ext cx="1954763" cy="977381"/>
              </a:xfrm>
              <a:prstGeom prst="roundRect">
                <a:avLst>
                  <a:gd name="adj" fmla="val 10000"/>
                </a:avLst>
              </a:prstGeom>
              <a:solidFill>
                <a:srgbClr val="40A65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4" name="Rectángulo 83"/>
              <p:cNvSpPr/>
              <p:nvPr/>
            </p:nvSpPr>
            <p:spPr>
              <a:xfrm>
                <a:off x="268548" y="2825119"/>
                <a:ext cx="1897509" cy="92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US" kern="1200" dirty="0" smtClean="0">
                    <a:latin typeface="Arial" panose="020B0604020202020204" pitchFamily="34" charset="0"/>
                    <a:cs typeface="Arial" panose="020B0604020202020204" pitchFamily="34" charset="0"/>
                  </a:rPr>
                  <a:t>Pruebas de Eficiencia</a:t>
                </a:r>
                <a:endParaRPr lang="es-ES" kern="1200" dirty="0">
                  <a:latin typeface="Arial" panose="020B0604020202020204" pitchFamily="34" charset="0"/>
                  <a:cs typeface="Arial" panose="020B0604020202020204" pitchFamily="34" charset="0"/>
                </a:endParaRPr>
              </a:p>
            </p:txBody>
          </p:sp>
        </p:grpSp>
      </p:grpSp>
      <p:grpSp>
        <p:nvGrpSpPr>
          <p:cNvPr id="109" name="Grupo 108"/>
          <p:cNvGrpSpPr/>
          <p:nvPr/>
        </p:nvGrpSpPr>
        <p:grpSpPr>
          <a:xfrm>
            <a:off x="4230362" y="3144335"/>
            <a:ext cx="2253811" cy="2023298"/>
            <a:chOff x="4230362" y="3144335"/>
            <a:chExt cx="2253811" cy="2023298"/>
          </a:xfrm>
        </p:grpSpPr>
        <p:grpSp>
          <p:nvGrpSpPr>
            <p:cNvPr id="85" name="Grupo 84"/>
            <p:cNvGrpSpPr/>
            <p:nvPr/>
          </p:nvGrpSpPr>
          <p:grpSpPr>
            <a:xfrm>
              <a:off x="6142090" y="3144335"/>
              <a:ext cx="342083" cy="1018466"/>
              <a:chOff x="3467146" y="1378252"/>
              <a:chExt cx="342083" cy="1018466"/>
            </a:xfrm>
          </p:grpSpPr>
          <p:sp>
            <p:nvSpPr>
              <p:cNvPr id="86" name="Flecha izquierda y derecha 85"/>
              <p:cNvSpPr/>
              <p:nvPr/>
            </p:nvSpPr>
            <p:spPr>
              <a:xfrm rot="3600000">
                <a:off x="3128955" y="1716443"/>
                <a:ext cx="1018466" cy="342083"/>
              </a:xfrm>
              <a:prstGeom prst="leftRightArrow">
                <a:avLst>
                  <a:gd name="adj1" fmla="val 60000"/>
                  <a:gd name="adj2" fmla="val 50000"/>
                </a:avLst>
              </a:prstGeom>
              <a:solidFill>
                <a:srgbClr val="5B9BD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7" name="Flecha izquierda y derecha 4"/>
              <p:cNvSpPr/>
              <p:nvPr/>
            </p:nvSpPr>
            <p:spPr>
              <a:xfrm rot="3600000">
                <a:off x="3231580" y="1784860"/>
                <a:ext cx="813216" cy="205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latin typeface="Arial" panose="020B0604020202020204" pitchFamily="34" charset="0"/>
                  <a:cs typeface="Arial" panose="020B0604020202020204" pitchFamily="34" charset="0"/>
                </a:endParaRPr>
              </a:p>
            </p:txBody>
          </p:sp>
        </p:grpSp>
        <p:grpSp>
          <p:nvGrpSpPr>
            <p:cNvPr id="88" name="Grupo 87"/>
            <p:cNvGrpSpPr/>
            <p:nvPr/>
          </p:nvGrpSpPr>
          <p:grpSpPr>
            <a:xfrm>
              <a:off x="4230362" y="3156992"/>
              <a:ext cx="342083" cy="1018466"/>
              <a:chOff x="1853222" y="1378252"/>
              <a:chExt cx="342083" cy="1018466"/>
            </a:xfrm>
          </p:grpSpPr>
          <p:sp>
            <p:nvSpPr>
              <p:cNvPr id="89" name="Flecha izquierda y derecha 88"/>
              <p:cNvSpPr/>
              <p:nvPr/>
            </p:nvSpPr>
            <p:spPr>
              <a:xfrm rot="18000000">
                <a:off x="1515031" y="1716443"/>
                <a:ext cx="1018466" cy="342083"/>
              </a:xfrm>
              <a:prstGeom prst="leftRightArrow">
                <a:avLst>
                  <a:gd name="adj1" fmla="val 60000"/>
                  <a:gd name="adj2" fmla="val 50000"/>
                </a:avLst>
              </a:prstGeom>
              <a:solidFill>
                <a:srgbClr val="5B9BD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0" name="Flecha izquierda y derecha 4"/>
              <p:cNvSpPr/>
              <p:nvPr/>
            </p:nvSpPr>
            <p:spPr>
              <a:xfrm rot="18000000">
                <a:off x="1617656" y="1784860"/>
                <a:ext cx="813216" cy="205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latin typeface="Arial" panose="020B0604020202020204" pitchFamily="34" charset="0"/>
                  <a:cs typeface="Arial" panose="020B0604020202020204" pitchFamily="34" charset="0"/>
                </a:endParaRPr>
              </a:p>
            </p:txBody>
          </p:sp>
        </p:grpSp>
        <p:grpSp>
          <p:nvGrpSpPr>
            <p:cNvPr id="92" name="Grupo 91"/>
            <p:cNvGrpSpPr/>
            <p:nvPr/>
          </p:nvGrpSpPr>
          <p:grpSpPr>
            <a:xfrm>
              <a:off x="4729940" y="4825550"/>
              <a:ext cx="1018466" cy="342083"/>
              <a:chOff x="2321993" y="3114141"/>
              <a:chExt cx="1018466" cy="342083"/>
            </a:xfrm>
          </p:grpSpPr>
          <p:sp>
            <p:nvSpPr>
              <p:cNvPr id="93" name="Flecha izquierda y derecha 92"/>
              <p:cNvSpPr/>
              <p:nvPr/>
            </p:nvSpPr>
            <p:spPr>
              <a:xfrm rot="10800000">
                <a:off x="2321993" y="3114141"/>
                <a:ext cx="1018466" cy="342083"/>
              </a:xfrm>
              <a:prstGeom prst="leftRightArrow">
                <a:avLst>
                  <a:gd name="adj1" fmla="val 60000"/>
                  <a:gd name="adj2" fmla="val 50000"/>
                </a:avLst>
              </a:prstGeom>
              <a:solidFill>
                <a:srgbClr val="5B9BD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4" name="Flecha izquierda y derecha 4"/>
              <p:cNvSpPr/>
              <p:nvPr/>
            </p:nvSpPr>
            <p:spPr>
              <a:xfrm rot="21600000">
                <a:off x="2424618" y="3182558"/>
                <a:ext cx="813216" cy="205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latin typeface="Arial" panose="020B0604020202020204" pitchFamily="34" charset="0"/>
                  <a:cs typeface="Arial" panose="020B0604020202020204" pitchFamily="34" charset="0"/>
                </a:endParaRPr>
              </a:p>
            </p:txBody>
          </p:sp>
        </p:grpSp>
      </p:grpSp>
      <p:sp>
        <p:nvSpPr>
          <p:cNvPr id="53" name="Título 1">
            <a:extLst>
              <a:ext uri="{FF2B5EF4-FFF2-40B4-BE49-F238E27FC236}">
                <a16:creationId xmlns="" xmlns:a16="http://schemas.microsoft.com/office/drawing/2014/main" id="{729DFBF3-C3FA-4A22-9434-1EB255D402B0}"/>
              </a:ext>
            </a:extLst>
          </p:cNvPr>
          <p:cNvSpPr txBox="1">
            <a:spLocks/>
          </p:cNvSpPr>
          <p:nvPr/>
        </p:nvSpPr>
        <p:spPr>
          <a:xfrm>
            <a:off x="2010685" y="0"/>
            <a:ext cx="8640191" cy="961678"/>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Modelado</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8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MX" dirty="0">
                <a:solidFill>
                  <a:schemeClr val="accent5">
                    <a:lumMod val="50000"/>
                  </a:schemeClr>
                </a:solidFill>
                <a:latin typeface="Calibri" panose="020F0502020204030204" pitchFamily="34" charset="0"/>
                <a:cs typeface="Calibri" panose="020F0502020204030204" pitchFamily="34" charset="0"/>
              </a:rPr>
              <a:t>Modelado </a:t>
            </a:r>
            <a:r>
              <a:rPr lang="es-MX" dirty="0" smtClean="0">
                <a:solidFill>
                  <a:schemeClr val="accent5">
                    <a:lumMod val="50000"/>
                  </a:schemeClr>
                </a:solidFill>
                <a:latin typeface="Calibri" panose="020F0502020204030204" pitchFamily="34" charset="0"/>
                <a:cs typeface="Calibri" panose="020F0502020204030204" pitchFamily="34" charset="0"/>
              </a:rPr>
              <a:t>- ÁRBOL DE DECISIÓN</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13" name="Imagen 12" descr="E:\perfil de tesis agosto 2019\TESIS EJEMPLO PROFE DIQUE 2020\DOCUMENTO - TESIS - CAPITULOS\REVISIONES PROFE - LDUQUE\CAPITULO 3\1 ARBOL DE DECISION.jpg"/>
          <p:cNvPicPr/>
          <p:nvPr/>
        </p:nvPicPr>
        <p:blipFill rotWithShape="1">
          <a:blip r:embed="rId3" cstate="print">
            <a:extLst>
              <a:ext uri="{28A0092B-C50C-407E-A947-70E740481C1C}">
                <a14:useLocalDpi xmlns:a14="http://schemas.microsoft.com/office/drawing/2010/main" val="0"/>
              </a:ext>
            </a:extLst>
          </a:blip>
          <a:srcRect l="13486" t="12630" r="13437" b="46096"/>
          <a:stretch/>
        </p:blipFill>
        <p:spPr bwMode="auto">
          <a:xfrm>
            <a:off x="882868" y="1493520"/>
            <a:ext cx="10470931" cy="3749040"/>
          </a:xfrm>
          <a:prstGeom prst="rect">
            <a:avLst/>
          </a:prstGeom>
          <a:noFill/>
          <a:ln>
            <a:noFill/>
          </a:ln>
        </p:spPr>
      </p:pic>
    </p:spTree>
    <p:extLst>
      <p:ext uri="{BB962C8B-B14F-4D97-AF65-F5344CB8AC3E}">
        <p14:creationId xmlns:p14="http://schemas.microsoft.com/office/powerpoint/2010/main" val="1244596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MX" dirty="0">
                <a:solidFill>
                  <a:schemeClr val="accent5">
                    <a:lumMod val="50000"/>
                  </a:schemeClr>
                </a:solidFill>
                <a:latin typeface="Calibri" panose="020F0502020204030204" pitchFamily="34" charset="0"/>
                <a:cs typeface="Calibri" panose="020F0502020204030204" pitchFamily="34" charset="0"/>
              </a:rPr>
              <a:t>Modelado - </a:t>
            </a:r>
            <a:r>
              <a:rPr lang="es-EC" dirty="0" smtClean="0">
                <a:solidFill>
                  <a:schemeClr val="accent5">
                    <a:lumMod val="50000"/>
                  </a:schemeClr>
                </a:solidFill>
                <a:latin typeface="Calibri" panose="020F0502020204030204" pitchFamily="34" charset="0"/>
                <a:cs typeface="Calibri" panose="020F0502020204030204" pitchFamily="34" charset="0"/>
              </a:rPr>
              <a:t>NAIVE BAYES</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6" name="Imagen 5" descr="E:\perfil de tesis agosto 2019\TESIS EJEMPLO PROFE DIQUE 2020\DOCUMENTO - TESIS - CAPITULOS\REVISIONES PROFE - LDUQUE\CAPITULO 3\2 NAIVE BAYES.jpg"/>
          <p:cNvPicPr/>
          <p:nvPr/>
        </p:nvPicPr>
        <p:blipFill rotWithShape="1">
          <a:blip r:embed="rId3" cstate="print">
            <a:extLst>
              <a:ext uri="{28A0092B-C50C-407E-A947-70E740481C1C}">
                <a14:useLocalDpi xmlns:a14="http://schemas.microsoft.com/office/drawing/2010/main" val="0"/>
              </a:ext>
            </a:extLst>
          </a:blip>
          <a:srcRect l="13973" t="13662" r="15890" b="48837"/>
          <a:stretch/>
        </p:blipFill>
        <p:spPr bwMode="auto">
          <a:xfrm>
            <a:off x="1219200" y="1493520"/>
            <a:ext cx="9845040" cy="3368040"/>
          </a:xfrm>
          <a:prstGeom prst="rect">
            <a:avLst/>
          </a:prstGeom>
          <a:noFill/>
          <a:ln>
            <a:noFill/>
          </a:ln>
        </p:spPr>
      </p:pic>
    </p:spTree>
    <p:extLst>
      <p:ext uri="{BB962C8B-B14F-4D97-AF65-F5344CB8AC3E}">
        <p14:creationId xmlns:p14="http://schemas.microsoft.com/office/powerpoint/2010/main" val="2874371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MX" dirty="0">
                <a:solidFill>
                  <a:schemeClr val="accent5">
                    <a:lumMod val="50000"/>
                  </a:schemeClr>
                </a:solidFill>
                <a:latin typeface="Calibri" panose="020F0502020204030204" pitchFamily="34" charset="0"/>
                <a:cs typeface="Calibri" panose="020F0502020204030204" pitchFamily="34" charset="0"/>
              </a:rPr>
              <a:t>Modelado - </a:t>
            </a:r>
            <a:r>
              <a:rPr lang="es-EC" dirty="0" smtClean="0">
                <a:solidFill>
                  <a:schemeClr val="accent5">
                    <a:lumMod val="50000"/>
                  </a:schemeClr>
                </a:solidFill>
                <a:latin typeface="Calibri" panose="020F0502020204030204" pitchFamily="34" charset="0"/>
                <a:cs typeface="Calibri" panose="020F0502020204030204" pitchFamily="34" charset="0"/>
              </a:rPr>
              <a:t>REDES NEURONALES</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4" name="Imagen 3" descr="E:\perfil de tesis agosto 2019\TESIS EJEMPLO PROFE DIQUE 2020\DOCUMENTO - TESIS - CAPITULOS\REVISIONES PROFE - LDUQUE\CAPITULO 3\3 REDES NEURONALES.jpg"/>
          <p:cNvPicPr/>
          <p:nvPr/>
        </p:nvPicPr>
        <p:blipFill rotWithShape="1">
          <a:blip r:embed="rId3" cstate="print">
            <a:extLst>
              <a:ext uri="{28A0092B-C50C-407E-A947-70E740481C1C}">
                <a14:useLocalDpi xmlns:a14="http://schemas.microsoft.com/office/drawing/2010/main" val="0"/>
              </a:ext>
            </a:extLst>
          </a:blip>
          <a:srcRect l="13406" t="12357" r="13543" b="55148"/>
          <a:stretch/>
        </p:blipFill>
        <p:spPr bwMode="auto">
          <a:xfrm>
            <a:off x="548640" y="1676400"/>
            <a:ext cx="11125200" cy="3596640"/>
          </a:xfrm>
          <a:prstGeom prst="rect">
            <a:avLst/>
          </a:prstGeom>
          <a:noFill/>
          <a:ln>
            <a:noFill/>
          </a:ln>
        </p:spPr>
      </p:pic>
    </p:spTree>
    <p:extLst>
      <p:ext uri="{BB962C8B-B14F-4D97-AF65-F5344CB8AC3E}">
        <p14:creationId xmlns:p14="http://schemas.microsoft.com/office/powerpoint/2010/main" val="1389451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EC" dirty="0" smtClean="0">
                <a:solidFill>
                  <a:schemeClr val="accent5">
                    <a:lumMod val="50000"/>
                  </a:schemeClr>
                </a:solidFill>
                <a:latin typeface="Calibri" panose="020F0502020204030204" pitchFamily="34" charset="0"/>
                <a:cs typeface="Calibri" panose="020F0502020204030204" pitchFamily="34" charset="0"/>
              </a:rPr>
              <a:t>EVALUACION DE LOS MODELOS CONSTRUIDOS</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3"/>
          <a:stretch>
            <a:fillRect/>
          </a:stretch>
        </p:blipFill>
        <p:spPr>
          <a:xfrm>
            <a:off x="762000" y="1988820"/>
            <a:ext cx="10689908" cy="2948940"/>
          </a:xfrm>
          <a:prstGeom prst="rect">
            <a:avLst/>
          </a:prstGeom>
        </p:spPr>
      </p:pic>
    </p:spTree>
    <p:extLst>
      <p:ext uri="{BB962C8B-B14F-4D97-AF65-F5344CB8AC3E}">
        <p14:creationId xmlns:p14="http://schemas.microsoft.com/office/powerpoint/2010/main" val="3263861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379593298"/>
              </p:ext>
            </p:extLst>
          </p:nvPr>
        </p:nvGraphicFramePr>
        <p:xfrm>
          <a:off x="-990332" y="1309036"/>
          <a:ext cx="8128000" cy="5056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EC" dirty="0" smtClean="0">
                <a:solidFill>
                  <a:schemeClr val="accent5">
                    <a:lumMod val="50000"/>
                  </a:schemeClr>
                </a:solidFill>
                <a:latin typeface="Calibri" panose="020F0502020204030204" pitchFamily="34" charset="0"/>
                <a:cs typeface="Calibri" panose="020F0502020204030204" pitchFamily="34" charset="0"/>
              </a:rPr>
              <a:t>MODELO SELECCIONADO – ARBOL DE DECISIÓN</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10" name="Imagen 9"/>
          <p:cNvPicPr/>
          <p:nvPr/>
        </p:nvPicPr>
        <p:blipFill>
          <a:blip r:embed="rId7"/>
          <a:stretch>
            <a:fillRect/>
          </a:stretch>
        </p:blipFill>
        <p:spPr>
          <a:xfrm>
            <a:off x="6052457" y="2084387"/>
            <a:ext cx="5921647" cy="3010127"/>
          </a:xfrm>
          <a:prstGeom prst="rect">
            <a:avLst/>
          </a:prstGeom>
        </p:spPr>
      </p:pic>
    </p:spTree>
    <p:extLst>
      <p:ext uri="{BB962C8B-B14F-4D97-AF65-F5344CB8AC3E}">
        <p14:creationId xmlns:p14="http://schemas.microsoft.com/office/powerpoint/2010/main" val="3865434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a 12"/>
          <p:cNvGraphicFramePr/>
          <p:nvPr>
            <p:extLst>
              <p:ext uri="{D42A27DB-BD31-4B8C-83A1-F6EECF244321}">
                <p14:modId xmlns:p14="http://schemas.microsoft.com/office/powerpoint/2010/main" val="4274352982"/>
              </p:ext>
            </p:extLst>
          </p:nvPr>
        </p:nvGraphicFramePr>
        <p:xfrm>
          <a:off x="2517326" y="783020"/>
          <a:ext cx="769347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EC" dirty="0" smtClean="0">
                <a:solidFill>
                  <a:schemeClr val="accent5">
                    <a:lumMod val="50000"/>
                  </a:schemeClr>
                </a:solidFill>
                <a:latin typeface="Calibri" panose="020F0502020204030204" pitchFamily="34" charset="0"/>
                <a:cs typeface="Calibri" panose="020F0502020204030204" pitchFamily="34" charset="0"/>
              </a:rPr>
              <a:t>MODELO SELECCIONADO – ARBOL DE DECISIÓN</a:t>
            </a:r>
            <a:endParaRPr lang="es-MX"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3556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 xmlns:a16="http://schemas.microsoft.com/office/drawing/2014/main" id="{990E7D82-A487-40BD-A1C7-1B37C6F92593}"/>
              </a:ext>
            </a:extLst>
          </p:cNvPr>
          <p:cNvSpPr txBox="1">
            <a:spLocks noChangeArrowheads="1"/>
          </p:cNvSpPr>
          <p:nvPr/>
        </p:nvSpPr>
        <p:spPr bwMode="auto">
          <a:xfrm>
            <a:off x="1263853" y="2270605"/>
            <a:ext cx="965686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altLang="es-ES" sz="8800" dirty="0" smtClean="0">
                <a:latin typeface="Mistral" panose="03090702030407020403" pitchFamily="66" charset="0"/>
              </a:rPr>
              <a:t>RESULTADOS</a:t>
            </a:r>
            <a:endParaRPr lang="es-EC" altLang="es-ES" sz="3600" dirty="0">
              <a:solidFill>
                <a:srgbClr val="00B050"/>
              </a:solidFill>
              <a:latin typeface="Mistral" panose="03090702030407020403" pitchFamily="66" charset="0"/>
            </a:endParaRPr>
          </a:p>
        </p:txBody>
      </p:sp>
    </p:spTree>
    <p:extLst>
      <p:ext uri="{BB962C8B-B14F-4D97-AF65-F5344CB8AC3E}">
        <p14:creationId xmlns:p14="http://schemas.microsoft.com/office/powerpoint/2010/main" val="1184362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3344479226"/>
              </p:ext>
            </p:extLst>
          </p:nvPr>
        </p:nvGraphicFramePr>
        <p:xfrm>
          <a:off x="1037942" y="737844"/>
          <a:ext cx="104864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EC" dirty="0" smtClean="0">
                <a:solidFill>
                  <a:schemeClr val="accent5">
                    <a:lumMod val="50000"/>
                  </a:schemeClr>
                </a:solidFill>
                <a:latin typeface="Calibri" panose="020F0502020204030204" pitchFamily="34" charset="0"/>
                <a:cs typeface="Calibri" panose="020F0502020204030204" pitchFamily="34" charset="0"/>
              </a:rPr>
              <a:t>ANALISIS DE RESULTADOS (PATRON)</a:t>
            </a:r>
            <a:endParaRPr lang="es-MX"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2182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114526368"/>
              </p:ext>
            </p:extLst>
          </p:nvPr>
        </p:nvGraphicFramePr>
        <p:xfrm>
          <a:off x="1037942" y="737844"/>
          <a:ext cx="104864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EC" dirty="0" smtClean="0">
                <a:solidFill>
                  <a:schemeClr val="accent5">
                    <a:lumMod val="50000"/>
                  </a:schemeClr>
                </a:solidFill>
                <a:latin typeface="Calibri" panose="020F0502020204030204" pitchFamily="34" charset="0"/>
                <a:cs typeface="Calibri" panose="020F0502020204030204" pitchFamily="34" charset="0"/>
              </a:rPr>
              <a:t>ANALISIS DE RESULTADOS (PATRON)</a:t>
            </a:r>
            <a:endParaRPr lang="es-MX"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43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a:extLst>
              <a:ext uri="{FF2B5EF4-FFF2-40B4-BE49-F238E27FC236}">
                <a16:creationId xmlns="" xmlns:a16="http://schemas.microsoft.com/office/drawing/2014/main" id="{990E7D82-A487-40BD-A1C7-1B37C6F92593}"/>
              </a:ext>
            </a:extLst>
          </p:cNvPr>
          <p:cNvSpPr txBox="1">
            <a:spLocks noChangeArrowheads="1"/>
          </p:cNvSpPr>
          <p:nvPr/>
        </p:nvSpPr>
        <p:spPr bwMode="auto">
          <a:xfrm>
            <a:off x="2791292" y="2060575"/>
            <a:ext cx="627287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altLang="es-ES" sz="8800" dirty="0" smtClean="0">
                <a:latin typeface="Mistral" panose="03090702030407020403" pitchFamily="66" charset="0"/>
              </a:rPr>
              <a:t>INTRODUCCIÓN</a:t>
            </a:r>
            <a:endParaRPr lang="es-EC" altLang="es-ES" sz="3600" dirty="0">
              <a:solidFill>
                <a:srgbClr val="00B050"/>
              </a:solidFill>
              <a:latin typeface="Mistral" panose="03090702030407020403" pitchFamily="66" charset="0"/>
            </a:endParaRPr>
          </a:p>
        </p:txBody>
      </p:sp>
    </p:spTree>
    <p:extLst>
      <p:ext uri="{BB962C8B-B14F-4D97-AF65-F5344CB8AC3E}">
        <p14:creationId xmlns:p14="http://schemas.microsoft.com/office/powerpoint/2010/main" val="1929301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EC" dirty="0">
                <a:solidFill>
                  <a:schemeClr val="accent5">
                    <a:lumMod val="50000"/>
                  </a:schemeClr>
                </a:solidFill>
                <a:latin typeface="Calibri" panose="020F0502020204030204" pitchFamily="34" charset="0"/>
                <a:cs typeface="Calibri" panose="020F0502020204030204" pitchFamily="34" charset="0"/>
              </a:rPr>
              <a:t>ANALISIS DE RESULTADOS (PATRON)</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5" name="Imagen 4"/>
          <p:cNvPicPr/>
          <p:nvPr/>
        </p:nvPicPr>
        <p:blipFill>
          <a:blip r:embed="rId3"/>
          <a:stretch>
            <a:fillRect/>
          </a:stretch>
        </p:blipFill>
        <p:spPr>
          <a:xfrm>
            <a:off x="358156" y="624840"/>
            <a:ext cx="8372825" cy="5439381"/>
          </a:xfrm>
          <a:prstGeom prst="rect">
            <a:avLst/>
          </a:prstGeom>
        </p:spPr>
      </p:pic>
      <p:sp>
        <p:nvSpPr>
          <p:cNvPr id="7" name="Rectángulo 6"/>
          <p:cNvSpPr/>
          <p:nvPr/>
        </p:nvSpPr>
        <p:spPr>
          <a:xfrm>
            <a:off x="9235440" y="1904504"/>
            <a:ext cx="2502989" cy="2308324"/>
          </a:xfrm>
          <a:prstGeom prst="rect">
            <a:avLst/>
          </a:prstGeom>
        </p:spPr>
        <p:txBody>
          <a:bodyPr wrap="square">
            <a:spAutoFit/>
          </a:bodyPr>
          <a:lstStyle/>
          <a:p>
            <a:pPr algn="just"/>
            <a:r>
              <a:rPr lang="es-EC" sz="2400" dirty="0" smtClean="0"/>
              <a:t>Patrón de comportamiento de los clientes, que da como resultado el modelo ganador</a:t>
            </a:r>
            <a:endParaRPr lang="es-EC" sz="2400" dirty="0"/>
          </a:p>
        </p:txBody>
      </p:sp>
    </p:spTree>
    <p:extLst>
      <p:ext uri="{BB962C8B-B14F-4D97-AF65-F5344CB8AC3E}">
        <p14:creationId xmlns:p14="http://schemas.microsoft.com/office/powerpoint/2010/main" val="2653090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EC" dirty="0">
                <a:solidFill>
                  <a:schemeClr val="accent5">
                    <a:lumMod val="50000"/>
                  </a:schemeClr>
                </a:solidFill>
                <a:latin typeface="Calibri" panose="020F0502020204030204" pitchFamily="34" charset="0"/>
                <a:cs typeface="Calibri" panose="020F0502020204030204" pitchFamily="34" charset="0"/>
              </a:rPr>
              <a:t>ANALISIS DE RESULTADOS (PATRON)</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6" name="Imagen 5"/>
          <p:cNvPicPr/>
          <p:nvPr/>
        </p:nvPicPr>
        <p:blipFill>
          <a:blip r:embed="rId3"/>
          <a:stretch>
            <a:fillRect/>
          </a:stretch>
        </p:blipFill>
        <p:spPr>
          <a:xfrm>
            <a:off x="807720" y="818832"/>
            <a:ext cx="7593647" cy="4957128"/>
          </a:xfrm>
          <a:prstGeom prst="rect">
            <a:avLst/>
          </a:prstGeom>
        </p:spPr>
      </p:pic>
      <p:sp>
        <p:nvSpPr>
          <p:cNvPr id="7" name="Rectángulo 6"/>
          <p:cNvSpPr/>
          <p:nvPr/>
        </p:nvSpPr>
        <p:spPr>
          <a:xfrm>
            <a:off x="9083040" y="2143234"/>
            <a:ext cx="2502989" cy="2308324"/>
          </a:xfrm>
          <a:prstGeom prst="rect">
            <a:avLst/>
          </a:prstGeom>
        </p:spPr>
        <p:txBody>
          <a:bodyPr wrap="square">
            <a:spAutoFit/>
          </a:bodyPr>
          <a:lstStyle/>
          <a:p>
            <a:pPr algn="just"/>
            <a:r>
              <a:rPr lang="es-EC" sz="2400" dirty="0" smtClean="0"/>
              <a:t>Patrón de comportamiento de los clientes, que da como resultado el modelo ganador</a:t>
            </a:r>
            <a:endParaRPr lang="es-EC" sz="2400" dirty="0"/>
          </a:p>
        </p:txBody>
      </p:sp>
    </p:spTree>
    <p:extLst>
      <p:ext uri="{BB962C8B-B14F-4D97-AF65-F5344CB8AC3E}">
        <p14:creationId xmlns:p14="http://schemas.microsoft.com/office/powerpoint/2010/main" val="1613122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92314" y="796062"/>
            <a:ext cx="2963183" cy="369332"/>
          </a:xfrm>
          <a:prstGeom prst="rect">
            <a:avLst/>
          </a:prstGeom>
        </p:spPr>
        <p:txBody>
          <a:bodyPr wrap="none">
            <a:spAutoFit/>
          </a:bodyPr>
          <a:lstStyle/>
          <a:p>
            <a:r>
              <a:rPr lang="es-EC" dirty="0" smtClean="0"/>
              <a:t>Valor </a:t>
            </a:r>
            <a:r>
              <a:rPr lang="es-EC" dirty="0"/>
              <a:t>real vs valor predicho</a:t>
            </a:r>
          </a:p>
        </p:txBody>
      </p:sp>
      <p:pic>
        <p:nvPicPr>
          <p:cNvPr id="5" name="Imagen 4"/>
          <p:cNvPicPr/>
          <p:nvPr/>
        </p:nvPicPr>
        <p:blipFill rotWithShape="1">
          <a:blip r:embed="rId3"/>
          <a:srcRect b="57372"/>
          <a:stretch/>
        </p:blipFill>
        <p:spPr>
          <a:xfrm>
            <a:off x="701040" y="1350060"/>
            <a:ext cx="10408920" cy="4216112"/>
          </a:xfrm>
          <a:prstGeom prst="rect">
            <a:avLst/>
          </a:prstGeom>
        </p:spPr>
      </p:pic>
      <p:sp>
        <p:nvSpPr>
          <p:cNvPr id="7"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EC" dirty="0">
                <a:solidFill>
                  <a:schemeClr val="accent5">
                    <a:lumMod val="50000"/>
                  </a:schemeClr>
                </a:solidFill>
                <a:latin typeface="Calibri" panose="020F0502020204030204" pitchFamily="34" charset="0"/>
                <a:cs typeface="Calibri" panose="020F0502020204030204" pitchFamily="34" charset="0"/>
              </a:rPr>
              <a:t>ANALISIS DE RESULTADOS (PATRON)</a:t>
            </a:r>
            <a:endParaRPr lang="es-MX"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13718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729DFBF3-C3FA-4A22-9434-1EB255D402B0}"/>
              </a:ext>
            </a:extLst>
          </p:cNvPr>
          <p:cNvSpPr>
            <a:spLocks noGrp="1"/>
          </p:cNvSpPr>
          <p:nvPr>
            <p:ph type="title"/>
          </p:nvPr>
        </p:nvSpPr>
        <p:spPr>
          <a:xfrm>
            <a:off x="1992314" y="19050"/>
            <a:ext cx="8640191" cy="961678"/>
          </a:xfrm>
        </p:spPr>
        <p:txBody>
          <a:bodyPr>
            <a:normAutofit/>
          </a:bodyPr>
          <a:lstStyle/>
          <a:p>
            <a:pPr algn="l">
              <a:defRPr/>
            </a:pPr>
            <a:r>
              <a:rPr lang="es-EC" dirty="0">
                <a:solidFill>
                  <a:schemeClr val="accent5">
                    <a:lumMod val="50000"/>
                  </a:schemeClr>
                </a:solidFill>
                <a:latin typeface="Calibri" panose="020F0502020204030204" pitchFamily="34" charset="0"/>
                <a:cs typeface="Calibri" panose="020F0502020204030204" pitchFamily="34" charset="0"/>
              </a:rPr>
              <a:t>ANALISIS DE RESULTADOS (PATRON)</a:t>
            </a:r>
            <a:endParaRPr lang="es-MX" dirty="0">
              <a:solidFill>
                <a:schemeClr val="accent5">
                  <a:lumMod val="50000"/>
                </a:schemeClr>
              </a:solidFill>
              <a:latin typeface="Calibri" panose="020F0502020204030204" pitchFamily="34" charset="0"/>
              <a:cs typeface="Calibri" panose="020F0502020204030204" pitchFamily="34" charset="0"/>
            </a:endParaRPr>
          </a:p>
        </p:txBody>
      </p:sp>
      <p:pic>
        <p:nvPicPr>
          <p:cNvPr id="6" name="Imagen 5"/>
          <p:cNvPicPr/>
          <p:nvPr/>
        </p:nvPicPr>
        <p:blipFill rotWithShape="1">
          <a:blip r:embed="rId3"/>
          <a:srcRect b="51859"/>
          <a:stretch/>
        </p:blipFill>
        <p:spPr>
          <a:xfrm>
            <a:off x="449943" y="980728"/>
            <a:ext cx="11495313" cy="4926585"/>
          </a:xfrm>
          <a:prstGeom prst="rect">
            <a:avLst/>
          </a:prstGeom>
        </p:spPr>
      </p:pic>
    </p:spTree>
    <p:extLst>
      <p:ext uri="{BB962C8B-B14F-4D97-AF65-F5344CB8AC3E}">
        <p14:creationId xmlns:p14="http://schemas.microsoft.com/office/powerpoint/2010/main" val="573884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 xmlns:a16="http://schemas.microsoft.com/office/drawing/2014/main" id="{990E7D82-A487-40BD-A1C7-1B37C6F92593}"/>
              </a:ext>
            </a:extLst>
          </p:cNvPr>
          <p:cNvSpPr txBox="1">
            <a:spLocks noChangeArrowheads="1"/>
          </p:cNvSpPr>
          <p:nvPr/>
        </p:nvSpPr>
        <p:spPr bwMode="auto">
          <a:xfrm>
            <a:off x="1554139" y="1719062"/>
            <a:ext cx="965686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altLang="es-ES" sz="8800" dirty="0" smtClean="0">
                <a:latin typeface="Mistral" panose="03090702030407020403" pitchFamily="66" charset="0"/>
              </a:rPr>
              <a:t>CONCLUSIONES Y RECOMENDACIONES</a:t>
            </a:r>
            <a:endParaRPr lang="es-EC" altLang="es-ES" sz="3600" dirty="0">
              <a:solidFill>
                <a:srgbClr val="00B050"/>
              </a:solidFill>
              <a:latin typeface="Mistral" panose="03090702030407020403" pitchFamily="66" charset="0"/>
            </a:endParaRPr>
          </a:p>
        </p:txBody>
      </p:sp>
    </p:spTree>
    <p:extLst>
      <p:ext uri="{BB962C8B-B14F-4D97-AF65-F5344CB8AC3E}">
        <p14:creationId xmlns:p14="http://schemas.microsoft.com/office/powerpoint/2010/main" val="3366762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91EA7243-9490-4761-8C29-287DED9F2D9D}"/>
              </a:ext>
            </a:extLst>
          </p:cNvPr>
          <p:cNvSpPr>
            <a:spLocks noGrp="1"/>
          </p:cNvSpPr>
          <p:nvPr>
            <p:ph type="title"/>
          </p:nvPr>
        </p:nvSpPr>
        <p:spPr>
          <a:xfrm>
            <a:off x="2058380" y="33990"/>
            <a:ext cx="5983520" cy="586698"/>
          </a:xfrm>
        </p:spPr>
        <p:txBody>
          <a:bodyPr>
            <a:normAutofit/>
          </a:bodyPr>
          <a:lstStyle/>
          <a:p>
            <a:pPr algn="l">
              <a:defRPr/>
            </a:pPr>
            <a:r>
              <a:rPr lang="es-MX" dirty="0">
                <a:solidFill>
                  <a:schemeClr val="accent5">
                    <a:lumMod val="50000"/>
                  </a:schemeClr>
                </a:solidFill>
                <a:latin typeface="Calibri" panose="020F0502020204030204" pitchFamily="34" charset="0"/>
                <a:cs typeface="Calibri" panose="020F0502020204030204" pitchFamily="34" charset="0"/>
              </a:rPr>
              <a:t>CONCLUSIONES</a:t>
            </a:r>
          </a:p>
        </p:txBody>
      </p:sp>
      <p:pic>
        <p:nvPicPr>
          <p:cNvPr id="16" name="Gráfico 15">
            <a:extLst>
              <a:ext uri="{FF2B5EF4-FFF2-40B4-BE49-F238E27FC236}">
                <a16:creationId xmlns="" xmlns:a16="http://schemas.microsoft.com/office/drawing/2014/main" id="{56762F46-9371-4372-B3B1-10A4ABA2202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951604" y="1332807"/>
            <a:ext cx="1584176" cy="3744416"/>
          </a:xfrm>
          <a:prstGeom prst="rect">
            <a:avLst/>
          </a:prstGeom>
        </p:spPr>
      </p:pic>
      <p:sp>
        <p:nvSpPr>
          <p:cNvPr id="6" name="Rectángulo 5">
            <a:extLst>
              <a:ext uri="{FF2B5EF4-FFF2-40B4-BE49-F238E27FC236}">
                <a16:creationId xmlns="" xmlns:a16="http://schemas.microsoft.com/office/drawing/2014/main" id="{927AED1A-60EE-41A4-8144-335691FFE8F8}"/>
              </a:ext>
            </a:extLst>
          </p:cNvPr>
          <p:cNvSpPr/>
          <p:nvPr/>
        </p:nvSpPr>
        <p:spPr>
          <a:xfrm>
            <a:off x="818146" y="1106905"/>
            <a:ext cx="8891337" cy="3416320"/>
          </a:xfrm>
          <a:prstGeom prst="rect">
            <a:avLst/>
          </a:prstGeom>
        </p:spPr>
        <p:txBody>
          <a:bodyPr wrap="square">
            <a:spAutoFit/>
          </a:bodyPr>
          <a:lstStyle/>
          <a:p>
            <a:pPr marL="285750" lvl="0" indent="-285750">
              <a:buFont typeface="Wingdings" panose="05000000000000000000" pitchFamily="2" charset="2"/>
              <a:buChar char="ü"/>
            </a:pPr>
            <a:r>
              <a:rPr lang="es-EC" dirty="0"/>
              <a:t>Posterior a realizar un estudio de literatura de los artículos relacionados al tema de investigación, se identifica que en varios de los artículos revisados se realiza un análisis y comparación de los métodos de predicción utilizados, pero no se encontró estudios similares para empresas de telecomunicaciones, es por eso que se optó por realizar 3 de las técnicas de modelamiento más usadas para variables categóricas y numéricas, estas fueron: Árboles de Decisión, </a:t>
            </a:r>
            <a:r>
              <a:rPr lang="es-EC" dirty="0" err="1"/>
              <a:t>Naive</a:t>
            </a:r>
            <a:r>
              <a:rPr lang="es-EC" dirty="0"/>
              <a:t> </a:t>
            </a:r>
            <a:r>
              <a:rPr lang="es-EC" dirty="0" err="1"/>
              <a:t>Bayes</a:t>
            </a:r>
            <a:r>
              <a:rPr lang="es-EC" dirty="0"/>
              <a:t> y Redes Neuronales.</a:t>
            </a:r>
          </a:p>
          <a:p>
            <a:pPr lvl="0" algn="just"/>
            <a:endParaRPr lang="es-EC" dirty="0"/>
          </a:p>
          <a:p>
            <a:pPr marL="285750" lvl="0" indent="-285750" algn="just">
              <a:buFont typeface="Wingdings" panose="05000000000000000000" pitchFamily="2" charset="2"/>
              <a:buChar char="ü"/>
            </a:pPr>
            <a:r>
              <a:rPr lang="es-EC" dirty="0"/>
              <a:t>La causa más fuerte o potente por la que los clientes optan o deciden cancelar sus servicios contratados con la empresa de telecomunicaciones objeto de estudio es o son las fallas técnicas presentadas en el servicio y que se traducen o reflejan en la variable quejas.</a:t>
            </a:r>
          </a:p>
        </p:txBody>
      </p:sp>
    </p:spTree>
    <p:extLst>
      <p:ext uri="{BB962C8B-B14F-4D97-AF65-F5344CB8AC3E}">
        <p14:creationId xmlns:p14="http://schemas.microsoft.com/office/powerpoint/2010/main" val="2231460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91EA7243-9490-4761-8C29-287DED9F2D9D}"/>
              </a:ext>
            </a:extLst>
          </p:cNvPr>
          <p:cNvSpPr>
            <a:spLocks noGrp="1"/>
          </p:cNvSpPr>
          <p:nvPr>
            <p:ph type="title"/>
          </p:nvPr>
        </p:nvSpPr>
        <p:spPr>
          <a:xfrm>
            <a:off x="2058380" y="33990"/>
            <a:ext cx="5983520" cy="586698"/>
          </a:xfrm>
        </p:spPr>
        <p:txBody>
          <a:bodyPr>
            <a:normAutofit/>
          </a:bodyPr>
          <a:lstStyle/>
          <a:p>
            <a:pPr algn="l">
              <a:defRPr/>
            </a:pPr>
            <a:r>
              <a:rPr lang="es-MX" dirty="0">
                <a:solidFill>
                  <a:schemeClr val="accent5">
                    <a:lumMod val="50000"/>
                  </a:schemeClr>
                </a:solidFill>
                <a:latin typeface="Calibri" panose="020F0502020204030204" pitchFamily="34" charset="0"/>
                <a:cs typeface="Calibri" panose="020F0502020204030204" pitchFamily="34" charset="0"/>
              </a:rPr>
              <a:t>CONCLUSIONES</a:t>
            </a:r>
          </a:p>
        </p:txBody>
      </p:sp>
      <p:sp>
        <p:nvSpPr>
          <p:cNvPr id="5" name="Rectángulo 4">
            <a:extLst>
              <a:ext uri="{FF2B5EF4-FFF2-40B4-BE49-F238E27FC236}">
                <a16:creationId xmlns="" xmlns:a16="http://schemas.microsoft.com/office/drawing/2014/main" id="{927AED1A-60EE-41A4-8144-335691FFE8F8}"/>
              </a:ext>
            </a:extLst>
          </p:cNvPr>
          <p:cNvSpPr/>
          <p:nvPr/>
        </p:nvSpPr>
        <p:spPr>
          <a:xfrm>
            <a:off x="818146" y="1106905"/>
            <a:ext cx="8891337" cy="3693319"/>
          </a:xfrm>
          <a:prstGeom prst="rect">
            <a:avLst/>
          </a:prstGeom>
        </p:spPr>
        <p:txBody>
          <a:bodyPr wrap="square">
            <a:spAutoFit/>
          </a:bodyPr>
          <a:lstStyle/>
          <a:p>
            <a:pPr marL="285750" lvl="0" indent="-285750" algn="just">
              <a:buFont typeface="Wingdings" panose="05000000000000000000" pitchFamily="2" charset="2"/>
              <a:buChar char="ü"/>
            </a:pPr>
            <a:r>
              <a:rPr lang="es-EC" dirty="0"/>
              <a:t>Luego de las validaciones realizadas a los 3 modelos propuestos se concluye que la técnica de Árbol de Decisión es la más exacta con un 98.59%, la que menor porcentaje de error posee (1.40%), la que mejor se adapta y predice la data ingresada para nuestro caso de estudio específico, permitiéndonos obtener e identificar patrones o reglas del comportamiento que tienen en común los clientes previo a cancelar sus servicios contratados con la empresa de telecomunicaciones objeto de estudio</a:t>
            </a:r>
            <a:r>
              <a:rPr lang="es-EC" dirty="0" smtClean="0"/>
              <a:t>.</a:t>
            </a:r>
          </a:p>
          <a:p>
            <a:pPr marL="285750" lvl="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r>
              <a:rPr lang="es-EC" dirty="0"/>
              <a:t>En base a los resultados obtenidos en el desarrollo del presente proyecto se concluye que la hipótesis propuesta es positiva ya que el modelo analítico construido permite alertar de manera temprana, indicando quienes son los clientes que tienen una alta probabilidad o intención de cancelar los servicios contratados con la empresa de telecomunicaciones objeto de estudio.</a:t>
            </a:r>
          </a:p>
        </p:txBody>
      </p:sp>
      <p:pic>
        <p:nvPicPr>
          <p:cNvPr id="16" name="Gráfico 15">
            <a:extLst>
              <a:ext uri="{FF2B5EF4-FFF2-40B4-BE49-F238E27FC236}">
                <a16:creationId xmlns="" xmlns:a16="http://schemas.microsoft.com/office/drawing/2014/main" id="{56762F46-9371-4372-B3B1-10A4ABA2202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023793" y="1609806"/>
            <a:ext cx="1584176" cy="3744416"/>
          </a:xfrm>
          <a:prstGeom prst="rect">
            <a:avLst/>
          </a:prstGeom>
        </p:spPr>
      </p:pic>
    </p:spTree>
    <p:extLst>
      <p:ext uri="{BB962C8B-B14F-4D97-AF65-F5344CB8AC3E}">
        <p14:creationId xmlns:p14="http://schemas.microsoft.com/office/powerpoint/2010/main" val="30857783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91EA7243-9490-4761-8C29-287DED9F2D9D}"/>
              </a:ext>
            </a:extLst>
          </p:cNvPr>
          <p:cNvSpPr>
            <a:spLocks noGrp="1"/>
          </p:cNvSpPr>
          <p:nvPr>
            <p:ph type="title"/>
          </p:nvPr>
        </p:nvSpPr>
        <p:spPr>
          <a:xfrm>
            <a:off x="2058380" y="33990"/>
            <a:ext cx="5983520" cy="586698"/>
          </a:xfrm>
        </p:spPr>
        <p:txBody>
          <a:bodyPr>
            <a:normAutofit/>
          </a:bodyPr>
          <a:lstStyle/>
          <a:p>
            <a:pPr algn="l">
              <a:defRPr/>
            </a:pPr>
            <a:r>
              <a:rPr lang="es-MX" dirty="0">
                <a:solidFill>
                  <a:schemeClr val="accent5">
                    <a:lumMod val="50000"/>
                  </a:schemeClr>
                </a:solidFill>
                <a:latin typeface="Calibri" panose="020F0502020204030204" pitchFamily="34" charset="0"/>
                <a:cs typeface="Calibri" panose="020F0502020204030204" pitchFamily="34" charset="0"/>
              </a:rPr>
              <a:t>RECOMENDACIONES</a:t>
            </a:r>
          </a:p>
        </p:txBody>
      </p:sp>
      <p:pic>
        <p:nvPicPr>
          <p:cNvPr id="11" name="Gráfico 10">
            <a:extLst>
              <a:ext uri="{FF2B5EF4-FFF2-40B4-BE49-F238E27FC236}">
                <a16:creationId xmlns="" xmlns:a16="http://schemas.microsoft.com/office/drawing/2014/main" id="{DA9FB6EE-D892-45D6-945E-70FBF0ED8EA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069015" y="489068"/>
            <a:ext cx="1789444" cy="2270556"/>
          </a:xfrm>
          <a:prstGeom prst="rect">
            <a:avLst/>
          </a:prstGeom>
        </p:spPr>
      </p:pic>
      <p:sp>
        <p:nvSpPr>
          <p:cNvPr id="10" name="Rectángulo 9">
            <a:extLst>
              <a:ext uri="{FF2B5EF4-FFF2-40B4-BE49-F238E27FC236}">
                <a16:creationId xmlns="" xmlns:a16="http://schemas.microsoft.com/office/drawing/2014/main" id="{927AED1A-60EE-41A4-8144-335691FFE8F8}"/>
              </a:ext>
            </a:extLst>
          </p:cNvPr>
          <p:cNvSpPr/>
          <p:nvPr/>
        </p:nvSpPr>
        <p:spPr>
          <a:xfrm>
            <a:off x="1349610" y="1241109"/>
            <a:ext cx="7914706" cy="3970318"/>
          </a:xfrm>
          <a:prstGeom prst="rect">
            <a:avLst/>
          </a:prstGeom>
        </p:spPr>
        <p:txBody>
          <a:bodyPr wrap="square">
            <a:spAutoFit/>
          </a:bodyPr>
          <a:lstStyle/>
          <a:p>
            <a:pPr marL="285750" lvl="0" indent="-285750" algn="just">
              <a:buFont typeface="Wingdings" panose="05000000000000000000" pitchFamily="2" charset="2"/>
              <a:buChar char="ü"/>
            </a:pPr>
            <a:r>
              <a:rPr lang="es-EC" dirty="0"/>
              <a:t>El modelo analítico desarrollado debe ser empleado como insumo en el diseño del plan de inteligencia de negocios de la empresa de Telecomunicaciones objeto de estudio en su fase preliminar</a:t>
            </a:r>
            <a:r>
              <a:rPr lang="es-EC" dirty="0" smtClean="0"/>
              <a:t>.</a:t>
            </a:r>
          </a:p>
          <a:p>
            <a:pPr marL="285750" lvl="0" indent="-285750" algn="just">
              <a:buFont typeface="Wingdings" panose="05000000000000000000" pitchFamily="2" charset="2"/>
              <a:buChar char="ü"/>
            </a:pPr>
            <a:endParaRPr lang="es-EC" dirty="0"/>
          </a:p>
          <a:p>
            <a:pPr marL="285750" lvl="0" indent="-285750" algn="just">
              <a:buFont typeface="Wingdings" panose="05000000000000000000" pitchFamily="2" charset="2"/>
              <a:buChar char="ü"/>
            </a:pPr>
            <a:r>
              <a:rPr lang="es-EC" dirty="0"/>
              <a:t>El realizar la evaluación de resultados del modelo predictivo nos permitió conocer que la permanencia de los clientes en la empresa objeto de estudio se determina en base a la aplicación de una atención y beneficio atractivo a los clientes que tienen una gran intención de cancelar sus servicios</a:t>
            </a:r>
            <a:r>
              <a:rPr lang="es-EC" dirty="0" smtClean="0"/>
              <a:t>.</a:t>
            </a:r>
          </a:p>
          <a:p>
            <a:pPr marL="285750" lvl="0" indent="-285750" algn="just">
              <a:buFont typeface="Wingdings" panose="05000000000000000000" pitchFamily="2" charset="2"/>
              <a:buChar char="ü"/>
            </a:pPr>
            <a:endParaRPr lang="es-EC" dirty="0"/>
          </a:p>
          <a:p>
            <a:pPr marL="285750" lvl="0" indent="-285750" algn="just">
              <a:buFont typeface="Wingdings" panose="05000000000000000000" pitchFamily="2" charset="2"/>
              <a:buChar char="ü"/>
            </a:pPr>
            <a:r>
              <a:rPr lang="es-EC" dirty="0"/>
              <a:t>El presente estudio dio como resultado que el modelo predictivo propuesto es de carácter multidisciplinar, pero enfocado al uso en empresas de telecomunicaciones; el  modelo desarrollado puede ser utilizado para todos los tipos de servicios o productos en el área</a:t>
            </a:r>
            <a:r>
              <a:rPr lang="es-EC" dirty="0" smtClean="0"/>
              <a:t>.</a:t>
            </a:r>
            <a:endParaRPr lang="es-EC" dirty="0"/>
          </a:p>
        </p:txBody>
      </p:sp>
    </p:spTree>
    <p:extLst>
      <p:ext uri="{BB962C8B-B14F-4D97-AF65-F5344CB8AC3E}">
        <p14:creationId xmlns:p14="http://schemas.microsoft.com/office/powerpoint/2010/main" val="3032432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r="4834"/>
          <a:stretch/>
        </p:blipFill>
        <p:spPr>
          <a:xfrm>
            <a:off x="3970419" y="1324525"/>
            <a:ext cx="3947361" cy="3807347"/>
          </a:xfrm>
          <a:prstGeom prst="rect">
            <a:avLst/>
          </a:prstGeom>
        </p:spPr>
      </p:pic>
      <p:sp>
        <p:nvSpPr>
          <p:cNvPr id="4" name="CuadroTexto 3"/>
          <p:cNvSpPr txBox="1"/>
          <p:nvPr/>
        </p:nvSpPr>
        <p:spPr>
          <a:xfrm>
            <a:off x="8169442" y="2546062"/>
            <a:ext cx="3599354" cy="2062103"/>
          </a:xfrm>
          <a:prstGeom prst="rect">
            <a:avLst/>
          </a:prstGeom>
          <a:noFill/>
        </p:spPr>
        <p:txBody>
          <a:bodyPr wrap="square" rtlCol="0">
            <a:spAutoFit/>
          </a:bodyPr>
          <a:lstStyle/>
          <a:p>
            <a:pPr algn="ctr"/>
            <a:r>
              <a:rPr lang="es-EC" sz="3200" b="1" u="none" dirty="0" smtClean="0">
                <a:latin typeface="Times New Roman" panose="02020603050405020304" pitchFamily="18" charset="0"/>
                <a:cs typeface="Times New Roman" panose="02020603050405020304" pitchFamily="18" charset="0"/>
              </a:rPr>
              <a:t>   </a:t>
            </a:r>
            <a:r>
              <a:rPr lang="es-EC" sz="3200" b="1" u="none" dirty="0" smtClean="0">
                <a:solidFill>
                  <a:schemeClr val="bg2">
                    <a:lumMod val="75000"/>
                  </a:schemeClr>
                </a:solidFill>
                <a:latin typeface="Telefonica Cap" panose="00000500000000000000" pitchFamily="50" charset="0"/>
                <a:cs typeface="Times New Roman" panose="02020603050405020304" pitchFamily="18" charset="0"/>
              </a:rPr>
              <a:t>MUCHAS GRACIAS POR SU ATENCION!!!</a:t>
            </a:r>
            <a:endParaRPr lang="en-US" sz="3200" b="1" u="none" dirty="0">
              <a:solidFill>
                <a:schemeClr val="bg2">
                  <a:lumMod val="75000"/>
                </a:schemeClr>
              </a:solidFill>
              <a:latin typeface="Telefonica Cap"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4088427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8" name="Picture 12" descr="ᐈ Mapa del mundo vector de stock, fondo mapa mundi | descargar en  Depositphotos®"/>
          <p:cNvPicPr>
            <a:picLocks noChangeAspect="1" noChangeArrowheads="1"/>
          </p:cNvPicPr>
          <p:nvPr/>
        </p:nvPicPr>
        <p:blipFill>
          <a:blip r:embed="rId3">
            <a:extLst>
              <a:ext uri="{BEBA8EAE-BF5A-486C-A8C5-ECC9F3942E4B}">
                <a14:imgProps xmlns:a14="http://schemas.microsoft.com/office/drawing/2010/main">
                  <a14:imgLayer r:embed="rId4">
                    <a14:imgEffect>
                      <a14:artisticBlur radius="5"/>
                    </a14:imgEffect>
                    <a14:imgEffect>
                      <a14:saturation sat="80000"/>
                    </a14:imgEffect>
                  </a14:imgLayer>
                </a14:imgProps>
              </a:ext>
              <a:ext uri="{28A0092B-C50C-407E-A947-70E740481C1C}">
                <a14:useLocalDpi xmlns:a14="http://schemas.microsoft.com/office/drawing/2010/main" val="0"/>
              </a:ext>
            </a:extLst>
          </a:blip>
          <a:srcRect/>
          <a:stretch>
            <a:fillRect/>
          </a:stretch>
        </p:blipFill>
        <p:spPr bwMode="auto">
          <a:xfrm>
            <a:off x="-157798" y="1971161"/>
            <a:ext cx="4828364" cy="23688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 xmlns:a16="http://schemas.microsoft.com/office/drawing/2014/main" id="{B998D93B-FEC6-45B4-861B-1C710DCAF08E}"/>
              </a:ext>
            </a:extLst>
          </p:cNvPr>
          <p:cNvSpPr>
            <a:spLocks noGrp="1"/>
          </p:cNvSpPr>
          <p:nvPr>
            <p:ph type="title"/>
          </p:nvPr>
        </p:nvSpPr>
        <p:spPr>
          <a:xfrm>
            <a:off x="1847529" y="86862"/>
            <a:ext cx="2950245" cy="699883"/>
          </a:xfrm>
        </p:spPr>
        <p:txBody>
          <a:bodyPr>
            <a:normAutofit/>
          </a:bodyPr>
          <a:lstStyle/>
          <a:p>
            <a:pPr>
              <a:defRPr/>
            </a:pPr>
            <a:r>
              <a:rPr lang="es-MX" dirty="0" smtClean="0">
                <a:solidFill>
                  <a:schemeClr val="accent5">
                    <a:lumMod val="50000"/>
                  </a:schemeClr>
                </a:solidFill>
                <a:latin typeface="Calibri" panose="020F0502020204030204" pitchFamily="34" charset="0"/>
                <a:cs typeface="Calibri" panose="020F0502020204030204" pitchFamily="34" charset="0"/>
              </a:rPr>
              <a:t>Introducción</a:t>
            </a:r>
            <a:endParaRPr lang="es-MX" dirty="0">
              <a:solidFill>
                <a:schemeClr val="accent5">
                  <a:lumMod val="50000"/>
                </a:schemeClr>
              </a:solidFill>
              <a:latin typeface="Calibri" panose="020F0502020204030204" pitchFamily="34" charset="0"/>
              <a:cs typeface="Calibri" panose="020F0502020204030204" pitchFamily="34" charset="0"/>
            </a:endParaRPr>
          </a:p>
        </p:txBody>
      </p:sp>
      <p:grpSp>
        <p:nvGrpSpPr>
          <p:cNvPr id="5" name="Grupo 4"/>
          <p:cNvGrpSpPr/>
          <p:nvPr/>
        </p:nvGrpSpPr>
        <p:grpSpPr>
          <a:xfrm>
            <a:off x="-324537" y="3213456"/>
            <a:ext cx="4313936" cy="890525"/>
            <a:chOff x="3192786" y="2058865"/>
            <a:chExt cx="4313936" cy="890525"/>
          </a:xfrm>
        </p:grpSpPr>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2786" y="2411647"/>
              <a:ext cx="155676" cy="153444"/>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0999" y="2058865"/>
              <a:ext cx="603365" cy="603365"/>
            </a:xfrm>
            <a:prstGeom prst="rect">
              <a:avLst/>
            </a:prstGeom>
          </p:spPr>
        </p:pic>
        <p:sp>
          <p:nvSpPr>
            <p:cNvPr id="11" name="CuadroTexto 10"/>
            <p:cNvSpPr txBox="1"/>
            <p:nvPr/>
          </p:nvSpPr>
          <p:spPr>
            <a:xfrm>
              <a:off x="4571303" y="2687780"/>
              <a:ext cx="2935419" cy="261610"/>
            </a:xfrm>
            <a:prstGeom prst="rect">
              <a:avLst/>
            </a:prstGeom>
            <a:noFill/>
          </p:spPr>
          <p:txBody>
            <a:bodyPr wrap="none" rtlCol="0">
              <a:spAutoFit/>
            </a:bodyPr>
            <a:lstStyle/>
            <a:p>
              <a:r>
                <a:rPr lang="es-MX" sz="1100" b="1" dirty="0" smtClean="0">
                  <a:latin typeface="Arial" panose="020B0604020202020204" pitchFamily="34" charset="0"/>
                  <a:cs typeface="Arial" panose="020B0604020202020204" pitchFamily="34" charset="0"/>
                </a:rPr>
                <a:t>EMPRESAS DE TELECOMUNICACIONES</a:t>
              </a:r>
            </a:p>
          </p:txBody>
        </p:sp>
      </p:grpSp>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385" y="3243279"/>
            <a:ext cx="603365" cy="603365"/>
          </a:xfrm>
          <a:prstGeom prst="rect">
            <a:avLst/>
          </a:prstGeom>
        </p:spPr>
      </p:pic>
      <p:sp>
        <p:nvSpPr>
          <p:cNvPr id="2" name="AutoShape 2" descr="Ilustración De Signo De Antena. Icono Marrón En El Fondo Transparente.  Ilustraciones Vectoriales, Clip Art Vectorizado Libre De Derechos. Image  71100238."/>
          <p:cNvSpPr>
            <a:spLocks noChangeAspect="1" noChangeArrowheads="1"/>
          </p:cNvSpPr>
          <p:nvPr/>
        </p:nvSpPr>
        <p:spPr bwMode="auto">
          <a:xfrm>
            <a:off x="155574" y="-144463"/>
            <a:ext cx="1238153" cy="12381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9702" name="Picture 6" descr="Antena | Icono Grat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896879" y="2526576"/>
            <a:ext cx="1211637" cy="1211637"/>
          </a:xfrm>
          <a:prstGeom prst="rect">
            <a:avLst/>
          </a:prstGeom>
          <a:noFill/>
          <a:extLst>
            <a:ext uri="{909E8E84-426E-40DD-AFC4-6F175D3DCCD1}">
              <a14:hiddenFill xmlns:a14="http://schemas.microsoft.com/office/drawing/2010/main">
                <a:solidFill>
                  <a:srgbClr val="FFFFFF"/>
                </a:solidFill>
              </a14:hiddenFill>
            </a:ext>
          </a:extLst>
        </p:spPr>
      </p:pic>
      <p:sp>
        <p:nvSpPr>
          <p:cNvPr id="13" name="Abrir llave 12"/>
          <p:cNvSpPr/>
          <p:nvPr/>
        </p:nvSpPr>
        <p:spPr>
          <a:xfrm>
            <a:off x="4562860" y="968188"/>
            <a:ext cx="975497" cy="4823012"/>
          </a:xfrm>
          <a:prstGeom prst="leftBrace">
            <a:avLst/>
          </a:prstGeom>
          <a:ln w="38100">
            <a:solidFill>
              <a:schemeClr val="accent6"/>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14" name="CuadroTexto 13"/>
          <p:cNvSpPr txBox="1"/>
          <p:nvPr/>
        </p:nvSpPr>
        <p:spPr>
          <a:xfrm>
            <a:off x="5271247" y="1398494"/>
            <a:ext cx="1721454" cy="4616648"/>
          </a:xfrm>
          <a:prstGeom prst="rect">
            <a:avLst/>
          </a:prstGeom>
          <a:noFill/>
        </p:spPr>
        <p:txBody>
          <a:bodyPr wrap="square" rtlCol="0">
            <a:spAutoFit/>
          </a:bodyPr>
          <a:lstStyle/>
          <a:p>
            <a:r>
              <a:rPr lang="es-ES" dirty="0" smtClean="0"/>
              <a:t>SERVICIO 1</a:t>
            </a:r>
          </a:p>
          <a:p>
            <a:r>
              <a:rPr lang="es-ES" dirty="0"/>
              <a:t>SERVICIO </a:t>
            </a:r>
            <a:r>
              <a:rPr lang="es-ES" dirty="0" smtClean="0"/>
              <a:t>2</a:t>
            </a:r>
            <a:endParaRPr lang="es-EC" dirty="0"/>
          </a:p>
          <a:p>
            <a:r>
              <a:rPr lang="es-ES" dirty="0" smtClean="0"/>
              <a:t>SERVICIO 3</a:t>
            </a:r>
            <a:endParaRPr lang="es-EC" dirty="0"/>
          </a:p>
          <a:p>
            <a:r>
              <a:rPr lang="es-ES" dirty="0" smtClean="0"/>
              <a:t>SERVICIO </a:t>
            </a:r>
            <a:r>
              <a:rPr lang="es-ES" dirty="0"/>
              <a:t>4</a:t>
            </a:r>
            <a:endParaRPr lang="es-EC" dirty="0"/>
          </a:p>
          <a:p>
            <a:r>
              <a:rPr lang="es-ES" dirty="0" smtClean="0"/>
              <a:t>SERVICIO 5</a:t>
            </a:r>
            <a:endParaRPr lang="es-EC" dirty="0"/>
          </a:p>
          <a:p>
            <a:r>
              <a:rPr lang="es-ES" sz="2400" b="1" u="none" dirty="0" smtClean="0"/>
              <a:t>.</a:t>
            </a:r>
          </a:p>
          <a:p>
            <a:r>
              <a:rPr lang="es-ES" sz="2400" b="1" u="none" dirty="0" smtClean="0"/>
              <a:t>.</a:t>
            </a:r>
          </a:p>
          <a:p>
            <a:r>
              <a:rPr lang="es-ES" sz="2400" b="1" u="none" dirty="0" smtClean="0"/>
              <a:t>.</a:t>
            </a:r>
          </a:p>
          <a:p>
            <a:r>
              <a:rPr lang="es-ES" sz="2400" b="1" u="none" dirty="0" smtClean="0"/>
              <a:t>.</a:t>
            </a:r>
          </a:p>
          <a:p>
            <a:r>
              <a:rPr lang="es-ES" sz="2400" b="1" u="none" dirty="0" smtClean="0"/>
              <a:t>.</a:t>
            </a:r>
          </a:p>
          <a:p>
            <a:r>
              <a:rPr lang="es-ES" sz="2400" b="1" u="none" dirty="0" smtClean="0"/>
              <a:t>.</a:t>
            </a:r>
          </a:p>
          <a:p>
            <a:r>
              <a:rPr lang="es-ES" sz="2400" b="1" u="none" dirty="0" smtClean="0"/>
              <a:t>.</a:t>
            </a:r>
            <a:endParaRPr lang="es-ES" sz="2400" b="1" u="none" dirty="0"/>
          </a:p>
          <a:p>
            <a:r>
              <a:rPr lang="es-ES" dirty="0"/>
              <a:t>SERVICIO </a:t>
            </a:r>
            <a:r>
              <a:rPr lang="es-ES" dirty="0" smtClean="0"/>
              <a:t>N</a:t>
            </a:r>
            <a:endParaRPr lang="es-EC" dirty="0"/>
          </a:p>
          <a:p>
            <a:endParaRPr lang="es-EC" dirty="0"/>
          </a:p>
        </p:txBody>
      </p:sp>
      <p:pic>
        <p:nvPicPr>
          <p:cNvPr id="21" name="Imagen 20"/>
          <p:cNvPicPr>
            <a:picLocks noChangeAspect="1"/>
          </p:cNvPicPr>
          <p:nvPr/>
        </p:nvPicPr>
        <p:blipFill>
          <a:blip r:embed="rId8"/>
          <a:stretch>
            <a:fillRect/>
          </a:stretch>
        </p:blipFill>
        <p:spPr>
          <a:xfrm flipH="1">
            <a:off x="7045904" y="2229812"/>
            <a:ext cx="1276341" cy="1967288"/>
          </a:xfrm>
          <a:prstGeom prst="rect">
            <a:avLst/>
          </a:prstGeom>
        </p:spPr>
      </p:pic>
      <p:pic>
        <p:nvPicPr>
          <p:cNvPr id="22" name="Imagen 21"/>
          <p:cNvPicPr>
            <a:picLocks noChangeAspect="1"/>
          </p:cNvPicPr>
          <p:nvPr/>
        </p:nvPicPr>
        <p:blipFill>
          <a:blip r:embed="rId8"/>
          <a:stretch>
            <a:fillRect/>
          </a:stretch>
        </p:blipFill>
        <p:spPr>
          <a:xfrm flipH="1">
            <a:off x="10457416" y="1239601"/>
            <a:ext cx="1276341" cy="1967288"/>
          </a:xfrm>
          <a:prstGeom prst="rect">
            <a:avLst/>
          </a:prstGeom>
        </p:spPr>
      </p:pic>
      <p:pic>
        <p:nvPicPr>
          <p:cNvPr id="24" name="Imagen 23"/>
          <p:cNvPicPr>
            <a:picLocks noChangeAspect="1"/>
          </p:cNvPicPr>
          <p:nvPr/>
        </p:nvPicPr>
        <p:blipFill>
          <a:blip r:embed="rId8"/>
          <a:stretch>
            <a:fillRect/>
          </a:stretch>
        </p:blipFill>
        <p:spPr>
          <a:xfrm flipH="1">
            <a:off x="8707490" y="3649639"/>
            <a:ext cx="1276341" cy="1967288"/>
          </a:xfrm>
          <a:prstGeom prst="rect">
            <a:avLst/>
          </a:prstGeom>
        </p:spPr>
      </p:pic>
      <p:pic>
        <p:nvPicPr>
          <p:cNvPr id="25" name="Imagen 24"/>
          <p:cNvPicPr>
            <a:picLocks noChangeAspect="1"/>
          </p:cNvPicPr>
          <p:nvPr/>
        </p:nvPicPr>
        <p:blipFill>
          <a:blip r:embed="rId9"/>
          <a:stretch>
            <a:fillRect/>
          </a:stretch>
        </p:blipFill>
        <p:spPr>
          <a:xfrm>
            <a:off x="10425632" y="3321920"/>
            <a:ext cx="1272988" cy="1750359"/>
          </a:xfrm>
          <a:prstGeom prst="rect">
            <a:avLst/>
          </a:prstGeom>
        </p:spPr>
      </p:pic>
      <p:pic>
        <p:nvPicPr>
          <p:cNvPr id="26" name="Imagen 25"/>
          <p:cNvPicPr>
            <a:picLocks noChangeAspect="1"/>
          </p:cNvPicPr>
          <p:nvPr/>
        </p:nvPicPr>
        <p:blipFill>
          <a:blip r:embed="rId9"/>
          <a:stretch>
            <a:fillRect/>
          </a:stretch>
        </p:blipFill>
        <p:spPr>
          <a:xfrm>
            <a:off x="8726735" y="1202158"/>
            <a:ext cx="1272988" cy="1750359"/>
          </a:xfrm>
          <a:prstGeom prst="rect">
            <a:avLst/>
          </a:prstGeom>
        </p:spPr>
      </p:pic>
    </p:spTree>
    <p:extLst>
      <p:ext uri="{BB962C8B-B14F-4D97-AF65-F5344CB8AC3E}">
        <p14:creationId xmlns:p14="http://schemas.microsoft.com/office/powerpoint/2010/main" val="105697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900035" y="2864053"/>
            <a:ext cx="3847772" cy="952768"/>
            <a:chOff x="3192786" y="2058865"/>
            <a:chExt cx="3847772" cy="952768"/>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786" y="2411647"/>
              <a:ext cx="155676" cy="15344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999" y="2058865"/>
              <a:ext cx="603365" cy="603365"/>
            </a:xfrm>
            <a:prstGeom prst="rect">
              <a:avLst/>
            </a:prstGeom>
          </p:spPr>
        </p:pic>
        <p:sp>
          <p:nvSpPr>
            <p:cNvPr id="7" name="CuadroTexto 6"/>
            <p:cNvSpPr txBox="1"/>
            <p:nvPr/>
          </p:nvSpPr>
          <p:spPr>
            <a:xfrm>
              <a:off x="4105139" y="2750023"/>
              <a:ext cx="2935419" cy="261610"/>
            </a:xfrm>
            <a:prstGeom prst="rect">
              <a:avLst/>
            </a:prstGeom>
            <a:noFill/>
          </p:spPr>
          <p:txBody>
            <a:bodyPr wrap="none" rtlCol="0">
              <a:spAutoFit/>
            </a:bodyPr>
            <a:lstStyle/>
            <a:p>
              <a:r>
                <a:rPr lang="es-MX" sz="1100" b="1" dirty="0" smtClean="0">
                  <a:latin typeface="Arial" panose="020B0604020202020204" pitchFamily="34" charset="0"/>
                  <a:cs typeface="Arial" panose="020B0604020202020204" pitchFamily="34" charset="0"/>
                </a:rPr>
                <a:t>EMPRESA DE TELECOMUNICACIONES</a:t>
              </a:r>
            </a:p>
          </p:txBody>
        </p:sp>
      </p:grpSp>
      <p:pic>
        <p:nvPicPr>
          <p:cNvPr id="8" name="Picture 6" descr="Antena | Icono Grat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21381" y="2177173"/>
            <a:ext cx="1211637" cy="1211637"/>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Pérdida de ganancias comerciales, disminución de ganancias, ingresos de  marketing plantilla de ilustración plana de gráfico de acciones de flecha  hacia abajo | Vector Prem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0642" y="701481"/>
            <a:ext cx="4194735" cy="2794257"/>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 xmlns:a16="http://schemas.microsoft.com/office/drawing/2014/main" id="{B998D93B-FEC6-45B4-861B-1C710DCAF08E}"/>
              </a:ext>
            </a:extLst>
          </p:cNvPr>
          <p:cNvSpPr>
            <a:spLocks noGrp="1"/>
          </p:cNvSpPr>
          <p:nvPr>
            <p:ph type="title"/>
          </p:nvPr>
        </p:nvSpPr>
        <p:spPr>
          <a:xfrm>
            <a:off x="1847529" y="86862"/>
            <a:ext cx="2950245" cy="699883"/>
          </a:xfrm>
        </p:spPr>
        <p:txBody>
          <a:bodyPr>
            <a:normAutofit/>
          </a:bodyPr>
          <a:lstStyle/>
          <a:p>
            <a:pPr>
              <a:defRPr/>
            </a:pPr>
            <a:r>
              <a:rPr lang="es-MX" dirty="0" smtClean="0">
                <a:solidFill>
                  <a:schemeClr val="accent5">
                    <a:lumMod val="50000"/>
                  </a:schemeClr>
                </a:solidFill>
                <a:latin typeface="Calibri" panose="020F0502020204030204" pitchFamily="34" charset="0"/>
                <a:cs typeface="Calibri" panose="020F0502020204030204" pitchFamily="34" charset="0"/>
              </a:rPr>
              <a:t>Situación Actual</a:t>
            </a:r>
            <a:endParaRPr lang="es-MX" dirty="0">
              <a:solidFill>
                <a:schemeClr val="accent5">
                  <a:lumMod val="50000"/>
                </a:schemeClr>
              </a:solidFill>
              <a:latin typeface="Calibri" panose="020F0502020204030204" pitchFamily="34" charset="0"/>
              <a:cs typeface="Calibri" panose="020F0502020204030204" pitchFamily="34" charset="0"/>
            </a:endParaRPr>
          </a:p>
        </p:txBody>
      </p:sp>
      <p:sp>
        <p:nvSpPr>
          <p:cNvPr id="11" name="CuadroTexto 10"/>
          <p:cNvSpPr txBox="1"/>
          <p:nvPr/>
        </p:nvSpPr>
        <p:spPr>
          <a:xfrm>
            <a:off x="8612998" y="3495738"/>
            <a:ext cx="3584842" cy="1754326"/>
          </a:xfrm>
          <a:prstGeom prst="rect">
            <a:avLst/>
          </a:prstGeom>
          <a:noFill/>
        </p:spPr>
        <p:txBody>
          <a:bodyPr wrap="square" rtlCol="0">
            <a:spAutoFit/>
          </a:bodyPr>
          <a:lstStyle/>
          <a:p>
            <a:pPr algn="ctr"/>
            <a:r>
              <a:rPr lang="es-ES" sz="3600" b="1" u="none" dirty="0" smtClean="0">
                <a:solidFill>
                  <a:srgbClr val="C00000"/>
                </a:solidFill>
              </a:rPr>
              <a:t>REDUCCION DE LAS GANACIAS</a:t>
            </a:r>
          </a:p>
        </p:txBody>
      </p:sp>
      <p:grpSp>
        <p:nvGrpSpPr>
          <p:cNvPr id="13" name="Grupo 12"/>
          <p:cNvGrpSpPr/>
          <p:nvPr/>
        </p:nvGrpSpPr>
        <p:grpSpPr>
          <a:xfrm>
            <a:off x="2821771" y="1990269"/>
            <a:ext cx="2676480" cy="2278475"/>
            <a:chOff x="623966" y="1032608"/>
            <a:chExt cx="3741989" cy="465881"/>
          </a:xfrm>
        </p:grpSpPr>
        <p:grpSp>
          <p:nvGrpSpPr>
            <p:cNvPr id="14" name="Grupo 13"/>
            <p:cNvGrpSpPr/>
            <p:nvPr/>
          </p:nvGrpSpPr>
          <p:grpSpPr>
            <a:xfrm>
              <a:off x="793918" y="1032608"/>
              <a:ext cx="3572037" cy="465881"/>
              <a:chOff x="334850" y="746975"/>
              <a:chExt cx="2563072" cy="433947"/>
            </a:xfrm>
            <a:solidFill>
              <a:srgbClr val="5999C5"/>
            </a:solidFill>
            <a:effectLst>
              <a:outerShdw blurRad="50800" dist="38100" dir="16200000" rotWithShape="0">
                <a:prstClr val="black">
                  <a:alpha val="40000"/>
                </a:prstClr>
              </a:outerShdw>
            </a:effectLst>
          </p:grpSpPr>
          <p:sp>
            <p:nvSpPr>
              <p:cNvPr id="17" name="Proceso 16"/>
              <p:cNvSpPr/>
              <p:nvPr/>
            </p:nvSpPr>
            <p:spPr>
              <a:xfrm>
                <a:off x="334850" y="746975"/>
                <a:ext cx="2412368" cy="432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18" name="Triángulo isósceles 17"/>
              <p:cNvSpPr/>
              <p:nvPr/>
            </p:nvSpPr>
            <p:spPr>
              <a:xfrm rot="5400000">
                <a:off x="2606201" y="889200"/>
                <a:ext cx="432738" cy="1507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966" y="1088739"/>
              <a:ext cx="339906" cy="339905"/>
            </a:xfrm>
            <a:prstGeom prst="rect">
              <a:avLst/>
            </a:prstGeom>
          </p:spPr>
        </p:pic>
        <p:sp>
          <p:nvSpPr>
            <p:cNvPr id="16" name="CuadroTexto 15"/>
            <p:cNvSpPr txBox="1"/>
            <p:nvPr/>
          </p:nvSpPr>
          <p:spPr>
            <a:xfrm>
              <a:off x="1034142" y="1167924"/>
              <a:ext cx="3003822" cy="169914"/>
            </a:xfrm>
            <a:prstGeom prst="rect">
              <a:avLst/>
            </a:prstGeom>
            <a:noFill/>
          </p:spPr>
          <p:txBody>
            <a:bodyPr wrap="square" rtlCol="0">
              <a:spAutoFit/>
            </a:bodyPr>
            <a:lstStyle/>
            <a:p>
              <a:pPr algn="ctr"/>
              <a:r>
                <a:rPr lang="es-US" sz="2400" b="1" dirty="0" smtClean="0">
                  <a:solidFill>
                    <a:schemeClr val="bg1"/>
                  </a:solidFill>
                  <a:latin typeface="Arial" panose="020B0604020202020204" pitchFamily="34" charset="0"/>
                  <a:cs typeface="Arial" panose="020B0604020202020204" pitchFamily="34" charset="0"/>
                </a:rPr>
                <a:t>RETENCIÓN REACTIVA</a:t>
              </a:r>
              <a:endParaRPr lang="es-US" sz="2400" b="1" dirty="0">
                <a:solidFill>
                  <a:schemeClr val="bg1"/>
                </a:solidFill>
                <a:latin typeface="Arial" panose="020B0604020202020204" pitchFamily="34" charset="0"/>
                <a:cs typeface="Arial" panose="020B0604020202020204" pitchFamily="34" charset="0"/>
              </a:endParaRPr>
            </a:p>
          </p:txBody>
        </p:sp>
      </p:grpSp>
      <p:grpSp>
        <p:nvGrpSpPr>
          <p:cNvPr id="31" name="Grupo 30"/>
          <p:cNvGrpSpPr/>
          <p:nvPr/>
        </p:nvGrpSpPr>
        <p:grpSpPr>
          <a:xfrm>
            <a:off x="5527316" y="1990270"/>
            <a:ext cx="3116393" cy="2347572"/>
            <a:chOff x="3679437" y="5330586"/>
            <a:chExt cx="3593927" cy="447142"/>
          </a:xfrm>
        </p:grpSpPr>
        <p:grpSp>
          <p:nvGrpSpPr>
            <p:cNvPr id="32" name="Grupo 31"/>
            <p:cNvGrpSpPr/>
            <p:nvPr/>
          </p:nvGrpSpPr>
          <p:grpSpPr>
            <a:xfrm>
              <a:off x="3941425" y="5330586"/>
              <a:ext cx="3331939" cy="447142"/>
              <a:chOff x="881009" y="1032609"/>
              <a:chExt cx="3484946" cy="474477"/>
            </a:xfrm>
          </p:grpSpPr>
          <p:grpSp>
            <p:nvGrpSpPr>
              <p:cNvPr id="34" name="Grupo 33"/>
              <p:cNvGrpSpPr/>
              <p:nvPr/>
            </p:nvGrpSpPr>
            <p:grpSpPr>
              <a:xfrm>
                <a:off x="881009" y="1032609"/>
                <a:ext cx="3484946" cy="474477"/>
                <a:chOff x="397341" y="746976"/>
                <a:chExt cx="2500581" cy="441954"/>
              </a:xfrm>
              <a:solidFill>
                <a:srgbClr val="5999C5"/>
              </a:solidFill>
              <a:effectLst>
                <a:outerShdw blurRad="50800" dist="38100" dir="16200000" rotWithShape="0">
                  <a:prstClr val="black">
                    <a:alpha val="40000"/>
                  </a:prstClr>
                </a:outerShdw>
              </a:effectLst>
            </p:grpSpPr>
            <p:sp>
              <p:nvSpPr>
                <p:cNvPr id="36" name="Proceso 35"/>
                <p:cNvSpPr/>
                <p:nvPr/>
              </p:nvSpPr>
              <p:spPr>
                <a:xfrm>
                  <a:off x="397341" y="756192"/>
                  <a:ext cx="2412368" cy="432738"/>
                </a:xfrm>
                <a:prstGeom prst="flowChartProcess">
                  <a:avLst/>
                </a:prstGeom>
                <a:solidFill>
                  <a:srgbClr val="F5A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sp>
              <p:nvSpPr>
                <p:cNvPr id="37" name="Triángulo isósceles 36"/>
                <p:cNvSpPr/>
                <p:nvPr/>
              </p:nvSpPr>
              <p:spPr>
                <a:xfrm rot="5400000">
                  <a:off x="2606201" y="887992"/>
                  <a:ext cx="432738" cy="150705"/>
                </a:xfrm>
                <a:prstGeom prst="triangle">
                  <a:avLst/>
                </a:prstGeom>
                <a:solidFill>
                  <a:srgbClr val="F5A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Arial" panose="020B0604020202020204" pitchFamily="34" charset="0"/>
                    <a:cs typeface="Arial" panose="020B0604020202020204" pitchFamily="34" charset="0"/>
                  </a:endParaRPr>
                </a:p>
              </p:txBody>
            </p:sp>
          </p:grpSp>
          <p:sp>
            <p:nvSpPr>
              <p:cNvPr id="35" name="CuadroTexto 34"/>
              <p:cNvSpPr txBox="1"/>
              <p:nvPr/>
            </p:nvSpPr>
            <p:spPr>
              <a:xfrm>
                <a:off x="1182923" y="1175351"/>
                <a:ext cx="2973001" cy="248729"/>
              </a:xfrm>
              <a:prstGeom prst="rect">
                <a:avLst/>
              </a:prstGeom>
              <a:noFill/>
            </p:spPr>
            <p:txBody>
              <a:bodyPr wrap="square" rtlCol="0">
                <a:spAutoFit/>
              </a:bodyPr>
              <a:lstStyle/>
              <a:p>
                <a:r>
                  <a:rPr lang="es-US" sz="2400" b="1" dirty="0" smtClean="0">
                    <a:solidFill>
                      <a:schemeClr val="bg1"/>
                    </a:solidFill>
                    <a:latin typeface="Arial" panose="020B0604020202020204" pitchFamily="34" charset="0"/>
                    <a:cs typeface="Arial" panose="020B0604020202020204" pitchFamily="34" charset="0"/>
                  </a:rPr>
                  <a:t>CANCELACION DE SERVICIOS</a:t>
                </a:r>
                <a:endParaRPr lang="es-US" sz="2400" b="1" dirty="0">
                  <a:solidFill>
                    <a:schemeClr val="bg1"/>
                  </a:solidFill>
                  <a:latin typeface="Arial" panose="020B0604020202020204" pitchFamily="34" charset="0"/>
                  <a:cs typeface="Arial" panose="020B0604020202020204" pitchFamily="34" charset="0"/>
                </a:endParaRPr>
              </a:p>
            </p:txBody>
          </p:sp>
        </p:grpSp>
        <p:pic>
          <p:nvPicPr>
            <p:cNvPr id="33" name="Imagen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9437" y="5380995"/>
              <a:ext cx="341088" cy="336201"/>
            </a:xfrm>
            <a:prstGeom prst="rect">
              <a:avLst/>
            </a:prstGeom>
          </p:spPr>
        </p:pic>
      </p:grpSp>
    </p:spTree>
    <p:extLst>
      <p:ext uri="{BB962C8B-B14F-4D97-AF65-F5344CB8AC3E}">
        <p14:creationId xmlns:p14="http://schemas.microsoft.com/office/powerpoint/2010/main" val="60520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 xmlns:a16="http://schemas.microsoft.com/office/drawing/2014/main" id="{990E7D82-A487-40BD-A1C7-1B37C6F92593}"/>
              </a:ext>
            </a:extLst>
          </p:cNvPr>
          <p:cNvSpPr txBox="1">
            <a:spLocks noChangeArrowheads="1"/>
          </p:cNvSpPr>
          <p:nvPr/>
        </p:nvSpPr>
        <p:spPr bwMode="auto">
          <a:xfrm>
            <a:off x="1118711" y="1791634"/>
            <a:ext cx="965686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altLang="es-ES" sz="8800" dirty="0" smtClean="0">
                <a:latin typeface="Mistral" panose="03090702030407020403" pitchFamily="66" charset="0"/>
              </a:rPr>
              <a:t>OBJETIVOS DE LA INVESTIGACIÓN</a:t>
            </a:r>
            <a:endParaRPr lang="es-EC" altLang="es-ES" sz="3600" dirty="0">
              <a:solidFill>
                <a:srgbClr val="00B050"/>
              </a:solidFill>
              <a:latin typeface="Mistral" panose="03090702030407020403" pitchFamily="66" charset="0"/>
            </a:endParaRPr>
          </a:p>
        </p:txBody>
      </p:sp>
    </p:spTree>
    <p:extLst>
      <p:ext uri="{BB962C8B-B14F-4D97-AF65-F5344CB8AC3E}">
        <p14:creationId xmlns:p14="http://schemas.microsoft.com/office/powerpoint/2010/main" val="287960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o 34"/>
          <p:cNvGrpSpPr/>
          <p:nvPr/>
        </p:nvGrpSpPr>
        <p:grpSpPr>
          <a:xfrm>
            <a:off x="1105745" y="1794239"/>
            <a:ext cx="6155650" cy="4094579"/>
            <a:chOff x="384349" y="2247426"/>
            <a:chExt cx="3150624" cy="3138191"/>
          </a:xfrm>
        </p:grpSpPr>
        <p:sp>
          <p:nvSpPr>
            <p:cNvPr id="12" name="Rectángulo redondeado 11"/>
            <p:cNvSpPr/>
            <p:nvPr/>
          </p:nvSpPr>
          <p:spPr>
            <a:xfrm>
              <a:off x="384349" y="2247426"/>
              <a:ext cx="3150624" cy="3138191"/>
            </a:xfrm>
            <a:prstGeom prst="roundRect">
              <a:avLst/>
            </a:prstGeom>
            <a:solidFill>
              <a:srgbClr val="175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616352" y="2459487"/>
              <a:ext cx="2791365" cy="2547589"/>
            </a:xfrm>
            <a:prstGeom prst="rect">
              <a:avLst/>
            </a:prstGeom>
          </p:spPr>
          <p:txBody>
            <a:bodyPr wrap="square">
              <a:spAutoFit/>
            </a:bodyPr>
            <a:lstStyle/>
            <a:p>
              <a:pPr algn="just"/>
              <a:r>
                <a:rPr lang="es-EC" sz="2400" dirty="0">
                  <a:solidFill>
                    <a:schemeClr val="bg1"/>
                  </a:solidFill>
                </a:rPr>
                <a:t>Diseñar una solución de Inteligencia de Negocios </a:t>
              </a:r>
              <a:r>
                <a:rPr lang="es-EC" sz="2400" dirty="0" smtClean="0">
                  <a:solidFill>
                    <a:schemeClr val="bg1"/>
                  </a:solidFill>
                </a:rPr>
                <a:t>que </a:t>
              </a:r>
              <a:r>
                <a:rPr lang="es-EC" sz="2400" dirty="0">
                  <a:solidFill>
                    <a:schemeClr val="bg1"/>
                  </a:solidFill>
                </a:rPr>
                <a:t>mediante el análisis de información histórica de los clientes, permita realizar un modelo analítico para reducir el porcentaje de clientes que cancelan los servicios que ofrece la empresa de Telecomunicaciones objeto de estudio.</a:t>
              </a:r>
            </a:p>
            <a:p>
              <a:endParaRPr lang="es-ES" dirty="0">
                <a:solidFill>
                  <a:schemeClr val="bg1"/>
                </a:solidFill>
                <a:latin typeface="Arial" panose="020B0604020202020204" pitchFamily="34" charset="0"/>
                <a:cs typeface="Arial" panose="020B0604020202020204" pitchFamily="34" charset="0"/>
              </a:endParaRPr>
            </a:p>
          </p:txBody>
        </p:sp>
      </p:grpSp>
      <p:grpSp>
        <p:nvGrpSpPr>
          <p:cNvPr id="31" name="Grupo 30"/>
          <p:cNvGrpSpPr/>
          <p:nvPr/>
        </p:nvGrpSpPr>
        <p:grpSpPr>
          <a:xfrm>
            <a:off x="7817572" y="1028506"/>
            <a:ext cx="3654927" cy="4903317"/>
            <a:chOff x="3266236" y="1404250"/>
            <a:chExt cx="3654927" cy="4903317"/>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099" y="1404250"/>
              <a:ext cx="2477064" cy="4903317"/>
            </a:xfrm>
            <a:prstGeom prst="rect">
              <a:avLst/>
            </a:prstGeom>
          </p:spPr>
        </p:pic>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236" y="2452437"/>
              <a:ext cx="3313520" cy="2806941"/>
            </a:xfrm>
            <a:prstGeom prst="rect">
              <a:avLst/>
            </a:prstGeom>
          </p:spPr>
        </p:pic>
      </p:grpSp>
      <p:sp>
        <p:nvSpPr>
          <p:cNvPr id="25" name="Título 1">
            <a:extLst>
              <a:ext uri="{FF2B5EF4-FFF2-40B4-BE49-F238E27FC236}">
                <a16:creationId xmlns="" xmlns:a16="http://schemas.microsoft.com/office/drawing/2014/main" id="{B998D93B-FEC6-45B4-861B-1C710DCAF08E}"/>
              </a:ext>
            </a:extLst>
          </p:cNvPr>
          <p:cNvSpPr>
            <a:spLocks noGrp="1"/>
          </p:cNvSpPr>
          <p:nvPr>
            <p:ph type="title"/>
          </p:nvPr>
        </p:nvSpPr>
        <p:spPr>
          <a:xfrm>
            <a:off x="1847529" y="120572"/>
            <a:ext cx="5790400" cy="699883"/>
          </a:xfrm>
        </p:spPr>
        <p:txBody>
          <a:bodyPr>
            <a:normAutofit/>
          </a:bodyPr>
          <a:lstStyle/>
          <a:p>
            <a:pPr>
              <a:defRPr/>
            </a:pPr>
            <a:r>
              <a:rPr lang="es-MX" dirty="0" smtClean="0">
                <a:solidFill>
                  <a:schemeClr val="accent5">
                    <a:lumMod val="50000"/>
                  </a:schemeClr>
                </a:solidFill>
                <a:latin typeface="Calibri" panose="020F0502020204030204" pitchFamily="34" charset="0"/>
                <a:cs typeface="Calibri" panose="020F0502020204030204" pitchFamily="34" charset="0"/>
              </a:rPr>
              <a:t>Objetivos de la Investigación</a:t>
            </a:r>
            <a:endParaRPr lang="es-MX" dirty="0">
              <a:solidFill>
                <a:schemeClr val="accent5">
                  <a:lumMod val="50000"/>
                </a:schemeClr>
              </a:solidFill>
              <a:latin typeface="Calibri" panose="020F0502020204030204" pitchFamily="34" charset="0"/>
              <a:cs typeface="Calibri" panose="020F0502020204030204" pitchFamily="34" charset="0"/>
            </a:endParaRPr>
          </a:p>
        </p:txBody>
      </p:sp>
      <p:sp>
        <p:nvSpPr>
          <p:cNvPr id="26" name="Título 1">
            <a:extLst>
              <a:ext uri="{FF2B5EF4-FFF2-40B4-BE49-F238E27FC236}">
                <a16:creationId xmlns="" xmlns:a16="http://schemas.microsoft.com/office/drawing/2014/main" id="{B998D93B-FEC6-45B4-861B-1C710DCAF08E}"/>
              </a:ext>
            </a:extLst>
          </p:cNvPr>
          <p:cNvSpPr txBox="1">
            <a:spLocks/>
          </p:cNvSpPr>
          <p:nvPr/>
        </p:nvSpPr>
        <p:spPr>
          <a:xfrm>
            <a:off x="1105745" y="1020898"/>
            <a:ext cx="3084727" cy="556124"/>
          </a:xfrm>
          <a:prstGeom prst="rect">
            <a:avLst/>
          </a:prstGeom>
        </p:spPr>
        <p:txBody>
          <a:bodyPr>
            <a:normAutofit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Objetivo General</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pic>
        <p:nvPicPr>
          <p:cNvPr id="28" name="Gráfico 11">
            <a:extLst>
              <a:ext uri="{FF2B5EF4-FFF2-40B4-BE49-F238E27FC236}">
                <a16:creationId xmlns="" xmlns:a16="http://schemas.microsoft.com/office/drawing/2014/main" id="{35AF1E2E-C619-4A28-9D7C-CF6959B1E427}"/>
              </a:ext>
            </a:extLst>
          </p:cNvPr>
          <p:cNvPicPr>
            <a:picLocks noChangeAspect="1"/>
          </p:cNvPicPr>
          <p:nvPr/>
        </p:nvPicPr>
        <p:blipFill>
          <a:blip r:embed="rId4">
            <a:extLst>
              <a:ext uri="{96DAC541-7B7A-43D3-8B79-37D633B846F1}">
                <asvg:svgBlip xmlns="" xmlns:asvg="http://schemas.microsoft.com/office/drawing/2016/SVG/main" r:embed="rId9"/>
              </a:ext>
            </a:extLst>
          </a:blip>
          <a:stretch>
            <a:fillRect/>
          </a:stretch>
        </p:blipFill>
        <p:spPr>
          <a:xfrm>
            <a:off x="7383294" y="1580738"/>
            <a:ext cx="1363510" cy="1216250"/>
          </a:xfrm>
          <a:prstGeom prst="rect">
            <a:avLst/>
          </a:prstGeom>
        </p:spPr>
      </p:pic>
    </p:spTree>
    <p:extLst>
      <p:ext uri="{BB962C8B-B14F-4D97-AF65-F5344CB8AC3E}">
        <p14:creationId xmlns:p14="http://schemas.microsoft.com/office/powerpoint/2010/main" val="52178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p:cNvGrpSpPr/>
          <p:nvPr/>
        </p:nvGrpSpPr>
        <p:grpSpPr>
          <a:xfrm>
            <a:off x="350311" y="1473159"/>
            <a:ext cx="2683273" cy="4463747"/>
            <a:chOff x="3303340" y="1616591"/>
            <a:chExt cx="2977465" cy="4463747"/>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922" y="1616591"/>
              <a:ext cx="1652883" cy="4463747"/>
            </a:xfrm>
            <a:prstGeom prst="rect">
              <a:avLst/>
            </a:prstGeom>
          </p:spPr>
        </p:pic>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340" y="3093659"/>
              <a:ext cx="2485860" cy="2105816"/>
            </a:xfrm>
            <a:prstGeom prst="rect">
              <a:avLst/>
            </a:prstGeom>
          </p:spPr>
        </p:pic>
      </p:grpSp>
      <p:grpSp>
        <p:nvGrpSpPr>
          <p:cNvPr id="32" name="Grupo 31"/>
          <p:cNvGrpSpPr/>
          <p:nvPr/>
        </p:nvGrpSpPr>
        <p:grpSpPr>
          <a:xfrm>
            <a:off x="3014973" y="2046632"/>
            <a:ext cx="8918708" cy="1477328"/>
            <a:chOff x="6518733" y="1580687"/>
            <a:chExt cx="4957753" cy="2066487"/>
          </a:xfrm>
        </p:grpSpPr>
        <p:sp>
          <p:nvSpPr>
            <p:cNvPr id="17" name="Rectángulo 16"/>
            <p:cNvSpPr/>
            <p:nvPr/>
          </p:nvSpPr>
          <p:spPr>
            <a:xfrm>
              <a:off x="6760602" y="1580687"/>
              <a:ext cx="4715884" cy="2066487"/>
            </a:xfrm>
            <a:prstGeom prst="rect">
              <a:avLst/>
            </a:prstGeom>
          </p:spPr>
          <p:txBody>
            <a:bodyPr wrap="square">
              <a:spAutoFit/>
            </a:bodyPr>
            <a:lstStyle/>
            <a:p>
              <a:pPr lvl="0" algn="just"/>
              <a:r>
                <a:rPr lang="es-EC" dirty="0"/>
                <a:t>Realizar una revisión inicial básica de literatura, para verificar estudios o trabajos similares existentes mediante la comparación de técnicas existentes, aplicables y utilizadas en el análisis de riesgo de deserción de clientes con el propósito de seleccionar la más eficiente y aplicarla en el presente proyecto.</a:t>
              </a:r>
            </a:p>
          </p:txBody>
        </p:sp>
        <p:cxnSp>
          <p:nvCxnSpPr>
            <p:cNvPr id="18" name="Conector recto 17"/>
            <p:cNvCxnSpPr/>
            <p:nvPr/>
          </p:nvCxnSpPr>
          <p:spPr>
            <a:xfrm>
              <a:off x="6518733" y="2108761"/>
              <a:ext cx="4405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33" name="Grupo 32"/>
          <p:cNvGrpSpPr/>
          <p:nvPr/>
        </p:nvGrpSpPr>
        <p:grpSpPr>
          <a:xfrm>
            <a:off x="3091245" y="3940827"/>
            <a:ext cx="8747701" cy="1754326"/>
            <a:chOff x="7201602" y="3231772"/>
            <a:chExt cx="4427283" cy="1754326"/>
          </a:xfrm>
        </p:grpSpPr>
        <p:cxnSp>
          <p:nvCxnSpPr>
            <p:cNvPr id="22" name="Conector recto 21"/>
            <p:cNvCxnSpPr/>
            <p:nvPr/>
          </p:nvCxnSpPr>
          <p:spPr>
            <a:xfrm>
              <a:off x="7201602" y="3742665"/>
              <a:ext cx="4405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7345667" y="3231772"/>
              <a:ext cx="4283218" cy="1754326"/>
            </a:xfrm>
            <a:prstGeom prst="rect">
              <a:avLst/>
            </a:prstGeom>
          </p:spPr>
          <p:txBody>
            <a:bodyPr wrap="square">
              <a:spAutoFit/>
            </a:bodyPr>
            <a:lstStyle/>
            <a:p>
              <a:pPr lvl="0" algn="just"/>
              <a:r>
                <a:rPr lang="es-EC" dirty="0"/>
                <a:t>Construir </a:t>
              </a:r>
              <a:r>
                <a:rPr lang="es-ES" dirty="0"/>
                <a:t>un modelo predictivo  que permita</a:t>
              </a:r>
              <a:r>
                <a:rPr lang="es-ES" b="1" dirty="0"/>
                <a:t> </a:t>
              </a:r>
              <a:r>
                <a:rPr lang="es-ES" dirty="0"/>
                <a:t>realizar un análisis de riesgo de </a:t>
              </a:r>
              <a:r>
                <a:rPr lang="es-EC" dirty="0"/>
                <a:t>deserción de clientes</a:t>
              </a:r>
              <a:r>
                <a:rPr lang="es-ES" dirty="0"/>
                <a:t>, como resultado de la revisión inicial básica de literatura, identificando el que mejor se adapte a las necesidades de la empresa de telecomunicaciones objeto de estudio, y que permita identificar las posibles causas que inciden en la cancelación de los servicios que ofrece.</a:t>
              </a:r>
              <a:endParaRPr lang="es-EC" dirty="0"/>
            </a:p>
          </p:txBody>
        </p:sp>
      </p:grpSp>
      <p:sp>
        <p:nvSpPr>
          <p:cNvPr id="25" name="Título 1">
            <a:extLst>
              <a:ext uri="{FF2B5EF4-FFF2-40B4-BE49-F238E27FC236}">
                <a16:creationId xmlns="" xmlns:a16="http://schemas.microsoft.com/office/drawing/2014/main" id="{B998D93B-FEC6-45B4-861B-1C710DCAF08E}"/>
              </a:ext>
            </a:extLst>
          </p:cNvPr>
          <p:cNvSpPr>
            <a:spLocks noGrp="1"/>
          </p:cNvSpPr>
          <p:nvPr>
            <p:ph type="title"/>
          </p:nvPr>
        </p:nvSpPr>
        <p:spPr>
          <a:xfrm>
            <a:off x="1847529" y="120572"/>
            <a:ext cx="5790400" cy="699883"/>
          </a:xfrm>
        </p:spPr>
        <p:txBody>
          <a:bodyPr>
            <a:normAutofit/>
          </a:bodyPr>
          <a:lstStyle/>
          <a:p>
            <a:pPr>
              <a:defRPr/>
            </a:pPr>
            <a:r>
              <a:rPr lang="es-MX" dirty="0" smtClean="0">
                <a:solidFill>
                  <a:schemeClr val="accent5">
                    <a:lumMod val="50000"/>
                  </a:schemeClr>
                </a:solidFill>
                <a:latin typeface="Calibri" panose="020F0502020204030204" pitchFamily="34" charset="0"/>
                <a:cs typeface="Calibri" panose="020F0502020204030204" pitchFamily="34" charset="0"/>
              </a:rPr>
              <a:t>Objetivos de la Investigación</a:t>
            </a:r>
            <a:endParaRPr lang="es-MX" dirty="0">
              <a:solidFill>
                <a:schemeClr val="accent5">
                  <a:lumMod val="50000"/>
                </a:schemeClr>
              </a:solidFill>
              <a:latin typeface="Calibri" panose="020F0502020204030204" pitchFamily="34" charset="0"/>
              <a:cs typeface="Calibri" panose="020F0502020204030204" pitchFamily="34" charset="0"/>
            </a:endParaRPr>
          </a:p>
        </p:txBody>
      </p:sp>
      <p:sp>
        <p:nvSpPr>
          <p:cNvPr id="26" name="Título 1">
            <a:extLst>
              <a:ext uri="{FF2B5EF4-FFF2-40B4-BE49-F238E27FC236}">
                <a16:creationId xmlns="" xmlns:a16="http://schemas.microsoft.com/office/drawing/2014/main" id="{B998D93B-FEC6-45B4-861B-1C710DCAF08E}"/>
              </a:ext>
            </a:extLst>
          </p:cNvPr>
          <p:cNvSpPr txBox="1">
            <a:spLocks/>
          </p:cNvSpPr>
          <p:nvPr/>
        </p:nvSpPr>
        <p:spPr>
          <a:xfrm>
            <a:off x="18681" y="1546708"/>
            <a:ext cx="1694725" cy="2868113"/>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Objetivo General</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sp>
        <p:nvSpPr>
          <p:cNvPr id="27" name="Título 1">
            <a:extLst>
              <a:ext uri="{FF2B5EF4-FFF2-40B4-BE49-F238E27FC236}">
                <a16:creationId xmlns="" xmlns:a16="http://schemas.microsoft.com/office/drawing/2014/main" id="{B998D93B-FEC6-45B4-861B-1C710DCAF08E}"/>
              </a:ext>
            </a:extLst>
          </p:cNvPr>
          <p:cNvSpPr txBox="1">
            <a:spLocks/>
          </p:cNvSpPr>
          <p:nvPr/>
        </p:nvSpPr>
        <p:spPr>
          <a:xfrm>
            <a:off x="5488805" y="1035912"/>
            <a:ext cx="3872301" cy="747496"/>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MX" u="none" kern="0" dirty="0" smtClean="0">
                <a:solidFill>
                  <a:schemeClr val="accent5">
                    <a:lumMod val="50000"/>
                  </a:schemeClr>
                </a:solidFill>
                <a:latin typeface="Calibri" panose="020F0502020204030204" pitchFamily="34" charset="0"/>
                <a:cs typeface="Calibri" panose="020F0502020204030204" pitchFamily="34" charset="0"/>
              </a:rPr>
              <a:t>Objetivos Específicos</a:t>
            </a:r>
            <a:endParaRPr lang="es-MX" u="none" kern="0" dirty="0">
              <a:solidFill>
                <a:schemeClr val="accent5">
                  <a:lumMod val="50000"/>
                </a:schemeClr>
              </a:solidFill>
              <a:latin typeface="Calibri" panose="020F0502020204030204" pitchFamily="34" charset="0"/>
              <a:cs typeface="Calibri" panose="020F0502020204030204" pitchFamily="34" charset="0"/>
            </a:endParaRPr>
          </a:p>
        </p:txBody>
      </p:sp>
      <p:pic>
        <p:nvPicPr>
          <p:cNvPr id="28" name="Gráfico 11">
            <a:extLst>
              <a:ext uri="{FF2B5EF4-FFF2-40B4-BE49-F238E27FC236}">
                <a16:creationId xmlns="" xmlns:a16="http://schemas.microsoft.com/office/drawing/2014/main" id="{35AF1E2E-C619-4A28-9D7C-CF6959B1E427}"/>
              </a:ext>
            </a:extLst>
          </p:cNvPr>
          <p:cNvPicPr>
            <a:picLocks noChangeAspect="1"/>
          </p:cNvPicPr>
          <p:nvPr/>
        </p:nvPicPr>
        <p:blipFill>
          <a:blip r:embed="rId4">
            <a:extLst>
              <a:ext uri="{96DAC541-7B7A-43D3-8B79-37D633B846F1}">
                <asvg:svgBlip xmlns="" xmlns:asvg="http://schemas.microsoft.com/office/drawing/2016/SVG/main" r:embed="rId9"/>
              </a:ext>
            </a:extLst>
          </a:blip>
          <a:stretch>
            <a:fillRect/>
          </a:stretch>
        </p:blipFill>
        <p:spPr>
          <a:xfrm>
            <a:off x="493006" y="2685923"/>
            <a:ext cx="633822" cy="565369"/>
          </a:xfrm>
          <a:prstGeom prst="rect">
            <a:avLst/>
          </a:prstGeom>
        </p:spPr>
      </p:pic>
      <p:pic>
        <p:nvPicPr>
          <p:cNvPr id="29" name="Imagen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10180" y="4160579"/>
            <a:ext cx="508827" cy="562674"/>
          </a:xfrm>
          <a:prstGeom prst="rect">
            <a:avLst/>
          </a:prstGeom>
        </p:spPr>
      </p:pic>
      <p:pic>
        <p:nvPicPr>
          <p:cNvPr id="36" name="Imagen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72561" y="2326239"/>
            <a:ext cx="489959" cy="535887"/>
          </a:xfrm>
          <a:prstGeom prst="rect">
            <a:avLst/>
          </a:prstGeom>
        </p:spPr>
      </p:pic>
    </p:spTree>
    <p:extLst>
      <p:ext uri="{BB962C8B-B14F-4D97-AF65-F5344CB8AC3E}">
        <p14:creationId xmlns:p14="http://schemas.microsoft.com/office/powerpoint/2010/main" val="64339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31406</TotalTime>
  <Words>2207</Words>
  <Application>Microsoft Office PowerPoint</Application>
  <PresentationFormat>Panorámica</PresentationFormat>
  <Paragraphs>381</Paragraphs>
  <Slides>48</Slides>
  <Notes>28</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8" baseType="lpstr">
      <vt:lpstr>ＭＳ Ｐゴシック</vt:lpstr>
      <vt:lpstr>Arial</vt:lpstr>
      <vt:lpstr>Calibri</vt:lpstr>
      <vt:lpstr>Mistral</vt:lpstr>
      <vt:lpstr>Open Sans</vt:lpstr>
      <vt:lpstr>Telefonica Cap</vt:lpstr>
      <vt:lpstr>Times New Roman</vt:lpstr>
      <vt:lpstr>Wingdings</vt:lpstr>
      <vt:lpstr>Diseño predeterminado</vt:lpstr>
      <vt:lpstr>CorelDRAW</vt:lpstr>
      <vt:lpstr>Presentación de PowerPoint</vt:lpstr>
      <vt:lpstr>Presentación de PowerPoint</vt:lpstr>
      <vt:lpstr>Presentación de PowerPoint</vt:lpstr>
      <vt:lpstr>Presentación de PowerPoint</vt:lpstr>
      <vt:lpstr>Introducción</vt:lpstr>
      <vt:lpstr>Situación Actual</vt:lpstr>
      <vt:lpstr>Presentación de PowerPoint</vt:lpstr>
      <vt:lpstr>Objetivos de la Investigación</vt:lpstr>
      <vt:lpstr>Objetivos de la Investigación</vt:lpstr>
      <vt:lpstr>Objetivos de la Investigación</vt:lpstr>
      <vt:lpstr>Presentación de PowerPoint</vt:lpstr>
      <vt:lpstr>Presentación de PowerPoint</vt:lpstr>
      <vt:lpstr>Presentación de PowerPoint</vt:lpstr>
      <vt:lpstr>Estado del Arte</vt:lpstr>
      <vt:lpstr>Presentación de PowerPoint</vt:lpstr>
      <vt:lpstr>Metodología de Minería de Datos</vt:lpstr>
      <vt:lpstr>Presentación de PowerPoint</vt:lpstr>
      <vt:lpstr>Presentación de PowerPoint</vt:lpstr>
      <vt:lpstr>METODOLOGIA CRISP-DM</vt:lpstr>
      <vt:lpstr>Comprensión del Negocio</vt:lpstr>
      <vt:lpstr>Comprensión del Negocio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Modelado - ÁRBOL DE DECISIÓN</vt:lpstr>
      <vt:lpstr>Modelado - NAIVE BAYES</vt:lpstr>
      <vt:lpstr>Modelado - REDES NEURONALES</vt:lpstr>
      <vt:lpstr>EVALUACION DE LOS MODELOS CONSTRUIDOS</vt:lpstr>
      <vt:lpstr>MODELO SELECCIONADO – ARBOL DE DECISIÓN</vt:lpstr>
      <vt:lpstr>MODELO SELECCIONADO – ARBOL DE DECISIÓN</vt:lpstr>
      <vt:lpstr>Presentación de PowerPoint</vt:lpstr>
      <vt:lpstr>ANALISIS DE RESULTADOS (PATRON)</vt:lpstr>
      <vt:lpstr>ANALISIS DE RESULTADOS (PATRON)</vt:lpstr>
      <vt:lpstr>ANALISIS DE RESULTADOS (PATRON)</vt:lpstr>
      <vt:lpstr>ANALISIS DE RESULTADOS (PATRON)</vt:lpstr>
      <vt:lpstr>ANALISIS DE RESULTADOS (PATRON)</vt:lpstr>
      <vt:lpstr>ANALISIS DE RESULTADOS (PATRON)</vt:lpstr>
      <vt:lpstr>Presentación de PowerPoint</vt:lpstr>
      <vt:lpstr>CONCLUSIONES</vt:lpstr>
      <vt:lpstr>CONCLUSIONES</vt:lpstr>
      <vt:lpstr>RECOMENDACIONES</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MISIÓN</dc:title>
  <dc:creator>usuario</dc:creator>
  <cp:lastModifiedBy>wmontenegro</cp:lastModifiedBy>
  <cp:revision>1910</cp:revision>
  <dcterms:created xsi:type="dcterms:W3CDTF">2005-01-26T12:55:55Z</dcterms:created>
  <dcterms:modified xsi:type="dcterms:W3CDTF">2020-11-24T18:36:25Z</dcterms:modified>
</cp:coreProperties>
</file>