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Ex3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Ex4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Ex5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Ex6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37"/>
  </p:notesMasterIdLst>
  <p:handoutMasterIdLst>
    <p:handoutMasterId r:id="rId38"/>
  </p:handoutMasterIdLst>
  <p:sldIdLst>
    <p:sldId id="286" r:id="rId6"/>
    <p:sldId id="287" r:id="rId7"/>
    <p:sldId id="284" r:id="rId8"/>
    <p:sldId id="288" r:id="rId9"/>
    <p:sldId id="341" r:id="rId10"/>
    <p:sldId id="344" r:id="rId11"/>
    <p:sldId id="346" r:id="rId12"/>
    <p:sldId id="347" r:id="rId13"/>
    <p:sldId id="345" r:id="rId14"/>
    <p:sldId id="290" r:id="rId15"/>
    <p:sldId id="291" r:id="rId16"/>
    <p:sldId id="304" r:id="rId17"/>
    <p:sldId id="311" r:id="rId18"/>
    <p:sldId id="314" r:id="rId19"/>
    <p:sldId id="317" r:id="rId20"/>
    <p:sldId id="292" r:id="rId21"/>
    <p:sldId id="323" r:id="rId22"/>
    <p:sldId id="324" r:id="rId23"/>
    <p:sldId id="325" r:id="rId24"/>
    <p:sldId id="327" r:id="rId25"/>
    <p:sldId id="326" r:id="rId26"/>
    <p:sldId id="328" r:id="rId27"/>
    <p:sldId id="335" r:id="rId28"/>
    <p:sldId id="336" r:id="rId29"/>
    <p:sldId id="337" r:id="rId30"/>
    <p:sldId id="338" r:id="rId31"/>
    <p:sldId id="339" r:id="rId32"/>
    <p:sldId id="340" r:id="rId33"/>
    <p:sldId id="297" r:id="rId34"/>
    <p:sldId id="299" r:id="rId35"/>
    <p:sldId id="303" r:id="rId3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91"/>
    <a:srgbClr val="B2CE0C"/>
    <a:srgbClr val="79AE02"/>
    <a:srgbClr val="B31D1D"/>
    <a:srgbClr val="9966FF"/>
    <a:srgbClr val="CCB3FF"/>
    <a:srgbClr val="6CA52D"/>
    <a:srgbClr val="ED8F8F"/>
    <a:srgbClr val="78B832"/>
    <a:srgbClr val="01C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TESIS\datos%20ssps\Base%20de%20datos%20GABY%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TESIS\datos%20ssps\Base%20de%20datos%20GABY%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TESIS\datos%20ssps\Base%20de%20datos%20GABY%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admin\Downloads\Graficos%20Tesis%20Final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admin\Desktop\1%20TESIS\2.%20borradores%20tesis\Tercer%20borrador\Archivos%20definitivos\Gr&#225;ficos%20nivel%20socioeconomico.xlsx" TargetMode="Externa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4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5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6.xml.rels><?xml version="1.0" encoding="UTF-8" standalone="yes"?>
<Relationships xmlns="http://schemas.openxmlformats.org/package/2006/relationships"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100" b="1">
                <a:solidFill>
                  <a:schemeClr val="tx1"/>
                </a:solidFill>
              </a:rPr>
              <a:t>Años</a:t>
            </a:r>
            <a:r>
              <a:rPr lang="es-EC" sz="1100" b="1" baseline="0">
                <a:solidFill>
                  <a:schemeClr val="tx1"/>
                </a:solidFill>
              </a:rPr>
              <a:t> de permanencia en la institución</a:t>
            </a:r>
            <a:endParaRPr lang="es-EC" sz="11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46-4864-9864-9A338184ACC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46-4864-9864-9A338184ACC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46-4864-9864-9A338184AC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46-4864-9864-9A338184ACC2}"/>
              </c:ext>
            </c:extLst>
          </c:dPt>
          <c:dLbls>
            <c:dLbl>
              <c:idx val="0"/>
              <c:layout>
                <c:manualLayout>
                  <c:x val="0"/>
                  <c:y val="2.1810294546515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6-4864-9864-9A338184ACC2}"/>
                </c:ext>
              </c:extLst>
            </c:dLbl>
            <c:dLbl>
              <c:idx val="1"/>
              <c:layout>
                <c:manualLayout>
                  <c:x val="0"/>
                  <c:y val="1.0208515602216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6-4864-9864-9A338184ACC2}"/>
                </c:ext>
              </c:extLst>
            </c:dLbl>
            <c:dLbl>
              <c:idx val="2"/>
              <c:layout>
                <c:manualLayout>
                  <c:x val="-9.1722934571851356E-17"/>
                  <c:y val="1.4838145231845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6-4864-9864-9A338184ACC2}"/>
                </c:ext>
              </c:extLst>
            </c:dLbl>
            <c:dLbl>
              <c:idx val="3"/>
              <c:layout>
                <c:manualLayout>
                  <c:x val="0"/>
                  <c:y val="1.4838145231846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46-4864-9864-9A338184ACC2}"/>
                </c:ext>
              </c:extLst>
            </c:dLbl>
            <c:dLbl>
              <c:idx val="4"/>
              <c:layout>
                <c:manualLayout>
                  <c:x val="0"/>
                  <c:y val="9.49256342957045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46-4864-9864-9A338184A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'Con f''ormulas'!$B$188:$B$194</c:f>
              <c:numCache>
                <c:formatCode>General</c:formatCode>
                <c:ptCount val="5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</c:numCache>
            </c:numRef>
          </c:cat>
          <c:val>
            <c:numRef>
              <c:f>'Con f''ormulas'!$D$188:$D$194</c:f>
              <c:numCache>
                <c:formatCode>0.0%</c:formatCode>
                <c:ptCount val="5"/>
                <c:pt idx="0">
                  <c:v>0.1043956043956044</c:v>
                </c:pt>
                <c:pt idx="1">
                  <c:v>0.23076923076923078</c:v>
                </c:pt>
                <c:pt idx="2">
                  <c:v>0.14835164835164835</c:v>
                </c:pt>
                <c:pt idx="3">
                  <c:v>0.34615384615384615</c:v>
                </c:pt>
                <c:pt idx="4">
                  <c:v>0.17032967032967034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46-4864-9864-9A338184AC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98892216"/>
        <c:axId val="698887120"/>
      </c:barChart>
      <c:catAx>
        <c:axId val="698892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98887120"/>
        <c:crosses val="autoZero"/>
        <c:auto val="1"/>
        <c:lblAlgn val="ctr"/>
        <c:lblOffset val="100"/>
        <c:noMultiLvlLbl val="0"/>
      </c:catAx>
      <c:valAx>
        <c:axId val="698887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9889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DC-4F51-A93E-DA7A19B0728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DC-4F51-A93E-DA7A19B072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 f''ormulas'!$C$221:$C$222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'Con f''ormulas'!$D$221:$D$222</c:f>
              <c:numCache>
                <c:formatCode>0.0%</c:formatCode>
                <c:ptCount val="2"/>
                <c:pt idx="0">
                  <c:v>0.76373626373626369</c:v>
                </c:pt>
                <c:pt idx="1">
                  <c:v>0.23626373626373626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C-4F51-A93E-DA7A19B072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98881632"/>
        <c:axId val="698888688"/>
      </c:barChart>
      <c:catAx>
        <c:axId val="6988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98888688"/>
        <c:crosses val="autoZero"/>
        <c:auto val="1"/>
        <c:lblAlgn val="ctr"/>
        <c:lblOffset val="100"/>
        <c:noMultiLvlLbl val="0"/>
      </c:catAx>
      <c:valAx>
        <c:axId val="69888868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988816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100" b="1">
                <a:solidFill>
                  <a:schemeClr val="tx1"/>
                </a:solidFill>
              </a:rPr>
              <a:t>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EE-4C6F-88AD-4756A8CBE85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EE-4C6F-88AD-4756A8CBE8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EE-4C6F-88AD-4756A8CBE8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EE-4C6F-88AD-4756A8CBE85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FEE-4C6F-88AD-4756A8CBE85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FEE-4C6F-88AD-4756A8CBE85A}"/>
              </c:ext>
            </c:extLst>
          </c:dPt>
          <c:dLbls>
            <c:dLbl>
              <c:idx val="0"/>
              <c:layout>
                <c:manualLayout>
                  <c:x val="0"/>
                  <c:y val="1.8244021580635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EE-4C6F-88AD-4756A8CBE85A}"/>
                </c:ext>
              </c:extLst>
            </c:dLbl>
            <c:dLbl>
              <c:idx val="1"/>
              <c:layout>
                <c:manualLayout>
                  <c:x val="0"/>
                  <c:y val="-3.6803732866724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E-4C6F-88AD-4756A8CBE85A}"/>
                </c:ext>
              </c:extLst>
            </c:dLbl>
            <c:dLbl>
              <c:idx val="2"/>
              <c:layout>
                <c:manualLayout>
                  <c:x val="2.7777777777777779E-3"/>
                  <c:y val="2.8727034120734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EE-4C6F-88AD-4756A8CBE85A}"/>
                </c:ext>
              </c:extLst>
            </c:dLbl>
            <c:dLbl>
              <c:idx val="3"/>
              <c:layout>
                <c:manualLayout>
                  <c:x val="0"/>
                  <c:y val="1.9467774861475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EE-4C6F-88AD-4756A8CBE85A}"/>
                </c:ext>
              </c:extLst>
            </c:dLbl>
            <c:dLbl>
              <c:idx val="4"/>
              <c:layout>
                <c:manualLayout>
                  <c:x val="5.5555555555555558E-3"/>
                  <c:y val="1.0208515602216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EE-4C6F-88AD-4756A8CBE85A}"/>
                </c:ext>
              </c:extLst>
            </c:dLbl>
            <c:dLbl>
              <c:idx val="5"/>
              <c:layout>
                <c:manualLayout>
                  <c:x val="-1.0185067526415994E-16"/>
                  <c:y val="1.0208515602216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EE-4C6F-88AD-4756A8CBE85A}"/>
                </c:ext>
              </c:extLst>
            </c:dLbl>
            <c:dLbl>
              <c:idx val="6"/>
              <c:layout>
                <c:manualLayout>
                  <c:x val="0"/>
                  <c:y val="6.67906095071440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EE-4C6F-88AD-4756A8CBE85A}"/>
                </c:ext>
              </c:extLst>
            </c:dLbl>
            <c:dLbl>
              <c:idx val="7"/>
              <c:layout>
                <c:manualLayout>
                  <c:x val="0"/>
                  <c:y val="1.5634660250801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EE-4C6F-88AD-4756A8CBE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'Con f''ormulas'!$BQ$242:$BQ$249</c:f>
              <c:numCache>
                <c:formatCode>General</c:formatCode>
                <c:ptCount val="8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</c:numCache>
            </c:numRef>
          </c:cat>
          <c:val>
            <c:numRef>
              <c:f>'Con f''ormulas'!$BR$242:$BR$249</c:f>
              <c:numCache>
                <c:formatCode>0.0%</c:formatCode>
                <c:ptCount val="8"/>
                <c:pt idx="0">
                  <c:v>2.6737967914438502E-2</c:v>
                </c:pt>
                <c:pt idx="1">
                  <c:v>0.121</c:v>
                </c:pt>
                <c:pt idx="2">
                  <c:v>0.19800000000000001</c:v>
                </c:pt>
                <c:pt idx="3">
                  <c:v>0.29099999999999998</c:v>
                </c:pt>
                <c:pt idx="4">
                  <c:v>0.23599999999999999</c:v>
                </c:pt>
                <c:pt idx="5">
                  <c:v>7.0999999999999994E-2</c:v>
                </c:pt>
                <c:pt idx="6">
                  <c:v>4.3999999999999997E-2</c:v>
                </c:pt>
                <c:pt idx="7">
                  <c:v>1.06951871657754E-2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EE-4C6F-88AD-4756A8CBE8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98887512"/>
        <c:axId val="698886336"/>
      </c:barChart>
      <c:catAx>
        <c:axId val="698887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Edad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98886336"/>
        <c:crosses val="autoZero"/>
        <c:auto val="1"/>
        <c:lblAlgn val="ctr"/>
        <c:lblOffset val="100"/>
        <c:noMultiLvlLbl val="0"/>
      </c:catAx>
      <c:valAx>
        <c:axId val="698886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9888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'Gráfico Cultura subDimensio (4)'!$A$12:$E$23</cx:f>
        <cx:lvl ptCount="12">
          <cx:pt idx="0">Toma</cx:pt>
          <cx:pt idx="1">Trabajo en equipo</cx:pt>
          <cx:pt idx="2">Desarrollo de capacidades</cx:pt>
          <cx:pt idx="3">Valores</cx:pt>
          <cx:pt idx="4">Acuerdos </cx:pt>
          <cx:pt idx="5">Coordinación e integración</cx:pt>
          <cx:pt idx="6">Orientación al cambio</cx:pt>
          <cx:pt idx="7">Orientación al cliente</cx:pt>
          <cx:pt idx="8">Aprendizaje organizativo</cx:pt>
          <cx:pt idx="9">Dirección y propósitos</cx:pt>
          <cx:pt idx="10">Metas y objetivos </cx:pt>
          <cx:pt idx="11">Vision</cx:pt>
        </cx:lvl>
        <cx:lvl ptCount="12">
          <cx:pt idx="0">p1</cx:pt>
          <cx:pt idx="1">p2</cx:pt>
          <cx:pt idx="2">o</cx:pt>
          <cx:pt idx="3">i</cx:pt>
          <cx:pt idx="4">f</cx:pt>
          <cx:pt idx="5">p6</cx:pt>
          <cx:pt idx="6">p7</cx:pt>
          <cx:pt idx="7">g</cx:pt>
          <cx:pt idx="8">h</cx:pt>
          <cx:pt idx="9">p10</cx:pt>
          <cx:pt idx="10">j</cx:pt>
          <cx:pt idx="11">k</cx:pt>
        </cx:lvl>
        <cx:lvl ptCount="12">
          <cx:pt idx="0">p1</cx:pt>
          <cx:pt idx="1">p2</cx:pt>
          <cx:pt idx="2">p3</cx:pt>
          <cx:pt idx="3">p4</cx:pt>
          <cx:pt idx="4">p5</cx:pt>
          <cx:pt idx="5">p6</cx:pt>
          <cx:pt idx="6">p7</cx:pt>
          <cx:pt idx="7">p8</cx:pt>
          <cx:pt idx="8">p9</cx:pt>
          <cx:pt idx="9">p10</cx:pt>
          <cx:pt idx="10">p11</cx:pt>
          <cx:pt idx="11">p12</cx:pt>
        </cx:lvl>
        <cx:lvl ptCount="12">
          <cx:pt idx="0">p1</cx:pt>
          <cx:pt idx="1">p2</cx:pt>
          <cx:pt idx="2">p3</cx:pt>
          <cx:pt idx="3">p4</cx:pt>
          <cx:pt idx="4">p5</cx:pt>
          <cx:pt idx="5">p6</cx:pt>
          <cx:pt idx="6">p7</cx:pt>
          <cx:pt idx="7">p8</cx:pt>
          <cx:pt idx="8">p9</cx:pt>
          <cx:pt idx="9">p10</cx:pt>
          <cx:pt idx="10">p11</cx:pt>
          <cx:pt idx="11">p12</cx:pt>
        </cx:lvl>
        <cx:lvl ptCount="12">
          <cx:pt idx="0">involucramiento</cx:pt>
          <cx:pt idx="1">involucramiento</cx:pt>
          <cx:pt idx="2">involucramiento</cx:pt>
          <cx:pt idx="3">consitencia</cx:pt>
          <cx:pt idx="4">consitencia</cx:pt>
          <cx:pt idx="5">consitencia</cx:pt>
          <cx:pt idx="6">adaptabilidad</cx:pt>
          <cx:pt idx="7">adaptabilidad</cx:pt>
          <cx:pt idx="8">adaptabilidad</cx:pt>
          <cx:pt idx="9">mision</cx:pt>
          <cx:pt idx="10">mision</cx:pt>
          <cx:pt idx="11">mision</cx:pt>
        </cx:lvl>
      </cx:strDim>
      <cx:numDim type="size">
        <cx:f>'Gráfico Cultura subDimensio (4)'!$F$12:$F$23</cx:f>
        <cx:lvl ptCount="12" formatCode="0,00">
          <cx:pt idx="0">0.5</cx:pt>
          <cx:pt idx="1">0.5</cx:pt>
          <cx:pt idx="2">0.5</cx:pt>
          <cx:pt idx="3">0.5</cx:pt>
          <cx:pt idx="4">0.5</cx:pt>
          <cx:pt idx="5">0.5</cx:pt>
          <cx:pt idx="6">0.5</cx:pt>
          <cx:pt idx="7">0.5</cx:pt>
          <cx:pt idx="8">0.5</cx:pt>
          <cx:pt idx="9">0.5</cx:pt>
          <cx:pt idx="10">0.5</cx:pt>
          <cx:pt idx="11">0.5</cx:pt>
        </cx:lvl>
      </cx:numDim>
    </cx:data>
  </cx:chartData>
  <cx:chart>
    <cx:plotArea>
      <cx:plotAreaRegion>
        <cx:series layoutId="sunburst" uniqueId="{048AEA4D-9EA8-4F57-8812-B873F9DF4B28}">
          <cx:tx>
            <cx:txData>
              <cx:f>'Gráfico Cultura subDimensio (4)'!$F$11</cx:f>
              <cx:v>Puntaje</cx:v>
            </cx:txData>
          </cx:tx>
          <cx:dataPt idx="3">
            <cx:spPr>
              <a:noFill/>
              <a:ln>
                <a:noFill/>
              </a:ln>
            </cx:spPr>
          </cx:dataPt>
          <cx:dataPt idx="4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7">
            <cx:spPr>
              <a:noFill/>
              <a:ln>
                <a:noFill/>
              </a:ln>
            </cx:spPr>
          </cx:dataPt>
          <cx:dataPt idx="8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12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17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21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24">
            <cx:spPr>
              <a:noFill/>
              <a:ln>
                <a:noFill/>
              </a:ln>
            </cx:spPr>
          </cx:dataPt>
          <cx:dataPt idx="25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29">
            <cx:spPr>
              <a:noFill/>
              <a:ln>
                <a:noFill/>
              </a:ln>
            </cx:spPr>
          </cx:dataPt>
          <cx:dataPt idx="30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33">
            <cx:spPr>
              <a:noFill/>
              <a:ln>
                <a:noFill/>
              </a:ln>
            </cx:spPr>
          </cx:dataPt>
          <cx:dataPt idx="34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38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39">
            <cx:spPr>
              <a:solidFill>
                <a:srgbClr val="9D46B8"/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</cx:spPr>
          </cx:dataPt>
          <cx:dataPt idx="42">
            <cx:spPr>
              <a:solidFill>
                <a:sysClr val="window" lastClr="FFFFFF"/>
              </a:solidFill>
            </cx:spPr>
          </cx:dataPt>
          <cx:dataPt idx="43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46">
            <cx:spPr>
              <a:solidFill>
                <a:sysClr val="window" lastClr="FFFFFF"/>
              </a:solidFill>
            </cx:spPr>
          </cx:dataPt>
          <cx:dataPt idx="47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Pt idx="51">
            <cx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x:spPr>
          </cx:dataPt>
          <cx:dataLabels pos="ctr">
            <cx:numFmt formatCode="0,00" sourceLinked="0"/>
            <cx:spPr>
              <a:noFill/>
            </cx:spPr>
            <cx:txPr>
              <a:bodyPr spcFirstLastPara="1" vertOverflow="ellipsis" horzOverflow="overflow" wrap="square" lIns="38100" tIns="19050" rIns="38100" bIns="19050" anchor="ctr" anchorCtr="1">
                <a:spAutoFit/>
              </a:bodyPr>
              <a:lstStyle/>
              <a:p>
                <a:pPr algn="ctr" rtl="0">
                  <a:defRPr sz="1000"/>
                </a:pPr>
                <a:endParaRPr lang="es-ES" sz="1000" b="1" i="0" u="none" strike="noStrike" baseline="0">
                  <a:solidFill>
                    <a:sysClr val="window" lastClr="FFFFFF"/>
                  </a:solidFill>
                  <a:latin typeface="Calibri" panose="020F0502020204030204"/>
                </a:endParaRPr>
              </a:p>
            </cx:txPr>
            <cx:visibility seriesName="0" categoryName="0" value="0"/>
            <cx:separator>, </cx:separator>
          </cx:dataLabels>
          <cx:dataId val="0"/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Hoja1!$C$11:$C$15</cx:f>
        <cx:lvl ptCount="5">
          <cx:pt idx="0">"A" (Alto)</cx:pt>
          <cx:pt idx="1">"B" (Medio alto)</cx:pt>
          <cx:pt idx="2">"C+" (Medio típico)</cx:pt>
          <cx:pt idx="3">"C-" (Medio bajo)</cx:pt>
          <cx:pt idx="4">"D" (Bajo)</cx:pt>
        </cx:lvl>
      </cx:strDim>
      <cx:numDim type="val">
        <cx:f>Hoja1!$D$11:$D$15</cx:f>
        <cx:lvl ptCount="5" formatCode="Estándar">
          <cx:pt idx="0">1</cx:pt>
          <cx:pt idx="1">2</cx:pt>
          <cx:pt idx="2">3</cx:pt>
          <cx:pt idx="3">4</cx:pt>
          <cx:pt idx="4">5</cx:pt>
        </cx:lvl>
      </cx:numDim>
    </cx:data>
  </cx:chartData>
  <cx:chart>
    <cx:plotArea>
      <cx:plotAreaRegion>
        <cx:series layoutId="funnel" uniqueId="{3192C55B-7E6C-4317-98E9-B8BC8D134CC5}" formatIdx="0">
          <cx:spPr>
            <a:solidFill>
              <a:schemeClr val="accent1">
                <a:lumMod val="60000"/>
                <a:lumOff val="40000"/>
              </a:schemeClr>
            </a:solidFill>
          </cx:spPr>
          <cx:dataPt idx="0">
            <cx:spPr>
              <a:solidFill>
                <a:srgbClr val="3762AF"/>
              </a:solidFill>
              <a:ln>
                <a:noFill/>
              </a:ln>
            </cx:spPr>
          </cx:dataPt>
          <cx:dataPt idx="1">
            <cx:spPr>
              <a:solidFill>
                <a:srgbClr val="3E89CE"/>
              </a:solidFill>
              <a:ln>
                <a:noFill/>
              </a:ln>
            </cx:spPr>
          </cx:dataPt>
          <cx:dataPt idx="2">
            <cx:spPr>
              <a:solidFill>
                <a:srgbClr val="4472C4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ysClr val="window" lastClr="FFFFFF">
                  <a:lumMod val="85000"/>
                </a:sysClr>
              </a:solidFill>
              <a:ln>
                <a:noFill/>
              </a:ln>
            </cx:spPr>
          </cx:dataPt>
          <cx:dataPt idx="4">
            <cx:spPr>
              <a:solidFill>
                <a:sysClr val="window" lastClr="FFFFFF">
                  <a:lumMod val="95000"/>
                </a:sysClr>
              </a:solidFill>
            </cx:spPr>
          </cx:dataPt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s-ES" sz="14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spPr>
    <a:ln>
      <a:noFill/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spPr>
    <a:ln>
      <a:noFill/>
    </a:ln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586186-4E79-4ACE-9213-6471257EF6E4}" type="datetime1">
              <a:rPr lang="es-ES" smtClean="0"/>
              <a:t>31/08/2020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349E8E-0F3C-4B4D-9DF6-8EAD12519BCF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DE8F2A-B3D4-43F2-B39B-CD77F64A195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3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42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86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0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1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28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492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70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716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06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726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822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4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816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682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632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00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81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60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62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18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76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62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79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5" y="124959"/>
            <a:ext cx="11944015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6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res 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4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30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6004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4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30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6004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media página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7" y="244481"/>
            <a:ext cx="5170715" cy="1588127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4" y="2061165"/>
            <a:ext cx="5045529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4" y="2708233"/>
            <a:ext cx="5045529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8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6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Documento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4" y="4581498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Encabezado de sección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30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tx1"/>
                </a:solidFill>
              </a:rPr>
              <a:pPr rtl="0"/>
              <a:t>‹Nº›</a:t>
            </a:fld>
            <a:endParaRPr lang="es-ES" sz="10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7" y="1825625"/>
            <a:ext cx="5306787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posición de contenido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5448"/>
            <a:ext cx="3932237" cy="208672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21"/>
            <a:ext cx="6172200" cy="536877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5448"/>
            <a:ext cx="3932237" cy="208672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21"/>
            <a:ext cx="6172200" cy="536877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8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0" rtl="0"/>
            <a:endParaRPr lang="es-ES" noProof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3" y="3269342"/>
            <a:ext cx="1155367" cy="2576090"/>
          </a:xfrm>
          <a:noFill/>
        </p:spPr>
        <p:txBody>
          <a:bodyPr wrap="square" lIns="182880" tIns="182880" rIns="182880" bIns="91440" rtlCol="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“</a:t>
            </a:r>
          </a:p>
        </p:txBody>
      </p:sp>
      <p:sp>
        <p:nvSpPr>
          <p:cNvPr id="9" name="Marco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1" name="Marcador de posición de número de diapositiva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6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900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901456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6AC5FD-935E-4AE1-9103-B16649350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b="9122"/>
          <a:stretch/>
        </p:blipFill>
        <p:spPr>
          <a:xfrm>
            <a:off x="7335" y="0"/>
            <a:ext cx="12184668" cy="68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1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42F9B4-5BE8-4AC4-96DD-D82D7AE0B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437"/>
            <a:ext cx="11353800" cy="495369"/>
          </a:xfrm>
          <a:prstGeom prst="rect">
            <a:avLst/>
          </a:prstGeom>
        </p:spPr>
      </p:pic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C0529F20-0F33-49D0-848A-4AA254C1B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516" y="6003909"/>
            <a:ext cx="865485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C41F2E2-EDCC-42CC-A29A-A081B7A4B0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6" y="6"/>
            <a:ext cx="8431369" cy="6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5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7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07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0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0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8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5" y="4587882"/>
            <a:ext cx="11944015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Encabezado de sección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30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2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3860800"/>
            <a:ext cx="9666515" cy="1686720"/>
          </a:xfrm>
        </p:spPr>
        <p:txBody>
          <a:bodyPr rtlCol="0"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Encabezado de sección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5610176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9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9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posición de texto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52"/>
            <a:ext cx="5181600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902" y="2149311"/>
            <a:ext cx="5181601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7" y="1463352"/>
            <a:ext cx="5306787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6" y="2149311"/>
            <a:ext cx="5306789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de comparació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1509626"/>
            <a:ext cx="4900387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3" y="1509626"/>
            <a:ext cx="4900387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2156690"/>
            <a:ext cx="4900387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3" y="2156690"/>
            <a:ext cx="4900387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3" y="1253331"/>
            <a:ext cx="11174187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5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microsoft.com/office/2014/relationships/chartEx" Target="../charts/chartEx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240.png"/><Relationship Id="rId4" Type="http://schemas.microsoft.com/office/2014/relationships/chartEx" Target="../charts/chartEx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240.png"/><Relationship Id="rId4" Type="http://schemas.microsoft.com/office/2014/relationships/chartEx" Target="../charts/chartEx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240.png"/><Relationship Id="rId4" Type="http://schemas.microsoft.com/office/2014/relationships/chartEx" Target="../charts/chartEx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240.png"/><Relationship Id="rId4" Type="http://schemas.microsoft.com/office/2014/relationships/chartEx" Target="../charts/chartEx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6.png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3640" y="1707922"/>
            <a:ext cx="9710057" cy="4509998"/>
          </a:xfrm>
        </p:spPr>
        <p:txBody>
          <a:bodyPr>
            <a:noAutofit/>
          </a:bodyPr>
          <a:lstStyle/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EN FINANZAS, CONTADOR PÚBLICO - AUDITOR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DE LA CULTURA ORGANIZACIONAL Y EL NIVEL SOCIOECONÓMICO DE LOS ESTUDIANTES DE LAS CARRERAS TÉCNICAS DE LA UNIVERSIDAD DE LAS FUERZAS ARMADAS ESPE</a:t>
            </a: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BONILLA PAZMIÑO, BETSY ELIZABETH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CAZAR BARRIONUEVO, BLANCA GABRIELA</a:t>
            </a:r>
          </a:p>
          <a:p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708" y="169212"/>
            <a:ext cx="4765469" cy="123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95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4A4A65-DF73-4428-9270-BBF643D8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148"/>
            <a:ext cx="11856091" cy="795765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93" y="109375"/>
            <a:ext cx="11174186" cy="590931"/>
          </a:xfrm>
        </p:spPr>
        <p:txBody>
          <a:bodyPr rtlCol="0"/>
          <a:lstStyle/>
          <a:p>
            <a:pPr rtl="0"/>
            <a:r>
              <a:rPr lang="es-ES" dirty="0"/>
              <a:t>Análisis de los resultados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0EC685-6066-44A8-9CE8-4B28698FA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111023"/>
              </p:ext>
            </p:extLst>
          </p:nvPr>
        </p:nvGraphicFramePr>
        <p:xfrm>
          <a:off x="400051" y="1319465"/>
          <a:ext cx="444881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9C328CA-8632-4ACE-A5B6-ADEADB62C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060218"/>
              </p:ext>
            </p:extLst>
          </p:nvPr>
        </p:nvGraphicFramePr>
        <p:xfrm>
          <a:off x="6791739" y="12052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3AA24D5-BDA1-43A9-A13E-8A772AE87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996238"/>
              </p:ext>
            </p:extLst>
          </p:nvPr>
        </p:nvGraphicFramePr>
        <p:xfrm>
          <a:off x="3747407" y="40626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D3750308-31E9-4CED-9B14-C40777BB9B43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615D53B0-9146-4140-9045-737B3019F778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95D5F45-E0D8-40AE-B9C3-04B590B25D81}"/>
              </a:ext>
            </a:extLst>
          </p:cNvPr>
          <p:cNvSpPr/>
          <p:nvPr/>
        </p:nvSpPr>
        <p:spPr>
          <a:xfrm>
            <a:off x="11171583" y="6121677"/>
            <a:ext cx="834887" cy="73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F1AFEE3-1E6E-4C3A-8C62-D5C87FF73897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C30747-6C30-4D4A-A17A-D5B38A2D44BA}"/>
              </a:ext>
            </a:extLst>
          </p:cNvPr>
          <p:cNvSpPr txBox="1"/>
          <p:nvPr/>
        </p:nvSpPr>
        <p:spPr>
          <a:xfrm>
            <a:off x="335910" y="651684"/>
            <a:ext cx="7635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Datos generales</a:t>
            </a:r>
          </a:p>
        </p:txBody>
      </p:sp>
    </p:spTree>
    <p:extLst>
      <p:ext uri="{BB962C8B-B14F-4D97-AF65-F5344CB8AC3E}">
        <p14:creationId xmlns:p14="http://schemas.microsoft.com/office/powerpoint/2010/main" val="287003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110235-BED9-4B57-9144-14F2FCA5B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148"/>
            <a:ext cx="11856091" cy="79576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2AE156F-F5CF-4741-9DAB-1DEA13164F4B}"/>
              </a:ext>
            </a:extLst>
          </p:cNvPr>
          <p:cNvSpPr/>
          <p:nvPr/>
        </p:nvSpPr>
        <p:spPr>
          <a:xfrm>
            <a:off x="2014329" y="3043294"/>
            <a:ext cx="689113" cy="439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724" y="56503"/>
            <a:ext cx="8380640" cy="535531"/>
          </a:xfrm>
        </p:spPr>
        <p:txBody>
          <a:bodyPr rtlCol="0"/>
          <a:lstStyle/>
          <a:p>
            <a:pPr algn="ctr" rtl="0"/>
            <a:r>
              <a:rPr lang="es-ES" sz="3200" dirty="0"/>
              <a:t>Cultura organizacional UFA ESPE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C8CD7F-8DAA-4EBC-95A9-F6B280223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63122"/>
              </p:ext>
            </p:extLst>
          </p:nvPr>
        </p:nvGraphicFramePr>
        <p:xfrm>
          <a:off x="1297335" y="2513542"/>
          <a:ext cx="4006417" cy="1143867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949357">
                  <a:extLst>
                    <a:ext uri="{9D8B030D-6E8A-4147-A177-3AD203B41FA5}">
                      <a16:colId xmlns:a16="http://schemas.microsoft.com/office/drawing/2014/main" val="3034820661"/>
                    </a:ext>
                  </a:extLst>
                </a:gridCol>
                <a:gridCol w="2057060">
                  <a:extLst>
                    <a:ext uri="{9D8B030D-6E8A-4147-A177-3AD203B41FA5}">
                      <a16:colId xmlns:a16="http://schemas.microsoft.com/office/drawing/2014/main" val="3922871582"/>
                    </a:ext>
                  </a:extLst>
                </a:gridCol>
              </a:tblGrid>
              <a:tr h="501882"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Alfa de Cronbach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 de elementos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160525"/>
                  </a:ext>
                </a:extLst>
              </a:tr>
              <a:tr h="377333"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,948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64</a:t>
                      </a:r>
                    </a:p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1575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DFCCD76-3854-4355-A328-E691225BD82C}"/>
              </a:ext>
            </a:extLst>
          </p:cNvPr>
          <p:cNvSpPr txBox="1"/>
          <p:nvPr/>
        </p:nvSpPr>
        <p:spPr>
          <a:xfrm>
            <a:off x="628946" y="17371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Estadísticas de fiabilidad cuestionario del modelo Denison</a:t>
            </a:r>
            <a:endParaRPr lang="es-ES" dirty="0"/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056243"/>
            <a:ext cx="12145618" cy="801756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11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Globo: flecha izquierda 2">
            <a:extLst>
              <a:ext uri="{FF2B5EF4-FFF2-40B4-BE49-F238E27FC236}">
                <a16:creationId xmlns:a16="http://schemas.microsoft.com/office/drawing/2014/main" id="{48AF1179-4B10-4978-AFDA-F2079D5EA627}"/>
              </a:ext>
            </a:extLst>
          </p:cNvPr>
          <p:cNvSpPr/>
          <p:nvPr/>
        </p:nvSpPr>
        <p:spPr>
          <a:xfrm>
            <a:off x="5632173" y="2516930"/>
            <a:ext cx="3445565" cy="112340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7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ubica dentro del rango positivo muy fuerte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E5A5B0-6F5B-406A-9739-EF571DF2D6E9}"/>
              </a:ext>
            </a:extLst>
          </p:cNvPr>
          <p:cNvSpPr txBox="1"/>
          <p:nvPr/>
        </p:nvSpPr>
        <p:spPr>
          <a:xfrm>
            <a:off x="446314" y="769757"/>
            <a:ext cx="7635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sz="2400" b="1" i="1" dirty="0"/>
              <a:t>Modelo Denison</a:t>
            </a:r>
          </a:p>
        </p:txBody>
      </p:sp>
    </p:spTree>
    <p:extLst>
      <p:ext uri="{BB962C8B-B14F-4D97-AF65-F5344CB8AC3E}">
        <p14:creationId xmlns:p14="http://schemas.microsoft.com/office/powerpoint/2010/main" val="199551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DC529-560A-434C-98CA-558E8757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07" y="148093"/>
            <a:ext cx="11174187" cy="535531"/>
          </a:xfrm>
        </p:spPr>
        <p:txBody>
          <a:bodyPr/>
          <a:lstStyle/>
          <a:p>
            <a:r>
              <a:rPr lang="es-ES" sz="3200" dirty="0"/>
              <a:t>Dimensión implicación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E6D6BC-DD99-446E-AE30-037EB2A1AC6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52648" r="49925" b="779"/>
          <a:stretch/>
        </p:blipFill>
        <p:spPr bwMode="auto">
          <a:xfrm>
            <a:off x="858652" y="1647150"/>
            <a:ext cx="3983892" cy="3823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6E9A3C-DC1E-4781-8850-C4FF2FAF701F}"/>
              </a:ext>
            </a:extLst>
          </p:cNvPr>
          <p:cNvSpPr txBox="1"/>
          <p:nvPr/>
        </p:nvSpPr>
        <p:spPr>
          <a:xfrm>
            <a:off x="404110" y="591103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Análisis general de la dimensión 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89B30166-D1CA-4308-961E-3F5420B5E301}"/>
              </a:ext>
            </a:extLst>
          </p:cNvPr>
          <p:cNvSpPr txBox="1"/>
          <p:nvPr/>
        </p:nvSpPr>
        <p:spPr>
          <a:xfrm rot="15405007">
            <a:off x="822209" y="2119866"/>
            <a:ext cx="1737360" cy="533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Empoderamiento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3,98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9">
            <a:extLst>
              <a:ext uri="{FF2B5EF4-FFF2-40B4-BE49-F238E27FC236}">
                <a16:creationId xmlns:a16="http://schemas.microsoft.com/office/drawing/2014/main" id="{16A2F741-8FE4-45BE-9BB5-EE52974D6DB9}"/>
              </a:ext>
            </a:extLst>
          </p:cNvPr>
          <p:cNvSpPr txBox="1"/>
          <p:nvPr/>
        </p:nvSpPr>
        <p:spPr>
          <a:xfrm rot="13292891">
            <a:off x="1815751" y="3510769"/>
            <a:ext cx="1607185" cy="596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en equipo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3,94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5">
            <a:extLst>
              <a:ext uri="{FF2B5EF4-FFF2-40B4-BE49-F238E27FC236}">
                <a16:creationId xmlns:a16="http://schemas.microsoft.com/office/drawing/2014/main" id="{60A568F7-BA6F-4AAF-A03F-5134D364C1BB}"/>
              </a:ext>
            </a:extLst>
          </p:cNvPr>
          <p:cNvSpPr txBox="1"/>
          <p:nvPr/>
        </p:nvSpPr>
        <p:spPr>
          <a:xfrm rot="13858096">
            <a:off x="834268" y="3865795"/>
            <a:ext cx="1881505" cy="8547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</a:bodyPr>
          <a:lstStyle/>
          <a:p>
            <a:pPr indent="180340" algn="ctr">
              <a:lnSpc>
                <a:spcPct val="115000"/>
              </a:lnSpc>
            </a:pPr>
            <a:r>
              <a:rPr lang="es-ES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Implicación</a:t>
            </a:r>
            <a:r>
              <a:rPr lang="es-ES" sz="1600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</a:pPr>
            <a:r>
              <a:rPr lang="es-ES" sz="1600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C" sz="1600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,89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17">
            <a:extLst>
              <a:ext uri="{FF2B5EF4-FFF2-40B4-BE49-F238E27FC236}">
                <a16:creationId xmlns:a16="http://schemas.microsoft.com/office/drawing/2014/main" id="{DE177AE8-2976-4D6A-AE20-DA3413C0DF94}"/>
              </a:ext>
            </a:extLst>
          </p:cNvPr>
          <p:cNvSpPr txBox="1"/>
          <p:nvPr/>
        </p:nvSpPr>
        <p:spPr>
          <a:xfrm rot="11425213">
            <a:off x="3363997" y="4305600"/>
            <a:ext cx="1535430" cy="530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C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</a:t>
            </a:r>
          </a:p>
          <a:p>
            <a:pPr indent="180340" algn="ctr"/>
            <a:r>
              <a:rPr lang="es-EC" sz="1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capacidades</a:t>
            </a:r>
            <a:endParaRPr lang="es-ES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3,75</a:t>
            </a:r>
            <a:endParaRPr lang="es-ES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Marcador de posición de imagen 10">
            <a:extLst>
              <a:ext uri="{FF2B5EF4-FFF2-40B4-BE49-F238E27FC236}">
                <a16:creationId xmlns:a16="http://schemas.microsoft.com/office/drawing/2014/main" id="{F8A024EF-4E43-4C18-B19B-58A989ABC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0" y="6095102"/>
            <a:ext cx="12145618" cy="762898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ángulo 28" descr="Bloque de fondo de número de diapositiva">
            <a:extLst>
              <a:ext uri="{FF2B5EF4-FFF2-40B4-BE49-F238E27FC236}">
                <a16:creationId xmlns:a16="http://schemas.microsoft.com/office/drawing/2014/main" id="{30B70E5B-3D75-4B5E-85EA-B762338E1091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id="{20471F9C-18CD-401F-A1CB-24CBFB09E83B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3E8442C-DB74-4054-83F3-8A7A29309999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6B6E35-7138-434D-B5B6-9F6CD7D16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92823"/>
              </p:ext>
            </p:extLst>
          </p:nvPr>
        </p:nvGraphicFramePr>
        <p:xfrm>
          <a:off x="7790916" y="117174"/>
          <a:ext cx="3336629" cy="843261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062639">
                  <a:extLst>
                    <a:ext uri="{9D8B030D-6E8A-4147-A177-3AD203B41FA5}">
                      <a16:colId xmlns:a16="http://schemas.microsoft.com/office/drawing/2014/main" val="3892866111"/>
                    </a:ext>
                  </a:extLst>
                </a:gridCol>
                <a:gridCol w="1200998">
                  <a:extLst>
                    <a:ext uri="{9D8B030D-6E8A-4147-A177-3AD203B41FA5}">
                      <a16:colId xmlns:a16="http://schemas.microsoft.com/office/drawing/2014/main" val="2776381385"/>
                    </a:ext>
                  </a:extLst>
                </a:gridCol>
                <a:gridCol w="1072992">
                  <a:extLst>
                    <a:ext uri="{9D8B030D-6E8A-4147-A177-3AD203B41FA5}">
                      <a16:colId xmlns:a16="http://schemas.microsoft.com/office/drawing/2014/main" val="3672492900"/>
                    </a:ext>
                  </a:extLst>
                </a:gridCol>
              </a:tblGrid>
              <a:tr h="2809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aplicabilidad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3564"/>
                  </a:ext>
                </a:extLst>
              </a:tr>
              <a:tr h="281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134067"/>
                  </a:ext>
                </a:extLst>
              </a:tr>
              <a:tr h="281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3,50-3,99</a:t>
                      </a:r>
                      <a:endParaRPr lang="es-ES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1-3,49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461200"/>
                  </a:ext>
                </a:extLst>
              </a:tr>
            </a:tbl>
          </a:graphicData>
        </a:graphic>
      </p:graphicFrame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305D529E-E046-421A-AFAD-A7F1C411CE4C}"/>
              </a:ext>
            </a:extLst>
          </p:cNvPr>
          <p:cNvSpPr/>
          <p:nvPr/>
        </p:nvSpPr>
        <p:spPr>
          <a:xfrm rot="15205559">
            <a:off x="436712" y="2482865"/>
            <a:ext cx="440078" cy="273553"/>
          </a:xfrm>
          <a:prstGeom prst="triangle">
            <a:avLst/>
          </a:prstGeom>
          <a:solidFill>
            <a:srgbClr val="6CA52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8FED0E7-FB15-4DF3-8870-CDF27E400110}"/>
              </a:ext>
            </a:extLst>
          </p:cNvPr>
          <p:cNvSpPr/>
          <p:nvPr/>
        </p:nvSpPr>
        <p:spPr>
          <a:xfrm rot="721892">
            <a:off x="3442376" y="5426819"/>
            <a:ext cx="440078" cy="27355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FAB6837D-0D87-4CA3-B6D5-522B9B5A96E2}"/>
              </a:ext>
            </a:extLst>
          </p:cNvPr>
          <p:cNvSpPr/>
          <p:nvPr/>
        </p:nvSpPr>
        <p:spPr>
          <a:xfrm>
            <a:off x="9137141" y="842801"/>
            <a:ext cx="882916" cy="637082"/>
          </a:xfrm>
          <a:prstGeom prst="upArrowCallou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3,89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A6E0BDF-D249-4290-8D0F-068AD285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080" y="2158351"/>
            <a:ext cx="6748053" cy="25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2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93853-B788-4DD9-B725-9C525A94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31" y="156069"/>
            <a:ext cx="8380640" cy="535531"/>
          </a:xfrm>
        </p:spPr>
        <p:txBody>
          <a:bodyPr/>
          <a:lstStyle/>
          <a:p>
            <a:r>
              <a:rPr lang="es-ES" sz="3200" dirty="0"/>
              <a:t>Dimensión consistencia</a:t>
            </a:r>
          </a:p>
        </p:txBody>
      </p:sp>
      <p:pic>
        <p:nvPicPr>
          <p:cNvPr id="27" name="Marcador de posición de imagen 10">
            <a:extLst>
              <a:ext uri="{FF2B5EF4-FFF2-40B4-BE49-F238E27FC236}">
                <a16:creationId xmlns:a16="http://schemas.microsoft.com/office/drawing/2014/main" id="{45F807FE-6C37-4EBB-83EB-0B4EE0DEE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0" y="6123281"/>
            <a:ext cx="12145618" cy="734718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ángulo 28" descr="Bloque de fondo de número de diapositiva">
            <a:extLst>
              <a:ext uri="{FF2B5EF4-FFF2-40B4-BE49-F238E27FC236}">
                <a16:creationId xmlns:a16="http://schemas.microsoft.com/office/drawing/2014/main" id="{CE3EC859-0255-4A9D-B653-16FC7A05DD47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id="{A6BDD1F1-CC24-4B4C-8270-A1BD9A74D4B6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1D3D07C-271D-475D-9B34-D73205F54C55}"/>
              </a:ext>
            </a:extLst>
          </p:cNvPr>
          <p:cNvSpPr txBox="1"/>
          <p:nvPr/>
        </p:nvSpPr>
        <p:spPr>
          <a:xfrm>
            <a:off x="436678" y="631562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Análisis general de la dimensión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A9BA2D0-294F-43BD-AD21-3866636D12C0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DB3558-A0A4-4638-A517-3A27B9265FF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5" t="53322" r="14783" b="1221"/>
          <a:stretch/>
        </p:blipFill>
        <p:spPr bwMode="auto">
          <a:xfrm>
            <a:off x="1227552" y="1797956"/>
            <a:ext cx="3496690" cy="3572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 de texto 205">
            <a:extLst>
              <a:ext uri="{FF2B5EF4-FFF2-40B4-BE49-F238E27FC236}">
                <a16:creationId xmlns:a16="http://schemas.microsoft.com/office/drawing/2014/main" id="{C73B50CB-1AA7-4730-A16F-3E907F44CAA0}"/>
              </a:ext>
            </a:extLst>
          </p:cNvPr>
          <p:cNvSpPr txBox="1"/>
          <p:nvPr/>
        </p:nvSpPr>
        <p:spPr>
          <a:xfrm rot="6232397">
            <a:off x="2692920" y="2039907"/>
            <a:ext cx="2055495" cy="7658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</a:bodyPr>
          <a:lstStyle/>
          <a:p>
            <a:pPr indent="180340" algn="ctr"/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e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3,93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 de texto 206">
            <a:extLst>
              <a:ext uri="{FF2B5EF4-FFF2-40B4-BE49-F238E27FC236}">
                <a16:creationId xmlns:a16="http://schemas.microsoft.com/office/drawing/2014/main" id="{88D4D28E-4596-468A-9DF0-0EB5567F200F}"/>
              </a:ext>
            </a:extLst>
          </p:cNvPr>
          <p:cNvSpPr txBox="1"/>
          <p:nvPr/>
        </p:nvSpPr>
        <p:spPr>
          <a:xfrm rot="7766701">
            <a:off x="2396565" y="3312476"/>
            <a:ext cx="1336675" cy="5111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3,79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207">
            <a:extLst>
              <a:ext uri="{FF2B5EF4-FFF2-40B4-BE49-F238E27FC236}">
                <a16:creationId xmlns:a16="http://schemas.microsoft.com/office/drawing/2014/main" id="{97EB69A5-5173-45E2-BAA4-AFCB2E18A086}"/>
              </a:ext>
            </a:extLst>
          </p:cNvPr>
          <p:cNvSpPr txBox="1"/>
          <p:nvPr/>
        </p:nvSpPr>
        <p:spPr>
          <a:xfrm rot="9766756">
            <a:off x="1284595" y="4238037"/>
            <a:ext cx="1355090" cy="590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3,79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08">
            <a:extLst>
              <a:ext uri="{FF2B5EF4-FFF2-40B4-BE49-F238E27FC236}">
                <a16:creationId xmlns:a16="http://schemas.microsoft.com/office/drawing/2014/main" id="{BC56679B-F978-4412-9058-04BD7A443C38}"/>
              </a:ext>
            </a:extLst>
          </p:cNvPr>
          <p:cNvSpPr txBox="1"/>
          <p:nvPr/>
        </p:nvSpPr>
        <p:spPr>
          <a:xfrm rot="7886670">
            <a:off x="3107692" y="4080913"/>
            <a:ext cx="1933575" cy="7188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600" b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Consistencia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600" b="1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3,84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BF5AD62-6545-4BA6-8BC0-B8517476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06902"/>
              </p:ext>
            </p:extLst>
          </p:nvPr>
        </p:nvGraphicFramePr>
        <p:xfrm>
          <a:off x="7630637" y="462359"/>
          <a:ext cx="3440637" cy="733528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095763">
                  <a:extLst>
                    <a:ext uri="{9D8B030D-6E8A-4147-A177-3AD203B41FA5}">
                      <a16:colId xmlns:a16="http://schemas.microsoft.com/office/drawing/2014/main" val="3892866111"/>
                    </a:ext>
                  </a:extLst>
                </a:gridCol>
                <a:gridCol w="1238435">
                  <a:extLst>
                    <a:ext uri="{9D8B030D-6E8A-4147-A177-3AD203B41FA5}">
                      <a16:colId xmlns:a16="http://schemas.microsoft.com/office/drawing/2014/main" val="2776381385"/>
                    </a:ext>
                  </a:extLst>
                </a:gridCol>
                <a:gridCol w="1106439">
                  <a:extLst>
                    <a:ext uri="{9D8B030D-6E8A-4147-A177-3AD203B41FA5}">
                      <a16:colId xmlns:a16="http://schemas.microsoft.com/office/drawing/2014/main" val="3672492900"/>
                    </a:ext>
                  </a:extLst>
                </a:gridCol>
              </a:tblGrid>
              <a:tr h="2443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aplicabilidad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3564"/>
                  </a:ext>
                </a:extLst>
              </a:tr>
              <a:tr h="244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134067"/>
                  </a:ext>
                </a:extLst>
              </a:tr>
              <a:tr h="244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3,50-3,99</a:t>
                      </a:r>
                      <a:endParaRPr lang="es-ES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1-3,49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461200"/>
                  </a:ext>
                </a:extLst>
              </a:tr>
            </a:tbl>
          </a:graphicData>
        </a:graphic>
      </p:graphicFrame>
      <p:sp>
        <p:nvSpPr>
          <p:cNvPr id="20" name="Globo: flecha hacia arriba 19">
            <a:extLst>
              <a:ext uri="{FF2B5EF4-FFF2-40B4-BE49-F238E27FC236}">
                <a16:creationId xmlns:a16="http://schemas.microsoft.com/office/drawing/2014/main" id="{9C77BA7D-98A6-4CC9-9032-E18BF4E70663}"/>
              </a:ext>
            </a:extLst>
          </p:cNvPr>
          <p:cNvSpPr/>
          <p:nvPr/>
        </p:nvSpPr>
        <p:spPr>
          <a:xfrm>
            <a:off x="8909497" y="1160874"/>
            <a:ext cx="882916" cy="637082"/>
          </a:xfrm>
          <a:prstGeom prst="upArrowCallou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3,84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FFF07E6F-FAB3-49F4-9037-B6B6AC6AD5B4}"/>
              </a:ext>
            </a:extLst>
          </p:cNvPr>
          <p:cNvSpPr/>
          <p:nvPr/>
        </p:nvSpPr>
        <p:spPr>
          <a:xfrm rot="6280418">
            <a:off x="4594728" y="2689204"/>
            <a:ext cx="440078" cy="273553"/>
          </a:xfrm>
          <a:prstGeom prst="triangle">
            <a:avLst/>
          </a:prstGeom>
          <a:solidFill>
            <a:srgbClr val="6CA52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E763CDC6-DACD-4B7A-8DD9-7D013E642064}"/>
              </a:ext>
            </a:extLst>
          </p:cNvPr>
          <p:cNvSpPr/>
          <p:nvPr/>
        </p:nvSpPr>
        <p:spPr>
          <a:xfrm rot="20730411">
            <a:off x="2193493" y="5294725"/>
            <a:ext cx="440078" cy="27355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Triángulo isósceles 36">
            <a:extLst>
              <a:ext uri="{FF2B5EF4-FFF2-40B4-BE49-F238E27FC236}">
                <a16:creationId xmlns:a16="http://schemas.microsoft.com/office/drawing/2014/main" id="{225B441B-F576-4431-ACA5-C000A4BBCB23}"/>
              </a:ext>
            </a:extLst>
          </p:cNvPr>
          <p:cNvSpPr/>
          <p:nvPr/>
        </p:nvSpPr>
        <p:spPr>
          <a:xfrm rot="18816498">
            <a:off x="3734727" y="4286231"/>
            <a:ext cx="440078" cy="27355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A39D89-5A8B-4D05-A5E6-402DDB698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475" y="2460076"/>
            <a:ext cx="6529333" cy="24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93853-B788-4DD9-B725-9C525A94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31" y="156069"/>
            <a:ext cx="8380640" cy="535531"/>
          </a:xfrm>
        </p:spPr>
        <p:txBody>
          <a:bodyPr/>
          <a:lstStyle/>
          <a:p>
            <a:r>
              <a:rPr lang="es-ES" sz="3200" dirty="0"/>
              <a:t>Dimensión adaptabilidad</a:t>
            </a:r>
          </a:p>
        </p:txBody>
      </p:sp>
      <p:pic>
        <p:nvPicPr>
          <p:cNvPr id="27" name="Marcador de posición de imagen 10">
            <a:extLst>
              <a:ext uri="{FF2B5EF4-FFF2-40B4-BE49-F238E27FC236}">
                <a16:creationId xmlns:a16="http://schemas.microsoft.com/office/drawing/2014/main" id="{45F807FE-6C37-4EBB-83EB-0B4EE0DEE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0" y="6095100"/>
            <a:ext cx="12145618" cy="762899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ángulo 28" descr="Bloque de fondo de número de diapositiva">
            <a:extLst>
              <a:ext uri="{FF2B5EF4-FFF2-40B4-BE49-F238E27FC236}">
                <a16:creationId xmlns:a16="http://schemas.microsoft.com/office/drawing/2014/main" id="{CE3EC859-0255-4A9D-B653-16FC7A05DD47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id="{A6BDD1F1-CC24-4B4C-8270-A1BD9A74D4B6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1D3D07C-271D-475D-9B34-D73205F54C55}"/>
              </a:ext>
            </a:extLst>
          </p:cNvPr>
          <p:cNvSpPr txBox="1"/>
          <p:nvPr/>
        </p:nvSpPr>
        <p:spPr>
          <a:xfrm>
            <a:off x="436678" y="631562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Análisis general de la dimensión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A9BA2D0-294F-43BD-AD21-3866636D12C0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BF5AD62-6545-4BA6-8BC0-B8517476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1542"/>
              </p:ext>
            </p:extLst>
          </p:nvPr>
        </p:nvGraphicFramePr>
        <p:xfrm>
          <a:off x="7014308" y="256298"/>
          <a:ext cx="4141372" cy="916251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318932">
                  <a:extLst>
                    <a:ext uri="{9D8B030D-6E8A-4147-A177-3AD203B41FA5}">
                      <a16:colId xmlns:a16="http://schemas.microsoft.com/office/drawing/2014/main" val="3892866111"/>
                    </a:ext>
                  </a:extLst>
                </a:gridCol>
                <a:gridCol w="1490659">
                  <a:extLst>
                    <a:ext uri="{9D8B030D-6E8A-4147-A177-3AD203B41FA5}">
                      <a16:colId xmlns:a16="http://schemas.microsoft.com/office/drawing/2014/main" val="2776381385"/>
                    </a:ext>
                  </a:extLst>
                </a:gridCol>
                <a:gridCol w="1331781">
                  <a:extLst>
                    <a:ext uri="{9D8B030D-6E8A-4147-A177-3AD203B41FA5}">
                      <a16:colId xmlns:a16="http://schemas.microsoft.com/office/drawing/2014/main" val="3672492900"/>
                    </a:ext>
                  </a:extLst>
                </a:gridCol>
              </a:tblGrid>
              <a:tr h="3052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aplicabilidad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3564"/>
                  </a:ext>
                </a:extLst>
              </a:tr>
              <a:tr h="305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134067"/>
                  </a:ext>
                </a:extLst>
              </a:tr>
              <a:tr h="305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3,50-3,99</a:t>
                      </a:r>
                      <a:endParaRPr lang="es-ES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1-3,49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461200"/>
                  </a:ext>
                </a:extLst>
              </a:tr>
            </a:tbl>
          </a:graphicData>
        </a:graphic>
      </p:graphicFrame>
      <p:sp>
        <p:nvSpPr>
          <p:cNvPr id="20" name="Globo: flecha hacia arriba 19">
            <a:extLst>
              <a:ext uri="{FF2B5EF4-FFF2-40B4-BE49-F238E27FC236}">
                <a16:creationId xmlns:a16="http://schemas.microsoft.com/office/drawing/2014/main" id="{9C77BA7D-98A6-4CC9-9032-E18BF4E70663}"/>
              </a:ext>
            </a:extLst>
          </p:cNvPr>
          <p:cNvSpPr/>
          <p:nvPr/>
        </p:nvSpPr>
        <p:spPr>
          <a:xfrm>
            <a:off x="8770950" y="1043280"/>
            <a:ext cx="882916" cy="637082"/>
          </a:xfrm>
          <a:prstGeom prst="upArrowCallou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3,74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FFF07E6F-FAB3-49F4-9037-B6B6AC6AD5B4}"/>
              </a:ext>
            </a:extLst>
          </p:cNvPr>
          <p:cNvSpPr/>
          <p:nvPr/>
        </p:nvSpPr>
        <p:spPr>
          <a:xfrm rot="16882805">
            <a:off x="889771" y="3946785"/>
            <a:ext cx="440078" cy="273553"/>
          </a:xfrm>
          <a:prstGeom prst="triangle">
            <a:avLst/>
          </a:prstGeom>
          <a:solidFill>
            <a:srgbClr val="6CA52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63F358-0CE9-446E-82B7-5D3B12EC36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5709" r="50099" b="47437"/>
          <a:stretch/>
        </p:blipFill>
        <p:spPr bwMode="auto">
          <a:xfrm>
            <a:off x="1282164" y="1739885"/>
            <a:ext cx="3579256" cy="3475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 de texto 212">
            <a:extLst>
              <a:ext uri="{FF2B5EF4-FFF2-40B4-BE49-F238E27FC236}">
                <a16:creationId xmlns:a16="http://schemas.microsoft.com/office/drawing/2014/main" id="{D3F62225-884F-4F80-B829-CE45FDAF65F3}"/>
              </a:ext>
            </a:extLst>
          </p:cNvPr>
          <p:cNvSpPr txBox="1"/>
          <p:nvPr/>
        </p:nvSpPr>
        <p:spPr>
          <a:xfrm rot="17104157">
            <a:off x="1233664" y="4239167"/>
            <a:ext cx="1981200" cy="6642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S" sz="12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al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3,97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213">
            <a:extLst>
              <a:ext uri="{FF2B5EF4-FFF2-40B4-BE49-F238E27FC236}">
                <a16:creationId xmlns:a16="http://schemas.microsoft.com/office/drawing/2014/main" id="{F1691FC6-7F1B-498E-9023-014C98970C21}"/>
              </a:ext>
            </a:extLst>
          </p:cNvPr>
          <p:cNvSpPr txBox="1"/>
          <p:nvPr/>
        </p:nvSpPr>
        <p:spPr>
          <a:xfrm rot="18863309">
            <a:off x="2002419" y="3004100"/>
            <a:ext cx="1994535" cy="9474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2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al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3,50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214">
            <a:extLst>
              <a:ext uri="{FF2B5EF4-FFF2-40B4-BE49-F238E27FC236}">
                <a16:creationId xmlns:a16="http://schemas.microsoft.com/office/drawing/2014/main" id="{6678F57A-FD1F-46DE-B812-804070C090B7}"/>
              </a:ext>
            </a:extLst>
          </p:cNvPr>
          <p:cNvSpPr txBox="1"/>
          <p:nvPr/>
        </p:nvSpPr>
        <p:spPr>
          <a:xfrm rot="20685599">
            <a:off x="3222633" y="2340823"/>
            <a:ext cx="1750695" cy="6394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organizacional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3,75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210">
            <a:extLst>
              <a:ext uri="{FF2B5EF4-FFF2-40B4-BE49-F238E27FC236}">
                <a16:creationId xmlns:a16="http://schemas.microsoft.com/office/drawing/2014/main" id="{54CD336F-0849-485B-85FC-2E549B4BCF38}"/>
              </a:ext>
            </a:extLst>
          </p:cNvPr>
          <p:cNvSpPr txBox="1"/>
          <p:nvPr/>
        </p:nvSpPr>
        <p:spPr>
          <a:xfrm rot="18859807">
            <a:off x="1143003" y="2289579"/>
            <a:ext cx="1981200" cy="6642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Adaptabilidad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3,74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E763CDC6-DACD-4B7A-8DD9-7D013E642064}"/>
              </a:ext>
            </a:extLst>
          </p:cNvPr>
          <p:cNvSpPr/>
          <p:nvPr/>
        </p:nvSpPr>
        <p:spPr>
          <a:xfrm rot="8426375">
            <a:off x="1974096" y="2343331"/>
            <a:ext cx="440078" cy="27355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D91175-C407-4AE1-8EC0-16D20B489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058" y="2379111"/>
            <a:ext cx="6611987" cy="25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93853-B788-4DD9-B725-9C525A94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31" y="156069"/>
            <a:ext cx="8380640" cy="535531"/>
          </a:xfrm>
        </p:spPr>
        <p:txBody>
          <a:bodyPr/>
          <a:lstStyle/>
          <a:p>
            <a:r>
              <a:rPr lang="es-ES" sz="3200" dirty="0"/>
              <a:t>Dimensión misión</a:t>
            </a:r>
          </a:p>
        </p:txBody>
      </p:sp>
      <p:pic>
        <p:nvPicPr>
          <p:cNvPr id="27" name="Marcador de posición de imagen 10">
            <a:extLst>
              <a:ext uri="{FF2B5EF4-FFF2-40B4-BE49-F238E27FC236}">
                <a16:creationId xmlns:a16="http://schemas.microsoft.com/office/drawing/2014/main" id="{45F807FE-6C37-4EBB-83EB-0B4EE0DEE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0" y="6102210"/>
            <a:ext cx="12145618" cy="75579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ángulo 28" descr="Bloque de fondo de número de diapositiva">
            <a:extLst>
              <a:ext uri="{FF2B5EF4-FFF2-40B4-BE49-F238E27FC236}">
                <a16:creationId xmlns:a16="http://schemas.microsoft.com/office/drawing/2014/main" id="{CE3EC859-0255-4A9D-B653-16FC7A05DD47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id="{A6BDD1F1-CC24-4B4C-8270-A1BD9A74D4B6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1D3D07C-271D-475D-9B34-D73205F54C55}"/>
              </a:ext>
            </a:extLst>
          </p:cNvPr>
          <p:cNvSpPr txBox="1"/>
          <p:nvPr/>
        </p:nvSpPr>
        <p:spPr>
          <a:xfrm>
            <a:off x="436678" y="631562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Análisis general de la dimensión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A9BA2D0-294F-43BD-AD21-3866636D12C0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BF5AD62-6545-4BA6-8BC0-B8517476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59738"/>
              </p:ext>
            </p:extLst>
          </p:nvPr>
        </p:nvGraphicFramePr>
        <p:xfrm>
          <a:off x="7515502" y="242685"/>
          <a:ext cx="3879328" cy="1033080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235476">
                  <a:extLst>
                    <a:ext uri="{9D8B030D-6E8A-4147-A177-3AD203B41FA5}">
                      <a16:colId xmlns:a16="http://schemas.microsoft.com/office/drawing/2014/main" val="3892866111"/>
                    </a:ext>
                  </a:extLst>
                </a:gridCol>
                <a:gridCol w="1396339">
                  <a:extLst>
                    <a:ext uri="{9D8B030D-6E8A-4147-A177-3AD203B41FA5}">
                      <a16:colId xmlns:a16="http://schemas.microsoft.com/office/drawing/2014/main" val="2776381385"/>
                    </a:ext>
                  </a:extLst>
                </a:gridCol>
                <a:gridCol w="1247513">
                  <a:extLst>
                    <a:ext uri="{9D8B030D-6E8A-4147-A177-3AD203B41FA5}">
                      <a16:colId xmlns:a16="http://schemas.microsoft.com/office/drawing/2014/main" val="3672492900"/>
                    </a:ext>
                  </a:extLst>
                </a:gridCol>
              </a:tblGrid>
              <a:tr h="3441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aplicabilidad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3564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4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134067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3,50-3,99</a:t>
                      </a:r>
                      <a:endParaRPr lang="es-ES" sz="14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1-3,49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461200"/>
                  </a:ext>
                </a:extLst>
              </a:tr>
            </a:tbl>
          </a:graphicData>
        </a:graphic>
      </p:graphicFrame>
      <p:sp>
        <p:nvSpPr>
          <p:cNvPr id="20" name="Globo: flecha hacia arriba 19">
            <a:extLst>
              <a:ext uri="{FF2B5EF4-FFF2-40B4-BE49-F238E27FC236}">
                <a16:creationId xmlns:a16="http://schemas.microsoft.com/office/drawing/2014/main" id="{9C77BA7D-98A6-4CC9-9032-E18BF4E70663}"/>
              </a:ext>
            </a:extLst>
          </p:cNvPr>
          <p:cNvSpPr/>
          <p:nvPr/>
        </p:nvSpPr>
        <p:spPr>
          <a:xfrm>
            <a:off x="9013708" y="1125494"/>
            <a:ext cx="882916" cy="637082"/>
          </a:xfrm>
          <a:prstGeom prst="upArrowCallou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3,72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FFF07E6F-FAB3-49F4-9037-B6B6AC6AD5B4}"/>
              </a:ext>
            </a:extLst>
          </p:cNvPr>
          <p:cNvSpPr/>
          <p:nvPr/>
        </p:nvSpPr>
        <p:spPr>
          <a:xfrm rot="518246">
            <a:off x="1656073" y="1307259"/>
            <a:ext cx="440078" cy="273553"/>
          </a:xfrm>
          <a:prstGeom prst="triangle">
            <a:avLst/>
          </a:prstGeom>
          <a:solidFill>
            <a:srgbClr val="6CA52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5DB3D7-17F8-462C-9C5D-5DD029B2FEC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3" t="6301" r="14952" b="47578"/>
          <a:stretch/>
        </p:blipFill>
        <p:spPr bwMode="auto">
          <a:xfrm>
            <a:off x="979300" y="1722416"/>
            <a:ext cx="3897500" cy="3702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 de texto 216">
            <a:extLst>
              <a:ext uri="{FF2B5EF4-FFF2-40B4-BE49-F238E27FC236}">
                <a16:creationId xmlns:a16="http://schemas.microsoft.com/office/drawing/2014/main" id="{2A763514-0A63-4DE7-9245-0A2E8BFC29BD}"/>
              </a:ext>
            </a:extLst>
          </p:cNvPr>
          <p:cNvSpPr txBox="1"/>
          <p:nvPr/>
        </p:nvSpPr>
        <p:spPr>
          <a:xfrm rot="438682">
            <a:off x="563660" y="2341410"/>
            <a:ext cx="1967230" cy="9645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y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propósitos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estratégicos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3,85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218">
            <a:extLst>
              <a:ext uri="{FF2B5EF4-FFF2-40B4-BE49-F238E27FC236}">
                <a16:creationId xmlns:a16="http://schemas.microsoft.com/office/drawing/2014/main" id="{709DF4DE-B4F8-4F70-AEDC-712992F09FEF}"/>
              </a:ext>
            </a:extLst>
          </p:cNvPr>
          <p:cNvSpPr txBox="1"/>
          <p:nvPr/>
        </p:nvSpPr>
        <p:spPr>
          <a:xfrm rot="2871734">
            <a:off x="2246273" y="3016002"/>
            <a:ext cx="1694180" cy="7054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 y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3,62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19">
            <a:extLst>
              <a:ext uri="{FF2B5EF4-FFF2-40B4-BE49-F238E27FC236}">
                <a16:creationId xmlns:a16="http://schemas.microsoft.com/office/drawing/2014/main" id="{CC436736-32B8-46AF-82F6-BE40B12D2B35}"/>
              </a:ext>
            </a:extLst>
          </p:cNvPr>
          <p:cNvSpPr txBox="1"/>
          <p:nvPr/>
        </p:nvSpPr>
        <p:spPr>
          <a:xfrm rot="3953974">
            <a:off x="3330659" y="4221357"/>
            <a:ext cx="1320800" cy="54229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S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3,70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 de texto 215">
            <a:extLst>
              <a:ext uri="{FF2B5EF4-FFF2-40B4-BE49-F238E27FC236}">
                <a16:creationId xmlns:a16="http://schemas.microsoft.com/office/drawing/2014/main" id="{2222F5CA-5679-4BF7-881F-DE6E332DF827}"/>
              </a:ext>
            </a:extLst>
          </p:cNvPr>
          <p:cNvSpPr txBox="1"/>
          <p:nvPr/>
        </p:nvSpPr>
        <p:spPr>
          <a:xfrm rot="2811343">
            <a:off x="3209970" y="2118767"/>
            <a:ext cx="1459865" cy="6908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3,72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E763CDC6-DACD-4B7A-8DD9-7D013E642064}"/>
              </a:ext>
            </a:extLst>
          </p:cNvPr>
          <p:cNvSpPr/>
          <p:nvPr/>
        </p:nvSpPr>
        <p:spPr>
          <a:xfrm rot="13914502">
            <a:off x="3771021" y="2581715"/>
            <a:ext cx="440078" cy="27355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587518-E929-44C6-931F-8EBD9F9D5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677" y="2343007"/>
            <a:ext cx="6898171" cy="26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D136-8B75-47F9-829F-AA6EB4DA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7" y="218661"/>
            <a:ext cx="11174186" cy="480131"/>
          </a:xfrm>
        </p:spPr>
        <p:txBody>
          <a:bodyPr/>
          <a:lstStyle/>
          <a:p>
            <a:r>
              <a:rPr lang="es-ES" sz="2800" dirty="0"/>
              <a:t>Análisis de las Dimensiones y subdimensiones de Denison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DFE821AC-F1C3-4D9B-875F-49E75031FF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3974783"/>
                  </p:ext>
                </p:extLst>
              </p:nvPr>
            </p:nvGraphicFramePr>
            <p:xfrm>
              <a:off x="2753807" y="698793"/>
              <a:ext cx="7437116" cy="61302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DFE821AC-F1C3-4D9B-875F-49E75031FF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3807" y="698793"/>
                <a:ext cx="7437116" cy="6130222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04710C10-B807-43A9-BF93-8B847F8270E1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Rectángulo 14" descr="Bloque de fondo de número de diapositiva">
            <a:extLst>
              <a:ext uri="{FF2B5EF4-FFF2-40B4-BE49-F238E27FC236}">
                <a16:creationId xmlns:a16="http://schemas.microsoft.com/office/drawing/2014/main" id="{15782800-760A-4BD3-BC82-8D2448500A76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15A376-D23C-462F-8193-8D3D932B3312}"/>
              </a:ext>
            </a:extLst>
          </p:cNvPr>
          <p:cNvSpPr/>
          <p:nvPr/>
        </p:nvSpPr>
        <p:spPr>
          <a:xfrm>
            <a:off x="11039061" y="6069496"/>
            <a:ext cx="1060174" cy="78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CuadroTexto 17">
            <a:extLst>
              <a:ext uri="{FF2B5EF4-FFF2-40B4-BE49-F238E27FC236}">
                <a16:creationId xmlns:a16="http://schemas.microsoft.com/office/drawing/2014/main" id="{6FA4DE8B-B287-4F37-8B28-28DED685093D}"/>
              </a:ext>
            </a:extLst>
          </p:cNvPr>
          <p:cNvSpPr txBox="1"/>
          <p:nvPr/>
        </p:nvSpPr>
        <p:spPr>
          <a:xfrm rot="2422693">
            <a:off x="7324190" y="1872361"/>
            <a:ext cx="1535430" cy="530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 y objetivos</a:t>
            </a:r>
            <a:endParaRPr lang="es-E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3,62</a:t>
            </a:r>
            <a:endParaRPr lang="es-E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18">
            <a:extLst>
              <a:ext uri="{FF2B5EF4-FFF2-40B4-BE49-F238E27FC236}">
                <a16:creationId xmlns:a16="http://schemas.microsoft.com/office/drawing/2014/main" id="{587B11C3-2885-4033-AD1A-E35D4E7AADC1}"/>
              </a:ext>
            </a:extLst>
          </p:cNvPr>
          <p:cNvSpPr txBox="1"/>
          <p:nvPr/>
        </p:nvSpPr>
        <p:spPr>
          <a:xfrm rot="4642266">
            <a:off x="8052826" y="2786732"/>
            <a:ext cx="1284605" cy="54229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3,70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11">
            <a:extLst>
              <a:ext uri="{FF2B5EF4-FFF2-40B4-BE49-F238E27FC236}">
                <a16:creationId xmlns:a16="http://schemas.microsoft.com/office/drawing/2014/main" id="{1E5B225B-3BFE-40A4-8031-0BE1E4FBB05A}"/>
              </a:ext>
            </a:extLst>
          </p:cNvPr>
          <p:cNvSpPr txBox="1"/>
          <p:nvPr/>
        </p:nvSpPr>
        <p:spPr>
          <a:xfrm rot="7791064">
            <a:off x="7377148" y="4942850"/>
            <a:ext cx="1524000" cy="6851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3,79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17">
            <a:extLst>
              <a:ext uri="{FF2B5EF4-FFF2-40B4-BE49-F238E27FC236}">
                <a16:creationId xmlns:a16="http://schemas.microsoft.com/office/drawing/2014/main" id="{2C41101A-91AF-4399-9913-927820208412}"/>
              </a:ext>
            </a:extLst>
          </p:cNvPr>
          <p:cNvSpPr txBox="1"/>
          <p:nvPr/>
        </p:nvSpPr>
        <p:spPr>
          <a:xfrm rot="6033359">
            <a:off x="7890632" y="3960780"/>
            <a:ext cx="1535430" cy="530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e </a:t>
            </a:r>
          </a:p>
          <a:p>
            <a:pPr indent="180340" algn="ctr"/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</a:t>
            </a:r>
            <a:endParaRPr lang="es-E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3,93</a:t>
            </a:r>
            <a:endParaRPr lang="es-E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17">
            <a:extLst>
              <a:ext uri="{FF2B5EF4-FFF2-40B4-BE49-F238E27FC236}">
                <a16:creationId xmlns:a16="http://schemas.microsoft.com/office/drawing/2014/main" id="{C4FD48FB-8254-43C8-AB8C-7969A5B2FE72}"/>
              </a:ext>
            </a:extLst>
          </p:cNvPr>
          <p:cNvSpPr txBox="1"/>
          <p:nvPr/>
        </p:nvSpPr>
        <p:spPr>
          <a:xfrm rot="11425213">
            <a:off x="5212974" y="5711431"/>
            <a:ext cx="1535430" cy="530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</a:t>
            </a:r>
          </a:p>
          <a:p>
            <a:pPr indent="180340" algn="ctr"/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capacidades</a:t>
            </a:r>
            <a:endParaRPr lang="es-E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3,75</a:t>
            </a:r>
            <a:endParaRPr lang="es-E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CuadroTexto 9">
            <a:extLst>
              <a:ext uri="{FF2B5EF4-FFF2-40B4-BE49-F238E27FC236}">
                <a16:creationId xmlns:a16="http://schemas.microsoft.com/office/drawing/2014/main" id="{8A71619A-5756-4375-9503-EF3AF1A84C09}"/>
              </a:ext>
            </a:extLst>
          </p:cNvPr>
          <p:cNvSpPr txBox="1"/>
          <p:nvPr/>
        </p:nvSpPr>
        <p:spPr>
          <a:xfrm rot="13414182">
            <a:off x="4134769" y="5109749"/>
            <a:ext cx="1607185" cy="596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en equipo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3,94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CuadroTexto 8">
            <a:extLst>
              <a:ext uri="{FF2B5EF4-FFF2-40B4-BE49-F238E27FC236}">
                <a16:creationId xmlns:a16="http://schemas.microsoft.com/office/drawing/2014/main" id="{3390F1B1-6888-4FE4-A5AB-1F0489A75D0F}"/>
              </a:ext>
            </a:extLst>
          </p:cNvPr>
          <p:cNvSpPr txBox="1"/>
          <p:nvPr/>
        </p:nvSpPr>
        <p:spPr>
          <a:xfrm rot="15296397">
            <a:off x="3427080" y="4110592"/>
            <a:ext cx="1737360" cy="533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Empoderamiento   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3,98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uadroTexto 11">
            <a:extLst>
              <a:ext uri="{FF2B5EF4-FFF2-40B4-BE49-F238E27FC236}">
                <a16:creationId xmlns:a16="http://schemas.microsoft.com/office/drawing/2014/main" id="{E08E2905-F7E9-4F8C-8117-3AF25819F6E6}"/>
              </a:ext>
            </a:extLst>
          </p:cNvPr>
          <p:cNvSpPr txBox="1"/>
          <p:nvPr/>
        </p:nvSpPr>
        <p:spPr>
          <a:xfrm rot="9945418">
            <a:off x="6360916" y="5571234"/>
            <a:ext cx="1524000" cy="6851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3,79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CuadroTexto 13">
            <a:extLst>
              <a:ext uri="{FF2B5EF4-FFF2-40B4-BE49-F238E27FC236}">
                <a16:creationId xmlns:a16="http://schemas.microsoft.com/office/drawing/2014/main" id="{799814ED-307C-477F-A063-37A465DB3B0C}"/>
              </a:ext>
            </a:extLst>
          </p:cNvPr>
          <p:cNvSpPr txBox="1"/>
          <p:nvPr/>
        </p:nvSpPr>
        <p:spPr>
          <a:xfrm rot="17104157">
            <a:off x="3285574" y="2866810"/>
            <a:ext cx="2099945" cy="7689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al cambio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3,97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CuadroTexto 14">
            <a:extLst>
              <a:ext uri="{FF2B5EF4-FFF2-40B4-BE49-F238E27FC236}">
                <a16:creationId xmlns:a16="http://schemas.microsoft.com/office/drawing/2014/main" id="{78D121F9-8189-48D2-8985-36B58EC732E3}"/>
              </a:ext>
            </a:extLst>
          </p:cNvPr>
          <p:cNvSpPr txBox="1"/>
          <p:nvPr/>
        </p:nvSpPr>
        <p:spPr>
          <a:xfrm rot="18863309">
            <a:off x="3868832" y="1866294"/>
            <a:ext cx="1962150" cy="5772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al cliente 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</a:pPr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3,50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CuadroTexto 15">
            <a:extLst>
              <a:ext uri="{FF2B5EF4-FFF2-40B4-BE49-F238E27FC236}">
                <a16:creationId xmlns:a16="http://schemas.microsoft.com/office/drawing/2014/main" id="{F6A528EA-57C8-480F-A499-041EAC6CABAE}"/>
              </a:ext>
            </a:extLst>
          </p:cNvPr>
          <p:cNvSpPr txBox="1"/>
          <p:nvPr/>
        </p:nvSpPr>
        <p:spPr>
          <a:xfrm rot="20685599">
            <a:off x="4733420" y="1288052"/>
            <a:ext cx="2254250" cy="88646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  <a:noAutofit/>
          </a:bodyPr>
          <a:lstStyle/>
          <a:p>
            <a:pPr indent="180340" algn="ctr"/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organizacional     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C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3,75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CuadroTexto 16">
            <a:extLst>
              <a:ext uri="{FF2B5EF4-FFF2-40B4-BE49-F238E27FC236}">
                <a16:creationId xmlns:a16="http://schemas.microsoft.com/office/drawing/2014/main" id="{B088A685-C746-4805-8714-9A8FAF113005}"/>
              </a:ext>
            </a:extLst>
          </p:cNvPr>
          <p:cNvSpPr txBox="1"/>
          <p:nvPr/>
        </p:nvSpPr>
        <p:spPr>
          <a:xfrm rot="882112">
            <a:off x="6108012" y="1246947"/>
            <a:ext cx="2089150" cy="7416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ctr">
            <a:prstTxWarp prst="textArchUp">
              <a:avLst/>
            </a:prstTxWarp>
          </a:bodyPr>
          <a:lstStyle/>
          <a:p>
            <a:pPr indent="180340" algn="ctr"/>
            <a:r>
              <a:rPr lang="es-EC" sz="9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y </a:t>
            </a:r>
            <a:endParaRPr lang="es-ES" sz="9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9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propósitos estratégicos</a:t>
            </a:r>
            <a:r>
              <a:rPr lang="es-EC" sz="9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s-ES" sz="9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C" sz="9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3,85</a:t>
            </a:r>
            <a:endParaRPr lang="es-ES" sz="9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CuadroTexto 3">
            <a:extLst>
              <a:ext uri="{FF2B5EF4-FFF2-40B4-BE49-F238E27FC236}">
                <a16:creationId xmlns:a16="http://schemas.microsoft.com/office/drawing/2014/main" id="{79990DE0-37A4-46C1-85FE-F03AC5BEC4E8}"/>
              </a:ext>
            </a:extLst>
          </p:cNvPr>
          <p:cNvSpPr txBox="1"/>
          <p:nvPr/>
        </p:nvSpPr>
        <p:spPr>
          <a:xfrm rot="3138420">
            <a:off x="7873670" y="1278917"/>
            <a:ext cx="1508125" cy="800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</a:bodyPr>
          <a:lstStyle/>
          <a:p>
            <a:pPr algn="ctr"/>
            <a:r>
              <a:rPr lang="es-EC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3,72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CuadroTexto 4">
            <a:extLst>
              <a:ext uri="{FF2B5EF4-FFF2-40B4-BE49-F238E27FC236}">
                <a16:creationId xmlns:a16="http://schemas.microsoft.com/office/drawing/2014/main" id="{B2778D8D-791F-4F69-B697-605A13EFA365}"/>
              </a:ext>
            </a:extLst>
          </p:cNvPr>
          <p:cNvSpPr txBox="1"/>
          <p:nvPr/>
        </p:nvSpPr>
        <p:spPr>
          <a:xfrm rot="18544325">
            <a:off x="3156946" y="1513216"/>
            <a:ext cx="2316480" cy="82423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</a:bodyPr>
          <a:lstStyle/>
          <a:p>
            <a:pPr indent="180340" algn="ctr"/>
            <a:r>
              <a:rPr lang="es-EC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Adaptabilidad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C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3,74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CuadroTexto 6">
            <a:extLst>
              <a:ext uri="{FF2B5EF4-FFF2-40B4-BE49-F238E27FC236}">
                <a16:creationId xmlns:a16="http://schemas.microsoft.com/office/drawing/2014/main" id="{5FA7A0BA-A697-4FBD-BCB3-B79F8E6FC73C}"/>
              </a:ext>
            </a:extLst>
          </p:cNvPr>
          <p:cNvSpPr txBox="1"/>
          <p:nvPr/>
        </p:nvSpPr>
        <p:spPr>
          <a:xfrm rot="7532658">
            <a:off x="7740002" y="5231885"/>
            <a:ext cx="1775460" cy="8026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</a:bodyPr>
          <a:lstStyle/>
          <a:p>
            <a:pPr indent="180340" algn="ctr"/>
            <a:r>
              <a:rPr lang="es-EC" sz="1900" b="1" dirty="0">
                <a:solidFill>
                  <a:srgbClr val="4A96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Consistencia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C" sz="1900" b="1" dirty="0">
                <a:solidFill>
                  <a:srgbClr val="4A96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3,84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CuadroTexto 5">
            <a:extLst>
              <a:ext uri="{FF2B5EF4-FFF2-40B4-BE49-F238E27FC236}">
                <a16:creationId xmlns:a16="http://schemas.microsoft.com/office/drawing/2014/main" id="{272DDB39-4634-4F54-9087-8A2D560CDA0A}"/>
              </a:ext>
            </a:extLst>
          </p:cNvPr>
          <p:cNvSpPr txBox="1"/>
          <p:nvPr/>
        </p:nvSpPr>
        <p:spPr>
          <a:xfrm rot="13581807">
            <a:off x="3328252" y="5236223"/>
            <a:ext cx="1881505" cy="8547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numCol="1" rtlCol="0" anchor="t">
            <a:prstTxWarp prst="textArchUp">
              <a:avLst/>
            </a:prstTxWarp>
          </a:bodyPr>
          <a:lstStyle/>
          <a:p>
            <a:pPr indent="180340" algn="ctr"/>
            <a:r>
              <a:rPr lang="es-ES" sz="1800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Implicación 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/>
            <a:r>
              <a:rPr lang="es-ES" sz="1800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C" sz="1800" b="1" dirty="0">
                <a:solidFill>
                  <a:srgbClr val="9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,89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riángulo isósceles 93">
            <a:extLst>
              <a:ext uri="{FF2B5EF4-FFF2-40B4-BE49-F238E27FC236}">
                <a16:creationId xmlns:a16="http://schemas.microsoft.com/office/drawing/2014/main" id="{3DAAF685-9953-4114-8F6A-5546DDC5CC89}"/>
              </a:ext>
            </a:extLst>
          </p:cNvPr>
          <p:cNvSpPr/>
          <p:nvPr/>
        </p:nvSpPr>
        <p:spPr>
          <a:xfrm rot="10800000">
            <a:off x="10252788" y="1468883"/>
            <a:ext cx="636151" cy="480132"/>
          </a:xfrm>
          <a:prstGeom prst="triangle">
            <a:avLst/>
          </a:prstGeom>
          <a:solidFill>
            <a:srgbClr val="B31D1D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6" name="Triángulo isósceles 95">
            <a:extLst>
              <a:ext uri="{FF2B5EF4-FFF2-40B4-BE49-F238E27FC236}">
                <a16:creationId xmlns:a16="http://schemas.microsoft.com/office/drawing/2014/main" id="{31A0E012-E9AC-444C-AB13-44E04F95A955}"/>
              </a:ext>
            </a:extLst>
          </p:cNvPr>
          <p:cNvSpPr/>
          <p:nvPr/>
        </p:nvSpPr>
        <p:spPr>
          <a:xfrm>
            <a:off x="2015778" y="5518106"/>
            <a:ext cx="636151" cy="48013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74F2E3A-A374-4637-A1A4-7AB92EFE6871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F553C0-077E-420C-9C4F-CA4B3799BA6C}"/>
              </a:ext>
            </a:extLst>
          </p:cNvPr>
          <p:cNvSpPr txBox="1"/>
          <p:nvPr/>
        </p:nvSpPr>
        <p:spPr>
          <a:xfrm>
            <a:off x="5813178" y="3429000"/>
            <a:ext cx="133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creencias y supuesto </a:t>
            </a:r>
          </a:p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3,80</a:t>
            </a:r>
          </a:p>
        </p:txBody>
      </p:sp>
    </p:spTree>
    <p:extLst>
      <p:ext uri="{BB962C8B-B14F-4D97-AF65-F5344CB8AC3E}">
        <p14:creationId xmlns:p14="http://schemas.microsoft.com/office/powerpoint/2010/main" val="237090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E5BAC5D-151D-462C-9AB1-B5F54B23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148"/>
            <a:ext cx="11856091" cy="79576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43E6D73-B1AF-4980-9ED3-89C91F3B8105}"/>
              </a:ext>
            </a:extLst>
          </p:cNvPr>
          <p:cNvSpPr/>
          <p:nvPr/>
        </p:nvSpPr>
        <p:spPr>
          <a:xfrm>
            <a:off x="1834738" y="2355898"/>
            <a:ext cx="728870" cy="481561"/>
          </a:xfrm>
          <a:prstGeom prst="ellipse">
            <a:avLst/>
          </a:prstGeom>
          <a:solidFill>
            <a:schemeClr val="bg1"/>
          </a:solidFill>
          <a:ln w="28575">
            <a:solidFill>
              <a:srgbClr val="79A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405" y="37839"/>
            <a:ext cx="8380640" cy="535531"/>
          </a:xfrm>
        </p:spPr>
        <p:txBody>
          <a:bodyPr rtlCol="0"/>
          <a:lstStyle/>
          <a:p>
            <a:pPr rtl="0"/>
            <a:r>
              <a:rPr lang="es-ES" sz="3200" dirty="0"/>
              <a:t>Nivel socioeconómico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FCCD76-3854-4355-A328-E691225BD82C}"/>
              </a:ext>
            </a:extLst>
          </p:cNvPr>
          <p:cNvSpPr txBox="1"/>
          <p:nvPr/>
        </p:nvSpPr>
        <p:spPr>
          <a:xfrm>
            <a:off x="446314" y="10810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Estadísticas de fiabilidad nivel socioeconómico </a:t>
            </a:r>
            <a:endParaRPr lang="es-ES" dirty="0"/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082748"/>
            <a:ext cx="12145618" cy="775252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17</a:t>
            </a:fld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710C04-2CAF-4BA5-972F-8FCCF9A88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64853"/>
              </p:ext>
            </p:extLst>
          </p:nvPr>
        </p:nvGraphicFramePr>
        <p:xfrm>
          <a:off x="1019039" y="1856622"/>
          <a:ext cx="4056544" cy="1186412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2139672">
                  <a:extLst>
                    <a:ext uri="{9D8B030D-6E8A-4147-A177-3AD203B41FA5}">
                      <a16:colId xmlns:a16="http://schemas.microsoft.com/office/drawing/2014/main" val="3739810180"/>
                    </a:ext>
                  </a:extLst>
                </a:gridCol>
                <a:gridCol w="1916872">
                  <a:extLst>
                    <a:ext uri="{9D8B030D-6E8A-4147-A177-3AD203B41FA5}">
                      <a16:colId xmlns:a16="http://schemas.microsoft.com/office/drawing/2014/main" val="2074197680"/>
                    </a:ext>
                  </a:extLst>
                </a:gridCol>
              </a:tblGrid>
              <a:tr h="458448"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Alfa de Cronbach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 de elementos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925935"/>
                  </a:ext>
                </a:extLst>
              </a:tr>
              <a:tr h="458712"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,667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25</a:t>
                      </a:r>
                    </a:p>
                    <a:p>
                      <a:pPr marL="39370" marR="3937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640651"/>
                  </a:ext>
                </a:extLst>
              </a:tr>
            </a:tbl>
          </a:graphicData>
        </a:graphic>
      </p:graphicFrame>
      <p:sp>
        <p:nvSpPr>
          <p:cNvPr id="4" name="Globo: flecha izquierda 3">
            <a:extLst>
              <a:ext uri="{FF2B5EF4-FFF2-40B4-BE49-F238E27FC236}">
                <a16:creationId xmlns:a16="http://schemas.microsoft.com/office/drawing/2014/main" id="{91101EC9-A02A-4260-B1B3-B14FC332A499}"/>
              </a:ext>
            </a:extLst>
          </p:cNvPr>
          <p:cNvSpPr/>
          <p:nvPr/>
        </p:nvSpPr>
        <p:spPr>
          <a:xfrm>
            <a:off x="5075583" y="1856622"/>
            <a:ext cx="3445565" cy="112340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7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ubica en un rango positivo medio alto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2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29386"/>
            <a:ext cx="9018528" cy="535531"/>
          </a:xfrm>
        </p:spPr>
        <p:txBody>
          <a:bodyPr rtlCol="0"/>
          <a:lstStyle/>
          <a:p>
            <a:pPr rtl="0"/>
            <a:r>
              <a:rPr lang="es-ES" sz="3200" dirty="0"/>
              <a:t>Nivel socioeconómico agregado UFA ESPE 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0" y="6146090"/>
            <a:ext cx="12145618" cy="71191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92060003"/>
                  </p:ext>
                </p:extLst>
              </p:nvPr>
            </p:nvGraphicFramePr>
            <p:xfrm>
              <a:off x="2767265" y="1083828"/>
              <a:ext cx="6585284" cy="42866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7265" y="1083828"/>
                <a:ext cx="6585284" cy="428665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uadroTexto 7">
            <a:extLst>
              <a:ext uri="{FF2B5EF4-FFF2-40B4-BE49-F238E27FC236}">
                <a16:creationId xmlns:a16="http://schemas.microsoft.com/office/drawing/2014/main" id="{0728D1E5-8D98-4411-9E6A-E358338FDF4E}"/>
              </a:ext>
            </a:extLst>
          </p:cNvPr>
          <p:cNvSpPr txBox="1"/>
          <p:nvPr/>
        </p:nvSpPr>
        <p:spPr>
          <a:xfrm>
            <a:off x="6229853" y="1325595"/>
            <a:ext cx="1047750" cy="3238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14,84%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ECCA86A0-9C56-47BE-B709-57A1B7858A4D}"/>
              </a:ext>
            </a:extLst>
          </p:cNvPr>
          <p:cNvSpPr txBox="1"/>
          <p:nvPr/>
        </p:nvSpPr>
        <p:spPr>
          <a:xfrm>
            <a:off x="6229853" y="2183022"/>
            <a:ext cx="1047750" cy="3238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53,85%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E844FF51-258C-4D2E-B078-1CED1BDE3A12}"/>
              </a:ext>
            </a:extLst>
          </p:cNvPr>
          <p:cNvSpPr txBox="1"/>
          <p:nvPr/>
        </p:nvSpPr>
        <p:spPr>
          <a:xfrm>
            <a:off x="6229853" y="3040449"/>
            <a:ext cx="1047750" cy="3238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28,02%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4">
            <a:extLst>
              <a:ext uri="{FF2B5EF4-FFF2-40B4-BE49-F238E27FC236}">
                <a16:creationId xmlns:a16="http://schemas.microsoft.com/office/drawing/2014/main" id="{809F14BE-4261-431E-BBA1-32BDBFEADBF2}"/>
              </a:ext>
            </a:extLst>
          </p:cNvPr>
          <p:cNvSpPr txBox="1"/>
          <p:nvPr/>
        </p:nvSpPr>
        <p:spPr>
          <a:xfrm>
            <a:off x="6229853" y="3865216"/>
            <a:ext cx="1047750" cy="3238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3,30%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3">
            <a:extLst>
              <a:ext uri="{FF2B5EF4-FFF2-40B4-BE49-F238E27FC236}">
                <a16:creationId xmlns:a16="http://schemas.microsoft.com/office/drawing/2014/main" id="{0B5B7E0E-6A6F-420F-AEA2-8F35E72FD2B4}"/>
              </a:ext>
            </a:extLst>
          </p:cNvPr>
          <p:cNvSpPr txBox="1"/>
          <p:nvPr/>
        </p:nvSpPr>
        <p:spPr>
          <a:xfrm>
            <a:off x="6229853" y="4692674"/>
            <a:ext cx="1047750" cy="3238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0,00%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Globo: flecha izquierda 28">
            <a:extLst>
              <a:ext uri="{FF2B5EF4-FFF2-40B4-BE49-F238E27FC236}">
                <a16:creationId xmlns:a16="http://schemas.microsoft.com/office/drawing/2014/main" id="{3754097F-0834-4194-B200-CBA58166F6FF}"/>
              </a:ext>
            </a:extLst>
          </p:cNvPr>
          <p:cNvSpPr/>
          <p:nvPr/>
        </p:nvSpPr>
        <p:spPr>
          <a:xfrm>
            <a:off x="7855368" y="1859438"/>
            <a:ext cx="2884823" cy="97101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1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Estrato con mayor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281974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29386"/>
            <a:ext cx="9018528" cy="535531"/>
          </a:xfrm>
        </p:spPr>
        <p:txBody>
          <a:bodyPr rtlCol="0"/>
          <a:lstStyle/>
          <a:p>
            <a:pPr rtl="0"/>
            <a:r>
              <a:rPr lang="es-ES" sz="3200" dirty="0"/>
              <a:t>Estrato “A”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0" y="6162426"/>
            <a:ext cx="12145618" cy="695573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19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3907935"/>
                  </p:ext>
                </p:extLst>
              </p:nvPr>
            </p:nvGraphicFramePr>
            <p:xfrm>
              <a:off x="2767266" y="2887579"/>
              <a:ext cx="4740440" cy="2482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7266" y="2887579"/>
                <a:ext cx="4740440" cy="24829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D58A5D7A-5975-4DFA-A478-DFDFF03328B8}"/>
              </a:ext>
            </a:extLst>
          </p:cNvPr>
          <p:cNvSpPr txBox="1"/>
          <p:nvPr/>
        </p:nvSpPr>
        <p:spPr>
          <a:xfrm>
            <a:off x="470646" y="695573"/>
            <a:ext cx="708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Principales características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CB46A76-0158-4E70-88BD-5DB776566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1231103"/>
            <a:ext cx="11431081" cy="4021210"/>
          </a:xfrm>
          <a:prstGeom prst="rect">
            <a:avLst/>
          </a:prstGeom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0B67C260-EA9E-4E0A-98A7-EB4CB3FF4395}"/>
              </a:ext>
            </a:extLst>
          </p:cNvPr>
          <p:cNvSpPr txBox="1"/>
          <p:nvPr/>
        </p:nvSpPr>
        <p:spPr>
          <a:xfrm>
            <a:off x="10164698" y="202411"/>
            <a:ext cx="1449331" cy="684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14,84%</a:t>
            </a:r>
            <a:endParaRPr lang="es-E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Planteamiento del problema</a:t>
            </a:r>
          </a:p>
        </p:txBody>
      </p:sp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0415" y="254406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251790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Marcador de posición de imagen 10">
            <a:extLst>
              <a:ext uri="{FF2B5EF4-FFF2-40B4-BE49-F238E27FC236}">
                <a16:creationId xmlns:a16="http://schemas.microsoft.com/office/drawing/2014/main" id="{C1F57185-0DBC-4514-BDDC-BBFEB467EF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15270"/>
            <a:ext cx="12145618" cy="642729"/>
          </a:xfr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F87506-7859-4EFB-891A-A5D649D43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595" y="1684342"/>
            <a:ext cx="9046809" cy="30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29386"/>
            <a:ext cx="9018528" cy="535531"/>
          </a:xfrm>
        </p:spPr>
        <p:txBody>
          <a:bodyPr rtlCol="0"/>
          <a:lstStyle/>
          <a:p>
            <a:pPr rtl="0"/>
            <a:r>
              <a:rPr lang="es-ES" sz="3200" dirty="0"/>
              <a:t>Estrato “B”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0" y="6162427"/>
            <a:ext cx="12145618" cy="695572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GraphicFramePr/>
              <p:nvPr/>
            </p:nvGraphicFramePr>
            <p:xfrm>
              <a:off x="2767266" y="2887579"/>
              <a:ext cx="4740440" cy="2482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7266" y="2887579"/>
                <a:ext cx="4740440" cy="24829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D58A5D7A-5975-4DFA-A478-DFDFF03328B8}"/>
              </a:ext>
            </a:extLst>
          </p:cNvPr>
          <p:cNvSpPr txBox="1"/>
          <p:nvPr/>
        </p:nvSpPr>
        <p:spPr>
          <a:xfrm>
            <a:off x="470646" y="695573"/>
            <a:ext cx="708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Principales características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D24E49-8FFE-4448-8AA5-66724CE21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1" y="1231104"/>
            <a:ext cx="11592075" cy="4291242"/>
          </a:xfrm>
          <a:prstGeom prst="rect">
            <a:avLst/>
          </a:prstGeom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D0C5FAB0-E372-46DD-BB83-F39F1DBDB19E}"/>
              </a:ext>
            </a:extLst>
          </p:cNvPr>
          <p:cNvSpPr txBox="1"/>
          <p:nvPr/>
        </p:nvSpPr>
        <p:spPr>
          <a:xfrm>
            <a:off x="10164698" y="202411"/>
            <a:ext cx="1449331" cy="684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,85%</a:t>
            </a:r>
            <a:endParaRPr lang="es-E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29386"/>
            <a:ext cx="9018528" cy="535531"/>
          </a:xfrm>
        </p:spPr>
        <p:txBody>
          <a:bodyPr rtlCol="0"/>
          <a:lstStyle/>
          <a:p>
            <a:pPr rtl="0"/>
            <a:r>
              <a:rPr lang="es-ES" sz="3200" dirty="0"/>
              <a:t>Estrato “C+”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0" y="6162427"/>
            <a:ext cx="12145618" cy="695572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21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GraphicFramePr/>
              <p:nvPr/>
            </p:nvGraphicFramePr>
            <p:xfrm>
              <a:off x="2767266" y="2887579"/>
              <a:ext cx="4740440" cy="2482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7266" y="2887579"/>
                <a:ext cx="4740440" cy="24829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D58A5D7A-5975-4DFA-A478-DFDFF03328B8}"/>
              </a:ext>
            </a:extLst>
          </p:cNvPr>
          <p:cNvSpPr txBox="1"/>
          <p:nvPr/>
        </p:nvSpPr>
        <p:spPr>
          <a:xfrm>
            <a:off x="470646" y="695573"/>
            <a:ext cx="708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Principales características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AFC7A7-A478-4810-9C8D-008D1CE63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45" y="1222650"/>
            <a:ext cx="11522571" cy="4282422"/>
          </a:xfrm>
          <a:prstGeom prst="rect">
            <a:avLst/>
          </a:prstGeom>
        </p:spPr>
      </p:pic>
      <p:sp>
        <p:nvSpPr>
          <p:cNvPr id="5" name="CuadroTexto 7">
            <a:extLst>
              <a:ext uri="{FF2B5EF4-FFF2-40B4-BE49-F238E27FC236}">
                <a16:creationId xmlns:a16="http://schemas.microsoft.com/office/drawing/2014/main" id="{D86B7D2B-9839-4EEA-85F5-A48121BBD43B}"/>
              </a:ext>
            </a:extLst>
          </p:cNvPr>
          <p:cNvSpPr txBox="1"/>
          <p:nvPr/>
        </p:nvSpPr>
        <p:spPr>
          <a:xfrm>
            <a:off x="10164698" y="202411"/>
            <a:ext cx="1449331" cy="684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,02%</a:t>
            </a:r>
            <a:endParaRPr lang="es-E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3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29386"/>
            <a:ext cx="9018528" cy="535531"/>
          </a:xfrm>
        </p:spPr>
        <p:txBody>
          <a:bodyPr rtlCol="0"/>
          <a:lstStyle/>
          <a:p>
            <a:pPr rtl="0"/>
            <a:r>
              <a:rPr lang="es-ES" sz="3200" dirty="0"/>
              <a:t>Estrato “C−”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0" y="6111628"/>
            <a:ext cx="12145618" cy="733119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GraphicFramePr/>
              <p:nvPr/>
            </p:nvGraphicFramePr>
            <p:xfrm>
              <a:off x="2767266" y="2887579"/>
              <a:ext cx="4740440" cy="2482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F244D6D2-5FA4-483B-BF81-928AA998EA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7266" y="2887579"/>
                <a:ext cx="4740440" cy="24829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D58A5D7A-5975-4DFA-A478-DFDFF03328B8}"/>
              </a:ext>
            </a:extLst>
          </p:cNvPr>
          <p:cNvSpPr txBox="1"/>
          <p:nvPr/>
        </p:nvSpPr>
        <p:spPr>
          <a:xfrm>
            <a:off x="470646" y="695573"/>
            <a:ext cx="708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i="1" dirty="0"/>
              <a:t>Principales características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9C64A1DC-9575-49A2-9C83-CEF121B272BF}"/>
              </a:ext>
            </a:extLst>
          </p:cNvPr>
          <p:cNvSpPr txBox="1"/>
          <p:nvPr/>
        </p:nvSpPr>
        <p:spPr>
          <a:xfrm>
            <a:off x="10164698" y="202411"/>
            <a:ext cx="1449331" cy="684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indent="180340" algn="ctr">
              <a:lnSpc>
                <a:spcPct val="150000"/>
              </a:lnSpc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3,30%</a:t>
            </a:r>
            <a:endParaRPr lang="es-E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8BB9A5-C5BE-475D-A048-F56AB01A8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54" y="1335672"/>
            <a:ext cx="11378037" cy="42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CE060506-F087-49C1-ADBF-943FAE357AFC}"/>
              </a:ext>
            </a:extLst>
          </p:cNvPr>
          <p:cNvSpPr/>
          <p:nvPr/>
        </p:nvSpPr>
        <p:spPr>
          <a:xfrm>
            <a:off x="7483855" y="471090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73AE17C-4EC7-4D98-AAD1-C33A2D028961}"/>
              </a:ext>
            </a:extLst>
          </p:cNvPr>
          <p:cNvSpPr/>
          <p:nvPr/>
        </p:nvSpPr>
        <p:spPr>
          <a:xfrm>
            <a:off x="6191767" y="471090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56F54A-4FE8-4D12-8B51-F2399A7D6FF8}"/>
              </a:ext>
            </a:extLst>
          </p:cNvPr>
          <p:cNvSpPr/>
          <p:nvPr/>
        </p:nvSpPr>
        <p:spPr>
          <a:xfrm>
            <a:off x="7483855" y="350606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C654219-F523-4C72-8D41-E35810BCCED9}"/>
              </a:ext>
            </a:extLst>
          </p:cNvPr>
          <p:cNvSpPr/>
          <p:nvPr/>
        </p:nvSpPr>
        <p:spPr>
          <a:xfrm>
            <a:off x="6191768" y="350606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C0E77FE-4504-4665-9F92-9AC697788F88}"/>
              </a:ext>
            </a:extLst>
          </p:cNvPr>
          <p:cNvSpPr/>
          <p:nvPr/>
        </p:nvSpPr>
        <p:spPr>
          <a:xfrm>
            <a:off x="7483855" y="230122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C1A4F19-292F-41BB-91CB-D5CD725683E9}"/>
              </a:ext>
            </a:extLst>
          </p:cNvPr>
          <p:cNvSpPr/>
          <p:nvPr/>
        </p:nvSpPr>
        <p:spPr>
          <a:xfrm>
            <a:off x="6191767" y="230122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0" y="833149"/>
            <a:ext cx="9018528" cy="369332"/>
          </a:xfrm>
        </p:spPr>
        <p:txBody>
          <a:bodyPr rtlCol="0"/>
          <a:lstStyle/>
          <a:p>
            <a:pPr rtl="0"/>
            <a:r>
              <a:rPr lang="es-ES" sz="2000" i="1" dirty="0"/>
              <a:t>Correlación implicación y nivel socioeconómico 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096000"/>
            <a:ext cx="12145618" cy="76200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23</a:t>
            </a:fld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3CB4F14-0BE4-40C7-A8BC-1BEFFFFEC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33567"/>
              </p:ext>
            </p:extLst>
          </p:nvPr>
        </p:nvGraphicFramePr>
        <p:xfrm>
          <a:off x="1961307" y="1338481"/>
          <a:ext cx="8070587" cy="501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5" imgW="5268365" imgH="3372542" progId="Word.Document.12">
                  <p:embed/>
                </p:oleObj>
              </mc:Choice>
              <mc:Fallback>
                <p:oleObj name="Document" r:id="rId5" imgW="5268365" imgH="3372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1307" y="1338481"/>
                        <a:ext cx="8070587" cy="5019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81F7CF5-0C84-4FDF-ADEA-CCC45BD8E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3148"/>
            <a:ext cx="11856091" cy="795765"/>
          </a:xfrm>
          <a:prstGeom prst="rect">
            <a:avLst/>
          </a:prstGeom>
        </p:spPr>
      </p:pic>
      <p:sp>
        <p:nvSpPr>
          <p:cNvPr id="17" name="Título 50">
            <a:extLst>
              <a:ext uri="{FF2B5EF4-FFF2-40B4-BE49-F238E27FC236}">
                <a16:creationId xmlns:a16="http://schemas.microsoft.com/office/drawing/2014/main" id="{8B19E4CC-D3DC-4E69-B18D-49E3219FDA15}"/>
              </a:ext>
            </a:extLst>
          </p:cNvPr>
          <p:cNvSpPr txBox="1">
            <a:spLocks/>
          </p:cNvSpPr>
          <p:nvPr/>
        </p:nvSpPr>
        <p:spPr>
          <a:xfrm>
            <a:off x="792480" y="156827"/>
            <a:ext cx="10607040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Correlaciones entre dimensiones culturales y nivel socioeconómico </a:t>
            </a:r>
          </a:p>
        </p:txBody>
      </p:sp>
    </p:spTree>
    <p:extLst>
      <p:ext uri="{BB962C8B-B14F-4D97-AF65-F5344CB8AC3E}">
        <p14:creationId xmlns:p14="http://schemas.microsoft.com/office/powerpoint/2010/main" val="49006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55DAD4E6-4269-40A7-A938-1F847825CE65}"/>
              </a:ext>
            </a:extLst>
          </p:cNvPr>
          <p:cNvSpPr/>
          <p:nvPr/>
        </p:nvSpPr>
        <p:spPr>
          <a:xfrm>
            <a:off x="7655598" y="4489427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8742EBC-C174-4950-95FC-859E9EBA4932}"/>
              </a:ext>
            </a:extLst>
          </p:cNvPr>
          <p:cNvSpPr/>
          <p:nvPr/>
        </p:nvSpPr>
        <p:spPr>
          <a:xfrm>
            <a:off x="7662222" y="3091322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215125"/>
            <a:ext cx="9018528" cy="424732"/>
          </a:xfrm>
        </p:spPr>
        <p:txBody>
          <a:bodyPr rtlCol="0"/>
          <a:lstStyle/>
          <a:p>
            <a:pPr rtl="0"/>
            <a:r>
              <a:rPr lang="es-ES" sz="2400" i="1" dirty="0"/>
              <a:t>Correlación consistencia y nivel socioeconómico 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C1A4F19-292F-41BB-91CB-D5CD725683E9}"/>
              </a:ext>
            </a:extLst>
          </p:cNvPr>
          <p:cNvSpPr/>
          <p:nvPr/>
        </p:nvSpPr>
        <p:spPr>
          <a:xfrm>
            <a:off x="7635718" y="1705841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122505"/>
            <a:ext cx="12145618" cy="79513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2BD756-E5B2-4CC7-B932-3573DD677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210952"/>
              </p:ext>
            </p:extLst>
          </p:nvPr>
        </p:nvGraphicFramePr>
        <p:xfrm>
          <a:off x="1984908" y="1013701"/>
          <a:ext cx="7572375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ocument" r:id="rId5" imgW="5268365" imgH="3688301" progId="Word.Document.12">
                  <p:embed/>
                </p:oleObj>
              </mc:Choice>
              <mc:Fallback>
                <p:oleObj name="Document" r:id="rId5" imgW="5268365" imgH="3688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4908" y="1013701"/>
                        <a:ext cx="7572375" cy="530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31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E3CEFBD-4377-48D0-B5B1-591801F81019}"/>
              </a:ext>
            </a:extLst>
          </p:cNvPr>
          <p:cNvSpPr/>
          <p:nvPr/>
        </p:nvSpPr>
        <p:spPr>
          <a:xfrm>
            <a:off x="5617988" y="2215572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8742EBC-C174-4950-95FC-859E9EBA4932}"/>
              </a:ext>
            </a:extLst>
          </p:cNvPr>
          <p:cNvSpPr/>
          <p:nvPr/>
        </p:nvSpPr>
        <p:spPr>
          <a:xfrm>
            <a:off x="5617990" y="3502140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355755"/>
            <a:ext cx="9018528" cy="424732"/>
          </a:xfrm>
        </p:spPr>
        <p:txBody>
          <a:bodyPr rtlCol="0"/>
          <a:lstStyle/>
          <a:p>
            <a:pPr rtl="0"/>
            <a:r>
              <a:rPr lang="es-ES" sz="2400" i="1" dirty="0"/>
              <a:t>Correlación adaptabilidad y nivel socioeconómico 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096000"/>
            <a:ext cx="12145618" cy="76200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CEFF357-E722-496E-8843-D7EDC24CC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40232"/>
              </p:ext>
            </p:extLst>
          </p:nvPr>
        </p:nvGraphicFramePr>
        <p:xfrm>
          <a:off x="1704353" y="1433236"/>
          <a:ext cx="8529637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Document" r:id="rId5" imgW="5268365" imgH="2383138" progId="Word.Document.12">
                  <p:embed/>
                </p:oleObj>
              </mc:Choice>
              <mc:Fallback>
                <p:oleObj name="Document" r:id="rId5" imgW="5268365" imgH="23831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4353" y="1433236"/>
                        <a:ext cx="8529637" cy="385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37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21126262-69C9-47D5-8E34-AACD277D4AF0}"/>
              </a:ext>
            </a:extLst>
          </p:cNvPr>
          <p:cNvSpPr/>
          <p:nvPr/>
        </p:nvSpPr>
        <p:spPr>
          <a:xfrm>
            <a:off x="7006238" y="4097872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5DAD4E6-4269-40A7-A938-1F847825CE65}"/>
              </a:ext>
            </a:extLst>
          </p:cNvPr>
          <p:cNvSpPr/>
          <p:nvPr/>
        </p:nvSpPr>
        <p:spPr>
          <a:xfrm>
            <a:off x="7006238" y="2971745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8742EBC-C174-4950-95FC-859E9EBA4932}"/>
              </a:ext>
            </a:extLst>
          </p:cNvPr>
          <p:cNvSpPr/>
          <p:nvPr/>
        </p:nvSpPr>
        <p:spPr>
          <a:xfrm>
            <a:off x="6992986" y="1845618"/>
            <a:ext cx="702365" cy="391688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309746"/>
            <a:ext cx="9018528" cy="424732"/>
          </a:xfrm>
        </p:spPr>
        <p:txBody>
          <a:bodyPr rtlCol="0"/>
          <a:lstStyle/>
          <a:p>
            <a:pPr rtl="0"/>
            <a:r>
              <a:rPr lang="es-ES" sz="2400" i="1" dirty="0"/>
              <a:t>Correlación misión y nivel socioeconómico 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096000"/>
            <a:ext cx="12145618" cy="76200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F2D8883-E2C4-4D60-B31F-FFD8C8203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83560"/>
              </p:ext>
            </p:extLst>
          </p:nvPr>
        </p:nvGraphicFramePr>
        <p:xfrm>
          <a:off x="2328863" y="1000125"/>
          <a:ext cx="7186612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Document" r:id="rId5" imgW="5268365" imgH="3372542" progId="Word.Document.12">
                  <p:embed/>
                </p:oleObj>
              </mc:Choice>
              <mc:Fallback>
                <p:oleObj name="Document" r:id="rId5" imgW="5268365" imgH="3372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8863" y="1000125"/>
                        <a:ext cx="7186612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04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346434"/>
            <a:ext cx="10745027" cy="424732"/>
          </a:xfrm>
        </p:spPr>
        <p:txBody>
          <a:bodyPr rtlCol="0"/>
          <a:lstStyle/>
          <a:p>
            <a:pPr rtl="0"/>
            <a:r>
              <a:rPr lang="es-ES" sz="2400" i="1" dirty="0"/>
              <a:t>Correlación cultura organizacional y nivel socioeconómico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1126262-69C9-47D5-8E34-AACD277D4AF0}"/>
              </a:ext>
            </a:extLst>
          </p:cNvPr>
          <p:cNvSpPr/>
          <p:nvPr/>
        </p:nvSpPr>
        <p:spPr>
          <a:xfrm>
            <a:off x="7410580" y="1890666"/>
            <a:ext cx="845675" cy="4314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0" y="6096000"/>
            <a:ext cx="12145618" cy="76200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65962E-88AB-4876-B458-D58FE68A0ECF}"/>
              </a:ext>
            </a:extLst>
          </p:cNvPr>
          <p:cNvSpPr/>
          <p:nvPr/>
        </p:nvSpPr>
        <p:spPr>
          <a:xfrm>
            <a:off x="400051" y="-3148"/>
            <a:ext cx="1237976" cy="1279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497323D-DE0A-4B42-AB4C-6BF046B8B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46467"/>
              </p:ext>
            </p:extLst>
          </p:nvPr>
        </p:nvGraphicFramePr>
        <p:xfrm>
          <a:off x="1638026" y="1386909"/>
          <a:ext cx="8686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Document" r:id="rId5" imgW="5268365" imgH="1252597" progId="Word.Document.12">
                  <p:embed/>
                </p:oleObj>
              </mc:Choice>
              <mc:Fallback>
                <p:oleObj name="Document" r:id="rId5" imgW="5268365" imgH="125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8026" y="1386909"/>
                        <a:ext cx="86868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233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A4B2F9-3168-44BF-8C70-AE5E3BC9E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3148"/>
            <a:ext cx="11856091" cy="79576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AB2F1D01-47C0-40D5-8C84-05C0645CFD86}"/>
              </a:ext>
            </a:extLst>
          </p:cNvPr>
          <p:cNvSpPr/>
          <p:nvPr/>
        </p:nvSpPr>
        <p:spPr>
          <a:xfrm>
            <a:off x="10999303" y="1676878"/>
            <a:ext cx="477079" cy="384814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286" y="134491"/>
            <a:ext cx="10745027" cy="424732"/>
          </a:xfrm>
        </p:spPr>
        <p:txBody>
          <a:bodyPr rtlCol="0"/>
          <a:lstStyle/>
          <a:p>
            <a:pPr rtl="0"/>
            <a:r>
              <a:rPr lang="es-ES" sz="2400" dirty="0"/>
              <a:t>Comprobación de hipótesis </a:t>
            </a:r>
          </a:p>
        </p:txBody>
      </p:sp>
      <p:pic>
        <p:nvPicPr>
          <p:cNvPr id="8" name="Marcador de posición de imagen 10">
            <a:extLst>
              <a:ext uri="{FF2B5EF4-FFF2-40B4-BE49-F238E27FC236}">
                <a16:creationId xmlns:a16="http://schemas.microsoft.com/office/drawing/2014/main" id="{EA94B517-D23D-4B86-B567-7A3A6B4E20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1" b="-626"/>
          <a:stretch/>
        </p:blipFill>
        <p:spPr>
          <a:xfrm>
            <a:off x="0" y="6096000"/>
            <a:ext cx="12145618" cy="76200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tángulo 8" descr="Bloque de fondo de número de diapositiva">
            <a:extLst>
              <a:ext uri="{FF2B5EF4-FFF2-40B4-BE49-F238E27FC236}">
                <a16:creationId xmlns:a16="http://schemas.microsoft.com/office/drawing/2014/main" id="{15E98467-BC41-4BCB-8D46-3091D22428E0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F9C69BBD-E596-458B-A484-C637F7955D8F}"/>
              </a:ext>
            </a:extLst>
          </p:cNvPr>
          <p:cNvSpPr txBox="1">
            <a:spLocks/>
          </p:cNvSpPr>
          <p:nvPr/>
        </p:nvSpPr>
        <p:spPr>
          <a:xfrm>
            <a:off x="11856091" y="427492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866429-D724-4B0E-ADAC-8F6A2459145D}"/>
              </a:ext>
            </a:extLst>
          </p:cNvPr>
          <p:cNvSpPr txBox="1"/>
          <p:nvPr/>
        </p:nvSpPr>
        <p:spPr>
          <a:xfrm>
            <a:off x="400051" y="808099"/>
            <a:ext cx="708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ES" dirty="0"/>
              <a:t>Análisis correlacional y prueba de hipótesis Chi cuadrado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D9360DE-9254-4613-90AE-4A8F0DA8C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44047"/>
              </p:ext>
            </p:extLst>
          </p:nvPr>
        </p:nvGraphicFramePr>
        <p:xfrm>
          <a:off x="6956149" y="1373377"/>
          <a:ext cx="5368372" cy="11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Document" r:id="rId6" imgW="5275567" imgH="764015" progId="Word.Document.12">
                  <p:embed/>
                </p:oleObj>
              </mc:Choice>
              <mc:Fallback>
                <p:oleObj name="Document" r:id="rId6" imgW="5275567" imgH="7640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6149" y="1373377"/>
                        <a:ext cx="5368372" cy="110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91CE4460-6B79-47B0-9BCC-7F4AE1DE24F9}"/>
              </a:ext>
            </a:extLst>
          </p:cNvPr>
          <p:cNvSpPr txBox="1"/>
          <p:nvPr/>
        </p:nvSpPr>
        <p:spPr>
          <a:xfrm>
            <a:off x="7203335" y="2212276"/>
            <a:ext cx="5368373" cy="110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acepta la H0 si la significación (sig) es superior </a:t>
            </a:r>
            <a:r>
              <a:rPr lang="es-ES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(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0,05)</a:t>
            </a:r>
            <a:endParaRPr lang="es-E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rechaza la H0 si la significación (sig) es inferior </a:t>
            </a:r>
            <a:r>
              <a:rPr lang="es-ES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(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0,05)</a:t>
            </a:r>
            <a:endParaRPr lang="es-E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ED96098-69B8-449D-885C-755236E9F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07" y="1506005"/>
            <a:ext cx="6842106" cy="44381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104ABB-CABD-4E29-B431-89298B94F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120" y="3787685"/>
            <a:ext cx="4251786" cy="1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Conclusiones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11154"/>
            <a:ext cx="12145618" cy="746846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3216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9472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29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57808" y="211531"/>
            <a:ext cx="79513" cy="9541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248891" y="1538569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C044E2-C165-467B-B663-B3A0E10C9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63" y="958864"/>
            <a:ext cx="10105198" cy="47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Objetivos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89186"/>
            <a:ext cx="12145618" cy="568813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-25801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0" y="463149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3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61947" y="305485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134591" y="1518032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2A5945-D1C7-4A14-B720-96970F6DB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327" y="163027"/>
            <a:ext cx="8726349" cy="11374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18CE72-4E51-4391-A4CA-BE3D2EF11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82" y="1518032"/>
            <a:ext cx="10998506" cy="45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6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Recomendaciones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02876"/>
            <a:ext cx="12145618" cy="755123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-51173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24525"/>
            <a:ext cx="335909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30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57808" y="254406"/>
            <a:ext cx="79513" cy="9541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437321" y="1406047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5CAC08-DC1B-480F-B2D8-30C6BBDF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50" y="1001252"/>
            <a:ext cx="10643189" cy="48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6" y="4807388"/>
            <a:ext cx="10607040" cy="424732"/>
          </a:xfrm>
        </p:spPr>
        <p:txBody>
          <a:bodyPr rtlCol="0"/>
          <a:lstStyle/>
          <a:p>
            <a:pPr algn="ctr" rtl="0"/>
            <a:r>
              <a:rPr lang="es-ES" sz="2400" dirty="0"/>
              <a:t>Gracias por su atención</a:t>
            </a:r>
          </a:p>
        </p:txBody>
      </p:sp>
      <p:pic>
        <p:nvPicPr>
          <p:cNvPr id="10" name="Marcador de posición de imagen 10">
            <a:extLst>
              <a:ext uri="{FF2B5EF4-FFF2-40B4-BE49-F238E27FC236}">
                <a16:creationId xmlns:a16="http://schemas.microsoft.com/office/drawing/2014/main" id="{D88F4996-938F-485A-96A2-325F9A5A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46382" y="5976730"/>
            <a:ext cx="12145618" cy="881270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" name="Rectángulo 1" descr="Bloque de fondo de número de diapositiva">
            <a:extLst>
              <a:ext uri="{FF2B5EF4-FFF2-40B4-BE49-F238E27FC236}">
                <a16:creationId xmlns:a16="http://schemas.microsoft.com/office/drawing/2014/main" id="{4B61A209-9D7F-40EA-A52C-409D748868BB}"/>
              </a:ext>
            </a:extLst>
          </p:cNvPr>
          <p:cNvSpPr/>
          <p:nvPr/>
        </p:nvSpPr>
        <p:spPr>
          <a:xfrm>
            <a:off x="11856091" y="-51173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BC8477EC-9EAD-45EE-80E7-2A92083F610E}"/>
              </a:ext>
            </a:extLst>
          </p:cNvPr>
          <p:cNvSpPr txBox="1">
            <a:spLocks/>
          </p:cNvSpPr>
          <p:nvPr/>
        </p:nvSpPr>
        <p:spPr>
          <a:xfrm>
            <a:off x="11856091" y="432014"/>
            <a:ext cx="335909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31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6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Bases teóricas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15" y="890456"/>
            <a:ext cx="9666514" cy="276999"/>
          </a:xfrm>
        </p:spPr>
        <p:txBody>
          <a:bodyPr rtlCol="0"/>
          <a:lstStyle/>
          <a:p>
            <a:pPr rtl="0"/>
            <a:r>
              <a:rPr lang="es-ES" sz="2000" b="1" dirty="0"/>
              <a:t>Cultura organizacional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55026"/>
            <a:ext cx="12145618" cy="602974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4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699671-3D49-4766-A85E-BE3E2AA1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0" y="1336158"/>
            <a:ext cx="11880576" cy="16919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613F05-1386-4C76-BFD0-22E7BA32F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449" y="3440781"/>
            <a:ext cx="6012760" cy="25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7" y="36590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Modelo Denison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15" y="578972"/>
            <a:ext cx="9666514" cy="221599"/>
          </a:xfrm>
        </p:spPr>
        <p:txBody>
          <a:bodyPr rtlCol="0"/>
          <a:lstStyle/>
          <a:p>
            <a:pPr rtl="0"/>
            <a:r>
              <a:rPr lang="es-ES" dirty="0"/>
              <a:t>Dimensiones y subdimensiones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90120"/>
            <a:ext cx="12145618" cy="567879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5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62656" y="8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635719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169" name="Imagen 341">
            <a:extLst>
              <a:ext uri="{FF2B5EF4-FFF2-40B4-BE49-F238E27FC236}">
                <a16:creationId xmlns:a16="http://schemas.microsoft.com/office/drawing/2014/main" id="{7140C588-395B-4F7E-9D54-633EA8FD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2969" r="14651" b="917"/>
          <a:stretch>
            <a:fillRect/>
          </a:stretch>
        </p:blipFill>
        <p:spPr bwMode="auto">
          <a:xfrm>
            <a:off x="2951078" y="751012"/>
            <a:ext cx="6004054" cy="55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2">
            <a:extLst>
              <a:ext uri="{FF2B5EF4-FFF2-40B4-BE49-F238E27FC236}">
                <a16:creationId xmlns:a16="http://schemas.microsoft.com/office/drawing/2014/main" id="{277939BD-CF3A-47FC-9A90-C6854CA54D55}"/>
              </a:ext>
            </a:extLst>
          </p:cNvPr>
          <p:cNvSpPr txBox="1">
            <a:spLocks noChangeArrowheads="1"/>
          </p:cNvSpPr>
          <p:nvPr/>
        </p:nvSpPr>
        <p:spPr bwMode="auto">
          <a:xfrm rot="16923387">
            <a:off x="2631992" y="2668425"/>
            <a:ext cx="2448453" cy="9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Orientación al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B90D94-6B77-42BC-B523-DC66313EDC4F}"/>
              </a:ext>
            </a:extLst>
          </p:cNvPr>
          <p:cNvSpPr txBox="1">
            <a:spLocks noChangeArrowheads="1"/>
          </p:cNvSpPr>
          <p:nvPr/>
        </p:nvSpPr>
        <p:spPr bwMode="auto">
          <a:xfrm rot="-2796490">
            <a:off x="2651557" y="1316813"/>
            <a:ext cx="2662304" cy="102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Adaptabilidad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7547975D-4B65-4177-A1FC-B0E45AAB8921}"/>
              </a:ext>
            </a:extLst>
          </p:cNvPr>
          <p:cNvSpPr txBox="1">
            <a:spLocks noChangeArrowheads="1"/>
          </p:cNvSpPr>
          <p:nvPr/>
        </p:nvSpPr>
        <p:spPr bwMode="auto">
          <a:xfrm rot="-2736691">
            <a:off x="2766196" y="1454737"/>
            <a:ext cx="2464150" cy="82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Orientación al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B7009928-AA52-4AC5-A698-E22B0E0546AA}"/>
              </a:ext>
            </a:extLst>
          </p:cNvPr>
          <p:cNvSpPr txBox="1">
            <a:spLocks noChangeArrowheads="1"/>
          </p:cNvSpPr>
          <p:nvPr/>
        </p:nvSpPr>
        <p:spPr bwMode="auto">
          <a:xfrm rot="-914401">
            <a:off x="3844667" y="732085"/>
            <a:ext cx="2545071" cy="7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Aprendizaje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organizacional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29C91A10-DFE2-4CA3-AB2F-69EB1EDC200F}"/>
              </a:ext>
            </a:extLst>
          </p:cNvPr>
          <p:cNvSpPr txBox="1">
            <a:spLocks noChangeArrowheads="1"/>
          </p:cNvSpPr>
          <p:nvPr/>
        </p:nvSpPr>
        <p:spPr bwMode="auto">
          <a:xfrm rot="1023269">
            <a:off x="4997958" y="1274908"/>
            <a:ext cx="2858879" cy="1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Dirección y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propósitos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6">
            <a:extLst>
              <a:ext uri="{FF2B5EF4-FFF2-40B4-BE49-F238E27FC236}">
                <a16:creationId xmlns:a16="http://schemas.microsoft.com/office/drawing/2014/main" id="{FC166EA9-F56D-4BF5-BCF1-C538F479FA14}"/>
              </a:ext>
            </a:extLst>
          </p:cNvPr>
          <p:cNvSpPr txBox="1">
            <a:spLocks noChangeArrowheads="1"/>
          </p:cNvSpPr>
          <p:nvPr/>
        </p:nvSpPr>
        <p:spPr bwMode="auto">
          <a:xfrm rot="2871734">
            <a:off x="6514760" y="1717085"/>
            <a:ext cx="2093349" cy="7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y 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7">
            <a:extLst>
              <a:ext uri="{FF2B5EF4-FFF2-40B4-BE49-F238E27FC236}">
                <a16:creationId xmlns:a16="http://schemas.microsoft.com/office/drawing/2014/main" id="{C77E88AE-0AA5-4A78-B09B-251363D004D8}"/>
              </a:ext>
            </a:extLst>
          </p:cNvPr>
          <p:cNvSpPr txBox="1">
            <a:spLocks noChangeArrowheads="1"/>
          </p:cNvSpPr>
          <p:nvPr/>
        </p:nvSpPr>
        <p:spPr bwMode="auto">
          <a:xfrm rot="4642266">
            <a:off x="7353558" y="2499226"/>
            <a:ext cx="1632303" cy="7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Visión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D14722DE-CD4F-42E5-8839-E7A4A2C8B730}"/>
              </a:ext>
            </a:extLst>
          </p:cNvPr>
          <p:cNvSpPr txBox="1">
            <a:spLocks noChangeArrowheads="1"/>
          </p:cNvSpPr>
          <p:nvPr/>
        </p:nvSpPr>
        <p:spPr bwMode="auto">
          <a:xfrm rot="6232397">
            <a:off x="6648520" y="3429966"/>
            <a:ext cx="2540662" cy="111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Coordinación e </a:t>
            </a:r>
            <a:endParaRPr kumimoji="0" lang="es-ES" alt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integración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4BE5D4BD-35BF-4EB3-8E0D-36C64AC06E0B}"/>
              </a:ext>
            </a:extLst>
          </p:cNvPr>
          <p:cNvSpPr txBox="1">
            <a:spLocks noChangeArrowheads="1"/>
          </p:cNvSpPr>
          <p:nvPr/>
        </p:nvSpPr>
        <p:spPr bwMode="auto">
          <a:xfrm rot="8129168">
            <a:off x="7288328" y="5061064"/>
            <a:ext cx="1405212" cy="3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Acuerdo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Texto 9">
            <a:extLst>
              <a:ext uri="{FF2B5EF4-FFF2-40B4-BE49-F238E27FC236}">
                <a16:creationId xmlns:a16="http://schemas.microsoft.com/office/drawing/2014/main" id="{050E5E50-F1BE-4EAC-ACFF-C7CB9BC75E88}"/>
              </a:ext>
            </a:extLst>
          </p:cNvPr>
          <p:cNvSpPr txBox="1">
            <a:spLocks noChangeArrowheads="1"/>
          </p:cNvSpPr>
          <p:nvPr/>
        </p:nvSpPr>
        <p:spPr bwMode="auto">
          <a:xfrm rot="9766756">
            <a:off x="6135274" y="5716730"/>
            <a:ext cx="1114479" cy="2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D4C70B-EC3E-447E-BBFE-6E96BB0A62FB}"/>
              </a:ext>
            </a:extLst>
          </p:cNvPr>
          <p:cNvSpPr txBox="1">
            <a:spLocks noChangeArrowheads="1"/>
          </p:cNvSpPr>
          <p:nvPr/>
        </p:nvSpPr>
        <p:spPr bwMode="auto">
          <a:xfrm rot="-9769093">
            <a:off x="4208273" y="5254052"/>
            <a:ext cx="2348942" cy="64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de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capacidades      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3BBE9AA5-563B-47FF-B261-D72E0ACA0052}"/>
              </a:ext>
            </a:extLst>
          </p:cNvPr>
          <p:cNvSpPr txBox="1">
            <a:spLocks noChangeArrowheads="1"/>
          </p:cNvSpPr>
          <p:nvPr/>
        </p:nvSpPr>
        <p:spPr bwMode="auto">
          <a:xfrm rot="15270963">
            <a:off x="2768876" y="3073869"/>
            <a:ext cx="2791788" cy="17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Empoderamiento     </a:t>
            </a:r>
            <a:endParaRPr kumimoji="0" lang="es-ES" altLang="es-ES" sz="11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Texto 6">
            <a:extLst>
              <a:ext uri="{FF2B5EF4-FFF2-40B4-BE49-F238E27FC236}">
                <a16:creationId xmlns:a16="http://schemas.microsoft.com/office/drawing/2014/main" id="{B22A3E24-6AE8-4133-A010-7F26071F2453}"/>
              </a:ext>
            </a:extLst>
          </p:cNvPr>
          <p:cNvSpPr txBox="1">
            <a:spLocks noChangeArrowheads="1"/>
          </p:cNvSpPr>
          <p:nvPr/>
        </p:nvSpPr>
        <p:spPr bwMode="auto">
          <a:xfrm rot="7886670">
            <a:off x="6370206" y="4627829"/>
            <a:ext cx="2389597" cy="10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Consistencia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CuadroTexto 3">
            <a:extLst>
              <a:ext uri="{FF2B5EF4-FFF2-40B4-BE49-F238E27FC236}">
                <a16:creationId xmlns:a16="http://schemas.microsoft.com/office/drawing/2014/main" id="{416EDC41-4FFC-44A6-B88A-EF5EAFEC5374}"/>
              </a:ext>
            </a:extLst>
          </p:cNvPr>
          <p:cNvSpPr txBox="1">
            <a:spLocks noChangeArrowheads="1"/>
          </p:cNvSpPr>
          <p:nvPr/>
        </p:nvSpPr>
        <p:spPr bwMode="auto">
          <a:xfrm rot="2811343">
            <a:off x="7024398" y="1225714"/>
            <a:ext cx="1804950" cy="100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Misión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D4FFF9EA-0629-490D-96EB-E3DD311CABE4}"/>
              </a:ext>
            </a:extLst>
          </p:cNvPr>
          <p:cNvSpPr txBox="1">
            <a:spLocks noChangeArrowheads="1"/>
          </p:cNvSpPr>
          <p:nvPr/>
        </p:nvSpPr>
        <p:spPr bwMode="auto">
          <a:xfrm rot="-8003787">
            <a:off x="2995786" y="4550059"/>
            <a:ext cx="2389597" cy="10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Implicación</a:t>
            </a: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F9FB2EC-C137-444D-B141-56121718D047}"/>
              </a:ext>
            </a:extLst>
          </p:cNvPr>
          <p:cNvSpPr txBox="1">
            <a:spLocks noChangeArrowheads="1"/>
          </p:cNvSpPr>
          <p:nvPr/>
        </p:nvSpPr>
        <p:spPr bwMode="auto">
          <a:xfrm rot="13230622">
            <a:off x="3798310" y="4660705"/>
            <a:ext cx="1328207" cy="7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Trabajo en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equipo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0C35734-6EA1-4864-8D74-ED061E89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9077" y="1127409"/>
            <a:ext cx="17720894" cy="5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454053CC-7FE6-4597-A9E5-19240FF3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9077" y="1632481"/>
            <a:ext cx="17720894" cy="5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4116079-B11F-4C94-92E1-3D3C0D61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9077" y="5528206"/>
            <a:ext cx="17720894" cy="5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8" name="Globo: flecha izquierda 27">
            <a:extLst>
              <a:ext uri="{FF2B5EF4-FFF2-40B4-BE49-F238E27FC236}">
                <a16:creationId xmlns:a16="http://schemas.microsoft.com/office/drawing/2014/main" id="{F1FCA557-80FA-4B00-A07C-24AA5C9569B3}"/>
              </a:ext>
            </a:extLst>
          </p:cNvPr>
          <p:cNvSpPr/>
          <p:nvPr/>
        </p:nvSpPr>
        <p:spPr>
          <a:xfrm>
            <a:off x="8732557" y="764850"/>
            <a:ext cx="2717808" cy="14488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04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un propósito y un significado, definiendo un rol social y metas externas para la organización</a:t>
            </a:r>
          </a:p>
        </p:txBody>
      </p:sp>
      <p:sp>
        <p:nvSpPr>
          <p:cNvPr id="29" name="Globo: flecha derecha 28">
            <a:extLst>
              <a:ext uri="{FF2B5EF4-FFF2-40B4-BE49-F238E27FC236}">
                <a16:creationId xmlns:a16="http://schemas.microsoft.com/office/drawing/2014/main" id="{388BAD29-A3C0-42B9-A692-A1B90439EEF5}"/>
              </a:ext>
            </a:extLst>
          </p:cNvPr>
          <p:cNvSpPr/>
          <p:nvPr/>
        </p:nvSpPr>
        <p:spPr>
          <a:xfrm>
            <a:off x="258391" y="1038032"/>
            <a:ext cx="2789242" cy="12753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1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en el cual las organizaciones logran introducir cambios, asumen riesgos y aprenden</a:t>
            </a:r>
          </a:p>
        </p:txBody>
      </p:sp>
      <p:sp>
        <p:nvSpPr>
          <p:cNvPr id="30" name="Globo: flecha derecha 29">
            <a:extLst>
              <a:ext uri="{FF2B5EF4-FFF2-40B4-BE49-F238E27FC236}">
                <a16:creationId xmlns:a16="http://schemas.microsoft.com/office/drawing/2014/main" id="{4E4EFBA5-9990-46EA-BC68-47C74D5179B8}"/>
              </a:ext>
            </a:extLst>
          </p:cNvPr>
          <p:cNvSpPr/>
          <p:nvPr/>
        </p:nvSpPr>
        <p:spPr>
          <a:xfrm>
            <a:off x="332793" y="5057961"/>
            <a:ext cx="2789242" cy="12753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103"/>
            </a:avLst>
          </a:prstGeom>
          <a:ln>
            <a:solidFill>
              <a:srgbClr val="B31D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grado de compromiso con el trabajo de los distintos integrantes de la organización.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obo: flecha izquierda 31">
            <a:extLst>
              <a:ext uri="{FF2B5EF4-FFF2-40B4-BE49-F238E27FC236}">
                <a16:creationId xmlns:a16="http://schemas.microsoft.com/office/drawing/2014/main" id="{6F8EA93F-9BF1-480C-B385-7E161A44D851}"/>
              </a:ext>
            </a:extLst>
          </p:cNvPr>
          <p:cNvSpPr/>
          <p:nvPr/>
        </p:nvSpPr>
        <p:spPr>
          <a:xfrm>
            <a:off x="8809920" y="4753448"/>
            <a:ext cx="2717808" cy="14488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04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Implica tener una cultura fuerte, compartida por la mayoría de sus integrantes.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1B7469F-0882-4750-9BA3-E14E2BA8B2B2}"/>
              </a:ext>
            </a:extLst>
          </p:cNvPr>
          <p:cNvSpPr/>
          <p:nvPr/>
        </p:nvSpPr>
        <p:spPr>
          <a:xfrm>
            <a:off x="421102" y="2327926"/>
            <a:ext cx="99464" cy="172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D74799C-3A63-412F-B21C-E2FB3C0FD58E}"/>
              </a:ext>
            </a:extLst>
          </p:cNvPr>
          <p:cNvSpPr txBox="1"/>
          <p:nvPr/>
        </p:nvSpPr>
        <p:spPr>
          <a:xfrm>
            <a:off x="5283989" y="3232958"/>
            <a:ext cx="133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creencias y supuesto</a:t>
            </a:r>
          </a:p>
        </p:txBody>
      </p:sp>
    </p:spTree>
    <p:extLst>
      <p:ext uri="{BB962C8B-B14F-4D97-AF65-F5344CB8AC3E}">
        <p14:creationId xmlns:p14="http://schemas.microsoft.com/office/powerpoint/2010/main" val="44625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Bases teóricas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15" y="890456"/>
            <a:ext cx="9666514" cy="276999"/>
          </a:xfrm>
        </p:spPr>
        <p:txBody>
          <a:bodyPr rtlCol="0"/>
          <a:lstStyle/>
          <a:p>
            <a:pPr rtl="0"/>
            <a:r>
              <a:rPr lang="es-ES" sz="2000" b="1" dirty="0"/>
              <a:t>Nivel socioeconómico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26824"/>
            <a:ext cx="12145618" cy="731175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6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56C9A4-D123-4516-9BAE-B3E634E5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40" y="1472308"/>
            <a:ext cx="2378811" cy="39263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B325715-F72A-4869-B39C-25E05DBF3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828" y="397305"/>
            <a:ext cx="4573449" cy="5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Bases teóricas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15" y="890456"/>
            <a:ext cx="9666514" cy="276999"/>
          </a:xfrm>
        </p:spPr>
        <p:txBody>
          <a:bodyPr rtlCol="0"/>
          <a:lstStyle/>
          <a:p>
            <a:pPr rtl="0"/>
            <a:r>
              <a:rPr lang="es-ES" sz="2000" b="1" dirty="0"/>
              <a:t>Estudio del nivel socioeconómico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26824"/>
            <a:ext cx="12145618" cy="731175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7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ACF866-47D0-4CDC-82A0-4DC20164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960" y="1294401"/>
            <a:ext cx="4257544" cy="8024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CDF0BD-A8D6-4AEE-AA92-5D5B7A42B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35" y="2567926"/>
            <a:ext cx="11589856" cy="23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Bases teóricas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15" y="890456"/>
            <a:ext cx="9666514" cy="276999"/>
          </a:xfrm>
        </p:spPr>
        <p:txBody>
          <a:bodyPr rtlCol="0"/>
          <a:lstStyle/>
          <a:p>
            <a:pPr rtl="0"/>
            <a:r>
              <a:rPr lang="es-ES" sz="2000" b="1" dirty="0"/>
              <a:t>Estudio del nivel socioeconómico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r="761" b="-626"/>
          <a:stretch/>
        </p:blipFill>
        <p:spPr>
          <a:xfrm>
            <a:off x="46382" y="6126824"/>
            <a:ext cx="12145618" cy="731175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8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E398ED9-9955-4766-ADF3-8C7A4A554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95538"/>
              </p:ext>
            </p:extLst>
          </p:nvPr>
        </p:nvGraphicFramePr>
        <p:xfrm>
          <a:off x="-682158" y="1618515"/>
          <a:ext cx="5952736" cy="29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Document" r:id="rId5" imgW="5275567" imgH="2216077" progId="Word.Document.12">
                  <p:embed/>
                </p:oleObj>
              </mc:Choice>
              <mc:Fallback>
                <p:oleObj name="Document" r:id="rId5" imgW="5275567" imgH="2216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82158" y="1618515"/>
                        <a:ext cx="5952736" cy="292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8AFFEC8-1735-4B14-808A-3CF9D320C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573095"/>
              </p:ext>
            </p:extLst>
          </p:nvPr>
        </p:nvGraphicFramePr>
        <p:xfrm>
          <a:off x="4552109" y="1651103"/>
          <a:ext cx="7290780" cy="2651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Document" r:id="rId7" imgW="5275567" imgH="1727856" progId="Word.Document.12">
                  <p:embed/>
                </p:oleObj>
              </mc:Choice>
              <mc:Fallback>
                <p:oleObj name="Document" r:id="rId7" imgW="5275567" imgH="1727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2109" y="1651103"/>
                        <a:ext cx="7290780" cy="2651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7C86112D-4A14-4DF0-9436-7FF66B381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407" y="4600678"/>
            <a:ext cx="9715757" cy="9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54406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/>
              <a:t>Marco metodológico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11152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9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CFEF65-936B-4D17-A3B1-D3FDB7685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26" y="254406"/>
            <a:ext cx="4705388" cy="1603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3565C0-F5F8-4BD3-B988-B7B17DC7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043" y="2340083"/>
            <a:ext cx="5144861" cy="1027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B0338A-7BE6-4029-AACF-3AD7F0598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043" y="3928375"/>
            <a:ext cx="5400230" cy="19297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A814A51-08F3-416A-A8E6-E0FACB3A4DC2}"/>
              </a:ext>
            </a:extLst>
          </p:cNvPr>
          <p:cNvSpPr/>
          <p:nvPr/>
        </p:nvSpPr>
        <p:spPr>
          <a:xfrm>
            <a:off x="2875722" y="2340083"/>
            <a:ext cx="3124793" cy="122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0A61E0-F23C-4872-8B41-B1397B695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41" y="1594114"/>
            <a:ext cx="5009917" cy="34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0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17_TF89715846" id="{EA9DA29A-4F4B-4A51-AAEF-5D726F3D5AAE}" vid="{08152E00-DFD4-4991-814E-5D320BB647B4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océano</Template>
  <TotalTime>7294</TotalTime>
  <Words>642</Words>
  <Application>Microsoft Office PowerPoint</Application>
  <PresentationFormat>Panorámica</PresentationFormat>
  <Paragraphs>286</Paragraphs>
  <Slides>31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Times New Roman</vt:lpstr>
      <vt:lpstr>Tema de Office</vt:lpstr>
      <vt:lpstr>1_Tema de Office</vt:lpstr>
      <vt:lpstr>Document</vt:lpstr>
      <vt:lpstr>Presentación de PowerPoint</vt:lpstr>
      <vt:lpstr>Planteamiento del problema</vt:lpstr>
      <vt:lpstr>Objetivos</vt:lpstr>
      <vt:lpstr>Bases teóricas</vt:lpstr>
      <vt:lpstr>Modelo Denison</vt:lpstr>
      <vt:lpstr>Bases teóricas</vt:lpstr>
      <vt:lpstr>Bases teóricas</vt:lpstr>
      <vt:lpstr>Bases teóricas</vt:lpstr>
      <vt:lpstr>Marco metodológico</vt:lpstr>
      <vt:lpstr>Análisis de los resultados</vt:lpstr>
      <vt:lpstr>Cultura organizacional UFA ESPE</vt:lpstr>
      <vt:lpstr>Dimensión implicación</vt:lpstr>
      <vt:lpstr>Dimensión consistencia</vt:lpstr>
      <vt:lpstr>Dimensión adaptabilidad</vt:lpstr>
      <vt:lpstr>Dimensión misión</vt:lpstr>
      <vt:lpstr>Análisis de las Dimensiones y subdimensiones de Denison</vt:lpstr>
      <vt:lpstr>Nivel socioeconómico</vt:lpstr>
      <vt:lpstr>Nivel socioeconómico agregado UFA ESPE </vt:lpstr>
      <vt:lpstr>Estrato “A”</vt:lpstr>
      <vt:lpstr>Estrato “B”</vt:lpstr>
      <vt:lpstr>Estrato “C+”</vt:lpstr>
      <vt:lpstr>Estrato “C−”</vt:lpstr>
      <vt:lpstr>Correlación implicación y nivel socioeconómico </vt:lpstr>
      <vt:lpstr>Correlación consistencia y nivel socioeconómico </vt:lpstr>
      <vt:lpstr>Correlación adaptabilidad y nivel socioeconómico </vt:lpstr>
      <vt:lpstr>Correlación misión y nivel socioeconómico </vt:lpstr>
      <vt:lpstr>Correlación cultura organizacional y nivel socioeconómico </vt:lpstr>
      <vt:lpstr>Comprobación de hipótesis </vt:lpstr>
      <vt:lpstr>Conclusiones</vt:lpstr>
      <vt:lpstr>Recomendaciones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Betsy Bonilla</dc:creator>
  <cp:lastModifiedBy>Betsy Bonilla</cp:lastModifiedBy>
  <cp:revision>124</cp:revision>
  <dcterms:created xsi:type="dcterms:W3CDTF">2020-08-11T22:39:58Z</dcterms:created>
  <dcterms:modified xsi:type="dcterms:W3CDTF">2020-08-31T15:02:12Z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