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7" r:id="rId2"/>
    <p:sldId id="260" r:id="rId3"/>
    <p:sldId id="262" r:id="rId4"/>
    <p:sldId id="263" r:id="rId5"/>
    <p:sldId id="265" r:id="rId6"/>
    <p:sldId id="267" r:id="rId7"/>
    <p:sldId id="268" r:id="rId8"/>
    <p:sldId id="270" r:id="rId9"/>
    <p:sldId id="273" r:id="rId10"/>
    <p:sldId id="276" r:id="rId11"/>
    <p:sldId id="285" r:id="rId12"/>
    <p:sldId id="286" r:id="rId13"/>
    <p:sldId id="277" r:id="rId14"/>
    <p:sldId id="279" r:id="rId15"/>
    <p:sldId id="281" r:id="rId16"/>
    <p:sldId id="358" r:id="rId17"/>
    <p:sldId id="287" r:id="rId18"/>
    <p:sldId id="288" r:id="rId19"/>
    <p:sldId id="282" r:id="rId20"/>
    <p:sldId id="284" r:id="rId21"/>
    <p:sldId id="289" r:id="rId22"/>
    <p:sldId id="290" r:id="rId23"/>
    <p:sldId id="291" r:id="rId24"/>
    <p:sldId id="292" r:id="rId25"/>
    <p:sldId id="293" r:id="rId26"/>
    <p:sldId id="359" r:id="rId27"/>
    <p:sldId id="296" r:id="rId28"/>
    <p:sldId id="297" r:id="rId29"/>
    <p:sldId id="298" r:id="rId30"/>
    <p:sldId id="357" r:id="rId3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86471"/>
  </p:normalViewPr>
  <p:slideViewPr>
    <p:cSldViewPr snapToGrid="0">
      <p:cViewPr varScale="1">
        <p:scale>
          <a:sx n="62" d="100"/>
          <a:sy n="62" d="100"/>
        </p:scale>
        <p:origin x="10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CAF8C4-1288-4B63-BA32-8A6B3770D63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MX"/>
        </a:p>
      </dgm:t>
    </dgm:pt>
    <dgm:pt modelId="{6D8DD5EA-07A4-4979-98A9-8DA7C33E1755}">
      <dgm:prSet phldrT="[Texto]"/>
      <dgm:spPr>
        <a:ln w="38100"/>
      </dgm:spPr>
      <dgm:t>
        <a:bodyPr/>
        <a:lstStyle/>
        <a:p>
          <a:r>
            <a:rPr lang="es-MX" dirty="0"/>
            <a:t>Clasificación del cáncer</a:t>
          </a:r>
        </a:p>
      </dgm:t>
    </dgm:pt>
    <dgm:pt modelId="{1B0A8FD5-5F01-4DD9-8F53-CD1A71C23E55}" type="parTrans" cxnId="{EDDF8701-25F3-4C54-A8CF-B6E02D0A0CB8}">
      <dgm:prSet/>
      <dgm:spPr/>
      <dgm:t>
        <a:bodyPr/>
        <a:lstStyle/>
        <a:p>
          <a:endParaRPr lang="es-MX"/>
        </a:p>
      </dgm:t>
    </dgm:pt>
    <dgm:pt modelId="{1D5078F2-4BAE-48ED-A11C-DDE73DD808EF}" type="sibTrans" cxnId="{EDDF8701-25F3-4C54-A8CF-B6E02D0A0CB8}">
      <dgm:prSet/>
      <dgm:spPr/>
      <dgm:t>
        <a:bodyPr/>
        <a:lstStyle/>
        <a:p>
          <a:endParaRPr lang="es-MX"/>
        </a:p>
      </dgm:t>
    </dgm:pt>
    <dgm:pt modelId="{3DD58EA7-C698-4A46-9C26-C7161F186991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MX" dirty="0"/>
            <a:t>Carcinoma</a:t>
          </a:r>
        </a:p>
      </dgm:t>
    </dgm:pt>
    <dgm:pt modelId="{B8D94E09-3E4D-4C67-9FDF-B686C3A326B4}" type="parTrans" cxnId="{2FA708EA-7439-4D70-992B-628C2F71B6A2}">
      <dgm:prSet/>
      <dgm:spPr/>
      <dgm:t>
        <a:bodyPr/>
        <a:lstStyle/>
        <a:p>
          <a:endParaRPr lang="es-MX"/>
        </a:p>
      </dgm:t>
    </dgm:pt>
    <dgm:pt modelId="{BC72A870-963C-4DE7-B4AE-F3C71487914A}" type="sibTrans" cxnId="{2FA708EA-7439-4D70-992B-628C2F71B6A2}">
      <dgm:prSet/>
      <dgm:spPr/>
      <dgm:t>
        <a:bodyPr/>
        <a:lstStyle/>
        <a:p>
          <a:endParaRPr lang="es-MX"/>
        </a:p>
      </dgm:t>
    </dgm:pt>
    <dgm:pt modelId="{CF414132-E1E7-464A-AABC-8F50135A21EF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MX" dirty="0"/>
            <a:t>Sarcoma</a:t>
          </a:r>
        </a:p>
      </dgm:t>
    </dgm:pt>
    <dgm:pt modelId="{357170A1-41DD-4410-BDA3-6095D2EC6D1D}" type="parTrans" cxnId="{00F5FB61-DA08-478C-AEE3-694F4A62E186}">
      <dgm:prSet/>
      <dgm:spPr/>
      <dgm:t>
        <a:bodyPr/>
        <a:lstStyle/>
        <a:p>
          <a:endParaRPr lang="es-MX"/>
        </a:p>
      </dgm:t>
    </dgm:pt>
    <dgm:pt modelId="{3542AADB-671D-4AD2-A224-93237BAE6911}" type="sibTrans" cxnId="{00F5FB61-DA08-478C-AEE3-694F4A62E186}">
      <dgm:prSet/>
      <dgm:spPr/>
      <dgm:t>
        <a:bodyPr/>
        <a:lstStyle/>
        <a:p>
          <a:endParaRPr lang="es-MX"/>
        </a:p>
      </dgm:t>
    </dgm:pt>
    <dgm:pt modelId="{CBF186A5-6FBB-476A-8239-9FF11EA75F78}">
      <dgm:prSet phldrT="[Texto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MX" dirty="0"/>
            <a:t>Mieloma</a:t>
          </a:r>
        </a:p>
      </dgm:t>
    </dgm:pt>
    <dgm:pt modelId="{41A0F692-AF7D-4655-8662-58B7FD1A72EB}" type="parTrans" cxnId="{08F6F1FB-1A07-42A5-AF26-51C3B46C396F}">
      <dgm:prSet/>
      <dgm:spPr/>
      <dgm:t>
        <a:bodyPr/>
        <a:lstStyle/>
        <a:p>
          <a:endParaRPr lang="es-MX"/>
        </a:p>
      </dgm:t>
    </dgm:pt>
    <dgm:pt modelId="{CD50FC16-2CF7-4B40-94AB-643E92AC9223}" type="sibTrans" cxnId="{08F6F1FB-1A07-42A5-AF26-51C3B46C396F}">
      <dgm:prSet/>
      <dgm:spPr/>
      <dgm:t>
        <a:bodyPr/>
        <a:lstStyle/>
        <a:p>
          <a:endParaRPr lang="es-MX"/>
        </a:p>
      </dgm:t>
    </dgm:pt>
    <dgm:pt modelId="{357CA762-68DE-470D-A550-AFB28C3DAEEB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MX" dirty="0"/>
            <a:t>Leucemia</a:t>
          </a:r>
        </a:p>
      </dgm:t>
    </dgm:pt>
    <dgm:pt modelId="{C626BFAE-F464-49CF-B455-39E1157031EA}" type="parTrans" cxnId="{5F5B9BBF-932F-47DF-A2DB-5E23849FC015}">
      <dgm:prSet/>
      <dgm:spPr/>
      <dgm:t>
        <a:bodyPr/>
        <a:lstStyle/>
        <a:p>
          <a:endParaRPr lang="es-MX"/>
        </a:p>
      </dgm:t>
    </dgm:pt>
    <dgm:pt modelId="{7C3E3BC7-FC55-49A1-B8A2-1E0A4FBB08DB}" type="sibTrans" cxnId="{5F5B9BBF-932F-47DF-A2DB-5E23849FC015}">
      <dgm:prSet/>
      <dgm:spPr/>
      <dgm:t>
        <a:bodyPr/>
        <a:lstStyle/>
        <a:p>
          <a:endParaRPr lang="es-MX"/>
        </a:p>
      </dgm:t>
    </dgm:pt>
    <dgm:pt modelId="{2849182F-8EFA-4ECE-9E82-05E9909D8916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MX" dirty="0"/>
            <a:t>Linfoma</a:t>
          </a:r>
        </a:p>
      </dgm:t>
    </dgm:pt>
    <dgm:pt modelId="{623B197F-BB81-4C7F-9CA5-C902A0E9C2D0}" type="parTrans" cxnId="{2AC44C41-8B38-4259-B403-7E849F98380F}">
      <dgm:prSet/>
      <dgm:spPr/>
      <dgm:t>
        <a:bodyPr/>
        <a:lstStyle/>
        <a:p>
          <a:endParaRPr lang="es-MX"/>
        </a:p>
      </dgm:t>
    </dgm:pt>
    <dgm:pt modelId="{593235AE-170B-45F0-89E3-787499B8FA3B}" type="sibTrans" cxnId="{2AC44C41-8B38-4259-B403-7E849F98380F}">
      <dgm:prSet/>
      <dgm:spPr/>
      <dgm:t>
        <a:bodyPr/>
        <a:lstStyle/>
        <a:p>
          <a:endParaRPr lang="es-MX"/>
        </a:p>
      </dgm:t>
    </dgm:pt>
    <dgm:pt modelId="{D4AFFD0D-7D83-4012-951F-27C49C3D2E6C}" type="pres">
      <dgm:prSet presAssocID="{0ECAF8C4-1288-4B63-BA32-8A6B3770D63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467AD91-9121-4CF5-8125-B87407D2D2B3}" type="pres">
      <dgm:prSet presAssocID="{6D8DD5EA-07A4-4979-98A9-8DA7C33E1755}" presName="root1" presStyleCnt="0"/>
      <dgm:spPr/>
    </dgm:pt>
    <dgm:pt modelId="{CC1FC01B-4CF4-4812-B454-3FD2572AD996}" type="pres">
      <dgm:prSet presAssocID="{6D8DD5EA-07A4-4979-98A9-8DA7C33E1755}" presName="LevelOneTextNode" presStyleLbl="node0" presStyleIdx="0" presStyleCnt="1">
        <dgm:presLayoutVars>
          <dgm:chPref val="3"/>
        </dgm:presLayoutVars>
      </dgm:prSet>
      <dgm:spPr/>
    </dgm:pt>
    <dgm:pt modelId="{D47164F4-C698-40AC-881D-510613BFC3B5}" type="pres">
      <dgm:prSet presAssocID="{6D8DD5EA-07A4-4979-98A9-8DA7C33E1755}" presName="level2hierChild" presStyleCnt="0"/>
      <dgm:spPr/>
    </dgm:pt>
    <dgm:pt modelId="{4FE84E29-455B-4268-B456-5915E7EAEFDE}" type="pres">
      <dgm:prSet presAssocID="{B8D94E09-3E4D-4C67-9FDF-B686C3A326B4}" presName="conn2-1" presStyleLbl="parChTrans1D2" presStyleIdx="0" presStyleCnt="5"/>
      <dgm:spPr/>
    </dgm:pt>
    <dgm:pt modelId="{D52F2E50-C40A-482D-8E90-29A81B68AB5A}" type="pres">
      <dgm:prSet presAssocID="{B8D94E09-3E4D-4C67-9FDF-B686C3A326B4}" presName="connTx" presStyleLbl="parChTrans1D2" presStyleIdx="0" presStyleCnt="5"/>
      <dgm:spPr/>
    </dgm:pt>
    <dgm:pt modelId="{32ED2E30-AADA-4C11-8ABC-61F68B3B6CFF}" type="pres">
      <dgm:prSet presAssocID="{3DD58EA7-C698-4A46-9C26-C7161F186991}" presName="root2" presStyleCnt="0"/>
      <dgm:spPr/>
    </dgm:pt>
    <dgm:pt modelId="{6FA6986F-79EE-410C-84E2-300843571A1E}" type="pres">
      <dgm:prSet presAssocID="{3DD58EA7-C698-4A46-9C26-C7161F186991}" presName="LevelTwoTextNode" presStyleLbl="node2" presStyleIdx="0" presStyleCnt="5">
        <dgm:presLayoutVars>
          <dgm:chPref val="3"/>
        </dgm:presLayoutVars>
      </dgm:prSet>
      <dgm:spPr/>
    </dgm:pt>
    <dgm:pt modelId="{00472E26-D7A7-4F72-B29A-F8AB25CE22B0}" type="pres">
      <dgm:prSet presAssocID="{3DD58EA7-C698-4A46-9C26-C7161F186991}" presName="level3hierChild" presStyleCnt="0"/>
      <dgm:spPr/>
    </dgm:pt>
    <dgm:pt modelId="{31218964-9DC3-431A-8B3F-6DD8A04AF1F0}" type="pres">
      <dgm:prSet presAssocID="{357170A1-41DD-4410-BDA3-6095D2EC6D1D}" presName="conn2-1" presStyleLbl="parChTrans1D2" presStyleIdx="1" presStyleCnt="5"/>
      <dgm:spPr/>
    </dgm:pt>
    <dgm:pt modelId="{96CBA841-9965-4D05-B92C-037AEFE2EFB7}" type="pres">
      <dgm:prSet presAssocID="{357170A1-41DD-4410-BDA3-6095D2EC6D1D}" presName="connTx" presStyleLbl="parChTrans1D2" presStyleIdx="1" presStyleCnt="5"/>
      <dgm:spPr/>
    </dgm:pt>
    <dgm:pt modelId="{37293BA1-E065-413B-9294-000C3E03FAB3}" type="pres">
      <dgm:prSet presAssocID="{CF414132-E1E7-464A-AABC-8F50135A21EF}" presName="root2" presStyleCnt="0"/>
      <dgm:spPr/>
    </dgm:pt>
    <dgm:pt modelId="{5375F599-BD25-4765-9BD1-B65FD24FAFBB}" type="pres">
      <dgm:prSet presAssocID="{CF414132-E1E7-464A-AABC-8F50135A21EF}" presName="LevelTwoTextNode" presStyleLbl="node2" presStyleIdx="1" presStyleCnt="5">
        <dgm:presLayoutVars>
          <dgm:chPref val="3"/>
        </dgm:presLayoutVars>
      </dgm:prSet>
      <dgm:spPr/>
    </dgm:pt>
    <dgm:pt modelId="{AC71D560-75A5-452D-B63B-F3ECDC3ABE0D}" type="pres">
      <dgm:prSet presAssocID="{CF414132-E1E7-464A-AABC-8F50135A21EF}" presName="level3hierChild" presStyleCnt="0"/>
      <dgm:spPr/>
    </dgm:pt>
    <dgm:pt modelId="{B63B9597-B107-4EF8-9EE3-641255290B1A}" type="pres">
      <dgm:prSet presAssocID="{41A0F692-AF7D-4655-8662-58B7FD1A72EB}" presName="conn2-1" presStyleLbl="parChTrans1D2" presStyleIdx="2" presStyleCnt="5"/>
      <dgm:spPr/>
    </dgm:pt>
    <dgm:pt modelId="{22E67E84-9B26-4066-8D3A-D96E230F1105}" type="pres">
      <dgm:prSet presAssocID="{41A0F692-AF7D-4655-8662-58B7FD1A72EB}" presName="connTx" presStyleLbl="parChTrans1D2" presStyleIdx="2" presStyleCnt="5"/>
      <dgm:spPr/>
    </dgm:pt>
    <dgm:pt modelId="{9024BA43-4FF9-4EBD-B1D0-AA2063758379}" type="pres">
      <dgm:prSet presAssocID="{CBF186A5-6FBB-476A-8239-9FF11EA75F78}" presName="root2" presStyleCnt="0"/>
      <dgm:spPr/>
    </dgm:pt>
    <dgm:pt modelId="{3B407CFB-84D6-47DD-8DAE-C8CF420C5B9F}" type="pres">
      <dgm:prSet presAssocID="{CBF186A5-6FBB-476A-8239-9FF11EA75F78}" presName="LevelTwoTextNode" presStyleLbl="node2" presStyleIdx="2" presStyleCnt="5">
        <dgm:presLayoutVars>
          <dgm:chPref val="3"/>
        </dgm:presLayoutVars>
      </dgm:prSet>
      <dgm:spPr/>
    </dgm:pt>
    <dgm:pt modelId="{D4FE3434-C4E1-468A-8D3E-A01AAC74A07B}" type="pres">
      <dgm:prSet presAssocID="{CBF186A5-6FBB-476A-8239-9FF11EA75F78}" presName="level3hierChild" presStyleCnt="0"/>
      <dgm:spPr/>
    </dgm:pt>
    <dgm:pt modelId="{0CD85E8C-5F5E-4159-A364-8C651E523D65}" type="pres">
      <dgm:prSet presAssocID="{C626BFAE-F464-49CF-B455-39E1157031EA}" presName="conn2-1" presStyleLbl="parChTrans1D2" presStyleIdx="3" presStyleCnt="5"/>
      <dgm:spPr/>
    </dgm:pt>
    <dgm:pt modelId="{E5BC7F45-B76D-4C2E-8CEC-9D31630F6BA8}" type="pres">
      <dgm:prSet presAssocID="{C626BFAE-F464-49CF-B455-39E1157031EA}" presName="connTx" presStyleLbl="parChTrans1D2" presStyleIdx="3" presStyleCnt="5"/>
      <dgm:spPr/>
    </dgm:pt>
    <dgm:pt modelId="{D4F79012-EE5F-4F85-B417-3CE81B0A303B}" type="pres">
      <dgm:prSet presAssocID="{357CA762-68DE-470D-A550-AFB28C3DAEEB}" presName="root2" presStyleCnt="0"/>
      <dgm:spPr/>
    </dgm:pt>
    <dgm:pt modelId="{868B7763-C3B3-4FA8-8387-FB4DE5A70044}" type="pres">
      <dgm:prSet presAssocID="{357CA762-68DE-470D-A550-AFB28C3DAEEB}" presName="LevelTwoTextNode" presStyleLbl="node2" presStyleIdx="3" presStyleCnt="5">
        <dgm:presLayoutVars>
          <dgm:chPref val="3"/>
        </dgm:presLayoutVars>
      </dgm:prSet>
      <dgm:spPr/>
    </dgm:pt>
    <dgm:pt modelId="{07A06B05-39FB-4EE4-8BF5-F17E70547DCA}" type="pres">
      <dgm:prSet presAssocID="{357CA762-68DE-470D-A550-AFB28C3DAEEB}" presName="level3hierChild" presStyleCnt="0"/>
      <dgm:spPr/>
    </dgm:pt>
    <dgm:pt modelId="{29C93D71-ED37-49CB-9C87-8A50F82300F6}" type="pres">
      <dgm:prSet presAssocID="{623B197F-BB81-4C7F-9CA5-C902A0E9C2D0}" presName="conn2-1" presStyleLbl="parChTrans1D2" presStyleIdx="4" presStyleCnt="5"/>
      <dgm:spPr/>
    </dgm:pt>
    <dgm:pt modelId="{E21379C7-245D-4477-926C-1A92D2C5CD0A}" type="pres">
      <dgm:prSet presAssocID="{623B197F-BB81-4C7F-9CA5-C902A0E9C2D0}" presName="connTx" presStyleLbl="parChTrans1D2" presStyleIdx="4" presStyleCnt="5"/>
      <dgm:spPr/>
    </dgm:pt>
    <dgm:pt modelId="{264A6641-ED81-48A2-8D6B-18D0BD58520C}" type="pres">
      <dgm:prSet presAssocID="{2849182F-8EFA-4ECE-9E82-05E9909D8916}" presName="root2" presStyleCnt="0"/>
      <dgm:spPr/>
    </dgm:pt>
    <dgm:pt modelId="{2D3A13EF-6E54-40FF-9D90-F4821A64F730}" type="pres">
      <dgm:prSet presAssocID="{2849182F-8EFA-4ECE-9E82-05E9909D8916}" presName="LevelTwoTextNode" presStyleLbl="node2" presStyleIdx="4" presStyleCnt="5">
        <dgm:presLayoutVars>
          <dgm:chPref val="3"/>
        </dgm:presLayoutVars>
      </dgm:prSet>
      <dgm:spPr/>
    </dgm:pt>
    <dgm:pt modelId="{74943C3C-6279-4097-9F1A-3EF5A402C67E}" type="pres">
      <dgm:prSet presAssocID="{2849182F-8EFA-4ECE-9E82-05E9909D8916}" presName="level3hierChild" presStyleCnt="0"/>
      <dgm:spPr/>
    </dgm:pt>
  </dgm:ptLst>
  <dgm:cxnLst>
    <dgm:cxn modelId="{EDDF8701-25F3-4C54-A8CF-B6E02D0A0CB8}" srcId="{0ECAF8C4-1288-4B63-BA32-8A6B3770D63F}" destId="{6D8DD5EA-07A4-4979-98A9-8DA7C33E1755}" srcOrd="0" destOrd="0" parTransId="{1B0A8FD5-5F01-4DD9-8F53-CD1A71C23E55}" sibTransId="{1D5078F2-4BAE-48ED-A11C-DDE73DD808EF}"/>
    <dgm:cxn modelId="{57633240-5030-4BEF-B5D8-7E614EDFED8D}" type="presOf" srcId="{C626BFAE-F464-49CF-B455-39E1157031EA}" destId="{0CD85E8C-5F5E-4159-A364-8C651E523D65}" srcOrd="0" destOrd="0" presId="urn:microsoft.com/office/officeart/2008/layout/HorizontalMultiLevelHierarchy"/>
    <dgm:cxn modelId="{84EB385D-169E-4B7E-92D0-758A17338DD9}" type="presOf" srcId="{B8D94E09-3E4D-4C67-9FDF-B686C3A326B4}" destId="{D52F2E50-C40A-482D-8E90-29A81B68AB5A}" srcOrd="1" destOrd="0" presId="urn:microsoft.com/office/officeart/2008/layout/HorizontalMultiLevelHierarchy"/>
    <dgm:cxn modelId="{2AC44C41-8B38-4259-B403-7E849F98380F}" srcId="{6D8DD5EA-07A4-4979-98A9-8DA7C33E1755}" destId="{2849182F-8EFA-4ECE-9E82-05E9909D8916}" srcOrd="4" destOrd="0" parTransId="{623B197F-BB81-4C7F-9CA5-C902A0E9C2D0}" sibTransId="{593235AE-170B-45F0-89E3-787499B8FA3B}"/>
    <dgm:cxn modelId="{00F5FB61-DA08-478C-AEE3-694F4A62E186}" srcId="{6D8DD5EA-07A4-4979-98A9-8DA7C33E1755}" destId="{CF414132-E1E7-464A-AABC-8F50135A21EF}" srcOrd="1" destOrd="0" parTransId="{357170A1-41DD-4410-BDA3-6095D2EC6D1D}" sibTransId="{3542AADB-671D-4AD2-A224-93237BAE6911}"/>
    <dgm:cxn modelId="{A82B9A6C-EC79-4D63-BBCB-944A834F2E92}" type="presOf" srcId="{0ECAF8C4-1288-4B63-BA32-8A6B3770D63F}" destId="{D4AFFD0D-7D83-4012-951F-27C49C3D2E6C}" srcOrd="0" destOrd="0" presId="urn:microsoft.com/office/officeart/2008/layout/HorizontalMultiLevelHierarchy"/>
    <dgm:cxn modelId="{C65ABE4C-75FF-446C-88A0-134A99A75D75}" type="presOf" srcId="{357170A1-41DD-4410-BDA3-6095D2EC6D1D}" destId="{96CBA841-9965-4D05-B92C-037AEFE2EFB7}" srcOrd="1" destOrd="0" presId="urn:microsoft.com/office/officeart/2008/layout/HorizontalMultiLevelHierarchy"/>
    <dgm:cxn modelId="{82134450-FBBA-47AD-8063-EC817BA046C3}" type="presOf" srcId="{357170A1-41DD-4410-BDA3-6095D2EC6D1D}" destId="{31218964-9DC3-431A-8B3F-6DD8A04AF1F0}" srcOrd="0" destOrd="0" presId="urn:microsoft.com/office/officeart/2008/layout/HorizontalMultiLevelHierarchy"/>
    <dgm:cxn modelId="{742F53A1-F786-4BFC-94CF-2BE9A598067A}" type="presOf" srcId="{CBF186A5-6FBB-476A-8239-9FF11EA75F78}" destId="{3B407CFB-84D6-47DD-8DAE-C8CF420C5B9F}" srcOrd="0" destOrd="0" presId="urn:microsoft.com/office/officeart/2008/layout/HorizontalMultiLevelHierarchy"/>
    <dgm:cxn modelId="{EE4064A3-A882-417C-B047-594260172FCA}" type="presOf" srcId="{357CA762-68DE-470D-A550-AFB28C3DAEEB}" destId="{868B7763-C3B3-4FA8-8387-FB4DE5A70044}" srcOrd="0" destOrd="0" presId="urn:microsoft.com/office/officeart/2008/layout/HorizontalMultiLevelHierarchy"/>
    <dgm:cxn modelId="{C99EA6AE-B2C6-4984-826F-8BE7F9B7B27F}" type="presOf" srcId="{B8D94E09-3E4D-4C67-9FDF-B686C3A326B4}" destId="{4FE84E29-455B-4268-B456-5915E7EAEFDE}" srcOrd="0" destOrd="0" presId="urn:microsoft.com/office/officeart/2008/layout/HorizontalMultiLevelHierarchy"/>
    <dgm:cxn modelId="{CE0D33BC-1A31-40E1-A231-F66366FA54AA}" type="presOf" srcId="{6D8DD5EA-07A4-4979-98A9-8DA7C33E1755}" destId="{CC1FC01B-4CF4-4812-B454-3FD2572AD996}" srcOrd="0" destOrd="0" presId="urn:microsoft.com/office/officeart/2008/layout/HorizontalMultiLevelHierarchy"/>
    <dgm:cxn modelId="{5F5B9BBF-932F-47DF-A2DB-5E23849FC015}" srcId="{6D8DD5EA-07A4-4979-98A9-8DA7C33E1755}" destId="{357CA762-68DE-470D-A550-AFB28C3DAEEB}" srcOrd="3" destOrd="0" parTransId="{C626BFAE-F464-49CF-B455-39E1157031EA}" sibTransId="{7C3E3BC7-FC55-49A1-B8A2-1E0A4FBB08DB}"/>
    <dgm:cxn modelId="{67FE80C0-0B61-4A36-801B-856A6086D055}" type="presOf" srcId="{C626BFAE-F464-49CF-B455-39E1157031EA}" destId="{E5BC7F45-B76D-4C2E-8CEC-9D31630F6BA8}" srcOrd="1" destOrd="0" presId="urn:microsoft.com/office/officeart/2008/layout/HorizontalMultiLevelHierarchy"/>
    <dgm:cxn modelId="{4111A8CD-E4E8-4D77-AF8F-4C29D6F68A5C}" type="presOf" srcId="{CF414132-E1E7-464A-AABC-8F50135A21EF}" destId="{5375F599-BD25-4765-9BD1-B65FD24FAFBB}" srcOrd="0" destOrd="0" presId="urn:microsoft.com/office/officeart/2008/layout/HorizontalMultiLevelHierarchy"/>
    <dgm:cxn modelId="{A2B82ECE-8229-470F-8AE3-C264A6D24F95}" type="presOf" srcId="{2849182F-8EFA-4ECE-9E82-05E9909D8916}" destId="{2D3A13EF-6E54-40FF-9D90-F4821A64F730}" srcOrd="0" destOrd="0" presId="urn:microsoft.com/office/officeart/2008/layout/HorizontalMultiLevelHierarchy"/>
    <dgm:cxn modelId="{425618D3-5558-409B-91C2-967FD77EA8D5}" type="presOf" srcId="{623B197F-BB81-4C7F-9CA5-C902A0E9C2D0}" destId="{E21379C7-245D-4477-926C-1A92D2C5CD0A}" srcOrd="1" destOrd="0" presId="urn:microsoft.com/office/officeart/2008/layout/HorizontalMultiLevelHierarchy"/>
    <dgm:cxn modelId="{5BC29BD8-14BD-4262-920E-B647AF2CC793}" type="presOf" srcId="{41A0F692-AF7D-4655-8662-58B7FD1A72EB}" destId="{B63B9597-B107-4EF8-9EE3-641255290B1A}" srcOrd="0" destOrd="0" presId="urn:microsoft.com/office/officeart/2008/layout/HorizontalMultiLevelHierarchy"/>
    <dgm:cxn modelId="{2FA708EA-7439-4D70-992B-628C2F71B6A2}" srcId="{6D8DD5EA-07A4-4979-98A9-8DA7C33E1755}" destId="{3DD58EA7-C698-4A46-9C26-C7161F186991}" srcOrd="0" destOrd="0" parTransId="{B8D94E09-3E4D-4C67-9FDF-B686C3A326B4}" sibTransId="{BC72A870-963C-4DE7-B4AE-F3C71487914A}"/>
    <dgm:cxn modelId="{D43608EC-A0A9-4C47-B798-6CA9D2F13D89}" type="presOf" srcId="{623B197F-BB81-4C7F-9CA5-C902A0E9C2D0}" destId="{29C93D71-ED37-49CB-9C87-8A50F82300F6}" srcOrd="0" destOrd="0" presId="urn:microsoft.com/office/officeart/2008/layout/HorizontalMultiLevelHierarchy"/>
    <dgm:cxn modelId="{B4241DEF-2905-4A5E-8A9A-5FBB3852C260}" type="presOf" srcId="{41A0F692-AF7D-4655-8662-58B7FD1A72EB}" destId="{22E67E84-9B26-4066-8D3A-D96E230F1105}" srcOrd="1" destOrd="0" presId="urn:microsoft.com/office/officeart/2008/layout/HorizontalMultiLevelHierarchy"/>
    <dgm:cxn modelId="{08F6F1FB-1A07-42A5-AF26-51C3B46C396F}" srcId="{6D8DD5EA-07A4-4979-98A9-8DA7C33E1755}" destId="{CBF186A5-6FBB-476A-8239-9FF11EA75F78}" srcOrd="2" destOrd="0" parTransId="{41A0F692-AF7D-4655-8662-58B7FD1A72EB}" sibTransId="{CD50FC16-2CF7-4B40-94AB-643E92AC9223}"/>
    <dgm:cxn modelId="{DCE81AFD-9AF4-4782-AD92-05F8A82BFC9A}" type="presOf" srcId="{3DD58EA7-C698-4A46-9C26-C7161F186991}" destId="{6FA6986F-79EE-410C-84E2-300843571A1E}" srcOrd="0" destOrd="0" presId="urn:microsoft.com/office/officeart/2008/layout/HorizontalMultiLevelHierarchy"/>
    <dgm:cxn modelId="{0F08D782-2CD2-48B0-B50F-7516FE097A96}" type="presParOf" srcId="{D4AFFD0D-7D83-4012-951F-27C49C3D2E6C}" destId="{D467AD91-9121-4CF5-8125-B87407D2D2B3}" srcOrd="0" destOrd="0" presId="urn:microsoft.com/office/officeart/2008/layout/HorizontalMultiLevelHierarchy"/>
    <dgm:cxn modelId="{63C320FF-C734-4692-B6F0-060195312CEF}" type="presParOf" srcId="{D467AD91-9121-4CF5-8125-B87407D2D2B3}" destId="{CC1FC01B-4CF4-4812-B454-3FD2572AD996}" srcOrd="0" destOrd="0" presId="urn:microsoft.com/office/officeart/2008/layout/HorizontalMultiLevelHierarchy"/>
    <dgm:cxn modelId="{715B4AE4-7B3C-4743-8F36-DE217DD0EC25}" type="presParOf" srcId="{D467AD91-9121-4CF5-8125-B87407D2D2B3}" destId="{D47164F4-C698-40AC-881D-510613BFC3B5}" srcOrd="1" destOrd="0" presId="urn:microsoft.com/office/officeart/2008/layout/HorizontalMultiLevelHierarchy"/>
    <dgm:cxn modelId="{2F6D4F2A-EC0C-4BF6-A420-CA748752E2F1}" type="presParOf" srcId="{D47164F4-C698-40AC-881D-510613BFC3B5}" destId="{4FE84E29-455B-4268-B456-5915E7EAEFDE}" srcOrd="0" destOrd="0" presId="urn:microsoft.com/office/officeart/2008/layout/HorizontalMultiLevelHierarchy"/>
    <dgm:cxn modelId="{9704B1E2-B506-4AFF-8150-115105EF511C}" type="presParOf" srcId="{4FE84E29-455B-4268-B456-5915E7EAEFDE}" destId="{D52F2E50-C40A-482D-8E90-29A81B68AB5A}" srcOrd="0" destOrd="0" presId="urn:microsoft.com/office/officeart/2008/layout/HorizontalMultiLevelHierarchy"/>
    <dgm:cxn modelId="{9E7F01C8-3101-4A0A-A9DA-1B698D617354}" type="presParOf" srcId="{D47164F4-C698-40AC-881D-510613BFC3B5}" destId="{32ED2E30-AADA-4C11-8ABC-61F68B3B6CFF}" srcOrd="1" destOrd="0" presId="urn:microsoft.com/office/officeart/2008/layout/HorizontalMultiLevelHierarchy"/>
    <dgm:cxn modelId="{50D3FF4A-E1DC-4E49-B14C-5AEE0CE104F1}" type="presParOf" srcId="{32ED2E30-AADA-4C11-8ABC-61F68B3B6CFF}" destId="{6FA6986F-79EE-410C-84E2-300843571A1E}" srcOrd="0" destOrd="0" presId="urn:microsoft.com/office/officeart/2008/layout/HorizontalMultiLevelHierarchy"/>
    <dgm:cxn modelId="{E4EA8D7A-34D6-4A52-B9DE-117C436F51D2}" type="presParOf" srcId="{32ED2E30-AADA-4C11-8ABC-61F68B3B6CFF}" destId="{00472E26-D7A7-4F72-B29A-F8AB25CE22B0}" srcOrd="1" destOrd="0" presId="urn:microsoft.com/office/officeart/2008/layout/HorizontalMultiLevelHierarchy"/>
    <dgm:cxn modelId="{AC115164-DD2E-431B-A73A-08FCB199F52C}" type="presParOf" srcId="{D47164F4-C698-40AC-881D-510613BFC3B5}" destId="{31218964-9DC3-431A-8B3F-6DD8A04AF1F0}" srcOrd="2" destOrd="0" presId="urn:microsoft.com/office/officeart/2008/layout/HorizontalMultiLevelHierarchy"/>
    <dgm:cxn modelId="{50EE49AC-F4FC-4E82-BBA6-B84C40352B69}" type="presParOf" srcId="{31218964-9DC3-431A-8B3F-6DD8A04AF1F0}" destId="{96CBA841-9965-4D05-B92C-037AEFE2EFB7}" srcOrd="0" destOrd="0" presId="urn:microsoft.com/office/officeart/2008/layout/HorizontalMultiLevelHierarchy"/>
    <dgm:cxn modelId="{648D715D-A637-4184-A958-A00185C28F44}" type="presParOf" srcId="{D47164F4-C698-40AC-881D-510613BFC3B5}" destId="{37293BA1-E065-413B-9294-000C3E03FAB3}" srcOrd="3" destOrd="0" presId="urn:microsoft.com/office/officeart/2008/layout/HorizontalMultiLevelHierarchy"/>
    <dgm:cxn modelId="{515D981F-F39D-4220-AE21-4520E0576695}" type="presParOf" srcId="{37293BA1-E065-413B-9294-000C3E03FAB3}" destId="{5375F599-BD25-4765-9BD1-B65FD24FAFBB}" srcOrd="0" destOrd="0" presId="urn:microsoft.com/office/officeart/2008/layout/HorizontalMultiLevelHierarchy"/>
    <dgm:cxn modelId="{7B90F2F5-92BE-434C-9C54-78AF8CD03DE7}" type="presParOf" srcId="{37293BA1-E065-413B-9294-000C3E03FAB3}" destId="{AC71D560-75A5-452D-B63B-F3ECDC3ABE0D}" srcOrd="1" destOrd="0" presId="urn:microsoft.com/office/officeart/2008/layout/HorizontalMultiLevelHierarchy"/>
    <dgm:cxn modelId="{1D855A42-D9EA-44C2-A62F-D1BF341A8123}" type="presParOf" srcId="{D47164F4-C698-40AC-881D-510613BFC3B5}" destId="{B63B9597-B107-4EF8-9EE3-641255290B1A}" srcOrd="4" destOrd="0" presId="urn:microsoft.com/office/officeart/2008/layout/HorizontalMultiLevelHierarchy"/>
    <dgm:cxn modelId="{3D9C2F0B-173C-4168-9559-308208784146}" type="presParOf" srcId="{B63B9597-B107-4EF8-9EE3-641255290B1A}" destId="{22E67E84-9B26-4066-8D3A-D96E230F1105}" srcOrd="0" destOrd="0" presId="urn:microsoft.com/office/officeart/2008/layout/HorizontalMultiLevelHierarchy"/>
    <dgm:cxn modelId="{DCF334CF-EFC9-4763-AD08-5E37D73F0EAB}" type="presParOf" srcId="{D47164F4-C698-40AC-881D-510613BFC3B5}" destId="{9024BA43-4FF9-4EBD-B1D0-AA2063758379}" srcOrd="5" destOrd="0" presId="urn:microsoft.com/office/officeart/2008/layout/HorizontalMultiLevelHierarchy"/>
    <dgm:cxn modelId="{57EFF775-8A78-4B73-9977-F2AA96B71E0A}" type="presParOf" srcId="{9024BA43-4FF9-4EBD-B1D0-AA2063758379}" destId="{3B407CFB-84D6-47DD-8DAE-C8CF420C5B9F}" srcOrd="0" destOrd="0" presId="urn:microsoft.com/office/officeart/2008/layout/HorizontalMultiLevelHierarchy"/>
    <dgm:cxn modelId="{50E36361-3CAB-4316-8E6D-2CA150B3FCAC}" type="presParOf" srcId="{9024BA43-4FF9-4EBD-B1D0-AA2063758379}" destId="{D4FE3434-C4E1-468A-8D3E-A01AAC74A07B}" srcOrd="1" destOrd="0" presId="urn:microsoft.com/office/officeart/2008/layout/HorizontalMultiLevelHierarchy"/>
    <dgm:cxn modelId="{3ED837DF-707C-4FDE-90EE-6296EAEE4A3B}" type="presParOf" srcId="{D47164F4-C698-40AC-881D-510613BFC3B5}" destId="{0CD85E8C-5F5E-4159-A364-8C651E523D65}" srcOrd="6" destOrd="0" presId="urn:microsoft.com/office/officeart/2008/layout/HorizontalMultiLevelHierarchy"/>
    <dgm:cxn modelId="{3E0761AB-3205-4B67-A39D-E5F0C435BD24}" type="presParOf" srcId="{0CD85E8C-5F5E-4159-A364-8C651E523D65}" destId="{E5BC7F45-B76D-4C2E-8CEC-9D31630F6BA8}" srcOrd="0" destOrd="0" presId="urn:microsoft.com/office/officeart/2008/layout/HorizontalMultiLevelHierarchy"/>
    <dgm:cxn modelId="{67B0CD82-7E70-4B1D-A052-99909C8F572D}" type="presParOf" srcId="{D47164F4-C698-40AC-881D-510613BFC3B5}" destId="{D4F79012-EE5F-4F85-B417-3CE81B0A303B}" srcOrd="7" destOrd="0" presId="urn:microsoft.com/office/officeart/2008/layout/HorizontalMultiLevelHierarchy"/>
    <dgm:cxn modelId="{6A05FE8C-7641-41B2-81B6-7ABCD71CC3C4}" type="presParOf" srcId="{D4F79012-EE5F-4F85-B417-3CE81B0A303B}" destId="{868B7763-C3B3-4FA8-8387-FB4DE5A70044}" srcOrd="0" destOrd="0" presId="urn:microsoft.com/office/officeart/2008/layout/HorizontalMultiLevelHierarchy"/>
    <dgm:cxn modelId="{30D070B8-4490-4C79-89C2-929A1D3D0273}" type="presParOf" srcId="{D4F79012-EE5F-4F85-B417-3CE81B0A303B}" destId="{07A06B05-39FB-4EE4-8BF5-F17E70547DCA}" srcOrd="1" destOrd="0" presId="urn:microsoft.com/office/officeart/2008/layout/HorizontalMultiLevelHierarchy"/>
    <dgm:cxn modelId="{2A405AE0-0889-4FA1-8F3C-B7991F700888}" type="presParOf" srcId="{D47164F4-C698-40AC-881D-510613BFC3B5}" destId="{29C93D71-ED37-49CB-9C87-8A50F82300F6}" srcOrd="8" destOrd="0" presId="urn:microsoft.com/office/officeart/2008/layout/HorizontalMultiLevelHierarchy"/>
    <dgm:cxn modelId="{7FF3D3E3-7E4E-4079-8D59-B2AE34CD4097}" type="presParOf" srcId="{29C93D71-ED37-49CB-9C87-8A50F82300F6}" destId="{E21379C7-245D-4477-926C-1A92D2C5CD0A}" srcOrd="0" destOrd="0" presId="urn:microsoft.com/office/officeart/2008/layout/HorizontalMultiLevelHierarchy"/>
    <dgm:cxn modelId="{518E75A8-A344-43FC-9169-15A3B113C883}" type="presParOf" srcId="{D47164F4-C698-40AC-881D-510613BFC3B5}" destId="{264A6641-ED81-48A2-8D6B-18D0BD58520C}" srcOrd="9" destOrd="0" presId="urn:microsoft.com/office/officeart/2008/layout/HorizontalMultiLevelHierarchy"/>
    <dgm:cxn modelId="{010A5C36-2077-4670-8581-764C9B1697A8}" type="presParOf" srcId="{264A6641-ED81-48A2-8D6B-18D0BD58520C}" destId="{2D3A13EF-6E54-40FF-9D90-F4821A64F730}" srcOrd="0" destOrd="0" presId="urn:microsoft.com/office/officeart/2008/layout/HorizontalMultiLevelHierarchy"/>
    <dgm:cxn modelId="{8F45D5E3-B09E-41B2-B93E-B0B7518A509D}" type="presParOf" srcId="{264A6641-ED81-48A2-8D6B-18D0BD58520C}" destId="{74943C3C-6279-4097-9F1A-3EF5A402C67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B14E35-8D00-4C9E-8016-A0A4691B5495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C255CF73-4CE7-4B55-BB8B-1F06CE7B5F3E}">
      <dgm:prSet phldrT="[Texto]"/>
      <dgm:spPr/>
      <dgm:t>
        <a:bodyPr/>
        <a:lstStyle/>
        <a:p>
          <a:r>
            <a:rPr lang="es-MX" dirty="0"/>
            <a:t>Estandarizar el protocolo de cariotipaje para obtener el cariotipo de células de cáncer de tiroides.</a:t>
          </a:r>
        </a:p>
      </dgm:t>
    </dgm:pt>
    <dgm:pt modelId="{D7D2FD49-FD6F-4188-9E67-D3B59D71AE76}" type="parTrans" cxnId="{042E5C52-8824-459B-B172-3FF4CCA64E16}">
      <dgm:prSet/>
      <dgm:spPr/>
      <dgm:t>
        <a:bodyPr/>
        <a:lstStyle/>
        <a:p>
          <a:endParaRPr lang="es-MX"/>
        </a:p>
      </dgm:t>
    </dgm:pt>
    <dgm:pt modelId="{8E203F5D-3FA4-47B1-82E3-6BC8A4EE0843}" type="sibTrans" cxnId="{042E5C52-8824-459B-B172-3FF4CCA64E16}">
      <dgm:prSet/>
      <dgm:spPr/>
      <dgm:t>
        <a:bodyPr/>
        <a:lstStyle/>
        <a:p>
          <a:endParaRPr lang="es-MX"/>
        </a:p>
      </dgm:t>
    </dgm:pt>
    <dgm:pt modelId="{7E31649E-820B-48C9-B047-CA56568AA876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dirty="0"/>
            <a:t>Diseñar un protocolo para determinar la genotoxicidad en el ADN en células mediante ensayos Cometa.</a:t>
          </a:r>
        </a:p>
      </dgm:t>
    </dgm:pt>
    <dgm:pt modelId="{61D96FC7-4D79-4092-9E7F-095CDEDBF10C}" type="parTrans" cxnId="{61510996-EBC6-4208-9E9E-66BD6F8B565C}">
      <dgm:prSet/>
      <dgm:spPr/>
      <dgm:t>
        <a:bodyPr/>
        <a:lstStyle/>
        <a:p>
          <a:endParaRPr lang="es-MX"/>
        </a:p>
      </dgm:t>
    </dgm:pt>
    <dgm:pt modelId="{8FA4D8B5-6894-4167-A91D-CA32E26FBB7E}" type="sibTrans" cxnId="{61510996-EBC6-4208-9E9E-66BD6F8B565C}">
      <dgm:prSet/>
      <dgm:spPr/>
      <dgm:t>
        <a:bodyPr/>
        <a:lstStyle/>
        <a:p>
          <a:endParaRPr lang="es-MX"/>
        </a:p>
      </dgm:t>
    </dgm:pt>
    <dgm:pt modelId="{F83D6867-C45B-4862-A4D1-5ECC0E5A9CD5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dirty="0"/>
            <a:t>Buscar variantes genéticas en cáncer de tiroides a nivel mundial bibliográficamente. </a:t>
          </a:r>
        </a:p>
      </dgm:t>
    </dgm:pt>
    <dgm:pt modelId="{13F18598-CB16-4E9A-8129-448F8292F1DE}" type="parTrans" cxnId="{1679C8E8-FB10-4FA2-8810-63458E351EB7}">
      <dgm:prSet/>
      <dgm:spPr/>
      <dgm:t>
        <a:bodyPr/>
        <a:lstStyle/>
        <a:p>
          <a:endParaRPr lang="es-MX"/>
        </a:p>
      </dgm:t>
    </dgm:pt>
    <dgm:pt modelId="{52DB6B6F-0191-4854-8896-925F9816E8F4}" type="sibTrans" cxnId="{1679C8E8-FB10-4FA2-8810-63458E351EB7}">
      <dgm:prSet/>
      <dgm:spPr/>
      <dgm:t>
        <a:bodyPr/>
        <a:lstStyle/>
        <a:p>
          <a:endParaRPr lang="es-MX"/>
        </a:p>
      </dgm:t>
    </dgm:pt>
    <dgm:pt modelId="{B8BABE51-A9B4-44D0-93A8-EFBD05528798}" type="pres">
      <dgm:prSet presAssocID="{C2B14E35-8D00-4C9E-8016-A0A4691B5495}" presName="linearFlow" presStyleCnt="0">
        <dgm:presLayoutVars>
          <dgm:dir/>
          <dgm:resizeHandles val="exact"/>
        </dgm:presLayoutVars>
      </dgm:prSet>
      <dgm:spPr/>
    </dgm:pt>
    <dgm:pt modelId="{F07F9E9D-C0A6-4B38-A4C7-80858BC49DAA}" type="pres">
      <dgm:prSet presAssocID="{C255CF73-4CE7-4B55-BB8B-1F06CE7B5F3E}" presName="composite" presStyleCnt="0"/>
      <dgm:spPr/>
    </dgm:pt>
    <dgm:pt modelId="{1CD5937E-6DF5-41A6-8489-C210471E84C8}" type="pres">
      <dgm:prSet presAssocID="{C255CF73-4CE7-4B55-BB8B-1F06CE7B5F3E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16A874E1-F36E-4C5D-A614-2689F43848B3}" type="pres">
      <dgm:prSet presAssocID="{C255CF73-4CE7-4B55-BB8B-1F06CE7B5F3E}" presName="txShp" presStyleLbl="node1" presStyleIdx="0" presStyleCnt="3">
        <dgm:presLayoutVars>
          <dgm:bulletEnabled val="1"/>
        </dgm:presLayoutVars>
      </dgm:prSet>
      <dgm:spPr/>
    </dgm:pt>
    <dgm:pt modelId="{768B9EB5-5E9F-4CF0-A240-81E2CDB4C492}" type="pres">
      <dgm:prSet presAssocID="{8E203F5D-3FA4-47B1-82E3-6BC8A4EE0843}" presName="spacing" presStyleCnt="0"/>
      <dgm:spPr/>
    </dgm:pt>
    <dgm:pt modelId="{D446EE5A-74C2-4223-BF38-7BEFC757C3C0}" type="pres">
      <dgm:prSet presAssocID="{7E31649E-820B-48C9-B047-CA56568AA876}" presName="composite" presStyleCnt="0"/>
      <dgm:spPr/>
    </dgm:pt>
    <dgm:pt modelId="{D6E3167B-9FAF-45A3-963B-0A01EB2C1665}" type="pres">
      <dgm:prSet presAssocID="{7E31649E-820B-48C9-B047-CA56568AA876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CD0B5AC-88D6-4077-B8BC-C060300018EB}" type="pres">
      <dgm:prSet presAssocID="{7E31649E-820B-48C9-B047-CA56568AA876}" presName="txShp" presStyleLbl="node1" presStyleIdx="1" presStyleCnt="3">
        <dgm:presLayoutVars>
          <dgm:bulletEnabled val="1"/>
        </dgm:presLayoutVars>
      </dgm:prSet>
      <dgm:spPr/>
    </dgm:pt>
    <dgm:pt modelId="{5FEC625C-F476-4875-91F2-E6A94DDB26A8}" type="pres">
      <dgm:prSet presAssocID="{8FA4D8B5-6894-4167-A91D-CA32E26FBB7E}" presName="spacing" presStyleCnt="0"/>
      <dgm:spPr/>
    </dgm:pt>
    <dgm:pt modelId="{1AB6C7AF-297B-4624-9F29-8DDA81ED17A8}" type="pres">
      <dgm:prSet presAssocID="{F83D6867-C45B-4862-A4D1-5ECC0E5A9CD5}" presName="composite" presStyleCnt="0"/>
      <dgm:spPr/>
    </dgm:pt>
    <dgm:pt modelId="{B1E5063B-D44E-4908-AFED-34AEF175459D}" type="pres">
      <dgm:prSet presAssocID="{F83D6867-C45B-4862-A4D1-5ECC0E5A9CD5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5C80921-0ADA-4ED2-A472-EF0AD089028A}" type="pres">
      <dgm:prSet presAssocID="{F83D6867-C45B-4862-A4D1-5ECC0E5A9CD5}" presName="txShp" presStyleLbl="node1" presStyleIdx="2" presStyleCnt="3">
        <dgm:presLayoutVars>
          <dgm:bulletEnabled val="1"/>
        </dgm:presLayoutVars>
      </dgm:prSet>
      <dgm:spPr/>
    </dgm:pt>
  </dgm:ptLst>
  <dgm:cxnLst>
    <dgm:cxn modelId="{042E5C52-8824-459B-B172-3FF4CCA64E16}" srcId="{C2B14E35-8D00-4C9E-8016-A0A4691B5495}" destId="{C255CF73-4CE7-4B55-BB8B-1F06CE7B5F3E}" srcOrd="0" destOrd="0" parTransId="{D7D2FD49-FD6F-4188-9E67-D3B59D71AE76}" sibTransId="{8E203F5D-3FA4-47B1-82E3-6BC8A4EE0843}"/>
    <dgm:cxn modelId="{07319873-DAFA-4639-9A6F-95F9C5FE9144}" type="presOf" srcId="{F83D6867-C45B-4862-A4D1-5ECC0E5A9CD5}" destId="{65C80921-0ADA-4ED2-A472-EF0AD089028A}" srcOrd="0" destOrd="0" presId="urn:microsoft.com/office/officeart/2005/8/layout/vList3"/>
    <dgm:cxn modelId="{61510996-EBC6-4208-9E9E-66BD6F8B565C}" srcId="{C2B14E35-8D00-4C9E-8016-A0A4691B5495}" destId="{7E31649E-820B-48C9-B047-CA56568AA876}" srcOrd="1" destOrd="0" parTransId="{61D96FC7-4D79-4092-9E7F-095CDEDBF10C}" sibTransId="{8FA4D8B5-6894-4167-A91D-CA32E26FBB7E}"/>
    <dgm:cxn modelId="{8CF401D3-3BEC-43A9-9E55-1074559CCC15}" type="presOf" srcId="{C2B14E35-8D00-4C9E-8016-A0A4691B5495}" destId="{B8BABE51-A9B4-44D0-93A8-EFBD05528798}" srcOrd="0" destOrd="0" presId="urn:microsoft.com/office/officeart/2005/8/layout/vList3"/>
    <dgm:cxn modelId="{810F42E8-4684-4B4E-845B-DEA55B6E379F}" type="presOf" srcId="{7E31649E-820B-48C9-B047-CA56568AA876}" destId="{2CD0B5AC-88D6-4077-B8BC-C060300018EB}" srcOrd="0" destOrd="0" presId="urn:microsoft.com/office/officeart/2005/8/layout/vList3"/>
    <dgm:cxn modelId="{1679C8E8-FB10-4FA2-8810-63458E351EB7}" srcId="{C2B14E35-8D00-4C9E-8016-A0A4691B5495}" destId="{F83D6867-C45B-4862-A4D1-5ECC0E5A9CD5}" srcOrd="2" destOrd="0" parTransId="{13F18598-CB16-4E9A-8129-448F8292F1DE}" sibTransId="{52DB6B6F-0191-4854-8896-925F9816E8F4}"/>
    <dgm:cxn modelId="{EC5623EA-87BF-446F-A8BB-7EFD62C67DD5}" type="presOf" srcId="{C255CF73-4CE7-4B55-BB8B-1F06CE7B5F3E}" destId="{16A874E1-F36E-4C5D-A614-2689F43848B3}" srcOrd="0" destOrd="0" presId="urn:microsoft.com/office/officeart/2005/8/layout/vList3"/>
    <dgm:cxn modelId="{5F0758D1-8045-4E6B-AE66-91ACE55A1BD9}" type="presParOf" srcId="{B8BABE51-A9B4-44D0-93A8-EFBD05528798}" destId="{F07F9E9D-C0A6-4B38-A4C7-80858BC49DAA}" srcOrd="0" destOrd="0" presId="urn:microsoft.com/office/officeart/2005/8/layout/vList3"/>
    <dgm:cxn modelId="{12E805AB-B96E-4A9C-97AD-CEFD2BA05743}" type="presParOf" srcId="{F07F9E9D-C0A6-4B38-A4C7-80858BC49DAA}" destId="{1CD5937E-6DF5-41A6-8489-C210471E84C8}" srcOrd="0" destOrd="0" presId="urn:microsoft.com/office/officeart/2005/8/layout/vList3"/>
    <dgm:cxn modelId="{CBFA6BC9-64BA-4DF3-A395-017FE3480E65}" type="presParOf" srcId="{F07F9E9D-C0A6-4B38-A4C7-80858BC49DAA}" destId="{16A874E1-F36E-4C5D-A614-2689F43848B3}" srcOrd="1" destOrd="0" presId="urn:microsoft.com/office/officeart/2005/8/layout/vList3"/>
    <dgm:cxn modelId="{2A8880DC-BA53-40D1-ACB9-B221001F7EA5}" type="presParOf" srcId="{B8BABE51-A9B4-44D0-93A8-EFBD05528798}" destId="{768B9EB5-5E9F-4CF0-A240-81E2CDB4C492}" srcOrd="1" destOrd="0" presId="urn:microsoft.com/office/officeart/2005/8/layout/vList3"/>
    <dgm:cxn modelId="{8880B33E-9542-4383-B6D9-CD43F72F9558}" type="presParOf" srcId="{B8BABE51-A9B4-44D0-93A8-EFBD05528798}" destId="{D446EE5A-74C2-4223-BF38-7BEFC757C3C0}" srcOrd="2" destOrd="0" presId="urn:microsoft.com/office/officeart/2005/8/layout/vList3"/>
    <dgm:cxn modelId="{58E03643-6213-4264-8A7B-BB718FE53950}" type="presParOf" srcId="{D446EE5A-74C2-4223-BF38-7BEFC757C3C0}" destId="{D6E3167B-9FAF-45A3-963B-0A01EB2C1665}" srcOrd="0" destOrd="0" presId="urn:microsoft.com/office/officeart/2005/8/layout/vList3"/>
    <dgm:cxn modelId="{31DB0A98-A1A2-4E91-872B-D99A6BFB7730}" type="presParOf" srcId="{D446EE5A-74C2-4223-BF38-7BEFC757C3C0}" destId="{2CD0B5AC-88D6-4077-B8BC-C060300018EB}" srcOrd="1" destOrd="0" presId="urn:microsoft.com/office/officeart/2005/8/layout/vList3"/>
    <dgm:cxn modelId="{98F7F05B-3F10-41F3-A333-7F22227030AB}" type="presParOf" srcId="{B8BABE51-A9B4-44D0-93A8-EFBD05528798}" destId="{5FEC625C-F476-4875-91F2-E6A94DDB26A8}" srcOrd="3" destOrd="0" presId="urn:microsoft.com/office/officeart/2005/8/layout/vList3"/>
    <dgm:cxn modelId="{AAE98F7B-367B-4E04-8BA7-3DD4BA27FB14}" type="presParOf" srcId="{B8BABE51-A9B4-44D0-93A8-EFBD05528798}" destId="{1AB6C7AF-297B-4624-9F29-8DDA81ED17A8}" srcOrd="4" destOrd="0" presId="urn:microsoft.com/office/officeart/2005/8/layout/vList3"/>
    <dgm:cxn modelId="{09B45612-3B7B-4FE9-8722-3B53AD5BA86C}" type="presParOf" srcId="{1AB6C7AF-297B-4624-9F29-8DDA81ED17A8}" destId="{B1E5063B-D44E-4908-AFED-34AEF175459D}" srcOrd="0" destOrd="0" presId="urn:microsoft.com/office/officeart/2005/8/layout/vList3"/>
    <dgm:cxn modelId="{65DA9ABA-52FF-44BB-B00D-04137AA75D1D}" type="presParOf" srcId="{1AB6C7AF-297B-4624-9F29-8DDA81ED17A8}" destId="{65C80921-0ADA-4ED2-A472-EF0AD089028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0DE34F-56CD-47F9-A7D5-20E502FFA183}" type="doc">
      <dgm:prSet loTypeId="urn:microsoft.com/office/officeart/2005/8/layout/hierarchy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E342386D-A312-483A-B8EA-C4FAEE035B60}">
      <dgm:prSet phldrT="[Texto]"/>
      <dgm:spPr/>
      <dgm:t>
        <a:bodyPr/>
        <a:lstStyle/>
        <a:p>
          <a:r>
            <a:rPr lang="es-MX" dirty="0"/>
            <a:t>Sangre periférica con anticoagulante heparina sódica </a:t>
          </a:r>
        </a:p>
      </dgm:t>
    </dgm:pt>
    <dgm:pt modelId="{85FDD823-AFF2-463C-AECD-0C0CE36D0DEB}" type="parTrans" cxnId="{1C07CAE8-0768-4323-A794-123243B2D06A}">
      <dgm:prSet/>
      <dgm:spPr/>
      <dgm:t>
        <a:bodyPr/>
        <a:lstStyle/>
        <a:p>
          <a:endParaRPr lang="es-MX"/>
        </a:p>
      </dgm:t>
    </dgm:pt>
    <dgm:pt modelId="{A1EA699D-5271-42F1-BBB6-143B0E89FD59}" type="sibTrans" cxnId="{1C07CAE8-0768-4323-A794-123243B2D06A}">
      <dgm:prSet/>
      <dgm:spPr/>
      <dgm:t>
        <a:bodyPr/>
        <a:lstStyle/>
        <a:p>
          <a:endParaRPr lang="es-MX"/>
        </a:p>
      </dgm:t>
    </dgm:pt>
    <dgm:pt modelId="{C9ECE76D-FE3C-4785-B635-8D40602EE9DC}">
      <dgm:prSet phldrT="[Texto]"/>
      <dgm:spPr/>
      <dgm:t>
        <a:bodyPr/>
        <a:lstStyle/>
        <a:p>
          <a:r>
            <a:rPr lang="es-MX" dirty="0"/>
            <a:t>Las muestras se procesaron el día de su recolección. </a:t>
          </a:r>
        </a:p>
      </dgm:t>
    </dgm:pt>
    <dgm:pt modelId="{5A8C24FC-F604-4CB4-B9F4-3FFCDCC15A93}" type="parTrans" cxnId="{47A66498-5DF9-46F3-8B72-723270DC47EF}">
      <dgm:prSet/>
      <dgm:spPr/>
      <dgm:t>
        <a:bodyPr/>
        <a:lstStyle/>
        <a:p>
          <a:endParaRPr lang="es-MX"/>
        </a:p>
      </dgm:t>
    </dgm:pt>
    <dgm:pt modelId="{714C5344-56B1-4B74-AB8E-32917499F2D8}" type="sibTrans" cxnId="{47A66498-5DF9-46F3-8B72-723270DC47EF}">
      <dgm:prSet/>
      <dgm:spPr/>
      <dgm:t>
        <a:bodyPr/>
        <a:lstStyle/>
        <a:p>
          <a:endParaRPr lang="es-MX"/>
        </a:p>
      </dgm:t>
    </dgm:pt>
    <dgm:pt modelId="{DAF18E66-4737-482F-9385-F202B25B7353}">
      <dgm:prSet phldrT="[Texto]"/>
      <dgm:spPr/>
      <dgm:t>
        <a:bodyPr/>
        <a:lstStyle/>
        <a:p>
          <a:r>
            <a:rPr lang="es-MX" dirty="0"/>
            <a:t>Hospital oncológico SOLCA, Núcleo Quito</a:t>
          </a:r>
        </a:p>
      </dgm:t>
    </dgm:pt>
    <dgm:pt modelId="{7A195742-F1E1-4E1A-95F5-DED3CF6E6A94}" type="parTrans" cxnId="{C5AC5CAD-EDF6-445E-ADC3-0A1ABEB2536D}">
      <dgm:prSet/>
      <dgm:spPr/>
      <dgm:t>
        <a:bodyPr/>
        <a:lstStyle/>
        <a:p>
          <a:endParaRPr lang="es-MX"/>
        </a:p>
      </dgm:t>
    </dgm:pt>
    <dgm:pt modelId="{89A82EED-C24C-42BF-AC13-AADA8E10E3BD}" type="sibTrans" cxnId="{C5AC5CAD-EDF6-445E-ADC3-0A1ABEB2536D}">
      <dgm:prSet/>
      <dgm:spPr/>
      <dgm:t>
        <a:bodyPr/>
        <a:lstStyle/>
        <a:p>
          <a:endParaRPr lang="es-MX"/>
        </a:p>
      </dgm:t>
    </dgm:pt>
    <dgm:pt modelId="{4C528FB5-7CE4-4FB9-9BBF-90F12FADB72C}" type="pres">
      <dgm:prSet presAssocID="{D20DE34F-56CD-47F9-A7D5-20E502FFA18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B41CADB-1442-40EB-A65B-549B5BA51A1B}" type="pres">
      <dgm:prSet presAssocID="{E342386D-A312-483A-B8EA-C4FAEE035B60}" presName="root" presStyleCnt="0"/>
      <dgm:spPr/>
    </dgm:pt>
    <dgm:pt modelId="{199922CD-1FB7-423B-A9FF-4765CCE3302E}" type="pres">
      <dgm:prSet presAssocID="{E342386D-A312-483A-B8EA-C4FAEE035B60}" presName="rootComposite" presStyleCnt="0"/>
      <dgm:spPr/>
    </dgm:pt>
    <dgm:pt modelId="{5B1F9413-8AB6-450F-A38D-DD013EF8FE26}" type="pres">
      <dgm:prSet presAssocID="{E342386D-A312-483A-B8EA-C4FAEE035B60}" presName="rootText" presStyleLbl="node1" presStyleIdx="0" presStyleCnt="1"/>
      <dgm:spPr/>
    </dgm:pt>
    <dgm:pt modelId="{E1771894-3C29-4594-8234-5BA16D0EDA86}" type="pres">
      <dgm:prSet presAssocID="{E342386D-A312-483A-B8EA-C4FAEE035B60}" presName="rootConnector" presStyleLbl="node1" presStyleIdx="0" presStyleCnt="1"/>
      <dgm:spPr/>
    </dgm:pt>
    <dgm:pt modelId="{C44D43A4-C729-413C-86F4-FFAA938C4899}" type="pres">
      <dgm:prSet presAssocID="{E342386D-A312-483A-B8EA-C4FAEE035B60}" presName="childShape" presStyleCnt="0"/>
      <dgm:spPr/>
    </dgm:pt>
    <dgm:pt modelId="{30B3E153-A0BA-4CF9-BC78-027311DB244A}" type="pres">
      <dgm:prSet presAssocID="{5A8C24FC-F604-4CB4-B9F4-3FFCDCC15A93}" presName="Name13" presStyleLbl="parChTrans1D2" presStyleIdx="0" presStyleCnt="2"/>
      <dgm:spPr/>
    </dgm:pt>
    <dgm:pt modelId="{1097CD9D-0783-4862-B654-E9C7B85C4EB1}" type="pres">
      <dgm:prSet presAssocID="{C9ECE76D-FE3C-4785-B635-8D40602EE9DC}" presName="childText" presStyleLbl="bgAcc1" presStyleIdx="0" presStyleCnt="2">
        <dgm:presLayoutVars>
          <dgm:bulletEnabled val="1"/>
        </dgm:presLayoutVars>
      </dgm:prSet>
      <dgm:spPr/>
    </dgm:pt>
    <dgm:pt modelId="{72199A7F-13CC-42BE-B71C-46454FFC6C7D}" type="pres">
      <dgm:prSet presAssocID="{7A195742-F1E1-4E1A-95F5-DED3CF6E6A94}" presName="Name13" presStyleLbl="parChTrans1D2" presStyleIdx="1" presStyleCnt="2"/>
      <dgm:spPr/>
    </dgm:pt>
    <dgm:pt modelId="{88150A55-327A-4A7E-B387-95AF3AE67328}" type="pres">
      <dgm:prSet presAssocID="{DAF18E66-4737-482F-9385-F202B25B7353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982B2D60-F94A-41B6-8669-6548F3FA664F}" type="presOf" srcId="{DAF18E66-4737-482F-9385-F202B25B7353}" destId="{88150A55-327A-4A7E-B387-95AF3AE67328}" srcOrd="0" destOrd="0" presId="urn:microsoft.com/office/officeart/2005/8/layout/hierarchy3"/>
    <dgm:cxn modelId="{4CFCCA73-71B1-415A-951E-16E8FE07DE81}" type="presOf" srcId="{E342386D-A312-483A-B8EA-C4FAEE035B60}" destId="{5B1F9413-8AB6-450F-A38D-DD013EF8FE26}" srcOrd="0" destOrd="0" presId="urn:microsoft.com/office/officeart/2005/8/layout/hierarchy3"/>
    <dgm:cxn modelId="{E9B01F81-124F-4B8A-AD22-B0105FB2B52D}" type="presOf" srcId="{C9ECE76D-FE3C-4785-B635-8D40602EE9DC}" destId="{1097CD9D-0783-4862-B654-E9C7B85C4EB1}" srcOrd="0" destOrd="0" presId="urn:microsoft.com/office/officeart/2005/8/layout/hierarchy3"/>
    <dgm:cxn modelId="{47A66498-5DF9-46F3-8B72-723270DC47EF}" srcId="{E342386D-A312-483A-B8EA-C4FAEE035B60}" destId="{C9ECE76D-FE3C-4785-B635-8D40602EE9DC}" srcOrd="0" destOrd="0" parTransId="{5A8C24FC-F604-4CB4-B9F4-3FFCDCC15A93}" sibTransId="{714C5344-56B1-4B74-AB8E-32917499F2D8}"/>
    <dgm:cxn modelId="{C5AC5CAD-EDF6-445E-ADC3-0A1ABEB2536D}" srcId="{E342386D-A312-483A-B8EA-C4FAEE035B60}" destId="{DAF18E66-4737-482F-9385-F202B25B7353}" srcOrd="1" destOrd="0" parTransId="{7A195742-F1E1-4E1A-95F5-DED3CF6E6A94}" sibTransId="{89A82EED-C24C-42BF-AC13-AADA8E10E3BD}"/>
    <dgm:cxn modelId="{FDF240B2-008E-4AA5-82CC-3FD12D04787B}" type="presOf" srcId="{5A8C24FC-F604-4CB4-B9F4-3FFCDCC15A93}" destId="{30B3E153-A0BA-4CF9-BC78-027311DB244A}" srcOrd="0" destOrd="0" presId="urn:microsoft.com/office/officeart/2005/8/layout/hierarchy3"/>
    <dgm:cxn modelId="{8A7AE8B5-7418-4F79-AB95-2F012555ED39}" type="presOf" srcId="{E342386D-A312-483A-B8EA-C4FAEE035B60}" destId="{E1771894-3C29-4594-8234-5BA16D0EDA86}" srcOrd="1" destOrd="0" presId="urn:microsoft.com/office/officeart/2005/8/layout/hierarchy3"/>
    <dgm:cxn modelId="{E4F2BAD7-3D97-467A-B42B-9069538B9C3A}" type="presOf" srcId="{7A195742-F1E1-4E1A-95F5-DED3CF6E6A94}" destId="{72199A7F-13CC-42BE-B71C-46454FFC6C7D}" srcOrd="0" destOrd="0" presId="urn:microsoft.com/office/officeart/2005/8/layout/hierarchy3"/>
    <dgm:cxn modelId="{922DCED8-EFCF-4A68-B1B6-C01AD8F6BED2}" type="presOf" srcId="{D20DE34F-56CD-47F9-A7D5-20E502FFA183}" destId="{4C528FB5-7CE4-4FB9-9BBF-90F12FADB72C}" srcOrd="0" destOrd="0" presId="urn:microsoft.com/office/officeart/2005/8/layout/hierarchy3"/>
    <dgm:cxn modelId="{1C07CAE8-0768-4323-A794-123243B2D06A}" srcId="{D20DE34F-56CD-47F9-A7D5-20E502FFA183}" destId="{E342386D-A312-483A-B8EA-C4FAEE035B60}" srcOrd="0" destOrd="0" parTransId="{85FDD823-AFF2-463C-AECD-0C0CE36D0DEB}" sibTransId="{A1EA699D-5271-42F1-BBB6-143B0E89FD59}"/>
    <dgm:cxn modelId="{0F73A175-D933-4829-8A61-35B05891D6A5}" type="presParOf" srcId="{4C528FB5-7CE4-4FB9-9BBF-90F12FADB72C}" destId="{BB41CADB-1442-40EB-A65B-549B5BA51A1B}" srcOrd="0" destOrd="0" presId="urn:microsoft.com/office/officeart/2005/8/layout/hierarchy3"/>
    <dgm:cxn modelId="{17A20620-2682-4ED5-995A-6E01A382FE28}" type="presParOf" srcId="{BB41CADB-1442-40EB-A65B-549B5BA51A1B}" destId="{199922CD-1FB7-423B-A9FF-4765CCE3302E}" srcOrd="0" destOrd="0" presId="urn:microsoft.com/office/officeart/2005/8/layout/hierarchy3"/>
    <dgm:cxn modelId="{7B2BE4F1-6110-4604-BACE-5923E341F5E4}" type="presParOf" srcId="{199922CD-1FB7-423B-A9FF-4765CCE3302E}" destId="{5B1F9413-8AB6-450F-A38D-DD013EF8FE26}" srcOrd="0" destOrd="0" presId="urn:microsoft.com/office/officeart/2005/8/layout/hierarchy3"/>
    <dgm:cxn modelId="{A2450573-CDF7-4B00-B06A-BE261ECAC040}" type="presParOf" srcId="{199922CD-1FB7-423B-A9FF-4765CCE3302E}" destId="{E1771894-3C29-4594-8234-5BA16D0EDA86}" srcOrd="1" destOrd="0" presId="urn:microsoft.com/office/officeart/2005/8/layout/hierarchy3"/>
    <dgm:cxn modelId="{B8B64AE2-5219-4554-8484-AA25ABE72809}" type="presParOf" srcId="{BB41CADB-1442-40EB-A65B-549B5BA51A1B}" destId="{C44D43A4-C729-413C-86F4-FFAA938C4899}" srcOrd="1" destOrd="0" presId="urn:microsoft.com/office/officeart/2005/8/layout/hierarchy3"/>
    <dgm:cxn modelId="{F136C00A-C76E-45DE-A48F-D219BBDFB827}" type="presParOf" srcId="{C44D43A4-C729-413C-86F4-FFAA938C4899}" destId="{30B3E153-A0BA-4CF9-BC78-027311DB244A}" srcOrd="0" destOrd="0" presId="urn:microsoft.com/office/officeart/2005/8/layout/hierarchy3"/>
    <dgm:cxn modelId="{5E6A2682-BF35-4EB6-A8EF-C7FFAECE0453}" type="presParOf" srcId="{C44D43A4-C729-413C-86F4-FFAA938C4899}" destId="{1097CD9D-0783-4862-B654-E9C7B85C4EB1}" srcOrd="1" destOrd="0" presId="urn:microsoft.com/office/officeart/2005/8/layout/hierarchy3"/>
    <dgm:cxn modelId="{64786C0D-E81E-4EDB-8F9E-3E2B72AE0C8C}" type="presParOf" srcId="{C44D43A4-C729-413C-86F4-FFAA938C4899}" destId="{72199A7F-13CC-42BE-B71C-46454FFC6C7D}" srcOrd="2" destOrd="0" presId="urn:microsoft.com/office/officeart/2005/8/layout/hierarchy3"/>
    <dgm:cxn modelId="{E46405F2-0725-45E5-8D3A-49D536329A45}" type="presParOf" srcId="{C44D43A4-C729-413C-86F4-FFAA938C4899}" destId="{88150A55-327A-4A7E-B387-95AF3AE6732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70D570-2998-4758-BD57-34121536A73D}" type="doc">
      <dgm:prSet loTypeId="urn:microsoft.com/office/officeart/2005/8/layout/h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86EC2B0C-4913-4BFB-998A-8FDD6C894819}">
      <dgm:prSet phldrT="[Texto]"/>
      <dgm:spPr/>
      <dgm:t>
        <a:bodyPr/>
        <a:lstStyle/>
        <a:p>
          <a:r>
            <a:rPr lang="es-MX" dirty="0"/>
            <a:t>Definición del problema</a:t>
          </a:r>
        </a:p>
      </dgm:t>
    </dgm:pt>
    <dgm:pt modelId="{77117EA4-AE19-44F5-A6AC-D443869DF00A}" type="parTrans" cxnId="{73E32A8C-8815-4346-8BA0-5CEFACD36DD8}">
      <dgm:prSet/>
      <dgm:spPr/>
      <dgm:t>
        <a:bodyPr/>
        <a:lstStyle/>
        <a:p>
          <a:endParaRPr lang="es-MX"/>
        </a:p>
      </dgm:t>
    </dgm:pt>
    <dgm:pt modelId="{78A6B3C7-5539-4BDA-A8D8-AA803EC41F58}" type="sibTrans" cxnId="{73E32A8C-8815-4346-8BA0-5CEFACD36DD8}">
      <dgm:prSet/>
      <dgm:spPr/>
      <dgm:t>
        <a:bodyPr/>
        <a:lstStyle/>
        <a:p>
          <a:endParaRPr lang="es-MX"/>
        </a:p>
      </dgm:t>
    </dgm:pt>
    <dgm:pt modelId="{31EA234A-653D-493F-A850-BAF08AD63226}">
      <dgm:prSet phldrT="[Texto]"/>
      <dgm:spPr/>
      <dgm:t>
        <a:bodyPr/>
        <a:lstStyle/>
        <a:p>
          <a:r>
            <a:rPr lang="es-MX" dirty="0"/>
            <a:t>Variantes genéticas en cáncer de tiroides</a:t>
          </a:r>
        </a:p>
      </dgm:t>
    </dgm:pt>
    <dgm:pt modelId="{7D961456-A578-48ED-93DD-B32175FE5DAC}" type="parTrans" cxnId="{9F034C87-2B93-410B-9001-15EFAE087691}">
      <dgm:prSet/>
      <dgm:spPr/>
      <dgm:t>
        <a:bodyPr/>
        <a:lstStyle/>
        <a:p>
          <a:endParaRPr lang="es-MX"/>
        </a:p>
      </dgm:t>
    </dgm:pt>
    <dgm:pt modelId="{746EAFAF-B52C-425D-A139-3B5FD3DFA3B3}" type="sibTrans" cxnId="{9F034C87-2B93-410B-9001-15EFAE087691}">
      <dgm:prSet/>
      <dgm:spPr/>
      <dgm:t>
        <a:bodyPr/>
        <a:lstStyle/>
        <a:p>
          <a:endParaRPr lang="es-MX"/>
        </a:p>
      </dgm:t>
    </dgm:pt>
    <dgm:pt modelId="{64534C76-4C1E-4CB7-AC54-F48D3932BD15}">
      <dgm:prSet phldrT="[Texto]"/>
      <dgm:spPr/>
      <dgm:t>
        <a:bodyPr/>
        <a:lstStyle/>
        <a:p>
          <a:r>
            <a:rPr lang="es-MX" dirty="0"/>
            <a:t>Búsqueda de la información</a:t>
          </a:r>
        </a:p>
      </dgm:t>
    </dgm:pt>
    <dgm:pt modelId="{FDC6BE97-77D6-431A-81C9-73A2FC28F7EA}" type="parTrans" cxnId="{B848A4E1-B531-470C-BE4E-CA9575E121CF}">
      <dgm:prSet/>
      <dgm:spPr/>
      <dgm:t>
        <a:bodyPr/>
        <a:lstStyle/>
        <a:p>
          <a:endParaRPr lang="es-MX"/>
        </a:p>
      </dgm:t>
    </dgm:pt>
    <dgm:pt modelId="{2558CD6E-5FCB-4110-AA29-1951DCD5FD4C}" type="sibTrans" cxnId="{B848A4E1-B531-470C-BE4E-CA9575E121CF}">
      <dgm:prSet/>
      <dgm:spPr/>
      <dgm:t>
        <a:bodyPr/>
        <a:lstStyle/>
        <a:p>
          <a:endParaRPr lang="es-MX"/>
        </a:p>
      </dgm:t>
    </dgm:pt>
    <dgm:pt modelId="{DE242BB9-C00A-4B28-9841-E59A478B3D7D}">
      <dgm:prSet phldrT="[Texto]"/>
      <dgm:spPr/>
      <dgm:t>
        <a:bodyPr/>
        <a:lstStyle/>
        <a:p>
          <a:r>
            <a:rPr lang="es-MX" dirty="0"/>
            <a:t>Palabras claves: cáncer de tiroides, oncogenes, bilogía molecular, genética del cáncer de tiroides.</a:t>
          </a:r>
        </a:p>
      </dgm:t>
    </dgm:pt>
    <dgm:pt modelId="{5FCBE66C-7226-4D4A-A787-9456170D1704}" type="parTrans" cxnId="{7C49C250-10AA-4F93-9A5E-8667681C0413}">
      <dgm:prSet/>
      <dgm:spPr/>
      <dgm:t>
        <a:bodyPr/>
        <a:lstStyle/>
        <a:p>
          <a:endParaRPr lang="es-MX"/>
        </a:p>
      </dgm:t>
    </dgm:pt>
    <dgm:pt modelId="{D703C11E-A582-4AC7-B8A0-FC19BFEA3FB4}" type="sibTrans" cxnId="{7C49C250-10AA-4F93-9A5E-8667681C0413}">
      <dgm:prSet/>
      <dgm:spPr/>
      <dgm:t>
        <a:bodyPr/>
        <a:lstStyle/>
        <a:p>
          <a:endParaRPr lang="es-MX"/>
        </a:p>
      </dgm:t>
    </dgm:pt>
    <dgm:pt modelId="{1545C0A0-642A-4ECE-9F84-F7F41592DD8D}">
      <dgm:prSet phldrT="[Texto]"/>
      <dgm:spPr/>
      <dgm:t>
        <a:bodyPr/>
        <a:lstStyle/>
        <a:p>
          <a:r>
            <a:rPr lang="es-MX" dirty="0"/>
            <a:t>Organización de la información</a:t>
          </a:r>
        </a:p>
      </dgm:t>
    </dgm:pt>
    <dgm:pt modelId="{F284E767-78C7-4A4B-A705-26B6D551726A}" type="parTrans" cxnId="{DA67E226-515C-4D33-8915-26BAFAAE9D0E}">
      <dgm:prSet/>
      <dgm:spPr/>
      <dgm:t>
        <a:bodyPr/>
        <a:lstStyle/>
        <a:p>
          <a:endParaRPr lang="es-MX"/>
        </a:p>
      </dgm:t>
    </dgm:pt>
    <dgm:pt modelId="{A54C3F26-D01C-4EA2-B1AD-58479870AC0D}" type="sibTrans" cxnId="{DA67E226-515C-4D33-8915-26BAFAAE9D0E}">
      <dgm:prSet/>
      <dgm:spPr/>
      <dgm:t>
        <a:bodyPr/>
        <a:lstStyle/>
        <a:p>
          <a:endParaRPr lang="es-MX"/>
        </a:p>
      </dgm:t>
    </dgm:pt>
    <dgm:pt modelId="{8690425D-D3E2-4F87-94F2-31D8BB664623}">
      <dgm:prSet phldrT="[Texto]"/>
      <dgm:spPr/>
      <dgm:t>
        <a:bodyPr/>
        <a:lstStyle/>
        <a:p>
          <a:r>
            <a:rPr lang="es-MX" dirty="0"/>
            <a:t>12 artículos científicos, se seleccionaron poblaciones distintas y con mayor incidencia de CT.</a:t>
          </a:r>
        </a:p>
      </dgm:t>
    </dgm:pt>
    <dgm:pt modelId="{3316FB8F-388B-4DC6-B2A1-283DC6DCA132}" type="parTrans" cxnId="{60D5F02E-0063-46F3-A7E1-7E95E7FE62E6}">
      <dgm:prSet/>
      <dgm:spPr/>
      <dgm:t>
        <a:bodyPr/>
        <a:lstStyle/>
        <a:p>
          <a:endParaRPr lang="es-MX"/>
        </a:p>
      </dgm:t>
    </dgm:pt>
    <dgm:pt modelId="{729376C0-418F-45E2-A50B-CC0E5FCE7F7F}" type="sibTrans" cxnId="{60D5F02E-0063-46F3-A7E1-7E95E7FE62E6}">
      <dgm:prSet/>
      <dgm:spPr/>
      <dgm:t>
        <a:bodyPr/>
        <a:lstStyle/>
        <a:p>
          <a:endParaRPr lang="es-MX"/>
        </a:p>
      </dgm:t>
    </dgm:pt>
    <dgm:pt modelId="{6727FE7D-CF39-4BDE-9BD5-F7BED453E704}">
      <dgm:prSet phldrT="[Texto]"/>
      <dgm:spPr/>
      <dgm:t>
        <a:bodyPr/>
        <a:lstStyle/>
        <a:p>
          <a:r>
            <a:rPr lang="es-MX" dirty="0"/>
            <a:t>Análisis de información</a:t>
          </a:r>
        </a:p>
      </dgm:t>
    </dgm:pt>
    <dgm:pt modelId="{C6873B24-40FF-429A-8088-7AE7A20BE9FA}" type="parTrans" cxnId="{7255F71A-CE23-4056-B136-6355747AD10A}">
      <dgm:prSet/>
      <dgm:spPr/>
      <dgm:t>
        <a:bodyPr/>
        <a:lstStyle/>
        <a:p>
          <a:endParaRPr lang="es-MX"/>
        </a:p>
      </dgm:t>
    </dgm:pt>
    <dgm:pt modelId="{D7D286FB-F299-4D54-81F2-AC14B8A9EB8B}" type="sibTrans" cxnId="{7255F71A-CE23-4056-B136-6355747AD10A}">
      <dgm:prSet/>
      <dgm:spPr/>
      <dgm:t>
        <a:bodyPr/>
        <a:lstStyle/>
        <a:p>
          <a:endParaRPr lang="es-MX"/>
        </a:p>
      </dgm:t>
    </dgm:pt>
    <dgm:pt modelId="{C087C9A1-AEAD-493C-AAFE-99CA6E1D59B8}">
      <dgm:prSet phldrT="[Texto]"/>
      <dgm:spPr/>
      <dgm:t>
        <a:bodyPr/>
        <a:lstStyle/>
        <a:p>
          <a:r>
            <a:rPr lang="es-MX" dirty="0"/>
            <a:t>Se determinaron las variantes mas importantes en CT y su relación con la progresión del cáncer</a:t>
          </a:r>
        </a:p>
      </dgm:t>
    </dgm:pt>
    <dgm:pt modelId="{BE7E1433-8249-4DE6-BD21-5257DABB5DE3}" type="parTrans" cxnId="{001736A7-84ED-48C8-85CA-6101A47C0370}">
      <dgm:prSet/>
      <dgm:spPr/>
      <dgm:t>
        <a:bodyPr/>
        <a:lstStyle/>
        <a:p>
          <a:endParaRPr lang="es-MX"/>
        </a:p>
      </dgm:t>
    </dgm:pt>
    <dgm:pt modelId="{C0F9F148-3DE2-4C3D-B820-EEDB79EBE652}" type="sibTrans" cxnId="{001736A7-84ED-48C8-85CA-6101A47C0370}">
      <dgm:prSet/>
      <dgm:spPr/>
      <dgm:t>
        <a:bodyPr/>
        <a:lstStyle/>
        <a:p>
          <a:endParaRPr lang="es-MX"/>
        </a:p>
      </dgm:t>
    </dgm:pt>
    <dgm:pt modelId="{CA22C013-15FB-4A34-851E-0F92929CCD1C}" type="pres">
      <dgm:prSet presAssocID="{C870D570-2998-4758-BD57-34121536A73D}" presName="Name0" presStyleCnt="0">
        <dgm:presLayoutVars>
          <dgm:dir/>
          <dgm:animLvl val="lvl"/>
          <dgm:resizeHandles val="exact"/>
        </dgm:presLayoutVars>
      </dgm:prSet>
      <dgm:spPr/>
    </dgm:pt>
    <dgm:pt modelId="{8164D56C-2992-4B8E-B95F-70FB24B34001}" type="pres">
      <dgm:prSet presAssocID="{C870D570-2998-4758-BD57-34121536A73D}" presName="tSp" presStyleCnt="0"/>
      <dgm:spPr/>
    </dgm:pt>
    <dgm:pt modelId="{1F8DA07F-D407-4BC4-AD79-3FAF1208B14B}" type="pres">
      <dgm:prSet presAssocID="{C870D570-2998-4758-BD57-34121536A73D}" presName="bSp" presStyleCnt="0"/>
      <dgm:spPr/>
    </dgm:pt>
    <dgm:pt modelId="{BD134FE8-8F88-4B59-90BB-99791D1AD3AE}" type="pres">
      <dgm:prSet presAssocID="{C870D570-2998-4758-BD57-34121536A73D}" presName="process" presStyleCnt="0"/>
      <dgm:spPr/>
    </dgm:pt>
    <dgm:pt modelId="{E1066BB5-3FD5-4BAB-8E20-E69FADA58C68}" type="pres">
      <dgm:prSet presAssocID="{86EC2B0C-4913-4BFB-998A-8FDD6C894819}" presName="composite1" presStyleCnt="0"/>
      <dgm:spPr/>
    </dgm:pt>
    <dgm:pt modelId="{466F52EA-C532-4F60-8D81-7A4B5EFA504B}" type="pres">
      <dgm:prSet presAssocID="{86EC2B0C-4913-4BFB-998A-8FDD6C894819}" presName="dummyNode1" presStyleLbl="node1" presStyleIdx="0" presStyleCnt="4"/>
      <dgm:spPr/>
    </dgm:pt>
    <dgm:pt modelId="{5FD9D01C-534C-4621-8432-FBAC66097AA6}" type="pres">
      <dgm:prSet presAssocID="{86EC2B0C-4913-4BFB-998A-8FDD6C894819}" presName="childNode1" presStyleLbl="bgAcc1" presStyleIdx="0" presStyleCnt="4">
        <dgm:presLayoutVars>
          <dgm:bulletEnabled val="1"/>
        </dgm:presLayoutVars>
      </dgm:prSet>
      <dgm:spPr/>
    </dgm:pt>
    <dgm:pt modelId="{12BDE374-452F-4C35-B88D-2E51C7AC7D4B}" type="pres">
      <dgm:prSet presAssocID="{86EC2B0C-4913-4BFB-998A-8FDD6C894819}" presName="childNode1tx" presStyleLbl="bgAcc1" presStyleIdx="0" presStyleCnt="4">
        <dgm:presLayoutVars>
          <dgm:bulletEnabled val="1"/>
        </dgm:presLayoutVars>
      </dgm:prSet>
      <dgm:spPr/>
    </dgm:pt>
    <dgm:pt modelId="{B3496DF2-2CF7-4664-8BA7-DB80B7585B9D}" type="pres">
      <dgm:prSet presAssocID="{86EC2B0C-4913-4BFB-998A-8FDD6C894819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1B5F123C-7F0B-4C66-B87D-0FDA0CE78EEA}" type="pres">
      <dgm:prSet presAssocID="{86EC2B0C-4913-4BFB-998A-8FDD6C894819}" presName="connSite1" presStyleCnt="0"/>
      <dgm:spPr/>
    </dgm:pt>
    <dgm:pt modelId="{CC4F9657-6877-4C8C-930E-0D5C03A12041}" type="pres">
      <dgm:prSet presAssocID="{78A6B3C7-5539-4BDA-A8D8-AA803EC41F58}" presName="Name9" presStyleLbl="sibTrans2D1" presStyleIdx="0" presStyleCnt="3"/>
      <dgm:spPr/>
    </dgm:pt>
    <dgm:pt modelId="{B95D223A-057F-42B5-9643-8F00076555A2}" type="pres">
      <dgm:prSet presAssocID="{64534C76-4C1E-4CB7-AC54-F48D3932BD15}" presName="composite2" presStyleCnt="0"/>
      <dgm:spPr/>
    </dgm:pt>
    <dgm:pt modelId="{F82AFDA3-812D-4138-BC8F-69C2F10FEE11}" type="pres">
      <dgm:prSet presAssocID="{64534C76-4C1E-4CB7-AC54-F48D3932BD15}" presName="dummyNode2" presStyleLbl="node1" presStyleIdx="0" presStyleCnt="4"/>
      <dgm:spPr/>
    </dgm:pt>
    <dgm:pt modelId="{8FFE1F14-84CC-4EAE-B9C2-14EE50CD731F}" type="pres">
      <dgm:prSet presAssocID="{64534C76-4C1E-4CB7-AC54-F48D3932BD15}" presName="childNode2" presStyleLbl="bgAcc1" presStyleIdx="1" presStyleCnt="4">
        <dgm:presLayoutVars>
          <dgm:bulletEnabled val="1"/>
        </dgm:presLayoutVars>
      </dgm:prSet>
      <dgm:spPr/>
    </dgm:pt>
    <dgm:pt modelId="{FA2325BC-DA5D-4F0B-AA11-362BA45793C8}" type="pres">
      <dgm:prSet presAssocID="{64534C76-4C1E-4CB7-AC54-F48D3932BD15}" presName="childNode2tx" presStyleLbl="bgAcc1" presStyleIdx="1" presStyleCnt="4">
        <dgm:presLayoutVars>
          <dgm:bulletEnabled val="1"/>
        </dgm:presLayoutVars>
      </dgm:prSet>
      <dgm:spPr/>
    </dgm:pt>
    <dgm:pt modelId="{56484EFF-682A-4204-AFEE-A356297D6366}" type="pres">
      <dgm:prSet presAssocID="{64534C76-4C1E-4CB7-AC54-F48D3932BD15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1F1ADAA3-5089-4963-8FDC-A87D0BC6FB9D}" type="pres">
      <dgm:prSet presAssocID="{64534C76-4C1E-4CB7-AC54-F48D3932BD15}" presName="connSite2" presStyleCnt="0"/>
      <dgm:spPr/>
    </dgm:pt>
    <dgm:pt modelId="{7DFCC277-7958-481B-A31B-84B2F3175B67}" type="pres">
      <dgm:prSet presAssocID="{2558CD6E-5FCB-4110-AA29-1951DCD5FD4C}" presName="Name18" presStyleLbl="sibTrans2D1" presStyleIdx="1" presStyleCnt="3"/>
      <dgm:spPr/>
    </dgm:pt>
    <dgm:pt modelId="{DC14CB5D-BB9F-4D27-8350-781348B43175}" type="pres">
      <dgm:prSet presAssocID="{1545C0A0-642A-4ECE-9F84-F7F41592DD8D}" presName="composite1" presStyleCnt="0"/>
      <dgm:spPr/>
    </dgm:pt>
    <dgm:pt modelId="{3DF0074F-4175-4161-9D8A-7B383138D783}" type="pres">
      <dgm:prSet presAssocID="{1545C0A0-642A-4ECE-9F84-F7F41592DD8D}" presName="dummyNode1" presStyleLbl="node1" presStyleIdx="1" presStyleCnt="4"/>
      <dgm:spPr/>
    </dgm:pt>
    <dgm:pt modelId="{1D0C1892-9992-48BD-87B0-CEA98D4EB3AE}" type="pres">
      <dgm:prSet presAssocID="{1545C0A0-642A-4ECE-9F84-F7F41592DD8D}" presName="childNode1" presStyleLbl="bgAcc1" presStyleIdx="2" presStyleCnt="4">
        <dgm:presLayoutVars>
          <dgm:bulletEnabled val="1"/>
        </dgm:presLayoutVars>
      </dgm:prSet>
      <dgm:spPr/>
    </dgm:pt>
    <dgm:pt modelId="{94FA510F-A840-45C9-9ED2-2C20A06CD2FC}" type="pres">
      <dgm:prSet presAssocID="{1545C0A0-642A-4ECE-9F84-F7F41592DD8D}" presName="childNode1tx" presStyleLbl="bgAcc1" presStyleIdx="2" presStyleCnt="4">
        <dgm:presLayoutVars>
          <dgm:bulletEnabled val="1"/>
        </dgm:presLayoutVars>
      </dgm:prSet>
      <dgm:spPr/>
    </dgm:pt>
    <dgm:pt modelId="{61EC60B4-819F-4F3E-A8D7-FF3F0DE2D7C1}" type="pres">
      <dgm:prSet presAssocID="{1545C0A0-642A-4ECE-9F84-F7F41592DD8D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09BD2CB8-D2B4-4D62-BA27-F17C709FC5C1}" type="pres">
      <dgm:prSet presAssocID="{1545C0A0-642A-4ECE-9F84-F7F41592DD8D}" presName="connSite1" presStyleCnt="0"/>
      <dgm:spPr/>
    </dgm:pt>
    <dgm:pt modelId="{55CFE4D0-865D-4B90-92F9-C3748A1F1986}" type="pres">
      <dgm:prSet presAssocID="{A54C3F26-D01C-4EA2-B1AD-58479870AC0D}" presName="Name9" presStyleLbl="sibTrans2D1" presStyleIdx="2" presStyleCnt="3"/>
      <dgm:spPr/>
    </dgm:pt>
    <dgm:pt modelId="{78F01F57-8842-4AA4-8E1D-AC3E4818133E}" type="pres">
      <dgm:prSet presAssocID="{6727FE7D-CF39-4BDE-9BD5-F7BED453E704}" presName="composite2" presStyleCnt="0"/>
      <dgm:spPr/>
    </dgm:pt>
    <dgm:pt modelId="{DA7E64B9-A11A-4C82-8077-C2FF2ED29B2F}" type="pres">
      <dgm:prSet presAssocID="{6727FE7D-CF39-4BDE-9BD5-F7BED453E704}" presName="dummyNode2" presStyleLbl="node1" presStyleIdx="2" presStyleCnt="4"/>
      <dgm:spPr/>
    </dgm:pt>
    <dgm:pt modelId="{6066EEA6-F139-4C1A-8D9E-605BD076D8DE}" type="pres">
      <dgm:prSet presAssocID="{6727FE7D-CF39-4BDE-9BD5-F7BED453E704}" presName="childNode2" presStyleLbl="bgAcc1" presStyleIdx="3" presStyleCnt="4">
        <dgm:presLayoutVars>
          <dgm:bulletEnabled val="1"/>
        </dgm:presLayoutVars>
      </dgm:prSet>
      <dgm:spPr/>
    </dgm:pt>
    <dgm:pt modelId="{B365D5E4-1CBE-4FDE-A3AB-044DCEFC1B65}" type="pres">
      <dgm:prSet presAssocID="{6727FE7D-CF39-4BDE-9BD5-F7BED453E704}" presName="childNode2tx" presStyleLbl="bgAcc1" presStyleIdx="3" presStyleCnt="4">
        <dgm:presLayoutVars>
          <dgm:bulletEnabled val="1"/>
        </dgm:presLayoutVars>
      </dgm:prSet>
      <dgm:spPr/>
    </dgm:pt>
    <dgm:pt modelId="{9959C51F-3E9E-48DF-9214-973279CF2F4C}" type="pres">
      <dgm:prSet presAssocID="{6727FE7D-CF39-4BDE-9BD5-F7BED453E704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60062415-9283-4963-891A-EE5FFC82439E}" type="pres">
      <dgm:prSet presAssocID="{6727FE7D-CF39-4BDE-9BD5-F7BED453E704}" presName="connSite2" presStyleCnt="0"/>
      <dgm:spPr/>
    </dgm:pt>
  </dgm:ptLst>
  <dgm:cxnLst>
    <dgm:cxn modelId="{832B7811-33BE-40C4-B32E-1B0E74ABCFB0}" type="presOf" srcId="{64534C76-4C1E-4CB7-AC54-F48D3932BD15}" destId="{56484EFF-682A-4204-AFEE-A356297D6366}" srcOrd="0" destOrd="0" presId="urn:microsoft.com/office/officeart/2005/8/layout/hProcess4"/>
    <dgm:cxn modelId="{E3783213-8A96-4482-B37A-210E33B71DED}" type="presOf" srcId="{31EA234A-653D-493F-A850-BAF08AD63226}" destId="{5FD9D01C-534C-4621-8432-FBAC66097AA6}" srcOrd="0" destOrd="0" presId="urn:microsoft.com/office/officeart/2005/8/layout/hProcess4"/>
    <dgm:cxn modelId="{7255F71A-CE23-4056-B136-6355747AD10A}" srcId="{C870D570-2998-4758-BD57-34121536A73D}" destId="{6727FE7D-CF39-4BDE-9BD5-F7BED453E704}" srcOrd="3" destOrd="0" parTransId="{C6873B24-40FF-429A-8088-7AE7A20BE9FA}" sibTransId="{D7D286FB-F299-4D54-81F2-AC14B8A9EB8B}"/>
    <dgm:cxn modelId="{DA67E226-515C-4D33-8915-26BAFAAE9D0E}" srcId="{C870D570-2998-4758-BD57-34121536A73D}" destId="{1545C0A0-642A-4ECE-9F84-F7F41592DD8D}" srcOrd="2" destOrd="0" parTransId="{F284E767-78C7-4A4B-A705-26B6D551726A}" sibTransId="{A54C3F26-D01C-4EA2-B1AD-58479870AC0D}"/>
    <dgm:cxn modelId="{60D5F02E-0063-46F3-A7E1-7E95E7FE62E6}" srcId="{1545C0A0-642A-4ECE-9F84-F7F41592DD8D}" destId="{8690425D-D3E2-4F87-94F2-31D8BB664623}" srcOrd="0" destOrd="0" parTransId="{3316FB8F-388B-4DC6-B2A1-283DC6DCA132}" sibTransId="{729376C0-418F-45E2-A50B-CC0E5FCE7F7F}"/>
    <dgm:cxn modelId="{C882F134-B2C4-46FC-9DB8-217DAAF92754}" type="presOf" srcId="{C870D570-2998-4758-BD57-34121536A73D}" destId="{CA22C013-15FB-4A34-851E-0F92929CCD1C}" srcOrd="0" destOrd="0" presId="urn:microsoft.com/office/officeart/2005/8/layout/hProcess4"/>
    <dgm:cxn modelId="{3B370E66-4C14-4C94-BF5E-B27C4113829B}" type="presOf" srcId="{A54C3F26-D01C-4EA2-B1AD-58479870AC0D}" destId="{55CFE4D0-865D-4B90-92F9-C3748A1F1986}" srcOrd="0" destOrd="0" presId="urn:microsoft.com/office/officeart/2005/8/layout/hProcess4"/>
    <dgm:cxn modelId="{9805874B-C95A-4916-BB54-F229841A66B7}" type="presOf" srcId="{31EA234A-653D-493F-A850-BAF08AD63226}" destId="{12BDE374-452F-4C35-B88D-2E51C7AC7D4B}" srcOrd="1" destOrd="0" presId="urn:microsoft.com/office/officeart/2005/8/layout/hProcess4"/>
    <dgm:cxn modelId="{E1BAFA4E-B206-4723-BF34-09E24FDA7FC5}" type="presOf" srcId="{DE242BB9-C00A-4B28-9841-E59A478B3D7D}" destId="{FA2325BC-DA5D-4F0B-AA11-362BA45793C8}" srcOrd="1" destOrd="0" presId="urn:microsoft.com/office/officeart/2005/8/layout/hProcess4"/>
    <dgm:cxn modelId="{7C49C250-10AA-4F93-9A5E-8667681C0413}" srcId="{64534C76-4C1E-4CB7-AC54-F48D3932BD15}" destId="{DE242BB9-C00A-4B28-9841-E59A478B3D7D}" srcOrd="0" destOrd="0" parTransId="{5FCBE66C-7226-4D4A-A787-9456170D1704}" sibTransId="{D703C11E-A582-4AC7-B8A0-FC19BFEA3FB4}"/>
    <dgm:cxn modelId="{9F034C87-2B93-410B-9001-15EFAE087691}" srcId="{86EC2B0C-4913-4BFB-998A-8FDD6C894819}" destId="{31EA234A-653D-493F-A850-BAF08AD63226}" srcOrd="0" destOrd="0" parTransId="{7D961456-A578-48ED-93DD-B32175FE5DAC}" sibTransId="{746EAFAF-B52C-425D-A139-3B5FD3DFA3B3}"/>
    <dgm:cxn modelId="{73E32A8C-8815-4346-8BA0-5CEFACD36DD8}" srcId="{C870D570-2998-4758-BD57-34121536A73D}" destId="{86EC2B0C-4913-4BFB-998A-8FDD6C894819}" srcOrd="0" destOrd="0" parTransId="{77117EA4-AE19-44F5-A6AC-D443869DF00A}" sibTransId="{78A6B3C7-5539-4BDA-A8D8-AA803EC41F58}"/>
    <dgm:cxn modelId="{36BD2390-D159-412D-8232-13CFABB0CA2E}" type="presOf" srcId="{C087C9A1-AEAD-493C-AAFE-99CA6E1D59B8}" destId="{B365D5E4-1CBE-4FDE-A3AB-044DCEFC1B65}" srcOrd="1" destOrd="0" presId="urn:microsoft.com/office/officeart/2005/8/layout/hProcess4"/>
    <dgm:cxn modelId="{001736A7-84ED-48C8-85CA-6101A47C0370}" srcId="{6727FE7D-CF39-4BDE-9BD5-F7BED453E704}" destId="{C087C9A1-AEAD-493C-AAFE-99CA6E1D59B8}" srcOrd="0" destOrd="0" parTransId="{BE7E1433-8249-4DE6-BD21-5257DABB5DE3}" sibTransId="{C0F9F148-3DE2-4C3D-B820-EEDB79EBE652}"/>
    <dgm:cxn modelId="{1D3B94AE-ADE4-4E91-99D3-40A2C56FC6C5}" type="presOf" srcId="{1545C0A0-642A-4ECE-9F84-F7F41592DD8D}" destId="{61EC60B4-819F-4F3E-A8D7-FF3F0DE2D7C1}" srcOrd="0" destOrd="0" presId="urn:microsoft.com/office/officeart/2005/8/layout/hProcess4"/>
    <dgm:cxn modelId="{4DDC8BC7-F074-4782-A5E7-D9F64BC92D2E}" type="presOf" srcId="{86EC2B0C-4913-4BFB-998A-8FDD6C894819}" destId="{B3496DF2-2CF7-4664-8BA7-DB80B7585B9D}" srcOrd="0" destOrd="0" presId="urn:microsoft.com/office/officeart/2005/8/layout/hProcess4"/>
    <dgm:cxn modelId="{CB9D81D6-CF18-4814-8D85-5CC2E797CC71}" type="presOf" srcId="{78A6B3C7-5539-4BDA-A8D8-AA803EC41F58}" destId="{CC4F9657-6877-4C8C-930E-0D5C03A12041}" srcOrd="0" destOrd="0" presId="urn:microsoft.com/office/officeart/2005/8/layout/hProcess4"/>
    <dgm:cxn modelId="{974B2ED9-7FC9-4F78-9945-6628F252BDE8}" type="presOf" srcId="{8690425D-D3E2-4F87-94F2-31D8BB664623}" destId="{94FA510F-A840-45C9-9ED2-2C20A06CD2FC}" srcOrd="1" destOrd="0" presId="urn:microsoft.com/office/officeart/2005/8/layout/hProcess4"/>
    <dgm:cxn modelId="{FFD7C4DF-F7AF-4DAD-B379-7BD5A29E9948}" type="presOf" srcId="{DE242BB9-C00A-4B28-9841-E59A478B3D7D}" destId="{8FFE1F14-84CC-4EAE-B9C2-14EE50CD731F}" srcOrd="0" destOrd="0" presId="urn:microsoft.com/office/officeart/2005/8/layout/hProcess4"/>
    <dgm:cxn modelId="{50A53FE1-22E6-4B7A-A725-254532A8FC59}" type="presOf" srcId="{2558CD6E-5FCB-4110-AA29-1951DCD5FD4C}" destId="{7DFCC277-7958-481B-A31B-84B2F3175B67}" srcOrd="0" destOrd="0" presId="urn:microsoft.com/office/officeart/2005/8/layout/hProcess4"/>
    <dgm:cxn modelId="{B848A4E1-B531-470C-BE4E-CA9575E121CF}" srcId="{C870D570-2998-4758-BD57-34121536A73D}" destId="{64534C76-4C1E-4CB7-AC54-F48D3932BD15}" srcOrd="1" destOrd="0" parTransId="{FDC6BE97-77D6-431A-81C9-73A2FC28F7EA}" sibTransId="{2558CD6E-5FCB-4110-AA29-1951DCD5FD4C}"/>
    <dgm:cxn modelId="{8691B5F1-EC60-4571-88D6-9377B125D831}" type="presOf" srcId="{8690425D-D3E2-4F87-94F2-31D8BB664623}" destId="{1D0C1892-9992-48BD-87B0-CEA98D4EB3AE}" srcOrd="0" destOrd="0" presId="urn:microsoft.com/office/officeart/2005/8/layout/hProcess4"/>
    <dgm:cxn modelId="{98E0EEF6-C687-4C11-BF5C-76BC53ED2336}" type="presOf" srcId="{6727FE7D-CF39-4BDE-9BD5-F7BED453E704}" destId="{9959C51F-3E9E-48DF-9214-973279CF2F4C}" srcOrd="0" destOrd="0" presId="urn:microsoft.com/office/officeart/2005/8/layout/hProcess4"/>
    <dgm:cxn modelId="{85667BFC-8F65-4517-BADC-49A1170F1EAD}" type="presOf" srcId="{C087C9A1-AEAD-493C-AAFE-99CA6E1D59B8}" destId="{6066EEA6-F139-4C1A-8D9E-605BD076D8DE}" srcOrd="0" destOrd="0" presId="urn:microsoft.com/office/officeart/2005/8/layout/hProcess4"/>
    <dgm:cxn modelId="{729B4D4E-C4EE-43A4-B07A-39013D414146}" type="presParOf" srcId="{CA22C013-15FB-4A34-851E-0F92929CCD1C}" destId="{8164D56C-2992-4B8E-B95F-70FB24B34001}" srcOrd="0" destOrd="0" presId="urn:microsoft.com/office/officeart/2005/8/layout/hProcess4"/>
    <dgm:cxn modelId="{1ACA99CE-1676-4A94-966B-A085DCCEDD28}" type="presParOf" srcId="{CA22C013-15FB-4A34-851E-0F92929CCD1C}" destId="{1F8DA07F-D407-4BC4-AD79-3FAF1208B14B}" srcOrd="1" destOrd="0" presId="urn:microsoft.com/office/officeart/2005/8/layout/hProcess4"/>
    <dgm:cxn modelId="{B0365DE1-2F0E-425F-804A-427BF07DB0AB}" type="presParOf" srcId="{CA22C013-15FB-4A34-851E-0F92929CCD1C}" destId="{BD134FE8-8F88-4B59-90BB-99791D1AD3AE}" srcOrd="2" destOrd="0" presId="urn:microsoft.com/office/officeart/2005/8/layout/hProcess4"/>
    <dgm:cxn modelId="{EB60DEF8-7347-4D54-9268-E41F68848EBE}" type="presParOf" srcId="{BD134FE8-8F88-4B59-90BB-99791D1AD3AE}" destId="{E1066BB5-3FD5-4BAB-8E20-E69FADA58C68}" srcOrd="0" destOrd="0" presId="urn:microsoft.com/office/officeart/2005/8/layout/hProcess4"/>
    <dgm:cxn modelId="{1CB36CB6-613E-486B-B4B3-0829C78E8386}" type="presParOf" srcId="{E1066BB5-3FD5-4BAB-8E20-E69FADA58C68}" destId="{466F52EA-C532-4F60-8D81-7A4B5EFA504B}" srcOrd="0" destOrd="0" presId="urn:microsoft.com/office/officeart/2005/8/layout/hProcess4"/>
    <dgm:cxn modelId="{99A36B65-062A-4C43-B9DD-61B505AF9539}" type="presParOf" srcId="{E1066BB5-3FD5-4BAB-8E20-E69FADA58C68}" destId="{5FD9D01C-534C-4621-8432-FBAC66097AA6}" srcOrd="1" destOrd="0" presId="urn:microsoft.com/office/officeart/2005/8/layout/hProcess4"/>
    <dgm:cxn modelId="{47139DFA-DBFB-4B28-8CF6-0CFE5E0B77D6}" type="presParOf" srcId="{E1066BB5-3FD5-4BAB-8E20-E69FADA58C68}" destId="{12BDE374-452F-4C35-B88D-2E51C7AC7D4B}" srcOrd="2" destOrd="0" presId="urn:microsoft.com/office/officeart/2005/8/layout/hProcess4"/>
    <dgm:cxn modelId="{58BD8AE4-2547-44DC-BA8B-8336BDAA5DC5}" type="presParOf" srcId="{E1066BB5-3FD5-4BAB-8E20-E69FADA58C68}" destId="{B3496DF2-2CF7-4664-8BA7-DB80B7585B9D}" srcOrd="3" destOrd="0" presId="urn:microsoft.com/office/officeart/2005/8/layout/hProcess4"/>
    <dgm:cxn modelId="{B88209B0-7CFC-4D30-B893-F80BC82C3A19}" type="presParOf" srcId="{E1066BB5-3FD5-4BAB-8E20-E69FADA58C68}" destId="{1B5F123C-7F0B-4C66-B87D-0FDA0CE78EEA}" srcOrd="4" destOrd="0" presId="urn:microsoft.com/office/officeart/2005/8/layout/hProcess4"/>
    <dgm:cxn modelId="{887791A5-5968-48AB-B602-8EF52A91512C}" type="presParOf" srcId="{BD134FE8-8F88-4B59-90BB-99791D1AD3AE}" destId="{CC4F9657-6877-4C8C-930E-0D5C03A12041}" srcOrd="1" destOrd="0" presId="urn:microsoft.com/office/officeart/2005/8/layout/hProcess4"/>
    <dgm:cxn modelId="{4CF2D8AC-B14C-4781-BEBC-5348403CEF65}" type="presParOf" srcId="{BD134FE8-8F88-4B59-90BB-99791D1AD3AE}" destId="{B95D223A-057F-42B5-9643-8F00076555A2}" srcOrd="2" destOrd="0" presId="urn:microsoft.com/office/officeart/2005/8/layout/hProcess4"/>
    <dgm:cxn modelId="{FA98CD40-5A29-4D19-9637-A490ABC750F0}" type="presParOf" srcId="{B95D223A-057F-42B5-9643-8F00076555A2}" destId="{F82AFDA3-812D-4138-BC8F-69C2F10FEE11}" srcOrd="0" destOrd="0" presId="urn:microsoft.com/office/officeart/2005/8/layout/hProcess4"/>
    <dgm:cxn modelId="{8F373785-253C-4C5D-8DE9-F9B597E6C288}" type="presParOf" srcId="{B95D223A-057F-42B5-9643-8F00076555A2}" destId="{8FFE1F14-84CC-4EAE-B9C2-14EE50CD731F}" srcOrd="1" destOrd="0" presId="urn:microsoft.com/office/officeart/2005/8/layout/hProcess4"/>
    <dgm:cxn modelId="{751BE272-F47E-4D45-AB42-73DE287DA61F}" type="presParOf" srcId="{B95D223A-057F-42B5-9643-8F00076555A2}" destId="{FA2325BC-DA5D-4F0B-AA11-362BA45793C8}" srcOrd="2" destOrd="0" presId="urn:microsoft.com/office/officeart/2005/8/layout/hProcess4"/>
    <dgm:cxn modelId="{408EE45F-3DA0-4DF4-B454-1BF5F57D6136}" type="presParOf" srcId="{B95D223A-057F-42B5-9643-8F00076555A2}" destId="{56484EFF-682A-4204-AFEE-A356297D6366}" srcOrd="3" destOrd="0" presId="urn:microsoft.com/office/officeart/2005/8/layout/hProcess4"/>
    <dgm:cxn modelId="{238E3D6C-BBA9-4312-AF94-BFAAA39AB95A}" type="presParOf" srcId="{B95D223A-057F-42B5-9643-8F00076555A2}" destId="{1F1ADAA3-5089-4963-8FDC-A87D0BC6FB9D}" srcOrd="4" destOrd="0" presId="urn:microsoft.com/office/officeart/2005/8/layout/hProcess4"/>
    <dgm:cxn modelId="{B0691DB9-A45A-4E03-BD99-85FBA4ECC8A7}" type="presParOf" srcId="{BD134FE8-8F88-4B59-90BB-99791D1AD3AE}" destId="{7DFCC277-7958-481B-A31B-84B2F3175B67}" srcOrd="3" destOrd="0" presId="urn:microsoft.com/office/officeart/2005/8/layout/hProcess4"/>
    <dgm:cxn modelId="{758A6662-7402-4228-A653-FCBE63F9F0A7}" type="presParOf" srcId="{BD134FE8-8F88-4B59-90BB-99791D1AD3AE}" destId="{DC14CB5D-BB9F-4D27-8350-781348B43175}" srcOrd="4" destOrd="0" presId="urn:microsoft.com/office/officeart/2005/8/layout/hProcess4"/>
    <dgm:cxn modelId="{122D6506-0F18-4AB6-9602-31950EA508F5}" type="presParOf" srcId="{DC14CB5D-BB9F-4D27-8350-781348B43175}" destId="{3DF0074F-4175-4161-9D8A-7B383138D783}" srcOrd="0" destOrd="0" presId="urn:microsoft.com/office/officeart/2005/8/layout/hProcess4"/>
    <dgm:cxn modelId="{9CAF936D-9EA8-43D2-A75F-D4BC86F8696E}" type="presParOf" srcId="{DC14CB5D-BB9F-4D27-8350-781348B43175}" destId="{1D0C1892-9992-48BD-87B0-CEA98D4EB3AE}" srcOrd="1" destOrd="0" presId="urn:microsoft.com/office/officeart/2005/8/layout/hProcess4"/>
    <dgm:cxn modelId="{6C5B8AB2-A352-4585-84B4-A4FE2E4075B3}" type="presParOf" srcId="{DC14CB5D-BB9F-4D27-8350-781348B43175}" destId="{94FA510F-A840-45C9-9ED2-2C20A06CD2FC}" srcOrd="2" destOrd="0" presId="urn:microsoft.com/office/officeart/2005/8/layout/hProcess4"/>
    <dgm:cxn modelId="{E7E4917E-F0D5-431F-8291-627F65939158}" type="presParOf" srcId="{DC14CB5D-BB9F-4D27-8350-781348B43175}" destId="{61EC60B4-819F-4F3E-A8D7-FF3F0DE2D7C1}" srcOrd="3" destOrd="0" presId="urn:microsoft.com/office/officeart/2005/8/layout/hProcess4"/>
    <dgm:cxn modelId="{06CD8E11-378E-447A-9DCB-A8152E1AA88F}" type="presParOf" srcId="{DC14CB5D-BB9F-4D27-8350-781348B43175}" destId="{09BD2CB8-D2B4-4D62-BA27-F17C709FC5C1}" srcOrd="4" destOrd="0" presId="urn:microsoft.com/office/officeart/2005/8/layout/hProcess4"/>
    <dgm:cxn modelId="{7CE5A9A1-7854-460B-951E-5F998E54C061}" type="presParOf" srcId="{BD134FE8-8F88-4B59-90BB-99791D1AD3AE}" destId="{55CFE4D0-865D-4B90-92F9-C3748A1F1986}" srcOrd="5" destOrd="0" presId="urn:microsoft.com/office/officeart/2005/8/layout/hProcess4"/>
    <dgm:cxn modelId="{5529096D-2B51-425E-ADC3-F7CF6C136596}" type="presParOf" srcId="{BD134FE8-8F88-4B59-90BB-99791D1AD3AE}" destId="{78F01F57-8842-4AA4-8E1D-AC3E4818133E}" srcOrd="6" destOrd="0" presId="urn:microsoft.com/office/officeart/2005/8/layout/hProcess4"/>
    <dgm:cxn modelId="{5E3620C4-4501-4255-B61C-B2E8B4F8CD8B}" type="presParOf" srcId="{78F01F57-8842-4AA4-8E1D-AC3E4818133E}" destId="{DA7E64B9-A11A-4C82-8077-C2FF2ED29B2F}" srcOrd="0" destOrd="0" presId="urn:microsoft.com/office/officeart/2005/8/layout/hProcess4"/>
    <dgm:cxn modelId="{08A2D4B6-8B6F-4A5B-A5AE-F7975AF8BF4C}" type="presParOf" srcId="{78F01F57-8842-4AA4-8E1D-AC3E4818133E}" destId="{6066EEA6-F139-4C1A-8D9E-605BD076D8DE}" srcOrd="1" destOrd="0" presId="urn:microsoft.com/office/officeart/2005/8/layout/hProcess4"/>
    <dgm:cxn modelId="{4B93F4AA-E951-4484-AF59-E42DAE12FBA0}" type="presParOf" srcId="{78F01F57-8842-4AA4-8E1D-AC3E4818133E}" destId="{B365D5E4-1CBE-4FDE-A3AB-044DCEFC1B65}" srcOrd="2" destOrd="0" presId="urn:microsoft.com/office/officeart/2005/8/layout/hProcess4"/>
    <dgm:cxn modelId="{2ED4457C-7879-49D6-A3DF-1CF3A8560CD9}" type="presParOf" srcId="{78F01F57-8842-4AA4-8E1D-AC3E4818133E}" destId="{9959C51F-3E9E-48DF-9214-973279CF2F4C}" srcOrd="3" destOrd="0" presId="urn:microsoft.com/office/officeart/2005/8/layout/hProcess4"/>
    <dgm:cxn modelId="{DAD5E59A-D09C-4098-B9DF-56212618887D}" type="presParOf" srcId="{78F01F57-8842-4AA4-8E1D-AC3E4818133E}" destId="{60062415-9283-4963-891A-EE5FFC82439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D990ED-7C26-4ADB-BDCC-2B9602F5B2C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D4B8A7C-015D-4311-889B-89C0990EBAB2}">
      <dgm:prSet phldrT="[Texto]"/>
      <dgm:spPr/>
      <dgm:t>
        <a:bodyPr/>
        <a:lstStyle/>
        <a:p>
          <a:r>
            <a:rPr lang="es-MX" dirty="0"/>
            <a:t>Células con halo</a:t>
          </a:r>
        </a:p>
      </dgm:t>
    </dgm:pt>
    <dgm:pt modelId="{533820C1-E6B3-466F-9250-227199C0750D}" type="parTrans" cxnId="{5C1C8F9E-D384-4704-84D0-89D95D5938AE}">
      <dgm:prSet/>
      <dgm:spPr/>
      <dgm:t>
        <a:bodyPr/>
        <a:lstStyle/>
        <a:p>
          <a:endParaRPr lang="es-MX"/>
        </a:p>
      </dgm:t>
    </dgm:pt>
    <dgm:pt modelId="{F01A5B21-9317-46D8-BD7A-8A36C6A30D1C}" type="sibTrans" cxnId="{5C1C8F9E-D384-4704-84D0-89D95D5938AE}">
      <dgm:prSet/>
      <dgm:spPr/>
      <dgm:t>
        <a:bodyPr/>
        <a:lstStyle/>
        <a:p>
          <a:endParaRPr lang="es-MX"/>
        </a:p>
      </dgm:t>
    </dgm:pt>
    <dgm:pt modelId="{BA8CEE3A-4294-4129-9EDA-23077F82DB2D}">
      <dgm:prSet phldrT="[Texto]"/>
      <dgm:spPr/>
      <dgm:t>
        <a:bodyPr/>
        <a:lstStyle/>
        <a:p>
          <a:r>
            <a:rPr lang="es-MX" dirty="0"/>
            <a:t>1 capa NMP 0.6%</a:t>
          </a:r>
        </a:p>
      </dgm:t>
    </dgm:pt>
    <dgm:pt modelId="{79DE4BD7-3B79-4EA6-9E9E-9899E845092A}" type="parTrans" cxnId="{49FC5ED2-FADC-49BA-BCB4-95F96C3CFCAF}">
      <dgm:prSet/>
      <dgm:spPr/>
      <dgm:t>
        <a:bodyPr/>
        <a:lstStyle/>
        <a:p>
          <a:endParaRPr lang="es-MX"/>
        </a:p>
      </dgm:t>
    </dgm:pt>
    <dgm:pt modelId="{4745967C-5EA5-443A-8BD9-840D96F4B747}" type="sibTrans" cxnId="{49FC5ED2-FADC-49BA-BCB4-95F96C3CFCAF}">
      <dgm:prSet/>
      <dgm:spPr/>
      <dgm:t>
        <a:bodyPr/>
        <a:lstStyle/>
        <a:p>
          <a:endParaRPr lang="es-MX"/>
        </a:p>
      </dgm:t>
    </dgm:pt>
    <dgm:pt modelId="{1E3AA9FA-EA31-466B-9B77-C06BA80C499C}">
      <dgm:prSet phldrT="[Texto]"/>
      <dgm:spPr/>
      <dgm:t>
        <a:bodyPr/>
        <a:lstStyle/>
        <a:p>
          <a:r>
            <a:rPr lang="es-MX" dirty="0"/>
            <a:t>5 </a:t>
          </a:r>
          <a:r>
            <a:rPr lang="es-MX" dirty="0">
              <a:latin typeface="Calibri" panose="020F0502020204030204" pitchFamily="34" charset="0"/>
              <a:cs typeface="Calibri" panose="020F0502020204030204" pitchFamily="34" charset="0"/>
            </a:rPr>
            <a:t>µL muestra</a:t>
          </a:r>
          <a:endParaRPr lang="es-MX" dirty="0"/>
        </a:p>
      </dgm:t>
    </dgm:pt>
    <dgm:pt modelId="{AFA584E1-0A57-4D0E-9859-FB180845996B}" type="parTrans" cxnId="{BB5B39C0-4A73-4ACB-9A3D-E549881B529A}">
      <dgm:prSet/>
      <dgm:spPr/>
      <dgm:t>
        <a:bodyPr/>
        <a:lstStyle/>
        <a:p>
          <a:endParaRPr lang="es-MX"/>
        </a:p>
      </dgm:t>
    </dgm:pt>
    <dgm:pt modelId="{340E55A0-55D5-478E-81DA-5A48D8595131}" type="sibTrans" cxnId="{BB5B39C0-4A73-4ACB-9A3D-E549881B529A}">
      <dgm:prSet/>
      <dgm:spPr/>
      <dgm:t>
        <a:bodyPr/>
        <a:lstStyle/>
        <a:p>
          <a:endParaRPr lang="es-MX"/>
        </a:p>
      </dgm:t>
    </dgm:pt>
    <dgm:pt modelId="{F548CD3F-BBAB-479B-B88D-50239F1B0590}" type="pres">
      <dgm:prSet presAssocID="{FBD990ED-7C26-4ADB-BDCC-2B9602F5B2C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B94B0F8-17A4-4FFD-8325-F59976759675}" type="pres">
      <dgm:prSet presAssocID="{5D4B8A7C-015D-4311-889B-89C0990EBAB2}" presName="root" presStyleCnt="0"/>
      <dgm:spPr/>
    </dgm:pt>
    <dgm:pt modelId="{9DD276F4-F424-4610-BAB5-867B1888101F}" type="pres">
      <dgm:prSet presAssocID="{5D4B8A7C-015D-4311-889B-89C0990EBAB2}" presName="rootComposite" presStyleCnt="0"/>
      <dgm:spPr/>
    </dgm:pt>
    <dgm:pt modelId="{113E6751-BA7B-432A-932F-9E8B2D6FDABD}" type="pres">
      <dgm:prSet presAssocID="{5D4B8A7C-015D-4311-889B-89C0990EBAB2}" presName="rootText" presStyleLbl="node1" presStyleIdx="0" presStyleCnt="1"/>
      <dgm:spPr/>
    </dgm:pt>
    <dgm:pt modelId="{FBEEF415-D11B-4113-B9D0-DB51179F5E93}" type="pres">
      <dgm:prSet presAssocID="{5D4B8A7C-015D-4311-889B-89C0990EBAB2}" presName="rootConnector" presStyleLbl="node1" presStyleIdx="0" presStyleCnt="1"/>
      <dgm:spPr/>
    </dgm:pt>
    <dgm:pt modelId="{5F242B28-8414-42CA-A930-6A910816493B}" type="pres">
      <dgm:prSet presAssocID="{5D4B8A7C-015D-4311-889B-89C0990EBAB2}" presName="childShape" presStyleCnt="0"/>
      <dgm:spPr/>
    </dgm:pt>
    <dgm:pt modelId="{AEDC99E4-E37A-4E1C-830C-C77E68AFE95B}" type="pres">
      <dgm:prSet presAssocID="{79DE4BD7-3B79-4EA6-9E9E-9899E845092A}" presName="Name13" presStyleLbl="parChTrans1D2" presStyleIdx="0" presStyleCnt="2"/>
      <dgm:spPr/>
    </dgm:pt>
    <dgm:pt modelId="{F89E80D7-96EC-409F-B193-B17966C1D329}" type="pres">
      <dgm:prSet presAssocID="{BA8CEE3A-4294-4129-9EDA-23077F82DB2D}" presName="childText" presStyleLbl="bgAcc1" presStyleIdx="0" presStyleCnt="2">
        <dgm:presLayoutVars>
          <dgm:bulletEnabled val="1"/>
        </dgm:presLayoutVars>
      </dgm:prSet>
      <dgm:spPr/>
    </dgm:pt>
    <dgm:pt modelId="{5476D74F-9272-4DDF-BF08-3D703976C07B}" type="pres">
      <dgm:prSet presAssocID="{AFA584E1-0A57-4D0E-9859-FB180845996B}" presName="Name13" presStyleLbl="parChTrans1D2" presStyleIdx="1" presStyleCnt="2"/>
      <dgm:spPr/>
    </dgm:pt>
    <dgm:pt modelId="{F828B55B-2A0F-4B37-A189-AA1FCA60ABC9}" type="pres">
      <dgm:prSet presAssocID="{1E3AA9FA-EA31-466B-9B77-C06BA80C499C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9CD2B413-E612-48EA-9D5E-9A9794410FB6}" type="presOf" srcId="{5D4B8A7C-015D-4311-889B-89C0990EBAB2}" destId="{113E6751-BA7B-432A-932F-9E8B2D6FDABD}" srcOrd="0" destOrd="0" presId="urn:microsoft.com/office/officeart/2005/8/layout/hierarchy3"/>
    <dgm:cxn modelId="{167CB739-EB2B-49BF-BEBA-D99C9D4DD6D6}" type="presOf" srcId="{AFA584E1-0A57-4D0E-9859-FB180845996B}" destId="{5476D74F-9272-4DDF-BF08-3D703976C07B}" srcOrd="0" destOrd="0" presId="urn:microsoft.com/office/officeart/2005/8/layout/hierarchy3"/>
    <dgm:cxn modelId="{CB590745-7DB3-492D-BD36-F6360C14F62E}" type="presOf" srcId="{5D4B8A7C-015D-4311-889B-89C0990EBAB2}" destId="{FBEEF415-D11B-4113-B9D0-DB51179F5E93}" srcOrd="1" destOrd="0" presId="urn:microsoft.com/office/officeart/2005/8/layout/hierarchy3"/>
    <dgm:cxn modelId="{BF6A5E91-CDF2-4DE6-867C-5E228D76320F}" type="presOf" srcId="{79DE4BD7-3B79-4EA6-9E9E-9899E845092A}" destId="{AEDC99E4-E37A-4E1C-830C-C77E68AFE95B}" srcOrd="0" destOrd="0" presId="urn:microsoft.com/office/officeart/2005/8/layout/hierarchy3"/>
    <dgm:cxn modelId="{5C1C8F9E-D384-4704-84D0-89D95D5938AE}" srcId="{FBD990ED-7C26-4ADB-BDCC-2B9602F5B2CA}" destId="{5D4B8A7C-015D-4311-889B-89C0990EBAB2}" srcOrd="0" destOrd="0" parTransId="{533820C1-E6B3-466F-9250-227199C0750D}" sibTransId="{F01A5B21-9317-46D8-BD7A-8A36C6A30D1C}"/>
    <dgm:cxn modelId="{2D6039A9-C35D-48B1-B0F6-7F47AE2D63C4}" type="presOf" srcId="{1E3AA9FA-EA31-466B-9B77-C06BA80C499C}" destId="{F828B55B-2A0F-4B37-A189-AA1FCA60ABC9}" srcOrd="0" destOrd="0" presId="urn:microsoft.com/office/officeart/2005/8/layout/hierarchy3"/>
    <dgm:cxn modelId="{9B4425B3-34E2-43F0-95DE-512EF732AEC4}" type="presOf" srcId="{BA8CEE3A-4294-4129-9EDA-23077F82DB2D}" destId="{F89E80D7-96EC-409F-B193-B17966C1D329}" srcOrd="0" destOrd="0" presId="urn:microsoft.com/office/officeart/2005/8/layout/hierarchy3"/>
    <dgm:cxn modelId="{BB5B39C0-4A73-4ACB-9A3D-E549881B529A}" srcId="{5D4B8A7C-015D-4311-889B-89C0990EBAB2}" destId="{1E3AA9FA-EA31-466B-9B77-C06BA80C499C}" srcOrd="1" destOrd="0" parTransId="{AFA584E1-0A57-4D0E-9859-FB180845996B}" sibTransId="{340E55A0-55D5-478E-81DA-5A48D8595131}"/>
    <dgm:cxn modelId="{F2516FD0-9955-44BD-94A4-FF759923D29B}" type="presOf" srcId="{FBD990ED-7C26-4ADB-BDCC-2B9602F5B2CA}" destId="{F548CD3F-BBAB-479B-B88D-50239F1B0590}" srcOrd="0" destOrd="0" presId="urn:microsoft.com/office/officeart/2005/8/layout/hierarchy3"/>
    <dgm:cxn modelId="{49FC5ED2-FADC-49BA-BCB4-95F96C3CFCAF}" srcId="{5D4B8A7C-015D-4311-889B-89C0990EBAB2}" destId="{BA8CEE3A-4294-4129-9EDA-23077F82DB2D}" srcOrd="0" destOrd="0" parTransId="{79DE4BD7-3B79-4EA6-9E9E-9899E845092A}" sibTransId="{4745967C-5EA5-443A-8BD9-840D96F4B747}"/>
    <dgm:cxn modelId="{02B7F6E5-9F47-4424-AEBD-69229833CA0F}" type="presParOf" srcId="{F548CD3F-BBAB-479B-B88D-50239F1B0590}" destId="{8B94B0F8-17A4-4FFD-8325-F59976759675}" srcOrd="0" destOrd="0" presId="urn:microsoft.com/office/officeart/2005/8/layout/hierarchy3"/>
    <dgm:cxn modelId="{28C07B35-88BA-4442-99FE-71F6D76559B1}" type="presParOf" srcId="{8B94B0F8-17A4-4FFD-8325-F59976759675}" destId="{9DD276F4-F424-4610-BAB5-867B1888101F}" srcOrd="0" destOrd="0" presId="urn:microsoft.com/office/officeart/2005/8/layout/hierarchy3"/>
    <dgm:cxn modelId="{B861A8EC-82FF-4D04-AA35-E4AF6375965B}" type="presParOf" srcId="{9DD276F4-F424-4610-BAB5-867B1888101F}" destId="{113E6751-BA7B-432A-932F-9E8B2D6FDABD}" srcOrd="0" destOrd="0" presId="urn:microsoft.com/office/officeart/2005/8/layout/hierarchy3"/>
    <dgm:cxn modelId="{ED0DF46E-0616-4467-AE4D-AA3C27F9CA67}" type="presParOf" srcId="{9DD276F4-F424-4610-BAB5-867B1888101F}" destId="{FBEEF415-D11B-4113-B9D0-DB51179F5E93}" srcOrd="1" destOrd="0" presId="urn:microsoft.com/office/officeart/2005/8/layout/hierarchy3"/>
    <dgm:cxn modelId="{4D149F28-EE6B-4FB9-BF3E-3726A7BE091B}" type="presParOf" srcId="{8B94B0F8-17A4-4FFD-8325-F59976759675}" destId="{5F242B28-8414-42CA-A930-6A910816493B}" srcOrd="1" destOrd="0" presId="urn:microsoft.com/office/officeart/2005/8/layout/hierarchy3"/>
    <dgm:cxn modelId="{EB2175F3-5992-4B30-B216-2CD08BFED1C0}" type="presParOf" srcId="{5F242B28-8414-42CA-A930-6A910816493B}" destId="{AEDC99E4-E37A-4E1C-830C-C77E68AFE95B}" srcOrd="0" destOrd="0" presId="urn:microsoft.com/office/officeart/2005/8/layout/hierarchy3"/>
    <dgm:cxn modelId="{D0930173-B4B8-4951-9B71-AB6C68FF66AD}" type="presParOf" srcId="{5F242B28-8414-42CA-A930-6A910816493B}" destId="{F89E80D7-96EC-409F-B193-B17966C1D329}" srcOrd="1" destOrd="0" presId="urn:microsoft.com/office/officeart/2005/8/layout/hierarchy3"/>
    <dgm:cxn modelId="{B540CE81-46F9-4358-A435-2C6698DA72EF}" type="presParOf" srcId="{5F242B28-8414-42CA-A930-6A910816493B}" destId="{5476D74F-9272-4DDF-BF08-3D703976C07B}" srcOrd="2" destOrd="0" presId="urn:microsoft.com/office/officeart/2005/8/layout/hierarchy3"/>
    <dgm:cxn modelId="{5985D323-5F0C-4151-AFB1-A8BC1A8E8305}" type="presParOf" srcId="{5F242B28-8414-42CA-A930-6A910816493B}" destId="{F828B55B-2A0F-4B37-A189-AA1FCA60ABC9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367DF6-2A7C-410A-B12F-B1760EC46AB3}" type="doc">
      <dgm:prSet loTypeId="urn:microsoft.com/office/officeart/2005/8/layout/hierarchy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8E2E9F76-F455-4F9A-BE4E-F8FCB9FCD95F}">
      <dgm:prSet phldrT="[Texto]"/>
      <dgm:spPr/>
      <dgm:t>
        <a:bodyPr/>
        <a:lstStyle/>
        <a:p>
          <a:r>
            <a:rPr lang="es-MX" dirty="0"/>
            <a:t>Electroforesis</a:t>
          </a:r>
        </a:p>
        <a:p>
          <a:r>
            <a:rPr lang="es-MX" dirty="0"/>
            <a:t>pH &gt; 13</a:t>
          </a:r>
        </a:p>
      </dgm:t>
    </dgm:pt>
    <dgm:pt modelId="{44AE038F-A709-4D4D-B1D9-A0AFAE25604A}" type="parTrans" cxnId="{EA75A081-F352-45AA-9796-775762D37E59}">
      <dgm:prSet/>
      <dgm:spPr/>
      <dgm:t>
        <a:bodyPr/>
        <a:lstStyle/>
        <a:p>
          <a:endParaRPr lang="es-MX"/>
        </a:p>
      </dgm:t>
    </dgm:pt>
    <dgm:pt modelId="{2D0E559A-DD47-43A0-823E-A0BAD1BD516A}" type="sibTrans" cxnId="{EA75A081-F352-45AA-9796-775762D37E59}">
      <dgm:prSet/>
      <dgm:spPr/>
      <dgm:t>
        <a:bodyPr/>
        <a:lstStyle/>
        <a:p>
          <a:endParaRPr lang="es-MX"/>
        </a:p>
      </dgm:t>
    </dgm:pt>
    <dgm:pt modelId="{A1483D4C-047A-469F-8FB8-614563B3459B}">
      <dgm:prSet phldrT="[Texto]"/>
      <dgm:spPr/>
      <dgm:t>
        <a:bodyPr/>
        <a:lstStyle/>
        <a:p>
          <a:r>
            <a:rPr lang="es-MX" dirty="0"/>
            <a:t>4 °C, oscuridad</a:t>
          </a:r>
        </a:p>
      </dgm:t>
    </dgm:pt>
    <dgm:pt modelId="{FC33753D-89B9-4DEB-B0F6-2C83F8A03090}" type="parTrans" cxnId="{D99C4D97-D35A-493C-AF09-FC961692D01B}">
      <dgm:prSet/>
      <dgm:spPr/>
      <dgm:t>
        <a:bodyPr/>
        <a:lstStyle/>
        <a:p>
          <a:endParaRPr lang="es-MX"/>
        </a:p>
      </dgm:t>
    </dgm:pt>
    <dgm:pt modelId="{2FD48A17-C372-4305-AC8E-5F4F3CD74757}" type="sibTrans" cxnId="{D99C4D97-D35A-493C-AF09-FC961692D01B}">
      <dgm:prSet/>
      <dgm:spPr/>
      <dgm:t>
        <a:bodyPr/>
        <a:lstStyle/>
        <a:p>
          <a:endParaRPr lang="es-MX"/>
        </a:p>
      </dgm:t>
    </dgm:pt>
    <dgm:pt modelId="{0F36949B-25BD-4B96-9BD5-8F25BFE07166}">
      <dgm:prSet phldrT="[Texto]"/>
      <dgm:spPr/>
      <dgm:t>
        <a:bodyPr/>
        <a:lstStyle/>
        <a:p>
          <a:r>
            <a:rPr lang="es-MX" dirty="0"/>
            <a:t>25V, 300mA, 30 min</a:t>
          </a:r>
        </a:p>
      </dgm:t>
    </dgm:pt>
    <dgm:pt modelId="{A46DBF8F-EF45-40ED-A2EA-3F8C10920677}" type="parTrans" cxnId="{8214571E-C847-4003-95E8-93EC2DCC0B65}">
      <dgm:prSet/>
      <dgm:spPr/>
      <dgm:t>
        <a:bodyPr/>
        <a:lstStyle/>
        <a:p>
          <a:endParaRPr lang="es-MX"/>
        </a:p>
      </dgm:t>
    </dgm:pt>
    <dgm:pt modelId="{DBE1A4E8-324C-4A45-9B05-E5B67C8F1FDF}" type="sibTrans" cxnId="{8214571E-C847-4003-95E8-93EC2DCC0B65}">
      <dgm:prSet/>
      <dgm:spPr/>
      <dgm:t>
        <a:bodyPr/>
        <a:lstStyle/>
        <a:p>
          <a:endParaRPr lang="es-MX"/>
        </a:p>
      </dgm:t>
    </dgm:pt>
    <dgm:pt modelId="{CE3ABFD3-854B-4DDA-8F89-A1245CF37379}" type="pres">
      <dgm:prSet presAssocID="{28367DF6-2A7C-410A-B12F-B1760EC46AB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7DC0C14-7EAF-418B-847A-640096A48984}" type="pres">
      <dgm:prSet presAssocID="{8E2E9F76-F455-4F9A-BE4E-F8FCB9FCD95F}" presName="root" presStyleCnt="0"/>
      <dgm:spPr/>
    </dgm:pt>
    <dgm:pt modelId="{99AF9DA7-95DD-4A62-B48C-30038FD44B1B}" type="pres">
      <dgm:prSet presAssocID="{8E2E9F76-F455-4F9A-BE4E-F8FCB9FCD95F}" presName="rootComposite" presStyleCnt="0"/>
      <dgm:spPr/>
    </dgm:pt>
    <dgm:pt modelId="{ABBA7726-5865-4A50-8ABD-83D023840A13}" type="pres">
      <dgm:prSet presAssocID="{8E2E9F76-F455-4F9A-BE4E-F8FCB9FCD95F}" presName="rootText" presStyleLbl="node1" presStyleIdx="0" presStyleCnt="1"/>
      <dgm:spPr/>
    </dgm:pt>
    <dgm:pt modelId="{8638EC9F-E093-46B1-AA2D-3BE2AF6489B9}" type="pres">
      <dgm:prSet presAssocID="{8E2E9F76-F455-4F9A-BE4E-F8FCB9FCD95F}" presName="rootConnector" presStyleLbl="node1" presStyleIdx="0" presStyleCnt="1"/>
      <dgm:spPr/>
    </dgm:pt>
    <dgm:pt modelId="{E95AC90C-C09F-4E24-B69D-3DED78EB2C50}" type="pres">
      <dgm:prSet presAssocID="{8E2E9F76-F455-4F9A-BE4E-F8FCB9FCD95F}" presName="childShape" presStyleCnt="0"/>
      <dgm:spPr/>
    </dgm:pt>
    <dgm:pt modelId="{98ADE907-E7E2-4816-B262-4D3C80C418FD}" type="pres">
      <dgm:prSet presAssocID="{FC33753D-89B9-4DEB-B0F6-2C83F8A03090}" presName="Name13" presStyleLbl="parChTrans1D2" presStyleIdx="0" presStyleCnt="2"/>
      <dgm:spPr/>
    </dgm:pt>
    <dgm:pt modelId="{3431512D-CEF5-4EA5-A713-48DCB21CD146}" type="pres">
      <dgm:prSet presAssocID="{A1483D4C-047A-469F-8FB8-614563B3459B}" presName="childText" presStyleLbl="bgAcc1" presStyleIdx="0" presStyleCnt="2">
        <dgm:presLayoutVars>
          <dgm:bulletEnabled val="1"/>
        </dgm:presLayoutVars>
      </dgm:prSet>
      <dgm:spPr/>
    </dgm:pt>
    <dgm:pt modelId="{17B76A1F-07B6-4BD7-A63D-7944E505E30C}" type="pres">
      <dgm:prSet presAssocID="{A46DBF8F-EF45-40ED-A2EA-3F8C10920677}" presName="Name13" presStyleLbl="parChTrans1D2" presStyleIdx="1" presStyleCnt="2"/>
      <dgm:spPr/>
    </dgm:pt>
    <dgm:pt modelId="{B21BC737-C208-4CF6-B38C-22710DE74603}" type="pres">
      <dgm:prSet presAssocID="{0F36949B-25BD-4B96-9BD5-8F25BFE07166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AF367F08-5956-4C0A-8EF5-6F1BEE71BDD2}" type="presOf" srcId="{8E2E9F76-F455-4F9A-BE4E-F8FCB9FCD95F}" destId="{ABBA7726-5865-4A50-8ABD-83D023840A13}" srcOrd="0" destOrd="0" presId="urn:microsoft.com/office/officeart/2005/8/layout/hierarchy3"/>
    <dgm:cxn modelId="{4E1E1318-4368-4ABA-8D88-9531EF337D3A}" type="presOf" srcId="{8E2E9F76-F455-4F9A-BE4E-F8FCB9FCD95F}" destId="{8638EC9F-E093-46B1-AA2D-3BE2AF6489B9}" srcOrd="1" destOrd="0" presId="urn:microsoft.com/office/officeart/2005/8/layout/hierarchy3"/>
    <dgm:cxn modelId="{8214571E-C847-4003-95E8-93EC2DCC0B65}" srcId="{8E2E9F76-F455-4F9A-BE4E-F8FCB9FCD95F}" destId="{0F36949B-25BD-4B96-9BD5-8F25BFE07166}" srcOrd="1" destOrd="0" parTransId="{A46DBF8F-EF45-40ED-A2EA-3F8C10920677}" sibTransId="{DBE1A4E8-324C-4A45-9B05-E5B67C8F1FDF}"/>
    <dgm:cxn modelId="{79F1025C-9F60-4445-80B7-BF2CCF3156E8}" type="presOf" srcId="{0F36949B-25BD-4B96-9BD5-8F25BFE07166}" destId="{B21BC737-C208-4CF6-B38C-22710DE74603}" srcOrd="0" destOrd="0" presId="urn:microsoft.com/office/officeart/2005/8/layout/hierarchy3"/>
    <dgm:cxn modelId="{C24FB36F-26AD-4662-A41C-743DC924A30C}" type="presOf" srcId="{28367DF6-2A7C-410A-B12F-B1760EC46AB3}" destId="{CE3ABFD3-854B-4DDA-8F89-A1245CF37379}" srcOrd="0" destOrd="0" presId="urn:microsoft.com/office/officeart/2005/8/layout/hierarchy3"/>
    <dgm:cxn modelId="{EA75A081-F352-45AA-9796-775762D37E59}" srcId="{28367DF6-2A7C-410A-B12F-B1760EC46AB3}" destId="{8E2E9F76-F455-4F9A-BE4E-F8FCB9FCD95F}" srcOrd="0" destOrd="0" parTransId="{44AE038F-A709-4D4D-B1D9-A0AFAE25604A}" sibTransId="{2D0E559A-DD47-43A0-823E-A0BAD1BD516A}"/>
    <dgm:cxn modelId="{D99C4D97-D35A-493C-AF09-FC961692D01B}" srcId="{8E2E9F76-F455-4F9A-BE4E-F8FCB9FCD95F}" destId="{A1483D4C-047A-469F-8FB8-614563B3459B}" srcOrd="0" destOrd="0" parTransId="{FC33753D-89B9-4DEB-B0F6-2C83F8A03090}" sibTransId="{2FD48A17-C372-4305-AC8E-5F4F3CD74757}"/>
    <dgm:cxn modelId="{FE41E3A8-9DF4-4F8F-B59B-065E8784132A}" type="presOf" srcId="{A46DBF8F-EF45-40ED-A2EA-3F8C10920677}" destId="{17B76A1F-07B6-4BD7-A63D-7944E505E30C}" srcOrd="0" destOrd="0" presId="urn:microsoft.com/office/officeart/2005/8/layout/hierarchy3"/>
    <dgm:cxn modelId="{CBB0B1B7-331D-40A3-916D-5C10B049CEC3}" type="presOf" srcId="{A1483D4C-047A-469F-8FB8-614563B3459B}" destId="{3431512D-CEF5-4EA5-A713-48DCB21CD146}" srcOrd="0" destOrd="0" presId="urn:microsoft.com/office/officeart/2005/8/layout/hierarchy3"/>
    <dgm:cxn modelId="{B59395C9-F2E3-4B70-8F32-4403575434C3}" type="presOf" srcId="{FC33753D-89B9-4DEB-B0F6-2C83F8A03090}" destId="{98ADE907-E7E2-4816-B262-4D3C80C418FD}" srcOrd="0" destOrd="0" presId="urn:microsoft.com/office/officeart/2005/8/layout/hierarchy3"/>
    <dgm:cxn modelId="{4D4E9F1C-A6BE-4058-B293-0CC60EA55302}" type="presParOf" srcId="{CE3ABFD3-854B-4DDA-8F89-A1245CF37379}" destId="{17DC0C14-7EAF-418B-847A-640096A48984}" srcOrd="0" destOrd="0" presId="urn:microsoft.com/office/officeart/2005/8/layout/hierarchy3"/>
    <dgm:cxn modelId="{CDDD5A9B-6CE1-4F47-88DB-9597F13B3FA3}" type="presParOf" srcId="{17DC0C14-7EAF-418B-847A-640096A48984}" destId="{99AF9DA7-95DD-4A62-B48C-30038FD44B1B}" srcOrd="0" destOrd="0" presId="urn:microsoft.com/office/officeart/2005/8/layout/hierarchy3"/>
    <dgm:cxn modelId="{BFA5E761-F41B-442E-9559-5D1B81667258}" type="presParOf" srcId="{99AF9DA7-95DD-4A62-B48C-30038FD44B1B}" destId="{ABBA7726-5865-4A50-8ABD-83D023840A13}" srcOrd="0" destOrd="0" presId="urn:microsoft.com/office/officeart/2005/8/layout/hierarchy3"/>
    <dgm:cxn modelId="{E7B3440C-1532-4F16-8C1E-41D2A754985B}" type="presParOf" srcId="{99AF9DA7-95DD-4A62-B48C-30038FD44B1B}" destId="{8638EC9F-E093-46B1-AA2D-3BE2AF6489B9}" srcOrd="1" destOrd="0" presId="urn:microsoft.com/office/officeart/2005/8/layout/hierarchy3"/>
    <dgm:cxn modelId="{534AB97B-5FEB-4160-8512-FC18D9535304}" type="presParOf" srcId="{17DC0C14-7EAF-418B-847A-640096A48984}" destId="{E95AC90C-C09F-4E24-B69D-3DED78EB2C50}" srcOrd="1" destOrd="0" presId="urn:microsoft.com/office/officeart/2005/8/layout/hierarchy3"/>
    <dgm:cxn modelId="{C95E07E2-FBD3-4298-A5EA-209C3E5B0973}" type="presParOf" srcId="{E95AC90C-C09F-4E24-B69D-3DED78EB2C50}" destId="{98ADE907-E7E2-4816-B262-4D3C80C418FD}" srcOrd="0" destOrd="0" presId="urn:microsoft.com/office/officeart/2005/8/layout/hierarchy3"/>
    <dgm:cxn modelId="{FE8767F5-A4FE-4887-9DC1-A84DC75BB3B1}" type="presParOf" srcId="{E95AC90C-C09F-4E24-B69D-3DED78EB2C50}" destId="{3431512D-CEF5-4EA5-A713-48DCB21CD146}" srcOrd="1" destOrd="0" presId="urn:microsoft.com/office/officeart/2005/8/layout/hierarchy3"/>
    <dgm:cxn modelId="{71EB8F6D-8E41-4739-99F7-2580CB984129}" type="presParOf" srcId="{E95AC90C-C09F-4E24-B69D-3DED78EB2C50}" destId="{17B76A1F-07B6-4BD7-A63D-7944E505E30C}" srcOrd="2" destOrd="0" presId="urn:microsoft.com/office/officeart/2005/8/layout/hierarchy3"/>
    <dgm:cxn modelId="{65C8E2F7-8423-454E-8B27-D4FFCAF3804F}" type="presParOf" srcId="{E95AC90C-C09F-4E24-B69D-3DED78EB2C50}" destId="{B21BC737-C208-4CF6-B38C-22710DE7460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93D71-ED37-49CB-9C87-8A50F82300F6}">
      <dsp:nvSpPr>
        <dsp:cNvPr id="0" name=""/>
        <dsp:cNvSpPr/>
      </dsp:nvSpPr>
      <dsp:spPr>
        <a:xfrm>
          <a:off x="2738595" y="2709333"/>
          <a:ext cx="592278" cy="22571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6139" y="0"/>
              </a:lnTo>
              <a:lnTo>
                <a:pt x="296139" y="2257160"/>
              </a:lnTo>
              <a:lnTo>
                <a:pt x="592278" y="225716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800" kern="1200"/>
        </a:p>
      </dsp:txBody>
      <dsp:txXfrm>
        <a:off x="2976395" y="3779574"/>
        <a:ext cx="116678" cy="116678"/>
      </dsp:txXfrm>
    </dsp:sp>
    <dsp:sp modelId="{0CD85E8C-5F5E-4159-A364-8C651E523D65}">
      <dsp:nvSpPr>
        <dsp:cNvPr id="0" name=""/>
        <dsp:cNvSpPr/>
      </dsp:nvSpPr>
      <dsp:spPr>
        <a:xfrm>
          <a:off x="2738595" y="2709333"/>
          <a:ext cx="592278" cy="1128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6139" y="0"/>
              </a:lnTo>
              <a:lnTo>
                <a:pt x="296139" y="1128580"/>
              </a:lnTo>
              <a:lnTo>
                <a:pt x="592278" y="112858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002870" y="3241759"/>
        <a:ext cx="63727" cy="63727"/>
      </dsp:txXfrm>
    </dsp:sp>
    <dsp:sp modelId="{B63B9597-B107-4EF8-9EE3-641255290B1A}">
      <dsp:nvSpPr>
        <dsp:cNvPr id="0" name=""/>
        <dsp:cNvSpPr/>
      </dsp:nvSpPr>
      <dsp:spPr>
        <a:xfrm>
          <a:off x="2738595" y="2663613"/>
          <a:ext cx="5922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2278" y="4572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019927" y="2694526"/>
        <a:ext cx="29613" cy="29613"/>
      </dsp:txXfrm>
    </dsp:sp>
    <dsp:sp modelId="{31218964-9DC3-431A-8B3F-6DD8A04AF1F0}">
      <dsp:nvSpPr>
        <dsp:cNvPr id="0" name=""/>
        <dsp:cNvSpPr/>
      </dsp:nvSpPr>
      <dsp:spPr>
        <a:xfrm>
          <a:off x="2738595" y="1580753"/>
          <a:ext cx="592278" cy="1128580"/>
        </a:xfrm>
        <a:custGeom>
          <a:avLst/>
          <a:gdLst/>
          <a:ahLst/>
          <a:cxnLst/>
          <a:rect l="0" t="0" r="0" b="0"/>
          <a:pathLst>
            <a:path>
              <a:moveTo>
                <a:pt x="0" y="1128580"/>
              </a:moveTo>
              <a:lnTo>
                <a:pt x="296139" y="1128580"/>
              </a:lnTo>
              <a:lnTo>
                <a:pt x="296139" y="0"/>
              </a:lnTo>
              <a:lnTo>
                <a:pt x="592278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002870" y="2113179"/>
        <a:ext cx="63727" cy="63727"/>
      </dsp:txXfrm>
    </dsp:sp>
    <dsp:sp modelId="{4FE84E29-455B-4268-B456-5915E7EAEFDE}">
      <dsp:nvSpPr>
        <dsp:cNvPr id="0" name=""/>
        <dsp:cNvSpPr/>
      </dsp:nvSpPr>
      <dsp:spPr>
        <a:xfrm>
          <a:off x="2738595" y="452172"/>
          <a:ext cx="592278" cy="2257160"/>
        </a:xfrm>
        <a:custGeom>
          <a:avLst/>
          <a:gdLst/>
          <a:ahLst/>
          <a:cxnLst/>
          <a:rect l="0" t="0" r="0" b="0"/>
          <a:pathLst>
            <a:path>
              <a:moveTo>
                <a:pt x="0" y="2257160"/>
              </a:moveTo>
              <a:lnTo>
                <a:pt x="296139" y="2257160"/>
              </a:lnTo>
              <a:lnTo>
                <a:pt x="296139" y="0"/>
              </a:lnTo>
              <a:lnTo>
                <a:pt x="592278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800" kern="1200"/>
        </a:p>
      </dsp:txBody>
      <dsp:txXfrm>
        <a:off x="2976395" y="1522413"/>
        <a:ext cx="116678" cy="116678"/>
      </dsp:txXfrm>
    </dsp:sp>
    <dsp:sp modelId="{CC1FC01B-4CF4-4812-B454-3FD2572AD996}">
      <dsp:nvSpPr>
        <dsp:cNvPr id="0" name=""/>
        <dsp:cNvSpPr/>
      </dsp:nvSpPr>
      <dsp:spPr>
        <a:xfrm rot="16200000">
          <a:off x="-88795" y="2257901"/>
          <a:ext cx="4751916" cy="902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900" kern="1200" dirty="0"/>
            <a:t>Clasificación del cáncer</a:t>
          </a:r>
        </a:p>
      </dsp:txBody>
      <dsp:txXfrm>
        <a:off x="-88795" y="2257901"/>
        <a:ext cx="4751916" cy="902864"/>
      </dsp:txXfrm>
    </dsp:sp>
    <dsp:sp modelId="{6FA6986F-79EE-410C-84E2-300843571A1E}">
      <dsp:nvSpPr>
        <dsp:cNvPr id="0" name=""/>
        <dsp:cNvSpPr/>
      </dsp:nvSpPr>
      <dsp:spPr>
        <a:xfrm>
          <a:off x="3330874" y="740"/>
          <a:ext cx="2961394" cy="902864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900" kern="1200" dirty="0"/>
            <a:t>Carcinoma</a:t>
          </a:r>
        </a:p>
      </dsp:txBody>
      <dsp:txXfrm>
        <a:off x="3330874" y="740"/>
        <a:ext cx="2961394" cy="902864"/>
      </dsp:txXfrm>
    </dsp:sp>
    <dsp:sp modelId="{5375F599-BD25-4765-9BD1-B65FD24FAFBB}">
      <dsp:nvSpPr>
        <dsp:cNvPr id="0" name=""/>
        <dsp:cNvSpPr/>
      </dsp:nvSpPr>
      <dsp:spPr>
        <a:xfrm>
          <a:off x="3330874" y="1129321"/>
          <a:ext cx="2961394" cy="902864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900" kern="1200" dirty="0"/>
            <a:t>Sarcoma</a:t>
          </a:r>
        </a:p>
      </dsp:txBody>
      <dsp:txXfrm>
        <a:off x="3330874" y="1129321"/>
        <a:ext cx="2961394" cy="902864"/>
      </dsp:txXfrm>
    </dsp:sp>
    <dsp:sp modelId="{3B407CFB-84D6-47DD-8DAE-C8CF420C5B9F}">
      <dsp:nvSpPr>
        <dsp:cNvPr id="0" name=""/>
        <dsp:cNvSpPr/>
      </dsp:nvSpPr>
      <dsp:spPr>
        <a:xfrm>
          <a:off x="3330874" y="2257901"/>
          <a:ext cx="2961394" cy="902864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900" kern="1200" dirty="0"/>
            <a:t>Mieloma</a:t>
          </a:r>
        </a:p>
      </dsp:txBody>
      <dsp:txXfrm>
        <a:off x="3330874" y="2257901"/>
        <a:ext cx="2961394" cy="902864"/>
      </dsp:txXfrm>
    </dsp:sp>
    <dsp:sp modelId="{868B7763-C3B3-4FA8-8387-FB4DE5A70044}">
      <dsp:nvSpPr>
        <dsp:cNvPr id="0" name=""/>
        <dsp:cNvSpPr/>
      </dsp:nvSpPr>
      <dsp:spPr>
        <a:xfrm>
          <a:off x="3330874" y="3386481"/>
          <a:ext cx="2961394" cy="902864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900" kern="1200" dirty="0"/>
            <a:t>Leucemia</a:t>
          </a:r>
        </a:p>
      </dsp:txBody>
      <dsp:txXfrm>
        <a:off x="3330874" y="3386481"/>
        <a:ext cx="2961394" cy="902864"/>
      </dsp:txXfrm>
    </dsp:sp>
    <dsp:sp modelId="{2D3A13EF-6E54-40FF-9D90-F4821A64F730}">
      <dsp:nvSpPr>
        <dsp:cNvPr id="0" name=""/>
        <dsp:cNvSpPr/>
      </dsp:nvSpPr>
      <dsp:spPr>
        <a:xfrm>
          <a:off x="3330874" y="4515061"/>
          <a:ext cx="2961394" cy="902864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900" kern="1200" dirty="0"/>
            <a:t>Linfoma</a:t>
          </a:r>
        </a:p>
      </dsp:txBody>
      <dsp:txXfrm>
        <a:off x="3330874" y="4515061"/>
        <a:ext cx="2961394" cy="902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A874E1-F36E-4C5D-A614-2689F43848B3}">
      <dsp:nvSpPr>
        <dsp:cNvPr id="0" name=""/>
        <dsp:cNvSpPr/>
      </dsp:nvSpPr>
      <dsp:spPr>
        <a:xfrm rot="10800000">
          <a:off x="1878100" y="947"/>
          <a:ext cx="6060956" cy="1405873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9951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Estandarizar el protocolo de cariotipaje para obtener el cariotipo de células de cáncer de tiroides.</a:t>
          </a:r>
        </a:p>
      </dsp:txBody>
      <dsp:txXfrm rot="10800000">
        <a:off x="2229568" y="947"/>
        <a:ext cx="5709488" cy="1405873"/>
      </dsp:txXfrm>
    </dsp:sp>
    <dsp:sp modelId="{1CD5937E-6DF5-41A6-8489-C210471E84C8}">
      <dsp:nvSpPr>
        <dsp:cNvPr id="0" name=""/>
        <dsp:cNvSpPr/>
      </dsp:nvSpPr>
      <dsp:spPr>
        <a:xfrm>
          <a:off x="1175163" y="947"/>
          <a:ext cx="1405873" cy="140587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D0B5AC-88D6-4077-B8BC-C060300018EB}">
      <dsp:nvSpPr>
        <dsp:cNvPr id="0" name=""/>
        <dsp:cNvSpPr/>
      </dsp:nvSpPr>
      <dsp:spPr>
        <a:xfrm rot="10800000">
          <a:off x="1878100" y="1826483"/>
          <a:ext cx="6060956" cy="1405873"/>
        </a:xfrm>
        <a:prstGeom prst="homePlat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9951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MX" sz="2500" kern="1200" dirty="0"/>
            <a:t>Diseñar un protocolo para determinar la genotoxicidad en el ADN en células mediante ensayos Cometa.</a:t>
          </a:r>
        </a:p>
      </dsp:txBody>
      <dsp:txXfrm rot="10800000">
        <a:off x="2229568" y="1826483"/>
        <a:ext cx="5709488" cy="1405873"/>
      </dsp:txXfrm>
    </dsp:sp>
    <dsp:sp modelId="{D6E3167B-9FAF-45A3-963B-0A01EB2C1665}">
      <dsp:nvSpPr>
        <dsp:cNvPr id="0" name=""/>
        <dsp:cNvSpPr/>
      </dsp:nvSpPr>
      <dsp:spPr>
        <a:xfrm>
          <a:off x="1175163" y="1826483"/>
          <a:ext cx="1405873" cy="140587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80921-0ADA-4ED2-A472-EF0AD089028A}">
      <dsp:nvSpPr>
        <dsp:cNvPr id="0" name=""/>
        <dsp:cNvSpPr/>
      </dsp:nvSpPr>
      <dsp:spPr>
        <a:xfrm rot="10800000">
          <a:off x="1878100" y="3652020"/>
          <a:ext cx="6060956" cy="1405873"/>
        </a:xfrm>
        <a:prstGeom prst="homePlat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9951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MX" sz="2500" kern="1200" dirty="0"/>
            <a:t>Buscar variantes genéticas en cáncer de tiroides a nivel mundial bibliográficamente. </a:t>
          </a:r>
        </a:p>
      </dsp:txBody>
      <dsp:txXfrm rot="10800000">
        <a:off x="2229568" y="3652020"/>
        <a:ext cx="5709488" cy="1405873"/>
      </dsp:txXfrm>
    </dsp:sp>
    <dsp:sp modelId="{B1E5063B-D44E-4908-AFED-34AEF175459D}">
      <dsp:nvSpPr>
        <dsp:cNvPr id="0" name=""/>
        <dsp:cNvSpPr/>
      </dsp:nvSpPr>
      <dsp:spPr>
        <a:xfrm>
          <a:off x="1175163" y="3652020"/>
          <a:ext cx="1405873" cy="140587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F9413-8AB6-450F-A38D-DD013EF8FE26}">
      <dsp:nvSpPr>
        <dsp:cNvPr id="0" name=""/>
        <dsp:cNvSpPr/>
      </dsp:nvSpPr>
      <dsp:spPr>
        <a:xfrm>
          <a:off x="2536852" y="1908"/>
          <a:ext cx="2810170" cy="140508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Sangre periférica con anticoagulante heparina sódica </a:t>
          </a:r>
        </a:p>
      </dsp:txBody>
      <dsp:txXfrm>
        <a:off x="2578006" y="43062"/>
        <a:ext cx="2727862" cy="1322777"/>
      </dsp:txXfrm>
    </dsp:sp>
    <dsp:sp modelId="{30B3E153-A0BA-4CF9-BC78-027311DB244A}">
      <dsp:nvSpPr>
        <dsp:cNvPr id="0" name=""/>
        <dsp:cNvSpPr/>
      </dsp:nvSpPr>
      <dsp:spPr>
        <a:xfrm>
          <a:off x="2817869" y="1406994"/>
          <a:ext cx="281017" cy="1053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3813"/>
              </a:lnTo>
              <a:lnTo>
                <a:pt x="281017" y="10538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97CD9D-0783-4862-B654-E9C7B85C4EB1}">
      <dsp:nvSpPr>
        <dsp:cNvPr id="0" name=""/>
        <dsp:cNvSpPr/>
      </dsp:nvSpPr>
      <dsp:spPr>
        <a:xfrm>
          <a:off x="3098886" y="1758265"/>
          <a:ext cx="2248136" cy="14050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Las muestras se procesaron el día de su recolección. </a:t>
          </a:r>
        </a:p>
      </dsp:txBody>
      <dsp:txXfrm>
        <a:off x="3140040" y="1799419"/>
        <a:ext cx="2165828" cy="1322777"/>
      </dsp:txXfrm>
    </dsp:sp>
    <dsp:sp modelId="{72199A7F-13CC-42BE-B71C-46454FFC6C7D}">
      <dsp:nvSpPr>
        <dsp:cNvPr id="0" name=""/>
        <dsp:cNvSpPr/>
      </dsp:nvSpPr>
      <dsp:spPr>
        <a:xfrm>
          <a:off x="2817869" y="1406994"/>
          <a:ext cx="281017" cy="2810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0170"/>
              </a:lnTo>
              <a:lnTo>
                <a:pt x="281017" y="281017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50A55-327A-4A7E-B387-95AF3AE67328}">
      <dsp:nvSpPr>
        <dsp:cNvPr id="0" name=""/>
        <dsp:cNvSpPr/>
      </dsp:nvSpPr>
      <dsp:spPr>
        <a:xfrm>
          <a:off x="3098886" y="3514621"/>
          <a:ext cx="2248136" cy="14050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Hospital oncológico SOLCA, Núcleo Quito</a:t>
          </a:r>
        </a:p>
      </dsp:txBody>
      <dsp:txXfrm>
        <a:off x="3140040" y="3555775"/>
        <a:ext cx="2165828" cy="13227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D9D01C-534C-4621-8432-FBAC66097AA6}">
      <dsp:nvSpPr>
        <dsp:cNvPr id="0" name=""/>
        <dsp:cNvSpPr/>
      </dsp:nvSpPr>
      <dsp:spPr>
        <a:xfrm>
          <a:off x="7079" y="2641679"/>
          <a:ext cx="2276773" cy="1877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Variantes genéticas en cáncer de tiroides</a:t>
          </a:r>
        </a:p>
      </dsp:txBody>
      <dsp:txXfrm>
        <a:off x="50294" y="2684894"/>
        <a:ext cx="2190343" cy="1389033"/>
      </dsp:txXfrm>
    </dsp:sp>
    <dsp:sp modelId="{CC4F9657-6877-4C8C-930E-0D5C03A12041}">
      <dsp:nvSpPr>
        <dsp:cNvPr id="0" name=""/>
        <dsp:cNvSpPr/>
      </dsp:nvSpPr>
      <dsp:spPr>
        <a:xfrm>
          <a:off x="1311476" y="3178389"/>
          <a:ext cx="2378697" cy="2378697"/>
        </a:xfrm>
        <a:prstGeom prst="leftCircularArrow">
          <a:avLst>
            <a:gd name="adj1" fmla="val 2603"/>
            <a:gd name="adj2" fmla="val 316177"/>
            <a:gd name="adj3" fmla="val 2091688"/>
            <a:gd name="adj4" fmla="val 9024489"/>
            <a:gd name="adj5" fmla="val 303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496DF2-2CF7-4664-8BA7-DB80B7585B9D}">
      <dsp:nvSpPr>
        <dsp:cNvPr id="0" name=""/>
        <dsp:cNvSpPr/>
      </dsp:nvSpPr>
      <dsp:spPr>
        <a:xfrm>
          <a:off x="513029" y="4117142"/>
          <a:ext cx="2023799" cy="8047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Definición del problema</a:t>
          </a:r>
        </a:p>
      </dsp:txBody>
      <dsp:txXfrm>
        <a:off x="536601" y="4140714"/>
        <a:ext cx="1976655" cy="757654"/>
      </dsp:txXfrm>
    </dsp:sp>
    <dsp:sp modelId="{8FFE1F14-84CC-4EAE-B9C2-14EE50CD731F}">
      <dsp:nvSpPr>
        <dsp:cNvPr id="0" name=""/>
        <dsp:cNvSpPr/>
      </dsp:nvSpPr>
      <dsp:spPr>
        <a:xfrm>
          <a:off x="2831634" y="2641679"/>
          <a:ext cx="2276773" cy="1877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Palabras claves: cáncer de tiroides, oncogenes, bilogía molecular, genética del cáncer de tiroides.</a:t>
          </a:r>
        </a:p>
      </dsp:txBody>
      <dsp:txXfrm>
        <a:off x="2874849" y="3087293"/>
        <a:ext cx="2190343" cy="1389033"/>
      </dsp:txXfrm>
    </dsp:sp>
    <dsp:sp modelId="{7DFCC277-7958-481B-A31B-84B2F3175B67}">
      <dsp:nvSpPr>
        <dsp:cNvPr id="0" name=""/>
        <dsp:cNvSpPr/>
      </dsp:nvSpPr>
      <dsp:spPr>
        <a:xfrm>
          <a:off x="4117057" y="1530504"/>
          <a:ext cx="2669618" cy="2669618"/>
        </a:xfrm>
        <a:prstGeom prst="circularArrow">
          <a:avLst>
            <a:gd name="adj1" fmla="val 2319"/>
            <a:gd name="adj2" fmla="val 279877"/>
            <a:gd name="adj3" fmla="val 19544612"/>
            <a:gd name="adj4" fmla="val 12575511"/>
            <a:gd name="adj5" fmla="val 2706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84EFF-682A-4204-AFEE-A356297D6366}">
      <dsp:nvSpPr>
        <dsp:cNvPr id="0" name=""/>
        <dsp:cNvSpPr/>
      </dsp:nvSpPr>
      <dsp:spPr>
        <a:xfrm>
          <a:off x="3337584" y="2239280"/>
          <a:ext cx="2023799" cy="804798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Búsqueda de la información</a:t>
          </a:r>
        </a:p>
      </dsp:txBody>
      <dsp:txXfrm>
        <a:off x="3361156" y="2262852"/>
        <a:ext cx="1976655" cy="757654"/>
      </dsp:txXfrm>
    </dsp:sp>
    <dsp:sp modelId="{1D0C1892-9992-48BD-87B0-CEA98D4EB3AE}">
      <dsp:nvSpPr>
        <dsp:cNvPr id="0" name=""/>
        <dsp:cNvSpPr/>
      </dsp:nvSpPr>
      <dsp:spPr>
        <a:xfrm>
          <a:off x="5656189" y="2641679"/>
          <a:ext cx="2276773" cy="1877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12 artículos científicos, se seleccionaron poblaciones distintas y con mayor incidencia de CT.</a:t>
          </a:r>
        </a:p>
      </dsp:txBody>
      <dsp:txXfrm>
        <a:off x="5699404" y="2684894"/>
        <a:ext cx="2190343" cy="1389033"/>
      </dsp:txXfrm>
    </dsp:sp>
    <dsp:sp modelId="{55CFE4D0-865D-4B90-92F9-C3748A1F1986}">
      <dsp:nvSpPr>
        <dsp:cNvPr id="0" name=""/>
        <dsp:cNvSpPr/>
      </dsp:nvSpPr>
      <dsp:spPr>
        <a:xfrm>
          <a:off x="6960586" y="3178389"/>
          <a:ext cx="2378697" cy="2378697"/>
        </a:xfrm>
        <a:prstGeom prst="leftCircularArrow">
          <a:avLst>
            <a:gd name="adj1" fmla="val 2603"/>
            <a:gd name="adj2" fmla="val 316177"/>
            <a:gd name="adj3" fmla="val 2091688"/>
            <a:gd name="adj4" fmla="val 9024489"/>
            <a:gd name="adj5" fmla="val 3036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C60B4-819F-4F3E-A8D7-FF3F0DE2D7C1}">
      <dsp:nvSpPr>
        <dsp:cNvPr id="0" name=""/>
        <dsp:cNvSpPr/>
      </dsp:nvSpPr>
      <dsp:spPr>
        <a:xfrm>
          <a:off x="6162139" y="4117142"/>
          <a:ext cx="2023799" cy="804798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Organización de la información</a:t>
          </a:r>
        </a:p>
      </dsp:txBody>
      <dsp:txXfrm>
        <a:off x="6185711" y="4140714"/>
        <a:ext cx="1976655" cy="757654"/>
      </dsp:txXfrm>
    </dsp:sp>
    <dsp:sp modelId="{6066EEA6-F139-4C1A-8D9E-605BD076D8DE}">
      <dsp:nvSpPr>
        <dsp:cNvPr id="0" name=""/>
        <dsp:cNvSpPr/>
      </dsp:nvSpPr>
      <dsp:spPr>
        <a:xfrm>
          <a:off x="8480744" y="2641679"/>
          <a:ext cx="2276773" cy="1877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Se determinaron las variantes mas importantes en CT y su relación con la progresión del cáncer</a:t>
          </a:r>
        </a:p>
      </dsp:txBody>
      <dsp:txXfrm>
        <a:off x="8523959" y="3087293"/>
        <a:ext cx="2190343" cy="1389033"/>
      </dsp:txXfrm>
    </dsp:sp>
    <dsp:sp modelId="{9959C51F-3E9E-48DF-9214-973279CF2F4C}">
      <dsp:nvSpPr>
        <dsp:cNvPr id="0" name=""/>
        <dsp:cNvSpPr/>
      </dsp:nvSpPr>
      <dsp:spPr>
        <a:xfrm>
          <a:off x="8986694" y="2239280"/>
          <a:ext cx="2023799" cy="804798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Análisis de información</a:t>
          </a:r>
        </a:p>
      </dsp:txBody>
      <dsp:txXfrm>
        <a:off x="9010266" y="2262852"/>
        <a:ext cx="1976655" cy="7576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E6751-BA7B-432A-932F-9E8B2D6FDABD}">
      <dsp:nvSpPr>
        <dsp:cNvPr id="0" name=""/>
        <dsp:cNvSpPr/>
      </dsp:nvSpPr>
      <dsp:spPr>
        <a:xfrm>
          <a:off x="1059375" y="290"/>
          <a:ext cx="1825978" cy="9129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/>
            <a:t>Células con halo</a:t>
          </a:r>
        </a:p>
      </dsp:txBody>
      <dsp:txXfrm>
        <a:off x="1086116" y="27031"/>
        <a:ext cx="1772496" cy="859507"/>
      </dsp:txXfrm>
    </dsp:sp>
    <dsp:sp modelId="{AEDC99E4-E37A-4E1C-830C-C77E68AFE95B}">
      <dsp:nvSpPr>
        <dsp:cNvPr id="0" name=""/>
        <dsp:cNvSpPr/>
      </dsp:nvSpPr>
      <dsp:spPr>
        <a:xfrm>
          <a:off x="1241973" y="913280"/>
          <a:ext cx="182597" cy="684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4741"/>
              </a:lnTo>
              <a:lnTo>
                <a:pt x="182597" y="6847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9E80D7-96EC-409F-B193-B17966C1D329}">
      <dsp:nvSpPr>
        <dsp:cNvPr id="0" name=""/>
        <dsp:cNvSpPr/>
      </dsp:nvSpPr>
      <dsp:spPr>
        <a:xfrm>
          <a:off x="1424571" y="1141527"/>
          <a:ext cx="1460782" cy="912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1 capa NMP 0.6%</a:t>
          </a:r>
        </a:p>
      </dsp:txBody>
      <dsp:txXfrm>
        <a:off x="1451312" y="1168268"/>
        <a:ext cx="1407300" cy="859507"/>
      </dsp:txXfrm>
    </dsp:sp>
    <dsp:sp modelId="{5476D74F-9272-4DDF-BF08-3D703976C07B}">
      <dsp:nvSpPr>
        <dsp:cNvPr id="0" name=""/>
        <dsp:cNvSpPr/>
      </dsp:nvSpPr>
      <dsp:spPr>
        <a:xfrm>
          <a:off x="1241973" y="913280"/>
          <a:ext cx="182597" cy="18259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5978"/>
              </a:lnTo>
              <a:lnTo>
                <a:pt x="182597" y="18259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28B55B-2A0F-4B37-A189-AA1FCA60ABC9}">
      <dsp:nvSpPr>
        <dsp:cNvPr id="0" name=""/>
        <dsp:cNvSpPr/>
      </dsp:nvSpPr>
      <dsp:spPr>
        <a:xfrm>
          <a:off x="1424571" y="2282763"/>
          <a:ext cx="1460782" cy="912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5 </a:t>
          </a:r>
          <a:r>
            <a:rPr lang="es-MX" sz="2400" kern="1200" dirty="0">
              <a:latin typeface="Calibri" panose="020F0502020204030204" pitchFamily="34" charset="0"/>
              <a:cs typeface="Calibri" panose="020F0502020204030204" pitchFamily="34" charset="0"/>
            </a:rPr>
            <a:t>µL muestra</a:t>
          </a:r>
          <a:endParaRPr lang="es-MX" sz="2400" kern="1200" dirty="0"/>
        </a:p>
      </dsp:txBody>
      <dsp:txXfrm>
        <a:off x="1451312" y="2309504"/>
        <a:ext cx="1407300" cy="8595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A7726-5865-4A50-8ABD-83D023840A13}">
      <dsp:nvSpPr>
        <dsp:cNvPr id="0" name=""/>
        <dsp:cNvSpPr/>
      </dsp:nvSpPr>
      <dsp:spPr>
        <a:xfrm>
          <a:off x="782792" y="2935"/>
          <a:ext cx="2233371" cy="111668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900" kern="1200" dirty="0"/>
            <a:t>Electroforesis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900" kern="1200" dirty="0"/>
            <a:t>pH &gt; 13</a:t>
          </a:r>
        </a:p>
      </dsp:txBody>
      <dsp:txXfrm>
        <a:off x="815499" y="35642"/>
        <a:ext cx="2167957" cy="1051271"/>
      </dsp:txXfrm>
    </dsp:sp>
    <dsp:sp modelId="{98ADE907-E7E2-4816-B262-4D3C80C418FD}">
      <dsp:nvSpPr>
        <dsp:cNvPr id="0" name=""/>
        <dsp:cNvSpPr/>
      </dsp:nvSpPr>
      <dsp:spPr>
        <a:xfrm>
          <a:off x="1006130" y="1119621"/>
          <a:ext cx="223337" cy="8375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7514"/>
              </a:lnTo>
              <a:lnTo>
                <a:pt x="223337" y="83751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1512D-CEF5-4EA5-A713-48DCB21CD146}">
      <dsp:nvSpPr>
        <dsp:cNvPr id="0" name=""/>
        <dsp:cNvSpPr/>
      </dsp:nvSpPr>
      <dsp:spPr>
        <a:xfrm>
          <a:off x="1229467" y="1398792"/>
          <a:ext cx="1786696" cy="11166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4 °C, oscuridad</a:t>
          </a:r>
        </a:p>
      </dsp:txBody>
      <dsp:txXfrm>
        <a:off x="1262174" y="1431499"/>
        <a:ext cx="1721282" cy="1051271"/>
      </dsp:txXfrm>
    </dsp:sp>
    <dsp:sp modelId="{17B76A1F-07B6-4BD7-A63D-7944E505E30C}">
      <dsp:nvSpPr>
        <dsp:cNvPr id="0" name=""/>
        <dsp:cNvSpPr/>
      </dsp:nvSpPr>
      <dsp:spPr>
        <a:xfrm>
          <a:off x="1006130" y="1119621"/>
          <a:ext cx="223337" cy="22333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3371"/>
              </a:lnTo>
              <a:lnTo>
                <a:pt x="223337" y="223337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BC737-C208-4CF6-B38C-22710DE74603}">
      <dsp:nvSpPr>
        <dsp:cNvPr id="0" name=""/>
        <dsp:cNvSpPr/>
      </dsp:nvSpPr>
      <dsp:spPr>
        <a:xfrm>
          <a:off x="1229467" y="2794649"/>
          <a:ext cx="1786696" cy="11166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25V, 300mA, 30 min</a:t>
          </a:r>
        </a:p>
      </dsp:txBody>
      <dsp:txXfrm>
        <a:off x="1262174" y="2827356"/>
        <a:ext cx="1721282" cy="10512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12094-803C-405F-B93E-B73DB8C30541}" type="datetimeFigureOut">
              <a:rPr lang="es-MX" smtClean="0"/>
              <a:t>25/11/2020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B36F6-A48D-4EF6-A059-96A2A69066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1401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8D893-CBF0-4641-A92E-95D488BFBED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3355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Transporte de muestras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36F6-A48D-4EF6-A059-96A2A6906612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8637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Hable de las muestras biologicas, calidad de muestra porceso de comité bioetica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36F6-A48D-4EF6-A059-96A2A6906612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4431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Emisión de florescencia en el rango de 495 nm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36F6-A48D-4EF6-A059-96A2A6906612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0811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36F6-A48D-4EF6-A059-96A2A6906612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3739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36F6-A48D-4EF6-A059-96A2A6906612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8575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Alteración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36F6-A48D-4EF6-A059-96A2A6906612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4400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No solo texto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36F6-A48D-4EF6-A059-96A2A6906612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9725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No solo texto mejorar esto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36F6-A48D-4EF6-A059-96A2A6906612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5487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Revise esos cuadros de texto esta imágenes aisladas igual no me dicen nada de cnacer p esas celulas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36F6-A48D-4EF6-A059-96A2A690661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050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36F6-A48D-4EF6-A059-96A2A690661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0096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36F6-A48D-4EF6-A059-96A2A690661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5364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Nome gustan los titulos en cuadros asi sueltos no se ve unidos y ahí ya parece ya maetdologia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36F6-A48D-4EF6-A059-96A2A690661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3114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36F6-A48D-4EF6-A059-96A2A6906612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3779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36F6-A48D-4EF6-A059-96A2A6906612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8114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36F6-A48D-4EF6-A059-96A2A6906612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110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Falta imágenes veo vacio eso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B36F6-A48D-4EF6-A059-96A2A6906612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029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25/11/2020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4916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25/11/2020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79843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25/11/2020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7072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25/11/2020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00958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25/11/2020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67240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25/11/2020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5799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25/11/2020</a:t>
            </a:fld>
            <a:endParaRPr lang="es-EC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93386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25/11/2020</a:t>
            </a:fld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04217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25/11/2020</a:t>
            </a:fld>
            <a:endParaRPr lang="es-EC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3467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25/11/2020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25657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EBD7-E3C7-4330-8056-6994263DA075}" type="datetimeFigureOut">
              <a:rPr lang="es-EC" smtClean="0"/>
              <a:t>25/11/2020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35119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9EBD7-E3C7-4330-8056-6994263DA075}" type="datetimeFigureOut">
              <a:rPr lang="es-EC" smtClean="0"/>
              <a:t>25/11/2020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5BBFD-BAC1-4326-89F9-197B87EDCC0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7729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microsoft.com/office/2007/relationships/hdphoto" Target="../media/hdphoto5.wdp"/><Relationship Id="rId4" Type="http://schemas.openxmlformats.org/officeDocument/2006/relationships/diagramData" Target="../diagrams/data2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diagramDrawing" Target="../diagrams/drawing3.xml"/><Relationship Id="rId5" Type="http://schemas.openxmlformats.org/officeDocument/2006/relationships/image" Target="../media/image27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26.jpeg"/><Relationship Id="rId9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36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37.png"/><Relationship Id="rId9" Type="http://schemas.microsoft.com/office/2007/relationships/diagramDrawing" Target="../diagrams/drawing5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8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7058" y="1950468"/>
            <a:ext cx="9429044" cy="2387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UNIVERSIDAD DE LAS FUERZAS ARMADAS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ESPE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DEPARTAMENTO CIENCIAS DE LA VIDA Y  DE LA AGRICULTURA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CARRERA DE INGENIERÍA EN BIOTECNOLOGÍA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PROYECTO DE TITULACIÓN PREVIO A LA OBTENCIÓN DEL TÍTULO DE INGENIERÍA EN BIOTECNOLOGÍA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“ESTANDARIZACIÓN DE LOS PROTOCOLOS PARA DETERMINAR LAS CARACTERÍSTICAS CARIOTÍPICAS Y DAÑO AL AND EN CÉLULAS DE CÁNCER DE TIROIDES MEDIANTE CARIOTIPAJE Y ENSAYO COMETA” 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9580" y="4533614"/>
            <a:ext cx="9144000" cy="2238531"/>
          </a:xfrm>
        </p:spPr>
        <p:txBody>
          <a:bodyPr>
            <a:noAutofit/>
          </a:bodyPr>
          <a:lstStyle/>
          <a:p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MORILLO BALCÁZAR, ANDREA ESTEFANÍA</a:t>
            </a:r>
          </a:p>
          <a:p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DIRECTORA: TORRES ARIAS, MARBEL </a:t>
            </a:r>
            <a:r>
              <a:rPr lang="es-EC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. D.</a:t>
            </a:r>
            <a:endParaRPr lang="es-EC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OCTUBRE 2020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4" y="118727"/>
            <a:ext cx="4762500" cy="103209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35898" y="1209426"/>
            <a:ext cx="70833" cy="54928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006731" y="1209426"/>
            <a:ext cx="72000" cy="54928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n 10" descr="41494_100001626365356_2142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577" y="0"/>
            <a:ext cx="1266423" cy="124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136" y="5770476"/>
            <a:ext cx="1225691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89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0A5B502-1458-4CFB-AF37-23DEB1FAF7A5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9F69F23-AEE7-4E80-AA4F-A4FC183DF0C7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9E2C0C9-E325-4AF9-AE4D-057E306FE163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0D57D8A-2A8D-48E7-BE96-DCE6C0C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AF12BED0-F154-4F92-8CA5-9A143D7350EE}"/>
              </a:ext>
            </a:extLst>
          </p:cNvPr>
          <p:cNvSpPr txBox="1">
            <a:spLocks/>
          </p:cNvSpPr>
          <p:nvPr/>
        </p:nvSpPr>
        <p:spPr>
          <a:xfrm>
            <a:off x="838200" y="25368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8000" b="1" spc="-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Justificación</a:t>
            </a:r>
            <a:r>
              <a:rPr lang="es-EC" sz="8000" b="1" spc="-300" dirty="0">
                <a:ln w="9525">
                  <a:solidFill>
                    <a:schemeClr val="bg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9417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1CE910A0-51C4-4845-996C-BAF54E8C2642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90C7AA6F-47AE-41B3-8E37-217F8D4DE814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790AE7D6-7FB0-466D-9DD8-BCC3C0CD842A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E36E371-F908-44F5-8153-75A4A39E2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pic>
        <p:nvPicPr>
          <p:cNvPr id="3074" name="Picture 2" descr="Well-Differentiated Thyroid Cancer | THANC Guide">
            <a:extLst>
              <a:ext uri="{FF2B5EF4-FFF2-40B4-BE49-F238E27FC236}">
                <a16:creationId xmlns:a16="http://schemas.microsoft.com/office/drawing/2014/main" id="{9C22ACA6-A94A-4ABB-8C87-9EC98D046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9" y="289639"/>
            <a:ext cx="3977563" cy="3977563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5D03C84-D712-4516-889B-734A2706AD28}"/>
              </a:ext>
            </a:extLst>
          </p:cNvPr>
          <p:cNvSpPr txBox="1"/>
          <p:nvPr/>
        </p:nvSpPr>
        <p:spPr>
          <a:xfrm>
            <a:off x="662609" y="482479"/>
            <a:ext cx="3538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165 casos por 100 000 habitantes en el Ecuador.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469C54-1EF2-4327-A4CE-92EA19BED27C}"/>
              </a:ext>
            </a:extLst>
          </p:cNvPr>
          <p:cNvSpPr txBox="1"/>
          <p:nvPr/>
        </p:nvSpPr>
        <p:spPr>
          <a:xfrm>
            <a:off x="662609" y="1321650"/>
            <a:ext cx="2915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8vo cáncer mas diagnostico en mujeres.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64DF34C-073C-4ADA-8D8A-B0180A066B4C}"/>
              </a:ext>
            </a:extLst>
          </p:cNvPr>
          <p:cNvSpPr txBox="1"/>
          <p:nvPr/>
        </p:nvSpPr>
        <p:spPr>
          <a:xfrm>
            <a:off x="4530859" y="644542"/>
            <a:ext cx="2968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CÁNCER DE TIROIDES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23F39AF-5F70-4917-8960-88546D67F1A4}"/>
              </a:ext>
            </a:extLst>
          </p:cNvPr>
          <p:cNvSpPr txBox="1"/>
          <p:nvPr/>
        </p:nvSpPr>
        <p:spPr>
          <a:xfrm>
            <a:off x="768626" y="2278420"/>
            <a:ext cx="2663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Tasa de incidencia en incremento </a:t>
            </a:r>
            <a:r>
              <a:rPr lang="es-MX" dirty="0">
                <a:sym typeface="Wingdings" panose="05000000000000000000" pitchFamily="2" charset="2"/>
              </a:rPr>
              <a:t> Tasa de mortalidad baja</a:t>
            </a:r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C03C003-8000-43A0-8057-CC93F4EA6982}"/>
              </a:ext>
            </a:extLst>
          </p:cNvPr>
          <p:cNvSpPr txBox="1"/>
          <p:nvPr/>
        </p:nvSpPr>
        <p:spPr>
          <a:xfrm>
            <a:off x="1537252" y="3326296"/>
            <a:ext cx="241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Europa, América y Asia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5F8351B-226E-4B3C-BDD4-99C4588FDFD1}"/>
              </a:ext>
            </a:extLst>
          </p:cNvPr>
          <p:cNvSpPr txBox="1"/>
          <p:nvPr/>
        </p:nvSpPr>
        <p:spPr>
          <a:xfrm>
            <a:off x="606006" y="4595445"/>
            <a:ext cx="3430928" cy="646331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ym typeface="Wingdings" panose="05000000000000000000" pitchFamily="2" charset="2"/>
              </a:rPr>
              <a:t>Detección tardía tratamiento costoso e invasivo</a:t>
            </a:r>
            <a:endParaRPr lang="es-MX" dirty="0"/>
          </a:p>
        </p:txBody>
      </p:sp>
      <p:pic>
        <p:nvPicPr>
          <p:cNvPr id="3076" name="Picture 4" descr="Otorrino en Madrid, Experto en Laringe, Faringe, Disfagia, voz y disfonía,  Tiroides y Cirugía Robótica">
            <a:extLst>
              <a:ext uri="{FF2B5EF4-FFF2-40B4-BE49-F238E27FC236}">
                <a16:creationId xmlns:a16="http://schemas.microsoft.com/office/drawing/2014/main" id="{3F28289C-CDB4-49F3-BCBB-22A723410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83" y="1967981"/>
            <a:ext cx="5297556" cy="3531704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1A22419-809E-4C4C-BA5F-40ECD0AEB576}"/>
              </a:ext>
            </a:extLst>
          </p:cNvPr>
          <p:cNvSpPr txBox="1"/>
          <p:nvPr/>
        </p:nvSpPr>
        <p:spPr>
          <a:xfrm>
            <a:off x="7593497" y="333608"/>
            <a:ext cx="3432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dirty="0"/>
              <a:t>Carcinoma Papilar </a:t>
            </a:r>
          </a:p>
          <a:p>
            <a:pPr marL="342900" indent="-342900">
              <a:buAutoNum type="arabicPeriod"/>
            </a:pPr>
            <a:r>
              <a:rPr lang="es-MX" dirty="0"/>
              <a:t>Carcinoma Folicular</a:t>
            </a:r>
          </a:p>
          <a:p>
            <a:pPr marL="342900" indent="-342900">
              <a:buAutoNum type="arabicPeriod"/>
            </a:pPr>
            <a:r>
              <a:rPr lang="es-MX" dirty="0"/>
              <a:t>Carcinoma Medular</a:t>
            </a:r>
          </a:p>
          <a:p>
            <a:pPr marL="342900" indent="-342900">
              <a:buAutoNum type="arabicPeriod"/>
            </a:pPr>
            <a:r>
              <a:rPr lang="es-MX" dirty="0"/>
              <a:t>Carcinoma Poco Diferenciando</a:t>
            </a:r>
          </a:p>
          <a:p>
            <a:pPr marL="342900" indent="-342900">
              <a:buAutoNum type="arabicPeriod"/>
            </a:pPr>
            <a:r>
              <a:rPr lang="es-MX" dirty="0"/>
              <a:t>Carcinoma Anaplásico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76BAA07-6B7D-4A57-B96C-DE3C1A32EE38}"/>
              </a:ext>
            </a:extLst>
          </p:cNvPr>
          <p:cNvSpPr txBox="1"/>
          <p:nvPr/>
        </p:nvSpPr>
        <p:spPr>
          <a:xfrm>
            <a:off x="4929809" y="2160104"/>
            <a:ext cx="230587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Tiroidectomía </a:t>
            </a:r>
            <a:r>
              <a:rPr lang="es-MX" dirty="0">
                <a:sym typeface="Wingdings" panose="05000000000000000000" pitchFamily="2" charset="2"/>
              </a:rPr>
              <a:t> Tratamiento tipo y etapa del cáncer </a:t>
            </a:r>
            <a:endParaRPr lang="es-MX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8DE8A89-8791-4DCD-B980-4A37006A68C7}"/>
              </a:ext>
            </a:extLst>
          </p:cNvPr>
          <p:cNvSpPr txBox="1"/>
          <p:nvPr/>
        </p:nvSpPr>
        <p:spPr>
          <a:xfrm>
            <a:off x="10293626" y="2987411"/>
            <a:ext cx="1567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Efectos secundarias, sociales y económicos.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560533E-25DC-4593-A06C-4B8B9ED10AC9}"/>
              </a:ext>
            </a:extLst>
          </p:cNvPr>
          <p:cNvSpPr/>
          <p:nvPr/>
        </p:nvSpPr>
        <p:spPr>
          <a:xfrm>
            <a:off x="-60726" y="6488668"/>
            <a:ext cx="10269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(Sierra, 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Soerjomataram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&amp; Forman, 2016), </a:t>
            </a:r>
            <a:r>
              <a:rPr lang="es-EC" dirty="0"/>
              <a:t>(</a:t>
            </a:r>
            <a:r>
              <a:rPr lang="es-EC" dirty="0" err="1"/>
              <a:t>Cha</a:t>
            </a:r>
            <a:r>
              <a:rPr lang="es-EC" dirty="0"/>
              <a:t> &amp; </a:t>
            </a:r>
            <a:r>
              <a:rPr lang="es-EC" dirty="0" err="1"/>
              <a:t>Koo</a:t>
            </a:r>
            <a:r>
              <a:rPr lang="es-EC" dirty="0"/>
              <a:t>, 2016), </a:t>
            </a:r>
            <a:r>
              <a:rPr lang="es-ES_tradnl" dirty="0"/>
              <a:t>(Chala, Pava, Franco, Álvarez, &amp; Franco, 2013)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70154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B4DC270-1D5F-4605-AE34-093B3B2952E7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87961A31-6F6D-4780-AD06-B00BFE0485A8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FBADF7A0-28A1-40DE-9C4F-148940D8B5DA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AB7130F-FD73-4B60-A29B-4D4AEAFEC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85C38E13-BEA1-40AA-ABED-0476105D8C54}"/>
              </a:ext>
            </a:extLst>
          </p:cNvPr>
          <p:cNvSpPr txBox="1"/>
          <p:nvPr/>
        </p:nvSpPr>
        <p:spPr>
          <a:xfrm>
            <a:off x="318180" y="3562086"/>
            <a:ext cx="4320209" cy="64633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Análisis citogenéticos </a:t>
            </a:r>
            <a:r>
              <a:rPr lang="es-MX" dirty="0">
                <a:sym typeface="Wingdings" panose="05000000000000000000" pitchFamily="2" charset="2"/>
              </a:rPr>
              <a:t> </a:t>
            </a:r>
            <a:r>
              <a:rPr lang="es-MX" dirty="0"/>
              <a:t>Buen diagnóstico y pronostico de la enfermedad.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6F6BB40-4C96-46FA-900C-05648D5454EF}"/>
              </a:ext>
            </a:extLst>
          </p:cNvPr>
          <p:cNvSpPr txBox="1"/>
          <p:nvPr/>
        </p:nvSpPr>
        <p:spPr>
          <a:xfrm>
            <a:off x="722918" y="4412749"/>
            <a:ext cx="4320209" cy="120032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Cariotipaje </a:t>
            </a:r>
            <a:r>
              <a:rPr lang="es-MX" dirty="0">
                <a:sym typeface="Wingdings" panose="05000000000000000000" pitchFamily="2" charset="2"/>
              </a:rPr>
              <a:t></a:t>
            </a:r>
            <a:r>
              <a:rPr lang="es-MX" dirty="0"/>
              <a:t> permite establecer anomalías cromosómicas </a:t>
            </a:r>
          </a:p>
          <a:p>
            <a:pPr algn="ctr"/>
            <a:r>
              <a:rPr lang="es-MX" dirty="0"/>
              <a:t>No se ha realizado estudios de cariotipaje en el país de esta neoplasia.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403D560-9A4B-4D67-AB9C-4A42FFF45922}"/>
              </a:ext>
            </a:extLst>
          </p:cNvPr>
          <p:cNvSpPr txBox="1"/>
          <p:nvPr/>
        </p:nvSpPr>
        <p:spPr>
          <a:xfrm>
            <a:off x="6204325" y="1047287"/>
            <a:ext cx="4035288" cy="92333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Aumento en la enfermedad </a:t>
            </a:r>
            <a:r>
              <a:rPr lang="es-MX" dirty="0">
                <a:sym typeface="Wingdings" panose="05000000000000000000" pitchFamily="2" charset="2"/>
              </a:rPr>
              <a:t> Crecimiento poblacional, envejecimiento de la población y factores de riesgo</a:t>
            </a:r>
            <a:endParaRPr lang="es-MX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CFA0C25-2848-42C3-8EE7-813DCB676EF4}"/>
              </a:ext>
            </a:extLst>
          </p:cNvPr>
          <p:cNvSpPr/>
          <p:nvPr/>
        </p:nvSpPr>
        <p:spPr>
          <a:xfrm>
            <a:off x="-7410" y="6524392"/>
            <a:ext cx="7323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(Montes, Montero, Moreno-Rosi, &amp; Gonzáles, 2011), </a:t>
            </a:r>
            <a:r>
              <a:rPr lang="es-MX" dirty="0"/>
              <a:t>(Zúñiga Venegas, 2009)</a:t>
            </a:r>
          </a:p>
        </p:txBody>
      </p:sp>
      <p:pic>
        <p:nvPicPr>
          <p:cNvPr id="3074" name="Picture 2" descr="Dispositivo diagnostica 17 enfermedades con una muestra de aliento | Life -  ComputerHoy.com">
            <a:extLst>
              <a:ext uri="{FF2B5EF4-FFF2-40B4-BE49-F238E27FC236}">
                <a16:creationId xmlns:a16="http://schemas.microsoft.com/office/drawing/2014/main" id="{0E411588-0799-492B-94F6-903D3D070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80" y="333608"/>
            <a:ext cx="5360377" cy="302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7507044D-2262-4B09-835B-8ABDF8D32938}"/>
              </a:ext>
            </a:extLst>
          </p:cNvPr>
          <p:cNvCxnSpPr>
            <a:stCxn id="6" idx="1"/>
            <a:endCxn id="7" idx="1"/>
          </p:cNvCxnSpPr>
          <p:nvPr/>
        </p:nvCxnSpPr>
        <p:spPr>
          <a:xfrm rot="10800000" flipH="1" flipV="1">
            <a:off x="318180" y="3885252"/>
            <a:ext cx="404738" cy="1127662"/>
          </a:xfrm>
          <a:prstGeom prst="bentConnector3">
            <a:avLst>
              <a:gd name="adj1" fmla="val -56481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: angular 18">
            <a:extLst>
              <a:ext uri="{FF2B5EF4-FFF2-40B4-BE49-F238E27FC236}">
                <a16:creationId xmlns:a16="http://schemas.microsoft.com/office/drawing/2014/main" id="{7540A5DE-E7CC-4C55-A990-634357CDAF5C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0239613" y="1508952"/>
            <a:ext cx="548826" cy="1391724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Definición de radioterapia externa - Diccionario de cáncer del NCI -  Instituto Nacional del Cáncer">
            <a:extLst>
              <a:ext uri="{FF2B5EF4-FFF2-40B4-BE49-F238E27FC236}">
                <a16:creationId xmlns:a16="http://schemas.microsoft.com/office/drawing/2014/main" id="{EB4F4935-98FA-4CA0-9734-08B0E2DC3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62" y="2352045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BDBFCE7-6297-4DE0-8EAA-FB315493A9FD}"/>
              </a:ext>
            </a:extLst>
          </p:cNvPr>
          <p:cNvCxnSpPr>
            <a:stCxn id="24" idx="1"/>
            <a:endCxn id="7" idx="3"/>
          </p:cNvCxnSpPr>
          <p:nvPr/>
        </p:nvCxnSpPr>
        <p:spPr>
          <a:xfrm flipH="1">
            <a:off x="5043127" y="5012914"/>
            <a:ext cx="25869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98CEB25-7D30-4B8E-B989-2A671F6DE8D8}"/>
              </a:ext>
            </a:extLst>
          </p:cNvPr>
          <p:cNvSpPr txBox="1"/>
          <p:nvPr/>
        </p:nvSpPr>
        <p:spPr>
          <a:xfrm>
            <a:off x="5301826" y="4412749"/>
            <a:ext cx="3347634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Ensayo comete permite conocer el daño en ADN en individuos y poblaciones </a:t>
            </a:r>
            <a:r>
              <a:rPr lang="es-MX" dirty="0">
                <a:sym typeface="Wingdings" panose="05000000000000000000" pitchFamily="2" charset="2"/>
              </a:rPr>
              <a:t> Riesgo de sufrir cáncer</a:t>
            </a:r>
            <a:endParaRPr lang="es-MX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0BEA160-BB07-41CF-A0CD-4899C7EEC0F8}"/>
              </a:ext>
            </a:extLst>
          </p:cNvPr>
          <p:cNvSpPr txBox="1"/>
          <p:nvPr/>
        </p:nvSpPr>
        <p:spPr>
          <a:xfrm>
            <a:off x="8495577" y="2900676"/>
            <a:ext cx="2505388" cy="92333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No se realizan biopsias agresivas o cirugías extensas </a:t>
            </a:r>
          </a:p>
        </p:txBody>
      </p:sp>
      <p:cxnSp>
        <p:nvCxnSpPr>
          <p:cNvPr id="4097" name="Conector: angular 4096">
            <a:extLst>
              <a:ext uri="{FF2B5EF4-FFF2-40B4-BE49-F238E27FC236}">
                <a16:creationId xmlns:a16="http://schemas.microsoft.com/office/drawing/2014/main" id="{0209C9F5-E069-4238-9236-9982B673CF41}"/>
              </a:ext>
            </a:extLst>
          </p:cNvPr>
          <p:cNvCxnSpPr>
            <a:cxnSpLocks/>
            <a:stCxn id="31" idx="3"/>
          </p:cNvCxnSpPr>
          <p:nvPr/>
        </p:nvCxnSpPr>
        <p:spPr>
          <a:xfrm flipH="1">
            <a:off x="8642779" y="3362341"/>
            <a:ext cx="2358186" cy="1677493"/>
          </a:xfrm>
          <a:prstGeom prst="bentConnector3">
            <a:avLst>
              <a:gd name="adj1" fmla="val -969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48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F12BED0-F154-4F92-8CA5-9A143D7350EE}"/>
              </a:ext>
            </a:extLst>
          </p:cNvPr>
          <p:cNvSpPr txBox="1">
            <a:spLocks/>
          </p:cNvSpPr>
          <p:nvPr/>
        </p:nvSpPr>
        <p:spPr>
          <a:xfrm>
            <a:off x="-1616301" y="333608"/>
            <a:ext cx="830088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Arial" panose="020B0604020202020204" pitchFamily="34" charset="0"/>
              </a:rPr>
              <a:t>Objetivos</a:t>
            </a:r>
            <a:r>
              <a:rPr lang="es-EC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C5D563-D107-4E47-800F-02B39949ED96}"/>
              </a:ext>
            </a:extLst>
          </p:cNvPr>
          <p:cNvSpPr txBox="1"/>
          <p:nvPr/>
        </p:nvSpPr>
        <p:spPr>
          <a:xfrm>
            <a:off x="1592316" y="1916923"/>
            <a:ext cx="3673365" cy="58477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3200" b="1" i="1" dirty="0"/>
              <a:t>Objetivo General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D02A1DE-52C7-4C24-A4C3-1C3E7A11DE8E}"/>
              </a:ext>
            </a:extLst>
          </p:cNvPr>
          <p:cNvSpPr txBox="1"/>
          <p:nvPr/>
        </p:nvSpPr>
        <p:spPr>
          <a:xfrm>
            <a:off x="2580290" y="2407903"/>
            <a:ext cx="7031420" cy="184665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Estandarización de los protocolos para determinar las características </a:t>
            </a:r>
            <a:r>
              <a:rPr lang="es-MX" sz="2400" dirty="0" err="1"/>
              <a:t>cariotípicas</a:t>
            </a:r>
            <a:r>
              <a:rPr lang="es-MX" sz="2400" dirty="0"/>
              <a:t> y daño al ADN en células de cáncer de tiroides mediante cariotipaje y ensayo cometa.</a:t>
            </a:r>
          </a:p>
          <a:p>
            <a:endParaRPr lang="es-MX" dirty="0"/>
          </a:p>
        </p:txBody>
      </p:sp>
      <p:pic>
        <p:nvPicPr>
          <p:cNvPr id="2050" name="Picture 2" descr="Reto de lectura: veinte libros para leer en el 2015 | Literautas">
            <a:extLst>
              <a:ext uri="{FF2B5EF4-FFF2-40B4-BE49-F238E27FC236}">
                <a16:creationId xmlns:a16="http://schemas.microsoft.com/office/drawing/2014/main" id="{5D8E9475-EC53-4CCC-9EDF-DB3248E83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273" y="3552592"/>
            <a:ext cx="3810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80A5B502-1458-4CFB-AF37-23DEB1FAF7A5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9F69F23-AEE7-4E80-AA4F-A4FC183DF0C7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9E2C0C9-E325-4AF9-AE4D-057E306FE163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0D57D8A-2A8D-48E7-BE96-DCE6C0C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1439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0A5B502-1458-4CFB-AF37-23DEB1FAF7A5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9F69F23-AEE7-4E80-AA4F-A4FC183DF0C7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9E2C0C9-E325-4AF9-AE4D-057E306FE163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0D57D8A-2A8D-48E7-BE96-DCE6C0C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7C5B0AE6-88FC-4BB3-B0D3-7E10D22AC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1014927"/>
              </p:ext>
            </p:extLst>
          </p:nvPr>
        </p:nvGraphicFramePr>
        <p:xfrm>
          <a:off x="1827048" y="899579"/>
          <a:ext cx="9114221" cy="5058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D95563F-9FF2-4904-ACBD-762EDB0098FA}"/>
              </a:ext>
            </a:extLst>
          </p:cNvPr>
          <p:cNvSpPr txBox="1"/>
          <p:nvPr/>
        </p:nvSpPr>
        <p:spPr>
          <a:xfrm>
            <a:off x="912648" y="98960"/>
            <a:ext cx="8537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específicos </a:t>
            </a:r>
          </a:p>
        </p:txBody>
      </p:sp>
      <p:pic>
        <p:nvPicPr>
          <p:cNvPr id="3074" name="Picture 2" descr="Concepto coronavirus 2019-bacterias ncov en microscopio | Vector Gratis">
            <a:extLst>
              <a:ext uri="{FF2B5EF4-FFF2-40B4-BE49-F238E27FC236}">
                <a16:creationId xmlns:a16="http://schemas.microsoft.com/office/drawing/2014/main" id="{E7364F64-6CAC-41B6-98D5-0DEDBB55D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99" y="2360064"/>
            <a:ext cx="2137870" cy="21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032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0A5B502-1458-4CFB-AF37-23DEB1FAF7A5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9F69F23-AEE7-4E80-AA4F-A4FC183DF0C7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9E2C0C9-E325-4AF9-AE4D-057E306FE163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0D57D8A-2A8D-48E7-BE96-DCE6C0C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AF12BED0-F154-4F92-8CA5-9A143D7350EE}"/>
              </a:ext>
            </a:extLst>
          </p:cNvPr>
          <p:cNvSpPr txBox="1">
            <a:spLocks/>
          </p:cNvSpPr>
          <p:nvPr/>
        </p:nvSpPr>
        <p:spPr>
          <a:xfrm>
            <a:off x="838200" y="25368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8000" b="1" spc="-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Metodología</a:t>
            </a:r>
            <a:r>
              <a:rPr lang="es-EC" sz="8000" b="1" spc="-300" dirty="0">
                <a:ln w="9525">
                  <a:solidFill>
                    <a:schemeClr val="bg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9206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0FAEFAE2-CC64-4A62-92AC-8896AE53630F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A9C601E6-7F09-4B68-90AC-5EC7E1A0D412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BFCFD95F-5754-4116-80A5-77B9E9FB933E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D5BF359-F345-45CF-9530-D319D78E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E49D5B37-3DA8-494B-894A-6BF833903E1B}"/>
              </a:ext>
            </a:extLst>
          </p:cNvPr>
          <p:cNvSpPr txBox="1"/>
          <p:nvPr/>
        </p:nvSpPr>
        <p:spPr>
          <a:xfrm>
            <a:off x="712921" y="611109"/>
            <a:ext cx="4602997" cy="369332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/>
              <a:t>Proyecto PROCER: </a:t>
            </a:r>
            <a:r>
              <a:rPr lang="es-MX" dirty="0"/>
              <a:t>Predisposición al Cáncer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FDDB490-A79E-4DDB-B11F-3CD57E751C14}"/>
              </a:ext>
            </a:extLst>
          </p:cNvPr>
          <p:cNvSpPr txBox="1"/>
          <p:nvPr/>
        </p:nvSpPr>
        <p:spPr>
          <a:xfrm>
            <a:off x="1157003" y="1130727"/>
            <a:ext cx="4897464" cy="923330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Aprobación del Comité de Ética de Investigación en Seres Humanos Universidad San Francisco de Quito</a:t>
            </a:r>
          </a:p>
        </p:txBody>
      </p:sp>
      <p:pic>
        <p:nvPicPr>
          <p:cNvPr id="4098" name="Picture 2" descr="Human Research Ethics Committee (CEISH) | Universidad San Francisco de Quito">
            <a:extLst>
              <a:ext uri="{FF2B5EF4-FFF2-40B4-BE49-F238E27FC236}">
                <a16:creationId xmlns:a16="http://schemas.microsoft.com/office/drawing/2014/main" id="{E28E61C5-9F04-4CCF-988C-A2141E9A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18" y="1794032"/>
            <a:ext cx="1239986" cy="12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id="{A484C458-7BDC-4BF6-9DD8-3F11006ACB89}"/>
              </a:ext>
            </a:extLst>
          </p:cNvPr>
          <p:cNvCxnSpPr>
            <a:stCxn id="7" idx="1"/>
            <a:endCxn id="8" idx="1"/>
          </p:cNvCxnSpPr>
          <p:nvPr/>
        </p:nvCxnSpPr>
        <p:spPr>
          <a:xfrm rot="10800000" flipH="1" flipV="1">
            <a:off x="712921" y="795774"/>
            <a:ext cx="444082" cy="796617"/>
          </a:xfrm>
          <a:prstGeom prst="bentConnector3">
            <a:avLst>
              <a:gd name="adj1" fmla="val -51477"/>
            </a:avLst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00" name="Picture 4" descr="SOLCA Quito - Home | Facebook">
            <a:extLst>
              <a:ext uri="{FF2B5EF4-FFF2-40B4-BE49-F238E27FC236}">
                <a16:creationId xmlns:a16="http://schemas.microsoft.com/office/drawing/2014/main" id="{9EFE989C-CD03-46EC-8107-6900A3B34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0" y="3780587"/>
            <a:ext cx="1597133" cy="159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89E529B-0D39-4AF0-BFE3-AB668D02D07C}"/>
              </a:ext>
            </a:extLst>
          </p:cNvPr>
          <p:cNvSpPr txBox="1"/>
          <p:nvPr/>
        </p:nvSpPr>
        <p:spPr>
          <a:xfrm>
            <a:off x="1601086" y="2842178"/>
            <a:ext cx="3518116" cy="92333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Aprobación por el Comité de Ética de Investigación en Seres Humanos  de SOLCA y HCAM (FASE 1). </a:t>
            </a:r>
          </a:p>
        </p:txBody>
      </p:sp>
      <p:pic>
        <p:nvPicPr>
          <p:cNvPr id="4102" name="Picture 6" descr="Home - Hospital Carlos Andrade Marín">
            <a:extLst>
              <a:ext uri="{FF2B5EF4-FFF2-40B4-BE49-F238E27FC236}">
                <a16:creationId xmlns:a16="http://schemas.microsoft.com/office/drawing/2014/main" id="{7260C30A-5C73-4E4D-95C2-73B5B3770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53" y="3905737"/>
            <a:ext cx="3750024" cy="126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: angular 12">
            <a:extLst>
              <a:ext uri="{FF2B5EF4-FFF2-40B4-BE49-F238E27FC236}">
                <a16:creationId xmlns:a16="http://schemas.microsoft.com/office/drawing/2014/main" id="{2A223AB8-EB19-428E-B2B2-566D2D87CD72}"/>
              </a:ext>
            </a:extLst>
          </p:cNvPr>
          <p:cNvCxnSpPr>
            <a:stCxn id="11" idx="1"/>
            <a:endCxn id="4100" idx="1"/>
          </p:cNvCxnSpPr>
          <p:nvPr/>
        </p:nvCxnSpPr>
        <p:spPr>
          <a:xfrm rot="10800000" flipV="1">
            <a:off x="712920" y="3303842"/>
            <a:ext cx="888166" cy="1275311"/>
          </a:xfrm>
          <a:prstGeom prst="bentConnector3">
            <a:avLst>
              <a:gd name="adj1" fmla="val 125738"/>
            </a:avLst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EFA1C7A7-9BA8-402C-A497-504E985E0BD8}"/>
              </a:ext>
            </a:extLst>
          </p:cNvPr>
          <p:cNvCxnSpPr>
            <a:stCxn id="11" idx="3"/>
            <a:endCxn id="4102" idx="3"/>
          </p:cNvCxnSpPr>
          <p:nvPr/>
        </p:nvCxnSpPr>
        <p:spPr>
          <a:xfrm>
            <a:off x="5119202" y="3303843"/>
            <a:ext cx="940875" cy="1231898"/>
          </a:xfrm>
          <a:prstGeom prst="bentConnector3">
            <a:avLst>
              <a:gd name="adj1" fmla="val 124297"/>
            </a:avLst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25EA896-1E01-4D02-A031-783F8554DD4D}"/>
              </a:ext>
            </a:extLst>
          </p:cNvPr>
          <p:cNvSpPr txBox="1"/>
          <p:nvPr/>
        </p:nvSpPr>
        <p:spPr>
          <a:xfrm>
            <a:off x="286110" y="116418"/>
            <a:ext cx="262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COMITÉS DE ÉTICA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0FDFEC4-E993-45D3-8621-B3CC3245605C}"/>
              </a:ext>
            </a:extLst>
          </p:cNvPr>
          <p:cNvSpPr txBox="1"/>
          <p:nvPr/>
        </p:nvSpPr>
        <p:spPr>
          <a:xfrm>
            <a:off x="6876084" y="195610"/>
            <a:ext cx="262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MUESTRAS </a:t>
            </a:r>
          </a:p>
        </p:txBody>
      </p:sp>
      <p:graphicFrame>
        <p:nvGraphicFramePr>
          <p:cNvPr id="23" name="Diagrama 22">
            <a:extLst>
              <a:ext uri="{FF2B5EF4-FFF2-40B4-BE49-F238E27FC236}">
                <a16:creationId xmlns:a16="http://schemas.microsoft.com/office/drawing/2014/main" id="{4780E98D-2804-486F-A235-2EF65C1172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4930849"/>
              </p:ext>
            </p:extLst>
          </p:nvPr>
        </p:nvGraphicFramePr>
        <p:xfrm>
          <a:off x="5119202" y="690301"/>
          <a:ext cx="7883876" cy="492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85253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75D20163-3258-4AE5-A581-E69A84F41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61" y="228593"/>
            <a:ext cx="9144019" cy="6400813"/>
          </a:xfrm>
          <a:prstGeom prst="rect">
            <a:avLst/>
          </a:prstGeom>
          <a:ln>
            <a:noFill/>
          </a:ln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C6A4987E-C7F4-4EC4-BB48-41C2F194E015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3730F244-0473-4209-AD87-D2D619644DBC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145507E0-7730-47DC-8CC8-4D4561A4D69C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DBF1AF7-883F-4409-A7A0-BDDC51E0B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68317616-2D7D-4A16-A7EC-64725CCF4AD3}"/>
              </a:ext>
            </a:extLst>
          </p:cNvPr>
          <p:cNvSpPr/>
          <p:nvPr/>
        </p:nvSpPr>
        <p:spPr>
          <a:xfrm>
            <a:off x="5197098" y="333608"/>
            <a:ext cx="1797804" cy="503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CARIOTIPO</a:t>
            </a:r>
          </a:p>
        </p:txBody>
      </p:sp>
    </p:spTree>
    <p:extLst>
      <p:ext uri="{BB962C8B-B14F-4D97-AF65-F5344CB8AC3E}">
        <p14:creationId xmlns:p14="http://schemas.microsoft.com/office/powerpoint/2010/main" val="1459072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AD54EDD-DAAC-4428-A009-D825B0DCEBD8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BBC65D1-76AC-46FC-826B-9399AFCF1014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DC6C9788-5311-4D74-A590-93BC2A60815D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E7B6A3C-D692-4CBC-A466-5689ADB39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304E50F9-8F70-470A-B868-8EF643C56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11" y="112249"/>
            <a:ext cx="9144019" cy="640081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AD3EC3-FE37-4E9F-AF6A-4B0D7B976AC6}"/>
              </a:ext>
            </a:extLst>
          </p:cNvPr>
          <p:cNvSpPr/>
          <p:nvPr/>
        </p:nvSpPr>
        <p:spPr>
          <a:xfrm>
            <a:off x="3595607" y="112249"/>
            <a:ext cx="3812583" cy="647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ENSAYO COMETA</a:t>
            </a:r>
          </a:p>
        </p:txBody>
      </p:sp>
    </p:spTree>
    <p:extLst>
      <p:ext uri="{BB962C8B-B14F-4D97-AF65-F5344CB8AC3E}">
        <p14:creationId xmlns:p14="http://schemas.microsoft.com/office/powerpoint/2010/main" val="3922987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0A5B502-1458-4CFB-AF37-23DEB1FAF7A5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9F69F23-AEE7-4E80-AA4F-A4FC183DF0C7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9E2C0C9-E325-4AF9-AE4D-057E306FE163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0D57D8A-2A8D-48E7-BE96-DCE6C0C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17E9CCCD-9E6E-42D2-BDA6-3BEA0D8FC108}"/>
              </a:ext>
            </a:extLst>
          </p:cNvPr>
          <p:cNvSpPr txBox="1"/>
          <p:nvPr/>
        </p:nvSpPr>
        <p:spPr>
          <a:xfrm>
            <a:off x="154982" y="102775"/>
            <a:ext cx="8356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BÚSQUEDA DE VARIANTES GENÉTICAS DE CÁNCER DE TIROIDES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9FFAC3D1-916F-4C5F-95C4-59EB13984C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87101"/>
              </p:ext>
            </p:extLst>
          </p:nvPr>
        </p:nvGraphicFramePr>
        <p:xfrm>
          <a:off x="761138" y="-830014"/>
          <a:ext cx="11017573" cy="7161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282A473B-5475-4AA5-8906-3841BA15DE22}"/>
              </a:ext>
            </a:extLst>
          </p:cNvPr>
          <p:cNvSpPr txBox="1"/>
          <p:nvPr/>
        </p:nvSpPr>
        <p:spPr>
          <a:xfrm>
            <a:off x="103033" y="6477975"/>
            <a:ext cx="655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PubMed, </a:t>
            </a:r>
            <a:r>
              <a:rPr lang="es-MX" dirty="0" err="1"/>
              <a:t>ScienceDirect</a:t>
            </a:r>
            <a:r>
              <a:rPr lang="es-MX" dirty="0"/>
              <a:t>, SciELO, Google </a:t>
            </a:r>
            <a:r>
              <a:rPr lang="es-MX" dirty="0" err="1"/>
              <a:t>Scholar</a:t>
            </a:r>
            <a:r>
              <a:rPr lang="es-MX" dirty="0"/>
              <a:t>, </a:t>
            </a:r>
            <a:r>
              <a:rPr lang="es-MX" dirty="0" err="1"/>
              <a:t>Science</a:t>
            </a:r>
            <a:r>
              <a:rPr lang="es-MX" dirty="0"/>
              <a:t> </a:t>
            </a:r>
            <a:r>
              <a:rPr lang="es-MX" dirty="0" err="1"/>
              <a:t>Research</a:t>
            </a:r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0771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0"/>
            <a:ext cx="10515600" cy="1325563"/>
          </a:xfrm>
        </p:spPr>
        <p:txBody>
          <a:bodyPr>
            <a:normAutofit/>
          </a:bodyPr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CONTENIDOS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10996"/>
            <a:ext cx="10515600" cy="4351338"/>
          </a:xfrm>
        </p:spPr>
        <p:txBody>
          <a:bodyPr>
            <a:noAutofit/>
          </a:bodyPr>
          <a:lstStyle/>
          <a:p>
            <a:r>
              <a:rPr lang="es-EC" sz="3200" b="1" dirty="0">
                <a:solidFill>
                  <a:srgbClr val="1F4E79"/>
                </a:solidFill>
              </a:rPr>
              <a:t>Introducción </a:t>
            </a:r>
          </a:p>
          <a:p>
            <a:pPr marL="0" indent="0">
              <a:buNone/>
            </a:pPr>
            <a:endParaRPr lang="es-EC" sz="3200" b="1" dirty="0">
              <a:solidFill>
                <a:srgbClr val="1F4E79"/>
              </a:solidFill>
            </a:endParaRPr>
          </a:p>
          <a:p>
            <a:r>
              <a:rPr lang="es-EC" sz="3200" b="1" dirty="0">
                <a:solidFill>
                  <a:schemeClr val="accent1">
                    <a:lumMod val="50000"/>
                  </a:schemeClr>
                </a:solidFill>
              </a:rPr>
              <a:t>Materiales y Métodos </a:t>
            </a:r>
          </a:p>
          <a:p>
            <a:pPr marL="0" indent="0">
              <a:buNone/>
            </a:pPr>
            <a:endParaRPr lang="es-EC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C" sz="3200" b="1" dirty="0">
                <a:solidFill>
                  <a:srgbClr val="1F4E79"/>
                </a:solidFill>
              </a:rPr>
              <a:t>Resultados y Discusión</a:t>
            </a:r>
          </a:p>
          <a:p>
            <a:pPr marL="0" indent="0">
              <a:buNone/>
            </a:pPr>
            <a:endParaRPr lang="es-EC" sz="3200" b="1" dirty="0">
              <a:solidFill>
                <a:srgbClr val="1F4E79"/>
              </a:solidFill>
            </a:endParaRPr>
          </a:p>
          <a:p>
            <a:r>
              <a:rPr lang="es-EC" sz="3200" b="1" dirty="0">
                <a:solidFill>
                  <a:srgbClr val="1F4E79"/>
                </a:solidFill>
              </a:rPr>
              <a:t>Conclusiones y Recomendaciones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E9680FA-9A23-4097-85BC-1EE633DCDFA3}"/>
              </a:ext>
            </a:extLst>
          </p:cNvPr>
          <p:cNvGrpSpPr/>
          <p:nvPr/>
        </p:nvGrpSpPr>
        <p:grpSpPr>
          <a:xfrm>
            <a:off x="-2" y="5858548"/>
            <a:ext cx="12088969" cy="724975"/>
            <a:chOff x="-2" y="5858548"/>
            <a:chExt cx="12088969" cy="724975"/>
          </a:xfrm>
        </p:grpSpPr>
        <p:sp>
          <p:nvSpPr>
            <p:cNvPr id="4" name="Rectángulo 3"/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/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pic>
        <p:nvPicPr>
          <p:cNvPr id="9" name="Imagen 8" descr="Imagen que contiene teléfono, tabla&#10;&#10;Descripción generada automáticamente">
            <a:extLst>
              <a:ext uri="{FF2B5EF4-FFF2-40B4-BE49-F238E27FC236}">
                <a16:creationId xmlns:a16="http://schemas.microsoft.com/office/drawing/2014/main" id="{5DFCEAF0-AC9B-4866-9B49-E8EC02D48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31" b="92000" l="10000" r="90000">
                        <a14:foregroundMark x1="52154" y1="8231" x2="52154" y2="8231"/>
                        <a14:foregroundMark x1="64846" y1="92000" x2="64846" y2="92000"/>
                        <a14:foregroundMark x1="69692" y1="92000" x2="69692" y2="92000"/>
                        <a14:foregroundMark x1="47692" y1="92000" x2="47692" y2="92000"/>
                        <a14:foregroundMark x1="33077" y1="86385" x2="33077" y2="86385"/>
                      </a14:backgroundRemoval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07" y="914782"/>
            <a:ext cx="4216619" cy="421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3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0A5B502-1458-4CFB-AF37-23DEB1FAF7A5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9F69F23-AEE7-4E80-AA4F-A4FC183DF0C7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9E2C0C9-E325-4AF9-AE4D-057E306FE163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0D57D8A-2A8D-48E7-BE96-DCE6C0C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AF12BED0-F154-4F92-8CA5-9A143D7350EE}"/>
              </a:ext>
            </a:extLst>
          </p:cNvPr>
          <p:cNvSpPr txBox="1">
            <a:spLocks/>
          </p:cNvSpPr>
          <p:nvPr/>
        </p:nvSpPr>
        <p:spPr>
          <a:xfrm>
            <a:off x="838200" y="179584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8000" b="1" spc="-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y Discusión </a:t>
            </a:r>
          </a:p>
        </p:txBody>
      </p:sp>
    </p:spTree>
    <p:extLst>
      <p:ext uri="{BB962C8B-B14F-4D97-AF65-F5344CB8AC3E}">
        <p14:creationId xmlns:p14="http://schemas.microsoft.com/office/powerpoint/2010/main" val="1371458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F4A48C2-1EB5-4BD0-AFB0-5067E876B773}"/>
              </a:ext>
            </a:extLst>
          </p:cNvPr>
          <p:cNvGrpSpPr/>
          <p:nvPr/>
        </p:nvGrpSpPr>
        <p:grpSpPr>
          <a:xfrm>
            <a:off x="-2" y="6047281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4754B14C-B66D-43F4-8C89-F67883E652E5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9E07244B-2A12-41F9-9701-61FD03BD46D1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E6FBFC0-CC00-4FBC-A3BC-FD8CF87B7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4EA8096B-FDEB-4BD2-B7A0-D7BD794C214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676737"/>
            <a:ext cx="6516674" cy="282040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69D2DEE-BE8E-453C-B2E5-4B44A429BCC0}"/>
              </a:ext>
            </a:extLst>
          </p:cNvPr>
          <p:cNvSpPr txBox="1"/>
          <p:nvPr/>
        </p:nvSpPr>
        <p:spPr>
          <a:xfrm>
            <a:off x="420756" y="122739"/>
            <a:ext cx="18155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CARIOTIPO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3FCBFD6-6D86-400F-954C-F77608A17A09}"/>
              </a:ext>
            </a:extLst>
          </p:cNvPr>
          <p:cNvSpPr txBox="1"/>
          <p:nvPr/>
        </p:nvSpPr>
        <p:spPr>
          <a:xfrm>
            <a:off x="304800" y="920907"/>
            <a:ext cx="121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Colcemid:</a:t>
            </a:r>
          </a:p>
          <a:p>
            <a:pPr marL="342900" indent="-342900">
              <a:buAutoNum type="alphaUcParenR"/>
            </a:pPr>
            <a:r>
              <a:rPr lang="es-MX" dirty="0"/>
              <a:t>40 min</a:t>
            </a:r>
          </a:p>
          <a:p>
            <a:pPr marL="342900" indent="-342900">
              <a:buAutoNum type="alphaUcParenR"/>
            </a:pPr>
            <a:r>
              <a:rPr lang="es-MX" dirty="0"/>
              <a:t>25 min</a:t>
            </a:r>
          </a:p>
          <a:p>
            <a:pPr marL="342900" indent="-342900">
              <a:buAutoNum type="alphaUcParenR"/>
            </a:pPr>
            <a:r>
              <a:rPr lang="es-MX" dirty="0"/>
              <a:t>25 min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8AA45B9-450A-4CC4-B3DD-ED75130D3691}"/>
              </a:ext>
            </a:extLst>
          </p:cNvPr>
          <p:cNvSpPr txBox="1"/>
          <p:nvPr/>
        </p:nvSpPr>
        <p:spPr>
          <a:xfrm>
            <a:off x="1288773" y="3356401"/>
            <a:ext cx="1895061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Buena morfología, largos y definidos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B21C072-147D-4958-A074-9E44B664EBEC}"/>
              </a:ext>
            </a:extLst>
          </p:cNvPr>
          <p:cNvSpPr txBox="1"/>
          <p:nvPr/>
        </p:nvSpPr>
        <p:spPr>
          <a:xfrm>
            <a:off x="3568188" y="3347834"/>
            <a:ext cx="2093845" cy="64633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Cromosomas largos y no definidos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C412B21-CB11-4795-9964-5F10F0653D89}"/>
              </a:ext>
            </a:extLst>
          </p:cNvPr>
          <p:cNvSpPr txBox="1"/>
          <p:nvPr/>
        </p:nvSpPr>
        <p:spPr>
          <a:xfrm>
            <a:off x="6046387" y="3356400"/>
            <a:ext cx="1454343" cy="64633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Cromosomas superpuestos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E339A90-1E04-4D00-A9D7-F2E75ECEA79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706221" y="3358408"/>
            <a:ext cx="4219575" cy="2623185"/>
          </a:xfrm>
          <a:prstGeom prst="rect">
            <a:avLst/>
          </a:prstGeom>
        </p:spPr>
      </p:pic>
      <p:sp>
        <p:nvSpPr>
          <p:cNvPr id="15" name="Flecha: curvada hacia la derecha 14">
            <a:extLst>
              <a:ext uri="{FF2B5EF4-FFF2-40B4-BE49-F238E27FC236}">
                <a16:creationId xmlns:a16="http://schemas.microsoft.com/office/drawing/2014/main" id="{0CC2BD4B-BE18-45CE-BDA9-94A5C8CC1B35}"/>
              </a:ext>
            </a:extLst>
          </p:cNvPr>
          <p:cNvSpPr/>
          <p:nvPr/>
        </p:nvSpPr>
        <p:spPr>
          <a:xfrm>
            <a:off x="6768588" y="4877279"/>
            <a:ext cx="834887" cy="85188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B70880-A134-4E4A-ABA3-DED0459EF35D}"/>
              </a:ext>
            </a:extLst>
          </p:cNvPr>
          <p:cNvSpPr txBox="1"/>
          <p:nvPr/>
        </p:nvSpPr>
        <p:spPr>
          <a:xfrm>
            <a:off x="4578626" y="4797637"/>
            <a:ext cx="303474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Cromosomas gruesos y cortos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5737A95-26FE-4095-BEFB-F5F82EE39323}"/>
              </a:ext>
            </a:extLst>
          </p:cNvPr>
          <p:cNvSpPr txBox="1"/>
          <p:nvPr/>
        </p:nvSpPr>
        <p:spPr>
          <a:xfrm>
            <a:off x="9959473" y="2723777"/>
            <a:ext cx="1768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Colcemid: 1 h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55E0C341-BD15-4A4F-9040-3F4B58814957}"/>
              </a:ext>
            </a:extLst>
          </p:cNvPr>
          <p:cNvSpPr/>
          <p:nvPr/>
        </p:nvSpPr>
        <p:spPr>
          <a:xfrm>
            <a:off x="304800" y="1232452"/>
            <a:ext cx="1219200" cy="318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693E54B-D5EB-47E0-9A5B-02FBC2CD3634}"/>
              </a:ext>
            </a:extLst>
          </p:cNvPr>
          <p:cNvSpPr/>
          <p:nvPr/>
        </p:nvSpPr>
        <p:spPr>
          <a:xfrm>
            <a:off x="0" y="6488668"/>
            <a:ext cx="491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Howe </a:t>
            </a:r>
            <a:r>
              <a:rPr lang="es-MX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al.,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(2014), Tamar (2018), </a:t>
            </a:r>
            <a:r>
              <a:rPr lang="es-MX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Huacuja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(2005).</a:t>
            </a: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94FD9D9-AF5C-452A-98B3-92ED70601306}"/>
              </a:ext>
            </a:extLst>
          </p:cNvPr>
          <p:cNvSpPr txBox="1"/>
          <p:nvPr/>
        </p:nvSpPr>
        <p:spPr>
          <a:xfrm>
            <a:off x="2913681" y="268839"/>
            <a:ext cx="850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Se usaron 6 muestras, por cada muestra se realizó 2 placas y se analizaron 304 metafases.</a:t>
            </a:r>
          </a:p>
        </p:txBody>
      </p:sp>
    </p:spTree>
    <p:extLst>
      <p:ext uri="{BB962C8B-B14F-4D97-AF65-F5344CB8AC3E}">
        <p14:creationId xmlns:p14="http://schemas.microsoft.com/office/powerpoint/2010/main" val="2158202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7D11CAD-27A1-4A73-A0E5-CF526C97DA07}"/>
              </a:ext>
            </a:extLst>
          </p:cNvPr>
          <p:cNvGrpSpPr/>
          <p:nvPr/>
        </p:nvGrpSpPr>
        <p:grpSpPr>
          <a:xfrm>
            <a:off x="-2" y="6073785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9AE33F4-58D5-4865-8D24-32AD462AE6A5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CFF6F22B-923D-45AF-A139-46DB45FD1EBE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9F0C95F-4B54-47B2-9B79-31ED3FCC6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6DB117CD-55F0-4933-89B2-D9A0B4970BD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59904" y="544986"/>
            <a:ext cx="8066076" cy="629680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8D77EF5-789E-46E3-8432-E5B420883151}"/>
              </a:ext>
            </a:extLst>
          </p:cNvPr>
          <p:cNvSpPr txBox="1"/>
          <p:nvPr/>
        </p:nvSpPr>
        <p:spPr>
          <a:xfrm>
            <a:off x="304800" y="662609"/>
            <a:ext cx="1987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Tripsina: </a:t>
            </a:r>
          </a:p>
          <a:p>
            <a:pPr marL="342900" indent="-342900">
              <a:buAutoNum type="alphaUcParenR"/>
            </a:pPr>
            <a:r>
              <a:rPr lang="es-MX" dirty="0"/>
              <a:t>42.5 s</a:t>
            </a:r>
          </a:p>
          <a:p>
            <a:pPr marL="342900" indent="-342900">
              <a:buAutoNum type="alphaUcParenR"/>
            </a:pPr>
            <a:r>
              <a:rPr lang="es-MX" dirty="0"/>
              <a:t>42 s</a:t>
            </a:r>
          </a:p>
          <a:p>
            <a:pPr marL="342900" indent="-342900">
              <a:buAutoNum type="alphaUcParenR"/>
            </a:pPr>
            <a:r>
              <a:rPr lang="es-MX" dirty="0"/>
              <a:t>45.5 s</a:t>
            </a:r>
          </a:p>
          <a:p>
            <a:pPr marL="342900" indent="-342900">
              <a:buAutoNum type="alphaUcParenR"/>
            </a:pPr>
            <a:r>
              <a:rPr lang="es-MX" dirty="0"/>
              <a:t>45 s</a:t>
            </a:r>
          </a:p>
          <a:p>
            <a:pPr marL="342900" indent="-342900">
              <a:buAutoNum type="alphaUcParenR"/>
            </a:pPr>
            <a:r>
              <a:rPr lang="es-MX" dirty="0"/>
              <a:t>42.5 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C6A5917-1C34-4080-9DD6-341B5B80F8E2}"/>
              </a:ext>
            </a:extLst>
          </p:cNvPr>
          <p:cNvSpPr txBox="1"/>
          <p:nvPr/>
        </p:nvSpPr>
        <p:spPr>
          <a:xfrm>
            <a:off x="9865588" y="983486"/>
            <a:ext cx="17890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Tinción Giemsa:</a:t>
            </a:r>
          </a:p>
          <a:p>
            <a:pPr marL="342900" indent="-342900">
              <a:buAutoNum type="alphaUcParenR"/>
            </a:pPr>
            <a:r>
              <a:rPr lang="es-MX" dirty="0"/>
              <a:t>2.50 min</a:t>
            </a:r>
          </a:p>
          <a:p>
            <a:pPr marL="342900" indent="-342900">
              <a:buAutoNum type="alphaUcParenR"/>
            </a:pPr>
            <a:r>
              <a:rPr lang="es-MX" dirty="0"/>
              <a:t>3 min</a:t>
            </a:r>
          </a:p>
          <a:p>
            <a:pPr marL="342900" indent="-342900">
              <a:buAutoNum type="alphaUcParenR"/>
            </a:pPr>
            <a:r>
              <a:rPr lang="es-MX" dirty="0"/>
              <a:t>3 min</a:t>
            </a:r>
          </a:p>
          <a:p>
            <a:pPr marL="342900" indent="-342900">
              <a:buAutoNum type="alphaUcParenR"/>
            </a:pPr>
            <a:r>
              <a:rPr lang="es-MX" dirty="0"/>
              <a:t>2.50 min</a:t>
            </a:r>
          </a:p>
          <a:p>
            <a:pPr marL="342900" indent="-342900">
              <a:buAutoNum type="alphaUcParenR"/>
            </a:pPr>
            <a:r>
              <a:rPr lang="es-MX" dirty="0"/>
              <a:t>2.40 min</a:t>
            </a:r>
          </a:p>
          <a:p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6706C18-A68C-433D-B362-FB67DF8FE3E0}"/>
              </a:ext>
            </a:extLst>
          </p:cNvPr>
          <p:cNvSpPr txBox="1"/>
          <p:nvPr/>
        </p:nvSpPr>
        <p:spPr>
          <a:xfrm>
            <a:off x="9168317" y="4479279"/>
            <a:ext cx="1555767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Metafases superpuestas</a:t>
            </a:r>
          </a:p>
        </p:txBody>
      </p:sp>
      <p:sp>
        <p:nvSpPr>
          <p:cNvPr id="10" name="Flecha: hacia la izquierda 9">
            <a:extLst>
              <a:ext uri="{FF2B5EF4-FFF2-40B4-BE49-F238E27FC236}">
                <a16:creationId xmlns:a16="http://schemas.microsoft.com/office/drawing/2014/main" id="{4C3D97A7-429E-4B4A-8778-A5ED7520CB81}"/>
              </a:ext>
            </a:extLst>
          </p:cNvPr>
          <p:cNvSpPr/>
          <p:nvPr/>
        </p:nvSpPr>
        <p:spPr>
          <a:xfrm>
            <a:off x="8509762" y="4664765"/>
            <a:ext cx="325142" cy="23853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24E519A-9E63-4052-A845-727C76EA467B}"/>
              </a:ext>
            </a:extLst>
          </p:cNvPr>
          <p:cNvSpPr txBox="1"/>
          <p:nvPr/>
        </p:nvSpPr>
        <p:spPr>
          <a:xfrm>
            <a:off x="7001363" y="81046"/>
            <a:ext cx="1934818" cy="58477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dirty="0"/>
              <a:t>Cromosomas cortos y gruesos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653F221-D3FD-41A8-9E36-3AB1AB3B6FA9}"/>
              </a:ext>
            </a:extLst>
          </p:cNvPr>
          <p:cNvSpPr txBox="1"/>
          <p:nvPr/>
        </p:nvSpPr>
        <p:spPr>
          <a:xfrm>
            <a:off x="9168317" y="3203775"/>
            <a:ext cx="1425824" cy="58477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dirty="0"/>
              <a:t>Cromosomas quemados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8FE1A9C-D703-4C2C-B2CC-56DE6FCAD3F5}"/>
              </a:ext>
            </a:extLst>
          </p:cNvPr>
          <p:cNvSpPr txBox="1"/>
          <p:nvPr/>
        </p:nvSpPr>
        <p:spPr>
          <a:xfrm>
            <a:off x="1238144" y="4970354"/>
            <a:ext cx="1946204" cy="120032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Metafases superpuestas, cromosomas sin bandas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436817C1-164F-4B9D-95EA-CC1F6AD3F2EB}"/>
              </a:ext>
            </a:extLst>
          </p:cNvPr>
          <p:cNvSpPr/>
          <p:nvPr/>
        </p:nvSpPr>
        <p:spPr>
          <a:xfrm>
            <a:off x="3054182" y="5408822"/>
            <a:ext cx="402789" cy="298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A94FD0D-35D2-4BE2-BFA3-954ABB0CB9C2}"/>
              </a:ext>
            </a:extLst>
          </p:cNvPr>
          <p:cNvSpPr txBox="1"/>
          <p:nvPr/>
        </p:nvSpPr>
        <p:spPr>
          <a:xfrm>
            <a:off x="4708449" y="73201"/>
            <a:ext cx="2093844" cy="584775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dirty="0"/>
              <a:t>Metafase con una buena dispersión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306C093-C1AB-4C9E-AE33-FB8A29DDA2E1}"/>
              </a:ext>
            </a:extLst>
          </p:cNvPr>
          <p:cNvSpPr txBox="1"/>
          <p:nvPr/>
        </p:nvSpPr>
        <p:spPr>
          <a:xfrm>
            <a:off x="2096475" y="73202"/>
            <a:ext cx="2385391" cy="58477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dirty="0"/>
              <a:t>Cromosomas gruesos con bandas</a:t>
            </a:r>
          </a:p>
        </p:txBody>
      </p:sp>
      <p:sp>
        <p:nvSpPr>
          <p:cNvPr id="17" name="Flecha: hacia la izquierda 16">
            <a:extLst>
              <a:ext uri="{FF2B5EF4-FFF2-40B4-BE49-F238E27FC236}">
                <a16:creationId xmlns:a16="http://schemas.microsoft.com/office/drawing/2014/main" id="{944FE938-3630-419D-A586-2F4F6AE8CDC1}"/>
              </a:ext>
            </a:extLst>
          </p:cNvPr>
          <p:cNvSpPr/>
          <p:nvPr/>
        </p:nvSpPr>
        <p:spPr>
          <a:xfrm rot="2932544" flipV="1">
            <a:off x="9205407" y="2643182"/>
            <a:ext cx="359675" cy="2849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F0A99E9-C00F-492C-AF2C-F7C74273DC8C}"/>
              </a:ext>
            </a:extLst>
          </p:cNvPr>
          <p:cNvSpPr txBox="1"/>
          <p:nvPr/>
        </p:nvSpPr>
        <p:spPr>
          <a:xfrm>
            <a:off x="648423" y="2501990"/>
            <a:ext cx="117944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 43 s 45 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3150C3B-A57B-4A21-BFC2-69C19EB2A168}"/>
              </a:ext>
            </a:extLst>
          </p:cNvPr>
          <p:cNvSpPr txBox="1"/>
          <p:nvPr/>
        </p:nvSpPr>
        <p:spPr>
          <a:xfrm>
            <a:off x="10287171" y="2771120"/>
            <a:ext cx="142582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2.40 a 3 min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CA92784-D8ED-4861-A4B3-D165C7BEBB8F}"/>
              </a:ext>
            </a:extLst>
          </p:cNvPr>
          <p:cNvSpPr/>
          <p:nvPr/>
        </p:nvSpPr>
        <p:spPr>
          <a:xfrm>
            <a:off x="0" y="6504194"/>
            <a:ext cx="6921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Huacuja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(2005), </a:t>
            </a:r>
            <a:r>
              <a:rPr lang="es-MX" dirty="0"/>
              <a:t>Howe </a:t>
            </a:r>
            <a:r>
              <a:rPr lang="es-MX" i="1" dirty="0"/>
              <a:t>et al., </a:t>
            </a:r>
            <a:r>
              <a:rPr lang="es-MX" dirty="0"/>
              <a:t>(2014), </a:t>
            </a:r>
            <a:r>
              <a:rPr lang="es-MX" dirty="0" err="1"/>
              <a:t>Roman</a:t>
            </a:r>
            <a:r>
              <a:rPr lang="es-MX" dirty="0"/>
              <a:t>, (2017), (Tamar et al., 2008).</a:t>
            </a:r>
          </a:p>
        </p:txBody>
      </p:sp>
    </p:spTree>
    <p:extLst>
      <p:ext uri="{BB962C8B-B14F-4D97-AF65-F5344CB8AC3E}">
        <p14:creationId xmlns:p14="http://schemas.microsoft.com/office/powerpoint/2010/main" val="70132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2F5FA260-52EF-45A5-AFC0-713ECBC28322}"/>
              </a:ext>
            </a:extLst>
          </p:cNvPr>
          <p:cNvGrpSpPr/>
          <p:nvPr/>
        </p:nvGrpSpPr>
        <p:grpSpPr>
          <a:xfrm>
            <a:off x="-2" y="6073785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53EAF168-0B71-4D2D-996D-6FD813C605D2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7ED92ABE-600E-41DA-871C-377EE554E61E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5D110AF-9072-43B0-981D-6A76956E0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34C1919C-D35A-46C3-849C-FB2ACC64DF6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1634902"/>
            <a:ext cx="5535682" cy="37190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E08DB2A-EAD3-4175-98E9-29BFE61E33F8}"/>
              </a:ext>
            </a:extLst>
          </p:cNvPr>
          <p:cNvPicPr/>
          <p:nvPr/>
        </p:nvPicPr>
        <p:blipFill rotWithShape="1">
          <a:blip r:embed="rId4"/>
          <a:srcRect r="2174" b="40220"/>
          <a:stretch/>
        </p:blipFill>
        <p:spPr bwMode="auto">
          <a:xfrm>
            <a:off x="608881" y="373435"/>
            <a:ext cx="5116669" cy="37190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B8C244A-23AB-44F9-9F3F-0AB1192116AA}"/>
              </a:ext>
            </a:extLst>
          </p:cNvPr>
          <p:cNvSpPr txBox="1"/>
          <p:nvPr/>
        </p:nvSpPr>
        <p:spPr>
          <a:xfrm>
            <a:off x="6405360" y="1027178"/>
            <a:ext cx="5116667" cy="64633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Cariotipo masculina con anomalías cromosómicas</a:t>
            </a:r>
          </a:p>
          <a:p>
            <a:r>
              <a:rPr lang="es-MX" dirty="0"/>
              <a:t>36 XXYYY, -1, -2, -6, -7, -8, -14, -17, -18, -19, -20, -21.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7041060-D50B-49AD-A351-DE48249A0008}"/>
              </a:ext>
            </a:extLst>
          </p:cNvPr>
          <p:cNvSpPr txBox="1"/>
          <p:nvPr/>
        </p:nvSpPr>
        <p:spPr>
          <a:xfrm>
            <a:off x="1519311" y="4092533"/>
            <a:ext cx="2757268" cy="36933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Cariotipo femenino, 46 XX.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9C96A85-61D5-4A41-9041-0EB618058A23}"/>
              </a:ext>
            </a:extLst>
          </p:cNvPr>
          <p:cNvSpPr txBox="1"/>
          <p:nvPr/>
        </p:nvSpPr>
        <p:spPr>
          <a:xfrm>
            <a:off x="1110838" y="4804820"/>
            <a:ext cx="3574214" cy="36933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43 s Tripsina y 2.45 min en Giemsa </a:t>
            </a:r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15E7A036-DCF8-43AB-8BEF-DCB48020875D}"/>
              </a:ext>
            </a:extLst>
          </p:cNvPr>
          <p:cNvSpPr/>
          <p:nvPr/>
        </p:nvSpPr>
        <p:spPr>
          <a:xfrm>
            <a:off x="2690191" y="4518640"/>
            <a:ext cx="172279" cy="2294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A0F563D-EB32-485E-A242-D8C0A4C0636D}"/>
              </a:ext>
            </a:extLst>
          </p:cNvPr>
          <p:cNvSpPr txBox="1"/>
          <p:nvPr/>
        </p:nvSpPr>
        <p:spPr>
          <a:xfrm>
            <a:off x="7185422" y="387483"/>
            <a:ext cx="3427753" cy="36933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44 s Tripsina y 2.40 min en Giemsa</a:t>
            </a:r>
          </a:p>
        </p:txBody>
      </p:sp>
      <p:sp>
        <p:nvSpPr>
          <p:cNvPr id="20" name="Flecha: hacia abajo 19">
            <a:extLst>
              <a:ext uri="{FF2B5EF4-FFF2-40B4-BE49-F238E27FC236}">
                <a16:creationId xmlns:a16="http://schemas.microsoft.com/office/drawing/2014/main" id="{EB8B1C4A-0A25-4138-BCCD-2568B949BA1B}"/>
              </a:ext>
            </a:extLst>
          </p:cNvPr>
          <p:cNvSpPr/>
          <p:nvPr/>
        </p:nvSpPr>
        <p:spPr>
          <a:xfrm>
            <a:off x="8786191" y="814175"/>
            <a:ext cx="177503" cy="1395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027E718-F020-4211-9128-047EDA473F34}"/>
              </a:ext>
            </a:extLst>
          </p:cNvPr>
          <p:cNvSpPr/>
          <p:nvPr/>
        </p:nvSpPr>
        <p:spPr>
          <a:xfrm>
            <a:off x="0" y="6488668"/>
            <a:ext cx="4794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Novillo, (2010), Villaverde (2000), </a:t>
            </a:r>
            <a:r>
              <a:rPr lang="es-MX" dirty="0"/>
              <a:t>Hwang, (2013).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7B68D80-C082-42F6-9549-E65E2479E8A9}"/>
              </a:ext>
            </a:extLst>
          </p:cNvPr>
          <p:cNvSpPr txBox="1"/>
          <p:nvPr/>
        </p:nvSpPr>
        <p:spPr>
          <a:xfrm>
            <a:off x="608881" y="5264225"/>
            <a:ext cx="4924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Paciente con cariotipo normal, se recomienda realizar un nuevo cariotipo en células plasmáticas y realizar cariotipo con </a:t>
            </a:r>
            <a:r>
              <a:rPr lang="es-MX" b="1" dirty="0"/>
              <a:t>FISH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4C7E398-E818-437C-A967-FBA4ACE918BF}"/>
              </a:ext>
            </a:extLst>
          </p:cNvPr>
          <p:cNvSpPr txBox="1"/>
          <p:nvPr/>
        </p:nvSpPr>
        <p:spPr>
          <a:xfrm>
            <a:off x="6405360" y="5354001"/>
            <a:ext cx="522632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Paciente con anomalías numéricas presentes en cáncer, se recomienda realizar un cariotipo después del tratamiento para ver su efectividad </a:t>
            </a:r>
          </a:p>
        </p:txBody>
      </p:sp>
    </p:spTree>
    <p:extLst>
      <p:ext uri="{BB962C8B-B14F-4D97-AF65-F5344CB8AC3E}">
        <p14:creationId xmlns:p14="http://schemas.microsoft.com/office/powerpoint/2010/main" val="1328828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D1361C2-261B-4CE2-BE8C-2CC07C198F2D}"/>
              </a:ext>
            </a:extLst>
          </p:cNvPr>
          <p:cNvSpPr txBox="1"/>
          <p:nvPr/>
        </p:nvSpPr>
        <p:spPr>
          <a:xfrm>
            <a:off x="437321" y="291549"/>
            <a:ext cx="2319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Ensayo Cometa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50D0A783-199C-410D-AAB3-4A3A448D2039}"/>
              </a:ext>
            </a:extLst>
          </p:cNvPr>
          <p:cNvGrpSpPr/>
          <p:nvPr/>
        </p:nvGrpSpPr>
        <p:grpSpPr>
          <a:xfrm>
            <a:off x="-2" y="6073785"/>
            <a:ext cx="12088969" cy="724975"/>
            <a:chOff x="-2" y="5858548"/>
            <a:chExt cx="12088969" cy="724975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6F2EA2FA-850D-4136-9F5E-1A8122FD0D49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6EB61A9F-8227-434A-B824-1938EAC17F62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56E63BF-85B4-4813-80E9-4ECA97288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99DB4272-DA16-4AF1-94B2-A0957549C22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27915" y="2784314"/>
            <a:ext cx="6726914" cy="33928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2482DFE-66CE-4AC5-8028-084E18CF3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68" y="1105260"/>
            <a:ext cx="5988425" cy="183702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2C7C615-9FCD-4244-BD5D-7F177F243E6E}"/>
              </a:ext>
            </a:extLst>
          </p:cNvPr>
          <p:cNvSpPr txBox="1"/>
          <p:nvPr/>
        </p:nvSpPr>
        <p:spPr>
          <a:xfrm>
            <a:off x="2871082" y="384269"/>
            <a:ext cx="412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15 muestras, 3 repeticiones por muestra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6395D2E-CA95-4C6F-948D-C0564612CF66}"/>
              </a:ext>
            </a:extLst>
          </p:cNvPr>
          <p:cNvSpPr txBox="1"/>
          <p:nvPr/>
        </p:nvSpPr>
        <p:spPr>
          <a:xfrm>
            <a:off x="6539429" y="1105260"/>
            <a:ext cx="3533054" cy="64633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err="1"/>
              <a:t>Tampon</a:t>
            </a:r>
            <a:r>
              <a:rPr lang="es-MX" dirty="0"/>
              <a:t> de lisis </a:t>
            </a:r>
            <a:r>
              <a:rPr lang="es-MX" dirty="0">
                <a:sym typeface="Wingdings" panose="05000000000000000000" pitchFamily="2" charset="2"/>
              </a:rPr>
              <a:t> 1 h adicción de DMSO 10% y </a:t>
            </a:r>
            <a:r>
              <a:rPr lang="es-MX" dirty="0" err="1">
                <a:sym typeface="Wingdings" panose="05000000000000000000" pitchFamily="2" charset="2"/>
              </a:rPr>
              <a:t>Triton</a:t>
            </a:r>
            <a:r>
              <a:rPr lang="es-MX" dirty="0">
                <a:sym typeface="Wingdings" panose="05000000000000000000" pitchFamily="2" charset="2"/>
              </a:rPr>
              <a:t> 1% a 4°C</a:t>
            </a:r>
            <a:endParaRPr lang="es-MX" dirty="0"/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892CD27-697D-4637-9AFF-3FD93F5B3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9981772"/>
              </p:ext>
            </p:extLst>
          </p:nvPr>
        </p:nvGraphicFramePr>
        <p:xfrm>
          <a:off x="-474903" y="2913835"/>
          <a:ext cx="3944730" cy="3196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F705419E-EC2C-4466-9065-73A87D0A7E9B}"/>
              </a:ext>
            </a:extLst>
          </p:cNvPr>
          <p:cNvSpPr/>
          <p:nvPr/>
        </p:nvSpPr>
        <p:spPr>
          <a:xfrm>
            <a:off x="437321" y="1577009"/>
            <a:ext cx="5446644" cy="2252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7B710D9-F666-4E2D-BEB9-C3716E56CD15}"/>
              </a:ext>
            </a:extLst>
          </p:cNvPr>
          <p:cNvSpPr/>
          <p:nvPr/>
        </p:nvSpPr>
        <p:spPr>
          <a:xfrm>
            <a:off x="437321" y="2063360"/>
            <a:ext cx="5446644" cy="2252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Flecha: hacia la izquierda 17">
            <a:extLst>
              <a:ext uri="{FF2B5EF4-FFF2-40B4-BE49-F238E27FC236}">
                <a16:creationId xmlns:a16="http://schemas.microsoft.com/office/drawing/2014/main" id="{24A1ADC0-C9F1-4DA3-B357-DE00FA9D2E6A}"/>
              </a:ext>
            </a:extLst>
          </p:cNvPr>
          <p:cNvSpPr/>
          <p:nvPr/>
        </p:nvSpPr>
        <p:spPr>
          <a:xfrm rot="7029901">
            <a:off x="5724938" y="4880760"/>
            <a:ext cx="318052" cy="304800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bg1"/>
              </a:solidFill>
            </a:endParaRPr>
          </a:p>
        </p:txBody>
      </p:sp>
      <p:sp>
        <p:nvSpPr>
          <p:cNvPr id="19" name="Flecha: hacia la izquierda 18">
            <a:extLst>
              <a:ext uri="{FF2B5EF4-FFF2-40B4-BE49-F238E27FC236}">
                <a16:creationId xmlns:a16="http://schemas.microsoft.com/office/drawing/2014/main" id="{7BC01930-7D16-4089-A2F6-10B885C6414F}"/>
              </a:ext>
            </a:extLst>
          </p:cNvPr>
          <p:cNvSpPr/>
          <p:nvPr/>
        </p:nvSpPr>
        <p:spPr>
          <a:xfrm rot="7029901">
            <a:off x="9138749" y="4889080"/>
            <a:ext cx="318052" cy="304800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bg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DAF0051-EFBE-4400-BED3-97FE0A11D6A7}"/>
              </a:ext>
            </a:extLst>
          </p:cNvPr>
          <p:cNvSpPr txBox="1"/>
          <p:nvPr/>
        </p:nvSpPr>
        <p:spPr>
          <a:xfrm>
            <a:off x="4817521" y="5468344"/>
            <a:ext cx="171649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Halo y cometa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A00FC68-401C-4B17-AB9D-1DC8BA8B58DC}"/>
              </a:ext>
            </a:extLst>
          </p:cNvPr>
          <p:cNvSpPr txBox="1"/>
          <p:nvPr/>
        </p:nvSpPr>
        <p:spPr>
          <a:xfrm>
            <a:off x="8334096" y="5558188"/>
            <a:ext cx="171649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Halo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7A391CC-4820-4C3C-A521-464ECE6EBBD9}"/>
              </a:ext>
            </a:extLst>
          </p:cNvPr>
          <p:cNvSpPr/>
          <p:nvPr/>
        </p:nvSpPr>
        <p:spPr>
          <a:xfrm>
            <a:off x="103033" y="6530984"/>
            <a:ext cx="4947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Murillo (2019), </a:t>
            </a:r>
            <a:r>
              <a:rPr lang="es-MX" dirty="0"/>
              <a:t>Razo (2011), </a:t>
            </a:r>
            <a:r>
              <a:rPr lang="es-MX" dirty="0" err="1"/>
              <a:t>Fracasso</a:t>
            </a:r>
            <a:r>
              <a:rPr lang="es-MX" dirty="0"/>
              <a:t>, </a:t>
            </a:r>
            <a:r>
              <a:rPr lang="es-MX" i="1" dirty="0"/>
              <a:t>et al., </a:t>
            </a:r>
            <a:r>
              <a:rPr lang="es-MX" dirty="0"/>
              <a:t>(2004)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6486870-3919-4AF5-9232-7790A0161F89}"/>
              </a:ext>
            </a:extLst>
          </p:cNvPr>
          <p:cNvSpPr txBox="1"/>
          <p:nvPr/>
        </p:nvSpPr>
        <p:spPr>
          <a:xfrm>
            <a:off x="6998530" y="1912166"/>
            <a:ext cx="4346713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DMSO </a:t>
            </a:r>
            <a:r>
              <a:rPr lang="es-MX" dirty="0">
                <a:sym typeface="Wingdings" panose="05000000000000000000" pitchFamily="2" charset="2"/>
              </a:rPr>
              <a:t> Minimiza el daño por iones hierro</a:t>
            </a:r>
            <a:endParaRPr lang="es-MX" dirty="0"/>
          </a:p>
        </p:txBody>
      </p:sp>
      <p:cxnSp>
        <p:nvCxnSpPr>
          <p:cNvPr id="28" name="Conector: angular 27">
            <a:extLst>
              <a:ext uri="{FF2B5EF4-FFF2-40B4-BE49-F238E27FC236}">
                <a16:creationId xmlns:a16="http://schemas.microsoft.com/office/drawing/2014/main" id="{3D1F77E2-E95F-44EE-95F7-A827329CF4FB}"/>
              </a:ext>
            </a:extLst>
          </p:cNvPr>
          <p:cNvCxnSpPr>
            <a:stCxn id="11" idx="3"/>
            <a:endCxn id="25" idx="3"/>
          </p:cNvCxnSpPr>
          <p:nvPr/>
        </p:nvCxnSpPr>
        <p:spPr>
          <a:xfrm>
            <a:off x="10072483" y="1428426"/>
            <a:ext cx="1272760" cy="668406"/>
          </a:xfrm>
          <a:prstGeom prst="bentConnector3">
            <a:avLst>
              <a:gd name="adj1" fmla="val 117961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BFB4A971-C204-4B4C-9C56-7DCF67EFB4CB}"/>
              </a:ext>
            </a:extLst>
          </p:cNvPr>
          <p:cNvSpPr txBox="1"/>
          <p:nvPr/>
        </p:nvSpPr>
        <p:spPr>
          <a:xfrm>
            <a:off x="10931889" y="5730265"/>
            <a:ext cx="97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150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µm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1EA6D9B-D31B-4EFB-8CCE-ABBF8EFA24C5}"/>
              </a:ext>
            </a:extLst>
          </p:cNvPr>
          <p:cNvSpPr txBox="1"/>
          <p:nvPr/>
        </p:nvSpPr>
        <p:spPr>
          <a:xfrm>
            <a:off x="7109041" y="5607700"/>
            <a:ext cx="97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150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µm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B28DBFBB-0D24-4CA7-B891-D47EEB58B236}"/>
              </a:ext>
            </a:extLst>
          </p:cNvPr>
          <p:cNvGrpSpPr/>
          <p:nvPr/>
        </p:nvGrpSpPr>
        <p:grpSpPr>
          <a:xfrm>
            <a:off x="-2" y="6073785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4FD5520D-4E40-4293-BD5E-8B29CD10F39B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AB09F38-B44D-46D0-84D4-0E0B03A43848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C4097A2-C2B0-417E-B668-CAA3FBBB7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F0D2C038-F8D0-46FA-B06F-BAE9635B816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1204" y="168578"/>
            <a:ext cx="6225126" cy="420463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9ED58EA-5DB2-46DD-8893-A18D838AC0AE}"/>
              </a:ext>
            </a:extLst>
          </p:cNvPr>
          <p:cNvSpPr txBox="1"/>
          <p:nvPr/>
        </p:nvSpPr>
        <p:spPr>
          <a:xfrm>
            <a:off x="755375" y="4587555"/>
            <a:ext cx="2438400" cy="64633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Células con presencia de halo y cola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5B7FE3D9-F70B-4685-90AB-117DF3412F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905345"/>
              </p:ext>
            </p:extLst>
          </p:nvPr>
        </p:nvGraphicFramePr>
        <p:xfrm>
          <a:off x="6286969" y="313761"/>
          <a:ext cx="3798957" cy="3914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601D231-5585-48E5-94D4-23E5CBE43AF3}"/>
              </a:ext>
            </a:extLst>
          </p:cNvPr>
          <p:cNvSpPr txBox="1"/>
          <p:nvPr/>
        </p:nvSpPr>
        <p:spPr>
          <a:xfrm>
            <a:off x="5141843" y="940905"/>
            <a:ext cx="86139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núcleo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4134E42-1B86-477D-9BD1-4B6AD4BE4835}"/>
              </a:ext>
            </a:extLst>
          </p:cNvPr>
          <p:cNvSpPr/>
          <p:nvPr/>
        </p:nvSpPr>
        <p:spPr>
          <a:xfrm>
            <a:off x="3591339" y="668371"/>
            <a:ext cx="1364974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cola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97D2824-7341-4016-8C3E-25DD3011B5A5}"/>
              </a:ext>
            </a:extLst>
          </p:cNvPr>
          <p:cNvSpPr txBox="1"/>
          <p:nvPr/>
        </p:nvSpPr>
        <p:spPr>
          <a:xfrm>
            <a:off x="9847467" y="685069"/>
            <a:ext cx="209963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Daño en doble y simple cadena</a:t>
            </a:r>
          </a:p>
        </p:txBody>
      </p:sp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38CCE79E-C249-4E06-9085-15BC47A1B224}"/>
              </a:ext>
            </a:extLst>
          </p:cNvPr>
          <p:cNvCxnSpPr>
            <a:cxnSpLocks/>
          </p:cNvCxnSpPr>
          <p:nvPr/>
        </p:nvCxnSpPr>
        <p:spPr>
          <a:xfrm>
            <a:off x="9290876" y="735244"/>
            <a:ext cx="556591" cy="272991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2BF92B0-36EF-4099-8BD8-A2BA378282B1}"/>
              </a:ext>
            </a:extLst>
          </p:cNvPr>
          <p:cNvSpPr/>
          <p:nvPr/>
        </p:nvSpPr>
        <p:spPr>
          <a:xfrm>
            <a:off x="116285" y="6508845"/>
            <a:ext cx="4875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Zúñiga (2009), </a:t>
            </a:r>
            <a:r>
              <a:rPr lang="es-MX" dirty="0" err="1"/>
              <a:t>Dhawan</a:t>
            </a:r>
            <a:r>
              <a:rPr lang="es-MX" dirty="0"/>
              <a:t>, (2007), Rodríguez (2016)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MX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E90BD16-A5DF-4936-A763-D984D0A8455E}"/>
              </a:ext>
            </a:extLst>
          </p:cNvPr>
          <p:cNvSpPr txBox="1"/>
          <p:nvPr/>
        </p:nvSpPr>
        <p:spPr>
          <a:xfrm>
            <a:off x="3054626" y="5036294"/>
            <a:ext cx="24384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Muestra fresca </a:t>
            </a:r>
            <a:r>
              <a:rPr lang="es-MX" dirty="0">
                <a:sym typeface="Wingdings" panose="05000000000000000000" pitchFamily="2" charset="2"/>
              </a:rPr>
              <a:t> colas mas definidas</a:t>
            </a:r>
            <a:endParaRPr lang="es-MX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950CA52-D5E0-4E7D-957D-3AF22FE4BC39}"/>
              </a:ext>
            </a:extLst>
          </p:cNvPr>
          <p:cNvSpPr txBox="1"/>
          <p:nvPr/>
        </p:nvSpPr>
        <p:spPr>
          <a:xfrm>
            <a:off x="9906937" y="3331128"/>
            <a:ext cx="1689486" cy="6463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Tipo de célula y daño </a:t>
            </a:r>
          </a:p>
        </p:txBody>
      </p:sp>
      <p:sp>
        <p:nvSpPr>
          <p:cNvPr id="19" name="Flecha: hacia la izquierda 18">
            <a:extLst>
              <a:ext uri="{FF2B5EF4-FFF2-40B4-BE49-F238E27FC236}">
                <a16:creationId xmlns:a16="http://schemas.microsoft.com/office/drawing/2014/main" id="{45A2F516-9DE6-4265-8C15-393FF97D9F42}"/>
              </a:ext>
            </a:extLst>
          </p:cNvPr>
          <p:cNvSpPr/>
          <p:nvPr/>
        </p:nvSpPr>
        <p:spPr>
          <a:xfrm>
            <a:off x="9459758" y="3429000"/>
            <a:ext cx="278296" cy="2729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0" name="Picture 2" descr="UNIVERSIDAD NACIONAL MAYOR DE SAN MARCOS FACULTAD DE MEDICINA E.A.P. DE  TECNOLOGÍA MÉDICA - PDF Free Download">
            <a:extLst>
              <a:ext uri="{FF2B5EF4-FFF2-40B4-BE49-F238E27FC236}">
                <a16:creationId xmlns:a16="http://schemas.microsoft.com/office/drawing/2014/main" id="{179EEDCF-BC32-46CA-981B-38074219B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186" y="4485252"/>
            <a:ext cx="2264718" cy="169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E959C95E-07F4-43DE-9F2D-1F6EA7D1A2A0}"/>
              </a:ext>
            </a:extLst>
          </p:cNvPr>
          <p:cNvSpPr txBox="1"/>
          <p:nvPr/>
        </p:nvSpPr>
        <p:spPr>
          <a:xfrm>
            <a:off x="9318482" y="4989572"/>
            <a:ext cx="2472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Bandeja de hielo o dentro de refrigerador</a:t>
            </a:r>
          </a:p>
        </p:txBody>
      </p:sp>
      <p:sp>
        <p:nvSpPr>
          <p:cNvPr id="22" name="Flecha: hacia la izquierda 21">
            <a:extLst>
              <a:ext uri="{FF2B5EF4-FFF2-40B4-BE49-F238E27FC236}">
                <a16:creationId xmlns:a16="http://schemas.microsoft.com/office/drawing/2014/main" id="{D4A95528-B813-46E1-8523-1422B5CC9881}"/>
              </a:ext>
            </a:extLst>
          </p:cNvPr>
          <p:cNvSpPr/>
          <p:nvPr/>
        </p:nvSpPr>
        <p:spPr>
          <a:xfrm>
            <a:off x="8876045" y="5198025"/>
            <a:ext cx="278296" cy="2729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B2D8B23-4CF5-487B-B945-03D8E03E9E18}"/>
              </a:ext>
            </a:extLst>
          </p:cNvPr>
          <p:cNvSpPr txBox="1"/>
          <p:nvPr/>
        </p:nvSpPr>
        <p:spPr>
          <a:xfrm>
            <a:off x="2442680" y="168577"/>
            <a:ext cx="97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150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µm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58EDDBE-7F45-4994-9A65-09192B550014}"/>
              </a:ext>
            </a:extLst>
          </p:cNvPr>
          <p:cNvSpPr txBox="1"/>
          <p:nvPr/>
        </p:nvSpPr>
        <p:spPr>
          <a:xfrm>
            <a:off x="5659671" y="135710"/>
            <a:ext cx="97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150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µm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BB53A0A-9235-4CE9-9BC0-3C56B3A3DBF7}"/>
              </a:ext>
            </a:extLst>
          </p:cNvPr>
          <p:cNvSpPr txBox="1"/>
          <p:nvPr/>
        </p:nvSpPr>
        <p:spPr>
          <a:xfrm>
            <a:off x="2427073" y="2184275"/>
            <a:ext cx="97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150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µm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78C373A-C2D6-4953-B4C7-335249ECFAFF}"/>
              </a:ext>
            </a:extLst>
          </p:cNvPr>
          <p:cNvSpPr txBox="1"/>
          <p:nvPr/>
        </p:nvSpPr>
        <p:spPr>
          <a:xfrm>
            <a:off x="5637570" y="2123106"/>
            <a:ext cx="97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150 </a:t>
            </a:r>
            <a:r>
              <a:rPr lang="es-MX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µm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76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AF3B859-D238-4140-B765-F0A4333BB67F}"/>
              </a:ext>
            </a:extLst>
          </p:cNvPr>
          <p:cNvGrpSpPr/>
          <p:nvPr/>
        </p:nvGrpSpPr>
        <p:grpSpPr>
          <a:xfrm>
            <a:off x="-2" y="6073785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5F223500-21C4-43D2-9C71-41FABFC3BF4F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FE8098F2-9C02-4918-BEEC-AD634CE03E30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A502BF2-673A-4E23-B0ED-FCA75316D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129FE1A3-886C-4DA7-931F-D57B44F8FA3D}"/>
              </a:ext>
            </a:extLst>
          </p:cNvPr>
          <p:cNvSpPr txBox="1"/>
          <p:nvPr/>
        </p:nvSpPr>
        <p:spPr>
          <a:xfrm>
            <a:off x="-1" y="6488668"/>
            <a:ext cx="9205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Pérez (2006), </a:t>
            </a:r>
            <a:r>
              <a:rPr lang="es-MX" dirty="0" err="1"/>
              <a:t>Acquaviva</a:t>
            </a:r>
            <a:r>
              <a:rPr lang="es-MX" dirty="0"/>
              <a:t> (2018), </a:t>
            </a:r>
            <a:r>
              <a:rPr lang="es-MX" dirty="0" err="1"/>
              <a:t>Wohlk</a:t>
            </a:r>
            <a:r>
              <a:rPr lang="es-MX" dirty="0"/>
              <a:t> (2005), Rodríguez (2018), </a:t>
            </a:r>
            <a:r>
              <a:rPr lang="es-MX" dirty="0" err="1"/>
              <a:t>Fang</a:t>
            </a:r>
            <a:r>
              <a:rPr lang="es-MX" dirty="0"/>
              <a:t> (2018), Peralta (2012).  </a:t>
            </a:r>
          </a:p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5A7684A-4F6F-45BA-9BED-FCBFE8C14D5B}"/>
              </a:ext>
            </a:extLst>
          </p:cNvPr>
          <p:cNvSpPr txBox="1"/>
          <p:nvPr/>
        </p:nvSpPr>
        <p:spPr>
          <a:xfrm>
            <a:off x="3347634" y="18297"/>
            <a:ext cx="665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VARIANTES GENÉTICAS DEL CÁNCER DE TIROIDES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B5718F-86E3-4938-B73B-1BAE3E37D9B7}"/>
              </a:ext>
            </a:extLst>
          </p:cNvPr>
          <p:cNvSpPr txBox="1"/>
          <p:nvPr/>
        </p:nvSpPr>
        <p:spPr>
          <a:xfrm>
            <a:off x="4432199" y="749920"/>
            <a:ext cx="3037734" cy="92333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Alteraciones en gen BRAF </a:t>
            </a:r>
            <a:r>
              <a:rPr lang="es-MX" i="1" dirty="0"/>
              <a:t>pV600E </a:t>
            </a:r>
            <a:r>
              <a:rPr lang="es-MX" i="1" dirty="0">
                <a:sym typeface="Wingdings" panose="05000000000000000000" pitchFamily="2" charset="2"/>
              </a:rPr>
              <a:t> </a:t>
            </a:r>
            <a:r>
              <a:rPr lang="es-MX" dirty="0">
                <a:sym typeface="Wingdings" panose="05000000000000000000" pitchFamily="2" charset="2"/>
              </a:rPr>
              <a:t>Italia, Alemania, Polonia y Asía. </a:t>
            </a:r>
            <a:endParaRPr lang="es-MX" dirty="0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1EFAB68E-5F72-4D85-ABB4-08FB5BDF322D}"/>
              </a:ext>
            </a:extLst>
          </p:cNvPr>
          <p:cNvCxnSpPr>
            <a:cxnSpLocks/>
          </p:cNvCxnSpPr>
          <p:nvPr/>
        </p:nvCxnSpPr>
        <p:spPr>
          <a:xfrm flipH="1">
            <a:off x="2014463" y="1229454"/>
            <a:ext cx="2417736" cy="1818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26ECE3F-73DD-4DB2-9ABD-C7C8CC0F9697}"/>
              </a:ext>
            </a:extLst>
          </p:cNvPr>
          <p:cNvSpPr txBox="1"/>
          <p:nvPr/>
        </p:nvSpPr>
        <p:spPr>
          <a:xfrm>
            <a:off x="4432199" y="1811749"/>
            <a:ext cx="3037734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 Vía de señalización p53 </a:t>
            </a:r>
            <a:r>
              <a:rPr lang="es-MX" dirty="0">
                <a:sym typeface="Wingdings" panose="05000000000000000000" pitchFamily="2" charset="2"/>
              </a:rPr>
              <a:t> progresión y </a:t>
            </a:r>
            <a:r>
              <a:rPr lang="es-MX" dirty="0" err="1">
                <a:sym typeface="Wingdings" panose="05000000000000000000" pitchFamily="2" charset="2"/>
              </a:rPr>
              <a:t>tumorogenesis</a:t>
            </a:r>
            <a:r>
              <a:rPr lang="es-MX" dirty="0">
                <a:sym typeface="Wingdings" panose="05000000000000000000" pitchFamily="2" charset="2"/>
              </a:rPr>
              <a:t> en PTC y CFT</a:t>
            </a:r>
            <a:endParaRPr lang="es-MX" dirty="0"/>
          </a:p>
        </p:txBody>
      </p:sp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id="{FB38FD81-B338-4174-AADE-7B060DC5E8FA}"/>
              </a:ext>
            </a:extLst>
          </p:cNvPr>
          <p:cNvCxnSpPr>
            <a:stCxn id="9" idx="3"/>
            <a:endCxn id="15" idx="3"/>
          </p:cNvCxnSpPr>
          <p:nvPr/>
        </p:nvCxnSpPr>
        <p:spPr>
          <a:xfrm>
            <a:off x="7469933" y="1211585"/>
            <a:ext cx="12700" cy="1061829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991E30C-9B5D-4357-A56D-3E1177261194}"/>
              </a:ext>
            </a:extLst>
          </p:cNvPr>
          <p:cNvSpPr txBox="1"/>
          <p:nvPr/>
        </p:nvSpPr>
        <p:spPr>
          <a:xfrm>
            <a:off x="8307092" y="910030"/>
            <a:ext cx="3037734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Oncogén RET </a:t>
            </a:r>
            <a:r>
              <a:rPr lang="es-MX" dirty="0">
                <a:sym typeface="Wingdings" panose="05000000000000000000" pitchFamily="2" charset="2"/>
              </a:rPr>
              <a:t> </a:t>
            </a:r>
            <a:r>
              <a:rPr lang="es-MX" dirty="0"/>
              <a:t>80% en cáncer de tiroides (PTC)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1BFCA00-A894-40A2-A508-53B9F6DAB0C5}"/>
              </a:ext>
            </a:extLst>
          </p:cNvPr>
          <p:cNvSpPr txBox="1"/>
          <p:nvPr/>
        </p:nvSpPr>
        <p:spPr>
          <a:xfrm>
            <a:off x="8307092" y="1910643"/>
            <a:ext cx="3037733" cy="923330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Polimorfismos presentes en Latinoamérica no presentes en USA y Europa</a:t>
            </a:r>
          </a:p>
        </p:txBody>
      </p:sp>
      <p:pic>
        <p:nvPicPr>
          <p:cNvPr id="6148" name="Picture 4" descr="439274a-f1.2">
            <a:extLst>
              <a:ext uri="{FF2B5EF4-FFF2-40B4-BE49-F238E27FC236}">
                <a16:creationId xmlns:a16="http://schemas.microsoft.com/office/drawing/2014/main" id="{0C221FBB-7FD1-48EA-9379-CDC7BCAE0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8" y="195333"/>
            <a:ext cx="3170209" cy="612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ector: angular 22">
            <a:extLst>
              <a:ext uri="{FF2B5EF4-FFF2-40B4-BE49-F238E27FC236}">
                <a16:creationId xmlns:a16="http://schemas.microsoft.com/office/drawing/2014/main" id="{0342DEC6-572A-4694-8048-BF331D334C8F}"/>
              </a:ext>
            </a:extLst>
          </p:cNvPr>
          <p:cNvCxnSpPr>
            <a:cxnSpLocks/>
            <a:stCxn id="19" idx="3"/>
            <a:endCxn id="18" idx="3"/>
          </p:cNvCxnSpPr>
          <p:nvPr/>
        </p:nvCxnSpPr>
        <p:spPr>
          <a:xfrm flipH="1">
            <a:off x="11344825" y="1233196"/>
            <a:ext cx="1" cy="1139112"/>
          </a:xfrm>
          <a:prstGeom prst="bentConnector3">
            <a:avLst>
              <a:gd name="adj1" fmla="val -2286000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3961838-9FEB-43CE-A8D1-B623D9881EEA}"/>
              </a:ext>
            </a:extLst>
          </p:cNvPr>
          <p:cNvSpPr txBox="1"/>
          <p:nvPr/>
        </p:nvSpPr>
        <p:spPr>
          <a:xfrm>
            <a:off x="8307092" y="3192651"/>
            <a:ext cx="3037733" cy="120032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Oncogenes BRAF, RAS, RET presentes en poblaciones mexicas, estadounidenses y china</a:t>
            </a:r>
          </a:p>
        </p:txBody>
      </p:sp>
      <p:cxnSp>
        <p:nvCxnSpPr>
          <p:cNvPr id="27" name="Conector: angular 26">
            <a:extLst>
              <a:ext uri="{FF2B5EF4-FFF2-40B4-BE49-F238E27FC236}">
                <a16:creationId xmlns:a16="http://schemas.microsoft.com/office/drawing/2014/main" id="{87E8D52D-109D-40AA-A68A-E062BC46465F}"/>
              </a:ext>
            </a:extLst>
          </p:cNvPr>
          <p:cNvCxnSpPr>
            <a:stCxn id="18" idx="1"/>
            <a:endCxn id="25" idx="1"/>
          </p:cNvCxnSpPr>
          <p:nvPr/>
        </p:nvCxnSpPr>
        <p:spPr>
          <a:xfrm rot="10800000" flipV="1">
            <a:off x="8307092" y="2372308"/>
            <a:ext cx="12700" cy="1420508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F8AA4C8-A033-41B0-8087-7426149E8657}"/>
              </a:ext>
            </a:extLst>
          </p:cNvPr>
          <p:cNvSpPr txBox="1"/>
          <p:nvPr/>
        </p:nvSpPr>
        <p:spPr>
          <a:xfrm>
            <a:off x="3760794" y="3129407"/>
            <a:ext cx="401381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Ecuador </a:t>
            </a:r>
            <a:r>
              <a:rPr lang="es-MX" dirty="0">
                <a:sym typeface="Wingdings" panose="05000000000000000000" pitchFamily="2" charset="2"/>
              </a:rPr>
              <a:t>  Polimorfismo </a:t>
            </a:r>
            <a:r>
              <a:rPr lang="es-MX" i="1" dirty="0"/>
              <a:t>Ser734Ala en 50 pacientes con CMP </a:t>
            </a:r>
            <a:r>
              <a:rPr lang="es-MX" dirty="0">
                <a:sym typeface="Wingdings" panose="05000000000000000000" pitchFamily="2" charset="2"/>
              </a:rPr>
              <a:t> </a:t>
            </a:r>
            <a:endParaRPr lang="es-MX" dirty="0"/>
          </a:p>
        </p:txBody>
      </p:sp>
      <p:pic>
        <p:nvPicPr>
          <p:cNvPr id="6154" name="Picture 10" descr="Racismo: cómo la ciencia desmontó la teoría de que existen distintas razas  humanas - BBC News Mundo">
            <a:extLst>
              <a:ext uri="{FF2B5EF4-FFF2-40B4-BE49-F238E27FC236}">
                <a16:creationId xmlns:a16="http://schemas.microsoft.com/office/drawing/2014/main" id="{F5A9E47C-1E2B-437C-8C1E-307DBE584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16" y="4373064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052B944A-CC7D-4641-9BE5-70F213C6620B}"/>
              </a:ext>
            </a:extLst>
          </p:cNvPr>
          <p:cNvSpPr txBox="1"/>
          <p:nvPr/>
        </p:nvSpPr>
        <p:spPr>
          <a:xfrm>
            <a:off x="7820468" y="4938486"/>
            <a:ext cx="2286451" cy="369332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Diversidad genética</a:t>
            </a:r>
          </a:p>
        </p:txBody>
      </p:sp>
      <p:sp>
        <p:nvSpPr>
          <p:cNvPr id="31" name="Flecha: a la derecha 30">
            <a:extLst>
              <a:ext uri="{FF2B5EF4-FFF2-40B4-BE49-F238E27FC236}">
                <a16:creationId xmlns:a16="http://schemas.microsoft.com/office/drawing/2014/main" id="{AC15BF12-1F3D-483C-B444-6C31889614C1}"/>
              </a:ext>
            </a:extLst>
          </p:cNvPr>
          <p:cNvSpPr/>
          <p:nvPr/>
        </p:nvSpPr>
        <p:spPr>
          <a:xfrm>
            <a:off x="7379816" y="5106605"/>
            <a:ext cx="260848" cy="116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302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9" grpId="0" animBg="1"/>
      <p:bldP spid="1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EDE8CF7-F83A-4319-B2CC-B6DC16596690}"/>
              </a:ext>
            </a:extLst>
          </p:cNvPr>
          <p:cNvGrpSpPr/>
          <p:nvPr/>
        </p:nvGrpSpPr>
        <p:grpSpPr>
          <a:xfrm>
            <a:off x="-2" y="6073785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867CE15-88A4-448A-B153-EE228493896E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FDA07FA3-E370-4FD8-9FFF-3B9DB4839345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B5A2605-8ABF-408F-B564-D204C99DE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412D7ABB-4CBF-49FF-BADC-F196E802DD56}"/>
              </a:ext>
            </a:extLst>
          </p:cNvPr>
          <p:cNvSpPr txBox="1">
            <a:spLocks/>
          </p:cNvSpPr>
          <p:nvPr/>
        </p:nvSpPr>
        <p:spPr>
          <a:xfrm>
            <a:off x="838200" y="194047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8000" b="1" spc="-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y Recomendaciones</a:t>
            </a:r>
            <a:r>
              <a:rPr lang="es-EC" sz="8000" b="1" spc="-300" dirty="0">
                <a:ln w="9525">
                  <a:solidFill>
                    <a:schemeClr val="bg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1457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98CFE9E-C29D-4B6E-9EB1-9CB62090E944}"/>
              </a:ext>
            </a:extLst>
          </p:cNvPr>
          <p:cNvGrpSpPr/>
          <p:nvPr/>
        </p:nvGrpSpPr>
        <p:grpSpPr>
          <a:xfrm>
            <a:off x="-2" y="6073785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5AA64D57-AC30-4A7D-A5CE-411B1F338C06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949627B6-EFEA-4946-B9B2-94046A1EC83A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679FAA6-97CA-4B92-8DFD-A7BBEA369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DB8E0345-73C8-4CCD-B32F-85646DF35DC4}"/>
              </a:ext>
            </a:extLst>
          </p:cNvPr>
          <p:cNvSpPr txBox="1"/>
          <p:nvPr/>
        </p:nvSpPr>
        <p:spPr>
          <a:xfrm>
            <a:off x="596959" y="977955"/>
            <a:ext cx="3644348" cy="1477328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El tiempo de colcemid es un factor clave para el cariotipaje. </a:t>
            </a:r>
          </a:p>
          <a:p>
            <a:r>
              <a:rPr lang="es-MX" dirty="0"/>
              <a:t>Con un tiempo de exposición de 43 a 45 s en tripsina se obtienen bandas definidas y claras.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74CB9A2-5749-470A-8B79-89BD0CF1AB77}"/>
              </a:ext>
            </a:extLst>
          </p:cNvPr>
          <p:cNvSpPr/>
          <p:nvPr/>
        </p:nvSpPr>
        <p:spPr>
          <a:xfrm>
            <a:off x="215838" y="600910"/>
            <a:ext cx="583095" cy="569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842943-E9EB-40A1-B90F-C9DF93FCDA9D}"/>
              </a:ext>
            </a:extLst>
          </p:cNvPr>
          <p:cNvSpPr txBox="1"/>
          <p:nvPr/>
        </p:nvSpPr>
        <p:spPr>
          <a:xfrm>
            <a:off x="4717780" y="2958806"/>
            <a:ext cx="3567077" cy="64633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El ensayo cometa es una prueba rápida, sencilla y de bajo costo. 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9B95159-C97F-43CF-A7BB-50D43D33D708}"/>
              </a:ext>
            </a:extLst>
          </p:cNvPr>
          <p:cNvSpPr/>
          <p:nvPr/>
        </p:nvSpPr>
        <p:spPr>
          <a:xfrm>
            <a:off x="4285566" y="2640299"/>
            <a:ext cx="583095" cy="56984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6381EF8-D364-4034-9C9F-09C16A62C434}"/>
              </a:ext>
            </a:extLst>
          </p:cNvPr>
          <p:cNvSpPr txBox="1"/>
          <p:nvPr/>
        </p:nvSpPr>
        <p:spPr>
          <a:xfrm>
            <a:off x="8551358" y="700957"/>
            <a:ext cx="3125273" cy="1754326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Las variantes genéticas en el cáncer de tiroides permiten establecer nuevas dianas terapéuticas para un diagnóstico temprano y oportuno.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A2E3F86-7CA2-47A1-9FBD-68D70C28D976}"/>
              </a:ext>
            </a:extLst>
          </p:cNvPr>
          <p:cNvSpPr/>
          <p:nvPr/>
        </p:nvSpPr>
        <p:spPr>
          <a:xfrm>
            <a:off x="8151424" y="315989"/>
            <a:ext cx="583095" cy="56984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</a:p>
        </p:txBody>
      </p:sp>
      <p:pic>
        <p:nvPicPr>
          <p:cNvPr id="7170" name="Picture 2" descr="Imagen de un cariotipo normal de mujer, con formula cromosómica 46, xx....  | Download Scientific Diagram">
            <a:extLst>
              <a:ext uri="{FF2B5EF4-FFF2-40B4-BE49-F238E27FC236}">
                <a16:creationId xmlns:a16="http://schemas.microsoft.com/office/drawing/2014/main" id="{E34F8461-6753-4EA1-9A10-58403F5E3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98" y="2595262"/>
            <a:ext cx="1998235" cy="199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6031B92-6ED5-4E3F-84F6-DC4CDC3AA058}"/>
              </a:ext>
            </a:extLst>
          </p:cNvPr>
          <p:cNvSpPr txBox="1"/>
          <p:nvPr/>
        </p:nvSpPr>
        <p:spPr>
          <a:xfrm>
            <a:off x="1878515" y="4031149"/>
            <a:ext cx="198462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40 min, Colcemid</a:t>
            </a:r>
          </a:p>
        </p:txBody>
      </p:sp>
      <p:pic>
        <p:nvPicPr>
          <p:cNvPr id="7172" name="Picture 4" descr="Tinción de Giemsa - Blog de Laboratorio Clínico y Biomédico">
            <a:extLst>
              <a:ext uri="{FF2B5EF4-FFF2-40B4-BE49-F238E27FC236}">
                <a16:creationId xmlns:a16="http://schemas.microsoft.com/office/drawing/2014/main" id="{B0CE7B49-3615-48C0-8F8F-E90D22D07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66" y="4754880"/>
            <a:ext cx="1797416" cy="142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C31E9C0-0531-4E7A-814D-E66AFEA9038F}"/>
              </a:ext>
            </a:extLst>
          </p:cNvPr>
          <p:cNvSpPr txBox="1"/>
          <p:nvPr/>
        </p:nvSpPr>
        <p:spPr>
          <a:xfrm>
            <a:off x="420898" y="5086310"/>
            <a:ext cx="1772237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Tinción Giemsa, 2.40 min</a:t>
            </a:r>
          </a:p>
        </p:txBody>
      </p:sp>
      <p:pic>
        <p:nvPicPr>
          <p:cNvPr id="7174" name="Picture 6" descr="TRABAJO FIN DE GRADO">
            <a:extLst>
              <a:ext uri="{FF2B5EF4-FFF2-40B4-BE49-F238E27FC236}">
                <a16:creationId xmlns:a16="http://schemas.microsoft.com/office/drawing/2014/main" id="{A971CE1C-9C73-40BB-800B-A63E67EF8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3" r="19470"/>
          <a:stretch/>
        </p:blipFill>
        <p:spPr bwMode="auto">
          <a:xfrm>
            <a:off x="4868661" y="474248"/>
            <a:ext cx="209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3A75FC9-3284-4CF8-B47B-93AB04DF52A3}"/>
              </a:ext>
            </a:extLst>
          </p:cNvPr>
          <p:cNvSpPr txBox="1"/>
          <p:nvPr/>
        </p:nvSpPr>
        <p:spPr>
          <a:xfrm>
            <a:off x="6452408" y="1768391"/>
            <a:ext cx="1508688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25V, 300 mA y 30 min</a:t>
            </a:r>
          </a:p>
        </p:txBody>
      </p:sp>
      <p:pic>
        <p:nvPicPr>
          <p:cNvPr id="7176" name="Picture 8" descr="CometChip: A High-throughput 96-Well Platform for Measuring DNA Damage in  Microarrayed Human Cells | Protocol (Translated to Spanish)">
            <a:extLst>
              <a:ext uri="{FF2B5EF4-FFF2-40B4-BE49-F238E27FC236}">
                <a16:creationId xmlns:a16="http://schemas.microsoft.com/office/drawing/2014/main" id="{16D5F2E8-A039-4A0F-970E-276F9D73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74" y="3964417"/>
            <a:ext cx="1797416" cy="134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BBAD868-9938-4996-8C31-B41512CFE568}"/>
              </a:ext>
            </a:extLst>
          </p:cNvPr>
          <p:cNvSpPr txBox="1"/>
          <p:nvPr/>
        </p:nvSpPr>
        <p:spPr>
          <a:xfrm>
            <a:off x="6291176" y="5370573"/>
            <a:ext cx="2080045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Electroforesis en bandeja con hielo o en refrigerador</a:t>
            </a:r>
          </a:p>
        </p:txBody>
      </p:sp>
      <p:sp>
        <p:nvSpPr>
          <p:cNvPr id="18" name="Flecha: a la izquierda y arriba 17">
            <a:extLst>
              <a:ext uri="{FF2B5EF4-FFF2-40B4-BE49-F238E27FC236}">
                <a16:creationId xmlns:a16="http://schemas.microsoft.com/office/drawing/2014/main" id="{28201EF9-8539-40B7-B979-22CDA39D5C2B}"/>
              </a:ext>
            </a:extLst>
          </p:cNvPr>
          <p:cNvSpPr/>
          <p:nvPr/>
        </p:nvSpPr>
        <p:spPr>
          <a:xfrm rot="16200000">
            <a:off x="6962262" y="1234010"/>
            <a:ext cx="583095" cy="393251"/>
          </a:xfrm>
          <a:prstGeom prst="lef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Flecha: a la izquierda y arriba 18">
            <a:extLst>
              <a:ext uri="{FF2B5EF4-FFF2-40B4-BE49-F238E27FC236}">
                <a16:creationId xmlns:a16="http://schemas.microsoft.com/office/drawing/2014/main" id="{CB495204-BB55-4EDD-A2A6-3956EFFCA81F}"/>
              </a:ext>
            </a:extLst>
          </p:cNvPr>
          <p:cNvSpPr/>
          <p:nvPr/>
        </p:nvSpPr>
        <p:spPr>
          <a:xfrm rot="15980211">
            <a:off x="6829525" y="4790485"/>
            <a:ext cx="455317" cy="414704"/>
          </a:xfrm>
          <a:prstGeom prst="lef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8" name="Picture 10" descr="Una mutación en el oncogén BRAF es determinante en el cáncer de tiroides">
            <a:extLst>
              <a:ext uri="{FF2B5EF4-FFF2-40B4-BE49-F238E27FC236}">
                <a16:creationId xmlns:a16="http://schemas.microsoft.com/office/drawing/2014/main" id="{CE682EE9-7297-430D-8C8F-653651E03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299" y="2708413"/>
            <a:ext cx="1797417" cy="18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5449A84-96BE-4F13-BEBC-6836B31D94A3}"/>
              </a:ext>
            </a:extLst>
          </p:cNvPr>
          <p:cNvSpPr txBox="1"/>
          <p:nvPr/>
        </p:nvSpPr>
        <p:spPr>
          <a:xfrm>
            <a:off x="9635317" y="4532891"/>
            <a:ext cx="2135785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Relacionados con la progresión  del CT</a:t>
            </a:r>
          </a:p>
        </p:txBody>
      </p:sp>
      <p:sp>
        <p:nvSpPr>
          <p:cNvPr id="21" name="Flecha: a la izquierda y arriba 20">
            <a:extLst>
              <a:ext uri="{FF2B5EF4-FFF2-40B4-BE49-F238E27FC236}">
                <a16:creationId xmlns:a16="http://schemas.microsoft.com/office/drawing/2014/main" id="{C51D506C-EB4F-4762-9EA2-9260B748209D}"/>
              </a:ext>
            </a:extLst>
          </p:cNvPr>
          <p:cNvSpPr/>
          <p:nvPr/>
        </p:nvSpPr>
        <p:spPr>
          <a:xfrm rot="16200000">
            <a:off x="10696716" y="3614428"/>
            <a:ext cx="570433" cy="724975"/>
          </a:xfrm>
          <a:prstGeom prst="left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9CCF4E1-01A8-4E66-98CC-8F345A200260}"/>
              </a:ext>
            </a:extLst>
          </p:cNvPr>
          <p:cNvSpPr txBox="1"/>
          <p:nvPr/>
        </p:nvSpPr>
        <p:spPr>
          <a:xfrm>
            <a:off x="364803" y="111432"/>
            <a:ext cx="3911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1391626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553EAE7-F7E9-443D-A974-B70D39CA8639}"/>
              </a:ext>
            </a:extLst>
          </p:cNvPr>
          <p:cNvGrpSpPr/>
          <p:nvPr/>
        </p:nvGrpSpPr>
        <p:grpSpPr>
          <a:xfrm>
            <a:off x="-2" y="6073785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070279D8-B767-4032-8010-BDE87DAE6672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D1B9A699-F688-415A-93EC-D075C64E53FB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040BD24-C810-42C9-AA17-F67638644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pic>
        <p:nvPicPr>
          <p:cNvPr id="3076" name="Picture 4" descr="Secuenciación de Nueva Generación (NGS) fundamento químico">
            <a:extLst>
              <a:ext uri="{FF2B5EF4-FFF2-40B4-BE49-F238E27FC236}">
                <a16:creationId xmlns:a16="http://schemas.microsoft.com/office/drawing/2014/main" id="{05E1ADB4-D100-44A7-8BD5-5627D5828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539" y="3630161"/>
            <a:ext cx="3522454" cy="2344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E81CCB2-1F41-42C1-9FC4-099B5FC72662}"/>
              </a:ext>
            </a:extLst>
          </p:cNvPr>
          <p:cNvSpPr txBox="1"/>
          <p:nvPr/>
        </p:nvSpPr>
        <p:spPr>
          <a:xfrm>
            <a:off x="340963" y="373434"/>
            <a:ext cx="3911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038D52-21AF-4C6A-8F5B-47E5CD6D47C1}"/>
              </a:ext>
            </a:extLst>
          </p:cNvPr>
          <p:cNvSpPr txBox="1"/>
          <p:nvPr/>
        </p:nvSpPr>
        <p:spPr>
          <a:xfrm>
            <a:off x="3881104" y="3878847"/>
            <a:ext cx="1999281" cy="92333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NGS </a:t>
            </a:r>
            <a:r>
              <a:rPr lang="es-MX" dirty="0">
                <a:sym typeface="Wingdings" panose="05000000000000000000" pitchFamily="2" charset="2"/>
              </a:rPr>
              <a:t> Variantes población ecuatoriana</a:t>
            </a:r>
            <a:endParaRPr lang="es-MX" dirty="0"/>
          </a:p>
        </p:txBody>
      </p:sp>
      <p:pic>
        <p:nvPicPr>
          <p:cNvPr id="8194" name="Picture 2" descr="15 things about cell culture you might not know | PromoCell">
            <a:extLst>
              <a:ext uri="{FF2B5EF4-FFF2-40B4-BE49-F238E27FC236}">
                <a16:creationId xmlns:a16="http://schemas.microsoft.com/office/drawing/2014/main" id="{2146E009-1221-44E1-85FD-9B3363389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78" y="1132493"/>
            <a:ext cx="3522453" cy="176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7E949AE-5DCE-4585-AFCB-57FBDCA9CD6A}"/>
              </a:ext>
            </a:extLst>
          </p:cNvPr>
          <p:cNvSpPr txBox="1"/>
          <p:nvPr/>
        </p:nvSpPr>
        <p:spPr>
          <a:xfrm>
            <a:off x="4074832" y="1280613"/>
            <a:ext cx="2526223" cy="1477328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Realizar ensayos en celulares a partir de  cáncer de tiroides diferenciado, medular y folicular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AE339C-3A1C-4934-9D7D-F4F445673732}"/>
              </a:ext>
            </a:extLst>
          </p:cNvPr>
          <p:cNvSpPr txBox="1"/>
          <p:nvPr/>
        </p:nvSpPr>
        <p:spPr>
          <a:xfrm>
            <a:off x="9329980" y="2778736"/>
            <a:ext cx="255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8198" name="Picture 6" descr="Software para microscopios digitales - Komet 7 - Oxford Instruments - para  la investigación / para la industria farmacéutica / de análisis">
            <a:extLst>
              <a:ext uri="{FF2B5EF4-FFF2-40B4-BE49-F238E27FC236}">
                <a16:creationId xmlns:a16="http://schemas.microsoft.com/office/drawing/2014/main" id="{938ED17E-EDA3-4282-962C-3EFBA5237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129" y="2303355"/>
            <a:ext cx="22955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0F3F5BE-D3B9-42D4-8FE0-1C917C99509A}"/>
              </a:ext>
            </a:extLst>
          </p:cNvPr>
          <p:cNvSpPr txBox="1"/>
          <p:nvPr/>
        </p:nvSpPr>
        <p:spPr>
          <a:xfrm>
            <a:off x="9495009" y="3361522"/>
            <a:ext cx="1851624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Uso de </a:t>
            </a:r>
            <a:r>
              <a:rPr lang="es-MX" dirty="0" err="1"/>
              <a:t>sofware</a:t>
            </a:r>
            <a:r>
              <a:rPr lang="es-MX" dirty="0"/>
              <a:t>  específicos para cada ensayo</a:t>
            </a:r>
          </a:p>
        </p:txBody>
      </p:sp>
    </p:spTree>
    <p:extLst>
      <p:ext uri="{BB962C8B-B14F-4D97-AF65-F5344CB8AC3E}">
        <p14:creationId xmlns:p14="http://schemas.microsoft.com/office/powerpoint/2010/main" val="3685681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0A5B502-1458-4CFB-AF37-23DEB1FAF7A5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9F69F23-AEE7-4E80-AA4F-A4FC183DF0C7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9E2C0C9-E325-4AF9-AE4D-057E306FE163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0D57D8A-2A8D-48E7-BE96-DCE6C0C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AF12BED0-F154-4F92-8CA5-9A143D7350EE}"/>
              </a:ext>
            </a:extLst>
          </p:cNvPr>
          <p:cNvSpPr txBox="1">
            <a:spLocks/>
          </p:cNvSpPr>
          <p:nvPr/>
        </p:nvSpPr>
        <p:spPr>
          <a:xfrm>
            <a:off x="838200" y="25368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INTRODUCCIÓN </a:t>
            </a:r>
          </a:p>
        </p:txBody>
      </p:sp>
    </p:spTree>
    <p:extLst>
      <p:ext uri="{BB962C8B-B14F-4D97-AF65-F5344CB8AC3E}">
        <p14:creationId xmlns:p14="http://schemas.microsoft.com/office/powerpoint/2010/main" val="188597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72D13F0-6B82-4B65-8711-5705151E8079}"/>
              </a:ext>
            </a:extLst>
          </p:cNvPr>
          <p:cNvGrpSpPr/>
          <p:nvPr/>
        </p:nvGrpSpPr>
        <p:grpSpPr>
          <a:xfrm>
            <a:off x="-2" y="6006028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2971E0E5-0189-4F87-AD76-9D7251FED9BA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B757D84B-37AC-4A16-9082-6ECDF8786111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81A9A02-336B-45C8-B01F-DD819A6C8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B5A20237-7548-4797-89E5-68FEC0DA7F33}"/>
              </a:ext>
            </a:extLst>
          </p:cNvPr>
          <p:cNvSpPr/>
          <p:nvPr/>
        </p:nvSpPr>
        <p:spPr>
          <a:xfrm>
            <a:off x="364518" y="90058"/>
            <a:ext cx="60108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AGRADECIMIENTOS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39A9F91-56FC-4004-95E0-F176FF520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84" r="20010"/>
          <a:stretch/>
        </p:blipFill>
        <p:spPr bwMode="auto">
          <a:xfrm>
            <a:off x="208226" y="843547"/>
            <a:ext cx="1641462" cy="17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2 CuadroTexto">
            <a:extLst>
              <a:ext uri="{FF2B5EF4-FFF2-40B4-BE49-F238E27FC236}">
                <a16:creationId xmlns:a16="http://schemas.microsoft.com/office/drawing/2014/main" id="{08E09AC1-D5BF-4529-905A-A62BEF42C7F3}"/>
              </a:ext>
            </a:extLst>
          </p:cNvPr>
          <p:cNvSpPr txBox="1"/>
          <p:nvPr/>
        </p:nvSpPr>
        <p:spPr>
          <a:xfrm>
            <a:off x="1099930" y="2688553"/>
            <a:ext cx="3485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err="1">
                <a:latin typeface="Times New Roman" pitchFamily="18" charset="0"/>
                <a:cs typeface="Times New Roman" pitchFamily="18" charset="0"/>
              </a:rPr>
              <a:t>Marbel</a:t>
            </a:r>
            <a:r>
              <a:rPr lang="es-EC" b="1" dirty="0">
                <a:latin typeface="Times New Roman" pitchFamily="18" charset="0"/>
                <a:cs typeface="Times New Roman" pitchFamily="18" charset="0"/>
              </a:rPr>
              <a:t> Torres </a:t>
            </a:r>
            <a:r>
              <a:rPr lang="es-EC" b="1" dirty="0" err="1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s-EC" b="1" dirty="0">
                <a:latin typeface="Times New Roman" pitchFamily="18" charset="0"/>
                <a:cs typeface="Times New Roman" pitchFamily="18" charset="0"/>
              </a:rPr>
              <a:t>. D.</a:t>
            </a:r>
          </a:p>
          <a:p>
            <a:r>
              <a:rPr lang="es-EC" b="1" dirty="0">
                <a:latin typeface="Times New Roman" pitchFamily="18" charset="0"/>
                <a:cs typeface="Times New Roman" pitchFamily="18" charset="0"/>
              </a:rPr>
              <a:t>Cesar Paz y Miño</a:t>
            </a:r>
          </a:p>
          <a:p>
            <a:r>
              <a:rPr lang="es-EC" b="1" dirty="0">
                <a:latin typeface="Times New Roman" pitchFamily="18" charset="0"/>
                <a:cs typeface="Times New Roman" pitchFamily="18" charset="0"/>
              </a:rPr>
              <a:t>Santiago Guerrero </a:t>
            </a:r>
            <a:r>
              <a:rPr lang="es-EC" b="1" dirty="0" err="1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s-EC" b="1" dirty="0">
                <a:latin typeface="Times New Roman" pitchFamily="18" charset="0"/>
                <a:cs typeface="Times New Roman" pitchFamily="18" charset="0"/>
              </a:rPr>
              <a:t>. D.</a:t>
            </a:r>
          </a:p>
          <a:p>
            <a:r>
              <a:rPr lang="es-EC" b="1" dirty="0">
                <a:latin typeface="Times New Roman" pitchFamily="18" charset="0"/>
                <a:cs typeface="Times New Roman" pitchFamily="18" charset="0"/>
              </a:rPr>
              <a:t>Ing. Patricia Guevara</a:t>
            </a:r>
          </a:p>
          <a:p>
            <a:r>
              <a:rPr lang="es-EC" b="1" dirty="0">
                <a:latin typeface="Times New Roman" pitchFamily="18" charset="0"/>
                <a:cs typeface="Times New Roman" pitchFamily="18" charset="0"/>
              </a:rPr>
              <a:t>Verónica </a:t>
            </a:r>
            <a:r>
              <a:rPr lang="es-EC" b="1" dirty="0" err="1">
                <a:latin typeface="Times New Roman" pitchFamily="18" charset="0"/>
                <a:cs typeface="Times New Roman" pitchFamily="18" charset="0"/>
              </a:rPr>
              <a:t>Yumiceba</a:t>
            </a:r>
            <a:endParaRPr lang="es-EC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C" b="1" dirty="0">
                <a:latin typeface="Times New Roman" pitchFamily="18" charset="0"/>
                <a:cs typeface="Times New Roman" pitchFamily="18" charset="0"/>
              </a:rPr>
              <a:t>Andy Pérez Villa</a:t>
            </a:r>
          </a:p>
        </p:txBody>
      </p:sp>
      <p:sp>
        <p:nvSpPr>
          <p:cNvPr id="12" name="5 CuadroTexto">
            <a:extLst>
              <a:ext uri="{FF2B5EF4-FFF2-40B4-BE49-F238E27FC236}">
                <a16:creationId xmlns:a16="http://schemas.microsoft.com/office/drawing/2014/main" id="{BEE38DB2-D6CD-453D-8D67-1F82C7DEA551}"/>
              </a:ext>
            </a:extLst>
          </p:cNvPr>
          <p:cNvSpPr txBox="1"/>
          <p:nvPr/>
        </p:nvSpPr>
        <p:spPr>
          <a:xfrm>
            <a:off x="1318339" y="4333937"/>
            <a:ext cx="3862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itchFamily="18" charset="0"/>
                <a:cs typeface="Times New Roman" pitchFamily="18" charset="0"/>
              </a:rPr>
              <a:t>Profesores</a:t>
            </a:r>
          </a:p>
          <a:p>
            <a:pPr algn="ctr"/>
            <a:r>
              <a:rPr lang="es-EC" b="1" dirty="0">
                <a:latin typeface="Times New Roman" pitchFamily="18" charset="0"/>
                <a:cs typeface="Times New Roman" pitchFamily="18" charset="0"/>
              </a:rPr>
              <a:t>Familia </a:t>
            </a:r>
          </a:p>
          <a:p>
            <a:pPr algn="ctr"/>
            <a:r>
              <a:rPr lang="es-EC" b="1" dirty="0">
                <a:latin typeface="Times New Roman" pitchFamily="18" charset="0"/>
                <a:cs typeface="Times New Roman" pitchFamily="18" charset="0"/>
              </a:rPr>
              <a:t>Amigos </a:t>
            </a:r>
          </a:p>
        </p:txBody>
      </p:sp>
      <p:pic>
        <p:nvPicPr>
          <p:cNvPr id="8194" name="Picture 2" descr="CIGG UTE - Home | Facebook">
            <a:extLst>
              <a:ext uri="{FF2B5EF4-FFF2-40B4-BE49-F238E27FC236}">
                <a16:creationId xmlns:a16="http://schemas.microsoft.com/office/drawing/2014/main" id="{77C3DB25-5C5A-4B73-BE3E-8FFA42204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" t="19289" r="437" b="17183"/>
          <a:stretch/>
        </p:blipFill>
        <p:spPr bwMode="auto">
          <a:xfrm>
            <a:off x="2298389" y="1054479"/>
            <a:ext cx="2143125" cy="136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entro de Investigación Genética y Genómica (CIGG) - UTE">
            <a:extLst>
              <a:ext uri="{FF2B5EF4-FFF2-40B4-BE49-F238E27FC236}">
                <a16:creationId xmlns:a16="http://schemas.microsoft.com/office/drawing/2014/main" id="{ABB1BEFF-A094-401A-BF66-DFE20753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386" y="3543174"/>
            <a:ext cx="5149922" cy="208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IGG UTE archivos - UTE">
            <a:extLst>
              <a:ext uri="{FF2B5EF4-FFF2-40B4-BE49-F238E27FC236}">
                <a16:creationId xmlns:a16="http://schemas.microsoft.com/office/drawing/2014/main" id="{59E238C8-9F6F-4D39-A70E-72461CD6E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86" y="806941"/>
            <a:ext cx="4255072" cy="277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765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473FCA1-462A-4F9B-89B6-7C7B822CD3E4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7BFDC32-A655-4BD1-B288-CAC1DF55ADBC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A3FDCBEA-CD88-492F-BA30-7002C6B72ED7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4AFE722-6B8D-44E2-82DC-2E2F7CF64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3C8AD207-9183-4CC1-B3CC-D6A24F0B20D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40" y="1361009"/>
            <a:ext cx="3675391" cy="33134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2D43F99-9D68-448E-9E6F-7194214F70D4}"/>
              </a:ext>
            </a:extLst>
          </p:cNvPr>
          <p:cNvSpPr txBox="1"/>
          <p:nvPr/>
        </p:nvSpPr>
        <p:spPr>
          <a:xfrm>
            <a:off x="472966" y="19561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Glándula Tiroides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E99F391-C0B5-441E-A652-6472D3DF0A6F}"/>
              </a:ext>
            </a:extLst>
          </p:cNvPr>
          <p:cNvSpPr txBox="1"/>
          <p:nvPr/>
        </p:nvSpPr>
        <p:spPr>
          <a:xfrm>
            <a:off x="652244" y="1649724"/>
            <a:ext cx="2159875" cy="646331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Órgano endocrino de mayor tamaño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ED05DC5-C335-4FFA-BD59-17B1E35DC567}"/>
              </a:ext>
            </a:extLst>
          </p:cNvPr>
          <p:cNvSpPr txBox="1"/>
          <p:nvPr/>
        </p:nvSpPr>
        <p:spPr>
          <a:xfrm>
            <a:off x="707423" y="2596845"/>
            <a:ext cx="2049517" cy="64633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Parte anterior e inferior del cuello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1D380E9-B339-4F72-8FA5-9B4AA1ECAE49}"/>
              </a:ext>
            </a:extLst>
          </p:cNvPr>
          <p:cNvSpPr txBox="1"/>
          <p:nvPr/>
        </p:nvSpPr>
        <p:spPr>
          <a:xfrm>
            <a:off x="5870797" y="859951"/>
            <a:ext cx="2531363" cy="369332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Producción de hormonas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D6A54C9-CA52-4CFD-B4BE-2E12746355C2}"/>
              </a:ext>
            </a:extLst>
          </p:cNvPr>
          <p:cNvSpPr txBox="1"/>
          <p:nvPr/>
        </p:nvSpPr>
        <p:spPr>
          <a:xfrm>
            <a:off x="7136479" y="1192332"/>
            <a:ext cx="2298581" cy="64633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Triyodotironina (T3)</a:t>
            </a:r>
          </a:p>
          <a:p>
            <a:r>
              <a:rPr lang="es-MX" dirty="0"/>
              <a:t>Tiroxina (T4)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DB4B56-CB9C-46D7-B7E7-C1DC4276D9B7}"/>
              </a:ext>
            </a:extLst>
          </p:cNvPr>
          <p:cNvSpPr txBox="1"/>
          <p:nvPr/>
        </p:nvSpPr>
        <p:spPr>
          <a:xfrm>
            <a:off x="707423" y="4025176"/>
            <a:ext cx="2437797" cy="147732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2 lóbulos: izquierdo y derecho</a:t>
            </a:r>
          </a:p>
          <a:p>
            <a:r>
              <a:rPr lang="es-MX" dirty="0"/>
              <a:t>Istmo</a:t>
            </a:r>
          </a:p>
          <a:p>
            <a:r>
              <a:rPr lang="es-MX" dirty="0"/>
              <a:t>Glándulas paratiroides</a:t>
            </a:r>
          </a:p>
          <a:p>
            <a:r>
              <a:rPr lang="es-MX" dirty="0"/>
              <a:t>Lóbulo piramidal</a:t>
            </a:r>
          </a:p>
        </p:txBody>
      </p:sp>
      <p:pic>
        <p:nvPicPr>
          <p:cNvPr id="14" name="Imagen 13" descr="Diagrama&#10;&#10;Descripción generada automáticamente">
            <a:extLst>
              <a:ext uri="{FF2B5EF4-FFF2-40B4-BE49-F238E27FC236}">
                <a16:creationId xmlns:a16="http://schemas.microsoft.com/office/drawing/2014/main" id="{4A7FEDCD-D138-4DA9-B2F1-9389621A66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6"/>
          <a:stretch/>
        </p:blipFill>
        <p:spPr>
          <a:xfrm>
            <a:off x="6254134" y="2141062"/>
            <a:ext cx="5419120" cy="372427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D1545B8-CB0D-4BE9-82C3-593452BD8DE2}"/>
              </a:ext>
            </a:extLst>
          </p:cNvPr>
          <p:cNvSpPr txBox="1"/>
          <p:nvPr/>
        </p:nvSpPr>
        <p:spPr>
          <a:xfrm>
            <a:off x="5323968" y="5408201"/>
            <a:ext cx="1860331" cy="369332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Folículo Tiroideo</a:t>
            </a:r>
          </a:p>
        </p:txBody>
      </p:sp>
      <p:cxnSp>
        <p:nvCxnSpPr>
          <p:cNvPr id="18" name="Conector: curvado 17">
            <a:extLst>
              <a:ext uri="{FF2B5EF4-FFF2-40B4-BE49-F238E27FC236}">
                <a16:creationId xmlns:a16="http://schemas.microsoft.com/office/drawing/2014/main" id="{2D062C6A-DDD6-497A-B09D-4F51B833F5B2}"/>
              </a:ext>
            </a:extLst>
          </p:cNvPr>
          <p:cNvCxnSpPr/>
          <p:nvPr/>
        </p:nvCxnSpPr>
        <p:spPr>
          <a:xfrm rot="5400000" flipH="1" flipV="1">
            <a:off x="6227379" y="4587766"/>
            <a:ext cx="914400" cy="504497"/>
          </a:xfrm>
          <a:prstGeom prst="curvedConnector3">
            <a:avLst>
              <a:gd name="adj1" fmla="val 5689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B4C4D48-01D0-49DA-B8DF-4F3AA51DBC47}"/>
              </a:ext>
            </a:extLst>
          </p:cNvPr>
          <p:cNvSpPr/>
          <p:nvPr/>
        </p:nvSpPr>
        <p:spPr>
          <a:xfrm>
            <a:off x="-339205" y="6284504"/>
            <a:ext cx="4367542" cy="56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200000"/>
              </a:lnSpc>
              <a:spcAft>
                <a:spcPts val="600"/>
              </a:spcAft>
            </a:pPr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Nota: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tomado de 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Uhliarova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 (2018).</a:t>
            </a:r>
            <a:endParaRPr lang="es-MX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E5542A4-EBE7-4DCF-BBA2-795A23A17830}"/>
              </a:ext>
            </a:extLst>
          </p:cNvPr>
          <p:cNvSpPr/>
          <p:nvPr/>
        </p:nvSpPr>
        <p:spPr>
          <a:xfrm>
            <a:off x="3925558" y="6477975"/>
            <a:ext cx="2309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Arancinia</a:t>
            </a:r>
            <a:r>
              <a:rPr lang="es-MX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et. al (2002)</a:t>
            </a:r>
            <a:endParaRPr lang="es-MX" dirty="0"/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53579A6D-6E72-4A97-9414-2A3CE53EA094}"/>
              </a:ext>
            </a:extLst>
          </p:cNvPr>
          <p:cNvCxnSpPr/>
          <p:nvPr/>
        </p:nvCxnSpPr>
        <p:spPr>
          <a:xfrm>
            <a:off x="9222828" y="1024759"/>
            <a:ext cx="69368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C024559-F1D1-49D7-90CF-357841BE4A0E}"/>
              </a:ext>
            </a:extLst>
          </p:cNvPr>
          <p:cNvSpPr txBox="1"/>
          <p:nvPr/>
        </p:nvSpPr>
        <p:spPr>
          <a:xfrm>
            <a:off x="10026869" y="657275"/>
            <a:ext cx="1692165" cy="64633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Regulación del metabolismo</a:t>
            </a:r>
          </a:p>
        </p:txBody>
      </p:sp>
    </p:spTree>
    <p:extLst>
      <p:ext uri="{BB962C8B-B14F-4D97-AF65-F5344CB8AC3E}">
        <p14:creationId xmlns:p14="http://schemas.microsoft.com/office/powerpoint/2010/main" val="3780005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0A5B502-1458-4CFB-AF37-23DEB1FAF7A5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9F69F23-AEE7-4E80-AA4F-A4FC183DF0C7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9E2C0C9-E325-4AF9-AE4D-057E306FE163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0D57D8A-2A8D-48E7-BE96-DCE6C0C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pic>
        <p:nvPicPr>
          <p:cNvPr id="8" name="Imagen 7" descr="Imagen que contiene tabla, naranja, azul, comida&#10;&#10;Descripción generada automáticamente">
            <a:extLst>
              <a:ext uri="{FF2B5EF4-FFF2-40B4-BE49-F238E27FC236}">
                <a16:creationId xmlns:a16="http://schemas.microsoft.com/office/drawing/2014/main" id="{215D7FAE-12BA-4E0D-A287-7CDB05907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0" y="934370"/>
            <a:ext cx="4554658" cy="455465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2EFEB8C-D055-41BF-8DD4-DE8755A2D724}"/>
              </a:ext>
            </a:extLst>
          </p:cNvPr>
          <p:cNvSpPr txBox="1"/>
          <p:nvPr/>
        </p:nvSpPr>
        <p:spPr>
          <a:xfrm>
            <a:off x="5596759" y="2455621"/>
            <a:ext cx="1592318" cy="369332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Crecimiento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3E0AC9C-F5C9-440C-A987-306EACB30BB3}"/>
              </a:ext>
            </a:extLst>
          </p:cNvPr>
          <p:cNvSpPr txBox="1"/>
          <p:nvPr/>
        </p:nvSpPr>
        <p:spPr>
          <a:xfrm>
            <a:off x="5596759" y="3389999"/>
            <a:ext cx="1765738" cy="369332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Metabolismo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3F8375A-5E5C-4F18-817C-25883C75453E}"/>
              </a:ext>
            </a:extLst>
          </p:cNvPr>
          <p:cNvSpPr txBox="1"/>
          <p:nvPr/>
        </p:nvSpPr>
        <p:spPr>
          <a:xfrm>
            <a:off x="5596760" y="4445874"/>
            <a:ext cx="1592318" cy="369332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Energía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E3DBE63-FB96-4B3E-AF7D-DE98BB2267CB}"/>
              </a:ext>
            </a:extLst>
          </p:cNvPr>
          <p:cNvSpPr txBox="1"/>
          <p:nvPr/>
        </p:nvSpPr>
        <p:spPr>
          <a:xfrm>
            <a:off x="4540470" y="5651444"/>
            <a:ext cx="2648607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Función de otros órganos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A1F28DC-08EF-4A68-8FF8-8A7F99F6050C}"/>
              </a:ext>
            </a:extLst>
          </p:cNvPr>
          <p:cNvSpPr txBox="1"/>
          <p:nvPr/>
        </p:nvSpPr>
        <p:spPr>
          <a:xfrm>
            <a:off x="804041" y="333608"/>
            <a:ext cx="3137338" cy="3815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Función de la glándula tiroides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E83223E-2D3A-41F3-B314-96FFDDB5070C}"/>
              </a:ext>
            </a:extLst>
          </p:cNvPr>
          <p:cNvCxnSpPr>
            <a:cxnSpLocks/>
          </p:cNvCxnSpPr>
          <p:nvPr/>
        </p:nvCxnSpPr>
        <p:spPr>
          <a:xfrm>
            <a:off x="3673365" y="2492774"/>
            <a:ext cx="1904082" cy="1615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5567B317-D4A8-4138-BD25-B9B4CBF0EFAE}"/>
              </a:ext>
            </a:extLst>
          </p:cNvPr>
          <p:cNvCxnSpPr>
            <a:cxnSpLocks/>
          </p:cNvCxnSpPr>
          <p:nvPr/>
        </p:nvCxnSpPr>
        <p:spPr>
          <a:xfrm>
            <a:off x="3711990" y="2515207"/>
            <a:ext cx="1884769" cy="10413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EFE65158-F606-4838-93BD-378B530968C2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711990" y="2484355"/>
            <a:ext cx="1884770" cy="21461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ABF91B8B-B90E-4D89-BEF4-791FC826237E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673366" y="2437584"/>
            <a:ext cx="867104" cy="33985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27" descr="Imagen que contiene ropa, persona, mujer, vistiendo&#10;&#10;Descripción generada automáticamente">
            <a:extLst>
              <a:ext uri="{FF2B5EF4-FFF2-40B4-BE49-F238E27FC236}">
                <a16:creationId xmlns:a16="http://schemas.microsoft.com/office/drawing/2014/main" id="{3067B136-ED6E-467D-B89C-26A580E02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26" y="1060766"/>
            <a:ext cx="4360241" cy="249576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1FB84964-7B53-482A-8477-77EB2B5510A3}"/>
              </a:ext>
            </a:extLst>
          </p:cNvPr>
          <p:cNvSpPr txBox="1"/>
          <p:nvPr/>
        </p:nvSpPr>
        <p:spPr>
          <a:xfrm>
            <a:off x="7148873" y="407164"/>
            <a:ext cx="37923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Enfermedades de la glándula tiroides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236499DB-59CB-4E00-88CD-6E06CB171CDB}"/>
              </a:ext>
            </a:extLst>
          </p:cNvPr>
          <p:cNvSpPr/>
          <p:nvPr/>
        </p:nvSpPr>
        <p:spPr>
          <a:xfrm>
            <a:off x="8355726" y="3958791"/>
            <a:ext cx="2869324" cy="178448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Hipertiroidismo</a:t>
            </a:r>
          </a:p>
          <a:p>
            <a:pPr algn="ctr"/>
            <a:r>
              <a:rPr lang="es-MX" dirty="0"/>
              <a:t>Hipotiroidismo</a:t>
            </a:r>
          </a:p>
          <a:p>
            <a:pPr algn="ctr"/>
            <a:r>
              <a:rPr lang="es-MX" dirty="0"/>
              <a:t>Bocio</a:t>
            </a:r>
          </a:p>
          <a:p>
            <a:pPr algn="ctr"/>
            <a:r>
              <a:rPr lang="es-MX" dirty="0"/>
              <a:t>Cáncer de tiroides</a:t>
            </a:r>
          </a:p>
          <a:p>
            <a:pPr algn="ctr"/>
            <a:r>
              <a:rPr lang="es-MX" dirty="0"/>
              <a:t>Nódulos</a:t>
            </a:r>
          </a:p>
        </p:txBody>
      </p:sp>
      <p:cxnSp>
        <p:nvCxnSpPr>
          <p:cNvPr id="32" name="Conector: angular 31">
            <a:extLst>
              <a:ext uri="{FF2B5EF4-FFF2-40B4-BE49-F238E27FC236}">
                <a16:creationId xmlns:a16="http://schemas.microsoft.com/office/drawing/2014/main" id="{99988E70-8D54-4E98-8AF5-AA45A0548DCF}"/>
              </a:ext>
            </a:extLst>
          </p:cNvPr>
          <p:cNvCxnSpPr>
            <a:endCxn id="30" idx="1"/>
          </p:cNvCxnSpPr>
          <p:nvPr/>
        </p:nvCxnSpPr>
        <p:spPr>
          <a:xfrm rot="16200000" flipH="1">
            <a:off x="7429900" y="3925207"/>
            <a:ext cx="1299857" cy="551795"/>
          </a:xfrm>
          <a:prstGeom prst="bentConnector2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8CFFE1B9-87AC-4745-8E76-A626A961C360}"/>
              </a:ext>
            </a:extLst>
          </p:cNvPr>
          <p:cNvSpPr/>
          <p:nvPr/>
        </p:nvSpPr>
        <p:spPr>
          <a:xfrm>
            <a:off x="103033" y="6431557"/>
            <a:ext cx="5753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Salazar-Vega et al, (2019), </a:t>
            </a:r>
            <a:r>
              <a:rPr lang="es-MX" dirty="0" err="1"/>
              <a:t>Hercbergs</a:t>
            </a:r>
            <a:r>
              <a:rPr lang="es-MX" dirty="0"/>
              <a:t> (2019), </a:t>
            </a:r>
            <a:r>
              <a:rPr lang="es-EC" dirty="0" err="1"/>
              <a:t>Roman</a:t>
            </a:r>
            <a:r>
              <a:rPr lang="es-EC" dirty="0"/>
              <a:t> (2017)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66051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0A5B502-1458-4CFB-AF37-23DEB1FAF7A5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9F69F23-AEE7-4E80-AA4F-A4FC183DF0C7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9E2C0C9-E325-4AF9-AE4D-057E306FE163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0D57D8A-2A8D-48E7-BE96-DCE6C0C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C666D5B3-7B56-44B1-B860-C5C230E96994}"/>
              </a:ext>
            </a:extLst>
          </p:cNvPr>
          <p:cNvSpPr txBox="1"/>
          <p:nvPr/>
        </p:nvSpPr>
        <p:spPr>
          <a:xfrm>
            <a:off x="110359" y="141890"/>
            <a:ext cx="1986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Cáncer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CE778A0-6A79-4960-BE2F-142E531DFBC1}"/>
              </a:ext>
            </a:extLst>
          </p:cNvPr>
          <p:cNvSpPr txBox="1"/>
          <p:nvPr/>
        </p:nvSpPr>
        <p:spPr>
          <a:xfrm>
            <a:off x="369388" y="4605442"/>
            <a:ext cx="3251399" cy="64633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Crecimiento anormal y descontrolado de las células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B495879-6FCB-476B-9311-F49A57DC1F8B}"/>
              </a:ext>
            </a:extLst>
          </p:cNvPr>
          <p:cNvSpPr txBox="1"/>
          <p:nvPr/>
        </p:nvSpPr>
        <p:spPr>
          <a:xfrm>
            <a:off x="369388" y="5341831"/>
            <a:ext cx="3251398" cy="92333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13% de muertes en el mundo, riesgo de sufrir cáncer se incrementa con la edad.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A6E0D25-C9B1-48E8-993E-B98430C308AB}"/>
              </a:ext>
            </a:extLst>
          </p:cNvPr>
          <p:cNvSpPr txBox="1"/>
          <p:nvPr/>
        </p:nvSpPr>
        <p:spPr>
          <a:xfrm>
            <a:off x="3704896" y="4605442"/>
            <a:ext cx="3251399" cy="64633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Se origina en cualquier tipo de célula de cualquier tejido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9DD4C3-4364-4AE9-B470-299B09215796}"/>
              </a:ext>
            </a:extLst>
          </p:cNvPr>
          <p:cNvSpPr txBox="1"/>
          <p:nvPr/>
        </p:nvSpPr>
        <p:spPr>
          <a:xfrm>
            <a:off x="3685180" y="5337164"/>
            <a:ext cx="3251399" cy="92333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No hay un equilibrio entre el crecimiento de nuevas células y la muerte de células viejas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6E6F0A72-CD9C-4BAE-B659-F808674DB1AB}"/>
              </a:ext>
            </a:extLst>
          </p:cNvPr>
          <p:cNvSpPr/>
          <p:nvPr/>
        </p:nvSpPr>
        <p:spPr>
          <a:xfrm>
            <a:off x="6826469" y="2270234"/>
            <a:ext cx="677917" cy="378317"/>
          </a:xfrm>
          <a:prstGeom prst="rightArrow">
            <a:avLst/>
          </a:prstGeom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BBEC7DD-36B6-4742-8056-CCBD82A2C8B8}"/>
              </a:ext>
            </a:extLst>
          </p:cNvPr>
          <p:cNvSpPr/>
          <p:nvPr/>
        </p:nvSpPr>
        <p:spPr>
          <a:xfrm>
            <a:off x="0" y="6461134"/>
            <a:ext cx="5316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(Carbone, 2020), </a:t>
            </a:r>
            <a:r>
              <a:rPr lang="es-EC" dirty="0"/>
              <a:t>(</a:t>
            </a:r>
            <a:r>
              <a:rPr lang="es-EC" dirty="0" err="1"/>
              <a:t>Idikio</a:t>
            </a:r>
            <a:r>
              <a:rPr lang="es-EC" dirty="0"/>
              <a:t>, 2011), (</a:t>
            </a:r>
            <a:r>
              <a:rPr lang="es-EC" dirty="0" err="1"/>
              <a:t>O’Sullivan</a:t>
            </a:r>
            <a:r>
              <a:rPr lang="es-EC" dirty="0"/>
              <a:t> et al., 2018)</a:t>
            </a:r>
            <a:endParaRPr lang="es-MX" dirty="0"/>
          </a:p>
        </p:txBody>
      </p:sp>
      <p:pic>
        <p:nvPicPr>
          <p:cNvPr id="1026" name="Picture 2" descr="Encuentra aquí información de Cáncer para tu escuela ¡Entra ya! | Rincón  del Vago">
            <a:extLst>
              <a:ext uri="{FF2B5EF4-FFF2-40B4-BE49-F238E27FC236}">
                <a16:creationId xmlns:a16="http://schemas.microsoft.com/office/drawing/2014/main" id="{7C12FD06-46EF-4D49-8E79-4F0C9BBDF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9" y="864474"/>
            <a:ext cx="6446378" cy="35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s 6 características comunes del cáncer - Diet Doctor">
            <a:extLst>
              <a:ext uri="{FF2B5EF4-FFF2-40B4-BE49-F238E27FC236}">
                <a16:creationId xmlns:a16="http://schemas.microsoft.com/office/drawing/2014/main" id="{55378A2E-C982-495B-AA5E-C6936EFAE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214" y="341450"/>
            <a:ext cx="3251398" cy="54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04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0A5B502-1458-4CFB-AF37-23DEB1FAF7A5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9F69F23-AEE7-4E80-AA4F-A4FC183DF0C7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9E2C0C9-E325-4AF9-AE4D-057E306FE163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0D57D8A-2A8D-48E7-BE96-DCE6C0C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0447DFA-748C-4B41-BED9-81B769AC4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6016648"/>
              </p:ext>
            </p:extLst>
          </p:nvPr>
        </p:nvGraphicFramePr>
        <p:xfrm>
          <a:off x="-994979" y="3336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61C13634-6436-47FF-BD73-7B802C7BB5B8}"/>
              </a:ext>
            </a:extLst>
          </p:cNvPr>
          <p:cNvSpPr txBox="1"/>
          <p:nvPr/>
        </p:nvSpPr>
        <p:spPr>
          <a:xfrm>
            <a:off x="6590898" y="325968"/>
            <a:ext cx="2770472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MX" sz="2000" dirty="0"/>
              <a:t>Sitio primario de origen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937E2B2-A07F-4F42-8289-B8EBC4F7FC3D}"/>
              </a:ext>
            </a:extLst>
          </p:cNvPr>
          <p:cNvSpPr/>
          <p:nvPr/>
        </p:nvSpPr>
        <p:spPr>
          <a:xfrm>
            <a:off x="141890" y="819807"/>
            <a:ext cx="583324" cy="5675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93A6CD30-4901-4E31-AB9B-0FBD188E7DC2}"/>
              </a:ext>
            </a:extLst>
          </p:cNvPr>
          <p:cNvSpPr/>
          <p:nvPr/>
        </p:nvSpPr>
        <p:spPr>
          <a:xfrm>
            <a:off x="6007574" y="98376"/>
            <a:ext cx="583324" cy="5675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EF46EF4-150B-4731-9EBC-D03569911E05}"/>
              </a:ext>
            </a:extLst>
          </p:cNvPr>
          <p:cNvSpPr/>
          <p:nvPr/>
        </p:nvSpPr>
        <p:spPr>
          <a:xfrm>
            <a:off x="-2" y="6488668"/>
            <a:ext cx="650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MX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Kroemer</a:t>
            </a:r>
            <a:r>
              <a:rPr lang="es-MX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s-MX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Pouyssegur</a:t>
            </a:r>
            <a:r>
              <a:rPr lang="es-MX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2008), </a:t>
            </a:r>
            <a:r>
              <a:rPr lang="es-EC" dirty="0"/>
              <a:t>(</a:t>
            </a:r>
            <a:r>
              <a:rPr lang="es-EC" dirty="0" err="1"/>
              <a:t>Celano</a:t>
            </a:r>
            <a:r>
              <a:rPr lang="es-EC" dirty="0"/>
              <a:t> &amp; </a:t>
            </a:r>
            <a:r>
              <a:rPr lang="es-EC" dirty="0" err="1"/>
              <a:t>Airb</a:t>
            </a:r>
            <a:r>
              <a:rPr lang="es-EC" dirty="0"/>
              <a:t>, 2016), </a:t>
            </a:r>
            <a:r>
              <a:rPr lang="es-EC" dirty="0" err="1"/>
              <a:t>Tapur</a:t>
            </a:r>
            <a:r>
              <a:rPr lang="es-EC" dirty="0"/>
              <a:t> (2019).</a:t>
            </a:r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DEC1DFE-05BA-40BF-92E8-A767421073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271"/>
          <a:stretch/>
        </p:blipFill>
        <p:spPr>
          <a:xfrm>
            <a:off x="5672765" y="754318"/>
            <a:ext cx="5148861" cy="272415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EF96B2C-CB2B-4A5F-B565-CEF23CE606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595" t="9465" r="2523"/>
          <a:stretch/>
        </p:blipFill>
        <p:spPr>
          <a:xfrm>
            <a:off x="6096000" y="3300628"/>
            <a:ext cx="4934317" cy="27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27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3C6F7166-8AB3-47E4-A23B-003378B3845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4"/>
          <a:stretch/>
        </p:blipFill>
        <p:spPr bwMode="auto">
          <a:xfrm>
            <a:off x="5875735" y="664955"/>
            <a:ext cx="6175918" cy="4428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80A5B502-1458-4CFB-AF37-23DEB1FAF7A5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9F69F23-AEE7-4E80-AA4F-A4FC183DF0C7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9E2C0C9-E325-4AF9-AE4D-057E306FE163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0D57D8A-2A8D-48E7-BE96-DCE6C0C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DE827D98-49B9-4A1D-8DEF-C6E74A476A08}"/>
              </a:ext>
            </a:extLst>
          </p:cNvPr>
          <p:cNvSpPr txBox="1"/>
          <p:nvPr/>
        </p:nvSpPr>
        <p:spPr>
          <a:xfrm>
            <a:off x="142424" y="146180"/>
            <a:ext cx="317421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CÁNCER DE TIROIDES</a:t>
            </a:r>
          </a:p>
        </p:txBody>
      </p:sp>
      <p:pic>
        <p:nvPicPr>
          <p:cNvPr id="8" name="Picture 2" descr="Resultado de imagen para cancer de tiroides tipos">
            <a:extLst>
              <a:ext uri="{FF2B5EF4-FFF2-40B4-BE49-F238E27FC236}">
                <a16:creationId xmlns:a16="http://schemas.microsoft.com/office/drawing/2014/main" id="{2034EB01-79CD-4581-96C7-69436132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97" y="795273"/>
            <a:ext cx="4516138" cy="336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01C844-6933-48CD-8DD9-6BC1C55CFE42}"/>
              </a:ext>
            </a:extLst>
          </p:cNvPr>
          <p:cNvSpPr txBox="1"/>
          <p:nvPr/>
        </p:nvSpPr>
        <p:spPr>
          <a:xfrm>
            <a:off x="403108" y="4384222"/>
            <a:ext cx="3373821" cy="36933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Tiroides sana </a:t>
            </a:r>
            <a:r>
              <a:rPr lang="es-MX" dirty="0">
                <a:sym typeface="Wingdings" panose="05000000000000000000" pitchFamily="2" charset="2"/>
              </a:rPr>
              <a:t> Apenas palpable </a:t>
            </a:r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AB4DC07-A3B0-45AC-9961-997BB35CA1A7}"/>
              </a:ext>
            </a:extLst>
          </p:cNvPr>
          <p:cNvSpPr txBox="1"/>
          <p:nvPr/>
        </p:nvSpPr>
        <p:spPr>
          <a:xfrm>
            <a:off x="750197" y="4861897"/>
            <a:ext cx="3538024" cy="64633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Dolor, inflamación, bulto o masa en el cuello, ronquera, tos, entre otros.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1CC6588-A52F-436C-BF49-6BCCB2DBA48F}"/>
              </a:ext>
            </a:extLst>
          </p:cNvPr>
          <p:cNvSpPr txBox="1"/>
          <p:nvPr/>
        </p:nvSpPr>
        <p:spPr>
          <a:xfrm>
            <a:off x="5220533" y="5760458"/>
            <a:ext cx="144671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Diagnóstico: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49B1A03-2277-49F1-8B52-CBC2269BFE54}"/>
              </a:ext>
            </a:extLst>
          </p:cNvPr>
          <p:cNvSpPr/>
          <p:nvPr/>
        </p:nvSpPr>
        <p:spPr>
          <a:xfrm>
            <a:off x="-2" y="6488668"/>
            <a:ext cx="7553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(Álvarez Montané, 2014), </a:t>
            </a:r>
            <a:r>
              <a:rPr lang="es-EC" dirty="0"/>
              <a:t>(</a:t>
            </a:r>
            <a:r>
              <a:rPr lang="es-EC" dirty="0" err="1"/>
              <a:t>Pusztaszeri</a:t>
            </a:r>
            <a:r>
              <a:rPr lang="es-EC" dirty="0"/>
              <a:t> &amp; </a:t>
            </a:r>
            <a:r>
              <a:rPr lang="es-EC" dirty="0" err="1"/>
              <a:t>Bongiovanni</a:t>
            </a:r>
            <a:r>
              <a:rPr lang="es-EC" dirty="0"/>
              <a:t>, 2019), (</a:t>
            </a:r>
            <a:r>
              <a:rPr lang="es-EC" dirty="0" err="1"/>
              <a:t>Hercbergs</a:t>
            </a:r>
            <a:r>
              <a:rPr lang="es-EC" dirty="0"/>
              <a:t>, 2019)</a:t>
            </a:r>
            <a:endParaRPr lang="es-MX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69ED965-5580-48CF-A220-5B8C78F3794C}"/>
              </a:ext>
            </a:extLst>
          </p:cNvPr>
          <p:cNvSpPr txBox="1"/>
          <p:nvPr/>
        </p:nvSpPr>
        <p:spPr>
          <a:xfrm>
            <a:off x="1479361" y="5596552"/>
            <a:ext cx="3331781" cy="64633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Es el sexto cáncer mas frecuente en mujeres. </a:t>
            </a:r>
          </a:p>
        </p:txBody>
      </p:sp>
      <p:sp>
        <p:nvSpPr>
          <p:cNvPr id="23" name="Flecha: a la derecha con muesca 22">
            <a:extLst>
              <a:ext uri="{FF2B5EF4-FFF2-40B4-BE49-F238E27FC236}">
                <a16:creationId xmlns:a16="http://schemas.microsoft.com/office/drawing/2014/main" id="{17A5E794-9178-4E83-B3DD-F979CB178902}"/>
              </a:ext>
            </a:extLst>
          </p:cNvPr>
          <p:cNvSpPr/>
          <p:nvPr/>
        </p:nvSpPr>
        <p:spPr>
          <a:xfrm>
            <a:off x="4872455" y="5863929"/>
            <a:ext cx="254403" cy="19879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F6D266A-68AF-4625-BD9F-F1B40E7D1E00}"/>
              </a:ext>
            </a:extLst>
          </p:cNvPr>
          <p:cNvSpPr txBox="1"/>
          <p:nvPr/>
        </p:nvSpPr>
        <p:spPr>
          <a:xfrm>
            <a:off x="5955535" y="146180"/>
            <a:ext cx="4690109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CÁNCER DE TIROIDES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829BEBC-17DD-4785-8872-D4B34F87E154}"/>
              </a:ext>
            </a:extLst>
          </p:cNvPr>
          <p:cNvSpPr txBox="1"/>
          <p:nvPr/>
        </p:nvSpPr>
        <p:spPr>
          <a:xfrm>
            <a:off x="6869415" y="5332335"/>
            <a:ext cx="5885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Examen físico                Biopsia          Análisis Moleculares</a:t>
            </a:r>
          </a:p>
          <a:p>
            <a:r>
              <a:rPr lang="es-MX" dirty="0"/>
              <a:t>Análisis sanguíneo       Radiografía</a:t>
            </a:r>
          </a:p>
          <a:p>
            <a:r>
              <a:rPr lang="es-MX" dirty="0"/>
              <a:t>Ecografía </a:t>
            </a:r>
          </a:p>
        </p:txBody>
      </p:sp>
      <p:sp>
        <p:nvSpPr>
          <p:cNvPr id="27" name="Abrir corchete 26">
            <a:extLst>
              <a:ext uri="{FF2B5EF4-FFF2-40B4-BE49-F238E27FC236}">
                <a16:creationId xmlns:a16="http://schemas.microsoft.com/office/drawing/2014/main" id="{16C283CD-594B-48ED-A49B-B2E959B3F2CD}"/>
              </a:ext>
            </a:extLst>
          </p:cNvPr>
          <p:cNvSpPr/>
          <p:nvPr/>
        </p:nvSpPr>
        <p:spPr>
          <a:xfrm>
            <a:off x="6750809" y="5394287"/>
            <a:ext cx="64882" cy="87981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1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omet Assay">
            <a:extLst>
              <a:ext uri="{FF2B5EF4-FFF2-40B4-BE49-F238E27FC236}">
                <a16:creationId xmlns:a16="http://schemas.microsoft.com/office/drawing/2014/main" id="{0830AB12-87A0-498F-9C51-7A52FBEB3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3" y="1729299"/>
            <a:ext cx="3780876" cy="391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80A5B502-1458-4CFB-AF37-23DEB1FAF7A5}"/>
              </a:ext>
            </a:extLst>
          </p:cNvPr>
          <p:cNvGrpSpPr/>
          <p:nvPr/>
        </p:nvGrpSpPr>
        <p:grpSpPr>
          <a:xfrm>
            <a:off x="-2" y="6020776"/>
            <a:ext cx="12088969" cy="724975"/>
            <a:chOff x="-2" y="5858548"/>
            <a:chExt cx="12088969" cy="72497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9F69F23-AEE7-4E80-AA4F-A4FC183DF0C7}"/>
                </a:ext>
              </a:extLst>
            </p:cNvPr>
            <p:cNvSpPr/>
            <p:nvPr/>
          </p:nvSpPr>
          <p:spPr>
            <a:xfrm flipH="1">
              <a:off x="-2" y="6168980"/>
              <a:ext cx="8899301" cy="1003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9E2C0C9-E325-4AF9-AE4D-057E306FE163}"/>
                </a:ext>
              </a:extLst>
            </p:cNvPr>
            <p:cNvSpPr/>
            <p:nvPr/>
          </p:nvSpPr>
          <p:spPr>
            <a:xfrm flipH="1">
              <a:off x="-1" y="6269330"/>
              <a:ext cx="8899301" cy="928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0D57D8A-2A8D-48E7-BE96-DCE6C0C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694" y="5858548"/>
              <a:ext cx="3125273" cy="724975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1531FCF-DD69-4B14-AB23-2B0F1A0C1A06}"/>
              </a:ext>
            </a:extLst>
          </p:cNvPr>
          <p:cNvSpPr txBox="1"/>
          <p:nvPr/>
        </p:nvSpPr>
        <p:spPr>
          <a:xfrm>
            <a:off x="5960659" y="80256"/>
            <a:ext cx="1823433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CARIOTIPO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790533-40A9-4675-9BE8-C83EC6DE4E8A}"/>
              </a:ext>
            </a:extLst>
          </p:cNvPr>
          <p:cNvSpPr txBox="1"/>
          <p:nvPr/>
        </p:nvSpPr>
        <p:spPr>
          <a:xfrm>
            <a:off x="7997884" y="221001"/>
            <a:ext cx="2893575" cy="646331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Características y numero cromosómico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A776CC-963F-44B4-854F-B5A85562446A}"/>
              </a:ext>
            </a:extLst>
          </p:cNvPr>
          <p:cNvSpPr txBox="1"/>
          <p:nvPr/>
        </p:nvSpPr>
        <p:spPr>
          <a:xfrm>
            <a:off x="7991061" y="3121876"/>
            <a:ext cx="2900398" cy="646331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Detectar enfermedades congénitas y adquiridas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D01E5D-1CA7-41E5-9253-F602D8FAF173}"/>
              </a:ext>
            </a:extLst>
          </p:cNvPr>
          <p:cNvSpPr txBox="1"/>
          <p:nvPr/>
        </p:nvSpPr>
        <p:spPr>
          <a:xfrm>
            <a:off x="7095367" y="3896107"/>
            <a:ext cx="3257553" cy="64633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Citogenética </a:t>
            </a:r>
            <a:r>
              <a:rPr lang="es-MX" dirty="0">
                <a:sym typeface="Wingdings" panose="05000000000000000000" pitchFamily="2" charset="2"/>
              </a:rPr>
              <a:t> Cromosomas, estructura y número</a:t>
            </a:r>
            <a:endParaRPr lang="es-MX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04C709A8-C49E-4CD7-B029-781D8AEA59C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51531" y="1026668"/>
            <a:ext cx="4031427" cy="192610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040C2DAA-5294-45A1-9614-EBC165B6D6A3}"/>
              </a:ext>
            </a:extLst>
          </p:cNvPr>
          <p:cNvSpPr txBox="1"/>
          <p:nvPr/>
        </p:nvSpPr>
        <p:spPr>
          <a:xfrm>
            <a:off x="10352920" y="1386594"/>
            <a:ext cx="1406820" cy="36933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Bandeo GTG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A983D02-A0E8-4D91-B9BD-2401C9B7B7CC}"/>
              </a:ext>
            </a:extLst>
          </p:cNvPr>
          <p:cNvSpPr txBox="1"/>
          <p:nvPr/>
        </p:nvSpPr>
        <p:spPr>
          <a:xfrm>
            <a:off x="10221897" y="2004285"/>
            <a:ext cx="1771320" cy="646331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Bandas oscuras y claras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9F19C54-BC6F-424D-AA6A-472AF7F2CD60}"/>
              </a:ext>
            </a:extLst>
          </p:cNvPr>
          <p:cNvSpPr/>
          <p:nvPr/>
        </p:nvSpPr>
        <p:spPr>
          <a:xfrm>
            <a:off x="0" y="6477975"/>
            <a:ext cx="12088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_tradn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Larripa</a:t>
            </a:r>
            <a:r>
              <a:rPr lang="es-ES_trad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2011)</a:t>
            </a:r>
            <a:r>
              <a:rPr lang="es-ES_tradnl" dirty="0"/>
              <a:t>, (Tamar et al., 2008),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(Zúñiga Venegas, 2009), (</a:t>
            </a:r>
            <a:r>
              <a:rPr lang="es-EC" dirty="0"/>
              <a:t>Rodríguez-Rey, Noris-García, &amp; </a:t>
            </a:r>
            <a:r>
              <a:rPr lang="es-EC" dirty="0" err="1"/>
              <a:t>Fundora</a:t>
            </a:r>
            <a:r>
              <a:rPr lang="es-EC" dirty="0"/>
              <a:t> Torres, 2016).</a:t>
            </a:r>
            <a:endParaRPr lang="es-MX" dirty="0"/>
          </a:p>
          <a:p>
            <a:endParaRPr lang="es-MX" dirty="0"/>
          </a:p>
        </p:txBody>
      </p:sp>
      <p:cxnSp>
        <p:nvCxnSpPr>
          <p:cNvPr id="29" name="Conector: angular 28">
            <a:extLst>
              <a:ext uri="{FF2B5EF4-FFF2-40B4-BE49-F238E27FC236}">
                <a16:creationId xmlns:a16="http://schemas.microsoft.com/office/drawing/2014/main" id="{B1B93C4F-4D5C-4BF6-BB65-D3A5A428942B}"/>
              </a:ext>
            </a:extLst>
          </p:cNvPr>
          <p:cNvCxnSpPr>
            <a:stCxn id="6" idx="1"/>
            <a:endCxn id="12" idx="1"/>
          </p:cNvCxnSpPr>
          <p:nvPr/>
        </p:nvCxnSpPr>
        <p:spPr>
          <a:xfrm rot="10800000" flipV="1">
            <a:off x="7095367" y="3445041"/>
            <a:ext cx="895694" cy="774231"/>
          </a:xfrm>
          <a:prstGeom prst="bentConnector3">
            <a:avLst>
              <a:gd name="adj1" fmla="val 125522"/>
            </a:avLst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Flecha: hacia abajo 29">
            <a:extLst>
              <a:ext uri="{FF2B5EF4-FFF2-40B4-BE49-F238E27FC236}">
                <a16:creationId xmlns:a16="http://schemas.microsoft.com/office/drawing/2014/main" id="{569D1A86-AF00-4F05-B012-24F8A2541DE1}"/>
              </a:ext>
            </a:extLst>
          </p:cNvPr>
          <p:cNvSpPr/>
          <p:nvPr/>
        </p:nvSpPr>
        <p:spPr>
          <a:xfrm>
            <a:off x="10996977" y="1830812"/>
            <a:ext cx="135635" cy="105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024" name="Conector recto de flecha 1023">
            <a:extLst>
              <a:ext uri="{FF2B5EF4-FFF2-40B4-BE49-F238E27FC236}">
                <a16:creationId xmlns:a16="http://schemas.microsoft.com/office/drawing/2014/main" id="{134AD51F-DF85-46A5-A2B0-166ADB1026CA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9701939" y="1571260"/>
            <a:ext cx="650981" cy="433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7" name="Conector recto de flecha 1026">
            <a:extLst>
              <a:ext uri="{FF2B5EF4-FFF2-40B4-BE49-F238E27FC236}">
                <a16:creationId xmlns:a16="http://schemas.microsoft.com/office/drawing/2014/main" id="{CB7BE8EA-004C-4324-A8AD-6A6A8D112778}"/>
              </a:ext>
            </a:extLst>
          </p:cNvPr>
          <p:cNvCxnSpPr>
            <a:stCxn id="23" idx="1"/>
          </p:cNvCxnSpPr>
          <p:nvPr/>
        </p:nvCxnSpPr>
        <p:spPr>
          <a:xfrm flipH="1" flipV="1">
            <a:off x="9701939" y="2004285"/>
            <a:ext cx="519958" cy="323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1" name="Conector: angular 1030">
            <a:extLst>
              <a:ext uri="{FF2B5EF4-FFF2-40B4-BE49-F238E27FC236}">
                <a16:creationId xmlns:a16="http://schemas.microsoft.com/office/drawing/2014/main" id="{04965EED-E413-47C7-8656-A78F34CCCDA0}"/>
              </a:ext>
            </a:extLst>
          </p:cNvPr>
          <p:cNvCxnSpPr>
            <a:stCxn id="9" idx="3"/>
          </p:cNvCxnSpPr>
          <p:nvPr/>
        </p:nvCxnSpPr>
        <p:spPr>
          <a:xfrm>
            <a:off x="10891459" y="544167"/>
            <a:ext cx="213792" cy="66534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La cromatina y los cromosomas. El cariotipo">
            <a:extLst>
              <a:ext uri="{FF2B5EF4-FFF2-40B4-BE49-F238E27FC236}">
                <a16:creationId xmlns:a16="http://schemas.microsoft.com/office/drawing/2014/main" id="{914B8DE7-E637-4D41-BB1D-FE27C52A0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951" y="3732030"/>
            <a:ext cx="1771321" cy="212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09816D04-2462-4C57-863C-AE6E20DA5584}"/>
              </a:ext>
            </a:extLst>
          </p:cNvPr>
          <p:cNvSpPr txBox="1"/>
          <p:nvPr/>
        </p:nvSpPr>
        <p:spPr>
          <a:xfrm>
            <a:off x="67837" y="82366"/>
            <a:ext cx="2893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ENSAYO COMETA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75CAEED-CF25-42C1-88BB-433E4E1413F3}"/>
              </a:ext>
            </a:extLst>
          </p:cNvPr>
          <p:cNvSpPr txBox="1"/>
          <p:nvPr/>
        </p:nvSpPr>
        <p:spPr>
          <a:xfrm>
            <a:off x="432260" y="652003"/>
            <a:ext cx="3326052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Permite determinar el daño en el ADN causado por agentes genotóxicos o biológicos. 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024CB4B-63DB-4402-9B1F-F27BAB6E9AD7}"/>
              </a:ext>
            </a:extLst>
          </p:cNvPr>
          <p:cNvSpPr txBox="1"/>
          <p:nvPr/>
        </p:nvSpPr>
        <p:spPr>
          <a:xfrm>
            <a:off x="2951773" y="1883199"/>
            <a:ext cx="2758848" cy="92333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Método simple, rápido, sencillo, de bajo costo y aplicable (Sensibilidad alta)</a:t>
            </a:r>
          </a:p>
        </p:txBody>
      </p:sp>
      <p:cxnSp>
        <p:nvCxnSpPr>
          <p:cNvPr id="1034" name="Conector: angular 1033">
            <a:extLst>
              <a:ext uri="{FF2B5EF4-FFF2-40B4-BE49-F238E27FC236}">
                <a16:creationId xmlns:a16="http://schemas.microsoft.com/office/drawing/2014/main" id="{4CCC2D56-9524-4A84-8AD5-7DA0A604F33B}"/>
              </a:ext>
            </a:extLst>
          </p:cNvPr>
          <p:cNvCxnSpPr>
            <a:stCxn id="43" idx="3"/>
            <a:endCxn id="44" idx="0"/>
          </p:cNvCxnSpPr>
          <p:nvPr/>
        </p:nvCxnSpPr>
        <p:spPr>
          <a:xfrm>
            <a:off x="3758312" y="1113668"/>
            <a:ext cx="572885" cy="76953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BCC2A1A-4C0B-4AE7-A40E-29AE5BBB6CC5}"/>
              </a:ext>
            </a:extLst>
          </p:cNvPr>
          <p:cNvSpPr txBox="1"/>
          <p:nvPr/>
        </p:nvSpPr>
        <p:spPr>
          <a:xfrm>
            <a:off x="4139817" y="4980237"/>
            <a:ext cx="2571608" cy="92333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Migración del ADN </a:t>
            </a:r>
            <a:r>
              <a:rPr lang="es-MX" dirty="0">
                <a:sym typeface="Wingdings" panose="05000000000000000000" pitchFamily="2" charset="2"/>
              </a:rPr>
              <a:t> Ruptura en la cadena de ADN</a:t>
            </a:r>
            <a:endParaRPr lang="es-MX" dirty="0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56B120B5-E91A-4937-B4CE-B7D58AD97580}"/>
              </a:ext>
            </a:extLst>
          </p:cNvPr>
          <p:cNvSpPr txBox="1"/>
          <p:nvPr/>
        </p:nvSpPr>
        <p:spPr>
          <a:xfrm>
            <a:off x="173728" y="5638459"/>
            <a:ext cx="3246192" cy="64633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Técnica de conteo visual o uso de </a:t>
            </a:r>
            <a:r>
              <a:rPr lang="es-MX" dirty="0" err="1"/>
              <a:t>sofware</a:t>
            </a:r>
            <a:r>
              <a:rPr lang="es-MX" dirty="0"/>
              <a:t> </a:t>
            </a:r>
            <a:r>
              <a:rPr lang="es-MX" dirty="0" err="1"/>
              <a:t>Komet</a:t>
            </a:r>
            <a:r>
              <a:rPr lang="es-MX" dirty="0"/>
              <a:t> 5.5 </a:t>
            </a:r>
          </a:p>
        </p:txBody>
      </p:sp>
      <p:cxnSp>
        <p:nvCxnSpPr>
          <p:cNvPr id="1039" name="Conector recto de flecha 1038">
            <a:extLst>
              <a:ext uri="{FF2B5EF4-FFF2-40B4-BE49-F238E27FC236}">
                <a16:creationId xmlns:a16="http://schemas.microsoft.com/office/drawing/2014/main" id="{CFF3C356-5A3C-4DDF-9BBE-46DA623B4457}"/>
              </a:ext>
            </a:extLst>
          </p:cNvPr>
          <p:cNvCxnSpPr/>
          <p:nvPr/>
        </p:nvCxnSpPr>
        <p:spPr>
          <a:xfrm>
            <a:off x="3559336" y="4695649"/>
            <a:ext cx="692372" cy="565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939771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4454</TotalTime>
  <Words>1645</Words>
  <Application>Microsoft Office PowerPoint</Application>
  <PresentationFormat>Panorámica</PresentationFormat>
  <Paragraphs>260</Paragraphs>
  <Slides>30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Symbol</vt:lpstr>
      <vt:lpstr>Times New Roman</vt:lpstr>
      <vt:lpstr>1_Tema de Office</vt:lpstr>
      <vt:lpstr>UNIVERSIDAD DE LAS FUERZAS ARMADAS - ESPE DEPARTAMENTO CIENCIAS DE LA VIDA Y  DE LA AGRICULTURA CARRERA DE INGENIERÍA EN BIOTECNOLOGÍA  PROYECTO DE TITULACIÓN PREVIO A LA OBTENCIÓN DEL TÍTULO DE INGENIERÍA EN BIOTECNOLOGÍA   “ESTANDARIZACIÓN DE LOS PROTOCOLOS PARA DETERMINAR LAS CARACTERÍSTICAS CARIOTÍPICAS Y DAÑO AL AND EN CÉLULAS DE CÁNCER DE TIROIDES MEDIANTE CARIOTIPAJE Y ENSAYO COMETA” </vt:lpstr>
      <vt:lpstr>CONTENIDOS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 LAS FUERZAS ARMADAS - ESPE DEPARTAMENTO CIENCIAS DE LA VIDA Y LA AGRICULTURA CARRERA DE INGENIERÍA EN BIOTECNOLOGÍA  PROYECTO DE TITULACIÓN PREVIO A LA OBTENCIÓN DEL TÍTULO DE INGENIERÍA EN BIOTECNOLOGÍA   “ESTANDARIZACIÓN DE LOS PROTOCOLOS PARA DETERMINAR LAS CARACTERÍSTICAS CARIOTÍPICAS Y DAÑO AL AND EN CÉLULAS DE CÁNCER DE TIROIDES MEDIANTE CARIOTIPAJE Y ENSAYO COMETA”</dc:title>
  <dc:creator>GaTiiTa morillo balcazar</dc:creator>
  <cp:lastModifiedBy>GaTiiTa morillo balcazar</cp:lastModifiedBy>
  <cp:revision>49</cp:revision>
  <dcterms:created xsi:type="dcterms:W3CDTF">2020-10-10T19:39:43Z</dcterms:created>
  <dcterms:modified xsi:type="dcterms:W3CDTF">2020-11-25T23:30:10Z</dcterms:modified>
</cp:coreProperties>
</file>