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7" r:id="rId2"/>
    <p:sldId id="267" r:id="rId3"/>
    <p:sldId id="299" r:id="rId4"/>
    <p:sldId id="328" r:id="rId5"/>
    <p:sldId id="311" r:id="rId6"/>
    <p:sldId id="273" r:id="rId7"/>
    <p:sldId id="301" r:id="rId8"/>
    <p:sldId id="317" r:id="rId9"/>
    <p:sldId id="323" r:id="rId10"/>
    <p:sldId id="280" r:id="rId11"/>
    <p:sldId id="275" r:id="rId12"/>
    <p:sldId id="315" r:id="rId13"/>
    <p:sldId id="277" r:id="rId14"/>
    <p:sldId id="304" r:id="rId15"/>
    <p:sldId id="326" r:id="rId16"/>
    <p:sldId id="327" r:id="rId17"/>
    <p:sldId id="308" r:id="rId18"/>
    <p:sldId id="309" r:id="rId19"/>
    <p:sldId id="307" r:id="rId20"/>
    <p:sldId id="310" r:id="rId21"/>
    <p:sldId id="321" r:id="rId22"/>
    <p:sldId id="281" r:id="rId23"/>
    <p:sldId id="285" r:id="rId24"/>
    <p:sldId id="283" r:id="rId25"/>
    <p:sldId id="284" r:id="rId26"/>
    <p:sldId id="286" r:id="rId27"/>
    <p:sldId id="287" r:id="rId28"/>
    <p:sldId id="288" r:id="rId29"/>
    <p:sldId id="289" r:id="rId30"/>
    <p:sldId id="290" r:id="rId31"/>
    <p:sldId id="291" r:id="rId32"/>
    <p:sldId id="293" r:id="rId33"/>
    <p:sldId id="294" r:id="rId34"/>
    <p:sldId id="295" r:id="rId35"/>
    <p:sldId id="296" r:id="rId36"/>
    <p:sldId id="264" r:id="rId37"/>
    <p:sldId id="297" r:id="rId38"/>
    <p:sldId id="330" r:id="rId39"/>
    <p:sldId id="266" r:id="rId4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04" autoAdjust="0"/>
    <p:restoredTop sz="78545" autoAdjust="0"/>
  </p:normalViewPr>
  <p:slideViewPr>
    <p:cSldViewPr snapToGrid="0">
      <p:cViewPr varScale="1">
        <p:scale>
          <a:sx n="58" d="100"/>
          <a:sy n="58" d="100"/>
        </p:scale>
        <p:origin x="141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E6317C-0827-4E03-B4CD-CF1AAF42A11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MX"/>
        </a:p>
      </dgm:t>
    </dgm:pt>
    <dgm:pt modelId="{34245DBE-80F3-4602-8FE3-A2801E0925F2}">
      <dgm:prSet phldrT="[Texto]" custT="1"/>
      <dgm:spPr/>
      <dgm:t>
        <a:bodyPr/>
        <a:lstStyle/>
        <a:p>
          <a:r>
            <a:rPr lang="es-EC" sz="2400" b="1" kern="1200" dirty="0" smtClean="0">
              <a:solidFill>
                <a:schemeClr val="dk1"/>
              </a:solidFill>
              <a:latin typeface="Times New Roman" panose="02020603050405020304" pitchFamily="18" charset="0"/>
              <a:ea typeface="+mn-ea"/>
              <a:cs typeface="Times New Roman" panose="02020603050405020304" pitchFamily="18" charset="0"/>
            </a:rPr>
            <a:t>Objetivo general</a:t>
          </a:r>
          <a:r>
            <a:rPr lang="es-EC" sz="2500" kern="1200" dirty="0" smtClean="0"/>
            <a:t> </a:t>
          </a:r>
          <a:endParaRPr lang="es-MX" sz="2500" kern="1200" dirty="0"/>
        </a:p>
      </dgm:t>
    </dgm:pt>
    <dgm:pt modelId="{B2A7370C-EA5F-4F2A-87C2-5C2ACC21F4C7}" type="parTrans" cxnId="{D20E851D-DA09-4DFC-ACAF-05413552014B}">
      <dgm:prSet/>
      <dgm:spPr/>
      <dgm:t>
        <a:bodyPr/>
        <a:lstStyle/>
        <a:p>
          <a:endParaRPr lang="es-MX"/>
        </a:p>
      </dgm:t>
    </dgm:pt>
    <dgm:pt modelId="{22EC7EEB-25AC-4506-B98D-0B9B245D5DD0}" type="sibTrans" cxnId="{D20E851D-DA09-4DFC-ACAF-05413552014B}">
      <dgm:prSet/>
      <dgm:spPr/>
      <dgm:t>
        <a:bodyPr/>
        <a:lstStyle/>
        <a:p>
          <a:endParaRPr lang="es-MX"/>
        </a:p>
      </dgm:t>
    </dgm:pt>
    <dgm:pt modelId="{4BB7A5F7-BD4F-431B-B6DA-964853E8866B}">
      <dgm:prSet phldrT="[Texto]" custT="1"/>
      <dgm:spPr/>
      <dgm:t>
        <a:bodyPr/>
        <a:lstStyle/>
        <a:p>
          <a:pPr algn="just"/>
          <a:r>
            <a:rPr lang="es-ES" sz="2800" kern="1200" dirty="0" smtClean="0">
              <a:solidFill>
                <a:schemeClr val="tx1"/>
              </a:solidFill>
              <a:latin typeface="Gabriola" panose="04040605051002020D02" pitchFamily="82" charset="0"/>
              <a:ea typeface="+mn-ea"/>
              <a:cs typeface="+mn-cs"/>
            </a:rPr>
            <a:t>Demostrar la incidencia de las habilidades motrices acuáticas en el método de nadado estilo crol de los nadadores en edad escolar del Club Asociación Deportiva Naval, a través de un programa de entrenamiento.</a:t>
          </a:r>
          <a:endParaRPr lang="es-MX" sz="2800" kern="1200" dirty="0">
            <a:solidFill>
              <a:schemeClr val="tx1"/>
            </a:solidFill>
            <a:latin typeface="Gabriola" panose="04040605051002020D02" pitchFamily="82" charset="0"/>
            <a:ea typeface="+mn-ea"/>
            <a:cs typeface="+mn-cs"/>
          </a:endParaRPr>
        </a:p>
      </dgm:t>
    </dgm:pt>
    <dgm:pt modelId="{19BA7EF5-E920-4358-AA73-39D5AE28329E}" type="parTrans" cxnId="{A2B6C4CF-0DF2-4185-9897-1399357CE9ED}">
      <dgm:prSet/>
      <dgm:spPr/>
      <dgm:t>
        <a:bodyPr/>
        <a:lstStyle/>
        <a:p>
          <a:endParaRPr lang="es-MX"/>
        </a:p>
      </dgm:t>
    </dgm:pt>
    <dgm:pt modelId="{B535B7B1-54AE-4DAC-AED2-261E5714D00E}" type="sibTrans" cxnId="{A2B6C4CF-0DF2-4185-9897-1399357CE9ED}">
      <dgm:prSet/>
      <dgm:spPr/>
      <dgm:t>
        <a:bodyPr/>
        <a:lstStyle/>
        <a:p>
          <a:endParaRPr lang="es-MX"/>
        </a:p>
      </dgm:t>
    </dgm:pt>
    <dgm:pt modelId="{DFAE723F-4F9B-4282-B36C-BA953DF76F28}" type="pres">
      <dgm:prSet presAssocID="{9CE6317C-0827-4E03-B4CD-CF1AAF42A116}" presName="Name0" presStyleCnt="0">
        <dgm:presLayoutVars>
          <dgm:dir/>
          <dgm:animLvl val="lvl"/>
          <dgm:resizeHandles val="exact"/>
        </dgm:presLayoutVars>
      </dgm:prSet>
      <dgm:spPr/>
      <dgm:t>
        <a:bodyPr/>
        <a:lstStyle/>
        <a:p>
          <a:endParaRPr lang="es-MX"/>
        </a:p>
      </dgm:t>
    </dgm:pt>
    <dgm:pt modelId="{350D714B-69C8-42EF-9177-0EE711D70938}" type="pres">
      <dgm:prSet presAssocID="{34245DBE-80F3-4602-8FE3-A2801E0925F2}" presName="composite" presStyleCnt="0"/>
      <dgm:spPr/>
    </dgm:pt>
    <dgm:pt modelId="{D661A43B-AE3E-4B4A-8074-B847E278F633}" type="pres">
      <dgm:prSet presAssocID="{34245DBE-80F3-4602-8FE3-A2801E0925F2}" presName="parTx" presStyleLbl="alignNode1" presStyleIdx="0" presStyleCnt="1" custScaleX="99300" custScaleY="93479">
        <dgm:presLayoutVars>
          <dgm:chMax val="0"/>
          <dgm:chPref val="0"/>
          <dgm:bulletEnabled val="1"/>
        </dgm:presLayoutVars>
      </dgm:prSet>
      <dgm:spPr/>
      <dgm:t>
        <a:bodyPr/>
        <a:lstStyle/>
        <a:p>
          <a:endParaRPr lang="es-MX"/>
        </a:p>
      </dgm:t>
    </dgm:pt>
    <dgm:pt modelId="{95357C23-76D6-48B8-A877-C817D5E93455}" type="pres">
      <dgm:prSet presAssocID="{34245DBE-80F3-4602-8FE3-A2801E0925F2}" presName="desTx" presStyleLbl="alignAccFollowNode1" presStyleIdx="0" presStyleCnt="1">
        <dgm:presLayoutVars>
          <dgm:bulletEnabled val="1"/>
        </dgm:presLayoutVars>
      </dgm:prSet>
      <dgm:spPr/>
      <dgm:t>
        <a:bodyPr/>
        <a:lstStyle/>
        <a:p>
          <a:endParaRPr lang="es-MX"/>
        </a:p>
      </dgm:t>
    </dgm:pt>
  </dgm:ptLst>
  <dgm:cxnLst>
    <dgm:cxn modelId="{0624305E-D63E-4CBF-8371-9C71EBD6E6D2}" type="presOf" srcId="{34245DBE-80F3-4602-8FE3-A2801E0925F2}" destId="{D661A43B-AE3E-4B4A-8074-B847E278F633}" srcOrd="0" destOrd="0" presId="urn:microsoft.com/office/officeart/2005/8/layout/hList1"/>
    <dgm:cxn modelId="{D20E851D-DA09-4DFC-ACAF-05413552014B}" srcId="{9CE6317C-0827-4E03-B4CD-CF1AAF42A116}" destId="{34245DBE-80F3-4602-8FE3-A2801E0925F2}" srcOrd="0" destOrd="0" parTransId="{B2A7370C-EA5F-4F2A-87C2-5C2ACC21F4C7}" sibTransId="{22EC7EEB-25AC-4506-B98D-0B9B245D5DD0}"/>
    <dgm:cxn modelId="{7CDFF97C-B313-49E9-8F18-9050F962A8D4}" type="presOf" srcId="{4BB7A5F7-BD4F-431B-B6DA-964853E8866B}" destId="{95357C23-76D6-48B8-A877-C817D5E93455}" srcOrd="0" destOrd="0" presId="urn:microsoft.com/office/officeart/2005/8/layout/hList1"/>
    <dgm:cxn modelId="{A2B6C4CF-0DF2-4185-9897-1399357CE9ED}" srcId="{34245DBE-80F3-4602-8FE3-A2801E0925F2}" destId="{4BB7A5F7-BD4F-431B-B6DA-964853E8866B}" srcOrd="0" destOrd="0" parTransId="{19BA7EF5-E920-4358-AA73-39D5AE28329E}" sibTransId="{B535B7B1-54AE-4DAC-AED2-261E5714D00E}"/>
    <dgm:cxn modelId="{3ED7382E-4F0A-4CCF-97B1-57B7665AD8D8}" type="presOf" srcId="{9CE6317C-0827-4E03-B4CD-CF1AAF42A116}" destId="{DFAE723F-4F9B-4282-B36C-BA953DF76F28}" srcOrd="0" destOrd="0" presId="urn:microsoft.com/office/officeart/2005/8/layout/hList1"/>
    <dgm:cxn modelId="{6BFF8D4D-E3D0-4E14-9F40-F525F7380EAA}" type="presParOf" srcId="{DFAE723F-4F9B-4282-B36C-BA953DF76F28}" destId="{350D714B-69C8-42EF-9177-0EE711D70938}" srcOrd="0" destOrd="0" presId="urn:microsoft.com/office/officeart/2005/8/layout/hList1"/>
    <dgm:cxn modelId="{C9E492F1-01D4-4694-9E88-A152333649E6}" type="presParOf" srcId="{350D714B-69C8-42EF-9177-0EE711D70938}" destId="{D661A43B-AE3E-4B4A-8074-B847E278F633}" srcOrd="0" destOrd="0" presId="urn:microsoft.com/office/officeart/2005/8/layout/hList1"/>
    <dgm:cxn modelId="{C3A0A0A8-806B-43D3-A4CB-7A7FACE0315E}" type="presParOf" srcId="{350D714B-69C8-42EF-9177-0EE711D70938}" destId="{95357C23-76D6-48B8-A877-C817D5E9345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E6317C-0827-4E03-B4CD-CF1AAF42A11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MX"/>
        </a:p>
      </dgm:t>
    </dgm:pt>
    <dgm:pt modelId="{34245DBE-80F3-4602-8FE3-A2801E0925F2}">
      <dgm:prSet phldrT="[Texto]" custT="1"/>
      <dgm:spPr/>
      <dgm:t>
        <a:bodyPr/>
        <a:lstStyle/>
        <a:p>
          <a:r>
            <a:rPr lang="es-EC" sz="2400" b="1" kern="1200" dirty="0" smtClean="0">
              <a:solidFill>
                <a:schemeClr val="dk1"/>
              </a:solidFill>
              <a:latin typeface="Times New Roman" panose="02020603050405020304" pitchFamily="18" charset="0"/>
              <a:ea typeface="+mn-ea"/>
              <a:cs typeface="Times New Roman" panose="02020603050405020304" pitchFamily="18" charset="0"/>
            </a:rPr>
            <a:t>Objetivos específicos </a:t>
          </a:r>
          <a:r>
            <a:rPr lang="es-EC" sz="2500" kern="1200" dirty="0" smtClean="0"/>
            <a:t> </a:t>
          </a:r>
          <a:endParaRPr lang="es-MX" sz="2500" kern="1200" dirty="0"/>
        </a:p>
      </dgm:t>
    </dgm:pt>
    <dgm:pt modelId="{B2A7370C-EA5F-4F2A-87C2-5C2ACC21F4C7}" type="parTrans" cxnId="{D20E851D-DA09-4DFC-ACAF-05413552014B}">
      <dgm:prSet/>
      <dgm:spPr/>
      <dgm:t>
        <a:bodyPr/>
        <a:lstStyle/>
        <a:p>
          <a:endParaRPr lang="es-MX"/>
        </a:p>
      </dgm:t>
    </dgm:pt>
    <dgm:pt modelId="{22EC7EEB-25AC-4506-B98D-0B9B245D5DD0}" type="sibTrans" cxnId="{D20E851D-DA09-4DFC-ACAF-05413552014B}">
      <dgm:prSet/>
      <dgm:spPr/>
      <dgm:t>
        <a:bodyPr/>
        <a:lstStyle/>
        <a:p>
          <a:endParaRPr lang="es-MX"/>
        </a:p>
      </dgm:t>
    </dgm:pt>
    <dgm:pt modelId="{4BB7A5F7-BD4F-431B-B6DA-964853E8866B}">
      <dgm:prSet phldrT="[Texto]" custT="1"/>
      <dgm:spPr/>
      <dgm:t>
        <a:bodyPr/>
        <a:lstStyle/>
        <a:p>
          <a:pPr algn="just"/>
          <a:endParaRPr lang="es-MX" sz="2400" kern="1200" dirty="0">
            <a:solidFill>
              <a:schemeClr val="tx1"/>
            </a:solidFill>
            <a:latin typeface="Gabriola" panose="04040605051002020D02" pitchFamily="82" charset="0"/>
            <a:ea typeface="+mn-ea"/>
            <a:cs typeface="+mn-cs"/>
          </a:endParaRPr>
        </a:p>
      </dgm:t>
    </dgm:pt>
    <dgm:pt modelId="{19BA7EF5-E920-4358-AA73-39D5AE28329E}" type="parTrans" cxnId="{A2B6C4CF-0DF2-4185-9897-1399357CE9ED}">
      <dgm:prSet/>
      <dgm:spPr/>
      <dgm:t>
        <a:bodyPr/>
        <a:lstStyle/>
        <a:p>
          <a:endParaRPr lang="es-MX"/>
        </a:p>
      </dgm:t>
    </dgm:pt>
    <dgm:pt modelId="{B535B7B1-54AE-4DAC-AED2-261E5714D00E}" type="sibTrans" cxnId="{A2B6C4CF-0DF2-4185-9897-1399357CE9ED}">
      <dgm:prSet/>
      <dgm:spPr/>
      <dgm:t>
        <a:bodyPr/>
        <a:lstStyle/>
        <a:p>
          <a:endParaRPr lang="es-MX"/>
        </a:p>
      </dgm:t>
    </dgm:pt>
    <dgm:pt modelId="{770C065F-9D52-40BE-8167-1629FFDE2818}">
      <dgm:prSet phldrT="[Texto]" custT="1"/>
      <dgm:spPr/>
      <dgm:t>
        <a:bodyPr/>
        <a:lstStyle/>
        <a:p>
          <a:pPr algn="just"/>
          <a:r>
            <a:rPr lang="es-ES" sz="2400" kern="1200" dirty="0" smtClean="0">
              <a:solidFill>
                <a:schemeClr val="tx1"/>
              </a:solidFill>
              <a:latin typeface="Gabriola" panose="04040605051002020D02" pitchFamily="82" charset="0"/>
              <a:ea typeface="+mn-ea"/>
              <a:cs typeface="+mn-cs"/>
            </a:rPr>
            <a:t>2. Implementar un programa de entrenamiento de natación físico técnico, compuesto por ejercicios de habilidades motrices acuáticas con el fin de mejorar la técnica del estilo crol, en los nadadores del club Asociación Deportiva Naval.</a:t>
          </a:r>
          <a:endParaRPr lang="es-MX" sz="2400" kern="1200" dirty="0">
            <a:solidFill>
              <a:schemeClr val="tx1"/>
            </a:solidFill>
            <a:latin typeface="Gabriola" panose="04040605051002020D02" pitchFamily="82" charset="0"/>
            <a:ea typeface="+mn-ea"/>
            <a:cs typeface="+mn-cs"/>
          </a:endParaRPr>
        </a:p>
      </dgm:t>
    </dgm:pt>
    <dgm:pt modelId="{96E86406-9753-4F41-B23D-BC417D52262F}" type="parTrans" cxnId="{AC88E6F7-7247-4BE2-906D-7032DA01E1DC}">
      <dgm:prSet/>
      <dgm:spPr/>
      <dgm:t>
        <a:bodyPr/>
        <a:lstStyle/>
        <a:p>
          <a:endParaRPr lang="es-MX"/>
        </a:p>
      </dgm:t>
    </dgm:pt>
    <dgm:pt modelId="{5EDF359F-BDF7-4373-935B-D0968EEB0799}" type="sibTrans" cxnId="{AC88E6F7-7247-4BE2-906D-7032DA01E1DC}">
      <dgm:prSet/>
      <dgm:spPr/>
      <dgm:t>
        <a:bodyPr/>
        <a:lstStyle/>
        <a:p>
          <a:endParaRPr lang="es-MX"/>
        </a:p>
      </dgm:t>
    </dgm:pt>
    <dgm:pt modelId="{9456C719-D7D0-48CC-B86E-2DB734375545}">
      <dgm:prSet phldrT="[Texto]" custT="1"/>
      <dgm:spPr/>
      <dgm:t>
        <a:bodyPr/>
        <a:lstStyle/>
        <a:p>
          <a:pPr algn="just"/>
          <a:r>
            <a:rPr lang="es-EC" sz="2400" kern="1200" dirty="0" smtClean="0">
              <a:solidFill>
                <a:schemeClr val="tx1"/>
              </a:solidFill>
              <a:latin typeface="Gabriola" panose="04040605051002020D02" pitchFamily="82" charset="0"/>
              <a:ea typeface="+mn-ea"/>
              <a:cs typeface="+mn-cs"/>
            </a:rPr>
            <a:t>3. Valorar las destrezas y rendimiento a partir de los resultados obtenidos de las pruebas realizadas a los nadadores del Club Asociación Deportiva Naval que permita demostrar mejor rendimiento a partir de las técnicas implementadas.</a:t>
          </a:r>
          <a:endParaRPr lang="es-MX" sz="2400" kern="1200" dirty="0">
            <a:solidFill>
              <a:schemeClr val="tx1"/>
            </a:solidFill>
            <a:latin typeface="Gabriola" panose="04040605051002020D02" pitchFamily="82" charset="0"/>
            <a:ea typeface="+mn-ea"/>
            <a:cs typeface="+mn-cs"/>
          </a:endParaRPr>
        </a:p>
      </dgm:t>
    </dgm:pt>
    <dgm:pt modelId="{A7E8904B-9A88-450E-8444-61FF8FC90411}" type="parTrans" cxnId="{89638503-FB5E-4707-8158-86E733C439F2}">
      <dgm:prSet/>
      <dgm:spPr/>
      <dgm:t>
        <a:bodyPr/>
        <a:lstStyle/>
        <a:p>
          <a:endParaRPr lang="es-MX"/>
        </a:p>
      </dgm:t>
    </dgm:pt>
    <dgm:pt modelId="{B5EF33BC-D943-4E55-BF79-9FDE2B154298}" type="sibTrans" cxnId="{89638503-FB5E-4707-8158-86E733C439F2}">
      <dgm:prSet/>
      <dgm:spPr/>
      <dgm:t>
        <a:bodyPr/>
        <a:lstStyle/>
        <a:p>
          <a:endParaRPr lang="es-MX"/>
        </a:p>
      </dgm:t>
    </dgm:pt>
    <dgm:pt modelId="{EC2FC5F3-5CD3-41D3-A572-B997BD5CD88A}">
      <dgm:prSet phldrT="[Texto]" custT="1"/>
      <dgm:spPr/>
      <dgm:t>
        <a:bodyPr/>
        <a:lstStyle/>
        <a:p>
          <a:pPr algn="just"/>
          <a:r>
            <a:rPr lang="es-ES" sz="2400" kern="1200" dirty="0" smtClean="0">
              <a:solidFill>
                <a:schemeClr val="tx1"/>
              </a:solidFill>
              <a:latin typeface="Gabriola" panose="04040605051002020D02" pitchFamily="82" charset="0"/>
              <a:ea typeface="+mn-ea"/>
              <a:cs typeface="+mn-cs"/>
            </a:rPr>
            <a:t>1. Diagnosticar las condiciones técnicas de los nadadores a través de un test sobre indicadores del estilo crol de los nadadores al inicio al final del programa del entrenamiento, para verificar progresos en su desempeño técnico.</a:t>
          </a:r>
          <a:endParaRPr lang="es-MX" sz="2400" kern="1200" dirty="0">
            <a:solidFill>
              <a:schemeClr val="tx1"/>
            </a:solidFill>
            <a:latin typeface="Gabriola" panose="04040605051002020D02" pitchFamily="82" charset="0"/>
            <a:ea typeface="+mn-ea"/>
            <a:cs typeface="+mn-cs"/>
          </a:endParaRPr>
        </a:p>
      </dgm:t>
    </dgm:pt>
    <dgm:pt modelId="{ECF03DBA-3668-4341-B560-BB72CCE77423}" type="parTrans" cxnId="{44542F5D-D8AC-4877-8FF4-C1761E42387D}">
      <dgm:prSet/>
      <dgm:spPr/>
      <dgm:t>
        <a:bodyPr/>
        <a:lstStyle/>
        <a:p>
          <a:endParaRPr lang="es-EC"/>
        </a:p>
      </dgm:t>
    </dgm:pt>
    <dgm:pt modelId="{0B6C097B-C1DB-4387-8317-ED009A4B7673}" type="sibTrans" cxnId="{44542F5D-D8AC-4877-8FF4-C1761E42387D}">
      <dgm:prSet/>
      <dgm:spPr/>
      <dgm:t>
        <a:bodyPr/>
        <a:lstStyle/>
        <a:p>
          <a:endParaRPr lang="es-EC"/>
        </a:p>
      </dgm:t>
    </dgm:pt>
    <dgm:pt modelId="{DFAE723F-4F9B-4282-B36C-BA953DF76F28}" type="pres">
      <dgm:prSet presAssocID="{9CE6317C-0827-4E03-B4CD-CF1AAF42A116}" presName="Name0" presStyleCnt="0">
        <dgm:presLayoutVars>
          <dgm:dir/>
          <dgm:animLvl val="lvl"/>
          <dgm:resizeHandles val="exact"/>
        </dgm:presLayoutVars>
      </dgm:prSet>
      <dgm:spPr/>
      <dgm:t>
        <a:bodyPr/>
        <a:lstStyle/>
        <a:p>
          <a:endParaRPr lang="es-MX"/>
        </a:p>
      </dgm:t>
    </dgm:pt>
    <dgm:pt modelId="{350D714B-69C8-42EF-9177-0EE711D70938}" type="pres">
      <dgm:prSet presAssocID="{34245DBE-80F3-4602-8FE3-A2801E0925F2}" presName="composite" presStyleCnt="0"/>
      <dgm:spPr/>
    </dgm:pt>
    <dgm:pt modelId="{D661A43B-AE3E-4B4A-8074-B847E278F633}" type="pres">
      <dgm:prSet presAssocID="{34245DBE-80F3-4602-8FE3-A2801E0925F2}" presName="parTx" presStyleLbl="alignNode1" presStyleIdx="0" presStyleCnt="1" custScaleY="100000">
        <dgm:presLayoutVars>
          <dgm:chMax val="0"/>
          <dgm:chPref val="0"/>
          <dgm:bulletEnabled val="1"/>
        </dgm:presLayoutVars>
      </dgm:prSet>
      <dgm:spPr/>
      <dgm:t>
        <a:bodyPr/>
        <a:lstStyle/>
        <a:p>
          <a:endParaRPr lang="es-MX"/>
        </a:p>
      </dgm:t>
    </dgm:pt>
    <dgm:pt modelId="{95357C23-76D6-48B8-A877-C817D5E93455}" type="pres">
      <dgm:prSet presAssocID="{34245DBE-80F3-4602-8FE3-A2801E0925F2}" presName="desTx" presStyleLbl="alignAccFollowNode1" presStyleIdx="0" presStyleCnt="1">
        <dgm:presLayoutVars>
          <dgm:bulletEnabled val="1"/>
        </dgm:presLayoutVars>
      </dgm:prSet>
      <dgm:spPr/>
      <dgm:t>
        <a:bodyPr/>
        <a:lstStyle/>
        <a:p>
          <a:endParaRPr lang="es-MX"/>
        </a:p>
      </dgm:t>
    </dgm:pt>
  </dgm:ptLst>
  <dgm:cxnLst>
    <dgm:cxn modelId="{89638503-FB5E-4707-8158-86E733C439F2}" srcId="{34245DBE-80F3-4602-8FE3-A2801E0925F2}" destId="{9456C719-D7D0-48CC-B86E-2DB734375545}" srcOrd="3" destOrd="0" parTransId="{A7E8904B-9A88-450E-8444-61FF8FC90411}" sibTransId="{B5EF33BC-D943-4E55-BF79-9FDE2B154298}"/>
    <dgm:cxn modelId="{CD718099-EC2D-493E-B524-912F902AF81D}" type="presOf" srcId="{EC2FC5F3-5CD3-41D3-A572-B997BD5CD88A}" destId="{95357C23-76D6-48B8-A877-C817D5E93455}" srcOrd="0" destOrd="1" presId="urn:microsoft.com/office/officeart/2005/8/layout/hList1"/>
    <dgm:cxn modelId="{CBEAF56C-60CA-4F7D-BE46-4309619005E5}" type="presOf" srcId="{4BB7A5F7-BD4F-431B-B6DA-964853E8866B}" destId="{95357C23-76D6-48B8-A877-C817D5E93455}" srcOrd="0" destOrd="0" presId="urn:microsoft.com/office/officeart/2005/8/layout/hList1"/>
    <dgm:cxn modelId="{10D505D7-EF82-4F50-99C3-991DD50C3138}" type="presOf" srcId="{34245DBE-80F3-4602-8FE3-A2801E0925F2}" destId="{D661A43B-AE3E-4B4A-8074-B847E278F633}" srcOrd="0" destOrd="0" presId="urn:microsoft.com/office/officeart/2005/8/layout/hList1"/>
    <dgm:cxn modelId="{584CD794-63C2-4A26-A5E4-BE9D037ED9E9}" type="presOf" srcId="{9456C719-D7D0-48CC-B86E-2DB734375545}" destId="{95357C23-76D6-48B8-A877-C817D5E93455}" srcOrd="0" destOrd="3" presId="urn:microsoft.com/office/officeart/2005/8/layout/hList1"/>
    <dgm:cxn modelId="{FFBB6ED0-A9DE-4A3B-B3E5-0C6B17DA6313}" type="presOf" srcId="{9CE6317C-0827-4E03-B4CD-CF1AAF42A116}" destId="{DFAE723F-4F9B-4282-B36C-BA953DF76F28}" srcOrd="0" destOrd="0" presId="urn:microsoft.com/office/officeart/2005/8/layout/hList1"/>
    <dgm:cxn modelId="{44542F5D-D8AC-4877-8FF4-C1761E42387D}" srcId="{34245DBE-80F3-4602-8FE3-A2801E0925F2}" destId="{EC2FC5F3-5CD3-41D3-A572-B997BD5CD88A}" srcOrd="1" destOrd="0" parTransId="{ECF03DBA-3668-4341-B560-BB72CCE77423}" sibTransId="{0B6C097B-C1DB-4387-8317-ED009A4B7673}"/>
    <dgm:cxn modelId="{C8508DAE-FE78-4900-877A-5EB19153DADC}" type="presOf" srcId="{770C065F-9D52-40BE-8167-1629FFDE2818}" destId="{95357C23-76D6-48B8-A877-C817D5E93455}" srcOrd="0" destOrd="2" presId="urn:microsoft.com/office/officeart/2005/8/layout/hList1"/>
    <dgm:cxn modelId="{AC88E6F7-7247-4BE2-906D-7032DA01E1DC}" srcId="{34245DBE-80F3-4602-8FE3-A2801E0925F2}" destId="{770C065F-9D52-40BE-8167-1629FFDE2818}" srcOrd="2" destOrd="0" parTransId="{96E86406-9753-4F41-B23D-BC417D52262F}" sibTransId="{5EDF359F-BDF7-4373-935B-D0968EEB0799}"/>
    <dgm:cxn modelId="{D20E851D-DA09-4DFC-ACAF-05413552014B}" srcId="{9CE6317C-0827-4E03-B4CD-CF1AAF42A116}" destId="{34245DBE-80F3-4602-8FE3-A2801E0925F2}" srcOrd="0" destOrd="0" parTransId="{B2A7370C-EA5F-4F2A-87C2-5C2ACC21F4C7}" sibTransId="{22EC7EEB-25AC-4506-B98D-0B9B245D5DD0}"/>
    <dgm:cxn modelId="{A2B6C4CF-0DF2-4185-9897-1399357CE9ED}" srcId="{34245DBE-80F3-4602-8FE3-A2801E0925F2}" destId="{4BB7A5F7-BD4F-431B-B6DA-964853E8866B}" srcOrd="0" destOrd="0" parTransId="{19BA7EF5-E920-4358-AA73-39D5AE28329E}" sibTransId="{B535B7B1-54AE-4DAC-AED2-261E5714D00E}"/>
    <dgm:cxn modelId="{D62D6FC7-4997-47C1-AE0F-CDFEF1A23F70}" type="presParOf" srcId="{DFAE723F-4F9B-4282-B36C-BA953DF76F28}" destId="{350D714B-69C8-42EF-9177-0EE711D70938}" srcOrd="0" destOrd="0" presId="urn:microsoft.com/office/officeart/2005/8/layout/hList1"/>
    <dgm:cxn modelId="{12F62147-95BB-4F38-9C21-366AE3400A15}" type="presParOf" srcId="{350D714B-69C8-42EF-9177-0EE711D70938}" destId="{D661A43B-AE3E-4B4A-8074-B847E278F633}" srcOrd="0" destOrd="0" presId="urn:microsoft.com/office/officeart/2005/8/layout/hList1"/>
    <dgm:cxn modelId="{1F1284C2-238C-4A2A-968D-0892DC6B3BB5}" type="presParOf" srcId="{350D714B-69C8-42EF-9177-0EE711D70938}" destId="{95357C23-76D6-48B8-A877-C817D5E9345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E6317C-0827-4E03-B4CD-CF1AAF42A11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MX"/>
        </a:p>
      </dgm:t>
    </dgm:pt>
    <dgm:pt modelId="{E6411AFC-DEF5-4515-93C6-6C9E869AF33D}">
      <dgm:prSet phldrT="[Texto]" custT="1"/>
      <dgm:spPr/>
      <dgm:t>
        <a:bodyPr/>
        <a:lstStyle/>
        <a:p>
          <a:r>
            <a:rPr lang="es-EC" sz="2800" b="1" kern="1200" dirty="0" smtClean="0">
              <a:solidFill>
                <a:schemeClr val="dk1"/>
              </a:solidFill>
              <a:latin typeface="Times New Roman" panose="02020603050405020304" pitchFamily="18" charset="0"/>
              <a:ea typeface="+mn-ea"/>
              <a:cs typeface="Times New Roman" panose="02020603050405020304" pitchFamily="18" charset="0"/>
            </a:rPr>
            <a:t>Hipótesis</a:t>
          </a:r>
          <a:r>
            <a:rPr lang="es-EC" sz="2400" b="1" kern="1200" dirty="0" smtClean="0">
              <a:solidFill>
                <a:schemeClr val="dk1"/>
              </a:solidFill>
              <a:latin typeface="Times New Roman" panose="02020603050405020304" pitchFamily="18" charset="0"/>
              <a:ea typeface="+mn-ea"/>
              <a:cs typeface="Times New Roman" panose="02020603050405020304" pitchFamily="18" charset="0"/>
            </a:rPr>
            <a:t> </a:t>
          </a:r>
          <a:endParaRPr lang="es-MX" sz="2400" b="1" kern="1200" dirty="0">
            <a:solidFill>
              <a:schemeClr val="dk1"/>
            </a:solidFill>
            <a:latin typeface="Times New Roman" panose="02020603050405020304" pitchFamily="18" charset="0"/>
            <a:ea typeface="+mn-ea"/>
            <a:cs typeface="Times New Roman" panose="02020603050405020304" pitchFamily="18" charset="0"/>
          </a:endParaRPr>
        </a:p>
      </dgm:t>
    </dgm:pt>
    <dgm:pt modelId="{D8722C92-7924-4B57-A438-66923F9C47E2}" type="parTrans" cxnId="{410F2B0B-28B4-4757-924B-50CD18351DC1}">
      <dgm:prSet/>
      <dgm:spPr/>
      <dgm:t>
        <a:bodyPr/>
        <a:lstStyle/>
        <a:p>
          <a:endParaRPr lang="es-MX"/>
        </a:p>
      </dgm:t>
    </dgm:pt>
    <dgm:pt modelId="{FEEDF4D3-EF98-46DF-AB62-70F855713377}" type="sibTrans" cxnId="{410F2B0B-28B4-4757-924B-50CD18351DC1}">
      <dgm:prSet/>
      <dgm:spPr/>
      <dgm:t>
        <a:bodyPr/>
        <a:lstStyle/>
        <a:p>
          <a:endParaRPr lang="es-MX"/>
        </a:p>
      </dgm:t>
    </dgm:pt>
    <dgm:pt modelId="{22475ACC-E901-4A96-8645-FB0C00113F16}">
      <dgm:prSet phldrT="[Texto]" custT="1"/>
      <dgm:spPr/>
      <dgm:t>
        <a:bodyPr/>
        <a:lstStyle/>
        <a:p>
          <a:r>
            <a:rPr lang="es-ES" sz="2400" b="1" kern="1200" dirty="0" smtClean="0">
              <a:solidFill>
                <a:schemeClr val="tx1"/>
              </a:solidFill>
              <a:latin typeface="Gabriola" panose="04040605051002020D02" pitchFamily="82" charset="0"/>
              <a:ea typeface="+mn-ea"/>
              <a:cs typeface="+mn-cs"/>
            </a:rPr>
            <a:t>Hi: Hipótesis de trabajo:</a:t>
          </a:r>
          <a:endParaRPr lang="es-MX" sz="2400" b="1" kern="1200" dirty="0">
            <a:solidFill>
              <a:schemeClr val="tx1"/>
            </a:solidFill>
            <a:latin typeface="Gabriola" panose="04040605051002020D02" pitchFamily="82" charset="0"/>
            <a:ea typeface="+mn-ea"/>
            <a:cs typeface="+mn-cs"/>
          </a:endParaRPr>
        </a:p>
      </dgm:t>
    </dgm:pt>
    <dgm:pt modelId="{99D962CA-AB25-4AF4-8629-E0E60B52187C}" type="parTrans" cxnId="{41DE03D6-8CC1-4F73-BA1A-6C1390ABAA2F}">
      <dgm:prSet/>
      <dgm:spPr/>
      <dgm:t>
        <a:bodyPr/>
        <a:lstStyle/>
        <a:p>
          <a:endParaRPr lang="es-MX"/>
        </a:p>
      </dgm:t>
    </dgm:pt>
    <dgm:pt modelId="{B1659DF4-DB64-4CB4-81CF-661CE74593C6}" type="sibTrans" cxnId="{41DE03D6-8CC1-4F73-BA1A-6C1390ABAA2F}">
      <dgm:prSet/>
      <dgm:spPr/>
      <dgm:t>
        <a:bodyPr/>
        <a:lstStyle/>
        <a:p>
          <a:endParaRPr lang="es-MX"/>
        </a:p>
      </dgm:t>
    </dgm:pt>
    <dgm:pt modelId="{6FC0571F-C7EB-48EE-81DE-D477DDDA6A6C}">
      <dgm:prSet phldrT="[Texto]" custT="1"/>
      <dgm:spPr/>
      <dgm:t>
        <a:bodyPr/>
        <a:lstStyle/>
        <a:p>
          <a:r>
            <a:rPr lang="es-ES" sz="2400" b="1" kern="1200" dirty="0" smtClean="0">
              <a:solidFill>
                <a:schemeClr val="tx1"/>
              </a:solidFill>
              <a:latin typeface="Gabriola" panose="04040605051002020D02" pitchFamily="82" charset="0"/>
              <a:ea typeface="+mn-ea"/>
              <a:cs typeface="+mn-cs"/>
            </a:rPr>
            <a:t>Hi1: Hipótesis operacionales </a:t>
          </a:r>
          <a:endParaRPr lang="es-MX" sz="2400" b="1" kern="1200" dirty="0">
            <a:solidFill>
              <a:schemeClr val="tx1"/>
            </a:solidFill>
            <a:latin typeface="Gabriola" panose="04040605051002020D02" pitchFamily="82" charset="0"/>
            <a:ea typeface="+mn-ea"/>
            <a:cs typeface="+mn-cs"/>
          </a:endParaRPr>
        </a:p>
      </dgm:t>
    </dgm:pt>
    <dgm:pt modelId="{74B9E33D-D80A-4172-8CCF-46958CC5229C}" type="parTrans" cxnId="{F8E08F69-CDDE-4AF6-9901-4FC9FE2DBE93}">
      <dgm:prSet/>
      <dgm:spPr/>
      <dgm:t>
        <a:bodyPr/>
        <a:lstStyle/>
        <a:p>
          <a:endParaRPr lang="es-MX"/>
        </a:p>
      </dgm:t>
    </dgm:pt>
    <dgm:pt modelId="{91E892DC-0E1B-43BE-9732-3BF66E3B6133}" type="sibTrans" cxnId="{F8E08F69-CDDE-4AF6-9901-4FC9FE2DBE93}">
      <dgm:prSet/>
      <dgm:spPr/>
      <dgm:t>
        <a:bodyPr/>
        <a:lstStyle/>
        <a:p>
          <a:endParaRPr lang="es-MX"/>
        </a:p>
      </dgm:t>
    </dgm:pt>
    <dgm:pt modelId="{AC2862CE-8DC4-4FB6-9807-AB3588B74CE5}">
      <dgm:prSet phldrT="[Texto]" custT="1"/>
      <dgm:spPr/>
      <dgm:t>
        <a:bodyPr/>
        <a:lstStyle/>
        <a:p>
          <a:r>
            <a:rPr lang="es-ES" sz="2400" b="1" kern="1200" dirty="0" smtClean="0">
              <a:solidFill>
                <a:schemeClr val="tx1"/>
              </a:solidFill>
              <a:latin typeface="Gabriola" panose="04040605051002020D02" pitchFamily="82" charset="0"/>
              <a:ea typeface="+mn-ea"/>
              <a:cs typeface="+mn-cs"/>
            </a:rPr>
            <a:t>Ho: Hipótesis nula</a:t>
          </a:r>
          <a:endParaRPr lang="es-MX" sz="2400" b="1" kern="1200" dirty="0">
            <a:solidFill>
              <a:schemeClr val="tx1"/>
            </a:solidFill>
            <a:latin typeface="Gabriola" panose="04040605051002020D02" pitchFamily="82" charset="0"/>
            <a:ea typeface="+mn-ea"/>
            <a:cs typeface="+mn-cs"/>
          </a:endParaRPr>
        </a:p>
      </dgm:t>
    </dgm:pt>
    <dgm:pt modelId="{B15F04E9-A2BA-4F91-94A2-A957630D5317}" type="parTrans" cxnId="{24C78789-E5AC-49FA-AA1D-7F31B918AA54}">
      <dgm:prSet/>
      <dgm:spPr/>
      <dgm:t>
        <a:bodyPr/>
        <a:lstStyle/>
        <a:p>
          <a:endParaRPr lang="es-MX"/>
        </a:p>
      </dgm:t>
    </dgm:pt>
    <dgm:pt modelId="{A7B5A31C-7FF3-4A4B-B460-ECC84B6A0E40}" type="sibTrans" cxnId="{24C78789-E5AC-49FA-AA1D-7F31B918AA54}">
      <dgm:prSet/>
      <dgm:spPr/>
      <dgm:t>
        <a:bodyPr/>
        <a:lstStyle/>
        <a:p>
          <a:endParaRPr lang="es-MX"/>
        </a:p>
      </dgm:t>
    </dgm:pt>
    <dgm:pt modelId="{5CF7C13B-2BEF-47A2-BBE0-355DEEFB8EE6}">
      <dgm:prSet phldrT="[Texto]" custT="1"/>
      <dgm:spPr/>
      <dgm:t>
        <a:bodyPr/>
        <a:lstStyle/>
        <a:p>
          <a:r>
            <a:rPr lang="es-ES" sz="2400" kern="1200" dirty="0" smtClean="0">
              <a:solidFill>
                <a:schemeClr val="tx1"/>
              </a:solidFill>
              <a:latin typeface="Gabriola" panose="04040605051002020D02" pitchFamily="82" charset="0"/>
              <a:ea typeface="+mn-ea"/>
              <a:cs typeface="+mn-cs"/>
            </a:rPr>
            <a:t>Las habilidades motrices acuáticas inciden en el mejoramiento de la técnica de nadado estilo crol en los niños. </a:t>
          </a:r>
          <a:endParaRPr lang="es-MX" sz="2400" kern="1200" dirty="0">
            <a:solidFill>
              <a:schemeClr val="tx1"/>
            </a:solidFill>
            <a:latin typeface="Gabriola" panose="04040605051002020D02" pitchFamily="82" charset="0"/>
            <a:ea typeface="+mn-ea"/>
            <a:cs typeface="+mn-cs"/>
          </a:endParaRPr>
        </a:p>
      </dgm:t>
    </dgm:pt>
    <dgm:pt modelId="{09BEB7CB-626D-4B5D-B3E6-16F1DDA32E4B}" type="parTrans" cxnId="{A0F61064-A48A-4422-99F3-1A40C555F58D}">
      <dgm:prSet/>
      <dgm:spPr/>
      <dgm:t>
        <a:bodyPr/>
        <a:lstStyle/>
        <a:p>
          <a:endParaRPr lang="es-EC"/>
        </a:p>
      </dgm:t>
    </dgm:pt>
    <dgm:pt modelId="{484829ED-01FC-4545-AD35-D1ADC06D733E}" type="sibTrans" cxnId="{A0F61064-A48A-4422-99F3-1A40C555F58D}">
      <dgm:prSet/>
      <dgm:spPr/>
      <dgm:t>
        <a:bodyPr/>
        <a:lstStyle/>
        <a:p>
          <a:endParaRPr lang="es-EC"/>
        </a:p>
      </dgm:t>
    </dgm:pt>
    <dgm:pt modelId="{8910365D-A64E-4448-B55B-FDD74317EEF4}">
      <dgm:prSet phldrT="[Texto]" custT="1"/>
      <dgm:spPr/>
      <dgm:t>
        <a:bodyPr/>
        <a:lstStyle/>
        <a:p>
          <a:r>
            <a:rPr lang="es-ES" sz="2400" kern="1200" dirty="0" smtClean="0">
              <a:solidFill>
                <a:schemeClr val="tx1"/>
              </a:solidFill>
              <a:latin typeface="Gabriola" panose="04040605051002020D02" pitchFamily="82" charset="0"/>
              <a:ea typeface="+mn-ea"/>
              <a:cs typeface="+mn-cs"/>
            </a:rPr>
            <a:t>A mayor práctica de las habilidades motrices de los niños, se perfecciona la técnica del nadado crol. </a:t>
          </a:r>
          <a:endParaRPr lang="es-MX" sz="2400" kern="1200" dirty="0">
            <a:solidFill>
              <a:schemeClr val="tx1"/>
            </a:solidFill>
            <a:latin typeface="Gabriola" panose="04040605051002020D02" pitchFamily="82" charset="0"/>
            <a:ea typeface="+mn-ea"/>
            <a:cs typeface="+mn-cs"/>
          </a:endParaRPr>
        </a:p>
      </dgm:t>
    </dgm:pt>
    <dgm:pt modelId="{8835B0CE-880E-48F7-B7E6-5896354D4784}" type="parTrans" cxnId="{5E1586AE-7E96-4229-8F05-6727ABE16475}">
      <dgm:prSet/>
      <dgm:spPr/>
      <dgm:t>
        <a:bodyPr/>
        <a:lstStyle/>
        <a:p>
          <a:endParaRPr lang="es-EC"/>
        </a:p>
      </dgm:t>
    </dgm:pt>
    <dgm:pt modelId="{96932FEF-291A-4E40-942A-463437877B46}" type="sibTrans" cxnId="{5E1586AE-7E96-4229-8F05-6727ABE16475}">
      <dgm:prSet/>
      <dgm:spPr/>
      <dgm:t>
        <a:bodyPr/>
        <a:lstStyle/>
        <a:p>
          <a:endParaRPr lang="es-EC"/>
        </a:p>
      </dgm:t>
    </dgm:pt>
    <dgm:pt modelId="{24E693B2-0CFB-4F95-BADF-E7E799AC72EF}">
      <dgm:prSet phldrT="[Texto]" custT="1"/>
      <dgm:spPr/>
      <dgm:t>
        <a:bodyPr/>
        <a:lstStyle/>
        <a:p>
          <a:r>
            <a:rPr lang="es-ES" sz="2400" kern="1200" dirty="0" smtClean="0">
              <a:solidFill>
                <a:schemeClr val="tx1"/>
              </a:solidFill>
              <a:latin typeface="Gabriola" panose="04040605051002020D02" pitchFamily="82" charset="0"/>
              <a:ea typeface="+mn-ea"/>
              <a:cs typeface="+mn-cs"/>
            </a:rPr>
            <a:t>Las habilidades motrices acuáticas de los niños no inciden en el mejoramiento de la técnica de nadado estilo crol.  </a:t>
          </a:r>
          <a:endParaRPr lang="es-MX" sz="2400" kern="1200" dirty="0">
            <a:solidFill>
              <a:schemeClr val="tx1"/>
            </a:solidFill>
            <a:latin typeface="Gabriola" panose="04040605051002020D02" pitchFamily="82" charset="0"/>
            <a:ea typeface="+mn-ea"/>
            <a:cs typeface="+mn-cs"/>
          </a:endParaRPr>
        </a:p>
      </dgm:t>
    </dgm:pt>
    <dgm:pt modelId="{2DE3191A-7221-474B-A4F1-1E11304DB460}" type="parTrans" cxnId="{9E599526-3F99-4FD5-9A34-46E8969AA9D8}">
      <dgm:prSet/>
      <dgm:spPr/>
      <dgm:t>
        <a:bodyPr/>
        <a:lstStyle/>
        <a:p>
          <a:endParaRPr lang="es-EC"/>
        </a:p>
      </dgm:t>
    </dgm:pt>
    <dgm:pt modelId="{958A0DF4-8BB9-4A50-B3C2-2EDAA6591211}" type="sibTrans" cxnId="{9E599526-3F99-4FD5-9A34-46E8969AA9D8}">
      <dgm:prSet/>
      <dgm:spPr/>
      <dgm:t>
        <a:bodyPr/>
        <a:lstStyle/>
        <a:p>
          <a:endParaRPr lang="es-EC"/>
        </a:p>
      </dgm:t>
    </dgm:pt>
    <dgm:pt modelId="{DFAE723F-4F9B-4282-B36C-BA953DF76F28}" type="pres">
      <dgm:prSet presAssocID="{9CE6317C-0827-4E03-B4CD-CF1AAF42A116}" presName="Name0" presStyleCnt="0">
        <dgm:presLayoutVars>
          <dgm:dir/>
          <dgm:animLvl val="lvl"/>
          <dgm:resizeHandles val="exact"/>
        </dgm:presLayoutVars>
      </dgm:prSet>
      <dgm:spPr/>
      <dgm:t>
        <a:bodyPr/>
        <a:lstStyle/>
        <a:p>
          <a:endParaRPr lang="es-MX"/>
        </a:p>
      </dgm:t>
    </dgm:pt>
    <dgm:pt modelId="{5DE9F43C-624B-43DB-8FD2-A1799F788A8B}" type="pres">
      <dgm:prSet presAssocID="{E6411AFC-DEF5-4515-93C6-6C9E869AF33D}" presName="composite" presStyleCnt="0"/>
      <dgm:spPr/>
    </dgm:pt>
    <dgm:pt modelId="{ED1AF5E3-5AD8-4AFC-85DF-DFB265D14D45}" type="pres">
      <dgm:prSet presAssocID="{E6411AFC-DEF5-4515-93C6-6C9E869AF33D}" presName="parTx" presStyleLbl="alignNode1" presStyleIdx="0" presStyleCnt="1" custScaleY="100000">
        <dgm:presLayoutVars>
          <dgm:chMax val="0"/>
          <dgm:chPref val="0"/>
          <dgm:bulletEnabled val="1"/>
        </dgm:presLayoutVars>
      </dgm:prSet>
      <dgm:spPr/>
      <dgm:t>
        <a:bodyPr/>
        <a:lstStyle/>
        <a:p>
          <a:endParaRPr lang="es-MX"/>
        </a:p>
      </dgm:t>
    </dgm:pt>
    <dgm:pt modelId="{93DFD94D-B490-4371-8125-BC7B5A4BA07B}" type="pres">
      <dgm:prSet presAssocID="{E6411AFC-DEF5-4515-93C6-6C9E869AF33D}" presName="desTx" presStyleLbl="alignAccFollowNode1" presStyleIdx="0" presStyleCnt="1">
        <dgm:presLayoutVars>
          <dgm:bulletEnabled val="1"/>
        </dgm:presLayoutVars>
      </dgm:prSet>
      <dgm:spPr/>
      <dgm:t>
        <a:bodyPr/>
        <a:lstStyle/>
        <a:p>
          <a:endParaRPr lang="es-MX"/>
        </a:p>
      </dgm:t>
    </dgm:pt>
  </dgm:ptLst>
  <dgm:cxnLst>
    <dgm:cxn modelId="{41DE03D6-8CC1-4F73-BA1A-6C1390ABAA2F}" srcId="{E6411AFC-DEF5-4515-93C6-6C9E869AF33D}" destId="{22475ACC-E901-4A96-8645-FB0C00113F16}" srcOrd="0" destOrd="0" parTransId="{99D962CA-AB25-4AF4-8629-E0E60B52187C}" sibTransId="{B1659DF4-DB64-4CB4-81CF-661CE74593C6}"/>
    <dgm:cxn modelId="{5E98E9D6-C9D1-4D84-8308-04CC9D498F24}" type="presOf" srcId="{5CF7C13B-2BEF-47A2-BBE0-355DEEFB8EE6}" destId="{93DFD94D-B490-4371-8125-BC7B5A4BA07B}" srcOrd="0" destOrd="1" presId="urn:microsoft.com/office/officeart/2005/8/layout/hList1"/>
    <dgm:cxn modelId="{F8E08F69-CDDE-4AF6-9901-4FC9FE2DBE93}" srcId="{E6411AFC-DEF5-4515-93C6-6C9E869AF33D}" destId="{6FC0571F-C7EB-48EE-81DE-D477DDDA6A6C}" srcOrd="2" destOrd="0" parTransId="{74B9E33D-D80A-4172-8CCF-46958CC5229C}" sibTransId="{91E892DC-0E1B-43BE-9732-3BF66E3B6133}"/>
    <dgm:cxn modelId="{A0F61064-A48A-4422-99F3-1A40C555F58D}" srcId="{E6411AFC-DEF5-4515-93C6-6C9E869AF33D}" destId="{5CF7C13B-2BEF-47A2-BBE0-355DEEFB8EE6}" srcOrd="1" destOrd="0" parTransId="{09BEB7CB-626D-4B5D-B3E6-16F1DDA32E4B}" sibTransId="{484829ED-01FC-4545-AD35-D1ADC06D733E}"/>
    <dgm:cxn modelId="{CAEAEDCD-2346-4A20-96D8-887527776291}" type="presOf" srcId="{8910365D-A64E-4448-B55B-FDD74317EEF4}" destId="{93DFD94D-B490-4371-8125-BC7B5A4BA07B}" srcOrd="0" destOrd="3" presId="urn:microsoft.com/office/officeart/2005/8/layout/hList1"/>
    <dgm:cxn modelId="{4808B911-0C8D-4392-AB73-BAA8601ECC97}" type="presOf" srcId="{9CE6317C-0827-4E03-B4CD-CF1AAF42A116}" destId="{DFAE723F-4F9B-4282-B36C-BA953DF76F28}" srcOrd="0" destOrd="0" presId="urn:microsoft.com/office/officeart/2005/8/layout/hList1"/>
    <dgm:cxn modelId="{9E599526-3F99-4FD5-9A34-46E8969AA9D8}" srcId="{E6411AFC-DEF5-4515-93C6-6C9E869AF33D}" destId="{24E693B2-0CFB-4F95-BADF-E7E799AC72EF}" srcOrd="5" destOrd="0" parTransId="{2DE3191A-7221-474B-A4F1-1E11304DB460}" sibTransId="{958A0DF4-8BB9-4A50-B3C2-2EDAA6591211}"/>
    <dgm:cxn modelId="{9238E229-B030-4374-9279-2800FE294FCD}" type="presOf" srcId="{24E693B2-0CFB-4F95-BADF-E7E799AC72EF}" destId="{93DFD94D-B490-4371-8125-BC7B5A4BA07B}" srcOrd="0" destOrd="5" presId="urn:microsoft.com/office/officeart/2005/8/layout/hList1"/>
    <dgm:cxn modelId="{EB2DC2CD-59FB-4C4C-8166-A49A56DBCD05}" type="presOf" srcId="{AC2862CE-8DC4-4FB6-9807-AB3588B74CE5}" destId="{93DFD94D-B490-4371-8125-BC7B5A4BA07B}" srcOrd="0" destOrd="4" presId="urn:microsoft.com/office/officeart/2005/8/layout/hList1"/>
    <dgm:cxn modelId="{410F2B0B-28B4-4757-924B-50CD18351DC1}" srcId="{9CE6317C-0827-4E03-B4CD-CF1AAF42A116}" destId="{E6411AFC-DEF5-4515-93C6-6C9E869AF33D}" srcOrd="0" destOrd="0" parTransId="{D8722C92-7924-4B57-A438-66923F9C47E2}" sibTransId="{FEEDF4D3-EF98-46DF-AB62-70F855713377}"/>
    <dgm:cxn modelId="{B3F8BA4D-78A4-470B-9823-8B5ACF5ABF90}" type="presOf" srcId="{22475ACC-E901-4A96-8645-FB0C00113F16}" destId="{93DFD94D-B490-4371-8125-BC7B5A4BA07B}" srcOrd="0" destOrd="0" presId="urn:microsoft.com/office/officeart/2005/8/layout/hList1"/>
    <dgm:cxn modelId="{6CACFCDA-1148-40B3-A37D-1E4A5DD9669C}" type="presOf" srcId="{E6411AFC-DEF5-4515-93C6-6C9E869AF33D}" destId="{ED1AF5E3-5AD8-4AFC-85DF-DFB265D14D45}" srcOrd="0" destOrd="0" presId="urn:microsoft.com/office/officeart/2005/8/layout/hList1"/>
    <dgm:cxn modelId="{5E1586AE-7E96-4229-8F05-6727ABE16475}" srcId="{E6411AFC-DEF5-4515-93C6-6C9E869AF33D}" destId="{8910365D-A64E-4448-B55B-FDD74317EEF4}" srcOrd="3" destOrd="0" parTransId="{8835B0CE-880E-48F7-B7E6-5896354D4784}" sibTransId="{96932FEF-291A-4E40-942A-463437877B46}"/>
    <dgm:cxn modelId="{24C78789-E5AC-49FA-AA1D-7F31B918AA54}" srcId="{E6411AFC-DEF5-4515-93C6-6C9E869AF33D}" destId="{AC2862CE-8DC4-4FB6-9807-AB3588B74CE5}" srcOrd="4" destOrd="0" parTransId="{B15F04E9-A2BA-4F91-94A2-A957630D5317}" sibTransId="{A7B5A31C-7FF3-4A4B-B460-ECC84B6A0E40}"/>
    <dgm:cxn modelId="{CD26BC04-2AF2-4088-A9C7-936FE9445608}" type="presOf" srcId="{6FC0571F-C7EB-48EE-81DE-D477DDDA6A6C}" destId="{93DFD94D-B490-4371-8125-BC7B5A4BA07B}" srcOrd="0" destOrd="2" presId="urn:microsoft.com/office/officeart/2005/8/layout/hList1"/>
    <dgm:cxn modelId="{8674FF7E-0C11-4340-A043-DFEE4C81E347}" type="presParOf" srcId="{DFAE723F-4F9B-4282-B36C-BA953DF76F28}" destId="{5DE9F43C-624B-43DB-8FD2-A1799F788A8B}" srcOrd="0" destOrd="0" presId="urn:microsoft.com/office/officeart/2005/8/layout/hList1"/>
    <dgm:cxn modelId="{EDC92A59-1D33-4FE4-BB65-09A49A996BB7}" type="presParOf" srcId="{5DE9F43C-624B-43DB-8FD2-A1799F788A8B}" destId="{ED1AF5E3-5AD8-4AFC-85DF-DFB265D14D45}" srcOrd="0" destOrd="0" presId="urn:microsoft.com/office/officeart/2005/8/layout/hList1"/>
    <dgm:cxn modelId="{9A90B4CE-C655-4DBB-A60F-8DD85BFAD648}" type="presParOf" srcId="{5DE9F43C-624B-43DB-8FD2-A1799F788A8B}" destId="{93DFD94D-B490-4371-8125-BC7B5A4BA07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1A43B-AE3E-4B4A-8074-B847E278F633}">
      <dsp:nvSpPr>
        <dsp:cNvPr id="0" name=""/>
        <dsp:cNvSpPr/>
      </dsp:nvSpPr>
      <dsp:spPr>
        <a:xfrm>
          <a:off x="31895" y="414743"/>
          <a:ext cx="9049198" cy="1635814"/>
        </a:xfrm>
        <a:prstGeom prst="rect">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EC" sz="2400" b="1" kern="1200" dirty="0" smtClean="0">
              <a:solidFill>
                <a:schemeClr val="dk1"/>
              </a:solidFill>
              <a:latin typeface="Times New Roman" panose="02020603050405020304" pitchFamily="18" charset="0"/>
              <a:ea typeface="+mn-ea"/>
              <a:cs typeface="Times New Roman" panose="02020603050405020304" pitchFamily="18" charset="0"/>
            </a:rPr>
            <a:t>Objetivo general</a:t>
          </a:r>
          <a:r>
            <a:rPr lang="es-EC" sz="2500" kern="1200" dirty="0" smtClean="0"/>
            <a:t> </a:t>
          </a:r>
          <a:endParaRPr lang="es-MX" sz="2500" kern="1200" dirty="0"/>
        </a:p>
      </dsp:txBody>
      <dsp:txXfrm>
        <a:off x="31895" y="414743"/>
        <a:ext cx="9049198" cy="1635814"/>
      </dsp:txXfrm>
    </dsp:sp>
    <dsp:sp modelId="{95357C23-76D6-48B8-A877-C817D5E93455}">
      <dsp:nvSpPr>
        <dsp:cNvPr id="0" name=""/>
        <dsp:cNvSpPr/>
      </dsp:nvSpPr>
      <dsp:spPr>
        <a:xfrm>
          <a:off x="0" y="2107613"/>
          <a:ext cx="9112989" cy="2854800"/>
        </a:xfrm>
        <a:prstGeom prst="rect">
          <a:avLst/>
        </a:prstGeom>
        <a:solidFill>
          <a:schemeClr val="accent1">
            <a:alpha val="90000"/>
            <a:tint val="40000"/>
            <a:hueOff val="0"/>
            <a:satOff val="0"/>
            <a:lumOff val="0"/>
            <a:alphaOff val="0"/>
          </a:schemeClr>
        </a:solidFill>
        <a:ln w="1397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just" defTabSz="1244600">
            <a:lnSpc>
              <a:spcPct val="90000"/>
            </a:lnSpc>
            <a:spcBef>
              <a:spcPct val="0"/>
            </a:spcBef>
            <a:spcAft>
              <a:spcPct val="15000"/>
            </a:spcAft>
            <a:buChar char="••"/>
          </a:pPr>
          <a:r>
            <a:rPr lang="es-ES" sz="2800" kern="1200" dirty="0" smtClean="0">
              <a:solidFill>
                <a:schemeClr val="tx1"/>
              </a:solidFill>
              <a:latin typeface="Gabriola" panose="04040605051002020D02" pitchFamily="82" charset="0"/>
              <a:ea typeface="+mn-ea"/>
              <a:cs typeface="+mn-cs"/>
            </a:rPr>
            <a:t>Demostrar la incidencia de las habilidades motrices acuáticas en el método de nadado estilo crol de los nadadores en edad escolar del Club Asociación Deportiva Naval, a través de un programa de entrenamiento.</a:t>
          </a:r>
          <a:endParaRPr lang="es-MX" sz="2800" kern="1200" dirty="0">
            <a:solidFill>
              <a:schemeClr val="tx1"/>
            </a:solidFill>
            <a:latin typeface="Gabriola" panose="04040605051002020D02" pitchFamily="82" charset="0"/>
            <a:ea typeface="+mn-ea"/>
            <a:cs typeface="+mn-cs"/>
          </a:endParaRPr>
        </a:p>
      </dsp:txBody>
      <dsp:txXfrm>
        <a:off x="0" y="2107613"/>
        <a:ext cx="9112989" cy="2854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1A43B-AE3E-4B4A-8074-B847E278F633}">
      <dsp:nvSpPr>
        <dsp:cNvPr id="0" name=""/>
        <dsp:cNvSpPr/>
      </dsp:nvSpPr>
      <dsp:spPr>
        <a:xfrm>
          <a:off x="5000" y="-189516"/>
          <a:ext cx="10231277" cy="638063"/>
        </a:xfrm>
        <a:prstGeom prst="rect">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EC" sz="2400" b="1" kern="1200" dirty="0" smtClean="0">
              <a:solidFill>
                <a:schemeClr val="dk1"/>
              </a:solidFill>
              <a:latin typeface="Times New Roman" panose="02020603050405020304" pitchFamily="18" charset="0"/>
              <a:ea typeface="+mn-ea"/>
              <a:cs typeface="Times New Roman" panose="02020603050405020304" pitchFamily="18" charset="0"/>
            </a:rPr>
            <a:t>Objetivos específicos </a:t>
          </a:r>
          <a:r>
            <a:rPr lang="es-EC" sz="2500" kern="1200" dirty="0" smtClean="0"/>
            <a:t> </a:t>
          </a:r>
          <a:endParaRPr lang="es-MX" sz="2500" kern="1200" dirty="0"/>
        </a:p>
      </dsp:txBody>
      <dsp:txXfrm>
        <a:off x="5000" y="-189516"/>
        <a:ext cx="10231277" cy="638063"/>
      </dsp:txXfrm>
    </dsp:sp>
    <dsp:sp modelId="{95357C23-76D6-48B8-A877-C817D5E93455}">
      <dsp:nvSpPr>
        <dsp:cNvPr id="0" name=""/>
        <dsp:cNvSpPr/>
      </dsp:nvSpPr>
      <dsp:spPr>
        <a:xfrm>
          <a:off x="5000" y="448547"/>
          <a:ext cx="10231277" cy="5270399"/>
        </a:xfrm>
        <a:prstGeom prst="rect">
          <a:avLst/>
        </a:prstGeom>
        <a:solidFill>
          <a:schemeClr val="accent1">
            <a:alpha val="90000"/>
            <a:tint val="40000"/>
            <a:hueOff val="0"/>
            <a:satOff val="0"/>
            <a:lumOff val="0"/>
            <a:alphaOff val="0"/>
          </a:schemeClr>
        </a:solidFill>
        <a:ln w="1397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just" defTabSz="1066800">
            <a:lnSpc>
              <a:spcPct val="90000"/>
            </a:lnSpc>
            <a:spcBef>
              <a:spcPct val="0"/>
            </a:spcBef>
            <a:spcAft>
              <a:spcPct val="15000"/>
            </a:spcAft>
            <a:buChar char="••"/>
          </a:pPr>
          <a:endParaRPr lang="es-MX" sz="2400" kern="1200" dirty="0">
            <a:solidFill>
              <a:schemeClr val="tx1"/>
            </a:solidFill>
            <a:latin typeface="Gabriola" panose="04040605051002020D02" pitchFamily="82" charset="0"/>
            <a:ea typeface="+mn-ea"/>
            <a:cs typeface="+mn-cs"/>
          </a:endParaRPr>
        </a:p>
        <a:p>
          <a:pPr marL="228600" lvl="1" indent="-228600" algn="just" defTabSz="1066800">
            <a:lnSpc>
              <a:spcPct val="90000"/>
            </a:lnSpc>
            <a:spcBef>
              <a:spcPct val="0"/>
            </a:spcBef>
            <a:spcAft>
              <a:spcPct val="15000"/>
            </a:spcAft>
            <a:buChar char="••"/>
          </a:pPr>
          <a:r>
            <a:rPr lang="es-ES" sz="2400" kern="1200" dirty="0" smtClean="0">
              <a:solidFill>
                <a:schemeClr val="tx1"/>
              </a:solidFill>
              <a:latin typeface="Gabriola" panose="04040605051002020D02" pitchFamily="82" charset="0"/>
              <a:ea typeface="+mn-ea"/>
              <a:cs typeface="+mn-cs"/>
            </a:rPr>
            <a:t>1. Diagnosticar las condiciones técnicas de los nadadores a través de un test sobre indicadores del estilo crol de los nadadores al inicio al final del programa del entrenamiento, para verificar progresos en su desempeño técnico.</a:t>
          </a:r>
          <a:endParaRPr lang="es-MX" sz="2400" kern="1200" dirty="0">
            <a:solidFill>
              <a:schemeClr val="tx1"/>
            </a:solidFill>
            <a:latin typeface="Gabriola" panose="04040605051002020D02" pitchFamily="82" charset="0"/>
            <a:ea typeface="+mn-ea"/>
            <a:cs typeface="+mn-cs"/>
          </a:endParaRPr>
        </a:p>
        <a:p>
          <a:pPr marL="228600" lvl="1" indent="-228600" algn="just" defTabSz="1066800">
            <a:lnSpc>
              <a:spcPct val="90000"/>
            </a:lnSpc>
            <a:spcBef>
              <a:spcPct val="0"/>
            </a:spcBef>
            <a:spcAft>
              <a:spcPct val="15000"/>
            </a:spcAft>
            <a:buChar char="••"/>
          </a:pPr>
          <a:r>
            <a:rPr lang="es-ES" sz="2400" kern="1200" dirty="0" smtClean="0">
              <a:solidFill>
                <a:schemeClr val="tx1"/>
              </a:solidFill>
              <a:latin typeface="Gabriola" panose="04040605051002020D02" pitchFamily="82" charset="0"/>
              <a:ea typeface="+mn-ea"/>
              <a:cs typeface="+mn-cs"/>
            </a:rPr>
            <a:t>2. Implementar un programa de entrenamiento de natación físico técnico, compuesto por ejercicios de habilidades motrices acuáticas con el fin de mejorar la técnica del estilo crol, en los nadadores del club Asociación Deportiva Naval.</a:t>
          </a:r>
          <a:endParaRPr lang="es-MX" sz="2400" kern="1200" dirty="0">
            <a:solidFill>
              <a:schemeClr val="tx1"/>
            </a:solidFill>
            <a:latin typeface="Gabriola" panose="04040605051002020D02" pitchFamily="82" charset="0"/>
            <a:ea typeface="+mn-ea"/>
            <a:cs typeface="+mn-cs"/>
          </a:endParaRPr>
        </a:p>
        <a:p>
          <a:pPr marL="228600" lvl="1" indent="-228600" algn="just" defTabSz="1066800">
            <a:lnSpc>
              <a:spcPct val="90000"/>
            </a:lnSpc>
            <a:spcBef>
              <a:spcPct val="0"/>
            </a:spcBef>
            <a:spcAft>
              <a:spcPct val="15000"/>
            </a:spcAft>
            <a:buChar char="••"/>
          </a:pPr>
          <a:r>
            <a:rPr lang="es-EC" sz="2400" kern="1200" dirty="0" smtClean="0">
              <a:solidFill>
                <a:schemeClr val="tx1"/>
              </a:solidFill>
              <a:latin typeface="Gabriola" panose="04040605051002020D02" pitchFamily="82" charset="0"/>
              <a:ea typeface="+mn-ea"/>
              <a:cs typeface="+mn-cs"/>
            </a:rPr>
            <a:t>3. Valorar las destrezas y rendimiento a partir de los resultados obtenidos de las pruebas realizadas a los nadadores del Club Asociación Deportiva Naval que permita demostrar mejor rendimiento a partir de las técnicas implementadas.</a:t>
          </a:r>
          <a:endParaRPr lang="es-MX" sz="2400" kern="1200" dirty="0">
            <a:solidFill>
              <a:schemeClr val="tx1"/>
            </a:solidFill>
            <a:latin typeface="Gabriola" panose="04040605051002020D02" pitchFamily="82" charset="0"/>
            <a:ea typeface="+mn-ea"/>
            <a:cs typeface="+mn-cs"/>
          </a:endParaRPr>
        </a:p>
      </dsp:txBody>
      <dsp:txXfrm>
        <a:off x="5000" y="448547"/>
        <a:ext cx="10231277" cy="52703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AF5E3-5AD8-4AFC-85DF-DFB265D14D45}">
      <dsp:nvSpPr>
        <dsp:cNvPr id="0" name=""/>
        <dsp:cNvSpPr/>
      </dsp:nvSpPr>
      <dsp:spPr>
        <a:xfrm>
          <a:off x="4460" y="-51990"/>
          <a:ext cx="9125684" cy="692412"/>
        </a:xfrm>
        <a:prstGeom prst="rect">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s-EC" sz="2800" b="1" kern="1200" dirty="0" smtClean="0">
              <a:solidFill>
                <a:schemeClr val="dk1"/>
              </a:solidFill>
              <a:latin typeface="Times New Roman" panose="02020603050405020304" pitchFamily="18" charset="0"/>
              <a:ea typeface="+mn-ea"/>
              <a:cs typeface="Times New Roman" panose="02020603050405020304" pitchFamily="18" charset="0"/>
            </a:rPr>
            <a:t>Hipótesis</a:t>
          </a:r>
          <a:r>
            <a:rPr lang="es-EC" sz="2400" b="1" kern="1200" dirty="0" smtClean="0">
              <a:solidFill>
                <a:schemeClr val="dk1"/>
              </a:solidFill>
              <a:latin typeface="Times New Roman" panose="02020603050405020304" pitchFamily="18" charset="0"/>
              <a:ea typeface="+mn-ea"/>
              <a:cs typeface="Times New Roman" panose="02020603050405020304" pitchFamily="18" charset="0"/>
            </a:rPr>
            <a:t> </a:t>
          </a:r>
          <a:endParaRPr lang="es-MX" sz="2400" b="1" kern="1200" dirty="0">
            <a:solidFill>
              <a:schemeClr val="dk1"/>
            </a:solidFill>
            <a:latin typeface="Times New Roman" panose="02020603050405020304" pitchFamily="18" charset="0"/>
            <a:ea typeface="+mn-ea"/>
            <a:cs typeface="Times New Roman" panose="02020603050405020304" pitchFamily="18" charset="0"/>
          </a:endParaRPr>
        </a:p>
      </dsp:txBody>
      <dsp:txXfrm>
        <a:off x="4460" y="-51990"/>
        <a:ext cx="9125684" cy="692412"/>
      </dsp:txXfrm>
    </dsp:sp>
    <dsp:sp modelId="{93DFD94D-B490-4371-8125-BC7B5A4BA07B}">
      <dsp:nvSpPr>
        <dsp:cNvPr id="0" name=""/>
        <dsp:cNvSpPr/>
      </dsp:nvSpPr>
      <dsp:spPr>
        <a:xfrm>
          <a:off x="4460" y="640421"/>
          <a:ext cx="9125684" cy="4940999"/>
        </a:xfrm>
        <a:prstGeom prst="rect">
          <a:avLst/>
        </a:prstGeom>
        <a:solidFill>
          <a:schemeClr val="accent1">
            <a:alpha val="90000"/>
            <a:tint val="40000"/>
            <a:hueOff val="0"/>
            <a:satOff val="0"/>
            <a:lumOff val="0"/>
            <a:alphaOff val="0"/>
          </a:schemeClr>
        </a:solidFill>
        <a:ln w="1397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ES" sz="2400" b="1" kern="1200" dirty="0" smtClean="0">
              <a:solidFill>
                <a:schemeClr val="tx1"/>
              </a:solidFill>
              <a:latin typeface="Gabriola" panose="04040605051002020D02" pitchFamily="82" charset="0"/>
              <a:ea typeface="+mn-ea"/>
              <a:cs typeface="+mn-cs"/>
            </a:rPr>
            <a:t>Hi: Hipótesis de trabajo:</a:t>
          </a:r>
          <a:endParaRPr lang="es-MX" sz="2400" b="1" kern="1200" dirty="0">
            <a:solidFill>
              <a:schemeClr val="tx1"/>
            </a:solidFill>
            <a:latin typeface="Gabriola" panose="04040605051002020D02" pitchFamily="82" charset="0"/>
            <a:ea typeface="+mn-ea"/>
            <a:cs typeface="+mn-cs"/>
          </a:endParaRPr>
        </a:p>
        <a:p>
          <a:pPr marL="228600" lvl="1" indent="-228600" algn="l" defTabSz="1066800">
            <a:lnSpc>
              <a:spcPct val="90000"/>
            </a:lnSpc>
            <a:spcBef>
              <a:spcPct val="0"/>
            </a:spcBef>
            <a:spcAft>
              <a:spcPct val="15000"/>
            </a:spcAft>
            <a:buChar char="••"/>
          </a:pPr>
          <a:r>
            <a:rPr lang="es-ES" sz="2400" kern="1200" dirty="0" smtClean="0">
              <a:solidFill>
                <a:schemeClr val="tx1"/>
              </a:solidFill>
              <a:latin typeface="Gabriola" panose="04040605051002020D02" pitchFamily="82" charset="0"/>
              <a:ea typeface="+mn-ea"/>
              <a:cs typeface="+mn-cs"/>
            </a:rPr>
            <a:t>Las habilidades motrices acuáticas inciden en el mejoramiento de la técnica de nadado estilo crol en los niños. </a:t>
          </a:r>
          <a:endParaRPr lang="es-MX" sz="2400" kern="1200" dirty="0">
            <a:solidFill>
              <a:schemeClr val="tx1"/>
            </a:solidFill>
            <a:latin typeface="Gabriola" panose="04040605051002020D02" pitchFamily="82" charset="0"/>
            <a:ea typeface="+mn-ea"/>
            <a:cs typeface="+mn-cs"/>
          </a:endParaRPr>
        </a:p>
        <a:p>
          <a:pPr marL="228600" lvl="1" indent="-228600" algn="l" defTabSz="1066800">
            <a:lnSpc>
              <a:spcPct val="90000"/>
            </a:lnSpc>
            <a:spcBef>
              <a:spcPct val="0"/>
            </a:spcBef>
            <a:spcAft>
              <a:spcPct val="15000"/>
            </a:spcAft>
            <a:buChar char="••"/>
          </a:pPr>
          <a:r>
            <a:rPr lang="es-ES" sz="2400" b="1" kern="1200" dirty="0" smtClean="0">
              <a:solidFill>
                <a:schemeClr val="tx1"/>
              </a:solidFill>
              <a:latin typeface="Gabriola" panose="04040605051002020D02" pitchFamily="82" charset="0"/>
              <a:ea typeface="+mn-ea"/>
              <a:cs typeface="+mn-cs"/>
            </a:rPr>
            <a:t>Hi1: Hipótesis operacionales </a:t>
          </a:r>
          <a:endParaRPr lang="es-MX" sz="2400" b="1" kern="1200" dirty="0">
            <a:solidFill>
              <a:schemeClr val="tx1"/>
            </a:solidFill>
            <a:latin typeface="Gabriola" panose="04040605051002020D02" pitchFamily="82" charset="0"/>
            <a:ea typeface="+mn-ea"/>
            <a:cs typeface="+mn-cs"/>
          </a:endParaRPr>
        </a:p>
        <a:p>
          <a:pPr marL="228600" lvl="1" indent="-228600" algn="l" defTabSz="1066800">
            <a:lnSpc>
              <a:spcPct val="90000"/>
            </a:lnSpc>
            <a:spcBef>
              <a:spcPct val="0"/>
            </a:spcBef>
            <a:spcAft>
              <a:spcPct val="15000"/>
            </a:spcAft>
            <a:buChar char="••"/>
          </a:pPr>
          <a:r>
            <a:rPr lang="es-ES" sz="2400" kern="1200" dirty="0" smtClean="0">
              <a:solidFill>
                <a:schemeClr val="tx1"/>
              </a:solidFill>
              <a:latin typeface="Gabriola" panose="04040605051002020D02" pitchFamily="82" charset="0"/>
              <a:ea typeface="+mn-ea"/>
              <a:cs typeface="+mn-cs"/>
            </a:rPr>
            <a:t>A mayor práctica de las habilidades motrices de los niños, se perfecciona la técnica del nadado crol. </a:t>
          </a:r>
          <a:endParaRPr lang="es-MX" sz="2400" kern="1200" dirty="0">
            <a:solidFill>
              <a:schemeClr val="tx1"/>
            </a:solidFill>
            <a:latin typeface="Gabriola" panose="04040605051002020D02" pitchFamily="82" charset="0"/>
            <a:ea typeface="+mn-ea"/>
            <a:cs typeface="+mn-cs"/>
          </a:endParaRPr>
        </a:p>
        <a:p>
          <a:pPr marL="228600" lvl="1" indent="-228600" algn="l" defTabSz="1066800">
            <a:lnSpc>
              <a:spcPct val="90000"/>
            </a:lnSpc>
            <a:spcBef>
              <a:spcPct val="0"/>
            </a:spcBef>
            <a:spcAft>
              <a:spcPct val="15000"/>
            </a:spcAft>
            <a:buChar char="••"/>
          </a:pPr>
          <a:r>
            <a:rPr lang="es-ES" sz="2400" b="1" kern="1200" dirty="0" smtClean="0">
              <a:solidFill>
                <a:schemeClr val="tx1"/>
              </a:solidFill>
              <a:latin typeface="Gabriola" panose="04040605051002020D02" pitchFamily="82" charset="0"/>
              <a:ea typeface="+mn-ea"/>
              <a:cs typeface="+mn-cs"/>
            </a:rPr>
            <a:t>Ho: Hipótesis nula</a:t>
          </a:r>
          <a:endParaRPr lang="es-MX" sz="2400" b="1" kern="1200" dirty="0">
            <a:solidFill>
              <a:schemeClr val="tx1"/>
            </a:solidFill>
            <a:latin typeface="Gabriola" panose="04040605051002020D02" pitchFamily="82" charset="0"/>
            <a:ea typeface="+mn-ea"/>
            <a:cs typeface="+mn-cs"/>
          </a:endParaRPr>
        </a:p>
        <a:p>
          <a:pPr marL="228600" lvl="1" indent="-228600" algn="l" defTabSz="1066800">
            <a:lnSpc>
              <a:spcPct val="90000"/>
            </a:lnSpc>
            <a:spcBef>
              <a:spcPct val="0"/>
            </a:spcBef>
            <a:spcAft>
              <a:spcPct val="15000"/>
            </a:spcAft>
            <a:buChar char="••"/>
          </a:pPr>
          <a:r>
            <a:rPr lang="es-ES" sz="2400" kern="1200" dirty="0" smtClean="0">
              <a:solidFill>
                <a:schemeClr val="tx1"/>
              </a:solidFill>
              <a:latin typeface="Gabriola" panose="04040605051002020D02" pitchFamily="82" charset="0"/>
              <a:ea typeface="+mn-ea"/>
              <a:cs typeface="+mn-cs"/>
            </a:rPr>
            <a:t>Las habilidades motrices acuáticas de los niños no inciden en el mejoramiento de la técnica de nadado estilo crol.  </a:t>
          </a:r>
          <a:endParaRPr lang="es-MX" sz="2400" kern="1200" dirty="0">
            <a:solidFill>
              <a:schemeClr val="tx1"/>
            </a:solidFill>
            <a:latin typeface="Gabriola" panose="04040605051002020D02" pitchFamily="82" charset="0"/>
            <a:ea typeface="+mn-ea"/>
            <a:cs typeface="+mn-cs"/>
          </a:endParaRPr>
        </a:p>
      </dsp:txBody>
      <dsp:txXfrm>
        <a:off x="4460" y="640421"/>
        <a:ext cx="9125684" cy="49409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2A1BA1-7DFC-47CD-BF97-41D4F0D7BBC1}" type="datetimeFigureOut">
              <a:rPr lang="en-US" smtClean="0"/>
              <a:t>11/26/2020</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F447A-8832-4DAC-8E3F-DABAE9C4BC2A}" type="slidenum">
              <a:rPr lang="en-US" smtClean="0"/>
              <a:t>‹Nº›</a:t>
            </a:fld>
            <a:endParaRPr lang="en-US"/>
          </a:p>
        </p:txBody>
      </p:sp>
    </p:spTree>
    <p:extLst>
      <p:ext uri="{BB962C8B-B14F-4D97-AF65-F5344CB8AC3E}">
        <p14:creationId xmlns:p14="http://schemas.microsoft.com/office/powerpoint/2010/main" val="1351644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D4F447A-8832-4DAC-8E3F-DABAE9C4BC2A}" type="slidenum">
              <a:rPr lang="en-US" smtClean="0"/>
              <a:t>4</a:t>
            </a:fld>
            <a:endParaRPr lang="en-US"/>
          </a:p>
        </p:txBody>
      </p:sp>
    </p:spTree>
    <p:extLst>
      <p:ext uri="{BB962C8B-B14F-4D97-AF65-F5344CB8AC3E}">
        <p14:creationId xmlns:p14="http://schemas.microsoft.com/office/powerpoint/2010/main" val="44111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D4F447A-8832-4DAC-8E3F-DABAE9C4BC2A}" type="slidenum">
              <a:rPr lang="en-US" smtClean="0"/>
              <a:t>36</a:t>
            </a:fld>
            <a:endParaRPr lang="en-US"/>
          </a:p>
        </p:txBody>
      </p:sp>
    </p:spTree>
    <p:extLst>
      <p:ext uri="{BB962C8B-B14F-4D97-AF65-F5344CB8AC3E}">
        <p14:creationId xmlns:p14="http://schemas.microsoft.com/office/powerpoint/2010/main" val="332990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D4F447A-8832-4DAC-8E3F-DABAE9C4BC2A}" type="slidenum">
              <a:rPr lang="en-US" smtClean="0"/>
              <a:t>38</a:t>
            </a:fld>
            <a:endParaRPr lang="en-US"/>
          </a:p>
        </p:txBody>
      </p:sp>
    </p:spTree>
    <p:extLst>
      <p:ext uri="{BB962C8B-B14F-4D97-AF65-F5344CB8AC3E}">
        <p14:creationId xmlns:p14="http://schemas.microsoft.com/office/powerpoint/2010/main" val="2498092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187C0B0E-1EA5-47D1-BA28-7148C70873DD}" type="datetimeFigureOut">
              <a:rPr lang="es-EC" smtClean="0"/>
              <a:t>26/11/2020</a:t>
            </a:fld>
            <a:endParaRPr lang="es-EC"/>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s-EC"/>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BD74F74F-233B-48B5-97DD-1343D203D241}" type="slidenum">
              <a:rPr lang="es-EC" smtClean="0"/>
              <a:t>‹Nº›</a:t>
            </a:fld>
            <a:endParaRPr lang="es-EC"/>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9721354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87C0B0E-1EA5-47D1-BA28-7148C70873DD}" type="datetimeFigureOut">
              <a:rPr lang="es-EC" smtClean="0"/>
              <a:t>26/11/2020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D74F74F-233B-48B5-97DD-1343D203D241}" type="slidenum">
              <a:rPr lang="es-EC" smtClean="0"/>
              <a:t>‹Nº›</a:t>
            </a:fld>
            <a:endParaRPr lang="es-EC"/>
          </a:p>
        </p:txBody>
      </p:sp>
    </p:spTree>
    <p:extLst>
      <p:ext uri="{BB962C8B-B14F-4D97-AF65-F5344CB8AC3E}">
        <p14:creationId xmlns:p14="http://schemas.microsoft.com/office/powerpoint/2010/main" val="3758971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87C0B0E-1EA5-47D1-BA28-7148C70873DD}" type="datetimeFigureOut">
              <a:rPr lang="es-EC" smtClean="0"/>
              <a:t>26/11/2020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D74F74F-233B-48B5-97DD-1343D203D241}" type="slidenum">
              <a:rPr lang="es-EC" smtClean="0"/>
              <a:t>‹Nº›</a:t>
            </a:fld>
            <a:endParaRPr lang="es-EC"/>
          </a:p>
        </p:txBody>
      </p:sp>
    </p:spTree>
    <p:extLst>
      <p:ext uri="{BB962C8B-B14F-4D97-AF65-F5344CB8AC3E}">
        <p14:creationId xmlns:p14="http://schemas.microsoft.com/office/powerpoint/2010/main" val="810057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87C0B0E-1EA5-47D1-BA28-7148C70873DD}" type="datetimeFigureOut">
              <a:rPr lang="es-EC" smtClean="0"/>
              <a:t>26/11/2020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D74F74F-233B-48B5-97DD-1343D203D241}" type="slidenum">
              <a:rPr lang="es-EC" smtClean="0"/>
              <a:t>‹Nº›</a:t>
            </a:fld>
            <a:endParaRPr lang="es-EC"/>
          </a:p>
        </p:txBody>
      </p:sp>
    </p:spTree>
    <p:extLst>
      <p:ext uri="{BB962C8B-B14F-4D97-AF65-F5344CB8AC3E}">
        <p14:creationId xmlns:p14="http://schemas.microsoft.com/office/powerpoint/2010/main" val="4157114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187C0B0E-1EA5-47D1-BA28-7148C70873DD}" type="datetimeFigureOut">
              <a:rPr lang="es-EC" smtClean="0"/>
              <a:t>26/11/2020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D74F74F-233B-48B5-97DD-1343D203D241}" type="slidenum">
              <a:rPr lang="es-EC" smtClean="0"/>
              <a:t>‹Nº›</a:t>
            </a:fld>
            <a:endParaRPr lang="es-EC"/>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80415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87C0B0E-1EA5-47D1-BA28-7148C70873DD}" type="datetimeFigureOut">
              <a:rPr lang="es-EC" smtClean="0"/>
              <a:t>26/11/2020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D74F74F-233B-48B5-97DD-1343D203D241}" type="slidenum">
              <a:rPr lang="es-EC" smtClean="0"/>
              <a:t>‹Nº›</a:t>
            </a:fld>
            <a:endParaRPr lang="es-EC"/>
          </a:p>
        </p:txBody>
      </p:sp>
    </p:spTree>
    <p:extLst>
      <p:ext uri="{BB962C8B-B14F-4D97-AF65-F5344CB8AC3E}">
        <p14:creationId xmlns:p14="http://schemas.microsoft.com/office/powerpoint/2010/main" val="3756791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s-ES" smtClean="0"/>
              <a:t>Editar el estilo de texto del patrón</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87C0B0E-1EA5-47D1-BA28-7148C70873DD}" type="datetimeFigureOut">
              <a:rPr lang="es-EC" smtClean="0"/>
              <a:t>26/11/2020</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BD74F74F-233B-48B5-97DD-1343D203D241}" type="slidenum">
              <a:rPr lang="es-EC" smtClean="0"/>
              <a:t>‹Nº›</a:t>
            </a:fld>
            <a:endParaRPr lang="es-EC"/>
          </a:p>
        </p:txBody>
      </p:sp>
    </p:spTree>
    <p:extLst>
      <p:ext uri="{BB962C8B-B14F-4D97-AF65-F5344CB8AC3E}">
        <p14:creationId xmlns:p14="http://schemas.microsoft.com/office/powerpoint/2010/main" val="3793086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87C0B0E-1EA5-47D1-BA28-7148C70873DD}" type="datetimeFigureOut">
              <a:rPr lang="es-EC" smtClean="0"/>
              <a:t>26/11/2020</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BD74F74F-233B-48B5-97DD-1343D203D241}" type="slidenum">
              <a:rPr lang="es-EC" smtClean="0"/>
              <a:t>‹Nº›</a:t>
            </a:fld>
            <a:endParaRPr lang="es-EC"/>
          </a:p>
        </p:txBody>
      </p:sp>
    </p:spTree>
    <p:extLst>
      <p:ext uri="{BB962C8B-B14F-4D97-AF65-F5344CB8AC3E}">
        <p14:creationId xmlns:p14="http://schemas.microsoft.com/office/powerpoint/2010/main" val="1239114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7C0B0E-1EA5-47D1-BA28-7148C70873DD}" type="datetimeFigureOut">
              <a:rPr lang="es-EC" smtClean="0"/>
              <a:t>26/11/2020</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BD74F74F-233B-48B5-97DD-1343D203D241}" type="slidenum">
              <a:rPr lang="es-EC" smtClean="0"/>
              <a:t>‹Nº›</a:t>
            </a:fld>
            <a:endParaRPr lang="es-EC"/>
          </a:p>
        </p:txBody>
      </p:sp>
    </p:spTree>
    <p:extLst>
      <p:ext uri="{BB962C8B-B14F-4D97-AF65-F5344CB8AC3E}">
        <p14:creationId xmlns:p14="http://schemas.microsoft.com/office/powerpoint/2010/main" val="3505470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187C0B0E-1EA5-47D1-BA28-7148C70873DD}" type="datetimeFigureOut">
              <a:rPr lang="es-EC" smtClean="0"/>
              <a:t>26/11/2020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D74F74F-233B-48B5-97DD-1343D203D241}" type="slidenum">
              <a:rPr lang="es-EC" smtClean="0"/>
              <a:t>‹Nº›</a:t>
            </a:fld>
            <a:endParaRPr lang="es-EC"/>
          </a:p>
        </p:txBody>
      </p:sp>
    </p:spTree>
    <p:extLst>
      <p:ext uri="{BB962C8B-B14F-4D97-AF65-F5344CB8AC3E}">
        <p14:creationId xmlns:p14="http://schemas.microsoft.com/office/powerpoint/2010/main" val="2813853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187C0B0E-1EA5-47D1-BA28-7148C70873DD}" type="datetimeFigureOut">
              <a:rPr lang="es-EC" smtClean="0"/>
              <a:t>26/11/2020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D74F74F-233B-48B5-97DD-1343D203D241}" type="slidenum">
              <a:rPr lang="es-EC" smtClean="0"/>
              <a:t>‹Nº›</a:t>
            </a:fld>
            <a:endParaRPr lang="es-EC"/>
          </a:p>
        </p:txBody>
      </p:sp>
    </p:spTree>
    <p:extLst>
      <p:ext uri="{BB962C8B-B14F-4D97-AF65-F5344CB8AC3E}">
        <p14:creationId xmlns:p14="http://schemas.microsoft.com/office/powerpoint/2010/main" val="2228693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187C0B0E-1EA5-47D1-BA28-7148C70873DD}" type="datetimeFigureOut">
              <a:rPr lang="es-EC" smtClean="0"/>
              <a:t>26/11/2020</a:t>
            </a:fld>
            <a:endParaRPr lang="es-EC"/>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s-EC"/>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BD74F74F-233B-48B5-97DD-1343D203D241}" type="slidenum">
              <a:rPr lang="es-EC" smtClean="0"/>
              <a:t>‹Nº›</a:t>
            </a:fld>
            <a:endParaRPr lang="es-EC"/>
          </a:p>
        </p:txBody>
      </p:sp>
    </p:spTree>
    <p:extLst>
      <p:ext uri="{BB962C8B-B14F-4D97-AF65-F5344CB8AC3E}">
        <p14:creationId xmlns:p14="http://schemas.microsoft.com/office/powerpoint/2010/main" val="8923679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package" Target="../embeddings/Hoja_de_c_lculo_de_Microsoft_Excel1.xlsx"/></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5.emf"/><Relationship Id="rId4" Type="http://schemas.openxmlformats.org/officeDocument/2006/relationships/package" Target="../embeddings/Hoja_de_c_lculo_de_Microsoft_Excel2.xlsx"/></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6.emf"/><Relationship Id="rId4" Type="http://schemas.openxmlformats.org/officeDocument/2006/relationships/package" Target="../embeddings/Hoja_de_c_lculo_de_Microsoft_Excel3.xlsx"/></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7.emf"/><Relationship Id="rId4" Type="http://schemas.openxmlformats.org/officeDocument/2006/relationships/package" Target="../embeddings/Hoja_de_c_lculo_de_Microsoft_Excel4.xlsx"/></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8.emf"/><Relationship Id="rId4" Type="http://schemas.openxmlformats.org/officeDocument/2006/relationships/package" Target="../embeddings/Hoja_de_c_lculo_de_Microsoft_Excel5.xlsx"/></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9.emf"/><Relationship Id="rId4" Type="http://schemas.openxmlformats.org/officeDocument/2006/relationships/package" Target="../embeddings/Hoja_de_c_lculo_de_Microsoft_Excel6.xlsx"/></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0.emf"/><Relationship Id="rId4" Type="http://schemas.openxmlformats.org/officeDocument/2006/relationships/package" Target="../embeddings/Hoja_de_c_lculo_de_Microsoft_Excel7.xlsx"/></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1.emf"/><Relationship Id="rId4" Type="http://schemas.openxmlformats.org/officeDocument/2006/relationships/package" Target="../embeddings/Hoja_de_c_lculo_de_Microsoft_Excel8.xlsx"/></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2.emf"/><Relationship Id="rId4" Type="http://schemas.openxmlformats.org/officeDocument/2006/relationships/package" Target="../embeddings/Hoja_de_c_lculo_de_Microsoft_Excel9.xlsx"/></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3.emf"/><Relationship Id="rId4" Type="http://schemas.openxmlformats.org/officeDocument/2006/relationships/package" Target="../embeddings/Hoja_de_c_lculo_de_Microsoft_Excel10.xlsx"/></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4.emf"/><Relationship Id="rId4" Type="http://schemas.openxmlformats.org/officeDocument/2006/relationships/package" Target="../embeddings/Hoja_de_c_lculo_de_Microsoft_Excel11.xlsx"/></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5.emf"/><Relationship Id="rId4" Type="http://schemas.openxmlformats.org/officeDocument/2006/relationships/package" Target="../embeddings/Hoja_de_c_lculo_de_Microsoft_Excel12.xlsx"/></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Mi_primer_proyecto_1(youtube.com)%20(1).mp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190308" y="1659530"/>
            <a:ext cx="6953692" cy="830997"/>
          </a:xfrm>
          <a:prstGeom prst="rect">
            <a:avLst/>
          </a:prstGeom>
        </p:spPr>
        <p:txBody>
          <a:bodyPr wrap="square">
            <a:spAutoFit/>
          </a:bodyPr>
          <a:lstStyle/>
          <a:p>
            <a:pPr algn="ctr"/>
            <a:r>
              <a:rPr lang="es-MX" sz="1200" b="1" dirty="0"/>
              <a:t>VICERRECTORADO DE INVESTIGACIÓN, INNOVACIÓN Y TRANSFERENCIA DE TECNOLOGÍA</a:t>
            </a:r>
            <a:endParaRPr lang="es-MX" sz="1200" dirty="0"/>
          </a:p>
          <a:p>
            <a:pPr algn="ctr"/>
            <a:r>
              <a:rPr lang="es-ES" sz="1200" b="1" dirty="0"/>
              <a:t>CENTRO DE POSGRADOS</a:t>
            </a:r>
            <a:endParaRPr lang="es-MX" sz="1200" dirty="0"/>
          </a:p>
          <a:p>
            <a:pPr algn="ctr"/>
            <a:r>
              <a:rPr lang="es-MX" sz="1200" b="1" dirty="0"/>
              <a:t>MAESTRÍA EN ENTRENAMIENTO DEPORTIVO</a:t>
            </a:r>
            <a:endParaRPr lang="es-ES" sz="1100" dirty="0">
              <a:effectLst/>
              <a:latin typeface="Times New Roman"/>
              <a:ea typeface="Times New Roman"/>
              <a:cs typeface="Times New Roman"/>
            </a:endParaRPr>
          </a:p>
        </p:txBody>
      </p:sp>
      <p:sp>
        <p:nvSpPr>
          <p:cNvPr id="7" name="6 Rectángulo"/>
          <p:cNvSpPr/>
          <p:nvPr/>
        </p:nvSpPr>
        <p:spPr>
          <a:xfrm>
            <a:off x="862445" y="3306959"/>
            <a:ext cx="9871364" cy="133882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50000"/>
              </a:lnSpc>
            </a:pPr>
            <a:r>
              <a:rPr lang="es-MX" b="1" dirty="0" smtClean="0"/>
              <a:t>“INCIDENCIA DE LAS HABILIDADES MOTRICES ACUÁTICAS, EN LA TÉCNICA DE LOS NADADORES EN EDAD ESCOLAR EN PRUEBAS DE 50 Y 100 METROS CROL DEL CLUB ADN”</a:t>
            </a:r>
            <a:endParaRPr lang="es-MX" dirty="0"/>
          </a:p>
        </p:txBody>
      </p:sp>
      <p:sp>
        <p:nvSpPr>
          <p:cNvPr id="8" name="7 Rectángulo"/>
          <p:cNvSpPr/>
          <p:nvPr/>
        </p:nvSpPr>
        <p:spPr>
          <a:xfrm>
            <a:off x="2358494" y="4823080"/>
            <a:ext cx="6879266" cy="738664"/>
          </a:xfrm>
          <a:prstGeom prst="rect">
            <a:avLst/>
          </a:prstGeom>
        </p:spPr>
        <p:txBody>
          <a:bodyPr wrap="square">
            <a:spAutoFit/>
          </a:bodyPr>
          <a:lstStyle/>
          <a:p>
            <a:pPr algn="ctr">
              <a:lnSpc>
                <a:spcPct val="150000"/>
              </a:lnSpc>
            </a:pPr>
            <a:r>
              <a:rPr lang="es-MX" sz="1400" b="1" dirty="0"/>
              <a:t>AUTOR: LCDO. LEÓN VÁSQUEZ JACINTO XAVIER </a:t>
            </a:r>
            <a:endParaRPr lang="es-MX" sz="1400" dirty="0"/>
          </a:p>
          <a:p>
            <a:pPr algn="ctr">
              <a:lnSpc>
                <a:spcPct val="150000"/>
              </a:lnSpc>
            </a:pPr>
            <a:r>
              <a:rPr lang="es-MX" sz="1400" b="1" dirty="0"/>
              <a:t>DIRECTOR: MSC. MARIO VACA </a:t>
            </a:r>
            <a:r>
              <a:rPr lang="es-MX" sz="1400" b="1" dirty="0" smtClean="0"/>
              <a:t>GARCÍA</a:t>
            </a:r>
            <a:endParaRPr lang="es-ES" sz="1400" dirty="0"/>
          </a:p>
        </p:txBody>
      </p:sp>
      <p:sp>
        <p:nvSpPr>
          <p:cNvPr id="11" name="10 Rectángulo"/>
          <p:cNvSpPr/>
          <p:nvPr/>
        </p:nvSpPr>
        <p:spPr>
          <a:xfrm>
            <a:off x="2613836" y="6073447"/>
            <a:ext cx="6096000" cy="461665"/>
          </a:xfrm>
          <a:prstGeom prst="rect">
            <a:avLst/>
          </a:prstGeom>
        </p:spPr>
        <p:txBody>
          <a:bodyPr>
            <a:spAutoFit/>
          </a:bodyPr>
          <a:lstStyle/>
          <a:p>
            <a:pPr algn="ctr"/>
            <a:r>
              <a:rPr lang="es-MX" sz="1200" b="1" dirty="0" err="1"/>
              <a:t>SANGOLOQUÍ</a:t>
            </a:r>
            <a:endParaRPr lang="es-MX" sz="1200" b="1" dirty="0"/>
          </a:p>
          <a:p>
            <a:pPr algn="ctr"/>
            <a:r>
              <a:rPr lang="es-MX" sz="1200" b="1" dirty="0"/>
              <a:t>2019.</a:t>
            </a:r>
          </a:p>
        </p:txBody>
      </p:sp>
      <p:pic>
        <p:nvPicPr>
          <p:cNvPr id="9" name="Imagen 8"/>
          <p:cNvPicPr/>
          <p:nvPr/>
        </p:nvPicPr>
        <p:blipFill>
          <a:blip r:embed="rId2">
            <a:extLst>
              <a:ext uri="{28A0092B-C50C-407E-A947-70E740481C1C}">
                <a14:useLocalDpi xmlns:a14="http://schemas.microsoft.com/office/drawing/2010/main" val="0"/>
              </a:ext>
            </a:extLst>
          </a:blip>
          <a:srcRect/>
          <a:stretch>
            <a:fillRect/>
          </a:stretch>
        </p:blipFill>
        <p:spPr bwMode="auto">
          <a:xfrm>
            <a:off x="2812905" y="315509"/>
            <a:ext cx="5153025" cy="1249680"/>
          </a:xfrm>
          <a:prstGeom prst="rect">
            <a:avLst/>
          </a:prstGeom>
          <a:noFill/>
          <a:ln>
            <a:noFill/>
          </a:ln>
        </p:spPr>
      </p:pic>
      <p:sp>
        <p:nvSpPr>
          <p:cNvPr id="2" name="Rectángulo 1"/>
          <p:cNvSpPr/>
          <p:nvPr/>
        </p:nvSpPr>
        <p:spPr>
          <a:xfrm>
            <a:off x="2613836" y="2699500"/>
            <a:ext cx="6096000" cy="461665"/>
          </a:xfrm>
          <a:prstGeom prst="rect">
            <a:avLst/>
          </a:prstGeom>
        </p:spPr>
        <p:txBody>
          <a:bodyPr>
            <a:spAutoFit/>
          </a:bodyPr>
          <a:lstStyle/>
          <a:p>
            <a:pPr algn="ctr">
              <a:spcAft>
                <a:spcPts val="0"/>
              </a:spcAft>
            </a:pPr>
            <a:r>
              <a:rPr lang="es-ES" sz="1200" b="1" dirty="0"/>
              <a:t>TESIS DE GRADO PREVIO A LA OBTENCIÓN DEL TITULO DE MÁSTER EN ENTRENAMIENTO DEPORTIVO</a:t>
            </a:r>
            <a:endParaRPr lang="es-MX" sz="1200" b="1" dirty="0"/>
          </a:p>
        </p:txBody>
      </p:sp>
    </p:spTree>
    <p:extLst>
      <p:ext uri="{BB962C8B-B14F-4D97-AF65-F5344CB8AC3E}">
        <p14:creationId xmlns:p14="http://schemas.microsoft.com/office/powerpoint/2010/main" val="710295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847528" y="3430741"/>
            <a:ext cx="2088232" cy="707886"/>
          </a:xfrm>
          <a:prstGeom prst="rect">
            <a:avLst/>
          </a:prstGeom>
          <a:noFill/>
        </p:spPr>
        <p:txBody>
          <a:bodyPr wrap="square" rtlCol="0">
            <a:spAutoFit/>
          </a:bodyPr>
          <a:lstStyle/>
          <a:p>
            <a:pPr algn="ctr"/>
            <a:r>
              <a:rPr lang="es-ES" sz="2000" b="1" dirty="0">
                <a:latin typeface="Gabriola" panose="04040605051002020D02" pitchFamily="82" charset="0"/>
              </a:rPr>
              <a:t>DISEÑO DE INVESTIGACIÓN</a:t>
            </a:r>
          </a:p>
        </p:txBody>
      </p:sp>
      <p:sp>
        <p:nvSpPr>
          <p:cNvPr id="9" name="8 Abrir llave"/>
          <p:cNvSpPr/>
          <p:nvPr/>
        </p:nvSpPr>
        <p:spPr>
          <a:xfrm>
            <a:off x="3813540" y="1123405"/>
            <a:ext cx="936104" cy="521282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10" name="9 Rectángulo"/>
          <p:cNvSpPr/>
          <p:nvPr/>
        </p:nvSpPr>
        <p:spPr>
          <a:xfrm>
            <a:off x="2158110" y="4233352"/>
            <a:ext cx="1592103" cy="400110"/>
          </a:xfrm>
          <a:prstGeom prst="rect">
            <a:avLst/>
          </a:prstGeom>
        </p:spPr>
        <p:txBody>
          <a:bodyPr wrap="none">
            <a:spAutoFit/>
          </a:bodyPr>
          <a:lstStyle/>
          <a:p>
            <a:r>
              <a:rPr lang="es-ES" sz="2000" b="1" dirty="0" smtClean="0">
                <a:latin typeface="Gabriola" panose="04040605051002020D02" pitchFamily="82" charset="0"/>
              </a:rPr>
              <a:t>(No experimental)</a:t>
            </a:r>
            <a:endParaRPr lang="es-ES" sz="2000" b="1" dirty="0">
              <a:latin typeface="Gabriola" panose="04040605051002020D02" pitchFamily="82" charset="0"/>
            </a:endParaRPr>
          </a:p>
        </p:txBody>
      </p:sp>
      <p:sp>
        <p:nvSpPr>
          <p:cNvPr id="11" name="10 Rectángulo"/>
          <p:cNvSpPr/>
          <p:nvPr/>
        </p:nvSpPr>
        <p:spPr>
          <a:xfrm>
            <a:off x="4414631" y="1730382"/>
            <a:ext cx="4848443" cy="369332"/>
          </a:xfrm>
          <a:prstGeom prst="rect">
            <a:avLst/>
          </a:prstGeom>
        </p:spPr>
        <p:txBody>
          <a:bodyPr wrap="none">
            <a:spAutoFit/>
          </a:bodyPr>
          <a:lstStyle/>
          <a:p>
            <a:r>
              <a:rPr lang="es-ES" b="1" dirty="0" smtClean="0">
                <a:latin typeface="Times New Roman" panose="02020603050405020304" pitchFamily="18" charset="0"/>
                <a:ea typeface="Calibri"/>
                <a:cs typeface="Times New Roman" panose="02020603050405020304" pitchFamily="18" charset="0"/>
              </a:rPr>
              <a:t>Tipo de investigación: de campo y documental  </a:t>
            </a:r>
            <a:endParaRPr lang="es-ES" dirty="0">
              <a:latin typeface="Times New Roman" panose="02020603050405020304" pitchFamily="18" charset="0"/>
              <a:cs typeface="Times New Roman" panose="02020603050405020304" pitchFamily="18" charset="0"/>
            </a:endParaRPr>
          </a:p>
        </p:txBody>
      </p:sp>
      <p:sp>
        <p:nvSpPr>
          <p:cNvPr id="12" name="11 Rectángulo"/>
          <p:cNvSpPr/>
          <p:nvPr/>
        </p:nvSpPr>
        <p:spPr>
          <a:xfrm>
            <a:off x="4511825" y="2300871"/>
            <a:ext cx="2018501" cy="369332"/>
          </a:xfrm>
          <a:prstGeom prst="rect">
            <a:avLst/>
          </a:prstGeom>
        </p:spPr>
        <p:txBody>
          <a:bodyPr wrap="none">
            <a:spAutoFit/>
          </a:bodyPr>
          <a:lstStyle/>
          <a:p>
            <a:r>
              <a:rPr lang="es-ES" b="1" dirty="0" smtClean="0">
                <a:latin typeface="Times New Roman" panose="02020603050405020304" pitchFamily="18" charset="0"/>
                <a:ea typeface="Calibri"/>
                <a:cs typeface="Times New Roman" panose="02020603050405020304" pitchFamily="18" charset="0"/>
              </a:rPr>
              <a:t>Nivel: Descriptivo </a:t>
            </a:r>
            <a:endParaRPr lang="es-ES" dirty="0">
              <a:latin typeface="Times New Roman" panose="02020603050405020304" pitchFamily="18" charset="0"/>
              <a:cs typeface="Times New Roman" panose="02020603050405020304" pitchFamily="18" charset="0"/>
            </a:endParaRPr>
          </a:p>
        </p:txBody>
      </p:sp>
      <p:sp>
        <p:nvSpPr>
          <p:cNvPr id="13" name="12 Rectángulo"/>
          <p:cNvSpPr/>
          <p:nvPr/>
        </p:nvSpPr>
        <p:spPr>
          <a:xfrm>
            <a:off x="4541115" y="3057650"/>
            <a:ext cx="1298241" cy="338554"/>
          </a:xfrm>
          <a:prstGeom prst="rect">
            <a:avLst/>
          </a:prstGeom>
        </p:spPr>
        <p:txBody>
          <a:bodyPr wrap="none">
            <a:spAutoFit/>
          </a:bodyPr>
          <a:lstStyle/>
          <a:p>
            <a:r>
              <a:rPr lang="es-ES" sz="1600" b="1" dirty="0">
                <a:latin typeface="Times New Roman" panose="02020603050405020304" pitchFamily="18" charset="0"/>
                <a:ea typeface="Calibri"/>
                <a:cs typeface="Times New Roman" panose="02020603050405020304" pitchFamily="18" charset="0"/>
              </a:rPr>
              <a:t>METODOS:</a:t>
            </a:r>
            <a:endParaRPr lang="es-ES" sz="1600" b="1" dirty="0">
              <a:latin typeface="Times New Roman" panose="02020603050405020304" pitchFamily="18" charset="0"/>
              <a:cs typeface="Times New Roman" panose="02020603050405020304" pitchFamily="18" charset="0"/>
            </a:endParaRPr>
          </a:p>
        </p:txBody>
      </p:sp>
      <p:sp>
        <p:nvSpPr>
          <p:cNvPr id="14" name="13 Rectángulo"/>
          <p:cNvSpPr/>
          <p:nvPr/>
        </p:nvSpPr>
        <p:spPr>
          <a:xfrm>
            <a:off x="7023314" y="2822484"/>
            <a:ext cx="1804084" cy="338554"/>
          </a:xfrm>
          <a:prstGeom prst="rect">
            <a:avLst/>
          </a:prstGeom>
        </p:spPr>
        <p:txBody>
          <a:bodyPr wrap="none">
            <a:spAutoFit/>
          </a:bodyPr>
          <a:lstStyle/>
          <a:p>
            <a:r>
              <a:rPr lang="es-ES" sz="1600" b="1" dirty="0">
                <a:latin typeface="Times New Roman" panose="02020603050405020304" pitchFamily="18" charset="0"/>
                <a:ea typeface="Calibri"/>
                <a:cs typeface="Times New Roman" panose="02020603050405020304" pitchFamily="18" charset="0"/>
              </a:rPr>
              <a:t>Teórico: Inductivo</a:t>
            </a:r>
            <a:endParaRPr lang="es-ES" sz="1600" dirty="0">
              <a:latin typeface="Times New Roman" panose="02020603050405020304" pitchFamily="18" charset="0"/>
              <a:cs typeface="Times New Roman" panose="02020603050405020304" pitchFamily="18" charset="0"/>
            </a:endParaRPr>
          </a:p>
        </p:txBody>
      </p:sp>
      <p:sp>
        <p:nvSpPr>
          <p:cNvPr id="15" name="14 Rectángulo"/>
          <p:cNvSpPr/>
          <p:nvPr/>
        </p:nvSpPr>
        <p:spPr>
          <a:xfrm>
            <a:off x="7128696" y="3244928"/>
            <a:ext cx="1138453" cy="338554"/>
          </a:xfrm>
          <a:prstGeom prst="rect">
            <a:avLst/>
          </a:prstGeom>
        </p:spPr>
        <p:txBody>
          <a:bodyPr wrap="none">
            <a:spAutoFit/>
          </a:bodyPr>
          <a:lstStyle/>
          <a:p>
            <a:r>
              <a:rPr lang="es-ES" sz="1600" b="1" dirty="0" smtClean="0">
                <a:latin typeface="Times New Roman" panose="02020603050405020304" pitchFamily="18" charset="0"/>
                <a:ea typeface="Calibri"/>
                <a:cs typeface="Times New Roman" panose="02020603050405020304" pitchFamily="18" charset="0"/>
              </a:rPr>
              <a:t>Empíricos </a:t>
            </a:r>
            <a:endParaRPr lang="es-ES" sz="1600" dirty="0">
              <a:latin typeface="Times New Roman" panose="02020603050405020304" pitchFamily="18" charset="0"/>
              <a:cs typeface="Times New Roman" panose="02020603050405020304" pitchFamily="18" charset="0"/>
            </a:endParaRPr>
          </a:p>
        </p:txBody>
      </p:sp>
      <p:cxnSp>
        <p:nvCxnSpPr>
          <p:cNvPr id="17" name="16 Conector recto de flecha"/>
          <p:cNvCxnSpPr>
            <a:stCxn id="13" idx="3"/>
          </p:cNvCxnSpPr>
          <p:nvPr/>
        </p:nvCxnSpPr>
        <p:spPr>
          <a:xfrm flipV="1">
            <a:off x="5839356" y="2977149"/>
            <a:ext cx="1213249" cy="2497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a:stCxn id="13" idx="3"/>
          </p:cNvCxnSpPr>
          <p:nvPr/>
        </p:nvCxnSpPr>
        <p:spPr>
          <a:xfrm>
            <a:off x="5839356" y="3226927"/>
            <a:ext cx="1213249" cy="19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20 Rectángulo"/>
          <p:cNvSpPr/>
          <p:nvPr/>
        </p:nvSpPr>
        <p:spPr>
          <a:xfrm>
            <a:off x="4557834" y="5830971"/>
            <a:ext cx="3482685" cy="369332"/>
          </a:xfrm>
          <a:prstGeom prst="rect">
            <a:avLst/>
          </a:prstGeom>
        </p:spPr>
        <p:txBody>
          <a:bodyPr wrap="none">
            <a:spAutoFit/>
          </a:bodyPr>
          <a:lstStyle/>
          <a:p>
            <a:r>
              <a:rPr lang="es-ES" b="1" dirty="0">
                <a:latin typeface="Times New Roman" panose="02020603050405020304" pitchFamily="18" charset="0"/>
                <a:ea typeface="Calibri"/>
                <a:cs typeface="Times New Roman" panose="02020603050405020304" pitchFamily="18" charset="0"/>
              </a:rPr>
              <a:t>Procedimiento de la investigación</a:t>
            </a:r>
            <a:endParaRPr lang="es-ES" b="1" dirty="0">
              <a:latin typeface="Times New Roman" panose="02020603050405020304" pitchFamily="18" charset="0"/>
              <a:cs typeface="Times New Roman" panose="02020603050405020304" pitchFamily="18" charset="0"/>
            </a:endParaRPr>
          </a:p>
        </p:txBody>
      </p:sp>
      <p:sp>
        <p:nvSpPr>
          <p:cNvPr id="22" name="21 Abrir llave"/>
          <p:cNvSpPr/>
          <p:nvPr/>
        </p:nvSpPr>
        <p:spPr>
          <a:xfrm>
            <a:off x="5620889" y="3757378"/>
            <a:ext cx="432048" cy="87359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3" name="22 CuadroTexto"/>
          <p:cNvSpPr txBox="1"/>
          <p:nvPr/>
        </p:nvSpPr>
        <p:spPr>
          <a:xfrm>
            <a:off x="8332564" y="5572193"/>
            <a:ext cx="1557875" cy="830997"/>
          </a:xfrm>
          <a:prstGeom prst="rect">
            <a:avLst/>
          </a:prstGeom>
          <a:noFill/>
        </p:spPr>
        <p:txBody>
          <a:bodyPr wrap="square" rtlCol="0">
            <a:spAutoFit/>
          </a:bodyPr>
          <a:lstStyle/>
          <a:p>
            <a:r>
              <a:rPr lang="es-ES" sz="1600" dirty="0">
                <a:latin typeface="Times New Roman" panose="02020603050405020304" pitchFamily="18" charset="0"/>
                <a:cs typeface="Times New Roman" panose="02020603050405020304" pitchFamily="18" charset="0"/>
              </a:rPr>
              <a:t>Análisis y Discusión de resultados</a:t>
            </a:r>
          </a:p>
        </p:txBody>
      </p:sp>
      <p:sp>
        <p:nvSpPr>
          <p:cNvPr id="18" name="4 Rectángulo"/>
          <p:cNvSpPr>
            <a:spLocks noGrp="1"/>
          </p:cNvSpPr>
          <p:nvPr>
            <p:ph type="title"/>
          </p:nvPr>
        </p:nvSpPr>
        <p:spPr>
          <a:xfrm>
            <a:off x="906676" y="288537"/>
            <a:ext cx="9692640" cy="5078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50000"/>
              </a:lnSpc>
            </a:pPr>
            <a:r>
              <a:rPr lang="es-ES" sz="1800" b="1" dirty="0"/>
              <a:t>MARCO </a:t>
            </a:r>
            <a:r>
              <a:rPr lang="es-ES" sz="1800" b="1" dirty="0" smtClean="0"/>
              <a:t>METODOLÓGICO</a:t>
            </a:r>
            <a:endParaRPr lang="es-ES" sz="1800" b="1" dirty="0"/>
          </a:p>
        </p:txBody>
      </p:sp>
      <p:sp>
        <p:nvSpPr>
          <p:cNvPr id="24" name="11 Rectángulo"/>
          <p:cNvSpPr/>
          <p:nvPr/>
        </p:nvSpPr>
        <p:spPr>
          <a:xfrm>
            <a:off x="4413515" y="1236381"/>
            <a:ext cx="2390398" cy="369332"/>
          </a:xfrm>
          <a:prstGeom prst="rect">
            <a:avLst/>
          </a:prstGeom>
        </p:spPr>
        <p:txBody>
          <a:bodyPr wrap="none">
            <a:spAutoFit/>
          </a:bodyPr>
          <a:lstStyle/>
          <a:p>
            <a:r>
              <a:rPr lang="es-ES" b="1" dirty="0" smtClean="0">
                <a:latin typeface="Times New Roman" panose="02020603050405020304" pitchFamily="18" charset="0"/>
                <a:ea typeface="Calibri"/>
                <a:cs typeface="Times New Roman" panose="02020603050405020304" pitchFamily="18" charset="0"/>
              </a:rPr>
              <a:t>Enfoque: cuantitativo </a:t>
            </a:r>
            <a:endParaRPr lang="es-ES" dirty="0">
              <a:latin typeface="Times New Roman" panose="02020603050405020304" pitchFamily="18" charset="0"/>
              <a:cs typeface="Times New Roman" panose="02020603050405020304" pitchFamily="18" charset="0"/>
            </a:endParaRPr>
          </a:p>
        </p:txBody>
      </p:sp>
      <p:sp>
        <p:nvSpPr>
          <p:cNvPr id="25" name="11 Rectángulo"/>
          <p:cNvSpPr/>
          <p:nvPr/>
        </p:nvSpPr>
        <p:spPr>
          <a:xfrm>
            <a:off x="4504432" y="3990846"/>
            <a:ext cx="1125362" cy="369332"/>
          </a:xfrm>
          <a:prstGeom prst="rect">
            <a:avLst/>
          </a:prstGeom>
        </p:spPr>
        <p:txBody>
          <a:bodyPr wrap="square">
            <a:spAutoFit/>
          </a:bodyPr>
          <a:lstStyle/>
          <a:p>
            <a:r>
              <a:rPr lang="es-ES" b="1" dirty="0" smtClean="0">
                <a:latin typeface="Times New Roman" panose="02020603050405020304" pitchFamily="18" charset="0"/>
                <a:cs typeface="Times New Roman" panose="02020603050405020304" pitchFamily="18" charset="0"/>
              </a:rPr>
              <a:t>Técnicas:</a:t>
            </a:r>
            <a:endParaRPr lang="es-ES" dirty="0">
              <a:latin typeface="Times New Roman" panose="02020603050405020304" pitchFamily="18" charset="0"/>
              <a:cs typeface="Times New Roman" panose="02020603050405020304" pitchFamily="18" charset="0"/>
            </a:endParaRPr>
          </a:p>
        </p:txBody>
      </p:sp>
      <p:sp>
        <p:nvSpPr>
          <p:cNvPr id="26" name="21 Abrir llave"/>
          <p:cNvSpPr/>
          <p:nvPr/>
        </p:nvSpPr>
        <p:spPr>
          <a:xfrm>
            <a:off x="8064866" y="5490503"/>
            <a:ext cx="432048" cy="99437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7" name="22 CuadroTexto"/>
          <p:cNvSpPr txBox="1"/>
          <p:nvPr/>
        </p:nvSpPr>
        <p:spPr>
          <a:xfrm>
            <a:off x="5867027" y="3782804"/>
            <a:ext cx="2238395" cy="830997"/>
          </a:xfrm>
          <a:prstGeom prst="rect">
            <a:avLst/>
          </a:prstGeom>
          <a:noFill/>
        </p:spPr>
        <p:txBody>
          <a:bodyPr wrap="square" rtlCol="0">
            <a:spAutoFit/>
          </a:bodyPr>
          <a:lstStyle/>
          <a:p>
            <a:endParaRPr lang="es-ES" sz="1600" dirty="0" smtClean="0">
              <a:latin typeface="Times New Roman" panose="02020603050405020304" pitchFamily="18" charset="0"/>
              <a:cs typeface="Times New Roman" panose="02020603050405020304" pitchFamily="18" charset="0"/>
            </a:endParaRPr>
          </a:p>
          <a:p>
            <a:r>
              <a:rPr lang="es-ES" sz="1600" dirty="0" smtClean="0">
                <a:latin typeface="Times New Roman" panose="02020603050405020304" pitchFamily="18" charset="0"/>
                <a:cs typeface="Times New Roman" panose="02020603050405020304" pitchFamily="18" charset="0"/>
              </a:rPr>
              <a:t>Observación directa</a:t>
            </a:r>
          </a:p>
          <a:p>
            <a:endParaRPr lang="es-ES" sz="1600" dirty="0">
              <a:latin typeface="Times New Roman" panose="02020603050405020304" pitchFamily="18" charset="0"/>
              <a:cs typeface="Times New Roman" panose="02020603050405020304" pitchFamily="18" charset="0"/>
            </a:endParaRPr>
          </a:p>
        </p:txBody>
      </p:sp>
      <p:sp>
        <p:nvSpPr>
          <p:cNvPr id="28" name="11 Rectángulo"/>
          <p:cNvSpPr/>
          <p:nvPr/>
        </p:nvSpPr>
        <p:spPr>
          <a:xfrm>
            <a:off x="4526839" y="5104073"/>
            <a:ext cx="1563248" cy="369332"/>
          </a:xfrm>
          <a:prstGeom prst="rect">
            <a:avLst/>
          </a:prstGeom>
        </p:spPr>
        <p:txBody>
          <a:bodyPr wrap="none">
            <a:spAutoFit/>
          </a:bodyPr>
          <a:lstStyle/>
          <a:p>
            <a:r>
              <a:rPr lang="es-ES" b="1" dirty="0" smtClean="0">
                <a:latin typeface="Times New Roman" panose="02020603050405020304" pitchFamily="18" charset="0"/>
                <a:ea typeface="Calibri"/>
                <a:cs typeface="Times New Roman" panose="02020603050405020304" pitchFamily="18" charset="0"/>
              </a:rPr>
              <a:t>Instrumentos </a:t>
            </a:r>
            <a:endParaRPr lang="es-ES" dirty="0">
              <a:latin typeface="Times New Roman" panose="02020603050405020304" pitchFamily="18" charset="0"/>
              <a:cs typeface="Times New Roman" panose="02020603050405020304" pitchFamily="18" charset="0"/>
            </a:endParaRPr>
          </a:p>
        </p:txBody>
      </p:sp>
      <p:sp>
        <p:nvSpPr>
          <p:cNvPr id="29" name="21 Abrir llave"/>
          <p:cNvSpPr/>
          <p:nvPr/>
        </p:nvSpPr>
        <p:spPr>
          <a:xfrm>
            <a:off x="5964946" y="4907111"/>
            <a:ext cx="392839" cy="92385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0" name="22 CuadroTexto"/>
          <p:cNvSpPr txBox="1"/>
          <p:nvPr/>
        </p:nvSpPr>
        <p:spPr>
          <a:xfrm>
            <a:off x="6180970" y="4813123"/>
            <a:ext cx="1557875" cy="1077218"/>
          </a:xfrm>
          <a:prstGeom prst="rect">
            <a:avLst/>
          </a:prstGeom>
          <a:noFill/>
        </p:spPr>
        <p:txBody>
          <a:bodyPr wrap="square" rtlCol="0">
            <a:spAutoFit/>
          </a:bodyPr>
          <a:lstStyle/>
          <a:p>
            <a:r>
              <a:rPr lang="es-ES" sz="1600" dirty="0" smtClean="0">
                <a:latin typeface="Times New Roman" panose="02020603050405020304" pitchFamily="18" charset="0"/>
                <a:cs typeface="Times New Roman" panose="02020603050405020304" pitchFamily="18" charset="0"/>
              </a:rPr>
              <a:t>Lista de cotejo o ficha técnica </a:t>
            </a:r>
          </a:p>
          <a:p>
            <a:r>
              <a:rPr lang="es-ES" sz="1600" dirty="0" smtClean="0">
                <a:latin typeface="Times New Roman" panose="02020603050405020304" pitchFamily="18" charset="0"/>
                <a:cs typeface="Times New Roman" panose="02020603050405020304" pitchFamily="18" charset="0"/>
              </a:rPr>
              <a:t>Pruebas de rendimiento </a:t>
            </a:r>
            <a:endParaRPr lang="es-E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7739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Rectángulo"/>
          <p:cNvSpPr>
            <a:spLocks noGrp="1"/>
          </p:cNvSpPr>
          <p:nvPr>
            <p:ph type="title"/>
          </p:nvPr>
        </p:nvSpPr>
        <p:spPr>
          <a:xfrm>
            <a:off x="1901910" y="364093"/>
            <a:ext cx="8707272" cy="4544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50000"/>
              </a:lnSpc>
            </a:pPr>
            <a:r>
              <a:rPr lang="es-ES" sz="1800" b="1" dirty="0" smtClean="0"/>
              <a:t>ANÁLISIS DE LOS RESULTADOS </a:t>
            </a:r>
            <a:endParaRPr lang="es-ES" sz="1800" b="1" dirty="0"/>
          </a:p>
        </p:txBody>
      </p:sp>
      <p:sp>
        <p:nvSpPr>
          <p:cNvPr id="5" name="Rectángulo 4"/>
          <p:cNvSpPr/>
          <p:nvPr/>
        </p:nvSpPr>
        <p:spPr>
          <a:xfrm>
            <a:off x="3274290" y="1146250"/>
            <a:ext cx="4333238" cy="339517"/>
          </a:xfrm>
          <a:prstGeom prst="rect">
            <a:avLst/>
          </a:prstGeom>
        </p:spPr>
        <p:txBody>
          <a:bodyPr wrap="none">
            <a:spAutoFit/>
          </a:bodyPr>
          <a:lstStyle/>
          <a:p>
            <a:pPr marL="742950" lvl="1" indent="-285750" algn="ctr">
              <a:lnSpc>
                <a:spcPct val="150000"/>
              </a:lnSpc>
              <a:spcAft>
                <a:spcPts val="0"/>
              </a:spcAft>
              <a:buFont typeface="+mj-lt"/>
              <a:buAutoNum type="arabicPeriod"/>
            </a:pPr>
            <a:r>
              <a:rPr lang="es-MX" sz="1200" b="1" dirty="0">
                <a:latin typeface="Arial" panose="020B0604020202020204" pitchFamily="34" charset="0"/>
                <a:ea typeface="Calibri" panose="020F0502020204030204" pitchFamily="34" charset="0"/>
                <a:cs typeface="Times New Roman" panose="02020603050405020304" pitchFamily="18" charset="0"/>
              </a:rPr>
              <a:t>Datos sociodemográficos del grupo estudiado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3071822070"/>
              </p:ext>
            </p:extLst>
          </p:nvPr>
        </p:nvGraphicFramePr>
        <p:xfrm>
          <a:off x="2331075" y="2026746"/>
          <a:ext cx="6387922" cy="1615654"/>
        </p:xfrm>
        <a:graphic>
          <a:graphicData uri="http://schemas.openxmlformats.org/drawingml/2006/table">
            <a:tbl>
              <a:tblPr>
                <a:tableStyleId>{3C2FFA5D-87B4-456A-9821-1D502468CF0F}</a:tableStyleId>
              </a:tblPr>
              <a:tblGrid>
                <a:gridCol w="675118">
                  <a:extLst>
                    <a:ext uri="{9D8B030D-6E8A-4147-A177-3AD203B41FA5}">
                      <a16:colId xmlns:a16="http://schemas.microsoft.com/office/drawing/2014/main" xmlns="" val="20000"/>
                    </a:ext>
                  </a:extLst>
                </a:gridCol>
                <a:gridCol w="1020144">
                  <a:extLst>
                    <a:ext uri="{9D8B030D-6E8A-4147-A177-3AD203B41FA5}">
                      <a16:colId xmlns:a16="http://schemas.microsoft.com/office/drawing/2014/main" xmlns="" val="20001"/>
                    </a:ext>
                  </a:extLst>
                </a:gridCol>
                <a:gridCol w="1020144">
                  <a:extLst>
                    <a:ext uri="{9D8B030D-6E8A-4147-A177-3AD203B41FA5}">
                      <a16:colId xmlns:a16="http://schemas.microsoft.com/office/drawing/2014/main" xmlns="" val="20002"/>
                    </a:ext>
                  </a:extLst>
                </a:gridCol>
                <a:gridCol w="1224172">
                  <a:extLst>
                    <a:ext uri="{9D8B030D-6E8A-4147-A177-3AD203B41FA5}">
                      <a16:colId xmlns:a16="http://schemas.microsoft.com/office/drawing/2014/main" xmlns="" val="20003"/>
                    </a:ext>
                  </a:extLst>
                </a:gridCol>
                <a:gridCol w="1224172">
                  <a:extLst>
                    <a:ext uri="{9D8B030D-6E8A-4147-A177-3AD203B41FA5}">
                      <a16:colId xmlns:a16="http://schemas.microsoft.com/office/drawing/2014/main" xmlns="" val="20004"/>
                    </a:ext>
                  </a:extLst>
                </a:gridCol>
                <a:gridCol w="1224172">
                  <a:extLst>
                    <a:ext uri="{9D8B030D-6E8A-4147-A177-3AD203B41FA5}">
                      <a16:colId xmlns:a16="http://schemas.microsoft.com/office/drawing/2014/main" xmlns="" val="20005"/>
                    </a:ext>
                  </a:extLst>
                </a:gridCol>
              </a:tblGrid>
              <a:tr h="230808">
                <a:tc gridSpan="6">
                  <a:txBody>
                    <a:bodyPr/>
                    <a:lstStyle/>
                    <a:p>
                      <a:pPr marL="38100" marR="38100" algn="ctr">
                        <a:lnSpc>
                          <a:spcPts val="1600"/>
                        </a:lnSpc>
                        <a:spcAft>
                          <a:spcPts val="0"/>
                        </a:spcAft>
                      </a:pPr>
                      <a:r>
                        <a:rPr lang="es-MX" sz="1400" dirty="0">
                          <a:effectLst/>
                        </a:rPr>
                        <a:t>SEXO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461614">
                <a:tc gridSpan="2">
                  <a:txBody>
                    <a:bodyPr/>
                    <a:lstStyle/>
                    <a:p>
                      <a:pPr>
                        <a:lnSpc>
                          <a:spcPct val="107000"/>
                        </a:lnSpc>
                        <a:spcAft>
                          <a:spcPts val="0"/>
                        </a:spcAft>
                      </a:pPr>
                      <a:r>
                        <a:rPr lang="es-MX" sz="1400" dirty="0">
                          <a:effectLst/>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MX"/>
                    </a:p>
                  </a:txBody>
                  <a:tcPr/>
                </a:tc>
                <a:tc>
                  <a:txBody>
                    <a:bodyPr/>
                    <a:lstStyle/>
                    <a:p>
                      <a:pPr marL="38100" marR="38100" algn="ctr">
                        <a:lnSpc>
                          <a:spcPts val="1600"/>
                        </a:lnSpc>
                        <a:spcAft>
                          <a:spcPts val="0"/>
                        </a:spcAft>
                      </a:pPr>
                      <a:r>
                        <a:rPr lang="es-MX" sz="1400">
                          <a:effectLst/>
                        </a:rPr>
                        <a:t>Frecuencia</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MX" sz="1400">
                          <a:effectLst/>
                        </a:rPr>
                        <a:t>Porcentaje</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MX" sz="1400" dirty="0">
                          <a:effectLst/>
                        </a:rPr>
                        <a:t>Porcentaje válido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MX" sz="1400">
                          <a:effectLst/>
                        </a:rPr>
                        <a:t>Porcentaje acumulado</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10001"/>
                  </a:ext>
                </a:extLst>
              </a:tr>
              <a:tr h="230808">
                <a:tc rowSpan="3">
                  <a:txBody>
                    <a:bodyPr/>
                    <a:lstStyle/>
                    <a:p>
                      <a:pPr marL="38100" marR="38100">
                        <a:lnSpc>
                          <a:spcPts val="1600"/>
                        </a:lnSpc>
                        <a:spcAft>
                          <a:spcPts val="0"/>
                        </a:spcAft>
                      </a:pPr>
                      <a:r>
                        <a:rPr lang="es-MX" sz="1400">
                          <a:effectLst/>
                        </a:rPr>
                        <a:t>Válido</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MX" sz="1400">
                          <a:effectLst/>
                        </a:rPr>
                        <a:t>,0</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400">
                          <a:effectLst/>
                        </a:rPr>
                        <a:t>4</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MX" sz="1400" dirty="0">
                          <a:effectLst/>
                        </a:rPr>
                        <a:t>21,1</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MX" sz="1400">
                          <a:effectLst/>
                        </a:rPr>
                        <a:t>21,1</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MX" sz="1400">
                          <a:effectLst/>
                        </a:rPr>
                        <a:t>21,1</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2"/>
                  </a:ext>
                </a:extLst>
              </a:tr>
              <a:tr h="230808">
                <a:tc vMerge="1">
                  <a:txBody>
                    <a:bodyPr/>
                    <a:lstStyle/>
                    <a:p>
                      <a:endParaRPr lang="es-MX"/>
                    </a:p>
                  </a:txBody>
                  <a:tcPr/>
                </a:tc>
                <a:tc>
                  <a:txBody>
                    <a:bodyPr/>
                    <a:lstStyle/>
                    <a:p>
                      <a:pPr marL="38100" marR="38100">
                        <a:lnSpc>
                          <a:spcPts val="1600"/>
                        </a:lnSpc>
                        <a:spcAft>
                          <a:spcPts val="0"/>
                        </a:spcAft>
                      </a:pPr>
                      <a:r>
                        <a:rPr lang="es-MX" sz="1400" dirty="0">
                          <a:effectLst/>
                        </a:rPr>
                        <a:t>1,0</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400" dirty="0">
                          <a:effectLst/>
                        </a:rPr>
                        <a:t>15</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MX" sz="1400">
                          <a:effectLst/>
                        </a:rPr>
                        <a:t>78,9</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MX" sz="1400" dirty="0">
                          <a:effectLst/>
                        </a:rPr>
                        <a:t>78,9</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MX" sz="1400">
                          <a:effectLst/>
                        </a:rPr>
                        <a:t>100,0</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3"/>
                  </a:ext>
                </a:extLst>
              </a:tr>
              <a:tr h="230808">
                <a:tc vMerge="1">
                  <a:txBody>
                    <a:bodyPr/>
                    <a:lstStyle/>
                    <a:p>
                      <a:endParaRPr lang="es-MX"/>
                    </a:p>
                  </a:txBody>
                  <a:tcPr/>
                </a:tc>
                <a:tc>
                  <a:txBody>
                    <a:bodyPr/>
                    <a:lstStyle/>
                    <a:p>
                      <a:pPr marL="38100" marR="38100">
                        <a:lnSpc>
                          <a:spcPts val="1600"/>
                        </a:lnSpc>
                        <a:spcAft>
                          <a:spcPts val="0"/>
                        </a:spcAft>
                      </a:pPr>
                      <a:r>
                        <a:rPr lang="es-MX" sz="1400">
                          <a:effectLst/>
                        </a:rPr>
                        <a:t>Total</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400">
                          <a:effectLst/>
                        </a:rPr>
                        <a:t>19</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MX" sz="1400">
                          <a:effectLst/>
                        </a:rPr>
                        <a:t>100,0</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MX" sz="1400" dirty="0">
                          <a:effectLst/>
                        </a:rPr>
                        <a:t>100,0</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s-MX" sz="1400">
                          <a:effectLst/>
                        </a:rPr>
                        <a:t> </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4"/>
                  </a:ext>
                </a:extLst>
              </a:tr>
              <a:tr h="230808">
                <a:tc>
                  <a:txBody>
                    <a:bodyPr/>
                    <a:lstStyle/>
                    <a:p>
                      <a:pPr>
                        <a:lnSpc>
                          <a:spcPct val="107000"/>
                        </a:lnSpc>
                        <a:spcAft>
                          <a:spcPts val="0"/>
                        </a:spcAft>
                      </a:pPr>
                      <a:r>
                        <a:rPr lang="es-MX" sz="1400" dirty="0">
                          <a:effectLst/>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MX" sz="1400" dirty="0">
                          <a:effectLst/>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400" dirty="0">
                          <a:effectLst/>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MX" sz="1400" dirty="0">
                          <a:effectLst/>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MX" sz="1400" dirty="0">
                          <a:effectLst/>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s-MX" sz="1400" dirty="0">
                          <a:effectLst/>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5"/>
                  </a:ext>
                </a:extLst>
              </a:tr>
            </a:tbl>
          </a:graphicData>
        </a:graphic>
      </p:graphicFrame>
      <p:sp>
        <p:nvSpPr>
          <p:cNvPr id="2" name="CuadroTexto 1"/>
          <p:cNvSpPr txBox="1"/>
          <p:nvPr/>
        </p:nvSpPr>
        <p:spPr>
          <a:xfrm>
            <a:off x="2331075" y="4208745"/>
            <a:ext cx="6387922" cy="646331"/>
          </a:xfrm>
          <a:prstGeom prst="rect">
            <a:avLst/>
          </a:prstGeom>
          <a:noFill/>
        </p:spPr>
        <p:txBody>
          <a:bodyPr wrap="square" rtlCol="0">
            <a:spAutoFit/>
          </a:bodyPr>
          <a:lstStyle/>
          <a:p>
            <a:r>
              <a:rPr lang="es-MX" dirty="0" smtClean="0"/>
              <a:t>Análisis: El </a:t>
            </a:r>
            <a:r>
              <a:rPr lang="es-MX" dirty="0"/>
              <a:t>porcentaje mayor es de hombres con el </a:t>
            </a:r>
            <a:r>
              <a:rPr lang="es-MX" dirty="0" smtClean="0"/>
              <a:t>79%, </a:t>
            </a:r>
            <a:r>
              <a:rPr lang="es-MX" dirty="0"/>
              <a:t>mientras las mujeres ocupan el 21%. </a:t>
            </a:r>
            <a:endParaRPr lang="es-EC" dirty="0"/>
          </a:p>
        </p:txBody>
      </p:sp>
    </p:spTree>
    <p:extLst>
      <p:ext uri="{BB962C8B-B14F-4D97-AF65-F5344CB8AC3E}">
        <p14:creationId xmlns:p14="http://schemas.microsoft.com/office/powerpoint/2010/main" val="1615245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Rectángulo"/>
          <p:cNvSpPr>
            <a:spLocks noGrp="1"/>
          </p:cNvSpPr>
          <p:nvPr>
            <p:ph type="title"/>
          </p:nvPr>
        </p:nvSpPr>
        <p:spPr>
          <a:xfrm>
            <a:off x="1901910" y="364093"/>
            <a:ext cx="8707272" cy="4544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50000"/>
              </a:lnSpc>
            </a:pPr>
            <a:r>
              <a:rPr lang="es-ES" sz="1800" b="1" dirty="0" smtClean="0"/>
              <a:t>ANÁLISIS DE LOS RESULTADOS </a:t>
            </a:r>
            <a:endParaRPr lang="es-ES" sz="1800" b="1" dirty="0"/>
          </a:p>
        </p:txBody>
      </p:sp>
      <p:sp>
        <p:nvSpPr>
          <p:cNvPr id="5" name="Rectángulo 4"/>
          <p:cNvSpPr/>
          <p:nvPr/>
        </p:nvSpPr>
        <p:spPr>
          <a:xfrm>
            <a:off x="3274290" y="1146250"/>
            <a:ext cx="4333238" cy="339517"/>
          </a:xfrm>
          <a:prstGeom prst="rect">
            <a:avLst/>
          </a:prstGeom>
        </p:spPr>
        <p:txBody>
          <a:bodyPr wrap="none">
            <a:spAutoFit/>
          </a:bodyPr>
          <a:lstStyle/>
          <a:p>
            <a:pPr marL="742950" lvl="1" indent="-285750" algn="ctr">
              <a:lnSpc>
                <a:spcPct val="150000"/>
              </a:lnSpc>
              <a:spcAft>
                <a:spcPts val="0"/>
              </a:spcAft>
              <a:buFont typeface="+mj-lt"/>
              <a:buAutoNum type="arabicPeriod"/>
            </a:pPr>
            <a:r>
              <a:rPr lang="es-MX" sz="1200" b="1" dirty="0">
                <a:latin typeface="Arial" panose="020B0604020202020204" pitchFamily="34" charset="0"/>
                <a:ea typeface="Calibri" panose="020F0502020204030204" pitchFamily="34" charset="0"/>
                <a:cs typeface="Times New Roman" panose="02020603050405020304" pitchFamily="18" charset="0"/>
              </a:rPr>
              <a:t>Datos sociodemográficos del grupo estudiado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664118405"/>
              </p:ext>
            </p:extLst>
          </p:nvPr>
        </p:nvGraphicFramePr>
        <p:xfrm>
          <a:off x="2468860" y="2242158"/>
          <a:ext cx="6387922" cy="1892135"/>
        </p:xfrm>
        <a:graphic>
          <a:graphicData uri="http://schemas.openxmlformats.org/drawingml/2006/table">
            <a:tbl>
              <a:tblPr>
                <a:tableStyleId>{3C2FFA5D-87B4-456A-9821-1D502468CF0F}</a:tableStyleId>
              </a:tblPr>
              <a:tblGrid>
                <a:gridCol w="675120">
                  <a:extLst>
                    <a:ext uri="{9D8B030D-6E8A-4147-A177-3AD203B41FA5}">
                      <a16:colId xmlns:a16="http://schemas.microsoft.com/office/drawing/2014/main" xmlns="" val="20000"/>
                    </a:ext>
                  </a:extLst>
                </a:gridCol>
                <a:gridCol w="1020143">
                  <a:extLst>
                    <a:ext uri="{9D8B030D-6E8A-4147-A177-3AD203B41FA5}">
                      <a16:colId xmlns:a16="http://schemas.microsoft.com/office/drawing/2014/main" xmlns="" val="20001"/>
                    </a:ext>
                  </a:extLst>
                </a:gridCol>
                <a:gridCol w="1020143">
                  <a:extLst>
                    <a:ext uri="{9D8B030D-6E8A-4147-A177-3AD203B41FA5}">
                      <a16:colId xmlns:a16="http://schemas.microsoft.com/office/drawing/2014/main" xmlns="" val="20002"/>
                    </a:ext>
                  </a:extLst>
                </a:gridCol>
                <a:gridCol w="1224172">
                  <a:extLst>
                    <a:ext uri="{9D8B030D-6E8A-4147-A177-3AD203B41FA5}">
                      <a16:colId xmlns:a16="http://schemas.microsoft.com/office/drawing/2014/main" xmlns="" val="20003"/>
                    </a:ext>
                  </a:extLst>
                </a:gridCol>
                <a:gridCol w="1224172">
                  <a:extLst>
                    <a:ext uri="{9D8B030D-6E8A-4147-A177-3AD203B41FA5}">
                      <a16:colId xmlns:a16="http://schemas.microsoft.com/office/drawing/2014/main" xmlns="" val="20004"/>
                    </a:ext>
                  </a:extLst>
                </a:gridCol>
                <a:gridCol w="1224172">
                  <a:extLst>
                    <a:ext uri="{9D8B030D-6E8A-4147-A177-3AD203B41FA5}">
                      <a16:colId xmlns:a16="http://schemas.microsoft.com/office/drawing/2014/main" xmlns="" val="20005"/>
                    </a:ext>
                  </a:extLst>
                </a:gridCol>
              </a:tblGrid>
              <a:tr h="270305">
                <a:tc gridSpan="6">
                  <a:txBody>
                    <a:bodyPr/>
                    <a:lstStyle/>
                    <a:p>
                      <a:pPr marL="38100" marR="38100" algn="ctr">
                        <a:lnSpc>
                          <a:spcPts val="1600"/>
                        </a:lnSpc>
                        <a:spcAft>
                          <a:spcPts val="0"/>
                        </a:spcAft>
                      </a:pPr>
                      <a:r>
                        <a:rPr lang="es-MX" sz="1400" dirty="0" smtClean="0">
                          <a:effectLst/>
                        </a:rPr>
                        <a:t>EDAD</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540610">
                <a:tc gridSpan="2">
                  <a:txBody>
                    <a:bodyPr/>
                    <a:lstStyle/>
                    <a:p>
                      <a:pPr>
                        <a:lnSpc>
                          <a:spcPct val="107000"/>
                        </a:lnSpc>
                        <a:spcAft>
                          <a:spcPts val="0"/>
                        </a:spcAft>
                      </a:pPr>
                      <a:r>
                        <a:rPr lang="es-MX" sz="1400" smtClean="0">
                          <a:effectLst/>
                        </a:rPr>
                        <a:t> </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MX"/>
                    </a:p>
                  </a:txBody>
                  <a:tcPr/>
                </a:tc>
                <a:tc>
                  <a:txBody>
                    <a:bodyPr/>
                    <a:lstStyle/>
                    <a:p>
                      <a:pPr marL="38100" marR="38100" algn="ctr">
                        <a:lnSpc>
                          <a:spcPts val="1600"/>
                        </a:lnSpc>
                        <a:spcAft>
                          <a:spcPts val="0"/>
                        </a:spcAft>
                      </a:pPr>
                      <a:r>
                        <a:rPr lang="es-MX" sz="1400" dirty="0">
                          <a:effectLst/>
                        </a:rPr>
                        <a:t>Frecuencia</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MX" sz="1400" dirty="0">
                          <a:effectLst/>
                        </a:rPr>
                        <a:t>Porcentaje</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MX" sz="1400" dirty="0">
                          <a:effectLst/>
                        </a:rPr>
                        <a:t>Porcentaje válido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MX" sz="1400">
                          <a:effectLst/>
                        </a:rPr>
                        <a:t>Porcentaje acumulado</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10001"/>
                  </a:ext>
                </a:extLst>
              </a:tr>
              <a:tr h="270305">
                <a:tc rowSpan="4">
                  <a:txBody>
                    <a:bodyPr/>
                    <a:lstStyle/>
                    <a:p>
                      <a:pPr marL="38100" marR="38100">
                        <a:lnSpc>
                          <a:spcPts val="1600"/>
                        </a:lnSpc>
                        <a:spcAft>
                          <a:spcPts val="0"/>
                        </a:spcAft>
                      </a:pPr>
                      <a:r>
                        <a:rPr lang="es-MX" sz="1400" dirty="0" smtClean="0">
                          <a:effectLst/>
                        </a:rPr>
                        <a:t>Válido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MX" sz="1400">
                          <a:effectLst/>
                        </a:rPr>
                        <a:t>1,0</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400">
                          <a:effectLst/>
                        </a:rPr>
                        <a:t>3</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MX" sz="1400" dirty="0">
                          <a:effectLst/>
                        </a:rPr>
                        <a:t>15,8</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MX" sz="1400" dirty="0">
                          <a:effectLst/>
                        </a:rPr>
                        <a:t>15,8</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MX" sz="1400">
                          <a:effectLst/>
                        </a:rPr>
                        <a:t>15,8</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2"/>
                  </a:ext>
                </a:extLst>
              </a:tr>
              <a:tr h="270305">
                <a:tc vMerge="1">
                  <a:txBody>
                    <a:bodyPr/>
                    <a:lstStyle/>
                    <a:p>
                      <a:endParaRPr lang="es-MX"/>
                    </a:p>
                  </a:txBody>
                  <a:tcPr/>
                </a:tc>
                <a:tc>
                  <a:txBody>
                    <a:bodyPr/>
                    <a:lstStyle/>
                    <a:p>
                      <a:pPr marL="38100" marR="38100">
                        <a:lnSpc>
                          <a:spcPts val="1600"/>
                        </a:lnSpc>
                        <a:spcAft>
                          <a:spcPts val="0"/>
                        </a:spcAft>
                      </a:pPr>
                      <a:r>
                        <a:rPr lang="es-MX" sz="1400">
                          <a:effectLst/>
                        </a:rPr>
                        <a:t>2,0</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400">
                          <a:effectLst/>
                        </a:rPr>
                        <a:t>8</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MX" sz="1400" dirty="0">
                          <a:effectLst/>
                        </a:rPr>
                        <a:t>42,1</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MX" sz="1400" dirty="0">
                          <a:effectLst/>
                        </a:rPr>
                        <a:t>42,1</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MX" sz="1400">
                          <a:effectLst/>
                        </a:rPr>
                        <a:t>57,9</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3"/>
                  </a:ext>
                </a:extLst>
              </a:tr>
              <a:tr h="270305">
                <a:tc vMerge="1">
                  <a:txBody>
                    <a:bodyPr/>
                    <a:lstStyle/>
                    <a:p>
                      <a:endParaRPr lang="es-MX"/>
                    </a:p>
                  </a:txBody>
                  <a:tcPr/>
                </a:tc>
                <a:tc>
                  <a:txBody>
                    <a:bodyPr/>
                    <a:lstStyle/>
                    <a:p>
                      <a:pPr marL="38100" marR="38100">
                        <a:lnSpc>
                          <a:spcPts val="1600"/>
                        </a:lnSpc>
                        <a:spcAft>
                          <a:spcPts val="0"/>
                        </a:spcAft>
                      </a:pPr>
                      <a:r>
                        <a:rPr lang="es-MX" sz="1400" dirty="0">
                          <a:effectLst/>
                        </a:rPr>
                        <a:t>3,0</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400">
                          <a:effectLst/>
                        </a:rPr>
                        <a:t>8</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MX" sz="1400">
                          <a:effectLst/>
                        </a:rPr>
                        <a:t>42,1</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MX" sz="1400" dirty="0">
                          <a:effectLst/>
                        </a:rPr>
                        <a:t>42,1</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MX" sz="1400">
                          <a:effectLst/>
                        </a:rPr>
                        <a:t>100,0</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4"/>
                  </a:ext>
                </a:extLst>
              </a:tr>
              <a:tr h="270305">
                <a:tc vMerge="1">
                  <a:txBody>
                    <a:bodyPr/>
                    <a:lstStyle/>
                    <a:p>
                      <a:endParaRPr lang="es-MX"/>
                    </a:p>
                  </a:txBody>
                  <a:tcPr/>
                </a:tc>
                <a:tc>
                  <a:txBody>
                    <a:bodyPr/>
                    <a:lstStyle/>
                    <a:p>
                      <a:pPr marL="38100" marR="38100">
                        <a:lnSpc>
                          <a:spcPts val="1600"/>
                        </a:lnSpc>
                        <a:spcAft>
                          <a:spcPts val="0"/>
                        </a:spcAft>
                      </a:pPr>
                      <a:r>
                        <a:rPr lang="es-MX" sz="1400">
                          <a:effectLst/>
                        </a:rPr>
                        <a:t>Total</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1400">
                          <a:effectLst/>
                        </a:rPr>
                        <a:t>19</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MX" sz="1400">
                          <a:effectLst/>
                        </a:rPr>
                        <a:t>100,0</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MX" sz="1400" dirty="0">
                          <a:effectLst/>
                        </a:rPr>
                        <a:t>100,0</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s-MX" sz="1400" dirty="0">
                          <a:effectLst/>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5"/>
                  </a:ext>
                </a:extLst>
              </a:tr>
            </a:tbl>
          </a:graphicData>
        </a:graphic>
      </p:graphicFrame>
      <p:sp>
        <p:nvSpPr>
          <p:cNvPr id="2" name="CuadroTexto 1"/>
          <p:cNvSpPr txBox="1"/>
          <p:nvPr/>
        </p:nvSpPr>
        <p:spPr>
          <a:xfrm>
            <a:off x="2468860" y="4521352"/>
            <a:ext cx="6487250" cy="1200329"/>
          </a:xfrm>
          <a:prstGeom prst="rect">
            <a:avLst/>
          </a:prstGeom>
          <a:noFill/>
        </p:spPr>
        <p:txBody>
          <a:bodyPr wrap="square" rtlCol="0">
            <a:spAutoFit/>
          </a:bodyPr>
          <a:lstStyle/>
          <a:p>
            <a:r>
              <a:rPr lang="es-MX" b="1" dirty="0"/>
              <a:t>Análisis: </a:t>
            </a:r>
            <a:r>
              <a:rPr lang="es-MX" dirty="0"/>
              <a:t>Para el rango edad, se obtuvo que el </a:t>
            </a:r>
            <a:r>
              <a:rPr lang="es-MX" dirty="0" smtClean="0"/>
              <a:t>42,2% </a:t>
            </a:r>
            <a:r>
              <a:rPr lang="es-MX" dirty="0"/>
              <a:t>se encuentran entre </a:t>
            </a:r>
            <a:r>
              <a:rPr lang="es-MX" dirty="0" smtClean="0"/>
              <a:t>11 </a:t>
            </a:r>
            <a:r>
              <a:rPr lang="es-MX" dirty="0"/>
              <a:t>y </a:t>
            </a:r>
            <a:r>
              <a:rPr lang="es-MX" dirty="0" smtClean="0"/>
              <a:t>13 </a:t>
            </a:r>
            <a:r>
              <a:rPr lang="es-MX" dirty="0"/>
              <a:t>años, </a:t>
            </a:r>
            <a:r>
              <a:rPr lang="es-MX" dirty="0" smtClean="0"/>
              <a:t>el mismo porcentaje para la edad de 8 y 10 años, mientras </a:t>
            </a:r>
            <a:r>
              <a:rPr lang="es-MX" dirty="0"/>
              <a:t>que el 15,8% se ubican en edades entre </a:t>
            </a:r>
            <a:r>
              <a:rPr lang="es-MX" dirty="0" smtClean="0"/>
              <a:t>6 </a:t>
            </a:r>
            <a:r>
              <a:rPr lang="es-MX" dirty="0"/>
              <a:t>y </a:t>
            </a:r>
            <a:r>
              <a:rPr lang="es-MX" dirty="0" smtClean="0"/>
              <a:t>7 </a:t>
            </a:r>
            <a:r>
              <a:rPr lang="es-MX" dirty="0"/>
              <a:t>años. </a:t>
            </a:r>
            <a:endParaRPr lang="es-EC" dirty="0"/>
          </a:p>
        </p:txBody>
      </p:sp>
    </p:spTree>
    <p:extLst>
      <p:ext uri="{BB962C8B-B14F-4D97-AF65-F5344CB8AC3E}">
        <p14:creationId xmlns:p14="http://schemas.microsoft.com/office/powerpoint/2010/main" val="1179528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532884402"/>
              </p:ext>
            </p:extLst>
          </p:nvPr>
        </p:nvGraphicFramePr>
        <p:xfrm>
          <a:off x="417200" y="1509779"/>
          <a:ext cx="9440032" cy="2777617"/>
        </p:xfrm>
        <a:graphic>
          <a:graphicData uri="http://schemas.openxmlformats.org/drawingml/2006/table">
            <a:tbl>
              <a:tblPr>
                <a:tableStyleId>{284E427A-3D55-4303-BF80-6455036E1DE7}</a:tableStyleId>
              </a:tblPr>
              <a:tblGrid>
                <a:gridCol w="3872348">
                  <a:extLst>
                    <a:ext uri="{9D8B030D-6E8A-4147-A177-3AD203B41FA5}">
                      <a16:colId xmlns:a16="http://schemas.microsoft.com/office/drawing/2014/main" xmlns="" val="20000"/>
                    </a:ext>
                  </a:extLst>
                </a:gridCol>
                <a:gridCol w="1620920">
                  <a:extLst>
                    <a:ext uri="{9D8B030D-6E8A-4147-A177-3AD203B41FA5}">
                      <a16:colId xmlns:a16="http://schemas.microsoft.com/office/drawing/2014/main" xmlns="" val="20001"/>
                    </a:ext>
                  </a:extLst>
                </a:gridCol>
                <a:gridCol w="1620920">
                  <a:extLst>
                    <a:ext uri="{9D8B030D-6E8A-4147-A177-3AD203B41FA5}">
                      <a16:colId xmlns:a16="http://schemas.microsoft.com/office/drawing/2014/main" xmlns="" val="20002"/>
                    </a:ext>
                  </a:extLst>
                </a:gridCol>
                <a:gridCol w="2325844">
                  <a:extLst>
                    <a:ext uri="{9D8B030D-6E8A-4147-A177-3AD203B41FA5}">
                      <a16:colId xmlns:a16="http://schemas.microsoft.com/office/drawing/2014/main" xmlns="" val="20003"/>
                    </a:ext>
                  </a:extLst>
                </a:gridCol>
              </a:tblGrid>
              <a:tr h="373967">
                <a:tc gridSpan="4">
                  <a:txBody>
                    <a:bodyPr/>
                    <a:lstStyle/>
                    <a:p>
                      <a:pPr marL="38100" marR="38100" algn="ctr">
                        <a:lnSpc>
                          <a:spcPct val="150000"/>
                        </a:lnSpc>
                        <a:spcAft>
                          <a:spcPts val="0"/>
                        </a:spcAft>
                      </a:pPr>
                      <a:r>
                        <a:rPr lang="es-MX" sz="1600" dirty="0">
                          <a:effectLst/>
                        </a:rPr>
                        <a:t>Pruebas de </a:t>
                      </a:r>
                      <a:r>
                        <a:rPr lang="es-MX" sz="1600" dirty="0" err="1">
                          <a:effectLst/>
                        </a:rPr>
                        <a:t>chi</a:t>
                      </a:r>
                      <a:r>
                        <a:rPr lang="es-MX" sz="1600" dirty="0">
                          <a:effectLst/>
                        </a:rPr>
                        <a:t>-cuadrado</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406008">
                <a:tc>
                  <a:txBody>
                    <a:bodyPr/>
                    <a:lstStyle/>
                    <a:p>
                      <a:pPr>
                        <a:lnSpc>
                          <a:spcPct val="100000"/>
                        </a:lnSpc>
                        <a:spcAft>
                          <a:spcPts val="0"/>
                        </a:spcAft>
                      </a:pPr>
                      <a:r>
                        <a:rPr lang="es-MX" sz="1600" dirty="0">
                          <a:effectLst/>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100000"/>
                        </a:lnSpc>
                        <a:spcAft>
                          <a:spcPts val="0"/>
                        </a:spcAft>
                      </a:pPr>
                      <a:r>
                        <a:rPr lang="es-MX" sz="1600">
                          <a:effectLst/>
                        </a:rPr>
                        <a:t>Valor</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100000"/>
                        </a:lnSpc>
                        <a:spcAft>
                          <a:spcPts val="0"/>
                        </a:spcAft>
                      </a:pPr>
                      <a:r>
                        <a:rPr lang="es-MX" sz="1600" dirty="0" err="1">
                          <a:effectLst/>
                        </a:rPr>
                        <a:t>gl</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100000"/>
                        </a:lnSpc>
                        <a:spcAft>
                          <a:spcPts val="0"/>
                        </a:spcAft>
                      </a:pPr>
                      <a:r>
                        <a:rPr lang="es-MX" sz="1600" dirty="0">
                          <a:effectLst/>
                        </a:rPr>
                        <a:t>Sig. asintótica (2 caras)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10001"/>
                  </a:ext>
                </a:extLst>
              </a:tr>
              <a:tr h="469230">
                <a:tc>
                  <a:txBody>
                    <a:bodyPr/>
                    <a:lstStyle/>
                    <a:p>
                      <a:pPr marL="38100" marR="38100">
                        <a:lnSpc>
                          <a:spcPct val="100000"/>
                        </a:lnSpc>
                        <a:spcAft>
                          <a:spcPts val="0"/>
                        </a:spcAft>
                      </a:pPr>
                      <a:r>
                        <a:rPr lang="es-MX" sz="1600" dirty="0">
                          <a:effectLst/>
                        </a:rPr>
                        <a:t>Chi-cuadrado de Pearson</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0000"/>
                        </a:lnSpc>
                        <a:spcAft>
                          <a:spcPts val="0"/>
                        </a:spcAft>
                      </a:pPr>
                      <a:r>
                        <a:rPr lang="es-MX" sz="1600" dirty="0">
                          <a:effectLst/>
                        </a:rPr>
                        <a:t>28,148</a:t>
                      </a:r>
                      <a:r>
                        <a:rPr lang="es-MX" sz="1600" baseline="30000" dirty="0">
                          <a:effectLst/>
                        </a:rPr>
                        <a:t>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0000"/>
                        </a:lnSpc>
                        <a:spcAft>
                          <a:spcPts val="0"/>
                        </a:spcAft>
                      </a:pPr>
                      <a:r>
                        <a:rPr lang="es-MX" sz="1600" dirty="0">
                          <a:effectLst/>
                        </a:rPr>
                        <a:t>9</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0000"/>
                        </a:lnSpc>
                        <a:spcAft>
                          <a:spcPts val="0"/>
                        </a:spcAft>
                      </a:pPr>
                      <a:r>
                        <a:rPr lang="es-MX" sz="1600" dirty="0">
                          <a:effectLst/>
                        </a:rPr>
                        <a:t>,001</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2"/>
                  </a:ext>
                </a:extLst>
              </a:tr>
              <a:tr h="355662">
                <a:tc>
                  <a:txBody>
                    <a:bodyPr/>
                    <a:lstStyle/>
                    <a:p>
                      <a:pPr marL="38100" marR="38100">
                        <a:lnSpc>
                          <a:spcPct val="100000"/>
                        </a:lnSpc>
                        <a:spcAft>
                          <a:spcPts val="0"/>
                        </a:spcAft>
                      </a:pPr>
                      <a:r>
                        <a:rPr lang="es-MX" sz="1600">
                          <a:effectLst/>
                        </a:rPr>
                        <a:t>Razón de verosimilitud</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0000"/>
                        </a:lnSpc>
                        <a:spcAft>
                          <a:spcPts val="0"/>
                        </a:spcAft>
                      </a:pPr>
                      <a:r>
                        <a:rPr lang="es-MX" sz="1600" dirty="0">
                          <a:effectLst/>
                        </a:rPr>
                        <a:t>25,150</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0000"/>
                        </a:lnSpc>
                        <a:spcAft>
                          <a:spcPts val="0"/>
                        </a:spcAft>
                      </a:pPr>
                      <a:r>
                        <a:rPr lang="es-MX" sz="1600" dirty="0">
                          <a:effectLst/>
                        </a:rPr>
                        <a:t>9</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0000"/>
                        </a:lnSpc>
                        <a:spcAft>
                          <a:spcPts val="0"/>
                        </a:spcAft>
                      </a:pPr>
                      <a:r>
                        <a:rPr lang="es-MX" sz="1600">
                          <a:effectLst/>
                        </a:rPr>
                        <a:t>,003</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3"/>
                  </a:ext>
                </a:extLst>
              </a:tr>
              <a:tr h="459680">
                <a:tc>
                  <a:txBody>
                    <a:bodyPr/>
                    <a:lstStyle/>
                    <a:p>
                      <a:pPr marL="38100" marR="38100">
                        <a:lnSpc>
                          <a:spcPct val="100000"/>
                        </a:lnSpc>
                        <a:spcAft>
                          <a:spcPts val="0"/>
                        </a:spcAft>
                      </a:pPr>
                      <a:r>
                        <a:rPr lang="es-MX" sz="1600" dirty="0">
                          <a:effectLst/>
                        </a:rPr>
                        <a:t>Asociación lineal por lineal</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0000"/>
                        </a:lnSpc>
                        <a:spcAft>
                          <a:spcPts val="0"/>
                        </a:spcAft>
                      </a:pPr>
                      <a:r>
                        <a:rPr lang="es-MX" sz="1600" dirty="0">
                          <a:effectLst/>
                        </a:rPr>
                        <a:t>14,407</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0000"/>
                        </a:lnSpc>
                        <a:spcAft>
                          <a:spcPts val="0"/>
                        </a:spcAft>
                      </a:pPr>
                      <a:r>
                        <a:rPr lang="es-MX" sz="1600" dirty="0">
                          <a:effectLst/>
                        </a:rPr>
                        <a:t>1</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0000"/>
                        </a:lnSpc>
                        <a:spcAft>
                          <a:spcPts val="0"/>
                        </a:spcAft>
                      </a:pPr>
                      <a:r>
                        <a:rPr lang="es-MX" sz="1600">
                          <a:effectLst/>
                        </a:rPr>
                        <a:t>,000</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4"/>
                  </a:ext>
                </a:extLst>
              </a:tr>
              <a:tr h="234296">
                <a:tc>
                  <a:txBody>
                    <a:bodyPr/>
                    <a:lstStyle/>
                    <a:p>
                      <a:pPr marL="38100" marR="38100">
                        <a:lnSpc>
                          <a:spcPct val="100000"/>
                        </a:lnSpc>
                        <a:spcAft>
                          <a:spcPts val="0"/>
                        </a:spcAft>
                      </a:pPr>
                      <a:r>
                        <a:rPr lang="es-MX" sz="1600">
                          <a:effectLst/>
                        </a:rPr>
                        <a:t>N de casos válidos</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0000"/>
                        </a:lnSpc>
                        <a:spcAft>
                          <a:spcPts val="0"/>
                        </a:spcAft>
                      </a:pPr>
                      <a:r>
                        <a:rPr lang="es-MX" sz="1600" dirty="0">
                          <a:effectLst/>
                        </a:rPr>
                        <a:t>19</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0000"/>
                        </a:lnSpc>
                        <a:spcAft>
                          <a:spcPts val="0"/>
                        </a:spcAft>
                      </a:pPr>
                      <a:r>
                        <a:rPr lang="es-MX" sz="1600" dirty="0">
                          <a:effectLst/>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0000"/>
                        </a:lnSpc>
                        <a:spcAft>
                          <a:spcPts val="0"/>
                        </a:spcAft>
                      </a:pPr>
                      <a:r>
                        <a:rPr lang="es-MX" sz="1600">
                          <a:effectLst/>
                        </a:rPr>
                        <a:t>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5"/>
                  </a:ext>
                </a:extLst>
              </a:tr>
              <a:tr h="469230">
                <a:tc gridSpan="4">
                  <a:txBody>
                    <a:bodyPr/>
                    <a:lstStyle/>
                    <a:p>
                      <a:pPr marL="38100" marR="38100">
                        <a:lnSpc>
                          <a:spcPct val="100000"/>
                        </a:lnSpc>
                        <a:spcAft>
                          <a:spcPts val="0"/>
                        </a:spcAft>
                      </a:pPr>
                      <a:r>
                        <a:rPr lang="es-MX" sz="1600" dirty="0">
                          <a:effectLst/>
                        </a:rPr>
                        <a:t>a. 15 casillas (93,8%) han esperado un recuento menor que 5. El recuento mínimo esperado es ,05.</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6"/>
                  </a:ext>
                </a:extLst>
              </a:tr>
            </a:tbl>
          </a:graphicData>
        </a:graphic>
      </p:graphicFrame>
      <p:sp>
        <p:nvSpPr>
          <p:cNvPr id="6" name="4 Rectángulo"/>
          <p:cNvSpPr>
            <a:spLocks noGrp="1"/>
          </p:cNvSpPr>
          <p:nvPr>
            <p:ph type="title"/>
          </p:nvPr>
        </p:nvSpPr>
        <p:spPr>
          <a:xfrm>
            <a:off x="1149960" y="269739"/>
            <a:ext cx="8707272" cy="5078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50000"/>
              </a:lnSpc>
            </a:pPr>
            <a:r>
              <a:rPr lang="es-ES" sz="1800" b="1" dirty="0" smtClean="0"/>
              <a:t>ANÁLISIS DE LOS RESULTADOS FINALES </a:t>
            </a:r>
            <a:endParaRPr lang="es-ES" sz="1800" b="1" dirty="0"/>
          </a:p>
        </p:txBody>
      </p:sp>
      <p:sp>
        <p:nvSpPr>
          <p:cNvPr id="9" name="Rectángulo 8"/>
          <p:cNvSpPr/>
          <p:nvPr/>
        </p:nvSpPr>
        <p:spPr>
          <a:xfrm>
            <a:off x="417200" y="4549108"/>
            <a:ext cx="9440032" cy="1672253"/>
          </a:xfrm>
          <a:prstGeom prst="rect">
            <a:avLst/>
          </a:prstGeom>
        </p:spPr>
        <p:txBody>
          <a:bodyPr wrap="square">
            <a:spAutoFit/>
          </a:bodyPr>
          <a:lstStyle/>
          <a:p>
            <a:pPr algn="just">
              <a:lnSpc>
                <a:spcPct val="150000"/>
              </a:lnSpc>
              <a:spcAft>
                <a:spcPts val="800"/>
              </a:spcAft>
            </a:pPr>
            <a:r>
              <a:rPr lang="es-MX" sz="1600" b="1" dirty="0" smtClean="0">
                <a:latin typeface="Arial" panose="020B0604020202020204" pitchFamily="34" charset="0"/>
                <a:ea typeface="Calibri" panose="020F0502020204030204" pitchFamily="34" charset="0"/>
                <a:cs typeface="Times New Roman" panose="02020603050405020304" pitchFamily="18" charset="0"/>
              </a:rPr>
              <a:t>Análisis</a:t>
            </a:r>
            <a:r>
              <a:rPr lang="es-MX" sz="1600" b="1" dirty="0">
                <a:latin typeface="Arial" panose="020B0604020202020204" pitchFamily="34" charset="0"/>
                <a:ea typeface="Calibri" panose="020F0502020204030204" pitchFamily="34" charset="0"/>
                <a:cs typeface="Times New Roman" panose="02020603050405020304" pitchFamily="18" charset="0"/>
              </a:rPr>
              <a:t>: </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MX" sz="1600" dirty="0">
                <a:latin typeface="Arial" panose="020B0604020202020204" pitchFamily="34" charset="0"/>
                <a:ea typeface="Calibri" panose="020F0502020204030204" pitchFamily="34" charset="0"/>
                <a:cs typeface="Times New Roman" panose="02020603050405020304" pitchFamily="18" charset="0"/>
              </a:rPr>
              <a:t>S</a:t>
            </a:r>
            <a:r>
              <a:rPr lang="es-MX" sz="1600" dirty="0" smtClean="0">
                <a:latin typeface="Arial" panose="020B0604020202020204" pitchFamily="34" charset="0"/>
                <a:ea typeface="Calibri" panose="020F0502020204030204" pitchFamily="34" charset="0"/>
                <a:cs typeface="Times New Roman" panose="02020603050405020304" pitchFamily="18" charset="0"/>
              </a:rPr>
              <a:t>e puede concluir que, existe evidencia estadística que demuestra que la técnica del crol está relacionada con las habilidades motrices, dado que el coeficiente o nivel de significancia del chi cuadrado es menor a 0,10.</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4145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262766993"/>
              </p:ext>
            </p:extLst>
          </p:nvPr>
        </p:nvGraphicFramePr>
        <p:xfrm>
          <a:off x="1149961" y="1522161"/>
          <a:ext cx="9865436" cy="2798553"/>
        </p:xfrm>
        <a:graphic>
          <a:graphicData uri="http://schemas.openxmlformats.org/drawingml/2006/table">
            <a:tbl>
              <a:tblPr>
                <a:tableStyleId>{284E427A-3D55-4303-BF80-6455036E1DE7}</a:tableStyleId>
              </a:tblPr>
              <a:tblGrid>
                <a:gridCol w="2211065">
                  <a:extLst>
                    <a:ext uri="{9D8B030D-6E8A-4147-A177-3AD203B41FA5}">
                      <a16:colId xmlns:a16="http://schemas.microsoft.com/office/drawing/2014/main" xmlns="" val="20000"/>
                    </a:ext>
                  </a:extLst>
                </a:gridCol>
                <a:gridCol w="2618267">
                  <a:extLst>
                    <a:ext uri="{9D8B030D-6E8A-4147-A177-3AD203B41FA5}">
                      <a16:colId xmlns:a16="http://schemas.microsoft.com/office/drawing/2014/main" xmlns="" val="20001"/>
                    </a:ext>
                  </a:extLst>
                </a:gridCol>
                <a:gridCol w="1094750">
                  <a:extLst>
                    <a:ext uri="{9D8B030D-6E8A-4147-A177-3AD203B41FA5}">
                      <a16:colId xmlns:a16="http://schemas.microsoft.com/office/drawing/2014/main" xmlns="" val="20002"/>
                    </a:ext>
                  </a:extLst>
                </a:gridCol>
                <a:gridCol w="1570453">
                  <a:extLst>
                    <a:ext uri="{9D8B030D-6E8A-4147-A177-3AD203B41FA5}">
                      <a16:colId xmlns:a16="http://schemas.microsoft.com/office/drawing/2014/main" xmlns="" val="20003"/>
                    </a:ext>
                  </a:extLst>
                </a:gridCol>
                <a:gridCol w="1127732">
                  <a:extLst>
                    <a:ext uri="{9D8B030D-6E8A-4147-A177-3AD203B41FA5}">
                      <a16:colId xmlns:a16="http://schemas.microsoft.com/office/drawing/2014/main" xmlns="" val="20004"/>
                    </a:ext>
                  </a:extLst>
                </a:gridCol>
                <a:gridCol w="1243169">
                  <a:extLst>
                    <a:ext uri="{9D8B030D-6E8A-4147-A177-3AD203B41FA5}">
                      <a16:colId xmlns:a16="http://schemas.microsoft.com/office/drawing/2014/main" xmlns="" val="20005"/>
                    </a:ext>
                  </a:extLst>
                </a:gridCol>
              </a:tblGrid>
              <a:tr h="249555">
                <a:tc gridSpan="6">
                  <a:txBody>
                    <a:bodyPr/>
                    <a:lstStyle/>
                    <a:p>
                      <a:pPr marL="38100" marR="38100" algn="ctr">
                        <a:lnSpc>
                          <a:spcPct val="100000"/>
                        </a:lnSpc>
                        <a:spcAft>
                          <a:spcPts val="0"/>
                        </a:spcAft>
                      </a:pPr>
                      <a:r>
                        <a:rPr lang="es-MX" sz="1600" dirty="0">
                          <a:effectLst/>
                          <a:latin typeface="Arial" panose="020B0604020202020204" pitchFamily="34" charset="0"/>
                          <a:cs typeface="Arial" panose="020B0604020202020204" pitchFamily="34" charset="0"/>
                        </a:rPr>
                        <a:t>Medidas simétricas</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476024">
                <a:tc gridSpan="2">
                  <a:txBody>
                    <a:bodyPr/>
                    <a:lstStyle/>
                    <a:p>
                      <a:pPr algn="l">
                        <a:lnSpc>
                          <a:spcPct val="100000"/>
                        </a:lnSpc>
                        <a:spcAft>
                          <a:spcPts val="0"/>
                        </a:spcAft>
                      </a:pPr>
                      <a:r>
                        <a:rPr lang="es-MX" sz="1600" dirty="0">
                          <a:effectLst/>
                          <a:latin typeface="Arial" panose="020B0604020202020204" pitchFamily="34" charset="0"/>
                          <a:cs typeface="Arial" panose="020B0604020202020204" pitchFamily="34" charset="0"/>
                        </a:rPr>
                        <a:t> </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b"/>
                </a:tc>
                <a:tc hMerge="1">
                  <a:txBody>
                    <a:bodyPr/>
                    <a:lstStyle/>
                    <a:p>
                      <a:endParaRPr lang="es-MX"/>
                    </a:p>
                  </a:txBody>
                  <a:tcPr/>
                </a:tc>
                <a:tc>
                  <a:txBody>
                    <a:bodyPr/>
                    <a:lstStyle/>
                    <a:p>
                      <a:pPr marL="38100" marR="38100" algn="ctr">
                        <a:lnSpc>
                          <a:spcPct val="100000"/>
                        </a:lnSpc>
                        <a:spcAft>
                          <a:spcPts val="0"/>
                        </a:spcAft>
                      </a:pPr>
                      <a:r>
                        <a:rPr lang="es-MX" sz="1600" dirty="0">
                          <a:effectLst/>
                          <a:latin typeface="Arial" panose="020B0604020202020204" pitchFamily="34" charset="0"/>
                          <a:cs typeface="Arial" panose="020B0604020202020204" pitchFamily="34" charset="0"/>
                        </a:rPr>
                        <a:t>Valor</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b"/>
                </a:tc>
                <a:tc>
                  <a:txBody>
                    <a:bodyPr/>
                    <a:lstStyle/>
                    <a:p>
                      <a:pPr marL="38100" marR="38100" algn="ctr">
                        <a:lnSpc>
                          <a:spcPct val="100000"/>
                        </a:lnSpc>
                        <a:spcAft>
                          <a:spcPts val="0"/>
                        </a:spcAft>
                      </a:pPr>
                      <a:r>
                        <a:rPr lang="es-MX" sz="1600" dirty="0">
                          <a:effectLst/>
                          <a:latin typeface="Arial" panose="020B0604020202020204" pitchFamily="34" charset="0"/>
                          <a:cs typeface="Arial" panose="020B0604020202020204" pitchFamily="34" charset="0"/>
                        </a:rPr>
                        <a:t>Error estándar </a:t>
                      </a:r>
                      <a:r>
                        <a:rPr lang="es-MX" sz="1600" dirty="0" smtClean="0">
                          <a:effectLst/>
                          <a:latin typeface="Arial" panose="020B0604020202020204" pitchFamily="34" charset="0"/>
                          <a:cs typeface="Arial" panose="020B0604020202020204" pitchFamily="34" charset="0"/>
                        </a:rPr>
                        <a:t>asintótica</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b"/>
                </a:tc>
                <a:tc>
                  <a:txBody>
                    <a:bodyPr/>
                    <a:lstStyle/>
                    <a:p>
                      <a:pPr marL="38100" marR="38100" algn="ctr">
                        <a:lnSpc>
                          <a:spcPct val="100000"/>
                        </a:lnSpc>
                        <a:spcAft>
                          <a:spcPts val="0"/>
                        </a:spcAft>
                      </a:pPr>
                      <a:r>
                        <a:rPr lang="es-MX" sz="1600" dirty="0">
                          <a:effectLst/>
                          <a:latin typeface="Arial" panose="020B0604020202020204" pitchFamily="34" charset="0"/>
                          <a:cs typeface="Arial" panose="020B0604020202020204" pitchFamily="34" charset="0"/>
                        </a:rPr>
                        <a:t>Aprox. S</a:t>
                      </a:r>
                      <a:r>
                        <a:rPr lang="es-MX" sz="1600" baseline="30000" dirty="0">
                          <a:effectLst/>
                          <a:latin typeface="Arial" panose="020B0604020202020204" pitchFamily="34" charset="0"/>
                          <a:cs typeface="Arial" panose="020B0604020202020204" pitchFamily="34" charset="0"/>
                        </a:rPr>
                        <a:t>b</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b"/>
                </a:tc>
                <a:tc>
                  <a:txBody>
                    <a:bodyPr/>
                    <a:lstStyle/>
                    <a:p>
                      <a:pPr marL="38100" marR="38100" algn="ctr">
                        <a:lnSpc>
                          <a:spcPct val="150000"/>
                        </a:lnSpc>
                        <a:spcAft>
                          <a:spcPts val="0"/>
                        </a:spcAft>
                      </a:pPr>
                      <a:r>
                        <a:rPr lang="es-MX" sz="1600" dirty="0">
                          <a:effectLst/>
                          <a:latin typeface="Arial" panose="020B0604020202020204" pitchFamily="34" charset="0"/>
                          <a:cs typeface="Arial" panose="020B0604020202020204" pitchFamily="34" charset="0"/>
                        </a:rPr>
                        <a:t>Aprox. Sig.</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10001"/>
                  </a:ext>
                </a:extLst>
              </a:tr>
              <a:tr h="457943">
                <a:tc>
                  <a:txBody>
                    <a:bodyPr/>
                    <a:lstStyle/>
                    <a:p>
                      <a:pPr marL="38100" marR="38100" algn="l">
                        <a:lnSpc>
                          <a:spcPct val="100000"/>
                        </a:lnSpc>
                        <a:spcAft>
                          <a:spcPts val="0"/>
                        </a:spcAft>
                      </a:pPr>
                      <a:r>
                        <a:rPr lang="es-MX" sz="1600">
                          <a:effectLst/>
                          <a:latin typeface="Arial" panose="020B0604020202020204" pitchFamily="34" charset="0"/>
                          <a:cs typeface="Arial" panose="020B0604020202020204" pitchFamily="34" charset="0"/>
                        </a:rPr>
                        <a:t>Intervalo por intervalo</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l">
                        <a:lnSpc>
                          <a:spcPct val="100000"/>
                        </a:lnSpc>
                        <a:spcAft>
                          <a:spcPts val="0"/>
                        </a:spcAft>
                      </a:pPr>
                      <a:r>
                        <a:rPr lang="es-MX" sz="1600" dirty="0">
                          <a:effectLst/>
                          <a:latin typeface="Arial" panose="020B0604020202020204" pitchFamily="34" charset="0"/>
                          <a:cs typeface="Arial" panose="020B0604020202020204" pitchFamily="34" charset="0"/>
                        </a:rPr>
                        <a:t>R de persona</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r">
                        <a:lnSpc>
                          <a:spcPct val="100000"/>
                        </a:lnSpc>
                        <a:spcAft>
                          <a:spcPts val="0"/>
                        </a:spcAft>
                      </a:pPr>
                      <a:r>
                        <a:rPr lang="es-MX" sz="1600">
                          <a:effectLst/>
                          <a:latin typeface="Arial" panose="020B0604020202020204" pitchFamily="34" charset="0"/>
                          <a:cs typeface="Arial" panose="020B0604020202020204" pitchFamily="34" charset="0"/>
                        </a:rPr>
                        <a:t>,895</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ct val="100000"/>
                        </a:lnSpc>
                        <a:spcAft>
                          <a:spcPts val="0"/>
                        </a:spcAft>
                      </a:pPr>
                      <a:r>
                        <a:rPr lang="es-MX" sz="1600">
                          <a:effectLst/>
                          <a:latin typeface="Arial" panose="020B0604020202020204" pitchFamily="34" charset="0"/>
                          <a:cs typeface="Arial" panose="020B0604020202020204" pitchFamily="34" charset="0"/>
                        </a:rPr>
                        <a:t>,044</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ct val="100000"/>
                        </a:lnSpc>
                        <a:spcAft>
                          <a:spcPts val="0"/>
                        </a:spcAft>
                      </a:pPr>
                      <a:r>
                        <a:rPr lang="es-MX" sz="1600" dirty="0">
                          <a:effectLst/>
                          <a:latin typeface="Arial" panose="020B0604020202020204" pitchFamily="34" charset="0"/>
                          <a:cs typeface="Arial" panose="020B0604020202020204" pitchFamily="34" charset="0"/>
                        </a:rPr>
                        <a:t>8,256</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ct val="150000"/>
                        </a:lnSpc>
                        <a:spcAft>
                          <a:spcPts val="0"/>
                        </a:spcAft>
                      </a:pPr>
                      <a:r>
                        <a:rPr lang="es-MX" sz="1600" dirty="0">
                          <a:effectLst/>
                          <a:latin typeface="Arial" panose="020B0604020202020204" pitchFamily="34" charset="0"/>
                          <a:cs typeface="Arial" panose="020B0604020202020204" pitchFamily="34" charset="0"/>
                        </a:rPr>
                        <a:t>,000</a:t>
                      </a:r>
                      <a:r>
                        <a:rPr lang="es-MX" sz="1600" baseline="30000" dirty="0">
                          <a:effectLst/>
                          <a:latin typeface="Arial" panose="020B0604020202020204" pitchFamily="34" charset="0"/>
                          <a:cs typeface="Arial" panose="020B0604020202020204" pitchFamily="34" charset="0"/>
                        </a:rPr>
                        <a:t>c</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2"/>
                  </a:ext>
                </a:extLst>
              </a:tr>
              <a:tr h="488950">
                <a:tc>
                  <a:txBody>
                    <a:bodyPr/>
                    <a:lstStyle/>
                    <a:p>
                      <a:pPr marL="38100" marR="38100" algn="l">
                        <a:lnSpc>
                          <a:spcPct val="100000"/>
                        </a:lnSpc>
                        <a:spcAft>
                          <a:spcPts val="0"/>
                        </a:spcAft>
                      </a:pPr>
                      <a:r>
                        <a:rPr lang="es-MX" sz="1600" dirty="0">
                          <a:effectLst/>
                          <a:latin typeface="Arial" panose="020B0604020202020204" pitchFamily="34" charset="0"/>
                          <a:cs typeface="Arial" panose="020B0604020202020204" pitchFamily="34" charset="0"/>
                        </a:rPr>
                        <a:t>Ordinal por ordinal</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l">
                        <a:lnSpc>
                          <a:spcPct val="100000"/>
                        </a:lnSpc>
                        <a:spcAft>
                          <a:spcPts val="0"/>
                        </a:spcAft>
                      </a:pPr>
                      <a:r>
                        <a:rPr lang="es-MX" sz="1600" dirty="0">
                          <a:effectLst/>
                          <a:latin typeface="Arial" panose="020B0604020202020204" pitchFamily="34" charset="0"/>
                          <a:cs typeface="Arial" panose="020B0604020202020204" pitchFamily="34" charset="0"/>
                        </a:rPr>
                        <a:t>Correlación de Spearman</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r">
                        <a:lnSpc>
                          <a:spcPct val="100000"/>
                        </a:lnSpc>
                        <a:spcAft>
                          <a:spcPts val="0"/>
                        </a:spcAft>
                      </a:pPr>
                      <a:r>
                        <a:rPr lang="es-MX" sz="1600">
                          <a:effectLst/>
                          <a:latin typeface="Arial" panose="020B0604020202020204" pitchFamily="34" charset="0"/>
                          <a:cs typeface="Arial" panose="020B0604020202020204" pitchFamily="34" charset="0"/>
                        </a:rPr>
                        <a:t>,806</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ct val="100000"/>
                        </a:lnSpc>
                        <a:spcAft>
                          <a:spcPts val="0"/>
                        </a:spcAft>
                      </a:pPr>
                      <a:r>
                        <a:rPr lang="es-MX" sz="1600">
                          <a:effectLst/>
                          <a:latin typeface="Arial" panose="020B0604020202020204" pitchFamily="34" charset="0"/>
                          <a:cs typeface="Arial" panose="020B0604020202020204" pitchFamily="34" charset="0"/>
                        </a:rPr>
                        <a:t>,089</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ct val="100000"/>
                        </a:lnSpc>
                        <a:spcAft>
                          <a:spcPts val="0"/>
                        </a:spcAft>
                      </a:pPr>
                      <a:r>
                        <a:rPr lang="es-MX" sz="1600">
                          <a:effectLst/>
                          <a:latin typeface="Arial" panose="020B0604020202020204" pitchFamily="34" charset="0"/>
                          <a:cs typeface="Arial" panose="020B0604020202020204" pitchFamily="34" charset="0"/>
                        </a:rPr>
                        <a:t>5,609</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ct val="150000"/>
                        </a:lnSpc>
                        <a:spcAft>
                          <a:spcPts val="0"/>
                        </a:spcAft>
                      </a:pPr>
                      <a:r>
                        <a:rPr lang="es-MX" sz="1600" dirty="0">
                          <a:effectLst/>
                          <a:latin typeface="Arial" panose="020B0604020202020204" pitchFamily="34" charset="0"/>
                          <a:cs typeface="Arial" panose="020B0604020202020204" pitchFamily="34" charset="0"/>
                        </a:rPr>
                        <a:t>,000</a:t>
                      </a:r>
                      <a:r>
                        <a:rPr lang="es-MX" sz="1600" baseline="30000" dirty="0">
                          <a:effectLst/>
                          <a:latin typeface="Arial" panose="020B0604020202020204" pitchFamily="34" charset="0"/>
                          <a:cs typeface="Arial" panose="020B0604020202020204" pitchFamily="34" charset="0"/>
                        </a:rPr>
                        <a:t>c</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3"/>
                  </a:ext>
                </a:extLst>
              </a:tr>
              <a:tr h="249555">
                <a:tc gridSpan="2">
                  <a:txBody>
                    <a:bodyPr/>
                    <a:lstStyle/>
                    <a:p>
                      <a:pPr marL="38100" marR="38100" algn="l">
                        <a:lnSpc>
                          <a:spcPct val="100000"/>
                        </a:lnSpc>
                        <a:spcAft>
                          <a:spcPts val="0"/>
                        </a:spcAft>
                      </a:pPr>
                      <a:r>
                        <a:rPr lang="es-MX" sz="1600" dirty="0">
                          <a:effectLst/>
                          <a:latin typeface="Arial" panose="020B0604020202020204" pitchFamily="34" charset="0"/>
                          <a:cs typeface="Arial" panose="020B0604020202020204" pitchFamily="34" charset="0"/>
                        </a:rPr>
                        <a:t>N de casos válidos</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s-MX"/>
                    </a:p>
                  </a:txBody>
                  <a:tcPr/>
                </a:tc>
                <a:tc>
                  <a:txBody>
                    <a:bodyPr/>
                    <a:lstStyle/>
                    <a:p>
                      <a:pPr marL="38100" marR="38100" algn="r">
                        <a:lnSpc>
                          <a:spcPct val="100000"/>
                        </a:lnSpc>
                        <a:spcAft>
                          <a:spcPts val="0"/>
                        </a:spcAft>
                      </a:pPr>
                      <a:r>
                        <a:rPr lang="es-MX" sz="1600">
                          <a:effectLst/>
                          <a:latin typeface="Arial" panose="020B0604020202020204" pitchFamily="34" charset="0"/>
                          <a:cs typeface="Arial" panose="020B0604020202020204" pitchFamily="34" charset="0"/>
                        </a:rPr>
                        <a:t>19</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l">
                        <a:lnSpc>
                          <a:spcPct val="100000"/>
                        </a:lnSpc>
                        <a:spcAft>
                          <a:spcPts val="0"/>
                        </a:spcAft>
                      </a:pPr>
                      <a:r>
                        <a:rPr lang="es-MX" sz="1600">
                          <a:effectLst/>
                          <a:latin typeface="Arial" panose="020B0604020202020204" pitchFamily="34" charset="0"/>
                          <a:cs typeface="Arial" panose="020B0604020202020204" pitchFamily="34" charset="0"/>
                        </a:rPr>
                        <a:t> </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l">
                        <a:lnSpc>
                          <a:spcPct val="100000"/>
                        </a:lnSpc>
                        <a:spcAft>
                          <a:spcPts val="0"/>
                        </a:spcAft>
                      </a:pPr>
                      <a:r>
                        <a:rPr lang="es-MX" sz="1600">
                          <a:effectLst/>
                          <a:latin typeface="Arial" panose="020B0604020202020204" pitchFamily="34" charset="0"/>
                          <a:cs typeface="Arial" panose="020B0604020202020204" pitchFamily="34" charset="0"/>
                        </a:rPr>
                        <a:t> </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l">
                        <a:lnSpc>
                          <a:spcPct val="150000"/>
                        </a:lnSpc>
                        <a:spcAft>
                          <a:spcPts val="0"/>
                        </a:spcAft>
                      </a:pPr>
                      <a:r>
                        <a:rPr lang="es-MX" sz="1600" dirty="0">
                          <a:effectLst/>
                          <a:latin typeface="Arial" panose="020B0604020202020204" pitchFamily="34" charset="0"/>
                          <a:cs typeface="Arial" panose="020B0604020202020204" pitchFamily="34" charset="0"/>
                        </a:rPr>
                        <a:t> </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4"/>
                  </a:ext>
                </a:extLst>
              </a:tr>
              <a:tr h="249555">
                <a:tc gridSpan="6">
                  <a:txBody>
                    <a:bodyPr/>
                    <a:lstStyle/>
                    <a:p>
                      <a:pPr marL="38100" marR="38100" algn="l">
                        <a:lnSpc>
                          <a:spcPct val="100000"/>
                        </a:lnSpc>
                        <a:spcAft>
                          <a:spcPts val="0"/>
                        </a:spcAft>
                      </a:pPr>
                      <a:r>
                        <a:rPr lang="es-MX" sz="1600" dirty="0">
                          <a:effectLst/>
                          <a:latin typeface="Arial" panose="020B0604020202020204" pitchFamily="34" charset="0"/>
                          <a:cs typeface="Arial" panose="020B0604020202020204" pitchFamily="34" charset="0"/>
                        </a:rPr>
                        <a:t>a. No se supone la hipótesis nula.</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5"/>
                  </a:ext>
                </a:extLst>
              </a:tr>
              <a:tr h="249555">
                <a:tc gridSpan="6">
                  <a:txBody>
                    <a:bodyPr/>
                    <a:lstStyle/>
                    <a:p>
                      <a:pPr marL="38100" marR="38100" algn="l">
                        <a:lnSpc>
                          <a:spcPct val="100000"/>
                        </a:lnSpc>
                        <a:spcAft>
                          <a:spcPts val="0"/>
                        </a:spcAft>
                      </a:pPr>
                      <a:r>
                        <a:rPr lang="es-MX" sz="1600" dirty="0">
                          <a:effectLst/>
                          <a:latin typeface="Arial" panose="020B0604020202020204" pitchFamily="34" charset="0"/>
                          <a:cs typeface="Arial" panose="020B0604020202020204" pitchFamily="34" charset="0"/>
                        </a:rPr>
                        <a:t>b. Utilización del error estándar asintótico que asume la hipótesis nula.</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6"/>
                  </a:ext>
                </a:extLst>
              </a:tr>
              <a:tr h="249555">
                <a:tc gridSpan="6">
                  <a:txBody>
                    <a:bodyPr/>
                    <a:lstStyle/>
                    <a:p>
                      <a:pPr marL="38100" marR="38100" algn="l">
                        <a:lnSpc>
                          <a:spcPct val="100000"/>
                        </a:lnSpc>
                        <a:spcAft>
                          <a:spcPts val="0"/>
                        </a:spcAft>
                      </a:pPr>
                      <a:r>
                        <a:rPr lang="es-MX" sz="1600" dirty="0">
                          <a:effectLst/>
                          <a:latin typeface="Arial" panose="020B0604020202020204" pitchFamily="34" charset="0"/>
                          <a:cs typeface="Arial" panose="020B0604020202020204" pitchFamily="34" charset="0"/>
                        </a:rPr>
                        <a:t>c. Se basa en aproximación normal.</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7"/>
                  </a:ext>
                </a:extLst>
              </a:tr>
            </a:tbl>
          </a:graphicData>
        </a:graphic>
      </p:graphicFrame>
      <p:sp>
        <p:nvSpPr>
          <p:cNvPr id="6" name="4 Rectángulo"/>
          <p:cNvSpPr>
            <a:spLocks noGrp="1"/>
          </p:cNvSpPr>
          <p:nvPr>
            <p:ph type="title"/>
          </p:nvPr>
        </p:nvSpPr>
        <p:spPr>
          <a:xfrm>
            <a:off x="1149960" y="269739"/>
            <a:ext cx="8707272" cy="5078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50000"/>
              </a:lnSpc>
            </a:pPr>
            <a:r>
              <a:rPr lang="es-ES" sz="1800" b="1" dirty="0" smtClean="0"/>
              <a:t>ANÁLISIS DE LOS RESULTADOS FINALES </a:t>
            </a:r>
            <a:endParaRPr lang="es-ES" sz="1800" b="1" dirty="0"/>
          </a:p>
        </p:txBody>
      </p:sp>
      <p:sp>
        <p:nvSpPr>
          <p:cNvPr id="10" name="Rectángulo 9"/>
          <p:cNvSpPr/>
          <p:nvPr/>
        </p:nvSpPr>
        <p:spPr>
          <a:xfrm>
            <a:off x="1149960" y="4519496"/>
            <a:ext cx="9990265" cy="1938992"/>
          </a:xfrm>
          <a:prstGeom prst="rect">
            <a:avLst/>
          </a:prstGeom>
        </p:spPr>
        <p:txBody>
          <a:bodyPr wrap="square">
            <a:spAutoFit/>
          </a:bodyPr>
          <a:lstStyle/>
          <a:p>
            <a:pPr>
              <a:lnSpc>
                <a:spcPct val="150000"/>
              </a:lnSpc>
            </a:pPr>
            <a:r>
              <a:rPr lang="es-MX" sz="1600" dirty="0" smtClean="0">
                <a:latin typeface="Arial" panose="020B0604020202020204" pitchFamily="34" charset="0"/>
                <a:ea typeface="Calibri" panose="020F0502020204030204" pitchFamily="34" charset="0"/>
              </a:rPr>
              <a:t>Análisis:</a:t>
            </a:r>
          </a:p>
          <a:p>
            <a:pPr>
              <a:lnSpc>
                <a:spcPct val="150000"/>
              </a:lnSpc>
            </a:pPr>
            <a:r>
              <a:rPr lang="es-MX" sz="1600" dirty="0" smtClean="0">
                <a:latin typeface="Arial" panose="020B0604020202020204" pitchFamily="34" charset="0"/>
                <a:ea typeface="Calibri" panose="020F0502020204030204" pitchFamily="34" charset="0"/>
              </a:rPr>
              <a:t>Se </a:t>
            </a:r>
            <a:r>
              <a:rPr lang="es-MX" sz="1600" dirty="0">
                <a:latin typeface="Arial" panose="020B0604020202020204" pitchFamily="34" charset="0"/>
                <a:ea typeface="Calibri" panose="020F0502020204030204" pitchFamily="34" charset="0"/>
              </a:rPr>
              <a:t>concluye que el coeficiente de correlación es positivo (0,806) indicando que a mayor practica de habilidades motrices se mejora la técnica del crol, y el coeficiente de correlación es significativo. Estos resultados permiten demostrar que la correlación es positiva entre ambas variables.</a:t>
            </a:r>
            <a:endParaRPr lang="es-EC" sz="1600" dirty="0">
              <a:latin typeface="Arial" panose="020B0604020202020204" pitchFamily="34" charset="0"/>
              <a:ea typeface="Calibri" panose="020F0502020204030204" pitchFamily="34" charset="0"/>
            </a:endParaRPr>
          </a:p>
          <a:p>
            <a:pPr>
              <a:lnSpc>
                <a:spcPct val="150000"/>
              </a:lnSpc>
            </a:pPr>
            <a:endParaRPr lang="es-MX" sz="1600" dirty="0"/>
          </a:p>
        </p:txBody>
      </p:sp>
    </p:spTree>
    <p:extLst>
      <p:ext uri="{BB962C8B-B14F-4D97-AF65-F5344CB8AC3E}">
        <p14:creationId xmlns:p14="http://schemas.microsoft.com/office/powerpoint/2010/main" val="3553869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838720" y="474235"/>
            <a:ext cx="8011237"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C" b="1" dirty="0" smtClean="0"/>
              <a:t>Estadística descriptiva media, desviación estándar </a:t>
            </a:r>
            <a:endParaRPr lang="es-MX" b="1" dirty="0"/>
          </a:p>
        </p:txBody>
      </p:sp>
      <p:sp>
        <p:nvSpPr>
          <p:cNvPr id="6" name="Rectángulo 5"/>
          <p:cNvSpPr/>
          <p:nvPr/>
        </p:nvSpPr>
        <p:spPr>
          <a:xfrm>
            <a:off x="376175" y="920433"/>
            <a:ext cx="4918334" cy="307777"/>
          </a:xfrm>
          <a:prstGeom prst="rect">
            <a:avLst/>
          </a:prstGeom>
        </p:spPr>
        <p:txBody>
          <a:bodyPr wrap="none">
            <a:spAutoFit/>
          </a:bodyPr>
          <a:lstStyle/>
          <a:p>
            <a:r>
              <a:rPr lang="es-MX" sz="1400" b="1" dirty="0"/>
              <a:t>Estadística descriptiva media, desviación estándar</a:t>
            </a:r>
          </a:p>
        </p:txBody>
      </p:sp>
      <p:graphicFrame>
        <p:nvGraphicFramePr>
          <p:cNvPr id="7" name="Tabla 6"/>
          <p:cNvGraphicFramePr>
            <a:graphicFrameLocks noGrp="1"/>
          </p:cNvGraphicFramePr>
          <p:nvPr>
            <p:extLst>
              <p:ext uri="{D42A27DB-BD31-4B8C-83A1-F6EECF244321}">
                <p14:modId xmlns:p14="http://schemas.microsoft.com/office/powerpoint/2010/main" val="2342165543"/>
              </p:ext>
            </p:extLst>
          </p:nvPr>
        </p:nvGraphicFramePr>
        <p:xfrm>
          <a:off x="211990" y="1305076"/>
          <a:ext cx="5246704" cy="1782730"/>
        </p:xfrm>
        <a:graphic>
          <a:graphicData uri="http://schemas.openxmlformats.org/drawingml/2006/table">
            <a:tbl>
              <a:tblPr/>
              <a:tblGrid>
                <a:gridCol w="1243678">
                  <a:extLst>
                    <a:ext uri="{9D8B030D-6E8A-4147-A177-3AD203B41FA5}">
                      <a16:colId xmlns:a16="http://schemas.microsoft.com/office/drawing/2014/main" xmlns="" val="20000"/>
                    </a:ext>
                  </a:extLst>
                </a:gridCol>
                <a:gridCol w="1088027">
                  <a:extLst>
                    <a:ext uri="{9D8B030D-6E8A-4147-A177-3AD203B41FA5}">
                      <a16:colId xmlns:a16="http://schemas.microsoft.com/office/drawing/2014/main" xmlns="" val="20001"/>
                    </a:ext>
                  </a:extLst>
                </a:gridCol>
                <a:gridCol w="676378">
                  <a:extLst>
                    <a:ext uri="{9D8B030D-6E8A-4147-A177-3AD203B41FA5}">
                      <a16:colId xmlns:a16="http://schemas.microsoft.com/office/drawing/2014/main" xmlns="" val="20002"/>
                    </a:ext>
                  </a:extLst>
                </a:gridCol>
                <a:gridCol w="746207">
                  <a:extLst>
                    <a:ext uri="{9D8B030D-6E8A-4147-A177-3AD203B41FA5}">
                      <a16:colId xmlns:a16="http://schemas.microsoft.com/office/drawing/2014/main" xmlns="" val="20003"/>
                    </a:ext>
                  </a:extLst>
                </a:gridCol>
                <a:gridCol w="746207">
                  <a:extLst>
                    <a:ext uri="{9D8B030D-6E8A-4147-A177-3AD203B41FA5}">
                      <a16:colId xmlns:a16="http://schemas.microsoft.com/office/drawing/2014/main" xmlns="" val="20004"/>
                    </a:ext>
                  </a:extLst>
                </a:gridCol>
                <a:gridCol w="746207">
                  <a:extLst>
                    <a:ext uri="{9D8B030D-6E8A-4147-A177-3AD203B41FA5}">
                      <a16:colId xmlns:a16="http://schemas.microsoft.com/office/drawing/2014/main" xmlns="" val="20005"/>
                    </a:ext>
                  </a:extLst>
                </a:gridCol>
              </a:tblGrid>
              <a:tr h="218090">
                <a:tc gridSpan="6">
                  <a:txBody>
                    <a:bodyPr/>
                    <a:lstStyle/>
                    <a:p>
                      <a:pPr marL="38100" marR="38100" algn="ctr">
                        <a:lnSpc>
                          <a:spcPts val="1600"/>
                        </a:lnSpc>
                        <a:spcAft>
                          <a:spcPts val="0"/>
                        </a:spcAft>
                      </a:pPr>
                      <a:r>
                        <a:rPr lang="es-MX"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Estadísticas de muestras emparejadas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493961">
                <a:tc gridSpan="2">
                  <a:txBody>
                    <a:bodyPr/>
                    <a:lstStyle/>
                    <a:p>
                      <a:pPr algn="l">
                        <a:lnSpc>
                          <a:spcPct val="107000"/>
                        </a:lnSpc>
                        <a:spcAft>
                          <a:spcPts val="0"/>
                        </a:spcAft>
                      </a:pP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MX"/>
                    </a:p>
                  </a:txBody>
                  <a:tcPr/>
                </a:tc>
                <a:tc>
                  <a:txBody>
                    <a:bodyPr/>
                    <a:lstStyle/>
                    <a:p>
                      <a:pPr marL="38100" marR="38100" algn="ctr">
                        <a:lnSpc>
                          <a:spcPts val="16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Media</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00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Desviación estándar</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00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Media de error estándar</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487863">
                <a:tc rowSpan="2">
                  <a:txBody>
                    <a:bodyPr/>
                    <a:lstStyle/>
                    <a:p>
                      <a:pPr marL="38100" marR="38100" algn="l">
                        <a:lnSpc>
                          <a:spcPts val="1600"/>
                        </a:lnSpc>
                        <a:spcAft>
                          <a:spcPts val="0"/>
                        </a:spcAft>
                      </a:pPr>
                      <a:r>
                        <a:rPr lang="es-MX"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 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l">
                        <a:lnSpc>
                          <a:spcPts val="1600"/>
                        </a:lnSpc>
                        <a:spcAft>
                          <a:spcPts val="0"/>
                        </a:spcAft>
                      </a:pPr>
                      <a:r>
                        <a:rPr lang="es-MX"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Prueba diagnósticos segundos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MX"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77,553</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MX"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24,4403</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5,6070</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2"/>
                  </a:ext>
                </a:extLst>
              </a:tr>
              <a:tr h="243931">
                <a:tc vMerge="1">
                  <a:txBody>
                    <a:bodyPr/>
                    <a:lstStyle/>
                    <a:p>
                      <a:endParaRPr lang="es-MX"/>
                    </a:p>
                  </a:txBody>
                  <a:tcPr/>
                </a:tc>
                <a:tc>
                  <a:txBody>
                    <a:bodyPr/>
                    <a:lstStyle/>
                    <a:p>
                      <a:pPr marL="38100" marR="38100" algn="l">
                        <a:lnSpc>
                          <a:spcPts val="16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prueba final segundos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53,521</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17,8674</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4,0991</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bl>
          </a:graphicData>
        </a:graphic>
      </p:graphicFrame>
      <p:sp>
        <p:nvSpPr>
          <p:cNvPr id="10" name="Rectángulo 9"/>
          <p:cNvSpPr/>
          <p:nvPr/>
        </p:nvSpPr>
        <p:spPr>
          <a:xfrm>
            <a:off x="5844339" y="1029628"/>
            <a:ext cx="5428712" cy="276999"/>
          </a:xfrm>
          <a:prstGeom prst="rect">
            <a:avLst/>
          </a:prstGeom>
        </p:spPr>
        <p:txBody>
          <a:bodyPr wrap="square">
            <a:spAutoFit/>
          </a:bodyPr>
          <a:lstStyle/>
          <a:p>
            <a:pPr>
              <a:spcAft>
                <a:spcPts val="1000"/>
              </a:spcAft>
            </a:pPr>
            <a:r>
              <a:rPr lang="es-MX" sz="1200" b="1" dirty="0"/>
              <a:t>Correlación entre la prueba diagnóstica y la prueba final</a:t>
            </a:r>
          </a:p>
        </p:txBody>
      </p:sp>
      <p:graphicFrame>
        <p:nvGraphicFramePr>
          <p:cNvPr id="12" name="Tabla 11"/>
          <p:cNvGraphicFramePr>
            <a:graphicFrameLocks noGrp="1"/>
          </p:cNvGraphicFramePr>
          <p:nvPr>
            <p:extLst/>
          </p:nvPr>
        </p:nvGraphicFramePr>
        <p:xfrm>
          <a:off x="5994479" y="1637033"/>
          <a:ext cx="5075359" cy="1216025"/>
        </p:xfrm>
        <a:graphic>
          <a:graphicData uri="http://schemas.openxmlformats.org/drawingml/2006/table">
            <a:tbl>
              <a:tblPr/>
              <a:tblGrid>
                <a:gridCol w="571641">
                  <a:extLst>
                    <a:ext uri="{9D8B030D-6E8A-4147-A177-3AD203B41FA5}">
                      <a16:colId xmlns:a16="http://schemas.microsoft.com/office/drawing/2014/main" xmlns="" val="20000"/>
                    </a:ext>
                  </a:extLst>
                </a:gridCol>
                <a:gridCol w="1912018">
                  <a:extLst>
                    <a:ext uri="{9D8B030D-6E8A-4147-A177-3AD203B41FA5}">
                      <a16:colId xmlns:a16="http://schemas.microsoft.com/office/drawing/2014/main" xmlns="" val="20001"/>
                    </a:ext>
                  </a:extLst>
                </a:gridCol>
                <a:gridCol w="800166">
                  <a:extLst>
                    <a:ext uri="{9D8B030D-6E8A-4147-A177-3AD203B41FA5}">
                      <a16:colId xmlns:a16="http://schemas.microsoft.com/office/drawing/2014/main" xmlns="" val="20002"/>
                    </a:ext>
                  </a:extLst>
                </a:gridCol>
                <a:gridCol w="990713">
                  <a:extLst>
                    <a:ext uri="{9D8B030D-6E8A-4147-A177-3AD203B41FA5}">
                      <a16:colId xmlns:a16="http://schemas.microsoft.com/office/drawing/2014/main" xmlns="" val="20003"/>
                    </a:ext>
                  </a:extLst>
                </a:gridCol>
                <a:gridCol w="800821">
                  <a:extLst>
                    <a:ext uri="{9D8B030D-6E8A-4147-A177-3AD203B41FA5}">
                      <a16:colId xmlns:a16="http://schemas.microsoft.com/office/drawing/2014/main" xmlns="" val="20004"/>
                    </a:ext>
                  </a:extLst>
                </a:gridCol>
              </a:tblGrid>
              <a:tr h="238125">
                <a:tc gridSpan="5">
                  <a:txBody>
                    <a:bodyPr/>
                    <a:lstStyle/>
                    <a:p>
                      <a:pPr marL="38100" marR="38100" algn="ctr">
                        <a:lnSpc>
                          <a:spcPts val="1600"/>
                        </a:lnSpc>
                        <a:spcAft>
                          <a:spcPts val="0"/>
                        </a:spcAft>
                      </a:pPr>
                      <a:r>
                        <a:rPr lang="es-MX"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Correlaciones de muestras emparejadas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250825">
                <a:tc gridSpan="2">
                  <a:txBody>
                    <a:bodyPr/>
                    <a:lstStyle/>
                    <a:p>
                      <a:pPr>
                        <a:lnSpc>
                          <a:spcPct val="107000"/>
                        </a:lnSpc>
                        <a:spcAft>
                          <a:spcPts val="0"/>
                        </a:spcAft>
                      </a:pP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MX"/>
                    </a:p>
                  </a:txBody>
                  <a:tcPr/>
                </a:tc>
                <a:tc>
                  <a:txBody>
                    <a:bodyPr/>
                    <a:lstStyle/>
                    <a:p>
                      <a:pPr marL="38100" marR="38100" algn="ctr">
                        <a:lnSpc>
                          <a:spcPts val="16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MX"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Correlación</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MX"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Sig.</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727075">
                <a:tc>
                  <a:txBody>
                    <a:bodyPr/>
                    <a:lstStyle/>
                    <a:p>
                      <a:pPr marL="38100" marR="38100">
                        <a:lnSpc>
                          <a:spcPts val="1600"/>
                        </a:lnSpc>
                        <a:spcAft>
                          <a:spcPts val="0"/>
                        </a:spcAft>
                      </a:pPr>
                      <a:r>
                        <a:rPr lang="es-MX"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 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nSpc>
                          <a:spcPts val="16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Prueba diagnósticos segundos  &amp; prueba final segundos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,814</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,000</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bl>
          </a:graphicData>
        </a:graphic>
      </p:graphicFrame>
      <p:sp>
        <p:nvSpPr>
          <p:cNvPr id="13" name="Rectángulo 12"/>
          <p:cNvSpPr/>
          <p:nvPr/>
        </p:nvSpPr>
        <p:spPr>
          <a:xfrm>
            <a:off x="376174" y="3295981"/>
            <a:ext cx="5082519" cy="3785652"/>
          </a:xfrm>
          <a:prstGeom prst="rect">
            <a:avLst/>
          </a:prstGeom>
        </p:spPr>
        <p:txBody>
          <a:bodyPr wrap="square">
            <a:spAutoFit/>
          </a:bodyPr>
          <a:lstStyle/>
          <a:p>
            <a:pPr algn="just">
              <a:lnSpc>
                <a:spcPct val="150000"/>
              </a:lnSpc>
              <a:spcAft>
                <a:spcPts val="0"/>
              </a:spcAft>
            </a:pPr>
            <a:r>
              <a:rPr lang="es-ES" sz="1600" b="1" dirty="0">
                <a:latin typeface="Arial" panose="020B0604020202020204" pitchFamily="34" charset="0"/>
                <a:ea typeface="Calibri" panose="020F0502020204030204" pitchFamily="34" charset="0"/>
                <a:cs typeface="Times New Roman" panose="02020603050405020304" pitchFamily="18" charset="0"/>
              </a:rPr>
              <a:t>Análisis: </a:t>
            </a:r>
            <a:r>
              <a:rPr lang="es-ES" sz="1600" dirty="0">
                <a:latin typeface="Arial" panose="020B0604020202020204" pitchFamily="34" charset="0"/>
                <a:ea typeface="Calibri" panose="020F0502020204030204" pitchFamily="34" charset="0"/>
                <a:cs typeface="Times New Roman" panose="02020603050405020304" pitchFamily="18" charset="0"/>
              </a:rPr>
              <a:t>En relación a las pruebas diagnóstica y final realizada a los nadadores, se obtuvo que un promedio de 77,553 de tiempo alcanzado en la primera prueba, mientras que para la prueba final se redujo a un promedio de tiempo de 53,521 alcanzado, lo cual indica que si hay diferencias importantes en los promedios alcanzados. De igual forma, las estadísticas descriptivas reportan una desviación estándar de 24,4403 para la prueba inicial, y </a:t>
            </a:r>
            <a:r>
              <a:rPr lang="es-ES" sz="1600" dirty="0" smtClean="0">
                <a:latin typeface="Arial" panose="020B0604020202020204" pitchFamily="34" charset="0"/>
                <a:ea typeface="Calibri" panose="020F0502020204030204" pitchFamily="34" charset="0"/>
                <a:cs typeface="Times New Roman" panose="02020603050405020304" pitchFamily="18" charset="0"/>
              </a:rPr>
              <a:t>para </a:t>
            </a:r>
            <a:r>
              <a:rPr lang="es-ES" sz="1600" dirty="0">
                <a:latin typeface="Arial" panose="020B0604020202020204" pitchFamily="34" charset="0"/>
                <a:ea typeface="Calibri" panose="020F0502020204030204" pitchFamily="34" charset="0"/>
                <a:cs typeface="Times New Roman" panose="02020603050405020304" pitchFamily="18" charset="0"/>
              </a:rPr>
              <a:t>la final de 17,8674.</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ángulo 13"/>
          <p:cNvSpPr/>
          <p:nvPr/>
        </p:nvSpPr>
        <p:spPr>
          <a:xfrm>
            <a:off x="5994478" y="3564050"/>
            <a:ext cx="5075359" cy="1160511"/>
          </a:xfrm>
          <a:prstGeom prst="rect">
            <a:avLst/>
          </a:prstGeom>
        </p:spPr>
        <p:txBody>
          <a:bodyPr wrap="square">
            <a:spAutoFit/>
          </a:bodyPr>
          <a:lstStyle/>
          <a:p>
            <a:pPr algn="just">
              <a:lnSpc>
                <a:spcPct val="150000"/>
              </a:lnSpc>
              <a:spcAft>
                <a:spcPts val="0"/>
              </a:spcAft>
            </a:pPr>
            <a:r>
              <a:rPr lang="es-ES" sz="1600" b="1" dirty="0">
                <a:latin typeface="Arial" panose="020B0604020202020204" pitchFamily="34" charset="0"/>
                <a:ea typeface="Calibri" panose="020F0502020204030204" pitchFamily="34" charset="0"/>
                <a:cs typeface="Times New Roman" panose="02020603050405020304" pitchFamily="18" charset="0"/>
              </a:rPr>
              <a:t>Análisis: </a:t>
            </a:r>
            <a:r>
              <a:rPr lang="es-ES" sz="1600" dirty="0">
                <a:latin typeface="Arial" panose="020B0604020202020204" pitchFamily="34" charset="0"/>
                <a:ea typeface="Calibri" panose="020F0502020204030204" pitchFamily="34" charset="0"/>
                <a:cs typeface="Times New Roman" panose="02020603050405020304" pitchFamily="18" charset="0"/>
              </a:rPr>
              <a:t>Los resultados de las pruebas estadísticas indican una correlación positiva en ambas pruebas realizadas y elevado nivel de significancia.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083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sz="3100" b="1" dirty="0"/>
              <a:t>Estadística descriptiva media, desviación estándar </a:t>
            </a:r>
            <a:r>
              <a:rPr lang="es-MX" b="1" dirty="0"/>
              <a:t/>
            </a:r>
            <a:br>
              <a:rPr lang="es-MX" b="1" dirty="0"/>
            </a:br>
            <a:endParaRPr lang="en-US" dirty="0"/>
          </a:p>
        </p:txBody>
      </p:sp>
      <p:sp>
        <p:nvSpPr>
          <p:cNvPr id="3" name="Marcador de contenido 2"/>
          <p:cNvSpPr>
            <a:spLocks noGrp="1"/>
          </p:cNvSpPr>
          <p:nvPr>
            <p:ph idx="1"/>
          </p:nvPr>
        </p:nvSpPr>
        <p:spPr/>
        <p:txBody>
          <a:bodyPr/>
          <a:lstStyle/>
          <a:p>
            <a:r>
              <a:rPr lang="es-MX" dirty="0" smtClean="0"/>
              <a:t>.</a:t>
            </a:r>
            <a:endParaRPr lang="en-US" dirty="0"/>
          </a:p>
        </p:txBody>
      </p:sp>
      <p:graphicFrame>
        <p:nvGraphicFramePr>
          <p:cNvPr id="4" name="Tabla 3"/>
          <p:cNvGraphicFramePr>
            <a:graphicFrameLocks noGrp="1"/>
          </p:cNvGraphicFramePr>
          <p:nvPr>
            <p:extLst/>
          </p:nvPr>
        </p:nvGraphicFramePr>
        <p:xfrm>
          <a:off x="1978430" y="1828800"/>
          <a:ext cx="7531327" cy="3009149"/>
        </p:xfrm>
        <a:graphic>
          <a:graphicData uri="http://schemas.openxmlformats.org/drawingml/2006/table">
            <a:tbl>
              <a:tblPr>
                <a:tableStyleId>{616DA210-FB5B-4158-B5E0-FEB733F419BA}</a:tableStyleId>
              </a:tblPr>
              <a:tblGrid>
                <a:gridCol w="952570">
                  <a:extLst>
                    <a:ext uri="{9D8B030D-6E8A-4147-A177-3AD203B41FA5}">
                      <a16:colId xmlns:a16="http://schemas.microsoft.com/office/drawing/2014/main" xmlns="" val="20000"/>
                    </a:ext>
                  </a:extLst>
                </a:gridCol>
                <a:gridCol w="969281">
                  <a:extLst>
                    <a:ext uri="{9D8B030D-6E8A-4147-A177-3AD203B41FA5}">
                      <a16:colId xmlns:a16="http://schemas.microsoft.com/office/drawing/2014/main" xmlns="" val="20001"/>
                    </a:ext>
                  </a:extLst>
                </a:gridCol>
                <a:gridCol w="587617">
                  <a:extLst>
                    <a:ext uri="{9D8B030D-6E8A-4147-A177-3AD203B41FA5}">
                      <a16:colId xmlns:a16="http://schemas.microsoft.com/office/drawing/2014/main" xmlns="" val="20002"/>
                    </a:ext>
                  </a:extLst>
                </a:gridCol>
                <a:gridCol w="779115">
                  <a:extLst>
                    <a:ext uri="{9D8B030D-6E8A-4147-A177-3AD203B41FA5}">
                      <a16:colId xmlns:a16="http://schemas.microsoft.com/office/drawing/2014/main" xmlns="" val="20003"/>
                    </a:ext>
                  </a:extLst>
                </a:gridCol>
                <a:gridCol w="779115">
                  <a:extLst>
                    <a:ext uri="{9D8B030D-6E8A-4147-A177-3AD203B41FA5}">
                      <a16:colId xmlns:a16="http://schemas.microsoft.com/office/drawing/2014/main" xmlns="" val="20004"/>
                    </a:ext>
                  </a:extLst>
                </a:gridCol>
                <a:gridCol w="785335">
                  <a:extLst>
                    <a:ext uri="{9D8B030D-6E8A-4147-A177-3AD203B41FA5}">
                      <a16:colId xmlns:a16="http://schemas.microsoft.com/office/drawing/2014/main" xmlns="" val="20005"/>
                    </a:ext>
                  </a:extLst>
                </a:gridCol>
                <a:gridCol w="785335">
                  <a:extLst>
                    <a:ext uri="{9D8B030D-6E8A-4147-A177-3AD203B41FA5}">
                      <a16:colId xmlns:a16="http://schemas.microsoft.com/office/drawing/2014/main" xmlns="" val="20006"/>
                    </a:ext>
                  </a:extLst>
                </a:gridCol>
                <a:gridCol w="494838">
                  <a:extLst>
                    <a:ext uri="{9D8B030D-6E8A-4147-A177-3AD203B41FA5}">
                      <a16:colId xmlns:a16="http://schemas.microsoft.com/office/drawing/2014/main" xmlns="" val="20007"/>
                    </a:ext>
                  </a:extLst>
                </a:gridCol>
                <a:gridCol w="384370">
                  <a:extLst>
                    <a:ext uri="{9D8B030D-6E8A-4147-A177-3AD203B41FA5}">
                      <a16:colId xmlns:a16="http://schemas.microsoft.com/office/drawing/2014/main" xmlns="" val="20008"/>
                    </a:ext>
                  </a:extLst>
                </a:gridCol>
                <a:gridCol w="979160">
                  <a:extLst>
                    <a:ext uri="{9D8B030D-6E8A-4147-A177-3AD203B41FA5}">
                      <a16:colId xmlns:a16="http://schemas.microsoft.com/office/drawing/2014/main" xmlns="" val="20009"/>
                    </a:ext>
                  </a:extLst>
                </a:gridCol>
                <a:gridCol w="34591">
                  <a:extLst>
                    <a:ext uri="{9D8B030D-6E8A-4147-A177-3AD203B41FA5}">
                      <a16:colId xmlns:a16="http://schemas.microsoft.com/office/drawing/2014/main" xmlns="" val="20010"/>
                    </a:ext>
                  </a:extLst>
                </a:gridCol>
              </a:tblGrid>
              <a:tr h="232576">
                <a:tc gridSpan="11">
                  <a:txBody>
                    <a:bodyPr/>
                    <a:lstStyle/>
                    <a:p>
                      <a:pPr marL="38100" marR="38100" algn="ctr">
                        <a:lnSpc>
                          <a:spcPts val="1600"/>
                        </a:lnSpc>
                        <a:spcAft>
                          <a:spcPts val="0"/>
                        </a:spcAft>
                      </a:pPr>
                      <a:r>
                        <a:rPr lang="es-MX" sz="1100" b="1" dirty="0">
                          <a:effectLst/>
                        </a:rPr>
                        <a:t>Prueba de muestras emparejadas</a:t>
                      </a:r>
                      <a:endParaRPr lang="es-MX"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232576">
                <a:tc rowSpan="3" gridSpan="2">
                  <a:txBody>
                    <a:bodyPr/>
                    <a:lstStyle/>
                    <a:p>
                      <a:pPr>
                        <a:lnSpc>
                          <a:spcPct val="107000"/>
                        </a:lnSpc>
                        <a:spcAft>
                          <a:spcPts val="0"/>
                        </a:spcAft>
                      </a:pPr>
                      <a:r>
                        <a:rPr lang="es-MX" sz="1200" dirty="0">
                          <a:effectLst/>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3" hMerge="1">
                  <a:txBody>
                    <a:bodyPr/>
                    <a:lstStyle/>
                    <a:p>
                      <a:endParaRPr lang="es-MX"/>
                    </a:p>
                  </a:txBody>
                  <a:tcPr/>
                </a:tc>
                <a:tc gridSpan="5">
                  <a:txBody>
                    <a:bodyPr/>
                    <a:lstStyle/>
                    <a:p>
                      <a:pPr marL="38100" marR="38100" algn="ctr">
                        <a:lnSpc>
                          <a:spcPts val="1600"/>
                        </a:lnSpc>
                        <a:spcAft>
                          <a:spcPts val="0"/>
                        </a:spcAft>
                      </a:pPr>
                      <a:r>
                        <a:rPr lang="es-MX" sz="900">
                          <a:effectLst/>
                        </a:rPr>
                        <a:t>Diferencias emparejadas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rowSpan="3">
                  <a:txBody>
                    <a:bodyPr/>
                    <a:lstStyle/>
                    <a:p>
                      <a:pPr marL="38100" marR="38100" algn="ctr">
                        <a:lnSpc>
                          <a:spcPts val="1600"/>
                        </a:lnSpc>
                        <a:spcAft>
                          <a:spcPts val="0"/>
                        </a:spcAft>
                      </a:pPr>
                      <a:r>
                        <a:rPr lang="es-MX" sz="900">
                          <a:effectLst/>
                        </a:rPr>
                        <a:t>t</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3">
                  <a:txBody>
                    <a:bodyPr/>
                    <a:lstStyle/>
                    <a:p>
                      <a:pPr marL="38100" marR="38100" algn="ctr">
                        <a:lnSpc>
                          <a:spcPts val="1600"/>
                        </a:lnSpc>
                        <a:spcAft>
                          <a:spcPts val="0"/>
                        </a:spcAft>
                      </a:pPr>
                      <a:r>
                        <a:rPr lang="es-MX" sz="900">
                          <a:effectLst/>
                        </a:rPr>
                        <a:t>gl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3" gridSpan="2">
                  <a:txBody>
                    <a:bodyPr/>
                    <a:lstStyle/>
                    <a:p>
                      <a:pPr marL="38100" marR="38100" algn="ctr">
                        <a:lnSpc>
                          <a:spcPts val="1600"/>
                        </a:lnSpc>
                        <a:spcAft>
                          <a:spcPts val="0"/>
                        </a:spcAft>
                      </a:pPr>
                      <a:r>
                        <a:rPr lang="es-MX" sz="900">
                          <a:effectLst/>
                        </a:rPr>
                        <a:t>Sig. (bilateral)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3" hMerge="1">
                  <a:txBody>
                    <a:bodyPr/>
                    <a:lstStyle/>
                    <a:p>
                      <a:endParaRPr lang="es-MX"/>
                    </a:p>
                  </a:txBody>
                  <a:tcPr/>
                </a:tc>
                <a:extLst>
                  <a:ext uri="{0D108BD9-81ED-4DB2-BD59-A6C34878D82A}">
                    <a16:rowId xmlns:a16="http://schemas.microsoft.com/office/drawing/2014/main" xmlns="" val="10001"/>
                  </a:ext>
                </a:extLst>
              </a:tr>
              <a:tr h="685586">
                <a:tc gridSpan="2" vMerge="1">
                  <a:txBody>
                    <a:bodyPr/>
                    <a:lstStyle/>
                    <a:p>
                      <a:endParaRPr lang="es-MX"/>
                    </a:p>
                  </a:txBody>
                  <a:tcPr/>
                </a:tc>
                <a:tc hMerge="1" vMerge="1">
                  <a:txBody>
                    <a:bodyPr/>
                    <a:lstStyle/>
                    <a:p>
                      <a:endParaRPr lang="es-MX"/>
                    </a:p>
                  </a:txBody>
                  <a:tcPr/>
                </a:tc>
                <a:tc rowSpan="2">
                  <a:txBody>
                    <a:bodyPr/>
                    <a:lstStyle/>
                    <a:p>
                      <a:pPr marL="38100" marR="38100" algn="ctr">
                        <a:lnSpc>
                          <a:spcPts val="1600"/>
                        </a:lnSpc>
                        <a:spcAft>
                          <a:spcPts val="0"/>
                        </a:spcAft>
                      </a:pPr>
                      <a:r>
                        <a:rPr lang="es-MX" sz="900">
                          <a:effectLst/>
                        </a:rPr>
                        <a:t>Media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2">
                  <a:txBody>
                    <a:bodyPr/>
                    <a:lstStyle/>
                    <a:p>
                      <a:pPr marL="38100" marR="38100" algn="ctr">
                        <a:lnSpc>
                          <a:spcPts val="1600"/>
                        </a:lnSpc>
                        <a:spcAft>
                          <a:spcPts val="0"/>
                        </a:spcAft>
                      </a:pPr>
                      <a:r>
                        <a:rPr lang="es-MX" sz="900">
                          <a:effectLst/>
                        </a:rPr>
                        <a:t>Desviación estándar</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2">
                  <a:txBody>
                    <a:bodyPr/>
                    <a:lstStyle/>
                    <a:p>
                      <a:pPr marL="38100" marR="38100" algn="ctr">
                        <a:lnSpc>
                          <a:spcPts val="1600"/>
                        </a:lnSpc>
                        <a:spcAft>
                          <a:spcPts val="0"/>
                        </a:spcAft>
                      </a:pPr>
                      <a:r>
                        <a:rPr lang="es-MX" sz="900">
                          <a:effectLst/>
                        </a:rPr>
                        <a:t>Media de error estándar</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gridSpan="2">
                  <a:txBody>
                    <a:bodyPr/>
                    <a:lstStyle/>
                    <a:p>
                      <a:pPr marL="38100" marR="38100" algn="ctr">
                        <a:lnSpc>
                          <a:spcPts val="1600"/>
                        </a:lnSpc>
                        <a:spcAft>
                          <a:spcPts val="0"/>
                        </a:spcAft>
                      </a:pPr>
                      <a:r>
                        <a:rPr lang="es-MX" sz="900">
                          <a:effectLst/>
                        </a:rPr>
                        <a:t>95% de intervalo de confianza de la diferencia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MX"/>
                    </a:p>
                  </a:txBody>
                  <a:tcPr/>
                </a:tc>
                <a:tc vMerge="1">
                  <a:txBody>
                    <a:bodyPr/>
                    <a:lstStyle/>
                    <a:p>
                      <a:endParaRPr lang="es-MX"/>
                    </a:p>
                  </a:txBody>
                  <a:tcPr/>
                </a:tc>
                <a:tc vMerge="1">
                  <a:txBody>
                    <a:bodyPr/>
                    <a:lstStyle/>
                    <a:p>
                      <a:endParaRPr lang="es-MX"/>
                    </a:p>
                  </a:txBody>
                  <a:tcPr/>
                </a:tc>
                <a:tc gridSpan="2"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xmlns="" val="10002"/>
                  </a:ext>
                </a:extLst>
              </a:tr>
              <a:tr h="230379">
                <a:tc gridSpan="2" vMerge="1">
                  <a:txBody>
                    <a:bodyPr/>
                    <a:lstStyle/>
                    <a:p>
                      <a:endParaRPr lang="es-MX"/>
                    </a:p>
                  </a:txBody>
                  <a:tcPr/>
                </a:tc>
                <a:tc hMerge="1"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38100" marR="38100" algn="ctr">
                        <a:lnSpc>
                          <a:spcPts val="1600"/>
                        </a:lnSpc>
                        <a:spcAft>
                          <a:spcPts val="0"/>
                        </a:spcAft>
                      </a:pPr>
                      <a:r>
                        <a:rPr lang="es-MX" sz="900">
                          <a:effectLst/>
                        </a:rPr>
                        <a:t>Inferior</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MX" sz="900">
                          <a:effectLst/>
                        </a:rPr>
                        <a:t>Superior</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vMerge="1">
                  <a:txBody>
                    <a:bodyPr/>
                    <a:lstStyle/>
                    <a:p>
                      <a:endParaRPr lang="es-MX"/>
                    </a:p>
                  </a:txBody>
                  <a:tcPr/>
                </a:tc>
                <a:tc vMerge="1">
                  <a:txBody>
                    <a:bodyPr/>
                    <a:lstStyle/>
                    <a:p>
                      <a:endParaRPr lang="es-MX"/>
                    </a:p>
                  </a:txBody>
                  <a:tcPr/>
                </a:tc>
                <a:tc gridSpan="2"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xmlns="" val="10003"/>
                  </a:ext>
                </a:extLst>
              </a:tr>
              <a:tr h="1628032">
                <a:tc>
                  <a:txBody>
                    <a:bodyPr/>
                    <a:lstStyle/>
                    <a:p>
                      <a:pPr marL="38100" marR="38100">
                        <a:lnSpc>
                          <a:spcPts val="1600"/>
                        </a:lnSpc>
                        <a:spcAft>
                          <a:spcPts val="0"/>
                        </a:spcAft>
                      </a:pPr>
                      <a:r>
                        <a:rPr lang="es-MX" sz="900">
                          <a:effectLst/>
                        </a:rPr>
                        <a:t>Par 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MX" sz="900">
                          <a:effectLst/>
                        </a:rPr>
                        <a:t>Prueba diagnósticos segundos  - prueba final </a:t>
                      </a:r>
                      <a:endParaRPr lang="es-MX" sz="1100">
                        <a:effectLst/>
                      </a:endParaRPr>
                    </a:p>
                    <a:p>
                      <a:pPr marL="38100" marR="38100">
                        <a:lnSpc>
                          <a:spcPts val="1600"/>
                        </a:lnSpc>
                        <a:spcAft>
                          <a:spcPts val="0"/>
                        </a:spcAft>
                      </a:pPr>
                      <a:r>
                        <a:rPr lang="es-MX" sz="900">
                          <a:effectLst/>
                        </a:rPr>
                        <a:t>final segundos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MX" sz="900" dirty="0">
                          <a:effectLst/>
                        </a:rPr>
                        <a:t>24,0316</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MX" sz="900" dirty="0">
                          <a:effectLst/>
                        </a:rPr>
                        <a:t>14,3314</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MX" sz="900">
                          <a:effectLst/>
                        </a:rPr>
                        <a:t>3,2878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MX" sz="900">
                          <a:effectLst/>
                        </a:rPr>
                        <a:t>17,1241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MX" sz="900">
                          <a:effectLst/>
                        </a:rPr>
                        <a:t>30,9391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MX" sz="900">
                          <a:effectLst/>
                        </a:rPr>
                        <a:t>7,309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MX" sz="900">
                          <a:effectLst/>
                        </a:rPr>
                        <a:t>18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MX" sz="900">
                          <a:effectLst/>
                        </a:rPr>
                        <a:t>,000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s-MX" sz="1100" dirty="0">
                          <a:effectLst/>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4"/>
                  </a:ext>
                </a:extLst>
              </a:tr>
            </a:tbl>
          </a:graphicData>
        </a:graphic>
      </p:graphicFrame>
      <p:sp>
        <p:nvSpPr>
          <p:cNvPr id="5" name="Rectángulo 4"/>
          <p:cNvSpPr/>
          <p:nvPr/>
        </p:nvSpPr>
        <p:spPr>
          <a:xfrm>
            <a:off x="1261872" y="5047378"/>
            <a:ext cx="9692640" cy="1529842"/>
          </a:xfrm>
          <a:prstGeom prst="rect">
            <a:avLst/>
          </a:prstGeom>
        </p:spPr>
        <p:txBody>
          <a:bodyPr wrap="square">
            <a:spAutoFit/>
          </a:bodyPr>
          <a:lstStyle/>
          <a:p>
            <a:pPr algn="just">
              <a:lnSpc>
                <a:spcPct val="150000"/>
              </a:lnSpc>
              <a:spcAft>
                <a:spcPts val="0"/>
              </a:spcAft>
            </a:pPr>
            <a:r>
              <a:rPr lang="es-ES" sz="1600" b="1" dirty="0">
                <a:latin typeface="Arial" panose="020B0604020202020204" pitchFamily="34" charset="0"/>
                <a:ea typeface="Calibri" panose="020F0502020204030204" pitchFamily="34" charset="0"/>
                <a:cs typeface="Times New Roman" panose="02020603050405020304" pitchFamily="18" charset="0"/>
              </a:rPr>
              <a:t>Análisis: </a:t>
            </a:r>
            <a:r>
              <a:rPr lang="es-ES" sz="1600" dirty="0">
                <a:latin typeface="Arial" panose="020B0604020202020204" pitchFamily="34" charset="0"/>
                <a:ea typeface="Calibri" panose="020F0502020204030204" pitchFamily="34" charset="0"/>
                <a:cs typeface="Times New Roman" panose="02020603050405020304" pitchFamily="18" charset="0"/>
              </a:rPr>
              <a:t>Los estadísticos demostraron que en las muestras hay una diferencia de medias de 24,031 segundos. Con una desviación estándar de 14,3314 y un nivel de significancia inferior al 10%, lo cual indica que al ser menor a este 10% se rechaza la hipótesis nula y se concluye que existe evidencia estadística que los tiempos de la prueba diagnóstica son distintos a la prueba final.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30471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Rectángulo"/>
          <p:cNvSpPr>
            <a:spLocks noGrp="1"/>
          </p:cNvSpPr>
          <p:nvPr>
            <p:ph type="title"/>
          </p:nvPr>
        </p:nvSpPr>
        <p:spPr>
          <a:xfrm>
            <a:off x="786400" y="299545"/>
            <a:ext cx="4259322"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50000"/>
              </a:lnSpc>
            </a:pPr>
            <a:r>
              <a:rPr lang="es-ES" sz="1800" b="1" dirty="0" smtClean="0"/>
              <a:t>ANÁLISIS DE LOS RESULTADOS INICIALES </a:t>
            </a:r>
            <a:endParaRPr lang="es-ES" sz="1800" b="1" dirty="0"/>
          </a:p>
        </p:txBody>
      </p:sp>
      <p:sp>
        <p:nvSpPr>
          <p:cNvPr id="7" name="4 Rectángulo"/>
          <p:cNvSpPr txBox="1">
            <a:spLocks/>
          </p:cNvSpPr>
          <p:nvPr/>
        </p:nvSpPr>
        <p:spPr>
          <a:xfrm>
            <a:off x="6272801" y="310562"/>
            <a:ext cx="4259322" cy="923330"/>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nchor="b">
            <a:spAutoFit/>
          </a:bodyPr>
          <a:lstStyle>
            <a:lvl1pPr algn="l" defTabSz="914400" rtl="0" eaLnBrk="1" latinLnBrk="0" hangingPunct="1">
              <a:lnSpc>
                <a:spcPct val="90000"/>
              </a:lnSpc>
              <a:spcBef>
                <a:spcPct val="0"/>
              </a:spcBef>
              <a:buNone/>
              <a:defRPr sz="4400"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ct val="150000"/>
              </a:lnSpc>
            </a:pPr>
            <a:r>
              <a:rPr lang="es-ES" sz="1800" b="1" dirty="0" smtClean="0"/>
              <a:t>ANÁLISIS DE LOS RESULTADOS FINALES </a:t>
            </a:r>
            <a:endParaRPr lang="es-ES" sz="1800" b="1" dirty="0"/>
          </a:p>
        </p:txBody>
      </p:sp>
      <p:pic>
        <p:nvPicPr>
          <p:cNvPr id="10" name="Imagen 9"/>
          <p:cNvPicPr/>
          <p:nvPr/>
        </p:nvPicPr>
        <p:blipFill>
          <a:blip r:embed="rId2">
            <a:extLst>
              <a:ext uri="{28A0092B-C50C-407E-A947-70E740481C1C}">
                <a14:useLocalDpi xmlns:a14="http://schemas.microsoft.com/office/drawing/2010/main" val="0"/>
              </a:ext>
            </a:extLst>
          </a:blip>
          <a:srcRect/>
          <a:stretch>
            <a:fillRect/>
          </a:stretch>
        </p:blipFill>
        <p:spPr bwMode="auto">
          <a:xfrm>
            <a:off x="-70026" y="1740665"/>
            <a:ext cx="5512360" cy="4629954"/>
          </a:xfrm>
          <a:prstGeom prst="rect">
            <a:avLst/>
          </a:prstGeom>
          <a:noFill/>
          <a:ln>
            <a:noFill/>
          </a:ln>
        </p:spPr>
      </p:pic>
      <p:pic>
        <p:nvPicPr>
          <p:cNvPr id="11"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5442334" y="1740665"/>
            <a:ext cx="5512360" cy="4629954"/>
          </a:xfrm>
          <a:prstGeom prst="rect">
            <a:avLst/>
          </a:prstGeom>
          <a:noFill/>
          <a:ln>
            <a:noFill/>
          </a:ln>
        </p:spPr>
      </p:pic>
    </p:spTree>
    <p:extLst>
      <p:ext uri="{BB962C8B-B14F-4D97-AF65-F5344CB8AC3E}">
        <p14:creationId xmlns:p14="http://schemas.microsoft.com/office/powerpoint/2010/main" val="2270083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Rectángulo"/>
          <p:cNvSpPr txBox="1">
            <a:spLocks/>
          </p:cNvSpPr>
          <p:nvPr/>
        </p:nvSpPr>
        <p:spPr>
          <a:xfrm>
            <a:off x="786400" y="299545"/>
            <a:ext cx="4259322"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lvl1pPr algn="l" defTabSz="914400" rtl="0" eaLnBrk="1" latinLnBrk="0" hangingPunct="1">
              <a:lnSpc>
                <a:spcPct val="90000"/>
              </a:lnSpc>
              <a:spcBef>
                <a:spcPct val="0"/>
              </a:spcBef>
              <a:buNone/>
              <a:defRPr sz="4400"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ct val="150000"/>
              </a:lnSpc>
            </a:pPr>
            <a:r>
              <a:rPr lang="es-ES" sz="1800" b="1" dirty="0" smtClean="0"/>
              <a:t>ANÁLISIS DE LOS RESULTADOS INICIALES </a:t>
            </a:r>
            <a:endParaRPr lang="es-ES" sz="1800" b="1" dirty="0"/>
          </a:p>
        </p:txBody>
      </p:sp>
      <p:sp>
        <p:nvSpPr>
          <p:cNvPr id="3" name="4 Rectángulo"/>
          <p:cNvSpPr txBox="1">
            <a:spLocks/>
          </p:cNvSpPr>
          <p:nvPr/>
        </p:nvSpPr>
        <p:spPr>
          <a:xfrm>
            <a:off x="6272801" y="310562"/>
            <a:ext cx="4259322" cy="923330"/>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nchor="b">
            <a:spAutoFit/>
          </a:bodyPr>
          <a:lstStyle>
            <a:lvl1pPr algn="l" defTabSz="914400" rtl="0" eaLnBrk="1" latinLnBrk="0" hangingPunct="1">
              <a:lnSpc>
                <a:spcPct val="90000"/>
              </a:lnSpc>
              <a:spcBef>
                <a:spcPct val="0"/>
              </a:spcBef>
              <a:buNone/>
              <a:defRPr sz="4400"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ct val="150000"/>
              </a:lnSpc>
            </a:pPr>
            <a:r>
              <a:rPr lang="es-ES" sz="1800" b="1" dirty="0" smtClean="0"/>
              <a:t>ANÁLISIS DE LOS RESULTADOS FINALES </a:t>
            </a:r>
            <a:endParaRPr lang="es-ES" sz="1800" b="1" dirty="0"/>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22030" y="1674563"/>
            <a:ext cx="5251891" cy="4629954"/>
          </a:xfrm>
          <a:prstGeom prst="rect">
            <a:avLst/>
          </a:prstGeom>
          <a:noFill/>
          <a:ln>
            <a:noFill/>
          </a:ln>
        </p:spPr>
      </p:pic>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5563514" y="1674563"/>
            <a:ext cx="5251892" cy="4629954"/>
          </a:xfrm>
          <a:prstGeom prst="rect">
            <a:avLst/>
          </a:prstGeom>
          <a:noFill/>
          <a:ln>
            <a:noFill/>
          </a:ln>
        </p:spPr>
      </p:pic>
    </p:spTree>
    <p:extLst>
      <p:ext uri="{BB962C8B-B14F-4D97-AF65-F5344CB8AC3E}">
        <p14:creationId xmlns:p14="http://schemas.microsoft.com/office/powerpoint/2010/main" val="7044858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Rectángulo"/>
          <p:cNvSpPr>
            <a:spLocks noGrp="1"/>
          </p:cNvSpPr>
          <p:nvPr>
            <p:ph type="title"/>
          </p:nvPr>
        </p:nvSpPr>
        <p:spPr>
          <a:xfrm>
            <a:off x="786400" y="299545"/>
            <a:ext cx="4259322"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50000"/>
              </a:lnSpc>
            </a:pPr>
            <a:r>
              <a:rPr lang="es-ES" sz="1800" b="1" dirty="0" smtClean="0"/>
              <a:t>ANÁLISIS DE LOS RESULTADOS INICIALES </a:t>
            </a:r>
            <a:endParaRPr lang="es-ES" sz="1800" b="1" dirty="0"/>
          </a:p>
        </p:txBody>
      </p:sp>
      <p:sp>
        <p:nvSpPr>
          <p:cNvPr id="7" name="4 Rectángulo"/>
          <p:cNvSpPr txBox="1">
            <a:spLocks/>
          </p:cNvSpPr>
          <p:nvPr/>
        </p:nvSpPr>
        <p:spPr>
          <a:xfrm>
            <a:off x="6272801" y="299545"/>
            <a:ext cx="4259322" cy="923330"/>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nchor="b">
            <a:spAutoFit/>
          </a:bodyPr>
          <a:lstStyle>
            <a:lvl1pPr algn="l" defTabSz="914400" rtl="0" eaLnBrk="1" latinLnBrk="0" hangingPunct="1">
              <a:lnSpc>
                <a:spcPct val="90000"/>
              </a:lnSpc>
              <a:spcBef>
                <a:spcPct val="0"/>
              </a:spcBef>
              <a:buNone/>
              <a:defRPr sz="4400"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ct val="150000"/>
              </a:lnSpc>
            </a:pPr>
            <a:r>
              <a:rPr lang="es-ES" sz="1800" b="1" dirty="0" smtClean="0"/>
              <a:t>ANÁLISIS DE LOS RESULTADOS FINALES </a:t>
            </a:r>
            <a:endParaRPr lang="es-ES" sz="1800" b="1" dirty="0"/>
          </a:p>
        </p:txBody>
      </p:sp>
      <p:pic>
        <p:nvPicPr>
          <p:cNvPr id="10" name="Imagen 9"/>
          <p:cNvPicPr/>
          <p:nvPr/>
        </p:nvPicPr>
        <p:blipFill>
          <a:blip r:embed="rId2">
            <a:extLst>
              <a:ext uri="{28A0092B-C50C-407E-A947-70E740481C1C}">
                <a14:useLocalDpi xmlns:a14="http://schemas.microsoft.com/office/drawing/2010/main" val="0"/>
              </a:ext>
            </a:extLst>
          </a:blip>
          <a:srcRect/>
          <a:stretch>
            <a:fillRect/>
          </a:stretch>
        </p:blipFill>
        <p:spPr bwMode="auto">
          <a:xfrm>
            <a:off x="0" y="1806766"/>
            <a:ext cx="5269988" cy="4409616"/>
          </a:xfrm>
          <a:prstGeom prst="rect">
            <a:avLst/>
          </a:prstGeom>
          <a:noFill/>
          <a:ln>
            <a:noFill/>
          </a:ln>
        </p:spPr>
      </p:pic>
      <p:pic>
        <p:nvPicPr>
          <p:cNvPr id="11"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5447978" y="1806766"/>
            <a:ext cx="5269989" cy="4409616"/>
          </a:xfrm>
          <a:prstGeom prst="rect">
            <a:avLst/>
          </a:prstGeom>
          <a:noFill/>
          <a:ln>
            <a:noFill/>
          </a:ln>
        </p:spPr>
      </p:pic>
    </p:spTree>
    <p:extLst>
      <p:ext uri="{BB962C8B-B14F-4D97-AF65-F5344CB8AC3E}">
        <p14:creationId xmlns:p14="http://schemas.microsoft.com/office/powerpoint/2010/main" val="1410196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149314" y="1048998"/>
            <a:ext cx="7416800" cy="461963"/>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es-ES" sz="2400" b="1" dirty="0">
                <a:latin typeface="Times New Roman" panose="02020603050405020304" pitchFamily="18" charset="0"/>
                <a:cs typeface="Times New Roman" panose="02020603050405020304" pitchFamily="18" charset="0"/>
              </a:rPr>
              <a:t>PLANTEAMIENTO DEL PROBLEMA</a:t>
            </a:r>
          </a:p>
        </p:txBody>
      </p:sp>
      <p:pic>
        <p:nvPicPr>
          <p:cNvPr id="6" name="Picture 7"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l="9814" r="10472"/>
          <a:stretch>
            <a:fillRect/>
          </a:stretch>
        </p:blipFill>
        <p:spPr bwMode="auto">
          <a:xfrm>
            <a:off x="8838044" y="4914315"/>
            <a:ext cx="2274644" cy="17545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Abrir llave"/>
          <p:cNvSpPr/>
          <p:nvPr/>
        </p:nvSpPr>
        <p:spPr>
          <a:xfrm>
            <a:off x="1621175" y="2205628"/>
            <a:ext cx="309782" cy="2904877"/>
          </a:xfrm>
          <a:prstGeom prst="leftBrace">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s-ES"/>
          </a:p>
        </p:txBody>
      </p:sp>
      <p:sp>
        <p:nvSpPr>
          <p:cNvPr id="10" name="5 CuadroTexto"/>
          <p:cNvSpPr txBox="1">
            <a:spLocks noChangeArrowheads="1"/>
          </p:cNvSpPr>
          <p:nvPr/>
        </p:nvSpPr>
        <p:spPr bwMode="auto">
          <a:xfrm>
            <a:off x="-1987" y="3386956"/>
            <a:ext cx="15216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ES" sz="2400" b="1" dirty="0">
                <a:latin typeface="Gabriola" panose="04040605051002020D02" pitchFamily="82" charset="0"/>
                <a:cs typeface="+mn-cs"/>
              </a:rPr>
              <a:t>Antecedentes </a:t>
            </a:r>
          </a:p>
        </p:txBody>
      </p:sp>
      <p:sp>
        <p:nvSpPr>
          <p:cNvPr id="11" name="Rectángulo 10"/>
          <p:cNvSpPr/>
          <p:nvPr/>
        </p:nvSpPr>
        <p:spPr>
          <a:xfrm>
            <a:off x="1923623" y="2063517"/>
            <a:ext cx="8109020" cy="3108543"/>
          </a:xfrm>
          <a:prstGeom prst="rect">
            <a:avLst/>
          </a:prstGeom>
        </p:spPr>
        <p:txBody>
          <a:bodyPr wrap="square">
            <a:spAutoFit/>
          </a:bodyPr>
          <a:lstStyle/>
          <a:p>
            <a:pPr algn="just"/>
            <a:r>
              <a:rPr lang="es-ES" sz="2800" dirty="0">
                <a:latin typeface="Gabriola" panose="04040605051002020D02" pitchFamily="82" charset="0"/>
                <a:ea typeface="Calibri" panose="020F0502020204030204" pitchFamily="34" charset="0"/>
              </a:rPr>
              <a:t>La natación como deporte </a:t>
            </a:r>
            <a:r>
              <a:rPr lang="es-ES" sz="2800" dirty="0" smtClean="0">
                <a:latin typeface="Gabriola" panose="04040605051002020D02" pitchFamily="82" charset="0"/>
                <a:ea typeface="Calibri" panose="020F0502020204030204" pitchFamily="34" charset="0"/>
              </a:rPr>
              <a:t>es considerado </a:t>
            </a:r>
            <a:r>
              <a:rPr lang="es-ES" sz="2800" dirty="0">
                <a:latin typeface="Gabriola" panose="04040605051002020D02" pitchFamily="82" charset="0"/>
                <a:ea typeface="Calibri" panose="020F0502020204030204" pitchFamily="34" charset="0"/>
              </a:rPr>
              <a:t>de mucha importancia para el desarrollo integral del ser </a:t>
            </a:r>
            <a:r>
              <a:rPr lang="es-ES" sz="2800" dirty="0" smtClean="0">
                <a:latin typeface="Gabriola" panose="04040605051002020D02" pitchFamily="82" charset="0"/>
                <a:ea typeface="Calibri" panose="020F0502020204030204" pitchFamily="34" charset="0"/>
              </a:rPr>
              <a:t>humano, </a:t>
            </a:r>
            <a:r>
              <a:rPr lang="es-ES" sz="2800" dirty="0">
                <a:latin typeface="Gabriola" panose="04040605051002020D02" pitchFamily="82" charset="0"/>
              </a:rPr>
              <a:t>En Ecuador la natación es deporte que se ha ido desarrollando progresivamente a lo largo de los </a:t>
            </a:r>
            <a:r>
              <a:rPr lang="es-ES" sz="2800" dirty="0" smtClean="0">
                <a:latin typeface="Gabriola" panose="04040605051002020D02" pitchFamily="82" charset="0"/>
              </a:rPr>
              <a:t>años, </a:t>
            </a:r>
            <a:r>
              <a:rPr lang="es-ES" sz="2800" dirty="0">
                <a:latin typeface="Gabriola" panose="04040605051002020D02" pitchFamily="82" charset="0"/>
              </a:rPr>
              <a:t>Sin embargo, es insuficiente la cobertura que se ha dado, con respecto a la cantidad de jóvenes que poseen el talento en el país, </a:t>
            </a:r>
            <a:r>
              <a:rPr lang="es-ES" sz="2800" dirty="0" smtClean="0">
                <a:latin typeface="Gabriola" panose="04040605051002020D02" pitchFamily="82" charset="0"/>
              </a:rPr>
              <a:t>que </a:t>
            </a:r>
            <a:r>
              <a:rPr lang="es-ES" sz="2800" dirty="0">
                <a:latin typeface="Gabriola" panose="04040605051002020D02" pitchFamily="82" charset="0"/>
              </a:rPr>
              <a:t>por diversos factores sociales, económicos</a:t>
            </a:r>
            <a:r>
              <a:rPr lang="es-ES" sz="2800" dirty="0" smtClean="0">
                <a:latin typeface="Gabriola" panose="04040605051002020D02" pitchFamily="82" charset="0"/>
              </a:rPr>
              <a:t>, logísticos, </a:t>
            </a:r>
            <a:r>
              <a:rPr lang="es-ES" sz="2800" dirty="0">
                <a:latin typeface="Gabriola" panose="04040605051002020D02" pitchFamily="82" charset="0"/>
              </a:rPr>
              <a:t>no llegan a tener la oportunidad de recibir el entrenamiento en la disciplina de natación. </a:t>
            </a:r>
            <a:endParaRPr lang="es-MX" sz="2800" dirty="0">
              <a:latin typeface="Gabriola" panose="04040605051002020D02" pitchFamily="82" charset="0"/>
            </a:endParaRPr>
          </a:p>
        </p:txBody>
      </p:sp>
    </p:spTree>
    <p:extLst>
      <p:ext uri="{BB962C8B-B14F-4D97-AF65-F5344CB8AC3E}">
        <p14:creationId xmlns:p14="http://schemas.microsoft.com/office/powerpoint/2010/main" val="567395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Rectángulo"/>
          <p:cNvSpPr txBox="1">
            <a:spLocks/>
          </p:cNvSpPr>
          <p:nvPr/>
        </p:nvSpPr>
        <p:spPr>
          <a:xfrm>
            <a:off x="786400" y="299545"/>
            <a:ext cx="4259322"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lvl1pPr algn="l" defTabSz="914400" rtl="0" eaLnBrk="1" latinLnBrk="0" hangingPunct="1">
              <a:lnSpc>
                <a:spcPct val="90000"/>
              </a:lnSpc>
              <a:spcBef>
                <a:spcPct val="0"/>
              </a:spcBef>
              <a:buNone/>
              <a:defRPr sz="4400"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ct val="150000"/>
              </a:lnSpc>
            </a:pPr>
            <a:r>
              <a:rPr lang="es-ES" sz="1800" b="1" dirty="0" smtClean="0"/>
              <a:t>ANÁLISIS DE LOS RESULTADOS INICIALES </a:t>
            </a:r>
            <a:endParaRPr lang="es-ES" sz="1800" b="1" dirty="0"/>
          </a:p>
        </p:txBody>
      </p:sp>
      <p:sp>
        <p:nvSpPr>
          <p:cNvPr id="3" name="4 Rectángulo"/>
          <p:cNvSpPr txBox="1">
            <a:spLocks/>
          </p:cNvSpPr>
          <p:nvPr/>
        </p:nvSpPr>
        <p:spPr>
          <a:xfrm>
            <a:off x="6272801" y="310562"/>
            <a:ext cx="4259322" cy="923330"/>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nchor="b">
            <a:spAutoFit/>
          </a:bodyPr>
          <a:lstStyle>
            <a:lvl1pPr algn="l" defTabSz="914400" rtl="0" eaLnBrk="1" latinLnBrk="0" hangingPunct="1">
              <a:lnSpc>
                <a:spcPct val="90000"/>
              </a:lnSpc>
              <a:spcBef>
                <a:spcPct val="0"/>
              </a:spcBef>
              <a:buNone/>
              <a:defRPr sz="4400"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ct val="150000"/>
              </a:lnSpc>
            </a:pPr>
            <a:r>
              <a:rPr lang="es-ES" sz="1800" b="1" dirty="0" smtClean="0"/>
              <a:t>ANÁLISIS DE LOS RESULTADOS FINALES </a:t>
            </a:r>
            <a:endParaRPr lang="es-ES" sz="1800" b="1"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 y="1762701"/>
            <a:ext cx="5233011" cy="5095300"/>
          </a:xfrm>
          <a:prstGeom prst="rect">
            <a:avLst/>
          </a:prstGeom>
          <a:noFill/>
          <a:ln>
            <a:noFill/>
          </a:ln>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5783855" y="1762700"/>
            <a:ext cx="5111827" cy="5095300"/>
          </a:xfrm>
          <a:prstGeom prst="rect">
            <a:avLst/>
          </a:prstGeom>
          <a:noFill/>
          <a:ln>
            <a:noFill/>
          </a:ln>
        </p:spPr>
      </p:pic>
    </p:spTree>
    <p:extLst>
      <p:ext uri="{BB962C8B-B14F-4D97-AF65-F5344CB8AC3E}">
        <p14:creationId xmlns:p14="http://schemas.microsoft.com/office/powerpoint/2010/main" val="3945294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Users\LEON\Downloads\image1.png"/>
          <p:cNvPicPr/>
          <p:nvPr/>
        </p:nvPicPr>
        <p:blipFill rotWithShape="1">
          <a:blip r:embed="rId2">
            <a:extLst>
              <a:ext uri="{28A0092B-C50C-407E-A947-70E740481C1C}">
                <a14:useLocalDpi xmlns:a14="http://schemas.microsoft.com/office/drawing/2010/main" val="0"/>
              </a:ext>
            </a:extLst>
          </a:blip>
          <a:srcRect t="13819" r="-2" b="15453"/>
          <a:stretch/>
        </p:blipFill>
        <p:spPr bwMode="auto">
          <a:xfrm>
            <a:off x="3725892" y="1674055"/>
            <a:ext cx="4764600" cy="5183945"/>
          </a:xfrm>
          <a:prstGeom prst="rect">
            <a:avLst/>
          </a:prstGeom>
          <a:noFill/>
          <a:ln>
            <a:noFill/>
          </a:ln>
          <a:extLst>
            <a:ext uri="{53640926-AAD7-44D8-BBD7-CCE9431645EC}">
              <a14:shadowObscured xmlns:a14="http://schemas.microsoft.com/office/drawing/2010/main"/>
            </a:ext>
          </a:extLst>
        </p:spPr>
      </p:pic>
      <p:sp>
        <p:nvSpPr>
          <p:cNvPr id="3" name="Título 2"/>
          <p:cNvSpPr>
            <a:spLocks noGrp="1"/>
          </p:cNvSpPr>
          <p:nvPr>
            <p:ph type="title"/>
          </p:nvPr>
        </p:nvSpPr>
        <p:spPr>
          <a:xfrm>
            <a:off x="1261872" y="365760"/>
            <a:ext cx="9692640" cy="928468"/>
          </a:xfrm>
        </p:spPr>
        <p:txBody>
          <a:bodyPr>
            <a:normAutofit/>
          </a:bodyPr>
          <a:lstStyle/>
          <a:p>
            <a:pPr algn="ctr"/>
            <a:r>
              <a:rPr lang="es-MX" sz="2800" dirty="0" smtClean="0"/>
              <a:t>Logros obtenidos con los mas destacados del proyecto </a:t>
            </a:r>
            <a:endParaRPr lang="en-US" sz="2800" dirty="0"/>
          </a:p>
        </p:txBody>
      </p:sp>
      <p:sp>
        <p:nvSpPr>
          <p:cNvPr id="4" name="Marcador de contenido 3"/>
          <p:cNvSpPr>
            <a:spLocks noGrp="1"/>
          </p:cNvSpPr>
          <p:nvPr>
            <p:ph idx="1"/>
          </p:nvPr>
        </p:nvSpPr>
        <p:spPr>
          <a:xfrm>
            <a:off x="1374414" y="1448972"/>
            <a:ext cx="8595360" cy="4351337"/>
          </a:xfrm>
        </p:spPr>
        <p:txBody>
          <a:bodyPr/>
          <a:lstStyle/>
          <a:p>
            <a:r>
              <a:rPr lang="es-MX" dirty="0" smtClean="0"/>
              <a:t>.</a:t>
            </a:r>
            <a:endParaRPr lang="en-US" dirty="0"/>
          </a:p>
        </p:txBody>
      </p:sp>
    </p:spTree>
    <p:extLst>
      <p:ext uri="{BB962C8B-B14F-4D97-AF65-F5344CB8AC3E}">
        <p14:creationId xmlns:p14="http://schemas.microsoft.com/office/powerpoint/2010/main" val="24539464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446663" y="122963"/>
            <a:ext cx="8128000" cy="750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algn="ctr">
              <a:lnSpc>
                <a:spcPct val="107000"/>
              </a:lnSpc>
              <a:spcBef>
                <a:spcPts val="2400"/>
              </a:spcBef>
              <a:spcAft>
                <a:spcPts val="0"/>
              </a:spcAft>
            </a:pPr>
            <a:r>
              <a:rPr lang="es-ES" sz="4000" b="1" dirty="0">
                <a:solidFill>
                  <a:schemeClr val="tx1"/>
                </a:solidFill>
                <a:latin typeface="Gabriola" panose="04040605051002020D02" pitchFamily="82" charset="0"/>
              </a:rPr>
              <a:t>Propuesta del plan de entrenamiento </a:t>
            </a:r>
            <a:endParaRPr lang="es-MX" sz="4000" b="1" dirty="0">
              <a:solidFill>
                <a:schemeClr val="tx1"/>
              </a:solidFill>
              <a:latin typeface="Gabriola" panose="04040605051002020D02" pitchFamily="82" charset="0"/>
            </a:endParaRPr>
          </a:p>
        </p:txBody>
      </p:sp>
      <p:graphicFrame>
        <p:nvGraphicFramePr>
          <p:cNvPr id="7" name="Tabla 6"/>
          <p:cNvGraphicFramePr>
            <a:graphicFrameLocks noGrp="1"/>
          </p:cNvGraphicFramePr>
          <p:nvPr>
            <p:extLst>
              <p:ext uri="{D42A27DB-BD31-4B8C-83A1-F6EECF244321}">
                <p14:modId xmlns:p14="http://schemas.microsoft.com/office/powerpoint/2010/main" val="2346379186"/>
              </p:ext>
            </p:extLst>
          </p:nvPr>
        </p:nvGraphicFramePr>
        <p:xfrm>
          <a:off x="395784" y="1377388"/>
          <a:ext cx="10631607" cy="4456120"/>
        </p:xfrm>
        <a:graphic>
          <a:graphicData uri="http://schemas.openxmlformats.org/drawingml/2006/table">
            <a:tbl>
              <a:tblPr firstRow="1" bandRow="1">
                <a:tableStyleId>{5C22544A-7EE6-4342-B048-85BDC9FD1C3A}</a:tableStyleId>
              </a:tblPr>
              <a:tblGrid>
                <a:gridCol w="1884083">
                  <a:extLst>
                    <a:ext uri="{9D8B030D-6E8A-4147-A177-3AD203B41FA5}">
                      <a16:colId xmlns:a16="http://schemas.microsoft.com/office/drawing/2014/main" xmlns="" val="20000"/>
                    </a:ext>
                  </a:extLst>
                </a:gridCol>
                <a:gridCol w="8747524">
                  <a:extLst>
                    <a:ext uri="{9D8B030D-6E8A-4147-A177-3AD203B41FA5}">
                      <a16:colId xmlns:a16="http://schemas.microsoft.com/office/drawing/2014/main" xmlns="" val="20001"/>
                    </a:ext>
                  </a:extLst>
                </a:gridCol>
              </a:tblGrid>
              <a:tr h="16387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2400" b="1" kern="1200" dirty="0" smtClean="0">
                          <a:solidFill>
                            <a:schemeClr val="tx1"/>
                          </a:solidFill>
                          <a:latin typeface="Gabriola" panose="04040605051002020D02" pitchFamily="82" charset="0"/>
                          <a:ea typeface="+mn-ea"/>
                          <a:cs typeface="+mn-cs"/>
                        </a:rPr>
                        <a:t>Descripción </a:t>
                      </a:r>
                      <a:endParaRPr lang="es-MX" sz="2400" b="1" kern="1200" dirty="0" smtClean="0">
                        <a:solidFill>
                          <a:schemeClr val="tx1"/>
                        </a:solidFill>
                        <a:latin typeface="Gabriola" panose="04040605051002020D02" pitchFamily="82" charset="0"/>
                        <a:ea typeface="+mn-ea"/>
                        <a:cs typeface="+mn-cs"/>
                      </a:endParaRPr>
                    </a:p>
                    <a:p>
                      <a:endParaRPr lang="es-MX" sz="2400" b="1" kern="1200" dirty="0">
                        <a:solidFill>
                          <a:schemeClr val="tx1"/>
                        </a:solidFill>
                        <a:latin typeface="Gabriola" panose="04040605051002020D02" pitchFamily="82" charset="0"/>
                        <a:ea typeface="+mn-ea"/>
                        <a:cs typeface="+mn-cs"/>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2000" b="0" kern="1200" dirty="0" smtClean="0">
                          <a:solidFill>
                            <a:schemeClr val="tx1"/>
                          </a:solidFill>
                          <a:latin typeface="Gabriola" panose="04040605051002020D02" pitchFamily="82" charset="0"/>
                          <a:ea typeface="+mn-ea"/>
                          <a:cs typeface="+mn-cs"/>
                        </a:rPr>
                        <a:t>El programa de entrenamiento se encuentra dirigido para niños y adolescentes en edades comprendidas entre 6 y 13 años, con aptitud y habilidades motrices orientadas hacia la natación, el mismo se encuentra comprendido en microciclos que abarcan doce (12) semanas, para un cumplimento de 2 horas diarias el mismo que está diseñado de tal forma que en la parte inicial de cada sesión  de entrenamiento consta de diferentes tipos de habilidades motrices acuáticas como son: giros, saltos, deslizamientos, diferentes formas de acción de piernas y de brazos etc. </a:t>
                      </a:r>
                      <a:endParaRPr lang="es-MX" sz="2000" b="0" kern="1200" dirty="0" smtClean="0">
                        <a:solidFill>
                          <a:schemeClr val="tx1"/>
                        </a:solidFill>
                        <a:latin typeface="Gabriola" panose="04040605051002020D02" pitchFamily="82" charset="0"/>
                        <a:ea typeface="+mn-ea"/>
                        <a:cs typeface="+mn-cs"/>
                      </a:endParaRPr>
                    </a:p>
                  </a:txBody>
                  <a:tcPr/>
                </a:tc>
                <a:extLst>
                  <a:ext uri="{0D108BD9-81ED-4DB2-BD59-A6C34878D82A}">
                    <a16:rowId xmlns:a16="http://schemas.microsoft.com/office/drawing/2014/main" xmlns="" val="10000"/>
                  </a:ext>
                </a:extLst>
              </a:tr>
              <a:tr h="1225240">
                <a:tc>
                  <a:txBody>
                    <a:bodyPr/>
                    <a:lstStyle/>
                    <a:p>
                      <a:endParaRPr lang="es-EC" sz="2400" b="1" kern="1200" dirty="0" smtClean="0">
                        <a:solidFill>
                          <a:schemeClr val="tx1"/>
                        </a:solidFill>
                        <a:latin typeface="Gabriola" panose="04040605051002020D02" pitchFamily="82" charset="0"/>
                        <a:ea typeface="+mn-ea"/>
                        <a:cs typeface="+mn-cs"/>
                      </a:endParaRPr>
                    </a:p>
                    <a:p>
                      <a:r>
                        <a:rPr lang="es-EC" sz="2400" b="1" kern="1200" dirty="0" smtClean="0">
                          <a:solidFill>
                            <a:schemeClr val="tx1"/>
                          </a:solidFill>
                          <a:latin typeface="Gabriola" panose="04040605051002020D02" pitchFamily="82" charset="0"/>
                          <a:ea typeface="+mn-ea"/>
                          <a:cs typeface="+mn-cs"/>
                        </a:rPr>
                        <a:t>Fundamentación </a:t>
                      </a:r>
                    </a:p>
                    <a:p>
                      <a:endParaRPr lang="es-EC" sz="2400" b="1" kern="1200" dirty="0" smtClean="0">
                        <a:solidFill>
                          <a:schemeClr val="tx1"/>
                        </a:solidFill>
                        <a:latin typeface="Gabriola" panose="04040605051002020D02" pitchFamily="82" charset="0"/>
                        <a:ea typeface="+mn-ea"/>
                        <a:cs typeface="+mn-cs"/>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2000" b="0" kern="1200" dirty="0" smtClean="0">
                          <a:solidFill>
                            <a:schemeClr val="tx1"/>
                          </a:solidFill>
                          <a:latin typeface="Gabriola" panose="04040605051002020D02" pitchFamily="82" charset="0"/>
                          <a:ea typeface="+mn-ea"/>
                          <a:cs typeface="+mn-cs"/>
                        </a:rPr>
                        <a:t>En primer lugar, se fundamenta en los resultados y marcas logradas por los estudiantes que fueron objeto de estudio, los cuales tuvieron un progreso importante. Este se encuentra basado en estudios empíricos, normas de la disciplina y requerimientos propios de los grupos en esta edad. </a:t>
                      </a:r>
                      <a:endParaRPr lang="es-MX" sz="2000" b="0" kern="1200" dirty="0" smtClean="0">
                        <a:solidFill>
                          <a:schemeClr val="tx1"/>
                        </a:solidFill>
                        <a:latin typeface="Gabriola" panose="04040605051002020D02" pitchFamily="82" charset="0"/>
                        <a:ea typeface="+mn-ea"/>
                        <a:cs typeface="+mn-cs"/>
                      </a:endParaRPr>
                    </a:p>
                  </a:txBody>
                  <a:tcPr/>
                </a:tc>
                <a:extLst>
                  <a:ext uri="{0D108BD9-81ED-4DB2-BD59-A6C34878D82A}">
                    <a16:rowId xmlns:a16="http://schemas.microsoft.com/office/drawing/2014/main" xmlns="" val="10001"/>
                  </a:ext>
                </a:extLst>
              </a:tr>
              <a:tr h="370840">
                <a:tc>
                  <a:txBody>
                    <a:bodyPr/>
                    <a:lstStyle/>
                    <a:p>
                      <a:r>
                        <a:rPr lang="es-EC" sz="2400" b="1" kern="1200" dirty="0" smtClean="0">
                          <a:solidFill>
                            <a:schemeClr val="tx1"/>
                          </a:solidFill>
                          <a:latin typeface="Gabriola" panose="04040605051002020D02" pitchFamily="82" charset="0"/>
                          <a:ea typeface="+mn-ea"/>
                          <a:cs typeface="+mn-cs"/>
                        </a:rPr>
                        <a:t>Objetivos </a:t>
                      </a:r>
                      <a:endParaRPr lang="es-MX" sz="2400" b="1" kern="1200" dirty="0">
                        <a:solidFill>
                          <a:schemeClr val="tx1"/>
                        </a:solidFill>
                        <a:latin typeface="Gabriola" panose="04040605051002020D02" pitchFamily="8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b="0" kern="1200" dirty="0" smtClean="0">
                          <a:solidFill>
                            <a:schemeClr val="tx1"/>
                          </a:solidFill>
                          <a:latin typeface="Gabriola" panose="04040605051002020D02" pitchFamily="82" charset="0"/>
                          <a:ea typeface="+mn-ea"/>
                          <a:cs typeface="+mn-cs"/>
                        </a:rPr>
                        <a:t>Implementar en un programa de enseñanza-aprendizaje y entrenamiento la práctica habitual de las Habilidades motrices acuáticas en el estilo crol en los nadadores, con el fin de mejorar significativamente la técnica del estilo crol, en el menor tiempo posible, lo que se verá reflejado en la mejora de sus gestos técnicos, evitando movimientos innecesarios, ahorrando energía y bajando sus marcas.</a:t>
                      </a:r>
                      <a:endParaRPr lang="es-MX" sz="2000" b="0" kern="1200" dirty="0" smtClean="0">
                        <a:solidFill>
                          <a:schemeClr val="tx1"/>
                        </a:solidFill>
                        <a:latin typeface="Gabriola" panose="04040605051002020D02" pitchFamily="82" charset="0"/>
                        <a:ea typeface="+mn-ea"/>
                        <a:cs typeface="+mn-cs"/>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0662882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1323833" y="259306"/>
            <a:ext cx="8758862" cy="6598693"/>
          </a:xfrm>
          <a:prstGeom prst="rect">
            <a:avLst/>
          </a:prstGeom>
        </p:spPr>
      </p:pic>
    </p:spTree>
    <p:extLst>
      <p:ext uri="{BB962C8B-B14F-4D97-AF65-F5344CB8AC3E}">
        <p14:creationId xmlns:p14="http://schemas.microsoft.com/office/powerpoint/2010/main" val="11538398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81416" y="140288"/>
            <a:ext cx="52642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EC" dirty="0" smtClean="0"/>
              <a:t>Microciclos 12 semanas </a:t>
            </a:r>
            <a:endParaRPr lang="es-MX" dirty="0"/>
          </a:p>
        </p:txBody>
      </p:sp>
      <p:graphicFrame>
        <p:nvGraphicFramePr>
          <p:cNvPr id="5" name="Objeto 4"/>
          <p:cNvGraphicFramePr>
            <a:graphicFrameLocks noChangeAspect="1"/>
          </p:cNvGraphicFramePr>
          <p:nvPr>
            <p:extLst>
              <p:ext uri="{D42A27DB-BD31-4B8C-83A1-F6EECF244321}">
                <p14:modId xmlns:p14="http://schemas.microsoft.com/office/powerpoint/2010/main" val="1178362253"/>
              </p:ext>
            </p:extLst>
          </p:nvPr>
        </p:nvGraphicFramePr>
        <p:xfrm>
          <a:off x="218364" y="581854"/>
          <a:ext cx="10809027" cy="6276146"/>
        </p:xfrm>
        <a:graphic>
          <a:graphicData uri="http://schemas.openxmlformats.org/presentationml/2006/ole">
            <mc:AlternateContent xmlns:mc="http://schemas.openxmlformats.org/markup-compatibility/2006">
              <mc:Choice xmlns:v="urn:schemas-microsoft-com:vml" Requires="v">
                <p:oleObj spid="_x0000_s7262" name="Hoja de cálculo" r:id="rId4" imgW="11704343" imgH="10165283" progId="Excel.Sheet.12">
                  <p:embed/>
                </p:oleObj>
              </mc:Choice>
              <mc:Fallback>
                <p:oleObj name="Hoja de cálculo" r:id="rId4" imgW="11704343" imgH="10165283" progId="Excel.Shee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r="6767" b="9172"/>
                      <a:stretch>
                        <a:fillRect/>
                      </a:stretch>
                    </p:blipFill>
                    <p:spPr bwMode="auto">
                      <a:xfrm>
                        <a:off x="218364" y="581854"/>
                        <a:ext cx="10809027" cy="6276146"/>
                      </a:xfrm>
                      <a:prstGeom prst="rect">
                        <a:avLst/>
                      </a:prstGeom>
                      <a:noFill/>
                    </p:spPr>
                  </p:pic>
                </p:oleObj>
              </mc:Fallback>
            </mc:AlternateContent>
          </a:graphicData>
        </a:graphic>
      </p:graphicFrame>
      <p:sp>
        <p:nvSpPr>
          <p:cNvPr id="6" name="Rectángulo 5"/>
          <p:cNvSpPr/>
          <p:nvPr/>
        </p:nvSpPr>
        <p:spPr>
          <a:xfrm>
            <a:off x="218364" y="1095655"/>
            <a:ext cx="526105" cy="461665"/>
          </a:xfrm>
          <a:prstGeom prst="rect">
            <a:avLst/>
          </a:prstGeom>
          <a:noFill/>
        </p:spPr>
        <p:txBody>
          <a:bodyPr wrap="none" lIns="91440" tIns="45720" rIns="91440" bIns="45720">
            <a:spAutoFit/>
          </a:bodyPr>
          <a:lstStyle/>
          <a:p>
            <a:pPr algn="ctr"/>
            <a:r>
              <a:rPr lang="es-ES" sz="2400" dirty="0" smtClean="0">
                <a:ln w="0"/>
                <a:effectLst>
                  <a:outerShdw blurRad="38100" dist="19050" dir="2700000" algn="tl" rotWithShape="0">
                    <a:schemeClr val="dk1">
                      <a:alpha val="40000"/>
                    </a:schemeClr>
                  </a:outerShdw>
                </a:effectLst>
              </a:rPr>
              <a:t>1. </a:t>
            </a:r>
            <a:endParaRPr lang="es-ES" sz="2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629829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flipV="1">
            <a:off x="0" y="109182"/>
            <a:ext cx="9062113" cy="433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graphicFrame>
        <p:nvGraphicFramePr>
          <p:cNvPr id="5" name="Objeto 4"/>
          <p:cNvGraphicFramePr>
            <a:graphicFrameLocks noChangeAspect="1"/>
          </p:cNvGraphicFramePr>
          <p:nvPr>
            <p:extLst>
              <p:ext uri="{D42A27DB-BD31-4B8C-83A1-F6EECF244321}">
                <p14:modId xmlns:p14="http://schemas.microsoft.com/office/powerpoint/2010/main" val="1199360121"/>
              </p:ext>
            </p:extLst>
          </p:nvPr>
        </p:nvGraphicFramePr>
        <p:xfrm>
          <a:off x="313898" y="245660"/>
          <a:ext cx="10740787" cy="6424257"/>
        </p:xfrm>
        <a:graphic>
          <a:graphicData uri="http://schemas.openxmlformats.org/presentationml/2006/ole">
            <mc:AlternateContent xmlns:mc="http://schemas.openxmlformats.org/markup-compatibility/2006">
              <mc:Choice xmlns:v="urn:schemas-microsoft-com:vml" Requires="v">
                <p:oleObj spid="_x0000_s8285" name="Hoja de cálculo" r:id="rId4" imgW="11734838" imgH="10713923" progId="Excel.Sheet.12">
                  <p:embed/>
                </p:oleObj>
              </mc:Choice>
              <mc:Fallback>
                <p:oleObj name="Hoja de cálculo" r:id="rId4" imgW="11734838" imgH="10713923" progId="Excel.Shee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r="6564" b="13239"/>
                      <a:stretch>
                        <a:fillRect/>
                      </a:stretch>
                    </p:blipFill>
                    <p:spPr bwMode="auto">
                      <a:xfrm>
                        <a:off x="313898" y="245660"/>
                        <a:ext cx="10740787" cy="6424257"/>
                      </a:xfrm>
                      <a:prstGeom prst="rect">
                        <a:avLst/>
                      </a:prstGeom>
                      <a:noFill/>
                    </p:spPr>
                  </p:pic>
                </p:oleObj>
              </mc:Fallback>
            </mc:AlternateContent>
          </a:graphicData>
        </a:graphic>
      </p:graphicFrame>
      <p:sp>
        <p:nvSpPr>
          <p:cNvPr id="6" name="Rectángulo 5"/>
          <p:cNvSpPr/>
          <p:nvPr/>
        </p:nvSpPr>
        <p:spPr>
          <a:xfrm>
            <a:off x="313898" y="542925"/>
            <a:ext cx="526106" cy="461665"/>
          </a:xfrm>
          <a:prstGeom prst="rect">
            <a:avLst/>
          </a:prstGeom>
          <a:noFill/>
        </p:spPr>
        <p:txBody>
          <a:bodyPr wrap="none" lIns="91440" tIns="45720" rIns="91440" bIns="45720">
            <a:spAutoFit/>
          </a:bodyPr>
          <a:lstStyle/>
          <a:p>
            <a:pPr algn="ctr"/>
            <a:r>
              <a:rPr lang="es-ES" sz="2400" dirty="0" smtClean="0">
                <a:ln w="0"/>
                <a:effectLst>
                  <a:outerShdw blurRad="38100" dist="19050" dir="2700000" algn="tl" rotWithShape="0">
                    <a:schemeClr val="dk1">
                      <a:alpha val="40000"/>
                    </a:schemeClr>
                  </a:outerShdw>
                </a:effectLst>
              </a:rPr>
              <a:t>2. </a:t>
            </a:r>
            <a:endParaRPr lang="es-ES" sz="2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629028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566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5" name="Objeto 4"/>
          <p:cNvGraphicFramePr>
            <a:graphicFrameLocks noChangeAspect="1"/>
          </p:cNvGraphicFramePr>
          <p:nvPr>
            <p:extLst>
              <p:ext uri="{D42A27DB-BD31-4B8C-83A1-F6EECF244321}">
                <p14:modId xmlns:p14="http://schemas.microsoft.com/office/powerpoint/2010/main" val="1932789086"/>
              </p:ext>
            </p:extLst>
          </p:nvPr>
        </p:nvGraphicFramePr>
        <p:xfrm>
          <a:off x="286603" y="272956"/>
          <a:ext cx="10822675" cy="6497720"/>
        </p:xfrm>
        <a:graphic>
          <a:graphicData uri="http://schemas.openxmlformats.org/presentationml/2006/ole">
            <mc:AlternateContent xmlns:mc="http://schemas.openxmlformats.org/markup-compatibility/2006">
              <mc:Choice xmlns:v="urn:schemas-microsoft-com:vml" Requires="v">
                <p:oleObj spid="_x0000_s10332" name="Hoja de cálculo" r:id="rId4" imgW="12298790" imgH="11094720" progId="Excel.Sheet.12">
                  <p:embed/>
                </p:oleObj>
              </mc:Choice>
              <mc:Fallback>
                <p:oleObj name="Hoja de cálculo" r:id="rId4" imgW="12298790" imgH="11094720" progId="Excel.Shee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r="6009" b="12817"/>
                      <a:stretch>
                        <a:fillRect/>
                      </a:stretch>
                    </p:blipFill>
                    <p:spPr bwMode="auto">
                      <a:xfrm>
                        <a:off x="286603" y="272956"/>
                        <a:ext cx="10822675" cy="6497720"/>
                      </a:xfrm>
                      <a:prstGeom prst="rect">
                        <a:avLst/>
                      </a:prstGeom>
                      <a:noFill/>
                    </p:spPr>
                  </p:pic>
                </p:oleObj>
              </mc:Fallback>
            </mc:AlternateContent>
          </a:graphicData>
        </a:graphic>
      </p:graphicFrame>
      <p:sp>
        <p:nvSpPr>
          <p:cNvPr id="6" name="Rectángulo 5"/>
          <p:cNvSpPr/>
          <p:nvPr/>
        </p:nvSpPr>
        <p:spPr>
          <a:xfrm>
            <a:off x="313898" y="542925"/>
            <a:ext cx="526106" cy="461665"/>
          </a:xfrm>
          <a:prstGeom prst="rect">
            <a:avLst/>
          </a:prstGeom>
          <a:noFill/>
        </p:spPr>
        <p:txBody>
          <a:bodyPr wrap="none" lIns="91440" tIns="45720" rIns="91440" bIns="45720">
            <a:spAutoFit/>
          </a:bodyPr>
          <a:lstStyle/>
          <a:p>
            <a:pPr algn="ctr"/>
            <a:r>
              <a:rPr lang="es-ES" sz="2400" dirty="0">
                <a:ln w="0"/>
                <a:effectLst>
                  <a:outerShdw blurRad="38100" dist="19050" dir="2700000" algn="tl" rotWithShape="0">
                    <a:schemeClr val="dk1">
                      <a:alpha val="40000"/>
                    </a:schemeClr>
                  </a:outerShdw>
                </a:effectLst>
              </a:rPr>
              <a:t>3</a:t>
            </a:r>
            <a:r>
              <a:rPr lang="es-ES" sz="2400" dirty="0" smtClean="0">
                <a:ln w="0"/>
                <a:effectLst>
                  <a:outerShdw blurRad="38100" dist="19050" dir="2700000" algn="tl" rotWithShape="0">
                    <a:schemeClr val="dk1">
                      <a:alpha val="40000"/>
                    </a:schemeClr>
                  </a:outerShdw>
                </a:effectLst>
              </a:rPr>
              <a:t>. </a:t>
            </a:r>
            <a:endParaRPr lang="es-ES" sz="2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084088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533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5" name="Objeto 4"/>
          <p:cNvGraphicFramePr>
            <a:graphicFrameLocks noChangeAspect="1"/>
          </p:cNvGraphicFramePr>
          <p:nvPr>
            <p:extLst>
              <p:ext uri="{D42A27DB-BD31-4B8C-83A1-F6EECF244321}">
                <p14:modId xmlns:p14="http://schemas.microsoft.com/office/powerpoint/2010/main" val="2818708143"/>
              </p:ext>
            </p:extLst>
          </p:nvPr>
        </p:nvGraphicFramePr>
        <p:xfrm>
          <a:off x="272954" y="409433"/>
          <a:ext cx="10822675" cy="6448567"/>
        </p:xfrm>
        <a:graphic>
          <a:graphicData uri="http://schemas.openxmlformats.org/presentationml/2006/ole">
            <mc:AlternateContent xmlns:mc="http://schemas.openxmlformats.org/markup-compatibility/2006">
              <mc:Choice xmlns:v="urn:schemas-microsoft-com:vml" Requires="v">
                <p:oleObj spid="_x0000_s11355" name="Hoja de cálculo" r:id="rId4" imgW="12916006" imgH="9578442" progId="Excel.Sheet.12">
                  <p:embed/>
                </p:oleObj>
              </mc:Choice>
              <mc:Fallback>
                <p:oleObj name="Hoja de cálculo" r:id="rId4" imgW="12916006" imgH="9578442" progId="Excel.Shee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954" y="409433"/>
                        <a:ext cx="10822675" cy="6448567"/>
                      </a:xfrm>
                      <a:prstGeom prst="rect">
                        <a:avLst/>
                      </a:prstGeom>
                      <a:noFill/>
                    </p:spPr>
                  </p:pic>
                </p:oleObj>
              </mc:Fallback>
            </mc:AlternateContent>
          </a:graphicData>
        </a:graphic>
      </p:graphicFrame>
      <p:sp>
        <p:nvSpPr>
          <p:cNvPr id="6" name="Rectángulo 5"/>
          <p:cNvSpPr/>
          <p:nvPr/>
        </p:nvSpPr>
        <p:spPr>
          <a:xfrm>
            <a:off x="313898" y="542925"/>
            <a:ext cx="526106" cy="461665"/>
          </a:xfrm>
          <a:prstGeom prst="rect">
            <a:avLst/>
          </a:prstGeom>
          <a:noFill/>
        </p:spPr>
        <p:txBody>
          <a:bodyPr wrap="none" lIns="91440" tIns="45720" rIns="91440" bIns="45720">
            <a:spAutoFit/>
          </a:bodyPr>
          <a:lstStyle/>
          <a:p>
            <a:pPr algn="ctr"/>
            <a:r>
              <a:rPr lang="es-ES" sz="2400" dirty="0" smtClean="0">
                <a:ln w="0"/>
                <a:effectLst>
                  <a:outerShdw blurRad="38100" dist="19050" dir="2700000" algn="tl" rotWithShape="0">
                    <a:schemeClr val="dk1">
                      <a:alpha val="40000"/>
                    </a:schemeClr>
                  </a:outerShdw>
                </a:effectLst>
              </a:rPr>
              <a:t>4. </a:t>
            </a:r>
            <a:endParaRPr lang="es-ES" sz="2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38352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52993" y="420094"/>
            <a:ext cx="146545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graphicFrame>
        <p:nvGraphicFramePr>
          <p:cNvPr id="7" name="Objeto 6"/>
          <p:cNvGraphicFramePr>
            <a:graphicFrameLocks noChangeAspect="1"/>
          </p:cNvGraphicFramePr>
          <p:nvPr>
            <p:extLst>
              <p:ext uri="{D42A27DB-BD31-4B8C-83A1-F6EECF244321}">
                <p14:modId xmlns:p14="http://schemas.microsoft.com/office/powerpoint/2010/main" val="1743811433"/>
              </p:ext>
            </p:extLst>
          </p:nvPr>
        </p:nvGraphicFramePr>
        <p:xfrm>
          <a:off x="354841" y="204716"/>
          <a:ext cx="10658901" cy="6451599"/>
        </p:xfrm>
        <a:graphic>
          <a:graphicData uri="http://schemas.openxmlformats.org/presentationml/2006/ole">
            <mc:AlternateContent xmlns:mc="http://schemas.openxmlformats.org/markup-compatibility/2006">
              <mc:Choice xmlns:v="urn:schemas-microsoft-com:vml" Requires="v">
                <p:oleObj spid="_x0000_s12379" name="Hoja de cálculo" r:id="rId4" imgW="12489078" imgH="11232083" progId="Excel.Sheet.12">
                  <p:embed/>
                </p:oleObj>
              </mc:Choice>
              <mc:Fallback>
                <p:oleObj name="Hoja de cálculo" r:id="rId4" imgW="12489078" imgH="11232083" progId="Excel.Sheet.12">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r="6313" b="11699"/>
                      <a:stretch>
                        <a:fillRect/>
                      </a:stretch>
                    </p:blipFill>
                    <p:spPr bwMode="auto">
                      <a:xfrm>
                        <a:off x="354841" y="204716"/>
                        <a:ext cx="10658901" cy="6451599"/>
                      </a:xfrm>
                      <a:prstGeom prst="rect">
                        <a:avLst/>
                      </a:prstGeom>
                      <a:noFill/>
                    </p:spPr>
                  </p:pic>
                </p:oleObj>
              </mc:Fallback>
            </mc:AlternateContent>
          </a:graphicData>
        </a:graphic>
      </p:graphicFrame>
      <p:sp>
        <p:nvSpPr>
          <p:cNvPr id="8" name="Rectángulo 7"/>
          <p:cNvSpPr/>
          <p:nvPr/>
        </p:nvSpPr>
        <p:spPr>
          <a:xfrm>
            <a:off x="313898" y="542925"/>
            <a:ext cx="526106" cy="461665"/>
          </a:xfrm>
          <a:prstGeom prst="rect">
            <a:avLst/>
          </a:prstGeom>
          <a:noFill/>
        </p:spPr>
        <p:txBody>
          <a:bodyPr wrap="none" lIns="91440" tIns="45720" rIns="91440" bIns="45720">
            <a:spAutoFit/>
          </a:bodyPr>
          <a:lstStyle/>
          <a:p>
            <a:pPr algn="ctr"/>
            <a:r>
              <a:rPr lang="es-ES" sz="2400" dirty="0">
                <a:ln w="0"/>
                <a:effectLst>
                  <a:outerShdw blurRad="38100" dist="19050" dir="2700000" algn="tl" rotWithShape="0">
                    <a:schemeClr val="dk1">
                      <a:alpha val="40000"/>
                    </a:schemeClr>
                  </a:outerShdw>
                </a:effectLst>
              </a:rPr>
              <a:t>5</a:t>
            </a:r>
            <a:r>
              <a:rPr lang="es-ES" sz="2400" dirty="0" smtClean="0">
                <a:ln w="0"/>
                <a:effectLst>
                  <a:outerShdw blurRad="38100" dist="19050" dir="2700000" algn="tl" rotWithShape="0">
                    <a:schemeClr val="dk1">
                      <a:alpha val="40000"/>
                    </a:schemeClr>
                  </a:outerShdw>
                </a:effectLst>
              </a:rPr>
              <a:t>. </a:t>
            </a:r>
            <a:endParaRPr lang="es-ES" sz="2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9082520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08886" y="633057"/>
            <a:ext cx="1475421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graphicFrame>
        <p:nvGraphicFramePr>
          <p:cNvPr id="5" name="Objeto 4"/>
          <p:cNvGraphicFramePr>
            <a:graphicFrameLocks noChangeAspect="1"/>
          </p:cNvGraphicFramePr>
          <p:nvPr>
            <p:extLst>
              <p:ext uri="{D42A27DB-BD31-4B8C-83A1-F6EECF244321}">
                <p14:modId xmlns:p14="http://schemas.microsoft.com/office/powerpoint/2010/main" val="1508958147"/>
              </p:ext>
            </p:extLst>
          </p:nvPr>
        </p:nvGraphicFramePr>
        <p:xfrm>
          <a:off x="300252" y="436728"/>
          <a:ext cx="10754436" cy="6209731"/>
        </p:xfrm>
        <a:graphic>
          <a:graphicData uri="http://schemas.openxmlformats.org/presentationml/2006/ole">
            <mc:AlternateContent xmlns:mc="http://schemas.openxmlformats.org/markup-compatibility/2006">
              <mc:Choice xmlns:v="urn:schemas-microsoft-com:vml" Requires="v">
                <p:oleObj spid="_x0000_s13401" name="Hoja de cálculo" r:id="rId4" imgW="14180934" imgH="9761322" progId="Excel.Sheet.12">
                  <p:embed/>
                </p:oleObj>
              </mc:Choice>
              <mc:Fallback>
                <p:oleObj name="Hoja de cálculo" r:id="rId4" imgW="14180934" imgH="9761322" progId="Excel.Shee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r="5135" b="1945"/>
                      <a:stretch>
                        <a:fillRect/>
                      </a:stretch>
                    </p:blipFill>
                    <p:spPr bwMode="auto">
                      <a:xfrm>
                        <a:off x="300252" y="436728"/>
                        <a:ext cx="10754436" cy="6209731"/>
                      </a:xfrm>
                      <a:prstGeom prst="rect">
                        <a:avLst/>
                      </a:prstGeom>
                      <a:noFill/>
                    </p:spPr>
                  </p:pic>
                </p:oleObj>
              </mc:Fallback>
            </mc:AlternateContent>
          </a:graphicData>
        </a:graphic>
      </p:graphicFrame>
      <p:sp>
        <p:nvSpPr>
          <p:cNvPr id="6" name="Rectángulo 5"/>
          <p:cNvSpPr/>
          <p:nvPr/>
        </p:nvSpPr>
        <p:spPr>
          <a:xfrm>
            <a:off x="313898" y="542925"/>
            <a:ext cx="526106" cy="461665"/>
          </a:xfrm>
          <a:prstGeom prst="rect">
            <a:avLst/>
          </a:prstGeom>
          <a:noFill/>
        </p:spPr>
        <p:txBody>
          <a:bodyPr wrap="none" lIns="91440" tIns="45720" rIns="91440" bIns="45720">
            <a:spAutoFit/>
          </a:bodyPr>
          <a:lstStyle/>
          <a:p>
            <a:pPr algn="ctr"/>
            <a:r>
              <a:rPr lang="es-ES" sz="2400" dirty="0" smtClean="0">
                <a:ln w="0"/>
                <a:effectLst>
                  <a:outerShdw blurRad="38100" dist="19050" dir="2700000" algn="tl" rotWithShape="0">
                    <a:schemeClr val="dk1">
                      <a:alpha val="40000"/>
                    </a:schemeClr>
                  </a:outerShdw>
                </a:effectLst>
              </a:rPr>
              <a:t>6. </a:t>
            </a:r>
            <a:endParaRPr lang="es-ES" sz="2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41491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290981" y="198992"/>
            <a:ext cx="7416800" cy="461963"/>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es-ES" sz="2400" b="1" dirty="0">
                <a:latin typeface="Times New Roman" panose="02020603050405020304" pitchFamily="18" charset="0"/>
                <a:cs typeface="Times New Roman" panose="02020603050405020304" pitchFamily="18" charset="0"/>
              </a:rPr>
              <a:t>PLANTEAMIENTO DEL PROBLEMA</a:t>
            </a:r>
          </a:p>
        </p:txBody>
      </p:sp>
      <p:sp>
        <p:nvSpPr>
          <p:cNvPr id="5" name="5 CuadroTexto"/>
          <p:cNvSpPr txBox="1">
            <a:spLocks noChangeArrowheads="1"/>
          </p:cNvSpPr>
          <p:nvPr/>
        </p:nvSpPr>
        <p:spPr bwMode="auto">
          <a:xfrm>
            <a:off x="354442" y="4083318"/>
            <a:ext cx="154781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altLang="es-ES" sz="2800" b="1" dirty="0">
                <a:latin typeface="Gabriola" panose="04040605051002020D02" pitchFamily="82" charset="0"/>
                <a:cs typeface="+mn-cs"/>
              </a:rPr>
              <a:t>Formulación </a:t>
            </a:r>
          </a:p>
          <a:p>
            <a:pPr algn="ctr" eaLnBrk="1" hangingPunct="1"/>
            <a:r>
              <a:rPr lang="es-ES" altLang="es-ES" sz="2800" b="1" dirty="0">
                <a:latin typeface="Gabriola" panose="04040605051002020D02" pitchFamily="82" charset="0"/>
                <a:cs typeface="+mn-cs"/>
              </a:rPr>
              <a:t>del problema</a:t>
            </a:r>
          </a:p>
        </p:txBody>
      </p:sp>
      <p:pic>
        <p:nvPicPr>
          <p:cNvPr id="6" name="Picture 7"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l="9814" r="10472"/>
          <a:stretch>
            <a:fillRect/>
          </a:stretch>
        </p:blipFill>
        <p:spPr bwMode="auto">
          <a:xfrm>
            <a:off x="8838044" y="4914315"/>
            <a:ext cx="2274644" cy="17545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0 CuadroTexto"/>
          <p:cNvSpPr txBox="1">
            <a:spLocks noChangeArrowheads="1"/>
          </p:cNvSpPr>
          <p:nvPr/>
        </p:nvSpPr>
        <p:spPr bwMode="auto">
          <a:xfrm>
            <a:off x="231820" y="1073288"/>
            <a:ext cx="188707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altLang="es-ES" sz="2800" b="1" dirty="0">
                <a:latin typeface="Gabriola" panose="04040605051002020D02" pitchFamily="82" charset="0"/>
                <a:cs typeface="+mn-cs"/>
              </a:rPr>
              <a:t>Sistematización de las causas que evidencian el problema</a:t>
            </a:r>
          </a:p>
        </p:txBody>
      </p:sp>
      <p:sp>
        <p:nvSpPr>
          <p:cNvPr id="9" name="8 Abrir llave"/>
          <p:cNvSpPr/>
          <p:nvPr/>
        </p:nvSpPr>
        <p:spPr>
          <a:xfrm>
            <a:off x="1829429" y="1073288"/>
            <a:ext cx="461552" cy="1889769"/>
          </a:xfrm>
          <a:prstGeom prst="leftBrace">
            <a:avLst/>
          </a:pr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es-ES"/>
          </a:p>
        </p:txBody>
      </p:sp>
      <p:sp>
        <p:nvSpPr>
          <p:cNvPr id="2" name="1 Rectángulo"/>
          <p:cNvSpPr/>
          <p:nvPr/>
        </p:nvSpPr>
        <p:spPr>
          <a:xfrm>
            <a:off x="2067141" y="4009430"/>
            <a:ext cx="8506414" cy="1384995"/>
          </a:xfrm>
          <a:prstGeom prst="rect">
            <a:avLst/>
          </a:prstGeom>
        </p:spPr>
        <p:txBody>
          <a:bodyPr wrap="square">
            <a:spAutoFit/>
          </a:bodyPr>
          <a:lstStyle/>
          <a:p>
            <a:r>
              <a:rPr lang="es-ES" sz="2800" dirty="0"/>
              <a:t>¿</a:t>
            </a:r>
            <a:r>
              <a:rPr lang="es-ES" sz="2800" dirty="0">
                <a:latin typeface="Gabriola" panose="04040605051002020D02" pitchFamily="82" charset="0"/>
              </a:rPr>
              <a:t>De qué forma incide el desarrollo de las habilidades motrices acuáticas en la técnica de crol de los nadadores en edad escolar del Club Asociación Deportiva Naval?</a:t>
            </a:r>
            <a:endParaRPr lang="es-MX" sz="2800" dirty="0">
              <a:latin typeface="Gabriola" panose="04040605051002020D02" pitchFamily="82" charset="0"/>
            </a:endParaRPr>
          </a:p>
        </p:txBody>
      </p:sp>
      <p:sp>
        <p:nvSpPr>
          <p:cNvPr id="3" name="2 Rectángulo"/>
          <p:cNvSpPr/>
          <p:nvPr/>
        </p:nvSpPr>
        <p:spPr>
          <a:xfrm>
            <a:off x="2118892" y="1147175"/>
            <a:ext cx="8993796" cy="1815882"/>
          </a:xfrm>
          <a:prstGeom prst="rect">
            <a:avLst/>
          </a:prstGeom>
        </p:spPr>
        <p:txBody>
          <a:bodyPr wrap="square">
            <a:spAutoFit/>
          </a:bodyPr>
          <a:lstStyle/>
          <a:p>
            <a:pPr marL="285750" lvl="0" indent="-285750">
              <a:buFont typeface="Wingdings" panose="05000000000000000000" pitchFamily="2" charset="2"/>
              <a:buChar char="ü"/>
            </a:pPr>
            <a:r>
              <a:rPr lang="es-ES" sz="2800" dirty="0" smtClean="0">
                <a:latin typeface="Gabriola" panose="04040605051002020D02" pitchFamily="82" charset="0"/>
              </a:rPr>
              <a:t>El tiempo dedicado a </a:t>
            </a:r>
            <a:r>
              <a:rPr lang="es-ES" sz="2800" dirty="0">
                <a:latin typeface="Gabriola" panose="04040605051002020D02" pitchFamily="82" charset="0"/>
              </a:rPr>
              <a:t>las </a:t>
            </a:r>
            <a:r>
              <a:rPr lang="es-ES" sz="2800" dirty="0" smtClean="0">
                <a:latin typeface="Gabriola" panose="04040605051002020D02" pitchFamily="82" charset="0"/>
              </a:rPr>
              <a:t>practica de natación es </a:t>
            </a:r>
            <a:r>
              <a:rPr lang="es-ES" sz="2800" dirty="0">
                <a:latin typeface="Gabriola" panose="04040605051002020D02" pitchFamily="82" charset="0"/>
              </a:rPr>
              <a:t>escasa </a:t>
            </a:r>
          </a:p>
          <a:p>
            <a:pPr marL="285750" lvl="0" indent="-285750">
              <a:buFont typeface="Wingdings" panose="05000000000000000000" pitchFamily="2" charset="2"/>
              <a:buChar char="ü"/>
            </a:pPr>
            <a:r>
              <a:rPr lang="es-ES" sz="2800" b="1" dirty="0">
                <a:latin typeface="Gabriola" panose="04040605051002020D02" pitchFamily="82" charset="0"/>
              </a:rPr>
              <a:t>No se emplean las técnicas que abarquen todo el proceso </a:t>
            </a:r>
            <a:r>
              <a:rPr lang="es-ES" sz="2800" b="1" dirty="0" smtClean="0">
                <a:latin typeface="Gabriola" panose="04040605051002020D02" pitchFamily="82" charset="0"/>
              </a:rPr>
              <a:t> </a:t>
            </a:r>
            <a:r>
              <a:rPr lang="es-ES" sz="2800" b="1" dirty="0">
                <a:latin typeface="Gabriola" panose="04040605051002020D02" pitchFamily="82" charset="0"/>
              </a:rPr>
              <a:t>del </a:t>
            </a:r>
            <a:r>
              <a:rPr lang="es-ES" sz="2800" b="1" dirty="0" smtClean="0">
                <a:latin typeface="Gabriola" panose="04040605051002020D02" pitchFamily="82" charset="0"/>
              </a:rPr>
              <a:t>entrenamiento</a:t>
            </a:r>
          </a:p>
          <a:p>
            <a:pPr marL="285750" lvl="0" indent="-285750">
              <a:buFont typeface="Wingdings" panose="05000000000000000000" pitchFamily="2" charset="2"/>
              <a:buChar char="ü"/>
            </a:pPr>
            <a:r>
              <a:rPr lang="es-ES" sz="2800" dirty="0" smtClean="0">
                <a:latin typeface="Gabriola" panose="04040605051002020D02" pitchFamily="82" charset="0"/>
              </a:rPr>
              <a:t>Se </a:t>
            </a:r>
            <a:r>
              <a:rPr lang="es-ES" sz="2800" dirty="0">
                <a:latin typeface="Gabriola" panose="04040605051002020D02" pitchFamily="82" charset="0"/>
              </a:rPr>
              <a:t>requiere de un programa específico de entrenamiento en la disciplina de natación </a:t>
            </a:r>
            <a:r>
              <a:rPr lang="es-ES" sz="2800" dirty="0" smtClean="0">
                <a:latin typeface="Gabriola" panose="04040605051002020D02" pitchFamily="82" charset="0"/>
              </a:rPr>
              <a:t>estilo crol</a:t>
            </a:r>
            <a:endParaRPr lang="es-ES" sz="2800" dirty="0">
              <a:latin typeface="Gabriola" panose="04040605051002020D02" pitchFamily="82" charset="0"/>
            </a:endParaRPr>
          </a:p>
        </p:txBody>
      </p:sp>
      <p:sp>
        <p:nvSpPr>
          <p:cNvPr id="12" name="6 Abrir llave"/>
          <p:cNvSpPr/>
          <p:nvPr/>
        </p:nvSpPr>
        <p:spPr>
          <a:xfrm>
            <a:off x="1809110" y="4083317"/>
            <a:ext cx="309782" cy="1311108"/>
          </a:xfrm>
          <a:prstGeom prst="leftBrace">
            <a:avLst>
              <a:gd name="adj1" fmla="val 0"/>
              <a:gd name="adj2" fmla="val 50000"/>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s-ES"/>
          </a:p>
        </p:txBody>
      </p:sp>
    </p:spTree>
    <p:extLst>
      <p:ext uri="{BB962C8B-B14F-4D97-AF65-F5344CB8AC3E}">
        <p14:creationId xmlns:p14="http://schemas.microsoft.com/office/powerpoint/2010/main" val="36936309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82852" y="177420"/>
            <a:ext cx="1486933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graphicFrame>
        <p:nvGraphicFramePr>
          <p:cNvPr id="7" name="Objeto 6"/>
          <p:cNvGraphicFramePr>
            <a:graphicFrameLocks noChangeAspect="1"/>
          </p:cNvGraphicFramePr>
          <p:nvPr>
            <p:extLst>
              <p:ext uri="{D42A27DB-BD31-4B8C-83A1-F6EECF244321}">
                <p14:modId xmlns:p14="http://schemas.microsoft.com/office/powerpoint/2010/main" val="1966284000"/>
              </p:ext>
            </p:extLst>
          </p:nvPr>
        </p:nvGraphicFramePr>
        <p:xfrm>
          <a:off x="300252" y="177420"/>
          <a:ext cx="10849970" cy="6485375"/>
        </p:xfrm>
        <a:graphic>
          <a:graphicData uri="http://schemas.openxmlformats.org/presentationml/2006/ole">
            <mc:AlternateContent xmlns:mc="http://schemas.openxmlformats.org/markup-compatibility/2006">
              <mc:Choice xmlns:v="urn:schemas-microsoft-com:vml" Requires="v">
                <p:oleObj spid="_x0000_s14427" name="Hoja de cálculo" r:id="rId4" imgW="14051229" imgH="11102442" progId="Excel.Sheet.12">
                  <p:embed/>
                </p:oleObj>
              </mc:Choice>
              <mc:Fallback>
                <p:oleObj name="Hoja de cálculo" r:id="rId4" imgW="14051229" imgH="11102442" progId="Excel.Sheet.12">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r="5482" b="13200"/>
                      <a:stretch>
                        <a:fillRect/>
                      </a:stretch>
                    </p:blipFill>
                    <p:spPr bwMode="auto">
                      <a:xfrm>
                        <a:off x="300252" y="177420"/>
                        <a:ext cx="10849970" cy="6485375"/>
                      </a:xfrm>
                      <a:prstGeom prst="rect">
                        <a:avLst/>
                      </a:prstGeom>
                      <a:noFill/>
                    </p:spPr>
                  </p:pic>
                </p:oleObj>
              </mc:Fallback>
            </mc:AlternateContent>
          </a:graphicData>
        </a:graphic>
      </p:graphicFrame>
      <p:sp>
        <p:nvSpPr>
          <p:cNvPr id="8" name="Rectángulo 7"/>
          <p:cNvSpPr/>
          <p:nvPr/>
        </p:nvSpPr>
        <p:spPr>
          <a:xfrm>
            <a:off x="313898" y="542925"/>
            <a:ext cx="526106" cy="461665"/>
          </a:xfrm>
          <a:prstGeom prst="rect">
            <a:avLst/>
          </a:prstGeom>
          <a:noFill/>
        </p:spPr>
        <p:txBody>
          <a:bodyPr wrap="none" lIns="91440" tIns="45720" rIns="91440" bIns="45720">
            <a:spAutoFit/>
          </a:bodyPr>
          <a:lstStyle/>
          <a:p>
            <a:pPr algn="ctr"/>
            <a:r>
              <a:rPr lang="es-ES" sz="2400" dirty="0">
                <a:ln w="0"/>
                <a:effectLst>
                  <a:outerShdw blurRad="38100" dist="19050" dir="2700000" algn="tl" rotWithShape="0">
                    <a:schemeClr val="dk1">
                      <a:alpha val="40000"/>
                    </a:schemeClr>
                  </a:outerShdw>
                </a:effectLst>
              </a:rPr>
              <a:t>7</a:t>
            </a:r>
            <a:r>
              <a:rPr lang="es-ES" sz="2400" dirty="0" smtClean="0">
                <a:ln w="0"/>
                <a:effectLst>
                  <a:outerShdw blurRad="38100" dist="19050" dir="2700000" algn="tl" rotWithShape="0">
                    <a:schemeClr val="dk1">
                      <a:alpha val="40000"/>
                    </a:schemeClr>
                  </a:outerShdw>
                </a:effectLst>
              </a:rPr>
              <a:t>. </a:t>
            </a:r>
            <a:endParaRPr lang="es-ES" sz="2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569117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0125" y="177420"/>
            <a:ext cx="1453567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graphicFrame>
        <p:nvGraphicFramePr>
          <p:cNvPr id="5" name="Objeto 4"/>
          <p:cNvGraphicFramePr>
            <a:graphicFrameLocks noChangeAspect="1"/>
          </p:cNvGraphicFramePr>
          <p:nvPr>
            <p:extLst>
              <p:ext uri="{D42A27DB-BD31-4B8C-83A1-F6EECF244321}">
                <p14:modId xmlns:p14="http://schemas.microsoft.com/office/powerpoint/2010/main" val="4053917664"/>
              </p:ext>
            </p:extLst>
          </p:nvPr>
        </p:nvGraphicFramePr>
        <p:xfrm>
          <a:off x="241768" y="204716"/>
          <a:ext cx="10549718" cy="6421453"/>
        </p:xfrm>
        <a:graphic>
          <a:graphicData uri="http://schemas.openxmlformats.org/presentationml/2006/ole">
            <mc:AlternateContent xmlns:mc="http://schemas.openxmlformats.org/markup-compatibility/2006">
              <mc:Choice xmlns:v="urn:schemas-microsoft-com:vml" Requires="v">
                <p:oleObj spid="_x0000_s15448" name="Hoja de cálculo" r:id="rId4" imgW="13883710" imgH="11086998" progId="Excel.Sheet.12">
                  <p:embed/>
                </p:oleObj>
              </mc:Choice>
              <mc:Fallback>
                <p:oleObj name="Hoja de cálculo" r:id="rId4" imgW="13883710" imgH="11086998" progId="Excel.Shee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r="5550" b="20197"/>
                      <a:stretch>
                        <a:fillRect/>
                      </a:stretch>
                    </p:blipFill>
                    <p:spPr bwMode="auto">
                      <a:xfrm>
                        <a:off x="241768" y="204716"/>
                        <a:ext cx="10549718" cy="6421453"/>
                      </a:xfrm>
                      <a:prstGeom prst="rect">
                        <a:avLst/>
                      </a:prstGeom>
                      <a:noFill/>
                    </p:spPr>
                  </p:pic>
                </p:oleObj>
              </mc:Fallback>
            </mc:AlternateContent>
          </a:graphicData>
        </a:graphic>
      </p:graphicFrame>
      <p:sp>
        <p:nvSpPr>
          <p:cNvPr id="6" name="Rectángulo 5"/>
          <p:cNvSpPr/>
          <p:nvPr/>
        </p:nvSpPr>
        <p:spPr>
          <a:xfrm>
            <a:off x="241768" y="250435"/>
            <a:ext cx="526106" cy="461665"/>
          </a:xfrm>
          <a:prstGeom prst="rect">
            <a:avLst/>
          </a:prstGeom>
          <a:noFill/>
        </p:spPr>
        <p:txBody>
          <a:bodyPr wrap="none" lIns="91440" tIns="45720" rIns="91440" bIns="45720">
            <a:spAutoFit/>
          </a:bodyPr>
          <a:lstStyle/>
          <a:p>
            <a:pPr algn="ctr"/>
            <a:r>
              <a:rPr lang="es-ES" sz="2400" dirty="0" smtClean="0">
                <a:ln w="0"/>
                <a:effectLst>
                  <a:outerShdw blurRad="38100" dist="19050" dir="2700000" algn="tl" rotWithShape="0">
                    <a:schemeClr val="dk1">
                      <a:alpha val="40000"/>
                    </a:schemeClr>
                  </a:outerShdw>
                </a:effectLst>
              </a:rPr>
              <a:t>8. </a:t>
            </a:r>
            <a:endParaRPr lang="es-ES" sz="2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898993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5" name="Objeto 4"/>
          <p:cNvGraphicFramePr>
            <a:graphicFrameLocks noChangeAspect="1"/>
          </p:cNvGraphicFramePr>
          <p:nvPr>
            <p:extLst>
              <p:ext uri="{D42A27DB-BD31-4B8C-83A1-F6EECF244321}">
                <p14:modId xmlns:p14="http://schemas.microsoft.com/office/powerpoint/2010/main" val="1990256618"/>
              </p:ext>
            </p:extLst>
          </p:nvPr>
        </p:nvGraphicFramePr>
        <p:xfrm>
          <a:off x="395785" y="423081"/>
          <a:ext cx="10645254" cy="6084769"/>
        </p:xfrm>
        <a:graphic>
          <a:graphicData uri="http://schemas.openxmlformats.org/presentationml/2006/ole">
            <mc:AlternateContent xmlns:mc="http://schemas.openxmlformats.org/markup-compatibility/2006">
              <mc:Choice xmlns:v="urn:schemas-microsoft-com:vml" Requires="v">
                <p:oleObj spid="_x0000_s16472" name="Hoja de cálculo" r:id="rId4" imgW="16718108" imgH="11269878" progId="Excel.Sheet.12">
                  <p:embed/>
                </p:oleObj>
              </mc:Choice>
              <mc:Fallback>
                <p:oleObj name="Hoja de cálculo" r:id="rId4" imgW="16718108" imgH="11269878" progId="Excel.Shee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r="13910" b="13289"/>
                      <a:stretch>
                        <a:fillRect/>
                      </a:stretch>
                    </p:blipFill>
                    <p:spPr bwMode="auto">
                      <a:xfrm>
                        <a:off x="395785" y="423081"/>
                        <a:ext cx="10645254" cy="6084769"/>
                      </a:xfrm>
                      <a:prstGeom prst="rect">
                        <a:avLst/>
                      </a:prstGeom>
                      <a:noFill/>
                    </p:spPr>
                  </p:pic>
                </p:oleObj>
              </mc:Fallback>
            </mc:AlternateContent>
          </a:graphicData>
        </a:graphic>
      </p:graphicFrame>
      <p:sp>
        <p:nvSpPr>
          <p:cNvPr id="6" name="Rectángulo 5"/>
          <p:cNvSpPr/>
          <p:nvPr/>
        </p:nvSpPr>
        <p:spPr>
          <a:xfrm>
            <a:off x="241768" y="250435"/>
            <a:ext cx="526106" cy="461665"/>
          </a:xfrm>
          <a:prstGeom prst="rect">
            <a:avLst/>
          </a:prstGeom>
          <a:noFill/>
        </p:spPr>
        <p:txBody>
          <a:bodyPr wrap="none" lIns="91440" tIns="45720" rIns="91440" bIns="45720">
            <a:spAutoFit/>
          </a:bodyPr>
          <a:lstStyle/>
          <a:p>
            <a:pPr algn="ctr"/>
            <a:r>
              <a:rPr lang="es-ES" sz="2400" dirty="0">
                <a:ln w="0"/>
                <a:effectLst>
                  <a:outerShdw blurRad="38100" dist="19050" dir="2700000" algn="tl" rotWithShape="0">
                    <a:schemeClr val="dk1">
                      <a:alpha val="40000"/>
                    </a:schemeClr>
                  </a:outerShdw>
                </a:effectLst>
              </a:rPr>
              <a:t>9</a:t>
            </a:r>
            <a:r>
              <a:rPr lang="es-ES" sz="2400" dirty="0" smtClean="0">
                <a:ln w="0"/>
                <a:effectLst>
                  <a:outerShdw blurRad="38100" dist="19050" dir="2700000" algn="tl" rotWithShape="0">
                    <a:schemeClr val="dk1">
                      <a:alpha val="40000"/>
                    </a:schemeClr>
                  </a:outerShdw>
                </a:effectLst>
              </a:rPr>
              <a:t>. </a:t>
            </a:r>
            <a:endParaRPr lang="es-ES" sz="2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207946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5" name="Objeto 4"/>
          <p:cNvGraphicFramePr>
            <a:graphicFrameLocks noChangeAspect="1"/>
          </p:cNvGraphicFramePr>
          <p:nvPr>
            <p:extLst>
              <p:ext uri="{D42A27DB-BD31-4B8C-83A1-F6EECF244321}">
                <p14:modId xmlns:p14="http://schemas.microsoft.com/office/powerpoint/2010/main" val="147366338"/>
              </p:ext>
            </p:extLst>
          </p:nvPr>
        </p:nvGraphicFramePr>
        <p:xfrm>
          <a:off x="191070" y="330569"/>
          <a:ext cx="10836322" cy="6527431"/>
        </p:xfrm>
        <a:graphic>
          <a:graphicData uri="http://schemas.openxmlformats.org/presentationml/2006/ole">
            <mc:AlternateContent xmlns:mc="http://schemas.openxmlformats.org/markup-compatibility/2006">
              <mc:Choice xmlns:v="urn:schemas-microsoft-com:vml" Requires="v">
                <p:oleObj spid="_x0000_s17496" name="Hoja de cálculo" r:id="rId4" imgW="15460906" imgH="10713923" progId="Excel.Sheet.12">
                  <p:embed/>
                </p:oleObj>
              </mc:Choice>
              <mc:Fallback>
                <p:oleObj name="Hoja de cálculo" r:id="rId4" imgW="15460906" imgH="10713923" progId="Excel.Shee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r="4959" b="13373"/>
                      <a:stretch>
                        <a:fillRect/>
                      </a:stretch>
                    </p:blipFill>
                    <p:spPr bwMode="auto">
                      <a:xfrm>
                        <a:off x="191070" y="330569"/>
                        <a:ext cx="10836322" cy="6527431"/>
                      </a:xfrm>
                      <a:prstGeom prst="rect">
                        <a:avLst/>
                      </a:prstGeom>
                      <a:noFill/>
                    </p:spPr>
                  </p:pic>
                </p:oleObj>
              </mc:Fallback>
            </mc:AlternateContent>
          </a:graphicData>
        </a:graphic>
      </p:graphicFrame>
      <p:sp>
        <p:nvSpPr>
          <p:cNvPr id="6" name="Rectángulo 5"/>
          <p:cNvSpPr/>
          <p:nvPr/>
        </p:nvSpPr>
        <p:spPr>
          <a:xfrm>
            <a:off x="156008" y="250435"/>
            <a:ext cx="697627" cy="461665"/>
          </a:xfrm>
          <a:prstGeom prst="rect">
            <a:avLst/>
          </a:prstGeom>
          <a:noFill/>
        </p:spPr>
        <p:txBody>
          <a:bodyPr wrap="none" lIns="91440" tIns="45720" rIns="91440" bIns="45720">
            <a:spAutoFit/>
          </a:bodyPr>
          <a:lstStyle/>
          <a:p>
            <a:pPr algn="ctr"/>
            <a:r>
              <a:rPr lang="es-ES" sz="2400" dirty="0" smtClean="0">
                <a:ln w="0"/>
                <a:effectLst>
                  <a:outerShdw blurRad="38100" dist="19050" dir="2700000" algn="tl" rotWithShape="0">
                    <a:schemeClr val="dk1">
                      <a:alpha val="40000"/>
                    </a:schemeClr>
                  </a:outerShdw>
                </a:effectLst>
              </a:rPr>
              <a:t>10. </a:t>
            </a:r>
            <a:endParaRPr lang="es-ES" sz="2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8077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5" name="Objeto 4"/>
          <p:cNvGraphicFramePr>
            <a:graphicFrameLocks noChangeAspect="1"/>
          </p:cNvGraphicFramePr>
          <p:nvPr>
            <p:extLst>
              <p:ext uri="{D42A27DB-BD31-4B8C-83A1-F6EECF244321}">
                <p14:modId xmlns:p14="http://schemas.microsoft.com/office/powerpoint/2010/main" val="3618756100"/>
              </p:ext>
            </p:extLst>
          </p:nvPr>
        </p:nvGraphicFramePr>
        <p:xfrm>
          <a:off x="272955" y="218365"/>
          <a:ext cx="10672549" cy="6576240"/>
        </p:xfrm>
        <a:graphic>
          <a:graphicData uri="http://schemas.openxmlformats.org/presentationml/2006/ole">
            <mc:AlternateContent xmlns:mc="http://schemas.openxmlformats.org/markup-compatibility/2006">
              <mc:Choice xmlns:v="urn:schemas-microsoft-com:vml" Requires="v">
                <p:oleObj spid="_x0000_s18520" name="Hoja de cálculo" r:id="rId4" imgW="11704343" imgH="10713923" progId="Excel.Sheet.12">
                  <p:embed/>
                </p:oleObj>
              </mc:Choice>
              <mc:Fallback>
                <p:oleObj name="Hoja de cálculo" r:id="rId4" imgW="11704343" imgH="10713923" progId="Excel.Shee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r="6767" b="14021"/>
                      <a:stretch>
                        <a:fillRect/>
                      </a:stretch>
                    </p:blipFill>
                    <p:spPr bwMode="auto">
                      <a:xfrm>
                        <a:off x="272955" y="218365"/>
                        <a:ext cx="10672549" cy="6576240"/>
                      </a:xfrm>
                      <a:prstGeom prst="rect">
                        <a:avLst/>
                      </a:prstGeom>
                      <a:noFill/>
                    </p:spPr>
                  </p:pic>
                </p:oleObj>
              </mc:Fallback>
            </mc:AlternateContent>
          </a:graphicData>
        </a:graphic>
      </p:graphicFrame>
      <p:sp>
        <p:nvSpPr>
          <p:cNvPr id="6" name="Rectángulo 5"/>
          <p:cNvSpPr/>
          <p:nvPr/>
        </p:nvSpPr>
        <p:spPr>
          <a:xfrm>
            <a:off x="156008" y="250435"/>
            <a:ext cx="697627" cy="461665"/>
          </a:xfrm>
          <a:prstGeom prst="rect">
            <a:avLst/>
          </a:prstGeom>
          <a:noFill/>
        </p:spPr>
        <p:txBody>
          <a:bodyPr wrap="none" lIns="91440" tIns="45720" rIns="91440" bIns="45720">
            <a:spAutoFit/>
          </a:bodyPr>
          <a:lstStyle/>
          <a:p>
            <a:pPr algn="ctr"/>
            <a:r>
              <a:rPr lang="es-ES" sz="2400" dirty="0" smtClean="0">
                <a:ln w="0"/>
                <a:effectLst>
                  <a:outerShdw blurRad="38100" dist="19050" dir="2700000" algn="tl" rotWithShape="0">
                    <a:schemeClr val="dk1">
                      <a:alpha val="40000"/>
                    </a:schemeClr>
                  </a:outerShdw>
                </a:effectLst>
              </a:rPr>
              <a:t>11. </a:t>
            </a:r>
            <a:endParaRPr lang="es-ES" sz="2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498165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5476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5" name="Objeto 4"/>
          <p:cNvGraphicFramePr>
            <a:graphicFrameLocks noChangeAspect="1"/>
          </p:cNvGraphicFramePr>
          <p:nvPr>
            <p:extLst>
              <p:ext uri="{D42A27DB-BD31-4B8C-83A1-F6EECF244321}">
                <p14:modId xmlns:p14="http://schemas.microsoft.com/office/powerpoint/2010/main" val="3013897224"/>
              </p:ext>
            </p:extLst>
          </p:nvPr>
        </p:nvGraphicFramePr>
        <p:xfrm>
          <a:off x="245660" y="150126"/>
          <a:ext cx="10740788" cy="6419712"/>
        </p:xfrm>
        <a:graphic>
          <a:graphicData uri="http://schemas.openxmlformats.org/presentationml/2006/ole">
            <mc:AlternateContent xmlns:mc="http://schemas.openxmlformats.org/markup-compatibility/2006">
              <mc:Choice xmlns:v="urn:schemas-microsoft-com:vml" Requires="v">
                <p:oleObj spid="_x0000_s20568" name="Hoja de cálculo" r:id="rId4" imgW="11704343" imgH="10439603" progId="Excel.Sheet.12">
                  <p:embed/>
                </p:oleObj>
              </mc:Choice>
              <mc:Fallback>
                <p:oleObj name="Hoja de cálculo" r:id="rId4" imgW="11704343" imgH="10439603" progId="Excel.Shee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r="6798" b="14207"/>
                      <a:stretch>
                        <a:fillRect/>
                      </a:stretch>
                    </p:blipFill>
                    <p:spPr bwMode="auto">
                      <a:xfrm>
                        <a:off x="245660" y="150126"/>
                        <a:ext cx="10740788" cy="6419712"/>
                      </a:xfrm>
                      <a:prstGeom prst="rect">
                        <a:avLst/>
                      </a:prstGeom>
                      <a:noFill/>
                    </p:spPr>
                  </p:pic>
                </p:oleObj>
              </mc:Fallback>
            </mc:AlternateContent>
          </a:graphicData>
        </a:graphic>
      </p:graphicFrame>
      <p:sp>
        <p:nvSpPr>
          <p:cNvPr id="6" name="Rectángulo 5"/>
          <p:cNvSpPr/>
          <p:nvPr/>
        </p:nvSpPr>
        <p:spPr>
          <a:xfrm>
            <a:off x="156008" y="250435"/>
            <a:ext cx="697627" cy="461665"/>
          </a:xfrm>
          <a:prstGeom prst="rect">
            <a:avLst/>
          </a:prstGeom>
          <a:noFill/>
        </p:spPr>
        <p:txBody>
          <a:bodyPr wrap="none" lIns="91440" tIns="45720" rIns="91440" bIns="45720">
            <a:spAutoFit/>
          </a:bodyPr>
          <a:lstStyle/>
          <a:p>
            <a:pPr algn="ctr"/>
            <a:r>
              <a:rPr lang="es-ES" sz="2400" dirty="0" smtClean="0">
                <a:ln w="0"/>
                <a:effectLst>
                  <a:outerShdw blurRad="38100" dist="19050" dir="2700000" algn="tl" rotWithShape="0">
                    <a:schemeClr val="dk1">
                      <a:alpha val="40000"/>
                    </a:schemeClr>
                  </a:outerShdw>
                </a:effectLst>
              </a:rPr>
              <a:t>12. </a:t>
            </a:r>
            <a:endParaRPr lang="es-ES" sz="2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372661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7776" y="266390"/>
            <a:ext cx="7230140" cy="45429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50000"/>
              </a:lnSpc>
            </a:pPr>
            <a:r>
              <a:rPr lang="es-ES" b="1" dirty="0" smtClean="0"/>
              <a:t>CONCLUSIONES</a:t>
            </a:r>
            <a:endParaRPr lang="es-ES" dirty="0"/>
          </a:p>
        </p:txBody>
      </p:sp>
      <p:sp>
        <p:nvSpPr>
          <p:cNvPr id="5" name="4 Rectángulo"/>
          <p:cNvSpPr/>
          <p:nvPr/>
        </p:nvSpPr>
        <p:spPr>
          <a:xfrm>
            <a:off x="383193" y="1090622"/>
            <a:ext cx="10630550" cy="193899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lgn="just"/>
            <a:r>
              <a:rPr lang="es-MX" sz="2400" dirty="0" smtClean="0">
                <a:solidFill>
                  <a:schemeClr val="tx1"/>
                </a:solidFill>
                <a:latin typeface="Gabriola" panose="04040605051002020D02" pitchFamily="82" charset="0"/>
              </a:rPr>
              <a:t>Los nadadores </a:t>
            </a:r>
            <a:r>
              <a:rPr lang="es-MX" sz="2400" dirty="0">
                <a:solidFill>
                  <a:schemeClr val="tx1"/>
                </a:solidFill>
                <a:latin typeface="Gabriola" panose="04040605051002020D02" pitchFamily="82" charset="0"/>
              </a:rPr>
              <a:t>a través de las pruebas aplicadas sobre el estilo crol al inicio y al final, demostraron importantes diferencias, </a:t>
            </a:r>
            <a:r>
              <a:rPr lang="es-MX" sz="2400" dirty="0" smtClean="0">
                <a:solidFill>
                  <a:schemeClr val="tx1"/>
                </a:solidFill>
                <a:latin typeface="Gabriola" panose="04040605051002020D02" pitchFamily="82" charset="0"/>
              </a:rPr>
              <a:t>siendo </a:t>
            </a:r>
            <a:r>
              <a:rPr lang="es-MX" sz="2400" dirty="0">
                <a:solidFill>
                  <a:schemeClr val="tx1"/>
                </a:solidFill>
                <a:latin typeface="Gabriola" panose="04040605051002020D02" pitchFamily="82" charset="0"/>
              </a:rPr>
              <a:t>bajas en las pruebas iniciales, no obstante, en </a:t>
            </a:r>
            <a:r>
              <a:rPr lang="es-MX" sz="2400" dirty="0" smtClean="0">
                <a:solidFill>
                  <a:schemeClr val="tx1"/>
                </a:solidFill>
                <a:latin typeface="Gabriola" panose="04040605051002020D02" pitchFamily="82" charset="0"/>
              </a:rPr>
              <a:t>las </a:t>
            </a:r>
            <a:r>
              <a:rPr lang="es-MX" sz="2400" dirty="0">
                <a:solidFill>
                  <a:schemeClr val="tx1"/>
                </a:solidFill>
                <a:latin typeface="Gabriola" panose="04040605051002020D02" pitchFamily="82" charset="0"/>
              </a:rPr>
              <a:t>pruebas finales se pudo evidenciar un resultado diferente puesto que se podría explicar como un evidente progreso ya que </a:t>
            </a:r>
            <a:r>
              <a:rPr lang="es-MX" sz="2400" b="1" dirty="0">
                <a:solidFill>
                  <a:schemeClr val="tx1"/>
                </a:solidFill>
                <a:latin typeface="Gabriola" panose="04040605051002020D02" pitchFamily="82" charset="0"/>
              </a:rPr>
              <a:t>las marcas obtenidas por los nadadores bajaron  considerablemente</a:t>
            </a:r>
            <a:r>
              <a:rPr lang="es-MX" sz="2400" dirty="0">
                <a:solidFill>
                  <a:schemeClr val="tx1"/>
                </a:solidFill>
                <a:latin typeface="Gabriola" panose="04040605051002020D02" pitchFamily="82" charset="0"/>
              </a:rPr>
              <a:t>, siendo altamente positiva, encontrándose relación entre ambas variables estudiadas</a:t>
            </a:r>
            <a:endParaRPr lang="es-ES" sz="2400" dirty="0">
              <a:solidFill>
                <a:schemeClr val="tx1"/>
              </a:solidFill>
              <a:latin typeface="Gabriola" panose="04040605051002020D02" pitchFamily="82" charset="0"/>
            </a:endParaRPr>
          </a:p>
        </p:txBody>
      </p:sp>
      <p:sp>
        <p:nvSpPr>
          <p:cNvPr id="7" name="6 Rectángulo"/>
          <p:cNvSpPr/>
          <p:nvPr/>
        </p:nvSpPr>
        <p:spPr>
          <a:xfrm>
            <a:off x="383193" y="3231677"/>
            <a:ext cx="10630550" cy="193899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ES" sz="2400" dirty="0">
                <a:solidFill>
                  <a:schemeClr val="tx1"/>
                </a:solidFill>
                <a:latin typeface="Gabriola" panose="04040605051002020D02" pitchFamily="82" charset="0"/>
              </a:rPr>
              <a:t>En los resultados para las pruebas finales observadas y registradas en la ficha técnica, de acuerdo a los estadísticos se pudo evidenciar, en primer lugar, </a:t>
            </a:r>
            <a:r>
              <a:rPr lang="es-ES" sz="2400" b="1" dirty="0">
                <a:solidFill>
                  <a:schemeClr val="tx1"/>
                </a:solidFill>
                <a:latin typeface="Gabriola" panose="04040605051002020D02" pitchFamily="82" charset="0"/>
              </a:rPr>
              <a:t>que los gestos técnicos mejoraron notablemente en la evaluación final</a:t>
            </a:r>
            <a:r>
              <a:rPr lang="es-ES" sz="2400" dirty="0">
                <a:solidFill>
                  <a:schemeClr val="tx1"/>
                </a:solidFill>
                <a:latin typeface="Gabriola" panose="04040605051002020D02" pitchFamily="82" charset="0"/>
              </a:rPr>
              <a:t> en los cuatro ítems de la herramienta utilizada como son: posición del cuerpo, movimiento de las piernas, movimiento de los brazos y sincronización-respiración, lo que puedo demostrar con video en el cual está editado con el antes y después </a:t>
            </a:r>
            <a:endParaRPr lang="es-MX" sz="2400" dirty="0">
              <a:solidFill>
                <a:schemeClr val="tx1"/>
              </a:solidFill>
              <a:latin typeface="Gabriola" panose="04040605051002020D02" pitchFamily="82" charset="0"/>
            </a:endParaRPr>
          </a:p>
        </p:txBody>
      </p:sp>
      <p:sp>
        <p:nvSpPr>
          <p:cNvPr id="8" name="6 Rectángulo"/>
          <p:cNvSpPr/>
          <p:nvPr/>
        </p:nvSpPr>
        <p:spPr>
          <a:xfrm>
            <a:off x="388086" y="5372732"/>
            <a:ext cx="10620763"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ES" sz="2400" dirty="0">
                <a:solidFill>
                  <a:schemeClr val="tx1"/>
                </a:solidFill>
                <a:latin typeface="Gabriola" panose="04040605051002020D02" pitchFamily="82" charset="0"/>
              </a:rPr>
              <a:t>Se comprueba la hipótesis que las habilidades motrices acuáticas inciden en el mejoramiento de la técnica de nadado crol en los nadadores, y en la hipótesis alternativa permite interpretar que a mayor práctica de las habilidades motrices acuáticas de los niños, se perfecciona la técnica del nadado crol.  </a:t>
            </a:r>
            <a:endParaRPr lang="es-MX" sz="2400" dirty="0">
              <a:solidFill>
                <a:schemeClr val="tx1"/>
              </a:solidFill>
              <a:latin typeface="Gabriola" panose="04040605051002020D02" pitchFamily="82" charset="0"/>
            </a:endParaRPr>
          </a:p>
        </p:txBody>
      </p:sp>
    </p:spTree>
    <p:extLst>
      <p:ext uri="{BB962C8B-B14F-4D97-AF65-F5344CB8AC3E}">
        <p14:creationId xmlns:p14="http://schemas.microsoft.com/office/powerpoint/2010/main" val="41639773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7776" y="266390"/>
            <a:ext cx="7230140" cy="45429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50000"/>
              </a:lnSpc>
            </a:pPr>
            <a:r>
              <a:rPr lang="es-ES" b="1" dirty="0" smtClean="0"/>
              <a:t>RECOMENDACIONES </a:t>
            </a:r>
            <a:endParaRPr lang="es-ES" dirty="0"/>
          </a:p>
        </p:txBody>
      </p:sp>
      <p:sp>
        <p:nvSpPr>
          <p:cNvPr id="5" name="Rectángulo 4"/>
          <p:cNvSpPr/>
          <p:nvPr/>
        </p:nvSpPr>
        <p:spPr>
          <a:xfrm>
            <a:off x="454926" y="1369037"/>
            <a:ext cx="10381396" cy="2238562"/>
          </a:xfrm>
          <a:prstGeom prst="rect">
            <a:avLst/>
          </a:prstGeom>
          <a:solidFill>
            <a:schemeClr val="accent1">
              <a:lumMod val="40000"/>
              <a:lumOff val="60000"/>
            </a:schemeClr>
          </a:solidFill>
        </p:spPr>
        <p:txBody>
          <a:bodyPr wrap="square">
            <a:spAutoFit/>
          </a:bodyPr>
          <a:lstStyle/>
          <a:p>
            <a:pPr algn="just">
              <a:lnSpc>
                <a:spcPct val="150000"/>
              </a:lnSpc>
            </a:pPr>
            <a:r>
              <a:rPr lang="es-ES" sz="2400" dirty="0">
                <a:latin typeface="Gabriola" panose="04040605051002020D02" pitchFamily="82" charset="0"/>
              </a:rPr>
              <a:t>Cada entrenador debe incluir en sus programas de entrenamiento la enseñanza y práctica de las habilidades motrices acuáticas puesto que son esenciales en el mejoramiento técnico de los nadadores, las mismas que deben de ser ejecutadas en la parte inicial de la sesión de entrenamiento y al mismo tiempo utilizada como calentamiento.</a:t>
            </a:r>
            <a:endParaRPr lang="es-MX" sz="2400" dirty="0">
              <a:latin typeface="Gabriola" panose="04040605051002020D02" pitchFamily="82" charset="0"/>
            </a:endParaRPr>
          </a:p>
        </p:txBody>
      </p:sp>
      <p:sp>
        <p:nvSpPr>
          <p:cNvPr id="6" name="Rectángulo 5"/>
          <p:cNvSpPr/>
          <p:nvPr/>
        </p:nvSpPr>
        <p:spPr>
          <a:xfrm>
            <a:off x="454927" y="3969689"/>
            <a:ext cx="10381395" cy="2238562"/>
          </a:xfrm>
          <a:prstGeom prst="rect">
            <a:avLst/>
          </a:prstGeom>
          <a:solidFill>
            <a:schemeClr val="accent1">
              <a:lumMod val="40000"/>
              <a:lumOff val="60000"/>
            </a:schemeClr>
          </a:solidFill>
        </p:spPr>
        <p:txBody>
          <a:bodyPr wrap="square">
            <a:spAutoFit/>
          </a:bodyPr>
          <a:lstStyle/>
          <a:p>
            <a:pPr lvl="0" algn="just">
              <a:lnSpc>
                <a:spcPct val="150000"/>
              </a:lnSpc>
              <a:spcAft>
                <a:spcPts val="0"/>
              </a:spcAft>
            </a:pPr>
            <a:r>
              <a:rPr lang="es-ES" sz="2400" dirty="0">
                <a:latin typeface="Gabriola" panose="04040605051002020D02" pitchFamily="82" charset="0"/>
              </a:rPr>
              <a:t>La enseñanza y práctica de las habilidades motrices acuáticas deben de ser incluidas en los programas de entrenamientos tanto en las etapas:  principiantes y de perfeccionamiento las mismas que van de 6 a 12 años, ya que además de mejorar los gestos técnicos de cada uno de los movimientos, esto se verá reflejado en el ahorro de energía y mejora de sus marcas</a:t>
            </a:r>
            <a:r>
              <a:rPr lang="es-ES" sz="2400" dirty="0" smtClean="0">
                <a:latin typeface="Gabriola" panose="04040605051002020D02" pitchFamily="82" charset="0"/>
              </a:rPr>
              <a:t>.</a:t>
            </a:r>
            <a:endParaRPr lang="es-MX" sz="2400" dirty="0">
              <a:latin typeface="Gabriola" panose="04040605051002020D02" pitchFamily="82" charset="0"/>
            </a:endParaRPr>
          </a:p>
        </p:txBody>
      </p:sp>
    </p:spTree>
    <p:extLst>
      <p:ext uri="{BB962C8B-B14F-4D97-AF65-F5344CB8AC3E}">
        <p14:creationId xmlns:p14="http://schemas.microsoft.com/office/powerpoint/2010/main" val="31034045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echa derecha 1">
            <a:hlinkClick r:id="rId3" action="ppaction://hlinkfile"/>
          </p:cNvPr>
          <p:cNvSpPr/>
          <p:nvPr/>
        </p:nvSpPr>
        <p:spPr>
          <a:xfrm>
            <a:off x="3516283" y="2194559"/>
            <a:ext cx="3607724" cy="28263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ítulo 2"/>
          <p:cNvSpPr>
            <a:spLocks noGrp="1"/>
          </p:cNvSpPr>
          <p:nvPr>
            <p:ph type="title"/>
          </p:nvPr>
        </p:nvSpPr>
        <p:spPr/>
        <p:txBody>
          <a:bodyPr/>
          <a:lstStyle/>
          <a:p>
            <a:r>
              <a:rPr lang="es-MX" dirty="0" smtClean="0"/>
              <a:t>Video proyecto de natación </a:t>
            </a:r>
            <a:endParaRPr lang="en-US" dirty="0"/>
          </a:p>
        </p:txBody>
      </p:sp>
      <p:sp>
        <p:nvSpPr>
          <p:cNvPr id="4" name="Marcador de contenido 3"/>
          <p:cNvSpPr>
            <a:spLocks noGrp="1"/>
          </p:cNvSpPr>
          <p:nvPr>
            <p:ph idx="1"/>
          </p:nvPr>
        </p:nvSpPr>
        <p:spPr>
          <a:xfrm>
            <a:off x="1022465" y="1812175"/>
            <a:ext cx="8595360" cy="4351337"/>
          </a:xfrm>
        </p:spPr>
        <p:txBody>
          <a:bodyPr/>
          <a:lstStyle/>
          <a:p>
            <a:r>
              <a:rPr lang="es-MX" dirty="0" smtClean="0"/>
              <a:t>.</a:t>
            </a:r>
            <a:endParaRPr lang="en-US" dirty="0"/>
          </a:p>
        </p:txBody>
      </p:sp>
    </p:spTree>
    <p:extLst>
      <p:ext uri="{BB962C8B-B14F-4D97-AF65-F5344CB8AC3E}">
        <p14:creationId xmlns:p14="http://schemas.microsoft.com/office/powerpoint/2010/main" val="40981780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649606" y="2462050"/>
            <a:ext cx="7622601" cy="175432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Muchas gracias </a:t>
            </a:r>
          </a:p>
          <a:p>
            <a:pPr algn="ctr"/>
            <a:r>
              <a:rPr lang="es-E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Por su atención!</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4280040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352927" y="1106905"/>
            <a:ext cx="10940715" cy="2040595"/>
            <a:chOff x="625590" y="124733"/>
            <a:chExt cx="9668720" cy="2016624"/>
          </a:xfrm>
          <a:scene3d>
            <a:camera prst="orthographicFront"/>
            <a:lightRig rig="chilly" dir="t"/>
          </a:scene3d>
        </p:grpSpPr>
        <p:sp>
          <p:nvSpPr>
            <p:cNvPr id="5" name="Rectángulo redondeado 4"/>
            <p:cNvSpPr/>
            <p:nvPr/>
          </p:nvSpPr>
          <p:spPr>
            <a:xfrm>
              <a:off x="791803" y="124733"/>
              <a:ext cx="9502507" cy="2016624"/>
            </a:xfrm>
            <a:prstGeom prst="roundRect">
              <a:avLst/>
            </a:prstGeom>
            <a:sp3d prstMaterial="translucentPowder">
              <a:bevelT w="127000" h="25400" prst="softRound"/>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CuadroTexto 5"/>
            <p:cNvSpPr txBox="1"/>
            <p:nvPr/>
          </p:nvSpPr>
          <p:spPr>
            <a:xfrm>
              <a:off x="625590" y="223176"/>
              <a:ext cx="9570277" cy="14846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87476" tIns="0" rIns="287476" bIns="0" numCol="1" spcCol="1270" anchor="ctr" anchorCtr="0">
              <a:noAutofit/>
            </a:bodyPr>
            <a:lstStyle/>
            <a:p>
              <a:pPr lvl="0" algn="just" defTabSz="1066800">
                <a:lnSpc>
                  <a:spcPct val="150000"/>
                </a:lnSpc>
                <a:spcBef>
                  <a:spcPct val="0"/>
                </a:spcBef>
                <a:spcAft>
                  <a:spcPct val="35000"/>
                </a:spcAft>
              </a:pPr>
              <a:r>
                <a:rPr lang="es-ES" sz="2400" kern="1200" dirty="0" smtClean="0">
                  <a:solidFill>
                    <a:schemeClr val="tx1"/>
                  </a:solidFill>
                  <a:latin typeface="Gabriola" panose="04040605051002020D02" pitchFamily="82" charset="0"/>
                  <a:ea typeface="+mn-ea"/>
                  <a:cs typeface="+mn-cs"/>
                </a:rPr>
                <a:t>La presente investigación se realiza con la finalidad de demostrar que a través de las habilidades motrices acuáticas implementadas en un programa de entrenamiento de natación, un grupo de niños en edades entre seis y trece años, pueden mejorar su técnica. </a:t>
              </a:r>
              <a:endParaRPr lang="es-ES" sz="2400" kern="1200" dirty="0">
                <a:solidFill>
                  <a:schemeClr val="tx1"/>
                </a:solidFill>
                <a:latin typeface="Gabriola" panose="04040605051002020D02" pitchFamily="82" charset="0"/>
                <a:ea typeface="+mn-ea"/>
                <a:cs typeface="+mn-cs"/>
              </a:endParaRPr>
            </a:p>
          </p:txBody>
        </p:sp>
      </p:grpSp>
      <p:grpSp>
        <p:nvGrpSpPr>
          <p:cNvPr id="10" name="Grupo 9"/>
          <p:cNvGrpSpPr/>
          <p:nvPr/>
        </p:nvGrpSpPr>
        <p:grpSpPr>
          <a:xfrm>
            <a:off x="352927" y="3240326"/>
            <a:ext cx="10940715" cy="1555653"/>
            <a:chOff x="624576" y="2685397"/>
            <a:chExt cx="9846587" cy="2607952"/>
          </a:xfrm>
          <a:scene3d>
            <a:camera prst="orthographicFront"/>
            <a:lightRig rig="chilly" dir="t"/>
          </a:scene3d>
        </p:grpSpPr>
        <p:sp>
          <p:nvSpPr>
            <p:cNvPr id="11" name="Rectángulo redondeado 10"/>
            <p:cNvSpPr/>
            <p:nvPr/>
          </p:nvSpPr>
          <p:spPr>
            <a:xfrm>
              <a:off x="624576" y="2685397"/>
              <a:ext cx="9846587" cy="2607952"/>
            </a:xfrm>
            <a:prstGeom prst="roundRect">
              <a:avLst/>
            </a:prstGeom>
            <a:sp3d prstMaterial="translucentPowder">
              <a:bevelT w="127000" h="25400" prst="softRound"/>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2" name="CuadroTexto 11"/>
            <p:cNvSpPr txBox="1"/>
            <p:nvPr/>
          </p:nvSpPr>
          <p:spPr>
            <a:xfrm>
              <a:off x="751886" y="2812707"/>
              <a:ext cx="9591967" cy="2353332"/>
            </a:xfrm>
            <a:prstGeom prst="rect">
              <a:avLst/>
            </a:prstGeom>
            <a:solidFill>
              <a:schemeClr val="accent1">
                <a:lumMod val="40000"/>
                <a:lumOff val="60000"/>
              </a:schemeClr>
            </a:solidFill>
            <a:sp3d/>
          </p:spPr>
          <p:style>
            <a:lnRef idx="0">
              <a:scrgbClr r="0" g="0" b="0"/>
            </a:lnRef>
            <a:fillRef idx="0">
              <a:scrgbClr r="0" g="0" b="0"/>
            </a:fillRef>
            <a:effectRef idx="0">
              <a:scrgbClr r="0" g="0" b="0"/>
            </a:effectRef>
            <a:fontRef idx="minor">
              <a:schemeClr val="lt1"/>
            </a:fontRef>
          </p:style>
          <p:txBody>
            <a:bodyPr spcFirstLastPara="0" vert="horz" wrap="square" lIns="287476" tIns="0" rIns="287476" bIns="0" numCol="1" spcCol="1270" anchor="ctr" anchorCtr="0">
              <a:noAutofit/>
            </a:bodyPr>
            <a:lstStyle/>
            <a:p>
              <a:pPr lvl="0" algn="just" defTabSz="1066800">
                <a:lnSpc>
                  <a:spcPct val="150000"/>
                </a:lnSpc>
                <a:spcBef>
                  <a:spcPct val="0"/>
                </a:spcBef>
                <a:spcAft>
                  <a:spcPct val="35000"/>
                </a:spcAft>
              </a:pPr>
              <a:r>
                <a:rPr lang="es-ES" sz="2400" kern="1200" dirty="0" smtClean="0">
                  <a:solidFill>
                    <a:schemeClr val="tx1"/>
                  </a:solidFill>
                  <a:latin typeface="Gabriola" panose="04040605051002020D02" pitchFamily="82" charset="0"/>
                  <a:ea typeface="+mn-ea"/>
                  <a:cs typeface="+mn-cs"/>
                </a:rPr>
                <a:t>Como resultado del estudio, se propone el programa de entrenamiento (macrociclo) con un tiempo de tres meses (doce semanas). Con el cual se espera contribuir  en el entrenamiento de los nadadores principiantes. </a:t>
              </a:r>
              <a:endParaRPr lang="es-ES" sz="2400" kern="1200" dirty="0">
                <a:solidFill>
                  <a:schemeClr val="tx1"/>
                </a:solidFill>
                <a:latin typeface="Gabriola" panose="04040605051002020D02" pitchFamily="82" charset="0"/>
                <a:ea typeface="+mn-ea"/>
                <a:cs typeface="+mn-cs"/>
              </a:endParaRPr>
            </a:p>
          </p:txBody>
        </p:sp>
      </p:grpSp>
      <p:sp>
        <p:nvSpPr>
          <p:cNvPr id="13" name="3 Rectángulo"/>
          <p:cNvSpPr/>
          <p:nvPr/>
        </p:nvSpPr>
        <p:spPr>
          <a:xfrm>
            <a:off x="2305962" y="299510"/>
            <a:ext cx="7410806"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50000"/>
              </a:lnSpc>
              <a:spcBef>
                <a:spcPct val="0"/>
              </a:spcBef>
            </a:pPr>
            <a:r>
              <a:rPr lang="es-ES" sz="2400" b="1" dirty="0"/>
              <a:t>JUSTIFICACIÓN DE LA INVESTIGACIÓN</a:t>
            </a:r>
          </a:p>
        </p:txBody>
      </p:sp>
      <p:grpSp>
        <p:nvGrpSpPr>
          <p:cNvPr id="15" name="Grupo 14"/>
          <p:cNvGrpSpPr/>
          <p:nvPr/>
        </p:nvGrpSpPr>
        <p:grpSpPr>
          <a:xfrm>
            <a:off x="352927" y="5220462"/>
            <a:ext cx="10978785" cy="1856849"/>
            <a:chOff x="302434" y="63102"/>
            <a:chExt cx="9998015" cy="1410037"/>
          </a:xfrm>
          <a:scene3d>
            <a:camera prst="orthographicFront"/>
            <a:lightRig rig="chilly" dir="t"/>
          </a:scene3d>
        </p:grpSpPr>
        <p:sp>
          <p:nvSpPr>
            <p:cNvPr id="16" name="Rectángulo redondeado 15"/>
            <p:cNvSpPr/>
            <p:nvPr/>
          </p:nvSpPr>
          <p:spPr>
            <a:xfrm>
              <a:off x="302434" y="73912"/>
              <a:ext cx="9963347" cy="1399227"/>
            </a:xfrm>
            <a:prstGeom prst="roundRect">
              <a:avLst/>
            </a:prstGeom>
            <a:sp3d prstMaterial="translucentPowder">
              <a:bevelT w="127000" h="25400" prst="softRound"/>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7" name="CuadroTexto 16"/>
            <p:cNvSpPr txBox="1"/>
            <p:nvPr/>
          </p:nvSpPr>
          <p:spPr>
            <a:xfrm>
              <a:off x="473712" y="63102"/>
              <a:ext cx="9826737" cy="12626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86977" tIns="0" rIns="286977" bIns="0" numCol="1" spcCol="1270" anchor="ctr" anchorCtr="0">
              <a:noAutofit/>
            </a:bodyPr>
            <a:lstStyle/>
            <a:p>
              <a:pPr lvl="0" algn="just" defTabSz="1244600">
                <a:lnSpc>
                  <a:spcPct val="150000"/>
                </a:lnSpc>
                <a:spcBef>
                  <a:spcPct val="0"/>
                </a:spcBef>
                <a:spcAft>
                  <a:spcPct val="35000"/>
                </a:spcAft>
              </a:pPr>
              <a:r>
                <a:rPr lang="es-ES" sz="2800" kern="1200" dirty="0" smtClean="0">
                  <a:solidFill>
                    <a:schemeClr val="tx1"/>
                  </a:solidFill>
                  <a:latin typeface="Gabriola" panose="04040605051002020D02" pitchFamily="82" charset="0"/>
                  <a:ea typeface="+mn-ea"/>
                  <a:cs typeface="+mn-cs"/>
                </a:rPr>
                <a:t>Esta investigación es de gran importancia puesto que representa un modelo que puede servir de ayuda en el perfeccionamiento de la técnica en los nadadores del club, y también pueda ser puesto en práctica en otros contextos. </a:t>
              </a:r>
              <a:endParaRPr lang="es-ES" sz="2800" kern="1200" dirty="0">
                <a:solidFill>
                  <a:schemeClr val="tx1"/>
                </a:solidFill>
                <a:latin typeface="Gabriola" panose="04040605051002020D02" pitchFamily="82" charset="0"/>
                <a:ea typeface="+mn-ea"/>
                <a:cs typeface="+mn-cs"/>
              </a:endParaRPr>
            </a:p>
          </p:txBody>
        </p:sp>
      </p:grpSp>
    </p:spTree>
    <p:extLst>
      <p:ext uri="{BB962C8B-B14F-4D97-AF65-F5344CB8AC3E}">
        <p14:creationId xmlns:p14="http://schemas.microsoft.com/office/powerpoint/2010/main" val="2522251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71924" y="258589"/>
            <a:ext cx="10013601" cy="5078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50000"/>
              </a:lnSpc>
            </a:pPr>
            <a:r>
              <a:rPr lang="es-ES" b="1" dirty="0" smtClean="0"/>
              <a:t>OBJETIVOS DE LA INVESTIGACIÓN</a:t>
            </a:r>
            <a:endParaRPr lang="es-ES" b="1" dirty="0"/>
          </a:p>
        </p:txBody>
      </p:sp>
      <p:graphicFrame>
        <p:nvGraphicFramePr>
          <p:cNvPr id="3" name="Diagrama 2"/>
          <p:cNvGraphicFramePr/>
          <p:nvPr>
            <p:extLst>
              <p:ext uri="{D42A27DB-BD31-4B8C-83A1-F6EECF244321}">
                <p14:modId xmlns:p14="http://schemas.microsoft.com/office/powerpoint/2010/main" val="3006763410"/>
              </p:ext>
            </p:extLst>
          </p:nvPr>
        </p:nvGraphicFramePr>
        <p:xfrm>
          <a:off x="1138594" y="1146220"/>
          <a:ext cx="9112989" cy="53771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715272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71924" y="258589"/>
            <a:ext cx="10013601" cy="5078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50000"/>
              </a:lnSpc>
            </a:pPr>
            <a:r>
              <a:rPr lang="es-ES" b="1" dirty="0" smtClean="0"/>
              <a:t>OBJETIVOS DE LA INVESTIGACIÓN</a:t>
            </a:r>
            <a:endParaRPr lang="es-ES" b="1" dirty="0"/>
          </a:p>
        </p:txBody>
      </p:sp>
      <p:graphicFrame>
        <p:nvGraphicFramePr>
          <p:cNvPr id="3" name="Diagrama 2"/>
          <p:cNvGraphicFramePr/>
          <p:nvPr>
            <p:extLst>
              <p:ext uri="{D42A27DB-BD31-4B8C-83A1-F6EECF244321}">
                <p14:modId xmlns:p14="http://schemas.microsoft.com/office/powerpoint/2010/main" val="1935178815"/>
              </p:ext>
            </p:extLst>
          </p:nvPr>
        </p:nvGraphicFramePr>
        <p:xfrm>
          <a:off x="344245" y="968188"/>
          <a:ext cx="10241279" cy="5529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557245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44246" y="258589"/>
            <a:ext cx="9134605" cy="73866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50000"/>
              </a:lnSpc>
            </a:pPr>
            <a:r>
              <a:rPr lang="es-ES" b="1" dirty="0" smtClean="0"/>
              <a:t> </a:t>
            </a:r>
            <a:r>
              <a:rPr lang="es-ES" sz="2800" b="1" dirty="0" smtClean="0"/>
              <a:t>HIPÓTESIS DE LA INVESTIGACIÓN</a:t>
            </a:r>
            <a:endParaRPr lang="es-ES" sz="2800" b="1" dirty="0"/>
          </a:p>
        </p:txBody>
      </p:sp>
      <p:graphicFrame>
        <p:nvGraphicFramePr>
          <p:cNvPr id="3" name="Diagrama 2"/>
          <p:cNvGraphicFramePr/>
          <p:nvPr>
            <p:extLst>
              <p:ext uri="{D42A27DB-BD31-4B8C-83A1-F6EECF244321}">
                <p14:modId xmlns:p14="http://schemas.microsoft.com/office/powerpoint/2010/main" val="2886233962"/>
              </p:ext>
            </p:extLst>
          </p:nvPr>
        </p:nvGraphicFramePr>
        <p:xfrm>
          <a:off x="344246" y="968188"/>
          <a:ext cx="9134605" cy="5529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70644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Operacionalización</a:t>
            </a:r>
            <a:r>
              <a:rPr lang="es-ES" dirty="0"/>
              <a:t> de variables </a:t>
            </a:r>
            <a:endParaRPr lang="en-US"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561660008"/>
              </p:ext>
            </p:extLst>
          </p:nvPr>
        </p:nvGraphicFramePr>
        <p:xfrm>
          <a:off x="1261872" y="1941343"/>
          <a:ext cx="9692639" cy="4228097"/>
        </p:xfrm>
        <a:graphic>
          <a:graphicData uri="http://schemas.openxmlformats.org/drawingml/2006/table">
            <a:tbl>
              <a:tblPr firstRow="1" firstCol="1" bandRow="1">
                <a:tableStyleId>{5C22544A-7EE6-4342-B048-85BDC9FD1C3A}</a:tableStyleId>
              </a:tblPr>
              <a:tblGrid>
                <a:gridCol w="1833020">
                  <a:extLst>
                    <a:ext uri="{9D8B030D-6E8A-4147-A177-3AD203B41FA5}">
                      <a16:colId xmlns:a16="http://schemas.microsoft.com/office/drawing/2014/main" xmlns="" val="2257257299"/>
                    </a:ext>
                  </a:extLst>
                </a:gridCol>
                <a:gridCol w="2700997">
                  <a:extLst>
                    <a:ext uri="{9D8B030D-6E8A-4147-A177-3AD203B41FA5}">
                      <a16:colId xmlns:a16="http://schemas.microsoft.com/office/drawing/2014/main" xmlns="" val="3625330529"/>
                    </a:ext>
                  </a:extLst>
                </a:gridCol>
                <a:gridCol w="2039816">
                  <a:extLst>
                    <a:ext uri="{9D8B030D-6E8A-4147-A177-3AD203B41FA5}">
                      <a16:colId xmlns:a16="http://schemas.microsoft.com/office/drawing/2014/main" xmlns="" val="2865722777"/>
                    </a:ext>
                  </a:extLst>
                </a:gridCol>
                <a:gridCol w="3118806">
                  <a:extLst>
                    <a:ext uri="{9D8B030D-6E8A-4147-A177-3AD203B41FA5}">
                      <a16:colId xmlns:a16="http://schemas.microsoft.com/office/drawing/2014/main" xmlns="" val="3521386772"/>
                    </a:ext>
                  </a:extLst>
                </a:gridCol>
              </a:tblGrid>
              <a:tr h="705942">
                <a:tc>
                  <a:txBody>
                    <a:bodyPr/>
                    <a:lstStyle/>
                    <a:p>
                      <a:pPr algn="just">
                        <a:lnSpc>
                          <a:spcPct val="107000"/>
                        </a:lnSpc>
                        <a:spcAft>
                          <a:spcPts val="0"/>
                        </a:spcAft>
                      </a:pPr>
                      <a:r>
                        <a:rPr lang="es-ES" sz="2400" dirty="0">
                          <a:effectLst/>
                          <a:latin typeface="Gabriola" panose="04040605051002020D02" pitchFamily="82" charset="0"/>
                        </a:rPr>
                        <a:t>Variable</a:t>
                      </a:r>
                      <a:endParaRPr lang="en-US" sz="2400" dirty="0">
                        <a:effectLst/>
                        <a:latin typeface="Gabriola" panose="04040605051002020D02" pitchFamily="82"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S" sz="2400" dirty="0">
                          <a:effectLst/>
                          <a:latin typeface="Gabriola" panose="04040605051002020D02" pitchFamily="82" charset="0"/>
                        </a:rPr>
                        <a:t>Definición conceptual </a:t>
                      </a:r>
                      <a:endParaRPr lang="en-US" sz="2400" dirty="0">
                        <a:effectLst/>
                        <a:latin typeface="Gabriola" panose="04040605051002020D02" pitchFamily="82"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S" sz="2400" dirty="0">
                          <a:effectLst/>
                          <a:latin typeface="Gabriola" panose="04040605051002020D02" pitchFamily="82" charset="0"/>
                        </a:rPr>
                        <a:t>Dimensiones </a:t>
                      </a:r>
                      <a:endParaRPr lang="en-US" sz="2400" dirty="0">
                        <a:effectLst/>
                        <a:latin typeface="Gabriola" panose="04040605051002020D02" pitchFamily="82"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S" sz="2400">
                          <a:effectLst/>
                          <a:latin typeface="Gabriola" panose="04040605051002020D02" pitchFamily="82" charset="0"/>
                        </a:rPr>
                        <a:t>Indicadores </a:t>
                      </a:r>
                      <a:endParaRPr lang="en-US" sz="2400">
                        <a:effectLst/>
                        <a:latin typeface="Gabriola" panose="04040605051002020D02" pitchFamily="8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280204760"/>
                  </a:ext>
                </a:extLst>
              </a:tr>
              <a:tr h="3176740">
                <a:tc>
                  <a:txBody>
                    <a:bodyPr/>
                    <a:lstStyle/>
                    <a:p>
                      <a:pPr algn="just">
                        <a:lnSpc>
                          <a:spcPct val="150000"/>
                        </a:lnSpc>
                        <a:spcAft>
                          <a:spcPts val="0"/>
                        </a:spcAft>
                      </a:pPr>
                      <a:r>
                        <a:rPr lang="es-ES" sz="2400">
                          <a:effectLst/>
                          <a:latin typeface="Gabriola" panose="04040605051002020D02" pitchFamily="82" charset="0"/>
                        </a:rPr>
                        <a:t> </a:t>
                      </a:r>
                      <a:endParaRPr lang="en-US" sz="2400">
                        <a:effectLst/>
                        <a:latin typeface="Gabriola" panose="04040605051002020D02" pitchFamily="82" charset="0"/>
                      </a:endParaRPr>
                    </a:p>
                    <a:p>
                      <a:pPr algn="just">
                        <a:lnSpc>
                          <a:spcPct val="150000"/>
                        </a:lnSpc>
                        <a:spcAft>
                          <a:spcPts val="0"/>
                        </a:spcAft>
                      </a:pPr>
                      <a:r>
                        <a:rPr lang="es-ES" sz="2400">
                          <a:effectLst/>
                          <a:latin typeface="Gabriola" panose="04040605051002020D02" pitchFamily="82" charset="0"/>
                        </a:rPr>
                        <a:t>Habilidades motrices acuáticas </a:t>
                      </a:r>
                      <a:endParaRPr lang="en-US" sz="2400">
                        <a:effectLst/>
                        <a:latin typeface="Gabriola" panose="04040605051002020D02" pitchFamily="82"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S" sz="2400" dirty="0">
                          <a:effectLst/>
                          <a:latin typeface="Gabriola" panose="04040605051002020D02" pitchFamily="82" charset="0"/>
                        </a:rPr>
                        <a:t>Son los movimientos y desplazamientos fundamentales coordinados y acciones motrices de la persona para desenvolverse con seguridad y destreza en el medio acuático.</a:t>
                      </a:r>
                      <a:endParaRPr lang="en-US" sz="2400" dirty="0">
                        <a:effectLst/>
                        <a:latin typeface="Gabriola" panose="04040605051002020D02" pitchFamily="82"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S" sz="2400" dirty="0">
                          <a:effectLst/>
                          <a:latin typeface="Gabriola" panose="04040605051002020D02" pitchFamily="82" charset="0"/>
                        </a:rPr>
                        <a:t>Habilidad de Movimiento </a:t>
                      </a:r>
                      <a:endParaRPr lang="en-US" sz="2400" dirty="0">
                        <a:effectLst/>
                        <a:latin typeface="Gabriola" panose="04040605051002020D02" pitchFamily="82" charset="0"/>
                      </a:endParaRPr>
                    </a:p>
                    <a:p>
                      <a:pPr algn="just">
                        <a:lnSpc>
                          <a:spcPct val="107000"/>
                        </a:lnSpc>
                        <a:spcAft>
                          <a:spcPts val="0"/>
                        </a:spcAft>
                      </a:pPr>
                      <a:r>
                        <a:rPr lang="es-ES" sz="2400" dirty="0">
                          <a:effectLst/>
                          <a:latin typeface="Gabriola" panose="04040605051002020D02" pitchFamily="82" charset="0"/>
                        </a:rPr>
                        <a:t> </a:t>
                      </a:r>
                      <a:endParaRPr lang="en-US" sz="2400" dirty="0">
                        <a:effectLst/>
                        <a:latin typeface="Gabriola" panose="04040605051002020D02" pitchFamily="82" charset="0"/>
                      </a:endParaRPr>
                    </a:p>
                    <a:p>
                      <a:pPr algn="just">
                        <a:lnSpc>
                          <a:spcPct val="107000"/>
                        </a:lnSpc>
                        <a:spcAft>
                          <a:spcPts val="0"/>
                        </a:spcAft>
                      </a:pPr>
                      <a:r>
                        <a:rPr lang="es-ES" sz="2400" dirty="0">
                          <a:effectLst/>
                          <a:latin typeface="Gabriola" panose="04040605051002020D02" pitchFamily="82" charset="0"/>
                        </a:rPr>
                        <a:t> </a:t>
                      </a:r>
                      <a:endParaRPr lang="en-US" sz="2400" dirty="0">
                        <a:effectLst/>
                        <a:latin typeface="Gabriola" panose="04040605051002020D02" pitchFamily="82" charset="0"/>
                      </a:endParaRPr>
                    </a:p>
                    <a:p>
                      <a:pPr algn="just">
                        <a:lnSpc>
                          <a:spcPct val="107000"/>
                        </a:lnSpc>
                        <a:spcAft>
                          <a:spcPts val="0"/>
                        </a:spcAft>
                      </a:pPr>
                      <a:r>
                        <a:rPr lang="es-ES" sz="2400" dirty="0">
                          <a:effectLst/>
                          <a:latin typeface="Gabriola" panose="04040605051002020D02" pitchFamily="82" charset="0"/>
                        </a:rPr>
                        <a:t> </a:t>
                      </a:r>
                      <a:endParaRPr lang="en-US" sz="2400" dirty="0">
                        <a:effectLst/>
                        <a:latin typeface="Gabriola" panose="04040605051002020D02" pitchFamily="82" charset="0"/>
                      </a:endParaRPr>
                    </a:p>
                    <a:p>
                      <a:pPr algn="just">
                        <a:lnSpc>
                          <a:spcPct val="107000"/>
                        </a:lnSpc>
                        <a:spcAft>
                          <a:spcPts val="0"/>
                        </a:spcAft>
                      </a:pPr>
                      <a:r>
                        <a:rPr lang="es-ES" sz="2400" dirty="0">
                          <a:effectLst/>
                          <a:latin typeface="Gabriola" panose="04040605051002020D02" pitchFamily="82" charset="0"/>
                        </a:rPr>
                        <a:t>Habilidad de </a:t>
                      </a:r>
                      <a:endParaRPr lang="en-US" sz="2400" dirty="0">
                        <a:effectLst/>
                        <a:latin typeface="Gabriola" panose="04040605051002020D02" pitchFamily="82" charset="0"/>
                      </a:endParaRPr>
                    </a:p>
                    <a:p>
                      <a:pPr algn="just">
                        <a:lnSpc>
                          <a:spcPct val="107000"/>
                        </a:lnSpc>
                        <a:spcAft>
                          <a:spcPts val="0"/>
                        </a:spcAft>
                      </a:pPr>
                      <a:r>
                        <a:rPr lang="es-ES" sz="2400" dirty="0">
                          <a:effectLst/>
                          <a:latin typeface="Gabriola" panose="04040605051002020D02" pitchFamily="82" charset="0"/>
                        </a:rPr>
                        <a:t>Coordinación </a:t>
                      </a:r>
                      <a:endParaRPr lang="en-US" sz="2400" dirty="0">
                        <a:effectLst/>
                        <a:latin typeface="Gabriola" panose="04040605051002020D02" pitchFamily="82" charset="0"/>
                      </a:endParaRPr>
                    </a:p>
                    <a:p>
                      <a:pPr algn="just">
                        <a:lnSpc>
                          <a:spcPct val="107000"/>
                        </a:lnSpc>
                        <a:spcAft>
                          <a:spcPts val="0"/>
                        </a:spcAft>
                      </a:pPr>
                      <a:r>
                        <a:rPr lang="es-ES" sz="2400" dirty="0">
                          <a:effectLst/>
                          <a:latin typeface="Gabriola" panose="04040605051002020D02" pitchFamily="82" charset="0"/>
                        </a:rPr>
                        <a:t> </a:t>
                      </a:r>
                      <a:endParaRPr lang="en-US" sz="2400" dirty="0">
                        <a:effectLst/>
                        <a:latin typeface="Gabriola" panose="04040605051002020D02" pitchFamily="82"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S" sz="2400" dirty="0">
                          <a:effectLst/>
                          <a:latin typeface="Gabriola" panose="04040605051002020D02" pitchFamily="82" charset="0"/>
                        </a:rPr>
                        <a:t>- Respiración </a:t>
                      </a:r>
                      <a:endParaRPr lang="en-US" sz="2400" dirty="0">
                        <a:effectLst/>
                        <a:latin typeface="Gabriola" panose="04040605051002020D02" pitchFamily="82" charset="0"/>
                      </a:endParaRPr>
                    </a:p>
                    <a:p>
                      <a:pPr algn="just">
                        <a:lnSpc>
                          <a:spcPct val="107000"/>
                        </a:lnSpc>
                        <a:spcAft>
                          <a:spcPts val="0"/>
                        </a:spcAft>
                      </a:pPr>
                      <a:r>
                        <a:rPr lang="es-ES" sz="2400" dirty="0">
                          <a:effectLst/>
                          <a:latin typeface="Gabriola" panose="04040605051002020D02" pitchFamily="82" charset="0"/>
                        </a:rPr>
                        <a:t> </a:t>
                      </a:r>
                      <a:endParaRPr lang="en-US" sz="2400" dirty="0">
                        <a:effectLst/>
                        <a:latin typeface="Gabriola" panose="04040605051002020D02" pitchFamily="82" charset="0"/>
                      </a:endParaRPr>
                    </a:p>
                    <a:p>
                      <a:pPr algn="just">
                        <a:lnSpc>
                          <a:spcPct val="107000"/>
                        </a:lnSpc>
                        <a:spcAft>
                          <a:spcPts val="0"/>
                        </a:spcAft>
                      </a:pPr>
                      <a:r>
                        <a:rPr lang="es-ES" sz="2400" dirty="0">
                          <a:effectLst/>
                          <a:latin typeface="Gabriola" panose="04040605051002020D02" pitchFamily="82" charset="0"/>
                        </a:rPr>
                        <a:t>- Flotación</a:t>
                      </a:r>
                      <a:endParaRPr lang="en-US" sz="2400" dirty="0">
                        <a:effectLst/>
                        <a:latin typeface="Gabriola" panose="04040605051002020D02" pitchFamily="82" charset="0"/>
                      </a:endParaRPr>
                    </a:p>
                    <a:p>
                      <a:pPr algn="just">
                        <a:lnSpc>
                          <a:spcPct val="107000"/>
                        </a:lnSpc>
                        <a:spcAft>
                          <a:spcPts val="0"/>
                        </a:spcAft>
                      </a:pPr>
                      <a:r>
                        <a:rPr lang="es-ES" sz="2400" dirty="0">
                          <a:effectLst/>
                          <a:latin typeface="Gabriola" panose="04040605051002020D02" pitchFamily="82" charset="0"/>
                        </a:rPr>
                        <a:t> </a:t>
                      </a:r>
                      <a:endParaRPr lang="en-US" sz="2400" dirty="0">
                        <a:effectLst/>
                        <a:latin typeface="Gabriola" panose="04040605051002020D02" pitchFamily="82" charset="0"/>
                      </a:endParaRPr>
                    </a:p>
                    <a:p>
                      <a:pPr algn="just">
                        <a:lnSpc>
                          <a:spcPct val="107000"/>
                        </a:lnSpc>
                        <a:spcAft>
                          <a:spcPts val="0"/>
                        </a:spcAft>
                      </a:pPr>
                      <a:r>
                        <a:rPr lang="es-ES" sz="2400" dirty="0">
                          <a:effectLst/>
                          <a:latin typeface="Gabriola" panose="04040605051002020D02" pitchFamily="82" charset="0"/>
                        </a:rPr>
                        <a:t>- Inmersión</a:t>
                      </a:r>
                      <a:endParaRPr lang="en-US" sz="2400" dirty="0">
                        <a:effectLst/>
                        <a:latin typeface="Gabriola" panose="04040605051002020D02" pitchFamily="82" charset="0"/>
                      </a:endParaRPr>
                    </a:p>
                    <a:p>
                      <a:pPr algn="just">
                        <a:lnSpc>
                          <a:spcPct val="107000"/>
                        </a:lnSpc>
                        <a:spcAft>
                          <a:spcPts val="0"/>
                        </a:spcAft>
                      </a:pPr>
                      <a:r>
                        <a:rPr lang="es-ES" sz="2400" dirty="0">
                          <a:effectLst/>
                          <a:latin typeface="Gabriola" panose="04040605051002020D02" pitchFamily="82" charset="0"/>
                        </a:rPr>
                        <a:t> </a:t>
                      </a:r>
                      <a:endParaRPr lang="en-US" sz="2400" dirty="0">
                        <a:effectLst/>
                        <a:latin typeface="Gabriola" panose="04040605051002020D02" pitchFamily="82" charset="0"/>
                      </a:endParaRPr>
                    </a:p>
                    <a:p>
                      <a:pPr algn="just">
                        <a:lnSpc>
                          <a:spcPct val="107000"/>
                        </a:lnSpc>
                        <a:spcAft>
                          <a:spcPts val="0"/>
                        </a:spcAft>
                      </a:pPr>
                      <a:r>
                        <a:rPr lang="es-ES" sz="2400" dirty="0">
                          <a:effectLst/>
                          <a:latin typeface="Gabriola" panose="04040605051002020D02" pitchFamily="82" charset="0"/>
                        </a:rPr>
                        <a:t>- Saltos</a:t>
                      </a:r>
                      <a:endParaRPr lang="en-US" sz="2400" dirty="0">
                        <a:effectLst/>
                        <a:latin typeface="Gabriola" panose="04040605051002020D02" pitchFamily="82" charset="0"/>
                      </a:endParaRPr>
                    </a:p>
                    <a:p>
                      <a:pPr algn="just">
                        <a:lnSpc>
                          <a:spcPct val="107000"/>
                        </a:lnSpc>
                        <a:spcAft>
                          <a:spcPts val="0"/>
                        </a:spcAft>
                      </a:pPr>
                      <a:r>
                        <a:rPr lang="es-ES" sz="2400" dirty="0">
                          <a:effectLst/>
                          <a:latin typeface="Gabriola" panose="04040605051002020D02" pitchFamily="82" charset="0"/>
                        </a:rPr>
                        <a:t> </a:t>
                      </a:r>
                      <a:endParaRPr lang="en-US" sz="2400" dirty="0">
                        <a:effectLst/>
                        <a:latin typeface="Gabriola" panose="04040605051002020D02" pitchFamily="82" charset="0"/>
                      </a:endParaRPr>
                    </a:p>
                    <a:p>
                      <a:pPr algn="just">
                        <a:lnSpc>
                          <a:spcPct val="107000"/>
                        </a:lnSpc>
                        <a:spcAft>
                          <a:spcPts val="0"/>
                        </a:spcAft>
                      </a:pPr>
                      <a:r>
                        <a:rPr lang="es-ES" sz="2400" dirty="0">
                          <a:effectLst/>
                          <a:latin typeface="Gabriola" panose="04040605051002020D02" pitchFamily="82" charset="0"/>
                        </a:rPr>
                        <a:t>-Locomoción </a:t>
                      </a:r>
                      <a:endParaRPr lang="en-US" sz="2400" dirty="0">
                        <a:effectLst/>
                        <a:latin typeface="Gabriola" panose="04040605051002020D02" pitchFamily="8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56530839"/>
                  </a:ext>
                </a:extLst>
              </a:tr>
            </a:tbl>
          </a:graphicData>
        </a:graphic>
      </p:graphicFrame>
    </p:spTree>
    <p:extLst>
      <p:ext uri="{BB962C8B-B14F-4D97-AF65-F5344CB8AC3E}">
        <p14:creationId xmlns:p14="http://schemas.microsoft.com/office/powerpoint/2010/main" val="140427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784741930"/>
              </p:ext>
            </p:extLst>
          </p:nvPr>
        </p:nvGraphicFramePr>
        <p:xfrm>
          <a:off x="1" y="-149629"/>
          <a:ext cx="11305307" cy="782701"/>
        </p:xfrm>
        <a:graphic>
          <a:graphicData uri="http://schemas.openxmlformats.org/drawingml/2006/table">
            <a:tbl>
              <a:tblPr firstRow="1" firstCol="1" bandRow="1">
                <a:tableStyleId>{5C22544A-7EE6-4342-B048-85BDC9FD1C3A}</a:tableStyleId>
              </a:tblPr>
              <a:tblGrid>
                <a:gridCol w="1067147">
                  <a:extLst>
                    <a:ext uri="{9D8B030D-6E8A-4147-A177-3AD203B41FA5}">
                      <a16:colId xmlns:a16="http://schemas.microsoft.com/office/drawing/2014/main" xmlns="" val="499250596"/>
                    </a:ext>
                  </a:extLst>
                </a:gridCol>
                <a:gridCol w="2729100">
                  <a:extLst>
                    <a:ext uri="{9D8B030D-6E8A-4147-A177-3AD203B41FA5}">
                      <a16:colId xmlns:a16="http://schemas.microsoft.com/office/drawing/2014/main" xmlns="" val="3079635781"/>
                    </a:ext>
                  </a:extLst>
                </a:gridCol>
                <a:gridCol w="1819400">
                  <a:extLst>
                    <a:ext uri="{9D8B030D-6E8A-4147-A177-3AD203B41FA5}">
                      <a16:colId xmlns:a16="http://schemas.microsoft.com/office/drawing/2014/main" xmlns="" val="2332563286"/>
                    </a:ext>
                  </a:extLst>
                </a:gridCol>
                <a:gridCol w="5689660">
                  <a:extLst>
                    <a:ext uri="{9D8B030D-6E8A-4147-A177-3AD203B41FA5}">
                      <a16:colId xmlns:a16="http://schemas.microsoft.com/office/drawing/2014/main" xmlns="" val="2252121086"/>
                    </a:ext>
                  </a:extLst>
                </a:gridCol>
              </a:tblGrid>
              <a:tr h="749450">
                <a:tc>
                  <a:txBody>
                    <a:bodyPr/>
                    <a:lstStyle/>
                    <a:p>
                      <a:pPr algn="ctr">
                        <a:lnSpc>
                          <a:spcPct val="107000"/>
                        </a:lnSpc>
                        <a:spcAft>
                          <a:spcPts val="0"/>
                        </a:spcAft>
                      </a:pPr>
                      <a:endParaRPr lang="es-ES" sz="2400" dirty="0" smtClean="0">
                        <a:effectLst/>
                        <a:latin typeface="Gabriola" panose="04040605051002020D02" pitchFamily="82" charset="0"/>
                      </a:endParaRPr>
                    </a:p>
                    <a:p>
                      <a:pPr algn="ctr">
                        <a:lnSpc>
                          <a:spcPct val="107000"/>
                        </a:lnSpc>
                        <a:spcAft>
                          <a:spcPts val="0"/>
                        </a:spcAft>
                      </a:pPr>
                      <a:r>
                        <a:rPr lang="es-ES" sz="2400" dirty="0" smtClean="0">
                          <a:effectLst/>
                          <a:latin typeface="Gabriola" panose="04040605051002020D02" pitchFamily="82" charset="0"/>
                        </a:rPr>
                        <a:t>Variable</a:t>
                      </a:r>
                      <a:endParaRPr lang="en-US" sz="2400" dirty="0">
                        <a:effectLst/>
                        <a:latin typeface="Gabriola" panose="04040605051002020D02" pitchFamily="8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S" sz="2400" dirty="0" smtClean="0">
                        <a:effectLst/>
                        <a:latin typeface="Gabriola" panose="04040605051002020D02" pitchFamily="82" charset="0"/>
                      </a:endParaRPr>
                    </a:p>
                    <a:p>
                      <a:pPr algn="ctr">
                        <a:lnSpc>
                          <a:spcPct val="107000"/>
                        </a:lnSpc>
                        <a:spcAft>
                          <a:spcPts val="0"/>
                        </a:spcAft>
                      </a:pPr>
                      <a:r>
                        <a:rPr lang="es-ES" sz="2400" dirty="0" smtClean="0">
                          <a:effectLst/>
                          <a:latin typeface="Gabriola" panose="04040605051002020D02" pitchFamily="82" charset="0"/>
                        </a:rPr>
                        <a:t>Definición </a:t>
                      </a:r>
                      <a:r>
                        <a:rPr lang="es-ES" sz="2400" dirty="0">
                          <a:effectLst/>
                          <a:latin typeface="Gabriola" panose="04040605051002020D02" pitchFamily="82" charset="0"/>
                        </a:rPr>
                        <a:t>conceptual </a:t>
                      </a:r>
                      <a:endParaRPr lang="en-US" sz="2400" dirty="0">
                        <a:effectLst/>
                        <a:latin typeface="Gabriola" panose="04040605051002020D02" pitchFamily="8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S" sz="2400" dirty="0" smtClean="0">
                        <a:effectLst/>
                        <a:latin typeface="Gabriola" panose="04040605051002020D02" pitchFamily="82" charset="0"/>
                      </a:endParaRPr>
                    </a:p>
                    <a:p>
                      <a:pPr algn="ctr">
                        <a:lnSpc>
                          <a:spcPct val="107000"/>
                        </a:lnSpc>
                        <a:spcAft>
                          <a:spcPts val="0"/>
                        </a:spcAft>
                      </a:pPr>
                      <a:r>
                        <a:rPr lang="es-ES" sz="2400" dirty="0" smtClean="0">
                          <a:effectLst/>
                          <a:latin typeface="Gabriola" panose="04040605051002020D02" pitchFamily="82" charset="0"/>
                        </a:rPr>
                        <a:t>Dimensiones </a:t>
                      </a:r>
                      <a:endParaRPr lang="en-US" sz="2400" dirty="0">
                        <a:effectLst/>
                        <a:latin typeface="Gabriola" panose="04040605051002020D02" pitchFamily="8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S" sz="2400" dirty="0" smtClean="0">
                        <a:effectLst/>
                        <a:latin typeface="Gabriola" panose="04040605051002020D02" pitchFamily="82" charset="0"/>
                      </a:endParaRPr>
                    </a:p>
                    <a:p>
                      <a:pPr algn="ctr">
                        <a:lnSpc>
                          <a:spcPct val="107000"/>
                        </a:lnSpc>
                        <a:spcAft>
                          <a:spcPts val="0"/>
                        </a:spcAft>
                      </a:pPr>
                      <a:r>
                        <a:rPr lang="es-ES" sz="2400" dirty="0" smtClean="0">
                          <a:effectLst/>
                          <a:latin typeface="Gabriola" panose="04040605051002020D02" pitchFamily="82" charset="0"/>
                        </a:rPr>
                        <a:t>Indicadores </a:t>
                      </a:r>
                      <a:endParaRPr lang="en-US" sz="2400" dirty="0">
                        <a:effectLst/>
                        <a:latin typeface="Gabriola" panose="04040605051002020D02" pitchFamily="8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28334068"/>
                  </a:ext>
                </a:extLst>
              </a:tr>
            </a:tbl>
          </a:graphicData>
        </a:graphic>
      </p:graphicFrame>
      <p:graphicFrame>
        <p:nvGraphicFramePr>
          <p:cNvPr id="6" name="Marcador de contenido 4"/>
          <p:cNvGraphicFramePr>
            <a:graphicFrameLocks/>
          </p:cNvGraphicFramePr>
          <p:nvPr>
            <p:extLst>
              <p:ext uri="{D42A27DB-BD31-4B8C-83A1-F6EECF244321}">
                <p14:modId xmlns:p14="http://schemas.microsoft.com/office/powerpoint/2010/main" val="3358293803"/>
              </p:ext>
            </p:extLst>
          </p:nvPr>
        </p:nvGraphicFramePr>
        <p:xfrm>
          <a:off x="99751" y="633072"/>
          <a:ext cx="11105805" cy="7291179"/>
        </p:xfrm>
        <a:graphic>
          <a:graphicData uri="http://schemas.openxmlformats.org/drawingml/2006/table">
            <a:tbl>
              <a:tblPr firstRow="1" firstCol="1" bandRow="1">
                <a:tableStyleId>{5C22544A-7EE6-4342-B048-85BDC9FD1C3A}</a:tableStyleId>
              </a:tblPr>
              <a:tblGrid>
                <a:gridCol w="947653">
                  <a:extLst>
                    <a:ext uri="{9D8B030D-6E8A-4147-A177-3AD203B41FA5}">
                      <a16:colId xmlns:a16="http://schemas.microsoft.com/office/drawing/2014/main" xmlns="" val="3079510239"/>
                    </a:ext>
                  </a:extLst>
                </a:gridCol>
                <a:gridCol w="2759825">
                  <a:extLst>
                    <a:ext uri="{9D8B030D-6E8A-4147-A177-3AD203B41FA5}">
                      <a16:colId xmlns:a16="http://schemas.microsoft.com/office/drawing/2014/main" xmlns="" val="545352563"/>
                    </a:ext>
                  </a:extLst>
                </a:gridCol>
                <a:gridCol w="1828800">
                  <a:extLst>
                    <a:ext uri="{9D8B030D-6E8A-4147-A177-3AD203B41FA5}">
                      <a16:colId xmlns:a16="http://schemas.microsoft.com/office/drawing/2014/main" xmlns="" val="391350274"/>
                    </a:ext>
                  </a:extLst>
                </a:gridCol>
                <a:gridCol w="5569527">
                  <a:extLst>
                    <a:ext uri="{9D8B030D-6E8A-4147-A177-3AD203B41FA5}">
                      <a16:colId xmlns:a16="http://schemas.microsoft.com/office/drawing/2014/main" xmlns="" val="2219294892"/>
                    </a:ext>
                  </a:extLst>
                </a:gridCol>
              </a:tblGrid>
              <a:tr h="7291179">
                <a:tc>
                  <a:txBody>
                    <a:bodyPr/>
                    <a:lstStyle/>
                    <a:p>
                      <a:pPr algn="just">
                        <a:lnSpc>
                          <a:spcPct val="150000"/>
                        </a:lnSpc>
                        <a:spcAft>
                          <a:spcPts val="0"/>
                        </a:spcAft>
                      </a:pPr>
                      <a:endParaRPr lang="en-US" sz="1400" dirty="0">
                        <a:effectLst/>
                        <a:latin typeface="Gabriola" panose="04040605051002020D02" pitchFamily="82" charset="0"/>
                      </a:endParaRPr>
                    </a:p>
                    <a:p>
                      <a:pPr algn="ctr">
                        <a:lnSpc>
                          <a:spcPct val="150000"/>
                        </a:lnSpc>
                        <a:spcAft>
                          <a:spcPts val="0"/>
                        </a:spcAft>
                      </a:pPr>
                      <a:r>
                        <a:rPr lang="es-ES" sz="2800" dirty="0" smtClean="0">
                          <a:effectLst/>
                          <a:latin typeface="Gabriola" panose="04040605051002020D02" pitchFamily="82" charset="0"/>
                          <a:cs typeface="Arial" panose="020B0604020202020204" pitchFamily="34" charset="0"/>
                        </a:rPr>
                        <a:t>Técnica del nadado crol </a:t>
                      </a:r>
                      <a:endParaRPr lang="en-US" sz="2800" dirty="0">
                        <a:effectLst/>
                        <a:latin typeface="Gabriola" panose="04040605051002020D02" pitchFamily="82" charset="0"/>
                        <a:ea typeface="Calibri" panose="020F0502020204030204" pitchFamily="34" charset="0"/>
                        <a:cs typeface="Arial" panose="020B0604020202020204" pitchFamily="34" charset="0"/>
                      </a:endParaRPr>
                    </a:p>
                  </a:txBody>
                  <a:tcPr marL="54093" marR="54093" marT="0" marB="0" vert="vert270" anchor="ctr"/>
                </a:tc>
                <a:tc>
                  <a:txBody>
                    <a:bodyPr/>
                    <a:lstStyle/>
                    <a:p>
                      <a:pPr indent="180340" algn="just">
                        <a:lnSpc>
                          <a:spcPct val="150000"/>
                        </a:lnSpc>
                        <a:spcBef>
                          <a:spcPts val="1200"/>
                        </a:spcBef>
                        <a:spcAft>
                          <a:spcPts val="1200"/>
                        </a:spcAft>
                      </a:pPr>
                      <a:r>
                        <a:rPr lang="es-EC" sz="2000" dirty="0">
                          <a:effectLst/>
                          <a:latin typeface="Gabriola" panose="04040605051002020D02" pitchFamily="82" charset="0"/>
                          <a:cs typeface="Arial" panose="020B0604020202020204" pitchFamily="34" charset="0"/>
                        </a:rPr>
                        <a:t>Es el desplazamiento humano en el agua caracterizado por una posición ventral del cuerpo y movimiento alternativo y coordinado de las extremidades superiores e inferiores, siendo el movimiento de las primeras una </a:t>
                      </a:r>
                      <a:r>
                        <a:rPr lang="es-EC" sz="2000" dirty="0" err="1">
                          <a:effectLst/>
                          <a:latin typeface="Gabriola" panose="04040605051002020D02" pitchFamily="82" charset="0"/>
                          <a:cs typeface="Arial" panose="020B0604020202020204" pitchFamily="34" charset="0"/>
                        </a:rPr>
                        <a:t>circunducción</a:t>
                      </a:r>
                      <a:r>
                        <a:rPr lang="es-EC" sz="2000" dirty="0">
                          <a:effectLst/>
                          <a:latin typeface="Gabriola" panose="04040605051002020D02" pitchFamily="82" charset="0"/>
                          <a:cs typeface="Arial" panose="020B0604020202020204" pitchFamily="34" charset="0"/>
                        </a:rPr>
                        <a:t> completa y el de las segundas un batido, con una rotación de la cabeza, coordinada con los miembros superiores para realizar la inspiración (Arellano, 1992). </a:t>
                      </a:r>
                      <a:endParaRPr lang="en-US" sz="2000" dirty="0">
                        <a:solidFill>
                          <a:srgbClr val="000000"/>
                        </a:solidFill>
                        <a:effectLst/>
                        <a:latin typeface="Gabriola" panose="04040605051002020D02" pitchFamily="82" charset="0"/>
                        <a:ea typeface="Calibri" panose="020F0502020204030204" pitchFamily="34" charset="0"/>
                        <a:cs typeface="Arial" panose="020B0604020202020204" pitchFamily="34" charset="0"/>
                      </a:endParaRPr>
                    </a:p>
                  </a:txBody>
                  <a:tcPr marL="54093" marR="54093" marT="0" marB="0"/>
                </a:tc>
                <a:tc>
                  <a:txBody>
                    <a:bodyPr/>
                    <a:lstStyle/>
                    <a:p>
                      <a:pPr algn="just">
                        <a:lnSpc>
                          <a:spcPct val="107000"/>
                        </a:lnSpc>
                        <a:spcAft>
                          <a:spcPts val="0"/>
                        </a:spcAft>
                      </a:pPr>
                      <a:r>
                        <a:rPr lang="es-EC" sz="1600" dirty="0">
                          <a:effectLst/>
                        </a:rPr>
                        <a:t> </a:t>
                      </a:r>
                      <a:endParaRPr lang="en-US" sz="1600" dirty="0">
                        <a:effectLst/>
                      </a:endParaRPr>
                    </a:p>
                    <a:p>
                      <a:pPr algn="just">
                        <a:lnSpc>
                          <a:spcPct val="107000"/>
                        </a:lnSpc>
                        <a:spcAft>
                          <a:spcPts val="0"/>
                        </a:spcAft>
                      </a:pPr>
                      <a:r>
                        <a:rPr lang="es-ES" sz="1600" dirty="0">
                          <a:effectLst/>
                        </a:rPr>
                        <a:t> </a:t>
                      </a:r>
                      <a:endParaRPr lang="en-US" sz="1600" dirty="0">
                        <a:effectLst/>
                      </a:endParaRPr>
                    </a:p>
                    <a:p>
                      <a:pPr algn="just">
                        <a:lnSpc>
                          <a:spcPct val="107000"/>
                        </a:lnSpc>
                        <a:spcAft>
                          <a:spcPts val="0"/>
                        </a:spcAft>
                      </a:pPr>
                      <a:r>
                        <a:rPr lang="es-ES" sz="2400" dirty="0">
                          <a:effectLst/>
                          <a:latin typeface="Gabriola" panose="04040605051002020D02" pitchFamily="82" charset="0"/>
                          <a:cs typeface="Arial" panose="020B0604020202020204" pitchFamily="34" charset="0"/>
                        </a:rPr>
                        <a:t>Posiciones del cuerpo</a:t>
                      </a:r>
                      <a:endParaRPr lang="en-US" sz="2400" dirty="0">
                        <a:effectLst/>
                        <a:latin typeface="Gabriola" panose="04040605051002020D02" pitchFamily="82" charset="0"/>
                        <a:cs typeface="Arial" panose="020B0604020202020204" pitchFamily="34" charset="0"/>
                      </a:endParaRPr>
                    </a:p>
                    <a:p>
                      <a:pPr algn="just">
                        <a:lnSpc>
                          <a:spcPct val="107000"/>
                        </a:lnSpc>
                        <a:spcAft>
                          <a:spcPts val="0"/>
                        </a:spcAft>
                      </a:pPr>
                      <a:r>
                        <a:rPr lang="es-ES" sz="2400" dirty="0">
                          <a:effectLst/>
                          <a:latin typeface="Gabriola" panose="04040605051002020D02" pitchFamily="82" charset="0"/>
                          <a:cs typeface="Arial" panose="020B0604020202020204" pitchFamily="34" charset="0"/>
                        </a:rPr>
                        <a:t> </a:t>
                      </a:r>
                      <a:endParaRPr lang="en-US" sz="2400" dirty="0">
                        <a:effectLst/>
                        <a:latin typeface="Gabriola" panose="04040605051002020D02" pitchFamily="82" charset="0"/>
                        <a:cs typeface="Arial" panose="020B0604020202020204" pitchFamily="34" charset="0"/>
                      </a:endParaRPr>
                    </a:p>
                    <a:p>
                      <a:pPr algn="just">
                        <a:lnSpc>
                          <a:spcPct val="107000"/>
                        </a:lnSpc>
                        <a:spcAft>
                          <a:spcPts val="0"/>
                        </a:spcAft>
                      </a:pPr>
                      <a:r>
                        <a:rPr lang="es-ES" sz="2400" dirty="0">
                          <a:effectLst/>
                          <a:latin typeface="Gabriola" panose="04040605051002020D02" pitchFamily="82" charset="0"/>
                          <a:cs typeface="Arial" panose="020B0604020202020204" pitchFamily="34" charset="0"/>
                        </a:rPr>
                        <a:t>Movimientos de las piernas </a:t>
                      </a:r>
                      <a:endParaRPr lang="en-US" sz="2400" dirty="0">
                        <a:effectLst/>
                        <a:latin typeface="Gabriola" panose="04040605051002020D02" pitchFamily="82" charset="0"/>
                        <a:cs typeface="Arial" panose="020B0604020202020204" pitchFamily="34" charset="0"/>
                      </a:endParaRPr>
                    </a:p>
                    <a:p>
                      <a:pPr algn="just">
                        <a:lnSpc>
                          <a:spcPct val="107000"/>
                        </a:lnSpc>
                        <a:spcAft>
                          <a:spcPts val="0"/>
                        </a:spcAft>
                      </a:pPr>
                      <a:r>
                        <a:rPr lang="es-ES" sz="2400" dirty="0">
                          <a:effectLst/>
                          <a:latin typeface="Gabriola" panose="04040605051002020D02" pitchFamily="82" charset="0"/>
                          <a:cs typeface="Arial" panose="020B0604020202020204" pitchFamily="34" charset="0"/>
                        </a:rPr>
                        <a:t> </a:t>
                      </a:r>
                      <a:endParaRPr lang="en-US" sz="2400" dirty="0">
                        <a:effectLst/>
                        <a:latin typeface="Gabriola" panose="04040605051002020D02" pitchFamily="82" charset="0"/>
                        <a:cs typeface="Arial" panose="020B0604020202020204" pitchFamily="34" charset="0"/>
                      </a:endParaRPr>
                    </a:p>
                    <a:p>
                      <a:pPr algn="just">
                        <a:lnSpc>
                          <a:spcPct val="107000"/>
                        </a:lnSpc>
                        <a:spcAft>
                          <a:spcPts val="0"/>
                        </a:spcAft>
                      </a:pPr>
                      <a:r>
                        <a:rPr lang="es-ES" sz="2400" dirty="0">
                          <a:effectLst/>
                          <a:latin typeface="Gabriola" panose="04040605051002020D02" pitchFamily="82" charset="0"/>
                          <a:cs typeface="Arial" panose="020B0604020202020204" pitchFamily="34" charset="0"/>
                        </a:rPr>
                        <a:t> </a:t>
                      </a:r>
                      <a:endParaRPr lang="en-US" sz="2400" dirty="0">
                        <a:effectLst/>
                        <a:latin typeface="Gabriola" panose="04040605051002020D02" pitchFamily="82" charset="0"/>
                        <a:cs typeface="Arial" panose="020B0604020202020204" pitchFamily="34" charset="0"/>
                      </a:endParaRPr>
                    </a:p>
                    <a:p>
                      <a:pPr algn="just">
                        <a:lnSpc>
                          <a:spcPct val="107000"/>
                        </a:lnSpc>
                        <a:spcAft>
                          <a:spcPts val="0"/>
                        </a:spcAft>
                      </a:pPr>
                      <a:r>
                        <a:rPr lang="es-ES" sz="2400" dirty="0">
                          <a:effectLst/>
                          <a:latin typeface="Gabriola" panose="04040605051002020D02" pitchFamily="82" charset="0"/>
                          <a:cs typeface="Arial" panose="020B0604020202020204" pitchFamily="34" charset="0"/>
                        </a:rPr>
                        <a:t>Movimiento de los brazos </a:t>
                      </a:r>
                      <a:endParaRPr lang="en-US" sz="2400" dirty="0">
                        <a:effectLst/>
                        <a:latin typeface="Gabriola" panose="04040605051002020D02" pitchFamily="82" charset="0"/>
                        <a:cs typeface="Arial" panose="020B0604020202020204" pitchFamily="34" charset="0"/>
                      </a:endParaRPr>
                    </a:p>
                    <a:p>
                      <a:pPr algn="just">
                        <a:lnSpc>
                          <a:spcPct val="107000"/>
                        </a:lnSpc>
                        <a:spcAft>
                          <a:spcPts val="0"/>
                        </a:spcAft>
                      </a:pPr>
                      <a:r>
                        <a:rPr lang="es-ES" sz="2400" dirty="0">
                          <a:effectLst/>
                          <a:latin typeface="Gabriola" panose="04040605051002020D02" pitchFamily="82" charset="0"/>
                          <a:cs typeface="Arial" panose="020B0604020202020204" pitchFamily="34" charset="0"/>
                        </a:rPr>
                        <a:t>  </a:t>
                      </a:r>
                      <a:endParaRPr lang="es-MX" sz="2400" dirty="0" smtClean="0">
                        <a:effectLst/>
                        <a:latin typeface="Gabriola" panose="04040605051002020D02" pitchFamily="82" charset="0"/>
                        <a:cs typeface="Arial" panose="020B0604020202020204" pitchFamily="34" charset="0"/>
                      </a:endParaRPr>
                    </a:p>
                    <a:p>
                      <a:pPr algn="just">
                        <a:lnSpc>
                          <a:spcPct val="107000"/>
                        </a:lnSpc>
                        <a:spcAft>
                          <a:spcPts val="0"/>
                        </a:spcAft>
                      </a:pPr>
                      <a:endParaRPr lang="en-US" sz="2400" dirty="0" smtClean="0">
                        <a:effectLst/>
                        <a:latin typeface="Gabriola" panose="04040605051002020D02" pitchFamily="82" charset="0"/>
                        <a:cs typeface="Arial" panose="020B0604020202020204" pitchFamily="34" charset="0"/>
                      </a:endParaRPr>
                    </a:p>
                    <a:p>
                      <a:pPr algn="just">
                        <a:lnSpc>
                          <a:spcPct val="107000"/>
                        </a:lnSpc>
                        <a:spcAft>
                          <a:spcPts val="0"/>
                        </a:spcAft>
                      </a:pPr>
                      <a:r>
                        <a:rPr lang="es-ES" sz="2400" dirty="0" smtClean="0">
                          <a:effectLst/>
                          <a:latin typeface="Gabriola" panose="04040605051002020D02" pitchFamily="82" charset="0"/>
                          <a:cs typeface="Arial" panose="020B0604020202020204" pitchFamily="34" charset="0"/>
                        </a:rPr>
                        <a:t>Sincronización </a:t>
                      </a:r>
                      <a:r>
                        <a:rPr lang="es-ES" sz="2400" dirty="0">
                          <a:effectLst/>
                          <a:latin typeface="Gabriola" panose="04040605051002020D02" pitchFamily="82" charset="0"/>
                          <a:cs typeface="Arial" panose="020B0604020202020204" pitchFamily="34" charset="0"/>
                        </a:rPr>
                        <a:t>y Respiración </a:t>
                      </a:r>
                      <a:endParaRPr lang="en-US" sz="2400" dirty="0">
                        <a:effectLst/>
                        <a:latin typeface="Gabriola" panose="04040605051002020D02" pitchFamily="82" charset="0"/>
                        <a:cs typeface="Arial" panose="020B0604020202020204" pitchFamily="34" charset="0"/>
                      </a:endParaRPr>
                    </a:p>
                    <a:p>
                      <a:pPr algn="just">
                        <a:lnSpc>
                          <a:spcPct val="107000"/>
                        </a:lnSpc>
                        <a:spcAft>
                          <a:spcPts val="0"/>
                        </a:spcAft>
                      </a:pPr>
                      <a:r>
                        <a:rPr lang="es-ES" sz="2400" dirty="0">
                          <a:effectLst/>
                          <a:latin typeface="Gabriola" panose="04040605051002020D02" pitchFamily="82" charset="0"/>
                          <a:cs typeface="Arial" panose="020B0604020202020204" pitchFamily="34" charset="0"/>
                        </a:rPr>
                        <a:t> </a:t>
                      </a:r>
                      <a:endParaRPr lang="en-US" sz="2400" dirty="0">
                        <a:effectLst/>
                        <a:latin typeface="Gabriola" panose="04040605051002020D02" pitchFamily="82" charset="0"/>
                        <a:ea typeface="Calibri" panose="020F0502020204030204" pitchFamily="34" charset="0"/>
                        <a:cs typeface="Arial" panose="020B0604020202020204" pitchFamily="34" charset="0"/>
                      </a:endParaRPr>
                    </a:p>
                  </a:txBody>
                  <a:tcPr marL="54093" marR="54093" marT="0" marB="0"/>
                </a:tc>
                <a:tc>
                  <a:txBody>
                    <a:bodyPr/>
                    <a:lstStyle/>
                    <a:p>
                      <a:pPr algn="just">
                        <a:lnSpc>
                          <a:spcPct val="107000"/>
                        </a:lnSpc>
                        <a:spcAft>
                          <a:spcPts val="0"/>
                        </a:spcAft>
                      </a:pPr>
                      <a:r>
                        <a:rPr lang="es-ES" sz="1600" dirty="0">
                          <a:effectLst/>
                        </a:rPr>
                        <a:t> </a:t>
                      </a:r>
                      <a:endParaRPr lang="en-US" sz="2000" dirty="0">
                        <a:effectLst/>
                      </a:endParaRPr>
                    </a:p>
                    <a:p>
                      <a:pPr algn="just">
                        <a:lnSpc>
                          <a:spcPct val="107000"/>
                        </a:lnSpc>
                        <a:spcAft>
                          <a:spcPts val="0"/>
                        </a:spcAft>
                      </a:pPr>
                      <a:r>
                        <a:rPr lang="es-ES" sz="2000" dirty="0">
                          <a:effectLst/>
                        </a:rPr>
                        <a:t>-</a:t>
                      </a:r>
                      <a:r>
                        <a:rPr lang="es-ES" sz="2000" dirty="0">
                          <a:effectLst/>
                          <a:latin typeface="Gabriola" panose="04040605051002020D02" pitchFamily="82" charset="0"/>
                          <a:cs typeface="Arial" panose="020B0604020202020204" pitchFamily="34" charset="0"/>
                        </a:rPr>
                        <a:t>Posición horizontal y plana sobre el agua </a:t>
                      </a:r>
                      <a:endParaRPr lang="en-US" sz="2000" dirty="0">
                        <a:effectLst/>
                        <a:latin typeface="Gabriola" panose="04040605051002020D02" pitchFamily="82" charset="0"/>
                        <a:cs typeface="Arial" panose="020B0604020202020204" pitchFamily="34" charset="0"/>
                      </a:endParaRPr>
                    </a:p>
                    <a:p>
                      <a:pPr algn="just">
                        <a:lnSpc>
                          <a:spcPct val="107000"/>
                        </a:lnSpc>
                        <a:spcAft>
                          <a:spcPts val="0"/>
                        </a:spcAft>
                      </a:pPr>
                      <a:r>
                        <a:rPr lang="es-ES" sz="2000" dirty="0">
                          <a:effectLst/>
                          <a:latin typeface="Gabriola" panose="04040605051002020D02" pitchFamily="82" charset="0"/>
                          <a:cs typeface="Arial" panose="020B0604020202020204" pitchFamily="34" charset="0"/>
                        </a:rPr>
                        <a:t>-Sin elevación de la cabeza</a:t>
                      </a:r>
                      <a:endParaRPr lang="en-US" sz="2000" dirty="0">
                        <a:effectLst/>
                        <a:latin typeface="Gabriola" panose="04040605051002020D02" pitchFamily="82" charset="0"/>
                        <a:cs typeface="Arial" panose="020B0604020202020204" pitchFamily="34" charset="0"/>
                      </a:endParaRPr>
                    </a:p>
                    <a:p>
                      <a:pPr algn="just">
                        <a:lnSpc>
                          <a:spcPct val="107000"/>
                        </a:lnSpc>
                        <a:spcAft>
                          <a:spcPts val="0"/>
                        </a:spcAft>
                      </a:pPr>
                      <a:r>
                        <a:rPr lang="es-ES" sz="2000" dirty="0">
                          <a:effectLst/>
                          <a:latin typeface="Gabriola" panose="04040605051002020D02" pitchFamily="82" charset="0"/>
                          <a:cs typeface="Arial" panose="020B0604020202020204" pitchFamily="34" charset="0"/>
                        </a:rPr>
                        <a:t>-Sin movimiento arriba-abajo de las caderas  </a:t>
                      </a:r>
                      <a:endParaRPr lang="en-US" sz="2000" dirty="0">
                        <a:effectLst/>
                        <a:latin typeface="Gabriola" panose="04040605051002020D02" pitchFamily="82" charset="0"/>
                        <a:cs typeface="Arial" panose="020B0604020202020204" pitchFamily="34" charset="0"/>
                      </a:endParaRPr>
                    </a:p>
                    <a:p>
                      <a:pPr algn="just">
                        <a:lnSpc>
                          <a:spcPct val="107000"/>
                        </a:lnSpc>
                        <a:spcAft>
                          <a:spcPts val="0"/>
                        </a:spcAft>
                      </a:pPr>
                      <a:r>
                        <a:rPr lang="es-ES" sz="2000" dirty="0">
                          <a:effectLst/>
                          <a:latin typeface="Gabriola" panose="04040605051002020D02" pitchFamily="82" charset="0"/>
                          <a:cs typeface="Arial" panose="020B0604020202020204" pitchFamily="34" charset="0"/>
                        </a:rPr>
                        <a:t>- Tobillos extendidos y relajados</a:t>
                      </a:r>
                      <a:endParaRPr lang="en-US" sz="2000" dirty="0">
                        <a:effectLst/>
                        <a:latin typeface="Gabriola" panose="04040605051002020D02" pitchFamily="82" charset="0"/>
                        <a:cs typeface="Arial" panose="020B0604020202020204" pitchFamily="34" charset="0"/>
                      </a:endParaRPr>
                    </a:p>
                    <a:p>
                      <a:pPr algn="just">
                        <a:lnSpc>
                          <a:spcPct val="107000"/>
                        </a:lnSpc>
                        <a:spcAft>
                          <a:spcPts val="0"/>
                        </a:spcAft>
                      </a:pPr>
                      <a:r>
                        <a:rPr lang="es-ES" sz="2000" dirty="0" smtClean="0">
                          <a:effectLst/>
                          <a:latin typeface="Gabriola" panose="04040605051002020D02" pitchFamily="82" charset="0"/>
                          <a:cs typeface="Arial" panose="020B0604020202020204" pitchFamily="34" charset="0"/>
                        </a:rPr>
                        <a:t>-  </a:t>
                      </a:r>
                      <a:r>
                        <a:rPr lang="es-ES" sz="2000" dirty="0">
                          <a:effectLst/>
                          <a:latin typeface="Gabriola" panose="04040605051002020D02" pitchFamily="82" charset="0"/>
                          <a:cs typeface="Arial" panose="020B0604020202020204" pitchFamily="34" charset="0"/>
                        </a:rPr>
                        <a:t>Los pies no salen del agua</a:t>
                      </a:r>
                      <a:endParaRPr lang="en-US" sz="2000" dirty="0">
                        <a:effectLst/>
                        <a:latin typeface="Gabriola" panose="04040605051002020D02" pitchFamily="82" charset="0"/>
                        <a:cs typeface="Arial" panose="020B0604020202020204" pitchFamily="34" charset="0"/>
                      </a:endParaRPr>
                    </a:p>
                    <a:p>
                      <a:pPr marL="0" indent="0" algn="just">
                        <a:lnSpc>
                          <a:spcPct val="107000"/>
                        </a:lnSpc>
                        <a:spcAft>
                          <a:spcPts val="0"/>
                        </a:spcAft>
                        <a:buFontTx/>
                        <a:buNone/>
                      </a:pPr>
                      <a:r>
                        <a:rPr lang="es-ES" sz="2000" dirty="0" smtClean="0">
                          <a:effectLst/>
                          <a:latin typeface="Gabriola" panose="04040605051002020D02" pitchFamily="82" charset="0"/>
                          <a:cs typeface="Arial" panose="020B0604020202020204" pitchFamily="34" charset="0"/>
                        </a:rPr>
                        <a:t>-  La </a:t>
                      </a:r>
                      <a:r>
                        <a:rPr lang="es-ES" sz="2000" dirty="0">
                          <a:effectLst/>
                          <a:latin typeface="Gabriola" panose="04040605051002020D02" pitchFamily="82" charset="0"/>
                          <a:cs typeface="Arial" panose="020B0604020202020204" pitchFamily="34" charset="0"/>
                        </a:rPr>
                        <a:t>pierna termina su extensión al final de la fase </a:t>
                      </a:r>
                      <a:r>
                        <a:rPr lang="es-ES" sz="2000" dirty="0" smtClean="0">
                          <a:effectLst/>
                          <a:latin typeface="Gabriola" panose="04040605051002020D02" pitchFamily="82" charset="0"/>
                          <a:cs typeface="Arial" panose="020B0604020202020204" pitchFamily="34" charset="0"/>
                        </a:rPr>
                        <a:t>descendente</a:t>
                      </a:r>
                      <a:endParaRPr lang="en-US" sz="2000" dirty="0" smtClean="0">
                        <a:effectLst/>
                        <a:latin typeface="Gabriola" panose="04040605051002020D02" pitchFamily="82" charset="0"/>
                        <a:cs typeface="Arial" panose="020B0604020202020204" pitchFamily="34" charset="0"/>
                      </a:endParaRPr>
                    </a:p>
                    <a:p>
                      <a:pPr marL="0" indent="0" algn="just">
                        <a:lnSpc>
                          <a:spcPct val="107000"/>
                        </a:lnSpc>
                        <a:spcAft>
                          <a:spcPts val="0"/>
                        </a:spcAft>
                        <a:buFontTx/>
                        <a:buNone/>
                      </a:pPr>
                      <a:r>
                        <a:rPr lang="es-ES" sz="2000" dirty="0" smtClean="0">
                          <a:effectLst/>
                          <a:latin typeface="Gabriola" panose="04040605051002020D02" pitchFamily="82" charset="0"/>
                          <a:cs typeface="Arial" panose="020B0604020202020204" pitchFamily="34" charset="0"/>
                        </a:rPr>
                        <a:t>-  Sin </a:t>
                      </a:r>
                      <a:r>
                        <a:rPr lang="es-ES" sz="2000" dirty="0">
                          <a:effectLst/>
                          <a:latin typeface="Gabriola" panose="04040605051002020D02" pitchFamily="82" charset="0"/>
                          <a:cs typeface="Arial" panose="020B0604020202020204" pitchFamily="34" charset="0"/>
                        </a:rPr>
                        <a:t>separación lateral de </a:t>
                      </a:r>
                      <a:r>
                        <a:rPr lang="es-ES" sz="2000" dirty="0" smtClean="0">
                          <a:effectLst/>
                          <a:latin typeface="Gabriola" panose="04040605051002020D02" pitchFamily="82" charset="0"/>
                          <a:cs typeface="Arial" panose="020B0604020202020204" pitchFamily="34" charset="0"/>
                        </a:rPr>
                        <a:t>piernas</a:t>
                      </a:r>
                      <a:endParaRPr lang="en-US" sz="2000" dirty="0">
                        <a:effectLst/>
                        <a:latin typeface="Gabriola" panose="04040605051002020D02" pitchFamily="82" charset="0"/>
                        <a:cs typeface="Arial" panose="020B0604020202020204" pitchFamily="34" charset="0"/>
                      </a:endParaRPr>
                    </a:p>
                    <a:p>
                      <a:pPr algn="just">
                        <a:lnSpc>
                          <a:spcPct val="107000"/>
                        </a:lnSpc>
                        <a:spcAft>
                          <a:spcPts val="0"/>
                        </a:spcAft>
                      </a:pPr>
                      <a:r>
                        <a:rPr lang="es-ES" sz="2000" dirty="0">
                          <a:effectLst/>
                          <a:latin typeface="Gabriola" panose="04040605051002020D02" pitchFamily="82" charset="0"/>
                          <a:cs typeface="Arial" panose="020B0604020202020204" pitchFamily="34" charset="0"/>
                        </a:rPr>
                        <a:t>-La mano entra con el codo alto frente al hombro</a:t>
                      </a:r>
                      <a:endParaRPr lang="en-US" sz="2000" dirty="0">
                        <a:effectLst/>
                        <a:latin typeface="Gabriola" panose="04040605051002020D02" pitchFamily="82" charset="0"/>
                        <a:cs typeface="Arial" panose="020B0604020202020204" pitchFamily="34" charset="0"/>
                      </a:endParaRPr>
                    </a:p>
                    <a:p>
                      <a:pPr algn="just">
                        <a:lnSpc>
                          <a:spcPct val="107000"/>
                        </a:lnSpc>
                        <a:spcAft>
                          <a:spcPts val="0"/>
                        </a:spcAft>
                      </a:pPr>
                      <a:r>
                        <a:rPr lang="es-ES" sz="2000" dirty="0" smtClean="0">
                          <a:effectLst/>
                          <a:latin typeface="Gabriola" panose="04040605051002020D02" pitchFamily="82" charset="0"/>
                          <a:cs typeface="Arial" panose="020B0604020202020204" pitchFamily="34" charset="0"/>
                        </a:rPr>
                        <a:t>- </a:t>
                      </a:r>
                      <a:r>
                        <a:rPr lang="es-ES" sz="2000" dirty="0">
                          <a:effectLst/>
                          <a:latin typeface="Gabriola" panose="04040605051002020D02" pitchFamily="82" charset="0"/>
                          <a:cs typeface="Arial" panose="020B0604020202020204" pitchFamily="34" charset="0"/>
                        </a:rPr>
                        <a:t>Cuando una mano agarra la otra está en empuje.</a:t>
                      </a:r>
                      <a:endParaRPr lang="en-US" sz="2000" dirty="0">
                        <a:effectLst/>
                        <a:latin typeface="Gabriola" panose="04040605051002020D02" pitchFamily="82" charset="0"/>
                        <a:cs typeface="Arial" panose="020B0604020202020204" pitchFamily="34" charset="0"/>
                      </a:endParaRPr>
                    </a:p>
                    <a:p>
                      <a:pPr algn="just">
                        <a:lnSpc>
                          <a:spcPct val="107000"/>
                        </a:lnSpc>
                        <a:spcAft>
                          <a:spcPts val="0"/>
                        </a:spcAft>
                      </a:pPr>
                      <a:r>
                        <a:rPr lang="es-ES" sz="2000" dirty="0" smtClean="0">
                          <a:effectLst/>
                          <a:latin typeface="Gabriola" panose="04040605051002020D02" pitchFamily="82" charset="0"/>
                          <a:cs typeface="Arial" panose="020B0604020202020204" pitchFamily="34" charset="0"/>
                        </a:rPr>
                        <a:t>-</a:t>
                      </a:r>
                      <a:r>
                        <a:rPr lang="es-ES" sz="2000" dirty="0">
                          <a:effectLst/>
                          <a:latin typeface="Gabriola" panose="04040605051002020D02" pitchFamily="82" charset="0"/>
                          <a:cs typeface="Arial" panose="020B0604020202020204" pitchFamily="34" charset="0"/>
                        </a:rPr>
                        <a:t>El codo alcanza su </a:t>
                      </a:r>
                      <a:r>
                        <a:rPr lang="es-ES" sz="2000" dirty="0" err="1" smtClean="0">
                          <a:effectLst/>
                          <a:latin typeface="Gabriola" panose="04040605051002020D02" pitchFamily="82" charset="0"/>
                          <a:cs typeface="Arial" panose="020B0604020202020204" pitchFamily="34" charset="0"/>
                        </a:rPr>
                        <a:t>máx</a:t>
                      </a:r>
                      <a:r>
                        <a:rPr lang="es-ES" sz="2000" dirty="0" smtClean="0">
                          <a:effectLst/>
                          <a:latin typeface="Gabriola" panose="04040605051002020D02" pitchFamily="82" charset="0"/>
                          <a:cs typeface="Arial" panose="020B0604020202020204" pitchFamily="34" charset="0"/>
                        </a:rPr>
                        <a:t> </a:t>
                      </a:r>
                      <a:r>
                        <a:rPr lang="es-ES" sz="2000" dirty="0">
                          <a:effectLst/>
                          <a:latin typeface="Gabriola" panose="04040605051002020D02" pitchFamily="82" charset="0"/>
                          <a:cs typeface="Arial" panose="020B0604020202020204" pitchFamily="34" charset="0"/>
                        </a:rPr>
                        <a:t>flexión (90°) al final del tirón</a:t>
                      </a:r>
                      <a:endParaRPr lang="en-US" sz="2000" dirty="0">
                        <a:effectLst/>
                        <a:latin typeface="Gabriola" panose="04040605051002020D02" pitchFamily="82" charset="0"/>
                        <a:cs typeface="Arial" panose="020B0604020202020204" pitchFamily="34" charset="0"/>
                      </a:endParaRPr>
                    </a:p>
                    <a:p>
                      <a:pPr algn="just">
                        <a:lnSpc>
                          <a:spcPct val="107000"/>
                        </a:lnSpc>
                        <a:spcAft>
                          <a:spcPts val="0"/>
                        </a:spcAft>
                      </a:pPr>
                      <a:r>
                        <a:rPr lang="es-ES" sz="2000" dirty="0" smtClean="0">
                          <a:effectLst/>
                          <a:latin typeface="Gabriola" panose="04040605051002020D02" pitchFamily="82" charset="0"/>
                          <a:cs typeface="Arial" panose="020B0604020202020204" pitchFamily="34" charset="0"/>
                        </a:rPr>
                        <a:t>-</a:t>
                      </a:r>
                      <a:r>
                        <a:rPr lang="es-ES" sz="2000" dirty="0">
                          <a:effectLst/>
                          <a:latin typeface="Gabriola" panose="04040605051002020D02" pitchFamily="82" charset="0"/>
                          <a:cs typeface="Arial" panose="020B0604020202020204" pitchFamily="34" charset="0"/>
                        </a:rPr>
                        <a:t>La mano sale del agua desde el muslo.</a:t>
                      </a:r>
                      <a:endParaRPr lang="en-US" sz="2000" dirty="0">
                        <a:effectLst/>
                        <a:latin typeface="Gabriola" panose="04040605051002020D02" pitchFamily="82" charset="0"/>
                        <a:cs typeface="Arial" panose="020B0604020202020204" pitchFamily="34" charset="0"/>
                      </a:endParaRPr>
                    </a:p>
                    <a:p>
                      <a:pPr algn="just">
                        <a:lnSpc>
                          <a:spcPct val="107000"/>
                        </a:lnSpc>
                        <a:spcAft>
                          <a:spcPts val="0"/>
                        </a:spcAft>
                      </a:pPr>
                      <a:r>
                        <a:rPr lang="es-ES" sz="2000" dirty="0">
                          <a:effectLst/>
                          <a:latin typeface="Gabriola" panose="04040605051002020D02" pitchFamily="82" charset="0"/>
                          <a:cs typeface="Arial" panose="020B0604020202020204" pitchFamily="34" charset="0"/>
                        </a:rPr>
                        <a:t>-El codo siempre va más alto que la mano</a:t>
                      </a:r>
                      <a:endParaRPr lang="en-US" sz="2000" dirty="0">
                        <a:effectLst/>
                        <a:latin typeface="Gabriola" panose="04040605051002020D02" pitchFamily="82" charset="0"/>
                        <a:cs typeface="Arial" panose="020B0604020202020204" pitchFamily="34" charset="0"/>
                      </a:endParaRPr>
                    </a:p>
                    <a:p>
                      <a:pPr algn="just">
                        <a:lnSpc>
                          <a:spcPct val="107000"/>
                        </a:lnSpc>
                        <a:spcAft>
                          <a:spcPts val="0"/>
                        </a:spcAft>
                      </a:pPr>
                      <a:r>
                        <a:rPr lang="es-ES" sz="2000" dirty="0">
                          <a:effectLst/>
                          <a:latin typeface="Gabriola" panose="04040605051002020D02" pitchFamily="82" charset="0"/>
                          <a:cs typeface="Arial" panose="020B0604020202020204" pitchFamily="34" charset="0"/>
                        </a:rPr>
                        <a:t>-El recorrido de la mano es cerca del cuerpo</a:t>
                      </a:r>
                      <a:endParaRPr lang="en-US" sz="2000" dirty="0">
                        <a:effectLst/>
                        <a:latin typeface="Gabriola" panose="04040605051002020D02" pitchFamily="82" charset="0"/>
                        <a:cs typeface="Arial" panose="020B0604020202020204" pitchFamily="34" charset="0"/>
                      </a:endParaRPr>
                    </a:p>
                    <a:p>
                      <a:pPr algn="just">
                        <a:lnSpc>
                          <a:spcPct val="107000"/>
                        </a:lnSpc>
                        <a:spcAft>
                          <a:spcPts val="0"/>
                        </a:spcAft>
                      </a:pPr>
                      <a:r>
                        <a:rPr lang="es-ES" sz="2000" dirty="0">
                          <a:effectLst/>
                          <a:latin typeface="Gabriola" panose="04040605051002020D02" pitchFamily="82" charset="0"/>
                          <a:cs typeface="Arial" panose="020B0604020202020204" pitchFamily="34" charset="0"/>
                        </a:rPr>
                        <a:t>-El giro de la cabeza se realiza al final del </a:t>
                      </a:r>
                      <a:r>
                        <a:rPr lang="es-ES" sz="2000" dirty="0" smtClean="0">
                          <a:effectLst/>
                          <a:latin typeface="Gabriola" panose="04040605051002020D02" pitchFamily="82" charset="0"/>
                          <a:cs typeface="Arial" panose="020B0604020202020204" pitchFamily="34" charset="0"/>
                        </a:rPr>
                        <a:t>empuje</a:t>
                      </a:r>
                      <a:endParaRPr lang="en-US" sz="2000" dirty="0">
                        <a:effectLst/>
                        <a:latin typeface="Gabriola" panose="04040605051002020D02" pitchFamily="82" charset="0"/>
                        <a:cs typeface="Arial" panose="020B0604020202020204" pitchFamily="34" charset="0"/>
                      </a:endParaRPr>
                    </a:p>
                    <a:p>
                      <a:pPr algn="just">
                        <a:lnSpc>
                          <a:spcPct val="107000"/>
                        </a:lnSpc>
                        <a:spcAft>
                          <a:spcPts val="0"/>
                        </a:spcAft>
                      </a:pPr>
                      <a:r>
                        <a:rPr lang="es-ES" sz="2000" dirty="0">
                          <a:effectLst/>
                          <a:latin typeface="Gabriola" panose="04040605051002020D02" pitchFamily="82" charset="0"/>
                          <a:cs typeface="Arial" panose="020B0604020202020204" pitchFamily="34" charset="0"/>
                        </a:rPr>
                        <a:t>-Posición/orientación correcta de la cabeza en la respiración</a:t>
                      </a:r>
                      <a:endParaRPr lang="en-US" sz="2000" dirty="0">
                        <a:effectLst/>
                        <a:latin typeface="Gabriola" panose="04040605051002020D02" pitchFamily="82" charset="0"/>
                        <a:cs typeface="Arial" panose="020B0604020202020204" pitchFamily="34" charset="0"/>
                      </a:endParaRPr>
                    </a:p>
                    <a:p>
                      <a:pPr algn="just">
                        <a:lnSpc>
                          <a:spcPct val="107000"/>
                        </a:lnSpc>
                        <a:spcAft>
                          <a:spcPts val="0"/>
                        </a:spcAft>
                      </a:pPr>
                      <a:r>
                        <a:rPr lang="es-ES" sz="2000" dirty="0">
                          <a:effectLst/>
                          <a:latin typeface="Gabriola" panose="04040605051002020D02" pitchFamily="82" charset="0"/>
                          <a:cs typeface="Arial" panose="020B0604020202020204" pitchFamily="34" charset="0"/>
                        </a:rPr>
                        <a:t>-Sin  rotación  fuera del tiempo</a:t>
                      </a:r>
                      <a:endParaRPr lang="en-US" sz="2000" dirty="0">
                        <a:effectLst/>
                        <a:latin typeface="Gabriola" panose="04040605051002020D02" pitchFamily="82" charset="0"/>
                        <a:cs typeface="Arial" panose="020B0604020202020204" pitchFamily="34" charset="0"/>
                      </a:endParaRPr>
                    </a:p>
                    <a:p>
                      <a:pPr algn="just">
                        <a:lnSpc>
                          <a:spcPct val="107000"/>
                        </a:lnSpc>
                        <a:spcAft>
                          <a:spcPts val="0"/>
                        </a:spcAft>
                      </a:pPr>
                      <a:r>
                        <a:rPr lang="es-ES" sz="2000" dirty="0">
                          <a:effectLst/>
                          <a:latin typeface="Gabriola" panose="04040605051002020D02" pitchFamily="82" charset="0"/>
                          <a:cs typeface="Arial" panose="020B0604020202020204" pitchFamily="34" charset="0"/>
                        </a:rPr>
                        <a:t>-Coordinación correcta entre el batido de piernas y la acción de las </a:t>
                      </a:r>
                      <a:r>
                        <a:rPr lang="es-ES" sz="2000" dirty="0" smtClean="0">
                          <a:effectLst/>
                          <a:latin typeface="Gabriola" panose="04040605051002020D02" pitchFamily="82" charset="0"/>
                          <a:cs typeface="Arial" panose="020B0604020202020204" pitchFamily="34" charset="0"/>
                        </a:rPr>
                        <a:t>manos</a:t>
                      </a:r>
                      <a:endParaRPr lang="en-US" sz="2000" dirty="0">
                        <a:effectLst/>
                        <a:latin typeface="Gabriola" panose="04040605051002020D02" pitchFamily="82" charset="0"/>
                        <a:cs typeface="Arial" panose="020B0604020202020204" pitchFamily="34" charset="0"/>
                      </a:endParaRPr>
                    </a:p>
                  </a:txBody>
                  <a:tcPr marL="54093" marR="54093" marT="0" marB="0"/>
                </a:tc>
                <a:extLst>
                  <a:ext uri="{0D108BD9-81ED-4DB2-BD59-A6C34878D82A}">
                    <a16:rowId xmlns:a16="http://schemas.microsoft.com/office/drawing/2014/main" xmlns="" val="5177589"/>
                  </a:ext>
                </a:extLst>
              </a:tr>
            </a:tbl>
          </a:graphicData>
        </a:graphic>
      </p:graphicFrame>
    </p:spTree>
    <p:extLst>
      <p:ext uri="{BB962C8B-B14F-4D97-AF65-F5344CB8AC3E}">
        <p14:creationId xmlns:p14="http://schemas.microsoft.com/office/powerpoint/2010/main" val="2976436011"/>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2025</TotalTime>
  <Words>2093</Words>
  <Application>Microsoft Office PowerPoint</Application>
  <PresentationFormat>Panorámica</PresentationFormat>
  <Paragraphs>341</Paragraphs>
  <Slides>39</Slides>
  <Notes>3</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39</vt:i4>
      </vt:variant>
    </vt:vector>
  </HeadingPairs>
  <TitlesOfParts>
    <vt:vector size="48" baseType="lpstr">
      <vt:lpstr>Arial</vt:lpstr>
      <vt:lpstr>Calibri</vt:lpstr>
      <vt:lpstr>Century Schoolbook</vt:lpstr>
      <vt:lpstr>Gabriola</vt:lpstr>
      <vt:lpstr>Times New Roman</vt:lpstr>
      <vt:lpstr>Wingdings</vt:lpstr>
      <vt:lpstr>Wingdings 2</vt:lpstr>
      <vt:lpstr>View</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Operacionalización de variables </vt:lpstr>
      <vt:lpstr>Presentación de PowerPoint</vt:lpstr>
      <vt:lpstr>MARCO METODOLÓGICO</vt:lpstr>
      <vt:lpstr>ANÁLISIS DE LOS RESULTADOS </vt:lpstr>
      <vt:lpstr>ANÁLISIS DE LOS RESULTADOS </vt:lpstr>
      <vt:lpstr>ANÁLISIS DE LOS RESULTADOS FINALES </vt:lpstr>
      <vt:lpstr>ANÁLISIS DE LOS RESULTADOS FINALES </vt:lpstr>
      <vt:lpstr>Presentación de PowerPoint</vt:lpstr>
      <vt:lpstr>Estadística descriptiva media, desviación estándar  </vt:lpstr>
      <vt:lpstr>ANÁLISIS DE LOS RESULTADOS INICIALES </vt:lpstr>
      <vt:lpstr>Presentación de PowerPoint</vt:lpstr>
      <vt:lpstr>ANÁLISIS DE LOS RESULTADOS INICIALES </vt:lpstr>
      <vt:lpstr>Presentación de PowerPoint</vt:lpstr>
      <vt:lpstr>Logros obtenidos con los mas destacados del proyecto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Video proyecto de natación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Alexander Loor</dc:creator>
  <cp:lastModifiedBy>PERSONAL</cp:lastModifiedBy>
  <cp:revision>192</cp:revision>
  <dcterms:created xsi:type="dcterms:W3CDTF">2018-08-27T16:33:35Z</dcterms:created>
  <dcterms:modified xsi:type="dcterms:W3CDTF">2020-11-26T15:43:14Z</dcterms:modified>
</cp:coreProperties>
</file>