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Overlock"/>
      <p:regular r:id="rId36"/>
      <p:bold r:id="rId37"/>
      <p:italic r:id="rId38"/>
      <p:boldItalic r:id="rId39"/>
    </p:embeddedFont>
    <p:embeddedFont>
      <p:font typeface="Josefi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EDF126-64ED-43CD-BB11-A4B3843CD2F2}">
  <a:tblStyle styleId="{C2EDF126-64ED-43CD-BB11-A4B3843CD2F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A0E7526-5DBD-4B70-A06C-93F65A129CF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C8D83AAA-B794-4462-8E29-241A047BCFD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2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732CA7C6-E890-40D4-82C5-E34B2B78E89B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JosefinSans-regular.fntdata"/><Relationship Id="rId20" Type="http://schemas.openxmlformats.org/officeDocument/2006/relationships/slide" Target="slides/slide15.xml"/><Relationship Id="rId42" Type="http://schemas.openxmlformats.org/officeDocument/2006/relationships/font" Target="fonts/JosefinSans-italic.fntdata"/><Relationship Id="rId41" Type="http://schemas.openxmlformats.org/officeDocument/2006/relationships/font" Target="fonts/JosefinSan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JosefinSans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verlock-bold.fntdata"/><Relationship Id="rId14" Type="http://schemas.openxmlformats.org/officeDocument/2006/relationships/slide" Target="slides/slide9.xml"/><Relationship Id="rId36" Type="http://schemas.openxmlformats.org/officeDocument/2006/relationships/font" Target="fonts/Overlock-regular.fntdata"/><Relationship Id="rId17" Type="http://schemas.openxmlformats.org/officeDocument/2006/relationships/slide" Target="slides/slide12.xml"/><Relationship Id="rId39" Type="http://schemas.openxmlformats.org/officeDocument/2006/relationships/font" Target="fonts/Overlock-boldItalic.fntdata"/><Relationship Id="rId16" Type="http://schemas.openxmlformats.org/officeDocument/2006/relationships/slide" Target="slides/slide11.xml"/><Relationship Id="rId38" Type="http://schemas.openxmlformats.org/officeDocument/2006/relationships/font" Target="fonts/Overlock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">
  <p:cSld name="Title + design ">
    <p:bg>
      <p:bgPr>
        <a:solidFill>
          <a:srgbClr val="FDF3E5">
            <a:alpha val="29411"/>
          </a:srgbClr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9627507" y="0"/>
            <a:ext cx="1733200" cy="10824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7425973" y="172833"/>
            <a:ext cx="3822400" cy="6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Font typeface="Calibri"/>
              <a:buNone/>
              <a:defRPr sz="1467">
                <a:solidFill>
                  <a:srgbClr val="3389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0516819" y="6308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lt1"/>
              </a:buClr>
              <a:buSzPts val="1467"/>
              <a:buFont typeface="Josefin Sans"/>
              <a:buNone/>
              <a:defRPr b="1" sz="14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0" lvl="1" marL="0" algn="r">
              <a:buClr>
                <a:schemeClr val="lt1"/>
              </a:buClr>
              <a:buSzPts val="1467"/>
              <a:buFont typeface="Josefin Sans"/>
              <a:buNone/>
              <a:defRPr b="1" sz="14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0" lvl="2" marL="0" algn="r">
              <a:buClr>
                <a:schemeClr val="lt1"/>
              </a:buClr>
              <a:buSzPts val="1467"/>
              <a:buFont typeface="Josefin Sans"/>
              <a:buNone/>
              <a:defRPr b="1" sz="14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0" lvl="3" marL="0" algn="r">
              <a:buClr>
                <a:schemeClr val="lt1"/>
              </a:buClr>
              <a:buSzPts val="1467"/>
              <a:buFont typeface="Josefin Sans"/>
              <a:buNone/>
              <a:defRPr b="1" sz="14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0" lvl="4" marL="0" algn="r">
              <a:buClr>
                <a:schemeClr val="lt1"/>
              </a:buClr>
              <a:buSzPts val="1467"/>
              <a:buFont typeface="Josefin Sans"/>
              <a:buNone/>
              <a:defRPr b="1" sz="14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0" lvl="5" marL="0" algn="r">
              <a:buClr>
                <a:schemeClr val="lt1"/>
              </a:buClr>
              <a:buSzPts val="1467"/>
              <a:buFont typeface="Josefin Sans"/>
              <a:buNone/>
              <a:defRPr b="1" sz="14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0" lvl="6" marL="0" algn="r">
              <a:buClr>
                <a:schemeClr val="lt1"/>
              </a:buClr>
              <a:buSzPts val="1467"/>
              <a:buFont typeface="Josefin Sans"/>
              <a:buNone/>
              <a:defRPr b="1" sz="14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0" lvl="7" marL="0" algn="r">
              <a:buClr>
                <a:schemeClr val="lt1"/>
              </a:buClr>
              <a:buSzPts val="1467"/>
              <a:buFont typeface="Josefin Sans"/>
              <a:buNone/>
              <a:defRPr b="1" sz="14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0" lvl="8" marL="0" algn="r">
              <a:buClr>
                <a:schemeClr val="lt1"/>
              </a:buClr>
              <a:buSzPts val="1467"/>
              <a:buFont typeface="Josefin Sans"/>
              <a:buNone/>
              <a:defRPr b="1" sz="1467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24.png"/><Relationship Id="rId8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.jpg"/><Relationship Id="rId5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2.png"/><Relationship Id="rId6" Type="http://schemas.openxmlformats.org/officeDocument/2006/relationships/image" Target="../media/image8.jpg"/><Relationship Id="rId7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b="0" l="0" r="293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1976718" y="1264024"/>
            <a:ext cx="8888506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comunidad LGBTI como mercado emergente para el desarrollo del turismo en la ciudad de Quito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Soria Rodríguez, Richard Alejandro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Departamento de Ciencias Económicas, Administrativas y del Comercio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Carrera de Administración Turística y Hotelera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 de titulación, previo a la obtención del título de Licenciatura en Administración Turística y Hotelera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MSc. Suárez Velasco, Jenny Elizabeth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2020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1777249" y="428976"/>
            <a:ext cx="87302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DISEÑO METODOLÓGICO</a:t>
            </a:r>
            <a:endParaRPr/>
          </a:p>
        </p:txBody>
      </p:sp>
      <p:pic>
        <p:nvPicPr>
          <p:cNvPr descr="Turismo gay y billetes" id="260" name="Google Shape;2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348" y="1563757"/>
            <a:ext cx="7570304" cy="425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/>
          <p:nvPr/>
        </p:nvSpPr>
        <p:spPr>
          <a:xfrm>
            <a:off x="1170887" y="472057"/>
            <a:ext cx="4386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METODOLOGÍA</a:t>
            </a:r>
            <a:endParaRPr/>
          </a:p>
        </p:txBody>
      </p:sp>
      <p:grpSp>
        <p:nvGrpSpPr>
          <p:cNvPr id="266" name="Google Shape;266;p24"/>
          <p:cNvGrpSpPr/>
          <p:nvPr/>
        </p:nvGrpSpPr>
        <p:grpSpPr>
          <a:xfrm>
            <a:off x="2450327" y="1404944"/>
            <a:ext cx="6780363" cy="4424673"/>
            <a:chOff x="1437" y="126660"/>
            <a:chExt cx="6780363" cy="4424673"/>
          </a:xfrm>
        </p:grpSpPr>
        <p:sp>
          <p:nvSpPr>
            <p:cNvPr id="267" name="Google Shape;267;p24"/>
            <p:cNvSpPr/>
            <p:nvPr/>
          </p:nvSpPr>
          <p:spPr>
            <a:xfrm rot="5400000">
              <a:off x="308759" y="1373814"/>
              <a:ext cx="1159968" cy="132058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1437" y="126660"/>
              <a:ext cx="1952704" cy="1366829"/>
            </a:xfrm>
            <a:prstGeom prst="roundRect">
              <a:avLst>
                <a:gd fmla="val 16670" name="adj"/>
              </a:avLst>
            </a:prstGeom>
            <a:solidFill>
              <a:srgbClr val="B3C6E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4"/>
            <p:cNvSpPr txBox="1"/>
            <p:nvPr/>
          </p:nvSpPr>
          <p:spPr>
            <a:xfrm>
              <a:off x="68172" y="193395"/>
              <a:ext cx="1819234" cy="1233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2000"/>
                <a:buFont typeface="Overlock"/>
                <a:buNone/>
              </a:pPr>
              <a:r>
                <a:rPr lang="en-GB" sz="2000">
                  <a:solidFill>
                    <a:srgbClr val="222A35"/>
                  </a:solidFill>
                  <a:latin typeface="Overlock"/>
                  <a:ea typeface="Overlock"/>
                  <a:cs typeface="Overlock"/>
                  <a:sym typeface="Overlock"/>
                </a:rPr>
                <a:t>Enfoque de Investigación</a:t>
              </a: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1954142" y="218324"/>
              <a:ext cx="1420211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4"/>
            <p:cNvSpPr txBox="1"/>
            <p:nvPr/>
          </p:nvSpPr>
          <p:spPr>
            <a:xfrm>
              <a:off x="1954142" y="218324"/>
              <a:ext cx="1420211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Mixto</a:t>
              </a: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 rot="5400000">
              <a:off x="1927758" y="2909215"/>
              <a:ext cx="1159968" cy="132058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1517490" y="1597724"/>
              <a:ext cx="1952704" cy="1366829"/>
            </a:xfrm>
            <a:prstGeom prst="roundRect">
              <a:avLst>
                <a:gd fmla="val 16670" name="adj"/>
              </a:avLst>
            </a:prstGeom>
            <a:solidFill>
              <a:srgbClr val="FF898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4"/>
            <p:cNvSpPr txBox="1"/>
            <p:nvPr/>
          </p:nvSpPr>
          <p:spPr>
            <a:xfrm>
              <a:off x="1584225" y="1664459"/>
              <a:ext cx="1819234" cy="1233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2000"/>
                <a:buFont typeface="Overlock"/>
                <a:buNone/>
              </a:pPr>
              <a:r>
                <a:rPr lang="en-GB" sz="2000">
                  <a:solidFill>
                    <a:srgbClr val="222A35"/>
                  </a:solidFill>
                  <a:latin typeface="Overlock"/>
                  <a:ea typeface="Overlock"/>
                  <a:cs typeface="Overlock"/>
                  <a:sym typeface="Overlock"/>
                </a:rPr>
                <a:t>Tipología de Investigación</a:t>
              </a: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3605827" y="1785519"/>
              <a:ext cx="1841545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4"/>
            <p:cNvSpPr txBox="1"/>
            <p:nvPr/>
          </p:nvSpPr>
          <p:spPr>
            <a:xfrm>
              <a:off x="3605827" y="1785519"/>
              <a:ext cx="1841545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Descriptivo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222A35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No experimental</a:t>
              </a:r>
              <a:endParaRPr/>
            </a:p>
            <a:p>
              <a:pPr indent="-254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3097885" y="3184504"/>
              <a:ext cx="1952704" cy="1366829"/>
            </a:xfrm>
            <a:prstGeom prst="roundRect">
              <a:avLst>
                <a:gd fmla="val 16670" name="adj"/>
              </a:avLst>
            </a:prstGeom>
            <a:solidFill>
              <a:srgbClr val="9398B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4"/>
            <p:cNvSpPr txBox="1"/>
            <p:nvPr/>
          </p:nvSpPr>
          <p:spPr>
            <a:xfrm>
              <a:off x="3164620" y="3251239"/>
              <a:ext cx="1819234" cy="1233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2000"/>
                <a:buFont typeface="Overlock"/>
                <a:buNone/>
              </a:pPr>
              <a:r>
                <a:rPr lang="en-GB" sz="2000">
                  <a:solidFill>
                    <a:srgbClr val="222A35"/>
                  </a:solidFill>
                  <a:latin typeface="Overlock"/>
                  <a:ea typeface="Overlock"/>
                  <a:cs typeface="Overlock"/>
                  <a:sym typeface="Overlock"/>
                </a:rPr>
                <a:t>Fuentes de Información</a:t>
              </a: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5025567" y="3339733"/>
              <a:ext cx="1756233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4"/>
            <p:cNvSpPr txBox="1"/>
            <p:nvPr/>
          </p:nvSpPr>
          <p:spPr>
            <a:xfrm>
              <a:off x="5025567" y="3339733"/>
              <a:ext cx="1756233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Primaria</a:t>
              </a:r>
              <a:endParaRPr b="0" i="0" sz="1400" u="none" cap="none" strike="noStrik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222A35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Secundaria</a:t>
              </a:r>
              <a:endParaRPr/>
            </a:p>
          </p:txBody>
        </p:sp>
      </p:grpSp>
      <p:pic>
        <p:nvPicPr>
          <p:cNvPr descr="Corazón De La Bandera De LGBT Ilustración del Vector - Ilustración de lgbt,  bandera: 128119914" id="281" name="Google Shape;281;p24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1241844" y="381896"/>
            <a:ext cx="666750" cy="64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/>
          <p:nvPr/>
        </p:nvSpPr>
        <p:spPr>
          <a:xfrm>
            <a:off x="1170887" y="472057"/>
            <a:ext cx="4386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POBLACIÓN Y MUESTRA</a:t>
            </a:r>
            <a:endParaRPr/>
          </a:p>
        </p:txBody>
      </p:sp>
      <p:grpSp>
        <p:nvGrpSpPr>
          <p:cNvPr id="287" name="Google Shape;287;p25"/>
          <p:cNvGrpSpPr/>
          <p:nvPr/>
        </p:nvGrpSpPr>
        <p:grpSpPr>
          <a:xfrm>
            <a:off x="6078883" y="782807"/>
            <a:ext cx="4354440" cy="5418666"/>
            <a:chOff x="1886779" y="0"/>
            <a:chExt cx="4354440" cy="5418666"/>
          </a:xfrm>
        </p:grpSpPr>
        <p:sp>
          <p:nvSpPr>
            <p:cNvPr id="288" name="Google Shape;288;p25"/>
            <p:cNvSpPr/>
            <p:nvPr/>
          </p:nvSpPr>
          <p:spPr>
            <a:xfrm rot="-5400000">
              <a:off x="1209392" y="1645161"/>
              <a:ext cx="3483661" cy="2128886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FFE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5"/>
            <p:cNvSpPr txBox="1"/>
            <p:nvPr/>
          </p:nvSpPr>
          <p:spPr>
            <a:xfrm>
              <a:off x="1990721" y="1071716"/>
              <a:ext cx="2024944" cy="3275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8750" lIns="95250" spcFirstLastPara="1" rIns="142875" wrap="square" tIns="158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Muestreo no probabilístico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 rot="5400000">
              <a:off x="3434946" y="1645161"/>
              <a:ext cx="3483661" cy="2128886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E8E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5"/>
            <p:cNvSpPr txBox="1"/>
            <p:nvPr/>
          </p:nvSpPr>
          <p:spPr>
            <a:xfrm>
              <a:off x="4112333" y="1071716"/>
              <a:ext cx="2024944" cy="3275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8750" lIns="142875" spcFirstLastPara="1" rIns="95250" wrap="square" tIns="158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Técnica bola de nieve.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Muestreo por conveniencia.</a:t>
              </a: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2951004" y="0"/>
              <a:ext cx="2225554" cy="2225446"/>
            </a:xfrm>
            <a:custGeom>
              <a:rect b="b" l="l" r="r" t="t"/>
              <a:pathLst>
                <a:path extrusionOk="0" h="120000" w="12000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869"/>
                    <a:pt x="26717" y="11717"/>
                    <a:pt x="52586" y="8026"/>
                  </a:cubicBezTo>
                  <a:cubicBezTo>
                    <a:pt x="78454" y="4336"/>
                    <a:pt x="103099" y="20232"/>
                    <a:pt x="110406" y="45320"/>
                  </a:cubicBezTo>
                  <a:lnTo>
                    <a:pt x="117538" y="45320"/>
                  </a:lnTo>
                  <a:lnTo>
                    <a:pt x="105001" y="60000"/>
                  </a:lnTo>
                  <a:lnTo>
                    <a:pt x="87540" y="45320"/>
                  </a:lnTo>
                  <a:lnTo>
                    <a:pt x="94508" y="45320"/>
                  </a:lnTo>
                  <a:lnTo>
                    <a:pt x="94508" y="45320"/>
                  </a:lnTo>
                  <a:cubicBezTo>
                    <a:pt x="87531" y="28919"/>
                    <a:pt x="69973" y="19695"/>
                    <a:pt x="52509" y="23256"/>
                  </a:cubicBezTo>
                  <a:cubicBezTo>
                    <a:pt x="35044" y="26816"/>
                    <a:pt x="22499" y="42177"/>
                    <a:pt x="22499" y="60000"/>
                  </a:cubicBezTo>
                  <a:close/>
                </a:path>
              </a:pathLst>
            </a:cu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 rot="10800000">
              <a:off x="2951004" y="3193220"/>
              <a:ext cx="2225554" cy="2225446"/>
            </a:xfrm>
            <a:custGeom>
              <a:rect b="b" l="l" r="r" t="t"/>
              <a:pathLst>
                <a:path extrusionOk="0" h="120000" w="12000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869"/>
                    <a:pt x="26717" y="11717"/>
                    <a:pt x="52586" y="8026"/>
                  </a:cubicBezTo>
                  <a:cubicBezTo>
                    <a:pt x="78454" y="4336"/>
                    <a:pt x="103099" y="20232"/>
                    <a:pt x="110406" y="45320"/>
                  </a:cubicBezTo>
                  <a:lnTo>
                    <a:pt x="117538" y="45320"/>
                  </a:lnTo>
                  <a:lnTo>
                    <a:pt x="105001" y="60000"/>
                  </a:lnTo>
                  <a:lnTo>
                    <a:pt x="87540" y="45320"/>
                  </a:lnTo>
                  <a:lnTo>
                    <a:pt x="94508" y="45320"/>
                  </a:lnTo>
                  <a:lnTo>
                    <a:pt x="94508" y="45320"/>
                  </a:lnTo>
                  <a:cubicBezTo>
                    <a:pt x="87531" y="28919"/>
                    <a:pt x="69973" y="19695"/>
                    <a:pt x="52509" y="23256"/>
                  </a:cubicBezTo>
                  <a:cubicBezTo>
                    <a:pt x="35044" y="26816"/>
                    <a:pt x="22499" y="42177"/>
                    <a:pt x="22499" y="60000"/>
                  </a:cubicBezTo>
                  <a:close/>
                </a:path>
              </a:pathLst>
            </a:custGeom>
            <a:gradFill>
              <a:gsLst>
                <a:gs pos="0">
                  <a:srgbClr val="6EA3DA"/>
                </a:gs>
                <a:gs pos="50000">
                  <a:srgbClr val="5299DA"/>
                </a:gs>
                <a:gs pos="100000">
                  <a:srgbClr val="4186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UNA NOVEDOSA PROPUESTA DE TURISMO GAY PARA HOMBRES DESEMBARCA EN BUENOS  AIRES – El EFETE" id="294" name="Google Shape;29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464" y="1933575"/>
            <a:ext cx="487680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razón De La Bandera De LGBT Ilustración del Vector - Ilustración de lgbt,  bandera: 128119914" id="295" name="Google Shape;295;p25"/>
          <p:cNvPicPr preferRelativeResize="0"/>
          <p:nvPr/>
        </p:nvPicPr>
        <p:blipFill rotWithShape="1">
          <a:blip r:embed="rId4">
            <a:alphaModFix/>
          </a:blip>
          <a:srcRect b="10264" l="14060" r="15124" t="21522"/>
          <a:stretch/>
        </p:blipFill>
        <p:spPr>
          <a:xfrm>
            <a:off x="504137" y="478127"/>
            <a:ext cx="666750" cy="64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/>
          <p:nvPr/>
        </p:nvSpPr>
        <p:spPr>
          <a:xfrm>
            <a:off x="804232" y="428976"/>
            <a:ext cx="1067632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ANÁLISIS E INTERPRETACIÓN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 RESULTADOS</a:t>
            </a:r>
            <a:endParaRPr b="1" sz="5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positiva 1" id="301" name="Google Shape;301;p26"/>
          <p:cNvPicPr preferRelativeResize="0"/>
          <p:nvPr/>
        </p:nvPicPr>
        <p:blipFill rotWithShape="1">
          <a:blip r:embed="rId3">
            <a:alphaModFix/>
          </a:blip>
          <a:srcRect b="0" l="0" r="35609" t="0"/>
          <a:stretch/>
        </p:blipFill>
        <p:spPr>
          <a:xfrm>
            <a:off x="479563" y="2183302"/>
            <a:ext cx="4596019" cy="3997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s datos estadísticos: cómo y cuándo utilizar datos estadísticos | Escuela  de Ventas" id="302" name="Google Shape;30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2372" y="2762572"/>
            <a:ext cx="5043280" cy="2838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"/>
          <p:cNvSpPr/>
          <p:nvPr/>
        </p:nvSpPr>
        <p:spPr>
          <a:xfrm>
            <a:off x="445710" y="1320196"/>
            <a:ext cx="43869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PERFIL DEL VISITANTE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LGBTI</a:t>
            </a:r>
            <a:endParaRPr/>
          </a:p>
        </p:txBody>
      </p:sp>
      <p:graphicFrame>
        <p:nvGraphicFramePr>
          <p:cNvPr id="308" name="Google Shape;308;p27"/>
          <p:cNvGraphicFramePr/>
          <p:nvPr/>
        </p:nvGraphicFramePr>
        <p:xfrm>
          <a:off x="4572000" y="12322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{C2EDF126-64ED-43CD-BB11-A4B3843CD2F2}</a:tableStyleId>
              </a:tblPr>
              <a:tblGrid>
                <a:gridCol w="2023000"/>
                <a:gridCol w="2332100"/>
                <a:gridCol w="2642050"/>
              </a:tblGrid>
              <a:tr h="59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Nacional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Extranjero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Edad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18 – 29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Identificación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Gay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Estado civil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Soltero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Ingreso mensual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$0 - $200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$1001 en Adelante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</a:tr>
              <a:tr h="38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Frecuencia anual de viaje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1 - 2 veces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Estancia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Menos de 1 día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Gasto diario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$16 - $25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$26 - $50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Acompañante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Amigos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Motivación del viaje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Actividades de recreación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Tipo de alojamiento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Familiares, amigos, conocidos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Hotel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</a:tr>
              <a:tr h="38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Medio de información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Recomendación de familiares, amigos, conocidos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Internet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Satisfacción de la oferta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Neutral / regular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Satisfactorio / Buena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Calidad oferta turística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Personal capacitado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Totalmente de acuerdo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Oferta turística rural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Desconoce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Actividad turística rural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Senderismo en áreas naturales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 row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Importancia para decidir el viaje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Espacios inclusivos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Respeto de identidad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Seguridad turística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Sellos inclusivos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Prácticas ambientales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Precio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Protocolos de bioseguridad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2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Certificación COVID19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  <a:tr h="38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Medidas de bioseguridad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Muy importante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625" marL="51625" anchor="ctr"/>
                </a:tc>
                <a:tc hMerge="1"/>
              </a:tr>
            </a:tbl>
          </a:graphicData>
        </a:graphic>
      </p:graphicFrame>
      <p:pic>
        <p:nvPicPr>
          <p:cNvPr descr="Corazón De La Bandera De LGBT Ilustración del Vector - Ilustración de lgbt,  bandera: 128119914" id="309" name="Google Shape;309;p27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pecial de TTC: Exitoso el turismo LGBT por derecho propio y por ventajas  financieras" id="310" name="Google Shape;31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10" y="2992308"/>
            <a:ext cx="3959660" cy="2545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/>
          <p:nvPr/>
        </p:nvSpPr>
        <p:spPr>
          <a:xfrm>
            <a:off x="1565827" y="563590"/>
            <a:ext cx="60144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ESTABLECIMIENTOS CON SELLO INCLUSIVO PROGRESIVO</a:t>
            </a:r>
            <a:endParaRPr/>
          </a:p>
        </p:txBody>
      </p:sp>
      <p:pic>
        <p:nvPicPr>
          <p:cNvPr descr="Corazón De La Bandera De LGBT Ilustración del Vector - Ilustración de lgbt,  bandera: 128119914" id="316" name="Google Shape;316;p28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uestas de formularios. Título de la pregunta: 6. ¿Ha realizado capacitaciones a su personal para atender al visitante LGBTI?. Número de respuestas: 5 respuestas." id="317" name="Google Shape;317;p28"/>
          <p:cNvPicPr preferRelativeResize="0"/>
          <p:nvPr/>
        </p:nvPicPr>
        <p:blipFill rotWithShape="1">
          <a:blip r:embed="rId4">
            <a:alphaModFix/>
          </a:blip>
          <a:srcRect b="6401" l="19172" r="31147" t="23572"/>
          <a:stretch/>
        </p:blipFill>
        <p:spPr>
          <a:xfrm>
            <a:off x="445710" y="2245209"/>
            <a:ext cx="2915478" cy="172883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/>
          <p:nvPr/>
        </p:nvSpPr>
        <p:spPr>
          <a:xfrm>
            <a:off x="445710" y="1781883"/>
            <a:ext cx="2973351" cy="26504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 atención LGBTI</a:t>
            </a:r>
            <a:endParaRPr/>
          </a:p>
        </p:txBody>
      </p:sp>
      <p:pic>
        <p:nvPicPr>
          <p:cNvPr descr="Gráfico de respuestas de formularios. Título de la pregunta: 8. ¿Su establecimiento ha realizado alguna vez un estudio de mercado LGBTI?. Número de respuestas: 5 respuestas." id="319" name="Google Shape;319;p28"/>
          <p:cNvPicPr preferRelativeResize="0"/>
          <p:nvPr/>
        </p:nvPicPr>
        <p:blipFill rotWithShape="1">
          <a:blip r:embed="rId5">
            <a:alphaModFix/>
          </a:blip>
          <a:srcRect b="9614" l="18930" r="31738" t="26936"/>
          <a:stretch/>
        </p:blipFill>
        <p:spPr>
          <a:xfrm>
            <a:off x="3858452" y="2245209"/>
            <a:ext cx="3195003" cy="172883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/>
          <p:nvPr/>
        </p:nvSpPr>
        <p:spPr>
          <a:xfrm>
            <a:off x="3752127" y="1781882"/>
            <a:ext cx="2973351" cy="26504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de mercado LGBTI</a:t>
            </a:r>
            <a:endParaRPr/>
          </a:p>
        </p:txBody>
      </p:sp>
      <p:pic>
        <p:nvPicPr>
          <p:cNvPr descr="Gráfico de respuestas de formularios. Título de la pregunta: 11. ¿Desde su experiencia considera que los prestadores de servicio turístico están aptos para atender a la comunidad LGBTI?. Número de respuestas: 5 respuestas." id="321" name="Google Shape;321;p28"/>
          <p:cNvPicPr preferRelativeResize="0"/>
          <p:nvPr/>
        </p:nvPicPr>
        <p:blipFill rotWithShape="1">
          <a:blip r:embed="rId6">
            <a:alphaModFix/>
          </a:blip>
          <a:srcRect b="9900" l="19239" r="14891" t="32022"/>
          <a:stretch/>
        </p:blipFill>
        <p:spPr>
          <a:xfrm>
            <a:off x="7580243" y="2245209"/>
            <a:ext cx="4253949" cy="170098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8"/>
          <p:cNvSpPr/>
          <p:nvPr/>
        </p:nvSpPr>
        <p:spPr>
          <a:xfrm>
            <a:off x="7580243" y="1781882"/>
            <a:ext cx="2973351" cy="26504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Aptos para atender </a:t>
            </a:r>
            <a:endParaRPr/>
          </a:p>
        </p:txBody>
      </p:sp>
      <p:pic>
        <p:nvPicPr>
          <p:cNvPr descr="Gráfico de respuestas de formularios. Título de la pregunta: 13. ¿Su establecimiento ha sido tomado en cuenta por alguna entidad pública para proyectos que incentiven el turismo LGBTI?. Número de respuestas: 5 respuestas." id="323" name="Google Shape;323;p28"/>
          <p:cNvPicPr preferRelativeResize="0"/>
          <p:nvPr/>
        </p:nvPicPr>
        <p:blipFill rotWithShape="1">
          <a:blip r:embed="rId7">
            <a:alphaModFix/>
          </a:blip>
          <a:srcRect b="7744" l="19022" r="30435" t="32022"/>
          <a:stretch/>
        </p:blipFill>
        <p:spPr>
          <a:xfrm>
            <a:off x="553318" y="4841469"/>
            <a:ext cx="3198809" cy="172883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8"/>
          <p:cNvSpPr/>
          <p:nvPr/>
        </p:nvSpPr>
        <p:spPr>
          <a:xfrm>
            <a:off x="387837" y="4204427"/>
            <a:ext cx="2973351" cy="26504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con entidad pública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áfico de respuestas de formularios. Título de la pregunta: 14. Según su consideración ¿Cuál es el nivel de importancia del trabajo entre el sector público y privado en la creación de oferta turística para la comunidad LGBTI?. Número de respuestas: 5 respuestas." id="325" name="Google Shape;325;p28"/>
          <p:cNvPicPr preferRelativeResize="0"/>
          <p:nvPr/>
        </p:nvPicPr>
        <p:blipFill rotWithShape="1">
          <a:blip r:embed="rId8">
            <a:alphaModFix/>
          </a:blip>
          <a:srcRect b="8701" l="20108" r="14348" t="32022"/>
          <a:stretch/>
        </p:blipFill>
        <p:spPr>
          <a:xfrm>
            <a:off x="7494104" y="4650384"/>
            <a:ext cx="4681122" cy="191992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/>
          <p:nvPr/>
        </p:nvSpPr>
        <p:spPr>
          <a:xfrm>
            <a:off x="7580243" y="4204426"/>
            <a:ext cx="2973351" cy="26504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entre entidades </a:t>
            </a:r>
            <a:endParaRPr/>
          </a:p>
        </p:txBody>
      </p:sp>
      <p:pic>
        <p:nvPicPr>
          <p:cNvPr descr="Gráfico de respuestas de formularios. Título de la pregunta: 16. Considera usted, ¿Qué el mercado turístico LGBTI genera rentabilidad?. Número de respuestas: 5 respuestas." id="327" name="Google Shape;327;p28"/>
          <p:cNvPicPr preferRelativeResize="0"/>
          <p:nvPr/>
        </p:nvPicPr>
        <p:blipFill rotWithShape="1">
          <a:blip r:embed="rId9">
            <a:alphaModFix/>
          </a:blip>
          <a:srcRect b="9728" l="20001" r="14781" t="30322"/>
          <a:stretch/>
        </p:blipFill>
        <p:spPr>
          <a:xfrm>
            <a:off x="3204593" y="4841468"/>
            <a:ext cx="4097355" cy="172883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8"/>
          <p:cNvSpPr/>
          <p:nvPr/>
        </p:nvSpPr>
        <p:spPr>
          <a:xfrm>
            <a:off x="3752126" y="4213525"/>
            <a:ext cx="2973351" cy="43685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Rentabilidad del mercado LGBTI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Google Shape;333;p29"/>
          <p:cNvGraphicFramePr/>
          <p:nvPr/>
        </p:nvGraphicFramePr>
        <p:xfrm>
          <a:off x="2485848" y="279620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{EA0E7526-5DBD-4B70-A06C-93F65A129CF7}</a:tableStyleId>
              </a:tblPr>
              <a:tblGrid>
                <a:gridCol w="3552125"/>
                <a:gridCol w="3668175"/>
              </a:tblGrid>
              <a:tr h="22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Ministerio de Turismo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Quito Turismo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</a:tr>
              <a:tr h="214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Expectativa sobre el turismo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 hMerge="1"/>
              </a:tr>
              <a:tr h="792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Expectativa alta, plantear y analizar proyectos viables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No debe haber exclusividad y la oferta es la misma para todos.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</a:tr>
              <a:tr h="214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Cultura turística para atención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 hMerge="1"/>
              </a:tr>
              <a:tr h="888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Ciudad conservadora, operadoras turísticas especializados  para la comunidad LGBTI.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La ciudadanía no se encuentra preparada para atender las necesidades de la comunidad LGBTI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</a:tr>
              <a:tr h="214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Análisis de espacios inclusivos para la comunidad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 hMerge="1"/>
              </a:tr>
              <a:tr h="9926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Se ha considerado propuestas de política pública para turismo accesible.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No se considera que deberían tener ni privilegios ni restricciones, trato igualitario para todos.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</a:tr>
            </a:tbl>
          </a:graphicData>
        </a:graphic>
      </p:graphicFrame>
      <p:pic>
        <p:nvPicPr>
          <p:cNvPr descr="Ministerio de Turismo informa de su nueva cuenta única de recaudación –  Ministerio de Turismo" id="334" name="Google Shape;3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830" y="1405559"/>
            <a:ext cx="363855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/>
          <p:nvPr/>
        </p:nvSpPr>
        <p:spPr>
          <a:xfrm>
            <a:off x="744192" y="570188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ANÁLISIS COMPARATIVO</a:t>
            </a:r>
            <a:endParaRPr/>
          </a:p>
        </p:txBody>
      </p:sp>
      <p:pic>
        <p:nvPicPr>
          <p:cNvPr descr="Corazón De La Bandera De LGBT Ilustración del Vector - Ilustración de lgbt,  bandera: 128119914" id="336" name="Google Shape;336;p29"/>
          <p:cNvPicPr preferRelativeResize="0"/>
          <p:nvPr/>
        </p:nvPicPr>
        <p:blipFill rotWithShape="1">
          <a:blip r:embed="rId4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Quito Turismo ok – Sentí Argentina" id="337" name="Google Shape;33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53527" y="1581769"/>
            <a:ext cx="2428874" cy="121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" name="Google Shape;342;p30"/>
          <p:cNvGraphicFramePr/>
          <p:nvPr/>
        </p:nvGraphicFramePr>
        <p:xfrm>
          <a:off x="1669774" y="174140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{C8D83AAA-B794-4462-8E29-241A047BCFDE}</a:tableStyleId>
              </a:tblPr>
              <a:tblGrid>
                <a:gridCol w="4518075"/>
                <a:gridCol w="4665675"/>
              </a:tblGrid>
              <a:tr h="23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Ministerio de Turismo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Quito Turismo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</a:tr>
              <a:tr h="2299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La comunidad LGBTI como mercado turístico potencial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 hMerge="1"/>
              </a:tr>
              <a:tr h="8378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Se ha trabajado con avales para algunas entidades privadas, a pesar de ello los resultados han sido poco percibidos para establecer estrategias.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Es un mercado incipiente en el área local, pero tiene más acogida a nivel internacional.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</a:tr>
              <a:tr h="2299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Oferta turística para el mercado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 hMerge="1"/>
              </a:tr>
              <a:tr h="62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Existen iniciativas de pocos prestadores turísticos que enfocan su oferta a la comunidad LGBTI.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Independientemente de las tendencias sexuales, Quito oferta diversidad de actividades turísticas para todos.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</a:tr>
              <a:tr h="2299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Capacitaciones para atender al mercado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 hMerge="1"/>
              </a:tr>
              <a:tr h="1049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Se necesita especialistas para capacitar a los prestadores de servicio turístico específicamente en atención a la comunidad LGBTI y a la vez sean facilitadores para la comercialización en el mercado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Concientizar a los establecimientos turísticos para crear sensibilización para atender a los visitantes LGBTI.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</a:tr>
              <a:tr h="2299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Visión socioeconómica del mercado turístico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 hMerge="1"/>
              </a:tr>
              <a:tr h="1192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Va a depender de los intereses por parte de la institución pública mediante políticas de inclusión y de los prestadores de servicio turístico para viabilizar comenzando desde el mercado nacional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Va a depender del perfil del visitante y su poder adquisitivo, debido a que no todos se encuentran en la población económicamente activa.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075" marL="43075" anchor="ctr"/>
                </a:tc>
              </a:tr>
            </a:tbl>
          </a:graphicData>
        </a:graphic>
      </p:graphicFrame>
      <p:pic>
        <p:nvPicPr>
          <p:cNvPr descr="Logo Quito Turismo ok – Sentí Argentina" id="343" name="Google Shape;3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3819" y="510610"/>
            <a:ext cx="2461590" cy="1230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erio de Turismo informa de su nueva cuenta única de recaudación –  Ministerio de Turismo" id="344" name="Google Shape;34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335" y="636506"/>
            <a:ext cx="36385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/>
          <p:nvPr/>
        </p:nvSpPr>
        <p:spPr>
          <a:xfrm>
            <a:off x="1565827" y="563590"/>
            <a:ext cx="60144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ENTREVISTA ORGANIZACIÓN DE 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COMUNIDAD LGBTI</a:t>
            </a:r>
            <a:endParaRPr/>
          </a:p>
        </p:txBody>
      </p:sp>
      <p:pic>
        <p:nvPicPr>
          <p:cNvPr descr="Corazón De La Bandera De LGBT Ilustración del Vector - Ilustración de lgbt,  bandera: 128119914" id="350" name="Google Shape;350;p31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31"/>
          <p:cNvGrpSpPr/>
          <p:nvPr/>
        </p:nvGrpSpPr>
        <p:grpSpPr>
          <a:xfrm>
            <a:off x="2691412" y="1395123"/>
            <a:ext cx="6994697" cy="5417594"/>
            <a:chOff x="1657743" y="536"/>
            <a:chExt cx="6994697" cy="5417594"/>
          </a:xfrm>
        </p:grpSpPr>
        <p:sp>
          <p:nvSpPr>
            <p:cNvPr id="352" name="Google Shape;352;p31"/>
            <p:cNvSpPr/>
            <p:nvPr/>
          </p:nvSpPr>
          <p:spPr>
            <a:xfrm>
              <a:off x="3673360" y="1206500"/>
              <a:ext cx="3005666" cy="3005666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1"/>
            <p:cNvSpPr txBox="1"/>
            <p:nvPr/>
          </p:nvSpPr>
          <p:spPr>
            <a:xfrm>
              <a:off x="4113530" y="1646670"/>
              <a:ext cx="2125326" cy="2125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rPr lang="en-GB" sz="5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Diálogo Diverso</a:t>
              </a:r>
              <a:endParaRPr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691950" y="536"/>
              <a:ext cx="2968486" cy="1502833"/>
            </a:xfrm>
            <a:prstGeom prst="ellipse">
              <a:avLst/>
            </a:prstGeom>
            <a:solidFill>
              <a:srgbClr val="93F316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1"/>
            <p:cNvSpPr txBox="1"/>
            <p:nvPr/>
          </p:nvSpPr>
          <p:spPr>
            <a:xfrm>
              <a:off x="4126675" y="220621"/>
              <a:ext cx="2099036" cy="106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Entidades públicas de turismo no percibir la oportunidad de captación del mercado LGBTI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436332" y="2034425"/>
              <a:ext cx="2216108" cy="1502833"/>
            </a:xfrm>
            <a:prstGeom prst="ellipse">
              <a:avLst/>
            </a:prstGeom>
            <a:solidFill>
              <a:srgbClr val="2EE844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1"/>
            <p:cNvSpPr txBox="1"/>
            <p:nvPr/>
          </p:nvSpPr>
          <p:spPr>
            <a:xfrm>
              <a:off x="6760874" y="2254510"/>
              <a:ext cx="1567024" cy="106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Diversidad económica dentro de la población LGBTI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805812" y="3915297"/>
              <a:ext cx="2740762" cy="1502833"/>
            </a:xfrm>
            <a:prstGeom prst="ellipse">
              <a:avLst/>
            </a:prstGeom>
            <a:solidFill>
              <a:srgbClr val="44DEBE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1"/>
            <p:cNvSpPr txBox="1"/>
            <p:nvPr/>
          </p:nvSpPr>
          <p:spPr>
            <a:xfrm>
              <a:off x="4207187" y="4135382"/>
              <a:ext cx="1938012" cy="106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Todos los turistas son iguales y motivación disntinta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1657743" y="2034404"/>
              <a:ext cx="2273997" cy="1502833"/>
            </a:xfrm>
            <a:prstGeom prst="ellipse">
              <a:avLst/>
            </a:prstGeom>
            <a:solidFill>
              <a:srgbClr val="5999D5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1"/>
            <p:cNvSpPr txBox="1"/>
            <p:nvPr/>
          </p:nvSpPr>
          <p:spPr>
            <a:xfrm>
              <a:off x="1990762" y="2254489"/>
              <a:ext cx="1607959" cy="106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conservadurismo con proyectos de sensibilización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s 7 ciudades más gay friendly de Estados Unidos - Travel Report" id="366" name="Google Shape;3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496" y="1200474"/>
            <a:ext cx="10721008" cy="536050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2"/>
          <p:cNvSpPr/>
          <p:nvPr/>
        </p:nvSpPr>
        <p:spPr>
          <a:xfrm>
            <a:off x="4131053" y="177753"/>
            <a:ext cx="35853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5"/>
          <p:cNvGrpSpPr/>
          <p:nvPr/>
        </p:nvGrpSpPr>
        <p:grpSpPr>
          <a:xfrm>
            <a:off x="836540" y="748459"/>
            <a:ext cx="10359893" cy="5539148"/>
            <a:chOff x="1653" y="-202094"/>
            <a:chExt cx="10359893" cy="5539148"/>
          </a:xfrm>
        </p:grpSpPr>
        <p:sp>
          <p:nvSpPr>
            <p:cNvPr id="95" name="Google Shape;95;p15"/>
            <p:cNvSpPr/>
            <p:nvPr/>
          </p:nvSpPr>
          <p:spPr>
            <a:xfrm>
              <a:off x="1653" y="1546457"/>
              <a:ext cx="2857975" cy="225324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 txBox="1"/>
            <p:nvPr/>
          </p:nvSpPr>
          <p:spPr>
            <a:xfrm>
              <a:off x="53506" y="1598310"/>
              <a:ext cx="2754269" cy="16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23825" spcFirstLastPara="1" rIns="123825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La comunidad LGBTI es un mercado que emerge.</a:t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rot="-582969">
              <a:off x="1389986" y="1728161"/>
              <a:ext cx="3350218" cy="3350218"/>
            </a:xfrm>
            <a:custGeom>
              <a:rect b="b" l="l" r="r" t="t"/>
              <a:pathLst>
                <a:path extrusionOk="0" h="120000" w="120000">
                  <a:moveTo>
                    <a:pt x="10126" y="89203"/>
                  </a:moveTo>
                  <a:lnTo>
                    <a:pt x="12980" y="87531"/>
                  </a:lnTo>
                  <a:lnTo>
                    <a:pt x="12980" y="87531"/>
                  </a:lnTo>
                  <a:cubicBezTo>
                    <a:pt x="22392" y="103606"/>
                    <a:pt x="39363" y="113758"/>
                    <a:pt x="57977" y="114450"/>
                  </a:cubicBezTo>
                  <a:cubicBezTo>
                    <a:pt x="76592" y="115141"/>
                    <a:pt x="94269" y="106276"/>
                    <a:pt x="104848" y="90944"/>
                  </a:cubicBezTo>
                  <a:lnTo>
                    <a:pt x="102923" y="89884"/>
                  </a:lnTo>
                  <a:lnTo>
                    <a:pt x="109181" y="87075"/>
                  </a:lnTo>
                  <a:lnTo>
                    <a:pt x="109684" y="93607"/>
                  </a:lnTo>
                  <a:lnTo>
                    <a:pt x="107759" y="92547"/>
                  </a:lnTo>
                  <a:cubicBezTo>
                    <a:pt x="96599" y="108923"/>
                    <a:pt x="77827" y="118439"/>
                    <a:pt x="58022" y="117761"/>
                  </a:cubicBezTo>
                  <a:cubicBezTo>
                    <a:pt x="38216" y="117082"/>
                    <a:pt x="20139" y="106304"/>
                    <a:pt x="10126" y="89203"/>
                  </a:cubicBezTo>
                  <a:close/>
                </a:path>
              </a:pathLst>
            </a:custGeom>
            <a:solidFill>
              <a:srgbClr val="DCB6DA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360708" y="3244355"/>
              <a:ext cx="3050498" cy="1110691"/>
            </a:xfrm>
            <a:prstGeom prst="roundRect">
              <a:avLst>
                <a:gd fmla="val 10000" name="adj"/>
              </a:avLst>
            </a:prstGeom>
            <a:solidFill>
              <a:srgbClr val="CEF9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393239" y="3276886"/>
              <a:ext cx="2985436" cy="1045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Ha trascendido social y económicamente </a:t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850934" y="1582711"/>
              <a:ext cx="2731898" cy="225324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3902787" y="2117402"/>
              <a:ext cx="2628192" cy="16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23825" spcFirstLastPara="1" rIns="123825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Ecuador con oferta limitada e información reducida del visitante </a:t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rot="757356">
              <a:off x="5290118" y="152687"/>
              <a:ext cx="3663935" cy="3769729"/>
            </a:xfrm>
            <a:custGeom>
              <a:rect b="b" l="l" r="r" t="t"/>
              <a:pathLst>
                <a:path extrusionOk="0" h="120000" w="120000">
                  <a:moveTo>
                    <a:pt x="8358" y="34031"/>
                  </a:moveTo>
                  <a:lnTo>
                    <a:pt x="8358" y="34031"/>
                  </a:lnTo>
                  <a:cubicBezTo>
                    <a:pt x="17373" y="16067"/>
                    <a:pt x="35057" y="4075"/>
                    <a:pt x="55065" y="2358"/>
                  </a:cubicBezTo>
                  <a:cubicBezTo>
                    <a:pt x="75074" y="642"/>
                    <a:pt x="94538" y="9447"/>
                    <a:pt x="106475" y="25614"/>
                  </a:cubicBezTo>
                  <a:lnTo>
                    <a:pt x="108349" y="24483"/>
                  </a:lnTo>
                  <a:lnTo>
                    <a:pt x="108089" y="30989"/>
                  </a:lnTo>
                  <a:lnTo>
                    <a:pt x="101778" y="28447"/>
                  </a:lnTo>
                  <a:lnTo>
                    <a:pt x="103652" y="27316"/>
                  </a:lnTo>
                  <a:lnTo>
                    <a:pt x="103652" y="27316"/>
                  </a:lnTo>
                  <a:cubicBezTo>
                    <a:pt x="92351" y="12136"/>
                    <a:pt x="74015" y="3911"/>
                    <a:pt x="55198" y="5581"/>
                  </a:cubicBezTo>
                  <a:cubicBezTo>
                    <a:pt x="36381" y="7251"/>
                    <a:pt x="19770" y="18578"/>
                    <a:pt x="11303" y="35512"/>
                  </a:cubicBezTo>
                  <a:close/>
                </a:path>
              </a:pathLst>
            </a:custGeom>
            <a:solidFill>
              <a:srgbClr val="DCB6DA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4458022" y="1099872"/>
              <a:ext cx="2428354" cy="965676"/>
            </a:xfrm>
            <a:prstGeom prst="roundRect">
              <a:avLst>
                <a:gd fmla="val 10000" name="adj"/>
              </a:avLst>
            </a:prstGeom>
            <a:solidFill>
              <a:srgbClr val="CEF9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4486306" y="1128156"/>
              <a:ext cx="2371786" cy="909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En otros países ya promocionan espacios para ellos.</a:t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7326104" y="1476083"/>
              <a:ext cx="2731898" cy="225324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7377957" y="1527936"/>
              <a:ext cx="2628192" cy="16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23825" spcFirstLastPara="1" rIns="123825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La Secretaría de Inclusión Social del DMQ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3A3838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Promover y garantizar espacios.</a:t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7933192" y="3103294"/>
              <a:ext cx="2428354" cy="1392186"/>
            </a:xfrm>
            <a:prstGeom prst="roundRect">
              <a:avLst>
                <a:gd fmla="val 10000" name="adj"/>
              </a:avLst>
            </a:prstGeom>
            <a:solidFill>
              <a:srgbClr val="CEF9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7973968" y="3144070"/>
              <a:ext cx="2346802" cy="1310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Turismo más inclusivo.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Arial"/>
                <a:buNone/>
              </a:pPr>
              <a:r>
                <a:rPr b="1" lang="en-GB" sz="180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Variedad, innovación y adaptabilidad de la oferta.</a:t>
              </a:r>
              <a:endParaRPr/>
            </a:p>
          </p:txBody>
        </p:sp>
      </p:grpSp>
      <p:sp>
        <p:nvSpPr>
          <p:cNvPr id="109" name="Google Shape;109;p15"/>
          <p:cNvSpPr txBox="1"/>
          <p:nvPr/>
        </p:nvSpPr>
        <p:spPr>
          <a:xfrm>
            <a:off x="-269342" y="684527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A3838"/>
                </a:solidFill>
                <a:latin typeface="Josefin Sans"/>
                <a:ea typeface="Josefin Sans"/>
                <a:cs typeface="Josefin Sans"/>
                <a:sym typeface="Josefin Sans"/>
              </a:rPr>
              <a:t>INTRODUCCIÓN</a:t>
            </a:r>
            <a:endParaRPr/>
          </a:p>
        </p:txBody>
      </p:sp>
      <p:pic>
        <p:nvPicPr>
          <p:cNvPr descr="Corazón De La Bandera De LGBT Ilustración del Vector - Ilustración de lgbt,  bandera: 128119914" id="110" name="Google Shape;110;p15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/>
          <p:nvPr/>
        </p:nvSpPr>
        <p:spPr>
          <a:xfrm>
            <a:off x="267114" y="653749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ANÁLISIS FODA</a:t>
            </a:r>
            <a:endParaRPr/>
          </a:p>
        </p:txBody>
      </p:sp>
      <p:pic>
        <p:nvPicPr>
          <p:cNvPr descr="Corazón De La Bandera De LGBT Ilustración del Vector - Ilustración de lgbt,  bandera: 128119914" id="373" name="Google Shape;373;p33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4" name="Google Shape;374;p33"/>
          <p:cNvGraphicFramePr/>
          <p:nvPr/>
        </p:nvGraphicFramePr>
        <p:xfrm>
          <a:off x="4403159" y="111541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{732CA7C6-E890-40D4-82C5-E34B2B78E89B}</a:tableStyleId>
              </a:tblPr>
              <a:tblGrid>
                <a:gridCol w="107675"/>
                <a:gridCol w="3170575"/>
                <a:gridCol w="3503850"/>
                <a:gridCol w="107675"/>
              </a:tblGrid>
              <a:tr h="2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FORTALEZAS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DEBILIDADES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</a:tr>
              <a:tr h="232225">
                <a:tc gridSpan="2"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0" lang="en-GB" sz="1400" u="none" cap="none" strike="noStrike"/>
                        <a:t>matrimonio igualitario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 u="none" cap="none" strike="noStrike"/>
                        <a:t>Estancia baja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394775">
                <a:tc gridSpan="2"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0" lang="en-GB" sz="1400" u="none" cap="none" strike="noStrike"/>
                        <a:t>Variedad de oferta turística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 u="none" cap="none" strike="noStrike"/>
                        <a:t>Preferencia no utilizar establecimientos de alojamiento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394775">
                <a:tc gridSpan="2"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0" lang="en-GB" sz="1400" u="none" cap="none" strike="noStrike"/>
                        <a:t>Sello inclusivo progresivo de la Secretaría de Inclusión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 u="none" cap="none" strike="noStrike"/>
                        <a:t>No capacitados para la atención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394775">
                <a:tc gridSpan="2"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0" lang="en-GB" sz="1400" u="none" cap="none" strike="noStrike"/>
                        <a:t>Políticas públicas, sancionar la discriminación 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 u="none" cap="none" strike="noStrike"/>
                        <a:t>Limitadas empresas turísticas con enfoque al mercado LGBTI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394775">
                <a:tc gridSpan="2"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0" lang="en-GB" sz="1400" u="none" cap="none" strike="noStrike"/>
                        <a:t>Capacidad adquisitiva para consumir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 u="none" cap="none" strike="noStrike"/>
                        <a:t>Limitada información turística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3947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/>
                        <a:t>Falta de incentivos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1"/>
                          </a:solidFill>
                        </a:rPr>
                        <a:t>OPORTUNIDADES</a:t>
                      </a:r>
                      <a:endParaRPr b="1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8D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1"/>
                          </a:solidFill>
                        </a:rPr>
                        <a:t>AMENAZAS</a:t>
                      </a:r>
                      <a:endParaRPr b="1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8DA9DB"/>
                    </a:solidFill>
                  </a:tcPr>
                </a:tc>
                <a:tc hMerge="1"/>
              </a:tr>
              <a:tr h="39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/>
                        <a:t>Desconocimiento de la oferta turística rural del DMQ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2"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/>
                        <a:t>Crisis sanitaria por el COVID19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</a:tr>
              <a:tr h="39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/>
                        <a:t>Rentable invertir en el mercado LGBTI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2"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/>
                        <a:t>Desinterés para proyectos turísticos LGBTI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</a:tr>
              <a:tr h="79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/>
                        <a:t>Crecimiento poblacional de la comunidad LGBTI</a:t>
                      </a:r>
                      <a:endParaRPr sz="14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/>
                        <a:t>Preferencias turismo de naturaleza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2"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/>
                        <a:t>Falta de concientización y sensibilización hacia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GB" sz="1400"/>
                        <a:t>Cultura turística conservadora del DMQ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</a:tr>
            </a:tbl>
          </a:graphicData>
        </a:graphic>
      </p:graphicFrame>
      <p:pic>
        <p:nvPicPr>
          <p:cNvPr descr="▷ ¿Cómo hacer correctamente un Análisis Foda y aplicarlo en tu trabajo?" id="375" name="Google Shape;37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391" y="2640452"/>
            <a:ext cx="28289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/>
          <p:nvPr/>
        </p:nvSpPr>
        <p:spPr>
          <a:xfrm>
            <a:off x="1420053" y="563590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ESTRATEGIAS – ECONÓMICO PRODUCTIVA</a:t>
            </a:r>
            <a:endParaRPr/>
          </a:p>
        </p:txBody>
      </p:sp>
      <p:pic>
        <p:nvPicPr>
          <p:cNvPr descr="Corazón De La Bandera De LGBT Ilustración del Vector - Ilustración de lgbt,  bandera: 128119914" id="381" name="Google Shape;381;p34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34"/>
          <p:cNvGrpSpPr/>
          <p:nvPr/>
        </p:nvGrpSpPr>
        <p:grpSpPr>
          <a:xfrm>
            <a:off x="899699" y="1369491"/>
            <a:ext cx="8126755" cy="4910512"/>
            <a:chOff x="622" y="254077"/>
            <a:chExt cx="8126755" cy="4910512"/>
          </a:xfrm>
        </p:grpSpPr>
        <p:sp>
          <p:nvSpPr>
            <p:cNvPr id="383" name="Google Shape;383;p34"/>
            <p:cNvSpPr/>
            <p:nvPr/>
          </p:nvSpPr>
          <p:spPr>
            <a:xfrm>
              <a:off x="3018155" y="3072899"/>
              <a:ext cx="2091690" cy="2091690"/>
            </a:xfrm>
            <a:prstGeom prst="ellipse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 txBox="1"/>
            <p:nvPr/>
          </p:nvSpPr>
          <p:spPr>
            <a:xfrm>
              <a:off x="3324476" y="3379220"/>
              <a:ext cx="1479048" cy="1479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1"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Mapear establecimientos turísticos interesados en trabajar con la comunidad LGBTI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4"/>
            <p:cNvSpPr/>
            <p:nvPr/>
          </p:nvSpPr>
          <p:spPr>
            <a:xfrm rot="10800000">
              <a:off x="994175" y="3820678"/>
              <a:ext cx="1912661" cy="596131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622" y="3323902"/>
              <a:ext cx="1987105" cy="158968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4"/>
            <p:cNvSpPr txBox="1"/>
            <p:nvPr/>
          </p:nvSpPr>
          <p:spPr>
            <a:xfrm>
              <a:off x="47182" y="3370462"/>
              <a:ext cx="1893985" cy="149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32375" spcFirstLastPara="1" rIns="32375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GB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Levantar fichas técnicas de los establecimientos considerando criterios de inclusión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4"/>
            <p:cNvSpPr/>
            <p:nvPr/>
          </p:nvSpPr>
          <p:spPr>
            <a:xfrm rot="-8100000">
              <a:off x="1613203" y="2326212"/>
              <a:ext cx="1912661" cy="596131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899753" y="1153208"/>
              <a:ext cx="1987105" cy="158968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4"/>
            <p:cNvSpPr txBox="1"/>
            <p:nvPr/>
          </p:nvSpPr>
          <p:spPr>
            <a:xfrm>
              <a:off x="946313" y="1199768"/>
              <a:ext cx="1893985" cy="149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32375" spcFirstLastPara="1" rIns="32375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GB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Ministerio de Turismo - Quito Turismo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4"/>
            <p:cNvSpPr/>
            <p:nvPr/>
          </p:nvSpPr>
          <p:spPr>
            <a:xfrm rot="-5400000">
              <a:off x="3107669" y="1707184"/>
              <a:ext cx="1912661" cy="596131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3070447" y="254077"/>
              <a:ext cx="1987105" cy="158968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4"/>
            <p:cNvSpPr txBox="1"/>
            <p:nvPr/>
          </p:nvSpPr>
          <p:spPr>
            <a:xfrm>
              <a:off x="3117007" y="300637"/>
              <a:ext cx="1893985" cy="149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32375" spcFirstLastPara="1" rIns="32375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GB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Presupuesto General del Estado - Fondos del DMQ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4"/>
            <p:cNvSpPr/>
            <p:nvPr/>
          </p:nvSpPr>
          <p:spPr>
            <a:xfrm rot="-2700000">
              <a:off x="4602135" y="2326212"/>
              <a:ext cx="1912661" cy="596131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5241141" y="1153208"/>
              <a:ext cx="1987105" cy="158968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4"/>
            <p:cNvSpPr txBox="1"/>
            <p:nvPr/>
          </p:nvSpPr>
          <p:spPr>
            <a:xfrm>
              <a:off x="5287701" y="1199768"/>
              <a:ext cx="1893985" cy="149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32375" spcFirstLastPara="1" rIns="32375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GB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Corto plazo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5221163" y="3820678"/>
              <a:ext cx="1912661" cy="596131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6140272" y="3323902"/>
              <a:ext cx="1987105" cy="158968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4"/>
            <p:cNvSpPr txBox="1"/>
            <p:nvPr/>
          </p:nvSpPr>
          <p:spPr>
            <a:xfrm>
              <a:off x="6186832" y="3370462"/>
              <a:ext cx="1893985" cy="149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32375" spcFirstLastPara="1" rIns="32375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GB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establecimientos en un catastro inclusivo.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Estrategias de recuperación para el dolor - Mobilis Fisioterapia" id="400" name="Google Shape;400;p34"/>
          <p:cNvPicPr preferRelativeResize="0"/>
          <p:nvPr/>
        </p:nvPicPr>
        <p:blipFill rotWithShape="1">
          <a:blip r:embed="rId4">
            <a:alphaModFix/>
          </a:blip>
          <a:srcRect b="0" l="0" r="22110" t="-1166"/>
          <a:stretch/>
        </p:blipFill>
        <p:spPr>
          <a:xfrm>
            <a:off x="9027077" y="563590"/>
            <a:ext cx="3164923" cy="263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razón De La Bandera De LGBT Ilustración del Vector - Ilustración de lgbt,  bandera: 128119914" id="405" name="Google Shape;405;p35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35"/>
          <p:cNvGrpSpPr/>
          <p:nvPr/>
        </p:nvGrpSpPr>
        <p:grpSpPr>
          <a:xfrm>
            <a:off x="655937" y="1115597"/>
            <a:ext cx="8967393" cy="5418300"/>
            <a:chOff x="46338" y="183"/>
            <a:chExt cx="8967393" cy="5418300"/>
          </a:xfrm>
        </p:grpSpPr>
        <p:sp>
          <p:nvSpPr>
            <p:cNvPr id="407" name="Google Shape;407;p35"/>
            <p:cNvSpPr/>
            <p:nvPr/>
          </p:nvSpPr>
          <p:spPr>
            <a:xfrm>
              <a:off x="3376203" y="3110820"/>
              <a:ext cx="2307663" cy="2307663"/>
            </a:xfrm>
            <a:prstGeom prst="ellipse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5"/>
            <p:cNvSpPr txBox="1"/>
            <p:nvPr/>
          </p:nvSpPr>
          <p:spPr>
            <a:xfrm>
              <a:off x="3714152" y="3448769"/>
              <a:ext cx="1631765" cy="1631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1"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Elaborar un estudio de mercado para determinar la rentabilidad de visitante LGBTI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5"/>
            <p:cNvSpPr/>
            <p:nvPr/>
          </p:nvSpPr>
          <p:spPr>
            <a:xfrm rot="10800000">
              <a:off x="1142478" y="393581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46338" y="3387739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5"/>
            <p:cNvSpPr txBox="1"/>
            <p:nvPr/>
          </p:nvSpPr>
          <p:spPr>
            <a:xfrm>
              <a:off x="97706" y="3439107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Recopilar información bibliográfica o de campo del perfil del visitante LGBTI.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Analizar la oferta del mercado g y p del visitante LGBTI.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5"/>
            <p:cNvSpPr/>
            <p:nvPr/>
          </p:nvSpPr>
          <p:spPr>
            <a:xfrm rot="-8100000">
              <a:off x="1825540" y="228675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1038530" y="992375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5"/>
            <p:cNvSpPr txBox="1"/>
            <p:nvPr/>
          </p:nvSpPr>
          <p:spPr>
            <a:xfrm>
              <a:off x="1089898" y="1043743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Prestadores de servicio turístico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5"/>
            <p:cNvSpPr/>
            <p:nvPr/>
          </p:nvSpPr>
          <p:spPr>
            <a:xfrm rot="-5400000">
              <a:off x="3474599" y="1603688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3433894" y="183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5"/>
            <p:cNvSpPr txBox="1"/>
            <p:nvPr/>
          </p:nvSpPr>
          <p:spPr>
            <a:xfrm>
              <a:off x="3485262" y="51551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Presupuesto Entidades privadas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5"/>
            <p:cNvSpPr/>
            <p:nvPr/>
          </p:nvSpPr>
          <p:spPr>
            <a:xfrm rot="-2700000">
              <a:off x="5123659" y="228675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5829259" y="992375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5"/>
            <p:cNvSpPr txBox="1"/>
            <p:nvPr/>
          </p:nvSpPr>
          <p:spPr>
            <a:xfrm>
              <a:off x="5880627" y="1043743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Corto plazo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5806721" y="393581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6821451" y="3387739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5"/>
            <p:cNvSpPr txBox="1"/>
            <p:nvPr/>
          </p:nvSpPr>
          <p:spPr>
            <a:xfrm>
              <a:off x="6872819" y="3439107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Registro visitante LGBTI nacional y extranjero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visitantes LGBTI - Volúmenes de inversión por entidades privadas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Estrategias de recuperación para el dolor - Mobilis Fisioterapia" id="424" name="Google Shape;424;p35"/>
          <p:cNvPicPr preferRelativeResize="0"/>
          <p:nvPr/>
        </p:nvPicPr>
        <p:blipFill rotWithShape="1">
          <a:blip r:embed="rId4">
            <a:alphaModFix/>
          </a:blip>
          <a:srcRect b="0" l="0" r="22110" t="-1166"/>
          <a:stretch/>
        </p:blipFill>
        <p:spPr>
          <a:xfrm>
            <a:off x="8759963" y="323919"/>
            <a:ext cx="3164923" cy="263871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5"/>
          <p:cNvSpPr/>
          <p:nvPr/>
        </p:nvSpPr>
        <p:spPr>
          <a:xfrm>
            <a:off x="1420053" y="563590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ESTRATEGIAS – ECONÓMICO PRODUCTIVA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/>
          <p:nvPr/>
        </p:nvSpPr>
        <p:spPr>
          <a:xfrm>
            <a:off x="81584" y="653749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ESTRATEGIAS - SOCIAL</a:t>
            </a:r>
            <a:endParaRPr/>
          </a:p>
        </p:txBody>
      </p:sp>
      <p:pic>
        <p:nvPicPr>
          <p:cNvPr descr="Corazón De La Bandera De LGBT Ilustración del Vector - Ilustración de lgbt,  bandera: 128119914" id="431" name="Google Shape;431;p36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2" name="Google Shape;432;p36"/>
          <p:cNvGrpSpPr/>
          <p:nvPr/>
        </p:nvGrpSpPr>
        <p:grpSpPr>
          <a:xfrm>
            <a:off x="399643" y="1206259"/>
            <a:ext cx="9815441" cy="5417293"/>
            <a:chOff x="132529" y="686"/>
            <a:chExt cx="9815441" cy="5417293"/>
          </a:xfrm>
        </p:grpSpPr>
        <p:sp>
          <p:nvSpPr>
            <p:cNvPr id="433" name="Google Shape;433;p36"/>
            <p:cNvSpPr/>
            <p:nvPr/>
          </p:nvSpPr>
          <p:spPr>
            <a:xfrm>
              <a:off x="4311676" y="3112713"/>
              <a:ext cx="2305266" cy="2305266"/>
            </a:xfrm>
            <a:prstGeom prst="ellipse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6"/>
            <p:cNvSpPr txBox="1"/>
            <p:nvPr/>
          </p:nvSpPr>
          <p:spPr>
            <a:xfrm>
              <a:off x="4649274" y="3450311"/>
              <a:ext cx="1630070" cy="1630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Programas de capacitación para sensibilizar a prestadores turísticos y comunidad receptora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 rot="-10776046">
              <a:off x="1660398" y="3919069"/>
              <a:ext cx="2505516" cy="65700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132529" y="3362839"/>
              <a:ext cx="3055798" cy="17520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6"/>
            <p:cNvSpPr txBox="1"/>
            <p:nvPr/>
          </p:nvSpPr>
          <p:spPr>
            <a:xfrm>
              <a:off x="183843" y="3414153"/>
              <a:ext cx="2953170" cy="1649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Reconocimiento e invitación de actores sociales estratégicos y agentes económicos.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Consolidar mesas consultivas con especialistas turísticos de temas LGBTI.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Planificación de las capacitaciones y sus beneficiarios.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 rot="-8100000">
              <a:off x="2758718" y="2287776"/>
              <a:ext cx="2113044" cy="65700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1973164" y="993202"/>
              <a:ext cx="2190003" cy="17520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6"/>
            <p:cNvSpPr txBox="1"/>
            <p:nvPr/>
          </p:nvSpPr>
          <p:spPr>
            <a:xfrm>
              <a:off x="2024478" y="1044516"/>
              <a:ext cx="2087375" cy="1649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Ministerio de Turismo - Quito Turismo - Consultoras turísticas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 rot="-5400000">
              <a:off x="4407787" y="1604709"/>
              <a:ext cx="2113044" cy="65700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4369308" y="686"/>
              <a:ext cx="2190003" cy="17520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 txBox="1"/>
            <p:nvPr/>
          </p:nvSpPr>
          <p:spPr>
            <a:xfrm>
              <a:off x="4420622" y="52000"/>
              <a:ext cx="2087375" cy="1649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Presupuesto General del Estado - Fondos del DMQ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 rot="-2700000">
              <a:off x="6056857" y="2287776"/>
              <a:ext cx="2113044" cy="65700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6765452" y="993202"/>
              <a:ext cx="2190003" cy="17520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6"/>
            <p:cNvSpPr txBox="1"/>
            <p:nvPr/>
          </p:nvSpPr>
          <p:spPr>
            <a:xfrm>
              <a:off x="6816766" y="1044516"/>
              <a:ext cx="2087375" cy="1649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Corto plazo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Largo plazo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6739924" y="3936846"/>
              <a:ext cx="2113044" cy="65700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7757967" y="3389345"/>
              <a:ext cx="2190003" cy="17520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6"/>
            <p:cNvSpPr txBox="1"/>
            <p:nvPr/>
          </p:nvSpPr>
          <p:spPr>
            <a:xfrm>
              <a:off x="7809281" y="3440659"/>
              <a:ext cx="2087375" cy="1649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participantes.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Lista de representantes de la mesa y número de reuniones.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participantes capacitados.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Estrategias de recuperación para el dolor - Mobilis Fisioterapia" id="450" name="Google Shape;450;p36"/>
          <p:cNvPicPr preferRelativeResize="0"/>
          <p:nvPr/>
        </p:nvPicPr>
        <p:blipFill rotWithShape="1">
          <a:blip r:embed="rId4">
            <a:alphaModFix/>
          </a:blip>
          <a:srcRect b="3430" l="15923" r="22110" t="-1166"/>
          <a:stretch/>
        </p:blipFill>
        <p:spPr>
          <a:xfrm>
            <a:off x="9674087" y="233760"/>
            <a:ext cx="2517913" cy="2549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razón De La Bandera De LGBT Ilustración del Vector - Ilustración de lgbt,  bandera: 128119914" id="455" name="Google Shape;455;p37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37"/>
          <p:cNvGrpSpPr/>
          <p:nvPr/>
        </p:nvGrpSpPr>
        <p:grpSpPr>
          <a:xfrm>
            <a:off x="761955" y="1115597"/>
            <a:ext cx="8967393" cy="5418300"/>
            <a:chOff x="46338" y="183"/>
            <a:chExt cx="8967393" cy="5418300"/>
          </a:xfrm>
        </p:grpSpPr>
        <p:sp>
          <p:nvSpPr>
            <p:cNvPr id="457" name="Google Shape;457;p37"/>
            <p:cNvSpPr/>
            <p:nvPr/>
          </p:nvSpPr>
          <p:spPr>
            <a:xfrm>
              <a:off x="3376203" y="3110820"/>
              <a:ext cx="2307663" cy="2307663"/>
            </a:xfrm>
            <a:prstGeom prst="ellipse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7"/>
            <p:cNvSpPr txBox="1"/>
            <p:nvPr/>
          </p:nvSpPr>
          <p:spPr>
            <a:xfrm>
              <a:off x="3714152" y="3448769"/>
              <a:ext cx="1631765" cy="1631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1"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Adaptar la oferta turística urbana y rural para el visitante LGBTI y ampliar su estancia.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7"/>
            <p:cNvSpPr/>
            <p:nvPr/>
          </p:nvSpPr>
          <p:spPr>
            <a:xfrm rot="10800000">
              <a:off x="1142478" y="393581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46338" y="3387739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7"/>
            <p:cNvSpPr txBox="1"/>
            <p:nvPr/>
          </p:nvSpPr>
          <p:spPr>
            <a:xfrm>
              <a:off x="97706" y="3439107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Alianzas estratégicas entre prestadores interesados en el mercado LGBTI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Rutas turísticas la zona urbana y rural adecuadas para el visitante LGBTI</a:t>
              </a: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 rot="-8100000">
              <a:off x="1825540" y="228675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BE3E3"/>
                </a:gs>
                <a:gs pos="50000">
                  <a:srgbClr val="9DDDDE"/>
                </a:gs>
                <a:gs pos="100000">
                  <a:srgbClr val="8CDCD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1038530" y="992375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BE3E3"/>
                </a:gs>
                <a:gs pos="50000">
                  <a:srgbClr val="9DDDDE"/>
                </a:gs>
                <a:gs pos="100000">
                  <a:srgbClr val="8CDCD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7"/>
            <p:cNvSpPr txBox="1"/>
            <p:nvPr/>
          </p:nvSpPr>
          <p:spPr>
            <a:xfrm>
              <a:off x="1089898" y="1043743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Prestadores de servicio turístico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7"/>
            <p:cNvSpPr/>
            <p:nvPr/>
          </p:nvSpPr>
          <p:spPr>
            <a:xfrm rot="-5400000">
              <a:off x="3474599" y="1603688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9DEC2"/>
                </a:gs>
                <a:gs pos="50000">
                  <a:srgbClr val="9BD8B7"/>
                </a:gs>
                <a:gs pos="100000">
                  <a:srgbClr val="89D6A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3433894" y="183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9DEC2"/>
                </a:gs>
                <a:gs pos="50000">
                  <a:srgbClr val="9BD8B7"/>
                </a:gs>
                <a:gs pos="100000">
                  <a:srgbClr val="89D6A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7"/>
            <p:cNvSpPr txBox="1"/>
            <p:nvPr/>
          </p:nvSpPr>
          <p:spPr>
            <a:xfrm>
              <a:off x="3485262" y="51551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Entidades privadas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 rot="-2700000">
              <a:off x="5123659" y="228675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6D8A8"/>
                </a:gs>
                <a:gs pos="50000">
                  <a:srgbClr val="98D29B"/>
                </a:gs>
                <a:gs pos="100000">
                  <a:srgbClr val="86CF8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5829259" y="992375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6D8A8"/>
                </a:gs>
                <a:gs pos="50000">
                  <a:srgbClr val="98D29B"/>
                </a:gs>
                <a:gs pos="100000">
                  <a:srgbClr val="86CF8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7"/>
            <p:cNvSpPr txBox="1"/>
            <p:nvPr/>
          </p:nvSpPr>
          <p:spPr>
            <a:xfrm>
              <a:off x="5880627" y="1043743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Mediano plazo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5806721" y="393581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6821451" y="3387739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7"/>
            <p:cNvSpPr txBox="1"/>
            <p:nvPr/>
          </p:nvSpPr>
          <p:spPr>
            <a:xfrm>
              <a:off x="6872819" y="3439107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actores estratégicos interesados.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rutas turísticas planteadas.</a:t>
              </a:r>
              <a:endParaRPr/>
            </a:p>
          </p:txBody>
        </p:sp>
      </p:grpSp>
      <p:pic>
        <p:nvPicPr>
          <p:cNvPr descr="Estrategias de recuperación para el dolor - Mobilis Fisioterapia" id="474" name="Google Shape;474;p37"/>
          <p:cNvPicPr preferRelativeResize="0"/>
          <p:nvPr/>
        </p:nvPicPr>
        <p:blipFill rotWithShape="1">
          <a:blip r:embed="rId4">
            <a:alphaModFix/>
          </a:blip>
          <a:srcRect b="0" l="0" r="22110" t="-1166"/>
          <a:stretch/>
        </p:blipFill>
        <p:spPr>
          <a:xfrm>
            <a:off x="9027077" y="363303"/>
            <a:ext cx="3164923" cy="263871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7"/>
          <p:cNvSpPr/>
          <p:nvPr/>
        </p:nvSpPr>
        <p:spPr>
          <a:xfrm>
            <a:off x="157716" y="563590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ESTRATEGIAS - SOCIAL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/>
          <p:nvPr/>
        </p:nvSpPr>
        <p:spPr>
          <a:xfrm>
            <a:off x="267114" y="653749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ESTRATEGIAS</a:t>
            </a:r>
            <a:endParaRPr/>
          </a:p>
        </p:txBody>
      </p:sp>
      <p:pic>
        <p:nvPicPr>
          <p:cNvPr descr="Corazón De La Bandera De LGBT Ilustración del Vector - Ilustración de lgbt,  bandera: 128119914" id="481" name="Google Shape;481;p38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Google Shape;482;p38"/>
          <p:cNvGrpSpPr/>
          <p:nvPr/>
        </p:nvGrpSpPr>
        <p:grpSpPr>
          <a:xfrm>
            <a:off x="602929" y="1205756"/>
            <a:ext cx="8967393" cy="5418300"/>
            <a:chOff x="46338" y="183"/>
            <a:chExt cx="8967393" cy="5418300"/>
          </a:xfrm>
        </p:grpSpPr>
        <p:sp>
          <p:nvSpPr>
            <p:cNvPr id="483" name="Google Shape;483;p38"/>
            <p:cNvSpPr/>
            <p:nvPr/>
          </p:nvSpPr>
          <p:spPr>
            <a:xfrm>
              <a:off x="3376203" y="3110820"/>
              <a:ext cx="2307663" cy="2307663"/>
            </a:xfrm>
            <a:prstGeom prst="ellipse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 txBox="1"/>
            <p:nvPr/>
          </p:nvSpPr>
          <p:spPr>
            <a:xfrm>
              <a:off x="3714152" y="3448769"/>
              <a:ext cx="1631765" cy="1631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1" lang="en-GB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Consolidar la construcción de políticas públicas para garantizar la seguridad del visitante LGBTI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8"/>
            <p:cNvSpPr/>
            <p:nvPr/>
          </p:nvSpPr>
          <p:spPr>
            <a:xfrm rot="10800000">
              <a:off x="1142478" y="393581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46338" y="3387739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 txBox="1"/>
            <p:nvPr/>
          </p:nvSpPr>
          <p:spPr>
            <a:xfrm>
              <a:off x="97706" y="3439107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Mesas consultivas para el planteamiento de ordenanzas.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Mecanismos para el fortalecimiento de la organización parroquial y comunal.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Controlar el cumplimiento de espacios seguros</a:t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 rot="-8100000">
              <a:off x="1825540" y="228675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D7BFBF"/>
                </a:gs>
                <a:gs pos="50000">
                  <a:srgbClr val="CEB3B3"/>
                </a:gs>
                <a:gs pos="100000">
                  <a:srgbClr val="C9A7A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1038530" y="992375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7BFBF"/>
                </a:gs>
                <a:gs pos="50000">
                  <a:srgbClr val="CEB3B3"/>
                </a:gs>
                <a:gs pos="100000">
                  <a:srgbClr val="C9A7A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 txBox="1"/>
            <p:nvPr/>
          </p:nvSpPr>
          <p:spPr>
            <a:xfrm>
              <a:off x="1089898" y="1043743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Consejo Metropolitano de Quito, GADs Cantonales, Policía turística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8"/>
            <p:cNvSpPr/>
            <p:nvPr/>
          </p:nvSpPr>
          <p:spPr>
            <a:xfrm rot="-5400000">
              <a:off x="3474599" y="1603688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E1AEAE"/>
                </a:gs>
                <a:gs pos="50000">
                  <a:srgbClr val="DBA0A0"/>
                </a:gs>
                <a:gs pos="100000">
                  <a:srgbClr val="D99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3433894" y="183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1AEAE"/>
                </a:gs>
                <a:gs pos="50000">
                  <a:srgbClr val="DBA0A0"/>
                </a:gs>
                <a:gs pos="100000">
                  <a:srgbClr val="D99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 txBox="1"/>
            <p:nvPr/>
          </p:nvSpPr>
          <p:spPr>
            <a:xfrm>
              <a:off x="3485262" y="51551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Fondos del DMQ</a:t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 rot="-2700000">
              <a:off x="5123659" y="228675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EFA1A1"/>
                </a:gs>
                <a:gs pos="50000">
                  <a:srgbClr val="EB9292"/>
                </a:gs>
                <a:gs pos="100000">
                  <a:srgbClr val="ED7E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5829259" y="992375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FA1A1"/>
                </a:gs>
                <a:gs pos="50000">
                  <a:srgbClr val="EB9292"/>
                </a:gs>
                <a:gs pos="100000">
                  <a:srgbClr val="ED7E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 txBox="1"/>
            <p:nvPr/>
          </p:nvSpPr>
          <p:spPr>
            <a:xfrm>
              <a:off x="5880627" y="1043743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Corto, mediano y largo plazo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806721" y="3935810"/>
              <a:ext cx="2110870" cy="65768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9A9A"/>
                </a:gs>
                <a:gs pos="50000">
                  <a:srgbClr val="FF8D8D"/>
                </a:gs>
                <a:gs pos="100000">
                  <a:srgbClr val="FF78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821451" y="3387739"/>
              <a:ext cx="2192280" cy="17538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9A9A"/>
                </a:gs>
                <a:gs pos="50000">
                  <a:srgbClr val="FF8D8D"/>
                </a:gs>
                <a:gs pos="100000">
                  <a:srgbClr val="FF78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 txBox="1"/>
            <p:nvPr/>
          </p:nvSpPr>
          <p:spPr>
            <a:xfrm>
              <a:off x="6872819" y="3439107"/>
              <a:ext cx="2089544" cy="165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24750" spcFirstLastPara="1" rIns="24750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reuniones, actas y resoluciones.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registros y acuerdos entre organismos organizacionales.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sanciones en procesos de</a:t>
              </a:r>
              <a:b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violencia y discriminación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Estrategias de recuperación para el dolor - Mobilis Fisioterapia" id="500" name="Google Shape;500;p38"/>
          <p:cNvPicPr preferRelativeResize="0"/>
          <p:nvPr/>
        </p:nvPicPr>
        <p:blipFill rotWithShape="1">
          <a:blip r:embed="rId4">
            <a:alphaModFix/>
          </a:blip>
          <a:srcRect b="0" l="0" r="22110" t="-1166"/>
          <a:stretch/>
        </p:blipFill>
        <p:spPr>
          <a:xfrm>
            <a:off x="9027077" y="431068"/>
            <a:ext cx="3164923" cy="263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9"/>
          <p:cNvSpPr/>
          <p:nvPr/>
        </p:nvSpPr>
        <p:spPr>
          <a:xfrm>
            <a:off x="267114" y="653749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ESTRATEGIAS</a:t>
            </a:r>
            <a:endParaRPr/>
          </a:p>
        </p:txBody>
      </p:sp>
      <p:pic>
        <p:nvPicPr>
          <p:cNvPr descr="Corazón De La Bandera De LGBT Ilustración del Vector - Ilustración de lgbt,  bandera: 128119914" id="506" name="Google Shape;506;p39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Google Shape;507;p39"/>
          <p:cNvGrpSpPr/>
          <p:nvPr/>
        </p:nvGrpSpPr>
        <p:grpSpPr>
          <a:xfrm>
            <a:off x="702877" y="1116429"/>
            <a:ext cx="9187150" cy="5416635"/>
            <a:chOff x="375990" y="1015"/>
            <a:chExt cx="9187150" cy="5416635"/>
          </a:xfrm>
        </p:grpSpPr>
        <p:sp>
          <p:nvSpPr>
            <p:cNvPr id="508" name="Google Shape;508;p39"/>
            <p:cNvSpPr/>
            <p:nvPr/>
          </p:nvSpPr>
          <p:spPr>
            <a:xfrm>
              <a:off x="3927417" y="3111462"/>
              <a:ext cx="2306188" cy="2306188"/>
            </a:xfrm>
            <a:prstGeom prst="ellipse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 txBox="1"/>
            <p:nvPr/>
          </p:nvSpPr>
          <p:spPr>
            <a:xfrm>
              <a:off x="4265150" y="3449195"/>
              <a:ext cx="1630722" cy="163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1" lang="en-GB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Realizar monitoreos constantes a los establecimientos de sello inclusivo progresivo para identificar la cultura turística.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9"/>
            <p:cNvSpPr/>
            <p:nvPr/>
          </p:nvSpPr>
          <p:spPr>
            <a:xfrm rot="10800000">
              <a:off x="1693322" y="3935924"/>
              <a:ext cx="2111219" cy="65726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375990" y="3388205"/>
              <a:ext cx="2634664" cy="17527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 txBox="1"/>
            <p:nvPr/>
          </p:nvSpPr>
          <p:spPr>
            <a:xfrm>
              <a:off x="427325" y="3439540"/>
              <a:ext cx="2531994" cy="1650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Identificar establecimientos con sello inclusivo progresivo en funcionamiento.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Auditorías para verificar el cumplimiento de los criterios del sello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Impactos socioculturales y económicos con la llegada de los visitantes LGBTI.</a:t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 rot="-8100000">
              <a:off x="2376226" y="2287249"/>
              <a:ext cx="2111219" cy="65726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1589967" y="993100"/>
              <a:ext cx="2190879" cy="17527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 txBox="1"/>
            <p:nvPr/>
          </p:nvSpPr>
          <p:spPr>
            <a:xfrm>
              <a:off x="1641302" y="1044435"/>
              <a:ext cx="2088209" cy="1650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Quito Turismo - Secretaría de Inclusión Social - Establecimientos con sello - Secretaría de Cultura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9"/>
            <p:cNvSpPr/>
            <p:nvPr/>
          </p:nvSpPr>
          <p:spPr>
            <a:xfrm rot="-5400000">
              <a:off x="4024901" y="1604345"/>
              <a:ext cx="2111219" cy="65726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3985071" y="1015"/>
              <a:ext cx="2190879" cy="17527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9"/>
            <p:cNvSpPr txBox="1"/>
            <p:nvPr/>
          </p:nvSpPr>
          <p:spPr>
            <a:xfrm>
              <a:off x="4036406" y="52350"/>
              <a:ext cx="2088209" cy="1650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Fondos del DMQ</a:t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 rot="-2700000">
              <a:off x="5673577" y="2287249"/>
              <a:ext cx="2111219" cy="65726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6380176" y="993100"/>
              <a:ext cx="2190879" cy="17527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 txBox="1"/>
            <p:nvPr/>
          </p:nvSpPr>
          <p:spPr>
            <a:xfrm>
              <a:off x="6431511" y="1044435"/>
              <a:ext cx="2088209" cy="1650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Corto, largo y mediano plazo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6356481" y="3935924"/>
              <a:ext cx="2111219" cy="65726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7372261" y="3388205"/>
              <a:ext cx="2190879" cy="17527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9"/>
            <p:cNvSpPr txBox="1"/>
            <p:nvPr/>
          </p:nvSpPr>
          <p:spPr>
            <a:xfrm>
              <a:off x="7423596" y="3439540"/>
              <a:ext cx="2088209" cy="1650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Catastro de establecimientos.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Avales con cumplimiento.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Encuestas. - Fichas técnicas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Estrategias de recuperación para el dolor - Mobilis Fisioterapia" id="525" name="Google Shape;525;p39"/>
          <p:cNvPicPr preferRelativeResize="0"/>
          <p:nvPr/>
        </p:nvPicPr>
        <p:blipFill rotWithShape="1">
          <a:blip r:embed="rId4">
            <a:alphaModFix/>
          </a:blip>
          <a:srcRect b="0" l="0" r="22110" t="-1166"/>
          <a:stretch/>
        </p:blipFill>
        <p:spPr>
          <a:xfrm>
            <a:off x="9027077" y="192530"/>
            <a:ext cx="3164923" cy="263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/>
          <p:nvPr/>
        </p:nvSpPr>
        <p:spPr>
          <a:xfrm>
            <a:off x="267114" y="653749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ESTRATEGIAS</a:t>
            </a:r>
            <a:endParaRPr/>
          </a:p>
        </p:txBody>
      </p:sp>
      <p:pic>
        <p:nvPicPr>
          <p:cNvPr descr="Corazón De La Bandera De LGBT Ilustración del Vector - Ilustración de lgbt,  bandera: 128119914" id="531" name="Google Shape;531;p40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2" name="Google Shape;532;p40"/>
          <p:cNvGrpSpPr/>
          <p:nvPr/>
        </p:nvGrpSpPr>
        <p:grpSpPr>
          <a:xfrm>
            <a:off x="77995" y="886410"/>
            <a:ext cx="10269847" cy="5843864"/>
            <a:chOff x="657847" y="1829"/>
            <a:chExt cx="10269847" cy="5843864"/>
          </a:xfrm>
        </p:grpSpPr>
        <p:sp>
          <p:nvSpPr>
            <p:cNvPr id="533" name="Google Shape;533;p40"/>
            <p:cNvSpPr/>
            <p:nvPr/>
          </p:nvSpPr>
          <p:spPr>
            <a:xfrm>
              <a:off x="4847436" y="3357331"/>
              <a:ext cx="2488362" cy="2488362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0"/>
            <p:cNvSpPr txBox="1"/>
            <p:nvPr/>
          </p:nvSpPr>
          <p:spPr>
            <a:xfrm>
              <a:off x="5211848" y="3721743"/>
              <a:ext cx="1759538" cy="1759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Gestionar proyectos turísticos LGBTI para potencializar la oferta urbana y rural del DMQ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 rot="10800000">
              <a:off x="2270447" y="4246920"/>
              <a:ext cx="2435255" cy="70918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657847" y="3655934"/>
              <a:ext cx="3225199" cy="189115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 txBox="1"/>
            <p:nvPr/>
          </p:nvSpPr>
          <p:spPr>
            <a:xfrm>
              <a:off x="713237" y="3711324"/>
              <a:ext cx="3114419" cy="178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Asesorías de especialistas turísticos y de la comunidad LGBTI.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Zonas estratégicas del DMQ.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Planes gestión turística en parroquias.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Gestión recursos financieros y humanos.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Promocionar la oferta turística urbana y rural </a:t>
              </a: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 rot="-8100000">
              <a:off x="3174261" y="2468252"/>
              <a:ext cx="2277378" cy="70918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325803" y="1072092"/>
              <a:ext cx="2363944" cy="189115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0"/>
            <p:cNvSpPr txBox="1"/>
            <p:nvPr/>
          </p:nvSpPr>
          <p:spPr>
            <a:xfrm>
              <a:off x="2381193" y="1127482"/>
              <a:ext cx="2253164" cy="178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GADs parroquiales - Quito Turismo - Secretaría de Planificación del DMQ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Prestadores de servicio turístico - Organizaciones LGBTI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 rot="-5400000">
              <a:off x="4952928" y="1731504"/>
              <a:ext cx="2277378" cy="70918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4909645" y="1829"/>
              <a:ext cx="2363944" cy="189115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0"/>
            <p:cNvSpPr txBox="1"/>
            <p:nvPr/>
          </p:nvSpPr>
          <p:spPr>
            <a:xfrm>
              <a:off x="4965035" y="57219"/>
              <a:ext cx="2253164" cy="178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Presupuesto General del Estado - Fondos del DMQ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Entidades privadas - Organizaciones LGBTI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 rot="-2700000">
              <a:off x="6731596" y="2468252"/>
              <a:ext cx="2277378" cy="70918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7743995" y="1262323"/>
              <a:ext cx="1862929" cy="151069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0"/>
            <p:cNvSpPr txBox="1"/>
            <p:nvPr/>
          </p:nvSpPr>
          <p:spPr>
            <a:xfrm>
              <a:off x="7788242" y="1306570"/>
              <a:ext cx="1774435" cy="1422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Corto, mediano y largo plazo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7468344" y="4246920"/>
              <a:ext cx="2277378" cy="70918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8563750" y="3655934"/>
              <a:ext cx="2363944" cy="189115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0"/>
            <p:cNvSpPr txBox="1"/>
            <p:nvPr/>
          </p:nvSpPr>
          <p:spPr>
            <a:xfrm>
              <a:off x="8619140" y="3711324"/>
              <a:ext cx="2253164" cy="178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Lista de participantes, reuniones, resoluciones.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Fichas técnicas de las zonas.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Análisis de planes.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zonas potencializadas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publicidad en medios - Número de visitas LGBTI - Ingresos económicos.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Estrategias de recuperación para el dolor - Mobilis Fisioterapia" id="550" name="Google Shape;550;p40"/>
          <p:cNvPicPr preferRelativeResize="0"/>
          <p:nvPr/>
        </p:nvPicPr>
        <p:blipFill rotWithShape="1">
          <a:blip r:embed="rId4">
            <a:alphaModFix/>
          </a:blip>
          <a:srcRect b="0" l="13640" r="22111" t="-1166"/>
          <a:stretch/>
        </p:blipFill>
        <p:spPr>
          <a:xfrm>
            <a:off x="9581322" y="563590"/>
            <a:ext cx="2610678" cy="263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1"/>
          <p:cNvSpPr/>
          <p:nvPr/>
        </p:nvSpPr>
        <p:spPr>
          <a:xfrm>
            <a:off x="267114" y="653749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CONCLUSIONES</a:t>
            </a:r>
            <a:endParaRPr/>
          </a:p>
        </p:txBody>
      </p:sp>
      <p:pic>
        <p:nvPicPr>
          <p:cNvPr descr="Corazón De La Bandera De LGBT Ilustración del Vector - Ilustración de lgbt,  bandera: 128119914" id="556" name="Google Shape;556;p41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Google Shape;557;p41"/>
          <p:cNvGrpSpPr/>
          <p:nvPr/>
        </p:nvGrpSpPr>
        <p:grpSpPr>
          <a:xfrm>
            <a:off x="-5263264" y="-112916"/>
            <a:ext cx="16697302" cy="7763005"/>
            <a:chOff x="-6522221" y="-997497"/>
            <a:chExt cx="16697302" cy="7763005"/>
          </a:xfrm>
        </p:grpSpPr>
        <p:sp>
          <p:nvSpPr>
            <p:cNvPr id="558" name="Google Shape;558;p41"/>
            <p:cNvSpPr/>
            <p:nvPr/>
          </p:nvSpPr>
          <p:spPr>
            <a:xfrm>
              <a:off x="-6522221" y="-997497"/>
              <a:ext cx="7763005" cy="7763005"/>
            </a:xfrm>
            <a:prstGeom prst="blockArc">
              <a:avLst>
                <a:gd fmla="val 18900000" name="adj1"/>
                <a:gd fmla="val 2700000" name="adj2"/>
                <a:gd fmla="val 278" name="adj3"/>
              </a:avLst>
            </a:pr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541999" y="360385"/>
              <a:ext cx="9633082" cy="721231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1"/>
            <p:cNvSpPr txBox="1"/>
            <p:nvPr/>
          </p:nvSpPr>
          <p:spPr>
            <a:xfrm>
              <a:off x="541999" y="360385"/>
              <a:ext cx="9633082" cy="721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572475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Mercado LGBTI no tomado en cuenta para proyectos turísticos, conservadurismo, poco acercamiento de actores.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91229" y="270231"/>
              <a:ext cx="901539" cy="9015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1058812" y="1441887"/>
              <a:ext cx="9116268" cy="721231"/>
            </a:xfrm>
            <a:prstGeom prst="rect">
              <a:avLst/>
            </a:prstGeom>
            <a:solidFill>
              <a:srgbClr val="52CBC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1"/>
            <p:cNvSpPr txBox="1"/>
            <p:nvPr/>
          </p:nvSpPr>
          <p:spPr>
            <a:xfrm>
              <a:off x="1058812" y="1441887"/>
              <a:ext cx="9116268" cy="721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572475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Perfil del visitante mayoría está en la población económicamente activa, gasto diario del extranjero es mayor al del nacional y están totalmente de acuerdo que para decidir su viaje el personal debe estar capacitado. 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608042" y="1351733"/>
              <a:ext cx="901539" cy="9015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52CB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1217433" y="2523389"/>
              <a:ext cx="8957648" cy="721231"/>
            </a:xfrm>
            <a:prstGeom prst="rect">
              <a:avLst/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1"/>
            <p:cNvSpPr txBox="1"/>
            <p:nvPr/>
          </p:nvSpPr>
          <p:spPr>
            <a:xfrm>
              <a:off x="1217433" y="2523389"/>
              <a:ext cx="8957648" cy="721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572475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Establecimientos turísticos no han realizado estudios de mercado LGBTI, la experiencia obtenida y el poco conocimiento de su perfil, los consideran rentables como para invertir e innovar.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766663" y="2433235"/>
              <a:ext cx="901539" cy="9015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4CC3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1058812" y="3604890"/>
              <a:ext cx="9116268" cy="721231"/>
            </a:xfrm>
            <a:prstGeom prst="rect">
              <a:avLst/>
            </a:prstGeom>
            <a:solidFill>
              <a:srgbClr val="46BA4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1"/>
            <p:cNvSpPr txBox="1"/>
            <p:nvPr/>
          </p:nvSpPr>
          <p:spPr>
            <a:xfrm>
              <a:off x="1058812" y="3604890"/>
              <a:ext cx="9116268" cy="721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572475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Quito Turismo considera </a:t>
              </a:r>
              <a:r>
                <a:rPr b="0"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diferencia las oportunidades de vista y la prestación de servicios. La diferenciación en la calidad de los servicios turísticos por su tendencia sexual es discriminatorio y no han recibido solicitud alguna sobre la necesidad de levantar información específica del grupo GLBTI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608042" y="3514736"/>
              <a:ext cx="901539" cy="9015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46BA4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541999" y="4686392"/>
              <a:ext cx="9633082" cy="721231"/>
            </a:xfrm>
            <a:prstGeom prst="rect">
              <a:avLst/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1"/>
            <p:cNvSpPr txBox="1"/>
            <p:nvPr/>
          </p:nvSpPr>
          <p:spPr>
            <a:xfrm>
              <a:off x="541999" y="4686392"/>
              <a:ext cx="9633082" cy="721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572475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GB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Ministerio de Turismo tiene expectativas altas del visitante LGBTI, visión tiene enfoque a la creación de políticas públicas para el turismo accesible de toda índole.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91229" y="4596238"/>
              <a:ext cx="901539" cy="9015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6FAB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2"/>
          <p:cNvSpPr/>
          <p:nvPr/>
        </p:nvSpPr>
        <p:spPr>
          <a:xfrm>
            <a:off x="267114" y="653749"/>
            <a:ext cx="6014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RECOMENDACIONES</a:t>
            </a:r>
            <a:endParaRPr/>
          </a:p>
        </p:txBody>
      </p:sp>
      <p:pic>
        <p:nvPicPr>
          <p:cNvPr descr="Corazón De La Bandera De LGBT Ilustración del Vector - Ilustración de lgbt,  bandera: 128119914" id="579" name="Google Shape;579;p42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899077" y="563590"/>
            <a:ext cx="666750" cy="64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0" name="Google Shape;580;p42"/>
          <p:cNvGrpSpPr/>
          <p:nvPr/>
        </p:nvGrpSpPr>
        <p:grpSpPr>
          <a:xfrm>
            <a:off x="-5644800" y="-281123"/>
            <a:ext cx="17171301" cy="7788730"/>
            <a:chOff x="-6543877" y="-1000789"/>
            <a:chExt cx="17171301" cy="7788730"/>
          </a:xfrm>
        </p:grpSpPr>
        <p:sp>
          <p:nvSpPr>
            <p:cNvPr id="581" name="Google Shape;581;p42"/>
            <p:cNvSpPr/>
            <p:nvPr/>
          </p:nvSpPr>
          <p:spPr>
            <a:xfrm>
              <a:off x="-6543877" y="-1000789"/>
              <a:ext cx="7788730" cy="7788730"/>
            </a:xfrm>
            <a:prstGeom prst="blockArc">
              <a:avLst>
                <a:gd fmla="val 18900000" name="adj1"/>
                <a:gd fmla="val 2700000" name="adj2"/>
                <a:gd fmla="val 277" name="adj3"/>
              </a:avLst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543767" y="361581"/>
              <a:ext cx="10083657" cy="723625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2"/>
            <p:cNvSpPr txBox="1"/>
            <p:nvPr/>
          </p:nvSpPr>
          <p:spPr>
            <a:xfrm>
              <a:off x="543767" y="361581"/>
              <a:ext cx="10083657" cy="723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5743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Integrar las necesidades de la comunidad LGBTI a la oferta turística urbana y rural existente en Quito con el fin de adaptarla o innovarla para el goce del visitante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91501" y="271128"/>
              <a:ext cx="904531" cy="90453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1062296" y="1446672"/>
              <a:ext cx="9565128" cy="723625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2"/>
            <p:cNvSpPr txBox="1"/>
            <p:nvPr/>
          </p:nvSpPr>
          <p:spPr>
            <a:xfrm>
              <a:off x="1062296" y="1446672"/>
              <a:ext cx="9565128" cy="723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5743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Programas de capacitación para sensibilizar a los prestadores de servicio turístico y a la comunidad receptora, para apertura de creación de espacios accesibles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610030" y="1356218"/>
              <a:ext cx="904531" cy="90453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1221443" y="2531762"/>
              <a:ext cx="9405981" cy="723625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2"/>
            <p:cNvSpPr txBox="1"/>
            <p:nvPr/>
          </p:nvSpPr>
          <p:spPr>
            <a:xfrm>
              <a:off x="1221443" y="2531762"/>
              <a:ext cx="9405981" cy="723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5743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Determinar y fortalecer alianzas estratégicas entre Quito Turismo como OGD, entidades turísticas privadas y la comunidad receptora para captar el mercado LGBTI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769177" y="2441309"/>
              <a:ext cx="904531" cy="90453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1062296" y="3616853"/>
              <a:ext cx="9565128" cy="723625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2"/>
            <p:cNvSpPr txBox="1"/>
            <p:nvPr/>
          </p:nvSpPr>
          <p:spPr>
            <a:xfrm>
              <a:off x="1062296" y="3616853"/>
              <a:ext cx="9565128" cy="723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5743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Secretaría de Inclusión Social, Quito Turismo y la Cámara de Turismo de Pichincha consideren trabajar en el desarrollo de espacios seguros e inclusivos y los garanticen dentro del marco de sus competencias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610030" y="3526400"/>
              <a:ext cx="904531" cy="90453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543767" y="4701944"/>
              <a:ext cx="10083657" cy="723625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2"/>
            <p:cNvSpPr txBox="1"/>
            <p:nvPr/>
          </p:nvSpPr>
          <p:spPr>
            <a:xfrm>
              <a:off x="543767" y="4701944"/>
              <a:ext cx="10083657" cy="723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5743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Ministerio de Turismo analice modelos turísticos ejecutables que han sido implementados en otros países para la consolidación de estrategias para el aprovechamiento del mercado LGBTI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91501" y="4611491"/>
              <a:ext cx="904531" cy="90453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6"/>
          <p:cNvGrpSpPr/>
          <p:nvPr/>
        </p:nvGrpSpPr>
        <p:grpSpPr>
          <a:xfrm>
            <a:off x="748884" y="2018407"/>
            <a:ext cx="10613605" cy="4206194"/>
            <a:chOff x="5727" y="692161"/>
            <a:chExt cx="10613605" cy="4206194"/>
          </a:xfrm>
        </p:grpSpPr>
        <p:sp>
          <p:nvSpPr>
            <p:cNvPr id="116" name="Google Shape;116;p16"/>
            <p:cNvSpPr/>
            <p:nvPr/>
          </p:nvSpPr>
          <p:spPr>
            <a:xfrm rot="5400000">
              <a:off x="496175" y="2218558"/>
              <a:ext cx="1477302" cy="2458198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49576" y="2953030"/>
              <a:ext cx="2219275" cy="1945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249576" y="2953030"/>
              <a:ext cx="2219275" cy="1945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Demandas con distintas necesidades y no captadas.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2050120" y="2037582"/>
              <a:ext cx="418731" cy="418731"/>
            </a:xfrm>
            <a:prstGeom prst="triangle">
              <a:avLst>
                <a:gd fmla="val 10000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 rot="5400000">
              <a:off x="3213002" y="1546276"/>
              <a:ext cx="1477302" cy="2458198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966403" y="2280748"/>
              <a:ext cx="2219275" cy="1945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2966403" y="2280748"/>
              <a:ext cx="2219275" cy="1945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Falta de interés de entidades públicas y privadas.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66947" y="1365301"/>
              <a:ext cx="418731" cy="418731"/>
            </a:xfrm>
            <a:prstGeom prst="triangle">
              <a:avLst>
                <a:gd fmla="val 10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 rot="5400000">
              <a:off x="5929828" y="873995"/>
              <a:ext cx="1477302" cy="2458198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683230" y="1608467"/>
              <a:ext cx="2219275" cy="1945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5683230" y="1608467"/>
              <a:ext cx="2219275" cy="1945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Falta de información  y promoción turística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7483774" y="693019"/>
              <a:ext cx="418731" cy="418731"/>
            </a:xfrm>
            <a:prstGeom prst="triangle">
              <a:avLst>
                <a:gd fmla="val 10000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 rot="5400000">
              <a:off x="8646655" y="201713"/>
              <a:ext cx="1477302" cy="2458198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8400057" y="936185"/>
              <a:ext cx="2219275" cy="1945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8400057" y="936185"/>
              <a:ext cx="2219275" cy="1945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Cultura turística conservadora 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6"/>
          <p:cNvSpPr/>
          <p:nvPr/>
        </p:nvSpPr>
        <p:spPr>
          <a:xfrm>
            <a:off x="817033" y="618360"/>
            <a:ext cx="43869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PLANTEAMIENTO DEL PROBLEMA </a:t>
            </a:r>
            <a:endParaRPr/>
          </a:p>
        </p:txBody>
      </p:sp>
      <p:sp>
        <p:nvSpPr>
          <p:cNvPr descr="Nuestra experiencia – SNAP" id="132" name="Google Shape;132;p16"/>
          <p:cNvSpPr/>
          <p:nvPr/>
        </p:nvSpPr>
        <p:spPr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Nuestra experiencia – SNAP" id="133" name="Google Shape;133;p16"/>
          <p:cNvSpPr/>
          <p:nvPr/>
        </p:nvSpPr>
        <p:spPr>
          <a:xfrm>
            <a:off x="410633" y="10584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razón De La Bandera De LGBT Ilustración del Vector - Ilustración de lgbt,  bandera: 128119914" id="134" name="Google Shape;134;p16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743157" y="550623"/>
            <a:ext cx="666750" cy="64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urismo gay o LGBT: definición, opciones y principales destinos" id="601" name="Google Shape;6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75" y="2706343"/>
            <a:ext cx="619125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3"/>
          <p:cNvSpPr/>
          <p:nvPr/>
        </p:nvSpPr>
        <p:spPr>
          <a:xfrm>
            <a:off x="4414136" y="1112030"/>
            <a:ext cx="336372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7"/>
          <p:cNvGrpSpPr/>
          <p:nvPr/>
        </p:nvGrpSpPr>
        <p:grpSpPr>
          <a:xfrm>
            <a:off x="6226003" y="595781"/>
            <a:ext cx="3658485" cy="5609546"/>
            <a:chOff x="2771786" y="0"/>
            <a:chExt cx="3658485" cy="5609546"/>
          </a:xfrm>
        </p:grpSpPr>
        <p:sp>
          <p:nvSpPr>
            <p:cNvPr id="140" name="Google Shape;140;p17"/>
            <p:cNvSpPr/>
            <p:nvPr/>
          </p:nvSpPr>
          <p:spPr>
            <a:xfrm>
              <a:off x="2884319" y="0"/>
              <a:ext cx="3433419" cy="140238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2925393" y="41074"/>
              <a:ext cx="3351271" cy="132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Quito galardonada a nivel internacional con oferta variada</a:t>
              </a:r>
              <a:endParaRPr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 rot="5400000">
              <a:off x="4338081" y="1437446"/>
              <a:ext cx="525895" cy="631074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4411707" y="1490035"/>
              <a:ext cx="378644" cy="368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t/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2771786" y="2103580"/>
              <a:ext cx="3658485" cy="140238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2812860" y="2144654"/>
              <a:ext cx="3576337" cy="132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 mercado atractivo para potencializar</a:t>
              </a:r>
              <a:endParaRPr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 rot="5400000">
              <a:off x="4338081" y="3541027"/>
              <a:ext cx="525895" cy="631074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4411707" y="3593616"/>
              <a:ext cx="378644" cy="368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3290673" y="4207160"/>
              <a:ext cx="2620710" cy="140238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3331747" y="4248234"/>
              <a:ext cx="2538562" cy="132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Participación de actores estratégicos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17"/>
          <p:cNvSpPr/>
          <p:nvPr/>
        </p:nvSpPr>
        <p:spPr>
          <a:xfrm>
            <a:off x="1136624" y="642162"/>
            <a:ext cx="4386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48135"/>
                </a:solidFill>
                <a:latin typeface="Josefin Sans"/>
                <a:ea typeface="Josefin Sans"/>
                <a:cs typeface="Josefin Sans"/>
                <a:sym typeface="Josefin Sans"/>
              </a:rPr>
              <a:t>JUSTIFICACIÓN</a:t>
            </a:r>
            <a:endParaRPr/>
          </a:p>
        </p:txBody>
      </p:sp>
      <p:pic>
        <p:nvPicPr>
          <p:cNvPr descr="Corazón De La Bandera De LGBT Ilustración del Vector - Ilustración de lgbt,  bandera: 128119914" id="151" name="Google Shape;151;p17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1199822" y="552001"/>
            <a:ext cx="666750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 Travel Awards 2020 |" id="152" name="Google Shape;1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6624" y="1961321"/>
            <a:ext cx="2049831" cy="2047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ᐈ Piezas de puzzle imágenes de stock, fotos cuatro piezas de puzzle |  descargar en Depositphotos®" id="153" name="Google Shape;15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500" y="3707296"/>
            <a:ext cx="2579204" cy="257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8"/>
          <p:cNvGrpSpPr/>
          <p:nvPr/>
        </p:nvGrpSpPr>
        <p:grpSpPr>
          <a:xfrm>
            <a:off x="5259788" y="1820728"/>
            <a:ext cx="6780363" cy="4424673"/>
            <a:chOff x="1437" y="126660"/>
            <a:chExt cx="6780363" cy="4424673"/>
          </a:xfrm>
        </p:grpSpPr>
        <p:sp>
          <p:nvSpPr>
            <p:cNvPr id="159" name="Google Shape;159;p18"/>
            <p:cNvSpPr/>
            <p:nvPr/>
          </p:nvSpPr>
          <p:spPr>
            <a:xfrm rot="5400000">
              <a:off x="308759" y="1373814"/>
              <a:ext cx="1159968" cy="132058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FFE2BA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1437" y="126660"/>
              <a:ext cx="1952704" cy="1366829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68172" y="193395"/>
              <a:ext cx="1819234" cy="1233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verlock"/>
                <a:buNone/>
              </a:pPr>
              <a:r>
                <a:rPr lang="en-GB" sz="2000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Diagnóstico</a:t>
              </a:r>
              <a:endParaRPr sz="20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54142" y="218324"/>
              <a:ext cx="1420211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1954142" y="218324"/>
              <a:ext cx="1420211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Características sociales, económicas y políticas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 rot="5400000">
              <a:off x="1927758" y="2909215"/>
              <a:ext cx="1159968" cy="132058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E8EDF6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517490" y="1597724"/>
              <a:ext cx="1952704" cy="1366829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1584225" y="1664459"/>
              <a:ext cx="1819234" cy="1233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verlock"/>
                <a:buNone/>
              </a:pPr>
              <a:r>
                <a:rPr lang="en-GB" sz="2000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Determinar</a:t>
              </a:r>
              <a:endParaRPr sz="20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3605827" y="1785519"/>
              <a:ext cx="1841545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3605827" y="1785519"/>
              <a:ext cx="1841545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Perfil del visitante LGBTI para su captación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097885" y="3184504"/>
              <a:ext cx="1952704" cy="1366829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3164620" y="3251239"/>
              <a:ext cx="1819234" cy="1233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verlock"/>
                <a:buNone/>
              </a:pPr>
              <a:r>
                <a:rPr lang="en-GB" sz="2000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Identificar</a:t>
              </a:r>
              <a:endParaRPr sz="20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025567" y="3339733"/>
              <a:ext cx="1756233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5025567" y="3339733"/>
              <a:ext cx="1756233" cy="110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Condiciones de la oferta turística de Quito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8"/>
          <p:cNvSpPr/>
          <p:nvPr/>
        </p:nvSpPr>
        <p:spPr>
          <a:xfrm>
            <a:off x="1516803" y="538089"/>
            <a:ext cx="43869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OBJETIVOS DE INVESTIGACIÓN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657961" y="3386281"/>
            <a:ext cx="3835201" cy="1229139"/>
          </a:xfrm>
          <a:prstGeom prst="bevel">
            <a:avLst>
              <a:gd fmla="val 12500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 mercado LGBI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Caracterizar la demanda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y adaptabilidad oferta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1709530" y="2213114"/>
            <a:ext cx="2093844" cy="62285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Objetivo General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7706139" y="642162"/>
            <a:ext cx="2093844" cy="62285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Objetivos Específicos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razón De La Bandera De LGBT Ilustración del Vector - Ilustración de lgbt,  bandera: 128119914" id="177" name="Google Shape;177;p18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1026472" y="545071"/>
            <a:ext cx="666750" cy="64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os que no sabías sobre turismo LGBT+ en México - Homosensual" id="182" name="Google Shape;1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971"/>
            <a:ext cx="12284765" cy="56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/>
          <p:nvPr/>
        </p:nvSpPr>
        <p:spPr>
          <a:xfrm>
            <a:off x="1173713" y="428976"/>
            <a:ext cx="99373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FUNDAMENTACIÓN TEÓRICA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>
            <a:off x="1131130" y="432300"/>
            <a:ext cx="4386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CAPÍTULO I</a:t>
            </a:r>
            <a:endParaRPr/>
          </a:p>
        </p:txBody>
      </p:sp>
      <p:grpSp>
        <p:nvGrpSpPr>
          <p:cNvPr id="189" name="Google Shape;189;p20"/>
          <p:cNvGrpSpPr/>
          <p:nvPr/>
        </p:nvGrpSpPr>
        <p:grpSpPr>
          <a:xfrm>
            <a:off x="7705887" y="1941280"/>
            <a:ext cx="4217090" cy="4063838"/>
            <a:chOff x="894270" y="1294"/>
            <a:chExt cx="4217090" cy="4063838"/>
          </a:xfrm>
        </p:grpSpPr>
        <p:sp>
          <p:nvSpPr>
            <p:cNvPr id="190" name="Google Shape;190;p20"/>
            <p:cNvSpPr/>
            <p:nvPr/>
          </p:nvSpPr>
          <p:spPr>
            <a:xfrm>
              <a:off x="1317550" y="505143"/>
              <a:ext cx="3370531" cy="3370531"/>
            </a:xfrm>
            <a:prstGeom prst="blockArc">
              <a:avLst>
                <a:gd fmla="val 11880000" name="adj1"/>
                <a:gd fmla="val 16200000" name="adj2"/>
                <a:gd fmla="val 4639" name="adj3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1317550" y="505143"/>
              <a:ext cx="3370531" cy="3370531"/>
            </a:xfrm>
            <a:prstGeom prst="blockArc">
              <a:avLst>
                <a:gd fmla="val 7560000" name="adj1"/>
                <a:gd fmla="val 11880000" name="adj2"/>
                <a:gd fmla="val 4639" name="adj3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1317550" y="505143"/>
              <a:ext cx="3370531" cy="3370531"/>
            </a:xfrm>
            <a:prstGeom prst="blockArc">
              <a:avLst>
                <a:gd fmla="val 3240000" name="adj1"/>
                <a:gd fmla="val 7560000" name="adj2"/>
                <a:gd fmla="val 4639" name="adj3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1317550" y="505143"/>
              <a:ext cx="3370531" cy="3370531"/>
            </a:xfrm>
            <a:prstGeom prst="blockArc">
              <a:avLst>
                <a:gd fmla="val 20520000" name="adj1"/>
                <a:gd fmla="val 3240000" name="adj2"/>
                <a:gd fmla="val 4639" name="adj3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317550" y="505143"/>
              <a:ext cx="3370531" cy="3370531"/>
            </a:xfrm>
            <a:prstGeom prst="blockArc">
              <a:avLst>
                <a:gd fmla="val 16200000" name="adj1"/>
                <a:gd fmla="val 20520000" name="adj2"/>
                <a:gd fmla="val 4639" name="adj3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2227186" y="1414779"/>
              <a:ext cx="1551259" cy="1551259"/>
            </a:xfrm>
            <a:prstGeom prst="ellipse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 txBox="1"/>
            <p:nvPr/>
          </p:nvSpPr>
          <p:spPr>
            <a:xfrm>
              <a:off x="2454363" y="1641956"/>
              <a:ext cx="1096905" cy="1096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Desarrollo local y la actividad turística</a:t>
              </a: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459875" y="1294"/>
              <a:ext cx="1085881" cy="1085881"/>
            </a:xfrm>
            <a:prstGeom prst="ellipse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 txBox="1"/>
            <p:nvPr/>
          </p:nvSpPr>
          <p:spPr>
            <a:xfrm>
              <a:off x="2618899" y="160318"/>
              <a:ext cx="767833" cy="767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Económico productiva</a:t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025479" y="1138772"/>
              <a:ext cx="1085881" cy="1085881"/>
            </a:xfrm>
            <a:prstGeom prst="ellipse">
              <a:avLst/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4184503" y="1297796"/>
              <a:ext cx="767833" cy="767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3427471" y="2979251"/>
              <a:ext cx="1085881" cy="1085881"/>
            </a:xfrm>
            <a:prstGeom prst="ellipse">
              <a:avLst/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 txBox="1"/>
            <p:nvPr/>
          </p:nvSpPr>
          <p:spPr>
            <a:xfrm>
              <a:off x="3586495" y="3138275"/>
              <a:ext cx="767833" cy="767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Política</a:t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492278" y="2979251"/>
              <a:ext cx="1085881" cy="1085881"/>
            </a:xfrm>
            <a:prstGeom prst="ellipse">
              <a:avLst/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 txBox="1"/>
            <p:nvPr/>
          </p:nvSpPr>
          <p:spPr>
            <a:xfrm>
              <a:off x="1651302" y="3138275"/>
              <a:ext cx="767833" cy="767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Identitaria</a:t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894270" y="1138772"/>
              <a:ext cx="1085881" cy="1085881"/>
            </a:xfrm>
            <a:prstGeom prst="ellipse">
              <a:avLst/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 txBox="1"/>
            <p:nvPr/>
          </p:nvSpPr>
          <p:spPr>
            <a:xfrm>
              <a:off x="1053294" y="1297796"/>
              <a:ext cx="767833" cy="767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Sistemática</a:t>
              </a:r>
              <a:endParaRPr/>
            </a:p>
          </p:txBody>
        </p:sp>
      </p:grpSp>
      <p:sp>
        <p:nvSpPr>
          <p:cNvPr id="207" name="Google Shape;207;p20"/>
          <p:cNvSpPr/>
          <p:nvPr/>
        </p:nvSpPr>
        <p:spPr>
          <a:xfrm>
            <a:off x="7645933" y="1478320"/>
            <a:ext cx="4386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85623"/>
                </a:solidFill>
                <a:latin typeface="Josefin Sans"/>
                <a:ea typeface="Josefin Sans"/>
                <a:cs typeface="Josefin Sans"/>
                <a:sym typeface="Josefin Sans"/>
              </a:rPr>
              <a:t>MODELO</a:t>
            </a:r>
            <a:endParaRPr/>
          </a:p>
        </p:txBody>
      </p:sp>
      <p:grpSp>
        <p:nvGrpSpPr>
          <p:cNvPr id="208" name="Google Shape;208;p20"/>
          <p:cNvGrpSpPr/>
          <p:nvPr/>
        </p:nvGrpSpPr>
        <p:grpSpPr>
          <a:xfrm>
            <a:off x="321167" y="2276806"/>
            <a:ext cx="6964413" cy="3431608"/>
            <a:chOff x="3115" y="102799"/>
            <a:chExt cx="6964413" cy="3431608"/>
          </a:xfrm>
        </p:grpSpPr>
        <p:sp>
          <p:nvSpPr>
            <p:cNvPr id="209" name="Google Shape;209;p20"/>
            <p:cNvSpPr/>
            <p:nvPr/>
          </p:nvSpPr>
          <p:spPr>
            <a:xfrm>
              <a:off x="3115" y="1062694"/>
              <a:ext cx="1907774" cy="15735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39326" y="1098905"/>
              <a:ext cx="1835352" cy="1163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375" lIns="32375" spcFirstLastPara="1" rIns="32375" wrap="square" tIns="323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Características de la colectividad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Superar la exclusión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1079300" y="1452060"/>
              <a:ext cx="2082347" cy="2082347"/>
            </a:xfrm>
            <a:custGeom>
              <a:rect b="b" l="l" r="r" t="t"/>
              <a:pathLst>
                <a:path extrusionOk="0" h="120000" w="120000">
                  <a:moveTo>
                    <a:pt x="9949" y="88423"/>
                  </a:moveTo>
                  <a:lnTo>
                    <a:pt x="13133" y="86616"/>
                  </a:lnTo>
                  <a:lnTo>
                    <a:pt x="13133" y="86616"/>
                  </a:lnTo>
                  <a:cubicBezTo>
                    <a:pt x="22175" y="102538"/>
                    <a:pt x="38683" y="112781"/>
                    <a:pt x="56965" y="113812"/>
                  </a:cubicBezTo>
                  <a:cubicBezTo>
                    <a:pt x="75247" y="114843"/>
                    <a:pt x="92802" y="106522"/>
                    <a:pt x="103577" y="91717"/>
                  </a:cubicBezTo>
                  <a:lnTo>
                    <a:pt x="101464" y="90517"/>
                  </a:lnTo>
                  <a:lnTo>
                    <a:pt x="108459" y="87519"/>
                  </a:lnTo>
                  <a:lnTo>
                    <a:pt x="108894" y="94736"/>
                  </a:lnTo>
                  <a:lnTo>
                    <a:pt x="106780" y="93536"/>
                  </a:lnTo>
                  <a:lnTo>
                    <a:pt x="106780" y="93536"/>
                  </a:lnTo>
                  <a:cubicBezTo>
                    <a:pt x="95344" y="109488"/>
                    <a:pt x="76566" y="118513"/>
                    <a:pt x="56965" y="117479"/>
                  </a:cubicBezTo>
                  <a:cubicBezTo>
                    <a:pt x="37364" y="116444"/>
                    <a:pt x="19642" y="105492"/>
                    <a:pt x="9949" y="88423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427064" y="2299027"/>
              <a:ext cx="1695799" cy="674363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446815" y="2318778"/>
              <a:ext cx="1656297" cy="634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Acceder a la integración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2425447" y="1062694"/>
              <a:ext cx="1907774" cy="15735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 txBox="1"/>
            <p:nvPr/>
          </p:nvSpPr>
          <p:spPr>
            <a:xfrm>
              <a:off x="2461658" y="1436086"/>
              <a:ext cx="1835352" cy="1163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375" lIns="32375" spcFirstLastPara="1" rIns="32375" wrap="square" tIns="323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Identidad local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Actor local</a:t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3485734" y="102799"/>
              <a:ext cx="2326118" cy="2326118"/>
            </a:xfrm>
            <a:custGeom>
              <a:rect b="b" l="l" r="r" t="t"/>
              <a:pathLst>
                <a:path extrusionOk="0" h="120000" w="120000">
                  <a:moveTo>
                    <a:pt x="9726" y="31450"/>
                  </a:moveTo>
                  <a:lnTo>
                    <a:pt x="9726" y="31450"/>
                  </a:lnTo>
                  <a:cubicBezTo>
                    <a:pt x="19520" y="14204"/>
                    <a:pt x="37471" y="3182"/>
                    <a:pt x="57282" y="2249"/>
                  </a:cubicBezTo>
                  <a:cubicBezTo>
                    <a:pt x="77093" y="1317"/>
                    <a:pt x="95999" y="10604"/>
                    <a:pt x="107370" y="26854"/>
                  </a:cubicBezTo>
                  <a:lnTo>
                    <a:pt x="109263" y="25779"/>
                  </a:lnTo>
                  <a:lnTo>
                    <a:pt x="108848" y="32259"/>
                  </a:lnTo>
                  <a:lnTo>
                    <a:pt x="102612" y="29556"/>
                  </a:lnTo>
                  <a:lnTo>
                    <a:pt x="104506" y="28481"/>
                  </a:lnTo>
                  <a:lnTo>
                    <a:pt x="104506" y="28481"/>
                  </a:lnTo>
                  <a:cubicBezTo>
                    <a:pt x="93725" y="13258"/>
                    <a:pt x="75912" y="4602"/>
                    <a:pt x="57281" y="5531"/>
                  </a:cubicBezTo>
                  <a:cubicBezTo>
                    <a:pt x="38651" y="6461"/>
                    <a:pt x="21788" y="16849"/>
                    <a:pt x="12577" y="33069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2849397" y="725512"/>
              <a:ext cx="1695799" cy="674363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0"/>
            <p:cNvSpPr txBox="1"/>
            <p:nvPr/>
          </p:nvSpPr>
          <p:spPr>
            <a:xfrm>
              <a:off x="2869148" y="745263"/>
              <a:ext cx="1656297" cy="634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Cooperación activa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4847779" y="1062694"/>
              <a:ext cx="1907774" cy="15735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4883990" y="1098905"/>
              <a:ext cx="1835352" cy="1163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375" lIns="32375" spcFirstLastPara="1" rIns="32375" wrap="square" tIns="323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Contemplar y resolver beneficios de toda índole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5271729" y="2299027"/>
              <a:ext cx="1695799" cy="674363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0"/>
            <p:cNvSpPr txBox="1"/>
            <p:nvPr/>
          </p:nvSpPr>
          <p:spPr>
            <a:xfrm>
              <a:off x="5291480" y="2318778"/>
              <a:ext cx="1656297" cy="634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Endogenizar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20"/>
          <p:cNvSpPr/>
          <p:nvPr/>
        </p:nvSpPr>
        <p:spPr>
          <a:xfrm>
            <a:off x="1315238" y="1524486"/>
            <a:ext cx="43869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85623"/>
                </a:solidFill>
                <a:latin typeface="Josefin Sans"/>
                <a:ea typeface="Josefin Sans"/>
                <a:cs typeface="Josefin Sans"/>
                <a:sym typeface="Josefin Sans"/>
              </a:rPr>
              <a:t>DESARROLLO LOCAL 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85623"/>
                </a:solidFill>
                <a:latin typeface="Josefin Sans"/>
                <a:ea typeface="Josefin Sans"/>
                <a:cs typeface="Josefin Sans"/>
                <a:sym typeface="Josefin Sans"/>
              </a:rPr>
              <a:t>LA ACTIVIDAD TURÍSTICA</a:t>
            </a:r>
            <a:endParaRPr/>
          </a:p>
        </p:txBody>
      </p:sp>
      <p:pic>
        <p:nvPicPr>
          <p:cNvPr descr="Corazón De La Bandera De LGBT Ilustración del Vector - Ilustración de lgbt,  bandera: 128119914" id="224" name="Google Shape;224;p20"/>
          <p:cNvPicPr preferRelativeResize="0"/>
          <p:nvPr/>
        </p:nvPicPr>
        <p:blipFill rotWithShape="1">
          <a:blip r:embed="rId3">
            <a:alphaModFix/>
          </a:blip>
          <a:srcRect b="10264" l="14060" r="15124" t="21522"/>
          <a:stretch/>
        </p:blipFill>
        <p:spPr>
          <a:xfrm>
            <a:off x="797755" y="432300"/>
            <a:ext cx="666750" cy="64198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9087678" y="6147153"/>
            <a:ext cx="17830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Mantero (2004)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/>
          <p:nvPr/>
        </p:nvSpPr>
        <p:spPr>
          <a:xfrm>
            <a:off x="1131130" y="432300"/>
            <a:ext cx="4386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MARCO REFERENCIAL</a:t>
            </a:r>
            <a:endParaRPr/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9002" y="1056177"/>
            <a:ext cx="1815806" cy="165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7984" y="2600143"/>
            <a:ext cx="2128182" cy="165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9303" y="4954126"/>
            <a:ext cx="2310357" cy="157730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 txBox="1"/>
          <p:nvPr/>
        </p:nvSpPr>
        <p:spPr>
          <a:xfrm>
            <a:off x="3967818" y="1434595"/>
            <a:ext cx="37849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Reporte </a:t>
            </a:r>
            <a:r>
              <a:rPr i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Global  de Turismo LGBT 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2012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4146411" y="1826092"/>
            <a:ext cx="6093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9624" y="938294"/>
            <a:ext cx="2775599" cy="1775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/>
        </p:nvSpPr>
        <p:spPr>
          <a:xfrm>
            <a:off x="4771401" y="1803927"/>
            <a:ext cx="6093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condiciones de gastar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1191308" y="3027326"/>
            <a:ext cx="3239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Cataluña 1999 primer estudio del mercado turístico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7193322" y="3038892"/>
            <a:ext cx="29110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Madrid impulsa derechos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WORLDPRIDE  2017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1935481" y="5097179"/>
            <a:ext cx="6093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Cancún, Ciudad de México, Guadalajara y Puerto Vallarta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1"/>
          <p:cNvSpPr txBox="1"/>
          <p:nvPr/>
        </p:nvSpPr>
        <p:spPr>
          <a:xfrm>
            <a:off x="1852340" y="5423405"/>
            <a:ext cx="60938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Estandarización y Acreditación de Estándares de Producto y Servicio de Profesionales de la Industria Turística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razón De La Bandera De LGBT Ilustración del Vector - Ilustración de lgbt,  bandera: 128119914" id="242" name="Google Shape;242;p21"/>
          <p:cNvPicPr preferRelativeResize="0"/>
          <p:nvPr/>
        </p:nvPicPr>
        <p:blipFill rotWithShape="1">
          <a:blip r:embed="rId7">
            <a:alphaModFix/>
          </a:blip>
          <a:srcRect b="10264" l="14060" r="15124" t="21522"/>
          <a:stretch/>
        </p:blipFill>
        <p:spPr>
          <a:xfrm>
            <a:off x="682409" y="342139"/>
            <a:ext cx="666750" cy="64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/>
          <p:nvPr/>
        </p:nvSpPr>
        <p:spPr>
          <a:xfrm>
            <a:off x="1131130" y="432300"/>
            <a:ext cx="4386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030A0"/>
                </a:solidFill>
                <a:latin typeface="Josefin Sans"/>
                <a:ea typeface="Josefin Sans"/>
                <a:cs typeface="Josefin Sans"/>
                <a:sym typeface="Josefin Sans"/>
              </a:rPr>
              <a:t>MARCO LEGAL</a:t>
            </a:r>
            <a:endParaRPr/>
          </a:p>
        </p:txBody>
      </p:sp>
      <p:pic>
        <p:nvPicPr>
          <p:cNvPr id="248" name="Google Shape;2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2422" y="3429000"/>
            <a:ext cx="4259291" cy="270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2"/>
          <p:cNvSpPr txBox="1"/>
          <p:nvPr/>
        </p:nvSpPr>
        <p:spPr>
          <a:xfrm>
            <a:off x="1131130" y="1271274"/>
            <a:ext cx="6093822" cy="56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Código Ético Mundial para el Turismo</a:t>
            </a:r>
            <a:endParaRPr b="1" sz="2000">
              <a:solidFill>
                <a:srgbClr val="1F4D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1149078" y="1894162"/>
            <a:ext cx="42592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Tolerancia mutua, aprendizaje, diferencias entre pueblos y culturas y de su diversidad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7216257" y="1348309"/>
            <a:ext cx="6093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Constitución del Ecuador 2008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6531428" y="1717641"/>
            <a:ext cx="56605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discriminación por etnia, lugar de  nacimiento,  edad,  sexo,  identidad  de género, identidad cultural, estado civil, idioma, religión, ideología, política,  pasado judicial, condición socio-económica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1149078" y="4317508"/>
            <a:ext cx="6093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de junio del 2019 matrimonio igualitario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razón De La Bandera De LGBT Ilustración del Vector - Ilustración de lgbt,  bandera: 128119914" id="254" name="Google Shape;254;p22"/>
          <p:cNvPicPr preferRelativeResize="0"/>
          <p:nvPr/>
        </p:nvPicPr>
        <p:blipFill rotWithShape="1">
          <a:blip r:embed="rId4">
            <a:alphaModFix/>
          </a:blip>
          <a:srcRect b="10264" l="14060" r="15124" t="21522"/>
          <a:stretch/>
        </p:blipFill>
        <p:spPr>
          <a:xfrm>
            <a:off x="1149078" y="342139"/>
            <a:ext cx="666750" cy="64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