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258" r:id="rId3"/>
    <p:sldId id="260" r:id="rId4"/>
    <p:sldId id="312" r:id="rId5"/>
    <p:sldId id="313" r:id="rId6"/>
    <p:sldId id="317" r:id="rId7"/>
    <p:sldId id="353" r:id="rId8"/>
    <p:sldId id="318" r:id="rId9"/>
    <p:sldId id="319" r:id="rId10"/>
    <p:sldId id="354" r:id="rId11"/>
    <p:sldId id="355" r:id="rId12"/>
    <p:sldId id="322" r:id="rId13"/>
    <p:sldId id="361" r:id="rId14"/>
    <p:sldId id="356" r:id="rId15"/>
    <p:sldId id="362" r:id="rId16"/>
    <p:sldId id="311" r:id="rId17"/>
    <p:sldId id="323" r:id="rId18"/>
    <p:sldId id="324" r:id="rId19"/>
    <p:sldId id="325" r:id="rId20"/>
    <p:sldId id="326" r:id="rId21"/>
    <p:sldId id="327" r:id="rId22"/>
    <p:sldId id="328" r:id="rId23"/>
    <p:sldId id="329" r:id="rId24"/>
    <p:sldId id="330" r:id="rId25"/>
    <p:sldId id="347" r:id="rId26"/>
    <p:sldId id="343" r:id="rId27"/>
    <p:sldId id="344" r:id="rId28"/>
    <p:sldId id="345" r:id="rId29"/>
    <p:sldId id="357" r:id="rId30"/>
    <p:sldId id="366" r:id="rId31"/>
    <p:sldId id="375" r:id="rId32"/>
    <p:sldId id="369" r:id="rId33"/>
    <p:sldId id="374" r:id="rId34"/>
    <p:sldId id="371" r:id="rId35"/>
    <p:sldId id="370" r:id="rId36"/>
    <p:sldId id="379" r:id="rId37"/>
    <p:sldId id="373" r:id="rId38"/>
    <p:sldId id="358" r:id="rId39"/>
    <p:sldId id="359" r:id="rId40"/>
    <p:sldId id="363" r:id="rId41"/>
    <p:sldId id="376" r:id="rId42"/>
    <p:sldId id="364" r:id="rId43"/>
    <p:sldId id="377" r:id="rId44"/>
    <p:sldId id="365" r:id="rId45"/>
    <p:sldId id="378" r:id="rId46"/>
    <p:sldId id="368" r:id="rId47"/>
    <p:sldId id="360" r:id="rId48"/>
    <p:sldId id="294" r:id="rId49"/>
    <p:sldId id="349" r:id="rId50"/>
    <p:sldId id="332" r:id="rId51"/>
    <p:sldId id="333" r:id="rId52"/>
    <p:sldId id="334" r:id="rId53"/>
    <p:sldId id="335" r:id="rId54"/>
    <p:sldId id="336" r:id="rId55"/>
    <p:sldId id="337" r:id="rId56"/>
    <p:sldId id="338" r:id="rId57"/>
    <p:sldId id="339" r:id="rId58"/>
    <p:sldId id="340" r:id="rId59"/>
    <p:sldId id="341" r:id="rId60"/>
    <p:sldId id="342" r:id="rId61"/>
    <p:sldId id="352" r:id="rId62"/>
    <p:sldId id="351" r:id="rId63"/>
    <p:sldId id="350" r:id="rId6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98" autoAdjust="0"/>
    <p:restoredTop sz="94660"/>
  </p:normalViewPr>
  <p:slideViewPr>
    <p:cSldViewPr snapToGrid="0">
      <p:cViewPr varScale="1">
        <p:scale>
          <a:sx n="67" d="100"/>
          <a:sy n="67" d="100"/>
        </p:scale>
        <p:origin x="84" y="23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67B95-2CEC-4C3D-B585-4E0264DE5AAD}" type="doc">
      <dgm:prSet loTypeId="urn:microsoft.com/office/officeart/2005/8/layout/list1" loCatId="list" qsTypeId="urn:microsoft.com/office/officeart/2005/8/quickstyle/simple5" qsCatId="simple" csTypeId="urn:microsoft.com/office/officeart/2005/8/colors/accent3_3" csCatId="accent3" phldr="1"/>
      <dgm:spPr/>
      <dgm:t>
        <a:bodyPr/>
        <a:lstStyle/>
        <a:p>
          <a:endParaRPr lang="es-EC"/>
        </a:p>
      </dgm:t>
    </dgm:pt>
    <dgm:pt modelId="{F8CD1B07-3FFD-486A-A7AD-C00C0973315E}">
      <dgm:prSet phldrT="[Texto]" custT="1"/>
      <dgm:spPr>
        <a:solidFill>
          <a:schemeClr val="accent6">
            <a:lumMod val="20000"/>
            <a:lumOff val="80000"/>
          </a:schemeClr>
        </a:solidFill>
        <a:ln>
          <a:solidFill>
            <a:schemeClr val="bg2">
              <a:lumMod val="50000"/>
            </a:schemeClr>
          </a:solid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s-MX" sz="2200" b="1" i="0" dirty="0">
              <a:solidFill>
                <a:schemeClr val="tx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TOMA DE DECISIONES</a:t>
          </a:r>
          <a:r>
            <a:rPr lang="es-MX" sz="2200" b="1" i="1" dirty="0">
              <a:solidFill>
                <a:schemeClr val="tx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(T.D)</a:t>
          </a:r>
          <a:endParaRPr lang="es-EC" sz="2200" b="1" i="1" dirty="0">
            <a:solidFill>
              <a:schemeClr val="tx1"/>
            </a:solidFill>
            <a:effectLst>
              <a:outerShdw blurRad="38100" dist="38100" dir="2700000" algn="tl">
                <a:srgbClr val="000000">
                  <a:alpha val="43137"/>
                </a:srgbClr>
              </a:outerShdw>
            </a:effectLst>
          </a:endParaRPr>
        </a:p>
      </dgm:t>
    </dgm:pt>
    <dgm:pt modelId="{76C7DEA8-9309-4066-8312-F7DF7AC528E5}" type="parTrans" cxnId="{5FB75094-9F77-4809-9BD8-345E4F32065B}">
      <dgm:prSet/>
      <dgm:spPr/>
      <dgm:t>
        <a:bodyPr/>
        <a:lstStyle/>
        <a:p>
          <a:endParaRPr lang="es-EC" b="1" i="1">
            <a:solidFill>
              <a:schemeClr val="bg1"/>
            </a:solidFill>
            <a:effectLst>
              <a:outerShdw blurRad="38100" dist="38100" dir="2700000" algn="tl">
                <a:srgbClr val="000000">
                  <a:alpha val="43137"/>
                </a:srgbClr>
              </a:outerShdw>
            </a:effectLst>
          </a:endParaRPr>
        </a:p>
      </dgm:t>
    </dgm:pt>
    <dgm:pt modelId="{C1F580CF-8447-4538-942F-9510DE1309D7}" type="sibTrans" cxnId="{5FB75094-9F77-4809-9BD8-345E4F32065B}">
      <dgm:prSet/>
      <dgm:spPr/>
      <dgm:t>
        <a:bodyPr/>
        <a:lstStyle/>
        <a:p>
          <a:endParaRPr lang="es-EC" b="1" i="1">
            <a:solidFill>
              <a:schemeClr val="bg1"/>
            </a:solidFill>
            <a:effectLst>
              <a:outerShdw blurRad="38100" dist="38100" dir="2700000" algn="tl">
                <a:srgbClr val="000000">
                  <a:alpha val="43137"/>
                </a:srgbClr>
              </a:outerShdw>
            </a:effectLst>
          </a:endParaRPr>
        </a:p>
      </dgm:t>
    </dgm:pt>
    <dgm:pt modelId="{0C2CED94-56F0-4689-8776-1BF695CEB7D1}">
      <dgm:prSet phldrT="[Texto]" custT="1"/>
      <dgm:spPr>
        <a:solidFill>
          <a:schemeClr val="accent6">
            <a:lumMod val="40000"/>
            <a:lumOff val="60000"/>
          </a:schemeClr>
        </a:solidFill>
        <a:ln>
          <a:solidFill>
            <a:schemeClr val="bg2">
              <a:lumMod val="50000"/>
            </a:schemeClr>
          </a:solidFill>
        </a:ln>
        <a:effectLst>
          <a:outerShdw blurRad="50800" dist="38100" dir="8100000" algn="tr" rotWithShape="0">
            <a:prstClr val="black">
              <a:alpha val="40000"/>
            </a:prstClr>
          </a:outerShdw>
        </a:effectLst>
      </dgm:spPr>
      <dgm:t>
        <a:bodyPr/>
        <a:lstStyle/>
        <a:p>
          <a:r>
            <a:rPr lang="es-MX" sz="2200" b="1" i="0" dirty="0">
              <a:solidFill>
                <a:schemeClr val="tx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USO DE HERRAMIENTAS</a:t>
          </a:r>
          <a:endParaRPr lang="es-EC" sz="2200" b="1" i="0" dirty="0">
            <a:solidFill>
              <a:schemeClr val="tx1"/>
            </a:solidFill>
            <a:effectLst>
              <a:outerShdw blurRad="38100" dist="38100" dir="2700000" algn="tl">
                <a:srgbClr val="000000">
                  <a:alpha val="43137"/>
                </a:srgbClr>
              </a:outerShdw>
            </a:effectLst>
          </a:endParaRPr>
        </a:p>
      </dgm:t>
    </dgm:pt>
    <dgm:pt modelId="{471D8E7E-3409-4CB4-BBE9-CEF9D9624C22}" type="parTrans" cxnId="{C3C27A5B-A2A0-49AA-A699-9DAD181D2768}">
      <dgm:prSet/>
      <dgm:spPr/>
      <dgm:t>
        <a:bodyPr/>
        <a:lstStyle/>
        <a:p>
          <a:endParaRPr lang="es-EC" b="1" i="1">
            <a:solidFill>
              <a:schemeClr val="bg1"/>
            </a:solidFill>
            <a:effectLst>
              <a:outerShdw blurRad="38100" dist="38100" dir="2700000" algn="tl">
                <a:srgbClr val="000000">
                  <a:alpha val="43137"/>
                </a:srgbClr>
              </a:outerShdw>
            </a:effectLst>
          </a:endParaRPr>
        </a:p>
      </dgm:t>
    </dgm:pt>
    <dgm:pt modelId="{DB9D2569-4900-4D09-9A24-76FE5D25DC6C}" type="sibTrans" cxnId="{C3C27A5B-A2A0-49AA-A699-9DAD181D2768}">
      <dgm:prSet/>
      <dgm:spPr/>
      <dgm:t>
        <a:bodyPr/>
        <a:lstStyle/>
        <a:p>
          <a:endParaRPr lang="es-EC" b="1" i="1">
            <a:solidFill>
              <a:schemeClr val="bg1"/>
            </a:solidFill>
            <a:effectLst>
              <a:outerShdw blurRad="38100" dist="38100" dir="2700000" algn="tl">
                <a:srgbClr val="000000">
                  <a:alpha val="43137"/>
                </a:srgbClr>
              </a:outerShdw>
            </a:effectLst>
          </a:endParaRPr>
        </a:p>
      </dgm:t>
    </dgm:pt>
    <dgm:pt modelId="{572BA65E-77D5-4089-9640-6289AEAA3325}">
      <dgm:prSet phldrT="[Texto]" custT="1"/>
      <dgm:spPr>
        <a:solidFill>
          <a:schemeClr val="accent6">
            <a:lumMod val="60000"/>
            <a:lumOff val="40000"/>
          </a:schemeClr>
        </a:solidFill>
        <a:ln>
          <a:solidFill>
            <a:schemeClr val="bg2">
              <a:lumMod val="50000"/>
            </a:schemeClr>
          </a:solidFill>
        </a:ln>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s-MX" sz="2200" b="1" i="0" dirty="0">
              <a:solidFill>
                <a:schemeClr val="tx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FALTA DE CANALES DE COMUNICACIÓN </a:t>
          </a:r>
          <a:endParaRPr lang="es-EC" sz="2200" b="1" i="0" dirty="0">
            <a:solidFill>
              <a:schemeClr val="tx1"/>
            </a:solidFill>
            <a:effectLst>
              <a:outerShdw blurRad="38100" dist="38100" dir="2700000" algn="tl">
                <a:srgbClr val="000000">
                  <a:alpha val="43137"/>
                </a:srgbClr>
              </a:outerShdw>
            </a:effectLst>
          </a:endParaRPr>
        </a:p>
      </dgm:t>
    </dgm:pt>
    <dgm:pt modelId="{1A3C6A7A-199C-4740-BEE1-A667682A4669}" type="parTrans" cxnId="{C62D43B9-2927-4001-AA0C-BDA6AA2C4433}">
      <dgm:prSet/>
      <dgm:spPr/>
      <dgm:t>
        <a:bodyPr/>
        <a:lstStyle/>
        <a:p>
          <a:endParaRPr lang="es-EC" b="1" i="1">
            <a:solidFill>
              <a:schemeClr val="bg1"/>
            </a:solidFill>
            <a:effectLst>
              <a:outerShdw blurRad="38100" dist="38100" dir="2700000" algn="tl">
                <a:srgbClr val="000000">
                  <a:alpha val="43137"/>
                </a:srgbClr>
              </a:outerShdw>
            </a:effectLst>
          </a:endParaRPr>
        </a:p>
      </dgm:t>
    </dgm:pt>
    <dgm:pt modelId="{E9BC8762-FE29-4EFE-9A81-4181484B28D0}" type="sibTrans" cxnId="{C62D43B9-2927-4001-AA0C-BDA6AA2C4433}">
      <dgm:prSet/>
      <dgm:spPr/>
      <dgm:t>
        <a:bodyPr/>
        <a:lstStyle/>
        <a:p>
          <a:endParaRPr lang="es-EC" b="1" i="1">
            <a:solidFill>
              <a:schemeClr val="bg1"/>
            </a:solidFill>
            <a:effectLst>
              <a:outerShdw blurRad="38100" dist="38100" dir="2700000" algn="tl">
                <a:srgbClr val="000000">
                  <a:alpha val="43137"/>
                </a:srgbClr>
              </a:outerShdw>
            </a:effectLst>
          </a:endParaRPr>
        </a:p>
      </dgm:t>
    </dgm:pt>
    <dgm:pt modelId="{355B8BD5-3504-46E1-8A8C-AA55542F2D53}">
      <dgm:prSet custT="1"/>
      <dgm:spPr>
        <a:solidFill>
          <a:schemeClr val="bg1">
            <a:alpha val="90000"/>
          </a:schemeClr>
        </a:solidFill>
        <a:ln>
          <a:solidFill>
            <a:srgbClr val="92D050"/>
          </a:solidFill>
        </a:ln>
      </dgm:spPr>
      <dgm:t>
        <a:bodyPr/>
        <a:lstStyle/>
        <a:p>
          <a:pPr marL="0" indent="0"/>
          <a:r>
            <a:rPr lang="es-ES" sz="2000" i="1" dirty="0"/>
            <a:t>Desarrollo de operaciones (oportunas, eficaces y eficientes) </a:t>
          </a:r>
        </a:p>
      </dgm:t>
    </dgm:pt>
    <dgm:pt modelId="{3610D3FB-3661-40A9-8728-71274A45F611}" type="parTrans" cxnId="{F3E01B7D-9394-4D3F-A490-C679C25B9024}">
      <dgm:prSet/>
      <dgm:spPr/>
      <dgm:t>
        <a:bodyPr/>
        <a:lstStyle/>
        <a:p>
          <a:endParaRPr lang="es-ES"/>
        </a:p>
      </dgm:t>
    </dgm:pt>
    <dgm:pt modelId="{A822A2C5-C7EF-4A47-B859-FEE9F5864C71}" type="sibTrans" cxnId="{F3E01B7D-9394-4D3F-A490-C679C25B9024}">
      <dgm:prSet/>
      <dgm:spPr/>
      <dgm:t>
        <a:bodyPr/>
        <a:lstStyle/>
        <a:p>
          <a:endParaRPr lang="es-ES"/>
        </a:p>
      </dgm:t>
    </dgm:pt>
    <dgm:pt modelId="{59801311-C1AB-4761-8757-1CBB3B206140}">
      <dgm:prSet custT="1"/>
      <dgm:spPr>
        <a:solidFill>
          <a:schemeClr val="bg1">
            <a:alpha val="90000"/>
          </a:schemeClr>
        </a:solidFill>
        <a:ln>
          <a:solidFill>
            <a:srgbClr val="92D050"/>
          </a:solidFill>
        </a:ln>
      </dgm:spPr>
      <dgm:t>
        <a:bodyPr/>
        <a:lstStyle/>
        <a:p>
          <a:pPr marL="0" indent="0"/>
          <a:r>
            <a:rPr lang="es-ES" sz="2000" b="0" i="1" dirty="0"/>
            <a:t>Información real contextualizada y oportuna (T.D) </a:t>
          </a:r>
        </a:p>
      </dgm:t>
    </dgm:pt>
    <dgm:pt modelId="{9EE94A33-F96E-4126-B9B1-E8FF96ADC828}" type="parTrans" cxnId="{FB4BAFD9-F3E0-4AA7-858B-2BC50E971AC0}">
      <dgm:prSet/>
      <dgm:spPr/>
      <dgm:t>
        <a:bodyPr/>
        <a:lstStyle/>
        <a:p>
          <a:endParaRPr lang="es-ES"/>
        </a:p>
      </dgm:t>
    </dgm:pt>
    <dgm:pt modelId="{2B2561E0-222E-4727-AB4A-6235437DD6FE}" type="sibTrans" cxnId="{FB4BAFD9-F3E0-4AA7-858B-2BC50E971AC0}">
      <dgm:prSet/>
      <dgm:spPr/>
      <dgm:t>
        <a:bodyPr/>
        <a:lstStyle/>
        <a:p>
          <a:endParaRPr lang="es-ES"/>
        </a:p>
      </dgm:t>
    </dgm:pt>
    <dgm:pt modelId="{1C2141F2-1363-4DB3-9D2E-620A06350350}">
      <dgm:prSet custT="1"/>
      <dgm:spPr>
        <a:solidFill>
          <a:schemeClr val="bg1">
            <a:alpha val="90000"/>
          </a:schemeClr>
        </a:solidFill>
        <a:ln>
          <a:solidFill>
            <a:srgbClr val="92D050"/>
          </a:solidFill>
        </a:ln>
      </dgm:spPr>
      <dgm:t>
        <a:bodyPr/>
        <a:lstStyle/>
        <a:p>
          <a:pPr marL="0" indent="0"/>
          <a:r>
            <a:rPr lang="es-ES" sz="2000" b="0" i="1" dirty="0"/>
            <a:t>Operaciones de Ámbito Interno 2019 (doctrina y normativa pertinente)</a:t>
          </a:r>
        </a:p>
      </dgm:t>
    </dgm:pt>
    <dgm:pt modelId="{6922B2CD-E8EB-4A1F-95F2-E7961A1B9210}" type="parTrans" cxnId="{2BB1334E-6296-400E-9AA8-80DE100302E7}">
      <dgm:prSet/>
      <dgm:spPr/>
      <dgm:t>
        <a:bodyPr/>
        <a:lstStyle/>
        <a:p>
          <a:endParaRPr lang="es-ES"/>
        </a:p>
      </dgm:t>
    </dgm:pt>
    <dgm:pt modelId="{C92D649E-EC71-4F96-9B50-7F16E88F962F}" type="sibTrans" cxnId="{2BB1334E-6296-400E-9AA8-80DE100302E7}">
      <dgm:prSet/>
      <dgm:spPr/>
      <dgm:t>
        <a:bodyPr/>
        <a:lstStyle/>
        <a:p>
          <a:endParaRPr lang="es-ES"/>
        </a:p>
      </dgm:t>
    </dgm:pt>
    <dgm:pt modelId="{95BDC047-DD9C-466E-8EF5-AF2F3A1765A3}">
      <dgm:prSet custT="1"/>
      <dgm:spPr>
        <a:solidFill>
          <a:schemeClr val="bg1">
            <a:alpha val="90000"/>
          </a:schemeClr>
        </a:solidFill>
        <a:ln>
          <a:solidFill>
            <a:srgbClr val="92D050"/>
          </a:solidFill>
        </a:ln>
      </dgm:spPr>
      <dgm:t>
        <a:bodyPr/>
        <a:lstStyle/>
        <a:p>
          <a:pPr marL="0" indent="0"/>
          <a:endParaRPr lang="es-ES" sz="1000" b="1" i="1" dirty="0">
            <a:solidFill>
              <a:srgbClr val="FF0000"/>
            </a:solidFill>
          </a:endParaRPr>
        </a:p>
      </dgm:t>
    </dgm:pt>
    <dgm:pt modelId="{56D358B2-DBD3-40CD-90C9-D8AFDE1C9B5C}" type="parTrans" cxnId="{622882BA-2E28-41E4-9012-AB6B307AF7CE}">
      <dgm:prSet/>
      <dgm:spPr/>
      <dgm:t>
        <a:bodyPr/>
        <a:lstStyle/>
        <a:p>
          <a:endParaRPr lang="es-ES"/>
        </a:p>
      </dgm:t>
    </dgm:pt>
    <dgm:pt modelId="{D3643A6C-0DF0-4B43-840A-6266C04F1D92}" type="sibTrans" cxnId="{622882BA-2E28-41E4-9012-AB6B307AF7CE}">
      <dgm:prSet/>
      <dgm:spPr/>
      <dgm:t>
        <a:bodyPr/>
        <a:lstStyle/>
        <a:p>
          <a:endParaRPr lang="es-ES"/>
        </a:p>
      </dgm:t>
    </dgm:pt>
    <dgm:pt modelId="{C9C92FAC-518A-4114-905A-7D99D539C210}">
      <dgm:prSet custT="1"/>
      <dgm:spPr>
        <a:solidFill>
          <a:schemeClr val="bg1">
            <a:alpha val="90000"/>
          </a:schemeClr>
        </a:solidFill>
        <a:ln>
          <a:solidFill>
            <a:srgbClr val="92D050"/>
          </a:solidFill>
        </a:ln>
      </dgm:spPr>
      <dgm:t>
        <a:bodyPr/>
        <a:lstStyle/>
        <a:p>
          <a:pPr marL="0" indent="0"/>
          <a:r>
            <a:rPr lang="es-ES" sz="2000" i="1" dirty="0">
              <a:solidFill>
                <a:schemeClr val="tx1"/>
              </a:solidFill>
            </a:rPr>
            <a:t>Falencias en las </a:t>
          </a:r>
          <a:r>
            <a:rPr lang="es-ES" sz="2000" i="1" dirty="0" err="1">
              <a:solidFill>
                <a:schemeClr val="tx1"/>
              </a:solidFill>
            </a:rPr>
            <a:t>O.A.I</a:t>
          </a:r>
          <a:r>
            <a:rPr lang="es-ES" sz="2000" i="1" dirty="0">
              <a:solidFill>
                <a:schemeClr val="tx1"/>
              </a:solidFill>
            </a:rPr>
            <a:t> de relevancia en la comunicación e información. </a:t>
          </a:r>
        </a:p>
      </dgm:t>
    </dgm:pt>
    <dgm:pt modelId="{A441D8B4-39DE-40F4-9BAA-8F0E927A3B4C}" type="parTrans" cxnId="{466F925D-9A39-4E66-935C-AFA62826E80E}">
      <dgm:prSet/>
      <dgm:spPr/>
      <dgm:t>
        <a:bodyPr/>
        <a:lstStyle/>
        <a:p>
          <a:endParaRPr lang="es-ES"/>
        </a:p>
      </dgm:t>
    </dgm:pt>
    <dgm:pt modelId="{1D61B8F7-26D8-4AFA-8901-A4AE2336B6C0}" type="sibTrans" cxnId="{466F925D-9A39-4E66-935C-AFA62826E80E}">
      <dgm:prSet/>
      <dgm:spPr/>
      <dgm:t>
        <a:bodyPr/>
        <a:lstStyle/>
        <a:p>
          <a:endParaRPr lang="es-ES"/>
        </a:p>
      </dgm:t>
    </dgm:pt>
    <dgm:pt modelId="{96BBDF07-F934-4DAE-A33A-83E6F6F3E77A}">
      <dgm:prSet custT="1"/>
      <dgm:spPr>
        <a:solidFill>
          <a:schemeClr val="bg1">
            <a:alpha val="90000"/>
          </a:schemeClr>
        </a:solidFill>
        <a:ln>
          <a:solidFill>
            <a:srgbClr val="92D050"/>
          </a:solidFill>
        </a:ln>
      </dgm:spPr>
      <dgm:t>
        <a:bodyPr/>
        <a:lstStyle/>
        <a:p>
          <a:pPr marL="0" indent="0"/>
          <a:r>
            <a:rPr lang="es-ES" sz="2000" i="1" dirty="0"/>
            <a:t>Normativa, seguridad y </a:t>
          </a:r>
          <a:r>
            <a:rPr lang="es-ES" sz="2000" b="0" i="1" dirty="0"/>
            <a:t>cumplimiento</a:t>
          </a:r>
          <a:r>
            <a:rPr lang="es-ES" sz="2000" b="1" i="1" dirty="0"/>
            <a:t> </a:t>
          </a:r>
          <a:r>
            <a:rPr lang="es-ES" sz="2000" b="0" i="1" dirty="0">
              <a:solidFill>
                <a:schemeClr val="tx1"/>
              </a:solidFill>
            </a:rPr>
            <a:t>(T.D)</a:t>
          </a:r>
        </a:p>
      </dgm:t>
    </dgm:pt>
    <dgm:pt modelId="{B53AE1B4-88E2-429B-9AFC-F1E363929EC9}" type="sibTrans" cxnId="{9D57AFFC-70EF-49D1-AE77-83E12EC78C44}">
      <dgm:prSet/>
      <dgm:spPr/>
      <dgm:t>
        <a:bodyPr/>
        <a:lstStyle/>
        <a:p>
          <a:endParaRPr lang="es-EC"/>
        </a:p>
      </dgm:t>
    </dgm:pt>
    <dgm:pt modelId="{7FEC77BA-70DB-47F2-9822-3962A6945E39}" type="parTrans" cxnId="{9D57AFFC-70EF-49D1-AE77-83E12EC78C44}">
      <dgm:prSet/>
      <dgm:spPr/>
      <dgm:t>
        <a:bodyPr/>
        <a:lstStyle/>
        <a:p>
          <a:endParaRPr lang="es-EC"/>
        </a:p>
      </dgm:t>
    </dgm:pt>
    <dgm:pt modelId="{C3C6AE5C-3D34-43D4-820E-7274706FE4BC}" type="pres">
      <dgm:prSet presAssocID="{05367B95-2CEC-4C3D-B585-4E0264DE5AAD}" presName="linear" presStyleCnt="0">
        <dgm:presLayoutVars>
          <dgm:dir/>
          <dgm:animLvl val="lvl"/>
          <dgm:resizeHandles val="exact"/>
        </dgm:presLayoutVars>
      </dgm:prSet>
      <dgm:spPr/>
      <dgm:t>
        <a:bodyPr/>
        <a:lstStyle/>
        <a:p>
          <a:endParaRPr lang="es-EC"/>
        </a:p>
      </dgm:t>
    </dgm:pt>
    <dgm:pt modelId="{2AB81DD9-541E-4075-9E33-779A941AE780}" type="pres">
      <dgm:prSet presAssocID="{F8CD1B07-3FFD-486A-A7AD-C00C0973315E}" presName="parentLin" presStyleCnt="0"/>
      <dgm:spPr/>
    </dgm:pt>
    <dgm:pt modelId="{72D622C7-8931-4AB7-8E60-D2B13F012458}" type="pres">
      <dgm:prSet presAssocID="{F8CD1B07-3FFD-486A-A7AD-C00C0973315E}" presName="parentLeftMargin" presStyleLbl="node1" presStyleIdx="0" presStyleCnt="3"/>
      <dgm:spPr/>
      <dgm:t>
        <a:bodyPr/>
        <a:lstStyle/>
        <a:p>
          <a:endParaRPr lang="es-EC"/>
        </a:p>
      </dgm:t>
    </dgm:pt>
    <dgm:pt modelId="{4C9167FE-C2CE-4C7F-A0E3-AC2FB6AB4204}" type="pres">
      <dgm:prSet presAssocID="{F8CD1B07-3FFD-486A-A7AD-C00C0973315E}" presName="parentText" presStyleLbl="node1" presStyleIdx="0" presStyleCnt="3" custLinFactNeighborY="-10628">
        <dgm:presLayoutVars>
          <dgm:chMax val="0"/>
          <dgm:bulletEnabled val="1"/>
        </dgm:presLayoutVars>
      </dgm:prSet>
      <dgm:spPr/>
      <dgm:t>
        <a:bodyPr/>
        <a:lstStyle/>
        <a:p>
          <a:endParaRPr lang="es-EC"/>
        </a:p>
      </dgm:t>
    </dgm:pt>
    <dgm:pt modelId="{DBFE2B63-2CE3-4628-B91B-454F50F09D5D}" type="pres">
      <dgm:prSet presAssocID="{F8CD1B07-3FFD-486A-A7AD-C00C0973315E}" presName="negativeSpace" presStyleCnt="0"/>
      <dgm:spPr/>
    </dgm:pt>
    <dgm:pt modelId="{44D71CE3-A715-4566-8838-7565F9E80796}" type="pres">
      <dgm:prSet presAssocID="{F8CD1B07-3FFD-486A-A7AD-C00C0973315E}" presName="childText" presStyleLbl="conFgAcc1" presStyleIdx="0" presStyleCnt="3" custScaleY="77756" custLinFactNeighborY="51416">
        <dgm:presLayoutVars>
          <dgm:bulletEnabled val="1"/>
        </dgm:presLayoutVars>
      </dgm:prSet>
      <dgm:spPr/>
      <dgm:t>
        <a:bodyPr/>
        <a:lstStyle/>
        <a:p>
          <a:endParaRPr lang="es-EC"/>
        </a:p>
      </dgm:t>
    </dgm:pt>
    <dgm:pt modelId="{674F143D-D355-41FE-9165-3719BBFE9743}" type="pres">
      <dgm:prSet presAssocID="{C1F580CF-8447-4538-942F-9510DE1309D7}" presName="spaceBetweenRectangles" presStyleCnt="0"/>
      <dgm:spPr/>
    </dgm:pt>
    <dgm:pt modelId="{7893A188-009D-49C3-ADA4-2E6098351CB1}" type="pres">
      <dgm:prSet presAssocID="{0C2CED94-56F0-4689-8776-1BF695CEB7D1}" presName="parentLin" presStyleCnt="0"/>
      <dgm:spPr/>
    </dgm:pt>
    <dgm:pt modelId="{D40BBDD7-05B8-4E7A-BCB3-F8A02112C37D}" type="pres">
      <dgm:prSet presAssocID="{0C2CED94-56F0-4689-8776-1BF695CEB7D1}" presName="parentLeftMargin" presStyleLbl="node1" presStyleIdx="0" presStyleCnt="3"/>
      <dgm:spPr/>
      <dgm:t>
        <a:bodyPr/>
        <a:lstStyle/>
        <a:p>
          <a:endParaRPr lang="es-EC"/>
        </a:p>
      </dgm:t>
    </dgm:pt>
    <dgm:pt modelId="{9CC8B195-FD2F-49E3-B3E0-379AA7A4DCA1}" type="pres">
      <dgm:prSet presAssocID="{0C2CED94-56F0-4689-8776-1BF695CEB7D1}" presName="parentText" presStyleLbl="node1" presStyleIdx="1" presStyleCnt="3" custLinFactNeighborY="1879">
        <dgm:presLayoutVars>
          <dgm:chMax val="0"/>
          <dgm:bulletEnabled val="1"/>
        </dgm:presLayoutVars>
      </dgm:prSet>
      <dgm:spPr/>
      <dgm:t>
        <a:bodyPr/>
        <a:lstStyle/>
        <a:p>
          <a:endParaRPr lang="es-EC"/>
        </a:p>
      </dgm:t>
    </dgm:pt>
    <dgm:pt modelId="{1DB6C891-23AE-4BFF-A6B8-1C0E5B2C5971}" type="pres">
      <dgm:prSet presAssocID="{0C2CED94-56F0-4689-8776-1BF695CEB7D1}" presName="negativeSpace" presStyleCnt="0"/>
      <dgm:spPr/>
    </dgm:pt>
    <dgm:pt modelId="{2210C31F-F22E-4BD2-85DD-D6B36CCA1EF0}" type="pres">
      <dgm:prSet presAssocID="{0C2CED94-56F0-4689-8776-1BF695CEB7D1}" presName="childText" presStyleLbl="conFgAcc1" presStyleIdx="1" presStyleCnt="3" custScaleY="86805" custLinFactNeighborY="42433">
        <dgm:presLayoutVars>
          <dgm:bulletEnabled val="1"/>
        </dgm:presLayoutVars>
      </dgm:prSet>
      <dgm:spPr/>
      <dgm:t>
        <a:bodyPr/>
        <a:lstStyle/>
        <a:p>
          <a:endParaRPr lang="es-EC"/>
        </a:p>
      </dgm:t>
    </dgm:pt>
    <dgm:pt modelId="{7A86C58D-4605-454D-9E8F-68C5369E945A}" type="pres">
      <dgm:prSet presAssocID="{DB9D2569-4900-4D09-9A24-76FE5D25DC6C}" presName="spaceBetweenRectangles" presStyleCnt="0"/>
      <dgm:spPr/>
    </dgm:pt>
    <dgm:pt modelId="{A1E142DC-EBD9-4587-B00D-E90607CE3F95}" type="pres">
      <dgm:prSet presAssocID="{572BA65E-77D5-4089-9640-6289AEAA3325}" presName="parentLin" presStyleCnt="0"/>
      <dgm:spPr/>
    </dgm:pt>
    <dgm:pt modelId="{C921AB98-35CB-4560-A496-C7BA0C631121}" type="pres">
      <dgm:prSet presAssocID="{572BA65E-77D5-4089-9640-6289AEAA3325}" presName="parentLeftMargin" presStyleLbl="node1" presStyleIdx="1" presStyleCnt="3"/>
      <dgm:spPr/>
      <dgm:t>
        <a:bodyPr/>
        <a:lstStyle/>
        <a:p>
          <a:endParaRPr lang="es-EC"/>
        </a:p>
      </dgm:t>
    </dgm:pt>
    <dgm:pt modelId="{C7CA5F5A-2C14-47E7-8110-6C59259D3BFC}" type="pres">
      <dgm:prSet presAssocID="{572BA65E-77D5-4089-9640-6289AEAA3325}" presName="parentText" presStyleLbl="node1" presStyleIdx="2" presStyleCnt="3" custLinFactNeighborY="10787">
        <dgm:presLayoutVars>
          <dgm:chMax val="0"/>
          <dgm:bulletEnabled val="1"/>
        </dgm:presLayoutVars>
      </dgm:prSet>
      <dgm:spPr/>
      <dgm:t>
        <a:bodyPr/>
        <a:lstStyle/>
        <a:p>
          <a:endParaRPr lang="es-EC"/>
        </a:p>
      </dgm:t>
    </dgm:pt>
    <dgm:pt modelId="{B4B2D6FD-809C-49D5-BDA1-6BA21586F98F}" type="pres">
      <dgm:prSet presAssocID="{572BA65E-77D5-4089-9640-6289AEAA3325}" presName="negativeSpace" presStyleCnt="0"/>
      <dgm:spPr/>
    </dgm:pt>
    <dgm:pt modelId="{9C97797F-74B5-40C1-AA3F-6F28F59D7C40}" type="pres">
      <dgm:prSet presAssocID="{572BA65E-77D5-4089-9640-6289AEAA3325}" presName="childText" presStyleLbl="conFgAcc1" presStyleIdx="2" presStyleCnt="3" custLinFactNeighborY="20838">
        <dgm:presLayoutVars>
          <dgm:bulletEnabled val="1"/>
        </dgm:presLayoutVars>
      </dgm:prSet>
      <dgm:spPr/>
      <dgm:t>
        <a:bodyPr/>
        <a:lstStyle/>
        <a:p>
          <a:endParaRPr lang="es-EC"/>
        </a:p>
      </dgm:t>
    </dgm:pt>
  </dgm:ptLst>
  <dgm:cxnLst>
    <dgm:cxn modelId="{13BB5A66-BF09-4CDE-A350-50D02153A013}" type="presOf" srcId="{F8CD1B07-3FFD-486A-A7AD-C00C0973315E}" destId="{4C9167FE-C2CE-4C7F-A0E3-AC2FB6AB4204}" srcOrd="1" destOrd="0" presId="urn:microsoft.com/office/officeart/2005/8/layout/list1"/>
    <dgm:cxn modelId="{5FB75094-9F77-4809-9BD8-345E4F32065B}" srcId="{05367B95-2CEC-4C3D-B585-4E0264DE5AAD}" destId="{F8CD1B07-3FFD-486A-A7AD-C00C0973315E}" srcOrd="0" destOrd="0" parTransId="{76C7DEA8-9309-4066-8312-F7DF7AC528E5}" sibTransId="{C1F580CF-8447-4538-942F-9510DE1309D7}"/>
    <dgm:cxn modelId="{BDC984C9-DB7A-42A6-A794-0DAE51CA149B}" type="presOf" srcId="{0C2CED94-56F0-4689-8776-1BF695CEB7D1}" destId="{9CC8B195-FD2F-49E3-B3E0-379AA7A4DCA1}" srcOrd="1" destOrd="0" presId="urn:microsoft.com/office/officeart/2005/8/layout/list1"/>
    <dgm:cxn modelId="{D463B2F2-F4CD-45E5-A991-98E592BA46D4}" type="presOf" srcId="{0C2CED94-56F0-4689-8776-1BF695CEB7D1}" destId="{D40BBDD7-05B8-4E7A-BCB3-F8A02112C37D}" srcOrd="0" destOrd="0" presId="urn:microsoft.com/office/officeart/2005/8/layout/list1"/>
    <dgm:cxn modelId="{FB4BAFD9-F3E0-4AA7-858B-2BC50E971AC0}" srcId="{0C2CED94-56F0-4689-8776-1BF695CEB7D1}" destId="{59801311-C1AB-4761-8757-1CBB3B206140}" srcOrd="0" destOrd="0" parTransId="{9EE94A33-F96E-4126-B9B1-E8FF96ADC828}" sibTransId="{2B2561E0-222E-4727-AB4A-6235437DD6FE}"/>
    <dgm:cxn modelId="{C3C27A5B-A2A0-49AA-A699-9DAD181D2768}" srcId="{05367B95-2CEC-4C3D-B585-4E0264DE5AAD}" destId="{0C2CED94-56F0-4689-8776-1BF695CEB7D1}" srcOrd="1" destOrd="0" parTransId="{471D8E7E-3409-4CB4-BBE9-CEF9D9624C22}" sibTransId="{DB9D2569-4900-4D09-9A24-76FE5D25DC6C}"/>
    <dgm:cxn modelId="{62C99722-443D-4FA5-9340-AC0232BDE8AA}" type="presOf" srcId="{572BA65E-77D5-4089-9640-6289AEAA3325}" destId="{C921AB98-35CB-4560-A496-C7BA0C631121}" srcOrd="0" destOrd="0" presId="urn:microsoft.com/office/officeart/2005/8/layout/list1"/>
    <dgm:cxn modelId="{FA31F5C5-D5EF-4E16-ADFD-4143F01175EA}" type="presOf" srcId="{96BBDF07-F934-4DAE-A33A-83E6F6F3E77A}" destId="{9C97797F-74B5-40C1-AA3F-6F28F59D7C40}" srcOrd="0" destOrd="1" presId="urn:microsoft.com/office/officeart/2005/8/layout/list1"/>
    <dgm:cxn modelId="{F3E01B7D-9394-4D3F-A490-C679C25B9024}" srcId="{F8CD1B07-3FFD-486A-A7AD-C00C0973315E}" destId="{355B8BD5-3504-46E1-8A8C-AA55542F2D53}" srcOrd="0" destOrd="0" parTransId="{3610D3FB-3661-40A9-8728-71274A45F611}" sibTransId="{A822A2C5-C7EF-4A47-B859-FEE9F5864C71}"/>
    <dgm:cxn modelId="{9E4FBE90-6018-4FA6-9EE5-B884E72FF723}" type="presOf" srcId="{1C2141F2-1363-4DB3-9D2E-620A06350350}" destId="{2210C31F-F22E-4BD2-85DD-D6B36CCA1EF0}" srcOrd="0" destOrd="1" presId="urn:microsoft.com/office/officeart/2005/8/layout/list1"/>
    <dgm:cxn modelId="{6EAC8B94-843B-442B-99B6-F1EF6D507DE0}" type="presOf" srcId="{59801311-C1AB-4761-8757-1CBB3B206140}" destId="{2210C31F-F22E-4BD2-85DD-D6B36CCA1EF0}" srcOrd="0" destOrd="0" presId="urn:microsoft.com/office/officeart/2005/8/layout/list1"/>
    <dgm:cxn modelId="{C62D43B9-2927-4001-AA0C-BDA6AA2C4433}" srcId="{05367B95-2CEC-4C3D-B585-4E0264DE5AAD}" destId="{572BA65E-77D5-4089-9640-6289AEAA3325}" srcOrd="2" destOrd="0" parTransId="{1A3C6A7A-199C-4740-BEE1-A667682A4669}" sibTransId="{E9BC8762-FE29-4EFE-9A81-4181484B28D0}"/>
    <dgm:cxn modelId="{9D57AFFC-70EF-49D1-AE77-83E12EC78C44}" srcId="{572BA65E-77D5-4089-9640-6289AEAA3325}" destId="{96BBDF07-F934-4DAE-A33A-83E6F6F3E77A}" srcOrd="1" destOrd="0" parTransId="{7FEC77BA-70DB-47F2-9822-3962A6945E39}" sibTransId="{B53AE1B4-88E2-429B-9AFC-F1E363929EC9}"/>
    <dgm:cxn modelId="{F1830BF9-390C-4239-8503-2EAADF30BCAE}" type="presOf" srcId="{355B8BD5-3504-46E1-8A8C-AA55542F2D53}" destId="{44D71CE3-A715-4566-8838-7565F9E80796}" srcOrd="0" destOrd="0" presId="urn:microsoft.com/office/officeart/2005/8/layout/list1"/>
    <dgm:cxn modelId="{466F925D-9A39-4E66-935C-AFA62826E80E}" srcId="{572BA65E-77D5-4089-9640-6289AEAA3325}" destId="{C9C92FAC-518A-4114-905A-7D99D539C210}" srcOrd="2" destOrd="0" parTransId="{A441D8B4-39DE-40F4-9BAA-8F0E927A3B4C}" sibTransId="{1D61B8F7-26D8-4AFA-8901-A4AE2336B6C0}"/>
    <dgm:cxn modelId="{142FB618-ABE3-4169-B8AF-4C5E68EFC731}" type="presOf" srcId="{F8CD1B07-3FFD-486A-A7AD-C00C0973315E}" destId="{72D622C7-8931-4AB7-8E60-D2B13F012458}" srcOrd="0" destOrd="0" presId="urn:microsoft.com/office/officeart/2005/8/layout/list1"/>
    <dgm:cxn modelId="{F8B58F9F-EA2B-4AE4-9768-B4AF19E94796}" type="presOf" srcId="{572BA65E-77D5-4089-9640-6289AEAA3325}" destId="{C7CA5F5A-2C14-47E7-8110-6C59259D3BFC}" srcOrd="1" destOrd="0" presId="urn:microsoft.com/office/officeart/2005/8/layout/list1"/>
    <dgm:cxn modelId="{6DC3FFA1-8C8D-4D95-965B-07647D12B7A2}" type="presOf" srcId="{C9C92FAC-518A-4114-905A-7D99D539C210}" destId="{9C97797F-74B5-40C1-AA3F-6F28F59D7C40}" srcOrd="0" destOrd="2" presId="urn:microsoft.com/office/officeart/2005/8/layout/list1"/>
    <dgm:cxn modelId="{622882BA-2E28-41E4-9012-AB6B307AF7CE}" srcId="{572BA65E-77D5-4089-9640-6289AEAA3325}" destId="{95BDC047-DD9C-466E-8EF5-AF2F3A1765A3}" srcOrd="0" destOrd="0" parTransId="{56D358B2-DBD3-40CD-90C9-D8AFDE1C9B5C}" sibTransId="{D3643A6C-0DF0-4B43-840A-6266C04F1D92}"/>
    <dgm:cxn modelId="{9B9B9587-1DBF-4E45-B2B4-48C3360C1A20}" type="presOf" srcId="{05367B95-2CEC-4C3D-B585-4E0264DE5AAD}" destId="{C3C6AE5C-3D34-43D4-820E-7274706FE4BC}" srcOrd="0" destOrd="0" presId="urn:microsoft.com/office/officeart/2005/8/layout/list1"/>
    <dgm:cxn modelId="{B539FFAE-C200-4D78-BCC6-38CD9BE3B1C2}" type="presOf" srcId="{95BDC047-DD9C-466E-8EF5-AF2F3A1765A3}" destId="{9C97797F-74B5-40C1-AA3F-6F28F59D7C40}" srcOrd="0" destOrd="0" presId="urn:microsoft.com/office/officeart/2005/8/layout/list1"/>
    <dgm:cxn modelId="{2BB1334E-6296-400E-9AA8-80DE100302E7}" srcId="{0C2CED94-56F0-4689-8776-1BF695CEB7D1}" destId="{1C2141F2-1363-4DB3-9D2E-620A06350350}" srcOrd="1" destOrd="0" parTransId="{6922B2CD-E8EB-4A1F-95F2-E7961A1B9210}" sibTransId="{C92D649E-EC71-4F96-9B50-7F16E88F962F}"/>
    <dgm:cxn modelId="{DE3432DC-98E1-4D01-81B6-9BF0D2DE4097}" type="presParOf" srcId="{C3C6AE5C-3D34-43D4-820E-7274706FE4BC}" destId="{2AB81DD9-541E-4075-9E33-779A941AE780}" srcOrd="0" destOrd="0" presId="urn:microsoft.com/office/officeart/2005/8/layout/list1"/>
    <dgm:cxn modelId="{623585E7-120F-4F0E-B2E7-606EF173A8B9}" type="presParOf" srcId="{2AB81DD9-541E-4075-9E33-779A941AE780}" destId="{72D622C7-8931-4AB7-8E60-D2B13F012458}" srcOrd="0" destOrd="0" presId="urn:microsoft.com/office/officeart/2005/8/layout/list1"/>
    <dgm:cxn modelId="{D01B9632-425D-4CEB-B0AC-9EFCF2869E71}" type="presParOf" srcId="{2AB81DD9-541E-4075-9E33-779A941AE780}" destId="{4C9167FE-C2CE-4C7F-A0E3-AC2FB6AB4204}" srcOrd="1" destOrd="0" presId="urn:microsoft.com/office/officeart/2005/8/layout/list1"/>
    <dgm:cxn modelId="{19216241-FFFE-4F65-A319-A3C348684CD2}" type="presParOf" srcId="{C3C6AE5C-3D34-43D4-820E-7274706FE4BC}" destId="{DBFE2B63-2CE3-4628-B91B-454F50F09D5D}" srcOrd="1" destOrd="0" presId="urn:microsoft.com/office/officeart/2005/8/layout/list1"/>
    <dgm:cxn modelId="{464E3619-DA17-45CA-9B50-9D6CC42E1594}" type="presParOf" srcId="{C3C6AE5C-3D34-43D4-820E-7274706FE4BC}" destId="{44D71CE3-A715-4566-8838-7565F9E80796}" srcOrd="2" destOrd="0" presId="urn:microsoft.com/office/officeart/2005/8/layout/list1"/>
    <dgm:cxn modelId="{A26DA7CC-5891-4A18-A60E-6B281F4D1DE8}" type="presParOf" srcId="{C3C6AE5C-3D34-43D4-820E-7274706FE4BC}" destId="{674F143D-D355-41FE-9165-3719BBFE9743}" srcOrd="3" destOrd="0" presId="urn:microsoft.com/office/officeart/2005/8/layout/list1"/>
    <dgm:cxn modelId="{26D65F5E-B9D2-4B6C-93D1-9F72FE1D9617}" type="presParOf" srcId="{C3C6AE5C-3D34-43D4-820E-7274706FE4BC}" destId="{7893A188-009D-49C3-ADA4-2E6098351CB1}" srcOrd="4" destOrd="0" presId="urn:microsoft.com/office/officeart/2005/8/layout/list1"/>
    <dgm:cxn modelId="{3BA97BA4-0B4A-4660-97F2-5632C0BDF5A2}" type="presParOf" srcId="{7893A188-009D-49C3-ADA4-2E6098351CB1}" destId="{D40BBDD7-05B8-4E7A-BCB3-F8A02112C37D}" srcOrd="0" destOrd="0" presId="urn:microsoft.com/office/officeart/2005/8/layout/list1"/>
    <dgm:cxn modelId="{FB1DBF28-7625-44D8-9DAB-DC296233B8AB}" type="presParOf" srcId="{7893A188-009D-49C3-ADA4-2E6098351CB1}" destId="{9CC8B195-FD2F-49E3-B3E0-379AA7A4DCA1}" srcOrd="1" destOrd="0" presId="urn:microsoft.com/office/officeart/2005/8/layout/list1"/>
    <dgm:cxn modelId="{A2867CB7-9E80-43B6-8CBD-CAEA8B652F10}" type="presParOf" srcId="{C3C6AE5C-3D34-43D4-820E-7274706FE4BC}" destId="{1DB6C891-23AE-4BFF-A6B8-1C0E5B2C5971}" srcOrd="5" destOrd="0" presId="urn:microsoft.com/office/officeart/2005/8/layout/list1"/>
    <dgm:cxn modelId="{CC3109A6-1AE4-42DD-8EE8-EF0E39EB333C}" type="presParOf" srcId="{C3C6AE5C-3D34-43D4-820E-7274706FE4BC}" destId="{2210C31F-F22E-4BD2-85DD-D6B36CCA1EF0}" srcOrd="6" destOrd="0" presId="urn:microsoft.com/office/officeart/2005/8/layout/list1"/>
    <dgm:cxn modelId="{7AC6D6EA-4786-4883-871A-6C7AE508E55F}" type="presParOf" srcId="{C3C6AE5C-3D34-43D4-820E-7274706FE4BC}" destId="{7A86C58D-4605-454D-9E8F-68C5369E945A}" srcOrd="7" destOrd="0" presId="urn:microsoft.com/office/officeart/2005/8/layout/list1"/>
    <dgm:cxn modelId="{3E64F82D-EED1-44B4-AD3F-9D375D594A97}" type="presParOf" srcId="{C3C6AE5C-3D34-43D4-820E-7274706FE4BC}" destId="{A1E142DC-EBD9-4587-B00D-E90607CE3F95}" srcOrd="8" destOrd="0" presId="urn:microsoft.com/office/officeart/2005/8/layout/list1"/>
    <dgm:cxn modelId="{ED994842-5836-4CBA-91A3-EE45ADCC217B}" type="presParOf" srcId="{A1E142DC-EBD9-4587-B00D-E90607CE3F95}" destId="{C921AB98-35CB-4560-A496-C7BA0C631121}" srcOrd="0" destOrd="0" presId="urn:microsoft.com/office/officeart/2005/8/layout/list1"/>
    <dgm:cxn modelId="{27C7A04D-131F-440C-9499-3855D61D45B1}" type="presParOf" srcId="{A1E142DC-EBD9-4587-B00D-E90607CE3F95}" destId="{C7CA5F5A-2C14-47E7-8110-6C59259D3BFC}" srcOrd="1" destOrd="0" presId="urn:microsoft.com/office/officeart/2005/8/layout/list1"/>
    <dgm:cxn modelId="{C55C4BA0-3C78-47D4-B283-844CE5C3C54A}" type="presParOf" srcId="{C3C6AE5C-3D34-43D4-820E-7274706FE4BC}" destId="{B4B2D6FD-809C-49D5-BDA1-6BA21586F98F}" srcOrd="9" destOrd="0" presId="urn:microsoft.com/office/officeart/2005/8/layout/list1"/>
    <dgm:cxn modelId="{D96D74C2-9161-4F4B-93EC-F495C0241D65}" type="presParOf" srcId="{C3C6AE5C-3D34-43D4-820E-7274706FE4BC}" destId="{9C97797F-74B5-40C1-AA3F-6F28F59D7C4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1F909-2401-46AD-BCEF-6B89FD5E407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31C8B5C5-C263-4506-B494-B932E0140F4C}">
      <dgm:prSet custT="1">
        <dgm:style>
          <a:lnRef idx="2">
            <a:schemeClr val="accent3"/>
          </a:lnRef>
          <a:fillRef idx="1">
            <a:schemeClr val="lt1"/>
          </a:fillRef>
          <a:effectRef idx="0">
            <a:schemeClr val="accent3"/>
          </a:effectRef>
          <a:fontRef idx="minor">
            <a:schemeClr val="dk1"/>
          </a:fontRef>
        </dgm:style>
      </dgm:prSet>
      <dgm:spPr>
        <a:solidFill>
          <a:schemeClr val="accent6">
            <a:lumMod val="20000"/>
            <a:lumOff val="8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wrap="square"/>
        <a:lstStyle/>
        <a:p>
          <a:pPr algn="just"/>
          <a:r>
            <a:rPr lang="es-ES" sz="2200" kern="1200" dirty="0">
              <a:latin typeface="Arial" panose="020B0604020202020204" pitchFamily="34" charset="0"/>
              <a:cs typeface="Arial" panose="020B0604020202020204" pitchFamily="34" charset="0"/>
            </a:rPr>
            <a:t>Redefinir la </a:t>
          </a:r>
          <a:r>
            <a:rPr lang="es-ES" sz="2200" u="sng" kern="1200" dirty="0">
              <a:latin typeface="Arial" panose="020B0604020202020204" pitchFamily="34" charset="0"/>
              <a:cs typeface="Arial" panose="020B0604020202020204" pitchFamily="34" charset="0"/>
            </a:rPr>
            <a:t>participación</a:t>
          </a:r>
          <a:r>
            <a:rPr lang="es-ES" sz="2200" kern="1200" dirty="0">
              <a:latin typeface="Arial" panose="020B0604020202020204" pitchFamily="34" charset="0"/>
              <a:cs typeface="Arial" panose="020B0604020202020204" pitchFamily="34" charset="0"/>
            </a:rPr>
            <a:t> y </a:t>
          </a:r>
          <a:r>
            <a:rPr lang="es-ES" sz="2200" u="sng" kern="1200" dirty="0">
              <a:latin typeface="Arial" panose="020B0604020202020204" pitchFamily="34" charset="0"/>
              <a:cs typeface="Arial" panose="020B0604020202020204" pitchFamily="34" charset="0"/>
            </a:rPr>
            <a:t>responsabilidades</a:t>
          </a:r>
          <a:r>
            <a:rPr lang="es-ES" sz="2200" kern="1200" dirty="0">
              <a:latin typeface="Arial" panose="020B0604020202020204" pitchFamily="34" charset="0"/>
              <a:cs typeface="Arial" panose="020B0604020202020204" pitchFamily="34" charset="0"/>
            </a:rPr>
            <a:t> respecto a la gestión de la información de los </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comandantes</a:t>
          </a:r>
          <a:r>
            <a:rPr lang="es-ES" sz="2200" kern="1200" dirty="0">
              <a:latin typeface="Arial" panose="020B0604020202020204" pitchFamily="34" charset="0"/>
              <a:cs typeface="Arial" panose="020B0604020202020204" pitchFamily="34" charset="0"/>
            </a:rPr>
            <a:t>, </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subcomandantes</a:t>
          </a:r>
          <a:r>
            <a:rPr lang="es-ES" sz="2200" kern="1200" dirty="0">
              <a:latin typeface="Arial" panose="020B0604020202020204" pitchFamily="34" charset="0"/>
              <a:cs typeface="Arial" panose="020B0604020202020204" pitchFamily="34" charset="0"/>
            </a:rPr>
            <a:t> y </a:t>
          </a:r>
          <a:r>
            <a:rPr lang="es-ES" sz="22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oficiales</a:t>
          </a:r>
          <a:r>
            <a:rPr lang="es-ES" sz="2200" kern="1200" dirty="0">
              <a:latin typeface="Arial" panose="020B0604020202020204" pitchFamily="34" charset="0"/>
              <a:cs typeface="Arial" panose="020B0604020202020204" pitchFamily="34" charset="0"/>
            </a:rPr>
            <a:t> de </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comunicaciones</a:t>
          </a:r>
          <a:r>
            <a:rPr lang="es-ES" sz="2200" kern="1200" dirty="0">
              <a:latin typeface="Arial" panose="020B0604020202020204" pitchFamily="34" charset="0"/>
              <a:cs typeface="Arial" panose="020B0604020202020204" pitchFamily="34" charset="0"/>
            </a:rPr>
            <a:t>.</a:t>
          </a:r>
        </a:p>
      </dgm:t>
    </dgm:pt>
    <dgm:pt modelId="{8EDB376E-9A6F-4671-89F0-22DD6CCBDBA5}" type="parTrans" cxnId="{DBAB4CA1-5728-4895-BC7F-56465B85D9F2}">
      <dgm:prSet/>
      <dgm:spPr/>
      <dgm:t>
        <a:bodyPr/>
        <a:lstStyle/>
        <a:p>
          <a:endParaRPr lang="es-ES" sz="2000"/>
        </a:p>
      </dgm:t>
    </dgm:pt>
    <dgm:pt modelId="{A2F3C1D3-0AD5-49C2-B706-B980699A649E}" type="sibTrans" cxnId="{DBAB4CA1-5728-4895-BC7F-56465B85D9F2}">
      <dgm:prSet/>
      <dgm:spPr/>
      <dgm:t>
        <a:bodyPr/>
        <a:lstStyle/>
        <a:p>
          <a:endParaRPr lang="es-ES" sz="2000"/>
        </a:p>
      </dgm:t>
    </dgm:pt>
    <dgm:pt modelId="{26C04BA8-802D-444F-89E5-D3268C4BB377}">
      <dgm:prSet custT="1">
        <dgm:style>
          <a:lnRef idx="2">
            <a:schemeClr val="accent3"/>
          </a:lnRef>
          <a:fillRef idx="1">
            <a:schemeClr val="lt1"/>
          </a:fillRef>
          <a:effectRef idx="0">
            <a:schemeClr val="accent3"/>
          </a:effectRef>
          <a:fontRef idx="minor">
            <a:schemeClr val="dk1"/>
          </a:fontRef>
        </dgm:style>
      </dgm:prSet>
      <dgm:spPr>
        <a:solidFill>
          <a:schemeClr val="accent6">
            <a:lumMod val="40000"/>
            <a:lumOff val="60000"/>
          </a:schemeClr>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w="101600" prst="riblet"/>
        </a:sp3d>
      </dgm:spPr>
      <dgm:t>
        <a:bodyPr wrap="square"/>
        <a:lstStyle/>
        <a:p>
          <a:pPr algn="just"/>
          <a:r>
            <a:rPr lang="es-ES" sz="2200" kern="1200" dirty="0">
              <a:latin typeface="Arial" panose="020B0604020202020204" pitchFamily="34" charset="0"/>
              <a:cs typeface="Arial" panose="020B0604020202020204" pitchFamily="34" charset="0"/>
            </a:rPr>
            <a:t>Revisar la </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definición</a:t>
          </a:r>
          <a:r>
            <a:rPr lang="es-ES" sz="2200" kern="1200" dirty="0">
              <a:latin typeface="Arial" panose="020B0604020202020204" pitchFamily="34" charset="0"/>
              <a:cs typeface="Arial" panose="020B0604020202020204" pitchFamily="34" charset="0"/>
            </a:rPr>
            <a:t>, </a:t>
          </a:r>
          <a:r>
            <a:rPr lang="es-ES" sz="22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concepción</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interpretación de la terminología </a:t>
          </a:r>
          <a:r>
            <a:rPr lang="es-ES" sz="2200" kern="1200" dirty="0">
              <a:latin typeface="Arial" panose="020B0604020202020204" pitchFamily="34" charset="0"/>
              <a:cs typeface="Arial" panose="020B0604020202020204" pitchFamily="34" charset="0"/>
            </a:rPr>
            <a:t>relacionada a la gestión de la información nivel doctrinario.</a:t>
          </a:r>
        </a:p>
      </dgm:t>
    </dgm:pt>
    <dgm:pt modelId="{BF36F0FC-EF31-4759-80A7-161716EEEAA1}" type="parTrans" cxnId="{59877AD7-5019-436D-A0E4-E5343C58F6D0}">
      <dgm:prSet/>
      <dgm:spPr/>
      <dgm:t>
        <a:bodyPr/>
        <a:lstStyle/>
        <a:p>
          <a:endParaRPr lang="es-ES" sz="2000"/>
        </a:p>
      </dgm:t>
    </dgm:pt>
    <dgm:pt modelId="{35F9E4DA-7846-4BA7-8AAF-C5ECEC08B7F3}" type="sibTrans" cxnId="{59877AD7-5019-436D-A0E4-E5343C58F6D0}">
      <dgm:prSet/>
      <dgm:spPr/>
      <dgm:t>
        <a:bodyPr/>
        <a:lstStyle/>
        <a:p>
          <a:endParaRPr lang="es-ES" sz="2000"/>
        </a:p>
      </dgm:t>
    </dgm:pt>
    <dgm:pt modelId="{AB430787-4028-4640-A9E5-F2C1596D2B69}">
      <dgm:prSet custT="1">
        <dgm:style>
          <a:lnRef idx="2">
            <a:schemeClr val="accent3"/>
          </a:lnRef>
          <a:fillRef idx="1">
            <a:schemeClr val="lt1"/>
          </a:fillRef>
          <a:effectRef idx="0">
            <a:schemeClr val="accent3"/>
          </a:effectRef>
          <a:fontRef idx="minor">
            <a:schemeClr val="dk1"/>
          </a:fontRef>
        </dgm:style>
      </dgm:prSet>
      <dgm:spPr>
        <a:solidFill>
          <a:schemeClr val="accent6">
            <a:lumMod val="60000"/>
            <a:lumOff val="4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wrap="square"/>
        <a:lstStyle/>
        <a:p>
          <a:pPr algn="just"/>
          <a:r>
            <a:rPr lang="es-ES" sz="2200" kern="1200" dirty="0">
              <a:latin typeface="Arial" panose="020B0604020202020204" pitchFamily="34" charset="0"/>
              <a:cs typeface="Arial" panose="020B0604020202020204" pitchFamily="34" charset="0"/>
            </a:rPr>
            <a:t>Determinar las </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bases</a:t>
          </a:r>
          <a:r>
            <a:rPr lang="es-ES" sz="2200" kern="1200" dirty="0">
              <a:latin typeface="Arial" panose="020B0604020202020204" pitchFamily="34" charset="0"/>
              <a:cs typeface="Arial" panose="020B0604020202020204" pitchFamily="34" charset="0"/>
            </a:rPr>
            <a:t> para la </a:t>
          </a:r>
          <a:r>
            <a:rPr lang="es-ES" sz="22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creación</a:t>
          </a:r>
          <a:r>
            <a:rPr lang="es-ES" sz="2200" kern="1200" dirty="0">
              <a:latin typeface="Arial" panose="020B0604020202020204" pitchFamily="34" charset="0"/>
              <a:cs typeface="Arial" panose="020B0604020202020204" pitchFamily="34" charset="0"/>
            </a:rPr>
            <a:t> de un </a:t>
          </a:r>
          <a:r>
            <a:rPr lang="es-ES" sz="2200" u="sng" kern="1200" dirty="0">
              <a:latin typeface="Arial" panose="020B0604020202020204" pitchFamily="34" charset="0"/>
              <a:cs typeface="Arial" panose="020B0604020202020204" pitchFamily="34" charset="0"/>
            </a:rPr>
            <a:t>sistema de información exclusivo de Fuerzas Armadas</a:t>
          </a:r>
          <a:r>
            <a:rPr lang="es-ES" sz="2200" kern="1200" dirty="0">
              <a:latin typeface="Arial" panose="020B0604020202020204" pitchFamily="34" charset="0"/>
              <a:cs typeface="Arial" panose="020B0604020202020204" pitchFamily="34" charset="0"/>
            </a:rPr>
            <a:t> que favorezca la gestión de la información en </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términos</a:t>
          </a:r>
          <a:r>
            <a:rPr lang="es-ES" sz="2200" kern="1200" dirty="0">
              <a:latin typeface="Arial" panose="020B0604020202020204" pitchFamily="34" charset="0"/>
              <a:cs typeface="Arial" panose="020B0604020202020204" pitchFamily="34" charset="0"/>
            </a:rPr>
            <a:t> de </a:t>
          </a:r>
          <a:r>
            <a:rPr lang="es-ES" sz="2200" b="1" kern="1200" dirty="0">
              <a:latin typeface="Arial" panose="020B0604020202020204" pitchFamily="34" charset="0"/>
              <a:cs typeface="Arial" panose="020B0604020202020204" pitchFamily="34" charset="0"/>
            </a:rPr>
            <a:t>calidad y seguridad</a:t>
          </a:r>
          <a:r>
            <a:rPr lang="es-ES" sz="2200" kern="1200" dirty="0">
              <a:latin typeface="Arial" panose="020B0604020202020204" pitchFamily="34" charset="0"/>
              <a:cs typeface="Arial" panose="020B0604020202020204" pitchFamily="34" charset="0"/>
            </a:rPr>
            <a:t>.</a:t>
          </a:r>
        </a:p>
      </dgm:t>
    </dgm:pt>
    <dgm:pt modelId="{7AD4C4EB-E439-44ED-B8B7-E1E76F85DA3A}" type="parTrans" cxnId="{1E4F6BC8-007F-4BFB-A792-432A6CF1B3BE}">
      <dgm:prSet/>
      <dgm:spPr/>
      <dgm:t>
        <a:bodyPr/>
        <a:lstStyle/>
        <a:p>
          <a:endParaRPr lang="es-ES" sz="2000"/>
        </a:p>
      </dgm:t>
    </dgm:pt>
    <dgm:pt modelId="{5E85B83D-6729-42C6-AC39-DA909018EADD}" type="sibTrans" cxnId="{1E4F6BC8-007F-4BFB-A792-432A6CF1B3BE}">
      <dgm:prSet/>
      <dgm:spPr/>
      <dgm:t>
        <a:bodyPr/>
        <a:lstStyle/>
        <a:p>
          <a:endParaRPr lang="es-ES" sz="2000"/>
        </a:p>
      </dgm:t>
    </dgm:pt>
    <dgm:pt modelId="{C8771B49-9961-4B65-9D95-4019FA97DF81}" type="pres">
      <dgm:prSet presAssocID="{E691F909-2401-46AD-BCEF-6B89FD5E407D}" presName="linear" presStyleCnt="0">
        <dgm:presLayoutVars>
          <dgm:animLvl val="lvl"/>
          <dgm:resizeHandles val="exact"/>
        </dgm:presLayoutVars>
      </dgm:prSet>
      <dgm:spPr/>
      <dgm:t>
        <a:bodyPr/>
        <a:lstStyle/>
        <a:p>
          <a:endParaRPr lang="es-EC"/>
        </a:p>
      </dgm:t>
    </dgm:pt>
    <dgm:pt modelId="{9E99F4E6-8DE1-4758-8907-EA8877D90FC8}" type="pres">
      <dgm:prSet presAssocID="{31C8B5C5-C263-4506-B494-B932E0140F4C}" presName="parentText" presStyleLbl="node1" presStyleIdx="0" presStyleCnt="3">
        <dgm:presLayoutVars>
          <dgm:chMax val="0"/>
          <dgm:bulletEnabled val="1"/>
        </dgm:presLayoutVars>
      </dgm:prSet>
      <dgm:spPr>
        <a:xfrm>
          <a:off x="0" y="116065"/>
          <a:ext cx="10709327" cy="1062871"/>
        </a:xfrm>
        <a:prstGeom prst="roundRect">
          <a:avLst/>
        </a:prstGeom>
      </dgm:spPr>
      <dgm:t>
        <a:bodyPr/>
        <a:lstStyle/>
        <a:p>
          <a:endParaRPr lang="es-EC"/>
        </a:p>
      </dgm:t>
    </dgm:pt>
    <dgm:pt modelId="{89D760BF-05FD-4CBD-9AB0-C6C56547E2DA}" type="pres">
      <dgm:prSet presAssocID="{A2F3C1D3-0AD5-49C2-B706-B980699A649E}" presName="spacer" presStyleCnt="0"/>
      <dgm:spPr/>
    </dgm:pt>
    <dgm:pt modelId="{4B0D6377-C597-4DFF-BB88-48C4064E3D36}" type="pres">
      <dgm:prSet presAssocID="{26C04BA8-802D-444F-89E5-D3268C4BB377}" presName="parentText" presStyleLbl="node1" presStyleIdx="1" presStyleCnt="3">
        <dgm:presLayoutVars>
          <dgm:chMax val="0"/>
          <dgm:bulletEnabled val="1"/>
        </dgm:presLayoutVars>
      </dgm:prSet>
      <dgm:spPr>
        <a:xfrm>
          <a:off x="0" y="1259707"/>
          <a:ext cx="10709327" cy="1045504"/>
        </a:xfrm>
        <a:prstGeom prst="roundRect">
          <a:avLst/>
        </a:prstGeom>
      </dgm:spPr>
      <dgm:t>
        <a:bodyPr/>
        <a:lstStyle/>
        <a:p>
          <a:endParaRPr lang="es-EC"/>
        </a:p>
      </dgm:t>
    </dgm:pt>
    <dgm:pt modelId="{88F1B36F-F200-4A34-AC28-BC48C6C73804}" type="pres">
      <dgm:prSet presAssocID="{35F9E4DA-7846-4BA7-8AAF-C5ECEC08B7F3}" presName="spacer" presStyleCnt="0"/>
      <dgm:spPr/>
    </dgm:pt>
    <dgm:pt modelId="{1BE1C9AE-71B7-4C53-98A8-1EBEC1E8CE9F}" type="pres">
      <dgm:prSet presAssocID="{AB430787-4028-4640-A9E5-F2C1596D2B69}" presName="parentText" presStyleLbl="node1" presStyleIdx="2" presStyleCnt="3" custLinFactNeighborY="0">
        <dgm:presLayoutVars>
          <dgm:chMax val="0"/>
          <dgm:bulletEnabled val="1"/>
        </dgm:presLayoutVars>
      </dgm:prSet>
      <dgm:spPr>
        <a:xfrm>
          <a:off x="0" y="2359932"/>
          <a:ext cx="10709327" cy="1045504"/>
        </a:xfrm>
        <a:prstGeom prst="roundRect">
          <a:avLst/>
        </a:prstGeom>
      </dgm:spPr>
      <dgm:t>
        <a:bodyPr/>
        <a:lstStyle/>
        <a:p>
          <a:endParaRPr lang="es-EC"/>
        </a:p>
      </dgm:t>
    </dgm:pt>
  </dgm:ptLst>
  <dgm:cxnLst>
    <dgm:cxn modelId="{59877AD7-5019-436D-A0E4-E5343C58F6D0}" srcId="{E691F909-2401-46AD-BCEF-6B89FD5E407D}" destId="{26C04BA8-802D-444F-89E5-D3268C4BB377}" srcOrd="1" destOrd="0" parTransId="{BF36F0FC-EF31-4759-80A7-161716EEEAA1}" sibTransId="{35F9E4DA-7846-4BA7-8AAF-C5ECEC08B7F3}"/>
    <dgm:cxn modelId="{9B2A8C06-C60E-40C6-AC7A-8A90029E8511}" type="presOf" srcId="{AB430787-4028-4640-A9E5-F2C1596D2B69}" destId="{1BE1C9AE-71B7-4C53-98A8-1EBEC1E8CE9F}" srcOrd="0" destOrd="0" presId="urn:microsoft.com/office/officeart/2005/8/layout/vList2"/>
    <dgm:cxn modelId="{B97E11AB-6866-4A63-ADD1-9481C584390C}" type="presOf" srcId="{26C04BA8-802D-444F-89E5-D3268C4BB377}" destId="{4B0D6377-C597-4DFF-BB88-48C4064E3D36}" srcOrd="0" destOrd="0" presId="urn:microsoft.com/office/officeart/2005/8/layout/vList2"/>
    <dgm:cxn modelId="{1E4F6BC8-007F-4BFB-A792-432A6CF1B3BE}" srcId="{E691F909-2401-46AD-BCEF-6B89FD5E407D}" destId="{AB430787-4028-4640-A9E5-F2C1596D2B69}" srcOrd="2" destOrd="0" parTransId="{7AD4C4EB-E439-44ED-B8B7-E1E76F85DA3A}" sibTransId="{5E85B83D-6729-42C6-AC39-DA909018EADD}"/>
    <dgm:cxn modelId="{390666DB-406C-4501-A69B-D45174F8B4FD}" type="presOf" srcId="{31C8B5C5-C263-4506-B494-B932E0140F4C}" destId="{9E99F4E6-8DE1-4758-8907-EA8877D90FC8}" srcOrd="0" destOrd="0" presId="urn:microsoft.com/office/officeart/2005/8/layout/vList2"/>
    <dgm:cxn modelId="{0DBD2251-FE06-4374-96CA-DED84236D700}" type="presOf" srcId="{E691F909-2401-46AD-BCEF-6B89FD5E407D}" destId="{C8771B49-9961-4B65-9D95-4019FA97DF81}" srcOrd="0" destOrd="0" presId="urn:microsoft.com/office/officeart/2005/8/layout/vList2"/>
    <dgm:cxn modelId="{DBAB4CA1-5728-4895-BC7F-56465B85D9F2}" srcId="{E691F909-2401-46AD-BCEF-6B89FD5E407D}" destId="{31C8B5C5-C263-4506-B494-B932E0140F4C}" srcOrd="0" destOrd="0" parTransId="{8EDB376E-9A6F-4671-89F0-22DD6CCBDBA5}" sibTransId="{A2F3C1D3-0AD5-49C2-B706-B980699A649E}"/>
    <dgm:cxn modelId="{5CE4320D-609B-497A-95F9-8B6AB908A4A6}" type="presParOf" srcId="{C8771B49-9961-4B65-9D95-4019FA97DF81}" destId="{9E99F4E6-8DE1-4758-8907-EA8877D90FC8}" srcOrd="0" destOrd="0" presId="urn:microsoft.com/office/officeart/2005/8/layout/vList2"/>
    <dgm:cxn modelId="{E695EB87-FB28-480D-9D52-1410A8EBFCE1}" type="presParOf" srcId="{C8771B49-9961-4B65-9D95-4019FA97DF81}" destId="{89D760BF-05FD-4CBD-9AB0-C6C56547E2DA}" srcOrd="1" destOrd="0" presId="urn:microsoft.com/office/officeart/2005/8/layout/vList2"/>
    <dgm:cxn modelId="{01156C27-D15A-4C6B-9123-003723B36661}" type="presParOf" srcId="{C8771B49-9961-4B65-9D95-4019FA97DF81}" destId="{4B0D6377-C597-4DFF-BB88-48C4064E3D36}" srcOrd="2" destOrd="0" presId="urn:microsoft.com/office/officeart/2005/8/layout/vList2"/>
    <dgm:cxn modelId="{87D800CE-20C2-4FDF-B712-695FDB70E908}" type="presParOf" srcId="{C8771B49-9961-4B65-9D95-4019FA97DF81}" destId="{88F1B36F-F200-4A34-AC28-BC48C6C73804}" srcOrd="3" destOrd="0" presId="urn:microsoft.com/office/officeart/2005/8/layout/vList2"/>
    <dgm:cxn modelId="{40FC57C9-5F8A-4A51-88F1-06B9F26AF948}" type="presParOf" srcId="{C8771B49-9961-4B65-9D95-4019FA97DF81}" destId="{1BE1C9AE-71B7-4C53-98A8-1EBEC1E8CE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1F909-2401-46AD-BCEF-6B89FD5E407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E6CA4FA8-D7B7-425B-BAC3-12B26AFBC0C4}">
      <dgm:prSet custT="1">
        <dgm:style>
          <a:lnRef idx="2">
            <a:schemeClr val="accent3"/>
          </a:lnRef>
          <a:fillRef idx="1">
            <a:schemeClr val="lt1"/>
          </a:fillRef>
          <a:effectRef idx="0">
            <a:schemeClr val="accent3"/>
          </a:effectRef>
          <a:fontRef idx="minor">
            <a:schemeClr val="dk1"/>
          </a:fontRef>
        </dgm:style>
      </dgm:prSet>
      <dgm:spPr>
        <a:solidFill>
          <a:schemeClr val="accent6">
            <a:lumMod val="20000"/>
            <a:lumOff val="80000"/>
          </a:schemeClr>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w="101600" prst="riblet"/>
        </a:sp3d>
      </dgm:spPr>
      <dgm:t>
        <a:bodyPr wrap="square"/>
        <a:lstStyle/>
        <a:p>
          <a:pPr algn="just"/>
          <a:r>
            <a:rPr lang="es-ES" sz="2200" b="1" kern="1200" dirty="0">
              <a:latin typeface="Arial" panose="020B0604020202020204" pitchFamily="34" charset="0"/>
              <a:cs typeface="Arial" panose="020B0604020202020204" pitchFamily="34" charset="0"/>
            </a:rPr>
            <a:t>Redefinir procesos </a:t>
          </a:r>
          <a:r>
            <a:rPr lang="es-ES" sz="2200" kern="1200" dirty="0">
              <a:latin typeface="Arial" panose="020B0604020202020204" pitchFamily="34" charset="0"/>
              <a:cs typeface="Arial" panose="020B0604020202020204" pitchFamily="34" charset="0"/>
            </a:rPr>
            <a:t>relacionados a la </a:t>
          </a:r>
          <a:r>
            <a:rPr lang="es-ES" sz="2200" b="1" kern="1200" dirty="0">
              <a:latin typeface="Arial" panose="020B0604020202020204" pitchFamily="34" charset="0"/>
              <a:cs typeface="Arial" panose="020B0604020202020204" pitchFamily="34" charset="0"/>
            </a:rPr>
            <a:t>generación, uso, flujo y almacenamiento </a:t>
          </a:r>
          <a:r>
            <a:rPr lang="es-ES" sz="2200" kern="1200" dirty="0">
              <a:latin typeface="Arial" panose="020B0604020202020204" pitchFamily="34" charset="0"/>
              <a:cs typeface="Arial" panose="020B0604020202020204" pitchFamily="34" charset="0"/>
            </a:rPr>
            <a:t>de la información en términos de </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seguridad y </a:t>
          </a:r>
          <a:r>
            <a:rPr lang="es-ES" sz="22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optimización</a:t>
          </a:r>
          <a:r>
            <a:rPr lang="es-ES" sz="2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200" kern="1200" dirty="0">
              <a:latin typeface="Arial" panose="020B0604020202020204" pitchFamily="34" charset="0"/>
              <a:cs typeface="Arial" panose="020B0604020202020204" pitchFamily="34" charset="0"/>
            </a:rPr>
            <a:t>de la información.</a:t>
          </a:r>
        </a:p>
      </dgm:t>
    </dgm:pt>
    <dgm:pt modelId="{CA0DED2D-120E-4169-BFF7-232D3E80DD49}" type="parTrans" cxnId="{7EB6833C-842F-4761-B078-3591D2FF73B3}">
      <dgm:prSet/>
      <dgm:spPr/>
      <dgm:t>
        <a:bodyPr/>
        <a:lstStyle/>
        <a:p>
          <a:endParaRPr lang="es-ES"/>
        </a:p>
      </dgm:t>
    </dgm:pt>
    <dgm:pt modelId="{4E0BA7AB-38D0-4ACC-AA4D-866B0CDA6E80}" type="sibTrans" cxnId="{7EB6833C-842F-4761-B078-3591D2FF73B3}">
      <dgm:prSet/>
      <dgm:spPr/>
      <dgm:t>
        <a:bodyPr/>
        <a:lstStyle/>
        <a:p>
          <a:endParaRPr lang="es-ES"/>
        </a:p>
      </dgm:t>
    </dgm:pt>
    <dgm:pt modelId="{F5CD994E-D44F-4D4E-A4D8-88D771685FCB}">
      <dgm:prSet custT="1">
        <dgm:style>
          <a:lnRef idx="2">
            <a:schemeClr val="accent3"/>
          </a:lnRef>
          <a:fillRef idx="1">
            <a:schemeClr val="lt1"/>
          </a:fillRef>
          <a:effectRef idx="0">
            <a:schemeClr val="accent3"/>
          </a:effectRef>
          <a:fontRef idx="minor">
            <a:schemeClr val="dk1"/>
          </a:fontRef>
        </dgm:style>
      </dgm:prSet>
      <dgm:spPr>
        <a:solidFill>
          <a:schemeClr val="accent6">
            <a:lumMod val="40000"/>
            <a:lumOff val="6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wrap="square"/>
        <a:lstStyle/>
        <a:p>
          <a:pPr algn="just"/>
          <a:r>
            <a:rPr lang="es-ES" sz="2200" kern="1200" dirty="0">
              <a:solidFill>
                <a:schemeClr val="tx1"/>
              </a:solidFill>
              <a:latin typeface="Arial" panose="020B0604020202020204" pitchFamily="34" charset="0"/>
              <a:cs typeface="Arial" panose="020B0604020202020204" pitchFamily="34" charset="0"/>
            </a:rPr>
            <a:t>Promover la innovación en las escuelas de formación militar, respecto a la gestión de la información y conocimiento. </a:t>
          </a:r>
        </a:p>
        <a:p>
          <a:pPr algn="just"/>
          <a:r>
            <a:rPr lang="es-ES" sz="2200" kern="1200" dirty="0">
              <a:solidFill>
                <a:schemeClr val="tx1"/>
              </a:solidFill>
              <a:effectLst/>
              <a:latin typeface="Arial" panose="020B0604020202020204" pitchFamily="34" charset="0"/>
              <a:cs typeface="Arial" panose="020B0604020202020204" pitchFamily="34" charset="0"/>
            </a:rPr>
            <a:t>Que </a:t>
          </a:r>
          <a:r>
            <a:rPr lang="es-ES" sz="2200" b="1" kern="1200" dirty="0">
              <a:solidFill>
                <a:schemeClr val="tx1"/>
              </a:solidFill>
              <a:effectLst/>
              <a:latin typeface="Arial" panose="020B0604020202020204" pitchFamily="34" charset="0"/>
              <a:ea typeface="+mn-ea"/>
              <a:cs typeface="Arial" panose="020B0604020202020204" pitchFamily="34" charset="0"/>
            </a:rPr>
            <a:t>generen</a:t>
          </a:r>
          <a:r>
            <a:rPr lang="es-ES" sz="2200" b="1" kern="1200" dirty="0">
              <a:solidFill>
                <a:schemeClr val="tx1"/>
              </a:solidFill>
              <a:effectLst/>
              <a:latin typeface="Arial" panose="020B0604020202020204" pitchFamily="34" charset="0"/>
              <a:cs typeface="Arial" panose="020B0604020202020204" pitchFamily="34" charset="0"/>
            </a:rPr>
            <a:t> políticas de desarrollo, normativa y metodología</a:t>
          </a:r>
          <a:r>
            <a:rPr lang="es-ES" sz="22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200" kern="1200" dirty="0">
              <a:solidFill>
                <a:schemeClr val="tx1"/>
              </a:solidFill>
              <a:latin typeface="Arial" panose="020B0604020202020204" pitchFamily="34" charset="0"/>
              <a:cs typeface="Arial" panose="020B0604020202020204" pitchFamily="34" charset="0"/>
            </a:rPr>
            <a:t>que se integren al sistema de información de las Fuerzas Armadas.</a:t>
          </a:r>
        </a:p>
      </dgm:t>
    </dgm:pt>
    <dgm:pt modelId="{F406D079-48A4-40D6-9A64-C8861718787D}" type="parTrans" cxnId="{C5277553-417C-4ED7-8C14-F420A58B53EE}">
      <dgm:prSet/>
      <dgm:spPr/>
      <dgm:t>
        <a:bodyPr/>
        <a:lstStyle/>
        <a:p>
          <a:endParaRPr lang="es-ES"/>
        </a:p>
      </dgm:t>
    </dgm:pt>
    <dgm:pt modelId="{59948C90-4F5D-4848-8846-B6469BD90B43}" type="sibTrans" cxnId="{C5277553-417C-4ED7-8C14-F420A58B53EE}">
      <dgm:prSet/>
      <dgm:spPr/>
      <dgm:t>
        <a:bodyPr/>
        <a:lstStyle/>
        <a:p>
          <a:endParaRPr lang="es-ES"/>
        </a:p>
      </dgm:t>
    </dgm:pt>
    <dgm:pt modelId="{C8771B49-9961-4B65-9D95-4019FA97DF81}" type="pres">
      <dgm:prSet presAssocID="{E691F909-2401-46AD-BCEF-6B89FD5E407D}" presName="linear" presStyleCnt="0">
        <dgm:presLayoutVars>
          <dgm:animLvl val="lvl"/>
          <dgm:resizeHandles val="exact"/>
        </dgm:presLayoutVars>
      </dgm:prSet>
      <dgm:spPr/>
      <dgm:t>
        <a:bodyPr/>
        <a:lstStyle/>
        <a:p>
          <a:endParaRPr lang="es-EC"/>
        </a:p>
      </dgm:t>
    </dgm:pt>
    <dgm:pt modelId="{FAF04514-FEA5-49A4-9A24-D2F65AC883BD}" type="pres">
      <dgm:prSet presAssocID="{E6CA4FA8-D7B7-425B-BAC3-12B26AFBC0C4}" presName="parentText" presStyleLbl="node1" presStyleIdx="0" presStyleCnt="2">
        <dgm:presLayoutVars>
          <dgm:chMax val="0"/>
          <dgm:bulletEnabled val="1"/>
        </dgm:presLayoutVars>
      </dgm:prSet>
      <dgm:spPr>
        <a:xfrm>
          <a:off x="0" y="3460157"/>
          <a:ext cx="10709327" cy="1045504"/>
        </a:xfrm>
        <a:prstGeom prst="roundRect">
          <a:avLst/>
        </a:prstGeom>
      </dgm:spPr>
      <dgm:t>
        <a:bodyPr/>
        <a:lstStyle/>
        <a:p>
          <a:endParaRPr lang="es-EC"/>
        </a:p>
      </dgm:t>
    </dgm:pt>
    <dgm:pt modelId="{1537A228-39FC-43D3-ABD7-C10FE7D83D2B}" type="pres">
      <dgm:prSet presAssocID="{4E0BA7AB-38D0-4ACC-AA4D-866B0CDA6E80}" presName="spacer" presStyleCnt="0"/>
      <dgm:spPr/>
    </dgm:pt>
    <dgm:pt modelId="{231C7E38-BE95-4230-95ED-6E338F574F5A}" type="pres">
      <dgm:prSet presAssocID="{F5CD994E-D44F-4D4E-A4D8-88D771685FCB}" presName="parentText" presStyleLbl="node1" presStyleIdx="1" presStyleCnt="2">
        <dgm:presLayoutVars>
          <dgm:chMax val="0"/>
          <dgm:bulletEnabled val="1"/>
        </dgm:presLayoutVars>
      </dgm:prSet>
      <dgm:spPr>
        <a:xfrm>
          <a:off x="0" y="4560382"/>
          <a:ext cx="10709327" cy="1045504"/>
        </a:xfrm>
        <a:prstGeom prst="roundRect">
          <a:avLst/>
        </a:prstGeom>
      </dgm:spPr>
      <dgm:t>
        <a:bodyPr/>
        <a:lstStyle/>
        <a:p>
          <a:endParaRPr lang="es-EC"/>
        </a:p>
      </dgm:t>
    </dgm:pt>
  </dgm:ptLst>
  <dgm:cxnLst>
    <dgm:cxn modelId="{C5277553-417C-4ED7-8C14-F420A58B53EE}" srcId="{E691F909-2401-46AD-BCEF-6B89FD5E407D}" destId="{F5CD994E-D44F-4D4E-A4D8-88D771685FCB}" srcOrd="1" destOrd="0" parTransId="{F406D079-48A4-40D6-9A64-C8861718787D}" sibTransId="{59948C90-4F5D-4848-8846-B6469BD90B43}"/>
    <dgm:cxn modelId="{7EB6833C-842F-4761-B078-3591D2FF73B3}" srcId="{E691F909-2401-46AD-BCEF-6B89FD5E407D}" destId="{E6CA4FA8-D7B7-425B-BAC3-12B26AFBC0C4}" srcOrd="0" destOrd="0" parTransId="{CA0DED2D-120E-4169-BFF7-232D3E80DD49}" sibTransId="{4E0BA7AB-38D0-4ACC-AA4D-866B0CDA6E80}"/>
    <dgm:cxn modelId="{F79CEF54-C4F6-43E7-AD8B-C45137DFA17F}" type="presOf" srcId="{E6CA4FA8-D7B7-425B-BAC3-12B26AFBC0C4}" destId="{FAF04514-FEA5-49A4-9A24-D2F65AC883BD}" srcOrd="0" destOrd="0" presId="urn:microsoft.com/office/officeart/2005/8/layout/vList2"/>
    <dgm:cxn modelId="{31B33002-8BFA-4DB3-9DE2-DCB5BB745943}" type="presOf" srcId="{F5CD994E-D44F-4D4E-A4D8-88D771685FCB}" destId="{231C7E38-BE95-4230-95ED-6E338F574F5A}" srcOrd="0" destOrd="0" presId="urn:microsoft.com/office/officeart/2005/8/layout/vList2"/>
    <dgm:cxn modelId="{0DBD2251-FE06-4374-96CA-DED84236D700}" type="presOf" srcId="{E691F909-2401-46AD-BCEF-6B89FD5E407D}" destId="{C8771B49-9961-4B65-9D95-4019FA97DF81}" srcOrd="0" destOrd="0" presId="urn:microsoft.com/office/officeart/2005/8/layout/vList2"/>
    <dgm:cxn modelId="{9954D6C3-2597-43EF-8276-5E53C516A2E4}" type="presParOf" srcId="{C8771B49-9961-4B65-9D95-4019FA97DF81}" destId="{FAF04514-FEA5-49A4-9A24-D2F65AC883BD}" srcOrd="0" destOrd="0" presId="urn:microsoft.com/office/officeart/2005/8/layout/vList2"/>
    <dgm:cxn modelId="{71A96427-70D4-492D-9045-7F223546ABAD}" type="presParOf" srcId="{C8771B49-9961-4B65-9D95-4019FA97DF81}" destId="{1537A228-39FC-43D3-ABD7-C10FE7D83D2B}" srcOrd="1" destOrd="0" presId="urn:microsoft.com/office/officeart/2005/8/layout/vList2"/>
    <dgm:cxn modelId="{8C0E8DE9-8E7A-4E84-9724-772D739B74BC}" type="presParOf" srcId="{C8771B49-9961-4B65-9D95-4019FA97DF81}" destId="{231C7E38-BE95-4230-95ED-6E338F574F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1F909-2401-46AD-BCEF-6B89FD5E407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F8A97E67-3ACE-47FF-9714-E3D229FA14DE}">
      <dgm:prSet custT="1">
        <dgm:style>
          <a:lnRef idx="2">
            <a:schemeClr val="accent3"/>
          </a:lnRef>
          <a:fillRef idx="1">
            <a:schemeClr val="lt1"/>
          </a:fillRef>
          <a:effectRef idx="0">
            <a:schemeClr val="accent3"/>
          </a:effectRef>
          <a:fontRef idx="minor">
            <a:schemeClr val="dk1"/>
          </a:fontRef>
        </dgm:style>
      </dgm:prSet>
      <dgm:spPr>
        <a:solidFill>
          <a:schemeClr val="accent6">
            <a:lumMod val="20000"/>
            <a:lumOff val="8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100" kern="1200" dirty="0">
              <a:solidFill>
                <a:schemeClr val="dk1"/>
              </a:solidFill>
              <a:effectLst/>
              <a:latin typeface="Arial" panose="020B0604020202020204" pitchFamily="34" charset="0"/>
              <a:ea typeface="+mn-ea"/>
              <a:cs typeface="Times New Roman" panose="02020603050405020304" pitchFamily="18" charset="0"/>
            </a:rPr>
            <a:t>Crear una </a:t>
          </a:r>
          <a:r>
            <a:rPr lang="es-EC" sz="2100" b="1" kern="1200" dirty="0">
              <a:solidFill>
                <a:schemeClr val="dk1"/>
              </a:solidFill>
              <a:effectLst/>
              <a:latin typeface="Arial" panose="020B0604020202020204" pitchFamily="34" charset="0"/>
              <a:ea typeface="+mn-ea"/>
              <a:cs typeface="Times New Roman" panose="02020603050405020304" pitchFamily="18" charset="0"/>
            </a:rPr>
            <a:t>infraestructura de red institucional con terminales activos, en </a:t>
          </a:r>
          <a:r>
            <a:rPr lang="es-EC" sz="2100" b="1"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tiempo real </a:t>
          </a:r>
          <a:r>
            <a:rPr lang="es-EC" sz="2100" b="1" kern="1200" dirty="0">
              <a:solidFill>
                <a:schemeClr val="dk1"/>
              </a:solidFill>
              <a:effectLst/>
              <a:latin typeface="Arial" panose="020B0604020202020204" pitchFamily="34" charset="0"/>
              <a:ea typeface="+mn-ea"/>
              <a:cs typeface="Times New Roman" panose="02020603050405020304" pitchFamily="18" charset="0"/>
            </a:rPr>
            <a:t>en cada una de las unidades de la Fuerza Terrestre</a:t>
          </a:r>
          <a:r>
            <a:rPr lang="es-EC" sz="2100" kern="1200" dirty="0">
              <a:solidFill>
                <a:schemeClr val="dk1"/>
              </a:solidFill>
              <a:effectLst/>
              <a:latin typeface="Arial" panose="020B0604020202020204" pitchFamily="34" charset="0"/>
              <a:ea typeface="+mn-ea"/>
              <a:cs typeface="Times New Roman" panose="02020603050405020304" pitchFamily="18" charset="0"/>
            </a:rPr>
            <a:t>, mediante un </a:t>
          </a:r>
          <a:r>
            <a:rPr lang="es-EC" sz="2100" u="sng" kern="1200" dirty="0">
              <a:solidFill>
                <a:schemeClr val="dk1"/>
              </a:solidFill>
              <a:effectLst/>
              <a:latin typeface="Arial" panose="020B0604020202020204" pitchFamily="34" charset="0"/>
              <a:ea typeface="+mn-ea"/>
              <a:cs typeface="Times New Roman" panose="02020603050405020304" pitchFamily="18" charset="0"/>
            </a:rPr>
            <a:t>sistema de control central</a:t>
          </a:r>
          <a:r>
            <a:rPr lang="es-EC" sz="2100" kern="1200" dirty="0">
              <a:solidFill>
                <a:schemeClr val="dk1"/>
              </a:solidFill>
              <a:effectLst/>
              <a:latin typeface="Arial" panose="020B0604020202020204" pitchFamily="34" charset="0"/>
              <a:ea typeface="+mn-ea"/>
              <a:cs typeface="Times New Roman" panose="02020603050405020304" pitchFamily="18" charset="0"/>
            </a:rPr>
            <a:t>, </a:t>
          </a:r>
          <a:r>
            <a:rPr lang="es-EC" sz="2100" b="1" kern="1200" dirty="0">
              <a:solidFill>
                <a:schemeClr val="dk1"/>
              </a:solidFill>
              <a:effectLst/>
              <a:latin typeface="Arial" panose="020B0604020202020204" pitchFamily="34" charset="0"/>
              <a:ea typeface="+mn-ea"/>
              <a:cs typeface="Times New Roman" panose="02020603050405020304" pitchFamily="18" charset="0"/>
            </a:rPr>
            <a:t>respaldado con software desarrollado dentro de la institución,</a:t>
          </a:r>
          <a:r>
            <a:rPr lang="es-EC" sz="2100" kern="1200" dirty="0">
              <a:solidFill>
                <a:schemeClr val="dk1"/>
              </a:solidFill>
              <a:effectLst/>
              <a:latin typeface="Arial" panose="020B0604020202020204" pitchFamily="34" charset="0"/>
              <a:ea typeface="+mn-ea"/>
              <a:cs typeface="Times New Roman" panose="02020603050405020304" pitchFamily="18" charset="0"/>
            </a:rPr>
            <a:t> por los centros académicos propios, que garantice la seguridad de la de la información en el contexto de la Defensa y Seguridad Nacional.</a:t>
          </a:r>
          <a:endParaRPr lang="es-ES" sz="2100" kern="1200" dirty="0">
            <a:solidFill>
              <a:schemeClr val="dk1"/>
            </a:solidFill>
            <a:effectLst/>
            <a:latin typeface="Arial" panose="020B0604020202020204" pitchFamily="34" charset="0"/>
            <a:ea typeface="+mn-ea"/>
            <a:cs typeface="Times New Roman" panose="02020603050405020304" pitchFamily="18" charset="0"/>
          </a:endParaRPr>
        </a:p>
      </dgm:t>
    </dgm:pt>
    <dgm:pt modelId="{C601ECE4-7B54-4274-8FA8-225900DFF415}" type="parTrans" cxnId="{9ED883FC-DA23-4F18-8F3D-6EE10D38FF80}">
      <dgm:prSet/>
      <dgm:spPr/>
      <dgm:t>
        <a:bodyPr/>
        <a:lstStyle/>
        <a:p>
          <a:endParaRPr lang="es-ES" sz="2100">
            <a:effectLst/>
          </a:endParaRPr>
        </a:p>
      </dgm:t>
    </dgm:pt>
    <dgm:pt modelId="{58448B40-56BC-4BAE-867B-3DA6F13AA956}" type="sibTrans" cxnId="{9ED883FC-DA23-4F18-8F3D-6EE10D38FF80}">
      <dgm:prSet/>
      <dgm:spPr/>
      <dgm:t>
        <a:bodyPr/>
        <a:lstStyle/>
        <a:p>
          <a:endParaRPr lang="es-ES" sz="2100">
            <a:effectLst/>
          </a:endParaRPr>
        </a:p>
      </dgm:t>
    </dgm:pt>
    <dgm:pt modelId="{B51EA731-4364-48FB-995F-0CA0182B0A1A}">
      <dgm:prSet custT="1">
        <dgm:style>
          <a:lnRef idx="2">
            <a:schemeClr val="accent3"/>
          </a:lnRef>
          <a:fillRef idx="1">
            <a:schemeClr val="lt1"/>
          </a:fillRef>
          <a:effectRef idx="0">
            <a:schemeClr val="accent3"/>
          </a:effectRef>
          <a:fontRef idx="minor">
            <a:schemeClr val="dk1"/>
          </a:fontRef>
        </dgm:style>
      </dgm:prSet>
      <dgm:spPr>
        <a:solidFill>
          <a:schemeClr val="accent6">
            <a:lumMod val="40000"/>
            <a:lumOff val="60000"/>
          </a:schemeClr>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100" kern="1200" dirty="0">
              <a:solidFill>
                <a:prstClr val="black"/>
              </a:solidFill>
              <a:effectLst/>
              <a:latin typeface="Arial" panose="020B0604020202020204" pitchFamily="34" charset="0"/>
              <a:ea typeface="+mn-ea"/>
              <a:cs typeface="Times New Roman" panose="02020603050405020304" pitchFamily="18" charset="0"/>
            </a:rPr>
            <a:t>Determinar </a:t>
          </a:r>
          <a:r>
            <a:rPr lang="es-EC" sz="2100" b="1" kern="1200" dirty="0">
              <a:solidFill>
                <a:prstClr val="black"/>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políticas y normas de seguridad</a:t>
          </a:r>
          <a:r>
            <a:rPr lang="es-EC" sz="2100" b="1" kern="1200" dirty="0">
              <a:solidFill>
                <a:prstClr val="black"/>
              </a:solidFill>
              <a:effectLst/>
              <a:latin typeface="Arial" panose="020B0604020202020204" pitchFamily="34" charset="0"/>
              <a:ea typeface="+mn-ea"/>
              <a:cs typeface="Times New Roman" panose="02020603050405020304" pitchFamily="18" charset="0"/>
            </a:rPr>
            <a:t> respecto a la </a:t>
          </a:r>
          <a:r>
            <a:rPr lang="es-EC" sz="2100" b="1" u="sng" kern="1200" dirty="0">
              <a:solidFill>
                <a:prstClr val="black"/>
              </a:solidFill>
              <a:effectLst/>
              <a:latin typeface="Arial" panose="020B0604020202020204" pitchFamily="34" charset="0"/>
              <a:ea typeface="+mn-ea"/>
              <a:cs typeface="Times New Roman" panose="02020603050405020304" pitchFamily="18" charset="0"/>
            </a:rPr>
            <a:t>creación</a:t>
          </a:r>
          <a:r>
            <a:rPr lang="es-EC" sz="2100" b="1" kern="1200" dirty="0">
              <a:solidFill>
                <a:prstClr val="black"/>
              </a:solidFill>
              <a:effectLst/>
              <a:latin typeface="Arial" panose="020B0604020202020204" pitchFamily="34" charset="0"/>
              <a:ea typeface="+mn-ea"/>
              <a:cs typeface="Times New Roman" panose="02020603050405020304" pitchFamily="18" charset="0"/>
            </a:rPr>
            <a:t>, </a:t>
          </a:r>
          <a:r>
            <a:rPr lang="es-EC" sz="2100" b="1" u="sng" kern="1200" dirty="0">
              <a:solidFill>
                <a:prstClr val="black"/>
              </a:solidFill>
              <a:effectLst/>
              <a:latin typeface="Arial" panose="020B0604020202020204" pitchFamily="34" charset="0"/>
              <a:ea typeface="+mn-ea"/>
              <a:cs typeface="Times New Roman" panose="02020603050405020304" pitchFamily="18" charset="0"/>
            </a:rPr>
            <a:t>compartición</a:t>
          </a:r>
          <a:r>
            <a:rPr lang="es-EC" sz="2100" b="1" kern="1200" dirty="0">
              <a:solidFill>
                <a:prstClr val="black"/>
              </a:solidFill>
              <a:effectLst/>
              <a:latin typeface="Arial" panose="020B0604020202020204" pitchFamily="34" charset="0"/>
              <a:ea typeface="+mn-ea"/>
              <a:cs typeface="Times New Roman" panose="02020603050405020304" pitchFamily="18" charset="0"/>
            </a:rPr>
            <a:t> y </a:t>
          </a:r>
          <a:r>
            <a:rPr lang="es-EC" sz="2100" b="1" u="sng" kern="1200" dirty="0">
              <a:solidFill>
                <a:prstClr val="black"/>
              </a:solidFill>
              <a:effectLst/>
              <a:latin typeface="Arial" panose="020B0604020202020204" pitchFamily="34" charset="0"/>
              <a:ea typeface="+mn-ea"/>
              <a:cs typeface="Times New Roman" panose="02020603050405020304" pitchFamily="18" charset="0"/>
            </a:rPr>
            <a:t>manejo</a:t>
          </a:r>
          <a:r>
            <a:rPr lang="es-EC" sz="2100" b="1" kern="1200" dirty="0">
              <a:solidFill>
                <a:prstClr val="black"/>
              </a:solidFill>
              <a:effectLst/>
              <a:latin typeface="Arial" panose="020B0604020202020204" pitchFamily="34" charset="0"/>
              <a:ea typeface="+mn-ea"/>
              <a:cs typeface="Times New Roman" panose="02020603050405020304" pitchFamily="18" charset="0"/>
            </a:rPr>
            <a:t> de información en la red informática</a:t>
          </a:r>
          <a:r>
            <a:rPr lang="es-EC" sz="2100" kern="1200" dirty="0">
              <a:solidFill>
                <a:prstClr val="black"/>
              </a:solidFill>
              <a:effectLst/>
              <a:latin typeface="Arial" panose="020B0604020202020204" pitchFamily="34" charset="0"/>
              <a:ea typeface="+mn-ea"/>
              <a:cs typeface="Times New Roman" panose="02020603050405020304" pitchFamily="18" charset="0"/>
            </a:rPr>
            <a:t>, para los responsables de su gestión (comandantes, subcomandantes, oficiales de comunicación y técnicos).</a:t>
          </a:r>
          <a:endParaRPr lang="es-ES" sz="2100" kern="1200" dirty="0">
            <a:solidFill>
              <a:prstClr val="black"/>
            </a:solidFill>
            <a:effectLst/>
            <a:latin typeface="Arial" panose="020B0604020202020204" pitchFamily="34" charset="0"/>
            <a:ea typeface="+mn-ea"/>
            <a:cs typeface="Times New Roman" panose="02020603050405020304" pitchFamily="18" charset="0"/>
          </a:endParaRPr>
        </a:p>
      </dgm:t>
    </dgm:pt>
    <dgm:pt modelId="{9997DAC4-1BDC-4446-989C-A8DEAA50BBD1}" type="parTrans" cxnId="{FD3BA59C-5E56-4E59-84E3-F4FCA875C0C3}">
      <dgm:prSet/>
      <dgm:spPr/>
      <dgm:t>
        <a:bodyPr/>
        <a:lstStyle/>
        <a:p>
          <a:endParaRPr lang="es-ES" sz="2100">
            <a:effectLst/>
          </a:endParaRPr>
        </a:p>
      </dgm:t>
    </dgm:pt>
    <dgm:pt modelId="{DC75E281-8F8C-4F5C-B563-63140B00DD10}" type="sibTrans" cxnId="{FD3BA59C-5E56-4E59-84E3-F4FCA875C0C3}">
      <dgm:prSet/>
      <dgm:spPr/>
      <dgm:t>
        <a:bodyPr/>
        <a:lstStyle/>
        <a:p>
          <a:endParaRPr lang="es-ES" sz="2100">
            <a:effectLst/>
          </a:endParaRPr>
        </a:p>
      </dgm:t>
    </dgm:pt>
    <dgm:pt modelId="{C8771B49-9961-4B65-9D95-4019FA97DF81}" type="pres">
      <dgm:prSet presAssocID="{E691F909-2401-46AD-BCEF-6B89FD5E407D}" presName="linear" presStyleCnt="0">
        <dgm:presLayoutVars>
          <dgm:animLvl val="lvl"/>
          <dgm:resizeHandles val="exact"/>
        </dgm:presLayoutVars>
      </dgm:prSet>
      <dgm:spPr/>
      <dgm:t>
        <a:bodyPr/>
        <a:lstStyle/>
        <a:p>
          <a:endParaRPr lang="es-EC"/>
        </a:p>
      </dgm:t>
    </dgm:pt>
    <dgm:pt modelId="{B157BA91-8878-49FE-B8CC-303440D4ADB5}" type="pres">
      <dgm:prSet presAssocID="{F8A97E67-3ACE-47FF-9714-E3D229FA14DE}" presName="parentText" presStyleLbl="node1" presStyleIdx="0" presStyleCnt="2" custScaleY="108605" custLinFactNeighborX="1633" custLinFactNeighborY="-5622">
        <dgm:presLayoutVars>
          <dgm:chMax val="0"/>
          <dgm:bulletEnabled val="1"/>
        </dgm:presLayoutVars>
      </dgm:prSet>
      <dgm:spPr>
        <a:xfrm>
          <a:off x="0" y="621835"/>
          <a:ext cx="10135890" cy="1559025"/>
        </a:xfrm>
        <a:prstGeom prst="roundRect">
          <a:avLst/>
        </a:prstGeom>
      </dgm:spPr>
      <dgm:t>
        <a:bodyPr/>
        <a:lstStyle/>
        <a:p>
          <a:endParaRPr lang="es-EC"/>
        </a:p>
      </dgm:t>
    </dgm:pt>
    <dgm:pt modelId="{E5EF5D17-85DF-4C9C-8F9B-572DE21ABA70}" type="pres">
      <dgm:prSet presAssocID="{58448B40-56BC-4BAE-867B-3DA6F13AA956}" presName="spacer" presStyleCnt="0"/>
      <dgm:spPr/>
    </dgm:pt>
    <dgm:pt modelId="{C5123409-AEB5-43E6-A53A-BCE8CB7B88D3}" type="pres">
      <dgm:prSet presAssocID="{B51EA731-4364-48FB-995F-0CA0182B0A1A}" presName="parentText" presStyleLbl="node1" presStyleIdx="1" presStyleCnt="2" custScaleY="73647" custLinFactNeighborY="-10945">
        <dgm:presLayoutVars>
          <dgm:chMax val="0"/>
          <dgm:bulletEnabled val="1"/>
        </dgm:presLayoutVars>
      </dgm:prSet>
      <dgm:spPr>
        <a:xfrm>
          <a:off x="0" y="2411696"/>
          <a:ext cx="10135890" cy="2405081"/>
        </a:xfrm>
        <a:prstGeom prst="roundRect">
          <a:avLst/>
        </a:prstGeom>
      </dgm:spPr>
      <dgm:t>
        <a:bodyPr/>
        <a:lstStyle/>
        <a:p>
          <a:endParaRPr lang="es-EC"/>
        </a:p>
      </dgm:t>
    </dgm:pt>
  </dgm:ptLst>
  <dgm:cxnLst>
    <dgm:cxn modelId="{9ED883FC-DA23-4F18-8F3D-6EE10D38FF80}" srcId="{E691F909-2401-46AD-BCEF-6B89FD5E407D}" destId="{F8A97E67-3ACE-47FF-9714-E3D229FA14DE}" srcOrd="0" destOrd="0" parTransId="{C601ECE4-7B54-4274-8FA8-225900DFF415}" sibTransId="{58448B40-56BC-4BAE-867B-3DA6F13AA956}"/>
    <dgm:cxn modelId="{585B78CD-6353-4C61-A698-A49D2FA6B1F9}" type="presOf" srcId="{F8A97E67-3ACE-47FF-9714-E3D229FA14DE}" destId="{B157BA91-8878-49FE-B8CC-303440D4ADB5}" srcOrd="0" destOrd="0" presId="urn:microsoft.com/office/officeart/2005/8/layout/vList2"/>
    <dgm:cxn modelId="{9AECC494-F029-4E54-B3B6-BBA1CC80DFA3}" type="presOf" srcId="{B51EA731-4364-48FB-995F-0CA0182B0A1A}" destId="{C5123409-AEB5-43E6-A53A-BCE8CB7B88D3}" srcOrd="0" destOrd="0" presId="urn:microsoft.com/office/officeart/2005/8/layout/vList2"/>
    <dgm:cxn modelId="{FD3BA59C-5E56-4E59-84E3-F4FCA875C0C3}" srcId="{E691F909-2401-46AD-BCEF-6B89FD5E407D}" destId="{B51EA731-4364-48FB-995F-0CA0182B0A1A}" srcOrd="1" destOrd="0" parTransId="{9997DAC4-1BDC-4446-989C-A8DEAA50BBD1}" sibTransId="{DC75E281-8F8C-4F5C-B563-63140B00DD10}"/>
    <dgm:cxn modelId="{0DBD2251-FE06-4374-96CA-DED84236D700}" type="presOf" srcId="{E691F909-2401-46AD-BCEF-6B89FD5E407D}" destId="{C8771B49-9961-4B65-9D95-4019FA97DF81}" srcOrd="0" destOrd="0" presId="urn:microsoft.com/office/officeart/2005/8/layout/vList2"/>
    <dgm:cxn modelId="{B9A7F6A9-8E69-4905-ACA6-A391BF8ABB3D}" type="presParOf" srcId="{C8771B49-9961-4B65-9D95-4019FA97DF81}" destId="{B157BA91-8878-49FE-B8CC-303440D4ADB5}" srcOrd="0" destOrd="0" presId="urn:microsoft.com/office/officeart/2005/8/layout/vList2"/>
    <dgm:cxn modelId="{86D00321-F81A-49B1-8824-D38A32ECB5C2}" type="presParOf" srcId="{C8771B49-9961-4B65-9D95-4019FA97DF81}" destId="{E5EF5D17-85DF-4C9C-8F9B-572DE21ABA70}" srcOrd="1" destOrd="0" presId="urn:microsoft.com/office/officeart/2005/8/layout/vList2"/>
    <dgm:cxn modelId="{A90DA13E-D73E-4763-ACEE-7007F946DFE9}" type="presParOf" srcId="{C8771B49-9961-4B65-9D95-4019FA97DF81}" destId="{C5123409-AEB5-43E6-A53A-BCE8CB7B88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91F909-2401-46AD-BCEF-6B89FD5E40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7FC19D49-DE39-4D86-8061-BE31E5BD54B5}">
      <dgm:prSet custT="1">
        <dgm:style>
          <a:lnRef idx="2">
            <a:schemeClr val="accent3"/>
          </a:lnRef>
          <a:fillRef idx="1">
            <a:schemeClr val="lt1"/>
          </a:fillRef>
          <a:effectRef idx="0">
            <a:schemeClr val="accent3"/>
          </a:effectRef>
          <a:fontRef idx="minor">
            <a:schemeClr val="dk1"/>
          </a:fontRef>
        </dgm:style>
      </dgm:prSet>
      <dgm:spPr>
        <a:solidFill>
          <a:schemeClr val="accent6">
            <a:lumMod val="20000"/>
            <a:lumOff val="8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000" kern="1200" dirty="0">
              <a:solidFill>
                <a:schemeClr val="dk1"/>
              </a:solidFill>
              <a:effectLst/>
              <a:latin typeface="Arial" panose="020B0604020202020204" pitchFamily="34" charset="0"/>
              <a:ea typeface="+mn-ea"/>
              <a:cs typeface="Times New Roman" panose="02020603050405020304" pitchFamily="18" charset="0"/>
            </a:rPr>
            <a:t>Determinar </a:t>
          </a:r>
          <a:r>
            <a:rPr lang="es-EC" sz="2000" b="1" kern="1200" dirty="0">
              <a:solidFill>
                <a:schemeClr val="dk1"/>
              </a:solidFill>
              <a:effectLst/>
              <a:latin typeface="Arial" panose="020B0604020202020204" pitchFamily="34" charset="0"/>
              <a:ea typeface="+mn-ea"/>
              <a:cs typeface="Times New Roman" panose="02020603050405020304" pitchFamily="18" charset="0"/>
            </a:rPr>
            <a:t>normativas y políticas de gestión y seguridad</a:t>
          </a:r>
          <a:r>
            <a:rPr lang="es-EC" sz="2000" kern="1200" dirty="0">
              <a:solidFill>
                <a:schemeClr val="dk1"/>
              </a:solidFill>
              <a:effectLst/>
              <a:latin typeface="Arial" panose="020B0604020202020204" pitchFamily="34" charset="0"/>
              <a:ea typeface="+mn-ea"/>
              <a:cs typeface="Times New Roman" panose="02020603050405020304" pitchFamily="18" charset="0"/>
            </a:rPr>
            <a:t>, respecto a la </a:t>
          </a:r>
          <a:r>
            <a:rPr lang="es-EC" sz="2000" b="1" u="sng" kern="1200" dirty="0">
              <a:solidFill>
                <a:schemeClr val="dk1"/>
              </a:solidFill>
              <a:effectLst/>
              <a:latin typeface="Arial" panose="020B0604020202020204" pitchFamily="34" charset="0"/>
              <a:ea typeface="+mn-ea"/>
              <a:cs typeface="Times New Roman" panose="02020603050405020304" pitchFamily="18" charset="0"/>
            </a:rPr>
            <a:t>generación</a:t>
          </a:r>
          <a:r>
            <a:rPr lang="es-EC" sz="2000" b="1" kern="1200" dirty="0">
              <a:solidFill>
                <a:schemeClr val="dk1"/>
              </a:solidFill>
              <a:effectLst/>
              <a:latin typeface="Arial" panose="020B0604020202020204" pitchFamily="34" charset="0"/>
              <a:ea typeface="+mn-ea"/>
              <a:cs typeface="Times New Roman" panose="02020603050405020304" pitchFamily="18" charset="0"/>
            </a:rPr>
            <a:t>, </a:t>
          </a:r>
          <a:r>
            <a:rPr lang="es-EC" sz="2000" b="1" u="sng" kern="1200" dirty="0">
              <a:solidFill>
                <a:schemeClr val="dk1"/>
              </a:solidFill>
              <a:effectLst/>
              <a:latin typeface="Arial" panose="020B0604020202020204" pitchFamily="34" charset="0"/>
              <a:ea typeface="+mn-ea"/>
              <a:cs typeface="Times New Roman" panose="02020603050405020304" pitchFamily="18" charset="0"/>
            </a:rPr>
            <a:t>uso</a:t>
          </a:r>
          <a:r>
            <a:rPr lang="es-EC" sz="2000" b="1" kern="1200" dirty="0">
              <a:solidFill>
                <a:schemeClr val="dk1"/>
              </a:solidFill>
              <a:effectLst/>
              <a:latin typeface="Arial" panose="020B0604020202020204" pitchFamily="34" charset="0"/>
              <a:ea typeface="+mn-ea"/>
              <a:cs typeface="Times New Roman" panose="02020603050405020304" pitchFamily="18" charset="0"/>
            </a:rPr>
            <a:t> y </a:t>
          </a:r>
          <a:r>
            <a:rPr lang="es-EC" sz="2000" b="1" u="sng" kern="1200" dirty="0">
              <a:solidFill>
                <a:schemeClr val="dk1"/>
              </a:solidFill>
              <a:effectLst/>
              <a:latin typeface="Arial" panose="020B0604020202020204" pitchFamily="34" charset="0"/>
              <a:ea typeface="+mn-ea"/>
              <a:cs typeface="Times New Roman" panose="02020603050405020304" pitchFamily="18" charset="0"/>
            </a:rPr>
            <a:t>compartición</a:t>
          </a:r>
          <a:r>
            <a:rPr lang="es-EC" sz="2000" b="1" kern="1200" dirty="0">
              <a:solidFill>
                <a:schemeClr val="dk1"/>
              </a:solidFill>
              <a:effectLst/>
              <a:latin typeface="Arial" panose="020B0604020202020204" pitchFamily="34" charset="0"/>
              <a:ea typeface="+mn-ea"/>
              <a:cs typeface="Times New Roman" panose="02020603050405020304" pitchFamily="18" charset="0"/>
            </a:rPr>
            <a:t> de la información</a:t>
          </a:r>
          <a:r>
            <a:rPr lang="es-EC" sz="2000" kern="1200" dirty="0">
              <a:solidFill>
                <a:schemeClr val="dk1"/>
              </a:solidFill>
              <a:effectLst/>
              <a:latin typeface="Arial" panose="020B0604020202020204" pitchFamily="34" charset="0"/>
              <a:ea typeface="+mn-ea"/>
              <a:cs typeface="Times New Roman" panose="02020603050405020304" pitchFamily="18" charset="0"/>
            </a:rPr>
            <a:t>, para los responsables de la gestión de la información.</a:t>
          </a:r>
          <a:endParaRPr lang="es-ES" sz="2000" kern="1200" dirty="0">
            <a:solidFill>
              <a:schemeClr val="dk1"/>
            </a:solidFill>
            <a:effectLst/>
            <a:latin typeface="Arial" panose="020B0604020202020204" pitchFamily="34" charset="0"/>
            <a:ea typeface="+mn-ea"/>
            <a:cs typeface="Times New Roman" panose="02020603050405020304" pitchFamily="18" charset="0"/>
          </a:endParaRPr>
        </a:p>
      </dgm:t>
    </dgm:pt>
    <dgm:pt modelId="{CFF7812A-BAA0-4914-95C0-7050BC6AF396}" type="parTrans" cxnId="{EAB82AC9-0BCF-4F4D-A892-8898A7B0F277}">
      <dgm:prSet/>
      <dgm:spPr/>
      <dgm:t>
        <a:bodyPr/>
        <a:lstStyle/>
        <a:p>
          <a:endParaRPr lang="es-ES">
            <a:effectLst/>
          </a:endParaRPr>
        </a:p>
      </dgm:t>
    </dgm:pt>
    <dgm:pt modelId="{1947B916-26AA-4A11-8218-036B5EC81E73}" type="sibTrans" cxnId="{EAB82AC9-0BCF-4F4D-A892-8898A7B0F277}">
      <dgm:prSet/>
      <dgm:spPr/>
      <dgm:t>
        <a:bodyPr/>
        <a:lstStyle/>
        <a:p>
          <a:endParaRPr lang="es-ES">
            <a:effectLst/>
          </a:endParaRPr>
        </a:p>
      </dgm:t>
    </dgm:pt>
    <dgm:pt modelId="{F91F8052-A3E8-4851-831C-8874F6A802B5}">
      <dgm:prSet custT="1">
        <dgm:style>
          <a:lnRef idx="2">
            <a:schemeClr val="accent3"/>
          </a:lnRef>
          <a:fillRef idx="1">
            <a:schemeClr val="lt1"/>
          </a:fillRef>
          <a:effectRef idx="0">
            <a:schemeClr val="accent3"/>
          </a:effectRef>
          <a:fontRef idx="minor">
            <a:schemeClr val="dk1"/>
          </a:fontRef>
        </dgm:style>
      </dgm:prSet>
      <dgm:spPr>
        <a:solidFill>
          <a:schemeClr val="accent6">
            <a:lumMod val="40000"/>
            <a:lumOff val="60000"/>
          </a:schemeClr>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000" kern="1200" dirty="0">
              <a:solidFill>
                <a:schemeClr val="dk1"/>
              </a:solidFill>
              <a:effectLst/>
              <a:latin typeface="Arial" panose="020B0604020202020204" pitchFamily="34" charset="0"/>
              <a:ea typeface="+mn-ea"/>
              <a:cs typeface="Times New Roman" panose="02020603050405020304" pitchFamily="18" charset="0"/>
            </a:rPr>
            <a:t>Determinar </a:t>
          </a:r>
          <a:r>
            <a:rPr lang="es-EC" sz="2000" b="1" kern="1200" dirty="0">
              <a:solidFill>
                <a:schemeClr val="dk1"/>
              </a:solidFill>
              <a:effectLst/>
              <a:latin typeface="Arial" panose="020B0604020202020204" pitchFamily="34" charset="0"/>
              <a:ea typeface="+mn-ea"/>
              <a:cs typeface="Times New Roman" panose="02020603050405020304" pitchFamily="18" charset="0"/>
            </a:rPr>
            <a:t>políticas de seguridad </a:t>
          </a:r>
          <a:r>
            <a:rPr lang="es-EC" sz="2000" kern="1200" dirty="0">
              <a:solidFill>
                <a:schemeClr val="dk1"/>
              </a:solidFill>
              <a:effectLst/>
              <a:latin typeface="Arial" panose="020B0604020202020204" pitchFamily="34" charset="0"/>
              <a:ea typeface="+mn-ea"/>
              <a:cs typeface="Times New Roman" panose="02020603050405020304" pitchFamily="18" charset="0"/>
            </a:rPr>
            <a:t>para la </a:t>
          </a:r>
          <a:r>
            <a:rPr lang="es-EC" sz="2000" b="1" u="sng" kern="1200" dirty="0">
              <a:solidFill>
                <a:schemeClr val="dk1"/>
              </a:solidFill>
              <a:effectLst/>
              <a:latin typeface="Arial" panose="020B0604020202020204" pitchFamily="34" charset="0"/>
              <a:ea typeface="+mn-ea"/>
              <a:cs typeface="Times New Roman" panose="02020603050405020304" pitchFamily="18" charset="0"/>
            </a:rPr>
            <a:t>implementación</a:t>
          </a:r>
          <a:r>
            <a:rPr lang="es-EC" sz="2000" b="1" kern="1200" dirty="0">
              <a:solidFill>
                <a:schemeClr val="dk1"/>
              </a:solidFill>
              <a:effectLst/>
              <a:latin typeface="Arial" panose="020B0604020202020204" pitchFamily="34" charset="0"/>
              <a:ea typeface="+mn-ea"/>
              <a:cs typeface="Times New Roman" panose="02020603050405020304" pitchFamily="18" charset="0"/>
            </a:rPr>
            <a:t>, </a:t>
          </a:r>
          <a:r>
            <a:rPr lang="es-EC" sz="2000" b="1" u="sng" kern="1200" dirty="0">
              <a:solidFill>
                <a:schemeClr val="dk1"/>
              </a:solidFill>
              <a:effectLst/>
              <a:latin typeface="Arial" panose="020B0604020202020204" pitchFamily="34" charset="0"/>
              <a:ea typeface="+mn-ea"/>
              <a:cs typeface="Times New Roman" panose="02020603050405020304" pitchFamily="18" charset="0"/>
            </a:rPr>
            <a:t>control</a:t>
          </a:r>
          <a:r>
            <a:rPr lang="es-EC" sz="2000" b="1" kern="1200" dirty="0">
              <a:solidFill>
                <a:schemeClr val="dk1"/>
              </a:solidFill>
              <a:effectLst/>
              <a:latin typeface="Arial" panose="020B0604020202020204" pitchFamily="34" charset="0"/>
              <a:ea typeface="+mn-ea"/>
              <a:cs typeface="Times New Roman" panose="02020603050405020304" pitchFamily="18" charset="0"/>
            </a:rPr>
            <a:t>                            y </a:t>
          </a:r>
          <a:r>
            <a:rPr lang="es-EC" sz="2000" b="1" u="sng" kern="1200" dirty="0">
              <a:solidFill>
                <a:schemeClr val="dk1"/>
              </a:solidFill>
              <a:effectLst/>
              <a:latin typeface="Arial" panose="020B0604020202020204" pitchFamily="34" charset="0"/>
              <a:ea typeface="+mn-ea"/>
              <a:cs typeface="Times New Roman" panose="02020603050405020304" pitchFamily="18" charset="0"/>
            </a:rPr>
            <a:t>mantenimiento</a:t>
          </a:r>
          <a:r>
            <a:rPr lang="es-EC" sz="2000" b="1" kern="1200" dirty="0">
              <a:solidFill>
                <a:schemeClr val="dk1"/>
              </a:solidFill>
              <a:effectLst/>
              <a:latin typeface="Arial" panose="020B0604020202020204" pitchFamily="34" charset="0"/>
              <a:ea typeface="+mn-ea"/>
              <a:cs typeface="Times New Roman" panose="02020603050405020304" pitchFamily="18" charset="0"/>
            </a:rPr>
            <a:t> de los sistemas integrados</a:t>
          </a:r>
          <a:r>
            <a:rPr lang="es-EC" sz="2000" kern="1200" dirty="0">
              <a:solidFill>
                <a:schemeClr val="dk1"/>
              </a:solidFill>
              <a:effectLst/>
              <a:latin typeface="Arial" panose="020B0604020202020204" pitchFamily="34" charset="0"/>
              <a:ea typeface="+mn-ea"/>
              <a:cs typeface="Times New Roman" panose="02020603050405020304" pitchFamily="18" charset="0"/>
            </a:rPr>
            <a:t> a la gestión de la información.</a:t>
          </a:r>
          <a:endParaRPr lang="es-ES" sz="2000" kern="1200" dirty="0">
            <a:solidFill>
              <a:schemeClr val="dk1"/>
            </a:solidFill>
            <a:effectLst/>
            <a:latin typeface="Arial" panose="020B0604020202020204" pitchFamily="34" charset="0"/>
            <a:ea typeface="+mn-ea"/>
            <a:cs typeface="Times New Roman" panose="02020603050405020304" pitchFamily="18" charset="0"/>
          </a:endParaRPr>
        </a:p>
      </dgm:t>
    </dgm:pt>
    <dgm:pt modelId="{F042D98E-1EE1-4C38-8E15-14994293B23D}" type="parTrans" cxnId="{82FE3F13-1C6A-498E-BF91-A45E5336023B}">
      <dgm:prSet/>
      <dgm:spPr/>
      <dgm:t>
        <a:bodyPr/>
        <a:lstStyle/>
        <a:p>
          <a:endParaRPr lang="es-ES">
            <a:effectLst/>
          </a:endParaRPr>
        </a:p>
      </dgm:t>
    </dgm:pt>
    <dgm:pt modelId="{4F930C72-BC7B-4632-8BBB-570BF743A4B8}" type="sibTrans" cxnId="{82FE3F13-1C6A-498E-BF91-A45E5336023B}">
      <dgm:prSet/>
      <dgm:spPr/>
      <dgm:t>
        <a:bodyPr/>
        <a:lstStyle/>
        <a:p>
          <a:endParaRPr lang="es-ES">
            <a:effectLst/>
          </a:endParaRPr>
        </a:p>
      </dgm:t>
    </dgm:pt>
    <dgm:pt modelId="{C353003B-5A19-4196-A462-5A7D494252AE}">
      <dgm:prSet custT="1">
        <dgm:style>
          <a:lnRef idx="2">
            <a:schemeClr val="accent3"/>
          </a:lnRef>
          <a:fillRef idx="1">
            <a:schemeClr val="lt1"/>
          </a:fillRef>
          <a:effectRef idx="0">
            <a:schemeClr val="accent3"/>
          </a:effectRef>
          <a:fontRef idx="minor">
            <a:schemeClr val="dk1"/>
          </a:fontRef>
        </dgm:style>
      </dgm:prSet>
      <dgm:spPr>
        <a:solidFill>
          <a:schemeClr val="accent6">
            <a:lumMod val="60000"/>
            <a:lumOff val="4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000" b="1" kern="1200" dirty="0">
              <a:solidFill>
                <a:schemeClr val="dk1"/>
              </a:solidFill>
              <a:effectLst/>
              <a:latin typeface="Arial" panose="020B0604020202020204" pitchFamily="34" charset="0"/>
              <a:ea typeface="+mn-ea"/>
              <a:cs typeface="Times New Roman" panose="02020603050405020304" pitchFamily="18" charset="0"/>
            </a:rPr>
            <a:t>Implementar</a:t>
          </a:r>
          <a:r>
            <a:rPr lang="es-EC" sz="2000" kern="1200" dirty="0">
              <a:solidFill>
                <a:schemeClr val="dk1"/>
              </a:solidFill>
              <a:effectLst/>
              <a:latin typeface="Arial" panose="020B0604020202020204" pitchFamily="34" charset="0"/>
              <a:ea typeface="+mn-ea"/>
              <a:cs typeface="Times New Roman" panose="02020603050405020304" pitchFamily="18" charset="0"/>
            </a:rPr>
            <a:t> </a:t>
          </a:r>
          <a:r>
            <a:rPr lang="es-EC" sz="2000" b="1" kern="1200" dirty="0">
              <a:solidFill>
                <a:schemeClr val="dk1"/>
              </a:solidFill>
              <a:effectLst/>
              <a:latin typeface="Arial" panose="020B0604020202020204" pitchFamily="34" charset="0"/>
              <a:ea typeface="+mn-ea"/>
              <a:cs typeface="Times New Roman" panose="02020603050405020304" pitchFamily="18" charset="0"/>
            </a:rPr>
            <a:t>sistemas de seguridad informática </a:t>
          </a:r>
          <a:r>
            <a:rPr lang="es-EC" sz="2000" u="sng" kern="1200" dirty="0">
              <a:solidFill>
                <a:schemeClr val="dk1"/>
              </a:solidFill>
              <a:effectLst/>
              <a:latin typeface="Arial" panose="020B0604020202020204" pitchFamily="34" charset="0"/>
              <a:ea typeface="+mn-ea"/>
              <a:cs typeface="Times New Roman" panose="02020603050405020304" pitchFamily="18" charset="0"/>
            </a:rPr>
            <a:t>acorde</a:t>
          </a:r>
          <a:r>
            <a:rPr lang="es-EC" sz="2000" kern="1200" dirty="0">
              <a:solidFill>
                <a:schemeClr val="dk1"/>
              </a:solidFill>
              <a:effectLst/>
              <a:latin typeface="Arial" panose="020B0604020202020204" pitchFamily="34" charset="0"/>
              <a:ea typeface="+mn-ea"/>
              <a:cs typeface="Times New Roman" panose="02020603050405020304" pitchFamily="18" charset="0"/>
            </a:rPr>
            <a:t> al </a:t>
          </a:r>
          <a:r>
            <a:rPr lang="es-EC" sz="2000"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desarrollo tecnológico </a:t>
          </a:r>
          <a:r>
            <a:rPr lang="es-EC" sz="2000" kern="1200" dirty="0">
              <a:solidFill>
                <a:schemeClr val="dk1"/>
              </a:solidFill>
              <a:effectLst/>
              <a:latin typeface="Arial" panose="020B0604020202020204" pitchFamily="34" charset="0"/>
              <a:ea typeface="+mn-ea"/>
              <a:cs typeface="Times New Roman" panose="02020603050405020304" pitchFamily="18" charset="0"/>
            </a:rPr>
            <a:t>necesario para </a:t>
          </a:r>
          <a:r>
            <a:rPr lang="es-EC" sz="2000" b="0" u="sng" kern="1200" dirty="0">
              <a:solidFill>
                <a:schemeClr val="dk1"/>
              </a:solidFill>
              <a:effectLst/>
              <a:latin typeface="Arial" panose="020B0604020202020204" pitchFamily="34" charset="0"/>
              <a:ea typeface="+mn-ea"/>
              <a:cs typeface="Times New Roman" panose="02020603050405020304" pitchFamily="18" charset="0"/>
            </a:rPr>
            <a:t>contrarrestar</a:t>
          </a:r>
          <a:r>
            <a:rPr lang="es-EC" sz="2000" kern="1200" dirty="0">
              <a:solidFill>
                <a:schemeClr val="dk1"/>
              </a:solidFill>
              <a:effectLst/>
              <a:latin typeface="Arial" panose="020B0604020202020204" pitchFamily="34" charset="0"/>
              <a:ea typeface="+mn-ea"/>
              <a:cs typeface="Times New Roman" panose="02020603050405020304" pitchFamily="18" charset="0"/>
            </a:rPr>
            <a:t> las </a:t>
          </a:r>
          <a:r>
            <a:rPr lang="es-EC" sz="2000" b="1" kern="1200" dirty="0">
              <a:solidFill>
                <a:schemeClr val="dk1"/>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amenazas actuales</a:t>
          </a:r>
          <a:r>
            <a:rPr lang="es-EC" sz="2000" kern="1200" dirty="0">
              <a:solidFill>
                <a:schemeClr val="dk1"/>
              </a:solidFill>
              <a:effectLst/>
              <a:latin typeface="Arial" panose="020B0604020202020204" pitchFamily="34" charset="0"/>
              <a:ea typeface="+mn-ea"/>
              <a:cs typeface="Times New Roman" panose="02020603050405020304" pitchFamily="18" charset="0"/>
            </a:rPr>
            <a:t>.</a:t>
          </a:r>
          <a:endParaRPr lang="es-ES" sz="2000" kern="1200" dirty="0">
            <a:solidFill>
              <a:schemeClr val="dk1"/>
            </a:solidFill>
            <a:effectLst/>
            <a:latin typeface="Arial" panose="020B0604020202020204" pitchFamily="34" charset="0"/>
            <a:ea typeface="+mn-ea"/>
            <a:cs typeface="Times New Roman" panose="02020603050405020304" pitchFamily="18" charset="0"/>
          </a:endParaRPr>
        </a:p>
      </dgm:t>
    </dgm:pt>
    <dgm:pt modelId="{3A3AA54B-0E8B-417C-BA35-DB23AC6EB1C5}" type="parTrans" cxnId="{45CEC527-F806-426C-834A-4B5C5DCE12FE}">
      <dgm:prSet/>
      <dgm:spPr/>
      <dgm:t>
        <a:bodyPr/>
        <a:lstStyle/>
        <a:p>
          <a:endParaRPr lang="es-ES">
            <a:effectLst/>
          </a:endParaRPr>
        </a:p>
      </dgm:t>
    </dgm:pt>
    <dgm:pt modelId="{EE2F577D-CBB6-4DEC-B92B-9E1FDB8FB298}" type="sibTrans" cxnId="{45CEC527-F806-426C-834A-4B5C5DCE12FE}">
      <dgm:prSet/>
      <dgm:spPr/>
      <dgm:t>
        <a:bodyPr/>
        <a:lstStyle/>
        <a:p>
          <a:endParaRPr lang="es-ES">
            <a:effectLst/>
          </a:endParaRPr>
        </a:p>
      </dgm:t>
    </dgm:pt>
    <dgm:pt modelId="{C8771B49-9961-4B65-9D95-4019FA97DF81}" type="pres">
      <dgm:prSet presAssocID="{E691F909-2401-46AD-BCEF-6B89FD5E407D}" presName="linear" presStyleCnt="0">
        <dgm:presLayoutVars>
          <dgm:animLvl val="lvl"/>
          <dgm:resizeHandles val="exact"/>
        </dgm:presLayoutVars>
      </dgm:prSet>
      <dgm:spPr/>
      <dgm:t>
        <a:bodyPr/>
        <a:lstStyle/>
        <a:p>
          <a:endParaRPr lang="es-EC"/>
        </a:p>
      </dgm:t>
    </dgm:pt>
    <dgm:pt modelId="{70EA6B4D-2B46-4085-8071-F4CEEC3C013D}" type="pres">
      <dgm:prSet presAssocID="{7FC19D49-DE39-4D86-8061-BE31E5BD54B5}" presName="parentText" presStyleLbl="node1" presStyleIdx="0" presStyleCnt="3" custScaleY="124682" custLinFactY="-9716" custLinFactNeighborY="-100000">
        <dgm:presLayoutVars>
          <dgm:chMax val="0"/>
          <dgm:bulletEnabled val="1"/>
        </dgm:presLayoutVars>
      </dgm:prSet>
      <dgm:spPr>
        <a:xfrm>
          <a:off x="0" y="936"/>
          <a:ext cx="9996405" cy="1418716"/>
        </a:xfrm>
        <a:prstGeom prst="roundRect">
          <a:avLst/>
        </a:prstGeom>
      </dgm:spPr>
      <dgm:t>
        <a:bodyPr/>
        <a:lstStyle/>
        <a:p>
          <a:endParaRPr lang="es-EC"/>
        </a:p>
      </dgm:t>
    </dgm:pt>
    <dgm:pt modelId="{70A5BB9D-0DDF-4176-BC80-EB2427CCADDB}" type="pres">
      <dgm:prSet presAssocID="{1947B916-26AA-4A11-8218-036B5EC81E73}" presName="spacer" presStyleCnt="0"/>
      <dgm:spPr/>
    </dgm:pt>
    <dgm:pt modelId="{AA4CEB41-77AC-439E-BE02-45B6093404B3}" type="pres">
      <dgm:prSet presAssocID="{F91F8052-A3E8-4851-831C-8874F6A802B5}" presName="parentText" presStyleLbl="node1" presStyleIdx="1" presStyleCnt="3" custScaleY="96066" custLinFactNeighborY="6560">
        <dgm:presLayoutVars>
          <dgm:chMax val="0"/>
          <dgm:bulletEnabled val="1"/>
        </dgm:presLayoutVars>
      </dgm:prSet>
      <dgm:spPr>
        <a:xfrm>
          <a:off x="0" y="1607421"/>
          <a:ext cx="10215025" cy="1570140"/>
        </a:xfrm>
        <a:prstGeom prst="roundRect">
          <a:avLst/>
        </a:prstGeom>
      </dgm:spPr>
      <dgm:t>
        <a:bodyPr/>
        <a:lstStyle/>
        <a:p>
          <a:endParaRPr lang="es-EC"/>
        </a:p>
      </dgm:t>
    </dgm:pt>
    <dgm:pt modelId="{7EB5F7C6-49A6-4229-9C87-61DA21B2823E}" type="pres">
      <dgm:prSet presAssocID="{4F930C72-BC7B-4632-8BBB-570BF743A4B8}" presName="spacer" presStyleCnt="0"/>
      <dgm:spPr/>
    </dgm:pt>
    <dgm:pt modelId="{1D689174-88BD-4328-8F1D-06C05D4F1248}" type="pres">
      <dgm:prSet presAssocID="{C353003B-5A19-4196-A462-5A7D494252AE}" presName="parentText" presStyleLbl="node1" presStyleIdx="2" presStyleCnt="3" custScaleY="79510" custLinFactY="7499" custLinFactNeighborY="100000">
        <dgm:presLayoutVars>
          <dgm:chMax val="0"/>
          <dgm:bulletEnabled val="1"/>
        </dgm:presLayoutVars>
      </dgm:prSet>
      <dgm:spPr>
        <a:xfrm>
          <a:off x="0" y="3209242"/>
          <a:ext cx="10215025" cy="1570140"/>
        </a:xfrm>
        <a:prstGeom prst="roundRect">
          <a:avLst/>
        </a:prstGeom>
      </dgm:spPr>
      <dgm:t>
        <a:bodyPr/>
        <a:lstStyle/>
        <a:p>
          <a:endParaRPr lang="es-EC"/>
        </a:p>
      </dgm:t>
    </dgm:pt>
  </dgm:ptLst>
  <dgm:cxnLst>
    <dgm:cxn modelId="{F85A5FEB-0150-4F8C-8A61-5EA803FABBCC}" type="presOf" srcId="{7FC19D49-DE39-4D86-8061-BE31E5BD54B5}" destId="{70EA6B4D-2B46-4085-8071-F4CEEC3C013D}" srcOrd="0" destOrd="0" presId="urn:microsoft.com/office/officeart/2005/8/layout/vList2"/>
    <dgm:cxn modelId="{82FE3F13-1C6A-498E-BF91-A45E5336023B}" srcId="{E691F909-2401-46AD-BCEF-6B89FD5E407D}" destId="{F91F8052-A3E8-4851-831C-8874F6A802B5}" srcOrd="1" destOrd="0" parTransId="{F042D98E-1EE1-4C38-8E15-14994293B23D}" sibTransId="{4F930C72-BC7B-4632-8BBB-570BF743A4B8}"/>
    <dgm:cxn modelId="{45CEC527-F806-426C-834A-4B5C5DCE12FE}" srcId="{E691F909-2401-46AD-BCEF-6B89FD5E407D}" destId="{C353003B-5A19-4196-A462-5A7D494252AE}" srcOrd="2" destOrd="0" parTransId="{3A3AA54B-0E8B-417C-BA35-DB23AC6EB1C5}" sibTransId="{EE2F577D-CBB6-4DEC-B92B-9E1FDB8FB298}"/>
    <dgm:cxn modelId="{14C6AC35-1CC9-4421-A666-A342076F24EA}" type="presOf" srcId="{C353003B-5A19-4196-A462-5A7D494252AE}" destId="{1D689174-88BD-4328-8F1D-06C05D4F1248}" srcOrd="0" destOrd="0" presId="urn:microsoft.com/office/officeart/2005/8/layout/vList2"/>
    <dgm:cxn modelId="{EAB82AC9-0BCF-4F4D-A892-8898A7B0F277}" srcId="{E691F909-2401-46AD-BCEF-6B89FD5E407D}" destId="{7FC19D49-DE39-4D86-8061-BE31E5BD54B5}" srcOrd="0" destOrd="0" parTransId="{CFF7812A-BAA0-4914-95C0-7050BC6AF396}" sibTransId="{1947B916-26AA-4A11-8218-036B5EC81E73}"/>
    <dgm:cxn modelId="{55E84FC3-B051-4139-8F13-2DDCF039F04A}" type="presOf" srcId="{F91F8052-A3E8-4851-831C-8874F6A802B5}" destId="{AA4CEB41-77AC-439E-BE02-45B6093404B3}" srcOrd="0" destOrd="0" presId="urn:microsoft.com/office/officeart/2005/8/layout/vList2"/>
    <dgm:cxn modelId="{0DBD2251-FE06-4374-96CA-DED84236D700}" type="presOf" srcId="{E691F909-2401-46AD-BCEF-6B89FD5E407D}" destId="{C8771B49-9961-4B65-9D95-4019FA97DF81}" srcOrd="0" destOrd="0" presId="urn:microsoft.com/office/officeart/2005/8/layout/vList2"/>
    <dgm:cxn modelId="{54027B3F-2904-48BA-B6E5-2E1EFB6FB533}" type="presParOf" srcId="{C8771B49-9961-4B65-9D95-4019FA97DF81}" destId="{70EA6B4D-2B46-4085-8071-F4CEEC3C013D}" srcOrd="0" destOrd="0" presId="urn:microsoft.com/office/officeart/2005/8/layout/vList2"/>
    <dgm:cxn modelId="{3C70FBB4-5DCD-455B-BB05-23B8FB25E384}" type="presParOf" srcId="{C8771B49-9961-4B65-9D95-4019FA97DF81}" destId="{70A5BB9D-0DDF-4176-BC80-EB2427CCADDB}" srcOrd="1" destOrd="0" presId="urn:microsoft.com/office/officeart/2005/8/layout/vList2"/>
    <dgm:cxn modelId="{F91B4487-B772-4A55-9271-D2FA4BA60BDC}" type="presParOf" srcId="{C8771B49-9961-4B65-9D95-4019FA97DF81}" destId="{AA4CEB41-77AC-439E-BE02-45B6093404B3}" srcOrd="2" destOrd="0" presId="urn:microsoft.com/office/officeart/2005/8/layout/vList2"/>
    <dgm:cxn modelId="{893B58DF-AFA2-4148-9F89-0810BDC8C02E}" type="presParOf" srcId="{C8771B49-9961-4B65-9D95-4019FA97DF81}" destId="{7EB5F7C6-49A6-4229-9C87-61DA21B2823E}" srcOrd="3" destOrd="0" presId="urn:microsoft.com/office/officeart/2005/8/layout/vList2"/>
    <dgm:cxn modelId="{734344E4-A57E-4E29-80AA-1D1698F81179}" type="presParOf" srcId="{C8771B49-9961-4B65-9D95-4019FA97DF81}" destId="{1D689174-88BD-4328-8F1D-06C05D4F12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91F909-2401-46AD-BCEF-6B89FD5E40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7FC19D49-DE39-4D86-8061-BE31E5BD54B5}">
      <dgm:prSet custT="1">
        <dgm:style>
          <a:lnRef idx="2">
            <a:schemeClr val="accent3"/>
          </a:lnRef>
          <a:fillRef idx="1">
            <a:schemeClr val="lt1"/>
          </a:fillRef>
          <a:effectRef idx="0">
            <a:schemeClr val="accent3"/>
          </a:effectRef>
          <a:fontRef idx="minor">
            <a:schemeClr val="dk1"/>
          </a:fontRef>
        </dgm:style>
      </dgm:prSet>
      <dgm:spPr>
        <a:solidFill>
          <a:schemeClr val="accent6">
            <a:lumMod val="20000"/>
            <a:lumOff val="8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000" kern="1200" dirty="0">
              <a:solidFill>
                <a:schemeClr val="dk1"/>
              </a:solidFill>
              <a:effectLst/>
              <a:latin typeface="Arial" panose="020B0604020202020204" pitchFamily="34" charset="0"/>
              <a:ea typeface="+mn-ea"/>
              <a:cs typeface="Times New Roman" panose="02020603050405020304" pitchFamily="18" charset="0"/>
            </a:rPr>
            <a:t>Capacitar a los comandantes, subcomandante, y oficiales de comunicación </a:t>
          </a:r>
          <a:r>
            <a:rPr lang="es-EC" sz="2000" u="sng" kern="1200" dirty="0">
              <a:solidFill>
                <a:schemeClr val="dk1"/>
              </a:solidFill>
              <a:effectLst/>
              <a:latin typeface="Arial" panose="020B0604020202020204" pitchFamily="34" charset="0"/>
              <a:ea typeface="+mn-ea"/>
              <a:cs typeface="Times New Roman" panose="02020603050405020304" pitchFamily="18" charset="0"/>
            </a:rPr>
            <a:t>respecto</a:t>
          </a:r>
          <a:r>
            <a:rPr lang="es-EC" sz="2000" kern="1200" dirty="0">
              <a:solidFill>
                <a:schemeClr val="dk1"/>
              </a:solidFill>
              <a:effectLst/>
              <a:latin typeface="Arial" panose="020B0604020202020204" pitchFamily="34" charset="0"/>
              <a:ea typeface="+mn-ea"/>
              <a:cs typeface="Times New Roman" panose="02020603050405020304" pitchFamily="18" charset="0"/>
            </a:rPr>
            <a:t> a </a:t>
          </a:r>
          <a:r>
            <a:rPr lang="es-EC" sz="2000" b="0" u="sng" kern="1200" dirty="0">
              <a:solidFill>
                <a:schemeClr val="dk1"/>
              </a:solidFill>
              <a:effectLst/>
              <a:latin typeface="Arial" panose="020B0604020202020204" pitchFamily="34" charset="0"/>
              <a:ea typeface="+mn-ea"/>
              <a:cs typeface="Times New Roman" panose="02020603050405020304" pitchFamily="18" charset="0"/>
            </a:rPr>
            <a:t>políticas y normativas</a:t>
          </a:r>
          <a:r>
            <a:rPr lang="es-EC" sz="2000" b="0" u="none" kern="1200" dirty="0">
              <a:solidFill>
                <a:schemeClr val="dk1"/>
              </a:solidFill>
              <a:effectLst/>
              <a:latin typeface="Arial" panose="020B0604020202020204" pitchFamily="34" charset="0"/>
              <a:ea typeface="+mn-ea"/>
              <a:cs typeface="Times New Roman" panose="02020603050405020304" pitchFamily="18" charset="0"/>
            </a:rPr>
            <a:t> </a:t>
          </a:r>
          <a:r>
            <a:rPr lang="es-EC" sz="2000" b="1" kern="1200" dirty="0">
              <a:solidFill>
                <a:schemeClr val="dk1"/>
              </a:solidFill>
              <a:effectLst/>
              <a:latin typeface="Arial" panose="020B0604020202020204" pitchFamily="34" charset="0"/>
              <a:ea typeface="+mn-ea"/>
              <a:cs typeface="Times New Roman" panose="02020603050405020304" pitchFamily="18" charset="0"/>
            </a:rPr>
            <a:t>de la gestión de la información, </a:t>
          </a:r>
          <a:r>
            <a:rPr lang="es-EC" sz="2000" b="1" u="sng" kern="1200" dirty="0">
              <a:solidFill>
                <a:schemeClr val="dk1"/>
              </a:solidFill>
              <a:effectLst/>
              <a:latin typeface="Arial" panose="020B0604020202020204" pitchFamily="34" charset="0"/>
              <a:ea typeface="+mn-ea"/>
              <a:cs typeface="Times New Roman" panose="02020603050405020304" pitchFamily="18" charset="0"/>
            </a:rPr>
            <a:t>seguridad</a:t>
          </a:r>
          <a:r>
            <a:rPr lang="es-EC" sz="2000" b="1" kern="1200" dirty="0">
              <a:solidFill>
                <a:schemeClr val="dk1"/>
              </a:solidFill>
              <a:effectLst/>
              <a:latin typeface="Arial" panose="020B0604020202020204" pitchFamily="34" charset="0"/>
              <a:ea typeface="+mn-ea"/>
              <a:cs typeface="Times New Roman" panose="02020603050405020304" pitchFamily="18" charset="0"/>
            </a:rPr>
            <a:t> y </a:t>
          </a:r>
          <a:r>
            <a:rPr lang="es-EC" sz="2000" b="1" u="sng" kern="1200" dirty="0">
              <a:solidFill>
                <a:schemeClr val="dk1"/>
              </a:solidFill>
              <a:effectLst/>
              <a:latin typeface="Arial" panose="020B0604020202020204" pitchFamily="34" charset="0"/>
              <a:ea typeface="+mn-ea"/>
              <a:cs typeface="Times New Roman" panose="02020603050405020304" pitchFamily="18" charset="0"/>
            </a:rPr>
            <a:t>manejo</a:t>
          </a:r>
          <a:r>
            <a:rPr lang="es-EC" sz="2000" b="1" kern="1200" dirty="0">
              <a:solidFill>
                <a:schemeClr val="dk1"/>
              </a:solidFill>
              <a:effectLst/>
              <a:latin typeface="Arial" panose="020B0604020202020204" pitchFamily="34" charset="0"/>
              <a:ea typeface="+mn-ea"/>
              <a:cs typeface="Times New Roman" panose="02020603050405020304" pitchFamily="18" charset="0"/>
            </a:rPr>
            <a:t> del sistema informático</a:t>
          </a:r>
          <a:r>
            <a:rPr lang="es-EC" sz="2000" kern="1200" dirty="0">
              <a:solidFill>
                <a:schemeClr val="dk1"/>
              </a:solidFill>
              <a:effectLst/>
              <a:latin typeface="Arial" panose="020B0604020202020204" pitchFamily="34" charset="0"/>
              <a:ea typeface="+mn-ea"/>
              <a:cs typeface="Times New Roman" panose="02020603050405020304" pitchFamily="18" charset="0"/>
            </a:rPr>
            <a:t>.</a:t>
          </a:r>
          <a:endParaRPr lang="es-ES" sz="2000" kern="1200" dirty="0">
            <a:solidFill>
              <a:schemeClr val="dk1"/>
            </a:solidFill>
            <a:effectLst/>
            <a:latin typeface="Arial" panose="020B0604020202020204" pitchFamily="34" charset="0"/>
            <a:ea typeface="+mn-ea"/>
            <a:cs typeface="Times New Roman" panose="02020603050405020304" pitchFamily="18" charset="0"/>
          </a:endParaRPr>
        </a:p>
      </dgm:t>
    </dgm:pt>
    <dgm:pt modelId="{CFF7812A-BAA0-4914-95C0-7050BC6AF396}" type="parTrans" cxnId="{EAB82AC9-0BCF-4F4D-A892-8898A7B0F277}">
      <dgm:prSet/>
      <dgm:spPr/>
      <dgm:t>
        <a:bodyPr/>
        <a:lstStyle/>
        <a:p>
          <a:endParaRPr lang="es-ES">
            <a:effectLst/>
          </a:endParaRPr>
        </a:p>
      </dgm:t>
    </dgm:pt>
    <dgm:pt modelId="{1947B916-26AA-4A11-8218-036B5EC81E73}" type="sibTrans" cxnId="{EAB82AC9-0BCF-4F4D-A892-8898A7B0F277}">
      <dgm:prSet/>
      <dgm:spPr/>
      <dgm:t>
        <a:bodyPr/>
        <a:lstStyle/>
        <a:p>
          <a:endParaRPr lang="es-ES">
            <a:effectLst/>
          </a:endParaRPr>
        </a:p>
      </dgm:t>
    </dgm:pt>
    <dgm:pt modelId="{F91F8052-A3E8-4851-831C-8874F6A802B5}">
      <dgm:prSet custT="1">
        <dgm:style>
          <a:lnRef idx="2">
            <a:schemeClr val="accent3"/>
          </a:lnRef>
          <a:fillRef idx="1">
            <a:schemeClr val="lt1"/>
          </a:fillRef>
          <a:effectRef idx="0">
            <a:schemeClr val="accent3"/>
          </a:effectRef>
          <a:fontRef idx="minor">
            <a:schemeClr val="dk1"/>
          </a:fontRef>
        </dgm:style>
      </dgm:prSet>
      <dgm:spPr>
        <a:solidFill>
          <a:schemeClr val="accent6">
            <a:lumMod val="40000"/>
            <a:lumOff val="60000"/>
          </a:schemeClr>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000" kern="1200" dirty="0">
              <a:solidFill>
                <a:prstClr val="black"/>
              </a:solidFill>
              <a:effectLst/>
              <a:latin typeface="Arial" panose="020B0604020202020204" pitchFamily="34" charset="0"/>
              <a:ea typeface="+mn-ea"/>
              <a:cs typeface="Times New Roman" panose="02020603050405020304" pitchFamily="18" charset="0"/>
            </a:rPr>
            <a:t>Socializar la </a:t>
          </a:r>
          <a:r>
            <a:rPr lang="es-EC" sz="2000" u="sng" kern="1200" dirty="0">
              <a:solidFill>
                <a:prstClr val="black"/>
              </a:solidFill>
              <a:effectLst/>
              <a:latin typeface="Arial" panose="020B0604020202020204" pitchFamily="34" charset="0"/>
              <a:ea typeface="+mn-ea"/>
              <a:cs typeface="Times New Roman" panose="02020603050405020304" pitchFamily="18" charset="0"/>
            </a:rPr>
            <a:t>importancia</a:t>
          </a:r>
          <a:r>
            <a:rPr lang="es-EC" sz="2000" kern="1200" dirty="0">
              <a:solidFill>
                <a:prstClr val="black"/>
              </a:solidFill>
              <a:effectLst/>
              <a:latin typeface="Arial" panose="020B0604020202020204" pitchFamily="34" charset="0"/>
              <a:ea typeface="+mn-ea"/>
              <a:cs typeface="Times New Roman" panose="02020603050405020304" pitchFamily="18" charset="0"/>
            </a:rPr>
            <a:t> de la gestión de la información </a:t>
          </a:r>
          <a:r>
            <a:rPr lang="es-EC" sz="2000" b="0" kern="1200" dirty="0">
              <a:solidFill>
                <a:prstClr val="black"/>
              </a:solidFill>
              <a:effectLst/>
              <a:latin typeface="Arial" panose="020B0604020202020204" pitchFamily="34" charset="0"/>
              <a:ea typeface="+mn-ea"/>
              <a:cs typeface="Times New Roman" panose="02020603050405020304" pitchFamily="18" charset="0"/>
            </a:rPr>
            <a:t>en </a:t>
          </a:r>
          <a:r>
            <a:rPr lang="es-EC" sz="2000" b="0" u="sng" kern="1200" dirty="0">
              <a:solidFill>
                <a:prstClr val="black"/>
              </a:solidFill>
              <a:effectLst/>
              <a:latin typeface="Arial" panose="020B0604020202020204" pitchFamily="34" charset="0"/>
              <a:ea typeface="+mn-ea"/>
              <a:cs typeface="Times New Roman" panose="02020603050405020304" pitchFamily="18" charset="0"/>
            </a:rPr>
            <a:t>función</a:t>
          </a:r>
          <a:r>
            <a:rPr lang="es-EC" sz="2000" b="0" kern="1200" dirty="0">
              <a:solidFill>
                <a:prstClr val="black"/>
              </a:solidFill>
              <a:effectLst/>
              <a:latin typeface="Arial" panose="020B0604020202020204" pitchFamily="34" charset="0"/>
              <a:ea typeface="+mn-ea"/>
              <a:cs typeface="Times New Roman" panose="02020603050405020304" pitchFamily="18" charset="0"/>
            </a:rPr>
            <a:t> de los </a:t>
          </a:r>
          <a:r>
            <a:rPr lang="es-EC" sz="2000" b="1" kern="1200" dirty="0">
              <a:solidFill>
                <a:prstClr val="black"/>
              </a:solidFill>
              <a:effectLst/>
              <a:latin typeface="Arial" panose="020B0604020202020204" pitchFamily="34" charset="0"/>
              <a:ea typeface="+mn-ea"/>
              <a:cs typeface="Times New Roman" panose="02020603050405020304" pitchFamily="18" charset="0"/>
            </a:rPr>
            <a:t>objetivos institucionales en el ámbito de la transformación de las Fuerzas Armadas.</a:t>
          </a:r>
          <a:endParaRPr lang="es-ES" sz="2000" kern="1200" dirty="0">
            <a:solidFill>
              <a:schemeClr val="dk1"/>
            </a:solidFill>
            <a:effectLst/>
            <a:latin typeface="Arial" panose="020B0604020202020204" pitchFamily="34" charset="0"/>
            <a:ea typeface="+mn-ea"/>
            <a:cs typeface="Times New Roman" panose="02020603050405020304" pitchFamily="18" charset="0"/>
          </a:endParaRPr>
        </a:p>
      </dgm:t>
    </dgm:pt>
    <dgm:pt modelId="{F042D98E-1EE1-4C38-8E15-14994293B23D}" type="parTrans" cxnId="{82FE3F13-1C6A-498E-BF91-A45E5336023B}">
      <dgm:prSet/>
      <dgm:spPr/>
      <dgm:t>
        <a:bodyPr/>
        <a:lstStyle/>
        <a:p>
          <a:endParaRPr lang="es-ES">
            <a:effectLst/>
          </a:endParaRPr>
        </a:p>
      </dgm:t>
    </dgm:pt>
    <dgm:pt modelId="{4F930C72-BC7B-4632-8BBB-570BF743A4B8}" type="sibTrans" cxnId="{82FE3F13-1C6A-498E-BF91-A45E5336023B}">
      <dgm:prSet/>
      <dgm:spPr/>
      <dgm:t>
        <a:bodyPr/>
        <a:lstStyle/>
        <a:p>
          <a:endParaRPr lang="es-ES">
            <a:effectLst/>
          </a:endParaRPr>
        </a:p>
      </dgm:t>
    </dgm:pt>
    <dgm:pt modelId="{C353003B-5A19-4196-A462-5A7D494252AE}">
      <dgm:prSet custT="1">
        <dgm:style>
          <a:lnRef idx="2">
            <a:schemeClr val="accent3"/>
          </a:lnRef>
          <a:fillRef idx="1">
            <a:schemeClr val="lt1"/>
          </a:fillRef>
          <a:effectRef idx="0">
            <a:schemeClr val="accent3"/>
          </a:effectRef>
          <a:fontRef idx="minor">
            <a:schemeClr val="dk1"/>
          </a:fontRef>
        </dgm:style>
      </dgm:prSet>
      <dgm:spPr>
        <a:solidFill>
          <a:schemeClr val="accent6">
            <a:lumMod val="60000"/>
            <a:lumOff val="4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spcFirstLastPara="0" vert="horz" wrap="square" lIns="72390" tIns="72390" rIns="72390" bIns="72390" numCol="1" spcCol="1270" anchor="ctr" anchorCtr="0"/>
        <a:lstStyle/>
        <a:p>
          <a:pPr marL="0" lvl="0" indent="0" algn="just" defTabSz="914400" rtl="0" eaLnBrk="1" latinLnBrk="0" hangingPunct="1">
            <a:lnSpc>
              <a:spcPct val="150000"/>
            </a:lnSpc>
            <a:spcBef>
              <a:spcPct val="0"/>
            </a:spcBef>
            <a:spcAft>
              <a:spcPct val="35000"/>
            </a:spcAft>
            <a:buFont typeface="Wingdings" panose="05000000000000000000" pitchFamily="2" charset="2"/>
            <a:buChar char="§"/>
          </a:pPr>
          <a:r>
            <a:rPr lang="es-EC" sz="2000" b="1" kern="1200" dirty="0">
              <a:solidFill>
                <a:schemeClr val="tx1"/>
              </a:solidFill>
              <a:effectLst/>
              <a:latin typeface="Arial" panose="020B0604020202020204" pitchFamily="34" charset="0"/>
              <a:ea typeface="+mn-ea"/>
              <a:cs typeface="Times New Roman" panose="02020603050405020304" pitchFamily="18" charset="0"/>
            </a:rPr>
            <a:t>Socializar progresivamente </a:t>
          </a:r>
          <a:r>
            <a:rPr lang="es-EC" sz="2000" kern="1200" dirty="0">
              <a:solidFill>
                <a:schemeClr val="tx1"/>
              </a:solidFill>
              <a:effectLst/>
              <a:latin typeface="Arial" panose="020B0604020202020204" pitchFamily="34" charset="0"/>
              <a:ea typeface="+mn-ea"/>
              <a:cs typeface="Times New Roman" panose="02020603050405020304" pitchFamily="18" charset="0"/>
            </a:rPr>
            <a:t>las </a:t>
          </a:r>
          <a:r>
            <a:rPr lang="es-EC" sz="2000" u="sng" kern="1200" dirty="0">
              <a:solidFill>
                <a:schemeClr val="tx1"/>
              </a:solidFill>
              <a:effectLst/>
              <a:latin typeface="Arial" panose="020B0604020202020204" pitchFamily="34" charset="0"/>
              <a:ea typeface="+mn-ea"/>
              <a:cs typeface="Times New Roman" panose="02020603050405020304" pitchFamily="18" charset="0"/>
            </a:rPr>
            <a:t>políticas generadas </a:t>
          </a:r>
          <a:r>
            <a:rPr lang="es-EC" sz="2000" kern="1200" dirty="0">
              <a:solidFill>
                <a:schemeClr val="tx1"/>
              </a:solidFill>
              <a:effectLst/>
              <a:latin typeface="Arial" panose="020B0604020202020204" pitchFamily="34" charset="0"/>
              <a:ea typeface="+mn-ea"/>
              <a:cs typeface="Times New Roman" panose="02020603050405020304" pitchFamily="18" charset="0"/>
            </a:rPr>
            <a:t>en el contexto de la </a:t>
          </a:r>
          <a:r>
            <a:rPr lang="es-EC" sz="20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gestión de la información</a:t>
          </a:r>
          <a:r>
            <a:rPr lang="es-EC" sz="2000" kern="1200" dirty="0">
              <a:solidFill>
                <a:schemeClr val="tx1"/>
              </a:solidFill>
              <a:effectLst/>
              <a:latin typeface="Arial" panose="020B0604020202020204" pitchFamily="34" charset="0"/>
              <a:ea typeface="+mn-ea"/>
              <a:cs typeface="Times New Roman" panose="02020603050405020304" pitchFamily="18" charset="0"/>
            </a:rPr>
            <a:t> en </a:t>
          </a:r>
          <a:r>
            <a:rPr lang="es-EC" sz="2000" u="sng" kern="1200" dirty="0">
              <a:solidFill>
                <a:schemeClr val="tx1"/>
              </a:solidFill>
              <a:effectLst/>
              <a:latin typeface="Arial" panose="020B0604020202020204" pitchFamily="34" charset="0"/>
              <a:ea typeface="+mn-ea"/>
              <a:cs typeface="Times New Roman" panose="02020603050405020304" pitchFamily="18" charset="0"/>
            </a:rPr>
            <a:t>términos</a:t>
          </a:r>
          <a:r>
            <a:rPr lang="es-EC" sz="2000" kern="1200" dirty="0">
              <a:solidFill>
                <a:schemeClr val="tx1"/>
              </a:solidFill>
              <a:effectLst/>
              <a:latin typeface="Arial" panose="020B0604020202020204" pitchFamily="34" charset="0"/>
              <a:ea typeface="+mn-ea"/>
              <a:cs typeface="Times New Roman" panose="02020603050405020304" pitchFamily="18" charset="0"/>
            </a:rPr>
            <a:t> de </a:t>
          </a:r>
          <a:r>
            <a:rPr lang="es-EC" sz="20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seguridad y eficiencia</a:t>
          </a:r>
          <a:r>
            <a:rPr lang="es-EC" sz="2000" kern="1200" dirty="0">
              <a:solidFill>
                <a:schemeClr val="tx1"/>
              </a:solidFill>
              <a:effectLst/>
              <a:latin typeface="Arial" panose="020B0604020202020204" pitchFamily="34" charset="0"/>
              <a:ea typeface="+mn-ea"/>
              <a:cs typeface="Times New Roman" panose="02020603050405020304" pitchFamily="18" charset="0"/>
            </a:rPr>
            <a:t>.</a:t>
          </a:r>
          <a:endParaRPr lang="es-ES" sz="2000" kern="1200" dirty="0">
            <a:solidFill>
              <a:schemeClr val="dk1"/>
            </a:solidFill>
            <a:effectLst/>
            <a:latin typeface="Arial" panose="020B0604020202020204" pitchFamily="34" charset="0"/>
            <a:ea typeface="+mn-ea"/>
            <a:cs typeface="Times New Roman" panose="02020603050405020304" pitchFamily="18" charset="0"/>
          </a:endParaRPr>
        </a:p>
      </dgm:t>
    </dgm:pt>
    <dgm:pt modelId="{3A3AA54B-0E8B-417C-BA35-DB23AC6EB1C5}" type="parTrans" cxnId="{45CEC527-F806-426C-834A-4B5C5DCE12FE}">
      <dgm:prSet/>
      <dgm:spPr/>
      <dgm:t>
        <a:bodyPr/>
        <a:lstStyle/>
        <a:p>
          <a:endParaRPr lang="es-ES">
            <a:effectLst/>
          </a:endParaRPr>
        </a:p>
      </dgm:t>
    </dgm:pt>
    <dgm:pt modelId="{EE2F577D-CBB6-4DEC-B92B-9E1FDB8FB298}" type="sibTrans" cxnId="{45CEC527-F806-426C-834A-4B5C5DCE12FE}">
      <dgm:prSet/>
      <dgm:spPr/>
      <dgm:t>
        <a:bodyPr/>
        <a:lstStyle/>
        <a:p>
          <a:endParaRPr lang="es-ES">
            <a:effectLst/>
          </a:endParaRPr>
        </a:p>
      </dgm:t>
    </dgm:pt>
    <dgm:pt modelId="{C8771B49-9961-4B65-9D95-4019FA97DF81}" type="pres">
      <dgm:prSet presAssocID="{E691F909-2401-46AD-BCEF-6B89FD5E407D}" presName="linear" presStyleCnt="0">
        <dgm:presLayoutVars>
          <dgm:animLvl val="lvl"/>
          <dgm:resizeHandles val="exact"/>
        </dgm:presLayoutVars>
      </dgm:prSet>
      <dgm:spPr/>
      <dgm:t>
        <a:bodyPr/>
        <a:lstStyle/>
        <a:p>
          <a:endParaRPr lang="es-EC"/>
        </a:p>
      </dgm:t>
    </dgm:pt>
    <dgm:pt modelId="{70EA6B4D-2B46-4085-8071-F4CEEC3C013D}" type="pres">
      <dgm:prSet presAssocID="{7FC19D49-DE39-4D86-8061-BE31E5BD54B5}" presName="parentText" presStyleLbl="node1" presStyleIdx="0" presStyleCnt="3" custScaleY="124682" custLinFactY="-9716" custLinFactNeighborY="-100000">
        <dgm:presLayoutVars>
          <dgm:chMax val="0"/>
          <dgm:bulletEnabled val="1"/>
        </dgm:presLayoutVars>
      </dgm:prSet>
      <dgm:spPr>
        <a:xfrm>
          <a:off x="0" y="936"/>
          <a:ext cx="9996405" cy="1418716"/>
        </a:xfrm>
        <a:prstGeom prst="roundRect">
          <a:avLst/>
        </a:prstGeom>
      </dgm:spPr>
      <dgm:t>
        <a:bodyPr/>
        <a:lstStyle/>
        <a:p>
          <a:endParaRPr lang="es-EC"/>
        </a:p>
      </dgm:t>
    </dgm:pt>
    <dgm:pt modelId="{70A5BB9D-0DDF-4176-BC80-EB2427CCADDB}" type="pres">
      <dgm:prSet presAssocID="{1947B916-26AA-4A11-8218-036B5EC81E73}" presName="spacer" presStyleCnt="0"/>
      <dgm:spPr/>
    </dgm:pt>
    <dgm:pt modelId="{AA4CEB41-77AC-439E-BE02-45B6093404B3}" type="pres">
      <dgm:prSet presAssocID="{F91F8052-A3E8-4851-831C-8874F6A802B5}" presName="parentText" presStyleLbl="node1" presStyleIdx="1" presStyleCnt="3" custScaleY="96066" custLinFactNeighborY="6560">
        <dgm:presLayoutVars>
          <dgm:chMax val="0"/>
          <dgm:bulletEnabled val="1"/>
        </dgm:presLayoutVars>
      </dgm:prSet>
      <dgm:spPr>
        <a:xfrm>
          <a:off x="0" y="1607421"/>
          <a:ext cx="10215025" cy="1570140"/>
        </a:xfrm>
        <a:prstGeom prst="roundRect">
          <a:avLst/>
        </a:prstGeom>
      </dgm:spPr>
      <dgm:t>
        <a:bodyPr/>
        <a:lstStyle/>
        <a:p>
          <a:endParaRPr lang="es-EC"/>
        </a:p>
      </dgm:t>
    </dgm:pt>
    <dgm:pt modelId="{7EB5F7C6-49A6-4229-9C87-61DA21B2823E}" type="pres">
      <dgm:prSet presAssocID="{4F930C72-BC7B-4632-8BBB-570BF743A4B8}" presName="spacer" presStyleCnt="0"/>
      <dgm:spPr/>
    </dgm:pt>
    <dgm:pt modelId="{1D689174-88BD-4328-8F1D-06C05D4F1248}" type="pres">
      <dgm:prSet presAssocID="{C353003B-5A19-4196-A462-5A7D494252AE}" presName="parentText" presStyleLbl="node1" presStyleIdx="2" presStyleCnt="3" custScaleY="79510" custLinFactY="7499" custLinFactNeighborY="100000">
        <dgm:presLayoutVars>
          <dgm:chMax val="0"/>
          <dgm:bulletEnabled val="1"/>
        </dgm:presLayoutVars>
      </dgm:prSet>
      <dgm:spPr>
        <a:xfrm>
          <a:off x="0" y="3209242"/>
          <a:ext cx="10215025" cy="1570140"/>
        </a:xfrm>
        <a:prstGeom prst="roundRect">
          <a:avLst/>
        </a:prstGeom>
      </dgm:spPr>
      <dgm:t>
        <a:bodyPr/>
        <a:lstStyle/>
        <a:p>
          <a:endParaRPr lang="es-EC"/>
        </a:p>
      </dgm:t>
    </dgm:pt>
  </dgm:ptLst>
  <dgm:cxnLst>
    <dgm:cxn modelId="{F85A5FEB-0150-4F8C-8A61-5EA803FABBCC}" type="presOf" srcId="{7FC19D49-DE39-4D86-8061-BE31E5BD54B5}" destId="{70EA6B4D-2B46-4085-8071-F4CEEC3C013D}" srcOrd="0" destOrd="0" presId="urn:microsoft.com/office/officeart/2005/8/layout/vList2"/>
    <dgm:cxn modelId="{82FE3F13-1C6A-498E-BF91-A45E5336023B}" srcId="{E691F909-2401-46AD-BCEF-6B89FD5E407D}" destId="{F91F8052-A3E8-4851-831C-8874F6A802B5}" srcOrd="1" destOrd="0" parTransId="{F042D98E-1EE1-4C38-8E15-14994293B23D}" sibTransId="{4F930C72-BC7B-4632-8BBB-570BF743A4B8}"/>
    <dgm:cxn modelId="{45CEC527-F806-426C-834A-4B5C5DCE12FE}" srcId="{E691F909-2401-46AD-BCEF-6B89FD5E407D}" destId="{C353003B-5A19-4196-A462-5A7D494252AE}" srcOrd="2" destOrd="0" parTransId="{3A3AA54B-0E8B-417C-BA35-DB23AC6EB1C5}" sibTransId="{EE2F577D-CBB6-4DEC-B92B-9E1FDB8FB298}"/>
    <dgm:cxn modelId="{14C6AC35-1CC9-4421-A666-A342076F24EA}" type="presOf" srcId="{C353003B-5A19-4196-A462-5A7D494252AE}" destId="{1D689174-88BD-4328-8F1D-06C05D4F1248}" srcOrd="0" destOrd="0" presId="urn:microsoft.com/office/officeart/2005/8/layout/vList2"/>
    <dgm:cxn modelId="{EAB82AC9-0BCF-4F4D-A892-8898A7B0F277}" srcId="{E691F909-2401-46AD-BCEF-6B89FD5E407D}" destId="{7FC19D49-DE39-4D86-8061-BE31E5BD54B5}" srcOrd="0" destOrd="0" parTransId="{CFF7812A-BAA0-4914-95C0-7050BC6AF396}" sibTransId="{1947B916-26AA-4A11-8218-036B5EC81E73}"/>
    <dgm:cxn modelId="{55E84FC3-B051-4139-8F13-2DDCF039F04A}" type="presOf" srcId="{F91F8052-A3E8-4851-831C-8874F6A802B5}" destId="{AA4CEB41-77AC-439E-BE02-45B6093404B3}" srcOrd="0" destOrd="0" presId="urn:microsoft.com/office/officeart/2005/8/layout/vList2"/>
    <dgm:cxn modelId="{0DBD2251-FE06-4374-96CA-DED84236D700}" type="presOf" srcId="{E691F909-2401-46AD-BCEF-6B89FD5E407D}" destId="{C8771B49-9961-4B65-9D95-4019FA97DF81}" srcOrd="0" destOrd="0" presId="urn:microsoft.com/office/officeart/2005/8/layout/vList2"/>
    <dgm:cxn modelId="{54027B3F-2904-48BA-B6E5-2E1EFB6FB533}" type="presParOf" srcId="{C8771B49-9961-4B65-9D95-4019FA97DF81}" destId="{70EA6B4D-2B46-4085-8071-F4CEEC3C013D}" srcOrd="0" destOrd="0" presId="urn:microsoft.com/office/officeart/2005/8/layout/vList2"/>
    <dgm:cxn modelId="{3C70FBB4-5DCD-455B-BB05-23B8FB25E384}" type="presParOf" srcId="{C8771B49-9961-4B65-9D95-4019FA97DF81}" destId="{70A5BB9D-0DDF-4176-BC80-EB2427CCADDB}" srcOrd="1" destOrd="0" presId="urn:microsoft.com/office/officeart/2005/8/layout/vList2"/>
    <dgm:cxn modelId="{F91B4487-B772-4A55-9271-D2FA4BA60BDC}" type="presParOf" srcId="{C8771B49-9961-4B65-9D95-4019FA97DF81}" destId="{AA4CEB41-77AC-439E-BE02-45B6093404B3}" srcOrd="2" destOrd="0" presId="urn:microsoft.com/office/officeart/2005/8/layout/vList2"/>
    <dgm:cxn modelId="{893B58DF-AFA2-4148-9F89-0810BDC8C02E}" type="presParOf" srcId="{C8771B49-9961-4B65-9D95-4019FA97DF81}" destId="{7EB5F7C6-49A6-4229-9C87-61DA21B2823E}" srcOrd="3" destOrd="0" presId="urn:microsoft.com/office/officeart/2005/8/layout/vList2"/>
    <dgm:cxn modelId="{734344E4-A57E-4E29-80AA-1D1698F81179}" type="presParOf" srcId="{C8771B49-9961-4B65-9D95-4019FA97DF81}" destId="{1D689174-88BD-4328-8F1D-06C05D4F12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91F909-2401-46AD-BCEF-6B89FD5E407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0862C04A-7ED9-455C-8817-396876A078BB}">
      <dgm:prSet custT="1">
        <dgm:style>
          <a:lnRef idx="2">
            <a:schemeClr val="accent3"/>
          </a:lnRef>
          <a:fillRef idx="1">
            <a:schemeClr val="lt1"/>
          </a:fillRef>
          <a:effectRef idx="0">
            <a:schemeClr val="accent3"/>
          </a:effectRef>
          <a:fontRef idx="minor">
            <a:schemeClr val="dk1"/>
          </a:fontRef>
        </dgm:style>
      </dgm:prSet>
      <dgm:spPr>
        <a:solidFill>
          <a:schemeClr val="accent6">
            <a:lumMod val="20000"/>
            <a:lumOff val="8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dgm:spPr>
      <dgm:t>
        <a:bodyPr wrap="square"/>
        <a:lstStyle/>
        <a:p>
          <a:pPr marL="0" lvl="0" indent="0" algn="just" defTabSz="914400" rtl="0" eaLnBrk="1" latinLnBrk="0" hangingPunct="1">
            <a:lnSpc>
              <a:spcPct val="150000"/>
            </a:lnSpc>
            <a:spcBef>
              <a:spcPct val="0"/>
            </a:spcBef>
            <a:spcAft>
              <a:spcPct val="35000"/>
            </a:spcAft>
            <a:buFont typeface="Wingdings" panose="05000000000000000000" pitchFamily="2" charset="2"/>
            <a:buNone/>
          </a:pPr>
          <a:r>
            <a:rPr lang="es-EC" sz="2200" kern="1200" dirty="0">
              <a:solidFill>
                <a:prstClr val="black"/>
              </a:solidFill>
              <a:effectLst/>
              <a:latin typeface="Arial" panose="020B0604020202020204" pitchFamily="34" charset="0"/>
              <a:ea typeface="+mn-ea"/>
              <a:cs typeface="Times New Roman" panose="02020603050405020304" pitchFamily="18" charset="0"/>
            </a:rPr>
            <a:t>Evaluar la </a:t>
          </a:r>
          <a:r>
            <a:rPr lang="es-EC" sz="2200" kern="1200" dirty="0">
              <a:solidFill>
                <a:prstClr val="black"/>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capacidad de mando y control </a:t>
          </a:r>
          <a:r>
            <a:rPr lang="es-EC" sz="2200" b="1" kern="1200" dirty="0">
              <a:solidFill>
                <a:prstClr val="black"/>
              </a:solidFill>
              <a:effectLst/>
              <a:latin typeface="Arial" panose="020B0604020202020204" pitchFamily="34" charset="0"/>
              <a:ea typeface="+mn-ea"/>
              <a:cs typeface="Times New Roman" panose="02020603050405020304" pitchFamily="18" charset="0"/>
            </a:rPr>
            <a:t>en función del </a:t>
          </a:r>
          <a:r>
            <a:rPr lang="es-EC" sz="2200" b="1" kern="1200" dirty="0">
              <a:solidFill>
                <a:prstClr val="black"/>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acceso</a:t>
          </a:r>
          <a:r>
            <a:rPr lang="es-EC" sz="2200" b="1" kern="1200" dirty="0">
              <a:solidFill>
                <a:prstClr val="black"/>
              </a:solidFill>
              <a:effectLst/>
              <a:latin typeface="Arial" panose="020B0604020202020204" pitchFamily="34" charset="0"/>
              <a:ea typeface="+mn-ea"/>
              <a:cs typeface="Times New Roman" panose="02020603050405020304" pitchFamily="18" charset="0"/>
            </a:rPr>
            <a:t> a la información y </a:t>
          </a:r>
          <a:r>
            <a:rPr lang="es-EC" sz="2200" b="1" kern="1200" dirty="0">
              <a:solidFill>
                <a:prstClr val="black"/>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tiempo de respuesta</a:t>
          </a:r>
          <a:r>
            <a:rPr lang="es-EC" sz="2200" kern="1200" dirty="0">
              <a:solidFill>
                <a:prstClr val="black"/>
              </a:solidFill>
              <a:effectLst/>
              <a:latin typeface="Arial" panose="020B0604020202020204" pitchFamily="34" charset="0"/>
              <a:ea typeface="+mn-ea"/>
              <a:cs typeface="Times New Roman" panose="02020603050405020304" pitchFamily="18" charset="0"/>
            </a:rPr>
            <a:t>, en </a:t>
          </a:r>
          <a:r>
            <a:rPr lang="es-EC" sz="2200" kern="1200" dirty="0">
              <a:solidFill>
                <a:prstClr val="black"/>
              </a:solidFill>
              <a:effectLst>
                <a:outerShdw blurRad="38100" dist="38100" dir="2700000" algn="tl">
                  <a:srgbClr val="000000">
                    <a:alpha val="43137"/>
                  </a:srgbClr>
                </a:outerShdw>
              </a:effectLst>
              <a:latin typeface="Arial" panose="020B0604020202020204" pitchFamily="34" charset="0"/>
              <a:ea typeface="+mn-ea"/>
              <a:cs typeface="Times New Roman" panose="02020603050405020304" pitchFamily="18" charset="0"/>
            </a:rPr>
            <a:t>base al sistema implementado </a:t>
          </a:r>
          <a:r>
            <a:rPr lang="es-EC" sz="2200" kern="1200" dirty="0">
              <a:solidFill>
                <a:prstClr val="black"/>
              </a:solidFill>
              <a:effectLst/>
              <a:latin typeface="Arial" panose="020B0604020202020204" pitchFamily="34" charset="0"/>
              <a:ea typeface="+mn-ea"/>
              <a:cs typeface="Times New Roman" panose="02020603050405020304" pitchFamily="18" charset="0"/>
            </a:rPr>
            <a:t>de </a:t>
          </a:r>
          <a:r>
            <a:rPr lang="es-EC" sz="2200" u="sng" kern="1200" dirty="0">
              <a:solidFill>
                <a:prstClr val="black"/>
              </a:solidFill>
              <a:effectLst/>
              <a:latin typeface="Arial" panose="020B0604020202020204" pitchFamily="34" charset="0"/>
              <a:ea typeface="+mn-ea"/>
              <a:cs typeface="Times New Roman" panose="02020603050405020304" pitchFamily="18" charset="0"/>
            </a:rPr>
            <a:t>terminales informáticas para el acceso a la información</a:t>
          </a:r>
          <a:r>
            <a:rPr lang="es-EC" sz="2200" kern="1200" dirty="0">
              <a:solidFill>
                <a:prstClr val="black"/>
              </a:solidFill>
              <a:effectLst/>
              <a:latin typeface="Arial" panose="020B0604020202020204" pitchFamily="34" charset="0"/>
              <a:ea typeface="+mn-ea"/>
              <a:cs typeface="Times New Roman" panose="02020603050405020304" pitchFamily="18" charset="0"/>
            </a:rPr>
            <a:t>.</a:t>
          </a:r>
          <a:endParaRPr lang="es-ES" sz="2200" kern="1200" dirty="0">
            <a:solidFill>
              <a:prstClr val="black"/>
            </a:solidFill>
            <a:effectLst/>
            <a:latin typeface="Arial" panose="020B0604020202020204" pitchFamily="34" charset="0"/>
            <a:ea typeface="+mn-ea"/>
            <a:cs typeface="Times New Roman" panose="02020603050405020304" pitchFamily="18" charset="0"/>
          </a:endParaRPr>
        </a:p>
      </dgm:t>
    </dgm:pt>
    <dgm:pt modelId="{4DF756C5-CACB-4823-83B5-EF796ED27BD8}" type="parTrans" cxnId="{A169155C-BB30-4798-9C27-0BD0503A5A8A}">
      <dgm:prSet/>
      <dgm:spPr/>
      <dgm:t>
        <a:bodyPr/>
        <a:lstStyle/>
        <a:p>
          <a:endParaRPr lang="es-ES"/>
        </a:p>
      </dgm:t>
    </dgm:pt>
    <dgm:pt modelId="{4D9846B5-C6A5-41E4-BC1D-CE4121C7D2D8}" type="sibTrans" cxnId="{A169155C-BB30-4798-9C27-0BD0503A5A8A}">
      <dgm:prSet/>
      <dgm:spPr/>
      <dgm:t>
        <a:bodyPr/>
        <a:lstStyle/>
        <a:p>
          <a:endParaRPr lang="es-ES"/>
        </a:p>
      </dgm:t>
    </dgm:pt>
    <dgm:pt modelId="{C8771B49-9961-4B65-9D95-4019FA97DF81}" type="pres">
      <dgm:prSet presAssocID="{E691F909-2401-46AD-BCEF-6B89FD5E407D}" presName="linear" presStyleCnt="0">
        <dgm:presLayoutVars>
          <dgm:animLvl val="lvl"/>
          <dgm:resizeHandles val="exact"/>
        </dgm:presLayoutVars>
      </dgm:prSet>
      <dgm:spPr/>
      <dgm:t>
        <a:bodyPr/>
        <a:lstStyle/>
        <a:p>
          <a:endParaRPr lang="es-EC"/>
        </a:p>
      </dgm:t>
    </dgm:pt>
    <dgm:pt modelId="{2828AF11-46AA-46B5-8369-32B6EAB79374}" type="pres">
      <dgm:prSet presAssocID="{0862C04A-7ED9-455C-8817-396876A078BB}" presName="parentText" presStyleLbl="node1" presStyleIdx="0" presStyleCnt="1">
        <dgm:presLayoutVars>
          <dgm:chMax val="0"/>
          <dgm:bulletEnabled val="1"/>
        </dgm:presLayoutVars>
      </dgm:prSet>
      <dgm:spPr>
        <a:xfrm>
          <a:off x="0" y="323670"/>
          <a:ext cx="9996405" cy="3636359"/>
        </a:xfrm>
        <a:prstGeom prst="roundRect">
          <a:avLst/>
        </a:prstGeom>
      </dgm:spPr>
      <dgm:t>
        <a:bodyPr/>
        <a:lstStyle/>
        <a:p>
          <a:endParaRPr lang="es-EC"/>
        </a:p>
      </dgm:t>
    </dgm:pt>
  </dgm:ptLst>
  <dgm:cxnLst>
    <dgm:cxn modelId="{A169155C-BB30-4798-9C27-0BD0503A5A8A}" srcId="{E691F909-2401-46AD-BCEF-6B89FD5E407D}" destId="{0862C04A-7ED9-455C-8817-396876A078BB}" srcOrd="0" destOrd="0" parTransId="{4DF756C5-CACB-4823-83B5-EF796ED27BD8}" sibTransId="{4D9846B5-C6A5-41E4-BC1D-CE4121C7D2D8}"/>
    <dgm:cxn modelId="{C8AF4B1C-913E-42B1-8B74-9A764D9A31B5}" type="presOf" srcId="{0862C04A-7ED9-455C-8817-396876A078BB}" destId="{2828AF11-46AA-46B5-8369-32B6EAB79374}" srcOrd="0" destOrd="0" presId="urn:microsoft.com/office/officeart/2005/8/layout/vList2"/>
    <dgm:cxn modelId="{0DBD2251-FE06-4374-96CA-DED84236D700}" type="presOf" srcId="{E691F909-2401-46AD-BCEF-6B89FD5E407D}" destId="{C8771B49-9961-4B65-9D95-4019FA97DF81}" srcOrd="0" destOrd="0" presId="urn:microsoft.com/office/officeart/2005/8/layout/vList2"/>
    <dgm:cxn modelId="{BAF8AC57-44E2-4DC0-AFF8-F8910ABAB506}" type="presParOf" srcId="{C8771B49-9961-4B65-9D95-4019FA97DF81}" destId="{2828AF11-46AA-46B5-8369-32B6EAB793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9C207-3CE4-4931-A7CD-A4963C1E2DBB}" type="datetimeFigureOut">
              <a:rPr lang="es-EC" smtClean="0"/>
              <a:t>21/01/2021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84AAB-B4A3-489F-93AF-308CD35EC88D}" type="slidenum">
              <a:rPr lang="es-EC" smtClean="0"/>
              <a:t>‹Nº›</a:t>
            </a:fld>
            <a:endParaRPr lang="es-EC"/>
          </a:p>
        </p:txBody>
      </p:sp>
    </p:spTree>
    <p:extLst>
      <p:ext uri="{BB962C8B-B14F-4D97-AF65-F5344CB8AC3E}">
        <p14:creationId xmlns:p14="http://schemas.microsoft.com/office/powerpoint/2010/main" val="191996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19</a:t>
            </a:fld>
            <a:endParaRPr lang="es-ES"/>
          </a:p>
        </p:txBody>
      </p:sp>
    </p:spTree>
    <p:extLst>
      <p:ext uri="{BB962C8B-B14F-4D97-AF65-F5344CB8AC3E}">
        <p14:creationId xmlns:p14="http://schemas.microsoft.com/office/powerpoint/2010/main" val="370617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60</a:t>
            </a:fld>
            <a:endParaRPr lang="es-ES"/>
          </a:p>
        </p:txBody>
      </p:sp>
    </p:spTree>
    <p:extLst>
      <p:ext uri="{BB962C8B-B14F-4D97-AF65-F5344CB8AC3E}">
        <p14:creationId xmlns:p14="http://schemas.microsoft.com/office/powerpoint/2010/main" val="67016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26</a:t>
            </a:fld>
            <a:endParaRPr lang="es-ES"/>
          </a:p>
        </p:txBody>
      </p:sp>
    </p:spTree>
    <p:extLst>
      <p:ext uri="{BB962C8B-B14F-4D97-AF65-F5344CB8AC3E}">
        <p14:creationId xmlns:p14="http://schemas.microsoft.com/office/powerpoint/2010/main" val="413214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27</a:t>
            </a:fld>
            <a:endParaRPr lang="es-ES"/>
          </a:p>
        </p:txBody>
      </p:sp>
    </p:spTree>
    <p:extLst>
      <p:ext uri="{BB962C8B-B14F-4D97-AF65-F5344CB8AC3E}">
        <p14:creationId xmlns:p14="http://schemas.microsoft.com/office/powerpoint/2010/main" val="408149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28</a:t>
            </a:fld>
            <a:endParaRPr lang="es-ES"/>
          </a:p>
        </p:txBody>
      </p:sp>
    </p:spTree>
    <p:extLst>
      <p:ext uri="{BB962C8B-B14F-4D97-AF65-F5344CB8AC3E}">
        <p14:creationId xmlns:p14="http://schemas.microsoft.com/office/powerpoint/2010/main" val="100852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55</a:t>
            </a:fld>
            <a:endParaRPr lang="es-ES"/>
          </a:p>
        </p:txBody>
      </p:sp>
    </p:spTree>
    <p:extLst>
      <p:ext uri="{BB962C8B-B14F-4D97-AF65-F5344CB8AC3E}">
        <p14:creationId xmlns:p14="http://schemas.microsoft.com/office/powerpoint/2010/main" val="214335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56</a:t>
            </a:fld>
            <a:endParaRPr lang="es-ES"/>
          </a:p>
        </p:txBody>
      </p:sp>
    </p:spTree>
    <p:extLst>
      <p:ext uri="{BB962C8B-B14F-4D97-AF65-F5344CB8AC3E}">
        <p14:creationId xmlns:p14="http://schemas.microsoft.com/office/powerpoint/2010/main" val="191301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57</a:t>
            </a:fld>
            <a:endParaRPr lang="es-ES"/>
          </a:p>
        </p:txBody>
      </p:sp>
    </p:spTree>
    <p:extLst>
      <p:ext uri="{BB962C8B-B14F-4D97-AF65-F5344CB8AC3E}">
        <p14:creationId xmlns:p14="http://schemas.microsoft.com/office/powerpoint/2010/main" val="60528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58</a:t>
            </a:fld>
            <a:endParaRPr lang="es-ES"/>
          </a:p>
        </p:txBody>
      </p:sp>
    </p:spTree>
    <p:extLst>
      <p:ext uri="{BB962C8B-B14F-4D97-AF65-F5344CB8AC3E}">
        <p14:creationId xmlns:p14="http://schemas.microsoft.com/office/powerpoint/2010/main" val="188156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F5A5561-7465-406B-9A9C-135EF242D066}" type="slidenum">
              <a:rPr lang="es-ES" smtClean="0"/>
              <a:pPr/>
              <a:t>59</a:t>
            </a:fld>
            <a:endParaRPr lang="es-ES"/>
          </a:p>
        </p:txBody>
      </p:sp>
    </p:spTree>
    <p:extLst>
      <p:ext uri="{BB962C8B-B14F-4D97-AF65-F5344CB8AC3E}">
        <p14:creationId xmlns:p14="http://schemas.microsoft.com/office/powerpoint/2010/main" val="352206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xmlns=""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xmlns=""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xmlns=""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xmlns=""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xmlns=""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xmlns=""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5C8CE6-F51C-0649-93D3-8129F63B15DD}"/>
              </a:ext>
            </a:extLst>
          </p:cNvPr>
          <p:cNvSpPr/>
          <p:nvPr/>
        </p:nvSpPr>
        <p:spPr>
          <a:xfrm>
            <a:off x="1205348" y="2204900"/>
            <a:ext cx="10656623" cy="1553054"/>
          </a:xfrm>
          <a:prstGeom prst="rect">
            <a:avLst/>
          </a:prstGeom>
        </p:spPr>
        <p:txBody>
          <a:bodyPr wrap="square">
            <a:spAutoFit/>
          </a:bodyPr>
          <a:lstStyle/>
          <a:p>
            <a:pPr algn="ctr">
              <a:lnSpc>
                <a:spcPct val="150000"/>
              </a:lnSpc>
            </a:pPr>
            <a:r>
              <a:rPr kumimoji="0" lang="es-EC" sz="2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p>
          <a:p>
            <a:pPr algn="ctr">
              <a:lnSpc>
                <a:spcPct val="150000"/>
              </a:lnSpc>
            </a:pPr>
            <a:r>
              <a:rPr lang="es-EC" sz="2200" b="1" dirty="0">
                <a:effectLst/>
                <a:latin typeface="Arial" panose="020B0604020202020204" pitchFamily="34" charset="0"/>
                <a:ea typeface="Calibri" panose="020F0502020204030204" pitchFamily="34" charset="0"/>
                <a:cs typeface="Times New Roman" panose="02020603050405020304" pitchFamily="18" charset="0"/>
              </a:rPr>
              <a:t>GESTIÓN DE LA INFORMACIÓN Y SU INCIDENCIA EN EL MANDO Y CONTROL EN LAS OPERACIONES DE ÁMBITO INTERNO</a:t>
            </a:r>
            <a:endParaRPr lang="es-EC" sz="22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xmlns=""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xmlns=""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xmlns="" id="{3818474D-A86F-C244-AA31-418253F2C546}"/>
              </a:ext>
            </a:extLst>
          </p:cNvPr>
          <p:cNvSpPr txBox="1"/>
          <p:nvPr/>
        </p:nvSpPr>
        <p:spPr>
          <a:xfrm>
            <a:off x="1649614" y="1354805"/>
            <a:ext cx="10195023" cy="430887"/>
          </a:xfrm>
          <a:prstGeom prst="rect">
            <a:avLst/>
          </a:prstGeom>
          <a:noFill/>
        </p:spPr>
        <p:txBody>
          <a:bodyPr wrap="square" rtlCol="0">
            <a:spAutoFit/>
          </a:bodyPr>
          <a:lstStyle/>
          <a:p>
            <a:pPr lvl="0" algn="ctr">
              <a:defRPr/>
            </a:pPr>
            <a:r>
              <a:rPr kumimoji="0" lang="es-EC"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MAESTRÍA EN </a:t>
            </a:r>
            <a:r>
              <a:rPr lang="es-EC" sz="2200" b="1" dirty="0">
                <a:solidFill>
                  <a:prstClr val="black"/>
                </a:solidFill>
                <a:latin typeface="Arial" panose="020B0604020202020204" pitchFamily="34" charset="0"/>
                <a:cs typeface="Arial" panose="020B0604020202020204" pitchFamily="34" charset="0"/>
              </a:rPr>
              <a:t>DEFENSA Y SEGURIDAD </a:t>
            </a:r>
            <a:r>
              <a:rPr kumimoji="0" lang="es-EC"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MENCIÓN </a:t>
            </a:r>
            <a:r>
              <a:rPr kumimoji="0" lang="es-EC"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ESTRATEGIA MILITAR</a:t>
            </a:r>
            <a:r>
              <a:rPr kumimoji="0" lang="es-EC"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1" name="CuadroTexto 10">
            <a:extLst>
              <a:ext uri="{FF2B5EF4-FFF2-40B4-BE49-F238E27FC236}">
                <a16:creationId xmlns:a16="http://schemas.microsoft.com/office/drawing/2014/main" xmlns="" id="{4D62C163-8FCA-404B-839C-BEA41DD0379B}"/>
              </a:ext>
            </a:extLst>
          </p:cNvPr>
          <p:cNvSpPr txBox="1"/>
          <p:nvPr/>
        </p:nvSpPr>
        <p:spPr>
          <a:xfrm>
            <a:off x="1787235" y="4126790"/>
            <a:ext cx="10057401" cy="1538883"/>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 DE E.M </a:t>
            </a:r>
            <a:r>
              <a:rPr lang="es-EC" sz="2000" dirty="0">
                <a:solidFill>
                  <a:prstClr val="black"/>
                </a:solidFill>
                <a:latin typeface="Arial" panose="020B0604020202020204" pitchFamily="34" charset="0"/>
                <a:cs typeface="Arial" panose="020B0604020202020204" pitchFamily="34" charset="0"/>
              </a:rPr>
              <a:t>DIEGO CATTÁN B.</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TCRN</a:t>
            </a:r>
            <a:r>
              <a:rPr kumimoji="0" lang="es-EC"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E.M </a:t>
            </a:r>
            <a:r>
              <a:rPr lang="es-EC" sz="2000" dirty="0">
                <a:solidFill>
                  <a:prstClr val="black"/>
                </a:solidFill>
                <a:latin typeface="Arial" panose="020B0604020202020204" pitchFamily="34" charset="0"/>
                <a:cs typeface="Arial" panose="020B0604020202020204" pitchFamily="34" charset="0"/>
              </a:rPr>
              <a:t>DIEGO CAMPAÑA P.</a:t>
            </a:r>
            <a:endParaRPr kumimoji="0" lang="es-EC"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r" defTabSz="914400" rtl="0" eaLnBrk="1" fontAlgn="auto" latinLnBrk="0" hangingPunct="1">
              <a:lnSpc>
                <a:spcPct val="100000"/>
              </a:lnSpc>
              <a:spcBef>
                <a:spcPts val="0"/>
              </a:spcBef>
              <a:spcAft>
                <a:spcPts val="0"/>
              </a:spcAft>
              <a:buClrTx/>
              <a:buSzTx/>
              <a:tabLst/>
              <a:defRPr/>
            </a:pP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a:t>
            </a:r>
            <a:r>
              <a:rPr kumimoji="0" lang="es-EC"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CRNL. </a:t>
            </a:r>
            <a:r>
              <a:rPr lang="es-EC" sz="2000" dirty="0">
                <a:solidFill>
                  <a:prstClr val="black"/>
                </a:solidFill>
                <a:latin typeface="Arial" panose="020B0604020202020204" pitchFamily="34" charset="0"/>
                <a:cs typeface="Arial" panose="020B0604020202020204" pitchFamily="34" charset="0"/>
              </a:rPr>
              <a:t>E.M MG. RÓMULO DIAZ</a:t>
            </a:r>
          </a:p>
          <a:p>
            <a:pPr algn="r">
              <a:defRPr/>
            </a:pPr>
            <a:r>
              <a:rPr lang="es-EC" sz="2000" b="1" dirty="0">
                <a:solidFill>
                  <a:prstClr val="black"/>
                </a:solidFill>
                <a:latin typeface="Arial" panose="020B0604020202020204" pitchFamily="34" charset="0"/>
                <a:cs typeface="Arial" panose="020B0604020202020204" pitchFamily="34" charset="0"/>
              </a:rPr>
              <a:t>PONENTE</a:t>
            </a:r>
            <a:r>
              <a:rPr kumimoji="0" lang="es-EC"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s-EC" sz="2000" dirty="0">
                <a:solidFill>
                  <a:prstClr val="black"/>
                </a:solidFill>
                <a:latin typeface="Arial" panose="020B0604020202020204" pitchFamily="34" charset="0"/>
                <a:cs typeface="Arial" panose="020B0604020202020204" pitchFamily="34" charset="0"/>
              </a:rPr>
              <a:t>TC</a:t>
            </a:r>
            <a:r>
              <a:rPr kumimoji="0" lang="es-EC"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RN. </a:t>
            </a:r>
            <a:r>
              <a:rPr lang="es-EC" sz="2000" dirty="0">
                <a:solidFill>
                  <a:prstClr val="black"/>
                </a:solidFill>
                <a:latin typeface="Arial" panose="020B0604020202020204" pitchFamily="34" charset="0"/>
                <a:cs typeface="Arial" panose="020B0604020202020204" pitchFamily="34" charset="0"/>
              </a:rPr>
              <a:t>E.M MG. MARCO JIMÉNEZ</a:t>
            </a:r>
          </a:p>
        </p:txBody>
      </p:sp>
    </p:spTree>
    <p:extLst>
      <p:ext uri="{BB962C8B-B14F-4D97-AF65-F5344CB8AC3E}">
        <p14:creationId xmlns:p14="http://schemas.microsoft.com/office/powerpoint/2010/main" val="144934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193200"/>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7"/>
              <a:defRPr/>
            </a:pPr>
            <a:r>
              <a:rPr lang="es-BO" sz="3200" b="1" dirty="0">
                <a:solidFill>
                  <a:schemeClr val="bg1"/>
                </a:solidFill>
                <a:effectLst>
                  <a:outerShdw blurRad="38100" dist="38100" dir="2700000" algn="tl">
                    <a:srgbClr val="000000">
                      <a:alpha val="43137"/>
                    </a:srgbClr>
                  </a:outerShdw>
                </a:effectLst>
              </a:rPr>
              <a:t>HIPÓTESIS </a:t>
            </a:r>
          </a:p>
        </p:txBody>
      </p:sp>
      <p:sp>
        <p:nvSpPr>
          <p:cNvPr id="3" name="Rectángulo 2"/>
          <p:cNvSpPr/>
          <p:nvPr/>
        </p:nvSpPr>
        <p:spPr>
          <a:xfrm>
            <a:off x="1387949" y="2731850"/>
            <a:ext cx="10471541" cy="1200329"/>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solidFill>
                  <a:schemeClr val="tx1"/>
                </a:solidFill>
                <a:latin typeface="Arial" panose="020B0604020202020204" pitchFamily="34" charset="0"/>
                <a:ea typeface="Calibri" panose="020F0502020204030204" pitchFamily="34" charset="0"/>
              </a:rPr>
              <a:t>La </a:t>
            </a:r>
            <a:r>
              <a:rPr lang="es-EC" sz="2400" u="sng" dirty="0">
                <a:solidFill>
                  <a:schemeClr val="tx1"/>
                </a:solidFill>
                <a:latin typeface="Arial" panose="020B0604020202020204" pitchFamily="34" charset="0"/>
                <a:ea typeface="Calibri" panose="020F0502020204030204" pitchFamily="34" charset="0"/>
              </a:rPr>
              <a:t>inadecuada gestión de la información</a:t>
            </a:r>
            <a:r>
              <a:rPr lang="es-EC" sz="2400" dirty="0">
                <a:solidFill>
                  <a:schemeClr val="tx1"/>
                </a:solidFill>
                <a:latin typeface="Arial" panose="020B0604020202020204" pitchFamily="34" charset="0"/>
                <a:ea typeface="Calibri" panose="020F0502020204030204" pitchFamily="34" charset="0"/>
              </a:rPr>
              <a:t> </a:t>
            </a:r>
            <a:r>
              <a:rPr lang="es-EC" sz="2400" b="1" dirty="0">
                <a:solidFill>
                  <a:schemeClr val="tx1"/>
                </a:solidFill>
                <a:latin typeface="Arial" panose="020B0604020202020204" pitchFamily="34" charset="0"/>
                <a:ea typeface="Calibri" panose="020F0502020204030204" pitchFamily="34" charset="0"/>
              </a:rPr>
              <a:t>incide negativamente </a:t>
            </a:r>
            <a:r>
              <a:rPr lang="es-EC" sz="2400" dirty="0">
                <a:solidFill>
                  <a:schemeClr val="tx1"/>
                </a:solidFill>
                <a:latin typeface="Arial" panose="020B0604020202020204" pitchFamily="34" charset="0"/>
                <a:ea typeface="Calibri" panose="020F0502020204030204" pitchFamily="34" charset="0"/>
              </a:rPr>
              <a:t>en el desarrollo de la capacidad de mando y control a las operaciones militares de ámbito interno.</a:t>
            </a:r>
          </a:p>
        </p:txBody>
      </p:sp>
      <p:pic>
        <p:nvPicPr>
          <p:cNvPr id="15414" name="Picture 54" descr="Resultado de imagen para hipótesis">
            <a:extLst>
              <a:ext uri="{FF2B5EF4-FFF2-40B4-BE49-F238E27FC236}">
                <a16:creationId xmlns:a16="http://schemas.microsoft.com/office/drawing/2014/main" xmlns="" id="{A4CC8449-50E7-4094-A6EC-CDBD44251D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6390" y="4521670"/>
            <a:ext cx="2753100" cy="1670975"/>
          </a:xfrm>
          <a:prstGeom prst="rect">
            <a:avLst/>
          </a:prstGeom>
          <a:ln>
            <a:solidFill>
              <a:srgbClr val="92D05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B78375C-5C50-47DE-8CD2-E355B81F1F2A}"/>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970921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193200"/>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8"/>
              <a:defRPr/>
            </a:pPr>
            <a:r>
              <a:rPr lang="es-BO" sz="3200" b="1" dirty="0">
                <a:solidFill>
                  <a:schemeClr val="bg1"/>
                </a:solidFill>
                <a:effectLst>
                  <a:outerShdw blurRad="38100" dist="38100" dir="2700000" algn="tl">
                    <a:srgbClr val="000000">
                      <a:alpha val="43137"/>
                    </a:srgbClr>
                  </a:outerShdw>
                </a:effectLst>
              </a:rPr>
              <a:t>VARIABLES INDEPENDIENTE Y DEPENDIENTES </a:t>
            </a:r>
          </a:p>
        </p:txBody>
      </p:sp>
      <p:sp>
        <p:nvSpPr>
          <p:cNvPr id="3" name="Rectángulo 2"/>
          <p:cNvSpPr/>
          <p:nvPr/>
        </p:nvSpPr>
        <p:spPr>
          <a:xfrm>
            <a:off x="1387946" y="2296475"/>
            <a:ext cx="10471541" cy="1131848"/>
          </a:xfrm>
          <a:prstGeom prst="rect">
            <a:avLst/>
          </a:prstGeom>
          <a:ln>
            <a:solidFill>
              <a:srgbClr val="92D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C" sz="2400" b="1" kern="1400" spc="-50" dirty="0">
                <a:effectLst/>
                <a:latin typeface="Arial" panose="020B0604020202020204" pitchFamily="34" charset="0"/>
                <a:ea typeface="Times New Roman" panose="02020603050405020304" pitchFamily="18" charset="0"/>
                <a:cs typeface="Times New Roman" panose="02020603050405020304" pitchFamily="18" charset="0"/>
              </a:rPr>
              <a:t>Variable Independiente</a:t>
            </a:r>
          </a:p>
          <a:p>
            <a:pPr algn="ctr">
              <a:lnSpc>
                <a:spcPct val="150000"/>
              </a:lnSpc>
            </a:pPr>
            <a:r>
              <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gestión de la información del Ejército Ecuatoriano</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xmlns="" id="{BB78375C-5C50-47DE-8CD2-E355B81F1F2A}"/>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xmlns="" id="{11ADEB73-0455-4B8A-9937-8D5B95EB9A82}"/>
              </a:ext>
            </a:extLst>
          </p:cNvPr>
          <p:cNvSpPr/>
          <p:nvPr/>
        </p:nvSpPr>
        <p:spPr>
          <a:xfrm>
            <a:off x="1387947" y="4151725"/>
            <a:ext cx="10471541" cy="1131848"/>
          </a:xfrm>
          <a:prstGeom prst="rect">
            <a:avLst/>
          </a:prstGeom>
          <a:ln>
            <a:solidFill>
              <a:srgbClr val="92D050"/>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C" sz="2400" b="1" kern="1400" spc="-50" dirty="0">
                <a:effectLst/>
                <a:latin typeface="Arial" panose="020B0604020202020204" pitchFamily="34" charset="0"/>
                <a:ea typeface="Times New Roman" panose="02020603050405020304" pitchFamily="18" charset="0"/>
                <a:cs typeface="Times New Roman" panose="02020603050405020304" pitchFamily="18" charset="0"/>
              </a:rPr>
              <a:t>Variable </a:t>
            </a:r>
            <a:r>
              <a:rPr lang="es-EC" sz="2400" b="1" kern="1400" spc="-50" dirty="0">
                <a:latin typeface="Arial" panose="020B0604020202020204" pitchFamily="34" charset="0"/>
                <a:ea typeface="Times New Roman" panose="02020603050405020304" pitchFamily="18" charset="0"/>
                <a:cs typeface="Times New Roman" panose="02020603050405020304" pitchFamily="18" charset="0"/>
              </a:rPr>
              <a:t>D</a:t>
            </a:r>
            <a:r>
              <a:rPr lang="es-EC" sz="2400" b="1" kern="1400" spc="-50" dirty="0">
                <a:effectLst/>
                <a:latin typeface="Arial" panose="020B0604020202020204" pitchFamily="34" charset="0"/>
                <a:ea typeface="Times New Roman" panose="02020603050405020304" pitchFamily="18" charset="0"/>
                <a:cs typeface="Times New Roman" panose="02020603050405020304" pitchFamily="18" charset="0"/>
              </a:rPr>
              <a:t>ependiente</a:t>
            </a:r>
          </a:p>
          <a:p>
            <a:pPr algn="ctr">
              <a:lnSpc>
                <a:spcPct val="150000"/>
              </a:lnSpc>
            </a:pPr>
            <a:r>
              <a:rPr lang="es-EC" sz="2400" dirty="0">
                <a:solidFill>
                  <a:srgbClr val="000000"/>
                </a:solidFill>
                <a:latin typeface="Arial" panose="020B0604020202020204" pitchFamily="34" charset="0"/>
                <a:cs typeface="Times New Roman" panose="02020603050405020304" pitchFamily="18" charset="0"/>
              </a:rPr>
              <a:t>La capacidad de mando y control en las operaciones de ámbito interno</a:t>
            </a:r>
          </a:p>
        </p:txBody>
      </p:sp>
    </p:spTree>
    <p:extLst>
      <p:ext uri="{BB962C8B-B14F-4D97-AF65-F5344CB8AC3E}">
        <p14:creationId xmlns:p14="http://schemas.microsoft.com/office/powerpoint/2010/main" val="1623551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290945"/>
            <a:ext cx="11526981"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9"/>
              <a:defRPr/>
            </a:pPr>
            <a:r>
              <a:rPr lang="es-BO" sz="3200" b="1" dirty="0">
                <a:solidFill>
                  <a:schemeClr val="bg1"/>
                </a:solidFill>
                <a:effectLst>
                  <a:outerShdw blurRad="38100" dist="38100" dir="2700000" algn="tl">
                    <a:srgbClr val="000000">
                      <a:alpha val="43137"/>
                    </a:srgbClr>
                  </a:outerShdw>
                </a:effectLst>
              </a:rPr>
              <a:t>OPERACIONALIZACIÓN DE LAS VARIABLES </a:t>
            </a:r>
          </a:p>
        </p:txBody>
      </p:sp>
      <p:pic>
        <p:nvPicPr>
          <p:cNvPr id="3" name="Imagen 2">
            <a:extLst>
              <a:ext uri="{FF2B5EF4-FFF2-40B4-BE49-F238E27FC236}">
                <a16:creationId xmlns:a16="http://schemas.microsoft.com/office/drawing/2014/main" xmlns="" id="{E5C90EC7-EB26-4D2B-A7E1-70C5CF6A199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l="28443" t="7302" r="27852" b="31769"/>
          <a:stretch/>
        </p:blipFill>
        <p:spPr>
          <a:xfrm>
            <a:off x="1564260" y="1105467"/>
            <a:ext cx="5333865" cy="5032097"/>
          </a:xfrm>
          <a:prstGeom prst="rect">
            <a:avLst/>
          </a:prstGeom>
          <a:ln>
            <a:solidFill>
              <a:srgbClr val="00B050"/>
            </a:solidFill>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xmlns="" id="{9924C100-9F33-4D6E-8F46-A3BFC70571C2}"/>
              </a:ext>
            </a:extLst>
          </p:cNvPr>
          <p:cNvPicPr>
            <a:picLocks noChangeAspect="1"/>
          </p:cNvPicPr>
          <p:nvPr/>
        </p:nvPicPr>
        <p:blipFill rotWithShape="1">
          <a:blip r:embed="rId4">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28443" t="67654" r="27852" b="9000"/>
          <a:stretch/>
        </p:blipFill>
        <p:spPr>
          <a:xfrm>
            <a:off x="7024252" y="2659666"/>
            <a:ext cx="5098473" cy="1923697"/>
          </a:xfrm>
          <a:prstGeom prst="rect">
            <a:avLst/>
          </a:prstGeom>
          <a:ln>
            <a:solidFill>
              <a:srgbClr val="00B050"/>
            </a:solidFill>
          </a:ln>
          <a:effectLst>
            <a:outerShdw blurRad="50800" dist="38100" dir="8100000" algn="tr" rotWithShape="0">
              <a:prstClr val="black">
                <a:alpha val="40000"/>
              </a:prstClr>
            </a:outerShdw>
          </a:effectLst>
        </p:spPr>
      </p:pic>
      <p:sp>
        <p:nvSpPr>
          <p:cNvPr id="11" name="CuadroTexto 10">
            <a:extLst>
              <a:ext uri="{FF2B5EF4-FFF2-40B4-BE49-F238E27FC236}">
                <a16:creationId xmlns:a16="http://schemas.microsoft.com/office/drawing/2014/main" xmlns="" id="{080029C6-E574-4DFE-B940-4C294A2A513F}"/>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xmlns="" id="{E543AA42-423C-45AF-9C76-EA6A11BE9C46}"/>
              </a:ext>
            </a:extLst>
          </p:cNvPr>
          <p:cNvSpPr/>
          <p:nvPr/>
        </p:nvSpPr>
        <p:spPr>
          <a:xfrm>
            <a:off x="2521527" y="2687376"/>
            <a:ext cx="4362743" cy="130273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819562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371600" y="2833615"/>
            <a:ext cx="10474035" cy="1260000"/>
          </a:xfrm>
          <a:prstGeom prst="plaque">
            <a:avLst/>
          </a:prstGeom>
          <a:solidFill>
            <a:schemeClr val="accent6">
              <a:lumMod val="50000"/>
            </a:schemeClr>
          </a:solidFill>
          <a:ln>
            <a:solidFill>
              <a:schemeClr val="accent1">
                <a:lumMod val="75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10"/>
            </a:pPr>
            <a:r>
              <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OBJETO DE ESTUDIO Y                            CAMPO DE ACCIÓN </a:t>
            </a:r>
          </a:p>
        </p:txBody>
      </p:sp>
    </p:spTree>
    <p:extLst>
      <p:ext uri="{BB962C8B-B14F-4D97-AF65-F5344CB8AC3E}">
        <p14:creationId xmlns:p14="http://schemas.microsoft.com/office/powerpoint/2010/main" val="4103404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290945"/>
            <a:ext cx="11526981"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eriod"/>
              <a:defRPr/>
            </a:pPr>
            <a:r>
              <a:rPr lang="es-BO" sz="3200" b="1" dirty="0">
                <a:solidFill>
                  <a:schemeClr val="bg1"/>
                </a:solidFill>
                <a:effectLst>
                  <a:outerShdw blurRad="38100" dist="38100" dir="2700000" algn="tl">
                    <a:srgbClr val="000000">
                      <a:alpha val="43137"/>
                    </a:srgbClr>
                  </a:outerShdw>
                </a:effectLst>
              </a:rPr>
              <a:t>OBJETO DE ESTUDIO  </a:t>
            </a:r>
          </a:p>
        </p:txBody>
      </p:sp>
      <p:sp>
        <p:nvSpPr>
          <p:cNvPr id="11" name="CuadroTexto 10">
            <a:extLst>
              <a:ext uri="{FF2B5EF4-FFF2-40B4-BE49-F238E27FC236}">
                <a16:creationId xmlns:a16="http://schemas.microsoft.com/office/drawing/2014/main" xmlns="" id="{080029C6-E574-4DFE-B940-4C294A2A513F}"/>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3" name="Rectángulo 2">
            <a:extLst>
              <a:ext uri="{FF2B5EF4-FFF2-40B4-BE49-F238E27FC236}">
                <a16:creationId xmlns:a16="http://schemas.microsoft.com/office/drawing/2014/main" xmlns="" id="{45CB5C30-0A76-4115-A819-3FA7417F4517}"/>
              </a:ext>
            </a:extLst>
          </p:cNvPr>
          <p:cNvSpPr/>
          <p:nvPr/>
        </p:nvSpPr>
        <p:spPr>
          <a:xfrm>
            <a:off x="1369894" y="2695017"/>
            <a:ext cx="10501747" cy="1569660"/>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s-EC" sz="2400" b="1" dirty="0">
              <a:latin typeface="Arial" panose="020B0604020202020204" pitchFamily="34" charset="0"/>
              <a:ea typeface="Calibri" panose="020F0502020204030204" pitchFamily="34" charset="0"/>
            </a:endParaRPr>
          </a:p>
          <a:p>
            <a:pPr algn="just"/>
            <a:r>
              <a:rPr lang="es-ES" sz="2400" b="1" dirty="0">
                <a:latin typeface="Arial" panose="020B0604020202020204" pitchFamily="34" charset="0"/>
              </a:rPr>
              <a:t>La Gestión de la Información Militar, la Capacidad de Mando y Control en las Operaciones de Ámbito Interno </a:t>
            </a:r>
            <a:r>
              <a:rPr lang="es-ES" sz="2400" dirty="0">
                <a:latin typeface="Arial" panose="020B0604020202020204" pitchFamily="34" charset="0"/>
              </a:rPr>
              <a:t>(2019).</a:t>
            </a:r>
          </a:p>
          <a:p>
            <a:pPr algn="just"/>
            <a:endParaRPr lang="es-EC" sz="2400"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715758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290945"/>
            <a:ext cx="11526981"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eriod" startAt="2"/>
              <a:defRPr/>
            </a:pPr>
            <a:r>
              <a:rPr lang="es-BO" sz="3200" b="1" dirty="0">
                <a:solidFill>
                  <a:schemeClr val="bg1"/>
                </a:solidFill>
                <a:effectLst>
                  <a:outerShdw blurRad="38100" dist="38100" dir="2700000" algn="tl">
                    <a:srgbClr val="000000">
                      <a:alpha val="43137"/>
                    </a:srgbClr>
                  </a:outerShdw>
                </a:effectLst>
              </a:rPr>
              <a:t>CAMPO DE ACCIÓN  </a:t>
            </a:r>
          </a:p>
        </p:txBody>
      </p:sp>
      <p:sp>
        <p:nvSpPr>
          <p:cNvPr id="11" name="CuadroTexto 10">
            <a:extLst>
              <a:ext uri="{FF2B5EF4-FFF2-40B4-BE49-F238E27FC236}">
                <a16:creationId xmlns:a16="http://schemas.microsoft.com/office/drawing/2014/main" xmlns="" id="{080029C6-E574-4DFE-B940-4C294A2A513F}"/>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5" name="CuadroTexto 4">
            <a:extLst>
              <a:ext uri="{FF2B5EF4-FFF2-40B4-BE49-F238E27FC236}">
                <a16:creationId xmlns:a16="http://schemas.microsoft.com/office/drawing/2014/main" xmlns="" id="{BB95EDE6-1231-401E-84B8-A24137A9D9FB}"/>
              </a:ext>
            </a:extLst>
          </p:cNvPr>
          <p:cNvSpPr txBox="1"/>
          <p:nvPr/>
        </p:nvSpPr>
        <p:spPr>
          <a:xfrm>
            <a:off x="1413164" y="3145117"/>
            <a:ext cx="7564581" cy="584775"/>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defPPr>
              <a:defRPr lang="es-EC"/>
            </a:defPPr>
            <a:lvl1pPr algn="just">
              <a:defRPr sz="2400" b="1">
                <a:solidFill>
                  <a:schemeClr val="dk1"/>
                </a:solidFill>
                <a:latin typeface="Arial" panose="020B0604020202020204" pitchFamily="34" charset="0"/>
                <a:ea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ES" sz="3200" dirty="0"/>
              <a:t>Ejército Ecuatoriano</a:t>
            </a:r>
          </a:p>
        </p:txBody>
      </p:sp>
      <p:pic>
        <p:nvPicPr>
          <p:cNvPr id="1026" name="Picture 2" descr="El Ejército Ecuatoriano a la opinión pública – Ministerio de Defensa  Nacional">
            <a:extLst>
              <a:ext uri="{FF2B5EF4-FFF2-40B4-BE49-F238E27FC236}">
                <a16:creationId xmlns:a16="http://schemas.microsoft.com/office/drawing/2014/main" xmlns="" id="{F009D69D-DC6D-498E-8E35-ADAF20542CB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113350" y="2428951"/>
            <a:ext cx="2000098" cy="200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82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371600" y="2833615"/>
            <a:ext cx="10474035" cy="1260000"/>
          </a:xfrm>
          <a:prstGeom prst="plaque">
            <a:avLst/>
          </a:prstGeom>
          <a:solidFill>
            <a:schemeClr val="accent6">
              <a:lumMod val="50000"/>
            </a:schemeClr>
          </a:solidFill>
          <a:ln>
            <a:solidFill>
              <a:schemeClr val="accent1">
                <a:lumMod val="75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11"/>
            </a:pPr>
            <a:r>
              <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DISEÑO DE LA INVESTIGACIÓN </a:t>
            </a:r>
          </a:p>
        </p:txBody>
      </p:sp>
    </p:spTree>
    <p:extLst>
      <p:ext uri="{BB962C8B-B14F-4D97-AF65-F5344CB8AC3E}">
        <p14:creationId xmlns:p14="http://schemas.microsoft.com/office/powerpoint/2010/main" val="2218912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60217" y="193200"/>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ENFOQUE DE LA INVESTIGACIÓN </a:t>
            </a:r>
          </a:p>
        </p:txBody>
      </p:sp>
      <p:sp>
        <p:nvSpPr>
          <p:cNvPr id="3" name="Rectángulo 2"/>
          <p:cNvSpPr/>
          <p:nvPr/>
        </p:nvSpPr>
        <p:spPr>
          <a:xfrm>
            <a:off x="1374094" y="1882351"/>
            <a:ext cx="10499249" cy="2677656"/>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800" b="1" dirty="0">
                <a:latin typeface="Arial" panose="020B0604020202020204" pitchFamily="34" charset="0"/>
                <a:ea typeface="Calibri" panose="020F0502020204030204" pitchFamily="34" charset="0"/>
              </a:rPr>
              <a:t>Enfoque</a:t>
            </a:r>
            <a:r>
              <a:rPr lang="es-ES" sz="2800" dirty="0">
                <a:latin typeface="Arial" panose="020B0604020202020204" pitchFamily="34" charset="0"/>
                <a:ea typeface="Calibri" panose="020F0502020204030204" pitchFamily="34" charset="0"/>
              </a:rPr>
              <a:t> </a:t>
            </a:r>
            <a:r>
              <a:rPr lang="es-ES" sz="2800" b="1" dirty="0">
                <a:latin typeface="Arial" panose="020B0604020202020204" pitchFamily="34" charset="0"/>
                <a:ea typeface="Calibri" panose="020F0502020204030204" pitchFamily="34" charset="0"/>
              </a:rPr>
              <a:t>mixto cualitativo-cuantitativo, determinístico</a:t>
            </a:r>
            <a:r>
              <a:rPr lang="es-ES" sz="2800" dirty="0">
                <a:latin typeface="Arial" panose="020B0604020202020204" pitchFamily="34" charset="0"/>
                <a:ea typeface="Calibri" panose="020F0502020204030204" pitchFamily="34" charset="0"/>
              </a:rPr>
              <a:t> </a:t>
            </a:r>
          </a:p>
          <a:p>
            <a:pPr marL="457200" indent="-457200" algn="just">
              <a:buFont typeface="Arial" panose="020B0604020202020204" pitchFamily="34" charset="0"/>
              <a:buChar char="•"/>
            </a:pPr>
            <a:r>
              <a:rPr lang="es-ES" sz="2800" dirty="0">
                <a:latin typeface="Arial" panose="020B0604020202020204" pitchFamily="34" charset="0"/>
                <a:ea typeface="Calibri" panose="020F0502020204030204" pitchFamily="34" charset="0"/>
              </a:rPr>
              <a:t>En función de las ventajas para abordar el tema de la realidad coyuntural a la problemática que relaciona al flujo de la información, las características y tipo de información necesaria para el desarrollo de capacidades del Ejército Ecuatoriano.</a:t>
            </a:r>
            <a:endParaRPr lang="es-EC" sz="2800" dirty="0">
              <a:latin typeface="Arial" panose="020B0604020202020204" pitchFamily="34" charset="0"/>
              <a:ea typeface="Calibri" panose="020F0502020204030204" pitchFamily="34" charset="0"/>
            </a:endParaRPr>
          </a:p>
        </p:txBody>
      </p:sp>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90E81D0C-E4CF-4324-9DBC-39D84464B883}"/>
              </a:ext>
            </a:extLst>
          </p:cNvPr>
          <p:cNvPicPr>
            <a:picLocks noChangeAspect="1"/>
          </p:cNvPicPr>
          <p:nvPr/>
        </p:nvPicPr>
        <p:blipFill>
          <a:blip r:embed="rId2"/>
          <a:stretch>
            <a:fillRect/>
          </a:stretch>
        </p:blipFill>
        <p:spPr>
          <a:xfrm>
            <a:off x="9344129" y="4788752"/>
            <a:ext cx="2529214" cy="1421980"/>
          </a:xfrm>
          <a:prstGeom prst="rect">
            <a:avLst/>
          </a:prstGeom>
          <a:ln>
            <a:solidFill>
              <a:srgbClr val="00B050"/>
            </a:solid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xmlns="" id="{50AA1999-9012-4C88-946B-177EA22B7172}"/>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10726429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60217" y="193200"/>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startAt="2"/>
              <a:defRPr/>
            </a:pPr>
            <a:r>
              <a:rPr lang="es-BO" sz="3200" b="1" dirty="0">
                <a:solidFill>
                  <a:schemeClr val="bg1"/>
                </a:solidFill>
                <a:effectLst>
                  <a:outerShdw blurRad="38100" dist="38100" dir="2700000" algn="tl">
                    <a:srgbClr val="000000">
                      <a:alpha val="43137"/>
                    </a:srgbClr>
                  </a:outerShdw>
                </a:effectLst>
              </a:rPr>
              <a:t>TIPO DE INVESTIGACIÓN </a:t>
            </a:r>
          </a:p>
        </p:txBody>
      </p:sp>
      <p:sp>
        <p:nvSpPr>
          <p:cNvPr id="3" name="Rectángulo 2"/>
          <p:cNvSpPr/>
          <p:nvPr/>
        </p:nvSpPr>
        <p:spPr>
          <a:xfrm>
            <a:off x="1415658" y="1472262"/>
            <a:ext cx="10457686" cy="3293209"/>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600" b="1" dirty="0">
                <a:latin typeface="Arial" panose="020B0604020202020204" pitchFamily="34" charset="0"/>
                <a:ea typeface="Calibri" panose="020F0502020204030204" pitchFamily="34" charset="0"/>
              </a:rPr>
              <a:t>Investigación Descriptiva </a:t>
            </a:r>
            <a:r>
              <a:rPr lang="es-EC" sz="2600" dirty="0">
                <a:latin typeface="Arial" panose="020B0604020202020204" pitchFamily="34" charset="0"/>
                <a:ea typeface="Calibri" panose="020F0502020204030204" pitchFamily="34" charset="0"/>
              </a:rPr>
              <a:t>de los sucesos relacionados con las variables de investigación </a:t>
            </a:r>
            <a:r>
              <a:rPr lang="es-EC" sz="2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respaldadas</a:t>
            </a:r>
            <a:r>
              <a:rPr lang="es-EC" sz="2600" dirty="0">
                <a:latin typeface="Arial" panose="020B0604020202020204" pitchFamily="34" charset="0"/>
                <a:ea typeface="Calibri" panose="020F0502020204030204" pitchFamily="34" charset="0"/>
              </a:rPr>
              <a:t> por:</a:t>
            </a:r>
          </a:p>
          <a:p>
            <a:pPr marL="457200" indent="-457200" algn="just">
              <a:buFont typeface="+mj-lt"/>
              <a:buAutoNum type="arabicPeriod"/>
            </a:pPr>
            <a:r>
              <a:rPr lang="es-EC" sz="2600" b="1" dirty="0">
                <a:latin typeface="Arial" panose="020B0604020202020204" pitchFamily="34" charset="0"/>
                <a:ea typeface="Calibri" panose="020F0502020204030204" pitchFamily="34" charset="0"/>
              </a:rPr>
              <a:t>Investigación documental </a:t>
            </a:r>
            <a:r>
              <a:rPr lang="es-EC" sz="2600" dirty="0">
                <a:latin typeface="Arial" panose="020B0604020202020204" pitchFamily="34" charset="0"/>
                <a:ea typeface="Calibri" panose="020F0502020204030204" pitchFamily="34" charset="0"/>
              </a:rPr>
              <a:t>en material bibliográfico.</a:t>
            </a:r>
          </a:p>
          <a:p>
            <a:pPr marL="457200" indent="-457200" algn="just">
              <a:buFont typeface="+mj-lt"/>
              <a:buAutoNum type="arabicPeriod"/>
            </a:pPr>
            <a:r>
              <a:rPr lang="es-EC" sz="2600" b="1" dirty="0">
                <a:latin typeface="Arial" panose="020B0604020202020204" pitchFamily="34" charset="0"/>
                <a:ea typeface="Calibri" panose="020F0502020204030204" pitchFamily="34" charset="0"/>
              </a:rPr>
              <a:t>Investigación de campo </a:t>
            </a:r>
            <a:r>
              <a:rPr lang="es-EC" sz="2600" dirty="0">
                <a:latin typeface="Arial" panose="020B0604020202020204" pitchFamily="34" charset="0"/>
                <a:ea typeface="Calibri" panose="020F0502020204030204" pitchFamily="34" charset="0"/>
              </a:rPr>
              <a:t>utilizando técnicas para encontrar datos para cuantificar las variables para poder evaluarlas, y</a:t>
            </a:r>
          </a:p>
          <a:p>
            <a:pPr marL="457200" indent="-457200" algn="just">
              <a:buFont typeface="+mj-lt"/>
              <a:buAutoNum type="arabicPeriod"/>
            </a:pPr>
            <a:r>
              <a:rPr lang="es-EC" sz="2600" b="1" dirty="0">
                <a:latin typeface="Arial" panose="020B0604020202020204" pitchFamily="34" charset="0"/>
                <a:ea typeface="Calibri" panose="020F0502020204030204" pitchFamily="34" charset="0"/>
              </a:rPr>
              <a:t>La propuesta de solución </a:t>
            </a:r>
            <a:r>
              <a:rPr lang="es-EC" sz="2600" dirty="0">
                <a:latin typeface="Arial" panose="020B0604020202020204" pitchFamily="34" charset="0"/>
                <a:ea typeface="Calibri" panose="020F0502020204030204" pitchFamily="34" charset="0"/>
              </a:rPr>
              <a:t>en base a los hallazgos encontrados y en función de la actualización de los procedimientos adecuados a enfrentar las nuevas amenazas.</a:t>
            </a:r>
          </a:p>
        </p:txBody>
      </p:sp>
      <p:sp>
        <p:nvSpPr>
          <p:cNvPr id="5" name="AutoShape 50" descr="Resultado de imagen para tipos de investigacion">
            <a:extLst>
              <a:ext uri="{FF2B5EF4-FFF2-40B4-BE49-F238E27FC236}">
                <a16:creationId xmlns:a16="http://schemas.microsoft.com/office/drawing/2014/main" xmlns="" id="{A4DE3EFA-0DC4-4468-B448-C7F2178D88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6942F0C4-0A2A-4A2F-B2E8-B8E64EC40D7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0054832" y="5042812"/>
            <a:ext cx="1818512" cy="1212341"/>
          </a:xfrm>
          <a:prstGeom prst="rect">
            <a:avLst/>
          </a:prstGeom>
          <a:ln>
            <a:solidFill>
              <a:srgbClr val="00B050"/>
            </a:solid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xmlns="" id="{54E6473D-16BA-457D-A9B9-6BF030FA6588}"/>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170438717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193200"/>
            <a:ext cx="11526981"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startAt="3"/>
              <a:defRPr/>
            </a:pPr>
            <a:r>
              <a:rPr lang="es-BO" sz="3200" b="1" dirty="0">
                <a:solidFill>
                  <a:schemeClr val="bg1"/>
                </a:solidFill>
                <a:effectLst>
                  <a:outerShdw blurRad="38100" dist="38100" dir="2700000" algn="tl">
                    <a:srgbClr val="000000">
                      <a:alpha val="43137"/>
                    </a:srgbClr>
                  </a:outerShdw>
                </a:effectLst>
              </a:rPr>
              <a:t>POBLACIÓN  </a:t>
            </a:r>
          </a:p>
        </p:txBody>
      </p:sp>
      <p:sp>
        <p:nvSpPr>
          <p:cNvPr id="3" name="Rectángulo 2"/>
          <p:cNvSpPr/>
          <p:nvPr/>
        </p:nvSpPr>
        <p:spPr>
          <a:xfrm>
            <a:off x="1360240" y="2340950"/>
            <a:ext cx="10513104" cy="1815882"/>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800" dirty="0">
                <a:latin typeface="Arial" panose="020B0604020202020204" pitchFamily="34" charset="0"/>
                <a:ea typeface="Calibri" panose="020F0502020204030204" pitchFamily="34" charset="0"/>
              </a:rPr>
              <a:t>La presente investigación se determinó en función de las </a:t>
            </a:r>
            <a:r>
              <a:rPr lang="es-EC" sz="2800" b="1" dirty="0">
                <a:latin typeface="Arial" panose="020B0604020202020204" pitchFamily="34" charset="0"/>
                <a:ea typeface="Calibri" panose="020F0502020204030204" pitchFamily="34" charset="0"/>
              </a:rPr>
              <a:t>unidades</a:t>
            </a:r>
            <a:r>
              <a:rPr lang="es-EC" sz="2800" dirty="0">
                <a:latin typeface="Arial" panose="020B0604020202020204" pitchFamily="34" charset="0"/>
                <a:ea typeface="Calibri" panose="020F0502020204030204" pitchFamily="34" charset="0"/>
              </a:rPr>
              <a:t> del Ejército Ecuatoriano, además se incluirán a los </a:t>
            </a:r>
            <a:r>
              <a:rPr lang="es-EC" sz="2800" b="1" dirty="0">
                <a:latin typeface="Arial" panose="020B0604020202020204" pitchFamily="34" charset="0"/>
                <a:ea typeface="Calibri" panose="020F0502020204030204" pitchFamily="34" charset="0"/>
              </a:rPr>
              <a:t>directivos</a:t>
            </a:r>
            <a:r>
              <a:rPr lang="es-EC" sz="2800" dirty="0">
                <a:latin typeface="Arial" panose="020B0604020202020204" pitchFamily="34" charset="0"/>
                <a:ea typeface="Calibri" panose="020F0502020204030204" pitchFamily="34" charset="0"/>
              </a:rPr>
              <a:t> y </a:t>
            </a:r>
            <a:r>
              <a:rPr lang="es-EC" sz="2800" b="1" dirty="0">
                <a:latin typeface="Arial" panose="020B0604020202020204" pitchFamily="34" charset="0"/>
                <a:ea typeface="Calibri" panose="020F0502020204030204" pitchFamily="34" charset="0"/>
              </a:rPr>
              <a:t>comandantes</a:t>
            </a:r>
            <a:r>
              <a:rPr lang="es-EC" sz="2800" dirty="0">
                <a:latin typeface="Arial" panose="020B0604020202020204" pitchFamily="34" charset="0"/>
                <a:ea typeface="Calibri" panose="020F0502020204030204" pitchFamily="34" charset="0"/>
              </a:rPr>
              <a:t> que tomaron parte de las operaciones de ámbito interno relevantes en el año 2019. </a:t>
            </a:r>
            <a:r>
              <a:rPr lang="es-EC"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(40) </a:t>
            </a:r>
          </a:p>
        </p:txBody>
      </p:sp>
      <p:pic>
        <p:nvPicPr>
          <p:cNvPr id="21555" name="Picture 51" descr="Resultado de imagen para poblacion de estudio">
            <a:extLst>
              <a:ext uri="{FF2B5EF4-FFF2-40B4-BE49-F238E27FC236}">
                <a16:creationId xmlns:a16="http://schemas.microsoft.com/office/drawing/2014/main" xmlns="" id="{0E207091-068F-4F42-85C2-CF4EEDA81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719" y="4647859"/>
            <a:ext cx="3476625" cy="1314450"/>
          </a:xfrm>
          <a:prstGeom prst="rect">
            <a:avLst/>
          </a:prstGeom>
          <a:ln>
            <a:solidFill>
              <a:srgbClr val="00B05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6E05EFCE-DD24-4EFD-96FF-0A159834147B}"/>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1121633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1AC222EB-CE0E-1D4E-BA24-831B2CB3AD74}"/>
              </a:ext>
            </a:extLst>
          </p:cNvPr>
          <p:cNvSpPr txBox="1"/>
          <p:nvPr/>
        </p:nvSpPr>
        <p:spPr>
          <a:xfrm>
            <a:off x="1953260" y="1264447"/>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DESARROLLO DE LOS OBJETIVOS</a:t>
            </a:r>
          </a:p>
          <a:p>
            <a:pPr marL="457200" marR="0" lvl="0" indent="-457200" algn="l" defTabSz="914400" rtl="0" eaLnBrk="1" fontAlgn="auto" latinLnBrk="0" hangingPunct="1">
              <a:lnSpc>
                <a:spcPct val="130000"/>
              </a:lnSpc>
              <a:spcBef>
                <a:spcPts val="0"/>
              </a:spcBef>
              <a:spcAft>
                <a:spcPts val="0"/>
              </a:spcAft>
              <a:buClrTx/>
              <a:buSzTx/>
              <a:buFont typeface="+mj-lt"/>
              <a:buAutoNum type="arabicPeriod" startAt="14"/>
              <a:tabLst/>
              <a:defRPr/>
            </a:pPr>
            <a:r>
              <a:rPr kumimoji="0" lang="es-EC" sz="1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PROPUESTA</a:t>
            </a: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pic>
        <p:nvPicPr>
          <p:cNvPr id="8" name="Imagen 7">
            <a:extLst>
              <a:ext uri="{FF2B5EF4-FFF2-40B4-BE49-F238E27FC236}">
                <a16:creationId xmlns:a16="http://schemas.microsoft.com/office/drawing/2014/main" xmlns="" id="{E46D6BD9-0536-FB4B-AEFE-848F5DBD781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7068880" y="2251880"/>
            <a:ext cx="5108851" cy="4606119"/>
          </a:xfrm>
          <a:prstGeom prst="rect">
            <a:avLst/>
          </a:prstGeom>
          <a:effectLst>
            <a:outerShdw blurRad="50800" dist="38100" dir="18900000" algn="bl" rotWithShape="0">
              <a:prstClr val="black">
                <a:alpha val="40000"/>
              </a:prstClr>
            </a:outerShdw>
          </a:effectLst>
        </p:spPr>
      </p:pic>
      <p:sp>
        <p:nvSpPr>
          <p:cNvPr id="2" name="4 Placa">
            <a:extLst>
              <a:ext uri="{FF2B5EF4-FFF2-40B4-BE49-F238E27FC236}">
                <a16:creationId xmlns:a16="http://schemas.microsoft.com/office/drawing/2014/main" xmlns="" id="{065C5521-DB98-4D20-B481-8B433D19A681}"/>
              </a:ext>
            </a:extLst>
          </p:cNvPr>
          <p:cNvSpPr/>
          <p:nvPr/>
        </p:nvSpPr>
        <p:spPr>
          <a:xfrm>
            <a:off x="360217" y="269037"/>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600" b="1" dirty="0">
                <a:solidFill>
                  <a:schemeClr val="bg1"/>
                </a:solidFill>
                <a:effectLst>
                  <a:outerShdw blurRad="38100" dist="38100" dir="2700000" algn="tl">
                    <a:srgbClr val="000000">
                      <a:alpha val="43137"/>
                    </a:srgbClr>
                  </a:outerShdw>
                </a:effectLst>
              </a:rPr>
              <a:t>TEMARIO</a:t>
            </a:r>
          </a:p>
        </p:txBody>
      </p:sp>
    </p:spTree>
    <p:extLst>
      <p:ext uri="{BB962C8B-B14F-4D97-AF65-F5344CB8AC3E}">
        <p14:creationId xmlns:p14="http://schemas.microsoft.com/office/powerpoint/2010/main" val="1324075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60217" y="193200"/>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startAt="4"/>
              <a:defRPr/>
            </a:pPr>
            <a:r>
              <a:rPr lang="es-BO" sz="3200" b="1" dirty="0">
                <a:solidFill>
                  <a:schemeClr val="bg1"/>
                </a:solidFill>
                <a:effectLst>
                  <a:outerShdw blurRad="38100" dist="38100" dir="2700000" algn="tl">
                    <a:srgbClr val="000000">
                      <a:alpha val="43137"/>
                    </a:srgbClr>
                  </a:outerShdw>
                </a:effectLst>
              </a:rPr>
              <a:t>MUESTRA </a:t>
            </a:r>
          </a:p>
        </p:txBody>
      </p:sp>
      <p:sp>
        <p:nvSpPr>
          <p:cNvPr id="3" name="Rectángulo 2"/>
          <p:cNvSpPr/>
          <p:nvPr/>
        </p:nvSpPr>
        <p:spPr>
          <a:xfrm>
            <a:off x="1371600" y="1268760"/>
            <a:ext cx="10501744" cy="3108543"/>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Arial" panose="020B0604020202020204" pitchFamily="34" charset="0"/>
              <a:buChar char="•"/>
            </a:pPr>
            <a:r>
              <a:rPr lang="es-EC" sz="2400" dirty="0">
                <a:latin typeface="Arial" panose="020B0604020202020204" pitchFamily="34" charset="0"/>
                <a:ea typeface="Calibri" panose="020F0502020204030204" pitchFamily="34" charset="0"/>
              </a:rPr>
              <a:t>La muestra de </a:t>
            </a:r>
            <a:r>
              <a:rPr lang="es-EC" sz="24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36</a:t>
            </a:r>
            <a:r>
              <a:rPr lang="es-EC" sz="2400" dirty="0">
                <a:latin typeface="Arial" panose="020B0604020202020204" pitchFamily="34" charset="0"/>
                <a:ea typeface="Calibri" panose="020F0502020204030204" pitchFamily="34" charset="0"/>
              </a:rPr>
              <a:t> incluyó a </a:t>
            </a:r>
            <a:r>
              <a:rPr lang="es-EC" sz="2400" b="1" dirty="0">
                <a:latin typeface="Arial" panose="020B0604020202020204" pitchFamily="34" charset="0"/>
                <a:ea typeface="Calibri" panose="020F0502020204030204" pitchFamily="34" charset="0"/>
              </a:rPr>
              <a:t>oficiales</a:t>
            </a:r>
            <a:r>
              <a:rPr lang="es-EC" sz="2400" dirty="0">
                <a:latin typeface="Arial" panose="020B0604020202020204" pitchFamily="34" charset="0"/>
                <a:ea typeface="Calibri" panose="020F0502020204030204" pitchFamily="34" charset="0"/>
              </a:rPr>
              <a:t> y </a:t>
            </a:r>
            <a:r>
              <a:rPr lang="es-EC" sz="2400" b="1" dirty="0">
                <a:latin typeface="Arial" panose="020B0604020202020204" pitchFamily="34" charset="0"/>
                <a:ea typeface="Calibri" panose="020F0502020204030204" pitchFamily="34" charset="0"/>
              </a:rPr>
              <a:t>directivos</a:t>
            </a:r>
            <a:r>
              <a:rPr lang="es-EC" sz="2400" dirty="0">
                <a:latin typeface="Arial" panose="020B0604020202020204" pitchFamily="34" charset="0"/>
                <a:ea typeface="Calibri" panose="020F0502020204030204" pitchFamily="34" charset="0"/>
              </a:rPr>
              <a:t> del                              </a:t>
            </a:r>
            <a:r>
              <a:rPr lang="es-EC" sz="2400" dirty="0" err="1">
                <a:latin typeface="Arial" panose="020B0604020202020204" pitchFamily="34" charset="0"/>
                <a:ea typeface="Calibri" panose="020F0502020204030204" pitchFamily="34" charset="0"/>
              </a:rPr>
              <a:t>C.O</a:t>
            </a:r>
            <a:r>
              <a:rPr lang="es-EC" sz="2400" dirty="0">
                <a:latin typeface="Arial" panose="020B0604020202020204" pitchFamily="34" charset="0"/>
                <a:ea typeface="Calibri" panose="020F0502020204030204" pitchFamily="34" charset="0"/>
              </a:rPr>
              <a:t> 4 “CENTRAL” (</a:t>
            </a:r>
            <a:r>
              <a:rPr lang="es-EC" sz="2400" dirty="0" err="1">
                <a:latin typeface="Arial" panose="020B0604020202020204" pitchFamily="34" charset="0"/>
                <a:ea typeface="Calibri" panose="020F0502020204030204" pitchFamily="34" charset="0"/>
              </a:rPr>
              <a:t>F.T.C</a:t>
            </a:r>
            <a:r>
              <a:rPr lang="es-EC" sz="2400" dirty="0">
                <a:latin typeface="Arial" panose="020B0604020202020204" pitchFamily="34" charset="0"/>
                <a:ea typeface="Calibri" panose="020F0502020204030204" pitchFamily="34" charset="0"/>
              </a:rPr>
              <a:t> “PICHINCHA”)</a:t>
            </a:r>
          </a:p>
          <a:p>
            <a:pPr marL="457200" indent="-457200" algn="just">
              <a:buFont typeface="Arial" panose="020B0604020202020204" pitchFamily="34" charset="0"/>
              <a:buChar char="•"/>
            </a:pPr>
            <a:endParaRPr lang="es-EC" sz="1600" dirty="0">
              <a:latin typeface="Arial" panose="020B0604020202020204" pitchFamily="34" charset="0"/>
              <a:ea typeface="Calibri" panose="020F0502020204030204" pitchFamily="34" charset="0"/>
            </a:endParaRPr>
          </a:p>
          <a:p>
            <a:pPr marL="457200" indent="-457200" algn="just">
              <a:buFont typeface="Arial" panose="020B0604020202020204" pitchFamily="34" charset="0"/>
              <a:buChar char="•"/>
            </a:pPr>
            <a:r>
              <a:rPr lang="es-EC" sz="2400" dirty="0">
                <a:latin typeface="Arial" panose="020B0604020202020204" pitchFamily="34" charset="0"/>
                <a:ea typeface="Calibri" panose="020F0502020204030204" pitchFamily="34" charset="0"/>
              </a:rPr>
              <a:t>Y a los </a:t>
            </a:r>
            <a:r>
              <a:rPr lang="es-EC" sz="2400" b="1" dirty="0">
                <a:latin typeface="Arial" panose="020B0604020202020204" pitchFamily="34" charset="0"/>
                <a:ea typeface="Calibri" panose="020F0502020204030204" pitchFamily="34" charset="0"/>
              </a:rPr>
              <a:t>comandantes</a:t>
            </a:r>
            <a:r>
              <a:rPr lang="es-EC" sz="2400" dirty="0">
                <a:latin typeface="Arial" panose="020B0604020202020204" pitchFamily="34" charset="0"/>
                <a:ea typeface="Calibri" panose="020F0502020204030204" pitchFamily="34" charset="0"/>
              </a:rPr>
              <a:t> de unidades que tuvieron un papel en el desarrollo de operaciones de ámbito interno en el año 2019: </a:t>
            </a:r>
          </a:p>
          <a:p>
            <a:pPr marL="811213" indent="-368300" algn="just">
              <a:buFont typeface="Arial" panose="020B0604020202020204" pitchFamily="34" charset="0"/>
              <a:buChar char="•"/>
            </a:pPr>
            <a:endParaRPr lang="es-EC" sz="1200" dirty="0">
              <a:latin typeface="Arial" panose="020B0604020202020204" pitchFamily="34" charset="0"/>
              <a:ea typeface="Calibri" panose="020F0502020204030204" pitchFamily="34" charset="0"/>
            </a:endParaRPr>
          </a:p>
          <a:p>
            <a:pPr marL="811213" indent="-368300" algn="just">
              <a:buFont typeface="Wingdings" panose="05000000000000000000" pitchFamily="2" charset="2"/>
              <a:buChar char="ü"/>
            </a:pPr>
            <a:r>
              <a:rPr lang="es-EC" sz="2400" i="1" dirty="0" err="1">
                <a:latin typeface="Arial" panose="020B0604020202020204" pitchFamily="34" charset="0"/>
                <a:ea typeface="Calibri" panose="020F0502020204030204" pitchFamily="34" charset="0"/>
              </a:rPr>
              <a:t>G.O</a:t>
            </a:r>
            <a:r>
              <a:rPr lang="es-EC" sz="2400" i="1" dirty="0">
                <a:latin typeface="Arial" panose="020B0604020202020204" pitchFamily="34" charset="0"/>
                <a:ea typeface="Calibri" panose="020F0502020204030204" pitchFamily="34" charset="0"/>
              </a:rPr>
              <a:t> 4.1 “ATAHUALPA”</a:t>
            </a:r>
          </a:p>
          <a:p>
            <a:pPr marL="811213" indent="-368300" algn="just">
              <a:buFont typeface="Wingdings" panose="05000000000000000000" pitchFamily="2" charset="2"/>
              <a:buChar char="ü"/>
            </a:pPr>
            <a:r>
              <a:rPr lang="es-EC" sz="2400" i="1" dirty="0" err="1">
                <a:latin typeface="Arial" panose="020B0604020202020204" pitchFamily="34" charset="0"/>
                <a:ea typeface="Calibri" panose="020F0502020204030204" pitchFamily="34" charset="0"/>
              </a:rPr>
              <a:t>G.O</a:t>
            </a:r>
            <a:r>
              <a:rPr lang="es-EC" sz="2400" i="1" dirty="0">
                <a:latin typeface="Arial" panose="020B0604020202020204" pitchFamily="34" charset="0"/>
                <a:ea typeface="Calibri" panose="020F0502020204030204" pitchFamily="34" charset="0"/>
              </a:rPr>
              <a:t> 4.4 “CENEPA”</a:t>
            </a:r>
          </a:p>
          <a:p>
            <a:pPr marL="811213" indent="-368300" algn="just">
              <a:buFont typeface="Wingdings" panose="05000000000000000000" pitchFamily="2" charset="2"/>
              <a:buChar char="ü"/>
            </a:pPr>
            <a:r>
              <a:rPr lang="es-EC" sz="2400" i="1" dirty="0" err="1">
                <a:latin typeface="Arial" panose="020B0604020202020204" pitchFamily="34" charset="0"/>
                <a:ea typeface="Calibri" panose="020F0502020204030204" pitchFamily="34" charset="0"/>
              </a:rPr>
              <a:t>G.O</a:t>
            </a:r>
            <a:r>
              <a:rPr lang="es-EC" sz="2400" i="1" dirty="0">
                <a:latin typeface="Arial" panose="020B0604020202020204" pitchFamily="34" charset="0"/>
                <a:ea typeface="Calibri" panose="020F0502020204030204" pitchFamily="34" charset="0"/>
              </a:rPr>
              <a:t> 4.5 “</a:t>
            </a:r>
            <a:r>
              <a:rPr lang="es-EC" sz="2400" i="1" dirty="0" err="1">
                <a:latin typeface="Arial" panose="020B0604020202020204" pitchFamily="34" charset="0"/>
                <a:ea typeface="Calibri" panose="020F0502020204030204" pitchFamily="34" charset="0"/>
              </a:rPr>
              <a:t>AGRUCOMGE</a:t>
            </a:r>
            <a:r>
              <a:rPr lang="es-EC" sz="2400" i="1" dirty="0">
                <a:latin typeface="Arial" panose="020B0604020202020204" pitchFamily="34" charset="0"/>
                <a:ea typeface="Calibri" panose="020F0502020204030204" pitchFamily="34" charset="0"/>
              </a:rPr>
              <a:t>”</a:t>
            </a:r>
          </a:p>
        </p:txBody>
      </p:sp>
      <p:pic>
        <p:nvPicPr>
          <p:cNvPr id="10" name="Picture 51" descr="Resultado de imagen para poblacion de estudio">
            <a:extLst>
              <a:ext uri="{FF2B5EF4-FFF2-40B4-BE49-F238E27FC236}">
                <a16:creationId xmlns:a16="http://schemas.microsoft.com/office/drawing/2014/main" xmlns="" id="{CA164179-6D97-4C4A-AA39-D22CF357C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719" y="4758094"/>
            <a:ext cx="3476625" cy="1314450"/>
          </a:xfrm>
          <a:prstGeom prst="rect">
            <a:avLst/>
          </a:prstGeom>
          <a:ln>
            <a:solidFill>
              <a:srgbClr val="00B05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xmlns="" id="{8A295D4F-9F2B-4A72-B97B-410ACEE52C72}"/>
                  </a:ext>
                </a:extLst>
              </p:cNvPr>
              <p:cNvSpPr/>
              <p:nvPr/>
            </p:nvSpPr>
            <p:spPr>
              <a:xfrm>
                <a:off x="2301814" y="4889308"/>
                <a:ext cx="2874120" cy="755720"/>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2000" b="1" i="1" smtClean="0">
                          <a:solidFill>
                            <a:schemeClr val="accent6">
                              <a:lumMod val="50000"/>
                            </a:schemeClr>
                          </a:solidFill>
                          <a:latin typeface="Cambria Math" panose="02040503050406030204" pitchFamily="18" charset="0"/>
                        </a:rPr>
                        <m:t>𝒏</m:t>
                      </m:r>
                      <m:r>
                        <a:rPr lang="es-EC" sz="2000" b="0" i="0">
                          <a:solidFill>
                            <a:schemeClr val="accent6">
                              <a:lumMod val="50000"/>
                            </a:schemeClr>
                          </a:solidFill>
                          <a:latin typeface="Cambria Math" panose="02040503050406030204" pitchFamily="18" charset="0"/>
                        </a:rPr>
                        <m:t>=</m:t>
                      </m:r>
                      <m:f>
                        <m:fPr>
                          <m:ctrlPr>
                            <a:rPr lang="es-EC" sz="2000" b="0" i="1">
                              <a:solidFill>
                                <a:schemeClr val="accent6">
                                  <a:lumMod val="50000"/>
                                </a:schemeClr>
                              </a:solidFill>
                              <a:latin typeface="Cambria Math" panose="02040503050406030204" pitchFamily="18" charset="0"/>
                            </a:rPr>
                          </m:ctrlPr>
                        </m:fPr>
                        <m:num>
                          <m:sSup>
                            <m:sSupPr>
                              <m:ctrlPr>
                                <a:rPr lang="es-EC" sz="2000" b="0" i="1">
                                  <a:solidFill>
                                    <a:schemeClr val="accent6">
                                      <a:lumMod val="50000"/>
                                    </a:schemeClr>
                                  </a:solidFill>
                                  <a:latin typeface="Cambria Math" panose="02040503050406030204" pitchFamily="18" charset="0"/>
                                </a:rPr>
                              </m:ctrlPr>
                            </m:sSupPr>
                            <m:e>
                              <m:r>
                                <a:rPr lang="es-EC" sz="2000" b="0" i="1">
                                  <a:solidFill>
                                    <a:schemeClr val="accent6">
                                      <a:lumMod val="50000"/>
                                    </a:schemeClr>
                                  </a:solidFill>
                                  <a:latin typeface="Cambria Math" panose="02040503050406030204" pitchFamily="18" charset="0"/>
                                </a:rPr>
                                <m:t>𝐾</m:t>
                              </m:r>
                            </m:e>
                            <m:sup>
                              <m:r>
                                <a:rPr lang="es-EC" sz="2000" b="0" i="0">
                                  <a:solidFill>
                                    <a:schemeClr val="accent6">
                                      <a:lumMod val="50000"/>
                                    </a:schemeClr>
                                  </a:solidFill>
                                  <a:latin typeface="Cambria Math" panose="02040503050406030204" pitchFamily="18" charset="0"/>
                                </a:rPr>
                                <m:t>2</m:t>
                              </m:r>
                            </m:sup>
                          </m:sSup>
                          <m:r>
                            <a:rPr lang="es-EC" sz="2000" b="0" i="1">
                              <a:solidFill>
                                <a:schemeClr val="accent6">
                                  <a:lumMod val="50000"/>
                                </a:schemeClr>
                              </a:solidFill>
                              <a:latin typeface="Cambria Math" panose="02040503050406030204" pitchFamily="18" charset="0"/>
                            </a:rPr>
                            <m:t>𝑁𝑃𝑄</m:t>
                          </m:r>
                        </m:num>
                        <m:den>
                          <m:sSup>
                            <m:sSupPr>
                              <m:ctrlPr>
                                <a:rPr lang="es-EC" sz="2000" b="0" i="1">
                                  <a:solidFill>
                                    <a:schemeClr val="accent6">
                                      <a:lumMod val="50000"/>
                                    </a:schemeClr>
                                  </a:solidFill>
                                  <a:latin typeface="Cambria Math" panose="02040503050406030204" pitchFamily="18" charset="0"/>
                                </a:rPr>
                              </m:ctrlPr>
                            </m:sSupPr>
                            <m:e>
                              <m:r>
                                <a:rPr lang="es-EC" sz="2000" b="0" i="1">
                                  <a:solidFill>
                                    <a:schemeClr val="accent6">
                                      <a:lumMod val="50000"/>
                                    </a:schemeClr>
                                  </a:solidFill>
                                  <a:latin typeface="Cambria Math" panose="02040503050406030204" pitchFamily="18" charset="0"/>
                                </a:rPr>
                                <m:t>𝑒</m:t>
                              </m:r>
                            </m:e>
                            <m:sup>
                              <m:r>
                                <a:rPr lang="es-EC" sz="2000" b="0" i="0">
                                  <a:solidFill>
                                    <a:schemeClr val="accent6">
                                      <a:lumMod val="50000"/>
                                    </a:schemeClr>
                                  </a:solidFill>
                                  <a:latin typeface="Cambria Math" panose="02040503050406030204" pitchFamily="18" charset="0"/>
                                </a:rPr>
                                <m:t>2</m:t>
                              </m:r>
                            </m:sup>
                          </m:sSup>
                          <m:d>
                            <m:dPr>
                              <m:ctrlPr>
                                <a:rPr lang="es-EC" sz="2000" b="0" i="1">
                                  <a:solidFill>
                                    <a:schemeClr val="accent6">
                                      <a:lumMod val="50000"/>
                                    </a:schemeClr>
                                  </a:solidFill>
                                  <a:latin typeface="Cambria Math" panose="02040503050406030204" pitchFamily="18" charset="0"/>
                                </a:rPr>
                              </m:ctrlPr>
                            </m:dPr>
                            <m:e>
                              <m:r>
                                <a:rPr lang="es-EC" sz="2000" b="0" i="1">
                                  <a:solidFill>
                                    <a:schemeClr val="accent6">
                                      <a:lumMod val="50000"/>
                                    </a:schemeClr>
                                  </a:solidFill>
                                  <a:latin typeface="Cambria Math" panose="02040503050406030204" pitchFamily="18" charset="0"/>
                                </a:rPr>
                                <m:t>𝑁</m:t>
                              </m:r>
                              <m:r>
                                <a:rPr lang="es-EC" sz="2000" b="0" i="0">
                                  <a:solidFill>
                                    <a:schemeClr val="accent6">
                                      <a:lumMod val="50000"/>
                                    </a:schemeClr>
                                  </a:solidFill>
                                  <a:latin typeface="Cambria Math" panose="02040503050406030204" pitchFamily="18" charset="0"/>
                                </a:rPr>
                                <m:t>−1</m:t>
                              </m:r>
                            </m:e>
                          </m:d>
                          <m:r>
                            <a:rPr lang="es-EC" sz="2000" b="0" i="0">
                              <a:solidFill>
                                <a:schemeClr val="accent6">
                                  <a:lumMod val="50000"/>
                                </a:schemeClr>
                              </a:solidFill>
                              <a:latin typeface="Cambria Math" panose="02040503050406030204" pitchFamily="18" charset="0"/>
                            </a:rPr>
                            <m:t> +</m:t>
                          </m:r>
                          <m:sSup>
                            <m:sSupPr>
                              <m:ctrlPr>
                                <a:rPr lang="es-EC" sz="2000" b="0" i="1">
                                  <a:solidFill>
                                    <a:schemeClr val="accent6">
                                      <a:lumMod val="50000"/>
                                    </a:schemeClr>
                                  </a:solidFill>
                                  <a:latin typeface="Cambria Math" panose="02040503050406030204" pitchFamily="18" charset="0"/>
                                </a:rPr>
                              </m:ctrlPr>
                            </m:sSupPr>
                            <m:e>
                              <m:r>
                                <a:rPr lang="es-EC" sz="2000" b="0" i="1">
                                  <a:solidFill>
                                    <a:schemeClr val="accent6">
                                      <a:lumMod val="50000"/>
                                    </a:schemeClr>
                                  </a:solidFill>
                                  <a:latin typeface="Cambria Math" panose="02040503050406030204" pitchFamily="18" charset="0"/>
                                </a:rPr>
                                <m:t>𝐾</m:t>
                              </m:r>
                            </m:e>
                            <m:sup>
                              <m:r>
                                <a:rPr lang="es-EC" sz="2000" b="0" i="0">
                                  <a:solidFill>
                                    <a:schemeClr val="accent6">
                                      <a:lumMod val="50000"/>
                                    </a:schemeClr>
                                  </a:solidFill>
                                  <a:latin typeface="Cambria Math" panose="02040503050406030204" pitchFamily="18" charset="0"/>
                                </a:rPr>
                                <m:t>2</m:t>
                              </m:r>
                            </m:sup>
                          </m:sSup>
                          <m:r>
                            <a:rPr lang="es-EC" sz="2000" b="0" i="1">
                              <a:solidFill>
                                <a:schemeClr val="accent6">
                                  <a:lumMod val="50000"/>
                                </a:schemeClr>
                              </a:solidFill>
                              <a:latin typeface="Cambria Math" panose="02040503050406030204" pitchFamily="18" charset="0"/>
                            </a:rPr>
                            <m:t>𝑃𝑄</m:t>
                          </m:r>
                        </m:den>
                      </m:f>
                    </m:oMath>
                  </m:oMathPara>
                </a14:m>
                <a:endParaRPr lang="es-EC" sz="2000" dirty="0">
                  <a:solidFill>
                    <a:schemeClr val="accent6">
                      <a:lumMod val="50000"/>
                    </a:schemeClr>
                  </a:solidFill>
                  <a:latin typeface="Arial" panose="020B0604020202020204" pitchFamily="34" charset="0"/>
                  <a:cs typeface="Arial" panose="020B0604020202020204" pitchFamily="34" charset="0"/>
                </a:endParaRPr>
              </a:p>
            </p:txBody>
          </p:sp>
        </mc:Choice>
        <mc:Fallback xmlns="">
          <p:sp>
            <p:nvSpPr>
              <p:cNvPr id="5" name="Rectángulo 4">
                <a:extLst>
                  <a:ext uri="{FF2B5EF4-FFF2-40B4-BE49-F238E27FC236}">
                    <a16:creationId xmlns:a16="http://schemas.microsoft.com/office/drawing/2014/main" id="{8A295D4F-9F2B-4A72-B97B-410ACEE52C72}"/>
                  </a:ext>
                </a:extLst>
              </p:cNvPr>
              <p:cNvSpPr>
                <a:spLocks noRot="1" noChangeAspect="1" noMove="1" noResize="1" noEditPoints="1" noAdjustHandles="1" noChangeArrowheads="1" noChangeShapeType="1" noTextEdit="1"/>
              </p:cNvSpPr>
              <p:nvPr/>
            </p:nvSpPr>
            <p:spPr>
              <a:xfrm>
                <a:off x="2301814" y="4889308"/>
                <a:ext cx="2874120" cy="755720"/>
              </a:xfrm>
              <a:prstGeom prst="rect">
                <a:avLst/>
              </a:prstGeom>
              <a:blipFill>
                <a:blip r:embed="rId3"/>
                <a:stretch>
                  <a:fillRect/>
                </a:stretch>
              </a:blipFill>
              <a:ln>
                <a:solidFill>
                  <a:srgbClr val="00B050"/>
                </a:solidFill>
              </a:ln>
              <a:effectLst>
                <a:outerShdw blurRad="50800" dist="38100" dir="5400000" algn="t" rotWithShape="0">
                  <a:prstClr val="black">
                    <a:alpha val="40000"/>
                  </a:prstClr>
                </a:outerShdw>
              </a:effectLst>
            </p:spPr>
            <p:txBody>
              <a:bodyPr/>
              <a:lstStyle/>
              <a:p>
                <a:r>
                  <a:rPr lang="es-EC">
                    <a:noFill/>
                  </a:rPr>
                  <a:t> </a:t>
                </a:r>
              </a:p>
            </p:txBody>
          </p:sp>
        </mc:Fallback>
      </mc:AlternateContent>
      <p:sp>
        <p:nvSpPr>
          <p:cNvPr id="9" name="CuadroTexto 8">
            <a:extLst>
              <a:ext uri="{FF2B5EF4-FFF2-40B4-BE49-F238E27FC236}">
                <a16:creationId xmlns:a16="http://schemas.microsoft.com/office/drawing/2014/main" xmlns="" id="{D520DBAC-CFC2-4E93-9E03-D5FEB4462203}"/>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15444254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407368" y="193200"/>
            <a:ext cx="11449272"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startAt="5"/>
              <a:defRPr/>
            </a:pPr>
            <a:r>
              <a:rPr lang="es-BO" sz="3200" b="1" dirty="0">
                <a:solidFill>
                  <a:schemeClr val="bg1"/>
                </a:solidFill>
                <a:effectLst>
                  <a:outerShdw blurRad="38100" dist="38100" dir="2700000" algn="tl">
                    <a:srgbClr val="000000">
                      <a:alpha val="43137"/>
                    </a:srgbClr>
                  </a:outerShdw>
                </a:effectLst>
              </a:rPr>
              <a:t>MÉTODOS DE INVESTIGACIÓN </a:t>
            </a:r>
          </a:p>
        </p:txBody>
      </p:sp>
      <p:sp>
        <p:nvSpPr>
          <p:cNvPr id="3" name="Rectángulo 2"/>
          <p:cNvSpPr/>
          <p:nvPr/>
        </p:nvSpPr>
        <p:spPr>
          <a:xfrm>
            <a:off x="1482436" y="1292401"/>
            <a:ext cx="10374204" cy="4455835"/>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C" sz="2400" b="1" dirty="0">
                <a:latin typeface="Arial" panose="020B0604020202020204" pitchFamily="34" charset="0"/>
                <a:ea typeface="Calibri" panose="020F0502020204030204" pitchFamily="34" charset="0"/>
              </a:rPr>
              <a:t>Investigación descriptiva</a:t>
            </a:r>
            <a:r>
              <a:rPr lang="es-EC" sz="2400" dirty="0">
                <a:latin typeface="Arial" panose="020B0604020202020204" pitchFamily="34" charset="0"/>
                <a:ea typeface="Calibri" panose="020F0502020204030204" pitchFamily="34" charset="0"/>
              </a:rPr>
              <a:t>:</a:t>
            </a:r>
          </a:p>
          <a:p>
            <a:pPr marL="342900" indent="-342900" algn="just">
              <a:lnSpc>
                <a:spcPct val="150000"/>
              </a:lnSpc>
              <a:buFont typeface="Arial" panose="020B0604020202020204" pitchFamily="34" charset="0"/>
              <a:buChar char="•"/>
            </a:pPr>
            <a:r>
              <a:rPr lang="es-EC"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Método hipotético deductivo</a:t>
            </a:r>
            <a:r>
              <a:rPr lang="es-EC" sz="2400" dirty="0">
                <a:latin typeface="Arial" panose="020B0604020202020204" pitchFamily="34" charset="0"/>
                <a:ea typeface="Calibri" panose="020F0502020204030204" pitchFamily="34" charset="0"/>
              </a:rPr>
              <a:t>, para obtener conclusiones particulares (Investigación bibliográfica).</a:t>
            </a:r>
          </a:p>
          <a:p>
            <a:pPr marL="342900" indent="-342900" algn="just">
              <a:lnSpc>
                <a:spcPct val="150000"/>
              </a:lnSpc>
              <a:buFont typeface="Arial" panose="020B0604020202020204" pitchFamily="34" charset="0"/>
              <a:buChar char="•"/>
            </a:pPr>
            <a:r>
              <a:rPr lang="es-EC" sz="2400" dirty="0">
                <a:latin typeface="Arial" panose="020B0604020202020204" pitchFamily="34" charset="0"/>
                <a:ea typeface="Calibri" panose="020F0502020204030204" pitchFamily="34" charset="0"/>
              </a:rPr>
              <a:t>Posteriormente, fueron comprobadas mediante la </a:t>
            </a:r>
            <a:r>
              <a:rPr lang="es-EC"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interpretación de datos </a:t>
            </a:r>
            <a:r>
              <a:rPr lang="es-EC" sz="2400" dirty="0">
                <a:latin typeface="Arial" panose="020B0604020202020204" pitchFamily="34" charset="0"/>
                <a:ea typeface="Calibri" panose="020F0502020204030204" pitchFamily="34" charset="0"/>
              </a:rPr>
              <a:t>los obtenidos en la (Investigación de campo).</a:t>
            </a:r>
          </a:p>
          <a:p>
            <a:pPr marL="342900" indent="-342900" algn="just">
              <a:lnSpc>
                <a:spcPct val="150000"/>
              </a:lnSpc>
              <a:buFont typeface="Arial" panose="020B0604020202020204" pitchFamily="34" charset="0"/>
              <a:buChar char="•"/>
            </a:pPr>
            <a:r>
              <a:rPr lang="es-EC" sz="2400" dirty="0">
                <a:latin typeface="Arial" panose="020B0604020202020204" pitchFamily="34" charset="0"/>
                <a:ea typeface="Calibri" panose="020F0502020204030204" pitchFamily="34" charset="0"/>
              </a:rPr>
              <a:t>Finalmente, se </a:t>
            </a:r>
            <a:r>
              <a:rPr lang="es-EC"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verificó la hipótesis inicial </a:t>
            </a:r>
            <a:r>
              <a:rPr lang="es-EC" sz="2400" dirty="0">
                <a:latin typeface="Arial" panose="020B0604020202020204" pitchFamily="34" charset="0"/>
                <a:ea typeface="Calibri" panose="020F0502020204030204" pitchFamily="34" charset="0"/>
              </a:rPr>
              <a:t>para realizar alternativas de solución sobre el problema de investigación planteadas en la propuesta de solución desarrollada.</a:t>
            </a:r>
          </a:p>
        </p:txBody>
      </p:sp>
      <p:sp>
        <p:nvSpPr>
          <p:cNvPr id="9" name="CuadroTexto 8">
            <a:extLst>
              <a:ext uri="{FF2B5EF4-FFF2-40B4-BE49-F238E27FC236}">
                <a16:creationId xmlns:a16="http://schemas.microsoft.com/office/drawing/2014/main" xmlns="" id="{590C88B5-DA1D-4DB9-8C2E-90AE9807D214}"/>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13969919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407368" y="193200"/>
            <a:ext cx="11449272"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startAt="6"/>
              <a:defRPr/>
            </a:pPr>
            <a:r>
              <a:rPr lang="es-BO" sz="3200" b="1" dirty="0">
                <a:solidFill>
                  <a:schemeClr val="bg1"/>
                </a:solidFill>
                <a:effectLst>
                  <a:outerShdw blurRad="38100" dist="38100" dir="2700000" algn="tl">
                    <a:srgbClr val="000000">
                      <a:alpha val="43137"/>
                    </a:srgbClr>
                  </a:outerShdw>
                </a:effectLst>
              </a:rPr>
              <a:t>TÉCNICAS DE RECOLECCION DE DATOS</a:t>
            </a:r>
          </a:p>
        </p:txBody>
      </p:sp>
      <p:sp>
        <p:nvSpPr>
          <p:cNvPr id="3" name="Rectángulo 2"/>
          <p:cNvSpPr/>
          <p:nvPr/>
        </p:nvSpPr>
        <p:spPr>
          <a:xfrm>
            <a:off x="1496290" y="1196752"/>
            <a:ext cx="10360349" cy="4939814"/>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mj-lt"/>
              <a:buAutoNum type="arabicPeriod"/>
            </a:pPr>
            <a:r>
              <a:rPr lang="es-ES" sz="2100" b="1" dirty="0">
                <a:latin typeface="Arial" panose="020B0604020202020204" pitchFamily="34" charset="0"/>
                <a:ea typeface="Calibri" panose="020F0502020204030204" pitchFamily="34" charset="0"/>
              </a:rPr>
              <a:t>Técnica de Recopilación Documental</a:t>
            </a:r>
            <a:endParaRPr lang="es-EC" sz="2100" b="1" dirty="0">
              <a:latin typeface="Arial" panose="020B0604020202020204" pitchFamily="34" charset="0"/>
              <a:ea typeface="Calibri" panose="020F0502020204030204" pitchFamily="34" charset="0"/>
            </a:endParaRPr>
          </a:p>
          <a:p>
            <a:pPr marL="530225" indent="-176213" algn="just">
              <a:buFont typeface="Arial" panose="020B0604020202020204" pitchFamily="34" charset="0"/>
              <a:buChar char="•"/>
            </a:pPr>
            <a:r>
              <a:rPr lang="es-EC" sz="2100" dirty="0">
                <a:latin typeface="Arial" panose="020B0604020202020204" pitchFamily="34" charset="0"/>
                <a:ea typeface="Calibri" panose="020F0502020204030204" pitchFamily="34" charset="0"/>
              </a:rPr>
              <a:t>La información (documentos, informes y órdenes de operaciones) sirvió para relacionarlas con la gestión de información (C.O. 4 “CENTRAL”).</a:t>
            </a:r>
          </a:p>
          <a:p>
            <a:pPr marL="530225" indent="-176213" algn="just">
              <a:buFont typeface="Arial" panose="020B0604020202020204" pitchFamily="34" charset="0"/>
              <a:buChar char="•"/>
            </a:pPr>
            <a:r>
              <a:rPr lang="es-EC" sz="2100" dirty="0">
                <a:latin typeface="Arial" panose="020B0604020202020204" pitchFamily="34" charset="0"/>
                <a:ea typeface="Calibri" panose="020F0502020204030204" pitchFamily="34" charset="0"/>
              </a:rPr>
              <a:t>La recopilación bibliográfica de fuentes primarias (física y digitalmente).</a:t>
            </a:r>
          </a:p>
          <a:p>
            <a:pPr algn="just"/>
            <a:endParaRPr lang="es-EC" sz="2100" b="1" dirty="0">
              <a:latin typeface="Arial" panose="020B0604020202020204" pitchFamily="34" charset="0"/>
              <a:ea typeface="Calibri" panose="020F0502020204030204" pitchFamily="34" charset="0"/>
            </a:endParaRPr>
          </a:p>
          <a:p>
            <a:pPr marL="342900" indent="-342900" algn="just">
              <a:buFont typeface="+mj-lt"/>
              <a:buAutoNum type="arabicPeriod" startAt="2"/>
            </a:pPr>
            <a:r>
              <a:rPr lang="es-ES" sz="2100" b="1" dirty="0">
                <a:latin typeface="Arial" panose="020B0604020202020204" pitchFamily="34" charset="0"/>
                <a:ea typeface="Calibri" panose="020F0502020204030204" pitchFamily="34" charset="0"/>
              </a:rPr>
              <a:t>Técnica de Observación</a:t>
            </a:r>
            <a:endParaRPr lang="es-EC" sz="2100" b="1" dirty="0">
              <a:latin typeface="Arial" panose="020B0604020202020204" pitchFamily="34" charset="0"/>
              <a:ea typeface="Calibri" panose="020F0502020204030204" pitchFamily="34" charset="0"/>
            </a:endParaRPr>
          </a:p>
          <a:p>
            <a:pPr marL="530225" indent="-176213" algn="just">
              <a:buFont typeface="Arial" panose="020B0604020202020204" pitchFamily="34" charset="0"/>
              <a:buChar char="•"/>
            </a:pPr>
            <a:r>
              <a:rPr lang="es-EC" sz="2100" dirty="0">
                <a:latin typeface="Arial" panose="020B0604020202020204" pitchFamily="34" charset="0"/>
                <a:ea typeface="Calibri" panose="020F0502020204030204" pitchFamily="34" charset="0"/>
              </a:rPr>
              <a:t>En la ficha de observación, se registraron procedimientos y hechos empíricos relevantes y complementarios a la recopilación documental.</a:t>
            </a:r>
          </a:p>
          <a:p>
            <a:pPr algn="just"/>
            <a:endParaRPr lang="es-EC" sz="2100" dirty="0">
              <a:latin typeface="Arial" panose="020B0604020202020204" pitchFamily="34" charset="0"/>
              <a:ea typeface="Calibri" panose="020F0502020204030204" pitchFamily="34" charset="0"/>
            </a:endParaRPr>
          </a:p>
          <a:p>
            <a:pPr marL="342900" indent="-342900" algn="just">
              <a:buFont typeface="+mj-lt"/>
              <a:buAutoNum type="arabicPeriod" startAt="3"/>
            </a:pPr>
            <a:r>
              <a:rPr lang="es-ES" sz="2100" b="1" dirty="0">
                <a:latin typeface="Arial" panose="020B0604020202020204" pitchFamily="34" charset="0"/>
                <a:ea typeface="Calibri" panose="020F0502020204030204" pitchFamily="34" charset="0"/>
              </a:rPr>
              <a:t>Técnica de Entrevista</a:t>
            </a:r>
            <a:endParaRPr lang="es-EC" sz="2100" b="1" dirty="0">
              <a:latin typeface="Arial" panose="020B0604020202020204" pitchFamily="34" charset="0"/>
              <a:ea typeface="Calibri" panose="020F0502020204030204" pitchFamily="34" charset="0"/>
            </a:endParaRPr>
          </a:p>
          <a:p>
            <a:pPr marL="530225" indent="-176213" algn="just">
              <a:buFont typeface="Arial" panose="020B0604020202020204" pitchFamily="34" charset="0"/>
              <a:buChar char="•"/>
            </a:pPr>
            <a:r>
              <a:rPr lang="es-EC" sz="2100" dirty="0">
                <a:latin typeface="Arial" panose="020B0604020202020204" pitchFamily="34" charset="0"/>
                <a:ea typeface="Calibri" panose="020F0502020204030204" pitchFamily="34" charset="0"/>
              </a:rPr>
              <a:t>Mediante una entrevista semiestructurada aplicada a los comandantes y directivos del C.O. 4 “CENTRAL”.</a:t>
            </a:r>
          </a:p>
          <a:p>
            <a:pPr algn="just"/>
            <a:endParaRPr lang="es-EC" sz="2100" dirty="0">
              <a:latin typeface="Arial" panose="020B0604020202020204" pitchFamily="34" charset="0"/>
              <a:ea typeface="Calibri" panose="020F0502020204030204" pitchFamily="34" charset="0"/>
            </a:endParaRPr>
          </a:p>
          <a:p>
            <a:pPr marL="342900" indent="-342900" algn="just">
              <a:buFont typeface="+mj-lt"/>
              <a:buAutoNum type="arabicPeriod" startAt="4"/>
            </a:pPr>
            <a:r>
              <a:rPr lang="es-ES" sz="2100" b="1" dirty="0">
                <a:latin typeface="Arial" panose="020B0604020202020204" pitchFamily="34" charset="0"/>
                <a:ea typeface="Calibri" panose="020F0502020204030204" pitchFamily="34" charset="0"/>
              </a:rPr>
              <a:t>Técnica de la Encuesta</a:t>
            </a:r>
            <a:endParaRPr lang="es-EC" sz="2100" b="1" dirty="0">
              <a:latin typeface="Arial" panose="020B0604020202020204" pitchFamily="34" charset="0"/>
              <a:ea typeface="Calibri" panose="020F0502020204030204" pitchFamily="34" charset="0"/>
            </a:endParaRPr>
          </a:p>
          <a:p>
            <a:pPr marL="530225" indent="-176213" algn="just">
              <a:buFont typeface="Arial" panose="020B0604020202020204" pitchFamily="34" charset="0"/>
              <a:buChar char="•"/>
            </a:pPr>
            <a:r>
              <a:rPr lang="es-EC" sz="2100" dirty="0">
                <a:latin typeface="Arial" panose="020B0604020202020204" pitchFamily="34" charset="0"/>
                <a:ea typeface="Calibri" panose="020F0502020204030204" pitchFamily="34" charset="0"/>
              </a:rPr>
              <a:t>Se aplicó , al personal disponible del C.O. 4 “CENTRAL”</a:t>
            </a:r>
          </a:p>
        </p:txBody>
      </p:sp>
      <p:pic>
        <p:nvPicPr>
          <p:cNvPr id="9" name="Picture 38" descr="Resultado de imagen para instrumentos de investigacion">
            <a:extLst>
              <a:ext uri="{FF2B5EF4-FFF2-40B4-BE49-F238E27FC236}">
                <a16:creationId xmlns:a16="http://schemas.microsoft.com/office/drawing/2014/main" xmlns="" id="{C154E8A3-5DF5-4BF5-BE38-24FA72F47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9811" y="4920248"/>
            <a:ext cx="1931798" cy="121631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FE14CC24-46BA-4594-9260-110A16E780D6}"/>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253146099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startAt="7"/>
              <a:defRPr/>
            </a:pPr>
            <a:r>
              <a:rPr lang="es-BO" sz="3200" b="1" dirty="0">
                <a:solidFill>
                  <a:schemeClr val="bg1"/>
                </a:solidFill>
                <a:effectLst>
                  <a:outerShdw blurRad="38100" dist="38100" dir="2700000" algn="tl">
                    <a:srgbClr val="000000">
                      <a:alpha val="43137"/>
                    </a:srgbClr>
                  </a:outerShdw>
                </a:effectLst>
              </a:rPr>
              <a:t>INSTRUMENTOS DE RECOLECCIÓN DE DATOS</a:t>
            </a:r>
          </a:p>
        </p:txBody>
      </p:sp>
      <p:sp>
        <p:nvSpPr>
          <p:cNvPr id="3" name="Rectángulo 2"/>
          <p:cNvSpPr/>
          <p:nvPr/>
        </p:nvSpPr>
        <p:spPr>
          <a:xfrm>
            <a:off x="1510145" y="1799200"/>
            <a:ext cx="10363198" cy="3724096"/>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1071563" indent="-441325">
              <a:lnSpc>
                <a:spcPct val="300000"/>
              </a:lnSpc>
              <a:buFont typeface="Arial" panose="020B0604020202020204" pitchFamily="34" charset="0"/>
              <a:buChar char="•"/>
            </a:pPr>
            <a:r>
              <a:rPr lang="es-EC"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Ficha de Observación </a:t>
            </a:r>
          </a:p>
          <a:p>
            <a:pPr marL="1071563" indent="-441325">
              <a:lnSpc>
                <a:spcPct val="300000"/>
              </a:lnSpc>
              <a:buFont typeface="Arial" panose="020B0604020202020204" pitchFamily="34" charset="0"/>
              <a:buChar char="•"/>
            </a:pPr>
            <a:r>
              <a:rPr lang="es-EC"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Entrevista</a:t>
            </a:r>
          </a:p>
          <a:p>
            <a:pPr marL="1071563" indent="-441325">
              <a:lnSpc>
                <a:spcPct val="300000"/>
              </a:lnSpc>
              <a:buFont typeface="Arial" panose="020B0604020202020204" pitchFamily="34" charset="0"/>
              <a:buChar char="•"/>
            </a:pPr>
            <a:r>
              <a:rPr lang="es-EC"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Encuesta</a:t>
            </a:r>
          </a:p>
          <a:p>
            <a:pPr marL="1071563" indent="-441325">
              <a:buFont typeface="Arial" panose="020B0604020202020204" pitchFamily="34" charset="0"/>
              <a:buChar char="•"/>
            </a:pPr>
            <a:endParaRPr lang="es-EC"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pic>
        <p:nvPicPr>
          <p:cNvPr id="25636" name="Picture 36" descr="Resultado de imagen para instrumentos de investigacion">
            <a:extLst>
              <a:ext uri="{FF2B5EF4-FFF2-40B4-BE49-F238E27FC236}">
                <a16:creationId xmlns:a16="http://schemas.microsoft.com/office/drawing/2014/main" xmlns="" id="{8EF439F8-5AF8-4495-A187-E4824E6BE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772" y="1932798"/>
            <a:ext cx="1051768" cy="1154980"/>
          </a:xfrm>
          <a:prstGeom prst="rect">
            <a:avLst/>
          </a:prstGeom>
          <a:noFill/>
          <a:extLst>
            <a:ext uri="{909E8E84-426E-40DD-AFC4-6F175D3DCCD1}">
              <a14:hiddenFill xmlns:a14="http://schemas.microsoft.com/office/drawing/2010/main">
                <a:solidFill>
                  <a:srgbClr val="FFFFFF"/>
                </a:solidFill>
              </a14:hiddenFill>
            </a:ext>
          </a:extLst>
        </p:spPr>
      </p:pic>
      <p:pic>
        <p:nvPicPr>
          <p:cNvPr id="25640" name="Picture 40" descr="Imagen relacionada">
            <a:extLst>
              <a:ext uri="{FF2B5EF4-FFF2-40B4-BE49-F238E27FC236}">
                <a16:creationId xmlns:a16="http://schemas.microsoft.com/office/drawing/2014/main" xmlns="" id="{B737B536-1108-4F87-BA9E-1BD2E24649F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39281" y="4242757"/>
            <a:ext cx="1525746" cy="10191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AutoShape 42" descr="Imagen relacionada">
            <a:extLst>
              <a:ext uri="{FF2B5EF4-FFF2-40B4-BE49-F238E27FC236}">
                <a16:creationId xmlns:a16="http://schemas.microsoft.com/office/drawing/2014/main" xmlns="" id="{DE6CE4A9-FD41-4F09-AF32-582A9E70CE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E30029C9-FDC8-4FDA-B2B6-6C665D9C27B9}"/>
              </a:ext>
            </a:extLst>
          </p:cNvPr>
          <p:cNvPicPr>
            <a:picLocks noChangeAspect="1"/>
          </p:cNvPicPr>
          <p:nvPr/>
        </p:nvPicPr>
        <p:blipFill>
          <a:blip r:embed="rId5"/>
          <a:stretch>
            <a:fillRect/>
          </a:stretch>
        </p:blipFill>
        <p:spPr>
          <a:xfrm>
            <a:off x="7939281" y="3155680"/>
            <a:ext cx="1428750" cy="1019175"/>
          </a:xfrm>
          <a:prstGeom prst="rect">
            <a:avLst/>
          </a:prstGeom>
        </p:spPr>
      </p:pic>
      <p:sp>
        <p:nvSpPr>
          <p:cNvPr id="11" name="CuadroTexto 10">
            <a:extLst>
              <a:ext uri="{FF2B5EF4-FFF2-40B4-BE49-F238E27FC236}">
                <a16:creationId xmlns:a16="http://schemas.microsoft.com/office/drawing/2014/main" xmlns="" id="{E2CFDAE7-27FF-4281-A858-877FA8455298}"/>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178199186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startAt="8"/>
              <a:defRPr/>
            </a:pPr>
            <a:r>
              <a:rPr lang="es-BO" sz="3200" b="1" dirty="0">
                <a:solidFill>
                  <a:schemeClr val="bg1"/>
                </a:solidFill>
                <a:effectLst>
                  <a:outerShdw blurRad="38100" dist="38100" dir="2700000" algn="tl">
                    <a:srgbClr val="000000">
                      <a:alpha val="43137"/>
                    </a:srgbClr>
                  </a:outerShdw>
                </a:effectLst>
              </a:rPr>
              <a:t>TÉCNICAS PARA EL ANÁLISIS DE DATOS</a:t>
            </a:r>
          </a:p>
        </p:txBody>
      </p:sp>
      <p:pic>
        <p:nvPicPr>
          <p:cNvPr id="9" name="Picture 38" descr="Resultado de imagen para instrumentos de investigacion">
            <a:extLst>
              <a:ext uri="{FF2B5EF4-FFF2-40B4-BE49-F238E27FC236}">
                <a16:creationId xmlns:a16="http://schemas.microsoft.com/office/drawing/2014/main" xmlns="" id="{40B389F2-E6CD-44D8-B26B-7BE627066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546" y="4716776"/>
            <a:ext cx="2154798" cy="1356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360240" y="2521059"/>
            <a:ext cx="10513104" cy="1815882"/>
          </a:xfrm>
          <a:prstGeom prst="rect">
            <a:avLst/>
          </a:prstGeom>
          <a:ln>
            <a:solidFill>
              <a:srgbClr val="00B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800" dirty="0">
                <a:latin typeface="Arial" panose="020B0604020202020204" pitchFamily="34" charset="0"/>
                <a:ea typeface="Calibri" panose="020F0502020204030204" pitchFamily="34" charset="0"/>
              </a:rPr>
              <a:t>Los datos recopilados fueron analizados mediante la </a:t>
            </a:r>
            <a:r>
              <a:rPr lang="es-EC" sz="2800" b="1" dirty="0">
                <a:latin typeface="Arial" panose="020B0604020202020204" pitchFamily="34" charset="0"/>
                <a:ea typeface="Calibri" panose="020F0502020204030204" pitchFamily="34" charset="0"/>
              </a:rPr>
              <a:t>estadística descriptiva aplicada, representada en tablas y gráficos</a:t>
            </a:r>
            <a:r>
              <a:rPr lang="es-EC" sz="2800" dirty="0">
                <a:latin typeface="Arial" panose="020B0604020202020204" pitchFamily="34" charset="0"/>
                <a:ea typeface="Calibri" panose="020F0502020204030204" pitchFamily="34" charset="0"/>
              </a:rPr>
              <a:t> que ayudan a su interpretación y hallazgo de hechos representativos para el desarrollo de la propuesta de solución.</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182048056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343891" y="2708920"/>
            <a:ext cx="10515599" cy="1260000"/>
          </a:xfrm>
          <a:prstGeom prst="plaque">
            <a:avLst/>
          </a:prstGeom>
          <a:solidFill>
            <a:schemeClr val="accent6">
              <a:lumMod val="50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es-E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DESARROLLO DE OBJETIVOS</a:t>
            </a:r>
            <a:endPar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941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4357158" y="28344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538195" y="1628800"/>
            <a:ext cx="2533381" cy="646331"/>
          </a:xfrm>
          <a:prstGeom prst="rect">
            <a:avLst/>
          </a:prstGeom>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ASPECTO                        TECNOLÓGICO</a:t>
            </a:r>
            <a:endParaRPr lang="es-EC"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13" name="4 Placa">
            <a:extLst>
              <a:ext uri="{FF2B5EF4-FFF2-40B4-BE49-F238E27FC236}">
                <a16:creationId xmlns:a16="http://schemas.microsoft.com/office/drawing/2014/main" xmlns="" id="{F7027B49-BE6E-4F6C-BED4-0166A4F7081D}"/>
              </a:ext>
            </a:extLst>
          </p:cNvPr>
          <p:cNvSpPr/>
          <p:nvPr/>
        </p:nvSpPr>
        <p:spPr>
          <a:xfrm>
            <a:off x="369290" y="193199"/>
            <a:ext cx="11478917" cy="978799"/>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633413" indent="-457200" algn="just" defTabSz="904875">
              <a:buFont typeface="+mj-lt"/>
              <a:buAutoNum type="alphaLcParenR"/>
              <a:tabLst>
                <a:tab pos="8156575" algn="l"/>
              </a:tabLst>
              <a:defRPr/>
            </a:pPr>
            <a:r>
              <a:rPr lang="es-ES" sz="2600" b="1" dirty="0">
                <a:solidFill>
                  <a:schemeClr val="bg1"/>
                </a:solidFill>
                <a:effectLst>
                  <a:outerShdw blurRad="38100" dist="38100" dir="2700000" algn="tl">
                    <a:srgbClr val="000000">
                      <a:alpha val="43137"/>
                    </a:srgbClr>
                  </a:outerShdw>
                </a:effectLst>
              </a:rPr>
              <a:t>DEFICIENCIAS EN LA GESTIÓN DE LA INFORMACIÓN DEL EJÉRCITO ECUATORIANO EN EL AÑO 2019</a:t>
            </a:r>
            <a:endParaRPr lang="es-BO" sz="2600" b="1" dirty="0">
              <a:solidFill>
                <a:schemeClr val="bg1"/>
              </a:solidFill>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xmlns="" id="{EF64C620-65B1-4E6B-8D73-E07DD228511E}"/>
              </a:ext>
            </a:extLst>
          </p:cNvPr>
          <p:cNvSpPr/>
          <p:nvPr/>
        </p:nvSpPr>
        <p:spPr>
          <a:xfrm>
            <a:off x="5011883" y="1630541"/>
            <a:ext cx="2802081" cy="646331"/>
          </a:xfrm>
          <a:prstGeom prst="rect">
            <a:avLst/>
          </a:prstGeo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633413" indent="-633413" algn="ctr"/>
            <a:r>
              <a:rPr lang="es-ES"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ASPECTO </a:t>
            </a:r>
          </a:p>
          <a:p>
            <a:pPr marL="633413" indent="-633413" algn="ctr"/>
            <a:r>
              <a:rPr lang="es-ES"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NORMATIVO</a:t>
            </a:r>
            <a:endParaRPr lang="es-EC"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xmlns="" id="{EF64C620-65B1-4E6B-8D73-E07DD228511E}"/>
              </a:ext>
            </a:extLst>
          </p:cNvPr>
          <p:cNvSpPr/>
          <p:nvPr/>
        </p:nvSpPr>
        <p:spPr>
          <a:xfrm>
            <a:off x="8679854" y="1628800"/>
            <a:ext cx="3168353" cy="646331"/>
          </a:xfrm>
          <a:prstGeom prst="rect">
            <a:avLst/>
          </a:prstGeom>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INTERIORIZACIÓN DEL USO DE LA INFORMACIÓN  </a:t>
            </a:r>
            <a:endParaRPr lang="es-EC"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5" name="Rectángulo 14">
            <a:extLst>
              <a:ext uri="{FF2B5EF4-FFF2-40B4-BE49-F238E27FC236}">
                <a16:creationId xmlns:a16="http://schemas.microsoft.com/office/drawing/2014/main" xmlns="" id="{EF64C620-65B1-4E6B-8D73-E07DD228511E}"/>
              </a:ext>
            </a:extLst>
          </p:cNvPr>
          <p:cNvSpPr/>
          <p:nvPr/>
        </p:nvSpPr>
        <p:spPr>
          <a:xfrm>
            <a:off x="1219200" y="2735481"/>
            <a:ext cx="3255818" cy="2811026"/>
          </a:xfrm>
          <a:prstGeom prst="rect">
            <a:avLst/>
          </a:prstGeom>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441325" indent="-441325">
              <a:lnSpc>
                <a:spcPct val="150000"/>
              </a:lnSpc>
              <a:buFont typeface="Wingdings" panose="05000000000000000000" pitchFamily="2" charset="2"/>
              <a:buChar char="§"/>
            </a:pPr>
            <a:r>
              <a:rPr lang="es-ES" b="1" dirty="0">
                <a:latin typeface="Arial" panose="020B0604020202020204" pitchFamily="34" charset="0"/>
                <a:cs typeface="Times New Roman" panose="02020603050405020304" pitchFamily="18" charset="0"/>
              </a:rPr>
              <a:t>Ámbito presupuestario</a:t>
            </a:r>
          </a:p>
          <a:p>
            <a:pPr marL="742950" lvl="1" indent="-285750">
              <a:lnSpc>
                <a:spcPct val="150000"/>
              </a:lnSpc>
              <a:buFont typeface="Wingdings" panose="05000000000000000000" pitchFamily="2" charset="2"/>
              <a:buChar char="ü"/>
            </a:pPr>
            <a:r>
              <a:rPr lang="es-ES" sz="1600" dirty="0">
                <a:latin typeface="Arial" panose="020B0604020202020204" pitchFamily="34" charset="0"/>
                <a:cs typeface="Times New Roman" panose="02020603050405020304" pitchFamily="18" charset="0"/>
              </a:rPr>
              <a:t>Innovación</a:t>
            </a:r>
          </a:p>
          <a:p>
            <a:pPr marL="742950" lvl="1" indent="-285750">
              <a:lnSpc>
                <a:spcPct val="150000"/>
              </a:lnSpc>
              <a:buFont typeface="Wingdings" panose="05000000000000000000" pitchFamily="2" charset="2"/>
              <a:buChar char="ü"/>
            </a:pPr>
            <a:r>
              <a:rPr lang="es-ES" sz="1600" dirty="0">
                <a:latin typeface="Arial" panose="020B0604020202020204" pitchFamily="34" charset="0"/>
                <a:cs typeface="Times New Roman" panose="02020603050405020304" pitchFamily="18" charset="0"/>
              </a:rPr>
              <a:t>Optimización y  Utilización de recursos </a:t>
            </a:r>
          </a:p>
          <a:p>
            <a:pPr marL="441325" indent="-441325">
              <a:lnSpc>
                <a:spcPct val="150000"/>
              </a:lnSpc>
              <a:buFont typeface="Wingdings" panose="05000000000000000000" pitchFamily="2" charset="2"/>
              <a:buChar char="§"/>
            </a:pPr>
            <a:r>
              <a:rPr lang="es-ES" b="1" dirty="0">
                <a:latin typeface="Arial" panose="020B0604020202020204" pitchFamily="34" charset="0"/>
                <a:cs typeface="Times New Roman" panose="02020603050405020304" pitchFamily="18" charset="0"/>
              </a:rPr>
              <a:t>Desarrollo tecnológico</a:t>
            </a:r>
            <a:endParaRPr lang="es-ES" i="1" u="sng" dirty="0">
              <a:latin typeface="Arial" panose="020B0604020202020204" pitchFamily="34" charset="0"/>
              <a:cs typeface="Times New Roman" panose="02020603050405020304" pitchFamily="18" charset="0"/>
            </a:endParaRPr>
          </a:p>
          <a:p>
            <a:pPr marL="441325" indent="-441325">
              <a:lnSpc>
                <a:spcPct val="150000"/>
              </a:lnSpc>
              <a:buFont typeface="Wingdings" panose="05000000000000000000" pitchFamily="2" charset="2"/>
              <a:buChar char="§"/>
            </a:pPr>
            <a:r>
              <a:rPr lang="es-ES" b="1" dirty="0">
                <a:latin typeface="Arial" panose="020B0604020202020204" pitchFamily="34" charset="0"/>
                <a:cs typeface="Times New Roman" panose="02020603050405020304" pitchFamily="18" charset="0"/>
              </a:rPr>
              <a:t>Innovación</a:t>
            </a:r>
          </a:p>
          <a:p>
            <a:pPr marL="441325" indent="-441325">
              <a:lnSpc>
                <a:spcPct val="150000"/>
              </a:lnSpc>
              <a:buFont typeface="Wingdings" panose="05000000000000000000" pitchFamily="2" charset="2"/>
              <a:buChar char="§"/>
            </a:pPr>
            <a:r>
              <a:rPr lang="es-ES" b="1" dirty="0">
                <a:latin typeface="Arial" panose="020B0604020202020204" pitchFamily="34" charset="0"/>
                <a:cs typeface="Times New Roman" panose="02020603050405020304" pitchFamily="18" charset="0"/>
              </a:rPr>
              <a:t>tecnología </a:t>
            </a:r>
          </a:p>
        </p:txBody>
      </p:sp>
      <p:sp>
        <p:nvSpPr>
          <p:cNvPr id="16" name="Rectángulo 15">
            <a:extLst>
              <a:ext uri="{FF2B5EF4-FFF2-40B4-BE49-F238E27FC236}">
                <a16:creationId xmlns:a16="http://schemas.microsoft.com/office/drawing/2014/main" xmlns="" id="{EF64C620-65B1-4E6B-8D73-E07DD228511E}"/>
              </a:ext>
            </a:extLst>
          </p:cNvPr>
          <p:cNvSpPr/>
          <p:nvPr/>
        </p:nvSpPr>
        <p:spPr>
          <a:xfrm>
            <a:off x="4814368" y="2735481"/>
            <a:ext cx="3530658" cy="3462999"/>
          </a:xfrm>
          <a:prstGeom prst="rect">
            <a:avLst/>
          </a:prstGeom>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41325" indent="-441325">
              <a:lnSpc>
                <a:spcPct val="150000"/>
              </a:lnSpc>
              <a:buFont typeface="Wingdings" panose="05000000000000000000" pitchFamily="2" charset="2"/>
              <a:buChar char="§"/>
            </a:pPr>
            <a:r>
              <a:rPr lang="es-ES" b="1" dirty="0">
                <a:latin typeface="Arial" panose="020B0604020202020204" pitchFamily="34" charset="0"/>
                <a:cs typeface="Times New Roman" panose="02020603050405020304" pitchFamily="18" charset="0"/>
              </a:rPr>
              <a:t>Falta de especialidad (G.I)</a:t>
            </a:r>
          </a:p>
          <a:p>
            <a:pPr marL="742950" lvl="1" indent="-285750">
              <a:lnSpc>
                <a:spcPct val="150000"/>
              </a:lnSpc>
              <a:buFont typeface="Wingdings" panose="05000000000000000000" pitchFamily="2" charset="2"/>
              <a:buChar char="ü"/>
            </a:pPr>
            <a:r>
              <a:rPr lang="es-ES" sz="1600" dirty="0">
                <a:latin typeface="Arial" panose="020B0604020202020204" pitchFamily="34" charset="0"/>
                <a:cs typeface="Times New Roman" panose="02020603050405020304" pitchFamily="18" charset="0"/>
              </a:rPr>
              <a:t>Seguridad, Responsabilidad, Carácter técnico Procedimiento y Capacitación </a:t>
            </a:r>
          </a:p>
          <a:p>
            <a:pPr marL="441325" indent="-441325">
              <a:lnSpc>
                <a:spcPct val="150000"/>
              </a:lnSpc>
              <a:buFont typeface="Wingdings" panose="05000000000000000000" pitchFamily="2" charset="2"/>
              <a:buChar char="§"/>
            </a:pPr>
            <a:r>
              <a:rPr lang="es-ES" b="1" dirty="0">
                <a:latin typeface="Arial" panose="020B0604020202020204" pitchFamily="34" charset="0"/>
                <a:cs typeface="Times New Roman" panose="02020603050405020304" pitchFamily="18" charset="0"/>
              </a:rPr>
              <a:t>Concepción (G.I) </a:t>
            </a:r>
          </a:p>
          <a:p>
            <a:pPr marL="742950" lvl="1" indent="-285750">
              <a:lnSpc>
                <a:spcPct val="150000"/>
              </a:lnSpc>
              <a:buFont typeface="Wingdings" panose="05000000000000000000" pitchFamily="2" charset="2"/>
              <a:buChar char="ü"/>
            </a:pPr>
            <a:r>
              <a:rPr lang="es-ES" sz="1600" dirty="0">
                <a:latin typeface="Arial" panose="020B0604020202020204" pitchFamily="34" charset="0"/>
                <a:cs typeface="Times New Roman" panose="02020603050405020304" pitchFamily="18" charset="0"/>
              </a:rPr>
              <a:t>Conceptualización</a:t>
            </a:r>
          </a:p>
          <a:p>
            <a:pPr marL="742950" lvl="1" indent="-285750">
              <a:lnSpc>
                <a:spcPct val="150000"/>
              </a:lnSpc>
              <a:buFont typeface="Wingdings" panose="05000000000000000000" pitchFamily="2" charset="2"/>
              <a:buChar char="ü"/>
            </a:pPr>
            <a:r>
              <a:rPr lang="es-ES" sz="1600" dirty="0">
                <a:latin typeface="Arial" panose="020B0604020202020204" pitchFamily="34" charset="0"/>
                <a:cs typeface="Times New Roman" panose="02020603050405020304" pitchFamily="18" charset="0"/>
              </a:rPr>
              <a:t>Concienciación</a:t>
            </a:r>
          </a:p>
          <a:p>
            <a:pPr marL="742950" lvl="1" indent="-285750">
              <a:lnSpc>
                <a:spcPct val="150000"/>
              </a:lnSpc>
              <a:buFont typeface="Wingdings" panose="05000000000000000000" pitchFamily="2" charset="2"/>
              <a:buChar char="ü"/>
            </a:pPr>
            <a:r>
              <a:rPr lang="es-ES" sz="1600" i="1" u="sng" dirty="0">
                <a:latin typeface="Arial" panose="020B0604020202020204" pitchFamily="34" charset="0"/>
                <a:cs typeface="Times New Roman" panose="02020603050405020304" pitchFamily="18" charset="0"/>
              </a:rPr>
              <a:t>Diferenciación  (S.G.I)</a:t>
            </a:r>
          </a:p>
        </p:txBody>
      </p:sp>
      <p:sp>
        <p:nvSpPr>
          <p:cNvPr id="17" name="Rectángulo 16">
            <a:extLst>
              <a:ext uri="{FF2B5EF4-FFF2-40B4-BE49-F238E27FC236}">
                <a16:creationId xmlns:a16="http://schemas.microsoft.com/office/drawing/2014/main" xmlns="" id="{EF64C620-65B1-4E6B-8D73-E07DD228511E}"/>
              </a:ext>
            </a:extLst>
          </p:cNvPr>
          <p:cNvSpPr/>
          <p:nvPr/>
        </p:nvSpPr>
        <p:spPr>
          <a:xfrm>
            <a:off x="8679854" y="2735481"/>
            <a:ext cx="3168353" cy="1743491"/>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441325" indent="-441325">
              <a:lnSpc>
                <a:spcPct val="150000"/>
              </a:lnSpc>
              <a:buFont typeface="Wingdings" panose="05000000000000000000" pitchFamily="2" charset="2"/>
              <a:buChar char="§"/>
            </a:pPr>
            <a:r>
              <a:rPr lang="es-ES" b="1" dirty="0">
                <a:latin typeface="Arial" panose="020B0604020202020204" pitchFamily="34" charset="0"/>
                <a:cs typeface="Times New Roman" panose="02020603050405020304" pitchFamily="18" charset="0"/>
              </a:rPr>
              <a:t>Interiorización de responsabilidad en manejo información </a:t>
            </a:r>
          </a:p>
          <a:p>
            <a:pPr marL="742950" lvl="1" indent="-285750">
              <a:lnSpc>
                <a:spcPct val="150000"/>
              </a:lnSpc>
              <a:buFont typeface="Wingdings" panose="05000000000000000000" pitchFamily="2" charset="2"/>
              <a:buChar char="ü"/>
            </a:pPr>
            <a:r>
              <a:rPr lang="es-ES" i="1" u="sng" dirty="0">
                <a:latin typeface="Arial" panose="020B0604020202020204" pitchFamily="34" charset="0"/>
                <a:cs typeface="Times New Roman" panose="02020603050405020304" pitchFamily="18" charset="0"/>
              </a:rPr>
              <a:t>Socialización</a:t>
            </a:r>
            <a:r>
              <a:rPr lang="es-ES" dirty="0">
                <a:latin typeface="Arial" panose="020B0604020202020204" pitchFamily="34" charset="0"/>
                <a:cs typeface="Times New Roman" panose="02020603050405020304" pitchFamily="18" charset="0"/>
              </a:rPr>
              <a:t>  </a:t>
            </a:r>
          </a:p>
        </p:txBody>
      </p:sp>
      <p:grpSp>
        <p:nvGrpSpPr>
          <p:cNvPr id="3" name="Grupo 2"/>
          <p:cNvGrpSpPr/>
          <p:nvPr/>
        </p:nvGrpSpPr>
        <p:grpSpPr>
          <a:xfrm>
            <a:off x="10226872" y="5374790"/>
            <a:ext cx="1831079" cy="1294570"/>
            <a:chOff x="10226872" y="5191612"/>
            <a:chExt cx="1831079" cy="1294570"/>
          </a:xfrm>
        </p:grpSpPr>
        <p:pic>
          <p:nvPicPr>
            <p:cNvPr id="10" name="Picture 50" descr="Resultado de imagen para objetivo">
              <a:extLst>
                <a:ext uri="{FF2B5EF4-FFF2-40B4-BE49-F238E27FC236}">
                  <a16:creationId xmlns:a16="http://schemas.microsoft.com/office/drawing/2014/main" xmlns="" id="{E99EBFAF-07F2-4461-9650-EDFA94B4FBC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226872" y="5191612"/>
              <a:ext cx="1831079" cy="12945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264030" y="5485618"/>
              <a:ext cx="563739" cy="707886"/>
            </a:xfrm>
            <a:prstGeom prst="rect">
              <a:avLst/>
            </a:prstGeom>
            <a:noFill/>
          </p:spPr>
          <p:txBody>
            <a:bodyPr wrap="square" rtlCol="0">
              <a:spAutoFit/>
            </a:bodyPr>
            <a:lstStyle/>
            <a:p>
              <a:r>
                <a:rPr lang="es-MX" sz="4000" i="1" dirty="0">
                  <a:latin typeface="Adobe Garamond Pro Bold" panose="02020702060506020403" pitchFamily="18" charset="0"/>
                </a:rPr>
                <a:t>1</a:t>
              </a:r>
              <a:endParaRPr lang="es-EC" sz="4000" i="1" dirty="0">
                <a:latin typeface="Adobe Garamond Pro Bold" panose="02020702060506020403" pitchFamily="18" charset="0"/>
              </a:endParaRPr>
            </a:p>
          </p:txBody>
        </p:sp>
      </p:grpSp>
      <p:sp>
        <p:nvSpPr>
          <p:cNvPr id="4" name="Flecha: hacia abajo 3">
            <a:extLst>
              <a:ext uri="{FF2B5EF4-FFF2-40B4-BE49-F238E27FC236}">
                <a16:creationId xmlns:a16="http://schemas.microsoft.com/office/drawing/2014/main" xmlns="" id="{13963653-4DAB-4A23-9022-667B7BE971C5}"/>
              </a:ext>
            </a:extLst>
          </p:cNvPr>
          <p:cNvSpPr/>
          <p:nvPr/>
        </p:nvSpPr>
        <p:spPr>
          <a:xfrm>
            <a:off x="3686157" y="2145769"/>
            <a:ext cx="432048" cy="717627"/>
          </a:xfrm>
          <a:prstGeom prst="downArrow">
            <a:avLst/>
          </a:prstGeom>
          <a:solidFill>
            <a:schemeClr val="accent3">
              <a:lumMod val="40000"/>
              <a:lumOff val="60000"/>
              <a:alpha val="50196"/>
            </a:schemeClr>
          </a:solidFill>
          <a:ln>
            <a:solidFill>
              <a:schemeClr val="accent3">
                <a:lumMod val="60000"/>
                <a:lumOff val="4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Flecha: hacia abajo 17">
            <a:extLst>
              <a:ext uri="{FF2B5EF4-FFF2-40B4-BE49-F238E27FC236}">
                <a16:creationId xmlns:a16="http://schemas.microsoft.com/office/drawing/2014/main" xmlns="" id="{D79BF2D2-E8E4-442D-988B-279771ED2830}"/>
              </a:ext>
            </a:extLst>
          </p:cNvPr>
          <p:cNvSpPr/>
          <p:nvPr/>
        </p:nvSpPr>
        <p:spPr>
          <a:xfrm>
            <a:off x="7374871" y="2116800"/>
            <a:ext cx="432048" cy="717627"/>
          </a:xfrm>
          <a:prstGeom prst="downArrow">
            <a:avLst/>
          </a:prstGeom>
          <a:solidFill>
            <a:schemeClr val="accent1">
              <a:lumMod val="20000"/>
              <a:lumOff val="80000"/>
              <a:alpha val="50196"/>
            </a:schemeClr>
          </a:solidFill>
          <a:ln>
            <a:solidFill>
              <a:schemeClr val="tx2">
                <a:lumMod val="40000"/>
                <a:lumOff val="6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Flecha: hacia abajo 18">
            <a:extLst>
              <a:ext uri="{FF2B5EF4-FFF2-40B4-BE49-F238E27FC236}">
                <a16:creationId xmlns:a16="http://schemas.microsoft.com/office/drawing/2014/main" xmlns="" id="{9F0D3C99-42E2-4148-88F2-F0E79222AC5B}"/>
              </a:ext>
            </a:extLst>
          </p:cNvPr>
          <p:cNvSpPr/>
          <p:nvPr/>
        </p:nvSpPr>
        <p:spPr>
          <a:xfrm>
            <a:off x="11479121" y="2211900"/>
            <a:ext cx="432048" cy="717627"/>
          </a:xfrm>
          <a:prstGeom prst="downArrow">
            <a:avLst/>
          </a:prstGeom>
          <a:solidFill>
            <a:schemeClr val="accent2">
              <a:lumMod val="20000"/>
              <a:lumOff val="80000"/>
              <a:alpha val="50196"/>
            </a:schemeClr>
          </a:solidFill>
          <a:ln>
            <a:solidFill>
              <a:schemeClr val="accent2">
                <a:lumMod val="40000"/>
                <a:lumOff val="6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6411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4 Placa">
            <a:extLst>
              <a:ext uri="{FF2B5EF4-FFF2-40B4-BE49-F238E27FC236}">
                <a16:creationId xmlns:a16="http://schemas.microsoft.com/office/drawing/2014/main" xmlns="" id="{F7027B49-BE6E-4F6C-BED4-0166A4F7081D}"/>
              </a:ext>
            </a:extLst>
          </p:cNvPr>
          <p:cNvSpPr/>
          <p:nvPr/>
        </p:nvSpPr>
        <p:spPr>
          <a:xfrm>
            <a:off x="332508" y="193199"/>
            <a:ext cx="11513127" cy="1294569"/>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633413" indent="-457200" algn="just">
              <a:buFont typeface="+mj-lt"/>
              <a:buAutoNum type="alphaLcParenR" startAt="2"/>
              <a:tabLst>
                <a:tab pos="5029200" algn="l"/>
              </a:tabLst>
              <a:defRPr/>
            </a:pPr>
            <a:r>
              <a:rPr lang="es-ES" sz="2500" b="1" dirty="0">
                <a:solidFill>
                  <a:schemeClr val="bg1"/>
                </a:solidFill>
                <a:effectLst>
                  <a:outerShdw blurRad="38100" dist="38100" dir="2700000" algn="tl">
                    <a:srgbClr val="000000">
                      <a:alpha val="43137"/>
                    </a:srgbClr>
                  </a:outerShdw>
                </a:effectLst>
              </a:rPr>
              <a:t>ANÁLISIS DE LA CAPACIDAD DE MANDO Y CONTROL EN EL DESARROLLO DE OPERACIONES DE ÁMBITO INTERNO EN EL AÑO 2019 EN FUNCIÓN DE LA GESTIÓN DE LA INFORMACIÓN</a:t>
            </a:r>
            <a:endParaRPr lang="es-BO" sz="2500" b="1" dirty="0">
              <a:solidFill>
                <a:schemeClr val="bg1"/>
              </a:solidFill>
              <a:effectLst>
                <a:outerShdw blurRad="38100" dist="38100" dir="2700000" algn="tl">
                  <a:srgbClr val="000000">
                    <a:alpha val="43137"/>
                  </a:srgbClr>
                </a:outerShdw>
              </a:effectLst>
            </a:endParaRPr>
          </a:p>
        </p:txBody>
      </p:sp>
      <p:graphicFrame>
        <p:nvGraphicFramePr>
          <p:cNvPr id="3" name="Diagrama 2">
            <a:extLst>
              <a:ext uri="{FF2B5EF4-FFF2-40B4-BE49-F238E27FC236}">
                <a16:creationId xmlns:a16="http://schemas.microsoft.com/office/drawing/2014/main" xmlns="" id="{8B295C07-4DEE-4237-BC0B-782AC875A992}"/>
              </a:ext>
            </a:extLst>
          </p:cNvPr>
          <p:cNvGraphicFramePr/>
          <p:nvPr>
            <p:extLst>
              <p:ext uri="{D42A27DB-BD31-4B8C-83A1-F6EECF244321}">
                <p14:modId xmlns:p14="http://schemas.microsoft.com/office/powerpoint/2010/main" val="2375523036"/>
              </p:ext>
            </p:extLst>
          </p:nvPr>
        </p:nvGraphicFramePr>
        <p:xfrm>
          <a:off x="1631503" y="1822586"/>
          <a:ext cx="10214131"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upo 17">
            <a:extLst>
              <a:ext uri="{FF2B5EF4-FFF2-40B4-BE49-F238E27FC236}">
                <a16:creationId xmlns:a16="http://schemas.microsoft.com/office/drawing/2014/main" xmlns="" id="{233A853C-EC89-43B5-9FA0-8A2C697C5CB7}"/>
              </a:ext>
            </a:extLst>
          </p:cNvPr>
          <p:cNvGrpSpPr/>
          <p:nvPr/>
        </p:nvGrpSpPr>
        <p:grpSpPr>
          <a:xfrm>
            <a:off x="10226872" y="5374790"/>
            <a:ext cx="1831079" cy="1294570"/>
            <a:chOff x="10226872" y="5191612"/>
            <a:chExt cx="1831079" cy="1294570"/>
          </a:xfrm>
        </p:grpSpPr>
        <p:pic>
          <p:nvPicPr>
            <p:cNvPr id="19" name="Picture 50" descr="Resultado de imagen para objetivo">
              <a:extLst>
                <a:ext uri="{FF2B5EF4-FFF2-40B4-BE49-F238E27FC236}">
                  <a16:creationId xmlns:a16="http://schemas.microsoft.com/office/drawing/2014/main" xmlns="" id="{84D4804A-4948-448B-AF5B-A36CF3FE7B7E}"/>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226872" y="5191612"/>
              <a:ext cx="1831079" cy="129457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xmlns="" id="{31265654-7CB8-43F3-9A30-DB934448271A}"/>
                </a:ext>
              </a:extLst>
            </p:cNvPr>
            <p:cNvSpPr txBox="1"/>
            <p:nvPr/>
          </p:nvSpPr>
          <p:spPr>
            <a:xfrm>
              <a:off x="10226872" y="5534475"/>
              <a:ext cx="563739" cy="707886"/>
            </a:xfrm>
            <a:prstGeom prst="rect">
              <a:avLst/>
            </a:prstGeom>
            <a:noFill/>
          </p:spPr>
          <p:txBody>
            <a:bodyPr wrap="square" rtlCol="0">
              <a:spAutoFit/>
            </a:bodyPr>
            <a:lstStyle/>
            <a:p>
              <a:r>
                <a:rPr lang="es-MX" sz="4000" i="1" dirty="0">
                  <a:latin typeface="Adobe Garamond Pro Bold" panose="02020702060506020403" pitchFamily="18" charset="0"/>
                </a:rPr>
                <a:t>2</a:t>
              </a:r>
              <a:endParaRPr lang="es-EC" sz="4000" i="1" dirty="0">
                <a:latin typeface="Adobe Garamond Pro Bold" panose="02020702060506020403" pitchFamily="18" charset="0"/>
              </a:endParaRPr>
            </a:p>
          </p:txBody>
        </p:sp>
      </p:grpSp>
    </p:spTree>
    <p:extLst>
      <p:ext uri="{BB962C8B-B14F-4D97-AF65-F5344CB8AC3E}">
        <p14:creationId xmlns:p14="http://schemas.microsoft.com/office/powerpoint/2010/main" val="36132219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1084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391040" y="2544313"/>
            <a:ext cx="10465600" cy="1131848"/>
          </a:xfrm>
          <a:prstGeom prst="rect">
            <a:avLst/>
          </a:prstGeom>
          <a:solidFill>
            <a:schemeClr val="bg1"/>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nSpc>
                <a:spcPct val="150000"/>
              </a:lnSpc>
              <a:buFont typeface="Wingdings" panose="05000000000000000000" pitchFamily="2" charset="2"/>
              <a:buChar char="§"/>
            </a:pPr>
            <a:r>
              <a:rPr lang="es-ES" sz="24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Proyecto de conceptualización</a:t>
            </a:r>
            <a:r>
              <a:rPr lang="es-ES" sz="2400" dirty="0">
                <a:latin typeface="Arial" panose="020B0604020202020204" pitchFamily="34" charset="0"/>
                <a:cs typeface="Times New Roman" panose="02020603050405020304" pitchFamily="18" charset="0"/>
              </a:rPr>
              <a:t>, definición de términos e importancia de la gestión de información de la Fuerza Terrestre.</a:t>
            </a:r>
          </a:p>
        </p:txBody>
      </p:sp>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13" name="4 Placa">
            <a:extLst>
              <a:ext uri="{FF2B5EF4-FFF2-40B4-BE49-F238E27FC236}">
                <a16:creationId xmlns:a16="http://schemas.microsoft.com/office/drawing/2014/main" xmlns="" id="{F7027B49-BE6E-4F6C-BED4-0166A4F7081D}"/>
              </a:ext>
            </a:extLst>
          </p:cNvPr>
          <p:cNvSpPr/>
          <p:nvPr/>
        </p:nvSpPr>
        <p:spPr>
          <a:xfrm>
            <a:off x="407368" y="193199"/>
            <a:ext cx="11449272" cy="1197650"/>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30225" indent="-354013" algn="just">
              <a:buFont typeface="+mj-lt"/>
              <a:buAutoNum type="alphaLcParenR" startAt="3"/>
              <a:defRPr/>
            </a:pPr>
            <a:r>
              <a:rPr lang="es-ES" sz="2500" b="1" dirty="0">
                <a:solidFill>
                  <a:schemeClr val="bg1"/>
                </a:solidFill>
                <a:effectLst>
                  <a:outerShdw blurRad="38100" dist="38100" dir="2700000" algn="tl">
                    <a:srgbClr val="000000">
                      <a:alpha val="43137"/>
                    </a:srgbClr>
                  </a:outerShdw>
                </a:effectLst>
              </a:rPr>
              <a:t>ESTRATEGIAS METODOLÓGICAS RELATIVAS A LA GESTIÓN DE LA INFORMACIÓN PARA OPTIMIZAR EL DESARROLLO DE LA CAPACIDAD DE MANDO Y CONTROL REFERENTE A LAS OPERACIONES DE ÁMBITO INTERNO.</a:t>
            </a:r>
            <a:endParaRPr lang="es-BO" sz="2500" b="1" dirty="0">
              <a:solidFill>
                <a:schemeClr val="bg1"/>
              </a:solidFill>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xmlns="" id="{9727F6AA-DE21-497D-9AB6-46FF10505BF7}"/>
              </a:ext>
            </a:extLst>
          </p:cNvPr>
          <p:cNvSpPr/>
          <p:nvPr/>
        </p:nvSpPr>
        <p:spPr>
          <a:xfrm>
            <a:off x="1391040" y="4168024"/>
            <a:ext cx="10465600" cy="1131848"/>
          </a:xfrm>
          <a:prstGeom prst="rect">
            <a:avLst/>
          </a:prstGeom>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nSpc>
                <a:spcPct val="150000"/>
              </a:lnSpc>
              <a:buFont typeface="Wingdings" panose="05000000000000000000" pitchFamily="2" charset="2"/>
              <a:buChar char="§"/>
            </a:pPr>
            <a:r>
              <a:rPr lang="es-ES" sz="24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Propuesta de mejoras,</a:t>
            </a:r>
            <a:r>
              <a:rPr lang="es-ES" sz="2400" dirty="0">
                <a:latin typeface="Arial" panose="020B0604020202020204" pitchFamily="34" charset="0"/>
                <a:cs typeface="Times New Roman" panose="02020603050405020304" pitchFamily="18" charset="0"/>
              </a:rPr>
              <a:t> al modelo de gestión de la información y conocimiento de la Fuerza Terrestre.</a:t>
            </a:r>
            <a:endParaRPr lang="es-EC" sz="2400" dirty="0">
              <a:latin typeface="Arial" panose="020B0604020202020204" pitchFamily="34" charset="0"/>
              <a:cs typeface="Times New Roman" panose="02020603050405020304" pitchFamily="18" charset="0"/>
            </a:endParaRPr>
          </a:p>
        </p:txBody>
      </p:sp>
      <p:grpSp>
        <p:nvGrpSpPr>
          <p:cNvPr id="17" name="Grupo 16">
            <a:extLst>
              <a:ext uri="{FF2B5EF4-FFF2-40B4-BE49-F238E27FC236}">
                <a16:creationId xmlns:a16="http://schemas.microsoft.com/office/drawing/2014/main" xmlns="" id="{7A78DC06-89F4-45B8-9C0E-63AE48B5CA1F}"/>
              </a:ext>
            </a:extLst>
          </p:cNvPr>
          <p:cNvGrpSpPr/>
          <p:nvPr/>
        </p:nvGrpSpPr>
        <p:grpSpPr>
          <a:xfrm>
            <a:off x="10226872" y="5374790"/>
            <a:ext cx="1831079" cy="1294570"/>
            <a:chOff x="10226872" y="5191612"/>
            <a:chExt cx="1831079" cy="1294570"/>
          </a:xfrm>
        </p:grpSpPr>
        <p:pic>
          <p:nvPicPr>
            <p:cNvPr id="18" name="Picture 50" descr="Resultado de imagen para objetivo">
              <a:extLst>
                <a:ext uri="{FF2B5EF4-FFF2-40B4-BE49-F238E27FC236}">
                  <a16:creationId xmlns:a16="http://schemas.microsoft.com/office/drawing/2014/main" xmlns="" id="{CCD60AE1-9C45-4878-B9AE-B34D927106B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226872" y="5191612"/>
              <a:ext cx="1831079" cy="129457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xmlns="" id="{1D943448-06CB-42B3-A800-0F28D7DDC870}"/>
                </a:ext>
              </a:extLst>
            </p:cNvPr>
            <p:cNvSpPr txBox="1"/>
            <p:nvPr/>
          </p:nvSpPr>
          <p:spPr>
            <a:xfrm>
              <a:off x="10226872" y="5484954"/>
              <a:ext cx="563739" cy="707886"/>
            </a:xfrm>
            <a:prstGeom prst="rect">
              <a:avLst/>
            </a:prstGeom>
            <a:noFill/>
          </p:spPr>
          <p:txBody>
            <a:bodyPr wrap="square" rtlCol="0">
              <a:spAutoFit/>
            </a:bodyPr>
            <a:lstStyle/>
            <a:p>
              <a:r>
                <a:rPr lang="es-MX" sz="4000" i="1" dirty="0">
                  <a:latin typeface="Adobe Garamond Pro Bold" panose="02020702060506020403" pitchFamily="18" charset="0"/>
                </a:rPr>
                <a:t>3</a:t>
              </a:r>
              <a:endParaRPr lang="es-EC" sz="4000" i="1" dirty="0">
                <a:latin typeface="Adobe Garamond Pro Bold" panose="02020702060506020403" pitchFamily="18" charset="0"/>
              </a:endParaRPr>
            </a:p>
          </p:txBody>
        </p:sp>
      </p:grpSp>
    </p:spTree>
    <p:extLst>
      <p:ext uri="{BB962C8B-B14F-4D97-AF65-F5344CB8AC3E}">
        <p14:creationId xmlns:p14="http://schemas.microsoft.com/office/powerpoint/2010/main" val="27593140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343891" y="2708920"/>
            <a:ext cx="10515599" cy="1260000"/>
          </a:xfrm>
          <a:prstGeom prst="plaque">
            <a:avLst/>
          </a:prstGeom>
          <a:solidFill>
            <a:schemeClr val="accent6">
              <a:lumMod val="50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es-E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PROPUESTA</a:t>
            </a:r>
            <a:endPar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460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193200"/>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a:defRPr/>
            </a:pPr>
            <a:r>
              <a:rPr lang="es-BO" sz="3200" b="1" dirty="0">
                <a:solidFill>
                  <a:schemeClr val="bg1"/>
                </a:solidFill>
                <a:effectLst>
                  <a:outerShdw blurRad="38100" dist="38100" dir="2700000" algn="tl">
                    <a:srgbClr val="000000">
                      <a:alpha val="43137"/>
                    </a:srgbClr>
                  </a:outerShdw>
                </a:effectLst>
              </a:rPr>
              <a:t>PLANTEAMIENTO DEL PROBLEMA </a:t>
            </a:r>
          </a:p>
        </p:txBody>
      </p:sp>
      <p:pic>
        <p:nvPicPr>
          <p:cNvPr id="8" name="Imagen 7">
            <a:extLst>
              <a:ext uri="{FF2B5EF4-FFF2-40B4-BE49-F238E27FC236}">
                <a16:creationId xmlns:a16="http://schemas.microsoft.com/office/drawing/2014/main" xmlns="" id="{5619DAFE-5F0E-4A91-B10E-777EB3FB5152}"/>
              </a:ext>
            </a:extLst>
          </p:cNvPr>
          <p:cNvPicPr>
            <a:picLocks noChangeAspect="1"/>
          </p:cNvPicPr>
          <p:nvPr/>
        </p:nvPicPr>
        <p:blipFill>
          <a:blip r:embed="rId2">
            <a:duotone>
              <a:schemeClr val="accent6">
                <a:shade val="45000"/>
                <a:satMod val="135000"/>
              </a:schemeClr>
              <a:prstClr val="white"/>
            </a:duotone>
          </a:blip>
          <a:stretch>
            <a:fillRect/>
          </a:stretch>
        </p:blipFill>
        <p:spPr>
          <a:xfrm>
            <a:off x="2138767" y="1313030"/>
            <a:ext cx="7515767" cy="4591980"/>
          </a:xfrm>
          <a:prstGeom prst="rect">
            <a:avLst/>
          </a:prstGeom>
          <a:ln>
            <a:solidFill>
              <a:srgbClr val="00B050"/>
            </a:solidFill>
          </a:ln>
          <a:effectLst>
            <a:outerShdw blurRad="50800" dist="38100" algn="l" rotWithShape="0">
              <a:prstClr val="black">
                <a:alpha val="40000"/>
              </a:prstClr>
            </a:outerShdw>
          </a:effectLst>
        </p:spPr>
      </p:pic>
      <p:sp>
        <p:nvSpPr>
          <p:cNvPr id="15" name="CuadroTexto 14">
            <a:extLst>
              <a:ext uri="{FF2B5EF4-FFF2-40B4-BE49-F238E27FC236}">
                <a16:creationId xmlns:a16="http://schemas.microsoft.com/office/drawing/2014/main" xmlns="" id="{20BE3D64-2523-4A81-B54A-1AC7F01FFBFF}"/>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3" name="Picture 2" descr="El Ejército Ecuatoriano a la opinión pública – Ministerio de Defensa  Nacional">
            <a:extLst>
              <a:ext uri="{FF2B5EF4-FFF2-40B4-BE49-F238E27FC236}">
                <a16:creationId xmlns:a16="http://schemas.microsoft.com/office/drawing/2014/main" xmlns="" id="{F955089A-3144-423F-915F-BCE2BCDD04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959597" y="2465464"/>
            <a:ext cx="2000098" cy="200009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24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PROPUESTA</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5" name="Rectángulo 4">
            <a:extLst>
              <a:ext uri="{FF2B5EF4-FFF2-40B4-BE49-F238E27FC236}">
                <a16:creationId xmlns:a16="http://schemas.microsoft.com/office/drawing/2014/main" xmlns="" id="{C6036DC9-DE0F-4E64-9031-99599AE0DF67}"/>
              </a:ext>
            </a:extLst>
          </p:cNvPr>
          <p:cNvSpPr/>
          <p:nvPr/>
        </p:nvSpPr>
        <p:spPr>
          <a:xfrm>
            <a:off x="1745671" y="1538590"/>
            <a:ext cx="10086108" cy="1881990"/>
          </a:xfrm>
          <a:prstGeom prst="rect">
            <a:avLst/>
          </a:prstGeom>
          <a:solidFill>
            <a:schemeClr val="accent6">
              <a:lumMod val="20000"/>
              <a:lumOff val="8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
            </a:pPr>
            <a:r>
              <a:rPr lang="es-ES" sz="2000" b="1" dirty="0">
                <a:latin typeface="Arial" panose="020B0604020202020204" pitchFamily="34" charset="0"/>
                <a:cs typeface="Times New Roman" panose="02020603050405020304" pitchFamily="18" charset="0"/>
              </a:rPr>
              <a:t>Proyecto de conceptualización</a:t>
            </a:r>
            <a:r>
              <a:rPr lang="es-ES" sz="2000" dirty="0">
                <a:latin typeface="Arial" panose="020B0604020202020204" pitchFamily="34" charset="0"/>
                <a:cs typeface="Times New Roman" panose="02020603050405020304" pitchFamily="18" charset="0"/>
              </a:rPr>
              <a:t>, </a:t>
            </a:r>
            <a:r>
              <a:rPr lang="es-ES" sz="20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definición</a:t>
            </a:r>
            <a:r>
              <a:rPr lang="es-ES" sz="2000" dirty="0">
                <a:latin typeface="Arial" panose="020B0604020202020204" pitchFamily="34" charset="0"/>
                <a:cs typeface="Times New Roman" panose="02020603050405020304" pitchFamily="18" charset="0"/>
              </a:rPr>
              <a:t> de </a:t>
            </a:r>
            <a:r>
              <a:rPr lang="es-ES" sz="20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términos</a:t>
            </a:r>
            <a:r>
              <a:rPr lang="es-ES" sz="2000" dirty="0">
                <a:latin typeface="Arial" panose="020B0604020202020204" pitchFamily="34" charset="0"/>
                <a:cs typeface="Times New Roman" panose="02020603050405020304" pitchFamily="18" charset="0"/>
              </a:rPr>
              <a:t> e </a:t>
            </a:r>
            <a:r>
              <a:rPr lang="es-ES" sz="20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importancia</a:t>
            </a:r>
            <a:r>
              <a:rPr lang="es-ES" sz="2000" dirty="0">
                <a:latin typeface="Arial" panose="020B0604020202020204" pitchFamily="34" charset="0"/>
                <a:cs typeface="Times New Roman" panose="02020603050405020304" pitchFamily="18" charset="0"/>
              </a:rPr>
              <a:t> de la gestión de información de la Fuerza Terrestre.</a:t>
            </a:r>
          </a:p>
          <a:p>
            <a:pPr marL="360363" algn="just">
              <a:lnSpc>
                <a:spcPct val="150000"/>
              </a:lnSpc>
            </a:pPr>
            <a:r>
              <a:rPr lang="es-ES" sz="2000" i="1" dirty="0">
                <a:latin typeface="Arial" panose="020B0604020202020204" pitchFamily="34" charset="0"/>
                <a:cs typeface="Times New Roman" panose="02020603050405020304" pitchFamily="18" charset="0"/>
              </a:rPr>
              <a:t>Propios al ámbito militar desarrollados y plasmados en el producto final       (propuesta de solución).</a:t>
            </a:r>
          </a:p>
        </p:txBody>
      </p:sp>
      <p:sp>
        <p:nvSpPr>
          <p:cNvPr id="7" name="Rectángulo 6">
            <a:extLst>
              <a:ext uri="{FF2B5EF4-FFF2-40B4-BE49-F238E27FC236}">
                <a16:creationId xmlns:a16="http://schemas.microsoft.com/office/drawing/2014/main" xmlns="" id="{F354FE81-3DAC-4939-A596-FF30022F7857}"/>
              </a:ext>
            </a:extLst>
          </p:cNvPr>
          <p:cNvSpPr/>
          <p:nvPr/>
        </p:nvSpPr>
        <p:spPr>
          <a:xfrm>
            <a:off x="1745670" y="3779863"/>
            <a:ext cx="10086108" cy="1881990"/>
          </a:xfrm>
          <a:prstGeom prst="rect">
            <a:avLst/>
          </a:prstGeom>
          <a:solidFill>
            <a:schemeClr val="accent6">
              <a:lumMod val="60000"/>
              <a:lumOff val="40000"/>
            </a:schemeClr>
          </a:solidFill>
          <a:ln>
            <a:solidFill>
              <a:srgbClr val="00B050"/>
            </a:solidFill>
          </a:ln>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
            </a:pPr>
            <a:r>
              <a:rPr lang="es-ES" sz="2000" b="1" dirty="0">
                <a:latin typeface="Arial" panose="020B0604020202020204" pitchFamily="34" charset="0"/>
                <a:cs typeface="Times New Roman" panose="02020603050405020304" pitchFamily="18" charset="0"/>
              </a:rPr>
              <a:t>Propuesta de mejoras, </a:t>
            </a:r>
            <a:r>
              <a:rPr lang="es-ES" sz="2000" dirty="0">
                <a:latin typeface="Arial" panose="020B0604020202020204" pitchFamily="34" charset="0"/>
                <a:cs typeface="Times New Roman" panose="02020603050405020304" pitchFamily="18" charset="0"/>
              </a:rPr>
              <a:t>al </a:t>
            </a:r>
            <a:r>
              <a:rPr lang="es-ES" sz="20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modelo </a:t>
            </a:r>
            <a:r>
              <a:rPr lang="es-ES" sz="2000" dirty="0">
                <a:latin typeface="Arial" panose="020B0604020202020204" pitchFamily="34" charset="0"/>
                <a:cs typeface="Times New Roman" panose="02020603050405020304" pitchFamily="18" charset="0"/>
              </a:rPr>
              <a:t>de </a:t>
            </a:r>
            <a:r>
              <a:rPr lang="es-ES" sz="20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gestión</a:t>
            </a:r>
            <a:r>
              <a:rPr lang="es-ES" sz="2000" dirty="0">
                <a:latin typeface="Arial" panose="020B0604020202020204" pitchFamily="34" charset="0"/>
                <a:cs typeface="Times New Roman" panose="02020603050405020304" pitchFamily="18" charset="0"/>
              </a:rPr>
              <a:t> de la </a:t>
            </a:r>
            <a:r>
              <a:rPr lang="es-ES" sz="20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información</a:t>
            </a:r>
            <a:r>
              <a:rPr lang="es-ES" sz="2000" dirty="0">
                <a:latin typeface="Arial" panose="020B0604020202020204" pitchFamily="34" charset="0"/>
                <a:cs typeface="Times New Roman" panose="02020603050405020304" pitchFamily="18" charset="0"/>
              </a:rPr>
              <a:t> y </a:t>
            </a:r>
            <a:r>
              <a:rPr lang="es-ES" sz="20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conocimiento</a:t>
            </a:r>
            <a:r>
              <a:rPr lang="es-ES" sz="2000" dirty="0">
                <a:latin typeface="Arial" panose="020B0604020202020204" pitchFamily="34" charset="0"/>
                <a:cs typeface="Times New Roman" panose="02020603050405020304" pitchFamily="18" charset="0"/>
              </a:rPr>
              <a:t> de la Fuerza Terrestre.</a:t>
            </a:r>
          </a:p>
          <a:p>
            <a:pPr marL="360363" algn="just">
              <a:lnSpc>
                <a:spcPct val="150000"/>
              </a:lnSpc>
            </a:pPr>
            <a:r>
              <a:rPr lang="es-ES" sz="2000" i="1" dirty="0">
                <a:latin typeface="Arial" panose="020B0604020202020204" pitchFamily="34" charset="0"/>
                <a:cs typeface="Times New Roman" panose="02020603050405020304" pitchFamily="18" charset="0"/>
              </a:rPr>
              <a:t>Contextualizadas al modelo actual y en función de la transformación de capacidades (desarrollado en la propuesta de mejora).</a:t>
            </a:r>
            <a:endParaRPr lang="es-EC" sz="2000" i="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776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 PROPUESTA</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3" name="4 Placa">
            <a:extLst>
              <a:ext uri="{FF2B5EF4-FFF2-40B4-BE49-F238E27FC236}">
                <a16:creationId xmlns:a16="http://schemas.microsoft.com/office/drawing/2014/main" xmlns="" id="{54CC8E07-7717-4525-BE76-C4FDC605B6F4}"/>
              </a:ext>
            </a:extLst>
          </p:cNvPr>
          <p:cNvSpPr/>
          <p:nvPr/>
        </p:nvSpPr>
        <p:spPr>
          <a:xfrm>
            <a:off x="2563099" y="1190727"/>
            <a:ext cx="7190509" cy="684000"/>
          </a:xfrm>
          <a:prstGeom prst="plaque">
            <a:avLst/>
          </a:prstGeom>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514350" indent="-514350">
              <a:buFont typeface="+mj-lt"/>
              <a:buAutoNum type="alphaLcParenR"/>
              <a:defRPr/>
            </a:pPr>
            <a:r>
              <a:rPr lang="es-BO"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PLANIFICACIÓN Y DOCTRINA</a:t>
            </a:r>
          </a:p>
        </p:txBody>
      </p:sp>
      <p:sp>
        <p:nvSpPr>
          <p:cNvPr id="4" name="4 Placa">
            <a:extLst>
              <a:ext uri="{FF2B5EF4-FFF2-40B4-BE49-F238E27FC236}">
                <a16:creationId xmlns:a16="http://schemas.microsoft.com/office/drawing/2014/main" xmlns="" id="{D36851F3-6CF7-47E5-A4C0-BAEEC8AEE9EF}"/>
              </a:ext>
            </a:extLst>
          </p:cNvPr>
          <p:cNvSpPr/>
          <p:nvPr/>
        </p:nvSpPr>
        <p:spPr>
          <a:xfrm>
            <a:off x="2563099" y="2140504"/>
            <a:ext cx="7190509" cy="684000"/>
          </a:xfrm>
          <a:prstGeom prst="plaque">
            <a:avLst/>
          </a:prstGeom>
          <a:solidFill>
            <a:schemeClr val="accent6">
              <a:lumMod val="40000"/>
              <a:lumOff val="60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514350" indent="-514350">
              <a:buFont typeface="+mj-lt"/>
              <a:buAutoNum type="alphaLcParenR" startAt="2"/>
            </a:pPr>
            <a:r>
              <a:rPr lang="es-EC" sz="2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INFRAESTRUCTURA INFORMÁTICA</a:t>
            </a:r>
            <a:endParaRPr lang="es-BO"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4 Placa">
            <a:extLst>
              <a:ext uri="{FF2B5EF4-FFF2-40B4-BE49-F238E27FC236}">
                <a16:creationId xmlns:a16="http://schemas.microsoft.com/office/drawing/2014/main" xmlns="" id="{94B6EDEF-5F31-4BC6-A615-F54BA1B67E9E}"/>
              </a:ext>
            </a:extLst>
          </p:cNvPr>
          <p:cNvSpPr/>
          <p:nvPr/>
        </p:nvSpPr>
        <p:spPr>
          <a:xfrm>
            <a:off x="2563099" y="3153615"/>
            <a:ext cx="7190509" cy="970582"/>
          </a:xfrm>
          <a:prstGeom prst="plaque">
            <a:avLst/>
          </a:prstGeom>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514350" indent="-514350">
              <a:buFont typeface="+mj-lt"/>
              <a:buAutoNum type="alphaLcParenR" startAt="3"/>
            </a:pPr>
            <a:r>
              <a:rPr lang="es-EC" sz="2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Y SEGURIDAD DE LA INFORMACIÓN EN LA CAPACIDAD DE MANDO Y CONTROL</a:t>
            </a:r>
            <a:endParaRPr lang="es-BO"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4 Placa">
            <a:extLst>
              <a:ext uri="{FF2B5EF4-FFF2-40B4-BE49-F238E27FC236}">
                <a16:creationId xmlns:a16="http://schemas.microsoft.com/office/drawing/2014/main" xmlns="" id="{1106B01A-6995-43DD-BB92-ED0E2FD8A1A3}"/>
              </a:ext>
            </a:extLst>
          </p:cNvPr>
          <p:cNvSpPr/>
          <p:nvPr/>
        </p:nvSpPr>
        <p:spPr>
          <a:xfrm>
            <a:off x="2563099" y="4465529"/>
            <a:ext cx="7190510" cy="684000"/>
          </a:xfrm>
          <a:prstGeom prst="plaque">
            <a:avLst/>
          </a:prstGeom>
          <a:solidFill>
            <a:schemeClr val="accent6">
              <a:lumMod val="40000"/>
              <a:lumOff val="60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514350" indent="-514350">
              <a:buFont typeface="+mj-lt"/>
              <a:buAutoNum type="alphaLcParenR" startAt="4"/>
            </a:pPr>
            <a:r>
              <a:rPr lang="es-EC" sz="2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CAPACITACIÓN Y SOCIALIZACIÓN</a:t>
            </a:r>
            <a:endParaRPr lang="es-BO"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4 Placa">
            <a:extLst>
              <a:ext uri="{FF2B5EF4-FFF2-40B4-BE49-F238E27FC236}">
                <a16:creationId xmlns:a16="http://schemas.microsoft.com/office/drawing/2014/main" xmlns="" id="{3CED914F-707B-4475-8271-FFC7ECDD0784}"/>
              </a:ext>
            </a:extLst>
          </p:cNvPr>
          <p:cNvSpPr/>
          <p:nvPr/>
        </p:nvSpPr>
        <p:spPr>
          <a:xfrm>
            <a:off x="2563099" y="5455809"/>
            <a:ext cx="7190510" cy="684000"/>
          </a:xfrm>
          <a:prstGeom prst="plaque">
            <a:avLst/>
          </a:prstGeom>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514350" indent="-514350">
              <a:buFont typeface="+mj-lt"/>
              <a:buAutoNum type="alphaLcParenR" startAt="5"/>
            </a:pPr>
            <a:r>
              <a:rPr lang="es-EC" sz="200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a:t>
            </a:r>
            <a:endParaRPr lang="es-BO" sz="2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xmlns="" id="{54154171-9B97-4C4D-80C1-13A869B4DC6B}"/>
              </a:ext>
            </a:extLst>
          </p:cNvPr>
          <p:cNvSpPr/>
          <p:nvPr/>
        </p:nvSpPr>
        <p:spPr>
          <a:xfrm>
            <a:off x="10293927" y="1496294"/>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xmlns="" id="{B19D7E59-B09C-42A4-B611-53A404373C5F}"/>
              </a:ext>
            </a:extLst>
          </p:cNvPr>
          <p:cNvSpPr/>
          <p:nvPr/>
        </p:nvSpPr>
        <p:spPr>
          <a:xfrm>
            <a:off x="10293925" y="2369133"/>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xmlns="" id="{72BDF9BA-9429-4817-BDF9-EE97BA721F75}"/>
              </a:ext>
            </a:extLst>
          </p:cNvPr>
          <p:cNvSpPr/>
          <p:nvPr/>
        </p:nvSpPr>
        <p:spPr>
          <a:xfrm>
            <a:off x="10183086" y="3546767"/>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xmlns="" id="{3A70BED7-F6AA-4F8D-A139-67EF7923A989}"/>
              </a:ext>
            </a:extLst>
          </p:cNvPr>
          <p:cNvSpPr/>
          <p:nvPr/>
        </p:nvSpPr>
        <p:spPr>
          <a:xfrm>
            <a:off x="10377050" y="3546775"/>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xmlns="" id="{EBE469A8-7DF7-4D36-884B-6D2D3994597F}"/>
              </a:ext>
            </a:extLst>
          </p:cNvPr>
          <p:cNvSpPr/>
          <p:nvPr/>
        </p:nvSpPr>
        <p:spPr>
          <a:xfrm>
            <a:off x="10099952" y="5721937"/>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xmlns="" id="{59A8486B-074E-4953-9244-75664B1A517B}"/>
              </a:ext>
            </a:extLst>
          </p:cNvPr>
          <p:cNvSpPr/>
          <p:nvPr/>
        </p:nvSpPr>
        <p:spPr>
          <a:xfrm>
            <a:off x="10293916" y="5721945"/>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xmlns="" id="{BCAD5693-F642-4B78-B011-CA36EC92E64D}"/>
              </a:ext>
            </a:extLst>
          </p:cNvPr>
          <p:cNvSpPr/>
          <p:nvPr/>
        </p:nvSpPr>
        <p:spPr>
          <a:xfrm>
            <a:off x="10321631" y="4710560"/>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xmlns="" id="{EC08D62D-662E-4092-BB80-9480AC15F2A6}"/>
              </a:ext>
            </a:extLst>
          </p:cNvPr>
          <p:cNvSpPr/>
          <p:nvPr/>
        </p:nvSpPr>
        <p:spPr>
          <a:xfrm>
            <a:off x="10487886" y="5721943"/>
            <a:ext cx="83128" cy="124691"/>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0533927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PLANIFICACIÓN Y DOCTRINA</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graphicFrame>
        <p:nvGraphicFramePr>
          <p:cNvPr id="12" name="Diagrama 11">
            <a:extLst>
              <a:ext uri="{FF2B5EF4-FFF2-40B4-BE49-F238E27FC236}">
                <a16:creationId xmlns:a16="http://schemas.microsoft.com/office/drawing/2014/main" xmlns="" id="{B2A155AA-AF95-42AA-8022-3DC8CCFBF52E}"/>
              </a:ext>
            </a:extLst>
          </p:cNvPr>
          <p:cNvGraphicFramePr/>
          <p:nvPr>
            <p:extLst>
              <p:ext uri="{D42A27DB-BD31-4B8C-83A1-F6EECF244321}">
                <p14:modId xmlns:p14="http://schemas.microsoft.com/office/powerpoint/2010/main" val="1799273900"/>
              </p:ext>
            </p:extLst>
          </p:nvPr>
        </p:nvGraphicFramePr>
        <p:xfrm>
          <a:off x="1427254" y="704703"/>
          <a:ext cx="10335255" cy="5765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3615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 PLANIFICACIÓN Y DOCTRINA</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graphicFrame>
        <p:nvGraphicFramePr>
          <p:cNvPr id="12" name="Diagrama 11">
            <a:extLst>
              <a:ext uri="{FF2B5EF4-FFF2-40B4-BE49-F238E27FC236}">
                <a16:creationId xmlns:a16="http://schemas.microsoft.com/office/drawing/2014/main" xmlns="" id="{B2A155AA-AF95-42AA-8022-3DC8CCFBF52E}"/>
              </a:ext>
            </a:extLst>
          </p:cNvPr>
          <p:cNvGraphicFramePr/>
          <p:nvPr>
            <p:extLst>
              <p:ext uri="{D42A27DB-BD31-4B8C-83A1-F6EECF244321}">
                <p14:modId xmlns:p14="http://schemas.microsoft.com/office/powerpoint/2010/main" val="3501038285"/>
              </p:ext>
            </p:extLst>
          </p:nvPr>
        </p:nvGraphicFramePr>
        <p:xfrm>
          <a:off x="1427254" y="566158"/>
          <a:ext cx="10335255" cy="5765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281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lphaLcParenR" startAt="2"/>
            </a:pPr>
            <a:r>
              <a:rPr lang="es-EC" sz="3200" b="1" dirty="0">
                <a:solidFill>
                  <a:schemeClr val="bg1"/>
                </a:solidFill>
                <a:effectLst>
                  <a:outerShdw blurRad="38100" dist="38100" dir="2700000" algn="tl">
                    <a:srgbClr val="000000">
                      <a:alpha val="43137"/>
                    </a:srgbClr>
                  </a:outerShdw>
                </a:effectLst>
              </a:rPr>
              <a:t>INFRAESTRUCTURA INFORMÁTICA</a:t>
            </a:r>
            <a:endParaRPr lang="es-BO" sz="32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graphicFrame>
        <p:nvGraphicFramePr>
          <p:cNvPr id="12" name="Diagrama 11">
            <a:extLst>
              <a:ext uri="{FF2B5EF4-FFF2-40B4-BE49-F238E27FC236}">
                <a16:creationId xmlns:a16="http://schemas.microsoft.com/office/drawing/2014/main" xmlns="" id="{B2A155AA-AF95-42AA-8022-3DC8CCFBF52E}"/>
              </a:ext>
            </a:extLst>
          </p:cNvPr>
          <p:cNvGraphicFramePr/>
          <p:nvPr>
            <p:extLst>
              <p:ext uri="{D42A27DB-BD31-4B8C-83A1-F6EECF244321}">
                <p14:modId xmlns:p14="http://schemas.microsoft.com/office/powerpoint/2010/main" val="2919752393"/>
              </p:ext>
            </p:extLst>
          </p:nvPr>
        </p:nvGraphicFramePr>
        <p:xfrm>
          <a:off x="1518835" y="1080656"/>
          <a:ext cx="10354509" cy="522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7932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970582"/>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lphaLcParenR" startAt="3"/>
            </a:pPr>
            <a:r>
              <a:rPr lang="es-EC" sz="3100" b="1" dirty="0">
                <a:solidFill>
                  <a:schemeClr val="bg1"/>
                </a:solidFill>
                <a:effectLst>
                  <a:outerShdw blurRad="38100" dist="38100" dir="2700000" algn="tl">
                    <a:srgbClr val="000000">
                      <a:alpha val="43137"/>
                    </a:srgbClr>
                  </a:outerShdw>
                </a:effectLst>
              </a:rPr>
              <a:t>GESTIÓN Y SEGURIDAD DE LA INFORMACIÓN EN LA CAPACIDAD DE MANDO Y CONTROL</a:t>
            </a:r>
            <a:endParaRPr lang="es-BO" sz="31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graphicFrame>
        <p:nvGraphicFramePr>
          <p:cNvPr id="12" name="Diagrama 11">
            <a:extLst>
              <a:ext uri="{FF2B5EF4-FFF2-40B4-BE49-F238E27FC236}">
                <a16:creationId xmlns:a16="http://schemas.microsoft.com/office/drawing/2014/main" xmlns="" id="{B2A155AA-AF95-42AA-8022-3DC8CCFBF52E}"/>
              </a:ext>
            </a:extLst>
          </p:cNvPr>
          <p:cNvGraphicFramePr/>
          <p:nvPr>
            <p:extLst>
              <p:ext uri="{D42A27DB-BD31-4B8C-83A1-F6EECF244321}">
                <p14:modId xmlns:p14="http://schemas.microsoft.com/office/powerpoint/2010/main" val="3237840786"/>
              </p:ext>
            </p:extLst>
          </p:nvPr>
        </p:nvGraphicFramePr>
        <p:xfrm>
          <a:off x="1658319" y="1352579"/>
          <a:ext cx="10076481" cy="492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6614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graphicFrame>
        <p:nvGraphicFramePr>
          <p:cNvPr id="12" name="Diagrama 11">
            <a:extLst>
              <a:ext uri="{FF2B5EF4-FFF2-40B4-BE49-F238E27FC236}">
                <a16:creationId xmlns:a16="http://schemas.microsoft.com/office/drawing/2014/main" xmlns="" id="{B2A155AA-AF95-42AA-8022-3DC8CCFBF52E}"/>
              </a:ext>
            </a:extLst>
          </p:cNvPr>
          <p:cNvGraphicFramePr/>
          <p:nvPr>
            <p:extLst>
              <p:ext uri="{D42A27DB-BD31-4B8C-83A1-F6EECF244321}">
                <p14:modId xmlns:p14="http://schemas.microsoft.com/office/powerpoint/2010/main" val="971866208"/>
              </p:ext>
            </p:extLst>
          </p:nvPr>
        </p:nvGraphicFramePr>
        <p:xfrm>
          <a:off x="1658319" y="1352579"/>
          <a:ext cx="10076481" cy="492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Placa">
            <a:extLst>
              <a:ext uri="{FF2B5EF4-FFF2-40B4-BE49-F238E27FC236}">
                <a16:creationId xmlns:a16="http://schemas.microsoft.com/office/drawing/2014/main" xmlns="" id="{F79309B6-85B9-45E4-814A-23C13947E724}"/>
              </a:ext>
            </a:extLst>
          </p:cNvPr>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lphaLcParenR" startAt="4"/>
            </a:pPr>
            <a:r>
              <a:rPr lang="es-EC" sz="3100" b="1" dirty="0">
                <a:solidFill>
                  <a:schemeClr val="bg1"/>
                </a:solidFill>
                <a:effectLst>
                  <a:outerShdw blurRad="38100" dist="38100" dir="2700000" algn="tl">
                    <a:srgbClr val="000000">
                      <a:alpha val="43137"/>
                    </a:srgbClr>
                  </a:outerShdw>
                </a:effectLst>
              </a:rPr>
              <a:t>CAPACITACIÓN Y SOCIALIZACIÓN</a:t>
            </a:r>
            <a:endParaRPr lang="es-BO" sz="3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69314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lphaLcParenR" startAt="5"/>
            </a:pPr>
            <a:r>
              <a:rPr lang="es-EC" sz="3100" b="1" dirty="0">
                <a:solidFill>
                  <a:schemeClr val="bg1"/>
                </a:solidFill>
                <a:effectLst>
                  <a:outerShdw blurRad="38100" dist="38100" dir="2700000" algn="tl">
                    <a:srgbClr val="000000">
                      <a:alpha val="43137"/>
                    </a:srgbClr>
                  </a:outerShdw>
                </a:effectLst>
              </a:rPr>
              <a:t>EVALUACIÓN</a:t>
            </a:r>
            <a:endParaRPr lang="es-BO" sz="31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graphicFrame>
        <p:nvGraphicFramePr>
          <p:cNvPr id="12" name="Diagrama 11">
            <a:extLst>
              <a:ext uri="{FF2B5EF4-FFF2-40B4-BE49-F238E27FC236}">
                <a16:creationId xmlns:a16="http://schemas.microsoft.com/office/drawing/2014/main" xmlns="" id="{B2A155AA-AF95-42AA-8022-3DC8CCFBF52E}"/>
              </a:ext>
            </a:extLst>
          </p:cNvPr>
          <p:cNvGraphicFramePr/>
          <p:nvPr>
            <p:extLst>
              <p:ext uri="{D42A27DB-BD31-4B8C-83A1-F6EECF244321}">
                <p14:modId xmlns:p14="http://schemas.microsoft.com/office/powerpoint/2010/main" val="3784605591"/>
              </p:ext>
            </p:extLst>
          </p:nvPr>
        </p:nvGraphicFramePr>
        <p:xfrm>
          <a:off x="1427019" y="1634836"/>
          <a:ext cx="10446326" cy="4167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690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343891" y="2708920"/>
            <a:ext cx="10515599" cy="1260000"/>
          </a:xfrm>
          <a:prstGeom prst="plaque">
            <a:avLst/>
          </a:prstGeom>
          <a:solidFill>
            <a:schemeClr val="accent6">
              <a:lumMod val="50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es-E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endPar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105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CONCLUSIONES</a:t>
            </a:r>
          </a:p>
        </p:txBody>
      </p:sp>
      <p:sp>
        <p:nvSpPr>
          <p:cNvPr id="3" name="Rectángulo 2"/>
          <p:cNvSpPr/>
          <p:nvPr/>
        </p:nvSpPr>
        <p:spPr>
          <a:xfrm>
            <a:off x="1360240" y="1274139"/>
            <a:ext cx="10513104" cy="4839530"/>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a:pPr>
            <a:r>
              <a:rPr lang="es-EC" sz="2100" dirty="0">
                <a:latin typeface="Arial" panose="020B0604020202020204" pitchFamily="34" charset="0"/>
                <a:ea typeface="Calibri" panose="020F0502020204030204" pitchFamily="34" charset="0"/>
                <a:cs typeface="Times New Roman" panose="02020603050405020304" pitchFamily="18" charset="0"/>
              </a:rPr>
              <a:t>R</a:t>
            </a:r>
            <a:r>
              <a:rPr lang="es-EC" sz="2100" dirty="0">
                <a:effectLst/>
                <a:latin typeface="Arial" panose="020B0604020202020204" pitchFamily="34" charset="0"/>
                <a:ea typeface="Calibri" panose="020F0502020204030204" pitchFamily="34" charset="0"/>
                <a:cs typeface="Times New Roman" panose="02020603050405020304" pitchFamily="18" charset="0"/>
              </a:rPr>
              <a:t>elacionada con el </a:t>
            </a:r>
            <a:r>
              <a:rPr lang="es-EC" sz="2100" u="sng" dirty="0">
                <a:effectLst/>
                <a:latin typeface="Arial" panose="020B0604020202020204" pitchFamily="34" charset="0"/>
                <a:ea typeface="Calibri" panose="020F0502020204030204" pitchFamily="34" charset="0"/>
                <a:cs typeface="Times New Roman" panose="02020603050405020304" pitchFamily="18" charset="0"/>
              </a:rPr>
              <a:t>mando y control como capacidad</a:t>
            </a:r>
            <a:r>
              <a:rPr lang="es-EC" sz="2100" dirty="0">
                <a:effectLst/>
                <a:latin typeface="Arial" panose="020B0604020202020204" pitchFamily="34" charset="0"/>
                <a:ea typeface="Calibri" panose="020F0502020204030204" pitchFamily="34" charset="0"/>
                <a:cs typeface="Times New Roman" panose="02020603050405020304" pitchFamily="18" charset="0"/>
              </a:rPr>
              <a:t> de las Fuerzas Armadas se determinó que </a:t>
            </a:r>
            <a:r>
              <a:rPr lang="es-EC" sz="2100" b="1" dirty="0">
                <a:effectLst/>
                <a:latin typeface="Arial" panose="020B0604020202020204" pitchFamily="34" charset="0"/>
                <a:ea typeface="Calibri" panose="020F0502020204030204" pitchFamily="34" charset="0"/>
                <a:cs typeface="Times New Roman" panose="02020603050405020304" pitchFamily="18" charset="0"/>
              </a:rPr>
              <a:t>existen varias deficiencias </a:t>
            </a:r>
            <a:r>
              <a:rPr lang="es-EC" sz="2100" dirty="0">
                <a:effectLst/>
                <a:latin typeface="Arial" panose="020B0604020202020204" pitchFamily="34" charset="0"/>
                <a:ea typeface="Calibri" panose="020F0502020204030204" pitchFamily="34" charset="0"/>
                <a:cs typeface="Times New Roman" panose="02020603050405020304" pitchFamily="18" charset="0"/>
              </a:rPr>
              <a:t>en la gestión de la información, en los </a:t>
            </a:r>
            <a:r>
              <a:rPr lang="es-EC" sz="2100" u="sng" dirty="0">
                <a:effectLst/>
                <a:latin typeface="Arial" panose="020B0604020202020204" pitchFamily="34" charset="0"/>
                <a:ea typeface="Calibri" panose="020F0502020204030204" pitchFamily="34" charset="0"/>
                <a:cs typeface="Times New Roman" panose="02020603050405020304" pitchFamily="18" charset="0"/>
              </a:rPr>
              <a:t>ámbitos</a:t>
            </a:r>
            <a:r>
              <a:rPr lang="es-EC" sz="2100" dirty="0">
                <a:effectLst/>
                <a:latin typeface="Arial" panose="020B0604020202020204" pitchFamily="34" charset="0"/>
                <a:ea typeface="Calibri" panose="020F0502020204030204" pitchFamily="34" charset="0"/>
                <a:cs typeface="Times New Roman" panose="02020603050405020304" pitchFamily="18" charset="0"/>
              </a:rPr>
              <a:t>: de </a:t>
            </a:r>
            <a:r>
              <a:rPr lang="es-EC" sz="2100" b="1" dirty="0">
                <a:effectLst/>
                <a:latin typeface="Arial" panose="020B0604020202020204" pitchFamily="34" charset="0"/>
                <a:ea typeface="Calibri" panose="020F0502020204030204" pitchFamily="34" charset="0"/>
                <a:cs typeface="Times New Roman" panose="02020603050405020304" pitchFamily="18" charset="0"/>
              </a:rPr>
              <a:t>seguridad, doctrinario, normativo y tecnológico</a:t>
            </a:r>
            <a:r>
              <a:rPr lang="es-EC" sz="2100" dirty="0">
                <a:effectLst/>
                <a:latin typeface="Arial" panose="020B0604020202020204" pitchFamily="34" charset="0"/>
                <a:ea typeface="Calibri" panose="020F0502020204030204" pitchFamily="34" charset="0"/>
                <a:cs typeface="Times New Roman" panose="02020603050405020304" pitchFamily="18" charset="0"/>
              </a:rPr>
              <a:t>. </a:t>
            </a:r>
          </a:p>
          <a:p>
            <a:pPr marL="457200" indent="-457200" algn="just">
              <a:buFont typeface="+mj-lt"/>
              <a:buAutoNum type="arabicPeriod"/>
            </a:pPr>
            <a:endParaRPr lang="es-EC" sz="21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200000"/>
              </a:lnSpc>
              <a:buFont typeface="+mj-lt"/>
              <a:buAutoNum type="arabicPeriod"/>
            </a:pPr>
            <a:r>
              <a:rPr lang="es-ES" sz="2100" dirty="0">
                <a:latin typeface="Arial" panose="020B0604020202020204" pitchFamily="34" charset="0"/>
                <a:ea typeface="Calibri" panose="020F0502020204030204" pitchFamily="34" charset="0"/>
                <a:cs typeface="Times New Roman" panose="02020603050405020304" pitchFamily="18" charset="0"/>
              </a:rPr>
              <a:t>L</a:t>
            </a:r>
            <a:r>
              <a:rPr lang="es-ES" sz="2100" dirty="0">
                <a:effectLst/>
                <a:latin typeface="Arial" panose="020B0604020202020204" pitchFamily="34" charset="0"/>
                <a:ea typeface="Calibri" panose="020F0502020204030204" pitchFamily="34" charset="0"/>
                <a:cs typeface="Times New Roman" panose="02020603050405020304" pitchFamily="18" charset="0"/>
              </a:rPr>
              <a:t>a </a:t>
            </a:r>
            <a:r>
              <a:rPr lang="es-ES" sz="2100" u="sng" dirty="0">
                <a:effectLst/>
                <a:latin typeface="Arial" panose="020B0604020202020204" pitchFamily="34" charset="0"/>
                <a:ea typeface="Calibri" panose="020F0502020204030204" pitchFamily="34" charset="0"/>
                <a:cs typeface="Times New Roman" panose="02020603050405020304" pitchFamily="18" charset="0"/>
              </a:rPr>
              <a:t>información</a:t>
            </a:r>
            <a:r>
              <a:rPr lang="es-ES" sz="2100" dirty="0">
                <a:effectLst/>
                <a:latin typeface="Arial" panose="020B0604020202020204" pitchFamily="34" charset="0"/>
                <a:ea typeface="Calibri" panose="020F0502020204030204" pitchFamily="34" charset="0"/>
                <a:cs typeface="Times New Roman" panose="02020603050405020304" pitchFamily="18" charset="0"/>
              </a:rPr>
              <a:t> a la </a:t>
            </a:r>
            <a:r>
              <a:rPr lang="es-ES" sz="2100" u="sng" dirty="0">
                <a:effectLst/>
                <a:latin typeface="Arial" panose="020B0604020202020204" pitchFamily="34" charset="0"/>
                <a:ea typeface="Calibri" panose="020F0502020204030204" pitchFamily="34" charset="0"/>
                <a:cs typeface="Times New Roman" panose="02020603050405020304" pitchFamily="18" charset="0"/>
              </a:rPr>
              <a:t>que los comandantes tienen </a:t>
            </a:r>
            <a:r>
              <a:rPr lang="es-ES" sz="2100"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acceso</a:t>
            </a:r>
            <a:r>
              <a:rPr lang="es-ES" sz="2100" dirty="0">
                <a:effectLst/>
                <a:latin typeface="Arial" panose="020B0604020202020204" pitchFamily="34" charset="0"/>
                <a:ea typeface="Calibri" panose="020F0502020204030204" pitchFamily="34" charset="0"/>
                <a:cs typeface="Times New Roman" panose="02020603050405020304" pitchFamily="18" charset="0"/>
              </a:rPr>
              <a:t> </a:t>
            </a:r>
            <a:r>
              <a:rPr lang="es-ES" sz="2100" b="1" dirty="0">
                <a:effectLst/>
                <a:latin typeface="Arial" panose="020B0604020202020204" pitchFamily="34" charset="0"/>
                <a:ea typeface="Calibri" panose="020F0502020204030204" pitchFamily="34" charset="0"/>
                <a:cs typeface="Times New Roman" panose="02020603050405020304" pitchFamily="18" charset="0"/>
              </a:rPr>
              <a:t>no </a:t>
            </a:r>
            <a:r>
              <a:rPr lang="es-ES" sz="2100" b="1" dirty="0">
                <a:latin typeface="Arial" panose="020B0604020202020204" pitchFamily="34" charset="0"/>
                <a:ea typeface="Calibri" panose="020F0502020204030204" pitchFamily="34" charset="0"/>
                <a:cs typeface="Times New Roman" panose="02020603050405020304" pitchFamily="18" charset="0"/>
              </a:rPr>
              <a:t>es</a:t>
            </a:r>
            <a:r>
              <a:rPr lang="es-ES" sz="2100" b="1" dirty="0">
                <a:effectLst/>
                <a:latin typeface="Arial" panose="020B0604020202020204" pitchFamily="34" charset="0"/>
                <a:ea typeface="Calibri" panose="020F0502020204030204" pitchFamily="34" charset="0"/>
                <a:cs typeface="Times New Roman" panose="02020603050405020304" pitchFamily="18" charset="0"/>
              </a:rPr>
              <a:t> completa y en algunos casos irrelevante,</a:t>
            </a:r>
            <a:r>
              <a:rPr lang="es-ES" sz="2100" dirty="0">
                <a:effectLst/>
                <a:latin typeface="Arial" panose="020B0604020202020204" pitchFamily="34" charset="0"/>
                <a:ea typeface="Calibri" panose="020F0502020204030204" pitchFamily="34" charset="0"/>
                <a:cs typeface="Times New Roman" panose="02020603050405020304" pitchFamily="18" charset="0"/>
              </a:rPr>
              <a:t> </a:t>
            </a:r>
            <a:r>
              <a:rPr lang="es-ES" sz="2100" u="sng" dirty="0">
                <a:effectLst/>
                <a:latin typeface="Arial" panose="020B0604020202020204" pitchFamily="34" charset="0"/>
                <a:ea typeface="Calibri" panose="020F0502020204030204" pitchFamily="34" charset="0"/>
                <a:cs typeface="Times New Roman" panose="02020603050405020304" pitchFamily="18" charset="0"/>
              </a:rPr>
              <a:t>no favorece</a:t>
            </a:r>
            <a:r>
              <a:rPr lang="es-ES" sz="2100" dirty="0">
                <a:effectLst/>
                <a:latin typeface="Arial" panose="020B0604020202020204" pitchFamily="34" charset="0"/>
                <a:ea typeface="Calibri" panose="020F0502020204030204" pitchFamily="34" charset="0"/>
                <a:cs typeface="Times New Roman" panose="02020603050405020304" pitchFamily="18" charset="0"/>
              </a:rPr>
              <a:t> en la </a:t>
            </a:r>
            <a:r>
              <a:rPr lang="es-ES" sz="21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toma de decisiones </a:t>
            </a:r>
            <a:r>
              <a:rPr lang="es-ES" sz="2100" dirty="0">
                <a:effectLst/>
                <a:latin typeface="Arial" panose="020B0604020202020204" pitchFamily="34" charset="0"/>
                <a:ea typeface="Calibri" panose="020F0502020204030204" pitchFamily="34" charset="0"/>
                <a:cs typeface="Times New Roman" panose="02020603050405020304" pitchFamily="18" charset="0"/>
              </a:rPr>
              <a:t>y </a:t>
            </a:r>
            <a:r>
              <a:rPr lang="es-ES" sz="21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optimización de las actividades y operaciones</a:t>
            </a:r>
            <a:r>
              <a:rPr lang="es-ES" sz="2100" dirty="0">
                <a:effectLst/>
                <a:latin typeface="Arial" panose="020B0604020202020204" pitchFamily="34" charset="0"/>
                <a:ea typeface="Calibri" panose="020F0502020204030204" pitchFamily="34" charset="0"/>
                <a:cs typeface="Times New Roman" panose="02020603050405020304" pitchFamily="18" charset="0"/>
              </a:rPr>
              <a:t> definidas y asignadas a las diferentes unidades.</a:t>
            </a:r>
            <a:endParaRPr lang="es-EC" sz="2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064999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2509" y="193200"/>
            <a:ext cx="11526982"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2"/>
              <a:defRPr/>
            </a:pPr>
            <a:r>
              <a:rPr lang="es-ES" sz="3200" b="1" dirty="0">
                <a:solidFill>
                  <a:schemeClr val="bg1"/>
                </a:solidFill>
                <a:effectLst>
                  <a:outerShdw blurRad="38100" dist="38100" dir="2700000" algn="tl">
                    <a:srgbClr val="000000">
                      <a:alpha val="43137"/>
                    </a:srgbClr>
                  </a:outerShdw>
                </a:effectLst>
              </a:rPr>
              <a:t>ENUNCIADO</a:t>
            </a:r>
            <a:r>
              <a:rPr lang="es-ES" sz="3200" b="1" dirty="0">
                <a:solidFill>
                  <a:srgbClr val="002060"/>
                </a:solidFill>
              </a:rPr>
              <a:t> </a:t>
            </a:r>
            <a:r>
              <a:rPr lang="es-BO" sz="3200" b="1" dirty="0">
                <a:solidFill>
                  <a:schemeClr val="bg1"/>
                </a:solidFill>
                <a:effectLst>
                  <a:outerShdw blurRad="38100" dist="38100" dir="2700000" algn="tl">
                    <a:srgbClr val="000000">
                      <a:alpha val="43137"/>
                    </a:srgbClr>
                  </a:outerShdw>
                </a:effectLst>
              </a:rPr>
              <a:t> DEL PROBLEMA </a:t>
            </a:r>
          </a:p>
        </p:txBody>
      </p:sp>
      <p:sp>
        <p:nvSpPr>
          <p:cNvPr id="3" name="Rectángulo 2"/>
          <p:cNvSpPr/>
          <p:nvPr/>
        </p:nvSpPr>
        <p:spPr>
          <a:xfrm>
            <a:off x="1385455" y="2586077"/>
            <a:ext cx="10474035" cy="1685846"/>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C" sz="2400" b="1">
                <a:latin typeface="Arial" panose="020B0604020202020204" pitchFamily="34" charset="0"/>
                <a:ea typeface="Calibri" panose="020F0502020204030204" pitchFamily="34" charset="0"/>
                <a:cs typeface="Arial" panose="020B0604020202020204" pitchFamily="34" charset="0"/>
              </a:rPr>
              <a:t>¿Una inadecuada gestión de la información en el Ejército Ecuatoriano incide negativamente en el desarrollo de la capacidad de mando y control?</a:t>
            </a:r>
            <a:endParaRPr lang="es-EC" sz="2400"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2" descr="Resultado de imagem para gestion de la informacion">
            <a:extLst>
              <a:ext uri="{FF2B5EF4-FFF2-40B4-BE49-F238E27FC236}">
                <a16:creationId xmlns:a16="http://schemas.microsoft.com/office/drawing/2014/main" xmlns="" id="{F38DDB11-FD1A-4BC7-907A-FC6180EFC9D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022781" y="5001490"/>
            <a:ext cx="1836709" cy="1173149"/>
          </a:xfrm>
          <a:prstGeom prst="rect">
            <a:avLst/>
          </a:prstGeom>
          <a:ln>
            <a:solidFill>
              <a:srgbClr val="92D050"/>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pic>
      <p:sp>
        <p:nvSpPr>
          <p:cNvPr id="8" name="CuadroTexto 7">
            <a:extLst>
              <a:ext uri="{FF2B5EF4-FFF2-40B4-BE49-F238E27FC236}">
                <a16:creationId xmlns:a16="http://schemas.microsoft.com/office/drawing/2014/main" xmlns="" id="{2698E86B-33B6-4E7A-BB99-70A8F102A401}"/>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5512584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 CONCLUSIONES</a:t>
            </a:r>
          </a:p>
        </p:txBody>
      </p:sp>
      <p:sp>
        <p:nvSpPr>
          <p:cNvPr id="3" name="Rectángulo 2"/>
          <p:cNvSpPr/>
          <p:nvPr/>
        </p:nvSpPr>
        <p:spPr>
          <a:xfrm>
            <a:off x="1360240" y="1246428"/>
            <a:ext cx="10513104" cy="4388445"/>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startAt="3"/>
            </a:pPr>
            <a:r>
              <a:rPr lang="es-ES" sz="2200" dirty="0">
                <a:effectLst/>
                <a:latin typeface="Arial" panose="020B0604020202020204" pitchFamily="34" charset="0"/>
                <a:ea typeface="Calibri" panose="020F0502020204030204" pitchFamily="34" charset="0"/>
                <a:cs typeface="Times New Roman" panose="02020603050405020304" pitchFamily="18" charset="0"/>
              </a:rPr>
              <a:t>Las </a:t>
            </a:r>
            <a:r>
              <a:rPr lang="es-ES" sz="2200" u="sng" dirty="0">
                <a:effectLst/>
                <a:latin typeface="Arial" panose="020B0604020202020204" pitchFamily="34" charset="0"/>
                <a:ea typeface="Calibri" panose="020F0502020204030204" pitchFamily="34" charset="0"/>
                <a:cs typeface="Times New Roman" panose="02020603050405020304" pitchFamily="18" charset="0"/>
              </a:rPr>
              <a:t>capacidades</a:t>
            </a:r>
            <a:r>
              <a:rPr lang="es-ES" sz="2200" dirty="0">
                <a:effectLst/>
                <a:latin typeface="Arial" panose="020B0604020202020204" pitchFamily="34" charset="0"/>
                <a:ea typeface="Calibri" panose="020F0502020204030204" pitchFamily="34" charset="0"/>
                <a:cs typeface="Times New Roman" panose="02020603050405020304" pitchFamily="18" charset="0"/>
              </a:rPr>
              <a:t> siempre serán </a:t>
            </a:r>
            <a:r>
              <a:rPr lang="es-ES" sz="2200" b="1" dirty="0">
                <a:effectLst/>
                <a:latin typeface="Arial" panose="020B0604020202020204" pitchFamily="34" charset="0"/>
                <a:ea typeface="Calibri" panose="020F0502020204030204" pitchFamily="34" charset="0"/>
                <a:cs typeface="Times New Roman" panose="02020603050405020304" pitchFamily="18" charset="0"/>
              </a:rPr>
              <a:t>susceptibles de mejoras y optimización</a:t>
            </a:r>
            <a:r>
              <a:rPr lang="es-ES" sz="2200" dirty="0">
                <a:effectLst/>
                <a:latin typeface="Arial" panose="020B0604020202020204" pitchFamily="34" charset="0"/>
                <a:ea typeface="Calibri" panose="020F0502020204030204" pitchFamily="34" charset="0"/>
                <a:cs typeface="Times New Roman" panose="02020603050405020304" pitchFamily="18" charset="0"/>
              </a:rPr>
              <a:t>,    en este sentido, la </a:t>
            </a:r>
            <a:r>
              <a:rPr lang="es-ES" sz="2200" u="sng" dirty="0">
                <a:effectLst/>
                <a:latin typeface="Arial" panose="020B0604020202020204" pitchFamily="34" charset="0"/>
                <a:ea typeface="Calibri" panose="020F0502020204030204" pitchFamily="34" charset="0"/>
                <a:cs typeface="Times New Roman" panose="02020603050405020304" pitchFamily="18" charset="0"/>
              </a:rPr>
              <a:t>conjunción</a:t>
            </a:r>
            <a:r>
              <a:rPr lang="es-ES" sz="2200" dirty="0">
                <a:effectLst/>
                <a:latin typeface="Arial" panose="020B0604020202020204" pitchFamily="34" charset="0"/>
                <a:ea typeface="Calibri" panose="020F0502020204030204" pitchFamily="34" charset="0"/>
                <a:cs typeface="Times New Roman" panose="02020603050405020304" pitchFamily="18" charset="0"/>
              </a:rPr>
              <a:t> de </a:t>
            </a:r>
            <a:r>
              <a:rPr lang="es-ES" sz="2200" b="1" dirty="0">
                <a:effectLst/>
                <a:latin typeface="Arial" panose="020B0604020202020204" pitchFamily="34" charset="0"/>
                <a:ea typeface="Calibri" panose="020F0502020204030204" pitchFamily="34" charset="0"/>
                <a:cs typeface="Times New Roman" panose="02020603050405020304" pitchFamily="18" charset="0"/>
              </a:rPr>
              <a:t>estrategias de implementación, innovación y capacitación </a:t>
            </a:r>
            <a:r>
              <a:rPr lang="es-ES" sz="2200" dirty="0">
                <a:effectLst/>
                <a:latin typeface="Arial" panose="020B0604020202020204" pitchFamily="34" charset="0"/>
                <a:ea typeface="Calibri" panose="020F0502020204030204" pitchFamily="34" charset="0"/>
                <a:cs typeface="Times New Roman" panose="02020603050405020304" pitchFamily="18" charset="0"/>
              </a:rPr>
              <a:t>pueden lograr </a:t>
            </a:r>
            <a:r>
              <a:rPr lang="es-ES" sz="2200" u="sng" dirty="0">
                <a:effectLst/>
                <a:latin typeface="Arial" panose="020B0604020202020204" pitchFamily="34" charset="0"/>
                <a:ea typeface="Calibri" panose="020F0502020204030204" pitchFamily="34" charset="0"/>
                <a:cs typeface="Times New Roman" panose="02020603050405020304" pitchFamily="18" charset="0"/>
              </a:rPr>
              <a:t>resultados</a:t>
            </a:r>
            <a:r>
              <a:rPr lang="es-ES" sz="2200" dirty="0">
                <a:effectLst/>
                <a:latin typeface="Arial" panose="020B0604020202020204" pitchFamily="34" charset="0"/>
                <a:ea typeface="Calibri" panose="020F0502020204030204" pitchFamily="34" charset="0"/>
                <a:cs typeface="Times New Roman" panose="02020603050405020304" pitchFamily="18" charset="0"/>
              </a:rPr>
              <a:t> a </a:t>
            </a:r>
            <a:r>
              <a:rPr lang="es-ES" sz="2200" b="1" dirty="0">
                <a:effectLst/>
                <a:latin typeface="Arial" panose="020B0604020202020204" pitchFamily="34" charset="0"/>
                <a:ea typeface="Calibri" panose="020F0502020204030204" pitchFamily="34" charset="0"/>
                <a:cs typeface="Times New Roman" panose="02020603050405020304" pitchFamily="18" charset="0"/>
              </a:rPr>
              <a:t>corto plazo</a:t>
            </a:r>
            <a:r>
              <a:rPr lang="es-ES" sz="2200" dirty="0">
                <a:effectLst/>
                <a:latin typeface="Arial" panose="020B0604020202020204" pitchFamily="34" charset="0"/>
                <a:ea typeface="Calibri" panose="020F0502020204030204" pitchFamily="34" charset="0"/>
                <a:cs typeface="Times New Roman" panose="02020603050405020304" pitchFamily="18" charset="0"/>
              </a:rPr>
              <a:t>. </a:t>
            </a:r>
          </a:p>
          <a:p>
            <a:pPr marL="457200" indent="-457200" algn="just">
              <a:buFont typeface="+mj-lt"/>
              <a:buAutoNum type="arabicPeriod" startAt="3"/>
            </a:pPr>
            <a:endParaRPr lang="es-ES" sz="22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200000"/>
              </a:lnSpc>
              <a:buFont typeface="+mj-lt"/>
              <a:buAutoNum type="arabicPeriod" startAt="3"/>
            </a:pPr>
            <a:r>
              <a:rPr lang="es-ES" sz="2200" b="1" dirty="0">
                <a:effectLst/>
                <a:latin typeface="Arial" panose="020B0604020202020204" pitchFamily="34" charset="0"/>
                <a:ea typeface="Calibri" panose="020F0502020204030204" pitchFamily="34" charset="0"/>
                <a:cs typeface="Times New Roman" panose="02020603050405020304" pitchFamily="18" charset="0"/>
              </a:rPr>
              <a:t>Sin</a:t>
            </a:r>
            <a:r>
              <a:rPr lang="es-ES" sz="2200" dirty="0">
                <a:effectLst/>
                <a:latin typeface="Arial" panose="020B0604020202020204" pitchFamily="34" charset="0"/>
                <a:ea typeface="Calibri" panose="020F0502020204030204" pitchFamily="34" charset="0"/>
                <a:cs typeface="Times New Roman" panose="02020603050405020304" pitchFamily="18" charset="0"/>
              </a:rPr>
              <a:t> los </a:t>
            </a:r>
            <a:r>
              <a:rPr lang="es-ES" sz="2200" b="1" dirty="0">
                <a:effectLst/>
                <a:latin typeface="Arial" panose="020B0604020202020204" pitchFamily="34" charset="0"/>
                <a:ea typeface="Calibri" panose="020F0502020204030204" pitchFamily="34" charset="0"/>
                <a:cs typeface="Times New Roman" panose="02020603050405020304" pitchFamily="18" charset="0"/>
              </a:rPr>
              <a:t>recursos necesarios </a:t>
            </a:r>
            <a:r>
              <a:rPr lang="es-ES" sz="2200" dirty="0">
                <a:effectLst/>
                <a:latin typeface="Arial" panose="020B0604020202020204" pitchFamily="34" charset="0"/>
                <a:ea typeface="Calibri" panose="020F0502020204030204" pitchFamily="34" charset="0"/>
                <a:cs typeface="Times New Roman" panose="02020603050405020304" pitchFamily="18" charset="0"/>
              </a:rPr>
              <a:t>pueden </a:t>
            </a:r>
            <a:r>
              <a:rPr lang="es-ES" sz="2200" u="sng" dirty="0">
                <a:effectLst/>
                <a:latin typeface="Arial" panose="020B0604020202020204" pitchFamily="34" charset="0"/>
                <a:ea typeface="Calibri" panose="020F0502020204030204" pitchFamily="34" charset="0"/>
                <a:cs typeface="Times New Roman" panose="02020603050405020304" pitchFamily="18" charset="0"/>
              </a:rPr>
              <a:t>resultar intrascendentes</a:t>
            </a:r>
            <a:r>
              <a:rPr lang="es-ES" sz="2200" dirty="0">
                <a:effectLst/>
                <a:latin typeface="Arial" panose="020B0604020202020204" pitchFamily="34" charset="0"/>
                <a:ea typeface="Calibri" panose="020F0502020204030204" pitchFamily="34" charset="0"/>
                <a:cs typeface="Times New Roman" panose="02020603050405020304" pitchFamily="18" charset="0"/>
              </a:rPr>
              <a:t>, y se necesita de una </a:t>
            </a:r>
            <a:r>
              <a:rPr lang="es-ES" sz="2200" b="1" dirty="0">
                <a:effectLst/>
                <a:latin typeface="Arial" panose="020B0604020202020204" pitchFamily="34" charset="0"/>
                <a:ea typeface="Calibri" panose="020F0502020204030204" pitchFamily="34" charset="0"/>
                <a:cs typeface="Times New Roman" panose="02020603050405020304" pitchFamily="18" charset="0"/>
              </a:rPr>
              <a:t>cohesión de criterios y esfuerzos </a:t>
            </a:r>
            <a:r>
              <a:rPr lang="es-ES" sz="2200" dirty="0">
                <a:effectLst/>
                <a:latin typeface="Arial" panose="020B0604020202020204" pitchFamily="34" charset="0"/>
                <a:ea typeface="Calibri" panose="020F0502020204030204" pitchFamily="34" charset="0"/>
                <a:cs typeface="Times New Roman" panose="02020603050405020304" pitchFamily="18" charset="0"/>
              </a:rPr>
              <a:t>para la </a:t>
            </a:r>
            <a:r>
              <a:rPr lang="es-ES" sz="2200" u="sng" dirty="0">
                <a:effectLst/>
                <a:latin typeface="Arial" panose="020B0604020202020204" pitchFamily="34" charset="0"/>
                <a:ea typeface="Calibri" panose="020F0502020204030204" pitchFamily="34" charset="0"/>
                <a:cs typeface="Times New Roman" panose="02020603050405020304" pitchFamily="18" charset="0"/>
              </a:rPr>
              <a:t>optimización del mando       y control</a:t>
            </a:r>
            <a:r>
              <a:rPr lang="es-ES" sz="2200" dirty="0">
                <a:effectLst/>
                <a:latin typeface="Arial" panose="020B0604020202020204" pitchFamily="34" charset="0"/>
                <a:ea typeface="Calibri" panose="020F0502020204030204" pitchFamily="34" charset="0"/>
                <a:cs typeface="Times New Roman" panose="02020603050405020304" pitchFamily="18" charset="0"/>
              </a:rPr>
              <a:t>.</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83475020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 CONCLUSIONES</a:t>
            </a:r>
          </a:p>
        </p:txBody>
      </p:sp>
      <p:sp>
        <p:nvSpPr>
          <p:cNvPr id="3" name="Rectángulo 2"/>
          <p:cNvSpPr/>
          <p:nvPr/>
        </p:nvSpPr>
        <p:spPr>
          <a:xfrm>
            <a:off x="1360240" y="1177151"/>
            <a:ext cx="10513104" cy="4839530"/>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startAt="5"/>
            </a:pPr>
            <a:r>
              <a:rPr lang="es-ES" sz="2100" dirty="0">
                <a:latin typeface="Arial" panose="020B0604020202020204" pitchFamily="34" charset="0"/>
                <a:ea typeface="Calibri" panose="020F0502020204030204" pitchFamily="34" charset="0"/>
                <a:cs typeface="Times New Roman" panose="02020603050405020304" pitchFamily="18" charset="0"/>
              </a:rPr>
              <a:t>La </a:t>
            </a:r>
            <a:r>
              <a:rPr lang="es-ES" sz="2100" u="sng" dirty="0">
                <a:latin typeface="Arial" panose="020B0604020202020204" pitchFamily="34" charset="0"/>
                <a:ea typeface="Calibri" panose="020F0502020204030204" pitchFamily="34" charset="0"/>
                <a:cs typeface="Times New Roman" panose="02020603050405020304" pitchFamily="18" charset="0"/>
              </a:rPr>
              <a:t>gestión de la información</a:t>
            </a:r>
            <a:r>
              <a:rPr lang="es-ES" sz="2100" dirty="0">
                <a:latin typeface="Arial" panose="020B0604020202020204" pitchFamily="34" charset="0"/>
                <a:ea typeface="Calibri" panose="020F0502020204030204" pitchFamily="34" charset="0"/>
                <a:cs typeface="Times New Roman" panose="02020603050405020304" pitchFamily="18" charset="0"/>
              </a:rPr>
              <a:t> es una </a:t>
            </a:r>
            <a:r>
              <a:rPr lang="es-ES" sz="2100" b="1" dirty="0">
                <a:latin typeface="Arial" panose="020B0604020202020204" pitchFamily="34" charset="0"/>
                <a:ea typeface="Calibri" panose="020F0502020204030204" pitchFamily="34" charset="0"/>
                <a:cs typeface="Times New Roman" panose="02020603050405020304" pitchFamily="18" charset="0"/>
              </a:rPr>
              <a:t>herramienta</a:t>
            </a:r>
            <a:r>
              <a:rPr lang="es-ES" sz="2100" b="1" dirty="0">
                <a:effectLst/>
                <a:latin typeface="Arial" panose="020B0604020202020204" pitchFamily="34" charset="0"/>
                <a:ea typeface="Calibri" panose="020F0502020204030204" pitchFamily="34" charset="0"/>
                <a:cs typeface="Times New Roman" panose="02020603050405020304" pitchFamily="18" charset="0"/>
              </a:rPr>
              <a:t> fundamental </a:t>
            </a:r>
            <a:r>
              <a:rPr lang="es-ES" sz="2100" b="1" dirty="0">
                <a:latin typeface="Arial" panose="020B0604020202020204" pitchFamily="34" charset="0"/>
                <a:ea typeface="Calibri" panose="020F0502020204030204" pitchFamily="34" charset="0"/>
                <a:cs typeface="Times New Roman" panose="02020603050405020304" pitchFamily="18" charset="0"/>
              </a:rPr>
              <a:t>para </a:t>
            </a:r>
            <a:r>
              <a:rPr lang="es-ES" sz="2100" b="1" dirty="0">
                <a:effectLst/>
                <a:latin typeface="Arial" panose="020B0604020202020204" pitchFamily="34" charset="0"/>
                <a:ea typeface="Calibri" panose="020F0502020204030204" pitchFamily="34" charset="0"/>
                <a:cs typeface="Times New Roman" panose="02020603050405020304" pitchFamily="18" charset="0"/>
              </a:rPr>
              <a:t>la toma de decisiones </a:t>
            </a:r>
            <a:r>
              <a:rPr lang="es-ES" sz="2100" dirty="0">
                <a:effectLst/>
                <a:latin typeface="Arial" panose="020B0604020202020204" pitchFamily="34" charset="0"/>
                <a:ea typeface="Calibri" panose="020F0502020204030204" pitchFamily="34" charset="0"/>
                <a:cs typeface="Times New Roman" panose="02020603050405020304" pitchFamily="18" charset="0"/>
              </a:rPr>
              <a:t>(comandantes y planificadores), esta es </a:t>
            </a:r>
            <a:r>
              <a:rPr lang="es-ES" sz="2100" u="sng" dirty="0">
                <a:effectLst/>
                <a:latin typeface="Arial" panose="020B0604020202020204" pitchFamily="34" charset="0"/>
                <a:ea typeface="Calibri" panose="020F0502020204030204" pitchFamily="34" charset="0"/>
                <a:cs typeface="Times New Roman" panose="02020603050405020304" pitchFamily="18" charset="0"/>
              </a:rPr>
              <a:t>favorecida</a:t>
            </a:r>
            <a:r>
              <a:rPr lang="es-ES" sz="2100" dirty="0">
                <a:effectLst/>
                <a:latin typeface="Arial" panose="020B0604020202020204" pitchFamily="34" charset="0"/>
                <a:ea typeface="Calibri" panose="020F0502020204030204" pitchFamily="34" charset="0"/>
                <a:cs typeface="Times New Roman" panose="02020603050405020304" pitchFamily="18" charset="0"/>
              </a:rPr>
              <a:t> al contar con </a:t>
            </a:r>
            <a:r>
              <a:rPr lang="es-ES" sz="2100" b="1" dirty="0">
                <a:effectLst/>
                <a:latin typeface="Arial" panose="020B0604020202020204" pitchFamily="34" charset="0"/>
                <a:ea typeface="Calibri" panose="020F0502020204030204" pitchFamily="34" charset="0"/>
                <a:cs typeface="Times New Roman" panose="02020603050405020304" pitchFamily="18" charset="0"/>
              </a:rPr>
              <a:t>información veraz y oportuna </a:t>
            </a:r>
            <a:r>
              <a:rPr lang="es-ES" sz="2100" dirty="0">
                <a:latin typeface="Arial" panose="020B0604020202020204" pitchFamily="34" charset="0"/>
                <a:ea typeface="Calibri" panose="020F0502020204030204" pitchFamily="34" charset="0"/>
                <a:cs typeface="Times New Roman" panose="02020603050405020304" pitchFamily="18" charset="0"/>
              </a:rPr>
              <a:t>(</a:t>
            </a:r>
            <a:r>
              <a:rPr lang="es-ES" sz="2100" dirty="0">
                <a:effectLst/>
                <a:latin typeface="Arial" panose="020B0604020202020204" pitchFamily="34" charset="0"/>
                <a:ea typeface="Calibri" panose="020F0502020204030204" pitchFamily="34" charset="0"/>
                <a:cs typeface="Times New Roman" panose="02020603050405020304" pitchFamily="18" charset="0"/>
              </a:rPr>
              <a:t>desarrollan las actividades y operaciones). </a:t>
            </a:r>
          </a:p>
          <a:p>
            <a:pPr marL="457200" indent="-457200" algn="just">
              <a:buFont typeface="+mj-lt"/>
              <a:buAutoNum type="arabicPeriod" startAt="5"/>
            </a:pPr>
            <a:endParaRPr lang="es-ES" sz="21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200000"/>
              </a:lnSpc>
              <a:buFont typeface="+mj-lt"/>
              <a:buAutoNum type="arabicPeriod" startAt="5"/>
            </a:pPr>
            <a:r>
              <a:rPr lang="es-ES" sz="2100" dirty="0">
                <a:latin typeface="Arial" panose="020B0604020202020204" pitchFamily="34" charset="0"/>
                <a:ea typeface="Calibri" panose="020F0502020204030204" pitchFamily="34" charset="0"/>
                <a:cs typeface="Times New Roman" panose="02020603050405020304" pitchFamily="18" charset="0"/>
              </a:rPr>
              <a:t>L</a:t>
            </a:r>
            <a:r>
              <a:rPr lang="es-ES" sz="2100" dirty="0">
                <a:effectLst/>
                <a:latin typeface="Arial" panose="020B0604020202020204" pitchFamily="34" charset="0"/>
                <a:ea typeface="Calibri" panose="020F0502020204030204" pitchFamily="34" charset="0"/>
                <a:cs typeface="Times New Roman" panose="02020603050405020304" pitchFamily="18" charset="0"/>
              </a:rPr>
              <a:t>as </a:t>
            </a:r>
            <a:r>
              <a:rPr lang="es-ES" sz="2100" u="sng" dirty="0">
                <a:effectLst/>
                <a:latin typeface="Arial" panose="020B0604020202020204" pitchFamily="34" charset="0"/>
                <a:ea typeface="Calibri" panose="020F0502020204030204" pitchFamily="34" charset="0"/>
                <a:cs typeface="Times New Roman" panose="02020603050405020304" pitchFamily="18" charset="0"/>
              </a:rPr>
              <a:t>Fuerzas Armadas</a:t>
            </a:r>
            <a:r>
              <a:rPr lang="es-ES" sz="2100" dirty="0">
                <a:effectLst/>
                <a:latin typeface="Arial" panose="020B0604020202020204" pitchFamily="34" charset="0"/>
                <a:ea typeface="Calibri" panose="020F0502020204030204" pitchFamily="34" charset="0"/>
                <a:cs typeface="Times New Roman" panose="02020603050405020304" pitchFamily="18" charset="0"/>
              </a:rPr>
              <a:t>, requieren de </a:t>
            </a:r>
            <a:r>
              <a:rPr lang="es-ES" sz="2100" b="1" dirty="0">
                <a:effectLst/>
                <a:latin typeface="Arial" panose="020B0604020202020204" pitchFamily="34" charset="0"/>
                <a:ea typeface="Calibri" panose="020F0502020204030204" pitchFamily="34" charset="0"/>
                <a:cs typeface="Times New Roman" panose="02020603050405020304" pitchFamily="18" charset="0"/>
              </a:rPr>
              <a:t>constantes innovaciones,</a:t>
            </a:r>
            <a:r>
              <a:rPr lang="es-ES" sz="2100" dirty="0">
                <a:effectLst/>
                <a:latin typeface="Arial" panose="020B0604020202020204" pitchFamily="34" charset="0"/>
                <a:ea typeface="Calibri" panose="020F0502020204030204" pitchFamily="34" charset="0"/>
                <a:cs typeface="Times New Roman" panose="02020603050405020304" pitchFamily="18" charset="0"/>
              </a:rPr>
              <a:t> </a:t>
            </a:r>
            <a:r>
              <a:rPr lang="es-ES" sz="2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el conocimiento real de su situación</a:t>
            </a:r>
            <a:r>
              <a:rPr lang="es-ES" sz="2100" dirty="0">
                <a:effectLst/>
                <a:latin typeface="Arial" panose="020B0604020202020204" pitchFamily="34" charset="0"/>
                <a:ea typeface="Calibri" panose="020F0502020204030204" pitchFamily="34" charset="0"/>
                <a:cs typeface="Times New Roman" panose="02020603050405020304" pitchFamily="18" charset="0"/>
              </a:rPr>
              <a:t> y </a:t>
            </a:r>
            <a:r>
              <a:rPr lang="es-ES" sz="21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necesidades</a:t>
            </a:r>
            <a:r>
              <a:rPr lang="es-ES" sz="2100" dirty="0">
                <a:latin typeface="Arial" panose="020B0604020202020204" pitchFamily="34" charset="0"/>
                <a:ea typeface="Calibri" panose="020F0502020204030204" pitchFamily="34" charset="0"/>
                <a:cs typeface="Times New Roman" panose="02020603050405020304" pitchFamily="18" charset="0"/>
              </a:rPr>
              <a:t>; </a:t>
            </a:r>
            <a:r>
              <a:rPr lang="es-ES" sz="2100" dirty="0">
                <a:effectLst/>
                <a:latin typeface="Arial" panose="020B0604020202020204" pitchFamily="34" charset="0"/>
                <a:ea typeface="Calibri" panose="020F0502020204030204" pitchFamily="34" charset="0"/>
                <a:cs typeface="Times New Roman" panose="02020603050405020304" pitchFamily="18" charset="0"/>
              </a:rPr>
              <a:t>genera constantes esfuerzos</a:t>
            </a:r>
            <a:r>
              <a:rPr lang="es-ES" sz="2100" b="1" dirty="0">
                <a:latin typeface="Arial" panose="020B0604020202020204" pitchFamily="34" charset="0"/>
                <a:ea typeface="Calibri" panose="020F0502020204030204" pitchFamily="34" charset="0"/>
                <a:cs typeface="Times New Roman" panose="02020603050405020304" pitchFamily="18" charset="0"/>
              </a:rPr>
              <a:t>: tecnológicos, normativos o procedimentales</a:t>
            </a:r>
            <a:r>
              <a:rPr lang="es-ES" sz="2100" dirty="0">
                <a:effectLst/>
                <a:latin typeface="Arial" panose="020B0604020202020204" pitchFamily="34" charset="0"/>
                <a:ea typeface="Calibri" panose="020F0502020204030204" pitchFamily="34" charset="0"/>
                <a:cs typeface="Times New Roman" panose="02020603050405020304" pitchFamily="18" charset="0"/>
              </a:rPr>
              <a:t> </a:t>
            </a:r>
            <a:r>
              <a:rPr lang="es-ES" sz="2100" u="sng" dirty="0">
                <a:effectLst/>
                <a:latin typeface="Arial" panose="020B0604020202020204" pitchFamily="34" charset="0"/>
                <a:ea typeface="Calibri" panose="020F0502020204030204" pitchFamily="34" charset="0"/>
                <a:cs typeface="Times New Roman" panose="02020603050405020304" pitchFamily="18" charset="0"/>
              </a:rPr>
              <a:t>manifestados en proyectos y planes</a:t>
            </a:r>
            <a:r>
              <a:rPr lang="es-ES" sz="2100" dirty="0">
                <a:effectLst/>
                <a:latin typeface="Arial" panose="020B0604020202020204" pitchFamily="34" charset="0"/>
                <a:ea typeface="Calibri" panose="020F0502020204030204" pitchFamily="34" charset="0"/>
                <a:cs typeface="Times New Roman" panose="02020603050405020304" pitchFamily="18" charset="0"/>
              </a:rPr>
              <a:t> para poder cubrirlos. </a:t>
            </a:r>
            <a:endParaRPr lang="es-ES" sz="2100" dirty="0">
              <a:latin typeface="Arial" panose="020B060402020202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133312095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 CONCLUSIONES</a:t>
            </a:r>
          </a:p>
        </p:txBody>
      </p:sp>
      <p:sp>
        <p:nvSpPr>
          <p:cNvPr id="3" name="Rectángulo 2"/>
          <p:cNvSpPr/>
          <p:nvPr/>
        </p:nvSpPr>
        <p:spPr>
          <a:xfrm>
            <a:off x="1360240" y="1939162"/>
            <a:ext cx="10513104" cy="3372783"/>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startAt="7"/>
            </a:pPr>
            <a:r>
              <a:rPr lang="es-ES" sz="2200" b="1" dirty="0">
                <a:effectLst/>
                <a:latin typeface="Arial" panose="020B0604020202020204" pitchFamily="34" charset="0"/>
                <a:ea typeface="Calibri" panose="020F0502020204030204" pitchFamily="34" charset="0"/>
                <a:cs typeface="Times New Roman" panose="02020603050405020304" pitchFamily="18" charset="0"/>
              </a:rPr>
              <a:t>El </a:t>
            </a:r>
            <a:r>
              <a:rPr lang="es-ES" sz="2200" b="1" u="sng" dirty="0">
                <a:effectLst/>
                <a:latin typeface="Arial" panose="020B0604020202020204" pitchFamily="34" charset="0"/>
                <a:ea typeface="Calibri" panose="020F0502020204030204" pitchFamily="34" charset="0"/>
                <a:cs typeface="Times New Roman" panose="02020603050405020304" pitchFamily="18" charset="0"/>
              </a:rPr>
              <a:t>desarrollo de estrategias</a:t>
            </a:r>
            <a:r>
              <a:rPr lang="es-ES" sz="2200" b="1" dirty="0">
                <a:effectLst/>
                <a:latin typeface="Arial" panose="020B0604020202020204" pitchFamily="34" charset="0"/>
                <a:ea typeface="Calibri" panose="020F0502020204030204" pitchFamily="34" charset="0"/>
                <a:cs typeface="Times New Roman" panose="02020603050405020304" pitchFamily="18" charset="0"/>
              </a:rPr>
              <a:t> contribuirá directamente con la planificación de la </a:t>
            </a:r>
            <a:r>
              <a:rPr lang="es-ES" sz="2200" b="1" dirty="0">
                <a:latin typeface="Arial" panose="020B0604020202020204" pitchFamily="34" charset="0"/>
                <a:ea typeface="Calibri" panose="020F0502020204030204" pitchFamily="34" charset="0"/>
                <a:cs typeface="Times New Roman" panose="02020603050405020304" pitchFamily="18" charset="0"/>
              </a:rPr>
              <a:t>d</a:t>
            </a:r>
            <a:r>
              <a:rPr lang="es-ES" sz="2200" b="1" dirty="0">
                <a:effectLst/>
                <a:latin typeface="Arial" panose="020B0604020202020204" pitchFamily="34" charset="0"/>
                <a:ea typeface="Calibri" panose="020F0502020204030204" pitchFamily="34" charset="0"/>
                <a:cs typeface="Times New Roman" panose="02020603050405020304" pitchFamily="18" charset="0"/>
              </a:rPr>
              <a:t>efensa en el contexto de la transformación de capacidades,                 que </a:t>
            </a:r>
            <a:r>
              <a:rPr lang="es-ES" sz="2200" b="1" u="sng" dirty="0">
                <a:effectLst/>
                <a:latin typeface="Arial" panose="020B0604020202020204" pitchFamily="34" charset="0"/>
                <a:ea typeface="Calibri" panose="020F0502020204030204" pitchFamily="34" charset="0"/>
                <a:cs typeface="Times New Roman" panose="02020603050405020304" pitchFamily="18" charset="0"/>
              </a:rPr>
              <a:t>garanticen contar con un Ejército preparado</a:t>
            </a:r>
            <a:r>
              <a:rPr lang="es-ES" sz="2200" b="1" dirty="0">
                <a:effectLst/>
                <a:latin typeface="Arial" panose="020B0604020202020204" pitchFamily="34" charset="0"/>
                <a:ea typeface="Calibri" panose="020F0502020204030204" pitchFamily="34" charset="0"/>
                <a:cs typeface="Times New Roman" panose="02020603050405020304" pitchFamily="18" charset="0"/>
              </a:rPr>
              <a:t> para </a:t>
            </a:r>
            <a:r>
              <a:rPr lang="es-ES" sz="2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enfrentar las                amenazas a la seguridad, reduciendo riesgos y eliminando posibles vulnerabilidades</a:t>
            </a:r>
            <a:r>
              <a:rPr lang="es-ES" sz="2200" b="1" dirty="0">
                <a:effectLst/>
                <a:latin typeface="Arial" panose="020B0604020202020204" pitchFamily="34" charset="0"/>
                <a:ea typeface="Calibri" panose="020F0502020204030204" pitchFamily="34" charset="0"/>
                <a:cs typeface="Times New Roman" panose="02020603050405020304" pitchFamily="18" charset="0"/>
              </a:rPr>
              <a:t>.</a:t>
            </a:r>
            <a:endParaRPr lang="es-EC" sz="2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69271564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343891" y="2708920"/>
            <a:ext cx="10515599" cy="1260000"/>
          </a:xfrm>
          <a:prstGeom prst="plaque">
            <a:avLst/>
          </a:prstGeom>
          <a:solidFill>
            <a:schemeClr val="accent6">
              <a:lumMod val="50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es-E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a:t>
            </a:r>
            <a:endPar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5227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RECOMENDACIONES</a:t>
            </a:r>
          </a:p>
        </p:txBody>
      </p:sp>
      <p:sp>
        <p:nvSpPr>
          <p:cNvPr id="3" name="Rectángulo 2"/>
          <p:cNvSpPr/>
          <p:nvPr/>
        </p:nvSpPr>
        <p:spPr>
          <a:xfrm>
            <a:off x="1346385" y="1344295"/>
            <a:ext cx="10513104" cy="4388445"/>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a:pP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Mediante la implementación de mejoras </a:t>
            </a:r>
            <a:r>
              <a:rPr lang="es-ES" sz="2200" dirty="0">
                <a:latin typeface="Arial" panose="020B0604020202020204" pitchFamily="34" charset="0"/>
                <a:cs typeface="Times New Roman" panose="02020603050405020304" pitchFamily="18" charset="0"/>
              </a:rPr>
              <a:t>a la gestión de la información </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surgen nuevos desafíos</a:t>
            </a:r>
            <a:r>
              <a:rPr lang="es-ES" sz="2200" dirty="0">
                <a:latin typeface="Arial" panose="020B0604020202020204" pitchFamily="34" charset="0"/>
                <a:cs typeface="Times New Roman" panose="02020603050405020304" pitchFamily="18" charset="0"/>
              </a:rPr>
              <a:t> en el contexto de la </a:t>
            </a:r>
            <a:r>
              <a:rPr lang="es-ES" sz="2200" b="1" dirty="0">
                <a:latin typeface="Arial" panose="020B0604020202020204" pitchFamily="34" charset="0"/>
                <a:cs typeface="Times New Roman" panose="02020603050405020304" pitchFamily="18" charset="0"/>
              </a:rPr>
              <a:t>seguridad y utilidad</a:t>
            </a:r>
            <a:r>
              <a:rPr lang="es-ES" sz="2200" dirty="0">
                <a:latin typeface="Arial" panose="020B0604020202020204" pitchFamily="34" charset="0"/>
                <a:cs typeface="Times New Roman" panose="02020603050405020304" pitchFamily="18" charset="0"/>
              </a:rPr>
              <a:t> de la información dentro de las Fuerzas Armadas.</a:t>
            </a:r>
          </a:p>
          <a:p>
            <a:pPr marL="457200" indent="-457200" algn="just">
              <a:buFont typeface="+mj-lt"/>
              <a:buAutoNum type="arabicPeriod"/>
            </a:pPr>
            <a:endParaRPr lang="es-ES" sz="2200" dirty="0">
              <a:latin typeface="Arial" panose="020B0604020202020204" pitchFamily="34" charset="0"/>
              <a:cs typeface="Times New Roman" panose="02020603050405020304" pitchFamily="18" charset="0"/>
            </a:endParaRPr>
          </a:p>
          <a:p>
            <a:pPr marL="457200" indent="-457200" algn="just">
              <a:lnSpc>
                <a:spcPct val="200000"/>
              </a:lnSpc>
              <a:buFont typeface="+mj-lt"/>
              <a:buAutoNum type="arabicPeriod"/>
            </a:pPr>
            <a:r>
              <a:rPr lang="es-ES" sz="2200" dirty="0">
                <a:latin typeface="Arial" panose="020B0604020202020204" pitchFamily="34" charset="0"/>
                <a:cs typeface="Times New Roman" panose="02020603050405020304" pitchFamily="18" charset="0"/>
              </a:rPr>
              <a:t>La necesidad imperante de </a:t>
            </a:r>
            <a:r>
              <a:rPr lang="es-ES" sz="2200" b="1" dirty="0">
                <a:latin typeface="Arial" panose="020B0604020202020204" pitchFamily="34" charset="0"/>
                <a:cs typeface="Times New Roman" panose="02020603050405020304" pitchFamily="18" charset="0"/>
              </a:rPr>
              <a:t>dar la relevancia pertinente a la información y su seguridad</a:t>
            </a:r>
            <a:r>
              <a:rPr lang="es-ES" sz="2200" dirty="0">
                <a:latin typeface="Arial" panose="020B0604020202020204" pitchFamily="34" charset="0"/>
                <a:cs typeface="Times New Roman" panose="02020603050405020304" pitchFamily="18" charset="0"/>
              </a:rPr>
              <a:t>, que permita </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generar sistemas de información específicos</a:t>
            </a:r>
            <a:r>
              <a:rPr lang="es-ES" sz="2200" dirty="0">
                <a:latin typeface="Arial" panose="020B0604020202020204" pitchFamily="34" charset="0"/>
                <a:cs typeface="Times New Roman" panose="02020603050405020304" pitchFamily="18" charset="0"/>
              </a:rPr>
              <a:t> al carácter militar de la Institución Armada. </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173211291"/>
      </p:ext>
    </p:extLst>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 RECOMENDACIONES</a:t>
            </a:r>
          </a:p>
        </p:txBody>
      </p:sp>
      <p:sp>
        <p:nvSpPr>
          <p:cNvPr id="3" name="Rectángulo 2"/>
          <p:cNvSpPr/>
          <p:nvPr/>
        </p:nvSpPr>
        <p:spPr>
          <a:xfrm>
            <a:off x="1346385" y="2452655"/>
            <a:ext cx="10513104" cy="2018566"/>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startAt="3"/>
            </a:pP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manejo de la información en nuestro medio aún </a:t>
            </a:r>
            <a:r>
              <a:rPr lang="es-ES" sz="2200" u="sng"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tiene el carácter prioritario</a:t>
            </a:r>
            <a:r>
              <a:rPr lang="es-ES" sz="2200" dirty="0">
                <a:latin typeface="Arial" panose="020B0604020202020204" pitchFamily="34" charset="0"/>
                <a:cs typeface="Times New Roman" panose="02020603050405020304" pitchFamily="18" charset="0"/>
              </a:rPr>
              <a:t> y su </a:t>
            </a:r>
            <a:r>
              <a:rPr lang="es-ES" sz="2200" b="1" dirty="0">
                <a:latin typeface="Arial" panose="020B0604020202020204" pitchFamily="34" charset="0"/>
                <a:cs typeface="Times New Roman" panose="02020603050405020304" pitchFamily="18" charset="0"/>
              </a:rPr>
              <a:t>seguridad no tiene características que </a:t>
            </a:r>
            <a:r>
              <a:rPr lang="es-ES" sz="2200" b="1" u="sng" dirty="0">
                <a:latin typeface="Arial" panose="020B0604020202020204" pitchFamily="34" charset="0"/>
                <a:cs typeface="Times New Roman" panose="02020603050405020304" pitchFamily="18" charset="0"/>
              </a:rPr>
              <a:t>impidan</a:t>
            </a:r>
            <a:r>
              <a:rPr lang="es-ES" sz="2200" b="1" dirty="0">
                <a:latin typeface="Arial" panose="020B0604020202020204" pitchFamily="34" charset="0"/>
                <a:cs typeface="Times New Roman" panose="02020603050405020304" pitchFamily="18" charset="0"/>
              </a:rPr>
              <a:t> </a:t>
            </a:r>
            <a:r>
              <a:rPr lang="es-ES" sz="2200" dirty="0">
                <a:latin typeface="Arial" panose="020B0604020202020204" pitchFamily="34" charset="0"/>
                <a:cs typeface="Times New Roman" panose="02020603050405020304" pitchFamily="18" charset="0"/>
              </a:rPr>
              <a:t>la generación de </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riesgos</a:t>
            </a:r>
            <a:r>
              <a:rPr lang="es-ES" sz="2200" dirty="0">
                <a:latin typeface="Arial" panose="020B0604020202020204" pitchFamily="34" charset="0"/>
                <a:cs typeface="Times New Roman" panose="02020603050405020304" pitchFamily="18" charset="0"/>
              </a:rPr>
              <a:t> por </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pérdida de información, robo o mala utilización</a:t>
            </a:r>
            <a:r>
              <a:rPr lang="es-ES" sz="2200" dirty="0">
                <a:latin typeface="Arial" panose="020B0604020202020204" pitchFamily="34" charset="0"/>
                <a:cs typeface="Times New Roman" panose="02020603050405020304" pitchFamily="18" charset="0"/>
              </a:rPr>
              <a:t> de la misma.</a:t>
            </a: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853620583"/>
      </p:ext>
    </p:extLst>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 RECOMENDACIONES</a:t>
            </a:r>
          </a:p>
        </p:txBody>
      </p:sp>
      <p:sp>
        <p:nvSpPr>
          <p:cNvPr id="3" name="Rectángulo 2"/>
          <p:cNvSpPr/>
          <p:nvPr/>
        </p:nvSpPr>
        <p:spPr>
          <a:xfrm>
            <a:off x="1346385" y="1621395"/>
            <a:ext cx="10513104" cy="4049891"/>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startAt="4"/>
            </a:pPr>
            <a:r>
              <a:rPr lang="es-ES" sz="2200" dirty="0">
                <a:latin typeface="Arial" panose="020B0604020202020204" pitchFamily="34" charset="0"/>
                <a:cs typeface="Times New Roman" panose="02020603050405020304" pitchFamily="18" charset="0"/>
              </a:rPr>
              <a:t>Las implicaciones en la </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Inteligencia Militar </a:t>
            </a:r>
            <a:r>
              <a:rPr lang="es-ES" sz="2200" dirty="0">
                <a:latin typeface="Arial" panose="020B0604020202020204" pitchFamily="34" charset="0"/>
                <a:cs typeface="Times New Roman" panose="02020603050405020304" pitchFamily="18" charset="0"/>
              </a:rPr>
              <a:t>y la </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Seguridad Nacional </a:t>
            </a:r>
            <a:r>
              <a:rPr lang="es-ES" sz="2200" dirty="0">
                <a:latin typeface="Arial" panose="020B0604020202020204" pitchFamily="34" charset="0"/>
                <a:cs typeface="Times New Roman" panose="02020603050405020304" pitchFamily="18" charset="0"/>
              </a:rPr>
              <a:t>han sido causa de muchos problemas en el contexto de las operaciones militares,         es aquí, la </a:t>
            </a:r>
            <a:r>
              <a:rPr lang="es-ES" sz="2200" u="sng" dirty="0">
                <a:latin typeface="Arial" panose="020B0604020202020204" pitchFamily="34" charset="0"/>
                <a:cs typeface="Times New Roman" panose="02020603050405020304" pitchFamily="18" charset="0"/>
              </a:rPr>
              <a:t>importancia de la gestión adecuada de la información y la independencia de los sistemas de información</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200" dirty="0">
                <a:latin typeface="Arial" panose="020B0604020202020204" pitchFamily="34" charset="0"/>
                <a:cs typeface="Times New Roman" panose="02020603050405020304" pitchFamily="18" charset="0"/>
              </a:rPr>
              <a:t>deben </a:t>
            </a:r>
            <a:r>
              <a:rPr lang="es-ES" sz="2200" b="1" dirty="0">
                <a:latin typeface="Arial" panose="020B0604020202020204" pitchFamily="34" charset="0"/>
                <a:cs typeface="Times New Roman" panose="02020603050405020304" pitchFamily="18" charset="0"/>
              </a:rPr>
              <a:t>ser primordiales </a:t>
            </a:r>
            <a:r>
              <a:rPr lang="es-ES" sz="2200" dirty="0">
                <a:latin typeface="Arial" panose="020B0604020202020204" pitchFamily="34" charset="0"/>
                <a:cs typeface="Times New Roman" panose="02020603050405020304" pitchFamily="18" charset="0"/>
              </a:rPr>
              <a:t>y </a:t>
            </a:r>
            <a:r>
              <a:rPr lang="es-ES" sz="2200" b="1" dirty="0">
                <a:latin typeface="Arial" panose="020B0604020202020204" pitchFamily="34" charset="0"/>
                <a:cs typeface="Times New Roman" panose="02020603050405020304" pitchFamily="18" charset="0"/>
              </a:rPr>
              <a:t>manejados mediante criterios institucionales</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200" dirty="0">
                <a:latin typeface="Arial" panose="020B0604020202020204" pitchFamily="34" charset="0"/>
                <a:cs typeface="Times New Roman" panose="02020603050405020304" pitchFamily="18" charset="0"/>
              </a:rPr>
              <a:t>que </a:t>
            </a:r>
            <a:r>
              <a:rPr lang="es-ES" sz="2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creen innovación continua, técnica y confiable</a:t>
            </a:r>
            <a:r>
              <a:rPr lang="es-ES" sz="2200" dirty="0">
                <a:latin typeface="Arial" panose="020B0604020202020204" pitchFamily="34" charset="0"/>
                <a:cs typeface="Times New Roman" panose="02020603050405020304" pitchFamily="18" charset="0"/>
              </a:rPr>
              <a:t> al desarrollo de las propuestas generadas.</a:t>
            </a:r>
            <a:endParaRPr lang="es-EC" sz="2200" dirty="0">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2151599047"/>
      </p:ext>
    </p:extLst>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37985" cy="684000"/>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 RECOMENDACIONES</a:t>
            </a:r>
          </a:p>
        </p:txBody>
      </p:sp>
      <p:sp>
        <p:nvSpPr>
          <p:cNvPr id="3" name="Rectángulo 2"/>
          <p:cNvSpPr/>
          <p:nvPr/>
        </p:nvSpPr>
        <p:spPr>
          <a:xfrm>
            <a:off x="1346385" y="2092444"/>
            <a:ext cx="10513104" cy="3231654"/>
          </a:xfrm>
          <a:prstGeom prst="rect">
            <a:avLst/>
          </a:prstGeom>
          <a:ln>
            <a:solidFill>
              <a:srgbClr val="00B050"/>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lnSpc>
                <a:spcPct val="200000"/>
              </a:lnSpc>
              <a:buFont typeface="+mj-lt"/>
              <a:buAutoNum type="arabicPeriod" startAt="5"/>
            </a:pPr>
            <a:r>
              <a:rPr lang="es-ES" sz="2300" dirty="0">
                <a:latin typeface="Arial" panose="020B0604020202020204" pitchFamily="34" charset="0"/>
                <a:cs typeface="Times New Roman" panose="02020603050405020304" pitchFamily="18" charset="0"/>
              </a:rPr>
              <a:t>La </a:t>
            </a:r>
            <a:r>
              <a:rPr lang="es-ES" sz="2300" u="sng" dirty="0">
                <a:latin typeface="Arial" panose="020B0604020202020204" pitchFamily="34" charset="0"/>
                <a:cs typeface="Times New Roman" panose="02020603050405020304" pitchFamily="18" charset="0"/>
              </a:rPr>
              <a:t>planificación</a:t>
            </a:r>
            <a:r>
              <a:rPr lang="es-ES" sz="2300" dirty="0">
                <a:latin typeface="Arial" panose="020B0604020202020204" pitchFamily="34" charset="0"/>
                <a:cs typeface="Times New Roman" panose="02020603050405020304" pitchFamily="18" charset="0"/>
              </a:rPr>
              <a:t> en el ámbito de la gestión de la información son</a:t>
            </a:r>
            <a:r>
              <a:rPr lang="es-ES" sz="23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300" b="1" dirty="0">
                <a:latin typeface="Arial" panose="020B0604020202020204" pitchFamily="34" charset="0"/>
                <a:cs typeface="Times New Roman" panose="02020603050405020304" pitchFamily="18" charset="0"/>
              </a:rPr>
              <a:t>procesos</a:t>
            </a:r>
            <a:r>
              <a:rPr lang="es-ES" sz="2300" b="1"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300" dirty="0">
                <a:latin typeface="Arial" panose="020B0604020202020204" pitchFamily="34" charset="0"/>
                <a:cs typeface="Times New Roman" panose="02020603050405020304" pitchFamily="18" charset="0"/>
              </a:rPr>
              <a:t>de</a:t>
            </a:r>
            <a:r>
              <a:rPr lang="es-ES" sz="23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300" b="1" dirty="0">
                <a:latin typeface="Arial" panose="020B0604020202020204" pitchFamily="34" charset="0"/>
                <a:cs typeface="Times New Roman" panose="02020603050405020304" pitchFamily="18" charset="0"/>
              </a:rPr>
              <a:t>largo plazo </a:t>
            </a:r>
            <a:r>
              <a:rPr lang="es-ES" sz="23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a:t>
            </a:r>
            <a:r>
              <a:rPr lang="es-ES" sz="2300" dirty="0">
                <a:latin typeface="Arial" panose="020B0604020202020204" pitchFamily="34" charset="0"/>
                <a:cs typeface="Times New Roman" panose="02020603050405020304" pitchFamily="18" charset="0"/>
              </a:rPr>
              <a:t>siempre </a:t>
            </a:r>
            <a:r>
              <a:rPr lang="es-ES" sz="2300" b="1" dirty="0">
                <a:latin typeface="Arial" panose="020B0604020202020204" pitchFamily="34" charset="0"/>
                <a:cs typeface="Times New Roman" panose="02020603050405020304" pitchFamily="18" charset="0"/>
              </a:rPr>
              <a:t>susceptibles</a:t>
            </a:r>
            <a:r>
              <a:rPr lang="es-ES" sz="23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a:t>
            </a:r>
            <a:r>
              <a:rPr lang="es-ES" sz="2300" b="1" dirty="0">
                <a:latin typeface="Arial" panose="020B0604020202020204" pitchFamily="34" charset="0"/>
                <a:cs typeface="Times New Roman" panose="02020603050405020304" pitchFamily="18" charset="0"/>
              </a:rPr>
              <a:t>mejora continua</a:t>
            </a:r>
            <a:r>
              <a:rPr lang="es-ES" sz="2300" dirty="0">
                <a:latin typeface="Arial" panose="020B0604020202020204" pitchFamily="34" charset="0"/>
                <a:cs typeface="Times New Roman" panose="02020603050405020304" pitchFamily="18" charset="0"/>
              </a:rPr>
              <a:t>,    es por eso que, se necesita </a:t>
            </a:r>
            <a:r>
              <a:rPr lang="es-ES" sz="23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generar proyectos y planificaciones                </a:t>
            </a:r>
            <a:r>
              <a:rPr lang="es-ES" sz="2300" dirty="0">
                <a:latin typeface="Arial" panose="020B0604020202020204" pitchFamily="34" charset="0"/>
                <a:cs typeface="Times New Roman" panose="02020603050405020304" pitchFamily="18" charset="0"/>
              </a:rPr>
              <a:t>con </a:t>
            </a:r>
            <a:r>
              <a:rPr lang="es-ES" sz="2300" u="sng" dirty="0">
                <a:latin typeface="Arial" panose="020B0604020202020204" pitchFamily="34" charset="0"/>
                <a:cs typeface="Times New Roman" panose="02020603050405020304" pitchFamily="18" charset="0"/>
              </a:rPr>
              <a:t>retroalimentación en base a la información generada y la experiencia</a:t>
            </a:r>
            <a:r>
              <a:rPr lang="es-ES" sz="2300" dirty="0">
                <a:latin typeface="Arial" panose="020B0604020202020204" pitchFamily="34" charset="0"/>
                <a:cs typeface="Times New Roman" panose="02020603050405020304" pitchFamily="18" charset="0"/>
              </a:rPr>
              <a:t>.</a:t>
            </a:r>
            <a:endParaRPr lang="es-EC" sz="2300" dirty="0">
              <a:latin typeface="Arial" panose="020B0604020202020204" pitchFamily="34" charset="0"/>
              <a:cs typeface="Times New Roman" panose="02020603050405020304" pitchFamily="18" charset="0"/>
            </a:endParaRPr>
          </a:p>
          <a:p>
            <a:pPr algn="just"/>
            <a:endParaRPr lang="es-ES" sz="2000" dirty="0">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AF7FE489-F654-4BFC-AAF9-9CCD5946CE5E}"/>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923487695"/>
      </p:ext>
    </p:extLst>
  </p:cSld>
  <p:clrMapOvr>
    <a:masterClrMapping/>
  </p:clrMapOvr>
  <p:transition spd="slow">
    <p:wheel spokes="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15657" y="3134417"/>
            <a:ext cx="10443833" cy="923330"/>
          </a:xfrm>
          <a:prstGeom prst="rect">
            <a:avLst/>
          </a:prstGeom>
          <a:solidFill>
            <a:schemeClr val="accent6">
              <a:lumMod val="50000"/>
            </a:schemeClr>
          </a:solidFill>
          <a:ln>
            <a:solidFill>
              <a:srgbClr val="00B050"/>
            </a:solidFill>
          </a:ln>
          <a:effectLst>
            <a:glow rad="63500">
              <a:schemeClr val="accent3">
                <a:satMod val="175000"/>
                <a:alpha val="40000"/>
              </a:schemeClr>
            </a:glow>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5400" b="1" dirty="0">
                <a:ln w="17780" cmpd="sng">
                  <a:solidFill>
                    <a:srgbClr val="FFFFFF"/>
                  </a:solidFill>
                  <a:prstDash val="solid"/>
                  <a:miter lim="800000"/>
                </a:ln>
                <a:solidFill>
                  <a:schemeClr val="bg1"/>
                </a:solidFill>
              </a:rPr>
              <a:t>MUCHAS GRACIAS</a:t>
            </a:r>
          </a:p>
        </p:txBody>
      </p:sp>
      <p:sp>
        <p:nvSpPr>
          <p:cNvPr id="6" name="CuadroTexto 5">
            <a:extLst>
              <a:ext uri="{FF2B5EF4-FFF2-40B4-BE49-F238E27FC236}">
                <a16:creationId xmlns:a16="http://schemas.microsoft.com/office/drawing/2014/main" xmlns="" id="{9DE817D7-DF32-4A84-8D0B-277E9977F3C7}"/>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037173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5359" y="193200"/>
            <a:ext cx="11524131"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rgbClr val="FFC000"/>
                </a:solidFill>
                <a:effectLst>
                  <a:outerShdw blurRad="38100" dist="38100" dir="2700000" algn="tl">
                    <a:srgbClr val="000000">
                      <a:alpha val="43137"/>
                    </a:srgbClr>
                  </a:outerShdw>
                </a:effectLst>
              </a:rPr>
              <a:t> SÍNTESIS DE LA INVESTIGACIÓN  </a:t>
            </a:r>
          </a:p>
        </p:txBody>
      </p:sp>
      <p:sp>
        <p:nvSpPr>
          <p:cNvPr id="13" name="Rectángulo 12">
            <a:extLst>
              <a:ext uri="{FF2B5EF4-FFF2-40B4-BE49-F238E27FC236}">
                <a16:creationId xmlns:a16="http://schemas.microsoft.com/office/drawing/2014/main" xmlns="" id="{A6FA5B82-3D54-486C-B48D-8D03148E7EAB}"/>
              </a:ext>
            </a:extLst>
          </p:cNvPr>
          <p:cNvSpPr/>
          <p:nvPr/>
        </p:nvSpPr>
        <p:spPr>
          <a:xfrm>
            <a:off x="2089059" y="5526879"/>
            <a:ext cx="9361040" cy="954107"/>
          </a:xfrm>
          <a:prstGeom prst="rect">
            <a:avLst/>
          </a:prstGeom>
          <a:ln>
            <a:solidFill>
              <a:srgbClr val="92D050"/>
            </a:solidFill>
          </a:ln>
          <a:effectLst>
            <a:outerShdw blurRad="50800" dist="38100" dir="13500000" algn="b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2000" b="1" dirty="0">
                <a:solidFill>
                  <a:schemeClr val="tx1"/>
                </a:solidFill>
              </a:rPr>
              <a:t>Hipótesis</a:t>
            </a:r>
          </a:p>
          <a:p>
            <a:r>
              <a:rPr lang="es-EC" dirty="0"/>
              <a:t>La inadecuada gestión de la información incide negativamente en el desarrollo de la capacidad de mando y control a las operaciones militares de ámbito interno del año 2019.</a:t>
            </a:r>
            <a:endParaRPr lang="es-EC" sz="2000" dirty="0"/>
          </a:p>
        </p:txBody>
      </p:sp>
      <p:grpSp>
        <p:nvGrpSpPr>
          <p:cNvPr id="14" name="Grupo 13">
            <a:extLst>
              <a:ext uri="{FF2B5EF4-FFF2-40B4-BE49-F238E27FC236}">
                <a16:creationId xmlns:a16="http://schemas.microsoft.com/office/drawing/2014/main" xmlns="" id="{1BA6C629-BB18-4C7C-891A-C284DEAB9A72}"/>
              </a:ext>
            </a:extLst>
          </p:cNvPr>
          <p:cNvGrpSpPr/>
          <p:nvPr/>
        </p:nvGrpSpPr>
        <p:grpSpPr>
          <a:xfrm>
            <a:off x="1325422" y="826357"/>
            <a:ext cx="3939267" cy="1363767"/>
            <a:chOff x="53280" y="412061"/>
            <a:chExt cx="3939267" cy="1363767"/>
          </a:xfrm>
          <a:effectLst>
            <a:outerShdw blurRad="50800" dist="38100" dir="8100000" algn="tr" rotWithShape="0">
              <a:prstClr val="black">
                <a:alpha val="40000"/>
              </a:prstClr>
            </a:outerShdw>
          </a:effectLst>
        </p:grpSpPr>
        <p:sp>
          <p:nvSpPr>
            <p:cNvPr id="15" name="Rectángulo: esquinas redondeadas 14">
              <a:extLst>
                <a:ext uri="{FF2B5EF4-FFF2-40B4-BE49-F238E27FC236}">
                  <a16:creationId xmlns:a16="http://schemas.microsoft.com/office/drawing/2014/main" xmlns="" id="{B1813D47-1D42-4451-9CE1-9546AA313620}"/>
                </a:ext>
              </a:extLst>
            </p:cNvPr>
            <p:cNvSpPr/>
            <p:nvPr/>
          </p:nvSpPr>
          <p:spPr>
            <a:xfrm>
              <a:off x="53280" y="412061"/>
              <a:ext cx="3939267" cy="1363767"/>
            </a:xfrm>
            <a:prstGeom prst="roundRect">
              <a:avLst>
                <a:gd name="adj" fmla="val 10000"/>
              </a:avLst>
            </a:prstGeom>
            <a:ln>
              <a:solidFill>
                <a:srgbClr val="92D050"/>
              </a:solidFill>
            </a:ln>
          </p:spPr>
          <p:style>
            <a:lnRef idx="2">
              <a:schemeClr val="accent1"/>
            </a:lnRef>
            <a:fillRef idx="1">
              <a:schemeClr val="lt1"/>
            </a:fillRef>
            <a:effectRef idx="0">
              <a:schemeClr val="accent1"/>
            </a:effectRef>
            <a:fontRef idx="minor">
              <a:schemeClr val="dk1"/>
            </a:fontRef>
          </p:style>
        </p:sp>
        <p:sp>
          <p:nvSpPr>
            <p:cNvPr id="16" name="Rectángulo: esquinas redondeadas 4">
              <a:extLst>
                <a:ext uri="{FF2B5EF4-FFF2-40B4-BE49-F238E27FC236}">
                  <a16:creationId xmlns:a16="http://schemas.microsoft.com/office/drawing/2014/main" xmlns="" id="{615B18B1-3A57-4316-89AD-6A3618B5E0D4}"/>
                </a:ext>
              </a:extLst>
            </p:cNvPr>
            <p:cNvSpPr txBox="1"/>
            <p:nvPr/>
          </p:nvSpPr>
          <p:spPr>
            <a:xfrm>
              <a:off x="93223" y="452004"/>
              <a:ext cx="3859381" cy="1283881"/>
            </a:xfrm>
            <a:prstGeom prst="rect">
              <a:avLst/>
            </a:prstGeom>
            <a:ln>
              <a:solidFill>
                <a:srgbClr val="92D050"/>
              </a:solidFill>
            </a:ln>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b="1" kern="1200" dirty="0"/>
                <a:t>Formulación del problema</a:t>
              </a:r>
            </a:p>
            <a:p>
              <a:pPr marL="0" lvl="0" indent="0" algn="ctr" defTabSz="711200">
                <a:lnSpc>
                  <a:spcPct val="90000"/>
                </a:lnSpc>
                <a:spcBef>
                  <a:spcPct val="0"/>
                </a:spcBef>
                <a:spcAft>
                  <a:spcPct val="35000"/>
                </a:spcAft>
                <a:buNone/>
              </a:pPr>
              <a:r>
                <a:rPr lang="es-EC" sz="1600" kern="1200" dirty="0"/>
                <a:t>¿Una inadecuada gestión de la información en el Ejército Ecuatoriano incide negativamente en el desarrollo de la capacidad de mando y control?</a:t>
              </a:r>
            </a:p>
          </p:txBody>
        </p:sp>
      </p:grpSp>
      <p:grpSp>
        <p:nvGrpSpPr>
          <p:cNvPr id="17" name="Grupo 16">
            <a:extLst>
              <a:ext uri="{FF2B5EF4-FFF2-40B4-BE49-F238E27FC236}">
                <a16:creationId xmlns:a16="http://schemas.microsoft.com/office/drawing/2014/main" xmlns="" id="{8CCF022D-E608-4A7B-9BEB-6E36FAFFCD9F}"/>
              </a:ext>
            </a:extLst>
          </p:cNvPr>
          <p:cNvGrpSpPr/>
          <p:nvPr/>
        </p:nvGrpSpPr>
        <p:grpSpPr>
          <a:xfrm>
            <a:off x="5476468" y="1924426"/>
            <a:ext cx="5578576" cy="1818027"/>
            <a:chOff x="5870695" y="115309"/>
            <a:chExt cx="5578576" cy="2218012"/>
          </a:xfrm>
          <a:effectLst>
            <a:outerShdw blurRad="50800" dist="38100" dir="8100000" algn="tr" rotWithShape="0">
              <a:prstClr val="black">
                <a:alpha val="40000"/>
              </a:prstClr>
            </a:outerShdw>
          </a:effectLst>
        </p:grpSpPr>
        <p:sp>
          <p:nvSpPr>
            <p:cNvPr id="18" name="Rectángulo: esquinas redondeadas 17">
              <a:extLst>
                <a:ext uri="{FF2B5EF4-FFF2-40B4-BE49-F238E27FC236}">
                  <a16:creationId xmlns:a16="http://schemas.microsoft.com/office/drawing/2014/main" xmlns="" id="{00BA3283-29C1-4480-8938-09FD16AB0B41}"/>
                </a:ext>
              </a:extLst>
            </p:cNvPr>
            <p:cNvSpPr/>
            <p:nvPr/>
          </p:nvSpPr>
          <p:spPr>
            <a:xfrm>
              <a:off x="5870695" y="115309"/>
              <a:ext cx="5578576" cy="2218012"/>
            </a:xfrm>
            <a:prstGeom prst="roundRect">
              <a:avLst>
                <a:gd name="adj" fmla="val 10000"/>
              </a:avLst>
            </a:prstGeom>
            <a:ln>
              <a:solidFill>
                <a:srgbClr val="92D050"/>
              </a:solidFill>
            </a:ln>
          </p:spPr>
          <p:style>
            <a:lnRef idx="2">
              <a:schemeClr val="accent5"/>
            </a:lnRef>
            <a:fillRef idx="1">
              <a:schemeClr val="lt1"/>
            </a:fillRef>
            <a:effectRef idx="0">
              <a:schemeClr val="accent5"/>
            </a:effectRef>
            <a:fontRef idx="minor">
              <a:schemeClr val="dk1"/>
            </a:fontRef>
          </p:style>
        </p:sp>
        <p:sp>
          <p:nvSpPr>
            <p:cNvPr id="19" name="Rectángulo: esquinas redondeadas 4">
              <a:extLst>
                <a:ext uri="{FF2B5EF4-FFF2-40B4-BE49-F238E27FC236}">
                  <a16:creationId xmlns:a16="http://schemas.microsoft.com/office/drawing/2014/main" xmlns="" id="{C597018F-2250-43F7-A64E-6735DB3D1016}"/>
                </a:ext>
              </a:extLst>
            </p:cNvPr>
            <p:cNvSpPr txBox="1"/>
            <p:nvPr/>
          </p:nvSpPr>
          <p:spPr>
            <a:xfrm>
              <a:off x="5935658" y="180272"/>
              <a:ext cx="5448650" cy="2088086"/>
            </a:xfrm>
            <a:prstGeom prst="rect">
              <a:avLst/>
            </a:prstGeom>
            <a:ln>
              <a:solidFill>
                <a:srgbClr val="92D050"/>
              </a:solidFill>
            </a:ln>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b="1" kern="1200" dirty="0"/>
                <a:t>Objetivo General</a:t>
              </a:r>
            </a:p>
            <a:p>
              <a:pPr marL="0" lvl="0" indent="0" algn="ctr" defTabSz="711200">
                <a:lnSpc>
                  <a:spcPct val="90000"/>
                </a:lnSpc>
                <a:spcBef>
                  <a:spcPct val="0"/>
                </a:spcBef>
                <a:spcAft>
                  <a:spcPct val="35000"/>
                </a:spcAft>
                <a:buNone/>
              </a:pPr>
              <a:r>
                <a:rPr lang="es-ES" sz="1600" kern="1200" dirty="0"/>
                <a:t>Analizar</a:t>
              </a:r>
              <a:r>
                <a:rPr lang="es-EC" sz="1600" kern="1200" dirty="0"/>
                <a:t> la influencia de las deficiencias de la Gestión de la información en el Ejército Ecuatoriano en el desarrollo de la capacidad general de mando control en las operaciones de ámbito interno en el año 2019, que permita desarrollar estrategias metodológicas para optimizar la capacidad de mando y control referente a las operaciones de ámbito interno.</a:t>
              </a:r>
            </a:p>
          </p:txBody>
        </p:sp>
      </p:grpSp>
      <p:grpSp>
        <p:nvGrpSpPr>
          <p:cNvPr id="20" name="Grupo 19">
            <a:extLst>
              <a:ext uri="{FF2B5EF4-FFF2-40B4-BE49-F238E27FC236}">
                <a16:creationId xmlns:a16="http://schemas.microsoft.com/office/drawing/2014/main" xmlns="" id="{6FDF84D7-4814-4B57-8FEA-6692B98473C7}"/>
              </a:ext>
            </a:extLst>
          </p:cNvPr>
          <p:cNvGrpSpPr/>
          <p:nvPr/>
        </p:nvGrpSpPr>
        <p:grpSpPr>
          <a:xfrm>
            <a:off x="7710644" y="3994130"/>
            <a:ext cx="4200035" cy="1397675"/>
            <a:chOff x="3300977" y="2151343"/>
            <a:chExt cx="4200035" cy="1397675"/>
          </a:xfrm>
          <a:effectLst>
            <a:outerShdw blurRad="50800" dist="38100" dir="8100000" algn="tr" rotWithShape="0">
              <a:prstClr val="black">
                <a:alpha val="40000"/>
              </a:prstClr>
            </a:outerShdw>
          </a:effectLst>
        </p:grpSpPr>
        <p:sp>
          <p:nvSpPr>
            <p:cNvPr id="21" name="Rectángulo: esquinas redondeadas 20">
              <a:extLst>
                <a:ext uri="{FF2B5EF4-FFF2-40B4-BE49-F238E27FC236}">
                  <a16:creationId xmlns:a16="http://schemas.microsoft.com/office/drawing/2014/main" xmlns="" id="{EBF456C4-A288-4442-9EE0-89FC0EE64D10}"/>
                </a:ext>
              </a:extLst>
            </p:cNvPr>
            <p:cNvSpPr/>
            <p:nvPr/>
          </p:nvSpPr>
          <p:spPr>
            <a:xfrm>
              <a:off x="3300977" y="2151343"/>
              <a:ext cx="4200035" cy="1397675"/>
            </a:xfrm>
            <a:prstGeom prst="roundRect">
              <a:avLst>
                <a:gd name="adj" fmla="val 10000"/>
              </a:avLst>
            </a:prstGeom>
            <a:ln>
              <a:solidFill>
                <a:srgbClr val="92D050"/>
              </a:solidFill>
            </a:ln>
          </p:spPr>
          <p:style>
            <a:lnRef idx="2">
              <a:schemeClr val="accent3"/>
            </a:lnRef>
            <a:fillRef idx="1">
              <a:schemeClr val="lt1"/>
            </a:fillRef>
            <a:effectRef idx="0">
              <a:schemeClr val="accent3"/>
            </a:effectRef>
            <a:fontRef idx="minor">
              <a:schemeClr val="dk1"/>
            </a:fontRef>
          </p:style>
        </p:sp>
        <p:sp>
          <p:nvSpPr>
            <p:cNvPr id="22" name="Rectángulo: esquinas redondeadas 4">
              <a:extLst>
                <a:ext uri="{FF2B5EF4-FFF2-40B4-BE49-F238E27FC236}">
                  <a16:creationId xmlns:a16="http://schemas.microsoft.com/office/drawing/2014/main" xmlns="" id="{497FA542-8B0B-4FB6-8111-56FBD7F92904}"/>
                </a:ext>
              </a:extLst>
            </p:cNvPr>
            <p:cNvSpPr txBox="1"/>
            <p:nvPr/>
          </p:nvSpPr>
          <p:spPr>
            <a:xfrm>
              <a:off x="3341914" y="2192280"/>
              <a:ext cx="4118161" cy="1315801"/>
            </a:xfrm>
            <a:prstGeom prst="rect">
              <a:avLst/>
            </a:prstGeom>
            <a:ln>
              <a:solidFill>
                <a:srgbClr val="92D050"/>
              </a:solidFill>
            </a:ln>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s-EC" b="1" kern="1200" dirty="0"/>
                <a:t>Posible solución</a:t>
              </a:r>
            </a:p>
            <a:p>
              <a:pPr marL="0" lvl="0" indent="0" algn="ctr" defTabSz="622300">
                <a:lnSpc>
                  <a:spcPct val="90000"/>
                </a:lnSpc>
                <a:spcBef>
                  <a:spcPct val="0"/>
                </a:spcBef>
                <a:spcAft>
                  <a:spcPct val="35000"/>
                </a:spcAft>
                <a:buFont typeface="Arial" panose="020B0604020202020204" pitchFamily="34" charset="0"/>
                <a:buNone/>
              </a:pPr>
              <a:r>
                <a:rPr lang="es-EC" sz="1600" kern="1200" dirty="0"/>
                <a:t>Determinar estrategias metodológicas relativas a la gestión de la información para optimizar el desarrollo de la capacidad de mando y control referente a las operaciones de ámbito interno.</a:t>
              </a:r>
            </a:p>
          </p:txBody>
        </p:sp>
      </p:grpSp>
      <p:sp>
        <p:nvSpPr>
          <p:cNvPr id="25" name="Rectángulo: esquinas redondeadas 4">
            <a:extLst>
              <a:ext uri="{FF2B5EF4-FFF2-40B4-BE49-F238E27FC236}">
                <a16:creationId xmlns:a16="http://schemas.microsoft.com/office/drawing/2014/main" xmlns="" id="{45924DCB-E4A0-42C3-B4B8-35AB36360AE7}"/>
              </a:ext>
            </a:extLst>
          </p:cNvPr>
          <p:cNvSpPr txBox="1"/>
          <p:nvPr/>
        </p:nvSpPr>
        <p:spPr>
          <a:xfrm>
            <a:off x="1204665" y="3279574"/>
            <a:ext cx="2440073" cy="804031"/>
          </a:xfrm>
          <a:prstGeom prst="rect">
            <a:avLst/>
          </a:prstGeom>
          <a:scene3d>
            <a:camera prst="orthographicFront"/>
            <a:lightRig rig="flat" dir="t"/>
          </a:scene3d>
        </p:spPr>
        <p:style>
          <a:lnRef idx="0">
            <a:schemeClr val="accent6"/>
          </a:lnRef>
          <a:fillRef idx="3">
            <a:schemeClr val="accent6"/>
          </a:fillRef>
          <a:effectRef idx="3">
            <a:schemeClr val="accent6"/>
          </a:effectRef>
          <a:fontRef idx="minor">
            <a:schemeClr val="lt1"/>
          </a:fontRef>
        </p:style>
        <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AR" sz="14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 INDEPENDIENTE</a:t>
            </a:r>
          </a:p>
          <a:p>
            <a:pPr marL="0" lvl="0" indent="0" algn="ctr" defTabSz="533400">
              <a:lnSpc>
                <a:spcPct val="90000"/>
              </a:lnSpc>
              <a:spcBef>
                <a:spcPct val="0"/>
              </a:spcBef>
              <a:spcAft>
                <a:spcPct val="35000"/>
              </a:spcAft>
              <a:buNone/>
            </a:pPr>
            <a:r>
              <a:rPr lang="es-EC" sz="1400" kern="1200" dirty="0">
                <a:solidFill>
                  <a:schemeClr val="bg1"/>
                </a:solidFill>
                <a:effectLst>
                  <a:outerShdw blurRad="38100" dist="38100" dir="2700000" algn="tl">
                    <a:srgbClr val="000000">
                      <a:alpha val="43137"/>
                    </a:srgbClr>
                  </a:outerShdw>
                </a:effectLst>
              </a:rPr>
              <a:t>Deficiencias de la gestión de la información</a:t>
            </a:r>
          </a:p>
        </p:txBody>
      </p:sp>
      <p:grpSp>
        <p:nvGrpSpPr>
          <p:cNvPr id="26" name="Grupo 25">
            <a:extLst>
              <a:ext uri="{FF2B5EF4-FFF2-40B4-BE49-F238E27FC236}">
                <a16:creationId xmlns:a16="http://schemas.microsoft.com/office/drawing/2014/main" xmlns="" id="{A587ED2D-3EEE-4A77-8E0F-BD71A3D831BF}"/>
              </a:ext>
            </a:extLst>
          </p:cNvPr>
          <p:cNvGrpSpPr/>
          <p:nvPr/>
        </p:nvGrpSpPr>
        <p:grpSpPr>
          <a:xfrm>
            <a:off x="3220153" y="4205682"/>
            <a:ext cx="2343487" cy="1077245"/>
            <a:chOff x="4005012" y="17592"/>
            <a:chExt cx="1929564" cy="1077245"/>
          </a:xfrm>
          <a:effectLst>
            <a:outerShdw blurRad="50800" dist="38100" algn="l" rotWithShape="0">
              <a:prstClr val="black">
                <a:alpha val="40000"/>
              </a:prstClr>
            </a:outerShdw>
          </a:effectLst>
          <a:scene3d>
            <a:camera prst="orthographicFront"/>
            <a:lightRig rig="flat" dir="t"/>
          </a:scene3d>
        </p:grpSpPr>
        <p:sp>
          <p:nvSpPr>
            <p:cNvPr id="27" name="Elipse 26">
              <a:extLst>
                <a:ext uri="{FF2B5EF4-FFF2-40B4-BE49-F238E27FC236}">
                  <a16:creationId xmlns:a16="http://schemas.microsoft.com/office/drawing/2014/main" xmlns="" id="{0864F927-5985-4B6E-88EF-D6DFD184348E}"/>
                </a:ext>
              </a:extLst>
            </p:cNvPr>
            <p:cNvSpPr/>
            <p:nvPr/>
          </p:nvSpPr>
          <p:spPr>
            <a:xfrm>
              <a:off x="4005012" y="17592"/>
              <a:ext cx="1929564" cy="1077245"/>
            </a:xfrm>
            <a:prstGeom prst="ellipse">
              <a:avLst/>
            </a:prstGeom>
          </p:spPr>
          <p:style>
            <a:lnRef idx="0">
              <a:schemeClr val="accent2"/>
            </a:lnRef>
            <a:fillRef idx="3">
              <a:schemeClr val="accent2"/>
            </a:fillRef>
            <a:effectRef idx="3">
              <a:schemeClr val="accent2"/>
            </a:effectRef>
            <a:fontRef idx="minor">
              <a:schemeClr val="lt1"/>
            </a:fontRef>
          </p:style>
        </p:sp>
        <p:sp>
          <p:nvSpPr>
            <p:cNvPr id="28" name="Elipse 4">
              <a:extLst>
                <a:ext uri="{FF2B5EF4-FFF2-40B4-BE49-F238E27FC236}">
                  <a16:creationId xmlns:a16="http://schemas.microsoft.com/office/drawing/2014/main" xmlns="" id="{0809765E-6F79-46FB-9C75-B389B7DDFD58}"/>
                </a:ext>
              </a:extLst>
            </p:cNvPr>
            <p:cNvSpPr txBox="1"/>
            <p:nvPr/>
          </p:nvSpPr>
          <p:spPr>
            <a:xfrm>
              <a:off x="4287590" y="175351"/>
              <a:ext cx="1364408" cy="761727"/>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AR"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 DEPENDIENTE</a:t>
              </a:r>
            </a:p>
            <a:p>
              <a:pPr marL="0" lvl="0" indent="0" algn="ctr" defTabSz="533400">
                <a:lnSpc>
                  <a:spcPct val="90000"/>
                </a:lnSpc>
                <a:spcBef>
                  <a:spcPct val="0"/>
                </a:spcBef>
                <a:spcAft>
                  <a:spcPct val="35000"/>
                </a:spcAft>
                <a:buNone/>
              </a:pPr>
              <a:r>
                <a:rPr lang="es-EC" sz="1400" kern="1200" dirty="0">
                  <a:effectLst>
                    <a:outerShdw blurRad="38100" dist="38100" dir="2700000" algn="tl">
                      <a:srgbClr val="000000">
                        <a:alpha val="43137"/>
                      </a:srgbClr>
                    </a:outerShdw>
                  </a:effectLst>
                </a:rPr>
                <a:t>La capacidad de mando y control</a:t>
              </a:r>
            </a:p>
          </p:txBody>
        </p:sp>
      </p:grpSp>
      <p:sp>
        <p:nvSpPr>
          <p:cNvPr id="9" name="CuadroTexto 8">
            <a:extLst>
              <a:ext uri="{FF2B5EF4-FFF2-40B4-BE49-F238E27FC236}">
                <a16:creationId xmlns:a16="http://schemas.microsoft.com/office/drawing/2014/main" xmlns="" id="{BB78375C-5C50-47DE-8CD2-E355B81F1F2A}"/>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
        <p:nvSpPr>
          <p:cNvPr id="3" name="Flecha: a la izquierda y derecha 2">
            <a:extLst>
              <a:ext uri="{FF2B5EF4-FFF2-40B4-BE49-F238E27FC236}">
                <a16:creationId xmlns:a16="http://schemas.microsoft.com/office/drawing/2014/main" xmlns="" id="{3599F6D3-E6F9-413C-B701-CF78A5E970A2}"/>
              </a:ext>
            </a:extLst>
          </p:cNvPr>
          <p:cNvSpPr/>
          <p:nvPr/>
        </p:nvSpPr>
        <p:spPr>
          <a:xfrm rot="1111160">
            <a:off x="3485428" y="2219850"/>
            <a:ext cx="6285869" cy="1133367"/>
          </a:xfrm>
          <a:prstGeom prst="leftRightArrow">
            <a:avLst/>
          </a:prstGeom>
          <a:solidFill>
            <a:srgbClr val="FFFFFF">
              <a:alpha val="30196"/>
            </a:srgbClr>
          </a:solidFill>
          <a:ln>
            <a:solidFill>
              <a:srgbClr val="FF0000">
                <a:alpha val="30196"/>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9" name="Flecha: a la izquierda y derecha 28">
            <a:extLst>
              <a:ext uri="{FF2B5EF4-FFF2-40B4-BE49-F238E27FC236}">
                <a16:creationId xmlns:a16="http://schemas.microsoft.com/office/drawing/2014/main" xmlns="" id="{DDFC075F-D5A5-453F-A966-F82D658FDAA1}"/>
              </a:ext>
            </a:extLst>
          </p:cNvPr>
          <p:cNvSpPr/>
          <p:nvPr/>
        </p:nvSpPr>
        <p:spPr>
          <a:xfrm rot="1111160">
            <a:off x="2009896" y="3806225"/>
            <a:ext cx="3317287" cy="914771"/>
          </a:xfrm>
          <a:prstGeom prst="leftRightArrow">
            <a:avLst/>
          </a:prstGeom>
          <a:solidFill>
            <a:srgbClr val="FFFFFF">
              <a:alpha val="30196"/>
            </a:srgbClr>
          </a:solidFill>
          <a:ln>
            <a:solidFill>
              <a:srgbClr val="FFC000">
                <a:alpha val="30196"/>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4" name="Flecha: a la izquierda, derecha y arriba 3">
            <a:extLst>
              <a:ext uri="{FF2B5EF4-FFF2-40B4-BE49-F238E27FC236}">
                <a16:creationId xmlns:a16="http://schemas.microsoft.com/office/drawing/2014/main" xmlns="" id="{3B2CC997-DDE5-42CD-BB98-A3AC1177450C}"/>
              </a:ext>
            </a:extLst>
          </p:cNvPr>
          <p:cNvSpPr/>
          <p:nvPr/>
        </p:nvSpPr>
        <p:spPr>
          <a:xfrm rot="10800000">
            <a:off x="5238788" y="4456511"/>
            <a:ext cx="2712157" cy="1266661"/>
          </a:xfrm>
          <a:prstGeom prst="leftRightUpArrow">
            <a:avLst/>
          </a:prstGeom>
          <a:solidFill>
            <a:srgbClr val="FFFFFF">
              <a:alpha val="30196"/>
            </a:srgbClr>
          </a:solidFill>
          <a:ln>
            <a:solidFill>
              <a:srgbClr val="00B050">
                <a:alpha val="30196"/>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solidFill>
                <a:schemeClr val="dk1"/>
              </a:solidFill>
            </a:endParaRPr>
          </a:p>
        </p:txBody>
      </p:sp>
    </p:spTree>
    <p:extLst>
      <p:ext uri="{BB962C8B-B14F-4D97-AF65-F5344CB8AC3E}">
        <p14:creationId xmlns:p14="http://schemas.microsoft.com/office/powerpoint/2010/main" val="102903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193200"/>
            <a:ext cx="11526981"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3"/>
              <a:defRPr/>
            </a:pPr>
            <a:r>
              <a:rPr lang="es-BO" sz="3200" b="1" dirty="0">
                <a:solidFill>
                  <a:schemeClr val="bg1"/>
                </a:solidFill>
                <a:effectLst>
                  <a:outerShdw blurRad="38100" dist="38100" dir="2700000" algn="tl">
                    <a:srgbClr val="000000">
                      <a:alpha val="43137"/>
                    </a:srgbClr>
                  </a:outerShdw>
                </a:effectLst>
              </a:rPr>
              <a:t>PREGUNTAS DE INVESTIGACIÓN </a:t>
            </a:r>
          </a:p>
        </p:txBody>
      </p:sp>
      <p:graphicFrame>
        <p:nvGraphicFramePr>
          <p:cNvPr id="6" name="Tabla 5"/>
          <p:cNvGraphicFramePr>
            <a:graphicFrameLocks noGrp="1"/>
          </p:cNvGraphicFramePr>
          <p:nvPr>
            <p:extLst>
              <p:ext uri="{D42A27DB-BD31-4B8C-83A1-F6EECF244321}">
                <p14:modId xmlns:p14="http://schemas.microsoft.com/office/powerpoint/2010/main" val="1382948919"/>
              </p:ext>
            </p:extLst>
          </p:nvPr>
        </p:nvGraphicFramePr>
        <p:xfrm>
          <a:off x="1787236" y="1268760"/>
          <a:ext cx="10086108" cy="4896514"/>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5763490">
                  <a:extLst>
                    <a:ext uri="{9D8B030D-6E8A-4147-A177-3AD203B41FA5}">
                      <a16:colId xmlns:a16="http://schemas.microsoft.com/office/drawing/2014/main" xmlns="" val="20000"/>
                    </a:ext>
                  </a:extLst>
                </a:gridCol>
                <a:gridCol w="4322618">
                  <a:extLst>
                    <a:ext uri="{9D8B030D-6E8A-4147-A177-3AD203B41FA5}">
                      <a16:colId xmlns:a16="http://schemas.microsoft.com/office/drawing/2014/main" xmlns="" val="20001"/>
                    </a:ext>
                  </a:extLst>
                </a:gridCol>
              </a:tblGrid>
              <a:tr h="69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BO" sz="2400" b="1" dirty="0">
                          <a:solidFill>
                            <a:schemeClr val="bg1"/>
                          </a:solidFill>
                          <a:effectLst>
                            <a:outerShdw blurRad="38100" dist="38100" dir="2700000" algn="tl">
                              <a:srgbClr val="000000">
                                <a:alpha val="43137"/>
                              </a:srgbClr>
                            </a:outerShdw>
                          </a:effectLst>
                        </a:rPr>
                        <a:t>PREGUNTA DE INVESTIGACIÓN </a:t>
                      </a:r>
                      <a:endParaRPr lang="es-EC" sz="2400" dirty="0">
                        <a:solidFill>
                          <a:schemeClr val="bg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BO" sz="2400" b="1" kern="1200" dirty="0">
                          <a:solidFill>
                            <a:srgbClr val="FFFF00"/>
                          </a:solidFill>
                          <a:effectLst>
                            <a:outerShdw blurRad="38100" dist="38100" dir="2700000" algn="tl">
                              <a:srgbClr val="000000">
                                <a:alpha val="43137"/>
                              </a:srgbClr>
                            </a:outerShdw>
                          </a:effectLst>
                        </a:rPr>
                        <a:t>OBJETIVO</a:t>
                      </a:r>
                      <a:r>
                        <a:rPr lang="es-BO" sz="2400" b="1" kern="1200" baseline="0" dirty="0">
                          <a:solidFill>
                            <a:srgbClr val="FFFF00"/>
                          </a:solidFill>
                          <a:effectLst>
                            <a:outerShdw blurRad="38100" dist="38100" dir="2700000" algn="tl">
                              <a:srgbClr val="000000">
                                <a:alpha val="43137"/>
                              </a:srgbClr>
                            </a:outerShdw>
                          </a:effectLst>
                        </a:rPr>
                        <a:t> </a:t>
                      </a:r>
                      <a:r>
                        <a:rPr lang="es-BO" sz="2400" b="1" kern="1200" dirty="0">
                          <a:solidFill>
                            <a:srgbClr val="FFFF00"/>
                          </a:solidFill>
                          <a:effectLst>
                            <a:outerShdw blurRad="38100" dist="38100" dir="2700000" algn="tl">
                              <a:srgbClr val="000000">
                                <a:alpha val="43137"/>
                              </a:srgbClr>
                            </a:outerShdw>
                          </a:effectLst>
                        </a:rPr>
                        <a:t>ESPECÍFICO</a:t>
                      </a:r>
                      <a:endParaRPr lang="es-BO" sz="2400" b="1" kern="1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0"/>
                  </a:ext>
                </a:extLst>
              </a:tr>
              <a:tr h="1051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0" kern="1200" dirty="0">
                          <a:solidFill>
                            <a:schemeClr val="dk1"/>
                          </a:solidFill>
                          <a:effectLst/>
                        </a:rPr>
                        <a:t>¿La gestión de la información se halla determinada adecuadamente en el Ejército Ecuatoriano?</a:t>
                      </a:r>
                      <a:endParaRPr lang="es-EC" sz="2000" b="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85725" marR="0" indent="0" algn="ctr" defTabSz="914400" rtl="0" eaLnBrk="1" fontAlgn="auto" latinLnBrk="0" hangingPunct="1">
                        <a:lnSpc>
                          <a:spcPct val="100000"/>
                        </a:lnSpc>
                        <a:spcBef>
                          <a:spcPts val="0"/>
                        </a:spcBef>
                        <a:spcAft>
                          <a:spcPts val="0"/>
                        </a:spcAft>
                        <a:buClrTx/>
                        <a:buSzTx/>
                        <a:buFontTx/>
                        <a:buNone/>
                        <a:tabLst/>
                        <a:defRPr/>
                      </a:pPr>
                      <a:endParaRPr lang="en-US" sz="1800" b="1" dirty="0"/>
                    </a:p>
                    <a:p>
                      <a:pPr marL="85725" marR="0" indent="0" algn="ctr" defTabSz="914400" rtl="0" eaLnBrk="1" fontAlgn="auto" latinLnBrk="0" hangingPunct="1">
                        <a:lnSpc>
                          <a:spcPct val="100000"/>
                        </a:lnSpc>
                        <a:spcBef>
                          <a:spcPts val="0"/>
                        </a:spcBef>
                        <a:spcAft>
                          <a:spcPts val="0"/>
                        </a:spcAft>
                        <a:buClrTx/>
                        <a:buSzTx/>
                        <a:buFontTx/>
                        <a:buNone/>
                        <a:tabLst/>
                        <a:defRPr/>
                      </a:pPr>
                      <a:r>
                        <a:rPr lang="es-EC" sz="1800" b="1" dirty="0" err="1"/>
                        <a:t>O.E</a:t>
                      </a:r>
                      <a:r>
                        <a:rPr lang="es-EC" sz="1800" b="1" dirty="0"/>
                        <a:t> “1”</a:t>
                      </a:r>
                      <a:endParaRPr lang="es-EC"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051379">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s-EC" sz="2000" b="0" kern="1200" dirty="0">
                          <a:solidFill>
                            <a:schemeClr val="dk1"/>
                          </a:solidFill>
                          <a:effectLst/>
                        </a:rPr>
                        <a:t>¿La capacidad de mando y control tiene políticas definidas respecto a la gestión de la información?</a:t>
                      </a:r>
                      <a:endParaRPr lang="es-EC" sz="2000" b="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dk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1" dirty="0" err="1"/>
                        <a:t>O.E</a:t>
                      </a:r>
                      <a:r>
                        <a:rPr lang="es-EC" sz="1800" b="1" dirty="0"/>
                        <a:t> “2”</a:t>
                      </a:r>
                    </a:p>
                    <a:p>
                      <a:pPr marL="0" marR="0" indent="0" algn="ctr" defTabSz="914400" rtl="0" eaLnBrk="1" fontAlgn="auto" latinLnBrk="0" hangingPunct="1">
                        <a:lnSpc>
                          <a:spcPct val="100000"/>
                        </a:lnSpc>
                        <a:spcBef>
                          <a:spcPts val="0"/>
                        </a:spcBef>
                        <a:spcAft>
                          <a:spcPts val="0"/>
                        </a:spcAft>
                        <a:buClrTx/>
                        <a:buSzTx/>
                        <a:buFontTx/>
                        <a:buNone/>
                        <a:tabLst/>
                        <a:defRPr/>
                      </a:pPr>
                      <a:endParaRPr lang="es-EC" sz="18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1051379">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s-EC" sz="2000" b="0" kern="1200" dirty="0">
                          <a:solidFill>
                            <a:schemeClr val="dk1"/>
                          </a:solidFill>
                          <a:effectLst/>
                        </a:rPr>
                        <a:t>¿Existe una categorización de la información utilizada por la capacidad de mando y control?</a:t>
                      </a:r>
                      <a:endParaRPr lang="es-EC" sz="2000" b="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0" fontAlgn="auto" latinLnBrk="0" hangingPunct="0">
                        <a:lnSpc>
                          <a:spcPct val="100000"/>
                        </a:lnSpc>
                        <a:spcBef>
                          <a:spcPts val="0"/>
                        </a:spcBef>
                        <a:spcAft>
                          <a:spcPts val="0"/>
                        </a:spcAft>
                        <a:buClrTx/>
                        <a:buSzTx/>
                        <a:buFontTx/>
                        <a:buNone/>
                        <a:tabLst/>
                        <a:defRPr/>
                      </a:pPr>
                      <a:endParaRPr lang="en-US" sz="1800" b="1" kern="1200" dirty="0">
                        <a:solidFill>
                          <a:schemeClr val="tx1"/>
                        </a:solidFil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es-EC" sz="1800" b="1" dirty="0" err="1"/>
                        <a:t>O.E</a:t>
                      </a:r>
                      <a:r>
                        <a:rPr lang="es-EC" sz="1800" b="1" dirty="0"/>
                        <a:t> “2”</a:t>
                      </a:r>
                    </a:p>
                    <a:p>
                      <a:pPr marL="0" marR="0" indent="0" algn="ctr" defTabSz="914400" rtl="0" eaLnBrk="0" fontAlgn="auto" latinLnBrk="0" hangingPunct="0">
                        <a:lnSpc>
                          <a:spcPct val="100000"/>
                        </a:lnSpc>
                        <a:spcBef>
                          <a:spcPts val="0"/>
                        </a:spcBef>
                        <a:spcAft>
                          <a:spcPts val="0"/>
                        </a:spcAft>
                        <a:buClrTx/>
                        <a:buSzTx/>
                        <a:buFontTx/>
                        <a:buNone/>
                        <a:tabLst/>
                        <a:defRPr/>
                      </a:pPr>
                      <a:endParaRPr lang="es-EC" sz="18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3"/>
                  </a:ext>
                </a:extLst>
              </a:tr>
              <a:tr h="1051379">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s-EC" sz="2000" b="0" kern="1200" dirty="0">
                          <a:solidFill>
                            <a:schemeClr val="dk1"/>
                          </a:solidFill>
                          <a:effectLst/>
                        </a:rPr>
                        <a:t>¿Influye la gestión de la información en la efectividad de las operaciones militares de ámbito interno?</a:t>
                      </a:r>
                      <a:endParaRPr lang="es-EC" sz="2000" b="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85725" indent="0" algn="ctr" defTabSz="914400" rtl="0" eaLnBrk="0" latinLnBrk="0" hangingPunct="0"/>
                      <a:endParaRPr lang="en-US" sz="1800" b="1" kern="1200" dirty="0">
                        <a:solidFill>
                          <a:schemeClr val="dk1"/>
                        </a:solidFill>
                      </a:endParaRPr>
                    </a:p>
                    <a:p>
                      <a:pPr marL="85725" marR="0" lvl="0" indent="0" algn="ctr" defTabSz="914400" rtl="0" eaLnBrk="0" fontAlgn="auto" latinLnBrk="0" hangingPunct="0">
                        <a:lnSpc>
                          <a:spcPct val="100000"/>
                        </a:lnSpc>
                        <a:spcBef>
                          <a:spcPts val="0"/>
                        </a:spcBef>
                        <a:spcAft>
                          <a:spcPts val="0"/>
                        </a:spcAft>
                        <a:buClrTx/>
                        <a:buSzTx/>
                        <a:buFontTx/>
                        <a:buNone/>
                        <a:tabLst/>
                        <a:defRPr/>
                      </a:pPr>
                      <a:r>
                        <a:rPr lang="es-EC" sz="1800" b="1" dirty="0" err="1"/>
                        <a:t>O.E</a:t>
                      </a:r>
                      <a:r>
                        <a:rPr lang="es-EC" sz="1800" b="1" dirty="0"/>
                        <a:t> “3”</a:t>
                      </a:r>
                    </a:p>
                    <a:p>
                      <a:pPr marL="85725" indent="0" algn="ctr" defTabSz="914400" rtl="0" eaLnBrk="0" latinLnBrk="0" hangingPunct="0"/>
                      <a:endParaRPr lang="es-EC" sz="18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9" name="CuadroTexto 8">
            <a:extLst>
              <a:ext uri="{FF2B5EF4-FFF2-40B4-BE49-F238E27FC236}">
                <a16:creationId xmlns:a16="http://schemas.microsoft.com/office/drawing/2014/main" xmlns="" id="{59405E20-DFFA-4321-BE09-117FEBCD21D5}"/>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3518497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263259" y="2708920"/>
            <a:ext cx="10610086" cy="1260000"/>
          </a:xfrm>
          <a:prstGeom prst="plaque">
            <a:avLst/>
          </a:prstGeom>
          <a:solidFill>
            <a:schemeClr val="accent6">
              <a:lumMod val="50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PRESENTACIÓN Y ANÁLISIS DE DATOS</a:t>
            </a:r>
            <a:endParaRPr lang="es-B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930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2509" y="193200"/>
            <a:ext cx="11452123"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009113" cy="872034"/>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530225" indent="-530225">
              <a:lnSpc>
                <a:spcPct val="150000"/>
              </a:lnSpc>
              <a:spcAft>
                <a:spcPts val="0"/>
              </a:spcAft>
            </a:pPr>
            <a:r>
              <a:rPr lang="es-ES" b="1" dirty="0">
                <a:latin typeface="Arial" panose="020B0604020202020204" pitchFamily="34" charset="0"/>
                <a:ea typeface="Calibri" panose="020F0502020204030204" pitchFamily="34" charset="0"/>
                <a:cs typeface="Times New Roman" panose="02020603050405020304" pitchFamily="18" charset="0"/>
              </a:rPr>
              <a:t>Q1: ¿Considera que la información necesaria para generar una disposición, orden, o directiva en las operaciones de ámbito interno es?</a:t>
            </a:r>
            <a:endParaRPr lang="es-EC" b="1" dirty="0">
              <a:latin typeface="Arial" panose="020B060402020202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879C1FD0-4832-4A5E-B8B0-463A2D479EF3}"/>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15" name="Imagen 14">
            <a:extLst>
              <a:ext uri="{FF2B5EF4-FFF2-40B4-BE49-F238E27FC236}">
                <a16:creationId xmlns:a16="http://schemas.microsoft.com/office/drawing/2014/main" xmlns="" id="{4711337D-ADBE-4027-8EC6-BAFF9D2329C7}"/>
              </a:ext>
            </a:extLst>
          </p:cNvPr>
          <p:cNvPicPr>
            <a:picLocks noChangeAspect="1"/>
          </p:cNvPicPr>
          <p:nvPr/>
        </p:nvPicPr>
        <p:blipFill>
          <a:blip r:embed="rId2"/>
          <a:stretch>
            <a:fillRect/>
          </a:stretch>
        </p:blipFill>
        <p:spPr>
          <a:xfrm>
            <a:off x="5943600" y="2717178"/>
            <a:ext cx="5944620" cy="2880000"/>
          </a:xfrm>
          <a:prstGeom prst="rect">
            <a:avLst/>
          </a:prstGeom>
        </p:spPr>
      </p:pic>
      <p:pic>
        <p:nvPicPr>
          <p:cNvPr id="16" name="Imagen 15">
            <a:extLst>
              <a:ext uri="{FF2B5EF4-FFF2-40B4-BE49-F238E27FC236}">
                <a16:creationId xmlns:a16="http://schemas.microsoft.com/office/drawing/2014/main" xmlns="" id="{6018DECF-D8FB-4B83-8F9C-FDAA6394457D}"/>
              </a:ext>
            </a:extLst>
          </p:cNvPr>
          <p:cNvPicPr>
            <a:picLocks noChangeAspect="1"/>
          </p:cNvPicPr>
          <p:nvPr/>
        </p:nvPicPr>
        <p:blipFill rotWithShape="1">
          <a:blip r:embed="rId3"/>
          <a:srcRect l="27557" t="31090" r="26966" b="39496"/>
          <a:stretch/>
        </p:blipFill>
        <p:spPr>
          <a:xfrm>
            <a:off x="119336" y="3140968"/>
            <a:ext cx="5544616" cy="2016224"/>
          </a:xfrm>
          <a:prstGeom prst="rect">
            <a:avLst/>
          </a:prstGeom>
        </p:spPr>
      </p:pic>
    </p:spTree>
    <p:extLst>
      <p:ext uri="{BB962C8B-B14F-4D97-AF65-F5344CB8AC3E}">
        <p14:creationId xmlns:p14="http://schemas.microsoft.com/office/powerpoint/2010/main" val="3076914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027011" cy="872034"/>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530225" indent="-530225">
              <a:lnSpc>
                <a:spcPct val="150000"/>
              </a:lnSpc>
            </a:pPr>
            <a:r>
              <a:rPr lang="es-ES" b="1" dirty="0">
                <a:latin typeface="Arial" panose="020B0604020202020204" pitchFamily="34" charset="0"/>
                <a:cs typeface="Times New Roman" panose="02020603050405020304" pitchFamily="18" charset="0"/>
              </a:rPr>
              <a:t>Q2: ¿Existe una categorización de la información utilizada en la capacidad de mando y control?</a:t>
            </a:r>
            <a:endParaRPr lang="es-EC" b="1" dirty="0">
              <a:latin typeface="Arial" panose="020B060402020202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3296B1ED-1D6D-4DDD-8E10-7DCDA5C0FDF6}"/>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6" name="Imagen 5">
            <a:extLst>
              <a:ext uri="{FF2B5EF4-FFF2-40B4-BE49-F238E27FC236}">
                <a16:creationId xmlns:a16="http://schemas.microsoft.com/office/drawing/2014/main" xmlns="" id="{E035BFA3-A6FD-47EA-85D7-601DEEF0F1E4}"/>
              </a:ext>
            </a:extLst>
          </p:cNvPr>
          <p:cNvPicPr>
            <a:picLocks noChangeAspect="1"/>
          </p:cNvPicPr>
          <p:nvPr/>
        </p:nvPicPr>
        <p:blipFill>
          <a:blip r:embed="rId2"/>
          <a:stretch>
            <a:fillRect/>
          </a:stretch>
        </p:blipFill>
        <p:spPr>
          <a:xfrm>
            <a:off x="5820994" y="2736106"/>
            <a:ext cx="5981537" cy="2880000"/>
          </a:xfrm>
          <a:prstGeom prst="rect">
            <a:avLst/>
          </a:prstGeom>
        </p:spPr>
      </p:pic>
      <p:pic>
        <p:nvPicPr>
          <p:cNvPr id="15" name="Imagen 14">
            <a:extLst>
              <a:ext uri="{FF2B5EF4-FFF2-40B4-BE49-F238E27FC236}">
                <a16:creationId xmlns:a16="http://schemas.microsoft.com/office/drawing/2014/main" xmlns="" id="{ABB5539C-CDED-47B7-9CA5-AA347EB47285}"/>
              </a:ext>
            </a:extLst>
          </p:cNvPr>
          <p:cNvPicPr>
            <a:picLocks noChangeAspect="1"/>
          </p:cNvPicPr>
          <p:nvPr/>
        </p:nvPicPr>
        <p:blipFill rotWithShape="1">
          <a:blip r:embed="rId3"/>
          <a:srcRect l="26966" t="48949" r="26966" b="22208"/>
          <a:stretch/>
        </p:blipFill>
        <p:spPr>
          <a:xfrm>
            <a:off x="47328" y="3180160"/>
            <a:ext cx="5616624" cy="1977032"/>
          </a:xfrm>
          <a:prstGeom prst="rect">
            <a:avLst/>
          </a:prstGeom>
        </p:spPr>
      </p:pic>
      <p:sp>
        <p:nvSpPr>
          <p:cNvPr id="18" name="4 Placa">
            <a:extLst>
              <a:ext uri="{FF2B5EF4-FFF2-40B4-BE49-F238E27FC236}">
                <a16:creationId xmlns:a16="http://schemas.microsoft.com/office/drawing/2014/main" xmlns="" id="{008C81A2-31B6-4703-86A5-FC7E37B99257}"/>
              </a:ext>
            </a:extLst>
          </p:cNvPr>
          <p:cNvSpPr/>
          <p:nvPr/>
        </p:nvSpPr>
        <p:spPr>
          <a:xfrm>
            <a:off x="346363" y="193200"/>
            <a:ext cx="11456167"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38503435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1"/>
            <a:ext cx="10097825" cy="684000"/>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es-ES" b="1" dirty="0">
                <a:latin typeface="Arial" panose="020B0604020202020204" pitchFamily="34" charset="0"/>
                <a:cs typeface="Times New Roman" panose="02020603050405020304" pitchFamily="18" charset="0"/>
              </a:rPr>
              <a:t>Q3: ¿Qué tipo de categorías encuentra en la información proporcionada?</a:t>
            </a:r>
            <a:endParaRPr lang="es-EC" b="1" dirty="0">
              <a:latin typeface="Arial" panose="020B060402020202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007B0C89-A6E6-4A1E-8CCA-20C4A5002CA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17" name="Imagen 16">
            <a:extLst>
              <a:ext uri="{FF2B5EF4-FFF2-40B4-BE49-F238E27FC236}">
                <a16:creationId xmlns:a16="http://schemas.microsoft.com/office/drawing/2014/main" xmlns="" id="{987CFB68-71B5-4320-8821-8F440310A667}"/>
              </a:ext>
            </a:extLst>
          </p:cNvPr>
          <p:cNvPicPr>
            <a:picLocks noChangeAspect="1"/>
          </p:cNvPicPr>
          <p:nvPr/>
        </p:nvPicPr>
        <p:blipFill>
          <a:blip r:embed="rId2"/>
          <a:stretch>
            <a:fillRect/>
          </a:stretch>
        </p:blipFill>
        <p:spPr>
          <a:xfrm>
            <a:off x="6438506" y="2700806"/>
            <a:ext cx="5434838" cy="2880000"/>
          </a:xfrm>
          <a:prstGeom prst="rect">
            <a:avLst/>
          </a:prstGeom>
        </p:spPr>
      </p:pic>
      <p:pic>
        <p:nvPicPr>
          <p:cNvPr id="18" name="Imagen 17">
            <a:extLst>
              <a:ext uri="{FF2B5EF4-FFF2-40B4-BE49-F238E27FC236}">
                <a16:creationId xmlns:a16="http://schemas.microsoft.com/office/drawing/2014/main" xmlns="" id="{D68F6482-A21D-41C8-9BBF-1DB4BEC8C97F}"/>
              </a:ext>
            </a:extLst>
          </p:cNvPr>
          <p:cNvPicPr>
            <a:picLocks noChangeAspect="1"/>
          </p:cNvPicPr>
          <p:nvPr/>
        </p:nvPicPr>
        <p:blipFill rotWithShape="1">
          <a:blip r:embed="rId3"/>
          <a:srcRect l="24013" t="35293" r="29126" b="25030"/>
          <a:stretch/>
        </p:blipFill>
        <p:spPr>
          <a:xfrm>
            <a:off x="419200" y="2780928"/>
            <a:ext cx="5713313" cy="2719756"/>
          </a:xfrm>
          <a:prstGeom prst="rect">
            <a:avLst/>
          </a:prstGeom>
        </p:spPr>
      </p:pic>
      <p:sp>
        <p:nvSpPr>
          <p:cNvPr id="19" name="4 Placa">
            <a:extLst>
              <a:ext uri="{FF2B5EF4-FFF2-40B4-BE49-F238E27FC236}">
                <a16:creationId xmlns:a16="http://schemas.microsoft.com/office/drawing/2014/main" xmlns="" id="{8A9D74D2-AFFA-4906-8F97-DACC0C968047}"/>
              </a:ext>
            </a:extLst>
          </p:cNvPr>
          <p:cNvSpPr/>
          <p:nvPr/>
        </p:nvSpPr>
        <p:spPr>
          <a:xfrm>
            <a:off x="360217" y="193200"/>
            <a:ext cx="11513127"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36134548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015865" cy="872034"/>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722313" indent="-722313" algn="just">
              <a:lnSpc>
                <a:spcPct val="150000"/>
              </a:lnSpc>
            </a:pPr>
            <a:r>
              <a:rPr lang="es-ES" b="1" dirty="0">
                <a:latin typeface="Arial" panose="020B0604020202020204" pitchFamily="34" charset="0"/>
                <a:cs typeface="Times New Roman" panose="02020603050405020304" pitchFamily="18" charset="0"/>
              </a:rPr>
              <a:t>Q4: ¿Considera que la categorización o discriminación del tipo de información puede ser relevante para la toma de decisiones de la capacidad de mando y control?</a:t>
            </a:r>
            <a:endParaRPr lang="es-EC" b="1" dirty="0">
              <a:latin typeface="Arial" panose="020B060402020202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04C977F0-A69C-48E4-B85C-E26294CDE500}"/>
              </a:ext>
            </a:extLst>
          </p:cNvPr>
          <p:cNvPicPr>
            <a:picLocks noChangeAspect="1"/>
          </p:cNvPicPr>
          <p:nvPr/>
        </p:nvPicPr>
        <p:blipFill rotWithShape="1">
          <a:blip r:embed="rId2"/>
          <a:srcRect l="31095" t="47777" r="30943" b="22687"/>
          <a:stretch/>
        </p:blipFill>
        <p:spPr>
          <a:xfrm>
            <a:off x="353517" y="3294817"/>
            <a:ext cx="5513883" cy="2412056"/>
          </a:xfrm>
          <a:prstGeom prst="rect">
            <a:avLst/>
          </a:prstGeom>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xmlns="" id="{56F6E1FB-2465-4D2B-8216-F4E2600CFC56}"/>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14" name="Imagen 13">
            <a:extLst>
              <a:ext uri="{FF2B5EF4-FFF2-40B4-BE49-F238E27FC236}">
                <a16:creationId xmlns:a16="http://schemas.microsoft.com/office/drawing/2014/main" xmlns="" id="{A8E24C39-7BB9-4144-B082-E4C8298EFD63}"/>
              </a:ext>
            </a:extLst>
          </p:cNvPr>
          <p:cNvPicPr>
            <a:picLocks noChangeAspect="1"/>
          </p:cNvPicPr>
          <p:nvPr/>
        </p:nvPicPr>
        <p:blipFill>
          <a:blip r:embed="rId3"/>
          <a:stretch>
            <a:fillRect/>
          </a:stretch>
        </p:blipFill>
        <p:spPr>
          <a:xfrm>
            <a:off x="6096000" y="3060845"/>
            <a:ext cx="5695384" cy="2880000"/>
          </a:xfrm>
          <a:prstGeom prst="rect">
            <a:avLst/>
          </a:prstGeom>
        </p:spPr>
      </p:pic>
      <p:sp>
        <p:nvSpPr>
          <p:cNvPr id="15" name="4 Placa">
            <a:extLst>
              <a:ext uri="{FF2B5EF4-FFF2-40B4-BE49-F238E27FC236}">
                <a16:creationId xmlns:a16="http://schemas.microsoft.com/office/drawing/2014/main" xmlns="" id="{D63FB270-D6EC-45CC-8F27-3FFB998C9853}"/>
              </a:ext>
            </a:extLst>
          </p:cNvPr>
          <p:cNvSpPr/>
          <p:nvPr/>
        </p:nvSpPr>
        <p:spPr>
          <a:xfrm>
            <a:off x="353517" y="193200"/>
            <a:ext cx="11547538"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965314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083972" cy="872034"/>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633413" indent="-633413">
              <a:lnSpc>
                <a:spcPct val="150000"/>
              </a:lnSpc>
            </a:pPr>
            <a:r>
              <a:rPr lang="es-ES" b="1" dirty="0">
                <a:latin typeface="Arial" panose="020B0604020202020204" pitchFamily="34" charset="0"/>
                <a:cs typeface="Times New Roman" panose="02020603050405020304" pitchFamily="18" charset="0"/>
              </a:rPr>
              <a:t>Q5: </a:t>
            </a:r>
            <a:r>
              <a:rPr lang="es-EC" b="1" dirty="0">
                <a:latin typeface="Arial" panose="020B0604020202020204" pitchFamily="34" charset="0"/>
                <a:cs typeface="Times New Roman" panose="02020603050405020304" pitchFamily="18" charset="0"/>
              </a:rPr>
              <a:t>¿</a:t>
            </a:r>
            <a:r>
              <a:rPr lang="es-ES" b="1" dirty="0">
                <a:latin typeface="Arial" panose="020B0604020202020204" pitchFamily="34" charset="0"/>
                <a:cs typeface="Times New Roman" panose="02020603050405020304" pitchFamily="18" charset="0"/>
              </a:rPr>
              <a:t>Considera que los canales del flujo de información son pertinentes en la capacidad de mando y control?</a:t>
            </a:r>
            <a:endParaRPr lang="es-EC" b="1" dirty="0">
              <a:latin typeface="Arial" panose="020B060402020202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xmlns="" id="{1740E949-0608-4514-8A71-B7844A07D986}"/>
              </a:ext>
            </a:extLst>
          </p:cNvPr>
          <p:cNvPicPr>
            <a:picLocks noChangeAspect="1"/>
          </p:cNvPicPr>
          <p:nvPr/>
        </p:nvPicPr>
        <p:blipFill rotWithShape="1">
          <a:blip r:embed="rId3"/>
          <a:srcRect l="30510" t="42647" r="30509" b="24788"/>
          <a:stretch/>
        </p:blipFill>
        <p:spPr>
          <a:xfrm>
            <a:off x="344697" y="2852936"/>
            <a:ext cx="5391263" cy="2532260"/>
          </a:xfrm>
          <a:prstGeom prst="rect">
            <a:avLst/>
          </a:prstGeom>
          <a:effectLst>
            <a:outerShdw blurRad="50800" dist="38100" dir="2700000" algn="tl" rotWithShape="0">
              <a:prstClr val="black">
                <a:alpha val="40000"/>
              </a:prstClr>
            </a:outerShdw>
          </a:effectLst>
        </p:spPr>
      </p:pic>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10" name="Imagen 9">
            <a:extLst>
              <a:ext uri="{FF2B5EF4-FFF2-40B4-BE49-F238E27FC236}">
                <a16:creationId xmlns:a16="http://schemas.microsoft.com/office/drawing/2014/main" xmlns="" id="{B2A8E29B-B455-4A1F-B149-FFB999D784EF}"/>
              </a:ext>
            </a:extLst>
          </p:cNvPr>
          <p:cNvPicPr>
            <a:picLocks noChangeAspect="1"/>
          </p:cNvPicPr>
          <p:nvPr/>
        </p:nvPicPr>
        <p:blipFill>
          <a:blip r:embed="rId4"/>
          <a:stretch>
            <a:fillRect/>
          </a:stretch>
        </p:blipFill>
        <p:spPr>
          <a:xfrm>
            <a:off x="6096000" y="2741042"/>
            <a:ext cx="5880000" cy="2880000"/>
          </a:xfrm>
          <a:prstGeom prst="rect">
            <a:avLst/>
          </a:prstGeom>
        </p:spPr>
      </p:pic>
      <p:sp>
        <p:nvSpPr>
          <p:cNvPr id="16" name="4 Placa">
            <a:extLst>
              <a:ext uri="{FF2B5EF4-FFF2-40B4-BE49-F238E27FC236}">
                <a16:creationId xmlns:a16="http://schemas.microsoft.com/office/drawing/2014/main" xmlns="" id="{3B8EB5EE-7A31-4F01-8829-B0B56EFBB18F}"/>
              </a:ext>
            </a:extLst>
          </p:cNvPr>
          <p:cNvSpPr/>
          <p:nvPr/>
        </p:nvSpPr>
        <p:spPr>
          <a:xfrm>
            <a:off x="344697" y="193200"/>
            <a:ext cx="11514794"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26829747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801091" y="1260822"/>
            <a:ext cx="10072254" cy="1287532"/>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633413" indent="-633413" algn="just">
              <a:lnSpc>
                <a:spcPct val="150000"/>
              </a:lnSpc>
            </a:pPr>
            <a:r>
              <a:rPr lang="es-ES" b="1" dirty="0">
                <a:latin typeface="Arial" panose="020B0604020202020204" pitchFamily="34" charset="0"/>
                <a:cs typeface="Times New Roman" panose="02020603050405020304" pitchFamily="18" charset="0"/>
              </a:rPr>
              <a:t>Q6: ¿Cuáles considera las falencias de los canales de comunicación empleados en el flujo de información para la capacidad de mando y control en relación a las operaciones de ámbito interno?</a:t>
            </a:r>
            <a:endParaRPr lang="es-EC" b="1" dirty="0">
              <a:latin typeface="Arial" panose="020B060402020202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xmlns="" id="{05DDEF30-BF82-491D-AACF-61D9266B17A6}"/>
              </a:ext>
            </a:extLst>
          </p:cNvPr>
          <p:cNvPicPr>
            <a:picLocks noChangeAspect="1"/>
          </p:cNvPicPr>
          <p:nvPr/>
        </p:nvPicPr>
        <p:blipFill rotWithShape="1">
          <a:blip r:embed="rId3"/>
          <a:srcRect l="21650" t="42647" r="36416" b="22687"/>
          <a:stretch/>
        </p:blipFill>
        <p:spPr>
          <a:xfrm>
            <a:off x="418039" y="3265185"/>
            <a:ext cx="5112568" cy="2376264"/>
          </a:xfrm>
          <a:prstGeom prst="rect">
            <a:avLst/>
          </a:prstGeom>
        </p:spPr>
      </p:pic>
      <p:pic>
        <p:nvPicPr>
          <p:cNvPr id="4" name="Imagen 3">
            <a:extLst>
              <a:ext uri="{FF2B5EF4-FFF2-40B4-BE49-F238E27FC236}">
                <a16:creationId xmlns:a16="http://schemas.microsoft.com/office/drawing/2014/main" xmlns="" id="{158F9388-00FD-485F-AECA-5DDEED2BD7EB}"/>
              </a:ext>
            </a:extLst>
          </p:cNvPr>
          <p:cNvPicPr>
            <a:picLocks noChangeAspect="1"/>
          </p:cNvPicPr>
          <p:nvPr/>
        </p:nvPicPr>
        <p:blipFill>
          <a:blip r:embed="rId4"/>
          <a:stretch>
            <a:fillRect/>
          </a:stretch>
        </p:blipFill>
        <p:spPr>
          <a:xfrm>
            <a:off x="6248400" y="2734288"/>
            <a:ext cx="5760000" cy="3533114"/>
          </a:xfrm>
          <a:prstGeom prst="rect">
            <a:avLst/>
          </a:prstGeom>
        </p:spPr>
      </p:pic>
      <p:sp>
        <p:nvSpPr>
          <p:cNvPr id="13" name="4 Placa">
            <a:extLst>
              <a:ext uri="{FF2B5EF4-FFF2-40B4-BE49-F238E27FC236}">
                <a16:creationId xmlns:a16="http://schemas.microsoft.com/office/drawing/2014/main" xmlns="" id="{C190225A-A876-4CA5-B1DE-9B1E46726BB2}"/>
              </a:ext>
            </a:extLst>
          </p:cNvPr>
          <p:cNvSpPr/>
          <p:nvPr/>
        </p:nvSpPr>
        <p:spPr>
          <a:xfrm>
            <a:off x="318655" y="193200"/>
            <a:ext cx="11554690"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15012075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111681" cy="1287532"/>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633413" indent="-633413" algn="just">
              <a:lnSpc>
                <a:spcPct val="150000"/>
              </a:lnSpc>
            </a:pPr>
            <a:r>
              <a:rPr lang="es-ES" b="1" dirty="0">
                <a:latin typeface="Arial" panose="020B0604020202020204" pitchFamily="34" charset="0"/>
                <a:cs typeface="Times New Roman" panose="02020603050405020304" pitchFamily="18" charset="0"/>
              </a:rPr>
              <a:t>Q7: ¿Con respecto a los procesos para la utilización de los canales de comunicación, cuál considera que sea una deficiencia en la capacidad de mando y control en relación a las operaciones de ámbito interno?</a:t>
            </a:r>
            <a:endParaRPr lang="es-EC" b="1" dirty="0">
              <a:latin typeface="Arial" panose="020B060402020202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6" name="Imagen 5">
            <a:extLst>
              <a:ext uri="{FF2B5EF4-FFF2-40B4-BE49-F238E27FC236}">
                <a16:creationId xmlns:a16="http://schemas.microsoft.com/office/drawing/2014/main" xmlns="" id="{52E016FE-F70B-4A40-BB25-278C737F98DA}"/>
              </a:ext>
            </a:extLst>
          </p:cNvPr>
          <p:cNvPicPr>
            <a:picLocks noChangeAspect="1"/>
          </p:cNvPicPr>
          <p:nvPr/>
        </p:nvPicPr>
        <p:blipFill rotWithShape="1">
          <a:blip r:embed="rId3"/>
          <a:srcRect l="22832" t="38445" r="28147" b="17723"/>
          <a:stretch/>
        </p:blipFill>
        <p:spPr>
          <a:xfrm>
            <a:off x="119336" y="3058802"/>
            <a:ext cx="5976664" cy="3004537"/>
          </a:xfrm>
          <a:prstGeom prst="rect">
            <a:avLst/>
          </a:prstGeom>
        </p:spPr>
      </p:pic>
      <p:pic>
        <p:nvPicPr>
          <p:cNvPr id="10" name="Imagen 9">
            <a:extLst>
              <a:ext uri="{FF2B5EF4-FFF2-40B4-BE49-F238E27FC236}">
                <a16:creationId xmlns:a16="http://schemas.microsoft.com/office/drawing/2014/main" xmlns="" id="{7C7D3BB2-08E9-4C57-8631-7E72914D6BC5}"/>
              </a:ext>
            </a:extLst>
          </p:cNvPr>
          <p:cNvPicPr>
            <a:picLocks noChangeAspect="1"/>
          </p:cNvPicPr>
          <p:nvPr/>
        </p:nvPicPr>
        <p:blipFill>
          <a:blip r:embed="rId4"/>
          <a:stretch>
            <a:fillRect/>
          </a:stretch>
        </p:blipFill>
        <p:spPr>
          <a:xfrm>
            <a:off x="6220350" y="2805381"/>
            <a:ext cx="5561322" cy="3600000"/>
          </a:xfrm>
          <a:prstGeom prst="rect">
            <a:avLst/>
          </a:prstGeom>
        </p:spPr>
      </p:pic>
      <p:sp>
        <p:nvSpPr>
          <p:cNvPr id="13" name="4 Placa">
            <a:extLst>
              <a:ext uri="{FF2B5EF4-FFF2-40B4-BE49-F238E27FC236}">
                <a16:creationId xmlns:a16="http://schemas.microsoft.com/office/drawing/2014/main" xmlns="" id="{9E9CDF9E-DFEB-489E-854B-4DD9AAD6BCED}"/>
              </a:ext>
            </a:extLst>
          </p:cNvPr>
          <p:cNvSpPr/>
          <p:nvPr/>
        </p:nvSpPr>
        <p:spPr>
          <a:xfrm>
            <a:off x="332509" y="193200"/>
            <a:ext cx="11554691"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36266271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083971" cy="872034"/>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633413" indent="-633413" algn="just">
              <a:lnSpc>
                <a:spcPct val="150000"/>
              </a:lnSpc>
            </a:pPr>
            <a:r>
              <a:rPr lang="es-ES" b="1" dirty="0">
                <a:latin typeface="Arial" panose="020B0604020202020204" pitchFamily="34" charset="0"/>
                <a:cs typeface="Times New Roman" panose="02020603050405020304" pitchFamily="18" charset="0"/>
              </a:rPr>
              <a:t>Q8: ¿Existen facilidades, para solicitar información a la fuente para la toma de decisiones en las operaciones d de ámbito interno?</a:t>
            </a:r>
            <a:endParaRPr lang="es-EC" b="1" dirty="0">
              <a:latin typeface="Arial" panose="020B060402020202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xmlns="" id="{F6F13989-9935-48AB-8F62-CB7FC62D5946}"/>
              </a:ext>
            </a:extLst>
          </p:cNvPr>
          <p:cNvPicPr>
            <a:picLocks noChangeAspect="1"/>
          </p:cNvPicPr>
          <p:nvPr/>
        </p:nvPicPr>
        <p:blipFill rotWithShape="1">
          <a:blip r:embed="rId3"/>
          <a:srcRect l="26375" t="44600" r="30509" b="24787"/>
          <a:stretch/>
        </p:blipFill>
        <p:spPr>
          <a:xfrm>
            <a:off x="128902" y="3243900"/>
            <a:ext cx="5895090" cy="2353277"/>
          </a:xfrm>
          <a:prstGeom prst="rect">
            <a:avLst/>
          </a:prstGeom>
        </p:spPr>
      </p:pic>
      <p:pic>
        <p:nvPicPr>
          <p:cNvPr id="4" name="Imagen 3">
            <a:extLst>
              <a:ext uri="{FF2B5EF4-FFF2-40B4-BE49-F238E27FC236}">
                <a16:creationId xmlns:a16="http://schemas.microsoft.com/office/drawing/2014/main" xmlns="" id="{BD84B67C-F4CB-43D5-8FA1-B6E15B0DC877}"/>
              </a:ext>
            </a:extLst>
          </p:cNvPr>
          <p:cNvPicPr>
            <a:picLocks noChangeAspect="1"/>
          </p:cNvPicPr>
          <p:nvPr/>
        </p:nvPicPr>
        <p:blipFill>
          <a:blip r:embed="rId4"/>
          <a:stretch>
            <a:fillRect/>
          </a:stretch>
        </p:blipFill>
        <p:spPr>
          <a:xfrm>
            <a:off x="6168008" y="2980538"/>
            <a:ext cx="5880000" cy="2880000"/>
          </a:xfrm>
          <a:prstGeom prst="rect">
            <a:avLst/>
          </a:prstGeom>
        </p:spPr>
      </p:pic>
      <p:sp>
        <p:nvSpPr>
          <p:cNvPr id="13" name="4 Placa">
            <a:extLst>
              <a:ext uri="{FF2B5EF4-FFF2-40B4-BE49-F238E27FC236}">
                <a16:creationId xmlns:a16="http://schemas.microsoft.com/office/drawing/2014/main" xmlns="" id="{AC0268BC-602C-4099-A717-ED0668AF5F7D}"/>
              </a:ext>
            </a:extLst>
          </p:cNvPr>
          <p:cNvSpPr/>
          <p:nvPr/>
        </p:nvSpPr>
        <p:spPr>
          <a:xfrm>
            <a:off x="360217" y="193200"/>
            <a:ext cx="11499273"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2796333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099885" cy="872034"/>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633413" indent="-633413" algn="just">
              <a:lnSpc>
                <a:spcPct val="150000"/>
              </a:lnSpc>
            </a:pPr>
            <a:r>
              <a:rPr lang="es-ES" b="1" dirty="0">
                <a:latin typeface="Arial" panose="020B0604020202020204" pitchFamily="34" charset="0"/>
                <a:cs typeface="Times New Roman" panose="02020603050405020304" pitchFamily="18" charset="0"/>
              </a:rPr>
              <a:t>Q9: ¿El tipo de comunicación en la capacidad de mando y control en las operaciones de ámbito interno es?</a:t>
            </a:r>
            <a:endParaRPr lang="es-EC" b="1" dirty="0">
              <a:latin typeface="Arial" panose="020B060402020202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6" name="Imagen 5">
            <a:extLst>
              <a:ext uri="{FF2B5EF4-FFF2-40B4-BE49-F238E27FC236}">
                <a16:creationId xmlns:a16="http://schemas.microsoft.com/office/drawing/2014/main" xmlns="" id="{B5C11C30-7BE4-4C94-8B48-4E593DF8F89E}"/>
              </a:ext>
            </a:extLst>
          </p:cNvPr>
          <p:cNvPicPr>
            <a:picLocks noChangeAspect="1"/>
          </p:cNvPicPr>
          <p:nvPr/>
        </p:nvPicPr>
        <p:blipFill rotWithShape="1">
          <a:blip r:embed="rId3"/>
          <a:srcRect l="20470" t="47301" r="23422" b="18369"/>
          <a:stretch/>
        </p:blipFill>
        <p:spPr>
          <a:xfrm>
            <a:off x="119336" y="3122972"/>
            <a:ext cx="5688632" cy="2353277"/>
          </a:xfrm>
          <a:prstGeom prst="rect">
            <a:avLst/>
          </a:prstGeom>
        </p:spPr>
      </p:pic>
      <p:pic>
        <p:nvPicPr>
          <p:cNvPr id="10" name="Imagen 9">
            <a:extLst>
              <a:ext uri="{FF2B5EF4-FFF2-40B4-BE49-F238E27FC236}">
                <a16:creationId xmlns:a16="http://schemas.microsoft.com/office/drawing/2014/main" xmlns="" id="{13EDD49D-FF40-47C6-AB4E-38A405191E96}"/>
              </a:ext>
            </a:extLst>
          </p:cNvPr>
          <p:cNvPicPr>
            <a:picLocks noChangeAspect="1"/>
          </p:cNvPicPr>
          <p:nvPr/>
        </p:nvPicPr>
        <p:blipFill>
          <a:blip r:embed="rId4"/>
          <a:stretch>
            <a:fillRect/>
          </a:stretch>
        </p:blipFill>
        <p:spPr>
          <a:xfrm>
            <a:off x="6222865" y="2481610"/>
            <a:ext cx="5652540" cy="3636000"/>
          </a:xfrm>
          <a:prstGeom prst="rect">
            <a:avLst/>
          </a:prstGeom>
        </p:spPr>
      </p:pic>
      <p:sp>
        <p:nvSpPr>
          <p:cNvPr id="13" name="4 Placa">
            <a:extLst>
              <a:ext uri="{FF2B5EF4-FFF2-40B4-BE49-F238E27FC236}">
                <a16:creationId xmlns:a16="http://schemas.microsoft.com/office/drawing/2014/main" xmlns="" id="{BACD4BAB-7F5E-4B74-A9B2-51A2E5AF3B18}"/>
              </a:ext>
            </a:extLst>
          </p:cNvPr>
          <p:cNvSpPr/>
          <p:nvPr/>
        </p:nvSpPr>
        <p:spPr>
          <a:xfrm>
            <a:off x="346363" y="193200"/>
            <a:ext cx="11529041"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21867590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2509" y="193200"/>
            <a:ext cx="11526982"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4"/>
              <a:defRPr/>
            </a:pPr>
            <a:r>
              <a:rPr lang="es-BO" sz="3200" b="1" dirty="0">
                <a:solidFill>
                  <a:schemeClr val="bg1"/>
                </a:solidFill>
                <a:effectLst>
                  <a:outerShdw blurRad="38100" dist="38100" dir="2700000" algn="tl">
                    <a:srgbClr val="000000">
                      <a:alpha val="43137"/>
                    </a:srgbClr>
                  </a:outerShdw>
                </a:effectLst>
              </a:rPr>
              <a:t>JUSTIFICACIÓN DE LA INVESTIGACIÓN  </a:t>
            </a:r>
          </a:p>
        </p:txBody>
      </p:sp>
      <p:sp>
        <p:nvSpPr>
          <p:cNvPr id="3" name="Rectángulo 2"/>
          <p:cNvSpPr/>
          <p:nvPr/>
        </p:nvSpPr>
        <p:spPr>
          <a:xfrm>
            <a:off x="1357744" y="1697492"/>
            <a:ext cx="10501747" cy="3046988"/>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b="1" dirty="0">
                <a:latin typeface="Arial" panose="020B0604020202020204" pitchFamily="34" charset="0"/>
              </a:rPr>
              <a:t>Contar con una gestión adecuada del flujo de información </a:t>
            </a:r>
            <a:r>
              <a:rPr lang="es-EC" sz="2400" dirty="0">
                <a:latin typeface="Arial" panose="020B0604020202020204" pitchFamily="34" charset="0"/>
              </a:rPr>
              <a:t>supondrá la </a:t>
            </a:r>
            <a:r>
              <a:rPr lang="es-EC" sz="2400" u="sng" dirty="0">
                <a:latin typeface="Arial" panose="020B0604020202020204" pitchFamily="34" charset="0"/>
              </a:rPr>
              <a:t>optimización</a:t>
            </a:r>
            <a:r>
              <a:rPr lang="es-EC" sz="2400" dirty="0">
                <a:latin typeface="Arial" panose="020B0604020202020204" pitchFamily="34" charset="0"/>
              </a:rPr>
              <a:t> de </a:t>
            </a:r>
            <a:r>
              <a:rPr lang="es-EC" sz="2400" b="1" dirty="0">
                <a:latin typeface="Arial" panose="020B0604020202020204" pitchFamily="34" charset="0"/>
              </a:rPr>
              <a:t>procesos</a:t>
            </a:r>
            <a:r>
              <a:rPr lang="es-EC" sz="2400" dirty="0">
                <a:latin typeface="Arial" panose="020B0604020202020204" pitchFamily="34" charset="0"/>
              </a:rPr>
              <a:t> y permitirá el contar con más </a:t>
            </a:r>
            <a:r>
              <a:rPr lang="es-EC" sz="2400" b="1" dirty="0">
                <a:latin typeface="Arial" panose="020B0604020202020204" pitchFamily="34" charset="0"/>
              </a:rPr>
              <a:t>criterios</a:t>
            </a:r>
            <a:r>
              <a:rPr lang="es-EC" sz="2400" dirty="0">
                <a:latin typeface="Arial" panose="020B0604020202020204" pitchFamily="34" charset="0"/>
              </a:rPr>
              <a:t>, basados en una </a:t>
            </a:r>
            <a:r>
              <a:rPr lang="es-EC" sz="2400" b="1" dirty="0">
                <a:latin typeface="Arial" panose="020B0604020202020204" pitchFamily="34" charset="0"/>
              </a:rPr>
              <a:t>información actualizada y veraz</a:t>
            </a:r>
            <a:r>
              <a:rPr lang="es-EC" sz="2400" dirty="0">
                <a:latin typeface="Arial" panose="020B0604020202020204" pitchFamily="34" charset="0"/>
              </a:rPr>
              <a:t> que coadyuve a la </a:t>
            </a:r>
            <a:r>
              <a:rPr lang="es-EC" sz="2400" b="1" dirty="0">
                <a:latin typeface="Arial" panose="020B0604020202020204" pitchFamily="34" charset="0"/>
              </a:rPr>
              <a:t>toma de decisiones </a:t>
            </a:r>
            <a:r>
              <a:rPr lang="es-EC" sz="2400" dirty="0">
                <a:latin typeface="Arial" panose="020B0604020202020204" pitchFamily="34" charset="0"/>
              </a:rPr>
              <a:t>a nivel institucional e intrainstitucional. </a:t>
            </a:r>
          </a:p>
          <a:p>
            <a:pPr algn="just"/>
            <a:endParaRPr lang="es-EC" sz="2400" dirty="0">
              <a:latin typeface="Arial" panose="020B0604020202020204" pitchFamily="34" charset="0"/>
            </a:endParaRPr>
          </a:p>
          <a:p>
            <a:pPr algn="just"/>
            <a:r>
              <a:rPr lang="es-EC" sz="2400" dirty="0">
                <a:latin typeface="Arial" panose="020B0604020202020204" pitchFamily="34" charset="0"/>
              </a:rPr>
              <a:t>Justificando así, que esta investigación pretende dar una normativa institucional que permita estandarizar la gestión del flujo de información dentro del Ejército Ecuatoriano.</a:t>
            </a:r>
          </a:p>
        </p:txBody>
      </p:sp>
      <p:sp>
        <p:nvSpPr>
          <p:cNvPr id="10" name="CuadroTexto 9">
            <a:extLst>
              <a:ext uri="{FF2B5EF4-FFF2-40B4-BE49-F238E27FC236}">
                <a16:creationId xmlns:a16="http://schemas.microsoft.com/office/drawing/2014/main" xmlns="" id="{D740BA1E-D5A7-4243-B50C-B75E8C5B11E4}"/>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4" name="Picture 50" descr="Imagen relacionada">
            <a:extLst>
              <a:ext uri="{FF2B5EF4-FFF2-40B4-BE49-F238E27FC236}">
                <a16:creationId xmlns:a16="http://schemas.microsoft.com/office/drawing/2014/main" xmlns="" id="{9A51D8D3-2176-4E98-9113-0E88BCB15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740" y="4849091"/>
            <a:ext cx="2112720" cy="158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02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0" descr="Imagen relacionada">
            <a:extLst>
              <a:ext uri="{FF2B5EF4-FFF2-40B4-BE49-F238E27FC236}">
                <a16:creationId xmlns:a16="http://schemas.microsoft.com/office/drawing/2014/main" xmlns="" id="{BF45C875-2F68-4BF2-B219-DF4F4078C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Rectángulo 8">
            <a:extLst>
              <a:ext uri="{FF2B5EF4-FFF2-40B4-BE49-F238E27FC236}">
                <a16:creationId xmlns:a16="http://schemas.microsoft.com/office/drawing/2014/main" xmlns="" id="{EF64C620-65B1-4E6B-8D73-E07DD228511E}"/>
              </a:ext>
            </a:extLst>
          </p:cNvPr>
          <p:cNvSpPr/>
          <p:nvPr/>
        </p:nvSpPr>
        <p:spPr>
          <a:xfrm>
            <a:off x="1775519" y="1260822"/>
            <a:ext cx="10056263" cy="872034"/>
          </a:xfrm>
          <a:prstGeom prst="rect">
            <a:avLst/>
          </a:prstGeom>
          <a:ln>
            <a:solidFill>
              <a:srgbClr val="00B05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633413" indent="-633413" algn="just">
              <a:lnSpc>
                <a:spcPct val="150000"/>
              </a:lnSpc>
            </a:pPr>
            <a:r>
              <a:rPr lang="es-ES" b="1" dirty="0">
                <a:latin typeface="Arial" panose="020B0604020202020204" pitchFamily="34" charset="0"/>
                <a:cs typeface="Times New Roman" panose="02020603050405020304" pitchFamily="18" charset="0"/>
              </a:rPr>
              <a:t>Q10: ¿Existe una evaluación de las órdenes, toma de decisiones e informes en relación a la gestión de información?</a:t>
            </a:r>
            <a:endParaRPr lang="es-EC" b="1" dirty="0">
              <a:latin typeface="Arial" panose="020B060402020202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87629528-34D0-4D47-A284-9D0CE29AC9EC}"/>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xmlns="" id="{E0FDBA80-C58D-4D28-9AB3-1396343A7945}"/>
              </a:ext>
            </a:extLst>
          </p:cNvPr>
          <p:cNvPicPr>
            <a:picLocks noChangeAspect="1"/>
          </p:cNvPicPr>
          <p:nvPr/>
        </p:nvPicPr>
        <p:blipFill rotWithShape="1">
          <a:blip r:embed="rId3"/>
          <a:srcRect l="28147" t="50000" r="30509" b="18369"/>
          <a:stretch/>
        </p:blipFill>
        <p:spPr>
          <a:xfrm>
            <a:off x="263352" y="3068960"/>
            <a:ext cx="5472750" cy="2354083"/>
          </a:xfrm>
          <a:prstGeom prst="rect">
            <a:avLst/>
          </a:prstGeom>
        </p:spPr>
      </p:pic>
      <p:pic>
        <p:nvPicPr>
          <p:cNvPr id="4" name="Imagen 3">
            <a:extLst>
              <a:ext uri="{FF2B5EF4-FFF2-40B4-BE49-F238E27FC236}">
                <a16:creationId xmlns:a16="http://schemas.microsoft.com/office/drawing/2014/main" xmlns="" id="{019FEEDF-7BB5-48C7-9F26-0C56FF74FE96}"/>
              </a:ext>
            </a:extLst>
          </p:cNvPr>
          <p:cNvPicPr>
            <a:picLocks noChangeAspect="1"/>
          </p:cNvPicPr>
          <p:nvPr/>
        </p:nvPicPr>
        <p:blipFill>
          <a:blip r:embed="rId4"/>
          <a:stretch>
            <a:fillRect/>
          </a:stretch>
        </p:blipFill>
        <p:spPr>
          <a:xfrm>
            <a:off x="6248400" y="2806001"/>
            <a:ext cx="5713846" cy="2880000"/>
          </a:xfrm>
          <a:prstGeom prst="rect">
            <a:avLst/>
          </a:prstGeom>
        </p:spPr>
      </p:pic>
      <p:sp>
        <p:nvSpPr>
          <p:cNvPr id="13" name="4 Placa">
            <a:extLst>
              <a:ext uri="{FF2B5EF4-FFF2-40B4-BE49-F238E27FC236}">
                <a16:creationId xmlns:a16="http://schemas.microsoft.com/office/drawing/2014/main" xmlns="" id="{F7027B49-BE6E-4F6C-BED4-0166A4F7081D}"/>
              </a:ext>
            </a:extLst>
          </p:cNvPr>
          <p:cNvSpPr/>
          <p:nvPr/>
        </p:nvSpPr>
        <p:spPr>
          <a:xfrm>
            <a:off x="263352" y="193200"/>
            <a:ext cx="11568430" cy="571504"/>
          </a:xfrm>
          <a:prstGeom prst="plaque">
            <a:avLst/>
          </a:prstGeom>
          <a:solidFill>
            <a:schemeClr val="accent6">
              <a:lumMod val="75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lphaLcParenR"/>
              <a:defRPr/>
            </a:pPr>
            <a:r>
              <a:rPr lang="es-BO" sz="3200" b="1" dirty="0">
                <a:solidFill>
                  <a:schemeClr val="bg1"/>
                </a:solidFill>
                <a:effectLst>
                  <a:outerShdw blurRad="38100" dist="38100" dir="2700000" algn="tl">
                    <a:srgbClr val="000000">
                      <a:alpha val="43137"/>
                    </a:srgbClr>
                  </a:outerShdw>
                </a:effectLst>
              </a:rPr>
              <a:t>ANÁLISIS DE RESULTADOS</a:t>
            </a:r>
          </a:p>
        </p:txBody>
      </p:sp>
    </p:spTree>
    <p:extLst>
      <p:ext uri="{BB962C8B-B14F-4D97-AF65-F5344CB8AC3E}">
        <p14:creationId xmlns:p14="http://schemas.microsoft.com/office/powerpoint/2010/main" val="41195605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p:cNvSpPr/>
          <p:nvPr/>
        </p:nvSpPr>
        <p:spPr>
          <a:xfrm>
            <a:off x="1302326" y="2708920"/>
            <a:ext cx="10543310" cy="1260000"/>
          </a:xfrm>
          <a:prstGeom prst="plaque">
            <a:avLst/>
          </a:prstGeom>
          <a:solidFill>
            <a:schemeClr val="accent6">
              <a:lumMod val="50000"/>
            </a:schemeClr>
          </a:solidFill>
          <a:ln>
            <a:solidFill>
              <a:schemeClr val="accent3">
                <a:lumMod val="60000"/>
                <a:lumOff val="40000"/>
              </a:schemeClr>
            </a:solid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POLÍTICA</a:t>
            </a:r>
          </a:p>
        </p:txBody>
      </p:sp>
    </p:spTree>
    <p:extLst>
      <p:ext uri="{BB962C8B-B14F-4D97-AF65-F5344CB8AC3E}">
        <p14:creationId xmlns:p14="http://schemas.microsoft.com/office/powerpoint/2010/main" val="2941620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2E9EDC2-FC0A-4947-B835-3B01B8DDD5CD}"/>
              </a:ext>
            </a:extLst>
          </p:cNvPr>
          <p:cNvSpPr>
            <a:spLocks noGrp="1"/>
          </p:cNvSpPr>
          <p:nvPr>
            <p:ph idx="1"/>
          </p:nvPr>
        </p:nvSpPr>
        <p:spPr>
          <a:xfrm>
            <a:off x="1305178" y="442994"/>
            <a:ext cx="10551462" cy="4641627"/>
          </a:xfrm>
          <a:ln>
            <a:solidFill>
              <a:srgbClr val="00B050"/>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176213" indent="0" algn="just">
              <a:buNone/>
            </a:pPr>
            <a:r>
              <a:rPr lang="es-EC" sz="2400" i="1" dirty="0">
                <a:effectLst>
                  <a:outerShdw blurRad="38100" dist="38100" dir="2700000" algn="tl">
                    <a:srgbClr val="000000">
                      <a:alpha val="43137"/>
                    </a:srgbClr>
                  </a:outerShdw>
                </a:effectLst>
              </a:rPr>
              <a:t>La </a:t>
            </a:r>
            <a:r>
              <a:rPr lang="es-EC" sz="2400" b="1" i="1" dirty="0">
                <a:effectLst>
                  <a:outerShdw blurRad="38100" dist="38100" dir="2700000" algn="tl">
                    <a:srgbClr val="000000">
                      <a:alpha val="43137"/>
                    </a:srgbClr>
                  </a:outerShdw>
                </a:effectLst>
              </a:rPr>
              <a:t>Constitución Ecuatoriana 2008</a:t>
            </a:r>
            <a:r>
              <a:rPr lang="es-EC" sz="2400" i="1" dirty="0">
                <a:effectLst>
                  <a:outerShdw blurRad="38100" dist="38100" dir="2700000" algn="tl">
                    <a:srgbClr val="000000">
                      <a:alpha val="43137"/>
                    </a:srgbClr>
                  </a:outerShdw>
                </a:effectLst>
              </a:rPr>
              <a:t>: Los Principios Fundamentales, </a:t>
            </a:r>
            <a:r>
              <a:rPr lang="es-EC" sz="2400" dirty="0"/>
              <a:t>los responsables son:</a:t>
            </a:r>
            <a:endParaRPr lang="es-EC" sz="700" i="1" dirty="0">
              <a:solidFill>
                <a:srgbClr val="FF0000"/>
              </a:solidFill>
              <a:effectLst>
                <a:outerShdw blurRad="38100" dist="38100" dir="2700000" algn="tl">
                  <a:srgbClr val="000000">
                    <a:alpha val="43137"/>
                  </a:srgbClr>
                </a:outerShdw>
              </a:effectLst>
            </a:endParaRPr>
          </a:p>
          <a:p>
            <a:pPr marL="633413" indent="-457200" algn="just">
              <a:buFont typeface="+mj-lt"/>
              <a:buAutoNum type="arabicParenR"/>
            </a:pPr>
            <a:r>
              <a:rPr lang="es-EC" sz="2400" i="1" dirty="0">
                <a:solidFill>
                  <a:schemeClr val="accent6">
                    <a:lumMod val="75000"/>
                  </a:schemeClr>
                </a:solidFill>
                <a:effectLst>
                  <a:outerShdw blurRad="38100" dist="38100" dir="2700000" algn="tl">
                    <a:srgbClr val="000000">
                      <a:alpha val="43137"/>
                    </a:srgbClr>
                  </a:outerShdw>
                </a:effectLst>
              </a:rPr>
              <a:t>La Dirección de Información</a:t>
            </a:r>
            <a:r>
              <a:rPr lang="es-EC" sz="2400" dirty="0"/>
              <a:t>, a cargo de coordinar la gestión del </a:t>
            </a:r>
            <a:r>
              <a:rPr lang="es-EC" sz="2400" dirty="0" err="1"/>
              <a:t>SNI</a:t>
            </a:r>
            <a:r>
              <a:rPr lang="es-EC" sz="2400" dirty="0"/>
              <a:t> y entregar al país información sobre diferentes aspectos de la realidad nacional, que sirva de insumo para la planificación y gestión del Estado.</a:t>
            </a:r>
          </a:p>
          <a:p>
            <a:pPr marL="633413" indent="-457200" algn="just">
              <a:buFont typeface="+mj-lt"/>
              <a:buAutoNum type="arabicParenR"/>
            </a:pPr>
            <a:r>
              <a:rPr lang="es-EC" sz="2400" i="1" dirty="0">
                <a:solidFill>
                  <a:schemeClr val="accent6">
                    <a:lumMod val="75000"/>
                  </a:schemeClr>
                </a:solidFill>
                <a:effectLst>
                  <a:outerShdw blurRad="38100" dist="38100" dir="2700000" algn="tl">
                    <a:srgbClr val="000000">
                      <a:alpha val="43137"/>
                    </a:srgbClr>
                  </a:outerShdw>
                </a:effectLst>
              </a:rPr>
              <a:t>La Dirección de Investigación</a:t>
            </a:r>
            <a:r>
              <a:rPr lang="es-EC" sz="2400" dirty="0"/>
              <a:t>, responsable de promover la realización y difusión de investigaciones, estudios sectoriales y documentos metodológicos que apoyen la formulación de políticas públicas y la elaboración de propuestas de desarrollo.</a:t>
            </a:r>
          </a:p>
          <a:p>
            <a:pPr marL="633413" indent="-457200" algn="just">
              <a:buFont typeface="+mj-lt"/>
              <a:buAutoNum type="arabicParenR"/>
            </a:pPr>
            <a:r>
              <a:rPr lang="es-EC" sz="2400" i="1" dirty="0">
                <a:solidFill>
                  <a:schemeClr val="accent6">
                    <a:lumMod val="75000"/>
                  </a:schemeClr>
                </a:solidFill>
                <a:effectLst>
                  <a:outerShdw blurRad="38100" dist="38100" dir="2700000" algn="tl">
                    <a:srgbClr val="000000">
                      <a:alpha val="43137"/>
                    </a:srgbClr>
                  </a:outerShdw>
                </a:effectLst>
              </a:rPr>
              <a:t>La Dirección de Tecnologías de Información y Comunicaciones</a:t>
            </a:r>
            <a:r>
              <a:rPr lang="es-EC" sz="2400" dirty="0"/>
              <a:t>, encargada de evaluar y ejecutar planes, programas y proyectos con el fin de proveer nuevas TIC que apoyen la planificación nacional y la gestión institucional.</a:t>
            </a:r>
          </a:p>
        </p:txBody>
      </p:sp>
      <p:pic>
        <p:nvPicPr>
          <p:cNvPr id="50178" name="Picture 2" descr="JURISTAS ECUADOR: CONSTITUCIÓN DEL ECUADOR - 2008">
            <a:extLst>
              <a:ext uri="{FF2B5EF4-FFF2-40B4-BE49-F238E27FC236}">
                <a16:creationId xmlns:a16="http://schemas.microsoft.com/office/drawing/2014/main" xmlns="" id="{95DDC383-DB16-49A8-842E-7EB573C326F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302517" y="4581872"/>
            <a:ext cx="1554123" cy="2204864"/>
          </a:xfrm>
          <a:prstGeom prst="rect">
            <a:avLst/>
          </a:prstGeom>
          <a:noFill/>
          <a:ln>
            <a:solidFill>
              <a:srgbClr val="00B050"/>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182" name="Picture 6" descr="Oración para pedirle a la justicia de Dios | Palabra de Dios Para Hoy">
            <a:extLst>
              <a:ext uri="{FF2B5EF4-FFF2-40B4-BE49-F238E27FC236}">
                <a16:creationId xmlns:a16="http://schemas.microsoft.com/office/drawing/2014/main" xmlns="" id="{B3F49318-44A4-4D5B-8F4C-FD29ACB255F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507227" y="5948991"/>
            <a:ext cx="1606053" cy="812437"/>
          </a:xfrm>
          <a:prstGeom prst="rect">
            <a:avLst/>
          </a:prstGeom>
          <a:noFill/>
          <a:ln>
            <a:solidFill>
              <a:srgbClr val="00B050"/>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4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2E9EDC2-FC0A-4947-B835-3B01B8DDD5CD}"/>
              </a:ext>
            </a:extLst>
          </p:cNvPr>
          <p:cNvSpPr>
            <a:spLocks noGrp="1"/>
          </p:cNvSpPr>
          <p:nvPr>
            <p:ph idx="1"/>
          </p:nvPr>
        </p:nvSpPr>
        <p:spPr>
          <a:xfrm>
            <a:off x="1388305" y="195060"/>
            <a:ext cx="10526603" cy="4958832"/>
          </a:xfrm>
          <a:ln>
            <a:solidFill>
              <a:srgbClr val="00B050"/>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anose="05000000000000000000" pitchFamily="2" charset="2"/>
              <a:buChar char="§"/>
            </a:pPr>
            <a:endParaRPr lang="es-EC" sz="1050" dirty="0"/>
          </a:p>
          <a:p>
            <a:pPr algn="just">
              <a:buFont typeface="Wingdings" panose="05000000000000000000" pitchFamily="2" charset="2"/>
              <a:buChar char="§"/>
            </a:pPr>
            <a:r>
              <a:rPr lang="es-EC" sz="2400" i="1" dirty="0">
                <a:solidFill>
                  <a:schemeClr val="accent6">
                    <a:lumMod val="75000"/>
                  </a:schemeClr>
                </a:solidFill>
                <a:effectLst>
                  <a:outerShdw blurRad="38100" dist="38100" dir="2700000" algn="tl">
                    <a:srgbClr val="000000">
                      <a:alpha val="43137"/>
                    </a:srgbClr>
                  </a:outerShdw>
                </a:effectLst>
              </a:rPr>
              <a:t>El Sistema Nacional de Información </a:t>
            </a:r>
            <a:r>
              <a:rPr lang="es-EC" sz="2400" dirty="0"/>
              <a:t>(</a:t>
            </a:r>
            <a:r>
              <a:rPr lang="es-EC" sz="2400" dirty="0" err="1"/>
              <a:t>SNI</a:t>
            </a:r>
            <a:r>
              <a:rPr lang="es-EC" sz="2400" dirty="0"/>
              <a:t>), es coordinado por la </a:t>
            </a:r>
            <a:r>
              <a:rPr lang="es-EC" sz="2400" i="1" dirty="0">
                <a:effectLst>
                  <a:outerShdw blurRad="38100" dist="38100" dir="2700000" algn="tl">
                    <a:srgbClr val="000000">
                      <a:alpha val="43137"/>
                    </a:srgbClr>
                  </a:outerShdw>
                </a:effectLst>
              </a:rPr>
              <a:t>Secretaría Técnica de Planificación “Planifica Ecuador”.</a:t>
            </a:r>
          </a:p>
          <a:p>
            <a:pPr algn="just">
              <a:buFont typeface="Wingdings" panose="05000000000000000000" pitchFamily="2" charset="2"/>
              <a:buChar char="§"/>
            </a:pPr>
            <a:endParaRPr lang="es-EC" sz="1200" dirty="0"/>
          </a:p>
          <a:p>
            <a:pPr algn="just">
              <a:buFont typeface="Wingdings" panose="05000000000000000000" pitchFamily="2" charset="2"/>
              <a:buChar char="§"/>
            </a:pPr>
            <a:r>
              <a:rPr lang="es-EC" sz="2400" dirty="0"/>
              <a:t>Constituye el conjunto organizado de elementos que permiten la interacción de actores con el objeto de </a:t>
            </a:r>
            <a:r>
              <a:rPr lang="es-EC" sz="2400" dirty="0">
                <a:effectLst>
                  <a:outerShdw blurRad="38100" dist="38100" dir="2700000" algn="tl">
                    <a:srgbClr val="000000">
                      <a:alpha val="43137"/>
                    </a:srgbClr>
                  </a:outerShdw>
                </a:effectLst>
              </a:rPr>
              <a:t>acceder, recoger, almacenar y transformar </a:t>
            </a:r>
            <a:r>
              <a:rPr lang="es-EC" sz="2400" dirty="0"/>
              <a:t>datos en información relevante para la planificación del desarrollo y las finanzas públicas. </a:t>
            </a:r>
          </a:p>
          <a:p>
            <a:pPr algn="just">
              <a:buFont typeface="Wingdings" panose="05000000000000000000" pitchFamily="2" charset="2"/>
              <a:buChar char="§"/>
            </a:pPr>
            <a:endParaRPr lang="es-EC" sz="1200" dirty="0"/>
          </a:p>
          <a:p>
            <a:pPr algn="just">
              <a:buFont typeface="Wingdings" panose="05000000000000000000" pitchFamily="2" charset="2"/>
              <a:buChar char="§"/>
            </a:pPr>
            <a:r>
              <a:rPr lang="es-EC" sz="2400" i="1" dirty="0">
                <a:solidFill>
                  <a:schemeClr val="accent6">
                    <a:lumMod val="75000"/>
                  </a:schemeClr>
                </a:solidFill>
                <a:effectLst>
                  <a:outerShdw blurRad="38100" dist="38100" dir="2700000" algn="tl">
                    <a:srgbClr val="000000">
                      <a:alpha val="43137"/>
                    </a:srgbClr>
                  </a:outerShdw>
                </a:effectLst>
              </a:rPr>
              <a:t>Código de Planificación y Finanzas Públicas</a:t>
            </a:r>
            <a:r>
              <a:rPr lang="es-EC" sz="2400" dirty="0"/>
              <a:t>, Art. 33 Registro Oficial No. 306, año 2010.</a:t>
            </a:r>
          </a:p>
          <a:p>
            <a:pPr algn="just">
              <a:buFont typeface="Wingdings" panose="05000000000000000000" pitchFamily="2" charset="2"/>
              <a:buChar char="§"/>
            </a:pPr>
            <a:endParaRPr lang="es-EC" sz="1200" i="1" u="sng" dirty="0"/>
          </a:p>
          <a:p>
            <a:pPr algn="just">
              <a:buFont typeface="Wingdings" panose="05000000000000000000" pitchFamily="2" charset="2"/>
              <a:buChar char="§"/>
            </a:pPr>
            <a:r>
              <a:rPr lang="es-EC" sz="2400" dirty="0"/>
              <a:t>Este es el sistema general (diseñado en el gobierno de Correa) pero </a:t>
            </a:r>
            <a:r>
              <a:rPr lang="es-EC" sz="2400" b="1" u="sng" dirty="0">
                <a:effectLst>
                  <a:outerShdw blurRad="38100" dist="38100" dir="2700000" algn="tl">
                    <a:srgbClr val="000000">
                      <a:alpha val="43137"/>
                    </a:srgbClr>
                  </a:outerShdw>
                </a:effectLst>
              </a:rPr>
              <a:t>NO existe en el ámbito de las Fuerzas Armadas</a:t>
            </a:r>
            <a:r>
              <a:rPr lang="es-EC" sz="2400" dirty="0"/>
              <a:t>, solo habla de la información nacional y conformada por zonas.                                                  </a:t>
            </a:r>
          </a:p>
        </p:txBody>
      </p:sp>
      <p:pic>
        <p:nvPicPr>
          <p:cNvPr id="4" name="Picture 2" descr="Visor Nacional SNI">
            <a:extLst>
              <a:ext uri="{FF2B5EF4-FFF2-40B4-BE49-F238E27FC236}">
                <a16:creationId xmlns:a16="http://schemas.microsoft.com/office/drawing/2014/main" xmlns="" id="{C5189869-6E0E-414D-8C4D-D6E50BE15B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369" b="9728"/>
          <a:stretch/>
        </p:blipFill>
        <p:spPr bwMode="auto">
          <a:xfrm>
            <a:off x="6184445" y="5537820"/>
            <a:ext cx="1472538" cy="662955"/>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5" name="Picture 6" descr="Planifica Ecuador (@PlanificaEcu) | توییتر">
            <a:extLst>
              <a:ext uri="{FF2B5EF4-FFF2-40B4-BE49-F238E27FC236}">
                <a16:creationId xmlns:a16="http://schemas.microsoft.com/office/drawing/2014/main" xmlns="" id="{F2477444-2772-417E-A365-B9EC461DC6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11" b="31100"/>
          <a:stretch/>
        </p:blipFill>
        <p:spPr bwMode="auto">
          <a:xfrm>
            <a:off x="2256009" y="5473642"/>
            <a:ext cx="1472538" cy="862748"/>
          </a:xfrm>
          <a:prstGeom prst="rect">
            <a:avLst/>
          </a:prstGeom>
          <a:noFill/>
          <a:ln>
            <a:solidFill>
              <a:srgbClr val="00B050"/>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Visor Nacional SNI">
            <a:extLst>
              <a:ext uri="{FF2B5EF4-FFF2-40B4-BE49-F238E27FC236}">
                <a16:creationId xmlns:a16="http://schemas.microsoft.com/office/drawing/2014/main" xmlns="" id="{2FEAA39E-2D9B-4E64-8500-B8EF599C52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4746"/>
          <a:stretch/>
        </p:blipFill>
        <p:spPr bwMode="auto">
          <a:xfrm>
            <a:off x="4555600" y="5537820"/>
            <a:ext cx="790977" cy="734393"/>
          </a:xfrm>
          <a:prstGeom prst="rect">
            <a:avLst/>
          </a:prstGeom>
          <a:noFill/>
          <a:ln>
            <a:solidFill>
              <a:srgbClr val="00B050"/>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02" name="Picture 2" descr="CÓDIGO ORGÁNICO DE PLANIFICACIÓN Y FINANZAS PÚBLICAS TOMO I ...">
            <a:extLst>
              <a:ext uri="{FF2B5EF4-FFF2-40B4-BE49-F238E27FC236}">
                <a16:creationId xmlns:a16="http://schemas.microsoft.com/office/drawing/2014/main" xmlns="" id="{2EDCF42C-6BB9-4B46-BD4F-0BDDD71B1D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1956" y="5002335"/>
            <a:ext cx="1258268" cy="1660606"/>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04" name="Picture 4" descr="Comando Conjunto de las Fuerzas Armadas del Ecuador">
            <a:extLst>
              <a:ext uri="{FF2B5EF4-FFF2-40B4-BE49-F238E27FC236}">
                <a16:creationId xmlns:a16="http://schemas.microsoft.com/office/drawing/2014/main" xmlns="" id="{DB2E65AE-1911-4DAF-8C05-F732FF1E44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0239" y="5232917"/>
            <a:ext cx="1199442" cy="1199442"/>
          </a:xfrm>
          <a:prstGeom prst="rect">
            <a:avLst/>
          </a:prstGeom>
          <a:noFill/>
          <a:ln>
            <a:solidFill>
              <a:srgbClr val="00B050"/>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32509" y="193200"/>
            <a:ext cx="11526982"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5"/>
              <a:defRPr/>
            </a:pPr>
            <a:r>
              <a:rPr lang="es-BO" sz="3200" b="1" dirty="0">
                <a:solidFill>
                  <a:schemeClr val="bg1"/>
                </a:solidFill>
                <a:effectLst>
                  <a:outerShdw blurRad="38100" dist="38100" dir="2700000" algn="tl">
                    <a:srgbClr val="000000">
                      <a:alpha val="43137"/>
                    </a:srgbClr>
                  </a:outerShdw>
                </a:effectLst>
              </a:rPr>
              <a:t>OBJETIVO GENERAL </a:t>
            </a:r>
          </a:p>
        </p:txBody>
      </p:sp>
      <p:sp>
        <p:nvSpPr>
          <p:cNvPr id="3" name="Rectángulo 2"/>
          <p:cNvSpPr/>
          <p:nvPr/>
        </p:nvSpPr>
        <p:spPr>
          <a:xfrm>
            <a:off x="1357744" y="2459504"/>
            <a:ext cx="10501747" cy="1938992"/>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b="1" dirty="0">
                <a:latin typeface="Arial" panose="020B0604020202020204" pitchFamily="34" charset="0"/>
                <a:ea typeface="Calibri" panose="020F0502020204030204" pitchFamily="34" charset="0"/>
              </a:rPr>
              <a:t>Analizar</a:t>
            </a:r>
            <a:r>
              <a:rPr lang="es-EC" sz="2400" b="1" dirty="0">
                <a:latin typeface="Arial" panose="020B0604020202020204" pitchFamily="34" charset="0"/>
                <a:ea typeface="Calibri" panose="020F0502020204030204" pitchFamily="34" charset="0"/>
              </a:rPr>
              <a:t> la influencia de las deficiencias de la gestión de la información en el Ejército Ecuatoriano </a:t>
            </a:r>
            <a:r>
              <a:rPr lang="es-EC" sz="2400" dirty="0">
                <a:latin typeface="Arial" panose="020B0604020202020204" pitchFamily="34" charset="0"/>
                <a:ea typeface="Calibri" panose="020F0502020204030204" pitchFamily="34" charset="0"/>
              </a:rPr>
              <a:t>en el desarrollo de la capacidad general de mando control en las operaciones de ámbito interno en el año 2019, que nos permita desarrollar estrategias metodológicas para optimizar la capacidad de mando y control referente a este tipo de operaciones.</a:t>
            </a:r>
          </a:p>
        </p:txBody>
      </p:sp>
      <p:pic>
        <p:nvPicPr>
          <p:cNvPr id="13362" name="Picture 50" descr="Imagen relacionada">
            <a:extLst>
              <a:ext uri="{FF2B5EF4-FFF2-40B4-BE49-F238E27FC236}">
                <a16:creationId xmlns:a16="http://schemas.microsoft.com/office/drawing/2014/main" xmlns="" id="{CA5550A6-0AAE-43F5-8967-85C4701AE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740" y="4849091"/>
            <a:ext cx="2112720" cy="158454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D740BA1E-D5A7-4243-B50C-B75E8C5B11E4}"/>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1022539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193200"/>
            <a:ext cx="11526981"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OBJETIVOS ESPECÍFICOS</a:t>
            </a:r>
          </a:p>
        </p:txBody>
      </p:sp>
      <p:sp>
        <p:nvSpPr>
          <p:cNvPr id="3" name="Rectángulo 2"/>
          <p:cNvSpPr/>
          <p:nvPr/>
        </p:nvSpPr>
        <p:spPr>
          <a:xfrm>
            <a:off x="1925782" y="1792894"/>
            <a:ext cx="9947561" cy="3908762"/>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mj-lt"/>
              <a:buAutoNum type="arabicPeriod"/>
            </a:pPr>
            <a:r>
              <a:rPr lang="es-EC" sz="2400" b="1" dirty="0">
                <a:latin typeface="Arial" panose="020B0604020202020204" pitchFamily="34" charset="0"/>
                <a:ea typeface="Calibri" panose="020F0502020204030204" pitchFamily="34" charset="0"/>
              </a:rPr>
              <a:t>Determinar</a:t>
            </a:r>
            <a:r>
              <a:rPr lang="es-EC" sz="2400" dirty="0">
                <a:latin typeface="Arial" panose="020B0604020202020204" pitchFamily="34" charset="0"/>
                <a:ea typeface="Calibri" panose="020F0502020204030204" pitchFamily="34" charset="0"/>
              </a:rPr>
              <a:t> las </a:t>
            </a:r>
            <a:r>
              <a:rPr lang="es-EC" sz="2400" b="1" dirty="0">
                <a:latin typeface="Arial" panose="020B0604020202020204" pitchFamily="34" charset="0"/>
                <a:ea typeface="Calibri" panose="020F0502020204030204" pitchFamily="34" charset="0"/>
              </a:rPr>
              <a:t>deficiencias</a:t>
            </a:r>
            <a:r>
              <a:rPr lang="es-EC" sz="2400" dirty="0">
                <a:latin typeface="Arial" panose="020B0604020202020204" pitchFamily="34" charset="0"/>
                <a:ea typeface="Calibri" panose="020F0502020204030204" pitchFamily="34" charset="0"/>
              </a:rPr>
              <a:t> en la gestión de la información del Ejército Ecuatoriano.</a:t>
            </a:r>
          </a:p>
          <a:p>
            <a:pPr marL="457200" indent="-457200" algn="just">
              <a:buFont typeface="+mj-lt"/>
              <a:buAutoNum type="arabicPeriod"/>
            </a:pPr>
            <a:endParaRPr lang="es-EC" sz="1400" dirty="0">
              <a:latin typeface="Arial" panose="020B0604020202020204" pitchFamily="34" charset="0"/>
              <a:ea typeface="Calibri" panose="020F0502020204030204" pitchFamily="34" charset="0"/>
            </a:endParaRPr>
          </a:p>
          <a:p>
            <a:pPr marL="457200" indent="-457200" algn="just">
              <a:buFont typeface="+mj-lt"/>
              <a:buAutoNum type="arabicPeriod"/>
            </a:pPr>
            <a:endParaRPr lang="es-EC" sz="1400" dirty="0">
              <a:latin typeface="Arial" panose="020B0604020202020204" pitchFamily="34" charset="0"/>
              <a:ea typeface="Calibri" panose="020F0502020204030204" pitchFamily="34" charset="0"/>
            </a:endParaRPr>
          </a:p>
          <a:p>
            <a:pPr marL="457200" indent="-457200" algn="just">
              <a:buFont typeface="+mj-lt"/>
              <a:buAutoNum type="arabicPeriod"/>
            </a:pPr>
            <a:r>
              <a:rPr lang="es-EC" sz="2400" b="1" dirty="0">
                <a:latin typeface="Arial" panose="020B0604020202020204" pitchFamily="34" charset="0"/>
                <a:ea typeface="Calibri" panose="020F0502020204030204" pitchFamily="34" charset="0"/>
              </a:rPr>
              <a:t>Analizar</a:t>
            </a:r>
            <a:r>
              <a:rPr lang="es-EC" sz="2400" dirty="0">
                <a:latin typeface="Arial" panose="020B0604020202020204" pitchFamily="34" charset="0"/>
                <a:ea typeface="Calibri" panose="020F0502020204030204" pitchFamily="34" charset="0"/>
              </a:rPr>
              <a:t> la </a:t>
            </a:r>
            <a:r>
              <a:rPr lang="es-EC" sz="2400" b="1" dirty="0">
                <a:latin typeface="Arial" panose="020B0604020202020204" pitchFamily="34" charset="0"/>
                <a:ea typeface="Calibri" panose="020F0502020204030204" pitchFamily="34" charset="0"/>
              </a:rPr>
              <a:t>Capacidad</a:t>
            </a:r>
            <a:r>
              <a:rPr lang="es-EC" sz="2400" dirty="0">
                <a:latin typeface="Arial" panose="020B0604020202020204" pitchFamily="34" charset="0"/>
                <a:ea typeface="Calibri" panose="020F0502020204030204" pitchFamily="34" charset="0"/>
              </a:rPr>
              <a:t> </a:t>
            </a:r>
            <a:r>
              <a:rPr lang="es-EC" sz="2400" b="1" dirty="0">
                <a:latin typeface="Arial" panose="020B0604020202020204" pitchFamily="34" charset="0"/>
                <a:ea typeface="Calibri" panose="020F0502020204030204" pitchFamily="34" charset="0"/>
              </a:rPr>
              <a:t>de Mando y Control </a:t>
            </a:r>
            <a:r>
              <a:rPr lang="es-EC" sz="2400" dirty="0">
                <a:latin typeface="Arial" panose="020B0604020202020204" pitchFamily="34" charset="0"/>
                <a:ea typeface="Calibri" panose="020F0502020204030204" pitchFamily="34" charset="0"/>
              </a:rPr>
              <a:t>en el desarrollo de operaciones de ámbito interno en el año 2019 en función de la gestión de la información.</a:t>
            </a:r>
          </a:p>
          <a:p>
            <a:pPr marL="457200" indent="-457200" algn="just">
              <a:buFont typeface="+mj-lt"/>
              <a:buAutoNum type="arabicPeriod"/>
            </a:pPr>
            <a:endParaRPr lang="es-EC" sz="1400" dirty="0">
              <a:latin typeface="Arial" panose="020B0604020202020204" pitchFamily="34" charset="0"/>
              <a:ea typeface="Calibri" panose="020F0502020204030204" pitchFamily="34" charset="0"/>
            </a:endParaRPr>
          </a:p>
          <a:p>
            <a:pPr marL="457200" indent="-457200" algn="just">
              <a:buFont typeface="+mj-lt"/>
              <a:buAutoNum type="arabicPeriod"/>
            </a:pPr>
            <a:endParaRPr lang="es-EC" sz="1400" dirty="0">
              <a:latin typeface="Arial" panose="020B0604020202020204" pitchFamily="34" charset="0"/>
              <a:ea typeface="Calibri" panose="020F0502020204030204" pitchFamily="34" charset="0"/>
            </a:endParaRPr>
          </a:p>
          <a:p>
            <a:pPr marL="457200" indent="-457200" algn="just">
              <a:buFont typeface="+mj-lt"/>
              <a:buAutoNum type="arabicPeriod"/>
            </a:pPr>
            <a:r>
              <a:rPr lang="es-EC" sz="2400" b="1" dirty="0">
                <a:latin typeface="Arial" panose="020B0604020202020204" pitchFamily="34" charset="0"/>
                <a:ea typeface="Calibri" panose="020F0502020204030204" pitchFamily="34" charset="0"/>
              </a:rPr>
              <a:t>Determinar</a:t>
            </a:r>
            <a:r>
              <a:rPr lang="es-EC" sz="2400" dirty="0">
                <a:latin typeface="Arial" panose="020B0604020202020204" pitchFamily="34" charset="0"/>
                <a:ea typeface="Calibri" panose="020F0502020204030204" pitchFamily="34" charset="0"/>
              </a:rPr>
              <a:t> las </a:t>
            </a:r>
            <a:r>
              <a:rPr lang="es-EC" sz="2400" b="1" dirty="0">
                <a:latin typeface="Arial" panose="020B0604020202020204" pitchFamily="34" charset="0"/>
                <a:ea typeface="Calibri" panose="020F0502020204030204" pitchFamily="34" charset="0"/>
              </a:rPr>
              <a:t>estrategias metodológicas </a:t>
            </a:r>
            <a:r>
              <a:rPr lang="es-EC" sz="2400" dirty="0">
                <a:latin typeface="Arial" panose="020B0604020202020204" pitchFamily="34" charset="0"/>
                <a:ea typeface="Calibri" panose="020F0502020204030204" pitchFamily="34" charset="0"/>
              </a:rPr>
              <a:t>relativas a la gestión de la información para </a:t>
            </a:r>
            <a:r>
              <a:rPr lang="es-EC" sz="2400" b="1" u="sng" dirty="0">
                <a:latin typeface="Arial" panose="020B0604020202020204" pitchFamily="34" charset="0"/>
                <a:ea typeface="Calibri" panose="020F0502020204030204" pitchFamily="34" charset="0"/>
              </a:rPr>
              <a:t>optimizar</a:t>
            </a:r>
            <a:r>
              <a:rPr lang="es-EC" sz="2400" dirty="0">
                <a:latin typeface="Arial" panose="020B0604020202020204" pitchFamily="34" charset="0"/>
                <a:ea typeface="Calibri" panose="020F0502020204030204" pitchFamily="34" charset="0"/>
              </a:rPr>
              <a:t> el desarrollo de la capacidad de mando y control referente a las operaciones de ámbito interno.</a:t>
            </a:r>
          </a:p>
        </p:txBody>
      </p:sp>
      <p:pic>
        <p:nvPicPr>
          <p:cNvPr id="14386" name="Picture 50" descr="Resultado de imagen para objetivo">
            <a:extLst>
              <a:ext uri="{FF2B5EF4-FFF2-40B4-BE49-F238E27FC236}">
                <a16:creationId xmlns:a16="http://schemas.microsoft.com/office/drawing/2014/main" xmlns="" id="{2C960D94-FC73-4A3D-BDBF-F5ECC0B6E0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68" y="1650407"/>
            <a:ext cx="1206476" cy="8529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0" descr="Resultado de imagen para objetivo">
            <a:extLst>
              <a:ext uri="{FF2B5EF4-FFF2-40B4-BE49-F238E27FC236}">
                <a16:creationId xmlns:a16="http://schemas.microsoft.com/office/drawing/2014/main" xmlns="" id="{7DF2BB35-AF74-4B30-BEE0-CE21C894C0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68" y="2823054"/>
            <a:ext cx="1206476" cy="8529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0" descr="Resultado de imagen para objetivo">
            <a:extLst>
              <a:ext uri="{FF2B5EF4-FFF2-40B4-BE49-F238E27FC236}">
                <a16:creationId xmlns:a16="http://schemas.microsoft.com/office/drawing/2014/main" xmlns="" id="{7A35B193-F828-42DC-B8E0-9447D2111A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68" y="4354617"/>
            <a:ext cx="1206476" cy="85297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xmlns="" id="{342E2F7D-C861-4224-A8F4-1E43C097F642}"/>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134470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p:cNvSpPr/>
          <p:nvPr/>
        </p:nvSpPr>
        <p:spPr>
          <a:xfrm>
            <a:off x="346363" y="193200"/>
            <a:ext cx="11513127" cy="571504"/>
          </a:xfrm>
          <a:prstGeom prst="plaque">
            <a:avLst/>
          </a:prstGeom>
          <a:solidFill>
            <a:schemeClr val="accent6">
              <a:lumMod val="75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gn="ctr">
              <a:buFont typeface="+mj-lt"/>
              <a:buAutoNum type="arabicPeriod" startAt="6"/>
              <a:defRPr/>
            </a:pPr>
            <a:r>
              <a:rPr lang="es-BO" sz="3200" b="1" dirty="0">
                <a:solidFill>
                  <a:schemeClr val="bg1"/>
                </a:solidFill>
                <a:effectLst>
                  <a:outerShdw blurRad="38100" dist="38100" dir="2700000" algn="tl">
                    <a:srgbClr val="000000">
                      <a:alpha val="43137"/>
                    </a:srgbClr>
                  </a:outerShdw>
                </a:effectLst>
              </a:rPr>
              <a:t>FUNDAMENTACIÓN TEÓRICA </a:t>
            </a:r>
          </a:p>
        </p:txBody>
      </p:sp>
      <p:sp>
        <p:nvSpPr>
          <p:cNvPr id="3" name="Rectángulo 2"/>
          <p:cNvSpPr/>
          <p:nvPr/>
        </p:nvSpPr>
        <p:spPr>
          <a:xfrm>
            <a:off x="1900939" y="972635"/>
            <a:ext cx="9958551" cy="5335884"/>
          </a:xfrm>
          <a:prstGeom prst="rect">
            <a:avLst/>
          </a:prstGeom>
          <a:ln>
            <a:solidFill>
              <a:srgbClr val="92D05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539750" indent="-360363" algn="just">
              <a:lnSpc>
                <a:spcPct val="150000"/>
              </a:lnSpc>
              <a:buFont typeface="Wingdings" panose="05000000000000000000" pitchFamily="2" charset="2"/>
              <a:buChar char="§"/>
            </a:pPr>
            <a:r>
              <a:rPr lang="es-EC" sz="2300" dirty="0">
                <a:latin typeface="Arial" panose="020B0604020202020204" pitchFamily="34" charset="0"/>
                <a:ea typeface="Calibri" panose="020F0502020204030204" pitchFamily="34" charset="0"/>
              </a:rPr>
              <a:t>Gestión de la Información</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Flujo de información organizacional</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Rol de la gestión de la información</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Impacto de la gestión de la información</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Gestión de la información en apoyo a la gestión empresarial</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Factores que contribuyen al éxito de la gestión de la información</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Capacidad de mando y control</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Gestión de información militar</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Guerra de la información y gestión de la información militar</a:t>
            </a:r>
          </a:p>
          <a:p>
            <a:pPr marL="539750" indent="-360363" algn="just">
              <a:lnSpc>
                <a:spcPct val="150000"/>
              </a:lnSpc>
              <a:buFont typeface="Wingdings" panose="05000000000000000000" pitchFamily="2" charset="2"/>
              <a:buChar char="§"/>
            </a:pPr>
            <a:r>
              <a:rPr lang="es-EC" sz="2300" dirty="0">
                <a:latin typeface="Arial" panose="020B0604020202020204" pitchFamily="34" charset="0"/>
              </a:rPr>
              <a:t>Aplicación de la gestión de la información en el ámbito militar</a:t>
            </a:r>
          </a:p>
        </p:txBody>
      </p:sp>
      <p:sp>
        <p:nvSpPr>
          <p:cNvPr id="9" name="CuadroTexto 8">
            <a:extLst>
              <a:ext uri="{FF2B5EF4-FFF2-40B4-BE49-F238E27FC236}">
                <a16:creationId xmlns:a16="http://schemas.microsoft.com/office/drawing/2014/main" xmlns="" id="{BB78375C-5C50-47DE-8CD2-E355B81F1F2A}"/>
              </a:ext>
            </a:extLst>
          </p:cNvPr>
          <p:cNvSpPr txBox="1"/>
          <p:nvPr/>
        </p:nvSpPr>
        <p:spPr>
          <a:xfrm>
            <a:off x="9959646" y="6453336"/>
            <a:ext cx="2082814" cy="338554"/>
          </a:xfrm>
          <a:prstGeom prst="rect">
            <a:avLst/>
          </a:prstGeom>
          <a:noFill/>
        </p:spPr>
        <p:txBody>
          <a:bodyPr wrap="none" rtlCol="0">
            <a:spAutoFit/>
          </a:bodyPr>
          <a:lstStyle/>
          <a:p>
            <a:r>
              <a:rPr lang="es-MX" sz="1600" b="1" i="1" dirty="0">
                <a:solidFill>
                  <a:schemeClr val="bg1">
                    <a:lumMod val="75000"/>
                  </a:schemeClr>
                </a:solidFill>
                <a:latin typeface="Centaur" panose="02030504050205020304" pitchFamily="18" charset="0"/>
              </a:rPr>
              <a:t>CAMPAÑA - CATTÁN</a:t>
            </a:r>
            <a:endParaRPr lang="es-EC" sz="1600" b="1" i="1" dirty="0">
              <a:solidFill>
                <a:schemeClr val="bg1">
                  <a:lumMod val="75000"/>
                </a:schemeClr>
              </a:solidFill>
              <a:latin typeface="Centaur" panose="02030504050205020304" pitchFamily="18" charset="0"/>
            </a:endParaRPr>
          </a:p>
        </p:txBody>
      </p:sp>
    </p:spTree>
    <p:extLst>
      <p:ext uri="{BB962C8B-B14F-4D97-AF65-F5344CB8AC3E}">
        <p14:creationId xmlns:p14="http://schemas.microsoft.com/office/powerpoint/2010/main" val="2339086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3161</Words>
  <Application>Microsoft Office PowerPoint</Application>
  <PresentationFormat>Panorámica</PresentationFormat>
  <Paragraphs>326</Paragraphs>
  <Slides>63</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63</vt:i4>
      </vt:variant>
    </vt:vector>
  </HeadingPairs>
  <TitlesOfParts>
    <vt:vector size="72" baseType="lpstr">
      <vt:lpstr>Adobe Garamond Pro Bold</vt:lpstr>
      <vt:lpstr>Arial</vt:lpstr>
      <vt:lpstr>Calibri</vt:lpstr>
      <vt:lpstr>Calibri Light</vt:lpstr>
      <vt:lpstr>Cambria Math</vt:lpstr>
      <vt:lpstr>Centaur</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astudillo</cp:lastModifiedBy>
  <cp:revision>208</cp:revision>
  <dcterms:created xsi:type="dcterms:W3CDTF">2020-09-15T21:54:46Z</dcterms:created>
  <dcterms:modified xsi:type="dcterms:W3CDTF">2021-01-21T11:51:23Z</dcterms:modified>
</cp:coreProperties>
</file>