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4" r:id="rId4"/>
    <p:sldId id="302" r:id="rId5"/>
    <p:sldId id="258" r:id="rId6"/>
    <p:sldId id="303" r:id="rId7"/>
    <p:sldId id="259" r:id="rId8"/>
    <p:sldId id="268" r:id="rId9"/>
    <p:sldId id="260" r:id="rId10"/>
    <p:sldId id="262" r:id="rId11"/>
    <p:sldId id="271" r:id="rId12"/>
    <p:sldId id="301" r:id="rId13"/>
    <p:sldId id="305" r:id="rId14"/>
    <p:sldId id="298" r:id="rId15"/>
    <p:sldId id="297" r:id="rId16"/>
    <p:sldId id="263" r:id="rId17"/>
    <p:sldId id="294" r:id="rId18"/>
    <p:sldId id="295" r:id="rId19"/>
    <p:sldId id="300" r:id="rId20"/>
    <p:sldId id="296" r:id="rId21"/>
    <p:sldId id="276" r:id="rId22"/>
    <p:sldId id="299" r:id="rId23"/>
    <p:sldId id="290" r:id="rId24"/>
    <p:sldId id="267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85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1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Tesis\Analisis%20de%20result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Tesis\Analisis%20de%20result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Tesis\Analisis%20de%20result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Tesis\Analisis%20de%20result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Tesis\Analisis%20de%20result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Firmeza al tacto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'Firmeza al tacto'!$I$2</c:f>
              <c:strCache>
                <c:ptCount val="1"/>
                <c:pt idx="0">
                  <c:v>Promedio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'Firmeza al tacto'!$H$3:$H$9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'Firmeza al tacto'!$I$3:$I$9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2.6666666666666665</c:v>
                </c:pt>
                <c:pt idx="4">
                  <c:v>3.3333333333333335</c:v>
                </c:pt>
                <c:pt idx="5">
                  <c:v>4</c:v>
                </c:pt>
                <c:pt idx="6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D-4F4C-A065-7184613EE2E3}"/>
            </c:ext>
          </c:extLst>
        </c:ser>
        <c:ser>
          <c:idx val="1"/>
          <c:order val="1"/>
          <c:tx>
            <c:strRef>
              <c:f>'Firmeza al tacto'!$J$2</c:f>
              <c:strCache>
                <c:ptCount val="1"/>
                <c:pt idx="0">
                  <c:v>Promedio 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'Firmeza al tacto'!$H$3:$H$9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'Firmeza al tacto'!$J$3:$J$9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2</c:v>
                </c:pt>
                <c:pt idx="6">
                  <c:v>2.3333333333333335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D-4F4C-A065-7184613EE2E3}"/>
            </c:ext>
          </c:extLst>
        </c:ser>
        <c:ser>
          <c:idx val="2"/>
          <c:order val="2"/>
          <c:tx>
            <c:strRef>
              <c:f>'Firmeza al tacto'!$K$2</c:f>
              <c:strCache>
                <c:ptCount val="1"/>
                <c:pt idx="0">
                  <c:v>Promedio T2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'Firmeza al tacto'!$H$3:$H$9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'Firmeza al tacto'!$K$3:$K$9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1.6666666666666667</c:v>
                </c:pt>
                <c:pt idx="4">
                  <c:v>2</c:v>
                </c:pt>
                <c:pt idx="5">
                  <c:v>2.3333333333333335</c:v>
                </c:pt>
                <c:pt idx="6">
                  <c:v>2.3333333333333335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FD-4F4C-A065-7184613EE2E3}"/>
            </c:ext>
          </c:extLst>
        </c:ser>
        <c:ser>
          <c:idx val="3"/>
          <c:order val="3"/>
          <c:tx>
            <c:strRef>
              <c:f>'Firmeza al tacto'!$L$2</c:f>
              <c:strCache>
                <c:ptCount val="1"/>
                <c:pt idx="0">
                  <c:v>Promedio T3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'Firmeza al tacto'!$H$3:$H$9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'Firmeza al tacto'!$L$3:$L$9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2.3333333333333335</c:v>
                </c:pt>
                <c:pt idx="5">
                  <c:v>2.3333333333333335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FD-4F4C-A065-7184613EE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328976"/>
        <c:axId val="716329536"/>
      </c:barChart>
      <c:catAx>
        <c:axId val="71632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 de almacenamiento (Días)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6329536"/>
        <c:crosses val="autoZero"/>
        <c:auto val="1"/>
        <c:lblAlgn val="ctr"/>
        <c:lblOffset val="100"/>
        <c:noMultiLvlLbl val="0"/>
      </c:catAx>
      <c:valAx>
        <c:axId val="71632953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Firmeza al tacto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632897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163604549431324E-2"/>
          <c:y val="0.1209485272674249"/>
          <c:w val="0.28822834645669299"/>
          <c:h val="0.33275517643627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PORCENTAJE DE PÉRDIDA DE PESO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'Pérdida de peso'!$P$3</c:f>
              <c:strCache>
                <c:ptCount val="1"/>
                <c:pt idx="0">
                  <c:v>CONTROL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'Pérdida de peso'!$O$4:$O$10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'Pérdida de peso'!$P$4:$P$10</c:f>
              <c:numCache>
                <c:formatCode>0.0</c:formatCode>
                <c:ptCount val="7"/>
                <c:pt idx="1">
                  <c:v>12.016806722689076</c:v>
                </c:pt>
                <c:pt idx="2">
                  <c:v>20.859010270774977</c:v>
                </c:pt>
                <c:pt idx="3">
                  <c:v>27.661064425770309</c:v>
                </c:pt>
                <c:pt idx="4">
                  <c:v>36.129785247432302</c:v>
                </c:pt>
                <c:pt idx="5">
                  <c:v>45.266106442577033</c:v>
                </c:pt>
                <c:pt idx="6">
                  <c:v>54.052287581699296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0F-4EC0-B238-C53401E9BBC5}"/>
            </c:ext>
          </c:extLst>
        </c:ser>
        <c:ser>
          <c:idx val="1"/>
          <c:order val="1"/>
          <c:tx>
            <c:strRef>
              <c:f>'Pérdida de peso'!$Q$3</c:f>
              <c:strCache>
                <c:ptCount val="1"/>
                <c:pt idx="0">
                  <c:v>T1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'Pérdida de peso'!$O$4:$O$10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'Pérdida de peso'!$Q$4:$Q$10</c:f>
              <c:numCache>
                <c:formatCode>0.0</c:formatCode>
                <c:ptCount val="7"/>
                <c:pt idx="1">
                  <c:v>3.9829302987197721</c:v>
                </c:pt>
                <c:pt idx="2">
                  <c:v>8.0014224751066862</c:v>
                </c:pt>
                <c:pt idx="3">
                  <c:v>11.984352773826458</c:v>
                </c:pt>
                <c:pt idx="4">
                  <c:v>17.318634423897581</c:v>
                </c:pt>
                <c:pt idx="5">
                  <c:v>19.985775248933145</c:v>
                </c:pt>
                <c:pt idx="6">
                  <c:v>22.652916073968704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0F-4EC0-B238-C53401E9BBC5}"/>
            </c:ext>
          </c:extLst>
        </c:ser>
        <c:ser>
          <c:idx val="2"/>
          <c:order val="2"/>
          <c:tx>
            <c:strRef>
              <c:f>'Pérdida de peso'!$R$3</c:f>
              <c:strCache>
                <c:ptCount val="1"/>
                <c:pt idx="0">
                  <c:v>T2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'Pérdida de peso'!$O$4:$O$10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'Pérdida de peso'!$R$4:$R$10</c:f>
              <c:numCache>
                <c:formatCode>0.0</c:formatCode>
                <c:ptCount val="7"/>
                <c:pt idx="1">
                  <c:v>8.8888888888888875</c:v>
                </c:pt>
                <c:pt idx="2">
                  <c:v>12.142857142857144</c:v>
                </c:pt>
                <c:pt idx="3">
                  <c:v>18.174603174603174</c:v>
                </c:pt>
                <c:pt idx="4">
                  <c:v>29.920634920634921</c:v>
                </c:pt>
                <c:pt idx="5">
                  <c:v>33.17460317460317</c:v>
                </c:pt>
                <c:pt idx="6">
                  <c:v>37.61904761904762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0F-4EC0-B238-C53401E9BBC5}"/>
            </c:ext>
          </c:extLst>
        </c:ser>
        <c:ser>
          <c:idx val="3"/>
          <c:order val="3"/>
          <c:tx>
            <c:strRef>
              <c:f>'Pérdida de peso'!$S$3</c:f>
              <c:strCache>
                <c:ptCount val="1"/>
                <c:pt idx="0">
                  <c:v>T3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'Pérdida de peso'!$O$4:$O$10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'Pérdida de peso'!$S$4:$S$10</c:f>
              <c:numCache>
                <c:formatCode>0.0</c:formatCode>
                <c:ptCount val="7"/>
                <c:pt idx="1">
                  <c:v>10.476190476190476</c:v>
                </c:pt>
                <c:pt idx="2">
                  <c:v>18.571428571428569</c:v>
                </c:pt>
                <c:pt idx="3">
                  <c:v>25.476190476190478</c:v>
                </c:pt>
                <c:pt idx="4">
                  <c:v>37.857142857142854</c:v>
                </c:pt>
                <c:pt idx="5">
                  <c:v>39.523809523809526</c:v>
                </c:pt>
                <c:pt idx="6">
                  <c:v>44.761904761904759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0F-4EC0-B238-C53401E9B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33744"/>
        <c:axId val="717454480"/>
      </c:lineChart>
      <c:catAx>
        <c:axId val="6683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 de almacenamiento (Días)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7454480"/>
        <c:crosses val="autoZero"/>
        <c:auto val="1"/>
        <c:lblAlgn val="ctr"/>
        <c:lblOffset val="100"/>
        <c:noMultiLvlLbl val="0"/>
      </c:catAx>
      <c:valAx>
        <c:axId val="717454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 de pérdida de peso %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33357028288130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683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Activación Micelial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'Activación micelial'!$I$2</c:f>
              <c:strCache>
                <c:ptCount val="1"/>
                <c:pt idx="0">
                  <c:v>Promedio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'Activación micelial'!$H$3:$H$9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'Activación micelial'!$I$3:$I$9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1.3333333333333333</c:v>
                </c:pt>
                <c:pt idx="3">
                  <c:v>1.6666666666666667</c:v>
                </c:pt>
                <c:pt idx="4">
                  <c:v>2.3333333333333335</c:v>
                </c:pt>
                <c:pt idx="5">
                  <c:v>2.6666666666666665</c:v>
                </c:pt>
                <c:pt idx="6">
                  <c:v>2.6666666666666665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07-4C4A-A16C-F47ADDA228AD}"/>
            </c:ext>
          </c:extLst>
        </c:ser>
        <c:ser>
          <c:idx val="1"/>
          <c:order val="1"/>
          <c:tx>
            <c:strRef>
              <c:f>'Activación micelial'!$J$2</c:f>
              <c:strCache>
                <c:ptCount val="1"/>
                <c:pt idx="0">
                  <c:v>Promedio 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'Activación micelial'!$H$3:$H$9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'Activación micelial'!$J$3:$J$9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1.3333333333333333</c:v>
                </c:pt>
                <c:pt idx="4">
                  <c:v>1.6666666666666667</c:v>
                </c:pt>
                <c:pt idx="5">
                  <c:v>1.6666666666666667</c:v>
                </c:pt>
                <c:pt idx="6" formatCode="General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07-4C4A-A16C-F47ADDA228AD}"/>
            </c:ext>
          </c:extLst>
        </c:ser>
        <c:ser>
          <c:idx val="2"/>
          <c:order val="2"/>
          <c:tx>
            <c:strRef>
              <c:f>'Activación micelial'!$K$2</c:f>
              <c:strCache>
                <c:ptCount val="1"/>
                <c:pt idx="0">
                  <c:v>Promedio T2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'Activación micelial'!$H$3:$H$9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'Activación micelial'!$K$3:$K$9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1.3333333333333333</c:v>
                </c:pt>
                <c:pt idx="5">
                  <c:v>1.6666666666666667</c:v>
                </c:pt>
                <c:pt idx="6">
                  <c:v>1.6666666666666667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07-4C4A-A16C-F47ADDA228AD}"/>
            </c:ext>
          </c:extLst>
        </c:ser>
        <c:ser>
          <c:idx val="3"/>
          <c:order val="3"/>
          <c:tx>
            <c:strRef>
              <c:f>'Activación micelial'!$L$2</c:f>
              <c:strCache>
                <c:ptCount val="1"/>
                <c:pt idx="0">
                  <c:v>Promedio T3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'Activación micelial'!$H$3:$H$9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'Activación micelial'!$L$3:$L$9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1.3333333333333333</c:v>
                </c:pt>
                <c:pt idx="5">
                  <c:v>1.6666666666666667</c:v>
                </c:pt>
                <c:pt idx="6">
                  <c:v>1.6666666666666667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07-4C4A-A16C-F47ADDA2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458400"/>
        <c:axId val="717458960"/>
      </c:barChart>
      <c:catAx>
        <c:axId val="717458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 de almacenamiento (Días)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7458960"/>
        <c:crosses val="autoZero"/>
        <c:auto val="1"/>
        <c:lblAlgn val="ctr"/>
        <c:lblOffset val="100"/>
        <c:noMultiLvlLbl val="0"/>
      </c:catAx>
      <c:valAx>
        <c:axId val="71745896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Activación Micelial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745840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21390622019999"/>
          <c:y val="0.17348337046559739"/>
          <c:w val="0.22633136255891892"/>
          <c:h val="0.27610407557575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Pardeamiento Visual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'Pardeamiento visual'!$I$2</c:f>
              <c:strCache>
                <c:ptCount val="1"/>
                <c:pt idx="0">
                  <c:v>Promedio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837386244964941E-3"/>
                  <c:y val="5.33617929562428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'Pardeamiento visual'!$H$3:$H$9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'Pardeamiento visual'!$I$3:$I$9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1.6666666666666667</c:v>
                </c:pt>
                <c:pt idx="3">
                  <c:v>2.3333333333333335</c:v>
                </c:pt>
                <c:pt idx="4">
                  <c:v>3.3333333333333335</c:v>
                </c:pt>
                <c:pt idx="5">
                  <c:v>3.6666666666666665</c:v>
                </c:pt>
                <c:pt idx="6" formatCode="General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E2-4F39-AD03-B7C16D61969E}"/>
            </c:ext>
          </c:extLst>
        </c:ser>
        <c:ser>
          <c:idx val="1"/>
          <c:order val="1"/>
          <c:tx>
            <c:strRef>
              <c:f>'Pardeamiento visual'!$J$2</c:f>
              <c:strCache>
                <c:ptCount val="1"/>
                <c:pt idx="0">
                  <c:v>Promedio 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'Pardeamiento visual'!$H$3:$H$9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'Pardeamiento visual'!$J$3:$J$9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1.3333333333333333</c:v>
                </c:pt>
                <c:pt idx="3">
                  <c:v>2</c:v>
                </c:pt>
                <c:pt idx="4">
                  <c:v>2</c:v>
                </c:pt>
                <c:pt idx="5">
                  <c:v>2.3333333333333335</c:v>
                </c:pt>
                <c:pt idx="6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E2-4F39-AD03-B7C16D61969E}"/>
            </c:ext>
          </c:extLst>
        </c:ser>
        <c:ser>
          <c:idx val="2"/>
          <c:order val="2"/>
          <c:tx>
            <c:strRef>
              <c:f>'Pardeamiento visual'!$K$2</c:f>
              <c:strCache>
                <c:ptCount val="1"/>
                <c:pt idx="0">
                  <c:v>Promedio T2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'Pardeamiento visual'!$H$3:$H$9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'Pardeamiento visual'!$K$3:$K$9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1.6666666666666667</c:v>
                </c:pt>
                <c:pt idx="4">
                  <c:v>2</c:v>
                </c:pt>
                <c:pt idx="5">
                  <c:v>2.3333333333333335</c:v>
                </c:pt>
                <c:pt idx="6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E2-4F39-AD03-B7C16D61969E}"/>
            </c:ext>
          </c:extLst>
        </c:ser>
        <c:ser>
          <c:idx val="3"/>
          <c:order val="3"/>
          <c:tx>
            <c:strRef>
              <c:f>'Pardeamiento visual'!$L$2</c:f>
              <c:strCache>
                <c:ptCount val="1"/>
                <c:pt idx="0">
                  <c:v>Promedio T3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'Pardeamiento visual'!$H$3:$H$9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'Pardeamiento visual'!$L$3:$L$9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2.6666666666666665</c:v>
                </c:pt>
                <c:pt idx="4">
                  <c:v>3</c:v>
                </c:pt>
                <c:pt idx="5">
                  <c:v>3</c:v>
                </c:pt>
                <c:pt idx="6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E2-4F39-AD03-B7C16D619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139920"/>
        <c:axId val="718140480"/>
      </c:barChart>
      <c:catAx>
        <c:axId val="718139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 de almacenamiento (Días)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140480"/>
        <c:crosses val="autoZero"/>
        <c:auto val="1"/>
        <c:lblAlgn val="ctr"/>
        <c:lblOffset val="100"/>
        <c:noMultiLvlLbl val="0"/>
      </c:catAx>
      <c:valAx>
        <c:axId val="71814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Pardeamiento Visual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13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98372703412076"/>
          <c:y val="0.10243000874890641"/>
          <c:w val="0.23936587926509192"/>
          <c:h val="0.35127369495479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Olor!$I$2</c:f>
              <c:strCache>
                <c:ptCount val="1"/>
                <c:pt idx="0">
                  <c:v>Promedio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Olor!$H$3:$H$10</c:f>
              <c:numCache>
                <c:formatCode>0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Olor!$I$3:$I$9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2.3333333333333335</c:v>
                </c:pt>
                <c:pt idx="5">
                  <c:v>3.3333333333333335</c:v>
                </c:pt>
                <c:pt idx="6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3-46B0-8D3B-FB9243E1D879}"/>
            </c:ext>
          </c:extLst>
        </c:ser>
        <c:ser>
          <c:idx val="1"/>
          <c:order val="1"/>
          <c:tx>
            <c:strRef>
              <c:f>Olor!$J$2</c:f>
              <c:strCache>
                <c:ptCount val="1"/>
                <c:pt idx="0">
                  <c:v>Promedio 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Olor!$H$3:$H$10</c:f>
              <c:numCache>
                <c:formatCode>0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Olor!$J$3:$J$9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D3-46B0-8D3B-FB9243E1D879}"/>
            </c:ext>
          </c:extLst>
        </c:ser>
        <c:ser>
          <c:idx val="2"/>
          <c:order val="2"/>
          <c:tx>
            <c:strRef>
              <c:f>Olor!$K$2</c:f>
              <c:strCache>
                <c:ptCount val="1"/>
                <c:pt idx="0">
                  <c:v>Promedio T2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Olor!$H$3:$H$10</c:f>
              <c:numCache>
                <c:formatCode>0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Olor!$K$3:$K$9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D3-46B0-8D3B-FB9243E1D879}"/>
            </c:ext>
          </c:extLst>
        </c:ser>
        <c:ser>
          <c:idx val="3"/>
          <c:order val="3"/>
          <c:tx>
            <c:strRef>
              <c:f>Olor!$L$2</c:f>
              <c:strCache>
                <c:ptCount val="1"/>
                <c:pt idx="0">
                  <c:v>Promedio T3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Olor!$H$3:$H$10</c:f>
              <c:numCache>
                <c:formatCode>0</c:formatCode>
                <c:ptCount val="8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</c:numCache>
            </c:numRef>
          </c:cat>
          <c:val>
            <c:numRef>
              <c:f>Olor!$L$3:$L$9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 formatCode="General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D3-46B0-8D3B-FB9243E1D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144400"/>
        <c:axId val="718144960"/>
      </c:barChart>
      <c:catAx>
        <c:axId val="718144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 de almacenamiento (Días)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144960"/>
        <c:crosses val="autoZero"/>
        <c:auto val="1"/>
        <c:lblAlgn val="ctr"/>
        <c:lblOffset val="100"/>
        <c:noMultiLvlLbl val="0"/>
      </c:catAx>
      <c:valAx>
        <c:axId val="7181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Olor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14440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4219172895786"/>
          <c:y val="0.10387268492846848"/>
          <c:w val="0.17092190961509932"/>
          <c:h val="0.2904935122546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056E8-E312-4A5A-B80D-06AC87FC882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83BC132-34D5-4AEE-A198-25A424CD81B2}">
      <dgm:prSet phldrT="[Texto]" custT="1"/>
      <dgm:spPr/>
      <dgm:t>
        <a:bodyPr/>
        <a:lstStyle/>
        <a:p>
          <a:r>
            <a:rPr lang="es-EC" sz="5400" dirty="0"/>
            <a:t>Objetivo general </a:t>
          </a:r>
        </a:p>
      </dgm:t>
    </dgm:pt>
    <dgm:pt modelId="{238E6516-ADA7-431D-82F7-6A6E66FC4AE0}" type="parTrans" cxnId="{76570D8B-7625-4100-946E-3998E835FF19}">
      <dgm:prSet/>
      <dgm:spPr/>
      <dgm:t>
        <a:bodyPr/>
        <a:lstStyle/>
        <a:p>
          <a:endParaRPr lang="es-EC"/>
        </a:p>
      </dgm:t>
    </dgm:pt>
    <dgm:pt modelId="{A2E496C1-64D7-460D-9884-BDF6ECA34548}" type="sibTrans" cxnId="{76570D8B-7625-4100-946E-3998E835FF19}">
      <dgm:prSet/>
      <dgm:spPr/>
      <dgm:t>
        <a:bodyPr/>
        <a:lstStyle/>
        <a:p>
          <a:endParaRPr lang="es-EC"/>
        </a:p>
      </dgm:t>
    </dgm:pt>
    <dgm:pt modelId="{4CEDCF3D-2601-49E8-A6D2-866D972C432D}">
      <dgm:prSet phldrT="[Texto]"/>
      <dgm:spPr/>
      <dgm:t>
        <a:bodyPr/>
        <a:lstStyle/>
        <a:p>
          <a:pPr algn="just"/>
          <a:r>
            <a:rPr lang="es-ES" dirty="0" smtClean="0"/>
            <a:t>Evaluar la Aplicación de radiación UV-C sobre la calidad fisicoquímica y fisiológica de los hongos tipo ostra (</a:t>
          </a:r>
          <a:r>
            <a:rPr lang="es-ES" i="1" dirty="0" smtClean="0"/>
            <a:t>Pleurotus ostreatus</a:t>
          </a:r>
          <a:r>
            <a:rPr lang="es-ES" dirty="0" smtClean="0"/>
            <a:t>) durante el almacenamiento refrigerado.</a:t>
          </a:r>
          <a:endParaRPr lang="es-EC" dirty="0"/>
        </a:p>
      </dgm:t>
    </dgm:pt>
    <dgm:pt modelId="{E3156DDE-12BA-437A-B4D5-585E8C78441D}" type="parTrans" cxnId="{891BE32F-37C3-4B50-8948-59C38B8FA119}">
      <dgm:prSet/>
      <dgm:spPr/>
      <dgm:t>
        <a:bodyPr/>
        <a:lstStyle/>
        <a:p>
          <a:endParaRPr lang="es-EC"/>
        </a:p>
      </dgm:t>
    </dgm:pt>
    <dgm:pt modelId="{C2F4EE1E-9B5F-4E7A-A8E1-AE2411E00FFC}" type="sibTrans" cxnId="{891BE32F-37C3-4B50-8948-59C38B8FA119}">
      <dgm:prSet/>
      <dgm:spPr/>
      <dgm:t>
        <a:bodyPr/>
        <a:lstStyle/>
        <a:p>
          <a:endParaRPr lang="es-EC"/>
        </a:p>
      </dgm:t>
    </dgm:pt>
    <dgm:pt modelId="{7F55AD43-D644-4210-93C8-F4B255DC69C9}" type="pres">
      <dgm:prSet presAssocID="{096056E8-E312-4A5A-B80D-06AC87FC8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D1AA6D-EDAB-428B-8C00-EC24413ECC89}" type="pres">
      <dgm:prSet presAssocID="{D83BC132-34D5-4AEE-A198-25A424CD81B2}" presName="parentLin" presStyleCnt="0"/>
      <dgm:spPr/>
    </dgm:pt>
    <dgm:pt modelId="{5F89B206-D2F9-4421-9425-DCB601D6FF0F}" type="pres">
      <dgm:prSet presAssocID="{D83BC132-34D5-4AEE-A198-25A424CD81B2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EFE75379-3A4A-46DF-8180-E5B218FA856F}" type="pres">
      <dgm:prSet presAssocID="{D83BC132-34D5-4AEE-A198-25A424CD81B2}" presName="parentText" presStyleLbl="node1" presStyleIdx="0" presStyleCnt="1" custScaleY="73650" custLinFactNeighborX="2941" custLinFactNeighborY="-328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ABB88B-2C1D-4199-86E9-5BA5FD9B59BD}" type="pres">
      <dgm:prSet presAssocID="{D83BC132-34D5-4AEE-A198-25A424CD81B2}" presName="negativeSpace" presStyleCnt="0"/>
      <dgm:spPr/>
    </dgm:pt>
    <dgm:pt modelId="{89C4A0F1-8CA2-44B1-82C0-547A47467A66}" type="pres">
      <dgm:prSet presAssocID="{D83BC132-34D5-4AEE-A198-25A424CD81B2}" presName="childText" presStyleLbl="conFgAcc1" presStyleIdx="0" presStyleCnt="1" custScaleY="28613" custLinFactNeighborX="-441" custLinFactNeighborY="48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570D8B-7625-4100-946E-3998E835FF19}" srcId="{096056E8-E312-4A5A-B80D-06AC87FC8823}" destId="{D83BC132-34D5-4AEE-A198-25A424CD81B2}" srcOrd="0" destOrd="0" parTransId="{238E6516-ADA7-431D-82F7-6A6E66FC4AE0}" sibTransId="{A2E496C1-64D7-460D-9884-BDF6ECA34548}"/>
    <dgm:cxn modelId="{7D3089BE-8F6F-4347-8236-C4B4E264B51E}" type="presOf" srcId="{D83BC132-34D5-4AEE-A198-25A424CD81B2}" destId="{5F89B206-D2F9-4421-9425-DCB601D6FF0F}" srcOrd="0" destOrd="0" presId="urn:microsoft.com/office/officeart/2005/8/layout/list1"/>
    <dgm:cxn modelId="{F6EE70B0-D654-4F7B-848E-6B50223D0144}" type="presOf" srcId="{4CEDCF3D-2601-49E8-A6D2-866D972C432D}" destId="{89C4A0F1-8CA2-44B1-82C0-547A47467A66}" srcOrd="0" destOrd="0" presId="urn:microsoft.com/office/officeart/2005/8/layout/list1"/>
    <dgm:cxn modelId="{124B68BD-7097-4A4D-8CC9-981369D654C9}" type="presOf" srcId="{D83BC132-34D5-4AEE-A198-25A424CD81B2}" destId="{EFE75379-3A4A-46DF-8180-E5B218FA856F}" srcOrd="1" destOrd="0" presId="urn:microsoft.com/office/officeart/2005/8/layout/list1"/>
    <dgm:cxn modelId="{891BE32F-37C3-4B50-8948-59C38B8FA119}" srcId="{D83BC132-34D5-4AEE-A198-25A424CD81B2}" destId="{4CEDCF3D-2601-49E8-A6D2-866D972C432D}" srcOrd="0" destOrd="0" parTransId="{E3156DDE-12BA-437A-B4D5-585E8C78441D}" sibTransId="{C2F4EE1E-9B5F-4E7A-A8E1-AE2411E00FFC}"/>
    <dgm:cxn modelId="{D5C3769C-6E1E-4669-918C-37EEF30D34A6}" type="presOf" srcId="{096056E8-E312-4A5A-B80D-06AC87FC8823}" destId="{7F55AD43-D644-4210-93C8-F4B255DC69C9}" srcOrd="0" destOrd="0" presId="urn:microsoft.com/office/officeart/2005/8/layout/list1"/>
    <dgm:cxn modelId="{C0891D60-FB0E-4E84-A7A5-0E7FEC8BF2E6}" type="presParOf" srcId="{7F55AD43-D644-4210-93C8-F4B255DC69C9}" destId="{DBD1AA6D-EDAB-428B-8C00-EC24413ECC89}" srcOrd="0" destOrd="0" presId="urn:microsoft.com/office/officeart/2005/8/layout/list1"/>
    <dgm:cxn modelId="{492944BC-2145-4A07-AA4B-B0426528196E}" type="presParOf" srcId="{DBD1AA6D-EDAB-428B-8C00-EC24413ECC89}" destId="{5F89B206-D2F9-4421-9425-DCB601D6FF0F}" srcOrd="0" destOrd="0" presId="urn:microsoft.com/office/officeart/2005/8/layout/list1"/>
    <dgm:cxn modelId="{8FD0DD4F-36F0-47B3-A74A-2BFEA00FA0E8}" type="presParOf" srcId="{DBD1AA6D-EDAB-428B-8C00-EC24413ECC89}" destId="{EFE75379-3A4A-46DF-8180-E5B218FA856F}" srcOrd="1" destOrd="0" presId="urn:microsoft.com/office/officeart/2005/8/layout/list1"/>
    <dgm:cxn modelId="{8A67935E-E3B5-40E4-9B5B-9F03D18CACE7}" type="presParOf" srcId="{7F55AD43-D644-4210-93C8-F4B255DC69C9}" destId="{92ABB88B-2C1D-4199-86E9-5BA5FD9B59BD}" srcOrd="1" destOrd="0" presId="urn:microsoft.com/office/officeart/2005/8/layout/list1"/>
    <dgm:cxn modelId="{1B7A95EC-6495-43FD-9185-D397619190F4}" type="presParOf" srcId="{7F55AD43-D644-4210-93C8-F4B255DC69C9}" destId="{89C4A0F1-8CA2-44B1-82C0-547A47467A6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056E8-E312-4A5A-B80D-06AC87FC8823}" type="doc">
      <dgm:prSet loTypeId="urn:microsoft.com/office/officeart/2005/8/layout/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D83BC132-34D5-4AEE-A198-25A424CD81B2}">
      <dgm:prSet phldrT="[Texto]" custT="1"/>
      <dgm:spPr/>
      <dgm:t>
        <a:bodyPr/>
        <a:lstStyle/>
        <a:p>
          <a:r>
            <a:rPr lang="es-EC" sz="5400" dirty="0"/>
            <a:t>Objetivos específicos </a:t>
          </a:r>
        </a:p>
      </dgm:t>
    </dgm:pt>
    <dgm:pt modelId="{238E6516-ADA7-431D-82F7-6A6E66FC4AE0}" type="parTrans" cxnId="{76570D8B-7625-4100-946E-3998E835FF19}">
      <dgm:prSet/>
      <dgm:spPr/>
      <dgm:t>
        <a:bodyPr/>
        <a:lstStyle/>
        <a:p>
          <a:endParaRPr lang="es-EC"/>
        </a:p>
      </dgm:t>
    </dgm:pt>
    <dgm:pt modelId="{A2E496C1-64D7-460D-9884-BDF6ECA34548}" type="sibTrans" cxnId="{76570D8B-7625-4100-946E-3998E835FF19}">
      <dgm:prSet/>
      <dgm:spPr/>
      <dgm:t>
        <a:bodyPr/>
        <a:lstStyle/>
        <a:p>
          <a:endParaRPr lang="es-EC"/>
        </a:p>
      </dgm:t>
    </dgm:pt>
    <dgm:pt modelId="{EF49B2A2-1381-4E00-81E1-CCE10E49E7FE}">
      <dgm:prSet phldrT="[Texto]" custT="1"/>
      <dgm:spPr/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s-ES" sz="2800" dirty="0" smtClean="0"/>
            <a:t>Determinar el tiempo de exposición óptimo a la radiación UV-C (20W) y su influencia sobre el tiempo de vida útil del hongo tipo ostra (</a:t>
          </a:r>
          <a:r>
            <a:rPr lang="es-ES" sz="2800" i="1" dirty="0" smtClean="0"/>
            <a:t>Pleurotus ostreatus</a:t>
          </a:r>
          <a:r>
            <a:rPr lang="es-ES" sz="2800" dirty="0" smtClean="0"/>
            <a:t>).</a:t>
          </a:r>
          <a:endParaRPr lang="es-EC" sz="2200" dirty="0"/>
        </a:p>
      </dgm:t>
    </dgm:pt>
    <dgm:pt modelId="{06A19909-11CD-4E31-AF08-C819FA3DA491}" type="parTrans" cxnId="{66EF874E-A51F-4425-A6F4-A931F8C3DC4A}">
      <dgm:prSet/>
      <dgm:spPr/>
      <dgm:t>
        <a:bodyPr/>
        <a:lstStyle/>
        <a:p>
          <a:endParaRPr lang="es-EC"/>
        </a:p>
      </dgm:t>
    </dgm:pt>
    <dgm:pt modelId="{1D398CDE-1997-4B7B-8D2C-5812B1AD84A5}" type="sibTrans" cxnId="{66EF874E-A51F-4425-A6F4-A931F8C3DC4A}">
      <dgm:prSet/>
      <dgm:spPr/>
      <dgm:t>
        <a:bodyPr/>
        <a:lstStyle/>
        <a:p>
          <a:endParaRPr lang="es-EC"/>
        </a:p>
      </dgm:t>
    </dgm:pt>
    <dgm:pt modelId="{1E6FE681-60A5-457C-953C-124297A21F2D}">
      <dgm:prSet custT="1"/>
      <dgm:spPr/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s-ES" sz="2800" dirty="0" smtClean="0"/>
            <a:t>Determinar el índice de deterioro visual y las UFC en la superficie de los hongos durante el almacenamiento refrigerado de hongos tipo ostra sometidos al tratamiento de radiación UV-C.</a:t>
          </a:r>
          <a:endParaRPr lang="es-EC" sz="2800" dirty="0"/>
        </a:p>
      </dgm:t>
    </dgm:pt>
    <dgm:pt modelId="{098AC93F-D6A5-43B9-A39F-B1A28BAB4579}" type="parTrans" cxnId="{EA874928-9448-4112-8859-F9320E2C4750}">
      <dgm:prSet/>
      <dgm:spPr/>
      <dgm:t>
        <a:bodyPr/>
        <a:lstStyle/>
        <a:p>
          <a:endParaRPr lang="es-EC"/>
        </a:p>
      </dgm:t>
    </dgm:pt>
    <dgm:pt modelId="{6588A3AA-8BB8-4DC4-961A-E155D2B4E9A8}" type="sibTrans" cxnId="{EA874928-9448-4112-8859-F9320E2C4750}">
      <dgm:prSet/>
      <dgm:spPr/>
      <dgm:t>
        <a:bodyPr/>
        <a:lstStyle/>
        <a:p>
          <a:endParaRPr lang="es-EC"/>
        </a:p>
      </dgm:t>
    </dgm:pt>
    <dgm:pt modelId="{7F55AD43-D644-4210-93C8-F4B255DC69C9}" type="pres">
      <dgm:prSet presAssocID="{096056E8-E312-4A5A-B80D-06AC87FC8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D1AA6D-EDAB-428B-8C00-EC24413ECC89}" type="pres">
      <dgm:prSet presAssocID="{D83BC132-34D5-4AEE-A198-25A424CD81B2}" presName="parentLin" presStyleCnt="0"/>
      <dgm:spPr/>
    </dgm:pt>
    <dgm:pt modelId="{5F89B206-D2F9-4421-9425-DCB601D6FF0F}" type="pres">
      <dgm:prSet presAssocID="{D83BC132-34D5-4AEE-A198-25A424CD81B2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EFE75379-3A4A-46DF-8180-E5B218FA856F}" type="pres">
      <dgm:prSet presAssocID="{D83BC132-34D5-4AEE-A198-25A424CD81B2}" presName="parentText" presStyleLbl="node1" presStyleIdx="0" presStyleCnt="1" custScaleY="73650" custLinFactNeighborX="2941" custLinFactNeighborY="-328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ABB88B-2C1D-4199-86E9-5BA5FD9B59BD}" type="pres">
      <dgm:prSet presAssocID="{D83BC132-34D5-4AEE-A198-25A424CD81B2}" presName="negativeSpace" presStyleCnt="0"/>
      <dgm:spPr/>
    </dgm:pt>
    <dgm:pt modelId="{89C4A0F1-8CA2-44B1-82C0-547A47467A66}" type="pres">
      <dgm:prSet presAssocID="{D83BC132-34D5-4AEE-A198-25A424CD81B2}" presName="childText" presStyleLbl="conFgAcc1" presStyleIdx="0" presStyleCnt="1" custScaleY="90467" custLinFactNeighborX="-441" custLinFactNeighborY="48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C3769C-6E1E-4669-918C-37EEF30D34A6}" type="presOf" srcId="{096056E8-E312-4A5A-B80D-06AC87FC8823}" destId="{7F55AD43-D644-4210-93C8-F4B255DC69C9}" srcOrd="0" destOrd="0" presId="urn:microsoft.com/office/officeart/2005/8/layout/list1"/>
    <dgm:cxn modelId="{7D3089BE-8F6F-4347-8236-C4B4E264B51E}" type="presOf" srcId="{D83BC132-34D5-4AEE-A198-25A424CD81B2}" destId="{5F89B206-D2F9-4421-9425-DCB601D6FF0F}" srcOrd="0" destOrd="0" presId="urn:microsoft.com/office/officeart/2005/8/layout/list1"/>
    <dgm:cxn modelId="{EA874928-9448-4112-8859-F9320E2C4750}" srcId="{D83BC132-34D5-4AEE-A198-25A424CD81B2}" destId="{1E6FE681-60A5-457C-953C-124297A21F2D}" srcOrd="1" destOrd="0" parTransId="{098AC93F-D6A5-43B9-A39F-B1A28BAB4579}" sibTransId="{6588A3AA-8BB8-4DC4-961A-E155D2B4E9A8}"/>
    <dgm:cxn modelId="{124B68BD-7097-4A4D-8CC9-981369D654C9}" type="presOf" srcId="{D83BC132-34D5-4AEE-A198-25A424CD81B2}" destId="{EFE75379-3A4A-46DF-8180-E5B218FA856F}" srcOrd="1" destOrd="0" presId="urn:microsoft.com/office/officeart/2005/8/layout/list1"/>
    <dgm:cxn modelId="{41945367-2511-4984-901F-634ED1537E1F}" type="presOf" srcId="{EF49B2A2-1381-4E00-81E1-CCE10E49E7FE}" destId="{89C4A0F1-8CA2-44B1-82C0-547A47467A66}" srcOrd="0" destOrd="0" presId="urn:microsoft.com/office/officeart/2005/8/layout/list1"/>
    <dgm:cxn modelId="{66EF874E-A51F-4425-A6F4-A931F8C3DC4A}" srcId="{D83BC132-34D5-4AEE-A198-25A424CD81B2}" destId="{EF49B2A2-1381-4E00-81E1-CCE10E49E7FE}" srcOrd="0" destOrd="0" parTransId="{06A19909-11CD-4E31-AF08-C819FA3DA491}" sibTransId="{1D398CDE-1997-4B7B-8D2C-5812B1AD84A5}"/>
    <dgm:cxn modelId="{1B7646BF-AC86-4738-8970-7519BA7369E5}" type="presOf" srcId="{1E6FE681-60A5-457C-953C-124297A21F2D}" destId="{89C4A0F1-8CA2-44B1-82C0-547A47467A66}" srcOrd="0" destOrd="1" presId="urn:microsoft.com/office/officeart/2005/8/layout/list1"/>
    <dgm:cxn modelId="{76570D8B-7625-4100-946E-3998E835FF19}" srcId="{096056E8-E312-4A5A-B80D-06AC87FC8823}" destId="{D83BC132-34D5-4AEE-A198-25A424CD81B2}" srcOrd="0" destOrd="0" parTransId="{238E6516-ADA7-431D-82F7-6A6E66FC4AE0}" sibTransId="{A2E496C1-64D7-460D-9884-BDF6ECA34548}"/>
    <dgm:cxn modelId="{C0891D60-FB0E-4E84-A7A5-0E7FEC8BF2E6}" type="presParOf" srcId="{7F55AD43-D644-4210-93C8-F4B255DC69C9}" destId="{DBD1AA6D-EDAB-428B-8C00-EC24413ECC89}" srcOrd="0" destOrd="0" presId="urn:microsoft.com/office/officeart/2005/8/layout/list1"/>
    <dgm:cxn modelId="{492944BC-2145-4A07-AA4B-B0426528196E}" type="presParOf" srcId="{DBD1AA6D-EDAB-428B-8C00-EC24413ECC89}" destId="{5F89B206-D2F9-4421-9425-DCB601D6FF0F}" srcOrd="0" destOrd="0" presId="urn:microsoft.com/office/officeart/2005/8/layout/list1"/>
    <dgm:cxn modelId="{8FD0DD4F-36F0-47B3-A74A-2BFEA00FA0E8}" type="presParOf" srcId="{DBD1AA6D-EDAB-428B-8C00-EC24413ECC89}" destId="{EFE75379-3A4A-46DF-8180-E5B218FA856F}" srcOrd="1" destOrd="0" presId="urn:microsoft.com/office/officeart/2005/8/layout/list1"/>
    <dgm:cxn modelId="{8A67935E-E3B5-40E4-9B5B-9F03D18CACE7}" type="presParOf" srcId="{7F55AD43-D644-4210-93C8-F4B255DC69C9}" destId="{92ABB88B-2C1D-4199-86E9-5BA5FD9B59BD}" srcOrd="1" destOrd="0" presId="urn:microsoft.com/office/officeart/2005/8/layout/list1"/>
    <dgm:cxn modelId="{1B7A95EC-6495-43FD-9185-D397619190F4}" type="presParOf" srcId="{7F55AD43-D644-4210-93C8-F4B255DC69C9}" destId="{89C4A0F1-8CA2-44B1-82C0-547A47467A6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351CB-7680-4A0C-8728-C40005594543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CC79D68-D964-4F39-9557-ED111011BB1A}">
      <dgm:prSet phldrT="[Texto]"/>
      <dgm:spPr/>
      <dgm:t>
        <a:bodyPr/>
        <a:lstStyle/>
        <a:p>
          <a:pPr algn="just"/>
          <a:r>
            <a:rPr lang="es-EC" b="1" dirty="0"/>
            <a:t>Ho1:</a:t>
          </a:r>
          <a:r>
            <a:rPr lang="es-EC" dirty="0"/>
            <a:t> </a:t>
          </a:r>
          <a:r>
            <a:rPr lang="es-ES" dirty="0" smtClean="0"/>
            <a:t>La aplicación de radiación UV-C sobre los hongos tipo ostra aumenta la vida útil de los hongos en refrigeración.</a:t>
          </a:r>
          <a:endParaRPr lang="es-EC" dirty="0"/>
        </a:p>
      </dgm:t>
    </dgm:pt>
    <dgm:pt modelId="{6A04C9F4-1B9B-4042-B2D4-8D8A9630CDC2}" type="parTrans" cxnId="{8422899C-F04C-422D-9B7F-D7AA24BDFAF5}">
      <dgm:prSet/>
      <dgm:spPr/>
      <dgm:t>
        <a:bodyPr/>
        <a:lstStyle/>
        <a:p>
          <a:endParaRPr lang="es-EC"/>
        </a:p>
      </dgm:t>
    </dgm:pt>
    <dgm:pt modelId="{EF20AD6F-2AA9-466C-AF1D-6F38F50C9AE9}" type="sibTrans" cxnId="{8422899C-F04C-422D-9B7F-D7AA24BDFAF5}">
      <dgm:prSet/>
      <dgm:spPr/>
      <dgm:t>
        <a:bodyPr/>
        <a:lstStyle/>
        <a:p>
          <a:endParaRPr lang="es-EC"/>
        </a:p>
      </dgm:t>
    </dgm:pt>
    <dgm:pt modelId="{D156A979-49AB-4B56-B8A0-50B910F044FE}" type="pres">
      <dgm:prSet presAssocID="{407351CB-7680-4A0C-8728-C40005594543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D1F20509-B2CB-47D2-9374-87452C2017F2}" type="pres">
      <dgm:prSet presAssocID="{4CC79D68-D964-4F39-9557-ED111011BB1A}" presName="noChildren" presStyleCnt="0"/>
      <dgm:spPr/>
    </dgm:pt>
    <dgm:pt modelId="{4C3E21EF-55A2-4E3C-B37D-F22ECDD65481}" type="pres">
      <dgm:prSet presAssocID="{4CC79D68-D964-4F39-9557-ED111011BB1A}" presName="gap" presStyleCnt="0"/>
      <dgm:spPr/>
    </dgm:pt>
    <dgm:pt modelId="{B017B887-544D-4426-8EA8-6A973DF1E04D}" type="pres">
      <dgm:prSet presAssocID="{4CC79D68-D964-4F39-9557-ED111011BB1A}" presName="medCircle2" presStyleLbl="vennNode1" presStyleIdx="0" presStyleCnt="1" custLinFactNeighborX="-17612" custLinFactNeighborY="-38739"/>
      <dgm:spPr/>
    </dgm:pt>
    <dgm:pt modelId="{DFEB05E9-FDCC-428D-B388-3B8F6BFEEBE2}" type="pres">
      <dgm:prSet presAssocID="{4CC79D68-D964-4F39-9557-ED111011BB1A}" presName="txLvlOnly1" presStyleLbl="revTx" presStyleIdx="0" presStyleCnt="1" custLinFactNeighborY="-10345"/>
      <dgm:spPr/>
      <dgm:t>
        <a:bodyPr/>
        <a:lstStyle/>
        <a:p>
          <a:endParaRPr lang="es-EC"/>
        </a:p>
      </dgm:t>
    </dgm:pt>
  </dgm:ptLst>
  <dgm:cxnLst>
    <dgm:cxn modelId="{A4945F77-24A4-4BAB-88DC-48B64D38C5B5}" type="presOf" srcId="{4CC79D68-D964-4F39-9557-ED111011BB1A}" destId="{DFEB05E9-FDCC-428D-B388-3B8F6BFEEBE2}" srcOrd="0" destOrd="0" presId="urn:microsoft.com/office/officeart/2008/layout/VerticalCircleList"/>
    <dgm:cxn modelId="{8422899C-F04C-422D-9B7F-D7AA24BDFAF5}" srcId="{407351CB-7680-4A0C-8728-C40005594543}" destId="{4CC79D68-D964-4F39-9557-ED111011BB1A}" srcOrd="0" destOrd="0" parTransId="{6A04C9F4-1B9B-4042-B2D4-8D8A9630CDC2}" sibTransId="{EF20AD6F-2AA9-466C-AF1D-6F38F50C9AE9}"/>
    <dgm:cxn modelId="{4751AAD8-2402-403F-A45F-198B9FA91B1B}" type="presOf" srcId="{407351CB-7680-4A0C-8728-C40005594543}" destId="{D156A979-49AB-4B56-B8A0-50B910F044FE}" srcOrd="0" destOrd="0" presId="urn:microsoft.com/office/officeart/2008/layout/VerticalCircleList"/>
    <dgm:cxn modelId="{35F2524B-2330-4BC0-914A-D2A0520BF1EE}" type="presParOf" srcId="{D156A979-49AB-4B56-B8A0-50B910F044FE}" destId="{D1F20509-B2CB-47D2-9374-87452C2017F2}" srcOrd="0" destOrd="0" presId="urn:microsoft.com/office/officeart/2008/layout/VerticalCircleList"/>
    <dgm:cxn modelId="{5C5813FB-83EE-4E84-9796-3C28CE5FA3CD}" type="presParOf" srcId="{D1F20509-B2CB-47D2-9374-87452C2017F2}" destId="{4C3E21EF-55A2-4E3C-B37D-F22ECDD65481}" srcOrd="0" destOrd="0" presId="urn:microsoft.com/office/officeart/2008/layout/VerticalCircleList"/>
    <dgm:cxn modelId="{09409184-7BEA-4CC8-93FE-F0F9F69C7467}" type="presParOf" srcId="{D1F20509-B2CB-47D2-9374-87452C2017F2}" destId="{B017B887-544D-4426-8EA8-6A973DF1E04D}" srcOrd="1" destOrd="0" presId="urn:microsoft.com/office/officeart/2008/layout/VerticalCircleList"/>
    <dgm:cxn modelId="{0A80B65A-2257-476B-92D6-3444F4C309BF}" type="presParOf" srcId="{D1F20509-B2CB-47D2-9374-87452C2017F2}" destId="{DFEB05E9-FDCC-428D-B388-3B8F6BFEEBE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0EA16C-8A6A-4A92-A21D-894DA199EBCE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6A16E6F-E84E-4F2E-9176-4C9325607685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a) Obtención de las muestras</a:t>
          </a:r>
          <a:endParaRPr lang="es-EC" b="1" dirty="0"/>
        </a:p>
      </dgm:t>
    </dgm:pt>
    <dgm:pt modelId="{FB7B4368-C48A-420E-A340-860FD06D4268}" type="parTrans" cxnId="{2BAC2193-A7A7-4A77-83CF-892D18F914FE}">
      <dgm:prSet/>
      <dgm:spPr/>
      <dgm:t>
        <a:bodyPr/>
        <a:lstStyle/>
        <a:p>
          <a:endParaRPr lang="es-EC"/>
        </a:p>
      </dgm:t>
    </dgm:pt>
    <dgm:pt modelId="{CE97671A-2EA7-4EA8-96EA-12891FBAC211}" type="sibTrans" cxnId="{2BAC2193-A7A7-4A77-83CF-892D18F914FE}">
      <dgm:prSet/>
      <dgm:spPr/>
      <dgm:t>
        <a:bodyPr/>
        <a:lstStyle/>
        <a:p>
          <a:endParaRPr lang="es-EC"/>
        </a:p>
      </dgm:t>
    </dgm:pt>
    <dgm:pt modelId="{E085A179-963D-4C7D-8568-0AE05E58FA2A}">
      <dgm:prSet phldrT="[Texto]"/>
      <dgm:spPr/>
      <dgm:t>
        <a:bodyPr/>
        <a:lstStyle/>
        <a:p>
          <a:r>
            <a:rPr lang="es-EC" dirty="0" smtClean="0"/>
            <a:t>Planta de producción de hongos comestibles y medicinales Fungi Andino</a:t>
          </a:r>
          <a:endParaRPr lang="es-EC" dirty="0"/>
        </a:p>
      </dgm:t>
    </dgm:pt>
    <dgm:pt modelId="{8FB395EF-548D-465F-AA97-A96C8B03BAD2}" type="parTrans" cxnId="{020162F8-C676-45E5-AC14-46B8CB9DF477}">
      <dgm:prSet/>
      <dgm:spPr/>
      <dgm:t>
        <a:bodyPr/>
        <a:lstStyle/>
        <a:p>
          <a:endParaRPr lang="es-EC"/>
        </a:p>
      </dgm:t>
    </dgm:pt>
    <dgm:pt modelId="{D84A16C4-3C87-4A38-901E-9D3901ED8995}" type="sibTrans" cxnId="{020162F8-C676-45E5-AC14-46B8CB9DF477}">
      <dgm:prSet/>
      <dgm:spPr/>
      <dgm:t>
        <a:bodyPr/>
        <a:lstStyle/>
        <a:p>
          <a:endParaRPr lang="es-EC"/>
        </a:p>
      </dgm:t>
    </dgm:pt>
    <dgm:pt modelId="{17733E9A-8CC3-4DA0-BB77-01BDFE06E8E3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b) Trabajo de laboratorio</a:t>
          </a:r>
          <a:endParaRPr lang="es-EC" b="1" dirty="0"/>
        </a:p>
      </dgm:t>
    </dgm:pt>
    <dgm:pt modelId="{D7729090-1FB0-4034-ABBE-5740539C60C9}" type="parTrans" cxnId="{BC9F5626-AA59-4004-AFC4-0074ED3542F8}">
      <dgm:prSet/>
      <dgm:spPr/>
      <dgm:t>
        <a:bodyPr/>
        <a:lstStyle/>
        <a:p>
          <a:endParaRPr lang="es-EC"/>
        </a:p>
      </dgm:t>
    </dgm:pt>
    <dgm:pt modelId="{B2F7AF12-76F3-46DB-BB38-91EBC83CA3BB}" type="sibTrans" cxnId="{BC9F5626-AA59-4004-AFC4-0074ED3542F8}">
      <dgm:prSet/>
      <dgm:spPr/>
      <dgm:t>
        <a:bodyPr/>
        <a:lstStyle/>
        <a:p>
          <a:endParaRPr lang="es-EC"/>
        </a:p>
      </dgm:t>
    </dgm:pt>
    <dgm:pt modelId="{2B6F3B21-6369-4A4F-932E-33501ED23B77}">
      <dgm:prSet phldrT="[Texto]"/>
      <dgm:spPr/>
      <dgm:t>
        <a:bodyPr/>
        <a:lstStyle/>
        <a:p>
          <a:r>
            <a:rPr lang="es-EC" dirty="0"/>
            <a:t>Laboratorio de </a:t>
          </a:r>
          <a:r>
            <a:rPr lang="es-EC" dirty="0" smtClean="0"/>
            <a:t>Fungi Andino sector Tumbaco.</a:t>
          </a:r>
          <a:endParaRPr lang="es-EC" dirty="0"/>
        </a:p>
      </dgm:t>
    </dgm:pt>
    <dgm:pt modelId="{902749A2-8800-4070-AA9B-46E43143BFA5}" type="parTrans" cxnId="{1E79289E-562B-4A06-9089-1463AF6C2C96}">
      <dgm:prSet/>
      <dgm:spPr/>
      <dgm:t>
        <a:bodyPr/>
        <a:lstStyle/>
        <a:p>
          <a:endParaRPr lang="es-EC"/>
        </a:p>
      </dgm:t>
    </dgm:pt>
    <dgm:pt modelId="{3D3E690E-DEA6-42E4-B43B-3C101F671A25}" type="sibTrans" cxnId="{1E79289E-562B-4A06-9089-1463AF6C2C96}">
      <dgm:prSet/>
      <dgm:spPr/>
      <dgm:t>
        <a:bodyPr/>
        <a:lstStyle/>
        <a:p>
          <a:endParaRPr lang="es-EC"/>
        </a:p>
      </dgm:t>
    </dgm:pt>
    <dgm:pt modelId="{9C3CE1CA-C2A0-48EF-A742-24E6FC5D7315}" type="pres">
      <dgm:prSet presAssocID="{480EA16C-8A6A-4A92-A21D-894DA199EB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644E11-90D8-4FE2-99D6-785DDC4E3D4C}" type="pres">
      <dgm:prSet presAssocID="{56A16E6F-E84E-4F2E-9176-4C9325607685}" presName="composite" presStyleCnt="0"/>
      <dgm:spPr/>
    </dgm:pt>
    <dgm:pt modelId="{AA5A86D9-12DD-4431-B6DC-8412E6A90DC4}" type="pres">
      <dgm:prSet presAssocID="{56A16E6F-E84E-4F2E-9176-4C9325607685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78C339-2E61-4E6C-9D82-A04CEE0FCC6C}" type="pres">
      <dgm:prSet presAssocID="{56A16E6F-E84E-4F2E-9176-4C9325607685}" presName="rect2" presStyleLbl="fgImgPlace1" presStyleIdx="0" presStyleCnt="2" custScaleX="104383" custScaleY="78654" custLinFactNeighborY="88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DAAC2F8-76F9-42F5-86A3-65BD8CCED80F}" type="pres">
      <dgm:prSet presAssocID="{CE97671A-2EA7-4EA8-96EA-12891FBAC211}" presName="sibTrans" presStyleCnt="0"/>
      <dgm:spPr/>
    </dgm:pt>
    <dgm:pt modelId="{AFD1A341-60F9-4471-96C2-C759512464F2}" type="pres">
      <dgm:prSet presAssocID="{17733E9A-8CC3-4DA0-BB77-01BDFE06E8E3}" presName="composite" presStyleCnt="0"/>
      <dgm:spPr/>
    </dgm:pt>
    <dgm:pt modelId="{F9FA96B2-17F3-42D3-9358-AE853878FB31}" type="pres">
      <dgm:prSet presAssocID="{17733E9A-8CC3-4DA0-BB77-01BDFE06E8E3}" presName="rect1" presStyleLbl="trAlignAcc1" presStyleIdx="1" presStyleCnt="2" custLinFactNeighborX="3459" custLinFactNeighborY="-1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1B6FE9-7CE4-4518-B677-5745BEFB1EA2}" type="pres">
      <dgm:prSet presAssocID="{17733E9A-8CC3-4DA0-BB77-01BDFE06E8E3}" presName="rect2" presStyleLbl="fgImgPlace1" presStyleIdx="1" presStyleCnt="2" custScaleX="106536" custScaleY="687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3548A427-E04A-4802-8CD0-A24D3673708B}" type="presOf" srcId="{480EA16C-8A6A-4A92-A21D-894DA199EBCE}" destId="{9C3CE1CA-C2A0-48EF-A742-24E6FC5D7315}" srcOrd="0" destOrd="0" presId="urn:microsoft.com/office/officeart/2008/layout/PictureStrips"/>
    <dgm:cxn modelId="{F38B5ACC-4C8D-4F27-ADD3-CA898845F9D1}" type="presOf" srcId="{17733E9A-8CC3-4DA0-BB77-01BDFE06E8E3}" destId="{F9FA96B2-17F3-42D3-9358-AE853878FB31}" srcOrd="0" destOrd="0" presId="urn:microsoft.com/office/officeart/2008/layout/PictureStrips"/>
    <dgm:cxn modelId="{77A32C3A-B0BA-40DD-94FB-07133632928C}" type="presOf" srcId="{2B6F3B21-6369-4A4F-932E-33501ED23B77}" destId="{F9FA96B2-17F3-42D3-9358-AE853878FB31}" srcOrd="0" destOrd="1" presId="urn:microsoft.com/office/officeart/2008/layout/PictureStrips"/>
    <dgm:cxn modelId="{118662F2-53F9-48CB-AE50-FB81A0712B0F}" type="presOf" srcId="{56A16E6F-E84E-4F2E-9176-4C9325607685}" destId="{AA5A86D9-12DD-4431-B6DC-8412E6A90DC4}" srcOrd="0" destOrd="0" presId="urn:microsoft.com/office/officeart/2008/layout/PictureStrips"/>
    <dgm:cxn modelId="{1E79289E-562B-4A06-9089-1463AF6C2C96}" srcId="{17733E9A-8CC3-4DA0-BB77-01BDFE06E8E3}" destId="{2B6F3B21-6369-4A4F-932E-33501ED23B77}" srcOrd="0" destOrd="0" parTransId="{902749A2-8800-4070-AA9B-46E43143BFA5}" sibTransId="{3D3E690E-DEA6-42E4-B43B-3C101F671A25}"/>
    <dgm:cxn modelId="{BC9F5626-AA59-4004-AFC4-0074ED3542F8}" srcId="{480EA16C-8A6A-4A92-A21D-894DA199EBCE}" destId="{17733E9A-8CC3-4DA0-BB77-01BDFE06E8E3}" srcOrd="1" destOrd="0" parTransId="{D7729090-1FB0-4034-ABBE-5740539C60C9}" sibTransId="{B2F7AF12-76F3-46DB-BB38-91EBC83CA3BB}"/>
    <dgm:cxn modelId="{86694B67-4597-45B5-8ADE-635F654DF878}" type="presOf" srcId="{E085A179-963D-4C7D-8568-0AE05E58FA2A}" destId="{AA5A86D9-12DD-4431-B6DC-8412E6A90DC4}" srcOrd="0" destOrd="1" presId="urn:microsoft.com/office/officeart/2008/layout/PictureStrips"/>
    <dgm:cxn modelId="{2BAC2193-A7A7-4A77-83CF-892D18F914FE}" srcId="{480EA16C-8A6A-4A92-A21D-894DA199EBCE}" destId="{56A16E6F-E84E-4F2E-9176-4C9325607685}" srcOrd="0" destOrd="0" parTransId="{FB7B4368-C48A-420E-A340-860FD06D4268}" sibTransId="{CE97671A-2EA7-4EA8-96EA-12891FBAC211}"/>
    <dgm:cxn modelId="{020162F8-C676-45E5-AC14-46B8CB9DF477}" srcId="{56A16E6F-E84E-4F2E-9176-4C9325607685}" destId="{E085A179-963D-4C7D-8568-0AE05E58FA2A}" srcOrd="0" destOrd="0" parTransId="{8FB395EF-548D-465F-AA97-A96C8B03BAD2}" sibTransId="{D84A16C4-3C87-4A38-901E-9D3901ED8995}"/>
    <dgm:cxn modelId="{70C08430-EBC7-4E54-A1EC-44B4500D1C0D}" type="presParOf" srcId="{9C3CE1CA-C2A0-48EF-A742-24E6FC5D7315}" destId="{6A644E11-90D8-4FE2-99D6-785DDC4E3D4C}" srcOrd="0" destOrd="0" presId="urn:microsoft.com/office/officeart/2008/layout/PictureStrips"/>
    <dgm:cxn modelId="{D81F6889-7B64-475E-812D-51DCCED59BE2}" type="presParOf" srcId="{6A644E11-90D8-4FE2-99D6-785DDC4E3D4C}" destId="{AA5A86D9-12DD-4431-B6DC-8412E6A90DC4}" srcOrd="0" destOrd="0" presId="urn:microsoft.com/office/officeart/2008/layout/PictureStrips"/>
    <dgm:cxn modelId="{7C8C3A74-B211-4D9A-B1E6-1361B41C441C}" type="presParOf" srcId="{6A644E11-90D8-4FE2-99D6-785DDC4E3D4C}" destId="{AD78C339-2E61-4E6C-9D82-A04CEE0FCC6C}" srcOrd="1" destOrd="0" presId="urn:microsoft.com/office/officeart/2008/layout/PictureStrips"/>
    <dgm:cxn modelId="{F041E885-937C-4A22-BB97-419C8A5F3481}" type="presParOf" srcId="{9C3CE1CA-C2A0-48EF-A742-24E6FC5D7315}" destId="{4DAAC2F8-76F9-42F5-86A3-65BD8CCED80F}" srcOrd="1" destOrd="0" presId="urn:microsoft.com/office/officeart/2008/layout/PictureStrips"/>
    <dgm:cxn modelId="{131AE153-61B0-4B66-8016-BC948CE3954E}" type="presParOf" srcId="{9C3CE1CA-C2A0-48EF-A742-24E6FC5D7315}" destId="{AFD1A341-60F9-4471-96C2-C759512464F2}" srcOrd="2" destOrd="0" presId="urn:microsoft.com/office/officeart/2008/layout/PictureStrips"/>
    <dgm:cxn modelId="{7D8AB1BE-A2F3-4CC4-B172-E8260063E478}" type="presParOf" srcId="{AFD1A341-60F9-4471-96C2-C759512464F2}" destId="{F9FA96B2-17F3-42D3-9358-AE853878FB31}" srcOrd="0" destOrd="0" presId="urn:microsoft.com/office/officeart/2008/layout/PictureStrips"/>
    <dgm:cxn modelId="{83968C45-88AD-4235-A6B7-CCFC48BF97AA}" type="presParOf" srcId="{AFD1A341-60F9-4471-96C2-C759512464F2}" destId="{A51B6FE9-7CE4-4518-B677-5745BEFB1EA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4DCAE-B287-4BE0-BE5C-1B5B2CBE2DB3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EF8D9B2B-7C0E-485A-8CBA-37251B5B3D42}">
      <dgm:prSet custT="1"/>
      <dgm:spPr/>
      <dgm:t>
        <a:bodyPr/>
        <a:lstStyle/>
        <a:p>
          <a:pPr algn="just"/>
          <a:r>
            <a:rPr lang="es-ES" sz="1700" dirty="0" smtClean="0"/>
            <a:t>	</a:t>
          </a:r>
          <a:r>
            <a:rPr lang="es-ES" sz="2100" dirty="0" smtClean="0"/>
            <a:t>Se evaluó la aplicación de la radiación UV-C sobre la calidad fisicoquímica y 	fisiológica de los hongos 	tipo ostra (</a:t>
          </a:r>
          <a:r>
            <a:rPr lang="es-ES" sz="2100" i="1" dirty="0" smtClean="0"/>
            <a:t>Pleurotus ostreatus)</a:t>
          </a:r>
          <a:r>
            <a:rPr lang="es-ES" sz="2100" dirty="0" smtClean="0"/>
            <a:t> en donde se determinó 	que la radiación UV-C influye positivamente en 	la calidad de los hongos.</a:t>
          </a:r>
          <a:r>
            <a:rPr lang="es-EC" sz="2100" dirty="0" smtClean="0">
              <a:effectLst/>
              <a:latin typeface="+mn-lt"/>
            </a:rPr>
            <a:t> </a:t>
          </a:r>
          <a:endParaRPr lang="es-EC" sz="2100" dirty="0">
            <a:effectLst/>
            <a:latin typeface="+mn-lt"/>
          </a:endParaRPr>
        </a:p>
      </dgm:t>
    </dgm:pt>
    <dgm:pt modelId="{CFC9EFAF-4BDD-49A3-A344-4789B1EED794}" type="parTrans" cxnId="{1DDBEE1F-DD0B-4AC9-B97D-F28C5BCE2214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71E4F4EF-0123-43A8-A394-4D28E38BE2E7}" type="sibTrans" cxnId="{1DDBEE1F-DD0B-4AC9-B97D-F28C5BCE2214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901E0D72-A14B-41DC-AAF7-D9F2AEFAE402}">
      <dgm:prSet custT="1"/>
      <dgm:spPr/>
      <dgm:t>
        <a:bodyPr/>
        <a:lstStyle/>
        <a:p>
          <a:pPr algn="just"/>
          <a:r>
            <a:rPr lang="es-ES" sz="1700" dirty="0" smtClean="0"/>
            <a:t>	</a:t>
          </a:r>
          <a:r>
            <a:rPr lang="es-ES" sz="2100" dirty="0" smtClean="0"/>
            <a:t>Se determinó que los parámetros analizados como firmeza al tacto, pérdida de 	peso, activación 	micelial, pardeamiento y olor, no son directamente 	proporcionales ni equivalentes entre sí y por ende 	no se puede calcular un 	índice de deterior visual generalizado, por lo que los parámetros se analizaron 	por separado.</a:t>
          </a:r>
          <a:endParaRPr lang="es-EC" sz="2100" dirty="0">
            <a:effectLst/>
            <a:latin typeface="+mn-lt"/>
          </a:endParaRPr>
        </a:p>
      </dgm:t>
    </dgm:pt>
    <dgm:pt modelId="{0A6A88F3-5C58-412C-8505-1D8180663035}" type="parTrans" cxnId="{397D4F53-8725-441A-93F5-85E415061E3A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60EFA900-A0B7-4D42-AB6B-94EB088ABE00}" type="sibTrans" cxnId="{397D4F53-8725-441A-93F5-85E415061E3A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1581BBBD-D169-48C1-BE3C-C73303025E9C}">
      <dgm:prSet custT="1"/>
      <dgm:spPr/>
      <dgm:t>
        <a:bodyPr/>
        <a:lstStyle/>
        <a:p>
          <a:pPr algn="just"/>
          <a:r>
            <a:rPr lang="es-ES" sz="1700" dirty="0" smtClean="0"/>
            <a:t>	</a:t>
          </a:r>
          <a:r>
            <a:rPr lang="es-ES" sz="2100" dirty="0" smtClean="0"/>
            <a:t>Se determinó que la dosis óptima que mantuvo de mejor manera las características 	fisiológicas y 	fisicoquímicas del hongo fue la de 0,225 KJ/m2 con un tiempo de 	exposición 	a la radiación de 30 	segundos. Esta dosis aumentó la vida útil del 	hongo por 5 días extra en comparación a los hongos no 	irradiados.</a:t>
          </a:r>
          <a:endParaRPr lang="es-EC" sz="2100" dirty="0">
            <a:effectLst/>
            <a:latin typeface="+mn-lt"/>
          </a:endParaRPr>
        </a:p>
      </dgm:t>
    </dgm:pt>
    <dgm:pt modelId="{1209A31D-848F-4210-97CD-92061324AFA4}" type="parTrans" cxnId="{D5882AE0-0DBA-4DCD-84E6-E70723CF3967}">
      <dgm:prSet/>
      <dgm:spPr/>
      <dgm:t>
        <a:bodyPr/>
        <a:lstStyle/>
        <a:p>
          <a:endParaRPr lang="es-EC"/>
        </a:p>
      </dgm:t>
    </dgm:pt>
    <dgm:pt modelId="{E87BACB2-87CE-45E3-A1AC-D9292E5CDEE2}" type="sibTrans" cxnId="{D5882AE0-0DBA-4DCD-84E6-E70723CF3967}">
      <dgm:prSet/>
      <dgm:spPr/>
      <dgm:t>
        <a:bodyPr/>
        <a:lstStyle/>
        <a:p>
          <a:endParaRPr lang="es-EC"/>
        </a:p>
      </dgm:t>
    </dgm:pt>
    <dgm:pt modelId="{F88D7EB7-03CA-4996-8FF3-EFD3E8B4DEE4}" type="pres">
      <dgm:prSet presAssocID="{1434DCAE-B287-4BE0-BE5C-1B5B2CBE2D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0F1226-3E97-4D7E-9DB7-141793CD5E0C}" type="pres">
      <dgm:prSet presAssocID="{EF8D9B2B-7C0E-485A-8CBA-37251B5B3D42}" presName="composite" presStyleCnt="0"/>
      <dgm:spPr/>
    </dgm:pt>
    <dgm:pt modelId="{799EC30C-F69A-4456-8C56-570EC1C7F922}" type="pres">
      <dgm:prSet presAssocID="{EF8D9B2B-7C0E-485A-8CBA-37251B5B3D42}" presName="imgShp" presStyleLbl="fgImgPlace1" presStyleIdx="0" presStyleCnt="3" custLinFactX="-100000" custLinFactNeighborX="-148699" custLinFactNeighborY="-17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3EBDE50-4BBC-4788-A1A5-56BC823F853C}" type="pres">
      <dgm:prSet presAssocID="{EF8D9B2B-7C0E-485A-8CBA-37251B5B3D42}" presName="txShp" presStyleLbl="node1" presStyleIdx="0" presStyleCnt="3" custScaleX="141695" custScaleY="1031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F61983-F499-4F38-AABC-E99BF0207862}" type="pres">
      <dgm:prSet presAssocID="{71E4F4EF-0123-43A8-A394-4D28E38BE2E7}" presName="spacing" presStyleCnt="0"/>
      <dgm:spPr/>
    </dgm:pt>
    <dgm:pt modelId="{78CFCC10-8819-4156-B209-DEF9A64877CE}" type="pres">
      <dgm:prSet presAssocID="{1581BBBD-D169-48C1-BE3C-C73303025E9C}" presName="composite" presStyleCnt="0"/>
      <dgm:spPr/>
    </dgm:pt>
    <dgm:pt modelId="{E3D95B3A-7001-4506-9802-5D73A886ACD3}" type="pres">
      <dgm:prSet presAssocID="{1581BBBD-D169-48C1-BE3C-C73303025E9C}" presName="imgShp" presStyleLbl="fgImgPlace1" presStyleIdx="1" presStyleCnt="3" custLinFactX="-100000" custLinFactNeighborX="-149854" custLinFactNeighborY="7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C5A312B-BE11-4DE8-A6B8-202B90CBDA89}" type="pres">
      <dgm:prSet presAssocID="{1581BBBD-D169-48C1-BE3C-C73303025E9C}" presName="txShp" presStyleLbl="node1" presStyleIdx="1" presStyleCnt="3" custScaleX="1404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0E63F7-E4B5-4D0D-A835-1D0BC8B4FA3C}" type="pres">
      <dgm:prSet presAssocID="{E87BACB2-87CE-45E3-A1AC-D9292E5CDEE2}" presName="spacing" presStyleCnt="0"/>
      <dgm:spPr/>
    </dgm:pt>
    <dgm:pt modelId="{0D64E1DA-58B5-48B5-9987-93D1ACAFDA04}" type="pres">
      <dgm:prSet presAssocID="{901E0D72-A14B-41DC-AAF7-D9F2AEFAE402}" presName="composite" presStyleCnt="0"/>
      <dgm:spPr/>
    </dgm:pt>
    <dgm:pt modelId="{653558E1-A3BE-4E96-A6A9-CFDE51943BB1}" type="pres">
      <dgm:prSet presAssocID="{901E0D72-A14B-41DC-AAF7-D9F2AEFAE402}" presName="imgShp" presStyleLbl="fgImgPlace1" presStyleIdx="2" presStyleCnt="3" custLinFactX="-100000" custLinFactNeighborX="-148699" custLinFactNeighborY="-17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C3262A1-A522-435A-9EAC-055EB62D65C6}" type="pres">
      <dgm:prSet presAssocID="{901E0D72-A14B-41DC-AAF7-D9F2AEFAE402}" presName="txShp" presStyleLbl="node1" presStyleIdx="2" presStyleCnt="3" custScaleX="1412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7A5F7A-621E-4ECD-B3E5-F17A27CADE5D}" type="presOf" srcId="{901E0D72-A14B-41DC-AAF7-D9F2AEFAE402}" destId="{6C3262A1-A522-435A-9EAC-055EB62D65C6}" srcOrd="0" destOrd="0" presId="urn:microsoft.com/office/officeart/2005/8/layout/vList3"/>
    <dgm:cxn modelId="{B3F28A94-CD95-4521-B5A0-E49A7BF27EEC}" type="presOf" srcId="{1581BBBD-D169-48C1-BE3C-C73303025E9C}" destId="{EC5A312B-BE11-4DE8-A6B8-202B90CBDA89}" srcOrd="0" destOrd="0" presId="urn:microsoft.com/office/officeart/2005/8/layout/vList3"/>
    <dgm:cxn modelId="{397D4F53-8725-441A-93F5-85E415061E3A}" srcId="{1434DCAE-B287-4BE0-BE5C-1B5B2CBE2DB3}" destId="{901E0D72-A14B-41DC-AAF7-D9F2AEFAE402}" srcOrd="2" destOrd="0" parTransId="{0A6A88F3-5C58-412C-8505-1D8180663035}" sibTransId="{60EFA900-A0B7-4D42-AB6B-94EB088ABE00}"/>
    <dgm:cxn modelId="{D5882AE0-0DBA-4DCD-84E6-E70723CF3967}" srcId="{1434DCAE-B287-4BE0-BE5C-1B5B2CBE2DB3}" destId="{1581BBBD-D169-48C1-BE3C-C73303025E9C}" srcOrd="1" destOrd="0" parTransId="{1209A31D-848F-4210-97CD-92061324AFA4}" sibTransId="{E87BACB2-87CE-45E3-A1AC-D9292E5CDEE2}"/>
    <dgm:cxn modelId="{25671116-B17C-4D11-8FD7-290E6F0DBCE4}" type="presOf" srcId="{EF8D9B2B-7C0E-485A-8CBA-37251B5B3D42}" destId="{D3EBDE50-4BBC-4788-A1A5-56BC823F853C}" srcOrd="0" destOrd="0" presId="urn:microsoft.com/office/officeart/2005/8/layout/vList3"/>
    <dgm:cxn modelId="{1DDBEE1F-DD0B-4AC9-B97D-F28C5BCE2214}" srcId="{1434DCAE-B287-4BE0-BE5C-1B5B2CBE2DB3}" destId="{EF8D9B2B-7C0E-485A-8CBA-37251B5B3D42}" srcOrd="0" destOrd="0" parTransId="{CFC9EFAF-4BDD-49A3-A344-4789B1EED794}" sibTransId="{71E4F4EF-0123-43A8-A394-4D28E38BE2E7}"/>
    <dgm:cxn modelId="{0DA23F33-4DEC-420C-B67E-7EDBDE469023}" type="presOf" srcId="{1434DCAE-B287-4BE0-BE5C-1B5B2CBE2DB3}" destId="{F88D7EB7-03CA-4996-8FF3-EFD3E8B4DEE4}" srcOrd="0" destOrd="0" presId="urn:microsoft.com/office/officeart/2005/8/layout/vList3"/>
    <dgm:cxn modelId="{948D9119-0600-4695-9D42-59E5D1653030}" type="presParOf" srcId="{F88D7EB7-03CA-4996-8FF3-EFD3E8B4DEE4}" destId="{C20F1226-3E97-4D7E-9DB7-141793CD5E0C}" srcOrd="0" destOrd="0" presId="urn:microsoft.com/office/officeart/2005/8/layout/vList3"/>
    <dgm:cxn modelId="{F54F280A-506B-4E30-BC11-215509E207CA}" type="presParOf" srcId="{C20F1226-3E97-4D7E-9DB7-141793CD5E0C}" destId="{799EC30C-F69A-4456-8C56-570EC1C7F922}" srcOrd="0" destOrd="0" presId="urn:microsoft.com/office/officeart/2005/8/layout/vList3"/>
    <dgm:cxn modelId="{54B37657-599C-4D58-8366-0B0EC1B0428B}" type="presParOf" srcId="{C20F1226-3E97-4D7E-9DB7-141793CD5E0C}" destId="{D3EBDE50-4BBC-4788-A1A5-56BC823F853C}" srcOrd="1" destOrd="0" presId="urn:microsoft.com/office/officeart/2005/8/layout/vList3"/>
    <dgm:cxn modelId="{B6A6CC0C-E749-4FD3-A0B7-0207C12693BB}" type="presParOf" srcId="{F88D7EB7-03CA-4996-8FF3-EFD3E8B4DEE4}" destId="{C8F61983-F499-4F38-AABC-E99BF0207862}" srcOrd="1" destOrd="0" presId="urn:microsoft.com/office/officeart/2005/8/layout/vList3"/>
    <dgm:cxn modelId="{89B5E1DF-EC69-4390-833D-0EE9B61F89CD}" type="presParOf" srcId="{F88D7EB7-03CA-4996-8FF3-EFD3E8B4DEE4}" destId="{78CFCC10-8819-4156-B209-DEF9A64877CE}" srcOrd="2" destOrd="0" presId="urn:microsoft.com/office/officeart/2005/8/layout/vList3"/>
    <dgm:cxn modelId="{8BB39EBF-B810-49A9-BD30-A756A858AF04}" type="presParOf" srcId="{78CFCC10-8819-4156-B209-DEF9A64877CE}" destId="{E3D95B3A-7001-4506-9802-5D73A886ACD3}" srcOrd="0" destOrd="0" presId="urn:microsoft.com/office/officeart/2005/8/layout/vList3"/>
    <dgm:cxn modelId="{61169834-6760-4C8B-8B38-53AED64E287E}" type="presParOf" srcId="{78CFCC10-8819-4156-B209-DEF9A64877CE}" destId="{EC5A312B-BE11-4DE8-A6B8-202B90CBDA89}" srcOrd="1" destOrd="0" presId="urn:microsoft.com/office/officeart/2005/8/layout/vList3"/>
    <dgm:cxn modelId="{B3F89D6C-684A-4B04-8D16-E97E1898292C}" type="presParOf" srcId="{F88D7EB7-03CA-4996-8FF3-EFD3E8B4DEE4}" destId="{430E63F7-E4B5-4D0D-A835-1D0BC8B4FA3C}" srcOrd="3" destOrd="0" presId="urn:microsoft.com/office/officeart/2005/8/layout/vList3"/>
    <dgm:cxn modelId="{73B280D1-F9FE-4F36-A8FB-D61B727C061D}" type="presParOf" srcId="{F88D7EB7-03CA-4996-8FF3-EFD3E8B4DEE4}" destId="{0D64E1DA-58B5-48B5-9987-93D1ACAFDA04}" srcOrd="4" destOrd="0" presId="urn:microsoft.com/office/officeart/2005/8/layout/vList3"/>
    <dgm:cxn modelId="{2573C0BB-AB7F-4D45-9B3A-7D5C529AED64}" type="presParOf" srcId="{0D64E1DA-58B5-48B5-9987-93D1ACAFDA04}" destId="{653558E1-A3BE-4E96-A6A9-CFDE51943BB1}" srcOrd="0" destOrd="0" presId="urn:microsoft.com/office/officeart/2005/8/layout/vList3"/>
    <dgm:cxn modelId="{C80E0272-9358-43CE-84F1-48D2BF1B8FFF}" type="presParOf" srcId="{0D64E1DA-58B5-48B5-9987-93D1ACAFDA04}" destId="{6C3262A1-A522-435A-9EAC-055EB62D65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34DCAE-B287-4BE0-BE5C-1B5B2CBE2DB3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2B381865-5C3A-41E6-8A26-E88DD2A8BD35}">
      <dgm:prSet custT="1"/>
      <dgm:spPr/>
      <dgm:t>
        <a:bodyPr/>
        <a:lstStyle/>
        <a:p>
          <a:pPr algn="just"/>
          <a:r>
            <a:rPr lang="es-ES" sz="2100" dirty="0" smtClean="0"/>
            <a:t>	Se determinó que la firmeza al tacto y el olor se conservan de mejor manera en 	las muestras irradiadas, así como se redujo considerablemente la activación 	micelial en comparación al control.</a:t>
          </a:r>
          <a:endParaRPr lang="es-EC" sz="2100" dirty="0">
            <a:effectLst/>
            <a:latin typeface="+mn-lt"/>
          </a:endParaRPr>
        </a:p>
      </dgm:t>
    </dgm:pt>
    <dgm:pt modelId="{9B5BAB34-9E9E-4483-8065-6EF544120C9C}" type="parTrans" cxnId="{34C933FC-1EC7-4E08-AC16-A185EF03C5AC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B3A9C224-D29E-4BD7-8878-651D80631B54}" type="sibTrans" cxnId="{34C933FC-1EC7-4E08-AC16-A185EF03C5AC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C27E7E5A-632D-4511-AA34-9926ED5888D8}">
      <dgm:prSet custT="1"/>
      <dgm:spPr/>
      <dgm:t>
        <a:bodyPr/>
        <a:lstStyle/>
        <a:p>
          <a:pPr algn="just"/>
          <a:r>
            <a:rPr lang="es-ES" sz="2100" dirty="0" smtClean="0"/>
            <a:t>	Las muestras sometidas al tratamiento de 0,225 KJ/m2 se pardearon en menor 	intensidad que el control y que los otros tratamientos, y a su vez perdieron 	menor peso a lo largo de los 18 días de almacenamiento refrigerado.</a:t>
          </a:r>
          <a:endParaRPr lang="es-EC" sz="2100" dirty="0">
            <a:latin typeface="+mn-lt"/>
          </a:endParaRPr>
        </a:p>
      </dgm:t>
    </dgm:pt>
    <dgm:pt modelId="{8A878B39-9B4D-419C-8CA0-DF93BD8A4489}" type="parTrans" cxnId="{6FBE339F-4AA9-4102-BE09-306EDF6411C1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05925D83-B9C2-476D-8DFC-FD313E585E43}" type="sibTrans" cxnId="{6FBE339F-4AA9-4102-BE09-306EDF6411C1}">
      <dgm:prSet/>
      <dgm:spPr/>
      <dgm:t>
        <a:bodyPr/>
        <a:lstStyle/>
        <a:p>
          <a:pPr algn="just"/>
          <a:endParaRPr lang="es-EC" sz="1700">
            <a:latin typeface="+mn-lt"/>
          </a:endParaRPr>
        </a:p>
      </dgm:t>
    </dgm:pt>
    <dgm:pt modelId="{489EAFF9-6CAA-49D6-8981-990061B972E4}">
      <dgm:prSet custT="1"/>
      <dgm:spPr/>
      <dgm:t>
        <a:bodyPr/>
        <a:lstStyle/>
        <a:p>
          <a:pPr algn="just"/>
          <a:r>
            <a:rPr lang="es-ES" sz="2100" dirty="0" smtClean="0"/>
            <a:t>	Por último, el tratamiento con radiación UV-C se presenta como una alternativa 	efectiva para aumentar la vida útil de los hongos ostra sin alterar 	significativamente sus propiedades fisicoquímicas</a:t>
          </a:r>
          <a:r>
            <a:rPr lang="es-ES" sz="1700" dirty="0" smtClean="0"/>
            <a:t>.</a:t>
          </a:r>
          <a:endParaRPr lang="es-EC" sz="1700" dirty="0">
            <a:latin typeface="+mn-lt"/>
          </a:endParaRPr>
        </a:p>
      </dgm:t>
    </dgm:pt>
    <dgm:pt modelId="{219FA6B3-73AF-4500-BC0E-D6DD19634C3B}" type="parTrans" cxnId="{FEE55550-B467-4349-AD64-51E216AD3BA5}">
      <dgm:prSet/>
      <dgm:spPr/>
      <dgm:t>
        <a:bodyPr/>
        <a:lstStyle/>
        <a:p>
          <a:endParaRPr lang="es-EC"/>
        </a:p>
      </dgm:t>
    </dgm:pt>
    <dgm:pt modelId="{750941F8-B3B0-4E5E-83EE-C25FF35FEC4F}" type="sibTrans" cxnId="{FEE55550-B467-4349-AD64-51E216AD3BA5}">
      <dgm:prSet/>
      <dgm:spPr/>
      <dgm:t>
        <a:bodyPr/>
        <a:lstStyle/>
        <a:p>
          <a:endParaRPr lang="es-EC"/>
        </a:p>
      </dgm:t>
    </dgm:pt>
    <dgm:pt modelId="{F88D7EB7-03CA-4996-8FF3-EFD3E8B4DEE4}" type="pres">
      <dgm:prSet presAssocID="{1434DCAE-B287-4BE0-BE5C-1B5B2CBE2D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32290F-B9FC-4380-924C-D328612B5989}" type="pres">
      <dgm:prSet presAssocID="{2B381865-5C3A-41E6-8A26-E88DD2A8BD35}" presName="composite" presStyleCnt="0"/>
      <dgm:spPr/>
    </dgm:pt>
    <dgm:pt modelId="{E7B70A73-303E-49CA-AA2A-66E49099ED3C}" type="pres">
      <dgm:prSet presAssocID="{2B381865-5C3A-41E6-8A26-E88DD2A8BD35}" presName="imgShp" presStyleLbl="fgImgPlace1" presStyleIdx="0" presStyleCnt="3" custLinFactX="-100000" custLinFactNeighborX="-148699" custLinFactNeighborY="-17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ADD19EF-4D25-4CF6-9029-6478A401CA1C}" type="pres">
      <dgm:prSet presAssocID="{2B381865-5C3A-41E6-8A26-E88DD2A8BD35}" presName="txShp" presStyleLbl="node1" presStyleIdx="0" presStyleCnt="3" custScaleX="1412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A86F3-770D-4127-A377-D09DD00EEB17}" type="pres">
      <dgm:prSet presAssocID="{B3A9C224-D29E-4BD7-8878-651D80631B54}" presName="spacing" presStyleCnt="0"/>
      <dgm:spPr/>
    </dgm:pt>
    <dgm:pt modelId="{85739837-C5C3-4CE8-A56E-125DBDDDB881}" type="pres">
      <dgm:prSet presAssocID="{C27E7E5A-632D-4511-AA34-9926ED5888D8}" presName="composite" presStyleCnt="0"/>
      <dgm:spPr/>
    </dgm:pt>
    <dgm:pt modelId="{66A1D801-4A68-4EE3-A244-8D6BCB03D8C7}" type="pres">
      <dgm:prSet presAssocID="{C27E7E5A-632D-4511-AA34-9926ED5888D8}" presName="imgShp" presStyleLbl="fgImgPlace1" presStyleIdx="1" presStyleCnt="3" custLinFactX="-100000" custLinFactNeighborX="-148699" custLinFactNeighborY="-17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72F26ED-5FCF-4A58-8A8B-DD01C78FC83A}" type="pres">
      <dgm:prSet presAssocID="{C27E7E5A-632D-4511-AA34-9926ED5888D8}" presName="txShp" presStyleLbl="node1" presStyleIdx="1" presStyleCnt="3" custScaleX="1412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E170DE-B5E1-4AB9-8503-61B6075B3ACD}" type="pres">
      <dgm:prSet presAssocID="{05925D83-B9C2-476D-8DFC-FD313E585E43}" presName="spacing" presStyleCnt="0"/>
      <dgm:spPr/>
    </dgm:pt>
    <dgm:pt modelId="{02EDAA49-8310-4EFC-A9E5-7078F53B6DEF}" type="pres">
      <dgm:prSet presAssocID="{489EAFF9-6CAA-49D6-8981-990061B972E4}" presName="composite" presStyleCnt="0"/>
      <dgm:spPr/>
    </dgm:pt>
    <dgm:pt modelId="{1B8189BC-1E0F-47C5-8058-7253150C5084}" type="pres">
      <dgm:prSet presAssocID="{489EAFF9-6CAA-49D6-8981-990061B972E4}" presName="imgShp" presStyleLbl="fgImgPlace1" presStyleIdx="2" presStyleCnt="3" custScaleX="108636" custLinFactX="-100000" custLinFactNeighborX="-149853" custLinFactNeighborY="-1654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EE62311-1F7B-48FA-948F-7568EAFB58CE}" type="pres">
      <dgm:prSet presAssocID="{489EAFF9-6CAA-49D6-8981-990061B972E4}" presName="txShp" presStyleLbl="node1" presStyleIdx="2" presStyleCnt="3" custScaleX="1408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513E8D-58AD-46C0-B9A1-82E1E6C8E7FA}" type="presOf" srcId="{C27E7E5A-632D-4511-AA34-9926ED5888D8}" destId="{272F26ED-5FCF-4A58-8A8B-DD01C78FC83A}" srcOrd="0" destOrd="0" presId="urn:microsoft.com/office/officeart/2005/8/layout/vList3"/>
    <dgm:cxn modelId="{6FBE339F-4AA9-4102-BE09-306EDF6411C1}" srcId="{1434DCAE-B287-4BE0-BE5C-1B5B2CBE2DB3}" destId="{C27E7E5A-632D-4511-AA34-9926ED5888D8}" srcOrd="1" destOrd="0" parTransId="{8A878B39-9B4D-419C-8CA0-DF93BD8A4489}" sibTransId="{05925D83-B9C2-476D-8DFC-FD313E585E43}"/>
    <dgm:cxn modelId="{F53217BC-55C5-4CB3-8807-789E0EE60D1A}" type="presOf" srcId="{1434DCAE-B287-4BE0-BE5C-1B5B2CBE2DB3}" destId="{F88D7EB7-03CA-4996-8FF3-EFD3E8B4DEE4}" srcOrd="0" destOrd="0" presId="urn:microsoft.com/office/officeart/2005/8/layout/vList3"/>
    <dgm:cxn modelId="{E59E140C-CFC5-4BFD-A629-73F2F23CA6CD}" type="presOf" srcId="{2B381865-5C3A-41E6-8A26-E88DD2A8BD35}" destId="{AADD19EF-4D25-4CF6-9029-6478A401CA1C}" srcOrd="0" destOrd="0" presId="urn:microsoft.com/office/officeart/2005/8/layout/vList3"/>
    <dgm:cxn modelId="{34C933FC-1EC7-4E08-AC16-A185EF03C5AC}" srcId="{1434DCAE-B287-4BE0-BE5C-1B5B2CBE2DB3}" destId="{2B381865-5C3A-41E6-8A26-E88DD2A8BD35}" srcOrd="0" destOrd="0" parTransId="{9B5BAB34-9E9E-4483-8065-6EF544120C9C}" sibTransId="{B3A9C224-D29E-4BD7-8878-651D80631B54}"/>
    <dgm:cxn modelId="{BF74C29D-CBC6-4921-B22D-8F7CB4A1322A}" type="presOf" srcId="{489EAFF9-6CAA-49D6-8981-990061B972E4}" destId="{1EE62311-1F7B-48FA-948F-7568EAFB58CE}" srcOrd="0" destOrd="0" presId="urn:microsoft.com/office/officeart/2005/8/layout/vList3"/>
    <dgm:cxn modelId="{FEE55550-B467-4349-AD64-51E216AD3BA5}" srcId="{1434DCAE-B287-4BE0-BE5C-1B5B2CBE2DB3}" destId="{489EAFF9-6CAA-49D6-8981-990061B972E4}" srcOrd="2" destOrd="0" parTransId="{219FA6B3-73AF-4500-BC0E-D6DD19634C3B}" sibTransId="{750941F8-B3B0-4E5E-83EE-C25FF35FEC4F}"/>
    <dgm:cxn modelId="{AA0DF7A3-3EEB-49D5-B7EF-60EEEE368424}" type="presParOf" srcId="{F88D7EB7-03CA-4996-8FF3-EFD3E8B4DEE4}" destId="{A832290F-B9FC-4380-924C-D328612B5989}" srcOrd="0" destOrd="0" presId="urn:microsoft.com/office/officeart/2005/8/layout/vList3"/>
    <dgm:cxn modelId="{8710F68E-5ECA-4681-8E44-B826B5CA8A12}" type="presParOf" srcId="{A832290F-B9FC-4380-924C-D328612B5989}" destId="{E7B70A73-303E-49CA-AA2A-66E49099ED3C}" srcOrd="0" destOrd="0" presId="urn:microsoft.com/office/officeart/2005/8/layout/vList3"/>
    <dgm:cxn modelId="{4834FD58-7FDA-4DC2-9196-A7C8192203D8}" type="presParOf" srcId="{A832290F-B9FC-4380-924C-D328612B5989}" destId="{AADD19EF-4D25-4CF6-9029-6478A401CA1C}" srcOrd="1" destOrd="0" presId="urn:microsoft.com/office/officeart/2005/8/layout/vList3"/>
    <dgm:cxn modelId="{0002FD93-A2E5-476D-BD3D-495F2617489E}" type="presParOf" srcId="{F88D7EB7-03CA-4996-8FF3-EFD3E8B4DEE4}" destId="{97DA86F3-770D-4127-A377-D09DD00EEB17}" srcOrd="1" destOrd="0" presId="urn:microsoft.com/office/officeart/2005/8/layout/vList3"/>
    <dgm:cxn modelId="{21125094-F99F-44A7-AD3E-AE1F3DF7388C}" type="presParOf" srcId="{F88D7EB7-03CA-4996-8FF3-EFD3E8B4DEE4}" destId="{85739837-C5C3-4CE8-A56E-125DBDDDB881}" srcOrd="2" destOrd="0" presId="urn:microsoft.com/office/officeart/2005/8/layout/vList3"/>
    <dgm:cxn modelId="{8FA9A8F4-F00E-4F05-BC24-FC9E11EE9BC0}" type="presParOf" srcId="{85739837-C5C3-4CE8-A56E-125DBDDDB881}" destId="{66A1D801-4A68-4EE3-A244-8D6BCB03D8C7}" srcOrd="0" destOrd="0" presId="urn:microsoft.com/office/officeart/2005/8/layout/vList3"/>
    <dgm:cxn modelId="{8C8446CE-F5F5-4EF0-BF4D-68974A038A82}" type="presParOf" srcId="{85739837-C5C3-4CE8-A56E-125DBDDDB881}" destId="{272F26ED-5FCF-4A58-8A8B-DD01C78FC83A}" srcOrd="1" destOrd="0" presId="urn:microsoft.com/office/officeart/2005/8/layout/vList3"/>
    <dgm:cxn modelId="{9AA29C00-A0FE-4F7E-A68E-0635C49E46C7}" type="presParOf" srcId="{F88D7EB7-03CA-4996-8FF3-EFD3E8B4DEE4}" destId="{46E170DE-B5E1-4AB9-8503-61B6075B3ACD}" srcOrd="3" destOrd="0" presId="urn:microsoft.com/office/officeart/2005/8/layout/vList3"/>
    <dgm:cxn modelId="{86A98523-0751-4BF9-824C-554FC50C4933}" type="presParOf" srcId="{F88D7EB7-03CA-4996-8FF3-EFD3E8B4DEE4}" destId="{02EDAA49-8310-4EFC-A9E5-7078F53B6DEF}" srcOrd="4" destOrd="0" presId="urn:microsoft.com/office/officeart/2005/8/layout/vList3"/>
    <dgm:cxn modelId="{B889BCD7-89EC-4790-BD54-3A4EDFBC36BB}" type="presParOf" srcId="{02EDAA49-8310-4EFC-A9E5-7078F53B6DEF}" destId="{1B8189BC-1E0F-47C5-8058-7253150C5084}" srcOrd="0" destOrd="0" presId="urn:microsoft.com/office/officeart/2005/8/layout/vList3"/>
    <dgm:cxn modelId="{AF388989-172B-477E-A4EA-EDE0A787BB49}" type="presParOf" srcId="{02EDAA49-8310-4EFC-A9E5-7078F53B6DEF}" destId="{1EE62311-1F7B-48FA-948F-7568EAFB58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34DCAE-B287-4BE0-BE5C-1B5B2CBE2DB3}" type="doc">
      <dgm:prSet loTypeId="urn:microsoft.com/office/officeart/2005/8/layout/v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8A46F297-5442-4F1C-8BA5-5941782FD0C9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s-ES" sz="2000" dirty="0" smtClean="0"/>
            <a:t>	Se recomienda realizar análisis nutricionales y de antioxidantes a los hongos ostra 	después de someterse a un tratamiento con radiación UV-C para determinar posibles 	alteraciones en la composición química de los hongos.</a:t>
          </a:r>
          <a:endParaRPr lang="es-EC" sz="2000" dirty="0"/>
        </a:p>
      </dgm:t>
    </dgm:pt>
    <dgm:pt modelId="{D8D32D8C-B98B-44E2-A5FB-B3FEED2814BC}" type="parTrans" cxnId="{3EFF83A2-AAF0-4553-AF04-D85C708D49D9}">
      <dgm:prSet/>
      <dgm:spPr/>
      <dgm:t>
        <a:bodyPr/>
        <a:lstStyle/>
        <a:p>
          <a:pPr algn="just"/>
          <a:endParaRPr lang="es-EC" sz="2000"/>
        </a:p>
      </dgm:t>
    </dgm:pt>
    <dgm:pt modelId="{440AA4FF-E1EB-4BEC-992F-8AD23A2794EE}" type="sibTrans" cxnId="{3EFF83A2-AAF0-4553-AF04-D85C708D49D9}">
      <dgm:prSet/>
      <dgm:spPr/>
      <dgm:t>
        <a:bodyPr/>
        <a:lstStyle/>
        <a:p>
          <a:pPr algn="just"/>
          <a:endParaRPr lang="es-EC" sz="2000"/>
        </a:p>
      </dgm:t>
    </dgm:pt>
    <dgm:pt modelId="{EF8D9B2B-7C0E-485A-8CBA-37251B5B3D42}">
      <dgm:prSet custT="1"/>
      <dgm:spPr/>
      <dgm:t>
        <a:bodyPr/>
        <a:lstStyle/>
        <a:p>
          <a:pPr algn="just"/>
          <a:r>
            <a:rPr lang="es-ES" sz="2000" dirty="0" smtClean="0"/>
            <a:t>	Se recomienda realizar ensayos para aumentar la vida útil de los hongos con cámaras de 	ozono ya que uno de los efectos de la luz UV-C es la generación de ozono, y sería 	recomendable analizar estos efectos por separado.</a:t>
          </a:r>
          <a:endParaRPr lang="es-EC" sz="2000" dirty="0">
            <a:effectLst/>
            <a:latin typeface="Times New Roman" panose="02020603050405020304" pitchFamily="18" charset="0"/>
          </a:endParaRPr>
        </a:p>
      </dgm:t>
    </dgm:pt>
    <dgm:pt modelId="{71E4F4EF-0123-43A8-A394-4D28E38BE2E7}" type="sibTrans" cxnId="{1DDBEE1F-DD0B-4AC9-B97D-F28C5BCE2214}">
      <dgm:prSet/>
      <dgm:spPr/>
      <dgm:t>
        <a:bodyPr/>
        <a:lstStyle/>
        <a:p>
          <a:pPr algn="just"/>
          <a:endParaRPr lang="es-EC" sz="2000"/>
        </a:p>
      </dgm:t>
    </dgm:pt>
    <dgm:pt modelId="{CFC9EFAF-4BDD-49A3-A344-4789B1EED794}" type="parTrans" cxnId="{1DDBEE1F-DD0B-4AC9-B97D-F28C5BCE2214}">
      <dgm:prSet/>
      <dgm:spPr/>
      <dgm:t>
        <a:bodyPr/>
        <a:lstStyle/>
        <a:p>
          <a:pPr algn="just"/>
          <a:endParaRPr lang="es-EC" sz="2000"/>
        </a:p>
      </dgm:t>
    </dgm:pt>
    <dgm:pt modelId="{2B381865-5C3A-41E6-8A26-E88DD2A8BD35}">
      <dgm:prSet custT="1"/>
      <dgm:spPr/>
      <dgm:t>
        <a:bodyPr/>
        <a:lstStyle/>
        <a:p>
          <a:pPr algn="just"/>
          <a:r>
            <a:rPr lang="es-ES" sz="2000" dirty="0" smtClean="0"/>
            <a:t>	Se recomienda almacenar los hongos en refrigeración a una temperatura homogénea 	debido a que las fluctuaciones pueden interferir en los parámetros analizados.</a:t>
          </a:r>
          <a:endParaRPr lang="es-EC" sz="2000" dirty="0">
            <a:effectLst/>
            <a:latin typeface="Times New Roman" panose="02020603050405020304" pitchFamily="18" charset="0"/>
          </a:endParaRPr>
        </a:p>
      </dgm:t>
    </dgm:pt>
    <dgm:pt modelId="{B3A9C224-D29E-4BD7-8878-651D80631B54}" type="sibTrans" cxnId="{34C933FC-1EC7-4E08-AC16-A185EF03C5AC}">
      <dgm:prSet/>
      <dgm:spPr/>
      <dgm:t>
        <a:bodyPr/>
        <a:lstStyle/>
        <a:p>
          <a:pPr algn="just"/>
          <a:endParaRPr lang="es-EC" sz="2000"/>
        </a:p>
      </dgm:t>
    </dgm:pt>
    <dgm:pt modelId="{9B5BAB34-9E9E-4483-8065-6EF544120C9C}" type="parTrans" cxnId="{34C933FC-1EC7-4E08-AC16-A185EF03C5AC}">
      <dgm:prSet/>
      <dgm:spPr/>
      <dgm:t>
        <a:bodyPr/>
        <a:lstStyle/>
        <a:p>
          <a:pPr algn="just"/>
          <a:endParaRPr lang="es-EC" sz="2000"/>
        </a:p>
      </dgm:t>
    </dgm:pt>
    <dgm:pt modelId="{F88D7EB7-03CA-4996-8FF3-EFD3E8B4DEE4}" type="pres">
      <dgm:prSet presAssocID="{1434DCAE-B287-4BE0-BE5C-1B5B2CBE2D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426543-23CE-4913-81AD-837C2D15AFD1}" type="pres">
      <dgm:prSet presAssocID="{8A46F297-5442-4F1C-8BA5-5941782FD0C9}" presName="composite" presStyleCnt="0"/>
      <dgm:spPr/>
    </dgm:pt>
    <dgm:pt modelId="{7C759DD5-524B-4291-B81E-396F97F5BB9D}" type="pres">
      <dgm:prSet presAssocID="{8A46F297-5442-4F1C-8BA5-5941782FD0C9}" presName="imgShp" presStyleLbl="fgImgPlace1" presStyleIdx="0" presStyleCnt="3" custScaleX="168978" custScaleY="136566" custLinFactX="-7351" custLinFactNeighborX="-100000" custLinFactNeighborY="9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B48CCB4-8137-4A1E-9186-7635CA086276}" type="pres">
      <dgm:prSet presAssocID="{8A46F297-5442-4F1C-8BA5-5941782FD0C9}" presName="txShp" presStyleLbl="node1" presStyleIdx="0" presStyleCnt="3" custScaleX="141289" custLinFactNeighborX="2312" custLinFactNeighborY="-1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A1DA49-5F2A-4791-B1E9-0574177B229C}" type="pres">
      <dgm:prSet presAssocID="{440AA4FF-E1EB-4BEC-992F-8AD23A2794EE}" presName="spacing" presStyleCnt="0"/>
      <dgm:spPr/>
    </dgm:pt>
    <dgm:pt modelId="{C20F1226-3E97-4D7E-9DB7-141793CD5E0C}" type="pres">
      <dgm:prSet presAssocID="{EF8D9B2B-7C0E-485A-8CBA-37251B5B3D42}" presName="composite" presStyleCnt="0"/>
      <dgm:spPr/>
    </dgm:pt>
    <dgm:pt modelId="{799EC30C-F69A-4456-8C56-570EC1C7F922}" type="pres">
      <dgm:prSet presAssocID="{EF8D9B2B-7C0E-485A-8CBA-37251B5B3D42}" presName="imgShp" presStyleLbl="fgImgPlace1" presStyleIdx="1" presStyleCnt="3" custScaleX="173022" custScaleY="150326" custLinFactNeighborX="-95248" custLinFactNeighborY="-47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3EBDE50-4BBC-4788-A1A5-56BC823F853C}" type="pres">
      <dgm:prSet presAssocID="{EF8D9B2B-7C0E-485A-8CBA-37251B5B3D42}" presName="txShp" presStyleLbl="node1" presStyleIdx="1" presStyleCnt="3" custScaleX="141289" custLinFactNeighborX="2312" custLinFactNeighborY="-1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F61983-F499-4F38-AABC-E99BF0207862}" type="pres">
      <dgm:prSet presAssocID="{71E4F4EF-0123-43A8-A394-4D28E38BE2E7}" presName="spacing" presStyleCnt="0"/>
      <dgm:spPr/>
    </dgm:pt>
    <dgm:pt modelId="{A832290F-B9FC-4380-924C-D328612B5989}" type="pres">
      <dgm:prSet presAssocID="{2B381865-5C3A-41E6-8A26-E88DD2A8BD35}" presName="composite" presStyleCnt="0"/>
      <dgm:spPr/>
    </dgm:pt>
    <dgm:pt modelId="{E7B70A73-303E-49CA-AA2A-66E49099ED3C}" type="pres">
      <dgm:prSet presAssocID="{2B381865-5C3A-41E6-8A26-E88DD2A8BD35}" presName="imgShp" presStyleLbl="fgImgPlace1" presStyleIdx="2" presStyleCnt="3" custScaleX="140470" custScaleY="132855" custLinFactNeighborX="-89742" custLinFactNeighborY="-1071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ADD19EF-4D25-4CF6-9029-6478A401CA1C}" type="pres">
      <dgm:prSet presAssocID="{2B381865-5C3A-41E6-8A26-E88DD2A8BD35}" presName="txShp" presStyleLbl="node1" presStyleIdx="2" presStyleCnt="3" custScaleX="141289" custScaleY="138861" custLinFactNeighborX="1734" custLinFactNeighborY="-22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C933FC-1EC7-4E08-AC16-A185EF03C5AC}" srcId="{1434DCAE-B287-4BE0-BE5C-1B5B2CBE2DB3}" destId="{2B381865-5C3A-41E6-8A26-E88DD2A8BD35}" srcOrd="2" destOrd="0" parTransId="{9B5BAB34-9E9E-4483-8065-6EF544120C9C}" sibTransId="{B3A9C224-D29E-4BD7-8878-651D80631B54}"/>
    <dgm:cxn modelId="{25671116-B17C-4D11-8FD7-290E6F0DBCE4}" type="presOf" srcId="{EF8D9B2B-7C0E-485A-8CBA-37251B5B3D42}" destId="{D3EBDE50-4BBC-4788-A1A5-56BC823F853C}" srcOrd="0" destOrd="0" presId="urn:microsoft.com/office/officeart/2005/8/layout/vList3"/>
    <dgm:cxn modelId="{CA786C41-278B-4D96-B52D-BAA57B1899E2}" type="presOf" srcId="{2B381865-5C3A-41E6-8A26-E88DD2A8BD35}" destId="{AADD19EF-4D25-4CF6-9029-6478A401CA1C}" srcOrd="0" destOrd="0" presId="urn:microsoft.com/office/officeart/2005/8/layout/vList3"/>
    <dgm:cxn modelId="{A76D0524-49BD-4162-A8FD-02F2042F4200}" type="presOf" srcId="{8A46F297-5442-4F1C-8BA5-5941782FD0C9}" destId="{3B48CCB4-8137-4A1E-9186-7635CA086276}" srcOrd="0" destOrd="0" presId="urn:microsoft.com/office/officeart/2005/8/layout/vList3"/>
    <dgm:cxn modelId="{0DA23F33-4DEC-420C-B67E-7EDBDE469023}" type="presOf" srcId="{1434DCAE-B287-4BE0-BE5C-1B5B2CBE2DB3}" destId="{F88D7EB7-03CA-4996-8FF3-EFD3E8B4DEE4}" srcOrd="0" destOrd="0" presId="urn:microsoft.com/office/officeart/2005/8/layout/vList3"/>
    <dgm:cxn modelId="{3EFF83A2-AAF0-4553-AF04-D85C708D49D9}" srcId="{1434DCAE-B287-4BE0-BE5C-1B5B2CBE2DB3}" destId="{8A46F297-5442-4F1C-8BA5-5941782FD0C9}" srcOrd="0" destOrd="0" parTransId="{D8D32D8C-B98B-44E2-A5FB-B3FEED2814BC}" sibTransId="{440AA4FF-E1EB-4BEC-992F-8AD23A2794EE}"/>
    <dgm:cxn modelId="{1DDBEE1F-DD0B-4AC9-B97D-F28C5BCE2214}" srcId="{1434DCAE-B287-4BE0-BE5C-1B5B2CBE2DB3}" destId="{EF8D9B2B-7C0E-485A-8CBA-37251B5B3D42}" srcOrd="1" destOrd="0" parTransId="{CFC9EFAF-4BDD-49A3-A344-4789B1EED794}" sibTransId="{71E4F4EF-0123-43A8-A394-4D28E38BE2E7}"/>
    <dgm:cxn modelId="{BF27A40F-2B3A-41DE-9779-C14188F6174A}" type="presParOf" srcId="{F88D7EB7-03CA-4996-8FF3-EFD3E8B4DEE4}" destId="{86426543-23CE-4913-81AD-837C2D15AFD1}" srcOrd="0" destOrd="0" presId="urn:microsoft.com/office/officeart/2005/8/layout/vList3"/>
    <dgm:cxn modelId="{534294C3-EE4B-4FEF-82E6-DB100D6EF13F}" type="presParOf" srcId="{86426543-23CE-4913-81AD-837C2D15AFD1}" destId="{7C759DD5-524B-4291-B81E-396F97F5BB9D}" srcOrd="0" destOrd="0" presId="urn:microsoft.com/office/officeart/2005/8/layout/vList3"/>
    <dgm:cxn modelId="{48F544A1-E567-4010-A4AF-CBF2750270FA}" type="presParOf" srcId="{86426543-23CE-4913-81AD-837C2D15AFD1}" destId="{3B48CCB4-8137-4A1E-9186-7635CA086276}" srcOrd="1" destOrd="0" presId="urn:microsoft.com/office/officeart/2005/8/layout/vList3"/>
    <dgm:cxn modelId="{B4C3D38E-8C97-42AC-8CA6-6BA7C3DEC982}" type="presParOf" srcId="{F88D7EB7-03CA-4996-8FF3-EFD3E8B4DEE4}" destId="{4EA1DA49-5F2A-4791-B1E9-0574177B229C}" srcOrd="1" destOrd="0" presId="urn:microsoft.com/office/officeart/2005/8/layout/vList3"/>
    <dgm:cxn modelId="{948D9119-0600-4695-9D42-59E5D1653030}" type="presParOf" srcId="{F88D7EB7-03CA-4996-8FF3-EFD3E8B4DEE4}" destId="{C20F1226-3E97-4D7E-9DB7-141793CD5E0C}" srcOrd="2" destOrd="0" presId="urn:microsoft.com/office/officeart/2005/8/layout/vList3"/>
    <dgm:cxn modelId="{F54F280A-506B-4E30-BC11-215509E207CA}" type="presParOf" srcId="{C20F1226-3E97-4D7E-9DB7-141793CD5E0C}" destId="{799EC30C-F69A-4456-8C56-570EC1C7F922}" srcOrd="0" destOrd="0" presId="urn:microsoft.com/office/officeart/2005/8/layout/vList3"/>
    <dgm:cxn modelId="{54B37657-599C-4D58-8366-0B0EC1B0428B}" type="presParOf" srcId="{C20F1226-3E97-4D7E-9DB7-141793CD5E0C}" destId="{D3EBDE50-4BBC-4788-A1A5-56BC823F853C}" srcOrd="1" destOrd="0" presId="urn:microsoft.com/office/officeart/2005/8/layout/vList3"/>
    <dgm:cxn modelId="{B6A6CC0C-E749-4FD3-A0B7-0207C12693BB}" type="presParOf" srcId="{F88D7EB7-03CA-4996-8FF3-EFD3E8B4DEE4}" destId="{C8F61983-F499-4F38-AABC-E99BF0207862}" srcOrd="3" destOrd="0" presId="urn:microsoft.com/office/officeart/2005/8/layout/vList3"/>
    <dgm:cxn modelId="{A13367AC-80A1-4B98-8B90-6F6E8628AF91}" type="presParOf" srcId="{F88D7EB7-03CA-4996-8FF3-EFD3E8B4DEE4}" destId="{A832290F-B9FC-4380-924C-D328612B5989}" srcOrd="4" destOrd="0" presId="urn:microsoft.com/office/officeart/2005/8/layout/vList3"/>
    <dgm:cxn modelId="{119B372A-E606-4BDF-B6F7-BE69B04BA770}" type="presParOf" srcId="{A832290F-B9FC-4380-924C-D328612B5989}" destId="{E7B70A73-303E-49CA-AA2A-66E49099ED3C}" srcOrd="0" destOrd="0" presId="urn:microsoft.com/office/officeart/2005/8/layout/vList3"/>
    <dgm:cxn modelId="{B02A54C6-4F7B-4170-805E-91F947AC8682}" type="presParOf" srcId="{A832290F-B9FC-4380-924C-D328612B5989}" destId="{AADD19EF-4D25-4CF6-9029-6478A401CA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DF4AF-09B7-46C7-9AA2-1DAF498C0CBA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8A5D-64B4-4726-9E59-1C0BBB6FE93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680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783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Beltrán (2010), demostró que la calidad de la fresa mejora al ser irradiada con dosis de 4,93 kJ/m2 y reduce su proceso de maduración prolongando el tiempo de comercialización de la misma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Andrade (2010), determinó que la dosis de 13 KJ/m2 en la carambola aumentó el tiempo de vida útil en 7 días más a las muestras no irradiadas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9743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homogeneidad de los grupos, siendo el control estadísticamente diferente a los tratamientos con UV-C y es el mismo que perdió mayor firmeza en el transcurso de los 18 días. Además, se observa que los tratamientos T1, T2 y T3 (0,225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KJ/m</a:t>
            </a:r>
            <a:r>
              <a:rPr lang="es-EC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0,45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KJ/m</a:t>
            </a:r>
            <a:r>
              <a:rPr lang="es-EC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0,90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KJ/m</a:t>
            </a:r>
            <a:r>
              <a:rPr lang="es-EC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respectivamente) son estadísticamente homogéneos con respecto a la firmeza, indicando que los 3 tratamientos evitan la pérdida de firmeza de manera similar, sin embargo, en la figura se puede observar que el tratamiento 1 con 0,225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KJ/m</a:t>
            </a:r>
            <a:r>
              <a:rPr lang="es-EC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el que reporta una firmeza más alta que los demás tratamientos.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 Guijarro (2012), la firmeza de los alimentos vegetales se debe a la integridad de las paredes celulares, por tanto, los tratamientos con radiación reducen la actividad enzimática dentro de la pared celular, retrasando la degradación de la misma y su consecuente ablandamiento.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 similares se obtuvieron en un estudio sobre carambola, en donde Andrade (2010), indicó que las muestras irradiadas con UV-C perdieron la firmeza a partir de los 14 días, mientras que el control de este estudio perdió su firmeza en el día 9.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19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pérdida de peso fue menor en el tratamiento T1 (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0.225 KJ/m</a:t>
            </a:r>
            <a:r>
              <a:rPr lang="es-EC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con un valor de 22,7%, seguido por el tratamiento T2 (0.45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KJ/m</a:t>
            </a:r>
            <a:r>
              <a:rPr lang="es-EC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con 37,6% de pérdida de peso. Por último, el tratamiento T3 y el control fueron los que presentaron mayor pérdida de peso con 44,8 y 54,1% </a:t>
            </a:r>
          </a:p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 Guijarro (2012), la radiación UV-C disminuye la tasa de respiración de las células irradiadas debido a que los rayos UV-C reducen la actividad de las enzimas involucradas en estos procesos metabólicos y por tanto se disminuye la perdida de agua.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 embargo las dosis altas de UV-C pueden provocar un efecto destructivo en las células de los hongos y las enzimas involucradas en la respiración, de tal manera que se provoca un efecto de deshidratación en las muestras irradiadas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(Valarezo, 2019)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esto es lo que sucedió en el tratamiento T3 que la dosis alta de UV-C hizo que la pérdida de peso se asemeje a la del control.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121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del día 6 en el control comenzó a activarse el micelio de la superficie, mientras que en los hongos sometidos al tratamiento con UV-C la activación comenzó a partir del día 9 para el tratamiento T1 y el día 12 para el tratamiento T2 y T3. A partir del día 15 se observó que en el control el micelio se activó completamente abarcando más del 50% de la superficie del hongo, mientras que en los tratamientos apenas cubrió un 25% de la superficie.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Agarwal (2017),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activación del micelio se puede dar por condiciones de aireación excesiva, baja temperatura y exceso de humedad, que generalmente son las condiciones que se pueden dar en refrigeración. 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 embargo, los tratamientos con radiación UV-C inactivan el micelio debido a que genera mutaciones a nivel celular, haciendo que los hongos pierdan su vigorosidad inicial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Wenquiang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Xuetong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&amp;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Ruixiang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2011)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031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partir del día 6 se pudo observar un cambio en el color tanto en el control como en las muestras tratadas siendo el control y el tratamiento T3 los que mayor índice de pardeamiento presentaron.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tratamientos T1 y T2 son estadísticamente homogéneos siendo ambos tratamientos similares en cuanto al efecto de pardeamiento visual los cuales presentaron un menor pardeamiento con respecto al control.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pardeamiento en los hongos ostra es un proceso natural que se da debido a la oxidación celular por la presencia de enzimas oxidasas propias del hongo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(Lasso, 2019)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un estudio realizado con champiñón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Agáricus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bisporus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Wenqiang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(2011), se determinó que, a pesar de incrementar la vida útil de los mismos, tuvieron un ennegrecimiento o bronceado, el cual era más severo conforme se aumentaban las dosis de UV-C. Del mismo modo, se observó que los hongos ostra sometidos a la mayor radiación (T3: 0.90 KJ/m2) se pardearon más que los que se sometieron a menor dosis.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el contrario, los hongos sometidos a dosis inferiores, como el tratamiento T1 (0.225 KJ/m2) y T2 (0.45 KJ/m2) se pardearon en menor proporción, esto se debe a que según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Wenqiang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(2011), la radiación inhibe la actividad de las enzimas oxidasas presentes en el hongo, ralentizando su pardeamiento. 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8923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del día 12 el control comenzó a presentar un cambio en el olor, mientras que en las muestras irradiadas se dio este cambio en el último día de observación (día 18) indicando que el tratamiento UV-C influye directamente en el desarrollo de malos olores en los hongos ostra.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tratamientos T1, T2 y T3 son similares entre sí, es decir que mantuvieron un olor muy parecido a la inicial. Mientras que el control se acercó más al indicador “olor desagradable” a partir del día 12, las muestra que fueron sometidas a tratamiento UV-C mantuvieron su olor característico por casi los 18 días completos de estudio.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 smtClean="0"/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Wenquiang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(2011), demostró que las dosis de UV-C de 0.45 – 3,15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/m2 redujeron la carga microbiana de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champiñón, además evitaron el desarrollo de lesiones en la superficie del hongo. 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olor característico de los hongos es ligeramente dulce, muy parecido al olor de las almendras, debido a la producción de benzaldehído (Haeng-oon,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Pyungchang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-dong, &amp;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Jongno-gu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2004). 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 Valarezo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(2019),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rayos UV-C reducen la carga microbiana presente en la superficie de los hongos y además impiden la proliferación de las bacterias. Esto se produce debido a una alteración en las funciones metabólicas y enzimáticas de la membrana celular de las bacterias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332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755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88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392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120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-Diversidad</a:t>
            </a:r>
            <a:r>
              <a:rPr lang="es-EC" baseline="0" dirty="0" smtClean="0"/>
              <a:t> de hongos ostra</a:t>
            </a:r>
          </a:p>
          <a:p>
            <a:r>
              <a:rPr lang="es-EC" baseline="0" dirty="0" smtClean="0"/>
              <a:t>-son muy perecibles en fresco</a:t>
            </a:r>
          </a:p>
          <a:p>
            <a:r>
              <a:rPr lang="es-EC" baseline="0" dirty="0" smtClean="0"/>
              <a:t>-tienen un tiempo de comercialización de solo 7 días</a:t>
            </a:r>
          </a:p>
          <a:p>
            <a:r>
              <a:rPr lang="es-EC" baseline="0" dirty="0" smtClean="0"/>
              <a:t>-Varios tratamientos poscosecha para los mismos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45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Uso de</a:t>
            </a:r>
            <a:r>
              <a:rPr lang="es-EC" baseline="0" dirty="0" smtClean="0"/>
              <a:t> la Radiación UV como desinfectante de espacios </a:t>
            </a:r>
          </a:p>
          <a:p>
            <a:r>
              <a:rPr lang="es-EC" baseline="0" dirty="0" smtClean="0"/>
              <a:t>Genera mutaciones irreversibles</a:t>
            </a:r>
          </a:p>
          <a:p>
            <a:r>
              <a:rPr lang="es-EC" baseline="0" dirty="0" smtClean="0"/>
              <a:t>Detiene el metabolismo de las células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478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Uso en la industria</a:t>
            </a:r>
            <a:r>
              <a:rPr lang="es-EC" baseline="0" dirty="0" smtClean="0"/>
              <a:t> de radiación UV-C</a:t>
            </a:r>
          </a:p>
          <a:p>
            <a:r>
              <a:rPr lang="es-EC" baseline="0" dirty="0" smtClean="0"/>
              <a:t>FDA aprobó su uso en el 2012</a:t>
            </a:r>
          </a:p>
          <a:p>
            <a:r>
              <a:rPr lang="es-EC" baseline="0" dirty="0" smtClean="0"/>
              <a:t>Del espectro de radiación de UV cada uno tiene aplicaciones </a:t>
            </a:r>
          </a:p>
          <a:p>
            <a:r>
              <a:rPr lang="es-EC" baseline="0" dirty="0" smtClean="0"/>
              <a:t>UVA: detección de contaminaciones no efectos </a:t>
            </a:r>
            <a:r>
              <a:rPr lang="es-EC" baseline="0" dirty="0" err="1" smtClean="0"/>
              <a:t>daniños</a:t>
            </a:r>
            <a:r>
              <a:rPr lang="es-EC" baseline="0" dirty="0" smtClean="0"/>
              <a:t> al ser humano</a:t>
            </a:r>
          </a:p>
          <a:p>
            <a:r>
              <a:rPr lang="es-EC" baseline="0" dirty="0" smtClean="0"/>
              <a:t>UVB: Cámaras de bronceado tratamientos </a:t>
            </a:r>
          </a:p>
          <a:p>
            <a:r>
              <a:rPr lang="es-EC" baseline="0" dirty="0" smtClean="0"/>
              <a:t>UVC: efecto germicida 254nm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074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Efecto </a:t>
            </a:r>
            <a:r>
              <a:rPr lang="es-EC" dirty="0" err="1" smtClean="0"/>
              <a:t>hormenético</a:t>
            </a:r>
            <a:r>
              <a:rPr lang="es-EC" baseline="0" dirty="0" smtClean="0"/>
              <a:t> en alimentos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308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Produccion</a:t>
            </a:r>
            <a:r>
              <a:rPr lang="es-EC" dirty="0" smtClean="0"/>
              <a:t> de hongos ostra en los </a:t>
            </a:r>
            <a:r>
              <a:rPr lang="es-EC" dirty="0" err="1" smtClean="0"/>
              <a:t>invernderos</a:t>
            </a:r>
            <a:r>
              <a:rPr lang="es-EC" baseline="0" dirty="0" smtClean="0"/>
              <a:t> de Fungi Andino</a:t>
            </a:r>
          </a:p>
          <a:p>
            <a:r>
              <a:rPr lang="es-EC" baseline="0" dirty="0" smtClean="0"/>
              <a:t>Toma de muestras de  forma aleatoria </a:t>
            </a:r>
          </a:p>
          <a:p>
            <a:r>
              <a:rPr lang="es-EC" baseline="0" dirty="0" smtClean="0"/>
              <a:t>Cuenta con un espacio de tratamiento poscosecha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768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847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68A5D-64B4-4726-9E59-1C0BBB6FE935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529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24B69D-E7F2-4031-8B37-BB855115F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FE56B93-7BE6-46D8-97B5-A1711788E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4FC8AF-4298-4EC1-A731-F770B737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9719A36-817A-4C62-9B64-67CE926B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F2537E6-7AFA-4909-A435-5D52558B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550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E9AB3C-4437-4CC2-8DD4-86ADB5FC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D6BD57B-0590-4427-A738-0C9BA6942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58AD765-E9A9-47C0-98BE-408BFCE0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4199CF-8CD9-4954-827E-50FDDA64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C7450DE-B856-4636-954F-15F83343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62E9BE4-1A0D-4731-A7D7-E638BD33C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98DD3FE-F776-4C00-BF17-A2C28D196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150074C-34FB-4516-A276-71877D69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C16E333-A564-4921-8D83-A4067317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C31295-9346-46D3-9267-E1FD818F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5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F96240-B246-4964-ABFE-91C576B1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A9CD18A-392D-4CC9-82C8-59F1690C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D41298A-C3FF-445B-8E56-DA8B794F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80AB3C-C8C9-4EEA-BE80-0BEE0DB2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628D8F4-C8AF-405C-AFC7-C6F2C00A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705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CD8F41-6481-4910-A5BC-550BBD16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A33BE8D-F99F-48BA-8627-6F1174505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D6F44F0-D68B-43BD-8B8A-1DFC337B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D063B91-8853-4768-9AD8-C2A7D033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B33B87-777D-4389-BCBA-7970BA0B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34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D0B413-9A01-4015-A90B-6A65FD97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8378472-64DF-4531-8B5D-24DEA0421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FBC16C4-C7C4-4FE0-88FC-4FAA13EF8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455DADA-CF5D-4C09-B1F2-7B46D7B2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87BAD19-A551-4BFE-86F9-EC955642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3602A1B-284B-4ABF-A52E-4315F3BE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01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63556B-F7E4-447C-BEEF-042E9FD3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48C8AB2-415C-4D35-A622-C07BC8610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FF7A18D-428F-471A-9E61-EED508760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DD9F05D-DA90-4AF1-873B-480147792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9B5CCD2-EE1C-4AD6-A383-51949B944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59E7BCB-FB6B-441E-B475-819D5AFF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064B6A6A-04F9-4A06-8719-22A51388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7EB1124-0AF6-4370-8F37-45BDAC1C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7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C854AF-9384-4174-BE97-A7072410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19D0210-27DF-4AA1-BB2C-74809FFD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DA5794E-5E7B-43E4-8644-D6EBA6E4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4BB052A-6DF2-4285-A374-252AD5ED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53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757B1D0-06A7-4E72-A82E-2FAD1F22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C0EF795-550F-4B3D-A6A6-4F978AC3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ED0CD73-7286-4967-A069-40E5EC91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230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1D0A4C-6FE1-4992-AE8D-F8A58410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1300429-08CA-4105-B777-37DA4FC37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2FA4E90-FC0C-490E-8913-98252000B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CA4C3FC-7987-4677-96C4-62D0B047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36D6BB-0D8B-4741-B0FB-3464CDE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4DD9AB2-0500-466C-976F-0FD4BDA7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827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958CB8-2003-478A-9254-F1E6A61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30196E8-810F-4A1F-92D9-01EE98A19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E3840F0-5177-4B54-B330-2C9C04CB4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EC2BEC0-5B57-43C1-AC3D-6491BF2A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D827D8F-1CDD-4456-B468-FE93B066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4E08864-FB61-4E9A-8378-97F4BDFB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91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4EE9CC1-002F-46FF-B4B9-5AAF3163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325599-F595-4707-A7D1-4DF6BB6BD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EA30C25-B11A-42BC-8D3D-55130DBF1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13D8-819E-4683-86BD-673299692025}" type="datetimeFigureOut">
              <a:rPr lang="es-EC" smtClean="0"/>
              <a:t>21/12/2020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EAC73D2-E844-45BD-968A-D8C86D371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F48A6F7-391D-424C-A3AB-59E341573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76A3-D559-48F0-BCB8-266BE4ED10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66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387CCB6-A4A8-43C5-B5C0-2212EFFBE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F8A0C63-9907-40AA-8CA6-1C2A94BB014F}"/>
              </a:ext>
            </a:extLst>
          </p:cNvPr>
          <p:cNvSpPr txBox="1"/>
          <p:nvPr/>
        </p:nvSpPr>
        <p:spPr>
          <a:xfrm>
            <a:off x="1090863" y="1202096"/>
            <a:ext cx="10684042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35052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DEPARTAMENTO DE CIENCIAS DE LA VIDA Y DE LA AGRICULTURA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tabLst>
                <a:tab pos="35052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CARRERA DE INGENIERÍA EN BIOTECNOLOGÍA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tabLst>
                <a:tab pos="3505200" algn="l"/>
              </a:tabLst>
            </a:pPr>
            <a:r>
              <a:rPr lang="es-EC" b="1" dirty="0"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TRABAJO DE TITULACIÓN, PREVIO A LA OBTENCIÓN DEL TÍTULO </a:t>
            </a:r>
            <a:r>
              <a:rPr lang="es-EC" b="1"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DE </a:t>
            </a:r>
            <a:r>
              <a:rPr lang="es-EC" b="1" smtClean="0"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INGENIERO </a:t>
            </a:r>
            <a:r>
              <a:rPr lang="es-EC" b="1" dirty="0"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EN BIOTECNOLOGÍA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2456C9F-F51C-4876-9978-4B7BF4F63B87}"/>
              </a:ext>
            </a:extLst>
          </p:cNvPr>
          <p:cNvSpPr txBox="1"/>
          <p:nvPr/>
        </p:nvSpPr>
        <p:spPr>
          <a:xfrm>
            <a:off x="1235243" y="2691450"/>
            <a:ext cx="10539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“Aplicación de radiación UV-C como tratamiento postcosecha en hongos tipo ostra (</a:t>
            </a:r>
            <a:r>
              <a:rPr lang="es-EC" sz="2400" b="1" i="1" dirty="0"/>
              <a:t>Pleurotus ostreatus</a:t>
            </a:r>
            <a:r>
              <a:rPr lang="es-EC" sz="2400" b="1" dirty="0" smtClean="0"/>
              <a:t>).”</a:t>
            </a:r>
            <a:endParaRPr lang="es-EC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79DB23A-188F-4409-99FD-2BCD0E55BB5F}"/>
              </a:ext>
            </a:extLst>
          </p:cNvPr>
          <p:cNvSpPr txBox="1"/>
          <p:nvPr/>
        </p:nvSpPr>
        <p:spPr>
          <a:xfrm>
            <a:off x="3392906" y="4044620"/>
            <a:ext cx="6224336" cy="202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 Antonio Valencia Trujillo</a:t>
            </a:r>
            <a:r>
              <a:rPr lang="es-EC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tabLst>
                <a:tab pos="3505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Directora: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s-EC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Rafael Vargas </a:t>
            </a:r>
            <a:r>
              <a:rPr lang="es-EC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Verdesoto</a:t>
            </a:r>
            <a:endParaRPr lang="es-EC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tabLst>
                <a:tab pos="3505200" algn="l"/>
              </a:tabLs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 </a:t>
            </a:r>
          </a:p>
          <a:p>
            <a:pPr algn="ctr">
              <a:spcAft>
                <a:spcPts val="800"/>
              </a:spcAft>
              <a:tabLst>
                <a:tab pos="3505200" algn="l"/>
              </a:tabLst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3505200" algn="l"/>
              </a:tabLs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66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MATERIALES Y MÉTODOS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5777771-1781-49C0-9AEC-C2713F993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548010"/>
              </p:ext>
            </p:extLst>
          </p:nvPr>
        </p:nvGraphicFramePr>
        <p:xfrm>
          <a:off x="345562" y="1076604"/>
          <a:ext cx="5325979" cy="459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FDEE143-654A-40F6-8BCC-04D576F1067D}"/>
              </a:ext>
            </a:extLst>
          </p:cNvPr>
          <p:cNvSpPr txBox="1"/>
          <p:nvPr/>
        </p:nvSpPr>
        <p:spPr>
          <a:xfrm>
            <a:off x="6417500" y="5034413"/>
            <a:ext cx="6120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800" i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Invernaderos de producción de Fungi Andino</a:t>
            </a:r>
            <a:endParaRPr lang="es-EC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61" y="1711470"/>
            <a:ext cx="4984415" cy="33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295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66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MATERIALES Y MÉTODOS </a:t>
            </a:r>
          </a:p>
        </p:txBody>
      </p:sp>
      <p:pic>
        <p:nvPicPr>
          <p:cNvPr id="5" name="Imagen 4" descr="C:\Users\David\Downloads\WhatsApp Image 2020-09-27 at 16.08.0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17" y="977700"/>
            <a:ext cx="3405839" cy="4132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7110783" y="5131168"/>
            <a:ext cx="457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Aplicación de radiación UV-C sobre los hongos</a:t>
            </a:r>
            <a:endParaRPr lang="es-EC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0" y="977700"/>
            <a:ext cx="5233857" cy="392539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635477" y="4946502"/>
            <a:ext cx="434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smtClean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Cámara UV-C para tratamientos postcosecha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5084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66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MATERIALES Y MÉTODOS </a:t>
            </a:r>
          </a:p>
        </p:txBody>
      </p:sp>
      <p:pic>
        <p:nvPicPr>
          <p:cNvPr id="6" name="Imagen 5" descr="C:\Users\David\Downloads\WhatsApp Image 2020-09-27 at 16.08.11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20260"/>
          <a:stretch/>
        </p:blipFill>
        <p:spPr bwMode="auto">
          <a:xfrm>
            <a:off x="624339" y="1539983"/>
            <a:ext cx="5970270" cy="3084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42868" y="4642179"/>
            <a:ext cx="610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Almacenamiento de hongos en bandejas plásticas troqueladas</a:t>
            </a:r>
            <a:endParaRPr lang="es-EC" i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6945821" y="1418845"/>
            <a:ext cx="4625328" cy="373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400" dirty="0" smtClean="0"/>
              <a:t>Muestras </a:t>
            </a:r>
            <a:r>
              <a:rPr lang="es-ES" sz="2400" dirty="0"/>
              <a:t>control (no irradiadas)</a:t>
            </a:r>
            <a:endParaRPr lang="es-EC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400" dirty="0"/>
              <a:t>Muestras irradiadas con dosis de 0.225 KJ/m</a:t>
            </a:r>
            <a:r>
              <a:rPr lang="es-ES" sz="2400" baseline="30000" dirty="0"/>
              <a:t>2</a:t>
            </a:r>
            <a:endParaRPr lang="es-EC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400" dirty="0"/>
              <a:t>Muestras irradiadas con dosis de 0.45 KJ/m</a:t>
            </a:r>
            <a:r>
              <a:rPr lang="es-ES" sz="2400" baseline="30000" dirty="0"/>
              <a:t>2</a:t>
            </a:r>
            <a:endParaRPr lang="es-EC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400" dirty="0"/>
              <a:t>Muestras irradiadas con dosis de 0.90 KJ/m</a:t>
            </a:r>
            <a:r>
              <a:rPr lang="es-ES" sz="2400" baseline="30000" dirty="0"/>
              <a:t>2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7315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66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MATERIALES Y MÉTODOS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redondeado 7"/>
              <p:cNvSpPr/>
              <p:nvPr/>
            </p:nvSpPr>
            <p:spPr>
              <a:xfrm>
                <a:off x="372119" y="707886"/>
                <a:ext cx="5770174" cy="550244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s-EC" sz="2400" dirty="0" smtClean="0"/>
                  <a:t>Parámetros evaluados:</a:t>
                </a:r>
              </a:p>
              <a:p>
                <a:pPr lvl="0"/>
                <a:endParaRPr lang="es-EC" sz="2400" dirty="0" smtClean="0"/>
              </a:p>
              <a:p>
                <a:pPr marL="342900" lvl="0" indent="-342900">
                  <a:buFont typeface="Wingdings" panose="05000000000000000000" pitchFamily="2" charset="2"/>
                  <a:buChar char="ü"/>
                </a:pPr>
                <a:r>
                  <a:rPr lang="es-EC" dirty="0" smtClean="0"/>
                  <a:t>Firmeza al tacto; </a:t>
                </a:r>
              </a:p>
              <a:p>
                <a:pPr lvl="0"/>
                <a:r>
                  <a:rPr lang="es-ES" dirty="0" smtClean="0"/>
                  <a:t>1=Firme</a:t>
                </a:r>
                <a:endParaRPr lang="es-EC" dirty="0"/>
              </a:p>
              <a:p>
                <a:pPr lvl="0"/>
                <a:r>
                  <a:rPr lang="es-ES" dirty="0"/>
                  <a:t>2=Ligeramente blando</a:t>
                </a:r>
                <a:endParaRPr lang="es-EC" dirty="0"/>
              </a:p>
              <a:p>
                <a:pPr lvl="0"/>
                <a:r>
                  <a:rPr lang="es-ES" dirty="0"/>
                  <a:t>3=Medianamente blando</a:t>
                </a:r>
                <a:endParaRPr lang="es-EC" dirty="0"/>
              </a:p>
              <a:p>
                <a:pPr lvl="0"/>
                <a:r>
                  <a:rPr lang="es-ES" dirty="0"/>
                  <a:t>4=Muy blando</a:t>
                </a:r>
                <a:endParaRPr lang="es-EC" dirty="0"/>
              </a:p>
              <a:p>
                <a:pPr marL="342900" lvl="0" indent="-342900">
                  <a:buFont typeface="Wingdings" panose="05000000000000000000" pitchFamily="2" charset="2"/>
                  <a:buChar char="ü"/>
                </a:pPr>
                <a:endParaRPr lang="es-EC" dirty="0" smtClean="0"/>
              </a:p>
              <a:p>
                <a:pPr marL="342900" lvl="0" indent="-342900">
                  <a:buFont typeface="Wingdings" panose="05000000000000000000" pitchFamily="2" charset="2"/>
                  <a:buChar char="ü"/>
                </a:pPr>
                <a:r>
                  <a:rPr lang="es-EC" dirty="0" smtClean="0"/>
                  <a:t>Porcentaje de pérdida de peso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Porcentaje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perdida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peso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𝑃𝑖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Pi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s-EC" dirty="0"/>
              </a:p>
              <a:p>
                <a:pPr lvl="0"/>
                <a:endParaRPr lang="es-EC" dirty="0" smtClean="0"/>
              </a:p>
              <a:p>
                <a:pPr marL="342900" lvl="0" indent="-342900">
                  <a:buFont typeface="Wingdings" panose="05000000000000000000" pitchFamily="2" charset="2"/>
                  <a:buChar char="ü"/>
                </a:pPr>
                <a:r>
                  <a:rPr lang="es-EC" dirty="0" smtClean="0"/>
                  <a:t>Activación micelial</a:t>
                </a:r>
              </a:p>
              <a:p>
                <a:pPr lvl="0"/>
                <a:r>
                  <a:rPr lang="es-ES" dirty="0"/>
                  <a:t>1= 0</a:t>
                </a:r>
                <a:r>
                  <a:rPr lang="es-ES" dirty="0" smtClean="0"/>
                  <a:t>% </a:t>
                </a:r>
                <a:r>
                  <a:rPr lang="es-ES" dirty="0"/>
                  <a:t>no hay activación</a:t>
                </a:r>
                <a:endParaRPr lang="es-EC" dirty="0"/>
              </a:p>
              <a:p>
                <a:pPr lvl="0"/>
                <a:r>
                  <a:rPr lang="es-ES" dirty="0"/>
                  <a:t>2= 25% </a:t>
                </a:r>
                <a:r>
                  <a:rPr lang="es-ES" dirty="0" smtClean="0"/>
                  <a:t>ligera </a:t>
                </a:r>
                <a:r>
                  <a:rPr lang="es-ES" dirty="0"/>
                  <a:t>activación</a:t>
                </a:r>
                <a:endParaRPr lang="es-EC" dirty="0"/>
              </a:p>
              <a:p>
                <a:pPr lvl="0"/>
                <a:r>
                  <a:rPr lang="es-ES" dirty="0"/>
                  <a:t>3=50% </a:t>
                </a:r>
                <a:r>
                  <a:rPr lang="es-ES" dirty="0" smtClean="0"/>
                  <a:t>activación </a:t>
                </a:r>
                <a:r>
                  <a:rPr lang="es-ES" dirty="0"/>
                  <a:t>moderada</a:t>
                </a:r>
                <a:endParaRPr lang="es-EC" dirty="0"/>
              </a:p>
              <a:p>
                <a:pPr lvl="0"/>
                <a:r>
                  <a:rPr lang="es-ES" dirty="0"/>
                  <a:t>4=100% </a:t>
                </a:r>
                <a:r>
                  <a:rPr lang="es-ES" dirty="0" smtClean="0"/>
                  <a:t>activación </a:t>
                </a:r>
                <a:r>
                  <a:rPr lang="es-ES" dirty="0"/>
                  <a:t>completa</a:t>
                </a:r>
                <a:endParaRPr lang="es-EC" dirty="0"/>
              </a:p>
              <a:p>
                <a:pPr marL="342900" lvl="0" indent="-342900">
                  <a:buFont typeface="Wingdings" panose="05000000000000000000" pitchFamily="2" charset="2"/>
                  <a:buChar char="ü"/>
                </a:pPr>
                <a:endParaRPr lang="es-EC" sz="2400" dirty="0" smtClean="0"/>
              </a:p>
            </p:txBody>
          </p:sp>
        </mc:Choice>
        <mc:Fallback xmlns=""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9" y="707886"/>
                <a:ext cx="5770174" cy="550244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redondeado 9"/>
          <p:cNvSpPr/>
          <p:nvPr/>
        </p:nvSpPr>
        <p:spPr>
          <a:xfrm>
            <a:off x="6282059" y="707886"/>
            <a:ext cx="5770174" cy="55024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 dirty="0" smtClean="0"/>
              <a:t>Parámetros evaluados:</a:t>
            </a:r>
          </a:p>
          <a:p>
            <a:pPr lvl="0"/>
            <a:endParaRPr lang="es-EC" sz="24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C" dirty="0" smtClean="0"/>
              <a:t>Pardeamiento visual; </a:t>
            </a:r>
          </a:p>
          <a:p>
            <a:pPr lvl="0"/>
            <a:r>
              <a:rPr lang="es-ES" dirty="0"/>
              <a:t>1=blanco característico</a:t>
            </a:r>
            <a:endParaRPr lang="es-EC" dirty="0"/>
          </a:p>
          <a:p>
            <a:pPr lvl="0"/>
            <a:r>
              <a:rPr lang="es-ES" dirty="0"/>
              <a:t>2=ligeramente bronceado</a:t>
            </a:r>
            <a:endParaRPr lang="es-EC" dirty="0"/>
          </a:p>
          <a:p>
            <a:pPr lvl="0"/>
            <a:r>
              <a:rPr lang="es-ES" dirty="0"/>
              <a:t>3=medianamente bronceado</a:t>
            </a:r>
            <a:endParaRPr lang="es-EC" dirty="0"/>
          </a:p>
          <a:p>
            <a:pPr lvl="0"/>
            <a:r>
              <a:rPr lang="es-ES" dirty="0"/>
              <a:t>4=totalmente bronceado (amarillo-marrón)</a:t>
            </a:r>
            <a:endParaRPr lang="es-EC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s-EC" dirty="0" smtClean="0"/>
          </a:p>
          <a:p>
            <a:pPr lvl="0"/>
            <a:endParaRPr lang="es-EC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 smtClean="0"/>
              <a:t>Olor;</a:t>
            </a:r>
          </a:p>
          <a:p>
            <a:pPr lvl="0"/>
            <a:r>
              <a:rPr lang="es-ES" dirty="0"/>
              <a:t>1=olor característico (olor dulzón)</a:t>
            </a:r>
            <a:endParaRPr lang="es-EC" dirty="0"/>
          </a:p>
          <a:p>
            <a:pPr lvl="0"/>
            <a:r>
              <a:rPr lang="es-ES" dirty="0"/>
              <a:t>2=olor ligeramente desagradable</a:t>
            </a:r>
            <a:endParaRPr lang="es-EC" dirty="0"/>
          </a:p>
          <a:p>
            <a:pPr lvl="0"/>
            <a:r>
              <a:rPr lang="es-ES" dirty="0"/>
              <a:t>3=olor mediamente desagradable</a:t>
            </a:r>
            <a:endParaRPr lang="es-EC" dirty="0"/>
          </a:p>
          <a:p>
            <a:pPr lvl="0"/>
            <a:r>
              <a:rPr lang="es-ES" dirty="0"/>
              <a:t>4=olor desagradable</a:t>
            </a:r>
            <a:endParaRPr lang="es-EC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s-EC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3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82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8285A5-78CA-49F6-9EF8-EAF244DFD6E1}"/>
              </a:ext>
            </a:extLst>
          </p:cNvPr>
          <p:cNvSpPr txBox="1"/>
          <p:nvPr/>
        </p:nvSpPr>
        <p:spPr>
          <a:xfrm>
            <a:off x="1506269" y="549502"/>
            <a:ext cx="9244263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Síntomas de daño en los hongos irradiados y en los no irradiados 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3895B3B-678D-4BFC-967C-D9F880F9C17D}"/>
              </a:ext>
            </a:extLst>
          </p:cNvPr>
          <p:cNvSpPr txBox="1"/>
          <p:nvPr/>
        </p:nvSpPr>
        <p:spPr>
          <a:xfrm rot="16200000">
            <a:off x="5833587" y="-147058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EFICIENCIA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787" y="993646"/>
            <a:ext cx="6291263" cy="59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82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RESULTADOS Y DISCUSIÓN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3895B3B-678D-4BFC-967C-D9F880F9C17D}"/>
              </a:ext>
            </a:extLst>
          </p:cNvPr>
          <p:cNvSpPr txBox="1"/>
          <p:nvPr/>
        </p:nvSpPr>
        <p:spPr>
          <a:xfrm rot="16200000">
            <a:off x="5833587" y="-147058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EFICIENCIA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962" y="1352550"/>
            <a:ext cx="8134912" cy="54380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962" y="840099"/>
            <a:ext cx="8134912" cy="5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82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8285A5-78CA-49F6-9EF8-EAF244DFD6E1}"/>
              </a:ext>
            </a:extLst>
          </p:cNvPr>
          <p:cNvSpPr txBox="1"/>
          <p:nvPr/>
        </p:nvSpPr>
        <p:spPr>
          <a:xfrm>
            <a:off x="1473868" y="707886"/>
            <a:ext cx="9244263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Resultados sobre la firmeza al tacto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3895B3B-678D-4BFC-967C-D9F880F9C17D}"/>
              </a:ext>
            </a:extLst>
          </p:cNvPr>
          <p:cNvSpPr txBox="1"/>
          <p:nvPr/>
        </p:nvSpPr>
        <p:spPr>
          <a:xfrm rot="16200000">
            <a:off x="5833587" y="-147058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EFICIENCIA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968091005"/>
              </p:ext>
            </p:extLst>
          </p:nvPr>
        </p:nvGraphicFramePr>
        <p:xfrm>
          <a:off x="231836" y="1278657"/>
          <a:ext cx="6845969" cy="454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agen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399833" y="1793735"/>
            <a:ext cx="4792167" cy="37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82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8285A5-78CA-49F6-9EF8-EAF244DFD6E1}"/>
              </a:ext>
            </a:extLst>
          </p:cNvPr>
          <p:cNvSpPr txBox="1"/>
          <p:nvPr/>
        </p:nvSpPr>
        <p:spPr>
          <a:xfrm>
            <a:off x="1473868" y="707886"/>
            <a:ext cx="9244263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Resultados sobre la pérdida de peso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3895B3B-678D-4BFC-967C-D9F880F9C17D}"/>
              </a:ext>
            </a:extLst>
          </p:cNvPr>
          <p:cNvSpPr txBox="1"/>
          <p:nvPr/>
        </p:nvSpPr>
        <p:spPr>
          <a:xfrm rot="16200000">
            <a:off x="5833587" y="-147058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EFICIENCIA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92226"/>
              </p:ext>
            </p:extLst>
          </p:nvPr>
        </p:nvGraphicFramePr>
        <p:xfrm>
          <a:off x="705851" y="1442025"/>
          <a:ext cx="3810000" cy="176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665"/>
                <a:gridCol w="1381760"/>
                <a:gridCol w="644525"/>
                <a:gridCol w="644525"/>
                <a:gridCol w="644525"/>
              </a:tblGrid>
              <a:tr h="19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Porcentaje de pérdida de peso (%)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Día 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CONTROL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T1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T2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T3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12,0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4,0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8,9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10,5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20,9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8,0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12,1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18,6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27,7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12,0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18,2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25,5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36,1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17,3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29,9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37,9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45,3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20,0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33,2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39,5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18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54,1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22,7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37,6</a:t>
                      </a:r>
                      <a:endParaRPr lang="es-EC" sz="11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44,8</a:t>
                      </a:r>
                      <a:endParaRPr lang="es-EC" sz="11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539273696"/>
              </p:ext>
            </p:extLst>
          </p:nvPr>
        </p:nvGraphicFramePr>
        <p:xfrm>
          <a:off x="4806614" y="1180373"/>
          <a:ext cx="6262438" cy="500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64914" y="3429000"/>
            <a:ext cx="4091873" cy="24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82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8285A5-78CA-49F6-9EF8-EAF244DFD6E1}"/>
              </a:ext>
            </a:extLst>
          </p:cNvPr>
          <p:cNvSpPr txBox="1"/>
          <p:nvPr/>
        </p:nvSpPr>
        <p:spPr>
          <a:xfrm>
            <a:off x="1473868" y="707886"/>
            <a:ext cx="9244263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Resultados sobre la activación micelial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3895B3B-678D-4BFC-967C-D9F880F9C17D}"/>
              </a:ext>
            </a:extLst>
          </p:cNvPr>
          <p:cNvSpPr txBox="1"/>
          <p:nvPr/>
        </p:nvSpPr>
        <p:spPr>
          <a:xfrm rot="16200000">
            <a:off x="5833587" y="-147058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EFICIENCIA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81363495"/>
              </p:ext>
            </p:extLst>
          </p:nvPr>
        </p:nvGraphicFramePr>
        <p:xfrm>
          <a:off x="251990" y="1194330"/>
          <a:ext cx="7058424" cy="502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7220995" y="2021541"/>
            <a:ext cx="4971005" cy="36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82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8285A5-78CA-49F6-9EF8-EAF244DFD6E1}"/>
              </a:ext>
            </a:extLst>
          </p:cNvPr>
          <p:cNvSpPr txBox="1"/>
          <p:nvPr/>
        </p:nvSpPr>
        <p:spPr>
          <a:xfrm>
            <a:off x="1473868" y="707886"/>
            <a:ext cx="9244263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Resultados sobre 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el pardeamiento visual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3895B3B-678D-4BFC-967C-D9F880F9C17D}"/>
              </a:ext>
            </a:extLst>
          </p:cNvPr>
          <p:cNvSpPr txBox="1"/>
          <p:nvPr/>
        </p:nvSpPr>
        <p:spPr>
          <a:xfrm rot="16200000">
            <a:off x="5833587" y="-147058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EFICIENCIA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121015483"/>
              </p:ext>
            </p:extLst>
          </p:nvPr>
        </p:nvGraphicFramePr>
        <p:xfrm>
          <a:off x="0" y="1388506"/>
          <a:ext cx="7220995" cy="479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151517" y="2135408"/>
            <a:ext cx="5199380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18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56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INTRODUCCIÓN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DDD6DFBE-BF1D-4163-B61E-3FDA7C787C32}"/>
              </a:ext>
            </a:extLst>
          </p:cNvPr>
          <p:cNvSpPr txBox="1"/>
          <p:nvPr/>
        </p:nvSpPr>
        <p:spPr>
          <a:xfrm>
            <a:off x="1958265" y="642334"/>
            <a:ext cx="34851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Hongos ostra </a:t>
            </a:r>
            <a:endParaRPr lang="es-EC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blob:https://web.whatsapp.com/71ed302f-6c25-4e07-b4bf-40bd10d8ef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1" y="1226547"/>
            <a:ext cx="6022090" cy="4516568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7272052" y="1581295"/>
            <a:ext cx="4625328" cy="373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Los hongos más producidos en el mundo, #1 </a:t>
            </a:r>
            <a:r>
              <a:rPr lang="es-ES" sz="2400" dirty="0"/>
              <a:t>shiitake </a:t>
            </a:r>
            <a:r>
              <a:rPr lang="es-ES" sz="2400" dirty="0" smtClean="0"/>
              <a:t>con </a:t>
            </a:r>
            <a:r>
              <a:rPr lang="es-ES" sz="2400" dirty="0"/>
              <a:t>el 22% de la producción mundial, </a:t>
            </a:r>
            <a:r>
              <a:rPr lang="es-ES" sz="2400" dirty="0" smtClean="0"/>
              <a:t>#2 hongo ostra con </a:t>
            </a:r>
            <a:r>
              <a:rPr lang="es-ES" sz="2400" dirty="0"/>
              <a:t>el 19%, </a:t>
            </a:r>
            <a:r>
              <a:rPr lang="es-ES" sz="2400" dirty="0" smtClean="0"/>
              <a:t>#3 </a:t>
            </a:r>
            <a:r>
              <a:rPr lang="es-ES" sz="2400" dirty="0" err="1" smtClean="0"/>
              <a:t>Auriculata</a:t>
            </a:r>
            <a:r>
              <a:rPr lang="es-ES" sz="2400" dirty="0" smtClean="0"/>
              <a:t> </a:t>
            </a:r>
            <a:r>
              <a:rPr lang="es-ES" sz="2400" dirty="0"/>
              <a:t>spp. con el 18% y </a:t>
            </a:r>
            <a:r>
              <a:rPr lang="es-ES" sz="2400" dirty="0" smtClean="0"/>
              <a:t>#4 champiñón común.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2948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3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582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C8285A5-78CA-49F6-9EF8-EAF244DFD6E1}"/>
              </a:ext>
            </a:extLst>
          </p:cNvPr>
          <p:cNvSpPr txBox="1"/>
          <p:nvPr/>
        </p:nvSpPr>
        <p:spPr>
          <a:xfrm>
            <a:off x="1377207" y="707886"/>
            <a:ext cx="9244263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Resultados sobre 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el olor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3895B3B-678D-4BFC-967C-D9F880F9C17D}"/>
              </a:ext>
            </a:extLst>
          </p:cNvPr>
          <p:cNvSpPr txBox="1"/>
          <p:nvPr/>
        </p:nvSpPr>
        <p:spPr>
          <a:xfrm rot="16200000">
            <a:off x="5833587" y="-147058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EFICIENCIA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219658744"/>
              </p:ext>
            </p:extLst>
          </p:nvPr>
        </p:nvGraphicFramePr>
        <p:xfrm>
          <a:off x="206248" y="1329332"/>
          <a:ext cx="7145715" cy="479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n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413618" y="2001534"/>
            <a:ext cx="4778382" cy="3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496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CONCLUSIONES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="" xmlns:a16="http://schemas.microsoft.com/office/drawing/2014/main" id="{AF9A957B-496B-47A6-A869-17C222AE8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632500"/>
              </p:ext>
            </p:extLst>
          </p:nvPr>
        </p:nvGraphicFramePr>
        <p:xfrm>
          <a:off x="176464" y="571440"/>
          <a:ext cx="11839073" cy="624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63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496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CONCLUSIONES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="" xmlns:a16="http://schemas.microsoft.com/office/drawing/2014/main" id="{AF9A957B-496B-47A6-A869-17C222AE8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397543"/>
              </p:ext>
            </p:extLst>
          </p:nvPr>
        </p:nvGraphicFramePr>
        <p:xfrm>
          <a:off x="176464" y="571440"/>
          <a:ext cx="11839073" cy="624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70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4561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RECOMENDACIONES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D2685C15-2F4D-4C7B-8FBB-07B3EC084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610169"/>
              </p:ext>
            </p:extLst>
          </p:nvPr>
        </p:nvGraphicFramePr>
        <p:xfrm>
          <a:off x="1" y="693313"/>
          <a:ext cx="11558587" cy="516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765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Agradecimientos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C14D4191-75E3-410C-A784-A5219B34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3" y="707886"/>
            <a:ext cx="5798879" cy="1342788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678FCF5-3D56-4348-8A97-33D714F47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45" y="766503"/>
            <a:ext cx="1393568" cy="144564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7E330C6-C965-4EAC-B012-7D8FD47C6F97}"/>
              </a:ext>
            </a:extLst>
          </p:cNvPr>
          <p:cNvSpPr txBox="1"/>
          <p:nvPr/>
        </p:nvSpPr>
        <p:spPr>
          <a:xfrm>
            <a:off x="2525149" y="2282330"/>
            <a:ext cx="6584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C" b="1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Ing</a:t>
            </a:r>
            <a:r>
              <a:rPr lang="es-EC" sz="1800" b="1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s-EC" b="1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Rafael Vargas </a:t>
            </a:r>
            <a:r>
              <a:rPr lang="es-EC" b="1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Verdesoto</a:t>
            </a:r>
            <a:endParaRPr lang="es-EC" sz="18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lvl="0" algn="ctr">
              <a:defRPr/>
            </a:pPr>
            <a:r>
              <a:rPr lang="es-EC" sz="1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Director </a:t>
            </a:r>
            <a:r>
              <a:rPr lang="es-EC" sz="1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del Proyecto de Investigación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E4961734-A506-4EE8-88FD-4494F545B98A}"/>
              </a:ext>
            </a:extLst>
          </p:cNvPr>
          <p:cNvSpPr txBox="1"/>
          <p:nvPr/>
        </p:nvSpPr>
        <p:spPr>
          <a:xfrm>
            <a:off x="2704587" y="3180555"/>
            <a:ext cx="6119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Ing. Petronio Gavilánez, </a:t>
            </a:r>
            <a:r>
              <a:rPr lang="es-EC" b="1" dirty="0" err="1" smtClean="0"/>
              <a:t>Msc</a:t>
            </a:r>
            <a:r>
              <a:rPr lang="es-EC" b="1" dirty="0" smtClean="0"/>
              <a:t>.</a:t>
            </a:r>
            <a:endParaRPr lang="es-EC" sz="1800" b="1" dirty="0"/>
          </a:p>
          <a:p>
            <a:pPr algn="ctr"/>
            <a:r>
              <a:rPr lang="es-EC" sz="1800" dirty="0"/>
              <a:t>Codirector del Proyecto de </a:t>
            </a:r>
            <a:r>
              <a:rPr lang="es-EC" sz="1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Investigación</a:t>
            </a:r>
            <a:r>
              <a:rPr lang="es-EC" sz="1800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6460D234-3E09-45B6-95D1-576E0EA1AAE1}"/>
              </a:ext>
            </a:extLst>
          </p:cNvPr>
          <p:cNvSpPr txBox="1"/>
          <p:nvPr/>
        </p:nvSpPr>
        <p:spPr>
          <a:xfrm>
            <a:off x="2622526" y="3967705"/>
            <a:ext cx="6283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Calibri" panose="020F0502020204030204" pitchFamily="34" charset="0"/>
              </a:rPr>
              <a:t>Ing. </a:t>
            </a:r>
            <a:r>
              <a:rPr lang="es-EC" b="1" dirty="0" smtClean="0">
                <a:latin typeface="Calibri" panose="020F0502020204030204" pitchFamily="34" charset="0"/>
              </a:rPr>
              <a:t>Diana Moncayo</a:t>
            </a:r>
            <a:endParaRPr lang="es-EC" sz="1800" b="1" dirty="0">
              <a:latin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B4616077-5F76-4BD6-BEAB-EB157EA99AC4}"/>
              </a:ext>
            </a:extLst>
          </p:cNvPr>
          <p:cNvSpPr txBox="1"/>
          <p:nvPr/>
        </p:nvSpPr>
        <p:spPr>
          <a:xfrm>
            <a:off x="2728814" y="4412441"/>
            <a:ext cx="617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latin typeface="Calibri" panose="020F0502020204030204" pitchFamily="34" charset="0"/>
              </a:rPr>
              <a:t>Familia</a:t>
            </a:r>
          </a:p>
          <a:p>
            <a:pPr algn="ctr"/>
            <a:endParaRPr lang="es-EC" sz="1800" dirty="0"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3" b="21505"/>
          <a:stretch/>
        </p:blipFill>
        <p:spPr>
          <a:xfrm>
            <a:off x="7624140" y="2402305"/>
            <a:ext cx="3681578" cy="20533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6" y="2088787"/>
            <a:ext cx="3095375" cy="41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18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56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INTRODUCCIÓN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DDD6DFBE-BF1D-4163-B61E-3FDA7C787C32}"/>
              </a:ext>
            </a:extLst>
          </p:cNvPr>
          <p:cNvSpPr txBox="1"/>
          <p:nvPr/>
        </p:nvSpPr>
        <p:spPr>
          <a:xfrm>
            <a:off x="1958265" y="642334"/>
            <a:ext cx="34851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Hongos ostra </a:t>
            </a:r>
            <a:endParaRPr lang="es-EC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blob:https://web.whatsapp.com/71ed302f-6c25-4e07-b4bf-40bd10d8ef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7682"/>
            <a:ext cx="5373190" cy="40298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90" y="1269280"/>
            <a:ext cx="3485022" cy="46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18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56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INTRODUCCIÓN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DDD6DFBE-BF1D-4163-B61E-3FDA7C787C32}"/>
              </a:ext>
            </a:extLst>
          </p:cNvPr>
          <p:cNvSpPr txBox="1"/>
          <p:nvPr/>
        </p:nvSpPr>
        <p:spPr>
          <a:xfrm>
            <a:off x="1958265" y="642334"/>
            <a:ext cx="34851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Radiación UV-C</a:t>
            </a:r>
            <a:endParaRPr lang="es-EC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AutoShape 2" descr="blob:https://web.whatsapp.com/71ed302f-6c25-4e07-b4bf-40bd10d8ef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Rectángulo redondeado 10"/>
          <p:cNvSpPr/>
          <p:nvPr/>
        </p:nvSpPr>
        <p:spPr>
          <a:xfrm>
            <a:off x="7272052" y="1581295"/>
            <a:ext cx="4625328" cy="3737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pic>
        <p:nvPicPr>
          <p:cNvPr id="7170" name="Picture 2" descr="Sistema de desinfección para centro sanitario - TRU-D SmartUVC™ - Lumalier  - UV / compac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6" y="1718035"/>
            <a:ext cx="5893562" cy="35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261" y="1139826"/>
            <a:ext cx="3134222" cy="21174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447" y="3465443"/>
            <a:ext cx="3749795" cy="283585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789447" y="6509485"/>
            <a:ext cx="2616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</a:rPr>
              <a:t>Fuente: Fernández &amp; Hierro (2015)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1820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020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EL PROYECTO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A30EC9B5-9781-474B-86E8-841C621111FF}"/>
              </a:ext>
            </a:extLst>
          </p:cNvPr>
          <p:cNvSpPr/>
          <p:nvPr/>
        </p:nvSpPr>
        <p:spPr>
          <a:xfrm>
            <a:off x="1621886" y="2269353"/>
            <a:ext cx="815850" cy="679799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DDD6DFBE-BF1D-4163-B61E-3FDA7C787C32}"/>
              </a:ext>
            </a:extLst>
          </p:cNvPr>
          <p:cNvSpPr txBox="1"/>
          <p:nvPr/>
        </p:nvSpPr>
        <p:spPr>
          <a:xfrm>
            <a:off x="358090" y="908417"/>
            <a:ext cx="41592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Tratamiento postcosecha UV-C</a:t>
            </a:r>
            <a:endParaRPr lang="es-EC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52" name="Picture 8" descr="Desinfeccion ultravioleta de superficies - Evila Projects&amp;Suppl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0" y="1518368"/>
            <a:ext cx="5850523" cy="45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703" y="2315584"/>
            <a:ext cx="5610671" cy="29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3020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EL PROYECTO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A30EC9B5-9781-474B-86E8-841C621111FF}"/>
              </a:ext>
            </a:extLst>
          </p:cNvPr>
          <p:cNvSpPr/>
          <p:nvPr/>
        </p:nvSpPr>
        <p:spPr>
          <a:xfrm>
            <a:off x="1621886" y="2269353"/>
            <a:ext cx="815850" cy="679799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DDD6DFBE-BF1D-4163-B61E-3FDA7C787C32}"/>
              </a:ext>
            </a:extLst>
          </p:cNvPr>
          <p:cNvSpPr txBox="1"/>
          <p:nvPr/>
        </p:nvSpPr>
        <p:spPr>
          <a:xfrm>
            <a:off x="358090" y="908417"/>
            <a:ext cx="41592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Tratamiento postcosecha UV-C</a:t>
            </a:r>
            <a:endParaRPr lang="es-EC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20" y="1616303"/>
            <a:ext cx="4552950" cy="39433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88631" y="5667374"/>
            <a:ext cx="1822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</a:rPr>
              <a:t>Fuente: </a:t>
            </a:r>
            <a:r>
              <a:rPr lang="es-EC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Guijarro (2012) </a:t>
            </a:r>
            <a:endParaRPr lang="es-EC" sz="12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174836" y="1423943"/>
            <a:ext cx="4799813" cy="43280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C" sz="2400" dirty="0" smtClean="0"/>
              <a:t>Muestras irradiadas con UV-C aumentó el tiempo de vida útil hasta en 7 días.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C" sz="2400" dirty="0" smtClean="0"/>
              <a:t>Los tratamientos UV-C pueden generar efectos benéficos en los alimentos.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C" sz="2400" dirty="0" smtClean="0"/>
              <a:t>En el mortiño aumento la  cantidad de antioxidantes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EC" sz="2400" dirty="0" smtClean="0"/>
          </a:p>
          <a:p>
            <a:pPr algn="ctr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16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2508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OBJETIVOS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DC2ABD5F-834E-4547-93A6-17EB217A3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812048"/>
              </p:ext>
            </p:extLst>
          </p:nvPr>
        </p:nvGraphicFramePr>
        <p:xfrm>
          <a:off x="689811" y="707886"/>
          <a:ext cx="10908631" cy="543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9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2508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OBJETIVOS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DC2ABD5F-834E-4547-93A6-17EB217A3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403065"/>
              </p:ext>
            </p:extLst>
          </p:nvPr>
        </p:nvGraphicFramePr>
        <p:xfrm>
          <a:off x="753979" y="693877"/>
          <a:ext cx="10908631" cy="543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32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4D95606-DEAC-4DE6-9A0F-5213E93E93E6}"/>
              </a:ext>
            </a:extLst>
          </p:cNvPr>
          <p:cNvSpPr txBox="1"/>
          <p:nvPr/>
        </p:nvSpPr>
        <p:spPr>
          <a:xfrm>
            <a:off x="176463" y="0"/>
            <a:ext cx="2486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/>
              <a:t>HIPÓTESIS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CD21D4F7-D165-4B9F-9EE8-ADBF7376D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879433"/>
              </p:ext>
            </p:extLst>
          </p:nvPr>
        </p:nvGraphicFramePr>
        <p:xfrm>
          <a:off x="176463" y="719666"/>
          <a:ext cx="113471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6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13551</TotalTime>
  <Words>1972</Words>
  <Application>Microsoft Office PowerPoint</Application>
  <PresentationFormat>Panorámica</PresentationFormat>
  <Paragraphs>358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Constantia</vt:lpstr>
      <vt:lpstr>Corbel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Sasha Valeria Siguenza Robles</dc:creator>
  <cp:lastModifiedBy>David</cp:lastModifiedBy>
  <cp:revision>298</cp:revision>
  <dcterms:created xsi:type="dcterms:W3CDTF">2020-07-22T20:30:09Z</dcterms:created>
  <dcterms:modified xsi:type="dcterms:W3CDTF">2020-12-21T11:04:48Z</dcterms:modified>
</cp:coreProperties>
</file>