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78" r:id="rId2"/>
  </p:sldMasterIdLst>
  <p:notesMasterIdLst>
    <p:notesMasterId r:id="rId33"/>
  </p:notesMasterIdLst>
  <p:sldIdLst>
    <p:sldId id="259" r:id="rId3"/>
    <p:sldId id="257" r:id="rId4"/>
    <p:sldId id="317" r:id="rId5"/>
    <p:sldId id="258" r:id="rId6"/>
    <p:sldId id="263" r:id="rId7"/>
    <p:sldId id="310" r:id="rId8"/>
    <p:sldId id="312" r:id="rId9"/>
    <p:sldId id="313" r:id="rId10"/>
    <p:sldId id="314" r:id="rId11"/>
    <p:sldId id="315" r:id="rId12"/>
    <p:sldId id="316" r:id="rId13"/>
    <p:sldId id="332" r:id="rId14"/>
    <p:sldId id="323" r:id="rId15"/>
    <p:sldId id="324" r:id="rId16"/>
    <p:sldId id="311" r:id="rId17"/>
    <p:sldId id="321" r:id="rId18"/>
    <p:sldId id="325" r:id="rId19"/>
    <p:sldId id="322" r:id="rId20"/>
    <p:sldId id="318" r:id="rId21"/>
    <p:sldId id="326" r:id="rId22"/>
    <p:sldId id="320" r:id="rId23"/>
    <p:sldId id="319" r:id="rId24"/>
    <p:sldId id="327" r:id="rId25"/>
    <p:sldId id="328" r:id="rId26"/>
    <p:sldId id="329" r:id="rId27"/>
    <p:sldId id="308" r:id="rId28"/>
    <p:sldId id="307" r:id="rId29"/>
    <p:sldId id="309" r:id="rId30"/>
    <p:sldId id="279" r:id="rId31"/>
    <p:sldId id="260"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0FF"/>
    <a:srgbClr val="FFFFA7"/>
    <a:srgbClr val="FFCC66"/>
    <a:srgbClr val="CCFF99"/>
    <a:srgbClr val="3399FF"/>
    <a:srgbClr val="FF99FF"/>
    <a:srgbClr val="FFBDFF"/>
    <a:srgbClr val="000000"/>
    <a:srgbClr val="66FF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E63848-E941-4F65-A43E-79647F34E260}">
  <a:tblStyle styleId="{39E63848-E941-4F65-A43E-79647F34E2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3" d="100"/>
          <a:sy n="73" d="100"/>
        </p:scale>
        <p:origin x="1296"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novo\Desktop\TESIS\Datos\Datos%20Resultados\Resultados%20FINA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Universidad\TESIS\Datos\Datos%20Generales\Datos%20Promedio.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novo\Desktop\TESIS\Datos\Datos%20Resultados\Resultados%20FINAL.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D:\Universidad\TESIS\Datos\Datos%20Generales\Datos%20Promedi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niversidad\TESIS\Datos\Datos%20Generales\Datos%20Promedi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niversidad\TESIS\Datos\Datos%20Generales\Datos%20Promedi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niversidad\TESIS\Datos\Datos%20Generales\Datos%20Promedi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Universidad\TESIS\Datos\Datos%20Generales\Datos%20Promedi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Universidad\TESIS\Datos\Datos%20Generales\Datos%20Promedi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niversidad\TESIS\Datos\Datos%20Generales\Datos%20Promedio.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Universidad\TESIS\Datos\Datos%20Generales\Datos%20Promedio.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'Peso corporal'!$B$2</c:f>
              <c:strCache>
                <c:ptCount val="1"/>
                <c:pt idx="0">
                  <c:v>T1</c:v>
                </c:pt>
              </c:strCache>
            </c:strRef>
          </c:tx>
          <c:spPr>
            <a:ln w="12700" cap="rnd">
              <a:solidFill>
                <a:srgbClr val="0070C0"/>
              </a:solidFill>
              <a:round/>
            </a:ln>
            <a:effectLst/>
          </c:spPr>
          <c:marker>
            <c:symbol val="none"/>
          </c:marker>
          <c:cat>
            <c:numRef>
              <c:f>'Peso corporal'!$A$3:$A$28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'Peso corporal'!$B$3:$B$28</c:f>
              <c:numCache>
                <c:formatCode>General</c:formatCode>
                <c:ptCount val="26"/>
                <c:pt idx="0">
                  <c:v>35</c:v>
                </c:pt>
                <c:pt idx="1">
                  <c:v>60</c:v>
                </c:pt>
                <c:pt idx="2">
                  <c:v>99</c:v>
                </c:pt>
                <c:pt idx="3">
                  <c:v>150</c:v>
                </c:pt>
                <c:pt idx="4">
                  <c:v>234</c:v>
                </c:pt>
                <c:pt idx="5">
                  <c:v>279</c:v>
                </c:pt>
                <c:pt idx="6">
                  <c:v>330</c:v>
                </c:pt>
                <c:pt idx="7">
                  <c:v>412</c:v>
                </c:pt>
                <c:pt idx="8">
                  <c:v>479</c:v>
                </c:pt>
                <c:pt idx="9">
                  <c:v>569</c:v>
                </c:pt>
                <c:pt idx="10">
                  <c:v>652</c:v>
                </c:pt>
                <c:pt idx="11">
                  <c:v>751</c:v>
                </c:pt>
                <c:pt idx="12">
                  <c:v>846</c:v>
                </c:pt>
                <c:pt idx="13">
                  <c:v>927</c:v>
                </c:pt>
                <c:pt idx="14">
                  <c:v>1050</c:v>
                </c:pt>
                <c:pt idx="15">
                  <c:v>1158</c:v>
                </c:pt>
                <c:pt idx="16">
                  <c:v>1222</c:v>
                </c:pt>
                <c:pt idx="17">
                  <c:v>1310</c:v>
                </c:pt>
                <c:pt idx="18">
                  <c:v>1378</c:v>
                </c:pt>
                <c:pt idx="19">
                  <c:v>1471</c:v>
                </c:pt>
                <c:pt idx="20">
                  <c:v>1588</c:v>
                </c:pt>
                <c:pt idx="21">
                  <c:v>1676</c:v>
                </c:pt>
                <c:pt idx="22">
                  <c:v>1747</c:v>
                </c:pt>
                <c:pt idx="23">
                  <c:v>1745</c:v>
                </c:pt>
                <c:pt idx="24">
                  <c:v>1735</c:v>
                </c:pt>
                <c:pt idx="25">
                  <c:v>1756</c:v>
                </c:pt>
              </c:numCache>
            </c:numRef>
          </c:val>
          <c:smooth val="0"/>
        </c:ser>
        <c:ser>
          <c:idx val="1"/>
          <c:order val="1"/>
          <c:tx>
            <c:strRef>
              <c:f>'Peso corporal'!$C$2</c:f>
              <c:strCache>
                <c:ptCount val="1"/>
                <c:pt idx="0">
                  <c:v>T2</c:v>
                </c:pt>
              </c:strCache>
            </c:strRef>
          </c:tx>
          <c:spPr>
            <a:ln w="12700" cap="rnd">
              <a:solidFill>
                <a:srgbClr val="FFC000"/>
              </a:solidFill>
              <a:round/>
            </a:ln>
            <a:effectLst/>
          </c:spPr>
          <c:marker>
            <c:symbol val="none"/>
          </c:marker>
          <c:cat>
            <c:numRef>
              <c:f>'Peso corporal'!$A$3:$A$28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'Peso corporal'!$C$3:$C$28</c:f>
              <c:numCache>
                <c:formatCode>General</c:formatCode>
                <c:ptCount val="26"/>
                <c:pt idx="0">
                  <c:v>34</c:v>
                </c:pt>
                <c:pt idx="1">
                  <c:v>64</c:v>
                </c:pt>
                <c:pt idx="2">
                  <c:v>105</c:v>
                </c:pt>
                <c:pt idx="3">
                  <c:v>159</c:v>
                </c:pt>
                <c:pt idx="4">
                  <c:v>225</c:v>
                </c:pt>
                <c:pt idx="5">
                  <c:v>284</c:v>
                </c:pt>
                <c:pt idx="6">
                  <c:v>358</c:v>
                </c:pt>
                <c:pt idx="7">
                  <c:v>449</c:v>
                </c:pt>
                <c:pt idx="8">
                  <c:v>533</c:v>
                </c:pt>
                <c:pt idx="9">
                  <c:v>653</c:v>
                </c:pt>
                <c:pt idx="10">
                  <c:v>729</c:v>
                </c:pt>
                <c:pt idx="11">
                  <c:v>833</c:v>
                </c:pt>
                <c:pt idx="12">
                  <c:v>901</c:v>
                </c:pt>
                <c:pt idx="13">
                  <c:v>968</c:v>
                </c:pt>
                <c:pt idx="14">
                  <c:v>1063</c:v>
                </c:pt>
                <c:pt idx="15">
                  <c:v>1151</c:v>
                </c:pt>
                <c:pt idx="16">
                  <c:v>1235</c:v>
                </c:pt>
                <c:pt idx="17">
                  <c:v>1316</c:v>
                </c:pt>
                <c:pt idx="18">
                  <c:v>1386</c:v>
                </c:pt>
                <c:pt idx="19">
                  <c:v>1470</c:v>
                </c:pt>
                <c:pt idx="20">
                  <c:v>1574</c:v>
                </c:pt>
                <c:pt idx="21">
                  <c:v>1684</c:v>
                </c:pt>
                <c:pt idx="22">
                  <c:v>1720</c:v>
                </c:pt>
                <c:pt idx="23">
                  <c:v>1728</c:v>
                </c:pt>
                <c:pt idx="24">
                  <c:v>1727</c:v>
                </c:pt>
                <c:pt idx="25">
                  <c:v>1754</c:v>
                </c:pt>
              </c:numCache>
            </c:numRef>
          </c:val>
          <c:smooth val="0"/>
        </c:ser>
        <c:ser>
          <c:idx val="2"/>
          <c:order val="2"/>
          <c:tx>
            <c:strRef>
              <c:f>'Peso corporal'!$D$2</c:f>
              <c:strCache>
                <c:ptCount val="1"/>
                <c:pt idx="0">
                  <c:v>T3</c:v>
                </c:pt>
              </c:strCache>
            </c:strRef>
          </c:tx>
          <c:spPr>
            <a:ln w="12700" cap="rnd">
              <a:solidFill>
                <a:schemeClr val="accent4"/>
              </a:solidFill>
              <a:round/>
            </a:ln>
            <a:effectLst/>
          </c:spPr>
          <c:marker>
            <c:symbol val="none"/>
          </c:marker>
          <c:cat>
            <c:numRef>
              <c:f>'Peso corporal'!$A$3:$A$28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'Peso corporal'!$D$3:$D$28</c:f>
              <c:numCache>
                <c:formatCode>General</c:formatCode>
                <c:ptCount val="26"/>
                <c:pt idx="0">
                  <c:v>35</c:v>
                </c:pt>
                <c:pt idx="1">
                  <c:v>64</c:v>
                </c:pt>
                <c:pt idx="2">
                  <c:v>107</c:v>
                </c:pt>
                <c:pt idx="3">
                  <c:v>167</c:v>
                </c:pt>
                <c:pt idx="4">
                  <c:v>234</c:v>
                </c:pt>
                <c:pt idx="5">
                  <c:v>276</c:v>
                </c:pt>
                <c:pt idx="6">
                  <c:v>350</c:v>
                </c:pt>
                <c:pt idx="7">
                  <c:v>452</c:v>
                </c:pt>
                <c:pt idx="8">
                  <c:v>551</c:v>
                </c:pt>
                <c:pt idx="9">
                  <c:v>659</c:v>
                </c:pt>
                <c:pt idx="10">
                  <c:v>783</c:v>
                </c:pt>
                <c:pt idx="11">
                  <c:v>893</c:v>
                </c:pt>
                <c:pt idx="12">
                  <c:v>935</c:v>
                </c:pt>
                <c:pt idx="13">
                  <c:v>966</c:v>
                </c:pt>
                <c:pt idx="14">
                  <c:v>1023</c:v>
                </c:pt>
                <c:pt idx="15">
                  <c:v>1134</c:v>
                </c:pt>
                <c:pt idx="16">
                  <c:v>1172</c:v>
                </c:pt>
                <c:pt idx="17">
                  <c:v>1257</c:v>
                </c:pt>
                <c:pt idx="18">
                  <c:v>1332</c:v>
                </c:pt>
                <c:pt idx="19">
                  <c:v>1426</c:v>
                </c:pt>
                <c:pt idx="20">
                  <c:v>1517</c:v>
                </c:pt>
                <c:pt idx="21">
                  <c:v>1616</c:v>
                </c:pt>
                <c:pt idx="22">
                  <c:v>1686</c:v>
                </c:pt>
                <c:pt idx="23">
                  <c:v>1657</c:v>
                </c:pt>
                <c:pt idx="24">
                  <c:v>1656</c:v>
                </c:pt>
                <c:pt idx="25">
                  <c:v>1714</c:v>
                </c:pt>
              </c:numCache>
            </c:numRef>
          </c:val>
          <c:smooth val="0"/>
        </c:ser>
        <c:ser>
          <c:idx val="3"/>
          <c:order val="3"/>
          <c:tx>
            <c:strRef>
              <c:f>'Peso corporal'!$E$2</c:f>
              <c:strCache>
                <c:ptCount val="1"/>
                <c:pt idx="0">
                  <c:v>T4</c:v>
                </c:pt>
              </c:strCache>
            </c:strRef>
          </c:tx>
          <c:spPr>
            <a:ln w="12700" cap="rnd">
              <a:solidFill>
                <a:srgbClr val="00B050"/>
              </a:solidFill>
              <a:round/>
            </a:ln>
            <a:effectLst/>
          </c:spPr>
          <c:marker>
            <c:symbol val="none"/>
          </c:marker>
          <c:cat>
            <c:numRef>
              <c:f>'Peso corporal'!$A$3:$A$28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'Peso corporal'!$E$3:$E$28</c:f>
              <c:numCache>
                <c:formatCode>General</c:formatCode>
                <c:ptCount val="26"/>
                <c:pt idx="0">
                  <c:v>35</c:v>
                </c:pt>
                <c:pt idx="1">
                  <c:v>64</c:v>
                </c:pt>
                <c:pt idx="2">
                  <c:v>113</c:v>
                </c:pt>
                <c:pt idx="3">
                  <c:v>173</c:v>
                </c:pt>
                <c:pt idx="4">
                  <c:v>253</c:v>
                </c:pt>
                <c:pt idx="5">
                  <c:v>303</c:v>
                </c:pt>
                <c:pt idx="6">
                  <c:v>364</c:v>
                </c:pt>
                <c:pt idx="7">
                  <c:v>468</c:v>
                </c:pt>
                <c:pt idx="8">
                  <c:v>585</c:v>
                </c:pt>
                <c:pt idx="9">
                  <c:v>727</c:v>
                </c:pt>
                <c:pt idx="10">
                  <c:v>829</c:v>
                </c:pt>
                <c:pt idx="11">
                  <c:v>946</c:v>
                </c:pt>
                <c:pt idx="12">
                  <c:v>946</c:v>
                </c:pt>
                <c:pt idx="13">
                  <c:v>959</c:v>
                </c:pt>
                <c:pt idx="14">
                  <c:v>1041</c:v>
                </c:pt>
                <c:pt idx="15">
                  <c:v>1143</c:v>
                </c:pt>
                <c:pt idx="16">
                  <c:v>1188</c:v>
                </c:pt>
                <c:pt idx="17">
                  <c:v>1291</c:v>
                </c:pt>
                <c:pt idx="18">
                  <c:v>1385</c:v>
                </c:pt>
                <c:pt idx="19">
                  <c:v>1489</c:v>
                </c:pt>
                <c:pt idx="20">
                  <c:v>1569</c:v>
                </c:pt>
                <c:pt idx="21">
                  <c:v>1649</c:v>
                </c:pt>
                <c:pt idx="22">
                  <c:v>1683</c:v>
                </c:pt>
                <c:pt idx="23">
                  <c:v>1691</c:v>
                </c:pt>
                <c:pt idx="24">
                  <c:v>1697</c:v>
                </c:pt>
                <c:pt idx="25">
                  <c:v>1750</c:v>
                </c:pt>
              </c:numCache>
            </c:numRef>
          </c:val>
          <c:smooth val="0"/>
        </c:ser>
        <c:ser>
          <c:idx val="4"/>
          <c:order val="4"/>
          <c:tx>
            <c:strRef>
              <c:f>'Peso corporal'!$F$2</c:f>
              <c:strCache>
                <c:ptCount val="1"/>
                <c:pt idx="0">
                  <c:v>Valor  Referencial</c:v>
                </c:pt>
              </c:strCache>
            </c:strRef>
          </c:tx>
          <c:spPr>
            <a:ln w="12700" cap="rnd">
              <a:solidFill>
                <a:srgbClr val="FF0000"/>
              </a:solidFill>
              <a:round/>
            </a:ln>
            <a:effectLst/>
          </c:spPr>
          <c:marker>
            <c:symbol val="none"/>
          </c:marker>
          <c:cat>
            <c:numRef>
              <c:f>'Peso corporal'!$A$3:$A$28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'Peso corporal'!$F$3:$F$28</c:f>
              <c:numCache>
                <c:formatCode>General</c:formatCode>
                <c:ptCount val="26"/>
                <c:pt idx="0">
                  <c:v>35</c:v>
                </c:pt>
                <c:pt idx="1">
                  <c:v>75</c:v>
                </c:pt>
                <c:pt idx="2">
                  <c:v>130</c:v>
                </c:pt>
                <c:pt idx="3">
                  <c:v>195</c:v>
                </c:pt>
                <c:pt idx="4">
                  <c:v>275</c:v>
                </c:pt>
                <c:pt idx="5">
                  <c:v>367</c:v>
                </c:pt>
                <c:pt idx="6">
                  <c:v>475</c:v>
                </c:pt>
                <c:pt idx="7">
                  <c:v>583</c:v>
                </c:pt>
                <c:pt idx="8">
                  <c:v>685</c:v>
                </c:pt>
                <c:pt idx="9">
                  <c:v>782</c:v>
                </c:pt>
                <c:pt idx="10">
                  <c:v>874</c:v>
                </c:pt>
                <c:pt idx="11">
                  <c:v>961</c:v>
                </c:pt>
                <c:pt idx="12">
                  <c:v>1043</c:v>
                </c:pt>
                <c:pt idx="13">
                  <c:v>1123</c:v>
                </c:pt>
                <c:pt idx="14">
                  <c:v>1197</c:v>
                </c:pt>
                <c:pt idx="15">
                  <c:v>1264</c:v>
                </c:pt>
                <c:pt idx="16">
                  <c:v>1330</c:v>
                </c:pt>
                <c:pt idx="17">
                  <c:v>1400</c:v>
                </c:pt>
                <c:pt idx="18">
                  <c:v>1475</c:v>
                </c:pt>
                <c:pt idx="19">
                  <c:v>1555</c:v>
                </c:pt>
                <c:pt idx="20">
                  <c:v>1640</c:v>
                </c:pt>
                <c:pt idx="21">
                  <c:v>1711</c:v>
                </c:pt>
                <c:pt idx="22">
                  <c:v>1711</c:v>
                </c:pt>
                <c:pt idx="23">
                  <c:v>1711</c:v>
                </c:pt>
                <c:pt idx="24">
                  <c:v>1711</c:v>
                </c:pt>
                <c:pt idx="25">
                  <c:v>1711</c:v>
                </c:pt>
              </c:numCache>
            </c:numRef>
          </c:val>
          <c:smooth val="0"/>
        </c:ser>
        <c:dLbls>
          <c:showLegendKey val="0"/>
          <c:showVal val="0"/>
          <c:showCatName val="0"/>
          <c:showSerName val="0"/>
          <c:showPercent val="0"/>
          <c:showBubbleSize val="0"/>
        </c:dLbls>
        <c:smooth val="0"/>
        <c:axId val="-2136861872"/>
        <c:axId val="-2136849360"/>
      </c:lineChart>
      <c:catAx>
        <c:axId val="-2136861872"/>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n-US"/>
                  <a:t>Edad del ave (semanas)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136849360"/>
        <c:crosses val="autoZero"/>
        <c:auto val="1"/>
        <c:lblAlgn val="ctr"/>
        <c:lblOffset val="100"/>
        <c:noMultiLvlLbl val="0"/>
      </c:catAx>
      <c:valAx>
        <c:axId val="-2136849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n-US"/>
                  <a:t>Peso corporal (g)</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136861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solidFill>
        <a:srgbClr val="000000"/>
      </a:solidFill>
    </a:ln>
    <a:effectLst/>
  </c:spPr>
  <c:txPr>
    <a:bodyPr/>
    <a:lstStyle/>
    <a:p>
      <a:pPr>
        <a:defRPr>
          <a:solidFill>
            <a:srgbClr val="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'Peso del Huevo'!$B$2</c:f>
              <c:strCache>
                <c:ptCount val="1"/>
                <c:pt idx="0">
                  <c:v>T1</c:v>
                </c:pt>
              </c:strCache>
            </c:strRef>
          </c:tx>
          <c:spPr>
            <a:ln w="12700" cap="rnd">
              <a:solidFill>
                <a:srgbClr val="0070C0"/>
              </a:solidFill>
              <a:round/>
            </a:ln>
            <a:effectLst/>
          </c:spPr>
          <c:marker>
            <c:symbol val="none"/>
          </c:marker>
          <c:cat>
            <c:numRef>
              <c:f>'Peso del Huevo'!$A$3:$A$10</c:f>
              <c:numCache>
                <c:formatCode>General</c:formatCode>
                <c:ptCount val="8"/>
                <c:pt idx="0">
                  <c:v>18</c:v>
                </c:pt>
                <c:pt idx="1">
                  <c:v>19</c:v>
                </c:pt>
                <c:pt idx="2">
                  <c:v>20</c:v>
                </c:pt>
                <c:pt idx="3">
                  <c:v>21</c:v>
                </c:pt>
                <c:pt idx="4">
                  <c:v>22</c:v>
                </c:pt>
                <c:pt idx="5">
                  <c:v>23</c:v>
                </c:pt>
                <c:pt idx="6">
                  <c:v>24</c:v>
                </c:pt>
                <c:pt idx="7">
                  <c:v>25</c:v>
                </c:pt>
              </c:numCache>
            </c:numRef>
          </c:cat>
          <c:val>
            <c:numRef>
              <c:f>'Peso del Huevo'!$B$3:$B$10</c:f>
              <c:numCache>
                <c:formatCode>General</c:formatCode>
                <c:ptCount val="8"/>
                <c:pt idx="1">
                  <c:v>37</c:v>
                </c:pt>
                <c:pt idx="2">
                  <c:v>42</c:v>
                </c:pt>
                <c:pt idx="3">
                  <c:v>47</c:v>
                </c:pt>
                <c:pt idx="4">
                  <c:v>50</c:v>
                </c:pt>
                <c:pt idx="5" formatCode="0">
                  <c:v>52.283339944764904</c:v>
                </c:pt>
                <c:pt idx="6" formatCode="0">
                  <c:v>54.456405666225336</c:v>
                </c:pt>
                <c:pt idx="7" formatCode="0">
                  <c:v>55.06926518145886</c:v>
                </c:pt>
              </c:numCache>
            </c:numRef>
          </c:val>
          <c:smooth val="0"/>
        </c:ser>
        <c:ser>
          <c:idx val="1"/>
          <c:order val="1"/>
          <c:tx>
            <c:strRef>
              <c:f>'Peso del Huevo'!$C$2</c:f>
              <c:strCache>
                <c:ptCount val="1"/>
                <c:pt idx="0">
                  <c:v>T2</c:v>
                </c:pt>
              </c:strCache>
            </c:strRef>
          </c:tx>
          <c:spPr>
            <a:ln w="12700" cap="rnd">
              <a:solidFill>
                <a:srgbClr val="FFC000"/>
              </a:solidFill>
              <a:round/>
            </a:ln>
            <a:effectLst/>
          </c:spPr>
          <c:marker>
            <c:symbol val="none"/>
          </c:marker>
          <c:cat>
            <c:numRef>
              <c:f>'Peso del Huevo'!$A$3:$A$10</c:f>
              <c:numCache>
                <c:formatCode>General</c:formatCode>
                <c:ptCount val="8"/>
                <c:pt idx="0">
                  <c:v>18</c:v>
                </c:pt>
                <c:pt idx="1">
                  <c:v>19</c:v>
                </c:pt>
                <c:pt idx="2">
                  <c:v>20</c:v>
                </c:pt>
                <c:pt idx="3">
                  <c:v>21</c:v>
                </c:pt>
                <c:pt idx="4">
                  <c:v>22</c:v>
                </c:pt>
                <c:pt idx="5">
                  <c:v>23</c:v>
                </c:pt>
                <c:pt idx="6">
                  <c:v>24</c:v>
                </c:pt>
                <c:pt idx="7">
                  <c:v>25</c:v>
                </c:pt>
              </c:numCache>
            </c:numRef>
          </c:cat>
          <c:val>
            <c:numRef>
              <c:f>'Peso del Huevo'!$C$3:$C$10</c:f>
              <c:numCache>
                <c:formatCode>General</c:formatCode>
                <c:ptCount val="8"/>
                <c:pt idx="1">
                  <c:v>42</c:v>
                </c:pt>
                <c:pt idx="2">
                  <c:v>44</c:v>
                </c:pt>
                <c:pt idx="3">
                  <c:v>47</c:v>
                </c:pt>
                <c:pt idx="4">
                  <c:v>49</c:v>
                </c:pt>
                <c:pt idx="5" formatCode="0">
                  <c:v>52.34404963462228</c:v>
                </c:pt>
                <c:pt idx="6" formatCode="0">
                  <c:v>54.579683003364387</c:v>
                </c:pt>
                <c:pt idx="7" formatCode="0">
                  <c:v>55.067676843072036</c:v>
                </c:pt>
              </c:numCache>
            </c:numRef>
          </c:val>
          <c:smooth val="0"/>
        </c:ser>
        <c:ser>
          <c:idx val="2"/>
          <c:order val="2"/>
          <c:tx>
            <c:strRef>
              <c:f>'Peso del Huevo'!$D$2</c:f>
              <c:strCache>
                <c:ptCount val="1"/>
                <c:pt idx="0">
                  <c:v>T3</c:v>
                </c:pt>
              </c:strCache>
            </c:strRef>
          </c:tx>
          <c:spPr>
            <a:ln w="12700" cap="rnd">
              <a:solidFill>
                <a:schemeClr val="accent4"/>
              </a:solidFill>
              <a:round/>
            </a:ln>
            <a:effectLst/>
          </c:spPr>
          <c:marker>
            <c:symbol val="none"/>
          </c:marker>
          <c:cat>
            <c:numRef>
              <c:f>'Peso del Huevo'!$A$3:$A$10</c:f>
              <c:numCache>
                <c:formatCode>General</c:formatCode>
                <c:ptCount val="8"/>
                <c:pt idx="0">
                  <c:v>18</c:v>
                </c:pt>
                <c:pt idx="1">
                  <c:v>19</c:v>
                </c:pt>
                <c:pt idx="2">
                  <c:v>20</c:v>
                </c:pt>
                <c:pt idx="3">
                  <c:v>21</c:v>
                </c:pt>
                <c:pt idx="4">
                  <c:v>22</c:v>
                </c:pt>
                <c:pt idx="5">
                  <c:v>23</c:v>
                </c:pt>
                <c:pt idx="6">
                  <c:v>24</c:v>
                </c:pt>
                <c:pt idx="7">
                  <c:v>25</c:v>
                </c:pt>
              </c:numCache>
            </c:numRef>
          </c:cat>
          <c:val>
            <c:numRef>
              <c:f>'Peso del Huevo'!$D$3:$D$10</c:f>
              <c:numCache>
                <c:formatCode>General</c:formatCode>
                <c:ptCount val="8"/>
                <c:pt idx="0">
                  <c:v>44</c:v>
                </c:pt>
                <c:pt idx="1">
                  <c:v>45</c:v>
                </c:pt>
                <c:pt idx="2">
                  <c:v>46</c:v>
                </c:pt>
                <c:pt idx="3">
                  <c:v>48</c:v>
                </c:pt>
                <c:pt idx="4">
                  <c:v>52</c:v>
                </c:pt>
                <c:pt idx="5" formatCode="0">
                  <c:v>53.355074679601252</c:v>
                </c:pt>
                <c:pt idx="6" formatCode="0">
                  <c:v>54.729055557669994</c:v>
                </c:pt>
                <c:pt idx="7" formatCode="0">
                  <c:v>55.150941412462785</c:v>
                </c:pt>
              </c:numCache>
            </c:numRef>
          </c:val>
          <c:smooth val="0"/>
        </c:ser>
        <c:ser>
          <c:idx val="3"/>
          <c:order val="3"/>
          <c:tx>
            <c:strRef>
              <c:f>'Peso del Huevo'!$E$2</c:f>
              <c:strCache>
                <c:ptCount val="1"/>
                <c:pt idx="0">
                  <c:v>T4</c:v>
                </c:pt>
              </c:strCache>
            </c:strRef>
          </c:tx>
          <c:spPr>
            <a:ln w="12700" cap="rnd">
              <a:solidFill>
                <a:srgbClr val="00B050"/>
              </a:solidFill>
              <a:round/>
            </a:ln>
            <a:effectLst/>
          </c:spPr>
          <c:marker>
            <c:symbol val="none"/>
          </c:marker>
          <c:cat>
            <c:numRef>
              <c:f>'Peso del Huevo'!$A$3:$A$10</c:f>
              <c:numCache>
                <c:formatCode>General</c:formatCode>
                <c:ptCount val="8"/>
                <c:pt idx="0">
                  <c:v>18</c:v>
                </c:pt>
                <c:pt idx="1">
                  <c:v>19</c:v>
                </c:pt>
                <c:pt idx="2">
                  <c:v>20</c:v>
                </c:pt>
                <c:pt idx="3">
                  <c:v>21</c:v>
                </c:pt>
                <c:pt idx="4">
                  <c:v>22</c:v>
                </c:pt>
                <c:pt idx="5">
                  <c:v>23</c:v>
                </c:pt>
                <c:pt idx="6">
                  <c:v>24</c:v>
                </c:pt>
                <c:pt idx="7">
                  <c:v>25</c:v>
                </c:pt>
              </c:numCache>
            </c:numRef>
          </c:cat>
          <c:val>
            <c:numRef>
              <c:f>'Peso del Huevo'!$E$3:$E$10</c:f>
              <c:numCache>
                <c:formatCode>General</c:formatCode>
                <c:ptCount val="8"/>
                <c:pt idx="0">
                  <c:v>41</c:v>
                </c:pt>
                <c:pt idx="1">
                  <c:v>44</c:v>
                </c:pt>
                <c:pt idx="2">
                  <c:v>46</c:v>
                </c:pt>
                <c:pt idx="3">
                  <c:v>49</c:v>
                </c:pt>
                <c:pt idx="4">
                  <c:v>52</c:v>
                </c:pt>
                <c:pt idx="5" formatCode="0">
                  <c:v>53.014470933261201</c:v>
                </c:pt>
                <c:pt idx="6" formatCode="0">
                  <c:v>54.433642156215349</c:v>
                </c:pt>
                <c:pt idx="7" formatCode="0">
                  <c:v>55.743280654270066</c:v>
                </c:pt>
              </c:numCache>
            </c:numRef>
          </c:val>
          <c:smooth val="0"/>
        </c:ser>
        <c:ser>
          <c:idx val="4"/>
          <c:order val="4"/>
          <c:tx>
            <c:strRef>
              <c:f>'Peso del Huevo'!$F$2</c:f>
              <c:strCache>
                <c:ptCount val="1"/>
                <c:pt idx="0">
                  <c:v>Valor Referencial </c:v>
                </c:pt>
              </c:strCache>
            </c:strRef>
          </c:tx>
          <c:spPr>
            <a:ln w="12700" cap="rnd">
              <a:solidFill>
                <a:srgbClr val="FF0000"/>
              </a:solidFill>
              <a:round/>
            </a:ln>
            <a:effectLst/>
          </c:spPr>
          <c:marker>
            <c:symbol val="none"/>
          </c:marker>
          <c:cat>
            <c:numRef>
              <c:f>'Peso del Huevo'!$A$3:$A$10</c:f>
              <c:numCache>
                <c:formatCode>General</c:formatCode>
                <c:ptCount val="8"/>
                <c:pt idx="0">
                  <c:v>18</c:v>
                </c:pt>
                <c:pt idx="1">
                  <c:v>19</c:v>
                </c:pt>
                <c:pt idx="2">
                  <c:v>20</c:v>
                </c:pt>
                <c:pt idx="3">
                  <c:v>21</c:v>
                </c:pt>
                <c:pt idx="4">
                  <c:v>22</c:v>
                </c:pt>
                <c:pt idx="5">
                  <c:v>23</c:v>
                </c:pt>
                <c:pt idx="6">
                  <c:v>24</c:v>
                </c:pt>
                <c:pt idx="7">
                  <c:v>25</c:v>
                </c:pt>
              </c:numCache>
            </c:numRef>
          </c:cat>
          <c:val>
            <c:numRef>
              <c:f>'Peso del Huevo'!$F$3:$F$10</c:f>
              <c:numCache>
                <c:formatCode>0</c:formatCode>
                <c:ptCount val="8"/>
                <c:pt idx="0">
                  <c:v>43</c:v>
                </c:pt>
                <c:pt idx="1">
                  <c:v>45</c:v>
                </c:pt>
                <c:pt idx="2">
                  <c:v>47</c:v>
                </c:pt>
                <c:pt idx="3">
                  <c:v>48.6</c:v>
                </c:pt>
                <c:pt idx="4">
                  <c:v>50.2</c:v>
                </c:pt>
                <c:pt idx="5">
                  <c:v>51</c:v>
                </c:pt>
                <c:pt idx="6">
                  <c:v>52</c:v>
                </c:pt>
                <c:pt idx="7">
                  <c:v>53</c:v>
                </c:pt>
              </c:numCache>
            </c:numRef>
          </c:val>
          <c:smooth val="0"/>
        </c:ser>
        <c:dLbls>
          <c:showLegendKey val="0"/>
          <c:showVal val="0"/>
          <c:showCatName val="0"/>
          <c:showSerName val="0"/>
          <c:showPercent val="0"/>
          <c:showBubbleSize val="0"/>
        </c:dLbls>
        <c:smooth val="0"/>
        <c:axId val="-2003416576"/>
        <c:axId val="-2003412768"/>
      </c:lineChart>
      <c:catAx>
        <c:axId val="-2003416576"/>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Edad del ave (semanas)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03412768"/>
        <c:crosses val="autoZero"/>
        <c:auto val="1"/>
        <c:lblAlgn val="ctr"/>
        <c:lblOffset val="100"/>
        <c:noMultiLvlLbl val="0"/>
      </c:catAx>
      <c:valAx>
        <c:axId val="-2003412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Peso del huevo (g)</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03416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solidFill>
        <a:srgbClr val="000000"/>
      </a:solidFill>
    </a:ln>
    <a:effectLst/>
  </c:spPr>
  <c:txPr>
    <a:bodyPr/>
    <a:lstStyle/>
    <a:p>
      <a:pPr>
        <a:defRPr>
          <a:solidFill>
            <a:srgbClr val="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'Porcentaje de postura'!$B$2</c:f>
              <c:strCache>
                <c:ptCount val="1"/>
                <c:pt idx="0">
                  <c:v>T1</c:v>
                </c:pt>
              </c:strCache>
            </c:strRef>
          </c:tx>
          <c:spPr>
            <a:ln w="12700" cap="rnd">
              <a:solidFill>
                <a:srgbClr val="0070C0"/>
              </a:solidFill>
              <a:round/>
            </a:ln>
            <a:effectLst/>
          </c:spPr>
          <c:marker>
            <c:symbol val="none"/>
          </c:marker>
          <c:cat>
            <c:numRef>
              <c:f>'Porcentaje de postura'!$A$3:$A$10</c:f>
              <c:numCache>
                <c:formatCode>General</c:formatCode>
                <c:ptCount val="8"/>
                <c:pt idx="0">
                  <c:v>18</c:v>
                </c:pt>
                <c:pt idx="1">
                  <c:v>19</c:v>
                </c:pt>
                <c:pt idx="2">
                  <c:v>20</c:v>
                </c:pt>
                <c:pt idx="3">
                  <c:v>21</c:v>
                </c:pt>
                <c:pt idx="4">
                  <c:v>22</c:v>
                </c:pt>
                <c:pt idx="5">
                  <c:v>23</c:v>
                </c:pt>
                <c:pt idx="6">
                  <c:v>24</c:v>
                </c:pt>
                <c:pt idx="7">
                  <c:v>25</c:v>
                </c:pt>
              </c:numCache>
            </c:numRef>
          </c:cat>
          <c:val>
            <c:numRef>
              <c:f>'Porcentaje de postura'!$B$3:$B$10</c:f>
              <c:numCache>
                <c:formatCode>0.0</c:formatCode>
                <c:ptCount val="8"/>
                <c:pt idx="1">
                  <c:v>0.1984126984126984</c:v>
                </c:pt>
                <c:pt idx="2">
                  <c:v>4.1865079365079367</c:v>
                </c:pt>
                <c:pt idx="3">
                  <c:v>23.234126984126984</c:v>
                </c:pt>
                <c:pt idx="4">
                  <c:v>50.873015873015873</c:v>
                </c:pt>
                <c:pt idx="5">
                  <c:v>75.277777777777771</c:v>
                </c:pt>
                <c:pt idx="6">
                  <c:v>86.428571428571431</c:v>
                </c:pt>
                <c:pt idx="7">
                  <c:v>90.535714285714292</c:v>
                </c:pt>
              </c:numCache>
            </c:numRef>
          </c:val>
          <c:smooth val="0"/>
        </c:ser>
        <c:ser>
          <c:idx val="1"/>
          <c:order val="1"/>
          <c:tx>
            <c:strRef>
              <c:f>'Porcentaje de postura'!$C$2</c:f>
              <c:strCache>
                <c:ptCount val="1"/>
                <c:pt idx="0">
                  <c:v>T2</c:v>
                </c:pt>
              </c:strCache>
            </c:strRef>
          </c:tx>
          <c:spPr>
            <a:ln w="12700" cap="rnd">
              <a:solidFill>
                <a:srgbClr val="FFC000"/>
              </a:solidFill>
              <a:round/>
            </a:ln>
            <a:effectLst/>
          </c:spPr>
          <c:marker>
            <c:symbol val="none"/>
          </c:marker>
          <c:cat>
            <c:numRef>
              <c:f>'Porcentaje de postura'!$A$3:$A$10</c:f>
              <c:numCache>
                <c:formatCode>General</c:formatCode>
                <c:ptCount val="8"/>
                <c:pt idx="0">
                  <c:v>18</c:v>
                </c:pt>
                <c:pt idx="1">
                  <c:v>19</c:v>
                </c:pt>
                <c:pt idx="2">
                  <c:v>20</c:v>
                </c:pt>
                <c:pt idx="3">
                  <c:v>21</c:v>
                </c:pt>
                <c:pt idx="4">
                  <c:v>22</c:v>
                </c:pt>
                <c:pt idx="5">
                  <c:v>23</c:v>
                </c:pt>
                <c:pt idx="6">
                  <c:v>24</c:v>
                </c:pt>
                <c:pt idx="7">
                  <c:v>25</c:v>
                </c:pt>
              </c:numCache>
            </c:numRef>
          </c:cat>
          <c:val>
            <c:numRef>
              <c:f>'Porcentaje de postura'!$C$3:$C$10</c:f>
              <c:numCache>
                <c:formatCode>0.0</c:formatCode>
                <c:ptCount val="8"/>
                <c:pt idx="1">
                  <c:v>0.89285714285714279</c:v>
                </c:pt>
                <c:pt idx="2">
                  <c:v>9.1071428571428577</c:v>
                </c:pt>
                <c:pt idx="3">
                  <c:v>25.714285714285715</c:v>
                </c:pt>
                <c:pt idx="4">
                  <c:v>57.142857142857139</c:v>
                </c:pt>
                <c:pt idx="5">
                  <c:v>78.928571428571431</c:v>
                </c:pt>
                <c:pt idx="6">
                  <c:v>90.535714285714292</c:v>
                </c:pt>
                <c:pt idx="7">
                  <c:v>91.607142857142861</c:v>
                </c:pt>
              </c:numCache>
            </c:numRef>
          </c:val>
          <c:smooth val="0"/>
        </c:ser>
        <c:ser>
          <c:idx val="2"/>
          <c:order val="2"/>
          <c:tx>
            <c:strRef>
              <c:f>'Porcentaje de postura'!$D$2</c:f>
              <c:strCache>
                <c:ptCount val="1"/>
                <c:pt idx="0">
                  <c:v>T3</c:v>
                </c:pt>
              </c:strCache>
            </c:strRef>
          </c:tx>
          <c:spPr>
            <a:ln w="12700" cap="rnd">
              <a:solidFill>
                <a:schemeClr val="accent4"/>
              </a:solidFill>
              <a:round/>
            </a:ln>
            <a:effectLst/>
          </c:spPr>
          <c:marker>
            <c:symbol val="none"/>
          </c:marker>
          <c:cat>
            <c:numRef>
              <c:f>'Porcentaje de postura'!$A$3:$A$10</c:f>
              <c:numCache>
                <c:formatCode>General</c:formatCode>
                <c:ptCount val="8"/>
                <c:pt idx="0">
                  <c:v>18</c:v>
                </c:pt>
                <c:pt idx="1">
                  <c:v>19</c:v>
                </c:pt>
                <c:pt idx="2">
                  <c:v>20</c:v>
                </c:pt>
                <c:pt idx="3">
                  <c:v>21</c:v>
                </c:pt>
                <c:pt idx="4">
                  <c:v>22</c:v>
                </c:pt>
                <c:pt idx="5">
                  <c:v>23</c:v>
                </c:pt>
                <c:pt idx="6">
                  <c:v>24</c:v>
                </c:pt>
                <c:pt idx="7">
                  <c:v>25</c:v>
                </c:pt>
              </c:numCache>
            </c:numRef>
          </c:cat>
          <c:val>
            <c:numRef>
              <c:f>'Porcentaje de postura'!$D$3:$D$10</c:f>
              <c:numCache>
                <c:formatCode>0.0</c:formatCode>
                <c:ptCount val="8"/>
                <c:pt idx="1">
                  <c:v>3.0357142857142856</c:v>
                </c:pt>
                <c:pt idx="2">
                  <c:v>14.107142857142858</c:v>
                </c:pt>
                <c:pt idx="3">
                  <c:v>34.285714285714285</c:v>
                </c:pt>
                <c:pt idx="4">
                  <c:v>58.571428571428569</c:v>
                </c:pt>
                <c:pt idx="5">
                  <c:v>75</c:v>
                </c:pt>
                <c:pt idx="6">
                  <c:v>82.142857142857139</c:v>
                </c:pt>
                <c:pt idx="7">
                  <c:v>84.464285714285708</c:v>
                </c:pt>
              </c:numCache>
            </c:numRef>
          </c:val>
          <c:smooth val="0"/>
        </c:ser>
        <c:ser>
          <c:idx val="3"/>
          <c:order val="3"/>
          <c:tx>
            <c:strRef>
              <c:f>'Porcentaje de postura'!$E$2</c:f>
              <c:strCache>
                <c:ptCount val="1"/>
                <c:pt idx="0">
                  <c:v>T4</c:v>
                </c:pt>
              </c:strCache>
            </c:strRef>
          </c:tx>
          <c:spPr>
            <a:ln w="12700" cap="rnd">
              <a:solidFill>
                <a:srgbClr val="00B050"/>
              </a:solidFill>
              <a:round/>
            </a:ln>
            <a:effectLst/>
          </c:spPr>
          <c:marker>
            <c:symbol val="none"/>
          </c:marker>
          <c:cat>
            <c:numRef>
              <c:f>'Porcentaje de postura'!$A$3:$A$10</c:f>
              <c:numCache>
                <c:formatCode>General</c:formatCode>
                <c:ptCount val="8"/>
                <c:pt idx="0">
                  <c:v>18</c:v>
                </c:pt>
                <c:pt idx="1">
                  <c:v>19</c:v>
                </c:pt>
                <c:pt idx="2">
                  <c:v>20</c:v>
                </c:pt>
                <c:pt idx="3">
                  <c:v>21</c:v>
                </c:pt>
                <c:pt idx="4">
                  <c:v>22</c:v>
                </c:pt>
                <c:pt idx="5">
                  <c:v>23</c:v>
                </c:pt>
                <c:pt idx="6">
                  <c:v>24</c:v>
                </c:pt>
                <c:pt idx="7">
                  <c:v>25</c:v>
                </c:pt>
              </c:numCache>
            </c:numRef>
          </c:cat>
          <c:val>
            <c:numRef>
              <c:f>'Porcentaje de postura'!$E$3:$E$10</c:f>
              <c:numCache>
                <c:formatCode>0.0</c:formatCode>
                <c:ptCount val="8"/>
                <c:pt idx="0">
                  <c:v>4.3421052631578947</c:v>
                </c:pt>
                <c:pt idx="1">
                  <c:v>14.078947368421051</c:v>
                </c:pt>
                <c:pt idx="2">
                  <c:v>32.030075187969928</c:v>
                </c:pt>
                <c:pt idx="3">
                  <c:v>51.879699248120303</c:v>
                </c:pt>
                <c:pt idx="4">
                  <c:v>69.962406015037587</c:v>
                </c:pt>
                <c:pt idx="5">
                  <c:v>91.015037593984971</c:v>
                </c:pt>
                <c:pt idx="6">
                  <c:v>92.734962406015029</c:v>
                </c:pt>
                <c:pt idx="7">
                  <c:v>89.078947368421055</c:v>
                </c:pt>
              </c:numCache>
            </c:numRef>
          </c:val>
          <c:smooth val="0"/>
        </c:ser>
        <c:ser>
          <c:idx val="4"/>
          <c:order val="4"/>
          <c:tx>
            <c:strRef>
              <c:f>'Porcentaje de postura'!$F$2</c:f>
              <c:strCache>
                <c:ptCount val="1"/>
                <c:pt idx="0">
                  <c:v>Valor  Referencial</c:v>
                </c:pt>
              </c:strCache>
            </c:strRef>
          </c:tx>
          <c:spPr>
            <a:ln w="12700" cap="rnd">
              <a:solidFill>
                <a:srgbClr val="FF0000"/>
              </a:solidFill>
              <a:round/>
            </a:ln>
            <a:effectLst/>
          </c:spPr>
          <c:marker>
            <c:symbol val="none"/>
          </c:marker>
          <c:cat>
            <c:numRef>
              <c:f>'Porcentaje de postura'!$A$3:$A$10</c:f>
              <c:numCache>
                <c:formatCode>General</c:formatCode>
                <c:ptCount val="8"/>
                <c:pt idx="0">
                  <c:v>18</c:v>
                </c:pt>
                <c:pt idx="1">
                  <c:v>19</c:v>
                </c:pt>
                <c:pt idx="2">
                  <c:v>20</c:v>
                </c:pt>
                <c:pt idx="3">
                  <c:v>21</c:v>
                </c:pt>
                <c:pt idx="4">
                  <c:v>22</c:v>
                </c:pt>
                <c:pt idx="5">
                  <c:v>23</c:v>
                </c:pt>
                <c:pt idx="6">
                  <c:v>24</c:v>
                </c:pt>
                <c:pt idx="7">
                  <c:v>25</c:v>
                </c:pt>
              </c:numCache>
            </c:numRef>
          </c:cat>
          <c:val>
            <c:numRef>
              <c:f>'Porcentaje de postura'!$F$3:$F$10</c:f>
              <c:numCache>
                <c:formatCode>0.0</c:formatCode>
                <c:ptCount val="8"/>
                <c:pt idx="1">
                  <c:v>10</c:v>
                </c:pt>
                <c:pt idx="2">
                  <c:v>45</c:v>
                </c:pt>
                <c:pt idx="3">
                  <c:v>65</c:v>
                </c:pt>
                <c:pt idx="4">
                  <c:v>80</c:v>
                </c:pt>
                <c:pt idx="5">
                  <c:v>88</c:v>
                </c:pt>
                <c:pt idx="6">
                  <c:v>91.5</c:v>
                </c:pt>
                <c:pt idx="7">
                  <c:v>92.5</c:v>
                </c:pt>
              </c:numCache>
            </c:numRef>
          </c:val>
          <c:smooth val="0"/>
        </c:ser>
        <c:dLbls>
          <c:showLegendKey val="0"/>
          <c:showVal val="0"/>
          <c:showCatName val="0"/>
          <c:showSerName val="0"/>
          <c:showPercent val="0"/>
          <c:showBubbleSize val="0"/>
        </c:dLbls>
        <c:smooth val="0"/>
        <c:axId val="-2067857024"/>
        <c:axId val="-2067856480"/>
      </c:lineChart>
      <c:catAx>
        <c:axId val="-2067857024"/>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r>
                  <a:rPr lang="en-US"/>
                  <a:t>Edad del ave (semanas) </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C"/>
          </a:p>
        </c:txPr>
        <c:crossAx val="-2067856480"/>
        <c:crosses val="autoZero"/>
        <c:auto val="1"/>
        <c:lblAlgn val="ctr"/>
        <c:lblOffset val="100"/>
        <c:noMultiLvlLbl val="0"/>
      </c:catAx>
      <c:valAx>
        <c:axId val="-2067856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000000"/>
                    </a:solidFill>
                    <a:latin typeface="+mn-lt"/>
                    <a:ea typeface="+mn-ea"/>
                    <a:cs typeface="+mn-cs"/>
                  </a:defRPr>
                </a:pPr>
                <a:r>
                  <a:rPr lang="en-US"/>
                  <a:t>Producción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s-EC"/>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C"/>
          </a:p>
        </c:txPr>
        <c:crossAx val="-2067857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C"/>
        </a:p>
      </c:txPr>
    </c:legend>
    <c:plotVisOnly val="1"/>
    <c:dispBlanksAs val="gap"/>
    <c:showDLblsOverMax val="0"/>
  </c:chart>
  <c:spPr>
    <a:noFill/>
    <a:ln>
      <a:solidFill>
        <a:srgbClr val="000000"/>
      </a:solidFill>
    </a:ln>
    <a:effectLst/>
  </c:spPr>
  <c:txPr>
    <a:bodyPr/>
    <a:lstStyle/>
    <a:p>
      <a:pPr>
        <a:defRPr>
          <a:solidFill>
            <a:srgbClr val="000000"/>
          </a:solidFill>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'Ganancia de peso'!$H$2</c:f>
              <c:strCache>
                <c:ptCount val="1"/>
                <c:pt idx="0">
                  <c:v>T1</c:v>
                </c:pt>
              </c:strCache>
            </c:strRef>
          </c:tx>
          <c:spPr>
            <a:solidFill>
              <a:schemeClr val="accent3">
                <a:tint val="58000"/>
              </a:schemeClr>
            </a:solidFill>
            <a:ln>
              <a:noFill/>
            </a:ln>
            <a:effectLst/>
          </c:spPr>
          <c:invertIfNegative val="0"/>
          <c:cat>
            <c:strRef>
              <c:f>'Ganancia de peso'!$G$3:$G$7</c:f>
              <c:strCache>
                <c:ptCount val="5"/>
                <c:pt idx="0">
                  <c:v>Pre inicio</c:v>
                </c:pt>
                <c:pt idx="1">
                  <c:v>Inicio </c:v>
                </c:pt>
                <c:pt idx="2">
                  <c:v>Recría</c:v>
                </c:pt>
                <c:pt idx="3">
                  <c:v>Pre postura</c:v>
                </c:pt>
                <c:pt idx="4">
                  <c:v>Postura</c:v>
                </c:pt>
              </c:strCache>
            </c:strRef>
          </c:cat>
          <c:val>
            <c:numRef>
              <c:f>'Ganancia de peso'!$H$3:$H$7</c:f>
              <c:numCache>
                <c:formatCode>0.00</c:formatCode>
                <c:ptCount val="5"/>
                <c:pt idx="0">
                  <c:v>46.5</c:v>
                </c:pt>
                <c:pt idx="1">
                  <c:v>78.666666666666671</c:v>
                </c:pt>
                <c:pt idx="2">
                  <c:v>101.75</c:v>
                </c:pt>
                <c:pt idx="3">
                  <c:v>78.25</c:v>
                </c:pt>
                <c:pt idx="4">
                  <c:v>52.8</c:v>
                </c:pt>
              </c:numCache>
            </c:numRef>
          </c:val>
        </c:ser>
        <c:ser>
          <c:idx val="1"/>
          <c:order val="1"/>
          <c:tx>
            <c:strRef>
              <c:f>'Ganancia de peso'!$I$2</c:f>
              <c:strCache>
                <c:ptCount val="1"/>
                <c:pt idx="0">
                  <c:v>T2</c:v>
                </c:pt>
              </c:strCache>
            </c:strRef>
          </c:tx>
          <c:spPr>
            <a:solidFill>
              <a:schemeClr val="accent3">
                <a:tint val="86000"/>
              </a:schemeClr>
            </a:solidFill>
            <a:ln>
              <a:noFill/>
            </a:ln>
            <a:effectLst/>
          </c:spPr>
          <c:invertIfNegative val="0"/>
          <c:cat>
            <c:strRef>
              <c:f>'Ganancia de peso'!$G$3:$G$7</c:f>
              <c:strCache>
                <c:ptCount val="5"/>
                <c:pt idx="0">
                  <c:v>Pre inicio</c:v>
                </c:pt>
                <c:pt idx="1">
                  <c:v>Inicio </c:v>
                </c:pt>
                <c:pt idx="2">
                  <c:v>Recría</c:v>
                </c:pt>
                <c:pt idx="3">
                  <c:v>Pre postura</c:v>
                </c:pt>
                <c:pt idx="4">
                  <c:v>Postura</c:v>
                </c:pt>
              </c:strCache>
            </c:strRef>
          </c:cat>
          <c:val>
            <c:numRef>
              <c:f>'Ganancia de peso'!$I$3:$I$7</c:f>
              <c:numCache>
                <c:formatCode>0.00</c:formatCode>
                <c:ptCount val="5"/>
                <c:pt idx="0">
                  <c:v>47.333333333333336</c:v>
                </c:pt>
                <c:pt idx="1">
                  <c:v>91.5</c:v>
                </c:pt>
                <c:pt idx="2">
                  <c:v>79.5</c:v>
                </c:pt>
                <c:pt idx="3">
                  <c:v>79.75</c:v>
                </c:pt>
                <c:pt idx="4">
                  <c:v>51.4</c:v>
                </c:pt>
              </c:numCache>
            </c:numRef>
          </c:val>
        </c:ser>
        <c:ser>
          <c:idx val="2"/>
          <c:order val="2"/>
          <c:tx>
            <c:strRef>
              <c:f>'Ganancia de peso'!$J$2</c:f>
              <c:strCache>
                <c:ptCount val="1"/>
                <c:pt idx="0">
                  <c:v>T3</c:v>
                </c:pt>
              </c:strCache>
            </c:strRef>
          </c:tx>
          <c:spPr>
            <a:solidFill>
              <a:schemeClr val="accent3">
                <a:shade val="86000"/>
              </a:schemeClr>
            </a:solidFill>
            <a:ln>
              <a:noFill/>
            </a:ln>
            <a:effectLst/>
          </c:spPr>
          <c:invertIfNegative val="0"/>
          <c:cat>
            <c:strRef>
              <c:f>'Ganancia de peso'!$G$3:$G$7</c:f>
              <c:strCache>
                <c:ptCount val="5"/>
                <c:pt idx="0">
                  <c:v>Pre inicio</c:v>
                </c:pt>
                <c:pt idx="1">
                  <c:v>Inicio </c:v>
                </c:pt>
                <c:pt idx="2">
                  <c:v>Recría</c:v>
                </c:pt>
                <c:pt idx="3">
                  <c:v>Pre postura</c:v>
                </c:pt>
                <c:pt idx="4">
                  <c:v>Postura</c:v>
                </c:pt>
              </c:strCache>
            </c:strRef>
          </c:cat>
          <c:val>
            <c:numRef>
              <c:f>'Ganancia de peso'!$J$3:$J$7</c:f>
              <c:numCache>
                <c:formatCode>0.00</c:formatCode>
                <c:ptCount val="5"/>
                <c:pt idx="0">
                  <c:v>46</c:v>
                </c:pt>
                <c:pt idx="1">
                  <c:v>102.83333333333333</c:v>
                </c:pt>
                <c:pt idx="2">
                  <c:v>60.25</c:v>
                </c:pt>
                <c:pt idx="3">
                  <c:v>73</c:v>
                </c:pt>
                <c:pt idx="4">
                  <c:v>46</c:v>
                </c:pt>
              </c:numCache>
            </c:numRef>
          </c:val>
        </c:ser>
        <c:ser>
          <c:idx val="3"/>
          <c:order val="3"/>
          <c:tx>
            <c:strRef>
              <c:f>'Ganancia de peso'!$K$2</c:f>
              <c:strCache>
                <c:ptCount val="1"/>
                <c:pt idx="0">
                  <c:v>T4</c:v>
                </c:pt>
              </c:strCache>
            </c:strRef>
          </c:tx>
          <c:spPr>
            <a:solidFill>
              <a:schemeClr val="accent3">
                <a:shade val="58000"/>
              </a:schemeClr>
            </a:solidFill>
            <a:ln>
              <a:noFill/>
            </a:ln>
            <a:effectLst/>
          </c:spPr>
          <c:invertIfNegative val="0"/>
          <c:cat>
            <c:strRef>
              <c:f>'Ganancia de peso'!$G$3:$G$7</c:f>
              <c:strCache>
                <c:ptCount val="5"/>
                <c:pt idx="0">
                  <c:v>Pre inicio</c:v>
                </c:pt>
                <c:pt idx="1">
                  <c:v>Inicio </c:v>
                </c:pt>
                <c:pt idx="2">
                  <c:v>Recría</c:v>
                </c:pt>
                <c:pt idx="3">
                  <c:v>Pre postura</c:v>
                </c:pt>
                <c:pt idx="4">
                  <c:v>Postura</c:v>
                </c:pt>
              </c:strCache>
            </c:strRef>
          </c:cat>
          <c:val>
            <c:numRef>
              <c:f>'Ganancia de peso'!$K$3:$K$7</c:f>
              <c:numCache>
                <c:formatCode>0.00</c:formatCode>
                <c:ptCount val="5"/>
                <c:pt idx="0">
                  <c:v>50.5</c:v>
                </c:pt>
                <c:pt idx="1">
                  <c:v>107.16666666666667</c:v>
                </c:pt>
                <c:pt idx="2">
                  <c:v>49.25</c:v>
                </c:pt>
                <c:pt idx="3">
                  <c:v>86.5</c:v>
                </c:pt>
                <c:pt idx="4">
                  <c:v>41.6</c:v>
                </c:pt>
              </c:numCache>
            </c:numRef>
          </c:val>
        </c:ser>
        <c:dLbls>
          <c:showLegendKey val="0"/>
          <c:showVal val="0"/>
          <c:showCatName val="0"/>
          <c:showSerName val="0"/>
          <c:showPercent val="0"/>
          <c:showBubbleSize val="0"/>
        </c:dLbls>
        <c:gapWidth val="219"/>
        <c:overlap val="-27"/>
        <c:axId val="-165592928"/>
        <c:axId val="-165592384"/>
      </c:barChart>
      <c:catAx>
        <c:axId val="-165592928"/>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n-US"/>
                  <a:t>Etapas productivas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165592384"/>
        <c:crosses val="autoZero"/>
        <c:auto val="1"/>
        <c:lblAlgn val="ctr"/>
        <c:lblOffset val="100"/>
        <c:noMultiLvlLbl val="0"/>
      </c:catAx>
      <c:valAx>
        <c:axId val="-165592384"/>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Ganancia de peso (g)</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165592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solidFill>
        <a:srgbClr val="000000"/>
      </a:solidFill>
    </a:ln>
    <a:effectLst/>
  </c:spPr>
  <c:txPr>
    <a:bodyPr/>
    <a:lstStyle/>
    <a:p>
      <a:pPr>
        <a:defRPr>
          <a:solidFill>
            <a:srgbClr val="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'Consumo de Alimento '!$H$2</c:f>
              <c:strCache>
                <c:ptCount val="1"/>
                <c:pt idx="0">
                  <c:v>T1</c:v>
                </c:pt>
              </c:strCache>
            </c:strRef>
          </c:tx>
          <c:spPr>
            <a:ln w="12700" cap="rnd">
              <a:solidFill>
                <a:srgbClr val="0070C0"/>
              </a:solidFill>
              <a:round/>
            </a:ln>
            <a:effectLst/>
          </c:spPr>
          <c:marker>
            <c:symbol val="none"/>
          </c:marker>
          <c:cat>
            <c:numRef>
              <c:f>'Consumo de Alimento '!$G$3:$G$27</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'Consumo de Alimento '!$H$3:$H$27</c:f>
              <c:numCache>
                <c:formatCode>0.00</c:formatCode>
                <c:ptCount val="25"/>
                <c:pt idx="0">
                  <c:v>79.025974025974023</c:v>
                </c:pt>
                <c:pt idx="1">
                  <c:v>80.210084033613455</c:v>
                </c:pt>
                <c:pt idx="2">
                  <c:v>73.506493506493499</c:v>
                </c:pt>
                <c:pt idx="3">
                  <c:v>75.459183673469397</c:v>
                </c:pt>
                <c:pt idx="4">
                  <c:v>79.08163265306122</c:v>
                </c:pt>
                <c:pt idx="5">
                  <c:v>72.404181184668985</c:v>
                </c:pt>
                <c:pt idx="6">
                  <c:v>91.550151975683889</c:v>
                </c:pt>
                <c:pt idx="7">
                  <c:v>95.252100840336141</c:v>
                </c:pt>
                <c:pt idx="8">
                  <c:v>94.63636363636364</c:v>
                </c:pt>
                <c:pt idx="9">
                  <c:v>99.35960591133005</c:v>
                </c:pt>
                <c:pt idx="10" formatCode="0">
                  <c:v>100</c:v>
                </c:pt>
                <c:pt idx="11">
                  <c:v>97.488839285714278</c:v>
                </c:pt>
                <c:pt idx="12">
                  <c:v>91.769230769230788</c:v>
                </c:pt>
                <c:pt idx="13">
                  <c:v>98.319327731092443</c:v>
                </c:pt>
                <c:pt idx="14" formatCode="0">
                  <c:v>100</c:v>
                </c:pt>
                <c:pt idx="15" formatCode="0">
                  <c:v>100</c:v>
                </c:pt>
                <c:pt idx="16" formatCode="0">
                  <c:v>100</c:v>
                </c:pt>
                <c:pt idx="17" formatCode="0">
                  <c:v>100</c:v>
                </c:pt>
                <c:pt idx="18" formatCode="0">
                  <c:v>100</c:v>
                </c:pt>
                <c:pt idx="19" formatCode="0">
                  <c:v>100</c:v>
                </c:pt>
                <c:pt idx="20" formatCode="0">
                  <c:v>100</c:v>
                </c:pt>
                <c:pt idx="21" formatCode="0">
                  <c:v>100</c:v>
                </c:pt>
                <c:pt idx="22" formatCode="0">
                  <c:v>100</c:v>
                </c:pt>
                <c:pt idx="23" formatCode="0">
                  <c:v>100</c:v>
                </c:pt>
                <c:pt idx="24" formatCode="0">
                  <c:v>100</c:v>
                </c:pt>
              </c:numCache>
            </c:numRef>
          </c:val>
          <c:smooth val="0"/>
        </c:ser>
        <c:ser>
          <c:idx val="1"/>
          <c:order val="1"/>
          <c:tx>
            <c:strRef>
              <c:f>'Consumo de Alimento '!$I$2</c:f>
              <c:strCache>
                <c:ptCount val="1"/>
                <c:pt idx="0">
                  <c:v>T2</c:v>
                </c:pt>
              </c:strCache>
            </c:strRef>
          </c:tx>
          <c:spPr>
            <a:ln w="12700" cap="rnd">
              <a:solidFill>
                <a:srgbClr val="FFC000"/>
              </a:solidFill>
              <a:round/>
            </a:ln>
            <a:effectLst/>
          </c:spPr>
          <c:marker>
            <c:symbol val="none"/>
          </c:marker>
          <c:cat>
            <c:numRef>
              <c:f>'Consumo de Alimento '!$G$3:$G$27</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'Consumo de Alimento '!$I$3:$I$27</c:f>
              <c:numCache>
                <c:formatCode>0.00</c:formatCode>
                <c:ptCount val="25"/>
                <c:pt idx="0">
                  <c:v>77.20779220779221</c:v>
                </c:pt>
                <c:pt idx="1">
                  <c:v>83.991596638655466</c:v>
                </c:pt>
                <c:pt idx="2">
                  <c:v>79.512987012986997</c:v>
                </c:pt>
                <c:pt idx="3">
                  <c:v>84.821428571428569</c:v>
                </c:pt>
                <c:pt idx="4">
                  <c:v>79.367346938775498</c:v>
                </c:pt>
                <c:pt idx="5">
                  <c:v>85.400696864111495</c:v>
                </c:pt>
                <c:pt idx="6">
                  <c:v>99.179331306990889</c:v>
                </c:pt>
                <c:pt idx="7" formatCode="0">
                  <c:v>100</c:v>
                </c:pt>
                <c:pt idx="8" formatCode="0">
                  <c:v>100</c:v>
                </c:pt>
                <c:pt idx="9" formatCode="0">
                  <c:v>100</c:v>
                </c:pt>
                <c:pt idx="10" formatCode="0">
                  <c:v>100</c:v>
                </c:pt>
                <c:pt idx="11">
                  <c:v>99.073660714285708</c:v>
                </c:pt>
                <c:pt idx="12">
                  <c:v>91.802197802197796</c:v>
                </c:pt>
                <c:pt idx="13">
                  <c:v>98.855042016806721</c:v>
                </c:pt>
                <c:pt idx="14">
                  <c:v>99.908163265306115</c:v>
                </c:pt>
                <c:pt idx="15" formatCode="0">
                  <c:v>100</c:v>
                </c:pt>
                <c:pt idx="16" formatCode="0">
                  <c:v>100</c:v>
                </c:pt>
                <c:pt idx="17" formatCode="0">
                  <c:v>100</c:v>
                </c:pt>
                <c:pt idx="18" formatCode="0">
                  <c:v>100</c:v>
                </c:pt>
                <c:pt idx="19" formatCode="0">
                  <c:v>100</c:v>
                </c:pt>
                <c:pt idx="20" formatCode="0">
                  <c:v>100</c:v>
                </c:pt>
                <c:pt idx="21">
                  <c:v>99.478571428571428</c:v>
                </c:pt>
                <c:pt idx="22">
                  <c:v>99.921428571428578</c:v>
                </c:pt>
                <c:pt idx="23" formatCode="0">
                  <c:v>100</c:v>
                </c:pt>
                <c:pt idx="24" formatCode="0">
                  <c:v>100</c:v>
                </c:pt>
              </c:numCache>
            </c:numRef>
          </c:val>
          <c:smooth val="0"/>
        </c:ser>
        <c:ser>
          <c:idx val="2"/>
          <c:order val="2"/>
          <c:tx>
            <c:strRef>
              <c:f>'Consumo de Alimento '!$J$2</c:f>
              <c:strCache>
                <c:ptCount val="1"/>
                <c:pt idx="0">
                  <c:v>T3</c:v>
                </c:pt>
              </c:strCache>
            </c:strRef>
          </c:tx>
          <c:spPr>
            <a:ln w="12700" cap="rnd">
              <a:solidFill>
                <a:schemeClr val="accent4"/>
              </a:solidFill>
              <a:round/>
            </a:ln>
            <a:effectLst/>
          </c:spPr>
          <c:marker>
            <c:symbol val="none"/>
          </c:marker>
          <c:cat>
            <c:numRef>
              <c:f>'Consumo de Alimento '!$G$3:$G$27</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'Consumo de Alimento '!$J$3:$J$27</c:f>
              <c:numCache>
                <c:formatCode>0.00</c:formatCode>
                <c:ptCount val="25"/>
                <c:pt idx="0">
                  <c:v>80</c:v>
                </c:pt>
                <c:pt idx="1">
                  <c:v>82.016806722689068</c:v>
                </c:pt>
                <c:pt idx="2">
                  <c:v>92.012987012987026</c:v>
                </c:pt>
                <c:pt idx="3">
                  <c:v>84.209183673469397</c:v>
                </c:pt>
                <c:pt idx="4">
                  <c:v>81.857142857142861</c:v>
                </c:pt>
                <c:pt idx="5">
                  <c:v>87.038327526132406</c:v>
                </c:pt>
                <c:pt idx="6">
                  <c:v>96.215805471124625</c:v>
                </c:pt>
                <c:pt idx="7">
                  <c:v>94.789915966386559</c:v>
                </c:pt>
                <c:pt idx="8">
                  <c:v>95.571428571428569</c:v>
                </c:pt>
                <c:pt idx="9">
                  <c:v>94.605911330049281</c:v>
                </c:pt>
                <c:pt idx="10">
                  <c:v>95.964285714285708</c:v>
                </c:pt>
                <c:pt idx="11">
                  <c:v>89.207589285714292</c:v>
                </c:pt>
                <c:pt idx="12">
                  <c:v>59.890109890109891</c:v>
                </c:pt>
                <c:pt idx="13">
                  <c:v>83.245798319327733</c:v>
                </c:pt>
                <c:pt idx="14">
                  <c:v>87.479591836734699</c:v>
                </c:pt>
                <c:pt idx="15">
                  <c:v>84.275653923541256</c:v>
                </c:pt>
                <c:pt idx="16">
                  <c:v>78.283730158730165</c:v>
                </c:pt>
                <c:pt idx="17">
                  <c:v>87.380952380952394</c:v>
                </c:pt>
                <c:pt idx="18">
                  <c:v>92.989417989417987</c:v>
                </c:pt>
                <c:pt idx="19">
                  <c:v>92.350230414746534</c:v>
                </c:pt>
                <c:pt idx="20">
                  <c:v>92.45714285714287</c:v>
                </c:pt>
                <c:pt idx="21">
                  <c:v>93.9</c:v>
                </c:pt>
                <c:pt idx="22">
                  <c:v>95.04285714285713</c:v>
                </c:pt>
                <c:pt idx="23">
                  <c:v>96.44285714285715</c:v>
                </c:pt>
                <c:pt idx="24">
                  <c:v>97.73571428571428</c:v>
                </c:pt>
              </c:numCache>
            </c:numRef>
          </c:val>
          <c:smooth val="0"/>
        </c:ser>
        <c:ser>
          <c:idx val="3"/>
          <c:order val="3"/>
          <c:tx>
            <c:strRef>
              <c:f>'Consumo de Alimento '!$K$2</c:f>
              <c:strCache>
                <c:ptCount val="1"/>
                <c:pt idx="0">
                  <c:v>T4</c:v>
                </c:pt>
              </c:strCache>
            </c:strRef>
          </c:tx>
          <c:spPr>
            <a:ln w="12700" cap="rnd">
              <a:solidFill>
                <a:srgbClr val="00B050"/>
              </a:solidFill>
              <a:round/>
            </a:ln>
            <a:effectLst/>
          </c:spPr>
          <c:marker>
            <c:symbol val="none"/>
          </c:marker>
          <c:cat>
            <c:numRef>
              <c:f>'Consumo de Alimento '!$G$3:$G$27</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'Consumo de Alimento '!$K$3:$K$27</c:f>
              <c:numCache>
                <c:formatCode>0.00</c:formatCode>
                <c:ptCount val="25"/>
                <c:pt idx="0">
                  <c:v>79.415584415584419</c:v>
                </c:pt>
                <c:pt idx="1">
                  <c:v>79.327731092436977</c:v>
                </c:pt>
                <c:pt idx="2">
                  <c:v>83.571428571428555</c:v>
                </c:pt>
                <c:pt idx="3">
                  <c:v>92.295918367346943</c:v>
                </c:pt>
                <c:pt idx="4">
                  <c:v>86.408163265306115</c:v>
                </c:pt>
                <c:pt idx="5">
                  <c:v>93.536585365853654</c:v>
                </c:pt>
                <c:pt idx="6">
                  <c:v>99.58966565349543</c:v>
                </c:pt>
                <c:pt idx="7">
                  <c:v>99.397759103641462</c:v>
                </c:pt>
                <c:pt idx="8">
                  <c:v>88.285714285714278</c:v>
                </c:pt>
                <c:pt idx="9">
                  <c:v>89.642857142857153</c:v>
                </c:pt>
                <c:pt idx="10">
                  <c:v>92.726190476190467</c:v>
                </c:pt>
                <c:pt idx="11">
                  <c:v>89.888392857142847</c:v>
                </c:pt>
                <c:pt idx="12">
                  <c:v>54.714285714285722</c:v>
                </c:pt>
                <c:pt idx="13">
                  <c:v>86.54411764705884</c:v>
                </c:pt>
                <c:pt idx="14">
                  <c:v>87.632653061224474</c:v>
                </c:pt>
                <c:pt idx="15">
                  <c:v>90.020120724346086</c:v>
                </c:pt>
                <c:pt idx="16">
                  <c:v>83.581349206349216</c:v>
                </c:pt>
                <c:pt idx="17">
                  <c:v>90.6</c:v>
                </c:pt>
                <c:pt idx="18">
                  <c:v>95.758377425044102</c:v>
                </c:pt>
                <c:pt idx="19">
                  <c:v>94.447004608294932</c:v>
                </c:pt>
                <c:pt idx="20">
                  <c:v>92.385714285714272</c:v>
                </c:pt>
                <c:pt idx="21">
                  <c:v>93.678571428571431</c:v>
                </c:pt>
                <c:pt idx="22">
                  <c:v>95.607142857142861</c:v>
                </c:pt>
                <c:pt idx="23">
                  <c:v>95.44285714285715</c:v>
                </c:pt>
                <c:pt idx="24">
                  <c:v>97.478571428571428</c:v>
                </c:pt>
              </c:numCache>
            </c:numRef>
          </c:val>
          <c:smooth val="0"/>
        </c:ser>
        <c:dLbls>
          <c:showLegendKey val="0"/>
          <c:showVal val="0"/>
          <c:showCatName val="0"/>
          <c:showSerName val="0"/>
          <c:showPercent val="0"/>
          <c:showBubbleSize val="0"/>
        </c:dLbls>
        <c:smooth val="0"/>
        <c:axId val="-2067864640"/>
        <c:axId val="-2067852128"/>
      </c:lineChart>
      <c:catAx>
        <c:axId val="-2067864640"/>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Edad del ave (semanas)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67852128"/>
        <c:crosses val="autoZero"/>
        <c:auto val="1"/>
        <c:lblAlgn val="ctr"/>
        <c:lblOffset val="100"/>
        <c:noMultiLvlLbl val="0"/>
      </c:catAx>
      <c:valAx>
        <c:axId val="-2067852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Consumo de alimento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67864640"/>
        <c:crossesAt val="1"/>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solidFill>
        <a:srgbClr val="000000"/>
      </a:solidFill>
    </a:ln>
    <a:effectLst/>
  </c:spPr>
  <c:txPr>
    <a:bodyPr/>
    <a:lstStyle/>
    <a:p>
      <a:pPr>
        <a:defRPr>
          <a:solidFill>
            <a:srgbClr val="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Hoja1!$B$2</c:f>
              <c:strCache>
                <c:ptCount val="1"/>
                <c:pt idx="0">
                  <c:v>T1</c:v>
                </c:pt>
              </c:strCache>
            </c:strRef>
          </c:tx>
          <c:spPr>
            <a:ln w="12700" cap="rnd">
              <a:solidFill>
                <a:srgbClr val="0070C0"/>
              </a:solidFill>
              <a:round/>
            </a:ln>
            <a:effectLst/>
          </c:spPr>
          <c:marker>
            <c:symbol val="none"/>
          </c:marker>
          <c:cat>
            <c:numRef>
              <c:f>Hoja1!$A$3:$A$22</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Hoja1!$B$3:$B$22</c:f>
              <c:numCache>
                <c:formatCode>0.00</c:formatCode>
                <c:ptCount val="20"/>
                <c:pt idx="0">
                  <c:v>1.1285919563199354</c:v>
                </c:pt>
                <c:pt idx="1">
                  <c:v>1.0673615665591809</c:v>
                </c:pt>
                <c:pt idx="2">
                  <c:v>0.83669928204141808</c:v>
                </c:pt>
                <c:pt idx="3">
                  <c:v>0.71941493660880262</c:v>
                </c:pt>
                <c:pt idx="4">
                  <c:v>0.77061287077241536</c:v>
                </c:pt>
                <c:pt idx="5">
                  <c:v>0.6991610394086859</c:v>
                </c:pt>
                <c:pt idx="6">
                  <c:v>0.81208979754824817</c:v>
                </c:pt>
                <c:pt idx="7">
                  <c:v>0.78848387003799603</c:v>
                </c:pt>
                <c:pt idx="8">
                  <c:v>0.7107889396725704</c:v>
                </c:pt>
                <c:pt idx="9">
                  <c:v>0.55451612766034208</c:v>
                </c:pt>
                <c:pt idx="10">
                  <c:v>0.62212811317041172</c:v>
                </c:pt>
                <c:pt idx="11">
                  <c:v>0.57404746179175925</c:v>
                </c:pt>
                <c:pt idx="12">
                  <c:v>0.50113419943833515</c:v>
                </c:pt>
                <c:pt idx="13">
                  <c:v>0.49576359832918437</c:v>
                </c:pt>
                <c:pt idx="14">
                  <c:v>0.47047668208142379</c:v>
                </c:pt>
                <c:pt idx="15">
                  <c:v>0.45210710737471921</c:v>
                </c:pt>
                <c:pt idx="16">
                  <c:v>0.45815343591751351</c:v>
                </c:pt>
                <c:pt idx="17">
                  <c:v>0.423636639573784</c:v>
                </c:pt>
                <c:pt idx="18">
                  <c:v>0.42852899278854406</c:v>
                </c:pt>
                <c:pt idx="19">
                  <c:v>0.47482162233808023</c:v>
                </c:pt>
              </c:numCache>
            </c:numRef>
          </c:val>
          <c:smooth val="0"/>
        </c:ser>
        <c:ser>
          <c:idx val="1"/>
          <c:order val="1"/>
          <c:tx>
            <c:strRef>
              <c:f>Hoja1!$C$2</c:f>
              <c:strCache>
                <c:ptCount val="1"/>
                <c:pt idx="0">
                  <c:v>T2</c:v>
                </c:pt>
              </c:strCache>
            </c:strRef>
          </c:tx>
          <c:spPr>
            <a:ln w="12700" cap="rnd">
              <a:solidFill>
                <a:srgbClr val="FFC000"/>
              </a:solidFill>
              <a:round/>
            </a:ln>
            <a:effectLst/>
          </c:spPr>
          <c:marker>
            <c:symbol val="none"/>
          </c:marker>
          <c:cat>
            <c:numRef>
              <c:f>Hoja1!$A$3:$A$22</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Hoja1!$C$3:$C$22</c:f>
              <c:numCache>
                <c:formatCode>0.00</c:formatCode>
                <c:ptCount val="20"/>
                <c:pt idx="0">
                  <c:v>0.93405172062051667</c:v>
                </c:pt>
                <c:pt idx="1">
                  <c:v>0.95509145509145499</c:v>
                </c:pt>
                <c:pt idx="2">
                  <c:v>0.77001436063936057</c:v>
                </c:pt>
                <c:pt idx="3">
                  <c:v>0.73703542756213347</c:v>
                </c:pt>
                <c:pt idx="4">
                  <c:v>0.68543198267890171</c:v>
                </c:pt>
                <c:pt idx="5">
                  <c:v>0.6855124465021184</c:v>
                </c:pt>
                <c:pt idx="6">
                  <c:v>0.72766387686398537</c:v>
                </c:pt>
                <c:pt idx="7">
                  <c:v>0.66925691212593674</c:v>
                </c:pt>
                <c:pt idx="8">
                  <c:v>0.58958998046022049</c:v>
                </c:pt>
                <c:pt idx="9">
                  <c:v>0.55743990796011589</c:v>
                </c:pt>
                <c:pt idx="10">
                  <c:v>0.50413799611427978</c:v>
                </c:pt>
                <c:pt idx="11">
                  <c:v>0.49261590087239399</c:v>
                </c:pt>
                <c:pt idx="12">
                  <c:v>0.43098247601055134</c:v>
                </c:pt>
                <c:pt idx="13">
                  <c:v>0.44291598014045608</c:v>
                </c:pt>
                <c:pt idx="14">
                  <c:v>0.42578470252274003</c:v>
                </c:pt>
                <c:pt idx="15">
                  <c:v>0.40253652692819009</c:v>
                </c:pt>
                <c:pt idx="16">
                  <c:v>0.4105702763667714</c:v>
                </c:pt>
                <c:pt idx="17">
                  <c:v>0.37866846680603139</c:v>
                </c:pt>
                <c:pt idx="18">
                  <c:v>0.38572884790655737</c:v>
                </c:pt>
                <c:pt idx="19">
                  <c:v>0.41364605839496849</c:v>
                </c:pt>
              </c:numCache>
            </c:numRef>
          </c:val>
          <c:smooth val="0"/>
        </c:ser>
        <c:ser>
          <c:idx val="2"/>
          <c:order val="2"/>
          <c:tx>
            <c:strRef>
              <c:f>Hoja1!$D$2</c:f>
              <c:strCache>
                <c:ptCount val="1"/>
                <c:pt idx="0">
                  <c:v>T3</c:v>
                </c:pt>
              </c:strCache>
            </c:strRef>
          </c:tx>
          <c:spPr>
            <a:ln w="12700" cap="rnd">
              <a:solidFill>
                <a:schemeClr val="accent4"/>
              </a:solidFill>
              <a:round/>
            </a:ln>
            <a:effectLst/>
          </c:spPr>
          <c:marker>
            <c:symbol val="none"/>
          </c:marker>
          <c:cat>
            <c:numRef>
              <c:f>Hoja1!$A$3:$A$22</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Hoja1!$D$3:$D$22</c:f>
              <c:numCache>
                <c:formatCode>0.00</c:formatCode>
                <c:ptCount val="20"/>
                <c:pt idx="0">
                  <c:v>1.0726667214364356</c:v>
                </c:pt>
                <c:pt idx="1">
                  <c:v>1.0160694495525548</c:v>
                </c:pt>
                <c:pt idx="2">
                  <c:v>0.88163761738423618</c:v>
                </c:pt>
                <c:pt idx="3">
                  <c:v>0.78481594040415714</c:v>
                </c:pt>
                <c:pt idx="4">
                  <c:v>0.80886742817236168</c:v>
                </c:pt>
                <c:pt idx="5">
                  <c:v>0.79534813784486291</c:v>
                </c:pt>
                <c:pt idx="6">
                  <c:v>0.77976921653545961</c:v>
                </c:pt>
                <c:pt idx="7">
                  <c:v>0.68431517708068001</c:v>
                </c:pt>
                <c:pt idx="8">
                  <c:v>0.62051633729800204</c:v>
                </c:pt>
                <c:pt idx="9">
                  <c:v>0.54552888431059454</c:v>
                </c:pt>
                <c:pt idx="10">
                  <c:v>0.50259603655033969</c:v>
                </c:pt>
                <c:pt idx="11">
                  <c:v>0.47518658709863337</c:v>
                </c:pt>
                <c:pt idx="12">
                  <c:v>0.31390096969539427</c:v>
                </c:pt>
                <c:pt idx="13">
                  <c:v>0.43026922950717883</c:v>
                </c:pt>
                <c:pt idx="14">
                  <c:v>0.4079605040751319</c:v>
                </c:pt>
                <c:pt idx="15">
                  <c:v>0.39725691410902925</c:v>
                </c:pt>
                <c:pt idx="16">
                  <c:v>0.34902699733669573</c:v>
                </c:pt>
                <c:pt idx="17">
                  <c:v>0.38434956927453634</c:v>
                </c:pt>
                <c:pt idx="18">
                  <c:v>0.41215733250172754</c:v>
                </c:pt>
                <c:pt idx="19">
                  <c:v>0.43882105183009856</c:v>
                </c:pt>
              </c:numCache>
            </c:numRef>
          </c:val>
          <c:smooth val="0"/>
        </c:ser>
        <c:ser>
          <c:idx val="3"/>
          <c:order val="3"/>
          <c:tx>
            <c:strRef>
              <c:f>Hoja1!$E$2</c:f>
              <c:strCache>
                <c:ptCount val="1"/>
                <c:pt idx="0">
                  <c:v>T4</c:v>
                </c:pt>
              </c:strCache>
            </c:strRef>
          </c:tx>
          <c:spPr>
            <a:ln w="12700" cap="rnd">
              <a:solidFill>
                <a:srgbClr val="00B050"/>
              </a:solidFill>
              <a:round/>
            </a:ln>
            <a:effectLst/>
          </c:spPr>
          <c:marker>
            <c:symbol val="none"/>
          </c:marker>
          <c:cat>
            <c:numRef>
              <c:f>Hoja1!$A$3:$A$22</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Hoja1!$E$3:$E$22</c:f>
              <c:numCache>
                <c:formatCode>0.00</c:formatCode>
                <c:ptCount val="20"/>
                <c:pt idx="0">
                  <c:v>1.0129083169715094</c:v>
                </c:pt>
                <c:pt idx="1">
                  <c:v>0.87819626545703089</c:v>
                </c:pt>
                <c:pt idx="2">
                  <c:v>0.78272865046388151</c:v>
                </c:pt>
                <c:pt idx="3">
                  <c:v>0.75379212785488725</c:v>
                </c:pt>
                <c:pt idx="4">
                  <c:v>0.73497632764598153</c:v>
                </c:pt>
                <c:pt idx="5">
                  <c:v>0.77584885189862218</c:v>
                </c:pt>
                <c:pt idx="6">
                  <c:v>0.73753518502663917</c:v>
                </c:pt>
                <c:pt idx="7">
                  <c:v>0.63857170494525495</c:v>
                </c:pt>
                <c:pt idx="8">
                  <c:v>0.49219355891308642</c:v>
                </c:pt>
                <c:pt idx="9">
                  <c:v>0.46290665634515643</c:v>
                </c:pt>
                <c:pt idx="10">
                  <c:v>0.43446541855962467</c:v>
                </c:pt>
                <c:pt idx="11">
                  <c:v>0.44832300810498521</c:v>
                </c:pt>
                <c:pt idx="12">
                  <c:v>0.27327052383595452</c:v>
                </c:pt>
                <c:pt idx="13">
                  <c:v>0.41661817327323952</c:v>
                </c:pt>
                <c:pt idx="14">
                  <c:v>0.39130108197510138</c:v>
                </c:pt>
                <c:pt idx="15">
                  <c:v>0.39676158174844794</c:v>
                </c:pt>
                <c:pt idx="16">
                  <c:v>0.34348336706502147</c:v>
                </c:pt>
                <c:pt idx="17">
                  <c:v>0.35235444125029991</c:v>
                </c:pt>
                <c:pt idx="18">
                  <c:v>0.37025896573852329</c:v>
                </c:pt>
                <c:pt idx="19">
                  <c:v>0.40436065509123231</c:v>
                </c:pt>
              </c:numCache>
            </c:numRef>
          </c:val>
          <c:smooth val="0"/>
        </c:ser>
        <c:dLbls>
          <c:showLegendKey val="0"/>
          <c:showVal val="0"/>
          <c:showCatName val="0"/>
          <c:showSerName val="0"/>
          <c:showPercent val="0"/>
          <c:showBubbleSize val="0"/>
        </c:dLbls>
        <c:smooth val="0"/>
        <c:axId val="-165586944"/>
        <c:axId val="-2003418208"/>
      </c:lineChart>
      <c:catAx>
        <c:axId val="-165586944"/>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Edad del ave (semanas)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03418208"/>
        <c:crosses val="autoZero"/>
        <c:auto val="1"/>
        <c:lblAlgn val="ctr"/>
        <c:lblOffset val="100"/>
        <c:noMultiLvlLbl val="0"/>
      </c:catAx>
      <c:valAx>
        <c:axId val="-2003418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Índice de conversión alimenticia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165586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solidFill>
        <a:srgbClr val="000000"/>
      </a:solidFill>
    </a:ln>
    <a:effectLst/>
  </c:spPr>
  <c:txPr>
    <a:bodyPr/>
    <a:lstStyle/>
    <a:p>
      <a:pPr>
        <a:defRPr>
          <a:solidFill>
            <a:srgbClr val="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Hoja1!$H$2</c:f>
              <c:strCache>
                <c:ptCount val="1"/>
                <c:pt idx="0">
                  <c:v>T1</c:v>
                </c:pt>
              </c:strCache>
            </c:strRef>
          </c:tx>
          <c:spPr>
            <a:ln w="12700" cap="rnd">
              <a:solidFill>
                <a:srgbClr val="0070C0"/>
              </a:solidFill>
              <a:round/>
            </a:ln>
            <a:effectLst/>
          </c:spPr>
          <c:marker>
            <c:symbol val="none"/>
          </c:marker>
          <c:cat>
            <c:numRef>
              <c:f>Hoja1!$G$3:$G$7</c:f>
              <c:numCache>
                <c:formatCode>General</c:formatCode>
                <c:ptCount val="5"/>
                <c:pt idx="0">
                  <c:v>21</c:v>
                </c:pt>
                <c:pt idx="1">
                  <c:v>22</c:v>
                </c:pt>
                <c:pt idx="2">
                  <c:v>23</c:v>
                </c:pt>
                <c:pt idx="3">
                  <c:v>24</c:v>
                </c:pt>
                <c:pt idx="4">
                  <c:v>25</c:v>
                </c:pt>
              </c:numCache>
            </c:numRef>
          </c:cat>
          <c:val>
            <c:numRef>
              <c:f>Hoja1!$H$3:$H$7</c:f>
              <c:numCache>
                <c:formatCode>0.00</c:formatCode>
                <c:ptCount val="5"/>
                <c:pt idx="0">
                  <c:v>2.4234031504240954</c:v>
                </c:pt>
                <c:pt idx="1">
                  <c:v>1.0306242638398115</c:v>
                </c:pt>
                <c:pt idx="2">
                  <c:v>0.64977257959714096</c:v>
                </c:pt>
                <c:pt idx="3">
                  <c:v>0.53122865599150038</c:v>
                </c:pt>
                <c:pt idx="4">
                  <c:v>0.50161232533142242</c:v>
                </c:pt>
              </c:numCache>
            </c:numRef>
          </c:val>
          <c:smooth val="0"/>
        </c:ser>
        <c:ser>
          <c:idx val="1"/>
          <c:order val="1"/>
          <c:tx>
            <c:strRef>
              <c:f>Hoja1!$I$2</c:f>
              <c:strCache>
                <c:ptCount val="1"/>
                <c:pt idx="0">
                  <c:v>T2</c:v>
                </c:pt>
              </c:strCache>
            </c:strRef>
          </c:tx>
          <c:spPr>
            <a:ln w="12700" cap="rnd">
              <a:solidFill>
                <a:srgbClr val="FFC000"/>
              </a:solidFill>
              <a:round/>
            </a:ln>
            <a:effectLst/>
          </c:spPr>
          <c:marker>
            <c:symbol val="none"/>
          </c:marker>
          <c:cat>
            <c:numRef>
              <c:f>Hoja1!$G$3:$G$7</c:f>
              <c:numCache>
                <c:formatCode>General</c:formatCode>
                <c:ptCount val="5"/>
                <c:pt idx="0">
                  <c:v>21</c:v>
                </c:pt>
                <c:pt idx="1">
                  <c:v>22</c:v>
                </c:pt>
                <c:pt idx="2">
                  <c:v>23</c:v>
                </c:pt>
                <c:pt idx="3">
                  <c:v>24</c:v>
                </c:pt>
                <c:pt idx="4">
                  <c:v>25</c:v>
                </c:pt>
              </c:numCache>
            </c:numRef>
          </c:cat>
          <c:val>
            <c:numRef>
              <c:f>Hoja1!$I$3:$I$7</c:f>
              <c:numCache>
                <c:formatCode>0.00</c:formatCode>
                <c:ptCount val="5"/>
                <c:pt idx="0">
                  <c:v>2.0737668493556507</c:v>
                </c:pt>
                <c:pt idx="1">
                  <c:v>0.8956560680698612</c:v>
                </c:pt>
                <c:pt idx="2">
                  <c:v>0.60784994789857594</c:v>
                </c:pt>
                <c:pt idx="3">
                  <c:v>0.51014830740079431</c:v>
                </c:pt>
                <c:pt idx="4">
                  <c:v>0.49568049851295853</c:v>
                </c:pt>
              </c:numCache>
            </c:numRef>
          </c:val>
          <c:smooth val="0"/>
        </c:ser>
        <c:ser>
          <c:idx val="2"/>
          <c:order val="2"/>
          <c:tx>
            <c:strRef>
              <c:f>Hoja1!$J$2</c:f>
              <c:strCache>
                <c:ptCount val="1"/>
                <c:pt idx="0">
                  <c:v>T3</c:v>
                </c:pt>
              </c:strCache>
            </c:strRef>
          </c:tx>
          <c:spPr>
            <a:ln w="12700" cap="rnd">
              <a:solidFill>
                <a:schemeClr val="accent4"/>
              </a:solidFill>
              <a:round/>
            </a:ln>
            <a:effectLst/>
          </c:spPr>
          <c:marker>
            <c:symbol val="none"/>
          </c:marker>
          <c:cat>
            <c:numRef>
              <c:f>Hoja1!$G$3:$G$7</c:f>
              <c:numCache>
                <c:formatCode>General</c:formatCode>
                <c:ptCount val="5"/>
                <c:pt idx="0">
                  <c:v>21</c:v>
                </c:pt>
                <c:pt idx="1">
                  <c:v>22</c:v>
                </c:pt>
                <c:pt idx="2">
                  <c:v>23</c:v>
                </c:pt>
                <c:pt idx="3">
                  <c:v>24</c:v>
                </c:pt>
                <c:pt idx="4">
                  <c:v>25</c:v>
                </c:pt>
              </c:numCache>
            </c:numRef>
          </c:cat>
          <c:val>
            <c:numRef>
              <c:f>Hoja1!$J$3:$J$7</c:f>
              <c:numCache>
                <c:formatCode>0.00</c:formatCode>
                <c:ptCount val="5"/>
                <c:pt idx="0">
                  <c:v>1.3872212692967409</c:v>
                </c:pt>
                <c:pt idx="1">
                  <c:v>0.77681947069943291</c:v>
                </c:pt>
                <c:pt idx="2">
                  <c:v>0.59401080019636721</c:v>
                </c:pt>
                <c:pt idx="3">
                  <c:v>0.53616108661980222</c:v>
                </c:pt>
                <c:pt idx="4">
                  <c:v>0.52216220357813281</c:v>
                </c:pt>
              </c:numCache>
            </c:numRef>
          </c:val>
          <c:smooth val="0"/>
        </c:ser>
        <c:ser>
          <c:idx val="3"/>
          <c:order val="3"/>
          <c:tx>
            <c:strRef>
              <c:f>Hoja1!$K$2</c:f>
              <c:strCache>
                <c:ptCount val="1"/>
                <c:pt idx="0">
                  <c:v>T4</c:v>
                </c:pt>
              </c:strCache>
            </c:strRef>
          </c:tx>
          <c:spPr>
            <a:ln w="12700" cap="rnd">
              <a:solidFill>
                <a:srgbClr val="00B050"/>
              </a:solidFill>
              <a:round/>
            </a:ln>
            <a:effectLst/>
          </c:spPr>
          <c:marker>
            <c:symbol val="none"/>
          </c:marker>
          <c:cat>
            <c:numRef>
              <c:f>Hoja1!$G$3:$G$7</c:f>
              <c:numCache>
                <c:formatCode>General</c:formatCode>
                <c:ptCount val="5"/>
                <c:pt idx="0">
                  <c:v>21</c:v>
                </c:pt>
                <c:pt idx="1">
                  <c:v>22</c:v>
                </c:pt>
                <c:pt idx="2">
                  <c:v>23</c:v>
                </c:pt>
                <c:pt idx="3">
                  <c:v>24</c:v>
                </c:pt>
                <c:pt idx="4">
                  <c:v>25</c:v>
                </c:pt>
              </c:numCache>
            </c:numRef>
          </c:cat>
          <c:val>
            <c:numRef>
              <c:f>Hoja1!$K$3:$K$7</c:f>
              <c:numCache>
                <c:formatCode>0.00</c:formatCode>
                <c:ptCount val="5"/>
                <c:pt idx="0">
                  <c:v>0.91146200479345829</c:v>
                </c:pt>
                <c:pt idx="1">
                  <c:v>0.65537739147809582</c:v>
                </c:pt>
                <c:pt idx="2">
                  <c:v>0.50225056264066015</c:v>
                </c:pt>
                <c:pt idx="3">
                  <c:v>0.48397574707665658</c:v>
                </c:pt>
                <c:pt idx="4">
                  <c:v>0.49728982502091745</c:v>
                </c:pt>
              </c:numCache>
            </c:numRef>
          </c:val>
          <c:smooth val="0"/>
        </c:ser>
        <c:dLbls>
          <c:showLegendKey val="0"/>
          <c:showVal val="0"/>
          <c:showCatName val="0"/>
          <c:showSerName val="0"/>
          <c:showPercent val="0"/>
          <c:showBubbleSize val="0"/>
        </c:dLbls>
        <c:smooth val="0"/>
        <c:axId val="-2003419296"/>
        <c:axId val="-2003418752"/>
      </c:lineChart>
      <c:catAx>
        <c:axId val="-2003419296"/>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Edad del ave (semanas)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03418752"/>
        <c:crosses val="autoZero"/>
        <c:auto val="1"/>
        <c:lblAlgn val="ctr"/>
        <c:lblOffset val="100"/>
        <c:noMultiLvlLbl val="0"/>
      </c:catAx>
      <c:valAx>
        <c:axId val="-200341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índice de conversión alimenticia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03419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solidFill>
        <a:srgbClr val="000000"/>
      </a:solidFill>
    </a:ln>
    <a:effectLst/>
  </c:spPr>
  <c:txPr>
    <a:bodyPr/>
    <a:lstStyle/>
    <a:p>
      <a:pPr>
        <a:defRPr>
          <a:solidFill>
            <a:srgbClr val="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'Porcentaje de Mortalidad'!$G$2</c:f>
              <c:strCache>
                <c:ptCount val="1"/>
                <c:pt idx="0">
                  <c:v>T1</c:v>
                </c:pt>
              </c:strCache>
            </c:strRef>
          </c:tx>
          <c:spPr>
            <a:solidFill>
              <a:schemeClr val="accent3">
                <a:tint val="58000"/>
              </a:schemeClr>
            </a:solidFill>
            <a:ln w="19050">
              <a:solidFill>
                <a:schemeClr val="lt1"/>
              </a:solidFill>
            </a:ln>
            <a:effectLst/>
          </c:spPr>
          <c:invertIfNegative val="0"/>
          <c:dPt>
            <c:idx val="0"/>
            <c:invertIfNegative val="0"/>
            <c:bubble3D val="0"/>
            <c:spPr>
              <a:solidFill>
                <a:schemeClr val="accent3">
                  <a:tint val="58000"/>
                </a:schemeClr>
              </a:solidFill>
              <a:ln w="19050">
                <a:solidFill>
                  <a:schemeClr val="lt1"/>
                </a:solidFill>
              </a:ln>
              <a:effectLst/>
            </c:spPr>
          </c:dPt>
          <c:dPt>
            <c:idx val="1"/>
            <c:invertIfNegative val="0"/>
            <c:bubble3D val="0"/>
            <c:spPr>
              <a:solidFill>
                <a:schemeClr val="accent3">
                  <a:tint val="58000"/>
                </a:schemeClr>
              </a:solidFill>
              <a:ln w="19050">
                <a:solidFill>
                  <a:schemeClr val="lt1"/>
                </a:solidFill>
              </a:ln>
              <a:effectLst/>
            </c:spPr>
          </c:dPt>
          <c:dPt>
            <c:idx val="2"/>
            <c:invertIfNegative val="0"/>
            <c:bubble3D val="0"/>
            <c:spPr>
              <a:solidFill>
                <a:schemeClr val="accent3">
                  <a:tint val="58000"/>
                </a:schemeClr>
              </a:solidFill>
              <a:ln w="19050">
                <a:solidFill>
                  <a:schemeClr val="lt1"/>
                </a:solidFill>
              </a:ln>
              <a:effectLst/>
            </c:spPr>
          </c:dPt>
          <c:dPt>
            <c:idx val="3"/>
            <c:invertIfNegative val="0"/>
            <c:bubble3D val="0"/>
            <c:spPr>
              <a:solidFill>
                <a:schemeClr val="accent3">
                  <a:tint val="58000"/>
                </a:schemeClr>
              </a:solidFill>
              <a:ln w="19050">
                <a:solidFill>
                  <a:schemeClr val="lt1"/>
                </a:solidFill>
              </a:ln>
              <a:effectLst/>
            </c:spPr>
          </c:dPt>
          <c:dLbls>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'Porcentaje de Mortalidad'!$H$1</c:f>
              <c:strCache>
                <c:ptCount val="1"/>
                <c:pt idx="0">
                  <c:v>Procentaje de mortalidad</c:v>
                </c:pt>
              </c:strCache>
            </c:strRef>
          </c:cat>
          <c:val>
            <c:numRef>
              <c:f>'Porcentaje de Mortalidad'!$H$2</c:f>
              <c:numCache>
                <c:formatCode>General</c:formatCode>
                <c:ptCount val="1"/>
                <c:pt idx="0">
                  <c:v>1E-3</c:v>
                </c:pt>
              </c:numCache>
            </c:numRef>
          </c:val>
        </c:ser>
        <c:ser>
          <c:idx val="1"/>
          <c:order val="1"/>
          <c:tx>
            <c:strRef>
              <c:f>'Porcentaje de Mortalidad'!$G$3</c:f>
              <c:strCache>
                <c:ptCount val="1"/>
                <c:pt idx="0">
                  <c:v>T2</c:v>
                </c:pt>
              </c:strCache>
            </c:strRef>
          </c:tx>
          <c:spPr>
            <a:solidFill>
              <a:schemeClr val="accent3">
                <a:tint val="86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'Porcentaje de Mortalidad'!$H$1</c:f>
              <c:strCache>
                <c:ptCount val="1"/>
                <c:pt idx="0">
                  <c:v>Procentaje de mortalidad</c:v>
                </c:pt>
              </c:strCache>
            </c:strRef>
          </c:cat>
          <c:val>
            <c:numRef>
              <c:f>'Porcentaje de Mortalidad'!$H$3</c:f>
              <c:numCache>
                <c:formatCode>General</c:formatCode>
                <c:ptCount val="1"/>
                <c:pt idx="0">
                  <c:v>0</c:v>
                </c:pt>
              </c:numCache>
            </c:numRef>
          </c:val>
        </c:ser>
        <c:ser>
          <c:idx val="2"/>
          <c:order val="2"/>
          <c:tx>
            <c:strRef>
              <c:f>'Porcentaje de Mortalidad'!$G$4</c:f>
              <c:strCache>
                <c:ptCount val="1"/>
                <c:pt idx="0">
                  <c:v>T3</c:v>
                </c:pt>
              </c:strCache>
            </c:strRef>
          </c:tx>
          <c:spPr>
            <a:solidFill>
              <a:schemeClr val="accent3">
                <a:shade val="86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accent2"/>
                    </a:solidFill>
                    <a:latin typeface="Arial" panose="020B0604020202020204" pitchFamily="34" charset="0"/>
                    <a:ea typeface="+mn-ea"/>
                    <a:cs typeface="Arial" panose="020B0604020202020204" pitchFamily="34"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'Porcentaje de Mortalidad'!$H$1</c:f>
              <c:strCache>
                <c:ptCount val="1"/>
                <c:pt idx="0">
                  <c:v>Procentaje de mortalidad</c:v>
                </c:pt>
              </c:strCache>
            </c:strRef>
          </c:cat>
          <c:val>
            <c:numRef>
              <c:f>'Porcentaje de Mortalidad'!$H$4</c:f>
              <c:numCache>
                <c:formatCode>General</c:formatCode>
                <c:ptCount val="1"/>
                <c:pt idx="0">
                  <c:v>1E-3</c:v>
                </c:pt>
              </c:numCache>
            </c:numRef>
          </c:val>
        </c:ser>
        <c:ser>
          <c:idx val="3"/>
          <c:order val="3"/>
          <c:tx>
            <c:strRef>
              <c:f>'Porcentaje de Mortalidad'!$G$5</c:f>
              <c:strCache>
                <c:ptCount val="1"/>
                <c:pt idx="0">
                  <c:v>T4</c:v>
                </c:pt>
              </c:strCache>
            </c:strRef>
          </c:tx>
          <c:spPr>
            <a:solidFill>
              <a:schemeClr val="accent3">
                <a:shade val="58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accent2"/>
                    </a:solidFill>
                    <a:latin typeface="Arial" panose="020B0604020202020204" pitchFamily="34" charset="0"/>
                    <a:ea typeface="+mn-ea"/>
                    <a:cs typeface="Arial" panose="020B0604020202020204" pitchFamily="34"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'Porcentaje de Mortalidad'!$H$1</c:f>
              <c:strCache>
                <c:ptCount val="1"/>
                <c:pt idx="0">
                  <c:v>Procentaje de mortalidad</c:v>
                </c:pt>
              </c:strCache>
            </c:strRef>
          </c:cat>
          <c:val>
            <c:numRef>
              <c:f>'Porcentaje de Mortalidad'!$H$5</c:f>
              <c:numCache>
                <c:formatCode>General</c:formatCode>
                <c:ptCount val="1"/>
                <c:pt idx="0">
                  <c:v>5.0000000000000001E-4</c:v>
                </c:pt>
              </c:numCache>
            </c:numRef>
          </c:val>
        </c:ser>
        <c:dLbls>
          <c:dLblPos val="ctr"/>
          <c:showLegendKey val="0"/>
          <c:showVal val="1"/>
          <c:showCatName val="0"/>
          <c:showSerName val="0"/>
          <c:showPercent val="0"/>
          <c:showBubbleSize val="0"/>
        </c:dLbls>
        <c:gapWidth val="100"/>
        <c:axId val="-2067861376"/>
        <c:axId val="-2067860288"/>
      </c:barChart>
      <c:catAx>
        <c:axId val="-2067861376"/>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Tratamientos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67860288"/>
        <c:crosses val="autoZero"/>
        <c:auto val="1"/>
        <c:lblAlgn val="ctr"/>
        <c:lblOffset val="100"/>
        <c:noMultiLvlLbl val="0"/>
      </c:catAx>
      <c:valAx>
        <c:axId val="-2067860288"/>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Mortalidad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67861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solidFill>
        <a:srgbClr val="000000"/>
      </a:solidFill>
    </a:ln>
    <a:effectLst/>
  </c:spPr>
  <c:txPr>
    <a:bodyPr/>
    <a:lstStyle/>
    <a:p>
      <a:pPr>
        <a:defRPr sz="1000">
          <a:solidFill>
            <a:srgbClr val="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'Longitud de Canilla'!$B$2</c:f>
              <c:strCache>
                <c:ptCount val="1"/>
                <c:pt idx="0">
                  <c:v>T1</c:v>
                </c:pt>
              </c:strCache>
            </c:strRef>
          </c:tx>
          <c:spPr>
            <a:ln w="12700" cap="rnd">
              <a:solidFill>
                <a:srgbClr val="FFC000"/>
              </a:solidFill>
              <a:round/>
            </a:ln>
            <a:effectLst/>
          </c:spPr>
          <c:marker>
            <c:symbol val="none"/>
          </c:marker>
          <c:cat>
            <c:numRef>
              <c:f>'Longitud de Canilla'!$A$3:$A$13</c:f>
              <c:numCache>
                <c:formatCode>General</c:formatCode>
                <c:ptCount val="11"/>
                <c:pt idx="0">
                  <c:v>4</c:v>
                </c:pt>
                <c:pt idx="1">
                  <c:v>6</c:v>
                </c:pt>
                <c:pt idx="2">
                  <c:v>8</c:v>
                </c:pt>
                <c:pt idx="3">
                  <c:v>10</c:v>
                </c:pt>
                <c:pt idx="4">
                  <c:v>12</c:v>
                </c:pt>
                <c:pt idx="5">
                  <c:v>14</c:v>
                </c:pt>
                <c:pt idx="6">
                  <c:v>16</c:v>
                </c:pt>
                <c:pt idx="7">
                  <c:v>18</c:v>
                </c:pt>
                <c:pt idx="8">
                  <c:v>20</c:v>
                </c:pt>
                <c:pt idx="9">
                  <c:v>22</c:v>
                </c:pt>
                <c:pt idx="10">
                  <c:v>24</c:v>
                </c:pt>
              </c:numCache>
            </c:numRef>
          </c:cat>
          <c:val>
            <c:numRef>
              <c:f>'Longitud de Canilla'!$B$3:$B$13</c:f>
              <c:numCache>
                <c:formatCode>0.0</c:formatCode>
                <c:ptCount val="11"/>
                <c:pt idx="0">
                  <c:v>8.5990131578947366</c:v>
                </c:pt>
                <c:pt idx="1">
                  <c:v>11.488815789473684</c:v>
                </c:pt>
                <c:pt idx="2">
                  <c:v>13.526388888888889</c:v>
                </c:pt>
                <c:pt idx="3">
                  <c:v>15.125</c:v>
                </c:pt>
                <c:pt idx="4">
                  <c:v>16.694000000000003</c:v>
                </c:pt>
                <c:pt idx="5">
                  <c:v>17.584027777777777</c:v>
                </c:pt>
                <c:pt idx="6">
                  <c:v>18.303472222222222</c:v>
                </c:pt>
                <c:pt idx="7">
                  <c:v>18.5</c:v>
                </c:pt>
                <c:pt idx="8">
                  <c:v>18.5</c:v>
                </c:pt>
                <c:pt idx="9">
                  <c:v>18.5</c:v>
                </c:pt>
                <c:pt idx="10">
                  <c:v>18.5</c:v>
                </c:pt>
              </c:numCache>
            </c:numRef>
          </c:val>
          <c:smooth val="0"/>
        </c:ser>
        <c:ser>
          <c:idx val="1"/>
          <c:order val="1"/>
          <c:tx>
            <c:strRef>
              <c:f>'Longitud de Canilla'!$C$2</c:f>
              <c:strCache>
                <c:ptCount val="1"/>
                <c:pt idx="0">
                  <c:v>T2</c:v>
                </c:pt>
              </c:strCache>
            </c:strRef>
          </c:tx>
          <c:spPr>
            <a:ln w="12700" cap="rnd">
              <a:solidFill>
                <a:srgbClr val="FFC000"/>
              </a:solidFill>
              <a:round/>
            </a:ln>
            <a:effectLst/>
          </c:spPr>
          <c:marker>
            <c:symbol val="none"/>
          </c:marker>
          <c:cat>
            <c:numRef>
              <c:f>'Longitud de Canilla'!$A$3:$A$13</c:f>
              <c:numCache>
                <c:formatCode>General</c:formatCode>
                <c:ptCount val="11"/>
                <c:pt idx="0">
                  <c:v>4</c:v>
                </c:pt>
                <c:pt idx="1">
                  <c:v>6</c:v>
                </c:pt>
                <c:pt idx="2">
                  <c:v>8</c:v>
                </c:pt>
                <c:pt idx="3">
                  <c:v>10</c:v>
                </c:pt>
                <c:pt idx="4">
                  <c:v>12</c:v>
                </c:pt>
                <c:pt idx="5">
                  <c:v>14</c:v>
                </c:pt>
                <c:pt idx="6">
                  <c:v>16</c:v>
                </c:pt>
                <c:pt idx="7">
                  <c:v>18</c:v>
                </c:pt>
                <c:pt idx="8">
                  <c:v>20</c:v>
                </c:pt>
                <c:pt idx="9">
                  <c:v>22</c:v>
                </c:pt>
                <c:pt idx="10">
                  <c:v>24</c:v>
                </c:pt>
              </c:numCache>
            </c:numRef>
          </c:cat>
          <c:val>
            <c:numRef>
              <c:f>'Longitud de Canilla'!$C$3:$C$13</c:f>
              <c:numCache>
                <c:formatCode>0.0</c:formatCode>
                <c:ptCount val="11"/>
                <c:pt idx="0">
                  <c:v>8.8125</c:v>
                </c:pt>
                <c:pt idx="1">
                  <c:v>11.887499999999999</c:v>
                </c:pt>
                <c:pt idx="2">
                  <c:v>14.06875</c:v>
                </c:pt>
                <c:pt idx="3">
                  <c:v>15.56875</c:v>
                </c:pt>
                <c:pt idx="4">
                  <c:v>17.176315789473684</c:v>
                </c:pt>
                <c:pt idx="5">
                  <c:v>17.681249999999999</c:v>
                </c:pt>
                <c:pt idx="6">
                  <c:v>18.399999999999999</c:v>
                </c:pt>
                <c:pt idx="7">
                  <c:v>18.5</c:v>
                </c:pt>
                <c:pt idx="8">
                  <c:v>18.5</c:v>
                </c:pt>
                <c:pt idx="9">
                  <c:v>18.5</c:v>
                </c:pt>
                <c:pt idx="10">
                  <c:v>18.5</c:v>
                </c:pt>
              </c:numCache>
            </c:numRef>
          </c:val>
          <c:smooth val="0"/>
        </c:ser>
        <c:ser>
          <c:idx val="2"/>
          <c:order val="2"/>
          <c:tx>
            <c:strRef>
              <c:f>'Longitud de Canilla'!$D$2</c:f>
              <c:strCache>
                <c:ptCount val="1"/>
                <c:pt idx="0">
                  <c:v>T3</c:v>
                </c:pt>
              </c:strCache>
            </c:strRef>
          </c:tx>
          <c:spPr>
            <a:ln w="12700" cap="rnd">
              <a:solidFill>
                <a:schemeClr val="accent4"/>
              </a:solidFill>
              <a:round/>
            </a:ln>
            <a:effectLst/>
          </c:spPr>
          <c:marker>
            <c:symbol val="none"/>
          </c:marker>
          <c:cat>
            <c:numRef>
              <c:f>'Longitud de Canilla'!$A$3:$A$13</c:f>
              <c:numCache>
                <c:formatCode>General</c:formatCode>
                <c:ptCount val="11"/>
                <c:pt idx="0">
                  <c:v>4</c:v>
                </c:pt>
                <c:pt idx="1">
                  <c:v>6</c:v>
                </c:pt>
                <c:pt idx="2">
                  <c:v>8</c:v>
                </c:pt>
                <c:pt idx="3">
                  <c:v>10</c:v>
                </c:pt>
                <c:pt idx="4">
                  <c:v>12</c:v>
                </c:pt>
                <c:pt idx="5">
                  <c:v>14</c:v>
                </c:pt>
                <c:pt idx="6">
                  <c:v>16</c:v>
                </c:pt>
                <c:pt idx="7">
                  <c:v>18</c:v>
                </c:pt>
                <c:pt idx="8">
                  <c:v>20</c:v>
                </c:pt>
                <c:pt idx="9">
                  <c:v>22</c:v>
                </c:pt>
                <c:pt idx="10">
                  <c:v>24</c:v>
                </c:pt>
              </c:numCache>
            </c:numRef>
          </c:cat>
          <c:val>
            <c:numRef>
              <c:f>'Longitud de Canilla'!$D$3:$D$13</c:f>
              <c:numCache>
                <c:formatCode>0.0</c:formatCode>
                <c:ptCount val="11"/>
                <c:pt idx="0">
                  <c:v>9.3657894736842096</c:v>
                </c:pt>
                <c:pt idx="1">
                  <c:v>11.866118421052631</c:v>
                </c:pt>
                <c:pt idx="2">
                  <c:v>13.900328947368422</c:v>
                </c:pt>
                <c:pt idx="3">
                  <c:v>15.420723684210527</c:v>
                </c:pt>
                <c:pt idx="4">
                  <c:v>17.006578947368421</c:v>
                </c:pt>
                <c:pt idx="5">
                  <c:v>17.399013157894736</c:v>
                </c:pt>
                <c:pt idx="6">
                  <c:v>18.348684210526315</c:v>
                </c:pt>
                <c:pt idx="7">
                  <c:v>18.5</c:v>
                </c:pt>
                <c:pt idx="8">
                  <c:v>18.5</c:v>
                </c:pt>
                <c:pt idx="9">
                  <c:v>18.5</c:v>
                </c:pt>
                <c:pt idx="10">
                  <c:v>18.5</c:v>
                </c:pt>
              </c:numCache>
            </c:numRef>
          </c:val>
          <c:smooth val="0"/>
        </c:ser>
        <c:ser>
          <c:idx val="3"/>
          <c:order val="3"/>
          <c:tx>
            <c:strRef>
              <c:f>'Longitud de Canilla'!$E$2</c:f>
              <c:strCache>
                <c:ptCount val="1"/>
                <c:pt idx="0">
                  <c:v>T4</c:v>
                </c:pt>
              </c:strCache>
            </c:strRef>
          </c:tx>
          <c:spPr>
            <a:ln w="12700" cap="rnd">
              <a:solidFill>
                <a:srgbClr val="00B050"/>
              </a:solidFill>
              <a:round/>
            </a:ln>
            <a:effectLst/>
          </c:spPr>
          <c:marker>
            <c:symbol val="none"/>
          </c:marker>
          <c:cat>
            <c:numRef>
              <c:f>'Longitud de Canilla'!$A$3:$A$13</c:f>
              <c:numCache>
                <c:formatCode>General</c:formatCode>
                <c:ptCount val="11"/>
                <c:pt idx="0">
                  <c:v>4</c:v>
                </c:pt>
                <c:pt idx="1">
                  <c:v>6</c:v>
                </c:pt>
                <c:pt idx="2">
                  <c:v>8</c:v>
                </c:pt>
                <c:pt idx="3">
                  <c:v>10</c:v>
                </c:pt>
                <c:pt idx="4">
                  <c:v>12</c:v>
                </c:pt>
                <c:pt idx="5">
                  <c:v>14</c:v>
                </c:pt>
                <c:pt idx="6">
                  <c:v>16</c:v>
                </c:pt>
                <c:pt idx="7">
                  <c:v>18</c:v>
                </c:pt>
                <c:pt idx="8">
                  <c:v>20</c:v>
                </c:pt>
                <c:pt idx="9">
                  <c:v>22</c:v>
                </c:pt>
                <c:pt idx="10">
                  <c:v>24</c:v>
                </c:pt>
              </c:numCache>
            </c:numRef>
          </c:cat>
          <c:val>
            <c:numRef>
              <c:f>'Longitud de Canilla'!$E$3:$E$13</c:f>
              <c:numCache>
                <c:formatCode>0.0</c:formatCode>
                <c:ptCount val="11"/>
                <c:pt idx="0">
                  <c:v>9.7190789473684216</c:v>
                </c:pt>
                <c:pt idx="1">
                  <c:v>11.976973684210526</c:v>
                </c:pt>
                <c:pt idx="2">
                  <c:v>14.095394736842106</c:v>
                </c:pt>
                <c:pt idx="3">
                  <c:v>15.79111842105263</c:v>
                </c:pt>
                <c:pt idx="4">
                  <c:v>17.09407894736842</c:v>
                </c:pt>
                <c:pt idx="5">
                  <c:v>17.448355263157897</c:v>
                </c:pt>
                <c:pt idx="6">
                  <c:v>18.297368421052632</c:v>
                </c:pt>
                <c:pt idx="7">
                  <c:v>18.5</c:v>
                </c:pt>
                <c:pt idx="8">
                  <c:v>18.5</c:v>
                </c:pt>
                <c:pt idx="9">
                  <c:v>18.5</c:v>
                </c:pt>
                <c:pt idx="10">
                  <c:v>18.5</c:v>
                </c:pt>
              </c:numCache>
            </c:numRef>
          </c:val>
          <c:smooth val="0"/>
        </c:ser>
        <c:dLbls>
          <c:showLegendKey val="0"/>
          <c:showVal val="0"/>
          <c:showCatName val="0"/>
          <c:showSerName val="0"/>
          <c:showPercent val="0"/>
          <c:showBubbleSize val="0"/>
        </c:dLbls>
        <c:smooth val="0"/>
        <c:axId val="-2003422560"/>
        <c:axId val="-2003425280"/>
      </c:lineChart>
      <c:catAx>
        <c:axId val="-2003422560"/>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Edad del ave (semanas)</a:t>
                </a:r>
              </a:p>
              <a:p>
                <a:pPr>
                  <a:defRPr/>
                </a:pPr>
                <a:endParaRPr lang="es-EC"/>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03425280"/>
        <c:crosses val="autoZero"/>
        <c:auto val="1"/>
        <c:lblAlgn val="ctr"/>
        <c:lblOffset val="100"/>
        <c:noMultiLvlLbl val="0"/>
      </c:catAx>
      <c:valAx>
        <c:axId val="-2003425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Longitud de canilla (cm)</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03422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solidFill>
        <a:srgbClr val="000000"/>
      </a:solidFill>
    </a:ln>
    <a:effectLst/>
  </c:spPr>
  <c:txPr>
    <a:bodyPr/>
    <a:lstStyle/>
    <a:p>
      <a:pPr>
        <a:defRPr>
          <a:solidFill>
            <a:srgbClr val="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'Perímetro de Canilla'!$B$2</c:f>
              <c:strCache>
                <c:ptCount val="1"/>
                <c:pt idx="0">
                  <c:v>T1</c:v>
                </c:pt>
              </c:strCache>
            </c:strRef>
          </c:tx>
          <c:spPr>
            <a:ln w="12700" cap="rnd">
              <a:solidFill>
                <a:srgbClr val="0070C0"/>
              </a:solidFill>
              <a:round/>
            </a:ln>
            <a:effectLst/>
          </c:spPr>
          <c:marker>
            <c:symbol val="none"/>
          </c:marker>
          <c:cat>
            <c:numRef>
              <c:f>'Perímetro de Canilla'!$A$3:$A$13</c:f>
              <c:numCache>
                <c:formatCode>General</c:formatCode>
                <c:ptCount val="11"/>
                <c:pt idx="0">
                  <c:v>4</c:v>
                </c:pt>
                <c:pt idx="1">
                  <c:v>6</c:v>
                </c:pt>
                <c:pt idx="2">
                  <c:v>8</c:v>
                </c:pt>
                <c:pt idx="3">
                  <c:v>10</c:v>
                </c:pt>
                <c:pt idx="4">
                  <c:v>12</c:v>
                </c:pt>
                <c:pt idx="5">
                  <c:v>14</c:v>
                </c:pt>
                <c:pt idx="6">
                  <c:v>16</c:v>
                </c:pt>
                <c:pt idx="7">
                  <c:v>18</c:v>
                </c:pt>
                <c:pt idx="8">
                  <c:v>20</c:v>
                </c:pt>
                <c:pt idx="9">
                  <c:v>22</c:v>
                </c:pt>
                <c:pt idx="10">
                  <c:v>24</c:v>
                </c:pt>
              </c:numCache>
            </c:numRef>
          </c:cat>
          <c:val>
            <c:numRef>
              <c:f>'Perímetro de Canilla'!$B$3:$B$13</c:f>
              <c:numCache>
                <c:formatCode>0.0</c:formatCode>
                <c:ptCount val="11"/>
                <c:pt idx="0">
                  <c:v>0.76598684210526324</c:v>
                </c:pt>
                <c:pt idx="1">
                  <c:v>0.87467105263157907</c:v>
                </c:pt>
                <c:pt idx="2">
                  <c:v>0.96375</c:v>
                </c:pt>
                <c:pt idx="3">
                  <c:v>0.99583333333333324</c:v>
                </c:pt>
                <c:pt idx="4">
                  <c:v>1.0227777777777778</c:v>
                </c:pt>
                <c:pt idx="5">
                  <c:v>1.1124999999999998</c:v>
                </c:pt>
                <c:pt idx="6">
                  <c:v>1.1412500000000001</c:v>
                </c:pt>
                <c:pt idx="7" formatCode="General">
                  <c:v>1.1999999999999997</c:v>
                </c:pt>
                <c:pt idx="8" formatCode="General">
                  <c:v>1.1999999999999997</c:v>
                </c:pt>
                <c:pt idx="9" formatCode="General">
                  <c:v>1.1999999999999997</c:v>
                </c:pt>
                <c:pt idx="10" formatCode="General">
                  <c:v>1.1999999999999997</c:v>
                </c:pt>
              </c:numCache>
            </c:numRef>
          </c:val>
          <c:smooth val="0"/>
        </c:ser>
        <c:ser>
          <c:idx val="1"/>
          <c:order val="1"/>
          <c:tx>
            <c:strRef>
              <c:f>'Perímetro de Canilla'!$C$2</c:f>
              <c:strCache>
                <c:ptCount val="1"/>
                <c:pt idx="0">
                  <c:v>T2</c:v>
                </c:pt>
              </c:strCache>
            </c:strRef>
          </c:tx>
          <c:spPr>
            <a:ln w="12700" cap="rnd">
              <a:solidFill>
                <a:srgbClr val="FFC000"/>
              </a:solidFill>
              <a:round/>
            </a:ln>
            <a:effectLst/>
          </c:spPr>
          <c:marker>
            <c:symbol val="none"/>
          </c:marker>
          <c:cat>
            <c:numRef>
              <c:f>'Perímetro de Canilla'!$A$3:$A$13</c:f>
              <c:numCache>
                <c:formatCode>General</c:formatCode>
                <c:ptCount val="11"/>
                <c:pt idx="0">
                  <c:v>4</c:v>
                </c:pt>
                <c:pt idx="1">
                  <c:v>6</c:v>
                </c:pt>
                <c:pt idx="2">
                  <c:v>8</c:v>
                </c:pt>
                <c:pt idx="3">
                  <c:v>10</c:v>
                </c:pt>
                <c:pt idx="4">
                  <c:v>12</c:v>
                </c:pt>
                <c:pt idx="5">
                  <c:v>14</c:v>
                </c:pt>
                <c:pt idx="6">
                  <c:v>16</c:v>
                </c:pt>
                <c:pt idx="7">
                  <c:v>18</c:v>
                </c:pt>
                <c:pt idx="8">
                  <c:v>20</c:v>
                </c:pt>
                <c:pt idx="9">
                  <c:v>22</c:v>
                </c:pt>
                <c:pt idx="10">
                  <c:v>24</c:v>
                </c:pt>
              </c:numCache>
            </c:numRef>
          </c:cat>
          <c:val>
            <c:numRef>
              <c:f>'Perímetro de Canilla'!$C$3:$C$13</c:f>
              <c:numCache>
                <c:formatCode>0.0</c:formatCode>
                <c:ptCount val="11"/>
                <c:pt idx="0">
                  <c:v>0.77000000000000024</c:v>
                </c:pt>
                <c:pt idx="1">
                  <c:v>0.89250000000000007</c:v>
                </c:pt>
                <c:pt idx="2">
                  <c:v>1.0162499999999999</c:v>
                </c:pt>
                <c:pt idx="3">
                  <c:v>1.0262500000000001</c:v>
                </c:pt>
                <c:pt idx="4">
                  <c:v>1.0462500000000001</c:v>
                </c:pt>
                <c:pt idx="5">
                  <c:v>1.1375</c:v>
                </c:pt>
                <c:pt idx="6">
                  <c:v>1.1412500000000001</c:v>
                </c:pt>
                <c:pt idx="7" formatCode="General">
                  <c:v>1.1999999999999997</c:v>
                </c:pt>
                <c:pt idx="8" formatCode="General">
                  <c:v>1.1999999999999997</c:v>
                </c:pt>
                <c:pt idx="9" formatCode="General">
                  <c:v>1.1999999999999997</c:v>
                </c:pt>
                <c:pt idx="10" formatCode="General">
                  <c:v>1.1999999999999997</c:v>
                </c:pt>
              </c:numCache>
            </c:numRef>
          </c:val>
          <c:smooth val="0"/>
        </c:ser>
        <c:ser>
          <c:idx val="2"/>
          <c:order val="2"/>
          <c:tx>
            <c:strRef>
              <c:f>'Perímetro de Canilla'!$D$2</c:f>
              <c:strCache>
                <c:ptCount val="1"/>
                <c:pt idx="0">
                  <c:v>T3</c:v>
                </c:pt>
              </c:strCache>
            </c:strRef>
          </c:tx>
          <c:spPr>
            <a:ln w="12700" cap="rnd">
              <a:solidFill>
                <a:schemeClr val="accent4"/>
              </a:solidFill>
              <a:round/>
            </a:ln>
            <a:effectLst/>
          </c:spPr>
          <c:marker>
            <c:symbol val="none"/>
          </c:marker>
          <c:cat>
            <c:numRef>
              <c:f>'Perímetro de Canilla'!$A$3:$A$13</c:f>
              <c:numCache>
                <c:formatCode>General</c:formatCode>
                <c:ptCount val="11"/>
                <c:pt idx="0">
                  <c:v>4</c:v>
                </c:pt>
                <c:pt idx="1">
                  <c:v>6</c:v>
                </c:pt>
                <c:pt idx="2">
                  <c:v>8</c:v>
                </c:pt>
                <c:pt idx="3">
                  <c:v>10</c:v>
                </c:pt>
                <c:pt idx="4">
                  <c:v>12</c:v>
                </c:pt>
                <c:pt idx="5">
                  <c:v>14</c:v>
                </c:pt>
                <c:pt idx="6">
                  <c:v>16</c:v>
                </c:pt>
                <c:pt idx="7">
                  <c:v>18</c:v>
                </c:pt>
                <c:pt idx="8">
                  <c:v>20</c:v>
                </c:pt>
                <c:pt idx="9">
                  <c:v>22</c:v>
                </c:pt>
                <c:pt idx="10">
                  <c:v>24</c:v>
                </c:pt>
              </c:numCache>
            </c:numRef>
          </c:cat>
          <c:val>
            <c:numRef>
              <c:f>'Perímetro de Canilla'!$D$3:$D$13</c:f>
              <c:numCache>
                <c:formatCode>0.0</c:formatCode>
                <c:ptCount val="11"/>
                <c:pt idx="0">
                  <c:v>0.81335526315789486</c:v>
                </c:pt>
                <c:pt idx="1">
                  <c:v>0.93690789473684211</c:v>
                </c:pt>
                <c:pt idx="2">
                  <c:v>0.99499999999999988</c:v>
                </c:pt>
                <c:pt idx="3">
                  <c:v>1.0496052631578947</c:v>
                </c:pt>
                <c:pt idx="4">
                  <c:v>1.0760526315789476</c:v>
                </c:pt>
                <c:pt idx="5">
                  <c:v>1.093684210526316</c:v>
                </c:pt>
                <c:pt idx="6">
                  <c:v>1.1440131578947368</c:v>
                </c:pt>
                <c:pt idx="7" formatCode="General">
                  <c:v>1.1999999999999997</c:v>
                </c:pt>
                <c:pt idx="8" formatCode="General">
                  <c:v>1.1999999999999997</c:v>
                </c:pt>
                <c:pt idx="9" formatCode="General">
                  <c:v>1.1999999999999997</c:v>
                </c:pt>
                <c:pt idx="10" formatCode="General">
                  <c:v>1.1999999999999997</c:v>
                </c:pt>
              </c:numCache>
            </c:numRef>
          </c:val>
          <c:smooth val="0"/>
        </c:ser>
        <c:ser>
          <c:idx val="3"/>
          <c:order val="3"/>
          <c:tx>
            <c:strRef>
              <c:f>'Perímetro de Canilla'!$E$2</c:f>
              <c:strCache>
                <c:ptCount val="1"/>
                <c:pt idx="0">
                  <c:v>T4</c:v>
                </c:pt>
              </c:strCache>
            </c:strRef>
          </c:tx>
          <c:spPr>
            <a:ln w="12700" cap="rnd">
              <a:solidFill>
                <a:srgbClr val="00B050"/>
              </a:solidFill>
              <a:round/>
            </a:ln>
            <a:effectLst/>
          </c:spPr>
          <c:marker>
            <c:symbol val="none"/>
          </c:marker>
          <c:cat>
            <c:numRef>
              <c:f>'Perímetro de Canilla'!$A$3:$A$13</c:f>
              <c:numCache>
                <c:formatCode>General</c:formatCode>
                <c:ptCount val="11"/>
                <c:pt idx="0">
                  <c:v>4</c:v>
                </c:pt>
                <c:pt idx="1">
                  <c:v>6</c:v>
                </c:pt>
                <c:pt idx="2">
                  <c:v>8</c:v>
                </c:pt>
                <c:pt idx="3">
                  <c:v>10</c:v>
                </c:pt>
                <c:pt idx="4">
                  <c:v>12</c:v>
                </c:pt>
                <c:pt idx="5">
                  <c:v>14</c:v>
                </c:pt>
                <c:pt idx="6">
                  <c:v>16</c:v>
                </c:pt>
                <c:pt idx="7">
                  <c:v>18</c:v>
                </c:pt>
                <c:pt idx="8">
                  <c:v>20</c:v>
                </c:pt>
                <c:pt idx="9">
                  <c:v>22</c:v>
                </c:pt>
                <c:pt idx="10">
                  <c:v>24</c:v>
                </c:pt>
              </c:numCache>
            </c:numRef>
          </c:cat>
          <c:val>
            <c:numRef>
              <c:f>'Perímetro de Canilla'!$E$3:$E$13</c:f>
              <c:numCache>
                <c:formatCode>0.0</c:formatCode>
                <c:ptCount val="11"/>
                <c:pt idx="0">
                  <c:v>0.83644736842105272</c:v>
                </c:pt>
                <c:pt idx="1">
                  <c:v>0.93664473684210536</c:v>
                </c:pt>
                <c:pt idx="2">
                  <c:v>1.0103289473684212</c:v>
                </c:pt>
                <c:pt idx="3">
                  <c:v>1.0683552631578945</c:v>
                </c:pt>
                <c:pt idx="4">
                  <c:v>1.0784210526315792</c:v>
                </c:pt>
                <c:pt idx="5">
                  <c:v>1.09375</c:v>
                </c:pt>
                <c:pt idx="6">
                  <c:v>1.1455921052631579</c:v>
                </c:pt>
                <c:pt idx="7" formatCode="General">
                  <c:v>1.1999999999999997</c:v>
                </c:pt>
                <c:pt idx="8" formatCode="General">
                  <c:v>1.1999999999999997</c:v>
                </c:pt>
                <c:pt idx="9" formatCode="General">
                  <c:v>1.1999999999999997</c:v>
                </c:pt>
                <c:pt idx="10" formatCode="General">
                  <c:v>1.1999999999999997</c:v>
                </c:pt>
              </c:numCache>
            </c:numRef>
          </c:val>
          <c:smooth val="0"/>
        </c:ser>
        <c:dLbls>
          <c:showLegendKey val="0"/>
          <c:showVal val="0"/>
          <c:showCatName val="0"/>
          <c:showSerName val="0"/>
          <c:showPercent val="0"/>
          <c:showBubbleSize val="0"/>
        </c:dLbls>
        <c:smooth val="0"/>
        <c:axId val="-2003416032"/>
        <c:axId val="-2003425824"/>
      </c:lineChart>
      <c:catAx>
        <c:axId val="-2003416032"/>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Edad del ave (semanas)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03425824"/>
        <c:crosses val="autoZero"/>
        <c:auto val="1"/>
        <c:lblAlgn val="ctr"/>
        <c:lblOffset val="100"/>
        <c:noMultiLvlLbl val="0"/>
      </c:catAx>
      <c:valAx>
        <c:axId val="-2003425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Perímeto de canilla (cm)</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03416032"/>
        <c:crosses val="autoZero"/>
        <c:crossBetween val="between"/>
      </c:valAx>
      <c:spPr>
        <a:noFill/>
        <a:ln w="12700">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solidFill>
        <a:srgbClr val="000000"/>
      </a:solidFill>
    </a:ln>
    <a:effectLst/>
  </c:spPr>
  <c:txPr>
    <a:bodyPr/>
    <a:lstStyle/>
    <a:p>
      <a:pPr>
        <a:defRPr>
          <a:solidFill>
            <a:srgbClr val="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'Capacidad de Postura'!$B$2</c:f>
              <c:strCache>
                <c:ptCount val="1"/>
                <c:pt idx="0">
                  <c:v>T1</c:v>
                </c:pt>
              </c:strCache>
            </c:strRef>
          </c:tx>
          <c:spPr>
            <a:ln w="12700" cap="rnd">
              <a:solidFill>
                <a:srgbClr val="0070C0"/>
              </a:solidFill>
              <a:round/>
            </a:ln>
            <a:effectLst/>
          </c:spPr>
          <c:marker>
            <c:symbol val="none"/>
          </c:marker>
          <c:cat>
            <c:numRef>
              <c:f>'Capacidad de Postura'!$A$3:$A$13</c:f>
              <c:numCache>
                <c:formatCode>General</c:formatCode>
                <c:ptCount val="11"/>
                <c:pt idx="0">
                  <c:v>4</c:v>
                </c:pt>
                <c:pt idx="1">
                  <c:v>6</c:v>
                </c:pt>
                <c:pt idx="2">
                  <c:v>8</c:v>
                </c:pt>
                <c:pt idx="3">
                  <c:v>10</c:v>
                </c:pt>
                <c:pt idx="4">
                  <c:v>12</c:v>
                </c:pt>
                <c:pt idx="5">
                  <c:v>14</c:v>
                </c:pt>
                <c:pt idx="6">
                  <c:v>16</c:v>
                </c:pt>
                <c:pt idx="7">
                  <c:v>18</c:v>
                </c:pt>
                <c:pt idx="8">
                  <c:v>20</c:v>
                </c:pt>
                <c:pt idx="9">
                  <c:v>22</c:v>
                </c:pt>
                <c:pt idx="10">
                  <c:v>24</c:v>
                </c:pt>
              </c:numCache>
            </c:numRef>
          </c:cat>
          <c:val>
            <c:numRef>
              <c:f>'Capacidad de Postura'!$B$3:$B$13</c:f>
              <c:numCache>
                <c:formatCode>0.00</c:formatCode>
                <c:ptCount val="11"/>
                <c:pt idx="0">
                  <c:v>7.704144736842105</c:v>
                </c:pt>
                <c:pt idx="1">
                  <c:v>16.352171052631579</c:v>
                </c:pt>
                <c:pt idx="2">
                  <c:v>25.99111111111111</c:v>
                </c:pt>
                <c:pt idx="3">
                  <c:v>35.414652777777775</c:v>
                </c:pt>
                <c:pt idx="4">
                  <c:v>47.194166666666661</c:v>
                </c:pt>
                <c:pt idx="5">
                  <c:v>47.805488888888888</c:v>
                </c:pt>
                <c:pt idx="6">
                  <c:v>55.409305555555555</c:v>
                </c:pt>
                <c:pt idx="7">
                  <c:v>66.411652777777789</c:v>
                </c:pt>
                <c:pt idx="8">
                  <c:v>72.252361111111114</c:v>
                </c:pt>
                <c:pt idx="9">
                  <c:v>81.27569444444444</c:v>
                </c:pt>
                <c:pt idx="10">
                  <c:v>81.345486111111114</c:v>
                </c:pt>
              </c:numCache>
            </c:numRef>
          </c:val>
          <c:smooth val="0"/>
        </c:ser>
        <c:ser>
          <c:idx val="1"/>
          <c:order val="1"/>
          <c:tx>
            <c:strRef>
              <c:f>'Capacidad de Postura'!$C$2</c:f>
              <c:strCache>
                <c:ptCount val="1"/>
                <c:pt idx="0">
                  <c:v>T2</c:v>
                </c:pt>
              </c:strCache>
            </c:strRef>
          </c:tx>
          <c:spPr>
            <a:ln w="12700" cap="rnd">
              <a:solidFill>
                <a:srgbClr val="FFC000"/>
              </a:solidFill>
              <a:round/>
            </a:ln>
            <a:effectLst/>
          </c:spPr>
          <c:marker>
            <c:symbol val="none"/>
          </c:marker>
          <c:cat>
            <c:numRef>
              <c:f>'Capacidad de Postura'!$A$3:$A$13</c:f>
              <c:numCache>
                <c:formatCode>General</c:formatCode>
                <c:ptCount val="11"/>
                <c:pt idx="0">
                  <c:v>4</c:v>
                </c:pt>
                <c:pt idx="1">
                  <c:v>6</c:v>
                </c:pt>
                <c:pt idx="2">
                  <c:v>8</c:v>
                </c:pt>
                <c:pt idx="3">
                  <c:v>10</c:v>
                </c:pt>
                <c:pt idx="4">
                  <c:v>12</c:v>
                </c:pt>
                <c:pt idx="5">
                  <c:v>14</c:v>
                </c:pt>
                <c:pt idx="6">
                  <c:v>16</c:v>
                </c:pt>
                <c:pt idx="7">
                  <c:v>18</c:v>
                </c:pt>
                <c:pt idx="8">
                  <c:v>20</c:v>
                </c:pt>
                <c:pt idx="9">
                  <c:v>22</c:v>
                </c:pt>
                <c:pt idx="10">
                  <c:v>24</c:v>
                </c:pt>
              </c:numCache>
            </c:numRef>
          </c:cat>
          <c:val>
            <c:numRef>
              <c:f>'Capacidad de Postura'!$C$3:$C$13</c:f>
              <c:numCache>
                <c:formatCode>0.00</c:formatCode>
                <c:ptCount val="11"/>
                <c:pt idx="0">
                  <c:v>8.2226250000000007</c:v>
                </c:pt>
                <c:pt idx="1">
                  <c:v>17.810874999999999</c:v>
                </c:pt>
                <c:pt idx="2">
                  <c:v>29.86</c:v>
                </c:pt>
                <c:pt idx="3">
                  <c:v>38.855749999999993</c:v>
                </c:pt>
                <c:pt idx="4">
                  <c:v>49.256874999999994</c:v>
                </c:pt>
                <c:pt idx="5">
                  <c:v>49.802499999999995</c:v>
                </c:pt>
                <c:pt idx="6">
                  <c:v>56.552499999999995</c:v>
                </c:pt>
                <c:pt idx="7">
                  <c:v>67.473749999999995</c:v>
                </c:pt>
                <c:pt idx="8">
                  <c:v>71.665000000000006</c:v>
                </c:pt>
                <c:pt idx="9">
                  <c:v>81.023124999999993</c:v>
                </c:pt>
                <c:pt idx="10">
                  <c:v>81.236874999999998</c:v>
                </c:pt>
              </c:numCache>
            </c:numRef>
          </c:val>
          <c:smooth val="0"/>
        </c:ser>
        <c:ser>
          <c:idx val="2"/>
          <c:order val="2"/>
          <c:tx>
            <c:strRef>
              <c:f>'Capacidad de Postura'!$D$2</c:f>
              <c:strCache>
                <c:ptCount val="1"/>
                <c:pt idx="0">
                  <c:v>T3</c:v>
                </c:pt>
              </c:strCache>
            </c:strRef>
          </c:tx>
          <c:spPr>
            <a:ln w="12700" cap="rnd">
              <a:solidFill>
                <a:schemeClr val="accent4"/>
              </a:solidFill>
              <a:round/>
            </a:ln>
            <a:effectLst/>
          </c:spPr>
          <c:marker>
            <c:symbol val="none"/>
          </c:marker>
          <c:cat>
            <c:numRef>
              <c:f>'Capacidad de Postura'!$A$3:$A$13</c:f>
              <c:numCache>
                <c:formatCode>General</c:formatCode>
                <c:ptCount val="11"/>
                <c:pt idx="0">
                  <c:v>4</c:v>
                </c:pt>
                <c:pt idx="1">
                  <c:v>6</c:v>
                </c:pt>
                <c:pt idx="2">
                  <c:v>8</c:v>
                </c:pt>
                <c:pt idx="3">
                  <c:v>10</c:v>
                </c:pt>
                <c:pt idx="4">
                  <c:v>12</c:v>
                </c:pt>
                <c:pt idx="5">
                  <c:v>14</c:v>
                </c:pt>
                <c:pt idx="6">
                  <c:v>16</c:v>
                </c:pt>
                <c:pt idx="7">
                  <c:v>18</c:v>
                </c:pt>
                <c:pt idx="8">
                  <c:v>20</c:v>
                </c:pt>
                <c:pt idx="9">
                  <c:v>22</c:v>
                </c:pt>
                <c:pt idx="10">
                  <c:v>24</c:v>
                </c:pt>
              </c:numCache>
            </c:numRef>
          </c:cat>
          <c:val>
            <c:numRef>
              <c:f>'Capacidad de Postura'!$D$3:$D$13</c:f>
              <c:numCache>
                <c:formatCode>0.00</c:formatCode>
                <c:ptCount val="11"/>
                <c:pt idx="0">
                  <c:v>9.3192434210526311</c:v>
                </c:pt>
                <c:pt idx="1">
                  <c:v>16.557151315789472</c:v>
                </c:pt>
                <c:pt idx="2">
                  <c:v>28.676546052631579</c:v>
                </c:pt>
                <c:pt idx="3">
                  <c:v>38.699342105263156</c:v>
                </c:pt>
                <c:pt idx="4">
                  <c:v>43.788019736842102</c:v>
                </c:pt>
                <c:pt idx="5">
                  <c:v>47.578947368421048</c:v>
                </c:pt>
                <c:pt idx="6">
                  <c:v>55.909309210526317</c:v>
                </c:pt>
                <c:pt idx="7">
                  <c:v>65.579802631578957</c:v>
                </c:pt>
                <c:pt idx="8">
                  <c:v>70.936019736842098</c:v>
                </c:pt>
                <c:pt idx="9">
                  <c:v>75.534078947368428</c:v>
                </c:pt>
                <c:pt idx="10">
                  <c:v>80.415657894736853</c:v>
                </c:pt>
              </c:numCache>
            </c:numRef>
          </c:val>
          <c:smooth val="0"/>
        </c:ser>
        <c:ser>
          <c:idx val="3"/>
          <c:order val="3"/>
          <c:tx>
            <c:strRef>
              <c:f>'Capacidad de Postura'!$E$2</c:f>
              <c:strCache>
                <c:ptCount val="1"/>
                <c:pt idx="0">
                  <c:v>T4</c:v>
                </c:pt>
              </c:strCache>
            </c:strRef>
          </c:tx>
          <c:spPr>
            <a:ln w="12700" cap="rnd">
              <a:solidFill>
                <a:srgbClr val="00B050"/>
              </a:solidFill>
              <a:round/>
            </a:ln>
            <a:effectLst/>
          </c:spPr>
          <c:marker>
            <c:symbol val="none"/>
          </c:marker>
          <c:cat>
            <c:numRef>
              <c:f>'Capacidad de Postura'!$A$3:$A$13</c:f>
              <c:numCache>
                <c:formatCode>General</c:formatCode>
                <c:ptCount val="11"/>
                <c:pt idx="0">
                  <c:v>4</c:v>
                </c:pt>
                <c:pt idx="1">
                  <c:v>6</c:v>
                </c:pt>
                <c:pt idx="2">
                  <c:v>8</c:v>
                </c:pt>
                <c:pt idx="3">
                  <c:v>10</c:v>
                </c:pt>
                <c:pt idx="4">
                  <c:v>12</c:v>
                </c:pt>
                <c:pt idx="5">
                  <c:v>14</c:v>
                </c:pt>
                <c:pt idx="6">
                  <c:v>16</c:v>
                </c:pt>
                <c:pt idx="7">
                  <c:v>18</c:v>
                </c:pt>
                <c:pt idx="8">
                  <c:v>20</c:v>
                </c:pt>
                <c:pt idx="9">
                  <c:v>22</c:v>
                </c:pt>
                <c:pt idx="10">
                  <c:v>24</c:v>
                </c:pt>
              </c:numCache>
            </c:numRef>
          </c:cat>
          <c:val>
            <c:numRef>
              <c:f>'Capacidad de Postura'!$E$3:$E$13</c:f>
              <c:numCache>
                <c:formatCode>0.00</c:formatCode>
                <c:ptCount val="11"/>
                <c:pt idx="0">
                  <c:v>10.114539473684211</c:v>
                </c:pt>
                <c:pt idx="1">
                  <c:v>18.155217105263159</c:v>
                </c:pt>
                <c:pt idx="2">
                  <c:v>30.147401315789477</c:v>
                </c:pt>
                <c:pt idx="3">
                  <c:v>44.015032894736848</c:v>
                </c:pt>
                <c:pt idx="4">
                  <c:v>44.677828947368425</c:v>
                </c:pt>
                <c:pt idx="5">
                  <c:v>47.060032894736842</c:v>
                </c:pt>
                <c:pt idx="6">
                  <c:v>56.705032894736846</c:v>
                </c:pt>
                <c:pt idx="7">
                  <c:v>65.907828947368415</c:v>
                </c:pt>
                <c:pt idx="8">
                  <c:v>72.598355263157899</c:v>
                </c:pt>
                <c:pt idx="9">
                  <c:v>77.56174342105264</c:v>
                </c:pt>
                <c:pt idx="10">
                  <c:v>80.038026315789466</c:v>
                </c:pt>
              </c:numCache>
            </c:numRef>
          </c:val>
          <c:smooth val="0"/>
        </c:ser>
        <c:dLbls>
          <c:showLegendKey val="0"/>
          <c:showVal val="0"/>
          <c:showCatName val="0"/>
          <c:showSerName val="0"/>
          <c:showPercent val="0"/>
          <c:showBubbleSize val="0"/>
        </c:dLbls>
        <c:smooth val="0"/>
        <c:axId val="-2072135296"/>
        <c:axId val="-2072134752"/>
      </c:lineChart>
      <c:catAx>
        <c:axId val="-2072135296"/>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Edad del ave (semanas)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72134752"/>
        <c:crosses val="autoZero"/>
        <c:auto val="1"/>
        <c:lblAlgn val="ctr"/>
        <c:lblOffset val="100"/>
        <c:noMultiLvlLbl val="0"/>
      </c:catAx>
      <c:valAx>
        <c:axId val="-207213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r>
                  <a:rPr lang="es-EC"/>
                  <a:t>Capacidad de postura (cm2)</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crossAx val="-2072135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solidFill>
        <a:srgbClr val="000000"/>
      </a:solidFill>
    </a:ln>
    <a:effectLst/>
  </c:spPr>
  <c:txPr>
    <a:bodyPr/>
    <a:lstStyle/>
    <a:p>
      <a:pPr>
        <a:defRPr>
          <a:solidFill>
            <a:srgbClr val="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3">
  <a:schemeClr val="accent3"/>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CE16B-B7DD-4BA2-AC38-F475F8A51BEE}" type="doc">
      <dgm:prSet loTypeId="urn:microsoft.com/office/officeart/2008/layout/HexagonCluster" loCatId="picture" qsTypeId="urn:microsoft.com/office/officeart/2005/8/quickstyle/simple1" qsCatId="simple" csTypeId="urn:microsoft.com/office/officeart/2005/8/colors/accent0_1" csCatId="mainScheme" phldr="1"/>
      <dgm:spPr/>
      <dgm:t>
        <a:bodyPr/>
        <a:lstStyle/>
        <a:p>
          <a:endParaRPr lang="es-CO"/>
        </a:p>
      </dgm:t>
    </dgm:pt>
    <dgm:pt modelId="{FF3A09A3-FF86-4D70-837E-B2C1C12D6A11}">
      <dgm:prSet phldrT="[Texto]" custT="1"/>
      <dgm:spPr/>
      <dgm:t>
        <a:bodyPr/>
        <a:lstStyle/>
        <a:p>
          <a:r>
            <a:rPr lang="es-EC" sz="1100" dirty="0" smtClean="0">
              <a:solidFill>
                <a:schemeClr val="accent3">
                  <a:lumMod val="75000"/>
                </a:schemeClr>
              </a:solidFill>
              <a:latin typeface="Arial "/>
            </a:rPr>
            <a:t>Ecuador ha logrado grandes avances en parámetros productivos en el ámbito avícola</a:t>
          </a:r>
          <a:endParaRPr lang="es-CO" sz="1100" dirty="0">
            <a:solidFill>
              <a:schemeClr val="accent3">
                <a:lumMod val="75000"/>
              </a:schemeClr>
            </a:solidFill>
            <a:latin typeface="Arial "/>
          </a:endParaRPr>
        </a:p>
      </dgm:t>
    </dgm:pt>
    <dgm:pt modelId="{13EE606B-304D-4BD9-B2B5-21BEBD269704}" type="parTrans" cxnId="{B58B5411-C702-4481-A739-D197012E22AA}">
      <dgm:prSet/>
      <dgm:spPr/>
      <dgm:t>
        <a:bodyPr/>
        <a:lstStyle/>
        <a:p>
          <a:endParaRPr lang="es-CO">
            <a:solidFill>
              <a:schemeClr val="accent3">
                <a:lumMod val="75000"/>
              </a:schemeClr>
            </a:solidFill>
          </a:endParaRPr>
        </a:p>
      </dgm:t>
    </dgm:pt>
    <dgm:pt modelId="{E92509CE-EF35-42AE-9DF7-5B7ACC1E7C30}" type="sibTrans" cxnId="{B58B5411-C702-4481-A739-D197012E22AA}">
      <dgm:prSet/>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CO">
            <a:solidFill>
              <a:schemeClr val="accent3">
                <a:lumMod val="75000"/>
              </a:schemeClr>
            </a:solidFill>
          </a:endParaRPr>
        </a:p>
      </dgm:t>
    </dgm:pt>
    <dgm:pt modelId="{336F31D0-BD39-4CCC-8795-5B4DDD5E7699}">
      <dgm:prSet phldrT="[Texto]" custT="1"/>
      <dgm:spPr/>
      <dgm:t>
        <a:bodyPr/>
        <a:lstStyle/>
        <a:p>
          <a:r>
            <a:rPr lang="es-EC" sz="1100" dirty="0" smtClean="0">
              <a:solidFill>
                <a:schemeClr val="accent3">
                  <a:lumMod val="75000"/>
                </a:schemeClr>
              </a:solidFill>
              <a:latin typeface="Arial "/>
            </a:rPr>
            <a:t>La viabilidad de levante y periodo de postura está directamente relacionada con el tipo de alojamiento medio ambiente y manejo</a:t>
          </a:r>
          <a:endParaRPr lang="es-CO" sz="1100" dirty="0">
            <a:solidFill>
              <a:schemeClr val="accent3">
                <a:lumMod val="75000"/>
              </a:schemeClr>
            </a:solidFill>
            <a:latin typeface="Arial "/>
          </a:endParaRPr>
        </a:p>
      </dgm:t>
    </dgm:pt>
    <dgm:pt modelId="{4D17028D-35FA-492D-B259-BC426CF78FE7}" type="parTrans" cxnId="{C690CD3F-AD19-4C8F-970F-18002EAC3DBD}">
      <dgm:prSet/>
      <dgm:spPr/>
      <dgm:t>
        <a:bodyPr/>
        <a:lstStyle/>
        <a:p>
          <a:endParaRPr lang="es-CO">
            <a:solidFill>
              <a:schemeClr val="accent3">
                <a:lumMod val="75000"/>
              </a:schemeClr>
            </a:solidFill>
          </a:endParaRPr>
        </a:p>
      </dgm:t>
    </dgm:pt>
    <dgm:pt modelId="{F9F97513-E2DF-43AA-B88B-8702AA76F51B}" type="sibTrans" cxnId="{C690CD3F-AD19-4C8F-970F-18002EAC3DBD}">
      <dgm:prSet/>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CO">
            <a:solidFill>
              <a:schemeClr val="accent3">
                <a:lumMod val="75000"/>
              </a:schemeClr>
            </a:solidFill>
          </a:endParaRPr>
        </a:p>
      </dgm:t>
    </dgm:pt>
    <dgm:pt modelId="{AEFE346C-BA61-491D-A794-EB8EE113C069}">
      <dgm:prSet phldrT="[Texto]" custT="1"/>
      <dgm:spPr/>
      <dgm:t>
        <a:bodyPr/>
        <a:lstStyle/>
        <a:p>
          <a:r>
            <a:rPr lang="es-EC" sz="1100" dirty="0" smtClean="0">
              <a:solidFill>
                <a:schemeClr val="accent3">
                  <a:lumMod val="75000"/>
                </a:schemeClr>
              </a:solidFill>
              <a:latin typeface="Arial "/>
            </a:rPr>
            <a:t>El aprovechamiento de la capacidad productiva, da como resultado un alto pico de producción y buena persistencia de postura</a:t>
          </a:r>
          <a:endParaRPr lang="es-CO" sz="1100" dirty="0">
            <a:solidFill>
              <a:schemeClr val="accent3">
                <a:lumMod val="75000"/>
              </a:schemeClr>
            </a:solidFill>
            <a:latin typeface="Arial "/>
          </a:endParaRPr>
        </a:p>
      </dgm:t>
    </dgm:pt>
    <dgm:pt modelId="{752D2DFC-583F-40C0-A11A-6DEA40F6AC24}" type="parTrans" cxnId="{E0F96EBA-9C64-4C01-B4F0-D08FECBA1FDC}">
      <dgm:prSet/>
      <dgm:spPr/>
      <dgm:t>
        <a:bodyPr/>
        <a:lstStyle/>
        <a:p>
          <a:endParaRPr lang="es-CO">
            <a:solidFill>
              <a:schemeClr val="accent3">
                <a:lumMod val="75000"/>
              </a:schemeClr>
            </a:solidFill>
          </a:endParaRPr>
        </a:p>
      </dgm:t>
    </dgm:pt>
    <dgm:pt modelId="{C19A9D81-C904-4119-9E7C-97E65CA1FD15}" type="sibTrans" cxnId="{E0F96EBA-9C64-4C01-B4F0-D08FECBA1FDC}">
      <dgm:prSet/>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s-CO">
            <a:solidFill>
              <a:schemeClr val="accent3">
                <a:lumMod val="75000"/>
              </a:schemeClr>
            </a:solidFill>
          </a:endParaRPr>
        </a:p>
      </dgm:t>
    </dgm:pt>
    <dgm:pt modelId="{855F141D-C866-4866-A424-DBDCB691D628}" type="pres">
      <dgm:prSet presAssocID="{3E8CE16B-B7DD-4BA2-AC38-F475F8A51BEE}" presName="Name0" presStyleCnt="0">
        <dgm:presLayoutVars>
          <dgm:chMax val="21"/>
          <dgm:chPref val="21"/>
        </dgm:presLayoutVars>
      </dgm:prSet>
      <dgm:spPr/>
      <dgm:t>
        <a:bodyPr/>
        <a:lstStyle/>
        <a:p>
          <a:endParaRPr lang="es-CO"/>
        </a:p>
      </dgm:t>
    </dgm:pt>
    <dgm:pt modelId="{C619A009-DF29-4F99-8B10-C99F511BFAEE}" type="pres">
      <dgm:prSet presAssocID="{FF3A09A3-FF86-4D70-837E-B2C1C12D6A11}" presName="text1" presStyleCnt="0"/>
      <dgm:spPr/>
    </dgm:pt>
    <dgm:pt modelId="{32BCA7C2-5C51-4A4D-A219-4FE2A0E6102A}" type="pres">
      <dgm:prSet presAssocID="{FF3A09A3-FF86-4D70-837E-B2C1C12D6A11}" presName="textRepeatNode" presStyleLbl="alignNode1" presStyleIdx="0" presStyleCnt="3">
        <dgm:presLayoutVars>
          <dgm:chMax val="0"/>
          <dgm:chPref val="0"/>
          <dgm:bulletEnabled val="1"/>
        </dgm:presLayoutVars>
      </dgm:prSet>
      <dgm:spPr/>
      <dgm:t>
        <a:bodyPr/>
        <a:lstStyle/>
        <a:p>
          <a:endParaRPr lang="es-CO"/>
        </a:p>
      </dgm:t>
    </dgm:pt>
    <dgm:pt modelId="{ACD0C75E-0F74-423F-A01F-1F89C48CAF6B}" type="pres">
      <dgm:prSet presAssocID="{FF3A09A3-FF86-4D70-837E-B2C1C12D6A11}" presName="textaccent1" presStyleCnt="0"/>
      <dgm:spPr/>
    </dgm:pt>
    <dgm:pt modelId="{C48C2CCF-46D2-4B27-86B6-6C0AA6402025}" type="pres">
      <dgm:prSet presAssocID="{FF3A09A3-FF86-4D70-837E-B2C1C12D6A11}" presName="accentRepeatNode" presStyleLbl="solidAlignAcc1" presStyleIdx="0" presStyleCnt="6"/>
      <dgm:spPr/>
    </dgm:pt>
    <dgm:pt modelId="{BD9F91A9-7286-4CB7-A501-713C330725B7}" type="pres">
      <dgm:prSet presAssocID="{E92509CE-EF35-42AE-9DF7-5B7ACC1E7C30}" presName="image1" presStyleCnt="0"/>
      <dgm:spPr/>
    </dgm:pt>
    <dgm:pt modelId="{998244E8-0565-4738-B92A-38CECC69B90C}" type="pres">
      <dgm:prSet presAssocID="{E92509CE-EF35-42AE-9DF7-5B7ACC1E7C30}" presName="imageRepeatNode" presStyleLbl="alignAcc1" presStyleIdx="0" presStyleCnt="3"/>
      <dgm:spPr/>
      <dgm:t>
        <a:bodyPr/>
        <a:lstStyle/>
        <a:p>
          <a:endParaRPr lang="es-CO"/>
        </a:p>
      </dgm:t>
    </dgm:pt>
    <dgm:pt modelId="{C2C6A728-DB92-4375-8D51-22F637D17377}" type="pres">
      <dgm:prSet presAssocID="{E92509CE-EF35-42AE-9DF7-5B7ACC1E7C30}" presName="imageaccent1" presStyleCnt="0"/>
      <dgm:spPr/>
    </dgm:pt>
    <dgm:pt modelId="{2710E2D7-A1B6-4EC3-8C5E-5A6BD98BCCA5}" type="pres">
      <dgm:prSet presAssocID="{E92509CE-EF35-42AE-9DF7-5B7ACC1E7C30}" presName="accentRepeatNode" presStyleLbl="solidAlignAcc1" presStyleIdx="1" presStyleCnt="6"/>
      <dgm:spPr/>
    </dgm:pt>
    <dgm:pt modelId="{EE92386E-1FCB-413E-B10E-72264593246F}" type="pres">
      <dgm:prSet presAssocID="{336F31D0-BD39-4CCC-8795-5B4DDD5E7699}" presName="text2" presStyleCnt="0"/>
      <dgm:spPr/>
    </dgm:pt>
    <dgm:pt modelId="{4419508F-1BF3-494B-AA0E-C00712202E4D}" type="pres">
      <dgm:prSet presAssocID="{336F31D0-BD39-4CCC-8795-5B4DDD5E7699}" presName="textRepeatNode" presStyleLbl="alignNode1" presStyleIdx="1" presStyleCnt="3">
        <dgm:presLayoutVars>
          <dgm:chMax val="0"/>
          <dgm:chPref val="0"/>
          <dgm:bulletEnabled val="1"/>
        </dgm:presLayoutVars>
      </dgm:prSet>
      <dgm:spPr/>
      <dgm:t>
        <a:bodyPr/>
        <a:lstStyle/>
        <a:p>
          <a:endParaRPr lang="es-CO"/>
        </a:p>
      </dgm:t>
    </dgm:pt>
    <dgm:pt modelId="{18812B5B-318D-46A8-8A1D-197F38BEDED5}" type="pres">
      <dgm:prSet presAssocID="{336F31D0-BD39-4CCC-8795-5B4DDD5E7699}" presName="textaccent2" presStyleCnt="0"/>
      <dgm:spPr/>
    </dgm:pt>
    <dgm:pt modelId="{59FBBAB3-8533-4592-AC77-B8BAA3CE27B0}" type="pres">
      <dgm:prSet presAssocID="{336F31D0-BD39-4CCC-8795-5B4DDD5E7699}" presName="accentRepeatNode" presStyleLbl="solidAlignAcc1" presStyleIdx="2" presStyleCnt="6"/>
      <dgm:spPr/>
    </dgm:pt>
    <dgm:pt modelId="{5B6B38D8-C9B5-46D4-8A1E-7AF74CB59FB9}" type="pres">
      <dgm:prSet presAssocID="{F9F97513-E2DF-43AA-B88B-8702AA76F51B}" presName="image2" presStyleCnt="0"/>
      <dgm:spPr/>
    </dgm:pt>
    <dgm:pt modelId="{5C5ADA35-0F12-4FB0-9164-BE06C4498A8F}" type="pres">
      <dgm:prSet presAssocID="{F9F97513-E2DF-43AA-B88B-8702AA76F51B}" presName="imageRepeatNode" presStyleLbl="alignAcc1" presStyleIdx="1" presStyleCnt="3"/>
      <dgm:spPr/>
      <dgm:t>
        <a:bodyPr/>
        <a:lstStyle/>
        <a:p>
          <a:endParaRPr lang="es-CO"/>
        </a:p>
      </dgm:t>
    </dgm:pt>
    <dgm:pt modelId="{A6A8AF38-9874-4E52-AF8C-168B44D0038A}" type="pres">
      <dgm:prSet presAssocID="{F9F97513-E2DF-43AA-B88B-8702AA76F51B}" presName="imageaccent2" presStyleCnt="0"/>
      <dgm:spPr/>
    </dgm:pt>
    <dgm:pt modelId="{B94E3283-BF52-41D3-99C3-B0FB493D8430}" type="pres">
      <dgm:prSet presAssocID="{F9F97513-E2DF-43AA-B88B-8702AA76F51B}" presName="accentRepeatNode" presStyleLbl="solidAlignAcc1" presStyleIdx="3" presStyleCnt="6"/>
      <dgm:spPr/>
    </dgm:pt>
    <dgm:pt modelId="{AB70B98D-F1ED-4BED-A3EB-D9D8867BFA64}" type="pres">
      <dgm:prSet presAssocID="{AEFE346C-BA61-491D-A794-EB8EE113C069}" presName="text3" presStyleCnt="0"/>
      <dgm:spPr/>
    </dgm:pt>
    <dgm:pt modelId="{BD4E84E0-F311-4CA4-BAD9-3123CB902058}" type="pres">
      <dgm:prSet presAssocID="{AEFE346C-BA61-491D-A794-EB8EE113C069}" presName="textRepeatNode" presStyleLbl="alignNode1" presStyleIdx="2" presStyleCnt="3">
        <dgm:presLayoutVars>
          <dgm:chMax val="0"/>
          <dgm:chPref val="0"/>
          <dgm:bulletEnabled val="1"/>
        </dgm:presLayoutVars>
      </dgm:prSet>
      <dgm:spPr/>
      <dgm:t>
        <a:bodyPr/>
        <a:lstStyle/>
        <a:p>
          <a:endParaRPr lang="es-CO"/>
        </a:p>
      </dgm:t>
    </dgm:pt>
    <dgm:pt modelId="{3212A694-3B62-4483-B708-C505D4316DF5}" type="pres">
      <dgm:prSet presAssocID="{AEFE346C-BA61-491D-A794-EB8EE113C069}" presName="textaccent3" presStyleCnt="0"/>
      <dgm:spPr/>
    </dgm:pt>
    <dgm:pt modelId="{72B08281-0B8D-4E61-ACC2-888B8B6874C8}" type="pres">
      <dgm:prSet presAssocID="{AEFE346C-BA61-491D-A794-EB8EE113C069}" presName="accentRepeatNode" presStyleLbl="solidAlignAcc1" presStyleIdx="4" presStyleCnt="6"/>
      <dgm:spPr/>
    </dgm:pt>
    <dgm:pt modelId="{2A77DA3B-8891-4F82-9AFF-CD9EC380D1F9}" type="pres">
      <dgm:prSet presAssocID="{C19A9D81-C904-4119-9E7C-97E65CA1FD15}" presName="image3" presStyleCnt="0"/>
      <dgm:spPr/>
    </dgm:pt>
    <dgm:pt modelId="{1CCE90E7-516B-43F8-802E-7617670E2799}" type="pres">
      <dgm:prSet presAssocID="{C19A9D81-C904-4119-9E7C-97E65CA1FD15}" presName="imageRepeatNode" presStyleLbl="alignAcc1" presStyleIdx="2" presStyleCnt="3"/>
      <dgm:spPr/>
      <dgm:t>
        <a:bodyPr/>
        <a:lstStyle/>
        <a:p>
          <a:endParaRPr lang="es-CO"/>
        </a:p>
      </dgm:t>
    </dgm:pt>
    <dgm:pt modelId="{CEB27738-4758-4D9A-94BE-7FB5B5185449}" type="pres">
      <dgm:prSet presAssocID="{C19A9D81-C904-4119-9E7C-97E65CA1FD15}" presName="imageaccent3" presStyleCnt="0"/>
      <dgm:spPr/>
    </dgm:pt>
    <dgm:pt modelId="{8C2469B8-21FC-4C91-BE23-C1DCD42AF2CC}" type="pres">
      <dgm:prSet presAssocID="{C19A9D81-C904-4119-9E7C-97E65CA1FD15}" presName="accentRepeatNode" presStyleLbl="solidAlignAcc1" presStyleIdx="5" presStyleCnt="6"/>
      <dgm:spPr/>
    </dgm:pt>
  </dgm:ptLst>
  <dgm:cxnLst>
    <dgm:cxn modelId="{C68339E8-F47F-4BCE-9DD7-9B3B6ED85422}" type="presOf" srcId="{F9F97513-E2DF-43AA-B88B-8702AA76F51B}" destId="{5C5ADA35-0F12-4FB0-9164-BE06C4498A8F}" srcOrd="0" destOrd="0" presId="urn:microsoft.com/office/officeart/2008/layout/HexagonCluster"/>
    <dgm:cxn modelId="{C333E0E4-9544-48CF-AF60-F5B902FC4CCD}" type="presOf" srcId="{E92509CE-EF35-42AE-9DF7-5B7ACC1E7C30}" destId="{998244E8-0565-4738-B92A-38CECC69B90C}" srcOrd="0" destOrd="0" presId="urn:microsoft.com/office/officeart/2008/layout/HexagonCluster"/>
    <dgm:cxn modelId="{139867C4-F8F8-4B02-911B-0A876F29FC70}" type="presOf" srcId="{FF3A09A3-FF86-4D70-837E-B2C1C12D6A11}" destId="{32BCA7C2-5C51-4A4D-A219-4FE2A0E6102A}" srcOrd="0" destOrd="0" presId="urn:microsoft.com/office/officeart/2008/layout/HexagonCluster"/>
    <dgm:cxn modelId="{EEB6FB3F-66BE-4ED1-91FD-84969BCA50C9}" type="presOf" srcId="{336F31D0-BD39-4CCC-8795-5B4DDD5E7699}" destId="{4419508F-1BF3-494B-AA0E-C00712202E4D}" srcOrd="0" destOrd="0" presId="urn:microsoft.com/office/officeart/2008/layout/HexagonCluster"/>
    <dgm:cxn modelId="{C690CD3F-AD19-4C8F-970F-18002EAC3DBD}" srcId="{3E8CE16B-B7DD-4BA2-AC38-F475F8A51BEE}" destId="{336F31D0-BD39-4CCC-8795-5B4DDD5E7699}" srcOrd="1" destOrd="0" parTransId="{4D17028D-35FA-492D-B259-BC426CF78FE7}" sibTransId="{F9F97513-E2DF-43AA-B88B-8702AA76F51B}"/>
    <dgm:cxn modelId="{646CBCD4-0FAD-445C-B74C-86BAC80D3D40}" type="presOf" srcId="{3E8CE16B-B7DD-4BA2-AC38-F475F8A51BEE}" destId="{855F141D-C866-4866-A424-DBDCB691D628}" srcOrd="0" destOrd="0" presId="urn:microsoft.com/office/officeart/2008/layout/HexagonCluster"/>
    <dgm:cxn modelId="{E0F96EBA-9C64-4C01-B4F0-D08FECBA1FDC}" srcId="{3E8CE16B-B7DD-4BA2-AC38-F475F8A51BEE}" destId="{AEFE346C-BA61-491D-A794-EB8EE113C069}" srcOrd="2" destOrd="0" parTransId="{752D2DFC-583F-40C0-A11A-6DEA40F6AC24}" sibTransId="{C19A9D81-C904-4119-9E7C-97E65CA1FD15}"/>
    <dgm:cxn modelId="{B58B5411-C702-4481-A739-D197012E22AA}" srcId="{3E8CE16B-B7DD-4BA2-AC38-F475F8A51BEE}" destId="{FF3A09A3-FF86-4D70-837E-B2C1C12D6A11}" srcOrd="0" destOrd="0" parTransId="{13EE606B-304D-4BD9-B2B5-21BEBD269704}" sibTransId="{E92509CE-EF35-42AE-9DF7-5B7ACC1E7C30}"/>
    <dgm:cxn modelId="{B3C31CB8-3F83-43CF-B602-C85A55E95AE6}" type="presOf" srcId="{C19A9D81-C904-4119-9E7C-97E65CA1FD15}" destId="{1CCE90E7-516B-43F8-802E-7617670E2799}" srcOrd="0" destOrd="0" presId="urn:microsoft.com/office/officeart/2008/layout/HexagonCluster"/>
    <dgm:cxn modelId="{4BFFCBC3-71EE-4681-95C9-7EE3D2BE36D2}" type="presOf" srcId="{AEFE346C-BA61-491D-A794-EB8EE113C069}" destId="{BD4E84E0-F311-4CA4-BAD9-3123CB902058}" srcOrd="0" destOrd="0" presId="urn:microsoft.com/office/officeart/2008/layout/HexagonCluster"/>
    <dgm:cxn modelId="{1086587E-AE50-42FD-B5CB-65C37862D0A6}" type="presParOf" srcId="{855F141D-C866-4866-A424-DBDCB691D628}" destId="{C619A009-DF29-4F99-8B10-C99F511BFAEE}" srcOrd="0" destOrd="0" presId="urn:microsoft.com/office/officeart/2008/layout/HexagonCluster"/>
    <dgm:cxn modelId="{EE5F485E-B9DC-413A-B3C4-7D7ADAE8786B}" type="presParOf" srcId="{C619A009-DF29-4F99-8B10-C99F511BFAEE}" destId="{32BCA7C2-5C51-4A4D-A219-4FE2A0E6102A}" srcOrd="0" destOrd="0" presId="urn:microsoft.com/office/officeart/2008/layout/HexagonCluster"/>
    <dgm:cxn modelId="{1FF60DF8-F107-40C6-9792-4C9F81975A8C}" type="presParOf" srcId="{855F141D-C866-4866-A424-DBDCB691D628}" destId="{ACD0C75E-0F74-423F-A01F-1F89C48CAF6B}" srcOrd="1" destOrd="0" presId="urn:microsoft.com/office/officeart/2008/layout/HexagonCluster"/>
    <dgm:cxn modelId="{10763F86-72D5-42B7-B2F2-2127D45FFEAB}" type="presParOf" srcId="{ACD0C75E-0F74-423F-A01F-1F89C48CAF6B}" destId="{C48C2CCF-46D2-4B27-86B6-6C0AA6402025}" srcOrd="0" destOrd="0" presId="urn:microsoft.com/office/officeart/2008/layout/HexagonCluster"/>
    <dgm:cxn modelId="{FE45FA44-E8C4-41A0-B0E8-B873E9C461A2}" type="presParOf" srcId="{855F141D-C866-4866-A424-DBDCB691D628}" destId="{BD9F91A9-7286-4CB7-A501-713C330725B7}" srcOrd="2" destOrd="0" presId="urn:microsoft.com/office/officeart/2008/layout/HexagonCluster"/>
    <dgm:cxn modelId="{CCE27652-977F-40D9-828B-B6919510F411}" type="presParOf" srcId="{BD9F91A9-7286-4CB7-A501-713C330725B7}" destId="{998244E8-0565-4738-B92A-38CECC69B90C}" srcOrd="0" destOrd="0" presId="urn:microsoft.com/office/officeart/2008/layout/HexagonCluster"/>
    <dgm:cxn modelId="{80C03B92-D703-4750-AE1B-A090F8D1575D}" type="presParOf" srcId="{855F141D-C866-4866-A424-DBDCB691D628}" destId="{C2C6A728-DB92-4375-8D51-22F637D17377}" srcOrd="3" destOrd="0" presId="urn:microsoft.com/office/officeart/2008/layout/HexagonCluster"/>
    <dgm:cxn modelId="{8B0E839E-5BE3-411F-99EF-4A4B757B5FA5}" type="presParOf" srcId="{C2C6A728-DB92-4375-8D51-22F637D17377}" destId="{2710E2D7-A1B6-4EC3-8C5E-5A6BD98BCCA5}" srcOrd="0" destOrd="0" presId="urn:microsoft.com/office/officeart/2008/layout/HexagonCluster"/>
    <dgm:cxn modelId="{BC6C1C99-8F37-4BEA-97C0-5C3343FA625D}" type="presParOf" srcId="{855F141D-C866-4866-A424-DBDCB691D628}" destId="{EE92386E-1FCB-413E-B10E-72264593246F}" srcOrd="4" destOrd="0" presId="urn:microsoft.com/office/officeart/2008/layout/HexagonCluster"/>
    <dgm:cxn modelId="{01F4AF36-F30C-4904-8D6A-D0985CFA6DC7}" type="presParOf" srcId="{EE92386E-1FCB-413E-B10E-72264593246F}" destId="{4419508F-1BF3-494B-AA0E-C00712202E4D}" srcOrd="0" destOrd="0" presId="urn:microsoft.com/office/officeart/2008/layout/HexagonCluster"/>
    <dgm:cxn modelId="{36CC9FDB-7B87-4C2F-9304-03A8A66D1C44}" type="presParOf" srcId="{855F141D-C866-4866-A424-DBDCB691D628}" destId="{18812B5B-318D-46A8-8A1D-197F38BEDED5}" srcOrd="5" destOrd="0" presId="urn:microsoft.com/office/officeart/2008/layout/HexagonCluster"/>
    <dgm:cxn modelId="{0891ABAB-39BD-4FD8-B425-D00DAC012F42}" type="presParOf" srcId="{18812B5B-318D-46A8-8A1D-197F38BEDED5}" destId="{59FBBAB3-8533-4592-AC77-B8BAA3CE27B0}" srcOrd="0" destOrd="0" presId="urn:microsoft.com/office/officeart/2008/layout/HexagonCluster"/>
    <dgm:cxn modelId="{98104078-989F-44E6-AA57-5DCC18FC9497}" type="presParOf" srcId="{855F141D-C866-4866-A424-DBDCB691D628}" destId="{5B6B38D8-C9B5-46D4-8A1E-7AF74CB59FB9}" srcOrd="6" destOrd="0" presId="urn:microsoft.com/office/officeart/2008/layout/HexagonCluster"/>
    <dgm:cxn modelId="{9C806360-10B3-4D46-BB6D-1FD83734006E}" type="presParOf" srcId="{5B6B38D8-C9B5-46D4-8A1E-7AF74CB59FB9}" destId="{5C5ADA35-0F12-4FB0-9164-BE06C4498A8F}" srcOrd="0" destOrd="0" presId="urn:microsoft.com/office/officeart/2008/layout/HexagonCluster"/>
    <dgm:cxn modelId="{6A9D305B-8750-4603-B5A0-0D2D200A1C98}" type="presParOf" srcId="{855F141D-C866-4866-A424-DBDCB691D628}" destId="{A6A8AF38-9874-4E52-AF8C-168B44D0038A}" srcOrd="7" destOrd="0" presId="urn:microsoft.com/office/officeart/2008/layout/HexagonCluster"/>
    <dgm:cxn modelId="{C13810A7-0F92-459D-A901-FF52C2A87924}" type="presParOf" srcId="{A6A8AF38-9874-4E52-AF8C-168B44D0038A}" destId="{B94E3283-BF52-41D3-99C3-B0FB493D8430}" srcOrd="0" destOrd="0" presId="urn:microsoft.com/office/officeart/2008/layout/HexagonCluster"/>
    <dgm:cxn modelId="{D0479839-18B7-46DE-94C3-4DFBD6CF28D0}" type="presParOf" srcId="{855F141D-C866-4866-A424-DBDCB691D628}" destId="{AB70B98D-F1ED-4BED-A3EB-D9D8867BFA64}" srcOrd="8" destOrd="0" presId="urn:microsoft.com/office/officeart/2008/layout/HexagonCluster"/>
    <dgm:cxn modelId="{B3404CF8-2937-477E-8683-6549BC13A4DB}" type="presParOf" srcId="{AB70B98D-F1ED-4BED-A3EB-D9D8867BFA64}" destId="{BD4E84E0-F311-4CA4-BAD9-3123CB902058}" srcOrd="0" destOrd="0" presId="urn:microsoft.com/office/officeart/2008/layout/HexagonCluster"/>
    <dgm:cxn modelId="{1F3B3FCE-D4B9-497D-AEF3-1FB7F880E854}" type="presParOf" srcId="{855F141D-C866-4866-A424-DBDCB691D628}" destId="{3212A694-3B62-4483-B708-C505D4316DF5}" srcOrd="9" destOrd="0" presId="urn:microsoft.com/office/officeart/2008/layout/HexagonCluster"/>
    <dgm:cxn modelId="{E3776ABE-458E-436B-8467-4F6CF6B0A22F}" type="presParOf" srcId="{3212A694-3B62-4483-B708-C505D4316DF5}" destId="{72B08281-0B8D-4E61-ACC2-888B8B6874C8}" srcOrd="0" destOrd="0" presId="urn:microsoft.com/office/officeart/2008/layout/HexagonCluster"/>
    <dgm:cxn modelId="{EC4FFF25-7D58-401E-AC4A-630AA1B3EC52}" type="presParOf" srcId="{855F141D-C866-4866-A424-DBDCB691D628}" destId="{2A77DA3B-8891-4F82-9AFF-CD9EC380D1F9}" srcOrd="10" destOrd="0" presId="urn:microsoft.com/office/officeart/2008/layout/HexagonCluster"/>
    <dgm:cxn modelId="{E29674C5-6F0E-4BF5-BAD6-30CE4522328A}" type="presParOf" srcId="{2A77DA3B-8891-4F82-9AFF-CD9EC380D1F9}" destId="{1CCE90E7-516B-43F8-802E-7617670E2799}" srcOrd="0" destOrd="0" presId="urn:microsoft.com/office/officeart/2008/layout/HexagonCluster"/>
    <dgm:cxn modelId="{3CBEC615-2CCA-4D3E-A275-1854B9EC3D88}" type="presParOf" srcId="{855F141D-C866-4866-A424-DBDCB691D628}" destId="{CEB27738-4758-4D9A-94BE-7FB5B5185449}" srcOrd="11" destOrd="0" presId="urn:microsoft.com/office/officeart/2008/layout/HexagonCluster"/>
    <dgm:cxn modelId="{8BD9412F-9D6F-4BB4-9AFC-CE41D41714B4}" type="presParOf" srcId="{CEB27738-4758-4D9A-94BE-7FB5B5185449}" destId="{8C2469B8-21FC-4C91-BE23-C1DCD42AF2CC}"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24C1CD-82DE-4229-9910-038564549CB7}" type="doc">
      <dgm:prSet loTypeId="urn:microsoft.com/office/officeart/2009/3/layout/SubStepProcess" loCatId="process" qsTypeId="urn:microsoft.com/office/officeart/2005/8/quickstyle/simple1" qsCatId="simple" csTypeId="urn:microsoft.com/office/officeart/2005/8/colors/colorful3" csCatId="colorful" phldr="1"/>
      <dgm:spPr/>
      <dgm:t>
        <a:bodyPr/>
        <a:lstStyle/>
        <a:p>
          <a:endParaRPr lang="es-CO"/>
        </a:p>
      </dgm:t>
    </dgm:pt>
    <dgm:pt modelId="{F484EE8F-935C-4906-81E6-38EA499C2D31}">
      <dgm:prSet phldrT="[Texto]" custT="1"/>
      <dgm:spPr/>
      <dgm:t>
        <a:bodyPr/>
        <a:lstStyle/>
        <a:p>
          <a:r>
            <a:rPr lang="es-CO" sz="1100" dirty="0" smtClean="0"/>
            <a:t>Aumento </a:t>
          </a:r>
          <a:br>
            <a:rPr lang="es-CO" sz="1100" dirty="0" smtClean="0"/>
          </a:br>
          <a:r>
            <a:rPr lang="es-CO" sz="1100" dirty="0" smtClean="0"/>
            <a:t>de la competencia en el sector avícola</a:t>
          </a:r>
          <a:endParaRPr lang="es-CO" sz="1100" dirty="0"/>
        </a:p>
      </dgm:t>
    </dgm:pt>
    <dgm:pt modelId="{C489E591-150B-4131-AAA4-E8D02A5D2509}" type="parTrans" cxnId="{FAA59E9D-3F56-456B-BD17-FFC443460230}">
      <dgm:prSet/>
      <dgm:spPr/>
      <dgm:t>
        <a:bodyPr/>
        <a:lstStyle/>
        <a:p>
          <a:endParaRPr lang="es-CO" sz="1100">
            <a:solidFill>
              <a:srgbClr val="000000"/>
            </a:solidFill>
          </a:endParaRPr>
        </a:p>
      </dgm:t>
    </dgm:pt>
    <dgm:pt modelId="{A91A0C18-6819-40DE-B250-1CC57A023499}" type="sibTrans" cxnId="{FAA59E9D-3F56-456B-BD17-FFC443460230}">
      <dgm:prSet/>
      <dgm:spPr/>
      <dgm:t>
        <a:bodyPr/>
        <a:lstStyle/>
        <a:p>
          <a:endParaRPr lang="es-CO" sz="1100">
            <a:solidFill>
              <a:srgbClr val="000000"/>
            </a:solidFill>
          </a:endParaRPr>
        </a:p>
      </dgm:t>
    </dgm:pt>
    <dgm:pt modelId="{3B53EDAA-3775-412E-8D63-55E934556C43}">
      <dgm:prSet phldrT="[Texto]" custT="1"/>
      <dgm:spPr/>
      <dgm:t>
        <a:bodyPr/>
        <a:lstStyle/>
        <a:p>
          <a:r>
            <a:rPr lang="es-CO" sz="1100" dirty="0" smtClean="0">
              <a:solidFill>
                <a:srgbClr val="000000"/>
              </a:solidFill>
            </a:rPr>
            <a:t>Sistemas de crianza</a:t>
          </a:r>
          <a:endParaRPr lang="es-CO" sz="1100" dirty="0">
            <a:solidFill>
              <a:srgbClr val="000000"/>
            </a:solidFill>
          </a:endParaRPr>
        </a:p>
      </dgm:t>
    </dgm:pt>
    <dgm:pt modelId="{E0F9D00A-ECB4-4BEE-BCE8-5030BB4FA81B}" type="parTrans" cxnId="{E6443FD9-40E0-4012-9266-9C488B5B3138}">
      <dgm:prSet/>
      <dgm:spPr/>
      <dgm:t>
        <a:bodyPr/>
        <a:lstStyle/>
        <a:p>
          <a:endParaRPr lang="es-CO" sz="1100">
            <a:solidFill>
              <a:srgbClr val="000000"/>
            </a:solidFill>
          </a:endParaRPr>
        </a:p>
      </dgm:t>
    </dgm:pt>
    <dgm:pt modelId="{261F0921-D81F-423F-A345-8B4287A1F350}" type="sibTrans" cxnId="{E6443FD9-40E0-4012-9266-9C488B5B3138}">
      <dgm:prSet/>
      <dgm:spPr/>
      <dgm:t>
        <a:bodyPr/>
        <a:lstStyle/>
        <a:p>
          <a:endParaRPr lang="es-CO" sz="1100">
            <a:solidFill>
              <a:srgbClr val="000000"/>
            </a:solidFill>
          </a:endParaRPr>
        </a:p>
      </dgm:t>
    </dgm:pt>
    <dgm:pt modelId="{9B6ED5C0-4BCC-4688-82E6-544CF4516E3E}">
      <dgm:prSet phldrT="[Texto]" custT="1"/>
      <dgm:spPr/>
      <dgm:t>
        <a:bodyPr/>
        <a:lstStyle/>
        <a:p>
          <a:r>
            <a:rPr lang="es-CO" sz="1100" smtClean="0">
              <a:solidFill>
                <a:srgbClr val="000000"/>
              </a:solidFill>
            </a:rPr>
            <a:t>Alimentación</a:t>
          </a:r>
          <a:endParaRPr lang="es-CO" sz="1100" dirty="0">
            <a:solidFill>
              <a:srgbClr val="000000"/>
            </a:solidFill>
          </a:endParaRPr>
        </a:p>
      </dgm:t>
    </dgm:pt>
    <dgm:pt modelId="{11A536AC-346C-491A-BEF3-D47AB7412382}" type="parTrans" cxnId="{291325A9-2B63-4355-9E85-D564B0E91F47}">
      <dgm:prSet/>
      <dgm:spPr/>
      <dgm:t>
        <a:bodyPr/>
        <a:lstStyle/>
        <a:p>
          <a:endParaRPr lang="es-CO" sz="1100">
            <a:solidFill>
              <a:srgbClr val="000000"/>
            </a:solidFill>
          </a:endParaRPr>
        </a:p>
      </dgm:t>
    </dgm:pt>
    <dgm:pt modelId="{E4030369-909E-4685-985C-99D32537A971}" type="sibTrans" cxnId="{291325A9-2B63-4355-9E85-D564B0E91F47}">
      <dgm:prSet/>
      <dgm:spPr/>
      <dgm:t>
        <a:bodyPr/>
        <a:lstStyle/>
        <a:p>
          <a:endParaRPr lang="es-CO" sz="1100">
            <a:solidFill>
              <a:srgbClr val="000000"/>
            </a:solidFill>
          </a:endParaRPr>
        </a:p>
      </dgm:t>
    </dgm:pt>
    <dgm:pt modelId="{685AA1ED-366C-41DD-B16A-25008996D60A}">
      <dgm:prSet phldrT="[Texto]" custT="1"/>
      <dgm:spPr/>
      <dgm:t>
        <a:bodyPr/>
        <a:lstStyle/>
        <a:p>
          <a:r>
            <a:rPr lang="es-CO" sz="1100" smtClean="0"/>
            <a:t>Máximo potencial de rendimiento</a:t>
          </a:r>
          <a:endParaRPr lang="es-CO" sz="1100" dirty="0"/>
        </a:p>
      </dgm:t>
    </dgm:pt>
    <dgm:pt modelId="{4EF11643-3A1E-4D24-B204-FFF898FF75F2}" type="parTrans" cxnId="{516422DE-579D-4E54-9DC7-5602531A5DD0}">
      <dgm:prSet/>
      <dgm:spPr/>
      <dgm:t>
        <a:bodyPr/>
        <a:lstStyle/>
        <a:p>
          <a:endParaRPr lang="es-CO" sz="1100">
            <a:solidFill>
              <a:srgbClr val="000000"/>
            </a:solidFill>
          </a:endParaRPr>
        </a:p>
      </dgm:t>
    </dgm:pt>
    <dgm:pt modelId="{224F4B70-F84E-48EE-B0D3-AEC14A8EB91F}" type="sibTrans" cxnId="{516422DE-579D-4E54-9DC7-5602531A5DD0}">
      <dgm:prSet/>
      <dgm:spPr/>
      <dgm:t>
        <a:bodyPr/>
        <a:lstStyle/>
        <a:p>
          <a:endParaRPr lang="es-CO" sz="1100">
            <a:solidFill>
              <a:srgbClr val="000000"/>
            </a:solidFill>
          </a:endParaRPr>
        </a:p>
      </dgm:t>
    </dgm:pt>
    <dgm:pt modelId="{6DF24A0D-F932-4B39-9F69-EC692E9EBE62}">
      <dgm:prSet phldrT="[Texto]" custT="1"/>
      <dgm:spPr/>
      <dgm:t>
        <a:bodyPr/>
        <a:lstStyle/>
        <a:p>
          <a:r>
            <a:rPr lang="es-CO" sz="1100" smtClean="0"/>
            <a:t>Enfocadas en periodos críticos </a:t>
          </a:r>
          <a:endParaRPr lang="es-CO" sz="1100" dirty="0"/>
        </a:p>
      </dgm:t>
    </dgm:pt>
    <dgm:pt modelId="{8C908289-E356-4DFB-B49B-C0639EECC323}" type="parTrans" cxnId="{E50833BF-0B43-4F1C-A313-0EA38D54DFFE}">
      <dgm:prSet/>
      <dgm:spPr/>
      <dgm:t>
        <a:bodyPr/>
        <a:lstStyle/>
        <a:p>
          <a:endParaRPr lang="es-CO" sz="1100">
            <a:solidFill>
              <a:srgbClr val="000000"/>
            </a:solidFill>
          </a:endParaRPr>
        </a:p>
      </dgm:t>
    </dgm:pt>
    <dgm:pt modelId="{55398365-A979-4F7F-A1A8-39EAE9877D13}" type="sibTrans" cxnId="{E50833BF-0B43-4F1C-A313-0EA38D54DFFE}">
      <dgm:prSet/>
      <dgm:spPr/>
      <dgm:t>
        <a:bodyPr/>
        <a:lstStyle/>
        <a:p>
          <a:endParaRPr lang="es-CO" sz="1100">
            <a:solidFill>
              <a:srgbClr val="000000"/>
            </a:solidFill>
          </a:endParaRPr>
        </a:p>
      </dgm:t>
    </dgm:pt>
    <dgm:pt modelId="{14C85F16-F253-466C-9E00-83EA6B6F569C}" type="pres">
      <dgm:prSet presAssocID="{AF24C1CD-82DE-4229-9910-038564549CB7}" presName="Name0" presStyleCnt="0">
        <dgm:presLayoutVars>
          <dgm:chMax val="7"/>
          <dgm:dir/>
          <dgm:animOne val="branch"/>
        </dgm:presLayoutVars>
      </dgm:prSet>
      <dgm:spPr/>
      <dgm:t>
        <a:bodyPr/>
        <a:lstStyle/>
        <a:p>
          <a:endParaRPr lang="es-CO"/>
        </a:p>
      </dgm:t>
    </dgm:pt>
    <dgm:pt modelId="{8023FCC9-186B-401E-8917-9A6E67E10420}" type="pres">
      <dgm:prSet presAssocID="{F484EE8F-935C-4906-81E6-38EA499C2D31}" presName="parTx1" presStyleLbl="node1" presStyleIdx="0" presStyleCnt="3"/>
      <dgm:spPr/>
      <dgm:t>
        <a:bodyPr/>
        <a:lstStyle/>
        <a:p>
          <a:endParaRPr lang="es-CO"/>
        </a:p>
      </dgm:t>
    </dgm:pt>
    <dgm:pt modelId="{94D0F4B0-AB8A-4B50-93BC-AAA4959AE910}" type="pres">
      <dgm:prSet presAssocID="{F484EE8F-935C-4906-81E6-38EA499C2D31}" presName="spPre1" presStyleCnt="0"/>
      <dgm:spPr/>
      <dgm:t>
        <a:bodyPr/>
        <a:lstStyle/>
        <a:p>
          <a:endParaRPr lang="es-EC"/>
        </a:p>
      </dgm:t>
    </dgm:pt>
    <dgm:pt modelId="{A4379EE8-4C3F-43D4-8E61-8F5EC68C78F3}" type="pres">
      <dgm:prSet presAssocID="{F484EE8F-935C-4906-81E6-38EA499C2D31}" presName="chLin1" presStyleCnt="0"/>
      <dgm:spPr/>
      <dgm:t>
        <a:bodyPr/>
        <a:lstStyle/>
        <a:p>
          <a:endParaRPr lang="es-EC"/>
        </a:p>
      </dgm:t>
    </dgm:pt>
    <dgm:pt modelId="{A65ABC9C-74A9-4957-B287-C1B66C4650BA}" type="pres">
      <dgm:prSet presAssocID="{E0F9D00A-ECB4-4BEE-BCE8-5030BB4FA81B}" presName="Name11" presStyleLbl="parChTrans1D1" presStyleIdx="0" presStyleCnt="8"/>
      <dgm:spPr/>
      <dgm:t>
        <a:bodyPr/>
        <a:lstStyle/>
        <a:p>
          <a:endParaRPr lang="es-EC"/>
        </a:p>
      </dgm:t>
    </dgm:pt>
    <dgm:pt modelId="{9CC994E1-4087-4F33-B750-EFF6E7C1C06E}" type="pres">
      <dgm:prSet presAssocID="{E0F9D00A-ECB4-4BEE-BCE8-5030BB4FA81B}" presName="Name31" presStyleLbl="parChTrans1D1" presStyleIdx="1" presStyleCnt="8"/>
      <dgm:spPr/>
      <dgm:t>
        <a:bodyPr/>
        <a:lstStyle/>
        <a:p>
          <a:endParaRPr lang="es-EC"/>
        </a:p>
      </dgm:t>
    </dgm:pt>
    <dgm:pt modelId="{9AE0AEAA-CAB5-48EB-A011-531882E0A98F}" type="pres">
      <dgm:prSet presAssocID="{3B53EDAA-3775-412E-8D63-55E934556C43}" presName="txAndLines1" presStyleCnt="0"/>
      <dgm:spPr/>
      <dgm:t>
        <a:bodyPr/>
        <a:lstStyle/>
        <a:p>
          <a:endParaRPr lang="es-EC"/>
        </a:p>
      </dgm:t>
    </dgm:pt>
    <dgm:pt modelId="{5B4191CE-A88C-4C63-BDEF-B6565F5E4CAD}" type="pres">
      <dgm:prSet presAssocID="{3B53EDAA-3775-412E-8D63-55E934556C43}" presName="anchor1" presStyleCnt="0"/>
      <dgm:spPr/>
      <dgm:t>
        <a:bodyPr/>
        <a:lstStyle/>
        <a:p>
          <a:endParaRPr lang="es-EC"/>
        </a:p>
      </dgm:t>
    </dgm:pt>
    <dgm:pt modelId="{38BA22EF-134B-4B9D-9178-3AE621986654}" type="pres">
      <dgm:prSet presAssocID="{3B53EDAA-3775-412E-8D63-55E934556C43}" presName="backup1" presStyleCnt="0"/>
      <dgm:spPr/>
      <dgm:t>
        <a:bodyPr/>
        <a:lstStyle/>
        <a:p>
          <a:endParaRPr lang="es-EC"/>
        </a:p>
      </dgm:t>
    </dgm:pt>
    <dgm:pt modelId="{C925528E-6AA2-419A-BE17-38D332B05B8B}" type="pres">
      <dgm:prSet presAssocID="{3B53EDAA-3775-412E-8D63-55E934556C43}" presName="preLine1" presStyleLbl="parChTrans1D1" presStyleIdx="2" presStyleCnt="8"/>
      <dgm:spPr/>
      <dgm:t>
        <a:bodyPr/>
        <a:lstStyle/>
        <a:p>
          <a:endParaRPr lang="es-EC"/>
        </a:p>
      </dgm:t>
    </dgm:pt>
    <dgm:pt modelId="{13E24F26-8173-4776-8ED6-BA3C25BC899A}" type="pres">
      <dgm:prSet presAssocID="{3B53EDAA-3775-412E-8D63-55E934556C43}" presName="desTx1" presStyleLbl="revTx" presStyleIdx="0" presStyleCnt="0">
        <dgm:presLayoutVars>
          <dgm:bulletEnabled val="1"/>
        </dgm:presLayoutVars>
      </dgm:prSet>
      <dgm:spPr/>
      <dgm:t>
        <a:bodyPr/>
        <a:lstStyle/>
        <a:p>
          <a:endParaRPr lang="es-CO"/>
        </a:p>
      </dgm:t>
    </dgm:pt>
    <dgm:pt modelId="{D69A0944-F79A-4FBA-BD54-E942D3DCD458}" type="pres">
      <dgm:prSet presAssocID="{3B53EDAA-3775-412E-8D63-55E934556C43}" presName="postLine1" presStyleLbl="parChTrans1D1" presStyleIdx="3" presStyleCnt="8"/>
      <dgm:spPr/>
      <dgm:t>
        <a:bodyPr/>
        <a:lstStyle/>
        <a:p>
          <a:endParaRPr lang="es-EC"/>
        </a:p>
      </dgm:t>
    </dgm:pt>
    <dgm:pt modelId="{99C19185-8D31-483F-BBBA-AB48DBAD2FE5}" type="pres">
      <dgm:prSet presAssocID="{11A536AC-346C-491A-BEF3-D47AB7412382}" presName="Name11" presStyleLbl="parChTrans1D1" presStyleIdx="4" presStyleCnt="8"/>
      <dgm:spPr/>
      <dgm:t>
        <a:bodyPr/>
        <a:lstStyle/>
        <a:p>
          <a:endParaRPr lang="es-EC"/>
        </a:p>
      </dgm:t>
    </dgm:pt>
    <dgm:pt modelId="{2DA49EEF-3D9F-4070-B0E5-5784B3087675}" type="pres">
      <dgm:prSet presAssocID="{11A536AC-346C-491A-BEF3-D47AB7412382}" presName="Name31" presStyleLbl="parChTrans1D1" presStyleIdx="5" presStyleCnt="8"/>
      <dgm:spPr/>
      <dgm:t>
        <a:bodyPr/>
        <a:lstStyle/>
        <a:p>
          <a:endParaRPr lang="es-EC"/>
        </a:p>
      </dgm:t>
    </dgm:pt>
    <dgm:pt modelId="{6B7B1B67-81FF-4928-AE3E-A252A90F6786}" type="pres">
      <dgm:prSet presAssocID="{9B6ED5C0-4BCC-4688-82E6-544CF4516E3E}" presName="txAndLines1" presStyleCnt="0"/>
      <dgm:spPr/>
      <dgm:t>
        <a:bodyPr/>
        <a:lstStyle/>
        <a:p>
          <a:endParaRPr lang="es-EC"/>
        </a:p>
      </dgm:t>
    </dgm:pt>
    <dgm:pt modelId="{8CC3C04B-7098-43C3-9207-87FDBCE366EB}" type="pres">
      <dgm:prSet presAssocID="{9B6ED5C0-4BCC-4688-82E6-544CF4516E3E}" presName="anchor1" presStyleCnt="0"/>
      <dgm:spPr/>
      <dgm:t>
        <a:bodyPr/>
        <a:lstStyle/>
        <a:p>
          <a:endParaRPr lang="es-EC"/>
        </a:p>
      </dgm:t>
    </dgm:pt>
    <dgm:pt modelId="{7259E438-84DE-4475-922B-D4006D6F9689}" type="pres">
      <dgm:prSet presAssocID="{9B6ED5C0-4BCC-4688-82E6-544CF4516E3E}" presName="backup1" presStyleCnt="0"/>
      <dgm:spPr/>
      <dgm:t>
        <a:bodyPr/>
        <a:lstStyle/>
        <a:p>
          <a:endParaRPr lang="es-EC"/>
        </a:p>
      </dgm:t>
    </dgm:pt>
    <dgm:pt modelId="{4DAD12DF-3BE5-41AB-BAC8-9E56951348AB}" type="pres">
      <dgm:prSet presAssocID="{9B6ED5C0-4BCC-4688-82E6-544CF4516E3E}" presName="preLine1" presStyleLbl="parChTrans1D1" presStyleIdx="6" presStyleCnt="8"/>
      <dgm:spPr/>
      <dgm:t>
        <a:bodyPr/>
        <a:lstStyle/>
        <a:p>
          <a:endParaRPr lang="es-EC"/>
        </a:p>
      </dgm:t>
    </dgm:pt>
    <dgm:pt modelId="{80420D8A-CF62-4CC3-BFD7-71FB2F864072}" type="pres">
      <dgm:prSet presAssocID="{9B6ED5C0-4BCC-4688-82E6-544CF4516E3E}" presName="desTx1" presStyleLbl="revTx" presStyleIdx="0" presStyleCnt="0">
        <dgm:presLayoutVars>
          <dgm:bulletEnabled val="1"/>
        </dgm:presLayoutVars>
      </dgm:prSet>
      <dgm:spPr/>
      <dgm:t>
        <a:bodyPr/>
        <a:lstStyle/>
        <a:p>
          <a:endParaRPr lang="es-CO"/>
        </a:p>
      </dgm:t>
    </dgm:pt>
    <dgm:pt modelId="{5F2CA707-9BF6-4206-A33F-0B543498C38B}" type="pres">
      <dgm:prSet presAssocID="{9B6ED5C0-4BCC-4688-82E6-544CF4516E3E}" presName="postLine1" presStyleLbl="parChTrans1D1" presStyleIdx="7" presStyleCnt="8"/>
      <dgm:spPr/>
      <dgm:t>
        <a:bodyPr/>
        <a:lstStyle/>
        <a:p>
          <a:endParaRPr lang="es-EC"/>
        </a:p>
      </dgm:t>
    </dgm:pt>
    <dgm:pt modelId="{BCBA0151-03C6-4460-86E4-55B017F1222B}" type="pres">
      <dgm:prSet presAssocID="{F484EE8F-935C-4906-81E6-38EA499C2D31}" presName="spPost1" presStyleCnt="0"/>
      <dgm:spPr/>
      <dgm:t>
        <a:bodyPr/>
        <a:lstStyle/>
        <a:p>
          <a:endParaRPr lang="es-EC"/>
        </a:p>
      </dgm:t>
    </dgm:pt>
    <dgm:pt modelId="{5A586613-2AD0-49A9-B1CB-E778C39C135C}" type="pres">
      <dgm:prSet presAssocID="{685AA1ED-366C-41DD-B16A-25008996D60A}" presName="parTx2" presStyleLbl="node1" presStyleIdx="1" presStyleCnt="3"/>
      <dgm:spPr/>
      <dgm:t>
        <a:bodyPr/>
        <a:lstStyle/>
        <a:p>
          <a:endParaRPr lang="es-CO"/>
        </a:p>
      </dgm:t>
    </dgm:pt>
    <dgm:pt modelId="{A7DF7B27-589B-4F22-A067-13DF898CA012}" type="pres">
      <dgm:prSet presAssocID="{6DF24A0D-F932-4B39-9F69-EC692E9EBE62}" presName="parTx3" presStyleLbl="node1" presStyleIdx="2" presStyleCnt="3"/>
      <dgm:spPr/>
      <dgm:t>
        <a:bodyPr/>
        <a:lstStyle/>
        <a:p>
          <a:endParaRPr lang="es-CO"/>
        </a:p>
      </dgm:t>
    </dgm:pt>
  </dgm:ptLst>
  <dgm:cxnLst>
    <dgm:cxn modelId="{E9412A64-EBA4-4AFF-B87B-37C0AEEA96AD}" type="presOf" srcId="{3B53EDAA-3775-412E-8D63-55E934556C43}" destId="{13E24F26-8173-4776-8ED6-BA3C25BC899A}" srcOrd="0" destOrd="0" presId="urn:microsoft.com/office/officeart/2009/3/layout/SubStepProcess"/>
    <dgm:cxn modelId="{FAA59E9D-3F56-456B-BD17-FFC443460230}" srcId="{AF24C1CD-82DE-4229-9910-038564549CB7}" destId="{F484EE8F-935C-4906-81E6-38EA499C2D31}" srcOrd="0" destOrd="0" parTransId="{C489E591-150B-4131-AAA4-E8D02A5D2509}" sibTransId="{A91A0C18-6819-40DE-B250-1CC57A023499}"/>
    <dgm:cxn modelId="{E50833BF-0B43-4F1C-A313-0EA38D54DFFE}" srcId="{AF24C1CD-82DE-4229-9910-038564549CB7}" destId="{6DF24A0D-F932-4B39-9F69-EC692E9EBE62}" srcOrd="2" destOrd="0" parTransId="{8C908289-E356-4DFB-B49B-C0639EECC323}" sibTransId="{55398365-A979-4F7F-A1A8-39EAE9877D13}"/>
    <dgm:cxn modelId="{717DD3BF-1E96-44BB-8E24-56754BDEB2A3}" type="presOf" srcId="{AF24C1CD-82DE-4229-9910-038564549CB7}" destId="{14C85F16-F253-466C-9E00-83EA6B6F569C}" srcOrd="0" destOrd="0" presId="urn:microsoft.com/office/officeart/2009/3/layout/SubStepProcess"/>
    <dgm:cxn modelId="{5E6DEF77-CC71-4BC5-9F0C-7BA096B51F7C}" type="presOf" srcId="{6DF24A0D-F932-4B39-9F69-EC692E9EBE62}" destId="{A7DF7B27-589B-4F22-A067-13DF898CA012}" srcOrd="0" destOrd="0" presId="urn:microsoft.com/office/officeart/2009/3/layout/SubStepProcess"/>
    <dgm:cxn modelId="{291325A9-2B63-4355-9E85-D564B0E91F47}" srcId="{F484EE8F-935C-4906-81E6-38EA499C2D31}" destId="{9B6ED5C0-4BCC-4688-82E6-544CF4516E3E}" srcOrd="1" destOrd="0" parTransId="{11A536AC-346C-491A-BEF3-D47AB7412382}" sibTransId="{E4030369-909E-4685-985C-99D32537A971}"/>
    <dgm:cxn modelId="{681D830C-9153-41DC-827D-B1B8BEF226E1}" type="presOf" srcId="{9B6ED5C0-4BCC-4688-82E6-544CF4516E3E}" destId="{80420D8A-CF62-4CC3-BFD7-71FB2F864072}" srcOrd="0" destOrd="0" presId="urn:microsoft.com/office/officeart/2009/3/layout/SubStepProcess"/>
    <dgm:cxn modelId="{03AD5807-56F5-40CE-B9A2-7457FF4B32E3}" type="presOf" srcId="{685AA1ED-366C-41DD-B16A-25008996D60A}" destId="{5A586613-2AD0-49A9-B1CB-E778C39C135C}" srcOrd="0" destOrd="0" presId="urn:microsoft.com/office/officeart/2009/3/layout/SubStepProcess"/>
    <dgm:cxn modelId="{E6443FD9-40E0-4012-9266-9C488B5B3138}" srcId="{F484EE8F-935C-4906-81E6-38EA499C2D31}" destId="{3B53EDAA-3775-412E-8D63-55E934556C43}" srcOrd="0" destOrd="0" parTransId="{E0F9D00A-ECB4-4BEE-BCE8-5030BB4FA81B}" sibTransId="{261F0921-D81F-423F-A345-8B4287A1F350}"/>
    <dgm:cxn modelId="{516422DE-579D-4E54-9DC7-5602531A5DD0}" srcId="{AF24C1CD-82DE-4229-9910-038564549CB7}" destId="{685AA1ED-366C-41DD-B16A-25008996D60A}" srcOrd="1" destOrd="0" parTransId="{4EF11643-3A1E-4D24-B204-FFF898FF75F2}" sibTransId="{224F4B70-F84E-48EE-B0D3-AEC14A8EB91F}"/>
    <dgm:cxn modelId="{D7B61907-B3C2-42C7-8C5F-3D0C82AA4DCF}" type="presOf" srcId="{F484EE8F-935C-4906-81E6-38EA499C2D31}" destId="{8023FCC9-186B-401E-8917-9A6E67E10420}" srcOrd="0" destOrd="0" presId="urn:microsoft.com/office/officeart/2009/3/layout/SubStepProcess"/>
    <dgm:cxn modelId="{10A725AD-E936-4D23-818F-716D70FFF11B}" type="presParOf" srcId="{14C85F16-F253-466C-9E00-83EA6B6F569C}" destId="{8023FCC9-186B-401E-8917-9A6E67E10420}" srcOrd="0" destOrd="0" presId="urn:microsoft.com/office/officeart/2009/3/layout/SubStepProcess"/>
    <dgm:cxn modelId="{DE60C2CC-D082-4613-B5BB-F263575CD2FC}" type="presParOf" srcId="{14C85F16-F253-466C-9E00-83EA6B6F569C}" destId="{94D0F4B0-AB8A-4B50-93BC-AAA4959AE910}" srcOrd="1" destOrd="0" presId="urn:microsoft.com/office/officeart/2009/3/layout/SubStepProcess"/>
    <dgm:cxn modelId="{D254917E-DB3B-479B-9CCB-304035302930}" type="presParOf" srcId="{14C85F16-F253-466C-9E00-83EA6B6F569C}" destId="{A4379EE8-4C3F-43D4-8E61-8F5EC68C78F3}" srcOrd="2" destOrd="0" presId="urn:microsoft.com/office/officeart/2009/3/layout/SubStepProcess"/>
    <dgm:cxn modelId="{BBC4AB7B-ED5F-47B3-8ABA-364518C34424}" type="presParOf" srcId="{A4379EE8-4C3F-43D4-8E61-8F5EC68C78F3}" destId="{A65ABC9C-74A9-4957-B287-C1B66C4650BA}" srcOrd="0" destOrd="0" presId="urn:microsoft.com/office/officeart/2009/3/layout/SubStepProcess"/>
    <dgm:cxn modelId="{FEFC3669-620C-4908-B433-6A0000414369}" type="presParOf" srcId="{A4379EE8-4C3F-43D4-8E61-8F5EC68C78F3}" destId="{9CC994E1-4087-4F33-B750-EFF6E7C1C06E}" srcOrd="1" destOrd="0" presId="urn:microsoft.com/office/officeart/2009/3/layout/SubStepProcess"/>
    <dgm:cxn modelId="{F78B20C1-7373-4339-BE77-4B73A8CD414A}" type="presParOf" srcId="{A4379EE8-4C3F-43D4-8E61-8F5EC68C78F3}" destId="{9AE0AEAA-CAB5-48EB-A011-531882E0A98F}" srcOrd="2" destOrd="0" presId="urn:microsoft.com/office/officeart/2009/3/layout/SubStepProcess"/>
    <dgm:cxn modelId="{A0E1F055-F613-431D-833B-A6252F3F9A8A}" type="presParOf" srcId="{9AE0AEAA-CAB5-48EB-A011-531882E0A98F}" destId="{5B4191CE-A88C-4C63-BDEF-B6565F5E4CAD}" srcOrd="0" destOrd="0" presId="urn:microsoft.com/office/officeart/2009/3/layout/SubStepProcess"/>
    <dgm:cxn modelId="{01763D1B-DCEE-4F5C-A14C-07B855F277B2}" type="presParOf" srcId="{9AE0AEAA-CAB5-48EB-A011-531882E0A98F}" destId="{38BA22EF-134B-4B9D-9178-3AE621986654}" srcOrd="1" destOrd="0" presId="urn:microsoft.com/office/officeart/2009/3/layout/SubStepProcess"/>
    <dgm:cxn modelId="{E0925958-D9B9-4A7D-A01F-A383328936CD}" type="presParOf" srcId="{9AE0AEAA-CAB5-48EB-A011-531882E0A98F}" destId="{C925528E-6AA2-419A-BE17-38D332B05B8B}" srcOrd="2" destOrd="0" presId="urn:microsoft.com/office/officeart/2009/3/layout/SubStepProcess"/>
    <dgm:cxn modelId="{B1C86CF3-E74F-44D8-A093-6319E6ABFD72}" type="presParOf" srcId="{9AE0AEAA-CAB5-48EB-A011-531882E0A98F}" destId="{13E24F26-8173-4776-8ED6-BA3C25BC899A}" srcOrd="3" destOrd="0" presId="urn:microsoft.com/office/officeart/2009/3/layout/SubStepProcess"/>
    <dgm:cxn modelId="{9DBF91CC-1AB2-4B5E-90ED-9D764C6855C3}" type="presParOf" srcId="{9AE0AEAA-CAB5-48EB-A011-531882E0A98F}" destId="{D69A0944-F79A-4FBA-BD54-E942D3DCD458}" srcOrd="4" destOrd="0" presId="urn:microsoft.com/office/officeart/2009/3/layout/SubStepProcess"/>
    <dgm:cxn modelId="{A8D39A0B-FB72-4607-9E61-ACEE030AFD7C}" type="presParOf" srcId="{A4379EE8-4C3F-43D4-8E61-8F5EC68C78F3}" destId="{99C19185-8D31-483F-BBBA-AB48DBAD2FE5}" srcOrd="3" destOrd="0" presId="urn:microsoft.com/office/officeart/2009/3/layout/SubStepProcess"/>
    <dgm:cxn modelId="{4D69E6FD-F3AA-492D-AE91-FD8EB176AF41}" type="presParOf" srcId="{A4379EE8-4C3F-43D4-8E61-8F5EC68C78F3}" destId="{2DA49EEF-3D9F-4070-B0E5-5784B3087675}" srcOrd="4" destOrd="0" presId="urn:microsoft.com/office/officeart/2009/3/layout/SubStepProcess"/>
    <dgm:cxn modelId="{99783E20-6EF0-4DDB-ACF4-266111E5A492}" type="presParOf" srcId="{A4379EE8-4C3F-43D4-8E61-8F5EC68C78F3}" destId="{6B7B1B67-81FF-4928-AE3E-A252A90F6786}" srcOrd="5" destOrd="0" presId="urn:microsoft.com/office/officeart/2009/3/layout/SubStepProcess"/>
    <dgm:cxn modelId="{C3864257-BE60-4CA0-AD15-7146180A2AB0}" type="presParOf" srcId="{6B7B1B67-81FF-4928-AE3E-A252A90F6786}" destId="{8CC3C04B-7098-43C3-9207-87FDBCE366EB}" srcOrd="0" destOrd="0" presId="urn:microsoft.com/office/officeart/2009/3/layout/SubStepProcess"/>
    <dgm:cxn modelId="{6C69D896-5AB2-4465-AC7E-4A67A4EE07B4}" type="presParOf" srcId="{6B7B1B67-81FF-4928-AE3E-A252A90F6786}" destId="{7259E438-84DE-4475-922B-D4006D6F9689}" srcOrd="1" destOrd="0" presId="urn:microsoft.com/office/officeart/2009/3/layout/SubStepProcess"/>
    <dgm:cxn modelId="{E35B205B-D8D0-42C6-9EC5-62798F9C46FD}" type="presParOf" srcId="{6B7B1B67-81FF-4928-AE3E-A252A90F6786}" destId="{4DAD12DF-3BE5-41AB-BAC8-9E56951348AB}" srcOrd="2" destOrd="0" presId="urn:microsoft.com/office/officeart/2009/3/layout/SubStepProcess"/>
    <dgm:cxn modelId="{6157D890-01A4-4C12-A6B2-581048EEB172}" type="presParOf" srcId="{6B7B1B67-81FF-4928-AE3E-A252A90F6786}" destId="{80420D8A-CF62-4CC3-BFD7-71FB2F864072}" srcOrd="3" destOrd="0" presId="urn:microsoft.com/office/officeart/2009/3/layout/SubStepProcess"/>
    <dgm:cxn modelId="{6949B37C-7E38-4A21-B8CC-5E2F3DB0B809}" type="presParOf" srcId="{6B7B1B67-81FF-4928-AE3E-A252A90F6786}" destId="{5F2CA707-9BF6-4206-A33F-0B543498C38B}" srcOrd="4" destOrd="0" presId="urn:microsoft.com/office/officeart/2009/3/layout/SubStepProcess"/>
    <dgm:cxn modelId="{6C5087BD-E8D9-4974-8983-C30C895B3CB6}" type="presParOf" srcId="{14C85F16-F253-466C-9E00-83EA6B6F569C}" destId="{BCBA0151-03C6-4460-86E4-55B017F1222B}" srcOrd="3" destOrd="0" presId="urn:microsoft.com/office/officeart/2009/3/layout/SubStepProcess"/>
    <dgm:cxn modelId="{8FFCF5C5-E040-41FC-85A0-2F54D4B2B893}" type="presParOf" srcId="{14C85F16-F253-466C-9E00-83EA6B6F569C}" destId="{5A586613-2AD0-49A9-B1CB-E778C39C135C}" srcOrd="4" destOrd="0" presId="urn:microsoft.com/office/officeart/2009/3/layout/SubStepProcess"/>
    <dgm:cxn modelId="{96B380C4-7E4C-4FFF-967F-E8B3976F5C19}" type="presParOf" srcId="{14C85F16-F253-466C-9E00-83EA6B6F569C}" destId="{A7DF7B27-589B-4F22-A067-13DF898CA012}" srcOrd="5"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408060-2352-4E2E-B9AF-3D45B240AB7D}"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s-EC"/>
        </a:p>
      </dgm:t>
    </dgm:pt>
    <dgm:pt modelId="{4727A336-07F7-40FB-A901-DB8E17E2646C}">
      <dgm:prSet phldrT="[Texto]" custT="1"/>
      <dgm:spPr/>
      <dgm:t>
        <a:bodyPr/>
        <a:lstStyle/>
        <a:p>
          <a:r>
            <a:rPr lang="es-EC" sz="1200" smtClean="0"/>
            <a:t>Métodos de crianza (M)</a:t>
          </a:r>
          <a:endParaRPr lang="es-EC" sz="1200" b="1" dirty="0"/>
        </a:p>
      </dgm:t>
    </dgm:pt>
    <dgm:pt modelId="{0EC1497B-C75F-4957-8629-54A55B4E5C3D}" type="parTrans" cxnId="{ECDE59A2-346F-44A9-89BB-D7559715C3ED}">
      <dgm:prSet/>
      <dgm:spPr/>
      <dgm:t>
        <a:bodyPr/>
        <a:lstStyle/>
        <a:p>
          <a:endParaRPr lang="es-EC" sz="1200">
            <a:solidFill>
              <a:srgbClr val="000000"/>
            </a:solidFill>
          </a:endParaRPr>
        </a:p>
      </dgm:t>
    </dgm:pt>
    <dgm:pt modelId="{9A1DBC5F-1206-44B6-B58B-F7BD432FB9D0}" type="sibTrans" cxnId="{ECDE59A2-346F-44A9-89BB-D7559715C3ED}">
      <dgm:prSet/>
      <dgm:spPr/>
      <dgm:t>
        <a:bodyPr/>
        <a:lstStyle/>
        <a:p>
          <a:endParaRPr lang="es-EC" sz="1200">
            <a:solidFill>
              <a:srgbClr val="000000"/>
            </a:solidFill>
          </a:endParaRPr>
        </a:p>
      </dgm:t>
    </dgm:pt>
    <dgm:pt modelId="{147422C0-8C18-48CD-BC28-6BE2E6008B27}">
      <dgm:prSet phldrT="[Texto]" custT="1"/>
      <dgm:spPr/>
      <dgm:t>
        <a:bodyPr/>
        <a:lstStyle/>
        <a:p>
          <a:r>
            <a:rPr lang="es-EC" sz="1200" smtClean="0">
              <a:solidFill>
                <a:srgbClr val="000000"/>
              </a:solidFill>
            </a:rPr>
            <a:t>M1: Sistema en piso</a:t>
          </a:r>
          <a:endParaRPr lang="es-EC" sz="1200" dirty="0">
            <a:solidFill>
              <a:srgbClr val="000000"/>
            </a:solidFill>
          </a:endParaRPr>
        </a:p>
      </dgm:t>
    </dgm:pt>
    <dgm:pt modelId="{1A3B22DF-3317-457E-9D09-DD488F3845F1}" type="parTrans" cxnId="{8E569C49-8987-41B1-A749-AF8C767827D3}">
      <dgm:prSet custT="1"/>
      <dgm:spPr/>
      <dgm:t>
        <a:bodyPr/>
        <a:lstStyle/>
        <a:p>
          <a:endParaRPr lang="es-EC" sz="1200">
            <a:solidFill>
              <a:srgbClr val="000000"/>
            </a:solidFill>
          </a:endParaRPr>
        </a:p>
      </dgm:t>
    </dgm:pt>
    <dgm:pt modelId="{0979A38D-C5C5-4EB9-9911-53F678D009E1}" type="sibTrans" cxnId="{8E569C49-8987-41B1-A749-AF8C767827D3}">
      <dgm:prSet/>
      <dgm:spPr/>
      <dgm:t>
        <a:bodyPr/>
        <a:lstStyle/>
        <a:p>
          <a:endParaRPr lang="es-EC" sz="1200">
            <a:solidFill>
              <a:srgbClr val="000000"/>
            </a:solidFill>
          </a:endParaRPr>
        </a:p>
      </dgm:t>
    </dgm:pt>
    <dgm:pt modelId="{8AF49D85-B8D2-418F-8A37-8ABF1F173A02}">
      <dgm:prSet phldrT="[Texto]" custT="1"/>
      <dgm:spPr/>
      <dgm:t>
        <a:bodyPr/>
        <a:lstStyle/>
        <a:p>
          <a:r>
            <a:rPr lang="es-EC" sz="1200" smtClean="0">
              <a:solidFill>
                <a:srgbClr val="000000"/>
              </a:solidFill>
            </a:rPr>
            <a:t>M2: Sistema en jaulas</a:t>
          </a:r>
          <a:endParaRPr lang="es-EC" sz="1200" dirty="0">
            <a:solidFill>
              <a:srgbClr val="000000"/>
            </a:solidFill>
          </a:endParaRPr>
        </a:p>
      </dgm:t>
    </dgm:pt>
    <dgm:pt modelId="{0674D360-9C05-469E-BE74-12EA28B299E1}" type="parTrans" cxnId="{EE92BB75-091C-4490-8667-F8FBA2F8C2FD}">
      <dgm:prSet custT="1"/>
      <dgm:spPr/>
      <dgm:t>
        <a:bodyPr/>
        <a:lstStyle/>
        <a:p>
          <a:endParaRPr lang="es-EC" sz="1200">
            <a:solidFill>
              <a:srgbClr val="000000"/>
            </a:solidFill>
          </a:endParaRPr>
        </a:p>
      </dgm:t>
    </dgm:pt>
    <dgm:pt modelId="{100D7A8F-D018-4580-ADC7-A99E2772612A}" type="sibTrans" cxnId="{EE92BB75-091C-4490-8667-F8FBA2F8C2FD}">
      <dgm:prSet/>
      <dgm:spPr/>
      <dgm:t>
        <a:bodyPr/>
        <a:lstStyle/>
        <a:p>
          <a:endParaRPr lang="es-EC" sz="1200">
            <a:solidFill>
              <a:srgbClr val="000000"/>
            </a:solidFill>
          </a:endParaRPr>
        </a:p>
      </dgm:t>
    </dgm:pt>
    <dgm:pt modelId="{F5191170-0A30-407F-B929-C35E8050B54F}">
      <dgm:prSet phldrT="[Texto]" custT="1"/>
      <dgm:spPr/>
      <dgm:t>
        <a:bodyPr/>
        <a:lstStyle/>
        <a:p>
          <a:r>
            <a:rPr lang="es-EC" sz="1200" dirty="0" smtClean="0"/>
            <a:t>Dietas nutricionales (D)</a:t>
          </a:r>
          <a:endParaRPr lang="es-EC" sz="1200" dirty="0"/>
        </a:p>
      </dgm:t>
    </dgm:pt>
    <dgm:pt modelId="{1DFBBA06-9B39-4BC2-9CCC-F407989F3D79}" type="parTrans" cxnId="{5C9050BC-CAF5-40C4-9144-2156EF504245}">
      <dgm:prSet custT="1"/>
      <dgm:spPr/>
      <dgm:t>
        <a:bodyPr/>
        <a:lstStyle/>
        <a:p>
          <a:endParaRPr lang="es-EC" sz="1200">
            <a:solidFill>
              <a:srgbClr val="000000"/>
            </a:solidFill>
          </a:endParaRPr>
        </a:p>
      </dgm:t>
    </dgm:pt>
    <dgm:pt modelId="{8A28FEDE-89B3-43FB-8C6F-B0BE2B2A228A}" type="sibTrans" cxnId="{5C9050BC-CAF5-40C4-9144-2156EF504245}">
      <dgm:prSet/>
      <dgm:spPr/>
      <dgm:t>
        <a:bodyPr/>
        <a:lstStyle/>
        <a:p>
          <a:endParaRPr lang="es-EC" sz="1200">
            <a:solidFill>
              <a:srgbClr val="000000"/>
            </a:solidFill>
          </a:endParaRPr>
        </a:p>
      </dgm:t>
    </dgm:pt>
    <dgm:pt modelId="{8025D045-471D-418B-9E38-FE8142CFE38E}">
      <dgm:prSet phldrT="[Texto]" custT="1"/>
      <dgm:spPr/>
      <dgm:t>
        <a:bodyPr/>
        <a:lstStyle/>
        <a:p>
          <a:r>
            <a:rPr lang="es-EC" sz="1200" smtClean="0">
              <a:solidFill>
                <a:srgbClr val="000000"/>
              </a:solidFill>
            </a:rPr>
            <a:t>D1: Fórmula alimenticia productor</a:t>
          </a:r>
          <a:endParaRPr lang="es-EC" sz="1200" dirty="0">
            <a:solidFill>
              <a:srgbClr val="000000"/>
            </a:solidFill>
          </a:endParaRPr>
        </a:p>
      </dgm:t>
    </dgm:pt>
    <dgm:pt modelId="{0CA00F25-9FE5-479A-BDC1-647CAA0E308B}" type="parTrans" cxnId="{4A3B6DE1-AA6A-474F-A731-8BA5989BDE16}">
      <dgm:prSet custT="1"/>
      <dgm:spPr/>
      <dgm:t>
        <a:bodyPr/>
        <a:lstStyle/>
        <a:p>
          <a:endParaRPr lang="es-EC" sz="1200">
            <a:solidFill>
              <a:srgbClr val="000000"/>
            </a:solidFill>
          </a:endParaRPr>
        </a:p>
      </dgm:t>
    </dgm:pt>
    <dgm:pt modelId="{93DB739B-4B0C-47E2-BB5F-1F9F76C5E4DC}" type="sibTrans" cxnId="{4A3B6DE1-AA6A-474F-A731-8BA5989BDE16}">
      <dgm:prSet/>
      <dgm:spPr/>
      <dgm:t>
        <a:bodyPr/>
        <a:lstStyle/>
        <a:p>
          <a:endParaRPr lang="es-EC" sz="1200">
            <a:solidFill>
              <a:srgbClr val="000000"/>
            </a:solidFill>
          </a:endParaRPr>
        </a:p>
      </dgm:t>
    </dgm:pt>
    <dgm:pt modelId="{4CD1AAFD-AC8A-4A6D-92A1-091FBE39C850}">
      <dgm:prSet phldrT="[Texto]" custT="1"/>
      <dgm:spPr/>
      <dgm:t>
        <a:bodyPr/>
        <a:lstStyle/>
        <a:p>
          <a:r>
            <a:rPr lang="es-EC" sz="1200" smtClean="0">
              <a:solidFill>
                <a:srgbClr val="000000"/>
              </a:solidFill>
            </a:rPr>
            <a:t>D2: Fórmula alimenticia PREMEX</a:t>
          </a:r>
          <a:endParaRPr lang="es-EC" sz="1200" dirty="0">
            <a:solidFill>
              <a:srgbClr val="000000"/>
            </a:solidFill>
          </a:endParaRPr>
        </a:p>
      </dgm:t>
    </dgm:pt>
    <dgm:pt modelId="{5F1769D9-A5E0-420C-B7A4-D29FE802A7AA}" type="parTrans" cxnId="{9E957123-0A27-4DE0-8CE0-F208A60F24E5}">
      <dgm:prSet custT="1"/>
      <dgm:spPr/>
      <dgm:t>
        <a:bodyPr/>
        <a:lstStyle/>
        <a:p>
          <a:endParaRPr lang="es-EC" sz="1200">
            <a:solidFill>
              <a:srgbClr val="000000"/>
            </a:solidFill>
          </a:endParaRPr>
        </a:p>
      </dgm:t>
    </dgm:pt>
    <dgm:pt modelId="{4EA7432C-2204-45F8-B90E-4EC48305FD92}" type="sibTrans" cxnId="{9E957123-0A27-4DE0-8CE0-F208A60F24E5}">
      <dgm:prSet/>
      <dgm:spPr/>
      <dgm:t>
        <a:bodyPr/>
        <a:lstStyle/>
        <a:p>
          <a:endParaRPr lang="es-EC" sz="1200">
            <a:solidFill>
              <a:srgbClr val="000000"/>
            </a:solidFill>
          </a:endParaRPr>
        </a:p>
      </dgm:t>
    </dgm:pt>
    <dgm:pt modelId="{108AD982-0FFA-485F-BD9A-A23A661CD5F8}" type="pres">
      <dgm:prSet presAssocID="{88408060-2352-4E2E-B9AF-3D45B240AB7D}" presName="Name0" presStyleCnt="0">
        <dgm:presLayoutVars>
          <dgm:dir/>
          <dgm:animLvl val="lvl"/>
          <dgm:resizeHandles val="exact"/>
        </dgm:presLayoutVars>
      </dgm:prSet>
      <dgm:spPr/>
      <dgm:t>
        <a:bodyPr/>
        <a:lstStyle/>
        <a:p>
          <a:endParaRPr lang="es-EC"/>
        </a:p>
      </dgm:t>
    </dgm:pt>
    <dgm:pt modelId="{F9001EDC-8061-466F-B0D3-038BBA3C11FC}" type="pres">
      <dgm:prSet presAssocID="{4727A336-07F7-40FB-A901-DB8E17E2646C}" presName="vertFlow" presStyleCnt="0"/>
      <dgm:spPr/>
    </dgm:pt>
    <dgm:pt modelId="{8DF46667-646F-40EF-8D7A-7C0369611570}" type="pres">
      <dgm:prSet presAssocID="{4727A336-07F7-40FB-A901-DB8E17E2646C}" presName="header" presStyleLbl="node1" presStyleIdx="0" presStyleCnt="2"/>
      <dgm:spPr/>
      <dgm:t>
        <a:bodyPr/>
        <a:lstStyle/>
        <a:p>
          <a:endParaRPr lang="es-EC"/>
        </a:p>
      </dgm:t>
    </dgm:pt>
    <dgm:pt modelId="{E1D5EF03-92D2-48CC-A3F5-437BB9DDD68D}" type="pres">
      <dgm:prSet presAssocID="{1A3B22DF-3317-457E-9D09-DD488F3845F1}" presName="parTrans" presStyleLbl="sibTrans2D1" presStyleIdx="0" presStyleCnt="4"/>
      <dgm:spPr/>
      <dgm:t>
        <a:bodyPr/>
        <a:lstStyle/>
        <a:p>
          <a:endParaRPr lang="es-EC"/>
        </a:p>
      </dgm:t>
    </dgm:pt>
    <dgm:pt modelId="{78294A03-BD83-42FB-B492-CBCB1B139884}" type="pres">
      <dgm:prSet presAssocID="{147422C0-8C18-48CD-BC28-6BE2E6008B27}" presName="child" presStyleLbl="alignAccFollowNode1" presStyleIdx="0" presStyleCnt="4">
        <dgm:presLayoutVars>
          <dgm:chMax val="0"/>
          <dgm:bulletEnabled val="1"/>
        </dgm:presLayoutVars>
      </dgm:prSet>
      <dgm:spPr/>
      <dgm:t>
        <a:bodyPr/>
        <a:lstStyle/>
        <a:p>
          <a:endParaRPr lang="es-EC"/>
        </a:p>
      </dgm:t>
    </dgm:pt>
    <dgm:pt modelId="{FCD11D33-4774-474E-B730-DAE8C5B4448F}" type="pres">
      <dgm:prSet presAssocID="{0979A38D-C5C5-4EB9-9911-53F678D009E1}" presName="sibTrans" presStyleLbl="sibTrans2D1" presStyleIdx="1" presStyleCnt="4"/>
      <dgm:spPr/>
      <dgm:t>
        <a:bodyPr/>
        <a:lstStyle/>
        <a:p>
          <a:endParaRPr lang="es-EC"/>
        </a:p>
      </dgm:t>
    </dgm:pt>
    <dgm:pt modelId="{8DD9AF3A-5AE5-4BE1-9AFF-F2ABD8F7AFB4}" type="pres">
      <dgm:prSet presAssocID="{8AF49D85-B8D2-418F-8A37-8ABF1F173A02}" presName="child" presStyleLbl="alignAccFollowNode1" presStyleIdx="1" presStyleCnt="4">
        <dgm:presLayoutVars>
          <dgm:chMax val="0"/>
          <dgm:bulletEnabled val="1"/>
        </dgm:presLayoutVars>
      </dgm:prSet>
      <dgm:spPr/>
      <dgm:t>
        <a:bodyPr/>
        <a:lstStyle/>
        <a:p>
          <a:endParaRPr lang="es-EC"/>
        </a:p>
      </dgm:t>
    </dgm:pt>
    <dgm:pt modelId="{AF72AA23-EBEE-4890-BBFD-03EEC581B553}" type="pres">
      <dgm:prSet presAssocID="{4727A336-07F7-40FB-A901-DB8E17E2646C}" presName="hSp" presStyleCnt="0"/>
      <dgm:spPr/>
    </dgm:pt>
    <dgm:pt modelId="{A86DA41B-C493-4A4A-A56B-DACAA071380A}" type="pres">
      <dgm:prSet presAssocID="{F5191170-0A30-407F-B929-C35E8050B54F}" presName="vertFlow" presStyleCnt="0"/>
      <dgm:spPr/>
    </dgm:pt>
    <dgm:pt modelId="{7CCEC2DF-6CDC-4612-A06A-D6080A0DADF0}" type="pres">
      <dgm:prSet presAssocID="{F5191170-0A30-407F-B929-C35E8050B54F}" presName="header" presStyleLbl="node1" presStyleIdx="1" presStyleCnt="2"/>
      <dgm:spPr/>
      <dgm:t>
        <a:bodyPr/>
        <a:lstStyle/>
        <a:p>
          <a:endParaRPr lang="es-EC"/>
        </a:p>
      </dgm:t>
    </dgm:pt>
    <dgm:pt modelId="{A731C58A-92F9-41F1-8BE1-D02EA1028C3C}" type="pres">
      <dgm:prSet presAssocID="{0CA00F25-9FE5-479A-BDC1-647CAA0E308B}" presName="parTrans" presStyleLbl="sibTrans2D1" presStyleIdx="2" presStyleCnt="4"/>
      <dgm:spPr/>
      <dgm:t>
        <a:bodyPr/>
        <a:lstStyle/>
        <a:p>
          <a:endParaRPr lang="es-EC"/>
        </a:p>
      </dgm:t>
    </dgm:pt>
    <dgm:pt modelId="{FF94326C-A734-4700-B9EB-A4AA58CEE842}" type="pres">
      <dgm:prSet presAssocID="{8025D045-471D-418B-9E38-FE8142CFE38E}" presName="child" presStyleLbl="alignAccFollowNode1" presStyleIdx="2" presStyleCnt="4">
        <dgm:presLayoutVars>
          <dgm:chMax val="0"/>
          <dgm:bulletEnabled val="1"/>
        </dgm:presLayoutVars>
      </dgm:prSet>
      <dgm:spPr/>
      <dgm:t>
        <a:bodyPr/>
        <a:lstStyle/>
        <a:p>
          <a:endParaRPr lang="es-EC"/>
        </a:p>
      </dgm:t>
    </dgm:pt>
    <dgm:pt modelId="{2400385F-999D-4A74-9137-A8C9CAC550FC}" type="pres">
      <dgm:prSet presAssocID="{93DB739B-4B0C-47E2-BB5F-1F9F76C5E4DC}" presName="sibTrans" presStyleLbl="sibTrans2D1" presStyleIdx="3" presStyleCnt="4"/>
      <dgm:spPr/>
      <dgm:t>
        <a:bodyPr/>
        <a:lstStyle/>
        <a:p>
          <a:endParaRPr lang="es-EC"/>
        </a:p>
      </dgm:t>
    </dgm:pt>
    <dgm:pt modelId="{D7B7CD4B-C380-4900-B2F4-3E565819FFD9}" type="pres">
      <dgm:prSet presAssocID="{4CD1AAFD-AC8A-4A6D-92A1-091FBE39C850}" presName="child" presStyleLbl="alignAccFollowNode1" presStyleIdx="3" presStyleCnt="4">
        <dgm:presLayoutVars>
          <dgm:chMax val="0"/>
          <dgm:bulletEnabled val="1"/>
        </dgm:presLayoutVars>
      </dgm:prSet>
      <dgm:spPr/>
      <dgm:t>
        <a:bodyPr/>
        <a:lstStyle/>
        <a:p>
          <a:endParaRPr lang="es-EC"/>
        </a:p>
      </dgm:t>
    </dgm:pt>
  </dgm:ptLst>
  <dgm:cxnLst>
    <dgm:cxn modelId="{4A3B6DE1-AA6A-474F-A731-8BA5989BDE16}" srcId="{F5191170-0A30-407F-B929-C35E8050B54F}" destId="{8025D045-471D-418B-9E38-FE8142CFE38E}" srcOrd="0" destOrd="0" parTransId="{0CA00F25-9FE5-479A-BDC1-647CAA0E308B}" sibTransId="{93DB739B-4B0C-47E2-BB5F-1F9F76C5E4DC}"/>
    <dgm:cxn modelId="{ECDE59A2-346F-44A9-89BB-D7559715C3ED}" srcId="{88408060-2352-4E2E-B9AF-3D45B240AB7D}" destId="{4727A336-07F7-40FB-A901-DB8E17E2646C}" srcOrd="0" destOrd="0" parTransId="{0EC1497B-C75F-4957-8629-54A55B4E5C3D}" sibTransId="{9A1DBC5F-1206-44B6-B58B-F7BD432FB9D0}"/>
    <dgm:cxn modelId="{897CE741-24C2-48C5-8707-F19956DBA000}" type="presOf" srcId="{0979A38D-C5C5-4EB9-9911-53F678D009E1}" destId="{FCD11D33-4774-474E-B730-DAE8C5B4448F}" srcOrd="0" destOrd="0" presId="urn:microsoft.com/office/officeart/2005/8/layout/lProcess1"/>
    <dgm:cxn modelId="{8E569C49-8987-41B1-A749-AF8C767827D3}" srcId="{4727A336-07F7-40FB-A901-DB8E17E2646C}" destId="{147422C0-8C18-48CD-BC28-6BE2E6008B27}" srcOrd="0" destOrd="0" parTransId="{1A3B22DF-3317-457E-9D09-DD488F3845F1}" sibTransId="{0979A38D-C5C5-4EB9-9911-53F678D009E1}"/>
    <dgm:cxn modelId="{577AE6EE-A3BD-4522-B3AA-0E86A2897E6D}" type="presOf" srcId="{88408060-2352-4E2E-B9AF-3D45B240AB7D}" destId="{108AD982-0FFA-485F-BD9A-A23A661CD5F8}" srcOrd="0" destOrd="0" presId="urn:microsoft.com/office/officeart/2005/8/layout/lProcess1"/>
    <dgm:cxn modelId="{1289E4DE-EA70-4ECB-9BA1-E0475066D08E}" type="presOf" srcId="{147422C0-8C18-48CD-BC28-6BE2E6008B27}" destId="{78294A03-BD83-42FB-B492-CBCB1B139884}" srcOrd="0" destOrd="0" presId="urn:microsoft.com/office/officeart/2005/8/layout/lProcess1"/>
    <dgm:cxn modelId="{80C4584C-95AD-4902-89FD-DE71009A5FCD}" type="presOf" srcId="{8AF49D85-B8D2-418F-8A37-8ABF1F173A02}" destId="{8DD9AF3A-5AE5-4BE1-9AFF-F2ABD8F7AFB4}" srcOrd="0" destOrd="0" presId="urn:microsoft.com/office/officeart/2005/8/layout/lProcess1"/>
    <dgm:cxn modelId="{F1FA4990-C361-436F-A8E3-F1ED56B423AE}" type="presOf" srcId="{93DB739B-4B0C-47E2-BB5F-1F9F76C5E4DC}" destId="{2400385F-999D-4A74-9137-A8C9CAC550FC}" srcOrd="0" destOrd="0" presId="urn:microsoft.com/office/officeart/2005/8/layout/lProcess1"/>
    <dgm:cxn modelId="{FA4184E2-4AAD-4AF6-983B-E6784BE26114}" type="presOf" srcId="{8025D045-471D-418B-9E38-FE8142CFE38E}" destId="{FF94326C-A734-4700-B9EB-A4AA58CEE842}" srcOrd="0" destOrd="0" presId="urn:microsoft.com/office/officeart/2005/8/layout/lProcess1"/>
    <dgm:cxn modelId="{5BC40AB4-E90E-4F83-BD2E-397B16A3A1FA}" type="presOf" srcId="{F5191170-0A30-407F-B929-C35E8050B54F}" destId="{7CCEC2DF-6CDC-4612-A06A-D6080A0DADF0}" srcOrd="0" destOrd="0" presId="urn:microsoft.com/office/officeart/2005/8/layout/lProcess1"/>
    <dgm:cxn modelId="{DAED331D-CA2C-44CF-BF95-15896643C7CE}" type="presOf" srcId="{0CA00F25-9FE5-479A-BDC1-647CAA0E308B}" destId="{A731C58A-92F9-41F1-8BE1-D02EA1028C3C}" srcOrd="0" destOrd="0" presId="urn:microsoft.com/office/officeart/2005/8/layout/lProcess1"/>
    <dgm:cxn modelId="{C5394C37-5D71-411B-8A25-EF03FBBFB15B}" type="presOf" srcId="{1A3B22DF-3317-457E-9D09-DD488F3845F1}" destId="{E1D5EF03-92D2-48CC-A3F5-437BB9DDD68D}" srcOrd="0" destOrd="0" presId="urn:microsoft.com/office/officeart/2005/8/layout/lProcess1"/>
    <dgm:cxn modelId="{5C9050BC-CAF5-40C4-9144-2156EF504245}" srcId="{88408060-2352-4E2E-B9AF-3D45B240AB7D}" destId="{F5191170-0A30-407F-B929-C35E8050B54F}" srcOrd="1" destOrd="0" parTransId="{1DFBBA06-9B39-4BC2-9CCC-F407989F3D79}" sibTransId="{8A28FEDE-89B3-43FB-8C6F-B0BE2B2A228A}"/>
    <dgm:cxn modelId="{182B77E4-0AFA-49CA-9128-7819E2BA5034}" type="presOf" srcId="{4CD1AAFD-AC8A-4A6D-92A1-091FBE39C850}" destId="{D7B7CD4B-C380-4900-B2F4-3E565819FFD9}" srcOrd="0" destOrd="0" presId="urn:microsoft.com/office/officeart/2005/8/layout/lProcess1"/>
    <dgm:cxn modelId="{6A56B35F-5CFA-4F10-B00F-5B3AD6D4B656}" type="presOf" srcId="{4727A336-07F7-40FB-A901-DB8E17E2646C}" destId="{8DF46667-646F-40EF-8D7A-7C0369611570}" srcOrd="0" destOrd="0" presId="urn:microsoft.com/office/officeart/2005/8/layout/lProcess1"/>
    <dgm:cxn modelId="{9E957123-0A27-4DE0-8CE0-F208A60F24E5}" srcId="{F5191170-0A30-407F-B929-C35E8050B54F}" destId="{4CD1AAFD-AC8A-4A6D-92A1-091FBE39C850}" srcOrd="1" destOrd="0" parTransId="{5F1769D9-A5E0-420C-B7A4-D29FE802A7AA}" sibTransId="{4EA7432C-2204-45F8-B90E-4EC48305FD92}"/>
    <dgm:cxn modelId="{EE92BB75-091C-4490-8667-F8FBA2F8C2FD}" srcId="{4727A336-07F7-40FB-A901-DB8E17E2646C}" destId="{8AF49D85-B8D2-418F-8A37-8ABF1F173A02}" srcOrd="1" destOrd="0" parTransId="{0674D360-9C05-469E-BE74-12EA28B299E1}" sibTransId="{100D7A8F-D018-4580-ADC7-A99E2772612A}"/>
    <dgm:cxn modelId="{00E45DF9-D262-4FF8-AB41-9C4A962C20D2}" type="presParOf" srcId="{108AD982-0FFA-485F-BD9A-A23A661CD5F8}" destId="{F9001EDC-8061-466F-B0D3-038BBA3C11FC}" srcOrd="0" destOrd="0" presId="urn:microsoft.com/office/officeart/2005/8/layout/lProcess1"/>
    <dgm:cxn modelId="{A70F5181-5DA9-44B6-9F62-49241B5C5B9E}" type="presParOf" srcId="{F9001EDC-8061-466F-B0D3-038BBA3C11FC}" destId="{8DF46667-646F-40EF-8D7A-7C0369611570}" srcOrd="0" destOrd="0" presId="urn:microsoft.com/office/officeart/2005/8/layout/lProcess1"/>
    <dgm:cxn modelId="{B5021F78-C7AD-4AA4-B9CD-9B1201A45BCF}" type="presParOf" srcId="{F9001EDC-8061-466F-B0D3-038BBA3C11FC}" destId="{E1D5EF03-92D2-48CC-A3F5-437BB9DDD68D}" srcOrd="1" destOrd="0" presId="urn:microsoft.com/office/officeart/2005/8/layout/lProcess1"/>
    <dgm:cxn modelId="{D878532F-1128-43F5-9861-68D134520194}" type="presParOf" srcId="{F9001EDC-8061-466F-B0D3-038BBA3C11FC}" destId="{78294A03-BD83-42FB-B492-CBCB1B139884}" srcOrd="2" destOrd="0" presId="urn:microsoft.com/office/officeart/2005/8/layout/lProcess1"/>
    <dgm:cxn modelId="{AFDD8A6A-7EF0-4733-A75E-40DE42B1980C}" type="presParOf" srcId="{F9001EDC-8061-466F-B0D3-038BBA3C11FC}" destId="{FCD11D33-4774-474E-B730-DAE8C5B4448F}" srcOrd="3" destOrd="0" presId="urn:microsoft.com/office/officeart/2005/8/layout/lProcess1"/>
    <dgm:cxn modelId="{653A56DF-8A62-4C17-B624-697A7C00AC4B}" type="presParOf" srcId="{F9001EDC-8061-466F-B0D3-038BBA3C11FC}" destId="{8DD9AF3A-5AE5-4BE1-9AFF-F2ABD8F7AFB4}" srcOrd="4" destOrd="0" presId="urn:microsoft.com/office/officeart/2005/8/layout/lProcess1"/>
    <dgm:cxn modelId="{48E63ED9-0DC1-4DAA-A569-8208470BB512}" type="presParOf" srcId="{108AD982-0FFA-485F-BD9A-A23A661CD5F8}" destId="{AF72AA23-EBEE-4890-BBFD-03EEC581B553}" srcOrd="1" destOrd="0" presId="urn:microsoft.com/office/officeart/2005/8/layout/lProcess1"/>
    <dgm:cxn modelId="{B85A7AB8-1CE4-48CC-847A-F8CA89EE9396}" type="presParOf" srcId="{108AD982-0FFA-485F-BD9A-A23A661CD5F8}" destId="{A86DA41B-C493-4A4A-A56B-DACAA071380A}" srcOrd="2" destOrd="0" presId="urn:microsoft.com/office/officeart/2005/8/layout/lProcess1"/>
    <dgm:cxn modelId="{544C99E8-2FA7-4B8B-A66C-A1AD3A8C3B49}" type="presParOf" srcId="{A86DA41B-C493-4A4A-A56B-DACAA071380A}" destId="{7CCEC2DF-6CDC-4612-A06A-D6080A0DADF0}" srcOrd="0" destOrd="0" presId="urn:microsoft.com/office/officeart/2005/8/layout/lProcess1"/>
    <dgm:cxn modelId="{36C10DFD-078E-4A15-86A5-E263C52D8466}" type="presParOf" srcId="{A86DA41B-C493-4A4A-A56B-DACAA071380A}" destId="{A731C58A-92F9-41F1-8BE1-D02EA1028C3C}" srcOrd="1" destOrd="0" presId="urn:microsoft.com/office/officeart/2005/8/layout/lProcess1"/>
    <dgm:cxn modelId="{1B7CCC63-D192-4642-ABB0-54FAAFC7B564}" type="presParOf" srcId="{A86DA41B-C493-4A4A-A56B-DACAA071380A}" destId="{FF94326C-A734-4700-B9EB-A4AA58CEE842}" srcOrd="2" destOrd="0" presId="urn:microsoft.com/office/officeart/2005/8/layout/lProcess1"/>
    <dgm:cxn modelId="{BBCEC1B6-D810-42D9-A188-DC13539096DD}" type="presParOf" srcId="{A86DA41B-C493-4A4A-A56B-DACAA071380A}" destId="{2400385F-999D-4A74-9137-A8C9CAC550FC}" srcOrd="3" destOrd="0" presId="urn:microsoft.com/office/officeart/2005/8/layout/lProcess1"/>
    <dgm:cxn modelId="{AF4D3BAE-4B3D-41C3-B469-04FFD04C94F9}" type="presParOf" srcId="{A86DA41B-C493-4A4A-A56B-DACAA071380A}" destId="{D7B7CD4B-C380-4900-B2F4-3E565819FFD9}"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0F768A-062D-4776-B7C4-F5CABCC4F964}" type="doc">
      <dgm:prSet loTypeId="urn:microsoft.com/office/officeart/2009/3/layout/SubStepProcess" loCatId="process" qsTypeId="urn:microsoft.com/office/officeart/2005/8/quickstyle/simple1" qsCatId="simple" csTypeId="urn:microsoft.com/office/officeart/2005/8/colors/colorful3" csCatId="colorful" phldr="1"/>
      <dgm:spPr/>
      <dgm:t>
        <a:bodyPr/>
        <a:lstStyle/>
        <a:p>
          <a:endParaRPr lang="es-EC"/>
        </a:p>
      </dgm:t>
    </dgm:pt>
    <dgm:pt modelId="{C1EFCA80-5D0A-42F0-B9B8-4A0D0E8A9D5F}">
      <dgm:prSet phldrT="[Texto]" custT="1"/>
      <dgm:spPr/>
      <dgm:t>
        <a:bodyPr/>
        <a:lstStyle/>
        <a:p>
          <a:r>
            <a:rPr lang="es-EC" sz="1200" dirty="0" smtClean="0"/>
            <a:t>DCA bifactorial AxB (2x2)</a:t>
          </a:r>
          <a:endParaRPr lang="es-EC" sz="1200" dirty="0"/>
        </a:p>
      </dgm:t>
    </dgm:pt>
    <dgm:pt modelId="{895577B9-2498-4878-A527-A0201FE25E04}" type="parTrans" cxnId="{A818FF3D-40DA-49EC-AE32-50A6638418CD}">
      <dgm:prSet/>
      <dgm:spPr/>
      <dgm:t>
        <a:bodyPr/>
        <a:lstStyle/>
        <a:p>
          <a:endParaRPr lang="es-EC" sz="1600"/>
        </a:p>
      </dgm:t>
    </dgm:pt>
    <dgm:pt modelId="{82D0B27A-CBE0-4075-AE16-D669257CC126}" type="sibTrans" cxnId="{A818FF3D-40DA-49EC-AE32-50A6638418CD}">
      <dgm:prSet/>
      <dgm:spPr/>
      <dgm:t>
        <a:bodyPr/>
        <a:lstStyle/>
        <a:p>
          <a:endParaRPr lang="es-EC" sz="1600"/>
        </a:p>
      </dgm:t>
    </dgm:pt>
    <dgm:pt modelId="{744122BE-9C12-4F98-A31C-4EBD19F5A2B7}">
      <dgm:prSet phldrT="[Texto]" custT="1"/>
      <dgm:spPr/>
      <dgm:t>
        <a:bodyPr/>
        <a:lstStyle/>
        <a:p>
          <a:r>
            <a:rPr lang="es-EC" sz="1050" dirty="0" smtClean="0">
              <a:solidFill>
                <a:srgbClr val="000000"/>
              </a:solidFill>
            </a:rPr>
            <a:t>4 Tratamientos</a:t>
          </a:r>
          <a:endParaRPr lang="es-EC" sz="1050" dirty="0">
            <a:solidFill>
              <a:srgbClr val="000000"/>
            </a:solidFill>
          </a:endParaRPr>
        </a:p>
      </dgm:t>
    </dgm:pt>
    <dgm:pt modelId="{02B656AA-2A1C-411A-8BB0-DF8FCE422D58}" type="parTrans" cxnId="{BAB8E415-9140-42C3-BD8E-336AA38A7C47}">
      <dgm:prSet/>
      <dgm:spPr/>
      <dgm:t>
        <a:bodyPr/>
        <a:lstStyle/>
        <a:p>
          <a:endParaRPr lang="es-EC" sz="1600"/>
        </a:p>
      </dgm:t>
    </dgm:pt>
    <dgm:pt modelId="{8553EEC0-D518-41AF-9C51-150232BD9BE7}" type="sibTrans" cxnId="{BAB8E415-9140-42C3-BD8E-336AA38A7C47}">
      <dgm:prSet/>
      <dgm:spPr/>
      <dgm:t>
        <a:bodyPr/>
        <a:lstStyle/>
        <a:p>
          <a:endParaRPr lang="es-EC" sz="1600"/>
        </a:p>
      </dgm:t>
    </dgm:pt>
    <dgm:pt modelId="{8D76E45D-CEA1-4555-AB55-920D105D4126}">
      <dgm:prSet phldrT="[Texto]" custT="1"/>
      <dgm:spPr/>
      <dgm:t>
        <a:bodyPr/>
        <a:lstStyle/>
        <a:p>
          <a:r>
            <a:rPr lang="es-EC" sz="1050" dirty="0" smtClean="0">
              <a:solidFill>
                <a:srgbClr val="000000"/>
              </a:solidFill>
            </a:rPr>
            <a:t>4 Repeticiones</a:t>
          </a:r>
          <a:endParaRPr lang="es-EC" sz="1050" dirty="0">
            <a:solidFill>
              <a:srgbClr val="000000"/>
            </a:solidFill>
          </a:endParaRPr>
        </a:p>
      </dgm:t>
    </dgm:pt>
    <dgm:pt modelId="{24E7BA60-6533-46DF-B160-4604B081AE48}" type="parTrans" cxnId="{6E17C9B4-4DA0-40A0-9A8B-AE903E777693}">
      <dgm:prSet/>
      <dgm:spPr/>
      <dgm:t>
        <a:bodyPr/>
        <a:lstStyle/>
        <a:p>
          <a:endParaRPr lang="es-EC" sz="1600"/>
        </a:p>
      </dgm:t>
    </dgm:pt>
    <dgm:pt modelId="{6C489AC2-66AD-4D30-A87F-A9FBAC954AB6}" type="sibTrans" cxnId="{6E17C9B4-4DA0-40A0-9A8B-AE903E777693}">
      <dgm:prSet/>
      <dgm:spPr/>
      <dgm:t>
        <a:bodyPr/>
        <a:lstStyle/>
        <a:p>
          <a:endParaRPr lang="es-EC" sz="1600"/>
        </a:p>
      </dgm:t>
    </dgm:pt>
    <dgm:pt modelId="{A5DF45FD-0EE5-4542-9DCC-5B94A5F77304}">
      <dgm:prSet phldrT="[Texto]" custT="1"/>
      <dgm:spPr/>
      <dgm:t>
        <a:bodyPr/>
        <a:lstStyle/>
        <a:p>
          <a:r>
            <a:rPr lang="es-EC" sz="1200" dirty="0" smtClean="0"/>
            <a:t>Análisis funcional:</a:t>
          </a:r>
        </a:p>
        <a:p>
          <a:r>
            <a:rPr lang="es-EC" sz="1200" dirty="0" smtClean="0"/>
            <a:t>Prueba de Tukey 5%</a:t>
          </a:r>
          <a:endParaRPr lang="es-EC" sz="1200" dirty="0"/>
        </a:p>
      </dgm:t>
    </dgm:pt>
    <dgm:pt modelId="{2E7F6C40-C450-4C03-B05A-3518DE354837}" type="parTrans" cxnId="{D2D16559-34F8-47BE-880F-16B8C36C25A7}">
      <dgm:prSet/>
      <dgm:spPr/>
      <dgm:t>
        <a:bodyPr/>
        <a:lstStyle/>
        <a:p>
          <a:endParaRPr lang="es-EC" sz="1600"/>
        </a:p>
      </dgm:t>
    </dgm:pt>
    <dgm:pt modelId="{FF6F5851-0F7E-4E67-8060-B9B0FAE78932}" type="sibTrans" cxnId="{D2D16559-34F8-47BE-880F-16B8C36C25A7}">
      <dgm:prSet/>
      <dgm:spPr/>
      <dgm:t>
        <a:bodyPr/>
        <a:lstStyle/>
        <a:p>
          <a:endParaRPr lang="es-EC" sz="1600"/>
        </a:p>
      </dgm:t>
    </dgm:pt>
    <dgm:pt modelId="{89A21DDC-34CD-4C50-8BD3-086197EE4480}" type="pres">
      <dgm:prSet presAssocID="{050F768A-062D-4776-B7C4-F5CABCC4F964}" presName="Name0" presStyleCnt="0">
        <dgm:presLayoutVars>
          <dgm:chMax val="7"/>
          <dgm:dir/>
          <dgm:animOne val="branch"/>
        </dgm:presLayoutVars>
      </dgm:prSet>
      <dgm:spPr/>
      <dgm:t>
        <a:bodyPr/>
        <a:lstStyle/>
        <a:p>
          <a:endParaRPr lang="es-EC"/>
        </a:p>
      </dgm:t>
    </dgm:pt>
    <dgm:pt modelId="{D1809653-0DBB-458D-8B0E-83D5744FF6D6}" type="pres">
      <dgm:prSet presAssocID="{C1EFCA80-5D0A-42F0-B9B8-4A0D0E8A9D5F}" presName="parTx1" presStyleLbl="node1" presStyleIdx="0" presStyleCnt="2"/>
      <dgm:spPr/>
      <dgm:t>
        <a:bodyPr/>
        <a:lstStyle/>
        <a:p>
          <a:endParaRPr lang="es-EC"/>
        </a:p>
      </dgm:t>
    </dgm:pt>
    <dgm:pt modelId="{58D9C24A-F217-4F16-967F-A932F5503902}" type="pres">
      <dgm:prSet presAssocID="{C1EFCA80-5D0A-42F0-B9B8-4A0D0E8A9D5F}" presName="spPre1" presStyleCnt="0"/>
      <dgm:spPr/>
    </dgm:pt>
    <dgm:pt modelId="{974BF905-71F5-4179-A65A-AF09B299336E}" type="pres">
      <dgm:prSet presAssocID="{C1EFCA80-5D0A-42F0-B9B8-4A0D0E8A9D5F}" presName="chLin1" presStyleCnt="0"/>
      <dgm:spPr/>
    </dgm:pt>
    <dgm:pt modelId="{4967C715-7C3D-42C4-A3B1-CCDFD5BB3A1F}" type="pres">
      <dgm:prSet presAssocID="{02B656AA-2A1C-411A-8BB0-DF8FCE422D58}" presName="Name11" presStyleLbl="parChTrans1D1" presStyleIdx="0" presStyleCnt="8"/>
      <dgm:spPr/>
    </dgm:pt>
    <dgm:pt modelId="{B6038637-B07E-4AD9-982F-AF2567AA246F}" type="pres">
      <dgm:prSet presAssocID="{02B656AA-2A1C-411A-8BB0-DF8FCE422D58}" presName="Name31" presStyleLbl="parChTrans1D1" presStyleIdx="1" presStyleCnt="8"/>
      <dgm:spPr/>
    </dgm:pt>
    <dgm:pt modelId="{54164977-8B83-411E-9D52-38382BC63803}" type="pres">
      <dgm:prSet presAssocID="{744122BE-9C12-4F98-A31C-4EBD19F5A2B7}" presName="txAndLines1" presStyleCnt="0"/>
      <dgm:spPr/>
    </dgm:pt>
    <dgm:pt modelId="{2BBF26FD-7B3A-4DC4-A659-8A1C7EBCCCEE}" type="pres">
      <dgm:prSet presAssocID="{744122BE-9C12-4F98-A31C-4EBD19F5A2B7}" presName="anchor1" presStyleCnt="0"/>
      <dgm:spPr/>
    </dgm:pt>
    <dgm:pt modelId="{5EDA5A2B-B8C5-4524-97B6-B117E6B2CCB2}" type="pres">
      <dgm:prSet presAssocID="{744122BE-9C12-4F98-A31C-4EBD19F5A2B7}" presName="backup1" presStyleCnt="0"/>
      <dgm:spPr/>
    </dgm:pt>
    <dgm:pt modelId="{029ED6A8-67B4-4B88-AD18-D82927207D12}" type="pres">
      <dgm:prSet presAssocID="{744122BE-9C12-4F98-A31C-4EBD19F5A2B7}" presName="preLine1" presStyleLbl="parChTrans1D1" presStyleIdx="2" presStyleCnt="8"/>
      <dgm:spPr/>
    </dgm:pt>
    <dgm:pt modelId="{5A453C32-36AA-4E85-9339-3CB933F3DD0C}" type="pres">
      <dgm:prSet presAssocID="{744122BE-9C12-4F98-A31C-4EBD19F5A2B7}" presName="desTx1" presStyleLbl="revTx" presStyleIdx="0" presStyleCnt="0">
        <dgm:presLayoutVars>
          <dgm:bulletEnabled val="1"/>
        </dgm:presLayoutVars>
      </dgm:prSet>
      <dgm:spPr/>
      <dgm:t>
        <a:bodyPr/>
        <a:lstStyle/>
        <a:p>
          <a:endParaRPr lang="es-EC"/>
        </a:p>
      </dgm:t>
    </dgm:pt>
    <dgm:pt modelId="{61B71807-4EB2-4CD4-93F4-7AA5274FCEE6}" type="pres">
      <dgm:prSet presAssocID="{744122BE-9C12-4F98-A31C-4EBD19F5A2B7}" presName="postLine1" presStyleLbl="parChTrans1D1" presStyleIdx="3" presStyleCnt="8"/>
      <dgm:spPr/>
    </dgm:pt>
    <dgm:pt modelId="{D6EBC274-B18C-46B9-AEF3-E5FA001CDF43}" type="pres">
      <dgm:prSet presAssocID="{24E7BA60-6533-46DF-B160-4604B081AE48}" presName="Name11" presStyleLbl="parChTrans1D1" presStyleIdx="4" presStyleCnt="8"/>
      <dgm:spPr/>
    </dgm:pt>
    <dgm:pt modelId="{D3CE2DDE-69C9-4EC7-B5C1-CB15FEEB89C9}" type="pres">
      <dgm:prSet presAssocID="{24E7BA60-6533-46DF-B160-4604B081AE48}" presName="Name31" presStyleLbl="parChTrans1D1" presStyleIdx="5" presStyleCnt="8"/>
      <dgm:spPr/>
    </dgm:pt>
    <dgm:pt modelId="{2D9A1914-2EA7-43F5-BF00-959BDC8715BF}" type="pres">
      <dgm:prSet presAssocID="{8D76E45D-CEA1-4555-AB55-920D105D4126}" presName="txAndLines1" presStyleCnt="0"/>
      <dgm:spPr/>
    </dgm:pt>
    <dgm:pt modelId="{41B323FD-E44D-4DFA-9497-08B681F47991}" type="pres">
      <dgm:prSet presAssocID="{8D76E45D-CEA1-4555-AB55-920D105D4126}" presName="anchor1" presStyleCnt="0"/>
      <dgm:spPr/>
    </dgm:pt>
    <dgm:pt modelId="{E0BA60C3-F7B7-4FA2-9605-F423B1916D1A}" type="pres">
      <dgm:prSet presAssocID="{8D76E45D-CEA1-4555-AB55-920D105D4126}" presName="backup1" presStyleCnt="0"/>
      <dgm:spPr/>
    </dgm:pt>
    <dgm:pt modelId="{32716794-DE90-4195-913D-7707081807F0}" type="pres">
      <dgm:prSet presAssocID="{8D76E45D-CEA1-4555-AB55-920D105D4126}" presName="preLine1" presStyleLbl="parChTrans1D1" presStyleIdx="6" presStyleCnt="8"/>
      <dgm:spPr/>
    </dgm:pt>
    <dgm:pt modelId="{FC5D6D26-9372-471F-9432-04C27E3FE66E}" type="pres">
      <dgm:prSet presAssocID="{8D76E45D-CEA1-4555-AB55-920D105D4126}" presName="desTx1" presStyleLbl="revTx" presStyleIdx="0" presStyleCnt="0">
        <dgm:presLayoutVars>
          <dgm:bulletEnabled val="1"/>
        </dgm:presLayoutVars>
      </dgm:prSet>
      <dgm:spPr/>
      <dgm:t>
        <a:bodyPr/>
        <a:lstStyle/>
        <a:p>
          <a:endParaRPr lang="es-EC"/>
        </a:p>
      </dgm:t>
    </dgm:pt>
    <dgm:pt modelId="{28F70C93-CA65-4E00-808C-7CD575218634}" type="pres">
      <dgm:prSet presAssocID="{8D76E45D-CEA1-4555-AB55-920D105D4126}" presName="postLine1" presStyleLbl="parChTrans1D1" presStyleIdx="7" presStyleCnt="8"/>
      <dgm:spPr/>
    </dgm:pt>
    <dgm:pt modelId="{0B044EBF-ED8A-41A9-B3D0-66BD552C42F8}" type="pres">
      <dgm:prSet presAssocID="{C1EFCA80-5D0A-42F0-B9B8-4A0D0E8A9D5F}" presName="spPost1" presStyleCnt="0"/>
      <dgm:spPr/>
    </dgm:pt>
    <dgm:pt modelId="{8175ED97-7E25-4F29-95D8-840F4BCD4884}" type="pres">
      <dgm:prSet presAssocID="{A5DF45FD-0EE5-4542-9DCC-5B94A5F77304}" presName="parTx2" presStyleLbl="node1" presStyleIdx="1" presStyleCnt="2"/>
      <dgm:spPr/>
      <dgm:t>
        <a:bodyPr/>
        <a:lstStyle/>
        <a:p>
          <a:endParaRPr lang="es-EC"/>
        </a:p>
      </dgm:t>
    </dgm:pt>
  </dgm:ptLst>
  <dgm:cxnLst>
    <dgm:cxn modelId="{C9C47A28-5AC9-4C7B-9DE7-A471ED49ECCB}" type="presOf" srcId="{C1EFCA80-5D0A-42F0-B9B8-4A0D0E8A9D5F}" destId="{D1809653-0DBB-458D-8B0E-83D5744FF6D6}" srcOrd="0" destOrd="0" presId="urn:microsoft.com/office/officeart/2009/3/layout/SubStepProcess"/>
    <dgm:cxn modelId="{4DAE160D-64B6-4DD2-8374-2977E128E224}" type="presOf" srcId="{744122BE-9C12-4F98-A31C-4EBD19F5A2B7}" destId="{5A453C32-36AA-4E85-9339-3CB933F3DD0C}" srcOrd="0" destOrd="0" presId="urn:microsoft.com/office/officeart/2009/3/layout/SubStepProcess"/>
    <dgm:cxn modelId="{BAB8E415-9140-42C3-BD8E-336AA38A7C47}" srcId="{C1EFCA80-5D0A-42F0-B9B8-4A0D0E8A9D5F}" destId="{744122BE-9C12-4F98-A31C-4EBD19F5A2B7}" srcOrd="0" destOrd="0" parTransId="{02B656AA-2A1C-411A-8BB0-DF8FCE422D58}" sibTransId="{8553EEC0-D518-41AF-9C51-150232BD9BE7}"/>
    <dgm:cxn modelId="{6E17C9B4-4DA0-40A0-9A8B-AE903E777693}" srcId="{C1EFCA80-5D0A-42F0-B9B8-4A0D0E8A9D5F}" destId="{8D76E45D-CEA1-4555-AB55-920D105D4126}" srcOrd="1" destOrd="0" parTransId="{24E7BA60-6533-46DF-B160-4604B081AE48}" sibTransId="{6C489AC2-66AD-4D30-A87F-A9FBAC954AB6}"/>
    <dgm:cxn modelId="{A818FF3D-40DA-49EC-AE32-50A6638418CD}" srcId="{050F768A-062D-4776-B7C4-F5CABCC4F964}" destId="{C1EFCA80-5D0A-42F0-B9B8-4A0D0E8A9D5F}" srcOrd="0" destOrd="0" parTransId="{895577B9-2498-4878-A527-A0201FE25E04}" sibTransId="{82D0B27A-CBE0-4075-AE16-D669257CC126}"/>
    <dgm:cxn modelId="{DE48EB8C-9CFF-4DDB-9BF5-9BB467A60C11}" type="presOf" srcId="{050F768A-062D-4776-B7C4-F5CABCC4F964}" destId="{89A21DDC-34CD-4C50-8BD3-086197EE4480}" srcOrd="0" destOrd="0" presId="urn:microsoft.com/office/officeart/2009/3/layout/SubStepProcess"/>
    <dgm:cxn modelId="{D2D16559-34F8-47BE-880F-16B8C36C25A7}" srcId="{050F768A-062D-4776-B7C4-F5CABCC4F964}" destId="{A5DF45FD-0EE5-4542-9DCC-5B94A5F77304}" srcOrd="1" destOrd="0" parTransId="{2E7F6C40-C450-4C03-B05A-3518DE354837}" sibTransId="{FF6F5851-0F7E-4E67-8060-B9B0FAE78932}"/>
    <dgm:cxn modelId="{573C6EEE-4655-4A19-9FDC-0F20B92DDF05}" type="presOf" srcId="{8D76E45D-CEA1-4555-AB55-920D105D4126}" destId="{FC5D6D26-9372-471F-9432-04C27E3FE66E}" srcOrd="0" destOrd="0" presId="urn:microsoft.com/office/officeart/2009/3/layout/SubStepProcess"/>
    <dgm:cxn modelId="{C650CCA0-AE5F-4543-AB2A-69ABAB7BD971}" type="presOf" srcId="{A5DF45FD-0EE5-4542-9DCC-5B94A5F77304}" destId="{8175ED97-7E25-4F29-95D8-840F4BCD4884}" srcOrd="0" destOrd="0" presId="urn:microsoft.com/office/officeart/2009/3/layout/SubStepProcess"/>
    <dgm:cxn modelId="{436D7536-EBB2-4AEB-806A-771CF12A91CD}" type="presParOf" srcId="{89A21DDC-34CD-4C50-8BD3-086197EE4480}" destId="{D1809653-0DBB-458D-8B0E-83D5744FF6D6}" srcOrd="0" destOrd="0" presId="urn:microsoft.com/office/officeart/2009/3/layout/SubStepProcess"/>
    <dgm:cxn modelId="{55F2B660-AB8B-4CF2-B1F0-B1A9B93DD8FF}" type="presParOf" srcId="{89A21DDC-34CD-4C50-8BD3-086197EE4480}" destId="{58D9C24A-F217-4F16-967F-A932F5503902}" srcOrd="1" destOrd="0" presId="urn:microsoft.com/office/officeart/2009/3/layout/SubStepProcess"/>
    <dgm:cxn modelId="{A1DC0148-F1F7-4D55-B2A3-573EC9AD5D8F}" type="presParOf" srcId="{89A21DDC-34CD-4C50-8BD3-086197EE4480}" destId="{974BF905-71F5-4179-A65A-AF09B299336E}" srcOrd="2" destOrd="0" presId="urn:microsoft.com/office/officeart/2009/3/layout/SubStepProcess"/>
    <dgm:cxn modelId="{5C3761BF-CBF7-4D2D-A5C5-D69C368A0FCE}" type="presParOf" srcId="{974BF905-71F5-4179-A65A-AF09B299336E}" destId="{4967C715-7C3D-42C4-A3B1-CCDFD5BB3A1F}" srcOrd="0" destOrd="0" presId="urn:microsoft.com/office/officeart/2009/3/layout/SubStepProcess"/>
    <dgm:cxn modelId="{DF2D2185-2237-4F4E-BA9F-6430B5128E12}" type="presParOf" srcId="{974BF905-71F5-4179-A65A-AF09B299336E}" destId="{B6038637-B07E-4AD9-982F-AF2567AA246F}" srcOrd="1" destOrd="0" presId="urn:microsoft.com/office/officeart/2009/3/layout/SubStepProcess"/>
    <dgm:cxn modelId="{5B8FE4A4-0F8F-4D30-B8F6-E7E508D13BA7}" type="presParOf" srcId="{974BF905-71F5-4179-A65A-AF09B299336E}" destId="{54164977-8B83-411E-9D52-38382BC63803}" srcOrd="2" destOrd="0" presId="urn:microsoft.com/office/officeart/2009/3/layout/SubStepProcess"/>
    <dgm:cxn modelId="{1EC131B7-D871-484A-98C9-A211FAEAF26D}" type="presParOf" srcId="{54164977-8B83-411E-9D52-38382BC63803}" destId="{2BBF26FD-7B3A-4DC4-A659-8A1C7EBCCCEE}" srcOrd="0" destOrd="0" presId="urn:microsoft.com/office/officeart/2009/3/layout/SubStepProcess"/>
    <dgm:cxn modelId="{5BCFD892-E976-4B77-8A9B-72E1DBF73CCE}" type="presParOf" srcId="{54164977-8B83-411E-9D52-38382BC63803}" destId="{5EDA5A2B-B8C5-4524-97B6-B117E6B2CCB2}" srcOrd="1" destOrd="0" presId="urn:microsoft.com/office/officeart/2009/3/layout/SubStepProcess"/>
    <dgm:cxn modelId="{402D4B3B-9935-40A3-9203-439556E099C2}" type="presParOf" srcId="{54164977-8B83-411E-9D52-38382BC63803}" destId="{029ED6A8-67B4-4B88-AD18-D82927207D12}" srcOrd="2" destOrd="0" presId="urn:microsoft.com/office/officeart/2009/3/layout/SubStepProcess"/>
    <dgm:cxn modelId="{B2026E5C-9B77-4C44-B963-7300F77C0C50}" type="presParOf" srcId="{54164977-8B83-411E-9D52-38382BC63803}" destId="{5A453C32-36AA-4E85-9339-3CB933F3DD0C}" srcOrd="3" destOrd="0" presId="urn:microsoft.com/office/officeart/2009/3/layout/SubStepProcess"/>
    <dgm:cxn modelId="{BA9B3E8E-67F9-45B7-8C7B-AE5E0CBBA52D}" type="presParOf" srcId="{54164977-8B83-411E-9D52-38382BC63803}" destId="{61B71807-4EB2-4CD4-93F4-7AA5274FCEE6}" srcOrd="4" destOrd="0" presId="urn:microsoft.com/office/officeart/2009/3/layout/SubStepProcess"/>
    <dgm:cxn modelId="{405FF886-E102-4C08-AC47-D942C9272B44}" type="presParOf" srcId="{974BF905-71F5-4179-A65A-AF09B299336E}" destId="{D6EBC274-B18C-46B9-AEF3-E5FA001CDF43}" srcOrd="3" destOrd="0" presId="urn:microsoft.com/office/officeart/2009/3/layout/SubStepProcess"/>
    <dgm:cxn modelId="{86719379-5159-4084-B44F-E487B06370A2}" type="presParOf" srcId="{974BF905-71F5-4179-A65A-AF09B299336E}" destId="{D3CE2DDE-69C9-4EC7-B5C1-CB15FEEB89C9}" srcOrd="4" destOrd="0" presId="urn:microsoft.com/office/officeart/2009/3/layout/SubStepProcess"/>
    <dgm:cxn modelId="{C6BA4946-C3CA-4DAA-A91E-B7AD14E36942}" type="presParOf" srcId="{974BF905-71F5-4179-A65A-AF09B299336E}" destId="{2D9A1914-2EA7-43F5-BF00-959BDC8715BF}" srcOrd="5" destOrd="0" presId="urn:microsoft.com/office/officeart/2009/3/layout/SubStepProcess"/>
    <dgm:cxn modelId="{2DE33CCD-4577-42BB-9E40-4ED130B7F4FD}" type="presParOf" srcId="{2D9A1914-2EA7-43F5-BF00-959BDC8715BF}" destId="{41B323FD-E44D-4DFA-9497-08B681F47991}" srcOrd="0" destOrd="0" presId="urn:microsoft.com/office/officeart/2009/3/layout/SubStepProcess"/>
    <dgm:cxn modelId="{18E58788-80F7-468E-B238-8493F034B223}" type="presParOf" srcId="{2D9A1914-2EA7-43F5-BF00-959BDC8715BF}" destId="{E0BA60C3-F7B7-4FA2-9605-F423B1916D1A}" srcOrd="1" destOrd="0" presId="urn:microsoft.com/office/officeart/2009/3/layout/SubStepProcess"/>
    <dgm:cxn modelId="{E6A50531-1408-4403-B7CC-23E8A5F756BF}" type="presParOf" srcId="{2D9A1914-2EA7-43F5-BF00-959BDC8715BF}" destId="{32716794-DE90-4195-913D-7707081807F0}" srcOrd="2" destOrd="0" presId="urn:microsoft.com/office/officeart/2009/3/layout/SubStepProcess"/>
    <dgm:cxn modelId="{9E23480E-120E-4227-94C7-1E886B32AE2D}" type="presParOf" srcId="{2D9A1914-2EA7-43F5-BF00-959BDC8715BF}" destId="{FC5D6D26-9372-471F-9432-04C27E3FE66E}" srcOrd="3" destOrd="0" presId="urn:microsoft.com/office/officeart/2009/3/layout/SubStepProcess"/>
    <dgm:cxn modelId="{CAA65B96-9C1F-49F7-A9BE-A6A30903ED4A}" type="presParOf" srcId="{2D9A1914-2EA7-43F5-BF00-959BDC8715BF}" destId="{28F70C93-CA65-4E00-808C-7CD575218634}" srcOrd="4" destOrd="0" presId="urn:microsoft.com/office/officeart/2009/3/layout/SubStepProcess"/>
    <dgm:cxn modelId="{7B97E472-E55E-4FF4-BF13-985C8B9B6911}" type="presParOf" srcId="{89A21DDC-34CD-4C50-8BD3-086197EE4480}" destId="{0B044EBF-ED8A-41A9-B3D0-66BD552C42F8}" srcOrd="3" destOrd="0" presId="urn:microsoft.com/office/officeart/2009/3/layout/SubStepProcess"/>
    <dgm:cxn modelId="{13E4A5E2-9B73-444B-930F-23F785ACD547}" type="presParOf" srcId="{89A21DDC-34CD-4C50-8BD3-086197EE4480}" destId="{8175ED97-7E25-4F29-95D8-840F4BCD4884}" srcOrd="4" destOrd="0" presId="urn:microsoft.com/office/officeart/2009/3/layout/SubSte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80CE1F-A8E4-4F2F-97A4-965BCFB6EEEA}"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s-CO"/>
        </a:p>
      </dgm:t>
    </dgm:pt>
    <dgm:pt modelId="{6DDB64AE-D410-4044-BD44-5D613337A763}">
      <dgm:prSet phldrT="[Texto]" custT="1"/>
      <dgm:spPr/>
      <dgm:t>
        <a:bodyPr/>
        <a:lstStyle/>
        <a:p>
          <a:r>
            <a:rPr lang="es-CO" sz="1200" smtClean="0">
              <a:solidFill>
                <a:srgbClr val="000000"/>
              </a:solidFill>
            </a:rPr>
            <a:t>Picaje</a:t>
          </a:r>
          <a:endParaRPr lang="es-CO" sz="1200" dirty="0">
            <a:solidFill>
              <a:srgbClr val="000000"/>
            </a:solidFill>
          </a:endParaRPr>
        </a:p>
      </dgm:t>
    </dgm:pt>
    <dgm:pt modelId="{C60B836E-F17E-42DF-B202-5A00BB2FDE23}" type="parTrans" cxnId="{8E09AD08-26C7-4D40-9033-34080F41D00E}">
      <dgm:prSet/>
      <dgm:spPr/>
      <dgm:t>
        <a:bodyPr/>
        <a:lstStyle/>
        <a:p>
          <a:endParaRPr lang="es-CO" sz="1200" dirty="0">
            <a:solidFill>
              <a:srgbClr val="000000"/>
            </a:solidFill>
          </a:endParaRPr>
        </a:p>
      </dgm:t>
    </dgm:pt>
    <dgm:pt modelId="{B97D4255-661C-48CC-91C3-36BA669EF9BF}" type="sibTrans" cxnId="{8E09AD08-26C7-4D40-9033-34080F41D00E}">
      <dgm:prSet/>
      <dgm:spPr/>
      <dgm:t>
        <a:bodyPr/>
        <a:lstStyle/>
        <a:p>
          <a:endParaRPr lang="es-CO" sz="1200" dirty="0">
            <a:solidFill>
              <a:srgbClr val="000000"/>
            </a:solidFill>
          </a:endParaRPr>
        </a:p>
      </dgm:t>
    </dgm:pt>
    <dgm:pt modelId="{079DEA19-6718-4873-ADC8-088754F68AA3}">
      <dgm:prSet phldrT="[Texto]" custT="1"/>
      <dgm:spPr/>
      <dgm:t>
        <a:bodyPr/>
        <a:lstStyle/>
        <a:p>
          <a:r>
            <a:rPr lang="es-CO" sz="1200" smtClean="0">
              <a:solidFill>
                <a:srgbClr val="000000"/>
              </a:solidFill>
            </a:rPr>
            <a:t>Prolapsos</a:t>
          </a:r>
          <a:endParaRPr lang="es-CO" sz="1200" dirty="0">
            <a:solidFill>
              <a:srgbClr val="000000"/>
            </a:solidFill>
          </a:endParaRPr>
        </a:p>
      </dgm:t>
    </dgm:pt>
    <dgm:pt modelId="{82BA0C0F-7261-4830-9454-7F9FB06A16E6}" type="parTrans" cxnId="{77086725-F45F-4F59-8EAF-45972000F7D3}">
      <dgm:prSet/>
      <dgm:spPr/>
      <dgm:t>
        <a:bodyPr/>
        <a:lstStyle/>
        <a:p>
          <a:endParaRPr lang="es-CO" sz="1200" dirty="0">
            <a:solidFill>
              <a:srgbClr val="000000"/>
            </a:solidFill>
          </a:endParaRPr>
        </a:p>
      </dgm:t>
    </dgm:pt>
    <dgm:pt modelId="{938FF5E9-4412-4F61-9EA5-95342CEE1549}" type="sibTrans" cxnId="{77086725-F45F-4F59-8EAF-45972000F7D3}">
      <dgm:prSet/>
      <dgm:spPr/>
      <dgm:t>
        <a:bodyPr/>
        <a:lstStyle/>
        <a:p>
          <a:endParaRPr lang="es-CO" sz="1200" dirty="0">
            <a:solidFill>
              <a:srgbClr val="000000"/>
            </a:solidFill>
          </a:endParaRPr>
        </a:p>
      </dgm:t>
    </dgm:pt>
    <dgm:pt modelId="{6CFB0351-12DE-43ED-9071-CB2159019E9C}" type="pres">
      <dgm:prSet presAssocID="{1080CE1F-A8E4-4F2F-97A4-965BCFB6EEEA}" presName="rootnode" presStyleCnt="0">
        <dgm:presLayoutVars>
          <dgm:chMax/>
          <dgm:chPref/>
          <dgm:dir/>
          <dgm:animLvl val="lvl"/>
        </dgm:presLayoutVars>
      </dgm:prSet>
      <dgm:spPr/>
      <dgm:t>
        <a:bodyPr/>
        <a:lstStyle/>
        <a:p>
          <a:endParaRPr lang="es-CO"/>
        </a:p>
      </dgm:t>
    </dgm:pt>
    <dgm:pt modelId="{393F28FC-4E1C-48E1-9547-E52FDA81BC90}" type="pres">
      <dgm:prSet presAssocID="{6DDB64AE-D410-4044-BD44-5D613337A763}" presName="composite" presStyleCnt="0"/>
      <dgm:spPr/>
      <dgm:t>
        <a:bodyPr/>
        <a:lstStyle/>
        <a:p>
          <a:endParaRPr lang="es-EC"/>
        </a:p>
      </dgm:t>
    </dgm:pt>
    <dgm:pt modelId="{7630B3C8-380F-4BD4-898C-DF5B7A9B84A3}" type="pres">
      <dgm:prSet presAssocID="{6DDB64AE-D410-4044-BD44-5D613337A763}" presName="LShape" presStyleLbl="alignNode1" presStyleIdx="0" presStyleCnt="3"/>
      <dgm:spPr/>
      <dgm:t>
        <a:bodyPr/>
        <a:lstStyle/>
        <a:p>
          <a:endParaRPr lang="es-EC"/>
        </a:p>
      </dgm:t>
    </dgm:pt>
    <dgm:pt modelId="{D81A27A6-9127-43FE-8A3B-A7C74744CF29}" type="pres">
      <dgm:prSet presAssocID="{6DDB64AE-D410-4044-BD44-5D613337A763}" presName="ParentText" presStyleLbl="revTx" presStyleIdx="0" presStyleCnt="2">
        <dgm:presLayoutVars>
          <dgm:chMax val="0"/>
          <dgm:chPref val="0"/>
          <dgm:bulletEnabled val="1"/>
        </dgm:presLayoutVars>
      </dgm:prSet>
      <dgm:spPr/>
      <dgm:t>
        <a:bodyPr/>
        <a:lstStyle/>
        <a:p>
          <a:endParaRPr lang="es-CO"/>
        </a:p>
      </dgm:t>
    </dgm:pt>
    <dgm:pt modelId="{9612FF76-504C-4664-8FE8-038466E3D1D1}" type="pres">
      <dgm:prSet presAssocID="{6DDB64AE-D410-4044-BD44-5D613337A763}" presName="Triangle" presStyleLbl="alignNode1" presStyleIdx="1" presStyleCnt="3"/>
      <dgm:spPr/>
      <dgm:t>
        <a:bodyPr/>
        <a:lstStyle/>
        <a:p>
          <a:endParaRPr lang="es-EC"/>
        </a:p>
      </dgm:t>
    </dgm:pt>
    <dgm:pt modelId="{68DC0980-B0D3-4AF2-B2CD-58B7C9CB627B}" type="pres">
      <dgm:prSet presAssocID="{B97D4255-661C-48CC-91C3-36BA669EF9BF}" presName="sibTrans" presStyleCnt="0"/>
      <dgm:spPr/>
      <dgm:t>
        <a:bodyPr/>
        <a:lstStyle/>
        <a:p>
          <a:endParaRPr lang="es-EC"/>
        </a:p>
      </dgm:t>
    </dgm:pt>
    <dgm:pt modelId="{54363E2E-C601-4047-984D-56259161FD37}" type="pres">
      <dgm:prSet presAssocID="{B97D4255-661C-48CC-91C3-36BA669EF9BF}" presName="space" presStyleCnt="0"/>
      <dgm:spPr/>
      <dgm:t>
        <a:bodyPr/>
        <a:lstStyle/>
        <a:p>
          <a:endParaRPr lang="es-EC"/>
        </a:p>
      </dgm:t>
    </dgm:pt>
    <dgm:pt modelId="{1E800520-DDED-4ECA-B153-A2BFA0466CE6}" type="pres">
      <dgm:prSet presAssocID="{079DEA19-6718-4873-ADC8-088754F68AA3}" presName="composite" presStyleCnt="0"/>
      <dgm:spPr/>
      <dgm:t>
        <a:bodyPr/>
        <a:lstStyle/>
        <a:p>
          <a:endParaRPr lang="es-EC"/>
        </a:p>
      </dgm:t>
    </dgm:pt>
    <dgm:pt modelId="{BB8D2662-16A7-411B-AC16-3C7B78B96F6E}" type="pres">
      <dgm:prSet presAssocID="{079DEA19-6718-4873-ADC8-088754F68AA3}" presName="LShape" presStyleLbl="alignNode1" presStyleIdx="2" presStyleCnt="3"/>
      <dgm:spPr/>
      <dgm:t>
        <a:bodyPr/>
        <a:lstStyle/>
        <a:p>
          <a:endParaRPr lang="es-EC"/>
        </a:p>
      </dgm:t>
    </dgm:pt>
    <dgm:pt modelId="{1B41D908-6293-428D-9CFD-DD076E4E4924}" type="pres">
      <dgm:prSet presAssocID="{079DEA19-6718-4873-ADC8-088754F68AA3}" presName="ParentText" presStyleLbl="revTx" presStyleIdx="1" presStyleCnt="2">
        <dgm:presLayoutVars>
          <dgm:chMax val="0"/>
          <dgm:chPref val="0"/>
          <dgm:bulletEnabled val="1"/>
        </dgm:presLayoutVars>
      </dgm:prSet>
      <dgm:spPr/>
      <dgm:t>
        <a:bodyPr/>
        <a:lstStyle/>
        <a:p>
          <a:endParaRPr lang="es-CO"/>
        </a:p>
      </dgm:t>
    </dgm:pt>
  </dgm:ptLst>
  <dgm:cxnLst>
    <dgm:cxn modelId="{8E09AD08-26C7-4D40-9033-34080F41D00E}" srcId="{1080CE1F-A8E4-4F2F-97A4-965BCFB6EEEA}" destId="{6DDB64AE-D410-4044-BD44-5D613337A763}" srcOrd="0" destOrd="0" parTransId="{C60B836E-F17E-42DF-B202-5A00BB2FDE23}" sibTransId="{B97D4255-661C-48CC-91C3-36BA669EF9BF}"/>
    <dgm:cxn modelId="{4213F23B-F22A-41DE-8A57-70F64FD12201}" type="presOf" srcId="{6DDB64AE-D410-4044-BD44-5D613337A763}" destId="{D81A27A6-9127-43FE-8A3B-A7C74744CF29}" srcOrd="0" destOrd="0" presId="urn:microsoft.com/office/officeart/2009/3/layout/StepUpProcess"/>
    <dgm:cxn modelId="{73188919-E174-4D02-ADD3-488DA2380442}" type="presOf" srcId="{1080CE1F-A8E4-4F2F-97A4-965BCFB6EEEA}" destId="{6CFB0351-12DE-43ED-9071-CB2159019E9C}" srcOrd="0" destOrd="0" presId="urn:microsoft.com/office/officeart/2009/3/layout/StepUpProcess"/>
    <dgm:cxn modelId="{77086725-F45F-4F59-8EAF-45972000F7D3}" srcId="{1080CE1F-A8E4-4F2F-97A4-965BCFB6EEEA}" destId="{079DEA19-6718-4873-ADC8-088754F68AA3}" srcOrd="1" destOrd="0" parTransId="{82BA0C0F-7261-4830-9454-7F9FB06A16E6}" sibTransId="{938FF5E9-4412-4F61-9EA5-95342CEE1549}"/>
    <dgm:cxn modelId="{E5434246-CFEE-4865-9851-1F727C89D4CC}" type="presOf" srcId="{079DEA19-6718-4873-ADC8-088754F68AA3}" destId="{1B41D908-6293-428D-9CFD-DD076E4E4924}" srcOrd="0" destOrd="0" presId="urn:microsoft.com/office/officeart/2009/3/layout/StepUpProcess"/>
    <dgm:cxn modelId="{A04E4126-4453-45AE-832C-6C9B098E9E58}" type="presParOf" srcId="{6CFB0351-12DE-43ED-9071-CB2159019E9C}" destId="{393F28FC-4E1C-48E1-9547-E52FDA81BC90}" srcOrd="0" destOrd="0" presId="urn:microsoft.com/office/officeart/2009/3/layout/StepUpProcess"/>
    <dgm:cxn modelId="{110A668B-3331-4130-96DA-D13307377E0D}" type="presParOf" srcId="{393F28FC-4E1C-48E1-9547-E52FDA81BC90}" destId="{7630B3C8-380F-4BD4-898C-DF5B7A9B84A3}" srcOrd="0" destOrd="0" presId="urn:microsoft.com/office/officeart/2009/3/layout/StepUpProcess"/>
    <dgm:cxn modelId="{18FADB22-0727-44E2-9BF8-C6C48DF26533}" type="presParOf" srcId="{393F28FC-4E1C-48E1-9547-E52FDA81BC90}" destId="{D81A27A6-9127-43FE-8A3B-A7C74744CF29}" srcOrd="1" destOrd="0" presId="urn:microsoft.com/office/officeart/2009/3/layout/StepUpProcess"/>
    <dgm:cxn modelId="{2CE0B3B7-5A3D-424E-B4A7-08422BED494A}" type="presParOf" srcId="{393F28FC-4E1C-48E1-9547-E52FDA81BC90}" destId="{9612FF76-504C-4664-8FE8-038466E3D1D1}" srcOrd="2" destOrd="0" presId="urn:microsoft.com/office/officeart/2009/3/layout/StepUpProcess"/>
    <dgm:cxn modelId="{A3D5D4E2-2A73-4802-AA6C-9E74939E2428}" type="presParOf" srcId="{6CFB0351-12DE-43ED-9071-CB2159019E9C}" destId="{68DC0980-B0D3-4AF2-B2CD-58B7C9CB627B}" srcOrd="1" destOrd="0" presId="urn:microsoft.com/office/officeart/2009/3/layout/StepUpProcess"/>
    <dgm:cxn modelId="{D41A58D3-9FA8-4CB0-963A-A3963A3AA003}" type="presParOf" srcId="{68DC0980-B0D3-4AF2-B2CD-58B7C9CB627B}" destId="{54363E2E-C601-4047-984D-56259161FD37}" srcOrd="0" destOrd="0" presId="urn:microsoft.com/office/officeart/2009/3/layout/StepUpProcess"/>
    <dgm:cxn modelId="{160F4053-63B9-48AB-A2A3-F87B0FFB7D2B}" type="presParOf" srcId="{6CFB0351-12DE-43ED-9071-CB2159019E9C}" destId="{1E800520-DDED-4ECA-B153-A2BFA0466CE6}" srcOrd="2" destOrd="0" presId="urn:microsoft.com/office/officeart/2009/3/layout/StepUpProcess"/>
    <dgm:cxn modelId="{14B165A5-AE0B-48DA-B846-50D1728A4F16}" type="presParOf" srcId="{1E800520-DDED-4ECA-B153-A2BFA0466CE6}" destId="{BB8D2662-16A7-411B-AC16-3C7B78B96F6E}" srcOrd="0" destOrd="0" presId="urn:microsoft.com/office/officeart/2009/3/layout/StepUpProcess"/>
    <dgm:cxn modelId="{964F7339-C4C0-4A48-9F6F-F9EDA13DF4CA}" type="presParOf" srcId="{1E800520-DDED-4ECA-B153-A2BFA0466CE6}" destId="{1B41D908-6293-428D-9CFD-DD076E4E492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CA7C2-5C51-4A4D-A219-4FE2A0E6102A}">
      <dsp:nvSpPr>
        <dsp:cNvPr id="0" name=""/>
        <dsp:cNvSpPr/>
      </dsp:nvSpPr>
      <dsp:spPr>
        <a:xfrm>
          <a:off x="2407513" y="3062592"/>
          <a:ext cx="2163310" cy="1865150"/>
        </a:xfrm>
        <a:prstGeom prst="hexagon">
          <a:avLst>
            <a:gd name="adj" fmla="val 25000"/>
            <a:gd name="vf" fmla="val 1154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EC" sz="1100" kern="1200" dirty="0" smtClean="0">
              <a:solidFill>
                <a:schemeClr val="accent3">
                  <a:lumMod val="75000"/>
                </a:schemeClr>
              </a:solidFill>
              <a:latin typeface="Arial "/>
            </a:rPr>
            <a:t>Ecuador ha logrado grandes avances en parámetros productivos en el ámbito avícola</a:t>
          </a:r>
          <a:endParaRPr lang="es-CO" sz="1100" kern="1200" dirty="0">
            <a:solidFill>
              <a:schemeClr val="accent3">
                <a:lumMod val="75000"/>
              </a:schemeClr>
            </a:solidFill>
            <a:latin typeface="Arial "/>
          </a:endParaRPr>
        </a:p>
      </dsp:txBody>
      <dsp:txXfrm>
        <a:off x="2743218" y="3352028"/>
        <a:ext cx="1491900" cy="1286278"/>
      </dsp:txXfrm>
    </dsp:sp>
    <dsp:sp modelId="{C48C2CCF-46D2-4B27-86B6-6C0AA6402025}">
      <dsp:nvSpPr>
        <dsp:cNvPr id="0" name=""/>
        <dsp:cNvSpPr/>
      </dsp:nvSpPr>
      <dsp:spPr>
        <a:xfrm>
          <a:off x="2463713" y="3886018"/>
          <a:ext cx="253284" cy="218299"/>
        </a:xfrm>
        <a:prstGeom prst="hexagon">
          <a:avLst>
            <a:gd name="adj" fmla="val 25000"/>
            <a:gd name="vf" fmla="val 115470"/>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8244E8-0565-4738-B92A-38CECC69B90C}">
      <dsp:nvSpPr>
        <dsp:cNvPr id="0" name=""/>
        <dsp:cNvSpPr/>
      </dsp:nvSpPr>
      <dsp:spPr>
        <a:xfrm>
          <a:off x="558307" y="2060782"/>
          <a:ext cx="2163310" cy="1865150"/>
        </a:xfrm>
        <a:prstGeom prst="hexagon">
          <a:avLst>
            <a:gd name="adj" fmla="val 25000"/>
            <a:gd name="vf" fmla="val 11547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10E2D7-A1B6-4EC3-8C5E-5A6BD98BCCA5}">
      <dsp:nvSpPr>
        <dsp:cNvPr id="0" name=""/>
        <dsp:cNvSpPr/>
      </dsp:nvSpPr>
      <dsp:spPr>
        <a:xfrm>
          <a:off x="2031051" y="3679545"/>
          <a:ext cx="253284" cy="218299"/>
        </a:xfrm>
        <a:prstGeom prst="hexagon">
          <a:avLst>
            <a:gd name="adj" fmla="val 25000"/>
            <a:gd name="vf" fmla="val 115470"/>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19508F-1BF3-494B-AA0E-C00712202E4D}">
      <dsp:nvSpPr>
        <dsp:cNvPr id="0" name=""/>
        <dsp:cNvSpPr/>
      </dsp:nvSpPr>
      <dsp:spPr>
        <a:xfrm>
          <a:off x="4250561" y="2038607"/>
          <a:ext cx="2163310" cy="1865150"/>
        </a:xfrm>
        <a:prstGeom prst="hexagon">
          <a:avLst>
            <a:gd name="adj" fmla="val 25000"/>
            <a:gd name="vf" fmla="val 1154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EC" sz="1100" kern="1200" dirty="0" smtClean="0">
              <a:solidFill>
                <a:schemeClr val="accent3">
                  <a:lumMod val="75000"/>
                </a:schemeClr>
              </a:solidFill>
              <a:latin typeface="Arial "/>
            </a:rPr>
            <a:t>La viabilidad de levante y periodo de postura está directamente relacionada con el tipo de alojamiento medio ambiente y manejo</a:t>
          </a:r>
          <a:endParaRPr lang="es-CO" sz="1100" kern="1200" dirty="0">
            <a:solidFill>
              <a:schemeClr val="accent3">
                <a:lumMod val="75000"/>
              </a:schemeClr>
            </a:solidFill>
            <a:latin typeface="Arial "/>
          </a:endParaRPr>
        </a:p>
      </dsp:txBody>
      <dsp:txXfrm>
        <a:off x="4586266" y="2328043"/>
        <a:ext cx="1491900" cy="1286278"/>
      </dsp:txXfrm>
    </dsp:sp>
    <dsp:sp modelId="{59FBBAB3-8533-4592-AC77-B8BAA3CE27B0}">
      <dsp:nvSpPr>
        <dsp:cNvPr id="0" name=""/>
        <dsp:cNvSpPr/>
      </dsp:nvSpPr>
      <dsp:spPr>
        <a:xfrm>
          <a:off x="5729465" y="3655399"/>
          <a:ext cx="253284" cy="218299"/>
        </a:xfrm>
        <a:prstGeom prst="hexagon">
          <a:avLst>
            <a:gd name="adj" fmla="val 25000"/>
            <a:gd name="vf" fmla="val 115470"/>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5ADA35-0F12-4FB0-9164-BE06C4498A8F}">
      <dsp:nvSpPr>
        <dsp:cNvPr id="0" name=""/>
        <dsp:cNvSpPr/>
      </dsp:nvSpPr>
      <dsp:spPr>
        <a:xfrm>
          <a:off x="6093609" y="3062592"/>
          <a:ext cx="2163310" cy="1865150"/>
        </a:xfrm>
        <a:prstGeom prst="hexagon">
          <a:avLst>
            <a:gd name="adj" fmla="val 25000"/>
            <a:gd name="vf" fmla="val 11547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4E3283-BF52-41D3-99C3-B0FB493D8430}">
      <dsp:nvSpPr>
        <dsp:cNvPr id="0" name=""/>
        <dsp:cNvSpPr/>
      </dsp:nvSpPr>
      <dsp:spPr>
        <a:xfrm>
          <a:off x="6149809" y="3886018"/>
          <a:ext cx="253284" cy="218299"/>
        </a:xfrm>
        <a:prstGeom prst="hexagon">
          <a:avLst>
            <a:gd name="adj" fmla="val 25000"/>
            <a:gd name="vf" fmla="val 115470"/>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4E84E0-F311-4CA4-BAD9-3123CB902058}">
      <dsp:nvSpPr>
        <dsp:cNvPr id="0" name=""/>
        <dsp:cNvSpPr/>
      </dsp:nvSpPr>
      <dsp:spPr>
        <a:xfrm>
          <a:off x="2407513" y="1019057"/>
          <a:ext cx="2163310" cy="1865150"/>
        </a:xfrm>
        <a:prstGeom prst="hexagon">
          <a:avLst>
            <a:gd name="adj" fmla="val 25000"/>
            <a:gd name="vf" fmla="val 1154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EC" sz="1100" kern="1200" dirty="0" smtClean="0">
              <a:solidFill>
                <a:schemeClr val="accent3">
                  <a:lumMod val="75000"/>
                </a:schemeClr>
              </a:solidFill>
              <a:latin typeface="Arial "/>
            </a:rPr>
            <a:t>El aprovechamiento de la capacidad productiva, da como resultado un alto pico de producción y buena persistencia de postura</a:t>
          </a:r>
          <a:endParaRPr lang="es-CO" sz="1100" kern="1200" dirty="0">
            <a:solidFill>
              <a:schemeClr val="accent3">
                <a:lumMod val="75000"/>
              </a:schemeClr>
            </a:solidFill>
            <a:latin typeface="Arial "/>
          </a:endParaRPr>
        </a:p>
      </dsp:txBody>
      <dsp:txXfrm>
        <a:off x="2743218" y="1308493"/>
        <a:ext cx="1491900" cy="1286278"/>
      </dsp:txXfrm>
    </dsp:sp>
    <dsp:sp modelId="{72B08281-0B8D-4E61-ACC2-888B8B6874C8}">
      <dsp:nvSpPr>
        <dsp:cNvPr id="0" name=""/>
        <dsp:cNvSpPr/>
      </dsp:nvSpPr>
      <dsp:spPr>
        <a:xfrm>
          <a:off x="3874099" y="1059464"/>
          <a:ext cx="253284" cy="218299"/>
        </a:xfrm>
        <a:prstGeom prst="hexagon">
          <a:avLst>
            <a:gd name="adj" fmla="val 25000"/>
            <a:gd name="vf" fmla="val 115470"/>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CE90E7-516B-43F8-802E-7617670E2799}">
      <dsp:nvSpPr>
        <dsp:cNvPr id="0" name=""/>
        <dsp:cNvSpPr/>
      </dsp:nvSpPr>
      <dsp:spPr>
        <a:xfrm>
          <a:off x="4250561" y="0"/>
          <a:ext cx="2163310" cy="1865150"/>
        </a:xfrm>
        <a:prstGeom prst="hexagon">
          <a:avLst>
            <a:gd name="adj" fmla="val 25000"/>
            <a:gd name="vf" fmla="val 11547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2469B8-21FC-4C91-BE23-C1DCD42AF2CC}">
      <dsp:nvSpPr>
        <dsp:cNvPr id="0" name=""/>
        <dsp:cNvSpPr/>
      </dsp:nvSpPr>
      <dsp:spPr>
        <a:xfrm>
          <a:off x="4314460" y="818990"/>
          <a:ext cx="253284" cy="218299"/>
        </a:xfrm>
        <a:prstGeom prst="hexagon">
          <a:avLst>
            <a:gd name="adj" fmla="val 25000"/>
            <a:gd name="vf" fmla="val 115470"/>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3FCC9-186B-401E-8917-9A6E67E10420}">
      <dsp:nvSpPr>
        <dsp:cNvPr id="0" name=""/>
        <dsp:cNvSpPr/>
      </dsp:nvSpPr>
      <dsp:spPr>
        <a:xfrm>
          <a:off x="2823" y="638631"/>
          <a:ext cx="1170475" cy="11704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CO" sz="1100" kern="1200" dirty="0" smtClean="0"/>
            <a:t>Aumento </a:t>
          </a:r>
          <a:br>
            <a:rPr lang="es-CO" sz="1100" kern="1200" dirty="0" smtClean="0"/>
          </a:br>
          <a:r>
            <a:rPr lang="es-CO" sz="1100" kern="1200" dirty="0" smtClean="0"/>
            <a:t>de la competencia en el sector avícola</a:t>
          </a:r>
          <a:endParaRPr lang="es-CO" sz="1100" kern="1200" dirty="0"/>
        </a:p>
      </dsp:txBody>
      <dsp:txXfrm>
        <a:off x="174235" y="810043"/>
        <a:ext cx="827651" cy="827651"/>
      </dsp:txXfrm>
    </dsp:sp>
    <dsp:sp modelId="{A65ABC9C-74A9-4957-B287-C1B66C4650BA}">
      <dsp:nvSpPr>
        <dsp:cNvPr id="0" name=""/>
        <dsp:cNvSpPr/>
      </dsp:nvSpPr>
      <dsp:spPr>
        <a:xfrm rot="19041445">
          <a:off x="1157511" y="1062343"/>
          <a:ext cx="382364" cy="0"/>
        </a:xfrm>
        <a:custGeom>
          <a:avLst/>
          <a:gdLst/>
          <a:ahLst/>
          <a:cxnLst/>
          <a:rect l="0" t="0" r="0" b="0"/>
          <a:pathLst>
            <a:path>
              <a:moveTo>
                <a:pt x="0" y="0"/>
              </a:moveTo>
              <a:lnTo>
                <a:pt x="38236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C994E1-4087-4F33-B750-EFF6E7C1C06E}">
      <dsp:nvSpPr>
        <dsp:cNvPr id="0" name=""/>
        <dsp:cNvSpPr/>
      </dsp:nvSpPr>
      <dsp:spPr>
        <a:xfrm rot="13358555">
          <a:off x="2682523" y="1062343"/>
          <a:ext cx="382364" cy="0"/>
        </a:xfrm>
        <a:custGeom>
          <a:avLst/>
          <a:gdLst/>
          <a:ahLst/>
          <a:cxnLst/>
          <a:rect l="0" t="0" r="0" b="0"/>
          <a:pathLst>
            <a:path>
              <a:moveTo>
                <a:pt x="0" y="0"/>
              </a:moveTo>
              <a:lnTo>
                <a:pt x="38236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5528E-6AA2-419A-BE17-38D332B05B8B}">
      <dsp:nvSpPr>
        <dsp:cNvPr id="0" name=""/>
        <dsp:cNvSpPr/>
      </dsp:nvSpPr>
      <dsp:spPr>
        <a:xfrm>
          <a:off x="1489326" y="932832"/>
          <a:ext cx="136812"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E24F26-8173-4776-8ED6-BA3C25BC899A}">
      <dsp:nvSpPr>
        <dsp:cNvPr id="0" name=""/>
        <dsp:cNvSpPr/>
      </dsp:nvSpPr>
      <dsp:spPr>
        <a:xfrm>
          <a:off x="1626138" y="641795"/>
          <a:ext cx="970122" cy="5820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CO" sz="1100" kern="1200" dirty="0" smtClean="0">
              <a:solidFill>
                <a:srgbClr val="000000"/>
              </a:solidFill>
            </a:rPr>
            <a:t>Sistemas de crianza</a:t>
          </a:r>
          <a:endParaRPr lang="es-CO" sz="1100" kern="1200" dirty="0">
            <a:solidFill>
              <a:srgbClr val="000000"/>
            </a:solidFill>
          </a:endParaRPr>
        </a:p>
      </dsp:txBody>
      <dsp:txXfrm>
        <a:off x="1626138" y="641795"/>
        <a:ext cx="970122" cy="582073"/>
      </dsp:txXfrm>
    </dsp:sp>
    <dsp:sp modelId="{D69A0944-F79A-4FBA-BD54-E942D3DCD458}">
      <dsp:nvSpPr>
        <dsp:cNvPr id="0" name=""/>
        <dsp:cNvSpPr/>
      </dsp:nvSpPr>
      <dsp:spPr>
        <a:xfrm>
          <a:off x="2596261" y="932832"/>
          <a:ext cx="136812"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C19185-8D31-483F-BBBA-AB48DBAD2FE5}">
      <dsp:nvSpPr>
        <dsp:cNvPr id="0" name=""/>
        <dsp:cNvSpPr/>
      </dsp:nvSpPr>
      <dsp:spPr>
        <a:xfrm rot="2558555">
          <a:off x="1157511" y="1385394"/>
          <a:ext cx="382364" cy="0"/>
        </a:xfrm>
        <a:custGeom>
          <a:avLst/>
          <a:gdLst/>
          <a:ahLst/>
          <a:cxnLst/>
          <a:rect l="0" t="0" r="0" b="0"/>
          <a:pathLst>
            <a:path>
              <a:moveTo>
                <a:pt x="0" y="0"/>
              </a:moveTo>
              <a:lnTo>
                <a:pt x="38236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A49EEF-3D9F-4070-B0E5-5784B3087675}">
      <dsp:nvSpPr>
        <dsp:cNvPr id="0" name=""/>
        <dsp:cNvSpPr/>
      </dsp:nvSpPr>
      <dsp:spPr>
        <a:xfrm rot="8241445">
          <a:off x="2682523" y="1385394"/>
          <a:ext cx="382364" cy="0"/>
        </a:xfrm>
        <a:custGeom>
          <a:avLst/>
          <a:gdLst/>
          <a:ahLst/>
          <a:cxnLst/>
          <a:rect l="0" t="0" r="0" b="0"/>
          <a:pathLst>
            <a:path>
              <a:moveTo>
                <a:pt x="0" y="0"/>
              </a:moveTo>
              <a:lnTo>
                <a:pt x="38236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AD12DF-3BE5-41AB-BAC8-9E56951348AB}">
      <dsp:nvSpPr>
        <dsp:cNvPr id="0" name=""/>
        <dsp:cNvSpPr/>
      </dsp:nvSpPr>
      <dsp:spPr>
        <a:xfrm>
          <a:off x="1489326" y="1514905"/>
          <a:ext cx="136812"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20D8A-CF62-4CC3-BFD7-71FB2F864072}">
      <dsp:nvSpPr>
        <dsp:cNvPr id="0" name=""/>
        <dsp:cNvSpPr/>
      </dsp:nvSpPr>
      <dsp:spPr>
        <a:xfrm>
          <a:off x="1626138" y="1223869"/>
          <a:ext cx="970122" cy="5820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CO" sz="1100" kern="1200" smtClean="0">
              <a:solidFill>
                <a:srgbClr val="000000"/>
              </a:solidFill>
            </a:rPr>
            <a:t>Alimentación</a:t>
          </a:r>
          <a:endParaRPr lang="es-CO" sz="1100" kern="1200" dirty="0">
            <a:solidFill>
              <a:srgbClr val="000000"/>
            </a:solidFill>
          </a:endParaRPr>
        </a:p>
      </dsp:txBody>
      <dsp:txXfrm>
        <a:off x="1626138" y="1223869"/>
        <a:ext cx="970122" cy="582073"/>
      </dsp:txXfrm>
    </dsp:sp>
    <dsp:sp modelId="{5F2CA707-9BF6-4206-A33F-0B543498C38B}">
      <dsp:nvSpPr>
        <dsp:cNvPr id="0" name=""/>
        <dsp:cNvSpPr/>
      </dsp:nvSpPr>
      <dsp:spPr>
        <a:xfrm>
          <a:off x="2596261" y="1514905"/>
          <a:ext cx="136812"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586613-2AD0-49A9-B1CB-E778C39C135C}">
      <dsp:nvSpPr>
        <dsp:cNvPr id="0" name=""/>
        <dsp:cNvSpPr/>
      </dsp:nvSpPr>
      <dsp:spPr>
        <a:xfrm>
          <a:off x="3049101" y="638631"/>
          <a:ext cx="1170475" cy="1170475"/>
        </a:xfrm>
        <a:prstGeom prst="ellipse">
          <a:avLst/>
        </a:prstGeom>
        <a:solidFill>
          <a:schemeClr val="accent3">
            <a:hueOff val="276957"/>
            <a:satOff val="23494"/>
            <a:lumOff val="1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CO" sz="1100" kern="1200" smtClean="0"/>
            <a:t>Máximo potencial de rendimiento</a:t>
          </a:r>
          <a:endParaRPr lang="es-CO" sz="1100" kern="1200" dirty="0"/>
        </a:p>
      </dsp:txBody>
      <dsp:txXfrm>
        <a:off x="3220513" y="810043"/>
        <a:ext cx="827651" cy="827651"/>
      </dsp:txXfrm>
    </dsp:sp>
    <dsp:sp modelId="{A7DF7B27-589B-4F22-A067-13DF898CA012}">
      <dsp:nvSpPr>
        <dsp:cNvPr id="0" name=""/>
        <dsp:cNvSpPr/>
      </dsp:nvSpPr>
      <dsp:spPr>
        <a:xfrm>
          <a:off x="4219576" y="638631"/>
          <a:ext cx="1170475" cy="1170475"/>
        </a:xfrm>
        <a:prstGeom prst="ellipse">
          <a:avLst/>
        </a:prstGeom>
        <a:solidFill>
          <a:schemeClr val="accent3">
            <a:hueOff val="553914"/>
            <a:satOff val="46988"/>
            <a:lumOff val="2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CO" sz="1100" kern="1200" smtClean="0"/>
            <a:t>Enfocadas en periodos críticos </a:t>
          </a:r>
          <a:endParaRPr lang="es-CO" sz="1100" kern="1200" dirty="0"/>
        </a:p>
      </dsp:txBody>
      <dsp:txXfrm>
        <a:off x="4390988" y="810043"/>
        <a:ext cx="827651" cy="827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46667-646F-40EF-8D7A-7C0369611570}">
      <dsp:nvSpPr>
        <dsp:cNvPr id="0" name=""/>
        <dsp:cNvSpPr/>
      </dsp:nvSpPr>
      <dsp:spPr>
        <a:xfrm>
          <a:off x="1709" y="686543"/>
          <a:ext cx="1693929" cy="4234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smtClean="0"/>
            <a:t>Métodos de crianza (M)</a:t>
          </a:r>
          <a:endParaRPr lang="es-EC" sz="1200" b="1" kern="1200" dirty="0"/>
        </a:p>
      </dsp:txBody>
      <dsp:txXfrm>
        <a:off x="14112" y="698946"/>
        <a:ext cx="1669123" cy="398676"/>
      </dsp:txXfrm>
    </dsp:sp>
    <dsp:sp modelId="{E1D5EF03-92D2-48CC-A3F5-437BB9DDD68D}">
      <dsp:nvSpPr>
        <dsp:cNvPr id="0" name=""/>
        <dsp:cNvSpPr/>
      </dsp:nvSpPr>
      <dsp:spPr>
        <a:xfrm rot="5400000">
          <a:off x="811619" y="1147081"/>
          <a:ext cx="74109" cy="74109"/>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294A03-BD83-42FB-B492-CBCB1B139884}">
      <dsp:nvSpPr>
        <dsp:cNvPr id="0" name=""/>
        <dsp:cNvSpPr/>
      </dsp:nvSpPr>
      <dsp:spPr>
        <a:xfrm>
          <a:off x="1709" y="1258245"/>
          <a:ext cx="1693929" cy="423482"/>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smtClean="0">
              <a:solidFill>
                <a:srgbClr val="000000"/>
              </a:solidFill>
            </a:rPr>
            <a:t>M1: Sistema en piso</a:t>
          </a:r>
          <a:endParaRPr lang="es-EC" sz="1200" kern="1200" dirty="0">
            <a:solidFill>
              <a:srgbClr val="000000"/>
            </a:solidFill>
          </a:endParaRPr>
        </a:p>
      </dsp:txBody>
      <dsp:txXfrm>
        <a:off x="14112" y="1270648"/>
        <a:ext cx="1669123" cy="398676"/>
      </dsp:txXfrm>
    </dsp:sp>
    <dsp:sp modelId="{FCD11D33-4774-474E-B730-DAE8C5B4448F}">
      <dsp:nvSpPr>
        <dsp:cNvPr id="0" name=""/>
        <dsp:cNvSpPr/>
      </dsp:nvSpPr>
      <dsp:spPr>
        <a:xfrm rot="5400000">
          <a:off x="811619" y="1718782"/>
          <a:ext cx="74109" cy="74109"/>
        </a:xfrm>
        <a:prstGeom prst="rightArrow">
          <a:avLst>
            <a:gd name="adj1" fmla="val 66700"/>
            <a:gd name="adj2" fmla="val 50000"/>
          </a:avLst>
        </a:prstGeom>
        <a:solidFill>
          <a:schemeClr val="accent3">
            <a:hueOff val="184638"/>
            <a:satOff val="15663"/>
            <a:lumOff val="75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D9AF3A-5AE5-4BE1-9AFF-F2ABD8F7AFB4}">
      <dsp:nvSpPr>
        <dsp:cNvPr id="0" name=""/>
        <dsp:cNvSpPr/>
      </dsp:nvSpPr>
      <dsp:spPr>
        <a:xfrm>
          <a:off x="1709" y="1829946"/>
          <a:ext cx="1693929" cy="423482"/>
        </a:xfrm>
        <a:prstGeom prst="roundRect">
          <a:avLst>
            <a:gd name="adj" fmla="val 10000"/>
          </a:avLst>
        </a:prstGeom>
        <a:solidFill>
          <a:schemeClr val="accent3">
            <a:tint val="40000"/>
            <a:alpha val="90000"/>
            <a:hueOff val="104459"/>
            <a:satOff val="10457"/>
            <a:lumOff val="1496"/>
            <a:alphaOff val="0"/>
          </a:schemeClr>
        </a:solidFill>
        <a:ln w="25400" cap="flat" cmpd="sng" algn="ctr">
          <a:solidFill>
            <a:schemeClr val="accent3">
              <a:tint val="40000"/>
              <a:alpha val="90000"/>
              <a:hueOff val="104459"/>
              <a:satOff val="10457"/>
              <a:lumOff val="14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smtClean="0">
              <a:solidFill>
                <a:srgbClr val="000000"/>
              </a:solidFill>
            </a:rPr>
            <a:t>M2: Sistema en jaulas</a:t>
          </a:r>
          <a:endParaRPr lang="es-EC" sz="1200" kern="1200" dirty="0">
            <a:solidFill>
              <a:srgbClr val="000000"/>
            </a:solidFill>
          </a:endParaRPr>
        </a:p>
      </dsp:txBody>
      <dsp:txXfrm>
        <a:off x="14112" y="1842349"/>
        <a:ext cx="1669123" cy="398676"/>
      </dsp:txXfrm>
    </dsp:sp>
    <dsp:sp modelId="{7CCEC2DF-6CDC-4612-A06A-D6080A0DADF0}">
      <dsp:nvSpPr>
        <dsp:cNvPr id="0" name=""/>
        <dsp:cNvSpPr/>
      </dsp:nvSpPr>
      <dsp:spPr>
        <a:xfrm>
          <a:off x="1932789" y="686543"/>
          <a:ext cx="1693929" cy="423482"/>
        </a:xfrm>
        <a:prstGeom prst="roundRect">
          <a:avLst>
            <a:gd name="adj" fmla="val 10000"/>
          </a:avLst>
        </a:prstGeom>
        <a:solidFill>
          <a:schemeClr val="accent3">
            <a:hueOff val="553914"/>
            <a:satOff val="46988"/>
            <a:lumOff val="2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Dietas nutricionales (D)</a:t>
          </a:r>
          <a:endParaRPr lang="es-EC" sz="1200" kern="1200" dirty="0"/>
        </a:p>
      </dsp:txBody>
      <dsp:txXfrm>
        <a:off x="1945192" y="698946"/>
        <a:ext cx="1669123" cy="398676"/>
      </dsp:txXfrm>
    </dsp:sp>
    <dsp:sp modelId="{A731C58A-92F9-41F1-8BE1-D02EA1028C3C}">
      <dsp:nvSpPr>
        <dsp:cNvPr id="0" name=""/>
        <dsp:cNvSpPr/>
      </dsp:nvSpPr>
      <dsp:spPr>
        <a:xfrm rot="5400000">
          <a:off x="2742699" y="1147081"/>
          <a:ext cx="74109" cy="74109"/>
        </a:xfrm>
        <a:prstGeom prst="rightArrow">
          <a:avLst>
            <a:gd name="adj1" fmla="val 66700"/>
            <a:gd name="adj2" fmla="val 50000"/>
          </a:avLst>
        </a:prstGeom>
        <a:solidFill>
          <a:schemeClr val="accent3">
            <a:hueOff val="369276"/>
            <a:satOff val="31325"/>
            <a:lumOff val="150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94326C-A734-4700-B9EB-A4AA58CEE842}">
      <dsp:nvSpPr>
        <dsp:cNvPr id="0" name=""/>
        <dsp:cNvSpPr/>
      </dsp:nvSpPr>
      <dsp:spPr>
        <a:xfrm>
          <a:off x="1932789" y="1258245"/>
          <a:ext cx="1693929" cy="423482"/>
        </a:xfrm>
        <a:prstGeom prst="roundRect">
          <a:avLst>
            <a:gd name="adj" fmla="val 10000"/>
          </a:avLst>
        </a:prstGeom>
        <a:solidFill>
          <a:schemeClr val="accent3">
            <a:tint val="40000"/>
            <a:alpha val="90000"/>
            <a:hueOff val="208917"/>
            <a:satOff val="20914"/>
            <a:lumOff val="2991"/>
            <a:alphaOff val="0"/>
          </a:schemeClr>
        </a:solidFill>
        <a:ln w="25400" cap="flat" cmpd="sng" algn="ctr">
          <a:solidFill>
            <a:schemeClr val="accent3">
              <a:tint val="40000"/>
              <a:alpha val="90000"/>
              <a:hueOff val="208917"/>
              <a:satOff val="20914"/>
              <a:lumOff val="29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smtClean="0">
              <a:solidFill>
                <a:srgbClr val="000000"/>
              </a:solidFill>
            </a:rPr>
            <a:t>D1: Fórmula alimenticia productor</a:t>
          </a:r>
          <a:endParaRPr lang="es-EC" sz="1200" kern="1200" dirty="0">
            <a:solidFill>
              <a:srgbClr val="000000"/>
            </a:solidFill>
          </a:endParaRPr>
        </a:p>
      </dsp:txBody>
      <dsp:txXfrm>
        <a:off x="1945192" y="1270648"/>
        <a:ext cx="1669123" cy="398676"/>
      </dsp:txXfrm>
    </dsp:sp>
    <dsp:sp modelId="{2400385F-999D-4A74-9137-A8C9CAC550FC}">
      <dsp:nvSpPr>
        <dsp:cNvPr id="0" name=""/>
        <dsp:cNvSpPr/>
      </dsp:nvSpPr>
      <dsp:spPr>
        <a:xfrm rot="5400000">
          <a:off x="2742699" y="1718782"/>
          <a:ext cx="74109" cy="74109"/>
        </a:xfrm>
        <a:prstGeom prst="rightArrow">
          <a:avLst>
            <a:gd name="adj1" fmla="val 66700"/>
            <a:gd name="adj2" fmla="val 50000"/>
          </a:avLst>
        </a:prstGeom>
        <a:solidFill>
          <a:schemeClr val="accent3">
            <a:hueOff val="553914"/>
            <a:satOff val="46988"/>
            <a:lumOff val="225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7CD4B-C380-4900-B2F4-3E565819FFD9}">
      <dsp:nvSpPr>
        <dsp:cNvPr id="0" name=""/>
        <dsp:cNvSpPr/>
      </dsp:nvSpPr>
      <dsp:spPr>
        <a:xfrm>
          <a:off x="1932789" y="1829946"/>
          <a:ext cx="1693929" cy="423482"/>
        </a:xfrm>
        <a:prstGeom prst="roundRect">
          <a:avLst>
            <a:gd name="adj" fmla="val 10000"/>
          </a:avLst>
        </a:prstGeom>
        <a:solidFill>
          <a:schemeClr val="accent3">
            <a:tint val="40000"/>
            <a:alpha val="90000"/>
            <a:hueOff val="313376"/>
            <a:satOff val="31371"/>
            <a:lumOff val="4487"/>
            <a:alphaOff val="0"/>
          </a:schemeClr>
        </a:solidFill>
        <a:ln w="25400" cap="flat" cmpd="sng" algn="ctr">
          <a:solidFill>
            <a:schemeClr val="accent3">
              <a:tint val="40000"/>
              <a:alpha val="90000"/>
              <a:hueOff val="313376"/>
              <a:satOff val="31371"/>
              <a:lumOff val="44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smtClean="0">
              <a:solidFill>
                <a:srgbClr val="000000"/>
              </a:solidFill>
            </a:rPr>
            <a:t>D2: Fórmula alimenticia PREMEX</a:t>
          </a:r>
          <a:endParaRPr lang="es-EC" sz="1200" kern="1200" dirty="0">
            <a:solidFill>
              <a:srgbClr val="000000"/>
            </a:solidFill>
          </a:endParaRPr>
        </a:p>
      </dsp:txBody>
      <dsp:txXfrm>
        <a:off x="1945192" y="1842349"/>
        <a:ext cx="1669123" cy="3986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09653-0DBB-458D-8B0E-83D5744FF6D6}">
      <dsp:nvSpPr>
        <dsp:cNvPr id="0" name=""/>
        <dsp:cNvSpPr/>
      </dsp:nvSpPr>
      <dsp:spPr>
        <a:xfrm>
          <a:off x="1835" y="388808"/>
          <a:ext cx="1210076" cy="12100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C" sz="1200" kern="1200" dirty="0" smtClean="0"/>
            <a:t>DCA bifactorial AxB (2x2)</a:t>
          </a:r>
          <a:endParaRPr lang="es-EC" sz="1200" kern="1200" dirty="0"/>
        </a:p>
      </dsp:txBody>
      <dsp:txXfrm>
        <a:off x="179047" y="566020"/>
        <a:ext cx="855652" cy="855652"/>
      </dsp:txXfrm>
    </dsp:sp>
    <dsp:sp modelId="{4967C715-7C3D-42C4-A3B1-CCDFD5BB3A1F}">
      <dsp:nvSpPr>
        <dsp:cNvPr id="0" name=""/>
        <dsp:cNvSpPr/>
      </dsp:nvSpPr>
      <dsp:spPr>
        <a:xfrm rot="19041445">
          <a:off x="1195591" y="826856"/>
          <a:ext cx="395301" cy="0"/>
        </a:xfrm>
        <a:custGeom>
          <a:avLst/>
          <a:gdLst/>
          <a:ahLst/>
          <a:cxnLst/>
          <a:rect l="0" t="0" r="0" b="0"/>
          <a:pathLst>
            <a:path>
              <a:moveTo>
                <a:pt x="0" y="0"/>
              </a:moveTo>
              <a:lnTo>
                <a:pt x="39530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38637-B07E-4AD9-982F-AF2567AA246F}">
      <dsp:nvSpPr>
        <dsp:cNvPr id="0" name=""/>
        <dsp:cNvSpPr/>
      </dsp:nvSpPr>
      <dsp:spPr>
        <a:xfrm rot="13358555">
          <a:off x="2772200" y="826856"/>
          <a:ext cx="395301" cy="0"/>
        </a:xfrm>
        <a:custGeom>
          <a:avLst/>
          <a:gdLst/>
          <a:ahLst/>
          <a:cxnLst/>
          <a:rect l="0" t="0" r="0" b="0"/>
          <a:pathLst>
            <a:path>
              <a:moveTo>
                <a:pt x="0" y="0"/>
              </a:moveTo>
              <a:lnTo>
                <a:pt x="39530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ED6A8-67B4-4B88-AD18-D82927207D12}">
      <dsp:nvSpPr>
        <dsp:cNvPr id="0" name=""/>
        <dsp:cNvSpPr/>
      </dsp:nvSpPr>
      <dsp:spPr>
        <a:xfrm>
          <a:off x="1538632" y="692962"/>
          <a:ext cx="141441"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53C32-36AA-4E85-9339-3CB933F3DD0C}">
      <dsp:nvSpPr>
        <dsp:cNvPr id="0" name=""/>
        <dsp:cNvSpPr/>
      </dsp:nvSpPr>
      <dsp:spPr>
        <a:xfrm>
          <a:off x="1680073" y="392079"/>
          <a:ext cx="1002945" cy="6017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s-EC" sz="1050" kern="1200" dirty="0" smtClean="0">
              <a:solidFill>
                <a:srgbClr val="000000"/>
              </a:solidFill>
            </a:rPr>
            <a:t>4 Tratamientos</a:t>
          </a:r>
          <a:endParaRPr lang="es-EC" sz="1050" kern="1200" dirty="0">
            <a:solidFill>
              <a:srgbClr val="000000"/>
            </a:solidFill>
          </a:endParaRPr>
        </a:p>
      </dsp:txBody>
      <dsp:txXfrm>
        <a:off x="1680073" y="392079"/>
        <a:ext cx="1002945" cy="601767"/>
      </dsp:txXfrm>
    </dsp:sp>
    <dsp:sp modelId="{61B71807-4EB2-4CD4-93F4-7AA5274FCEE6}">
      <dsp:nvSpPr>
        <dsp:cNvPr id="0" name=""/>
        <dsp:cNvSpPr/>
      </dsp:nvSpPr>
      <dsp:spPr>
        <a:xfrm>
          <a:off x="2683019" y="692962"/>
          <a:ext cx="141441"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BC274-B18C-46B9-AEF3-E5FA001CDF43}">
      <dsp:nvSpPr>
        <dsp:cNvPr id="0" name=""/>
        <dsp:cNvSpPr/>
      </dsp:nvSpPr>
      <dsp:spPr>
        <a:xfrm rot="2558555">
          <a:off x="1195591" y="1160836"/>
          <a:ext cx="395301" cy="0"/>
        </a:xfrm>
        <a:custGeom>
          <a:avLst/>
          <a:gdLst/>
          <a:ahLst/>
          <a:cxnLst/>
          <a:rect l="0" t="0" r="0" b="0"/>
          <a:pathLst>
            <a:path>
              <a:moveTo>
                <a:pt x="0" y="0"/>
              </a:moveTo>
              <a:lnTo>
                <a:pt x="39530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CE2DDE-69C9-4EC7-B5C1-CB15FEEB89C9}">
      <dsp:nvSpPr>
        <dsp:cNvPr id="0" name=""/>
        <dsp:cNvSpPr/>
      </dsp:nvSpPr>
      <dsp:spPr>
        <a:xfrm rot="8241445">
          <a:off x="2772200" y="1160836"/>
          <a:ext cx="395301" cy="0"/>
        </a:xfrm>
        <a:custGeom>
          <a:avLst/>
          <a:gdLst/>
          <a:ahLst/>
          <a:cxnLst/>
          <a:rect l="0" t="0" r="0" b="0"/>
          <a:pathLst>
            <a:path>
              <a:moveTo>
                <a:pt x="0" y="0"/>
              </a:moveTo>
              <a:lnTo>
                <a:pt x="39530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716794-DE90-4195-913D-7707081807F0}">
      <dsp:nvSpPr>
        <dsp:cNvPr id="0" name=""/>
        <dsp:cNvSpPr/>
      </dsp:nvSpPr>
      <dsp:spPr>
        <a:xfrm>
          <a:off x="1538632" y="1294730"/>
          <a:ext cx="141441"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5D6D26-9372-471F-9432-04C27E3FE66E}">
      <dsp:nvSpPr>
        <dsp:cNvPr id="0" name=""/>
        <dsp:cNvSpPr/>
      </dsp:nvSpPr>
      <dsp:spPr>
        <a:xfrm>
          <a:off x="1680073" y="993846"/>
          <a:ext cx="1002945" cy="6017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s-EC" sz="1050" kern="1200" dirty="0" smtClean="0">
              <a:solidFill>
                <a:srgbClr val="000000"/>
              </a:solidFill>
            </a:rPr>
            <a:t>4 Repeticiones</a:t>
          </a:r>
          <a:endParaRPr lang="es-EC" sz="1050" kern="1200" dirty="0">
            <a:solidFill>
              <a:srgbClr val="000000"/>
            </a:solidFill>
          </a:endParaRPr>
        </a:p>
      </dsp:txBody>
      <dsp:txXfrm>
        <a:off x="1680073" y="993846"/>
        <a:ext cx="1002945" cy="601767"/>
      </dsp:txXfrm>
    </dsp:sp>
    <dsp:sp modelId="{28F70C93-CA65-4E00-808C-7CD575218634}">
      <dsp:nvSpPr>
        <dsp:cNvPr id="0" name=""/>
        <dsp:cNvSpPr/>
      </dsp:nvSpPr>
      <dsp:spPr>
        <a:xfrm>
          <a:off x="2683019" y="1294730"/>
          <a:ext cx="141441"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75ED97-7E25-4F29-95D8-840F4BCD4884}">
      <dsp:nvSpPr>
        <dsp:cNvPr id="0" name=""/>
        <dsp:cNvSpPr/>
      </dsp:nvSpPr>
      <dsp:spPr>
        <a:xfrm>
          <a:off x="3151180" y="388808"/>
          <a:ext cx="1210076" cy="1210076"/>
        </a:xfrm>
        <a:prstGeom prst="ellipse">
          <a:avLst/>
        </a:prstGeom>
        <a:solidFill>
          <a:schemeClr val="accent3">
            <a:hueOff val="553914"/>
            <a:satOff val="46988"/>
            <a:lumOff val="2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C" sz="1200" kern="1200" dirty="0" smtClean="0"/>
            <a:t>Análisis funcional:</a:t>
          </a:r>
        </a:p>
        <a:p>
          <a:pPr lvl="0" algn="ctr" defTabSz="533400">
            <a:lnSpc>
              <a:spcPct val="90000"/>
            </a:lnSpc>
            <a:spcBef>
              <a:spcPct val="0"/>
            </a:spcBef>
            <a:spcAft>
              <a:spcPct val="35000"/>
            </a:spcAft>
          </a:pPr>
          <a:r>
            <a:rPr lang="es-EC" sz="1200" kern="1200" dirty="0" smtClean="0"/>
            <a:t>Prueba de Tukey 5%</a:t>
          </a:r>
          <a:endParaRPr lang="es-EC" sz="1200" kern="1200" dirty="0"/>
        </a:p>
      </dsp:txBody>
      <dsp:txXfrm>
        <a:off x="3328392" y="566020"/>
        <a:ext cx="855652" cy="8556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0B3C8-380F-4BD4-898C-DF5B7A9B84A3}">
      <dsp:nvSpPr>
        <dsp:cNvPr id="0" name=""/>
        <dsp:cNvSpPr/>
      </dsp:nvSpPr>
      <dsp:spPr>
        <a:xfrm rot="5400000">
          <a:off x="243858" y="828480"/>
          <a:ext cx="733420" cy="1220395"/>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A27A6-9127-43FE-8A3B-A7C74744CF29}">
      <dsp:nvSpPr>
        <dsp:cNvPr id="0" name=""/>
        <dsp:cNvSpPr/>
      </dsp:nvSpPr>
      <dsp:spPr>
        <a:xfrm>
          <a:off x="121432" y="1193115"/>
          <a:ext cx="1101779" cy="965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smtClean="0">
              <a:solidFill>
                <a:srgbClr val="000000"/>
              </a:solidFill>
            </a:rPr>
            <a:t>Picaje</a:t>
          </a:r>
          <a:endParaRPr lang="es-CO" sz="1200" kern="1200" dirty="0">
            <a:solidFill>
              <a:srgbClr val="000000"/>
            </a:solidFill>
          </a:endParaRPr>
        </a:p>
      </dsp:txBody>
      <dsp:txXfrm>
        <a:off x="121432" y="1193115"/>
        <a:ext cx="1101779" cy="965774"/>
      </dsp:txXfrm>
    </dsp:sp>
    <dsp:sp modelId="{9612FF76-504C-4664-8FE8-038466E3D1D1}">
      <dsp:nvSpPr>
        <dsp:cNvPr id="0" name=""/>
        <dsp:cNvSpPr/>
      </dsp:nvSpPr>
      <dsp:spPr>
        <a:xfrm>
          <a:off x="1015329" y="738633"/>
          <a:ext cx="207882" cy="207882"/>
        </a:xfrm>
        <a:prstGeom prst="triangle">
          <a:avLst>
            <a:gd name="adj" fmla="val 100000"/>
          </a:avLst>
        </a:prstGeom>
        <a:solidFill>
          <a:schemeClr val="accent3">
            <a:hueOff val="276957"/>
            <a:satOff val="23494"/>
            <a:lumOff val="11274"/>
            <a:alphaOff val="0"/>
          </a:schemeClr>
        </a:solidFill>
        <a:ln w="25400" cap="flat" cmpd="sng" algn="ctr">
          <a:solidFill>
            <a:schemeClr val="accent3">
              <a:hueOff val="276957"/>
              <a:satOff val="23494"/>
              <a:lumOff val="11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8D2662-16A7-411B-AC16-3C7B78B96F6E}">
      <dsp:nvSpPr>
        <dsp:cNvPr id="0" name=""/>
        <dsp:cNvSpPr/>
      </dsp:nvSpPr>
      <dsp:spPr>
        <a:xfrm rot="5400000">
          <a:off x="1592652" y="494719"/>
          <a:ext cx="733420" cy="1220395"/>
        </a:xfrm>
        <a:prstGeom prst="corner">
          <a:avLst>
            <a:gd name="adj1" fmla="val 16120"/>
            <a:gd name="adj2" fmla="val 16110"/>
          </a:avLst>
        </a:prstGeom>
        <a:solidFill>
          <a:schemeClr val="accent3">
            <a:hueOff val="553914"/>
            <a:satOff val="46988"/>
            <a:lumOff val="22548"/>
            <a:alphaOff val="0"/>
          </a:schemeClr>
        </a:solidFill>
        <a:ln w="25400" cap="flat" cmpd="sng" algn="ctr">
          <a:solidFill>
            <a:schemeClr val="accent3">
              <a:hueOff val="553914"/>
              <a:satOff val="46988"/>
              <a:lumOff val="225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41D908-6293-428D-9CFD-DD076E4E4924}">
      <dsp:nvSpPr>
        <dsp:cNvPr id="0" name=""/>
        <dsp:cNvSpPr/>
      </dsp:nvSpPr>
      <dsp:spPr>
        <a:xfrm>
          <a:off x="1470226" y="859355"/>
          <a:ext cx="1101779" cy="965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smtClean="0">
              <a:solidFill>
                <a:srgbClr val="000000"/>
              </a:solidFill>
            </a:rPr>
            <a:t>Prolapsos</a:t>
          </a:r>
          <a:endParaRPr lang="es-CO" sz="1200" kern="1200" dirty="0">
            <a:solidFill>
              <a:srgbClr val="000000"/>
            </a:solidFill>
          </a:endParaRPr>
        </a:p>
      </dsp:txBody>
      <dsp:txXfrm>
        <a:off x="1470226" y="859355"/>
        <a:ext cx="1101779" cy="965774"/>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014917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536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82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733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89a21db9b5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89a21db9b5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22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86fc84f77b_0_16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86fc84f77b_0_16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71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291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0129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67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354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341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093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685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851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6fc84f77b_0_16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6fc84f77b_0_16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6947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6fc84f77b_0_16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6fc84f77b_0_16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619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6fc84f77b_0_16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6fc84f77b_0_16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013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86fc84f77b_0_16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86fc84f77b_0_16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312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9a21db9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9a21db9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950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635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51a045c94_0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51a045c94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620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940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5988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641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1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14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3725" y="3143200"/>
            <a:ext cx="2648700" cy="612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3600"/>
              <a:buNone/>
              <a:defRPr sz="35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713225" y="3659845"/>
            <a:ext cx="2649600" cy="344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0" name="Google Shape;20;p3"/>
          <p:cNvSpPr txBox="1">
            <a:spLocks noGrp="1"/>
          </p:cNvSpPr>
          <p:nvPr>
            <p:ph type="title" idx="2" hasCustomPrompt="1"/>
          </p:nvPr>
        </p:nvSpPr>
        <p:spPr>
          <a:xfrm>
            <a:off x="951575" y="1955199"/>
            <a:ext cx="2172900" cy="1088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90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21" name="Google Shape;21;p3"/>
          <p:cNvSpPr/>
          <p:nvPr/>
        </p:nvSpPr>
        <p:spPr>
          <a:xfrm rot="10800000">
            <a:off x="-1025" y="-4925"/>
            <a:ext cx="176100" cy="1906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489575" y="477750"/>
            <a:ext cx="176100" cy="9155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0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3165025" y="487775"/>
            <a:ext cx="2812200" cy="7170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9" name="Google Shape;59;p10"/>
          <p:cNvSpPr/>
          <p:nvPr/>
        </p:nvSpPr>
        <p:spPr>
          <a:xfrm rot="10800000">
            <a:off x="8966100" y="0"/>
            <a:ext cx="176100" cy="16188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60" name="Google Shape;60;p10"/>
          <p:cNvSpPr/>
          <p:nvPr/>
        </p:nvSpPr>
        <p:spPr>
          <a:xfrm rot="10800000">
            <a:off x="0" y="0"/>
            <a:ext cx="176100" cy="1618800"/>
          </a:xfrm>
          <a:prstGeom prst="rect">
            <a:avLst/>
          </a:pr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4498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1510816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2774075" y="487775"/>
            <a:ext cx="3708000" cy="717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16"/>
          <p:cNvSpPr txBox="1">
            <a:spLocks noGrp="1"/>
          </p:cNvSpPr>
          <p:nvPr>
            <p:ph type="title" idx="2"/>
          </p:nvPr>
        </p:nvSpPr>
        <p:spPr>
          <a:xfrm>
            <a:off x="965150" y="2127100"/>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5" name="Google Shape;115;p16"/>
          <p:cNvSpPr txBox="1">
            <a:spLocks noGrp="1"/>
          </p:cNvSpPr>
          <p:nvPr>
            <p:ph type="subTitle" idx="1"/>
          </p:nvPr>
        </p:nvSpPr>
        <p:spPr>
          <a:xfrm>
            <a:off x="1045409" y="2421164"/>
            <a:ext cx="1869000" cy="612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16"/>
          <p:cNvSpPr txBox="1">
            <a:spLocks noGrp="1"/>
          </p:cNvSpPr>
          <p:nvPr>
            <p:ph type="title" idx="3"/>
          </p:nvPr>
        </p:nvSpPr>
        <p:spPr>
          <a:xfrm>
            <a:off x="3557444" y="2127100"/>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7" name="Google Shape;117;p16"/>
          <p:cNvSpPr txBox="1">
            <a:spLocks noGrp="1"/>
          </p:cNvSpPr>
          <p:nvPr>
            <p:ph type="subTitle" idx="4"/>
          </p:nvPr>
        </p:nvSpPr>
        <p:spPr>
          <a:xfrm>
            <a:off x="3637732" y="2421165"/>
            <a:ext cx="1869000" cy="612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 name="Google Shape;118;p16"/>
          <p:cNvSpPr txBox="1">
            <a:spLocks noGrp="1"/>
          </p:cNvSpPr>
          <p:nvPr>
            <p:ph type="title" idx="5"/>
          </p:nvPr>
        </p:nvSpPr>
        <p:spPr>
          <a:xfrm>
            <a:off x="6149800" y="2127100"/>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9" name="Google Shape;119;p16"/>
          <p:cNvSpPr txBox="1">
            <a:spLocks noGrp="1"/>
          </p:cNvSpPr>
          <p:nvPr>
            <p:ph type="subTitle" idx="6"/>
          </p:nvPr>
        </p:nvSpPr>
        <p:spPr>
          <a:xfrm>
            <a:off x="6230070" y="2421165"/>
            <a:ext cx="1869000" cy="612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0" name="Google Shape;120;p16"/>
          <p:cNvSpPr txBox="1">
            <a:spLocks noGrp="1"/>
          </p:cNvSpPr>
          <p:nvPr>
            <p:ph type="title" idx="7"/>
          </p:nvPr>
        </p:nvSpPr>
        <p:spPr>
          <a:xfrm>
            <a:off x="965150" y="3691675"/>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1" name="Google Shape;121;p16"/>
          <p:cNvSpPr txBox="1">
            <a:spLocks noGrp="1"/>
          </p:cNvSpPr>
          <p:nvPr>
            <p:ph type="subTitle" idx="8"/>
          </p:nvPr>
        </p:nvSpPr>
        <p:spPr>
          <a:xfrm>
            <a:off x="1045409" y="3985737"/>
            <a:ext cx="1869000" cy="612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2" name="Google Shape;122;p16"/>
          <p:cNvSpPr txBox="1">
            <a:spLocks noGrp="1"/>
          </p:cNvSpPr>
          <p:nvPr>
            <p:ph type="title" idx="9"/>
          </p:nvPr>
        </p:nvSpPr>
        <p:spPr>
          <a:xfrm>
            <a:off x="3557444" y="3691676"/>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3" name="Google Shape;123;p16"/>
          <p:cNvSpPr txBox="1">
            <a:spLocks noGrp="1"/>
          </p:cNvSpPr>
          <p:nvPr>
            <p:ph type="subTitle" idx="13"/>
          </p:nvPr>
        </p:nvSpPr>
        <p:spPr>
          <a:xfrm>
            <a:off x="3637732" y="3985738"/>
            <a:ext cx="1869000" cy="612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 name="Google Shape;124;p16"/>
          <p:cNvSpPr txBox="1">
            <a:spLocks noGrp="1"/>
          </p:cNvSpPr>
          <p:nvPr>
            <p:ph type="title" idx="14"/>
          </p:nvPr>
        </p:nvSpPr>
        <p:spPr>
          <a:xfrm>
            <a:off x="6149800" y="3691676"/>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5" name="Google Shape;125;p16"/>
          <p:cNvSpPr txBox="1">
            <a:spLocks noGrp="1"/>
          </p:cNvSpPr>
          <p:nvPr>
            <p:ph type="subTitle" idx="15"/>
          </p:nvPr>
        </p:nvSpPr>
        <p:spPr>
          <a:xfrm>
            <a:off x="6230070" y="3985738"/>
            <a:ext cx="1869000" cy="612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 name="Google Shape;126;p16"/>
          <p:cNvSpPr/>
          <p:nvPr/>
        </p:nvSpPr>
        <p:spPr>
          <a:xfrm>
            <a:off x="8979125" y="0"/>
            <a:ext cx="176100" cy="44322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27" name="Google Shape;127;p16"/>
          <p:cNvSpPr/>
          <p:nvPr/>
        </p:nvSpPr>
        <p:spPr>
          <a:xfrm>
            <a:off x="-4909" y="711300"/>
            <a:ext cx="176100" cy="44322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28" name="Google Shape;128;p16"/>
          <p:cNvSpPr txBox="1">
            <a:spLocks noGrp="1"/>
          </p:cNvSpPr>
          <p:nvPr>
            <p:ph type="title" idx="16" hasCustomPrompt="1"/>
          </p:nvPr>
        </p:nvSpPr>
        <p:spPr>
          <a:xfrm>
            <a:off x="1377256" y="1637603"/>
            <a:ext cx="1205400" cy="46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a:solidFill>
                  <a:schemeClr val="dk1"/>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r>
              <a:t>xx%</a:t>
            </a:r>
          </a:p>
        </p:txBody>
      </p:sp>
      <p:sp>
        <p:nvSpPr>
          <p:cNvPr id="129" name="Google Shape;129;p16"/>
          <p:cNvSpPr txBox="1">
            <a:spLocks noGrp="1"/>
          </p:cNvSpPr>
          <p:nvPr>
            <p:ph type="title" idx="17" hasCustomPrompt="1"/>
          </p:nvPr>
        </p:nvSpPr>
        <p:spPr>
          <a:xfrm>
            <a:off x="3969564" y="1637603"/>
            <a:ext cx="1205400" cy="46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a:solidFill>
                  <a:schemeClr val="dk1"/>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r>
              <a:t>xx%</a:t>
            </a:r>
          </a:p>
        </p:txBody>
      </p:sp>
      <p:sp>
        <p:nvSpPr>
          <p:cNvPr id="130" name="Google Shape;130;p16"/>
          <p:cNvSpPr txBox="1">
            <a:spLocks noGrp="1"/>
          </p:cNvSpPr>
          <p:nvPr>
            <p:ph type="title" idx="18" hasCustomPrompt="1"/>
          </p:nvPr>
        </p:nvSpPr>
        <p:spPr>
          <a:xfrm>
            <a:off x="6561921" y="1637603"/>
            <a:ext cx="1205400" cy="46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a:solidFill>
                  <a:schemeClr val="dk1"/>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r>
              <a:t>xx%</a:t>
            </a:r>
          </a:p>
        </p:txBody>
      </p:sp>
      <p:sp>
        <p:nvSpPr>
          <p:cNvPr id="131" name="Google Shape;131;p16"/>
          <p:cNvSpPr txBox="1">
            <a:spLocks noGrp="1"/>
          </p:cNvSpPr>
          <p:nvPr>
            <p:ph type="title" idx="19" hasCustomPrompt="1"/>
          </p:nvPr>
        </p:nvSpPr>
        <p:spPr>
          <a:xfrm>
            <a:off x="1377256" y="3201075"/>
            <a:ext cx="1205400" cy="46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a:solidFill>
                  <a:schemeClr val="dk1"/>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r>
              <a:t>xx%</a:t>
            </a:r>
          </a:p>
        </p:txBody>
      </p:sp>
      <p:sp>
        <p:nvSpPr>
          <p:cNvPr id="132" name="Google Shape;132;p16"/>
          <p:cNvSpPr txBox="1">
            <a:spLocks noGrp="1"/>
          </p:cNvSpPr>
          <p:nvPr>
            <p:ph type="title" idx="20" hasCustomPrompt="1"/>
          </p:nvPr>
        </p:nvSpPr>
        <p:spPr>
          <a:xfrm>
            <a:off x="3969564" y="3201076"/>
            <a:ext cx="1205400" cy="46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a:solidFill>
                  <a:schemeClr val="dk1"/>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r>
              <a:t>xx%</a:t>
            </a:r>
          </a:p>
        </p:txBody>
      </p:sp>
      <p:sp>
        <p:nvSpPr>
          <p:cNvPr id="133" name="Google Shape;133;p16"/>
          <p:cNvSpPr txBox="1">
            <a:spLocks noGrp="1"/>
          </p:cNvSpPr>
          <p:nvPr>
            <p:ph type="title" idx="21" hasCustomPrompt="1"/>
          </p:nvPr>
        </p:nvSpPr>
        <p:spPr>
          <a:xfrm>
            <a:off x="6561921" y="3201076"/>
            <a:ext cx="1205400" cy="46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a:solidFill>
                  <a:schemeClr val="dk1"/>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r>
              <a:t>xx%</a:t>
            </a:r>
          </a:p>
        </p:txBody>
      </p:sp>
    </p:spTree>
    <p:extLst>
      <p:ext uri="{BB962C8B-B14F-4D97-AF65-F5344CB8AC3E}">
        <p14:creationId xmlns:p14="http://schemas.microsoft.com/office/powerpoint/2010/main" val="57290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Descripcion 1">
  <p:cSld name="Title + Descripcion 1">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713225" y="487775"/>
            <a:ext cx="3858900" cy="11796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0" name="Google Shape;200;p27"/>
          <p:cNvSpPr txBox="1">
            <a:spLocks noGrp="1"/>
          </p:cNvSpPr>
          <p:nvPr>
            <p:ph type="subTitle" idx="1"/>
          </p:nvPr>
        </p:nvSpPr>
        <p:spPr>
          <a:xfrm>
            <a:off x="599100" y="3251625"/>
            <a:ext cx="3085500" cy="816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1" name="Google Shape;201;p27"/>
          <p:cNvSpPr txBox="1">
            <a:spLocks noGrp="1"/>
          </p:cNvSpPr>
          <p:nvPr>
            <p:ph type="subTitle" idx="2"/>
          </p:nvPr>
        </p:nvSpPr>
        <p:spPr>
          <a:xfrm>
            <a:off x="599100" y="2260025"/>
            <a:ext cx="3085500" cy="816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2" name="Google Shape;202;p27"/>
          <p:cNvSpPr/>
          <p:nvPr/>
        </p:nvSpPr>
        <p:spPr>
          <a:xfrm rot="5400000">
            <a:off x="2200175" y="2762775"/>
            <a:ext cx="176100" cy="4576200"/>
          </a:xfrm>
          <a:prstGeom prst="rect">
            <a:avLst/>
          </a:pr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53141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cripcion 2">
  <p:cSld name="Title + Descripcion 2">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4572000" y="487775"/>
            <a:ext cx="3858900" cy="1179900"/>
          </a:xfrm>
          <a:prstGeom prst="rect">
            <a:avLst/>
          </a:prstGeom>
          <a:solidFill>
            <a:schemeClr val="accent1"/>
          </a:solidFill>
          <a:ln>
            <a:noFill/>
          </a:ln>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5" name="Google Shape;205;p28"/>
          <p:cNvSpPr txBox="1">
            <a:spLocks noGrp="1"/>
          </p:cNvSpPr>
          <p:nvPr>
            <p:ph type="subTitle" idx="1"/>
          </p:nvPr>
        </p:nvSpPr>
        <p:spPr>
          <a:xfrm>
            <a:off x="5457475" y="3251625"/>
            <a:ext cx="3085500" cy="8169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6" name="Google Shape;206;p28"/>
          <p:cNvSpPr txBox="1">
            <a:spLocks noGrp="1"/>
          </p:cNvSpPr>
          <p:nvPr>
            <p:ph type="subTitle" idx="2"/>
          </p:nvPr>
        </p:nvSpPr>
        <p:spPr>
          <a:xfrm>
            <a:off x="5457475" y="2260025"/>
            <a:ext cx="3085500" cy="8169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7" name="Google Shape;207;p28"/>
          <p:cNvSpPr/>
          <p:nvPr/>
        </p:nvSpPr>
        <p:spPr>
          <a:xfrm rot="5400000">
            <a:off x="6772050" y="2762775"/>
            <a:ext cx="176100" cy="4576200"/>
          </a:xfrm>
          <a:prstGeom prst="rect">
            <a:avLst/>
          </a:pr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518363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08"/>
        <p:cNvGrpSpPr/>
        <p:nvPr/>
      </p:nvGrpSpPr>
      <p:grpSpPr>
        <a:xfrm>
          <a:off x="0" y="0"/>
          <a:ext cx="0" cy="0"/>
          <a:chOff x="0" y="0"/>
          <a:chExt cx="0" cy="0"/>
        </a:xfrm>
      </p:grpSpPr>
    </p:spTree>
    <p:extLst>
      <p:ext uri="{BB962C8B-B14F-4D97-AF65-F5344CB8AC3E}">
        <p14:creationId xmlns:p14="http://schemas.microsoft.com/office/powerpoint/2010/main" val="165117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487775"/>
            <a:ext cx="7717500" cy="717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 name="Google Shape;25;p4"/>
          <p:cNvSpPr txBox="1">
            <a:spLocks noGrp="1"/>
          </p:cNvSpPr>
          <p:nvPr>
            <p:ph type="body" idx="1"/>
          </p:nvPr>
        </p:nvSpPr>
        <p:spPr>
          <a:xfrm>
            <a:off x="609425" y="1267150"/>
            <a:ext cx="7923600" cy="3340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Didact Gothic"/>
              <a:buAutoNum type="arabicPeriod"/>
              <a:defRPr sz="1200">
                <a:latin typeface="Didact Gothic"/>
                <a:ea typeface="Didact Gothic"/>
                <a:cs typeface="Didact Gothic"/>
                <a:sym typeface="Didact Gothic"/>
              </a:defRPr>
            </a:lvl1pPr>
            <a:lvl2pPr marL="914400" lvl="1" indent="-304800" rtl="0">
              <a:spcBef>
                <a:spcPts val="1600"/>
              </a:spcBef>
              <a:spcAft>
                <a:spcPts val="0"/>
              </a:spcAft>
              <a:buClr>
                <a:srgbClr val="434343"/>
              </a:buClr>
              <a:buSzPts val="1200"/>
              <a:buFont typeface="Didact Gothic"/>
              <a:buAutoNum type="alphaLcPeriod"/>
              <a:defRPr>
                <a:latin typeface="Didact Gothic"/>
                <a:ea typeface="Didact Gothic"/>
                <a:cs typeface="Didact Gothic"/>
                <a:sym typeface="Didact Gothic"/>
              </a:defRPr>
            </a:lvl2pPr>
            <a:lvl3pPr marL="1371600" lvl="2" indent="-304800" rtl="0">
              <a:spcBef>
                <a:spcPts val="1600"/>
              </a:spcBef>
              <a:spcAft>
                <a:spcPts val="0"/>
              </a:spcAft>
              <a:buClr>
                <a:srgbClr val="434343"/>
              </a:buClr>
              <a:buSzPts val="1200"/>
              <a:buFont typeface="Didact Gothic"/>
              <a:buAutoNum type="romanLcPeriod"/>
              <a:defRPr>
                <a:latin typeface="Didact Gothic"/>
                <a:ea typeface="Didact Gothic"/>
                <a:cs typeface="Didact Gothic"/>
                <a:sym typeface="Didact Gothic"/>
              </a:defRPr>
            </a:lvl3pPr>
            <a:lvl4pPr marL="1828800" lvl="3" indent="-304800" rtl="0">
              <a:spcBef>
                <a:spcPts val="1600"/>
              </a:spcBef>
              <a:spcAft>
                <a:spcPts val="0"/>
              </a:spcAft>
              <a:buClr>
                <a:srgbClr val="434343"/>
              </a:buClr>
              <a:buSzPts val="1200"/>
              <a:buFont typeface="Didact Gothic"/>
              <a:buAutoNum type="arabicPeriod"/>
              <a:defRPr>
                <a:latin typeface="Didact Gothic"/>
                <a:ea typeface="Didact Gothic"/>
                <a:cs typeface="Didact Gothic"/>
                <a:sym typeface="Didact Gothic"/>
              </a:defRPr>
            </a:lvl4pPr>
            <a:lvl5pPr marL="2286000" lvl="4" indent="-304800" rtl="0">
              <a:spcBef>
                <a:spcPts val="1600"/>
              </a:spcBef>
              <a:spcAft>
                <a:spcPts val="0"/>
              </a:spcAft>
              <a:buClr>
                <a:srgbClr val="434343"/>
              </a:buClr>
              <a:buSzPts val="1200"/>
              <a:buFont typeface="Didact Gothic"/>
              <a:buAutoNum type="alphaLcPeriod"/>
              <a:defRPr>
                <a:latin typeface="Didact Gothic"/>
                <a:ea typeface="Didact Gothic"/>
                <a:cs typeface="Didact Gothic"/>
                <a:sym typeface="Didact Gothic"/>
              </a:defRPr>
            </a:lvl5pPr>
            <a:lvl6pPr marL="2743200" lvl="5" indent="-304800" rtl="0">
              <a:spcBef>
                <a:spcPts val="1600"/>
              </a:spcBef>
              <a:spcAft>
                <a:spcPts val="0"/>
              </a:spcAft>
              <a:buClr>
                <a:srgbClr val="434343"/>
              </a:buClr>
              <a:buSzPts val="1200"/>
              <a:buFont typeface="Didact Gothic"/>
              <a:buAutoNum type="romanLcPeriod"/>
              <a:defRPr>
                <a:latin typeface="Didact Gothic"/>
                <a:ea typeface="Didact Gothic"/>
                <a:cs typeface="Didact Gothic"/>
                <a:sym typeface="Didact Gothic"/>
              </a:defRPr>
            </a:lvl6pPr>
            <a:lvl7pPr marL="3200400" lvl="6" indent="-304800" rtl="0">
              <a:spcBef>
                <a:spcPts val="1600"/>
              </a:spcBef>
              <a:spcAft>
                <a:spcPts val="0"/>
              </a:spcAft>
              <a:buClr>
                <a:srgbClr val="434343"/>
              </a:buClr>
              <a:buSzPts val="1200"/>
              <a:buFont typeface="Didact Gothic"/>
              <a:buAutoNum type="arabicPeriod"/>
              <a:defRPr>
                <a:latin typeface="Didact Gothic"/>
                <a:ea typeface="Didact Gothic"/>
                <a:cs typeface="Didact Gothic"/>
                <a:sym typeface="Didact Gothic"/>
              </a:defRPr>
            </a:lvl7pPr>
            <a:lvl8pPr marL="3657600" lvl="7" indent="-304800" rtl="0">
              <a:spcBef>
                <a:spcPts val="1600"/>
              </a:spcBef>
              <a:spcAft>
                <a:spcPts val="0"/>
              </a:spcAft>
              <a:buClr>
                <a:srgbClr val="434343"/>
              </a:buClr>
              <a:buSzPts val="1200"/>
              <a:buFont typeface="Didact Gothic"/>
              <a:buAutoNum type="alphaLcPeriod"/>
              <a:defRPr>
                <a:latin typeface="Didact Gothic"/>
                <a:ea typeface="Didact Gothic"/>
                <a:cs typeface="Didact Gothic"/>
                <a:sym typeface="Didact Gothic"/>
              </a:defRPr>
            </a:lvl8pPr>
            <a:lvl9pPr marL="4114800" lvl="8" indent="-304800" rtl="0">
              <a:spcBef>
                <a:spcPts val="1600"/>
              </a:spcBef>
              <a:spcAft>
                <a:spcPts val="1600"/>
              </a:spcAft>
              <a:buClr>
                <a:srgbClr val="434343"/>
              </a:buClr>
              <a:buSzPts val="1200"/>
              <a:buFont typeface="Didact Gothic"/>
              <a:buAutoNum type="romanLcPeriod"/>
              <a:defRPr>
                <a:latin typeface="Didact Gothic"/>
                <a:ea typeface="Didact Gothic"/>
                <a:cs typeface="Didact Gothic"/>
                <a:sym typeface="Didact Gothic"/>
              </a:defRPr>
            </a:lvl9pPr>
          </a:lstStyle>
          <a:p>
            <a:endParaRPr/>
          </a:p>
        </p:txBody>
      </p:sp>
      <p:sp>
        <p:nvSpPr>
          <p:cNvPr id="26" name="Google Shape;26;p4"/>
          <p:cNvSpPr/>
          <p:nvPr/>
        </p:nvSpPr>
        <p:spPr>
          <a:xfrm>
            <a:off x="0" y="0"/>
            <a:ext cx="185700" cy="71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851000" y="4102150"/>
            <a:ext cx="185700" cy="188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958300" y="2216100"/>
            <a:ext cx="185700" cy="245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2552600" y="487775"/>
            <a:ext cx="4036800" cy="7170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6"/>
          <p:cNvSpPr/>
          <p:nvPr/>
        </p:nvSpPr>
        <p:spPr>
          <a:xfrm rot="10800000">
            <a:off x="8966100" y="2578725"/>
            <a:ext cx="176100" cy="2560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rot="10800000">
            <a:off x="0" y="0"/>
            <a:ext cx="176100" cy="1618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p:nvPr/>
        </p:nvSpPr>
        <p:spPr>
          <a:xfrm rot="5400000">
            <a:off x="2198375" y="-2198550"/>
            <a:ext cx="176100" cy="457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txBox="1">
            <a:spLocks noGrp="1"/>
          </p:cNvSpPr>
          <p:nvPr>
            <p:ph type="title"/>
          </p:nvPr>
        </p:nvSpPr>
        <p:spPr>
          <a:xfrm>
            <a:off x="5054700" y="1749900"/>
            <a:ext cx="3478500" cy="7173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5" name="Google Shape;45;p7"/>
          <p:cNvSpPr txBox="1">
            <a:spLocks noGrp="1"/>
          </p:cNvSpPr>
          <p:nvPr>
            <p:ph type="subTitle" idx="1"/>
          </p:nvPr>
        </p:nvSpPr>
        <p:spPr>
          <a:xfrm>
            <a:off x="5054800" y="2467200"/>
            <a:ext cx="3478500" cy="926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Font typeface="Didact Gothic"/>
              <a:buNone/>
              <a:defRPr>
                <a:latin typeface="Didact Gothic"/>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46" name="Google Shape;46;p7"/>
          <p:cNvSpPr/>
          <p:nvPr/>
        </p:nvSpPr>
        <p:spPr>
          <a:xfrm>
            <a:off x="8967900" y="4570375"/>
            <a:ext cx="176100" cy="573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3165025" y="487775"/>
            <a:ext cx="2812200" cy="7170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9" name="Google Shape;59;p10"/>
          <p:cNvSpPr/>
          <p:nvPr/>
        </p:nvSpPr>
        <p:spPr>
          <a:xfrm rot="10800000">
            <a:off x="8966100" y="0"/>
            <a:ext cx="176100" cy="1618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p:nvPr/>
        </p:nvSpPr>
        <p:spPr>
          <a:xfrm rot="10800000">
            <a:off x="0" y="0"/>
            <a:ext cx="176100" cy="1618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8"/>
        <p:cNvGrpSpPr/>
        <p:nvPr/>
      </p:nvGrpSpPr>
      <p:grpSpPr>
        <a:xfrm>
          <a:off x="0" y="0"/>
          <a:ext cx="0" cy="0"/>
          <a:chOff x="0" y="0"/>
          <a:chExt cx="0" cy="0"/>
        </a:xfrm>
      </p:grpSpPr>
      <p:sp>
        <p:nvSpPr>
          <p:cNvPr id="69" name="Google Shape;69;p13"/>
          <p:cNvSpPr/>
          <p:nvPr/>
        </p:nvSpPr>
        <p:spPr>
          <a:xfrm rot="5400000">
            <a:off x="8162113" y="-798900"/>
            <a:ext cx="185700" cy="178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txBox="1">
            <a:spLocks noGrp="1"/>
          </p:cNvSpPr>
          <p:nvPr>
            <p:ph type="title"/>
          </p:nvPr>
        </p:nvSpPr>
        <p:spPr>
          <a:xfrm>
            <a:off x="1670332" y="1776144"/>
            <a:ext cx="27327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1" name="Google Shape;71;p13"/>
          <p:cNvSpPr txBox="1">
            <a:spLocks noGrp="1"/>
          </p:cNvSpPr>
          <p:nvPr>
            <p:ph type="subTitle" idx="1"/>
          </p:nvPr>
        </p:nvSpPr>
        <p:spPr>
          <a:xfrm>
            <a:off x="1670325" y="2052878"/>
            <a:ext cx="2732700" cy="40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72" name="Google Shape;72;p13"/>
          <p:cNvSpPr txBox="1">
            <a:spLocks noGrp="1"/>
          </p:cNvSpPr>
          <p:nvPr>
            <p:ph type="title" idx="2"/>
          </p:nvPr>
        </p:nvSpPr>
        <p:spPr>
          <a:xfrm>
            <a:off x="5936077" y="1776144"/>
            <a:ext cx="27327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 name="Google Shape;73;p13"/>
          <p:cNvSpPr txBox="1">
            <a:spLocks noGrp="1"/>
          </p:cNvSpPr>
          <p:nvPr>
            <p:ph type="subTitle" idx="3"/>
          </p:nvPr>
        </p:nvSpPr>
        <p:spPr>
          <a:xfrm>
            <a:off x="5936074" y="2052878"/>
            <a:ext cx="2732700" cy="40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74" name="Google Shape;74;p13"/>
          <p:cNvSpPr txBox="1">
            <a:spLocks noGrp="1"/>
          </p:cNvSpPr>
          <p:nvPr>
            <p:ph type="title" idx="4" hasCustomPrompt="1"/>
          </p:nvPr>
        </p:nvSpPr>
        <p:spPr>
          <a:xfrm>
            <a:off x="672310" y="1703600"/>
            <a:ext cx="7974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a:solidFill>
                  <a:schemeClr val="dk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5" name="Google Shape;75;p13"/>
          <p:cNvSpPr txBox="1">
            <a:spLocks noGrp="1"/>
          </p:cNvSpPr>
          <p:nvPr>
            <p:ph type="title" idx="5" hasCustomPrompt="1"/>
          </p:nvPr>
        </p:nvSpPr>
        <p:spPr>
          <a:xfrm>
            <a:off x="4941360" y="1703600"/>
            <a:ext cx="7974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a:solidFill>
                  <a:schemeClr val="dk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6" name="Google Shape;76;p13"/>
          <p:cNvSpPr txBox="1">
            <a:spLocks noGrp="1"/>
          </p:cNvSpPr>
          <p:nvPr>
            <p:ph type="title" idx="6"/>
          </p:nvPr>
        </p:nvSpPr>
        <p:spPr>
          <a:xfrm>
            <a:off x="1670332" y="2832016"/>
            <a:ext cx="27327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7" name="Google Shape;77;p13"/>
          <p:cNvSpPr txBox="1">
            <a:spLocks noGrp="1"/>
          </p:cNvSpPr>
          <p:nvPr>
            <p:ph type="subTitle" idx="7"/>
          </p:nvPr>
        </p:nvSpPr>
        <p:spPr>
          <a:xfrm>
            <a:off x="1670325" y="3108751"/>
            <a:ext cx="2732700" cy="40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78" name="Google Shape;78;p13"/>
          <p:cNvSpPr txBox="1">
            <a:spLocks noGrp="1"/>
          </p:cNvSpPr>
          <p:nvPr>
            <p:ph type="title" idx="8" hasCustomPrompt="1"/>
          </p:nvPr>
        </p:nvSpPr>
        <p:spPr>
          <a:xfrm>
            <a:off x="672310" y="2759475"/>
            <a:ext cx="7974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a:solidFill>
                  <a:schemeClr val="dk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9" name="Google Shape;79;p13"/>
          <p:cNvSpPr txBox="1">
            <a:spLocks noGrp="1"/>
          </p:cNvSpPr>
          <p:nvPr>
            <p:ph type="title" idx="9"/>
          </p:nvPr>
        </p:nvSpPr>
        <p:spPr>
          <a:xfrm>
            <a:off x="5936077" y="2832016"/>
            <a:ext cx="27327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0" name="Google Shape;80;p13"/>
          <p:cNvSpPr txBox="1">
            <a:spLocks noGrp="1"/>
          </p:cNvSpPr>
          <p:nvPr>
            <p:ph type="subTitle" idx="13"/>
          </p:nvPr>
        </p:nvSpPr>
        <p:spPr>
          <a:xfrm>
            <a:off x="5936074" y="3108751"/>
            <a:ext cx="2732700" cy="40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81" name="Google Shape;81;p13"/>
          <p:cNvSpPr txBox="1">
            <a:spLocks noGrp="1"/>
          </p:cNvSpPr>
          <p:nvPr>
            <p:ph type="title" idx="14" hasCustomPrompt="1"/>
          </p:nvPr>
        </p:nvSpPr>
        <p:spPr>
          <a:xfrm>
            <a:off x="4941360" y="2759475"/>
            <a:ext cx="7974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a:solidFill>
                  <a:schemeClr val="dk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82" name="Google Shape;82;p13"/>
          <p:cNvSpPr txBox="1">
            <a:spLocks noGrp="1"/>
          </p:cNvSpPr>
          <p:nvPr>
            <p:ph type="title" idx="15"/>
          </p:nvPr>
        </p:nvSpPr>
        <p:spPr>
          <a:xfrm>
            <a:off x="1670332" y="3887887"/>
            <a:ext cx="27327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3" name="Google Shape;83;p13"/>
          <p:cNvSpPr txBox="1">
            <a:spLocks noGrp="1"/>
          </p:cNvSpPr>
          <p:nvPr>
            <p:ph type="subTitle" idx="16"/>
          </p:nvPr>
        </p:nvSpPr>
        <p:spPr>
          <a:xfrm>
            <a:off x="1670325" y="4164625"/>
            <a:ext cx="2732700" cy="40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84" name="Google Shape;84;p13"/>
          <p:cNvSpPr txBox="1">
            <a:spLocks noGrp="1"/>
          </p:cNvSpPr>
          <p:nvPr>
            <p:ph type="title" idx="17" hasCustomPrompt="1"/>
          </p:nvPr>
        </p:nvSpPr>
        <p:spPr>
          <a:xfrm>
            <a:off x="672310" y="3815350"/>
            <a:ext cx="7974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a:solidFill>
                  <a:schemeClr val="dk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85" name="Google Shape;85;p13"/>
          <p:cNvSpPr txBox="1">
            <a:spLocks noGrp="1"/>
          </p:cNvSpPr>
          <p:nvPr>
            <p:ph type="title" idx="18"/>
          </p:nvPr>
        </p:nvSpPr>
        <p:spPr>
          <a:xfrm>
            <a:off x="5936077" y="3887887"/>
            <a:ext cx="27327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6" name="Google Shape;86;p13"/>
          <p:cNvSpPr txBox="1">
            <a:spLocks noGrp="1"/>
          </p:cNvSpPr>
          <p:nvPr>
            <p:ph type="subTitle" idx="19"/>
          </p:nvPr>
        </p:nvSpPr>
        <p:spPr>
          <a:xfrm>
            <a:off x="5936074" y="4164625"/>
            <a:ext cx="2732700" cy="40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87" name="Google Shape;87;p13"/>
          <p:cNvSpPr txBox="1">
            <a:spLocks noGrp="1"/>
          </p:cNvSpPr>
          <p:nvPr>
            <p:ph type="title" idx="20" hasCustomPrompt="1"/>
          </p:nvPr>
        </p:nvSpPr>
        <p:spPr>
          <a:xfrm>
            <a:off x="4941360" y="3815350"/>
            <a:ext cx="7974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a:solidFill>
                  <a:schemeClr val="dk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88" name="Google Shape;88;p13"/>
          <p:cNvSpPr txBox="1">
            <a:spLocks noGrp="1"/>
          </p:cNvSpPr>
          <p:nvPr>
            <p:ph type="title" idx="21"/>
          </p:nvPr>
        </p:nvSpPr>
        <p:spPr>
          <a:xfrm>
            <a:off x="598022" y="485375"/>
            <a:ext cx="5483400" cy="7197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13"/>
          <p:cNvSpPr/>
          <p:nvPr/>
        </p:nvSpPr>
        <p:spPr>
          <a:xfrm rot="5400000">
            <a:off x="4473625" y="475250"/>
            <a:ext cx="185700" cy="915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Six Columns">
  <p:cSld name="SECTION_TITLE_AND_DESCRIPTION_1_1">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2774075" y="487775"/>
            <a:ext cx="3708000" cy="717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16"/>
          <p:cNvSpPr txBox="1">
            <a:spLocks noGrp="1"/>
          </p:cNvSpPr>
          <p:nvPr>
            <p:ph type="title" idx="2"/>
          </p:nvPr>
        </p:nvSpPr>
        <p:spPr>
          <a:xfrm>
            <a:off x="965150" y="2127100"/>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5" name="Google Shape;115;p16"/>
          <p:cNvSpPr txBox="1">
            <a:spLocks noGrp="1"/>
          </p:cNvSpPr>
          <p:nvPr>
            <p:ph type="subTitle" idx="1"/>
          </p:nvPr>
        </p:nvSpPr>
        <p:spPr>
          <a:xfrm>
            <a:off x="1045409" y="2421164"/>
            <a:ext cx="1869000" cy="612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16"/>
          <p:cNvSpPr txBox="1">
            <a:spLocks noGrp="1"/>
          </p:cNvSpPr>
          <p:nvPr>
            <p:ph type="title" idx="3"/>
          </p:nvPr>
        </p:nvSpPr>
        <p:spPr>
          <a:xfrm>
            <a:off x="3557444" y="2127100"/>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7" name="Google Shape;117;p16"/>
          <p:cNvSpPr txBox="1">
            <a:spLocks noGrp="1"/>
          </p:cNvSpPr>
          <p:nvPr>
            <p:ph type="subTitle" idx="4"/>
          </p:nvPr>
        </p:nvSpPr>
        <p:spPr>
          <a:xfrm>
            <a:off x="3637732" y="2421165"/>
            <a:ext cx="1869000" cy="612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 name="Google Shape;118;p16"/>
          <p:cNvSpPr txBox="1">
            <a:spLocks noGrp="1"/>
          </p:cNvSpPr>
          <p:nvPr>
            <p:ph type="title" idx="5"/>
          </p:nvPr>
        </p:nvSpPr>
        <p:spPr>
          <a:xfrm>
            <a:off x="6149800" y="2127100"/>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9" name="Google Shape;119;p16"/>
          <p:cNvSpPr txBox="1">
            <a:spLocks noGrp="1"/>
          </p:cNvSpPr>
          <p:nvPr>
            <p:ph type="subTitle" idx="6"/>
          </p:nvPr>
        </p:nvSpPr>
        <p:spPr>
          <a:xfrm>
            <a:off x="6230070" y="2421165"/>
            <a:ext cx="1869000" cy="612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0" name="Google Shape;120;p16"/>
          <p:cNvSpPr txBox="1">
            <a:spLocks noGrp="1"/>
          </p:cNvSpPr>
          <p:nvPr>
            <p:ph type="title" idx="7"/>
          </p:nvPr>
        </p:nvSpPr>
        <p:spPr>
          <a:xfrm>
            <a:off x="965150" y="3691675"/>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1" name="Google Shape;121;p16"/>
          <p:cNvSpPr txBox="1">
            <a:spLocks noGrp="1"/>
          </p:cNvSpPr>
          <p:nvPr>
            <p:ph type="subTitle" idx="8"/>
          </p:nvPr>
        </p:nvSpPr>
        <p:spPr>
          <a:xfrm>
            <a:off x="1045409" y="3985737"/>
            <a:ext cx="1869000" cy="612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2" name="Google Shape;122;p16"/>
          <p:cNvSpPr txBox="1">
            <a:spLocks noGrp="1"/>
          </p:cNvSpPr>
          <p:nvPr>
            <p:ph type="title" idx="9"/>
          </p:nvPr>
        </p:nvSpPr>
        <p:spPr>
          <a:xfrm>
            <a:off x="3557444" y="3691676"/>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3" name="Google Shape;123;p16"/>
          <p:cNvSpPr txBox="1">
            <a:spLocks noGrp="1"/>
          </p:cNvSpPr>
          <p:nvPr>
            <p:ph type="subTitle" idx="13"/>
          </p:nvPr>
        </p:nvSpPr>
        <p:spPr>
          <a:xfrm>
            <a:off x="3637732" y="3985738"/>
            <a:ext cx="1869000" cy="612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 name="Google Shape;124;p16"/>
          <p:cNvSpPr txBox="1">
            <a:spLocks noGrp="1"/>
          </p:cNvSpPr>
          <p:nvPr>
            <p:ph type="title" idx="14"/>
          </p:nvPr>
        </p:nvSpPr>
        <p:spPr>
          <a:xfrm>
            <a:off x="6149800" y="3691676"/>
            <a:ext cx="20295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5" name="Google Shape;125;p16"/>
          <p:cNvSpPr txBox="1">
            <a:spLocks noGrp="1"/>
          </p:cNvSpPr>
          <p:nvPr>
            <p:ph type="subTitle" idx="15"/>
          </p:nvPr>
        </p:nvSpPr>
        <p:spPr>
          <a:xfrm>
            <a:off x="6230070" y="3985738"/>
            <a:ext cx="1869000" cy="612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 name="Google Shape;126;p16"/>
          <p:cNvSpPr/>
          <p:nvPr/>
        </p:nvSpPr>
        <p:spPr>
          <a:xfrm>
            <a:off x="8979125" y="0"/>
            <a:ext cx="176100" cy="443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4909" y="711300"/>
            <a:ext cx="176100" cy="443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txBox="1">
            <a:spLocks noGrp="1"/>
          </p:cNvSpPr>
          <p:nvPr>
            <p:ph type="title" idx="16" hasCustomPrompt="1"/>
          </p:nvPr>
        </p:nvSpPr>
        <p:spPr>
          <a:xfrm>
            <a:off x="1377256" y="1637603"/>
            <a:ext cx="1205400" cy="46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a:solidFill>
                  <a:schemeClr val="dk1"/>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r>
              <a:t>xx%</a:t>
            </a:r>
          </a:p>
        </p:txBody>
      </p:sp>
      <p:sp>
        <p:nvSpPr>
          <p:cNvPr id="129" name="Google Shape;129;p16"/>
          <p:cNvSpPr txBox="1">
            <a:spLocks noGrp="1"/>
          </p:cNvSpPr>
          <p:nvPr>
            <p:ph type="title" idx="17" hasCustomPrompt="1"/>
          </p:nvPr>
        </p:nvSpPr>
        <p:spPr>
          <a:xfrm>
            <a:off x="3969564" y="1637603"/>
            <a:ext cx="1205400" cy="46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a:solidFill>
                  <a:schemeClr val="dk1"/>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r>
              <a:t>xx%</a:t>
            </a:r>
          </a:p>
        </p:txBody>
      </p:sp>
      <p:sp>
        <p:nvSpPr>
          <p:cNvPr id="130" name="Google Shape;130;p16"/>
          <p:cNvSpPr txBox="1">
            <a:spLocks noGrp="1"/>
          </p:cNvSpPr>
          <p:nvPr>
            <p:ph type="title" idx="18" hasCustomPrompt="1"/>
          </p:nvPr>
        </p:nvSpPr>
        <p:spPr>
          <a:xfrm>
            <a:off x="6561921" y="1637603"/>
            <a:ext cx="1205400" cy="46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a:solidFill>
                  <a:schemeClr val="dk1"/>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r>
              <a:t>xx%</a:t>
            </a:r>
          </a:p>
        </p:txBody>
      </p:sp>
      <p:sp>
        <p:nvSpPr>
          <p:cNvPr id="131" name="Google Shape;131;p16"/>
          <p:cNvSpPr txBox="1">
            <a:spLocks noGrp="1"/>
          </p:cNvSpPr>
          <p:nvPr>
            <p:ph type="title" idx="19" hasCustomPrompt="1"/>
          </p:nvPr>
        </p:nvSpPr>
        <p:spPr>
          <a:xfrm>
            <a:off x="1377256" y="3201075"/>
            <a:ext cx="1205400" cy="46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a:solidFill>
                  <a:schemeClr val="dk1"/>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r>
              <a:t>xx%</a:t>
            </a:r>
          </a:p>
        </p:txBody>
      </p:sp>
      <p:sp>
        <p:nvSpPr>
          <p:cNvPr id="132" name="Google Shape;132;p16"/>
          <p:cNvSpPr txBox="1">
            <a:spLocks noGrp="1"/>
          </p:cNvSpPr>
          <p:nvPr>
            <p:ph type="title" idx="20" hasCustomPrompt="1"/>
          </p:nvPr>
        </p:nvSpPr>
        <p:spPr>
          <a:xfrm>
            <a:off x="3969564" y="3201076"/>
            <a:ext cx="1205400" cy="46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a:solidFill>
                  <a:schemeClr val="dk1"/>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r>
              <a:t>xx%</a:t>
            </a:r>
          </a:p>
        </p:txBody>
      </p:sp>
      <p:sp>
        <p:nvSpPr>
          <p:cNvPr id="133" name="Google Shape;133;p16"/>
          <p:cNvSpPr txBox="1">
            <a:spLocks noGrp="1"/>
          </p:cNvSpPr>
          <p:nvPr>
            <p:ph type="title" idx="21" hasCustomPrompt="1"/>
          </p:nvPr>
        </p:nvSpPr>
        <p:spPr>
          <a:xfrm>
            <a:off x="6561921" y="3201076"/>
            <a:ext cx="1205400" cy="46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a:solidFill>
                  <a:schemeClr val="dk1"/>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ly Title 2">
  <p:cSld name="CUSTOM_2_2">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599100" y="487775"/>
            <a:ext cx="7944000" cy="7170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9" name="Google Shape;159;p20"/>
          <p:cNvSpPr/>
          <p:nvPr/>
        </p:nvSpPr>
        <p:spPr>
          <a:xfrm rot="-5400000">
            <a:off x="8297850" y="-670050"/>
            <a:ext cx="176100" cy="1516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rot="-5400000">
            <a:off x="670050" y="4297350"/>
            <a:ext cx="176100" cy="1516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Josefin Sans"/>
              <a:buNone/>
              <a:defRPr sz="3000" b="1">
                <a:solidFill>
                  <a:schemeClr val="accent3"/>
                </a:solidFill>
                <a:latin typeface="Josefin Sans"/>
                <a:ea typeface="Josefin Sans"/>
                <a:cs typeface="Josefin Sans"/>
                <a:sym typeface="Josefin Sans"/>
              </a:defRPr>
            </a:lvl1pPr>
            <a:lvl2pPr lvl="1">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2pPr>
            <a:lvl3pPr lvl="2">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3pPr>
            <a:lvl4pPr lvl="3">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4pPr>
            <a:lvl5pPr lvl="4">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5pPr>
            <a:lvl6pPr lvl="5">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6pPr>
            <a:lvl7pPr lvl="6">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7pPr>
            <a:lvl8pPr lvl="7">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8pPr>
            <a:lvl9pPr lvl="8">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8" r:id="rId6"/>
    <p:sldLayoutId id="2147483659" r:id="rId7"/>
    <p:sldLayoutId id="2147483662" r:id="rId8"/>
    <p:sldLayoutId id="2147483666"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Josefin Sans"/>
              <a:buNone/>
              <a:defRPr sz="3000" b="1">
                <a:solidFill>
                  <a:schemeClr val="accent3"/>
                </a:solidFill>
                <a:latin typeface="Josefin Sans"/>
                <a:ea typeface="Josefin Sans"/>
                <a:cs typeface="Josefin Sans"/>
                <a:sym typeface="Josefin Sans"/>
              </a:defRPr>
            </a:lvl1pPr>
            <a:lvl2pPr lvl="1">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2pPr>
            <a:lvl3pPr lvl="2">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3pPr>
            <a:lvl4pPr lvl="3">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4pPr>
            <a:lvl5pPr lvl="4">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5pPr>
            <a:lvl6pPr lvl="5">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6pPr>
            <a:lvl7pPr lvl="6">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7pPr>
            <a:lvl8pPr lvl="7">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8pPr>
            <a:lvl9pPr lvl="8">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550504984"/>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jpeg"/><Relationship Id="rId10" Type="http://schemas.microsoft.com/office/2007/relationships/hdphoto" Target="../media/hdphoto6.wdp"/><Relationship Id="rId4" Type="http://schemas.microsoft.com/office/2007/relationships/hdphoto" Target="../media/hdphoto5.wdp"/><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cxnSp>
        <p:nvCxnSpPr>
          <p:cNvPr id="9" name="Google Shape;217;p32"/>
          <p:cNvCxnSpPr/>
          <p:nvPr/>
        </p:nvCxnSpPr>
        <p:spPr>
          <a:xfrm rot="10800000">
            <a:off x="3636300" y="2930775"/>
            <a:ext cx="1871400" cy="0"/>
          </a:xfrm>
          <a:prstGeom prst="straightConnector1">
            <a:avLst/>
          </a:prstGeom>
          <a:noFill/>
          <a:ln w="19050" cap="flat" cmpd="sng">
            <a:solidFill>
              <a:schemeClr val="lt1"/>
            </a:solidFill>
            <a:prstDash val="solid"/>
            <a:round/>
            <a:headEnd type="none" w="med" len="med"/>
            <a:tailEnd type="none" w="med" len="med"/>
          </a:ln>
        </p:spPr>
      </p:cxnSp>
      <p:sp>
        <p:nvSpPr>
          <p:cNvPr id="10" name="Google Shape;219;p32"/>
          <p:cNvSpPr txBox="1">
            <a:spLocks/>
          </p:cNvSpPr>
          <p:nvPr/>
        </p:nvSpPr>
        <p:spPr>
          <a:xfrm>
            <a:off x="-3" y="1825695"/>
            <a:ext cx="9143999" cy="791716"/>
          </a:xfrm>
          <a:prstGeom prst="rect">
            <a:avLst/>
          </a:prstGeom>
          <a:noFill/>
          <a:ln>
            <a:noFill/>
          </a:ln>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3"/>
              </a:buClr>
              <a:buSzPts val="3600"/>
              <a:buFont typeface="Josefin Sans"/>
              <a:buNone/>
              <a:defRPr sz="3500" b="1" i="0" u="none" strike="noStrike" cap="none">
                <a:solidFill>
                  <a:schemeClr val="accent3"/>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9pPr>
          </a:lstStyle>
          <a:p>
            <a:r>
              <a:rPr lang="es-EC" sz="1600" smtClean="0">
                <a:solidFill>
                  <a:srgbClr val="000000"/>
                </a:solidFill>
                <a:latin typeface="+mj-lt"/>
              </a:rPr>
              <a:t>“Evaluación de dos sistemas de levante hasta inicio de la etapa de pre postura en gallina de postura comercial Lohmann Brown-Classic bajo dos dietas nutricionales”</a:t>
            </a:r>
            <a:endParaRPr lang="es-EC" sz="1600" dirty="0">
              <a:solidFill>
                <a:srgbClr val="000000"/>
              </a:solidFill>
              <a:latin typeface="+mj-lt"/>
            </a:endParaRPr>
          </a:p>
        </p:txBody>
      </p:sp>
      <p:pic>
        <p:nvPicPr>
          <p:cNvPr id="11" name="Imagen 10">
            <a:extLst>
              <a:ext uri="{FF2B5EF4-FFF2-40B4-BE49-F238E27FC236}">
                <a16:creationId xmlns="" xmlns:a16="http://schemas.microsoft.com/office/drawing/2014/main" id="{ED21B673-88D5-4BFD-BE49-9113F5149A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9669" y="219393"/>
            <a:ext cx="5227443" cy="875406"/>
          </a:xfrm>
          <a:prstGeom prst="rect">
            <a:avLst/>
          </a:prstGeom>
        </p:spPr>
      </p:pic>
      <p:pic>
        <p:nvPicPr>
          <p:cNvPr id="12" name="Imagen 11">
            <a:extLst>
              <a:ext uri="{FF2B5EF4-FFF2-40B4-BE49-F238E27FC236}">
                <a16:creationId xmlns="" xmlns:a16="http://schemas.microsoft.com/office/drawing/2014/main" id="{23EB626C-CB2A-4A07-A224-9DEC1A7DD348}"/>
              </a:ext>
            </a:extLst>
          </p:cNvPr>
          <p:cNvPicPr/>
          <p:nvPr/>
        </p:nvPicPr>
        <p:blipFill>
          <a:blip r:embed="rId4" cstate="email">
            <a:clrChange>
              <a:clrFrom>
                <a:srgbClr val="FBFBFA"/>
              </a:clrFrom>
              <a:clrTo>
                <a:srgbClr val="FBFBFA">
                  <a:alpha val="0"/>
                </a:srgbClr>
              </a:clrTo>
            </a:clrChange>
            <a:extLst>
              <a:ext uri="{28A0092B-C50C-407E-A947-70E740481C1C}">
                <a14:useLocalDpi xmlns:a14="http://schemas.microsoft.com/office/drawing/2010/main"/>
              </a:ext>
            </a:extLst>
          </a:blip>
          <a:srcRect/>
          <a:stretch>
            <a:fillRect/>
          </a:stretch>
        </p:blipFill>
        <p:spPr bwMode="auto">
          <a:xfrm>
            <a:off x="6617112" y="219393"/>
            <a:ext cx="1293990" cy="875406"/>
          </a:xfrm>
          <a:prstGeom prst="rect">
            <a:avLst/>
          </a:prstGeom>
          <a:noFill/>
          <a:ln w="9525">
            <a:noFill/>
            <a:miter lim="800000"/>
            <a:headEnd/>
            <a:tailEnd/>
          </a:ln>
        </p:spPr>
      </p:pic>
      <p:sp>
        <p:nvSpPr>
          <p:cNvPr id="13" name="Google Shape;219;p32"/>
          <p:cNvSpPr txBox="1">
            <a:spLocks/>
          </p:cNvSpPr>
          <p:nvPr/>
        </p:nvSpPr>
        <p:spPr>
          <a:xfrm>
            <a:off x="-4" y="2872463"/>
            <a:ext cx="9143999" cy="654258"/>
          </a:xfrm>
          <a:prstGeom prst="rect">
            <a:avLst/>
          </a:prstGeom>
          <a:noFill/>
          <a:ln>
            <a:noFill/>
          </a:ln>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5200"/>
              <a:buFont typeface="Concert One"/>
              <a:buNone/>
              <a:defRPr sz="4000" b="1" i="0" u="none" strike="noStrike" cap="none">
                <a:solidFill>
                  <a:schemeClr val="accent3"/>
                </a:solidFill>
                <a:latin typeface="Josefin Sans"/>
                <a:ea typeface="Josefin Sans"/>
                <a:cs typeface="Josefin Sans"/>
                <a:sym typeface="Josefin Sans"/>
              </a:defRPr>
            </a:lvl1pPr>
            <a:lvl2pPr marR="0" lvl="1"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2pPr>
            <a:lvl3pPr marR="0" lvl="2"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3pPr>
            <a:lvl4pPr marR="0" lvl="3"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4pPr>
            <a:lvl5pPr marR="0" lvl="4"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5pPr>
            <a:lvl6pPr marR="0" lvl="5"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6pPr>
            <a:lvl7pPr marR="0" lvl="6"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7pPr>
            <a:lvl8pPr marR="0" lvl="7"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8pPr>
            <a:lvl9pPr marR="0" lvl="8"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9pPr>
          </a:lstStyle>
          <a:p>
            <a:pPr algn="ctr"/>
            <a:r>
              <a:rPr lang="es-EC" sz="1400" dirty="0" smtClean="0">
                <a:solidFill>
                  <a:srgbClr val="000000"/>
                </a:solidFill>
                <a:latin typeface="+mj-lt"/>
              </a:rPr>
              <a:t>Autores:</a:t>
            </a:r>
            <a:endParaRPr lang="es-EC" sz="1200" dirty="0" smtClean="0">
              <a:solidFill>
                <a:srgbClr val="000000"/>
              </a:solidFill>
              <a:latin typeface="+mj-lt"/>
            </a:endParaRPr>
          </a:p>
          <a:p>
            <a:pPr algn="ctr"/>
            <a:r>
              <a:rPr lang="es-EC" sz="1400" b="0" dirty="0" smtClean="0">
                <a:solidFill>
                  <a:srgbClr val="000000"/>
                </a:solidFill>
                <a:latin typeface="+mj-lt"/>
              </a:rPr>
              <a:t>Jennifer Andrea Morales Andrade</a:t>
            </a:r>
          </a:p>
          <a:p>
            <a:pPr algn="ctr"/>
            <a:r>
              <a:rPr lang="es-EC" sz="1400" b="0" dirty="0" smtClean="0">
                <a:solidFill>
                  <a:srgbClr val="000000"/>
                </a:solidFill>
                <a:latin typeface="+mj-lt"/>
              </a:rPr>
              <a:t>Jajaira Rocío Suquillo Cabrera </a:t>
            </a:r>
            <a:endParaRPr lang="es-EC" sz="1400" b="0" dirty="0">
              <a:solidFill>
                <a:srgbClr val="000000"/>
              </a:solidFill>
              <a:latin typeface="+mj-lt"/>
            </a:endParaRPr>
          </a:p>
        </p:txBody>
      </p:sp>
      <p:sp>
        <p:nvSpPr>
          <p:cNvPr id="14" name="Google Shape;219;p32"/>
          <p:cNvSpPr txBox="1">
            <a:spLocks/>
          </p:cNvSpPr>
          <p:nvPr/>
        </p:nvSpPr>
        <p:spPr>
          <a:xfrm>
            <a:off x="1" y="3680852"/>
            <a:ext cx="9143999" cy="654258"/>
          </a:xfrm>
          <a:prstGeom prst="rect">
            <a:avLst/>
          </a:prstGeom>
          <a:noFill/>
          <a:ln>
            <a:noFill/>
          </a:ln>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5200"/>
              <a:buFont typeface="Concert One"/>
              <a:buNone/>
              <a:defRPr sz="4000" b="1" i="0" u="none" strike="noStrike" cap="none">
                <a:solidFill>
                  <a:schemeClr val="accent3"/>
                </a:solidFill>
                <a:latin typeface="Josefin Sans"/>
                <a:ea typeface="Josefin Sans"/>
                <a:cs typeface="Josefin Sans"/>
                <a:sym typeface="Josefin Sans"/>
              </a:defRPr>
            </a:lvl1pPr>
            <a:lvl2pPr marR="0" lvl="1"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2pPr>
            <a:lvl3pPr marR="0" lvl="2"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3pPr>
            <a:lvl4pPr marR="0" lvl="3"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4pPr>
            <a:lvl5pPr marR="0" lvl="4"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5pPr>
            <a:lvl6pPr marR="0" lvl="5"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6pPr>
            <a:lvl7pPr marR="0" lvl="6"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7pPr>
            <a:lvl8pPr marR="0" lvl="7"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8pPr>
            <a:lvl9pPr marR="0" lvl="8"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9pPr>
          </a:lstStyle>
          <a:p>
            <a:pPr algn="ctr"/>
            <a:r>
              <a:rPr lang="es-EC" sz="1400" dirty="0" smtClean="0">
                <a:solidFill>
                  <a:srgbClr val="000000"/>
                </a:solidFill>
                <a:latin typeface="+mj-lt"/>
              </a:rPr>
              <a:t>Director:</a:t>
            </a:r>
            <a:endParaRPr lang="es-EC" sz="1200" dirty="0" smtClean="0">
              <a:solidFill>
                <a:srgbClr val="000000"/>
              </a:solidFill>
              <a:latin typeface="+mj-lt"/>
            </a:endParaRPr>
          </a:p>
          <a:p>
            <a:pPr algn="ctr"/>
            <a:r>
              <a:rPr lang="es-EC" sz="1400" b="0" dirty="0">
                <a:solidFill>
                  <a:srgbClr val="000000"/>
                </a:solidFill>
                <a:latin typeface="+mj-lt"/>
              </a:rPr>
              <a:t>Dr. Iván </a:t>
            </a:r>
            <a:r>
              <a:rPr lang="es-EC" sz="1400" b="0" dirty="0" smtClean="0">
                <a:solidFill>
                  <a:srgbClr val="000000"/>
                </a:solidFill>
                <a:latin typeface="+mj-lt"/>
              </a:rPr>
              <a:t>Jacinto </a:t>
            </a:r>
            <a:r>
              <a:rPr lang="es-EC" sz="1400" b="0" dirty="0">
                <a:solidFill>
                  <a:srgbClr val="000000"/>
                </a:solidFill>
                <a:latin typeface="+mj-lt"/>
              </a:rPr>
              <a:t>Naranjo Santamaría M. Sc.</a:t>
            </a:r>
          </a:p>
        </p:txBody>
      </p:sp>
      <p:sp>
        <p:nvSpPr>
          <p:cNvPr id="15" name="Google Shape;219;p32"/>
          <p:cNvSpPr txBox="1">
            <a:spLocks/>
          </p:cNvSpPr>
          <p:nvPr/>
        </p:nvSpPr>
        <p:spPr>
          <a:xfrm>
            <a:off x="0" y="4346281"/>
            <a:ext cx="9143999" cy="654258"/>
          </a:xfrm>
          <a:prstGeom prst="rect">
            <a:avLst/>
          </a:prstGeom>
          <a:noFill/>
          <a:ln>
            <a:noFill/>
          </a:ln>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5200"/>
              <a:buFont typeface="Concert One"/>
              <a:buNone/>
              <a:defRPr sz="4000" b="1" i="0" u="none" strike="noStrike" cap="none">
                <a:solidFill>
                  <a:schemeClr val="accent3"/>
                </a:solidFill>
                <a:latin typeface="Josefin Sans"/>
                <a:ea typeface="Josefin Sans"/>
                <a:cs typeface="Josefin Sans"/>
                <a:sym typeface="Josefin Sans"/>
              </a:defRPr>
            </a:lvl1pPr>
            <a:lvl2pPr marR="0" lvl="1"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2pPr>
            <a:lvl3pPr marR="0" lvl="2"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3pPr>
            <a:lvl4pPr marR="0" lvl="3"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4pPr>
            <a:lvl5pPr marR="0" lvl="4"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5pPr>
            <a:lvl6pPr marR="0" lvl="5"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6pPr>
            <a:lvl7pPr marR="0" lvl="6"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7pPr>
            <a:lvl8pPr marR="0" lvl="7"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8pPr>
            <a:lvl9pPr marR="0" lvl="8"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9pPr>
          </a:lstStyle>
          <a:p>
            <a:pPr algn="ctr"/>
            <a:r>
              <a:rPr lang="es-EC" sz="1400" b="0" dirty="0" smtClean="0">
                <a:solidFill>
                  <a:srgbClr val="000000"/>
                </a:solidFill>
                <a:latin typeface="+mj-lt"/>
              </a:rPr>
              <a:t>Santo Domingo, Ecuador.</a:t>
            </a:r>
          </a:p>
          <a:p>
            <a:pPr algn="ctr"/>
            <a:r>
              <a:rPr lang="es-EC" sz="1400" b="0" dirty="0" smtClean="0">
                <a:solidFill>
                  <a:srgbClr val="000000"/>
                </a:solidFill>
                <a:latin typeface="+mj-lt"/>
              </a:rPr>
              <a:t>2021</a:t>
            </a:r>
            <a:endParaRPr lang="es-EC" sz="1400" b="0" dirty="0">
              <a:solidFill>
                <a:srgbClr val="000000"/>
              </a:solidFill>
              <a:latin typeface="+mj-lt"/>
            </a:endParaRPr>
          </a:p>
        </p:txBody>
      </p:sp>
      <p:sp>
        <p:nvSpPr>
          <p:cNvPr id="16" name="Rectángulo 15"/>
          <p:cNvSpPr/>
          <p:nvPr/>
        </p:nvSpPr>
        <p:spPr>
          <a:xfrm>
            <a:off x="2" y="1202554"/>
            <a:ext cx="9143998" cy="523220"/>
          </a:xfrm>
          <a:prstGeom prst="rect">
            <a:avLst/>
          </a:prstGeom>
        </p:spPr>
        <p:txBody>
          <a:bodyPr wrap="square">
            <a:spAutoFit/>
          </a:bodyPr>
          <a:lstStyle/>
          <a:p>
            <a:pPr algn="ctr"/>
            <a:r>
              <a:rPr lang="es-EC" b="1" dirty="0"/>
              <a:t>DEPARTAMENTO DE CIENCIAS DE LA VIDA Y LA AGRICULTURA</a:t>
            </a:r>
            <a:br>
              <a:rPr lang="es-EC" b="1" dirty="0"/>
            </a:br>
            <a:r>
              <a:rPr lang="es-EC" b="1" dirty="0"/>
              <a:t>CARRERA DE INGENIERÍA AGROPECUARIA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13" name="Elipse 12"/>
          <p:cNvSpPr/>
          <p:nvPr/>
        </p:nvSpPr>
        <p:spPr>
          <a:xfrm rot="20741328">
            <a:off x="844458" y="428822"/>
            <a:ext cx="1633591" cy="465386"/>
          </a:xfrm>
          <a:prstGeom prst="ellipse">
            <a:avLst/>
          </a:prstGeom>
          <a:ln>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Elipse 5"/>
          <p:cNvSpPr/>
          <p:nvPr/>
        </p:nvSpPr>
        <p:spPr>
          <a:xfrm>
            <a:off x="821930" y="424632"/>
            <a:ext cx="1633591" cy="465386"/>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Elipse 13"/>
          <p:cNvSpPr/>
          <p:nvPr/>
        </p:nvSpPr>
        <p:spPr>
          <a:xfrm rot="20741328">
            <a:off x="3770800" y="473584"/>
            <a:ext cx="1633591" cy="465386"/>
          </a:xfrm>
          <a:prstGeom prst="ellipse">
            <a:avLst/>
          </a:prstGeom>
          <a:ln>
            <a:solidFill>
              <a:srgbClr val="92D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lipse 14"/>
          <p:cNvSpPr/>
          <p:nvPr/>
        </p:nvSpPr>
        <p:spPr>
          <a:xfrm>
            <a:off x="3748272" y="469393"/>
            <a:ext cx="1633591" cy="465386"/>
          </a:xfrm>
          <a:prstGeom prst="ellips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p:cNvSpPr/>
          <p:nvPr/>
        </p:nvSpPr>
        <p:spPr>
          <a:xfrm rot="20741328">
            <a:off x="6697142" y="466530"/>
            <a:ext cx="1633591" cy="465386"/>
          </a:xfrm>
          <a:prstGeom prst="ellipse">
            <a:avLst/>
          </a:prstGeom>
          <a:ln>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lipse 16"/>
          <p:cNvSpPr/>
          <p:nvPr/>
        </p:nvSpPr>
        <p:spPr>
          <a:xfrm>
            <a:off x="6674614" y="462339"/>
            <a:ext cx="1633591" cy="465386"/>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886842" y="541916"/>
            <a:ext cx="1548822" cy="276999"/>
          </a:xfrm>
          <a:prstGeom prst="rect">
            <a:avLst/>
          </a:prstGeom>
          <a:solidFill>
            <a:schemeClr val="bg1"/>
          </a:solidFill>
        </p:spPr>
        <p:txBody>
          <a:bodyPr wrap="none">
            <a:spAutoFit/>
          </a:bodyPr>
          <a:lstStyle/>
          <a:p>
            <a:pPr>
              <a:spcBef>
                <a:spcPts val="1200"/>
              </a:spcBef>
              <a:spcAft>
                <a:spcPts val="1000"/>
              </a:spcAft>
            </a:pPr>
            <a:r>
              <a:rPr lang="es-EC" sz="1200" i="1" dirty="0" smtClean="0">
                <a:latin typeface="Arial" panose="020B0604020202020204" pitchFamily="34" charset="0"/>
                <a:ea typeface="Calibri" panose="020F0502020204030204" pitchFamily="34" charset="0"/>
              </a:rPr>
              <a:t>Perímetro de canilla</a:t>
            </a:r>
            <a:endParaRPr lang="es-EC" sz="1200" i="1" dirty="0">
              <a:latin typeface="Arial" panose="020B0604020202020204" pitchFamily="34" charset="0"/>
              <a:ea typeface="Calibri" panose="020F0502020204030204" pitchFamily="34" charset="0"/>
            </a:endParaRPr>
          </a:p>
        </p:txBody>
      </p:sp>
      <p:sp>
        <p:nvSpPr>
          <p:cNvPr id="18" name="Rectángulo 17"/>
          <p:cNvSpPr/>
          <p:nvPr/>
        </p:nvSpPr>
        <p:spPr>
          <a:xfrm>
            <a:off x="3723330" y="541917"/>
            <a:ext cx="1683474" cy="276999"/>
          </a:xfrm>
          <a:prstGeom prst="rect">
            <a:avLst/>
          </a:prstGeom>
          <a:solidFill>
            <a:schemeClr val="bg1"/>
          </a:solidFill>
        </p:spPr>
        <p:txBody>
          <a:bodyPr wrap="none">
            <a:spAutoFit/>
          </a:bodyPr>
          <a:lstStyle/>
          <a:p>
            <a:pPr>
              <a:spcBef>
                <a:spcPts val="1200"/>
              </a:spcBef>
              <a:spcAft>
                <a:spcPts val="1000"/>
              </a:spcAft>
            </a:pPr>
            <a:r>
              <a:rPr lang="es-EC" sz="1200" i="1" dirty="0" smtClean="0">
                <a:latin typeface="Arial" panose="020B0604020202020204" pitchFamily="34" charset="0"/>
                <a:ea typeface="Calibri" panose="020F0502020204030204" pitchFamily="34" charset="0"/>
              </a:rPr>
              <a:t>Capacidad de postura</a:t>
            </a:r>
            <a:endParaRPr lang="es-EC" sz="1200" i="1" dirty="0">
              <a:latin typeface="Arial" panose="020B0604020202020204" pitchFamily="34" charset="0"/>
              <a:ea typeface="Calibri" panose="020F0502020204030204" pitchFamily="34" charset="0"/>
            </a:endParaRPr>
          </a:p>
        </p:txBody>
      </p:sp>
      <p:sp>
        <p:nvSpPr>
          <p:cNvPr id="19" name="Rectángulo 18"/>
          <p:cNvSpPr/>
          <p:nvPr/>
        </p:nvSpPr>
        <p:spPr>
          <a:xfrm>
            <a:off x="6809257" y="541916"/>
            <a:ext cx="1241045" cy="276999"/>
          </a:xfrm>
          <a:prstGeom prst="rect">
            <a:avLst/>
          </a:prstGeom>
          <a:solidFill>
            <a:schemeClr val="bg1"/>
          </a:solidFill>
        </p:spPr>
        <p:txBody>
          <a:bodyPr wrap="none">
            <a:spAutoFit/>
          </a:bodyPr>
          <a:lstStyle/>
          <a:p>
            <a:pPr>
              <a:spcBef>
                <a:spcPts val="1200"/>
              </a:spcBef>
              <a:spcAft>
                <a:spcPts val="1000"/>
              </a:spcAft>
            </a:pPr>
            <a:r>
              <a:rPr lang="es-EC" sz="1200" i="1" dirty="0" smtClean="0">
                <a:latin typeface="Arial" panose="020B0604020202020204" pitchFamily="34" charset="0"/>
                <a:ea typeface="Calibri" panose="020F0502020204030204" pitchFamily="34" charset="0"/>
              </a:rPr>
              <a:t>Peso del huevo</a:t>
            </a:r>
            <a:endParaRPr lang="es-EC" sz="1200" i="1" dirty="0">
              <a:latin typeface="Arial" panose="020B0604020202020204" pitchFamily="34" charset="0"/>
              <a:ea typeface="Calibri" panose="020F0502020204030204" pitchFamily="34" charset="0"/>
            </a:endParaRPr>
          </a:p>
        </p:txBody>
      </p:sp>
      <p:pic>
        <p:nvPicPr>
          <p:cNvPr id="3074" name="Picture 2" descr="Sin descripción disponib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2741" y="1325196"/>
            <a:ext cx="2047717" cy="3600000"/>
          </a:xfrm>
          <a:prstGeom prst="plaque">
            <a:avLst/>
          </a:prstGeom>
          <a:noFill/>
          <a:extLst>
            <a:ext uri="{909E8E84-426E-40DD-AFC4-6F175D3DCCD1}">
              <a14:hiddenFill xmlns:a14="http://schemas.microsoft.com/office/drawing/2010/main">
                <a:solidFill>
                  <a:srgbClr val="FFFFFF"/>
                </a:solidFill>
              </a14:hiddenFill>
            </a:ext>
          </a:extLst>
        </p:spPr>
      </p:pic>
      <p:pic>
        <p:nvPicPr>
          <p:cNvPr id="3076" name="Picture 4" descr="Sin descripción disponibl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64625" y="1325196"/>
            <a:ext cx="2743200" cy="3600000"/>
          </a:xfrm>
          <a:prstGeom prst="plaque">
            <a:avLst/>
          </a:prstGeom>
          <a:noFill/>
          <a:extLst>
            <a:ext uri="{909E8E84-426E-40DD-AFC4-6F175D3DCCD1}">
              <a14:hiddenFill xmlns:a14="http://schemas.microsoft.com/office/drawing/2010/main">
                <a:solidFill>
                  <a:srgbClr val="FFFFFF"/>
                </a:solidFill>
              </a14:hiddenFill>
            </a:ext>
          </a:extLst>
        </p:spPr>
      </p:pic>
      <p:pic>
        <p:nvPicPr>
          <p:cNvPr id="1026" name="Picture 2" descr="No hay descripción disponibl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90078" y="1325196"/>
            <a:ext cx="2047717" cy="3600000"/>
          </a:xfrm>
          <a:prstGeom prst="plaqu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223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1028" name="Picture 4" descr="https://scontent.fuio24-1.fna.fbcdn.net/v/t1.15752-0/s261x260/148343702_741343349836641_1255595116731983337_n.jpg?_nc_cat=107&amp;ccb=3&amp;_nc_sid=ae9488&amp;_nc_ohc=JuudvKRrwkcAX__s-_e&amp;_nc_ht=scontent.fuio24-1.fna&amp;tp=7&amp;oh=6c8a07962ca8edeb1ee8443dbdd1edc5&amp;oe=6048DA88"/>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a:ext>
            </a:extLst>
          </a:blip>
          <a:srcRect t="16891" b="19877"/>
          <a:stretch/>
        </p:blipFill>
        <p:spPr bwMode="auto">
          <a:xfrm>
            <a:off x="551342" y="1201193"/>
            <a:ext cx="2048021" cy="1800000"/>
          </a:xfrm>
          <a:prstGeom prst="plaque">
            <a:avLst>
              <a:gd name="adj" fmla="val 17169"/>
            </a:avLst>
          </a:prstGeom>
          <a:noFill/>
          <a:extLst>
            <a:ext uri="{909E8E84-426E-40DD-AFC4-6F175D3DCCD1}">
              <a14:hiddenFill xmlns:a14="http://schemas.microsoft.com/office/drawing/2010/main">
                <a:solidFill>
                  <a:srgbClr val="FFFFFF"/>
                </a:solidFill>
              </a14:hiddenFill>
            </a:ext>
          </a:extLst>
        </p:spPr>
      </p:pic>
      <p:pic>
        <p:nvPicPr>
          <p:cNvPr id="1034" name="Picture 10" descr="Sin descripción disponibl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33984" y="1197792"/>
            <a:ext cx="2022802" cy="1800000"/>
          </a:xfrm>
          <a:prstGeom prst="plaque">
            <a:avLst>
              <a:gd name="adj" fmla="val 18101"/>
            </a:avLst>
          </a:prstGeom>
          <a:noFill/>
          <a:extLst>
            <a:ext uri="{909E8E84-426E-40DD-AFC4-6F175D3DCCD1}">
              <a14:hiddenFill xmlns:a14="http://schemas.microsoft.com/office/drawing/2010/main">
                <a:solidFill>
                  <a:srgbClr val="FFFFFF"/>
                </a:solidFill>
              </a14:hiddenFill>
            </a:ext>
          </a:extLst>
        </p:spPr>
      </p:pic>
      <p:pic>
        <p:nvPicPr>
          <p:cNvPr id="4" name="Imagen 3" descr="Recorte de pantall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0429" y="3003856"/>
            <a:ext cx="2048934" cy="1800000"/>
          </a:xfrm>
          <a:prstGeom prst="plaque">
            <a:avLst>
              <a:gd name="adj" fmla="val 17310"/>
            </a:avLst>
          </a:prstGeom>
        </p:spPr>
      </p:pic>
      <p:sp>
        <p:nvSpPr>
          <p:cNvPr id="20" name="Elipse 19"/>
          <p:cNvSpPr/>
          <p:nvPr/>
        </p:nvSpPr>
        <p:spPr>
          <a:xfrm rot="20741328">
            <a:off x="844458" y="428822"/>
            <a:ext cx="1633591" cy="465386"/>
          </a:xfrm>
          <a:prstGeom prst="ellipse">
            <a:avLst/>
          </a:prstGeom>
          <a:ln>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Elipse 20"/>
          <p:cNvSpPr/>
          <p:nvPr/>
        </p:nvSpPr>
        <p:spPr>
          <a:xfrm>
            <a:off x="821930" y="424632"/>
            <a:ext cx="1633591" cy="465386"/>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Elipse 21"/>
          <p:cNvSpPr/>
          <p:nvPr/>
        </p:nvSpPr>
        <p:spPr>
          <a:xfrm rot="20741328">
            <a:off x="3770800" y="473584"/>
            <a:ext cx="1633591" cy="465386"/>
          </a:xfrm>
          <a:prstGeom prst="ellipse">
            <a:avLst/>
          </a:prstGeom>
          <a:ln>
            <a:solidFill>
              <a:srgbClr val="92D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Elipse 22"/>
          <p:cNvSpPr/>
          <p:nvPr/>
        </p:nvSpPr>
        <p:spPr>
          <a:xfrm>
            <a:off x="3748272" y="469393"/>
            <a:ext cx="1633591" cy="465386"/>
          </a:xfrm>
          <a:prstGeom prst="ellips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Elipse 23"/>
          <p:cNvSpPr/>
          <p:nvPr/>
        </p:nvSpPr>
        <p:spPr>
          <a:xfrm rot="20741328">
            <a:off x="6697142" y="466530"/>
            <a:ext cx="1633591" cy="465386"/>
          </a:xfrm>
          <a:prstGeom prst="ellipse">
            <a:avLst/>
          </a:prstGeom>
          <a:ln>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Elipse 24"/>
          <p:cNvSpPr/>
          <p:nvPr/>
        </p:nvSpPr>
        <p:spPr>
          <a:xfrm>
            <a:off x="6674614" y="462339"/>
            <a:ext cx="1633591" cy="465386"/>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Rectángulo 25"/>
          <p:cNvSpPr/>
          <p:nvPr/>
        </p:nvSpPr>
        <p:spPr>
          <a:xfrm>
            <a:off x="948447" y="536935"/>
            <a:ext cx="1447832" cy="276999"/>
          </a:xfrm>
          <a:prstGeom prst="rect">
            <a:avLst/>
          </a:prstGeom>
          <a:solidFill>
            <a:schemeClr val="bg1"/>
          </a:solidFill>
        </p:spPr>
        <p:txBody>
          <a:bodyPr wrap="none">
            <a:spAutoFit/>
          </a:bodyPr>
          <a:lstStyle/>
          <a:p>
            <a:pPr>
              <a:spcBef>
                <a:spcPts val="1200"/>
              </a:spcBef>
              <a:spcAft>
                <a:spcPts val="1000"/>
              </a:spcAft>
            </a:pPr>
            <a:r>
              <a:rPr lang="es-EC" sz="1200" i="1" dirty="0" smtClean="0">
                <a:latin typeface="Arial" panose="020B0604020202020204" pitchFamily="34" charset="0"/>
                <a:ea typeface="Calibri" panose="020F0502020204030204" pitchFamily="34" charset="0"/>
              </a:rPr>
              <a:t>Grosor de cáscara</a:t>
            </a:r>
            <a:endParaRPr lang="es-EC" sz="1200" i="1" dirty="0">
              <a:latin typeface="Arial" panose="020B0604020202020204" pitchFamily="34" charset="0"/>
              <a:ea typeface="Calibri" panose="020F0502020204030204" pitchFamily="34" charset="0"/>
            </a:endParaRPr>
          </a:p>
        </p:txBody>
      </p:sp>
      <p:sp>
        <p:nvSpPr>
          <p:cNvPr id="27" name="Rectángulo 26"/>
          <p:cNvSpPr/>
          <p:nvPr/>
        </p:nvSpPr>
        <p:spPr>
          <a:xfrm>
            <a:off x="3722528" y="541915"/>
            <a:ext cx="1685077" cy="276999"/>
          </a:xfrm>
          <a:prstGeom prst="rect">
            <a:avLst/>
          </a:prstGeom>
          <a:solidFill>
            <a:schemeClr val="bg1"/>
          </a:solidFill>
        </p:spPr>
        <p:txBody>
          <a:bodyPr wrap="none">
            <a:spAutoFit/>
          </a:bodyPr>
          <a:lstStyle/>
          <a:p>
            <a:pPr>
              <a:spcBef>
                <a:spcPts val="1200"/>
              </a:spcBef>
              <a:spcAft>
                <a:spcPts val="1000"/>
              </a:spcAft>
            </a:pPr>
            <a:r>
              <a:rPr lang="es-EC" sz="1200" i="1" dirty="0" smtClean="0">
                <a:latin typeface="Arial" panose="020B0604020202020204" pitchFamily="34" charset="0"/>
                <a:ea typeface="Calibri" panose="020F0502020204030204" pitchFamily="34" charset="0"/>
              </a:rPr>
              <a:t>Porcentaje de postura</a:t>
            </a:r>
            <a:endParaRPr lang="es-EC" sz="1200" i="1" dirty="0">
              <a:latin typeface="Arial" panose="020B0604020202020204" pitchFamily="34" charset="0"/>
              <a:ea typeface="Calibri" panose="020F0502020204030204" pitchFamily="34" charset="0"/>
            </a:endParaRPr>
          </a:p>
        </p:txBody>
      </p:sp>
      <p:sp>
        <p:nvSpPr>
          <p:cNvPr id="28" name="Rectángulo 27"/>
          <p:cNvSpPr/>
          <p:nvPr/>
        </p:nvSpPr>
        <p:spPr>
          <a:xfrm>
            <a:off x="6529446" y="544839"/>
            <a:ext cx="1923925" cy="276999"/>
          </a:xfrm>
          <a:prstGeom prst="rect">
            <a:avLst/>
          </a:prstGeom>
          <a:solidFill>
            <a:schemeClr val="bg1"/>
          </a:solidFill>
        </p:spPr>
        <p:txBody>
          <a:bodyPr wrap="none">
            <a:spAutoFit/>
          </a:bodyPr>
          <a:lstStyle/>
          <a:p>
            <a:pPr>
              <a:spcBef>
                <a:spcPts val="1200"/>
              </a:spcBef>
              <a:spcAft>
                <a:spcPts val="1000"/>
              </a:spcAft>
            </a:pPr>
            <a:r>
              <a:rPr lang="es-EC" sz="1200" i="1" dirty="0" smtClean="0">
                <a:latin typeface="Arial" panose="020B0604020202020204" pitchFamily="34" charset="0"/>
                <a:ea typeface="Calibri" panose="020F0502020204030204" pitchFamily="34" charset="0"/>
              </a:rPr>
              <a:t>Análisis Costo - Beneficio</a:t>
            </a:r>
            <a:endParaRPr lang="es-EC" sz="1200" i="1" dirty="0">
              <a:latin typeface="Arial" panose="020B0604020202020204" pitchFamily="34" charset="0"/>
              <a:ea typeface="Calibri" panose="020F0502020204030204" pitchFamily="34" charset="0"/>
            </a:endParaRPr>
          </a:p>
        </p:txBody>
      </p:sp>
      <p:pic>
        <p:nvPicPr>
          <p:cNvPr id="5" name="Picture 2" descr="Sin descripción disponibl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33983" y="2995474"/>
            <a:ext cx="2022802" cy="1800000"/>
          </a:xfrm>
          <a:prstGeom prst="plaque">
            <a:avLst>
              <a:gd name="adj" fmla="val 19213"/>
            </a:avLst>
          </a:prstGeom>
          <a:noFill/>
          <a:extLst>
            <a:ext uri="{909E8E84-426E-40DD-AFC4-6F175D3DCCD1}">
              <a14:hiddenFill xmlns:a14="http://schemas.microsoft.com/office/drawing/2010/main">
                <a:solidFill>
                  <a:srgbClr val="FFFFFF"/>
                </a:solidFill>
              </a14:hiddenFill>
            </a:ext>
          </a:extLst>
        </p:spPr>
      </p:pic>
      <p:pic>
        <p:nvPicPr>
          <p:cNvPr id="1030" name="Picture 6" descr="Sin descripción disponibl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91406" y="1199180"/>
            <a:ext cx="2400000" cy="1800000"/>
          </a:xfrm>
          <a:prstGeom prst="plaque">
            <a:avLst/>
          </a:prstGeom>
          <a:noFill/>
          <a:extLst>
            <a:ext uri="{909E8E84-426E-40DD-AFC4-6F175D3DCCD1}">
              <a14:hiddenFill xmlns:a14="http://schemas.microsoft.com/office/drawing/2010/main">
                <a:solidFill>
                  <a:srgbClr val="FFFFFF"/>
                </a:solidFill>
              </a14:hiddenFill>
            </a:ext>
          </a:extLst>
        </p:spPr>
      </p:pic>
      <p:pic>
        <p:nvPicPr>
          <p:cNvPr id="8" name="Picture 8" descr="Sin descripción disponible."/>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6291405" y="2995474"/>
            <a:ext cx="2400001" cy="1800000"/>
          </a:xfrm>
          <a:prstGeom prst="plaqu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571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in descripción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r="16602"/>
          <a:stretch/>
        </p:blipFill>
        <p:spPr bwMode="auto">
          <a:xfrm>
            <a:off x="106622" y="0"/>
            <a:ext cx="5719412" cy="5143500"/>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492;p50"/>
          <p:cNvSpPr txBox="1">
            <a:spLocks noGrp="1"/>
          </p:cNvSpPr>
          <p:nvPr>
            <p:ph type="title"/>
          </p:nvPr>
        </p:nvSpPr>
        <p:spPr>
          <a:xfrm>
            <a:off x="5826034" y="921826"/>
            <a:ext cx="3161212" cy="1377237"/>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smtClean="0"/>
              <a:t>RESULTADOS</a:t>
            </a:r>
            <a:endParaRPr dirty="0"/>
          </a:p>
        </p:txBody>
      </p:sp>
      <p:sp>
        <p:nvSpPr>
          <p:cNvPr id="22" name="Google Shape;493;p50"/>
          <p:cNvSpPr txBox="1">
            <a:spLocks/>
          </p:cNvSpPr>
          <p:nvPr/>
        </p:nvSpPr>
        <p:spPr>
          <a:xfrm>
            <a:off x="5826034" y="2158950"/>
            <a:ext cx="3161212" cy="41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600"/>
              <a:buFont typeface="Didact Gothic"/>
              <a:buNone/>
              <a:defRPr sz="12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2100"/>
              <a:buFont typeface="Didact Gothic"/>
              <a:buNone/>
              <a:defRPr sz="21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100"/>
              <a:buFont typeface="Didact Gothic"/>
              <a:buNone/>
              <a:defRPr sz="21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100"/>
              <a:buFont typeface="Didact Gothic"/>
              <a:buNone/>
              <a:defRPr sz="21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100"/>
              <a:buFont typeface="Didact Gothic"/>
              <a:buNone/>
              <a:defRPr sz="21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100"/>
              <a:buFont typeface="Didact Gothic"/>
              <a:buNone/>
              <a:defRPr sz="21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100"/>
              <a:buFont typeface="Didact Gothic"/>
              <a:buNone/>
              <a:defRPr sz="21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100"/>
              <a:buFont typeface="Didact Gothic"/>
              <a:buNone/>
              <a:defRPr sz="21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100"/>
              <a:buFont typeface="Didact Gothic"/>
              <a:buNone/>
              <a:defRPr sz="2100" b="0" i="0" u="none" strike="noStrike" cap="none">
                <a:solidFill>
                  <a:schemeClr val="dk1"/>
                </a:solidFill>
                <a:latin typeface="Didact Gothic"/>
                <a:ea typeface="Didact Gothic"/>
                <a:cs typeface="Didact Gothic"/>
                <a:sym typeface="Didact Gothic"/>
              </a:defRPr>
            </a:lvl9pPr>
          </a:lstStyle>
          <a:p>
            <a:pPr marL="0" indent="0">
              <a:spcAft>
                <a:spcPts val="1600"/>
              </a:spcAft>
            </a:pPr>
            <a:r>
              <a:rPr lang="en-US" sz="3000" b="1" dirty="0" smtClean="0"/>
              <a:t>Y </a:t>
            </a:r>
            <a:endParaRPr lang="en-US" sz="3000" b="1" dirty="0"/>
          </a:p>
          <a:p>
            <a:pPr marL="0" indent="0">
              <a:spcAft>
                <a:spcPts val="1600"/>
              </a:spcAft>
            </a:pPr>
            <a:r>
              <a:rPr lang="en-US" sz="3000" b="1" dirty="0" smtClean="0"/>
              <a:t>DISCUSIÓN</a:t>
            </a:r>
            <a:endParaRPr lang="en-US" sz="3000" b="1" dirty="0"/>
          </a:p>
        </p:txBody>
      </p:sp>
    </p:spTree>
    <p:extLst>
      <p:ext uri="{BB962C8B-B14F-4D97-AF65-F5344CB8AC3E}">
        <p14:creationId xmlns:p14="http://schemas.microsoft.com/office/powerpoint/2010/main" val="31725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47"/>
          <p:cNvSpPr txBox="1">
            <a:spLocks noGrp="1"/>
          </p:cNvSpPr>
          <p:nvPr>
            <p:ph type="title"/>
          </p:nvPr>
        </p:nvSpPr>
        <p:spPr>
          <a:xfrm>
            <a:off x="140677" y="139448"/>
            <a:ext cx="5898380" cy="617544"/>
          </a:xfrm>
          <a:prstGeom prst="rect">
            <a:avLst/>
          </a:prstGeom>
          <a:ln>
            <a:noFill/>
          </a:ln>
        </p:spPr>
        <p:txBody>
          <a:bodyPr spcFirstLastPara="1" wrap="square" lIns="91425" tIns="91425" rIns="91425" bIns="91425" anchor="ctr" anchorCtr="0">
            <a:noAutofit/>
          </a:bodyPr>
          <a:lstStyle/>
          <a:p>
            <a:pPr marL="457200" lvl="0" indent="-457200" algn="r" rtl="0">
              <a:spcBef>
                <a:spcPts val="0"/>
              </a:spcBef>
              <a:spcAft>
                <a:spcPts val="0"/>
              </a:spcAft>
              <a:buFont typeface="Wingdings" panose="05000000000000000000" pitchFamily="2" charset="2"/>
              <a:buChar char="§"/>
            </a:pPr>
            <a:r>
              <a:rPr lang="es-CO" dirty="0" smtClean="0"/>
              <a:t>Desarrollo del peso corporal</a:t>
            </a:r>
            <a:endParaRPr lang="es-CO" dirty="0"/>
          </a:p>
        </p:txBody>
      </p:sp>
      <p:sp>
        <p:nvSpPr>
          <p:cNvPr id="453" name="Google Shape;453;p47"/>
          <p:cNvSpPr txBox="1">
            <a:spLocks noGrp="1"/>
          </p:cNvSpPr>
          <p:nvPr>
            <p:ph type="subTitle" idx="2"/>
          </p:nvPr>
        </p:nvSpPr>
        <p:spPr>
          <a:xfrm>
            <a:off x="140676" y="672386"/>
            <a:ext cx="8690017" cy="816900"/>
          </a:xfrm>
          <a:prstGeom prst="rect">
            <a:avLst/>
          </a:prstGeom>
        </p:spPr>
        <p:txBody>
          <a:bodyPr spcFirstLastPara="1" wrap="square" lIns="91425" tIns="91425" rIns="91425" bIns="91425" anchor="ctr" anchorCtr="0">
            <a:noAutofit/>
          </a:bodyPr>
          <a:lstStyle/>
          <a:p>
            <a:pPr algn="just"/>
            <a:r>
              <a:rPr lang="es-EC" sz="1200" b="1" dirty="0">
                <a:solidFill>
                  <a:schemeClr val="accent3">
                    <a:lumMod val="75000"/>
                  </a:schemeClr>
                </a:solidFill>
              </a:rPr>
              <a:t>Figura  7 </a:t>
            </a:r>
            <a:endParaRPr lang="es-CO" sz="1200" dirty="0">
              <a:solidFill>
                <a:schemeClr val="accent3">
                  <a:lumMod val="75000"/>
                </a:schemeClr>
              </a:solidFill>
            </a:endParaRPr>
          </a:p>
          <a:p>
            <a:pPr marL="180975" indent="0" algn="just"/>
            <a:r>
              <a:rPr lang="es-EC" sz="1200" i="1" dirty="0">
                <a:solidFill>
                  <a:schemeClr val="accent3">
                    <a:lumMod val="75000"/>
                  </a:schemeClr>
                </a:solidFill>
              </a:rPr>
              <a:t>Comportamiento del desarrollo del peso corporal de las pollitas/ponedoras </a:t>
            </a:r>
            <a:r>
              <a:rPr lang="es-EC" sz="1200" i="1" dirty="0" err="1">
                <a:solidFill>
                  <a:schemeClr val="accent3">
                    <a:lumMod val="75000"/>
                  </a:schemeClr>
                </a:solidFill>
              </a:rPr>
              <a:t>Lohmann</a:t>
            </a:r>
            <a:r>
              <a:rPr lang="es-EC" sz="1200" i="1" dirty="0">
                <a:solidFill>
                  <a:schemeClr val="accent3">
                    <a:lumMod val="75000"/>
                  </a:schemeClr>
                </a:solidFill>
              </a:rPr>
              <a:t> Brown-</a:t>
            </a:r>
            <a:r>
              <a:rPr lang="es-EC" sz="1200" i="1" dirty="0" err="1">
                <a:solidFill>
                  <a:schemeClr val="accent3">
                    <a:lumMod val="75000"/>
                  </a:schemeClr>
                </a:solidFill>
              </a:rPr>
              <a:t>Classic</a:t>
            </a:r>
            <a:r>
              <a:rPr lang="es-EC" sz="1200" i="1" dirty="0">
                <a:solidFill>
                  <a:schemeClr val="accent3">
                    <a:lumMod val="75000"/>
                  </a:schemeClr>
                </a:solidFill>
              </a:rPr>
              <a:t> sometidas a dos métodos de crianza bajo dos dietas nutricionales.</a:t>
            </a:r>
            <a:endParaRPr lang="es-CO" sz="1200" dirty="0">
              <a:solidFill>
                <a:schemeClr val="accent3">
                  <a:lumMod val="75000"/>
                </a:schemeClr>
              </a:solidFill>
            </a:endParaRPr>
          </a:p>
        </p:txBody>
      </p:sp>
      <p:sp>
        <p:nvSpPr>
          <p:cNvPr id="7" name="CuadroTexto 6"/>
          <p:cNvSpPr txBox="1"/>
          <p:nvPr/>
        </p:nvSpPr>
        <p:spPr>
          <a:xfrm>
            <a:off x="6398991" y="2383567"/>
            <a:ext cx="2431702" cy="1015663"/>
          </a:xfrm>
          <a:prstGeom prst="rect">
            <a:avLst/>
          </a:prstGeom>
          <a:noFill/>
          <a:ln w="12700">
            <a:solidFill>
              <a:srgbClr val="7030A0"/>
            </a:solidFill>
          </a:ln>
        </p:spPr>
        <p:txBody>
          <a:bodyPr wrap="square" rtlCol="0">
            <a:spAutoFit/>
          </a:bodyPr>
          <a:lstStyle/>
          <a:p>
            <a:pPr algn="just"/>
            <a:r>
              <a:rPr lang="es-EC" sz="1200" dirty="0"/>
              <a:t>E</a:t>
            </a:r>
            <a:r>
              <a:rPr lang="es-EC" sz="1200" dirty="0" smtClean="0"/>
              <a:t>l </a:t>
            </a:r>
            <a:r>
              <a:rPr lang="es-EC" sz="1200" dirty="0"/>
              <a:t>recorte de pico hará que el ave reinicie la capacidad de acostumbrarse nuevamente a la forma común de alimentarse como lo indica </a:t>
            </a:r>
            <a:r>
              <a:rPr lang="es-CO" sz="1200" dirty="0"/>
              <a:t>(Sosa, 2018)</a:t>
            </a:r>
          </a:p>
        </p:txBody>
      </p:sp>
      <p:cxnSp>
        <p:nvCxnSpPr>
          <p:cNvPr id="10" name="Conector recto de flecha 9"/>
          <p:cNvCxnSpPr/>
          <p:nvPr/>
        </p:nvCxnSpPr>
        <p:spPr>
          <a:xfrm flipH="1">
            <a:off x="2964264" y="3044651"/>
            <a:ext cx="763674" cy="492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Gráfico 7"/>
          <p:cNvGraphicFramePr/>
          <p:nvPr>
            <p:extLst>
              <p:ext uri="{D42A27DB-BD31-4B8C-83A1-F6EECF244321}">
                <p14:modId xmlns:p14="http://schemas.microsoft.com/office/powerpoint/2010/main" val="3000797007"/>
              </p:ext>
            </p:extLst>
          </p:nvPr>
        </p:nvGraphicFramePr>
        <p:xfrm>
          <a:off x="140676" y="1550813"/>
          <a:ext cx="5972447" cy="3134203"/>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Conector recto de flecha 11"/>
          <p:cNvCxnSpPr/>
          <p:nvPr/>
        </p:nvCxnSpPr>
        <p:spPr>
          <a:xfrm flipV="1">
            <a:off x="3089867" y="3165230"/>
            <a:ext cx="1" cy="468000"/>
          </a:xfrm>
          <a:prstGeom prst="straightConnector1">
            <a:avLst/>
          </a:prstGeom>
          <a:ln w="19050">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8570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1" name="Google Shape;431;p46"/>
          <p:cNvSpPr txBox="1">
            <a:spLocks noGrp="1"/>
          </p:cNvSpPr>
          <p:nvPr>
            <p:ph type="title"/>
          </p:nvPr>
        </p:nvSpPr>
        <p:spPr>
          <a:xfrm>
            <a:off x="154112" y="0"/>
            <a:ext cx="4849967" cy="1179600"/>
          </a:xfrm>
          <a:prstGeom prst="rect">
            <a:avLst/>
          </a:prstGeom>
          <a:ln>
            <a:noFill/>
          </a:ln>
        </p:spPr>
        <p:txBody>
          <a:bodyPr spcFirstLastPara="1" wrap="square" lIns="91425" tIns="91425" rIns="91425" bIns="91425" anchor="ctr" anchorCtr="0">
            <a:noAutofit/>
          </a:bodyPr>
          <a:lstStyle/>
          <a:p>
            <a:pPr marL="457200" lvl="0" indent="-457200" algn="l" rtl="0">
              <a:spcBef>
                <a:spcPts val="0"/>
              </a:spcBef>
              <a:spcAft>
                <a:spcPts val="0"/>
              </a:spcAft>
              <a:buFont typeface="Wingdings" panose="05000000000000000000" pitchFamily="2" charset="2"/>
              <a:buChar char="§"/>
            </a:pPr>
            <a:r>
              <a:rPr lang="en" dirty="0" smtClean="0"/>
              <a:t>Ganancia de Peso</a:t>
            </a:r>
            <a:endParaRPr dirty="0"/>
          </a:p>
        </p:txBody>
      </p:sp>
      <p:sp>
        <p:nvSpPr>
          <p:cNvPr id="432" name="Google Shape;432;p46"/>
          <p:cNvSpPr txBox="1">
            <a:spLocks noGrp="1"/>
          </p:cNvSpPr>
          <p:nvPr>
            <p:ph type="subTitle" idx="2"/>
          </p:nvPr>
        </p:nvSpPr>
        <p:spPr>
          <a:xfrm>
            <a:off x="418229" y="957473"/>
            <a:ext cx="8283644" cy="816900"/>
          </a:xfrm>
          <a:prstGeom prst="rect">
            <a:avLst/>
          </a:prstGeom>
        </p:spPr>
        <p:txBody>
          <a:bodyPr spcFirstLastPara="1" wrap="square" lIns="91425" tIns="91425" rIns="91425" bIns="91425" anchor="ctr" anchorCtr="0">
            <a:noAutofit/>
          </a:bodyPr>
          <a:lstStyle/>
          <a:p>
            <a:pPr algn="just"/>
            <a:r>
              <a:rPr lang="es-EC" b="1" dirty="0">
                <a:solidFill>
                  <a:schemeClr val="accent3">
                    <a:lumMod val="75000"/>
                  </a:schemeClr>
                </a:solidFill>
              </a:rPr>
              <a:t>Figura  8 </a:t>
            </a:r>
            <a:endParaRPr lang="es-CO" dirty="0">
              <a:solidFill>
                <a:schemeClr val="accent3">
                  <a:lumMod val="75000"/>
                </a:schemeClr>
              </a:solidFill>
            </a:endParaRPr>
          </a:p>
          <a:p>
            <a:pPr marL="180975" indent="-41275" algn="just"/>
            <a:r>
              <a:rPr lang="es-EC" i="1" dirty="0">
                <a:solidFill>
                  <a:schemeClr val="accent3">
                    <a:lumMod val="75000"/>
                  </a:schemeClr>
                </a:solidFill>
              </a:rPr>
              <a:t>Ganancia de peso de pollitas/ponedoras </a:t>
            </a:r>
            <a:r>
              <a:rPr lang="es-EC" i="1" dirty="0" err="1">
                <a:solidFill>
                  <a:schemeClr val="accent3">
                    <a:lumMod val="75000"/>
                  </a:schemeClr>
                </a:solidFill>
              </a:rPr>
              <a:t>Lohmann</a:t>
            </a:r>
            <a:r>
              <a:rPr lang="es-EC" i="1" dirty="0">
                <a:solidFill>
                  <a:schemeClr val="accent3">
                    <a:lumMod val="75000"/>
                  </a:schemeClr>
                </a:solidFill>
              </a:rPr>
              <a:t> Brown-</a:t>
            </a:r>
            <a:r>
              <a:rPr lang="es-EC" i="1" dirty="0" err="1">
                <a:solidFill>
                  <a:schemeClr val="accent3">
                    <a:lumMod val="75000"/>
                  </a:schemeClr>
                </a:solidFill>
              </a:rPr>
              <a:t>Classic</a:t>
            </a:r>
            <a:r>
              <a:rPr lang="es-EC" i="1" dirty="0">
                <a:solidFill>
                  <a:schemeClr val="accent3">
                    <a:lumMod val="75000"/>
                  </a:schemeClr>
                </a:solidFill>
              </a:rPr>
              <a:t> acorde a las etapas productivas sometidas a dos métodos de crianza bajo dos dietas nutricionales.</a:t>
            </a:r>
            <a:endParaRPr lang="es-CO" dirty="0">
              <a:solidFill>
                <a:schemeClr val="accent3">
                  <a:lumMod val="75000"/>
                </a:schemeClr>
              </a:solidFill>
            </a:endParaRPr>
          </a:p>
        </p:txBody>
      </p:sp>
      <p:sp>
        <p:nvSpPr>
          <p:cNvPr id="20" name="CuadroTexto 19"/>
          <p:cNvSpPr txBox="1"/>
          <p:nvPr/>
        </p:nvSpPr>
        <p:spPr>
          <a:xfrm>
            <a:off x="5918476" y="1926113"/>
            <a:ext cx="2873832" cy="138499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C" sz="1200" dirty="0">
                <a:solidFill>
                  <a:srgbClr val="000000"/>
                </a:solidFill>
              </a:rPr>
              <a:t>E</a:t>
            </a:r>
            <a:r>
              <a:rPr lang="es-EC" sz="1200" dirty="0" smtClean="0">
                <a:solidFill>
                  <a:srgbClr val="000000"/>
                </a:solidFill>
              </a:rPr>
              <a:t>l </a:t>
            </a:r>
            <a:r>
              <a:rPr lang="es-EC" sz="1200" dirty="0">
                <a:solidFill>
                  <a:srgbClr val="000000"/>
                </a:solidFill>
              </a:rPr>
              <a:t>suministro de metionina en la dieta </a:t>
            </a:r>
            <a:r>
              <a:rPr lang="es-EC" sz="1200" dirty="0" smtClean="0">
                <a:solidFill>
                  <a:srgbClr val="000000"/>
                </a:solidFill>
              </a:rPr>
              <a:t>es </a:t>
            </a:r>
            <a:r>
              <a:rPr lang="es-EC" sz="1200" dirty="0">
                <a:solidFill>
                  <a:srgbClr val="000000"/>
                </a:solidFill>
              </a:rPr>
              <a:t>considerado como un </a:t>
            </a:r>
            <a:r>
              <a:rPr lang="es-EC" sz="1200" dirty="0" err="1">
                <a:solidFill>
                  <a:srgbClr val="000000"/>
                </a:solidFill>
              </a:rPr>
              <a:t>potencializador</a:t>
            </a:r>
            <a:r>
              <a:rPr lang="es-EC" sz="1200" dirty="0">
                <a:solidFill>
                  <a:srgbClr val="000000"/>
                </a:solidFill>
              </a:rPr>
              <a:t> de masa muscular según como lo menciona </a:t>
            </a:r>
            <a:r>
              <a:rPr lang="es-CO" sz="1200" dirty="0">
                <a:solidFill>
                  <a:srgbClr val="000000"/>
                </a:solidFill>
              </a:rPr>
              <a:t>(</a:t>
            </a:r>
            <a:r>
              <a:rPr lang="es-CO" sz="1200" dirty="0" err="1">
                <a:solidFill>
                  <a:srgbClr val="000000"/>
                </a:solidFill>
              </a:rPr>
              <a:t>Arguiñego</a:t>
            </a:r>
            <a:r>
              <a:rPr lang="es-CO" sz="1200" dirty="0">
                <a:solidFill>
                  <a:srgbClr val="000000"/>
                </a:solidFill>
              </a:rPr>
              <a:t>, 2018</a:t>
            </a:r>
            <a:r>
              <a:rPr lang="es-CO" sz="1200" dirty="0" smtClean="0">
                <a:solidFill>
                  <a:srgbClr val="000000"/>
                </a:solidFill>
              </a:rPr>
              <a:t>).</a:t>
            </a:r>
          </a:p>
          <a:p>
            <a:pPr algn="just"/>
            <a:r>
              <a:rPr lang="es-EC" sz="1200" dirty="0">
                <a:solidFill>
                  <a:srgbClr val="000000"/>
                </a:solidFill>
              </a:rPr>
              <a:t>M</a:t>
            </a:r>
            <a:r>
              <a:rPr lang="es-EC" sz="1200" dirty="0" smtClean="0">
                <a:solidFill>
                  <a:srgbClr val="000000"/>
                </a:solidFill>
              </a:rPr>
              <a:t>enor </a:t>
            </a:r>
            <a:r>
              <a:rPr lang="es-EC" sz="1200" dirty="0">
                <a:solidFill>
                  <a:srgbClr val="000000"/>
                </a:solidFill>
              </a:rPr>
              <a:t>gasto energético </a:t>
            </a:r>
            <a:r>
              <a:rPr lang="es-EC" sz="1200" dirty="0" smtClean="0">
                <a:solidFill>
                  <a:srgbClr val="000000"/>
                </a:solidFill>
              </a:rPr>
              <a:t>en jaula según </a:t>
            </a:r>
            <a:r>
              <a:rPr lang="es-EC" sz="1200" dirty="0">
                <a:solidFill>
                  <a:srgbClr val="000000"/>
                </a:solidFill>
              </a:rPr>
              <a:t>lo establece </a:t>
            </a:r>
            <a:r>
              <a:rPr lang="es-CO" sz="1200" dirty="0">
                <a:solidFill>
                  <a:srgbClr val="000000"/>
                </a:solidFill>
              </a:rPr>
              <a:t>(</a:t>
            </a:r>
            <a:r>
              <a:rPr lang="es-CO" sz="1200" dirty="0" err="1">
                <a:solidFill>
                  <a:srgbClr val="000000"/>
                </a:solidFill>
              </a:rPr>
              <a:t>Choquehuanca</a:t>
            </a:r>
            <a:r>
              <a:rPr lang="es-CO" sz="1200" dirty="0">
                <a:solidFill>
                  <a:srgbClr val="000000"/>
                </a:solidFill>
              </a:rPr>
              <a:t>, 2019)</a:t>
            </a:r>
          </a:p>
        </p:txBody>
      </p:sp>
      <p:cxnSp>
        <p:nvCxnSpPr>
          <p:cNvPr id="7" name="Conector recto 6"/>
          <p:cNvCxnSpPr/>
          <p:nvPr/>
        </p:nvCxnSpPr>
        <p:spPr>
          <a:xfrm>
            <a:off x="1507253" y="2127024"/>
            <a:ext cx="1426866" cy="10049"/>
          </a:xfrm>
          <a:prstGeom prst="line">
            <a:avLst/>
          </a:prstGeom>
        </p:spPr>
        <p:style>
          <a:lnRef idx="1">
            <a:schemeClr val="dk1"/>
          </a:lnRef>
          <a:fillRef idx="0">
            <a:schemeClr val="dk1"/>
          </a:fillRef>
          <a:effectRef idx="0">
            <a:schemeClr val="dk1"/>
          </a:effectRef>
          <a:fontRef idx="minor">
            <a:schemeClr val="tx1"/>
          </a:fontRef>
        </p:style>
      </p:cxnSp>
      <p:cxnSp>
        <p:nvCxnSpPr>
          <p:cNvPr id="26" name="Conector recto 25"/>
          <p:cNvCxnSpPr/>
          <p:nvPr/>
        </p:nvCxnSpPr>
        <p:spPr>
          <a:xfrm>
            <a:off x="2073084" y="2011495"/>
            <a:ext cx="3845392" cy="34635"/>
          </a:xfrm>
          <a:prstGeom prst="line">
            <a:avLst/>
          </a:prstGeom>
        </p:spPr>
        <p:style>
          <a:lnRef idx="1">
            <a:schemeClr val="dk1"/>
          </a:lnRef>
          <a:fillRef idx="0">
            <a:schemeClr val="dk1"/>
          </a:fillRef>
          <a:effectRef idx="0">
            <a:schemeClr val="dk1"/>
          </a:effectRef>
          <a:fontRef idx="minor">
            <a:schemeClr val="tx1"/>
          </a:fontRef>
        </p:style>
      </p:cxnSp>
      <p:cxnSp>
        <p:nvCxnSpPr>
          <p:cNvPr id="11" name="Conector recto 10"/>
          <p:cNvCxnSpPr/>
          <p:nvPr/>
        </p:nvCxnSpPr>
        <p:spPr>
          <a:xfrm>
            <a:off x="2073084" y="2011495"/>
            <a:ext cx="0" cy="125578"/>
          </a:xfrm>
          <a:prstGeom prst="line">
            <a:avLst/>
          </a:prstGeom>
        </p:spPr>
        <p:style>
          <a:lnRef idx="1">
            <a:schemeClr val="dk1"/>
          </a:lnRef>
          <a:fillRef idx="0">
            <a:schemeClr val="dk1"/>
          </a:fillRef>
          <a:effectRef idx="0">
            <a:schemeClr val="dk1"/>
          </a:effectRef>
          <a:fontRef idx="minor">
            <a:schemeClr val="tx1"/>
          </a:fontRef>
        </p:style>
      </p:cxnSp>
      <p:sp>
        <p:nvSpPr>
          <p:cNvPr id="30" name="CuadroTexto 29"/>
          <p:cNvSpPr txBox="1"/>
          <p:nvPr/>
        </p:nvSpPr>
        <p:spPr>
          <a:xfrm>
            <a:off x="5929970" y="3515272"/>
            <a:ext cx="2873832" cy="46166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C" sz="1200" dirty="0">
                <a:solidFill>
                  <a:srgbClr val="000000"/>
                </a:solidFill>
              </a:rPr>
              <a:t>D</a:t>
            </a:r>
            <a:r>
              <a:rPr lang="es-EC" sz="1200" dirty="0" smtClean="0">
                <a:solidFill>
                  <a:srgbClr val="000000"/>
                </a:solidFill>
              </a:rPr>
              <a:t>oble </a:t>
            </a:r>
            <a:r>
              <a:rPr lang="es-EC" sz="1200" dirty="0">
                <a:solidFill>
                  <a:srgbClr val="000000"/>
                </a:solidFill>
              </a:rPr>
              <a:t>aporte lisina presente en la soja y como suplemento.</a:t>
            </a:r>
            <a:endParaRPr lang="es-CO" sz="1200" dirty="0">
              <a:solidFill>
                <a:srgbClr val="000000"/>
              </a:solidFill>
            </a:endParaRPr>
          </a:p>
        </p:txBody>
      </p:sp>
      <p:cxnSp>
        <p:nvCxnSpPr>
          <p:cNvPr id="31" name="Conector recto 30"/>
          <p:cNvCxnSpPr/>
          <p:nvPr/>
        </p:nvCxnSpPr>
        <p:spPr>
          <a:xfrm>
            <a:off x="3133185" y="2278227"/>
            <a:ext cx="685189" cy="5025"/>
          </a:xfrm>
          <a:prstGeom prst="line">
            <a:avLst/>
          </a:prstGeom>
        </p:spPr>
        <p:style>
          <a:lnRef idx="1">
            <a:schemeClr val="dk1"/>
          </a:lnRef>
          <a:fillRef idx="0">
            <a:schemeClr val="dk1"/>
          </a:fillRef>
          <a:effectRef idx="0">
            <a:schemeClr val="dk1"/>
          </a:effectRef>
          <a:fontRef idx="minor">
            <a:schemeClr val="tx1"/>
          </a:fontRef>
        </p:style>
      </p:cxnSp>
      <p:cxnSp>
        <p:nvCxnSpPr>
          <p:cNvPr id="33" name="Conector recto 32"/>
          <p:cNvCxnSpPr/>
          <p:nvPr/>
        </p:nvCxnSpPr>
        <p:spPr>
          <a:xfrm flipV="1">
            <a:off x="3521721" y="2160462"/>
            <a:ext cx="2141963" cy="3433"/>
          </a:xfrm>
          <a:prstGeom prst="line">
            <a:avLst/>
          </a:prstGeom>
        </p:spPr>
        <p:style>
          <a:lnRef idx="1">
            <a:schemeClr val="dk1"/>
          </a:lnRef>
          <a:fillRef idx="0">
            <a:schemeClr val="dk1"/>
          </a:fillRef>
          <a:effectRef idx="0">
            <a:schemeClr val="dk1"/>
          </a:effectRef>
          <a:fontRef idx="minor">
            <a:schemeClr val="tx1"/>
          </a:fontRef>
        </p:style>
      </p:cxnSp>
      <p:cxnSp>
        <p:nvCxnSpPr>
          <p:cNvPr id="35" name="Conector recto 34"/>
          <p:cNvCxnSpPr/>
          <p:nvPr/>
        </p:nvCxnSpPr>
        <p:spPr>
          <a:xfrm>
            <a:off x="3521715" y="2163895"/>
            <a:ext cx="0" cy="12557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p:cNvCxnSpPr/>
          <p:nvPr/>
        </p:nvCxnSpPr>
        <p:spPr>
          <a:xfrm>
            <a:off x="5663684" y="2160462"/>
            <a:ext cx="0" cy="1496229"/>
          </a:xfrm>
          <a:prstGeom prst="line">
            <a:avLst/>
          </a:prstGeom>
        </p:spPr>
        <p:style>
          <a:lnRef idx="1">
            <a:schemeClr val="dk1"/>
          </a:lnRef>
          <a:fillRef idx="0">
            <a:schemeClr val="dk1"/>
          </a:fillRef>
          <a:effectRef idx="0">
            <a:schemeClr val="dk1"/>
          </a:effectRef>
          <a:fontRef idx="minor">
            <a:schemeClr val="tx1"/>
          </a:fontRef>
        </p:style>
      </p:cxnSp>
      <p:sp>
        <p:nvSpPr>
          <p:cNvPr id="40" name="CuadroTexto 39"/>
          <p:cNvSpPr txBox="1"/>
          <p:nvPr/>
        </p:nvSpPr>
        <p:spPr>
          <a:xfrm>
            <a:off x="5918476" y="4213284"/>
            <a:ext cx="2873832" cy="27699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C" sz="1200" dirty="0">
                <a:solidFill>
                  <a:srgbClr val="000000"/>
                </a:solidFill>
              </a:rPr>
              <a:t>A</a:t>
            </a:r>
            <a:r>
              <a:rPr lang="es-EC" sz="1200" dirty="0" smtClean="0">
                <a:solidFill>
                  <a:srgbClr val="000000"/>
                </a:solidFill>
              </a:rPr>
              <a:t>dición </a:t>
            </a:r>
            <a:r>
              <a:rPr lang="es-EC" sz="1200" dirty="0">
                <a:solidFill>
                  <a:srgbClr val="000000"/>
                </a:solidFill>
              </a:rPr>
              <a:t>de </a:t>
            </a:r>
            <a:r>
              <a:rPr lang="es-EC" sz="1200" dirty="0" err="1">
                <a:solidFill>
                  <a:srgbClr val="000000"/>
                </a:solidFill>
              </a:rPr>
              <a:t>afrechillo</a:t>
            </a:r>
            <a:r>
              <a:rPr lang="es-EC" sz="1200" dirty="0">
                <a:solidFill>
                  <a:srgbClr val="000000"/>
                </a:solidFill>
              </a:rPr>
              <a:t> de trigo </a:t>
            </a:r>
            <a:endParaRPr lang="es-CO" sz="1200" dirty="0">
              <a:solidFill>
                <a:srgbClr val="000000"/>
              </a:solidFill>
            </a:endParaRPr>
          </a:p>
        </p:txBody>
      </p:sp>
      <p:cxnSp>
        <p:nvCxnSpPr>
          <p:cNvPr id="42" name="Conector recto 41"/>
          <p:cNvCxnSpPr/>
          <p:nvPr/>
        </p:nvCxnSpPr>
        <p:spPr>
          <a:xfrm>
            <a:off x="4029156" y="2440675"/>
            <a:ext cx="685189" cy="5025"/>
          </a:xfrm>
          <a:prstGeom prst="line">
            <a:avLst/>
          </a:prstGeom>
        </p:spPr>
        <p:style>
          <a:lnRef idx="1">
            <a:schemeClr val="dk1"/>
          </a:lnRef>
          <a:fillRef idx="0">
            <a:schemeClr val="dk1"/>
          </a:fillRef>
          <a:effectRef idx="0">
            <a:schemeClr val="dk1"/>
          </a:effectRef>
          <a:fontRef idx="minor">
            <a:schemeClr val="tx1"/>
          </a:fontRef>
        </p:style>
      </p:cxnSp>
      <p:cxnSp>
        <p:nvCxnSpPr>
          <p:cNvPr id="43" name="Conector recto 42"/>
          <p:cNvCxnSpPr/>
          <p:nvPr/>
        </p:nvCxnSpPr>
        <p:spPr>
          <a:xfrm>
            <a:off x="4895700" y="4490885"/>
            <a:ext cx="685189" cy="5025"/>
          </a:xfrm>
          <a:prstGeom prst="line">
            <a:avLst/>
          </a:prstGeom>
        </p:spPr>
        <p:style>
          <a:lnRef idx="1">
            <a:schemeClr val="dk1"/>
          </a:lnRef>
          <a:fillRef idx="0">
            <a:schemeClr val="dk1"/>
          </a:fillRef>
          <a:effectRef idx="0">
            <a:schemeClr val="dk1"/>
          </a:effectRef>
          <a:fontRef idx="minor">
            <a:schemeClr val="tx1"/>
          </a:fontRef>
        </p:style>
      </p:cxnSp>
      <p:cxnSp>
        <p:nvCxnSpPr>
          <p:cNvPr id="44" name="Conector recto 43"/>
          <p:cNvCxnSpPr/>
          <p:nvPr/>
        </p:nvCxnSpPr>
        <p:spPr>
          <a:xfrm>
            <a:off x="5657204" y="3654196"/>
            <a:ext cx="266286" cy="660"/>
          </a:xfrm>
          <a:prstGeom prst="line">
            <a:avLst/>
          </a:prstGeom>
        </p:spPr>
        <p:style>
          <a:lnRef idx="1">
            <a:schemeClr val="dk1"/>
          </a:lnRef>
          <a:fillRef idx="0">
            <a:schemeClr val="dk1"/>
          </a:fillRef>
          <a:effectRef idx="0">
            <a:schemeClr val="dk1"/>
          </a:effectRef>
          <a:fontRef idx="minor">
            <a:schemeClr val="tx1"/>
          </a:fontRef>
        </p:style>
      </p:cxnSp>
      <p:cxnSp>
        <p:nvCxnSpPr>
          <p:cNvPr id="46" name="Conector recto 45"/>
          <p:cNvCxnSpPr/>
          <p:nvPr/>
        </p:nvCxnSpPr>
        <p:spPr>
          <a:xfrm>
            <a:off x="4720819" y="4351783"/>
            <a:ext cx="1197657" cy="10113"/>
          </a:xfrm>
          <a:prstGeom prst="line">
            <a:avLst/>
          </a:prstGeom>
        </p:spPr>
        <p:style>
          <a:lnRef idx="1">
            <a:schemeClr val="dk1"/>
          </a:lnRef>
          <a:fillRef idx="0">
            <a:schemeClr val="dk1"/>
          </a:fillRef>
          <a:effectRef idx="0">
            <a:schemeClr val="dk1"/>
          </a:effectRef>
          <a:fontRef idx="minor">
            <a:schemeClr val="tx1"/>
          </a:fontRef>
        </p:style>
      </p:cxnSp>
      <p:cxnSp>
        <p:nvCxnSpPr>
          <p:cNvPr id="48" name="Conector recto 47"/>
          <p:cNvCxnSpPr/>
          <p:nvPr/>
        </p:nvCxnSpPr>
        <p:spPr>
          <a:xfrm flipH="1">
            <a:off x="4714345" y="2453537"/>
            <a:ext cx="6474" cy="1898246"/>
          </a:xfrm>
          <a:prstGeom prst="line">
            <a:avLst/>
          </a:prstGeom>
        </p:spPr>
        <p:style>
          <a:lnRef idx="1">
            <a:schemeClr val="dk1"/>
          </a:lnRef>
          <a:fillRef idx="0">
            <a:schemeClr val="dk1"/>
          </a:fillRef>
          <a:effectRef idx="0">
            <a:schemeClr val="dk1"/>
          </a:effectRef>
          <a:fontRef idx="minor">
            <a:schemeClr val="tx1"/>
          </a:fontRef>
        </p:style>
      </p:cxnSp>
      <p:cxnSp>
        <p:nvCxnSpPr>
          <p:cNvPr id="27" name="Conector recto 26"/>
          <p:cNvCxnSpPr/>
          <p:nvPr/>
        </p:nvCxnSpPr>
        <p:spPr>
          <a:xfrm>
            <a:off x="5238294" y="4490283"/>
            <a:ext cx="0" cy="212346"/>
          </a:xfrm>
          <a:prstGeom prst="line">
            <a:avLst/>
          </a:prstGeom>
        </p:spPr>
        <p:style>
          <a:lnRef idx="1">
            <a:schemeClr val="dk1"/>
          </a:lnRef>
          <a:fillRef idx="0">
            <a:schemeClr val="dk1"/>
          </a:fillRef>
          <a:effectRef idx="0">
            <a:schemeClr val="dk1"/>
          </a:effectRef>
          <a:fontRef idx="minor">
            <a:schemeClr val="tx1"/>
          </a:fontRef>
        </p:style>
      </p:cxnSp>
      <p:sp>
        <p:nvSpPr>
          <p:cNvPr id="58" name="CuadroTexto 57"/>
          <p:cNvSpPr txBox="1"/>
          <p:nvPr/>
        </p:nvSpPr>
        <p:spPr>
          <a:xfrm>
            <a:off x="5930204" y="4566644"/>
            <a:ext cx="2873832" cy="46166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C" sz="1200" dirty="0" smtClean="0">
                <a:solidFill>
                  <a:srgbClr val="000000"/>
                </a:solidFill>
              </a:rPr>
              <a:t>La energía destinada en </a:t>
            </a:r>
            <a:r>
              <a:rPr lang="es-EC" sz="1200" dirty="0">
                <a:solidFill>
                  <a:srgbClr val="000000"/>
                </a:solidFill>
              </a:rPr>
              <a:t>la producción de huevos. </a:t>
            </a:r>
            <a:endParaRPr lang="es-CO" sz="1200" dirty="0">
              <a:solidFill>
                <a:srgbClr val="000000"/>
              </a:solidFill>
            </a:endParaRPr>
          </a:p>
        </p:txBody>
      </p:sp>
      <p:cxnSp>
        <p:nvCxnSpPr>
          <p:cNvPr id="59" name="Conector recto 58"/>
          <p:cNvCxnSpPr/>
          <p:nvPr/>
        </p:nvCxnSpPr>
        <p:spPr>
          <a:xfrm>
            <a:off x="5260298" y="4700074"/>
            <a:ext cx="679954" cy="15186"/>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3" name="Gráfico 22"/>
          <p:cNvGraphicFramePr/>
          <p:nvPr>
            <p:extLst>
              <p:ext uri="{D42A27DB-BD31-4B8C-83A1-F6EECF244321}">
                <p14:modId xmlns:p14="http://schemas.microsoft.com/office/powerpoint/2010/main" val="3645690332"/>
              </p:ext>
            </p:extLst>
          </p:nvPr>
        </p:nvGraphicFramePr>
        <p:xfrm>
          <a:off x="523335" y="1932021"/>
          <a:ext cx="5219700" cy="2987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6521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0" y="0"/>
            <a:ext cx="4879306" cy="717300"/>
          </a:xfrm>
          <a:prstGeom prst="rect">
            <a:avLst/>
          </a:prstGeom>
          <a:ln>
            <a:noFill/>
          </a:ln>
        </p:spPr>
        <p:txBody>
          <a:bodyPr spcFirstLastPara="1" wrap="square" lIns="91425" tIns="91425" rIns="91425" bIns="91425" anchor="ctr" anchorCtr="0">
            <a:noAutofit/>
          </a:bodyPr>
          <a:lstStyle/>
          <a:p>
            <a:pPr marL="457200" lvl="0" indent="-457200" algn="ctr" rtl="0">
              <a:spcBef>
                <a:spcPts val="0"/>
              </a:spcBef>
              <a:spcAft>
                <a:spcPts val="0"/>
              </a:spcAft>
              <a:buFont typeface="Wingdings" panose="05000000000000000000" pitchFamily="2" charset="2"/>
              <a:buChar char="§"/>
            </a:pPr>
            <a:r>
              <a:rPr lang="en" dirty="0" smtClean="0"/>
              <a:t>Consumo de Alimento </a:t>
            </a:r>
            <a:endParaRPr dirty="0"/>
          </a:p>
        </p:txBody>
      </p:sp>
      <p:graphicFrame>
        <p:nvGraphicFramePr>
          <p:cNvPr id="41" name="Gráfico 40"/>
          <p:cNvGraphicFramePr/>
          <p:nvPr>
            <p:extLst>
              <p:ext uri="{D42A27DB-BD31-4B8C-83A1-F6EECF244321}">
                <p14:modId xmlns:p14="http://schemas.microsoft.com/office/powerpoint/2010/main" val="83011624"/>
              </p:ext>
            </p:extLst>
          </p:nvPr>
        </p:nvGraphicFramePr>
        <p:xfrm>
          <a:off x="446398" y="1797977"/>
          <a:ext cx="5040000" cy="2988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ángulo 19"/>
          <p:cNvSpPr/>
          <p:nvPr/>
        </p:nvSpPr>
        <p:spPr>
          <a:xfrm>
            <a:off x="395553" y="717300"/>
            <a:ext cx="5090845" cy="276999"/>
          </a:xfrm>
          <a:prstGeom prst="rect">
            <a:avLst/>
          </a:prstGeom>
        </p:spPr>
        <p:txBody>
          <a:bodyPr wrap="square">
            <a:spAutoFit/>
          </a:bodyPr>
          <a:lstStyle/>
          <a:p>
            <a:pPr>
              <a:spcBef>
                <a:spcPts val="1200"/>
              </a:spcBef>
              <a:spcAft>
                <a:spcPts val="1000"/>
              </a:spcAft>
            </a:pPr>
            <a:r>
              <a:rPr lang="es-EC" sz="1200" b="1" dirty="0">
                <a:latin typeface="Arial" panose="020B0604020202020204" pitchFamily="34" charset="0"/>
                <a:ea typeface="Calibri" panose="020F0502020204030204" pitchFamily="34" charset="0"/>
              </a:rPr>
              <a:t>Figura  9</a:t>
            </a:r>
            <a:r>
              <a:rPr lang="es-EC" sz="1200" b="1" dirty="0" smtClean="0">
                <a:latin typeface="Arial" panose="020B0604020202020204" pitchFamily="34" charset="0"/>
                <a:ea typeface="Calibri" panose="020F0502020204030204" pitchFamily="34" charset="0"/>
              </a:rPr>
              <a:t> </a:t>
            </a:r>
            <a:endParaRPr lang="es-EC" sz="1200" dirty="0">
              <a:effectLst/>
              <a:latin typeface="Arial" panose="020B0604020202020204" pitchFamily="34" charset="0"/>
              <a:ea typeface="Calibri" panose="020F0502020204030204" pitchFamily="34" charset="0"/>
            </a:endParaRPr>
          </a:p>
        </p:txBody>
      </p:sp>
      <p:sp>
        <p:nvSpPr>
          <p:cNvPr id="21" name="Rectángulo 20"/>
          <p:cNvSpPr/>
          <p:nvPr/>
        </p:nvSpPr>
        <p:spPr>
          <a:xfrm>
            <a:off x="395553" y="999145"/>
            <a:ext cx="5090845" cy="646331"/>
          </a:xfrm>
          <a:prstGeom prst="rect">
            <a:avLst/>
          </a:prstGeom>
        </p:spPr>
        <p:txBody>
          <a:bodyPr wrap="square">
            <a:spAutoFit/>
          </a:bodyPr>
          <a:lstStyle/>
          <a:p>
            <a:pPr algn="just">
              <a:spcBef>
                <a:spcPts val="1200"/>
              </a:spcBef>
              <a:spcAft>
                <a:spcPts val="1000"/>
              </a:spcAft>
            </a:pPr>
            <a:r>
              <a:rPr lang="es-EC" sz="1200" i="1" dirty="0">
                <a:latin typeface="Arial" panose="020B0604020202020204" pitchFamily="34" charset="0"/>
                <a:ea typeface="Calibri" panose="020F0502020204030204" pitchFamily="34" charset="0"/>
              </a:rPr>
              <a:t>Comportamiento del consumo de alimento de las pollitas/ponedoras Lohmann Brown-Classic sometidas a dos métodos de crianza bajo dos dietas nutricionales.</a:t>
            </a:r>
            <a:endParaRPr lang="es-EC" sz="1200" dirty="0">
              <a:latin typeface="Arial" panose="020B0604020202020204" pitchFamily="34" charset="0"/>
              <a:ea typeface="Calibri" panose="020F0502020204030204" pitchFamily="34" charset="0"/>
            </a:endParaRPr>
          </a:p>
        </p:txBody>
      </p:sp>
      <p:sp>
        <p:nvSpPr>
          <p:cNvPr id="24" name="Llamada con línea 1 (borde y barra de énfasis) 23"/>
          <p:cNvSpPr/>
          <p:nvPr/>
        </p:nvSpPr>
        <p:spPr>
          <a:xfrm>
            <a:off x="5982127" y="1879870"/>
            <a:ext cx="2809981" cy="1446550"/>
          </a:xfrm>
          <a:prstGeom prst="accentBorderCallout1">
            <a:avLst>
              <a:gd name="adj1" fmla="val 18750"/>
              <a:gd name="adj2" fmla="val -8333"/>
              <a:gd name="adj3" fmla="val 99518"/>
              <a:gd name="adj4" fmla="val -8283"/>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sz="1100" dirty="0">
                <a:solidFill>
                  <a:srgbClr val="000000"/>
                </a:solidFill>
                <a:latin typeface="Arial" panose="020B0604020202020204" pitchFamily="34" charset="0"/>
                <a:ea typeface="Calibri" panose="020F0502020204030204" pitchFamily="34" charset="0"/>
              </a:rPr>
              <a:t>La variabilidad del porcentaje de consumo </a:t>
            </a:r>
            <a:r>
              <a:rPr lang="es-EC" sz="1100" dirty="0" smtClean="0">
                <a:solidFill>
                  <a:srgbClr val="000000"/>
                </a:solidFill>
                <a:latin typeface="Arial" panose="020B0604020202020204" pitchFamily="34" charset="0"/>
                <a:ea typeface="Calibri" panose="020F0502020204030204" pitchFamily="34" charset="0"/>
              </a:rPr>
              <a:t>se </a:t>
            </a:r>
            <a:r>
              <a:rPr lang="es-EC" sz="1100" dirty="0">
                <a:solidFill>
                  <a:srgbClr val="000000"/>
                </a:solidFill>
                <a:latin typeface="Arial" panose="020B0604020202020204" pitchFamily="34" charset="0"/>
                <a:ea typeface="Calibri" panose="020F0502020204030204" pitchFamily="34" charset="0"/>
              </a:rPr>
              <a:t>justifica con lo aludido por la (FAO, 2013) cuando menciona que el consumo de alimento disminuye durante el cambio de formulación del alimento por el ajuste en las concentraciones de energía, proteína, vitaminas y minerales además de las actividades de manejo de las </a:t>
            </a:r>
            <a:r>
              <a:rPr lang="es-EC" sz="1100" dirty="0" smtClean="0">
                <a:solidFill>
                  <a:srgbClr val="000000"/>
                </a:solidFill>
                <a:latin typeface="Arial" panose="020B0604020202020204" pitchFamily="34" charset="0"/>
                <a:ea typeface="Calibri" panose="020F0502020204030204" pitchFamily="34" charset="0"/>
              </a:rPr>
              <a:t>aves.</a:t>
            </a:r>
            <a:endParaRPr lang="es-EC" sz="1100" dirty="0">
              <a:solidFill>
                <a:srgbClr val="000000"/>
              </a:solidFill>
            </a:endParaRPr>
          </a:p>
        </p:txBody>
      </p:sp>
    </p:spTree>
    <p:extLst>
      <p:ext uri="{BB962C8B-B14F-4D97-AF65-F5344CB8AC3E}">
        <p14:creationId xmlns:p14="http://schemas.microsoft.com/office/powerpoint/2010/main" val="4075094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1" y="0"/>
            <a:ext cx="6788663" cy="717300"/>
          </a:xfrm>
          <a:prstGeom prst="rect">
            <a:avLst/>
          </a:prstGeom>
          <a:ln>
            <a:noFill/>
          </a:ln>
        </p:spPr>
        <p:txBody>
          <a:bodyPr spcFirstLastPara="1" wrap="square" lIns="91425" tIns="91425" rIns="91425" bIns="91425" anchor="ctr" anchorCtr="0">
            <a:noAutofit/>
          </a:bodyPr>
          <a:lstStyle/>
          <a:p>
            <a:pPr marL="457200" lvl="0" indent="-457200" algn="ctr" rtl="0">
              <a:spcBef>
                <a:spcPts val="0"/>
              </a:spcBef>
              <a:spcAft>
                <a:spcPts val="0"/>
              </a:spcAft>
              <a:buFont typeface="Wingdings" panose="05000000000000000000" pitchFamily="2" charset="2"/>
              <a:buChar char="§"/>
            </a:pPr>
            <a:r>
              <a:rPr lang="en" dirty="0" smtClean="0"/>
              <a:t>Índice de Conversión Alimenticia </a:t>
            </a:r>
            <a:endParaRPr dirty="0"/>
          </a:p>
        </p:txBody>
      </p:sp>
      <p:graphicFrame>
        <p:nvGraphicFramePr>
          <p:cNvPr id="4" name="Gráfico 3"/>
          <p:cNvGraphicFramePr/>
          <p:nvPr>
            <p:extLst>
              <p:ext uri="{D42A27DB-BD31-4B8C-83A1-F6EECF244321}">
                <p14:modId xmlns:p14="http://schemas.microsoft.com/office/powerpoint/2010/main" val="338449941"/>
              </p:ext>
            </p:extLst>
          </p:nvPr>
        </p:nvGraphicFramePr>
        <p:xfrm>
          <a:off x="333935" y="1446439"/>
          <a:ext cx="4140000" cy="226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p:nvPr>
            <p:extLst>
              <p:ext uri="{D42A27DB-BD31-4B8C-83A1-F6EECF244321}">
                <p14:modId xmlns:p14="http://schemas.microsoft.com/office/powerpoint/2010/main" val="326193666"/>
              </p:ext>
            </p:extLst>
          </p:nvPr>
        </p:nvGraphicFramePr>
        <p:xfrm>
          <a:off x="4626195" y="1449994"/>
          <a:ext cx="4140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4626195" y="902580"/>
            <a:ext cx="4140000" cy="461665"/>
          </a:xfrm>
          <a:prstGeom prst="rect">
            <a:avLst/>
          </a:prstGeom>
        </p:spPr>
        <p:txBody>
          <a:bodyPr wrap="square">
            <a:spAutoFit/>
          </a:bodyPr>
          <a:lstStyle/>
          <a:p>
            <a:pPr algn="just"/>
            <a:r>
              <a:rPr lang="es-EC" sz="1200" i="1" dirty="0">
                <a:latin typeface="Arial" panose="020B0604020202020204" pitchFamily="34" charset="0"/>
                <a:ea typeface="Calibri" panose="020F0502020204030204" pitchFamily="34" charset="0"/>
              </a:rPr>
              <a:t>ICA (kg/kg masa de huevo) obtenidos de los tratamientos evaluados en la etapa de postura </a:t>
            </a:r>
            <a:endParaRPr lang="es-EC" sz="1200" i="1" dirty="0"/>
          </a:p>
        </p:txBody>
      </p:sp>
      <p:sp>
        <p:nvSpPr>
          <p:cNvPr id="7" name="Rectángulo 6"/>
          <p:cNvSpPr/>
          <p:nvPr/>
        </p:nvSpPr>
        <p:spPr>
          <a:xfrm>
            <a:off x="333935" y="902581"/>
            <a:ext cx="4140000" cy="461665"/>
          </a:xfrm>
          <a:prstGeom prst="rect">
            <a:avLst/>
          </a:prstGeom>
        </p:spPr>
        <p:txBody>
          <a:bodyPr wrap="square">
            <a:spAutoFit/>
          </a:bodyPr>
          <a:lstStyle/>
          <a:p>
            <a:pPr algn="just"/>
            <a:r>
              <a:rPr lang="es-EC" sz="1200" i="1" dirty="0">
                <a:latin typeface="Arial" panose="020B0604020202020204" pitchFamily="34" charset="0"/>
                <a:ea typeface="Calibri" panose="020F0502020204030204" pitchFamily="34" charset="0"/>
              </a:rPr>
              <a:t>ICA (kg/kg </a:t>
            </a:r>
            <a:r>
              <a:rPr lang="es-EC" sz="1200" i="1" dirty="0" smtClean="0">
                <a:latin typeface="Arial" panose="020B0604020202020204" pitchFamily="34" charset="0"/>
                <a:ea typeface="Calibri" panose="020F0502020204030204" pitchFamily="34" charset="0"/>
              </a:rPr>
              <a:t>peso del ave) </a:t>
            </a:r>
            <a:r>
              <a:rPr lang="es-EC" sz="1200" i="1" dirty="0">
                <a:latin typeface="Arial" panose="020B0604020202020204" pitchFamily="34" charset="0"/>
                <a:ea typeface="Calibri" panose="020F0502020204030204" pitchFamily="34" charset="0"/>
              </a:rPr>
              <a:t>obtenidos de los tratamientos evaluados en la etapa de </a:t>
            </a:r>
            <a:r>
              <a:rPr lang="es-EC" sz="1200" i="1" dirty="0" smtClean="0">
                <a:latin typeface="Arial" panose="020B0604020202020204" pitchFamily="34" charset="0"/>
                <a:ea typeface="Calibri" panose="020F0502020204030204" pitchFamily="34" charset="0"/>
              </a:rPr>
              <a:t>levante</a:t>
            </a:r>
            <a:endParaRPr lang="es-EC" sz="1200" i="1" dirty="0"/>
          </a:p>
        </p:txBody>
      </p:sp>
      <p:sp>
        <p:nvSpPr>
          <p:cNvPr id="8" name="Rectángulo 7"/>
          <p:cNvSpPr/>
          <p:nvPr/>
        </p:nvSpPr>
        <p:spPr>
          <a:xfrm>
            <a:off x="333934" y="625581"/>
            <a:ext cx="4140001" cy="276999"/>
          </a:xfrm>
          <a:prstGeom prst="rect">
            <a:avLst/>
          </a:prstGeom>
        </p:spPr>
        <p:txBody>
          <a:bodyPr wrap="square">
            <a:spAutoFit/>
          </a:bodyPr>
          <a:lstStyle/>
          <a:p>
            <a:pPr>
              <a:spcBef>
                <a:spcPts val="1200"/>
              </a:spcBef>
              <a:spcAft>
                <a:spcPts val="1000"/>
              </a:spcAft>
            </a:pPr>
            <a:r>
              <a:rPr lang="es-EC" sz="1200" b="1" dirty="0">
                <a:latin typeface="Arial" panose="020B0604020202020204" pitchFamily="34" charset="0"/>
                <a:ea typeface="Calibri" panose="020F0502020204030204" pitchFamily="34" charset="0"/>
              </a:rPr>
              <a:t>Figura  </a:t>
            </a:r>
            <a:r>
              <a:rPr lang="es-EC" sz="1200" b="1" dirty="0" smtClean="0">
                <a:latin typeface="Arial" panose="020B0604020202020204" pitchFamily="34" charset="0"/>
                <a:ea typeface="Calibri" panose="020F0502020204030204" pitchFamily="34" charset="0"/>
              </a:rPr>
              <a:t>10 </a:t>
            </a:r>
            <a:endParaRPr lang="es-EC" sz="1200" dirty="0">
              <a:effectLst/>
              <a:latin typeface="Arial" panose="020B0604020202020204" pitchFamily="34" charset="0"/>
              <a:ea typeface="Calibri" panose="020F0502020204030204" pitchFamily="34" charset="0"/>
            </a:endParaRPr>
          </a:p>
        </p:txBody>
      </p:sp>
      <p:sp>
        <p:nvSpPr>
          <p:cNvPr id="9" name="Rectángulo 8"/>
          <p:cNvSpPr/>
          <p:nvPr/>
        </p:nvSpPr>
        <p:spPr>
          <a:xfrm>
            <a:off x="4626194" y="625580"/>
            <a:ext cx="4140001" cy="276999"/>
          </a:xfrm>
          <a:prstGeom prst="rect">
            <a:avLst/>
          </a:prstGeom>
        </p:spPr>
        <p:txBody>
          <a:bodyPr wrap="square">
            <a:spAutoFit/>
          </a:bodyPr>
          <a:lstStyle/>
          <a:p>
            <a:pPr>
              <a:spcBef>
                <a:spcPts val="1200"/>
              </a:spcBef>
              <a:spcAft>
                <a:spcPts val="1000"/>
              </a:spcAft>
            </a:pPr>
            <a:r>
              <a:rPr lang="es-EC" sz="1200" b="1" dirty="0">
                <a:latin typeface="Arial" panose="020B0604020202020204" pitchFamily="34" charset="0"/>
                <a:ea typeface="Calibri" panose="020F0502020204030204" pitchFamily="34" charset="0"/>
              </a:rPr>
              <a:t>Figura  </a:t>
            </a:r>
            <a:r>
              <a:rPr lang="es-EC" sz="1200" b="1" dirty="0" smtClean="0">
                <a:latin typeface="Arial" panose="020B0604020202020204" pitchFamily="34" charset="0"/>
                <a:ea typeface="Calibri" panose="020F0502020204030204" pitchFamily="34" charset="0"/>
              </a:rPr>
              <a:t>11 </a:t>
            </a:r>
            <a:endParaRPr lang="es-EC" sz="1200" dirty="0">
              <a:effectLst/>
              <a:latin typeface="Arial" panose="020B0604020202020204" pitchFamily="34" charset="0"/>
              <a:ea typeface="Calibri" panose="020F0502020204030204" pitchFamily="34" charset="0"/>
            </a:endParaRPr>
          </a:p>
        </p:txBody>
      </p:sp>
      <p:sp>
        <p:nvSpPr>
          <p:cNvPr id="3" name="Llamada con línea 1 (borde y barra de énfasis) 2"/>
          <p:cNvSpPr/>
          <p:nvPr/>
        </p:nvSpPr>
        <p:spPr>
          <a:xfrm>
            <a:off x="744900" y="3869820"/>
            <a:ext cx="5429869" cy="1107996"/>
          </a:xfrm>
          <a:prstGeom prst="accentBorderCallout1">
            <a:avLst>
              <a:gd name="adj1" fmla="val 18750"/>
              <a:gd name="adj2" fmla="val -8333"/>
              <a:gd name="adj3" fmla="val 93955"/>
              <a:gd name="adj4" fmla="val -8221"/>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1100" dirty="0" smtClean="0">
                <a:solidFill>
                  <a:srgbClr val="000000"/>
                </a:solidFill>
                <a:latin typeface="Arial" panose="020B0604020202020204" pitchFamily="34" charset="0"/>
                <a:ea typeface="Calibri" panose="020F0502020204030204" pitchFamily="34" charset="0"/>
              </a:rPr>
              <a:t>Según </a:t>
            </a:r>
            <a:r>
              <a:rPr lang="es-EC" sz="1100" dirty="0">
                <a:solidFill>
                  <a:srgbClr val="000000"/>
                </a:solidFill>
                <a:latin typeface="Arial" panose="020B0604020202020204" pitchFamily="34" charset="0"/>
                <a:ea typeface="Calibri" panose="020F0502020204030204" pitchFamily="34" charset="0"/>
              </a:rPr>
              <a:t>lo sugerido por (Jumbo, 2011) </a:t>
            </a:r>
            <a:r>
              <a:rPr lang="es-EC" sz="1100" dirty="0" smtClean="0">
                <a:solidFill>
                  <a:srgbClr val="000000"/>
                </a:solidFill>
                <a:latin typeface="Arial" panose="020B0604020202020204" pitchFamily="34" charset="0"/>
                <a:ea typeface="Calibri" panose="020F0502020204030204" pitchFamily="34" charset="0"/>
              </a:rPr>
              <a:t>cuanto </a:t>
            </a:r>
            <a:r>
              <a:rPr lang="es-EC" sz="1100" dirty="0">
                <a:solidFill>
                  <a:srgbClr val="000000"/>
                </a:solidFill>
                <a:latin typeface="Arial" panose="020B0604020202020204" pitchFamily="34" charset="0"/>
                <a:ea typeface="Calibri" panose="020F0502020204030204" pitchFamily="34" charset="0"/>
              </a:rPr>
              <a:t>menor sea el índice de conversión más eficiente es el animal ya que en caso de las estirpes ponedoras el objetivo es la producción de huevos por lo que el ICA viene a ser inferior en la etapa de </a:t>
            </a:r>
            <a:r>
              <a:rPr lang="es-EC" sz="1100" dirty="0" smtClean="0">
                <a:solidFill>
                  <a:srgbClr val="000000"/>
                </a:solidFill>
                <a:latin typeface="Arial" panose="020B0604020202020204" pitchFamily="34" charset="0"/>
                <a:ea typeface="Calibri" panose="020F0502020204030204" pitchFamily="34" charset="0"/>
              </a:rPr>
              <a:t>levante, por otra parte en etapa de producción el ICA inicia en sistemas en jaula con 2,0 – 2,1 y en sistemas alternativos con 2,3 – 2,4 descendiendo en ambos casos hasta 0,50 kg/kg masa de huevo.</a:t>
            </a:r>
            <a:endParaRPr lang="es-EC" sz="1100" dirty="0">
              <a:solidFill>
                <a:srgbClr val="000000"/>
              </a:solidFill>
            </a:endParaRPr>
          </a:p>
        </p:txBody>
      </p:sp>
      <p:sp>
        <p:nvSpPr>
          <p:cNvPr id="6" name="Llamada con línea 1 (borde y barra de énfasis) 5"/>
          <p:cNvSpPr/>
          <p:nvPr/>
        </p:nvSpPr>
        <p:spPr>
          <a:xfrm>
            <a:off x="6554911" y="3869819"/>
            <a:ext cx="2211283" cy="1107996"/>
          </a:xfrm>
          <a:prstGeom prst="accentBorderCallout1">
            <a:avLst>
              <a:gd name="adj1" fmla="val 18750"/>
              <a:gd name="adj2" fmla="val -8333"/>
              <a:gd name="adj3" fmla="val 96083"/>
              <a:gd name="adj4" fmla="val -8067"/>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sz="1100" dirty="0">
                <a:solidFill>
                  <a:srgbClr val="000000"/>
                </a:solidFill>
                <a:latin typeface="Arial" panose="020B0604020202020204" pitchFamily="34" charset="0"/>
                <a:ea typeface="Calibri" panose="020F0502020204030204" pitchFamily="34" charset="0"/>
              </a:rPr>
              <a:t>Estas diferencias </a:t>
            </a:r>
            <a:r>
              <a:rPr lang="es-EC" sz="1100" dirty="0" smtClean="0">
                <a:solidFill>
                  <a:srgbClr val="000000"/>
                </a:solidFill>
                <a:latin typeface="Arial" panose="020B0604020202020204" pitchFamily="34" charset="0"/>
                <a:ea typeface="Calibri" panose="020F0502020204030204" pitchFamily="34" charset="0"/>
              </a:rPr>
              <a:t>en el índice de conversión </a:t>
            </a:r>
            <a:r>
              <a:rPr lang="es-EC" sz="1100" dirty="0" err="1" smtClean="0">
                <a:solidFill>
                  <a:srgbClr val="000000"/>
                </a:solidFill>
                <a:latin typeface="Arial" panose="020B0604020202020204" pitchFamily="34" charset="0"/>
                <a:ea typeface="Calibri" panose="020F0502020204030204" pitchFamily="34" charset="0"/>
              </a:rPr>
              <a:t>alimentica</a:t>
            </a:r>
            <a:r>
              <a:rPr lang="es-EC" sz="1100" dirty="0" smtClean="0">
                <a:solidFill>
                  <a:srgbClr val="000000"/>
                </a:solidFill>
                <a:latin typeface="Arial" panose="020B0604020202020204" pitchFamily="34" charset="0"/>
                <a:ea typeface="Calibri" panose="020F0502020204030204" pitchFamily="34" charset="0"/>
              </a:rPr>
              <a:t> son </a:t>
            </a:r>
            <a:r>
              <a:rPr lang="es-EC" sz="1100" dirty="0">
                <a:solidFill>
                  <a:srgbClr val="000000"/>
                </a:solidFill>
                <a:latin typeface="Arial" panose="020B0604020202020204" pitchFamily="34" charset="0"/>
                <a:ea typeface="Calibri" panose="020F0502020204030204" pitchFamily="34" charset="0"/>
              </a:rPr>
              <a:t>atribuidas a la composición del alimento y al programa de alimentación como lo menciona </a:t>
            </a:r>
            <a:r>
              <a:rPr lang="es-EC" sz="1100" dirty="0" err="1">
                <a:solidFill>
                  <a:srgbClr val="000000"/>
                </a:solidFill>
                <a:latin typeface="Arial" panose="020B0604020202020204" pitchFamily="34" charset="0"/>
                <a:ea typeface="Calibri" panose="020F0502020204030204" pitchFamily="34" charset="0"/>
              </a:rPr>
              <a:t>Xiao</a:t>
            </a:r>
            <a:r>
              <a:rPr lang="es-EC" sz="1100" dirty="0">
                <a:solidFill>
                  <a:srgbClr val="000000"/>
                </a:solidFill>
                <a:latin typeface="Arial" panose="020B0604020202020204" pitchFamily="34" charset="0"/>
                <a:ea typeface="Calibri" panose="020F0502020204030204" pitchFamily="34" charset="0"/>
              </a:rPr>
              <a:t>-Ying</a:t>
            </a:r>
            <a:r>
              <a:rPr lang="es-EC" sz="1100" i="1" dirty="0">
                <a:solidFill>
                  <a:srgbClr val="000000"/>
                </a:solidFill>
                <a:latin typeface="Arial" panose="020B0604020202020204" pitchFamily="34" charset="0"/>
                <a:ea typeface="Calibri" panose="020F0502020204030204" pitchFamily="34" charset="0"/>
              </a:rPr>
              <a:t> et al.,</a:t>
            </a:r>
            <a:r>
              <a:rPr lang="es-EC" sz="1100" dirty="0">
                <a:solidFill>
                  <a:srgbClr val="000000"/>
                </a:solidFill>
                <a:latin typeface="Arial" panose="020B0604020202020204" pitchFamily="34" charset="0"/>
                <a:ea typeface="Calibri" panose="020F0502020204030204" pitchFamily="34" charset="0"/>
              </a:rPr>
              <a:t> (2010</a:t>
            </a:r>
            <a:r>
              <a:rPr lang="es-EC" sz="1100" dirty="0" smtClean="0">
                <a:solidFill>
                  <a:srgbClr val="000000"/>
                </a:solidFill>
                <a:latin typeface="Arial" panose="020B0604020202020204" pitchFamily="34" charset="0"/>
                <a:ea typeface="Calibri" panose="020F0502020204030204" pitchFamily="34" charset="0"/>
              </a:rPr>
              <a:t>).</a:t>
            </a:r>
            <a:endParaRPr lang="es-EC" sz="1100" dirty="0">
              <a:solidFill>
                <a:srgbClr val="000000"/>
              </a:solidFill>
            </a:endParaRPr>
          </a:p>
        </p:txBody>
      </p:sp>
    </p:spTree>
    <p:extLst>
      <p:ext uri="{BB962C8B-B14F-4D97-AF65-F5344CB8AC3E}">
        <p14:creationId xmlns:p14="http://schemas.microsoft.com/office/powerpoint/2010/main" val="3455135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0" y="175243"/>
            <a:ext cx="5383658" cy="717300"/>
          </a:xfrm>
          <a:prstGeom prst="rect">
            <a:avLst/>
          </a:prstGeom>
          <a:ln>
            <a:noFill/>
          </a:ln>
        </p:spPr>
        <p:txBody>
          <a:bodyPr spcFirstLastPara="1" wrap="square" lIns="91425" tIns="91425" rIns="91425" bIns="91425" anchor="ctr" anchorCtr="0">
            <a:noAutofit/>
          </a:bodyPr>
          <a:lstStyle/>
          <a:p>
            <a:pPr marL="457200" lvl="0" indent="-457200" algn="ctr" rtl="0">
              <a:spcBef>
                <a:spcPts val="0"/>
              </a:spcBef>
              <a:spcAft>
                <a:spcPts val="0"/>
              </a:spcAft>
              <a:buFont typeface="Wingdings" panose="05000000000000000000" pitchFamily="2" charset="2"/>
              <a:buChar char="§"/>
            </a:pPr>
            <a:r>
              <a:rPr lang="en" dirty="0" smtClean="0"/>
              <a:t>Porcentaje de mortalidad</a:t>
            </a:r>
            <a:endParaRPr dirty="0"/>
          </a:p>
        </p:txBody>
      </p:sp>
      <p:sp>
        <p:nvSpPr>
          <p:cNvPr id="294" name="Google Shape;294;p39"/>
          <p:cNvSpPr txBox="1">
            <a:spLocks noGrp="1"/>
          </p:cNvSpPr>
          <p:nvPr>
            <p:ph type="subTitle" idx="6"/>
          </p:nvPr>
        </p:nvSpPr>
        <p:spPr>
          <a:xfrm>
            <a:off x="452268" y="892543"/>
            <a:ext cx="8340039" cy="208951"/>
          </a:xfrm>
          <a:prstGeom prst="rect">
            <a:avLst/>
          </a:prstGeom>
        </p:spPr>
        <p:txBody>
          <a:bodyPr spcFirstLastPara="1" wrap="square" lIns="91425" tIns="91425" rIns="91425" bIns="91425" anchor="t" anchorCtr="0">
            <a:noAutofit/>
          </a:bodyPr>
          <a:lstStyle/>
          <a:p>
            <a:pPr algn="just"/>
            <a:r>
              <a:rPr lang="es-EC" sz="1400" b="1" dirty="0">
                <a:solidFill>
                  <a:schemeClr val="accent3">
                    <a:lumMod val="75000"/>
                  </a:schemeClr>
                </a:solidFill>
              </a:rPr>
              <a:t>Figura  12 </a:t>
            </a:r>
            <a:endParaRPr lang="es-CO" sz="1400" dirty="0">
              <a:solidFill>
                <a:schemeClr val="accent3">
                  <a:lumMod val="75000"/>
                </a:schemeClr>
              </a:solidFill>
            </a:endParaRPr>
          </a:p>
          <a:p>
            <a:pPr marL="180975" indent="-41275" algn="just"/>
            <a:r>
              <a:rPr lang="es-EC" sz="1400" i="1" dirty="0">
                <a:solidFill>
                  <a:schemeClr val="accent3">
                    <a:lumMod val="75000"/>
                  </a:schemeClr>
                </a:solidFill>
              </a:rPr>
              <a:t>Porcentaje de mortalidad de pollitas/ponedoras </a:t>
            </a:r>
            <a:r>
              <a:rPr lang="es-EC" sz="1400" i="1" dirty="0" err="1">
                <a:solidFill>
                  <a:schemeClr val="accent3">
                    <a:lumMod val="75000"/>
                  </a:schemeClr>
                </a:solidFill>
              </a:rPr>
              <a:t>Lohmann</a:t>
            </a:r>
            <a:r>
              <a:rPr lang="es-EC" sz="1400" i="1" dirty="0">
                <a:solidFill>
                  <a:schemeClr val="accent3">
                    <a:lumMod val="75000"/>
                  </a:schemeClr>
                </a:solidFill>
              </a:rPr>
              <a:t> Brown-</a:t>
            </a:r>
            <a:r>
              <a:rPr lang="es-EC" sz="1400" i="1" dirty="0" err="1">
                <a:solidFill>
                  <a:schemeClr val="accent3">
                    <a:lumMod val="75000"/>
                  </a:schemeClr>
                </a:solidFill>
              </a:rPr>
              <a:t>Classic</a:t>
            </a:r>
            <a:r>
              <a:rPr lang="es-EC" sz="1400" i="1" dirty="0">
                <a:solidFill>
                  <a:schemeClr val="accent3">
                    <a:lumMod val="75000"/>
                  </a:schemeClr>
                </a:solidFill>
              </a:rPr>
              <a:t> sometidas a dos métodos de crianza bajo dos dietas nutricionales.</a:t>
            </a:r>
            <a:endParaRPr lang="es-CO" sz="1400" dirty="0">
              <a:solidFill>
                <a:schemeClr val="accent3">
                  <a:lumMod val="75000"/>
                </a:schemeClr>
              </a:solidFill>
            </a:endParaRPr>
          </a:p>
          <a:p>
            <a:pPr marL="0" lvl="0" indent="0" algn="just" rtl="0">
              <a:spcBef>
                <a:spcPts val="0"/>
              </a:spcBef>
              <a:spcAft>
                <a:spcPts val="0"/>
              </a:spcAft>
              <a:buNone/>
            </a:pPr>
            <a:endParaRPr sz="1400" dirty="0"/>
          </a:p>
        </p:txBody>
      </p:sp>
      <p:graphicFrame>
        <p:nvGraphicFramePr>
          <p:cNvPr id="24" name="Diagrama 23"/>
          <p:cNvGraphicFramePr/>
          <p:nvPr>
            <p:extLst>
              <p:ext uri="{D42A27DB-BD31-4B8C-83A1-F6EECF244321}">
                <p14:modId xmlns:p14="http://schemas.microsoft.com/office/powerpoint/2010/main" val="1983162261"/>
              </p:ext>
            </p:extLst>
          </p:nvPr>
        </p:nvGraphicFramePr>
        <p:xfrm>
          <a:off x="6109624" y="2246403"/>
          <a:ext cx="2572377" cy="2897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Gráfico 5"/>
          <p:cNvGraphicFramePr/>
          <p:nvPr>
            <p:extLst>
              <p:ext uri="{D42A27DB-BD31-4B8C-83A1-F6EECF244321}">
                <p14:modId xmlns:p14="http://schemas.microsoft.com/office/powerpoint/2010/main" val="3234618873"/>
              </p:ext>
            </p:extLst>
          </p:nvPr>
        </p:nvGraphicFramePr>
        <p:xfrm>
          <a:off x="688574" y="1971764"/>
          <a:ext cx="5219700" cy="298767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713537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0" y="0"/>
            <a:ext cx="4294598" cy="717300"/>
          </a:xfrm>
          <a:prstGeom prst="rect">
            <a:avLst/>
          </a:prstGeom>
          <a:ln>
            <a:noFill/>
          </a:ln>
        </p:spPr>
        <p:txBody>
          <a:bodyPr spcFirstLastPara="1" wrap="square" lIns="91425" tIns="91425" rIns="91425" bIns="91425" anchor="ctr" anchorCtr="0">
            <a:noAutofit/>
          </a:bodyPr>
          <a:lstStyle/>
          <a:p>
            <a:pPr marL="457200" lvl="0" indent="-457200" algn="ctr" rtl="0">
              <a:spcBef>
                <a:spcPts val="0"/>
              </a:spcBef>
              <a:spcAft>
                <a:spcPts val="0"/>
              </a:spcAft>
              <a:buFont typeface="Wingdings" panose="05000000000000000000" pitchFamily="2" charset="2"/>
              <a:buChar char="§"/>
            </a:pPr>
            <a:r>
              <a:rPr lang="en" dirty="0" smtClean="0"/>
              <a:t>Longitud de canilla</a:t>
            </a:r>
            <a:endParaRPr dirty="0"/>
          </a:p>
        </p:txBody>
      </p:sp>
      <p:graphicFrame>
        <p:nvGraphicFramePr>
          <p:cNvPr id="4" name="Gráfico 3"/>
          <p:cNvGraphicFramePr/>
          <p:nvPr>
            <p:extLst>
              <p:ext uri="{D42A27DB-BD31-4B8C-83A1-F6EECF244321}">
                <p14:modId xmlns:p14="http://schemas.microsoft.com/office/powerpoint/2010/main" val="2434368559"/>
              </p:ext>
            </p:extLst>
          </p:nvPr>
        </p:nvGraphicFramePr>
        <p:xfrm>
          <a:off x="407049" y="1857075"/>
          <a:ext cx="5040000" cy="298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416104" y="1028487"/>
            <a:ext cx="5040000" cy="646331"/>
          </a:xfrm>
          <a:prstGeom prst="rect">
            <a:avLst/>
          </a:prstGeom>
        </p:spPr>
        <p:txBody>
          <a:bodyPr>
            <a:spAutoFit/>
          </a:bodyPr>
          <a:lstStyle/>
          <a:p>
            <a:pPr algn="just">
              <a:spcBef>
                <a:spcPts val="1200"/>
              </a:spcBef>
              <a:spcAft>
                <a:spcPts val="1000"/>
              </a:spcAft>
            </a:pPr>
            <a:r>
              <a:rPr lang="es-EC" sz="1200" i="1" dirty="0">
                <a:latin typeface="Arial" panose="020B0604020202020204" pitchFamily="34" charset="0"/>
                <a:ea typeface="Calibri" panose="020F0502020204030204" pitchFamily="34" charset="0"/>
              </a:rPr>
              <a:t>Curva de crecimiento de la canilla en pollitas/ponedoras Lohmann Brown-Classic sometidas a dos métodos de crianza bajo dos dietas nutricionales.</a:t>
            </a:r>
            <a:endParaRPr lang="es-EC" sz="1200" dirty="0">
              <a:effectLst/>
              <a:latin typeface="Arial" panose="020B0604020202020204" pitchFamily="34" charset="0"/>
              <a:ea typeface="Calibri" panose="020F0502020204030204" pitchFamily="34" charset="0"/>
            </a:endParaRPr>
          </a:p>
        </p:txBody>
      </p:sp>
      <p:sp>
        <p:nvSpPr>
          <p:cNvPr id="6" name="Rectángulo 5"/>
          <p:cNvSpPr/>
          <p:nvPr/>
        </p:nvSpPr>
        <p:spPr>
          <a:xfrm>
            <a:off x="416104" y="717300"/>
            <a:ext cx="5040000" cy="276999"/>
          </a:xfrm>
          <a:prstGeom prst="rect">
            <a:avLst/>
          </a:prstGeom>
        </p:spPr>
        <p:txBody>
          <a:bodyPr wrap="square">
            <a:spAutoFit/>
          </a:bodyPr>
          <a:lstStyle/>
          <a:p>
            <a:pPr>
              <a:spcBef>
                <a:spcPts val="1200"/>
              </a:spcBef>
              <a:spcAft>
                <a:spcPts val="1000"/>
              </a:spcAft>
            </a:pPr>
            <a:r>
              <a:rPr lang="es-EC" sz="1200" b="1" dirty="0">
                <a:latin typeface="Arial" panose="020B0604020202020204" pitchFamily="34" charset="0"/>
                <a:ea typeface="Calibri" panose="020F0502020204030204" pitchFamily="34" charset="0"/>
              </a:rPr>
              <a:t>Figura  </a:t>
            </a:r>
            <a:r>
              <a:rPr lang="es-EC" sz="1200" b="1" dirty="0" smtClean="0">
                <a:latin typeface="Arial" panose="020B0604020202020204" pitchFamily="34" charset="0"/>
                <a:ea typeface="Calibri" panose="020F0502020204030204" pitchFamily="34" charset="0"/>
              </a:rPr>
              <a:t>13 </a:t>
            </a:r>
            <a:endParaRPr lang="es-EC" sz="1200" dirty="0">
              <a:effectLst/>
              <a:latin typeface="Arial" panose="020B0604020202020204" pitchFamily="34" charset="0"/>
              <a:ea typeface="Calibri" panose="020F0502020204030204" pitchFamily="34" charset="0"/>
            </a:endParaRPr>
          </a:p>
        </p:txBody>
      </p:sp>
      <p:sp>
        <p:nvSpPr>
          <p:cNvPr id="5" name="Llamada con línea 1 (borde y barra de énfasis) 4"/>
          <p:cNvSpPr/>
          <p:nvPr/>
        </p:nvSpPr>
        <p:spPr>
          <a:xfrm>
            <a:off x="6128535" y="2088828"/>
            <a:ext cx="2491483" cy="1615827"/>
          </a:xfrm>
          <a:prstGeom prst="accentBorderCallout1">
            <a:avLst>
              <a:gd name="adj1" fmla="val 18750"/>
              <a:gd name="adj2" fmla="val -8333"/>
              <a:gd name="adj3" fmla="val 98511"/>
              <a:gd name="adj4" fmla="val -8230"/>
            </a:avLst>
          </a:prstGeom>
          <a:ln>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1200"/>
              </a:spcBef>
              <a:spcAft>
                <a:spcPts val="800"/>
              </a:spcAft>
            </a:pPr>
            <a:r>
              <a:rPr lang="es-EC" sz="1100" dirty="0">
                <a:solidFill>
                  <a:srgbClr val="000000"/>
                </a:solidFill>
                <a:latin typeface="Arial" panose="020B0604020202020204" pitchFamily="34" charset="0"/>
                <a:ea typeface="Calibri" panose="020F0502020204030204" pitchFamily="34" charset="0"/>
              </a:rPr>
              <a:t>A partir de la 18° semana todos los tratamientos alcanzan los 18,5 cm </a:t>
            </a:r>
            <a:r>
              <a:rPr lang="es-EC" sz="1100" dirty="0" smtClean="0">
                <a:solidFill>
                  <a:srgbClr val="000000"/>
                </a:solidFill>
                <a:latin typeface="Arial" panose="020B0604020202020204" pitchFamily="34" charset="0"/>
                <a:ea typeface="Calibri" panose="020F0502020204030204" pitchFamily="34" charset="0"/>
              </a:rPr>
              <a:t>y </a:t>
            </a:r>
            <a:r>
              <a:rPr lang="es-EC" sz="1100" dirty="0">
                <a:solidFill>
                  <a:srgbClr val="000000"/>
                </a:solidFill>
                <a:latin typeface="Arial" panose="020B0604020202020204" pitchFamily="34" charset="0"/>
                <a:ea typeface="Calibri" panose="020F0502020204030204" pitchFamily="34" charset="0"/>
              </a:rPr>
              <a:t>se mantiene hasta la semana 24 esto debido que en esta etapa la tasa de crecimiento se reduce ya que el ave se prepara para el inicio de la producción de huevos </a:t>
            </a:r>
            <a:r>
              <a:rPr lang="es-EC" sz="1100" dirty="0" smtClean="0">
                <a:solidFill>
                  <a:srgbClr val="000000"/>
                </a:solidFill>
                <a:latin typeface="Arial" panose="020B0604020202020204" pitchFamily="34" charset="0"/>
                <a:ea typeface="Calibri" panose="020F0502020204030204" pitchFamily="34" charset="0"/>
              </a:rPr>
              <a:t>tal </a:t>
            </a:r>
            <a:r>
              <a:rPr lang="es-EC" sz="1100" dirty="0">
                <a:solidFill>
                  <a:srgbClr val="000000"/>
                </a:solidFill>
                <a:latin typeface="Arial" panose="020B0604020202020204" pitchFamily="34" charset="0"/>
                <a:ea typeface="Calibri" panose="020F0502020204030204" pitchFamily="34" charset="0"/>
              </a:rPr>
              <a:t>como lo indica (González, Chica, &amp; Barahona, 2015). </a:t>
            </a:r>
            <a:endParaRPr lang="es-EC" sz="11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667135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0" y="0"/>
            <a:ext cx="4500081" cy="717300"/>
          </a:xfrm>
          <a:prstGeom prst="rect">
            <a:avLst/>
          </a:prstGeom>
          <a:ln>
            <a:noFill/>
          </a:ln>
        </p:spPr>
        <p:txBody>
          <a:bodyPr spcFirstLastPara="1" wrap="square" lIns="91425" tIns="91425" rIns="91425" bIns="91425" anchor="ctr" anchorCtr="0">
            <a:noAutofit/>
          </a:bodyPr>
          <a:lstStyle/>
          <a:p>
            <a:pPr marL="457200" lvl="0" indent="-457200" algn="ctr" rtl="0">
              <a:spcBef>
                <a:spcPts val="0"/>
              </a:spcBef>
              <a:spcAft>
                <a:spcPts val="0"/>
              </a:spcAft>
              <a:buFont typeface="Wingdings" panose="05000000000000000000" pitchFamily="2" charset="2"/>
              <a:buChar char="§"/>
            </a:pPr>
            <a:r>
              <a:rPr lang="en" dirty="0" smtClean="0"/>
              <a:t>Perímetro de canilla</a:t>
            </a:r>
            <a:endParaRPr dirty="0"/>
          </a:p>
        </p:txBody>
      </p:sp>
      <p:graphicFrame>
        <p:nvGraphicFramePr>
          <p:cNvPr id="5" name="Gráfico 4"/>
          <p:cNvGraphicFramePr/>
          <p:nvPr>
            <p:extLst>
              <p:ext uri="{D42A27DB-BD31-4B8C-83A1-F6EECF244321}">
                <p14:modId xmlns:p14="http://schemas.microsoft.com/office/powerpoint/2010/main" val="1247591299"/>
              </p:ext>
            </p:extLst>
          </p:nvPr>
        </p:nvGraphicFramePr>
        <p:xfrm>
          <a:off x="390204" y="1756003"/>
          <a:ext cx="5040000" cy="298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426377" y="1004271"/>
            <a:ext cx="5040000" cy="646331"/>
          </a:xfrm>
          <a:prstGeom prst="rect">
            <a:avLst/>
          </a:prstGeom>
        </p:spPr>
        <p:txBody>
          <a:bodyPr>
            <a:spAutoFit/>
          </a:bodyPr>
          <a:lstStyle/>
          <a:p>
            <a:pPr algn="just">
              <a:spcBef>
                <a:spcPts val="1200"/>
              </a:spcBef>
              <a:spcAft>
                <a:spcPts val="1000"/>
              </a:spcAft>
            </a:pPr>
            <a:r>
              <a:rPr lang="es-EC" sz="1200" i="1" dirty="0">
                <a:latin typeface="Arial" panose="020B0604020202020204" pitchFamily="34" charset="0"/>
                <a:ea typeface="Calibri" panose="020F0502020204030204" pitchFamily="34" charset="0"/>
              </a:rPr>
              <a:t>Desarrollo del perímetro de la canilla en pollitas/ponedoras Lohmann Brown-Classic sometidas a dos métodos de crianza bajo dos dietas nutricionales.</a:t>
            </a:r>
            <a:endParaRPr lang="es-EC" sz="1200" dirty="0">
              <a:effectLst/>
              <a:latin typeface="Arial" panose="020B0604020202020204" pitchFamily="34" charset="0"/>
              <a:ea typeface="Calibri" panose="020F0502020204030204" pitchFamily="34" charset="0"/>
            </a:endParaRPr>
          </a:p>
        </p:txBody>
      </p:sp>
      <p:sp>
        <p:nvSpPr>
          <p:cNvPr id="7" name="Rectángulo 6"/>
          <p:cNvSpPr/>
          <p:nvPr/>
        </p:nvSpPr>
        <p:spPr>
          <a:xfrm>
            <a:off x="416104" y="717300"/>
            <a:ext cx="5040000" cy="276999"/>
          </a:xfrm>
          <a:prstGeom prst="rect">
            <a:avLst/>
          </a:prstGeom>
        </p:spPr>
        <p:txBody>
          <a:bodyPr wrap="square">
            <a:spAutoFit/>
          </a:bodyPr>
          <a:lstStyle/>
          <a:p>
            <a:pPr>
              <a:spcBef>
                <a:spcPts val="1200"/>
              </a:spcBef>
              <a:spcAft>
                <a:spcPts val="1000"/>
              </a:spcAft>
            </a:pPr>
            <a:r>
              <a:rPr lang="es-EC" sz="1200" b="1" dirty="0">
                <a:latin typeface="Arial" panose="020B0604020202020204" pitchFamily="34" charset="0"/>
                <a:ea typeface="Calibri" panose="020F0502020204030204" pitchFamily="34" charset="0"/>
              </a:rPr>
              <a:t>Figura  </a:t>
            </a:r>
            <a:r>
              <a:rPr lang="es-EC" sz="1200" b="1" dirty="0" smtClean="0">
                <a:latin typeface="Arial" panose="020B0604020202020204" pitchFamily="34" charset="0"/>
                <a:ea typeface="Calibri" panose="020F0502020204030204" pitchFamily="34" charset="0"/>
              </a:rPr>
              <a:t>14 </a:t>
            </a:r>
            <a:endParaRPr lang="es-EC" sz="1200" dirty="0">
              <a:effectLst/>
              <a:latin typeface="Arial" panose="020B0604020202020204" pitchFamily="34" charset="0"/>
              <a:ea typeface="Calibri" panose="020F0502020204030204" pitchFamily="34" charset="0"/>
            </a:endParaRPr>
          </a:p>
        </p:txBody>
      </p:sp>
      <p:sp>
        <p:nvSpPr>
          <p:cNvPr id="3" name="Llamada con línea 1 (borde y barra de énfasis) 2"/>
          <p:cNvSpPr/>
          <p:nvPr/>
        </p:nvSpPr>
        <p:spPr>
          <a:xfrm>
            <a:off x="6072027" y="1910075"/>
            <a:ext cx="2419564" cy="1785104"/>
          </a:xfrm>
          <a:prstGeom prst="accentBorderCallout1">
            <a:avLst>
              <a:gd name="adj1" fmla="val 18750"/>
              <a:gd name="adj2" fmla="val -8333"/>
              <a:gd name="adj3" fmla="val 83147"/>
              <a:gd name="adj4" fmla="val -8609"/>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sz="1100" dirty="0">
                <a:solidFill>
                  <a:srgbClr val="000000"/>
                </a:solidFill>
                <a:latin typeface="Arial" panose="020B0604020202020204" pitchFamily="34" charset="0"/>
                <a:ea typeface="Calibri" panose="020F0502020204030204" pitchFamily="34" charset="0"/>
              </a:rPr>
              <a:t>La uniformidad de entre los </a:t>
            </a:r>
            <a:r>
              <a:rPr lang="es-EC" sz="1100" dirty="0" smtClean="0">
                <a:solidFill>
                  <a:srgbClr val="000000"/>
                </a:solidFill>
                <a:latin typeface="Arial" panose="020B0604020202020204" pitchFamily="34" charset="0"/>
                <a:ea typeface="Calibri" panose="020F0502020204030204" pitchFamily="34" charset="0"/>
              </a:rPr>
              <a:t>tratamientos se </a:t>
            </a:r>
            <a:r>
              <a:rPr lang="es-EC" sz="1100" dirty="0">
                <a:solidFill>
                  <a:srgbClr val="000000"/>
                </a:solidFill>
                <a:latin typeface="Arial" panose="020B0604020202020204" pitchFamily="34" charset="0"/>
                <a:ea typeface="Calibri" panose="020F0502020204030204" pitchFamily="34" charset="0"/>
              </a:rPr>
              <a:t>confirman </a:t>
            </a:r>
            <a:r>
              <a:rPr lang="es-EC" sz="1100" dirty="0" smtClean="0">
                <a:solidFill>
                  <a:srgbClr val="000000"/>
                </a:solidFill>
                <a:latin typeface="Arial" panose="020B0604020202020204" pitchFamily="34" charset="0"/>
                <a:ea typeface="Calibri" panose="020F0502020204030204" pitchFamily="34" charset="0"/>
              </a:rPr>
              <a:t>por lo </a:t>
            </a:r>
            <a:r>
              <a:rPr lang="es-EC" sz="1100" dirty="0">
                <a:solidFill>
                  <a:srgbClr val="000000"/>
                </a:solidFill>
                <a:latin typeface="Arial" panose="020B0604020202020204" pitchFamily="34" charset="0"/>
                <a:ea typeface="Calibri" panose="020F0502020204030204" pitchFamily="34" charset="0"/>
              </a:rPr>
              <a:t>mencionado por (Grieve, 2010) sugiriéndose que los estándares de uniformidad deberán estar sobre el 85% debido a que las placas de crecimiento de los huesos largos se calcifican por lo que no puede ocurrir ningún aumento significativo del tamaño </a:t>
            </a:r>
            <a:r>
              <a:rPr lang="es-EC" sz="1100" dirty="0" smtClean="0">
                <a:solidFill>
                  <a:srgbClr val="000000"/>
                </a:solidFill>
                <a:latin typeface="Arial" panose="020B0604020202020204" pitchFamily="34" charset="0"/>
                <a:ea typeface="Calibri" panose="020F0502020204030204" pitchFamily="34" charset="0"/>
              </a:rPr>
              <a:t>óseo.</a:t>
            </a:r>
            <a:endParaRPr lang="es-EC" sz="1100" dirty="0">
              <a:solidFill>
                <a:srgbClr val="000000"/>
              </a:solidFill>
            </a:endParaRPr>
          </a:p>
        </p:txBody>
      </p:sp>
    </p:spTree>
    <p:extLst>
      <p:ext uri="{BB962C8B-B14F-4D97-AF65-F5344CB8AC3E}">
        <p14:creationId xmlns:p14="http://schemas.microsoft.com/office/powerpoint/2010/main" val="37144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405575428"/>
              </p:ext>
            </p:extLst>
          </p:nvPr>
        </p:nvGraphicFramePr>
        <p:xfrm>
          <a:off x="534256" y="102742"/>
          <a:ext cx="8815227" cy="4927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 name="Google Shape;225;p33"/>
          <p:cNvSpPr txBox="1">
            <a:spLocks noGrp="1"/>
          </p:cNvSpPr>
          <p:nvPr>
            <p:ph type="title"/>
          </p:nvPr>
        </p:nvSpPr>
        <p:spPr>
          <a:xfrm>
            <a:off x="168695" y="342856"/>
            <a:ext cx="3437535" cy="717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INTRODUCCIÓN</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288;p39"/>
          <p:cNvSpPr txBox="1">
            <a:spLocks/>
          </p:cNvSpPr>
          <p:nvPr/>
        </p:nvSpPr>
        <p:spPr>
          <a:xfrm>
            <a:off x="1" y="175243"/>
            <a:ext cx="5065160" cy="717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Josefin Sans"/>
              <a:buNone/>
              <a:defRPr sz="3000" b="1" i="0" u="none" strike="noStrike" cap="none">
                <a:solidFill>
                  <a:schemeClr val="accent3"/>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9pPr>
          </a:lstStyle>
          <a:p>
            <a:pPr marL="457200" indent="-457200">
              <a:buClr>
                <a:srgbClr val="434343"/>
              </a:buClr>
              <a:buFont typeface="Wingdings" panose="05000000000000000000" pitchFamily="2" charset="2"/>
              <a:buChar char="§"/>
            </a:pPr>
            <a:r>
              <a:rPr lang="es-CO" dirty="0" smtClean="0">
                <a:solidFill>
                  <a:srgbClr val="434343"/>
                </a:solidFill>
              </a:rPr>
              <a:t>Capacidad de Postura</a:t>
            </a:r>
            <a:endParaRPr lang="es-CO" dirty="0">
              <a:solidFill>
                <a:srgbClr val="434343"/>
              </a:solidFill>
            </a:endParaRPr>
          </a:p>
        </p:txBody>
      </p:sp>
      <p:sp>
        <p:nvSpPr>
          <p:cNvPr id="23" name="Google Shape;294;p39"/>
          <p:cNvSpPr txBox="1">
            <a:spLocks/>
          </p:cNvSpPr>
          <p:nvPr/>
        </p:nvSpPr>
        <p:spPr>
          <a:xfrm>
            <a:off x="452268" y="892543"/>
            <a:ext cx="8340039" cy="87489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b="1" dirty="0"/>
              <a:t>Figura  15 </a:t>
            </a:r>
            <a:endParaRPr lang="es-EC" b="1" dirty="0" smtClean="0"/>
          </a:p>
          <a:p>
            <a:endParaRPr lang="es-CO" sz="1050" dirty="0"/>
          </a:p>
          <a:p>
            <a:r>
              <a:rPr lang="es-EC" i="1" dirty="0"/>
              <a:t>Capacidad de postura de pollitas/ponedoras </a:t>
            </a:r>
            <a:r>
              <a:rPr lang="es-EC" i="1" dirty="0" err="1"/>
              <a:t>Lohmann</a:t>
            </a:r>
            <a:r>
              <a:rPr lang="es-EC" i="1" dirty="0"/>
              <a:t> Brown-</a:t>
            </a:r>
            <a:r>
              <a:rPr lang="es-EC" i="1" dirty="0" err="1"/>
              <a:t>Classic</a:t>
            </a:r>
            <a:r>
              <a:rPr lang="es-EC" i="1" dirty="0"/>
              <a:t> sometidas a dos métodos de crianza bajo dos dietas nutricionales.</a:t>
            </a:r>
            <a:endParaRPr lang="es-CO" dirty="0"/>
          </a:p>
          <a:p>
            <a:pPr algn="just"/>
            <a:endParaRPr lang="es-EC" dirty="0"/>
          </a:p>
        </p:txBody>
      </p:sp>
      <p:sp>
        <p:nvSpPr>
          <p:cNvPr id="2" name="CuadroTexto 1"/>
          <p:cNvSpPr txBox="1"/>
          <p:nvPr/>
        </p:nvSpPr>
        <p:spPr>
          <a:xfrm>
            <a:off x="6303027" y="2322240"/>
            <a:ext cx="2190540"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CO" dirty="0">
                <a:solidFill>
                  <a:srgbClr val="434343">
                    <a:lumMod val="75000"/>
                  </a:srgbClr>
                </a:solidFill>
              </a:rPr>
              <a:t>(Vargas, 2014)</a:t>
            </a:r>
            <a:r>
              <a:rPr lang="es-EC" dirty="0">
                <a:solidFill>
                  <a:srgbClr val="434343">
                    <a:lumMod val="75000"/>
                  </a:srgbClr>
                </a:solidFill>
              </a:rPr>
              <a:t> </a:t>
            </a:r>
            <a:r>
              <a:rPr lang="es-EC" dirty="0" smtClean="0">
                <a:solidFill>
                  <a:srgbClr val="434343">
                    <a:lumMod val="75000"/>
                  </a:srgbClr>
                </a:solidFill>
              </a:rPr>
              <a:t>establece </a:t>
            </a:r>
            <a:r>
              <a:rPr lang="es-EC" dirty="0">
                <a:solidFill>
                  <a:srgbClr val="434343">
                    <a:lumMod val="75000"/>
                  </a:srgbClr>
                </a:solidFill>
              </a:rPr>
              <a:t>que cuando se tiene un mayor peso las aves tienen un mayor desarrollo corporal y consecuentemente una producción temprana</a:t>
            </a:r>
            <a:endParaRPr lang="es-CO" dirty="0">
              <a:solidFill>
                <a:srgbClr val="434343">
                  <a:lumMod val="75000"/>
                </a:srgbClr>
              </a:solidFill>
            </a:endParaRPr>
          </a:p>
        </p:txBody>
      </p:sp>
      <p:sp>
        <p:nvSpPr>
          <p:cNvPr id="3" name="CuadroTexto 2"/>
          <p:cNvSpPr txBox="1"/>
          <p:nvPr/>
        </p:nvSpPr>
        <p:spPr>
          <a:xfrm>
            <a:off x="6303028" y="4222453"/>
            <a:ext cx="219054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C" dirty="0" smtClean="0">
                <a:solidFill>
                  <a:srgbClr val="434343">
                    <a:lumMod val="75000"/>
                  </a:srgbClr>
                </a:solidFill>
              </a:rPr>
              <a:t>Factor:  </a:t>
            </a:r>
            <a:r>
              <a:rPr lang="es-EC" dirty="0">
                <a:solidFill>
                  <a:srgbClr val="434343">
                    <a:lumMod val="75000"/>
                  </a:srgbClr>
                </a:solidFill>
              </a:rPr>
              <a:t>iluminación </a:t>
            </a:r>
            <a:endParaRPr lang="es-CO" dirty="0">
              <a:solidFill>
                <a:srgbClr val="434343">
                  <a:lumMod val="75000"/>
                </a:srgbClr>
              </a:solidFill>
            </a:endParaRPr>
          </a:p>
        </p:txBody>
      </p:sp>
      <p:graphicFrame>
        <p:nvGraphicFramePr>
          <p:cNvPr id="7" name="Gráfico 6"/>
          <p:cNvGraphicFramePr/>
          <p:nvPr>
            <p:extLst>
              <p:ext uri="{D42A27DB-BD31-4B8C-83A1-F6EECF244321}">
                <p14:modId xmlns:p14="http://schemas.microsoft.com/office/powerpoint/2010/main" val="966169520"/>
              </p:ext>
            </p:extLst>
          </p:nvPr>
        </p:nvGraphicFramePr>
        <p:xfrm>
          <a:off x="533185" y="1945954"/>
          <a:ext cx="5219700" cy="2987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1643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0" y="0"/>
            <a:ext cx="3554858" cy="717300"/>
          </a:xfrm>
          <a:prstGeom prst="rect">
            <a:avLst/>
          </a:prstGeom>
          <a:ln>
            <a:noFill/>
          </a:ln>
        </p:spPr>
        <p:txBody>
          <a:bodyPr spcFirstLastPara="1" wrap="square" lIns="91425" tIns="91425" rIns="91425" bIns="91425" anchor="ctr" anchorCtr="0">
            <a:noAutofit/>
          </a:bodyPr>
          <a:lstStyle/>
          <a:p>
            <a:pPr marL="457200" lvl="0" indent="-457200" algn="ctr" rtl="0">
              <a:spcBef>
                <a:spcPts val="0"/>
              </a:spcBef>
              <a:spcAft>
                <a:spcPts val="0"/>
              </a:spcAft>
              <a:buFont typeface="Wingdings" panose="05000000000000000000" pitchFamily="2" charset="2"/>
              <a:buChar char="§"/>
            </a:pPr>
            <a:r>
              <a:rPr lang="en" dirty="0" smtClean="0"/>
              <a:t>Peso del huevo</a:t>
            </a:r>
            <a:endParaRPr dirty="0"/>
          </a:p>
        </p:txBody>
      </p:sp>
      <p:graphicFrame>
        <p:nvGraphicFramePr>
          <p:cNvPr id="4" name="Gráfico 3"/>
          <p:cNvGraphicFramePr/>
          <p:nvPr>
            <p:extLst>
              <p:ext uri="{D42A27DB-BD31-4B8C-83A1-F6EECF244321}">
                <p14:modId xmlns:p14="http://schemas.microsoft.com/office/powerpoint/2010/main" val="343544561"/>
              </p:ext>
            </p:extLst>
          </p:nvPr>
        </p:nvGraphicFramePr>
        <p:xfrm>
          <a:off x="385281" y="1647647"/>
          <a:ext cx="4320000" cy="23053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p:cNvGraphicFramePr>
            <a:graphicFrameLocks noGrp="1"/>
          </p:cNvGraphicFramePr>
          <p:nvPr>
            <p:extLst>
              <p:ext uri="{D42A27DB-BD31-4B8C-83A1-F6EECF244321}">
                <p14:modId xmlns:p14="http://schemas.microsoft.com/office/powerpoint/2010/main" val="4138811469"/>
              </p:ext>
            </p:extLst>
          </p:nvPr>
        </p:nvGraphicFramePr>
        <p:xfrm>
          <a:off x="4865096" y="1678295"/>
          <a:ext cx="4032000" cy="1478280"/>
        </p:xfrm>
        <a:graphic>
          <a:graphicData uri="http://schemas.openxmlformats.org/drawingml/2006/table">
            <a:tbl>
              <a:tblPr firstRow="1" firstCol="1" bandRow="1">
                <a:tableStyleId>{C083E6E3-FA7D-4D7B-A595-EF9225AFEA82}</a:tableStyleId>
              </a:tblPr>
              <a:tblGrid>
                <a:gridCol w="894623"/>
                <a:gridCol w="817317"/>
                <a:gridCol w="580015"/>
                <a:gridCol w="580015"/>
                <a:gridCol w="580015"/>
                <a:gridCol w="580015"/>
              </a:tblGrid>
              <a:tr h="197237">
                <a:tc rowSpan="2">
                  <a:txBody>
                    <a:bodyPr/>
                    <a:lstStyle/>
                    <a:p>
                      <a:pPr algn="ctr">
                        <a:lnSpc>
                          <a:spcPct val="115000"/>
                        </a:lnSpc>
                        <a:spcBef>
                          <a:spcPts val="1200"/>
                        </a:spcBef>
                        <a:spcAft>
                          <a:spcPts val="0"/>
                        </a:spcAft>
                      </a:pPr>
                      <a:r>
                        <a:rPr lang="es-EC" sz="1000" b="0" dirty="0">
                          <a:solidFill>
                            <a:srgbClr val="000000"/>
                          </a:solidFill>
                          <a:effectLst/>
                        </a:rPr>
                        <a:t>Peso del huevo (referencia)</a:t>
                      </a:r>
                      <a:endParaRPr lang="es-EC" sz="1100" b="0" dirty="0">
                        <a:solidFill>
                          <a:srgbClr val="000000"/>
                        </a:solidFill>
                        <a:effectLst/>
                        <a:latin typeface="Arial" panose="020B0604020202020204" pitchFamily="34" charset="0"/>
                        <a:ea typeface="Calibri" panose="020F0502020204030204" pitchFamily="34" charset="0"/>
                      </a:endParaRPr>
                    </a:p>
                  </a:txBody>
                  <a:tcPr marL="44450" marR="44450" marT="0" marB="0" anchor="ctr"/>
                </a:tc>
                <a:tc rowSpan="2">
                  <a:txBody>
                    <a:bodyPr/>
                    <a:lstStyle/>
                    <a:p>
                      <a:pPr algn="ctr">
                        <a:lnSpc>
                          <a:spcPct val="115000"/>
                        </a:lnSpc>
                        <a:spcBef>
                          <a:spcPts val="1200"/>
                        </a:spcBef>
                        <a:spcAft>
                          <a:spcPts val="0"/>
                        </a:spcAft>
                      </a:pPr>
                      <a:r>
                        <a:rPr lang="es-EC" sz="1000" b="0" dirty="0">
                          <a:solidFill>
                            <a:srgbClr val="000000"/>
                          </a:solidFill>
                          <a:effectLst/>
                        </a:rPr>
                        <a:t>Categoría </a:t>
                      </a:r>
                      <a:br>
                        <a:rPr lang="es-EC" sz="1000" b="0" dirty="0">
                          <a:solidFill>
                            <a:srgbClr val="000000"/>
                          </a:solidFill>
                          <a:effectLst/>
                        </a:rPr>
                      </a:br>
                      <a:r>
                        <a:rPr lang="es-EC" sz="1000" b="0" dirty="0">
                          <a:solidFill>
                            <a:srgbClr val="000000"/>
                          </a:solidFill>
                          <a:effectLst/>
                        </a:rPr>
                        <a:t>comercial</a:t>
                      </a:r>
                      <a:endParaRPr lang="es-EC" sz="1100" b="0" dirty="0">
                        <a:solidFill>
                          <a:srgbClr val="000000"/>
                        </a:solidFill>
                        <a:effectLst/>
                        <a:latin typeface="Arial" panose="020B0604020202020204" pitchFamily="34" charset="0"/>
                        <a:ea typeface="Calibri" panose="020F0502020204030204" pitchFamily="34" charset="0"/>
                      </a:endParaRPr>
                    </a:p>
                  </a:txBody>
                  <a:tcPr marL="44450" marR="44450" marT="0" marB="0" anchor="ctr"/>
                </a:tc>
                <a:tc gridSpan="4">
                  <a:txBody>
                    <a:bodyPr/>
                    <a:lstStyle/>
                    <a:p>
                      <a:pPr algn="ctr">
                        <a:lnSpc>
                          <a:spcPct val="115000"/>
                        </a:lnSpc>
                        <a:spcBef>
                          <a:spcPts val="1200"/>
                        </a:spcBef>
                        <a:spcAft>
                          <a:spcPts val="0"/>
                        </a:spcAft>
                      </a:pPr>
                      <a:r>
                        <a:rPr lang="es-EC" sz="1000" b="0" dirty="0">
                          <a:solidFill>
                            <a:srgbClr val="000000"/>
                          </a:solidFill>
                          <a:effectLst/>
                        </a:rPr>
                        <a:t>N° huevos (%)</a:t>
                      </a:r>
                      <a:endParaRPr lang="es-EC" sz="11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vMerge="1">
                  <a:txBody>
                    <a:bodyPr/>
                    <a:lstStyle/>
                    <a:p>
                      <a:endParaRPr lang="es-EC"/>
                    </a:p>
                  </a:txBody>
                  <a:tcPr/>
                </a:tc>
                <a:tc vMerge="1">
                  <a:txBody>
                    <a:bodyPr/>
                    <a:lstStyle/>
                    <a:p>
                      <a:endParaRPr lang="es-EC"/>
                    </a:p>
                  </a:txBody>
                  <a:tcPr/>
                </a:tc>
                <a:tc>
                  <a:txBody>
                    <a:bodyPr/>
                    <a:lstStyle/>
                    <a:p>
                      <a:pPr algn="ctr">
                        <a:lnSpc>
                          <a:spcPct val="115000"/>
                        </a:lnSpc>
                        <a:spcBef>
                          <a:spcPts val="1200"/>
                        </a:spcBef>
                        <a:spcAft>
                          <a:spcPts val="0"/>
                        </a:spcAft>
                      </a:pPr>
                      <a:r>
                        <a:rPr lang="es-EC" sz="1000" b="0" dirty="0">
                          <a:solidFill>
                            <a:srgbClr val="000000"/>
                          </a:solidFill>
                          <a:effectLst/>
                        </a:rPr>
                        <a:t>T1</a:t>
                      </a:r>
                      <a:endParaRPr lang="es-EC" sz="11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L w="12700" cmpd="sng">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1200"/>
                        </a:spcBef>
                        <a:spcAft>
                          <a:spcPts val="0"/>
                        </a:spcAft>
                      </a:pPr>
                      <a:r>
                        <a:rPr lang="es-EC" sz="1000" b="0" dirty="0">
                          <a:solidFill>
                            <a:srgbClr val="000000"/>
                          </a:solidFill>
                          <a:effectLst/>
                        </a:rPr>
                        <a:t>T2</a:t>
                      </a:r>
                      <a:endParaRPr lang="es-EC" sz="11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1200"/>
                        </a:spcBef>
                        <a:spcAft>
                          <a:spcPts val="0"/>
                        </a:spcAft>
                      </a:pPr>
                      <a:r>
                        <a:rPr lang="es-EC" sz="1000" b="0" dirty="0">
                          <a:solidFill>
                            <a:srgbClr val="000000"/>
                          </a:solidFill>
                          <a:effectLst/>
                        </a:rPr>
                        <a:t>T3</a:t>
                      </a:r>
                      <a:endParaRPr lang="es-EC" sz="11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1200"/>
                        </a:spcBef>
                        <a:spcAft>
                          <a:spcPts val="0"/>
                        </a:spcAft>
                      </a:pPr>
                      <a:r>
                        <a:rPr lang="es-EC" sz="1000" b="0" dirty="0">
                          <a:solidFill>
                            <a:srgbClr val="000000"/>
                          </a:solidFill>
                          <a:effectLst/>
                        </a:rPr>
                        <a:t>T4</a:t>
                      </a:r>
                      <a:endParaRPr lang="es-EC" sz="11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ctr">
                        <a:lnSpc>
                          <a:spcPct val="115000"/>
                        </a:lnSpc>
                        <a:spcBef>
                          <a:spcPts val="1200"/>
                        </a:spcBef>
                        <a:spcAft>
                          <a:spcPts val="0"/>
                        </a:spcAft>
                      </a:pPr>
                      <a:r>
                        <a:rPr lang="es-EC" sz="1000" b="0">
                          <a:solidFill>
                            <a:srgbClr val="000000"/>
                          </a:solidFill>
                          <a:effectLst/>
                        </a:rPr>
                        <a:t>&lt;50</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Pewee</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dirty="0">
                          <a:solidFill>
                            <a:srgbClr val="000000"/>
                          </a:solidFill>
                          <a:effectLst/>
                        </a:rPr>
                        <a:t>49,04</a:t>
                      </a:r>
                      <a:endParaRPr lang="es-EC" sz="11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T w="12700" cap="flat" cmpd="sng" algn="ctr">
                      <a:solidFill>
                        <a:schemeClr val="accent3"/>
                      </a:solidFill>
                      <a:prstDash val="solid"/>
                      <a:round/>
                      <a:headEnd type="none" w="med" len="med"/>
                      <a:tailEnd type="none" w="med" len="med"/>
                    </a:lnT>
                  </a:tcPr>
                </a:tc>
                <a:tc>
                  <a:txBody>
                    <a:bodyPr/>
                    <a:lstStyle/>
                    <a:p>
                      <a:pPr algn="ctr">
                        <a:lnSpc>
                          <a:spcPct val="115000"/>
                        </a:lnSpc>
                        <a:spcBef>
                          <a:spcPts val="1200"/>
                        </a:spcBef>
                        <a:spcAft>
                          <a:spcPts val="0"/>
                        </a:spcAft>
                      </a:pPr>
                      <a:r>
                        <a:rPr lang="es-EC" sz="1000" b="0">
                          <a:solidFill>
                            <a:srgbClr val="000000"/>
                          </a:solidFill>
                          <a:effectLst/>
                        </a:rPr>
                        <a:t>53,87</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lnT w="12700" cap="flat" cmpd="sng" algn="ctr">
                      <a:solidFill>
                        <a:schemeClr val="accent3"/>
                      </a:solidFill>
                      <a:prstDash val="solid"/>
                      <a:round/>
                      <a:headEnd type="none" w="med" len="med"/>
                      <a:tailEnd type="none" w="med" len="med"/>
                    </a:lnT>
                  </a:tcPr>
                </a:tc>
                <a:tc>
                  <a:txBody>
                    <a:bodyPr/>
                    <a:lstStyle/>
                    <a:p>
                      <a:pPr algn="ctr">
                        <a:lnSpc>
                          <a:spcPct val="115000"/>
                        </a:lnSpc>
                        <a:spcBef>
                          <a:spcPts val="1200"/>
                        </a:spcBef>
                        <a:spcAft>
                          <a:spcPts val="0"/>
                        </a:spcAft>
                      </a:pPr>
                      <a:r>
                        <a:rPr lang="es-EC" sz="1000" b="0">
                          <a:solidFill>
                            <a:srgbClr val="000000"/>
                          </a:solidFill>
                          <a:effectLst/>
                        </a:rPr>
                        <a:t>43,90</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lnT w="12700" cap="flat" cmpd="sng" algn="ctr">
                      <a:solidFill>
                        <a:schemeClr val="accent3"/>
                      </a:solidFill>
                      <a:prstDash val="solid"/>
                      <a:round/>
                      <a:headEnd type="none" w="med" len="med"/>
                      <a:tailEnd type="none" w="med" len="med"/>
                    </a:lnT>
                  </a:tcPr>
                </a:tc>
                <a:tc>
                  <a:txBody>
                    <a:bodyPr/>
                    <a:lstStyle/>
                    <a:p>
                      <a:pPr algn="ctr">
                        <a:lnSpc>
                          <a:spcPct val="115000"/>
                        </a:lnSpc>
                        <a:spcBef>
                          <a:spcPts val="1200"/>
                        </a:spcBef>
                        <a:spcAft>
                          <a:spcPts val="0"/>
                        </a:spcAft>
                      </a:pPr>
                      <a:r>
                        <a:rPr lang="es-EC" sz="1000" b="0">
                          <a:solidFill>
                            <a:srgbClr val="000000"/>
                          </a:solidFill>
                          <a:effectLst/>
                        </a:rPr>
                        <a:t>49,97</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lnT w="12700" cap="flat" cmpd="sng" algn="ctr">
                      <a:solidFill>
                        <a:schemeClr val="accent3"/>
                      </a:solidFill>
                      <a:prstDash val="solid"/>
                      <a:round/>
                      <a:headEnd type="none" w="med" len="med"/>
                      <a:tailEnd type="none" w="med" len="med"/>
                    </a:lnT>
                  </a:tcPr>
                </a:tc>
              </a:tr>
              <a:tr h="190500">
                <a:tc>
                  <a:txBody>
                    <a:bodyPr/>
                    <a:lstStyle/>
                    <a:p>
                      <a:pPr algn="ctr">
                        <a:lnSpc>
                          <a:spcPct val="115000"/>
                        </a:lnSpc>
                        <a:spcBef>
                          <a:spcPts val="1200"/>
                        </a:spcBef>
                        <a:spcAft>
                          <a:spcPts val="0"/>
                        </a:spcAft>
                      </a:pPr>
                      <a:r>
                        <a:rPr lang="es-EC" sz="1000" b="0">
                          <a:solidFill>
                            <a:srgbClr val="000000"/>
                          </a:solidFill>
                          <a:effectLst/>
                        </a:rPr>
                        <a:t>50-59</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Pequeño</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46,26</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41,32</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49,68</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50,60</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r>
              <a:tr h="190500">
                <a:tc>
                  <a:txBody>
                    <a:bodyPr/>
                    <a:lstStyle/>
                    <a:p>
                      <a:pPr algn="ctr">
                        <a:lnSpc>
                          <a:spcPct val="115000"/>
                        </a:lnSpc>
                        <a:spcBef>
                          <a:spcPts val="1200"/>
                        </a:spcBef>
                        <a:spcAft>
                          <a:spcPts val="0"/>
                        </a:spcAft>
                      </a:pPr>
                      <a:r>
                        <a:rPr lang="es-EC" sz="1000" b="0">
                          <a:solidFill>
                            <a:srgbClr val="000000"/>
                          </a:solidFill>
                          <a:effectLst/>
                        </a:rPr>
                        <a:t>60-65</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Mediano</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4,01</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3,73</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5,59</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5,27</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r>
              <a:tr h="190500">
                <a:tc>
                  <a:txBody>
                    <a:bodyPr/>
                    <a:lstStyle/>
                    <a:p>
                      <a:pPr algn="ctr">
                        <a:lnSpc>
                          <a:spcPct val="115000"/>
                        </a:lnSpc>
                        <a:spcBef>
                          <a:spcPts val="1200"/>
                        </a:spcBef>
                        <a:spcAft>
                          <a:spcPts val="0"/>
                        </a:spcAft>
                      </a:pPr>
                      <a:r>
                        <a:rPr lang="es-EC" sz="1000" b="0">
                          <a:solidFill>
                            <a:srgbClr val="000000"/>
                          </a:solidFill>
                          <a:effectLst/>
                        </a:rPr>
                        <a:t>66-70</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Grande</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0,34</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0,47</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0,33</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15000"/>
                        </a:lnSpc>
                        <a:spcBef>
                          <a:spcPts val="1200"/>
                        </a:spcBef>
                        <a:spcAft>
                          <a:spcPts val="0"/>
                        </a:spcAft>
                      </a:pPr>
                      <a:r>
                        <a:rPr lang="es-EC" sz="1000" b="0">
                          <a:solidFill>
                            <a:srgbClr val="000000"/>
                          </a:solidFill>
                          <a:effectLst/>
                        </a:rPr>
                        <a:t>0,52</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tc>
              </a:tr>
              <a:tr h="190500">
                <a:tc>
                  <a:txBody>
                    <a:bodyPr/>
                    <a:lstStyle/>
                    <a:p>
                      <a:pPr algn="ctr">
                        <a:lnSpc>
                          <a:spcPct val="115000"/>
                        </a:lnSpc>
                        <a:spcBef>
                          <a:spcPts val="1200"/>
                        </a:spcBef>
                        <a:spcAft>
                          <a:spcPts val="0"/>
                        </a:spcAft>
                      </a:pPr>
                      <a:r>
                        <a:rPr lang="es-EC" sz="1000" b="0" dirty="0">
                          <a:solidFill>
                            <a:srgbClr val="000000"/>
                          </a:solidFill>
                          <a:effectLst/>
                        </a:rPr>
                        <a:t>&gt;70</a:t>
                      </a:r>
                      <a:endParaRPr lang="es-EC" sz="11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a:txBody>
                    <a:bodyPr/>
                    <a:lstStyle/>
                    <a:p>
                      <a:pPr algn="ctr">
                        <a:lnSpc>
                          <a:spcPct val="115000"/>
                        </a:lnSpc>
                        <a:spcBef>
                          <a:spcPts val="1200"/>
                        </a:spcBef>
                        <a:spcAft>
                          <a:spcPts val="0"/>
                        </a:spcAft>
                      </a:pPr>
                      <a:r>
                        <a:rPr lang="es-EC" sz="1000" b="0">
                          <a:solidFill>
                            <a:srgbClr val="000000"/>
                          </a:solidFill>
                          <a:effectLst/>
                        </a:rPr>
                        <a:t>Extra grande</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a:txBody>
                    <a:bodyPr/>
                    <a:lstStyle/>
                    <a:p>
                      <a:pPr algn="ctr">
                        <a:lnSpc>
                          <a:spcPct val="115000"/>
                        </a:lnSpc>
                        <a:spcBef>
                          <a:spcPts val="1200"/>
                        </a:spcBef>
                        <a:spcAft>
                          <a:spcPts val="0"/>
                        </a:spcAft>
                      </a:pPr>
                      <a:r>
                        <a:rPr lang="es-EC" sz="1000" b="0" dirty="0">
                          <a:solidFill>
                            <a:srgbClr val="000000"/>
                          </a:solidFill>
                          <a:effectLst/>
                        </a:rPr>
                        <a:t>0,36</a:t>
                      </a:r>
                      <a:endParaRPr lang="es-EC" sz="11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a:txBody>
                    <a:bodyPr/>
                    <a:lstStyle/>
                    <a:p>
                      <a:pPr algn="ctr">
                        <a:lnSpc>
                          <a:spcPct val="115000"/>
                        </a:lnSpc>
                        <a:spcBef>
                          <a:spcPts val="1200"/>
                        </a:spcBef>
                        <a:spcAft>
                          <a:spcPts val="0"/>
                        </a:spcAft>
                      </a:pPr>
                      <a:r>
                        <a:rPr lang="es-EC" sz="1000" b="0">
                          <a:solidFill>
                            <a:srgbClr val="000000"/>
                          </a:solidFill>
                          <a:effectLst/>
                        </a:rPr>
                        <a:t>0,61</a:t>
                      </a:r>
                      <a:endParaRPr lang="es-EC" sz="1100" b="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a:txBody>
                    <a:bodyPr/>
                    <a:lstStyle/>
                    <a:p>
                      <a:pPr algn="ctr">
                        <a:lnSpc>
                          <a:spcPct val="115000"/>
                        </a:lnSpc>
                        <a:spcBef>
                          <a:spcPts val="1200"/>
                        </a:spcBef>
                        <a:spcAft>
                          <a:spcPts val="0"/>
                        </a:spcAft>
                      </a:pPr>
                      <a:r>
                        <a:rPr lang="es-EC" sz="1000" b="0" dirty="0">
                          <a:solidFill>
                            <a:srgbClr val="000000"/>
                          </a:solidFill>
                          <a:effectLst/>
                        </a:rPr>
                        <a:t>0,50</a:t>
                      </a:r>
                      <a:endParaRPr lang="es-EC" sz="11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a:txBody>
                    <a:bodyPr/>
                    <a:lstStyle/>
                    <a:p>
                      <a:pPr algn="ctr">
                        <a:lnSpc>
                          <a:spcPct val="115000"/>
                        </a:lnSpc>
                        <a:spcBef>
                          <a:spcPts val="1200"/>
                        </a:spcBef>
                        <a:spcAft>
                          <a:spcPts val="0"/>
                        </a:spcAft>
                      </a:pPr>
                      <a:r>
                        <a:rPr lang="es-EC" sz="1000" b="0" dirty="0">
                          <a:solidFill>
                            <a:srgbClr val="000000"/>
                          </a:solidFill>
                          <a:effectLst/>
                        </a:rPr>
                        <a:t>0,79</a:t>
                      </a:r>
                      <a:endParaRPr lang="es-EC" sz="11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r>
            </a:tbl>
          </a:graphicData>
        </a:graphic>
      </p:graphicFrame>
      <p:sp>
        <p:nvSpPr>
          <p:cNvPr id="3" name="Rectángulo 2"/>
          <p:cNvSpPr/>
          <p:nvPr/>
        </p:nvSpPr>
        <p:spPr>
          <a:xfrm>
            <a:off x="395556" y="931227"/>
            <a:ext cx="4320000" cy="646331"/>
          </a:xfrm>
          <a:prstGeom prst="rect">
            <a:avLst/>
          </a:prstGeom>
        </p:spPr>
        <p:txBody>
          <a:bodyPr>
            <a:spAutoFit/>
          </a:bodyPr>
          <a:lstStyle/>
          <a:p>
            <a:pPr algn="just">
              <a:spcBef>
                <a:spcPts val="1200"/>
              </a:spcBef>
              <a:spcAft>
                <a:spcPts val="1000"/>
              </a:spcAft>
            </a:pPr>
            <a:r>
              <a:rPr lang="es-EC" sz="1200" i="1" dirty="0">
                <a:latin typeface="Arial" panose="020B0604020202020204" pitchFamily="34" charset="0"/>
                <a:ea typeface="Calibri" panose="020F0502020204030204" pitchFamily="34" charset="0"/>
              </a:rPr>
              <a:t>Metas de producción según el peso del huevo para ponedoras Lohmann Brown-Classic sometidas a dos métodos de crianza bajo dos dietas nutricionales.</a:t>
            </a:r>
            <a:endParaRPr lang="es-EC" sz="1200" dirty="0">
              <a:effectLst/>
              <a:latin typeface="Arial" panose="020B0604020202020204" pitchFamily="34" charset="0"/>
              <a:ea typeface="Calibri" panose="020F0502020204030204" pitchFamily="34" charset="0"/>
            </a:endParaRPr>
          </a:p>
        </p:txBody>
      </p:sp>
      <p:sp>
        <p:nvSpPr>
          <p:cNvPr id="7" name="Rectángulo 6"/>
          <p:cNvSpPr/>
          <p:nvPr/>
        </p:nvSpPr>
        <p:spPr>
          <a:xfrm>
            <a:off x="395556" y="654228"/>
            <a:ext cx="4320000" cy="276999"/>
          </a:xfrm>
          <a:prstGeom prst="rect">
            <a:avLst/>
          </a:prstGeom>
        </p:spPr>
        <p:txBody>
          <a:bodyPr wrap="square">
            <a:spAutoFit/>
          </a:bodyPr>
          <a:lstStyle/>
          <a:p>
            <a:pPr>
              <a:spcBef>
                <a:spcPts val="1200"/>
              </a:spcBef>
              <a:spcAft>
                <a:spcPts val="1000"/>
              </a:spcAft>
            </a:pPr>
            <a:r>
              <a:rPr lang="es-EC" sz="1200" b="1" dirty="0">
                <a:latin typeface="Arial" panose="020B0604020202020204" pitchFamily="34" charset="0"/>
                <a:ea typeface="Calibri" panose="020F0502020204030204" pitchFamily="34" charset="0"/>
              </a:rPr>
              <a:t>Figura  </a:t>
            </a:r>
            <a:r>
              <a:rPr lang="es-EC" sz="1200" b="1" dirty="0" smtClean="0">
                <a:latin typeface="Arial" panose="020B0604020202020204" pitchFamily="34" charset="0"/>
                <a:ea typeface="Calibri" panose="020F0502020204030204" pitchFamily="34" charset="0"/>
              </a:rPr>
              <a:t>16 </a:t>
            </a:r>
            <a:endParaRPr lang="es-EC" sz="1200" dirty="0">
              <a:effectLst/>
              <a:latin typeface="Arial" panose="020B0604020202020204" pitchFamily="34" charset="0"/>
              <a:ea typeface="Calibri" panose="020F0502020204030204" pitchFamily="34" charset="0"/>
            </a:endParaRPr>
          </a:p>
        </p:txBody>
      </p:sp>
      <p:sp>
        <p:nvSpPr>
          <p:cNvPr id="8" name="Rectángulo 7"/>
          <p:cNvSpPr/>
          <p:nvPr/>
        </p:nvSpPr>
        <p:spPr>
          <a:xfrm>
            <a:off x="4865096" y="701609"/>
            <a:ext cx="4320000" cy="276999"/>
          </a:xfrm>
          <a:prstGeom prst="rect">
            <a:avLst/>
          </a:prstGeom>
        </p:spPr>
        <p:txBody>
          <a:bodyPr wrap="square">
            <a:spAutoFit/>
          </a:bodyPr>
          <a:lstStyle/>
          <a:p>
            <a:pPr>
              <a:spcBef>
                <a:spcPts val="1200"/>
              </a:spcBef>
              <a:spcAft>
                <a:spcPts val="1000"/>
              </a:spcAft>
            </a:pPr>
            <a:r>
              <a:rPr lang="es-EC" sz="1200" b="1" dirty="0" smtClean="0">
                <a:latin typeface="Arial" panose="020B0604020202020204" pitchFamily="34" charset="0"/>
                <a:ea typeface="Calibri" panose="020F0502020204030204" pitchFamily="34" charset="0"/>
              </a:rPr>
              <a:t>Tabla 26</a:t>
            </a:r>
            <a:endParaRPr lang="es-EC" sz="1200" dirty="0">
              <a:effectLst/>
              <a:latin typeface="Arial" panose="020B0604020202020204" pitchFamily="34" charset="0"/>
              <a:ea typeface="Calibri" panose="020F0502020204030204" pitchFamily="34" charset="0"/>
            </a:endParaRPr>
          </a:p>
        </p:txBody>
      </p:sp>
      <p:sp>
        <p:nvSpPr>
          <p:cNvPr id="10" name="Rectángulo 9"/>
          <p:cNvSpPr/>
          <p:nvPr/>
        </p:nvSpPr>
        <p:spPr>
          <a:xfrm>
            <a:off x="4865096" y="978608"/>
            <a:ext cx="4032000" cy="461665"/>
          </a:xfrm>
          <a:prstGeom prst="rect">
            <a:avLst/>
          </a:prstGeom>
        </p:spPr>
        <p:txBody>
          <a:bodyPr>
            <a:spAutoFit/>
          </a:bodyPr>
          <a:lstStyle/>
          <a:p>
            <a:pPr algn="just">
              <a:spcBef>
                <a:spcPts val="1200"/>
              </a:spcBef>
              <a:spcAft>
                <a:spcPts val="1000"/>
              </a:spcAft>
            </a:pPr>
            <a:r>
              <a:rPr lang="es-EC" sz="1200" i="1" dirty="0" smtClean="0">
                <a:latin typeface="Arial" panose="020B0604020202020204" pitchFamily="34" charset="0"/>
                <a:ea typeface="Calibri" panose="020F0502020204030204" pitchFamily="34" charset="0"/>
              </a:rPr>
              <a:t>Clasificación </a:t>
            </a:r>
            <a:r>
              <a:rPr lang="es-EC" sz="1200" i="1" dirty="0">
                <a:latin typeface="Arial" panose="020B0604020202020204" pitchFamily="34" charset="0"/>
                <a:ea typeface="Calibri" panose="020F0502020204030204" pitchFamily="34" charset="0"/>
              </a:rPr>
              <a:t>del huevo según el peso promedio (g) en base a la categorización comercial del huevo marrón</a:t>
            </a:r>
            <a:r>
              <a:rPr lang="es-EC" sz="1200" i="1" dirty="0" smtClean="0">
                <a:latin typeface="Arial" panose="020B0604020202020204" pitchFamily="34" charset="0"/>
                <a:ea typeface="Calibri" panose="020F0502020204030204" pitchFamily="34" charset="0"/>
              </a:rPr>
              <a:t>. </a:t>
            </a:r>
            <a:endParaRPr lang="es-EC" sz="1200" dirty="0">
              <a:effectLst/>
              <a:latin typeface="Arial" panose="020B0604020202020204" pitchFamily="34" charset="0"/>
              <a:ea typeface="Calibri" panose="020F0502020204030204" pitchFamily="34" charset="0"/>
            </a:endParaRPr>
          </a:p>
        </p:txBody>
      </p:sp>
      <p:sp>
        <p:nvSpPr>
          <p:cNvPr id="5" name="Llamada con línea 1 (borde y barra de énfasis) 4"/>
          <p:cNvSpPr/>
          <p:nvPr/>
        </p:nvSpPr>
        <p:spPr>
          <a:xfrm>
            <a:off x="755152" y="4087593"/>
            <a:ext cx="4572000" cy="938719"/>
          </a:xfrm>
          <a:prstGeom prst="accentBorderCallout1">
            <a:avLst>
              <a:gd name="adj1" fmla="val 18750"/>
              <a:gd name="adj2" fmla="val -8333"/>
              <a:gd name="adj3" fmla="val 90610"/>
              <a:gd name="adj4" fmla="val -8445"/>
            </a:avLst>
          </a:prstGeom>
        </p:spPr>
        <p:style>
          <a:lnRef idx="2">
            <a:schemeClr val="dk1"/>
          </a:lnRef>
          <a:fillRef idx="1">
            <a:schemeClr val="lt1"/>
          </a:fillRef>
          <a:effectRef idx="0">
            <a:schemeClr val="dk1"/>
          </a:effectRef>
          <a:fontRef idx="minor">
            <a:schemeClr val="dk1"/>
          </a:fontRef>
        </p:style>
        <p:txBody>
          <a:bodyPr>
            <a:spAutoFit/>
          </a:bodyPr>
          <a:lstStyle/>
          <a:p>
            <a:pPr algn="just"/>
            <a:r>
              <a:rPr lang="es-EC" sz="1100" dirty="0">
                <a:solidFill>
                  <a:srgbClr val="000000"/>
                </a:solidFill>
                <a:latin typeface="Arial" panose="020B0604020202020204" pitchFamily="34" charset="0"/>
                <a:ea typeface="Calibri" panose="020F0502020204030204" pitchFamily="34" charset="0"/>
              </a:rPr>
              <a:t>La diferencia de pesos alcanzados está ligado a factores de nutrición que modulan el tamaño del huevo como son proteína (9 – 17%), grasa de la ración (4%) y aminoácidos (0,72 – 2,33%) además de cualquier aditivo (acidificantes u otros) que ayuden a mejorar la digestibilidad de estos nutrientes según (Ortiz A. , 2007</a:t>
            </a:r>
            <a:r>
              <a:rPr lang="es-EC" sz="1100" dirty="0" smtClean="0">
                <a:solidFill>
                  <a:srgbClr val="000000"/>
                </a:solidFill>
                <a:latin typeface="Arial" panose="020B0604020202020204" pitchFamily="34" charset="0"/>
                <a:ea typeface="Calibri" panose="020F0502020204030204" pitchFamily="34" charset="0"/>
              </a:rPr>
              <a:t>).</a:t>
            </a:r>
            <a:endParaRPr lang="es-EC" sz="1100" dirty="0">
              <a:solidFill>
                <a:srgbClr val="000000"/>
              </a:solidFill>
            </a:endParaRPr>
          </a:p>
        </p:txBody>
      </p:sp>
      <p:sp>
        <p:nvSpPr>
          <p:cNvPr id="6" name="Llamada con línea 1 (borde y barra de énfasis) 5"/>
          <p:cNvSpPr/>
          <p:nvPr/>
        </p:nvSpPr>
        <p:spPr>
          <a:xfrm flipH="1">
            <a:off x="5561189" y="3364318"/>
            <a:ext cx="3048554" cy="1107996"/>
          </a:xfrm>
          <a:prstGeom prst="accentBorderCallout1">
            <a:avLst>
              <a:gd name="adj1" fmla="val 18750"/>
              <a:gd name="adj2" fmla="val -8333"/>
              <a:gd name="adj3" fmla="val 93323"/>
              <a:gd name="adj4" fmla="val -8126"/>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sz="1100" dirty="0">
                <a:solidFill>
                  <a:srgbClr val="000000"/>
                </a:solidFill>
                <a:latin typeface="Arial" panose="020B0604020202020204" pitchFamily="34" charset="0"/>
                <a:ea typeface="Calibri" panose="020F0502020204030204" pitchFamily="34" charset="0"/>
              </a:rPr>
              <a:t>Dentro de una misma estirpe </a:t>
            </a:r>
            <a:r>
              <a:rPr lang="es-EC" sz="1100" dirty="0" smtClean="0">
                <a:solidFill>
                  <a:srgbClr val="000000"/>
                </a:solidFill>
                <a:latin typeface="Arial" panose="020B0604020202020204" pitchFamily="34" charset="0"/>
                <a:ea typeface="Calibri" panose="020F0502020204030204" pitchFamily="34" charset="0"/>
              </a:rPr>
              <a:t>el </a:t>
            </a:r>
            <a:r>
              <a:rPr lang="es-EC" sz="1100" dirty="0">
                <a:solidFill>
                  <a:srgbClr val="000000"/>
                </a:solidFill>
                <a:latin typeface="Arial" panose="020B0604020202020204" pitchFamily="34" charset="0"/>
                <a:ea typeface="Calibri" panose="020F0502020204030204" pitchFamily="34" charset="0"/>
              </a:rPr>
              <a:t>mayor número de huevos  por categoría se correlaciona con el peso corporal del ave a las </a:t>
            </a:r>
            <a:r>
              <a:rPr lang="es-EC" sz="1100" dirty="0" smtClean="0">
                <a:solidFill>
                  <a:srgbClr val="000000"/>
                </a:solidFill>
                <a:latin typeface="Arial" panose="020B0604020202020204" pitchFamily="34" charset="0"/>
                <a:ea typeface="Calibri" panose="020F0502020204030204" pitchFamily="34" charset="0"/>
              </a:rPr>
              <a:t>18 a 19 </a:t>
            </a:r>
            <a:r>
              <a:rPr lang="es-EC" sz="1100" dirty="0">
                <a:solidFill>
                  <a:srgbClr val="000000"/>
                </a:solidFill>
                <a:latin typeface="Arial" panose="020B0604020202020204" pitchFamily="34" charset="0"/>
                <a:ea typeface="Calibri" panose="020F0502020204030204" pitchFamily="34" charset="0"/>
              </a:rPr>
              <a:t>semanas </a:t>
            </a:r>
            <a:r>
              <a:rPr lang="es-EC" sz="1100" dirty="0" smtClean="0">
                <a:solidFill>
                  <a:srgbClr val="000000"/>
                </a:solidFill>
                <a:latin typeface="Arial" panose="020B0604020202020204" pitchFamily="34" charset="0"/>
                <a:ea typeface="Calibri" panose="020F0502020204030204" pitchFamily="34" charset="0"/>
              </a:rPr>
              <a:t>y al </a:t>
            </a:r>
            <a:r>
              <a:rPr lang="es-EC" sz="1100" dirty="0">
                <a:solidFill>
                  <a:srgbClr val="000000"/>
                </a:solidFill>
                <a:latin typeface="Arial" panose="020B0604020202020204" pitchFamily="34" charset="0"/>
                <a:ea typeface="Calibri" panose="020F0502020204030204" pitchFamily="34" charset="0"/>
              </a:rPr>
              <a:t>índice de conversión alimenticia </a:t>
            </a:r>
            <a:r>
              <a:rPr lang="es-EC" sz="1100" dirty="0" smtClean="0">
                <a:solidFill>
                  <a:srgbClr val="000000"/>
                </a:solidFill>
                <a:latin typeface="Arial" panose="020B0604020202020204" pitchFamily="34" charset="0"/>
                <a:ea typeface="Calibri" panose="020F0502020204030204" pitchFamily="34" charset="0"/>
              </a:rPr>
              <a:t>según (Correa</a:t>
            </a:r>
            <a:r>
              <a:rPr lang="es-EC" sz="1100" dirty="0">
                <a:solidFill>
                  <a:srgbClr val="000000"/>
                </a:solidFill>
                <a:latin typeface="Arial" panose="020B0604020202020204" pitchFamily="34" charset="0"/>
                <a:ea typeface="Calibri" panose="020F0502020204030204" pitchFamily="34" charset="0"/>
              </a:rPr>
              <a:t>, Salas, Franco, &amp; </a:t>
            </a:r>
            <a:r>
              <a:rPr lang="es-EC" sz="1100" dirty="0" err="1">
                <a:solidFill>
                  <a:srgbClr val="000000"/>
                </a:solidFill>
                <a:latin typeface="Arial" panose="020B0604020202020204" pitchFamily="34" charset="0"/>
                <a:ea typeface="Calibri" panose="020F0502020204030204" pitchFamily="34" charset="0"/>
              </a:rPr>
              <a:t>Ricalde</a:t>
            </a:r>
            <a:r>
              <a:rPr lang="es-EC" sz="1100" dirty="0">
                <a:solidFill>
                  <a:srgbClr val="000000"/>
                </a:solidFill>
                <a:latin typeface="Arial" panose="020B0604020202020204" pitchFamily="34" charset="0"/>
                <a:ea typeface="Calibri" panose="020F0502020204030204" pitchFamily="34" charset="0"/>
              </a:rPr>
              <a:t>, 2007)., </a:t>
            </a:r>
            <a:endParaRPr lang="es-EC" sz="1100" dirty="0">
              <a:solidFill>
                <a:srgbClr val="000000"/>
              </a:solidFill>
            </a:endParaRPr>
          </a:p>
        </p:txBody>
      </p:sp>
    </p:spTree>
    <p:extLst>
      <p:ext uri="{BB962C8B-B14F-4D97-AF65-F5344CB8AC3E}">
        <p14:creationId xmlns:p14="http://schemas.microsoft.com/office/powerpoint/2010/main" val="534271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0" y="0"/>
            <a:ext cx="4879306" cy="717300"/>
          </a:xfrm>
          <a:prstGeom prst="rect">
            <a:avLst/>
          </a:prstGeom>
          <a:ln>
            <a:noFill/>
          </a:ln>
        </p:spPr>
        <p:txBody>
          <a:bodyPr spcFirstLastPara="1" wrap="square" lIns="91425" tIns="91425" rIns="91425" bIns="91425" anchor="ctr" anchorCtr="0">
            <a:noAutofit/>
          </a:bodyPr>
          <a:lstStyle/>
          <a:p>
            <a:pPr marL="457200" lvl="0" indent="-457200" algn="ctr" rtl="0">
              <a:spcBef>
                <a:spcPts val="0"/>
              </a:spcBef>
              <a:spcAft>
                <a:spcPts val="0"/>
              </a:spcAft>
              <a:buFont typeface="Wingdings" panose="05000000000000000000" pitchFamily="2" charset="2"/>
              <a:buChar char="§"/>
            </a:pPr>
            <a:r>
              <a:rPr lang="en" dirty="0" smtClean="0"/>
              <a:t>Grosor de cáscara</a:t>
            </a:r>
            <a:endParaRPr dirty="0"/>
          </a:p>
        </p:txBody>
      </p:sp>
      <p:graphicFrame>
        <p:nvGraphicFramePr>
          <p:cNvPr id="2" name="Tabla 1"/>
          <p:cNvGraphicFramePr>
            <a:graphicFrameLocks noGrp="1"/>
          </p:cNvGraphicFramePr>
          <p:nvPr>
            <p:extLst>
              <p:ext uri="{D42A27DB-BD31-4B8C-83A1-F6EECF244321}">
                <p14:modId xmlns:p14="http://schemas.microsoft.com/office/powerpoint/2010/main" val="22436878"/>
              </p:ext>
            </p:extLst>
          </p:nvPr>
        </p:nvGraphicFramePr>
        <p:xfrm>
          <a:off x="898989" y="1796114"/>
          <a:ext cx="4556590" cy="2743200"/>
        </p:xfrm>
        <a:graphic>
          <a:graphicData uri="http://schemas.openxmlformats.org/drawingml/2006/table">
            <a:tbl>
              <a:tblPr firstRow="1" firstCol="1" bandRow="1">
                <a:tableStyleId>{C083E6E3-FA7D-4D7B-A595-EF9225AFEA82}</a:tableStyleId>
              </a:tblPr>
              <a:tblGrid>
                <a:gridCol w="867575"/>
                <a:gridCol w="614228"/>
                <a:gridCol w="614228"/>
                <a:gridCol w="615140"/>
                <a:gridCol w="615140"/>
                <a:gridCol w="616051"/>
                <a:gridCol w="614228"/>
              </a:tblGrid>
              <a:tr h="197933">
                <a:tc rowSpan="2">
                  <a:txBody>
                    <a:bodyPr/>
                    <a:lstStyle/>
                    <a:p>
                      <a:pPr algn="ctr">
                        <a:lnSpc>
                          <a:spcPct val="150000"/>
                        </a:lnSpc>
                        <a:spcBef>
                          <a:spcPts val="1200"/>
                        </a:spcBef>
                        <a:spcAft>
                          <a:spcPts val="0"/>
                        </a:spcAft>
                      </a:pPr>
                      <a:r>
                        <a:rPr lang="es-EC" sz="1000" b="0" dirty="0">
                          <a:solidFill>
                            <a:srgbClr val="000000"/>
                          </a:solidFill>
                          <a:effectLst/>
                        </a:rPr>
                        <a:t>g sal/</a:t>
                      </a:r>
                      <a:r>
                        <a:rPr lang="es-EC" sz="1000" b="0" dirty="0" err="1">
                          <a:solidFill>
                            <a:srgbClr val="000000"/>
                          </a:solidFill>
                          <a:effectLst/>
                        </a:rPr>
                        <a:t>lt</a:t>
                      </a:r>
                      <a:r>
                        <a:rPr lang="es-EC" sz="1000" b="0" dirty="0">
                          <a:solidFill>
                            <a:srgbClr val="000000"/>
                          </a:solidFill>
                          <a:effectLst/>
                        </a:rPr>
                        <a:t> solución</a:t>
                      </a:r>
                      <a:endParaRPr lang="es-EC" sz="10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L w="12700" cap="flat" cmpd="sng" algn="ctr">
                      <a:no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rowSpan="2">
                  <a:txBody>
                    <a:bodyPr/>
                    <a:lstStyle/>
                    <a:p>
                      <a:pPr algn="ctr">
                        <a:lnSpc>
                          <a:spcPct val="150000"/>
                        </a:lnSpc>
                        <a:spcBef>
                          <a:spcPts val="1200"/>
                        </a:spcBef>
                        <a:spcAft>
                          <a:spcPts val="0"/>
                        </a:spcAft>
                      </a:pPr>
                      <a:r>
                        <a:rPr lang="es-EC" sz="1000" b="0">
                          <a:solidFill>
                            <a:srgbClr val="000000"/>
                          </a:solidFill>
                          <a:effectLst/>
                        </a:rPr>
                        <a:t>G.E</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lnT w="12700" cap="flat" cmpd="sng" algn="ctr">
                      <a:solidFill>
                        <a:schemeClr val="accent3"/>
                      </a:solidFill>
                      <a:prstDash val="solid"/>
                      <a:round/>
                      <a:headEnd type="none" w="med" len="med"/>
                      <a:tailEnd type="none" w="med" len="med"/>
                    </a:lnT>
                  </a:tcPr>
                </a:tc>
                <a:tc rowSpan="2">
                  <a:txBody>
                    <a:bodyPr/>
                    <a:lstStyle/>
                    <a:p>
                      <a:pPr algn="ctr">
                        <a:lnSpc>
                          <a:spcPct val="150000"/>
                        </a:lnSpc>
                        <a:spcBef>
                          <a:spcPts val="1200"/>
                        </a:spcBef>
                        <a:spcAft>
                          <a:spcPts val="0"/>
                        </a:spcAft>
                      </a:pPr>
                      <a:r>
                        <a:rPr lang="es-EC" sz="1000" b="0">
                          <a:solidFill>
                            <a:srgbClr val="000000"/>
                          </a:solidFill>
                          <a:effectLst/>
                        </a:rPr>
                        <a:t>Score</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lnT w="12700" cap="flat" cmpd="sng" algn="ctr">
                      <a:solidFill>
                        <a:schemeClr val="accent3"/>
                      </a:solidFill>
                      <a:prstDash val="solid"/>
                      <a:round/>
                      <a:headEnd type="none" w="med" len="med"/>
                      <a:tailEnd type="none" w="med" len="med"/>
                    </a:lnT>
                  </a:tcPr>
                </a:tc>
                <a:tc gridSpan="4">
                  <a:txBody>
                    <a:bodyPr/>
                    <a:lstStyle/>
                    <a:p>
                      <a:pPr algn="ctr">
                        <a:lnSpc>
                          <a:spcPct val="150000"/>
                        </a:lnSpc>
                        <a:spcBef>
                          <a:spcPts val="1200"/>
                        </a:spcBef>
                        <a:spcAft>
                          <a:spcPts val="0"/>
                        </a:spcAft>
                      </a:pPr>
                      <a:r>
                        <a:rPr lang="es-EC" sz="1000" b="0" dirty="0">
                          <a:solidFill>
                            <a:srgbClr val="000000"/>
                          </a:solidFill>
                          <a:effectLst/>
                        </a:rPr>
                        <a:t>N° Huevos (%)</a:t>
                      </a:r>
                      <a:endParaRPr lang="es-EC" sz="10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T w="12700" cap="flat" cmpd="sng" algn="ctr">
                      <a:solidFill>
                        <a:schemeClr val="accent3"/>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tr>
              <a:tr h="1979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50000"/>
                        </a:lnSpc>
                        <a:spcBef>
                          <a:spcPts val="1200"/>
                        </a:spcBef>
                        <a:spcAft>
                          <a:spcPts val="0"/>
                        </a:spcAft>
                      </a:pPr>
                      <a:r>
                        <a:rPr lang="es-EC" sz="1000" b="0" dirty="0">
                          <a:solidFill>
                            <a:srgbClr val="000000"/>
                          </a:solidFill>
                          <a:effectLst/>
                        </a:rPr>
                        <a:t>T1</a:t>
                      </a:r>
                      <a:endParaRPr lang="es-EC" sz="10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L w="12700" cap="flat" cmpd="sng" algn="ctr">
                      <a:no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0">
                          <a:solidFill>
                            <a:srgbClr val="000000"/>
                          </a:solidFill>
                          <a:effectLst/>
                        </a:rPr>
                        <a:t>T2</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0">
                          <a:solidFill>
                            <a:srgbClr val="000000"/>
                          </a:solidFill>
                          <a:effectLst/>
                        </a:rPr>
                        <a:t>T3</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0" dirty="0">
                          <a:solidFill>
                            <a:srgbClr val="000000"/>
                          </a:solidFill>
                          <a:effectLst/>
                        </a:rPr>
                        <a:t>T4</a:t>
                      </a:r>
                      <a:endParaRPr lang="es-EC" sz="10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r>
              <a:tr h="197933">
                <a:tc>
                  <a:txBody>
                    <a:bodyPr/>
                    <a:lstStyle/>
                    <a:p>
                      <a:pPr algn="ctr">
                        <a:lnSpc>
                          <a:spcPct val="150000"/>
                        </a:lnSpc>
                        <a:spcBef>
                          <a:spcPts val="1200"/>
                        </a:spcBef>
                        <a:spcAft>
                          <a:spcPts val="0"/>
                        </a:spcAft>
                      </a:pPr>
                      <a:r>
                        <a:rPr lang="es-EC" sz="1000" b="0">
                          <a:solidFill>
                            <a:srgbClr val="000000"/>
                          </a:solidFill>
                          <a:effectLst/>
                        </a:rPr>
                        <a:t>249</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1082</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4</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0,00</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lnT w="12700" cap="flat" cmpd="sng" algn="ctr">
                      <a:solidFill>
                        <a:schemeClr val="accent3"/>
                      </a:solidFill>
                      <a:prstDash val="solid"/>
                      <a:round/>
                      <a:headEnd type="none" w="med" len="med"/>
                      <a:tailEnd type="none" w="med" len="med"/>
                    </a:lnT>
                  </a:tcPr>
                </a:tc>
                <a:tc>
                  <a:txBody>
                    <a:bodyPr/>
                    <a:lstStyle/>
                    <a:p>
                      <a:pPr algn="ctr">
                        <a:lnSpc>
                          <a:spcPct val="150000"/>
                        </a:lnSpc>
                        <a:spcBef>
                          <a:spcPts val="1200"/>
                        </a:spcBef>
                        <a:spcAft>
                          <a:spcPts val="0"/>
                        </a:spcAft>
                      </a:pPr>
                      <a:r>
                        <a:rPr lang="es-EC" sz="1000" b="0">
                          <a:solidFill>
                            <a:srgbClr val="000000"/>
                          </a:solidFill>
                          <a:effectLst/>
                        </a:rPr>
                        <a:t>0,00</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lnT w="12700" cap="flat" cmpd="sng" algn="ctr">
                      <a:solidFill>
                        <a:schemeClr val="accent3"/>
                      </a:solidFill>
                      <a:prstDash val="solid"/>
                      <a:round/>
                      <a:headEnd type="none" w="med" len="med"/>
                      <a:tailEnd type="none" w="med" len="med"/>
                    </a:lnT>
                  </a:tcPr>
                </a:tc>
                <a:tc>
                  <a:txBody>
                    <a:bodyPr/>
                    <a:lstStyle/>
                    <a:p>
                      <a:pPr algn="ctr">
                        <a:lnSpc>
                          <a:spcPct val="150000"/>
                        </a:lnSpc>
                        <a:spcBef>
                          <a:spcPts val="1200"/>
                        </a:spcBef>
                        <a:spcAft>
                          <a:spcPts val="0"/>
                        </a:spcAft>
                      </a:pPr>
                      <a:r>
                        <a:rPr lang="es-EC" sz="1000" b="0">
                          <a:solidFill>
                            <a:srgbClr val="000000"/>
                          </a:solidFill>
                          <a:effectLst/>
                        </a:rPr>
                        <a:t>2,38</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lnT w="12700" cap="flat" cmpd="sng" algn="ctr">
                      <a:solidFill>
                        <a:schemeClr val="accent3"/>
                      </a:solidFill>
                      <a:prstDash val="solid"/>
                      <a:round/>
                      <a:headEnd type="none" w="med" len="med"/>
                      <a:tailEnd type="none" w="med" len="med"/>
                    </a:lnT>
                  </a:tcPr>
                </a:tc>
                <a:tc>
                  <a:txBody>
                    <a:bodyPr/>
                    <a:lstStyle/>
                    <a:p>
                      <a:pPr algn="ctr">
                        <a:lnSpc>
                          <a:spcPct val="150000"/>
                        </a:lnSpc>
                        <a:spcBef>
                          <a:spcPts val="1200"/>
                        </a:spcBef>
                        <a:spcAft>
                          <a:spcPts val="0"/>
                        </a:spcAft>
                      </a:pPr>
                      <a:r>
                        <a:rPr lang="es-EC" sz="1000" b="0" dirty="0">
                          <a:solidFill>
                            <a:srgbClr val="000000"/>
                          </a:solidFill>
                          <a:effectLst/>
                        </a:rPr>
                        <a:t>0,93</a:t>
                      </a:r>
                      <a:endParaRPr lang="es-EC" sz="10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T w="12700" cap="flat" cmpd="sng" algn="ctr">
                      <a:solidFill>
                        <a:schemeClr val="accent3"/>
                      </a:solidFill>
                      <a:prstDash val="solid"/>
                      <a:round/>
                      <a:headEnd type="none" w="med" len="med"/>
                      <a:tailEnd type="none" w="med" len="med"/>
                    </a:lnT>
                  </a:tcPr>
                </a:tc>
              </a:tr>
              <a:tr h="197933">
                <a:tc>
                  <a:txBody>
                    <a:bodyPr/>
                    <a:lstStyle/>
                    <a:p>
                      <a:pPr algn="ctr">
                        <a:lnSpc>
                          <a:spcPct val="150000"/>
                        </a:lnSpc>
                        <a:spcBef>
                          <a:spcPts val="1200"/>
                        </a:spcBef>
                        <a:spcAft>
                          <a:spcPts val="0"/>
                        </a:spcAft>
                      </a:pPr>
                      <a:r>
                        <a:rPr lang="es-EC" sz="1000" b="0">
                          <a:solidFill>
                            <a:srgbClr val="000000"/>
                          </a:solidFill>
                          <a:effectLst/>
                        </a:rPr>
                        <a:t>261</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1086</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5</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0,00</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0,00</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0,30</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2,11</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r>
              <a:tr h="197933">
                <a:tc>
                  <a:txBody>
                    <a:bodyPr/>
                    <a:lstStyle/>
                    <a:p>
                      <a:pPr algn="ctr">
                        <a:lnSpc>
                          <a:spcPct val="150000"/>
                        </a:lnSpc>
                        <a:spcBef>
                          <a:spcPts val="1200"/>
                        </a:spcBef>
                        <a:spcAft>
                          <a:spcPts val="0"/>
                        </a:spcAft>
                      </a:pPr>
                      <a:r>
                        <a:rPr lang="es-EC" sz="1000" b="0">
                          <a:solidFill>
                            <a:srgbClr val="000000"/>
                          </a:solidFill>
                          <a:effectLst/>
                        </a:rPr>
                        <a:t>273</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1090</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6</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5,88</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8,41</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16,31</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8,04</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r>
              <a:tr h="197933">
                <a:tc>
                  <a:txBody>
                    <a:bodyPr/>
                    <a:lstStyle/>
                    <a:p>
                      <a:pPr algn="ctr">
                        <a:lnSpc>
                          <a:spcPct val="150000"/>
                        </a:lnSpc>
                        <a:spcBef>
                          <a:spcPts val="1200"/>
                        </a:spcBef>
                        <a:spcAft>
                          <a:spcPts val="0"/>
                        </a:spcAft>
                      </a:pPr>
                      <a:r>
                        <a:rPr lang="es-EC" sz="1000" b="0">
                          <a:solidFill>
                            <a:srgbClr val="000000"/>
                          </a:solidFill>
                          <a:effectLst/>
                        </a:rPr>
                        <a:t>285</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1094</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7</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1,06</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0,45</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1,14</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1,76</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r>
              <a:tr h="197933">
                <a:tc>
                  <a:txBody>
                    <a:bodyPr/>
                    <a:lstStyle/>
                    <a:p>
                      <a:pPr algn="ctr">
                        <a:lnSpc>
                          <a:spcPct val="150000"/>
                        </a:lnSpc>
                        <a:spcBef>
                          <a:spcPts val="1200"/>
                        </a:spcBef>
                        <a:spcAft>
                          <a:spcPts val="0"/>
                        </a:spcAft>
                      </a:pPr>
                      <a:r>
                        <a:rPr lang="es-EC" sz="1000" b="0">
                          <a:solidFill>
                            <a:srgbClr val="000000"/>
                          </a:solidFill>
                          <a:effectLst/>
                        </a:rPr>
                        <a:t>297</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1098</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8</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10,01</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11,02</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11,36</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14,05</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r>
              <a:tr h="197933">
                <a:tc>
                  <a:txBody>
                    <a:bodyPr/>
                    <a:lstStyle/>
                    <a:p>
                      <a:pPr algn="ctr">
                        <a:lnSpc>
                          <a:spcPct val="150000"/>
                        </a:lnSpc>
                        <a:spcBef>
                          <a:spcPts val="1200"/>
                        </a:spcBef>
                        <a:spcAft>
                          <a:spcPts val="0"/>
                        </a:spcAft>
                      </a:pPr>
                      <a:r>
                        <a:rPr lang="es-EC" sz="1000" b="0">
                          <a:solidFill>
                            <a:srgbClr val="000000"/>
                          </a:solidFill>
                          <a:effectLst/>
                        </a:rPr>
                        <a:t>309</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1102</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9</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44,50</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49,77</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38,38</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39,95</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r>
              <a:tr h="197933">
                <a:tc>
                  <a:txBody>
                    <a:bodyPr/>
                    <a:lstStyle/>
                    <a:p>
                      <a:pPr algn="ctr">
                        <a:lnSpc>
                          <a:spcPct val="150000"/>
                        </a:lnSpc>
                        <a:spcBef>
                          <a:spcPts val="1200"/>
                        </a:spcBef>
                        <a:spcAft>
                          <a:spcPts val="0"/>
                        </a:spcAft>
                      </a:pPr>
                      <a:r>
                        <a:rPr lang="es-EC" sz="1000" b="0">
                          <a:solidFill>
                            <a:srgbClr val="000000"/>
                          </a:solidFill>
                          <a:effectLst/>
                        </a:rPr>
                        <a:t>321</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1106</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10</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7,70</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7,78</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11,37</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13,07</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r>
              <a:tr h="197933">
                <a:tc>
                  <a:txBody>
                    <a:bodyPr/>
                    <a:lstStyle/>
                    <a:p>
                      <a:pPr algn="ctr">
                        <a:lnSpc>
                          <a:spcPct val="150000"/>
                        </a:lnSpc>
                        <a:spcBef>
                          <a:spcPts val="1200"/>
                        </a:spcBef>
                        <a:spcAft>
                          <a:spcPts val="0"/>
                        </a:spcAft>
                      </a:pPr>
                      <a:r>
                        <a:rPr lang="es-EC" sz="1000" b="0">
                          <a:solidFill>
                            <a:srgbClr val="000000"/>
                          </a:solidFill>
                          <a:effectLst/>
                        </a:rPr>
                        <a:t>333</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1110</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11</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12,67</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9,57</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15,98</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14,68</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r>
              <a:tr h="197933">
                <a:tc>
                  <a:txBody>
                    <a:bodyPr/>
                    <a:lstStyle/>
                    <a:p>
                      <a:pPr algn="ctr">
                        <a:lnSpc>
                          <a:spcPct val="150000"/>
                        </a:lnSpc>
                        <a:spcBef>
                          <a:spcPts val="1200"/>
                        </a:spcBef>
                        <a:spcAft>
                          <a:spcPts val="0"/>
                        </a:spcAft>
                      </a:pPr>
                      <a:r>
                        <a:rPr lang="es-EC" sz="1000" b="0">
                          <a:solidFill>
                            <a:srgbClr val="000000"/>
                          </a:solidFill>
                          <a:effectLst/>
                        </a:rPr>
                        <a:t>345</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1114</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12</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18,18</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9,67</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0,93</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c>
                  <a:txBody>
                    <a:bodyPr/>
                    <a:lstStyle/>
                    <a:p>
                      <a:pPr algn="ctr">
                        <a:lnSpc>
                          <a:spcPct val="150000"/>
                        </a:lnSpc>
                        <a:spcBef>
                          <a:spcPts val="1200"/>
                        </a:spcBef>
                        <a:spcAft>
                          <a:spcPts val="0"/>
                        </a:spcAft>
                      </a:pPr>
                      <a:r>
                        <a:rPr lang="es-EC" sz="1000" b="0">
                          <a:solidFill>
                            <a:srgbClr val="000000"/>
                          </a:solidFill>
                          <a:effectLst/>
                        </a:rPr>
                        <a:t>3,52</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tc>
              </a:tr>
              <a:tr h="197933">
                <a:tc>
                  <a:txBody>
                    <a:bodyPr/>
                    <a:lstStyle/>
                    <a:p>
                      <a:pPr algn="ctr">
                        <a:lnSpc>
                          <a:spcPct val="150000"/>
                        </a:lnSpc>
                        <a:spcBef>
                          <a:spcPts val="1200"/>
                        </a:spcBef>
                        <a:spcAft>
                          <a:spcPts val="0"/>
                        </a:spcAft>
                      </a:pPr>
                      <a:r>
                        <a:rPr lang="es-EC" sz="1000" b="0">
                          <a:solidFill>
                            <a:srgbClr val="000000"/>
                          </a:solidFill>
                          <a:effectLst/>
                        </a:rPr>
                        <a:t>357</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0">
                          <a:solidFill>
                            <a:srgbClr val="000000"/>
                          </a:solidFill>
                          <a:effectLst/>
                        </a:rPr>
                        <a:t>1118</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0" dirty="0">
                          <a:solidFill>
                            <a:srgbClr val="000000"/>
                          </a:solidFill>
                          <a:effectLst/>
                        </a:rPr>
                        <a:t>13</a:t>
                      </a:r>
                      <a:endParaRPr lang="es-EC" sz="10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0" dirty="0">
                          <a:solidFill>
                            <a:srgbClr val="000000"/>
                          </a:solidFill>
                          <a:effectLst/>
                        </a:rPr>
                        <a:t>0,00</a:t>
                      </a:r>
                      <a:endParaRPr lang="es-EC" sz="10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0">
                          <a:solidFill>
                            <a:srgbClr val="000000"/>
                          </a:solidFill>
                          <a:effectLst/>
                        </a:rPr>
                        <a:t>3,33</a:t>
                      </a:r>
                      <a:endParaRPr lang="es-EC" sz="1000" b="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0" dirty="0">
                          <a:solidFill>
                            <a:srgbClr val="000000"/>
                          </a:solidFill>
                          <a:effectLst/>
                        </a:rPr>
                        <a:t>1,85</a:t>
                      </a:r>
                      <a:endParaRPr lang="es-EC" sz="10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c>
                  <a:txBody>
                    <a:bodyPr/>
                    <a:lstStyle/>
                    <a:p>
                      <a:pPr algn="ctr">
                        <a:lnSpc>
                          <a:spcPct val="150000"/>
                        </a:lnSpc>
                        <a:spcBef>
                          <a:spcPts val="1200"/>
                        </a:spcBef>
                        <a:spcAft>
                          <a:spcPts val="0"/>
                        </a:spcAft>
                      </a:pPr>
                      <a:r>
                        <a:rPr lang="es-EC" sz="1000" b="0" dirty="0">
                          <a:solidFill>
                            <a:srgbClr val="000000"/>
                          </a:solidFill>
                          <a:effectLst/>
                        </a:rPr>
                        <a:t>1,90</a:t>
                      </a:r>
                      <a:endParaRPr lang="es-EC" sz="1000" b="0" dirty="0">
                        <a:solidFill>
                          <a:srgbClr val="000000"/>
                        </a:solidFill>
                        <a:effectLst/>
                        <a:latin typeface="Arial" panose="020B0604020202020204" pitchFamily="34" charset="0"/>
                        <a:ea typeface="Calibri" panose="020F0502020204030204" pitchFamily="34" charset="0"/>
                      </a:endParaRPr>
                    </a:p>
                  </a:txBody>
                  <a:tcPr marL="44450" marR="44450" marT="0" marB="0" anchor="ctr">
                    <a:lnB w="12700" cap="flat" cmpd="sng" algn="ctr">
                      <a:solidFill>
                        <a:schemeClr val="accent3"/>
                      </a:solidFill>
                      <a:prstDash val="solid"/>
                      <a:round/>
                      <a:headEnd type="none" w="med" len="med"/>
                      <a:tailEnd type="none" w="med" len="med"/>
                    </a:lnB>
                  </a:tcPr>
                </a:tc>
              </a:tr>
            </a:tbl>
          </a:graphicData>
        </a:graphic>
      </p:graphicFrame>
      <p:sp>
        <p:nvSpPr>
          <p:cNvPr id="3" name="Rectángulo 2"/>
          <p:cNvSpPr/>
          <p:nvPr/>
        </p:nvSpPr>
        <p:spPr>
          <a:xfrm>
            <a:off x="898989" y="957383"/>
            <a:ext cx="7200000" cy="646331"/>
          </a:xfrm>
          <a:prstGeom prst="rect">
            <a:avLst/>
          </a:prstGeom>
        </p:spPr>
        <p:txBody>
          <a:bodyPr wrap="square">
            <a:spAutoFit/>
          </a:bodyPr>
          <a:lstStyle/>
          <a:p>
            <a:pPr algn="just">
              <a:spcBef>
                <a:spcPts val="1200"/>
              </a:spcBef>
              <a:spcAft>
                <a:spcPts val="1000"/>
              </a:spcAft>
            </a:pPr>
            <a:r>
              <a:rPr lang="es-EC" sz="1200" i="1" dirty="0">
                <a:latin typeface="Arial" panose="020B0604020202020204" pitchFamily="34" charset="0"/>
                <a:ea typeface="Calibri" panose="020F0502020204030204" pitchFamily="34" charset="0"/>
              </a:rPr>
              <a:t>Grosor de cáscara de huevo comercial marrón obtenidos al evaluar dos sistemas de levante hasta inicio de la etapa de pre postura en gallina de postura comercial Lohmann Brown-Classic bajo dos dietas nutricionales.</a:t>
            </a:r>
            <a:endParaRPr lang="es-EC" sz="1200" dirty="0">
              <a:effectLst/>
              <a:latin typeface="Arial" panose="020B0604020202020204" pitchFamily="34" charset="0"/>
              <a:ea typeface="Calibri" panose="020F0502020204030204" pitchFamily="34" charset="0"/>
            </a:endParaRPr>
          </a:p>
        </p:txBody>
      </p:sp>
      <p:sp>
        <p:nvSpPr>
          <p:cNvPr id="6" name="Rectángulo 5"/>
          <p:cNvSpPr/>
          <p:nvPr/>
        </p:nvSpPr>
        <p:spPr>
          <a:xfrm>
            <a:off x="898989" y="671996"/>
            <a:ext cx="7200000" cy="276999"/>
          </a:xfrm>
          <a:prstGeom prst="rect">
            <a:avLst/>
          </a:prstGeom>
        </p:spPr>
        <p:txBody>
          <a:bodyPr wrap="square">
            <a:spAutoFit/>
          </a:bodyPr>
          <a:lstStyle/>
          <a:p>
            <a:pPr>
              <a:spcBef>
                <a:spcPts val="1200"/>
              </a:spcBef>
              <a:spcAft>
                <a:spcPts val="1000"/>
              </a:spcAft>
            </a:pPr>
            <a:r>
              <a:rPr lang="es-EC" sz="1200" b="1" dirty="0" smtClean="0">
                <a:latin typeface="Arial" panose="020B0604020202020204" pitchFamily="34" charset="0"/>
                <a:ea typeface="Calibri" panose="020F0502020204030204" pitchFamily="34" charset="0"/>
              </a:rPr>
              <a:t>Tabla 27</a:t>
            </a:r>
            <a:endParaRPr lang="es-EC" sz="1200" dirty="0">
              <a:effectLst/>
              <a:latin typeface="Arial" panose="020B0604020202020204" pitchFamily="34" charset="0"/>
              <a:ea typeface="Calibri" panose="020F0502020204030204" pitchFamily="34" charset="0"/>
            </a:endParaRPr>
          </a:p>
        </p:txBody>
      </p:sp>
      <p:sp>
        <p:nvSpPr>
          <p:cNvPr id="4" name="Llamada con línea 1 (borde y barra de énfasis) 3"/>
          <p:cNvSpPr/>
          <p:nvPr/>
        </p:nvSpPr>
        <p:spPr>
          <a:xfrm>
            <a:off x="6143946" y="1919746"/>
            <a:ext cx="1955044" cy="2292935"/>
          </a:xfrm>
          <a:prstGeom prst="accentBorderCallout1">
            <a:avLst>
              <a:gd name="adj1" fmla="val 18750"/>
              <a:gd name="adj2" fmla="val -8333"/>
              <a:gd name="adj3" fmla="val 94101"/>
              <a:gd name="adj4" fmla="val -8649"/>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1100" dirty="0" smtClean="0">
                <a:solidFill>
                  <a:srgbClr val="000000"/>
                </a:solidFill>
                <a:latin typeface="Arial" panose="020B0604020202020204" pitchFamily="34" charset="0"/>
                <a:ea typeface="Calibri" panose="020F0502020204030204" pitchFamily="34" charset="0"/>
              </a:rPr>
              <a:t>Se </a:t>
            </a:r>
            <a:r>
              <a:rPr lang="es-EC" sz="1100" dirty="0">
                <a:solidFill>
                  <a:srgbClr val="000000"/>
                </a:solidFill>
                <a:latin typeface="Arial" panose="020B0604020202020204" pitchFamily="34" charset="0"/>
                <a:ea typeface="Calibri" panose="020F0502020204030204" pitchFamily="34" charset="0"/>
              </a:rPr>
              <a:t>logró reducir los riegos de microrroturas de la cáscara </a:t>
            </a:r>
            <a:r>
              <a:rPr lang="es-EC" sz="1100" dirty="0" smtClean="0">
                <a:solidFill>
                  <a:srgbClr val="000000"/>
                </a:solidFill>
                <a:latin typeface="Arial" panose="020B0604020202020204" pitchFamily="34" charset="0"/>
                <a:ea typeface="Calibri" panose="020F0502020204030204" pitchFamily="34" charset="0"/>
              </a:rPr>
              <a:t>al </a:t>
            </a:r>
            <a:r>
              <a:rPr lang="es-EC" sz="1100" dirty="0">
                <a:solidFill>
                  <a:srgbClr val="000000"/>
                </a:solidFill>
                <a:latin typeface="Arial" panose="020B0604020202020204" pitchFamily="34" charset="0"/>
                <a:ea typeface="Calibri" panose="020F0502020204030204" pitchFamily="34" charset="0"/>
              </a:rPr>
              <a:t>0,1% esto debido a los niveles de minerales suministrados durante el ciclo de producción en el que se administró en etapa pre inicio 2,02%; inicio 2,27%; levante 2,56% y postura 10,51% entre fuentes de calcio y fosforo  superando lo indicado por (</a:t>
            </a:r>
            <a:r>
              <a:rPr lang="es-EC" sz="1100" dirty="0" err="1">
                <a:solidFill>
                  <a:srgbClr val="000000"/>
                </a:solidFill>
                <a:latin typeface="Arial" panose="020B0604020202020204" pitchFamily="34" charset="0"/>
                <a:ea typeface="Calibri" panose="020F0502020204030204" pitchFamily="34" charset="0"/>
              </a:rPr>
              <a:t>Periago</a:t>
            </a:r>
            <a:r>
              <a:rPr lang="es-EC" sz="1100" dirty="0">
                <a:solidFill>
                  <a:srgbClr val="000000"/>
                </a:solidFill>
                <a:latin typeface="Arial" panose="020B0604020202020204" pitchFamily="34" charset="0"/>
                <a:ea typeface="Calibri" panose="020F0502020204030204" pitchFamily="34" charset="0"/>
              </a:rPr>
              <a:t>, 2010</a:t>
            </a:r>
            <a:r>
              <a:rPr lang="es-EC" sz="1100" dirty="0" smtClean="0">
                <a:solidFill>
                  <a:srgbClr val="000000"/>
                </a:solidFill>
                <a:latin typeface="Arial" panose="020B0604020202020204" pitchFamily="34" charset="0"/>
                <a:ea typeface="Calibri" panose="020F0502020204030204" pitchFamily="34" charset="0"/>
              </a:rPr>
              <a:t>).</a:t>
            </a:r>
            <a:r>
              <a:rPr lang="es-CO" sz="1100" dirty="0" smtClean="0">
                <a:solidFill>
                  <a:srgbClr val="000000"/>
                </a:solidFill>
                <a:latin typeface="Arial" panose="020B0604020202020204" pitchFamily="34" charset="0"/>
                <a:ea typeface="Calibri" panose="020F0502020204030204" pitchFamily="34" charset="0"/>
              </a:rPr>
              <a:t> </a:t>
            </a:r>
            <a:endParaRPr lang="es-EC" sz="1100" dirty="0">
              <a:solidFill>
                <a:srgbClr val="000000"/>
              </a:solidFill>
            </a:endParaRPr>
          </a:p>
        </p:txBody>
      </p:sp>
    </p:spTree>
    <p:extLst>
      <p:ext uri="{BB962C8B-B14F-4D97-AF65-F5344CB8AC3E}">
        <p14:creationId xmlns:p14="http://schemas.microsoft.com/office/powerpoint/2010/main" val="274912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2741" y="0"/>
            <a:ext cx="5652143" cy="1179900"/>
          </a:xfrm>
          <a:noFill/>
        </p:spPr>
        <p:txBody>
          <a:bodyPr/>
          <a:lstStyle/>
          <a:p>
            <a:pPr marL="457200" indent="-457200">
              <a:buFont typeface="Wingdings" panose="05000000000000000000" pitchFamily="2" charset="2"/>
              <a:buChar char="§"/>
            </a:pPr>
            <a:r>
              <a:rPr lang="es-CO" dirty="0" smtClean="0"/>
              <a:t>Porcentaje de Postura</a:t>
            </a:r>
            <a:endParaRPr lang="es-CO" dirty="0"/>
          </a:p>
        </p:txBody>
      </p:sp>
      <p:sp>
        <p:nvSpPr>
          <p:cNvPr id="5" name="Google Shape;294;p39"/>
          <p:cNvSpPr txBox="1">
            <a:spLocks noGrp="1"/>
          </p:cNvSpPr>
          <p:nvPr>
            <p:ph type="subTitle" idx="4294967295"/>
          </p:nvPr>
        </p:nvSpPr>
        <p:spPr>
          <a:xfrm>
            <a:off x="421240" y="892543"/>
            <a:ext cx="8371067" cy="792419"/>
          </a:xfrm>
          <a:prstGeom prst="rect">
            <a:avLst/>
          </a:prstGeom>
        </p:spPr>
        <p:txBody>
          <a:bodyPr spcFirstLastPara="1" wrap="square" lIns="91425" tIns="91425" rIns="91425" bIns="91425" anchor="t" anchorCtr="0">
            <a:noAutofit/>
          </a:bodyPr>
          <a:lstStyle/>
          <a:p>
            <a:pPr marL="139700" indent="0">
              <a:buNone/>
            </a:pPr>
            <a:r>
              <a:rPr lang="es-EC" b="1" dirty="0">
                <a:solidFill>
                  <a:schemeClr val="accent3">
                    <a:lumMod val="75000"/>
                  </a:schemeClr>
                </a:solidFill>
              </a:rPr>
              <a:t>Figura  17 </a:t>
            </a:r>
            <a:endParaRPr lang="es-CO" dirty="0">
              <a:solidFill>
                <a:schemeClr val="accent3">
                  <a:lumMod val="75000"/>
                </a:schemeClr>
              </a:solidFill>
            </a:endParaRPr>
          </a:p>
          <a:p>
            <a:pPr marL="139700" indent="0">
              <a:buNone/>
            </a:pPr>
            <a:r>
              <a:rPr lang="es-EC" i="1" dirty="0">
                <a:solidFill>
                  <a:schemeClr val="accent3">
                    <a:lumMod val="75000"/>
                  </a:schemeClr>
                </a:solidFill>
              </a:rPr>
              <a:t>Comportamiento de la producción de ponedoras </a:t>
            </a:r>
            <a:r>
              <a:rPr lang="es-EC" i="1" dirty="0" err="1">
                <a:solidFill>
                  <a:schemeClr val="accent3">
                    <a:lumMod val="75000"/>
                  </a:schemeClr>
                </a:solidFill>
              </a:rPr>
              <a:t>Lohmann</a:t>
            </a:r>
            <a:r>
              <a:rPr lang="es-EC" i="1" dirty="0">
                <a:solidFill>
                  <a:schemeClr val="accent3">
                    <a:lumMod val="75000"/>
                  </a:schemeClr>
                </a:solidFill>
              </a:rPr>
              <a:t> Brown-</a:t>
            </a:r>
            <a:r>
              <a:rPr lang="es-EC" i="1" dirty="0" err="1">
                <a:solidFill>
                  <a:schemeClr val="accent3">
                    <a:lumMod val="75000"/>
                  </a:schemeClr>
                </a:solidFill>
              </a:rPr>
              <a:t>Classic</a:t>
            </a:r>
            <a:r>
              <a:rPr lang="es-EC" i="1" dirty="0">
                <a:solidFill>
                  <a:schemeClr val="accent3">
                    <a:lumMod val="75000"/>
                  </a:schemeClr>
                </a:solidFill>
              </a:rPr>
              <a:t> sometidas a dos métodos de crianza bajo dos dietas nutricionales.</a:t>
            </a:r>
            <a:endParaRPr lang="es-CO" dirty="0">
              <a:solidFill>
                <a:schemeClr val="accent3">
                  <a:lumMod val="75000"/>
                </a:schemeClr>
              </a:solidFill>
            </a:endParaRPr>
          </a:p>
          <a:p>
            <a:pPr marL="0" lvl="0" indent="0" algn="just" rtl="0">
              <a:spcBef>
                <a:spcPts val="0"/>
              </a:spcBef>
              <a:spcAft>
                <a:spcPts val="0"/>
              </a:spcAft>
              <a:buNone/>
            </a:pPr>
            <a:endParaRPr sz="1400" dirty="0"/>
          </a:p>
        </p:txBody>
      </p:sp>
      <p:sp>
        <p:nvSpPr>
          <p:cNvPr id="3" name="CuadroTexto 2"/>
          <p:cNvSpPr txBox="1"/>
          <p:nvPr/>
        </p:nvSpPr>
        <p:spPr>
          <a:xfrm>
            <a:off x="5817994" y="2917627"/>
            <a:ext cx="2974313" cy="738664"/>
          </a:xfrm>
          <a:prstGeom prst="rect">
            <a:avLst/>
          </a:prstGeom>
          <a:ln w="19050"/>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C" dirty="0" smtClean="0">
                <a:solidFill>
                  <a:srgbClr val="434343">
                    <a:lumMod val="75000"/>
                  </a:srgbClr>
                </a:solidFill>
              </a:rPr>
              <a:t>Sistema en Jaula: eleva </a:t>
            </a:r>
            <a:r>
              <a:rPr lang="es-EC" dirty="0">
                <a:solidFill>
                  <a:srgbClr val="434343">
                    <a:lumMod val="75000"/>
                  </a:srgbClr>
                </a:solidFill>
              </a:rPr>
              <a:t>el rendimiento en un 15</a:t>
            </a:r>
            <a:r>
              <a:rPr lang="es-EC" dirty="0" smtClean="0">
                <a:solidFill>
                  <a:srgbClr val="434343">
                    <a:lumMod val="75000"/>
                  </a:srgbClr>
                </a:solidFill>
              </a:rPr>
              <a:t>% según </a:t>
            </a:r>
            <a:r>
              <a:rPr lang="es-CO" dirty="0">
                <a:solidFill>
                  <a:srgbClr val="434343">
                    <a:lumMod val="75000"/>
                  </a:srgbClr>
                </a:solidFill>
              </a:rPr>
              <a:t>(Barahona, 2012</a:t>
            </a:r>
            <a:r>
              <a:rPr lang="es-CO" dirty="0" smtClean="0">
                <a:solidFill>
                  <a:srgbClr val="434343">
                    <a:lumMod val="75000"/>
                  </a:srgbClr>
                </a:solidFill>
              </a:rPr>
              <a:t>)</a:t>
            </a:r>
            <a:endParaRPr lang="es-CO" dirty="0">
              <a:solidFill>
                <a:srgbClr val="434343">
                  <a:lumMod val="75000"/>
                </a:srgbClr>
              </a:solidFill>
            </a:endParaRPr>
          </a:p>
        </p:txBody>
      </p:sp>
      <p:graphicFrame>
        <p:nvGraphicFramePr>
          <p:cNvPr id="7" name="Gráfico 6"/>
          <p:cNvGraphicFramePr/>
          <p:nvPr>
            <p:extLst>
              <p:ext uri="{D42A27DB-BD31-4B8C-83A1-F6EECF244321}">
                <p14:modId xmlns:p14="http://schemas.microsoft.com/office/powerpoint/2010/main" val="3089837280"/>
              </p:ext>
            </p:extLst>
          </p:nvPr>
        </p:nvGraphicFramePr>
        <p:xfrm>
          <a:off x="387280" y="1858748"/>
          <a:ext cx="5219700" cy="2987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0117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783627" y="-87953"/>
            <a:ext cx="5677319" cy="717000"/>
          </a:xfrm>
        </p:spPr>
        <p:txBody>
          <a:bodyPr/>
          <a:lstStyle/>
          <a:p>
            <a:r>
              <a:rPr lang="es-CO" dirty="0" smtClean="0"/>
              <a:t>Análisis Costo-Beneficio</a:t>
            </a:r>
            <a:endParaRPr lang="es-CO" dirty="0"/>
          </a:p>
        </p:txBody>
      </p:sp>
      <p:sp>
        <p:nvSpPr>
          <p:cNvPr id="6" name="Google Shape;294;p39"/>
          <p:cNvSpPr txBox="1">
            <a:spLocks/>
          </p:cNvSpPr>
          <p:nvPr/>
        </p:nvSpPr>
        <p:spPr>
          <a:xfrm>
            <a:off x="361833" y="420096"/>
            <a:ext cx="8340039" cy="2089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b="1" dirty="0"/>
              <a:t>Tabla 29  </a:t>
            </a:r>
            <a:endParaRPr lang="es-CO" dirty="0"/>
          </a:p>
          <a:p>
            <a:r>
              <a:rPr lang="es-EC" i="1" dirty="0"/>
              <a:t>Egresos en etapa de levante al evaluar dos sistemas de levante hasta inicio de la etapa de pre postura en gallina de postura comercial </a:t>
            </a:r>
            <a:r>
              <a:rPr lang="es-EC" i="1" dirty="0" err="1"/>
              <a:t>Lohmann</a:t>
            </a:r>
            <a:r>
              <a:rPr lang="es-EC" i="1" dirty="0"/>
              <a:t> Brown-</a:t>
            </a:r>
            <a:r>
              <a:rPr lang="es-EC" i="1" dirty="0" err="1"/>
              <a:t>Classic</a:t>
            </a:r>
            <a:r>
              <a:rPr lang="es-EC" i="1" dirty="0"/>
              <a:t> bajo dos dietas nutricionales.</a:t>
            </a:r>
            <a:endParaRPr lang="es-CO" dirty="0"/>
          </a:p>
          <a:p>
            <a:pPr marL="180975" indent="-41275" algn="just"/>
            <a:endParaRPr lang="es-EC" dirty="0" smtClean="0">
              <a:solidFill>
                <a:srgbClr val="434343">
                  <a:lumMod val="75000"/>
                </a:srgbClr>
              </a:solidFill>
            </a:endParaRPr>
          </a:p>
          <a:p>
            <a:pPr algn="just"/>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285968738"/>
              </p:ext>
            </p:extLst>
          </p:nvPr>
        </p:nvGraphicFramePr>
        <p:xfrm>
          <a:off x="686782" y="1289815"/>
          <a:ext cx="7840768" cy="3591671"/>
        </p:xfrm>
        <a:graphic>
          <a:graphicData uri="http://schemas.openxmlformats.org/drawingml/2006/table">
            <a:tbl>
              <a:tblPr firstRow="1" firstCol="1" bandRow="1">
                <a:tableStyleId>{C083E6E3-FA7D-4D7B-A595-EF9225AFEA82}</a:tableStyleId>
              </a:tblPr>
              <a:tblGrid>
                <a:gridCol w="3145479"/>
                <a:gridCol w="799717"/>
                <a:gridCol w="72214"/>
                <a:gridCol w="678105"/>
                <a:gridCol w="788718"/>
                <a:gridCol w="788718"/>
                <a:gridCol w="788718"/>
                <a:gridCol w="779099"/>
              </a:tblGrid>
              <a:tr h="170271">
                <a:tc rowSpan="2">
                  <a:txBody>
                    <a:bodyPr/>
                    <a:lstStyle/>
                    <a:p>
                      <a:pPr algn="ctr">
                        <a:lnSpc>
                          <a:spcPct val="115000"/>
                        </a:lnSpc>
                        <a:spcBef>
                          <a:spcPts val="1200"/>
                        </a:spcBef>
                        <a:spcAft>
                          <a:spcPts val="0"/>
                        </a:spcAft>
                      </a:pPr>
                      <a:r>
                        <a:rPr lang="es-CO" sz="1100" b="0" dirty="0">
                          <a:solidFill>
                            <a:srgbClr val="000000"/>
                          </a:solidFill>
                          <a:effectLst/>
                        </a:rPr>
                        <a:t>Descripción</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lnT w="12700" cap="flat" cmpd="sng" algn="ctr">
                      <a:solidFill>
                        <a:schemeClr val="accent3">
                          <a:lumMod val="75000"/>
                        </a:schemeClr>
                      </a:solidFill>
                      <a:prstDash val="solid"/>
                      <a:round/>
                      <a:headEnd type="none" w="med" len="med"/>
                      <a:tailEnd type="none" w="med" len="med"/>
                    </a:lnT>
                  </a:tcPr>
                </a:tc>
                <a:tc rowSpan="2">
                  <a:txBody>
                    <a:bodyPr/>
                    <a:lstStyle/>
                    <a:p>
                      <a:pPr algn="ctr">
                        <a:lnSpc>
                          <a:spcPct val="115000"/>
                        </a:lnSpc>
                        <a:spcBef>
                          <a:spcPts val="1200"/>
                        </a:spcBef>
                        <a:spcAft>
                          <a:spcPts val="0"/>
                        </a:spcAft>
                      </a:pPr>
                      <a:r>
                        <a:rPr lang="es-CO" sz="1100" b="0" dirty="0">
                          <a:solidFill>
                            <a:srgbClr val="000000"/>
                          </a:solidFill>
                          <a:effectLst/>
                        </a:rPr>
                        <a:t>Cantidad</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lnT w="12700" cap="flat" cmpd="sng" algn="ctr">
                      <a:solidFill>
                        <a:schemeClr val="accent3">
                          <a:lumMod val="75000"/>
                        </a:schemeClr>
                      </a:solidFill>
                      <a:prstDash val="solid"/>
                      <a:round/>
                      <a:headEnd type="none" w="med" len="med"/>
                      <a:tailEnd type="none" w="med" len="med"/>
                    </a:lnT>
                  </a:tcPr>
                </a:tc>
                <a:tc rowSpan="2" gridSpan="2">
                  <a:txBody>
                    <a:bodyPr/>
                    <a:lstStyle/>
                    <a:p>
                      <a:pPr algn="ctr">
                        <a:lnSpc>
                          <a:spcPct val="115000"/>
                        </a:lnSpc>
                        <a:spcBef>
                          <a:spcPts val="1200"/>
                        </a:spcBef>
                        <a:spcAft>
                          <a:spcPts val="0"/>
                        </a:spcAft>
                      </a:pPr>
                      <a:r>
                        <a:rPr lang="es-CO" sz="1100" b="0" dirty="0">
                          <a:solidFill>
                            <a:srgbClr val="000000"/>
                          </a:solidFill>
                          <a:effectLst/>
                        </a:rPr>
                        <a:t>Precio Unitario ($)</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lnT w="12700" cap="flat" cmpd="sng" algn="ctr">
                      <a:solidFill>
                        <a:schemeClr val="accent3">
                          <a:lumMod val="75000"/>
                        </a:schemeClr>
                      </a:solidFill>
                      <a:prstDash val="solid"/>
                      <a:round/>
                      <a:headEnd type="none" w="med" len="med"/>
                      <a:tailEnd type="none" w="med" len="med"/>
                    </a:lnT>
                  </a:tcPr>
                </a:tc>
                <a:tc rowSpan="2" hMerge="1">
                  <a:txBody>
                    <a:bodyPr/>
                    <a:lstStyle/>
                    <a:p>
                      <a:endParaRPr lang="es-EC"/>
                    </a:p>
                  </a:txBody>
                  <a:tcPr/>
                </a:tc>
                <a:tc gridSpan="4">
                  <a:txBody>
                    <a:bodyPr/>
                    <a:lstStyle/>
                    <a:p>
                      <a:pPr algn="ctr">
                        <a:lnSpc>
                          <a:spcPct val="150000"/>
                        </a:lnSpc>
                        <a:spcBef>
                          <a:spcPts val="1200"/>
                        </a:spcBef>
                        <a:spcAft>
                          <a:spcPts val="0"/>
                        </a:spcAft>
                      </a:pPr>
                      <a:r>
                        <a:rPr lang="es-CO" sz="1100" b="0" dirty="0">
                          <a:solidFill>
                            <a:srgbClr val="000000"/>
                          </a:solidFill>
                          <a:effectLst/>
                        </a:rPr>
                        <a:t>Tratamiento ($)</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lnT w="12700" cap="flat" cmpd="sng" algn="ctr">
                      <a:solidFill>
                        <a:schemeClr val="accent3">
                          <a:lumMod val="75000"/>
                        </a:schemeClr>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tr>
              <a:tr h="237907">
                <a:tc vMerge="1">
                  <a:txBody>
                    <a:bodyPr/>
                    <a:lstStyle/>
                    <a:p>
                      <a:endParaRPr lang="es-EC"/>
                    </a:p>
                  </a:txBody>
                  <a:tcPr/>
                </a:tc>
                <a:tc vMerge="1">
                  <a:txBody>
                    <a:bodyPr/>
                    <a:lstStyle/>
                    <a:p>
                      <a:endParaRPr lang="es-EC"/>
                    </a:p>
                  </a:txBody>
                  <a:tcPr/>
                </a:tc>
                <a:tc gridSpan="2" vMerge="1">
                  <a:txBody>
                    <a:bodyPr/>
                    <a:lstStyle/>
                    <a:p>
                      <a:endParaRPr lang="es-EC"/>
                    </a:p>
                  </a:txBody>
                  <a:tcPr/>
                </a:tc>
                <a:tc hMerge="1" vMerge="1">
                  <a:txBody>
                    <a:bodyPr/>
                    <a:lstStyle/>
                    <a:p>
                      <a:endParaRPr lang="es-EC"/>
                    </a:p>
                  </a:txBody>
                  <a:tcPr/>
                </a:tc>
                <a:tc>
                  <a:txBody>
                    <a:bodyPr/>
                    <a:lstStyle/>
                    <a:p>
                      <a:pPr algn="ctr">
                        <a:lnSpc>
                          <a:spcPct val="115000"/>
                        </a:lnSpc>
                        <a:spcBef>
                          <a:spcPts val="1200"/>
                        </a:spcBef>
                        <a:spcAft>
                          <a:spcPts val="0"/>
                        </a:spcAft>
                      </a:pPr>
                      <a:r>
                        <a:rPr lang="es-CO" sz="1100" b="0" dirty="0">
                          <a:solidFill>
                            <a:srgbClr val="000000"/>
                          </a:solidFill>
                          <a:effectLst/>
                        </a:rPr>
                        <a:t>T1</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lnL w="12700" cap="flat" cmpd="sng" algn="ctr">
                      <a:noFill/>
                      <a:prstDash val="solid"/>
                      <a:round/>
                      <a:headEnd type="none" w="med" len="med"/>
                      <a:tailEnd type="none" w="med" len="med"/>
                    </a:lnL>
                    <a:lnB w="12700" cap="flat" cmpd="sng" algn="ctr">
                      <a:solidFill>
                        <a:schemeClr val="accent3">
                          <a:lumMod val="75000"/>
                        </a:schemeClr>
                      </a:solidFill>
                      <a:prstDash val="solid"/>
                      <a:round/>
                      <a:headEnd type="none" w="med" len="med"/>
                      <a:tailEnd type="none" w="med" len="med"/>
                    </a:lnB>
                  </a:tcPr>
                </a:tc>
                <a:tc>
                  <a:txBody>
                    <a:bodyPr/>
                    <a:lstStyle/>
                    <a:p>
                      <a:pPr algn="ctr">
                        <a:lnSpc>
                          <a:spcPct val="115000"/>
                        </a:lnSpc>
                        <a:spcBef>
                          <a:spcPts val="1200"/>
                        </a:spcBef>
                        <a:spcAft>
                          <a:spcPts val="0"/>
                        </a:spcAft>
                      </a:pPr>
                      <a:r>
                        <a:rPr lang="es-CO" sz="1100" b="0" dirty="0">
                          <a:solidFill>
                            <a:srgbClr val="000000"/>
                          </a:solidFill>
                          <a:effectLst/>
                        </a:rPr>
                        <a:t>T2</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15000"/>
                        </a:lnSpc>
                        <a:spcBef>
                          <a:spcPts val="1200"/>
                        </a:spcBef>
                        <a:spcAft>
                          <a:spcPts val="0"/>
                        </a:spcAft>
                      </a:pPr>
                      <a:r>
                        <a:rPr lang="es-CO" sz="1100" b="0" dirty="0">
                          <a:solidFill>
                            <a:srgbClr val="000000"/>
                          </a:solidFill>
                          <a:effectLst/>
                        </a:rPr>
                        <a:t>T3 </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15000"/>
                        </a:lnSpc>
                        <a:spcBef>
                          <a:spcPts val="1200"/>
                        </a:spcBef>
                        <a:spcAft>
                          <a:spcPts val="0"/>
                        </a:spcAft>
                      </a:pPr>
                      <a:r>
                        <a:rPr lang="es-CO" sz="1100" b="0" dirty="0">
                          <a:solidFill>
                            <a:srgbClr val="000000"/>
                          </a:solidFill>
                          <a:effectLst/>
                        </a:rPr>
                        <a:t>T4</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lnB w="12700" cap="flat" cmpd="sng" algn="ctr">
                      <a:solidFill>
                        <a:schemeClr val="accent3">
                          <a:lumMod val="75000"/>
                        </a:schemeClr>
                      </a:solidFill>
                      <a:prstDash val="solid"/>
                      <a:round/>
                      <a:headEnd type="none" w="med" len="med"/>
                      <a:tailEnd type="none" w="med" len="med"/>
                    </a:lnB>
                  </a:tcPr>
                </a:tc>
              </a:tr>
              <a:tr h="189190">
                <a:tc>
                  <a:txBody>
                    <a:bodyPr/>
                    <a:lstStyle/>
                    <a:p>
                      <a:pPr algn="l">
                        <a:lnSpc>
                          <a:spcPct val="115000"/>
                        </a:lnSpc>
                        <a:spcBef>
                          <a:spcPts val="1200"/>
                        </a:spcBef>
                        <a:spcAft>
                          <a:spcPts val="0"/>
                        </a:spcAft>
                      </a:pPr>
                      <a:r>
                        <a:rPr lang="es-CO" sz="1100" b="0">
                          <a:solidFill>
                            <a:srgbClr val="000000"/>
                          </a:solidFill>
                          <a:effectLst/>
                        </a:rPr>
                        <a:t>Pollitas Lohmann Brown-Classic</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80,00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gridSpan="2">
                  <a:txBody>
                    <a:bodyPr/>
                    <a:lstStyle/>
                    <a:p>
                      <a:pPr algn="ctr">
                        <a:lnSpc>
                          <a:spcPct val="115000"/>
                        </a:lnSpc>
                        <a:spcBef>
                          <a:spcPts val="1200"/>
                        </a:spcBef>
                        <a:spcAft>
                          <a:spcPts val="0"/>
                        </a:spcAft>
                      </a:pPr>
                      <a:r>
                        <a:rPr lang="es-CO" sz="1100" b="0">
                          <a:solidFill>
                            <a:srgbClr val="000000"/>
                          </a:solidFill>
                          <a:effectLst/>
                        </a:rPr>
                        <a:t>1,09</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hMerge="1">
                  <a:txBody>
                    <a:bodyPr/>
                    <a:lstStyle/>
                    <a:p>
                      <a:endParaRPr lang="es-EC"/>
                    </a:p>
                  </a:txBody>
                  <a:tcPr/>
                </a:tc>
                <a:tc>
                  <a:txBody>
                    <a:bodyPr/>
                    <a:lstStyle/>
                    <a:p>
                      <a:pPr algn="ctr">
                        <a:lnSpc>
                          <a:spcPct val="115000"/>
                        </a:lnSpc>
                        <a:spcBef>
                          <a:spcPts val="1200"/>
                        </a:spcBef>
                        <a:spcAft>
                          <a:spcPts val="0"/>
                        </a:spcAft>
                      </a:pPr>
                      <a:r>
                        <a:rPr lang="es-CO" sz="1100" b="0">
                          <a:solidFill>
                            <a:srgbClr val="000000"/>
                          </a:solidFill>
                          <a:effectLst/>
                        </a:rPr>
                        <a:t>87,20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lnT w="12700" cap="flat" cmpd="sng" algn="ctr">
                      <a:solidFill>
                        <a:schemeClr val="accent3">
                          <a:lumMod val="75000"/>
                        </a:schemeClr>
                      </a:solidFill>
                      <a:prstDash val="solid"/>
                      <a:round/>
                      <a:headEnd type="none" w="med" len="med"/>
                      <a:tailEnd type="none" w="med" len="med"/>
                    </a:lnT>
                  </a:tcPr>
                </a:tc>
                <a:tc>
                  <a:txBody>
                    <a:bodyPr/>
                    <a:lstStyle/>
                    <a:p>
                      <a:pPr algn="ctr">
                        <a:lnSpc>
                          <a:spcPct val="115000"/>
                        </a:lnSpc>
                        <a:spcBef>
                          <a:spcPts val="1200"/>
                        </a:spcBef>
                        <a:spcAft>
                          <a:spcPts val="0"/>
                        </a:spcAft>
                      </a:pPr>
                      <a:r>
                        <a:rPr lang="es-CO" sz="1100" b="0">
                          <a:solidFill>
                            <a:srgbClr val="000000"/>
                          </a:solidFill>
                          <a:effectLst/>
                        </a:rPr>
                        <a:t>87,20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lnT w="12700" cap="flat" cmpd="sng" algn="ctr">
                      <a:solidFill>
                        <a:schemeClr val="accent3">
                          <a:lumMod val="75000"/>
                        </a:schemeClr>
                      </a:solidFill>
                      <a:prstDash val="solid"/>
                      <a:round/>
                      <a:headEnd type="none" w="med" len="med"/>
                      <a:tailEnd type="none" w="med" len="med"/>
                    </a:lnT>
                  </a:tcPr>
                </a:tc>
                <a:tc>
                  <a:txBody>
                    <a:bodyPr/>
                    <a:lstStyle/>
                    <a:p>
                      <a:pPr algn="ctr">
                        <a:lnSpc>
                          <a:spcPct val="115000"/>
                        </a:lnSpc>
                        <a:spcBef>
                          <a:spcPts val="1200"/>
                        </a:spcBef>
                        <a:spcAft>
                          <a:spcPts val="0"/>
                        </a:spcAft>
                      </a:pPr>
                      <a:r>
                        <a:rPr lang="es-CO" sz="1100" b="0">
                          <a:solidFill>
                            <a:srgbClr val="000000"/>
                          </a:solidFill>
                          <a:effectLst/>
                        </a:rPr>
                        <a:t>87,20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lnT w="12700" cap="flat" cmpd="sng" algn="ctr">
                      <a:solidFill>
                        <a:schemeClr val="accent3">
                          <a:lumMod val="75000"/>
                        </a:schemeClr>
                      </a:solidFill>
                      <a:prstDash val="solid"/>
                      <a:round/>
                      <a:headEnd type="none" w="med" len="med"/>
                      <a:tailEnd type="none" w="med" len="med"/>
                    </a:lnT>
                  </a:tcPr>
                </a:tc>
                <a:tc>
                  <a:txBody>
                    <a:bodyPr/>
                    <a:lstStyle/>
                    <a:p>
                      <a:pPr algn="ctr">
                        <a:lnSpc>
                          <a:spcPct val="115000"/>
                        </a:lnSpc>
                        <a:spcBef>
                          <a:spcPts val="1200"/>
                        </a:spcBef>
                        <a:spcAft>
                          <a:spcPts val="0"/>
                        </a:spcAft>
                      </a:pPr>
                      <a:r>
                        <a:rPr lang="es-CO" sz="1100" b="0">
                          <a:solidFill>
                            <a:srgbClr val="000000"/>
                          </a:solidFill>
                          <a:effectLst/>
                        </a:rPr>
                        <a:t>87,20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lnT w="12700" cap="flat" cmpd="sng" algn="ctr">
                      <a:solidFill>
                        <a:schemeClr val="accent3">
                          <a:lumMod val="75000"/>
                        </a:schemeClr>
                      </a:solidFill>
                      <a:prstDash val="solid"/>
                      <a:round/>
                      <a:headEnd type="none" w="med" len="med"/>
                      <a:tailEnd type="none" w="med" len="med"/>
                    </a:lnT>
                  </a:tcPr>
                </a:tc>
              </a:tr>
              <a:tr h="189190">
                <a:tc>
                  <a:txBody>
                    <a:bodyPr/>
                    <a:lstStyle/>
                    <a:p>
                      <a:pPr algn="l">
                        <a:lnSpc>
                          <a:spcPct val="115000"/>
                        </a:lnSpc>
                        <a:spcBef>
                          <a:spcPts val="1200"/>
                        </a:spcBef>
                        <a:spcAft>
                          <a:spcPts val="0"/>
                        </a:spcAft>
                      </a:pPr>
                      <a:r>
                        <a:rPr lang="es-CO" sz="1100" b="0">
                          <a:solidFill>
                            <a:srgbClr val="000000"/>
                          </a:solidFill>
                          <a:effectLst/>
                        </a:rPr>
                        <a:t>Vacuna Marek+Laringotraqueitis</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80,00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gridSpan="2">
                  <a:txBody>
                    <a:bodyPr/>
                    <a:lstStyle/>
                    <a:p>
                      <a:pPr algn="ctr">
                        <a:lnSpc>
                          <a:spcPct val="115000"/>
                        </a:lnSpc>
                        <a:spcBef>
                          <a:spcPts val="1200"/>
                        </a:spcBef>
                        <a:spcAft>
                          <a:spcPts val="0"/>
                        </a:spcAft>
                      </a:pPr>
                      <a:r>
                        <a:rPr lang="es-CO" sz="1100" b="0">
                          <a:solidFill>
                            <a:srgbClr val="000000"/>
                          </a:solidFill>
                          <a:effectLst/>
                        </a:rPr>
                        <a:t>0,07</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hMerge="1">
                  <a:txBody>
                    <a:bodyPr/>
                    <a:lstStyle/>
                    <a:p>
                      <a:endParaRPr lang="es-EC"/>
                    </a:p>
                  </a:txBody>
                  <a:tcPr/>
                </a:tc>
                <a:tc>
                  <a:txBody>
                    <a:bodyPr/>
                    <a:lstStyle/>
                    <a:p>
                      <a:pPr algn="ctr">
                        <a:lnSpc>
                          <a:spcPct val="115000"/>
                        </a:lnSpc>
                        <a:spcBef>
                          <a:spcPts val="1200"/>
                        </a:spcBef>
                        <a:spcAft>
                          <a:spcPts val="0"/>
                        </a:spcAft>
                      </a:pPr>
                      <a:r>
                        <a:rPr lang="es-CO" sz="1100" b="0">
                          <a:solidFill>
                            <a:srgbClr val="000000"/>
                          </a:solidFill>
                          <a:effectLst/>
                        </a:rPr>
                        <a:t>5,60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5,60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5,60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5,60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r>
              <a:tr h="374596">
                <a:tc>
                  <a:txBody>
                    <a:bodyPr/>
                    <a:lstStyle/>
                    <a:p>
                      <a:pPr algn="l">
                        <a:lnSpc>
                          <a:spcPct val="115000"/>
                        </a:lnSpc>
                        <a:spcBef>
                          <a:spcPts val="1200"/>
                        </a:spcBef>
                        <a:spcAft>
                          <a:spcPts val="0"/>
                        </a:spcAft>
                      </a:pPr>
                      <a:r>
                        <a:rPr lang="es-CO" sz="1100" b="0" dirty="0">
                          <a:solidFill>
                            <a:srgbClr val="000000"/>
                          </a:solidFill>
                          <a:effectLst/>
                        </a:rPr>
                        <a:t>Alimento balanceado </a:t>
                      </a:r>
                      <a:r>
                        <a:rPr lang="es-CO" sz="1100" b="0" dirty="0" err="1">
                          <a:solidFill>
                            <a:srgbClr val="000000"/>
                          </a:solidFill>
                          <a:effectLst/>
                        </a:rPr>
                        <a:t>premex</a:t>
                      </a:r>
                      <a:r>
                        <a:rPr lang="es-CO" sz="1100" b="0" dirty="0">
                          <a:solidFill>
                            <a:srgbClr val="000000"/>
                          </a:solidFill>
                          <a:effectLst/>
                        </a:rPr>
                        <a:t> </a:t>
                      </a:r>
                      <a:r>
                        <a:rPr lang="es-CO" sz="1100" b="0" dirty="0" smtClean="0">
                          <a:solidFill>
                            <a:srgbClr val="000000"/>
                          </a:solidFill>
                          <a:effectLst/>
                        </a:rPr>
                        <a:t>(</a:t>
                      </a:r>
                      <a:r>
                        <a:rPr lang="es-CO" sz="1100" b="0" dirty="0">
                          <a:solidFill>
                            <a:srgbClr val="000000"/>
                          </a:solidFill>
                          <a:effectLst/>
                        </a:rPr>
                        <a:t>0-4 semanas)</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0,88</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gridSpan="2">
                  <a:txBody>
                    <a:bodyPr/>
                    <a:lstStyle/>
                    <a:p>
                      <a:pPr algn="ctr">
                        <a:lnSpc>
                          <a:spcPct val="115000"/>
                        </a:lnSpc>
                        <a:spcBef>
                          <a:spcPts val="1200"/>
                        </a:spcBef>
                        <a:spcAft>
                          <a:spcPts val="0"/>
                        </a:spcAft>
                      </a:pPr>
                      <a:r>
                        <a:rPr lang="es-CO" sz="1100" b="0">
                          <a:solidFill>
                            <a:srgbClr val="000000"/>
                          </a:solidFill>
                          <a:effectLst/>
                        </a:rPr>
                        <a:t>22,58</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hMerge="1">
                  <a:txBody>
                    <a:bodyPr/>
                    <a:lstStyle/>
                    <a:p>
                      <a:endParaRPr lang="es-EC"/>
                    </a:p>
                  </a:txBody>
                  <a:tcPr/>
                </a:tc>
                <a:tc>
                  <a:txBody>
                    <a:bodyPr/>
                    <a:lstStyle/>
                    <a:p>
                      <a:pPr algn="ctr">
                        <a:lnSpc>
                          <a:spcPct val="115000"/>
                        </a:lnSpc>
                        <a:spcBef>
                          <a:spcPts val="1200"/>
                        </a:spcBef>
                        <a:spcAft>
                          <a:spcPts val="0"/>
                        </a:spcAft>
                      </a:pPr>
                      <a:r>
                        <a:rPr lang="es-CO" sz="1100" b="0">
                          <a:solidFill>
                            <a:srgbClr val="000000"/>
                          </a:solidFill>
                          <a:effectLst/>
                        </a:rPr>
                        <a:t>-</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19,87</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19,87</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r>
              <a:tr h="374596">
                <a:tc>
                  <a:txBody>
                    <a:bodyPr/>
                    <a:lstStyle/>
                    <a:p>
                      <a:pPr algn="l">
                        <a:lnSpc>
                          <a:spcPct val="115000"/>
                        </a:lnSpc>
                        <a:spcBef>
                          <a:spcPts val="1200"/>
                        </a:spcBef>
                        <a:spcAft>
                          <a:spcPts val="0"/>
                        </a:spcAft>
                      </a:pPr>
                      <a:r>
                        <a:rPr lang="es-CO" sz="1100" b="0" dirty="0">
                          <a:solidFill>
                            <a:srgbClr val="000000"/>
                          </a:solidFill>
                          <a:effectLst/>
                        </a:rPr>
                        <a:t>Alimento balanceado </a:t>
                      </a:r>
                      <a:r>
                        <a:rPr lang="es-CO" sz="1100" b="0" dirty="0" err="1">
                          <a:solidFill>
                            <a:srgbClr val="000000"/>
                          </a:solidFill>
                          <a:effectLst/>
                        </a:rPr>
                        <a:t>premex</a:t>
                      </a:r>
                      <a:r>
                        <a:rPr lang="es-CO" sz="1100" b="0" dirty="0">
                          <a:solidFill>
                            <a:srgbClr val="000000"/>
                          </a:solidFill>
                          <a:effectLst/>
                        </a:rPr>
                        <a:t>  </a:t>
                      </a:r>
                      <a:r>
                        <a:rPr lang="es-CO" sz="1100" b="0" dirty="0" smtClean="0">
                          <a:solidFill>
                            <a:srgbClr val="000000"/>
                          </a:solidFill>
                          <a:effectLst/>
                        </a:rPr>
                        <a:t>(</a:t>
                      </a:r>
                      <a:r>
                        <a:rPr lang="es-CO" sz="1100" b="0" dirty="0">
                          <a:solidFill>
                            <a:srgbClr val="000000"/>
                          </a:solidFill>
                          <a:effectLst/>
                        </a:rPr>
                        <a:t>5-11 semanas)</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3,89</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gridSpan="2">
                  <a:txBody>
                    <a:bodyPr/>
                    <a:lstStyle/>
                    <a:p>
                      <a:pPr algn="ctr">
                        <a:lnSpc>
                          <a:spcPct val="115000"/>
                        </a:lnSpc>
                        <a:spcBef>
                          <a:spcPts val="1200"/>
                        </a:spcBef>
                        <a:spcAft>
                          <a:spcPts val="0"/>
                        </a:spcAft>
                      </a:pPr>
                      <a:r>
                        <a:rPr lang="es-CO" sz="1100" b="0">
                          <a:solidFill>
                            <a:srgbClr val="000000"/>
                          </a:solidFill>
                          <a:effectLst/>
                        </a:rPr>
                        <a:t>21,66</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hMerge="1">
                  <a:txBody>
                    <a:bodyPr/>
                    <a:lstStyle/>
                    <a:p>
                      <a:endParaRPr lang="es-EC"/>
                    </a:p>
                  </a:txBody>
                  <a:tcPr/>
                </a:tc>
                <a:tc>
                  <a:txBody>
                    <a:bodyPr/>
                    <a:lstStyle/>
                    <a:p>
                      <a:pPr algn="ctr">
                        <a:lnSpc>
                          <a:spcPct val="115000"/>
                        </a:lnSpc>
                        <a:spcBef>
                          <a:spcPts val="1200"/>
                        </a:spcBef>
                        <a:spcAft>
                          <a:spcPts val="0"/>
                        </a:spcAft>
                      </a:pPr>
                      <a:r>
                        <a:rPr lang="es-CO" sz="1100" b="0">
                          <a:solidFill>
                            <a:srgbClr val="000000"/>
                          </a:solidFill>
                          <a:effectLst/>
                        </a:rPr>
                        <a:t>-</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84,26</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84,26</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r>
              <a:tr h="374596">
                <a:tc>
                  <a:txBody>
                    <a:bodyPr/>
                    <a:lstStyle/>
                    <a:p>
                      <a:pPr algn="l">
                        <a:lnSpc>
                          <a:spcPct val="115000"/>
                        </a:lnSpc>
                        <a:spcBef>
                          <a:spcPts val="1200"/>
                        </a:spcBef>
                        <a:spcAft>
                          <a:spcPts val="0"/>
                        </a:spcAft>
                      </a:pPr>
                      <a:r>
                        <a:rPr lang="es-CO" sz="1100" b="0" dirty="0">
                          <a:solidFill>
                            <a:srgbClr val="000000"/>
                          </a:solidFill>
                          <a:effectLst/>
                        </a:rPr>
                        <a:t>Alimento balanceado </a:t>
                      </a:r>
                      <a:r>
                        <a:rPr lang="es-CO" sz="1100" b="0" dirty="0" err="1" smtClean="0">
                          <a:solidFill>
                            <a:srgbClr val="000000"/>
                          </a:solidFill>
                          <a:effectLst/>
                        </a:rPr>
                        <a:t>premex</a:t>
                      </a:r>
                      <a:r>
                        <a:rPr lang="es-EC" sz="1100" b="0" baseline="0" dirty="0" smtClean="0">
                          <a:solidFill>
                            <a:srgbClr val="000000"/>
                          </a:solidFill>
                          <a:effectLst/>
                        </a:rPr>
                        <a:t> </a:t>
                      </a:r>
                      <a:r>
                        <a:rPr lang="es-CO" sz="1100" b="0" dirty="0" smtClean="0">
                          <a:solidFill>
                            <a:srgbClr val="000000"/>
                          </a:solidFill>
                          <a:effectLst/>
                        </a:rPr>
                        <a:t>(12-17 </a:t>
                      </a:r>
                      <a:r>
                        <a:rPr lang="es-CO" sz="1100" b="0" dirty="0">
                          <a:solidFill>
                            <a:srgbClr val="000000"/>
                          </a:solidFill>
                          <a:effectLst/>
                        </a:rPr>
                        <a:t>semanas)</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4,59</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gridSpan="2">
                  <a:txBody>
                    <a:bodyPr/>
                    <a:lstStyle/>
                    <a:p>
                      <a:pPr algn="ctr">
                        <a:lnSpc>
                          <a:spcPct val="115000"/>
                        </a:lnSpc>
                        <a:spcBef>
                          <a:spcPts val="1200"/>
                        </a:spcBef>
                        <a:spcAft>
                          <a:spcPts val="0"/>
                        </a:spcAft>
                      </a:pPr>
                      <a:r>
                        <a:rPr lang="es-CO" sz="1100" b="0">
                          <a:solidFill>
                            <a:srgbClr val="000000"/>
                          </a:solidFill>
                          <a:effectLst/>
                        </a:rPr>
                        <a:t>20,72</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hMerge="1">
                  <a:txBody>
                    <a:bodyPr/>
                    <a:lstStyle/>
                    <a:p>
                      <a:endParaRPr lang="es-EC"/>
                    </a:p>
                  </a:txBody>
                  <a:tcPr/>
                </a:tc>
                <a:tc>
                  <a:txBody>
                    <a:bodyPr/>
                    <a:lstStyle/>
                    <a:p>
                      <a:pPr algn="ctr">
                        <a:lnSpc>
                          <a:spcPct val="115000"/>
                        </a:lnSpc>
                        <a:spcBef>
                          <a:spcPts val="1200"/>
                        </a:spcBef>
                        <a:spcAft>
                          <a:spcPts val="0"/>
                        </a:spcAft>
                      </a:pPr>
                      <a:r>
                        <a:rPr lang="es-CO" sz="1100" b="0">
                          <a:solidFill>
                            <a:srgbClr val="000000"/>
                          </a:solidFill>
                          <a:effectLst/>
                        </a:rPr>
                        <a:t>-</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95,10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95,10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r>
              <a:tr h="374596">
                <a:tc>
                  <a:txBody>
                    <a:bodyPr/>
                    <a:lstStyle/>
                    <a:p>
                      <a:pPr algn="l">
                        <a:lnSpc>
                          <a:spcPct val="115000"/>
                        </a:lnSpc>
                        <a:spcBef>
                          <a:spcPts val="1200"/>
                        </a:spcBef>
                        <a:spcAft>
                          <a:spcPts val="0"/>
                        </a:spcAft>
                      </a:pPr>
                      <a:r>
                        <a:rPr lang="es-CO" sz="1100" b="0" dirty="0">
                          <a:solidFill>
                            <a:srgbClr val="000000"/>
                          </a:solidFill>
                          <a:effectLst/>
                        </a:rPr>
                        <a:t>Alimento balanceado productor </a:t>
                      </a:r>
                      <a:r>
                        <a:rPr lang="es-CO" sz="1100" b="0" dirty="0" smtClean="0">
                          <a:solidFill>
                            <a:srgbClr val="000000"/>
                          </a:solidFill>
                          <a:effectLst/>
                        </a:rPr>
                        <a:t>(</a:t>
                      </a:r>
                      <a:r>
                        <a:rPr lang="es-CO" sz="1100" b="0" dirty="0">
                          <a:solidFill>
                            <a:srgbClr val="000000"/>
                          </a:solidFill>
                          <a:effectLst/>
                        </a:rPr>
                        <a:t>0-5 semanas)</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1,26</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gridSpan="2">
                  <a:txBody>
                    <a:bodyPr/>
                    <a:lstStyle/>
                    <a:p>
                      <a:pPr algn="ctr">
                        <a:lnSpc>
                          <a:spcPct val="115000"/>
                        </a:lnSpc>
                        <a:spcBef>
                          <a:spcPts val="1200"/>
                        </a:spcBef>
                        <a:spcAft>
                          <a:spcPts val="0"/>
                        </a:spcAft>
                      </a:pPr>
                      <a:r>
                        <a:rPr lang="es-CO" sz="1100" b="0">
                          <a:solidFill>
                            <a:srgbClr val="000000"/>
                          </a:solidFill>
                          <a:effectLst/>
                        </a:rPr>
                        <a:t>21,37</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hMerge="1">
                  <a:txBody>
                    <a:bodyPr/>
                    <a:lstStyle/>
                    <a:p>
                      <a:endParaRPr lang="es-EC"/>
                    </a:p>
                  </a:txBody>
                  <a:tcPr/>
                </a:tc>
                <a:tc>
                  <a:txBody>
                    <a:bodyPr/>
                    <a:lstStyle/>
                    <a:p>
                      <a:pPr algn="ctr">
                        <a:lnSpc>
                          <a:spcPct val="115000"/>
                        </a:lnSpc>
                        <a:spcBef>
                          <a:spcPts val="1200"/>
                        </a:spcBef>
                        <a:spcAft>
                          <a:spcPts val="0"/>
                        </a:spcAft>
                      </a:pPr>
                      <a:r>
                        <a:rPr lang="es-CO" sz="1100" b="0">
                          <a:solidFill>
                            <a:srgbClr val="000000"/>
                          </a:solidFill>
                          <a:effectLst/>
                        </a:rPr>
                        <a:t>26,93</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26,93</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r>
              <a:tr h="374596">
                <a:tc>
                  <a:txBody>
                    <a:bodyPr/>
                    <a:lstStyle/>
                    <a:p>
                      <a:pPr algn="l">
                        <a:lnSpc>
                          <a:spcPct val="115000"/>
                        </a:lnSpc>
                        <a:spcBef>
                          <a:spcPts val="1200"/>
                        </a:spcBef>
                        <a:spcAft>
                          <a:spcPts val="0"/>
                        </a:spcAft>
                      </a:pPr>
                      <a:r>
                        <a:rPr lang="es-CO" sz="1100" b="0" dirty="0">
                          <a:solidFill>
                            <a:srgbClr val="000000"/>
                          </a:solidFill>
                          <a:effectLst/>
                        </a:rPr>
                        <a:t>Alimento balanceado productor </a:t>
                      </a:r>
                      <a:r>
                        <a:rPr lang="es-CO" sz="1100" b="0" dirty="0" smtClean="0">
                          <a:solidFill>
                            <a:srgbClr val="000000"/>
                          </a:solidFill>
                          <a:effectLst/>
                        </a:rPr>
                        <a:t>(16-17 </a:t>
                      </a:r>
                      <a:r>
                        <a:rPr lang="es-CO" sz="1100" b="0" dirty="0">
                          <a:solidFill>
                            <a:srgbClr val="000000"/>
                          </a:solidFill>
                          <a:effectLst/>
                        </a:rPr>
                        <a:t>semanas)</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8,08</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gridSpan="2">
                  <a:txBody>
                    <a:bodyPr/>
                    <a:lstStyle/>
                    <a:p>
                      <a:pPr algn="ctr">
                        <a:lnSpc>
                          <a:spcPct val="115000"/>
                        </a:lnSpc>
                        <a:spcBef>
                          <a:spcPts val="1200"/>
                        </a:spcBef>
                        <a:spcAft>
                          <a:spcPts val="0"/>
                        </a:spcAft>
                      </a:pPr>
                      <a:r>
                        <a:rPr lang="es-CO" sz="1100" b="0">
                          <a:solidFill>
                            <a:srgbClr val="000000"/>
                          </a:solidFill>
                          <a:effectLst/>
                        </a:rPr>
                        <a:t>19,36</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hMerge="1">
                  <a:txBody>
                    <a:bodyPr/>
                    <a:lstStyle/>
                    <a:p>
                      <a:endParaRPr lang="es-EC"/>
                    </a:p>
                  </a:txBody>
                  <a:tcPr/>
                </a:tc>
                <a:tc>
                  <a:txBody>
                    <a:bodyPr/>
                    <a:lstStyle/>
                    <a:p>
                      <a:pPr algn="ctr">
                        <a:lnSpc>
                          <a:spcPct val="115000"/>
                        </a:lnSpc>
                        <a:spcBef>
                          <a:spcPts val="1200"/>
                        </a:spcBef>
                        <a:spcAft>
                          <a:spcPts val="0"/>
                        </a:spcAft>
                      </a:pPr>
                      <a:r>
                        <a:rPr lang="es-CO" sz="1100" b="0">
                          <a:solidFill>
                            <a:srgbClr val="000000"/>
                          </a:solidFill>
                          <a:effectLst/>
                        </a:rPr>
                        <a:t>156,43</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156,43</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r>
              <a:tr h="189190">
                <a:tc>
                  <a:txBody>
                    <a:bodyPr/>
                    <a:lstStyle/>
                    <a:p>
                      <a:pPr algn="l">
                        <a:lnSpc>
                          <a:spcPct val="115000"/>
                        </a:lnSpc>
                        <a:spcBef>
                          <a:spcPts val="1200"/>
                        </a:spcBef>
                        <a:spcAft>
                          <a:spcPts val="0"/>
                        </a:spcAft>
                      </a:pPr>
                      <a:r>
                        <a:rPr lang="es-CO" sz="1100" b="0">
                          <a:solidFill>
                            <a:srgbClr val="000000"/>
                          </a:solidFill>
                          <a:effectLst/>
                        </a:rPr>
                        <a:t>Plan de vacunación</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80,00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gridSpan="2">
                  <a:txBody>
                    <a:bodyPr/>
                    <a:lstStyle/>
                    <a:p>
                      <a:pPr algn="ctr">
                        <a:lnSpc>
                          <a:spcPct val="115000"/>
                        </a:lnSpc>
                        <a:spcBef>
                          <a:spcPts val="1200"/>
                        </a:spcBef>
                        <a:spcAft>
                          <a:spcPts val="0"/>
                        </a:spcAft>
                      </a:pPr>
                      <a:r>
                        <a:rPr lang="es-CO" sz="1100" b="0">
                          <a:solidFill>
                            <a:srgbClr val="000000"/>
                          </a:solidFill>
                          <a:effectLst/>
                        </a:rPr>
                        <a:t>14,21</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hMerge="1">
                  <a:txBody>
                    <a:bodyPr/>
                    <a:lstStyle/>
                    <a:p>
                      <a:endParaRPr lang="es-EC"/>
                    </a:p>
                  </a:txBody>
                  <a:tcPr/>
                </a:tc>
                <a:tc>
                  <a:txBody>
                    <a:bodyPr/>
                    <a:lstStyle/>
                    <a:p>
                      <a:pPr algn="ctr">
                        <a:lnSpc>
                          <a:spcPct val="115000"/>
                        </a:lnSpc>
                        <a:spcBef>
                          <a:spcPts val="1200"/>
                        </a:spcBef>
                        <a:spcAft>
                          <a:spcPts val="0"/>
                        </a:spcAft>
                      </a:pPr>
                      <a:r>
                        <a:rPr lang="es-CO" sz="1100" b="0">
                          <a:solidFill>
                            <a:srgbClr val="000000"/>
                          </a:solidFill>
                          <a:effectLst/>
                        </a:rPr>
                        <a:t>14,21</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14,21</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14,21</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14,21</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r>
              <a:tr h="189190">
                <a:tc>
                  <a:txBody>
                    <a:bodyPr/>
                    <a:lstStyle/>
                    <a:p>
                      <a:pPr algn="l">
                        <a:lnSpc>
                          <a:spcPct val="115000"/>
                        </a:lnSpc>
                        <a:spcBef>
                          <a:spcPts val="1200"/>
                        </a:spcBef>
                        <a:spcAft>
                          <a:spcPts val="0"/>
                        </a:spcAft>
                      </a:pPr>
                      <a:r>
                        <a:rPr lang="es-CO" sz="1100" b="0">
                          <a:solidFill>
                            <a:srgbClr val="000000"/>
                          </a:solidFill>
                          <a:effectLst/>
                        </a:rPr>
                        <a:t>Tamo de arroz</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3,40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gridSpan="2">
                  <a:txBody>
                    <a:bodyPr/>
                    <a:lstStyle/>
                    <a:p>
                      <a:pPr algn="ctr">
                        <a:lnSpc>
                          <a:spcPct val="115000"/>
                        </a:lnSpc>
                        <a:spcBef>
                          <a:spcPts val="1200"/>
                        </a:spcBef>
                        <a:spcAft>
                          <a:spcPts val="0"/>
                        </a:spcAft>
                      </a:pPr>
                      <a:r>
                        <a:rPr lang="es-CO" sz="1100" b="0">
                          <a:solidFill>
                            <a:srgbClr val="000000"/>
                          </a:solidFill>
                          <a:effectLst/>
                        </a:rPr>
                        <a:t>5,00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hMerge="1">
                  <a:txBody>
                    <a:bodyPr/>
                    <a:lstStyle/>
                    <a:p>
                      <a:endParaRPr lang="es-EC"/>
                    </a:p>
                  </a:txBody>
                  <a:tcPr/>
                </a:tc>
                <a:tc>
                  <a:txBody>
                    <a:bodyPr/>
                    <a:lstStyle/>
                    <a:p>
                      <a:pPr algn="ctr">
                        <a:lnSpc>
                          <a:spcPct val="115000"/>
                        </a:lnSpc>
                        <a:spcBef>
                          <a:spcPts val="1200"/>
                        </a:spcBef>
                        <a:spcAft>
                          <a:spcPts val="0"/>
                        </a:spcAft>
                      </a:pPr>
                      <a:r>
                        <a:rPr lang="es-CO" sz="1100" b="0">
                          <a:solidFill>
                            <a:srgbClr val="000000"/>
                          </a:solidFill>
                          <a:effectLst/>
                        </a:rPr>
                        <a:t>17,00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17,00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r>
              <a:tr h="189190">
                <a:tc>
                  <a:txBody>
                    <a:bodyPr/>
                    <a:lstStyle/>
                    <a:p>
                      <a:pPr algn="l">
                        <a:lnSpc>
                          <a:spcPct val="115000"/>
                        </a:lnSpc>
                        <a:spcBef>
                          <a:spcPts val="1200"/>
                        </a:spcBef>
                        <a:spcAft>
                          <a:spcPts val="0"/>
                        </a:spcAft>
                      </a:pPr>
                      <a:r>
                        <a:rPr lang="es-CO" sz="1100" b="0">
                          <a:solidFill>
                            <a:srgbClr val="000000"/>
                          </a:solidFill>
                          <a:effectLst/>
                        </a:rPr>
                        <a:t>Cilindros de gas</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6,00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gridSpan="2">
                  <a:txBody>
                    <a:bodyPr/>
                    <a:lstStyle/>
                    <a:p>
                      <a:pPr algn="ctr">
                        <a:lnSpc>
                          <a:spcPct val="115000"/>
                        </a:lnSpc>
                        <a:spcBef>
                          <a:spcPts val="1200"/>
                        </a:spcBef>
                        <a:spcAft>
                          <a:spcPts val="0"/>
                        </a:spcAft>
                      </a:pPr>
                      <a:r>
                        <a:rPr lang="es-CO" sz="1100" b="0">
                          <a:solidFill>
                            <a:srgbClr val="000000"/>
                          </a:solidFill>
                          <a:effectLst/>
                        </a:rPr>
                        <a:t>1,60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hMerge="1">
                  <a:txBody>
                    <a:bodyPr/>
                    <a:lstStyle/>
                    <a:p>
                      <a:endParaRPr lang="es-EC"/>
                    </a:p>
                  </a:txBody>
                  <a:tcPr/>
                </a:tc>
                <a:tc>
                  <a:txBody>
                    <a:bodyPr/>
                    <a:lstStyle/>
                    <a:p>
                      <a:pPr algn="ctr">
                        <a:lnSpc>
                          <a:spcPct val="115000"/>
                        </a:lnSpc>
                        <a:spcBef>
                          <a:spcPts val="1200"/>
                        </a:spcBef>
                        <a:spcAft>
                          <a:spcPts val="0"/>
                        </a:spcAft>
                      </a:pPr>
                      <a:r>
                        <a:rPr lang="es-CO" sz="1100" b="0">
                          <a:solidFill>
                            <a:srgbClr val="000000"/>
                          </a:solidFill>
                          <a:effectLst/>
                        </a:rPr>
                        <a:t>9,60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9,60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9,60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c>
                  <a:txBody>
                    <a:bodyPr/>
                    <a:lstStyle/>
                    <a:p>
                      <a:pPr algn="ctr">
                        <a:lnSpc>
                          <a:spcPct val="115000"/>
                        </a:lnSpc>
                        <a:spcBef>
                          <a:spcPts val="1200"/>
                        </a:spcBef>
                        <a:spcAft>
                          <a:spcPts val="0"/>
                        </a:spcAft>
                      </a:pPr>
                      <a:r>
                        <a:rPr lang="es-CO" sz="1100" b="0">
                          <a:solidFill>
                            <a:srgbClr val="000000"/>
                          </a:solidFill>
                          <a:effectLst/>
                        </a:rPr>
                        <a:t>9,60</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tc>
              </a:tr>
              <a:tr h="189190">
                <a:tc>
                  <a:txBody>
                    <a:bodyPr/>
                    <a:lstStyle/>
                    <a:p>
                      <a:pPr algn="l">
                        <a:lnSpc>
                          <a:spcPct val="115000"/>
                        </a:lnSpc>
                        <a:spcBef>
                          <a:spcPts val="1200"/>
                        </a:spcBef>
                        <a:spcAft>
                          <a:spcPts val="0"/>
                        </a:spcAft>
                      </a:pPr>
                      <a:r>
                        <a:rPr lang="es-CO" sz="1100" b="0">
                          <a:solidFill>
                            <a:srgbClr val="000000"/>
                          </a:solidFill>
                          <a:effectLst/>
                        </a:rPr>
                        <a:t>Total de Egresos</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lnB w="12700" cap="flat" cmpd="sng" algn="ctr">
                      <a:solidFill>
                        <a:schemeClr val="accent3">
                          <a:lumMod val="75000"/>
                        </a:schemeClr>
                      </a:solidFill>
                      <a:prstDash val="solid"/>
                      <a:round/>
                      <a:headEnd type="none" w="med" len="med"/>
                      <a:tailEnd type="none" w="med" len="med"/>
                    </a:lnB>
                  </a:tcPr>
                </a:tc>
                <a:tc gridSpan="2">
                  <a:txBody>
                    <a:bodyPr/>
                    <a:lstStyle/>
                    <a:p>
                      <a:pPr>
                        <a:lnSpc>
                          <a:spcPct val="107000"/>
                        </a:lnSpc>
                      </a:pPr>
                      <a:endParaRPr lang="es-EC" sz="1100" b="0">
                        <a:solidFill>
                          <a:srgbClr val="000000"/>
                        </a:solidFill>
                        <a:effectLst/>
                        <a:latin typeface="Calibri" panose="020F0502020204030204" pitchFamily="34" charset="0"/>
                      </a:endParaRPr>
                    </a:p>
                  </a:txBody>
                  <a:tcPr marL="33108" marR="33108" marT="0" marB="0" anchor="ctr">
                    <a:lnB w="12700" cap="flat" cmpd="sng" algn="ctr">
                      <a:solidFill>
                        <a:schemeClr val="accent3">
                          <a:lumMod val="75000"/>
                        </a:schemeClr>
                      </a:solidFill>
                      <a:prstDash val="solid"/>
                      <a:round/>
                      <a:headEnd type="none" w="med" len="med"/>
                      <a:tailEnd type="none" w="med" len="med"/>
                    </a:lnB>
                  </a:tcPr>
                </a:tc>
                <a:tc hMerge="1">
                  <a:txBody>
                    <a:bodyPr/>
                    <a:lstStyle/>
                    <a:p>
                      <a:endParaRPr lang="es-EC"/>
                    </a:p>
                  </a:txBody>
                  <a:tcPr/>
                </a:tc>
                <a:tc>
                  <a:txBody>
                    <a:bodyPr/>
                    <a:lstStyle/>
                    <a:p>
                      <a:pPr>
                        <a:lnSpc>
                          <a:spcPct val="107000"/>
                        </a:lnSpc>
                      </a:pPr>
                      <a:endParaRPr lang="es-EC" sz="1100" b="0">
                        <a:solidFill>
                          <a:srgbClr val="000000"/>
                        </a:solidFill>
                        <a:effectLst/>
                        <a:latin typeface="Calibri" panose="020F0502020204030204" pitchFamily="34" charset="0"/>
                      </a:endParaRPr>
                    </a:p>
                  </a:txBody>
                  <a:tcPr marL="33108" marR="33108"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15000"/>
                        </a:lnSpc>
                        <a:spcBef>
                          <a:spcPts val="1200"/>
                        </a:spcBef>
                        <a:spcAft>
                          <a:spcPts val="0"/>
                        </a:spcAft>
                      </a:pPr>
                      <a:r>
                        <a:rPr lang="es-CO" sz="1100" b="0">
                          <a:solidFill>
                            <a:srgbClr val="000000"/>
                          </a:solidFill>
                          <a:effectLst/>
                        </a:rPr>
                        <a:t>316,96</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15000"/>
                        </a:lnSpc>
                        <a:spcBef>
                          <a:spcPts val="1200"/>
                        </a:spcBef>
                        <a:spcAft>
                          <a:spcPts val="0"/>
                        </a:spcAft>
                      </a:pPr>
                      <a:r>
                        <a:rPr lang="es-CO" sz="1100" b="0">
                          <a:solidFill>
                            <a:srgbClr val="000000"/>
                          </a:solidFill>
                          <a:effectLst/>
                        </a:rPr>
                        <a:t>332,84</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15000"/>
                        </a:lnSpc>
                        <a:spcBef>
                          <a:spcPts val="1200"/>
                        </a:spcBef>
                        <a:spcAft>
                          <a:spcPts val="0"/>
                        </a:spcAft>
                      </a:pPr>
                      <a:r>
                        <a:rPr lang="es-CO" sz="1100" b="0">
                          <a:solidFill>
                            <a:srgbClr val="000000"/>
                          </a:solidFill>
                          <a:effectLst/>
                        </a:rPr>
                        <a:t>299,96</a:t>
                      </a:r>
                      <a:endParaRPr lang="es-EC" sz="1100" b="0">
                        <a:solidFill>
                          <a:srgbClr val="000000"/>
                        </a:solidFill>
                        <a:effectLst/>
                        <a:latin typeface="Arial" panose="020B0604020202020204" pitchFamily="34" charset="0"/>
                        <a:ea typeface="Calibri" panose="020F0502020204030204" pitchFamily="34" charset="0"/>
                      </a:endParaRPr>
                    </a:p>
                  </a:txBody>
                  <a:tcPr marL="33108" marR="33108"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15000"/>
                        </a:lnSpc>
                        <a:spcBef>
                          <a:spcPts val="1200"/>
                        </a:spcBef>
                        <a:spcAft>
                          <a:spcPts val="0"/>
                        </a:spcAft>
                      </a:pPr>
                      <a:r>
                        <a:rPr lang="es-CO" sz="1100" b="0" dirty="0">
                          <a:solidFill>
                            <a:srgbClr val="000000"/>
                          </a:solidFill>
                          <a:effectLst/>
                        </a:rPr>
                        <a:t>315,84</a:t>
                      </a:r>
                      <a:endParaRPr lang="es-EC" sz="1100" b="0" dirty="0">
                        <a:solidFill>
                          <a:srgbClr val="000000"/>
                        </a:solidFill>
                        <a:effectLst/>
                        <a:latin typeface="Arial" panose="020B0604020202020204" pitchFamily="34" charset="0"/>
                        <a:ea typeface="Calibri" panose="020F0502020204030204" pitchFamily="34" charset="0"/>
                      </a:endParaRPr>
                    </a:p>
                  </a:txBody>
                  <a:tcPr marL="33108" marR="33108" marT="0" marB="0" anchor="ctr">
                    <a:lnB w="12700" cap="flat" cmpd="sng" algn="ctr">
                      <a:solidFill>
                        <a:schemeClr val="accent3">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00225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783627" y="175543"/>
            <a:ext cx="5677319" cy="717000"/>
          </a:xfrm>
        </p:spPr>
        <p:txBody>
          <a:bodyPr/>
          <a:lstStyle/>
          <a:p>
            <a:r>
              <a:rPr lang="es-CO" dirty="0" smtClean="0"/>
              <a:t>Análisis Costo-Beneficio</a:t>
            </a:r>
            <a:endParaRPr lang="es-CO" dirty="0"/>
          </a:p>
        </p:txBody>
      </p:sp>
      <p:sp>
        <p:nvSpPr>
          <p:cNvPr id="6" name="Google Shape;294;p39"/>
          <p:cNvSpPr txBox="1">
            <a:spLocks/>
          </p:cNvSpPr>
          <p:nvPr/>
        </p:nvSpPr>
        <p:spPr>
          <a:xfrm>
            <a:off x="452266" y="683592"/>
            <a:ext cx="8340039" cy="2089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b="1" dirty="0"/>
              <a:t>Tabla 30 </a:t>
            </a:r>
            <a:endParaRPr lang="es-CO" dirty="0"/>
          </a:p>
          <a:p>
            <a:r>
              <a:rPr lang="es-EC" i="1" dirty="0"/>
              <a:t>Análisis costo- beneficio al evaluar dos sistemas de levante hasta inicio de la etapa de pre postura en gallina de postura comercial </a:t>
            </a:r>
            <a:r>
              <a:rPr lang="es-EC" i="1" dirty="0" err="1"/>
              <a:t>Lohmann</a:t>
            </a:r>
            <a:r>
              <a:rPr lang="es-EC" i="1" dirty="0"/>
              <a:t> Brown-</a:t>
            </a:r>
            <a:r>
              <a:rPr lang="es-EC" i="1" dirty="0" err="1"/>
              <a:t>Classic</a:t>
            </a:r>
            <a:r>
              <a:rPr lang="es-EC" i="1" dirty="0"/>
              <a:t> bajo dos dietas nutricionales</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922503025"/>
              </p:ext>
            </p:extLst>
          </p:nvPr>
        </p:nvGraphicFramePr>
        <p:xfrm>
          <a:off x="452063" y="1553217"/>
          <a:ext cx="8117473" cy="3432682"/>
        </p:xfrm>
        <a:graphic>
          <a:graphicData uri="http://schemas.openxmlformats.org/drawingml/2006/table">
            <a:tbl>
              <a:tblPr firstRow="1" firstCol="1" bandRow="1">
                <a:tableStyleId>{2D5ABB26-0587-4C30-8999-92F81FD0307C}</a:tableStyleId>
              </a:tblPr>
              <a:tblGrid>
                <a:gridCol w="2876961"/>
                <a:gridCol w="318302"/>
                <a:gridCol w="730445"/>
                <a:gridCol w="67095"/>
                <a:gridCol w="786560"/>
                <a:gridCol w="786560"/>
                <a:gridCol w="786560"/>
                <a:gridCol w="908061"/>
                <a:gridCol w="856929"/>
              </a:tblGrid>
              <a:tr h="230513">
                <a:tc rowSpan="2" gridSpan="2">
                  <a:txBody>
                    <a:bodyPr/>
                    <a:lstStyle/>
                    <a:p>
                      <a:pPr algn="ctr">
                        <a:lnSpc>
                          <a:spcPct val="100000"/>
                        </a:lnSpc>
                        <a:spcBef>
                          <a:spcPts val="1200"/>
                        </a:spcBef>
                        <a:spcAft>
                          <a:spcPts val="0"/>
                        </a:spcAft>
                      </a:pPr>
                      <a:r>
                        <a:rPr lang="es-CO" sz="1100" dirty="0">
                          <a:solidFill>
                            <a:srgbClr val="000000"/>
                          </a:solidFill>
                          <a:effectLst/>
                          <a:latin typeface="+mj-lt"/>
                        </a:rPr>
                        <a:t>Descripción</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rowSpan="2" hMerge="1">
                  <a:txBody>
                    <a:bodyPr/>
                    <a:lstStyle/>
                    <a:p>
                      <a:pPr algn="ctr">
                        <a:lnSpc>
                          <a:spcPct val="100000"/>
                        </a:lnSpc>
                        <a:spcBef>
                          <a:spcPts val="1200"/>
                        </a:spcBef>
                        <a:spcAft>
                          <a:spcPts val="0"/>
                        </a:spcAft>
                      </a:pP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rowSpan="2" gridSpan="2">
                  <a:txBody>
                    <a:bodyPr/>
                    <a:lstStyle/>
                    <a:p>
                      <a:pPr algn="ctr">
                        <a:lnSpc>
                          <a:spcPct val="100000"/>
                        </a:lnSpc>
                        <a:spcBef>
                          <a:spcPts val="1200"/>
                        </a:spcBef>
                        <a:spcAft>
                          <a:spcPts val="0"/>
                        </a:spcAft>
                      </a:pPr>
                      <a:r>
                        <a:rPr lang="es-CO" sz="1100" dirty="0">
                          <a:solidFill>
                            <a:srgbClr val="000000"/>
                          </a:solidFill>
                          <a:effectLst/>
                          <a:latin typeface="+mj-lt"/>
                        </a:rPr>
                        <a:t>Cantidad</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rowSpan="2" hMerge="1">
                  <a:txBody>
                    <a:bodyPr/>
                    <a:lstStyle/>
                    <a:p>
                      <a:pPr algn="ctr">
                        <a:lnSpc>
                          <a:spcPct val="100000"/>
                        </a:lnSpc>
                        <a:spcBef>
                          <a:spcPts val="1200"/>
                        </a:spcBef>
                        <a:spcAft>
                          <a:spcPts val="0"/>
                        </a:spcAft>
                      </a:pP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rowSpan="2">
                  <a:txBody>
                    <a:bodyPr/>
                    <a:lstStyle/>
                    <a:p>
                      <a:pPr algn="ctr">
                        <a:lnSpc>
                          <a:spcPct val="100000"/>
                        </a:lnSpc>
                        <a:spcBef>
                          <a:spcPts val="1200"/>
                        </a:spcBef>
                        <a:spcAft>
                          <a:spcPts val="0"/>
                        </a:spcAft>
                      </a:pPr>
                      <a:r>
                        <a:rPr lang="es-CO" sz="1100" dirty="0">
                          <a:solidFill>
                            <a:srgbClr val="000000"/>
                          </a:solidFill>
                          <a:effectLst/>
                          <a:latin typeface="+mj-lt"/>
                        </a:rPr>
                        <a:t>Precio Unitario ($)</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gridSpan="4">
                  <a:txBody>
                    <a:bodyPr/>
                    <a:lstStyle/>
                    <a:p>
                      <a:pPr algn="ctr">
                        <a:lnSpc>
                          <a:spcPct val="100000"/>
                        </a:lnSpc>
                        <a:spcBef>
                          <a:spcPts val="1200"/>
                        </a:spcBef>
                        <a:spcAft>
                          <a:spcPts val="0"/>
                        </a:spcAft>
                      </a:pPr>
                      <a:r>
                        <a:rPr lang="es-CO" sz="1100" dirty="0">
                          <a:solidFill>
                            <a:srgbClr val="000000"/>
                          </a:solidFill>
                          <a:effectLst/>
                          <a:latin typeface="+mj-lt"/>
                        </a:rPr>
                        <a:t>Tratamiento ($)</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50169">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a:lnSpc>
                          <a:spcPct val="100000"/>
                        </a:lnSpc>
                        <a:spcBef>
                          <a:spcPts val="1200"/>
                        </a:spcBef>
                        <a:spcAft>
                          <a:spcPts val="0"/>
                        </a:spcAft>
                      </a:pPr>
                      <a:r>
                        <a:rPr lang="es-CO" sz="1100">
                          <a:solidFill>
                            <a:srgbClr val="000000"/>
                          </a:solidFill>
                          <a:effectLst/>
                          <a:latin typeface="+mj-lt"/>
                        </a:rPr>
                        <a:t>T1</a:t>
                      </a: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a:lnSpc>
                          <a:spcPct val="100000"/>
                        </a:lnSpc>
                        <a:spcBef>
                          <a:spcPts val="1200"/>
                        </a:spcBef>
                        <a:spcAft>
                          <a:spcPts val="0"/>
                        </a:spcAft>
                      </a:pPr>
                      <a:r>
                        <a:rPr lang="es-CO" sz="1100">
                          <a:solidFill>
                            <a:srgbClr val="000000"/>
                          </a:solidFill>
                          <a:effectLst/>
                          <a:latin typeface="+mj-lt"/>
                        </a:rPr>
                        <a:t>T2</a:t>
                      </a: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a:lnSpc>
                          <a:spcPct val="100000"/>
                        </a:lnSpc>
                        <a:spcBef>
                          <a:spcPts val="1200"/>
                        </a:spcBef>
                        <a:spcAft>
                          <a:spcPts val="0"/>
                        </a:spcAft>
                      </a:pPr>
                      <a:r>
                        <a:rPr lang="es-CO" sz="1100">
                          <a:solidFill>
                            <a:srgbClr val="000000"/>
                          </a:solidFill>
                          <a:effectLst/>
                          <a:latin typeface="+mj-lt"/>
                        </a:rPr>
                        <a:t>T3</a:t>
                      </a: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a:lnSpc>
                          <a:spcPct val="100000"/>
                        </a:lnSpc>
                        <a:spcBef>
                          <a:spcPts val="1200"/>
                        </a:spcBef>
                        <a:spcAft>
                          <a:spcPts val="0"/>
                        </a:spcAft>
                      </a:pPr>
                      <a:r>
                        <a:rPr lang="es-CO" sz="1100" dirty="0">
                          <a:solidFill>
                            <a:srgbClr val="000000"/>
                          </a:solidFill>
                          <a:effectLst/>
                          <a:latin typeface="+mj-lt"/>
                        </a:rPr>
                        <a:t>T4</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r h="216000">
                <a:tc gridSpan="2">
                  <a:txBody>
                    <a:bodyPr/>
                    <a:lstStyle/>
                    <a:p>
                      <a:pPr algn="l">
                        <a:lnSpc>
                          <a:spcPct val="100000"/>
                        </a:lnSpc>
                        <a:spcBef>
                          <a:spcPts val="1200"/>
                        </a:spcBef>
                        <a:spcAft>
                          <a:spcPts val="0"/>
                        </a:spcAft>
                      </a:pPr>
                      <a:r>
                        <a:rPr lang="es-CO" sz="1100" dirty="0">
                          <a:solidFill>
                            <a:srgbClr val="000000"/>
                          </a:solidFill>
                          <a:effectLst/>
                          <a:latin typeface="+mj-lt"/>
                        </a:rPr>
                        <a:t>Alimento balanceado </a:t>
                      </a:r>
                      <a:r>
                        <a:rPr lang="es-CO" sz="1100" dirty="0" err="1">
                          <a:solidFill>
                            <a:srgbClr val="000000"/>
                          </a:solidFill>
                          <a:effectLst/>
                          <a:latin typeface="+mj-lt"/>
                        </a:rPr>
                        <a:t>premex</a:t>
                      </a:r>
                      <a:r>
                        <a:rPr lang="es-CO" sz="1100" dirty="0">
                          <a:solidFill>
                            <a:srgbClr val="000000"/>
                          </a:solidFill>
                          <a:effectLst/>
                          <a:latin typeface="+mj-lt"/>
                        </a:rPr>
                        <a:t> </a:t>
                      </a:r>
                      <a:r>
                        <a:rPr lang="es-CO" sz="1100" dirty="0" smtClean="0">
                          <a:solidFill>
                            <a:srgbClr val="000000"/>
                          </a:solidFill>
                          <a:effectLst/>
                          <a:latin typeface="+mj-lt"/>
                        </a:rPr>
                        <a:t>(</a:t>
                      </a:r>
                      <a:r>
                        <a:rPr lang="es-CO" sz="1100" dirty="0">
                          <a:solidFill>
                            <a:srgbClr val="000000"/>
                          </a:solidFill>
                          <a:effectLst/>
                          <a:latin typeface="+mj-lt"/>
                        </a:rPr>
                        <a:t>18-25 semanas)</a:t>
                      </a:r>
                      <a:endParaRPr lang="es-EC" sz="1100" dirty="0">
                        <a:solidFill>
                          <a:srgbClr val="000000"/>
                        </a:solidFill>
                        <a:effectLst/>
                        <a:latin typeface="+mj-lt"/>
                        <a:ea typeface="Calibri" panose="020F0502020204030204" pitchFamily="34" charset="0"/>
                      </a:endParaRPr>
                    </a:p>
                  </a:txBody>
                  <a:tcPr marL="41695" marR="41695" marT="0" marB="0" anchor="b">
                    <a:lnT w="12700" cap="flat" cmpd="sng" algn="ctr">
                      <a:solidFill>
                        <a:schemeClr val="accent3">
                          <a:lumMod val="75000"/>
                        </a:schemeClr>
                      </a:solidFill>
                      <a:prstDash val="solid"/>
                      <a:round/>
                      <a:headEnd type="none" w="med" len="med"/>
                      <a:tailEnd type="none" w="med" len="med"/>
                    </a:lnT>
                  </a:tcPr>
                </a:tc>
                <a:tc hMerge="1">
                  <a:txBody>
                    <a:bodyPr/>
                    <a:lstStyle/>
                    <a:p>
                      <a:pPr algn="ctr">
                        <a:lnSpc>
                          <a:spcPct val="100000"/>
                        </a:lnSpc>
                        <a:spcBef>
                          <a:spcPts val="1200"/>
                        </a:spcBef>
                        <a:spcAft>
                          <a:spcPts val="0"/>
                        </a:spcAft>
                      </a:pP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c gridSpan="2">
                  <a:txBody>
                    <a:bodyPr/>
                    <a:lstStyle/>
                    <a:p>
                      <a:pPr algn="ctr">
                        <a:lnSpc>
                          <a:spcPct val="100000"/>
                        </a:lnSpc>
                        <a:spcBef>
                          <a:spcPts val="1200"/>
                        </a:spcBef>
                        <a:spcAft>
                          <a:spcPts val="0"/>
                        </a:spcAft>
                      </a:pPr>
                      <a:r>
                        <a:rPr lang="es-CO" sz="1100" dirty="0">
                          <a:solidFill>
                            <a:srgbClr val="000000"/>
                          </a:solidFill>
                          <a:effectLst/>
                          <a:latin typeface="+mj-lt"/>
                        </a:rPr>
                        <a:t>8,63</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c hMerge="1">
                  <a:txBody>
                    <a:bodyPr/>
                    <a:lstStyle/>
                    <a:p>
                      <a:pPr algn="ctr">
                        <a:lnSpc>
                          <a:spcPct val="100000"/>
                        </a:lnSpc>
                        <a:spcBef>
                          <a:spcPts val="1200"/>
                        </a:spcBef>
                        <a:spcAft>
                          <a:spcPts val="0"/>
                        </a:spcAft>
                      </a:pP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c>
                  <a:txBody>
                    <a:bodyPr/>
                    <a:lstStyle/>
                    <a:p>
                      <a:pPr algn="ctr">
                        <a:lnSpc>
                          <a:spcPct val="100000"/>
                        </a:lnSpc>
                        <a:spcBef>
                          <a:spcPts val="1200"/>
                        </a:spcBef>
                        <a:spcAft>
                          <a:spcPts val="0"/>
                        </a:spcAft>
                      </a:pPr>
                      <a:r>
                        <a:rPr lang="es-CO" sz="1100">
                          <a:solidFill>
                            <a:srgbClr val="000000"/>
                          </a:solidFill>
                          <a:effectLst/>
                          <a:latin typeface="+mj-lt"/>
                        </a:rPr>
                        <a:t>18,37</a:t>
                      </a: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c>
                  <a:txBody>
                    <a:bodyPr/>
                    <a:lstStyle/>
                    <a:p>
                      <a:pPr algn="ctr">
                        <a:lnSpc>
                          <a:spcPct val="100000"/>
                        </a:lnSpc>
                        <a:spcBef>
                          <a:spcPts val="1200"/>
                        </a:spcBef>
                        <a:spcAft>
                          <a:spcPts val="0"/>
                        </a:spcAft>
                      </a:pPr>
                      <a:r>
                        <a:rPr lang="es-CO" sz="1100">
                          <a:solidFill>
                            <a:srgbClr val="000000"/>
                          </a:solidFill>
                          <a:effectLst/>
                          <a:latin typeface="+mj-lt"/>
                        </a:rPr>
                        <a:t>-</a:t>
                      </a: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c>
                  <a:txBody>
                    <a:bodyPr/>
                    <a:lstStyle/>
                    <a:p>
                      <a:pPr algn="ctr">
                        <a:lnSpc>
                          <a:spcPct val="100000"/>
                        </a:lnSpc>
                        <a:spcBef>
                          <a:spcPts val="1200"/>
                        </a:spcBef>
                        <a:spcAft>
                          <a:spcPts val="0"/>
                        </a:spcAft>
                      </a:pPr>
                      <a:r>
                        <a:rPr lang="es-CO" sz="1100">
                          <a:solidFill>
                            <a:srgbClr val="000000"/>
                          </a:solidFill>
                          <a:effectLst/>
                          <a:latin typeface="+mj-lt"/>
                        </a:rPr>
                        <a:t>158,53</a:t>
                      </a: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c>
                  <a:txBody>
                    <a:bodyPr/>
                    <a:lstStyle/>
                    <a:p>
                      <a:pPr algn="ctr">
                        <a:lnSpc>
                          <a:spcPct val="100000"/>
                        </a:lnSpc>
                        <a:spcBef>
                          <a:spcPts val="1200"/>
                        </a:spcBef>
                        <a:spcAft>
                          <a:spcPts val="0"/>
                        </a:spcAft>
                      </a:pPr>
                      <a:r>
                        <a:rPr lang="es-CO" sz="1100">
                          <a:solidFill>
                            <a:srgbClr val="000000"/>
                          </a:solidFill>
                          <a:effectLst/>
                          <a:latin typeface="+mj-lt"/>
                        </a:rPr>
                        <a:t>-</a:t>
                      </a: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c>
                  <a:txBody>
                    <a:bodyPr/>
                    <a:lstStyle/>
                    <a:p>
                      <a:pPr algn="ctr">
                        <a:lnSpc>
                          <a:spcPct val="100000"/>
                        </a:lnSpc>
                        <a:spcBef>
                          <a:spcPts val="1200"/>
                        </a:spcBef>
                        <a:spcAft>
                          <a:spcPts val="0"/>
                        </a:spcAft>
                      </a:pPr>
                      <a:r>
                        <a:rPr lang="es-CO" sz="1100" dirty="0">
                          <a:solidFill>
                            <a:srgbClr val="000000"/>
                          </a:solidFill>
                          <a:effectLst/>
                          <a:latin typeface="+mj-lt"/>
                        </a:rPr>
                        <a:t>158,53</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r>
              <a:tr h="216000">
                <a:tc gridSpan="2">
                  <a:txBody>
                    <a:bodyPr/>
                    <a:lstStyle/>
                    <a:p>
                      <a:pPr algn="l">
                        <a:lnSpc>
                          <a:spcPct val="100000"/>
                        </a:lnSpc>
                        <a:spcBef>
                          <a:spcPts val="1200"/>
                        </a:spcBef>
                        <a:spcAft>
                          <a:spcPts val="0"/>
                        </a:spcAft>
                      </a:pPr>
                      <a:r>
                        <a:rPr lang="es-CO" sz="1100" dirty="0">
                          <a:solidFill>
                            <a:srgbClr val="000000"/>
                          </a:solidFill>
                          <a:effectLst/>
                          <a:latin typeface="+mj-lt"/>
                        </a:rPr>
                        <a:t>Alimento balanceado productor </a:t>
                      </a:r>
                      <a:r>
                        <a:rPr lang="es-CO" sz="1100" dirty="0" smtClean="0">
                          <a:solidFill>
                            <a:srgbClr val="000000"/>
                          </a:solidFill>
                          <a:effectLst/>
                          <a:latin typeface="+mj-lt"/>
                        </a:rPr>
                        <a:t>(</a:t>
                      </a:r>
                      <a:r>
                        <a:rPr lang="es-CO" sz="1100" dirty="0">
                          <a:solidFill>
                            <a:srgbClr val="000000"/>
                          </a:solidFill>
                          <a:effectLst/>
                          <a:latin typeface="+mj-lt"/>
                        </a:rPr>
                        <a:t>18-25 semanas)</a:t>
                      </a:r>
                      <a:endParaRPr lang="es-EC" sz="1100" dirty="0">
                        <a:solidFill>
                          <a:srgbClr val="000000"/>
                        </a:solidFill>
                        <a:effectLst/>
                        <a:latin typeface="+mj-lt"/>
                        <a:ea typeface="Calibri" panose="020F0502020204030204" pitchFamily="34" charset="0"/>
                      </a:endParaRPr>
                    </a:p>
                  </a:txBody>
                  <a:tcPr marL="41695" marR="41695" marT="0" marB="0" anchor="b"/>
                </a:tc>
                <a:tc hMerge="1">
                  <a:txBody>
                    <a:bodyPr/>
                    <a:lstStyle/>
                    <a:p>
                      <a:pPr algn="ctr">
                        <a:lnSpc>
                          <a:spcPct val="100000"/>
                        </a:lnSpc>
                        <a:spcBef>
                          <a:spcPts val="1200"/>
                        </a:spcBef>
                        <a:spcAft>
                          <a:spcPts val="0"/>
                        </a:spcAft>
                      </a:pPr>
                      <a:endParaRPr lang="es-EC" sz="1100">
                        <a:solidFill>
                          <a:srgbClr val="000000"/>
                        </a:solidFill>
                        <a:effectLst/>
                        <a:latin typeface="+mj-lt"/>
                        <a:ea typeface="Calibri" panose="020F0502020204030204" pitchFamily="34" charset="0"/>
                      </a:endParaRPr>
                    </a:p>
                  </a:txBody>
                  <a:tcPr marL="41695" marR="41695" marT="0" marB="0" anchor="ctr"/>
                </a:tc>
                <a:tc gridSpan="2">
                  <a:txBody>
                    <a:bodyPr/>
                    <a:lstStyle/>
                    <a:p>
                      <a:pPr algn="ctr">
                        <a:lnSpc>
                          <a:spcPct val="100000"/>
                        </a:lnSpc>
                        <a:spcBef>
                          <a:spcPts val="1200"/>
                        </a:spcBef>
                        <a:spcAft>
                          <a:spcPts val="0"/>
                        </a:spcAft>
                      </a:pPr>
                      <a:r>
                        <a:rPr lang="es-CO" sz="1100" dirty="0">
                          <a:solidFill>
                            <a:srgbClr val="000000"/>
                          </a:solidFill>
                          <a:effectLst/>
                          <a:latin typeface="+mj-lt"/>
                        </a:rPr>
                        <a:t>8,63</a:t>
                      </a:r>
                      <a:endParaRPr lang="es-EC" sz="1100" dirty="0">
                        <a:solidFill>
                          <a:srgbClr val="000000"/>
                        </a:solidFill>
                        <a:effectLst/>
                        <a:latin typeface="+mj-lt"/>
                        <a:ea typeface="Calibri" panose="020F0502020204030204" pitchFamily="34" charset="0"/>
                      </a:endParaRPr>
                    </a:p>
                  </a:txBody>
                  <a:tcPr marL="41695" marR="41695" marT="0" marB="0" anchor="ctr"/>
                </a:tc>
                <a:tc hMerge="1">
                  <a:txBody>
                    <a:bodyPr/>
                    <a:lstStyle/>
                    <a:p>
                      <a:pPr algn="ctr">
                        <a:lnSpc>
                          <a:spcPct val="100000"/>
                        </a:lnSpc>
                        <a:spcBef>
                          <a:spcPts val="1200"/>
                        </a:spcBef>
                        <a:spcAft>
                          <a:spcPts val="0"/>
                        </a:spcAft>
                      </a:pPr>
                      <a:endParaRPr lang="es-EC" sz="110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dirty="0">
                          <a:solidFill>
                            <a:srgbClr val="000000"/>
                          </a:solidFill>
                          <a:effectLst/>
                          <a:latin typeface="+mj-lt"/>
                        </a:rPr>
                        <a:t>17,98</a:t>
                      </a:r>
                      <a:endParaRPr lang="es-EC" sz="1100" dirty="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dirty="0">
                          <a:solidFill>
                            <a:srgbClr val="000000"/>
                          </a:solidFill>
                          <a:effectLst/>
                          <a:latin typeface="+mj-lt"/>
                        </a:rPr>
                        <a:t>155,17</a:t>
                      </a:r>
                      <a:endParaRPr lang="es-EC" sz="1100" dirty="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dirty="0">
                          <a:solidFill>
                            <a:srgbClr val="000000"/>
                          </a:solidFill>
                          <a:effectLst/>
                          <a:latin typeface="+mj-lt"/>
                        </a:rPr>
                        <a:t>-</a:t>
                      </a:r>
                      <a:endParaRPr lang="es-EC" sz="1100" dirty="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dirty="0">
                          <a:solidFill>
                            <a:srgbClr val="000000"/>
                          </a:solidFill>
                          <a:effectLst/>
                          <a:latin typeface="+mj-lt"/>
                        </a:rPr>
                        <a:t>155,17</a:t>
                      </a:r>
                      <a:endParaRPr lang="es-EC" sz="1100" dirty="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a:solidFill>
                            <a:srgbClr val="000000"/>
                          </a:solidFill>
                          <a:effectLst/>
                          <a:latin typeface="+mj-lt"/>
                        </a:rPr>
                        <a:t>-</a:t>
                      </a:r>
                      <a:endParaRPr lang="es-EC" sz="1100">
                        <a:solidFill>
                          <a:srgbClr val="000000"/>
                        </a:solidFill>
                        <a:effectLst/>
                        <a:latin typeface="+mj-lt"/>
                        <a:ea typeface="Calibri" panose="020F0502020204030204" pitchFamily="34" charset="0"/>
                      </a:endParaRPr>
                    </a:p>
                  </a:txBody>
                  <a:tcPr marL="41695" marR="41695" marT="0" marB="0" anchor="ctr"/>
                </a:tc>
              </a:tr>
              <a:tr h="216000">
                <a:tc gridSpan="2">
                  <a:txBody>
                    <a:bodyPr/>
                    <a:lstStyle/>
                    <a:p>
                      <a:pPr algn="l">
                        <a:lnSpc>
                          <a:spcPct val="100000"/>
                        </a:lnSpc>
                        <a:spcBef>
                          <a:spcPts val="1200"/>
                        </a:spcBef>
                        <a:spcAft>
                          <a:spcPts val="0"/>
                        </a:spcAft>
                      </a:pPr>
                      <a:r>
                        <a:rPr lang="es-CO" sz="1100" dirty="0">
                          <a:solidFill>
                            <a:srgbClr val="000000"/>
                          </a:solidFill>
                          <a:effectLst/>
                          <a:latin typeface="+mj-lt"/>
                        </a:rPr>
                        <a:t>Tamo de arroz</a:t>
                      </a:r>
                      <a:endParaRPr lang="es-EC" sz="1100" dirty="0">
                        <a:solidFill>
                          <a:srgbClr val="000000"/>
                        </a:solidFill>
                        <a:effectLst/>
                        <a:latin typeface="+mj-lt"/>
                        <a:ea typeface="Calibri" panose="020F0502020204030204" pitchFamily="34" charset="0"/>
                      </a:endParaRPr>
                    </a:p>
                  </a:txBody>
                  <a:tcPr marL="41695" marR="41695" marT="0" marB="0" anchor="b">
                    <a:lnB w="12700" cap="flat" cmpd="sng" algn="ctr">
                      <a:solidFill>
                        <a:schemeClr val="accent3">
                          <a:lumMod val="75000"/>
                        </a:schemeClr>
                      </a:solidFill>
                      <a:prstDash val="solid"/>
                      <a:round/>
                      <a:headEnd type="none" w="med" len="med"/>
                      <a:tailEnd type="none" w="med" len="med"/>
                    </a:lnB>
                  </a:tcPr>
                </a:tc>
                <a:tc hMerge="1">
                  <a:txBody>
                    <a:bodyPr/>
                    <a:lstStyle/>
                    <a:p>
                      <a:pPr algn="ctr">
                        <a:lnSpc>
                          <a:spcPct val="100000"/>
                        </a:lnSpc>
                        <a:spcBef>
                          <a:spcPts val="1200"/>
                        </a:spcBef>
                        <a:spcAft>
                          <a:spcPts val="0"/>
                        </a:spcAft>
                      </a:pPr>
                      <a:endParaRPr lang="es-EC" sz="110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c gridSpan="2">
                  <a:txBody>
                    <a:bodyPr/>
                    <a:lstStyle/>
                    <a:p>
                      <a:pPr algn="ctr">
                        <a:lnSpc>
                          <a:spcPct val="100000"/>
                        </a:lnSpc>
                        <a:spcBef>
                          <a:spcPts val="1200"/>
                        </a:spcBef>
                        <a:spcAft>
                          <a:spcPts val="0"/>
                        </a:spcAft>
                      </a:pPr>
                      <a:r>
                        <a:rPr lang="es-CO" sz="1100" dirty="0">
                          <a:solidFill>
                            <a:srgbClr val="000000"/>
                          </a:solidFill>
                          <a:effectLst/>
                          <a:latin typeface="+mj-lt"/>
                        </a:rPr>
                        <a:t>1,60</a:t>
                      </a:r>
                      <a:endParaRPr lang="es-EC" sz="1100" dirty="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c hMerge="1">
                  <a:txBody>
                    <a:bodyPr/>
                    <a:lstStyle/>
                    <a:p>
                      <a:pPr algn="ctr">
                        <a:lnSpc>
                          <a:spcPct val="100000"/>
                        </a:lnSpc>
                        <a:spcBef>
                          <a:spcPts val="1200"/>
                        </a:spcBef>
                        <a:spcAft>
                          <a:spcPts val="0"/>
                        </a:spcAft>
                      </a:pPr>
                      <a:endParaRPr lang="es-EC" sz="110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00000"/>
                        </a:lnSpc>
                        <a:spcBef>
                          <a:spcPts val="1200"/>
                        </a:spcBef>
                        <a:spcAft>
                          <a:spcPts val="0"/>
                        </a:spcAft>
                      </a:pPr>
                      <a:r>
                        <a:rPr lang="es-CO" sz="1100" dirty="0">
                          <a:solidFill>
                            <a:srgbClr val="000000"/>
                          </a:solidFill>
                          <a:effectLst/>
                          <a:latin typeface="+mj-lt"/>
                        </a:rPr>
                        <a:t>5,00</a:t>
                      </a:r>
                      <a:endParaRPr lang="es-EC" sz="1100" dirty="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00000"/>
                        </a:lnSpc>
                        <a:spcBef>
                          <a:spcPts val="1200"/>
                        </a:spcBef>
                        <a:spcAft>
                          <a:spcPts val="0"/>
                        </a:spcAft>
                      </a:pPr>
                      <a:r>
                        <a:rPr lang="es-CO" sz="1100" dirty="0">
                          <a:solidFill>
                            <a:srgbClr val="000000"/>
                          </a:solidFill>
                          <a:effectLst/>
                          <a:latin typeface="+mj-lt"/>
                        </a:rPr>
                        <a:t>8,00</a:t>
                      </a:r>
                      <a:endParaRPr lang="es-EC" sz="1100" dirty="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00000"/>
                        </a:lnSpc>
                        <a:spcBef>
                          <a:spcPts val="1200"/>
                        </a:spcBef>
                        <a:spcAft>
                          <a:spcPts val="0"/>
                        </a:spcAft>
                      </a:pPr>
                      <a:r>
                        <a:rPr lang="es-CO" sz="1100">
                          <a:solidFill>
                            <a:srgbClr val="000000"/>
                          </a:solidFill>
                          <a:effectLst/>
                          <a:latin typeface="+mj-lt"/>
                        </a:rPr>
                        <a:t>8,00</a:t>
                      </a:r>
                      <a:endParaRPr lang="es-EC" sz="110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00000"/>
                        </a:lnSpc>
                        <a:spcBef>
                          <a:spcPts val="1200"/>
                        </a:spcBef>
                        <a:spcAft>
                          <a:spcPts val="0"/>
                        </a:spcAft>
                      </a:pPr>
                      <a:r>
                        <a:rPr lang="es-CO" sz="1100" dirty="0">
                          <a:solidFill>
                            <a:srgbClr val="000000"/>
                          </a:solidFill>
                          <a:effectLst/>
                          <a:latin typeface="+mj-lt"/>
                        </a:rPr>
                        <a:t>-</a:t>
                      </a:r>
                      <a:endParaRPr lang="es-EC" sz="1100" dirty="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00000"/>
                        </a:lnSpc>
                        <a:spcBef>
                          <a:spcPts val="1200"/>
                        </a:spcBef>
                        <a:spcAft>
                          <a:spcPts val="0"/>
                        </a:spcAft>
                      </a:pPr>
                      <a:r>
                        <a:rPr lang="es-CO" sz="1100" dirty="0">
                          <a:solidFill>
                            <a:srgbClr val="000000"/>
                          </a:solidFill>
                          <a:effectLst/>
                          <a:latin typeface="+mj-lt"/>
                        </a:rPr>
                        <a:t>-</a:t>
                      </a:r>
                      <a:endParaRPr lang="es-EC" sz="1100" dirty="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r>
              <a:tr h="252000">
                <a:tc gridSpan="5">
                  <a:txBody>
                    <a:bodyPr/>
                    <a:lstStyle/>
                    <a:p>
                      <a:pPr algn="ctr">
                        <a:lnSpc>
                          <a:spcPct val="100000"/>
                        </a:lnSpc>
                        <a:spcBef>
                          <a:spcPts val="1200"/>
                        </a:spcBef>
                        <a:spcAft>
                          <a:spcPts val="0"/>
                        </a:spcAft>
                      </a:pPr>
                      <a:r>
                        <a:rPr lang="es-CO" sz="1100" dirty="0">
                          <a:solidFill>
                            <a:srgbClr val="000000"/>
                          </a:solidFill>
                          <a:effectLst/>
                          <a:latin typeface="+mj-lt"/>
                        </a:rPr>
                        <a:t>Total de Egresos</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C1E0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00000"/>
                        </a:lnSpc>
                        <a:spcBef>
                          <a:spcPts val="1200"/>
                        </a:spcBef>
                        <a:spcAft>
                          <a:spcPts val="0"/>
                        </a:spcAft>
                      </a:pPr>
                      <a:r>
                        <a:rPr lang="es-CO" sz="1100" dirty="0">
                          <a:solidFill>
                            <a:srgbClr val="000000"/>
                          </a:solidFill>
                          <a:effectLst/>
                          <a:latin typeface="+mj-lt"/>
                        </a:rPr>
                        <a:t>163,17</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C1E0FF"/>
                    </a:solidFill>
                  </a:tcPr>
                </a:tc>
                <a:tc>
                  <a:txBody>
                    <a:bodyPr/>
                    <a:lstStyle/>
                    <a:p>
                      <a:pPr algn="ctr">
                        <a:lnSpc>
                          <a:spcPct val="100000"/>
                        </a:lnSpc>
                        <a:spcBef>
                          <a:spcPts val="1200"/>
                        </a:spcBef>
                        <a:spcAft>
                          <a:spcPts val="0"/>
                        </a:spcAft>
                      </a:pPr>
                      <a:r>
                        <a:rPr lang="es-CO" sz="1100" dirty="0">
                          <a:solidFill>
                            <a:srgbClr val="000000"/>
                          </a:solidFill>
                          <a:effectLst/>
                          <a:latin typeface="+mj-lt"/>
                        </a:rPr>
                        <a:t>166,53</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C1E0FF"/>
                    </a:solidFill>
                  </a:tcPr>
                </a:tc>
                <a:tc>
                  <a:txBody>
                    <a:bodyPr/>
                    <a:lstStyle/>
                    <a:p>
                      <a:pPr algn="ctr">
                        <a:lnSpc>
                          <a:spcPct val="100000"/>
                        </a:lnSpc>
                        <a:spcBef>
                          <a:spcPts val="1200"/>
                        </a:spcBef>
                        <a:spcAft>
                          <a:spcPts val="0"/>
                        </a:spcAft>
                      </a:pPr>
                      <a:r>
                        <a:rPr lang="es-CO" sz="1100" dirty="0">
                          <a:solidFill>
                            <a:srgbClr val="000000"/>
                          </a:solidFill>
                          <a:effectLst/>
                          <a:latin typeface="+mj-lt"/>
                        </a:rPr>
                        <a:t>155,17</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C1E0FF"/>
                    </a:solidFill>
                  </a:tcPr>
                </a:tc>
                <a:tc>
                  <a:txBody>
                    <a:bodyPr/>
                    <a:lstStyle/>
                    <a:p>
                      <a:pPr algn="ctr">
                        <a:lnSpc>
                          <a:spcPct val="100000"/>
                        </a:lnSpc>
                        <a:spcBef>
                          <a:spcPts val="1200"/>
                        </a:spcBef>
                        <a:spcAft>
                          <a:spcPts val="0"/>
                        </a:spcAft>
                      </a:pPr>
                      <a:r>
                        <a:rPr lang="es-CO" sz="1100" dirty="0">
                          <a:solidFill>
                            <a:srgbClr val="000000"/>
                          </a:solidFill>
                          <a:effectLst/>
                          <a:latin typeface="+mj-lt"/>
                        </a:rPr>
                        <a:t>158,53</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C1E0FF"/>
                    </a:solidFill>
                  </a:tcPr>
                </a:tc>
              </a:tr>
              <a:tr h="216000">
                <a:tc>
                  <a:txBody>
                    <a:bodyPr/>
                    <a:lstStyle/>
                    <a:p>
                      <a:pPr algn="l">
                        <a:lnSpc>
                          <a:spcPct val="100000"/>
                        </a:lnSpc>
                        <a:spcBef>
                          <a:spcPts val="1200"/>
                        </a:spcBef>
                        <a:spcAft>
                          <a:spcPts val="0"/>
                        </a:spcAft>
                      </a:pPr>
                      <a:r>
                        <a:rPr lang="es-CO" sz="1100" dirty="0">
                          <a:solidFill>
                            <a:srgbClr val="000000"/>
                          </a:solidFill>
                          <a:effectLst/>
                          <a:latin typeface="+mj-lt"/>
                        </a:rPr>
                        <a:t>Huevo </a:t>
                      </a:r>
                      <a:r>
                        <a:rPr lang="es-CO" sz="1100" dirty="0" err="1">
                          <a:solidFill>
                            <a:srgbClr val="000000"/>
                          </a:solidFill>
                          <a:effectLst/>
                          <a:latin typeface="+mj-lt"/>
                        </a:rPr>
                        <a:t>pewee</a:t>
                      </a:r>
                      <a:endParaRPr lang="es-EC" sz="1100" dirty="0">
                        <a:solidFill>
                          <a:srgbClr val="000000"/>
                        </a:solidFill>
                        <a:effectLst/>
                        <a:latin typeface="+mj-lt"/>
                        <a:ea typeface="Calibri" panose="020F0502020204030204" pitchFamily="34" charset="0"/>
                      </a:endParaRPr>
                    </a:p>
                  </a:txBody>
                  <a:tcPr marL="41695" marR="41695" marT="0" marB="0" anchor="b">
                    <a:lnT w="12700" cap="flat" cmpd="sng" algn="ctr">
                      <a:solidFill>
                        <a:schemeClr val="accent3">
                          <a:lumMod val="75000"/>
                        </a:schemeClr>
                      </a:solidFill>
                      <a:prstDash val="solid"/>
                      <a:round/>
                      <a:headEnd type="none" w="med" len="med"/>
                      <a:tailEnd type="none" w="med" len="med"/>
                    </a:lnT>
                  </a:tcPr>
                </a:tc>
                <a:tc gridSpan="2">
                  <a:txBody>
                    <a:bodyPr/>
                    <a:lstStyle/>
                    <a:p>
                      <a:pPr>
                        <a:lnSpc>
                          <a:spcPct val="100000"/>
                        </a:lnSpc>
                      </a:pPr>
                      <a:endParaRPr lang="es-EC" sz="1100" dirty="0">
                        <a:solidFill>
                          <a:srgbClr val="000000"/>
                        </a:solidFill>
                        <a:effectLst/>
                        <a:latin typeface="+mj-lt"/>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c hMerge="1">
                  <a:txBody>
                    <a:bodyPr/>
                    <a:lstStyle/>
                    <a:p>
                      <a:endParaRPr lang="es-EC"/>
                    </a:p>
                  </a:txBody>
                  <a:tcPr/>
                </a:tc>
                <a:tc gridSpan="2">
                  <a:txBody>
                    <a:bodyPr/>
                    <a:lstStyle/>
                    <a:p>
                      <a:pPr algn="ctr">
                        <a:lnSpc>
                          <a:spcPct val="100000"/>
                        </a:lnSpc>
                        <a:spcBef>
                          <a:spcPts val="1200"/>
                        </a:spcBef>
                        <a:spcAft>
                          <a:spcPts val="0"/>
                        </a:spcAft>
                      </a:pPr>
                      <a:r>
                        <a:rPr lang="es-CO" sz="1100">
                          <a:solidFill>
                            <a:srgbClr val="000000"/>
                          </a:solidFill>
                          <a:effectLst/>
                          <a:latin typeface="+mj-lt"/>
                        </a:rPr>
                        <a:t>0,082</a:t>
                      </a: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c hMerge="1">
                  <a:txBody>
                    <a:bodyPr/>
                    <a:lstStyle/>
                    <a:p>
                      <a:endParaRPr lang="es-EC"/>
                    </a:p>
                  </a:txBody>
                  <a:tcPr/>
                </a:tc>
                <a:tc>
                  <a:txBody>
                    <a:bodyPr/>
                    <a:lstStyle/>
                    <a:p>
                      <a:pPr algn="ctr">
                        <a:lnSpc>
                          <a:spcPct val="100000"/>
                        </a:lnSpc>
                        <a:spcBef>
                          <a:spcPts val="1200"/>
                        </a:spcBef>
                        <a:spcAft>
                          <a:spcPts val="0"/>
                        </a:spcAft>
                      </a:pPr>
                      <a:r>
                        <a:rPr lang="es-CO" sz="1100" dirty="0">
                          <a:solidFill>
                            <a:srgbClr val="000000"/>
                          </a:solidFill>
                          <a:effectLst/>
                          <a:latin typeface="+mj-lt"/>
                        </a:rPr>
                        <a:t>31,41</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c>
                  <a:txBody>
                    <a:bodyPr/>
                    <a:lstStyle/>
                    <a:p>
                      <a:pPr algn="ctr">
                        <a:lnSpc>
                          <a:spcPct val="100000"/>
                        </a:lnSpc>
                        <a:spcBef>
                          <a:spcPts val="1200"/>
                        </a:spcBef>
                        <a:spcAft>
                          <a:spcPts val="0"/>
                        </a:spcAft>
                      </a:pPr>
                      <a:r>
                        <a:rPr lang="es-CO" sz="1100">
                          <a:solidFill>
                            <a:srgbClr val="000000"/>
                          </a:solidFill>
                          <a:effectLst/>
                          <a:latin typeface="+mj-lt"/>
                        </a:rPr>
                        <a:t>46,17</a:t>
                      </a: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c>
                  <a:txBody>
                    <a:bodyPr/>
                    <a:lstStyle/>
                    <a:p>
                      <a:pPr algn="ctr">
                        <a:lnSpc>
                          <a:spcPct val="100000"/>
                        </a:lnSpc>
                        <a:spcBef>
                          <a:spcPts val="1200"/>
                        </a:spcBef>
                        <a:spcAft>
                          <a:spcPts val="0"/>
                        </a:spcAft>
                      </a:pPr>
                      <a:r>
                        <a:rPr lang="es-CO" sz="1100" dirty="0">
                          <a:solidFill>
                            <a:srgbClr val="000000"/>
                          </a:solidFill>
                          <a:effectLst/>
                          <a:latin typeface="+mj-lt"/>
                        </a:rPr>
                        <a:t>38,38</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c>
                  <a:txBody>
                    <a:bodyPr/>
                    <a:lstStyle/>
                    <a:p>
                      <a:pPr algn="ctr">
                        <a:lnSpc>
                          <a:spcPct val="100000"/>
                        </a:lnSpc>
                        <a:spcBef>
                          <a:spcPts val="1200"/>
                        </a:spcBef>
                        <a:spcAft>
                          <a:spcPts val="0"/>
                        </a:spcAft>
                      </a:pPr>
                      <a:r>
                        <a:rPr lang="es-CO" sz="1100">
                          <a:solidFill>
                            <a:srgbClr val="000000"/>
                          </a:solidFill>
                          <a:effectLst/>
                          <a:latin typeface="+mj-lt"/>
                        </a:rPr>
                        <a:t>58,14</a:t>
                      </a:r>
                      <a:endParaRPr lang="es-EC" sz="110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tcPr>
                </a:tc>
              </a:tr>
              <a:tr h="216000">
                <a:tc>
                  <a:txBody>
                    <a:bodyPr/>
                    <a:lstStyle/>
                    <a:p>
                      <a:pPr algn="l">
                        <a:lnSpc>
                          <a:spcPct val="100000"/>
                        </a:lnSpc>
                        <a:spcBef>
                          <a:spcPts val="1200"/>
                        </a:spcBef>
                        <a:spcAft>
                          <a:spcPts val="0"/>
                        </a:spcAft>
                      </a:pPr>
                      <a:r>
                        <a:rPr lang="es-CO" sz="1100" dirty="0">
                          <a:solidFill>
                            <a:srgbClr val="000000"/>
                          </a:solidFill>
                          <a:effectLst/>
                          <a:latin typeface="+mj-lt"/>
                        </a:rPr>
                        <a:t>Huevo pequeño</a:t>
                      </a:r>
                      <a:endParaRPr lang="es-EC" sz="1100" dirty="0">
                        <a:solidFill>
                          <a:srgbClr val="000000"/>
                        </a:solidFill>
                        <a:effectLst/>
                        <a:latin typeface="+mj-lt"/>
                        <a:ea typeface="Calibri" panose="020F0502020204030204" pitchFamily="34" charset="0"/>
                      </a:endParaRPr>
                    </a:p>
                  </a:txBody>
                  <a:tcPr marL="41695" marR="41695" marT="0" marB="0" anchor="b"/>
                </a:tc>
                <a:tc gridSpan="2">
                  <a:txBody>
                    <a:bodyPr/>
                    <a:lstStyle/>
                    <a:p>
                      <a:pPr>
                        <a:lnSpc>
                          <a:spcPct val="100000"/>
                        </a:lnSpc>
                      </a:pPr>
                      <a:endParaRPr lang="es-EC" sz="1100" dirty="0">
                        <a:solidFill>
                          <a:srgbClr val="000000"/>
                        </a:solidFill>
                        <a:effectLst/>
                        <a:latin typeface="+mj-lt"/>
                      </a:endParaRPr>
                    </a:p>
                  </a:txBody>
                  <a:tcPr marL="41695" marR="41695" marT="0" marB="0" anchor="ctr"/>
                </a:tc>
                <a:tc hMerge="1">
                  <a:txBody>
                    <a:bodyPr/>
                    <a:lstStyle/>
                    <a:p>
                      <a:endParaRPr lang="es-EC"/>
                    </a:p>
                  </a:txBody>
                  <a:tcPr/>
                </a:tc>
                <a:tc gridSpan="2">
                  <a:txBody>
                    <a:bodyPr/>
                    <a:lstStyle/>
                    <a:p>
                      <a:pPr algn="ctr">
                        <a:lnSpc>
                          <a:spcPct val="100000"/>
                        </a:lnSpc>
                        <a:spcBef>
                          <a:spcPts val="1200"/>
                        </a:spcBef>
                        <a:spcAft>
                          <a:spcPts val="0"/>
                        </a:spcAft>
                      </a:pPr>
                      <a:r>
                        <a:rPr lang="es-CO" sz="1100">
                          <a:solidFill>
                            <a:srgbClr val="000000"/>
                          </a:solidFill>
                          <a:effectLst/>
                          <a:latin typeface="+mj-lt"/>
                        </a:rPr>
                        <a:t>0,087</a:t>
                      </a:r>
                      <a:endParaRPr lang="es-EC" sz="1100">
                        <a:solidFill>
                          <a:srgbClr val="000000"/>
                        </a:solidFill>
                        <a:effectLst/>
                        <a:latin typeface="+mj-lt"/>
                        <a:ea typeface="Calibri" panose="020F0502020204030204" pitchFamily="34" charset="0"/>
                      </a:endParaRPr>
                    </a:p>
                  </a:txBody>
                  <a:tcPr marL="41695" marR="41695" marT="0" marB="0" anchor="ctr"/>
                </a:tc>
                <a:tc hMerge="1">
                  <a:txBody>
                    <a:bodyPr/>
                    <a:lstStyle/>
                    <a:p>
                      <a:endParaRPr lang="es-EC"/>
                    </a:p>
                  </a:txBody>
                  <a:tcPr/>
                </a:tc>
                <a:tc>
                  <a:txBody>
                    <a:bodyPr/>
                    <a:lstStyle/>
                    <a:p>
                      <a:pPr algn="ctr">
                        <a:lnSpc>
                          <a:spcPct val="100000"/>
                        </a:lnSpc>
                        <a:spcBef>
                          <a:spcPts val="1200"/>
                        </a:spcBef>
                        <a:spcAft>
                          <a:spcPts val="0"/>
                        </a:spcAft>
                      </a:pPr>
                      <a:r>
                        <a:rPr lang="es-CO" sz="1100" dirty="0">
                          <a:solidFill>
                            <a:srgbClr val="000000"/>
                          </a:solidFill>
                          <a:effectLst/>
                          <a:latin typeface="+mj-lt"/>
                        </a:rPr>
                        <a:t>115,28</a:t>
                      </a:r>
                      <a:endParaRPr lang="es-EC" sz="1100" dirty="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a:solidFill>
                            <a:srgbClr val="000000"/>
                          </a:solidFill>
                          <a:effectLst/>
                          <a:latin typeface="+mj-lt"/>
                        </a:rPr>
                        <a:t>109,53</a:t>
                      </a:r>
                      <a:endParaRPr lang="es-EC" sz="110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dirty="0">
                          <a:solidFill>
                            <a:srgbClr val="000000"/>
                          </a:solidFill>
                          <a:effectLst/>
                          <a:latin typeface="+mj-lt"/>
                        </a:rPr>
                        <a:t>115,88</a:t>
                      </a:r>
                      <a:endParaRPr lang="es-EC" sz="1100" dirty="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a:solidFill>
                            <a:srgbClr val="000000"/>
                          </a:solidFill>
                          <a:effectLst/>
                          <a:latin typeface="+mj-lt"/>
                        </a:rPr>
                        <a:t>134,50</a:t>
                      </a:r>
                      <a:endParaRPr lang="es-EC" sz="1100">
                        <a:solidFill>
                          <a:srgbClr val="000000"/>
                        </a:solidFill>
                        <a:effectLst/>
                        <a:latin typeface="+mj-lt"/>
                        <a:ea typeface="Calibri" panose="020F0502020204030204" pitchFamily="34" charset="0"/>
                      </a:endParaRPr>
                    </a:p>
                  </a:txBody>
                  <a:tcPr marL="41695" marR="41695" marT="0" marB="0" anchor="ctr"/>
                </a:tc>
              </a:tr>
              <a:tr h="216000">
                <a:tc>
                  <a:txBody>
                    <a:bodyPr/>
                    <a:lstStyle/>
                    <a:p>
                      <a:pPr algn="l">
                        <a:lnSpc>
                          <a:spcPct val="100000"/>
                        </a:lnSpc>
                        <a:spcBef>
                          <a:spcPts val="1200"/>
                        </a:spcBef>
                        <a:spcAft>
                          <a:spcPts val="0"/>
                        </a:spcAft>
                      </a:pPr>
                      <a:r>
                        <a:rPr lang="es-CO" sz="1100" dirty="0">
                          <a:solidFill>
                            <a:srgbClr val="000000"/>
                          </a:solidFill>
                          <a:effectLst/>
                          <a:latin typeface="+mj-lt"/>
                        </a:rPr>
                        <a:t>Huevo mediano</a:t>
                      </a:r>
                      <a:endParaRPr lang="es-EC" sz="1100" dirty="0">
                        <a:solidFill>
                          <a:srgbClr val="000000"/>
                        </a:solidFill>
                        <a:effectLst/>
                        <a:latin typeface="+mj-lt"/>
                        <a:ea typeface="Calibri" panose="020F0502020204030204" pitchFamily="34" charset="0"/>
                      </a:endParaRPr>
                    </a:p>
                  </a:txBody>
                  <a:tcPr marL="41695" marR="41695" marT="0" marB="0" anchor="b"/>
                </a:tc>
                <a:tc gridSpan="2">
                  <a:txBody>
                    <a:bodyPr/>
                    <a:lstStyle/>
                    <a:p>
                      <a:pPr>
                        <a:lnSpc>
                          <a:spcPct val="100000"/>
                        </a:lnSpc>
                      </a:pPr>
                      <a:endParaRPr lang="es-EC" sz="1100" dirty="0">
                        <a:solidFill>
                          <a:srgbClr val="000000"/>
                        </a:solidFill>
                        <a:effectLst/>
                        <a:latin typeface="+mj-lt"/>
                      </a:endParaRPr>
                    </a:p>
                  </a:txBody>
                  <a:tcPr marL="41695" marR="41695" marT="0" marB="0" anchor="ctr"/>
                </a:tc>
                <a:tc hMerge="1">
                  <a:txBody>
                    <a:bodyPr/>
                    <a:lstStyle/>
                    <a:p>
                      <a:endParaRPr lang="es-EC"/>
                    </a:p>
                  </a:txBody>
                  <a:tcPr/>
                </a:tc>
                <a:tc gridSpan="2">
                  <a:txBody>
                    <a:bodyPr/>
                    <a:lstStyle/>
                    <a:p>
                      <a:pPr algn="ctr">
                        <a:lnSpc>
                          <a:spcPct val="100000"/>
                        </a:lnSpc>
                        <a:spcBef>
                          <a:spcPts val="1200"/>
                        </a:spcBef>
                        <a:spcAft>
                          <a:spcPts val="0"/>
                        </a:spcAft>
                      </a:pPr>
                      <a:r>
                        <a:rPr lang="es-CO" sz="1100" dirty="0">
                          <a:solidFill>
                            <a:srgbClr val="000000"/>
                          </a:solidFill>
                          <a:effectLst/>
                          <a:latin typeface="+mj-lt"/>
                        </a:rPr>
                        <a:t>0,092</a:t>
                      </a:r>
                      <a:endParaRPr lang="es-EC" sz="1100" dirty="0">
                        <a:solidFill>
                          <a:srgbClr val="000000"/>
                        </a:solidFill>
                        <a:effectLst/>
                        <a:latin typeface="+mj-lt"/>
                        <a:ea typeface="Calibri" panose="020F0502020204030204" pitchFamily="34" charset="0"/>
                      </a:endParaRPr>
                    </a:p>
                  </a:txBody>
                  <a:tcPr marL="41695" marR="41695" marT="0" marB="0" anchor="ctr"/>
                </a:tc>
                <a:tc hMerge="1">
                  <a:txBody>
                    <a:bodyPr/>
                    <a:lstStyle/>
                    <a:p>
                      <a:endParaRPr lang="es-EC"/>
                    </a:p>
                  </a:txBody>
                  <a:tcPr/>
                </a:tc>
                <a:tc>
                  <a:txBody>
                    <a:bodyPr/>
                    <a:lstStyle/>
                    <a:p>
                      <a:pPr algn="ctr">
                        <a:lnSpc>
                          <a:spcPct val="100000"/>
                        </a:lnSpc>
                        <a:spcBef>
                          <a:spcPts val="1200"/>
                        </a:spcBef>
                        <a:spcAft>
                          <a:spcPts val="0"/>
                        </a:spcAft>
                      </a:pPr>
                      <a:r>
                        <a:rPr lang="es-CO" sz="1100" dirty="0">
                          <a:solidFill>
                            <a:srgbClr val="000000"/>
                          </a:solidFill>
                          <a:effectLst/>
                          <a:latin typeface="+mj-lt"/>
                        </a:rPr>
                        <a:t>10,40</a:t>
                      </a:r>
                      <a:endParaRPr lang="es-EC" sz="1100" dirty="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dirty="0">
                          <a:solidFill>
                            <a:srgbClr val="000000"/>
                          </a:solidFill>
                          <a:effectLst/>
                          <a:latin typeface="+mj-lt"/>
                        </a:rPr>
                        <a:t>11,32</a:t>
                      </a:r>
                      <a:endParaRPr lang="es-EC" sz="1100" dirty="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a:solidFill>
                            <a:srgbClr val="000000"/>
                          </a:solidFill>
                          <a:effectLst/>
                          <a:latin typeface="+mj-lt"/>
                        </a:rPr>
                        <a:t>13,34</a:t>
                      </a:r>
                      <a:endParaRPr lang="es-EC" sz="110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a:solidFill>
                            <a:srgbClr val="000000"/>
                          </a:solidFill>
                          <a:effectLst/>
                          <a:latin typeface="+mj-lt"/>
                        </a:rPr>
                        <a:t>15,73</a:t>
                      </a:r>
                      <a:endParaRPr lang="es-EC" sz="1100">
                        <a:solidFill>
                          <a:srgbClr val="000000"/>
                        </a:solidFill>
                        <a:effectLst/>
                        <a:latin typeface="+mj-lt"/>
                        <a:ea typeface="Calibri" panose="020F0502020204030204" pitchFamily="34" charset="0"/>
                      </a:endParaRPr>
                    </a:p>
                  </a:txBody>
                  <a:tcPr marL="41695" marR="41695" marT="0" marB="0" anchor="ctr"/>
                </a:tc>
              </a:tr>
              <a:tr h="216000">
                <a:tc>
                  <a:txBody>
                    <a:bodyPr/>
                    <a:lstStyle/>
                    <a:p>
                      <a:pPr algn="l">
                        <a:lnSpc>
                          <a:spcPct val="100000"/>
                        </a:lnSpc>
                        <a:spcBef>
                          <a:spcPts val="1200"/>
                        </a:spcBef>
                        <a:spcAft>
                          <a:spcPts val="0"/>
                        </a:spcAft>
                      </a:pPr>
                      <a:r>
                        <a:rPr lang="es-CO" sz="1100" dirty="0">
                          <a:solidFill>
                            <a:srgbClr val="000000"/>
                          </a:solidFill>
                          <a:effectLst/>
                          <a:latin typeface="+mj-lt"/>
                        </a:rPr>
                        <a:t>Huevo grande</a:t>
                      </a:r>
                      <a:endParaRPr lang="es-EC" sz="1100" dirty="0">
                        <a:solidFill>
                          <a:srgbClr val="000000"/>
                        </a:solidFill>
                        <a:effectLst/>
                        <a:latin typeface="+mj-lt"/>
                        <a:ea typeface="Calibri" panose="020F0502020204030204" pitchFamily="34" charset="0"/>
                      </a:endParaRPr>
                    </a:p>
                  </a:txBody>
                  <a:tcPr marL="41695" marR="41695" marT="0" marB="0" anchor="b"/>
                </a:tc>
                <a:tc gridSpan="2">
                  <a:txBody>
                    <a:bodyPr/>
                    <a:lstStyle/>
                    <a:p>
                      <a:pPr>
                        <a:lnSpc>
                          <a:spcPct val="100000"/>
                        </a:lnSpc>
                      </a:pPr>
                      <a:endParaRPr lang="es-EC" sz="1100">
                        <a:solidFill>
                          <a:srgbClr val="000000"/>
                        </a:solidFill>
                        <a:effectLst/>
                        <a:latin typeface="+mj-lt"/>
                      </a:endParaRPr>
                    </a:p>
                  </a:txBody>
                  <a:tcPr marL="41695" marR="41695" marT="0" marB="0" anchor="ctr"/>
                </a:tc>
                <a:tc hMerge="1">
                  <a:txBody>
                    <a:bodyPr/>
                    <a:lstStyle/>
                    <a:p>
                      <a:endParaRPr lang="es-EC"/>
                    </a:p>
                  </a:txBody>
                  <a:tcPr/>
                </a:tc>
                <a:tc gridSpan="2">
                  <a:txBody>
                    <a:bodyPr/>
                    <a:lstStyle/>
                    <a:p>
                      <a:pPr algn="ctr">
                        <a:lnSpc>
                          <a:spcPct val="100000"/>
                        </a:lnSpc>
                        <a:spcBef>
                          <a:spcPts val="1200"/>
                        </a:spcBef>
                        <a:spcAft>
                          <a:spcPts val="0"/>
                        </a:spcAft>
                      </a:pPr>
                      <a:r>
                        <a:rPr lang="es-CO" sz="1100">
                          <a:solidFill>
                            <a:srgbClr val="000000"/>
                          </a:solidFill>
                          <a:effectLst/>
                          <a:latin typeface="+mj-lt"/>
                        </a:rPr>
                        <a:t>0,097</a:t>
                      </a:r>
                      <a:endParaRPr lang="es-EC" sz="1100">
                        <a:solidFill>
                          <a:srgbClr val="000000"/>
                        </a:solidFill>
                        <a:effectLst/>
                        <a:latin typeface="+mj-lt"/>
                        <a:ea typeface="Calibri" panose="020F0502020204030204" pitchFamily="34" charset="0"/>
                      </a:endParaRPr>
                    </a:p>
                  </a:txBody>
                  <a:tcPr marL="41695" marR="41695" marT="0" marB="0" anchor="ctr"/>
                </a:tc>
                <a:tc hMerge="1">
                  <a:txBody>
                    <a:bodyPr/>
                    <a:lstStyle/>
                    <a:p>
                      <a:endParaRPr lang="es-EC"/>
                    </a:p>
                  </a:txBody>
                  <a:tcPr/>
                </a:tc>
                <a:tc>
                  <a:txBody>
                    <a:bodyPr/>
                    <a:lstStyle/>
                    <a:p>
                      <a:pPr algn="ctr">
                        <a:lnSpc>
                          <a:spcPct val="100000"/>
                        </a:lnSpc>
                        <a:spcBef>
                          <a:spcPts val="1200"/>
                        </a:spcBef>
                        <a:spcAft>
                          <a:spcPts val="0"/>
                        </a:spcAft>
                      </a:pPr>
                      <a:r>
                        <a:rPr lang="es-CO" sz="1100" dirty="0">
                          <a:solidFill>
                            <a:srgbClr val="000000"/>
                          </a:solidFill>
                          <a:effectLst/>
                          <a:latin typeface="+mj-lt"/>
                        </a:rPr>
                        <a:t>0,78</a:t>
                      </a:r>
                      <a:endParaRPr lang="es-EC" sz="1100" dirty="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dirty="0">
                          <a:solidFill>
                            <a:srgbClr val="000000"/>
                          </a:solidFill>
                          <a:effectLst/>
                          <a:latin typeface="+mj-lt"/>
                        </a:rPr>
                        <a:t>1,07</a:t>
                      </a:r>
                      <a:endParaRPr lang="es-EC" sz="1100" dirty="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dirty="0">
                          <a:solidFill>
                            <a:srgbClr val="000000"/>
                          </a:solidFill>
                          <a:effectLst/>
                          <a:latin typeface="+mj-lt"/>
                        </a:rPr>
                        <a:t>0,97</a:t>
                      </a:r>
                      <a:endParaRPr lang="es-EC" sz="1100" dirty="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dirty="0">
                          <a:solidFill>
                            <a:srgbClr val="000000"/>
                          </a:solidFill>
                          <a:effectLst/>
                          <a:latin typeface="+mj-lt"/>
                        </a:rPr>
                        <a:t>1,46</a:t>
                      </a:r>
                      <a:endParaRPr lang="es-EC" sz="1100" dirty="0">
                        <a:solidFill>
                          <a:srgbClr val="000000"/>
                        </a:solidFill>
                        <a:effectLst/>
                        <a:latin typeface="+mj-lt"/>
                        <a:ea typeface="Calibri" panose="020F0502020204030204" pitchFamily="34" charset="0"/>
                      </a:endParaRPr>
                    </a:p>
                  </a:txBody>
                  <a:tcPr marL="41695" marR="41695" marT="0" marB="0" anchor="ctr"/>
                </a:tc>
              </a:tr>
              <a:tr h="216000">
                <a:tc>
                  <a:txBody>
                    <a:bodyPr/>
                    <a:lstStyle/>
                    <a:p>
                      <a:pPr algn="l">
                        <a:lnSpc>
                          <a:spcPct val="100000"/>
                        </a:lnSpc>
                        <a:spcBef>
                          <a:spcPts val="1200"/>
                        </a:spcBef>
                        <a:spcAft>
                          <a:spcPts val="0"/>
                        </a:spcAft>
                      </a:pPr>
                      <a:r>
                        <a:rPr lang="es-CO" sz="1100" dirty="0">
                          <a:solidFill>
                            <a:srgbClr val="000000"/>
                          </a:solidFill>
                          <a:effectLst/>
                          <a:latin typeface="+mj-lt"/>
                        </a:rPr>
                        <a:t>Huevo </a:t>
                      </a:r>
                      <a:r>
                        <a:rPr lang="es-CO" sz="1100" dirty="0" err="1">
                          <a:solidFill>
                            <a:srgbClr val="000000"/>
                          </a:solidFill>
                          <a:effectLst/>
                          <a:latin typeface="+mj-lt"/>
                        </a:rPr>
                        <a:t>extragrande</a:t>
                      </a:r>
                      <a:r>
                        <a:rPr lang="es-CO" sz="1100" dirty="0">
                          <a:solidFill>
                            <a:srgbClr val="000000"/>
                          </a:solidFill>
                          <a:effectLst/>
                          <a:latin typeface="+mj-lt"/>
                        </a:rPr>
                        <a:t> </a:t>
                      </a:r>
                      <a:endParaRPr lang="es-EC" sz="1100" dirty="0">
                        <a:solidFill>
                          <a:srgbClr val="000000"/>
                        </a:solidFill>
                        <a:effectLst/>
                        <a:latin typeface="+mj-lt"/>
                        <a:ea typeface="Calibri" panose="020F0502020204030204" pitchFamily="34" charset="0"/>
                      </a:endParaRPr>
                    </a:p>
                  </a:txBody>
                  <a:tcPr marL="41695" marR="41695" marT="0" marB="0" anchor="b"/>
                </a:tc>
                <a:tc gridSpan="2">
                  <a:txBody>
                    <a:bodyPr/>
                    <a:lstStyle/>
                    <a:p>
                      <a:pPr>
                        <a:lnSpc>
                          <a:spcPct val="100000"/>
                        </a:lnSpc>
                      </a:pPr>
                      <a:endParaRPr lang="es-EC" sz="1100">
                        <a:solidFill>
                          <a:srgbClr val="000000"/>
                        </a:solidFill>
                        <a:effectLst/>
                        <a:latin typeface="+mj-lt"/>
                      </a:endParaRPr>
                    </a:p>
                  </a:txBody>
                  <a:tcPr marL="41695" marR="41695" marT="0" marB="0" anchor="ctr"/>
                </a:tc>
                <a:tc hMerge="1">
                  <a:txBody>
                    <a:bodyPr/>
                    <a:lstStyle/>
                    <a:p>
                      <a:endParaRPr lang="es-EC"/>
                    </a:p>
                  </a:txBody>
                  <a:tcPr/>
                </a:tc>
                <a:tc gridSpan="2">
                  <a:txBody>
                    <a:bodyPr/>
                    <a:lstStyle/>
                    <a:p>
                      <a:pPr algn="ctr">
                        <a:lnSpc>
                          <a:spcPct val="100000"/>
                        </a:lnSpc>
                        <a:spcBef>
                          <a:spcPts val="1200"/>
                        </a:spcBef>
                        <a:spcAft>
                          <a:spcPts val="0"/>
                        </a:spcAft>
                      </a:pPr>
                      <a:r>
                        <a:rPr lang="es-CO" sz="1100">
                          <a:solidFill>
                            <a:srgbClr val="000000"/>
                          </a:solidFill>
                          <a:effectLst/>
                          <a:latin typeface="+mj-lt"/>
                        </a:rPr>
                        <a:t>0,100</a:t>
                      </a:r>
                      <a:endParaRPr lang="es-EC" sz="1100">
                        <a:solidFill>
                          <a:srgbClr val="000000"/>
                        </a:solidFill>
                        <a:effectLst/>
                        <a:latin typeface="+mj-lt"/>
                        <a:ea typeface="Calibri" panose="020F0502020204030204" pitchFamily="34" charset="0"/>
                      </a:endParaRPr>
                    </a:p>
                  </a:txBody>
                  <a:tcPr marL="41695" marR="41695" marT="0" marB="0" anchor="ctr"/>
                </a:tc>
                <a:tc hMerge="1">
                  <a:txBody>
                    <a:bodyPr/>
                    <a:lstStyle/>
                    <a:p>
                      <a:endParaRPr lang="es-EC"/>
                    </a:p>
                  </a:txBody>
                  <a:tcPr/>
                </a:tc>
                <a:tc>
                  <a:txBody>
                    <a:bodyPr/>
                    <a:lstStyle/>
                    <a:p>
                      <a:pPr algn="ctr">
                        <a:lnSpc>
                          <a:spcPct val="100000"/>
                        </a:lnSpc>
                        <a:spcBef>
                          <a:spcPts val="1200"/>
                        </a:spcBef>
                        <a:spcAft>
                          <a:spcPts val="0"/>
                        </a:spcAft>
                      </a:pPr>
                      <a:r>
                        <a:rPr lang="es-CO" sz="1100">
                          <a:solidFill>
                            <a:srgbClr val="000000"/>
                          </a:solidFill>
                          <a:effectLst/>
                          <a:latin typeface="+mj-lt"/>
                        </a:rPr>
                        <a:t>1,20</a:t>
                      </a:r>
                      <a:endParaRPr lang="es-EC" sz="110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dirty="0">
                          <a:solidFill>
                            <a:srgbClr val="000000"/>
                          </a:solidFill>
                          <a:effectLst/>
                          <a:latin typeface="+mj-lt"/>
                        </a:rPr>
                        <a:t>1,80</a:t>
                      </a:r>
                      <a:endParaRPr lang="es-EC" sz="1100" dirty="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a:solidFill>
                            <a:srgbClr val="000000"/>
                          </a:solidFill>
                          <a:effectLst/>
                          <a:latin typeface="+mj-lt"/>
                        </a:rPr>
                        <a:t>1,40</a:t>
                      </a:r>
                      <a:endParaRPr lang="es-EC" sz="1100">
                        <a:solidFill>
                          <a:srgbClr val="000000"/>
                        </a:solidFill>
                        <a:effectLst/>
                        <a:latin typeface="+mj-lt"/>
                        <a:ea typeface="Calibri" panose="020F0502020204030204" pitchFamily="34" charset="0"/>
                      </a:endParaRPr>
                    </a:p>
                  </a:txBody>
                  <a:tcPr marL="41695" marR="41695" marT="0" marB="0" anchor="ctr"/>
                </a:tc>
                <a:tc>
                  <a:txBody>
                    <a:bodyPr/>
                    <a:lstStyle/>
                    <a:p>
                      <a:pPr algn="ctr">
                        <a:lnSpc>
                          <a:spcPct val="100000"/>
                        </a:lnSpc>
                        <a:spcBef>
                          <a:spcPts val="1200"/>
                        </a:spcBef>
                        <a:spcAft>
                          <a:spcPts val="0"/>
                        </a:spcAft>
                      </a:pPr>
                      <a:r>
                        <a:rPr lang="es-CO" sz="1100" dirty="0">
                          <a:solidFill>
                            <a:srgbClr val="000000"/>
                          </a:solidFill>
                          <a:effectLst/>
                          <a:latin typeface="+mj-lt"/>
                        </a:rPr>
                        <a:t>1,90</a:t>
                      </a:r>
                      <a:endParaRPr lang="es-EC" sz="1100" dirty="0">
                        <a:solidFill>
                          <a:srgbClr val="000000"/>
                        </a:solidFill>
                        <a:effectLst/>
                        <a:latin typeface="+mj-lt"/>
                        <a:ea typeface="Calibri" panose="020F0502020204030204" pitchFamily="34" charset="0"/>
                      </a:endParaRPr>
                    </a:p>
                  </a:txBody>
                  <a:tcPr marL="41695" marR="41695" marT="0" marB="0" anchor="ctr"/>
                </a:tc>
              </a:tr>
              <a:tr h="216000">
                <a:tc>
                  <a:txBody>
                    <a:bodyPr/>
                    <a:lstStyle/>
                    <a:p>
                      <a:pPr algn="l">
                        <a:lnSpc>
                          <a:spcPct val="100000"/>
                        </a:lnSpc>
                        <a:spcBef>
                          <a:spcPts val="1200"/>
                        </a:spcBef>
                        <a:spcAft>
                          <a:spcPts val="0"/>
                        </a:spcAft>
                      </a:pPr>
                      <a:r>
                        <a:rPr lang="es-CO" sz="1100" dirty="0" err="1">
                          <a:solidFill>
                            <a:srgbClr val="000000"/>
                          </a:solidFill>
                          <a:effectLst/>
                          <a:latin typeface="+mj-lt"/>
                        </a:rPr>
                        <a:t>Gallinasa</a:t>
                      </a:r>
                      <a:r>
                        <a:rPr lang="es-CO" sz="1100" dirty="0">
                          <a:solidFill>
                            <a:srgbClr val="000000"/>
                          </a:solidFill>
                          <a:effectLst/>
                          <a:latin typeface="+mj-lt"/>
                        </a:rPr>
                        <a:t> </a:t>
                      </a:r>
                      <a:endParaRPr lang="es-EC" sz="1100" dirty="0">
                        <a:solidFill>
                          <a:srgbClr val="000000"/>
                        </a:solidFill>
                        <a:effectLst/>
                        <a:latin typeface="+mj-lt"/>
                        <a:ea typeface="Calibri" panose="020F0502020204030204" pitchFamily="34" charset="0"/>
                      </a:endParaRPr>
                    </a:p>
                  </a:txBody>
                  <a:tcPr marL="41695" marR="41695" marT="0" marB="0" anchor="b">
                    <a:lnB w="12700" cap="flat" cmpd="sng" algn="ctr">
                      <a:solidFill>
                        <a:schemeClr val="accent3">
                          <a:lumMod val="75000"/>
                        </a:schemeClr>
                      </a:solidFill>
                      <a:prstDash val="solid"/>
                      <a:round/>
                      <a:headEnd type="none" w="med" len="med"/>
                      <a:tailEnd type="none" w="med" len="med"/>
                    </a:lnB>
                  </a:tcPr>
                </a:tc>
                <a:tc gridSpan="2">
                  <a:txBody>
                    <a:bodyPr/>
                    <a:lstStyle/>
                    <a:p>
                      <a:pPr algn="ctr">
                        <a:lnSpc>
                          <a:spcPct val="100000"/>
                        </a:lnSpc>
                        <a:spcBef>
                          <a:spcPts val="1200"/>
                        </a:spcBef>
                        <a:spcAft>
                          <a:spcPts val="0"/>
                        </a:spcAft>
                      </a:pPr>
                      <a:r>
                        <a:rPr lang="es-CO" sz="1100">
                          <a:solidFill>
                            <a:srgbClr val="000000"/>
                          </a:solidFill>
                          <a:effectLst/>
                          <a:latin typeface="+mj-lt"/>
                        </a:rPr>
                        <a:t>19,20</a:t>
                      </a:r>
                      <a:endParaRPr lang="es-EC" sz="110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c hMerge="1">
                  <a:txBody>
                    <a:bodyPr/>
                    <a:lstStyle/>
                    <a:p>
                      <a:endParaRPr lang="es-EC"/>
                    </a:p>
                  </a:txBody>
                  <a:tcPr/>
                </a:tc>
                <a:tc gridSpan="2">
                  <a:txBody>
                    <a:bodyPr/>
                    <a:lstStyle/>
                    <a:p>
                      <a:pPr algn="ctr">
                        <a:lnSpc>
                          <a:spcPct val="100000"/>
                        </a:lnSpc>
                        <a:spcBef>
                          <a:spcPts val="1200"/>
                        </a:spcBef>
                        <a:spcAft>
                          <a:spcPts val="0"/>
                        </a:spcAft>
                      </a:pPr>
                      <a:r>
                        <a:rPr lang="es-CO" sz="1100">
                          <a:solidFill>
                            <a:srgbClr val="000000"/>
                          </a:solidFill>
                          <a:effectLst/>
                          <a:latin typeface="+mj-lt"/>
                        </a:rPr>
                        <a:t>1,400</a:t>
                      </a:r>
                      <a:endParaRPr lang="es-EC" sz="110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c hMerge="1">
                  <a:txBody>
                    <a:bodyPr/>
                    <a:lstStyle/>
                    <a:p>
                      <a:endParaRPr lang="es-EC"/>
                    </a:p>
                  </a:txBody>
                  <a:tcPr/>
                </a:tc>
                <a:tc>
                  <a:txBody>
                    <a:bodyPr/>
                    <a:lstStyle/>
                    <a:p>
                      <a:pPr algn="ctr">
                        <a:lnSpc>
                          <a:spcPct val="100000"/>
                        </a:lnSpc>
                        <a:spcBef>
                          <a:spcPts val="1200"/>
                        </a:spcBef>
                        <a:spcAft>
                          <a:spcPts val="0"/>
                        </a:spcAft>
                      </a:pPr>
                      <a:r>
                        <a:rPr lang="es-CO" sz="1100">
                          <a:solidFill>
                            <a:srgbClr val="000000"/>
                          </a:solidFill>
                          <a:effectLst/>
                          <a:latin typeface="+mj-lt"/>
                        </a:rPr>
                        <a:t>26,88</a:t>
                      </a:r>
                      <a:endParaRPr lang="es-EC" sz="110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00000"/>
                        </a:lnSpc>
                        <a:spcBef>
                          <a:spcPts val="1200"/>
                        </a:spcBef>
                        <a:spcAft>
                          <a:spcPts val="0"/>
                        </a:spcAft>
                      </a:pPr>
                      <a:r>
                        <a:rPr lang="es-CO" sz="1100" dirty="0">
                          <a:solidFill>
                            <a:srgbClr val="000000"/>
                          </a:solidFill>
                          <a:effectLst/>
                          <a:latin typeface="+mj-lt"/>
                        </a:rPr>
                        <a:t>26,88</a:t>
                      </a:r>
                      <a:endParaRPr lang="es-EC" sz="1100" dirty="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00000"/>
                        </a:lnSpc>
                        <a:spcBef>
                          <a:spcPts val="1200"/>
                        </a:spcBef>
                        <a:spcAft>
                          <a:spcPts val="0"/>
                        </a:spcAft>
                      </a:pPr>
                      <a:r>
                        <a:rPr lang="es-CO" sz="1100" dirty="0">
                          <a:solidFill>
                            <a:srgbClr val="000000"/>
                          </a:solidFill>
                          <a:effectLst/>
                          <a:latin typeface="+mj-lt"/>
                        </a:rPr>
                        <a:t>0,00</a:t>
                      </a:r>
                      <a:endParaRPr lang="es-EC" sz="1100" dirty="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c>
                  <a:txBody>
                    <a:bodyPr/>
                    <a:lstStyle/>
                    <a:p>
                      <a:pPr algn="ctr">
                        <a:lnSpc>
                          <a:spcPct val="100000"/>
                        </a:lnSpc>
                        <a:spcBef>
                          <a:spcPts val="1200"/>
                        </a:spcBef>
                        <a:spcAft>
                          <a:spcPts val="0"/>
                        </a:spcAft>
                      </a:pPr>
                      <a:r>
                        <a:rPr lang="es-CO" sz="1100" dirty="0">
                          <a:solidFill>
                            <a:srgbClr val="000000"/>
                          </a:solidFill>
                          <a:effectLst/>
                          <a:latin typeface="+mj-lt"/>
                        </a:rPr>
                        <a:t>0,00</a:t>
                      </a:r>
                      <a:endParaRPr lang="es-EC" sz="1100" dirty="0">
                        <a:solidFill>
                          <a:srgbClr val="000000"/>
                        </a:solidFill>
                        <a:effectLst/>
                        <a:latin typeface="+mj-lt"/>
                        <a:ea typeface="Calibri" panose="020F0502020204030204" pitchFamily="34" charset="0"/>
                      </a:endParaRPr>
                    </a:p>
                  </a:txBody>
                  <a:tcPr marL="41695" marR="41695" marT="0" marB="0" anchor="ctr">
                    <a:lnB w="12700" cap="flat" cmpd="sng" algn="ctr">
                      <a:solidFill>
                        <a:schemeClr val="accent3">
                          <a:lumMod val="75000"/>
                        </a:schemeClr>
                      </a:solidFill>
                      <a:prstDash val="solid"/>
                      <a:round/>
                      <a:headEnd type="none" w="med" len="med"/>
                      <a:tailEnd type="none" w="med" len="med"/>
                    </a:lnB>
                  </a:tcPr>
                </a:tc>
              </a:tr>
              <a:tr h="252000">
                <a:tc gridSpan="5">
                  <a:txBody>
                    <a:bodyPr/>
                    <a:lstStyle/>
                    <a:p>
                      <a:pPr algn="ctr">
                        <a:lnSpc>
                          <a:spcPct val="100000"/>
                        </a:lnSpc>
                        <a:spcBef>
                          <a:spcPts val="1200"/>
                        </a:spcBef>
                        <a:spcAft>
                          <a:spcPts val="0"/>
                        </a:spcAft>
                      </a:pPr>
                      <a:r>
                        <a:rPr lang="es-CO" sz="1100" dirty="0">
                          <a:solidFill>
                            <a:srgbClr val="000000"/>
                          </a:solidFill>
                          <a:effectLst/>
                          <a:latin typeface="+mj-lt"/>
                        </a:rPr>
                        <a:t>Total de Ingresos</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FFCC66"/>
                    </a:solidFill>
                  </a:tcPr>
                </a:tc>
                <a:tc hMerge="1">
                  <a:txBody>
                    <a:bodyPr/>
                    <a:lstStyle/>
                    <a:p>
                      <a:pPr>
                        <a:lnSpc>
                          <a:spcPct val="100000"/>
                        </a:lnSpc>
                      </a:pPr>
                      <a:endParaRPr lang="es-EC" sz="1100">
                        <a:solidFill>
                          <a:srgbClr val="000000"/>
                        </a:solidFill>
                        <a:effectLst/>
                        <a:latin typeface="+mj-lt"/>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pPr>
                        <a:lnSpc>
                          <a:spcPct val="100000"/>
                        </a:lnSpc>
                      </a:pPr>
                      <a:endParaRPr lang="es-EC" sz="1100" dirty="0">
                        <a:solidFill>
                          <a:srgbClr val="000000"/>
                        </a:solidFill>
                        <a:effectLst/>
                        <a:latin typeface="+mj-lt"/>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a:lnSpc>
                          <a:spcPct val="100000"/>
                        </a:lnSpc>
                        <a:spcBef>
                          <a:spcPts val="1200"/>
                        </a:spcBef>
                        <a:spcAft>
                          <a:spcPts val="0"/>
                        </a:spcAft>
                      </a:pPr>
                      <a:r>
                        <a:rPr lang="es-CO" sz="1100" dirty="0">
                          <a:solidFill>
                            <a:srgbClr val="000000"/>
                          </a:solidFill>
                          <a:effectLst/>
                          <a:latin typeface="+mj-lt"/>
                        </a:rPr>
                        <a:t>185,93</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FFCC66"/>
                    </a:solidFill>
                  </a:tcPr>
                </a:tc>
                <a:tc>
                  <a:txBody>
                    <a:bodyPr/>
                    <a:lstStyle/>
                    <a:p>
                      <a:pPr algn="ctr">
                        <a:lnSpc>
                          <a:spcPct val="100000"/>
                        </a:lnSpc>
                        <a:spcBef>
                          <a:spcPts val="1200"/>
                        </a:spcBef>
                        <a:spcAft>
                          <a:spcPts val="0"/>
                        </a:spcAft>
                      </a:pPr>
                      <a:r>
                        <a:rPr lang="es-CO" sz="1100" dirty="0">
                          <a:solidFill>
                            <a:srgbClr val="000000"/>
                          </a:solidFill>
                          <a:effectLst/>
                          <a:latin typeface="+mj-lt"/>
                        </a:rPr>
                        <a:t>196,76</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FFCC66"/>
                    </a:solidFill>
                  </a:tcPr>
                </a:tc>
                <a:tc>
                  <a:txBody>
                    <a:bodyPr/>
                    <a:lstStyle/>
                    <a:p>
                      <a:pPr algn="ctr">
                        <a:lnSpc>
                          <a:spcPct val="100000"/>
                        </a:lnSpc>
                        <a:spcBef>
                          <a:spcPts val="1200"/>
                        </a:spcBef>
                        <a:spcAft>
                          <a:spcPts val="0"/>
                        </a:spcAft>
                      </a:pPr>
                      <a:r>
                        <a:rPr lang="es-CO" sz="1100" dirty="0">
                          <a:solidFill>
                            <a:srgbClr val="000000"/>
                          </a:solidFill>
                          <a:effectLst/>
                          <a:latin typeface="+mj-lt"/>
                        </a:rPr>
                        <a:t>169,97</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FFCC66"/>
                    </a:solidFill>
                  </a:tcPr>
                </a:tc>
                <a:tc>
                  <a:txBody>
                    <a:bodyPr/>
                    <a:lstStyle/>
                    <a:p>
                      <a:pPr algn="ctr">
                        <a:lnSpc>
                          <a:spcPct val="100000"/>
                        </a:lnSpc>
                        <a:spcBef>
                          <a:spcPts val="1200"/>
                        </a:spcBef>
                        <a:spcAft>
                          <a:spcPts val="0"/>
                        </a:spcAft>
                      </a:pPr>
                      <a:r>
                        <a:rPr lang="es-CO" sz="1100" dirty="0">
                          <a:solidFill>
                            <a:srgbClr val="000000"/>
                          </a:solidFill>
                          <a:effectLst/>
                          <a:latin typeface="+mj-lt"/>
                        </a:rPr>
                        <a:t>211,73</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FFCC66"/>
                    </a:solidFill>
                  </a:tcPr>
                </a:tc>
              </a:tr>
              <a:tr h="252000">
                <a:tc gridSpan="5">
                  <a:txBody>
                    <a:bodyPr/>
                    <a:lstStyle/>
                    <a:p>
                      <a:pPr algn="ctr">
                        <a:lnSpc>
                          <a:spcPct val="100000"/>
                        </a:lnSpc>
                        <a:spcBef>
                          <a:spcPts val="1200"/>
                        </a:spcBef>
                        <a:spcAft>
                          <a:spcPts val="0"/>
                        </a:spcAft>
                      </a:pPr>
                      <a:r>
                        <a:rPr lang="es-CO" sz="1100" dirty="0">
                          <a:solidFill>
                            <a:srgbClr val="000000"/>
                          </a:solidFill>
                          <a:effectLst/>
                          <a:latin typeface="+mj-lt"/>
                        </a:rPr>
                        <a:t>Utilidad Neta</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CCFF99"/>
                    </a:solidFill>
                  </a:tcPr>
                </a:tc>
                <a:tc hMerge="1">
                  <a:txBody>
                    <a:bodyPr/>
                    <a:lstStyle/>
                    <a:p>
                      <a:pPr>
                        <a:lnSpc>
                          <a:spcPct val="100000"/>
                        </a:lnSpc>
                      </a:pPr>
                      <a:endParaRPr lang="es-EC" sz="1100" dirty="0">
                        <a:solidFill>
                          <a:srgbClr val="000000"/>
                        </a:solidFill>
                        <a:effectLst/>
                        <a:latin typeface="+mj-lt"/>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pPr>
                        <a:lnSpc>
                          <a:spcPct val="100000"/>
                        </a:lnSpc>
                      </a:pPr>
                      <a:endParaRPr lang="es-EC" sz="1100" dirty="0">
                        <a:solidFill>
                          <a:srgbClr val="000000"/>
                        </a:solidFill>
                        <a:effectLst/>
                        <a:latin typeface="+mj-lt"/>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a:lnSpc>
                          <a:spcPct val="100000"/>
                        </a:lnSpc>
                        <a:spcBef>
                          <a:spcPts val="1200"/>
                        </a:spcBef>
                        <a:spcAft>
                          <a:spcPts val="0"/>
                        </a:spcAft>
                      </a:pPr>
                      <a:r>
                        <a:rPr lang="es-CO" sz="1100" dirty="0">
                          <a:solidFill>
                            <a:srgbClr val="000000"/>
                          </a:solidFill>
                          <a:effectLst/>
                          <a:latin typeface="+mj-lt"/>
                        </a:rPr>
                        <a:t>22,77</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CCFF99"/>
                    </a:solidFill>
                  </a:tcPr>
                </a:tc>
                <a:tc>
                  <a:txBody>
                    <a:bodyPr/>
                    <a:lstStyle/>
                    <a:p>
                      <a:pPr algn="ctr">
                        <a:lnSpc>
                          <a:spcPct val="100000"/>
                        </a:lnSpc>
                        <a:spcBef>
                          <a:spcPts val="1200"/>
                        </a:spcBef>
                        <a:spcAft>
                          <a:spcPts val="0"/>
                        </a:spcAft>
                      </a:pPr>
                      <a:r>
                        <a:rPr lang="es-CO" sz="1100" dirty="0">
                          <a:solidFill>
                            <a:srgbClr val="000000"/>
                          </a:solidFill>
                          <a:effectLst/>
                          <a:latin typeface="+mj-lt"/>
                        </a:rPr>
                        <a:t>30,23</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CCFF99"/>
                    </a:solidFill>
                  </a:tcPr>
                </a:tc>
                <a:tc>
                  <a:txBody>
                    <a:bodyPr/>
                    <a:lstStyle/>
                    <a:p>
                      <a:pPr algn="ctr">
                        <a:lnSpc>
                          <a:spcPct val="100000"/>
                        </a:lnSpc>
                        <a:spcBef>
                          <a:spcPts val="1200"/>
                        </a:spcBef>
                        <a:spcAft>
                          <a:spcPts val="0"/>
                        </a:spcAft>
                      </a:pPr>
                      <a:r>
                        <a:rPr lang="es-CO" sz="1100" dirty="0">
                          <a:solidFill>
                            <a:srgbClr val="000000"/>
                          </a:solidFill>
                          <a:effectLst/>
                          <a:latin typeface="+mj-lt"/>
                        </a:rPr>
                        <a:t>14,80</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CCFF99"/>
                    </a:solidFill>
                  </a:tcPr>
                </a:tc>
                <a:tc>
                  <a:txBody>
                    <a:bodyPr/>
                    <a:lstStyle/>
                    <a:p>
                      <a:pPr algn="ctr">
                        <a:lnSpc>
                          <a:spcPct val="100000"/>
                        </a:lnSpc>
                        <a:spcBef>
                          <a:spcPts val="1200"/>
                        </a:spcBef>
                        <a:spcAft>
                          <a:spcPts val="0"/>
                        </a:spcAft>
                      </a:pPr>
                      <a:r>
                        <a:rPr lang="es-CO" sz="1100" dirty="0">
                          <a:solidFill>
                            <a:srgbClr val="000000"/>
                          </a:solidFill>
                          <a:effectLst/>
                          <a:latin typeface="+mj-lt"/>
                        </a:rPr>
                        <a:t>53,19</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CCFF99"/>
                    </a:solidFill>
                  </a:tcPr>
                </a:tc>
              </a:tr>
              <a:tr h="252000">
                <a:tc>
                  <a:txBody>
                    <a:bodyPr/>
                    <a:lstStyle/>
                    <a:p>
                      <a:pPr algn="r">
                        <a:lnSpc>
                          <a:spcPct val="100000"/>
                        </a:lnSpc>
                        <a:spcBef>
                          <a:spcPts val="1200"/>
                        </a:spcBef>
                        <a:spcAft>
                          <a:spcPts val="0"/>
                        </a:spcAft>
                      </a:pPr>
                      <a:r>
                        <a:rPr lang="es-CO" sz="1100" dirty="0" smtClean="0">
                          <a:solidFill>
                            <a:srgbClr val="000000"/>
                          </a:solidFill>
                          <a:effectLst/>
                          <a:latin typeface="+mj-lt"/>
                        </a:rPr>
                        <a:t>   Relación </a:t>
                      </a:r>
                      <a:r>
                        <a:rPr lang="es-CO" sz="1100" dirty="0">
                          <a:solidFill>
                            <a:srgbClr val="000000"/>
                          </a:solidFill>
                          <a:effectLst/>
                          <a:latin typeface="+mj-lt"/>
                        </a:rPr>
                        <a:t>Costo/Beneficio</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FFBDFF"/>
                    </a:solidFill>
                  </a:tcPr>
                </a:tc>
                <a:tc gridSpan="3">
                  <a:txBody>
                    <a:bodyPr/>
                    <a:lstStyle/>
                    <a:p>
                      <a:pPr algn="l">
                        <a:lnSpc>
                          <a:spcPct val="100000"/>
                        </a:lnSpc>
                        <a:spcBef>
                          <a:spcPts val="1200"/>
                        </a:spcBef>
                        <a:spcAft>
                          <a:spcPts val="0"/>
                        </a:spcAft>
                      </a:pPr>
                      <a:r>
                        <a:rPr lang="es-CO" sz="1100" dirty="0" smtClean="0">
                          <a:solidFill>
                            <a:srgbClr val="000000"/>
                          </a:solidFill>
                          <a:effectLst/>
                          <a:latin typeface="+mj-lt"/>
                        </a:rPr>
                        <a:t> </a:t>
                      </a:r>
                      <a:endParaRPr lang="es-EC" sz="1100" dirty="0">
                        <a:solidFill>
                          <a:srgbClr val="000000"/>
                        </a:solidFill>
                        <a:effectLst/>
                        <a:latin typeface="+mj-lt"/>
                        <a:ea typeface="Calibri" panose="020F0502020204030204" pitchFamily="34" charset="0"/>
                      </a:endParaRPr>
                    </a:p>
                  </a:txBody>
                  <a:tcPr marL="41695" marR="41695" marT="0" marB="0" anchor="b">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FFBDFF"/>
                    </a:solidFill>
                  </a:tcPr>
                </a:tc>
                <a:tc hMerge="1">
                  <a:txBody>
                    <a:bodyPr/>
                    <a:lstStyle/>
                    <a:p>
                      <a:endParaRPr lang="es-EC"/>
                    </a:p>
                  </a:txBody>
                  <a:tcPr/>
                </a:tc>
                <a:tc hMerge="1">
                  <a:txBody>
                    <a:bodyPr/>
                    <a:lstStyle/>
                    <a:p>
                      <a:endParaRPr lang="es-EC"/>
                    </a:p>
                  </a:txBody>
                  <a:tcPr/>
                </a:tc>
                <a:tc>
                  <a:txBody>
                    <a:bodyPr/>
                    <a:lstStyle/>
                    <a:p>
                      <a:pPr algn="l">
                        <a:lnSpc>
                          <a:spcPct val="100000"/>
                        </a:lnSpc>
                        <a:spcBef>
                          <a:spcPts val="1200"/>
                        </a:spcBef>
                        <a:spcAft>
                          <a:spcPts val="0"/>
                        </a:spcAft>
                      </a:pPr>
                      <a:r>
                        <a:rPr lang="es-CO" sz="1100" dirty="0">
                          <a:solidFill>
                            <a:srgbClr val="000000"/>
                          </a:solidFill>
                          <a:effectLst/>
                          <a:latin typeface="+mj-lt"/>
                        </a:rPr>
                        <a:t> </a:t>
                      </a:r>
                      <a:endParaRPr lang="es-EC" sz="1100" dirty="0">
                        <a:solidFill>
                          <a:srgbClr val="000000"/>
                        </a:solidFill>
                        <a:effectLst/>
                        <a:latin typeface="+mj-lt"/>
                        <a:ea typeface="Calibri" panose="020F0502020204030204" pitchFamily="34" charset="0"/>
                      </a:endParaRPr>
                    </a:p>
                  </a:txBody>
                  <a:tcPr marL="41695" marR="41695" marT="0" marB="0" anchor="b">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FFBDFF"/>
                    </a:solidFill>
                  </a:tcPr>
                </a:tc>
                <a:tc>
                  <a:txBody>
                    <a:bodyPr/>
                    <a:lstStyle/>
                    <a:p>
                      <a:pPr algn="ctr">
                        <a:lnSpc>
                          <a:spcPct val="100000"/>
                        </a:lnSpc>
                        <a:spcBef>
                          <a:spcPts val="1200"/>
                        </a:spcBef>
                        <a:spcAft>
                          <a:spcPts val="0"/>
                        </a:spcAft>
                      </a:pPr>
                      <a:r>
                        <a:rPr lang="es-CO" sz="1100" dirty="0">
                          <a:solidFill>
                            <a:srgbClr val="000000"/>
                          </a:solidFill>
                          <a:effectLst/>
                          <a:latin typeface="+mj-lt"/>
                        </a:rPr>
                        <a:t>1,14</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FFBDFF"/>
                    </a:solidFill>
                  </a:tcPr>
                </a:tc>
                <a:tc>
                  <a:txBody>
                    <a:bodyPr/>
                    <a:lstStyle/>
                    <a:p>
                      <a:pPr algn="ctr">
                        <a:lnSpc>
                          <a:spcPct val="100000"/>
                        </a:lnSpc>
                        <a:spcBef>
                          <a:spcPts val="1200"/>
                        </a:spcBef>
                        <a:spcAft>
                          <a:spcPts val="0"/>
                        </a:spcAft>
                      </a:pPr>
                      <a:r>
                        <a:rPr lang="es-CO" sz="1100" dirty="0">
                          <a:solidFill>
                            <a:srgbClr val="000000"/>
                          </a:solidFill>
                          <a:effectLst/>
                          <a:latin typeface="+mj-lt"/>
                        </a:rPr>
                        <a:t>1,18</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FFBDFF"/>
                    </a:solidFill>
                  </a:tcPr>
                </a:tc>
                <a:tc>
                  <a:txBody>
                    <a:bodyPr/>
                    <a:lstStyle/>
                    <a:p>
                      <a:pPr algn="ctr">
                        <a:lnSpc>
                          <a:spcPct val="100000"/>
                        </a:lnSpc>
                        <a:spcBef>
                          <a:spcPts val="1200"/>
                        </a:spcBef>
                        <a:spcAft>
                          <a:spcPts val="0"/>
                        </a:spcAft>
                      </a:pPr>
                      <a:r>
                        <a:rPr lang="es-CO" sz="1100" dirty="0">
                          <a:solidFill>
                            <a:srgbClr val="000000"/>
                          </a:solidFill>
                          <a:effectLst/>
                          <a:latin typeface="+mj-lt"/>
                        </a:rPr>
                        <a:t>1,10</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FFBDFF"/>
                    </a:solidFill>
                  </a:tcPr>
                </a:tc>
                <a:tc>
                  <a:txBody>
                    <a:bodyPr/>
                    <a:lstStyle/>
                    <a:p>
                      <a:pPr algn="ctr">
                        <a:lnSpc>
                          <a:spcPct val="100000"/>
                        </a:lnSpc>
                        <a:spcBef>
                          <a:spcPts val="1200"/>
                        </a:spcBef>
                        <a:spcAft>
                          <a:spcPts val="0"/>
                        </a:spcAft>
                      </a:pPr>
                      <a:r>
                        <a:rPr lang="es-CO" sz="1100" dirty="0">
                          <a:solidFill>
                            <a:srgbClr val="000000"/>
                          </a:solidFill>
                          <a:effectLst/>
                          <a:latin typeface="+mj-lt"/>
                        </a:rPr>
                        <a:t>1,34</a:t>
                      </a:r>
                      <a:endParaRPr lang="es-EC" sz="1100" dirty="0">
                        <a:solidFill>
                          <a:srgbClr val="000000"/>
                        </a:solidFill>
                        <a:effectLst/>
                        <a:latin typeface="+mj-lt"/>
                        <a:ea typeface="Calibri" panose="020F0502020204030204" pitchFamily="34" charset="0"/>
                      </a:endParaRPr>
                    </a:p>
                  </a:txBody>
                  <a:tcPr marL="41695" marR="41695" marT="0"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FFBDFF"/>
                    </a:solidFill>
                  </a:tcPr>
                </a:tc>
              </a:tr>
            </a:tbl>
          </a:graphicData>
        </a:graphic>
      </p:graphicFrame>
    </p:spTree>
    <p:extLst>
      <p:ext uri="{BB962C8B-B14F-4D97-AF65-F5344CB8AC3E}">
        <p14:creationId xmlns:p14="http://schemas.microsoft.com/office/powerpoint/2010/main" val="2033046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cxnSp>
        <p:nvCxnSpPr>
          <p:cNvPr id="370" name="Google Shape;370;p43"/>
          <p:cNvCxnSpPr/>
          <p:nvPr/>
        </p:nvCxnSpPr>
        <p:spPr>
          <a:xfrm>
            <a:off x="713728" y="713725"/>
            <a:ext cx="0" cy="4450200"/>
          </a:xfrm>
          <a:prstGeom prst="straightConnector1">
            <a:avLst/>
          </a:prstGeom>
          <a:noFill/>
          <a:ln w="19050" cap="flat" cmpd="sng">
            <a:solidFill>
              <a:schemeClr val="accent3"/>
            </a:solidFill>
            <a:prstDash val="solid"/>
            <a:round/>
            <a:headEnd type="none" w="med" len="med"/>
            <a:tailEnd type="none" w="med" len="med"/>
          </a:ln>
        </p:spPr>
      </p:cxnSp>
      <p:sp>
        <p:nvSpPr>
          <p:cNvPr id="371" name="Google Shape;371;p43"/>
          <p:cNvSpPr txBox="1">
            <a:spLocks noGrp="1"/>
          </p:cNvSpPr>
          <p:nvPr>
            <p:ph type="title"/>
          </p:nvPr>
        </p:nvSpPr>
        <p:spPr>
          <a:xfrm>
            <a:off x="0" y="19961"/>
            <a:ext cx="9144000" cy="7170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CONCLUSIONES</a:t>
            </a:r>
            <a:endParaRPr dirty="0">
              <a:latin typeface="+mj-lt"/>
            </a:endParaRPr>
          </a:p>
        </p:txBody>
      </p:sp>
      <p:sp>
        <p:nvSpPr>
          <p:cNvPr id="372" name="Google Shape;372;p43"/>
          <p:cNvSpPr txBox="1">
            <a:spLocks noGrp="1"/>
          </p:cNvSpPr>
          <p:nvPr>
            <p:ph type="title" idx="4294967295"/>
          </p:nvPr>
        </p:nvSpPr>
        <p:spPr>
          <a:xfrm>
            <a:off x="1389209" y="896595"/>
            <a:ext cx="7179437" cy="1240429"/>
          </a:xfrm>
          <a:prstGeom prst="rect">
            <a:avLst/>
          </a:prstGeom>
        </p:spPr>
        <p:txBody>
          <a:bodyPr spcFirstLastPara="1" wrap="square" lIns="91425" tIns="91425" rIns="91425" bIns="91425" anchor="t" anchorCtr="0">
            <a:noAutofit/>
          </a:bodyPr>
          <a:lstStyle/>
          <a:p>
            <a:pPr algn="just"/>
            <a:r>
              <a:rPr lang="es-EC" sz="1200" b="0" dirty="0">
                <a:solidFill>
                  <a:srgbClr val="000000"/>
                </a:solidFill>
              </a:rPr>
              <a:t>En el sistemas de crianza en jaula se obtienen un mayor desarrollo corporal y ganancia de peso de las pollitas hasta la fase de inicio, a partir de la fase de recría las pollitas que se encuentran en el sistemas de crianza en piso son las que logran un mayor desarrollo del peso corporal y ganancia de peso, influenciado por las materias primas utilizadas en la formulación del alimento para las distintas etapas del ave.</a:t>
            </a:r>
          </a:p>
        </p:txBody>
      </p:sp>
      <p:sp>
        <p:nvSpPr>
          <p:cNvPr id="376" name="Google Shape;376;p43"/>
          <p:cNvSpPr txBox="1">
            <a:spLocks noGrp="1"/>
          </p:cNvSpPr>
          <p:nvPr>
            <p:ph type="title" idx="4294967295"/>
          </p:nvPr>
        </p:nvSpPr>
        <p:spPr>
          <a:xfrm>
            <a:off x="1296761" y="2474168"/>
            <a:ext cx="7179417" cy="1023433"/>
          </a:xfrm>
          <a:prstGeom prst="rect">
            <a:avLst/>
          </a:prstGeom>
        </p:spPr>
        <p:txBody>
          <a:bodyPr spcFirstLastPara="1" wrap="square" lIns="91425" tIns="91425" rIns="91425" bIns="91425" anchor="t" anchorCtr="0">
            <a:noAutofit/>
          </a:bodyPr>
          <a:lstStyle/>
          <a:p>
            <a:pPr lvl="0" algn="just"/>
            <a:r>
              <a:rPr lang="es-EC" sz="1200" b="0" dirty="0">
                <a:solidFill>
                  <a:srgbClr val="000000"/>
                </a:solidFill>
                <a:latin typeface="+mj-lt"/>
              </a:rPr>
              <a:t>La tendencia de las pollitas/ponedoras Lohmann Brown-Classic en cuanto al consumo de alimento e índice de conversión alimenticia demuestra que en consumos superiores al 90% mejora el ICA que tendrá el ave en sistemas de crianza en piso y consumos sobre el 80% mejora el ICA en sistemas de crianza en jaula.</a:t>
            </a:r>
            <a:endParaRPr sz="1200" b="0" dirty="0">
              <a:solidFill>
                <a:srgbClr val="000000"/>
              </a:solidFill>
              <a:latin typeface="+mj-lt"/>
            </a:endParaRPr>
          </a:p>
        </p:txBody>
      </p:sp>
      <p:sp>
        <p:nvSpPr>
          <p:cNvPr id="378" name="Google Shape;378;p43"/>
          <p:cNvSpPr txBox="1">
            <a:spLocks noGrp="1"/>
          </p:cNvSpPr>
          <p:nvPr>
            <p:ph type="title" idx="4294967295"/>
          </p:nvPr>
        </p:nvSpPr>
        <p:spPr>
          <a:xfrm>
            <a:off x="1296762" y="3834745"/>
            <a:ext cx="7179416" cy="1189317"/>
          </a:xfrm>
          <a:prstGeom prst="rect">
            <a:avLst/>
          </a:prstGeom>
        </p:spPr>
        <p:txBody>
          <a:bodyPr spcFirstLastPara="1" wrap="square" lIns="91425" tIns="91425" rIns="91425" bIns="91425" anchor="t" anchorCtr="0">
            <a:noAutofit/>
          </a:bodyPr>
          <a:lstStyle/>
          <a:p>
            <a:pPr lvl="0" algn="just"/>
            <a:r>
              <a:rPr lang="es-EC" sz="1200" b="0" dirty="0">
                <a:solidFill>
                  <a:srgbClr val="000000"/>
                </a:solidFill>
                <a:latin typeface="+mj-lt"/>
              </a:rPr>
              <a:t>La longitud y perímetro de canilla en todos los tratamientos evaluados   independientemente del sistema de crianza al que están sometidas o al programa de alimentación a partir de la semana 18 de edad no hubo diferencia significativa debido a que las ponedoras de la línea Lohmann Brown alcanzan el límite de crecimiento de la estructura ósea.</a:t>
            </a:r>
            <a:endParaRPr sz="1200" b="0" dirty="0">
              <a:solidFill>
                <a:srgbClr val="000000"/>
              </a:solidFill>
              <a:latin typeface="+mj-lt"/>
            </a:endParaRPr>
          </a:p>
        </p:txBody>
      </p:sp>
      <p:cxnSp>
        <p:nvCxnSpPr>
          <p:cNvPr id="380" name="Google Shape;380;p43"/>
          <p:cNvCxnSpPr/>
          <p:nvPr/>
        </p:nvCxnSpPr>
        <p:spPr>
          <a:xfrm rot="10800000">
            <a:off x="940681" y="3971250"/>
            <a:ext cx="0" cy="445800"/>
          </a:xfrm>
          <a:prstGeom prst="straightConnector1">
            <a:avLst/>
          </a:prstGeom>
          <a:noFill/>
          <a:ln w="19050" cap="flat" cmpd="sng">
            <a:solidFill>
              <a:schemeClr val="accent3"/>
            </a:solidFill>
            <a:prstDash val="solid"/>
            <a:round/>
            <a:headEnd type="none" w="med" len="med"/>
            <a:tailEnd type="none" w="med" len="med"/>
          </a:ln>
        </p:spPr>
      </p:cxnSp>
      <p:cxnSp>
        <p:nvCxnSpPr>
          <p:cNvPr id="381" name="Google Shape;381;p43"/>
          <p:cNvCxnSpPr/>
          <p:nvPr/>
        </p:nvCxnSpPr>
        <p:spPr>
          <a:xfrm rot="10800000">
            <a:off x="940680" y="2623458"/>
            <a:ext cx="0" cy="445800"/>
          </a:xfrm>
          <a:prstGeom prst="straightConnector1">
            <a:avLst/>
          </a:prstGeom>
          <a:noFill/>
          <a:ln w="19050" cap="flat" cmpd="sng">
            <a:solidFill>
              <a:schemeClr val="accent3"/>
            </a:solidFill>
            <a:prstDash val="solid"/>
            <a:round/>
            <a:headEnd type="none" w="med" len="med"/>
            <a:tailEnd type="none" w="med" len="med"/>
          </a:ln>
        </p:spPr>
      </p:cxnSp>
      <p:cxnSp>
        <p:nvCxnSpPr>
          <p:cNvPr id="383" name="Google Shape;383;p43"/>
          <p:cNvCxnSpPr/>
          <p:nvPr/>
        </p:nvCxnSpPr>
        <p:spPr>
          <a:xfrm rot="10800000">
            <a:off x="940681" y="992000"/>
            <a:ext cx="0" cy="445800"/>
          </a:xfrm>
          <a:prstGeom prst="straightConnector1">
            <a:avLst/>
          </a:prstGeom>
          <a:noFill/>
          <a:ln w="19050" cap="flat" cmpd="sng">
            <a:solidFill>
              <a:schemeClr val="accent3"/>
            </a:solidFill>
            <a:prstDash val="solid"/>
            <a:round/>
            <a:headEnd type="none" w="med" len="med"/>
            <a:tailEnd type="none" w="med" len="med"/>
          </a:ln>
        </p:spPr>
      </p:cxnSp>
      <p:sp>
        <p:nvSpPr>
          <p:cNvPr id="2" name="Hexágono 1"/>
          <p:cNvSpPr/>
          <p:nvPr/>
        </p:nvSpPr>
        <p:spPr>
          <a:xfrm>
            <a:off x="492152" y="992001"/>
            <a:ext cx="448528" cy="4458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Hexágono 10"/>
          <p:cNvSpPr/>
          <p:nvPr/>
        </p:nvSpPr>
        <p:spPr>
          <a:xfrm>
            <a:off x="583469" y="1029732"/>
            <a:ext cx="468000" cy="468000"/>
          </a:xfrm>
          <a:prstGeom prst="hexagon">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Hexágono 11"/>
          <p:cNvSpPr/>
          <p:nvPr/>
        </p:nvSpPr>
        <p:spPr>
          <a:xfrm>
            <a:off x="372445" y="939748"/>
            <a:ext cx="468000" cy="468000"/>
          </a:xfrm>
          <a:prstGeom prst="hexagon">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Hexágono 12"/>
          <p:cNvSpPr/>
          <p:nvPr/>
        </p:nvSpPr>
        <p:spPr>
          <a:xfrm>
            <a:off x="583469" y="1156744"/>
            <a:ext cx="468000" cy="468000"/>
          </a:xfrm>
          <a:prstGeom prst="hexagon">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Hexágono 13"/>
          <p:cNvSpPr/>
          <p:nvPr/>
        </p:nvSpPr>
        <p:spPr>
          <a:xfrm>
            <a:off x="462945" y="879816"/>
            <a:ext cx="468000" cy="468000"/>
          </a:xfrm>
          <a:prstGeom prst="hexagon">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Hexágono 16"/>
          <p:cNvSpPr/>
          <p:nvPr/>
        </p:nvSpPr>
        <p:spPr>
          <a:xfrm>
            <a:off x="545209" y="2626884"/>
            <a:ext cx="468000" cy="468000"/>
          </a:xfrm>
          <a:prstGeom prst="hexag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Hexágono 17"/>
          <p:cNvSpPr/>
          <p:nvPr/>
        </p:nvSpPr>
        <p:spPr>
          <a:xfrm>
            <a:off x="334185" y="2536900"/>
            <a:ext cx="468000" cy="468000"/>
          </a:xfrm>
          <a:prstGeom prst="hexagon">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Hexágono 18"/>
          <p:cNvSpPr/>
          <p:nvPr/>
        </p:nvSpPr>
        <p:spPr>
          <a:xfrm>
            <a:off x="545209" y="2753896"/>
            <a:ext cx="468000" cy="468000"/>
          </a:xfrm>
          <a:prstGeom prst="hexagon">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Hexágono 19"/>
          <p:cNvSpPr/>
          <p:nvPr/>
        </p:nvSpPr>
        <p:spPr>
          <a:xfrm>
            <a:off x="424685" y="2476968"/>
            <a:ext cx="468000" cy="468000"/>
          </a:xfrm>
          <a:prstGeom prst="hexag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Hexágono 20"/>
          <p:cNvSpPr/>
          <p:nvPr/>
        </p:nvSpPr>
        <p:spPr>
          <a:xfrm>
            <a:off x="462945" y="2591053"/>
            <a:ext cx="448528" cy="445800"/>
          </a:xfrm>
          <a:prstGeom prst="hex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Hexágono 21"/>
          <p:cNvSpPr/>
          <p:nvPr/>
        </p:nvSpPr>
        <p:spPr>
          <a:xfrm>
            <a:off x="583469" y="4115952"/>
            <a:ext cx="468000" cy="468000"/>
          </a:xfrm>
          <a:prstGeom prst="hexagon">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Hexágono 22"/>
          <p:cNvSpPr/>
          <p:nvPr/>
        </p:nvSpPr>
        <p:spPr>
          <a:xfrm>
            <a:off x="372445" y="4025968"/>
            <a:ext cx="468000" cy="468000"/>
          </a:xfrm>
          <a:prstGeom prst="hexagon">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Hexágono 23"/>
          <p:cNvSpPr/>
          <p:nvPr/>
        </p:nvSpPr>
        <p:spPr>
          <a:xfrm>
            <a:off x="583469" y="4242964"/>
            <a:ext cx="468000" cy="468000"/>
          </a:xfrm>
          <a:prstGeom prst="hexagon">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Hexágono 24"/>
          <p:cNvSpPr/>
          <p:nvPr/>
        </p:nvSpPr>
        <p:spPr>
          <a:xfrm>
            <a:off x="462945" y="3966036"/>
            <a:ext cx="468000" cy="468000"/>
          </a:xfrm>
          <a:prstGeom prst="hexagon">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Hexágono 25"/>
          <p:cNvSpPr/>
          <p:nvPr/>
        </p:nvSpPr>
        <p:spPr>
          <a:xfrm>
            <a:off x="501205" y="4080121"/>
            <a:ext cx="448528" cy="445800"/>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Hexágono 26"/>
          <p:cNvSpPr/>
          <p:nvPr/>
        </p:nvSpPr>
        <p:spPr>
          <a:xfrm>
            <a:off x="501205" y="2624084"/>
            <a:ext cx="468000" cy="468000"/>
          </a:xfrm>
          <a:prstGeom prst="hexag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Hexágono 27"/>
          <p:cNvSpPr/>
          <p:nvPr/>
        </p:nvSpPr>
        <p:spPr>
          <a:xfrm>
            <a:off x="290181" y="2534100"/>
            <a:ext cx="468000" cy="468000"/>
          </a:xfrm>
          <a:prstGeom prst="hexagon">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Hexágono 28"/>
          <p:cNvSpPr/>
          <p:nvPr/>
        </p:nvSpPr>
        <p:spPr>
          <a:xfrm>
            <a:off x="501205" y="2751096"/>
            <a:ext cx="468000" cy="468000"/>
          </a:xfrm>
          <a:prstGeom prst="hexagon">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Hexágono 29"/>
          <p:cNvSpPr/>
          <p:nvPr/>
        </p:nvSpPr>
        <p:spPr>
          <a:xfrm>
            <a:off x="380681" y="2474168"/>
            <a:ext cx="468000" cy="468000"/>
          </a:xfrm>
          <a:prstGeom prst="hexag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Hexágono 30"/>
          <p:cNvSpPr/>
          <p:nvPr/>
        </p:nvSpPr>
        <p:spPr>
          <a:xfrm>
            <a:off x="418941" y="2588253"/>
            <a:ext cx="448528" cy="445800"/>
          </a:xfrm>
          <a:prstGeom prst="hex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27355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cxnSp>
        <p:nvCxnSpPr>
          <p:cNvPr id="370" name="Google Shape;370;p43"/>
          <p:cNvCxnSpPr/>
          <p:nvPr/>
        </p:nvCxnSpPr>
        <p:spPr>
          <a:xfrm>
            <a:off x="672631" y="1092892"/>
            <a:ext cx="0" cy="4068000"/>
          </a:xfrm>
          <a:prstGeom prst="straightConnector1">
            <a:avLst/>
          </a:prstGeom>
          <a:noFill/>
          <a:ln w="19050" cap="flat" cmpd="sng">
            <a:solidFill>
              <a:schemeClr val="accent3"/>
            </a:solidFill>
            <a:prstDash val="solid"/>
            <a:round/>
            <a:headEnd type="none" w="med" len="med"/>
            <a:tailEnd type="none" w="med" len="med"/>
          </a:ln>
        </p:spPr>
      </p:cxnSp>
      <p:sp>
        <p:nvSpPr>
          <p:cNvPr id="371" name="Google Shape;371;p43"/>
          <p:cNvSpPr txBox="1">
            <a:spLocks noGrp="1"/>
          </p:cNvSpPr>
          <p:nvPr>
            <p:ph type="title"/>
          </p:nvPr>
        </p:nvSpPr>
        <p:spPr>
          <a:xfrm>
            <a:off x="0" y="204101"/>
            <a:ext cx="9144000" cy="7170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CONCLUSIONES</a:t>
            </a:r>
            <a:endParaRPr dirty="0">
              <a:latin typeface="+mj-lt"/>
            </a:endParaRPr>
          </a:p>
        </p:txBody>
      </p:sp>
      <p:sp>
        <p:nvSpPr>
          <p:cNvPr id="372" name="Google Shape;372;p43"/>
          <p:cNvSpPr txBox="1">
            <a:spLocks noGrp="1"/>
          </p:cNvSpPr>
          <p:nvPr>
            <p:ph type="title" idx="4294967295"/>
          </p:nvPr>
        </p:nvSpPr>
        <p:spPr>
          <a:xfrm>
            <a:off x="1471402" y="1400029"/>
            <a:ext cx="7086969" cy="1240429"/>
          </a:xfrm>
          <a:prstGeom prst="rect">
            <a:avLst/>
          </a:prstGeom>
        </p:spPr>
        <p:txBody>
          <a:bodyPr spcFirstLastPara="1" wrap="square" lIns="91425" tIns="91425" rIns="91425" bIns="91425" anchor="t" anchorCtr="0">
            <a:noAutofit/>
          </a:bodyPr>
          <a:lstStyle/>
          <a:p>
            <a:pPr algn="just"/>
            <a:r>
              <a:rPr lang="es-EC" sz="1200" b="0" dirty="0">
                <a:solidFill>
                  <a:srgbClr val="000000"/>
                </a:solidFill>
              </a:rPr>
              <a:t>En cuanto a lo abordado en capacidad de postura se puede deducir que el crecimiento de los huesos de la pelvis se encuentra en relación a la edad del ave y al ambiente derivando así en mayores niveles productivos, por lo que es posible indicar que en el sistema de crianza en piso existe mayor capacidad de postura al pico de producción debido al mayor nivel de bienestar animal al que se encuentran sometidas las aves.</a:t>
            </a:r>
          </a:p>
        </p:txBody>
      </p:sp>
      <p:sp>
        <p:nvSpPr>
          <p:cNvPr id="376" name="Google Shape;376;p43"/>
          <p:cNvSpPr txBox="1">
            <a:spLocks noGrp="1"/>
          </p:cNvSpPr>
          <p:nvPr>
            <p:ph type="title" idx="4294967295"/>
          </p:nvPr>
        </p:nvSpPr>
        <p:spPr>
          <a:xfrm>
            <a:off x="1378954" y="3072125"/>
            <a:ext cx="7179417" cy="1023433"/>
          </a:xfrm>
          <a:prstGeom prst="rect">
            <a:avLst/>
          </a:prstGeom>
        </p:spPr>
        <p:txBody>
          <a:bodyPr spcFirstLastPara="1" wrap="square" lIns="91425" tIns="91425" rIns="91425" bIns="91425" anchor="t" anchorCtr="0">
            <a:noAutofit/>
          </a:bodyPr>
          <a:lstStyle/>
          <a:p>
            <a:pPr lvl="0" algn="just"/>
            <a:r>
              <a:rPr lang="es-EC" sz="1200" b="0" dirty="0">
                <a:solidFill>
                  <a:srgbClr val="000000"/>
                </a:solidFill>
                <a:latin typeface="+mj-lt"/>
              </a:rPr>
              <a:t>La calidad del huevo se ve definida por el peso del huevo donde en sistemas de crianza en jaula con alimentación de mayor calidad nutricional y bromatológica el peso obtenido es superior al valor referencial de la estirpe, y por el grosor de la cáscara en el cual se estimó un mayor score en sistema de crianza en piso sin embargo también se alcanzaron scores significativos en sistema de crianza en piso debido a los mayores niveles de calcio y fosforo suministrados durante el ciclo productivo.</a:t>
            </a:r>
            <a:endParaRPr sz="1200" b="0" dirty="0">
              <a:solidFill>
                <a:srgbClr val="000000"/>
              </a:solidFill>
              <a:latin typeface="+mj-lt"/>
            </a:endParaRPr>
          </a:p>
        </p:txBody>
      </p:sp>
      <p:cxnSp>
        <p:nvCxnSpPr>
          <p:cNvPr id="381" name="Google Shape;381;p43"/>
          <p:cNvCxnSpPr/>
          <p:nvPr/>
        </p:nvCxnSpPr>
        <p:spPr>
          <a:xfrm rot="10800000">
            <a:off x="1022873" y="3221415"/>
            <a:ext cx="0" cy="445800"/>
          </a:xfrm>
          <a:prstGeom prst="straightConnector1">
            <a:avLst/>
          </a:prstGeom>
          <a:noFill/>
          <a:ln w="19050" cap="flat" cmpd="sng">
            <a:solidFill>
              <a:schemeClr val="accent3"/>
            </a:solidFill>
            <a:prstDash val="solid"/>
            <a:round/>
            <a:headEnd type="none" w="med" len="med"/>
            <a:tailEnd type="none" w="med" len="med"/>
          </a:ln>
        </p:spPr>
      </p:cxnSp>
      <p:cxnSp>
        <p:nvCxnSpPr>
          <p:cNvPr id="383" name="Google Shape;383;p43"/>
          <p:cNvCxnSpPr/>
          <p:nvPr/>
        </p:nvCxnSpPr>
        <p:spPr>
          <a:xfrm rot="10800000">
            <a:off x="1022874" y="1495434"/>
            <a:ext cx="0" cy="445800"/>
          </a:xfrm>
          <a:prstGeom prst="straightConnector1">
            <a:avLst/>
          </a:prstGeom>
          <a:noFill/>
          <a:ln w="19050" cap="flat" cmpd="sng">
            <a:solidFill>
              <a:schemeClr val="accent3"/>
            </a:solidFill>
            <a:prstDash val="solid"/>
            <a:round/>
            <a:headEnd type="none" w="med" len="med"/>
            <a:tailEnd type="none" w="med" len="med"/>
          </a:ln>
        </p:spPr>
      </p:cxnSp>
      <p:sp>
        <p:nvSpPr>
          <p:cNvPr id="8" name="Hexágono 7"/>
          <p:cNvSpPr/>
          <p:nvPr/>
        </p:nvSpPr>
        <p:spPr>
          <a:xfrm>
            <a:off x="501816" y="1517818"/>
            <a:ext cx="448528" cy="44580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Hexágono 8"/>
          <p:cNvSpPr/>
          <p:nvPr/>
        </p:nvSpPr>
        <p:spPr>
          <a:xfrm>
            <a:off x="593133" y="1555549"/>
            <a:ext cx="468000" cy="468000"/>
          </a:xfrm>
          <a:prstGeom prst="hexagon">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Hexágono 9"/>
          <p:cNvSpPr/>
          <p:nvPr/>
        </p:nvSpPr>
        <p:spPr>
          <a:xfrm>
            <a:off x="382109" y="1465565"/>
            <a:ext cx="468000" cy="468000"/>
          </a:xfrm>
          <a:prstGeom prst="hexagon">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Hexágono 10"/>
          <p:cNvSpPr/>
          <p:nvPr/>
        </p:nvSpPr>
        <p:spPr>
          <a:xfrm>
            <a:off x="593133" y="1682561"/>
            <a:ext cx="468000" cy="468000"/>
          </a:xfrm>
          <a:prstGeom prst="hexagon">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Hexágono 11"/>
          <p:cNvSpPr/>
          <p:nvPr/>
        </p:nvSpPr>
        <p:spPr>
          <a:xfrm>
            <a:off x="472609" y="1405633"/>
            <a:ext cx="468000" cy="468000"/>
          </a:xfrm>
          <a:prstGeom prst="hexagon">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Hexágono 12"/>
          <p:cNvSpPr/>
          <p:nvPr/>
        </p:nvSpPr>
        <p:spPr>
          <a:xfrm>
            <a:off x="554873" y="3152701"/>
            <a:ext cx="468000" cy="468000"/>
          </a:xfrm>
          <a:prstGeom prst="hexag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Hexágono 13"/>
          <p:cNvSpPr/>
          <p:nvPr/>
        </p:nvSpPr>
        <p:spPr>
          <a:xfrm>
            <a:off x="343849" y="3062717"/>
            <a:ext cx="468000" cy="468000"/>
          </a:xfrm>
          <a:prstGeom prst="hexagon">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Hexágono 14"/>
          <p:cNvSpPr/>
          <p:nvPr/>
        </p:nvSpPr>
        <p:spPr>
          <a:xfrm>
            <a:off x="554873" y="3279713"/>
            <a:ext cx="468000" cy="468000"/>
          </a:xfrm>
          <a:prstGeom prst="hexagon">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Hexágono 15"/>
          <p:cNvSpPr/>
          <p:nvPr/>
        </p:nvSpPr>
        <p:spPr>
          <a:xfrm>
            <a:off x="434349" y="3002785"/>
            <a:ext cx="468000" cy="468000"/>
          </a:xfrm>
          <a:prstGeom prst="hexag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Hexágono 16"/>
          <p:cNvSpPr/>
          <p:nvPr/>
        </p:nvSpPr>
        <p:spPr>
          <a:xfrm>
            <a:off x="472609" y="3116870"/>
            <a:ext cx="448528" cy="445800"/>
          </a:xfrm>
          <a:prstGeom prst="hex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77726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cxnSp>
        <p:nvCxnSpPr>
          <p:cNvPr id="370" name="Google Shape;370;p43"/>
          <p:cNvCxnSpPr/>
          <p:nvPr/>
        </p:nvCxnSpPr>
        <p:spPr>
          <a:xfrm>
            <a:off x="672631" y="1092892"/>
            <a:ext cx="0" cy="4068000"/>
          </a:xfrm>
          <a:prstGeom prst="straightConnector1">
            <a:avLst/>
          </a:prstGeom>
          <a:noFill/>
          <a:ln w="19050" cap="flat" cmpd="sng">
            <a:solidFill>
              <a:schemeClr val="accent3"/>
            </a:solidFill>
            <a:prstDash val="solid"/>
            <a:round/>
            <a:headEnd type="none" w="med" len="med"/>
            <a:tailEnd type="none" w="med" len="med"/>
          </a:ln>
        </p:spPr>
      </p:cxnSp>
      <p:sp>
        <p:nvSpPr>
          <p:cNvPr id="371" name="Google Shape;371;p43"/>
          <p:cNvSpPr txBox="1">
            <a:spLocks noGrp="1"/>
          </p:cNvSpPr>
          <p:nvPr>
            <p:ph type="title"/>
          </p:nvPr>
        </p:nvSpPr>
        <p:spPr>
          <a:xfrm>
            <a:off x="0" y="251362"/>
            <a:ext cx="9144000" cy="7170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CONCLUSIONES</a:t>
            </a:r>
            <a:endParaRPr dirty="0">
              <a:latin typeface="+mj-lt"/>
            </a:endParaRPr>
          </a:p>
        </p:txBody>
      </p:sp>
      <p:sp>
        <p:nvSpPr>
          <p:cNvPr id="372" name="Google Shape;372;p43"/>
          <p:cNvSpPr txBox="1">
            <a:spLocks noGrp="1"/>
          </p:cNvSpPr>
          <p:nvPr>
            <p:ph type="title" idx="4294967295"/>
          </p:nvPr>
        </p:nvSpPr>
        <p:spPr>
          <a:xfrm>
            <a:off x="1471402" y="1400029"/>
            <a:ext cx="7086969" cy="1240429"/>
          </a:xfrm>
          <a:prstGeom prst="rect">
            <a:avLst/>
          </a:prstGeom>
        </p:spPr>
        <p:txBody>
          <a:bodyPr spcFirstLastPara="1" wrap="square" lIns="91425" tIns="91425" rIns="91425" bIns="91425" anchor="t" anchorCtr="0">
            <a:noAutofit/>
          </a:bodyPr>
          <a:lstStyle/>
          <a:p>
            <a:pPr algn="just"/>
            <a:r>
              <a:rPr lang="es-EC" sz="1200" b="0" dirty="0">
                <a:solidFill>
                  <a:srgbClr val="000000"/>
                </a:solidFill>
              </a:rPr>
              <a:t>El porcentaje de postura evaluado hasta la semana 25 es mayor en el sistema de crianza en jaula, teniendo picos de producción temprano sin embargo estos no se mantienen constantes y la producción empieza a descender, en los sistemas de crianza en piso la producción es más uniforme aunque su inicio de producción es más tardía.</a:t>
            </a:r>
          </a:p>
        </p:txBody>
      </p:sp>
      <p:sp>
        <p:nvSpPr>
          <p:cNvPr id="376" name="Google Shape;376;p43"/>
          <p:cNvSpPr txBox="1">
            <a:spLocks noGrp="1"/>
          </p:cNvSpPr>
          <p:nvPr>
            <p:ph type="title" idx="4294967295"/>
          </p:nvPr>
        </p:nvSpPr>
        <p:spPr>
          <a:xfrm>
            <a:off x="1378954" y="3072125"/>
            <a:ext cx="7179417" cy="1023433"/>
          </a:xfrm>
          <a:prstGeom prst="rect">
            <a:avLst/>
          </a:prstGeom>
        </p:spPr>
        <p:txBody>
          <a:bodyPr spcFirstLastPara="1" wrap="square" lIns="91425" tIns="91425" rIns="91425" bIns="91425" anchor="t" anchorCtr="0">
            <a:noAutofit/>
          </a:bodyPr>
          <a:lstStyle/>
          <a:p>
            <a:pPr lvl="0" algn="just"/>
            <a:r>
              <a:rPr lang="es-EC" sz="1200" b="0" dirty="0">
                <a:solidFill>
                  <a:srgbClr val="000000"/>
                </a:solidFill>
                <a:latin typeface="+mj-lt"/>
              </a:rPr>
              <a:t>La rentabilidad en la producción de huevo comercial se divide en dos etapas la de levante y la de producción, en la etapa de levante el avicultor no genera ganancias debido a los gastos en alimentación y bioseguridad, sin embargo en la etapa de producción ya empieza a generar ingresos que cubren los costos de alimentación, el tratamiento más rentable (T4) obtuvo $ 1,34 por cada dólar invertido.</a:t>
            </a:r>
            <a:endParaRPr sz="1200" b="0" dirty="0">
              <a:solidFill>
                <a:srgbClr val="000000"/>
              </a:solidFill>
              <a:latin typeface="+mj-lt"/>
            </a:endParaRPr>
          </a:p>
        </p:txBody>
      </p:sp>
      <p:cxnSp>
        <p:nvCxnSpPr>
          <p:cNvPr id="381" name="Google Shape;381;p43"/>
          <p:cNvCxnSpPr/>
          <p:nvPr/>
        </p:nvCxnSpPr>
        <p:spPr>
          <a:xfrm rot="10800000">
            <a:off x="1022873" y="3221415"/>
            <a:ext cx="0" cy="445800"/>
          </a:xfrm>
          <a:prstGeom prst="straightConnector1">
            <a:avLst/>
          </a:prstGeom>
          <a:noFill/>
          <a:ln w="19050" cap="flat" cmpd="sng">
            <a:solidFill>
              <a:schemeClr val="accent3"/>
            </a:solidFill>
            <a:prstDash val="solid"/>
            <a:round/>
            <a:headEnd type="none" w="med" len="med"/>
            <a:tailEnd type="none" w="med" len="med"/>
          </a:ln>
        </p:spPr>
      </p:cxnSp>
      <p:cxnSp>
        <p:nvCxnSpPr>
          <p:cNvPr id="383" name="Google Shape;383;p43"/>
          <p:cNvCxnSpPr/>
          <p:nvPr/>
        </p:nvCxnSpPr>
        <p:spPr>
          <a:xfrm rot="10800000">
            <a:off x="1022874" y="1495434"/>
            <a:ext cx="0" cy="445800"/>
          </a:xfrm>
          <a:prstGeom prst="straightConnector1">
            <a:avLst/>
          </a:prstGeom>
          <a:noFill/>
          <a:ln w="19050" cap="flat" cmpd="sng">
            <a:solidFill>
              <a:schemeClr val="accent3"/>
            </a:solidFill>
            <a:prstDash val="solid"/>
            <a:round/>
            <a:headEnd type="none" w="med" len="med"/>
            <a:tailEnd type="none" w="med" len="med"/>
          </a:ln>
        </p:spPr>
      </p:cxnSp>
      <p:sp>
        <p:nvSpPr>
          <p:cNvPr id="8" name="Hexágono 7"/>
          <p:cNvSpPr/>
          <p:nvPr/>
        </p:nvSpPr>
        <p:spPr>
          <a:xfrm>
            <a:off x="599116" y="3320100"/>
            <a:ext cx="468000" cy="468000"/>
          </a:xfrm>
          <a:prstGeom prst="hexagon">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Hexágono 8"/>
          <p:cNvSpPr/>
          <p:nvPr/>
        </p:nvSpPr>
        <p:spPr>
          <a:xfrm>
            <a:off x="388092" y="3230116"/>
            <a:ext cx="468000" cy="468000"/>
          </a:xfrm>
          <a:prstGeom prst="hexagon">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Hexágono 9"/>
          <p:cNvSpPr/>
          <p:nvPr/>
        </p:nvSpPr>
        <p:spPr>
          <a:xfrm>
            <a:off x="599116" y="3447112"/>
            <a:ext cx="468000" cy="468000"/>
          </a:xfrm>
          <a:prstGeom prst="hexagon">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Hexágono 10"/>
          <p:cNvSpPr/>
          <p:nvPr/>
        </p:nvSpPr>
        <p:spPr>
          <a:xfrm>
            <a:off x="478592" y="3170184"/>
            <a:ext cx="468000" cy="468000"/>
          </a:xfrm>
          <a:prstGeom prst="hexagon">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Hexágono 11"/>
          <p:cNvSpPr/>
          <p:nvPr/>
        </p:nvSpPr>
        <p:spPr>
          <a:xfrm>
            <a:off x="516661" y="3267342"/>
            <a:ext cx="448528" cy="445800"/>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Hexágono 12"/>
          <p:cNvSpPr/>
          <p:nvPr/>
        </p:nvSpPr>
        <p:spPr>
          <a:xfrm>
            <a:off x="598925" y="1545275"/>
            <a:ext cx="468000" cy="468000"/>
          </a:xfrm>
          <a:prstGeom prst="hexag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Hexágono 13"/>
          <p:cNvSpPr/>
          <p:nvPr/>
        </p:nvSpPr>
        <p:spPr>
          <a:xfrm>
            <a:off x="387901" y="1455291"/>
            <a:ext cx="468000" cy="468000"/>
          </a:xfrm>
          <a:prstGeom prst="hexagon">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Hexágono 14"/>
          <p:cNvSpPr/>
          <p:nvPr/>
        </p:nvSpPr>
        <p:spPr>
          <a:xfrm>
            <a:off x="598925" y="1672287"/>
            <a:ext cx="468000" cy="468000"/>
          </a:xfrm>
          <a:prstGeom prst="hexagon">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Hexágono 15"/>
          <p:cNvSpPr/>
          <p:nvPr/>
        </p:nvSpPr>
        <p:spPr>
          <a:xfrm>
            <a:off x="478401" y="1395359"/>
            <a:ext cx="468000" cy="468000"/>
          </a:xfrm>
          <a:prstGeom prst="hexag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Hexágono 16"/>
          <p:cNvSpPr/>
          <p:nvPr/>
        </p:nvSpPr>
        <p:spPr>
          <a:xfrm>
            <a:off x="516661" y="1509444"/>
            <a:ext cx="448528" cy="445800"/>
          </a:xfrm>
          <a:prstGeom prst="hex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2317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95" name="Google Shape;595;p55"/>
          <p:cNvSpPr txBox="1">
            <a:spLocks noGrp="1"/>
          </p:cNvSpPr>
          <p:nvPr>
            <p:ph type="title"/>
          </p:nvPr>
        </p:nvSpPr>
        <p:spPr>
          <a:xfrm>
            <a:off x="2341774" y="21628"/>
            <a:ext cx="4474409" cy="717000"/>
          </a:xfrm>
          <a:prstGeom prst="rect">
            <a:avLst/>
          </a:prstGeom>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RECOMENDACIONES</a:t>
            </a:r>
            <a:endParaRPr dirty="0"/>
          </a:p>
        </p:txBody>
      </p:sp>
      <p:sp>
        <p:nvSpPr>
          <p:cNvPr id="596" name="Google Shape;596;p55"/>
          <p:cNvSpPr txBox="1">
            <a:spLocks noGrp="1"/>
          </p:cNvSpPr>
          <p:nvPr>
            <p:ph type="title"/>
          </p:nvPr>
        </p:nvSpPr>
        <p:spPr>
          <a:xfrm>
            <a:off x="136218" y="1498710"/>
            <a:ext cx="1908000" cy="489600"/>
          </a:xfrm>
          <a:prstGeom prst="rect">
            <a:avLst/>
          </a:prstGeom>
          <a:noFill/>
          <a:ln>
            <a:noFill/>
          </a:ln>
        </p:spPr>
        <p:txBody>
          <a:bodyPr spcFirstLastPara="1" wrap="square" lIns="91425" tIns="91425" rIns="91425" bIns="91425" anchor="ctr" anchorCtr="0">
            <a:noAutofit/>
          </a:bodyPr>
          <a:lstStyle/>
          <a:p>
            <a:pPr lvl="0" algn="l"/>
            <a:r>
              <a:rPr lang="es-EC" sz="1200" b="0" dirty="0">
                <a:solidFill>
                  <a:srgbClr val="000000"/>
                </a:solidFill>
                <a:latin typeface="+mj-lt"/>
              </a:rPr>
              <a:t>Para la producción comercial de huevos de manera intensiva es recomendable el uso de sistemas de crianza en jaula por el factor de tiempo y mano de obra empleada. </a:t>
            </a:r>
            <a:endParaRPr sz="1200" b="0" dirty="0">
              <a:solidFill>
                <a:srgbClr val="000000"/>
              </a:solidFill>
              <a:latin typeface="+mj-lt"/>
            </a:endParaRPr>
          </a:p>
        </p:txBody>
      </p:sp>
      <p:cxnSp>
        <p:nvCxnSpPr>
          <p:cNvPr id="598" name="Google Shape;598;p55"/>
          <p:cNvCxnSpPr/>
          <p:nvPr/>
        </p:nvCxnSpPr>
        <p:spPr>
          <a:xfrm>
            <a:off x="1951043" y="851582"/>
            <a:ext cx="0" cy="2124000"/>
          </a:xfrm>
          <a:prstGeom prst="straightConnector1">
            <a:avLst/>
          </a:prstGeom>
          <a:noFill/>
          <a:ln w="19050" cap="flat" cmpd="sng">
            <a:solidFill>
              <a:srgbClr val="00B050"/>
            </a:solidFill>
            <a:prstDash val="solid"/>
            <a:round/>
            <a:headEnd type="none" w="med" len="med"/>
            <a:tailEnd type="none" w="med" len="med"/>
          </a:ln>
        </p:spPr>
      </p:cxnSp>
      <p:sp>
        <p:nvSpPr>
          <p:cNvPr id="44" name="Google Shape;596;p55"/>
          <p:cNvSpPr txBox="1">
            <a:spLocks/>
          </p:cNvSpPr>
          <p:nvPr/>
        </p:nvSpPr>
        <p:spPr>
          <a:xfrm>
            <a:off x="4028825" y="2433722"/>
            <a:ext cx="2340000" cy="48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Josefin Sans"/>
              <a:buNone/>
              <a:defRPr sz="3000" b="1" i="0" u="none" strike="noStrike" cap="none">
                <a:solidFill>
                  <a:schemeClr val="accent3"/>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9pPr>
          </a:lstStyle>
          <a:p>
            <a:pPr algn="l"/>
            <a:r>
              <a:rPr lang="es-EC" sz="1200" b="0" dirty="0">
                <a:solidFill>
                  <a:srgbClr val="000000"/>
                </a:solidFill>
                <a:latin typeface="+mj-lt"/>
              </a:rPr>
              <a:t>A pesar de no ser rentable para el avicultor la fase de levante, es indispensable que el mismo productor la realice debido a que de esta manera tendría la seguridad de que el plan de vacunación fue manejado correctamente y el desarrollo del peso corporal sea alcanzado según como esta establecidos para esta línea.</a:t>
            </a:r>
          </a:p>
        </p:txBody>
      </p:sp>
      <p:cxnSp>
        <p:nvCxnSpPr>
          <p:cNvPr id="47" name="Google Shape;598;p55"/>
          <p:cNvCxnSpPr/>
          <p:nvPr/>
        </p:nvCxnSpPr>
        <p:spPr>
          <a:xfrm>
            <a:off x="6368825" y="1498710"/>
            <a:ext cx="0" cy="2736000"/>
          </a:xfrm>
          <a:prstGeom prst="straightConnector1">
            <a:avLst/>
          </a:prstGeom>
          <a:noFill/>
          <a:ln w="19050" cap="flat" cmpd="sng">
            <a:solidFill>
              <a:srgbClr val="00B0F0"/>
            </a:solidFill>
            <a:prstDash val="solid"/>
            <a:round/>
            <a:headEnd type="none" w="med" len="med"/>
            <a:tailEnd type="none" w="med" len="med"/>
          </a:ln>
        </p:spPr>
      </p:cxnSp>
      <p:sp>
        <p:nvSpPr>
          <p:cNvPr id="58" name="Google Shape;596;p55"/>
          <p:cNvSpPr txBox="1">
            <a:spLocks/>
          </p:cNvSpPr>
          <p:nvPr/>
        </p:nvSpPr>
        <p:spPr>
          <a:xfrm>
            <a:off x="6444599" y="2923322"/>
            <a:ext cx="2412000" cy="48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Josefin Sans"/>
              <a:buNone/>
              <a:defRPr sz="3000" b="1" i="0" u="none" strike="noStrike" cap="none">
                <a:solidFill>
                  <a:schemeClr val="accent3"/>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9pPr>
          </a:lstStyle>
          <a:p>
            <a:pPr algn="l"/>
            <a:r>
              <a:rPr lang="es-EC" sz="1200" b="0" dirty="0">
                <a:solidFill>
                  <a:srgbClr val="000000"/>
                </a:solidFill>
                <a:latin typeface="+mj-lt"/>
              </a:rPr>
              <a:t>Se propone en base en los resultados obtenidos establecer una dieta de acuerdo al ciclo productivo del ave, especialmente enfocándose que la composición de la formula alimenticia en la etapa de levante contenga valores de energía (55%), proteína (20%), minerales (2%) y fibra (3,2%) mientras que en la etapa de postura debe tener el nivel de energía (60%), proteína (17%), minerales (10%) y fibra (2,2%).</a:t>
            </a:r>
          </a:p>
        </p:txBody>
      </p:sp>
      <p:cxnSp>
        <p:nvCxnSpPr>
          <p:cNvPr id="59" name="Google Shape;598;p55"/>
          <p:cNvCxnSpPr/>
          <p:nvPr/>
        </p:nvCxnSpPr>
        <p:spPr>
          <a:xfrm>
            <a:off x="4006818" y="1299722"/>
            <a:ext cx="0" cy="2124000"/>
          </a:xfrm>
          <a:prstGeom prst="straightConnector1">
            <a:avLst/>
          </a:prstGeom>
          <a:noFill/>
          <a:ln w="19050" cap="flat" cmpd="sng">
            <a:solidFill>
              <a:srgbClr val="FFC000"/>
            </a:solidFill>
            <a:prstDash val="solid"/>
            <a:round/>
            <a:headEnd type="none" w="med" len="med"/>
            <a:tailEnd type="none" w="med" len="med"/>
          </a:ln>
        </p:spPr>
      </p:cxnSp>
      <p:sp>
        <p:nvSpPr>
          <p:cNvPr id="60" name="Google Shape;596;p55"/>
          <p:cNvSpPr txBox="1">
            <a:spLocks/>
          </p:cNvSpPr>
          <p:nvPr/>
        </p:nvSpPr>
        <p:spPr>
          <a:xfrm>
            <a:off x="2026818" y="2078584"/>
            <a:ext cx="1980000" cy="48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Josefin Sans"/>
              <a:buNone/>
              <a:defRPr sz="3000" b="1" i="0" u="none" strike="noStrike" cap="none">
                <a:solidFill>
                  <a:schemeClr val="accent3"/>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9pPr>
          </a:lstStyle>
          <a:p>
            <a:pPr algn="l"/>
            <a:r>
              <a:rPr lang="es-EC" sz="1200" b="0" dirty="0">
                <a:solidFill>
                  <a:srgbClr val="000000"/>
                </a:solidFill>
                <a:latin typeface="+mj-lt"/>
              </a:rPr>
              <a:t>Realizar ensayos posteriores que aborden el tema de investigación ya sea empleando metodologías diferentes o también aplicando la misma metodología pero en otra línea de ponedoras y en periodos diferentes.</a:t>
            </a:r>
          </a:p>
        </p:txBody>
      </p:sp>
      <p:cxnSp>
        <p:nvCxnSpPr>
          <p:cNvPr id="10" name="Google Shape;598;p55"/>
          <p:cNvCxnSpPr/>
          <p:nvPr/>
        </p:nvCxnSpPr>
        <p:spPr>
          <a:xfrm flipH="1">
            <a:off x="1859622" y="851582"/>
            <a:ext cx="167196" cy="1871070"/>
          </a:xfrm>
          <a:prstGeom prst="straightConnector1">
            <a:avLst/>
          </a:prstGeom>
          <a:noFill/>
          <a:ln w="19050" cap="flat" cmpd="sng">
            <a:solidFill>
              <a:srgbClr val="00B050"/>
            </a:solidFill>
            <a:prstDash val="sysDot"/>
            <a:round/>
            <a:headEnd type="none" w="med" len="med"/>
            <a:tailEnd type="none" w="med" len="med"/>
          </a:ln>
        </p:spPr>
      </p:cxnSp>
      <p:cxnSp>
        <p:nvCxnSpPr>
          <p:cNvPr id="14" name="Google Shape;598;p55"/>
          <p:cNvCxnSpPr/>
          <p:nvPr/>
        </p:nvCxnSpPr>
        <p:spPr>
          <a:xfrm flipH="1">
            <a:off x="3900864" y="1299722"/>
            <a:ext cx="181727" cy="1879200"/>
          </a:xfrm>
          <a:prstGeom prst="straightConnector1">
            <a:avLst/>
          </a:prstGeom>
          <a:noFill/>
          <a:ln w="19050" cap="flat" cmpd="sng">
            <a:solidFill>
              <a:srgbClr val="FFC000"/>
            </a:solidFill>
            <a:prstDash val="sysDot"/>
            <a:round/>
            <a:headEnd type="none" w="med" len="med"/>
            <a:tailEnd type="none" w="med" len="med"/>
          </a:ln>
        </p:spPr>
      </p:cxnSp>
      <p:cxnSp>
        <p:nvCxnSpPr>
          <p:cNvPr id="16" name="Google Shape;598;p55"/>
          <p:cNvCxnSpPr/>
          <p:nvPr/>
        </p:nvCxnSpPr>
        <p:spPr>
          <a:xfrm flipH="1">
            <a:off x="6273209" y="1498710"/>
            <a:ext cx="171390" cy="2562927"/>
          </a:xfrm>
          <a:prstGeom prst="straightConnector1">
            <a:avLst/>
          </a:prstGeom>
          <a:noFill/>
          <a:ln w="19050" cap="flat" cmpd="sng">
            <a:solidFill>
              <a:srgbClr val="00B0F0"/>
            </a:solidFill>
            <a:prstDash val="sysDot"/>
            <a:round/>
            <a:headEnd type="none" w="med" len="med"/>
            <a:tailEnd type="none"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852294532"/>
              </p:ext>
            </p:extLst>
          </p:nvPr>
        </p:nvGraphicFramePr>
        <p:xfrm>
          <a:off x="3489800" y="187338"/>
          <a:ext cx="5392875" cy="2447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No hay descripción disponibl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26362" y="694555"/>
            <a:ext cx="3002258" cy="3839947"/>
          </a:xfrm>
          <a:prstGeom prst="plaque">
            <a:avLst/>
          </a:prstGeom>
          <a:noFill/>
          <a:extLst>
            <a:ext uri="{909E8E84-426E-40DD-AFC4-6F175D3DCCD1}">
              <a14:hiddenFill xmlns:a14="http://schemas.microsoft.com/office/drawing/2010/main">
                <a:solidFill>
                  <a:srgbClr val="FFFFFF"/>
                </a:solidFill>
              </a14:hiddenFill>
            </a:ext>
          </a:extLst>
        </p:spPr>
      </p:pic>
      <p:pic>
        <p:nvPicPr>
          <p:cNvPr id="2052" name="Picture 4" descr="No hay descripción disponibl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17276" y="2547594"/>
            <a:ext cx="2447607" cy="1986908"/>
          </a:xfrm>
          <a:prstGeom prst="plaque">
            <a:avLst/>
          </a:prstGeom>
          <a:noFill/>
          <a:extLst>
            <a:ext uri="{909E8E84-426E-40DD-AFC4-6F175D3DCCD1}">
              <a14:hiddenFill xmlns:a14="http://schemas.microsoft.com/office/drawing/2010/main">
                <a:solidFill>
                  <a:srgbClr val="FFFFFF"/>
                </a:solidFill>
              </a14:hiddenFill>
            </a:ext>
          </a:extLst>
        </p:spPr>
      </p:pic>
      <p:pic>
        <p:nvPicPr>
          <p:cNvPr id="2054" name="Picture 6" descr="No hay descripción disponible."/>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64883" y="2547594"/>
            <a:ext cx="2447603" cy="1986908"/>
          </a:xfrm>
          <a:prstGeom prst="plaqu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56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6"/>
          <p:cNvSpPr/>
          <p:nvPr/>
        </p:nvSpPr>
        <p:spPr>
          <a:xfrm>
            <a:off x="513707" y="999804"/>
            <a:ext cx="5356035" cy="3143892"/>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6"/>
          <p:cNvSpPr txBox="1">
            <a:spLocks noGrp="1"/>
          </p:cNvSpPr>
          <p:nvPr>
            <p:ph type="title"/>
          </p:nvPr>
        </p:nvSpPr>
        <p:spPr>
          <a:xfrm>
            <a:off x="601038" y="1452327"/>
            <a:ext cx="4982967" cy="66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0" dirty="0" smtClean="0"/>
              <a:t>GRACIAS </a:t>
            </a:r>
            <a:endParaRPr sz="7000" dirty="0"/>
          </a:p>
        </p:txBody>
      </p:sp>
      <p:sp>
        <p:nvSpPr>
          <p:cNvPr id="266" name="Google Shape;266;p36"/>
          <p:cNvSpPr txBox="1">
            <a:spLocks noGrp="1"/>
          </p:cNvSpPr>
          <p:nvPr>
            <p:ph type="subTitle" idx="1"/>
          </p:nvPr>
        </p:nvSpPr>
        <p:spPr>
          <a:xfrm>
            <a:off x="1489754" y="2668261"/>
            <a:ext cx="7119990" cy="92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5400" b="1" dirty="0" smtClean="0">
                <a:latin typeface="Josefin Sans"/>
              </a:rPr>
              <a:t>POR SU ATENCIÓN.</a:t>
            </a:r>
            <a:endParaRPr sz="5400" b="1" dirty="0">
              <a:latin typeface="Josefin Sans"/>
            </a:endParaRPr>
          </a:p>
          <a:p>
            <a:pPr marL="0" lvl="0" indent="0" algn="ctr" rtl="0">
              <a:spcBef>
                <a:spcPts val="1600"/>
              </a:spcBef>
              <a:spcAft>
                <a:spcPts val="0"/>
              </a:spcAft>
              <a:buNone/>
            </a:pPr>
            <a:endParaRPr sz="5400" b="1" dirty="0">
              <a:latin typeface="Josefin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idx="21"/>
          </p:nvPr>
        </p:nvSpPr>
        <p:spPr>
          <a:xfrm>
            <a:off x="341168" y="483062"/>
            <a:ext cx="1888324" cy="9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solidFill>
                  <a:srgbClr val="000000"/>
                </a:solidFill>
              </a:rPr>
              <a:t>Objetivo </a:t>
            </a:r>
            <a:br>
              <a:rPr lang="en" sz="2000" dirty="0" smtClean="0">
                <a:solidFill>
                  <a:srgbClr val="000000"/>
                </a:solidFill>
              </a:rPr>
            </a:br>
            <a:r>
              <a:rPr lang="en" sz="2000" dirty="0" smtClean="0">
                <a:solidFill>
                  <a:srgbClr val="000000"/>
                </a:solidFill>
              </a:rPr>
              <a:t>General</a:t>
            </a:r>
            <a:endParaRPr sz="2000" dirty="0">
              <a:solidFill>
                <a:srgbClr val="000000"/>
              </a:solidFill>
            </a:endParaRPr>
          </a:p>
        </p:txBody>
      </p:sp>
      <p:sp>
        <p:nvSpPr>
          <p:cNvPr id="3" name="Título 2"/>
          <p:cNvSpPr>
            <a:spLocks noGrp="1"/>
          </p:cNvSpPr>
          <p:nvPr>
            <p:ph type="title"/>
          </p:nvPr>
        </p:nvSpPr>
        <p:spPr>
          <a:xfrm>
            <a:off x="2229492" y="483062"/>
            <a:ext cx="6154221" cy="923400"/>
          </a:xfrm>
        </p:spPr>
        <p:txBody>
          <a:bodyPr/>
          <a:lstStyle/>
          <a:p>
            <a:pPr algn="just"/>
            <a:r>
              <a:rPr lang="es-EC" sz="1400" b="0" dirty="0" smtClean="0">
                <a:solidFill>
                  <a:srgbClr val="000000"/>
                </a:solidFill>
                <a:latin typeface="+mj-lt"/>
              </a:rPr>
              <a:t>Evaluar </a:t>
            </a:r>
            <a:r>
              <a:rPr lang="es-EC" sz="1400" b="0" dirty="0">
                <a:solidFill>
                  <a:srgbClr val="000000"/>
                </a:solidFill>
                <a:latin typeface="+mj-lt"/>
              </a:rPr>
              <a:t>dos sistemas de levante hasta inicio de la etapa de pre postura en gallina de postura comercial Lohmann Brown-Classic bajo dos dietas nutricionales</a:t>
            </a:r>
          </a:p>
        </p:txBody>
      </p:sp>
      <p:sp>
        <p:nvSpPr>
          <p:cNvPr id="39" name="Google Shape;231;p34"/>
          <p:cNvSpPr txBox="1">
            <a:spLocks noGrp="1"/>
          </p:cNvSpPr>
          <p:nvPr>
            <p:ph type="title" idx="21"/>
          </p:nvPr>
        </p:nvSpPr>
        <p:spPr>
          <a:xfrm>
            <a:off x="341168" y="2916325"/>
            <a:ext cx="1888324" cy="9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solidFill>
                  <a:srgbClr val="000000"/>
                </a:solidFill>
              </a:rPr>
              <a:t>Objetivos </a:t>
            </a:r>
            <a:br>
              <a:rPr lang="en" sz="2000" dirty="0" smtClean="0">
                <a:solidFill>
                  <a:srgbClr val="000000"/>
                </a:solidFill>
              </a:rPr>
            </a:br>
            <a:r>
              <a:rPr lang="en" sz="2000" dirty="0" smtClean="0">
                <a:solidFill>
                  <a:srgbClr val="000000"/>
                </a:solidFill>
              </a:rPr>
              <a:t>Específicos</a:t>
            </a:r>
            <a:endParaRPr sz="2000" dirty="0">
              <a:solidFill>
                <a:srgbClr val="000000"/>
              </a:solidFill>
            </a:endParaRPr>
          </a:p>
        </p:txBody>
      </p:sp>
      <p:sp>
        <p:nvSpPr>
          <p:cNvPr id="40" name="Google Shape;232;p34"/>
          <p:cNvSpPr txBox="1">
            <a:spLocks noGrp="1"/>
          </p:cNvSpPr>
          <p:nvPr>
            <p:ph type="title" idx="4"/>
          </p:nvPr>
        </p:nvSpPr>
        <p:spPr>
          <a:xfrm>
            <a:off x="2229492" y="2011546"/>
            <a:ext cx="797400" cy="69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01</a:t>
            </a:r>
            <a:endParaRPr dirty="0">
              <a:latin typeface="+mj-lt"/>
            </a:endParaRPr>
          </a:p>
        </p:txBody>
      </p:sp>
      <p:sp>
        <p:nvSpPr>
          <p:cNvPr id="41" name="Google Shape;233;p34"/>
          <p:cNvSpPr txBox="1">
            <a:spLocks noGrp="1"/>
          </p:cNvSpPr>
          <p:nvPr>
            <p:ph type="title"/>
          </p:nvPr>
        </p:nvSpPr>
        <p:spPr>
          <a:xfrm>
            <a:off x="3026892" y="1942742"/>
            <a:ext cx="5356820" cy="681988"/>
          </a:xfrm>
          <a:prstGeom prst="rect">
            <a:avLst/>
          </a:prstGeom>
          <a:noFill/>
          <a:ln>
            <a:noFill/>
          </a:ln>
        </p:spPr>
        <p:txBody>
          <a:bodyPr spcFirstLastPara="1" wrap="square" lIns="91425" tIns="91425" rIns="91425" bIns="91425" anchor="b" anchorCtr="0">
            <a:noAutofit/>
          </a:bodyPr>
          <a:lstStyle/>
          <a:p>
            <a:pPr algn="just"/>
            <a:r>
              <a:rPr lang="es-EC" sz="1400" b="0" dirty="0">
                <a:solidFill>
                  <a:srgbClr val="000000"/>
                </a:solidFill>
                <a:latin typeface="+mj-lt"/>
              </a:rPr>
              <a:t>Evaluar los parámetros productivos en la etapa de levante bajo dos métodos de crianza en relación a dos dietas nutricionales.</a:t>
            </a:r>
            <a:endParaRPr sz="1400" b="0" dirty="0">
              <a:solidFill>
                <a:srgbClr val="000000"/>
              </a:solidFill>
              <a:latin typeface="+mj-lt"/>
            </a:endParaRPr>
          </a:p>
        </p:txBody>
      </p:sp>
      <p:sp>
        <p:nvSpPr>
          <p:cNvPr id="42" name="Google Shape;238;p34"/>
          <p:cNvSpPr txBox="1">
            <a:spLocks noGrp="1"/>
          </p:cNvSpPr>
          <p:nvPr>
            <p:ph type="title" idx="6"/>
          </p:nvPr>
        </p:nvSpPr>
        <p:spPr>
          <a:xfrm>
            <a:off x="3026892" y="3143340"/>
            <a:ext cx="5356820" cy="464277"/>
          </a:xfrm>
          <a:prstGeom prst="rect">
            <a:avLst/>
          </a:prstGeom>
          <a:noFill/>
          <a:ln>
            <a:noFill/>
          </a:ln>
        </p:spPr>
        <p:txBody>
          <a:bodyPr spcFirstLastPara="1" wrap="square" lIns="91425" tIns="91425" rIns="91425" bIns="91425" anchor="b" anchorCtr="0">
            <a:noAutofit/>
          </a:bodyPr>
          <a:lstStyle/>
          <a:p>
            <a:pPr algn="just"/>
            <a:r>
              <a:rPr lang="es-EC" sz="1400" b="0" dirty="0">
                <a:solidFill>
                  <a:srgbClr val="000000"/>
                </a:solidFill>
                <a:latin typeface="+mj-lt"/>
              </a:rPr>
              <a:t>Evaluar el desarrollo corporal de la gallina de postura comercial.</a:t>
            </a:r>
            <a:endParaRPr sz="1400" b="0" dirty="0">
              <a:solidFill>
                <a:srgbClr val="000000"/>
              </a:solidFill>
              <a:latin typeface="+mj-lt"/>
            </a:endParaRPr>
          </a:p>
        </p:txBody>
      </p:sp>
      <p:sp>
        <p:nvSpPr>
          <p:cNvPr id="43" name="Google Shape;240;p34"/>
          <p:cNvSpPr txBox="1">
            <a:spLocks noGrp="1"/>
          </p:cNvSpPr>
          <p:nvPr>
            <p:ph type="title" idx="8"/>
          </p:nvPr>
        </p:nvSpPr>
        <p:spPr>
          <a:xfrm>
            <a:off x="2229492" y="3029275"/>
            <a:ext cx="797400" cy="69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02</a:t>
            </a:r>
            <a:endParaRPr dirty="0">
              <a:latin typeface="+mj-lt"/>
            </a:endParaRPr>
          </a:p>
        </p:txBody>
      </p:sp>
      <p:sp>
        <p:nvSpPr>
          <p:cNvPr id="44" name="Google Shape;244;p34"/>
          <p:cNvSpPr txBox="1">
            <a:spLocks noGrp="1"/>
          </p:cNvSpPr>
          <p:nvPr>
            <p:ph type="title" idx="15"/>
          </p:nvPr>
        </p:nvSpPr>
        <p:spPr>
          <a:xfrm>
            <a:off x="3026892" y="4126228"/>
            <a:ext cx="5356820" cy="592952"/>
          </a:xfrm>
          <a:prstGeom prst="rect">
            <a:avLst/>
          </a:prstGeom>
          <a:noFill/>
          <a:ln>
            <a:noFill/>
          </a:ln>
        </p:spPr>
        <p:txBody>
          <a:bodyPr spcFirstLastPara="1" wrap="square" lIns="91425" tIns="91425" rIns="91425" bIns="91425" anchor="b" anchorCtr="0">
            <a:noAutofit/>
          </a:bodyPr>
          <a:lstStyle/>
          <a:p>
            <a:pPr algn="just"/>
            <a:r>
              <a:rPr lang="es-EC" sz="1400" b="0" dirty="0">
                <a:solidFill>
                  <a:srgbClr val="000000"/>
                </a:solidFill>
                <a:latin typeface="+mj-lt"/>
              </a:rPr>
              <a:t>Realizar un análisis económico comparativo entre cada uno de los tratamientos.</a:t>
            </a:r>
            <a:endParaRPr sz="1400" b="0" dirty="0">
              <a:solidFill>
                <a:srgbClr val="000000"/>
              </a:solidFill>
              <a:latin typeface="+mj-lt"/>
            </a:endParaRPr>
          </a:p>
        </p:txBody>
      </p:sp>
      <p:sp>
        <p:nvSpPr>
          <p:cNvPr id="45" name="Google Shape;246;p34"/>
          <p:cNvSpPr txBox="1">
            <a:spLocks noGrp="1"/>
          </p:cNvSpPr>
          <p:nvPr>
            <p:ph type="title" idx="17"/>
          </p:nvPr>
        </p:nvSpPr>
        <p:spPr>
          <a:xfrm>
            <a:off x="2229492" y="4041912"/>
            <a:ext cx="797400" cy="69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03</a:t>
            </a:r>
            <a:endParaRPr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3550364" y="0"/>
            <a:ext cx="5372100" cy="717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0000"/>
                </a:solidFill>
              </a:rPr>
              <a:t>METODOLOGÍA</a:t>
            </a:r>
            <a:endParaRPr dirty="0">
              <a:solidFill>
                <a:srgbClr val="000000"/>
              </a:solidFill>
            </a:endParaRPr>
          </a:p>
        </p:txBody>
      </p:sp>
      <p:pic>
        <p:nvPicPr>
          <p:cNvPr id="45" name="Imagen 44" descr="No hay descripción disponible."/>
          <p:cNvPicPr/>
          <p:nvPr/>
        </p:nvPicPr>
        <p:blipFill rotWithShape="1">
          <a:blip r:embed="rId3" cstate="email">
            <a:extLst>
              <a:ext uri="{28A0092B-C50C-407E-A947-70E740481C1C}">
                <a14:useLocalDpi xmlns:a14="http://schemas.microsoft.com/office/drawing/2010/main"/>
              </a:ext>
            </a:extLst>
          </a:blip>
          <a:srcRect/>
          <a:stretch/>
        </p:blipFill>
        <p:spPr bwMode="auto">
          <a:xfrm>
            <a:off x="3550364" y="717301"/>
            <a:ext cx="5372100" cy="3751958"/>
          </a:xfrm>
          <a:prstGeom prst="rect">
            <a:avLst/>
          </a:prstGeom>
          <a:noFill/>
          <a:ln>
            <a:noFill/>
          </a:ln>
          <a:extLst>
            <a:ext uri="{53640926-AAD7-44D8-BBD7-CCE9431645EC}">
              <a14:shadowObscured xmlns:a14="http://schemas.microsoft.com/office/drawing/2010/main"/>
            </a:ext>
          </a:extLst>
        </p:spPr>
      </p:pic>
      <p:sp>
        <p:nvSpPr>
          <p:cNvPr id="51" name="Google Shape;289;p39"/>
          <p:cNvSpPr txBox="1">
            <a:spLocks noGrp="1"/>
          </p:cNvSpPr>
          <p:nvPr>
            <p:ph type="title" idx="2"/>
          </p:nvPr>
        </p:nvSpPr>
        <p:spPr>
          <a:xfrm>
            <a:off x="188137" y="1700260"/>
            <a:ext cx="2029500" cy="40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smtClean="0">
                <a:solidFill>
                  <a:srgbClr val="000000"/>
                </a:solidFill>
                <a:latin typeface="+mj-lt"/>
              </a:rPr>
              <a:t>Ubicación Geográfica</a:t>
            </a:r>
            <a:endParaRPr sz="1400" dirty="0">
              <a:solidFill>
                <a:srgbClr val="000000"/>
              </a:solidFill>
              <a:latin typeface="+mj-lt"/>
            </a:endParaRPr>
          </a:p>
        </p:txBody>
      </p:sp>
      <p:sp>
        <p:nvSpPr>
          <p:cNvPr id="20" name="Rectángulo 19"/>
          <p:cNvSpPr/>
          <p:nvPr/>
        </p:nvSpPr>
        <p:spPr>
          <a:xfrm>
            <a:off x="180798" y="465287"/>
            <a:ext cx="3209672" cy="1200329"/>
          </a:xfrm>
          <a:prstGeom prst="rect">
            <a:avLst/>
          </a:prstGeom>
        </p:spPr>
        <p:txBody>
          <a:bodyPr wrap="square">
            <a:spAutoFit/>
          </a:bodyPr>
          <a:lstStyle/>
          <a:p>
            <a:pPr algn="just"/>
            <a:r>
              <a:rPr lang="es-EC" sz="1200" dirty="0">
                <a:latin typeface="Arial" panose="020B0604020202020204" pitchFamily="34" charset="0"/>
                <a:ea typeface="Calibri" panose="020F0502020204030204" pitchFamily="34" charset="0"/>
              </a:rPr>
              <a:t>La investigación se realizó en la Avícola “El Jacalito” ubicada en el km 14 de la Vía Las Mercedes – Los Bancos, Recinto Alianza para el Progreso, provincia de Santo Domingo de los Tsáchilas, cantón Santo Domingo</a:t>
            </a:r>
            <a:r>
              <a:rPr lang="es-EC" sz="1200" dirty="0" smtClean="0">
                <a:latin typeface="Arial" panose="020B0604020202020204" pitchFamily="34" charset="0"/>
                <a:ea typeface="Calibri" panose="020F0502020204030204" pitchFamily="34" charset="0"/>
              </a:rPr>
              <a:t>.</a:t>
            </a:r>
          </a:p>
        </p:txBody>
      </p:sp>
      <p:sp>
        <p:nvSpPr>
          <p:cNvPr id="31" name="Rectángulo 30"/>
          <p:cNvSpPr/>
          <p:nvPr/>
        </p:nvSpPr>
        <p:spPr>
          <a:xfrm>
            <a:off x="188137" y="2043508"/>
            <a:ext cx="3362227" cy="461665"/>
          </a:xfrm>
          <a:prstGeom prst="rect">
            <a:avLst/>
          </a:prstGeom>
        </p:spPr>
        <p:txBody>
          <a:bodyPr wrap="square">
            <a:spAutoFit/>
          </a:bodyPr>
          <a:lstStyle/>
          <a:p>
            <a:r>
              <a:rPr lang="es-EC" sz="1200" dirty="0">
                <a:latin typeface="Arial" panose="020B0604020202020204" pitchFamily="34" charset="0"/>
                <a:ea typeface="Calibri" panose="020F0502020204030204" pitchFamily="34" charset="0"/>
              </a:rPr>
              <a:t>La Avícola “El Jacalito” está ubicada en las </a:t>
            </a:r>
            <a:r>
              <a:rPr lang="es-EC" sz="1200" dirty="0" smtClean="0">
                <a:latin typeface="Arial" panose="020B0604020202020204" pitchFamily="34" charset="0"/>
                <a:ea typeface="Calibri" panose="020F0502020204030204" pitchFamily="34" charset="0"/>
              </a:rPr>
              <a:t>coordenadas geográficas:</a:t>
            </a:r>
          </a:p>
        </p:txBody>
      </p:sp>
      <p:sp>
        <p:nvSpPr>
          <p:cNvPr id="32" name="Rectángulo 31"/>
          <p:cNvSpPr/>
          <p:nvPr/>
        </p:nvSpPr>
        <p:spPr>
          <a:xfrm>
            <a:off x="436651" y="2505173"/>
            <a:ext cx="4572000" cy="646331"/>
          </a:xfrm>
          <a:prstGeom prst="rect">
            <a:avLst/>
          </a:prstGeom>
        </p:spPr>
        <p:txBody>
          <a:bodyPr>
            <a:spAutoFit/>
          </a:bodyPr>
          <a:lstStyle/>
          <a:p>
            <a:pPr marL="171450" lvl="3" indent="-171450">
              <a:buFont typeface="Wingdings" panose="05000000000000000000" pitchFamily="2" charset="2"/>
              <a:buChar char="§"/>
            </a:pPr>
            <a:r>
              <a:rPr lang="es-EC" sz="1200" dirty="0">
                <a:latin typeface="Arial" panose="020B0604020202020204" pitchFamily="34" charset="0"/>
                <a:ea typeface="Calibri" panose="020F0502020204030204" pitchFamily="34" charset="0"/>
              </a:rPr>
              <a:t>Latitud</a:t>
            </a:r>
            <a:r>
              <a:rPr lang="es-EC" sz="1200" dirty="0" smtClean="0">
                <a:latin typeface="Arial" panose="020B0604020202020204" pitchFamily="34" charset="0"/>
                <a:ea typeface="Calibri" panose="020F0502020204030204" pitchFamily="34" charset="0"/>
              </a:rPr>
              <a:t>:	0°10'58"S       </a:t>
            </a:r>
            <a:endParaRPr lang="es-EC" sz="1200" dirty="0">
              <a:latin typeface="Arial" panose="020B0604020202020204" pitchFamily="34" charset="0"/>
              <a:ea typeface="Calibri" panose="020F0502020204030204" pitchFamily="34" charset="0"/>
            </a:endParaRPr>
          </a:p>
          <a:p>
            <a:pPr marL="171450" lvl="2" indent="-171450" algn="just">
              <a:buFont typeface="Wingdings" panose="05000000000000000000" pitchFamily="2" charset="2"/>
              <a:buChar char="§"/>
            </a:pPr>
            <a:r>
              <a:rPr lang="es-EC" sz="1200" dirty="0" smtClean="0">
                <a:latin typeface="Arial" panose="020B0604020202020204" pitchFamily="34" charset="0"/>
                <a:ea typeface="Calibri" panose="020F0502020204030204" pitchFamily="34" charset="0"/>
              </a:rPr>
              <a:t>Longitud:	79°05'39"W       </a:t>
            </a:r>
            <a:endParaRPr lang="es-EC" sz="1200" dirty="0">
              <a:latin typeface="Arial" panose="020B0604020202020204" pitchFamily="34" charset="0"/>
              <a:ea typeface="Calibri" panose="020F0502020204030204" pitchFamily="34" charset="0"/>
            </a:endParaRPr>
          </a:p>
          <a:p>
            <a:pPr marL="171450" lvl="1" indent="-171450" algn="just">
              <a:buFont typeface="Wingdings" panose="05000000000000000000" pitchFamily="2" charset="2"/>
              <a:buChar char="§"/>
            </a:pPr>
            <a:r>
              <a:rPr lang="es-EC" sz="1200" dirty="0">
                <a:latin typeface="Arial" panose="020B0604020202020204" pitchFamily="34" charset="0"/>
                <a:ea typeface="Calibri" panose="020F0502020204030204" pitchFamily="34" charset="0"/>
              </a:rPr>
              <a:t>Altura: </a:t>
            </a:r>
            <a:r>
              <a:rPr lang="es-EC" sz="1200" dirty="0" smtClean="0">
                <a:latin typeface="Arial" panose="020B0604020202020204" pitchFamily="34" charset="0"/>
                <a:ea typeface="Calibri" panose="020F0502020204030204" pitchFamily="34" charset="0"/>
              </a:rPr>
              <a:t>	586 </a:t>
            </a:r>
            <a:r>
              <a:rPr lang="es-EC" sz="1200" dirty="0">
                <a:latin typeface="Arial" panose="020B0604020202020204" pitchFamily="34" charset="0"/>
                <a:ea typeface="Calibri" panose="020F0502020204030204" pitchFamily="34" charset="0"/>
              </a:rPr>
              <a:t>msnm</a:t>
            </a:r>
          </a:p>
        </p:txBody>
      </p:sp>
      <p:sp>
        <p:nvSpPr>
          <p:cNvPr id="57" name="Google Shape;289;p39"/>
          <p:cNvSpPr txBox="1">
            <a:spLocks noGrp="1"/>
          </p:cNvSpPr>
          <p:nvPr>
            <p:ph type="title" idx="2"/>
          </p:nvPr>
        </p:nvSpPr>
        <p:spPr>
          <a:xfrm>
            <a:off x="180799" y="3318002"/>
            <a:ext cx="2029500" cy="40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smtClean="0">
                <a:solidFill>
                  <a:srgbClr val="000000"/>
                </a:solidFill>
                <a:latin typeface="+mj-lt"/>
              </a:rPr>
              <a:t>Ubicación Ecológica</a:t>
            </a:r>
            <a:endParaRPr sz="1400" dirty="0">
              <a:solidFill>
                <a:srgbClr val="000000"/>
              </a:solidFill>
              <a:latin typeface="+mj-lt"/>
            </a:endParaRPr>
          </a:p>
        </p:txBody>
      </p:sp>
      <p:sp>
        <p:nvSpPr>
          <p:cNvPr id="35" name="Rectángulo 34"/>
          <p:cNvSpPr/>
          <p:nvPr/>
        </p:nvSpPr>
        <p:spPr>
          <a:xfrm>
            <a:off x="180798" y="3662323"/>
            <a:ext cx="3209672" cy="646331"/>
          </a:xfrm>
          <a:prstGeom prst="rect">
            <a:avLst/>
          </a:prstGeom>
        </p:spPr>
        <p:txBody>
          <a:bodyPr wrap="square">
            <a:spAutoFit/>
          </a:bodyPr>
          <a:lstStyle/>
          <a:p>
            <a:pPr>
              <a:spcBef>
                <a:spcPts val="1200"/>
              </a:spcBef>
              <a:spcAft>
                <a:spcPts val="800"/>
              </a:spcAft>
            </a:pPr>
            <a:r>
              <a:rPr lang="es-EC" sz="1200" dirty="0">
                <a:latin typeface="Arial" panose="020B0604020202020204" pitchFamily="34" charset="0"/>
                <a:ea typeface="Calibri" panose="020F0502020204030204" pitchFamily="34" charset="0"/>
              </a:rPr>
              <a:t>La zona donde se realizó la investigación cuenta con las siguientes características ecológicas:</a:t>
            </a:r>
          </a:p>
        </p:txBody>
      </p:sp>
      <p:sp>
        <p:nvSpPr>
          <p:cNvPr id="61" name="Rectángulo 60"/>
          <p:cNvSpPr/>
          <p:nvPr/>
        </p:nvSpPr>
        <p:spPr>
          <a:xfrm>
            <a:off x="436651" y="4301714"/>
            <a:ext cx="4572000" cy="646331"/>
          </a:xfrm>
          <a:prstGeom prst="rect">
            <a:avLst/>
          </a:prstGeom>
        </p:spPr>
        <p:txBody>
          <a:bodyPr>
            <a:spAutoFit/>
          </a:bodyPr>
          <a:lstStyle/>
          <a:p>
            <a:pPr marL="171450" lvl="3" indent="-171450">
              <a:buFont typeface="Wingdings" panose="05000000000000000000" pitchFamily="2" charset="2"/>
              <a:buChar char="§"/>
            </a:pPr>
            <a:r>
              <a:rPr lang="es-EC" sz="1200" dirty="0" smtClean="0">
                <a:latin typeface="Arial" panose="020B0604020202020204" pitchFamily="34" charset="0"/>
                <a:ea typeface="Calibri" panose="020F0502020204030204" pitchFamily="34" charset="0"/>
              </a:rPr>
              <a:t>Temperatura media anual: 22°C</a:t>
            </a:r>
            <a:endParaRPr lang="es-EC" sz="1200" dirty="0">
              <a:latin typeface="Arial" panose="020B0604020202020204" pitchFamily="34" charset="0"/>
              <a:ea typeface="Calibri" panose="020F0502020204030204" pitchFamily="34" charset="0"/>
            </a:endParaRPr>
          </a:p>
          <a:p>
            <a:pPr marL="171450" lvl="2" indent="-171450" algn="just">
              <a:buFont typeface="Wingdings" panose="05000000000000000000" pitchFamily="2" charset="2"/>
              <a:buChar char="§"/>
            </a:pPr>
            <a:r>
              <a:rPr lang="es-EC" sz="1200" dirty="0" smtClean="0">
                <a:latin typeface="Arial" panose="020B0604020202020204" pitchFamily="34" charset="0"/>
                <a:ea typeface="Calibri" panose="020F0502020204030204" pitchFamily="34" charset="0"/>
              </a:rPr>
              <a:t>Humedad relativa:	    95%</a:t>
            </a:r>
          </a:p>
          <a:p>
            <a:pPr marL="171450" lvl="2" indent="-171450" algn="just">
              <a:buFont typeface="Wingdings" panose="05000000000000000000" pitchFamily="2" charset="2"/>
              <a:buChar char="§"/>
            </a:pPr>
            <a:r>
              <a:rPr lang="es-EC" sz="1200" dirty="0" smtClean="0">
                <a:latin typeface="Arial" panose="020B0604020202020204" pitchFamily="34" charset="0"/>
                <a:ea typeface="Calibri" panose="020F0502020204030204" pitchFamily="34" charset="0"/>
              </a:rPr>
              <a:t>Zona de vida:	    Bosque Húmedo Subtropical</a:t>
            </a:r>
            <a:endParaRPr lang="es-EC" sz="1200" dirty="0">
              <a:latin typeface="Arial" panose="020B0604020202020204" pitchFamily="34" charset="0"/>
              <a:ea typeface="Calibri" panose="020F0502020204030204" pitchFamily="34" charset="0"/>
            </a:endParaRPr>
          </a:p>
        </p:txBody>
      </p:sp>
      <p:sp>
        <p:nvSpPr>
          <p:cNvPr id="62" name="Google Shape;289;p39"/>
          <p:cNvSpPr txBox="1">
            <a:spLocks noGrp="1"/>
          </p:cNvSpPr>
          <p:nvPr>
            <p:ph type="title" idx="2"/>
          </p:nvPr>
        </p:nvSpPr>
        <p:spPr>
          <a:xfrm>
            <a:off x="180798" y="105443"/>
            <a:ext cx="2029501" cy="40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smtClean="0">
                <a:solidFill>
                  <a:srgbClr val="000000"/>
                </a:solidFill>
                <a:latin typeface="+mj-lt"/>
              </a:rPr>
              <a:t>Ubicación Política  </a:t>
            </a:r>
            <a:endParaRPr sz="1400" dirty="0">
              <a:solidFill>
                <a:srgbClr val="000000"/>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0" y="0"/>
            <a:ext cx="9144000" cy="717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dirty="0" smtClean="0">
                <a:solidFill>
                  <a:srgbClr val="000000"/>
                </a:solidFill>
              </a:rPr>
              <a:t>Métodos</a:t>
            </a:r>
            <a:endParaRPr sz="2000" u="sng" dirty="0">
              <a:solidFill>
                <a:srgbClr val="000000"/>
              </a:solidFill>
            </a:endParaRPr>
          </a:p>
        </p:txBody>
      </p:sp>
      <p:graphicFrame>
        <p:nvGraphicFramePr>
          <p:cNvPr id="20" name="Diagrama 19"/>
          <p:cNvGraphicFramePr/>
          <p:nvPr>
            <p:extLst>
              <p:ext uri="{D42A27DB-BD31-4B8C-83A1-F6EECF244321}">
                <p14:modId xmlns:p14="http://schemas.microsoft.com/office/powerpoint/2010/main" val="3099075644"/>
              </p:ext>
            </p:extLst>
          </p:nvPr>
        </p:nvGraphicFramePr>
        <p:xfrm>
          <a:off x="382796" y="752939"/>
          <a:ext cx="3628428" cy="2939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9" name="Google Shape;289;p39"/>
          <p:cNvSpPr txBox="1">
            <a:spLocks noGrp="1"/>
          </p:cNvSpPr>
          <p:nvPr>
            <p:ph type="title" idx="2"/>
          </p:nvPr>
        </p:nvSpPr>
        <p:spPr>
          <a:xfrm>
            <a:off x="183285" y="717300"/>
            <a:ext cx="2549641" cy="40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smtClean="0">
                <a:solidFill>
                  <a:srgbClr val="000000"/>
                </a:solidFill>
              </a:rPr>
              <a:t>Diseño Esperimental</a:t>
            </a:r>
            <a:endParaRPr sz="1600" dirty="0">
              <a:solidFill>
                <a:srgbClr val="000000"/>
              </a:solidFill>
            </a:endParaRPr>
          </a:p>
        </p:txBody>
      </p:sp>
      <p:sp>
        <p:nvSpPr>
          <p:cNvPr id="21" name="Rectángulo 20"/>
          <p:cNvSpPr/>
          <p:nvPr/>
        </p:nvSpPr>
        <p:spPr>
          <a:xfrm>
            <a:off x="382796" y="1015596"/>
            <a:ext cx="2831224" cy="415498"/>
          </a:xfrm>
          <a:prstGeom prst="rect">
            <a:avLst/>
          </a:prstGeom>
        </p:spPr>
        <p:txBody>
          <a:bodyPr wrap="none">
            <a:spAutoFit/>
          </a:bodyPr>
          <a:lstStyle/>
          <a:p>
            <a:pPr marL="285750" indent="-285750">
              <a:lnSpc>
                <a:spcPct val="150000"/>
              </a:lnSpc>
              <a:spcBef>
                <a:spcPts val="1200"/>
              </a:spcBef>
              <a:spcAft>
                <a:spcPts val="1000"/>
              </a:spcAft>
              <a:buFont typeface="Wingdings" panose="05000000000000000000" pitchFamily="2" charset="2"/>
              <a:buChar char="ü"/>
            </a:pPr>
            <a:r>
              <a:rPr lang="es-EC" i="1" dirty="0">
                <a:latin typeface="Arial" panose="020B0604020202020204" pitchFamily="34" charset="0"/>
                <a:ea typeface="Calibri" panose="020F0502020204030204" pitchFamily="34" charset="0"/>
              </a:rPr>
              <a:t>Factores y niveles </a:t>
            </a:r>
            <a:r>
              <a:rPr lang="es-EC" i="1" dirty="0" smtClean="0">
                <a:latin typeface="Arial" panose="020B0604020202020204" pitchFamily="34" charset="0"/>
                <a:ea typeface="Calibri" panose="020F0502020204030204" pitchFamily="34" charset="0"/>
              </a:rPr>
              <a:t>evaluados</a:t>
            </a:r>
            <a:endParaRPr lang="es-EC" dirty="0">
              <a:effectLst/>
              <a:latin typeface="Arial" panose="020B0604020202020204" pitchFamily="34" charset="0"/>
              <a:ea typeface="Calibri" panose="020F0502020204030204" pitchFamily="34" charset="0"/>
            </a:endParaRPr>
          </a:p>
        </p:txBody>
      </p:sp>
      <p:graphicFrame>
        <p:nvGraphicFramePr>
          <p:cNvPr id="22" name="Tabla 21"/>
          <p:cNvGraphicFramePr>
            <a:graphicFrameLocks noGrp="1"/>
          </p:cNvGraphicFramePr>
          <p:nvPr>
            <p:extLst>
              <p:ext uri="{D42A27DB-BD31-4B8C-83A1-F6EECF244321}">
                <p14:modId xmlns:p14="http://schemas.microsoft.com/office/powerpoint/2010/main" val="4005656260"/>
              </p:ext>
            </p:extLst>
          </p:nvPr>
        </p:nvGraphicFramePr>
        <p:xfrm>
          <a:off x="400228" y="3653897"/>
          <a:ext cx="5301929" cy="1371600"/>
        </p:xfrm>
        <a:graphic>
          <a:graphicData uri="http://schemas.openxmlformats.org/drawingml/2006/table">
            <a:tbl>
              <a:tblPr firstRow="1" firstCol="1" bandRow="1">
                <a:tableStyleId>{C083E6E3-FA7D-4D7B-A595-EF9225AFEA82}</a:tableStyleId>
              </a:tblPr>
              <a:tblGrid>
                <a:gridCol w="1048428"/>
                <a:gridCol w="4253501"/>
              </a:tblGrid>
              <a:tr h="231140">
                <a:tc>
                  <a:txBody>
                    <a:bodyPr/>
                    <a:lstStyle/>
                    <a:p>
                      <a:pPr algn="ctr">
                        <a:lnSpc>
                          <a:spcPct val="150000"/>
                        </a:lnSpc>
                        <a:spcBef>
                          <a:spcPts val="1200"/>
                        </a:spcBef>
                        <a:spcAft>
                          <a:spcPts val="0"/>
                        </a:spcAft>
                      </a:pPr>
                      <a:r>
                        <a:rPr lang="es-EC" sz="1200" b="0">
                          <a:solidFill>
                            <a:srgbClr val="000000"/>
                          </a:solidFill>
                          <a:effectLst/>
                        </a:rPr>
                        <a:t>Tratamientos</a:t>
                      </a:r>
                      <a:endParaRPr lang="es-EC" sz="1600" b="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50000"/>
                        </a:lnSpc>
                        <a:spcBef>
                          <a:spcPts val="1200"/>
                        </a:spcBef>
                        <a:spcAft>
                          <a:spcPts val="0"/>
                        </a:spcAft>
                      </a:pPr>
                      <a:r>
                        <a:rPr lang="es-EC" sz="1200" b="0" dirty="0">
                          <a:solidFill>
                            <a:srgbClr val="000000"/>
                          </a:solidFill>
                          <a:effectLst/>
                        </a:rPr>
                        <a:t>Descripción</a:t>
                      </a:r>
                      <a:endParaRPr lang="es-EC" sz="1600" b="0" dirty="0">
                        <a:solidFill>
                          <a:srgbClr val="000000"/>
                        </a:solidFill>
                        <a:effectLst/>
                        <a:latin typeface="Arial" panose="020B0604020202020204" pitchFamily="34" charset="0"/>
                        <a:ea typeface="Calibri" panose="020F0502020204030204" pitchFamily="34" charset="0"/>
                      </a:endParaRPr>
                    </a:p>
                  </a:txBody>
                  <a:tcPr marL="68580" marR="68580" marT="0" marB="0" anchor="ctr"/>
                </a:tc>
              </a:tr>
              <a:tr h="225565">
                <a:tc>
                  <a:txBody>
                    <a:bodyPr/>
                    <a:lstStyle/>
                    <a:p>
                      <a:pPr algn="ctr">
                        <a:lnSpc>
                          <a:spcPct val="150000"/>
                        </a:lnSpc>
                        <a:spcBef>
                          <a:spcPts val="1200"/>
                        </a:spcBef>
                        <a:spcAft>
                          <a:spcPts val="0"/>
                        </a:spcAft>
                      </a:pPr>
                      <a:r>
                        <a:rPr lang="es-EC" sz="1200" b="0" dirty="0">
                          <a:solidFill>
                            <a:srgbClr val="000000"/>
                          </a:solidFill>
                          <a:effectLst/>
                        </a:rPr>
                        <a:t>T1</a:t>
                      </a:r>
                      <a:endParaRPr lang="es-EC" sz="1600" b="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0000"/>
                        </a:lnSpc>
                        <a:spcBef>
                          <a:spcPts val="1200"/>
                        </a:spcBef>
                        <a:spcAft>
                          <a:spcPts val="0"/>
                        </a:spcAft>
                      </a:pPr>
                      <a:r>
                        <a:rPr lang="es-EC" sz="1200" b="0" dirty="0">
                          <a:solidFill>
                            <a:srgbClr val="000000"/>
                          </a:solidFill>
                          <a:effectLst/>
                        </a:rPr>
                        <a:t>Sistema de crianza en piso + Fórmula alimenticia Productor</a:t>
                      </a:r>
                      <a:endParaRPr lang="es-EC" sz="1600" b="0" dirty="0">
                        <a:solidFill>
                          <a:srgbClr val="000000"/>
                        </a:solidFill>
                        <a:effectLst/>
                        <a:latin typeface="Arial" panose="020B0604020202020204" pitchFamily="34" charset="0"/>
                        <a:ea typeface="Calibri" panose="020F0502020204030204" pitchFamily="34" charset="0"/>
                      </a:endParaRPr>
                    </a:p>
                  </a:txBody>
                  <a:tcPr marL="68580" marR="68580" marT="0" marB="0"/>
                </a:tc>
              </a:tr>
              <a:tr h="235585">
                <a:tc>
                  <a:txBody>
                    <a:bodyPr/>
                    <a:lstStyle/>
                    <a:p>
                      <a:pPr algn="ctr">
                        <a:lnSpc>
                          <a:spcPct val="150000"/>
                        </a:lnSpc>
                        <a:spcBef>
                          <a:spcPts val="1200"/>
                        </a:spcBef>
                        <a:spcAft>
                          <a:spcPts val="0"/>
                        </a:spcAft>
                      </a:pPr>
                      <a:r>
                        <a:rPr lang="es-EC" sz="1200" b="0" dirty="0">
                          <a:solidFill>
                            <a:srgbClr val="000000"/>
                          </a:solidFill>
                          <a:effectLst/>
                        </a:rPr>
                        <a:t>T2</a:t>
                      </a:r>
                      <a:endParaRPr lang="es-EC" sz="1600" b="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50000"/>
                        </a:lnSpc>
                        <a:spcBef>
                          <a:spcPts val="1200"/>
                        </a:spcBef>
                        <a:spcAft>
                          <a:spcPts val="0"/>
                        </a:spcAft>
                      </a:pPr>
                      <a:r>
                        <a:rPr lang="es-EC" sz="1200" b="0">
                          <a:solidFill>
                            <a:srgbClr val="000000"/>
                          </a:solidFill>
                          <a:effectLst/>
                        </a:rPr>
                        <a:t>Sistema de crianza en piso + Fórmula Alimenticia PREMEX</a:t>
                      </a:r>
                      <a:endParaRPr lang="es-EC" sz="1600" b="0">
                        <a:solidFill>
                          <a:srgbClr val="000000"/>
                        </a:solidFill>
                        <a:effectLst/>
                        <a:latin typeface="Arial" panose="020B0604020202020204" pitchFamily="34" charset="0"/>
                        <a:ea typeface="Calibri" panose="020F0502020204030204" pitchFamily="34" charset="0"/>
                      </a:endParaRPr>
                    </a:p>
                  </a:txBody>
                  <a:tcPr marL="68580" marR="68580" marT="0" marB="0" anchor="ctr"/>
                </a:tc>
              </a:tr>
              <a:tr h="235585">
                <a:tc>
                  <a:txBody>
                    <a:bodyPr/>
                    <a:lstStyle/>
                    <a:p>
                      <a:pPr algn="ctr">
                        <a:lnSpc>
                          <a:spcPct val="150000"/>
                        </a:lnSpc>
                        <a:spcBef>
                          <a:spcPts val="1200"/>
                        </a:spcBef>
                        <a:spcAft>
                          <a:spcPts val="0"/>
                        </a:spcAft>
                      </a:pPr>
                      <a:r>
                        <a:rPr lang="es-EC" sz="1200" b="0" dirty="0">
                          <a:solidFill>
                            <a:srgbClr val="000000"/>
                          </a:solidFill>
                          <a:effectLst/>
                        </a:rPr>
                        <a:t>T3</a:t>
                      </a:r>
                      <a:endParaRPr lang="es-EC" sz="1600" b="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50000"/>
                        </a:lnSpc>
                        <a:spcBef>
                          <a:spcPts val="1200"/>
                        </a:spcBef>
                        <a:spcAft>
                          <a:spcPts val="0"/>
                        </a:spcAft>
                      </a:pPr>
                      <a:r>
                        <a:rPr lang="es-EC" sz="1200" b="0">
                          <a:solidFill>
                            <a:srgbClr val="000000"/>
                          </a:solidFill>
                          <a:effectLst/>
                        </a:rPr>
                        <a:t>Sistema de crianza en jaula + Fórmula alimenticia Productor</a:t>
                      </a:r>
                      <a:endParaRPr lang="es-EC" sz="1600" b="0">
                        <a:solidFill>
                          <a:srgbClr val="000000"/>
                        </a:solidFill>
                        <a:effectLst/>
                        <a:latin typeface="Arial" panose="020B0604020202020204" pitchFamily="34" charset="0"/>
                        <a:ea typeface="Calibri" panose="020F0502020204030204" pitchFamily="34" charset="0"/>
                      </a:endParaRPr>
                    </a:p>
                  </a:txBody>
                  <a:tcPr marL="68580" marR="68580" marT="0" marB="0" anchor="ctr"/>
                </a:tc>
              </a:tr>
              <a:tr h="235585">
                <a:tc>
                  <a:txBody>
                    <a:bodyPr/>
                    <a:lstStyle/>
                    <a:p>
                      <a:pPr algn="ctr">
                        <a:lnSpc>
                          <a:spcPct val="150000"/>
                        </a:lnSpc>
                        <a:spcBef>
                          <a:spcPts val="1200"/>
                        </a:spcBef>
                        <a:spcAft>
                          <a:spcPts val="0"/>
                        </a:spcAft>
                      </a:pPr>
                      <a:r>
                        <a:rPr lang="es-EC" sz="1200" b="0">
                          <a:solidFill>
                            <a:srgbClr val="000000"/>
                          </a:solidFill>
                          <a:effectLst/>
                        </a:rPr>
                        <a:t>T4</a:t>
                      </a:r>
                      <a:endParaRPr lang="es-EC" sz="1600" b="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50000"/>
                        </a:lnSpc>
                        <a:spcBef>
                          <a:spcPts val="1200"/>
                        </a:spcBef>
                        <a:spcAft>
                          <a:spcPts val="0"/>
                        </a:spcAft>
                      </a:pPr>
                      <a:r>
                        <a:rPr lang="es-EC" sz="1200" b="0" dirty="0">
                          <a:solidFill>
                            <a:srgbClr val="000000"/>
                          </a:solidFill>
                          <a:effectLst/>
                        </a:rPr>
                        <a:t>Sistema de crianza en jaula + Fórmula Alimenticia PREMEX</a:t>
                      </a:r>
                      <a:endParaRPr lang="es-EC" sz="1600" b="0" dirty="0">
                        <a:solidFill>
                          <a:srgbClr val="000000"/>
                        </a:solidFill>
                        <a:effectLst/>
                        <a:latin typeface="Arial" panose="020B0604020202020204" pitchFamily="34" charset="0"/>
                        <a:ea typeface="Calibri" panose="020F0502020204030204" pitchFamily="34" charset="0"/>
                      </a:endParaRPr>
                    </a:p>
                  </a:txBody>
                  <a:tcPr marL="68580" marR="68580" marT="0" marB="0" anchor="ctr"/>
                </a:tc>
              </a:tr>
            </a:tbl>
          </a:graphicData>
        </a:graphic>
      </p:graphicFrame>
      <p:sp>
        <p:nvSpPr>
          <p:cNvPr id="42" name="Rectángulo 41"/>
          <p:cNvSpPr/>
          <p:nvPr/>
        </p:nvSpPr>
        <p:spPr>
          <a:xfrm>
            <a:off x="523588" y="3215044"/>
            <a:ext cx="2650084" cy="415498"/>
          </a:xfrm>
          <a:prstGeom prst="rect">
            <a:avLst/>
          </a:prstGeom>
        </p:spPr>
        <p:txBody>
          <a:bodyPr wrap="none">
            <a:spAutoFit/>
          </a:bodyPr>
          <a:lstStyle/>
          <a:p>
            <a:pPr marL="285750" lvl="1" indent="-285750">
              <a:lnSpc>
                <a:spcPct val="150000"/>
              </a:lnSpc>
              <a:spcBef>
                <a:spcPts val="1200"/>
              </a:spcBef>
              <a:spcAft>
                <a:spcPts val="1000"/>
              </a:spcAft>
              <a:buFont typeface="Wingdings" panose="05000000000000000000" pitchFamily="2" charset="2"/>
              <a:buChar char="ü"/>
            </a:pPr>
            <a:r>
              <a:rPr lang="es-EC" i="1" dirty="0" smtClean="0">
                <a:latin typeface="Arial" panose="020B0604020202020204" pitchFamily="34" charset="0"/>
                <a:ea typeface="Calibri" panose="020F0502020204030204" pitchFamily="34" charset="0"/>
              </a:rPr>
              <a:t>Tratamientos comparados</a:t>
            </a:r>
            <a:endParaRPr lang="es-EC" dirty="0">
              <a:effectLst/>
              <a:latin typeface="Arial" panose="020B0604020202020204" pitchFamily="34" charset="0"/>
              <a:ea typeface="Calibri" panose="020F0502020204030204" pitchFamily="34" charset="0"/>
            </a:endParaRPr>
          </a:p>
        </p:txBody>
      </p:sp>
      <p:sp>
        <p:nvSpPr>
          <p:cNvPr id="43" name="Rectángulo 42"/>
          <p:cNvSpPr/>
          <p:nvPr/>
        </p:nvSpPr>
        <p:spPr>
          <a:xfrm>
            <a:off x="4991135" y="1015596"/>
            <a:ext cx="1646605" cy="415498"/>
          </a:xfrm>
          <a:prstGeom prst="rect">
            <a:avLst/>
          </a:prstGeom>
        </p:spPr>
        <p:txBody>
          <a:bodyPr wrap="none">
            <a:spAutoFit/>
          </a:bodyPr>
          <a:lstStyle/>
          <a:p>
            <a:pPr marL="285750" lvl="1" indent="-285750">
              <a:lnSpc>
                <a:spcPct val="150000"/>
              </a:lnSpc>
              <a:spcBef>
                <a:spcPts val="1200"/>
              </a:spcBef>
              <a:spcAft>
                <a:spcPts val="1000"/>
              </a:spcAft>
              <a:buFont typeface="Wingdings" panose="05000000000000000000" pitchFamily="2" charset="2"/>
              <a:buChar char="ü"/>
            </a:pPr>
            <a:r>
              <a:rPr lang="es-EC" i="1" dirty="0" smtClean="0">
                <a:latin typeface="Arial" panose="020B0604020202020204" pitchFamily="34" charset="0"/>
                <a:ea typeface="Calibri" panose="020F0502020204030204" pitchFamily="34" charset="0"/>
              </a:rPr>
              <a:t>Tipo de diseño</a:t>
            </a:r>
            <a:endParaRPr lang="es-EC" dirty="0">
              <a:effectLst/>
              <a:latin typeface="Arial" panose="020B0604020202020204" pitchFamily="34" charset="0"/>
              <a:ea typeface="Calibri" panose="020F0502020204030204" pitchFamily="34" charset="0"/>
            </a:endParaRPr>
          </a:p>
        </p:txBody>
      </p:sp>
      <p:graphicFrame>
        <p:nvGraphicFramePr>
          <p:cNvPr id="23" name="Diagrama 22"/>
          <p:cNvGraphicFramePr/>
          <p:nvPr>
            <p:extLst>
              <p:ext uri="{D42A27DB-BD31-4B8C-83A1-F6EECF244321}">
                <p14:modId xmlns:p14="http://schemas.microsoft.com/office/powerpoint/2010/main" val="3416853525"/>
              </p:ext>
            </p:extLst>
          </p:nvPr>
        </p:nvGraphicFramePr>
        <p:xfrm>
          <a:off x="4534328" y="1124700"/>
          <a:ext cx="4363093" cy="19876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Llamada con línea 1 (borde y barra de énfasis) 23"/>
          <p:cNvSpPr/>
          <p:nvPr/>
        </p:nvSpPr>
        <p:spPr>
          <a:xfrm>
            <a:off x="6236414" y="3630542"/>
            <a:ext cx="2537716" cy="934948"/>
          </a:xfrm>
          <a:prstGeom prst="accentBorderCallout1">
            <a:avLst>
              <a:gd name="adj1" fmla="val 18750"/>
              <a:gd name="adj2" fmla="val -8333"/>
              <a:gd name="adj3" fmla="val 87393"/>
              <a:gd name="adj4" fmla="val -8401"/>
            </a:avLst>
          </a:prstGeom>
          <a:ln w="12700"/>
        </p:spPr>
        <p:style>
          <a:lnRef idx="2">
            <a:schemeClr val="accent5"/>
          </a:lnRef>
          <a:fillRef idx="1">
            <a:schemeClr val="lt1"/>
          </a:fillRef>
          <a:effectRef idx="0">
            <a:schemeClr val="accent5"/>
          </a:effectRef>
          <a:fontRef idx="minor">
            <a:schemeClr val="dk1"/>
          </a:fontRef>
        </p:style>
        <p:txBody>
          <a:bodyPr rtlCol="0" anchor="ctr"/>
          <a:lstStyle/>
          <a:p>
            <a:r>
              <a:rPr lang="es-EC" sz="1200" dirty="0" smtClean="0">
                <a:solidFill>
                  <a:srgbClr val="000000"/>
                </a:solidFill>
              </a:rPr>
              <a:t>Unidades experimentales:	   16</a:t>
            </a:r>
          </a:p>
          <a:p>
            <a:r>
              <a:rPr lang="es-EC" sz="1200" dirty="0" smtClean="0">
                <a:solidFill>
                  <a:srgbClr val="000000"/>
                </a:solidFill>
              </a:rPr>
              <a:t>N° aves por UE: 	   20</a:t>
            </a:r>
            <a:br>
              <a:rPr lang="es-EC" sz="1200" dirty="0" smtClean="0">
                <a:solidFill>
                  <a:srgbClr val="000000"/>
                </a:solidFill>
              </a:rPr>
            </a:br>
            <a:r>
              <a:rPr lang="es-EC" sz="1200" dirty="0" smtClean="0">
                <a:solidFill>
                  <a:srgbClr val="000000"/>
                </a:solidFill>
              </a:rPr>
              <a:t>N° total de aves evaluadas:  320</a:t>
            </a:r>
            <a:br>
              <a:rPr lang="es-EC" sz="1200" dirty="0" smtClean="0">
                <a:solidFill>
                  <a:srgbClr val="000000"/>
                </a:solidFill>
              </a:rPr>
            </a:br>
            <a:r>
              <a:rPr lang="es-EC" sz="1200" dirty="0" smtClean="0">
                <a:solidFill>
                  <a:srgbClr val="000000"/>
                </a:solidFill>
              </a:rPr>
              <a:t>Periodo de evaluación: 	25 </a:t>
            </a:r>
            <a:r>
              <a:rPr lang="es-EC" sz="1200" dirty="0" err="1" smtClean="0">
                <a:solidFill>
                  <a:srgbClr val="000000"/>
                </a:solidFill>
              </a:rPr>
              <a:t>sem</a:t>
            </a:r>
            <a:endParaRPr lang="es-EC" sz="1200" dirty="0">
              <a:solidFill>
                <a:srgbClr val="000000"/>
              </a:solidFill>
            </a:endParaRPr>
          </a:p>
        </p:txBody>
      </p:sp>
      <p:sp>
        <p:nvSpPr>
          <p:cNvPr id="47" name="Rectángulo 46"/>
          <p:cNvSpPr/>
          <p:nvPr/>
        </p:nvSpPr>
        <p:spPr>
          <a:xfrm>
            <a:off x="4991135" y="3041151"/>
            <a:ext cx="3817071" cy="415498"/>
          </a:xfrm>
          <a:prstGeom prst="rect">
            <a:avLst/>
          </a:prstGeom>
        </p:spPr>
        <p:txBody>
          <a:bodyPr wrap="none">
            <a:spAutoFit/>
          </a:bodyPr>
          <a:lstStyle/>
          <a:p>
            <a:pPr marL="285750" lvl="1" indent="-285750">
              <a:lnSpc>
                <a:spcPct val="150000"/>
              </a:lnSpc>
              <a:spcBef>
                <a:spcPts val="1200"/>
              </a:spcBef>
              <a:spcAft>
                <a:spcPts val="1000"/>
              </a:spcAft>
              <a:buFont typeface="Wingdings" panose="05000000000000000000" pitchFamily="2" charset="2"/>
              <a:buChar char="ü"/>
            </a:pPr>
            <a:r>
              <a:rPr lang="es-EC" i="1" dirty="0" smtClean="0">
                <a:latin typeface="Arial" panose="020B0604020202020204" pitchFamily="34" charset="0"/>
                <a:ea typeface="Calibri" panose="020F0502020204030204" pitchFamily="34" charset="0"/>
              </a:rPr>
              <a:t>Características de la Unidad Experimental</a:t>
            </a:r>
            <a:endParaRPr lang="es-EC"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232077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19" name="Imagen 18"/>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847945" y="781400"/>
            <a:ext cx="3439190" cy="2051685"/>
          </a:xfrm>
          <a:prstGeom prst="rect">
            <a:avLst/>
          </a:prstGeom>
        </p:spPr>
      </p:pic>
      <p:sp>
        <p:nvSpPr>
          <p:cNvPr id="10" name="Google Shape;289;p39"/>
          <p:cNvSpPr txBox="1">
            <a:spLocks noGrp="1"/>
          </p:cNvSpPr>
          <p:nvPr>
            <p:ph type="title" idx="2"/>
          </p:nvPr>
        </p:nvSpPr>
        <p:spPr>
          <a:xfrm>
            <a:off x="0" y="222838"/>
            <a:ext cx="4287135" cy="40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smtClean="0">
                <a:solidFill>
                  <a:srgbClr val="000000"/>
                </a:solidFill>
              </a:rPr>
              <a:t>Croquis del diseño</a:t>
            </a:r>
            <a:endParaRPr sz="1600" dirty="0">
              <a:solidFill>
                <a:srgbClr val="000000"/>
              </a:solidFill>
            </a:endParaRPr>
          </a:p>
        </p:txBody>
      </p:sp>
      <p:sp>
        <p:nvSpPr>
          <p:cNvPr id="14" name="Rectángulo 13"/>
          <p:cNvSpPr/>
          <p:nvPr/>
        </p:nvSpPr>
        <p:spPr>
          <a:xfrm rot="16200000">
            <a:off x="-388380" y="3864617"/>
            <a:ext cx="1996055" cy="461665"/>
          </a:xfrm>
          <a:prstGeom prst="rect">
            <a:avLst/>
          </a:prstGeom>
        </p:spPr>
        <p:txBody>
          <a:bodyPr wrap="square">
            <a:spAutoFit/>
          </a:bodyPr>
          <a:lstStyle/>
          <a:p>
            <a:pPr marL="285750" lvl="1" indent="-285750" algn="ctr">
              <a:spcBef>
                <a:spcPts val="1200"/>
              </a:spcBef>
              <a:spcAft>
                <a:spcPts val="1000"/>
              </a:spcAft>
              <a:buFont typeface="Wingdings" panose="05000000000000000000" pitchFamily="2" charset="2"/>
              <a:buChar char="ü"/>
            </a:pPr>
            <a:r>
              <a:rPr lang="es-EC" sz="1200" i="1" dirty="0" smtClean="0">
                <a:latin typeface="Arial" panose="020B0604020202020204" pitchFamily="34" charset="0"/>
                <a:ea typeface="Calibri" panose="020F0502020204030204" pitchFamily="34" charset="0"/>
              </a:rPr>
              <a:t>Sistema en jaulas en etapa de recría</a:t>
            </a:r>
            <a:endParaRPr lang="es-EC" sz="1200" dirty="0">
              <a:effectLst/>
              <a:latin typeface="Arial" panose="020B0604020202020204" pitchFamily="34" charset="0"/>
              <a:ea typeface="Calibri" panose="020F0502020204030204" pitchFamily="34" charset="0"/>
            </a:endParaRPr>
          </a:p>
        </p:txBody>
      </p:sp>
      <p:pic>
        <p:nvPicPr>
          <p:cNvPr id="20" name="Imagen 19"/>
          <p:cNvPicPr/>
          <p:nvPr/>
        </p:nvPicPr>
        <p:blipFill rotWithShape="1">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r="36298"/>
          <a:stretch/>
        </p:blipFill>
        <p:spPr>
          <a:xfrm>
            <a:off x="840481" y="2984247"/>
            <a:ext cx="3454118" cy="2051685"/>
          </a:xfrm>
          <a:prstGeom prst="rect">
            <a:avLst/>
          </a:prstGeom>
        </p:spPr>
      </p:pic>
      <p:sp>
        <p:nvSpPr>
          <p:cNvPr id="21" name="Rectángulo 20"/>
          <p:cNvSpPr/>
          <p:nvPr/>
        </p:nvSpPr>
        <p:spPr>
          <a:xfrm rot="16200000">
            <a:off x="-365298" y="1604225"/>
            <a:ext cx="1996055" cy="461665"/>
          </a:xfrm>
          <a:prstGeom prst="rect">
            <a:avLst/>
          </a:prstGeom>
        </p:spPr>
        <p:txBody>
          <a:bodyPr wrap="square">
            <a:spAutoFit/>
          </a:bodyPr>
          <a:lstStyle/>
          <a:p>
            <a:pPr marL="285750" lvl="1" indent="-285750" algn="ctr">
              <a:spcBef>
                <a:spcPts val="1200"/>
              </a:spcBef>
              <a:spcAft>
                <a:spcPts val="1000"/>
              </a:spcAft>
              <a:buFont typeface="Wingdings" panose="05000000000000000000" pitchFamily="2" charset="2"/>
              <a:buChar char="ü"/>
            </a:pPr>
            <a:r>
              <a:rPr lang="es-EC" sz="1200" i="1" dirty="0" smtClean="0">
                <a:latin typeface="Arial" panose="020B0604020202020204" pitchFamily="34" charset="0"/>
                <a:ea typeface="Calibri" panose="020F0502020204030204" pitchFamily="34" charset="0"/>
              </a:rPr>
              <a:t>Sistema en jaulas en etapa de cría</a:t>
            </a:r>
            <a:endParaRPr lang="es-EC" sz="1200" dirty="0">
              <a:effectLst/>
              <a:latin typeface="Arial" panose="020B0604020202020204" pitchFamily="34" charset="0"/>
              <a:ea typeface="Calibri" panose="020F0502020204030204" pitchFamily="34" charset="0"/>
            </a:endParaRPr>
          </a:p>
        </p:txBody>
      </p:sp>
      <p:sp>
        <p:nvSpPr>
          <p:cNvPr id="22" name="Rectángulo 21"/>
          <p:cNvSpPr/>
          <p:nvPr/>
        </p:nvSpPr>
        <p:spPr>
          <a:xfrm rot="16200000">
            <a:off x="3972140" y="1219045"/>
            <a:ext cx="1996055" cy="276999"/>
          </a:xfrm>
          <a:prstGeom prst="rect">
            <a:avLst/>
          </a:prstGeom>
        </p:spPr>
        <p:txBody>
          <a:bodyPr wrap="square">
            <a:spAutoFit/>
          </a:bodyPr>
          <a:lstStyle/>
          <a:p>
            <a:pPr marL="285750" lvl="1" indent="-285750" algn="ctr">
              <a:spcBef>
                <a:spcPts val="1200"/>
              </a:spcBef>
              <a:spcAft>
                <a:spcPts val="1000"/>
              </a:spcAft>
              <a:buFont typeface="Wingdings" panose="05000000000000000000" pitchFamily="2" charset="2"/>
              <a:buChar char="ü"/>
            </a:pPr>
            <a:r>
              <a:rPr lang="es-EC" sz="1200" i="1" dirty="0" smtClean="0">
                <a:latin typeface="Arial" panose="020B0604020202020204" pitchFamily="34" charset="0"/>
                <a:ea typeface="Calibri" panose="020F0502020204030204" pitchFamily="34" charset="0"/>
              </a:rPr>
              <a:t>Sistema en piso</a:t>
            </a:r>
            <a:endParaRPr lang="es-EC" sz="1200" dirty="0">
              <a:effectLst/>
              <a:latin typeface="Arial" panose="020B0604020202020204" pitchFamily="34" charset="0"/>
              <a:ea typeface="Calibri" panose="020F0502020204030204" pitchFamily="34" charset="0"/>
            </a:endParaRPr>
          </a:p>
        </p:txBody>
      </p:sp>
      <p:pic>
        <p:nvPicPr>
          <p:cNvPr id="24" name="Imagen 23"/>
          <p:cNvPicPr/>
          <p:nvPr/>
        </p:nvPicPr>
        <p:blipFill rotWithShape="1">
          <a:blip r:embed="rId7" cstate="email">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a:off x="5231963" y="267692"/>
            <a:ext cx="3418879" cy="208788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224226950"/>
              </p:ext>
            </p:extLst>
          </p:nvPr>
        </p:nvGraphicFramePr>
        <p:xfrm>
          <a:off x="4831668" y="3321432"/>
          <a:ext cx="3819174" cy="1714500"/>
        </p:xfrm>
        <a:graphic>
          <a:graphicData uri="http://schemas.openxmlformats.org/drawingml/2006/table">
            <a:tbl>
              <a:tblPr firstRow="1" firstCol="1" bandRow="1">
                <a:tableStyleId>{C083E6E3-FA7D-4D7B-A595-EF9225AFEA82}</a:tableStyleId>
              </a:tblPr>
              <a:tblGrid>
                <a:gridCol w="2021195"/>
                <a:gridCol w="1797979"/>
              </a:tblGrid>
              <a:tr h="273050">
                <a:tc>
                  <a:txBody>
                    <a:bodyPr/>
                    <a:lstStyle/>
                    <a:p>
                      <a:pPr algn="ctr">
                        <a:lnSpc>
                          <a:spcPct val="100000"/>
                        </a:lnSpc>
                        <a:spcBef>
                          <a:spcPts val="1200"/>
                        </a:spcBef>
                        <a:spcAft>
                          <a:spcPts val="0"/>
                        </a:spcAft>
                      </a:pPr>
                      <a:r>
                        <a:rPr lang="es-EC" sz="1200" b="0" dirty="0">
                          <a:solidFill>
                            <a:srgbClr val="000000"/>
                          </a:solidFill>
                          <a:effectLst/>
                        </a:rPr>
                        <a:t>Fuentes de variación</a:t>
                      </a:r>
                      <a:endParaRPr lang="es-EC" sz="1200" b="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es-EC" sz="1200" b="0" dirty="0">
                          <a:solidFill>
                            <a:srgbClr val="000000"/>
                          </a:solidFill>
                          <a:effectLst/>
                        </a:rPr>
                        <a:t>Grados de Libertad</a:t>
                      </a:r>
                      <a:endParaRPr lang="es-EC" sz="1200" b="0" dirty="0">
                        <a:solidFill>
                          <a:srgbClr val="000000"/>
                        </a:solidFill>
                        <a:effectLst/>
                        <a:latin typeface="Arial" panose="020B0604020202020204" pitchFamily="34" charset="0"/>
                        <a:ea typeface="Calibri" panose="020F0502020204030204" pitchFamily="34" charset="0"/>
                      </a:endParaRPr>
                    </a:p>
                  </a:txBody>
                  <a:tcPr marL="68580" marR="68580" marT="0" marB="0" anchor="ctr"/>
                </a:tc>
              </a:tr>
              <a:tr h="288290">
                <a:tc>
                  <a:txBody>
                    <a:bodyPr/>
                    <a:lstStyle/>
                    <a:p>
                      <a:pPr algn="ctr">
                        <a:lnSpc>
                          <a:spcPct val="100000"/>
                        </a:lnSpc>
                        <a:spcBef>
                          <a:spcPts val="1200"/>
                        </a:spcBef>
                        <a:spcAft>
                          <a:spcPts val="0"/>
                        </a:spcAft>
                      </a:pPr>
                      <a:r>
                        <a:rPr lang="es-EC" sz="1200" b="0">
                          <a:solidFill>
                            <a:srgbClr val="000000"/>
                          </a:solidFill>
                          <a:effectLst/>
                        </a:rPr>
                        <a:t>Métodos de crianza (M)</a:t>
                      </a:r>
                      <a:endParaRPr lang="es-EC" sz="1200" b="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tabLst>
                          <a:tab pos="1073150" algn="ctr"/>
                        </a:tabLst>
                      </a:pPr>
                      <a:r>
                        <a:rPr lang="es-EC" sz="1200" b="0">
                          <a:solidFill>
                            <a:srgbClr val="000000"/>
                          </a:solidFill>
                          <a:effectLst/>
                        </a:rPr>
                        <a:t>1</a:t>
                      </a:r>
                      <a:endParaRPr lang="es-EC" sz="1200" b="0">
                        <a:solidFill>
                          <a:srgbClr val="000000"/>
                        </a:solidFill>
                        <a:effectLst/>
                        <a:latin typeface="Arial" panose="020B0604020202020204" pitchFamily="34" charset="0"/>
                        <a:ea typeface="Calibri" panose="020F0502020204030204" pitchFamily="34" charset="0"/>
                      </a:endParaRPr>
                    </a:p>
                  </a:txBody>
                  <a:tcPr marL="68580" marR="68580" marT="0" marB="0" anchor="ctr"/>
                </a:tc>
              </a:tr>
              <a:tr h="288290">
                <a:tc>
                  <a:txBody>
                    <a:bodyPr/>
                    <a:lstStyle/>
                    <a:p>
                      <a:pPr algn="ctr">
                        <a:lnSpc>
                          <a:spcPct val="100000"/>
                        </a:lnSpc>
                        <a:spcBef>
                          <a:spcPts val="1200"/>
                        </a:spcBef>
                        <a:spcAft>
                          <a:spcPts val="0"/>
                        </a:spcAft>
                      </a:pPr>
                      <a:r>
                        <a:rPr lang="es-EC" sz="1200" b="0">
                          <a:solidFill>
                            <a:srgbClr val="000000"/>
                          </a:solidFill>
                          <a:effectLst/>
                        </a:rPr>
                        <a:t>Dietas nutricionales (D)</a:t>
                      </a:r>
                      <a:endParaRPr lang="es-EC" sz="1200" b="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tabLst>
                          <a:tab pos="1073150" algn="ctr"/>
                        </a:tabLst>
                      </a:pPr>
                      <a:r>
                        <a:rPr lang="es-EC" sz="1200" b="0">
                          <a:solidFill>
                            <a:srgbClr val="000000"/>
                          </a:solidFill>
                          <a:effectLst/>
                        </a:rPr>
                        <a:t>1</a:t>
                      </a:r>
                      <a:endParaRPr lang="es-EC" sz="1200" b="0">
                        <a:solidFill>
                          <a:srgbClr val="000000"/>
                        </a:solidFill>
                        <a:effectLst/>
                        <a:latin typeface="Arial" panose="020B0604020202020204" pitchFamily="34" charset="0"/>
                        <a:ea typeface="Calibri" panose="020F0502020204030204" pitchFamily="34" charset="0"/>
                      </a:endParaRPr>
                    </a:p>
                  </a:txBody>
                  <a:tcPr marL="68580" marR="68580" marT="0" marB="0" anchor="ctr"/>
                </a:tc>
              </a:tr>
              <a:tr h="288290">
                <a:tc>
                  <a:txBody>
                    <a:bodyPr/>
                    <a:lstStyle/>
                    <a:p>
                      <a:pPr algn="ctr">
                        <a:lnSpc>
                          <a:spcPct val="100000"/>
                        </a:lnSpc>
                        <a:spcBef>
                          <a:spcPts val="1200"/>
                        </a:spcBef>
                        <a:spcAft>
                          <a:spcPts val="0"/>
                        </a:spcAft>
                      </a:pPr>
                      <a:r>
                        <a:rPr lang="es-EC" sz="1200" b="0">
                          <a:solidFill>
                            <a:srgbClr val="000000"/>
                          </a:solidFill>
                          <a:effectLst/>
                        </a:rPr>
                        <a:t>Interacción M x D</a:t>
                      </a:r>
                      <a:endParaRPr lang="es-EC" sz="1200" b="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tabLst>
                          <a:tab pos="1073150" algn="ctr"/>
                        </a:tabLst>
                      </a:pPr>
                      <a:r>
                        <a:rPr lang="es-EC" sz="1200" b="0">
                          <a:solidFill>
                            <a:srgbClr val="000000"/>
                          </a:solidFill>
                          <a:effectLst/>
                        </a:rPr>
                        <a:t>1</a:t>
                      </a:r>
                      <a:endParaRPr lang="es-EC" sz="1200" b="0">
                        <a:solidFill>
                          <a:srgbClr val="000000"/>
                        </a:solidFill>
                        <a:effectLst/>
                        <a:latin typeface="Arial" panose="020B0604020202020204" pitchFamily="34" charset="0"/>
                        <a:ea typeface="Calibri" panose="020F0502020204030204" pitchFamily="34" charset="0"/>
                      </a:endParaRPr>
                    </a:p>
                  </a:txBody>
                  <a:tcPr marL="68580" marR="68580" marT="0" marB="0" anchor="ctr"/>
                </a:tc>
              </a:tr>
              <a:tr h="288290">
                <a:tc>
                  <a:txBody>
                    <a:bodyPr/>
                    <a:lstStyle/>
                    <a:p>
                      <a:pPr algn="ctr">
                        <a:lnSpc>
                          <a:spcPct val="100000"/>
                        </a:lnSpc>
                        <a:spcBef>
                          <a:spcPts val="1200"/>
                        </a:spcBef>
                        <a:spcAft>
                          <a:spcPts val="0"/>
                        </a:spcAft>
                      </a:pPr>
                      <a:r>
                        <a:rPr lang="es-EC" sz="1200" b="0">
                          <a:solidFill>
                            <a:srgbClr val="000000"/>
                          </a:solidFill>
                          <a:effectLst/>
                        </a:rPr>
                        <a:t>Error experimental</a:t>
                      </a:r>
                      <a:endParaRPr lang="es-EC" sz="1200" b="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es-EC" sz="1200" b="0">
                          <a:solidFill>
                            <a:srgbClr val="000000"/>
                          </a:solidFill>
                          <a:effectLst/>
                        </a:rPr>
                        <a:t>12</a:t>
                      </a:r>
                      <a:endParaRPr lang="es-EC" sz="1200" b="0">
                        <a:solidFill>
                          <a:srgbClr val="000000"/>
                        </a:solidFill>
                        <a:effectLst/>
                        <a:latin typeface="Arial" panose="020B0604020202020204" pitchFamily="34" charset="0"/>
                        <a:ea typeface="Calibri" panose="020F0502020204030204" pitchFamily="34" charset="0"/>
                      </a:endParaRPr>
                    </a:p>
                  </a:txBody>
                  <a:tcPr marL="68580" marR="68580" marT="0" marB="0" anchor="ctr"/>
                </a:tc>
              </a:tr>
              <a:tr h="288290">
                <a:tc>
                  <a:txBody>
                    <a:bodyPr/>
                    <a:lstStyle/>
                    <a:p>
                      <a:pPr algn="ctr">
                        <a:lnSpc>
                          <a:spcPct val="100000"/>
                        </a:lnSpc>
                        <a:spcBef>
                          <a:spcPts val="1200"/>
                        </a:spcBef>
                        <a:spcAft>
                          <a:spcPts val="0"/>
                        </a:spcAft>
                      </a:pPr>
                      <a:r>
                        <a:rPr lang="es-EC" sz="1200" b="0">
                          <a:solidFill>
                            <a:srgbClr val="000000"/>
                          </a:solidFill>
                          <a:effectLst/>
                        </a:rPr>
                        <a:t>Total</a:t>
                      </a:r>
                      <a:endParaRPr lang="es-EC" sz="1200" b="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es-EC" sz="1200" b="0" dirty="0">
                          <a:solidFill>
                            <a:srgbClr val="000000"/>
                          </a:solidFill>
                          <a:effectLst/>
                        </a:rPr>
                        <a:t>15</a:t>
                      </a:r>
                      <a:endParaRPr lang="es-EC" sz="1200" b="0" dirty="0">
                        <a:solidFill>
                          <a:srgbClr val="000000"/>
                        </a:solidFill>
                        <a:effectLst/>
                        <a:latin typeface="Arial" panose="020B0604020202020204" pitchFamily="34" charset="0"/>
                        <a:ea typeface="Calibri" panose="020F0502020204030204" pitchFamily="34" charset="0"/>
                      </a:endParaRPr>
                    </a:p>
                  </a:txBody>
                  <a:tcPr marL="68580" marR="68580" marT="0" marB="0" anchor="ctr"/>
                </a:tc>
              </a:tr>
            </a:tbl>
          </a:graphicData>
        </a:graphic>
      </p:graphicFrame>
      <p:sp>
        <p:nvSpPr>
          <p:cNvPr id="30" name="Google Shape;289;p39"/>
          <p:cNvSpPr txBox="1">
            <a:spLocks noGrp="1"/>
          </p:cNvSpPr>
          <p:nvPr>
            <p:ph type="title" idx="2"/>
          </p:nvPr>
        </p:nvSpPr>
        <p:spPr>
          <a:xfrm>
            <a:off x="4831668" y="2687521"/>
            <a:ext cx="3819174" cy="407400"/>
          </a:xfrm>
          <a:prstGeom prst="rect">
            <a:avLst/>
          </a:prstGeom>
        </p:spPr>
        <p:txBody>
          <a:bodyPr spcFirstLastPara="1" wrap="square" lIns="91425" tIns="91425" rIns="91425" bIns="91425" anchor="b" anchorCtr="0">
            <a:noAutofit/>
          </a:bodyPr>
          <a:lstStyle/>
          <a:p>
            <a:pPr lvl="0"/>
            <a:r>
              <a:rPr lang="es-EC" sz="1600" dirty="0">
                <a:solidFill>
                  <a:srgbClr val="000000"/>
                </a:solidFill>
              </a:rPr>
              <a:t>Esquema del análisis de </a:t>
            </a:r>
            <a:r>
              <a:rPr lang="es-EC" sz="1600" dirty="0" smtClean="0">
                <a:solidFill>
                  <a:srgbClr val="000000"/>
                </a:solidFill>
              </a:rPr>
              <a:t>varianza</a:t>
            </a:r>
            <a:endParaRPr sz="1600" dirty="0">
              <a:solidFill>
                <a:srgbClr val="000000"/>
              </a:solidFill>
            </a:endParaRPr>
          </a:p>
        </p:txBody>
      </p:sp>
    </p:spTree>
    <p:extLst>
      <p:ext uri="{BB962C8B-B14F-4D97-AF65-F5344CB8AC3E}">
        <p14:creationId xmlns:p14="http://schemas.microsoft.com/office/powerpoint/2010/main" val="2105631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10" name="Google Shape;289;p39"/>
          <p:cNvSpPr txBox="1">
            <a:spLocks noGrp="1"/>
          </p:cNvSpPr>
          <p:nvPr>
            <p:ph type="title" idx="2"/>
          </p:nvPr>
        </p:nvSpPr>
        <p:spPr>
          <a:xfrm>
            <a:off x="0" y="100850"/>
            <a:ext cx="9144000" cy="40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smtClean="0">
                <a:solidFill>
                  <a:srgbClr val="000000"/>
                </a:solidFill>
              </a:rPr>
              <a:t>Variales evaluadas </a:t>
            </a:r>
            <a:endParaRPr sz="1600" dirty="0">
              <a:solidFill>
                <a:srgbClr val="000000"/>
              </a:solidFill>
            </a:endParaRPr>
          </a:p>
        </p:txBody>
      </p:sp>
      <p:sp>
        <p:nvSpPr>
          <p:cNvPr id="13" name="Elipse 12"/>
          <p:cNvSpPr/>
          <p:nvPr/>
        </p:nvSpPr>
        <p:spPr>
          <a:xfrm rot="20741328">
            <a:off x="793088" y="665128"/>
            <a:ext cx="1633591" cy="465386"/>
          </a:xfrm>
          <a:prstGeom prst="ellipse">
            <a:avLst/>
          </a:prstGeom>
          <a:ln>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Elipse 5"/>
          <p:cNvSpPr/>
          <p:nvPr/>
        </p:nvSpPr>
        <p:spPr>
          <a:xfrm>
            <a:off x="770560" y="660937"/>
            <a:ext cx="1633591" cy="465386"/>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Elipse 13"/>
          <p:cNvSpPr/>
          <p:nvPr/>
        </p:nvSpPr>
        <p:spPr>
          <a:xfrm rot="20741328">
            <a:off x="3719430" y="709889"/>
            <a:ext cx="1633591" cy="465386"/>
          </a:xfrm>
          <a:prstGeom prst="ellipse">
            <a:avLst/>
          </a:prstGeom>
          <a:ln>
            <a:solidFill>
              <a:srgbClr val="92D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lipse 14"/>
          <p:cNvSpPr/>
          <p:nvPr/>
        </p:nvSpPr>
        <p:spPr>
          <a:xfrm>
            <a:off x="3696902" y="705698"/>
            <a:ext cx="1633591" cy="465386"/>
          </a:xfrm>
          <a:prstGeom prst="ellips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p:cNvSpPr/>
          <p:nvPr/>
        </p:nvSpPr>
        <p:spPr>
          <a:xfrm rot="20741328">
            <a:off x="6645772" y="702835"/>
            <a:ext cx="1633591" cy="465386"/>
          </a:xfrm>
          <a:prstGeom prst="ellipse">
            <a:avLst/>
          </a:prstGeom>
          <a:ln>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lipse 16"/>
          <p:cNvSpPr/>
          <p:nvPr/>
        </p:nvSpPr>
        <p:spPr>
          <a:xfrm>
            <a:off x="6623244" y="698644"/>
            <a:ext cx="1633591" cy="465386"/>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564578" y="778223"/>
            <a:ext cx="2100255" cy="276999"/>
          </a:xfrm>
          <a:prstGeom prst="rect">
            <a:avLst/>
          </a:prstGeom>
          <a:solidFill>
            <a:schemeClr val="bg1"/>
          </a:solidFill>
        </p:spPr>
        <p:txBody>
          <a:bodyPr wrap="none">
            <a:spAutoFit/>
          </a:bodyPr>
          <a:lstStyle/>
          <a:p>
            <a:pPr>
              <a:spcBef>
                <a:spcPts val="1200"/>
              </a:spcBef>
              <a:spcAft>
                <a:spcPts val="1000"/>
              </a:spcAft>
            </a:pPr>
            <a:r>
              <a:rPr lang="es-EC" sz="1200" i="1" dirty="0">
                <a:latin typeface="Arial" panose="020B0604020202020204" pitchFamily="34" charset="0"/>
                <a:ea typeface="Calibri" panose="020F0502020204030204" pitchFamily="34" charset="0"/>
              </a:rPr>
              <a:t>Desarrollo del </a:t>
            </a:r>
            <a:r>
              <a:rPr lang="es-EC" sz="1200" i="1" dirty="0" smtClean="0">
                <a:latin typeface="Arial" panose="020B0604020202020204" pitchFamily="34" charset="0"/>
                <a:ea typeface="Calibri" panose="020F0502020204030204" pitchFamily="34" charset="0"/>
              </a:rPr>
              <a:t>peso </a:t>
            </a:r>
            <a:r>
              <a:rPr lang="es-EC" sz="1200" i="1" dirty="0">
                <a:latin typeface="Arial" panose="020B0604020202020204" pitchFamily="34" charset="0"/>
                <a:ea typeface="Calibri" panose="020F0502020204030204" pitchFamily="34" charset="0"/>
              </a:rPr>
              <a:t>corporal</a:t>
            </a:r>
          </a:p>
        </p:txBody>
      </p:sp>
      <p:sp>
        <p:nvSpPr>
          <p:cNvPr id="18" name="Rectángulo 17"/>
          <p:cNvSpPr/>
          <p:nvPr/>
        </p:nvSpPr>
        <p:spPr>
          <a:xfrm>
            <a:off x="3826749" y="812343"/>
            <a:ext cx="1428596" cy="276999"/>
          </a:xfrm>
          <a:prstGeom prst="rect">
            <a:avLst/>
          </a:prstGeom>
          <a:solidFill>
            <a:schemeClr val="bg1"/>
          </a:solidFill>
        </p:spPr>
        <p:txBody>
          <a:bodyPr wrap="none">
            <a:spAutoFit/>
          </a:bodyPr>
          <a:lstStyle/>
          <a:p>
            <a:pPr>
              <a:spcBef>
                <a:spcPts val="1200"/>
              </a:spcBef>
              <a:spcAft>
                <a:spcPts val="1000"/>
              </a:spcAft>
            </a:pPr>
            <a:r>
              <a:rPr lang="es-EC" sz="1200" i="1" dirty="0" smtClean="0">
                <a:latin typeface="Arial" panose="020B0604020202020204" pitchFamily="34" charset="0"/>
                <a:ea typeface="Calibri" panose="020F0502020204030204" pitchFamily="34" charset="0"/>
              </a:rPr>
              <a:t>Ganancia de peso</a:t>
            </a:r>
            <a:endParaRPr lang="es-EC" sz="1200" i="1" dirty="0">
              <a:latin typeface="Arial" panose="020B0604020202020204" pitchFamily="34" charset="0"/>
              <a:ea typeface="Calibri" panose="020F0502020204030204" pitchFamily="34" charset="0"/>
            </a:endParaRPr>
          </a:p>
        </p:txBody>
      </p:sp>
      <p:sp>
        <p:nvSpPr>
          <p:cNvPr id="19" name="Rectángulo 18"/>
          <p:cNvSpPr/>
          <p:nvPr/>
        </p:nvSpPr>
        <p:spPr>
          <a:xfrm>
            <a:off x="6608019" y="778223"/>
            <a:ext cx="1718740" cy="276999"/>
          </a:xfrm>
          <a:prstGeom prst="rect">
            <a:avLst/>
          </a:prstGeom>
          <a:solidFill>
            <a:schemeClr val="bg1"/>
          </a:solidFill>
        </p:spPr>
        <p:txBody>
          <a:bodyPr wrap="none">
            <a:spAutoFit/>
          </a:bodyPr>
          <a:lstStyle/>
          <a:p>
            <a:pPr>
              <a:spcBef>
                <a:spcPts val="1200"/>
              </a:spcBef>
              <a:spcAft>
                <a:spcPts val="1000"/>
              </a:spcAft>
            </a:pPr>
            <a:r>
              <a:rPr lang="es-EC" sz="1200" i="1" dirty="0" smtClean="0">
                <a:latin typeface="Arial" panose="020B0604020202020204" pitchFamily="34" charset="0"/>
                <a:ea typeface="Calibri" panose="020F0502020204030204" pitchFamily="34" charset="0"/>
              </a:rPr>
              <a:t>Consumo de alimento </a:t>
            </a:r>
            <a:endParaRPr lang="es-EC" sz="1200" i="1" dirty="0">
              <a:latin typeface="Arial" panose="020B0604020202020204" pitchFamily="34" charset="0"/>
              <a:ea typeface="Calibri" panose="020F0502020204030204" pitchFamily="34" charset="0"/>
            </a:endParaRPr>
          </a:p>
        </p:txBody>
      </p:sp>
      <p:pic>
        <p:nvPicPr>
          <p:cNvPr id="5124" name="Picture 4" descr="Sin descripción disponib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62567" y="1352980"/>
            <a:ext cx="2399999" cy="1800000"/>
          </a:xfrm>
          <a:prstGeom prst="plaque">
            <a:avLst/>
          </a:prstGeom>
          <a:noFill/>
          <a:extLst>
            <a:ext uri="{909E8E84-426E-40DD-AFC4-6F175D3DCCD1}">
              <a14:hiddenFill xmlns:a14="http://schemas.microsoft.com/office/drawing/2010/main">
                <a:solidFill>
                  <a:srgbClr val="FFFFFF"/>
                </a:solidFill>
              </a14:hiddenFill>
            </a:ext>
          </a:extLst>
        </p:spPr>
      </p:pic>
      <p:pic>
        <p:nvPicPr>
          <p:cNvPr id="5126" name="Picture 6" descr="Sin descripción disponibl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5478" y="1352980"/>
            <a:ext cx="2403753" cy="1800000"/>
          </a:xfrm>
          <a:prstGeom prst="plaque">
            <a:avLst/>
          </a:prstGeom>
          <a:noFill/>
          <a:extLst>
            <a:ext uri="{909E8E84-426E-40DD-AFC4-6F175D3DCCD1}">
              <a14:hiddenFill xmlns:a14="http://schemas.microsoft.com/office/drawing/2010/main">
                <a:solidFill>
                  <a:srgbClr val="FFFFFF"/>
                </a:solidFill>
              </a14:hiddenFill>
            </a:ext>
          </a:extLst>
        </p:spPr>
      </p:pic>
      <p:pic>
        <p:nvPicPr>
          <p:cNvPr id="5128" name="Picture 8" descr="Sin descripción disponibl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13697" y="1352980"/>
            <a:ext cx="2400000" cy="1800000"/>
          </a:xfrm>
          <a:prstGeom prst="plaque">
            <a:avLst/>
          </a:prstGeom>
          <a:noFill/>
          <a:extLst>
            <a:ext uri="{909E8E84-426E-40DD-AFC4-6F175D3DCCD1}">
              <a14:hiddenFill xmlns:a14="http://schemas.microsoft.com/office/drawing/2010/main">
                <a:solidFill>
                  <a:srgbClr val="FFFFFF"/>
                </a:solidFill>
              </a14:hiddenFill>
            </a:ext>
          </a:extLst>
        </p:spPr>
      </p:pic>
      <p:pic>
        <p:nvPicPr>
          <p:cNvPr id="5132" name="Picture 12" descr="Sin descripción disponible."/>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a:stretch/>
        </p:blipFill>
        <p:spPr bwMode="auto">
          <a:xfrm>
            <a:off x="385477" y="3158626"/>
            <a:ext cx="2403754" cy="1800000"/>
          </a:xfrm>
          <a:prstGeom prst="plaque">
            <a:avLst/>
          </a:prstGeom>
          <a:noFill/>
          <a:extLst>
            <a:ext uri="{909E8E84-426E-40DD-AFC4-6F175D3DCCD1}">
              <a14:hiddenFill xmlns:a14="http://schemas.microsoft.com/office/drawing/2010/main">
                <a:solidFill>
                  <a:srgbClr val="FFFFFF"/>
                </a:solidFill>
              </a14:hiddenFill>
            </a:ext>
          </a:extLst>
        </p:spPr>
      </p:pic>
      <p:pic>
        <p:nvPicPr>
          <p:cNvPr id="2052" name="Picture 4" descr="Sin descripción disponibl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38101" y="3152980"/>
            <a:ext cx="2375596" cy="1800000"/>
          </a:xfrm>
          <a:prstGeom prst="plaque">
            <a:avLst/>
          </a:prstGeom>
          <a:noFill/>
          <a:extLst>
            <a:ext uri="{909E8E84-426E-40DD-AFC4-6F175D3DCCD1}">
              <a14:hiddenFill xmlns:a14="http://schemas.microsoft.com/office/drawing/2010/main">
                <a:solidFill>
                  <a:srgbClr val="FFFFFF"/>
                </a:solidFill>
              </a14:hiddenFill>
            </a:ext>
          </a:extLst>
        </p:spPr>
      </p:pic>
      <p:pic>
        <p:nvPicPr>
          <p:cNvPr id="2054" name="Picture 6" descr="Sin descripción disponibl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62567" y="3152980"/>
            <a:ext cx="2400000" cy="1800000"/>
          </a:xfrm>
          <a:prstGeom prst="plaqu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600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13" name="Elipse 12"/>
          <p:cNvSpPr/>
          <p:nvPr/>
        </p:nvSpPr>
        <p:spPr>
          <a:xfrm rot="20741328">
            <a:off x="813637" y="428823"/>
            <a:ext cx="1633591" cy="465386"/>
          </a:xfrm>
          <a:prstGeom prst="ellipse">
            <a:avLst/>
          </a:prstGeom>
          <a:ln>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Elipse 5"/>
          <p:cNvSpPr/>
          <p:nvPr/>
        </p:nvSpPr>
        <p:spPr>
          <a:xfrm>
            <a:off x="791109" y="424632"/>
            <a:ext cx="1633591" cy="465386"/>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Elipse 13"/>
          <p:cNvSpPr/>
          <p:nvPr/>
        </p:nvSpPr>
        <p:spPr>
          <a:xfrm rot="20741328">
            <a:off x="3739979" y="473584"/>
            <a:ext cx="1633591" cy="465386"/>
          </a:xfrm>
          <a:prstGeom prst="ellipse">
            <a:avLst/>
          </a:prstGeom>
          <a:ln>
            <a:solidFill>
              <a:srgbClr val="92D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lipse 14"/>
          <p:cNvSpPr/>
          <p:nvPr/>
        </p:nvSpPr>
        <p:spPr>
          <a:xfrm>
            <a:off x="3717451" y="469393"/>
            <a:ext cx="1633591" cy="465386"/>
          </a:xfrm>
          <a:prstGeom prst="ellips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p:cNvSpPr/>
          <p:nvPr/>
        </p:nvSpPr>
        <p:spPr>
          <a:xfrm rot="20741328">
            <a:off x="6666321" y="466530"/>
            <a:ext cx="1633591" cy="465386"/>
          </a:xfrm>
          <a:prstGeom prst="ellipse">
            <a:avLst/>
          </a:prstGeom>
          <a:ln>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lipse 16"/>
          <p:cNvSpPr/>
          <p:nvPr/>
        </p:nvSpPr>
        <p:spPr>
          <a:xfrm>
            <a:off x="6643793" y="462339"/>
            <a:ext cx="1633591" cy="465386"/>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446926" y="541918"/>
            <a:ext cx="2356735" cy="276999"/>
          </a:xfrm>
          <a:prstGeom prst="rect">
            <a:avLst/>
          </a:prstGeom>
          <a:solidFill>
            <a:schemeClr val="bg1"/>
          </a:solidFill>
        </p:spPr>
        <p:txBody>
          <a:bodyPr wrap="none">
            <a:spAutoFit/>
          </a:bodyPr>
          <a:lstStyle/>
          <a:p>
            <a:pPr>
              <a:spcBef>
                <a:spcPts val="1200"/>
              </a:spcBef>
              <a:spcAft>
                <a:spcPts val="1000"/>
              </a:spcAft>
            </a:pPr>
            <a:r>
              <a:rPr lang="es-EC" sz="1200" i="1" dirty="0" smtClean="0">
                <a:latin typeface="Arial" panose="020B0604020202020204" pitchFamily="34" charset="0"/>
                <a:ea typeface="Calibri" panose="020F0502020204030204" pitchFamily="34" charset="0"/>
              </a:rPr>
              <a:t>Índice de conversión alimenticia</a:t>
            </a:r>
            <a:endParaRPr lang="es-EC" sz="1200" i="1" dirty="0">
              <a:latin typeface="Arial" panose="020B0604020202020204" pitchFamily="34" charset="0"/>
              <a:ea typeface="Calibri" panose="020F0502020204030204" pitchFamily="34" charset="0"/>
            </a:endParaRPr>
          </a:p>
        </p:txBody>
      </p:sp>
      <p:sp>
        <p:nvSpPr>
          <p:cNvPr id="18" name="Rectángulo 17"/>
          <p:cNvSpPr/>
          <p:nvPr/>
        </p:nvSpPr>
        <p:spPr>
          <a:xfrm>
            <a:off x="3648219" y="547482"/>
            <a:ext cx="1888659" cy="276999"/>
          </a:xfrm>
          <a:prstGeom prst="rect">
            <a:avLst/>
          </a:prstGeom>
          <a:solidFill>
            <a:schemeClr val="bg1"/>
          </a:solidFill>
        </p:spPr>
        <p:txBody>
          <a:bodyPr wrap="none">
            <a:spAutoFit/>
          </a:bodyPr>
          <a:lstStyle/>
          <a:p>
            <a:pPr>
              <a:spcBef>
                <a:spcPts val="1200"/>
              </a:spcBef>
              <a:spcAft>
                <a:spcPts val="1000"/>
              </a:spcAft>
            </a:pPr>
            <a:r>
              <a:rPr lang="es-EC" sz="1200" i="1" dirty="0" smtClean="0">
                <a:latin typeface="Arial" panose="020B0604020202020204" pitchFamily="34" charset="0"/>
                <a:ea typeface="Calibri" panose="020F0502020204030204" pitchFamily="34" charset="0"/>
              </a:rPr>
              <a:t>Porcentaje de mortalidad</a:t>
            </a:r>
            <a:endParaRPr lang="es-EC" sz="1200" i="1" dirty="0">
              <a:latin typeface="Arial" panose="020B0604020202020204" pitchFamily="34" charset="0"/>
              <a:ea typeface="Calibri" panose="020F0502020204030204" pitchFamily="34" charset="0"/>
            </a:endParaRPr>
          </a:p>
        </p:txBody>
      </p:sp>
      <p:sp>
        <p:nvSpPr>
          <p:cNvPr id="19" name="Rectángulo 18"/>
          <p:cNvSpPr/>
          <p:nvPr/>
        </p:nvSpPr>
        <p:spPr>
          <a:xfrm>
            <a:off x="6730260" y="540748"/>
            <a:ext cx="1460656" cy="276999"/>
          </a:xfrm>
          <a:prstGeom prst="rect">
            <a:avLst/>
          </a:prstGeom>
          <a:solidFill>
            <a:schemeClr val="bg1"/>
          </a:solidFill>
        </p:spPr>
        <p:txBody>
          <a:bodyPr wrap="none">
            <a:spAutoFit/>
          </a:bodyPr>
          <a:lstStyle/>
          <a:p>
            <a:pPr>
              <a:spcBef>
                <a:spcPts val="1200"/>
              </a:spcBef>
              <a:spcAft>
                <a:spcPts val="1000"/>
              </a:spcAft>
            </a:pPr>
            <a:r>
              <a:rPr lang="es-EC" sz="1200" i="1" dirty="0" smtClean="0">
                <a:latin typeface="Arial" panose="020B0604020202020204" pitchFamily="34" charset="0"/>
                <a:ea typeface="Calibri" panose="020F0502020204030204" pitchFamily="34" charset="0"/>
              </a:rPr>
              <a:t>Longitud de canilla</a:t>
            </a:r>
            <a:endParaRPr lang="es-EC" sz="1200" i="1" dirty="0">
              <a:latin typeface="Arial" panose="020B0604020202020204" pitchFamily="34" charset="0"/>
              <a:ea typeface="Calibri" panose="020F0502020204030204" pitchFamily="34" charset="0"/>
            </a:endParaRPr>
          </a:p>
        </p:txBody>
      </p:sp>
      <p:pic>
        <p:nvPicPr>
          <p:cNvPr id="4098" name="Picture 2" descr="Sin descripción disponib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2602" y="2828260"/>
            <a:ext cx="1964284" cy="2126164"/>
          </a:xfrm>
          <a:prstGeom prst="plaque">
            <a:avLst>
              <a:gd name="adj" fmla="val 14368"/>
            </a:avLst>
          </a:prstGeom>
          <a:noFill/>
          <a:extLst>
            <a:ext uri="{909E8E84-426E-40DD-AFC4-6F175D3DCCD1}">
              <a14:hiddenFill xmlns:a14="http://schemas.microsoft.com/office/drawing/2010/main">
                <a:solidFill>
                  <a:srgbClr val="FFFFFF"/>
                </a:solidFill>
              </a14:hiddenFill>
            </a:ext>
          </a:extLst>
        </p:spPr>
      </p:pic>
      <p:pic>
        <p:nvPicPr>
          <p:cNvPr id="4100" name="Picture 4" descr="Sin descripción disponibl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9590" y="1253657"/>
            <a:ext cx="1967296" cy="1654216"/>
          </a:xfrm>
          <a:prstGeom prst="plaque">
            <a:avLst/>
          </a:prstGeom>
          <a:noFill/>
          <a:extLst>
            <a:ext uri="{909E8E84-426E-40DD-AFC4-6F175D3DCCD1}">
              <a14:hiddenFill xmlns:a14="http://schemas.microsoft.com/office/drawing/2010/main">
                <a:solidFill>
                  <a:srgbClr val="FFFFFF"/>
                </a:solidFill>
              </a14:hiddenFill>
            </a:ext>
          </a:extLst>
        </p:spPr>
      </p:pic>
      <p:pic>
        <p:nvPicPr>
          <p:cNvPr id="2" name="Picture 2" descr="Sin descripción disponibl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5400000">
            <a:off x="5691510" y="2148479"/>
            <a:ext cx="3600000" cy="2011890"/>
          </a:xfrm>
          <a:prstGeom prst="plaque">
            <a:avLst/>
          </a:prstGeom>
          <a:noFill/>
          <a:extLst>
            <a:ext uri="{909E8E84-426E-40DD-AFC4-6F175D3DCCD1}">
              <a14:hiddenFill xmlns:a14="http://schemas.microsoft.com/office/drawing/2010/main">
                <a:solidFill>
                  <a:srgbClr val="FFFFFF"/>
                </a:solidFill>
              </a14:hiddenFill>
            </a:ext>
          </a:extLst>
        </p:spPr>
      </p:pic>
      <p:pic>
        <p:nvPicPr>
          <p:cNvPr id="3" name="Picture 4" descr="Sin descripción disponibl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355315" y="1354424"/>
            <a:ext cx="2361820" cy="3600000"/>
          </a:xfrm>
          <a:prstGeom prst="plaqu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46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Elegant Campaign by Slidesgo">
  <a:themeElements>
    <a:clrScheme name="Simple Light">
      <a:dk1>
        <a:srgbClr val="B75442"/>
      </a:dk1>
      <a:lt1>
        <a:srgbClr val="FFFFFF"/>
      </a:lt1>
      <a:dk2>
        <a:srgbClr val="DB7563"/>
      </a:dk2>
      <a:lt2>
        <a:srgbClr val="DB7563"/>
      </a:lt2>
      <a:accent1>
        <a:srgbClr val="FFFFFF"/>
      </a:accent1>
      <a:accent2>
        <a:srgbClr val="FFFFFF"/>
      </a:accent2>
      <a:accent3>
        <a:srgbClr val="434343"/>
      </a:accent3>
      <a:accent4>
        <a:srgbClr val="B75442"/>
      </a:accent4>
      <a:accent5>
        <a:srgbClr val="B75442"/>
      </a:accent5>
      <a:accent6>
        <a:srgbClr val="B75442"/>
      </a:accent6>
      <a:hlink>
        <a:srgbClr val="B754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egant Campaign by Slidesgo">
  <a:themeElements>
    <a:clrScheme name="Simple Light">
      <a:dk1>
        <a:srgbClr val="B75442"/>
      </a:dk1>
      <a:lt1>
        <a:srgbClr val="FFFFFF"/>
      </a:lt1>
      <a:dk2>
        <a:srgbClr val="DB7563"/>
      </a:dk2>
      <a:lt2>
        <a:srgbClr val="DB7563"/>
      </a:lt2>
      <a:accent1>
        <a:srgbClr val="FFFFFF"/>
      </a:accent1>
      <a:accent2>
        <a:srgbClr val="FFFFFF"/>
      </a:accent2>
      <a:accent3>
        <a:srgbClr val="434343"/>
      </a:accent3>
      <a:accent4>
        <a:srgbClr val="B75442"/>
      </a:accent4>
      <a:accent5>
        <a:srgbClr val="B75442"/>
      </a:accent5>
      <a:accent6>
        <a:srgbClr val="B75442"/>
      </a:accent6>
      <a:hlink>
        <a:srgbClr val="B754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2680</Words>
  <Application>Microsoft Office PowerPoint</Application>
  <PresentationFormat>Presentación en pantalla (16:9)</PresentationFormat>
  <Paragraphs>491</Paragraphs>
  <Slides>30</Slides>
  <Notes>25</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30</vt:i4>
      </vt:variant>
    </vt:vector>
  </HeadingPairs>
  <TitlesOfParts>
    <vt:vector size="39" baseType="lpstr">
      <vt:lpstr>Arial</vt:lpstr>
      <vt:lpstr>Arial </vt:lpstr>
      <vt:lpstr>Calibri</vt:lpstr>
      <vt:lpstr>Concert One</vt:lpstr>
      <vt:lpstr>Didact Gothic</vt:lpstr>
      <vt:lpstr>Josefin Sans</vt:lpstr>
      <vt:lpstr>Wingdings</vt:lpstr>
      <vt:lpstr>Elegant Campaign by Slidesgo</vt:lpstr>
      <vt:lpstr>1_Elegant Campaign by Slidesgo</vt:lpstr>
      <vt:lpstr>Presentación de PowerPoint</vt:lpstr>
      <vt:lpstr>INTRODUCCIÓN</vt:lpstr>
      <vt:lpstr>Presentación de PowerPoint</vt:lpstr>
      <vt:lpstr>Objetivo  General</vt:lpstr>
      <vt:lpstr>METODOLOGÍA</vt:lpstr>
      <vt:lpstr>Métodos</vt:lpstr>
      <vt:lpstr>Croquis del diseño</vt:lpstr>
      <vt:lpstr>Variales evaluadas </vt:lpstr>
      <vt:lpstr>Presentación de PowerPoint</vt:lpstr>
      <vt:lpstr>Presentación de PowerPoint</vt:lpstr>
      <vt:lpstr>Presentación de PowerPoint</vt:lpstr>
      <vt:lpstr>RESULTADOS</vt:lpstr>
      <vt:lpstr>Desarrollo del peso corporal</vt:lpstr>
      <vt:lpstr>Ganancia de Peso</vt:lpstr>
      <vt:lpstr>Consumo de Alimento </vt:lpstr>
      <vt:lpstr>Índice de Conversión Alimenticia </vt:lpstr>
      <vt:lpstr>Porcentaje de mortalidad</vt:lpstr>
      <vt:lpstr>Longitud de canilla</vt:lpstr>
      <vt:lpstr>Perímetro de canilla</vt:lpstr>
      <vt:lpstr>Presentación de PowerPoint</vt:lpstr>
      <vt:lpstr>Peso del huevo</vt:lpstr>
      <vt:lpstr>Grosor de cáscara</vt:lpstr>
      <vt:lpstr>Porcentaje de Postura</vt:lpstr>
      <vt:lpstr>Análisis Costo-Beneficio</vt:lpstr>
      <vt:lpstr>Análisis Costo-Beneficio</vt:lpstr>
      <vt:lpstr>CONCLUSIONES</vt:lpstr>
      <vt:lpstr>CONCLUSIONES</vt:lpstr>
      <vt:lpstr>CONCLUSIONES</vt:lpstr>
      <vt:lpstr>RECOMENDACIONES</vt:lpstr>
      <vt:lpstr>GRACIAS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CAMPAIGN</dc:title>
  <dc:creator>User</dc:creator>
  <cp:lastModifiedBy>Cuenta Microsoft</cp:lastModifiedBy>
  <cp:revision>69</cp:revision>
  <dcterms:modified xsi:type="dcterms:W3CDTF">2021-02-11T18:24:52Z</dcterms:modified>
</cp:coreProperties>
</file>