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732" r:id="rId1"/>
  </p:sldMasterIdLst>
  <p:sldIdLst>
    <p:sldId id="257" r:id="rId2"/>
    <p:sldId id="258" r:id="rId3"/>
    <p:sldId id="266" r:id="rId4"/>
    <p:sldId id="273" r:id="rId5"/>
    <p:sldId id="259" r:id="rId6"/>
    <p:sldId id="277" r:id="rId7"/>
    <p:sldId id="276" r:id="rId8"/>
    <p:sldId id="278" r:id="rId9"/>
    <p:sldId id="279" r:id="rId10"/>
    <p:sldId id="280" r:id="rId11"/>
    <p:sldId id="282" r:id="rId12"/>
    <p:sldId id="285" r:id="rId13"/>
    <p:sldId id="275" r:id="rId14"/>
    <p:sldId id="281" r:id="rId15"/>
    <p:sldId id="283" r:id="rId16"/>
    <p:sldId id="284" r:id="rId17"/>
    <p:sldId id="262" r:id="rId18"/>
    <p:sldId id="271" r:id="rId19"/>
    <p:sldId id="272" r:id="rId20"/>
    <p:sldId id="268" r:id="rId21"/>
    <p:sldId id="267" r:id="rId22"/>
    <p:sldId id="269" r:id="rId23"/>
    <p:sldId id="270" r:id="rId24"/>
    <p:sldId id="263" r:id="rId25"/>
    <p:sldId id="264" r:id="rId26"/>
    <p:sldId id="265" r:id="rId27"/>
  </p:sldIdLst>
  <p:sldSz cx="12190413" cy="6858000"/>
  <p:notesSz cx="9144000" cy="6858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1" autoAdjust="0"/>
    <p:restoredTop sz="94660"/>
  </p:normalViewPr>
  <p:slideViewPr>
    <p:cSldViewPr>
      <p:cViewPr varScale="1">
        <p:scale>
          <a:sx n="70" d="100"/>
          <a:sy n="70" d="100"/>
        </p:scale>
        <p:origin x="7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ajaira\Dropbox\Tesis%20de%20Grado\BASE-DE-DATOS-PARAMETROS-DE-CALIDA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Curva estándar lineal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'[EUROFINS_ABRAXIS_EXCEL_SOLVER.xlsm]6 Standards'!$C$20</c:f>
              <c:strCache>
                <c:ptCount val="1"/>
                <c:pt idx="0">
                  <c:v>OD (averaged)</c:v>
                </c:pt>
              </c:strCache>
            </c:strRef>
          </c:tx>
          <c:spPr>
            <a:ln w="47625">
              <a:noFill/>
            </a:ln>
          </c:spPr>
          <c:xVal>
            <c:numRef>
              <c:f>'[2]6 Standards'!$B$21:$B$26</c:f>
              <c:numCache>
                <c:formatCode>0.000</c:formatCode>
                <c:ptCount val="6"/>
                <c:pt idx="0">
                  <c:v>0</c:v>
                </c:pt>
                <c:pt idx="1">
                  <c:v>7.4999999999999997E-2</c:v>
                </c:pt>
                <c:pt idx="2">
                  <c:v>0.2</c:v>
                </c:pt>
                <c:pt idx="3">
                  <c:v>0.5</c:v>
                </c:pt>
                <c:pt idx="4">
                  <c:v>1</c:v>
                </c:pt>
                <c:pt idx="5">
                  <c:v>4</c:v>
                </c:pt>
              </c:numCache>
            </c:numRef>
          </c:xVal>
          <c:yVal>
            <c:numRef>
              <c:f>'[2]6 Standards'!$C$21:$C$26</c:f>
              <c:numCache>
                <c:formatCode>0.000</c:formatCode>
                <c:ptCount val="6"/>
                <c:pt idx="0">
                  <c:v>1.9435</c:v>
                </c:pt>
                <c:pt idx="1">
                  <c:v>1.4380000000000002</c:v>
                </c:pt>
                <c:pt idx="2">
                  <c:v>1.3399999999999999</c:v>
                </c:pt>
                <c:pt idx="3">
                  <c:v>0.94550000000000001</c:v>
                </c:pt>
                <c:pt idx="4">
                  <c:v>0.60450000000000004</c:v>
                </c:pt>
                <c:pt idx="5">
                  <c:v>0.23300000000000001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357-4DF5-B222-2C5292ED22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8932192"/>
        <c:axId val="168932976"/>
      </c:scatterChart>
      <c:scatterChart>
        <c:scatterStyle val="lineMarker"/>
        <c:varyColors val="0"/>
        <c:ser>
          <c:idx val="1"/>
          <c:order val="1"/>
          <c:tx>
            <c:strRef>
              <c:f>'[EUROFINS_ABRAXIS_EXCEL_SOLVER.xlsm]6 Standards'!$D$20</c:f>
              <c:strCache>
                <c:ptCount val="1"/>
                <c:pt idx="0">
                  <c:v>Predicted values</c:v>
                </c:pt>
              </c:strCache>
            </c:strRef>
          </c:tx>
          <c:spPr>
            <a:ln w="12700" cmpd="sng">
              <a:solidFill>
                <a:schemeClr val="tx1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xVal>
            <c:numRef>
              <c:f>'[2]6 Standards'!$B$21:$B$26</c:f>
              <c:numCache>
                <c:formatCode>0.000</c:formatCode>
                <c:ptCount val="6"/>
                <c:pt idx="0">
                  <c:v>0</c:v>
                </c:pt>
                <c:pt idx="1">
                  <c:v>7.4999999999999997E-2</c:v>
                </c:pt>
                <c:pt idx="2">
                  <c:v>0.2</c:v>
                </c:pt>
                <c:pt idx="3">
                  <c:v>0.5</c:v>
                </c:pt>
                <c:pt idx="4">
                  <c:v>1</c:v>
                </c:pt>
                <c:pt idx="5">
                  <c:v>4</c:v>
                </c:pt>
              </c:numCache>
            </c:numRef>
          </c:xVal>
          <c:yVal>
            <c:numRef>
              <c:f>'[2]6 Standards'!$D$21:$D$26</c:f>
              <c:numCache>
                <c:formatCode>0.000</c:formatCode>
                <c:ptCount val="6"/>
                <c:pt idx="0">
                  <c:v>1.9120535454939718</c:v>
                </c:pt>
                <c:pt idx="1">
                  <c:v>1.5488747909935501</c:v>
                </c:pt>
                <c:pt idx="2">
                  <c:v>1.2537115788238449</c:v>
                </c:pt>
                <c:pt idx="3">
                  <c:v>0.90394658623430457</c:v>
                </c:pt>
                <c:pt idx="4">
                  <c:v>0.64344818586522179</c:v>
                </c:pt>
                <c:pt idx="5">
                  <c:v>0.26697756392105637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357-4DF5-B222-2C5292ED22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698160"/>
        <c:axId val="169697768"/>
      </c:scatterChart>
      <c:valAx>
        <c:axId val="168932192"/>
        <c:scaling>
          <c:logBase val="10"/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Consentración Standards (ng/ml)</a:t>
                </a:r>
              </a:p>
            </c:rich>
          </c:tx>
          <c:layout/>
          <c:overlay val="0"/>
        </c:title>
        <c:numFmt formatCode="0.000" sourceLinked="1"/>
        <c:majorTickMark val="out"/>
        <c:minorTickMark val="none"/>
        <c:tickLblPos val="nextTo"/>
        <c:crossAx val="168932976"/>
        <c:crosses val="autoZero"/>
        <c:crossBetween val="midCat"/>
      </c:valAx>
      <c:valAx>
        <c:axId val="1689329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C" dirty="0" smtClean="0"/>
                  <a:t>Absorbancia B/B0</a:t>
                </a:r>
                <a:endParaRPr lang="es-EC" dirty="0"/>
              </a:p>
            </c:rich>
          </c:tx>
          <c:layout/>
          <c:overlay val="0"/>
        </c:title>
        <c:numFmt formatCode="0.000" sourceLinked="1"/>
        <c:majorTickMark val="out"/>
        <c:minorTickMark val="none"/>
        <c:tickLblPos val="nextTo"/>
        <c:crossAx val="168932192"/>
        <c:crossesAt val="1.0000000000000002E-2"/>
        <c:crossBetween val="midCat"/>
      </c:valAx>
      <c:valAx>
        <c:axId val="169697768"/>
        <c:scaling>
          <c:orientation val="minMax"/>
        </c:scaling>
        <c:delete val="1"/>
        <c:axPos val="r"/>
        <c:numFmt formatCode="0.000" sourceLinked="1"/>
        <c:majorTickMark val="out"/>
        <c:minorTickMark val="none"/>
        <c:tickLblPos val="nextTo"/>
        <c:crossAx val="169698160"/>
        <c:crosses val="max"/>
        <c:crossBetween val="midCat"/>
      </c:valAx>
      <c:valAx>
        <c:axId val="169698160"/>
        <c:scaling>
          <c:logBase val="10"/>
          <c:orientation val="minMax"/>
        </c:scaling>
        <c:delete val="1"/>
        <c:axPos val="b"/>
        <c:numFmt formatCode="0.000" sourceLinked="1"/>
        <c:majorTickMark val="out"/>
        <c:minorTickMark val="none"/>
        <c:tickLblPos val="nextTo"/>
        <c:crossAx val="16969776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EC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3047603" y="3124200"/>
            <a:ext cx="8228529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047603" y="5003322"/>
            <a:ext cx="8228529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282" y="1110630"/>
            <a:ext cx="2286000" cy="507934"/>
          </a:xfrm>
        </p:spPr>
        <p:txBody>
          <a:bodyPr/>
          <a:lstStyle/>
          <a:p>
            <a:fld id="{5D19581C-7418-4519-9F51-71A536F394CD}" type="datetimeFigureOut">
              <a:rPr lang="es-EC" smtClean="0"/>
              <a:t>11/2/2021</a:t>
            </a:fld>
            <a:endParaRPr lang="es-EC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4413" y="4117695"/>
            <a:ext cx="3657600" cy="511997"/>
          </a:xfrm>
        </p:spPr>
        <p:txBody>
          <a:bodyPr/>
          <a:lstStyle/>
          <a:p>
            <a:endParaRPr lang="es-EC"/>
          </a:p>
        </p:txBody>
      </p:sp>
      <p:sp>
        <p:nvSpPr>
          <p:cNvPr id="10" name="9 Rectángulo"/>
          <p:cNvSpPr/>
          <p:nvPr/>
        </p:nvSpPr>
        <p:spPr bwMode="auto">
          <a:xfrm>
            <a:off x="507934" y="0"/>
            <a:ext cx="812694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368400" y="0"/>
            <a:ext cx="13953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1320628" y="0"/>
            <a:ext cx="242464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521562" y="0"/>
            <a:ext cx="30700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4177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1219041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1138668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23018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422215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1215022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625388" y="0"/>
            <a:ext cx="101587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812694" y="3429000"/>
            <a:ext cx="1726975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745949" y="4866752"/>
            <a:ext cx="855121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454584" y="5500632"/>
            <a:ext cx="182856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2218655" y="5788152"/>
            <a:ext cx="365712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2539669" y="4495800"/>
            <a:ext cx="487617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767162" y="4928702"/>
            <a:ext cx="812694" cy="517524"/>
          </a:xfrm>
        </p:spPr>
        <p:txBody>
          <a:bodyPr/>
          <a:lstStyle/>
          <a:p>
            <a:fld id="{BC05D40E-2AAA-4453-A501-19DFA7407770}" type="slidenum">
              <a:rPr lang="es-EC" smtClean="0"/>
              <a:t>‹Nº›</a:t>
            </a:fld>
            <a:endParaRPr lang="es-EC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581C-7418-4519-9F51-71A536F394CD}" type="datetimeFigureOut">
              <a:rPr lang="es-EC" smtClean="0"/>
              <a:t>11/2/2021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40E-2AAA-4453-A501-19DFA7407770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8049" y="274640"/>
            <a:ext cx="2234909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581C-7418-4519-9F51-71A536F394CD}" type="datetimeFigureOut">
              <a:rPr lang="es-EC" smtClean="0"/>
              <a:t>11/2/2021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40E-2AAA-4453-A501-19DFA7407770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09521" y="1600200"/>
            <a:ext cx="9955504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D19581C-7418-4519-9F51-71A536F394CD}" type="datetimeFigureOut">
              <a:rPr lang="es-EC" smtClean="0"/>
              <a:t>11/2/2021</a:t>
            </a:fld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C05D40E-2AAA-4453-A501-19DFA7407770}" type="slidenum">
              <a:rPr lang="es-EC" smtClean="0"/>
              <a:t>‹Nº›</a:t>
            </a:fld>
            <a:endParaRPr lang="es-EC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7603" y="2895600"/>
            <a:ext cx="8228529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47603" y="5010150"/>
            <a:ext cx="8228529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0462" y="1106965"/>
            <a:ext cx="2286000" cy="507934"/>
          </a:xfrm>
        </p:spPr>
        <p:txBody>
          <a:bodyPr/>
          <a:lstStyle/>
          <a:p>
            <a:fld id="{5D19581C-7418-4519-9F51-71A536F394CD}" type="datetimeFigureOut">
              <a:rPr lang="es-EC" smtClean="0"/>
              <a:t>11/2/2021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4662" y="4114834"/>
            <a:ext cx="3657600" cy="511997"/>
          </a:xfrm>
        </p:spPr>
        <p:txBody>
          <a:bodyPr/>
          <a:lstStyle/>
          <a:p>
            <a:endParaRPr lang="es-EC"/>
          </a:p>
        </p:txBody>
      </p:sp>
      <p:sp>
        <p:nvSpPr>
          <p:cNvPr id="9" name="8 Rectángulo"/>
          <p:cNvSpPr/>
          <p:nvPr/>
        </p:nvSpPr>
        <p:spPr bwMode="auto">
          <a:xfrm>
            <a:off x="507934" y="0"/>
            <a:ext cx="812694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368400" y="0"/>
            <a:ext cx="13953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1320628" y="0"/>
            <a:ext cx="242464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521562" y="0"/>
            <a:ext cx="30700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4177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1219041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138668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23018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422215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625388" y="0"/>
            <a:ext cx="101587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812694" y="3429000"/>
            <a:ext cx="1726975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766042" y="4866752"/>
            <a:ext cx="855121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454584" y="5500632"/>
            <a:ext cx="182856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2218655" y="5791200"/>
            <a:ext cx="365712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2505060" y="4479888"/>
            <a:ext cx="487617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1212901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787255" y="4928702"/>
            <a:ext cx="812694" cy="517524"/>
          </a:xfrm>
        </p:spPr>
        <p:txBody>
          <a:bodyPr/>
          <a:lstStyle/>
          <a:p>
            <a:fld id="{BC05D40E-2AAA-4453-A501-19DFA7407770}" type="slidenum">
              <a:rPr lang="es-EC" smtClean="0"/>
              <a:t>‹Nº›</a:t>
            </a:fld>
            <a:endParaRPr lang="es-EC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581C-7418-4519-9F51-71A536F394CD}" type="datetimeFigureOut">
              <a:rPr lang="es-EC" smtClean="0"/>
              <a:t>11/2/2021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40E-2AAA-4453-A501-19DFA7407770}" type="slidenum">
              <a:rPr lang="es-EC" smtClean="0"/>
              <a:t>‹Nº›</a:t>
            </a:fld>
            <a:endParaRPr lang="es-EC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521" y="1600200"/>
            <a:ext cx="4876165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5692923" y="1600200"/>
            <a:ext cx="4876165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1" y="273050"/>
            <a:ext cx="10057091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581C-7418-4519-9F51-71A536F394CD}" type="datetimeFigureOut">
              <a:rPr lang="es-EC" smtClean="0"/>
              <a:t>11/2/2021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40E-2AAA-4453-A501-19DFA7407770}" type="slidenum">
              <a:rPr lang="es-EC" smtClean="0"/>
              <a:t>‹Nº›</a:t>
            </a:fld>
            <a:endParaRPr lang="es-EC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521" y="2362200"/>
            <a:ext cx="4876165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5828541" y="2362200"/>
            <a:ext cx="4876165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609521" y="1569720"/>
            <a:ext cx="4876165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5790446" y="1569720"/>
            <a:ext cx="4876165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D19581C-7418-4519-9F51-71A536F394CD}" type="datetimeFigureOut">
              <a:rPr lang="es-EC" smtClean="0"/>
              <a:t>11/2/2021</a:t>
            </a:fld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C05D40E-2AAA-4453-A501-19DFA7407770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581C-7418-4519-9F51-71A536F394CD}" type="datetimeFigureOut">
              <a:rPr lang="es-EC" smtClean="0"/>
              <a:t>11/2/2021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40E-2AAA-4453-A501-19DFA7407770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1682479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5546229" y="3124240"/>
            <a:ext cx="6309360" cy="609521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081858" y="274320"/>
            <a:ext cx="2035799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8330116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255320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1987239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784066" y="0"/>
            <a:ext cx="406347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1885653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10873848" y="5715000"/>
            <a:ext cx="731425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406347" y="274320"/>
            <a:ext cx="7517421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D19581C-7418-4519-9F51-71A536F394CD}" type="datetimeFigureOut">
              <a:rPr lang="es-EC" smtClean="0"/>
              <a:t>11/2/2021</a:t>
            </a:fld>
            <a:endParaRPr lang="es-EC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C05D40E-2AAA-4453-A501-19DFA7407770}" type="slidenum">
              <a:rPr lang="es-EC" smtClean="0"/>
              <a:t>‹Nº›</a:t>
            </a:fld>
            <a:endParaRPr lang="es-EC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C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1682479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10873848" y="5715000"/>
            <a:ext cx="731425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5517275" y="3124240"/>
            <a:ext cx="6309360" cy="609521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8228529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019891" y="264795"/>
            <a:ext cx="2031736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1987239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11784066" y="0"/>
            <a:ext cx="406347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11885653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8330116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255320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D19581C-7418-4519-9F51-71A536F394CD}" type="datetimeFigureOut">
              <a:rPr lang="es-EC" smtClean="0"/>
              <a:t>11/2/2021</a:t>
            </a:fld>
            <a:endParaRPr lang="es-EC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C05D40E-2AAA-4453-A501-19DFA7407770}" type="slidenum">
              <a:rPr lang="es-EC" smtClean="0"/>
              <a:t>‹Nº›</a:t>
            </a:fld>
            <a:endParaRPr lang="es-EC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1682479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521" y="274638"/>
            <a:ext cx="9955504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09521" y="1600200"/>
            <a:ext cx="9955504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10453148" y="1017877"/>
            <a:ext cx="2011680" cy="511997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D19581C-7418-4519-9F51-71A536F394CD}" type="datetimeFigureOut">
              <a:rPr lang="es-EC" smtClean="0"/>
              <a:t>11/2/2021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9852158" y="3676311"/>
            <a:ext cx="3200400" cy="487617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0158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1987239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11784066" y="0"/>
            <a:ext cx="406347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1885653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10873848" y="5715000"/>
            <a:ext cx="731425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837277" y="5734050"/>
            <a:ext cx="812694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C05D40E-2AAA-4453-A501-19DFA7407770}" type="slidenum">
              <a:rPr lang="es-EC" smtClean="0"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0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9582" y="184622"/>
            <a:ext cx="2016225" cy="158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10" descr="Descripción: Comunicado-2-1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315" y="217961"/>
            <a:ext cx="9305196" cy="155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704367" y="3989074"/>
            <a:ext cx="1079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b="1" dirty="0" smtClean="0">
                <a:latin typeface="Calibri" pitchFamily="34" charset="0"/>
                <a:cs typeface="Calibri" pitchFamily="34" charset="0"/>
              </a:rPr>
              <a:t>AUTORES: 	</a:t>
            </a:r>
            <a:r>
              <a:rPr lang="es-EC" sz="2000" dirty="0" smtClean="0">
                <a:latin typeface="Calibri" pitchFamily="34" charset="0"/>
                <a:cs typeface="Calibri" pitchFamily="34" charset="0"/>
              </a:rPr>
              <a:t>GORDILLO MORENO, BRYAN ADRIAN</a:t>
            </a:r>
          </a:p>
          <a:p>
            <a:pPr algn="just"/>
            <a:r>
              <a:rPr lang="es-EC" sz="2000" dirty="0" smtClean="0">
                <a:latin typeface="Calibri" pitchFamily="34" charset="0"/>
                <a:cs typeface="Calibri" pitchFamily="34" charset="0"/>
              </a:rPr>
              <a:t>		MEDRANO GUERRA, IVAN ALEXANDER</a:t>
            </a:r>
          </a:p>
          <a:p>
            <a:pPr algn="just"/>
            <a:endParaRPr lang="es-EC" sz="20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s-EC" sz="2000" b="1" dirty="0" smtClean="0">
                <a:latin typeface="Calibri" pitchFamily="34" charset="0"/>
                <a:cs typeface="Calibri" pitchFamily="34" charset="0"/>
              </a:rPr>
              <a:t>DIRECTOR:	</a:t>
            </a:r>
            <a:r>
              <a:rPr lang="es-EC" sz="2000" dirty="0" smtClean="0">
                <a:latin typeface="Calibri" pitchFamily="34" charset="0"/>
                <a:cs typeface="Calibri" pitchFamily="34" charset="0"/>
              </a:rPr>
              <a:t>DR. NARANJO SANTAMARÍA, IVÁN JACINTO</a:t>
            </a:r>
            <a:endParaRPr lang="es-EC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31315" y="2415177"/>
            <a:ext cx="11327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latin typeface="Calibri" pitchFamily="34" charset="0"/>
                <a:cs typeface="Calibri" pitchFamily="34" charset="0"/>
              </a:rPr>
              <a:t>“ESTUDIO DE LA PRESENCIA DE GLIFOSATO MEDIANTE INMUNOENSAYO ENZIMÁTICO (ELISA) EN EXPLOTACIONES ACUÍCOLAS DE LA PROVINCIA DE SANTO DOMINGO DE LOS TSACHILAS”</a:t>
            </a:r>
          </a:p>
          <a:p>
            <a:endParaRPr lang="es-EC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036018" y="5805264"/>
            <a:ext cx="8159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latin typeface="Calibri" pitchFamily="34" charset="0"/>
                <a:cs typeface="Calibri" pitchFamily="34" charset="0"/>
              </a:rPr>
              <a:t>SANTO DOMINGO – ECUADOR</a:t>
            </a:r>
          </a:p>
          <a:p>
            <a:pPr algn="ctr"/>
            <a:r>
              <a:rPr lang="es-EC" sz="2000" b="1" dirty="0" smtClean="0">
                <a:latin typeface="Calibri" pitchFamily="34" charset="0"/>
                <a:cs typeface="Calibri" pitchFamily="34" charset="0"/>
              </a:rPr>
              <a:t>2020</a:t>
            </a:r>
            <a:endParaRPr lang="es-EC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Los productos naturales ¡vaya timo!: Harto de Glifosa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702" y="3796076"/>
            <a:ext cx="3072105" cy="158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13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93676" y="179348"/>
            <a:ext cx="1930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i="1" dirty="0">
                <a:latin typeface="Calibri" pitchFamily="34" charset="0"/>
                <a:cs typeface="Calibri" pitchFamily="34" charset="0"/>
              </a:rPr>
              <a:t>Variables a Medir</a:t>
            </a:r>
            <a:r>
              <a:rPr lang="es-EC" b="1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90333" y="1137518"/>
            <a:ext cx="3319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Calibri" pitchFamily="34" charset="0"/>
                <a:cs typeface="Calibri" pitchFamily="34" charset="0"/>
              </a:rPr>
              <a:t>D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eterminación </a:t>
            </a:r>
            <a:r>
              <a:rPr lang="es-EC" dirty="0">
                <a:latin typeface="Calibri" pitchFamily="34" charset="0"/>
                <a:cs typeface="Calibri" pitchFamily="34" charset="0"/>
              </a:rPr>
              <a:t>de los parámetros de la calidad del agua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583036" y="1006142"/>
            <a:ext cx="2508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Calibri" pitchFamily="34" charset="0"/>
                <a:cs typeface="Calibri" pitchFamily="34" charset="0"/>
              </a:rPr>
              <a:t>- Temperatura</a:t>
            </a:r>
          </a:p>
          <a:p>
            <a:r>
              <a:rPr lang="es-EC" dirty="0" smtClean="0">
                <a:latin typeface="Calibri" pitchFamily="34" charset="0"/>
                <a:cs typeface="Calibri" pitchFamily="34" charset="0"/>
              </a:rPr>
              <a:t>- pH</a:t>
            </a:r>
          </a:p>
          <a:p>
            <a:r>
              <a:rPr lang="es-EC" dirty="0" smtClean="0">
                <a:latin typeface="Calibri" pitchFamily="34" charset="0"/>
                <a:cs typeface="Calibri" pitchFamily="34" charset="0"/>
              </a:rPr>
              <a:t>- Conductividad </a:t>
            </a:r>
            <a:r>
              <a:rPr lang="es-EC" dirty="0">
                <a:latin typeface="Calibri" pitchFamily="34" charset="0"/>
                <a:cs typeface="Calibri" pitchFamily="34" charset="0"/>
              </a:rPr>
              <a:t>eléctrica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34566" y="3933926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Calibri" pitchFamily="34" charset="0"/>
                <a:cs typeface="Calibri" pitchFamily="34" charset="0"/>
              </a:rPr>
              <a:t>D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eterminación </a:t>
            </a:r>
            <a:r>
              <a:rPr lang="es-EC" dirty="0">
                <a:latin typeface="Calibri" pitchFamily="34" charset="0"/>
                <a:cs typeface="Calibri" pitchFamily="34" charset="0"/>
              </a:rPr>
              <a:t>de la presencia del glifosato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347031" y="2859128"/>
            <a:ext cx="60928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smtClean="0"/>
              <a:t>- Se </a:t>
            </a:r>
            <a:r>
              <a:rPr lang="es-EC" dirty="0"/>
              <a:t>utilizó un kit </a:t>
            </a:r>
            <a:r>
              <a:rPr lang="es-EC" dirty="0" smtClean="0"/>
              <a:t>ELISA</a:t>
            </a:r>
            <a:endParaRPr lang="es-EC" dirty="0"/>
          </a:p>
        </p:txBody>
      </p:sp>
      <p:sp>
        <p:nvSpPr>
          <p:cNvPr id="10" name="9 Rectángulo"/>
          <p:cNvSpPr/>
          <p:nvPr/>
        </p:nvSpPr>
        <p:spPr>
          <a:xfrm>
            <a:off x="4402580" y="3333761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dirty="0" smtClean="0">
                <a:latin typeface="Calibri" pitchFamily="34" charset="0"/>
                <a:cs typeface="Calibri" pitchFamily="34" charset="0"/>
              </a:rPr>
              <a:t>- Las </a:t>
            </a:r>
            <a:r>
              <a:rPr lang="es-EC" dirty="0">
                <a:latin typeface="Calibri" pitchFamily="34" charset="0"/>
                <a:cs typeface="Calibri" pitchFamily="34" charset="0"/>
              </a:rPr>
              <a:t>muestras recolectadas fueron analizadas en el laboratorio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Testfarm</a:t>
            </a:r>
            <a:r>
              <a:rPr lang="es-EC" dirty="0">
                <a:latin typeface="Calibri" pitchFamily="34" charset="0"/>
                <a:cs typeface="Calibri" pitchFamily="34" charset="0"/>
              </a:rPr>
              <a:t> autorizado por AGROCALIDAD y acreditado por el Servicio de Acreditación Ecuatoriano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– SAE.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462853" y="4427317"/>
            <a:ext cx="491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Calibri" pitchFamily="34" charset="0"/>
                <a:cs typeface="Calibri" pitchFamily="34" charset="0"/>
              </a:rPr>
              <a:t>- Los </a:t>
            </a:r>
            <a:r>
              <a:rPr lang="es-EC" dirty="0">
                <a:latin typeface="Calibri" pitchFamily="34" charset="0"/>
                <a:cs typeface="Calibri" pitchFamily="34" charset="0"/>
              </a:rPr>
              <a:t>resultados fueron cualitativos y cuantitativos.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4583036" y="5085184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smtClean="0">
                <a:latin typeface="Calibri" pitchFamily="34" charset="0"/>
                <a:cs typeface="Calibri" pitchFamily="34" charset="0"/>
              </a:rPr>
              <a:t>- La </a:t>
            </a:r>
            <a:r>
              <a:rPr lang="es-EC" dirty="0">
                <a:latin typeface="Calibri" pitchFamily="34" charset="0"/>
                <a:cs typeface="Calibri" pitchFamily="34" charset="0"/>
              </a:rPr>
              <a:t>evaluación de la prueba ELISA se realizó utilizando el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solver</a:t>
            </a:r>
            <a:r>
              <a:rPr lang="es-EC" dirty="0">
                <a:latin typeface="Calibri" pitchFamily="34" charset="0"/>
                <a:cs typeface="Calibri" pitchFamily="34" charset="0"/>
              </a:rPr>
              <a:t>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(macro hoja de cálculo disponible de </a:t>
            </a:r>
            <a:r>
              <a:rPr lang="es-EC" dirty="0" err="1" smtClean="0">
                <a:latin typeface="Calibri" pitchFamily="34" charset="0"/>
                <a:cs typeface="Calibri" pitchFamily="34" charset="0"/>
              </a:rPr>
              <a:t>Abraxis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).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7704298" y="1136757"/>
            <a:ext cx="3788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Calibri" pitchFamily="34" charset="0"/>
                <a:cs typeface="Calibri" pitchFamily="34" charset="0"/>
              </a:rPr>
              <a:t>Se realizo un análisis estadístico para estas variables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13 Abrir llave"/>
          <p:cNvSpPr/>
          <p:nvPr/>
        </p:nvSpPr>
        <p:spPr>
          <a:xfrm>
            <a:off x="4078982" y="836712"/>
            <a:ext cx="648072" cy="1224136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Abrir llave"/>
          <p:cNvSpPr/>
          <p:nvPr/>
        </p:nvSpPr>
        <p:spPr>
          <a:xfrm>
            <a:off x="7535366" y="1006142"/>
            <a:ext cx="576064" cy="77694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Abrir llave"/>
          <p:cNvSpPr/>
          <p:nvPr/>
        </p:nvSpPr>
        <p:spPr>
          <a:xfrm>
            <a:off x="3809669" y="2276872"/>
            <a:ext cx="773367" cy="3816424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Rectángulo"/>
          <p:cNvSpPr/>
          <p:nvPr/>
        </p:nvSpPr>
        <p:spPr>
          <a:xfrm>
            <a:off x="4272077" y="2452246"/>
            <a:ext cx="2847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 smtClean="0">
                <a:latin typeface="Calibri" pitchFamily="34" charset="0"/>
                <a:cs typeface="Calibri" pitchFamily="34" charset="0"/>
              </a:rPr>
              <a:t>- Concentración </a:t>
            </a:r>
            <a:r>
              <a:rPr lang="es-EC" i="1" dirty="0">
                <a:latin typeface="Calibri" pitchFamily="34" charset="0"/>
                <a:cs typeface="Calibri" pitchFamily="34" charset="0"/>
              </a:rPr>
              <a:t>de glifosato 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2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23353" y="173831"/>
            <a:ext cx="1619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Calibri" pitchFamily="34" charset="0"/>
                <a:cs typeface="Calibri" pitchFamily="34" charset="0"/>
              </a:rPr>
              <a:t>Fase de Campo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067640" y="35332"/>
            <a:ext cx="6356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Calibri" pitchFamily="34" charset="0"/>
                <a:cs typeface="Calibri" pitchFamily="34" charset="0"/>
              </a:rPr>
              <a:t>Reconocimiento para la determinación de las unidades experimentales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15640" y="681663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Calibri" pitchFamily="34" charset="0"/>
                <a:cs typeface="Calibri" pitchFamily="34" charset="0"/>
              </a:rPr>
              <a:t>Recolección de muestras en explotaciones acuícolas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16" y="1195071"/>
            <a:ext cx="6224437" cy="570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8" y="1412774"/>
            <a:ext cx="1680530" cy="223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8" y="3861048"/>
            <a:ext cx="280831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088" y="1448033"/>
            <a:ext cx="2927982" cy="219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870" y="3861047"/>
            <a:ext cx="1800200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016917" y="825739"/>
            <a:ext cx="4893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itchFamily="34" charset="0"/>
                <a:cs typeface="Calibri" pitchFamily="34" charset="0"/>
              </a:rPr>
              <a:t>Coordenadas UTM de las unidades experimentales</a:t>
            </a:r>
          </a:p>
        </p:txBody>
      </p:sp>
    </p:spTree>
    <p:extLst>
      <p:ext uri="{BB962C8B-B14F-4D97-AF65-F5344CB8AC3E}">
        <p14:creationId xmlns:p14="http://schemas.microsoft.com/office/powerpoint/2010/main" val="226620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4300" r="5201" b="6951"/>
          <a:stretch/>
        </p:blipFill>
        <p:spPr>
          <a:xfrm>
            <a:off x="394489" y="620688"/>
            <a:ext cx="1837644" cy="20882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90" y="620688"/>
            <a:ext cx="1837644" cy="20882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893" y="620688"/>
            <a:ext cx="1837644" cy="20882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8" y="3789040"/>
            <a:ext cx="2178674" cy="20882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487" y="620688"/>
            <a:ext cx="1870187" cy="20882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31" y="3789040"/>
            <a:ext cx="3396459" cy="208823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3222" y="3730724"/>
            <a:ext cx="2939819" cy="2204864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6428" y="3793488"/>
            <a:ext cx="1991543" cy="2088232"/>
          </a:xfrm>
          <a:prstGeom prst="rect">
            <a:avLst/>
          </a:prstGeom>
        </p:spPr>
      </p:pic>
      <p:sp>
        <p:nvSpPr>
          <p:cNvPr id="12" name="Flecha derecha 11"/>
          <p:cNvSpPr/>
          <p:nvPr/>
        </p:nvSpPr>
        <p:spPr>
          <a:xfrm>
            <a:off x="2422798" y="1412776"/>
            <a:ext cx="64807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Flecha derecha 12"/>
          <p:cNvSpPr/>
          <p:nvPr/>
        </p:nvSpPr>
        <p:spPr>
          <a:xfrm>
            <a:off x="8705874" y="1418921"/>
            <a:ext cx="64807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Flecha derecha 13"/>
          <p:cNvSpPr/>
          <p:nvPr/>
        </p:nvSpPr>
        <p:spPr>
          <a:xfrm>
            <a:off x="5599077" y="1412776"/>
            <a:ext cx="64807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8255446" y="4833156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36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06574" y="548680"/>
            <a:ext cx="2058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Calibri" pitchFamily="34" charset="0"/>
                <a:cs typeface="Calibri" pitchFamily="34" charset="0"/>
              </a:rPr>
              <a:t>Fase de Laboratorio</a:t>
            </a:r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26948" t="16551" r="27298" b="22069"/>
          <a:stretch/>
        </p:blipFill>
        <p:spPr bwMode="auto">
          <a:xfrm>
            <a:off x="425461" y="1957473"/>
            <a:ext cx="4752528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90550" y="1202013"/>
            <a:ext cx="4445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latin typeface="Calibri" pitchFamily="34" charset="0"/>
                <a:cs typeface="Calibri" pitchFamily="34" charset="0"/>
              </a:rPr>
              <a:t>Muestras recolectadas y etiquetadas, total 72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8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8" t="16207" r="26910" b="23104"/>
          <a:stretch/>
        </p:blipFill>
        <p:spPr bwMode="auto">
          <a:xfrm>
            <a:off x="6599262" y="1980812"/>
            <a:ext cx="4248472" cy="319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5807174" y="1063513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i="1" dirty="0" smtClean="0">
                <a:latin typeface="Calibri" pitchFamily="34" charset="0"/>
                <a:cs typeface="Calibri" pitchFamily="34" charset="0"/>
              </a:rPr>
              <a:t>Kit </a:t>
            </a:r>
            <a:r>
              <a:rPr lang="es-ES" i="1" dirty="0">
                <a:latin typeface="Calibri" pitchFamily="34" charset="0"/>
                <a:cs typeface="Calibri" pitchFamily="34" charset="0"/>
              </a:rPr>
              <a:t>Elisa a temperatura ambiente para proceder con el análisis de las muestras recolectadas.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588766" y="5445224"/>
            <a:ext cx="68123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latin typeface="Calibri" pitchFamily="34" charset="0"/>
                <a:cs typeface="Calibri" pitchFamily="34" charset="0"/>
              </a:rPr>
              <a:t>Kit ELISA </a:t>
            </a:r>
            <a:r>
              <a:rPr lang="es-EC" dirty="0">
                <a:latin typeface="Calibri" pitchFamily="34" charset="0"/>
                <a:cs typeface="Calibri" pitchFamily="34" charset="0"/>
              </a:rPr>
              <a:t>tiene un límite de detección estimado del 90% y el medio de prueba del 50% de 0,05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ppb</a:t>
            </a:r>
            <a:r>
              <a:rPr lang="es-EC" dirty="0">
                <a:latin typeface="Calibri" pitchFamily="34" charset="0"/>
                <a:cs typeface="Calibri" pitchFamily="34" charset="0"/>
              </a:rPr>
              <a:t>. Determinaciones más cerca de la mitad de la curva de calibración haciendo que los resultados sean precisos </a:t>
            </a:r>
          </a:p>
        </p:txBody>
      </p:sp>
    </p:spTree>
    <p:extLst>
      <p:ext uri="{BB962C8B-B14F-4D97-AF65-F5344CB8AC3E}">
        <p14:creationId xmlns:p14="http://schemas.microsoft.com/office/powerpoint/2010/main" val="102508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78582" y="188640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b="1" i="1" dirty="0">
                <a:latin typeface="Calibri" pitchFamily="34" charset="0"/>
                <a:cs typeface="Calibri" pitchFamily="34" charset="0"/>
              </a:rPr>
              <a:t>Determinación de la concentración de glifosato mediante la técnica de ELISA </a:t>
            </a:r>
            <a:endParaRPr lang="es-EC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62559" y="1124744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Calibri" pitchFamily="34" charset="0"/>
                <a:cs typeface="Calibri" pitchFamily="34" charset="0"/>
              </a:rPr>
              <a:t>Tubos de ensayo etiquetados y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micropipeta</a:t>
            </a:r>
            <a:r>
              <a:rPr lang="es-EC" dirty="0">
                <a:latin typeface="Calibri" pitchFamily="34" charset="0"/>
                <a:cs typeface="Calibri" pitchFamily="34" charset="0"/>
              </a:rPr>
              <a:t> multicanal junto al protocolo ABRAXIS para el inicio del procedimiento de ensayo.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84" y="2268247"/>
            <a:ext cx="4340173" cy="326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109309" y="1201688"/>
            <a:ext cx="3774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latin typeface="Calibri" pitchFamily="34" charset="0"/>
                <a:cs typeface="Calibri" pitchFamily="34" charset="0"/>
              </a:rPr>
              <a:t>Aplicación del anticuerpo a los pocillos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422" y="1772816"/>
            <a:ext cx="330236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7" t="31440" r="46606" b="45218"/>
          <a:stretch/>
        </p:blipFill>
        <p:spPr bwMode="auto">
          <a:xfrm rot="16200000">
            <a:off x="7919837" y="4026744"/>
            <a:ext cx="2069378" cy="3007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48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60" y="1140175"/>
            <a:ext cx="3876029" cy="292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33131" y="577021"/>
            <a:ext cx="4533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itchFamily="34" charset="0"/>
                <a:cs typeface="Calibri" pitchFamily="34" charset="0"/>
              </a:rPr>
              <a:t>Aplicación de la solución de conjugado enzima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802651" y="577021"/>
            <a:ext cx="2808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latin typeface="Calibri" pitchFamily="34" charset="0"/>
                <a:cs typeface="Calibri" pitchFamily="34" charset="0"/>
              </a:rPr>
              <a:t>Aplicación del sustrato color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46" y="1140175"/>
            <a:ext cx="3830833" cy="285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271" y="4272105"/>
            <a:ext cx="367578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09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28194" y="278298"/>
            <a:ext cx="319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latin typeface="Calibri" pitchFamily="34" charset="0"/>
                <a:cs typeface="Calibri" pitchFamily="34" charset="0"/>
              </a:rPr>
              <a:t>Aplicación de la solución parada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94" y="826601"/>
            <a:ext cx="2376264" cy="297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3"/>
          <a:srcRect l="35097" t="17586" r="33424" b="42668"/>
          <a:stretch/>
        </p:blipFill>
        <p:spPr bwMode="auto">
          <a:xfrm>
            <a:off x="1054646" y="4041498"/>
            <a:ext cx="3240360" cy="2339830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921634" y="310096"/>
            <a:ext cx="1239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latin typeface="Calibri" pitchFamily="34" charset="0"/>
                <a:cs typeface="Calibri" pitchFamily="34" charset="0"/>
              </a:rPr>
              <a:t>Lector Elisa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7 Imagen"/>
          <p:cNvPicPr/>
          <p:nvPr/>
        </p:nvPicPr>
        <p:blipFill rotWithShape="1">
          <a:blip r:embed="rId4"/>
          <a:srcRect l="30050" t="16897" r="29624" b="31035"/>
          <a:stretch/>
        </p:blipFill>
        <p:spPr bwMode="auto">
          <a:xfrm>
            <a:off x="7131365" y="982361"/>
            <a:ext cx="3024336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18957" r="3361" b="50000"/>
          <a:stretch/>
        </p:blipFill>
        <p:spPr bwMode="auto">
          <a:xfrm>
            <a:off x="5900025" y="4041498"/>
            <a:ext cx="5487016" cy="2555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8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2598" y="116632"/>
            <a:ext cx="9955504" cy="792088"/>
          </a:xfrm>
        </p:spPr>
        <p:txBody>
          <a:bodyPr>
            <a:normAutofit fontScale="90000"/>
          </a:bodyPr>
          <a:lstStyle/>
          <a:p>
            <a:r>
              <a:rPr lang="es-EC" sz="5400" b="1" u="sng" dirty="0" smtClean="0">
                <a:latin typeface="Calibri" pitchFamily="34" charset="0"/>
                <a:cs typeface="Calibri" pitchFamily="34" charset="0"/>
              </a:rPr>
              <a:t>RESULTADOS</a:t>
            </a:r>
            <a:endParaRPr lang="es-EC" sz="5400" b="1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152078" y="105273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libri" pitchFamily="34" charset="0"/>
                <a:cs typeface="Calibri" pitchFamily="34" charset="0"/>
              </a:rPr>
              <a:t>PARÁMETROS DE CALIDAD DE AGUA</a:t>
            </a:r>
            <a:endParaRPr lang="es-EC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838" y="1979548"/>
            <a:ext cx="5676670" cy="341204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516717" y="5635270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Calibri" pitchFamily="34" charset="0"/>
                <a:cs typeface="Calibri" pitchFamily="34" charset="0"/>
              </a:rPr>
              <a:t>La época lluviosa va desde diciembre hasta mayo, con temperaturas promedio de 25°C, mientras que la época seca va desde junio a agosto presentando temperaturas de 23°C, esto según la página oficial (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weather</a:t>
            </a:r>
            <a:r>
              <a:rPr lang="es-EC" dirty="0">
                <a:latin typeface="Calibri" pitchFamily="34" charset="0"/>
                <a:cs typeface="Calibri" pitchFamily="34" charset="0"/>
              </a:rPr>
              <a:t>-atlas, 2020)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22598" y="1313130"/>
            <a:ext cx="6092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10260" indent="-810260" algn="just">
              <a:lnSpc>
                <a:spcPct val="200000"/>
              </a:lnSpc>
              <a:spcAft>
                <a:spcPts val="1000"/>
              </a:spcAft>
            </a:pPr>
            <a:r>
              <a:rPr lang="es-ES" dirty="0">
                <a:latin typeface="Calibri" pitchFamily="34" charset="0"/>
                <a:cs typeface="Calibri" pitchFamily="34" charset="0"/>
              </a:rPr>
              <a:t>Prueba de significancia de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Tukey</a:t>
            </a:r>
            <a:r>
              <a:rPr lang="es-ES" dirty="0">
                <a:latin typeface="Calibri" pitchFamily="34" charset="0"/>
                <a:cs typeface="Calibri" pitchFamily="34" charset="0"/>
              </a:rPr>
              <a:t> de la variable temperatura.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55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854" y="1268760"/>
            <a:ext cx="5832648" cy="374441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55755" y="404664"/>
            <a:ext cx="4894610" cy="568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10260" indent="-810260" algn="just">
              <a:lnSpc>
                <a:spcPct val="200000"/>
              </a:lnSpc>
              <a:spcAft>
                <a:spcPts val="1000"/>
              </a:spcAft>
            </a:pPr>
            <a:r>
              <a:rPr lang="es-ES" dirty="0">
                <a:latin typeface="Calibri" pitchFamily="34" charset="0"/>
                <a:cs typeface="Calibri" pitchFamily="34" charset="0"/>
              </a:rPr>
              <a:t>Prueba de significancia de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Tukey</a:t>
            </a:r>
            <a:r>
              <a:rPr lang="es-ES" dirty="0">
                <a:latin typeface="Calibri" pitchFamily="34" charset="0"/>
                <a:cs typeface="Calibri" pitchFamily="34" charset="0"/>
              </a:rPr>
              <a:t> de la variable pH.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62658" y="5373216"/>
            <a:ext cx="9361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Calibri" pitchFamily="34" charset="0"/>
                <a:cs typeface="Calibri" pitchFamily="34" charset="0"/>
              </a:rPr>
              <a:t>Mediante su estudio “Manejo del cultivo de Tilapia” (Saavedra, 2006) manifiesta que el pH óptimo para el desarrollo del mismo, se encuentra entre 6 y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8. Teniendo en cuenta que tilapias </a:t>
            </a:r>
            <a:r>
              <a:rPr lang="es-EC" dirty="0">
                <a:latin typeface="Calibri" pitchFamily="34" charset="0"/>
                <a:cs typeface="Calibri" pitchFamily="34" charset="0"/>
              </a:rPr>
              <a:t>no pueden tolerar valores menores de 5, pero sí pueden resistir valores superiores a 10 (alcalinos).</a:t>
            </a:r>
          </a:p>
          <a:p>
            <a:endParaRPr lang="es-EC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854" y="1052736"/>
            <a:ext cx="6162737" cy="370419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06574" y="188640"/>
            <a:ext cx="7223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0260" indent="-810260" algn="just">
              <a:lnSpc>
                <a:spcPct val="200000"/>
              </a:lnSpc>
              <a:spcAft>
                <a:spcPts val="1000"/>
              </a:spcAft>
            </a:pPr>
            <a:r>
              <a:rPr lang="es-ES" dirty="0">
                <a:latin typeface="Calibri" pitchFamily="34" charset="0"/>
                <a:cs typeface="Calibri" pitchFamily="34" charset="0"/>
              </a:rPr>
              <a:t>Prueba de significancia de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Tukey</a:t>
            </a:r>
            <a:r>
              <a:rPr lang="es-ES" dirty="0">
                <a:latin typeface="Calibri" pitchFamily="34" charset="0"/>
                <a:cs typeface="Calibri" pitchFamily="34" charset="0"/>
              </a:rPr>
              <a:t> de la variable Conductividad Eléctrica.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6574" y="5013176"/>
            <a:ext cx="106571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Calibri" pitchFamily="34" charset="0"/>
                <a:cs typeface="Calibri" pitchFamily="34" charset="0"/>
              </a:rPr>
              <a:t>Según la página (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waterboards</a:t>
            </a:r>
            <a:r>
              <a:rPr lang="es-EC" dirty="0">
                <a:latin typeface="Calibri" pitchFamily="34" charset="0"/>
                <a:cs typeface="Calibri" pitchFamily="34" charset="0"/>
              </a:rPr>
              <a:t>, 2019) dicha conductividad puede variar según la fuente de agua, las cuales pueden ser aguas subterráneas, de escorrentía, de agricultura, de precipitación o ríos. </a:t>
            </a:r>
            <a:endParaRPr lang="es-EC" dirty="0" smtClean="0">
              <a:latin typeface="Calibri" pitchFamily="34" charset="0"/>
              <a:cs typeface="Calibri" pitchFamily="34" charset="0"/>
            </a:endParaRPr>
          </a:p>
          <a:p>
            <a:pPr algn="just"/>
            <a:endParaRPr lang="es-EC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s-EC" dirty="0" smtClean="0">
                <a:latin typeface="Calibri" pitchFamily="34" charset="0"/>
                <a:cs typeface="Calibri" pitchFamily="34" charset="0"/>
              </a:rPr>
              <a:t>Teniendo </a:t>
            </a:r>
            <a:r>
              <a:rPr lang="es-EC" dirty="0">
                <a:latin typeface="Calibri" pitchFamily="34" charset="0"/>
                <a:cs typeface="Calibri" pitchFamily="34" charset="0"/>
              </a:rPr>
              <a:t>en cuenta lo antes mencionado los resultados obtenidos muestran conductividades relativamente bajas, esto a que las muestras recolectadas fueron de aguas naturales las cuales se encuentran por debajo del rango &lt;700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mS</a:t>
            </a:r>
            <a:r>
              <a:rPr lang="es-EC" dirty="0">
                <a:latin typeface="Calibri" pitchFamily="34" charset="0"/>
                <a:cs typeface="Calibri" pitchFamily="34" charset="0"/>
              </a:rPr>
              <a:t>/cm de agua de suministro de riego.</a:t>
            </a:r>
          </a:p>
          <a:p>
            <a:pPr algn="just"/>
            <a:r>
              <a:rPr lang="es-EC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31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2598" y="116632"/>
            <a:ext cx="9955504" cy="792088"/>
          </a:xfrm>
        </p:spPr>
        <p:txBody>
          <a:bodyPr>
            <a:noAutofit/>
          </a:bodyPr>
          <a:lstStyle/>
          <a:p>
            <a:r>
              <a:rPr lang="es-EC" sz="5400" b="1" u="sng" dirty="0" smtClean="0">
                <a:latin typeface="Calibri" pitchFamily="34" charset="0"/>
                <a:cs typeface="Calibri" pitchFamily="34" charset="0"/>
              </a:rPr>
              <a:t>INTRODUCCIÓN</a:t>
            </a:r>
            <a:endParaRPr lang="es-EC" sz="5400" b="1" u="sng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HERBICIDAS – Inducamp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2" t="37773" r="15927" b="3629"/>
          <a:stretch/>
        </p:blipFill>
        <p:spPr bwMode="auto">
          <a:xfrm>
            <a:off x="268586" y="1124744"/>
            <a:ext cx="2305221" cy="110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3389443" y="1232755"/>
            <a:ext cx="4392488" cy="8893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b="1" dirty="0" smtClean="0">
                <a:latin typeface="Calibri" pitchFamily="34" charset="0"/>
                <a:cs typeface="Calibri" pitchFamily="34" charset="0"/>
              </a:rPr>
              <a:t>Afecta: 	*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Calidad del agua</a:t>
            </a:r>
          </a:p>
          <a:p>
            <a:r>
              <a:rPr lang="es-EC" dirty="0">
                <a:latin typeface="Calibri" pitchFamily="34" charset="0"/>
                <a:cs typeface="Calibri" pitchFamily="34" charset="0"/>
              </a:rPr>
              <a:t>	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*Organismos no considerados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3 Flecha derecha"/>
          <p:cNvSpPr/>
          <p:nvPr/>
        </p:nvSpPr>
        <p:spPr>
          <a:xfrm>
            <a:off x="2638822" y="1497396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Rectángulo"/>
          <p:cNvSpPr/>
          <p:nvPr/>
        </p:nvSpPr>
        <p:spPr>
          <a:xfrm>
            <a:off x="8272552" y="980273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Calibri" pitchFamily="34" charset="0"/>
                <a:cs typeface="Calibri" pitchFamily="34" charset="0"/>
              </a:rPr>
              <a:t>*Retardo </a:t>
            </a:r>
            <a:r>
              <a:rPr lang="es-EC" dirty="0">
                <a:latin typeface="Calibri" pitchFamily="34" charset="0"/>
                <a:cs typeface="Calibri" pitchFamily="34" charset="0"/>
              </a:rPr>
              <a:t>en el crecimiento de organismos como algas y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peces.</a:t>
            </a:r>
          </a:p>
          <a:p>
            <a:r>
              <a:rPr lang="es-EC" dirty="0" smtClean="0">
                <a:latin typeface="Calibri" pitchFamily="34" charset="0"/>
                <a:cs typeface="Calibri" pitchFamily="34" charset="0"/>
              </a:rPr>
              <a:t>*Inhibición </a:t>
            </a:r>
            <a:r>
              <a:rPr lang="es-EC" dirty="0">
                <a:latin typeface="Calibri" pitchFamily="34" charset="0"/>
                <a:cs typeface="Calibri" pitchFamily="34" charset="0"/>
              </a:rPr>
              <a:t>de la eclosión en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erizos.</a:t>
            </a:r>
          </a:p>
          <a:p>
            <a:r>
              <a:rPr lang="es-EC" dirty="0" smtClean="0">
                <a:latin typeface="Calibri" pitchFamily="34" charset="0"/>
                <a:cs typeface="Calibri" pitchFamily="34" charset="0"/>
              </a:rPr>
              <a:t>*Cambios </a:t>
            </a:r>
            <a:r>
              <a:rPr lang="es-EC" dirty="0">
                <a:latin typeface="Calibri" pitchFamily="34" charset="0"/>
                <a:cs typeface="Calibri" pitchFamily="34" charset="0"/>
              </a:rPr>
              <a:t>histopatológicos en branquias de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tilapia.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5 Abrir llave"/>
          <p:cNvSpPr/>
          <p:nvPr/>
        </p:nvSpPr>
        <p:spPr>
          <a:xfrm>
            <a:off x="7967414" y="840063"/>
            <a:ext cx="432048" cy="1894536"/>
          </a:xfrm>
          <a:prstGeom prst="lef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 redondeado"/>
          <p:cNvSpPr/>
          <p:nvPr/>
        </p:nvSpPr>
        <p:spPr>
          <a:xfrm>
            <a:off x="268586" y="2936140"/>
            <a:ext cx="11371235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dirty="0">
                <a:latin typeface="Calibri" pitchFamily="34" charset="0"/>
                <a:cs typeface="Calibri" pitchFamily="34" charset="0"/>
              </a:rPr>
              <a:t>Dichas alteraciones dependen de la especie u organismo, tipo de compuesto, la concentración de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herbicida </a:t>
            </a:r>
            <a:r>
              <a:rPr lang="es-EC" dirty="0">
                <a:latin typeface="Calibri" pitchFamily="34" charset="0"/>
                <a:cs typeface="Calibri" pitchFamily="34" charset="0"/>
              </a:rPr>
              <a:t>en agua y el tiempo de exposición (Salazar, 2011).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15945" r="59225"/>
          <a:stretch/>
        </p:blipFill>
        <p:spPr bwMode="auto">
          <a:xfrm>
            <a:off x="727238" y="3967632"/>
            <a:ext cx="1551543" cy="1753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196278" y="5721077"/>
            <a:ext cx="3522663" cy="8893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alibri" pitchFamily="34" charset="0"/>
                <a:cs typeface="Calibri" pitchFamily="34" charset="0"/>
              </a:rPr>
              <a:t>Desarrollo de </a:t>
            </a:r>
            <a:r>
              <a:rPr lang="es-EC" dirty="0">
                <a:latin typeface="Calibri" pitchFamily="34" charset="0"/>
                <a:cs typeface="Calibri" pitchFamily="34" charset="0"/>
              </a:rPr>
              <a:t>estudios sobre el efecto del glifosato en peces </a:t>
            </a:r>
            <a:r>
              <a:rPr lang="es-EC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(últimos 10 años) </a:t>
            </a:r>
          </a:p>
        </p:txBody>
      </p:sp>
      <p:sp>
        <p:nvSpPr>
          <p:cNvPr id="11" name="10 Flecha derecha"/>
          <p:cNvSpPr/>
          <p:nvPr/>
        </p:nvSpPr>
        <p:spPr>
          <a:xfrm>
            <a:off x="2638822" y="4701159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Rectángulo"/>
          <p:cNvSpPr/>
          <p:nvPr/>
        </p:nvSpPr>
        <p:spPr>
          <a:xfrm>
            <a:off x="8399462" y="3909368"/>
            <a:ext cx="3312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Calibri" pitchFamily="34" charset="0"/>
                <a:cs typeface="Calibri" pitchFamily="34" charset="0"/>
              </a:rPr>
              <a:t>Alteraciones:</a:t>
            </a:r>
          </a:p>
          <a:p>
            <a:r>
              <a:rPr lang="es-EC" dirty="0" smtClean="0">
                <a:latin typeface="Calibri" pitchFamily="34" charset="0"/>
                <a:cs typeface="Calibri" pitchFamily="34" charset="0"/>
              </a:rPr>
              <a:t>*Lesiones </a:t>
            </a:r>
            <a:r>
              <a:rPr lang="es-EC" dirty="0">
                <a:latin typeface="Calibri" pitchFamily="34" charset="0"/>
                <a:cs typeface="Calibri" pitchFamily="34" charset="0"/>
              </a:rPr>
              <a:t>necróticas y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proliferativas.</a:t>
            </a:r>
          </a:p>
          <a:p>
            <a:r>
              <a:rPr lang="es-EC" dirty="0" smtClean="0">
                <a:latin typeface="Calibri" pitchFamily="34" charset="0"/>
                <a:cs typeface="Calibri" pitchFamily="34" charset="0"/>
              </a:rPr>
              <a:t>*Aneurismas </a:t>
            </a:r>
            <a:r>
              <a:rPr lang="es-EC" dirty="0">
                <a:latin typeface="Calibri" pitchFamily="34" charset="0"/>
                <a:cs typeface="Calibri" pitchFamily="34" charset="0"/>
              </a:rPr>
              <a:t>e infiltración de leucocitos en branquias e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hígado.</a:t>
            </a:r>
          </a:p>
          <a:p>
            <a:r>
              <a:rPr lang="es-EC" dirty="0" smtClean="0">
                <a:latin typeface="Calibri" pitchFamily="34" charset="0"/>
                <a:cs typeface="Calibri" pitchFamily="34" charset="0"/>
              </a:rPr>
              <a:t>*Disminución </a:t>
            </a:r>
            <a:r>
              <a:rPr lang="es-EC" dirty="0">
                <a:latin typeface="Calibri" pitchFamily="34" charset="0"/>
                <a:cs typeface="Calibri" pitchFamily="34" charset="0"/>
              </a:rPr>
              <a:t>en la capacidad reproductiva de los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machos </a:t>
            </a:r>
            <a:r>
              <a:rPr lang="es-EC" dirty="0">
                <a:latin typeface="Calibri" pitchFamily="34" charset="0"/>
                <a:cs typeface="Calibri" pitchFamily="34" charset="0"/>
              </a:rPr>
              <a:t>(Cifuentes, 2016).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3389443" y="4399692"/>
            <a:ext cx="4423029" cy="8893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alibri" pitchFamily="34" charset="0"/>
                <a:cs typeface="Calibri" pitchFamily="34" charset="0"/>
              </a:rPr>
              <a:t>Concentraciones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subletales</a:t>
            </a:r>
            <a:r>
              <a:rPr lang="es-EC" dirty="0">
                <a:latin typeface="Calibri" pitchFamily="34" charset="0"/>
                <a:cs typeface="Calibri" pitchFamily="34" charset="0"/>
              </a:rPr>
              <a:t> (0.5 mg l-1) </a:t>
            </a:r>
          </a:p>
        </p:txBody>
      </p:sp>
      <p:sp>
        <p:nvSpPr>
          <p:cNvPr id="15" name="14 Abrir llave"/>
          <p:cNvSpPr/>
          <p:nvPr/>
        </p:nvSpPr>
        <p:spPr>
          <a:xfrm>
            <a:off x="7967414" y="3752288"/>
            <a:ext cx="432048" cy="2465404"/>
          </a:xfrm>
          <a:prstGeom prst="lef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80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286894" y="47667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libri" pitchFamily="34" charset="0"/>
                <a:cs typeface="Calibri" pitchFamily="34" charset="0"/>
              </a:rPr>
              <a:t>INMUNOENSAYO ENZIMÁTICO (ELISA) </a:t>
            </a:r>
            <a:endParaRPr lang="es-EC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97482" y="844525"/>
            <a:ext cx="7974166" cy="123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b="1" dirty="0">
                <a:latin typeface="Calibri" pitchFamily="34" charset="0"/>
                <a:cs typeface="Calibri" pitchFamily="34" charset="0"/>
              </a:rPr>
              <a:t>C</a:t>
            </a:r>
            <a:r>
              <a:rPr lang="es-EC" b="1" dirty="0" bmk="">
                <a:latin typeface="Calibri" pitchFamily="34" charset="0"/>
                <a:cs typeface="Calibri" pitchFamily="34" charset="0"/>
              </a:rPr>
              <a:t>alibración técnica </a:t>
            </a:r>
            <a:r>
              <a:rPr lang="es-EC" b="1" dirty="0" smtClean="0" bmk="">
                <a:latin typeface="Calibri" pitchFamily="34" charset="0"/>
                <a:cs typeface="Calibri" pitchFamily="34" charset="0"/>
              </a:rPr>
              <a:t>ELISA</a:t>
            </a: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C" b="1" dirty="0" smtClean="0" bmk="">
              <a:latin typeface="Calibri" pitchFamily="34" charset="0"/>
              <a:cs typeface="Calibri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dirty="0" smtClean="0" bmk="_Toc63775656">
                <a:latin typeface="Calibri" pitchFamily="34" charset="0"/>
                <a:cs typeface="Calibri" pitchFamily="34" charset="0"/>
              </a:rPr>
              <a:t>Curva </a:t>
            </a:r>
            <a:r>
              <a:rPr lang="es-ES" dirty="0" bmk="_Toc63775656">
                <a:latin typeface="Calibri" pitchFamily="34" charset="0"/>
                <a:cs typeface="Calibri" pitchFamily="34" charset="0"/>
              </a:rPr>
              <a:t>de calibración estándar para el ensayo ELISA competitivo</a:t>
            </a:r>
            <a:r>
              <a:rPr kumimoji="0" lang="es-ES" b="0" i="1" u="none" strike="noStrike" cap="none" normalizeH="0" baseline="0" dirty="0" smtClean="0" bmk="_Toc63775656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anose="020F0502020204030204" pitchFamily="34" charset="0"/>
                <a:cs typeface="Calibri" pitchFamily="34" charset="0"/>
              </a:rPr>
              <a:t>.</a:t>
            </a:r>
            <a:endParaRPr kumimoji="0" 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="" xmlns:xdr="http://schemas.openxmlformats.org/drawingml/2006/spreadsheetDrawing" xmlns:w="http://schemas.openxmlformats.org/wordprocessingml/2006/main" xmlns:w10="urn:schemas-microsoft-com:office:word" xmlns:v="urn:schemas-microsoft-com:vml" xmlns:o="urn:schemas-microsoft-com:office:office" xmlns:lc="http://schemas.openxmlformats.org/drawingml/2006/lockedCanvas" id="{63C63077-567A-4306-94B6-9703C837FB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5769851"/>
              </p:ext>
            </p:extLst>
          </p:nvPr>
        </p:nvGraphicFramePr>
        <p:xfrm>
          <a:off x="2278782" y="1938131"/>
          <a:ext cx="7560840" cy="3203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286894" y="5141803"/>
            <a:ext cx="64297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dirty="0" bmk="_Toc63775656">
                <a:latin typeface="Calibri" pitchFamily="34" charset="0"/>
                <a:cs typeface="Calibri" pitchFamily="34" charset="0"/>
              </a:rPr>
              <a:t>Nota. Absorbancia vs. Concentración de glifosato.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22598" y="5553964"/>
            <a:ext cx="10153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Calibri" pitchFamily="34" charset="0"/>
                <a:cs typeface="Calibri" pitchFamily="34" charset="0"/>
              </a:rPr>
              <a:t>Mientras menor absorbancia mayor concentración de la molécula de glifosato o a menor concentración de la molécula de glifosato en los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stadards</a:t>
            </a:r>
            <a:r>
              <a:rPr lang="es-EC" dirty="0">
                <a:latin typeface="Calibri" pitchFamily="34" charset="0"/>
                <a:cs typeface="Calibri" pitchFamily="34" charset="0"/>
              </a:rPr>
              <a:t> mayor grado de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absorbancia.</a:t>
            </a:r>
          </a:p>
          <a:p>
            <a:pPr algn="just"/>
            <a:endParaRPr lang="es-EC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s-EC" dirty="0" smtClean="0">
                <a:latin typeface="Calibri" pitchFamily="34" charset="0"/>
                <a:cs typeface="Calibri" pitchFamily="34" charset="0"/>
              </a:rPr>
              <a:t>Esta </a:t>
            </a:r>
            <a:r>
              <a:rPr lang="es-EC" dirty="0">
                <a:latin typeface="Calibri" pitchFamily="34" charset="0"/>
                <a:cs typeface="Calibri" pitchFamily="34" charset="0"/>
              </a:rPr>
              <a:t>representación permite sustentar la efectividad del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análisis(ABRAXIS, 2019)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62558" y="2774809"/>
            <a:ext cx="1872208" cy="162673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dirty="0" bmk="_Toc63775656">
                <a:latin typeface="Calibri" pitchFamily="34" charset="0"/>
                <a:cs typeface="Calibri" pitchFamily="34" charset="0"/>
              </a:rPr>
              <a:t>Esto se simboliza como B / B0 donde B es la intensidad de un pozo de muestra y B0 es la intensidad máxima. </a:t>
            </a:r>
          </a:p>
        </p:txBody>
      </p:sp>
    </p:spTree>
    <p:extLst>
      <p:ext uri="{BB962C8B-B14F-4D97-AF65-F5344CB8AC3E}">
        <p14:creationId xmlns:p14="http://schemas.microsoft.com/office/powerpoint/2010/main" val="334192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83" y="1556792"/>
            <a:ext cx="5112568" cy="295307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214" y="1556792"/>
            <a:ext cx="5112568" cy="2953079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478583" y="333366"/>
            <a:ext cx="5112568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Bef>
                <a:spcPts val="1000"/>
              </a:spcBef>
              <a:spcAft>
                <a:spcPts val="0"/>
              </a:spcAft>
            </a:pPr>
            <a:r>
              <a:rPr lang="es-EC" b="1" dirty="0">
                <a:latin typeface="Calibri" pitchFamily="34" charset="0"/>
                <a:cs typeface="Calibri" pitchFamily="34" charset="0"/>
              </a:rPr>
              <a:t>Presencia de </a:t>
            </a:r>
            <a:r>
              <a:rPr lang="es-EC" b="1" dirty="0" smtClean="0">
                <a:latin typeface="Calibri" pitchFamily="34" charset="0"/>
                <a:cs typeface="Calibri" pitchFamily="34" charset="0"/>
              </a:rPr>
              <a:t>glifosato</a:t>
            </a:r>
          </a:p>
          <a:p>
            <a:pPr indent="449580">
              <a:spcBef>
                <a:spcPts val="1000"/>
              </a:spcBef>
              <a:spcAft>
                <a:spcPts val="0"/>
              </a:spcAft>
            </a:pPr>
            <a:endParaRPr lang="es-EC" b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s-EC" dirty="0">
                <a:latin typeface="Calibri" pitchFamily="34" charset="0"/>
                <a:cs typeface="Calibri" pitchFamily="34" charset="0"/>
              </a:rPr>
              <a:t>Presencia de la molécula de glifosato en Santo Domingo de los </a:t>
            </a:r>
            <a:r>
              <a:rPr lang="es-EC" dirty="0" err="1" smtClean="0">
                <a:latin typeface="Calibri" pitchFamily="34" charset="0"/>
                <a:cs typeface="Calibri" pitchFamily="34" charset="0"/>
              </a:rPr>
              <a:t>Tsáchilas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.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6167213" y="936095"/>
            <a:ext cx="5112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alibri" pitchFamily="34" charset="0"/>
                <a:cs typeface="Calibri" pitchFamily="34" charset="0"/>
              </a:rPr>
              <a:t>Presencia de la molécula de glifosato según la época en Santo Domingo de los </a:t>
            </a:r>
            <a:r>
              <a:rPr lang="es-ES" dirty="0" err="1" smtClean="0">
                <a:latin typeface="Calibri" pitchFamily="34" charset="0"/>
                <a:cs typeface="Calibri" pitchFamily="34" charset="0"/>
              </a:rPr>
              <a:t>Tsáchilas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.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78584" y="5013176"/>
            <a:ext cx="5112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Calibri" pitchFamily="34" charset="0"/>
                <a:cs typeface="Calibri" pitchFamily="34" charset="0"/>
              </a:rPr>
              <a:t>Según lo expuesto por (ABRAXIS, 2019) el volumen y la frecuencia de aplicaciones del herbicida se ve influenciado por la resistencia que presentan ciertas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malezas.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167213" y="5013176"/>
            <a:ext cx="5112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latin typeface="Calibri" pitchFamily="34" charset="0"/>
                <a:cs typeface="Calibri" pitchFamily="34" charset="0"/>
              </a:rPr>
              <a:t>La molécula </a:t>
            </a:r>
            <a:r>
              <a:rPr lang="es-EC" dirty="0">
                <a:latin typeface="Calibri" pitchFamily="34" charset="0"/>
                <a:cs typeface="Calibri" pitchFamily="34" charset="0"/>
              </a:rPr>
              <a:t>tiene una vida media de 5 meses, llegando a encontrase trazas en estanques después de 1 año según lo manifestado por (Watts &amp;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Clausing</a:t>
            </a:r>
            <a:r>
              <a:rPr lang="es-EC" dirty="0">
                <a:latin typeface="Calibri" pitchFamily="34" charset="0"/>
                <a:cs typeface="Calibri" pitchFamily="34" charset="0"/>
              </a:rPr>
              <a:t>, 2019). </a:t>
            </a:r>
          </a:p>
        </p:txBody>
      </p:sp>
    </p:spTree>
    <p:extLst>
      <p:ext uri="{BB962C8B-B14F-4D97-AF65-F5344CB8AC3E}">
        <p14:creationId xmlns:p14="http://schemas.microsoft.com/office/powerpoint/2010/main" val="302438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82" y="1340768"/>
            <a:ext cx="5184576" cy="30243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222" y="1340768"/>
            <a:ext cx="5181863" cy="302433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78583" y="731467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dirty="0">
                <a:latin typeface="Calibri" pitchFamily="34" charset="0"/>
                <a:cs typeface="Calibri" pitchFamily="34" charset="0"/>
              </a:rPr>
              <a:t>Presencia de la molécula de glifosato en época lluviosa en Santo Domingo de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los </a:t>
            </a:r>
            <a:r>
              <a:rPr lang="es-EC" dirty="0" err="1" smtClean="0">
                <a:latin typeface="Calibri" pitchFamily="34" charset="0"/>
                <a:cs typeface="Calibri" pitchFamily="34" charset="0"/>
              </a:rPr>
              <a:t>Tsáchilas</a:t>
            </a:r>
            <a:r>
              <a:rPr lang="es-EC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236509" y="731467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dirty="0">
                <a:latin typeface="Calibri" pitchFamily="34" charset="0"/>
                <a:cs typeface="Calibri" pitchFamily="34" charset="0"/>
              </a:rPr>
              <a:t>Presencia de la molécula de glifosato en época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seca </a:t>
            </a:r>
            <a:r>
              <a:rPr lang="es-EC" dirty="0">
                <a:latin typeface="Calibri" pitchFamily="34" charset="0"/>
                <a:cs typeface="Calibri" pitchFamily="34" charset="0"/>
              </a:rPr>
              <a:t>en Santo Domingo de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los </a:t>
            </a:r>
            <a:r>
              <a:rPr lang="es-EC" dirty="0" err="1" smtClean="0">
                <a:latin typeface="Calibri" pitchFamily="34" charset="0"/>
                <a:cs typeface="Calibri" pitchFamily="34" charset="0"/>
              </a:rPr>
              <a:t>Tsáchilas</a:t>
            </a:r>
            <a:r>
              <a:rPr lang="es-EC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478582" y="4797152"/>
            <a:ext cx="52195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latin typeface="Calibri" pitchFamily="34" charset="0"/>
                <a:cs typeface="Calibri" pitchFamily="34" charset="0"/>
              </a:rPr>
              <a:t>Según (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Paravani</a:t>
            </a:r>
            <a:r>
              <a:rPr lang="es-EC" dirty="0">
                <a:latin typeface="Calibri" pitchFamily="34" charset="0"/>
                <a:cs typeface="Calibri" pitchFamily="34" charset="0"/>
              </a:rPr>
              <a:t> &amp;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Sasal</a:t>
            </a:r>
            <a:r>
              <a:rPr lang="es-EC" dirty="0">
                <a:latin typeface="Calibri" pitchFamily="34" charset="0"/>
                <a:cs typeface="Calibri" pitchFamily="34" charset="0"/>
              </a:rPr>
              <a:t>, 2016) los agricultores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aportan </a:t>
            </a:r>
            <a:r>
              <a:rPr lang="es-EC" dirty="0">
                <a:latin typeface="Calibri" pitchFamily="34" charset="0"/>
                <a:cs typeface="Calibri" pitchFamily="34" charset="0"/>
              </a:rPr>
              <a:t>a la contaminación mediante dos aspectos: 1) el aporte difuso de las fugas de agroquímicos desde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agrosistemas</a:t>
            </a:r>
            <a:r>
              <a:rPr lang="es-EC" dirty="0">
                <a:latin typeface="Calibri" pitchFamily="34" charset="0"/>
                <a:cs typeface="Calibri" pitchFamily="34" charset="0"/>
              </a:rPr>
              <a:t> y 2) el aporte puntual debido a malas prácticas agrícolas, como lavado de equipos pulverizadores en arroyos.</a:t>
            </a:r>
          </a:p>
          <a:p>
            <a:pPr algn="just"/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236510" y="479715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Calibri" pitchFamily="34" charset="0"/>
                <a:cs typeface="Calibri" pitchFamily="34" charset="0"/>
              </a:rPr>
              <a:t>(Cifuentes,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2016) manifiesta </a:t>
            </a:r>
            <a:r>
              <a:rPr lang="es-EC" dirty="0">
                <a:latin typeface="Calibri" pitchFamily="34" charset="0"/>
                <a:cs typeface="Calibri" pitchFamily="34" charset="0"/>
              </a:rPr>
              <a:t>que la molécula de glifosato puede desplazarse entre 8 y 14.4 km corriente abajo desde el punto de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pulverización.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1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97482" y="127085"/>
            <a:ext cx="7974166" cy="123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b="1" dirty="0" smtClean="0">
                <a:latin typeface="Calibri" pitchFamily="34" charset="0"/>
                <a:cs typeface="Calibri" pitchFamily="34" charset="0"/>
              </a:rPr>
              <a:t>Concentración de glifosato</a:t>
            </a: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C" b="1" dirty="0" smtClean="0" bmk="">
              <a:latin typeface="Calibri" pitchFamily="34" charset="0"/>
              <a:cs typeface="Calibri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dirty="0" smtClean="0" bmk="_Toc63775656">
                <a:latin typeface="Calibri" pitchFamily="34" charset="0"/>
                <a:cs typeface="Calibri" pitchFamily="34" charset="0"/>
              </a:rPr>
              <a:t>Curva </a:t>
            </a:r>
            <a:r>
              <a:rPr lang="es-ES" dirty="0" bmk="_Toc63775656">
                <a:latin typeface="Calibri" pitchFamily="34" charset="0"/>
                <a:cs typeface="Calibri" pitchFamily="34" charset="0"/>
              </a:rPr>
              <a:t>de calibración estándar para el ensayo ELISA competitivo</a:t>
            </a:r>
            <a:r>
              <a:rPr kumimoji="0" lang="es-ES" b="0" i="1" u="none" strike="noStrike" cap="none" normalizeH="0" baseline="0" dirty="0" smtClean="0" bmk="_Toc63775656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anose="020F0502020204030204" pitchFamily="34" charset="0"/>
                <a:cs typeface="Calibri" pitchFamily="34" charset="0"/>
              </a:rPr>
              <a:t>.</a:t>
            </a:r>
            <a:endParaRPr kumimoji="0" 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34" y="1301725"/>
            <a:ext cx="8496944" cy="428751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846734" y="5733256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alibri" pitchFamily="34" charset="0"/>
                <a:cs typeface="Calibri" pitchFamily="34" charset="0"/>
              </a:rPr>
              <a:t>límites permisibles por la  (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EQGs</a:t>
            </a:r>
            <a:r>
              <a:rPr lang="es-ES" dirty="0">
                <a:latin typeface="Calibri" pitchFamily="34" charset="0"/>
                <a:cs typeface="Calibri" pitchFamily="34" charset="0"/>
              </a:rPr>
              <a:t>) Guía de la calidad ambiental 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canadiense:</a:t>
            </a:r>
          </a:p>
          <a:p>
            <a:pPr algn="just"/>
            <a:r>
              <a:rPr lang="es-ES" dirty="0" smtClean="0">
                <a:latin typeface="Calibri" pitchFamily="34" charset="0"/>
                <a:cs typeface="Calibri" pitchFamily="34" charset="0"/>
              </a:rPr>
              <a:t>Vida acuática 	0,065 </a:t>
            </a:r>
            <a:r>
              <a:rPr lang="es-ES" dirty="0" err="1" smtClean="0">
                <a:latin typeface="Calibri" pitchFamily="34" charset="0"/>
                <a:cs typeface="Calibri" pitchFamily="34" charset="0"/>
              </a:rPr>
              <a:t>ng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/ml</a:t>
            </a:r>
          </a:p>
          <a:p>
            <a:pPr algn="just"/>
            <a:r>
              <a:rPr lang="es-ES" dirty="0" smtClean="0">
                <a:latin typeface="Calibri" pitchFamily="34" charset="0"/>
                <a:cs typeface="Calibri" pitchFamily="34" charset="0"/>
              </a:rPr>
              <a:t>Agricultura 	0,280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ng</a:t>
            </a:r>
            <a:r>
              <a:rPr lang="es-ES" dirty="0">
                <a:latin typeface="Calibri" pitchFamily="34" charset="0"/>
                <a:cs typeface="Calibri" pitchFamily="34" charset="0"/>
              </a:rPr>
              <a:t>/ml </a:t>
            </a:r>
            <a:endParaRPr lang="es-EC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53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2598" y="116632"/>
            <a:ext cx="9955504" cy="792088"/>
          </a:xfrm>
        </p:spPr>
        <p:txBody>
          <a:bodyPr>
            <a:noAutofit/>
          </a:bodyPr>
          <a:lstStyle/>
          <a:p>
            <a:r>
              <a:rPr lang="es-EC" sz="5400" b="1" u="sng" dirty="0" smtClean="0">
                <a:latin typeface="Calibri" pitchFamily="34" charset="0"/>
                <a:cs typeface="Calibri" pitchFamily="34" charset="0"/>
              </a:rPr>
              <a:t>CONCLUSIONES</a:t>
            </a:r>
            <a:endParaRPr lang="es-EC" sz="5400" b="1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22598" y="1052736"/>
            <a:ext cx="102343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C" dirty="0">
                <a:latin typeface="Calibri" pitchFamily="34" charset="0"/>
                <a:cs typeface="Calibri" pitchFamily="34" charset="0"/>
              </a:rPr>
              <a:t>Se logró obtener evidencia científica con respecto a la presencia de la molécula de glifosato en aguas destinadas a explotaciones acuícolas en las parroquias rurales de la provincia de Santo Domingo de los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Tsáchilas</a:t>
            </a:r>
            <a:r>
              <a:rPr lang="es-EC" dirty="0">
                <a:latin typeface="Calibri" pitchFamily="34" charset="0"/>
                <a:cs typeface="Calibri" pitchFamily="34" charset="0"/>
              </a:rPr>
              <a:t>, concluyendo que el 78% de las muestras, presentan trazas de glifosato que van desde los 0,0075 a 4,000 y &gt;4,000 </a:t>
            </a:r>
            <a:r>
              <a:rPr lang="es-EC" dirty="0" err="1" smtClean="0">
                <a:latin typeface="Calibri" pitchFamily="34" charset="0"/>
                <a:cs typeface="Calibri" pitchFamily="34" charset="0"/>
              </a:rPr>
              <a:t>ng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/ml.</a:t>
            </a:r>
          </a:p>
          <a:p>
            <a:pPr algn="just"/>
            <a:endParaRPr lang="es-EC" dirty="0" smtClean="0"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C" dirty="0" smtClean="0">
                <a:latin typeface="Calibri" pitchFamily="34" charset="0"/>
                <a:cs typeface="Calibri" pitchFamily="34" charset="0"/>
              </a:rPr>
              <a:t>La </a:t>
            </a:r>
            <a:r>
              <a:rPr lang="es-EC" dirty="0">
                <a:latin typeface="Calibri" pitchFamily="34" charset="0"/>
                <a:cs typeface="Calibri" pitchFamily="34" charset="0"/>
              </a:rPr>
              <a:t>presencia de glifosato no se ve influenciada significativamente por las épocas, ya que los porcentajes de presencia registrados fueron de 57% en época seca y 43% en época lluviosa. Lo que permite deducir que la molécula de glifosato se encuentra presente en el transcurso de todo el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año.</a:t>
            </a:r>
          </a:p>
          <a:p>
            <a:pPr algn="just"/>
            <a:endParaRPr lang="es-EC" dirty="0" smtClean="0"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C" dirty="0" smtClean="0">
                <a:latin typeface="Calibri" pitchFamily="34" charset="0"/>
                <a:cs typeface="Calibri" pitchFamily="34" charset="0"/>
              </a:rPr>
              <a:t>El </a:t>
            </a:r>
            <a:r>
              <a:rPr lang="es-EC" dirty="0">
                <a:latin typeface="Calibri" pitchFamily="34" charset="0"/>
                <a:cs typeface="Calibri" pitchFamily="34" charset="0"/>
              </a:rPr>
              <a:t>29% de las muestras positivas presentan un riesgo toxicológico para la vida acuática, teniendo valores &gt;4,000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ng</a:t>
            </a:r>
            <a:r>
              <a:rPr lang="es-EC" dirty="0">
                <a:latin typeface="Calibri" pitchFamily="34" charset="0"/>
                <a:cs typeface="Calibri" pitchFamily="34" charset="0"/>
              </a:rPr>
              <a:t>/ml, excediendo los límites permisibles para el agua de vida acuática y agricultura 0,065 y 0,280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ng</a:t>
            </a:r>
            <a:r>
              <a:rPr lang="es-EC" dirty="0">
                <a:latin typeface="Calibri" pitchFamily="34" charset="0"/>
                <a:cs typeface="Calibri" pitchFamily="34" charset="0"/>
              </a:rPr>
              <a:t>/ml respectivamente, expuestos por la  (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EQGs</a:t>
            </a:r>
            <a:r>
              <a:rPr lang="es-EC" dirty="0">
                <a:latin typeface="Calibri" pitchFamily="34" charset="0"/>
                <a:cs typeface="Calibri" pitchFamily="34" charset="0"/>
              </a:rPr>
              <a:t>) Guía de la calidad ambiental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canadiense.</a:t>
            </a:r>
          </a:p>
          <a:p>
            <a:pPr algn="just"/>
            <a:endParaRPr lang="es-EC" dirty="0" smtClean="0"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C" dirty="0" smtClean="0">
                <a:latin typeface="Calibri" pitchFamily="34" charset="0"/>
                <a:cs typeface="Calibri" pitchFamily="34" charset="0"/>
              </a:rPr>
              <a:t>Las </a:t>
            </a:r>
            <a:r>
              <a:rPr lang="es-EC" dirty="0">
                <a:latin typeface="Calibri" pitchFamily="34" charset="0"/>
                <a:cs typeface="Calibri" pitchFamily="34" charset="0"/>
              </a:rPr>
              <a:t>parroquias Luz de América, El Esfuerzo y Puerto limón  en época lluviosa, reportaron mayor cantidad de muestras con concentraciones imperceptibles de glifosato que van de 0,000 a 0,075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ng</a:t>
            </a:r>
            <a:r>
              <a:rPr lang="es-EC" dirty="0">
                <a:latin typeface="Calibri" pitchFamily="34" charset="0"/>
                <a:cs typeface="Calibri" pitchFamily="34" charset="0"/>
              </a:rPr>
              <a:t>/ml. Mientras que en época seca Luz de América y El Esfuerzo tuvieron mayor cantidad de muestras con concentraciones &gt;4,000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ng</a:t>
            </a:r>
            <a:r>
              <a:rPr lang="es-EC" dirty="0">
                <a:latin typeface="Calibri" pitchFamily="34" charset="0"/>
                <a:cs typeface="Calibri" pitchFamily="34" charset="0"/>
              </a:rPr>
              <a:t>/ml.</a:t>
            </a:r>
          </a:p>
        </p:txBody>
      </p:sp>
    </p:spTree>
    <p:extLst>
      <p:ext uri="{BB962C8B-B14F-4D97-AF65-F5344CB8AC3E}">
        <p14:creationId xmlns:p14="http://schemas.microsoft.com/office/powerpoint/2010/main" val="391067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2598" y="116632"/>
            <a:ext cx="9955504" cy="792088"/>
          </a:xfrm>
        </p:spPr>
        <p:txBody>
          <a:bodyPr>
            <a:noAutofit/>
          </a:bodyPr>
          <a:lstStyle/>
          <a:p>
            <a:r>
              <a:rPr lang="es-EC" sz="5400" b="1" u="sng" dirty="0" smtClean="0">
                <a:latin typeface="Calibri" pitchFamily="34" charset="0"/>
                <a:cs typeface="Calibri" pitchFamily="34" charset="0"/>
              </a:rPr>
              <a:t>RECOMENDACIONES</a:t>
            </a:r>
            <a:endParaRPr lang="es-EC" sz="5400" b="1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22598" y="1340768"/>
            <a:ext cx="102251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C" dirty="0">
                <a:latin typeface="Calibri" pitchFamily="34" charset="0"/>
                <a:cs typeface="Calibri" pitchFamily="34" charset="0"/>
              </a:rPr>
              <a:t>Tener esta tesis como un referente en cuanto al estudio del glifosato en explotaciones acuícolas, ya que la información a nivel nacional es escasa y no existen estudios previos que permitan tener argumentos respecto al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tema.</a:t>
            </a:r>
          </a:p>
          <a:p>
            <a:pPr algn="just"/>
            <a:endParaRPr lang="es-EC" dirty="0" smtClean="0"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C" dirty="0" smtClean="0">
                <a:latin typeface="Calibri" pitchFamily="34" charset="0"/>
                <a:cs typeface="Calibri" pitchFamily="34" charset="0"/>
              </a:rPr>
              <a:t>Replicar </a:t>
            </a:r>
            <a:r>
              <a:rPr lang="es-EC" dirty="0">
                <a:latin typeface="Calibri" pitchFamily="34" charset="0"/>
                <a:cs typeface="Calibri" pitchFamily="34" charset="0"/>
              </a:rPr>
              <a:t>este estudio en otras provincias, con la finalidad de lograr evidencia científica a nivel nacional que sustente la necesidad de modificar la legislación respecto al uso de este herbicida en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Ecuador.</a:t>
            </a:r>
          </a:p>
          <a:p>
            <a:pPr algn="just"/>
            <a:endParaRPr lang="es-EC" dirty="0" smtClean="0"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C" dirty="0" smtClean="0">
                <a:latin typeface="Calibri" pitchFamily="34" charset="0"/>
                <a:cs typeface="Calibri" pitchFamily="34" charset="0"/>
              </a:rPr>
              <a:t>Darle </a:t>
            </a:r>
            <a:r>
              <a:rPr lang="es-EC" dirty="0">
                <a:latin typeface="Calibri" pitchFamily="34" charset="0"/>
                <a:cs typeface="Calibri" pitchFamily="34" charset="0"/>
              </a:rPr>
              <a:t>continuidad a esta investigación, evidenciando posibles afecciones a órganos internos y realizando análisis bromatológico a la canal de los peces, que se encuentran en las explotaciones con niveles de glifosato mayores a 4,000 </a:t>
            </a:r>
            <a:r>
              <a:rPr lang="es-EC" dirty="0" err="1" smtClean="0">
                <a:latin typeface="Calibri" pitchFamily="34" charset="0"/>
                <a:cs typeface="Calibri" pitchFamily="34" charset="0"/>
              </a:rPr>
              <a:t>ng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/ml.</a:t>
            </a:r>
          </a:p>
          <a:p>
            <a:pPr algn="just"/>
            <a:endParaRPr lang="es-EC" dirty="0" smtClean="0"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C" dirty="0" smtClean="0">
                <a:latin typeface="Calibri" pitchFamily="34" charset="0"/>
                <a:cs typeface="Calibri" pitchFamily="34" charset="0"/>
              </a:rPr>
              <a:t>En </a:t>
            </a:r>
            <a:r>
              <a:rPr lang="es-EC" dirty="0">
                <a:latin typeface="Calibri" pitchFamily="34" charset="0"/>
                <a:cs typeface="Calibri" pitchFamily="34" charset="0"/>
              </a:rPr>
              <a:t>los resultados cuantitativos del kit ELISA las muestras que presenten una concentración más alta que el estándar (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ppb</a:t>
            </a:r>
            <a:r>
              <a:rPr lang="es-EC" dirty="0">
                <a:latin typeface="Calibri" pitchFamily="34" charset="0"/>
                <a:cs typeface="Calibri" pitchFamily="34" charset="0"/>
              </a:rPr>
              <a:t> 4,0) 5 deben ser reportados como que contiene&gt; 4,0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ppb</a:t>
            </a:r>
            <a:r>
              <a:rPr lang="es-EC" dirty="0">
                <a:latin typeface="Calibri" pitchFamily="34" charset="0"/>
                <a:cs typeface="Calibri" pitchFamily="34" charset="0"/>
              </a:rPr>
              <a:t> de glifosato o deben diluirse usando Diluyente Estándar Cero / (Diluyente de Muestra) y volverse a analizar para obtener resultados precisos.</a:t>
            </a:r>
          </a:p>
        </p:txBody>
      </p:sp>
    </p:spTree>
    <p:extLst>
      <p:ext uri="{BB962C8B-B14F-4D97-AF65-F5344CB8AC3E}">
        <p14:creationId xmlns:p14="http://schemas.microsoft.com/office/powerpoint/2010/main" val="391067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r="5212" b="11263"/>
          <a:stretch/>
        </p:blipFill>
        <p:spPr bwMode="auto">
          <a:xfrm>
            <a:off x="1499755" y="116632"/>
            <a:ext cx="9217024" cy="6407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062758" y="604072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5400" b="1" dirty="0" smtClean="0">
                <a:latin typeface="Calibri" pitchFamily="34" charset="0"/>
                <a:cs typeface="Calibri" pitchFamily="34" charset="0"/>
              </a:rPr>
              <a:t>¡GRACIAS!</a:t>
            </a:r>
            <a:endParaRPr lang="es-EC" sz="5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7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1" y="1628800"/>
            <a:ext cx="3430308" cy="30261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Información y Conocimiento | Tienda y Tutoriales Ardu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728" y="1628800"/>
            <a:ext cx="3553670" cy="30261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Detectan peligrosas concentraciones de pesticidas prohibidos en ríos Ñuble  y Ca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76"/>
          <a:stretch/>
        </p:blipFill>
        <p:spPr bwMode="auto">
          <a:xfrm>
            <a:off x="8255446" y="1613235"/>
            <a:ext cx="3277728" cy="30572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1078011" y="5249091"/>
            <a:ext cx="9937104" cy="10081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Calibri" pitchFamily="34" charset="0"/>
                <a:cs typeface="Calibri" pitchFamily="34" charset="0"/>
              </a:rPr>
              <a:t>Es necesario profundizar en este campo con la finalidad de lograr evidencia científica que sustente la necesidad de modificar la legislación respecto al uso de este herbicida en Ecuador.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42482" y="697051"/>
            <a:ext cx="11225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latin typeface="Calibri" pitchFamily="34" charset="0"/>
                <a:cs typeface="Calibri" pitchFamily="34" charset="0"/>
              </a:rPr>
              <a:t>Poder </a:t>
            </a:r>
            <a:r>
              <a:rPr lang="es-EC" dirty="0">
                <a:latin typeface="Calibri" pitchFamily="34" charset="0"/>
                <a:cs typeface="Calibri" pitchFamily="34" charset="0"/>
              </a:rPr>
              <a:t>tomar medidas correctivas a la contaminación del ambiente acuático y poder comercializar y consumir alimentos (peces) libres de toxinas, asegurando así la inocuidad alimentaria de la población.  </a:t>
            </a:r>
          </a:p>
        </p:txBody>
      </p:sp>
    </p:spTree>
    <p:extLst>
      <p:ext uri="{BB962C8B-B14F-4D97-AF65-F5344CB8AC3E}">
        <p14:creationId xmlns:p14="http://schemas.microsoft.com/office/powerpoint/2010/main" val="232324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302414"/>
              </p:ext>
            </p:extLst>
          </p:nvPr>
        </p:nvGraphicFramePr>
        <p:xfrm>
          <a:off x="1126654" y="1772816"/>
          <a:ext cx="9721079" cy="2926080"/>
        </p:xfrm>
        <a:graphic>
          <a:graphicData uri="http://schemas.openxmlformats.org/drawingml/2006/table">
            <a:tbl>
              <a:tblPr firstRow="1" firstCol="1" bandRow="1"/>
              <a:tblGrid>
                <a:gridCol w="2232247"/>
                <a:gridCol w="2118697"/>
                <a:gridCol w="1475713"/>
                <a:gridCol w="1475713"/>
                <a:gridCol w="2418709"/>
              </a:tblGrid>
              <a:tr h="12371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Tipo de muestra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ES" sz="1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EQGs</a:t>
                      </a: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Guía de la calidad ambiental canadiense, µg/L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EEC, Unión Europea, µg/L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US EPA, Estados Unidos, µg/L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Estándar Nacional y guía para pesticidas en agua, Alemania, µg/L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59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Agua potable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280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2459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Agua: Vida acuática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___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___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___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459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Agua: Agricultura (cría)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___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___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___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1054646" y="836712"/>
            <a:ext cx="7100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0260" indent="-810260" algn="just">
              <a:lnSpc>
                <a:spcPct val="200000"/>
              </a:lnSpc>
              <a:spcAft>
                <a:spcPts val="1000"/>
              </a:spcAft>
            </a:pPr>
            <a:r>
              <a:rPr lang="es-ES" dirty="0">
                <a:latin typeface="Calibri" pitchFamily="34" charset="0"/>
                <a:cs typeface="Calibri" pitchFamily="34" charset="0"/>
              </a:rPr>
              <a:t>Límites permisibles de glifosato por algunas organizaciones mundiales.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21047" y="4941168"/>
            <a:ext cx="38007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>
              <a:lnSpc>
                <a:spcPct val="200000"/>
              </a:lnSpc>
              <a:spcAft>
                <a:spcPts val="1000"/>
              </a:spcAft>
            </a:pPr>
            <a:r>
              <a:rPr lang="es-EC" dirty="0" smtClean="0">
                <a:latin typeface="Calibri" pitchFamily="34" charset="0"/>
                <a:cs typeface="Calibri" pitchFamily="34" charset="0"/>
              </a:rPr>
              <a:t>Nota: </a:t>
            </a:r>
            <a:r>
              <a:rPr lang="es-EC" dirty="0">
                <a:latin typeface="Calibri" pitchFamily="34" charset="0"/>
                <a:cs typeface="Calibri" pitchFamily="34" charset="0"/>
              </a:rPr>
              <a:t>Tomado de (Herrera, 2011).</a:t>
            </a:r>
          </a:p>
        </p:txBody>
      </p:sp>
    </p:spTree>
    <p:extLst>
      <p:ext uri="{BB962C8B-B14F-4D97-AF65-F5344CB8AC3E}">
        <p14:creationId xmlns:p14="http://schemas.microsoft.com/office/powerpoint/2010/main" val="379300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9912" y="240432"/>
            <a:ext cx="9955504" cy="792088"/>
          </a:xfrm>
        </p:spPr>
        <p:txBody>
          <a:bodyPr>
            <a:noAutofit/>
          </a:bodyPr>
          <a:lstStyle/>
          <a:p>
            <a:r>
              <a:rPr lang="es-EC" sz="5400" b="1" dirty="0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OBJETIVOS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26100" y="1196752"/>
            <a:ext cx="113137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b="1" dirty="0">
                <a:latin typeface="Calibri" pitchFamily="34" charset="0"/>
                <a:cs typeface="Calibri" pitchFamily="34" charset="0"/>
              </a:rPr>
              <a:t>Objetivo </a:t>
            </a:r>
            <a:r>
              <a:rPr lang="es-EC" b="1" dirty="0" smtClean="0">
                <a:latin typeface="Calibri" pitchFamily="34" charset="0"/>
                <a:cs typeface="Calibri" pitchFamily="34" charset="0"/>
              </a:rPr>
              <a:t>General</a:t>
            </a:r>
          </a:p>
          <a:p>
            <a:pPr algn="just"/>
            <a:endParaRPr lang="es-EC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s-EC" dirty="0">
                <a:latin typeface="Calibri" pitchFamily="34" charset="0"/>
                <a:cs typeface="Calibri" pitchFamily="34" charset="0"/>
              </a:rPr>
              <a:t>Determinar la presencia de glifosato mediante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inmunoensayo</a:t>
            </a:r>
            <a:r>
              <a:rPr lang="es-EC" dirty="0">
                <a:latin typeface="Calibri" pitchFamily="34" charset="0"/>
                <a:cs typeface="Calibri" pitchFamily="34" charset="0"/>
              </a:rPr>
              <a:t> enzimático (ELISA) en explotaciones acuícolas de la provincia de Santo Domingo de los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Tsáchilas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/>
            <a:endParaRPr lang="es-EC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s-EC" dirty="0">
                <a:latin typeface="Calibri" pitchFamily="34" charset="0"/>
                <a:cs typeface="Calibri" pitchFamily="34" charset="0"/>
              </a:rPr>
              <a:t> </a:t>
            </a:r>
          </a:p>
          <a:p>
            <a:pPr algn="just"/>
            <a:r>
              <a:rPr lang="es-EC" b="1" dirty="0">
                <a:latin typeface="Calibri" pitchFamily="34" charset="0"/>
                <a:cs typeface="Calibri" pitchFamily="34" charset="0"/>
              </a:rPr>
              <a:t>Objetivos </a:t>
            </a:r>
            <a:r>
              <a:rPr lang="es-EC" b="1" dirty="0" smtClean="0">
                <a:latin typeface="Calibri" pitchFamily="34" charset="0"/>
                <a:cs typeface="Calibri" pitchFamily="34" charset="0"/>
              </a:rPr>
              <a:t>Específicos</a:t>
            </a:r>
          </a:p>
          <a:p>
            <a:pPr algn="just"/>
            <a:endParaRPr lang="es-EC" dirty="0">
              <a:latin typeface="Calibri" pitchFamily="34" charset="0"/>
              <a:cs typeface="Calibri" pitchFamily="34" charset="0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s-EC" dirty="0">
                <a:latin typeface="Calibri" pitchFamily="34" charset="0"/>
                <a:cs typeface="Calibri" pitchFamily="34" charset="0"/>
              </a:rPr>
              <a:t>Evaluar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dos </a:t>
            </a:r>
            <a:r>
              <a:rPr lang="es-EC" dirty="0">
                <a:latin typeface="Calibri" pitchFamily="34" charset="0"/>
                <a:cs typeface="Calibri" pitchFamily="34" charset="0"/>
              </a:rPr>
              <a:t>épocas (lluviosa y seca) para determinar la presencia de Glifosato y su relación con cada una de las variables a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estudiar.</a:t>
            </a:r>
          </a:p>
          <a:p>
            <a:pPr lvl="0" algn="just"/>
            <a:endParaRPr lang="es-EC" dirty="0" smtClean="0">
              <a:latin typeface="Calibri" pitchFamily="34" charset="0"/>
              <a:cs typeface="Calibri" pitchFamily="34" charset="0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s-EC" dirty="0" smtClean="0">
                <a:latin typeface="Calibri" pitchFamily="34" charset="0"/>
                <a:cs typeface="Calibri" pitchFamily="34" charset="0"/>
              </a:rPr>
              <a:t>Conocer </a:t>
            </a:r>
            <a:r>
              <a:rPr lang="es-EC" dirty="0">
                <a:latin typeface="Calibri" pitchFamily="34" charset="0"/>
                <a:cs typeface="Calibri" pitchFamily="34" charset="0"/>
              </a:rPr>
              <a:t>los niveles de Glifosato en las tres parroquias: Puerto Limón, Luz de América y El </a:t>
            </a:r>
            <a:r>
              <a:rPr lang="es-EC" dirty="0" smtClean="0">
                <a:latin typeface="Calibri" pitchFamily="34" charset="0"/>
                <a:cs typeface="Calibri" pitchFamily="34" charset="0"/>
              </a:rPr>
              <a:t>Esfuerzo.</a:t>
            </a:r>
          </a:p>
          <a:p>
            <a:pPr lvl="0" algn="just"/>
            <a:endParaRPr lang="es-EC" dirty="0" smtClean="0">
              <a:latin typeface="Calibri" pitchFamily="34" charset="0"/>
              <a:cs typeface="Calibri" pitchFamily="34" charset="0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s-EC" dirty="0" smtClean="0">
                <a:latin typeface="Calibri" pitchFamily="34" charset="0"/>
                <a:cs typeface="Calibri" pitchFamily="34" charset="0"/>
              </a:rPr>
              <a:t>Determinar </a:t>
            </a:r>
            <a:r>
              <a:rPr lang="es-EC" dirty="0">
                <a:latin typeface="Calibri" pitchFamily="34" charset="0"/>
                <a:cs typeface="Calibri" pitchFamily="34" charset="0"/>
              </a:rPr>
              <a:t>la existencia de riesgo toxicológico en las muestras, considerando los límites permitidos de glifosato en </a:t>
            </a:r>
            <a:r>
              <a:rPr lang="es-EC">
                <a:latin typeface="Calibri" pitchFamily="34" charset="0"/>
                <a:cs typeface="Calibri" pitchFamily="34" charset="0"/>
              </a:rPr>
              <a:t>agua </a:t>
            </a:r>
            <a:r>
              <a:rPr lang="es-EC" smtClean="0">
                <a:latin typeface="Calibri" pitchFamily="34" charset="0"/>
                <a:cs typeface="Calibri" pitchFamily="34" charset="0"/>
              </a:rPr>
              <a:t>según </a:t>
            </a:r>
            <a:r>
              <a:rPr lang="es-EC" dirty="0">
                <a:latin typeface="Calibri" pitchFamily="34" charset="0"/>
                <a:cs typeface="Calibri" pitchFamily="34" charset="0"/>
              </a:rPr>
              <a:t>los límites permisibles de glifosato de </a:t>
            </a:r>
            <a:r>
              <a:rPr lang="es-ES" dirty="0">
                <a:latin typeface="Calibri" pitchFamily="34" charset="0"/>
                <a:cs typeface="Calibri" pitchFamily="34" charset="0"/>
              </a:rPr>
              <a:t>(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EQGs</a:t>
            </a:r>
            <a:r>
              <a:rPr lang="es-ES" dirty="0">
                <a:latin typeface="Calibri" pitchFamily="34" charset="0"/>
                <a:cs typeface="Calibri" pitchFamily="34" charset="0"/>
              </a:rPr>
              <a:t>) Guía de la calidad ambiental 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canadiense.</a:t>
            </a:r>
          </a:p>
          <a:p>
            <a:pPr lvl="0" algn="just"/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7" name="Picture 5" descr="Objetivos de la comunicación en publicidad - Gestion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011" y="60412"/>
            <a:ext cx="218881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Objetivos - Diccionario de símbolos políticos y social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21504"/>
          <a:stretch/>
        </p:blipFill>
        <p:spPr bwMode="auto">
          <a:xfrm>
            <a:off x="9537732" y="5445224"/>
            <a:ext cx="1094405" cy="117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55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4566" y="0"/>
            <a:ext cx="9955504" cy="792088"/>
          </a:xfrm>
        </p:spPr>
        <p:txBody>
          <a:bodyPr>
            <a:noAutofit/>
          </a:bodyPr>
          <a:lstStyle/>
          <a:p>
            <a:r>
              <a:rPr lang="es-EC" sz="5400" b="1" u="sng" dirty="0" smtClean="0">
                <a:latin typeface="Calibri" pitchFamily="34" charset="0"/>
                <a:cs typeface="Calibri" pitchFamily="34" charset="0"/>
              </a:rPr>
              <a:t>METODOLOGÍA</a:t>
            </a:r>
            <a:endParaRPr lang="es-EC" sz="5400" b="1" u="sng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46" y="1101896"/>
            <a:ext cx="7128792" cy="49551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4" y="980728"/>
            <a:ext cx="5276914" cy="2410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4" y="3390843"/>
            <a:ext cx="5276914" cy="31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9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22598" y="404664"/>
            <a:ext cx="2159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Calibri" pitchFamily="34" charset="0"/>
                <a:cs typeface="Calibri" pitchFamily="34" charset="0"/>
              </a:rPr>
              <a:t>Diseño experimental</a:t>
            </a:r>
          </a:p>
        </p:txBody>
      </p:sp>
      <p:sp>
        <p:nvSpPr>
          <p:cNvPr id="5" name="4 Rectángulo"/>
          <p:cNvSpPr/>
          <p:nvPr/>
        </p:nvSpPr>
        <p:spPr>
          <a:xfrm>
            <a:off x="953779" y="1052736"/>
            <a:ext cx="18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i="1" dirty="0">
                <a:latin typeface="Calibri" pitchFamily="34" charset="0"/>
                <a:cs typeface="Calibri" pitchFamily="34" charset="0"/>
              </a:rPr>
              <a:t>Factores a probar</a:t>
            </a:r>
            <a:endParaRPr lang="es-EC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843445" y="1556792"/>
            <a:ext cx="805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alibri" pitchFamily="34" charset="0"/>
                <a:cs typeface="Calibri" pitchFamily="34" charset="0"/>
              </a:rPr>
              <a:t>Factores y niveles por probar en el estudio de la presencia de glifosato mediante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inmunoensayo</a:t>
            </a:r>
            <a:r>
              <a:rPr lang="es-ES" dirty="0">
                <a:latin typeface="Calibri" pitchFamily="34" charset="0"/>
                <a:cs typeface="Calibri" pitchFamily="34" charset="0"/>
              </a:rPr>
              <a:t> enzimático (ELISA) en explotaciones acuícolas.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834" y="2450409"/>
            <a:ext cx="7547335" cy="345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86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50590" y="260648"/>
            <a:ext cx="2616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i="1" dirty="0">
                <a:latin typeface="Calibri" pitchFamily="34" charset="0"/>
                <a:cs typeface="Calibri" pitchFamily="34" charset="0"/>
              </a:rPr>
              <a:t>Tratamientos a comparar</a:t>
            </a:r>
            <a:endParaRPr lang="es-EC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45473" y="1185648"/>
            <a:ext cx="7547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alibri" pitchFamily="34" charset="0"/>
                <a:cs typeface="Calibri" pitchFamily="34" charset="0"/>
              </a:rPr>
              <a:t>Tratamientos a comparar en el estudio de la presencia de glifosato mediante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inmunoensayo</a:t>
            </a:r>
            <a:r>
              <a:rPr lang="es-ES" dirty="0">
                <a:latin typeface="Calibri" pitchFamily="34" charset="0"/>
                <a:cs typeface="Calibri" pitchFamily="34" charset="0"/>
              </a:rPr>
              <a:t> enzimático (ELISA) en explotaciones acuícolas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74" y="2169871"/>
            <a:ext cx="7547335" cy="345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77861" y="5436082"/>
            <a:ext cx="1566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i="1" dirty="0">
                <a:latin typeface="Calibri" pitchFamily="34" charset="0"/>
                <a:cs typeface="Calibri" pitchFamily="34" charset="0"/>
              </a:rPr>
              <a:t>Tipo de diseño</a:t>
            </a:r>
            <a:endParaRPr lang="es-EC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774697" y="5637019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dirty="0">
                <a:latin typeface="Calibri" pitchFamily="34" charset="0"/>
                <a:cs typeface="Calibri" pitchFamily="34" charset="0"/>
              </a:rPr>
              <a:t>Se empleará un esquema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Bifactorial</a:t>
            </a:r>
            <a:r>
              <a:rPr lang="es-EC" dirty="0">
                <a:latin typeface="Calibri" pitchFamily="34" charset="0"/>
                <a:cs typeface="Calibri" pitchFamily="34" charset="0"/>
              </a:rPr>
              <a:t> (2x3) conducido en un DCA con tres repeticiones por tratamiento.</a:t>
            </a:r>
            <a:r>
              <a:rPr lang="es-EC" b="1" dirty="0">
                <a:latin typeface="Calibri" pitchFamily="34" charset="0"/>
                <a:cs typeface="Calibri" pitchFamily="34" charset="0"/>
              </a:rPr>
              <a:t>	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16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62558" y="188640"/>
            <a:ext cx="19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Calibri" pitchFamily="34" charset="0"/>
                <a:cs typeface="Calibri" pitchFamily="34" charset="0"/>
              </a:rPr>
              <a:t>Análisis Estadístico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444933" y="764704"/>
            <a:ext cx="3274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i="1" dirty="0">
                <a:latin typeface="Calibri" pitchFamily="34" charset="0"/>
                <a:cs typeface="Calibri" pitchFamily="34" charset="0"/>
              </a:rPr>
              <a:t>Esquema de análisis de varianza</a:t>
            </a:r>
            <a:endParaRPr lang="es-EC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091509" y="1340768"/>
            <a:ext cx="71736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alibri" pitchFamily="34" charset="0"/>
                <a:cs typeface="Calibri" pitchFamily="34" charset="0"/>
              </a:rPr>
              <a:t>Esquema del análisis de varianza para el estudio de la presencia de glifosato mediante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inmunoensayo</a:t>
            </a:r>
            <a:r>
              <a:rPr lang="es-ES" dirty="0">
                <a:latin typeface="Calibri" pitchFamily="34" charset="0"/>
                <a:cs typeface="Calibri" pitchFamily="34" charset="0"/>
              </a:rPr>
              <a:t> enzimático (ELISA) en explotaciones acuícolas.</a:t>
            </a:r>
            <a:endParaRPr lang="es-EC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509" y="2492896"/>
            <a:ext cx="7173634" cy="327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22598" y="5584552"/>
            <a:ext cx="1861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i="1" dirty="0">
                <a:latin typeface="Calibri" pitchFamily="34" charset="0"/>
                <a:cs typeface="Calibri" pitchFamily="34" charset="0"/>
              </a:rPr>
              <a:t>Análisis funcional</a:t>
            </a:r>
            <a:endParaRPr lang="es-EC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048000" y="5743926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dirty="0">
                <a:latin typeface="Calibri" pitchFamily="34" charset="0"/>
                <a:cs typeface="Calibri" pitchFamily="34" charset="0"/>
              </a:rPr>
              <a:t>Se empleó una prueba de </a:t>
            </a:r>
            <a:r>
              <a:rPr lang="es-EC" dirty="0" err="1">
                <a:latin typeface="Calibri" pitchFamily="34" charset="0"/>
                <a:cs typeface="Calibri" pitchFamily="34" charset="0"/>
              </a:rPr>
              <a:t>Tukey</a:t>
            </a:r>
            <a:r>
              <a:rPr lang="es-EC" dirty="0">
                <a:latin typeface="Calibri" pitchFamily="34" charset="0"/>
                <a:cs typeface="Calibri" pitchFamily="34" charset="0"/>
              </a:rPr>
              <a:t> con un nivel de significancia (0,05).</a:t>
            </a:r>
          </a:p>
        </p:txBody>
      </p:sp>
    </p:spTree>
    <p:extLst>
      <p:ext uri="{BB962C8B-B14F-4D97-AF65-F5344CB8AC3E}">
        <p14:creationId xmlns:p14="http://schemas.microsoft.com/office/powerpoint/2010/main" val="87266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682</TotalTime>
  <Words>1606</Words>
  <Application>Microsoft Office PowerPoint</Application>
  <PresentationFormat>Personalizado</PresentationFormat>
  <Paragraphs>154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3" baseType="lpstr">
      <vt:lpstr>Arial</vt:lpstr>
      <vt:lpstr>Calibri</vt:lpstr>
      <vt:lpstr>Century Schoolbook</vt:lpstr>
      <vt:lpstr>Times New Roman</vt:lpstr>
      <vt:lpstr>Wingdings</vt:lpstr>
      <vt:lpstr>Wingdings 2</vt:lpstr>
      <vt:lpstr>Mirador</vt:lpstr>
      <vt:lpstr>Presentación de PowerPoint</vt:lpstr>
      <vt:lpstr>INTRODUCCIÓN</vt:lpstr>
      <vt:lpstr>Presentación de PowerPoint</vt:lpstr>
      <vt:lpstr>Presentación de PowerPoint</vt:lpstr>
      <vt:lpstr>OBJETIVOS</vt:lpstr>
      <vt:lpstr>METODOLOGÍA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WELCOME</dc:creator>
  <cp:lastModifiedBy>Usuario de Windows</cp:lastModifiedBy>
  <cp:revision>66</cp:revision>
  <dcterms:created xsi:type="dcterms:W3CDTF">2020-10-19T23:22:20Z</dcterms:created>
  <dcterms:modified xsi:type="dcterms:W3CDTF">2021-02-11T16:55:00Z</dcterms:modified>
</cp:coreProperties>
</file>