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6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85" r:id="rId18"/>
    <p:sldId id="276" r:id="rId19"/>
    <p:sldId id="277" r:id="rId20"/>
    <p:sldId id="283" r:id="rId21"/>
    <p:sldId id="281" r:id="rId22"/>
    <p:sldId id="282" r:id="rId23"/>
    <p:sldId id="278" r:id="rId24"/>
    <p:sldId id="279" r:id="rId25"/>
    <p:sldId id="284" r:id="rId2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ISNET%20ECUADOR\Documents\2020\Administraci&#243;n,%20Econom&#237;a%20y%20Finanzas\Michele%20Torres\Tabulaci&#243;n%20resumen%20gr&#225;fic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BE-40F6-B6F1-26C7A7FDDC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BE-40F6-B6F1-26C7A7FDDC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BE-40F6-B6F1-26C7A7FDDC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BE-40F6-B6F1-26C7A7FDDC4A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Hoja1!$A$5:$A$8</c:f>
              <c:strCache>
                <c:ptCount val="4"/>
                <c:pt idx="0">
                  <c:v>M</c:v>
                </c:pt>
                <c:pt idx="1">
                  <c:v>F </c:v>
                </c:pt>
                <c:pt idx="2">
                  <c:v>NB</c:v>
                </c:pt>
                <c:pt idx="3">
                  <c:v>No responde</c:v>
                </c:pt>
              </c:strCache>
            </c:strRef>
          </c:cat>
          <c:val>
            <c:numRef>
              <c:f>Hoja1!$B$5:$B$8</c:f>
              <c:numCache>
                <c:formatCode>General</c:formatCode>
                <c:ptCount val="4"/>
                <c:pt idx="0">
                  <c:v>202</c:v>
                </c:pt>
                <c:pt idx="1">
                  <c:v>173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BE-40F6-B6F1-26C7A7FDDC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711927342960849E-2"/>
          <c:y val="0"/>
          <c:w val="0.7931036163025712"/>
          <c:h val="0.599774351122776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83-4C12-A818-A3FF0B2B60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83-4C12-A818-A3FF0B2B60A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83-4C12-A818-A3FF0B2B60A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583-4C12-A818-A3FF0B2B60A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583-4C12-A818-A3FF0B2B60A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583-4C12-A818-A3FF0B2B60A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583-4C12-A818-A3FF0B2B60A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583-4C12-A818-A3FF0B2B60A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583-4C12-A818-A3FF0B2B60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Hoja1!$A$145:$A$153</c:f>
              <c:strCache>
                <c:ptCount val="9"/>
                <c:pt idx="0">
                  <c:v>Internet (Sitios Web)</c:v>
                </c:pt>
                <c:pt idx="1">
                  <c:v>Agencias de Viajes</c:v>
                </c:pt>
                <c:pt idx="2">
                  <c:v>Radio</c:v>
                </c:pt>
                <c:pt idx="3">
                  <c:v>Televisión</c:v>
                </c:pt>
                <c:pt idx="4">
                  <c:v>Periódicos</c:v>
                </c:pt>
                <c:pt idx="5">
                  <c:v>Correo Electrónico</c:v>
                </c:pt>
                <c:pt idx="6">
                  <c:v>Redes Sociales (Facebook, Twitter, etc)  </c:v>
                </c:pt>
                <c:pt idx="7">
                  <c:v>Otros</c:v>
                </c:pt>
                <c:pt idx="8">
                  <c:v>No responde</c:v>
                </c:pt>
              </c:strCache>
            </c:strRef>
          </c:cat>
          <c:val>
            <c:numRef>
              <c:f>Hoja1!$B$145:$B$153</c:f>
              <c:numCache>
                <c:formatCode>General</c:formatCode>
                <c:ptCount val="9"/>
                <c:pt idx="0">
                  <c:v>311</c:v>
                </c:pt>
                <c:pt idx="1">
                  <c:v>46</c:v>
                </c:pt>
                <c:pt idx="2">
                  <c:v>17</c:v>
                </c:pt>
                <c:pt idx="3">
                  <c:v>35</c:v>
                </c:pt>
                <c:pt idx="4">
                  <c:v>13</c:v>
                </c:pt>
                <c:pt idx="5">
                  <c:v>10</c:v>
                </c:pt>
                <c:pt idx="6">
                  <c:v>245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83-4C12-A818-A3FF0B2B6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C6-4974-899E-076BE036AC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C6-4974-899E-076BE036AC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C6-4974-899E-076BE036AC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C6-4974-899E-076BE036AC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8C6-4974-899E-076BE036AC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8C6-4974-899E-076BE036AC85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Hoja1!$A$195:$A$200</c:f>
              <c:strCache>
                <c:ptCount val="6"/>
                <c:pt idx="0">
                  <c:v>Totalmente de acuerdo </c:v>
                </c:pt>
                <c:pt idx="1">
                  <c:v>De acuerdo 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Totalmente en desacuerdo </c:v>
                </c:pt>
                <c:pt idx="5">
                  <c:v>No responde</c:v>
                </c:pt>
              </c:strCache>
            </c:strRef>
          </c:cat>
          <c:val>
            <c:numRef>
              <c:f>Hoja1!$B$195:$B$200</c:f>
              <c:numCache>
                <c:formatCode>General</c:formatCode>
                <c:ptCount val="6"/>
                <c:pt idx="0">
                  <c:v>47</c:v>
                </c:pt>
                <c:pt idx="1">
                  <c:v>67</c:v>
                </c:pt>
                <c:pt idx="2">
                  <c:v>104</c:v>
                </c:pt>
                <c:pt idx="3">
                  <c:v>103</c:v>
                </c:pt>
                <c:pt idx="4">
                  <c:v>59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C6-4974-899E-076BE036AC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D6-47F5-A73D-BDA7E36D3D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D6-47F5-A73D-BDA7E36D3D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7D6-47F5-A73D-BDA7E36D3D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D6-47F5-A73D-BDA7E36D3D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7D6-47F5-A73D-BDA7E36D3DB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7D6-47F5-A73D-BDA7E36D3DB7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Hoja1!$A$210:$A$215</c:f>
              <c:strCache>
                <c:ptCount val="6"/>
                <c:pt idx="0">
                  <c:v>Totalmente de acuerdo </c:v>
                </c:pt>
                <c:pt idx="1">
                  <c:v>De acuerdo 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Totalmente en desacuerdo </c:v>
                </c:pt>
                <c:pt idx="5">
                  <c:v>No responde</c:v>
                </c:pt>
              </c:strCache>
            </c:strRef>
          </c:cat>
          <c:val>
            <c:numRef>
              <c:f>Hoja1!$B$210:$B$215</c:f>
              <c:numCache>
                <c:formatCode>General</c:formatCode>
                <c:ptCount val="6"/>
                <c:pt idx="0">
                  <c:v>200</c:v>
                </c:pt>
                <c:pt idx="1">
                  <c:v>127</c:v>
                </c:pt>
                <c:pt idx="2">
                  <c:v>38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D6-47F5-A73D-BDA7E36D3D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EE-4F60-B7BE-5C63B97C1F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EE-4F60-B7BE-5C63B97C1F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EE-4F60-B7BE-5C63B97C1F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EE-4F60-B7BE-5C63B97C1F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EEE-4F60-B7BE-5C63B97C1F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EEE-4F60-B7BE-5C63B97C1FBF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Hoja1!$A$225:$A$230</c:f>
              <c:strCache>
                <c:ptCount val="6"/>
                <c:pt idx="0">
                  <c:v>Totalmente de acuerdo </c:v>
                </c:pt>
                <c:pt idx="1">
                  <c:v>De acuerdo 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Totalmente en desacuerdo </c:v>
                </c:pt>
                <c:pt idx="5">
                  <c:v>No responde</c:v>
                </c:pt>
              </c:strCache>
            </c:strRef>
          </c:cat>
          <c:val>
            <c:numRef>
              <c:f>Hoja1!$B$225:$B$230</c:f>
              <c:numCache>
                <c:formatCode>General</c:formatCode>
                <c:ptCount val="6"/>
                <c:pt idx="0">
                  <c:v>122</c:v>
                </c:pt>
                <c:pt idx="1">
                  <c:v>143</c:v>
                </c:pt>
                <c:pt idx="2">
                  <c:v>74</c:v>
                </c:pt>
                <c:pt idx="3">
                  <c:v>26</c:v>
                </c:pt>
                <c:pt idx="4">
                  <c:v>14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EE-4F60-B7BE-5C63B97C1FB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B00-4B93-BBB5-0AA4DD30A5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B00-4B93-BBB5-0AA4DD30A5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B00-4B93-BBB5-0AA4DD30A5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00-4B93-BBB5-0AA4DD30A5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B00-4B93-BBB5-0AA4DD30A5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B00-4B93-BBB5-0AA4DD30A565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Hoja1!$A$240:$A$245</c:f>
              <c:strCache>
                <c:ptCount val="6"/>
                <c:pt idx="0">
                  <c:v>Totalmente de acuerdo </c:v>
                </c:pt>
                <c:pt idx="1">
                  <c:v>De acuerdo 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Totalmente en desacuerdo </c:v>
                </c:pt>
                <c:pt idx="5">
                  <c:v>No responde</c:v>
                </c:pt>
              </c:strCache>
            </c:strRef>
          </c:cat>
          <c:val>
            <c:numRef>
              <c:f>Hoja1!$B$240:$B$245</c:f>
              <c:numCache>
                <c:formatCode>General</c:formatCode>
                <c:ptCount val="6"/>
                <c:pt idx="0">
                  <c:v>139</c:v>
                </c:pt>
                <c:pt idx="1">
                  <c:v>156</c:v>
                </c:pt>
                <c:pt idx="2">
                  <c:v>61</c:v>
                </c:pt>
                <c:pt idx="3">
                  <c:v>18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00-4B93-BBB5-0AA4DD30A5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6C-4D77-8572-17F0F838B9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6C-4D77-8572-17F0F838B9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6C-4D77-8572-17F0F838B9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6C-4D77-8572-17F0F838B9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06C-4D77-8572-17F0F838B9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06C-4D77-8572-17F0F838B951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Hoja1!$A$285:$A$290</c:f>
              <c:strCache>
                <c:ptCount val="6"/>
                <c:pt idx="0">
                  <c:v>Totalmente de acuerdo </c:v>
                </c:pt>
                <c:pt idx="1">
                  <c:v>De acuerdo 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Totalmente en desacuerdo </c:v>
                </c:pt>
                <c:pt idx="5">
                  <c:v>No responde</c:v>
                </c:pt>
              </c:strCache>
            </c:strRef>
          </c:cat>
          <c:val>
            <c:numRef>
              <c:f>Hoja1!$B$285:$B$290</c:f>
              <c:numCache>
                <c:formatCode>General</c:formatCode>
                <c:ptCount val="6"/>
                <c:pt idx="0">
                  <c:v>69</c:v>
                </c:pt>
                <c:pt idx="1">
                  <c:v>131</c:v>
                </c:pt>
                <c:pt idx="2">
                  <c:v>80</c:v>
                </c:pt>
                <c:pt idx="3">
                  <c:v>64</c:v>
                </c:pt>
                <c:pt idx="4">
                  <c:v>37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6C-4D77-8572-17F0F838B9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64-4D0F-822D-02248AE3A9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64-4D0F-822D-02248AE3A9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64-4D0F-822D-02248AE3A9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64-4D0F-822D-02248AE3A9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864-4D0F-822D-02248AE3A9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864-4D0F-822D-02248AE3A9BA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Hoja1!$A$300:$A$305</c:f>
              <c:strCache>
                <c:ptCount val="6"/>
                <c:pt idx="0">
                  <c:v>Totalmente de acuerdo </c:v>
                </c:pt>
                <c:pt idx="1">
                  <c:v>De acuerdo </c:v>
                </c:pt>
                <c:pt idx="2">
                  <c:v>Ni de acuerdo ni en desacuerdo</c:v>
                </c:pt>
                <c:pt idx="3">
                  <c:v>En desacuerdo</c:v>
                </c:pt>
                <c:pt idx="4">
                  <c:v>Totalmente en desacuerdo </c:v>
                </c:pt>
                <c:pt idx="5">
                  <c:v>No responde</c:v>
                </c:pt>
              </c:strCache>
            </c:strRef>
          </c:cat>
          <c:val>
            <c:numRef>
              <c:f>Hoja1!$B$300:$B$305</c:f>
              <c:numCache>
                <c:formatCode>General</c:formatCode>
                <c:ptCount val="6"/>
                <c:pt idx="0">
                  <c:v>136</c:v>
                </c:pt>
                <c:pt idx="1">
                  <c:v>172</c:v>
                </c:pt>
                <c:pt idx="2">
                  <c:v>49</c:v>
                </c:pt>
                <c:pt idx="3">
                  <c:v>12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64-4D0F-822D-02248AE3A9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96-4099-9F05-5059C65804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96-4099-9F05-5059C65804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96-4099-9F05-5059C65804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96-4099-9F05-5059C65804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96-4099-9F05-5059C6580465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Hoja1!$A$26:$A$30</c:f>
              <c:strCache>
                <c:ptCount val="5"/>
                <c:pt idx="0">
                  <c:v>Menor a 20 </c:v>
                </c:pt>
                <c:pt idx="1">
                  <c:v>Entre 21 y 40 años </c:v>
                </c:pt>
                <c:pt idx="2">
                  <c:v>Entre 41 y 60 años </c:v>
                </c:pt>
                <c:pt idx="3">
                  <c:v>Mayor a 60 años </c:v>
                </c:pt>
                <c:pt idx="4">
                  <c:v>No responde</c:v>
                </c:pt>
              </c:strCache>
            </c:strRef>
          </c:cat>
          <c:val>
            <c:numRef>
              <c:f>Hoja1!$B$26:$B$30</c:f>
              <c:numCache>
                <c:formatCode>General</c:formatCode>
                <c:ptCount val="5"/>
                <c:pt idx="0">
                  <c:v>21</c:v>
                </c:pt>
                <c:pt idx="1">
                  <c:v>317</c:v>
                </c:pt>
                <c:pt idx="2">
                  <c:v>40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96-4099-9F05-5059C6580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8D-444D-B10E-6069383C2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8D-444D-B10E-6069383C2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8D-444D-B10E-6069383C20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8D-444D-B10E-6069383C20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98D-444D-B10E-6069383C2037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Hoja1!$A$41:$A$45</c:f>
              <c:strCache>
                <c:ptCount val="5"/>
                <c:pt idx="0">
                  <c:v>Nacional </c:v>
                </c:pt>
                <c:pt idx="1">
                  <c:v>Extranjero</c:v>
                </c:pt>
                <c:pt idx="2">
                  <c:v>Comunidad</c:v>
                </c:pt>
                <c:pt idx="3">
                  <c:v>Familia</c:v>
                </c:pt>
                <c:pt idx="4">
                  <c:v>No responde</c:v>
                </c:pt>
              </c:strCache>
            </c:strRef>
          </c:cat>
          <c:val>
            <c:numRef>
              <c:f>Hoja1!$B$41:$B$45</c:f>
              <c:numCache>
                <c:formatCode>General</c:formatCode>
                <c:ptCount val="5"/>
                <c:pt idx="0">
                  <c:v>336</c:v>
                </c:pt>
                <c:pt idx="1">
                  <c:v>17</c:v>
                </c:pt>
                <c:pt idx="2">
                  <c:v>5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8D-444D-B10E-6069383C20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4D6-4D3F-AEAD-7A536F373B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4D6-4D3F-AEAD-7A536F373B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4D6-4D3F-AEAD-7A536F373B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4D6-4D3F-AEAD-7A536F373B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4D6-4D3F-AEAD-7A536F373B12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Hoja1!$A$56:$A$60</c:f>
              <c:strCache>
                <c:ptCount val="5"/>
                <c:pt idx="0">
                  <c:v>Soltero</c:v>
                </c:pt>
                <c:pt idx="1">
                  <c:v>Casado/Unión Libre</c:v>
                </c:pt>
                <c:pt idx="2">
                  <c:v>Divorciado </c:v>
                </c:pt>
                <c:pt idx="3">
                  <c:v>Viuda/o</c:v>
                </c:pt>
                <c:pt idx="4">
                  <c:v>No responde</c:v>
                </c:pt>
              </c:strCache>
            </c:strRef>
          </c:cat>
          <c:val>
            <c:numRef>
              <c:f>Hoja1!$B$56:$B$60</c:f>
              <c:numCache>
                <c:formatCode>General</c:formatCode>
                <c:ptCount val="5"/>
                <c:pt idx="0">
                  <c:v>237</c:v>
                </c:pt>
                <c:pt idx="1">
                  <c:v>109</c:v>
                </c:pt>
                <c:pt idx="2">
                  <c:v>32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D6-4D3F-AEAD-7A536F373B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6D-4D84-8C85-B3CA224AF3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6D-4D84-8C85-B3CA224AF3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6D-4D84-8C85-B3CA224AF3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6D-4D84-8C85-B3CA224AF3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36D-4D84-8C85-B3CA224AF337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Hoja1!$A$72:$A$76</c:f>
              <c:strCache>
                <c:ptCount val="5"/>
                <c:pt idx="0">
                  <c:v>1 vez al año</c:v>
                </c:pt>
                <c:pt idx="1">
                  <c:v>2-3 veces al año</c:v>
                </c:pt>
                <c:pt idx="2">
                  <c:v>4-5 veces al año</c:v>
                </c:pt>
                <c:pt idx="3">
                  <c:v>6 o más veces al año</c:v>
                </c:pt>
                <c:pt idx="4">
                  <c:v>No responde</c:v>
                </c:pt>
              </c:strCache>
            </c:strRef>
          </c:cat>
          <c:val>
            <c:numRef>
              <c:f>Hoja1!$B$72:$B$76</c:f>
              <c:numCache>
                <c:formatCode>General</c:formatCode>
                <c:ptCount val="5"/>
                <c:pt idx="0">
                  <c:v>139</c:v>
                </c:pt>
                <c:pt idx="1">
                  <c:v>162</c:v>
                </c:pt>
                <c:pt idx="2">
                  <c:v>39</c:v>
                </c:pt>
                <c:pt idx="3">
                  <c:v>39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6D-4D84-8C85-B3CA224AF3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128-47EA-A7A7-6EC7C3F0BC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128-47EA-A7A7-6EC7C3F0BC7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128-47EA-A7A7-6EC7C3F0BC7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128-47EA-A7A7-6EC7C3F0BC7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128-47EA-A7A7-6EC7C3F0BC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Hoja1!$A$87:$A$91</c:f>
              <c:strCache>
                <c:ptCount val="5"/>
                <c:pt idx="0">
                  <c:v>Cultura</c:v>
                </c:pt>
                <c:pt idx="1">
                  <c:v>Naturaleza</c:v>
                </c:pt>
                <c:pt idx="2">
                  <c:v>Religión</c:v>
                </c:pt>
                <c:pt idx="3">
                  <c:v>Otra</c:v>
                </c:pt>
                <c:pt idx="4">
                  <c:v>No responde</c:v>
                </c:pt>
              </c:strCache>
            </c:strRef>
          </c:cat>
          <c:val>
            <c:numRef>
              <c:f>Hoja1!$B$87:$B$91</c:f>
              <c:numCache>
                <c:formatCode>General</c:formatCode>
                <c:ptCount val="5"/>
                <c:pt idx="0">
                  <c:v>158</c:v>
                </c:pt>
                <c:pt idx="1">
                  <c:v>264</c:v>
                </c:pt>
                <c:pt idx="2">
                  <c:v>18</c:v>
                </c:pt>
                <c:pt idx="3">
                  <c:v>68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28-47EA-A7A7-6EC7C3F0BC7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199-469A-908D-BBF6CEF6AE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199-469A-908D-BBF6CEF6AE1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199-469A-908D-BBF6CEF6AE1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199-469A-908D-BBF6CEF6AE1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5199-469A-908D-BBF6CEF6AE1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5199-469A-908D-BBF6CEF6AE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Hoja1!$A$102:$A$107</c:f>
              <c:strCache>
                <c:ptCount val="6"/>
                <c:pt idx="0">
                  <c:v>Volcán Cayambe</c:v>
                </c:pt>
                <c:pt idx="1">
                  <c:v>Laguna de San Marcos </c:v>
                </c:pt>
                <c:pt idx="2">
                  <c:v>Guachalá</c:v>
                </c:pt>
                <c:pt idx="3">
                  <c:v>Cascadas de Cariacu</c:v>
                </c:pt>
                <c:pt idx="4">
                  <c:v>Ninguno</c:v>
                </c:pt>
                <c:pt idx="5">
                  <c:v>No responde</c:v>
                </c:pt>
              </c:strCache>
            </c:strRef>
          </c:cat>
          <c:val>
            <c:numRef>
              <c:f>Hoja1!$B$102:$B$107</c:f>
              <c:numCache>
                <c:formatCode>General</c:formatCode>
                <c:ptCount val="6"/>
                <c:pt idx="0">
                  <c:v>224</c:v>
                </c:pt>
                <c:pt idx="1">
                  <c:v>136</c:v>
                </c:pt>
                <c:pt idx="2">
                  <c:v>206</c:v>
                </c:pt>
                <c:pt idx="3">
                  <c:v>137</c:v>
                </c:pt>
                <c:pt idx="4">
                  <c:v>72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99-469A-908D-BBF6CEF6A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3BC-4886-A9FC-CB20B480172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3BC-4886-A9FC-CB20B480172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3BC-4886-A9FC-CB20B480172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3BC-4886-A9FC-CB20B480172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3BC-4886-A9FC-CB20B48017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Hoja1!$A$117:$A$121</c:f>
              <c:strCache>
                <c:ptCount val="5"/>
                <c:pt idx="0">
                  <c:v>Bizcochos</c:v>
                </c:pt>
                <c:pt idx="1">
                  <c:v>Gastronomía </c:v>
                </c:pt>
                <c:pt idx="2">
                  <c:v>Volcán Cayambe</c:v>
                </c:pt>
                <c:pt idx="3">
                  <c:v>Fiestas de San Pedro</c:v>
                </c:pt>
                <c:pt idx="4">
                  <c:v>No responde</c:v>
                </c:pt>
              </c:strCache>
            </c:strRef>
          </c:cat>
          <c:val>
            <c:numRef>
              <c:f>Hoja1!$B$117:$B$121</c:f>
              <c:numCache>
                <c:formatCode>General</c:formatCode>
                <c:ptCount val="5"/>
                <c:pt idx="0">
                  <c:v>286</c:v>
                </c:pt>
                <c:pt idx="1">
                  <c:v>79</c:v>
                </c:pt>
                <c:pt idx="2">
                  <c:v>176</c:v>
                </c:pt>
                <c:pt idx="3">
                  <c:v>173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BC-4886-A9FC-CB20B4801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37-4248-BF70-2101E3D971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37-4248-BF70-2101E3D971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37-4248-BF70-2101E3D971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37-4248-BF70-2101E3D971DC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Hoja1!$A$132:$A$135</c:f>
              <c:strCache>
                <c:ptCount val="4"/>
                <c:pt idx="0">
                  <c:v>Sí</c:v>
                </c:pt>
                <c:pt idx="1">
                  <c:v>No</c:v>
                </c:pt>
                <c:pt idx="2">
                  <c:v>Tal vez</c:v>
                </c:pt>
                <c:pt idx="3">
                  <c:v>Total</c:v>
                </c:pt>
              </c:strCache>
            </c:strRef>
          </c:cat>
          <c:val>
            <c:numRef>
              <c:f>Hoja1!$B$132:$B$135</c:f>
              <c:numCache>
                <c:formatCode>General</c:formatCode>
                <c:ptCount val="4"/>
                <c:pt idx="0">
                  <c:v>162</c:v>
                </c:pt>
                <c:pt idx="1">
                  <c:v>164</c:v>
                </c:pt>
                <c:pt idx="2">
                  <c:v>53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37-4248-BF70-2101E3D971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96985-C844-4C51-B1A1-A194A800A9A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249E46B-23A2-461A-A393-D52C4E24146B}">
      <dgm:prSet phldrT="[Texto]"/>
      <dgm:spPr/>
      <dgm:t>
        <a:bodyPr/>
        <a:lstStyle/>
        <a:p>
          <a:r>
            <a:rPr lang="es-ES" dirty="0" smtClean="0"/>
            <a:t>Variables </a:t>
          </a:r>
          <a:endParaRPr lang="es-ES" dirty="0"/>
        </a:p>
      </dgm:t>
    </dgm:pt>
    <dgm:pt modelId="{9A60A123-7BD3-4717-A8E8-DE3B6A41B434}" type="parTrans" cxnId="{DB47E49C-2253-4943-B6F7-C80BD24D7BD7}">
      <dgm:prSet/>
      <dgm:spPr/>
      <dgm:t>
        <a:bodyPr/>
        <a:lstStyle/>
        <a:p>
          <a:endParaRPr lang="es-ES"/>
        </a:p>
      </dgm:t>
    </dgm:pt>
    <dgm:pt modelId="{49626AEF-06AB-41B1-943B-A321B3EBFF91}" type="sibTrans" cxnId="{DB47E49C-2253-4943-B6F7-C80BD24D7BD7}">
      <dgm:prSet/>
      <dgm:spPr/>
      <dgm:t>
        <a:bodyPr/>
        <a:lstStyle/>
        <a:p>
          <a:endParaRPr lang="es-ES"/>
        </a:p>
      </dgm:t>
    </dgm:pt>
    <dgm:pt modelId="{3C6B0617-C8EA-4B12-9A12-EB7C062FDE65}">
      <dgm:prSet phldrT="[Texto]"/>
      <dgm:spPr/>
      <dgm:t>
        <a:bodyPr/>
        <a:lstStyle/>
        <a:p>
          <a:r>
            <a:rPr lang="es-ES" dirty="0" smtClean="0"/>
            <a:t>Blended Marketing</a:t>
          </a:r>
          <a:endParaRPr lang="es-ES" dirty="0"/>
        </a:p>
      </dgm:t>
    </dgm:pt>
    <dgm:pt modelId="{42E551A4-536C-4346-A9FC-9ED5BD09E3B1}" type="parTrans" cxnId="{AE73A9F3-F336-41EC-8D8E-DDED897A808D}">
      <dgm:prSet/>
      <dgm:spPr/>
      <dgm:t>
        <a:bodyPr/>
        <a:lstStyle/>
        <a:p>
          <a:endParaRPr lang="es-ES"/>
        </a:p>
      </dgm:t>
    </dgm:pt>
    <dgm:pt modelId="{895F1767-F0AB-4D87-8F6B-96CACE0DEC04}" type="sibTrans" cxnId="{AE73A9F3-F336-41EC-8D8E-DDED897A808D}">
      <dgm:prSet/>
      <dgm:spPr/>
      <dgm:t>
        <a:bodyPr/>
        <a:lstStyle/>
        <a:p>
          <a:endParaRPr lang="es-ES"/>
        </a:p>
      </dgm:t>
    </dgm:pt>
    <dgm:pt modelId="{A24A8E8C-E5F8-4A0E-9FD0-36AB556DE2AA}">
      <dgm:prSet phldrT="[Texto]"/>
      <dgm:spPr/>
      <dgm:t>
        <a:bodyPr/>
        <a:lstStyle/>
        <a:p>
          <a:r>
            <a:rPr lang="es-ES" dirty="0" smtClean="0"/>
            <a:t>Pruebas chi-cuadrado</a:t>
          </a:r>
          <a:endParaRPr lang="es-ES" dirty="0"/>
        </a:p>
      </dgm:t>
    </dgm:pt>
    <dgm:pt modelId="{5996ACF5-9B09-4E74-AD93-9A1F0635B899}" type="parTrans" cxnId="{4BEB80EE-F4C0-438B-BEE5-ACBE13788A85}">
      <dgm:prSet/>
      <dgm:spPr/>
      <dgm:t>
        <a:bodyPr/>
        <a:lstStyle/>
        <a:p>
          <a:endParaRPr lang="es-ES"/>
        </a:p>
      </dgm:t>
    </dgm:pt>
    <dgm:pt modelId="{E338D307-7A8C-4C4A-89F9-F66734A58E0E}" type="sibTrans" cxnId="{4BEB80EE-F4C0-438B-BEE5-ACBE13788A85}">
      <dgm:prSet/>
      <dgm:spPr/>
      <dgm:t>
        <a:bodyPr/>
        <a:lstStyle/>
        <a:p>
          <a:endParaRPr lang="es-ES"/>
        </a:p>
      </dgm:t>
    </dgm:pt>
    <dgm:pt modelId="{F07BC474-9F1D-40C4-99AD-1CE3D5E2481B}">
      <dgm:prSet phldrT="[Texto]"/>
      <dgm:spPr/>
      <dgm:t>
        <a:bodyPr/>
        <a:lstStyle/>
        <a:p>
          <a:r>
            <a:rPr lang="es-ES" dirty="0" smtClean="0"/>
            <a:t>Perfil del turista </a:t>
          </a:r>
          <a:endParaRPr lang="es-ES" dirty="0"/>
        </a:p>
      </dgm:t>
    </dgm:pt>
    <dgm:pt modelId="{EF054FD3-7D18-4D73-BD82-9A9B3F99B334}" type="parTrans" cxnId="{2E134FBF-6205-4223-97E2-CC3A7EFA301C}">
      <dgm:prSet/>
      <dgm:spPr/>
      <dgm:t>
        <a:bodyPr/>
        <a:lstStyle/>
        <a:p>
          <a:endParaRPr lang="es-ES"/>
        </a:p>
      </dgm:t>
    </dgm:pt>
    <dgm:pt modelId="{A9735280-DC50-4787-81A5-AE3BC30A0D1C}" type="sibTrans" cxnId="{2E134FBF-6205-4223-97E2-CC3A7EFA301C}">
      <dgm:prSet/>
      <dgm:spPr/>
      <dgm:t>
        <a:bodyPr/>
        <a:lstStyle/>
        <a:p>
          <a:endParaRPr lang="es-ES"/>
        </a:p>
      </dgm:t>
    </dgm:pt>
    <dgm:pt modelId="{70796682-B41A-45B8-B84A-4088159D4495}" type="pres">
      <dgm:prSet presAssocID="{60096985-C844-4C51-B1A1-A194A800A9A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C86988D-DC67-4605-A94F-F0D43E8E6EB0}" type="pres">
      <dgm:prSet presAssocID="{1249E46B-23A2-461A-A393-D52C4E24146B}" presName="Accent1" presStyleCnt="0"/>
      <dgm:spPr/>
    </dgm:pt>
    <dgm:pt modelId="{CCA7D51E-FD4F-4E81-9B71-0846899DD03B}" type="pres">
      <dgm:prSet presAssocID="{1249E46B-23A2-461A-A393-D52C4E24146B}" presName="Accent" presStyleLbl="node1" presStyleIdx="0" presStyleCnt="4"/>
      <dgm:spPr/>
    </dgm:pt>
    <dgm:pt modelId="{EE1B961F-EBD5-4CD9-8565-F5446C04FC3B}" type="pres">
      <dgm:prSet presAssocID="{1249E46B-23A2-461A-A393-D52C4E24146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22A799-7EC4-4488-B12E-3164717FA095}" type="pres">
      <dgm:prSet presAssocID="{3C6B0617-C8EA-4B12-9A12-EB7C062FDE65}" presName="Accent2" presStyleCnt="0"/>
      <dgm:spPr/>
    </dgm:pt>
    <dgm:pt modelId="{94772C9E-1397-4E3E-961C-282B3CA6FDB1}" type="pres">
      <dgm:prSet presAssocID="{3C6B0617-C8EA-4B12-9A12-EB7C062FDE65}" presName="Accent" presStyleLbl="node1" presStyleIdx="1" presStyleCnt="4"/>
      <dgm:spPr/>
    </dgm:pt>
    <dgm:pt modelId="{CE6C846E-7C78-4946-9503-DC5643ABBDD4}" type="pres">
      <dgm:prSet presAssocID="{3C6B0617-C8EA-4B12-9A12-EB7C062FDE6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3B9A2-A100-463D-BBAF-207B1DD2EB35}" type="pres">
      <dgm:prSet presAssocID="{A24A8E8C-E5F8-4A0E-9FD0-36AB556DE2AA}" presName="Accent3" presStyleCnt="0"/>
      <dgm:spPr/>
    </dgm:pt>
    <dgm:pt modelId="{E0FFEBA0-E656-4CB7-BD9E-1C9F979C78C5}" type="pres">
      <dgm:prSet presAssocID="{A24A8E8C-E5F8-4A0E-9FD0-36AB556DE2AA}" presName="Accent" presStyleLbl="node1" presStyleIdx="2" presStyleCnt="4"/>
      <dgm:spPr/>
    </dgm:pt>
    <dgm:pt modelId="{95638B81-FAF2-4720-B74F-1C3329A83E1C}" type="pres">
      <dgm:prSet presAssocID="{A24A8E8C-E5F8-4A0E-9FD0-36AB556DE2AA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E2559-35BB-492A-ACB5-0D52DB13AB36}" type="pres">
      <dgm:prSet presAssocID="{F07BC474-9F1D-40C4-99AD-1CE3D5E2481B}" presName="Accent4" presStyleCnt="0"/>
      <dgm:spPr/>
    </dgm:pt>
    <dgm:pt modelId="{5F974D57-D5D9-4326-B5DB-723EB30A2FAE}" type="pres">
      <dgm:prSet presAssocID="{F07BC474-9F1D-40C4-99AD-1CE3D5E2481B}" presName="Accent" presStyleLbl="node1" presStyleIdx="3" presStyleCnt="4"/>
      <dgm:spPr/>
    </dgm:pt>
    <dgm:pt modelId="{A477D3F4-B482-40C3-80D0-D21FD6857009}" type="pres">
      <dgm:prSet presAssocID="{F07BC474-9F1D-40C4-99AD-1CE3D5E2481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DE8508-D25C-440C-9DA7-F0E09D590BC5}" type="presOf" srcId="{60096985-C844-4C51-B1A1-A194A800A9A3}" destId="{70796682-B41A-45B8-B84A-4088159D4495}" srcOrd="0" destOrd="0" presId="urn:microsoft.com/office/officeart/2009/layout/CircleArrowProcess"/>
    <dgm:cxn modelId="{AE73A9F3-F336-41EC-8D8E-DDED897A808D}" srcId="{60096985-C844-4C51-B1A1-A194A800A9A3}" destId="{3C6B0617-C8EA-4B12-9A12-EB7C062FDE65}" srcOrd="1" destOrd="0" parTransId="{42E551A4-536C-4346-A9FC-9ED5BD09E3B1}" sibTransId="{895F1767-F0AB-4D87-8F6B-96CACE0DEC04}"/>
    <dgm:cxn modelId="{AB3167B9-B946-433C-8B8E-43D3FBE040BC}" type="presOf" srcId="{1249E46B-23A2-461A-A393-D52C4E24146B}" destId="{EE1B961F-EBD5-4CD9-8565-F5446C04FC3B}" srcOrd="0" destOrd="0" presId="urn:microsoft.com/office/officeart/2009/layout/CircleArrowProcess"/>
    <dgm:cxn modelId="{A2D97548-45F5-4077-A368-46BA15DF49C4}" type="presOf" srcId="{A24A8E8C-E5F8-4A0E-9FD0-36AB556DE2AA}" destId="{95638B81-FAF2-4720-B74F-1C3329A83E1C}" srcOrd="0" destOrd="0" presId="urn:microsoft.com/office/officeart/2009/layout/CircleArrowProcess"/>
    <dgm:cxn modelId="{0F72A5E3-E2ED-49EB-844A-446EC414233D}" type="presOf" srcId="{F07BC474-9F1D-40C4-99AD-1CE3D5E2481B}" destId="{A477D3F4-B482-40C3-80D0-D21FD6857009}" srcOrd="0" destOrd="0" presId="urn:microsoft.com/office/officeart/2009/layout/CircleArrowProcess"/>
    <dgm:cxn modelId="{4BEB80EE-F4C0-438B-BEE5-ACBE13788A85}" srcId="{60096985-C844-4C51-B1A1-A194A800A9A3}" destId="{A24A8E8C-E5F8-4A0E-9FD0-36AB556DE2AA}" srcOrd="2" destOrd="0" parTransId="{5996ACF5-9B09-4E74-AD93-9A1F0635B899}" sibTransId="{E338D307-7A8C-4C4A-89F9-F66734A58E0E}"/>
    <dgm:cxn modelId="{47BF4F77-CABD-4DD4-AAD0-A9C6B037CAEF}" type="presOf" srcId="{3C6B0617-C8EA-4B12-9A12-EB7C062FDE65}" destId="{CE6C846E-7C78-4946-9503-DC5643ABBDD4}" srcOrd="0" destOrd="0" presId="urn:microsoft.com/office/officeart/2009/layout/CircleArrowProcess"/>
    <dgm:cxn modelId="{DB47E49C-2253-4943-B6F7-C80BD24D7BD7}" srcId="{60096985-C844-4C51-B1A1-A194A800A9A3}" destId="{1249E46B-23A2-461A-A393-D52C4E24146B}" srcOrd="0" destOrd="0" parTransId="{9A60A123-7BD3-4717-A8E8-DE3B6A41B434}" sibTransId="{49626AEF-06AB-41B1-943B-A321B3EBFF91}"/>
    <dgm:cxn modelId="{2E134FBF-6205-4223-97E2-CC3A7EFA301C}" srcId="{60096985-C844-4C51-B1A1-A194A800A9A3}" destId="{F07BC474-9F1D-40C4-99AD-1CE3D5E2481B}" srcOrd="3" destOrd="0" parTransId="{EF054FD3-7D18-4D73-BD82-9A9B3F99B334}" sibTransId="{A9735280-DC50-4787-81A5-AE3BC30A0D1C}"/>
    <dgm:cxn modelId="{1638116A-692C-4F38-B04F-D76A560DBA47}" type="presParOf" srcId="{70796682-B41A-45B8-B84A-4088159D4495}" destId="{BC86988D-DC67-4605-A94F-F0D43E8E6EB0}" srcOrd="0" destOrd="0" presId="urn:microsoft.com/office/officeart/2009/layout/CircleArrowProcess"/>
    <dgm:cxn modelId="{66D5A760-74C6-4F06-B895-106E0AE63C8E}" type="presParOf" srcId="{BC86988D-DC67-4605-A94F-F0D43E8E6EB0}" destId="{CCA7D51E-FD4F-4E81-9B71-0846899DD03B}" srcOrd="0" destOrd="0" presId="urn:microsoft.com/office/officeart/2009/layout/CircleArrowProcess"/>
    <dgm:cxn modelId="{EC07011C-E898-4FEA-8B4F-58835193AEFB}" type="presParOf" srcId="{70796682-B41A-45B8-B84A-4088159D4495}" destId="{EE1B961F-EBD5-4CD9-8565-F5446C04FC3B}" srcOrd="1" destOrd="0" presId="urn:microsoft.com/office/officeart/2009/layout/CircleArrowProcess"/>
    <dgm:cxn modelId="{D1C6D956-610D-4012-BB08-4C8CDCF9D568}" type="presParOf" srcId="{70796682-B41A-45B8-B84A-4088159D4495}" destId="{9222A799-7EC4-4488-B12E-3164717FA095}" srcOrd="2" destOrd="0" presId="urn:microsoft.com/office/officeart/2009/layout/CircleArrowProcess"/>
    <dgm:cxn modelId="{AA176773-B31F-4FB9-A129-85D87D1D12FF}" type="presParOf" srcId="{9222A799-7EC4-4488-B12E-3164717FA095}" destId="{94772C9E-1397-4E3E-961C-282B3CA6FDB1}" srcOrd="0" destOrd="0" presId="urn:microsoft.com/office/officeart/2009/layout/CircleArrowProcess"/>
    <dgm:cxn modelId="{5B78AC29-96EC-4856-91BD-269B6C05E171}" type="presParOf" srcId="{70796682-B41A-45B8-B84A-4088159D4495}" destId="{CE6C846E-7C78-4946-9503-DC5643ABBDD4}" srcOrd="3" destOrd="0" presId="urn:microsoft.com/office/officeart/2009/layout/CircleArrowProcess"/>
    <dgm:cxn modelId="{9DE71485-BAAC-403C-960D-526F0EAB6B71}" type="presParOf" srcId="{70796682-B41A-45B8-B84A-4088159D4495}" destId="{4043B9A2-A100-463D-BBAF-207B1DD2EB35}" srcOrd="4" destOrd="0" presId="urn:microsoft.com/office/officeart/2009/layout/CircleArrowProcess"/>
    <dgm:cxn modelId="{F2318242-D56E-4CE9-A219-B4685AA39AEA}" type="presParOf" srcId="{4043B9A2-A100-463D-BBAF-207B1DD2EB35}" destId="{E0FFEBA0-E656-4CB7-BD9E-1C9F979C78C5}" srcOrd="0" destOrd="0" presId="urn:microsoft.com/office/officeart/2009/layout/CircleArrowProcess"/>
    <dgm:cxn modelId="{7B48C211-5FF6-4BC1-B85B-8EB081F8B20A}" type="presParOf" srcId="{70796682-B41A-45B8-B84A-4088159D4495}" destId="{95638B81-FAF2-4720-B74F-1C3329A83E1C}" srcOrd="5" destOrd="0" presId="urn:microsoft.com/office/officeart/2009/layout/CircleArrowProcess"/>
    <dgm:cxn modelId="{49D13098-F60A-46FE-B259-258A47C9B696}" type="presParOf" srcId="{70796682-B41A-45B8-B84A-4088159D4495}" destId="{650E2559-35BB-492A-ACB5-0D52DB13AB36}" srcOrd="6" destOrd="0" presId="urn:microsoft.com/office/officeart/2009/layout/CircleArrowProcess"/>
    <dgm:cxn modelId="{69C40F8E-8BE0-4228-B333-0EC60FAF1C7C}" type="presParOf" srcId="{650E2559-35BB-492A-ACB5-0D52DB13AB36}" destId="{5F974D57-D5D9-4326-B5DB-723EB30A2FAE}" srcOrd="0" destOrd="0" presId="urn:microsoft.com/office/officeart/2009/layout/CircleArrowProcess"/>
    <dgm:cxn modelId="{DB9CB9B3-0D16-42E1-BD6E-553F36FFC992}" type="presParOf" srcId="{70796682-B41A-45B8-B84A-4088159D4495}" destId="{A477D3F4-B482-40C3-80D0-D21FD6857009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7D51E-FD4F-4E81-9B71-0846899DD03B}">
      <dsp:nvSpPr>
        <dsp:cNvPr id="0" name=""/>
        <dsp:cNvSpPr/>
      </dsp:nvSpPr>
      <dsp:spPr>
        <a:xfrm>
          <a:off x="1445230" y="0"/>
          <a:ext cx="1656551" cy="16567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B961F-EBD5-4CD9-8565-F5446C04FC3B}">
      <dsp:nvSpPr>
        <dsp:cNvPr id="0" name=""/>
        <dsp:cNvSpPr/>
      </dsp:nvSpPr>
      <dsp:spPr>
        <a:xfrm>
          <a:off x="1810970" y="599687"/>
          <a:ext cx="924449" cy="46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Variables </a:t>
          </a:r>
          <a:endParaRPr lang="es-ES" sz="1300" kern="1200" dirty="0"/>
        </a:p>
      </dsp:txBody>
      <dsp:txXfrm>
        <a:off x="1810970" y="599687"/>
        <a:ext cx="924449" cy="462176"/>
      </dsp:txXfrm>
    </dsp:sp>
    <dsp:sp modelId="{94772C9E-1397-4E3E-961C-282B3CA6FDB1}">
      <dsp:nvSpPr>
        <dsp:cNvPr id="0" name=""/>
        <dsp:cNvSpPr/>
      </dsp:nvSpPr>
      <dsp:spPr>
        <a:xfrm>
          <a:off x="985025" y="952031"/>
          <a:ext cx="1656551" cy="16567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C846E-7C78-4946-9503-DC5643ABBDD4}">
      <dsp:nvSpPr>
        <dsp:cNvPr id="0" name=""/>
        <dsp:cNvSpPr/>
      </dsp:nvSpPr>
      <dsp:spPr>
        <a:xfrm>
          <a:off x="1348901" y="1553476"/>
          <a:ext cx="924449" cy="46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Blended Marketing</a:t>
          </a:r>
          <a:endParaRPr lang="es-ES" sz="1300" kern="1200" dirty="0"/>
        </a:p>
      </dsp:txBody>
      <dsp:txXfrm>
        <a:off x="1348901" y="1553476"/>
        <a:ext cx="924449" cy="462176"/>
      </dsp:txXfrm>
    </dsp:sp>
    <dsp:sp modelId="{E0FFEBA0-E656-4CB7-BD9E-1C9F979C78C5}">
      <dsp:nvSpPr>
        <dsp:cNvPr id="0" name=""/>
        <dsp:cNvSpPr/>
      </dsp:nvSpPr>
      <dsp:spPr>
        <a:xfrm>
          <a:off x="1445230" y="1907578"/>
          <a:ext cx="1656551" cy="165671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38B81-FAF2-4720-B74F-1C3329A83E1C}">
      <dsp:nvSpPr>
        <dsp:cNvPr id="0" name=""/>
        <dsp:cNvSpPr/>
      </dsp:nvSpPr>
      <dsp:spPr>
        <a:xfrm>
          <a:off x="1810970" y="2507266"/>
          <a:ext cx="924449" cy="46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Pruebas chi-cuadrado</a:t>
          </a:r>
          <a:endParaRPr lang="es-ES" sz="1300" kern="1200" dirty="0"/>
        </a:p>
      </dsp:txBody>
      <dsp:txXfrm>
        <a:off x="1810970" y="2507266"/>
        <a:ext cx="924449" cy="462176"/>
      </dsp:txXfrm>
    </dsp:sp>
    <dsp:sp modelId="{5F974D57-D5D9-4326-B5DB-723EB30A2FAE}">
      <dsp:nvSpPr>
        <dsp:cNvPr id="0" name=""/>
        <dsp:cNvSpPr/>
      </dsp:nvSpPr>
      <dsp:spPr>
        <a:xfrm>
          <a:off x="1103106" y="2969442"/>
          <a:ext cx="1423186" cy="142387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7D3F4-B482-40C3-80D0-D21FD6857009}">
      <dsp:nvSpPr>
        <dsp:cNvPr id="0" name=""/>
        <dsp:cNvSpPr/>
      </dsp:nvSpPr>
      <dsp:spPr>
        <a:xfrm>
          <a:off x="1348901" y="3461055"/>
          <a:ext cx="924449" cy="46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Perfil del turista </a:t>
          </a:r>
          <a:endParaRPr lang="es-ES" sz="1300" kern="1200" dirty="0"/>
        </a:p>
      </dsp:txBody>
      <dsp:txXfrm>
        <a:off x="1348901" y="3461055"/>
        <a:ext cx="924449" cy="462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7321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2229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48268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16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91225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529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3595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6203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0932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290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89136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7346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0389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29468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5764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4582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4370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0234-33AC-47AA-9755-EBA55C976329}" type="datetimeFigureOut">
              <a:rPr lang="es-419" smtClean="0"/>
              <a:pPr/>
              <a:t>13/9/2020</a:t>
            </a:fld>
            <a:endParaRPr lang="es-419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D76E-4BFA-4BF0-94B8-0A00C8D5A609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38473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069" y="2733709"/>
            <a:ext cx="8633387" cy="1373070"/>
          </a:xfrm>
        </p:spPr>
        <p:txBody>
          <a:bodyPr/>
          <a:lstStyle/>
          <a:p>
            <a:pPr algn="ctr"/>
            <a:r>
              <a:rPr lang="es-US" sz="2600" b="1" dirty="0"/>
              <a:t>TEMA</a:t>
            </a:r>
            <a:r>
              <a:rPr lang="es-US" sz="2600" b="1" dirty="0" smtClean="0"/>
              <a:t>:</a:t>
            </a:r>
            <a:br>
              <a:rPr lang="es-US" sz="2600" b="1" dirty="0" smtClean="0"/>
            </a:br>
            <a:r>
              <a:rPr lang="es-EC" sz="2600" dirty="0" smtClean="0"/>
              <a:t>INCIDENCIA </a:t>
            </a:r>
            <a:r>
              <a:rPr lang="es-EC" sz="2600" dirty="0"/>
              <a:t>DEL BLENDED MARKETING EN EL DESARROLLO DEL TURISMO COMUNITARIO DEL CANTÓN CAYAMBE, PROVINCIA DE </a:t>
            </a:r>
            <a:r>
              <a:rPr lang="es-EC" sz="2600" dirty="0" smtClean="0"/>
              <a:t>PICHINCHA</a:t>
            </a:r>
            <a:endParaRPr lang="es-419" sz="2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US" b="1" dirty="0" smtClean="0">
                <a:effectLst/>
              </a:rPr>
              <a:t>AUTORA: </a:t>
            </a:r>
            <a:r>
              <a:rPr lang="es-US" dirty="0">
                <a:effectLst/>
              </a:rPr>
              <a:t>TORRES MORILLO MICHELLE VANESSA</a:t>
            </a:r>
            <a:endParaRPr lang="es-419" dirty="0">
              <a:effectLst/>
            </a:endParaRPr>
          </a:p>
          <a:p>
            <a:pPr algn="ctr"/>
            <a:r>
              <a:rPr lang="es-US" b="1" dirty="0">
                <a:effectLst/>
              </a:rPr>
              <a:t>DIRECTOR: </a:t>
            </a:r>
            <a:r>
              <a:rPr lang="es-EC" dirty="0">
                <a:effectLst/>
              </a:rPr>
              <a:t>ING. MARCELO SALGADO</a:t>
            </a:r>
            <a:endParaRPr lang="es-419" dirty="0">
              <a:effectLst/>
            </a:endParaRPr>
          </a:p>
          <a:p>
            <a:pPr algn="ctr"/>
            <a:r>
              <a:rPr lang="es-US" dirty="0" smtClean="0">
                <a:effectLst/>
              </a:rPr>
              <a:t>SANGOLQUÍ - </a:t>
            </a:r>
            <a:r>
              <a:rPr lang="es-US" dirty="0">
                <a:effectLst/>
              </a:rPr>
              <a:t> </a:t>
            </a:r>
            <a:r>
              <a:rPr lang="es-US" dirty="0" smtClean="0">
                <a:effectLst/>
              </a:rPr>
              <a:t>2020</a:t>
            </a:r>
            <a:endParaRPr lang="es-419" dirty="0">
              <a:effectLst/>
            </a:endParaRPr>
          </a:p>
          <a:p>
            <a:endParaRPr lang="es-419" dirty="0"/>
          </a:p>
        </p:txBody>
      </p:sp>
      <p:pic>
        <p:nvPicPr>
          <p:cNvPr id="1028" name="Picture 4" descr="ESPE | Universidad de las Fuerzas Armadas | Sangolqu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38" y="317808"/>
            <a:ext cx="6067985" cy="16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Aplicación de la </a:t>
            </a:r>
            <a:r>
              <a:rPr lang="es-EC" dirty="0" smtClean="0"/>
              <a:t>encuesta.</a:t>
            </a:r>
            <a:endParaRPr lang="es-419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Flecha arriba"/>
          <p:cNvSpPr/>
          <p:nvPr/>
        </p:nvSpPr>
        <p:spPr>
          <a:xfrm>
            <a:off x="2387600" y="5067299"/>
            <a:ext cx="450850" cy="5588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893725" y="5835134"/>
            <a:ext cx="143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Procedencia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8387842" y="2190234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Estado Civil</a:t>
            </a:r>
            <a:endParaRPr lang="es-EC" dirty="0"/>
          </a:p>
        </p:txBody>
      </p:sp>
      <p:sp>
        <p:nvSpPr>
          <p:cNvPr id="10" name="9 Flecha abajo"/>
          <p:cNvSpPr/>
          <p:nvPr/>
        </p:nvSpPr>
        <p:spPr>
          <a:xfrm>
            <a:off x="8851900" y="2667000"/>
            <a:ext cx="457200" cy="577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420037"/>
              </p:ext>
            </p:extLst>
          </p:nvPr>
        </p:nvGraphicFramePr>
        <p:xfrm>
          <a:off x="168275" y="21902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77793"/>
              </p:ext>
            </p:extLst>
          </p:nvPr>
        </p:nvGraphicFramePr>
        <p:xfrm>
          <a:off x="6794500" y="35710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3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Aplicación de la </a:t>
            </a:r>
            <a:r>
              <a:rPr lang="es-EC" dirty="0" smtClean="0"/>
              <a:t>encuesta.</a:t>
            </a:r>
            <a:endParaRPr lang="es-419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107986" y="5898634"/>
            <a:ext cx="152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i="1" dirty="0" smtClean="0"/>
              <a:t> </a:t>
            </a:r>
            <a:r>
              <a:rPr lang="es-419" dirty="0"/>
              <a:t>Periodicidad</a:t>
            </a:r>
            <a:endParaRPr lang="es-EC" dirty="0"/>
          </a:p>
        </p:txBody>
      </p:sp>
      <p:sp>
        <p:nvSpPr>
          <p:cNvPr id="6" name="5 Flecha arriba"/>
          <p:cNvSpPr/>
          <p:nvPr/>
        </p:nvSpPr>
        <p:spPr>
          <a:xfrm>
            <a:off x="2717800" y="5232400"/>
            <a:ext cx="393700" cy="5461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Flecha abajo"/>
          <p:cNvSpPr/>
          <p:nvPr/>
        </p:nvSpPr>
        <p:spPr>
          <a:xfrm>
            <a:off x="8712200" y="2730500"/>
            <a:ext cx="4318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7992587" y="2202934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 smtClean="0"/>
              <a:t> Motivo </a:t>
            </a:r>
            <a:r>
              <a:rPr lang="es-419" dirty="0"/>
              <a:t>turismo</a:t>
            </a:r>
            <a:endParaRPr lang="es-EC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244330"/>
              </p:ext>
            </p:extLst>
          </p:nvPr>
        </p:nvGraphicFramePr>
        <p:xfrm>
          <a:off x="403713" y="2130194"/>
          <a:ext cx="5123629" cy="298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98053"/>
              </p:ext>
            </p:extLst>
          </p:nvPr>
        </p:nvGraphicFramePr>
        <p:xfrm>
          <a:off x="6858000" y="3302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8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Aplicación de la </a:t>
            </a:r>
            <a:r>
              <a:rPr lang="es-EC" dirty="0" smtClean="0"/>
              <a:t>encuesta.</a:t>
            </a:r>
            <a:endParaRPr lang="es-419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052804" y="3059668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Lugares turísticos </a:t>
            </a:r>
            <a:endParaRPr lang="es-EC" dirty="0"/>
          </a:p>
        </p:txBody>
      </p:sp>
      <p:sp>
        <p:nvSpPr>
          <p:cNvPr id="6" name="5 Flecha derecha"/>
          <p:cNvSpPr/>
          <p:nvPr/>
        </p:nvSpPr>
        <p:spPr>
          <a:xfrm>
            <a:off x="4610100" y="3059668"/>
            <a:ext cx="1231900" cy="428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9" name="8 Flecha izquierda"/>
          <p:cNvSpPr/>
          <p:nvPr/>
        </p:nvSpPr>
        <p:spPr>
          <a:xfrm>
            <a:off x="5842000" y="5511800"/>
            <a:ext cx="1435100" cy="495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7607189" y="5574784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Identificación turística.</a:t>
            </a:r>
            <a:endParaRPr lang="es-EC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414820"/>
              </p:ext>
            </p:extLst>
          </p:nvPr>
        </p:nvGraphicFramePr>
        <p:xfrm>
          <a:off x="6332705" y="2301383"/>
          <a:ext cx="4798845" cy="299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318597"/>
              </p:ext>
            </p:extLst>
          </p:nvPr>
        </p:nvGraphicFramePr>
        <p:xfrm>
          <a:off x="411708" y="37983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Aplicación de la </a:t>
            </a:r>
            <a:r>
              <a:rPr lang="es-EC" dirty="0" smtClean="0"/>
              <a:t>encuesta.</a:t>
            </a:r>
            <a:endParaRPr lang="es-419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1865584" y="5974834"/>
            <a:ext cx="231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Turismo Comunitario</a:t>
            </a:r>
            <a:endParaRPr lang="es-EC" dirty="0"/>
          </a:p>
        </p:txBody>
      </p:sp>
      <p:sp>
        <p:nvSpPr>
          <p:cNvPr id="7" name="6 Flecha arriba"/>
          <p:cNvSpPr/>
          <p:nvPr/>
        </p:nvSpPr>
        <p:spPr>
          <a:xfrm>
            <a:off x="2667000" y="5283200"/>
            <a:ext cx="520700" cy="596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0" name="9 Flecha abajo"/>
          <p:cNvSpPr/>
          <p:nvPr/>
        </p:nvSpPr>
        <p:spPr>
          <a:xfrm>
            <a:off x="8445500" y="2475189"/>
            <a:ext cx="508000" cy="695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Rectángulo"/>
          <p:cNvSpPr/>
          <p:nvPr/>
        </p:nvSpPr>
        <p:spPr>
          <a:xfrm>
            <a:off x="6884740" y="1945528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Medios o canales de información.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594623"/>
              </p:ext>
            </p:extLst>
          </p:nvPr>
        </p:nvGraphicFramePr>
        <p:xfrm>
          <a:off x="641350" y="21870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855652"/>
              </p:ext>
            </p:extLst>
          </p:nvPr>
        </p:nvGraphicFramePr>
        <p:xfrm>
          <a:off x="6291617" y="3330843"/>
          <a:ext cx="55409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50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Aplicación de la </a:t>
            </a:r>
            <a:r>
              <a:rPr lang="es-EC" dirty="0" smtClean="0"/>
              <a:t>encuesta.</a:t>
            </a:r>
            <a:endParaRPr lang="es-419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Flecha arriba"/>
          <p:cNvSpPr/>
          <p:nvPr/>
        </p:nvSpPr>
        <p:spPr>
          <a:xfrm>
            <a:off x="2705100" y="5410200"/>
            <a:ext cx="457200" cy="495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881168" y="6108700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No uso de internet</a:t>
            </a:r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7117547" y="2418834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Publicidad en redes sociales</a:t>
            </a:r>
            <a:endParaRPr lang="es-EC" dirty="0"/>
          </a:p>
        </p:txBody>
      </p:sp>
      <p:sp>
        <p:nvSpPr>
          <p:cNvPr id="10" name="9 Flecha abajo"/>
          <p:cNvSpPr/>
          <p:nvPr/>
        </p:nvSpPr>
        <p:spPr>
          <a:xfrm>
            <a:off x="8661399" y="2946400"/>
            <a:ext cx="482601" cy="52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79216"/>
              </p:ext>
            </p:extLst>
          </p:nvPr>
        </p:nvGraphicFramePr>
        <p:xfrm>
          <a:off x="260349" y="2130194"/>
          <a:ext cx="5171459" cy="328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270730"/>
              </p:ext>
            </p:extLst>
          </p:nvPr>
        </p:nvGraphicFramePr>
        <p:xfrm>
          <a:off x="6716973" y="3601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1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Aplicación de la </a:t>
            </a:r>
            <a:r>
              <a:rPr lang="es-EC" dirty="0" smtClean="0"/>
              <a:t>encuesta.</a:t>
            </a:r>
            <a:endParaRPr lang="es-419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7372750" y="3167102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Anuncios de radio</a:t>
            </a:r>
            <a:endParaRPr lang="es-EC" dirty="0"/>
          </a:p>
        </p:txBody>
      </p:sp>
      <p:sp>
        <p:nvSpPr>
          <p:cNvPr id="6" name="5 Flecha izquierda"/>
          <p:cNvSpPr/>
          <p:nvPr/>
        </p:nvSpPr>
        <p:spPr>
          <a:xfrm>
            <a:off x="5981700" y="3167102"/>
            <a:ext cx="1092200" cy="3693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2691817" y="5494081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Anuncios de televisión</a:t>
            </a:r>
            <a:endParaRPr lang="es-EC" dirty="0"/>
          </a:p>
        </p:txBody>
      </p:sp>
      <p:sp>
        <p:nvSpPr>
          <p:cNvPr id="11" name="10 Flecha derecha"/>
          <p:cNvSpPr/>
          <p:nvPr/>
        </p:nvSpPr>
        <p:spPr>
          <a:xfrm>
            <a:off x="5308600" y="5494081"/>
            <a:ext cx="11303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60045"/>
              </p:ext>
            </p:extLst>
          </p:nvPr>
        </p:nvGraphicFramePr>
        <p:xfrm>
          <a:off x="646113" y="18341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329731"/>
              </p:ext>
            </p:extLst>
          </p:nvPr>
        </p:nvGraphicFramePr>
        <p:xfrm>
          <a:off x="6565899" y="41224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54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Aplicación de la </a:t>
            </a:r>
            <a:r>
              <a:rPr lang="es-EC" dirty="0" smtClean="0"/>
              <a:t>encuesta.</a:t>
            </a:r>
            <a:endParaRPr lang="es-419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6981907" y="3244334"/>
            <a:ext cx="262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Volantes sobre turismo.</a:t>
            </a:r>
            <a:endParaRPr lang="es-EC" dirty="0"/>
          </a:p>
        </p:txBody>
      </p:sp>
      <p:sp>
        <p:nvSpPr>
          <p:cNvPr id="6" name="5 Flecha izquierda"/>
          <p:cNvSpPr/>
          <p:nvPr/>
        </p:nvSpPr>
        <p:spPr>
          <a:xfrm>
            <a:off x="5924296" y="3237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2459004" y="5695434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dirty="0"/>
              <a:t>Centros de información</a:t>
            </a:r>
            <a:endParaRPr lang="es-EC" dirty="0"/>
          </a:p>
        </p:txBody>
      </p:sp>
      <p:sp>
        <p:nvSpPr>
          <p:cNvPr id="10" name="9 Flecha derecha"/>
          <p:cNvSpPr/>
          <p:nvPr/>
        </p:nvSpPr>
        <p:spPr>
          <a:xfrm>
            <a:off x="5117592" y="5637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033097"/>
              </p:ext>
            </p:extLst>
          </p:nvPr>
        </p:nvGraphicFramePr>
        <p:xfrm>
          <a:off x="545591" y="1936749"/>
          <a:ext cx="5131877" cy="315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020467"/>
              </p:ext>
            </p:extLst>
          </p:nvPr>
        </p:nvGraphicFramePr>
        <p:xfrm>
          <a:off x="65532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0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Bivariado</a:t>
            </a:r>
            <a:endParaRPr lang="en-US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824139731"/>
              </p:ext>
            </p:extLst>
          </p:nvPr>
        </p:nvGraphicFramePr>
        <p:xfrm>
          <a:off x="401216" y="1904846"/>
          <a:ext cx="4086808" cy="439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45545"/>
              </p:ext>
            </p:extLst>
          </p:nvPr>
        </p:nvGraphicFramePr>
        <p:xfrm>
          <a:off x="5624293" y="2729904"/>
          <a:ext cx="3832860" cy="914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61442">
                  <a:extLst>
                    <a:ext uri="{9D8B030D-6E8A-4147-A177-3AD203B41FA5}">
                      <a16:colId xmlns:a16="http://schemas.microsoft.com/office/drawing/2014/main" val="335691986"/>
                    </a:ext>
                  </a:extLst>
                </a:gridCol>
                <a:gridCol w="682694">
                  <a:extLst>
                    <a:ext uri="{9D8B030D-6E8A-4147-A177-3AD203B41FA5}">
                      <a16:colId xmlns:a16="http://schemas.microsoft.com/office/drawing/2014/main" val="2018606398"/>
                    </a:ext>
                  </a:extLst>
                </a:gridCol>
                <a:gridCol w="652874">
                  <a:extLst>
                    <a:ext uri="{9D8B030D-6E8A-4147-A177-3AD203B41FA5}">
                      <a16:colId xmlns:a16="http://schemas.microsoft.com/office/drawing/2014/main" val="944800258"/>
                    </a:ext>
                  </a:extLst>
                </a:gridCol>
                <a:gridCol w="935850">
                  <a:extLst>
                    <a:ext uri="{9D8B030D-6E8A-4147-A177-3AD203B41FA5}">
                      <a16:colId xmlns:a16="http://schemas.microsoft.com/office/drawing/2014/main" val="284091999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Pruebas de chi-cuadrado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796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Significación asintótica (bilateral)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6531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Chi-cuadrado de Pearson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430,505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7718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 de casos válidos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510320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85443"/>
              </p:ext>
            </p:extLst>
          </p:nvPr>
        </p:nvGraphicFramePr>
        <p:xfrm>
          <a:off x="5624293" y="4540042"/>
          <a:ext cx="3832860" cy="12192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61442">
                  <a:extLst>
                    <a:ext uri="{9D8B030D-6E8A-4147-A177-3AD203B41FA5}">
                      <a16:colId xmlns:a16="http://schemas.microsoft.com/office/drawing/2014/main" val="3879588518"/>
                    </a:ext>
                  </a:extLst>
                </a:gridCol>
                <a:gridCol w="682694">
                  <a:extLst>
                    <a:ext uri="{9D8B030D-6E8A-4147-A177-3AD203B41FA5}">
                      <a16:colId xmlns:a16="http://schemas.microsoft.com/office/drawing/2014/main" val="3481656604"/>
                    </a:ext>
                  </a:extLst>
                </a:gridCol>
                <a:gridCol w="652874">
                  <a:extLst>
                    <a:ext uri="{9D8B030D-6E8A-4147-A177-3AD203B41FA5}">
                      <a16:colId xmlns:a16="http://schemas.microsoft.com/office/drawing/2014/main" val="335890230"/>
                    </a:ext>
                  </a:extLst>
                </a:gridCol>
                <a:gridCol w="935850">
                  <a:extLst>
                    <a:ext uri="{9D8B030D-6E8A-4147-A177-3AD203B41FA5}">
                      <a16:colId xmlns:a16="http://schemas.microsoft.com/office/drawing/2014/main" val="248755870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Pruebas de chi-cuadrado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09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Valor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Significación asintótica (bilateral)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4558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Chi-cuadrado de Pearson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456,447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0,001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3684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 de casos válidos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259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6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Prueba de </a:t>
            </a:r>
            <a:r>
              <a:rPr lang="es-EC" dirty="0" smtClean="0"/>
              <a:t>hipótesis.</a:t>
            </a:r>
            <a:endParaRPr lang="es-419" dirty="0"/>
          </a:p>
        </p:txBody>
      </p:sp>
      <p:sp>
        <p:nvSpPr>
          <p:cNvPr id="6" name="Rectángulo 5"/>
          <p:cNvSpPr/>
          <p:nvPr/>
        </p:nvSpPr>
        <p:spPr>
          <a:xfrm>
            <a:off x="390525" y="23760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/>
              <a:t>H1: El blended marketing incide de manera positiva en el desarrollo del turismo comunitario del Cantón Cayambe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/>
              <a:t>H0: El blended marketing no incide de manera positiva en el desarrollo del turismo comunitario del Cantón Cayambe.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391626"/>
              </p:ext>
            </p:extLst>
          </p:nvPr>
        </p:nvGraphicFramePr>
        <p:xfrm>
          <a:off x="1054589" y="5056619"/>
          <a:ext cx="5029200" cy="1359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76218620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2851689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81805865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43389135"/>
                    </a:ext>
                  </a:extLst>
                </a:gridCol>
              </a:tblGrid>
              <a:tr h="194242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Pruebas de </a:t>
                      </a:r>
                      <a:r>
                        <a:rPr lang="es-419" sz="1000" dirty="0" smtClean="0">
                          <a:effectLst/>
                        </a:rPr>
                        <a:t>chi-cuadrado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609633"/>
                  </a:ext>
                </a:extLst>
              </a:tr>
              <a:tr h="582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Valor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Gl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Significación asintótica (bilateral)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159461"/>
                  </a:ext>
                </a:extLst>
              </a:tr>
              <a:tr h="388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Chi-cuadrado de Pearson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494,042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0,001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0993835"/>
                  </a:ext>
                </a:extLst>
              </a:tr>
              <a:tr h="194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N de casos válidos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384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325486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03" y="2210962"/>
            <a:ext cx="4500229" cy="33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721" y="1083428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CAPÍTULO V. PROPUESTA DE DISEÑO DE ESTRATEGIAS DE BLENDED MARKETING</a:t>
            </a:r>
            <a:br>
              <a:rPr lang="es-EC" b="1" dirty="0"/>
            </a:br>
            <a:endParaRPr lang="es-419" dirty="0"/>
          </a:p>
        </p:txBody>
      </p:sp>
      <p:pic>
        <p:nvPicPr>
          <p:cNvPr id="17410" name="Picture 2" descr="El Telégrafo - Noticias del Ecuador y del mundo - Presidente instó a  conservar los saberes ancestra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46" y="2509304"/>
            <a:ext cx="4775963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8721" y="5029244"/>
            <a:ext cx="5549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Objetivo:</a:t>
            </a:r>
          </a:p>
          <a:p>
            <a:r>
              <a:rPr lang="es-EC" dirty="0" smtClean="0"/>
              <a:t>Diseñar estrategias </a:t>
            </a:r>
            <a:r>
              <a:rPr lang="es-EC" dirty="0"/>
              <a:t>de blended </a:t>
            </a:r>
            <a:r>
              <a:rPr lang="es-EC" dirty="0" smtClean="0"/>
              <a:t>marketing, </a:t>
            </a:r>
            <a:r>
              <a:rPr lang="es-EC" dirty="0"/>
              <a:t>para el impulso del turismo comunitario en el cantón Cayambe, </a:t>
            </a:r>
            <a:r>
              <a:rPr lang="es-EC" dirty="0" smtClean="0"/>
              <a:t>provincia de Pichincha.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53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5301" y="-116056"/>
            <a:ext cx="9613861" cy="980038"/>
          </a:xfrm>
        </p:spPr>
        <p:txBody>
          <a:bodyPr/>
          <a:lstStyle/>
          <a:p>
            <a:pPr algn="r"/>
            <a:r>
              <a:rPr lang="es-EC" b="1" dirty="0"/>
              <a:t>CAPÍTULO I. </a:t>
            </a:r>
            <a:r>
              <a:rPr lang="es-EC" b="1" dirty="0" smtClean="0"/>
              <a:t>PROBLEMA</a:t>
            </a:r>
            <a:endParaRPr lang="es-419" dirty="0"/>
          </a:p>
        </p:txBody>
      </p:sp>
      <p:sp>
        <p:nvSpPr>
          <p:cNvPr id="4" name="Rectángulo 3"/>
          <p:cNvSpPr/>
          <p:nvPr/>
        </p:nvSpPr>
        <p:spPr>
          <a:xfrm>
            <a:off x="304800" y="745718"/>
            <a:ext cx="991737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</a:rPr>
              <a:t>Formulación del problema</a:t>
            </a:r>
            <a:endParaRPr lang="es-419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</a:rPr>
              <a:t>¿Cuál es la incidencia del blended marketing en el desarrollo del turismo comunitario del Cantón Cayambe?</a:t>
            </a:r>
            <a:endParaRPr lang="es-419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01973" y="3576811"/>
            <a:ext cx="2610966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Bajo nivel de desarrollo turístico en el cantón Cayambe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50473" y="4485507"/>
            <a:ext cx="2680032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Desconocimiento de los lugares por parte de los visitantes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66413" y="4485507"/>
            <a:ext cx="2774523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Falta de una propuesta de valor en el cantón Cayambe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00651" y="2781185"/>
            <a:ext cx="20093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Bajo nivel de turistas en el Cantón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915774" y="4485507"/>
            <a:ext cx="2970663" cy="400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Inadecuado manejo de las herramientas de marketing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94558" y="2781185"/>
            <a:ext cx="2613094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Falta de posicionamiento del cantón como destino turístico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766413" y="2781185"/>
            <a:ext cx="24405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419" sz="1000" dirty="0" smtClean="0">
                <a:solidFill>
                  <a:srgbClr val="4F4009"/>
                </a:solidFill>
              </a:rPr>
              <a:t>Limitado crecimiento en el desarrollo sostenible del cantón</a:t>
            </a:r>
            <a:endParaRPr lang="es-419" sz="1000" dirty="0">
              <a:solidFill>
                <a:srgbClr val="4F4009"/>
              </a:solidFill>
            </a:endParaRPr>
          </a:p>
        </p:txBody>
      </p:sp>
      <p:cxnSp>
        <p:nvCxnSpPr>
          <p:cNvPr id="13" name="Conector angular 12"/>
          <p:cNvCxnSpPr>
            <a:stCxn id="7" idx="0"/>
            <a:endCxn id="6" idx="2"/>
          </p:cNvCxnSpPr>
          <p:nvPr/>
        </p:nvCxnSpPr>
        <p:spPr>
          <a:xfrm rot="5400000" flipH="1" flipV="1">
            <a:off x="4094679" y="2172731"/>
            <a:ext cx="508586" cy="4116967"/>
          </a:xfrm>
          <a:prstGeom prst="bentConnector3">
            <a:avLst/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8" idx="0"/>
            <a:endCxn id="6" idx="2"/>
          </p:cNvCxnSpPr>
          <p:nvPr/>
        </p:nvCxnSpPr>
        <p:spPr>
          <a:xfrm rot="16200000" flipV="1">
            <a:off x="8026273" y="2358104"/>
            <a:ext cx="508586" cy="3746219"/>
          </a:xfrm>
          <a:prstGeom prst="bentConnector3">
            <a:avLst/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10" idx="0"/>
            <a:endCxn id="6" idx="2"/>
          </p:cNvCxnSpPr>
          <p:nvPr/>
        </p:nvCxnSpPr>
        <p:spPr>
          <a:xfrm rot="5400000" flipH="1" flipV="1">
            <a:off x="6149988" y="4228039"/>
            <a:ext cx="508586" cy="6350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6" idx="0"/>
            <a:endCxn id="9" idx="2"/>
          </p:cNvCxnSpPr>
          <p:nvPr/>
        </p:nvCxnSpPr>
        <p:spPr>
          <a:xfrm rot="16200000" flipV="1">
            <a:off x="4208621" y="1377975"/>
            <a:ext cx="395516" cy="4002155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6" idx="0"/>
            <a:endCxn id="12" idx="2"/>
          </p:cNvCxnSpPr>
          <p:nvPr/>
        </p:nvCxnSpPr>
        <p:spPr>
          <a:xfrm rot="5400000" flipH="1" flipV="1">
            <a:off x="7999317" y="1589434"/>
            <a:ext cx="395516" cy="3579239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6" idx="0"/>
            <a:endCxn id="11" idx="2"/>
          </p:cNvCxnSpPr>
          <p:nvPr/>
        </p:nvCxnSpPr>
        <p:spPr>
          <a:xfrm rot="16200000" flipV="1">
            <a:off x="6206523" y="3375877"/>
            <a:ext cx="395516" cy="6351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04800" y="2129287"/>
            <a:ext cx="1463595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Baja en los ingresos por turismo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307941" y="2129287"/>
            <a:ext cx="1463595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Poca captación de potenciales clientes</a:t>
            </a:r>
            <a:endParaRPr lang="es-419" sz="1000" dirty="0">
              <a:solidFill>
                <a:srgbClr val="4F4009"/>
              </a:solidFill>
            </a:endParaRPr>
          </a:p>
        </p:txBody>
      </p:sp>
      <p:cxnSp>
        <p:nvCxnSpPr>
          <p:cNvPr id="34" name="Conector angular 33"/>
          <p:cNvCxnSpPr>
            <a:stCxn id="9" idx="0"/>
            <a:endCxn id="32" idx="2"/>
          </p:cNvCxnSpPr>
          <p:nvPr/>
        </p:nvCxnSpPr>
        <p:spPr>
          <a:xfrm rot="16200000" flipV="1">
            <a:off x="1595056" y="1970939"/>
            <a:ext cx="251788" cy="1368703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9" idx="0"/>
            <a:endCxn id="33" idx="2"/>
          </p:cNvCxnSpPr>
          <p:nvPr/>
        </p:nvCxnSpPr>
        <p:spPr>
          <a:xfrm rot="5400000" flipH="1" flipV="1">
            <a:off x="2596626" y="2338072"/>
            <a:ext cx="251788" cy="634438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/>
          <p:cNvSpPr/>
          <p:nvPr/>
        </p:nvSpPr>
        <p:spPr>
          <a:xfrm>
            <a:off x="950473" y="5211465"/>
            <a:ext cx="1163588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Poco manejo de información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2229372" y="5211465"/>
            <a:ext cx="1401133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Falta de publicidad por parte de la municipalidad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4026432" y="5346420"/>
            <a:ext cx="1401133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Falta de aplicación de actividades de promoción sobre los destinos turísticos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5518114" y="5346420"/>
            <a:ext cx="1401133" cy="861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Poca importancia a la aplicación del marketing tradicional como digital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7093880" y="5311505"/>
            <a:ext cx="1401133" cy="116955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Falta de aplicación de actividades de estrategias de marketing para generar valor agregado a los turistas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8585562" y="5311505"/>
            <a:ext cx="1401133" cy="861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Guías turísticos poco capacitados en estrategias de atracción de potenciales clientes</a:t>
            </a:r>
            <a:endParaRPr lang="es-419" sz="1000" dirty="0">
              <a:solidFill>
                <a:srgbClr val="4F4009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5518114" y="6393856"/>
            <a:ext cx="1401133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s-419" sz="1000" dirty="0" smtClean="0">
                <a:solidFill>
                  <a:srgbClr val="4F4009"/>
                </a:solidFill>
              </a:rPr>
              <a:t>No hay presencia en las redes sociales</a:t>
            </a:r>
            <a:endParaRPr lang="es-419" sz="1000" dirty="0">
              <a:solidFill>
                <a:srgbClr val="4F4009"/>
              </a:solidFill>
            </a:endParaRPr>
          </a:p>
        </p:txBody>
      </p:sp>
      <p:cxnSp>
        <p:nvCxnSpPr>
          <p:cNvPr id="63" name="Conector angular 62"/>
          <p:cNvCxnSpPr>
            <a:stCxn id="61" idx="0"/>
            <a:endCxn id="10" idx="2"/>
          </p:cNvCxnSpPr>
          <p:nvPr/>
        </p:nvCxnSpPr>
        <p:spPr>
          <a:xfrm rot="16200000" flipV="1">
            <a:off x="7630674" y="3656049"/>
            <a:ext cx="425888" cy="2885023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r 65"/>
          <p:cNvCxnSpPr>
            <a:stCxn id="58" idx="0"/>
            <a:endCxn id="10" idx="2"/>
          </p:cNvCxnSpPr>
          <p:nvPr/>
        </p:nvCxnSpPr>
        <p:spPr>
          <a:xfrm rot="5400000" flipH="1" flipV="1">
            <a:off x="5333651" y="4278966"/>
            <a:ext cx="460803" cy="1674107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r 68"/>
          <p:cNvCxnSpPr>
            <a:stCxn id="60" idx="0"/>
            <a:endCxn id="10" idx="2"/>
          </p:cNvCxnSpPr>
          <p:nvPr/>
        </p:nvCxnSpPr>
        <p:spPr>
          <a:xfrm rot="16200000" flipV="1">
            <a:off x="6884833" y="4401890"/>
            <a:ext cx="425888" cy="1393341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angular 71"/>
          <p:cNvCxnSpPr>
            <a:stCxn id="59" idx="0"/>
            <a:endCxn id="10" idx="2"/>
          </p:cNvCxnSpPr>
          <p:nvPr/>
        </p:nvCxnSpPr>
        <p:spPr>
          <a:xfrm rot="5400000" flipH="1" flipV="1">
            <a:off x="6079492" y="5024807"/>
            <a:ext cx="460803" cy="182425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r 74"/>
          <p:cNvCxnSpPr>
            <a:stCxn id="57" idx="0"/>
            <a:endCxn id="7" idx="2"/>
          </p:cNvCxnSpPr>
          <p:nvPr/>
        </p:nvCxnSpPr>
        <p:spPr>
          <a:xfrm rot="16200000" flipV="1">
            <a:off x="2447290" y="4728816"/>
            <a:ext cx="325848" cy="639450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r 77"/>
          <p:cNvCxnSpPr>
            <a:stCxn id="56" idx="0"/>
            <a:endCxn id="7" idx="2"/>
          </p:cNvCxnSpPr>
          <p:nvPr/>
        </p:nvCxnSpPr>
        <p:spPr>
          <a:xfrm rot="5400000" flipH="1" flipV="1">
            <a:off x="1748454" y="4669430"/>
            <a:ext cx="325848" cy="758222"/>
          </a:xfrm>
          <a:prstGeom prst="bentConnector3">
            <a:avLst>
              <a:gd name="adj1" fmla="val 50000"/>
            </a:avLst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stCxn id="62" idx="0"/>
            <a:endCxn id="59" idx="2"/>
          </p:cNvCxnSpPr>
          <p:nvPr/>
        </p:nvCxnSpPr>
        <p:spPr>
          <a:xfrm flipV="1">
            <a:off x="6218681" y="6208194"/>
            <a:ext cx="0" cy="185662"/>
          </a:xfrm>
          <a:prstGeom prst="straightConnector1">
            <a:avLst/>
          </a:prstGeom>
          <a:ln>
            <a:solidFill>
              <a:srgbClr val="4F40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Selección y definición del problema – PROYECTOS EDUCATIVOS BASAD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07" y="571247"/>
            <a:ext cx="1717148" cy="21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Rectángulo"/>
          <p:cNvSpPr/>
          <p:nvPr/>
        </p:nvSpPr>
        <p:spPr>
          <a:xfrm>
            <a:off x="103745" y="1050015"/>
            <a:ext cx="6031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Estrategias basadas en el FODA cruzado</a:t>
            </a:r>
          </a:p>
        </p:txBody>
      </p:sp>
      <p:pic>
        <p:nvPicPr>
          <p:cNvPr id="4" name="Imagen 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4539"/>
          <a:stretch>
            <a:fillRect/>
          </a:stretch>
        </p:blipFill>
        <p:spPr bwMode="auto">
          <a:xfrm>
            <a:off x="8477251" y="2362200"/>
            <a:ext cx="3265094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9 Rectángulo"/>
          <p:cNvSpPr/>
          <p:nvPr/>
        </p:nvSpPr>
        <p:spPr>
          <a:xfrm>
            <a:off x="9449134" y="1992868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Fanpage</a:t>
            </a:r>
          </a:p>
        </p:txBody>
      </p:sp>
      <p:pic>
        <p:nvPicPr>
          <p:cNvPr id="7" name="Imagen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11259" r="4153" b="6400"/>
          <a:stretch>
            <a:fillRect/>
          </a:stretch>
        </p:blipFill>
        <p:spPr bwMode="auto">
          <a:xfrm>
            <a:off x="8582026" y="4702175"/>
            <a:ext cx="3257550" cy="1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Rectángulo"/>
          <p:cNvSpPr/>
          <p:nvPr/>
        </p:nvSpPr>
        <p:spPr>
          <a:xfrm>
            <a:off x="9528851" y="4119046"/>
            <a:ext cx="136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Pagina Web</a:t>
            </a: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85531"/>
              </p:ext>
            </p:extLst>
          </p:nvPr>
        </p:nvGraphicFramePr>
        <p:xfrm>
          <a:off x="914631" y="2177534"/>
          <a:ext cx="5526435" cy="4003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950">
                  <a:extLst>
                    <a:ext uri="{9D8B030D-6E8A-4147-A177-3AD203B41FA5}">
                      <a16:colId xmlns:a16="http://schemas.microsoft.com/office/drawing/2014/main" val="701848437"/>
                    </a:ext>
                  </a:extLst>
                </a:gridCol>
                <a:gridCol w="2968485">
                  <a:extLst>
                    <a:ext uri="{9D8B030D-6E8A-4147-A177-3AD203B41FA5}">
                      <a16:colId xmlns:a16="http://schemas.microsoft.com/office/drawing/2014/main" val="355543202"/>
                    </a:ext>
                  </a:extLst>
                </a:gridCol>
              </a:tblGrid>
              <a:tr h="156562">
                <a:tc>
                  <a:txBody>
                    <a:bodyPr/>
                    <a:lstStyle/>
                    <a:p>
                      <a:pPr marR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ESTRATEGIAS FO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ESTRATEGIAS DO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extLst>
                  <a:ext uri="{0D108BD9-81ED-4DB2-BD59-A6C34878D82A}">
                    <a16:rowId xmlns:a16="http://schemas.microsoft.com/office/drawing/2014/main" val="70143594"/>
                  </a:ext>
                </a:extLst>
              </a:tr>
              <a:tr h="4684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Usar las TIC para aplicar estrategias de marketing digital a través de redes sociales y sitios web.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Capacitar a los actores de las organizaciones de turismo comunitario en el uso de las TIC.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extLst>
                  <a:ext uri="{0D108BD9-81ED-4DB2-BD59-A6C34878D82A}">
                    <a16:rowId xmlns:a16="http://schemas.microsoft.com/office/drawing/2014/main" val="2711822156"/>
                  </a:ext>
                </a:extLst>
              </a:tr>
              <a:tr h="780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Establecer convenios con agencias de turismo en Quito, para el diseño de programas (paquetes) que incluyan actividades de turismo comunitario en Cayambe.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Diseñar un plan de marketing, con el apoyo del Ministerio de Turismo.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extLst>
                  <a:ext uri="{0D108BD9-81ED-4DB2-BD59-A6C34878D82A}">
                    <a16:rowId xmlns:a16="http://schemas.microsoft.com/office/drawing/2014/main" val="873516802"/>
                  </a:ext>
                </a:extLst>
              </a:tr>
              <a:tr h="429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>
                          <a:effectLst/>
                        </a:rPr>
                        <a:t>Ganar mayor cuota de mercado por la promoción en redes sociales.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tc>
                  <a:txBody>
                    <a:bodyPr/>
                    <a:lstStyle/>
                    <a:p>
                      <a:pPr marR="15240" algn="just">
                        <a:lnSpc>
                          <a:spcPct val="98000"/>
                        </a:lnSpc>
                        <a:spcAft>
                          <a:spcPts val="5"/>
                        </a:spcAft>
                      </a:pPr>
                      <a:r>
                        <a:rPr lang="es-EC" sz="1000">
                          <a:effectLst/>
                        </a:rPr>
                        <a:t>Involucrar a las entidades turísticas en el uso de redes sociales por medio de capacitaciones periódicas.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extLst>
                  <a:ext uri="{0D108BD9-81ED-4DB2-BD59-A6C34878D82A}">
                    <a16:rowId xmlns:a16="http://schemas.microsoft.com/office/drawing/2014/main" val="2159233714"/>
                  </a:ext>
                </a:extLst>
              </a:tr>
              <a:tr h="156562">
                <a:tc>
                  <a:txBody>
                    <a:bodyPr/>
                    <a:lstStyle/>
                    <a:p>
                      <a:pPr marR="165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ESTRATEGIAS FA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ESTRATEGIAS DA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extLst>
                  <a:ext uri="{0D108BD9-81ED-4DB2-BD59-A6C34878D82A}">
                    <a16:rowId xmlns:a16="http://schemas.microsoft.com/office/drawing/2014/main" val="3910705737"/>
                  </a:ext>
                </a:extLst>
              </a:tr>
              <a:tr h="358915">
                <a:tc>
                  <a:txBody>
                    <a:bodyPr/>
                    <a:lstStyle/>
                    <a:p>
                      <a:pPr algn="just">
                        <a:lnSpc>
                          <a:spcPct val="99000"/>
                        </a:lnSpc>
                        <a:spcAft>
                          <a:spcPts val="455"/>
                        </a:spcAft>
                      </a:pPr>
                      <a:r>
                        <a:rPr lang="es-EC" sz="1000">
                          <a:effectLst/>
                        </a:rPr>
                        <a:t>Utilizar mayor cantidad de redes sociales para competir más fácilmente con otros destinos.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Fomentar el uso de las TIC para consolidarse en la promoción Web a través de Internet.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extLst>
                  <a:ext uri="{0D108BD9-81ED-4DB2-BD59-A6C34878D82A}">
                    <a16:rowId xmlns:a16="http://schemas.microsoft.com/office/drawing/2014/main" val="2485726475"/>
                  </a:ext>
                </a:extLst>
              </a:tr>
              <a:tr h="6244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Diseñar un Sitio Web corporativo que consolide la información de servicios que ofrecen las organizaciones de turismo comunitario registradas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Perfeccionar el uso de las redes sociales para mejorar el posicionamiento respecto a la competencia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extLst>
                  <a:ext uri="{0D108BD9-81ED-4DB2-BD59-A6C34878D82A}">
                    <a16:rowId xmlns:a16="http://schemas.microsoft.com/office/drawing/2014/main" val="2621281610"/>
                  </a:ext>
                </a:extLst>
              </a:tr>
              <a:tr h="624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Promover que las Instituciones relacionadas al ámbito del turismo, con la realización de estudios de mercado periódicos sobre las preferencias de los clientes.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Consolidar la información turística institucional tomando en cuenta los gustos y preferencias de los clientes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940" marR="29758" marT="607" marB="0"/>
                </a:tc>
                <a:extLst>
                  <a:ext uri="{0D108BD9-81ED-4DB2-BD59-A6C34878D82A}">
                    <a16:rowId xmlns:a16="http://schemas.microsoft.com/office/drawing/2014/main" val="3906821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Tácticas para el cumplimiento de las actividades estratégicas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19100" y="1951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Alianzas estratégicas con agencias de viajes, para el diseño de programas turísticos para las familias de Quito</a:t>
            </a:r>
            <a:r>
              <a:rPr lang="es-EC" dirty="0"/>
              <a:t>. </a:t>
            </a:r>
          </a:p>
        </p:txBody>
      </p:sp>
      <p:pic>
        <p:nvPicPr>
          <p:cNvPr id="19458" name="Picture 2" descr="group of people standing near bottom of 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0" y="3507609"/>
            <a:ext cx="4185329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2945383" y="2652161"/>
            <a:ext cx="588392" cy="855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7756070" y="6054467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Marketing en redes sociales: </a:t>
            </a:r>
            <a:endParaRPr lang="es-EC" dirty="0"/>
          </a:p>
        </p:txBody>
      </p:sp>
      <p:pic>
        <p:nvPicPr>
          <p:cNvPr id="19459" name="Picture 3" descr="selective focus photography of iPhone on Mac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52" y="2334661"/>
            <a:ext cx="2438855" cy="361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arriba"/>
          <p:cNvSpPr/>
          <p:nvPr/>
        </p:nvSpPr>
        <p:spPr>
          <a:xfrm>
            <a:off x="9090364" y="507605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15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Tácticas para el cumplimiento de las actividades estratégicas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b="1" dirty="0" smtClean="0">
                <a:effectLst/>
              </a:rPr>
              <a:t>             Sitio Web</a:t>
            </a:r>
            <a:endParaRPr lang="es-EC" dirty="0"/>
          </a:p>
        </p:txBody>
      </p:sp>
      <p:pic>
        <p:nvPicPr>
          <p:cNvPr id="20482" name="Picture 2" descr="MacBook Pro on table beside white iMac and Magic M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6" y="3505200"/>
            <a:ext cx="4113784" cy="26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2426208" y="2698749"/>
            <a:ext cx="484632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6708684" y="5720318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Publicidad offline</a:t>
            </a:r>
            <a:endParaRPr lang="es-EC" dirty="0"/>
          </a:p>
        </p:txBody>
      </p:sp>
      <p:sp>
        <p:nvSpPr>
          <p:cNvPr id="6" name="5 Flecha arriba"/>
          <p:cNvSpPr/>
          <p:nvPr/>
        </p:nvSpPr>
        <p:spPr>
          <a:xfrm>
            <a:off x="7507678" y="4838966"/>
            <a:ext cx="484632" cy="7148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90" y="2111250"/>
            <a:ext cx="3778610" cy="2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5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CONCLUSIONES</a:t>
            </a:r>
            <a:br>
              <a:rPr lang="es-EC" b="1" dirty="0"/>
            </a:br>
            <a:endParaRPr lang="es-419" dirty="0"/>
          </a:p>
        </p:txBody>
      </p:sp>
      <p:sp>
        <p:nvSpPr>
          <p:cNvPr id="3" name="2 Rectángulo"/>
          <p:cNvSpPr/>
          <p:nvPr/>
        </p:nvSpPr>
        <p:spPr>
          <a:xfrm>
            <a:off x="508000" y="2120900"/>
            <a:ext cx="58547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En este estudio, se determinó que el blended marketing incide de forma relevante en el desarrollo del turismo comunitario del Cantón Cayambe.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8000" y="3653218"/>
            <a:ext cx="58547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Análisis de la situación actual del turismo en el Cantón Cayambe. </a:t>
            </a:r>
            <a:endParaRPr lang="es-EC" dirty="0"/>
          </a:p>
        </p:txBody>
      </p:sp>
      <p:pic>
        <p:nvPicPr>
          <p:cNvPr id="15362" name="Picture 2" descr="Turismo en Cayambe - Ciudad - Turismoi.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6" y="514350"/>
            <a:ext cx="3767666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Rectángulo"/>
          <p:cNvSpPr/>
          <p:nvPr/>
        </p:nvSpPr>
        <p:spPr>
          <a:xfrm>
            <a:off x="6807201" y="4090384"/>
            <a:ext cx="5120216" cy="1111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de estrategias y tácticas.  </a:t>
            </a:r>
            <a:endParaRPr lang="es-EC" dirty="0"/>
          </a:p>
        </p:txBody>
      </p:sp>
      <p:sp>
        <p:nvSpPr>
          <p:cNvPr id="8" name="5 Rectángulo"/>
          <p:cNvSpPr/>
          <p:nvPr/>
        </p:nvSpPr>
        <p:spPr>
          <a:xfrm>
            <a:off x="765176" y="5201634"/>
            <a:ext cx="5159374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Posicionamiento del Cantón Cayambe.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748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RECOMENDACIONES</a:t>
            </a:r>
            <a:br>
              <a:rPr lang="es-EC" b="1" dirty="0"/>
            </a:br>
            <a:endParaRPr lang="es-419" dirty="0"/>
          </a:p>
        </p:txBody>
      </p:sp>
      <p:pic>
        <p:nvPicPr>
          <p:cNvPr id="16386" name="Picture 2" descr="Una erupción inminente es poco probable en el volcán Cayambe” | Notimu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6" y="2395537"/>
            <a:ext cx="3946524" cy="29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7298092" y="2625484"/>
            <a:ext cx="2834951" cy="1126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es-EC" dirty="0" smtClean="0"/>
              <a:t>Nuevas herramientas de marketing.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5225391" y="4055856"/>
            <a:ext cx="4564484" cy="1162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Reforzar la información sobre el turismo </a:t>
            </a:r>
            <a:r>
              <a:rPr lang="es-EC" dirty="0" smtClean="0"/>
              <a:t>comunitario</a:t>
            </a:r>
            <a:r>
              <a:rPr lang="es-EC" dirty="0"/>
              <a:t>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894473" y="5800029"/>
            <a:ext cx="3424086" cy="742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r>
              <a:rPr lang="es-EC" dirty="0"/>
              <a:t>R</a:t>
            </a:r>
            <a:r>
              <a:rPr lang="es-EC" dirty="0" smtClean="0"/>
              <a:t>ealizar </a:t>
            </a:r>
            <a:r>
              <a:rPr lang="es-EC" dirty="0"/>
              <a:t>cursos de </a:t>
            </a:r>
            <a:r>
              <a:rPr lang="es-EC" dirty="0" smtClean="0"/>
              <a:t>capacitación</a:t>
            </a:r>
            <a:endParaRPr lang="es-EC" dirty="0"/>
          </a:p>
        </p:txBody>
      </p:sp>
      <p:pic>
        <p:nvPicPr>
          <p:cNvPr id="16388" name="Picture 4" descr="El parque Yaznán de Cayambe es muy inseguro - Diario EL NO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374648"/>
            <a:ext cx="3306777" cy="18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45534" y="2501946"/>
            <a:ext cx="10524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GRACIAS POR SU ATENCIÓN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854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Objetivos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5479" y="2173099"/>
            <a:ext cx="10797446" cy="450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General</a:t>
            </a:r>
          </a:p>
          <a:p>
            <a:pPr lvl="0"/>
            <a:r>
              <a:rPr lang="es-EC" dirty="0">
                <a:effectLst/>
              </a:rPr>
              <a:t>Determinar la incidencia del blended marketing en el desarrollo del turismo comunitario del Cantón Cayambe. </a:t>
            </a:r>
            <a:endParaRPr lang="es-419" dirty="0">
              <a:effectLst/>
            </a:endParaRPr>
          </a:p>
          <a:p>
            <a:pPr marL="0" indent="0">
              <a:buNone/>
            </a:pPr>
            <a:r>
              <a:rPr lang="es-EC" b="1" dirty="0" smtClean="0">
                <a:effectLst/>
              </a:rPr>
              <a:t>Específicos</a:t>
            </a:r>
            <a:endParaRPr lang="es-419" b="1" dirty="0">
              <a:effectLst/>
            </a:endParaRPr>
          </a:p>
          <a:p>
            <a:pPr lvl="0"/>
            <a:r>
              <a:rPr lang="es-EC" dirty="0">
                <a:effectLst/>
              </a:rPr>
              <a:t>Fundamentar teóricamente la importancia del blended marketing para la atracción de </a:t>
            </a:r>
            <a:r>
              <a:rPr lang="es-EC" dirty="0" smtClean="0">
                <a:effectLst/>
              </a:rPr>
              <a:t>turistas.</a:t>
            </a:r>
            <a:endParaRPr lang="es-419" dirty="0">
              <a:effectLst/>
            </a:endParaRPr>
          </a:p>
          <a:p>
            <a:pPr lvl="0"/>
            <a:r>
              <a:rPr lang="es-EC" dirty="0">
                <a:effectLst/>
              </a:rPr>
              <a:t>Analizar la situación actual del turismo </a:t>
            </a:r>
            <a:r>
              <a:rPr lang="es-EC" dirty="0" smtClean="0">
                <a:effectLst/>
              </a:rPr>
              <a:t>comunitario. </a:t>
            </a:r>
            <a:endParaRPr lang="es-419" dirty="0">
              <a:effectLst/>
            </a:endParaRPr>
          </a:p>
          <a:p>
            <a:pPr lvl="0"/>
            <a:r>
              <a:rPr lang="es-EC" dirty="0">
                <a:effectLst/>
              </a:rPr>
              <a:t>Identificar el posicionamiento actual de los lugares de turismo comunitario del c</a:t>
            </a:r>
            <a:r>
              <a:rPr lang="es-EC" dirty="0" smtClean="0">
                <a:effectLst/>
              </a:rPr>
              <a:t>antón. </a:t>
            </a:r>
            <a:endParaRPr lang="es-419" dirty="0">
              <a:effectLst/>
            </a:endParaRPr>
          </a:p>
          <a:p>
            <a:pPr lvl="0"/>
            <a:r>
              <a:rPr lang="es-EC" dirty="0">
                <a:effectLst/>
              </a:rPr>
              <a:t>Plantear estrategias </a:t>
            </a:r>
            <a:r>
              <a:rPr lang="es-EC" dirty="0" smtClean="0">
                <a:effectLst/>
              </a:rPr>
              <a:t>para </a:t>
            </a:r>
            <a:r>
              <a:rPr lang="es-EC" dirty="0">
                <a:effectLst/>
              </a:rPr>
              <a:t>mejorar el desarrollo sostenible del turismo </a:t>
            </a:r>
            <a:r>
              <a:rPr lang="es-EC" dirty="0" smtClean="0">
                <a:effectLst/>
              </a:rPr>
              <a:t>comunitario.</a:t>
            </a:r>
            <a:endParaRPr lang="es-419" dirty="0">
              <a:effectLst/>
            </a:endParaRPr>
          </a:p>
          <a:p>
            <a:endParaRPr lang="es-419" dirty="0"/>
          </a:p>
        </p:txBody>
      </p:sp>
      <p:pic>
        <p:nvPicPr>
          <p:cNvPr id="4" name="Picture 2" descr="Ilustración Objetivo PNG transparente - Stic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421" y="448922"/>
            <a:ext cx="3772579" cy="27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CAPÍTULO II. MARCO </a:t>
            </a:r>
            <a:r>
              <a:rPr lang="pt-BR" b="1" dirty="0" smtClean="0"/>
              <a:t>TEÓRICO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649391"/>
            <a:ext cx="2097408" cy="845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sz="1800" dirty="0" smtClean="0">
                <a:effectLst/>
              </a:rPr>
              <a:t>Antecedentes investigativos</a:t>
            </a:r>
            <a:endParaRPr lang="es-419" sz="1800" dirty="0"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72340" y="3694171"/>
            <a:ext cx="45357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effectLst/>
              </a:rPr>
              <a:t>Blended Marketing</a:t>
            </a:r>
          </a:p>
          <a:p>
            <a:endParaRPr lang="es-EC" dirty="0"/>
          </a:p>
          <a:p>
            <a:r>
              <a:rPr lang="es-EC" dirty="0" smtClean="0"/>
              <a:t>Estrategias de Blended Marketing aplicadas al turismo </a:t>
            </a:r>
          </a:p>
          <a:p>
            <a:endParaRPr lang="es-EC" dirty="0"/>
          </a:p>
          <a:p>
            <a:r>
              <a:rPr lang="es-EC" dirty="0" smtClean="0"/>
              <a:t>Posicionamiento de destinos turísticos </a:t>
            </a:r>
          </a:p>
          <a:p>
            <a:endParaRPr lang="es-EC" dirty="0"/>
          </a:p>
          <a:p>
            <a:r>
              <a:rPr lang="es-EC" dirty="0" smtClean="0"/>
              <a:t> </a:t>
            </a:r>
            <a:endParaRPr lang="es-419" dirty="0"/>
          </a:p>
        </p:txBody>
      </p:sp>
      <p:sp>
        <p:nvSpPr>
          <p:cNvPr id="5" name="Rectángulo 4"/>
          <p:cNvSpPr/>
          <p:nvPr/>
        </p:nvSpPr>
        <p:spPr>
          <a:xfrm>
            <a:off x="2097408" y="2635294"/>
            <a:ext cx="45357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 smtClean="0">
                <a:effectLst/>
              </a:rPr>
              <a:t>Marketing tradicional </a:t>
            </a:r>
          </a:p>
          <a:p>
            <a:r>
              <a:rPr lang="es-419" dirty="0"/>
              <a:t>M</a:t>
            </a:r>
            <a:r>
              <a:rPr lang="es-419" dirty="0" smtClean="0">
                <a:effectLst/>
              </a:rPr>
              <a:t>arketing digital</a:t>
            </a:r>
          </a:p>
          <a:p>
            <a:endParaRPr lang="es-419" dirty="0" smtClean="0">
              <a:effectLst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967736" y="4082754"/>
            <a:ext cx="1915435" cy="633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800" dirty="0" smtClean="0">
                <a:effectLst/>
              </a:rPr>
              <a:t>Fundamentación teórica</a:t>
            </a:r>
            <a:endParaRPr lang="es-419" sz="1800" dirty="0">
              <a:effectLst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1842649" y="2459881"/>
            <a:ext cx="254759" cy="9233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5883171" y="3694171"/>
            <a:ext cx="250209" cy="20444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Blended Marketing - Captar nuevos Cl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6" y="3857732"/>
            <a:ext cx="31337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082" y="1143862"/>
            <a:ext cx="3468597" cy="55645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Turismo comunitario</a:t>
            </a:r>
            <a:endParaRPr lang="es-419" dirty="0"/>
          </a:p>
        </p:txBody>
      </p:sp>
      <p:sp>
        <p:nvSpPr>
          <p:cNvPr id="5" name="Rectángulo 4"/>
          <p:cNvSpPr/>
          <p:nvPr/>
        </p:nvSpPr>
        <p:spPr>
          <a:xfrm>
            <a:off x="5049672" y="1053983"/>
            <a:ext cx="330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latin typeface="Arial" panose="020B0604020202020204" pitchFamily="34" charset="0"/>
                <a:ea typeface="Times New Roman" panose="02020603050405020304" pitchFamily="18" charset="0"/>
              </a:rPr>
              <a:t>Análisis FODA del turismo comunitario en Cayambe </a:t>
            </a:r>
            <a:endParaRPr lang="es-419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339" y="101458"/>
            <a:ext cx="2879678" cy="18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55181"/>
              </p:ext>
            </p:extLst>
          </p:nvPr>
        </p:nvGraphicFramePr>
        <p:xfrm>
          <a:off x="1970689" y="2060279"/>
          <a:ext cx="6777463" cy="43423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23243">
                  <a:extLst>
                    <a:ext uri="{9D8B030D-6E8A-4147-A177-3AD203B41FA5}">
                      <a16:colId xmlns:a16="http://schemas.microsoft.com/office/drawing/2014/main" val="208171445"/>
                    </a:ext>
                  </a:extLst>
                </a:gridCol>
                <a:gridCol w="3254220">
                  <a:extLst>
                    <a:ext uri="{9D8B030D-6E8A-4147-A177-3AD203B41FA5}">
                      <a16:colId xmlns:a16="http://schemas.microsoft.com/office/drawing/2014/main" val="2142044142"/>
                    </a:ext>
                  </a:extLst>
                </a:gridCol>
              </a:tblGrid>
              <a:tr h="158130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Fortalezas </a:t>
                      </a: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57" marR="5685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Debilidades </a:t>
                      </a: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57" marR="56857" marT="0" marB="0"/>
                </a:tc>
                <a:extLst>
                  <a:ext uri="{0D108BD9-81ED-4DB2-BD59-A6C34878D82A}">
                    <a16:rowId xmlns:a16="http://schemas.microsoft.com/office/drawing/2014/main" val="433891303"/>
                  </a:ext>
                </a:extLst>
              </a:tr>
              <a:tr h="221382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Los organismos e instituciones estatales fortalecen el turismo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El cantón tiene atractivos variados, de interés turístico.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Se cuenta con hoteles cómodos y agradables.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Cuenta con gastronomía ancestral.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Gente amable y cortés. </a:t>
                      </a: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57" marR="5685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No existe desarrollo adecuado del turismo en el cantón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Carencia de infraestructura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 smtClean="0">
                          <a:effectLst/>
                        </a:rPr>
                        <a:t>No </a:t>
                      </a:r>
                      <a:r>
                        <a:rPr lang="es-EC" sz="1100" dirty="0">
                          <a:effectLst/>
                        </a:rPr>
                        <a:t>existe un posicionamiento de imagen del destino turístico.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Carencia de un plan promocional de la oferta </a:t>
                      </a:r>
                      <a:r>
                        <a:rPr lang="es-EC" sz="1100" dirty="0" smtClean="0">
                          <a:effectLst/>
                        </a:rPr>
                        <a:t>turística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419" sz="1100" dirty="0" smtClean="0">
                          <a:effectLst/>
                        </a:rPr>
                        <a:t>No </a:t>
                      </a:r>
                      <a:r>
                        <a:rPr lang="es-419" sz="1100" dirty="0">
                          <a:effectLst/>
                        </a:rPr>
                        <a:t>existe seguimiento y evaluación para actividades turísticas del cantón.</a:t>
                      </a: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56857" marR="56857" marT="0" marB="0"/>
                </a:tc>
                <a:extLst>
                  <a:ext uri="{0D108BD9-81ED-4DB2-BD59-A6C34878D82A}">
                    <a16:rowId xmlns:a16="http://schemas.microsoft.com/office/drawing/2014/main" val="2945515884"/>
                  </a:ext>
                </a:extLst>
              </a:tr>
              <a:tr h="215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Oportunidades</a:t>
                      </a: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57" marR="5685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Amenazas</a:t>
                      </a: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57" marR="56857" marT="0" marB="0"/>
                </a:tc>
                <a:extLst>
                  <a:ext uri="{0D108BD9-81ED-4DB2-BD59-A6C34878D82A}">
                    <a16:rowId xmlns:a16="http://schemas.microsoft.com/office/drawing/2014/main" val="843312160"/>
                  </a:ext>
                </a:extLst>
              </a:tr>
              <a:tr h="174519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Programa de reactivación turística del gobierno, </a:t>
                      </a:r>
                      <a:r>
                        <a:rPr lang="es-EC" sz="1100" dirty="0" smtClean="0">
                          <a:effectLst/>
                        </a:rPr>
                        <a:t>frente </a:t>
                      </a:r>
                      <a:r>
                        <a:rPr lang="es-EC" sz="1100" dirty="0">
                          <a:effectLst/>
                        </a:rPr>
                        <a:t>a la Emergencia sanitaria originada en la pandemia por el virus SARS-Cov-2.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Oferta turística diversa</a:t>
                      </a:r>
                      <a:r>
                        <a:rPr lang="es-EC" sz="1100" dirty="0" smtClean="0">
                          <a:effectLst/>
                        </a:rPr>
                        <a:t>.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El Ministerio de turismo brinda asistencia técnica.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Existen nuevas alternativas de turismo ecoturismo, turismo comunitario, vivencial. </a:t>
                      </a: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57" marR="5685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Emergencia sanitaria originada en la pandemia por el virus SARS-Cov-2.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Contaminación de áreas y espacios turísticos que afectan la imagen.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Inestabilidad financiera, no existe acceso a crédito para empresas del sector. </a:t>
                      </a:r>
                      <a:endParaRPr lang="es-419" sz="110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s-EC" sz="1100" dirty="0">
                          <a:effectLst/>
                        </a:rPr>
                        <a:t>Competitividad desleal con otros destinos del sector. </a:t>
                      </a:r>
                      <a:endParaRPr lang="es-419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857" marR="56857" marT="0" marB="0"/>
                </a:tc>
                <a:extLst>
                  <a:ext uri="{0D108BD9-81ED-4DB2-BD59-A6C34878D82A}">
                    <a16:rowId xmlns:a16="http://schemas.microsoft.com/office/drawing/2014/main" val="543466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III. METODOLOGÍA DE LA INVESTIGACIÓN</a:t>
            </a:r>
            <a:endParaRPr lang="es-419" dirty="0"/>
          </a:p>
        </p:txBody>
      </p:sp>
      <p:sp>
        <p:nvSpPr>
          <p:cNvPr id="4" name="3 Rectángulo"/>
          <p:cNvSpPr/>
          <p:nvPr/>
        </p:nvSpPr>
        <p:spPr>
          <a:xfrm>
            <a:off x="377294" y="2221048"/>
            <a:ext cx="4795202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s-EC" sz="1400" b="1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Tipo de investigación</a:t>
            </a:r>
            <a:endParaRPr lang="es-EC" sz="1400" dirty="0" smtClean="0">
              <a:solidFill>
                <a:prstClr val="white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01412" y="2183755"/>
            <a:ext cx="2079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Descriptivo- Explicativo</a:t>
            </a:r>
            <a:endParaRPr lang="es-EC" sz="1400" dirty="0"/>
          </a:p>
        </p:txBody>
      </p:sp>
      <p:sp>
        <p:nvSpPr>
          <p:cNvPr id="6" name="5 Rectángulo"/>
          <p:cNvSpPr/>
          <p:nvPr/>
        </p:nvSpPr>
        <p:spPr>
          <a:xfrm>
            <a:off x="430259" y="2989622"/>
            <a:ext cx="186980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s-EC" sz="1400" b="1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Población y muestra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55900" y="3356823"/>
            <a:ext cx="373380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EC" sz="1400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Muestra: 378 personas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684463" y="2754859"/>
            <a:ext cx="4351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Turistas nacionales y extranjeros que visitaron el Parque Nacional Cayambe Coca: 20.885 visitantes</a:t>
            </a:r>
            <a:endParaRPr lang="es-EC" sz="1400" dirty="0"/>
          </a:p>
        </p:txBody>
      </p:sp>
      <p:sp>
        <p:nvSpPr>
          <p:cNvPr id="9" name="8 Flecha derecha"/>
          <p:cNvSpPr/>
          <p:nvPr/>
        </p:nvSpPr>
        <p:spPr>
          <a:xfrm>
            <a:off x="2400300" y="2286000"/>
            <a:ext cx="406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10 Abrir llave"/>
          <p:cNvSpPr/>
          <p:nvPr/>
        </p:nvSpPr>
        <p:spPr>
          <a:xfrm>
            <a:off x="2336800" y="2819400"/>
            <a:ext cx="215900" cy="787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680321" y="4386573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Diseño de la investigación</a:t>
            </a:r>
            <a:endParaRPr lang="es-EC" sz="1400" dirty="0"/>
          </a:p>
        </p:txBody>
      </p:sp>
      <p:sp>
        <p:nvSpPr>
          <p:cNvPr id="13" name="12 Rectángulo"/>
          <p:cNvSpPr/>
          <p:nvPr/>
        </p:nvSpPr>
        <p:spPr>
          <a:xfrm>
            <a:off x="2857695" y="4150214"/>
            <a:ext cx="2552700" cy="80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EC" sz="1400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No experimental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EC" sz="1400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Se recopila la información en un momento único</a:t>
            </a:r>
          </a:p>
        </p:txBody>
      </p:sp>
      <p:sp>
        <p:nvSpPr>
          <p:cNvPr id="14" name="13 Abrir llave"/>
          <p:cNvSpPr/>
          <p:nvPr/>
        </p:nvSpPr>
        <p:spPr>
          <a:xfrm>
            <a:off x="2292350" y="4158564"/>
            <a:ext cx="215900" cy="787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>
            <a:off x="485834" y="5855257"/>
            <a:ext cx="3048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EC" sz="1400" b="1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Técnicas e instrumentos de recolección de datos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819720" y="5675332"/>
            <a:ext cx="3048000" cy="6083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EC" sz="1400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Encuesta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EC" sz="1400" dirty="0" smtClean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Entrevista</a:t>
            </a:r>
            <a:endParaRPr lang="es-EC" sz="3200" dirty="0"/>
          </a:p>
        </p:txBody>
      </p:sp>
      <p:sp>
        <p:nvSpPr>
          <p:cNvPr id="20" name="19 Abrir llave"/>
          <p:cNvSpPr/>
          <p:nvPr/>
        </p:nvSpPr>
        <p:spPr>
          <a:xfrm>
            <a:off x="3425884" y="5646223"/>
            <a:ext cx="215900" cy="787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26" name="Picture 2" descr="Trucos para ganar seguridad en una entrevista de trab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049713"/>
            <a:ext cx="4349750" cy="21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CAPÍTULO IV. ANÁLISIS SITUACIONAL</a:t>
            </a:r>
            <a:endParaRPr lang="es-419" dirty="0"/>
          </a:p>
        </p:txBody>
      </p:sp>
      <p:sp>
        <p:nvSpPr>
          <p:cNvPr id="6" name="5 Rectángulo"/>
          <p:cNvSpPr/>
          <p:nvPr/>
        </p:nvSpPr>
        <p:spPr>
          <a:xfrm>
            <a:off x="375557" y="23005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Volcán </a:t>
            </a:r>
            <a:r>
              <a:rPr lang="es-ES" b="1" dirty="0" smtClean="0"/>
              <a:t>Cayambe:</a:t>
            </a:r>
            <a:endParaRPr lang="es-EC" b="1" dirty="0"/>
          </a:p>
          <a:p>
            <a:r>
              <a:rPr lang="es-EC" dirty="0"/>
              <a:t>El Cayambe es un volcán apagado de nieves perpetuas, de cima amplia e irregular.</a:t>
            </a:r>
          </a:p>
        </p:txBody>
      </p:sp>
      <p:pic>
        <p:nvPicPr>
          <p:cNvPr id="2051" name="Picture 3" descr="Información Volcán Cayambe Cayam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36" y="3663873"/>
            <a:ext cx="2676525" cy="19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981700" y="38063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Kayambi</a:t>
            </a:r>
            <a:endParaRPr lang="es-EC" b="1" dirty="0"/>
          </a:p>
          <a:p>
            <a:r>
              <a:rPr lang="es-EC" dirty="0"/>
              <a:t>Los Kayambi constituyen una cultura en proceso de recuperación de sus valores </a:t>
            </a:r>
            <a:r>
              <a:rPr lang="es-EC" dirty="0" smtClean="0"/>
              <a:t>culturales.</a:t>
            </a:r>
            <a:endParaRPr lang="es-EC" dirty="0"/>
          </a:p>
        </p:txBody>
      </p:sp>
      <p:pic>
        <p:nvPicPr>
          <p:cNvPr id="2053" name="Picture 5" descr="Pueblo indígena Kayamb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283693"/>
            <a:ext cx="2219325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Identificación de los lugares de turismo comunitario</a:t>
            </a:r>
            <a:endParaRPr lang="es-419" dirty="0"/>
          </a:p>
        </p:txBody>
      </p:sp>
      <p:sp>
        <p:nvSpPr>
          <p:cNvPr id="4" name="3 Rectángulo"/>
          <p:cNvSpPr/>
          <p:nvPr/>
        </p:nvSpPr>
        <p:spPr>
          <a:xfrm>
            <a:off x="368300" y="25461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Fiestas del </a:t>
            </a:r>
            <a:r>
              <a:rPr lang="es-ES" b="1" dirty="0" smtClean="0"/>
              <a:t>Solsticio :</a:t>
            </a:r>
            <a:endParaRPr lang="es-EC" b="1" dirty="0"/>
          </a:p>
          <a:p>
            <a:r>
              <a:rPr lang="es-EC" dirty="0"/>
              <a:t>La fiesta de San Juan, también conocida como Inti Raymi, o cambio de solsticio, tiene raíces en las culturas precolombinas.</a:t>
            </a:r>
          </a:p>
        </p:txBody>
      </p:sp>
      <p:pic>
        <p:nvPicPr>
          <p:cNvPr id="3074" name="Picture 2" descr="Información Fiestas del Solsticio Cayam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2" y="2168434"/>
            <a:ext cx="2435225" cy="18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778500" y="45814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Cangahua</a:t>
            </a:r>
            <a:endParaRPr lang="es-EC" b="1" dirty="0"/>
          </a:p>
          <a:p>
            <a:r>
              <a:rPr lang="es-EC" dirty="0"/>
              <a:t>La parroquia Cangahua, se ubica a 13 Km al sur oriente de la ciudad de Cayambe. Se accede por un camino que parte desde el Sur de la Bola del Mundo. </a:t>
            </a:r>
          </a:p>
        </p:txBody>
      </p:sp>
      <p:pic>
        <p:nvPicPr>
          <p:cNvPr id="3076" name="Picture 4" descr="Cangahua - Cayambe Tur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325121"/>
            <a:ext cx="2654300" cy="18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Aplicación de la </a:t>
            </a:r>
            <a:r>
              <a:rPr lang="es-EC" dirty="0" smtClean="0"/>
              <a:t>encuesta.</a:t>
            </a:r>
            <a:endParaRPr lang="es-419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082800" y="2311400"/>
            <a:ext cx="101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 smtClean="0"/>
              <a:t>Género</a:t>
            </a:r>
            <a:endParaRPr lang="es-EC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8534399" y="5727700"/>
            <a:ext cx="711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 smtClean="0"/>
              <a:t>Edad</a:t>
            </a:r>
            <a:endParaRPr lang="es-EC" dirty="0"/>
          </a:p>
        </p:txBody>
      </p:sp>
      <p:sp>
        <p:nvSpPr>
          <p:cNvPr id="9" name="8 Flecha arriba"/>
          <p:cNvSpPr/>
          <p:nvPr/>
        </p:nvSpPr>
        <p:spPr>
          <a:xfrm>
            <a:off x="8679667" y="5318125"/>
            <a:ext cx="330679" cy="393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Flecha abajo"/>
          <p:cNvSpPr/>
          <p:nvPr/>
        </p:nvSpPr>
        <p:spPr>
          <a:xfrm>
            <a:off x="2476146" y="2710934"/>
            <a:ext cx="330554" cy="540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306062"/>
              </p:ext>
            </p:extLst>
          </p:nvPr>
        </p:nvGraphicFramePr>
        <p:xfrm>
          <a:off x="680321" y="36254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440046"/>
              </p:ext>
            </p:extLst>
          </p:nvPr>
        </p:nvGraphicFramePr>
        <p:xfrm>
          <a:off x="6959600" y="2984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17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2018</TotalTime>
  <Words>1188</Words>
  <Application>Microsoft Office PowerPoint</Application>
  <PresentationFormat>Panorámica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Cambria</vt:lpstr>
      <vt:lpstr>Times New Roman</vt:lpstr>
      <vt:lpstr>Trebuchet MS</vt:lpstr>
      <vt:lpstr>Berlín</vt:lpstr>
      <vt:lpstr>TEMA: INCIDENCIA DEL BLENDED MARKETING EN EL DESARROLLO DEL TURISMO COMUNITARIO DEL CANTÓN CAYAMBE, PROVINCIA DE PICHINCHA</vt:lpstr>
      <vt:lpstr>CAPÍTULO I. PROBLEMA</vt:lpstr>
      <vt:lpstr>Objetivos</vt:lpstr>
      <vt:lpstr>CAPÍTULO II. MARCO TEÓRICO</vt:lpstr>
      <vt:lpstr>Presentación de PowerPoint</vt:lpstr>
      <vt:lpstr>CAPÍTULO III. METODOLOGÍA DE LA INVESTIGACIÓN</vt:lpstr>
      <vt:lpstr>CAPÍTULO IV. ANÁLISIS SITUACIONAL</vt:lpstr>
      <vt:lpstr>Identificación de los lugares de turismo comunitario</vt:lpstr>
      <vt:lpstr>Aplicación de la encuesta.</vt:lpstr>
      <vt:lpstr>Aplicación de la encuesta.</vt:lpstr>
      <vt:lpstr>Aplicación de la encuesta.</vt:lpstr>
      <vt:lpstr>Aplicación de la encuesta.</vt:lpstr>
      <vt:lpstr>Aplicación de la encuesta.</vt:lpstr>
      <vt:lpstr>Aplicación de la encuesta.</vt:lpstr>
      <vt:lpstr>Aplicación de la encuesta.</vt:lpstr>
      <vt:lpstr>Aplicación de la encuesta.</vt:lpstr>
      <vt:lpstr>Análisis Bivariado</vt:lpstr>
      <vt:lpstr>Prueba de hipótesis.</vt:lpstr>
      <vt:lpstr>CAPÍTULO V. PROPUESTA DE DISEÑO DE ESTRATEGIAS DE BLENDED MARKETING </vt:lpstr>
      <vt:lpstr>Presentación de PowerPoint</vt:lpstr>
      <vt:lpstr>Tácticas para el cumplimiento de las actividades estratégicas  </vt:lpstr>
      <vt:lpstr>Tácticas para el cumplimiento de las actividades estratégicas</vt:lpstr>
      <vt:lpstr>CONCLUSIONES </vt:lpstr>
      <vt:lpstr>RECOMENDACIONES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INCIDENCIA DEL BLENDED MARKETING EN EL DESARROLLO DEL TURISMO COMUNITARIO DEL CANTÓN CAYAMBE, PROVINCIA DE PICHINCHA</dc:title>
  <dc:creator>Usuario1</dc:creator>
  <cp:lastModifiedBy>Home</cp:lastModifiedBy>
  <cp:revision>72</cp:revision>
  <dcterms:created xsi:type="dcterms:W3CDTF">2020-09-01T13:57:57Z</dcterms:created>
  <dcterms:modified xsi:type="dcterms:W3CDTF">2020-09-13T19:13:15Z</dcterms:modified>
</cp:coreProperties>
</file>