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97" r:id="rId3"/>
    <p:sldId id="308" r:id="rId4"/>
    <p:sldId id="302" r:id="rId5"/>
    <p:sldId id="304" r:id="rId6"/>
    <p:sldId id="303" r:id="rId7"/>
    <p:sldId id="306" r:id="rId8"/>
    <p:sldId id="257" r:id="rId9"/>
    <p:sldId id="258" r:id="rId10"/>
    <p:sldId id="259" r:id="rId11"/>
    <p:sldId id="260" r:id="rId12"/>
    <p:sldId id="261" r:id="rId13"/>
    <p:sldId id="263" r:id="rId14"/>
    <p:sldId id="341" r:id="rId15"/>
    <p:sldId id="264" r:id="rId16"/>
    <p:sldId id="342" r:id="rId17"/>
    <p:sldId id="265" r:id="rId18"/>
    <p:sldId id="266" r:id="rId19"/>
    <p:sldId id="267" r:id="rId20"/>
    <p:sldId id="268" r:id="rId21"/>
    <p:sldId id="271" r:id="rId22"/>
    <p:sldId id="272" r:id="rId23"/>
    <p:sldId id="273" r:id="rId24"/>
    <p:sldId id="262" r:id="rId25"/>
    <p:sldId id="275" r:id="rId26"/>
    <p:sldId id="276" r:id="rId27"/>
    <p:sldId id="277" r:id="rId28"/>
    <p:sldId id="278" r:id="rId29"/>
    <p:sldId id="279" r:id="rId30"/>
    <p:sldId id="280" r:id="rId31"/>
    <p:sldId id="299" r:id="rId32"/>
    <p:sldId id="281" r:id="rId33"/>
    <p:sldId id="282" r:id="rId34"/>
    <p:sldId id="283" r:id="rId35"/>
    <p:sldId id="284" r:id="rId36"/>
    <p:sldId id="285" r:id="rId37"/>
    <p:sldId id="286" r:id="rId38"/>
    <p:sldId id="287" r:id="rId39"/>
    <p:sldId id="288" r:id="rId40"/>
    <p:sldId id="289" r:id="rId41"/>
    <p:sldId id="290" r:id="rId42"/>
    <p:sldId id="291" r:id="rId43"/>
    <p:sldId id="325" r:id="rId44"/>
    <p:sldId id="292" r:id="rId45"/>
    <p:sldId id="293" r:id="rId46"/>
    <p:sldId id="294" r:id="rId47"/>
    <p:sldId id="296" r:id="rId48"/>
    <p:sldId id="315" r:id="rId49"/>
    <p:sldId id="314" r:id="rId50"/>
    <p:sldId id="316" r:id="rId51"/>
    <p:sldId id="334" r:id="rId52"/>
    <p:sldId id="335" r:id="rId53"/>
    <p:sldId id="317" r:id="rId54"/>
    <p:sldId id="318" r:id="rId55"/>
    <p:sldId id="320" r:id="rId56"/>
    <p:sldId id="336" r:id="rId57"/>
    <p:sldId id="321" r:id="rId58"/>
    <p:sldId id="322" r:id="rId59"/>
    <p:sldId id="324" r:id="rId60"/>
    <p:sldId id="337" r:id="rId61"/>
    <p:sldId id="323" r:id="rId62"/>
    <p:sldId id="339" r:id="rId63"/>
    <p:sldId id="340" r:id="rId64"/>
    <p:sldId id="338" r:id="rId65"/>
    <p:sldId id="309" r:id="rId66"/>
    <p:sldId id="274" r:id="rId67"/>
    <p:sldId id="313" r:id="rId68"/>
    <p:sldId id="310" r:id="rId69"/>
    <p:sldId id="329" r:id="rId70"/>
    <p:sldId id="330" r:id="rId71"/>
    <p:sldId id="311" r:id="rId72"/>
    <p:sldId id="331" r:id="rId73"/>
    <p:sldId id="332" r:id="rId74"/>
    <p:sldId id="333" r:id="rId7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SPE\Desktop\ESTADO%20DEL%20ARTE\AVANCES\Nuevo%20Hoja%20de%20c&#225;lculo%20de%20Microsoft%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CURSOS EJECUTADOS DURANTE LOS CINCO (5) ÚLTIMOS AÑOS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Hoja1!$B$1:$B$3</c:f>
              <c:strCache>
                <c:ptCount val="1"/>
                <c:pt idx="0">
                  <c:v>INGLES PRESENCIAL</c:v>
                </c:pt>
              </c:strCache>
            </c:strRef>
          </c:tx>
          <c:invertIfNegative val="0"/>
          <c:cat>
            <c:strRef>
              <c:f>Hoja1!$A$4:$A$13</c:f>
              <c:strCache>
                <c:ptCount val="10"/>
                <c:pt idx="0">
                  <c:v>ABR-09/AGO-09</c:v>
                </c:pt>
                <c:pt idx="1">
                  <c:v>SEP-09/ENE-10</c:v>
                </c:pt>
                <c:pt idx="2">
                  <c:v>MAR-10/JUL-10</c:v>
                </c:pt>
                <c:pt idx="3">
                  <c:v>SEP-10/ENE-11</c:v>
                </c:pt>
                <c:pt idx="4">
                  <c:v>MAR-11/JUL11</c:v>
                </c:pt>
                <c:pt idx="5">
                  <c:v>SEP-11/ENE-12</c:v>
                </c:pt>
                <c:pt idx="6">
                  <c:v>MAR-12/AGO-12</c:v>
                </c:pt>
                <c:pt idx="7">
                  <c:v>SEP-12/ENE-13</c:v>
                </c:pt>
                <c:pt idx="8">
                  <c:v>MAR-13/JUL-13</c:v>
                </c:pt>
                <c:pt idx="9">
                  <c:v>SEP-13/ENE-14</c:v>
                </c:pt>
              </c:strCache>
            </c:strRef>
          </c:cat>
          <c:val>
            <c:numRef>
              <c:f>Hoja1!$B$4:$B$13</c:f>
              <c:numCache>
                <c:formatCode>General</c:formatCode>
                <c:ptCount val="10"/>
                <c:pt idx="0">
                  <c:v>3714</c:v>
                </c:pt>
                <c:pt idx="1">
                  <c:v>3516</c:v>
                </c:pt>
                <c:pt idx="2">
                  <c:v>3610</c:v>
                </c:pt>
                <c:pt idx="3">
                  <c:v>3825</c:v>
                </c:pt>
                <c:pt idx="4">
                  <c:v>3180</c:v>
                </c:pt>
                <c:pt idx="5">
                  <c:v>2945</c:v>
                </c:pt>
                <c:pt idx="6">
                  <c:v>2669</c:v>
                </c:pt>
                <c:pt idx="7">
                  <c:v>2968</c:v>
                </c:pt>
                <c:pt idx="8">
                  <c:v>2357</c:v>
                </c:pt>
                <c:pt idx="9">
                  <c:v>3065</c:v>
                </c:pt>
              </c:numCache>
            </c:numRef>
          </c:val>
        </c:ser>
        <c:ser>
          <c:idx val="1"/>
          <c:order val="1"/>
          <c:tx>
            <c:strRef>
              <c:f>Hoja1!$C$1:$C$3</c:f>
              <c:strCache>
                <c:ptCount val="1"/>
                <c:pt idx="0">
                  <c:v>INGLES A DISTANCIA</c:v>
                </c:pt>
              </c:strCache>
            </c:strRef>
          </c:tx>
          <c:invertIfNegative val="0"/>
          <c:cat>
            <c:strRef>
              <c:f>Hoja1!$A$4:$A$13</c:f>
              <c:strCache>
                <c:ptCount val="10"/>
                <c:pt idx="0">
                  <c:v>ABR-09/AGO-09</c:v>
                </c:pt>
                <c:pt idx="1">
                  <c:v>SEP-09/ENE-10</c:v>
                </c:pt>
                <c:pt idx="2">
                  <c:v>MAR-10/JUL-10</c:v>
                </c:pt>
                <c:pt idx="3">
                  <c:v>SEP-10/ENE-11</c:v>
                </c:pt>
                <c:pt idx="4">
                  <c:v>MAR-11/JUL11</c:v>
                </c:pt>
                <c:pt idx="5">
                  <c:v>SEP-11/ENE-12</c:v>
                </c:pt>
                <c:pt idx="6">
                  <c:v>MAR-12/AGO-12</c:v>
                </c:pt>
                <c:pt idx="7">
                  <c:v>SEP-12/ENE-13</c:v>
                </c:pt>
                <c:pt idx="8">
                  <c:v>MAR-13/JUL-13</c:v>
                </c:pt>
                <c:pt idx="9">
                  <c:v>SEP-13/ENE-14</c:v>
                </c:pt>
              </c:strCache>
            </c:strRef>
          </c:cat>
          <c:val>
            <c:numRef>
              <c:f>Hoja1!$C$4:$C$13</c:f>
              <c:numCache>
                <c:formatCode>General</c:formatCode>
                <c:ptCount val="10"/>
                <c:pt idx="0">
                  <c:v>2112</c:v>
                </c:pt>
                <c:pt idx="1">
                  <c:v>1773</c:v>
                </c:pt>
                <c:pt idx="2">
                  <c:v>1884</c:v>
                </c:pt>
                <c:pt idx="3">
                  <c:v>1608</c:v>
                </c:pt>
                <c:pt idx="4">
                  <c:v>1412</c:v>
                </c:pt>
                <c:pt idx="5">
                  <c:v>1281</c:v>
                </c:pt>
                <c:pt idx="6">
                  <c:v>1101</c:v>
                </c:pt>
                <c:pt idx="7">
                  <c:v>1216</c:v>
                </c:pt>
                <c:pt idx="8">
                  <c:v>1081</c:v>
                </c:pt>
                <c:pt idx="9">
                  <c:v>1420</c:v>
                </c:pt>
              </c:numCache>
            </c:numRef>
          </c:val>
        </c:ser>
        <c:ser>
          <c:idx val="2"/>
          <c:order val="2"/>
          <c:tx>
            <c:strRef>
              <c:f>Hoja1!$D$1:$D$3</c:f>
              <c:strCache>
                <c:ptCount val="1"/>
                <c:pt idx="0">
                  <c:v>CHINO MANDARIN</c:v>
                </c:pt>
              </c:strCache>
            </c:strRef>
          </c:tx>
          <c:invertIfNegative val="0"/>
          <c:cat>
            <c:strRef>
              <c:f>Hoja1!$A$4:$A$13</c:f>
              <c:strCache>
                <c:ptCount val="10"/>
                <c:pt idx="0">
                  <c:v>ABR-09/AGO-09</c:v>
                </c:pt>
                <c:pt idx="1">
                  <c:v>SEP-09/ENE-10</c:v>
                </c:pt>
                <c:pt idx="2">
                  <c:v>MAR-10/JUL-10</c:v>
                </c:pt>
                <c:pt idx="3">
                  <c:v>SEP-10/ENE-11</c:v>
                </c:pt>
                <c:pt idx="4">
                  <c:v>MAR-11/JUL11</c:v>
                </c:pt>
                <c:pt idx="5">
                  <c:v>SEP-11/ENE-12</c:v>
                </c:pt>
                <c:pt idx="6">
                  <c:v>MAR-12/AGO-12</c:v>
                </c:pt>
                <c:pt idx="7">
                  <c:v>SEP-12/ENE-13</c:v>
                </c:pt>
                <c:pt idx="8">
                  <c:v>MAR-13/JUL-13</c:v>
                </c:pt>
                <c:pt idx="9">
                  <c:v>SEP-13/ENE-14</c:v>
                </c:pt>
              </c:strCache>
            </c:strRef>
          </c:cat>
          <c:val>
            <c:numRef>
              <c:f>Hoja1!$D$4:$D$13</c:f>
              <c:numCache>
                <c:formatCode>General</c:formatCode>
                <c:ptCount val="10"/>
                <c:pt idx="0">
                  <c:v>72</c:v>
                </c:pt>
                <c:pt idx="1">
                  <c:v>81</c:v>
                </c:pt>
                <c:pt idx="2">
                  <c:v>93</c:v>
                </c:pt>
                <c:pt idx="3">
                  <c:v>87</c:v>
                </c:pt>
                <c:pt idx="4">
                  <c:v>90</c:v>
                </c:pt>
                <c:pt idx="5">
                  <c:v>88</c:v>
                </c:pt>
                <c:pt idx="6">
                  <c:v>94</c:v>
                </c:pt>
                <c:pt idx="7">
                  <c:v>104</c:v>
                </c:pt>
                <c:pt idx="8">
                  <c:v>88</c:v>
                </c:pt>
                <c:pt idx="9">
                  <c:v>119</c:v>
                </c:pt>
              </c:numCache>
            </c:numRef>
          </c:val>
        </c:ser>
        <c:ser>
          <c:idx val="3"/>
          <c:order val="3"/>
          <c:tx>
            <c:strRef>
              <c:f>Hoja1!$E$1:$E$3</c:f>
              <c:strCache>
                <c:ptCount val="1"/>
                <c:pt idx="0">
                  <c:v>TOEFL</c:v>
                </c:pt>
              </c:strCache>
            </c:strRef>
          </c:tx>
          <c:invertIfNegative val="0"/>
          <c:cat>
            <c:strRef>
              <c:f>Hoja1!$A$4:$A$13</c:f>
              <c:strCache>
                <c:ptCount val="10"/>
                <c:pt idx="0">
                  <c:v>ABR-09/AGO-09</c:v>
                </c:pt>
                <c:pt idx="1">
                  <c:v>SEP-09/ENE-10</c:v>
                </c:pt>
                <c:pt idx="2">
                  <c:v>MAR-10/JUL-10</c:v>
                </c:pt>
                <c:pt idx="3">
                  <c:v>SEP-10/ENE-11</c:v>
                </c:pt>
                <c:pt idx="4">
                  <c:v>MAR-11/JUL11</c:v>
                </c:pt>
                <c:pt idx="5">
                  <c:v>SEP-11/ENE-12</c:v>
                </c:pt>
                <c:pt idx="6">
                  <c:v>MAR-12/AGO-12</c:v>
                </c:pt>
                <c:pt idx="7">
                  <c:v>SEP-12/ENE-13</c:v>
                </c:pt>
                <c:pt idx="8">
                  <c:v>MAR-13/JUL-13</c:v>
                </c:pt>
                <c:pt idx="9">
                  <c:v>SEP-13/ENE-14</c:v>
                </c:pt>
              </c:strCache>
            </c:strRef>
          </c:cat>
          <c:val>
            <c:numRef>
              <c:f>Hoja1!$E$4:$E$13</c:f>
              <c:numCache>
                <c:formatCode>General</c:formatCode>
                <c:ptCount val="10"/>
                <c:pt idx="0">
                  <c:v>0</c:v>
                </c:pt>
                <c:pt idx="1">
                  <c:v>0</c:v>
                </c:pt>
                <c:pt idx="2">
                  <c:v>0</c:v>
                </c:pt>
                <c:pt idx="3">
                  <c:v>0</c:v>
                </c:pt>
                <c:pt idx="4">
                  <c:v>0</c:v>
                </c:pt>
                <c:pt idx="5">
                  <c:v>15</c:v>
                </c:pt>
                <c:pt idx="6">
                  <c:v>0</c:v>
                </c:pt>
                <c:pt idx="7">
                  <c:v>0</c:v>
                </c:pt>
                <c:pt idx="8">
                  <c:v>17</c:v>
                </c:pt>
                <c:pt idx="9">
                  <c:v>0</c:v>
                </c:pt>
              </c:numCache>
            </c:numRef>
          </c:val>
        </c:ser>
        <c:ser>
          <c:idx val="4"/>
          <c:order val="4"/>
          <c:tx>
            <c:strRef>
              <c:f>Hoja1!$F$1:$F$3</c:f>
              <c:strCache>
                <c:ptCount val="1"/>
                <c:pt idx="0">
                  <c:v>GAR</c:v>
                </c:pt>
              </c:strCache>
            </c:strRef>
          </c:tx>
          <c:invertIfNegative val="0"/>
          <c:cat>
            <c:strRef>
              <c:f>Hoja1!$A$4:$A$13</c:f>
              <c:strCache>
                <c:ptCount val="10"/>
                <c:pt idx="0">
                  <c:v>ABR-09/AGO-09</c:v>
                </c:pt>
                <c:pt idx="1">
                  <c:v>SEP-09/ENE-10</c:v>
                </c:pt>
                <c:pt idx="2">
                  <c:v>MAR-10/JUL-10</c:v>
                </c:pt>
                <c:pt idx="3">
                  <c:v>SEP-10/ENE-11</c:v>
                </c:pt>
                <c:pt idx="4">
                  <c:v>MAR-11/JUL11</c:v>
                </c:pt>
                <c:pt idx="5">
                  <c:v>SEP-11/ENE-12</c:v>
                </c:pt>
                <c:pt idx="6">
                  <c:v>MAR-12/AGO-12</c:v>
                </c:pt>
                <c:pt idx="7">
                  <c:v>SEP-12/ENE-13</c:v>
                </c:pt>
                <c:pt idx="8">
                  <c:v>MAR-13/JUL-13</c:v>
                </c:pt>
                <c:pt idx="9">
                  <c:v>SEP-13/ENE-14</c:v>
                </c:pt>
              </c:strCache>
            </c:strRef>
          </c:cat>
          <c:val>
            <c:numRef>
              <c:f>Hoja1!$F$4:$F$13</c:f>
              <c:numCache>
                <c:formatCode>General</c:formatCode>
                <c:ptCount val="10"/>
                <c:pt idx="0">
                  <c:v>0</c:v>
                </c:pt>
                <c:pt idx="1">
                  <c:v>0</c:v>
                </c:pt>
                <c:pt idx="2">
                  <c:v>0</c:v>
                </c:pt>
                <c:pt idx="3">
                  <c:v>0</c:v>
                </c:pt>
                <c:pt idx="4">
                  <c:v>0</c:v>
                </c:pt>
                <c:pt idx="5">
                  <c:v>0</c:v>
                </c:pt>
                <c:pt idx="6">
                  <c:v>94</c:v>
                </c:pt>
                <c:pt idx="7">
                  <c:v>0</c:v>
                </c:pt>
                <c:pt idx="8">
                  <c:v>0</c:v>
                </c:pt>
                <c:pt idx="9">
                  <c:v>367</c:v>
                </c:pt>
              </c:numCache>
            </c:numRef>
          </c:val>
        </c:ser>
        <c:dLbls>
          <c:showLegendKey val="0"/>
          <c:showVal val="0"/>
          <c:showCatName val="0"/>
          <c:showSerName val="0"/>
          <c:showPercent val="0"/>
          <c:showBubbleSize val="0"/>
        </c:dLbls>
        <c:gapWidth val="150"/>
        <c:shape val="box"/>
        <c:axId val="89609344"/>
        <c:axId val="89611264"/>
        <c:axId val="0"/>
      </c:bar3DChart>
      <c:catAx>
        <c:axId val="89609344"/>
        <c:scaling>
          <c:orientation val="minMax"/>
        </c:scaling>
        <c:delete val="0"/>
        <c:axPos val="b"/>
        <c:title>
          <c:tx>
            <c:rich>
              <a:bodyPr/>
              <a:lstStyle/>
              <a:p>
                <a:pPr>
                  <a:defRPr/>
                </a:pPr>
                <a:r>
                  <a:rPr lang="es-EC"/>
                  <a:t>PERÍODO</a:t>
                </a:r>
              </a:p>
            </c:rich>
          </c:tx>
          <c:layout/>
          <c:overlay val="0"/>
        </c:title>
        <c:majorTickMark val="out"/>
        <c:minorTickMark val="none"/>
        <c:tickLblPos val="nextTo"/>
        <c:crossAx val="89611264"/>
        <c:crosses val="autoZero"/>
        <c:auto val="1"/>
        <c:lblAlgn val="ctr"/>
        <c:lblOffset val="100"/>
        <c:noMultiLvlLbl val="0"/>
      </c:catAx>
      <c:valAx>
        <c:axId val="89611264"/>
        <c:scaling>
          <c:orientation val="minMax"/>
        </c:scaling>
        <c:delete val="0"/>
        <c:axPos val="l"/>
        <c:majorGridlines/>
        <c:title>
          <c:tx>
            <c:rich>
              <a:bodyPr rot="-5400000" vert="horz"/>
              <a:lstStyle/>
              <a:p>
                <a:pPr>
                  <a:defRPr/>
                </a:pPr>
                <a:r>
                  <a:rPr lang="es-EC"/>
                  <a:t>CURSO</a:t>
                </a:r>
              </a:p>
            </c:rich>
          </c:tx>
          <c:layout/>
          <c:overlay val="0"/>
        </c:title>
        <c:numFmt formatCode="General" sourceLinked="1"/>
        <c:majorTickMark val="out"/>
        <c:minorTickMark val="none"/>
        <c:tickLblPos val="nextTo"/>
        <c:crossAx val="89609344"/>
        <c:crosses val="autoZero"/>
        <c:crossBetween val="between"/>
      </c:valAx>
    </c:plotArea>
    <c:legend>
      <c:legendPos val="r"/>
      <c:layout/>
      <c:overlay val="0"/>
    </c:legend>
    <c:plotVisOnly val="1"/>
    <c:dispBlanksAs val="gap"/>
    <c:showDLblsOverMax val="0"/>
  </c:chart>
  <c:spPr>
    <a:ln>
      <a:solidFill>
        <a:schemeClr val="accent1"/>
      </a:solidFill>
    </a:ln>
  </c:spPr>
  <c:txPr>
    <a:bodyPr/>
    <a:lstStyle/>
    <a:p>
      <a:pPr>
        <a:defRPr b="1"/>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132FADFE-3B8F-471C-ABF0-DBC7717ECBBC}" type="slidenum">
              <a:rPr lang="es-ES" smtClean="0"/>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132FADFE-3B8F-471C-ABF0-DBC7717ECBB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21/04/2014</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132FADFE-3B8F-471C-ABF0-DBC7717ECBBC}" type="slidenum">
              <a:rPr lang="es-ES" smtClean="0"/>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847CFC-816F-41D0-AAC0-9BF4FEBC753E}" type="datetimeFigureOut">
              <a:rPr lang="es-ES" smtClean="0"/>
              <a:t>21/04/2014</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ec/imgres?q=vision&amp;hl=en&amp;rlz=1W1ADRA_esEC475&amp;biw=1366&amp;bih=590&amp;tbm=isch&amp;tbnid=DIueCxouOPixVM:&amp;imgrefurl=http://ezmarketingservices.net/index.php?option=com_content&amp;view=article&amp;id=113&amp;Itemid=112&amp;docid=xeu3LE-B65TX0M&amp;imgurl=http://ezmarketingservices.net/images/Vision.png&amp;w=902&amp;h=300&amp;ei=CCRiUYSwI4TY8gTl0oDQBQ&amp;zoom=1&amp;ved=1t:3588,r:29,s:0,i:237&amp;iact=rc&amp;dur=1176&amp;page=3&amp;tbnh=129&amp;tbnw=359&amp;start=25&amp;ndsp=15&amp;tx=203&amp;ty=35"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ec/imgres?q=vision&amp;hl=en&amp;rlz=1W1ADRA_esEC475&amp;biw=1366&amp;bih=590&amp;tbm=isch&amp;tbnid=DIueCxouOPixVM:&amp;imgrefurl=http://ezmarketingservices.net/index.php?option=com_content&amp;view=article&amp;id=113&amp;Itemid=112&amp;docid=xeu3LE-B65TX0M&amp;imgurl=http://ezmarketingservices.net/images/Vision.png&amp;w=902&amp;h=300&amp;ei=CCRiUYSwI4TY8gTl0oDQBQ&amp;zoom=1&amp;ved=1t:3588,r:29,s:0,i:237&amp;iact=rc&amp;dur=1176&amp;page=3&amp;tbnh=129&amp;tbnw=359&amp;start=25&amp;ndsp=15&amp;tx=203&amp;ty=35"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4808225" cy="1263650"/>
          </a:xfrm>
          <a:prstGeom prst="rect">
            <a:avLst/>
          </a:prstGeom>
          <a:noFill/>
          <a:ln>
            <a:noFill/>
          </a:ln>
        </p:spPr>
      </p:pic>
      <p:sp>
        <p:nvSpPr>
          <p:cNvPr id="5" name="4 Rectángulo"/>
          <p:cNvSpPr/>
          <p:nvPr/>
        </p:nvSpPr>
        <p:spPr>
          <a:xfrm>
            <a:off x="1619672" y="1628800"/>
            <a:ext cx="6030416" cy="646331"/>
          </a:xfrm>
          <a:prstGeom prst="rect">
            <a:avLst/>
          </a:prstGeom>
        </p:spPr>
        <p:txBody>
          <a:bodyPr wrap="square">
            <a:spAutoFit/>
          </a:bodyPr>
          <a:lstStyle/>
          <a:p>
            <a:pPr algn="ctr"/>
            <a:r>
              <a:rPr lang="es-ES" b="1" dirty="0">
                <a:solidFill>
                  <a:srgbClr val="C00000"/>
                </a:solidFill>
                <a:latin typeface="Arial Black" panose="020B0A04020102020204" pitchFamily="34" charset="0"/>
              </a:rPr>
              <a:t>TESIS DE GRADO </a:t>
            </a:r>
            <a:r>
              <a:rPr lang="es-ES" b="1" dirty="0" smtClean="0">
                <a:solidFill>
                  <a:srgbClr val="C00000"/>
                </a:solidFill>
                <a:latin typeface="Arial Black" panose="020B0A04020102020204" pitchFamily="34" charset="0"/>
              </a:rPr>
              <a:t>DE MAESTRIA </a:t>
            </a:r>
            <a:r>
              <a:rPr lang="es-ES" b="1" dirty="0">
                <a:solidFill>
                  <a:srgbClr val="C00000"/>
                </a:solidFill>
                <a:latin typeface="Arial Black" panose="020B0A04020102020204" pitchFamily="34" charset="0"/>
              </a:rPr>
              <a:t>EN PLANIFICACIÓN Y DIRECCIÓN ESTERATÉGICA</a:t>
            </a:r>
            <a:endParaRPr lang="es-EC" dirty="0">
              <a:solidFill>
                <a:srgbClr val="C00000"/>
              </a:solidFill>
              <a:latin typeface="Arial Black" panose="020B0A04020102020204" pitchFamily="34" charset="0"/>
            </a:endParaRPr>
          </a:p>
        </p:txBody>
      </p:sp>
      <p:sp>
        <p:nvSpPr>
          <p:cNvPr id="6" name="5 Rectángulo"/>
          <p:cNvSpPr/>
          <p:nvPr/>
        </p:nvSpPr>
        <p:spPr>
          <a:xfrm>
            <a:off x="251520" y="4739660"/>
            <a:ext cx="8640960" cy="1015663"/>
          </a:xfrm>
          <a:prstGeom prst="rect">
            <a:avLst/>
          </a:prstGeom>
        </p:spPr>
        <p:txBody>
          <a:bodyPr wrap="square">
            <a:spAutoFit/>
          </a:bodyPr>
          <a:lstStyle/>
          <a:p>
            <a:pPr algn="ctr"/>
            <a:r>
              <a:rPr lang="es-ES" sz="2000" b="1" dirty="0" smtClean="0">
                <a:latin typeface="Arial Black" panose="020B0A04020102020204" pitchFamily="34" charset="0"/>
              </a:rPr>
              <a:t>“</a:t>
            </a:r>
            <a:r>
              <a:rPr lang="es-ES" sz="2000" b="1" dirty="0">
                <a:latin typeface="Arial Black" panose="020B0A04020102020204" pitchFamily="34" charset="0"/>
              </a:rPr>
              <a:t>ANÁLISIS SITUACIONAL Y PROSPECTIVA ESTRATÉGICA PARA EL DEPARTAMENTO DE LENGUAS DE LA UNIVERSIDAD DE LAS FUERZAS ARMADAS ESPE”</a:t>
            </a:r>
            <a:endParaRPr lang="es-EC" sz="2000" dirty="0">
              <a:latin typeface="Arial Black" panose="020B0A04020102020204" pitchFamily="34" charset="0"/>
            </a:endParaRPr>
          </a:p>
        </p:txBody>
      </p:sp>
      <p:pic>
        <p:nvPicPr>
          <p:cNvPr id="1026" name="Picture 2" descr="C:\Users\ESPE\Pictures\Image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639" y="2480498"/>
            <a:ext cx="1860482" cy="188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742950" lvl="0" indent="-742950" algn="ctr">
              <a:buFont typeface="+mj-lt"/>
              <a:buAutoNum type="arabicPeriod"/>
            </a:pPr>
            <a:r>
              <a:rPr lang="es-ES" b="1" dirty="0">
                <a:solidFill>
                  <a:srgbClr val="C00000"/>
                </a:solidFill>
                <a:latin typeface="Franklin Gothic Book" panose="020B0503020102020204" pitchFamily="34" charset="0"/>
              </a:rPr>
              <a:t>Antecedentes </a:t>
            </a:r>
            <a:r>
              <a:rPr lang="es-ES" b="1" dirty="0" smtClean="0">
                <a:solidFill>
                  <a:srgbClr val="C00000"/>
                </a:solidFill>
                <a:latin typeface="Franklin Gothic Book" panose="020B0503020102020204" pitchFamily="34" charset="0"/>
              </a:rPr>
              <a:t>institucionales </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67544" y="1556792"/>
            <a:ext cx="8229600" cy="4525963"/>
          </a:xfrm>
        </p:spPr>
        <p:txBody>
          <a:bodyPr>
            <a:noAutofit/>
          </a:bodyPr>
          <a:lstStyle/>
          <a:p>
            <a:pPr lvl="0" algn="just">
              <a:lnSpc>
                <a:spcPct val="80000"/>
              </a:lnSpc>
              <a:buFont typeface="Wingdings" panose="05000000000000000000" pitchFamily="2" charset="2"/>
              <a:buChar char="q"/>
            </a:pPr>
            <a:r>
              <a:rPr lang="es-ES" sz="2400" b="1" dirty="0"/>
              <a:t>Sin embargo, la aprobación del Estatuto de la Universidad de las Fuerzas Armadas ESPE, el 26 de junio de 2013, en el que se crea a la universidad como tal, dispone su inicio con el Departamento de Lenguas entre otros Departamentos Académicos de la Matriz y el Instituto de Idiomas, en Quito como una de las Unidades Académicas Externas.</a:t>
            </a:r>
          </a:p>
          <a:p>
            <a:pPr lvl="0" algn="just">
              <a:lnSpc>
                <a:spcPct val="80000"/>
              </a:lnSpc>
              <a:buFont typeface="Wingdings" panose="05000000000000000000" pitchFamily="2" charset="2"/>
              <a:buChar char="q"/>
            </a:pPr>
            <a:endParaRPr lang="es-EC" sz="2400" b="1" dirty="0"/>
          </a:p>
          <a:p>
            <a:pPr lvl="0" algn="just">
              <a:lnSpc>
                <a:spcPct val="80000"/>
              </a:lnSpc>
              <a:buFont typeface="Wingdings" panose="05000000000000000000" pitchFamily="2" charset="2"/>
              <a:buChar char="q"/>
            </a:pPr>
            <a:r>
              <a:rPr lang="es-ES" sz="2400" b="1" dirty="0"/>
              <a:t>Actualmente, el Departamento de Lenguas de la ESPE, está en un periodo de transición para que éste y el renaciente Instituto de Idiomas puedan desenvolverse en un corto plazo, de manera independientemente. </a:t>
            </a:r>
            <a:endParaRPr lang="es-EC" sz="2400" b="1" dirty="0"/>
          </a:p>
          <a:p>
            <a:pPr algn="just"/>
            <a:endParaRPr lang="es-EC" sz="2500" b="1" dirty="0"/>
          </a:p>
          <a:p>
            <a:pPr lvl="0" algn="just"/>
            <a:endParaRPr lang="es-EC" sz="2500" dirty="0"/>
          </a:p>
          <a:p>
            <a:pPr algn="just"/>
            <a:endParaRPr lang="es-EC" sz="25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10</a:t>
            </a:fld>
            <a:endParaRPr lang="es-ES" dirty="0"/>
          </a:p>
        </p:txBody>
      </p:sp>
    </p:spTree>
    <p:extLst>
      <p:ext uri="{BB962C8B-B14F-4D97-AF65-F5344CB8AC3E}">
        <p14:creationId xmlns:p14="http://schemas.microsoft.com/office/powerpoint/2010/main" val="41500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marL="742950" lvl="0" indent="-742950" algn="ctr">
              <a:buFont typeface="+mj-lt"/>
              <a:buAutoNum type="arabicPeriod" startAt="2"/>
            </a:pPr>
            <a:r>
              <a:rPr lang="es-ES" b="1" dirty="0" smtClean="0">
                <a:solidFill>
                  <a:srgbClr val="C00000"/>
                </a:solidFill>
                <a:latin typeface="Franklin Gothic Book" panose="020B0503020102020204" pitchFamily="34" charset="0"/>
              </a:rPr>
              <a:t>Análisis externo </a:t>
            </a:r>
            <a:endParaRPr lang="es-EC" dirty="0">
              <a:solidFill>
                <a:srgbClr val="C00000"/>
              </a:solidFill>
              <a:latin typeface="Franklin Gothic Book" panose="020B0503020102020204" pitchFamily="34" charset="0"/>
            </a:endParaRPr>
          </a:p>
        </p:txBody>
      </p:sp>
      <p:grpSp>
        <p:nvGrpSpPr>
          <p:cNvPr id="22" name="21 Grupo"/>
          <p:cNvGrpSpPr/>
          <p:nvPr/>
        </p:nvGrpSpPr>
        <p:grpSpPr>
          <a:xfrm>
            <a:off x="1717680" y="1628800"/>
            <a:ext cx="5662632" cy="4168641"/>
            <a:chOff x="2077720" y="1596707"/>
            <a:chExt cx="4988560" cy="3664585"/>
          </a:xfrm>
        </p:grpSpPr>
        <p:grpSp>
          <p:nvGrpSpPr>
            <p:cNvPr id="5" name="4 Grupo"/>
            <p:cNvGrpSpPr/>
            <p:nvPr/>
          </p:nvGrpSpPr>
          <p:grpSpPr bwMode="auto">
            <a:xfrm>
              <a:off x="2077720" y="1596707"/>
              <a:ext cx="4988560" cy="3664585"/>
              <a:chOff x="0" y="0"/>
              <a:chExt cx="7769" cy="5395"/>
            </a:xfrm>
          </p:grpSpPr>
          <p:grpSp>
            <p:nvGrpSpPr>
              <p:cNvPr id="6" name="Group 185"/>
              <p:cNvGrpSpPr>
                <a:grpSpLocks/>
              </p:cNvGrpSpPr>
              <p:nvPr/>
            </p:nvGrpSpPr>
            <p:grpSpPr bwMode="auto">
              <a:xfrm>
                <a:off x="0" y="0"/>
                <a:ext cx="7769" cy="5395"/>
                <a:chOff x="0" y="0"/>
                <a:chExt cx="7769" cy="5395"/>
              </a:xfrm>
            </p:grpSpPr>
            <p:sp>
              <p:nvSpPr>
                <p:cNvPr id="19" name="Rectangle 180"/>
                <p:cNvSpPr>
                  <a:spLocks noChangeArrowheads="1"/>
                </p:cNvSpPr>
                <p:nvPr/>
              </p:nvSpPr>
              <p:spPr bwMode="auto">
                <a:xfrm>
                  <a:off x="0" y="0"/>
                  <a:ext cx="7769" cy="5395"/>
                </a:xfrm>
                <a:prstGeom prst="rect">
                  <a:avLst/>
                </a:prstGeom>
                <a:gradFill rotWithShape="0">
                  <a:gsLst>
                    <a:gs pos="0">
                      <a:schemeClr val="accent1">
                        <a:lumMod val="60000"/>
                        <a:lumOff val="40000"/>
                      </a:schemeClr>
                    </a:gs>
                    <a:gs pos="50000">
                      <a:schemeClr val="accent1">
                        <a:lumMod val="20000"/>
                        <a:lumOff val="80000"/>
                      </a:schemeClr>
                    </a:gs>
                    <a:gs pos="100000">
                      <a:schemeClr val="accent1">
                        <a:lumMod val="60000"/>
                        <a:lumOff val="40000"/>
                      </a:schemeClr>
                    </a:gs>
                  </a:gsLst>
                  <a:lin ang="18900000" scaled="1"/>
                </a:gradFill>
                <a:ln w="12700" cap="rnd">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s-EC" sz="2800"/>
                </a:p>
              </p:txBody>
            </p:sp>
            <p:sp>
              <p:nvSpPr>
                <p:cNvPr id="20" name="Rectangle 181"/>
                <p:cNvSpPr>
                  <a:spLocks noChangeArrowheads="1"/>
                </p:cNvSpPr>
                <p:nvPr/>
              </p:nvSpPr>
              <p:spPr bwMode="auto">
                <a:xfrm>
                  <a:off x="1746" y="1156"/>
                  <a:ext cx="4276" cy="3072"/>
                </a:xfrm>
                <a:prstGeom prst="rect">
                  <a:avLst/>
                </a:prstGeom>
                <a:solidFill>
                  <a:schemeClr val="lt1">
                    <a:lumMod val="100000"/>
                    <a:lumOff val="0"/>
                  </a:schemeClr>
                </a:solid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C" sz="2800"/>
                </a:p>
              </p:txBody>
            </p:sp>
          </p:grpSp>
          <p:sp>
            <p:nvSpPr>
              <p:cNvPr id="7" name="Text Box 186"/>
              <p:cNvSpPr txBox="1">
                <a:spLocks noChangeArrowheads="1"/>
              </p:cNvSpPr>
              <p:nvPr/>
            </p:nvSpPr>
            <p:spPr bwMode="auto">
              <a:xfrm>
                <a:off x="2574" y="298"/>
                <a:ext cx="2665"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Black"/>
                    <a:ea typeface="Calibri"/>
                    <a:cs typeface="Arial"/>
                  </a:rPr>
                  <a:t>MACROAMBIENTE</a:t>
                </a:r>
                <a:endParaRPr lang="es-EC" sz="1600">
                  <a:effectLst/>
                  <a:latin typeface="Calibri"/>
                  <a:ea typeface="Calibri"/>
                  <a:cs typeface="Times New Roman"/>
                </a:endParaRPr>
              </a:p>
            </p:txBody>
          </p:sp>
          <p:sp>
            <p:nvSpPr>
              <p:cNvPr id="8" name="Text Box 187"/>
              <p:cNvSpPr txBox="1">
                <a:spLocks noChangeArrowheads="1"/>
              </p:cNvSpPr>
              <p:nvPr/>
            </p:nvSpPr>
            <p:spPr bwMode="auto">
              <a:xfrm>
                <a:off x="2593" y="1371"/>
                <a:ext cx="2563" cy="5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Black"/>
                    <a:ea typeface="Calibri"/>
                    <a:cs typeface="Arial"/>
                  </a:rPr>
                  <a:t>MICROAMBIENTE</a:t>
                </a:r>
                <a:endParaRPr lang="es-EC" sz="1600">
                  <a:effectLst/>
                  <a:latin typeface="Calibri"/>
                  <a:ea typeface="Calibri"/>
                  <a:cs typeface="Times New Roman"/>
                </a:endParaRPr>
              </a:p>
            </p:txBody>
          </p:sp>
          <p:sp>
            <p:nvSpPr>
              <p:cNvPr id="9" name="Text Box 188"/>
              <p:cNvSpPr txBox="1">
                <a:spLocks noChangeArrowheads="1"/>
              </p:cNvSpPr>
              <p:nvPr/>
            </p:nvSpPr>
            <p:spPr bwMode="auto">
              <a:xfrm>
                <a:off x="45" y="812"/>
                <a:ext cx="159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POLÍTICOS</a:t>
                </a:r>
                <a:endParaRPr lang="es-EC" sz="1600">
                  <a:effectLst/>
                  <a:latin typeface="Calibri"/>
                  <a:ea typeface="Calibri"/>
                  <a:cs typeface="Times New Roman"/>
                </a:endParaRPr>
              </a:p>
            </p:txBody>
          </p:sp>
          <p:sp>
            <p:nvSpPr>
              <p:cNvPr id="10" name="Text Box 189"/>
              <p:cNvSpPr txBox="1">
                <a:spLocks noChangeArrowheads="1"/>
              </p:cNvSpPr>
              <p:nvPr/>
            </p:nvSpPr>
            <p:spPr bwMode="auto">
              <a:xfrm>
                <a:off x="6022" y="812"/>
                <a:ext cx="169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ECONÓMICOS</a:t>
                </a:r>
                <a:endParaRPr lang="es-EC" sz="1600">
                  <a:effectLst/>
                  <a:latin typeface="Calibri"/>
                  <a:ea typeface="Calibri"/>
                  <a:cs typeface="Times New Roman"/>
                </a:endParaRPr>
              </a:p>
            </p:txBody>
          </p:sp>
          <p:sp>
            <p:nvSpPr>
              <p:cNvPr id="11" name="Text Box 190"/>
              <p:cNvSpPr txBox="1">
                <a:spLocks noChangeArrowheads="1"/>
              </p:cNvSpPr>
              <p:nvPr/>
            </p:nvSpPr>
            <p:spPr bwMode="auto">
              <a:xfrm>
                <a:off x="47" y="4299"/>
                <a:ext cx="159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SOCIALES</a:t>
                </a:r>
                <a:endParaRPr lang="es-EC" sz="1600">
                  <a:effectLst/>
                  <a:latin typeface="Calibri"/>
                  <a:ea typeface="Calibri"/>
                  <a:cs typeface="Times New Roman"/>
                </a:endParaRPr>
              </a:p>
              <a:p>
                <a:pPr algn="ctr">
                  <a:lnSpc>
                    <a:spcPct val="115000"/>
                  </a:lnSpc>
                  <a:spcAft>
                    <a:spcPts val="1000"/>
                  </a:spcAft>
                </a:pPr>
                <a:r>
                  <a:rPr lang="es-MX" sz="1200" b="1">
                    <a:effectLst/>
                    <a:latin typeface="Arial Narrow"/>
                    <a:ea typeface="Calibri"/>
                    <a:cs typeface="Arial"/>
                  </a:rPr>
                  <a:t> </a:t>
                </a:r>
                <a:endParaRPr lang="es-EC" sz="1600">
                  <a:effectLst/>
                  <a:latin typeface="Calibri"/>
                  <a:ea typeface="Calibri"/>
                  <a:cs typeface="Times New Roman"/>
                </a:endParaRPr>
              </a:p>
            </p:txBody>
          </p:sp>
          <p:sp>
            <p:nvSpPr>
              <p:cNvPr id="12" name="Text Box 191"/>
              <p:cNvSpPr txBox="1">
                <a:spLocks noChangeArrowheads="1"/>
              </p:cNvSpPr>
              <p:nvPr/>
            </p:nvSpPr>
            <p:spPr bwMode="auto">
              <a:xfrm>
                <a:off x="6022" y="4299"/>
                <a:ext cx="169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TECNOLÓGICOS</a:t>
                </a:r>
                <a:endParaRPr lang="es-EC" sz="1600">
                  <a:effectLst/>
                  <a:latin typeface="Calibri"/>
                  <a:ea typeface="Calibri"/>
                  <a:cs typeface="Times New Roman"/>
                </a:endParaRPr>
              </a:p>
            </p:txBody>
          </p:sp>
          <p:sp>
            <p:nvSpPr>
              <p:cNvPr id="15" name="Text Box 197"/>
              <p:cNvSpPr txBox="1">
                <a:spLocks noChangeArrowheads="1"/>
              </p:cNvSpPr>
              <p:nvPr/>
            </p:nvSpPr>
            <p:spPr bwMode="auto">
              <a:xfrm>
                <a:off x="1730" y="2633"/>
                <a:ext cx="121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CLIENTES</a:t>
                </a:r>
                <a:endParaRPr lang="es-EC" sz="1600">
                  <a:effectLst/>
                  <a:latin typeface="Calibri"/>
                  <a:ea typeface="Calibri"/>
                  <a:cs typeface="Times New Roman"/>
                </a:endParaRPr>
              </a:p>
            </p:txBody>
          </p:sp>
          <p:sp>
            <p:nvSpPr>
              <p:cNvPr id="16" name="Text Box 198"/>
              <p:cNvSpPr txBox="1">
                <a:spLocks noChangeArrowheads="1"/>
              </p:cNvSpPr>
              <p:nvPr/>
            </p:nvSpPr>
            <p:spPr bwMode="auto">
              <a:xfrm>
                <a:off x="4794" y="2637"/>
                <a:ext cx="120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CLIENTES</a:t>
                </a:r>
                <a:endParaRPr lang="es-EC" sz="1600">
                  <a:effectLst/>
                  <a:latin typeface="Calibri"/>
                  <a:ea typeface="Calibri"/>
                  <a:cs typeface="Times New Roman"/>
                </a:endParaRPr>
              </a:p>
            </p:txBody>
          </p:sp>
          <p:sp>
            <p:nvSpPr>
              <p:cNvPr id="17" name="Text Box 199"/>
              <p:cNvSpPr txBox="1">
                <a:spLocks noChangeArrowheads="1"/>
              </p:cNvSpPr>
              <p:nvPr/>
            </p:nvSpPr>
            <p:spPr bwMode="auto">
              <a:xfrm>
                <a:off x="1732" y="3502"/>
                <a:ext cx="159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COMPETENCIA</a:t>
                </a:r>
                <a:endParaRPr lang="es-EC" sz="1600">
                  <a:effectLst/>
                  <a:latin typeface="Calibri"/>
                  <a:ea typeface="Calibri"/>
                  <a:cs typeface="Times New Roman"/>
                </a:endParaRPr>
              </a:p>
            </p:txBody>
          </p:sp>
          <p:sp>
            <p:nvSpPr>
              <p:cNvPr id="18" name="Text Box 200"/>
              <p:cNvSpPr txBox="1">
                <a:spLocks noChangeArrowheads="1"/>
              </p:cNvSpPr>
              <p:nvPr/>
            </p:nvSpPr>
            <p:spPr bwMode="auto">
              <a:xfrm>
                <a:off x="4420" y="3504"/>
                <a:ext cx="1599"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MX" sz="1200" b="1">
                    <a:effectLst/>
                    <a:latin typeface="Arial Narrow"/>
                    <a:ea typeface="Calibri"/>
                    <a:cs typeface="Arial"/>
                  </a:rPr>
                  <a:t>PROVEEDORES</a:t>
                </a:r>
                <a:endParaRPr lang="es-EC" sz="1600">
                  <a:effectLst/>
                  <a:latin typeface="Calibri"/>
                  <a:ea typeface="Calibri"/>
                  <a:cs typeface="Times New Roman"/>
                </a:endParaRPr>
              </a:p>
            </p:txBody>
          </p:sp>
        </p:grpSp>
        <p:pic>
          <p:nvPicPr>
            <p:cNvPr id="21" name="20 Imagen" descr="C:\Users\ESPE\Pictures\Image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670" y="2941002"/>
              <a:ext cx="962660" cy="975995"/>
            </a:xfrm>
            <a:prstGeom prst="rect">
              <a:avLst/>
            </a:prstGeom>
            <a:noFill/>
            <a:ln>
              <a:noFill/>
            </a:ln>
          </p:spPr>
        </p:pic>
      </p:grpSp>
      <p:grpSp>
        <p:nvGrpSpPr>
          <p:cNvPr id="23" name="22 Grupo"/>
          <p:cNvGrpSpPr/>
          <p:nvPr/>
        </p:nvGrpSpPr>
        <p:grpSpPr>
          <a:xfrm>
            <a:off x="395536" y="6042297"/>
            <a:ext cx="8568952" cy="627063"/>
            <a:chOff x="395536" y="6042297"/>
            <a:chExt cx="8568952" cy="627063"/>
          </a:xfrm>
        </p:grpSpPr>
        <p:pic>
          <p:nvPicPr>
            <p:cNvPr id="24" name="23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25"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11</a:t>
            </a:fld>
            <a:endParaRPr lang="es-ES" dirty="0"/>
          </a:p>
        </p:txBody>
      </p:sp>
    </p:spTree>
    <p:extLst>
      <p:ext uri="{BB962C8B-B14F-4D97-AF65-F5344CB8AC3E}">
        <p14:creationId xmlns:p14="http://schemas.microsoft.com/office/powerpoint/2010/main" val="21202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1711349"/>
            <a:ext cx="8229600" cy="4525963"/>
          </a:xfrm>
        </p:spPr>
        <p:txBody>
          <a:bodyPr>
            <a:normAutofit fontScale="92500" lnSpcReduction="10000"/>
          </a:bodyPr>
          <a:lstStyle/>
          <a:p>
            <a:pPr algn="just">
              <a:buFont typeface="Wingdings" panose="05000000000000000000" pitchFamily="2" charset="2"/>
              <a:buChar char="q"/>
            </a:pPr>
            <a:r>
              <a:rPr lang="es-ES" b="1" dirty="0"/>
              <a:t>Aspectos político – </a:t>
            </a:r>
            <a:r>
              <a:rPr lang="es-ES" b="1" dirty="0" smtClean="0"/>
              <a:t>legales</a:t>
            </a:r>
          </a:p>
          <a:p>
            <a:pPr algn="just">
              <a:buFont typeface="Wingdings" panose="05000000000000000000" pitchFamily="2" charset="2"/>
              <a:buChar char="q"/>
            </a:pPr>
            <a:endParaRPr lang="es-EC" b="1" dirty="0"/>
          </a:p>
          <a:p>
            <a:pPr algn="just"/>
            <a:r>
              <a:rPr lang="es-ES" b="1" dirty="0"/>
              <a:t>En la actualidad, el aprendizaje de una lengua extranjera es un requisito para la obtención del título de Tercer Nivel, en la universidad ecuatoriana. </a:t>
            </a:r>
            <a:endParaRPr lang="es-ES" b="1" dirty="0" smtClean="0"/>
          </a:p>
          <a:p>
            <a:pPr algn="just"/>
            <a:endParaRPr lang="es-EC" b="1" dirty="0"/>
          </a:p>
          <a:p>
            <a:pPr algn="just"/>
            <a:r>
              <a:rPr lang="es-ES" b="1" dirty="0"/>
              <a:t>Art. 123.- Formación en valores y derechos, de la Ley Orgánica de Educación Superior (LOES</a:t>
            </a:r>
            <a:r>
              <a:rPr lang="es-ES" b="1" dirty="0" smtClean="0"/>
              <a:t>)</a:t>
            </a:r>
          </a:p>
          <a:p>
            <a:pPr algn="just"/>
            <a:endParaRPr lang="es-EC" b="1" dirty="0"/>
          </a:p>
          <a:p>
            <a:pPr algn="just"/>
            <a:r>
              <a:rPr lang="es-ES" b="1" dirty="0"/>
              <a:t>Art. 30.- Aprendizaje de una lengua extranjera , del Reglamento de Régimen Académico, expedido por el Concejo de Educación Superior (CES)</a:t>
            </a:r>
            <a:endParaRPr lang="es-EC" b="1" dirty="0"/>
          </a:p>
          <a:p>
            <a:pPr marL="0" indent="0" algn="just">
              <a:buNone/>
            </a:pPr>
            <a:endParaRPr lang="es-EC"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12</a:t>
            </a:fld>
            <a:endParaRPr lang="es-ES" dirty="0"/>
          </a:p>
        </p:txBody>
      </p:sp>
    </p:spTree>
    <p:extLst>
      <p:ext uri="{BB962C8B-B14F-4D97-AF65-F5344CB8AC3E}">
        <p14:creationId xmlns:p14="http://schemas.microsoft.com/office/powerpoint/2010/main" val="246990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1639341"/>
            <a:ext cx="8229600" cy="4525963"/>
          </a:xfrm>
        </p:spPr>
        <p:txBody>
          <a:bodyPr>
            <a:noAutofit/>
          </a:bodyPr>
          <a:lstStyle/>
          <a:p>
            <a:pPr algn="just">
              <a:buFont typeface="Wingdings" panose="05000000000000000000" pitchFamily="2" charset="2"/>
              <a:buChar char="q"/>
            </a:pPr>
            <a:r>
              <a:rPr lang="es-ES" sz="2400" b="1" dirty="0"/>
              <a:t>Aspectos político – </a:t>
            </a:r>
            <a:r>
              <a:rPr lang="es-ES" sz="2400" b="1" dirty="0" smtClean="0"/>
              <a:t>legales</a:t>
            </a:r>
          </a:p>
          <a:p>
            <a:pPr marL="0" indent="0" algn="just">
              <a:buNone/>
            </a:pPr>
            <a:endParaRPr lang="es-ES" sz="1000" b="1" dirty="0" smtClean="0"/>
          </a:p>
          <a:p>
            <a:pPr algn="just"/>
            <a:r>
              <a:rPr lang="es-ES" sz="2400" b="1" dirty="0" smtClean="0"/>
              <a:t>… las </a:t>
            </a:r>
            <a:r>
              <a:rPr lang="es-ES" sz="2400" b="1" dirty="0"/>
              <a:t>instituciones de educación superior, en el caso de que así lo requieran, podrán realizar convenios con instituciones </a:t>
            </a:r>
            <a:r>
              <a:rPr lang="es-ES" sz="2400" b="1" dirty="0" smtClean="0"/>
              <a:t>que emitan </a:t>
            </a:r>
            <a:r>
              <a:rPr lang="es-ES" sz="2400" b="1" dirty="0"/>
              <a:t>certificados de suficiencia con reconocimiento internacional.</a:t>
            </a:r>
            <a:endParaRPr lang="es-EC" sz="2400" b="1" dirty="0"/>
          </a:p>
          <a:p>
            <a:pPr algn="just"/>
            <a:r>
              <a:rPr lang="es-ES" sz="2400" b="1" dirty="0"/>
              <a:t>“La suficiencia del idioma extranjero en programas de postgrados deberá constar entre sus requisitos de admisión.” (Concejo de Educación Superior, 2013)</a:t>
            </a:r>
            <a:endParaRPr lang="es-EC" sz="2400" b="1" dirty="0"/>
          </a:p>
          <a:p>
            <a:pPr algn="just"/>
            <a:r>
              <a:rPr lang="es-ES" sz="2400" b="1" dirty="0"/>
              <a:t>El Ministerio de Educación ha afirmado que  el TOEFL, medirá las capacidades de todos los docentes públicos de inglés como idioma extranjero.</a:t>
            </a:r>
            <a:endParaRPr lang="es-EC" sz="24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13</a:t>
            </a:fld>
            <a:endParaRPr lang="es-ES" dirty="0"/>
          </a:p>
        </p:txBody>
      </p:sp>
    </p:spTree>
    <p:extLst>
      <p:ext uri="{BB962C8B-B14F-4D97-AF65-F5344CB8AC3E}">
        <p14:creationId xmlns:p14="http://schemas.microsoft.com/office/powerpoint/2010/main" val="10906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marL="0" indent="0" algn="just">
              <a:buNone/>
            </a:pPr>
            <a:endParaRPr lang="es-ES" sz="500" b="1" dirty="0" smtClean="0"/>
          </a:p>
          <a:p>
            <a:pPr algn="just"/>
            <a:r>
              <a:rPr lang="es-ES" sz="2400" b="1" dirty="0"/>
              <a:t>La </a:t>
            </a:r>
            <a:r>
              <a:rPr lang="es-ES" sz="2400" b="1" dirty="0" smtClean="0"/>
              <a:t>ESPE </a:t>
            </a:r>
            <a:r>
              <a:rPr lang="es-ES" sz="2400" b="1" dirty="0"/>
              <a:t>se debe fundamentalmente a nación ecuatoriana; a ella orienta todo su esfuerzo, guiara y desarrollara sus sistemas procesos, conforme las políticas institucionales que establece la Disposición </a:t>
            </a:r>
            <a:r>
              <a:rPr lang="es-ES" sz="2400" b="1" dirty="0" smtClean="0"/>
              <a:t>22º de </a:t>
            </a:r>
            <a:r>
              <a:rPr lang="es-ES" sz="2400" b="1" dirty="0"/>
              <a:t>la </a:t>
            </a:r>
            <a:r>
              <a:rPr lang="es-ES" sz="2400" b="1" dirty="0" smtClean="0"/>
              <a:t>LOES.</a:t>
            </a:r>
          </a:p>
          <a:p>
            <a:pPr algn="just"/>
            <a:endParaRPr lang="es-ES" sz="500" b="1" dirty="0" smtClean="0"/>
          </a:p>
          <a:p>
            <a:pPr algn="just"/>
            <a:r>
              <a:rPr lang="es-ES" sz="2400" b="1" dirty="0" smtClean="0"/>
              <a:t>El DL-ESPE, </a:t>
            </a:r>
            <a:r>
              <a:rPr lang="es-ES" sz="2400" b="1" dirty="0"/>
              <a:t>se encuentra bajo el régimen de la </a:t>
            </a:r>
            <a:r>
              <a:rPr lang="es-ES" sz="2400" b="1" dirty="0" smtClean="0"/>
              <a:t>(</a:t>
            </a:r>
            <a:r>
              <a:rPr lang="es-ES" sz="2400" b="1" dirty="0"/>
              <a:t>SENESCYT), </a:t>
            </a:r>
            <a:r>
              <a:rPr lang="es-ES" sz="2400" b="1" dirty="0" smtClean="0"/>
              <a:t>ésta con la </a:t>
            </a:r>
            <a:r>
              <a:rPr lang="es-ES" sz="2400" b="1" dirty="0"/>
              <a:t>misión </a:t>
            </a:r>
            <a:r>
              <a:rPr lang="es-ES" sz="2400" b="1" dirty="0" smtClean="0"/>
              <a:t>de </a:t>
            </a:r>
            <a:r>
              <a:rPr lang="es-ES" sz="2400" b="1" dirty="0"/>
              <a:t>ejercer la rectoría de la política pública de educación superior, ciencia, tecnología y saberes ancestrales y gestionar su aplicación; con enfoque en el desarrollo estratégico del país.</a:t>
            </a:r>
            <a:endParaRPr lang="es-EC" sz="2400" b="1" dirty="0"/>
          </a:p>
          <a:p>
            <a:pPr algn="just"/>
            <a:endParaRPr lang="es-EC" sz="24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14</a:t>
            </a:fld>
            <a:endParaRPr lang="es-ES" dirty="0"/>
          </a:p>
        </p:txBody>
      </p:sp>
    </p:spTree>
    <p:extLst>
      <p:ext uri="{BB962C8B-B14F-4D97-AF65-F5344CB8AC3E}">
        <p14:creationId xmlns:p14="http://schemas.microsoft.com/office/powerpoint/2010/main" val="24040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1639341"/>
            <a:ext cx="8229600" cy="4525963"/>
          </a:xfrm>
        </p:spPr>
        <p:txBody>
          <a:bodyPr>
            <a:noAutofit/>
          </a:bodyPr>
          <a:lstStyle/>
          <a:p>
            <a:pPr algn="just">
              <a:buFont typeface="Wingdings" panose="05000000000000000000" pitchFamily="2" charset="2"/>
              <a:buChar char="q"/>
            </a:pPr>
            <a:r>
              <a:rPr lang="es-ES" sz="2400" b="1" dirty="0"/>
              <a:t>Aspectos </a:t>
            </a:r>
            <a:r>
              <a:rPr lang="es-ES" sz="2400" b="1" dirty="0" smtClean="0"/>
              <a:t>económicos</a:t>
            </a:r>
          </a:p>
          <a:p>
            <a:pPr marL="0" indent="0" algn="just">
              <a:buNone/>
            </a:pPr>
            <a:endParaRPr lang="es-ES" sz="2400" b="1" dirty="0" smtClean="0"/>
          </a:p>
          <a:p>
            <a:pPr algn="just"/>
            <a:r>
              <a:rPr lang="es-ES" sz="2400" b="1" dirty="0"/>
              <a:t>Según la proyección del Banco Central del Ecuador (BCE), el país tendrá un crecimiento por encima del 4%. Esta es una cifra menor a la registrada en años anteriores ya que el crecimiento en el 2011 se situó en el 7.4 % y el año 2012 en 5</a:t>
            </a:r>
            <a:r>
              <a:rPr lang="es-ES" sz="2400" b="1" dirty="0" smtClean="0"/>
              <a:t>%.</a:t>
            </a:r>
          </a:p>
          <a:p>
            <a:pPr algn="just"/>
            <a:r>
              <a:rPr lang="es-ES" sz="2400" b="1" dirty="0" smtClean="0"/>
              <a:t>“</a:t>
            </a:r>
            <a:r>
              <a:rPr lang="es-ES" sz="2400" b="1" dirty="0"/>
              <a:t>Este porcentaje se daría si se mantiene “un robusto crecimiento en el consumo y un mejor desempeño en las exportaciones”. </a:t>
            </a:r>
            <a:endParaRPr lang="es-ES" sz="2400" b="1" dirty="0" smtClean="0"/>
          </a:p>
          <a:p>
            <a:pPr marL="0" indent="0" algn="r">
              <a:buNone/>
            </a:pPr>
            <a:r>
              <a:rPr lang="es-ES" sz="2400" b="1" i="1" dirty="0" smtClean="0"/>
              <a:t>Mateo </a:t>
            </a:r>
            <a:r>
              <a:rPr lang="es-ES" sz="2400" b="1" i="1" dirty="0"/>
              <a:t>Villalba, Gerente del BCE</a:t>
            </a:r>
            <a:endParaRPr lang="es-EC" sz="24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15</a:t>
            </a:fld>
            <a:endParaRPr lang="es-ES" dirty="0"/>
          </a:p>
        </p:txBody>
      </p:sp>
    </p:spTree>
    <p:extLst>
      <p:ext uri="{BB962C8B-B14F-4D97-AF65-F5344CB8AC3E}">
        <p14:creationId xmlns:p14="http://schemas.microsoft.com/office/powerpoint/2010/main" val="7605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endParaRPr lang="es-ES" sz="1000" b="1" dirty="0" smtClean="0"/>
          </a:p>
          <a:p>
            <a:pPr algn="just"/>
            <a:r>
              <a:rPr lang="es-ES" sz="2400" b="1" dirty="0" smtClean="0"/>
              <a:t>El </a:t>
            </a:r>
            <a:r>
              <a:rPr lang="es-ES" sz="2400" b="1" dirty="0"/>
              <a:t>Departamento de Lenguas, como parte de la Universidad de las Fuerzas Armadas ESPE y esta al ser una entidad pública está financiado por el Presupuesto General del Estado (PGE) que está directamente administrada por el Gobierno y sus instituciones, a través del Ministerio de Finanzas. </a:t>
            </a:r>
            <a:endParaRPr lang="es-EC" sz="24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16</a:t>
            </a:fld>
            <a:endParaRPr lang="es-ES" dirty="0"/>
          </a:p>
        </p:txBody>
      </p:sp>
    </p:spTree>
    <p:extLst>
      <p:ext uri="{BB962C8B-B14F-4D97-AF65-F5344CB8AC3E}">
        <p14:creationId xmlns:p14="http://schemas.microsoft.com/office/powerpoint/2010/main" val="17303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1639341"/>
            <a:ext cx="8229600" cy="4525963"/>
          </a:xfrm>
        </p:spPr>
        <p:txBody>
          <a:bodyPr>
            <a:noAutofit/>
          </a:bodyPr>
          <a:lstStyle/>
          <a:p>
            <a:pPr algn="just">
              <a:buFont typeface="Wingdings" panose="05000000000000000000" pitchFamily="2" charset="2"/>
              <a:buChar char="q"/>
            </a:pPr>
            <a:r>
              <a:rPr lang="es-ES" sz="2400" b="1" dirty="0"/>
              <a:t>Aspectos </a:t>
            </a:r>
            <a:r>
              <a:rPr lang="es-ES" sz="2400" b="1" dirty="0" smtClean="0"/>
              <a:t>sociales</a:t>
            </a:r>
          </a:p>
          <a:p>
            <a:pPr marL="0" indent="0" algn="just">
              <a:buNone/>
            </a:pPr>
            <a:endParaRPr lang="es-ES" sz="2400" b="1" dirty="0" smtClean="0"/>
          </a:p>
          <a:p>
            <a:pPr algn="just"/>
            <a:r>
              <a:rPr lang="es-ES" sz="2400" b="1" dirty="0"/>
              <a:t>Según el Libro </a:t>
            </a:r>
            <a:r>
              <a:rPr lang="es-ES" sz="2400" b="1" dirty="0" err="1"/>
              <a:t>Guiness</a:t>
            </a:r>
            <a:r>
              <a:rPr lang="es-ES" sz="2400" b="1" dirty="0"/>
              <a:t> de los Records, el inglés es la segunda lengua más hablada del mundo.</a:t>
            </a:r>
            <a:endParaRPr lang="es-EC" sz="2400" b="1" dirty="0"/>
          </a:p>
          <a:p>
            <a:pPr algn="just"/>
            <a:endParaRPr lang="es-ES" sz="1000" b="1" dirty="0" smtClean="0"/>
          </a:p>
          <a:p>
            <a:pPr algn="just"/>
            <a:r>
              <a:rPr lang="es-ES" sz="2400" b="1" dirty="0" smtClean="0"/>
              <a:t>El </a:t>
            </a:r>
            <a:r>
              <a:rPr lang="es-ES" sz="2400" b="1" dirty="0"/>
              <a:t>manejar más de un idioma es un factor fundamental tanto al ser seleccionado para un empleo como al momento de querer ascender en la </a:t>
            </a:r>
            <a:r>
              <a:rPr lang="es-ES" sz="2400" b="1" dirty="0" smtClean="0"/>
              <a:t>empresa</a:t>
            </a:r>
          </a:p>
          <a:p>
            <a:pPr algn="just"/>
            <a:endParaRPr lang="es-EC" sz="1000" b="1" dirty="0"/>
          </a:p>
          <a:p>
            <a:pPr algn="just"/>
            <a:r>
              <a:rPr lang="es-ES" sz="2400" b="1" dirty="0"/>
              <a:t>Las estadísticas mundiales demuestras un crecimiento en la demanda empresarial de equipos multilingües</a:t>
            </a:r>
            <a:r>
              <a:rPr lang="es-ES" sz="2400" b="1" dirty="0" smtClean="0"/>
              <a:t>.</a:t>
            </a:r>
          </a:p>
          <a:p>
            <a:pPr algn="just"/>
            <a:endParaRPr lang="es-EC" sz="10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17</a:t>
            </a:fld>
            <a:endParaRPr lang="es-ES" dirty="0"/>
          </a:p>
        </p:txBody>
      </p:sp>
    </p:spTree>
    <p:extLst>
      <p:ext uri="{BB962C8B-B14F-4D97-AF65-F5344CB8AC3E}">
        <p14:creationId xmlns:p14="http://schemas.microsoft.com/office/powerpoint/2010/main" val="358231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1711349"/>
            <a:ext cx="8229600" cy="4525963"/>
          </a:xfrm>
        </p:spPr>
        <p:txBody>
          <a:bodyPr>
            <a:noAutofit/>
          </a:bodyPr>
          <a:lstStyle/>
          <a:p>
            <a:pPr algn="just">
              <a:buFont typeface="Wingdings" panose="05000000000000000000" pitchFamily="2" charset="2"/>
              <a:buChar char="q"/>
            </a:pPr>
            <a:r>
              <a:rPr lang="es-ES" sz="2400" b="1" dirty="0"/>
              <a:t>Aspectos </a:t>
            </a:r>
            <a:r>
              <a:rPr lang="es-ES" sz="2400" b="1" dirty="0" smtClean="0"/>
              <a:t>sociales</a:t>
            </a:r>
          </a:p>
          <a:p>
            <a:pPr marL="0" indent="0" algn="just">
              <a:buNone/>
            </a:pPr>
            <a:endParaRPr lang="es-ES" sz="2400" b="1" dirty="0" smtClean="0"/>
          </a:p>
          <a:p>
            <a:pPr algn="just"/>
            <a:r>
              <a:rPr lang="es-ES" sz="2400" b="1" dirty="0"/>
              <a:t>En Internet, el 80% del total de contenidos está redactado en inglés (en español, sólo el 5</a:t>
            </a:r>
            <a:r>
              <a:rPr lang="es-ES" sz="2400" b="1" dirty="0" smtClean="0"/>
              <a:t>%).</a:t>
            </a:r>
          </a:p>
          <a:p>
            <a:pPr algn="just"/>
            <a:endParaRPr lang="es-EC" sz="1000" b="1" dirty="0"/>
          </a:p>
          <a:p>
            <a:pPr algn="just"/>
            <a:r>
              <a:rPr lang="es-ES" sz="2400" b="1" dirty="0"/>
              <a:t>El inglés es también la lengua más empleada en la ciencia: el 95% de los artículos científicos que se publican en el mundo está escrito en inglés</a:t>
            </a:r>
            <a:r>
              <a:rPr lang="es-ES" sz="2400" b="1" dirty="0" smtClean="0"/>
              <a:t>.</a:t>
            </a:r>
          </a:p>
          <a:p>
            <a:pPr algn="just"/>
            <a:endParaRPr lang="es-EC" sz="10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18</a:t>
            </a:fld>
            <a:endParaRPr lang="es-ES" dirty="0"/>
          </a:p>
        </p:txBody>
      </p:sp>
    </p:spTree>
    <p:extLst>
      <p:ext uri="{BB962C8B-B14F-4D97-AF65-F5344CB8AC3E}">
        <p14:creationId xmlns:p14="http://schemas.microsoft.com/office/powerpoint/2010/main" val="42487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buFont typeface="Wingdings" panose="05000000000000000000" pitchFamily="2" charset="2"/>
              <a:buChar char="q"/>
            </a:pPr>
            <a:r>
              <a:rPr lang="es-ES" sz="2400" b="1" dirty="0"/>
              <a:t>Aspectos </a:t>
            </a:r>
            <a:r>
              <a:rPr lang="es-ES" sz="2400" b="1" dirty="0" smtClean="0"/>
              <a:t>tecnológicos</a:t>
            </a:r>
          </a:p>
          <a:p>
            <a:pPr algn="just"/>
            <a:endParaRPr lang="es-ES" sz="500" b="1" dirty="0" smtClean="0"/>
          </a:p>
          <a:p>
            <a:pPr algn="just"/>
            <a:r>
              <a:rPr lang="es-ES" sz="2400" b="1" dirty="0" smtClean="0"/>
              <a:t>La </a:t>
            </a:r>
            <a:r>
              <a:rPr lang="es-ES" sz="2400" b="1" dirty="0"/>
              <a:t>tecnología en Ecuador es bastante escasa, la cual </a:t>
            </a:r>
            <a:r>
              <a:rPr lang="es-ES" sz="2400" b="1" dirty="0" smtClean="0"/>
              <a:t>NO le </a:t>
            </a:r>
            <a:r>
              <a:rPr lang="es-ES" sz="2400" b="1" dirty="0"/>
              <a:t>ha permitido avanzar de una manera óptima en el mercado competitivo a nivel mundial</a:t>
            </a:r>
            <a:r>
              <a:rPr lang="es-ES" sz="2400" b="1" dirty="0" smtClean="0"/>
              <a:t>.</a:t>
            </a:r>
          </a:p>
          <a:p>
            <a:pPr algn="just"/>
            <a:r>
              <a:rPr lang="es-ES" sz="2400" b="1" dirty="0" smtClean="0"/>
              <a:t>La </a:t>
            </a:r>
            <a:r>
              <a:rPr lang="es-ES" sz="2400" b="1" dirty="0"/>
              <a:t>falta de presupuesto del Ecuador para invertir en tecnología es lo que más agrava a nuestra </a:t>
            </a:r>
            <a:r>
              <a:rPr lang="es-ES" sz="2400" b="1" dirty="0" smtClean="0"/>
              <a:t>situación.</a:t>
            </a:r>
          </a:p>
          <a:p>
            <a:pPr algn="just"/>
            <a:r>
              <a:rPr lang="es-ES" sz="2400" b="1" dirty="0" smtClean="0"/>
              <a:t>La </a:t>
            </a:r>
            <a:r>
              <a:rPr lang="es-ES" sz="2400" b="1" dirty="0"/>
              <a:t>educación, el aprendizaje, la obtención de información y la comunicación siguen siendo las razones primordiales de uso de Internet en los hogares ecuatorianos, lo cual </a:t>
            </a:r>
            <a:r>
              <a:rPr lang="es-ES" sz="2400" b="1" dirty="0" smtClean="0"/>
              <a:t>demuestra </a:t>
            </a:r>
            <a:r>
              <a:rPr lang="es-ES" sz="2400" b="1" dirty="0"/>
              <a:t>que las TIC son una fuente de equidad y de mejoramiento de las condiciones de </a:t>
            </a:r>
            <a:r>
              <a:rPr lang="es-ES" sz="2400" b="1" dirty="0" smtClean="0"/>
              <a:t>vida.</a:t>
            </a:r>
          </a:p>
          <a:p>
            <a:pPr marL="0" indent="0" algn="ctr">
              <a:buNone/>
            </a:pPr>
            <a:r>
              <a:rPr lang="es-ES" sz="1800" b="1" i="1" dirty="0" smtClean="0"/>
              <a:t>Uso </a:t>
            </a:r>
            <a:r>
              <a:rPr lang="es-ES" sz="1800" b="1" i="1" dirty="0"/>
              <a:t>de las TICs en el Ecuador </a:t>
            </a:r>
            <a:r>
              <a:rPr lang="es-ES" sz="1800" b="1" i="1" dirty="0" smtClean="0"/>
              <a:t>2012</a:t>
            </a:r>
            <a:endParaRPr lang="es-EC" sz="1800" b="1" dirty="0"/>
          </a:p>
          <a:p>
            <a:pPr algn="just"/>
            <a:endParaRPr lang="es-EC" sz="10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19</a:t>
            </a:fld>
            <a:endParaRPr lang="es-ES" dirty="0"/>
          </a:p>
        </p:txBody>
      </p:sp>
    </p:spTree>
    <p:extLst>
      <p:ext uri="{BB962C8B-B14F-4D97-AF65-F5344CB8AC3E}">
        <p14:creationId xmlns:p14="http://schemas.microsoft.com/office/powerpoint/2010/main" val="22218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SPE\Desktop\PROSPECT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24744"/>
            <a:ext cx="9433048" cy="5077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837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MACROAMBIENTE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buFont typeface="Wingdings" panose="05000000000000000000" pitchFamily="2" charset="2"/>
              <a:buChar char="q"/>
            </a:pPr>
            <a:r>
              <a:rPr lang="es-ES" sz="2400" b="1" dirty="0"/>
              <a:t>Aspectos </a:t>
            </a:r>
            <a:r>
              <a:rPr lang="es-ES" sz="2400" b="1" dirty="0" smtClean="0"/>
              <a:t>tecnológicos</a:t>
            </a:r>
          </a:p>
          <a:p>
            <a:pPr algn="just"/>
            <a:endParaRPr lang="es-ES" sz="1000" b="1" dirty="0" smtClean="0"/>
          </a:p>
          <a:p>
            <a:pPr algn="just"/>
            <a:r>
              <a:rPr lang="es-ES" sz="2400" b="1" dirty="0"/>
              <a:t>Es evidente que toda institución educativa, para efectuar una inversión en tecnología, debe tener una perspectiva de cómo quiere que su institución enseñe en los próximos cinco o más </a:t>
            </a:r>
            <a:r>
              <a:rPr lang="es-ES" sz="2400" b="1" dirty="0" smtClean="0"/>
              <a:t>años.</a:t>
            </a:r>
          </a:p>
          <a:p>
            <a:pPr algn="just"/>
            <a:endParaRPr lang="es-ES" sz="2400" b="1" dirty="0"/>
          </a:p>
          <a:p>
            <a:pPr algn="just"/>
            <a:r>
              <a:rPr lang="es-ES" sz="2400" b="1" dirty="0" smtClean="0"/>
              <a:t>El </a:t>
            </a:r>
            <a:r>
              <a:rPr lang="es-ES" sz="2400" b="1" dirty="0"/>
              <a:t>errado criterio de construir, sin una estrategia académica para el uso de la tecnología, podría ser una política  que puede costar muy cara.</a:t>
            </a:r>
            <a:endParaRPr lang="es-EC" sz="2400" b="1" dirty="0"/>
          </a:p>
          <a:p>
            <a:pPr algn="just"/>
            <a:endParaRPr lang="es-EC" sz="1000" b="1" dirty="0"/>
          </a:p>
          <a:p>
            <a:pPr marL="0" indent="0" algn="just">
              <a:buNone/>
            </a:pPr>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20</a:t>
            </a:fld>
            <a:endParaRPr lang="es-ES" dirty="0"/>
          </a:p>
        </p:txBody>
      </p:sp>
    </p:spTree>
    <p:extLst>
      <p:ext uri="{BB962C8B-B14F-4D97-AF65-F5344CB8AC3E}">
        <p14:creationId xmlns:p14="http://schemas.microsoft.com/office/powerpoint/2010/main" val="106709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MICROAMBIENTE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buFont typeface="Wingdings" panose="05000000000000000000" pitchFamily="2" charset="2"/>
              <a:buChar char="q"/>
            </a:pPr>
            <a:r>
              <a:rPr lang="es-ES" sz="2400" b="1" dirty="0" smtClean="0"/>
              <a:t>Clientes</a:t>
            </a:r>
            <a:endParaRPr lang="es-EC" sz="2400" b="1" dirty="0"/>
          </a:p>
          <a:p>
            <a:pPr algn="just"/>
            <a:endParaRPr lang="es-ES" sz="1000" b="1" dirty="0" smtClean="0"/>
          </a:p>
          <a:p>
            <a:pPr algn="just"/>
            <a:r>
              <a:rPr lang="es-ES" sz="2400" b="1" dirty="0" smtClean="0"/>
              <a:t>Internos: constituyen los académicos </a:t>
            </a:r>
            <a:r>
              <a:rPr lang="es-ES" sz="2400" b="1" dirty="0"/>
              <a:t>que tienen experiencia particularmente en la enseñanza del idioma inglés, para conformar tanto la planta docente cuanto para asumir funciones directivas, así </a:t>
            </a:r>
            <a:r>
              <a:rPr lang="es-ES" sz="2400" b="1" dirty="0" smtClean="0"/>
              <a:t>mismo de un personal </a:t>
            </a:r>
            <a:r>
              <a:rPr lang="es-ES" sz="2400" b="1" dirty="0"/>
              <a:t>administrativo eficiente, en cumplimiento de los procesos de apoyo</a:t>
            </a:r>
            <a:r>
              <a:rPr lang="es-ES" sz="2400" b="1" dirty="0" smtClean="0"/>
              <a:t>.</a:t>
            </a:r>
          </a:p>
          <a:p>
            <a:pPr algn="just"/>
            <a:endParaRPr lang="es-ES" sz="1000" b="1" dirty="0" smtClean="0"/>
          </a:p>
          <a:p>
            <a:r>
              <a:rPr lang="es-ES" sz="2400" b="1" dirty="0" smtClean="0"/>
              <a:t>Externos: son </a:t>
            </a:r>
            <a:r>
              <a:rPr lang="es-ES" sz="2400" b="1" dirty="0"/>
              <a:t>los estudiantes, quienes producen el impacto en el desempeño de la organización, siendo el pilar fundamental del proceso de enseñanza; de estrato socio-económico medio bajo, medio y medio alto. </a:t>
            </a:r>
            <a:endParaRPr lang="es-EC" sz="2400" b="1" dirty="0"/>
          </a:p>
          <a:p>
            <a:pPr algn="just"/>
            <a:endParaRPr lang="es-EC" sz="24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21</a:t>
            </a:fld>
            <a:endParaRPr lang="es-ES" dirty="0"/>
          </a:p>
        </p:txBody>
      </p:sp>
    </p:spTree>
    <p:extLst>
      <p:ext uri="{BB962C8B-B14F-4D97-AF65-F5344CB8AC3E}">
        <p14:creationId xmlns:p14="http://schemas.microsoft.com/office/powerpoint/2010/main" val="62136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MICROAMBIENTE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buFont typeface="Wingdings" panose="05000000000000000000" pitchFamily="2" charset="2"/>
              <a:buChar char="q"/>
            </a:pPr>
            <a:r>
              <a:rPr lang="es-ES" sz="2400" b="1" dirty="0" smtClean="0"/>
              <a:t>Competencia</a:t>
            </a:r>
            <a:endParaRPr lang="es-EC" sz="2400" b="1" dirty="0"/>
          </a:p>
          <a:p>
            <a:pPr algn="just"/>
            <a:endParaRPr lang="es-ES" sz="1000" b="1" dirty="0" smtClean="0"/>
          </a:p>
          <a:p>
            <a:pPr algn="just"/>
            <a:r>
              <a:rPr lang="es-ES" sz="2400" b="1" dirty="0" smtClean="0"/>
              <a:t>Entidades </a:t>
            </a:r>
            <a:r>
              <a:rPr lang="es-ES" sz="2400" b="1" dirty="0"/>
              <a:t>privadas, con fines de lucro, que operan en mercados locales, nacionales o regionales, o en el mercado global de la educación superior, siendo una de sus características principales el hecho de que se desarrollan fuera de la tradición e ideología del servicio público</a:t>
            </a:r>
            <a:br>
              <a:rPr lang="es-ES" sz="2400" b="1" dirty="0"/>
            </a:br>
            <a:r>
              <a:rPr lang="es-ES" sz="2400" b="1" dirty="0"/>
              <a:t>universitario, sirviendo más bien a propósitos explícita o </a:t>
            </a:r>
            <a:r>
              <a:rPr lang="es-ES" sz="2400" b="1" dirty="0" smtClean="0"/>
              <a:t>implícitamente comerciales.</a:t>
            </a:r>
          </a:p>
          <a:p>
            <a:pPr algn="just"/>
            <a:endParaRPr lang="es-EC" sz="1000" b="1" dirty="0"/>
          </a:p>
          <a:p>
            <a:pPr algn="just"/>
            <a:r>
              <a:rPr lang="es-ES" sz="2400" b="1" dirty="0"/>
              <a:t>Las universidades virtuales también forman parte de este universo, ofreciendo programas universitarios, haciendo uso del internet o de una combinación de </a:t>
            </a:r>
            <a:r>
              <a:rPr lang="es-ES" sz="2400" b="1" dirty="0" smtClean="0"/>
              <a:t>las TICs. </a:t>
            </a:r>
            <a:endParaRPr lang="es-EC" sz="2400" b="1" dirty="0"/>
          </a:p>
          <a:p>
            <a:pPr algn="just"/>
            <a:endParaRPr lang="es-EC" sz="24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22</a:t>
            </a:fld>
            <a:endParaRPr lang="es-ES" dirty="0"/>
          </a:p>
        </p:txBody>
      </p:sp>
    </p:spTree>
    <p:extLst>
      <p:ext uri="{BB962C8B-B14F-4D97-AF65-F5344CB8AC3E}">
        <p14:creationId xmlns:p14="http://schemas.microsoft.com/office/powerpoint/2010/main" val="29594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algn="ctr"/>
            <a:r>
              <a:rPr lang="es-EC" b="1" dirty="0" smtClean="0">
                <a:solidFill>
                  <a:srgbClr val="C00000"/>
                </a:solidFill>
                <a:latin typeface="Franklin Gothic Book" panose="020B0503020102020204" pitchFamily="34" charset="0"/>
              </a:rPr>
              <a:t>MICROAMBIENTE</a:t>
            </a:r>
            <a:endParaRPr lang="es-EC" b="1"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Autofit/>
          </a:bodyPr>
          <a:lstStyle/>
          <a:p>
            <a:pPr algn="just">
              <a:buFont typeface="Wingdings" panose="05000000000000000000" pitchFamily="2" charset="2"/>
              <a:buChar char="q"/>
            </a:pPr>
            <a:r>
              <a:rPr lang="es-ES" sz="2400" b="1" dirty="0" smtClean="0"/>
              <a:t>Proveedores</a:t>
            </a:r>
            <a:endParaRPr lang="es-EC" sz="2400" b="1" dirty="0"/>
          </a:p>
          <a:p>
            <a:pPr algn="just"/>
            <a:endParaRPr lang="es-ES" sz="1000" b="1" dirty="0" smtClean="0"/>
          </a:p>
          <a:p>
            <a:pPr algn="just"/>
            <a:r>
              <a:rPr lang="es-ES" sz="2400" b="1" dirty="0" smtClean="0"/>
              <a:t>Constituyen </a:t>
            </a:r>
            <a:r>
              <a:rPr lang="es-ES" sz="2400" b="1" dirty="0"/>
              <a:t>diferentes editoriales de textos para la enseñanza de lenguas extranjeras, principalmente del idioma inglés. Además, de empresas de sistemas y softwares, plataformas interactivas y demás medios tecnológicos que hoy en día han innovado en herramientas de educación y particularmente en la enseñanza de los idiomas.   </a:t>
            </a:r>
            <a:endParaRPr lang="es-EC" sz="2400" b="1" dirty="0"/>
          </a:p>
          <a:p>
            <a:pPr marL="0" indent="0" algn="just">
              <a:buNone/>
            </a:pPr>
            <a:endParaRPr lang="es-EC" sz="24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23</a:t>
            </a:fld>
            <a:endParaRPr lang="es-ES" dirty="0"/>
          </a:p>
        </p:txBody>
      </p:sp>
    </p:spTree>
    <p:extLst>
      <p:ext uri="{BB962C8B-B14F-4D97-AF65-F5344CB8AC3E}">
        <p14:creationId xmlns:p14="http://schemas.microsoft.com/office/powerpoint/2010/main" val="45912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395536" y="1556792"/>
            <a:ext cx="8301608" cy="4525963"/>
          </a:xfrm>
        </p:spPr>
        <p:txBody>
          <a:bodyPr>
            <a:noAutofit/>
          </a:bodyPr>
          <a:lstStyle/>
          <a:p>
            <a:pPr algn="just">
              <a:buFont typeface="Wingdings" panose="05000000000000000000" pitchFamily="2" charset="2"/>
              <a:buChar char="q"/>
            </a:pPr>
            <a:r>
              <a:rPr lang="es-ES" sz="2400" b="1" dirty="0" smtClean="0"/>
              <a:t>Procesos</a:t>
            </a:r>
            <a:endParaRPr lang="es-EC" sz="2400" b="1" dirty="0"/>
          </a:p>
          <a:p>
            <a:pPr algn="just"/>
            <a:endParaRPr lang="es-ES" sz="500" b="1" dirty="0" smtClean="0"/>
          </a:p>
          <a:p>
            <a:pPr algn="just"/>
            <a:r>
              <a:rPr lang="es-ES" sz="2400" b="1" dirty="0"/>
              <a:t>El actual </a:t>
            </a:r>
            <a:r>
              <a:rPr lang="es-ES" sz="2400" b="1" dirty="0" smtClean="0"/>
              <a:t>SGC, </a:t>
            </a:r>
            <a:r>
              <a:rPr lang="es-ES" sz="2400" b="1" dirty="0"/>
              <a:t>vigente para la </a:t>
            </a:r>
            <a:r>
              <a:rPr lang="es-ES" sz="2400" b="1" dirty="0" smtClean="0"/>
              <a:t>ESPE </a:t>
            </a:r>
            <a:r>
              <a:rPr lang="es-ES" sz="2400" b="1" dirty="0"/>
              <a:t>se mantiene en las mismas condiciones para la </a:t>
            </a:r>
            <a:r>
              <a:rPr lang="es-ES" sz="2400" b="1" dirty="0" smtClean="0"/>
              <a:t>Universidad, </a:t>
            </a:r>
            <a:r>
              <a:rPr lang="es-ES" sz="2400" b="1" dirty="0"/>
              <a:t>de acuerdo a la  disposición general segunda de su Estatuto, aprobado mediante resolución No. RPC-SO-24-No_248-2013 del 26 de junio de 2013</a:t>
            </a:r>
            <a:r>
              <a:rPr lang="es-ES" sz="2400" b="1" dirty="0" smtClean="0"/>
              <a:t>.</a:t>
            </a:r>
          </a:p>
          <a:p>
            <a:pPr algn="just"/>
            <a:endParaRPr lang="es-EC" sz="500" b="1" dirty="0"/>
          </a:p>
          <a:p>
            <a:pPr algn="just"/>
            <a:r>
              <a:rPr lang="es-ES" sz="2400" b="1" dirty="0" smtClean="0"/>
              <a:t>Cabe </a:t>
            </a:r>
            <a:r>
              <a:rPr lang="es-ES" sz="2400" b="1" dirty="0"/>
              <a:t>analizar la actual estructura del </a:t>
            </a:r>
            <a:r>
              <a:rPr lang="es-ES" sz="2400" b="1" dirty="0" smtClean="0"/>
              <a:t>DL-ESPE, </a:t>
            </a:r>
            <a:r>
              <a:rPr lang="es-ES" sz="2400" b="1" dirty="0"/>
              <a:t>la cual no permite ubicar procesos importantes, tal es el caso de los procesos de desarrollo institucional, en donde se puedan aplicar los subprocesos de planificación estratégica y de esta manera garantizar la sustentabilidad del </a:t>
            </a:r>
            <a:r>
              <a:rPr lang="es-ES" sz="2400" b="1" dirty="0" smtClean="0"/>
              <a:t>mismo.</a:t>
            </a:r>
            <a:endParaRPr lang="es-EC" sz="2400" b="1" dirty="0"/>
          </a:p>
        </p:txBody>
      </p:sp>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24</a:t>
            </a:fld>
            <a:endParaRPr lang="es-ES" dirty="0"/>
          </a:p>
        </p:txBody>
      </p:sp>
      <p:sp>
        <p:nvSpPr>
          <p:cNvPr id="10" name="1 Título"/>
          <p:cNvSpPr txBox="1">
            <a:spLocks/>
          </p:cNvSpPr>
          <p:nvPr/>
        </p:nvSpPr>
        <p:spPr>
          <a:xfrm>
            <a:off x="395536" y="404664"/>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57179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467544" y="1556793"/>
            <a:ext cx="8229600" cy="720080"/>
          </a:xfrm>
        </p:spPr>
        <p:txBody>
          <a:bodyPr>
            <a:noAutofit/>
          </a:bodyPr>
          <a:lstStyle/>
          <a:p>
            <a:pPr lvl="0" algn="just">
              <a:buFont typeface="Wingdings" panose="05000000000000000000" pitchFamily="2" charset="2"/>
              <a:buChar char="q"/>
            </a:pPr>
            <a:r>
              <a:rPr lang="es-ES" sz="2400" b="1" dirty="0" smtClean="0"/>
              <a:t>Estructura orgánica actual del Departamento de Lenguas</a:t>
            </a:r>
            <a:endParaRPr lang="es-EC" sz="2400" dirty="0" smtClean="0"/>
          </a:p>
          <a:p>
            <a:pPr algn="just">
              <a:buFont typeface="Wingdings" panose="05000000000000000000" pitchFamily="2" charset="2"/>
              <a:buChar char="q"/>
            </a:pPr>
            <a:endParaRPr lang="es-EC" sz="2400" b="1" dirty="0"/>
          </a:p>
          <a:p>
            <a:pPr algn="just"/>
            <a:endParaRPr lang="es-ES" sz="1000" b="1" dirty="0" smtClean="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904656" cy="3672407"/>
          </a:xfrm>
          <a:prstGeom prst="rect">
            <a:avLst/>
          </a:prstGeom>
          <a:noFill/>
          <a:ln>
            <a:solidFill>
              <a:srgbClr val="291EB4"/>
            </a:solidFill>
          </a:ln>
        </p:spPr>
      </p:pic>
      <p:grpSp>
        <p:nvGrpSpPr>
          <p:cNvPr id="7" name="6 Grupo"/>
          <p:cNvGrpSpPr/>
          <p:nvPr/>
        </p:nvGrpSpPr>
        <p:grpSpPr>
          <a:xfrm>
            <a:off x="395536" y="6042297"/>
            <a:ext cx="8568952" cy="627063"/>
            <a:chOff x="395536" y="6042297"/>
            <a:chExt cx="8568952" cy="627063"/>
          </a:xfrm>
        </p:grpSpPr>
        <p:pic>
          <p:nvPicPr>
            <p:cNvPr id="8" name="7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25</a:t>
            </a:fld>
            <a:endParaRPr lang="es-ES" dirty="0"/>
          </a:p>
        </p:txBody>
      </p:sp>
      <p:sp>
        <p:nvSpPr>
          <p:cNvPr id="11" name="1 Título"/>
          <p:cNvSpPr txBox="1">
            <a:spLocks/>
          </p:cNvSpPr>
          <p:nvPr/>
        </p:nvSpPr>
        <p:spPr>
          <a:xfrm>
            <a:off x="395536" y="404664"/>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69571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467544" y="1556793"/>
            <a:ext cx="8229600" cy="720080"/>
          </a:xfrm>
        </p:spPr>
        <p:txBody>
          <a:bodyPr>
            <a:noAutofit/>
          </a:bodyPr>
          <a:lstStyle/>
          <a:p>
            <a:pPr algn="just">
              <a:buFont typeface="Wingdings" panose="05000000000000000000" pitchFamily="2" charset="2"/>
              <a:buChar char="q"/>
            </a:pPr>
            <a:r>
              <a:rPr lang="es-ES" sz="2400" b="1" dirty="0" smtClean="0"/>
              <a:t>Capacidades de producción de bienes o servicios prestados</a:t>
            </a:r>
            <a:endParaRPr lang="es-EC" sz="2400" dirty="0" smtClean="0"/>
          </a:p>
          <a:p>
            <a:pPr lvl="0" algn="just">
              <a:buFont typeface="Wingdings" panose="05000000000000000000" pitchFamily="2" charset="2"/>
              <a:buChar char="q"/>
            </a:pPr>
            <a:endParaRPr lang="es-EC" sz="2400" dirty="0" smtClean="0"/>
          </a:p>
          <a:p>
            <a:pPr algn="just">
              <a:buFont typeface="Wingdings" panose="05000000000000000000" pitchFamily="2" charset="2"/>
              <a:buChar char="q"/>
            </a:pPr>
            <a:endParaRPr lang="es-EC" sz="2400" b="1" dirty="0"/>
          </a:p>
          <a:p>
            <a:pPr algn="just"/>
            <a:endParaRPr lang="es-ES" sz="1000" b="1" dirty="0" smtClean="0"/>
          </a:p>
        </p:txBody>
      </p:sp>
      <p:graphicFrame>
        <p:nvGraphicFramePr>
          <p:cNvPr id="7" name="6 Gráfico"/>
          <p:cNvGraphicFramePr/>
          <p:nvPr>
            <p:extLst>
              <p:ext uri="{D42A27DB-BD31-4B8C-83A1-F6EECF244321}">
                <p14:modId xmlns:p14="http://schemas.microsoft.com/office/powerpoint/2010/main" val="2682039289"/>
              </p:ext>
            </p:extLst>
          </p:nvPr>
        </p:nvGraphicFramePr>
        <p:xfrm>
          <a:off x="1802817" y="2132856"/>
          <a:ext cx="5754389" cy="374441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5 Grupo"/>
          <p:cNvGrpSpPr/>
          <p:nvPr/>
        </p:nvGrpSpPr>
        <p:grpSpPr>
          <a:xfrm>
            <a:off x="395536" y="6042297"/>
            <a:ext cx="8568952" cy="627063"/>
            <a:chOff x="395536" y="6042297"/>
            <a:chExt cx="8568952" cy="627063"/>
          </a:xfrm>
        </p:grpSpPr>
        <p:pic>
          <p:nvPicPr>
            <p:cNvPr id="8" name="7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26</a:t>
            </a:fld>
            <a:endParaRPr lang="es-ES" dirty="0"/>
          </a:p>
        </p:txBody>
      </p:sp>
      <p:sp>
        <p:nvSpPr>
          <p:cNvPr id="11" name="1 Título"/>
          <p:cNvSpPr txBox="1">
            <a:spLocks/>
          </p:cNvSpPr>
          <p:nvPr/>
        </p:nvSpPr>
        <p:spPr>
          <a:xfrm>
            <a:off x="395536" y="404664"/>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3427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395536" y="1556792"/>
            <a:ext cx="8301608" cy="4525963"/>
          </a:xfrm>
        </p:spPr>
        <p:txBody>
          <a:bodyPr>
            <a:noAutofit/>
          </a:bodyPr>
          <a:lstStyle/>
          <a:p>
            <a:pPr algn="just">
              <a:buFont typeface="Wingdings" panose="05000000000000000000" pitchFamily="2" charset="2"/>
              <a:buChar char="q"/>
            </a:pPr>
            <a:r>
              <a:rPr lang="es-ES" sz="2400" b="1" dirty="0" err="1" smtClean="0"/>
              <a:t>Layout</a:t>
            </a:r>
            <a:endParaRPr lang="es-EC" sz="2400" b="1" dirty="0"/>
          </a:p>
          <a:p>
            <a:pPr marL="0" indent="0" algn="just">
              <a:buNone/>
            </a:pPr>
            <a:r>
              <a:rPr lang="es-ES" sz="2400" b="1" dirty="0" smtClean="0"/>
              <a:t>Oferta académica</a:t>
            </a:r>
            <a:endParaRPr lang="es-EC" sz="2400" b="1" dirty="0"/>
          </a:p>
          <a:p>
            <a:pPr lvl="0" algn="just"/>
            <a:r>
              <a:rPr lang="es-ES" sz="2400" b="1" dirty="0"/>
              <a:t>Programa de Suficiencia en el idioma Inglés (presencial)</a:t>
            </a:r>
            <a:endParaRPr lang="es-EC" sz="2400" b="1" dirty="0"/>
          </a:p>
          <a:p>
            <a:pPr lvl="0" algn="just"/>
            <a:r>
              <a:rPr lang="es-ES" sz="2400" b="1" dirty="0"/>
              <a:t>Programa de Suficiencia en el idioma Inglés (a distancia)</a:t>
            </a:r>
            <a:endParaRPr lang="es-EC" sz="2400" b="1" dirty="0"/>
          </a:p>
          <a:p>
            <a:pPr lvl="0" algn="just"/>
            <a:r>
              <a:rPr lang="es-ES" sz="2400" b="1" dirty="0"/>
              <a:t>Programa de Suficiencia en el idioma Chino-Mandarín (presencial)</a:t>
            </a:r>
            <a:endParaRPr lang="es-EC" sz="2400" b="1" dirty="0"/>
          </a:p>
          <a:p>
            <a:pPr lvl="0" algn="just"/>
            <a:r>
              <a:rPr lang="es-ES" sz="2400" b="1" dirty="0"/>
              <a:t>Carrera de Lingüística Aplicada al idioma Inglés (a distancia)</a:t>
            </a:r>
            <a:endParaRPr lang="es-EC" sz="2400" b="1" dirty="0"/>
          </a:p>
          <a:p>
            <a:pPr marL="0" indent="0" algn="just">
              <a:buNone/>
            </a:pPr>
            <a:r>
              <a:rPr lang="es-ES" sz="2400" b="1" dirty="0" smtClean="0"/>
              <a:t>Sedes</a:t>
            </a:r>
          </a:p>
          <a:p>
            <a:pPr algn="just"/>
            <a:r>
              <a:rPr lang="es-ES" sz="2400" b="1" dirty="0"/>
              <a:t>ESPE-Idiomas, </a:t>
            </a:r>
            <a:r>
              <a:rPr lang="es-ES" sz="2400" b="1" dirty="0" smtClean="0"/>
              <a:t>ESPE-Sangolquí, Escuela </a:t>
            </a:r>
            <a:r>
              <a:rPr lang="es-ES" sz="2400" b="1" dirty="0"/>
              <a:t>Héroes del </a:t>
            </a:r>
            <a:r>
              <a:rPr lang="es-ES" sz="2400" b="1" dirty="0" smtClean="0"/>
              <a:t>Cenepa e Institutos  de  Formación Militar.</a:t>
            </a:r>
            <a:endParaRPr lang="es-EC" sz="2400" b="1" dirty="0"/>
          </a:p>
        </p:txBody>
      </p:sp>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27</a:t>
            </a:fld>
            <a:endParaRPr lang="es-ES" dirty="0"/>
          </a:p>
        </p:txBody>
      </p:sp>
      <p:sp>
        <p:nvSpPr>
          <p:cNvPr id="10" name="1 Título"/>
          <p:cNvSpPr txBox="1">
            <a:spLocks/>
          </p:cNvSpPr>
          <p:nvPr/>
        </p:nvSpPr>
        <p:spPr>
          <a:xfrm>
            <a:off x="395536" y="404664"/>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42348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395536" y="1556792"/>
            <a:ext cx="8301608" cy="4525963"/>
          </a:xfrm>
        </p:spPr>
        <p:txBody>
          <a:bodyPr>
            <a:noAutofit/>
          </a:bodyPr>
          <a:lstStyle/>
          <a:p>
            <a:pPr algn="just">
              <a:buFont typeface="Wingdings" panose="05000000000000000000" pitchFamily="2" charset="2"/>
              <a:buChar char="q"/>
            </a:pPr>
            <a:r>
              <a:rPr lang="es-ES" sz="2400" b="1" dirty="0" smtClean="0"/>
              <a:t>Situación Financiera</a:t>
            </a:r>
            <a:endParaRPr lang="es-EC" sz="2400" b="1" dirty="0"/>
          </a:p>
          <a:p>
            <a:pPr algn="just"/>
            <a:endParaRPr lang="es-ES" sz="1000" b="1" dirty="0" smtClean="0"/>
          </a:p>
          <a:p>
            <a:pPr algn="just"/>
            <a:r>
              <a:rPr lang="es-ES" sz="2400" b="1" dirty="0"/>
              <a:t>La programación y formulación de la </a:t>
            </a:r>
            <a:r>
              <a:rPr lang="es-ES" sz="2400" b="1" dirty="0" smtClean="0"/>
              <a:t>proforma presupuestaria anual y la programación cuatrimestral del Departamento de Lenguas, se ha realizado en base a </a:t>
            </a:r>
            <a:r>
              <a:rPr lang="es-ES" sz="2400" b="1" dirty="0"/>
              <a:t>las disposiciones legales y estructuradas de tal forma, que estén alineadas con los objetivos del Plan Estratégico de la Universidad de las Fuerzas Armadas ESPE y los del Plan Nacional del Buen Vivir. </a:t>
            </a:r>
            <a:endParaRPr lang="es-EC" sz="2400" b="1" dirty="0"/>
          </a:p>
          <a:p>
            <a:pPr algn="just"/>
            <a:endParaRPr lang="es-EC" sz="1000" b="1" dirty="0"/>
          </a:p>
        </p:txBody>
      </p:sp>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28</a:t>
            </a:fld>
            <a:endParaRPr lang="es-ES" dirty="0"/>
          </a:p>
        </p:txBody>
      </p:sp>
      <p:sp>
        <p:nvSpPr>
          <p:cNvPr id="11" name="1 Título"/>
          <p:cNvSpPr txBox="1">
            <a:spLocks/>
          </p:cNvSpPr>
          <p:nvPr/>
        </p:nvSpPr>
        <p:spPr>
          <a:xfrm>
            <a:off x="395536" y="404664"/>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883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467544" y="1556793"/>
            <a:ext cx="8229600" cy="720080"/>
          </a:xfrm>
        </p:spPr>
        <p:txBody>
          <a:bodyPr>
            <a:noAutofit/>
          </a:bodyPr>
          <a:lstStyle/>
          <a:p>
            <a:pPr algn="just">
              <a:buFont typeface="Wingdings" panose="05000000000000000000" pitchFamily="2" charset="2"/>
              <a:buChar char="q"/>
            </a:pPr>
            <a:r>
              <a:rPr lang="es-ES" sz="2400" b="1" dirty="0" smtClean="0"/>
              <a:t>Presupuesto anual último ejercicio</a:t>
            </a:r>
            <a:endParaRPr lang="es-EC" sz="2400" b="1" dirty="0" smtClean="0"/>
          </a:p>
          <a:p>
            <a:pPr algn="just"/>
            <a:endParaRPr lang="es-ES" sz="1000" b="1" dirty="0" smtClean="0"/>
          </a:p>
          <a:p>
            <a:pPr algn="just"/>
            <a:endParaRPr lang="es-EC" sz="1000" b="1" dirty="0"/>
          </a:p>
        </p:txBody>
      </p:sp>
      <p:graphicFrame>
        <p:nvGraphicFramePr>
          <p:cNvPr id="2" name="1 Tabla"/>
          <p:cNvGraphicFramePr>
            <a:graphicFrameLocks noGrp="1"/>
          </p:cNvGraphicFramePr>
          <p:nvPr>
            <p:extLst>
              <p:ext uri="{D42A27DB-BD31-4B8C-83A1-F6EECF244321}">
                <p14:modId xmlns:p14="http://schemas.microsoft.com/office/powerpoint/2010/main" val="2033431739"/>
              </p:ext>
            </p:extLst>
          </p:nvPr>
        </p:nvGraphicFramePr>
        <p:xfrm>
          <a:off x="755577" y="2381891"/>
          <a:ext cx="7704855" cy="3135341"/>
        </p:xfrm>
        <a:graphic>
          <a:graphicData uri="http://schemas.openxmlformats.org/drawingml/2006/table">
            <a:tbl>
              <a:tblPr firstRow="1" firstCol="1" bandRow="1">
                <a:tableStyleId>{5C22544A-7EE6-4342-B048-85BDC9FD1C3A}</a:tableStyleId>
              </a:tblPr>
              <a:tblGrid>
                <a:gridCol w="3672408"/>
                <a:gridCol w="1343449"/>
                <a:gridCol w="1409019"/>
                <a:gridCol w="1279979"/>
              </a:tblGrid>
              <a:tr h="576064">
                <a:tc gridSpan="4">
                  <a:txBody>
                    <a:bodyPr/>
                    <a:lstStyle/>
                    <a:p>
                      <a:pPr algn="ctr">
                        <a:lnSpc>
                          <a:spcPct val="115000"/>
                        </a:lnSpc>
                        <a:spcAft>
                          <a:spcPts val="0"/>
                        </a:spcAft>
                      </a:pPr>
                      <a:r>
                        <a:rPr lang="es-ES" sz="2000" dirty="0">
                          <a:solidFill>
                            <a:schemeClr val="bg1"/>
                          </a:solidFill>
                          <a:effectLst/>
                          <a:latin typeface="Arial Narrow" panose="020B0606020202030204" pitchFamily="34" charset="0"/>
                        </a:rPr>
                        <a:t>EJECUCIÓN DEL GASTO CORRIENTE DEL AÑO 2013</a:t>
                      </a:r>
                      <a:endParaRPr lang="es-EC" sz="2000" dirty="0">
                        <a:solidFill>
                          <a:schemeClr val="bg1"/>
                        </a:solidFill>
                        <a:effectLst/>
                        <a:latin typeface="Arial Narrow" panose="020B0606020202030204" pitchFamily="34" charset="0"/>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97020">
                <a:tc>
                  <a:txBody>
                    <a:bodyPr/>
                    <a:lstStyle/>
                    <a:p>
                      <a:endParaRPr lang="es-EC" sz="1800">
                        <a:solidFill>
                          <a:schemeClr val="tx1"/>
                        </a:solidFill>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ASIGNADO</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a:solidFill>
                            <a:schemeClr val="tx1"/>
                          </a:solidFill>
                          <a:effectLst/>
                          <a:latin typeface="Arial Narrow" panose="020B0606020202030204" pitchFamily="34" charset="0"/>
                        </a:rPr>
                        <a:t>DEVENGADO</a:t>
                      </a:r>
                      <a:endParaRPr lang="es-EC" sz="1800" b="1">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a:solidFill>
                            <a:schemeClr val="tx1"/>
                          </a:solidFill>
                          <a:effectLst/>
                          <a:latin typeface="Arial Narrow" panose="020B0606020202030204" pitchFamily="34" charset="0"/>
                        </a:rPr>
                        <a:t>EJECUCION</a:t>
                      </a:r>
                      <a:endParaRPr lang="es-EC" sz="1800" b="1">
                        <a:solidFill>
                          <a:schemeClr val="tx1"/>
                        </a:solidFill>
                        <a:effectLst/>
                        <a:latin typeface="Arial Narrow" panose="020B0606020202030204" pitchFamily="34" charset="0"/>
                        <a:ea typeface="Calibri"/>
                        <a:cs typeface="Times New Roman"/>
                      </a:endParaRPr>
                    </a:p>
                  </a:txBody>
                  <a:tcPr marL="68580" marR="68580" marT="0" marB="0" anchor="ctr"/>
                </a:tc>
              </a:tr>
              <a:tr h="489113">
                <a:tc>
                  <a:txBody>
                    <a:bodyPr/>
                    <a:lstStyle/>
                    <a:p>
                      <a:pPr algn="ctr">
                        <a:lnSpc>
                          <a:spcPct val="115000"/>
                        </a:lnSpc>
                        <a:spcAft>
                          <a:spcPts val="0"/>
                        </a:spcAft>
                      </a:pPr>
                      <a:r>
                        <a:rPr lang="es-ES" sz="1800" dirty="0">
                          <a:solidFill>
                            <a:schemeClr val="bg1"/>
                          </a:solidFill>
                          <a:effectLst/>
                          <a:latin typeface="Arial Narrow" panose="020B0606020202030204" pitchFamily="34" charset="0"/>
                        </a:rPr>
                        <a:t>TOTAL USD:</a:t>
                      </a:r>
                      <a:endParaRPr lang="es-EC" sz="1800" dirty="0">
                        <a:solidFill>
                          <a:schemeClr val="bg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174.605,77</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130.835,56</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smtClean="0">
                          <a:solidFill>
                            <a:schemeClr val="tx1"/>
                          </a:solidFill>
                          <a:effectLst/>
                          <a:latin typeface="Arial Narrow" panose="020B0606020202030204" pitchFamily="34" charset="0"/>
                        </a:rPr>
                        <a:t>75%</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r>
              <a:tr h="587011">
                <a:tc gridSpan="4">
                  <a:txBody>
                    <a:bodyPr/>
                    <a:lstStyle/>
                    <a:p>
                      <a:pPr algn="ctr">
                        <a:lnSpc>
                          <a:spcPct val="115000"/>
                        </a:lnSpc>
                        <a:spcAft>
                          <a:spcPts val="0"/>
                        </a:spcAft>
                      </a:pPr>
                      <a:r>
                        <a:rPr lang="es-ES" sz="2000" b="1" dirty="0">
                          <a:solidFill>
                            <a:schemeClr val="bg1"/>
                          </a:solidFill>
                          <a:effectLst/>
                          <a:latin typeface="Arial Narrow" panose="020B0606020202030204" pitchFamily="34" charset="0"/>
                        </a:rPr>
                        <a:t>PLAN ANUAL DE INVERSIÓN 2013</a:t>
                      </a:r>
                      <a:endParaRPr lang="es-EC" sz="2000" b="1" dirty="0">
                        <a:solidFill>
                          <a:schemeClr val="bg1"/>
                        </a:solidFill>
                        <a:effectLst/>
                        <a:latin typeface="Arial Narrow" panose="020B0606020202030204" pitchFamily="34" charset="0"/>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97020">
                <a:tc>
                  <a:txBody>
                    <a:bodyPr/>
                    <a:lstStyle/>
                    <a:p>
                      <a:endParaRPr lang="es-EC" sz="1800">
                        <a:solidFill>
                          <a:schemeClr val="tx1"/>
                        </a:solidFill>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s-ES" sz="1800" b="1">
                          <a:solidFill>
                            <a:schemeClr val="tx1"/>
                          </a:solidFill>
                          <a:effectLst/>
                          <a:latin typeface="Arial Narrow" panose="020B0606020202030204" pitchFamily="34" charset="0"/>
                        </a:rPr>
                        <a:t>ASIGNADO</a:t>
                      </a:r>
                      <a:endParaRPr lang="es-EC" sz="1800" b="1">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DEVENGADO</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EJECUCION</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r>
              <a:tr h="489113">
                <a:tc>
                  <a:txBody>
                    <a:bodyPr/>
                    <a:lstStyle/>
                    <a:p>
                      <a:pPr algn="ctr">
                        <a:lnSpc>
                          <a:spcPct val="115000"/>
                        </a:lnSpc>
                        <a:spcAft>
                          <a:spcPts val="0"/>
                        </a:spcAft>
                      </a:pPr>
                      <a:r>
                        <a:rPr lang="es-ES" sz="1800" dirty="0">
                          <a:solidFill>
                            <a:schemeClr val="bg1"/>
                          </a:solidFill>
                          <a:effectLst/>
                          <a:latin typeface="Arial Narrow" panose="020B0606020202030204" pitchFamily="34" charset="0"/>
                        </a:rPr>
                        <a:t>TOTAL USD:</a:t>
                      </a:r>
                      <a:endParaRPr lang="es-EC" sz="1800" dirty="0">
                        <a:solidFill>
                          <a:schemeClr val="bg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a:solidFill>
                            <a:schemeClr val="tx1"/>
                          </a:solidFill>
                          <a:effectLst/>
                          <a:latin typeface="Arial Narrow" panose="020B0606020202030204" pitchFamily="34" charset="0"/>
                        </a:rPr>
                        <a:t>66.000,00</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a:solidFill>
                            <a:schemeClr val="tx1"/>
                          </a:solidFill>
                          <a:effectLst/>
                          <a:latin typeface="Arial Narrow" panose="020B0606020202030204" pitchFamily="34" charset="0"/>
                        </a:rPr>
                        <a:t>56.100,00</a:t>
                      </a:r>
                      <a:endParaRPr lang="es-EC" sz="1800" b="1">
                        <a:solidFill>
                          <a:schemeClr val="tx1"/>
                        </a:solidFill>
                        <a:effectLst/>
                        <a:latin typeface="Arial Narrow" panose="020B0606020202030204" pitchFamily="34" charset="0"/>
                        <a:ea typeface="Calibri"/>
                        <a:cs typeface="Times New Roman"/>
                      </a:endParaRPr>
                    </a:p>
                  </a:txBody>
                  <a:tcPr marL="68580" marR="68580" marT="0" marB="0" anchor="ctr"/>
                </a:tc>
                <a:tc>
                  <a:txBody>
                    <a:bodyPr/>
                    <a:lstStyle/>
                    <a:p>
                      <a:pPr algn="ctr">
                        <a:lnSpc>
                          <a:spcPct val="115000"/>
                        </a:lnSpc>
                        <a:spcAft>
                          <a:spcPts val="0"/>
                        </a:spcAft>
                      </a:pPr>
                      <a:r>
                        <a:rPr lang="es-ES" sz="1800" b="1" dirty="0" smtClean="0">
                          <a:solidFill>
                            <a:schemeClr val="tx1"/>
                          </a:solidFill>
                          <a:effectLst/>
                          <a:latin typeface="Arial Narrow" panose="020B0606020202030204" pitchFamily="34" charset="0"/>
                        </a:rPr>
                        <a:t>85%</a:t>
                      </a:r>
                      <a:endParaRPr lang="es-EC" sz="1800" b="1" dirty="0">
                        <a:solidFill>
                          <a:schemeClr val="tx1"/>
                        </a:solidFill>
                        <a:effectLst/>
                        <a:latin typeface="Arial Narrow" panose="020B0606020202030204" pitchFamily="34" charset="0"/>
                        <a:ea typeface="Calibri"/>
                        <a:cs typeface="Times New Roman"/>
                      </a:endParaRPr>
                    </a:p>
                  </a:txBody>
                  <a:tcPr marL="68580" marR="68580" marT="0" marB="0" anchor="ctr"/>
                </a:tc>
              </a:tr>
            </a:tbl>
          </a:graphicData>
        </a:graphic>
      </p:graphicFrame>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29</a:t>
            </a:fld>
            <a:endParaRPr lang="es-ES" dirty="0"/>
          </a:p>
        </p:txBody>
      </p:sp>
      <p:sp>
        <p:nvSpPr>
          <p:cNvPr id="10" name="1 Título"/>
          <p:cNvSpPr txBox="1">
            <a:spLocks/>
          </p:cNvSpPr>
          <p:nvPr/>
        </p:nvSpPr>
        <p:spPr>
          <a:xfrm>
            <a:off x="395536" y="427038"/>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69108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95536" y="6042297"/>
            <a:ext cx="8568952" cy="627063"/>
            <a:chOff x="395536" y="6042297"/>
            <a:chExt cx="8568952" cy="627063"/>
          </a:xfrm>
        </p:grpSpPr>
        <p:pic>
          <p:nvPicPr>
            <p:cNvPr id="3" name="2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4"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a:t>
            </a:fld>
            <a:endParaRPr lang="es-ES" dirty="0"/>
          </a:p>
        </p:txBody>
      </p:sp>
      <p:sp>
        <p:nvSpPr>
          <p:cNvPr id="7" name="Oval 4"/>
          <p:cNvSpPr>
            <a:spLocks noChangeArrowheads="1"/>
          </p:cNvSpPr>
          <p:nvPr/>
        </p:nvSpPr>
        <p:spPr bwMode="auto">
          <a:xfrm>
            <a:off x="3638952" y="1134396"/>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1</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8" name="Oval 4"/>
          <p:cNvSpPr>
            <a:spLocks noChangeArrowheads="1"/>
          </p:cNvSpPr>
          <p:nvPr/>
        </p:nvSpPr>
        <p:spPr bwMode="auto">
          <a:xfrm>
            <a:off x="3998992" y="1710460"/>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2</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9" name="Oval 4"/>
          <p:cNvSpPr>
            <a:spLocks noChangeArrowheads="1"/>
          </p:cNvSpPr>
          <p:nvPr/>
        </p:nvSpPr>
        <p:spPr bwMode="auto">
          <a:xfrm>
            <a:off x="4215016" y="2358532"/>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3</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10" name="Oval 4"/>
          <p:cNvSpPr>
            <a:spLocks noChangeArrowheads="1"/>
          </p:cNvSpPr>
          <p:nvPr/>
        </p:nvSpPr>
        <p:spPr bwMode="auto">
          <a:xfrm>
            <a:off x="4211960" y="3006604"/>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4</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12" name="Text Box 18"/>
          <p:cNvSpPr txBox="1">
            <a:spLocks noChangeArrowheads="1"/>
          </p:cNvSpPr>
          <p:nvPr/>
        </p:nvSpPr>
        <p:spPr bwMode="auto">
          <a:xfrm>
            <a:off x="4644008" y="2345105"/>
            <a:ext cx="43894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6" indent="0">
              <a:lnSpc>
                <a:spcPct val="150000"/>
              </a:lnSpc>
              <a:spcBef>
                <a:spcPts val="0"/>
              </a:spcBef>
              <a:buSzPct val="100000"/>
              <a:defRPr/>
            </a:pPr>
            <a:r>
              <a:rPr lang="es-ES" b="1" dirty="0" smtClean="0"/>
              <a:t>DIRECCIONAMIENTO ESTRATÉGICO</a:t>
            </a:r>
            <a:endParaRPr lang="es-ES" b="1" dirty="0"/>
          </a:p>
        </p:txBody>
      </p:sp>
      <p:sp>
        <p:nvSpPr>
          <p:cNvPr id="14" name="Text Box 18"/>
          <p:cNvSpPr txBox="1">
            <a:spLocks noChangeArrowheads="1"/>
          </p:cNvSpPr>
          <p:nvPr/>
        </p:nvSpPr>
        <p:spPr bwMode="auto">
          <a:xfrm>
            <a:off x="4515585" y="4289321"/>
            <a:ext cx="25046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175" lvl="5" indent="0">
              <a:lnSpc>
                <a:spcPct val="150000"/>
              </a:lnSpc>
              <a:spcBef>
                <a:spcPts val="0"/>
              </a:spcBef>
              <a:buSzPct val="100000"/>
              <a:defRPr/>
            </a:pPr>
            <a:r>
              <a:rPr lang="es-ES" b="1" dirty="0" smtClean="0"/>
              <a:t>CONCLUSIONES</a:t>
            </a:r>
            <a:endParaRPr lang="es-ES" b="1" dirty="0"/>
          </a:p>
        </p:txBody>
      </p:sp>
      <p:sp>
        <p:nvSpPr>
          <p:cNvPr id="15" name="Oval 4"/>
          <p:cNvSpPr>
            <a:spLocks noChangeArrowheads="1"/>
          </p:cNvSpPr>
          <p:nvPr/>
        </p:nvSpPr>
        <p:spPr bwMode="auto">
          <a:xfrm>
            <a:off x="4184727" y="3654676"/>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5</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16" name="Text Box 18"/>
          <p:cNvSpPr txBox="1">
            <a:spLocks noChangeArrowheads="1"/>
          </p:cNvSpPr>
          <p:nvPr/>
        </p:nvSpPr>
        <p:spPr bwMode="auto">
          <a:xfrm>
            <a:off x="4143008" y="4869160"/>
            <a:ext cx="36237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5" indent="0">
              <a:lnSpc>
                <a:spcPct val="150000"/>
              </a:lnSpc>
              <a:spcBef>
                <a:spcPts val="0"/>
              </a:spcBef>
              <a:buSzPct val="100000"/>
              <a:defRPr/>
            </a:pPr>
            <a:r>
              <a:rPr lang="es-ES" b="1" dirty="0" smtClean="0"/>
              <a:t>RECOMENDACIONES</a:t>
            </a:r>
            <a:r>
              <a:rPr lang="es-EC" b="1" dirty="0" smtClean="0">
                <a:solidFill>
                  <a:schemeClr val="bg1"/>
                </a:solidFill>
              </a:rPr>
              <a:t>.</a:t>
            </a:r>
            <a:endParaRPr lang="es-EC" b="1" dirty="0">
              <a:solidFill>
                <a:schemeClr val="bg1"/>
              </a:solidFill>
            </a:endParaRPr>
          </a:p>
        </p:txBody>
      </p:sp>
      <p:sp>
        <p:nvSpPr>
          <p:cNvPr id="17" name="Oval 4"/>
          <p:cNvSpPr>
            <a:spLocks noChangeArrowheads="1"/>
          </p:cNvSpPr>
          <p:nvPr/>
        </p:nvSpPr>
        <p:spPr bwMode="auto">
          <a:xfrm>
            <a:off x="3638952" y="4869160"/>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smtClean="0">
                <a:ln w="11430"/>
                <a:solidFill>
                  <a:srgbClr val="005828"/>
                </a:solidFill>
                <a:effectLst>
                  <a:outerShdw blurRad="76200" dist="50800" dir="5400000" algn="tl" rotWithShape="0">
                    <a:srgbClr val="000000">
                      <a:alpha val="65000"/>
                    </a:srgbClr>
                  </a:outerShdw>
                </a:effectLst>
                <a:latin typeface="Calibri" pitchFamily="34" charset="0"/>
              </a:rPr>
              <a:t>7</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20" name="Oval 4"/>
          <p:cNvSpPr>
            <a:spLocks noChangeArrowheads="1"/>
          </p:cNvSpPr>
          <p:nvPr/>
        </p:nvSpPr>
        <p:spPr bwMode="auto">
          <a:xfrm>
            <a:off x="3998992" y="4310624"/>
            <a:ext cx="462337" cy="422396"/>
          </a:xfrm>
          <a:prstGeom prst="ellipse">
            <a:avLst/>
          </a:prstGeom>
          <a:solidFill>
            <a:srgbClr val="C000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AR" sz="2000" b="1" spc="50" dirty="0">
                <a:ln w="11430"/>
                <a:solidFill>
                  <a:srgbClr val="005828"/>
                </a:solidFill>
                <a:effectLst>
                  <a:outerShdw blurRad="76200" dist="50800" dir="5400000" algn="tl" rotWithShape="0">
                    <a:srgbClr val="000000">
                      <a:alpha val="65000"/>
                    </a:srgbClr>
                  </a:outerShdw>
                </a:effectLst>
                <a:latin typeface="Calibri" pitchFamily="34" charset="0"/>
              </a:rPr>
              <a:t>6</a:t>
            </a:r>
            <a:endParaRPr lang="en-US" sz="2000" b="1" spc="50" dirty="0">
              <a:ln w="11430"/>
              <a:solidFill>
                <a:srgbClr val="005828"/>
              </a:solidFill>
              <a:effectLst>
                <a:outerShdw blurRad="76200" dist="50800" dir="5400000" algn="tl" rotWithShape="0">
                  <a:srgbClr val="000000">
                    <a:alpha val="65000"/>
                  </a:srgbClr>
                </a:outerShdw>
              </a:effectLst>
              <a:latin typeface="Calibri" pitchFamily="34" charset="0"/>
            </a:endParaRPr>
          </a:p>
        </p:txBody>
      </p:sp>
      <p:sp>
        <p:nvSpPr>
          <p:cNvPr id="23" name="Text Box 18"/>
          <p:cNvSpPr txBox="1">
            <a:spLocks noChangeArrowheads="1"/>
          </p:cNvSpPr>
          <p:nvPr/>
        </p:nvSpPr>
        <p:spPr bwMode="auto">
          <a:xfrm>
            <a:off x="4644008" y="2924944"/>
            <a:ext cx="33408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175" lvl="5" indent="0">
              <a:lnSpc>
                <a:spcPct val="150000"/>
              </a:lnSpc>
              <a:spcBef>
                <a:spcPts val="0"/>
              </a:spcBef>
              <a:buSzPct val="100000"/>
              <a:defRPr/>
            </a:pPr>
            <a:r>
              <a:rPr lang="es-ES" b="1" dirty="0" smtClean="0"/>
              <a:t>ESTUDIO PROSPECTIVO</a:t>
            </a:r>
            <a:endParaRPr lang="es-ES" b="1" dirty="0"/>
          </a:p>
        </p:txBody>
      </p:sp>
      <p:sp>
        <p:nvSpPr>
          <p:cNvPr id="25" name="Text Box 18"/>
          <p:cNvSpPr txBox="1">
            <a:spLocks noChangeArrowheads="1"/>
          </p:cNvSpPr>
          <p:nvPr/>
        </p:nvSpPr>
        <p:spPr bwMode="auto">
          <a:xfrm>
            <a:off x="4644008" y="3641249"/>
            <a:ext cx="29973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175" lvl="5" indent="0">
              <a:lnSpc>
                <a:spcPct val="150000"/>
              </a:lnSpc>
              <a:spcBef>
                <a:spcPts val="0"/>
              </a:spcBef>
              <a:buSzPct val="100000"/>
              <a:defRPr/>
            </a:pPr>
            <a:r>
              <a:rPr lang="es-ES" b="1" dirty="0"/>
              <a:t>PROPUESTA DE </a:t>
            </a:r>
            <a:r>
              <a:rPr lang="es-ES" b="1" dirty="0" smtClean="0"/>
              <a:t>VALOR</a:t>
            </a:r>
            <a:endParaRPr lang="es-ES" b="1" dirty="0"/>
          </a:p>
        </p:txBody>
      </p:sp>
      <p:pic>
        <p:nvPicPr>
          <p:cNvPr id="27" name="Picture 2" descr="C:\Users\ESPE\Pictures\Image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556792"/>
            <a:ext cx="1434590" cy="144409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18"/>
          <p:cNvSpPr txBox="1">
            <a:spLocks noChangeArrowheads="1"/>
          </p:cNvSpPr>
          <p:nvPr/>
        </p:nvSpPr>
        <p:spPr bwMode="auto">
          <a:xfrm>
            <a:off x="4503048" y="1625025"/>
            <a:ext cx="43894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6" indent="0">
              <a:lnSpc>
                <a:spcPct val="150000"/>
              </a:lnSpc>
              <a:spcBef>
                <a:spcPts val="0"/>
              </a:spcBef>
              <a:buSzPct val="100000"/>
              <a:defRPr/>
            </a:pPr>
            <a:r>
              <a:rPr lang="es-ES" b="1" dirty="0" smtClean="0"/>
              <a:t>DIAGNÓSTICO SITUACIONAL</a:t>
            </a:r>
            <a:endParaRPr lang="es-ES" b="1" dirty="0"/>
          </a:p>
        </p:txBody>
      </p:sp>
      <p:sp>
        <p:nvSpPr>
          <p:cNvPr id="29" name="Text Box 18"/>
          <p:cNvSpPr txBox="1">
            <a:spLocks noChangeArrowheads="1"/>
          </p:cNvSpPr>
          <p:nvPr/>
        </p:nvSpPr>
        <p:spPr bwMode="auto">
          <a:xfrm>
            <a:off x="4146064" y="1100257"/>
            <a:ext cx="2373208"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174625" indent="-1746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6" indent="0">
              <a:lnSpc>
                <a:spcPct val="150000"/>
              </a:lnSpc>
              <a:spcBef>
                <a:spcPts val="0"/>
              </a:spcBef>
              <a:buSzPct val="100000"/>
              <a:defRPr/>
            </a:pPr>
            <a:r>
              <a:rPr lang="es-ES" b="1" dirty="0" smtClean="0"/>
              <a:t>OBJETIVOS</a:t>
            </a:r>
            <a:endParaRPr lang="es-ES" b="1" dirty="0"/>
          </a:p>
        </p:txBody>
      </p:sp>
      <p:sp>
        <p:nvSpPr>
          <p:cNvPr id="31" name="AutoShape 7"/>
          <p:cNvSpPr>
            <a:spLocks noChangeArrowheads="1"/>
          </p:cNvSpPr>
          <p:nvPr/>
        </p:nvSpPr>
        <p:spPr bwMode="auto">
          <a:xfrm>
            <a:off x="338808" y="2996952"/>
            <a:ext cx="3531312" cy="769441"/>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4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SUMARIO</a:t>
            </a:r>
            <a:endParaRPr lang="es-EC" sz="4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2968333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395536" y="1556793"/>
            <a:ext cx="8301608" cy="2664296"/>
          </a:xfrm>
        </p:spPr>
        <p:txBody>
          <a:bodyPr>
            <a:noAutofit/>
          </a:bodyPr>
          <a:lstStyle/>
          <a:p>
            <a:pPr algn="just">
              <a:buFont typeface="Wingdings" panose="05000000000000000000" pitchFamily="2" charset="2"/>
              <a:buChar char="q"/>
            </a:pPr>
            <a:r>
              <a:rPr lang="es-ES" sz="2400" b="1" dirty="0" smtClean="0"/>
              <a:t>Cultura organizacional</a:t>
            </a:r>
            <a:endParaRPr lang="es-EC" sz="2400" b="1" dirty="0"/>
          </a:p>
          <a:p>
            <a:pPr algn="just"/>
            <a:endParaRPr lang="es-ES" sz="1000" b="1" dirty="0" smtClean="0"/>
          </a:p>
          <a:p>
            <a:pPr algn="just"/>
            <a:r>
              <a:rPr lang="es-ES" sz="2400" b="1" dirty="0"/>
              <a:t>El Departamento de Lenguas de la ESPE, define su cultura organizacional en base a los siguientes componentes: </a:t>
            </a:r>
            <a:r>
              <a:rPr lang="es-ES" sz="2400" b="1" dirty="0" smtClean="0"/>
              <a:t>misión, visión, conceptos y principios fundamentales, valores institucionales,  hábitos, principios, lema, logotipo, etc.</a:t>
            </a:r>
            <a:endParaRPr lang="es-EC" sz="2400" b="1" dirty="0" smtClean="0"/>
          </a:p>
          <a:p>
            <a:pPr algn="just"/>
            <a:endParaRPr lang="es-EC" sz="1000" b="1" dirty="0"/>
          </a:p>
        </p:txBody>
      </p:sp>
      <p:grpSp>
        <p:nvGrpSpPr>
          <p:cNvPr id="4" name="3 Grupo"/>
          <p:cNvGrpSpPr/>
          <p:nvPr/>
        </p:nvGrpSpPr>
        <p:grpSpPr>
          <a:xfrm>
            <a:off x="395536" y="6042297"/>
            <a:ext cx="8568952" cy="627063"/>
            <a:chOff x="395536" y="6042297"/>
            <a:chExt cx="8568952" cy="627063"/>
          </a:xfrm>
        </p:grpSpPr>
        <p:pic>
          <p:nvPicPr>
            <p:cNvPr id="6" name="5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30</a:t>
            </a:fld>
            <a:endParaRPr lang="es-ES" dirty="0"/>
          </a:p>
        </p:txBody>
      </p:sp>
      <p:sp>
        <p:nvSpPr>
          <p:cNvPr id="10" name="1 Título"/>
          <p:cNvSpPr txBox="1">
            <a:spLocks/>
          </p:cNvSpPr>
          <p:nvPr/>
        </p:nvSpPr>
        <p:spPr>
          <a:xfrm>
            <a:off x="395536" y="427038"/>
            <a:ext cx="813244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742950" indent="-742950" algn="ctr">
              <a:buFont typeface="+mj-lt"/>
              <a:buAutoNum type="arabicPeriod" startAt="3"/>
            </a:pPr>
            <a:r>
              <a:rPr lang="es-ES" b="1" dirty="0" smtClean="0">
                <a:solidFill>
                  <a:srgbClr val="C00000"/>
                </a:solidFill>
                <a:latin typeface="Franklin Gothic Book" panose="020B0503020102020204" pitchFamily="34" charset="0"/>
              </a:rPr>
              <a:t>Análisis interno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137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SPE\Desktop\TESIS_MPDE\espe idio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1" y="0"/>
            <a:ext cx="924011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48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32</a:t>
            </a:fld>
            <a:endParaRPr lang="es-ES" dirty="0"/>
          </a:p>
        </p:txBody>
      </p:sp>
      <p:sp>
        <p:nvSpPr>
          <p:cNvPr id="8" name="AutoShape 7"/>
          <p:cNvSpPr>
            <a:spLocks noChangeArrowheads="1"/>
          </p:cNvSpPr>
          <p:nvPr/>
        </p:nvSpPr>
        <p:spPr bwMode="auto">
          <a:xfrm>
            <a:off x="338808" y="2226931"/>
            <a:ext cx="8553672" cy="1754326"/>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DIRECCIONAMIENTO ESTRATÉGICO</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42377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467544" y="1556793"/>
            <a:ext cx="8229600" cy="2016224"/>
          </a:xfrm>
        </p:spPr>
        <p:txBody>
          <a:bodyPr>
            <a:noAutofit/>
          </a:bodyPr>
          <a:lstStyle/>
          <a:p>
            <a:pPr marL="0" indent="0" algn="just">
              <a:buNone/>
            </a:pPr>
            <a:r>
              <a:rPr lang="es-ES" sz="2400" b="1" dirty="0" smtClean="0"/>
              <a:t>Entregar </a:t>
            </a:r>
            <a:r>
              <a:rPr lang="es-ES" sz="2400" b="1" dirty="0"/>
              <a:t>a la sociedad, académicos, profesionales e investigadores en Lingüística Aplicada a la enseñanza del idioma inglés, preparar estudiantes a nivel de suficiencia en lenguas extranjeras y capacitar al personal militar en el uso del idioma inglés con propósitos específicos.</a:t>
            </a:r>
            <a:endParaRPr lang="es-EC" sz="2400" b="1" dirty="0"/>
          </a:p>
          <a:p>
            <a:pPr algn="just"/>
            <a:endParaRPr lang="es-EC" sz="1000" b="1" dirty="0"/>
          </a:p>
        </p:txBody>
      </p:sp>
      <p:pic>
        <p:nvPicPr>
          <p:cNvPr id="8" name="7 Imagen" descr="http://t2.gstatic.com/images?q=tbn:ANd9GcRC-twL8nAJNCjAgxfB9dUbKH-ZKLfeCpCni4I8PP2bsy2YwZt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645024"/>
            <a:ext cx="6013698" cy="2520280"/>
          </a:xfrm>
          <a:prstGeom prst="ellipse">
            <a:avLst/>
          </a:prstGeom>
          <a:ln>
            <a:noFill/>
          </a:ln>
          <a:effectLst>
            <a:softEdge rad="112500"/>
          </a:effectLst>
        </p:spPr>
      </p:pic>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4"/>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33</a:t>
            </a:fld>
            <a:endParaRPr lang="es-ES" dirty="0"/>
          </a:p>
        </p:txBody>
      </p:sp>
      <p:sp>
        <p:nvSpPr>
          <p:cNvPr id="11" name="1 Título"/>
          <p:cNvSpPr>
            <a:spLocks noGrp="1"/>
          </p:cNvSpPr>
          <p:nvPr>
            <p:ph type="title"/>
          </p:nvPr>
        </p:nvSpPr>
        <p:spPr>
          <a:xfrm>
            <a:off x="395536" y="332656"/>
            <a:ext cx="8291264" cy="1143000"/>
          </a:xfrm>
        </p:spPr>
        <p:txBody>
          <a:bodyPr/>
          <a:lstStyle/>
          <a:p>
            <a:pPr marL="742950" lvl="0" indent="-742950" algn="ctr">
              <a:buFont typeface="+mj-lt"/>
              <a:buAutoNum type="arabicPeriod" startAt="2"/>
            </a:pPr>
            <a:r>
              <a:rPr lang="es-ES" b="1" dirty="0" smtClean="0">
                <a:solidFill>
                  <a:srgbClr val="C00000"/>
                </a:solidFill>
                <a:latin typeface="Franklin Gothic Book" panose="020B0503020102020204" pitchFamily="34" charset="0"/>
              </a:rPr>
              <a:t>Misión</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7466973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996952"/>
            <a:ext cx="8229600" cy="1143000"/>
          </a:xfrm>
        </p:spPr>
        <p:txBody>
          <a:bodyPr/>
          <a:lstStyle/>
          <a:p>
            <a:pPr marL="742950" lvl="0" indent="-742950" algn="ctr">
              <a:buFont typeface="+mj-lt"/>
              <a:buAutoNum type="arabicPeriod" startAt="2"/>
            </a:pPr>
            <a:r>
              <a:rPr lang="es-ES" b="1" dirty="0" smtClean="0">
                <a:solidFill>
                  <a:srgbClr val="C00000"/>
                </a:solidFill>
                <a:latin typeface="Franklin Gothic Book" panose="020B0503020102020204" pitchFamily="34" charset="0"/>
              </a:rPr>
              <a:t>Visión</a:t>
            </a:r>
            <a:endParaRPr lang="es-EC" dirty="0">
              <a:solidFill>
                <a:srgbClr val="C00000"/>
              </a:solidFill>
              <a:latin typeface="Franklin Gothic Book" panose="020B0503020102020204" pitchFamily="34" charset="0"/>
            </a:endParaRPr>
          </a:p>
        </p:txBody>
      </p:sp>
      <p:sp>
        <p:nvSpPr>
          <p:cNvPr id="5" name="2 Marcador de contenido"/>
          <p:cNvSpPr>
            <a:spLocks noGrp="1"/>
          </p:cNvSpPr>
          <p:nvPr>
            <p:ph sz="quarter" idx="1"/>
          </p:nvPr>
        </p:nvSpPr>
        <p:spPr>
          <a:xfrm>
            <a:off x="467544" y="4279107"/>
            <a:ext cx="8229600" cy="1296143"/>
          </a:xfrm>
        </p:spPr>
        <p:txBody>
          <a:bodyPr>
            <a:noAutofit/>
          </a:bodyPr>
          <a:lstStyle/>
          <a:p>
            <a:pPr marL="0" indent="0" algn="just">
              <a:buNone/>
            </a:pPr>
            <a:r>
              <a:rPr lang="es-ES" sz="2400" b="1" dirty="0" smtClean="0"/>
              <a:t>Ser </a:t>
            </a:r>
            <a:r>
              <a:rPr lang="es-ES" sz="2400" b="1" dirty="0"/>
              <a:t> líder en la enseñanza de lenguas extranjeras en el sistema de educación superior a nivel nacional, con sólido prestigio y certificación internacional.</a:t>
            </a:r>
            <a:endParaRPr lang="es-EC" sz="2400" b="1" dirty="0"/>
          </a:p>
          <a:p>
            <a:pPr algn="just"/>
            <a:endParaRPr lang="es-EC" sz="1000" b="1" dirty="0"/>
          </a:p>
        </p:txBody>
      </p:sp>
      <p:pic>
        <p:nvPicPr>
          <p:cNvPr id="8" name="7 Imagen" descr="http://t2.gstatic.com/images?q=tbn:ANd9GcRC-twL8nAJNCjAgxfB9dUbKH-ZKLfeCpCni4I8PP2bsy2YwZt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20688"/>
            <a:ext cx="6013698" cy="2520280"/>
          </a:xfrm>
          <a:prstGeom prst="ellipse">
            <a:avLst/>
          </a:prstGeom>
          <a:ln>
            <a:noFill/>
          </a:ln>
          <a:effectLst>
            <a:softEdge rad="112500"/>
          </a:effectLst>
        </p:spPr>
      </p:pic>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4"/>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34</a:t>
            </a:fld>
            <a:endParaRPr lang="es-ES" dirty="0"/>
          </a:p>
        </p:txBody>
      </p:sp>
    </p:spTree>
    <p:extLst>
      <p:ext uri="{BB962C8B-B14F-4D97-AF65-F5344CB8AC3E}">
        <p14:creationId xmlns:p14="http://schemas.microsoft.com/office/powerpoint/2010/main" val="38451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924944"/>
            <a:ext cx="8229600" cy="1143000"/>
          </a:xfrm>
        </p:spPr>
        <p:txBody>
          <a:bodyPr>
            <a:normAutofit/>
          </a:bodyPr>
          <a:lstStyle/>
          <a:p>
            <a:pPr marL="742950" lvl="0" indent="-742950">
              <a:buFont typeface="+mj-lt"/>
              <a:buAutoNum type="arabicPeriod" startAt="3"/>
            </a:pPr>
            <a:r>
              <a:rPr lang="es-EC" b="1" dirty="0" smtClean="0">
                <a:solidFill>
                  <a:srgbClr val="C00000"/>
                </a:solidFill>
                <a:latin typeface="Franklin Gothic Book" panose="020B0503020102020204" pitchFamily="34" charset="0"/>
              </a:rPr>
              <a:t>Ideas de innovación estratégica</a:t>
            </a:r>
            <a:endParaRPr lang="es-EC" b="1" dirty="0">
              <a:solidFill>
                <a:srgbClr val="C00000"/>
              </a:solidFill>
              <a:latin typeface="Franklin Gothic Book" panose="020B0503020102020204" pitchFamily="34" charset="0"/>
            </a:endParaRPr>
          </a:p>
        </p:txBody>
      </p:sp>
      <p:sp>
        <p:nvSpPr>
          <p:cNvPr id="5" name="2 Marcador de contenido"/>
          <p:cNvSpPr>
            <a:spLocks noGrp="1"/>
          </p:cNvSpPr>
          <p:nvPr>
            <p:ph sz="quarter" idx="1"/>
          </p:nvPr>
        </p:nvSpPr>
        <p:spPr>
          <a:xfrm>
            <a:off x="467544" y="4125963"/>
            <a:ext cx="8229600" cy="1958205"/>
          </a:xfrm>
        </p:spPr>
        <p:txBody>
          <a:bodyPr>
            <a:noAutofit/>
          </a:bodyPr>
          <a:lstStyle/>
          <a:p>
            <a:pPr marL="0" indent="0" algn="just">
              <a:buNone/>
            </a:pPr>
            <a:r>
              <a:rPr lang="es-ES" sz="2400" b="1" dirty="0"/>
              <a:t>Para el Instituto de Idiomas de la ESPE, al igual que para todo tipo de organizaciones o empresas, la innovación resulta ser una variable estratégica determinante para la obtención de ventajas competitivas en un entorno ininteligible e inestable propio de los tiempos actuales. </a:t>
            </a:r>
            <a:endParaRPr lang="es-EC" sz="2400" b="1" dirty="0"/>
          </a:p>
          <a:p>
            <a:pPr algn="just"/>
            <a:endParaRPr lang="es-EC" sz="1000" b="1" dirty="0"/>
          </a:p>
        </p:txBody>
      </p:sp>
      <p:pic>
        <p:nvPicPr>
          <p:cNvPr id="6" name="5 Imagen" descr="C:\Users\ESPE\Pictures\Camino.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344816" cy="2522215"/>
          </a:xfrm>
          <a:prstGeom prst="rect">
            <a:avLst/>
          </a:prstGeom>
          <a:ln>
            <a:noFill/>
          </a:ln>
          <a:effectLst>
            <a:softEdge rad="112500"/>
          </a:effectLst>
        </p:spPr>
      </p:pic>
      <p:grpSp>
        <p:nvGrpSpPr>
          <p:cNvPr id="7" name="6 Grupo"/>
          <p:cNvGrpSpPr/>
          <p:nvPr/>
        </p:nvGrpSpPr>
        <p:grpSpPr>
          <a:xfrm>
            <a:off x="395536" y="6042297"/>
            <a:ext cx="8568952" cy="627063"/>
            <a:chOff x="395536" y="6042297"/>
            <a:chExt cx="8568952" cy="627063"/>
          </a:xfrm>
        </p:grpSpPr>
        <p:pic>
          <p:nvPicPr>
            <p:cNvPr id="8" name="7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35</a:t>
            </a:fld>
            <a:endParaRPr lang="es-ES" dirty="0"/>
          </a:p>
        </p:txBody>
      </p:sp>
    </p:spTree>
    <p:extLst>
      <p:ext uri="{BB962C8B-B14F-4D97-AF65-F5344CB8AC3E}">
        <p14:creationId xmlns:p14="http://schemas.microsoft.com/office/powerpoint/2010/main" val="3740947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74638"/>
            <a:ext cx="7772400" cy="1143000"/>
          </a:xfrm>
        </p:spPr>
        <p:txBody>
          <a:bodyPr/>
          <a:lstStyle/>
          <a:p>
            <a:pPr marL="742950" lvl="0" indent="-742950" algn="ctr">
              <a:buFont typeface="+mj-lt"/>
              <a:buAutoNum type="arabicPeriod" startAt="4"/>
            </a:pPr>
            <a:r>
              <a:rPr lang="es-ES" b="1" dirty="0" smtClean="0">
                <a:solidFill>
                  <a:srgbClr val="C00000"/>
                </a:solidFill>
                <a:latin typeface="Franklin Gothic Book" panose="020B0503020102020204" pitchFamily="34" charset="0"/>
              </a:rPr>
              <a:t>Objetivos estratégicos</a:t>
            </a:r>
            <a:endParaRPr lang="es-EC" dirty="0">
              <a:solidFill>
                <a:srgbClr val="C00000"/>
              </a:solidFill>
              <a:latin typeface="Franklin Gothic Book" panose="020B0503020102020204" pitchFamily="34" charset="0"/>
            </a:endParaRPr>
          </a:p>
        </p:txBody>
      </p:sp>
      <p:sp>
        <p:nvSpPr>
          <p:cNvPr id="5" name="2 Marcador de contenido"/>
          <p:cNvSpPr>
            <a:spLocks noGrp="1"/>
          </p:cNvSpPr>
          <p:nvPr>
            <p:ph sz="quarter" idx="1"/>
          </p:nvPr>
        </p:nvSpPr>
        <p:spPr>
          <a:xfrm>
            <a:off x="395536" y="1556792"/>
            <a:ext cx="8301608" cy="3240359"/>
          </a:xfrm>
        </p:spPr>
        <p:txBody>
          <a:bodyPr>
            <a:noAutofit/>
          </a:bodyPr>
          <a:lstStyle/>
          <a:p>
            <a:pPr algn="just"/>
            <a:r>
              <a:rPr lang="es-ES" sz="2400" b="1" dirty="0"/>
              <a:t>Verificar los niveles de competencia de acuerdo a los objetivos educacionales declarados por la carrera y los programas</a:t>
            </a:r>
            <a:r>
              <a:rPr lang="es-ES" sz="2400" b="1" dirty="0" smtClean="0"/>
              <a:t>.</a:t>
            </a:r>
          </a:p>
          <a:p>
            <a:pPr algn="just"/>
            <a:endParaRPr lang="es-EC" sz="500" b="1" dirty="0"/>
          </a:p>
          <a:p>
            <a:pPr algn="just"/>
            <a:r>
              <a:rPr lang="es-ES" sz="2400" b="1" dirty="0"/>
              <a:t>Evaluar el cumplimiento curricular y desempeño profesional de los docentes de la carrera y los programas</a:t>
            </a:r>
            <a:r>
              <a:rPr lang="es-ES" sz="2400" b="1" dirty="0" smtClean="0"/>
              <a:t>.</a:t>
            </a:r>
          </a:p>
          <a:p>
            <a:pPr algn="just"/>
            <a:endParaRPr lang="es-EC" sz="500" b="1" dirty="0"/>
          </a:p>
          <a:p>
            <a:pPr algn="just"/>
            <a:r>
              <a:rPr lang="es-ES" sz="2400" b="1" dirty="0"/>
              <a:t>Optimizar la administración a nivel operativo, administrativo y financiero del departamento.</a:t>
            </a:r>
            <a:endParaRPr lang="es-EC" sz="2400" b="1" dirty="0"/>
          </a:p>
          <a:p>
            <a:pPr algn="just"/>
            <a:endParaRPr lang="es-EC" sz="1000" b="1" dirty="0"/>
          </a:p>
        </p:txBody>
      </p:sp>
      <p:pic>
        <p:nvPicPr>
          <p:cNvPr id="6" name="5 Imagen" descr="C:\Users\ESPE\Pictures\logo_objetivos_1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581128"/>
            <a:ext cx="3510508" cy="1696844"/>
          </a:xfrm>
          <a:prstGeom prst="rect">
            <a:avLst/>
          </a:prstGeom>
          <a:noFill/>
          <a:ln>
            <a:noFill/>
          </a:ln>
        </p:spPr>
      </p:pic>
      <p:grpSp>
        <p:nvGrpSpPr>
          <p:cNvPr id="7" name="6 Grupo"/>
          <p:cNvGrpSpPr/>
          <p:nvPr/>
        </p:nvGrpSpPr>
        <p:grpSpPr>
          <a:xfrm>
            <a:off x="395536" y="6042297"/>
            <a:ext cx="8568952" cy="627063"/>
            <a:chOff x="395536" y="6042297"/>
            <a:chExt cx="8568952" cy="627063"/>
          </a:xfrm>
        </p:grpSpPr>
        <p:pic>
          <p:nvPicPr>
            <p:cNvPr id="8" name="7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36</a:t>
            </a:fld>
            <a:endParaRPr lang="es-ES" dirty="0"/>
          </a:p>
        </p:txBody>
      </p:sp>
    </p:spTree>
    <p:extLst>
      <p:ext uri="{BB962C8B-B14F-4D97-AF65-F5344CB8AC3E}">
        <p14:creationId xmlns:p14="http://schemas.microsoft.com/office/powerpoint/2010/main" val="413924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274638"/>
            <a:ext cx="7772400" cy="1143000"/>
          </a:xfrm>
        </p:spPr>
        <p:txBody>
          <a:bodyPr/>
          <a:lstStyle/>
          <a:p>
            <a:pPr marL="742950" lvl="0" indent="-742950" algn="ctr">
              <a:buFont typeface="+mj-lt"/>
              <a:buAutoNum type="arabicPeriod" startAt="4"/>
            </a:pPr>
            <a:r>
              <a:rPr lang="es-ES" b="1" dirty="0" smtClean="0">
                <a:solidFill>
                  <a:srgbClr val="C00000"/>
                </a:solidFill>
                <a:latin typeface="Franklin Gothic Book" panose="020B0503020102020204" pitchFamily="34" charset="0"/>
              </a:rPr>
              <a:t>Objetivos estratégicos</a:t>
            </a:r>
            <a:endParaRPr lang="es-EC" dirty="0">
              <a:solidFill>
                <a:srgbClr val="C00000"/>
              </a:solidFill>
              <a:latin typeface="Franklin Gothic Book" panose="020B0503020102020204" pitchFamily="34" charset="0"/>
            </a:endParaRPr>
          </a:p>
        </p:txBody>
      </p:sp>
      <p:sp>
        <p:nvSpPr>
          <p:cNvPr id="5" name="2 Marcador de contenido"/>
          <p:cNvSpPr>
            <a:spLocks noGrp="1"/>
          </p:cNvSpPr>
          <p:nvPr>
            <p:ph sz="quarter" idx="1"/>
          </p:nvPr>
        </p:nvSpPr>
        <p:spPr>
          <a:xfrm>
            <a:off x="395536" y="1556792"/>
            <a:ext cx="8301608" cy="3240359"/>
          </a:xfrm>
        </p:spPr>
        <p:txBody>
          <a:bodyPr>
            <a:noAutofit/>
          </a:bodyPr>
          <a:lstStyle/>
          <a:p>
            <a:pPr algn="just"/>
            <a:r>
              <a:rPr lang="es-ES" sz="2400" b="1" dirty="0"/>
              <a:t>G</a:t>
            </a:r>
            <a:r>
              <a:rPr lang="es-ES" sz="2400" b="1" dirty="0" smtClean="0"/>
              <a:t>estionar los recursos </a:t>
            </a:r>
            <a:r>
              <a:rPr lang="es-ES" sz="2400" b="1" dirty="0"/>
              <a:t>que faciliten la consecución de fondos </a:t>
            </a:r>
            <a:r>
              <a:rPr lang="es-ES" sz="2400" b="1" dirty="0" smtClean="0"/>
              <a:t>propios, </a:t>
            </a:r>
            <a:r>
              <a:rPr lang="es-ES" sz="2400" b="1" dirty="0"/>
              <a:t>para cumplir con los objetivos y metas del departamento</a:t>
            </a:r>
            <a:r>
              <a:rPr lang="es-ES" sz="2400" b="1" dirty="0" smtClean="0"/>
              <a:t>.</a:t>
            </a:r>
          </a:p>
          <a:p>
            <a:pPr algn="just"/>
            <a:endParaRPr lang="es-EC" sz="500" b="1" dirty="0"/>
          </a:p>
          <a:p>
            <a:pPr algn="just"/>
            <a:r>
              <a:rPr lang="es-ES" sz="2400" b="1" dirty="0"/>
              <a:t>Lograr la internacionalización del departamento mediante el intercambio docente y estudiantil</a:t>
            </a:r>
            <a:r>
              <a:rPr lang="es-ES" sz="2400" b="1" dirty="0" smtClean="0"/>
              <a:t>.</a:t>
            </a:r>
          </a:p>
          <a:p>
            <a:pPr algn="just"/>
            <a:endParaRPr lang="es-EC" sz="500" b="1" dirty="0"/>
          </a:p>
          <a:p>
            <a:pPr algn="just"/>
            <a:r>
              <a:rPr lang="es-ES" sz="2400" b="1" dirty="0"/>
              <a:t>Ampliar la disponibilidad del espacio físico para facilitar el desarrollo de las actividades académicas</a:t>
            </a:r>
            <a:endParaRPr lang="es-EC" sz="2400" b="1" dirty="0"/>
          </a:p>
          <a:p>
            <a:pPr algn="just"/>
            <a:endParaRPr lang="es-EC" sz="1000" b="1" dirty="0"/>
          </a:p>
        </p:txBody>
      </p:sp>
      <p:pic>
        <p:nvPicPr>
          <p:cNvPr id="6" name="5 Imagen" descr="C:\Users\ESPE\Pictures\logo_objetivos_15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581128"/>
            <a:ext cx="3510508" cy="1696844"/>
          </a:xfrm>
          <a:prstGeom prst="rect">
            <a:avLst/>
          </a:prstGeom>
          <a:noFill/>
          <a:ln>
            <a:noFill/>
          </a:ln>
        </p:spPr>
      </p:pic>
      <p:grpSp>
        <p:nvGrpSpPr>
          <p:cNvPr id="7" name="6 Grupo"/>
          <p:cNvGrpSpPr/>
          <p:nvPr/>
        </p:nvGrpSpPr>
        <p:grpSpPr>
          <a:xfrm>
            <a:off x="395536" y="6042297"/>
            <a:ext cx="8568952" cy="627063"/>
            <a:chOff x="395536" y="6042297"/>
            <a:chExt cx="8568952" cy="627063"/>
          </a:xfrm>
        </p:grpSpPr>
        <p:pic>
          <p:nvPicPr>
            <p:cNvPr id="8" name="7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9"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37</a:t>
            </a:fld>
            <a:endParaRPr lang="es-ES" dirty="0"/>
          </a:p>
        </p:txBody>
      </p:sp>
    </p:spTree>
    <p:extLst>
      <p:ext uri="{BB962C8B-B14F-4D97-AF65-F5344CB8AC3E}">
        <p14:creationId xmlns:p14="http://schemas.microsoft.com/office/powerpoint/2010/main" val="4063247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8032" y="44624"/>
            <a:ext cx="7772400" cy="1143000"/>
          </a:xfrm>
        </p:spPr>
        <p:txBody>
          <a:bodyPr>
            <a:normAutofit/>
          </a:bodyPr>
          <a:lstStyle/>
          <a:p>
            <a:pPr marL="742950" lvl="0" indent="-742950" algn="ctr">
              <a:buFont typeface="+mj-lt"/>
              <a:buAutoNum type="arabicPeriod" startAt="5"/>
            </a:pPr>
            <a:r>
              <a:rPr lang="es-ES" b="1" dirty="0" smtClean="0">
                <a:solidFill>
                  <a:srgbClr val="C00000"/>
                </a:solidFill>
                <a:latin typeface="Franklin Gothic Book" panose="020B0503020102020204" pitchFamily="34" charset="0"/>
              </a:rPr>
              <a:t>Mapa estratégico</a:t>
            </a:r>
            <a:endParaRPr lang="es-EC" dirty="0">
              <a:solidFill>
                <a:srgbClr val="C00000"/>
              </a:solidFill>
              <a:latin typeface="Franklin Gothic Book" panose="020B0503020102020204" pitchFamily="34" charset="0"/>
            </a:endParaRPr>
          </a:p>
        </p:txBody>
      </p:sp>
      <p:grpSp>
        <p:nvGrpSpPr>
          <p:cNvPr id="7" name="1 Grupo"/>
          <p:cNvGrpSpPr>
            <a:grpSpLocks/>
          </p:cNvGrpSpPr>
          <p:nvPr/>
        </p:nvGrpSpPr>
        <p:grpSpPr bwMode="auto">
          <a:xfrm>
            <a:off x="762000" y="1268760"/>
            <a:ext cx="7620000" cy="4687570"/>
            <a:chOff x="0" y="0"/>
            <a:chExt cx="93975" cy="62646"/>
          </a:xfrm>
        </p:grpSpPr>
        <p:sp>
          <p:nvSpPr>
            <p:cNvPr id="8" name="61 Rectángulo redondeado"/>
            <p:cNvSpPr>
              <a:spLocks noChangeArrowheads="1"/>
            </p:cNvSpPr>
            <p:nvPr/>
          </p:nvSpPr>
          <p:spPr bwMode="auto">
            <a:xfrm>
              <a:off x="17647" y="40881"/>
              <a:ext cx="17281"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9" name="89 Rectángulo redondeado"/>
            <p:cNvSpPr>
              <a:spLocks noChangeArrowheads="1"/>
            </p:cNvSpPr>
            <p:nvPr/>
          </p:nvSpPr>
          <p:spPr bwMode="auto">
            <a:xfrm>
              <a:off x="36369" y="28640"/>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0" name="414 Pentágono"/>
            <p:cNvSpPr>
              <a:spLocks noChangeArrowheads="1"/>
            </p:cNvSpPr>
            <p:nvPr/>
          </p:nvSpPr>
          <p:spPr bwMode="auto">
            <a:xfrm>
              <a:off x="1440" y="40881"/>
              <a:ext cx="14401" cy="7921"/>
            </a:xfrm>
            <a:prstGeom prst="homePlate">
              <a:avLst>
                <a:gd name="adj" fmla="val 49997"/>
              </a:avLst>
            </a:prstGeom>
            <a:gradFill rotWithShape="1">
              <a:gsLst>
                <a:gs pos="0">
                  <a:srgbClr val="9AB5E4"/>
                </a:gs>
                <a:gs pos="50000">
                  <a:srgbClr val="C2D1ED"/>
                </a:gs>
                <a:gs pos="100000">
                  <a:srgbClr val="E1E8F5"/>
                </a:gs>
              </a:gsLst>
              <a:lin ang="16200000" scaled="1"/>
            </a:gradFill>
            <a:ln w="12700">
              <a:solidFill>
                <a:srgbClr val="211AA6"/>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1" name="415 Pentágono"/>
            <p:cNvSpPr>
              <a:spLocks noChangeArrowheads="1"/>
            </p:cNvSpPr>
            <p:nvPr/>
          </p:nvSpPr>
          <p:spPr bwMode="auto">
            <a:xfrm>
              <a:off x="1440" y="28640"/>
              <a:ext cx="14401" cy="7921"/>
            </a:xfrm>
            <a:prstGeom prst="homePlate">
              <a:avLst>
                <a:gd name="adj" fmla="val 49997"/>
              </a:avLst>
            </a:prstGeom>
            <a:gradFill rotWithShape="1">
              <a:gsLst>
                <a:gs pos="0">
                  <a:srgbClr val="9AB5E4"/>
                </a:gs>
                <a:gs pos="50000">
                  <a:srgbClr val="C2D1ED"/>
                </a:gs>
                <a:gs pos="100000">
                  <a:srgbClr val="E1E8F5"/>
                </a:gs>
              </a:gsLst>
              <a:lin ang="16200000" scaled="1"/>
            </a:gradFill>
            <a:ln w="12700">
              <a:solidFill>
                <a:srgbClr val="211AA6"/>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2" name="416 Pentágono"/>
            <p:cNvSpPr>
              <a:spLocks noChangeArrowheads="1"/>
            </p:cNvSpPr>
            <p:nvPr/>
          </p:nvSpPr>
          <p:spPr bwMode="auto">
            <a:xfrm>
              <a:off x="1440" y="53123"/>
              <a:ext cx="14401" cy="7921"/>
            </a:xfrm>
            <a:prstGeom prst="homePlate">
              <a:avLst>
                <a:gd name="adj" fmla="val 49997"/>
              </a:avLst>
            </a:prstGeom>
            <a:gradFill rotWithShape="1">
              <a:gsLst>
                <a:gs pos="0">
                  <a:srgbClr val="9AB5E4"/>
                </a:gs>
                <a:gs pos="50000">
                  <a:srgbClr val="C2D1ED"/>
                </a:gs>
                <a:gs pos="100000">
                  <a:srgbClr val="E1E8F5"/>
                </a:gs>
              </a:gsLst>
              <a:lin ang="16200000" scaled="1"/>
            </a:gradFill>
            <a:ln w="12700">
              <a:solidFill>
                <a:srgbClr val="211AA6"/>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3" name="417 Rectángulo redondeado"/>
            <p:cNvSpPr>
              <a:spLocks noChangeArrowheads="1"/>
            </p:cNvSpPr>
            <p:nvPr/>
          </p:nvSpPr>
          <p:spPr bwMode="auto">
            <a:xfrm>
              <a:off x="17281" y="15679"/>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4" name="418 Rectángulo redondeado"/>
            <p:cNvSpPr>
              <a:spLocks noChangeArrowheads="1"/>
            </p:cNvSpPr>
            <p:nvPr/>
          </p:nvSpPr>
          <p:spPr bwMode="auto">
            <a:xfrm>
              <a:off x="36004" y="15679"/>
              <a:ext cx="17281"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5" name="419 Rectángulo redondeado"/>
            <p:cNvSpPr>
              <a:spLocks noChangeArrowheads="1"/>
            </p:cNvSpPr>
            <p:nvPr/>
          </p:nvSpPr>
          <p:spPr bwMode="auto">
            <a:xfrm>
              <a:off x="55446" y="15679"/>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6" name="420 Rectángulo redondeado"/>
            <p:cNvSpPr>
              <a:spLocks noChangeArrowheads="1"/>
            </p:cNvSpPr>
            <p:nvPr/>
          </p:nvSpPr>
          <p:spPr bwMode="auto">
            <a:xfrm>
              <a:off x="17281" y="28640"/>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7" name="13 Rectángulo redondeado"/>
            <p:cNvSpPr>
              <a:spLocks noChangeArrowheads="1"/>
            </p:cNvSpPr>
            <p:nvPr/>
          </p:nvSpPr>
          <p:spPr bwMode="auto">
            <a:xfrm>
              <a:off x="55446" y="28640"/>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8" name="14 Rectángulo redondeado"/>
            <p:cNvSpPr>
              <a:spLocks noChangeArrowheads="1"/>
            </p:cNvSpPr>
            <p:nvPr/>
          </p:nvSpPr>
          <p:spPr bwMode="auto">
            <a:xfrm>
              <a:off x="55811" y="40881"/>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19" name="16 Rectángulo redondeado"/>
            <p:cNvSpPr>
              <a:spLocks noChangeArrowheads="1"/>
            </p:cNvSpPr>
            <p:nvPr/>
          </p:nvSpPr>
          <p:spPr bwMode="auto">
            <a:xfrm>
              <a:off x="36369" y="40881"/>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20" name="17 Rectángulo redondeado"/>
            <p:cNvSpPr>
              <a:spLocks noChangeArrowheads="1"/>
            </p:cNvSpPr>
            <p:nvPr/>
          </p:nvSpPr>
          <p:spPr bwMode="auto">
            <a:xfrm>
              <a:off x="45730" y="53123"/>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21" name="18 Rectángulo"/>
            <p:cNvSpPr>
              <a:spLocks noChangeArrowheads="1"/>
            </p:cNvSpPr>
            <p:nvPr/>
          </p:nvSpPr>
          <p:spPr bwMode="auto">
            <a:xfrm>
              <a:off x="0" y="0"/>
              <a:ext cx="93975" cy="62646"/>
            </a:xfrm>
            <a:prstGeom prst="rect">
              <a:avLst/>
            </a:prstGeom>
            <a:noFill/>
            <a:ln w="12700">
              <a:solidFill>
                <a:srgbClr val="211AA6"/>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a:p>
              <a:pPr>
                <a:lnSpc>
                  <a:spcPct val="115000"/>
                </a:lnSpc>
                <a:spcAft>
                  <a:spcPts val="1000"/>
                </a:spcAft>
              </a:pPr>
              <a:r>
                <a:rPr lang="es-ES" sz="1100">
                  <a:effectLst/>
                  <a:latin typeface="Calibri"/>
                  <a:ea typeface="Calibri"/>
                  <a:cs typeface="Times New Roman"/>
                </a:rPr>
                <a:t> </a:t>
              </a:r>
              <a:endParaRPr lang="es-EC" sz="1100">
                <a:effectLst/>
                <a:latin typeface="Calibri"/>
                <a:ea typeface="Calibri"/>
                <a:cs typeface="Times New Roman"/>
              </a:endParaRPr>
            </a:p>
          </p:txBody>
        </p:sp>
        <p:sp>
          <p:nvSpPr>
            <p:cNvPr id="22" name="2 CuadroTexto"/>
            <p:cNvSpPr txBox="1">
              <a:spLocks noChangeArrowheads="1"/>
            </p:cNvSpPr>
            <p:nvPr/>
          </p:nvSpPr>
          <p:spPr bwMode="auto">
            <a:xfrm>
              <a:off x="45728" y="53123"/>
              <a:ext cx="17280" cy="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900" b="1" kern="1200">
                  <a:solidFill>
                    <a:srgbClr val="000000"/>
                  </a:solidFill>
                  <a:effectLst/>
                  <a:latin typeface="Arial"/>
                  <a:ea typeface="Times New Roman"/>
                </a:rPr>
                <a:t>Armonizar</a:t>
              </a:r>
              <a:r>
                <a:rPr lang="es-EC" sz="900" b="1" kern="1200">
                  <a:solidFill>
                    <a:srgbClr val="000000"/>
                  </a:solidFill>
                  <a:effectLst/>
                  <a:latin typeface="Arial"/>
                  <a:ea typeface="Times New Roman"/>
                </a:rPr>
                <a:t> el presupuesto al Plan de Desarrollo del Instituto</a:t>
              </a:r>
              <a:endParaRPr lang="es-EC" sz="1200">
                <a:effectLst/>
                <a:latin typeface="Times New Roman"/>
                <a:ea typeface="Times New Roman"/>
              </a:endParaRPr>
            </a:p>
          </p:txBody>
        </p:sp>
        <p:sp>
          <p:nvSpPr>
            <p:cNvPr id="23" name="19 CuadroTexto"/>
            <p:cNvSpPr txBox="1">
              <a:spLocks noChangeArrowheads="1"/>
            </p:cNvSpPr>
            <p:nvPr/>
          </p:nvSpPr>
          <p:spPr bwMode="auto">
            <a:xfrm>
              <a:off x="1443" y="56110"/>
              <a:ext cx="12235" cy="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Black"/>
                  <a:ea typeface="Times New Roman"/>
                  <a:cs typeface="Times New Roman"/>
                </a:rPr>
                <a:t>FINANZAS</a:t>
              </a:r>
              <a:endParaRPr lang="es-EC" sz="1200">
                <a:effectLst/>
                <a:latin typeface="Times New Roman"/>
                <a:ea typeface="Times New Roman"/>
              </a:endParaRPr>
            </a:p>
          </p:txBody>
        </p:sp>
        <p:sp>
          <p:nvSpPr>
            <p:cNvPr id="24" name="20 CuadroTexto"/>
            <p:cNvSpPr txBox="1">
              <a:spLocks noChangeArrowheads="1"/>
            </p:cNvSpPr>
            <p:nvPr/>
          </p:nvSpPr>
          <p:spPr bwMode="auto">
            <a:xfrm>
              <a:off x="1443" y="40670"/>
              <a:ext cx="12235" cy="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Black"/>
                  <a:ea typeface="Times New Roman"/>
                  <a:cs typeface="Times New Roman"/>
                </a:rPr>
                <a:t>TALENTO HUMANO, </a:t>
              </a:r>
              <a:r>
                <a:rPr lang="es-MX" sz="700" b="1" kern="1200">
                  <a:solidFill>
                    <a:srgbClr val="000000"/>
                  </a:solidFill>
                  <a:effectLst/>
                  <a:latin typeface="Arial Black"/>
                  <a:ea typeface="Times New Roman"/>
                  <a:cs typeface="Times New Roman"/>
                </a:rPr>
                <a:t>APRENDIZAJE Y CONOCIMIENTO</a:t>
              </a:r>
              <a:endParaRPr lang="es-EC" sz="1200">
                <a:effectLst/>
                <a:latin typeface="Times New Roman"/>
                <a:ea typeface="Times New Roman"/>
              </a:endParaRPr>
            </a:p>
          </p:txBody>
        </p:sp>
        <p:sp>
          <p:nvSpPr>
            <p:cNvPr id="25" name="21 CuadroTexto"/>
            <p:cNvSpPr txBox="1">
              <a:spLocks noChangeArrowheads="1"/>
            </p:cNvSpPr>
            <p:nvPr/>
          </p:nvSpPr>
          <p:spPr bwMode="auto">
            <a:xfrm>
              <a:off x="1443" y="31323"/>
              <a:ext cx="12235" cy="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Black"/>
                  <a:ea typeface="Times New Roman"/>
                  <a:cs typeface="Times New Roman"/>
                </a:rPr>
                <a:t>PROCESOS</a:t>
              </a:r>
              <a:endParaRPr lang="es-EC" sz="1200">
                <a:effectLst/>
                <a:latin typeface="Times New Roman"/>
                <a:ea typeface="Times New Roman"/>
              </a:endParaRPr>
            </a:p>
          </p:txBody>
        </p:sp>
        <p:sp>
          <p:nvSpPr>
            <p:cNvPr id="26" name="23 CuadroTexto"/>
            <p:cNvSpPr txBox="1">
              <a:spLocks noChangeArrowheads="1"/>
            </p:cNvSpPr>
            <p:nvPr/>
          </p:nvSpPr>
          <p:spPr bwMode="auto">
            <a:xfrm>
              <a:off x="55812" y="40881"/>
              <a:ext cx="17280" cy="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Mejorar las capacidades de gestión</a:t>
              </a:r>
              <a:endParaRPr lang="es-EC" sz="1200">
                <a:effectLst/>
                <a:latin typeface="Times New Roman"/>
                <a:ea typeface="Times New Roman"/>
              </a:endParaRPr>
            </a:p>
          </p:txBody>
        </p:sp>
        <p:sp>
          <p:nvSpPr>
            <p:cNvPr id="27" name="24 CuadroTexto"/>
            <p:cNvSpPr txBox="1">
              <a:spLocks noChangeArrowheads="1"/>
            </p:cNvSpPr>
            <p:nvPr/>
          </p:nvSpPr>
          <p:spPr bwMode="auto">
            <a:xfrm>
              <a:off x="17648" y="42513"/>
              <a:ext cx="17281"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Desarrollar competencias docentes</a:t>
              </a:r>
              <a:endParaRPr lang="es-EC" sz="1200">
                <a:effectLst/>
                <a:latin typeface="Times New Roman"/>
                <a:ea typeface="Times New Roman"/>
              </a:endParaRPr>
            </a:p>
          </p:txBody>
        </p:sp>
        <p:sp>
          <p:nvSpPr>
            <p:cNvPr id="28" name="25 CuadroTexto"/>
            <p:cNvSpPr txBox="1">
              <a:spLocks noChangeArrowheads="1"/>
            </p:cNvSpPr>
            <p:nvPr/>
          </p:nvSpPr>
          <p:spPr bwMode="auto">
            <a:xfrm>
              <a:off x="36365" y="42399"/>
              <a:ext cx="17289" cy="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Desarrollar habilidades tecnológicas </a:t>
              </a:r>
              <a:endParaRPr lang="es-EC" sz="1200">
                <a:effectLst/>
                <a:latin typeface="Times New Roman"/>
                <a:ea typeface="Times New Roman"/>
              </a:endParaRPr>
            </a:p>
          </p:txBody>
        </p:sp>
        <p:sp>
          <p:nvSpPr>
            <p:cNvPr id="29" name="26 CuadroTexto"/>
            <p:cNvSpPr txBox="1">
              <a:spLocks noChangeArrowheads="1"/>
            </p:cNvSpPr>
            <p:nvPr/>
          </p:nvSpPr>
          <p:spPr bwMode="auto">
            <a:xfrm>
              <a:off x="55812" y="28640"/>
              <a:ext cx="17280" cy="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Mejorar continuamente la infraestructura y servicios</a:t>
              </a:r>
              <a:endParaRPr lang="es-EC" sz="1200">
                <a:effectLst/>
                <a:latin typeface="Times New Roman"/>
                <a:ea typeface="Times New Roman"/>
              </a:endParaRPr>
            </a:p>
          </p:txBody>
        </p:sp>
        <p:sp>
          <p:nvSpPr>
            <p:cNvPr id="30" name="27 CuadroTexto"/>
            <p:cNvSpPr txBox="1">
              <a:spLocks noChangeArrowheads="1"/>
            </p:cNvSpPr>
            <p:nvPr/>
          </p:nvSpPr>
          <p:spPr bwMode="auto">
            <a:xfrm>
              <a:off x="34929" y="29554"/>
              <a:ext cx="20161" cy="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Simplificar y estandarizar procesos de gestión administrativa</a:t>
              </a:r>
              <a:endParaRPr lang="es-EC" sz="1200">
                <a:effectLst/>
                <a:latin typeface="Times New Roman"/>
                <a:ea typeface="Times New Roman"/>
              </a:endParaRPr>
            </a:p>
          </p:txBody>
        </p:sp>
        <p:sp>
          <p:nvSpPr>
            <p:cNvPr id="31" name="28 CuadroTexto"/>
            <p:cNvSpPr txBox="1">
              <a:spLocks noChangeArrowheads="1"/>
            </p:cNvSpPr>
            <p:nvPr/>
          </p:nvSpPr>
          <p:spPr bwMode="auto">
            <a:xfrm>
              <a:off x="17280" y="28640"/>
              <a:ext cx="17281" cy="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Mejorar continuamente la planificación y evaluación</a:t>
              </a:r>
              <a:endParaRPr lang="es-EC" sz="1200">
                <a:effectLst/>
                <a:latin typeface="Times New Roman"/>
                <a:ea typeface="Times New Roman"/>
              </a:endParaRPr>
            </a:p>
          </p:txBody>
        </p:sp>
        <p:sp>
          <p:nvSpPr>
            <p:cNvPr id="32" name="29 CuadroTexto"/>
            <p:cNvSpPr txBox="1">
              <a:spLocks noChangeArrowheads="1"/>
            </p:cNvSpPr>
            <p:nvPr/>
          </p:nvSpPr>
          <p:spPr bwMode="auto">
            <a:xfrm>
              <a:off x="17280" y="15679"/>
              <a:ext cx="17281" cy="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Acceder a examinaciones internacionales</a:t>
              </a:r>
              <a:endParaRPr lang="es-EC" sz="1200">
                <a:effectLst/>
                <a:latin typeface="Times New Roman"/>
                <a:ea typeface="Times New Roman"/>
              </a:endParaRPr>
            </a:p>
          </p:txBody>
        </p:sp>
        <p:sp>
          <p:nvSpPr>
            <p:cNvPr id="33" name="30 CuadroTexto"/>
            <p:cNvSpPr txBox="1">
              <a:spLocks noChangeArrowheads="1"/>
            </p:cNvSpPr>
            <p:nvPr/>
          </p:nvSpPr>
          <p:spPr bwMode="auto">
            <a:xfrm>
              <a:off x="36006" y="15844"/>
              <a:ext cx="17280" cy="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900" b="1" kern="1200">
                  <a:solidFill>
                    <a:srgbClr val="000000"/>
                  </a:solidFill>
                  <a:effectLst/>
                  <a:latin typeface="Arial"/>
                  <a:ea typeface="Times New Roman"/>
                </a:rPr>
                <a:t>Ambientes con infraestructura y equipamiento de calidad</a:t>
              </a:r>
              <a:endParaRPr lang="es-EC" sz="1200">
                <a:effectLst/>
                <a:latin typeface="Times New Roman"/>
                <a:ea typeface="Times New Roman"/>
              </a:endParaRPr>
            </a:p>
          </p:txBody>
        </p:sp>
        <p:sp>
          <p:nvSpPr>
            <p:cNvPr id="34" name="31 CuadroTexto"/>
            <p:cNvSpPr txBox="1">
              <a:spLocks noChangeArrowheads="1"/>
            </p:cNvSpPr>
            <p:nvPr/>
          </p:nvSpPr>
          <p:spPr bwMode="auto">
            <a:xfrm>
              <a:off x="55443" y="15844"/>
              <a:ext cx="17281" cy="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Desarrollar habilidades con estándares internacionales </a:t>
              </a:r>
              <a:endParaRPr lang="es-EC" sz="1200">
                <a:effectLst/>
                <a:latin typeface="Times New Roman"/>
                <a:ea typeface="Times New Roman"/>
              </a:endParaRPr>
            </a:p>
          </p:txBody>
        </p:sp>
        <p:sp>
          <p:nvSpPr>
            <p:cNvPr id="35" name="33 Pentágono"/>
            <p:cNvSpPr>
              <a:spLocks noChangeArrowheads="1"/>
            </p:cNvSpPr>
            <p:nvPr/>
          </p:nvSpPr>
          <p:spPr bwMode="auto">
            <a:xfrm>
              <a:off x="1440" y="14239"/>
              <a:ext cx="14401" cy="7920"/>
            </a:xfrm>
            <a:prstGeom prst="homePlate">
              <a:avLst>
                <a:gd name="adj" fmla="val 50003"/>
              </a:avLst>
            </a:prstGeom>
            <a:gradFill rotWithShape="1">
              <a:gsLst>
                <a:gs pos="0">
                  <a:srgbClr val="9AB5E4"/>
                </a:gs>
                <a:gs pos="50000">
                  <a:srgbClr val="C2D1ED"/>
                </a:gs>
                <a:gs pos="100000">
                  <a:srgbClr val="E1E8F5"/>
                </a:gs>
              </a:gsLst>
              <a:lin ang="16200000" scaled="1"/>
            </a:gradFill>
            <a:ln w="12700">
              <a:solidFill>
                <a:srgbClr val="211AA6"/>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36" name="34 CuadroTexto"/>
            <p:cNvSpPr txBox="1">
              <a:spLocks noChangeArrowheads="1"/>
            </p:cNvSpPr>
            <p:nvPr/>
          </p:nvSpPr>
          <p:spPr bwMode="auto">
            <a:xfrm>
              <a:off x="1443" y="14239"/>
              <a:ext cx="12235" cy="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Black"/>
                  <a:ea typeface="Times New Roman"/>
                  <a:cs typeface="Times New Roman"/>
                </a:rPr>
                <a:t>CLIENTES E IMPACTO SOCIAL</a:t>
              </a:r>
              <a:endParaRPr lang="es-EC" sz="1200">
                <a:effectLst/>
                <a:latin typeface="Times New Roman"/>
                <a:ea typeface="Times New Roman"/>
              </a:endParaRPr>
            </a:p>
          </p:txBody>
        </p:sp>
        <p:sp>
          <p:nvSpPr>
            <p:cNvPr id="37" name="36 Rectángulo redondeado"/>
            <p:cNvSpPr>
              <a:spLocks noChangeArrowheads="1"/>
            </p:cNvSpPr>
            <p:nvPr/>
          </p:nvSpPr>
          <p:spPr bwMode="auto">
            <a:xfrm>
              <a:off x="74888" y="15679"/>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38" name="37 CuadroTexto"/>
            <p:cNvSpPr txBox="1">
              <a:spLocks noChangeArrowheads="1"/>
            </p:cNvSpPr>
            <p:nvPr/>
          </p:nvSpPr>
          <p:spPr bwMode="auto">
            <a:xfrm>
              <a:off x="74890" y="18409"/>
              <a:ext cx="17280"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Formación en valores</a:t>
              </a:r>
              <a:endParaRPr lang="es-EC" sz="1200">
                <a:effectLst/>
                <a:latin typeface="Times New Roman"/>
                <a:ea typeface="Times New Roman"/>
              </a:endParaRPr>
            </a:p>
          </p:txBody>
        </p:sp>
        <p:sp>
          <p:nvSpPr>
            <p:cNvPr id="39" name="38 Rectángulo redondeado"/>
            <p:cNvSpPr>
              <a:spLocks noChangeArrowheads="1"/>
            </p:cNvSpPr>
            <p:nvPr/>
          </p:nvSpPr>
          <p:spPr bwMode="auto">
            <a:xfrm>
              <a:off x="17281" y="2717"/>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40" name="39 Rectángulo redondeado"/>
            <p:cNvSpPr>
              <a:spLocks noChangeArrowheads="1"/>
            </p:cNvSpPr>
            <p:nvPr/>
          </p:nvSpPr>
          <p:spPr bwMode="auto">
            <a:xfrm>
              <a:off x="36004" y="2717"/>
              <a:ext cx="17281"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41" name="40 Rectángulo redondeado"/>
            <p:cNvSpPr>
              <a:spLocks noChangeArrowheads="1"/>
            </p:cNvSpPr>
            <p:nvPr/>
          </p:nvSpPr>
          <p:spPr bwMode="auto">
            <a:xfrm>
              <a:off x="55446" y="2717"/>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42" name="41 CuadroTexto"/>
            <p:cNvSpPr txBox="1">
              <a:spLocks noChangeArrowheads="1"/>
            </p:cNvSpPr>
            <p:nvPr/>
          </p:nvSpPr>
          <p:spPr bwMode="auto">
            <a:xfrm>
              <a:off x="17280" y="4524"/>
              <a:ext cx="17281"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Prestigio nacional e internacional</a:t>
              </a:r>
              <a:endParaRPr lang="es-EC" sz="1200">
                <a:effectLst/>
                <a:latin typeface="Times New Roman"/>
                <a:ea typeface="Times New Roman"/>
              </a:endParaRPr>
            </a:p>
          </p:txBody>
        </p:sp>
        <p:sp>
          <p:nvSpPr>
            <p:cNvPr id="43" name="42 CuadroTexto"/>
            <p:cNvSpPr txBox="1">
              <a:spLocks noChangeArrowheads="1"/>
            </p:cNvSpPr>
            <p:nvPr/>
          </p:nvSpPr>
          <p:spPr bwMode="auto">
            <a:xfrm>
              <a:off x="36005" y="4524"/>
              <a:ext cx="17280"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ES" sz="900" b="1" kern="1200">
                  <a:solidFill>
                    <a:srgbClr val="000000"/>
                  </a:solidFill>
                  <a:effectLst/>
                  <a:latin typeface="Arial"/>
                  <a:ea typeface="Times New Roman"/>
                </a:rPr>
                <a:t>Cobertura de la oferta académica</a:t>
              </a:r>
              <a:endParaRPr lang="es-EC" sz="1200">
                <a:effectLst/>
                <a:latin typeface="Times New Roman"/>
                <a:ea typeface="Times New Roman"/>
              </a:endParaRPr>
            </a:p>
          </p:txBody>
        </p:sp>
        <p:sp>
          <p:nvSpPr>
            <p:cNvPr id="44" name="43 CuadroTexto"/>
            <p:cNvSpPr txBox="1">
              <a:spLocks noChangeArrowheads="1"/>
            </p:cNvSpPr>
            <p:nvPr/>
          </p:nvSpPr>
          <p:spPr bwMode="auto">
            <a:xfrm>
              <a:off x="55443" y="2717"/>
              <a:ext cx="17281" cy="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Incrementar el número de convenios  inter-institucionales </a:t>
              </a:r>
              <a:endParaRPr lang="es-EC" sz="1200">
                <a:effectLst/>
                <a:latin typeface="Times New Roman"/>
                <a:ea typeface="Times New Roman"/>
              </a:endParaRPr>
            </a:p>
          </p:txBody>
        </p:sp>
        <p:sp>
          <p:nvSpPr>
            <p:cNvPr id="45" name="44 Rectángulo redondeado"/>
            <p:cNvSpPr>
              <a:spLocks noChangeArrowheads="1"/>
            </p:cNvSpPr>
            <p:nvPr/>
          </p:nvSpPr>
          <p:spPr bwMode="auto">
            <a:xfrm>
              <a:off x="74888" y="2717"/>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46" name="45 CuadroTexto"/>
            <p:cNvSpPr txBox="1">
              <a:spLocks noChangeArrowheads="1"/>
            </p:cNvSpPr>
            <p:nvPr/>
          </p:nvSpPr>
          <p:spPr bwMode="auto">
            <a:xfrm>
              <a:off x="74890" y="4524"/>
              <a:ext cx="17280"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Acreditación nacional e internacional</a:t>
              </a:r>
              <a:endParaRPr lang="es-EC" sz="1200">
                <a:effectLst/>
                <a:latin typeface="Times New Roman"/>
                <a:ea typeface="Times New Roman"/>
              </a:endParaRPr>
            </a:p>
          </p:txBody>
        </p:sp>
        <p:sp>
          <p:nvSpPr>
            <p:cNvPr id="47" name="46 Rectángulo redondeado"/>
            <p:cNvSpPr>
              <a:spLocks noChangeArrowheads="1"/>
            </p:cNvSpPr>
            <p:nvPr/>
          </p:nvSpPr>
          <p:spPr bwMode="auto">
            <a:xfrm>
              <a:off x="75253" y="40670"/>
              <a:ext cx="17282" cy="7920"/>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48" name="47 CuadroTexto"/>
            <p:cNvSpPr txBox="1">
              <a:spLocks noChangeArrowheads="1"/>
            </p:cNvSpPr>
            <p:nvPr/>
          </p:nvSpPr>
          <p:spPr bwMode="auto">
            <a:xfrm>
              <a:off x="75435" y="43196"/>
              <a:ext cx="17280" cy="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Mejorar el clima laboral</a:t>
              </a:r>
              <a:endParaRPr lang="es-EC" sz="1200">
                <a:effectLst/>
                <a:latin typeface="Times New Roman"/>
                <a:ea typeface="Times New Roman"/>
              </a:endParaRPr>
            </a:p>
          </p:txBody>
        </p:sp>
        <p:sp>
          <p:nvSpPr>
            <p:cNvPr id="49" name="48 Rectángulo redondeado"/>
            <p:cNvSpPr>
              <a:spLocks noChangeArrowheads="1"/>
            </p:cNvSpPr>
            <p:nvPr/>
          </p:nvSpPr>
          <p:spPr bwMode="auto">
            <a:xfrm>
              <a:off x="74888" y="28640"/>
              <a:ext cx="17282" cy="7921"/>
            </a:xfrm>
            <a:prstGeom prst="roundRect">
              <a:avLst>
                <a:gd name="adj" fmla="val 16667"/>
              </a:avLst>
            </a:prstGeom>
            <a:gradFill rotWithShape="1">
              <a:gsLst>
                <a:gs pos="0">
                  <a:srgbClr val="9AB5E4"/>
                </a:gs>
                <a:gs pos="50000">
                  <a:srgbClr val="C2D1ED"/>
                </a:gs>
                <a:gs pos="100000">
                  <a:srgbClr val="E1E8F5"/>
                </a:gs>
              </a:gsLst>
              <a:lin ang="16200000" scaled="1"/>
            </a:gradFill>
            <a:ln w="12700">
              <a:solidFill>
                <a:srgbClr val="211AA6"/>
              </a:solidFill>
              <a:round/>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0" name="49 CuadroTexto"/>
            <p:cNvSpPr txBox="1">
              <a:spLocks noChangeArrowheads="1"/>
            </p:cNvSpPr>
            <p:nvPr/>
          </p:nvSpPr>
          <p:spPr bwMode="auto">
            <a:xfrm>
              <a:off x="74890" y="30344"/>
              <a:ext cx="17280"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s-MX" sz="900" b="1" kern="1200">
                  <a:solidFill>
                    <a:srgbClr val="000000"/>
                  </a:solidFill>
                  <a:effectLst/>
                  <a:latin typeface="Arial"/>
                  <a:ea typeface="Times New Roman"/>
                </a:rPr>
                <a:t>Incrementar la oferta académica</a:t>
              </a:r>
              <a:endParaRPr lang="es-EC" sz="1200">
                <a:effectLst/>
                <a:latin typeface="Times New Roman"/>
                <a:ea typeface="Times New Roman"/>
              </a:endParaRPr>
            </a:p>
          </p:txBody>
        </p:sp>
        <p:cxnSp>
          <p:nvCxnSpPr>
            <p:cNvPr id="51" name="51 Conector recto"/>
            <p:cNvCxnSpPr>
              <a:cxnSpLocks noChangeShapeType="1"/>
            </p:cNvCxnSpPr>
            <p:nvPr/>
          </p:nvCxnSpPr>
          <p:spPr bwMode="auto">
            <a:xfrm>
              <a:off x="0" y="50963"/>
              <a:ext cx="93975" cy="0"/>
            </a:xfrm>
            <a:prstGeom prst="line">
              <a:avLst/>
            </a:prstGeom>
            <a:noFill/>
            <a:ln w="12700">
              <a:solidFill>
                <a:srgbClr val="211AA6"/>
              </a:solidFill>
              <a:round/>
              <a:headEnd/>
              <a:tailEnd/>
            </a:ln>
            <a:extLst>
              <a:ext uri="{909E8E84-426E-40DD-AFC4-6F175D3DCCD1}">
                <a14:hiddenFill xmlns:a14="http://schemas.microsoft.com/office/drawing/2010/main">
                  <a:noFill/>
                </a14:hiddenFill>
              </a:ext>
            </a:extLst>
          </p:spPr>
        </p:cxnSp>
        <p:cxnSp>
          <p:nvCxnSpPr>
            <p:cNvPr id="52" name="52 Conector recto"/>
            <p:cNvCxnSpPr>
              <a:cxnSpLocks noChangeShapeType="1"/>
            </p:cNvCxnSpPr>
            <p:nvPr/>
          </p:nvCxnSpPr>
          <p:spPr bwMode="auto">
            <a:xfrm>
              <a:off x="0" y="38721"/>
              <a:ext cx="93975" cy="0"/>
            </a:xfrm>
            <a:prstGeom prst="line">
              <a:avLst/>
            </a:prstGeom>
            <a:noFill/>
            <a:ln w="12700">
              <a:solidFill>
                <a:srgbClr val="211AA6"/>
              </a:solidFill>
              <a:round/>
              <a:headEnd/>
              <a:tailEnd/>
            </a:ln>
            <a:extLst>
              <a:ext uri="{909E8E84-426E-40DD-AFC4-6F175D3DCCD1}">
                <a14:hiddenFill xmlns:a14="http://schemas.microsoft.com/office/drawing/2010/main">
                  <a:noFill/>
                </a14:hiddenFill>
              </a:ext>
            </a:extLst>
          </p:spPr>
        </p:cxnSp>
        <p:cxnSp>
          <p:nvCxnSpPr>
            <p:cNvPr id="53" name="53 Conector recto"/>
            <p:cNvCxnSpPr>
              <a:cxnSpLocks noChangeShapeType="1"/>
            </p:cNvCxnSpPr>
            <p:nvPr/>
          </p:nvCxnSpPr>
          <p:spPr bwMode="auto">
            <a:xfrm>
              <a:off x="0" y="26480"/>
              <a:ext cx="93975" cy="0"/>
            </a:xfrm>
            <a:prstGeom prst="line">
              <a:avLst/>
            </a:prstGeom>
            <a:noFill/>
            <a:ln w="12700">
              <a:solidFill>
                <a:srgbClr val="211AA6"/>
              </a:solidFill>
              <a:round/>
              <a:headEnd/>
              <a:tailEnd/>
            </a:ln>
            <a:extLst>
              <a:ext uri="{909E8E84-426E-40DD-AFC4-6F175D3DCCD1}">
                <a14:hiddenFill xmlns:a14="http://schemas.microsoft.com/office/drawing/2010/main">
                  <a:noFill/>
                </a14:hiddenFill>
              </a:ext>
            </a:extLst>
          </p:spPr>
        </p:cxnSp>
        <p:sp>
          <p:nvSpPr>
            <p:cNvPr id="54" name="54 Flecha arriba"/>
            <p:cNvSpPr>
              <a:spLocks noChangeArrowheads="1"/>
            </p:cNvSpPr>
            <p:nvPr/>
          </p:nvSpPr>
          <p:spPr bwMode="auto">
            <a:xfrm>
              <a:off x="53285" y="48082"/>
              <a:ext cx="2161" cy="4321"/>
            </a:xfrm>
            <a:prstGeom prst="upArrow">
              <a:avLst>
                <a:gd name="adj1" fmla="val 50000"/>
                <a:gd name="adj2" fmla="val 49988"/>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5" name="91 Flecha arriba"/>
            <p:cNvSpPr>
              <a:spLocks noChangeArrowheads="1"/>
            </p:cNvSpPr>
            <p:nvPr/>
          </p:nvSpPr>
          <p:spPr bwMode="auto">
            <a:xfrm>
              <a:off x="34208" y="36561"/>
              <a:ext cx="2161" cy="4320"/>
            </a:xfrm>
            <a:prstGeom prst="upArrow">
              <a:avLst>
                <a:gd name="adj1" fmla="val 50000"/>
                <a:gd name="adj2" fmla="val 49977"/>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6" name="92 Flecha arriba"/>
            <p:cNvSpPr>
              <a:spLocks noChangeArrowheads="1"/>
            </p:cNvSpPr>
            <p:nvPr/>
          </p:nvSpPr>
          <p:spPr bwMode="auto">
            <a:xfrm>
              <a:off x="53651" y="36561"/>
              <a:ext cx="2160" cy="4320"/>
            </a:xfrm>
            <a:prstGeom prst="upArrow">
              <a:avLst>
                <a:gd name="adj1" fmla="val 50000"/>
                <a:gd name="adj2" fmla="val 50000"/>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7" name="93 Flecha arriba"/>
            <p:cNvSpPr>
              <a:spLocks noChangeArrowheads="1"/>
            </p:cNvSpPr>
            <p:nvPr/>
          </p:nvSpPr>
          <p:spPr bwMode="auto">
            <a:xfrm>
              <a:off x="73093" y="36561"/>
              <a:ext cx="2160" cy="4320"/>
            </a:xfrm>
            <a:prstGeom prst="upArrow">
              <a:avLst>
                <a:gd name="adj1" fmla="val 50000"/>
                <a:gd name="adj2" fmla="val 50000"/>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8" name="94 Flecha arriba"/>
            <p:cNvSpPr>
              <a:spLocks noChangeArrowheads="1"/>
            </p:cNvSpPr>
            <p:nvPr/>
          </p:nvSpPr>
          <p:spPr bwMode="auto">
            <a:xfrm>
              <a:off x="34208" y="24320"/>
              <a:ext cx="2161" cy="4320"/>
            </a:xfrm>
            <a:prstGeom prst="upArrow">
              <a:avLst>
                <a:gd name="adj1" fmla="val 50000"/>
                <a:gd name="adj2" fmla="val 49977"/>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59" name="95 Flecha arriba"/>
            <p:cNvSpPr>
              <a:spLocks noChangeArrowheads="1"/>
            </p:cNvSpPr>
            <p:nvPr/>
          </p:nvSpPr>
          <p:spPr bwMode="auto">
            <a:xfrm>
              <a:off x="53651" y="24320"/>
              <a:ext cx="2160" cy="4320"/>
            </a:xfrm>
            <a:prstGeom prst="upArrow">
              <a:avLst>
                <a:gd name="adj1" fmla="val 50000"/>
                <a:gd name="adj2" fmla="val 50000"/>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60" name="96 Flecha arriba"/>
            <p:cNvSpPr>
              <a:spLocks noChangeArrowheads="1"/>
            </p:cNvSpPr>
            <p:nvPr/>
          </p:nvSpPr>
          <p:spPr bwMode="auto">
            <a:xfrm>
              <a:off x="73093" y="24320"/>
              <a:ext cx="2160" cy="4320"/>
            </a:xfrm>
            <a:prstGeom prst="upArrow">
              <a:avLst>
                <a:gd name="adj1" fmla="val 50000"/>
                <a:gd name="adj2" fmla="val 50000"/>
              </a:avLst>
            </a:prstGeom>
            <a:solidFill>
              <a:schemeClr val="bg1"/>
            </a:solid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61" name="97 Flecha arriba"/>
            <p:cNvSpPr>
              <a:spLocks noChangeArrowheads="1"/>
            </p:cNvSpPr>
            <p:nvPr/>
          </p:nvSpPr>
          <p:spPr bwMode="auto">
            <a:xfrm>
              <a:off x="34208" y="11358"/>
              <a:ext cx="2161" cy="4321"/>
            </a:xfrm>
            <a:prstGeom prst="upArrow">
              <a:avLst>
                <a:gd name="adj1" fmla="val 50000"/>
                <a:gd name="adj2" fmla="val 49988"/>
              </a:avLst>
            </a:prstGeom>
            <a:no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62" name="98 Flecha arriba"/>
            <p:cNvSpPr>
              <a:spLocks noChangeArrowheads="1"/>
            </p:cNvSpPr>
            <p:nvPr/>
          </p:nvSpPr>
          <p:spPr bwMode="auto">
            <a:xfrm>
              <a:off x="53651" y="11358"/>
              <a:ext cx="2160" cy="4321"/>
            </a:xfrm>
            <a:prstGeom prst="upArrow">
              <a:avLst>
                <a:gd name="adj1" fmla="val 50000"/>
                <a:gd name="adj2" fmla="val 50012"/>
              </a:avLst>
            </a:prstGeom>
            <a:no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sp>
          <p:nvSpPr>
            <p:cNvPr id="63" name="99 Flecha arriba"/>
            <p:cNvSpPr>
              <a:spLocks noChangeArrowheads="1"/>
            </p:cNvSpPr>
            <p:nvPr/>
          </p:nvSpPr>
          <p:spPr bwMode="auto">
            <a:xfrm>
              <a:off x="73093" y="11358"/>
              <a:ext cx="2160" cy="4321"/>
            </a:xfrm>
            <a:prstGeom prst="upArrow">
              <a:avLst>
                <a:gd name="adj1" fmla="val 50000"/>
                <a:gd name="adj2" fmla="val 50012"/>
              </a:avLst>
            </a:prstGeom>
            <a:noFill/>
            <a:ln w="19050">
              <a:solidFill>
                <a:srgbClr val="FF0000"/>
              </a:solidFill>
              <a:miter lim="800000"/>
              <a:headEnd/>
              <a:tailEnd/>
            </a:ln>
          </p:spPr>
          <p:txBody>
            <a:bodyPr rot="0" vert="horz" wrap="square" lIns="91440" tIns="45720" rIns="91440" bIns="45720" anchor="ctr" anchorCtr="0" upright="1">
              <a:noAutofit/>
            </a:bodyPr>
            <a:lstStyle/>
            <a:p>
              <a:pPr>
                <a:lnSpc>
                  <a:spcPct val="115000"/>
                </a:lnSpc>
                <a:spcAft>
                  <a:spcPts val="1000"/>
                </a:spcAft>
              </a:pPr>
              <a:r>
                <a:rPr lang="es-ES" sz="1100">
                  <a:effectLst/>
                  <a:latin typeface="Calibri"/>
                  <a:ea typeface="Times New Roman"/>
                  <a:cs typeface="Times New Roman"/>
                </a:rPr>
                <a:t> </a:t>
              </a:r>
              <a:endParaRPr lang="es-EC" sz="1100">
                <a:effectLst/>
                <a:latin typeface="Calibri"/>
                <a:ea typeface="Calibri"/>
                <a:cs typeface="Times New Roman"/>
              </a:endParaRPr>
            </a:p>
          </p:txBody>
        </p:sp>
        <p:pic>
          <p:nvPicPr>
            <p:cNvPr id="64" name="Picture 2" descr="Imag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 y="3509"/>
              <a:ext cx="9881" cy="100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64 Grupo"/>
          <p:cNvGrpSpPr/>
          <p:nvPr/>
        </p:nvGrpSpPr>
        <p:grpSpPr>
          <a:xfrm>
            <a:off x="395536" y="6042297"/>
            <a:ext cx="8568952" cy="627063"/>
            <a:chOff x="395536" y="6042297"/>
            <a:chExt cx="8568952" cy="627063"/>
          </a:xfrm>
        </p:grpSpPr>
        <p:pic>
          <p:nvPicPr>
            <p:cNvPr id="66" name="65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67"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38</a:t>
            </a:fld>
            <a:endParaRPr lang="es-ES" dirty="0"/>
          </a:p>
        </p:txBody>
      </p:sp>
    </p:spTree>
    <p:extLst>
      <p:ext uri="{BB962C8B-B14F-4D97-AF65-F5344CB8AC3E}">
        <p14:creationId xmlns:p14="http://schemas.microsoft.com/office/powerpoint/2010/main" val="3466334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44624"/>
            <a:ext cx="7772400" cy="1143000"/>
          </a:xfrm>
        </p:spPr>
        <p:txBody>
          <a:bodyPr>
            <a:normAutofit/>
          </a:bodyPr>
          <a:lstStyle/>
          <a:p>
            <a:pPr marL="742950" lvl="0" indent="-742950" algn="ctr">
              <a:buFont typeface="+mj-lt"/>
              <a:buAutoNum type="arabicPeriod" startAt="6"/>
            </a:pPr>
            <a:r>
              <a:rPr lang="es-ES" b="1" dirty="0" smtClean="0">
                <a:solidFill>
                  <a:srgbClr val="C00000"/>
                </a:solidFill>
                <a:latin typeface="Franklin Gothic Book" panose="020B0503020102020204" pitchFamily="34" charset="0"/>
              </a:rPr>
              <a:t>F.O.D.A.</a:t>
            </a:r>
            <a:endParaRPr lang="es-EC" dirty="0">
              <a:solidFill>
                <a:srgbClr val="C00000"/>
              </a:solidFill>
              <a:latin typeface="Franklin Gothic Book" panose="020B05030201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551725508"/>
              </p:ext>
            </p:extLst>
          </p:nvPr>
        </p:nvGraphicFramePr>
        <p:xfrm>
          <a:off x="1187624" y="1052736"/>
          <a:ext cx="6768752" cy="5263336"/>
        </p:xfrm>
        <a:graphic>
          <a:graphicData uri="http://schemas.openxmlformats.org/drawingml/2006/table">
            <a:tbl>
              <a:tblPr firstRow="1" firstCol="1" bandRow="1">
                <a:tableStyleId>{5C22544A-7EE6-4342-B048-85BDC9FD1C3A}</a:tableStyleId>
              </a:tblPr>
              <a:tblGrid>
                <a:gridCol w="3456384"/>
                <a:gridCol w="3312368"/>
              </a:tblGrid>
              <a:tr h="465523">
                <a:tc gridSpan="2">
                  <a:txBody>
                    <a:bodyPr/>
                    <a:lstStyle/>
                    <a:p>
                      <a:pPr algn="ctr">
                        <a:lnSpc>
                          <a:spcPct val="115000"/>
                        </a:lnSpc>
                        <a:spcAft>
                          <a:spcPts val="0"/>
                        </a:spcAft>
                      </a:pPr>
                      <a:r>
                        <a:rPr lang="es-ES" sz="1800" b="1" dirty="0">
                          <a:effectLst/>
                        </a:rPr>
                        <a:t>ASPECTOS FAVORABLES</a:t>
                      </a:r>
                      <a:endParaRPr lang="es-EC" sz="1800" b="1" dirty="0">
                        <a:effectLst/>
                        <a:latin typeface="Calibri"/>
                        <a:ea typeface="Calibri"/>
                        <a:cs typeface="Times New Roman"/>
                      </a:endParaRPr>
                    </a:p>
                  </a:txBody>
                  <a:tcPr marL="68580" marR="68580" marT="0" marB="0" anchor="ctr"/>
                </a:tc>
                <a:tc hMerge="1">
                  <a:txBody>
                    <a:bodyPr/>
                    <a:lstStyle/>
                    <a:p>
                      <a:endParaRPr lang="es-EC"/>
                    </a:p>
                  </a:txBody>
                  <a:tcPr/>
                </a:tc>
              </a:tr>
              <a:tr h="521715">
                <a:tc>
                  <a:txBody>
                    <a:bodyPr/>
                    <a:lstStyle/>
                    <a:p>
                      <a:pPr algn="ctr">
                        <a:lnSpc>
                          <a:spcPct val="115000"/>
                        </a:lnSpc>
                        <a:spcBef>
                          <a:spcPts val="1200"/>
                        </a:spcBef>
                        <a:spcAft>
                          <a:spcPts val="0"/>
                        </a:spcAft>
                      </a:pPr>
                      <a:r>
                        <a:rPr lang="es-ES" sz="1600" b="1" dirty="0">
                          <a:effectLst/>
                        </a:rPr>
                        <a:t>Internos  (Fortalezas)</a:t>
                      </a:r>
                      <a:endParaRPr lang="es-EC" sz="1600" b="1" dirty="0">
                        <a:effectLst/>
                        <a:latin typeface="Calibri"/>
                        <a:ea typeface="Calibri"/>
                        <a:cs typeface="Times New Roman"/>
                      </a:endParaRPr>
                    </a:p>
                  </a:txBody>
                  <a:tcPr marL="68580" marR="68580" marT="0" marB="0" anchor="ctr"/>
                </a:tc>
                <a:tc>
                  <a:txBody>
                    <a:bodyPr/>
                    <a:lstStyle/>
                    <a:p>
                      <a:pPr algn="ctr">
                        <a:lnSpc>
                          <a:spcPct val="115000"/>
                        </a:lnSpc>
                        <a:spcBef>
                          <a:spcPts val="1200"/>
                        </a:spcBef>
                        <a:spcAft>
                          <a:spcPts val="0"/>
                        </a:spcAft>
                      </a:pPr>
                      <a:r>
                        <a:rPr lang="es-ES" sz="1600" b="1" dirty="0">
                          <a:effectLst/>
                        </a:rPr>
                        <a:t>Del entorno nacional y mundial  (Oportunidades)</a:t>
                      </a:r>
                      <a:endParaRPr lang="es-EC" sz="1600" b="1" dirty="0">
                        <a:effectLst/>
                        <a:latin typeface="Calibri"/>
                        <a:ea typeface="Calibri"/>
                        <a:cs typeface="Times New Roman"/>
                      </a:endParaRPr>
                    </a:p>
                  </a:txBody>
                  <a:tcPr marL="68580" marR="68580" marT="0" marB="0" anchor="ctr"/>
                </a:tc>
              </a:tr>
              <a:tr h="499855">
                <a:tc>
                  <a:txBody>
                    <a:bodyPr/>
                    <a:lstStyle/>
                    <a:p>
                      <a:pPr>
                        <a:lnSpc>
                          <a:spcPct val="115000"/>
                        </a:lnSpc>
                        <a:spcBef>
                          <a:spcPts val="1200"/>
                        </a:spcBef>
                        <a:spcAft>
                          <a:spcPts val="0"/>
                        </a:spcAft>
                      </a:pPr>
                      <a:r>
                        <a:rPr lang="es-ES" sz="1300" b="1" dirty="0">
                          <a:effectLst/>
                        </a:rPr>
                        <a:t>F1 Prestigio y posicionamiento a nivel nacional.</a:t>
                      </a:r>
                      <a:endParaRPr lang="es-EC" sz="1300" b="1" dirty="0">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300" b="1" dirty="0">
                          <a:effectLst/>
                        </a:rPr>
                        <a:t>O1 Apoyo gubernamental para capacitación de docentes a nivel nacional e internacional.</a:t>
                      </a:r>
                      <a:endParaRPr lang="es-EC" sz="1300" b="1" dirty="0">
                        <a:effectLst/>
                        <a:latin typeface="Calibri"/>
                        <a:ea typeface="Calibri"/>
                        <a:cs typeface="Times New Roman"/>
                      </a:endParaRPr>
                    </a:p>
                  </a:txBody>
                  <a:tcPr marL="68580" marR="68580" marT="0" marB="0" anchor="ctr"/>
                </a:tc>
              </a:tr>
              <a:tr h="1039079">
                <a:tc>
                  <a:txBody>
                    <a:bodyPr/>
                    <a:lstStyle/>
                    <a:p>
                      <a:pPr>
                        <a:lnSpc>
                          <a:spcPct val="115000"/>
                        </a:lnSpc>
                        <a:spcBef>
                          <a:spcPts val="1200"/>
                        </a:spcBef>
                        <a:spcAft>
                          <a:spcPts val="0"/>
                        </a:spcAft>
                      </a:pPr>
                      <a:r>
                        <a:rPr lang="es-ES" sz="1300" b="1" dirty="0">
                          <a:effectLst/>
                        </a:rPr>
                        <a:t>F2 Centro autorizado para la preparación y recepción del examen internacional de  TOEFL </a:t>
                      </a:r>
                      <a:r>
                        <a:rPr lang="es-ES" sz="1300" b="1" dirty="0" err="1">
                          <a:effectLst/>
                        </a:rPr>
                        <a:t>TOEFL</a:t>
                      </a:r>
                      <a:r>
                        <a:rPr lang="es-ES" sz="1300" b="1" dirty="0">
                          <a:effectLst/>
                        </a:rPr>
                        <a:t> (Test Of English as a </a:t>
                      </a:r>
                      <a:r>
                        <a:rPr lang="es-ES" sz="1300" b="1" dirty="0" err="1">
                          <a:effectLst/>
                        </a:rPr>
                        <a:t>Foreign</a:t>
                      </a:r>
                      <a:r>
                        <a:rPr lang="es-ES" sz="1300" b="1" dirty="0">
                          <a:effectLst/>
                        </a:rPr>
                        <a:t> </a:t>
                      </a:r>
                      <a:r>
                        <a:rPr lang="es-ES" sz="1300" b="1" dirty="0" err="1">
                          <a:effectLst/>
                        </a:rPr>
                        <a:t>Language</a:t>
                      </a:r>
                      <a:r>
                        <a:rPr lang="es-ES" sz="1300" b="1" dirty="0">
                          <a:effectLst/>
                        </a:rPr>
                        <a:t>) y GRE (</a:t>
                      </a:r>
                      <a:r>
                        <a:rPr lang="es-ES" sz="1300" b="1" dirty="0" err="1">
                          <a:effectLst/>
                        </a:rPr>
                        <a:t>Graduate</a:t>
                      </a:r>
                      <a:r>
                        <a:rPr lang="es-ES" sz="1300" b="1" dirty="0">
                          <a:effectLst/>
                        </a:rPr>
                        <a:t> Record </a:t>
                      </a:r>
                      <a:r>
                        <a:rPr lang="es-ES" sz="1300" b="1" dirty="0" err="1">
                          <a:effectLst/>
                        </a:rPr>
                        <a:t>Examinations</a:t>
                      </a:r>
                      <a:r>
                        <a:rPr lang="es-ES" sz="1300" b="1" dirty="0">
                          <a:effectLst/>
                        </a:rPr>
                        <a:t>)</a:t>
                      </a:r>
                      <a:endParaRPr lang="es-EC" sz="1300" b="1" dirty="0">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300" b="1" dirty="0">
                          <a:effectLst/>
                        </a:rPr>
                        <a:t>O2 El mundo globalizado convirtió a los idiomas Inglés y Chino Mandarín en los idiomas más importantes del mundo.</a:t>
                      </a:r>
                      <a:endParaRPr lang="es-EC" sz="1300" b="1" dirty="0">
                        <a:effectLst/>
                        <a:latin typeface="Calibri"/>
                        <a:ea typeface="Calibri"/>
                        <a:cs typeface="Times New Roman"/>
                      </a:endParaRPr>
                    </a:p>
                  </a:txBody>
                  <a:tcPr marL="68580" marR="68580" marT="0" marB="0" anchor="ctr"/>
                </a:tc>
              </a:tr>
              <a:tr h="757339">
                <a:tc>
                  <a:txBody>
                    <a:bodyPr/>
                    <a:lstStyle/>
                    <a:p>
                      <a:pPr>
                        <a:lnSpc>
                          <a:spcPct val="115000"/>
                        </a:lnSpc>
                        <a:spcBef>
                          <a:spcPts val="1200"/>
                        </a:spcBef>
                        <a:spcAft>
                          <a:spcPts val="0"/>
                        </a:spcAft>
                      </a:pPr>
                      <a:r>
                        <a:rPr lang="es-ES" sz="1300" b="1">
                          <a:effectLst/>
                        </a:rPr>
                        <a:t>F3 Laboratorios interactivos y aulas con tecnología contemporánea.</a:t>
                      </a:r>
                      <a:endParaRPr lang="es-EC" sz="13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300" b="1" dirty="0">
                          <a:effectLst/>
                        </a:rPr>
                        <a:t>O3 Existe una creciente demanda de la enseñanza del idioma Inglés y Chino Mandarín, entre otras lenguas. </a:t>
                      </a:r>
                      <a:endParaRPr lang="es-EC" sz="1300" b="1" dirty="0">
                        <a:effectLst/>
                        <a:latin typeface="Calibri"/>
                        <a:ea typeface="Calibri"/>
                        <a:cs typeface="Times New Roman"/>
                      </a:endParaRPr>
                    </a:p>
                  </a:txBody>
                  <a:tcPr marL="68580" marR="68580" marT="0" marB="0" anchor="ctr"/>
                </a:tc>
              </a:tr>
              <a:tr h="499855">
                <a:tc>
                  <a:txBody>
                    <a:bodyPr/>
                    <a:lstStyle/>
                    <a:p>
                      <a:pPr>
                        <a:lnSpc>
                          <a:spcPct val="115000"/>
                        </a:lnSpc>
                        <a:spcBef>
                          <a:spcPts val="1200"/>
                        </a:spcBef>
                        <a:spcAft>
                          <a:spcPts val="0"/>
                        </a:spcAft>
                      </a:pPr>
                      <a:r>
                        <a:rPr lang="es-ES" sz="1300" b="1">
                          <a:effectLst/>
                        </a:rPr>
                        <a:t>F4 Talento humano con formación profesional y liderazgo.</a:t>
                      </a:r>
                      <a:endParaRPr lang="es-EC" sz="13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300" b="1" dirty="0">
                          <a:effectLst/>
                        </a:rPr>
                        <a:t>O4 Existen grandes posibilidades de convenios y alianzas con universidades extranjeras.</a:t>
                      </a:r>
                      <a:endParaRPr lang="es-EC" sz="1300" b="1" dirty="0">
                        <a:effectLst/>
                        <a:latin typeface="Calibri"/>
                        <a:ea typeface="Calibri"/>
                        <a:cs typeface="Times New Roman"/>
                      </a:endParaRPr>
                    </a:p>
                  </a:txBody>
                  <a:tcPr marL="68580" marR="68580" marT="0" marB="0" anchor="ctr"/>
                </a:tc>
              </a:tr>
              <a:tr h="757339">
                <a:tc>
                  <a:txBody>
                    <a:bodyPr/>
                    <a:lstStyle/>
                    <a:p>
                      <a:pPr>
                        <a:lnSpc>
                          <a:spcPct val="115000"/>
                        </a:lnSpc>
                        <a:spcBef>
                          <a:spcPts val="1200"/>
                        </a:spcBef>
                        <a:spcAft>
                          <a:spcPts val="0"/>
                        </a:spcAft>
                      </a:pPr>
                      <a:r>
                        <a:rPr lang="es-ES" sz="1300" b="1">
                          <a:effectLst/>
                        </a:rPr>
                        <a:t>F5 Capacitación y actualización constante de docentes.</a:t>
                      </a:r>
                      <a:endParaRPr lang="es-EC" sz="13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300" b="1" dirty="0">
                          <a:effectLst/>
                        </a:rPr>
                        <a:t>O5 Las relaciones con las embajadas y organismos afines, permiten viabilizar intercambios académicos y culturales.   </a:t>
                      </a:r>
                      <a:endParaRPr lang="es-EC" sz="1300" b="1" dirty="0">
                        <a:effectLst/>
                        <a:latin typeface="Calibri"/>
                        <a:ea typeface="Calibri"/>
                        <a:cs typeface="Times New Roman"/>
                      </a:endParaRPr>
                    </a:p>
                  </a:txBody>
                  <a:tcPr marL="68580" marR="68580" marT="0" marB="0" anchor="ctr"/>
                </a:tc>
              </a:tr>
              <a:tr h="499855">
                <a:tc>
                  <a:txBody>
                    <a:bodyPr/>
                    <a:lstStyle/>
                    <a:p>
                      <a:pPr>
                        <a:lnSpc>
                          <a:spcPct val="115000"/>
                        </a:lnSpc>
                        <a:spcBef>
                          <a:spcPts val="1200"/>
                        </a:spcBef>
                        <a:spcAft>
                          <a:spcPts val="0"/>
                        </a:spcAft>
                      </a:pPr>
                      <a:r>
                        <a:rPr lang="es-ES" sz="1300" b="1">
                          <a:effectLst/>
                        </a:rPr>
                        <a:t>F6 Alineamiento institucional a los objetivos y políticas de la Educación Superior Nacional.</a:t>
                      </a:r>
                      <a:endParaRPr lang="es-EC" sz="1300" b="1">
                        <a:effectLst/>
                        <a:latin typeface="Calibri"/>
                        <a:ea typeface="Calibri"/>
                        <a:cs typeface="Times New Roman"/>
                      </a:endParaRPr>
                    </a:p>
                  </a:txBody>
                  <a:tcPr marL="68580" marR="68580" marT="0" marB="0" anchor="ctr"/>
                </a:tc>
                <a:tc>
                  <a:txBody>
                    <a:bodyPr/>
                    <a:lstStyle/>
                    <a:p>
                      <a:endParaRPr lang="es-EC" sz="1300" b="1" dirty="0">
                        <a:effectLst/>
                        <a:latin typeface="Calibri"/>
                      </a:endParaRPr>
                    </a:p>
                  </a:txBody>
                  <a:tcPr marL="68580" marR="68580" marT="0" marB="0" anchor="ctr"/>
                </a:tc>
              </a:tr>
            </a:tbl>
          </a:graphicData>
        </a:graphic>
      </p:graphicFrame>
      <p:grpSp>
        <p:nvGrpSpPr>
          <p:cNvPr id="5" name="4 Grupo"/>
          <p:cNvGrpSpPr/>
          <p:nvPr/>
        </p:nvGrpSpPr>
        <p:grpSpPr>
          <a:xfrm>
            <a:off x="395536" y="6042297"/>
            <a:ext cx="8568952" cy="627063"/>
            <a:chOff x="395536" y="6042297"/>
            <a:chExt cx="8568952" cy="627063"/>
          </a:xfrm>
        </p:grpSpPr>
        <p:pic>
          <p:nvPicPr>
            <p:cNvPr id="6" name="5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7"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39</a:t>
            </a:fld>
            <a:endParaRPr lang="es-ES" dirty="0"/>
          </a:p>
        </p:txBody>
      </p:sp>
    </p:spTree>
    <p:extLst>
      <p:ext uri="{BB962C8B-B14F-4D97-AF65-F5344CB8AC3E}">
        <p14:creationId xmlns:p14="http://schemas.microsoft.com/office/powerpoint/2010/main" val="7173820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4" name="3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5"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a:t>
            </a:fld>
            <a:endParaRPr lang="es-ES" dirty="0"/>
          </a:p>
        </p:txBody>
      </p:sp>
      <p:sp>
        <p:nvSpPr>
          <p:cNvPr id="8" name="AutoShape 7"/>
          <p:cNvSpPr>
            <a:spLocks noChangeArrowheads="1"/>
          </p:cNvSpPr>
          <p:nvPr/>
        </p:nvSpPr>
        <p:spPr bwMode="auto">
          <a:xfrm>
            <a:off x="338808" y="2596263"/>
            <a:ext cx="8553672" cy="1015663"/>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60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OBJETIVOS</a:t>
            </a:r>
            <a:endParaRPr lang="es-EC" sz="60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364770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898626386"/>
              </p:ext>
            </p:extLst>
          </p:nvPr>
        </p:nvGraphicFramePr>
        <p:xfrm>
          <a:off x="1187624" y="1052736"/>
          <a:ext cx="6768752" cy="5204286"/>
        </p:xfrm>
        <a:graphic>
          <a:graphicData uri="http://schemas.openxmlformats.org/drawingml/2006/table">
            <a:tbl>
              <a:tblPr firstRow="1" firstCol="1" bandRow="1">
                <a:tableStyleId>{5C22544A-7EE6-4342-B048-85BDC9FD1C3A}</a:tableStyleId>
              </a:tblPr>
              <a:tblGrid>
                <a:gridCol w="3456384"/>
                <a:gridCol w="3312368"/>
              </a:tblGrid>
              <a:tr h="541122">
                <a:tc gridSpan="2">
                  <a:txBody>
                    <a:bodyPr/>
                    <a:lstStyle/>
                    <a:p>
                      <a:pPr algn="ctr">
                        <a:lnSpc>
                          <a:spcPct val="115000"/>
                        </a:lnSpc>
                        <a:spcBef>
                          <a:spcPts val="1200"/>
                        </a:spcBef>
                        <a:spcAft>
                          <a:spcPts val="0"/>
                        </a:spcAft>
                      </a:pPr>
                      <a:r>
                        <a:rPr lang="es-ES" sz="1800" dirty="0">
                          <a:effectLst/>
                        </a:rPr>
                        <a:t>ASPECTOS DESFAVORABLES</a:t>
                      </a:r>
                      <a:endParaRPr lang="es-EC" sz="2400" dirty="0">
                        <a:effectLst/>
                        <a:latin typeface="Calibri"/>
                        <a:ea typeface="Calibri"/>
                        <a:cs typeface="Times New Roman"/>
                      </a:endParaRPr>
                    </a:p>
                  </a:txBody>
                  <a:tcPr marL="68580" marR="68580" marT="0" marB="0" anchor="ctr"/>
                </a:tc>
                <a:tc hMerge="1">
                  <a:txBody>
                    <a:bodyPr/>
                    <a:lstStyle/>
                    <a:p>
                      <a:endParaRPr lang="es-EC"/>
                    </a:p>
                  </a:txBody>
                  <a:tcPr/>
                </a:tc>
              </a:tr>
              <a:tr h="541122">
                <a:tc>
                  <a:txBody>
                    <a:bodyPr/>
                    <a:lstStyle/>
                    <a:p>
                      <a:pPr algn="ctr">
                        <a:lnSpc>
                          <a:spcPct val="115000"/>
                        </a:lnSpc>
                        <a:spcBef>
                          <a:spcPts val="1200"/>
                        </a:spcBef>
                        <a:spcAft>
                          <a:spcPts val="0"/>
                        </a:spcAft>
                      </a:pPr>
                      <a:r>
                        <a:rPr lang="es-ES" sz="1600" b="1" dirty="0">
                          <a:effectLst/>
                        </a:rPr>
                        <a:t>Internos  (Debilidades)</a:t>
                      </a:r>
                      <a:endParaRPr lang="es-EC" sz="1600" b="1" dirty="0">
                        <a:effectLst/>
                        <a:latin typeface="Calibri"/>
                        <a:ea typeface="Calibri"/>
                        <a:cs typeface="Times New Roman"/>
                      </a:endParaRPr>
                    </a:p>
                  </a:txBody>
                  <a:tcPr marL="68580" marR="68580" marT="0" marB="0" anchor="ctr"/>
                </a:tc>
                <a:tc>
                  <a:txBody>
                    <a:bodyPr/>
                    <a:lstStyle/>
                    <a:p>
                      <a:pPr algn="ctr">
                        <a:lnSpc>
                          <a:spcPct val="115000"/>
                        </a:lnSpc>
                        <a:spcBef>
                          <a:spcPts val="1200"/>
                        </a:spcBef>
                        <a:spcAft>
                          <a:spcPts val="0"/>
                        </a:spcAft>
                      </a:pPr>
                      <a:r>
                        <a:rPr lang="es-ES" sz="1600" b="1" dirty="0">
                          <a:effectLst/>
                        </a:rPr>
                        <a:t>Del entorno nacional y mundial  (Amenazas)</a:t>
                      </a:r>
                      <a:endParaRPr lang="es-EC" sz="1600" b="1" dirty="0">
                        <a:effectLst/>
                        <a:latin typeface="Calibri"/>
                        <a:ea typeface="Calibri"/>
                        <a:cs typeface="Times New Roman"/>
                      </a:endParaRPr>
                    </a:p>
                  </a:txBody>
                  <a:tcPr marL="68580" marR="68580" marT="0" marB="0" anchor="ctr"/>
                </a:tc>
              </a:tr>
              <a:tr h="880325">
                <a:tc>
                  <a:txBody>
                    <a:bodyPr/>
                    <a:lstStyle/>
                    <a:p>
                      <a:pPr>
                        <a:lnSpc>
                          <a:spcPct val="115000"/>
                        </a:lnSpc>
                        <a:spcBef>
                          <a:spcPts val="1200"/>
                        </a:spcBef>
                        <a:spcAft>
                          <a:spcPts val="0"/>
                        </a:spcAft>
                      </a:pPr>
                      <a:r>
                        <a:rPr lang="es-ES" sz="1400" b="1" dirty="0">
                          <a:effectLst/>
                        </a:rPr>
                        <a:t>D1 Oferta académica limitada.</a:t>
                      </a:r>
                      <a:endParaRPr lang="es-EC" sz="1400" b="1" dirty="0">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400" b="1" dirty="0">
                          <a:effectLst/>
                        </a:rPr>
                        <a:t>A1 La competencia representada por instituciones con similar o mejor oferta académica.</a:t>
                      </a:r>
                      <a:endParaRPr lang="es-EC" sz="1400" b="1" dirty="0">
                        <a:effectLst/>
                        <a:latin typeface="Calibri"/>
                        <a:ea typeface="Calibri"/>
                        <a:cs typeface="Times New Roman"/>
                      </a:endParaRPr>
                    </a:p>
                  </a:txBody>
                  <a:tcPr marL="68580" marR="68580" marT="0" marB="0" anchor="ctr"/>
                </a:tc>
              </a:tr>
              <a:tr h="880325">
                <a:tc>
                  <a:txBody>
                    <a:bodyPr/>
                    <a:lstStyle/>
                    <a:p>
                      <a:pPr>
                        <a:lnSpc>
                          <a:spcPct val="115000"/>
                        </a:lnSpc>
                        <a:spcBef>
                          <a:spcPts val="1200"/>
                        </a:spcBef>
                        <a:spcAft>
                          <a:spcPts val="0"/>
                        </a:spcAft>
                      </a:pPr>
                      <a:r>
                        <a:rPr lang="es-ES" sz="1400" b="1">
                          <a:effectLst/>
                        </a:rPr>
                        <a:t>D2 La oferta académica de los programas de suficiencia en el idioma Inglés (nivel B2) no se cumple plenamente.</a:t>
                      </a:r>
                      <a:endParaRPr lang="es-EC" sz="14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400" b="1" dirty="0">
                          <a:effectLst/>
                        </a:rPr>
                        <a:t>A2 Inestabilidad económica y política a nivel mundial y del país.</a:t>
                      </a:r>
                      <a:endParaRPr lang="es-EC" sz="1400" b="1" dirty="0">
                        <a:effectLst/>
                        <a:latin typeface="Calibri"/>
                        <a:ea typeface="Calibri"/>
                        <a:cs typeface="Times New Roman"/>
                      </a:endParaRPr>
                    </a:p>
                  </a:txBody>
                  <a:tcPr marL="68580" marR="68580" marT="0" marB="0" anchor="ctr"/>
                </a:tc>
              </a:tr>
              <a:tr h="1179624">
                <a:tc>
                  <a:txBody>
                    <a:bodyPr/>
                    <a:lstStyle/>
                    <a:p>
                      <a:pPr>
                        <a:lnSpc>
                          <a:spcPct val="115000"/>
                        </a:lnSpc>
                        <a:spcBef>
                          <a:spcPts val="1200"/>
                        </a:spcBef>
                        <a:spcAft>
                          <a:spcPts val="0"/>
                        </a:spcAft>
                      </a:pPr>
                      <a:r>
                        <a:rPr lang="es-ES" sz="1400" b="1">
                          <a:effectLst/>
                        </a:rPr>
                        <a:t>D3 Deficiente seguimiento de los resultados de aprendizaje de los  estudiantes egresados de la carrera y certificados de  los programas de suficiencia.</a:t>
                      </a:r>
                      <a:endParaRPr lang="es-EC" sz="14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400" b="1" dirty="0">
                          <a:effectLst/>
                        </a:rPr>
                        <a:t>A3 Incremento del nivel de exigencia de los indicadores para la acreditación de las IES y sus carreras.</a:t>
                      </a:r>
                      <a:endParaRPr lang="es-EC" sz="1400" b="1" dirty="0">
                        <a:effectLst/>
                        <a:latin typeface="Calibri"/>
                        <a:ea typeface="Calibri"/>
                        <a:cs typeface="Times New Roman"/>
                      </a:endParaRPr>
                    </a:p>
                  </a:txBody>
                  <a:tcPr marL="68580" marR="68580" marT="0" marB="0" anchor="ctr"/>
                </a:tc>
              </a:tr>
              <a:tr h="581029">
                <a:tc>
                  <a:txBody>
                    <a:bodyPr/>
                    <a:lstStyle/>
                    <a:p>
                      <a:pPr>
                        <a:lnSpc>
                          <a:spcPct val="115000"/>
                        </a:lnSpc>
                        <a:spcBef>
                          <a:spcPts val="1200"/>
                        </a:spcBef>
                        <a:spcAft>
                          <a:spcPts val="0"/>
                        </a:spcAft>
                      </a:pPr>
                      <a:r>
                        <a:rPr lang="es-ES" sz="1400" b="1">
                          <a:effectLst/>
                        </a:rPr>
                        <a:t>D4 La evaluación por parte de pares de la carrera y programas de suficiencia.</a:t>
                      </a:r>
                      <a:endParaRPr lang="es-EC" sz="14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400" b="1" dirty="0">
                          <a:effectLst/>
                        </a:rPr>
                        <a:t>A4 Inestabilidad laboral de los docentes y personal administrativo.</a:t>
                      </a:r>
                      <a:endParaRPr lang="es-EC" sz="1400" b="1" dirty="0">
                        <a:effectLst/>
                        <a:latin typeface="Calibri"/>
                        <a:ea typeface="Calibri"/>
                        <a:cs typeface="Times New Roman"/>
                      </a:endParaRPr>
                    </a:p>
                  </a:txBody>
                  <a:tcPr marL="68580" marR="68580" marT="0" marB="0" anchor="ctr"/>
                </a:tc>
              </a:tr>
              <a:tr h="581029">
                <a:tc>
                  <a:txBody>
                    <a:bodyPr/>
                    <a:lstStyle/>
                    <a:p>
                      <a:pPr>
                        <a:lnSpc>
                          <a:spcPct val="115000"/>
                        </a:lnSpc>
                        <a:spcBef>
                          <a:spcPts val="1200"/>
                        </a:spcBef>
                        <a:spcAft>
                          <a:spcPts val="0"/>
                        </a:spcAft>
                      </a:pPr>
                      <a:r>
                        <a:rPr lang="es-ES" sz="1400" b="1">
                          <a:effectLst/>
                        </a:rPr>
                        <a:t>D5 Infraestructura física inapropiada con mobiliario poco práctico.</a:t>
                      </a:r>
                      <a:endParaRPr lang="es-EC" sz="1400" b="1">
                        <a:effectLst/>
                        <a:latin typeface="Calibri"/>
                        <a:ea typeface="Calibri"/>
                        <a:cs typeface="Times New Roman"/>
                      </a:endParaRPr>
                    </a:p>
                  </a:txBody>
                  <a:tcPr marL="68580" marR="68580" marT="0" marB="0" anchor="ctr"/>
                </a:tc>
                <a:tc>
                  <a:txBody>
                    <a:bodyPr/>
                    <a:lstStyle/>
                    <a:p>
                      <a:pPr>
                        <a:lnSpc>
                          <a:spcPct val="115000"/>
                        </a:lnSpc>
                        <a:spcBef>
                          <a:spcPts val="1200"/>
                        </a:spcBef>
                        <a:spcAft>
                          <a:spcPts val="0"/>
                        </a:spcAft>
                      </a:pPr>
                      <a:r>
                        <a:rPr lang="es-ES" sz="1400" b="1" dirty="0">
                          <a:effectLst/>
                        </a:rPr>
                        <a:t> </a:t>
                      </a:r>
                      <a:endParaRPr lang="es-EC" sz="1400" b="1" dirty="0">
                        <a:effectLst/>
                        <a:latin typeface="Calibri"/>
                        <a:ea typeface="Calibri"/>
                        <a:cs typeface="Times New Roman"/>
                      </a:endParaRPr>
                    </a:p>
                  </a:txBody>
                  <a:tcPr marL="68580" marR="68580" marT="0" marB="0" anchor="ctr"/>
                </a:tc>
              </a:tr>
            </a:tbl>
          </a:graphicData>
        </a:graphic>
      </p:graphicFrame>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40</a:t>
            </a:fld>
            <a:endParaRPr lang="es-ES" dirty="0"/>
          </a:p>
        </p:txBody>
      </p:sp>
      <p:sp>
        <p:nvSpPr>
          <p:cNvPr id="10" name="1 Título"/>
          <p:cNvSpPr>
            <a:spLocks noGrp="1"/>
          </p:cNvSpPr>
          <p:nvPr>
            <p:ph type="title"/>
          </p:nvPr>
        </p:nvSpPr>
        <p:spPr>
          <a:xfrm>
            <a:off x="683568" y="44624"/>
            <a:ext cx="7772400" cy="1143000"/>
          </a:xfrm>
        </p:spPr>
        <p:txBody>
          <a:bodyPr>
            <a:normAutofit/>
          </a:bodyPr>
          <a:lstStyle/>
          <a:p>
            <a:pPr marL="742950" lvl="0" indent="-742950" algn="ctr">
              <a:buFont typeface="+mj-lt"/>
              <a:buAutoNum type="arabicPeriod" startAt="6"/>
            </a:pPr>
            <a:r>
              <a:rPr lang="es-ES" b="1" dirty="0" smtClean="0">
                <a:solidFill>
                  <a:srgbClr val="C00000"/>
                </a:solidFill>
                <a:latin typeface="Franklin Gothic Book" panose="020B0503020102020204" pitchFamily="34" charset="0"/>
              </a:rPr>
              <a:t>F.O.D.A.</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66922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797661440"/>
              </p:ext>
            </p:extLst>
          </p:nvPr>
        </p:nvGraphicFramePr>
        <p:xfrm>
          <a:off x="1165870" y="1052736"/>
          <a:ext cx="6862514" cy="4913821"/>
        </p:xfrm>
        <a:graphic>
          <a:graphicData uri="http://schemas.openxmlformats.org/drawingml/2006/table">
            <a:tbl>
              <a:tblPr firstRow="1" firstCol="1" bandRow="1">
                <a:tableStyleId>{5C22544A-7EE6-4342-B048-85BDC9FD1C3A}</a:tableStyleId>
              </a:tblPr>
              <a:tblGrid>
                <a:gridCol w="3504262"/>
                <a:gridCol w="3358252"/>
              </a:tblGrid>
              <a:tr h="502792">
                <a:tc>
                  <a:txBody>
                    <a:bodyPr/>
                    <a:lstStyle/>
                    <a:p>
                      <a:pPr>
                        <a:lnSpc>
                          <a:spcPct val="115000"/>
                        </a:lnSpc>
                        <a:spcBef>
                          <a:spcPts val="1200"/>
                        </a:spcBef>
                        <a:spcAft>
                          <a:spcPts val="0"/>
                        </a:spcAft>
                      </a:pPr>
                      <a:r>
                        <a:rPr lang="es-ES" sz="1400" b="1" dirty="0">
                          <a:effectLst/>
                        </a:rPr>
                        <a:t>D5 Infraestructura física inapropiada con mobiliario poco práctico.</a:t>
                      </a:r>
                      <a:endParaRPr lang="es-EC" sz="1800" b="1" dirty="0">
                        <a:effectLst/>
                        <a:latin typeface="Calibri"/>
                        <a:ea typeface="Calibri"/>
                        <a:cs typeface="Times New Roman"/>
                      </a:endParaRPr>
                    </a:p>
                  </a:txBody>
                  <a:tcPr marL="68580" marR="68580" marT="0" marB="0" anchor="ctr"/>
                </a:tc>
                <a:tc rowSpan="9">
                  <a:txBody>
                    <a:bodyPr/>
                    <a:lstStyle/>
                    <a:p>
                      <a:pPr>
                        <a:lnSpc>
                          <a:spcPct val="115000"/>
                        </a:lnSpc>
                        <a:spcBef>
                          <a:spcPts val="1200"/>
                        </a:spcBef>
                        <a:spcAft>
                          <a:spcPts val="0"/>
                        </a:spcAft>
                      </a:pPr>
                      <a:r>
                        <a:rPr lang="es-ES" sz="1400" b="1" dirty="0">
                          <a:effectLst/>
                        </a:rPr>
                        <a:t> </a:t>
                      </a:r>
                      <a:endParaRPr lang="es-EC" sz="1800" b="1" dirty="0">
                        <a:effectLst/>
                        <a:latin typeface="Calibri"/>
                        <a:ea typeface="Calibri"/>
                        <a:cs typeface="Times New Roman"/>
                      </a:endParaRPr>
                    </a:p>
                  </a:txBody>
                  <a:tcPr marL="68580" marR="68580" marT="0" marB="0" anchor="ctr"/>
                </a:tc>
              </a:tr>
              <a:tr h="502792">
                <a:tc>
                  <a:txBody>
                    <a:bodyPr/>
                    <a:lstStyle/>
                    <a:p>
                      <a:pPr>
                        <a:lnSpc>
                          <a:spcPct val="115000"/>
                        </a:lnSpc>
                        <a:spcBef>
                          <a:spcPts val="1200"/>
                        </a:spcBef>
                        <a:spcAft>
                          <a:spcPts val="0"/>
                        </a:spcAft>
                      </a:pPr>
                      <a:r>
                        <a:rPr lang="es-ES" sz="1400" b="1" dirty="0">
                          <a:effectLst/>
                        </a:rPr>
                        <a:t>D6 Poco acceso a bibliotecas virtuales  especializadas.</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468258">
                <a:tc>
                  <a:txBody>
                    <a:bodyPr/>
                    <a:lstStyle/>
                    <a:p>
                      <a:pPr>
                        <a:lnSpc>
                          <a:spcPct val="115000"/>
                        </a:lnSpc>
                        <a:spcBef>
                          <a:spcPts val="1200"/>
                        </a:spcBef>
                        <a:spcAft>
                          <a:spcPts val="0"/>
                        </a:spcAft>
                      </a:pPr>
                      <a:r>
                        <a:rPr lang="es-ES" sz="1400" b="1" dirty="0">
                          <a:effectLst/>
                        </a:rPr>
                        <a:t>D7 Limitado acceso a la tecnología WIFI.</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468258">
                <a:tc>
                  <a:txBody>
                    <a:bodyPr/>
                    <a:lstStyle/>
                    <a:p>
                      <a:pPr>
                        <a:lnSpc>
                          <a:spcPct val="115000"/>
                        </a:lnSpc>
                        <a:spcBef>
                          <a:spcPts val="1200"/>
                        </a:spcBef>
                        <a:spcAft>
                          <a:spcPts val="0"/>
                        </a:spcAft>
                      </a:pPr>
                      <a:r>
                        <a:rPr lang="es-ES" sz="1400" b="1" dirty="0">
                          <a:effectLst/>
                        </a:rPr>
                        <a:t>D8 Bajo nivel de investigación científica.</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502792">
                <a:tc>
                  <a:txBody>
                    <a:bodyPr/>
                    <a:lstStyle/>
                    <a:p>
                      <a:pPr>
                        <a:lnSpc>
                          <a:spcPct val="115000"/>
                        </a:lnSpc>
                        <a:spcBef>
                          <a:spcPts val="1200"/>
                        </a:spcBef>
                        <a:spcAft>
                          <a:spcPts val="0"/>
                        </a:spcAft>
                      </a:pPr>
                      <a:r>
                        <a:rPr lang="es-ES" sz="1400" b="1" dirty="0">
                          <a:effectLst/>
                        </a:rPr>
                        <a:t>D9 Falta de implementación de una gestión administrativa por procesos.</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468258">
                <a:tc>
                  <a:txBody>
                    <a:bodyPr/>
                    <a:lstStyle/>
                    <a:p>
                      <a:pPr>
                        <a:lnSpc>
                          <a:spcPct val="115000"/>
                        </a:lnSpc>
                        <a:spcBef>
                          <a:spcPts val="1200"/>
                        </a:spcBef>
                        <a:spcAft>
                          <a:spcPts val="0"/>
                        </a:spcAft>
                      </a:pPr>
                      <a:r>
                        <a:rPr lang="es-ES" sz="1400" b="1" dirty="0">
                          <a:effectLst/>
                        </a:rPr>
                        <a:t>D10 Reducida asignación presupuestaria.</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502792">
                <a:tc>
                  <a:txBody>
                    <a:bodyPr/>
                    <a:lstStyle/>
                    <a:p>
                      <a:pPr>
                        <a:lnSpc>
                          <a:spcPct val="115000"/>
                        </a:lnSpc>
                        <a:spcBef>
                          <a:spcPts val="1200"/>
                        </a:spcBef>
                        <a:spcAft>
                          <a:spcPts val="0"/>
                        </a:spcAft>
                      </a:pPr>
                      <a:r>
                        <a:rPr lang="es-ES" sz="1400" b="1" dirty="0">
                          <a:effectLst/>
                        </a:rPr>
                        <a:t>D11 Carencia de docentes nativo hablantes de lenguas extranjeras.</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761787">
                <a:tc>
                  <a:txBody>
                    <a:bodyPr/>
                    <a:lstStyle/>
                    <a:p>
                      <a:pPr>
                        <a:lnSpc>
                          <a:spcPct val="115000"/>
                        </a:lnSpc>
                        <a:spcBef>
                          <a:spcPts val="1200"/>
                        </a:spcBef>
                        <a:spcAft>
                          <a:spcPts val="0"/>
                        </a:spcAft>
                      </a:pPr>
                      <a:r>
                        <a:rPr lang="es-ES" sz="1400" b="1" dirty="0">
                          <a:effectLst/>
                        </a:rPr>
                        <a:t>D12 Falta de efectividad del  programa de enseñanza del idioma Inglés en la modalidad a distancia.</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r h="502792">
                <a:tc>
                  <a:txBody>
                    <a:bodyPr/>
                    <a:lstStyle/>
                    <a:p>
                      <a:pPr>
                        <a:lnSpc>
                          <a:spcPct val="115000"/>
                        </a:lnSpc>
                        <a:spcBef>
                          <a:spcPts val="1200"/>
                        </a:spcBef>
                        <a:spcAft>
                          <a:spcPts val="0"/>
                        </a:spcAft>
                      </a:pPr>
                      <a:r>
                        <a:rPr lang="es-ES" sz="1400" b="1" dirty="0">
                          <a:effectLst/>
                        </a:rPr>
                        <a:t>D13 Escasa capacitación de los docentes militares que sirven  en los Centros de Apoyo. </a:t>
                      </a:r>
                      <a:endParaRPr lang="es-EC" sz="1800" b="1" dirty="0">
                        <a:effectLst/>
                        <a:latin typeface="Calibri"/>
                        <a:ea typeface="Calibri"/>
                        <a:cs typeface="Times New Roman"/>
                      </a:endParaRPr>
                    </a:p>
                  </a:txBody>
                  <a:tcPr marL="68580" marR="68580" marT="0" marB="0" anchor="ctr"/>
                </a:tc>
                <a:tc vMerge="1">
                  <a:txBody>
                    <a:bodyPr/>
                    <a:lstStyle/>
                    <a:p>
                      <a:endParaRPr lang="es-EC"/>
                    </a:p>
                  </a:txBody>
                  <a:tcPr/>
                </a:tc>
              </a:tr>
            </a:tbl>
          </a:graphicData>
        </a:graphic>
      </p:graphicFrame>
      <p:sp>
        <p:nvSpPr>
          <p:cNvPr id="3" name="Rectangle 1"/>
          <p:cNvSpPr>
            <a:spLocks noChangeArrowheads="1"/>
          </p:cNvSpPr>
          <p:nvPr/>
        </p:nvSpPr>
        <p:spPr bwMode="auto">
          <a:xfrm>
            <a:off x="1885950" y="2249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4 Grupo"/>
          <p:cNvGrpSpPr/>
          <p:nvPr/>
        </p:nvGrpSpPr>
        <p:grpSpPr>
          <a:xfrm>
            <a:off x="395536" y="6042297"/>
            <a:ext cx="8568952" cy="627063"/>
            <a:chOff x="395536" y="6042297"/>
            <a:chExt cx="8568952" cy="627063"/>
          </a:xfrm>
        </p:grpSpPr>
        <p:pic>
          <p:nvPicPr>
            <p:cNvPr id="6" name="5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7"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41</a:t>
            </a:fld>
            <a:endParaRPr lang="es-ES" dirty="0"/>
          </a:p>
        </p:txBody>
      </p:sp>
      <p:sp>
        <p:nvSpPr>
          <p:cNvPr id="10" name="1 Título"/>
          <p:cNvSpPr>
            <a:spLocks noGrp="1"/>
          </p:cNvSpPr>
          <p:nvPr>
            <p:ph type="title"/>
          </p:nvPr>
        </p:nvSpPr>
        <p:spPr>
          <a:xfrm>
            <a:off x="683568" y="44624"/>
            <a:ext cx="7772400" cy="1143000"/>
          </a:xfrm>
        </p:spPr>
        <p:txBody>
          <a:bodyPr>
            <a:normAutofit/>
          </a:bodyPr>
          <a:lstStyle/>
          <a:p>
            <a:pPr marL="742950" lvl="0" indent="-742950" algn="ctr">
              <a:buFont typeface="+mj-lt"/>
              <a:buAutoNum type="arabicPeriod" startAt="6"/>
            </a:pPr>
            <a:r>
              <a:rPr lang="es-ES" b="1" dirty="0" smtClean="0">
                <a:solidFill>
                  <a:srgbClr val="C00000"/>
                </a:solidFill>
                <a:latin typeface="Franklin Gothic Book" panose="020B0503020102020204" pitchFamily="34" charset="0"/>
              </a:rPr>
              <a:t>F.O.D.A.</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248998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42</a:t>
            </a:fld>
            <a:endParaRPr lang="es-ES" dirty="0"/>
          </a:p>
        </p:txBody>
      </p:sp>
      <p:sp>
        <p:nvSpPr>
          <p:cNvPr id="8" name="AutoShape 7"/>
          <p:cNvSpPr>
            <a:spLocks noChangeArrowheads="1"/>
          </p:cNvSpPr>
          <p:nvPr/>
        </p:nvSpPr>
        <p:spPr bwMode="auto">
          <a:xfrm>
            <a:off x="338808" y="2226931"/>
            <a:ext cx="8553672" cy="1754326"/>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ESTUDIO PROSPECTIVO</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332291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060432" cy="1143000"/>
          </a:xfrm>
        </p:spPr>
        <p:txBody>
          <a:bodyPr/>
          <a:lstStyle/>
          <a:p>
            <a:pPr marL="742950" lvl="0" indent="-742950" algn="ctr">
              <a:buFont typeface="+mj-lt"/>
              <a:buAutoNum type="arabicPeriod"/>
            </a:pPr>
            <a:r>
              <a:rPr lang="es-ES" b="1" dirty="0" smtClean="0">
                <a:solidFill>
                  <a:srgbClr val="C00000"/>
                </a:solidFill>
                <a:latin typeface="Franklin Gothic Book" panose="020B0503020102020204" pitchFamily="34" charset="0"/>
              </a:rPr>
              <a:t>Estado del arte </a:t>
            </a:r>
            <a:endParaRPr lang="es-EC" dirty="0">
              <a:solidFill>
                <a:srgbClr val="C00000"/>
              </a:solidFill>
              <a:latin typeface="Franklin Gothic Book" panose="020B0503020102020204" pitchFamily="34" charset="0"/>
            </a:endParaRPr>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43</a:t>
            </a:fld>
            <a:endParaRPr lang="es-ES" dirty="0"/>
          </a:p>
        </p:txBody>
      </p:sp>
      <p:pic>
        <p:nvPicPr>
          <p:cNvPr id="9" name="Picture 2" descr="C:\Users\ESPE\Desktop\ing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4" y="1484784"/>
            <a:ext cx="9133826" cy="45575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060432" cy="1143000"/>
          </a:xfrm>
        </p:spPr>
        <p:txBody>
          <a:bodyPr/>
          <a:lstStyle/>
          <a:p>
            <a:pPr marL="742950" lvl="0" indent="-742950" algn="ctr">
              <a:buFont typeface="+mj-lt"/>
              <a:buAutoNum type="arabicPeriod"/>
            </a:pPr>
            <a:r>
              <a:rPr lang="es-ES" b="1" dirty="0" smtClean="0">
                <a:solidFill>
                  <a:srgbClr val="C00000"/>
                </a:solidFill>
                <a:latin typeface="Franklin Gothic Book" panose="020B0503020102020204" pitchFamily="34" charset="0"/>
              </a:rPr>
              <a:t>Estado del arte </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67544" y="1196752"/>
            <a:ext cx="8229600" cy="4896544"/>
          </a:xfrm>
        </p:spPr>
        <p:txBody>
          <a:bodyPr>
            <a:noAutofit/>
          </a:bodyPr>
          <a:lstStyle/>
          <a:p>
            <a:pPr lvl="0" algn="just">
              <a:buFont typeface="Wingdings" panose="05000000000000000000" pitchFamily="2" charset="2"/>
              <a:buChar char="q"/>
            </a:pPr>
            <a:r>
              <a:rPr lang="es-ES" sz="2400" b="1" dirty="0"/>
              <a:t>La base común para la elaboración de programas de lenguas que hoy en día está siendo muy utilizada en los países europeos</a:t>
            </a:r>
            <a:r>
              <a:rPr lang="es-ES" sz="2400" b="1" dirty="0" smtClean="0"/>
              <a:t>.</a:t>
            </a:r>
          </a:p>
          <a:p>
            <a:pPr lvl="0" algn="just">
              <a:buFont typeface="Wingdings" panose="05000000000000000000" pitchFamily="2" charset="2"/>
              <a:buChar char="q"/>
            </a:pPr>
            <a:endParaRPr lang="es-ES" sz="500" b="1" dirty="0" smtClean="0"/>
          </a:p>
          <a:p>
            <a:pPr lvl="0" algn="just">
              <a:buFont typeface="Wingdings" panose="05000000000000000000" pitchFamily="2" charset="2"/>
              <a:buChar char="q"/>
            </a:pPr>
            <a:r>
              <a:rPr lang="es-ES" sz="2400" b="1" dirty="0" smtClean="0"/>
              <a:t>Las </a:t>
            </a:r>
            <a:r>
              <a:rPr lang="es-ES" sz="2400" b="1" dirty="0"/>
              <a:t>mejores prácticas del lenguaje (lectura y escritura) publicadas en diversas revistas y obras científicas. </a:t>
            </a:r>
            <a:endParaRPr lang="es-ES" sz="2400" b="1" dirty="0" smtClean="0"/>
          </a:p>
          <a:p>
            <a:pPr algn="just">
              <a:buFont typeface="Wingdings" panose="05000000000000000000" pitchFamily="2" charset="2"/>
              <a:buChar char="q"/>
            </a:pPr>
            <a:endParaRPr lang="es-ES" sz="500" b="1" dirty="0" smtClean="0"/>
          </a:p>
          <a:p>
            <a:pPr algn="just">
              <a:buFont typeface="Wingdings" panose="05000000000000000000" pitchFamily="2" charset="2"/>
              <a:buChar char="q"/>
            </a:pPr>
            <a:r>
              <a:rPr lang="es-ES" sz="2400" b="1" dirty="0" smtClean="0"/>
              <a:t>Investigaciones </a:t>
            </a:r>
            <a:r>
              <a:rPr lang="es-ES" sz="2400" b="1" dirty="0"/>
              <a:t>y  propuestas  para  la   enseñanza  de  la  lengua  realizadas en Latinoamérica.</a:t>
            </a:r>
          </a:p>
          <a:p>
            <a:pPr algn="just">
              <a:buFont typeface="Wingdings" panose="05000000000000000000" pitchFamily="2" charset="2"/>
              <a:buChar char="q"/>
            </a:pPr>
            <a:endParaRPr lang="es-ES" sz="500" b="1" dirty="0" smtClean="0"/>
          </a:p>
          <a:p>
            <a:pPr algn="just">
              <a:buFont typeface="Wingdings" panose="05000000000000000000" pitchFamily="2" charset="2"/>
              <a:buChar char="q"/>
            </a:pPr>
            <a:r>
              <a:rPr lang="es-ES" sz="2400" b="1" dirty="0" smtClean="0"/>
              <a:t>Métodos </a:t>
            </a:r>
            <a:r>
              <a:rPr lang="es-ES" sz="2400" b="1" dirty="0"/>
              <a:t>y enfoques para la enseñanza de lenguas extranjeras</a:t>
            </a:r>
          </a:p>
          <a:p>
            <a:pPr algn="just">
              <a:buFont typeface="Wingdings" panose="05000000000000000000" pitchFamily="2" charset="2"/>
              <a:buChar char="q"/>
            </a:pPr>
            <a:endParaRPr lang="es-ES" sz="500" b="1" dirty="0" smtClean="0"/>
          </a:p>
          <a:p>
            <a:pPr algn="just">
              <a:buFont typeface="Wingdings" panose="05000000000000000000" pitchFamily="2" charset="2"/>
              <a:buChar char="q"/>
            </a:pPr>
            <a:r>
              <a:rPr lang="es-ES" sz="2400" b="1" dirty="0" smtClean="0"/>
              <a:t>Las </a:t>
            </a:r>
            <a:r>
              <a:rPr lang="es-ES" sz="2400" b="1" dirty="0"/>
              <a:t>tendencias contemporáneas de la enseñanza de lenguas extranjeras</a:t>
            </a:r>
            <a:endParaRPr lang="es-EC" sz="2400" b="1" dirty="0"/>
          </a:p>
          <a:p>
            <a:pPr algn="just"/>
            <a:endParaRPr lang="es-EC" sz="2500" b="1" dirty="0"/>
          </a:p>
          <a:p>
            <a:pPr lvl="0" algn="just"/>
            <a:endParaRPr lang="es-EC" sz="2500" b="1" dirty="0"/>
          </a:p>
          <a:p>
            <a:pPr algn="just"/>
            <a:endParaRPr lang="es-EC" sz="25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44</a:t>
            </a:fld>
            <a:endParaRPr lang="es-ES" dirty="0"/>
          </a:p>
        </p:txBody>
      </p:sp>
    </p:spTree>
    <p:extLst>
      <p:ext uri="{BB962C8B-B14F-4D97-AF65-F5344CB8AC3E}">
        <p14:creationId xmlns:p14="http://schemas.microsoft.com/office/powerpoint/2010/main" val="48745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1196752"/>
            <a:ext cx="8229600" cy="4525963"/>
          </a:xfrm>
        </p:spPr>
        <p:txBody>
          <a:bodyPr>
            <a:noAutofit/>
          </a:bodyPr>
          <a:lstStyle/>
          <a:p>
            <a:pPr algn="just"/>
            <a:r>
              <a:rPr lang="es-ES" sz="2400" b="1" dirty="0"/>
              <a:t>La enseñanza del lenguaje en general, destaca la atención al significado y a las funciones del </a:t>
            </a:r>
            <a:r>
              <a:rPr lang="es-ES" sz="2400" b="1" dirty="0" smtClean="0"/>
              <a:t>lenguaje.</a:t>
            </a:r>
          </a:p>
          <a:p>
            <a:pPr algn="just"/>
            <a:endParaRPr lang="es-EC" sz="1000" b="1" dirty="0"/>
          </a:p>
          <a:p>
            <a:pPr algn="just"/>
            <a:r>
              <a:rPr lang="es-ES" sz="2400" b="1" dirty="0"/>
              <a:t>La enseñanza debe ser diferenciada para atender a las necesidades de los estudiantes, especialmente de quienes están en situación de desventaja sociocultural o de otro tipo</a:t>
            </a:r>
            <a:r>
              <a:rPr lang="es-ES" sz="2400" b="1" dirty="0" smtClean="0"/>
              <a:t>.</a:t>
            </a:r>
          </a:p>
          <a:p>
            <a:pPr algn="just"/>
            <a:endParaRPr lang="es-EC" sz="1000" b="1" dirty="0"/>
          </a:p>
          <a:p>
            <a:pPr algn="just"/>
            <a:r>
              <a:rPr lang="es-ES" sz="2400" b="1" dirty="0"/>
              <a:t>Cuando las clases se centran en el maestro en unos casos o en el alumno en otros, el proceso de enseñanza-aprendizaje de la comunicación promovida, tiende a polarizar el proceso de enseñanza en los primeros y el aprendizaje en los segundos.</a:t>
            </a:r>
            <a:endParaRPr lang="es-EC" sz="2400" b="1" dirty="0"/>
          </a:p>
          <a:p>
            <a:pPr marL="0" indent="0" algn="just">
              <a:buNone/>
            </a:pPr>
            <a:endParaRPr lang="es-EC" sz="2500" b="1" dirty="0"/>
          </a:p>
          <a:p>
            <a:pPr lvl="0" algn="just"/>
            <a:endParaRPr lang="es-EC" sz="2500" b="1" dirty="0"/>
          </a:p>
          <a:p>
            <a:pPr algn="just"/>
            <a:endParaRPr lang="es-EC" sz="25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45</a:t>
            </a:fld>
            <a:endParaRPr lang="es-ES" dirty="0"/>
          </a:p>
        </p:txBody>
      </p:sp>
      <p:sp>
        <p:nvSpPr>
          <p:cNvPr id="9" name="1 Título"/>
          <p:cNvSpPr>
            <a:spLocks noGrp="1"/>
          </p:cNvSpPr>
          <p:nvPr>
            <p:ph type="title"/>
          </p:nvPr>
        </p:nvSpPr>
        <p:spPr>
          <a:xfrm>
            <a:off x="395536" y="44624"/>
            <a:ext cx="8060432" cy="1143000"/>
          </a:xfrm>
        </p:spPr>
        <p:txBody>
          <a:bodyPr/>
          <a:lstStyle/>
          <a:p>
            <a:pPr marL="742950" lvl="0" indent="-742950" algn="ctr">
              <a:buFont typeface="+mj-lt"/>
              <a:buAutoNum type="arabicPeriod"/>
            </a:pPr>
            <a:r>
              <a:rPr lang="es-ES" b="1" dirty="0" smtClean="0">
                <a:solidFill>
                  <a:srgbClr val="C00000"/>
                </a:solidFill>
                <a:latin typeface="Franklin Gothic Book" panose="020B0503020102020204" pitchFamily="34" charset="0"/>
              </a:rPr>
              <a:t>Estado del arte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112785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1196752"/>
            <a:ext cx="8229600" cy="4968552"/>
          </a:xfrm>
        </p:spPr>
        <p:txBody>
          <a:bodyPr>
            <a:noAutofit/>
          </a:bodyPr>
          <a:lstStyle/>
          <a:p>
            <a:pPr algn="just"/>
            <a:r>
              <a:rPr lang="es-ES" sz="2400" b="1" dirty="0"/>
              <a:t>Últimamente, la mayoría de las tendencias centran la atención en los procesos de aprendizaje con enfoques </a:t>
            </a:r>
            <a:r>
              <a:rPr lang="es-ES" sz="2400" b="1" dirty="0" smtClean="0"/>
              <a:t>humanistas.</a:t>
            </a:r>
          </a:p>
          <a:p>
            <a:pPr algn="just"/>
            <a:endParaRPr lang="es-EC" sz="1000" b="1" dirty="0"/>
          </a:p>
          <a:p>
            <a:pPr algn="just"/>
            <a:r>
              <a:rPr lang="es-ES" sz="2400" b="1" dirty="0"/>
              <a:t>Es importante la motivación y el compromiso para lograr avances en el desarrollo de las </a:t>
            </a:r>
            <a:r>
              <a:rPr lang="es-ES" sz="2400" b="1" dirty="0" smtClean="0"/>
              <a:t>habilidades y </a:t>
            </a:r>
            <a:r>
              <a:rPr lang="es-ES" sz="2400" b="1" dirty="0"/>
              <a:t>así </a:t>
            </a:r>
            <a:r>
              <a:rPr lang="es-ES" sz="2400" b="1" dirty="0" smtClean="0"/>
              <a:t>garantizar </a:t>
            </a:r>
            <a:r>
              <a:rPr lang="es-ES" sz="2400" b="1" dirty="0"/>
              <a:t>que los estudiantes, continúen utilizando la lengua aprendida </a:t>
            </a:r>
            <a:r>
              <a:rPr lang="es-ES" sz="2400" b="1" dirty="0" smtClean="0"/>
              <a:t>en </a:t>
            </a:r>
            <a:r>
              <a:rPr lang="es-ES" sz="2400" b="1" dirty="0"/>
              <a:t>su vida cotidiana. </a:t>
            </a:r>
            <a:endParaRPr lang="es-ES" sz="2400" b="1" dirty="0" smtClean="0"/>
          </a:p>
          <a:p>
            <a:pPr algn="just"/>
            <a:endParaRPr lang="es-EC" sz="1000" b="1" dirty="0"/>
          </a:p>
          <a:p>
            <a:pPr algn="just"/>
            <a:r>
              <a:rPr lang="es-ES" sz="2400" b="1" dirty="0" smtClean="0"/>
              <a:t>Factor </a:t>
            </a:r>
            <a:r>
              <a:rPr lang="es-ES" sz="2400" b="1" dirty="0"/>
              <a:t>fundamental </a:t>
            </a:r>
            <a:r>
              <a:rPr lang="es-ES" sz="2400" b="1" dirty="0" smtClean="0"/>
              <a:t>es la </a:t>
            </a:r>
            <a:r>
              <a:rPr lang="es-ES" sz="2400" b="1" dirty="0"/>
              <a:t>competencia de los </a:t>
            </a:r>
            <a:r>
              <a:rPr lang="es-ES" sz="2400" b="1" dirty="0" smtClean="0"/>
              <a:t>docentes, el </a:t>
            </a:r>
            <a:r>
              <a:rPr lang="es-ES" sz="2400" b="1" dirty="0"/>
              <a:t>seguimiento de enfoques y métodos tradicionales o innovadores, programas comerciales o altamente pautados, aun cuando se incorporen las mejores prácticas en ellos, no garantiza el éxito. </a:t>
            </a:r>
            <a:endParaRPr lang="es-EC" sz="2400" b="1" dirty="0"/>
          </a:p>
          <a:p>
            <a:pPr marL="0" indent="0" algn="just">
              <a:buNone/>
            </a:pPr>
            <a:endParaRPr lang="es-EC" sz="2500" b="1" dirty="0"/>
          </a:p>
          <a:p>
            <a:pPr lvl="0" algn="just"/>
            <a:endParaRPr lang="es-EC" sz="2500" b="1" dirty="0"/>
          </a:p>
          <a:p>
            <a:pPr algn="just"/>
            <a:endParaRPr lang="es-EC" sz="25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46</a:t>
            </a:fld>
            <a:endParaRPr lang="es-ES" dirty="0"/>
          </a:p>
        </p:txBody>
      </p:sp>
      <p:sp>
        <p:nvSpPr>
          <p:cNvPr id="9" name="1 Título"/>
          <p:cNvSpPr>
            <a:spLocks noGrp="1"/>
          </p:cNvSpPr>
          <p:nvPr>
            <p:ph type="title"/>
          </p:nvPr>
        </p:nvSpPr>
        <p:spPr>
          <a:xfrm>
            <a:off x="395536" y="44624"/>
            <a:ext cx="8060432" cy="1143000"/>
          </a:xfrm>
        </p:spPr>
        <p:txBody>
          <a:bodyPr/>
          <a:lstStyle/>
          <a:p>
            <a:pPr marL="742950" lvl="0" indent="-742950" algn="ctr">
              <a:buFont typeface="+mj-lt"/>
              <a:buAutoNum type="arabicPeriod"/>
            </a:pPr>
            <a:r>
              <a:rPr lang="es-ES" b="1" dirty="0" smtClean="0">
                <a:solidFill>
                  <a:srgbClr val="C00000"/>
                </a:solidFill>
                <a:latin typeface="Franklin Gothic Book" panose="020B0503020102020204" pitchFamily="34" charset="0"/>
              </a:rPr>
              <a:t>Estado del arte </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7187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2"/>
            </a:pPr>
            <a:r>
              <a:rPr lang="es-ES" b="1" dirty="0" smtClean="0">
                <a:solidFill>
                  <a:srgbClr val="C00000"/>
                </a:solidFill>
                <a:latin typeface="Franklin Gothic Book" panose="020B0503020102020204" pitchFamily="34" charset="0"/>
              </a:rPr>
              <a:t>Factores de cambio</a:t>
            </a:r>
            <a:endParaRPr lang="es-EC" dirty="0">
              <a:solidFill>
                <a:srgbClr val="C00000"/>
              </a:solidFill>
              <a:latin typeface="Franklin Gothic Book" panose="020B0503020102020204" pitchFamily="34" charset="0"/>
            </a:endParaRPr>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47</a:t>
            </a:fld>
            <a:endParaRPr lang="es-ES" dirty="0"/>
          </a:p>
        </p:txBody>
      </p:sp>
      <p:sp>
        <p:nvSpPr>
          <p:cNvPr id="10" name="2 Marcador de contenido"/>
          <p:cNvSpPr>
            <a:spLocks noGrp="1"/>
          </p:cNvSpPr>
          <p:nvPr>
            <p:ph sz="quarter" idx="1"/>
          </p:nvPr>
        </p:nvSpPr>
        <p:spPr>
          <a:xfrm>
            <a:off x="467544" y="1412776"/>
            <a:ext cx="8229600" cy="4176464"/>
          </a:xfrm>
        </p:spPr>
        <p:txBody>
          <a:bodyPr>
            <a:noAutofit/>
          </a:bodyPr>
          <a:lstStyle/>
          <a:p>
            <a:pPr algn="just"/>
            <a:r>
              <a:rPr lang="es-ES" sz="2400" b="1" dirty="0" smtClean="0"/>
              <a:t>En </a:t>
            </a:r>
            <a:r>
              <a:rPr lang="es-ES" sz="2400" b="1" dirty="0"/>
              <a:t>el presente análisis se utilizó la herramienta </a:t>
            </a:r>
            <a:r>
              <a:rPr lang="es-ES" sz="2400" b="1" dirty="0">
                <a:solidFill>
                  <a:srgbClr val="C00000"/>
                </a:solidFill>
              </a:rPr>
              <a:t>MIC-MAC</a:t>
            </a:r>
            <a:r>
              <a:rPr lang="es-ES" sz="2400" b="1" dirty="0"/>
              <a:t>, para lo cual, previamente se realizó un análisis estructural. Dentro de éste, se detectaron catorce (14)  factores de cambio (fenómenos económicos, sociales, culturales, tecnológicos, políticos etc.) por medio del Árbol de Competencia de Marc Giget. Matriz de Cambio, Estereotipos y la matriz FODA en la primera consulta a </a:t>
            </a:r>
            <a:r>
              <a:rPr lang="es-ES" sz="2400" b="1" dirty="0" smtClean="0"/>
              <a:t>expertos.</a:t>
            </a:r>
          </a:p>
          <a:p>
            <a:pPr algn="just"/>
            <a:endParaRPr lang="es-ES" sz="500" b="1" dirty="0"/>
          </a:p>
          <a:p>
            <a:pPr algn="just"/>
            <a:r>
              <a:rPr lang="es-ES" sz="2400" b="1" dirty="0" smtClean="0"/>
              <a:t>Los </a:t>
            </a:r>
            <a:r>
              <a:rPr lang="es-ES" sz="2400" b="1" dirty="0"/>
              <a:t>factores de cambio inician y soportan todo el modelo prospectivo, por lo cual, su elaboración fue de vital importancia.</a:t>
            </a:r>
            <a:endParaRPr lang="es-EC" sz="2400" b="1" dirty="0"/>
          </a:p>
          <a:p>
            <a:pPr lvl="0" algn="just"/>
            <a:endParaRPr lang="es-EC" sz="2500" b="1" dirty="0"/>
          </a:p>
          <a:p>
            <a:pPr algn="just"/>
            <a:endParaRPr lang="es-EC" sz="2500" b="1" dirty="0"/>
          </a:p>
        </p:txBody>
      </p:sp>
    </p:spTree>
    <p:extLst>
      <p:ext uri="{BB962C8B-B14F-4D97-AF65-F5344CB8AC3E}">
        <p14:creationId xmlns:p14="http://schemas.microsoft.com/office/powerpoint/2010/main" val="20336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2"/>
            </a:pPr>
            <a:r>
              <a:rPr lang="es-ES" b="1" dirty="0" smtClean="0">
                <a:solidFill>
                  <a:srgbClr val="C00000"/>
                </a:solidFill>
                <a:latin typeface="Franklin Gothic Book" panose="020B0503020102020204" pitchFamily="34" charset="0"/>
              </a:rPr>
              <a:t>Factores de cambio</a:t>
            </a:r>
            <a:endParaRPr lang="es-EC" dirty="0">
              <a:solidFill>
                <a:srgbClr val="C00000"/>
              </a:solidFill>
              <a:latin typeface="Franklin Gothic Book" panose="020B0503020102020204" pitchFamily="34" charset="0"/>
            </a:endParaRPr>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48</a:t>
            </a:fld>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3341922355"/>
              </p:ext>
            </p:extLst>
          </p:nvPr>
        </p:nvGraphicFramePr>
        <p:xfrm>
          <a:off x="539552" y="1364439"/>
          <a:ext cx="8280920" cy="4572616"/>
        </p:xfrm>
        <a:graphic>
          <a:graphicData uri="http://schemas.openxmlformats.org/drawingml/2006/table">
            <a:tbl>
              <a:tblPr firstRow="1" firstCol="1" bandRow="1">
                <a:tableStyleId>{69CF1AB2-1976-4502-BF36-3FF5EA218861}</a:tableStyleId>
              </a:tblPr>
              <a:tblGrid>
                <a:gridCol w="504056"/>
                <a:gridCol w="7776864"/>
              </a:tblGrid>
              <a:tr h="320402">
                <a:tc>
                  <a:txBody>
                    <a:bodyPr/>
                    <a:lstStyle/>
                    <a:p>
                      <a:pPr algn="ctr">
                        <a:lnSpc>
                          <a:spcPct val="115000"/>
                        </a:lnSpc>
                        <a:spcAft>
                          <a:spcPts val="0"/>
                        </a:spcAft>
                      </a:pPr>
                      <a:r>
                        <a:rPr lang="es-ES" sz="1600" b="1" dirty="0">
                          <a:effectLst/>
                        </a:rPr>
                        <a:t>1</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a:effectLst/>
                        </a:rPr>
                        <a:t>Calidad de la enseñanza del idioma inglés</a:t>
                      </a:r>
                      <a:endParaRPr lang="es-EC" sz="1600" b="1">
                        <a:effectLst/>
                        <a:latin typeface="Calibri"/>
                        <a:ea typeface="Calibri"/>
                        <a:cs typeface="Times New Roman"/>
                      </a:endParaRPr>
                    </a:p>
                  </a:txBody>
                  <a:tcPr marL="20060" marR="20060" marT="0" marB="0" anchor="ctr"/>
                </a:tc>
              </a:tr>
              <a:tr h="292646">
                <a:tc>
                  <a:txBody>
                    <a:bodyPr/>
                    <a:lstStyle/>
                    <a:p>
                      <a:pPr algn="ctr">
                        <a:lnSpc>
                          <a:spcPct val="115000"/>
                        </a:lnSpc>
                        <a:spcAft>
                          <a:spcPts val="0"/>
                        </a:spcAft>
                      </a:pPr>
                      <a:r>
                        <a:rPr lang="es-ES" sz="1600" b="1" dirty="0">
                          <a:effectLst/>
                        </a:rPr>
                        <a:t>2</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Calidad de la enseñanza de otros idiomas extranjeros</a:t>
                      </a:r>
                      <a:endParaRPr lang="es-EC" sz="1600" b="1" dirty="0">
                        <a:effectLst/>
                        <a:latin typeface="Calibri"/>
                        <a:ea typeface="Calibri"/>
                        <a:cs typeface="Times New Roman"/>
                      </a:endParaRPr>
                    </a:p>
                  </a:txBody>
                  <a:tcPr marL="20060" marR="20060" marT="0" marB="0" anchor="ctr"/>
                </a:tc>
              </a:tr>
              <a:tr h="275497">
                <a:tc>
                  <a:txBody>
                    <a:bodyPr/>
                    <a:lstStyle/>
                    <a:p>
                      <a:pPr algn="ctr">
                        <a:lnSpc>
                          <a:spcPct val="115000"/>
                        </a:lnSpc>
                        <a:spcAft>
                          <a:spcPts val="0"/>
                        </a:spcAft>
                      </a:pPr>
                      <a:r>
                        <a:rPr lang="es-ES" sz="1600" b="1" dirty="0">
                          <a:effectLst/>
                        </a:rPr>
                        <a:t>3</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Obtención de certificaciones internacionales por los alumnos</a:t>
                      </a:r>
                      <a:endParaRPr lang="es-EC" sz="1600" b="1" dirty="0">
                        <a:effectLst/>
                        <a:latin typeface="Calibri"/>
                        <a:ea typeface="Calibri"/>
                        <a:cs typeface="Times New Roman"/>
                      </a:endParaRPr>
                    </a:p>
                  </a:txBody>
                  <a:tcPr marL="20060" marR="20060" marT="0" marB="0" anchor="ctr"/>
                </a:tc>
              </a:tr>
              <a:tr h="323188">
                <a:tc>
                  <a:txBody>
                    <a:bodyPr/>
                    <a:lstStyle/>
                    <a:p>
                      <a:pPr algn="ctr">
                        <a:lnSpc>
                          <a:spcPct val="115000"/>
                        </a:lnSpc>
                        <a:spcAft>
                          <a:spcPts val="0"/>
                        </a:spcAft>
                      </a:pPr>
                      <a:r>
                        <a:rPr lang="es-ES" sz="1600" b="1" dirty="0">
                          <a:effectLst/>
                        </a:rPr>
                        <a:t>4</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Integración con la comunidad (servicios)</a:t>
                      </a:r>
                      <a:endParaRPr lang="es-EC" sz="1600" b="1" dirty="0">
                        <a:effectLst/>
                        <a:latin typeface="Calibri"/>
                        <a:ea typeface="Calibri"/>
                        <a:cs typeface="Times New Roman"/>
                      </a:endParaRPr>
                    </a:p>
                  </a:txBody>
                  <a:tcPr marL="20060" marR="20060" marT="0" marB="0" anchor="ctr"/>
                </a:tc>
              </a:tr>
              <a:tr h="195027">
                <a:tc>
                  <a:txBody>
                    <a:bodyPr/>
                    <a:lstStyle/>
                    <a:p>
                      <a:pPr algn="ctr">
                        <a:lnSpc>
                          <a:spcPct val="115000"/>
                        </a:lnSpc>
                        <a:spcAft>
                          <a:spcPts val="0"/>
                        </a:spcAft>
                      </a:pPr>
                      <a:r>
                        <a:rPr lang="es-ES" sz="1600" b="1" dirty="0">
                          <a:effectLst/>
                        </a:rPr>
                        <a:t>5</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Percepción de la sociedad hacia el Instituto</a:t>
                      </a:r>
                      <a:endParaRPr lang="es-EC" sz="1600" b="1" dirty="0">
                        <a:effectLst/>
                        <a:latin typeface="Calibri"/>
                        <a:ea typeface="Calibri"/>
                        <a:cs typeface="Times New Roman"/>
                      </a:endParaRPr>
                    </a:p>
                  </a:txBody>
                  <a:tcPr marL="20060" marR="20060" marT="0" marB="0" anchor="ctr"/>
                </a:tc>
              </a:tr>
              <a:tr h="256322">
                <a:tc>
                  <a:txBody>
                    <a:bodyPr/>
                    <a:lstStyle/>
                    <a:p>
                      <a:pPr algn="ctr">
                        <a:lnSpc>
                          <a:spcPct val="115000"/>
                        </a:lnSpc>
                        <a:spcAft>
                          <a:spcPts val="0"/>
                        </a:spcAft>
                      </a:pPr>
                      <a:r>
                        <a:rPr lang="es-ES" sz="1600" b="1" dirty="0">
                          <a:effectLst/>
                        </a:rPr>
                        <a:t>6</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Optimización de costos </a:t>
                      </a:r>
                      <a:endParaRPr lang="es-EC" sz="1600" b="1" dirty="0">
                        <a:effectLst/>
                        <a:latin typeface="Calibri"/>
                        <a:ea typeface="Calibri"/>
                        <a:cs typeface="Times New Roman"/>
                      </a:endParaRPr>
                    </a:p>
                  </a:txBody>
                  <a:tcPr marL="20060" marR="20060" marT="0" marB="0" anchor="ctr"/>
                </a:tc>
              </a:tr>
              <a:tr h="401199">
                <a:tc>
                  <a:txBody>
                    <a:bodyPr/>
                    <a:lstStyle/>
                    <a:p>
                      <a:pPr algn="ctr">
                        <a:lnSpc>
                          <a:spcPct val="115000"/>
                        </a:lnSpc>
                        <a:spcAft>
                          <a:spcPts val="0"/>
                        </a:spcAft>
                      </a:pPr>
                      <a:r>
                        <a:rPr lang="es-ES" sz="1600" b="1" dirty="0">
                          <a:effectLst/>
                        </a:rPr>
                        <a:t>7</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Integración e interrelación con otras entidades</a:t>
                      </a:r>
                      <a:endParaRPr lang="es-EC" sz="1600" b="1" dirty="0">
                        <a:effectLst/>
                        <a:latin typeface="Calibri"/>
                        <a:ea typeface="Calibri"/>
                        <a:cs typeface="Times New Roman"/>
                      </a:endParaRPr>
                    </a:p>
                  </a:txBody>
                  <a:tcPr marL="20060" marR="20060" marT="0" marB="0" anchor="ctr"/>
                </a:tc>
              </a:tr>
              <a:tr h="320402">
                <a:tc>
                  <a:txBody>
                    <a:bodyPr/>
                    <a:lstStyle/>
                    <a:p>
                      <a:pPr algn="ctr">
                        <a:lnSpc>
                          <a:spcPct val="115000"/>
                        </a:lnSpc>
                        <a:spcAft>
                          <a:spcPts val="0"/>
                        </a:spcAft>
                      </a:pPr>
                      <a:r>
                        <a:rPr lang="es-ES" sz="1600" b="1" dirty="0">
                          <a:effectLst/>
                        </a:rPr>
                        <a:t>8</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Competencias del Talento Humano Docente</a:t>
                      </a:r>
                      <a:endParaRPr lang="es-EC" sz="1600" b="1" dirty="0">
                        <a:effectLst/>
                        <a:latin typeface="Calibri"/>
                        <a:ea typeface="Calibri"/>
                        <a:cs typeface="Times New Roman"/>
                      </a:endParaRPr>
                    </a:p>
                  </a:txBody>
                  <a:tcPr marL="20060" marR="20060" marT="0" marB="0" anchor="ctr"/>
                </a:tc>
              </a:tr>
              <a:tr h="256322">
                <a:tc>
                  <a:txBody>
                    <a:bodyPr/>
                    <a:lstStyle/>
                    <a:p>
                      <a:pPr algn="ctr">
                        <a:lnSpc>
                          <a:spcPct val="115000"/>
                        </a:lnSpc>
                        <a:spcAft>
                          <a:spcPts val="0"/>
                        </a:spcAft>
                      </a:pPr>
                      <a:r>
                        <a:rPr lang="es-ES" sz="1600" b="1" dirty="0">
                          <a:effectLst/>
                        </a:rPr>
                        <a:t>9</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Diversificación de la oferta educativa</a:t>
                      </a:r>
                      <a:endParaRPr lang="es-EC" sz="1600" b="1" dirty="0">
                        <a:effectLst/>
                        <a:latin typeface="Calibri"/>
                        <a:ea typeface="Calibri"/>
                        <a:cs typeface="Times New Roman"/>
                      </a:endParaRPr>
                    </a:p>
                  </a:txBody>
                  <a:tcPr marL="20060" marR="20060" marT="0" marB="0" anchor="ctr"/>
                </a:tc>
              </a:tr>
              <a:tr h="351049">
                <a:tc>
                  <a:txBody>
                    <a:bodyPr/>
                    <a:lstStyle/>
                    <a:p>
                      <a:pPr algn="ctr">
                        <a:lnSpc>
                          <a:spcPct val="115000"/>
                        </a:lnSpc>
                        <a:spcAft>
                          <a:spcPts val="0"/>
                        </a:spcAft>
                      </a:pPr>
                      <a:r>
                        <a:rPr lang="es-ES" sz="1600" b="1" dirty="0">
                          <a:effectLst/>
                        </a:rPr>
                        <a:t>10</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TICs y alto nivel de componente tecnológico en la enseñanza de idiomas</a:t>
                      </a:r>
                      <a:endParaRPr lang="es-EC" sz="1600" b="1" dirty="0">
                        <a:effectLst/>
                        <a:latin typeface="Calibri"/>
                        <a:ea typeface="Calibri"/>
                        <a:cs typeface="Times New Roman"/>
                      </a:endParaRPr>
                    </a:p>
                  </a:txBody>
                  <a:tcPr marL="20060" marR="20060" marT="0" marB="0" anchor="ctr"/>
                </a:tc>
              </a:tr>
              <a:tr h="239605">
                <a:tc>
                  <a:txBody>
                    <a:bodyPr/>
                    <a:lstStyle/>
                    <a:p>
                      <a:pPr algn="ctr">
                        <a:lnSpc>
                          <a:spcPct val="115000"/>
                        </a:lnSpc>
                        <a:spcAft>
                          <a:spcPts val="0"/>
                        </a:spcAft>
                      </a:pPr>
                      <a:r>
                        <a:rPr lang="es-ES" sz="1600" b="1" dirty="0">
                          <a:effectLst/>
                        </a:rPr>
                        <a:t>11</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Enseñanza de idiomas online</a:t>
                      </a:r>
                      <a:endParaRPr lang="es-EC" sz="1600" b="1" dirty="0">
                        <a:effectLst/>
                        <a:latin typeface="Calibri"/>
                        <a:ea typeface="Calibri"/>
                        <a:cs typeface="Times New Roman"/>
                      </a:endParaRPr>
                    </a:p>
                  </a:txBody>
                  <a:tcPr marL="20060" marR="20060" marT="0" marB="0" anchor="ctr"/>
                </a:tc>
              </a:tr>
              <a:tr h="320402">
                <a:tc>
                  <a:txBody>
                    <a:bodyPr/>
                    <a:lstStyle/>
                    <a:p>
                      <a:pPr algn="ctr">
                        <a:lnSpc>
                          <a:spcPct val="115000"/>
                        </a:lnSpc>
                        <a:spcAft>
                          <a:spcPts val="0"/>
                        </a:spcAft>
                      </a:pPr>
                      <a:r>
                        <a:rPr lang="es-ES" sz="1600" b="1" dirty="0">
                          <a:effectLst/>
                        </a:rPr>
                        <a:t>12</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Centro autorizado para la recepción de exámenes  internacionales TOEFL y GRE</a:t>
                      </a:r>
                      <a:endParaRPr lang="es-EC" sz="1600" b="1" dirty="0">
                        <a:effectLst/>
                        <a:latin typeface="Calibri"/>
                        <a:ea typeface="Calibri"/>
                        <a:cs typeface="Times New Roman"/>
                      </a:endParaRPr>
                    </a:p>
                  </a:txBody>
                  <a:tcPr marL="20060" marR="20060" marT="0" marB="0" anchor="ctr"/>
                </a:tc>
              </a:tr>
              <a:tr h="284183">
                <a:tc>
                  <a:txBody>
                    <a:bodyPr/>
                    <a:lstStyle/>
                    <a:p>
                      <a:pPr algn="ctr">
                        <a:lnSpc>
                          <a:spcPct val="115000"/>
                        </a:lnSpc>
                        <a:spcAft>
                          <a:spcPts val="0"/>
                        </a:spcAft>
                      </a:pPr>
                      <a:r>
                        <a:rPr lang="es-ES" sz="1600" b="1" dirty="0">
                          <a:effectLst/>
                        </a:rPr>
                        <a:t>13</a:t>
                      </a:r>
                      <a:endParaRPr lang="es-EC" sz="1600" b="1" dirty="0">
                        <a:effectLst/>
                        <a:latin typeface="Calibri"/>
                        <a:ea typeface="Calibri"/>
                        <a:cs typeface="Times New Roman"/>
                      </a:endParaRPr>
                    </a:p>
                  </a:txBody>
                  <a:tcPr marL="20060" marR="20060" marT="0" marB="0" anchor="ctr"/>
                </a:tc>
                <a:tc>
                  <a:txBody>
                    <a:bodyPr/>
                    <a:lstStyle/>
                    <a:p>
                      <a:pPr algn="just">
                        <a:lnSpc>
                          <a:spcPct val="115000"/>
                        </a:lnSpc>
                        <a:spcAft>
                          <a:spcPts val="0"/>
                        </a:spcAft>
                      </a:pPr>
                      <a:r>
                        <a:rPr lang="es-ES" sz="1600" b="1" dirty="0">
                          <a:effectLst/>
                        </a:rPr>
                        <a:t>Alineamiento con la PEI de la Universidad la cual hace referencia en el nuevo modelo de desarrollo del Ecuador</a:t>
                      </a:r>
                      <a:endParaRPr lang="es-EC" sz="1600" b="1" dirty="0">
                        <a:effectLst/>
                        <a:latin typeface="Calibri"/>
                        <a:ea typeface="Calibri"/>
                        <a:cs typeface="Times New Roman"/>
                      </a:endParaRPr>
                    </a:p>
                  </a:txBody>
                  <a:tcPr marL="20060" marR="20060" marT="0" marB="0" anchor="ctr"/>
                </a:tc>
              </a:tr>
              <a:tr h="192143">
                <a:tc>
                  <a:txBody>
                    <a:bodyPr/>
                    <a:lstStyle/>
                    <a:p>
                      <a:pPr indent="83185" algn="l">
                        <a:lnSpc>
                          <a:spcPct val="115000"/>
                        </a:lnSpc>
                        <a:spcAft>
                          <a:spcPts val="0"/>
                        </a:spcAft>
                      </a:pPr>
                      <a:r>
                        <a:rPr kumimoji="0" lang="es-ES" sz="1600" b="1" kern="1200" dirty="0">
                          <a:solidFill>
                            <a:schemeClr val="dk1"/>
                          </a:solidFill>
                          <a:effectLst/>
                          <a:latin typeface="+mn-lt"/>
                          <a:ea typeface="+mn-ea"/>
                          <a:cs typeface="+mn-cs"/>
                        </a:rPr>
                        <a:t>14</a:t>
                      </a:r>
                      <a:endParaRPr kumimoji="0" lang="es-EC" sz="1600" b="1" kern="1200" dirty="0">
                        <a:solidFill>
                          <a:schemeClr val="dk1"/>
                        </a:solidFill>
                        <a:effectLst/>
                        <a:latin typeface="+mn-lt"/>
                        <a:ea typeface="+mn-ea"/>
                        <a:cs typeface="+mn-cs"/>
                      </a:endParaRPr>
                    </a:p>
                  </a:txBody>
                  <a:tcPr marL="20060" marR="20060" marT="0" marB="0" anchor="ctr"/>
                </a:tc>
                <a:tc>
                  <a:txBody>
                    <a:bodyPr/>
                    <a:lstStyle/>
                    <a:p>
                      <a:pPr algn="just">
                        <a:lnSpc>
                          <a:spcPct val="115000"/>
                        </a:lnSpc>
                        <a:spcAft>
                          <a:spcPts val="0"/>
                        </a:spcAft>
                      </a:pPr>
                      <a:r>
                        <a:rPr lang="es-ES" sz="1600" b="1" dirty="0">
                          <a:effectLst/>
                        </a:rPr>
                        <a:t>Reestructuración orgánica del </a:t>
                      </a:r>
                      <a:r>
                        <a:rPr lang="es-ES" sz="1600" b="1" dirty="0" smtClean="0">
                          <a:effectLst/>
                        </a:rPr>
                        <a:t>Instituto</a:t>
                      </a:r>
                      <a:endParaRPr lang="es-EC" sz="1600" b="1" dirty="0">
                        <a:effectLst/>
                        <a:latin typeface="Calibri"/>
                        <a:ea typeface="Calibri"/>
                        <a:cs typeface="Times New Roman"/>
                      </a:endParaRPr>
                    </a:p>
                  </a:txBody>
                  <a:tcPr marL="20060" marR="20060" marT="0" marB="0" anchor="ctr"/>
                </a:tc>
              </a:tr>
            </a:tbl>
          </a:graphicData>
        </a:graphic>
      </p:graphicFrame>
    </p:spTree>
    <p:extLst>
      <p:ext uri="{BB962C8B-B14F-4D97-AF65-F5344CB8AC3E}">
        <p14:creationId xmlns:p14="http://schemas.microsoft.com/office/powerpoint/2010/main" val="238091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49</a:t>
            </a:fld>
            <a:endParaRPr lang="es-ES" dirty="0"/>
          </a:p>
        </p:txBody>
      </p:sp>
      <p:sp>
        <p:nvSpPr>
          <p:cNvPr id="10" name="2 Marcador de contenido"/>
          <p:cNvSpPr txBox="1">
            <a:spLocks/>
          </p:cNvSpPr>
          <p:nvPr/>
        </p:nvSpPr>
        <p:spPr>
          <a:xfrm>
            <a:off x="467544" y="1412776"/>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smtClean="0"/>
              <a:t>Mediante </a:t>
            </a:r>
            <a:r>
              <a:rPr lang="es-ES" sz="2400" b="1" dirty="0"/>
              <a:t>la aplicación de la herramienta </a:t>
            </a:r>
            <a:r>
              <a:rPr lang="es-ES" sz="2400" b="1" dirty="0">
                <a:solidFill>
                  <a:srgbClr val="C00000"/>
                </a:solidFill>
              </a:rPr>
              <a:t>MIC-MAC</a:t>
            </a:r>
            <a:r>
              <a:rPr lang="es-ES" sz="2400" b="1" dirty="0"/>
              <a:t>, se obtuvo el Plano de influencias / dependencias indirectas. </a:t>
            </a:r>
            <a:r>
              <a:rPr lang="es-ES" sz="2400" b="1" dirty="0" smtClean="0"/>
              <a:t>El </a:t>
            </a:r>
            <a:r>
              <a:rPr lang="es-ES" sz="2400" b="1" dirty="0"/>
              <a:t>plano indirecto contiene las relaciones directas en cual se ha trazado una diagonal para hallar las variables con mayor motricidad y dependencia según su ubicación. </a:t>
            </a:r>
            <a:endParaRPr lang="es-EC" sz="2400" b="1" dirty="0"/>
          </a:p>
          <a:p>
            <a:pPr algn="just"/>
            <a:endParaRPr lang="es-ES" sz="2400" b="1" dirty="0" smtClean="0"/>
          </a:p>
          <a:p>
            <a:pPr algn="just"/>
            <a:r>
              <a:rPr lang="es-ES" sz="2400" b="1" dirty="0" smtClean="0"/>
              <a:t>De </a:t>
            </a:r>
            <a:r>
              <a:rPr lang="es-ES" sz="2400" b="1" dirty="0"/>
              <a:t>una lista de </a:t>
            </a:r>
            <a:r>
              <a:rPr lang="es-ES" sz="2400" b="1" dirty="0">
                <a:solidFill>
                  <a:srgbClr val="C00000"/>
                </a:solidFill>
              </a:rPr>
              <a:t>catorce (14) variables</a:t>
            </a:r>
            <a:r>
              <a:rPr lang="es-ES" sz="2400" b="1" dirty="0"/>
              <a:t>, se han encontrado las cuatro más cercanas a la línea trazada (el TOP 4), así</a:t>
            </a:r>
            <a:r>
              <a:rPr lang="es-ES" sz="2400" b="1" dirty="0" smtClean="0"/>
              <a:t>:</a:t>
            </a:r>
            <a:endParaRPr lang="es-EC" sz="2400" b="1" dirty="0"/>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3"/>
            </a:pPr>
            <a:r>
              <a:rPr lang="es-ES" b="1" dirty="0" smtClean="0">
                <a:solidFill>
                  <a:srgbClr val="C00000"/>
                </a:solidFill>
                <a:latin typeface="Franklin Gothic Book" panose="020B0503020102020204" pitchFamily="34" charset="0"/>
              </a:rPr>
              <a:t>Variables MIC-MAC</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8019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marL="742950" lvl="0" indent="-742950" algn="ctr">
              <a:buFont typeface="+mj-lt"/>
              <a:buAutoNum type="arabicPeriod"/>
            </a:pPr>
            <a:r>
              <a:rPr lang="es-ES" b="1" dirty="0" smtClean="0">
                <a:solidFill>
                  <a:srgbClr val="C00000"/>
                </a:solidFill>
                <a:latin typeface="Franklin Gothic Book" panose="020B0503020102020204" pitchFamily="34" charset="0"/>
              </a:rPr>
              <a:t>Objetivo general</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457200" y="2248272"/>
            <a:ext cx="8229600" cy="2620888"/>
          </a:xfrm>
        </p:spPr>
        <p:txBody>
          <a:bodyPr>
            <a:normAutofit/>
          </a:bodyPr>
          <a:lstStyle/>
          <a:p>
            <a:pPr marL="0" indent="0" algn="just">
              <a:buNone/>
            </a:pPr>
            <a:r>
              <a:rPr lang="es-ES" sz="2600" b="1" dirty="0" smtClean="0"/>
              <a:t>Elaborar un diagnóstico situacional del Departamento de Lenguas de la Universidad de las Fuerzas Armadas ESPE (DL – ESPE)  y en base al mismo, presentar el análisis prospectivo de esta unidad académica, con propuestas para el mantenimiento del servicio a usuarios internos y externos, con un nivel alto de calidad y prestigio.</a:t>
            </a:r>
            <a:endParaRPr lang="es-EC" sz="2600" b="1" dirty="0" smtClean="0"/>
          </a:p>
          <a:p>
            <a:pPr algn="just"/>
            <a:endParaRPr lang="es-EC" sz="2400" b="1" dirty="0"/>
          </a:p>
          <a:p>
            <a:pPr lvl="0" algn="just"/>
            <a:endParaRPr lang="es-EC" sz="2400" dirty="0"/>
          </a:p>
          <a:p>
            <a:pPr algn="just"/>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a:t>
            </a:fld>
            <a:endParaRPr lang="es-ES" dirty="0"/>
          </a:p>
        </p:txBody>
      </p:sp>
    </p:spTree>
    <p:extLst>
      <p:ext uri="{BB962C8B-B14F-4D97-AF65-F5344CB8AC3E}">
        <p14:creationId xmlns:p14="http://schemas.microsoft.com/office/powerpoint/2010/main" val="169818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95536" y="44624"/>
            <a:ext cx="8060432" cy="1143000"/>
          </a:xfrm>
        </p:spPr>
        <p:txBody>
          <a:bodyPr/>
          <a:lstStyle/>
          <a:p>
            <a:pPr lvl="0" algn="ctr"/>
            <a:r>
              <a:rPr lang="es-EC" b="1" dirty="0" smtClean="0">
                <a:solidFill>
                  <a:srgbClr val="C00000"/>
                </a:solidFill>
                <a:latin typeface="Franklin Gothic Book" panose="020B0503020102020204" pitchFamily="34" charset="0"/>
              </a:rPr>
              <a:t>VARIABLES ESTRATÉGICAS</a:t>
            </a:r>
            <a:endParaRPr lang="es-EC" b="1" dirty="0">
              <a:solidFill>
                <a:srgbClr val="C00000"/>
              </a:solidFill>
              <a:latin typeface="Franklin Gothic Book" panose="020B0503020102020204" pitchFamily="34" charset="0"/>
            </a:endParaRPr>
          </a:p>
        </p:txBody>
      </p:sp>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50</a:t>
            </a:fld>
            <a:endParaRPr lang="es-ES" dirty="0"/>
          </a:p>
        </p:txBody>
      </p:sp>
      <p:sp>
        <p:nvSpPr>
          <p:cNvPr id="10" name="2 Marcador de contenido"/>
          <p:cNvSpPr txBox="1">
            <a:spLocks/>
          </p:cNvSpPr>
          <p:nvPr/>
        </p:nvSpPr>
        <p:spPr>
          <a:xfrm>
            <a:off x="467544" y="1412776"/>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marL="457200" lvl="0" indent="-457200" algn="just">
              <a:buClr>
                <a:srgbClr val="C00000"/>
              </a:buClr>
              <a:buSzPct val="100000"/>
              <a:buFont typeface="+mj-lt"/>
              <a:buAutoNum type="arabicPeriod"/>
            </a:pPr>
            <a:r>
              <a:rPr lang="es-ES" sz="2400" b="1" dirty="0" smtClean="0"/>
              <a:t>Certificaciones </a:t>
            </a:r>
            <a:r>
              <a:rPr lang="es-ES" sz="2400" b="1" dirty="0"/>
              <a:t>internacionales en la enseñanza de idiomas. (CERTINTERN)</a:t>
            </a:r>
            <a:endParaRPr lang="es-EC" sz="2400" b="1" dirty="0"/>
          </a:p>
          <a:p>
            <a:pPr marL="457200" lvl="0" indent="-457200" algn="just">
              <a:buClr>
                <a:srgbClr val="C00000"/>
              </a:buClr>
              <a:buSzPct val="100000"/>
              <a:buFont typeface="+mj-lt"/>
              <a:buAutoNum type="arabicPeriod"/>
            </a:pPr>
            <a:r>
              <a:rPr lang="es-ES" sz="2400" b="1" dirty="0"/>
              <a:t>Diversificación de la oferta educativa. (DIVERSOFER)</a:t>
            </a:r>
            <a:endParaRPr lang="es-EC" sz="2400" b="1" dirty="0"/>
          </a:p>
          <a:p>
            <a:pPr marL="457200" lvl="0" indent="-457200" algn="just">
              <a:buClr>
                <a:srgbClr val="C00000"/>
              </a:buClr>
              <a:buSzPct val="100000"/>
              <a:buFont typeface="+mj-lt"/>
              <a:buAutoNum type="arabicPeriod"/>
            </a:pPr>
            <a:r>
              <a:rPr lang="es-ES" sz="2400" b="1" dirty="0"/>
              <a:t>Integración e interrelación con otras entidades. (INTERRENTI)</a:t>
            </a:r>
            <a:endParaRPr lang="es-EC" sz="2400" b="1" dirty="0"/>
          </a:p>
          <a:p>
            <a:pPr marL="457200" lvl="0" indent="-457200" algn="just">
              <a:buClr>
                <a:srgbClr val="C00000"/>
              </a:buClr>
              <a:buSzPct val="100000"/>
              <a:buFont typeface="+mj-lt"/>
              <a:buAutoNum type="arabicPeriod"/>
            </a:pPr>
            <a:r>
              <a:rPr lang="es-ES" sz="2400" b="1" dirty="0"/>
              <a:t>Centro autorizado para la recepción de exámenes con certificaciones internacionales. (CENTRAUTOR)</a:t>
            </a:r>
            <a:endParaRPr lang="es-EC" sz="2400" b="1" dirty="0"/>
          </a:p>
          <a:p>
            <a:pPr algn="just"/>
            <a:endParaRPr lang="es-ES" sz="500" b="1" dirty="0" smtClean="0"/>
          </a:p>
          <a:p>
            <a:pPr algn="just"/>
            <a:r>
              <a:rPr lang="es-ES" sz="2400" b="1" dirty="0" smtClean="0"/>
              <a:t>Las </a:t>
            </a:r>
            <a:r>
              <a:rPr lang="es-ES" sz="2400" b="1" dirty="0"/>
              <a:t>cuatro variables enunciadas son consideradas como </a:t>
            </a:r>
            <a:r>
              <a:rPr lang="es-ES" sz="2400" b="1" dirty="0" smtClean="0">
                <a:solidFill>
                  <a:srgbClr val="C00000"/>
                </a:solidFill>
              </a:rPr>
              <a:t>VARIABLES ESTRATÉGICAS </a:t>
            </a:r>
            <a:r>
              <a:rPr lang="es-ES" sz="2400" b="1" dirty="0"/>
              <a:t>ya que se encuentran ubicadas en el cuadrante superior derecho, catalogado como la Zona de Conflicto </a:t>
            </a:r>
            <a:endParaRPr lang="es-EC" sz="2500" b="1" dirty="0"/>
          </a:p>
        </p:txBody>
      </p:sp>
    </p:spTree>
    <p:extLst>
      <p:ext uri="{BB962C8B-B14F-4D97-AF65-F5344CB8AC3E}">
        <p14:creationId xmlns:p14="http://schemas.microsoft.com/office/powerpoint/2010/main" val="39857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3" y="142907"/>
            <a:ext cx="3306961" cy="99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2723" y="1074141"/>
            <a:ext cx="8380829" cy="461665"/>
          </a:xfrm>
          <a:prstGeom prst="rect">
            <a:avLst/>
          </a:prstGeom>
        </p:spPr>
        <p:txBody>
          <a:bodyPr wrap="square">
            <a:spAutoFit/>
          </a:bodyPr>
          <a:lstStyle/>
          <a:p>
            <a:pPr algn="ctr"/>
            <a:r>
              <a:rPr lang="es-EC" sz="2400" b="1" dirty="0"/>
              <a:t>Clasificación de variables Influencia y dependencia analizadas</a:t>
            </a:r>
          </a:p>
        </p:txBody>
      </p:sp>
      <p:pic>
        <p:nvPicPr>
          <p:cNvPr id="5" name="4 Imagen" descr="C:\Users\ESPE\Desktop\Plano influencias.png"/>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35806"/>
            <a:ext cx="7920880" cy="4845522"/>
          </a:xfrm>
          <a:prstGeom prst="rect">
            <a:avLst/>
          </a:prstGeom>
          <a:noFill/>
          <a:ln w="19050">
            <a:solidFill>
              <a:srgbClr val="291EB4"/>
            </a:solidFill>
          </a:ln>
        </p:spPr>
      </p:pic>
      <p:cxnSp>
        <p:nvCxnSpPr>
          <p:cNvPr id="7" name="6 Conector recto de flecha"/>
          <p:cNvCxnSpPr/>
          <p:nvPr/>
        </p:nvCxnSpPr>
        <p:spPr>
          <a:xfrm flipV="1">
            <a:off x="827584" y="1700808"/>
            <a:ext cx="7560840" cy="4464496"/>
          </a:xfrm>
          <a:prstGeom prst="straightConnector1">
            <a:avLst/>
          </a:prstGeom>
          <a:ln w="31750">
            <a:solidFill>
              <a:srgbClr val="FF0000">
                <a:alpha val="77000"/>
              </a:srgb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1690539"/>
            <a:ext cx="2413920" cy="15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907" y="2100510"/>
            <a:ext cx="14081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292548"/>
            <a:ext cx="2592288" cy="161652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46"/>
          <p:cNvSpPr txBox="1">
            <a:spLocks noChangeArrowheads="1"/>
          </p:cNvSpPr>
          <p:nvPr/>
        </p:nvSpPr>
        <p:spPr bwMode="auto">
          <a:xfrm>
            <a:off x="2165017" y="2807410"/>
            <a:ext cx="1111353" cy="4158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ES" sz="1600" b="1" dirty="0">
                <a:solidFill>
                  <a:srgbClr val="4F81BD"/>
                </a:solidFill>
                <a:latin typeface="Times New Roman"/>
                <a:ea typeface="Calibri"/>
                <a:cs typeface="Times New Roman"/>
              </a:rPr>
              <a:t>Variables de Poder</a:t>
            </a:r>
            <a:endParaRPr lang="es-EC" sz="1400" dirty="0">
              <a:solidFill>
                <a:prstClr val="black"/>
              </a:solidFill>
              <a:ea typeface="Calibri"/>
              <a:cs typeface="Times New Roman"/>
            </a:endParaRPr>
          </a:p>
        </p:txBody>
      </p:sp>
      <p:sp>
        <p:nvSpPr>
          <p:cNvPr id="14" name="Oval 38"/>
          <p:cNvSpPr>
            <a:spLocks noChangeArrowheads="1"/>
          </p:cNvSpPr>
          <p:nvPr/>
        </p:nvSpPr>
        <p:spPr bwMode="auto">
          <a:xfrm rot="1935141">
            <a:off x="1011988" y="4254916"/>
            <a:ext cx="1403574" cy="1090427"/>
          </a:xfrm>
          <a:prstGeom prst="ellipse">
            <a:avLst/>
          </a:prstGeom>
          <a:noFill/>
          <a:ln w="28575">
            <a:solidFill>
              <a:schemeClr val="accent6">
                <a:lumMod val="100000"/>
                <a:lumOff val="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EC" dirty="0">
              <a:solidFill>
                <a:prstClr val="black"/>
              </a:solidFill>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4509120"/>
            <a:ext cx="905386" cy="64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4963" y="4149080"/>
            <a:ext cx="1543050" cy="193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5439" y="4757737"/>
            <a:ext cx="14081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57149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ESPE\Desktop\Planos\Gráfico de influencias directas.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7992887" cy="4752527"/>
          </a:xfrm>
          <a:prstGeom prst="rect">
            <a:avLst/>
          </a:prstGeom>
          <a:noFill/>
          <a:ln w="19050">
            <a:solidFill>
              <a:srgbClr val="291EB4"/>
            </a:solid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23" y="142907"/>
            <a:ext cx="3306961" cy="99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015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53</a:t>
            </a:fld>
            <a:endParaRPr lang="es-ES" dirty="0"/>
          </a:p>
        </p:txBody>
      </p:sp>
      <p:sp>
        <p:nvSpPr>
          <p:cNvPr id="10" name="2 Marcador de contenido"/>
          <p:cNvSpPr txBox="1">
            <a:spLocks/>
          </p:cNvSpPr>
          <p:nvPr/>
        </p:nvSpPr>
        <p:spPr>
          <a:xfrm>
            <a:off x="467544" y="1412776"/>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smtClean="0"/>
              <a:t>El </a:t>
            </a:r>
            <a:r>
              <a:rPr lang="es-ES" sz="2400" b="1" dirty="0"/>
              <a:t>análisis estratégico del </a:t>
            </a:r>
            <a:r>
              <a:rPr lang="es-ES" sz="2400" b="1" dirty="0" smtClean="0">
                <a:solidFill>
                  <a:srgbClr val="C00000"/>
                </a:solidFill>
              </a:rPr>
              <a:t>JUEGO DE ACTORES</a:t>
            </a:r>
            <a:r>
              <a:rPr lang="es-ES" sz="2400" b="1" dirty="0" smtClean="0"/>
              <a:t> </a:t>
            </a:r>
            <a:r>
              <a:rPr lang="es-ES" sz="2400" b="1" dirty="0"/>
              <a:t>constituye una de las etapas cruciales de la prospectiva, la resolución de conflictos entre grupos que persiguen proyectos diferentes condiciona la evolución del sistema estudiado</a:t>
            </a:r>
            <a:r>
              <a:rPr lang="es-ES" sz="2400" b="1" dirty="0" smtClean="0"/>
              <a:t>.</a:t>
            </a:r>
          </a:p>
          <a:p>
            <a:pPr algn="just"/>
            <a:endParaRPr lang="es-ES" sz="500" b="1" dirty="0" smtClean="0"/>
          </a:p>
          <a:p>
            <a:pPr algn="just"/>
            <a:r>
              <a:rPr lang="es-ES" sz="2400" b="1" dirty="0" smtClean="0"/>
              <a:t>Para </a:t>
            </a:r>
            <a:r>
              <a:rPr lang="es-ES" sz="2400" b="1" dirty="0"/>
              <a:t>estudiar este conjunto de relaciones de poder entre actores y entre los actores y sus objetivos recurrimos al método </a:t>
            </a:r>
            <a:r>
              <a:rPr lang="es-ES" sz="2400" b="1" dirty="0">
                <a:solidFill>
                  <a:srgbClr val="C00000"/>
                </a:solidFill>
              </a:rPr>
              <a:t>MACTOR,</a:t>
            </a:r>
            <a:r>
              <a:rPr lang="es-ES" sz="2400" b="1" dirty="0"/>
              <a:t> un estudio muy similar al análisis estructural en algunas de sus partes.</a:t>
            </a:r>
            <a:endParaRPr lang="es-EC" sz="2400" b="1" dirty="0"/>
          </a:p>
          <a:p>
            <a:pPr algn="just"/>
            <a:endParaRPr lang="es-ES" sz="500" b="1" dirty="0" smtClean="0"/>
          </a:p>
          <a:p>
            <a:pPr algn="just"/>
            <a:r>
              <a:rPr lang="es-ES" sz="2400" b="1" dirty="0" smtClean="0"/>
              <a:t>Mactor </a:t>
            </a:r>
            <a:r>
              <a:rPr lang="es-ES" sz="2400" b="1" dirty="0"/>
              <a:t>utiliza como base a las variables  que se obtienen del análisis estructural, como ya se analizó con anterioridad.</a:t>
            </a:r>
          </a:p>
          <a:p>
            <a:pPr algn="just"/>
            <a:endParaRPr lang="es-ES" sz="2400" b="1" dirty="0"/>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4"/>
            </a:pPr>
            <a:r>
              <a:rPr lang="es-ES" b="1" dirty="0" smtClean="0">
                <a:solidFill>
                  <a:srgbClr val="C00000"/>
                </a:solidFill>
                <a:latin typeface="Franklin Gothic Book" panose="020B0503020102020204" pitchFamily="34" charset="0"/>
              </a:rPr>
              <a:t>Actor, MACTOR</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222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984405784"/>
              </p:ext>
            </p:extLst>
          </p:nvPr>
        </p:nvGraphicFramePr>
        <p:xfrm>
          <a:off x="323528" y="1484784"/>
          <a:ext cx="3672408" cy="4206240"/>
        </p:xfrm>
        <a:graphic>
          <a:graphicData uri="http://schemas.openxmlformats.org/drawingml/2006/table">
            <a:tbl>
              <a:tblPr firstRow="1" firstCol="1" bandRow="1">
                <a:tableStyleId>{69CF1AB2-1976-4502-BF36-3FF5EA218861}</a:tableStyleId>
              </a:tblPr>
              <a:tblGrid>
                <a:gridCol w="631238"/>
                <a:gridCol w="3041170"/>
              </a:tblGrid>
              <a:tr h="190500">
                <a:tc>
                  <a:txBody>
                    <a:bodyPr/>
                    <a:lstStyle/>
                    <a:p>
                      <a:pPr algn="ctr">
                        <a:lnSpc>
                          <a:spcPct val="115000"/>
                        </a:lnSpc>
                        <a:spcBef>
                          <a:spcPts val="1200"/>
                        </a:spcBef>
                        <a:spcAft>
                          <a:spcPts val="0"/>
                        </a:spcAft>
                      </a:pPr>
                      <a:r>
                        <a:rPr lang="es-EC" sz="2000" b="1" dirty="0">
                          <a:effectLst/>
                        </a:rPr>
                        <a:t>1</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Secretaría Nacional de Ciencia y Tecnología</a:t>
                      </a:r>
                      <a:endParaRPr lang="es-EC" sz="2800" b="0" dirty="0">
                        <a:solidFill>
                          <a:schemeClr val="tx1"/>
                        </a:solidFill>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dirty="0">
                          <a:effectLst/>
                        </a:rPr>
                        <a:t>2</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Alumnos y usuarios del Instituto</a:t>
                      </a:r>
                      <a:endParaRPr lang="es-EC" sz="2800" b="0" dirty="0">
                        <a:solidFill>
                          <a:schemeClr val="tx1"/>
                        </a:solidFill>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a:effectLst/>
                        </a:rPr>
                        <a:t>3</a:t>
                      </a:r>
                      <a:endParaRPr lang="es-EC" sz="2800" b="1">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Sociedad, comunidad</a:t>
                      </a:r>
                      <a:endParaRPr lang="es-EC" sz="2800" b="0" dirty="0">
                        <a:solidFill>
                          <a:schemeClr val="tx1"/>
                        </a:solidFill>
                        <a:effectLst/>
                        <a:latin typeface="Calibri"/>
                        <a:ea typeface="Calibri"/>
                        <a:cs typeface="Times New Roman"/>
                      </a:endParaRPr>
                    </a:p>
                  </a:txBody>
                  <a:tcPr marL="68580" marR="68580" marT="0" marB="0"/>
                </a:tc>
              </a:tr>
              <a:tr h="183515">
                <a:tc>
                  <a:txBody>
                    <a:bodyPr/>
                    <a:lstStyle/>
                    <a:p>
                      <a:pPr algn="ctr">
                        <a:lnSpc>
                          <a:spcPct val="115000"/>
                        </a:lnSpc>
                        <a:spcBef>
                          <a:spcPts val="1200"/>
                        </a:spcBef>
                        <a:spcAft>
                          <a:spcPts val="0"/>
                        </a:spcAft>
                      </a:pPr>
                      <a:r>
                        <a:rPr lang="es-EC" sz="2000" b="1" dirty="0">
                          <a:effectLst/>
                        </a:rPr>
                        <a:t>4</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Institutos y/o empresas competidoras</a:t>
                      </a:r>
                      <a:endParaRPr lang="es-EC" sz="2800" b="0" dirty="0">
                        <a:solidFill>
                          <a:schemeClr val="tx1"/>
                        </a:solidFill>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dirty="0">
                          <a:effectLst/>
                        </a:rPr>
                        <a:t>5</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Instituciones internacionales de certificación</a:t>
                      </a:r>
                      <a:endParaRPr lang="es-EC" sz="2800" b="0" dirty="0">
                        <a:solidFill>
                          <a:schemeClr val="tx1"/>
                        </a:solidFill>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dirty="0">
                          <a:effectLst/>
                        </a:rPr>
                        <a:t>6</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Ministerio de Finanzas del Ecuador</a:t>
                      </a:r>
                      <a:endParaRPr lang="es-EC" sz="2800" b="0" dirty="0">
                        <a:solidFill>
                          <a:schemeClr val="tx1"/>
                        </a:solidFill>
                        <a:effectLst/>
                        <a:latin typeface="Calibri"/>
                        <a:ea typeface="Calibri"/>
                        <a:cs typeface="Times New Roman"/>
                      </a:endParaRPr>
                    </a:p>
                  </a:txBody>
                  <a:tcPr marL="68580" marR="68580" marT="0" marB="0"/>
                </a:tc>
              </a:tr>
              <a:tr h="200025">
                <a:tc>
                  <a:txBody>
                    <a:bodyPr/>
                    <a:lstStyle/>
                    <a:p>
                      <a:pPr algn="ctr">
                        <a:lnSpc>
                          <a:spcPct val="115000"/>
                        </a:lnSpc>
                        <a:spcBef>
                          <a:spcPts val="1200"/>
                        </a:spcBef>
                        <a:spcAft>
                          <a:spcPts val="0"/>
                        </a:spcAft>
                      </a:pPr>
                      <a:r>
                        <a:rPr lang="es-EC" sz="2000" b="1" dirty="0">
                          <a:effectLst/>
                        </a:rPr>
                        <a:t>7</a:t>
                      </a:r>
                      <a:endParaRPr lang="es-EC" sz="2800" b="1" dirty="0">
                        <a:solidFill>
                          <a:schemeClr val="tx1"/>
                        </a:solidFill>
                        <a:effectLst/>
                        <a:latin typeface="Calibri"/>
                        <a:ea typeface="Calibri"/>
                        <a:cs typeface="Times New Roman"/>
                      </a:endParaRPr>
                    </a:p>
                  </a:txBody>
                  <a:tcPr marL="68580" marR="68580" marT="0" marB="0"/>
                </a:tc>
                <a:tc>
                  <a:txBody>
                    <a:bodyPr/>
                    <a:lstStyle/>
                    <a:p>
                      <a:pPr algn="l">
                        <a:lnSpc>
                          <a:spcPct val="115000"/>
                        </a:lnSpc>
                        <a:spcBef>
                          <a:spcPts val="1200"/>
                        </a:spcBef>
                        <a:spcAft>
                          <a:spcPts val="0"/>
                        </a:spcAft>
                      </a:pPr>
                      <a:r>
                        <a:rPr lang="es-EC" sz="2000" b="0" dirty="0">
                          <a:effectLst/>
                        </a:rPr>
                        <a:t>Academia y otras instituciones </a:t>
                      </a:r>
                      <a:endParaRPr lang="es-EC" sz="2800" b="0" dirty="0">
                        <a:solidFill>
                          <a:schemeClr val="tx1"/>
                        </a:solidFill>
                        <a:effectLst/>
                        <a:latin typeface="Calibri"/>
                        <a:ea typeface="Calibri"/>
                        <a:cs typeface="Times New Roman"/>
                      </a:endParaRPr>
                    </a:p>
                  </a:txBody>
                  <a:tcPr marL="68580" marR="68580" marT="0" marB="0"/>
                </a:tc>
              </a:tr>
            </a:tbl>
          </a:graphicData>
        </a:graphic>
      </p:graphicFrame>
      <p:sp>
        <p:nvSpPr>
          <p:cNvPr id="4" name="1 Título"/>
          <p:cNvSpPr>
            <a:spLocks noGrp="1"/>
          </p:cNvSpPr>
          <p:nvPr>
            <p:ph type="title"/>
          </p:nvPr>
        </p:nvSpPr>
        <p:spPr>
          <a:xfrm>
            <a:off x="395536" y="44624"/>
            <a:ext cx="8060432" cy="1143000"/>
          </a:xfrm>
        </p:spPr>
        <p:txBody>
          <a:bodyPr/>
          <a:lstStyle/>
          <a:p>
            <a:pPr lvl="0" algn="ctr"/>
            <a:r>
              <a:rPr lang="es-ES" b="1" dirty="0" smtClean="0">
                <a:solidFill>
                  <a:srgbClr val="C00000"/>
                </a:solidFill>
                <a:latin typeface="Franklin Gothic Book" panose="020B0503020102020204" pitchFamily="34" charset="0"/>
              </a:rPr>
              <a:t>ACTORES Y OBJETIVOS</a:t>
            </a:r>
            <a:endParaRPr lang="es-EC" dirty="0">
              <a:solidFill>
                <a:srgbClr val="C00000"/>
              </a:solidFill>
              <a:latin typeface="Franklin Gothic Book" panose="020B0503020102020204" pitchFamily="34" charset="0"/>
            </a:endParaRPr>
          </a:p>
        </p:txBody>
      </p:sp>
      <p:grpSp>
        <p:nvGrpSpPr>
          <p:cNvPr id="5" name="4 Grupo"/>
          <p:cNvGrpSpPr/>
          <p:nvPr/>
        </p:nvGrpSpPr>
        <p:grpSpPr>
          <a:xfrm>
            <a:off x="395536" y="6042297"/>
            <a:ext cx="8568952" cy="627063"/>
            <a:chOff x="395536" y="6042297"/>
            <a:chExt cx="8568952" cy="627063"/>
          </a:xfrm>
        </p:grpSpPr>
        <p:pic>
          <p:nvPicPr>
            <p:cNvPr id="6" name="5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7"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54</a:t>
            </a:fld>
            <a:endParaRPr lang="es-ES" dirty="0"/>
          </a:p>
        </p:txBody>
      </p:sp>
      <p:graphicFrame>
        <p:nvGraphicFramePr>
          <p:cNvPr id="10" name="9 Tabla"/>
          <p:cNvGraphicFramePr>
            <a:graphicFrameLocks noGrp="1"/>
          </p:cNvGraphicFramePr>
          <p:nvPr>
            <p:extLst>
              <p:ext uri="{D42A27DB-BD31-4B8C-83A1-F6EECF244321}">
                <p14:modId xmlns:p14="http://schemas.microsoft.com/office/powerpoint/2010/main" val="2155653955"/>
              </p:ext>
            </p:extLst>
          </p:nvPr>
        </p:nvGraphicFramePr>
        <p:xfrm>
          <a:off x="4283968" y="1326604"/>
          <a:ext cx="4665240" cy="4556760"/>
        </p:xfrm>
        <a:graphic>
          <a:graphicData uri="http://schemas.openxmlformats.org/drawingml/2006/table">
            <a:tbl>
              <a:tblPr firstRow="1" firstCol="1" bandRow="1">
                <a:tableStyleId>{69CF1AB2-1976-4502-BF36-3FF5EA218861}</a:tableStyleId>
              </a:tblPr>
              <a:tblGrid>
                <a:gridCol w="741930"/>
                <a:gridCol w="3923310"/>
              </a:tblGrid>
              <a:tr h="190500">
                <a:tc>
                  <a:txBody>
                    <a:bodyPr/>
                    <a:lstStyle/>
                    <a:p>
                      <a:pPr algn="ctr">
                        <a:lnSpc>
                          <a:spcPct val="115000"/>
                        </a:lnSpc>
                        <a:spcBef>
                          <a:spcPts val="1200"/>
                        </a:spcBef>
                        <a:spcAft>
                          <a:spcPts val="0"/>
                        </a:spcAft>
                      </a:pPr>
                      <a:r>
                        <a:rPr lang="es-EC" sz="2000" b="1" dirty="0">
                          <a:effectLst/>
                        </a:rPr>
                        <a:t>1</a:t>
                      </a:r>
                      <a:endParaRPr lang="es-EC" sz="2800" b="1" dirty="0">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Lograr la excelencia académica, en la enseñanza del idioma Inglés</a:t>
                      </a:r>
                      <a:endParaRPr lang="es-EC" sz="2800" b="0" dirty="0">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a:effectLst/>
                        </a:rPr>
                        <a:t>2</a:t>
                      </a:r>
                      <a:endParaRPr lang="es-EC" sz="2800" b="1">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Ofertar cursos y servicios con estándares internacionales</a:t>
                      </a:r>
                      <a:endParaRPr lang="es-EC" sz="2800" b="0" dirty="0">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dirty="0">
                          <a:effectLst/>
                        </a:rPr>
                        <a:t>3</a:t>
                      </a:r>
                      <a:endParaRPr lang="es-EC" sz="2800" b="1" dirty="0">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Posicionamiento a nivel nacional e internacional, con reconocimiento internacional</a:t>
                      </a:r>
                      <a:endParaRPr lang="es-EC" sz="2800" b="0" dirty="0">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a:effectLst/>
                        </a:rPr>
                        <a:t>4</a:t>
                      </a:r>
                      <a:endParaRPr lang="es-EC" sz="2800" b="1">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Uso intensivo de TICs y metodologías de vanguardia</a:t>
                      </a:r>
                      <a:endParaRPr lang="es-EC" sz="2800" b="0" dirty="0">
                        <a:effectLst/>
                        <a:latin typeface="Calibri"/>
                        <a:ea typeface="Calibri"/>
                        <a:cs typeface="Times New Roman"/>
                      </a:endParaRPr>
                    </a:p>
                  </a:txBody>
                  <a:tcPr marL="68580" marR="68580" marT="0" marB="0"/>
                </a:tc>
              </a:tr>
              <a:tr h="190500">
                <a:tc>
                  <a:txBody>
                    <a:bodyPr/>
                    <a:lstStyle/>
                    <a:p>
                      <a:pPr algn="ctr">
                        <a:lnSpc>
                          <a:spcPct val="115000"/>
                        </a:lnSpc>
                        <a:spcBef>
                          <a:spcPts val="1200"/>
                        </a:spcBef>
                        <a:spcAft>
                          <a:spcPts val="0"/>
                        </a:spcAft>
                      </a:pPr>
                      <a:r>
                        <a:rPr lang="es-EC" sz="2000" b="1">
                          <a:effectLst/>
                        </a:rPr>
                        <a:t>5</a:t>
                      </a:r>
                      <a:endParaRPr lang="es-EC" sz="2800" b="1">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Incrementar el número de alumnos, hasta el 90% de la capacidad instalada</a:t>
                      </a:r>
                      <a:endParaRPr lang="es-EC" sz="2800" b="0" dirty="0">
                        <a:effectLst/>
                        <a:latin typeface="Calibri"/>
                        <a:ea typeface="Calibri"/>
                        <a:cs typeface="Times New Roman"/>
                      </a:endParaRPr>
                    </a:p>
                  </a:txBody>
                  <a:tcPr marL="68580" marR="68580" marT="0" marB="0"/>
                </a:tc>
              </a:tr>
              <a:tr h="200025">
                <a:tc>
                  <a:txBody>
                    <a:bodyPr/>
                    <a:lstStyle/>
                    <a:p>
                      <a:pPr algn="ctr">
                        <a:lnSpc>
                          <a:spcPct val="115000"/>
                        </a:lnSpc>
                        <a:spcBef>
                          <a:spcPts val="1200"/>
                        </a:spcBef>
                        <a:spcAft>
                          <a:spcPts val="0"/>
                        </a:spcAft>
                      </a:pPr>
                      <a:r>
                        <a:rPr lang="es-EC" sz="2000" b="1" dirty="0">
                          <a:effectLst/>
                        </a:rPr>
                        <a:t>6</a:t>
                      </a:r>
                      <a:endParaRPr lang="es-EC" sz="2800" b="1" dirty="0">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2000" b="0" dirty="0">
                          <a:effectLst/>
                        </a:rPr>
                        <a:t>Descentralización del Instituto y con capacidad de generar recursos financieros</a:t>
                      </a:r>
                      <a:endParaRPr lang="es-EC" sz="2800" b="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290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55</a:t>
            </a:fld>
            <a:endParaRPr lang="es-ES" dirty="0"/>
          </a:p>
        </p:txBody>
      </p:sp>
      <p:sp>
        <p:nvSpPr>
          <p:cNvPr id="10" name="2 Marcador de contenido"/>
          <p:cNvSpPr txBox="1">
            <a:spLocks/>
          </p:cNvSpPr>
          <p:nvPr/>
        </p:nvSpPr>
        <p:spPr>
          <a:xfrm>
            <a:off x="467544" y="1196752"/>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a:t>En el </a:t>
            </a:r>
            <a:r>
              <a:rPr lang="es-ES" sz="2400" b="1" dirty="0" smtClean="0"/>
              <a:t>Plano de influencias y dependencias entre actores, se </a:t>
            </a:r>
            <a:r>
              <a:rPr lang="es-ES" sz="2400" b="1" dirty="0"/>
              <a:t>puede </a:t>
            </a:r>
            <a:r>
              <a:rPr lang="es-ES" sz="2400" b="1" dirty="0" smtClean="0"/>
              <a:t>conocer </a:t>
            </a:r>
            <a:r>
              <a:rPr lang="es-ES" sz="2400" b="1" dirty="0"/>
              <a:t>el nivel de influencia de cada actor y jerarquizarlos en función de los resultados obtenidos. </a:t>
            </a:r>
            <a:endParaRPr lang="es-ES" sz="2400" b="1" dirty="0" smtClean="0"/>
          </a:p>
          <a:p>
            <a:pPr marL="457200" lvl="0" indent="-457200" algn="just">
              <a:buClr>
                <a:srgbClr val="C00000"/>
              </a:buClr>
              <a:buSzPct val="100000"/>
              <a:buFont typeface="+mj-lt"/>
              <a:buAutoNum type="arabicPeriod"/>
            </a:pPr>
            <a:r>
              <a:rPr lang="es-ES" sz="2400" b="1" dirty="0"/>
              <a:t>Los actores dominantes o de poder son: SENESCYT y INSTINTERN, los cuales son actores externos. </a:t>
            </a:r>
            <a:endParaRPr lang="es-EC" sz="2400" b="1" dirty="0"/>
          </a:p>
          <a:p>
            <a:pPr marL="457200" lvl="0" indent="-457200" algn="just">
              <a:buClr>
                <a:srgbClr val="C00000"/>
              </a:buClr>
              <a:buSzPct val="100000"/>
              <a:buFont typeface="+mj-lt"/>
              <a:buAutoNum type="arabicPeriod"/>
            </a:pPr>
            <a:r>
              <a:rPr lang="es-ES" sz="2400" b="1" dirty="0"/>
              <a:t>Los actores enlace o de conflicto son: SOCIEDACOM  y ACADEMOTRA</a:t>
            </a:r>
            <a:endParaRPr lang="es-EC" sz="2400" b="1" dirty="0"/>
          </a:p>
          <a:p>
            <a:pPr marL="457200" lvl="0" indent="-457200" algn="just">
              <a:buClr>
                <a:srgbClr val="C00000"/>
              </a:buClr>
              <a:buSzPct val="100000"/>
              <a:buFont typeface="+mj-lt"/>
              <a:buAutoNum type="arabicPeriod"/>
            </a:pPr>
            <a:r>
              <a:rPr lang="es-ES" sz="2400" b="1" dirty="0"/>
              <a:t>Los actores autónomos o camaleónicas, poco influyentes y poco dependientes, son: MINFINAECU  y COMPETENCI. </a:t>
            </a:r>
            <a:endParaRPr lang="es-EC" sz="2400" b="1" dirty="0"/>
          </a:p>
          <a:p>
            <a:pPr marL="457200" lvl="0" indent="-457200" algn="just">
              <a:buClr>
                <a:srgbClr val="C00000"/>
              </a:buClr>
              <a:buSzPct val="100000"/>
              <a:buFont typeface="+mj-lt"/>
              <a:buAutoNum type="arabicPeriod"/>
            </a:pPr>
            <a:r>
              <a:rPr lang="es-ES" sz="2400" b="1" dirty="0"/>
              <a:t>Finalmente, los actores internos ALUMUSUARI son actores llamados sumisos en esta metodología por resultar del análisis con alta dependencia y poca influencia. </a:t>
            </a:r>
            <a:endParaRPr lang="es-EC" sz="2400" b="1" dirty="0"/>
          </a:p>
          <a:p>
            <a:pPr algn="just"/>
            <a:endParaRPr lang="es-EC" sz="2400" b="1" dirty="0"/>
          </a:p>
          <a:p>
            <a:pPr algn="just"/>
            <a:endParaRPr lang="es-ES" sz="2400" b="1" dirty="0"/>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4"/>
            </a:pPr>
            <a:r>
              <a:rPr lang="es-ES" b="1" dirty="0" smtClean="0">
                <a:solidFill>
                  <a:srgbClr val="C00000"/>
                </a:solidFill>
                <a:latin typeface="Franklin Gothic Book" panose="020B0503020102020204" pitchFamily="34" charset="0"/>
              </a:rPr>
              <a:t>Actor, MACTOR</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6056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ESPE\Desktop\Planos\Graf_ Div.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93532"/>
            <a:ext cx="7632848" cy="4715788"/>
          </a:xfrm>
          <a:prstGeom prst="rect">
            <a:avLst/>
          </a:prstGeom>
          <a:noFill/>
          <a:ln w="19050">
            <a:solidFill>
              <a:srgbClr val="291EB4"/>
            </a:solidFill>
          </a:ln>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02" y="173743"/>
            <a:ext cx="3085562" cy="103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491880" y="366664"/>
            <a:ext cx="4572000" cy="830997"/>
          </a:xfrm>
          <a:prstGeom prst="rect">
            <a:avLst/>
          </a:prstGeom>
        </p:spPr>
        <p:txBody>
          <a:bodyPr>
            <a:spAutoFit/>
          </a:bodyPr>
          <a:lstStyle/>
          <a:p>
            <a:r>
              <a:rPr lang="es-EC" sz="2400" dirty="0"/>
              <a:t>La convergencia de actores La Matriz de posiciones simples (1MAO) </a:t>
            </a:r>
          </a:p>
        </p:txBody>
      </p:sp>
    </p:spTree>
    <p:extLst>
      <p:ext uri="{BB962C8B-B14F-4D97-AF65-F5344CB8AC3E}">
        <p14:creationId xmlns:p14="http://schemas.microsoft.com/office/powerpoint/2010/main" val="1143103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57</a:t>
            </a:fld>
            <a:endParaRPr lang="es-ES" dirty="0"/>
          </a:p>
        </p:txBody>
      </p:sp>
      <p:sp>
        <p:nvSpPr>
          <p:cNvPr id="10" name="2 Marcador de contenido"/>
          <p:cNvSpPr txBox="1">
            <a:spLocks/>
          </p:cNvSpPr>
          <p:nvPr/>
        </p:nvSpPr>
        <p:spPr>
          <a:xfrm>
            <a:off x="467544" y="1196752"/>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smtClean="0"/>
              <a:t>Con </a:t>
            </a:r>
            <a:r>
              <a:rPr lang="es-ES" sz="2400" b="1" dirty="0"/>
              <a:t>la información anteriormente procesada –tanto en el MIC MAC como en el análisis MACTOR, se </a:t>
            </a:r>
            <a:r>
              <a:rPr lang="es-ES" sz="2400" b="1" dirty="0" smtClean="0"/>
              <a:t>pudo </a:t>
            </a:r>
            <a:r>
              <a:rPr lang="es-ES" sz="2400" b="1" dirty="0"/>
              <a:t>llegar ya a la formulación de escenarios, los cual se </a:t>
            </a:r>
            <a:r>
              <a:rPr lang="es-ES" sz="2400" b="1" dirty="0" smtClean="0"/>
              <a:t>lo realizó a </a:t>
            </a:r>
            <a:r>
              <a:rPr lang="es-ES" sz="2400" b="1" dirty="0"/>
              <a:t>través de la herramienta informática </a:t>
            </a:r>
            <a:r>
              <a:rPr lang="es-ES" sz="2400" b="1" dirty="0" smtClean="0">
                <a:solidFill>
                  <a:srgbClr val="C00000"/>
                </a:solidFill>
              </a:rPr>
              <a:t>SMIC-PROB-EXPERT.</a:t>
            </a:r>
            <a:endParaRPr lang="es-ES" sz="2400" b="1" dirty="0" smtClean="0"/>
          </a:p>
          <a:p>
            <a:pPr algn="just"/>
            <a:endParaRPr lang="es-ES" sz="500" dirty="0" smtClean="0"/>
          </a:p>
          <a:p>
            <a:pPr algn="just"/>
            <a:r>
              <a:rPr lang="es-ES" sz="2400" b="1" dirty="0" smtClean="0"/>
              <a:t>Según </a:t>
            </a:r>
            <a:r>
              <a:rPr lang="es-ES" sz="2400" b="1" dirty="0"/>
              <a:t>(Mojica, 2005) “Un </a:t>
            </a:r>
            <a:r>
              <a:rPr lang="es-ES" sz="2400" b="1" dirty="0" smtClean="0">
                <a:solidFill>
                  <a:srgbClr val="C00000"/>
                </a:solidFill>
              </a:rPr>
              <a:t>ESCENARIO</a:t>
            </a:r>
            <a:r>
              <a:rPr lang="es-ES" sz="2400" b="1" dirty="0" smtClean="0"/>
              <a:t> </a:t>
            </a:r>
            <a:r>
              <a:rPr lang="es-ES" sz="2400" b="1" dirty="0"/>
              <a:t>es una imagen de futuro de carácter conjetural que supone una descripción de lo que pasaría si llegase a ocurrir e involucra, algunas </a:t>
            </a:r>
            <a:r>
              <a:rPr lang="es-ES" sz="2400" b="1" dirty="0" smtClean="0"/>
              <a:t>veces, </a:t>
            </a:r>
            <a:r>
              <a:rPr lang="es-ES" sz="2400" b="1" dirty="0"/>
              <a:t>la precisión de los estadios previos que se habrían recorrido, desde el presente hasta al horizonte de tiempo que se ha elegido”</a:t>
            </a:r>
            <a:endParaRPr lang="es-ES" sz="2400" b="1" dirty="0" smtClean="0"/>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5"/>
            </a:pPr>
            <a:r>
              <a:rPr lang="es-ES" b="1" dirty="0" smtClean="0">
                <a:solidFill>
                  <a:srgbClr val="C00000"/>
                </a:solidFill>
                <a:latin typeface="Franklin Gothic Book" panose="020B0503020102020204" pitchFamily="34" charset="0"/>
              </a:rPr>
              <a:t>Escenarios</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42264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58</a:t>
            </a:fld>
            <a:endParaRPr lang="es-ES" dirty="0"/>
          </a:p>
        </p:txBody>
      </p:sp>
      <p:sp>
        <p:nvSpPr>
          <p:cNvPr id="10" name="2 Marcador de contenido"/>
          <p:cNvSpPr txBox="1">
            <a:spLocks/>
          </p:cNvSpPr>
          <p:nvPr/>
        </p:nvSpPr>
        <p:spPr>
          <a:xfrm>
            <a:off x="467544" y="1196752"/>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smtClean="0"/>
              <a:t>El </a:t>
            </a:r>
            <a:r>
              <a:rPr lang="es-ES" sz="2400" b="1" dirty="0"/>
              <a:t>método obligó a realizar un trabajo de recopilación información y de reflexión absoluta, con el fin de seleccionar las hipótesis esenciales. De ahí la importancia del análisis estructural y de la comprensión de los juegos de actores para identificar las variables clave y formular las hipótesis estratégicas.</a:t>
            </a:r>
            <a:endParaRPr lang="es-EC" sz="2400" b="1" dirty="0"/>
          </a:p>
          <a:p>
            <a:pPr algn="just"/>
            <a:endParaRPr lang="es-EC" sz="2400" b="1" dirty="0"/>
          </a:p>
          <a:p>
            <a:pPr algn="just"/>
            <a:r>
              <a:rPr lang="es-ES" sz="2400" b="1" dirty="0" smtClean="0"/>
              <a:t>En </a:t>
            </a:r>
            <a:r>
              <a:rPr lang="es-ES" sz="2400" b="1" dirty="0"/>
              <a:t>relación a la aplicación del método </a:t>
            </a:r>
            <a:r>
              <a:rPr lang="es-ES" sz="2400" b="1" dirty="0" smtClean="0"/>
              <a:t>SMIC </a:t>
            </a:r>
            <a:r>
              <a:rPr lang="es-ES" sz="2400" b="1" dirty="0"/>
              <a:t>al Instituto de Idiomas, primeramente se determinó un número de siete (7) hipótesis con sus respectivas descripciones, para luego elaborar un listado de cuatro (4) grupos de expertos</a:t>
            </a:r>
            <a:r>
              <a:rPr lang="es-ES" sz="2400" b="1" dirty="0" smtClean="0"/>
              <a:t>.</a:t>
            </a:r>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5"/>
            </a:pPr>
            <a:r>
              <a:rPr lang="es-ES" b="1" dirty="0" smtClean="0">
                <a:solidFill>
                  <a:srgbClr val="C00000"/>
                </a:solidFill>
                <a:latin typeface="Franklin Gothic Book" panose="020B0503020102020204" pitchFamily="34" charset="0"/>
              </a:rPr>
              <a:t>Escenarios</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231290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59</a:t>
            </a:fld>
            <a:endParaRPr lang="es-ES" dirty="0"/>
          </a:p>
        </p:txBody>
      </p:sp>
      <p:sp>
        <p:nvSpPr>
          <p:cNvPr id="10" name="2 Marcador de contenido"/>
          <p:cNvSpPr txBox="1">
            <a:spLocks/>
          </p:cNvSpPr>
          <p:nvPr/>
        </p:nvSpPr>
        <p:spPr>
          <a:xfrm>
            <a:off x="467544" y="1196752"/>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0" algn="just"/>
            <a:r>
              <a:rPr lang="es-ES_tradnl" sz="2200" b="1" dirty="0" smtClean="0"/>
              <a:t>Al </a:t>
            </a:r>
            <a:r>
              <a:rPr lang="es-ES_tradnl" sz="2200" b="1" dirty="0"/>
              <a:t>2017, existirá un incremento en la demanda de cursos de idiomas de un 30 % = 0,587</a:t>
            </a:r>
            <a:endParaRPr lang="es-EC" sz="2200" b="1" dirty="0"/>
          </a:p>
          <a:p>
            <a:pPr lvl="0" algn="just"/>
            <a:r>
              <a:rPr lang="es-ES_tradnl" sz="2200" b="1" dirty="0"/>
              <a:t>Al 2017, el uso de la tecnología se incrementa en un 50 % versus el nivel actual =  0,580</a:t>
            </a:r>
            <a:endParaRPr lang="es-EC" sz="2200" b="1" dirty="0"/>
          </a:p>
          <a:p>
            <a:pPr lvl="0" algn="just"/>
            <a:r>
              <a:rPr lang="es-ES_tradnl" sz="2200" b="1" dirty="0"/>
              <a:t>La enseñanza de idiomas, modalidad online, tiene una tasa creciente y para el 2017, está al mismo nivel que la presencial = 0,626</a:t>
            </a:r>
            <a:endParaRPr lang="es-EC" sz="2200" b="1" dirty="0"/>
          </a:p>
          <a:p>
            <a:pPr lvl="0" algn="just"/>
            <a:r>
              <a:rPr lang="es-ES_tradnl" sz="2200" b="1" dirty="0"/>
              <a:t>El PIB per cápita creció y al 2017, tiene un 20 % más (en valores monetarios) que el 2014 = 0,388</a:t>
            </a:r>
            <a:endParaRPr lang="es-EC" sz="2200" b="1" dirty="0"/>
          </a:p>
          <a:p>
            <a:pPr lvl="0" algn="just"/>
            <a:r>
              <a:rPr lang="es-ES_tradnl" sz="2200" b="1" dirty="0"/>
              <a:t>El Presupuesto destinado a la Educación Superior versus el PIB se mantiene a niveles del 2014 = 0,478</a:t>
            </a:r>
            <a:endParaRPr lang="es-EC" sz="2200" b="1" dirty="0"/>
          </a:p>
          <a:p>
            <a:pPr lvl="0" algn="just"/>
            <a:r>
              <a:rPr lang="es-ES_tradnl" sz="2200" b="1" dirty="0"/>
              <a:t>Al 2017, se ejecuta el 95 % del presupuesto planificado y asignado = 0,363</a:t>
            </a:r>
            <a:endParaRPr lang="es-EC" sz="2200" b="1" dirty="0"/>
          </a:p>
        </p:txBody>
      </p:sp>
      <p:sp>
        <p:nvSpPr>
          <p:cNvPr id="11" name="1 Título"/>
          <p:cNvSpPr>
            <a:spLocks noGrp="1"/>
          </p:cNvSpPr>
          <p:nvPr>
            <p:ph type="title"/>
          </p:nvPr>
        </p:nvSpPr>
        <p:spPr>
          <a:xfrm>
            <a:off x="395536" y="44624"/>
            <a:ext cx="8060432" cy="1143000"/>
          </a:xfrm>
        </p:spPr>
        <p:txBody>
          <a:bodyPr/>
          <a:lstStyle/>
          <a:p>
            <a:pPr marL="742950" lvl="0" indent="-742950" algn="ctr">
              <a:buFont typeface="+mj-lt"/>
              <a:buAutoNum type="arabicPeriod" startAt="5"/>
            </a:pPr>
            <a:r>
              <a:rPr lang="es-ES" b="1" dirty="0" smtClean="0">
                <a:solidFill>
                  <a:srgbClr val="C00000"/>
                </a:solidFill>
                <a:latin typeface="Franklin Gothic Book" panose="020B0503020102020204" pitchFamily="34" charset="0"/>
              </a:rPr>
              <a:t>Escenarios – HIPÓTESIS</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1514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marL="742950" lvl="0" indent="-742950" algn="ctr">
              <a:buFont typeface="+mj-lt"/>
              <a:buAutoNum type="arabicPeriod" startAt="2"/>
              <a:tabLst>
                <a:tab pos="1797050" algn="l"/>
              </a:tabLst>
            </a:pPr>
            <a:r>
              <a:rPr lang="es-ES" b="1" dirty="0" smtClean="0">
                <a:solidFill>
                  <a:srgbClr val="C00000"/>
                </a:solidFill>
                <a:latin typeface="Franklin Gothic Book" panose="020B0503020102020204" pitchFamily="34" charset="0"/>
              </a:rPr>
              <a:t>Objetivos específicos</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735832"/>
            <a:ext cx="8291264" cy="4069432"/>
          </a:xfrm>
        </p:spPr>
        <p:txBody>
          <a:bodyPr>
            <a:normAutofit/>
          </a:bodyPr>
          <a:lstStyle/>
          <a:p>
            <a:pPr lvl="0" algn="just">
              <a:buFont typeface="Wingdings" panose="05000000000000000000" pitchFamily="2" charset="2"/>
              <a:buChar char="q"/>
            </a:pPr>
            <a:r>
              <a:rPr lang="es-ES" sz="2600" b="1" dirty="0" smtClean="0"/>
              <a:t>Establecer </a:t>
            </a:r>
            <a:r>
              <a:rPr lang="es-ES" sz="2600" b="1" dirty="0"/>
              <a:t>un estado del arte de la enseñanza de idiomas, a nivel nacional e internacional</a:t>
            </a:r>
            <a:r>
              <a:rPr lang="es-ES" sz="2600" b="1" dirty="0" smtClean="0"/>
              <a:t>.</a:t>
            </a:r>
          </a:p>
          <a:p>
            <a:pPr lvl="0" algn="just">
              <a:buFont typeface="Wingdings" panose="05000000000000000000" pitchFamily="2" charset="2"/>
              <a:buChar char="q"/>
            </a:pPr>
            <a:endParaRPr lang="es-ES" sz="2600" b="1" dirty="0" smtClean="0"/>
          </a:p>
          <a:p>
            <a:pPr algn="just">
              <a:buFont typeface="Wingdings" panose="05000000000000000000" pitchFamily="2" charset="2"/>
              <a:buChar char="q"/>
            </a:pPr>
            <a:r>
              <a:rPr lang="es-ES" sz="2600" b="1" dirty="0"/>
              <a:t>Presentar una reseña histórica del </a:t>
            </a:r>
            <a:r>
              <a:rPr lang="es-ES" sz="2600" b="1" dirty="0" smtClean="0"/>
              <a:t>DL - ESPE </a:t>
            </a:r>
            <a:r>
              <a:rPr lang="es-ES" sz="2600" b="1" dirty="0"/>
              <a:t>y su papel en la enseñanza de idiomas en el país</a:t>
            </a:r>
            <a:r>
              <a:rPr lang="es-ES" sz="2600" b="1" dirty="0" smtClean="0"/>
              <a:t>.</a:t>
            </a:r>
          </a:p>
          <a:p>
            <a:pPr algn="just">
              <a:buFont typeface="Wingdings" panose="05000000000000000000" pitchFamily="2" charset="2"/>
              <a:buChar char="q"/>
            </a:pPr>
            <a:endParaRPr lang="es-ES" sz="2600" b="1" dirty="0" smtClean="0"/>
          </a:p>
          <a:p>
            <a:pPr lvl="0" algn="just">
              <a:buFont typeface="Wingdings" panose="05000000000000000000" pitchFamily="2" charset="2"/>
              <a:buChar char="q"/>
            </a:pPr>
            <a:r>
              <a:rPr lang="es-ES" sz="2600" b="1" dirty="0"/>
              <a:t>Elaborar un diagnóstico situacional del DL - ESPE</a:t>
            </a:r>
            <a:r>
              <a:rPr lang="es-ES" sz="2600" b="1" dirty="0" smtClean="0"/>
              <a:t>, </a:t>
            </a:r>
            <a:r>
              <a:rPr lang="es-ES" sz="2600" b="1" dirty="0"/>
              <a:t>con el fin de visualizar el posicionamiento del mismo en el Ecuador.</a:t>
            </a:r>
            <a:endParaRPr lang="es-EC" sz="2600" b="1" dirty="0"/>
          </a:p>
          <a:p>
            <a:pPr algn="just">
              <a:buFont typeface="Wingdings" panose="05000000000000000000" pitchFamily="2" charset="2"/>
              <a:buChar char="q"/>
            </a:pPr>
            <a:endParaRPr lang="es-ES" sz="2600" b="1" dirty="0" smtClean="0"/>
          </a:p>
          <a:p>
            <a:pPr algn="just">
              <a:buFont typeface="Wingdings" panose="05000000000000000000" pitchFamily="2" charset="2"/>
              <a:buChar char="q"/>
            </a:pPr>
            <a:endParaRPr lang="es-EC" sz="2600" b="1" dirty="0"/>
          </a:p>
          <a:p>
            <a:pPr lvl="0" algn="just">
              <a:buFont typeface="Wingdings" panose="05000000000000000000" pitchFamily="2" charset="2"/>
              <a:buChar char="q"/>
            </a:pPr>
            <a:endParaRPr lang="es-ES" sz="2600" b="1" dirty="0" smtClean="0"/>
          </a:p>
          <a:p>
            <a:pPr lvl="0" algn="just">
              <a:buFont typeface="Wingdings" panose="05000000000000000000" pitchFamily="2" charset="2"/>
              <a:buChar char="q"/>
            </a:pPr>
            <a:endParaRPr lang="es-EC" sz="2600" b="1" dirty="0"/>
          </a:p>
          <a:p>
            <a:pPr algn="just"/>
            <a:endParaRPr lang="es-EC" sz="2400" b="1" dirty="0"/>
          </a:p>
          <a:p>
            <a:pPr lvl="0" algn="just"/>
            <a:endParaRPr lang="es-EC" sz="2400" dirty="0"/>
          </a:p>
          <a:p>
            <a:pPr algn="just"/>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a:t>
            </a:fld>
            <a:endParaRPr lang="es-ES" dirty="0"/>
          </a:p>
        </p:txBody>
      </p:sp>
    </p:spTree>
    <p:extLst>
      <p:ext uri="{BB962C8B-B14F-4D97-AF65-F5344CB8AC3E}">
        <p14:creationId xmlns:p14="http://schemas.microsoft.com/office/powerpoint/2010/main" val="15951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31" y="263471"/>
            <a:ext cx="2663559" cy="107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209614112"/>
              </p:ext>
            </p:extLst>
          </p:nvPr>
        </p:nvGraphicFramePr>
        <p:xfrm>
          <a:off x="1691680" y="2724787"/>
          <a:ext cx="6192688" cy="3080476"/>
        </p:xfrm>
        <a:graphic>
          <a:graphicData uri="http://schemas.openxmlformats.org/drawingml/2006/table">
            <a:tbl>
              <a:tblPr firstRow="1" firstCol="1" bandRow="1">
                <a:tableStyleId>{5C22544A-7EE6-4342-B048-85BDC9FD1C3A}</a:tableStyleId>
              </a:tblPr>
              <a:tblGrid>
                <a:gridCol w="3605869"/>
                <a:gridCol w="2586819"/>
              </a:tblGrid>
              <a:tr h="440068">
                <a:tc>
                  <a:txBody>
                    <a:bodyPr/>
                    <a:lstStyle/>
                    <a:p>
                      <a:pPr algn="ctr">
                        <a:lnSpc>
                          <a:spcPct val="115000"/>
                        </a:lnSpc>
                        <a:spcAft>
                          <a:spcPts val="0"/>
                        </a:spcAft>
                      </a:pPr>
                      <a:r>
                        <a:rPr lang="es-ES" sz="2000" dirty="0">
                          <a:effectLst/>
                        </a:rPr>
                        <a:t>HIPOTESIS</a:t>
                      </a:r>
                      <a:endParaRPr lang="es-EC"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a:effectLst/>
                        </a:rPr>
                        <a:t>Probabilidades</a:t>
                      </a:r>
                      <a:endParaRPr lang="es-EC" sz="200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dirty="0">
                          <a:effectLst/>
                        </a:rPr>
                        <a:t>1 - INCREMDEMA</a:t>
                      </a:r>
                      <a:endParaRPr lang="es-EC"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0,587</a:t>
                      </a:r>
                      <a:endParaRPr lang="es-EC" sz="2000" dirty="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dirty="0">
                          <a:effectLst/>
                        </a:rPr>
                        <a:t>2 – INCRTECNOL</a:t>
                      </a:r>
                      <a:endParaRPr lang="es-EC"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0,580</a:t>
                      </a:r>
                      <a:endParaRPr lang="es-EC" sz="2000" dirty="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a:effectLst/>
                        </a:rPr>
                        <a:t>3 - ENSEÑLINE </a:t>
                      </a:r>
                      <a:endParaRPr lang="es-EC"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0,626</a:t>
                      </a:r>
                      <a:endParaRPr lang="es-EC" sz="2000" dirty="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a:effectLst/>
                        </a:rPr>
                        <a:t>4 – CRECPIBPER</a:t>
                      </a:r>
                      <a:endParaRPr lang="es-EC"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0,388</a:t>
                      </a:r>
                      <a:endParaRPr lang="es-EC" sz="2000" dirty="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a:effectLst/>
                        </a:rPr>
                        <a:t>5 - PIB VS EDU</a:t>
                      </a:r>
                      <a:endParaRPr lang="es-EC"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0,478</a:t>
                      </a:r>
                      <a:endParaRPr lang="es-EC" sz="2000" dirty="0">
                        <a:effectLst/>
                        <a:latin typeface="Calibri"/>
                        <a:ea typeface="Calibri"/>
                        <a:cs typeface="Times New Roman"/>
                      </a:endParaRPr>
                    </a:p>
                  </a:txBody>
                  <a:tcPr marL="68580" marR="68580" marT="0" marB="0" anchor="ctr"/>
                </a:tc>
              </a:tr>
              <a:tr h="440068">
                <a:tc>
                  <a:txBody>
                    <a:bodyPr/>
                    <a:lstStyle/>
                    <a:p>
                      <a:pPr>
                        <a:lnSpc>
                          <a:spcPct val="115000"/>
                        </a:lnSpc>
                        <a:spcAft>
                          <a:spcPts val="0"/>
                        </a:spcAft>
                      </a:pPr>
                      <a:r>
                        <a:rPr lang="es-ES" sz="2000">
                          <a:effectLst/>
                        </a:rPr>
                        <a:t>6 - EJECUCPRES</a:t>
                      </a:r>
                      <a:endParaRPr lang="es-EC"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S" sz="2000" dirty="0">
                          <a:effectLst/>
                        </a:rPr>
                        <a:t>0,363</a:t>
                      </a:r>
                      <a:endParaRPr lang="es-EC" sz="2000" dirty="0">
                        <a:effectLst/>
                        <a:latin typeface="Calibri"/>
                        <a:ea typeface="Calibri"/>
                        <a:cs typeface="Times New Roman"/>
                      </a:endParaRPr>
                    </a:p>
                  </a:txBody>
                  <a:tcPr marL="68580" marR="68580" marT="0" marB="0" anchor="ctr"/>
                </a:tc>
              </a:tr>
            </a:tbl>
          </a:graphicData>
        </a:graphic>
      </p:graphicFrame>
      <p:sp>
        <p:nvSpPr>
          <p:cNvPr id="5" name="4 Rectángulo"/>
          <p:cNvSpPr/>
          <p:nvPr/>
        </p:nvSpPr>
        <p:spPr>
          <a:xfrm>
            <a:off x="1043608" y="1556792"/>
            <a:ext cx="6768752" cy="954107"/>
          </a:xfrm>
          <a:prstGeom prst="rect">
            <a:avLst/>
          </a:prstGeom>
        </p:spPr>
        <p:txBody>
          <a:bodyPr wrap="square">
            <a:spAutoFit/>
          </a:bodyPr>
          <a:lstStyle/>
          <a:p>
            <a:r>
              <a:rPr lang="es-ES" sz="2800" dirty="0"/>
              <a:t>NUCLEO TENDENCIAL (probabilidad simple: conjunto de expertos)</a:t>
            </a:r>
            <a:endParaRPr lang="es-EC" sz="2800" dirty="0"/>
          </a:p>
        </p:txBody>
      </p:sp>
    </p:spTree>
    <p:extLst>
      <p:ext uri="{BB962C8B-B14F-4D97-AF65-F5344CB8AC3E}">
        <p14:creationId xmlns:p14="http://schemas.microsoft.com/office/powerpoint/2010/main" val="316326320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61</a:t>
            </a:fld>
            <a:endParaRPr lang="es-ES" dirty="0"/>
          </a:p>
        </p:txBody>
      </p:sp>
      <p:sp>
        <p:nvSpPr>
          <p:cNvPr id="10" name="2 Marcador de contenido"/>
          <p:cNvSpPr txBox="1">
            <a:spLocks/>
          </p:cNvSpPr>
          <p:nvPr/>
        </p:nvSpPr>
        <p:spPr>
          <a:xfrm>
            <a:off x="467544" y="1196752"/>
            <a:ext cx="8229600" cy="4176464"/>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endParaRPr lang="es-ES" sz="500" b="1" dirty="0" smtClean="0"/>
          </a:p>
          <a:p>
            <a:pPr algn="just"/>
            <a:r>
              <a:rPr lang="es-ES" sz="2400" b="1" dirty="0" smtClean="0"/>
              <a:t>Para </a:t>
            </a:r>
            <a:r>
              <a:rPr lang="es-ES" sz="2400" b="1" dirty="0"/>
              <a:t>en análisis del Instituto de idiomas, objeto del presente estudio</a:t>
            </a:r>
            <a:r>
              <a:rPr lang="es-ES" sz="2400" b="1" dirty="0" smtClean="0"/>
              <a:t>, se han tomado </a:t>
            </a:r>
            <a:r>
              <a:rPr lang="es-ES" sz="2400" b="1" dirty="0"/>
              <a:t>en cuenta los escenarios más importantes</a:t>
            </a:r>
            <a:r>
              <a:rPr lang="es-ES" sz="2400" b="1" dirty="0" smtClean="0"/>
              <a:t>:</a:t>
            </a:r>
          </a:p>
          <a:p>
            <a:pPr marL="2427288" lvl="0" indent="-457200" algn="just">
              <a:buClr>
                <a:srgbClr val="C00000"/>
              </a:buClr>
              <a:buSzPct val="100000"/>
              <a:buFont typeface="+mj-lt"/>
              <a:buAutoNum type="arabicPeriod"/>
            </a:pPr>
            <a:r>
              <a:rPr lang="es-ES" sz="2400" b="1" dirty="0" smtClean="0"/>
              <a:t>Escenario </a:t>
            </a:r>
            <a:r>
              <a:rPr lang="es-ES" sz="2400" b="1" dirty="0"/>
              <a:t>Tendencial</a:t>
            </a:r>
            <a:endParaRPr lang="es-EC" sz="2400" b="1" dirty="0"/>
          </a:p>
          <a:p>
            <a:pPr marL="2427288" lvl="0" indent="-457200" algn="just">
              <a:buClr>
                <a:srgbClr val="C00000"/>
              </a:buClr>
              <a:buSzPct val="100000"/>
              <a:buFont typeface="+mj-lt"/>
              <a:buAutoNum type="arabicPeriod"/>
            </a:pPr>
            <a:r>
              <a:rPr lang="es-ES" sz="2400" b="1" dirty="0"/>
              <a:t>Escenario Apuesta</a:t>
            </a:r>
            <a:endParaRPr lang="es-EC" sz="2400" b="1" dirty="0"/>
          </a:p>
          <a:p>
            <a:pPr marL="2427288" lvl="0" indent="-457200" algn="just">
              <a:buClr>
                <a:srgbClr val="C00000"/>
              </a:buClr>
              <a:buSzPct val="100000"/>
              <a:buFont typeface="+mj-lt"/>
              <a:buAutoNum type="arabicPeriod"/>
            </a:pPr>
            <a:r>
              <a:rPr lang="es-ES" sz="2400" b="1" dirty="0"/>
              <a:t>Escenarios </a:t>
            </a:r>
            <a:r>
              <a:rPr lang="es-ES" sz="2400" b="1" dirty="0" smtClean="0"/>
              <a:t>Alternos</a:t>
            </a:r>
          </a:p>
          <a:p>
            <a:pPr algn="just"/>
            <a:endParaRPr lang="es-ES" sz="500" b="1" dirty="0" smtClean="0"/>
          </a:p>
          <a:p>
            <a:pPr algn="just"/>
            <a:r>
              <a:rPr lang="es-ES" sz="2400" b="1" dirty="0" smtClean="0"/>
              <a:t>Finalmente</a:t>
            </a:r>
            <a:r>
              <a:rPr lang="es-ES" sz="2400" b="1" dirty="0"/>
              <a:t>, en base a la determinación de los escenarios Tendencial, Apuesta y Alterno, se realizó la propuesta de valor para cada uno de ellos, lo cual se transformó en uno de los entregables del presente Análisis Prospectivo, juntamente con las estrategias a ser implementadas para enfrentarlos. </a:t>
            </a:r>
            <a:endParaRPr lang="es-EC" sz="2400" b="1" dirty="0"/>
          </a:p>
          <a:p>
            <a:r>
              <a:rPr lang="es-ES" sz="2400" dirty="0"/>
              <a:t> </a:t>
            </a:r>
            <a:endParaRPr lang="es-ES" sz="2400" b="1" dirty="0" smtClean="0"/>
          </a:p>
        </p:txBody>
      </p:sp>
      <p:sp>
        <p:nvSpPr>
          <p:cNvPr id="12" name="1 Título"/>
          <p:cNvSpPr>
            <a:spLocks noGrp="1"/>
          </p:cNvSpPr>
          <p:nvPr>
            <p:ph type="title"/>
          </p:nvPr>
        </p:nvSpPr>
        <p:spPr>
          <a:xfrm>
            <a:off x="395536" y="44624"/>
            <a:ext cx="8060432" cy="1143000"/>
          </a:xfrm>
        </p:spPr>
        <p:txBody>
          <a:bodyPr/>
          <a:lstStyle/>
          <a:p>
            <a:pPr marL="742950" lvl="0" indent="-742950" algn="ctr">
              <a:buFont typeface="+mj-lt"/>
              <a:buAutoNum type="arabicPeriod" startAt="5"/>
            </a:pPr>
            <a:r>
              <a:rPr lang="es-ES" b="1" dirty="0" smtClean="0">
                <a:solidFill>
                  <a:srgbClr val="C00000"/>
                </a:solidFill>
                <a:latin typeface="Franklin Gothic Book" panose="020B0503020102020204" pitchFamily="34" charset="0"/>
              </a:rPr>
              <a:t>Escenarios</a:t>
            </a:r>
            <a:endParaRPr lang="es-EC"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39528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599679"/>
            <a:ext cx="8229600" cy="4629521"/>
          </a:xfrm>
        </p:spPr>
        <p:txBody>
          <a:bodyPr>
            <a:noAutofit/>
          </a:bodyPr>
          <a:lstStyle/>
          <a:p>
            <a:pPr algn="just"/>
            <a:r>
              <a:rPr lang="es-ES" sz="2200" b="1" dirty="0" smtClean="0"/>
              <a:t>El Estado </a:t>
            </a:r>
            <a:r>
              <a:rPr lang="es-ES" sz="2200" b="1" dirty="0"/>
              <a:t>de </a:t>
            </a:r>
            <a:r>
              <a:rPr lang="es-ES" sz="2200" b="1" dirty="0" smtClean="0"/>
              <a:t>Arte investigado </a:t>
            </a:r>
            <a:r>
              <a:rPr lang="es-ES" sz="2200" b="1" dirty="0"/>
              <a:t>describe y analiza en profundidad los métodos utilizados en los últimos cien años, incluyendo aquellos más actuales y novedosos, y cuáles son las tendencia que en estos últimos tiempos que se seguirán para la enseñanza del </a:t>
            </a:r>
            <a:r>
              <a:rPr lang="es-ES" sz="2200" b="1" dirty="0" smtClean="0"/>
              <a:t>lenguaje. </a:t>
            </a:r>
            <a:r>
              <a:rPr lang="es-ES" sz="2200" b="1" dirty="0"/>
              <a:t>El Instituto de Idiomas ESPE, no está lejos de la realidad actual del mundo y específicamente de Latinoamérica, ya que actualmente promueve la enseñanza del </a:t>
            </a:r>
            <a:r>
              <a:rPr lang="es-ES" sz="2200" b="1" dirty="0" smtClean="0"/>
              <a:t>idioma sobre la base de lo determinado.</a:t>
            </a:r>
          </a:p>
          <a:p>
            <a:pPr algn="just"/>
            <a:endParaRPr lang="es-ES" sz="2200" b="1" dirty="0" smtClean="0"/>
          </a:p>
          <a:p>
            <a:pPr algn="just"/>
            <a:r>
              <a:rPr lang="es-ES" sz="2200" b="1" dirty="0" smtClean="0"/>
              <a:t>Hay </a:t>
            </a:r>
            <a:r>
              <a:rPr lang="es-ES" sz="2200" b="1" dirty="0"/>
              <a:t>que </a:t>
            </a:r>
            <a:r>
              <a:rPr lang="es-ES" sz="2200" b="1" dirty="0" smtClean="0"/>
              <a:t>resaltar </a:t>
            </a:r>
            <a:r>
              <a:rPr lang="es-ES" sz="2200" b="1" dirty="0"/>
              <a:t>la información aportada acerca de las nuevas tecnologías para la enseñanza de un idioma, que si bien no constituyen un método en sí mismas, son herramientas imprescindibles en la tarea docente por promover el incremento de motivación en el aula y por la accesibilidad de materiales didácticos diversos.</a:t>
            </a:r>
            <a:endParaRPr lang="es-EC" sz="2200" b="1" dirty="0"/>
          </a:p>
          <a:p>
            <a:pPr marL="0" indent="0" algn="just">
              <a:buNone/>
            </a:pPr>
            <a:endParaRPr lang="es-EC" sz="2200" b="1" dirty="0"/>
          </a:p>
          <a:p>
            <a:pPr lvl="0" algn="just"/>
            <a:endParaRPr lang="es-EC" sz="2200" b="1" dirty="0"/>
          </a:p>
          <a:p>
            <a:pPr algn="just"/>
            <a:endParaRPr lang="es-EC" sz="22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62</a:t>
            </a:fld>
            <a:endParaRPr lang="es-ES" dirty="0"/>
          </a:p>
        </p:txBody>
      </p:sp>
    </p:spTree>
    <p:extLst>
      <p:ext uri="{BB962C8B-B14F-4D97-AF65-F5344CB8AC3E}">
        <p14:creationId xmlns:p14="http://schemas.microsoft.com/office/powerpoint/2010/main" val="337294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599679"/>
            <a:ext cx="8229600" cy="5061569"/>
          </a:xfrm>
        </p:spPr>
        <p:txBody>
          <a:bodyPr>
            <a:noAutofit/>
          </a:bodyPr>
          <a:lstStyle/>
          <a:p>
            <a:pPr algn="just"/>
            <a:r>
              <a:rPr lang="es-ES" sz="2200" b="1" dirty="0" smtClean="0"/>
              <a:t>El </a:t>
            </a:r>
            <a:r>
              <a:rPr lang="es-ES" sz="2200" b="1" dirty="0"/>
              <a:t>Instituto de Idiomas ESPE, siempre ha estado a la vanguardia de las instituciones educativas de su género, ofreciendo cursos y servicios con tecnología contemporánea, con el uso de laboratorios de multimedia y aulas con equipos informáticos, ideales para las actividades prácticas con los estudiantes de todos los niveles, para el desarrollo de competencias propias del idioma</a:t>
            </a:r>
            <a:r>
              <a:rPr lang="es-ES" sz="2200" b="1" dirty="0" smtClean="0"/>
              <a:t>.</a:t>
            </a:r>
          </a:p>
          <a:p>
            <a:pPr algn="just"/>
            <a:endParaRPr lang="es-ES" sz="500" b="1" dirty="0" smtClean="0"/>
          </a:p>
          <a:p>
            <a:pPr algn="just"/>
            <a:r>
              <a:rPr lang="es-ES" sz="2200" b="1" dirty="0" smtClean="0"/>
              <a:t>Pero, a pesar de que el </a:t>
            </a:r>
            <a:r>
              <a:rPr lang="es-ES" sz="2200" b="1" dirty="0"/>
              <a:t>Instituto de Idiomas </a:t>
            </a:r>
            <a:r>
              <a:rPr lang="es-ES" sz="2200" b="1" dirty="0" smtClean="0"/>
              <a:t>ESPE posee certificaciones internacionales para </a:t>
            </a:r>
            <a:r>
              <a:rPr lang="es-ES" sz="2200" b="1" dirty="0"/>
              <a:t>la recepción de exámenes </a:t>
            </a:r>
            <a:r>
              <a:rPr lang="es-ES" sz="2200" b="1" dirty="0" smtClean="0"/>
              <a:t>lo </a:t>
            </a:r>
            <a:r>
              <a:rPr lang="es-ES" sz="2200" b="1" dirty="0"/>
              <a:t>cual le permite otorgar certificaciones con reconocimiento internacional, </a:t>
            </a:r>
            <a:r>
              <a:rPr lang="es-ES" sz="2200" b="1" dirty="0" smtClean="0"/>
              <a:t>hasta </a:t>
            </a:r>
            <a:r>
              <a:rPr lang="es-ES" sz="2200" b="1" dirty="0"/>
              <a:t>el </a:t>
            </a:r>
            <a:r>
              <a:rPr lang="es-ES" sz="2200" b="1" dirty="0" smtClean="0"/>
              <a:t>momento no </a:t>
            </a:r>
            <a:r>
              <a:rPr lang="es-ES" sz="2200" b="1" dirty="0"/>
              <a:t>ha hecho uso de esta condición, lo cual constituiría la “ventaja </a:t>
            </a:r>
            <a:r>
              <a:rPr lang="es-ES" sz="2200" b="1" dirty="0" smtClean="0"/>
              <a:t>competitiva” que </a:t>
            </a:r>
            <a:r>
              <a:rPr lang="es-ES" sz="2200" b="1" dirty="0"/>
              <a:t>por muchos años se ha tratado de determinar, para sobresalir categóricamente en este ambiente académico.</a:t>
            </a:r>
            <a:endParaRPr lang="es-EC" sz="2200" b="1" dirty="0"/>
          </a:p>
          <a:p>
            <a:pPr algn="just"/>
            <a:endParaRPr lang="es-EC" sz="2200" b="1" dirty="0"/>
          </a:p>
          <a:p>
            <a:pPr lvl="0" algn="just"/>
            <a:endParaRPr lang="es-EC" sz="2200" b="1" dirty="0"/>
          </a:p>
          <a:p>
            <a:pPr algn="just"/>
            <a:endParaRPr lang="es-EC" sz="22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63</a:t>
            </a:fld>
            <a:endParaRPr lang="es-ES" dirty="0"/>
          </a:p>
        </p:txBody>
      </p:sp>
    </p:spTree>
    <p:extLst>
      <p:ext uri="{BB962C8B-B14F-4D97-AF65-F5344CB8AC3E}">
        <p14:creationId xmlns:p14="http://schemas.microsoft.com/office/powerpoint/2010/main" val="40700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920880" cy="455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83"/>
          <p:cNvGrpSpPr>
            <a:grpSpLocks/>
          </p:cNvGrpSpPr>
          <p:nvPr/>
        </p:nvGrpSpPr>
        <p:grpSpPr bwMode="auto">
          <a:xfrm>
            <a:off x="3240360" y="5599901"/>
            <a:ext cx="238125" cy="812800"/>
            <a:chOff x="1710" y="4290"/>
            <a:chExt cx="375" cy="1280"/>
          </a:xfrm>
        </p:grpSpPr>
        <p:sp>
          <p:nvSpPr>
            <p:cNvPr id="5" name="Rectangle 380"/>
            <p:cNvSpPr>
              <a:spLocks noChangeArrowheads="1"/>
            </p:cNvSpPr>
            <p:nvPr/>
          </p:nvSpPr>
          <p:spPr bwMode="auto">
            <a:xfrm>
              <a:off x="1710" y="4290"/>
              <a:ext cx="375" cy="34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6" name="Rectangle 381"/>
            <p:cNvSpPr>
              <a:spLocks noChangeArrowheads="1"/>
            </p:cNvSpPr>
            <p:nvPr/>
          </p:nvSpPr>
          <p:spPr bwMode="auto">
            <a:xfrm>
              <a:off x="1710" y="4772"/>
              <a:ext cx="375" cy="345"/>
            </a:xfrm>
            <a:prstGeom prst="rect">
              <a:avLst/>
            </a:prstGeom>
            <a:solidFill>
              <a:srgbClr val="32F6F6"/>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sp>
          <p:nvSpPr>
            <p:cNvPr id="7" name="Rectangle 382"/>
            <p:cNvSpPr>
              <a:spLocks noChangeArrowheads="1"/>
            </p:cNvSpPr>
            <p:nvPr/>
          </p:nvSpPr>
          <p:spPr bwMode="auto">
            <a:xfrm>
              <a:off x="1710" y="5225"/>
              <a:ext cx="375" cy="345"/>
            </a:xfrm>
            <a:prstGeom prst="rect">
              <a:avLst/>
            </a:prstGeom>
            <a:solidFill>
              <a:srgbClr val="F028A9"/>
            </a:solidFill>
            <a:ln w="9525">
              <a:solidFill>
                <a:srgbClr val="000000"/>
              </a:solidFill>
              <a:miter lim="800000"/>
              <a:headEnd/>
              <a:tailEnd/>
            </a:ln>
          </p:spPr>
          <p:txBody>
            <a:bodyPr rot="0" vert="horz" wrap="square" lIns="91440" tIns="45720" rIns="91440" bIns="45720" anchor="t" anchorCtr="0" upright="1">
              <a:noAutofit/>
            </a:bodyPr>
            <a:lstStyle/>
            <a:p>
              <a:endParaRPr lang="es-EC"/>
            </a:p>
          </p:txBody>
        </p:sp>
      </p:grpSp>
      <p:sp>
        <p:nvSpPr>
          <p:cNvPr id="3" name="2 Rectángulo"/>
          <p:cNvSpPr/>
          <p:nvPr/>
        </p:nvSpPr>
        <p:spPr>
          <a:xfrm>
            <a:off x="3672408" y="5602014"/>
            <a:ext cx="4572000" cy="923330"/>
          </a:xfrm>
          <a:prstGeom prst="rect">
            <a:avLst/>
          </a:prstGeom>
        </p:spPr>
        <p:txBody>
          <a:bodyPr>
            <a:spAutoFit/>
          </a:bodyPr>
          <a:lstStyle/>
          <a:p>
            <a:r>
              <a:rPr lang="es-ES" b="1" dirty="0" smtClean="0"/>
              <a:t>Tendencial</a:t>
            </a:r>
            <a:endParaRPr lang="es-EC" b="1" dirty="0"/>
          </a:p>
          <a:p>
            <a:r>
              <a:rPr lang="es-ES" b="1" dirty="0" smtClean="0"/>
              <a:t>Apuesta</a:t>
            </a:r>
            <a:endParaRPr lang="es-EC" b="1" dirty="0"/>
          </a:p>
          <a:p>
            <a:r>
              <a:rPr lang="es-ES" b="1" dirty="0"/>
              <a:t>Alterno</a:t>
            </a:r>
            <a:endParaRPr lang="es-EC"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31" y="263471"/>
            <a:ext cx="2167121" cy="64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31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65</a:t>
            </a:fld>
            <a:endParaRPr lang="es-ES" dirty="0"/>
          </a:p>
        </p:txBody>
      </p:sp>
      <p:sp>
        <p:nvSpPr>
          <p:cNvPr id="8" name="AutoShape 7"/>
          <p:cNvSpPr>
            <a:spLocks noChangeArrowheads="1"/>
          </p:cNvSpPr>
          <p:nvPr/>
        </p:nvSpPr>
        <p:spPr bwMode="auto">
          <a:xfrm>
            <a:off x="338808" y="2226931"/>
            <a:ext cx="8553672" cy="1754326"/>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PROPUESTA DE VALOR</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23067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SPE\Desktop\imagesBVHUP8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77750"/>
            <a:ext cx="8931569" cy="5227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395536" y="6042297"/>
            <a:ext cx="8568952" cy="627063"/>
            <a:chOff x="395536" y="6042297"/>
            <a:chExt cx="8568952" cy="627063"/>
          </a:xfrm>
        </p:grpSpPr>
        <p:pic>
          <p:nvPicPr>
            <p:cNvPr id="6" name="5 Imagen"/>
            <p:cNvPicPr/>
            <p:nvPr/>
          </p:nvPicPr>
          <p:blipFill>
            <a:blip r:embed="rId3"/>
            <a:srcRect/>
            <a:stretch>
              <a:fillRect/>
            </a:stretch>
          </p:blipFill>
          <p:spPr bwMode="auto">
            <a:xfrm>
              <a:off x="395536" y="6237312"/>
              <a:ext cx="8568952" cy="432048"/>
            </a:xfrm>
            <a:prstGeom prst="rect">
              <a:avLst/>
            </a:prstGeom>
            <a:noFill/>
            <a:ln w="9525">
              <a:noFill/>
              <a:miter lim="800000"/>
              <a:headEnd/>
              <a:tailEnd/>
            </a:ln>
          </p:spPr>
        </p:pic>
        <p:pic>
          <p:nvPicPr>
            <p:cNvPr id="7" name="Picture 2" descr="C:\Users\ESPE\Desktop\IMAGENES\LOGO ESPE FUERZAS ARMADAS.doc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66</a:t>
            </a:fld>
            <a:endParaRPr lang="es-ES" dirty="0"/>
          </a:p>
        </p:txBody>
      </p:sp>
    </p:spTree>
    <p:extLst>
      <p:ext uri="{BB962C8B-B14F-4D97-AF65-F5344CB8AC3E}">
        <p14:creationId xmlns:p14="http://schemas.microsoft.com/office/powerpoint/2010/main" val="4102926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1377280"/>
            <a:ext cx="4320480" cy="4572000"/>
          </a:xfrm>
        </p:spPr>
        <p:txBody>
          <a:bodyPr>
            <a:noAutofit/>
          </a:bodyPr>
          <a:lstStyle/>
          <a:p>
            <a:pPr lvl="0"/>
            <a:r>
              <a:rPr lang="es-ES" sz="1700" b="1" dirty="0"/>
              <a:t>Al 2017 se ha dado un  incremento en la demanda de cursos de idiomas de un 30 % y con clara tendencia creciente.</a:t>
            </a:r>
            <a:endParaRPr lang="es-EC" sz="1700" b="1" dirty="0"/>
          </a:p>
          <a:p>
            <a:pPr lvl="0" algn="just"/>
            <a:r>
              <a:rPr lang="es-ES" sz="1700" b="1" dirty="0"/>
              <a:t>Derivado de lo anterior, por requisitos reglamentarios y los requerimientos de los estudiantes y del propio Instituto,  el uso de la tecnología se ha  incrementado en un 50 % versus el nivel del 2013 y con clara tendencia a mejorar y optimizar los procesos, con las actualizaciones que están previstas.</a:t>
            </a:r>
            <a:endParaRPr lang="es-EC" sz="1700" b="1" dirty="0"/>
          </a:p>
          <a:p>
            <a:pPr lvl="0"/>
            <a:r>
              <a:rPr lang="es-ES" sz="1700" b="1" dirty="0"/>
              <a:t>La enseñanza de idiomas online refleja el ítem anterior descrito y en el 2017, tiene una tasa creciente al compararla con la presencial, se aprecia claramente que la sobrepasará.</a:t>
            </a:r>
            <a:endParaRPr lang="es-EC" sz="1700" b="1" dirty="0"/>
          </a:p>
          <a:p>
            <a:endParaRPr lang="es-EC" sz="1700" dirty="0"/>
          </a:p>
        </p:txBody>
      </p:sp>
      <p:sp>
        <p:nvSpPr>
          <p:cNvPr id="4" name="3 Marcador de contenido"/>
          <p:cNvSpPr>
            <a:spLocks noGrp="1"/>
          </p:cNvSpPr>
          <p:nvPr>
            <p:ph sz="quarter" idx="2"/>
          </p:nvPr>
        </p:nvSpPr>
        <p:spPr>
          <a:xfrm>
            <a:off x="4355976" y="1377280"/>
            <a:ext cx="4680520" cy="4572000"/>
          </a:xfrm>
        </p:spPr>
        <p:txBody>
          <a:bodyPr>
            <a:noAutofit/>
          </a:bodyPr>
          <a:lstStyle/>
          <a:p>
            <a:pPr algn="just"/>
            <a:r>
              <a:rPr lang="es-ES" sz="1700" b="1" dirty="0"/>
              <a:t>El país ha continuado con su senda hacia el desarrollo y el PIB per cápita así lo demuestra, pues al  2017 tiene un 20 % de incremento,  (en valores monetarios) que el 2013.</a:t>
            </a:r>
            <a:endParaRPr lang="es-EC" sz="1700" b="1" dirty="0"/>
          </a:p>
          <a:p>
            <a:pPr algn="just"/>
            <a:r>
              <a:rPr lang="es-ES" sz="1700" b="1" dirty="0"/>
              <a:t>El crecimiento de la economía ecuatoriana ha permitido al gobierno, mantener el nivel del presupuesto destinado a la Educación Superior versus el PIB que se había planeado, ya desde el 2013; lo cual, permite una planeación a mediano plazo, para las instituciones  de educación superior, como es el caso del Instituto de Idiomas.</a:t>
            </a:r>
            <a:endParaRPr lang="es-EC" sz="1700" b="1" dirty="0"/>
          </a:p>
          <a:p>
            <a:pPr algn="just"/>
            <a:r>
              <a:rPr lang="es-ES" sz="1700" b="1" dirty="0"/>
              <a:t>Para el 2017, el Instituto ha logrado niveles de ejecución, del presupuesto cercanos al 95 % estando cerca de lograr esta meta.</a:t>
            </a:r>
            <a:endParaRPr lang="es-EC" sz="1700" b="1" dirty="0"/>
          </a:p>
          <a:p>
            <a:pPr algn="just"/>
            <a:endParaRPr lang="es-EC" sz="1700" dirty="0"/>
          </a:p>
        </p:txBody>
      </p:sp>
      <p:sp>
        <p:nvSpPr>
          <p:cNvPr id="5" name="AutoShape 7"/>
          <p:cNvSpPr>
            <a:spLocks noChangeArrowheads="1"/>
          </p:cNvSpPr>
          <p:nvPr/>
        </p:nvSpPr>
        <p:spPr bwMode="auto">
          <a:xfrm>
            <a:off x="251520" y="404664"/>
            <a:ext cx="8640960" cy="646331"/>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36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VISIÓN DE FUTURO</a:t>
            </a:r>
          </a:p>
        </p:txBody>
      </p:sp>
      <p:grpSp>
        <p:nvGrpSpPr>
          <p:cNvPr id="6" name="5 Grupo"/>
          <p:cNvGrpSpPr/>
          <p:nvPr/>
        </p:nvGrpSpPr>
        <p:grpSpPr>
          <a:xfrm>
            <a:off x="395536" y="6042297"/>
            <a:ext cx="8568952" cy="627063"/>
            <a:chOff x="395536" y="6042297"/>
            <a:chExt cx="8568952" cy="627063"/>
          </a:xfrm>
        </p:grpSpPr>
        <p:pic>
          <p:nvPicPr>
            <p:cNvPr id="7" name="6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8"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67</a:t>
            </a:fld>
            <a:endParaRPr lang="es-ES" dirty="0"/>
          </a:p>
        </p:txBody>
      </p:sp>
    </p:spTree>
    <p:extLst>
      <p:ext uri="{BB962C8B-B14F-4D97-AF65-F5344CB8AC3E}">
        <p14:creationId xmlns:p14="http://schemas.microsoft.com/office/powerpoint/2010/main" val="1884092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68</a:t>
            </a:fld>
            <a:endParaRPr lang="es-ES" dirty="0"/>
          </a:p>
        </p:txBody>
      </p:sp>
      <p:sp>
        <p:nvSpPr>
          <p:cNvPr id="8" name="AutoShape 7"/>
          <p:cNvSpPr>
            <a:spLocks noChangeArrowheads="1"/>
          </p:cNvSpPr>
          <p:nvPr/>
        </p:nvSpPr>
        <p:spPr bwMode="auto">
          <a:xfrm>
            <a:off x="338808" y="2642429"/>
            <a:ext cx="8553672" cy="923330"/>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CONLUSIONES</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23067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599679"/>
            <a:ext cx="8229600" cy="5061569"/>
          </a:xfrm>
        </p:spPr>
        <p:txBody>
          <a:bodyPr>
            <a:noAutofit/>
          </a:bodyPr>
          <a:lstStyle/>
          <a:p>
            <a:pPr algn="just"/>
            <a:r>
              <a:rPr lang="es-ES" sz="2200" b="1" dirty="0"/>
              <a:t>El Instituto de Idiomas ESPE, a pesar de disponer de un sistema integrado de gestión, centrado en la calidad como parte de la Universidad, no posee una estructura organizacional flexible, dinámica y proactiva, pero mantiene una planta docente que ha formado parte de un mejoramiento continuo de los procesos, trabajo en equipo, desarrollo del talento humano e innovación tecnológica permanente.</a:t>
            </a:r>
          </a:p>
          <a:p>
            <a:pPr algn="just"/>
            <a:endParaRPr lang="es-ES" sz="2200" b="1" dirty="0"/>
          </a:p>
          <a:p>
            <a:pPr algn="just"/>
            <a:r>
              <a:rPr lang="es-ES" sz="2200" b="1" dirty="0"/>
              <a:t> A pesar de que el mundo globalizado convirtió a los idiomas Inglés y Chino Mandarín en los más importantes del mundo y que existe una creciente demanda para su enseñanza, la oferta académica del Instituto de Idiomas ESPE en general, se ve muy limitada, si comparamos con la oferta académica de los diferentes institutos y centros de idiomas de las diferentes universidades, con las que compite la Universidad de las Fuerzas Armadas ESPE.</a:t>
            </a:r>
            <a:endParaRPr lang="es-EC" sz="2200" b="1" dirty="0"/>
          </a:p>
          <a:p>
            <a:pPr algn="just"/>
            <a:endParaRPr lang="es-EC" sz="22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69</a:t>
            </a:fld>
            <a:endParaRPr lang="es-ES" dirty="0"/>
          </a:p>
        </p:txBody>
      </p:sp>
    </p:spTree>
    <p:extLst>
      <p:ext uri="{BB962C8B-B14F-4D97-AF65-F5344CB8AC3E}">
        <p14:creationId xmlns:p14="http://schemas.microsoft.com/office/powerpoint/2010/main" val="400907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143000"/>
          </a:xfrm>
        </p:spPr>
        <p:txBody>
          <a:bodyPr/>
          <a:lstStyle/>
          <a:p>
            <a:pPr marL="742950" lvl="0" indent="-742950" algn="ctr">
              <a:buFont typeface="+mj-lt"/>
              <a:buAutoNum type="arabicPeriod" startAt="3"/>
            </a:pPr>
            <a:r>
              <a:rPr lang="es-ES" b="1" dirty="0" smtClean="0">
                <a:solidFill>
                  <a:srgbClr val="C00000"/>
                </a:solidFill>
                <a:latin typeface="Franklin Gothic Book" panose="020B0503020102020204" pitchFamily="34" charset="0"/>
              </a:rPr>
              <a:t>Objetivos específicos</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807840"/>
            <a:ext cx="8291264" cy="3997424"/>
          </a:xfrm>
        </p:spPr>
        <p:txBody>
          <a:bodyPr>
            <a:normAutofit/>
          </a:bodyPr>
          <a:lstStyle/>
          <a:p>
            <a:pPr algn="just">
              <a:buFont typeface="Wingdings" panose="05000000000000000000" pitchFamily="2" charset="2"/>
              <a:buChar char="q"/>
            </a:pPr>
            <a:r>
              <a:rPr lang="es-ES" sz="2600" b="1" dirty="0" smtClean="0"/>
              <a:t>Determinar un F.O.D.A. para visualizar la situación actual en el ámbito estratégico, del departamento en estudio.</a:t>
            </a:r>
          </a:p>
          <a:p>
            <a:pPr algn="just">
              <a:buFont typeface="Wingdings" panose="05000000000000000000" pitchFamily="2" charset="2"/>
              <a:buChar char="q"/>
            </a:pPr>
            <a:endParaRPr lang="es-EC" sz="500" b="1" dirty="0"/>
          </a:p>
          <a:p>
            <a:pPr algn="just">
              <a:buFont typeface="Wingdings" panose="05000000000000000000" pitchFamily="2" charset="2"/>
              <a:buChar char="q"/>
            </a:pPr>
            <a:r>
              <a:rPr lang="es-ES" sz="2600" b="1" dirty="0"/>
              <a:t>Obtener el análisis prospectivo del DL - ESPE </a:t>
            </a:r>
            <a:r>
              <a:rPr lang="es-ES" sz="2600" b="1" dirty="0" smtClean="0"/>
              <a:t>, </a:t>
            </a:r>
            <a:r>
              <a:rPr lang="es-ES" sz="2600" b="1" dirty="0"/>
              <a:t>con metodologías científicamente reconocidas, para que sirva de insumo, en la toma de decisiones directivas</a:t>
            </a:r>
            <a:r>
              <a:rPr lang="es-ES" sz="2600" b="1" dirty="0" smtClean="0"/>
              <a:t>.</a:t>
            </a:r>
          </a:p>
          <a:p>
            <a:pPr algn="just">
              <a:buFont typeface="Wingdings" panose="05000000000000000000" pitchFamily="2" charset="2"/>
              <a:buChar char="q"/>
            </a:pPr>
            <a:endParaRPr lang="es-EC" sz="500" b="1" dirty="0"/>
          </a:p>
          <a:p>
            <a:pPr algn="just">
              <a:buFont typeface="Wingdings" panose="05000000000000000000" pitchFamily="2" charset="2"/>
              <a:buChar char="q"/>
            </a:pPr>
            <a:r>
              <a:rPr lang="es-ES" sz="2600" b="1" dirty="0"/>
              <a:t>Generar propuestas, para los posibles escenarios estratégicos, visualizados en el análisis prospectivo.</a:t>
            </a:r>
            <a:endParaRPr lang="es-EC" sz="2600" b="1" dirty="0"/>
          </a:p>
          <a:p>
            <a:pPr algn="just">
              <a:buFont typeface="Wingdings" panose="05000000000000000000" pitchFamily="2" charset="2"/>
              <a:buChar char="q"/>
            </a:pPr>
            <a:endParaRPr lang="es-ES" sz="2600" b="1" dirty="0" smtClean="0"/>
          </a:p>
          <a:p>
            <a:pPr algn="just">
              <a:buFont typeface="Wingdings" panose="05000000000000000000" pitchFamily="2" charset="2"/>
              <a:buChar char="q"/>
            </a:pPr>
            <a:endParaRPr lang="es-EC" sz="2600" b="1" dirty="0"/>
          </a:p>
          <a:p>
            <a:pPr lvl="0" algn="just">
              <a:buFont typeface="Wingdings" panose="05000000000000000000" pitchFamily="2" charset="2"/>
              <a:buChar char="q"/>
            </a:pPr>
            <a:endParaRPr lang="es-ES" sz="2600" b="1" dirty="0" smtClean="0"/>
          </a:p>
          <a:p>
            <a:pPr lvl="0" algn="just">
              <a:buFont typeface="Wingdings" panose="05000000000000000000" pitchFamily="2" charset="2"/>
              <a:buChar char="q"/>
            </a:pPr>
            <a:endParaRPr lang="es-EC" sz="2600" b="1" dirty="0"/>
          </a:p>
          <a:p>
            <a:pPr algn="just"/>
            <a:endParaRPr lang="es-EC" sz="2400" b="1" dirty="0"/>
          </a:p>
          <a:p>
            <a:pPr lvl="0" algn="just"/>
            <a:endParaRPr lang="es-EC" sz="2400" dirty="0"/>
          </a:p>
          <a:p>
            <a:pPr algn="just"/>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a:t>
            </a:fld>
            <a:endParaRPr lang="es-ES" dirty="0"/>
          </a:p>
        </p:txBody>
      </p:sp>
    </p:spTree>
    <p:extLst>
      <p:ext uri="{BB962C8B-B14F-4D97-AF65-F5344CB8AC3E}">
        <p14:creationId xmlns:p14="http://schemas.microsoft.com/office/powerpoint/2010/main" val="66199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599679"/>
            <a:ext cx="8229600" cy="5061569"/>
          </a:xfrm>
        </p:spPr>
        <p:txBody>
          <a:bodyPr>
            <a:noAutofit/>
          </a:bodyPr>
          <a:lstStyle/>
          <a:p>
            <a:pPr algn="just"/>
            <a:r>
              <a:rPr lang="es-ES" sz="2200" b="1" dirty="0" smtClean="0"/>
              <a:t>El </a:t>
            </a:r>
            <a:r>
              <a:rPr lang="es-ES" sz="2200" b="1" dirty="0"/>
              <a:t>instituto de Idiomas ESPE, sin embargo de encontrarse ubicado en un lugar estratégico de la ciudad de Quito, no cuenta con la suficiente y adecuada infraestructura física, ni cubre su demanda  con un apropiado mobiliario; debilidad que se ve compensada con el mantenimiento de un ambiente de aprendizaje, que privilegia la participación activa del estudiante, donde se integran la práctica con la teoría.</a:t>
            </a:r>
          </a:p>
          <a:p>
            <a:pPr algn="just"/>
            <a:endParaRPr lang="es-ES" sz="500" b="1" dirty="0" smtClean="0"/>
          </a:p>
          <a:p>
            <a:pPr algn="just"/>
            <a:r>
              <a:rPr lang="es-ES" sz="2200" b="1" dirty="0" smtClean="0"/>
              <a:t>La </a:t>
            </a:r>
            <a:r>
              <a:rPr lang="es-ES" sz="2200" b="1" dirty="0"/>
              <a:t>reducida asignación presupuestaria han influido directamente en el fortalecimiento y desarrollo del Instituto de Idiomas, sumado a ello la  limitada capacidad de gestión del personal de directivo, docente y administrativo, para aprovechar los recursos asignados para el mejoramiento de las áreas bajo su responsabilidad.</a:t>
            </a:r>
            <a:endParaRPr lang="es-EC" sz="2200" b="1"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70</a:t>
            </a:fld>
            <a:endParaRPr lang="es-ES" dirty="0"/>
          </a:p>
        </p:txBody>
      </p:sp>
    </p:spTree>
    <p:extLst>
      <p:ext uri="{BB962C8B-B14F-4D97-AF65-F5344CB8AC3E}">
        <p14:creationId xmlns:p14="http://schemas.microsoft.com/office/powerpoint/2010/main" val="56239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71</a:t>
            </a:fld>
            <a:endParaRPr lang="es-ES" dirty="0"/>
          </a:p>
        </p:txBody>
      </p:sp>
      <p:sp>
        <p:nvSpPr>
          <p:cNvPr id="8" name="AutoShape 7"/>
          <p:cNvSpPr>
            <a:spLocks noChangeArrowheads="1"/>
          </p:cNvSpPr>
          <p:nvPr/>
        </p:nvSpPr>
        <p:spPr bwMode="auto">
          <a:xfrm>
            <a:off x="338808" y="2642429"/>
            <a:ext cx="8553672" cy="923330"/>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RECOMENDACIONES</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122281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95536" y="197768"/>
            <a:ext cx="8060432" cy="1143000"/>
          </a:xfrm>
        </p:spPr>
        <p:txBody>
          <a:bodyPr>
            <a:normAutofit fontScale="90000"/>
          </a:bodyPr>
          <a:lstStyle/>
          <a:p>
            <a:pPr lvl="0" algn="ctr"/>
            <a:r>
              <a:rPr lang="es-ES" b="1" dirty="0" smtClean="0">
                <a:solidFill>
                  <a:srgbClr val="C00000"/>
                </a:solidFill>
                <a:latin typeface="Franklin Gothic Book" panose="020B0503020102020204" pitchFamily="34" charset="0"/>
              </a:rPr>
              <a:t>QUÉ DEBEMOS HACER PARA ALCANZAR LA VISIÓN DE FUTURO</a:t>
            </a:r>
            <a:endParaRPr lang="es-EC" dirty="0">
              <a:solidFill>
                <a:srgbClr val="C00000"/>
              </a:solidFill>
              <a:latin typeface="Franklin Gothic Book" panose="020B05030201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737520208"/>
              </p:ext>
            </p:extLst>
          </p:nvPr>
        </p:nvGraphicFramePr>
        <p:xfrm>
          <a:off x="323528" y="1326228"/>
          <a:ext cx="8568952" cy="4626864"/>
        </p:xfrm>
        <a:graphic>
          <a:graphicData uri="http://schemas.openxmlformats.org/drawingml/2006/table">
            <a:tbl>
              <a:tblPr firstRow="1" firstCol="1" bandRow="1">
                <a:tableStyleId>{5C22544A-7EE6-4342-B048-85BDC9FD1C3A}</a:tableStyleId>
              </a:tblPr>
              <a:tblGrid>
                <a:gridCol w="2808312"/>
                <a:gridCol w="2128857"/>
                <a:gridCol w="3631783"/>
              </a:tblGrid>
              <a:tr h="56652">
                <a:tc>
                  <a:txBody>
                    <a:bodyPr/>
                    <a:lstStyle/>
                    <a:p>
                      <a:pPr algn="ctr">
                        <a:lnSpc>
                          <a:spcPct val="115000"/>
                        </a:lnSpc>
                        <a:spcBef>
                          <a:spcPts val="1200"/>
                        </a:spcBef>
                        <a:spcAft>
                          <a:spcPts val="0"/>
                        </a:spcAft>
                      </a:pPr>
                      <a:r>
                        <a:rPr lang="es-ES" sz="1100" b="1" dirty="0">
                          <a:effectLst/>
                        </a:rPr>
                        <a:t>HECHOS</a:t>
                      </a:r>
                      <a:endParaRPr lang="es-EC" sz="1100" b="1" dirty="0">
                        <a:effectLst/>
                        <a:latin typeface="Calibri"/>
                        <a:ea typeface="Calibri"/>
                        <a:cs typeface="Times New Roman"/>
                      </a:endParaRPr>
                    </a:p>
                  </a:txBody>
                  <a:tcPr marL="18474" marR="18474" marT="0" marB="0" anchor="ctr"/>
                </a:tc>
                <a:tc>
                  <a:txBody>
                    <a:bodyPr/>
                    <a:lstStyle/>
                    <a:p>
                      <a:pPr algn="ctr">
                        <a:lnSpc>
                          <a:spcPct val="115000"/>
                        </a:lnSpc>
                        <a:spcBef>
                          <a:spcPts val="1200"/>
                        </a:spcBef>
                        <a:spcAft>
                          <a:spcPts val="0"/>
                        </a:spcAft>
                      </a:pPr>
                      <a:r>
                        <a:rPr lang="es-ES" sz="1100" b="1" dirty="0">
                          <a:effectLst/>
                        </a:rPr>
                        <a:t>ESTRATEGIAS</a:t>
                      </a:r>
                      <a:endParaRPr lang="es-EC" sz="1100" b="1" dirty="0">
                        <a:effectLst/>
                        <a:latin typeface="Calibri"/>
                        <a:ea typeface="Calibri"/>
                        <a:cs typeface="Times New Roman"/>
                      </a:endParaRPr>
                    </a:p>
                  </a:txBody>
                  <a:tcPr marL="18474" marR="18474" marT="0" marB="0"/>
                </a:tc>
                <a:tc>
                  <a:txBody>
                    <a:bodyPr/>
                    <a:lstStyle/>
                    <a:p>
                      <a:pPr algn="ctr">
                        <a:lnSpc>
                          <a:spcPct val="115000"/>
                        </a:lnSpc>
                        <a:spcBef>
                          <a:spcPts val="1200"/>
                        </a:spcBef>
                        <a:spcAft>
                          <a:spcPts val="0"/>
                        </a:spcAft>
                      </a:pPr>
                      <a:r>
                        <a:rPr lang="es-ES" sz="1100" b="1">
                          <a:effectLst/>
                        </a:rPr>
                        <a:t>PROYECTOS</a:t>
                      </a:r>
                      <a:endParaRPr lang="es-EC" sz="1100" b="1">
                        <a:effectLst/>
                        <a:latin typeface="Calibri"/>
                        <a:ea typeface="Calibri"/>
                        <a:cs typeface="Times New Roman"/>
                      </a:endParaRPr>
                    </a:p>
                  </a:txBody>
                  <a:tcPr marL="18474" marR="18474" marT="0" marB="0"/>
                </a:tc>
              </a:tr>
              <a:tr h="197564">
                <a:tc rowSpan="6">
                  <a:txBody>
                    <a:bodyPr/>
                    <a:lstStyle/>
                    <a:p>
                      <a:pPr>
                        <a:lnSpc>
                          <a:spcPct val="115000"/>
                        </a:lnSpc>
                        <a:spcBef>
                          <a:spcPts val="1200"/>
                        </a:spcBef>
                        <a:spcAft>
                          <a:spcPts val="0"/>
                        </a:spcAft>
                      </a:pPr>
                      <a:r>
                        <a:rPr lang="es-ES" sz="1100" b="1" dirty="0">
                          <a:effectLst/>
                        </a:rPr>
                        <a:t>Al 2017  se ha dado un incremento en la demanda de cursos de idiomas de un </a:t>
                      </a:r>
                      <a:r>
                        <a:rPr lang="es-ES" sz="1100" b="1" dirty="0" smtClean="0">
                          <a:effectLst/>
                        </a:rPr>
                        <a:t>30 </a:t>
                      </a:r>
                      <a:r>
                        <a:rPr lang="es-ES" sz="1100" b="1" dirty="0">
                          <a:effectLst/>
                        </a:rPr>
                        <a:t>% y con clara tendencia creciente.</a:t>
                      </a:r>
                      <a:endParaRPr lang="es-EC" sz="1100" b="1" dirty="0">
                        <a:effectLst/>
                        <a:latin typeface="Calibri"/>
                        <a:ea typeface="Calibri"/>
                        <a:cs typeface="Times New Roman"/>
                      </a:endParaRPr>
                    </a:p>
                  </a:txBody>
                  <a:tcPr marL="18474" marR="18474" marT="0" marB="0" anchor="ctr"/>
                </a:tc>
                <a:tc rowSpan="6">
                  <a:txBody>
                    <a:bodyPr/>
                    <a:lstStyle/>
                    <a:p>
                      <a:pPr>
                        <a:lnSpc>
                          <a:spcPct val="115000"/>
                        </a:lnSpc>
                        <a:spcBef>
                          <a:spcPts val="1200"/>
                        </a:spcBef>
                        <a:spcAft>
                          <a:spcPts val="0"/>
                        </a:spcAft>
                      </a:pPr>
                      <a:r>
                        <a:rPr lang="es-ES" sz="1100" b="1" dirty="0">
                          <a:effectLst/>
                        </a:rPr>
                        <a:t>Mejorar el modelo de gestión del Instituto de Idiomas de la ESPE.</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Establecer el alineamiento estratégico del Instituto de Idiomas de la ESPE.</a:t>
                      </a:r>
                      <a:endParaRPr lang="es-EC" sz="1100" b="1">
                        <a:effectLst/>
                        <a:latin typeface="Calibri"/>
                        <a:ea typeface="Calibri"/>
                        <a:cs typeface="Times New Roman"/>
                      </a:endParaRPr>
                    </a:p>
                  </a:txBody>
                  <a:tcPr marL="18474" marR="18474" marT="0" marB="0" anchor="ctr"/>
                </a:tc>
              </a:tr>
              <a:tr h="197564">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Implementar el modelo de gestión de procesos que permita la competitividad y eficiencia institucional.</a:t>
                      </a:r>
                      <a:endParaRPr lang="es-EC" sz="1100" b="1">
                        <a:effectLst/>
                        <a:latin typeface="Calibri"/>
                        <a:ea typeface="Calibri"/>
                        <a:cs typeface="Times New Roman"/>
                      </a:endParaRPr>
                    </a:p>
                  </a:txBody>
                  <a:tcPr marL="18474" marR="18474" marT="0" marB="0" anchor="ctr"/>
                </a:tc>
              </a:tr>
              <a:tr h="335192">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Desarrollar el portafolio de cursos y servicios con la cooperación de instituciones internacionales, que permitan atender la demanda actual y futura de la sociedad y elevar la imagen institucional.</a:t>
                      </a:r>
                      <a:endParaRPr lang="es-EC" sz="1100" b="1">
                        <a:effectLst/>
                        <a:latin typeface="Calibri"/>
                        <a:ea typeface="Calibri"/>
                        <a:cs typeface="Times New Roman"/>
                      </a:endParaRPr>
                    </a:p>
                  </a:txBody>
                  <a:tcPr marL="18474" marR="18474" marT="0" marB="0" anchor="ctr"/>
                </a:tc>
              </a:tr>
              <a:tr h="236051">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Rediseñar las mallas curriculares de los Programas de Suficiencia del idioma Inglés, que permita cumplir con las ofertas académicas.</a:t>
                      </a:r>
                      <a:endParaRPr lang="es-EC" sz="1100" b="1">
                        <a:effectLst/>
                        <a:latin typeface="Calibri"/>
                        <a:ea typeface="Calibri"/>
                        <a:cs typeface="Times New Roman"/>
                      </a:endParaRPr>
                    </a:p>
                  </a:txBody>
                  <a:tcPr marL="18474" marR="18474" marT="0" marB="0" anchor="ctr"/>
                </a:tc>
              </a:tr>
              <a:tr h="188841">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Crear la infraestructura física para aulas, que permita atender la demanda actual y futura de la sociedad.</a:t>
                      </a:r>
                      <a:endParaRPr lang="es-EC" sz="1100" b="1">
                        <a:effectLst/>
                        <a:latin typeface="Calibri"/>
                        <a:ea typeface="Calibri"/>
                        <a:cs typeface="Times New Roman"/>
                      </a:endParaRPr>
                    </a:p>
                  </a:txBody>
                  <a:tcPr marL="18474" marR="18474" marT="0" marB="0" anchor="ctr"/>
                </a:tc>
              </a:tr>
              <a:tr h="283261">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Adquirir el mobiliario e implementos tecnológicos, que permitan equipar las aulas con herramientas didácticas de última generación.</a:t>
                      </a:r>
                      <a:endParaRPr lang="es-EC" sz="1100" b="1">
                        <a:effectLst/>
                        <a:latin typeface="Calibri"/>
                        <a:ea typeface="Calibri"/>
                        <a:cs typeface="Times New Roman"/>
                      </a:endParaRPr>
                    </a:p>
                  </a:txBody>
                  <a:tcPr marL="18474" marR="18474" marT="0" marB="0" anchor="ctr"/>
                </a:tc>
              </a:tr>
              <a:tr h="523417">
                <a:tc rowSpan="2">
                  <a:txBody>
                    <a:bodyPr/>
                    <a:lstStyle/>
                    <a:p>
                      <a:pPr>
                        <a:lnSpc>
                          <a:spcPct val="115000"/>
                        </a:lnSpc>
                        <a:spcAft>
                          <a:spcPts val="0"/>
                        </a:spcAft>
                      </a:pPr>
                      <a:r>
                        <a:rPr lang="es-ES" sz="1100" b="1">
                          <a:effectLst/>
                        </a:rPr>
                        <a:t>Derivado de lo anterior, por requisitos reglamentarios y los requerimientos de los estudiantes y del propio Instituto,  el uso de la tecnología se ha  incrementado en un 50 % versus el nivel del 2013 y con clara tendencia a mejorar y optimizar los procesos, con las actualizaciones que están previstas.</a:t>
                      </a:r>
                      <a:endParaRPr lang="es-EC" sz="1100" b="1">
                        <a:effectLst/>
                        <a:latin typeface="Calibri"/>
                        <a:ea typeface="Calibri"/>
                        <a:cs typeface="Times New Roman"/>
                      </a:endParaRPr>
                    </a:p>
                  </a:txBody>
                  <a:tcPr marL="18474" marR="18474" marT="0" marB="0" anchor="ctr"/>
                </a:tc>
                <a:tc rowSpan="2">
                  <a:txBody>
                    <a:bodyPr/>
                    <a:lstStyle/>
                    <a:p>
                      <a:pPr>
                        <a:lnSpc>
                          <a:spcPct val="115000"/>
                        </a:lnSpc>
                        <a:spcAft>
                          <a:spcPts val="0"/>
                        </a:spcAft>
                      </a:pPr>
                      <a:r>
                        <a:rPr lang="es-ES" sz="1100" b="1" dirty="0">
                          <a:effectLst/>
                        </a:rPr>
                        <a:t>Desarrollar el uso de la tecnología informática en el Instituto de Idiomas de la ESPE.</a:t>
                      </a:r>
                      <a:endParaRPr lang="es-EC" sz="1100" b="1" dirty="0">
                        <a:effectLst/>
                        <a:latin typeface="Calibri"/>
                        <a:ea typeface="Calibri"/>
                        <a:cs typeface="Times New Roman"/>
                      </a:endParaRPr>
                    </a:p>
                  </a:txBody>
                  <a:tcPr marL="18474" marR="18474" marT="0" marB="0" anchor="ctr"/>
                </a:tc>
                <a:tc>
                  <a:txBody>
                    <a:bodyPr/>
                    <a:lstStyle/>
                    <a:p>
                      <a:pPr>
                        <a:lnSpc>
                          <a:spcPct val="115000"/>
                        </a:lnSpc>
                        <a:spcAft>
                          <a:spcPts val="0"/>
                        </a:spcAft>
                      </a:pPr>
                      <a:r>
                        <a:rPr lang="es-ES" sz="1100" b="1">
                          <a:effectLst/>
                        </a:rPr>
                        <a:t>Generar alianzas y/o convenios con instituciones internacionales, como socios estratégicos, para la transferencia de tecnología y TICs.</a:t>
                      </a:r>
                      <a:endParaRPr lang="es-EC" sz="1100" b="1">
                        <a:effectLst/>
                        <a:latin typeface="Calibri"/>
                        <a:ea typeface="Calibri"/>
                        <a:cs typeface="Times New Roman"/>
                      </a:endParaRPr>
                    </a:p>
                  </a:txBody>
                  <a:tcPr marL="18474" marR="18474" marT="0" marB="0" anchor="ctr"/>
                </a:tc>
              </a:tr>
              <a:tr h="523417">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S" sz="1100" b="1" dirty="0">
                          <a:effectLst/>
                        </a:rPr>
                        <a:t>Implementar un servicio de administración electrónica que permita mejorar el desempeño laboral de los miembros de la institución y ofrecer un adecuado servicio a los usuarios.</a:t>
                      </a:r>
                      <a:endParaRPr lang="es-EC" sz="1100" b="1" dirty="0">
                        <a:effectLst/>
                        <a:latin typeface="Calibri"/>
                        <a:ea typeface="Calibri"/>
                        <a:cs typeface="Times New Roman"/>
                      </a:endParaRPr>
                    </a:p>
                  </a:txBody>
                  <a:tcPr marL="18474" marR="18474" marT="0" marB="0" anchor="ctr"/>
                </a:tc>
              </a:tr>
            </a:tbl>
          </a:graphicData>
        </a:graphic>
      </p:graphicFrame>
      <p:grpSp>
        <p:nvGrpSpPr>
          <p:cNvPr id="9" name="8 Grupo"/>
          <p:cNvGrpSpPr/>
          <p:nvPr/>
        </p:nvGrpSpPr>
        <p:grpSpPr>
          <a:xfrm>
            <a:off x="395536" y="6042297"/>
            <a:ext cx="8568952" cy="627063"/>
            <a:chOff x="395536" y="6042297"/>
            <a:chExt cx="8568952" cy="627063"/>
          </a:xfrm>
        </p:grpSpPr>
        <p:pic>
          <p:nvPicPr>
            <p:cNvPr id="10" name="9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11"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72</a:t>
            </a:fld>
            <a:endParaRPr lang="es-ES" dirty="0"/>
          </a:p>
        </p:txBody>
      </p:sp>
    </p:spTree>
    <p:extLst>
      <p:ext uri="{BB962C8B-B14F-4D97-AF65-F5344CB8AC3E}">
        <p14:creationId xmlns:p14="http://schemas.microsoft.com/office/powerpoint/2010/main" val="1923092028"/>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95536" y="197768"/>
            <a:ext cx="8060432" cy="1143000"/>
          </a:xfrm>
        </p:spPr>
        <p:txBody>
          <a:bodyPr>
            <a:normAutofit fontScale="90000"/>
          </a:bodyPr>
          <a:lstStyle/>
          <a:p>
            <a:pPr lvl="0" algn="ctr"/>
            <a:r>
              <a:rPr lang="es-ES" b="1" dirty="0" smtClean="0">
                <a:solidFill>
                  <a:srgbClr val="C00000"/>
                </a:solidFill>
                <a:latin typeface="Franklin Gothic Book" panose="020B0503020102020204" pitchFamily="34" charset="0"/>
              </a:rPr>
              <a:t>QUÉ DEBEMOS HACER PARA ALCANZAR LA VISIÓN DE FUTURO</a:t>
            </a:r>
            <a:endParaRPr lang="es-EC" dirty="0">
              <a:solidFill>
                <a:srgbClr val="C00000"/>
              </a:solidFill>
              <a:latin typeface="Franklin Gothic Book" panose="020B05030201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873453863"/>
              </p:ext>
            </p:extLst>
          </p:nvPr>
        </p:nvGraphicFramePr>
        <p:xfrm>
          <a:off x="323528" y="1340768"/>
          <a:ext cx="8568952" cy="4626864"/>
        </p:xfrm>
        <a:graphic>
          <a:graphicData uri="http://schemas.openxmlformats.org/drawingml/2006/table">
            <a:tbl>
              <a:tblPr firstRow="1" firstCol="1" bandRow="1">
                <a:tableStyleId>{5C22544A-7EE6-4342-B048-85BDC9FD1C3A}</a:tableStyleId>
              </a:tblPr>
              <a:tblGrid>
                <a:gridCol w="2808312"/>
                <a:gridCol w="2128857"/>
                <a:gridCol w="3631783"/>
              </a:tblGrid>
              <a:tr h="56652">
                <a:tc>
                  <a:txBody>
                    <a:bodyPr/>
                    <a:lstStyle/>
                    <a:p>
                      <a:pPr algn="ctr">
                        <a:lnSpc>
                          <a:spcPct val="115000"/>
                        </a:lnSpc>
                        <a:spcBef>
                          <a:spcPts val="1200"/>
                        </a:spcBef>
                        <a:spcAft>
                          <a:spcPts val="0"/>
                        </a:spcAft>
                      </a:pPr>
                      <a:r>
                        <a:rPr lang="es-ES" sz="1100" b="1" dirty="0">
                          <a:effectLst/>
                        </a:rPr>
                        <a:t>HECHOS</a:t>
                      </a:r>
                      <a:endParaRPr lang="es-EC" sz="1100" b="1" dirty="0">
                        <a:effectLst/>
                        <a:latin typeface="Calibri"/>
                        <a:ea typeface="Calibri"/>
                        <a:cs typeface="Times New Roman"/>
                      </a:endParaRPr>
                    </a:p>
                  </a:txBody>
                  <a:tcPr marL="18474" marR="18474" marT="0" marB="0" anchor="ctr"/>
                </a:tc>
                <a:tc>
                  <a:txBody>
                    <a:bodyPr/>
                    <a:lstStyle/>
                    <a:p>
                      <a:pPr algn="ctr">
                        <a:lnSpc>
                          <a:spcPct val="115000"/>
                        </a:lnSpc>
                        <a:spcBef>
                          <a:spcPts val="1200"/>
                        </a:spcBef>
                        <a:spcAft>
                          <a:spcPts val="0"/>
                        </a:spcAft>
                      </a:pPr>
                      <a:r>
                        <a:rPr lang="es-ES" sz="1100" b="1">
                          <a:effectLst/>
                        </a:rPr>
                        <a:t>ESTRATEGIAS</a:t>
                      </a:r>
                      <a:endParaRPr lang="es-EC" sz="1100" b="1">
                        <a:effectLst/>
                        <a:latin typeface="Calibri"/>
                        <a:ea typeface="Calibri"/>
                        <a:cs typeface="Times New Roman"/>
                      </a:endParaRPr>
                    </a:p>
                  </a:txBody>
                  <a:tcPr marL="18474" marR="18474" marT="0" marB="0"/>
                </a:tc>
                <a:tc>
                  <a:txBody>
                    <a:bodyPr/>
                    <a:lstStyle/>
                    <a:p>
                      <a:pPr algn="ctr">
                        <a:lnSpc>
                          <a:spcPct val="115000"/>
                        </a:lnSpc>
                        <a:spcBef>
                          <a:spcPts val="1200"/>
                        </a:spcBef>
                        <a:spcAft>
                          <a:spcPts val="0"/>
                        </a:spcAft>
                      </a:pPr>
                      <a:r>
                        <a:rPr lang="es-ES" sz="1100" b="1">
                          <a:effectLst/>
                        </a:rPr>
                        <a:t>PROYECTOS</a:t>
                      </a:r>
                      <a:endParaRPr lang="es-EC" sz="1100" b="1">
                        <a:effectLst/>
                        <a:latin typeface="Calibri"/>
                        <a:ea typeface="Calibri"/>
                        <a:cs typeface="Times New Roman"/>
                      </a:endParaRPr>
                    </a:p>
                  </a:txBody>
                  <a:tcPr marL="18474" marR="18474" marT="0" marB="0"/>
                </a:tc>
              </a:tr>
              <a:tr h="377682">
                <a:tc>
                  <a:txBody>
                    <a:bodyPr/>
                    <a:lstStyle/>
                    <a:p>
                      <a:pPr>
                        <a:lnSpc>
                          <a:spcPct val="115000"/>
                        </a:lnSpc>
                        <a:spcBef>
                          <a:spcPts val="1200"/>
                        </a:spcBef>
                        <a:spcAft>
                          <a:spcPts val="0"/>
                        </a:spcAft>
                      </a:pPr>
                      <a:r>
                        <a:rPr lang="es-ES" sz="1100" b="1" dirty="0">
                          <a:effectLst/>
                        </a:rPr>
                        <a:t>La enseñanza de idiomas online refleja el ítem anterior descrito y en el 2017, tiene una tasa creciente al compararla con la presencial, se aprecia claramente que la sobrepasará.</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dirty="0">
                          <a:effectLst/>
                        </a:rPr>
                        <a:t>Mejorar la oferta académica de los Programas de Suficiencia de idiomas, del Instituto de Idiomas de la ESPE.</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Implementar la educación en línea o E-learning con un diseño pedagógico sólido, que permita la aplicación de una herramienta de aprendizaje personalizada.</a:t>
                      </a:r>
                      <a:endParaRPr lang="es-EC" sz="1100" b="1">
                        <a:effectLst/>
                        <a:latin typeface="Calibri"/>
                        <a:ea typeface="Calibri"/>
                        <a:cs typeface="Times New Roman"/>
                      </a:endParaRPr>
                    </a:p>
                  </a:txBody>
                  <a:tcPr marL="18474" marR="18474" marT="0" marB="0" anchor="ctr"/>
                </a:tc>
              </a:tr>
              <a:tr h="330471">
                <a:tc>
                  <a:txBody>
                    <a:bodyPr/>
                    <a:lstStyle/>
                    <a:p>
                      <a:pPr>
                        <a:lnSpc>
                          <a:spcPct val="115000"/>
                        </a:lnSpc>
                        <a:spcBef>
                          <a:spcPts val="1200"/>
                        </a:spcBef>
                        <a:spcAft>
                          <a:spcPts val="0"/>
                        </a:spcAft>
                      </a:pPr>
                      <a:r>
                        <a:rPr lang="es-ES" sz="1100" b="1" dirty="0">
                          <a:effectLst/>
                        </a:rPr>
                        <a:t>El país ha continuado con su senda hacia el desarrollo y el PIB per cápita así lo demuestra, pues al  2017 tiene un 20 % de incremento,  (en valores monetarios) que el 2013.</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dirty="0">
                          <a:effectLst/>
                        </a:rPr>
                        <a:t>Mejorar los estándares de crecimiento del Instituto de Idiomas de la ESPE.</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Implementar la planificación estratégica institucional que genere la proyección y desarrollo del Instituto de Idiomas.</a:t>
                      </a:r>
                      <a:endParaRPr lang="es-EC" sz="1100" b="1">
                        <a:effectLst/>
                        <a:latin typeface="Calibri"/>
                        <a:ea typeface="Calibri"/>
                        <a:cs typeface="Times New Roman"/>
                      </a:endParaRPr>
                    </a:p>
                  </a:txBody>
                  <a:tcPr marL="18474" marR="18474" marT="0" marB="0" anchor="ctr"/>
                </a:tc>
              </a:tr>
              <a:tr h="660943">
                <a:tc>
                  <a:txBody>
                    <a:bodyPr/>
                    <a:lstStyle/>
                    <a:p>
                      <a:pPr>
                        <a:lnSpc>
                          <a:spcPct val="115000"/>
                        </a:lnSpc>
                        <a:spcBef>
                          <a:spcPts val="1200"/>
                        </a:spcBef>
                        <a:spcAft>
                          <a:spcPts val="0"/>
                        </a:spcAft>
                      </a:pPr>
                      <a:r>
                        <a:rPr lang="es-ES" sz="1100" b="1" dirty="0">
                          <a:effectLst/>
                        </a:rPr>
                        <a:t>El crecimiento de la economía ecuatoriana ha permitido al gobierno, mantener el nivel del presupuesto destinado a la Educación Superior versus el PIB que se había planeado, ya desde el 2013; lo cual, permite una planeación a mediano plazo, para las instituciones  de educación superior, como es el caso del Instituto de Idiomas.</a:t>
                      </a:r>
                      <a:endParaRPr lang="es-EC" sz="1100" b="1" dirty="0">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Mejorar el nivel de satisfacción de las necesidades de la sociedad.</a:t>
                      </a:r>
                      <a:endParaRPr lang="es-EC" sz="1100" b="1">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Generar cursos de enseñanza de idiomas, subsidiados por el Gobierno Nacional, que permitan colaborar con el desarrollo integral de los ciudadanos.</a:t>
                      </a:r>
                      <a:endParaRPr lang="es-EC" sz="1100" b="1">
                        <a:effectLst/>
                        <a:latin typeface="Calibri"/>
                        <a:ea typeface="Calibri"/>
                        <a:cs typeface="Times New Roman"/>
                      </a:endParaRPr>
                    </a:p>
                  </a:txBody>
                  <a:tcPr marL="18474" marR="18474" marT="0" marB="0" anchor="ctr"/>
                </a:tc>
              </a:tr>
              <a:tr h="236051">
                <a:tc rowSpan="3">
                  <a:txBody>
                    <a:bodyPr/>
                    <a:lstStyle/>
                    <a:p>
                      <a:pPr>
                        <a:lnSpc>
                          <a:spcPct val="115000"/>
                        </a:lnSpc>
                        <a:spcBef>
                          <a:spcPts val="1200"/>
                        </a:spcBef>
                        <a:spcAft>
                          <a:spcPts val="0"/>
                        </a:spcAft>
                      </a:pPr>
                      <a:r>
                        <a:rPr lang="es-ES" sz="1100" b="1" dirty="0">
                          <a:effectLst/>
                        </a:rPr>
                        <a:t>Para el 2017, el Instituto ha logrado niveles de ejecución, del presupuesto cercanos al 95 % estando cerca de lograr esta meta.</a:t>
                      </a:r>
                      <a:endParaRPr lang="es-EC" sz="1100" b="1" dirty="0">
                        <a:effectLst/>
                        <a:latin typeface="Calibri"/>
                        <a:ea typeface="Calibri"/>
                        <a:cs typeface="Times New Roman"/>
                      </a:endParaRPr>
                    </a:p>
                  </a:txBody>
                  <a:tcPr marL="18474" marR="18474" marT="0" marB="0" anchor="ctr"/>
                </a:tc>
                <a:tc rowSpan="3">
                  <a:txBody>
                    <a:bodyPr/>
                    <a:lstStyle/>
                    <a:p>
                      <a:pPr>
                        <a:lnSpc>
                          <a:spcPct val="115000"/>
                        </a:lnSpc>
                        <a:spcBef>
                          <a:spcPts val="1200"/>
                        </a:spcBef>
                        <a:spcAft>
                          <a:spcPts val="0"/>
                        </a:spcAft>
                      </a:pPr>
                      <a:r>
                        <a:rPr lang="es-ES" sz="1100" b="1">
                          <a:effectLst/>
                        </a:rPr>
                        <a:t>Mejorar el nivel de gestión de los miembros  del Instituto de Idiomas de la ESPE.</a:t>
                      </a:r>
                      <a:endParaRPr lang="es-EC" sz="1100" b="1">
                        <a:effectLst/>
                        <a:latin typeface="Calibri"/>
                        <a:ea typeface="Calibri"/>
                        <a:cs typeface="Times New Roman"/>
                      </a:endParaRPr>
                    </a:p>
                  </a:txBody>
                  <a:tcPr marL="18474" marR="18474" marT="0" marB="0" anchor="ctr"/>
                </a:tc>
                <a:tc>
                  <a:txBody>
                    <a:bodyPr/>
                    <a:lstStyle/>
                    <a:p>
                      <a:pPr>
                        <a:lnSpc>
                          <a:spcPct val="115000"/>
                        </a:lnSpc>
                        <a:spcBef>
                          <a:spcPts val="1200"/>
                        </a:spcBef>
                        <a:spcAft>
                          <a:spcPts val="0"/>
                        </a:spcAft>
                      </a:pPr>
                      <a:r>
                        <a:rPr lang="es-ES" sz="1100" b="1">
                          <a:effectLst/>
                        </a:rPr>
                        <a:t>Desarrollar en el personal docente y administrativo las competencias para una gestión orientada a resultados.</a:t>
                      </a:r>
                      <a:endParaRPr lang="es-EC" sz="1100" b="1">
                        <a:effectLst/>
                        <a:latin typeface="Calibri"/>
                        <a:ea typeface="Calibri"/>
                        <a:cs typeface="Times New Roman"/>
                      </a:endParaRPr>
                    </a:p>
                  </a:txBody>
                  <a:tcPr marL="18474" marR="18474" marT="0" marB="0" anchor="ctr"/>
                </a:tc>
              </a:tr>
              <a:tr h="283261">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a:effectLst/>
                        </a:rPr>
                        <a:t>Implementar un Plan de Seguimiento y Evaluación (indicadores y metas) de desempeño que midan la eficiencia y eficacia en la gestión institucional.</a:t>
                      </a:r>
                      <a:endParaRPr lang="es-EC" sz="1100" b="1">
                        <a:effectLst/>
                        <a:latin typeface="Calibri"/>
                        <a:ea typeface="Calibri"/>
                        <a:cs typeface="Times New Roman"/>
                      </a:endParaRPr>
                    </a:p>
                  </a:txBody>
                  <a:tcPr marL="18474" marR="18474" marT="0" marB="0" anchor="ctr"/>
                </a:tc>
              </a:tr>
              <a:tr h="141631">
                <a:tc vMerge="1">
                  <a:txBody>
                    <a:bodyPr/>
                    <a:lstStyle/>
                    <a:p>
                      <a:endParaRPr lang="es-EC"/>
                    </a:p>
                  </a:txBody>
                  <a:tcPr/>
                </a:tc>
                <a:tc vMerge="1">
                  <a:txBody>
                    <a:bodyPr/>
                    <a:lstStyle/>
                    <a:p>
                      <a:endParaRPr lang="es-EC"/>
                    </a:p>
                  </a:txBody>
                  <a:tcPr/>
                </a:tc>
                <a:tc>
                  <a:txBody>
                    <a:bodyPr/>
                    <a:lstStyle/>
                    <a:p>
                      <a:pPr>
                        <a:lnSpc>
                          <a:spcPct val="115000"/>
                        </a:lnSpc>
                        <a:spcBef>
                          <a:spcPts val="1200"/>
                        </a:spcBef>
                        <a:spcAft>
                          <a:spcPts val="0"/>
                        </a:spcAft>
                      </a:pPr>
                      <a:r>
                        <a:rPr lang="es-ES" sz="1100" b="1" dirty="0">
                          <a:effectLst/>
                        </a:rPr>
                        <a:t>Generar un sistema de incentivos al desempeño, institucional e individual.</a:t>
                      </a:r>
                      <a:endParaRPr lang="es-EC" sz="1100" b="1" dirty="0">
                        <a:effectLst/>
                        <a:latin typeface="Calibri"/>
                        <a:ea typeface="Calibri"/>
                        <a:cs typeface="Times New Roman"/>
                      </a:endParaRPr>
                    </a:p>
                  </a:txBody>
                  <a:tcPr marL="18474" marR="18474" marT="0" marB="0" anchor="ctr"/>
                </a:tc>
              </a:tr>
            </a:tbl>
          </a:graphicData>
        </a:graphic>
      </p:graphicFrame>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73</a:t>
            </a:fld>
            <a:endParaRPr lang="es-ES" dirty="0"/>
          </a:p>
        </p:txBody>
      </p:sp>
    </p:spTree>
    <p:extLst>
      <p:ext uri="{BB962C8B-B14F-4D97-AF65-F5344CB8AC3E}">
        <p14:creationId xmlns:p14="http://schemas.microsoft.com/office/powerpoint/2010/main" val="350676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74</a:t>
            </a:fld>
            <a:endParaRPr lang="es-ES" dirty="0"/>
          </a:p>
        </p:txBody>
      </p:sp>
      <p:sp>
        <p:nvSpPr>
          <p:cNvPr id="8" name="AutoShape 7"/>
          <p:cNvSpPr>
            <a:spLocks noChangeArrowheads="1"/>
          </p:cNvSpPr>
          <p:nvPr/>
        </p:nvSpPr>
        <p:spPr bwMode="auto">
          <a:xfrm>
            <a:off x="338808" y="2642429"/>
            <a:ext cx="8553672" cy="923330"/>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GRACIAS</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67861641"/>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395536" y="6042297"/>
            <a:ext cx="8568952" cy="627063"/>
            <a:chOff x="395536" y="6042297"/>
            <a:chExt cx="8568952" cy="627063"/>
          </a:xfrm>
        </p:grpSpPr>
        <p:pic>
          <p:nvPicPr>
            <p:cNvPr id="4" name="3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5"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8</a:t>
            </a:fld>
            <a:endParaRPr lang="es-ES" dirty="0"/>
          </a:p>
        </p:txBody>
      </p:sp>
      <p:sp>
        <p:nvSpPr>
          <p:cNvPr id="8" name="AutoShape 7"/>
          <p:cNvSpPr>
            <a:spLocks noChangeArrowheads="1"/>
          </p:cNvSpPr>
          <p:nvPr/>
        </p:nvSpPr>
        <p:spPr bwMode="auto">
          <a:xfrm>
            <a:off x="338808" y="2226931"/>
            <a:ext cx="8553672" cy="1754326"/>
          </a:xfrm>
          <a:prstGeom prst="roundRect">
            <a:avLst>
              <a:gd name="adj" fmla="val 0"/>
            </a:avLst>
          </a:prstGeom>
          <a:noFill/>
          <a:effectLst>
            <a:outerShdw blurRad="50800" dist="50800" dir="4800000" algn="ctr" rotWithShape="0">
              <a:sysClr val="windowText" lastClr="000000"/>
            </a:outerShdw>
          </a:effectLst>
        </p:spPr>
        <p:txBody>
          <a:bodyPr vert="horz" wrap="square" lIns="91440" tIns="45720" rIns="91440" bIns="45720" rtlCol="0" anchor="ctr">
            <a:spAutoFit/>
            <a:scene3d>
              <a:camera prst="orthographicFront"/>
              <a:lightRig rig="glow" dir="tl">
                <a:rot lat="0" lon="0" rev="5400000"/>
              </a:lightRig>
            </a:scene3d>
            <a:sp3d contourW="12700">
              <a:bevelT w="25400" h="25400"/>
              <a:contourClr>
                <a:schemeClr val="accent6">
                  <a:shade val="73000"/>
                </a:schemeClr>
              </a:contourClr>
            </a:sp3d>
          </a:bodyPr>
          <a:lstStyle/>
          <a:p>
            <a:pPr marL="0" lvl="1" algn="ctr" fontAlgn="base">
              <a:spcBef>
                <a:spcPct val="0"/>
              </a:spcBef>
              <a:spcAft>
                <a:spcPct val="0"/>
              </a:spcAft>
            </a:pPr>
            <a:r>
              <a:rPr lang="es-EC" sz="5400" kern="0" dirty="0" smtClean="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rPr>
              <a:t>DIAGNÓSTICO SITUACIONAL</a:t>
            </a:r>
            <a:endParaRPr lang="es-EC" sz="5400" kern="0" dirty="0">
              <a:ln w="11430">
                <a:noFill/>
              </a:ln>
              <a:solidFill>
                <a:srgbClr val="007635"/>
              </a:solidFill>
              <a:effectLst>
                <a:glow rad="63500">
                  <a:sysClr val="windowText" lastClr="000000">
                    <a:alpha val="40000"/>
                  </a:sysClr>
                </a:glow>
                <a:outerShdw blurRad="80000" dir="5040000" algn="tl">
                  <a:srgbClr val="000000">
                    <a:alpha val="30000"/>
                  </a:srgbClr>
                </a:outerShdw>
              </a:effectLst>
              <a:latin typeface="Arial Black" pitchFamily="34" charset="0"/>
              <a:cs typeface="Times New Roman" pitchFamily="18" charset="0"/>
            </a:endParaRPr>
          </a:p>
        </p:txBody>
      </p:sp>
    </p:spTree>
    <p:extLst>
      <p:ext uri="{BB962C8B-B14F-4D97-AF65-F5344CB8AC3E}">
        <p14:creationId xmlns:p14="http://schemas.microsoft.com/office/powerpoint/2010/main" val="70935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742950" lvl="0" indent="-742950" algn="ctr">
              <a:buFont typeface="+mj-lt"/>
              <a:buAutoNum type="arabicPeriod"/>
            </a:pPr>
            <a:r>
              <a:rPr lang="es-ES" b="1" dirty="0">
                <a:solidFill>
                  <a:srgbClr val="C00000"/>
                </a:solidFill>
                <a:latin typeface="Franklin Gothic Book" panose="020B0503020102020204" pitchFamily="34" charset="0"/>
              </a:rPr>
              <a:t>Antecedentes </a:t>
            </a:r>
            <a:r>
              <a:rPr lang="es-ES" b="1" dirty="0" smtClean="0">
                <a:solidFill>
                  <a:srgbClr val="C00000"/>
                </a:solidFill>
                <a:latin typeface="Franklin Gothic Book" panose="020B0503020102020204" pitchFamily="34" charset="0"/>
              </a:rPr>
              <a:t>institucionales </a:t>
            </a:r>
            <a:endParaRPr lang="es-EC" dirty="0">
              <a:solidFill>
                <a:srgbClr val="C00000"/>
              </a:solidFill>
              <a:latin typeface="Franklin Gothic Book" panose="020B0503020102020204" pitchFamily="34" charset="0"/>
            </a:endParaRPr>
          </a:p>
        </p:txBody>
      </p:sp>
      <p:sp>
        <p:nvSpPr>
          <p:cNvPr id="3" name="2 Marcador de contenido"/>
          <p:cNvSpPr>
            <a:spLocks noGrp="1"/>
          </p:cNvSpPr>
          <p:nvPr>
            <p:ph sz="quarter" idx="1"/>
          </p:nvPr>
        </p:nvSpPr>
        <p:spPr>
          <a:xfrm>
            <a:off x="395536" y="1447800"/>
            <a:ext cx="8291264" cy="4572000"/>
          </a:xfrm>
        </p:spPr>
        <p:txBody>
          <a:bodyPr>
            <a:normAutofit fontScale="92500" lnSpcReduction="20000"/>
          </a:bodyPr>
          <a:lstStyle/>
          <a:p>
            <a:pPr algn="just">
              <a:buFont typeface="Wingdings" panose="05000000000000000000" pitchFamily="2" charset="2"/>
              <a:buChar char="q"/>
            </a:pPr>
            <a:r>
              <a:rPr lang="es-ES" sz="2600" b="1" dirty="0"/>
              <a:t>El 26 de Febrero de 1960, se conforma en la C.G.E., el Departamento de Inglés perteneciente al Departamento de Educación de aquel entonces, el cual </a:t>
            </a:r>
            <a:r>
              <a:rPr lang="es-ES" sz="2600" b="1" dirty="0" smtClean="0"/>
              <a:t>aprovecha </a:t>
            </a:r>
            <a:r>
              <a:rPr lang="es-ES" sz="2600" b="1" dirty="0"/>
              <a:t>la ayuda proveniente de la Base Aérea de </a:t>
            </a:r>
            <a:r>
              <a:rPr lang="es-ES" sz="2600" b="1" dirty="0" err="1"/>
              <a:t>Lackland</a:t>
            </a:r>
            <a:r>
              <a:rPr lang="es-ES" sz="2600" b="1" dirty="0" smtClean="0"/>
              <a:t>.</a:t>
            </a:r>
          </a:p>
          <a:p>
            <a:pPr algn="just">
              <a:buFont typeface="Wingdings" panose="05000000000000000000" pitchFamily="2" charset="2"/>
              <a:buChar char="q"/>
            </a:pPr>
            <a:endParaRPr lang="es-EC" sz="1100" b="1" dirty="0"/>
          </a:p>
          <a:p>
            <a:pPr algn="just">
              <a:buFont typeface="Wingdings" panose="05000000000000000000" pitchFamily="2" charset="2"/>
              <a:buChar char="q"/>
            </a:pPr>
            <a:r>
              <a:rPr lang="es-ES" sz="2600" b="1" dirty="0"/>
              <a:t>El Programa de Inglés, fue creado como Instituto de Idiomas en el año 1975 y en 1977 pasó a formar parte de la Escuela Politécnica del Ejército, con Decreto No. 2029 del Consejo Supremo de Gobierno.</a:t>
            </a:r>
          </a:p>
          <a:p>
            <a:pPr algn="just">
              <a:buFont typeface="Wingdings" panose="05000000000000000000" pitchFamily="2" charset="2"/>
              <a:buChar char="q"/>
            </a:pPr>
            <a:endParaRPr lang="es-ES" sz="1100" b="1" dirty="0" smtClean="0"/>
          </a:p>
          <a:p>
            <a:pPr lvl="0" algn="just">
              <a:buFont typeface="Wingdings" panose="05000000000000000000" pitchFamily="2" charset="2"/>
              <a:buChar char="q"/>
            </a:pPr>
            <a:r>
              <a:rPr lang="es-ES" sz="2600" b="1" dirty="0"/>
              <a:t>El Programa de inglés Presencial, sumado a este el Programa de Inglés a Distancia y la Carrera de Lingüística Aplicada al Idioma Inglés, creada el 28 de febrero del año 2000, conforman lo que </a:t>
            </a:r>
            <a:r>
              <a:rPr lang="es-ES" sz="2600" b="1" dirty="0" smtClean="0"/>
              <a:t>hoy se denomina </a:t>
            </a:r>
            <a:r>
              <a:rPr lang="es-ES" sz="2600" b="1" dirty="0"/>
              <a:t>Departamento de Lenguas.</a:t>
            </a:r>
            <a:endParaRPr lang="es-EC" sz="2600" b="1" dirty="0"/>
          </a:p>
          <a:p>
            <a:pPr algn="just"/>
            <a:endParaRPr lang="es-EC" sz="2400" b="1" dirty="0"/>
          </a:p>
          <a:p>
            <a:pPr lvl="0" algn="just"/>
            <a:endParaRPr lang="es-EC" sz="2400" dirty="0"/>
          </a:p>
          <a:p>
            <a:pPr algn="just"/>
            <a:endParaRPr lang="es-EC" sz="2400" dirty="0"/>
          </a:p>
        </p:txBody>
      </p:sp>
      <p:grpSp>
        <p:nvGrpSpPr>
          <p:cNvPr id="4" name="3 Grupo"/>
          <p:cNvGrpSpPr/>
          <p:nvPr/>
        </p:nvGrpSpPr>
        <p:grpSpPr>
          <a:xfrm>
            <a:off x="395536" y="6042297"/>
            <a:ext cx="8568952" cy="627063"/>
            <a:chOff x="395536" y="6042297"/>
            <a:chExt cx="8568952" cy="627063"/>
          </a:xfrm>
        </p:grpSpPr>
        <p:pic>
          <p:nvPicPr>
            <p:cNvPr id="5" name="4 Imagen"/>
            <p:cNvPicPr/>
            <p:nvPr/>
          </p:nvPicPr>
          <p:blipFill>
            <a:blip r:embed="rId2"/>
            <a:srcRect/>
            <a:stretch>
              <a:fillRect/>
            </a:stretch>
          </p:blipFill>
          <p:spPr bwMode="auto">
            <a:xfrm>
              <a:off x="395536" y="6237312"/>
              <a:ext cx="8568952" cy="432048"/>
            </a:xfrm>
            <a:prstGeom prst="rect">
              <a:avLst/>
            </a:prstGeom>
            <a:noFill/>
            <a:ln w="9525">
              <a:noFill/>
              <a:miter lim="800000"/>
              <a:headEnd/>
              <a:tailEnd/>
            </a:ln>
          </p:spPr>
        </p:pic>
        <p:pic>
          <p:nvPicPr>
            <p:cNvPr id="6" name="Picture 2" descr="C:\Users\ESPE\Desktop\IMAGENES\LOGO ESPE FUERZAS ARMADAS.doc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508" y="6042297"/>
              <a:ext cx="2298700" cy="62706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5 Marcador de número de diapositiva"/>
          <p:cNvSpPr>
            <a:spLocks noGrp="1"/>
          </p:cNvSpPr>
          <p:nvPr>
            <p:ph type="sldNum" sz="quarter" idx="12"/>
          </p:nvPr>
        </p:nvSpPr>
        <p:spPr>
          <a:xfrm>
            <a:off x="146304" y="6210300"/>
            <a:ext cx="457200" cy="457200"/>
          </a:xfrm>
          <a:solidFill>
            <a:srgbClr val="005828"/>
          </a:solidFill>
        </p:spPr>
        <p:txBody>
          <a:bodyPr/>
          <a:lstStyle/>
          <a:p>
            <a:fld id="{063B7BBE-0904-4B24-BEE6-D6D1321F4E9C}" type="slidenum">
              <a:rPr lang="es-ES" smtClean="0"/>
              <a:pPr/>
              <a:t>9</a:t>
            </a:fld>
            <a:endParaRPr lang="es-ES" dirty="0"/>
          </a:p>
        </p:txBody>
      </p:sp>
    </p:spTree>
    <p:extLst>
      <p:ext uri="{BB962C8B-B14F-4D97-AF65-F5344CB8AC3E}">
        <p14:creationId xmlns:p14="http://schemas.microsoft.com/office/powerpoint/2010/main" val="16716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3332</TotalTime>
  <Words>5178</Words>
  <Application>Microsoft Office PowerPoint</Application>
  <PresentationFormat>Presentación en pantalla (4:3)</PresentationFormat>
  <Paragraphs>588</Paragraphs>
  <Slides>74</Slides>
  <Notes>0</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Equidad</vt:lpstr>
      <vt:lpstr>Presentación de PowerPoint</vt:lpstr>
      <vt:lpstr>Presentación de PowerPoint</vt:lpstr>
      <vt:lpstr>Presentación de PowerPoint</vt:lpstr>
      <vt:lpstr>Presentación de PowerPoint</vt:lpstr>
      <vt:lpstr>Objetivo general</vt:lpstr>
      <vt:lpstr>Objetivos específicos</vt:lpstr>
      <vt:lpstr>Objetivos específicos</vt:lpstr>
      <vt:lpstr>Presentación de PowerPoint</vt:lpstr>
      <vt:lpstr>Antecedentes institucionales </vt:lpstr>
      <vt:lpstr>Antecedentes institucionales </vt:lpstr>
      <vt:lpstr>Análisis externo </vt:lpstr>
      <vt:lpstr>MACROAMBIENTE</vt:lpstr>
      <vt:lpstr>MACROAMBIENTE</vt:lpstr>
      <vt:lpstr>MACROAMBIENTE</vt:lpstr>
      <vt:lpstr>MACROAMBIENTE</vt:lpstr>
      <vt:lpstr>MACROAMBIENTE</vt:lpstr>
      <vt:lpstr>MACROAMBIENTE</vt:lpstr>
      <vt:lpstr>MACROAMBIENTE</vt:lpstr>
      <vt:lpstr>MACROAMBIENTE</vt:lpstr>
      <vt:lpstr>MACROAMBIENTE</vt:lpstr>
      <vt:lpstr>MICROAMBIENTE</vt:lpstr>
      <vt:lpstr>MICROAMBIENTE</vt:lpstr>
      <vt:lpstr>MICROAMBIENTE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Misión</vt:lpstr>
      <vt:lpstr>Visión</vt:lpstr>
      <vt:lpstr>Ideas de innovación estratégica</vt:lpstr>
      <vt:lpstr>Objetivos estratégicos</vt:lpstr>
      <vt:lpstr>Objetivos estratégicos</vt:lpstr>
      <vt:lpstr>Mapa estratégico</vt:lpstr>
      <vt:lpstr>F.O.D.A.</vt:lpstr>
      <vt:lpstr>F.O.D.A.</vt:lpstr>
      <vt:lpstr>F.O.D.A.</vt:lpstr>
      <vt:lpstr>Presentación de PowerPoint</vt:lpstr>
      <vt:lpstr>Estado del arte </vt:lpstr>
      <vt:lpstr>Estado del arte </vt:lpstr>
      <vt:lpstr>Estado del arte </vt:lpstr>
      <vt:lpstr>Estado del arte </vt:lpstr>
      <vt:lpstr>Factores de cambio</vt:lpstr>
      <vt:lpstr>Factores de cambio</vt:lpstr>
      <vt:lpstr>Variables MIC-MAC</vt:lpstr>
      <vt:lpstr>VARIABLES ESTRATÉGICAS</vt:lpstr>
      <vt:lpstr>Presentación de PowerPoint</vt:lpstr>
      <vt:lpstr>Presentación de PowerPoint</vt:lpstr>
      <vt:lpstr>Actor, MACTOR</vt:lpstr>
      <vt:lpstr>ACTORES Y OBJETIVOS</vt:lpstr>
      <vt:lpstr>Actor, MACTOR</vt:lpstr>
      <vt:lpstr>Presentación de PowerPoint</vt:lpstr>
      <vt:lpstr>Escenarios</vt:lpstr>
      <vt:lpstr>Escenarios</vt:lpstr>
      <vt:lpstr>Escenarios – HIPÓTESIS</vt:lpstr>
      <vt:lpstr>Presentación de PowerPoint</vt:lpstr>
      <vt:lpstr>Escenarios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DEBEMOS HACER PARA ALCANZAR LA VISIÓN DE FUTURO</vt:lpstr>
      <vt:lpstr>QUÉ DEBEMOS HACER PARA ALCANZAR LA VISIÓN DE FUTURO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SITUACIONAL </dc:title>
  <dc:creator>ESPE LENGUAS</dc:creator>
  <cp:lastModifiedBy>ESPE</cp:lastModifiedBy>
  <cp:revision>113</cp:revision>
  <dcterms:created xsi:type="dcterms:W3CDTF">2014-03-23T23:56:54Z</dcterms:created>
  <dcterms:modified xsi:type="dcterms:W3CDTF">2014-04-21T19:25:06Z</dcterms:modified>
</cp:coreProperties>
</file>