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8" r:id="rId4"/>
  </p:sldMasterIdLst>
  <p:notesMasterIdLst>
    <p:notesMasterId r:id="rId85"/>
  </p:notesMasterIdLst>
  <p:handoutMasterIdLst>
    <p:handoutMasterId r:id="rId86"/>
  </p:handoutMasterIdLst>
  <p:sldIdLst>
    <p:sldId id="257" r:id="rId5"/>
    <p:sldId id="522" r:id="rId6"/>
    <p:sldId id="562" r:id="rId7"/>
    <p:sldId id="492" r:id="rId8"/>
    <p:sldId id="557" r:id="rId9"/>
    <p:sldId id="495" r:id="rId10"/>
    <p:sldId id="636" r:id="rId11"/>
    <p:sldId id="635" r:id="rId12"/>
    <p:sldId id="637" r:id="rId13"/>
    <p:sldId id="638" r:id="rId14"/>
    <p:sldId id="639" r:id="rId15"/>
    <p:sldId id="634" r:id="rId16"/>
    <p:sldId id="709" r:id="rId17"/>
    <p:sldId id="613" r:id="rId18"/>
    <p:sldId id="640" r:id="rId19"/>
    <p:sldId id="642" r:id="rId20"/>
    <p:sldId id="641" r:id="rId21"/>
    <p:sldId id="643" r:id="rId22"/>
    <p:sldId id="644" r:id="rId23"/>
    <p:sldId id="645" r:id="rId24"/>
    <p:sldId id="646" r:id="rId25"/>
    <p:sldId id="647" r:id="rId26"/>
    <p:sldId id="648" r:id="rId27"/>
    <p:sldId id="649" r:id="rId28"/>
    <p:sldId id="650" r:id="rId29"/>
    <p:sldId id="651" r:id="rId30"/>
    <p:sldId id="652" r:id="rId31"/>
    <p:sldId id="655" r:id="rId32"/>
    <p:sldId id="656" r:id="rId33"/>
    <p:sldId id="658" r:id="rId34"/>
    <p:sldId id="659" r:id="rId35"/>
    <p:sldId id="660" r:id="rId36"/>
    <p:sldId id="664" r:id="rId37"/>
    <p:sldId id="663" r:id="rId38"/>
    <p:sldId id="665" r:id="rId39"/>
    <p:sldId id="666" r:id="rId40"/>
    <p:sldId id="712" r:id="rId41"/>
    <p:sldId id="667" r:id="rId42"/>
    <p:sldId id="668" r:id="rId43"/>
    <p:sldId id="713" r:id="rId44"/>
    <p:sldId id="609" r:id="rId45"/>
    <p:sldId id="669" r:id="rId46"/>
    <p:sldId id="670" r:id="rId47"/>
    <p:sldId id="671" r:id="rId48"/>
    <p:sldId id="672" r:id="rId49"/>
    <p:sldId id="714" r:id="rId50"/>
    <p:sldId id="673" r:id="rId51"/>
    <p:sldId id="675" r:id="rId52"/>
    <p:sldId id="679" r:id="rId53"/>
    <p:sldId id="676" r:id="rId54"/>
    <p:sldId id="677" r:id="rId55"/>
    <p:sldId id="601" r:id="rId56"/>
    <p:sldId id="680" r:id="rId57"/>
    <p:sldId id="681" r:id="rId58"/>
    <p:sldId id="682" r:id="rId59"/>
    <p:sldId id="683" r:id="rId60"/>
    <p:sldId id="684" r:id="rId61"/>
    <p:sldId id="685" r:id="rId62"/>
    <p:sldId id="688" r:id="rId63"/>
    <p:sldId id="719" r:id="rId64"/>
    <p:sldId id="692" r:id="rId65"/>
    <p:sldId id="720" r:id="rId66"/>
    <p:sldId id="718" r:id="rId67"/>
    <p:sldId id="700" r:id="rId68"/>
    <p:sldId id="701" r:id="rId69"/>
    <p:sldId id="696" r:id="rId70"/>
    <p:sldId id="697" r:id="rId71"/>
    <p:sldId id="698" r:id="rId72"/>
    <p:sldId id="699" r:id="rId73"/>
    <p:sldId id="702" r:id="rId74"/>
    <p:sldId id="703" r:id="rId75"/>
    <p:sldId id="717" r:id="rId76"/>
    <p:sldId id="705" r:id="rId77"/>
    <p:sldId id="704" r:id="rId78"/>
    <p:sldId id="716" r:id="rId79"/>
    <p:sldId id="706" r:id="rId80"/>
    <p:sldId id="559" r:id="rId81"/>
    <p:sldId id="708" r:id="rId82"/>
    <p:sldId id="565" r:id="rId83"/>
    <p:sldId id="486" r:id="rId84"/>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40EC"/>
    <a:srgbClr val="FF8001"/>
    <a:srgbClr val="E3DE00"/>
    <a:srgbClr val="FFC000"/>
    <a:srgbClr val="DA0000"/>
    <a:srgbClr val="0065B0"/>
    <a:srgbClr val="FF6D09"/>
    <a:srgbClr val="66FF99"/>
    <a:srgbClr val="6D21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6" autoAdjust="0"/>
    <p:restoredTop sz="94664" autoAdjust="0"/>
  </p:normalViewPr>
  <p:slideViewPr>
    <p:cSldViewPr snapToGrid="0" snapToObjects="1">
      <p:cViewPr varScale="1">
        <p:scale>
          <a:sx n="37" d="100"/>
          <a:sy n="37" d="100"/>
        </p:scale>
        <p:origin x="936" y="53"/>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an\Documents\Universidad\TESIS\Analisis%20de%20Resultad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baseline="0"/>
              <a:t> Comportamiento del Sistema (x </a:t>
            </a:r>
            <a:r>
              <a:rPr lang="es-EC" sz="1200" b="1" baseline="0"/>
              <a:t>vs</a:t>
            </a:r>
            <a:r>
              <a:rPr lang="es-EC" b="1" baseline="0"/>
              <a:t> v)</a:t>
            </a:r>
            <a:endParaRPr lang="es-EC"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3937007874015"/>
          <c:y val="0.13930555555555557"/>
          <c:w val="0.77093941382327213"/>
          <c:h val="0.72232087268161249"/>
        </c:manualLayout>
      </c:layout>
      <c:scatterChart>
        <c:scatterStyle val="smoothMarker"/>
        <c:varyColors val="0"/>
        <c:ser>
          <c:idx val="8"/>
          <c:order val="0"/>
          <c:tx>
            <c:v>Sensor P</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trendline>
            <c:spPr>
              <a:ln w="19050" cap="rnd">
                <a:solidFill>
                  <a:schemeClr val="accent3">
                    <a:lumMod val="60000"/>
                  </a:schemeClr>
                </a:solidFill>
                <a:prstDash val="sysDot"/>
              </a:ln>
              <a:effectLst/>
            </c:spPr>
            <c:trendlineType val="linear"/>
            <c:dispRSqr val="0"/>
            <c:dispEq val="0"/>
          </c:trendline>
          <c:xVal>
            <c:numRef>
              <c:f>Hoja1!$B$26:$B$28</c:f>
              <c:numCache>
                <c:formatCode>General</c:formatCode>
                <c:ptCount val="3"/>
                <c:pt idx="0">
                  <c:v>0.1</c:v>
                </c:pt>
                <c:pt idx="1">
                  <c:v>0.5</c:v>
                </c:pt>
                <c:pt idx="2">
                  <c:v>1</c:v>
                </c:pt>
              </c:numCache>
            </c:numRef>
          </c:xVal>
          <c:yVal>
            <c:numRef>
              <c:f>Hoja1!$C$26:$C$28</c:f>
              <c:numCache>
                <c:formatCode>General</c:formatCode>
                <c:ptCount val="3"/>
                <c:pt idx="0">
                  <c:v>1.0999999999999999E-2</c:v>
                </c:pt>
                <c:pt idx="1">
                  <c:v>2.8999999999999998E-2</c:v>
                </c:pt>
                <c:pt idx="2">
                  <c:v>0.04</c:v>
                </c:pt>
              </c:numCache>
            </c:numRef>
          </c:yVal>
          <c:smooth val="1"/>
          <c:extLst xmlns:c16r2="http://schemas.microsoft.com/office/drawing/2015/06/chart">
            <c:ext xmlns:c16="http://schemas.microsoft.com/office/drawing/2014/chart" uri="{C3380CC4-5D6E-409C-BE32-E72D297353CC}">
              <c16:uniqueId val="{00000001-F543-45F4-AC62-F955AE7BBB15}"/>
            </c:ext>
          </c:extLst>
        </c:ser>
        <c:dLbls>
          <c:showLegendKey val="0"/>
          <c:showVal val="0"/>
          <c:showCatName val="0"/>
          <c:showSerName val="0"/>
          <c:showPercent val="0"/>
          <c:showBubbleSize val="0"/>
        </c:dLbls>
        <c:axId val="-1495566208"/>
        <c:axId val="-1495567296"/>
      </c:scatterChart>
      <c:valAx>
        <c:axId val="-14955662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50" b="1" baseline="0"/>
                  <a:t>v [m/s]</a:t>
                </a:r>
                <a:endParaRPr lang="es-EC" sz="105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5567296"/>
        <c:crosses val="autoZero"/>
        <c:crossBetween val="midCat"/>
      </c:valAx>
      <c:valAx>
        <c:axId val="-1495567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50" b="1"/>
                  <a:t>x</a:t>
                </a:r>
                <a:r>
                  <a:rPr lang="es-EC" sz="1050" b="1" baseline="0"/>
                  <a:t> [m]</a:t>
                </a:r>
                <a:endParaRPr lang="es-EC" sz="105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556620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Introducción </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Justificación e importancia</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3. Objetivos</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4. Desarrollo del sistema</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A717317F-990C-47BB-836A-502EF7AC0D5D}">
      <dgm:prSet phldrT="[Texto]"/>
      <dgm:spPr/>
      <dgm:t>
        <a:bodyPr/>
        <a:lstStyle/>
        <a:p>
          <a:r>
            <a:rPr lang="es-ES" dirty="0"/>
            <a:t>6. Guías de prácticas</a:t>
          </a:r>
        </a:p>
      </dgm:t>
    </dgm:pt>
    <dgm:pt modelId="{51749772-C543-4669-A22A-36643706F1A2}" type="parTrans" cxnId="{0979F20F-B42D-4EFF-A97B-5C7D3B8EEBD2}">
      <dgm:prSet/>
      <dgm:spPr/>
      <dgm:t>
        <a:bodyPr/>
        <a:lstStyle/>
        <a:p>
          <a:endParaRPr lang="es-ES"/>
        </a:p>
      </dgm:t>
    </dgm:pt>
    <dgm:pt modelId="{CD717DA7-F2D0-4A85-8E46-140FD65B037A}" type="sibTrans" cxnId="{0979F20F-B42D-4EFF-A97B-5C7D3B8EEBD2}">
      <dgm:prSet/>
      <dgm:spPr/>
      <dgm:t>
        <a:bodyPr/>
        <a:lstStyle/>
        <a:p>
          <a:endParaRPr lang="es-ES"/>
        </a:p>
      </dgm:t>
    </dgm:pt>
    <dgm:pt modelId="{C7C3AA6E-1FEC-4179-B911-841693FA8FEB}">
      <dgm:prSet phldrT="[Texto]"/>
      <dgm:spPr/>
      <dgm:t>
        <a:bodyPr/>
        <a:lstStyle/>
        <a:p>
          <a:r>
            <a:rPr lang="es-ES" dirty="0"/>
            <a:t>5. Pruebas y análisis de resultados</a:t>
          </a:r>
        </a:p>
      </dgm:t>
    </dgm:pt>
    <dgm:pt modelId="{3FE1D4F9-31D2-4FD6-AFFC-BC8C01F3168D}" type="parTrans" cxnId="{B9F5ED8D-81A2-4273-8A48-AFAA611029D5}">
      <dgm:prSet/>
      <dgm:spPr/>
      <dgm:t>
        <a:bodyPr/>
        <a:lstStyle/>
        <a:p>
          <a:endParaRPr lang="es-ES"/>
        </a:p>
      </dgm:t>
    </dgm:pt>
    <dgm:pt modelId="{6F0A6581-0C25-43F4-85F5-70FE01844213}" type="sibTrans" cxnId="{B9F5ED8D-81A2-4273-8A48-AFAA611029D5}">
      <dgm:prSet/>
      <dgm:spPr/>
      <dgm:t>
        <a:bodyPr/>
        <a:lstStyle/>
        <a:p>
          <a:endParaRPr lang="es-ES"/>
        </a:p>
      </dgm:t>
    </dgm:pt>
    <dgm:pt modelId="{82480AA4-8A34-44F3-B488-8D368764725C}">
      <dgm:prSet/>
      <dgm:spPr/>
      <dgm:t>
        <a:bodyPr/>
        <a:lstStyle/>
        <a:p>
          <a:r>
            <a:rPr lang="es-ES" dirty="0"/>
            <a:t>7. Conclusiones y recomendaciones</a:t>
          </a:r>
          <a:endParaRPr lang="es-EC" dirty="0"/>
        </a:p>
      </dgm:t>
    </dgm:pt>
    <dgm:pt modelId="{D91ACC24-7118-425D-B2D5-2594775A5449}" type="parTrans" cxnId="{A396FD95-E6DF-4D65-B43B-31CAE964F446}">
      <dgm:prSet/>
      <dgm:spPr/>
      <dgm:t>
        <a:bodyPr/>
        <a:lstStyle/>
        <a:p>
          <a:endParaRPr lang="es-EC"/>
        </a:p>
      </dgm:t>
    </dgm:pt>
    <dgm:pt modelId="{79791307-5E4E-4A12-9929-F00B7900482D}" type="sibTrans" cxnId="{A396FD95-E6DF-4D65-B43B-31CAE964F446}">
      <dgm:prSet/>
      <dgm:spPr/>
      <dgm:t>
        <a:bodyPr/>
        <a:lstStyle/>
        <a:p>
          <a:endParaRPr lang="es-EC"/>
        </a:p>
      </dgm:t>
    </dgm:pt>
    <dgm:pt modelId="{D2FB6DC9-D49C-44F4-AAB0-EDA848CF785A}">
      <dgm:prSet/>
      <dgm:spPr/>
      <dgm:t>
        <a:bodyPr/>
        <a:lstStyle/>
        <a:p>
          <a:endParaRPr lang="es-EC"/>
        </a:p>
      </dgm:t>
    </dgm:pt>
    <dgm:pt modelId="{A3864CDE-3DF9-4CCA-8D68-07F3D2345FAF}" type="parTrans" cxnId="{BDC8F8EF-9C93-4B12-A6FA-559401B36E4B}">
      <dgm:prSet/>
      <dgm:spPr/>
      <dgm:t>
        <a:bodyPr/>
        <a:lstStyle/>
        <a:p>
          <a:endParaRPr lang="es-EC"/>
        </a:p>
      </dgm:t>
    </dgm:pt>
    <dgm:pt modelId="{1E3B61FC-5B47-49BB-91CB-DF444DA5C97E}" type="sibTrans" cxnId="{BDC8F8EF-9C93-4B12-A6FA-559401B36E4B}">
      <dgm:prSet/>
      <dgm:spPr/>
      <dgm:t>
        <a:bodyPr/>
        <a:lstStyle/>
        <a:p>
          <a:endParaRPr lang="es-EC"/>
        </a:p>
      </dgm:t>
    </dgm:pt>
    <dgm:pt modelId="{50154B1B-1F66-4669-BEE9-7A0FDAE9A115}">
      <dgm:prSet/>
      <dgm:spPr/>
      <dgm:t>
        <a:bodyPr/>
        <a:lstStyle/>
        <a:p>
          <a:endParaRPr lang="es-EC"/>
        </a:p>
      </dgm:t>
    </dgm:pt>
    <dgm:pt modelId="{03450E77-483B-4C74-9C89-963DD353048A}" type="parTrans" cxnId="{F6410282-A414-4E38-A851-C2951597CA09}">
      <dgm:prSet/>
      <dgm:spPr/>
      <dgm:t>
        <a:bodyPr/>
        <a:lstStyle/>
        <a:p>
          <a:endParaRPr lang="es-EC"/>
        </a:p>
      </dgm:t>
    </dgm:pt>
    <dgm:pt modelId="{CF1DC288-CD10-4A9A-8F62-FE274721871D}" type="sibTrans" cxnId="{F6410282-A414-4E38-A851-C2951597CA09}">
      <dgm:prSet/>
      <dgm:spPr/>
      <dgm:t>
        <a:bodyPr/>
        <a:lstStyle/>
        <a:p>
          <a:endParaRPr lang="es-EC"/>
        </a:p>
      </dgm:t>
    </dgm:pt>
    <dgm:pt modelId="{756F28CD-5722-4E56-B2D3-6F3E4C2D3ACB}" type="pres">
      <dgm:prSet presAssocID="{586010FE-6EA9-433F-93E7-2DBDFD924CD8}" presName="Name0" presStyleCnt="0">
        <dgm:presLayoutVars>
          <dgm:chMax val="7"/>
          <dgm:chPref val="7"/>
          <dgm:dir/>
        </dgm:presLayoutVars>
      </dgm:prSet>
      <dgm:spPr/>
      <dgm:t>
        <a:bodyPr/>
        <a:lstStyle/>
        <a:p>
          <a:endParaRPr lang="es-EC"/>
        </a:p>
      </dgm:t>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7"/>
      <dgm:spPr/>
    </dgm:pt>
    <dgm:pt modelId="{EAC31EF4-22C7-4555-AB81-2D42E5BCCEE9}" type="pres">
      <dgm:prSet presAssocID="{586010FE-6EA9-433F-93E7-2DBDFD924CD8}" presName="conn" presStyleLbl="parChTrans1D2" presStyleIdx="0" presStyleCnt="1"/>
      <dgm:spPr/>
      <dgm:t>
        <a:bodyPr/>
        <a:lstStyle/>
        <a:p>
          <a:endParaRPr lang="es-EC"/>
        </a:p>
      </dgm:t>
    </dgm:pt>
    <dgm:pt modelId="{C0B85B5D-4A8F-45EE-96A1-36454F7B64DD}" type="pres">
      <dgm:prSet presAssocID="{586010FE-6EA9-433F-93E7-2DBDFD924CD8}" presName="extraNode" presStyleLbl="node1" presStyleIdx="0" presStyleCnt="7"/>
      <dgm:spPr/>
    </dgm:pt>
    <dgm:pt modelId="{4856DFF7-B673-4CEA-8536-4049558C3905}" type="pres">
      <dgm:prSet presAssocID="{586010FE-6EA9-433F-93E7-2DBDFD924CD8}" presName="dstNode" presStyleLbl="node1" presStyleIdx="0" presStyleCnt="7"/>
      <dgm:spPr/>
    </dgm:pt>
    <dgm:pt modelId="{4514B360-1497-430A-BCE9-8913AA72BE7E}" type="pres">
      <dgm:prSet presAssocID="{5ABBDB31-BD1A-4A6D-9BD5-5DEEDF98B724}" presName="text_1" presStyleLbl="node1" presStyleIdx="0" presStyleCnt="7">
        <dgm:presLayoutVars>
          <dgm:bulletEnabled val="1"/>
        </dgm:presLayoutVars>
      </dgm:prSet>
      <dgm:spPr/>
      <dgm:t>
        <a:bodyPr/>
        <a:lstStyle/>
        <a:p>
          <a:endParaRPr lang="es-EC"/>
        </a:p>
      </dgm:t>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7"/>
      <dgm:spPr/>
    </dgm:pt>
    <dgm:pt modelId="{81C41775-6DD3-472D-802C-74ADAB967D7E}" type="pres">
      <dgm:prSet presAssocID="{5E5B168C-25A3-4F89-8A43-84CA83EC7CD6}" presName="text_2" presStyleLbl="node1" presStyleIdx="1" presStyleCnt="7">
        <dgm:presLayoutVars>
          <dgm:bulletEnabled val="1"/>
        </dgm:presLayoutVars>
      </dgm:prSet>
      <dgm:spPr/>
      <dgm:t>
        <a:bodyPr/>
        <a:lstStyle/>
        <a:p>
          <a:endParaRPr lang="es-EC"/>
        </a:p>
      </dgm:t>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7"/>
      <dgm:spPr/>
    </dgm:pt>
    <dgm:pt modelId="{00BCA246-2561-46FC-9AEE-F67FE7CE7852}" type="pres">
      <dgm:prSet presAssocID="{A5DF0FF6-BA2B-40CA-859F-05D66B5D8417}" presName="text_3" presStyleLbl="node1" presStyleIdx="2" presStyleCnt="7">
        <dgm:presLayoutVars>
          <dgm:bulletEnabled val="1"/>
        </dgm:presLayoutVars>
      </dgm:prSet>
      <dgm:spPr/>
      <dgm:t>
        <a:bodyPr/>
        <a:lstStyle/>
        <a:p>
          <a:endParaRPr lang="es-EC"/>
        </a:p>
      </dgm:t>
    </dgm:pt>
    <dgm:pt modelId="{55005327-DBF3-4B4A-9F98-145F1F6484E5}" type="pres">
      <dgm:prSet presAssocID="{A5DF0FF6-BA2B-40CA-859F-05D66B5D8417}" presName="accent_3" presStyleCnt="0"/>
      <dgm:spPr/>
    </dgm:pt>
    <dgm:pt modelId="{957BAE66-FF44-4513-8BBE-EE2A5BD820C0}" type="pres">
      <dgm:prSet presAssocID="{A5DF0FF6-BA2B-40CA-859F-05D66B5D8417}" presName="accentRepeatNode" presStyleLbl="solidFgAcc1" presStyleIdx="2" presStyleCnt="7"/>
      <dgm:spPr/>
    </dgm:pt>
    <dgm:pt modelId="{39DF7CD2-72B3-407B-A40F-B78FFEC59780}" type="pres">
      <dgm:prSet presAssocID="{EC1D774D-278F-45FE-91DE-D7FC25963116}" presName="text_4" presStyleLbl="node1" presStyleIdx="3" presStyleCnt="7">
        <dgm:presLayoutVars>
          <dgm:bulletEnabled val="1"/>
        </dgm:presLayoutVars>
      </dgm:prSet>
      <dgm:spPr/>
      <dgm:t>
        <a:bodyPr/>
        <a:lstStyle/>
        <a:p>
          <a:endParaRPr lang="es-EC"/>
        </a:p>
      </dgm:t>
    </dgm:pt>
    <dgm:pt modelId="{15ED3953-6DED-4A6D-B68E-7AF15E8BD74B}" type="pres">
      <dgm:prSet presAssocID="{EC1D774D-278F-45FE-91DE-D7FC25963116}" presName="accent_4" presStyleCnt="0"/>
      <dgm:spPr/>
    </dgm:pt>
    <dgm:pt modelId="{A57BC64D-7952-4F78-953B-44C438A66693}" type="pres">
      <dgm:prSet presAssocID="{EC1D774D-278F-45FE-91DE-D7FC25963116}" presName="accentRepeatNode" presStyleLbl="solidFgAcc1" presStyleIdx="3" presStyleCnt="7"/>
      <dgm:spPr/>
    </dgm:pt>
    <dgm:pt modelId="{7886C0FF-E950-4715-94B6-731BDFC80307}" type="pres">
      <dgm:prSet presAssocID="{C7C3AA6E-1FEC-4179-B911-841693FA8FEB}" presName="text_5" presStyleLbl="node1" presStyleIdx="4" presStyleCnt="7">
        <dgm:presLayoutVars>
          <dgm:bulletEnabled val="1"/>
        </dgm:presLayoutVars>
      </dgm:prSet>
      <dgm:spPr/>
      <dgm:t>
        <a:bodyPr/>
        <a:lstStyle/>
        <a:p>
          <a:endParaRPr lang="es-EC"/>
        </a:p>
      </dgm:t>
    </dgm:pt>
    <dgm:pt modelId="{B31D12B6-604A-4C37-A180-962BCBBD9B88}" type="pres">
      <dgm:prSet presAssocID="{C7C3AA6E-1FEC-4179-B911-841693FA8FEB}" presName="accent_5" presStyleCnt="0"/>
      <dgm:spPr/>
    </dgm:pt>
    <dgm:pt modelId="{7F34C2B6-78A1-4959-A232-42BF82F6C798}" type="pres">
      <dgm:prSet presAssocID="{C7C3AA6E-1FEC-4179-B911-841693FA8FEB}" presName="accentRepeatNode" presStyleLbl="solidFgAcc1" presStyleIdx="4" presStyleCnt="7"/>
      <dgm:spPr/>
    </dgm:pt>
    <dgm:pt modelId="{C14F0CBE-039E-48FF-859B-B58A323D2217}" type="pres">
      <dgm:prSet presAssocID="{A717317F-990C-47BB-836A-502EF7AC0D5D}" presName="text_6" presStyleLbl="node1" presStyleIdx="5" presStyleCnt="7">
        <dgm:presLayoutVars>
          <dgm:bulletEnabled val="1"/>
        </dgm:presLayoutVars>
      </dgm:prSet>
      <dgm:spPr/>
      <dgm:t>
        <a:bodyPr/>
        <a:lstStyle/>
        <a:p>
          <a:endParaRPr lang="es-EC"/>
        </a:p>
      </dgm:t>
    </dgm:pt>
    <dgm:pt modelId="{2D9120A8-11A3-4479-9AF6-AB9CA0695FFC}" type="pres">
      <dgm:prSet presAssocID="{A717317F-990C-47BB-836A-502EF7AC0D5D}" presName="accent_6" presStyleCnt="0"/>
      <dgm:spPr/>
    </dgm:pt>
    <dgm:pt modelId="{D7BFF3E1-6522-489B-9EB1-5A9C1383BBA1}" type="pres">
      <dgm:prSet presAssocID="{A717317F-990C-47BB-836A-502EF7AC0D5D}" presName="accentRepeatNode" presStyleLbl="solidFgAcc1" presStyleIdx="5" presStyleCnt="7"/>
      <dgm:spPr/>
    </dgm:pt>
    <dgm:pt modelId="{A02C66AD-9A80-46DF-A164-AACCF5A45070}" type="pres">
      <dgm:prSet presAssocID="{82480AA4-8A34-44F3-B488-8D368764725C}" presName="text_7" presStyleLbl="node1" presStyleIdx="6" presStyleCnt="7">
        <dgm:presLayoutVars>
          <dgm:bulletEnabled val="1"/>
        </dgm:presLayoutVars>
      </dgm:prSet>
      <dgm:spPr/>
      <dgm:t>
        <a:bodyPr/>
        <a:lstStyle/>
        <a:p>
          <a:endParaRPr lang="es-EC"/>
        </a:p>
      </dgm:t>
    </dgm:pt>
    <dgm:pt modelId="{22CA01B6-C1F0-4FF6-B31E-CAF15D7700D3}" type="pres">
      <dgm:prSet presAssocID="{82480AA4-8A34-44F3-B488-8D368764725C}" presName="accent_7" presStyleCnt="0"/>
      <dgm:spPr/>
    </dgm:pt>
    <dgm:pt modelId="{924F9440-A499-4DD3-8689-E720FFE577C9}" type="pres">
      <dgm:prSet presAssocID="{82480AA4-8A34-44F3-B488-8D368764725C}" presName="accentRepeatNode" presStyleLbl="solidFgAcc1" presStyleIdx="6" presStyleCnt="7"/>
      <dgm:spPr/>
    </dgm:pt>
  </dgm:ptLst>
  <dgm:cxnLst>
    <dgm:cxn modelId="{B9F5ED8D-81A2-4273-8A48-AFAA611029D5}" srcId="{586010FE-6EA9-433F-93E7-2DBDFD924CD8}" destId="{C7C3AA6E-1FEC-4179-B911-841693FA8FEB}" srcOrd="4" destOrd="0" parTransId="{3FE1D4F9-31D2-4FD6-AFFC-BC8C01F3168D}" sibTransId="{6F0A6581-0C25-43F4-85F5-70FE01844213}"/>
    <dgm:cxn modelId="{41C7DBD5-1E89-4B79-BCB4-5BD4D9403D73}" type="presOf" srcId="{EC1D774D-278F-45FE-91DE-D7FC25963116}" destId="{39DF7CD2-72B3-407B-A40F-B78FFEC59780}" srcOrd="0" destOrd="0" presId="urn:microsoft.com/office/officeart/2008/layout/VerticalCurvedList"/>
    <dgm:cxn modelId="{A4D18B53-5473-42D5-84D5-E441A820938E}" srcId="{586010FE-6EA9-433F-93E7-2DBDFD924CD8}" destId="{5ABBDB31-BD1A-4A6D-9BD5-5DEEDF98B724}" srcOrd="0" destOrd="0" parTransId="{9F8FF0AD-53F7-444E-A2A8-4B18DE2ACB7D}" sibTransId="{19362AEE-9E47-4B0E-A088-52FD7D086FE0}"/>
    <dgm:cxn modelId="{8E3EDC16-4883-4153-82FA-C5F1B4F4A5C4}" type="presOf" srcId="{586010FE-6EA9-433F-93E7-2DBDFD924CD8}" destId="{756F28CD-5722-4E56-B2D3-6F3E4C2D3ACB}" srcOrd="0" destOrd="0" presId="urn:microsoft.com/office/officeart/2008/layout/VerticalCurvedList"/>
    <dgm:cxn modelId="{0979F20F-B42D-4EFF-A97B-5C7D3B8EEBD2}" srcId="{586010FE-6EA9-433F-93E7-2DBDFD924CD8}" destId="{A717317F-990C-47BB-836A-502EF7AC0D5D}" srcOrd="5" destOrd="0" parTransId="{51749772-C543-4669-A22A-36643706F1A2}" sibTransId="{CD717DA7-F2D0-4A85-8E46-140FD65B037A}"/>
    <dgm:cxn modelId="{51698318-A996-4AF2-AE8F-9F939DFB33CC}" srcId="{586010FE-6EA9-433F-93E7-2DBDFD924CD8}" destId="{A5DF0FF6-BA2B-40CA-859F-05D66B5D8417}" srcOrd="2" destOrd="0" parTransId="{664DD7B3-4C9F-49C3-8908-4A1960F5D0E4}" sibTransId="{AC6C30A8-00C9-4FBC-BE58-EAF32FDFC71A}"/>
    <dgm:cxn modelId="{BDC8F8EF-9C93-4B12-A6FA-559401B36E4B}" srcId="{586010FE-6EA9-433F-93E7-2DBDFD924CD8}" destId="{D2FB6DC9-D49C-44F4-AAB0-EDA848CF785A}" srcOrd="7" destOrd="0" parTransId="{A3864CDE-3DF9-4CCA-8D68-07F3D2345FAF}" sibTransId="{1E3B61FC-5B47-49BB-91CB-DF444DA5C97E}"/>
    <dgm:cxn modelId="{70D2A6FF-6729-425E-BEB3-4C96B5C3C64E}" srcId="{586010FE-6EA9-433F-93E7-2DBDFD924CD8}" destId="{5E5B168C-25A3-4F89-8A43-84CA83EC7CD6}" srcOrd="1" destOrd="0" parTransId="{8FAA7466-A5B8-4F8D-B5AA-12EAD2F7A56E}" sibTransId="{A32558EF-9D60-4DD8-9132-D879500123D3}"/>
    <dgm:cxn modelId="{CE19246A-7ED2-47D6-AA46-5B1D363C586D}" srcId="{586010FE-6EA9-433F-93E7-2DBDFD924CD8}" destId="{EC1D774D-278F-45FE-91DE-D7FC25963116}" srcOrd="3" destOrd="0" parTransId="{98FD08E0-3852-4942-A122-B0B89F8230B8}" sibTransId="{F5710E42-DE95-44E1-8D25-446F5BCC4A4A}"/>
    <dgm:cxn modelId="{0CB3F308-B8DE-40F7-8E8D-50ED32510BAC}" type="presOf" srcId="{C7C3AA6E-1FEC-4179-B911-841693FA8FEB}" destId="{7886C0FF-E950-4715-94B6-731BDFC80307}" srcOrd="0" destOrd="0" presId="urn:microsoft.com/office/officeart/2008/layout/VerticalCurvedList"/>
    <dgm:cxn modelId="{5C37F91B-AA2C-46E2-8CE1-291201384031}" type="presOf" srcId="{A5DF0FF6-BA2B-40CA-859F-05D66B5D8417}" destId="{00BCA246-2561-46FC-9AEE-F67FE7CE7852}" srcOrd="0" destOrd="0" presId="urn:microsoft.com/office/officeart/2008/layout/VerticalCurvedList"/>
    <dgm:cxn modelId="{47A5B9BC-A36B-40BE-BA39-A3B40E597F48}" type="presOf" srcId="{82480AA4-8A34-44F3-B488-8D368764725C}" destId="{A02C66AD-9A80-46DF-A164-AACCF5A45070}" srcOrd="0" destOrd="0" presId="urn:microsoft.com/office/officeart/2008/layout/VerticalCurvedList"/>
    <dgm:cxn modelId="{DCA98866-341E-4ED3-A327-4588A731CA50}" type="presOf" srcId="{A717317F-990C-47BB-836A-502EF7AC0D5D}" destId="{C14F0CBE-039E-48FF-859B-B58A323D2217}" srcOrd="0" destOrd="0" presId="urn:microsoft.com/office/officeart/2008/layout/VerticalCurvedList"/>
    <dgm:cxn modelId="{633E4022-C7C8-4E62-A786-718B2F69452D}" type="presOf" srcId="{5ABBDB31-BD1A-4A6D-9BD5-5DEEDF98B724}" destId="{4514B360-1497-430A-BCE9-8913AA72BE7E}" srcOrd="0" destOrd="0" presId="urn:microsoft.com/office/officeart/2008/layout/VerticalCurvedList"/>
    <dgm:cxn modelId="{F6410282-A414-4E38-A851-C2951597CA09}" srcId="{586010FE-6EA9-433F-93E7-2DBDFD924CD8}" destId="{50154B1B-1F66-4669-BEE9-7A0FDAE9A115}" srcOrd="8" destOrd="0" parTransId="{03450E77-483B-4C74-9C89-963DD353048A}" sibTransId="{CF1DC288-CD10-4A9A-8F62-FE274721871D}"/>
    <dgm:cxn modelId="{DCCBF051-F94D-4B16-99BF-1B90D8E27253}" type="presOf" srcId="{19362AEE-9E47-4B0E-A088-52FD7D086FE0}" destId="{EAC31EF4-22C7-4555-AB81-2D42E5BCCEE9}" srcOrd="0" destOrd="0" presId="urn:microsoft.com/office/officeart/2008/layout/VerticalCurvedList"/>
    <dgm:cxn modelId="{A396FD95-E6DF-4D65-B43B-31CAE964F446}" srcId="{586010FE-6EA9-433F-93E7-2DBDFD924CD8}" destId="{82480AA4-8A34-44F3-B488-8D368764725C}" srcOrd="6" destOrd="0" parTransId="{D91ACC24-7118-425D-B2D5-2594775A5449}" sibTransId="{79791307-5E4E-4A12-9929-F00B7900482D}"/>
    <dgm:cxn modelId="{F4C4BC22-EEE8-4131-B5F8-B8C11CB4962B}" type="presOf" srcId="{5E5B168C-25A3-4F89-8A43-84CA83EC7CD6}" destId="{81C41775-6DD3-472D-802C-74ADAB967D7E}" srcOrd="0" destOrd="0" presId="urn:microsoft.com/office/officeart/2008/layout/VerticalCurvedList"/>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3E27D973-C644-4561-9D17-ED1E0CBC2E22}" type="presParOf" srcId="{4DB393BB-1623-46B5-8DCE-E02B92350218}" destId="{00BCA246-2561-46FC-9AEE-F67FE7CE7852}" srcOrd="5" destOrd="0" presId="urn:microsoft.com/office/officeart/2008/layout/VerticalCurvedList"/>
    <dgm:cxn modelId="{0303198E-E2FF-4AF8-8C4B-74EF8F76186D}" type="presParOf" srcId="{4DB393BB-1623-46B5-8DCE-E02B92350218}" destId="{55005327-DBF3-4B4A-9F98-145F1F6484E5}" srcOrd="6" destOrd="0" presId="urn:microsoft.com/office/officeart/2008/layout/VerticalCurvedList"/>
    <dgm:cxn modelId="{C341F2A1-F8BF-44D9-BB64-6EBF1F8D0CA5}" type="presParOf" srcId="{55005327-DBF3-4B4A-9F98-145F1F6484E5}" destId="{957BAE66-FF44-4513-8BBE-EE2A5BD820C0}" srcOrd="0" destOrd="0" presId="urn:microsoft.com/office/officeart/2008/layout/VerticalCurvedList"/>
    <dgm:cxn modelId="{3EAE8078-BC33-406B-96D0-9AA14962686C}" type="presParOf" srcId="{4DB393BB-1623-46B5-8DCE-E02B92350218}" destId="{39DF7CD2-72B3-407B-A40F-B78FFEC59780}" srcOrd="7" destOrd="0" presId="urn:microsoft.com/office/officeart/2008/layout/VerticalCurvedList"/>
    <dgm:cxn modelId="{1B750EEC-FE1D-4CD6-AC91-C82BA55A1C2E}" type="presParOf" srcId="{4DB393BB-1623-46B5-8DCE-E02B92350218}" destId="{15ED3953-6DED-4A6D-B68E-7AF15E8BD74B}" srcOrd="8" destOrd="0" presId="urn:microsoft.com/office/officeart/2008/layout/VerticalCurvedList"/>
    <dgm:cxn modelId="{469C7296-C3D6-4FCD-946D-5A2D1D7615E8}" type="presParOf" srcId="{15ED3953-6DED-4A6D-B68E-7AF15E8BD74B}" destId="{A57BC64D-7952-4F78-953B-44C438A66693}" srcOrd="0" destOrd="0" presId="urn:microsoft.com/office/officeart/2008/layout/VerticalCurvedList"/>
    <dgm:cxn modelId="{7D9A39CB-21BF-401E-A7B8-3B519AC55094}" type="presParOf" srcId="{4DB393BB-1623-46B5-8DCE-E02B92350218}" destId="{7886C0FF-E950-4715-94B6-731BDFC80307}" srcOrd="9" destOrd="0" presId="urn:microsoft.com/office/officeart/2008/layout/VerticalCurvedList"/>
    <dgm:cxn modelId="{B3977795-7673-4BC5-B0F5-4B63D3F7DD75}" type="presParOf" srcId="{4DB393BB-1623-46B5-8DCE-E02B92350218}" destId="{B31D12B6-604A-4C37-A180-962BCBBD9B88}" srcOrd="10" destOrd="0" presId="urn:microsoft.com/office/officeart/2008/layout/VerticalCurvedList"/>
    <dgm:cxn modelId="{854B7EF2-AA54-4EE1-983F-BF0150B24E67}" type="presParOf" srcId="{B31D12B6-604A-4C37-A180-962BCBBD9B88}" destId="{7F34C2B6-78A1-4959-A232-42BF82F6C798}" srcOrd="0" destOrd="0" presId="urn:microsoft.com/office/officeart/2008/layout/VerticalCurvedList"/>
    <dgm:cxn modelId="{B874A642-027B-460A-8470-6176888C073D}" type="presParOf" srcId="{4DB393BB-1623-46B5-8DCE-E02B92350218}" destId="{C14F0CBE-039E-48FF-859B-B58A323D2217}" srcOrd="11" destOrd="0" presId="urn:microsoft.com/office/officeart/2008/layout/VerticalCurvedList"/>
    <dgm:cxn modelId="{DA301B9A-ECE6-4A9B-A0F8-62EEF32C4FCB}" type="presParOf" srcId="{4DB393BB-1623-46B5-8DCE-E02B92350218}" destId="{2D9120A8-11A3-4479-9AF6-AB9CA0695FFC}" srcOrd="12" destOrd="0" presId="urn:microsoft.com/office/officeart/2008/layout/VerticalCurvedList"/>
    <dgm:cxn modelId="{981E0917-3FC8-4DE6-941A-FBD23D4589C5}" type="presParOf" srcId="{2D9120A8-11A3-4479-9AF6-AB9CA0695FFC}" destId="{D7BFF3E1-6522-489B-9EB1-5A9C1383BBA1}" srcOrd="0" destOrd="0" presId="urn:microsoft.com/office/officeart/2008/layout/VerticalCurvedList"/>
    <dgm:cxn modelId="{1FA5D436-67CA-4621-89AC-CF747C17671F}" type="presParOf" srcId="{4DB393BB-1623-46B5-8DCE-E02B92350218}" destId="{A02C66AD-9A80-46DF-A164-AACCF5A45070}" srcOrd="13" destOrd="0" presId="urn:microsoft.com/office/officeart/2008/layout/VerticalCurvedList"/>
    <dgm:cxn modelId="{B486BBBE-CD37-4E56-B156-87CAB88EDC74}" type="presParOf" srcId="{4DB393BB-1623-46B5-8DCE-E02B92350218}" destId="{22CA01B6-C1F0-4FF6-B31E-CAF15D7700D3}" srcOrd="14" destOrd="0" presId="urn:microsoft.com/office/officeart/2008/layout/VerticalCurvedList"/>
    <dgm:cxn modelId="{11197999-61F8-4D81-B0B7-CE42A93BEFC6}" type="presParOf" srcId="{22CA01B6-C1F0-4FF6-B31E-CAF15D7700D3}" destId="{924F9440-A499-4DD3-8689-E720FFE577C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Sistema de presencia </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Algoritmo de para automática</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3. Integración</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4. Aplicación</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756F28CD-5722-4E56-B2D3-6F3E4C2D3ACB}" type="pres">
      <dgm:prSet presAssocID="{586010FE-6EA9-433F-93E7-2DBDFD924CD8}" presName="Name0" presStyleCnt="0">
        <dgm:presLayoutVars>
          <dgm:chMax val="7"/>
          <dgm:chPref val="7"/>
          <dgm:dir/>
        </dgm:presLayoutVars>
      </dgm:prSet>
      <dgm:spPr/>
      <dgm:t>
        <a:bodyPr/>
        <a:lstStyle/>
        <a:p>
          <a:endParaRPr lang="es-EC"/>
        </a:p>
      </dgm:t>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4"/>
      <dgm:spPr/>
    </dgm:pt>
    <dgm:pt modelId="{EAC31EF4-22C7-4555-AB81-2D42E5BCCEE9}" type="pres">
      <dgm:prSet presAssocID="{586010FE-6EA9-433F-93E7-2DBDFD924CD8}" presName="conn" presStyleLbl="parChTrans1D2" presStyleIdx="0" presStyleCnt="1"/>
      <dgm:spPr/>
      <dgm:t>
        <a:bodyPr/>
        <a:lstStyle/>
        <a:p>
          <a:endParaRPr lang="es-EC"/>
        </a:p>
      </dgm:t>
    </dgm:pt>
    <dgm:pt modelId="{C0B85B5D-4A8F-45EE-96A1-36454F7B64DD}" type="pres">
      <dgm:prSet presAssocID="{586010FE-6EA9-433F-93E7-2DBDFD924CD8}" presName="extraNode" presStyleLbl="node1" presStyleIdx="0" presStyleCnt="4"/>
      <dgm:spPr/>
    </dgm:pt>
    <dgm:pt modelId="{4856DFF7-B673-4CEA-8536-4049558C3905}" type="pres">
      <dgm:prSet presAssocID="{586010FE-6EA9-433F-93E7-2DBDFD924CD8}" presName="dstNode" presStyleLbl="node1" presStyleIdx="0" presStyleCnt="4"/>
      <dgm:spPr/>
    </dgm:pt>
    <dgm:pt modelId="{4514B360-1497-430A-BCE9-8913AA72BE7E}" type="pres">
      <dgm:prSet presAssocID="{5ABBDB31-BD1A-4A6D-9BD5-5DEEDF98B724}" presName="text_1" presStyleLbl="node1" presStyleIdx="0" presStyleCnt="4">
        <dgm:presLayoutVars>
          <dgm:bulletEnabled val="1"/>
        </dgm:presLayoutVars>
      </dgm:prSet>
      <dgm:spPr/>
      <dgm:t>
        <a:bodyPr/>
        <a:lstStyle/>
        <a:p>
          <a:endParaRPr lang="es-EC"/>
        </a:p>
      </dgm:t>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4"/>
      <dgm:spPr/>
    </dgm:pt>
    <dgm:pt modelId="{81C41775-6DD3-472D-802C-74ADAB967D7E}" type="pres">
      <dgm:prSet presAssocID="{5E5B168C-25A3-4F89-8A43-84CA83EC7CD6}" presName="text_2" presStyleLbl="node1" presStyleIdx="1" presStyleCnt="4">
        <dgm:presLayoutVars>
          <dgm:bulletEnabled val="1"/>
        </dgm:presLayoutVars>
      </dgm:prSet>
      <dgm:spPr/>
      <dgm:t>
        <a:bodyPr/>
        <a:lstStyle/>
        <a:p>
          <a:endParaRPr lang="es-EC"/>
        </a:p>
      </dgm:t>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4"/>
      <dgm:spPr/>
    </dgm:pt>
    <dgm:pt modelId="{00BCA246-2561-46FC-9AEE-F67FE7CE7852}" type="pres">
      <dgm:prSet presAssocID="{A5DF0FF6-BA2B-40CA-859F-05D66B5D8417}" presName="text_3" presStyleLbl="node1" presStyleIdx="2" presStyleCnt="4">
        <dgm:presLayoutVars>
          <dgm:bulletEnabled val="1"/>
        </dgm:presLayoutVars>
      </dgm:prSet>
      <dgm:spPr/>
      <dgm:t>
        <a:bodyPr/>
        <a:lstStyle/>
        <a:p>
          <a:endParaRPr lang="es-EC"/>
        </a:p>
      </dgm:t>
    </dgm:pt>
    <dgm:pt modelId="{55005327-DBF3-4B4A-9F98-145F1F6484E5}" type="pres">
      <dgm:prSet presAssocID="{A5DF0FF6-BA2B-40CA-859F-05D66B5D8417}" presName="accent_3" presStyleCnt="0"/>
      <dgm:spPr/>
    </dgm:pt>
    <dgm:pt modelId="{957BAE66-FF44-4513-8BBE-EE2A5BD820C0}" type="pres">
      <dgm:prSet presAssocID="{A5DF0FF6-BA2B-40CA-859F-05D66B5D8417}" presName="accentRepeatNode" presStyleLbl="solidFgAcc1" presStyleIdx="2" presStyleCnt="4"/>
      <dgm:spPr/>
    </dgm:pt>
    <dgm:pt modelId="{39DF7CD2-72B3-407B-A40F-B78FFEC59780}" type="pres">
      <dgm:prSet presAssocID="{EC1D774D-278F-45FE-91DE-D7FC25963116}" presName="text_4" presStyleLbl="node1" presStyleIdx="3" presStyleCnt="4">
        <dgm:presLayoutVars>
          <dgm:bulletEnabled val="1"/>
        </dgm:presLayoutVars>
      </dgm:prSet>
      <dgm:spPr/>
      <dgm:t>
        <a:bodyPr/>
        <a:lstStyle/>
        <a:p>
          <a:endParaRPr lang="es-EC"/>
        </a:p>
      </dgm:t>
    </dgm:pt>
    <dgm:pt modelId="{15ED3953-6DED-4A6D-B68E-7AF15E8BD74B}" type="pres">
      <dgm:prSet presAssocID="{EC1D774D-278F-45FE-91DE-D7FC25963116}" presName="accent_4" presStyleCnt="0"/>
      <dgm:spPr/>
    </dgm:pt>
    <dgm:pt modelId="{A57BC64D-7952-4F78-953B-44C438A66693}" type="pres">
      <dgm:prSet presAssocID="{EC1D774D-278F-45FE-91DE-D7FC25963116}" presName="accentRepeatNode" presStyleLbl="solidFgAcc1" presStyleIdx="3" presStyleCnt="4"/>
      <dgm:spPr/>
    </dgm:pt>
  </dgm:ptLst>
  <dgm:cxnLst>
    <dgm:cxn modelId="{70D2A6FF-6729-425E-BEB3-4C96B5C3C64E}" srcId="{586010FE-6EA9-433F-93E7-2DBDFD924CD8}" destId="{5E5B168C-25A3-4F89-8A43-84CA83EC7CD6}" srcOrd="1" destOrd="0" parTransId="{8FAA7466-A5B8-4F8D-B5AA-12EAD2F7A56E}" sibTransId="{A32558EF-9D60-4DD8-9132-D879500123D3}"/>
    <dgm:cxn modelId="{F4C4BC22-EEE8-4131-B5F8-B8C11CB4962B}" type="presOf" srcId="{5E5B168C-25A3-4F89-8A43-84CA83EC7CD6}" destId="{81C41775-6DD3-472D-802C-74ADAB967D7E}" srcOrd="0" destOrd="0" presId="urn:microsoft.com/office/officeart/2008/layout/VerticalCurvedList"/>
    <dgm:cxn modelId="{51698318-A996-4AF2-AE8F-9F939DFB33CC}" srcId="{586010FE-6EA9-433F-93E7-2DBDFD924CD8}" destId="{A5DF0FF6-BA2B-40CA-859F-05D66B5D8417}" srcOrd="2" destOrd="0" parTransId="{664DD7B3-4C9F-49C3-8908-4A1960F5D0E4}" sibTransId="{AC6C30A8-00C9-4FBC-BE58-EAF32FDFC71A}"/>
    <dgm:cxn modelId="{A4D18B53-5473-42D5-84D5-E441A820938E}" srcId="{586010FE-6EA9-433F-93E7-2DBDFD924CD8}" destId="{5ABBDB31-BD1A-4A6D-9BD5-5DEEDF98B724}" srcOrd="0" destOrd="0" parTransId="{9F8FF0AD-53F7-444E-A2A8-4B18DE2ACB7D}" sibTransId="{19362AEE-9E47-4B0E-A088-52FD7D086FE0}"/>
    <dgm:cxn modelId="{CE19246A-7ED2-47D6-AA46-5B1D363C586D}" srcId="{586010FE-6EA9-433F-93E7-2DBDFD924CD8}" destId="{EC1D774D-278F-45FE-91DE-D7FC25963116}" srcOrd="3" destOrd="0" parTransId="{98FD08E0-3852-4942-A122-B0B89F8230B8}" sibTransId="{F5710E42-DE95-44E1-8D25-446F5BCC4A4A}"/>
    <dgm:cxn modelId="{8E3EDC16-4883-4153-82FA-C5F1B4F4A5C4}" type="presOf" srcId="{586010FE-6EA9-433F-93E7-2DBDFD924CD8}" destId="{756F28CD-5722-4E56-B2D3-6F3E4C2D3ACB}" srcOrd="0" destOrd="0" presId="urn:microsoft.com/office/officeart/2008/layout/VerticalCurvedList"/>
    <dgm:cxn modelId="{633E4022-C7C8-4E62-A786-718B2F69452D}" type="presOf" srcId="{5ABBDB31-BD1A-4A6D-9BD5-5DEEDF98B724}" destId="{4514B360-1497-430A-BCE9-8913AA72BE7E}" srcOrd="0" destOrd="0" presId="urn:microsoft.com/office/officeart/2008/layout/VerticalCurvedList"/>
    <dgm:cxn modelId="{5C37F91B-AA2C-46E2-8CE1-291201384031}" type="presOf" srcId="{A5DF0FF6-BA2B-40CA-859F-05D66B5D8417}" destId="{00BCA246-2561-46FC-9AEE-F67FE7CE7852}" srcOrd="0" destOrd="0" presId="urn:microsoft.com/office/officeart/2008/layout/VerticalCurvedList"/>
    <dgm:cxn modelId="{41C7DBD5-1E89-4B79-BCB4-5BD4D9403D73}" type="presOf" srcId="{EC1D774D-278F-45FE-91DE-D7FC25963116}" destId="{39DF7CD2-72B3-407B-A40F-B78FFEC59780}" srcOrd="0" destOrd="0" presId="urn:microsoft.com/office/officeart/2008/layout/VerticalCurvedList"/>
    <dgm:cxn modelId="{DCCBF051-F94D-4B16-99BF-1B90D8E27253}" type="presOf" srcId="{19362AEE-9E47-4B0E-A088-52FD7D086FE0}" destId="{EAC31EF4-22C7-4555-AB81-2D42E5BCCEE9}" srcOrd="0" destOrd="0" presId="urn:microsoft.com/office/officeart/2008/layout/VerticalCurvedList"/>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3E27D973-C644-4561-9D17-ED1E0CBC2E22}" type="presParOf" srcId="{4DB393BB-1623-46B5-8DCE-E02B92350218}" destId="{00BCA246-2561-46FC-9AEE-F67FE7CE7852}" srcOrd="5" destOrd="0" presId="urn:microsoft.com/office/officeart/2008/layout/VerticalCurvedList"/>
    <dgm:cxn modelId="{0303198E-E2FF-4AF8-8C4B-74EF8F76186D}" type="presParOf" srcId="{4DB393BB-1623-46B5-8DCE-E02B92350218}" destId="{55005327-DBF3-4B4A-9F98-145F1F6484E5}" srcOrd="6" destOrd="0" presId="urn:microsoft.com/office/officeart/2008/layout/VerticalCurvedList"/>
    <dgm:cxn modelId="{C341F2A1-F8BF-44D9-BB64-6EBF1F8D0CA5}" type="presParOf" srcId="{55005327-DBF3-4B4A-9F98-145F1F6484E5}" destId="{957BAE66-FF44-4513-8BBE-EE2A5BD820C0}" srcOrd="0" destOrd="0" presId="urn:microsoft.com/office/officeart/2008/layout/VerticalCurvedList"/>
    <dgm:cxn modelId="{3EAE8078-BC33-406B-96D0-9AA14962686C}" type="presParOf" srcId="{4DB393BB-1623-46B5-8DCE-E02B92350218}" destId="{39DF7CD2-72B3-407B-A40F-B78FFEC59780}" srcOrd="7" destOrd="0" presId="urn:microsoft.com/office/officeart/2008/layout/VerticalCurvedList"/>
    <dgm:cxn modelId="{1B750EEC-FE1D-4CD6-AC91-C82BA55A1C2E}" type="presParOf" srcId="{4DB393BB-1623-46B5-8DCE-E02B92350218}" destId="{15ED3953-6DED-4A6D-B68E-7AF15E8BD74B}" srcOrd="8" destOrd="0" presId="urn:microsoft.com/office/officeart/2008/layout/VerticalCurvedList"/>
    <dgm:cxn modelId="{469C7296-C3D6-4FCD-946D-5A2D1D7615E8}" type="presParOf" srcId="{15ED3953-6DED-4A6D-B68E-7AF15E8BD74B}" destId="{A57BC64D-7952-4F78-953B-44C438A6669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Activar y configurar la comunicación PROFINET del controlador KRC4 compact.</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Crear e instalar el programa con el nombre “Práctica_1”en el controlador del robot.</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4. Montar el sistema de presencia y la herramienta externa en el robot KUKA KR3 R540.</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5. Medir la herramienta desde e ingresar las bases mediante el </a:t>
          </a:r>
          <a:r>
            <a:rPr lang="es-ES" dirty="0" err="1"/>
            <a:t>SmartPAD</a:t>
          </a:r>
          <a:r>
            <a:rPr lang="es-ES" dirty="0"/>
            <a:t> para colocar el soporte de madera y la pieza MDF.</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ACFA6748-74F7-4AEB-901F-C63A167EA1FE}">
      <dgm:prSet/>
      <dgm:spPr/>
      <dgm:t>
        <a:bodyPr/>
        <a:lstStyle/>
        <a:p>
          <a:r>
            <a:rPr lang="es-EC" dirty="0"/>
            <a:t>6. Activar la interfaz “Automático Externo”</a:t>
          </a:r>
        </a:p>
      </dgm:t>
    </dgm:pt>
    <dgm:pt modelId="{89E8E161-C288-47BA-9ABD-D64A03E218F9}" type="parTrans" cxnId="{265D4C9F-9232-490D-9B45-2A580E4E884F}">
      <dgm:prSet/>
      <dgm:spPr/>
      <dgm:t>
        <a:bodyPr/>
        <a:lstStyle/>
        <a:p>
          <a:endParaRPr lang="es-EC"/>
        </a:p>
      </dgm:t>
    </dgm:pt>
    <dgm:pt modelId="{7CB129D1-068D-4A03-BD1C-9BC3437B8519}" type="sibTrans" cxnId="{265D4C9F-9232-490D-9B45-2A580E4E884F}">
      <dgm:prSet/>
      <dgm:spPr/>
      <dgm:t>
        <a:bodyPr/>
        <a:lstStyle/>
        <a:p>
          <a:endParaRPr lang="es-EC"/>
        </a:p>
      </dgm:t>
    </dgm:pt>
    <dgm:pt modelId="{6F13DC0D-C181-4102-8DC8-B918D8632433}">
      <dgm:prSet/>
      <dgm:spPr/>
      <dgm:t>
        <a:bodyPr/>
        <a:lstStyle/>
        <a:p>
          <a:r>
            <a:rPr lang="es-EC" dirty="0"/>
            <a:t>7. Encender el sistema de robótica colaborativa y empezar el proceso de “Fresado en Madera”</a:t>
          </a:r>
        </a:p>
      </dgm:t>
    </dgm:pt>
    <dgm:pt modelId="{203A53EE-3A26-4CD3-B0C8-69344CEA8EE4}" type="parTrans" cxnId="{AB5F24E7-65A5-44FA-90BA-B9F5A80658E9}">
      <dgm:prSet/>
      <dgm:spPr/>
      <dgm:t>
        <a:bodyPr/>
        <a:lstStyle/>
        <a:p>
          <a:endParaRPr lang="es-EC"/>
        </a:p>
      </dgm:t>
    </dgm:pt>
    <dgm:pt modelId="{83BE4FDB-8C00-4708-A88F-8E67D885F836}" type="sibTrans" cxnId="{AB5F24E7-65A5-44FA-90BA-B9F5A80658E9}">
      <dgm:prSet/>
      <dgm:spPr/>
      <dgm:t>
        <a:bodyPr/>
        <a:lstStyle/>
        <a:p>
          <a:endParaRPr lang="es-EC"/>
        </a:p>
      </dgm:t>
    </dgm:pt>
    <dgm:pt modelId="{6E919219-B819-4052-BC5B-1373A4C3D84A}">
      <dgm:prSet phldrT="[Texto]"/>
      <dgm:spPr/>
      <dgm:t>
        <a:bodyPr/>
        <a:lstStyle/>
        <a:p>
          <a:r>
            <a:rPr lang="es-ES" dirty="0"/>
            <a:t>3. Crear la red PROFINET entre los dispositivos y cargar los programas al PLC y el </a:t>
          </a:r>
          <a:r>
            <a:rPr lang="es-ES" dirty="0" err="1"/>
            <a:t>Touch</a:t>
          </a:r>
          <a:r>
            <a:rPr lang="es-ES" dirty="0"/>
            <a:t> Panel.</a:t>
          </a:r>
        </a:p>
      </dgm:t>
    </dgm:pt>
    <dgm:pt modelId="{0C005C44-34C2-4AE6-B12E-7BB56C84F6E9}" type="parTrans" cxnId="{A23C5001-1BD3-417A-AE2C-0C0229C183C6}">
      <dgm:prSet/>
      <dgm:spPr/>
      <dgm:t>
        <a:bodyPr/>
        <a:lstStyle/>
        <a:p>
          <a:endParaRPr lang="es-EC"/>
        </a:p>
      </dgm:t>
    </dgm:pt>
    <dgm:pt modelId="{0D7F2EED-F479-4267-A175-84F137E57C5A}" type="sibTrans" cxnId="{A23C5001-1BD3-417A-AE2C-0C0229C183C6}">
      <dgm:prSet/>
      <dgm:spPr/>
      <dgm:t>
        <a:bodyPr/>
        <a:lstStyle/>
        <a:p>
          <a:endParaRPr lang="es-EC"/>
        </a:p>
      </dgm:t>
    </dgm:pt>
    <dgm:pt modelId="{756F28CD-5722-4E56-B2D3-6F3E4C2D3ACB}" type="pres">
      <dgm:prSet presAssocID="{586010FE-6EA9-433F-93E7-2DBDFD924CD8}" presName="Name0" presStyleCnt="0">
        <dgm:presLayoutVars>
          <dgm:chMax val="7"/>
          <dgm:chPref val="7"/>
          <dgm:dir/>
        </dgm:presLayoutVars>
      </dgm:prSet>
      <dgm:spPr/>
      <dgm:t>
        <a:bodyPr/>
        <a:lstStyle/>
        <a:p>
          <a:endParaRPr lang="es-EC"/>
        </a:p>
      </dgm:t>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7"/>
      <dgm:spPr/>
    </dgm:pt>
    <dgm:pt modelId="{EAC31EF4-22C7-4555-AB81-2D42E5BCCEE9}" type="pres">
      <dgm:prSet presAssocID="{586010FE-6EA9-433F-93E7-2DBDFD924CD8}" presName="conn" presStyleLbl="parChTrans1D2" presStyleIdx="0" presStyleCnt="1"/>
      <dgm:spPr/>
      <dgm:t>
        <a:bodyPr/>
        <a:lstStyle/>
        <a:p>
          <a:endParaRPr lang="es-EC"/>
        </a:p>
      </dgm:t>
    </dgm:pt>
    <dgm:pt modelId="{C0B85B5D-4A8F-45EE-96A1-36454F7B64DD}" type="pres">
      <dgm:prSet presAssocID="{586010FE-6EA9-433F-93E7-2DBDFD924CD8}" presName="extraNode" presStyleLbl="node1" presStyleIdx="0" presStyleCnt="7"/>
      <dgm:spPr/>
    </dgm:pt>
    <dgm:pt modelId="{4856DFF7-B673-4CEA-8536-4049558C3905}" type="pres">
      <dgm:prSet presAssocID="{586010FE-6EA9-433F-93E7-2DBDFD924CD8}" presName="dstNode" presStyleLbl="node1" presStyleIdx="0" presStyleCnt="7"/>
      <dgm:spPr/>
    </dgm:pt>
    <dgm:pt modelId="{4514B360-1497-430A-BCE9-8913AA72BE7E}" type="pres">
      <dgm:prSet presAssocID="{5ABBDB31-BD1A-4A6D-9BD5-5DEEDF98B724}" presName="text_1" presStyleLbl="node1" presStyleIdx="0" presStyleCnt="7">
        <dgm:presLayoutVars>
          <dgm:bulletEnabled val="1"/>
        </dgm:presLayoutVars>
      </dgm:prSet>
      <dgm:spPr/>
      <dgm:t>
        <a:bodyPr/>
        <a:lstStyle/>
        <a:p>
          <a:endParaRPr lang="es-EC"/>
        </a:p>
      </dgm:t>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7"/>
      <dgm:spPr/>
    </dgm:pt>
    <dgm:pt modelId="{81C41775-6DD3-472D-802C-74ADAB967D7E}" type="pres">
      <dgm:prSet presAssocID="{5E5B168C-25A3-4F89-8A43-84CA83EC7CD6}" presName="text_2" presStyleLbl="node1" presStyleIdx="1" presStyleCnt="7">
        <dgm:presLayoutVars>
          <dgm:bulletEnabled val="1"/>
        </dgm:presLayoutVars>
      </dgm:prSet>
      <dgm:spPr/>
      <dgm:t>
        <a:bodyPr/>
        <a:lstStyle/>
        <a:p>
          <a:endParaRPr lang="es-EC"/>
        </a:p>
      </dgm:t>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7"/>
      <dgm:spPr/>
    </dgm:pt>
    <dgm:pt modelId="{21F57A08-D6CC-4398-B873-52FE7FD76334}" type="pres">
      <dgm:prSet presAssocID="{6E919219-B819-4052-BC5B-1373A4C3D84A}" presName="text_3" presStyleLbl="node1" presStyleIdx="2" presStyleCnt="7">
        <dgm:presLayoutVars>
          <dgm:bulletEnabled val="1"/>
        </dgm:presLayoutVars>
      </dgm:prSet>
      <dgm:spPr/>
      <dgm:t>
        <a:bodyPr/>
        <a:lstStyle/>
        <a:p>
          <a:endParaRPr lang="es-EC"/>
        </a:p>
      </dgm:t>
    </dgm:pt>
    <dgm:pt modelId="{7FAC6ADA-2C7C-4816-A477-3CAFB45C0935}" type="pres">
      <dgm:prSet presAssocID="{6E919219-B819-4052-BC5B-1373A4C3D84A}" presName="accent_3" presStyleCnt="0"/>
      <dgm:spPr/>
    </dgm:pt>
    <dgm:pt modelId="{2E6DC4E8-5A36-48B4-8053-E27C249F609E}" type="pres">
      <dgm:prSet presAssocID="{6E919219-B819-4052-BC5B-1373A4C3D84A}" presName="accentRepeatNode" presStyleLbl="solidFgAcc1" presStyleIdx="2" presStyleCnt="7"/>
      <dgm:spPr/>
    </dgm:pt>
    <dgm:pt modelId="{F900C775-3207-438A-9AD8-DFD494B7EC12}" type="pres">
      <dgm:prSet presAssocID="{A5DF0FF6-BA2B-40CA-859F-05D66B5D8417}" presName="text_4" presStyleLbl="node1" presStyleIdx="3" presStyleCnt="7">
        <dgm:presLayoutVars>
          <dgm:bulletEnabled val="1"/>
        </dgm:presLayoutVars>
      </dgm:prSet>
      <dgm:spPr/>
      <dgm:t>
        <a:bodyPr/>
        <a:lstStyle/>
        <a:p>
          <a:endParaRPr lang="es-EC"/>
        </a:p>
      </dgm:t>
    </dgm:pt>
    <dgm:pt modelId="{C30AC829-FB5C-4DD4-9C2F-D3E28CC1E16E}" type="pres">
      <dgm:prSet presAssocID="{A5DF0FF6-BA2B-40CA-859F-05D66B5D8417}" presName="accent_4" presStyleCnt="0"/>
      <dgm:spPr/>
    </dgm:pt>
    <dgm:pt modelId="{957BAE66-FF44-4513-8BBE-EE2A5BD820C0}" type="pres">
      <dgm:prSet presAssocID="{A5DF0FF6-BA2B-40CA-859F-05D66B5D8417}" presName="accentRepeatNode" presStyleLbl="solidFgAcc1" presStyleIdx="3" presStyleCnt="7"/>
      <dgm:spPr/>
    </dgm:pt>
    <dgm:pt modelId="{4D0E7576-99AB-46AE-84CB-B7549FBA6507}" type="pres">
      <dgm:prSet presAssocID="{EC1D774D-278F-45FE-91DE-D7FC25963116}" presName="text_5" presStyleLbl="node1" presStyleIdx="4" presStyleCnt="7">
        <dgm:presLayoutVars>
          <dgm:bulletEnabled val="1"/>
        </dgm:presLayoutVars>
      </dgm:prSet>
      <dgm:spPr/>
      <dgm:t>
        <a:bodyPr/>
        <a:lstStyle/>
        <a:p>
          <a:endParaRPr lang="es-EC"/>
        </a:p>
      </dgm:t>
    </dgm:pt>
    <dgm:pt modelId="{B46005F3-5EC2-4DB7-945F-2D5456C44447}" type="pres">
      <dgm:prSet presAssocID="{EC1D774D-278F-45FE-91DE-D7FC25963116}" presName="accent_5" presStyleCnt="0"/>
      <dgm:spPr/>
    </dgm:pt>
    <dgm:pt modelId="{A57BC64D-7952-4F78-953B-44C438A66693}" type="pres">
      <dgm:prSet presAssocID="{EC1D774D-278F-45FE-91DE-D7FC25963116}" presName="accentRepeatNode" presStyleLbl="solidFgAcc1" presStyleIdx="4" presStyleCnt="7"/>
      <dgm:spPr/>
    </dgm:pt>
    <dgm:pt modelId="{34FCE343-F287-4ADC-85D9-D98BCE3E20BF}" type="pres">
      <dgm:prSet presAssocID="{ACFA6748-74F7-4AEB-901F-C63A167EA1FE}" presName="text_6" presStyleLbl="node1" presStyleIdx="5" presStyleCnt="7">
        <dgm:presLayoutVars>
          <dgm:bulletEnabled val="1"/>
        </dgm:presLayoutVars>
      </dgm:prSet>
      <dgm:spPr/>
      <dgm:t>
        <a:bodyPr/>
        <a:lstStyle/>
        <a:p>
          <a:endParaRPr lang="es-EC"/>
        </a:p>
      </dgm:t>
    </dgm:pt>
    <dgm:pt modelId="{DBE14405-D979-4062-ADD1-E64DE35426A0}" type="pres">
      <dgm:prSet presAssocID="{ACFA6748-74F7-4AEB-901F-C63A167EA1FE}" presName="accent_6" presStyleCnt="0"/>
      <dgm:spPr/>
    </dgm:pt>
    <dgm:pt modelId="{7294E083-0785-46A1-9116-884BCC9628C7}" type="pres">
      <dgm:prSet presAssocID="{ACFA6748-74F7-4AEB-901F-C63A167EA1FE}" presName="accentRepeatNode" presStyleLbl="solidFgAcc1" presStyleIdx="5" presStyleCnt="7"/>
      <dgm:spPr/>
    </dgm:pt>
    <dgm:pt modelId="{CA9C592D-23EA-4D65-A073-789C05E88DCC}" type="pres">
      <dgm:prSet presAssocID="{6F13DC0D-C181-4102-8DC8-B918D8632433}" presName="text_7" presStyleLbl="node1" presStyleIdx="6" presStyleCnt="7">
        <dgm:presLayoutVars>
          <dgm:bulletEnabled val="1"/>
        </dgm:presLayoutVars>
      </dgm:prSet>
      <dgm:spPr/>
      <dgm:t>
        <a:bodyPr/>
        <a:lstStyle/>
        <a:p>
          <a:endParaRPr lang="es-EC"/>
        </a:p>
      </dgm:t>
    </dgm:pt>
    <dgm:pt modelId="{309FA2E1-C3C8-4E2B-B4CD-56B940832A8D}" type="pres">
      <dgm:prSet presAssocID="{6F13DC0D-C181-4102-8DC8-B918D8632433}" presName="accent_7" presStyleCnt="0"/>
      <dgm:spPr/>
    </dgm:pt>
    <dgm:pt modelId="{2EF37681-3C12-4EB8-B264-BEC3CAD3835F}" type="pres">
      <dgm:prSet presAssocID="{6F13DC0D-C181-4102-8DC8-B918D8632433}" presName="accentRepeatNode" presStyleLbl="solidFgAcc1" presStyleIdx="6" presStyleCnt="7"/>
      <dgm:spPr/>
    </dgm:pt>
  </dgm:ptLst>
  <dgm:cxnLst>
    <dgm:cxn modelId="{5129D596-6CB8-4821-93DB-0B842DC50E44}" type="presOf" srcId="{6F13DC0D-C181-4102-8DC8-B918D8632433}" destId="{CA9C592D-23EA-4D65-A073-789C05E88DCC}" srcOrd="0" destOrd="0" presId="urn:microsoft.com/office/officeart/2008/layout/VerticalCurvedList"/>
    <dgm:cxn modelId="{6D2E1372-B27A-48A1-A14D-52FCFBC6B85C}" type="presOf" srcId="{A5DF0FF6-BA2B-40CA-859F-05D66B5D8417}" destId="{F900C775-3207-438A-9AD8-DFD494B7EC12}" srcOrd="0" destOrd="0" presId="urn:microsoft.com/office/officeart/2008/layout/VerticalCurvedList"/>
    <dgm:cxn modelId="{A4D18B53-5473-42D5-84D5-E441A820938E}" srcId="{586010FE-6EA9-433F-93E7-2DBDFD924CD8}" destId="{5ABBDB31-BD1A-4A6D-9BD5-5DEEDF98B724}" srcOrd="0" destOrd="0" parTransId="{9F8FF0AD-53F7-444E-A2A8-4B18DE2ACB7D}" sibTransId="{19362AEE-9E47-4B0E-A088-52FD7D086FE0}"/>
    <dgm:cxn modelId="{8E3EDC16-4883-4153-82FA-C5F1B4F4A5C4}" type="presOf" srcId="{586010FE-6EA9-433F-93E7-2DBDFD924CD8}" destId="{756F28CD-5722-4E56-B2D3-6F3E4C2D3ACB}" srcOrd="0" destOrd="0" presId="urn:microsoft.com/office/officeart/2008/layout/VerticalCurvedList"/>
    <dgm:cxn modelId="{265D4C9F-9232-490D-9B45-2A580E4E884F}" srcId="{586010FE-6EA9-433F-93E7-2DBDFD924CD8}" destId="{ACFA6748-74F7-4AEB-901F-C63A167EA1FE}" srcOrd="5" destOrd="0" parTransId="{89E8E161-C288-47BA-9ABD-D64A03E218F9}" sibTransId="{7CB129D1-068D-4A03-BD1C-9BC3437B8519}"/>
    <dgm:cxn modelId="{51698318-A996-4AF2-AE8F-9F939DFB33CC}" srcId="{586010FE-6EA9-433F-93E7-2DBDFD924CD8}" destId="{A5DF0FF6-BA2B-40CA-859F-05D66B5D8417}" srcOrd="3" destOrd="0" parTransId="{664DD7B3-4C9F-49C3-8908-4A1960F5D0E4}" sibTransId="{AC6C30A8-00C9-4FBC-BE58-EAF32FDFC71A}"/>
    <dgm:cxn modelId="{A23C5001-1BD3-417A-AE2C-0C0229C183C6}" srcId="{586010FE-6EA9-433F-93E7-2DBDFD924CD8}" destId="{6E919219-B819-4052-BC5B-1373A4C3D84A}" srcOrd="2" destOrd="0" parTransId="{0C005C44-34C2-4AE6-B12E-7BB56C84F6E9}" sibTransId="{0D7F2EED-F479-4267-A175-84F137E57C5A}"/>
    <dgm:cxn modelId="{70D2A6FF-6729-425E-BEB3-4C96B5C3C64E}" srcId="{586010FE-6EA9-433F-93E7-2DBDFD924CD8}" destId="{5E5B168C-25A3-4F89-8A43-84CA83EC7CD6}" srcOrd="1" destOrd="0" parTransId="{8FAA7466-A5B8-4F8D-B5AA-12EAD2F7A56E}" sibTransId="{A32558EF-9D60-4DD8-9132-D879500123D3}"/>
    <dgm:cxn modelId="{521EA518-9D5C-4DFE-9094-FCE8BA48E3B3}" type="presOf" srcId="{6E919219-B819-4052-BC5B-1373A4C3D84A}" destId="{21F57A08-D6CC-4398-B873-52FE7FD76334}" srcOrd="0" destOrd="0" presId="urn:microsoft.com/office/officeart/2008/layout/VerticalCurvedList"/>
    <dgm:cxn modelId="{CE19246A-7ED2-47D6-AA46-5B1D363C586D}" srcId="{586010FE-6EA9-433F-93E7-2DBDFD924CD8}" destId="{EC1D774D-278F-45FE-91DE-D7FC25963116}" srcOrd="4" destOrd="0" parTransId="{98FD08E0-3852-4942-A122-B0B89F8230B8}" sibTransId="{F5710E42-DE95-44E1-8D25-446F5BCC4A4A}"/>
    <dgm:cxn modelId="{633E4022-C7C8-4E62-A786-718B2F69452D}" type="presOf" srcId="{5ABBDB31-BD1A-4A6D-9BD5-5DEEDF98B724}" destId="{4514B360-1497-430A-BCE9-8913AA72BE7E}" srcOrd="0" destOrd="0" presId="urn:microsoft.com/office/officeart/2008/layout/VerticalCurvedList"/>
    <dgm:cxn modelId="{132569DB-0251-457D-8409-25BD48931150}" type="presOf" srcId="{EC1D774D-278F-45FE-91DE-D7FC25963116}" destId="{4D0E7576-99AB-46AE-84CB-B7549FBA6507}" srcOrd="0" destOrd="0" presId="urn:microsoft.com/office/officeart/2008/layout/VerticalCurvedList"/>
    <dgm:cxn modelId="{AB5F24E7-65A5-44FA-90BA-B9F5A80658E9}" srcId="{586010FE-6EA9-433F-93E7-2DBDFD924CD8}" destId="{6F13DC0D-C181-4102-8DC8-B918D8632433}" srcOrd="6" destOrd="0" parTransId="{203A53EE-3A26-4CD3-B0C8-69344CEA8EE4}" sibTransId="{83BE4FDB-8C00-4708-A88F-8E67D885F836}"/>
    <dgm:cxn modelId="{DCCBF051-F94D-4B16-99BF-1B90D8E27253}" type="presOf" srcId="{19362AEE-9E47-4B0E-A088-52FD7D086FE0}" destId="{EAC31EF4-22C7-4555-AB81-2D42E5BCCEE9}" srcOrd="0" destOrd="0" presId="urn:microsoft.com/office/officeart/2008/layout/VerticalCurvedList"/>
    <dgm:cxn modelId="{1198184B-942A-4FF6-89A6-7D688776A8D3}" type="presOf" srcId="{ACFA6748-74F7-4AEB-901F-C63A167EA1FE}" destId="{34FCE343-F287-4ADC-85D9-D98BCE3E20BF}" srcOrd="0" destOrd="0" presId="urn:microsoft.com/office/officeart/2008/layout/VerticalCurvedList"/>
    <dgm:cxn modelId="{F4C4BC22-EEE8-4131-B5F8-B8C11CB4962B}" type="presOf" srcId="{5E5B168C-25A3-4F89-8A43-84CA83EC7CD6}" destId="{81C41775-6DD3-472D-802C-74ADAB967D7E}" srcOrd="0" destOrd="0" presId="urn:microsoft.com/office/officeart/2008/layout/VerticalCurvedList"/>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95BD6F95-EE82-47A1-8466-D9CE065B7074}" type="presParOf" srcId="{4DB393BB-1623-46B5-8DCE-E02B92350218}" destId="{21F57A08-D6CC-4398-B873-52FE7FD76334}" srcOrd="5" destOrd="0" presId="urn:microsoft.com/office/officeart/2008/layout/VerticalCurvedList"/>
    <dgm:cxn modelId="{DCA7D016-5BFE-483B-A3EB-C2CE832492F0}" type="presParOf" srcId="{4DB393BB-1623-46B5-8DCE-E02B92350218}" destId="{7FAC6ADA-2C7C-4816-A477-3CAFB45C0935}" srcOrd="6" destOrd="0" presId="urn:microsoft.com/office/officeart/2008/layout/VerticalCurvedList"/>
    <dgm:cxn modelId="{F3E640EB-E117-4046-91F2-675AD14B5065}" type="presParOf" srcId="{7FAC6ADA-2C7C-4816-A477-3CAFB45C0935}" destId="{2E6DC4E8-5A36-48B4-8053-E27C249F609E}" srcOrd="0" destOrd="0" presId="urn:microsoft.com/office/officeart/2008/layout/VerticalCurvedList"/>
    <dgm:cxn modelId="{FB04B88E-9F4C-4789-9E01-781BDE0BBE3C}" type="presParOf" srcId="{4DB393BB-1623-46B5-8DCE-E02B92350218}" destId="{F900C775-3207-438A-9AD8-DFD494B7EC12}" srcOrd="7" destOrd="0" presId="urn:microsoft.com/office/officeart/2008/layout/VerticalCurvedList"/>
    <dgm:cxn modelId="{870F73DB-6D01-45EA-ABF6-C4484C6C2801}" type="presParOf" srcId="{4DB393BB-1623-46B5-8DCE-E02B92350218}" destId="{C30AC829-FB5C-4DD4-9C2F-D3E28CC1E16E}" srcOrd="8" destOrd="0" presId="urn:microsoft.com/office/officeart/2008/layout/VerticalCurvedList"/>
    <dgm:cxn modelId="{E0F72E17-EA66-4DC5-BEA8-CE52A7E873A6}" type="presParOf" srcId="{C30AC829-FB5C-4DD4-9C2F-D3E28CC1E16E}" destId="{957BAE66-FF44-4513-8BBE-EE2A5BD820C0}" srcOrd="0" destOrd="0" presId="urn:microsoft.com/office/officeart/2008/layout/VerticalCurvedList"/>
    <dgm:cxn modelId="{A18B2F1A-C551-45FB-AD95-B53C9D39F50F}" type="presParOf" srcId="{4DB393BB-1623-46B5-8DCE-E02B92350218}" destId="{4D0E7576-99AB-46AE-84CB-B7549FBA6507}" srcOrd="9" destOrd="0" presId="urn:microsoft.com/office/officeart/2008/layout/VerticalCurvedList"/>
    <dgm:cxn modelId="{6ABC83B0-D899-46FA-820B-9909D7E3A060}" type="presParOf" srcId="{4DB393BB-1623-46B5-8DCE-E02B92350218}" destId="{B46005F3-5EC2-4DB7-945F-2D5456C44447}" srcOrd="10" destOrd="0" presId="urn:microsoft.com/office/officeart/2008/layout/VerticalCurvedList"/>
    <dgm:cxn modelId="{EE35B7D6-6A66-4EF5-9F7D-7319DC22089E}" type="presParOf" srcId="{B46005F3-5EC2-4DB7-945F-2D5456C44447}" destId="{A57BC64D-7952-4F78-953B-44C438A66693}" srcOrd="0" destOrd="0" presId="urn:microsoft.com/office/officeart/2008/layout/VerticalCurvedList"/>
    <dgm:cxn modelId="{69517F56-037D-4799-9389-10DF598BDF82}" type="presParOf" srcId="{4DB393BB-1623-46B5-8DCE-E02B92350218}" destId="{34FCE343-F287-4ADC-85D9-D98BCE3E20BF}" srcOrd="11" destOrd="0" presId="urn:microsoft.com/office/officeart/2008/layout/VerticalCurvedList"/>
    <dgm:cxn modelId="{DAFFED42-5A37-4B36-96B6-D2CF189E58C4}" type="presParOf" srcId="{4DB393BB-1623-46B5-8DCE-E02B92350218}" destId="{DBE14405-D979-4062-ADD1-E64DE35426A0}" srcOrd="12" destOrd="0" presId="urn:microsoft.com/office/officeart/2008/layout/VerticalCurvedList"/>
    <dgm:cxn modelId="{3A41C82B-4AC2-495B-AF41-9CA239915C78}" type="presParOf" srcId="{DBE14405-D979-4062-ADD1-E64DE35426A0}" destId="{7294E083-0785-46A1-9116-884BCC9628C7}" srcOrd="0" destOrd="0" presId="urn:microsoft.com/office/officeart/2008/layout/VerticalCurvedList"/>
    <dgm:cxn modelId="{74E1C928-544C-47AF-8B56-B5E2B3927D10}" type="presParOf" srcId="{4DB393BB-1623-46B5-8DCE-E02B92350218}" destId="{CA9C592D-23EA-4D65-A073-789C05E88DCC}" srcOrd="13" destOrd="0" presId="urn:microsoft.com/office/officeart/2008/layout/VerticalCurvedList"/>
    <dgm:cxn modelId="{AA3327BA-D311-4854-A46D-E689FDE9C943}" type="presParOf" srcId="{4DB393BB-1623-46B5-8DCE-E02B92350218}" destId="{309FA2E1-C3C8-4E2B-B4CD-56B940832A8D}" srcOrd="14" destOrd="0" presId="urn:microsoft.com/office/officeart/2008/layout/VerticalCurvedList"/>
    <dgm:cxn modelId="{AF622840-B6B7-4F88-80EA-9D3A87D38A96}" type="presParOf" srcId="{309FA2E1-C3C8-4E2B-B4CD-56B940832A8D}" destId="{2EF37681-3C12-4EB8-B264-BEC3CAD383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Activar y configurar la comunicación PROFINET del controlador KRC4 compact.</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Crear e instalar el programa con el nombre “Práctica_1”en el controlador del robot.</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4. Montar el sistema de presencia y la herramienta externa en el robot KUKA KR3 R540.</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5. Medir la herramienta desde e ingresar las bases mediante el </a:t>
          </a:r>
          <a:r>
            <a:rPr lang="es-ES" dirty="0" err="1"/>
            <a:t>SmartPAD</a:t>
          </a:r>
          <a:r>
            <a:rPr lang="es-ES" dirty="0"/>
            <a:t> para colocar el soporte de madera.</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ACFA6748-74F7-4AEB-901F-C63A167EA1FE}">
      <dgm:prSet/>
      <dgm:spPr/>
      <dgm:t>
        <a:bodyPr/>
        <a:lstStyle/>
        <a:p>
          <a:r>
            <a:rPr lang="es-EC" dirty="0"/>
            <a:t>6. Activar la interfaz “Automático Externo”</a:t>
          </a:r>
        </a:p>
      </dgm:t>
    </dgm:pt>
    <dgm:pt modelId="{89E8E161-C288-47BA-9ABD-D64A03E218F9}" type="parTrans" cxnId="{265D4C9F-9232-490D-9B45-2A580E4E884F}">
      <dgm:prSet/>
      <dgm:spPr/>
      <dgm:t>
        <a:bodyPr/>
        <a:lstStyle/>
        <a:p>
          <a:endParaRPr lang="es-EC"/>
        </a:p>
      </dgm:t>
    </dgm:pt>
    <dgm:pt modelId="{7CB129D1-068D-4A03-BD1C-9BC3437B8519}" type="sibTrans" cxnId="{265D4C9F-9232-490D-9B45-2A580E4E884F}">
      <dgm:prSet/>
      <dgm:spPr/>
      <dgm:t>
        <a:bodyPr/>
        <a:lstStyle/>
        <a:p>
          <a:endParaRPr lang="es-EC"/>
        </a:p>
      </dgm:t>
    </dgm:pt>
    <dgm:pt modelId="{6F13DC0D-C181-4102-8DC8-B918D8632433}">
      <dgm:prSet/>
      <dgm:spPr/>
      <dgm:t>
        <a:bodyPr/>
        <a:lstStyle/>
        <a:p>
          <a:r>
            <a:rPr lang="es-EC" dirty="0"/>
            <a:t>7. Encender el sistema de robótica colaborativa y empezar el proceso de “Limpieza Doméstica”</a:t>
          </a:r>
        </a:p>
      </dgm:t>
    </dgm:pt>
    <dgm:pt modelId="{203A53EE-3A26-4CD3-B0C8-69344CEA8EE4}" type="parTrans" cxnId="{AB5F24E7-65A5-44FA-90BA-B9F5A80658E9}">
      <dgm:prSet/>
      <dgm:spPr/>
      <dgm:t>
        <a:bodyPr/>
        <a:lstStyle/>
        <a:p>
          <a:endParaRPr lang="es-EC"/>
        </a:p>
      </dgm:t>
    </dgm:pt>
    <dgm:pt modelId="{83BE4FDB-8C00-4708-A88F-8E67D885F836}" type="sibTrans" cxnId="{AB5F24E7-65A5-44FA-90BA-B9F5A80658E9}">
      <dgm:prSet/>
      <dgm:spPr/>
      <dgm:t>
        <a:bodyPr/>
        <a:lstStyle/>
        <a:p>
          <a:endParaRPr lang="es-EC"/>
        </a:p>
      </dgm:t>
    </dgm:pt>
    <dgm:pt modelId="{6E919219-B819-4052-BC5B-1373A4C3D84A}">
      <dgm:prSet phldrT="[Texto]"/>
      <dgm:spPr/>
      <dgm:t>
        <a:bodyPr/>
        <a:lstStyle/>
        <a:p>
          <a:r>
            <a:rPr lang="es-ES" dirty="0"/>
            <a:t>3. Crear la red PROFINET entre los dispositivos y cargar los programas al PLC y el </a:t>
          </a:r>
          <a:r>
            <a:rPr lang="es-ES" dirty="0" err="1"/>
            <a:t>Touch</a:t>
          </a:r>
          <a:r>
            <a:rPr lang="es-ES" dirty="0"/>
            <a:t> Panel.</a:t>
          </a:r>
        </a:p>
      </dgm:t>
    </dgm:pt>
    <dgm:pt modelId="{0C005C44-34C2-4AE6-B12E-7BB56C84F6E9}" type="parTrans" cxnId="{A23C5001-1BD3-417A-AE2C-0C0229C183C6}">
      <dgm:prSet/>
      <dgm:spPr/>
      <dgm:t>
        <a:bodyPr/>
        <a:lstStyle/>
        <a:p>
          <a:endParaRPr lang="es-EC"/>
        </a:p>
      </dgm:t>
    </dgm:pt>
    <dgm:pt modelId="{0D7F2EED-F479-4267-A175-84F137E57C5A}" type="sibTrans" cxnId="{A23C5001-1BD3-417A-AE2C-0C0229C183C6}">
      <dgm:prSet/>
      <dgm:spPr/>
      <dgm:t>
        <a:bodyPr/>
        <a:lstStyle/>
        <a:p>
          <a:endParaRPr lang="es-EC"/>
        </a:p>
      </dgm:t>
    </dgm:pt>
    <dgm:pt modelId="{756F28CD-5722-4E56-B2D3-6F3E4C2D3ACB}" type="pres">
      <dgm:prSet presAssocID="{586010FE-6EA9-433F-93E7-2DBDFD924CD8}" presName="Name0" presStyleCnt="0">
        <dgm:presLayoutVars>
          <dgm:chMax val="7"/>
          <dgm:chPref val="7"/>
          <dgm:dir/>
        </dgm:presLayoutVars>
      </dgm:prSet>
      <dgm:spPr/>
      <dgm:t>
        <a:bodyPr/>
        <a:lstStyle/>
        <a:p>
          <a:endParaRPr lang="es-EC"/>
        </a:p>
      </dgm:t>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7"/>
      <dgm:spPr/>
    </dgm:pt>
    <dgm:pt modelId="{EAC31EF4-22C7-4555-AB81-2D42E5BCCEE9}" type="pres">
      <dgm:prSet presAssocID="{586010FE-6EA9-433F-93E7-2DBDFD924CD8}" presName="conn" presStyleLbl="parChTrans1D2" presStyleIdx="0" presStyleCnt="1"/>
      <dgm:spPr/>
      <dgm:t>
        <a:bodyPr/>
        <a:lstStyle/>
        <a:p>
          <a:endParaRPr lang="es-EC"/>
        </a:p>
      </dgm:t>
    </dgm:pt>
    <dgm:pt modelId="{C0B85B5D-4A8F-45EE-96A1-36454F7B64DD}" type="pres">
      <dgm:prSet presAssocID="{586010FE-6EA9-433F-93E7-2DBDFD924CD8}" presName="extraNode" presStyleLbl="node1" presStyleIdx="0" presStyleCnt="7"/>
      <dgm:spPr/>
    </dgm:pt>
    <dgm:pt modelId="{4856DFF7-B673-4CEA-8536-4049558C3905}" type="pres">
      <dgm:prSet presAssocID="{586010FE-6EA9-433F-93E7-2DBDFD924CD8}" presName="dstNode" presStyleLbl="node1" presStyleIdx="0" presStyleCnt="7"/>
      <dgm:spPr/>
    </dgm:pt>
    <dgm:pt modelId="{4514B360-1497-430A-BCE9-8913AA72BE7E}" type="pres">
      <dgm:prSet presAssocID="{5ABBDB31-BD1A-4A6D-9BD5-5DEEDF98B724}" presName="text_1" presStyleLbl="node1" presStyleIdx="0" presStyleCnt="7">
        <dgm:presLayoutVars>
          <dgm:bulletEnabled val="1"/>
        </dgm:presLayoutVars>
      </dgm:prSet>
      <dgm:spPr/>
      <dgm:t>
        <a:bodyPr/>
        <a:lstStyle/>
        <a:p>
          <a:endParaRPr lang="es-EC"/>
        </a:p>
      </dgm:t>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7"/>
      <dgm:spPr/>
    </dgm:pt>
    <dgm:pt modelId="{81C41775-6DD3-472D-802C-74ADAB967D7E}" type="pres">
      <dgm:prSet presAssocID="{5E5B168C-25A3-4F89-8A43-84CA83EC7CD6}" presName="text_2" presStyleLbl="node1" presStyleIdx="1" presStyleCnt="7">
        <dgm:presLayoutVars>
          <dgm:bulletEnabled val="1"/>
        </dgm:presLayoutVars>
      </dgm:prSet>
      <dgm:spPr/>
      <dgm:t>
        <a:bodyPr/>
        <a:lstStyle/>
        <a:p>
          <a:endParaRPr lang="es-EC"/>
        </a:p>
      </dgm:t>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7"/>
      <dgm:spPr/>
    </dgm:pt>
    <dgm:pt modelId="{21F57A08-D6CC-4398-B873-52FE7FD76334}" type="pres">
      <dgm:prSet presAssocID="{6E919219-B819-4052-BC5B-1373A4C3D84A}" presName="text_3" presStyleLbl="node1" presStyleIdx="2" presStyleCnt="7">
        <dgm:presLayoutVars>
          <dgm:bulletEnabled val="1"/>
        </dgm:presLayoutVars>
      </dgm:prSet>
      <dgm:spPr/>
      <dgm:t>
        <a:bodyPr/>
        <a:lstStyle/>
        <a:p>
          <a:endParaRPr lang="es-EC"/>
        </a:p>
      </dgm:t>
    </dgm:pt>
    <dgm:pt modelId="{7FAC6ADA-2C7C-4816-A477-3CAFB45C0935}" type="pres">
      <dgm:prSet presAssocID="{6E919219-B819-4052-BC5B-1373A4C3D84A}" presName="accent_3" presStyleCnt="0"/>
      <dgm:spPr/>
    </dgm:pt>
    <dgm:pt modelId="{2E6DC4E8-5A36-48B4-8053-E27C249F609E}" type="pres">
      <dgm:prSet presAssocID="{6E919219-B819-4052-BC5B-1373A4C3D84A}" presName="accentRepeatNode" presStyleLbl="solidFgAcc1" presStyleIdx="2" presStyleCnt="7"/>
      <dgm:spPr/>
    </dgm:pt>
    <dgm:pt modelId="{F900C775-3207-438A-9AD8-DFD494B7EC12}" type="pres">
      <dgm:prSet presAssocID="{A5DF0FF6-BA2B-40CA-859F-05D66B5D8417}" presName="text_4" presStyleLbl="node1" presStyleIdx="3" presStyleCnt="7">
        <dgm:presLayoutVars>
          <dgm:bulletEnabled val="1"/>
        </dgm:presLayoutVars>
      </dgm:prSet>
      <dgm:spPr/>
      <dgm:t>
        <a:bodyPr/>
        <a:lstStyle/>
        <a:p>
          <a:endParaRPr lang="es-EC"/>
        </a:p>
      </dgm:t>
    </dgm:pt>
    <dgm:pt modelId="{C30AC829-FB5C-4DD4-9C2F-D3E28CC1E16E}" type="pres">
      <dgm:prSet presAssocID="{A5DF0FF6-BA2B-40CA-859F-05D66B5D8417}" presName="accent_4" presStyleCnt="0"/>
      <dgm:spPr/>
    </dgm:pt>
    <dgm:pt modelId="{957BAE66-FF44-4513-8BBE-EE2A5BD820C0}" type="pres">
      <dgm:prSet presAssocID="{A5DF0FF6-BA2B-40CA-859F-05D66B5D8417}" presName="accentRepeatNode" presStyleLbl="solidFgAcc1" presStyleIdx="3" presStyleCnt="7"/>
      <dgm:spPr/>
    </dgm:pt>
    <dgm:pt modelId="{4D0E7576-99AB-46AE-84CB-B7549FBA6507}" type="pres">
      <dgm:prSet presAssocID="{EC1D774D-278F-45FE-91DE-D7FC25963116}" presName="text_5" presStyleLbl="node1" presStyleIdx="4" presStyleCnt="7">
        <dgm:presLayoutVars>
          <dgm:bulletEnabled val="1"/>
        </dgm:presLayoutVars>
      </dgm:prSet>
      <dgm:spPr/>
      <dgm:t>
        <a:bodyPr/>
        <a:lstStyle/>
        <a:p>
          <a:endParaRPr lang="es-EC"/>
        </a:p>
      </dgm:t>
    </dgm:pt>
    <dgm:pt modelId="{B46005F3-5EC2-4DB7-945F-2D5456C44447}" type="pres">
      <dgm:prSet presAssocID="{EC1D774D-278F-45FE-91DE-D7FC25963116}" presName="accent_5" presStyleCnt="0"/>
      <dgm:spPr/>
    </dgm:pt>
    <dgm:pt modelId="{A57BC64D-7952-4F78-953B-44C438A66693}" type="pres">
      <dgm:prSet presAssocID="{EC1D774D-278F-45FE-91DE-D7FC25963116}" presName="accentRepeatNode" presStyleLbl="solidFgAcc1" presStyleIdx="4" presStyleCnt="7"/>
      <dgm:spPr/>
    </dgm:pt>
    <dgm:pt modelId="{34FCE343-F287-4ADC-85D9-D98BCE3E20BF}" type="pres">
      <dgm:prSet presAssocID="{ACFA6748-74F7-4AEB-901F-C63A167EA1FE}" presName="text_6" presStyleLbl="node1" presStyleIdx="5" presStyleCnt="7">
        <dgm:presLayoutVars>
          <dgm:bulletEnabled val="1"/>
        </dgm:presLayoutVars>
      </dgm:prSet>
      <dgm:spPr/>
      <dgm:t>
        <a:bodyPr/>
        <a:lstStyle/>
        <a:p>
          <a:endParaRPr lang="es-EC"/>
        </a:p>
      </dgm:t>
    </dgm:pt>
    <dgm:pt modelId="{DBE14405-D979-4062-ADD1-E64DE35426A0}" type="pres">
      <dgm:prSet presAssocID="{ACFA6748-74F7-4AEB-901F-C63A167EA1FE}" presName="accent_6" presStyleCnt="0"/>
      <dgm:spPr/>
    </dgm:pt>
    <dgm:pt modelId="{7294E083-0785-46A1-9116-884BCC9628C7}" type="pres">
      <dgm:prSet presAssocID="{ACFA6748-74F7-4AEB-901F-C63A167EA1FE}" presName="accentRepeatNode" presStyleLbl="solidFgAcc1" presStyleIdx="5" presStyleCnt="7"/>
      <dgm:spPr/>
    </dgm:pt>
    <dgm:pt modelId="{CA9C592D-23EA-4D65-A073-789C05E88DCC}" type="pres">
      <dgm:prSet presAssocID="{6F13DC0D-C181-4102-8DC8-B918D8632433}" presName="text_7" presStyleLbl="node1" presStyleIdx="6" presStyleCnt="7">
        <dgm:presLayoutVars>
          <dgm:bulletEnabled val="1"/>
        </dgm:presLayoutVars>
      </dgm:prSet>
      <dgm:spPr/>
      <dgm:t>
        <a:bodyPr/>
        <a:lstStyle/>
        <a:p>
          <a:endParaRPr lang="es-EC"/>
        </a:p>
      </dgm:t>
    </dgm:pt>
    <dgm:pt modelId="{309FA2E1-C3C8-4E2B-B4CD-56B940832A8D}" type="pres">
      <dgm:prSet presAssocID="{6F13DC0D-C181-4102-8DC8-B918D8632433}" presName="accent_7" presStyleCnt="0"/>
      <dgm:spPr/>
    </dgm:pt>
    <dgm:pt modelId="{2EF37681-3C12-4EB8-B264-BEC3CAD3835F}" type="pres">
      <dgm:prSet presAssocID="{6F13DC0D-C181-4102-8DC8-B918D8632433}" presName="accentRepeatNode" presStyleLbl="solidFgAcc1" presStyleIdx="6" presStyleCnt="7"/>
      <dgm:spPr/>
    </dgm:pt>
  </dgm:ptLst>
  <dgm:cxnLst>
    <dgm:cxn modelId="{5129D596-6CB8-4821-93DB-0B842DC50E44}" type="presOf" srcId="{6F13DC0D-C181-4102-8DC8-B918D8632433}" destId="{CA9C592D-23EA-4D65-A073-789C05E88DCC}" srcOrd="0" destOrd="0" presId="urn:microsoft.com/office/officeart/2008/layout/VerticalCurvedList"/>
    <dgm:cxn modelId="{6D2E1372-B27A-48A1-A14D-52FCFBC6B85C}" type="presOf" srcId="{A5DF0FF6-BA2B-40CA-859F-05D66B5D8417}" destId="{F900C775-3207-438A-9AD8-DFD494B7EC12}" srcOrd="0" destOrd="0" presId="urn:microsoft.com/office/officeart/2008/layout/VerticalCurvedList"/>
    <dgm:cxn modelId="{A4D18B53-5473-42D5-84D5-E441A820938E}" srcId="{586010FE-6EA9-433F-93E7-2DBDFD924CD8}" destId="{5ABBDB31-BD1A-4A6D-9BD5-5DEEDF98B724}" srcOrd="0" destOrd="0" parTransId="{9F8FF0AD-53F7-444E-A2A8-4B18DE2ACB7D}" sibTransId="{19362AEE-9E47-4B0E-A088-52FD7D086FE0}"/>
    <dgm:cxn modelId="{8E3EDC16-4883-4153-82FA-C5F1B4F4A5C4}" type="presOf" srcId="{586010FE-6EA9-433F-93E7-2DBDFD924CD8}" destId="{756F28CD-5722-4E56-B2D3-6F3E4C2D3ACB}" srcOrd="0" destOrd="0" presId="urn:microsoft.com/office/officeart/2008/layout/VerticalCurvedList"/>
    <dgm:cxn modelId="{265D4C9F-9232-490D-9B45-2A580E4E884F}" srcId="{586010FE-6EA9-433F-93E7-2DBDFD924CD8}" destId="{ACFA6748-74F7-4AEB-901F-C63A167EA1FE}" srcOrd="5" destOrd="0" parTransId="{89E8E161-C288-47BA-9ABD-D64A03E218F9}" sibTransId="{7CB129D1-068D-4A03-BD1C-9BC3437B8519}"/>
    <dgm:cxn modelId="{51698318-A996-4AF2-AE8F-9F939DFB33CC}" srcId="{586010FE-6EA9-433F-93E7-2DBDFD924CD8}" destId="{A5DF0FF6-BA2B-40CA-859F-05D66B5D8417}" srcOrd="3" destOrd="0" parTransId="{664DD7B3-4C9F-49C3-8908-4A1960F5D0E4}" sibTransId="{AC6C30A8-00C9-4FBC-BE58-EAF32FDFC71A}"/>
    <dgm:cxn modelId="{A23C5001-1BD3-417A-AE2C-0C0229C183C6}" srcId="{586010FE-6EA9-433F-93E7-2DBDFD924CD8}" destId="{6E919219-B819-4052-BC5B-1373A4C3D84A}" srcOrd="2" destOrd="0" parTransId="{0C005C44-34C2-4AE6-B12E-7BB56C84F6E9}" sibTransId="{0D7F2EED-F479-4267-A175-84F137E57C5A}"/>
    <dgm:cxn modelId="{70D2A6FF-6729-425E-BEB3-4C96B5C3C64E}" srcId="{586010FE-6EA9-433F-93E7-2DBDFD924CD8}" destId="{5E5B168C-25A3-4F89-8A43-84CA83EC7CD6}" srcOrd="1" destOrd="0" parTransId="{8FAA7466-A5B8-4F8D-B5AA-12EAD2F7A56E}" sibTransId="{A32558EF-9D60-4DD8-9132-D879500123D3}"/>
    <dgm:cxn modelId="{521EA518-9D5C-4DFE-9094-FCE8BA48E3B3}" type="presOf" srcId="{6E919219-B819-4052-BC5B-1373A4C3D84A}" destId="{21F57A08-D6CC-4398-B873-52FE7FD76334}" srcOrd="0" destOrd="0" presId="urn:microsoft.com/office/officeart/2008/layout/VerticalCurvedList"/>
    <dgm:cxn modelId="{CE19246A-7ED2-47D6-AA46-5B1D363C586D}" srcId="{586010FE-6EA9-433F-93E7-2DBDFD924CD8}" destId="{EC1D774D-278F-45FE-91DE-D7FC25963116}" srcOrd="4" destOrd="0" parTransId="{98FD08E0-3852-4942-A122-B0B89F8230B8}" sibTransId="{F5710E42-DE95-44E1-8D25-446F5BCC4A4A}"/>
    <dgm:cxn modelId="{633E4022-C7C8-4E62-A786-718B2F69452D}" type="presOf" srcId="{5ABBDB31-BD1A-4A6D-9BD5-5DEEDF98B724}" destId="{4514B360-1497-430A-BCE9-8913AA72BE7E}" srcOrd="0" destOrd="0" presId="urn:microsoft.com/office/officeart/2008/layout/VerticalCurvedList"/>
    <dgm:cxn modelId="{132569DB-0251-457D-8409-25BD48931150}" type="presOf" srcId="{EC1D774D-278F-45FE-91DE-D7FC25963116}" destId="{4D0E7576-99AB-46AE-84CB-B7549FBA6507}" srcOrd="0" destOrd="0" presId="urn:microsoft.com/office/officeart/2008/layout/VerticalCurvedList"/>
    <dgm:cxn modelId="{AB5F24E7-65A5-44FA-90BA-B9F5A80658E9}" srcId="{586010FE-6EA9-433F-93E7-2DBDFD924CD8}" destId="{6F13DC0D-C181-4102-8DC8-B918D8632433}" srcOrd="6" destOrd="0" parTransId="{203A53EE-3A26-4CD3-B0C8-69344CEA8EE4}" sibTransId="{83BE4FDB-8C00-4708-A88F-8E67D885F836}"/>
    <dgm:cxn modelId="{DCCBF051-F94D-4B16-99BF-1B90D8E27253}" type="presOf" srcId="{19362AEE-9E47-4B0E-A088-52FD7D086FE0}" destId="{EAC31EF4-22C7-4555-AB81-2D42E5BCCEE9}" srcOrd="0" destOrd="0" presId="urn:microsoft.com/office/officeart/2008/layout/VerticalCurvedList"/>
    <dgm:cxn modelId="{1198184B-942A-4FF6-89A6-7D688776A8D3}" type="presOf" srcId="{ACFA6748-74F7-4AEB-901F-C63A167EA1FE}" destId="{34FCE343-F287-4ADC-85D9-D98BCE3E20BF}" srcOrd="0" destOrd="0" presId="urn:microsoft.com/office/officeart/2008/layout/VerticalCurvedList"/>
    <dgm:cxn modelId="{F4C4BC22-EEE8-4131-B5F8-B8C11CB4962B}" type="presOf" srcId="{5E5B168C-25A3-4F89-8A43-84CA83EC7CD6}" destId="{81C41775-6DD3-472D-802C-74ADAB967D7E}" srcOrd="0" destOrd="0" presId="urn:microsoft.com/office/officeart/2008/layout/VerticalCurvedList"/>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95BD6F95-EE82-47A1-8466-D9CE065B7074}" type="presParOf" srcId="{4DB393BB-1623-46B5-8DCE-E02B92350218}" destId="{21F57A08-D6CC-4398-B873-52FE7FD76334}" srcOrd="5" destOrd="0" presId="urn:microsoft.com/office/officeart/2008/layout/VerticalCurvedList"/>
    <dgm:cxn modelId="{DCA7D016-5BFE-483B-A3EB-C2CE832492F0}" type="presParOf" srcId="{4DB393BB-1623-46B5-8DCE-E02B92350218}" destId="{7FAC6ADA-2C7C-4816-A477-3CAFB45C0935}" srcOrd="6" destOrd="0" presId="urn:microsoft.com/office/officeart/2008/layout/VerticalCurvedList"/>
    <dgm:cxn modelId="{F3E640EB-E117-4046-91F2-675AD14B5065}" type="presParOf" srcId="{7FAC6ADA-2C7C-4816-A477-3CAFB45C0935}" destId="{2E6DC4E8-5A36-48B4-8053-E27C249F609E}" srcOrd="0" destOrd="0" presId="urn:microsoft.com/office/officeart/2008/layout/VerticalCurvedList"/>
    <dgm:cxn modelId="{FB04B88E-9F4C-4789-9E01-781BDE0BBE3C}" type="presParOf" srcId="{4DB393BB-1623-46B5-8DCE-E02B92350218}" destId="{F900C775-3207-438A-9AD8-DFD494B7EC12}" srcOrd="7" destOrd="0" presId="urn:microsoft.com/office/officeart/2008/layout/VerticalCurvedList"/>
    <dgm:cxn modelId="{870F73DB-6D01-45EA-ABF6-C4484C6C2801}" type="presParOf" srcId="{4DB393BB-1623-46B5-8DCE-E02B92350218}" destId="{C30AC829-FB5C-4DD4-9C2F-D3E28CC1E16E}" srcOrd="8" destOrd="0" presId="urn:microsoft.com/office/officeart/2008/layout/VerticalCurvedList"/>
    <dgm:cxn modelId="{E0F72E17-EA66-4DC5-BEA8-CE52A7E873A6}" type="presParOf" srcId="{C30AC829-FB5C-4DD4-9C2F-D3E28CC1E16E}" destId="{957BAE66-FF44-4513-8BBE-EE2A5BD820C0}" srcOrd="0" destOrd="0" presId="urn:microsoft.com/office/officeart/2008/layout/VerticalCurvedList"/>
    <dgm:cxn modelId="{A18B2F1A-C551-45FB-AD95-B53C9D39F50F}" type="presParOf" srcId="{4DB393BB-1623-46B5-8DCE-E02B92350218}" destId="{4D0E7576-99AB-46AE-84CB-B7549FBA6507}" srcOrd="9" destOrd="0" presId="urn:microsoft.com/office/officeart/2008/layout/VerticalCurvedList"/>
    <dgm:cxn modelId="{6ABC83B0-D899-46FA-820B-9909D7E3A060}" type="presParOf" srcId="{4DB393BB-1623-46B5-8DCE-E02B92350218}" destId="{B46005F3-5EC2-4DB7-945F-2D5456C44447}" srcOrd="10" destOrd="0" presId="urn:microsoft.com/office/officeart/2008/layout/VerticalCurvedList"/>
    <dgm:cxn modelId="{EE35B7D6-6A66-4EF5-9F7D-7319DC22089E}" type="presParOf" srcId="{B46005F3-5EC2-4DB7-945F-2D5456C44447}" destId="{A57BC64D-7952-4F78-953B-44C438A66693}" srcOrd="0" destOrd="0" presId="urn:microsoft.com/office/officeart/2008/layout/VerticalCurvedList"/>
    <dgm:cxn modelId="{69517F56-037D-4799-9389-10DF598BDF82}" type="presParOf" srcId="{4DB393BB-1623-46B5-8DCE-E02B92350218}" destId="{34FCE343-F287-4ADC-85D9-D98BCE3E20BF}" srcOrd="11" destOrd="0" presId="urn:microsoft.com/office/officeart/2008/layout/VerticalCurvedList"/>
    <dgm:cxn modelId="{DAFFED42-5A37-4B36-96B6-D2CF189E58C4}" type="presParOf" srcId="{4DB393BB-1623-46B5-8DCE-E02B92350218}" destId="{DBE14405-D979-4062-ADD1-E64DE35426A0}" srcOrd="12" destOrd="0" presId="urn:microsoft.com/office/officeart/2008/layout/VerticalCurvedList"/>
    <dgm:cxn modelId="{3A41C82B-4AC2-495B-AF41-9CA239915C78}" type="presParOf" srcId="{DBE14405-D979-4062-ADD1-E64DE35426A0}" destId="{7294E083-0785-46A1-9116-884BCC9628C7}" srcOrd="0" destOrd="0" presId="urn:microsoft.com/office/officeart/2008/layout/VerticalCurvedList"/>
    <dgm:cxn modelId="{74E1C928-544C-47AF-8B56-B5E2B3927D10}" type="presParOf" srcId="{4DB393BB-1623-46B5-8DCE-E02B92350218}" destId="{CA9C592D-23EA-4D65-A073-789C05E88DCC}" srcOrd="13" destOrd="0" presId="urn:microsoft.com/office/officeart/2008/layout/VerticalCurvedList"/>
    <dgm:cxn modelId="{AA3327BA-D311-4854-A46D-E689FDE9C943}" type="presParOf" srcId="{4DB393BB-1623-46B5-8DCE-E02B92350218}" destId="{309FA2E1-C3C8-4E2B-B4CD-56B940832A8D}" srcOrd="14" destOrd="0" presId="urn:microsoft.com/office/officeart/2008/layout/VerticalCurvedList"/>
    <dgm:cxn modelId="{AF622840-B6B7-4F88-80EA-9D3A87D38A96}" type="presParOf" srcId="{309FA2E1-C3C8-4E2B-B4CD-56B940832A8D}" destId="{2EF37681-3C12-4EB8-B264-BEC3CAD3835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4/3/2021</a:t>
            </a:fld>
            <a:endParaRPr lang="es-EC"/>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04/03/2021</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428220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374515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050"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074"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4/3/2021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4/3/2021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4/3/2021</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4/3/2021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4/3/2021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24.emf"/><Relationship Id="rId11" Type="http://schemas.microsoft.com/office/2007/relationships/diagramDrawing" Target="../diagrams/drawing2.xml"/><Relationship Id="rId5" Type="http://schemas.openxmlformats.org/officeDocument/2006/relationships/package" Target="../embeddings/Microsoft_Visio_Drawing1.vsdx"/><Relationship Id="rId10" Type="http://schemas.openxmlformats.org/officeDocument/2006/relationships/diagramColors" Target="../diagrams/colors2.xml"/><Relationship Id="rId4" Type="http://schemas.openxmlformats.org/officeDocument/2006/relationships/oleObject" Target="../embeddings/oleObject4.bin"/><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package" Target="../embeddings/Microsoft_Visio_Drawing12.vsdx"/><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package" Target="../embeddings/Microsoft_Visio_Drawing23.vsdx"/><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54.emf"/><Relationship Id="rId5" Type="http://schemas.openxmlformats.org/officeDocument/2006/relationships/package" Target="../embeddings/Microsoft_Visio_Drawing34.vsdx"/><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56.emf"/><Relationship Id="rId5" Type="http://schemas.openxmlformats.org/officeDocument/2006/relationships/package" Target="../embeddings/Microsoft_Visio_Drawing45.vsdx"/><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65.emf"/><Relationship Id="rId5" Type="http://schemas.openxmlformats.org/officeDocument/2006/relationships/package" Target="../embeddings/Microsoft_Visio_Drawing56.vsdx"/><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package" Target="../embeddings/Microsoft_Visio_Drawing78.vsdx"/><Relationship Id="rId3" Type="http://schemas.openxmlformats.org/officeDocument/2006/relationships/image" Target="../media/image9.png"/><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71.emf"/><Relationship Id="rId5" Type="http://schemas.openxmlformats.org/officeDocument/2006/relationships/package" Target="../embeddings/Microsoft_Visio_Drawing67.vsdx"/><Relationship Id="rId4" Type="http://schemas.openxmlformats.org/officeDocument/2006/relationships/oleObject" Target="../embeddings/oleObject10.bin"/><Relationship Id="rId9" Type="http://schemas.openxmlformats.org/officeDocument/2006/relationships/image" Target="../media/image72.e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79.jpe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82.jpe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84.emf"/><Relationship Id="rId5" Type="http://schemas.openxmlformats.org/officeDocument/2006/relationships/package" Target="../embeddings/Microsoft_Visio_Drawing89.vsdx"/><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87.jpeg"/><Relationship Id="rId4" Type="http://schemas.openxmlformats.org/officeDocument/2006/relationships/image" Target="../media/image86.jpeg"/></Relationships>
</file>

<file path=ppt/slides/_rels/slide47.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780.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770.png"/><Relationship Id="rId5" Type="http://schemas.openxmlformats.org/officeDocument/2006/relationships/image" Target="../media/image95.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package" Target="../embeddings/Microsoft_Visio_Drawing1011.vsdx"/><Relationship Id="rId3" Type="http://schemas.openxmlformats.org/officeDocument/2006/relationships/image" Target="../media/image9.png"/><Relationship Id="rId7"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97.emf"/><Relationship Id="rId5" Type="http://schemas.openxmlformats.org/officeDocument/2006/relationships/package" Target="../embeddings/Microsoft_Visio_Drawing910.vsdx"/><Relationship Id="rId4" Type="http://schemas.openxmlformats.org/officeDocument/2006/relationships/oleObject" Target="../embeddings/oleObject13.bin"/><Relationship Id="rId9" Type="http://schemas.openxmlformats.org/officeDocument/2006/relationships/image" Target="../media/image98.emf"/></Relationships>
</file>

<file path=ppt/slides/_rels/slide5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840.png"/><Relationship Id="rId4" Type="http://schemas.openxmlformats.org/officeDocument/2006/relationships/image" Target="../media/image830.png"/></Relationships>
</file>

<file path=ppt/slides/_rels/slide5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54.xml.rels><?xml version="1.0" encoding="UTF-8" standalone="yes"?>
<Relationships xmlns="http://schemas.openxmlformats.org/package/2006/relationships"><Relationship Id="rId8" Type="http://schemas.openxmlformats.org/officeDocument/2006/relationships/image" Target="../media/image940.png"/><Relationship Id="rId3" Type="http://schemas.openxmlformats.org/officeDocument/2006/relationships/image" Target="../media/image101.png"/><Relationship Id="rId7" Type="http://schemas.openxmlformats.org/officeDocument/2006/relationships/image" Target="../media/image102.png"/><Relationship Id="rId12" Type="http://schemas.openxmlformats.org/officeDocument/2006/relationships/image" Target="../media/image98.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920.png"/><Relationship Id="rId11" Type="http://schemas.openxmlformats.org/officeDocument/2006/relationships/image" Target="../media/image970.png"/><Relationship Id="rId5" Type="http://schemas.openxmlformats.org/officeDocument/2006/relationships/image" Target="../media/image910.png"/><Relationship Id="rId10" Type="http://schemas.openxmlformats.org/officeDocument/2006/relationships/image" Target="../media/image960.png"/><Relationship Id="rId4" Type="http://schemas.openxmlformats.org/officeDocument/2006/relationships/image" Target="../media/image900.png"/><Relationship Id="rId9" Type="http://schemas.openxmlformats.org/officeDocument/2006/relationships/image" Target="../media/image950.png"/></Relationships>
</file>

<file path=ppt/slides/_rels/slide55.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104.png"/><Relationship Id="rId7" Type="http://schemas.openxmlformats.org/officeDocument/2006/relationships/image" Target="../media/image1030.png"/><Relationship Id="rId2" Type="http://schemas.openxmlformats.org/officeDocument/2006/relationships/image" Target="../media/image103.png"/><Relationship Id="rId1" Type="http://schemas.openxmlformats.org/officeDocument/2006/relationships/slideLayout" Target="../slideLayouts/slideLayout14.xml"/><Relationship Id="rId6" Type="http://schemas.openxmlformats.org/officeDocument/2006/relationships/image" Target="../media/image1020.png"/><Relationship Id="rId11" Type="http://schemas.openxmlformats.org/officeDocument/2006/relationships/image" Target="../media/image107.png"/><Relationship Id="rId5" Type="http://schemas.openxmlformats.org/officeDocument/2006/relationships/image" Target="../media/image1010.png"/><Relationship Id="rId10" Type="http://schemas.openxmlformats.org/officeDocument/2006/relationships/image" Target="../media/image106.png"/><Relationship Id="rId4" Type="http://schemas.openxmlformats.org/officeDocument/2006/relationships/image" Target="../media/image9.png"/><Relationship Id="rId9" Type="http://schemas.openxmlformats.org/officeDocument/2006/relationships/image" Target="../media/image1050.png"/></Relationships>
</file>

<file path=ppt/slides/_rels/slide5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5.png"/><Relationship Id="rId1" Type="http://schemas.openxmlformats.org/officeDocument/2006/relationships/slideLayout" Target="../slideLayouts/slideLayout14.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9.png"/><Relationship Id="rId9"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09.jpeg"/><Relationship Id="rId5" Type="http://schemas.openxmlformats.org/officeDocument/2006/relationships/image" Target="../media/image119.png"/><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image" Target="../media/image120.png"/><Relationship Id="rId1" Type="http://schemas.openxmlformats.org/officeDocument/2006/relationships/slideLayout" Target="../slideLayouts/slideLayout14.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9.png"/><Relationship Id="rId9"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29.jpeg"/><Relationship Id="rId5" Type="http://schemas.openxmlformats.org/officeDocument/2006/relationships/image" Target="../media/image148.png"/><Relationship Id="rId4" Type="http://schemas.openxmlformats.org/officeDocument/2006/relationships/image" Target="../media/image14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31.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7.png"/><Relationship Id="rId10" Type="http://schemas.openxmlformats.org/officeDocument/2006/relationships/image" Target="../media/image134.png"/><Relationship Id="rId4" Type="http://schemas.openxmlformats.org/officeDocument/2006/relationships/image" Target="../media/image125.png"/><Relationship Id="rId9" Type="http://schemas.openxmlformats.org/officeDocument/2006/relationships/image" Target="../media/image133.png"/></Relationships>
</file>

<file path=ppt/slides/_rels/slide6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6.jpeg"/><Relationship Id="rId5" Type="http://schemas.openxmlformats.org/officeDocument/2006/relationships/image" Target="../media/image176.png"/><Relationship Id="rId4" Type="http://schemas.openxmlformats.org/officeDocument/2006/relationships/image" Target="../media/image175.png"/></Relationships>
</file>

<file path=ppt/slides/_rels/slide62.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22.png"/><Relationship Id="rId7" Type="http://schemas.openxmlformats.org/officeDocument/2006/relationships/image" Target="../media/image138.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27.png"/><Relationship Id="rId10" Type="http://schemas.openxmlformats.org/officeDocument/2006/relationships/image" Target="../media/image141.png"/><Relationship Id="rId4" Type="http://schemas.openxmlformats.org/officeDocument/2006/relationships/image" Target="../media/image125.png"/><Relationship Id="rId9" Type="http://schemas.openxmlformats.org/officeDocument/2006/relationships/image" Target="../media/image140.png"/></Relationships>
</file>

<file path=ppt/slides/_rels/slide6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45.png"/><Relationship Id="rId4" Type="http://schemas.openxmlformats.org/officeDocument/2006/relationships/image" Target="../media/image144.png"/></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49.png"/></Relationships>
</file>

<file path=ppt/slides/_rels/slide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00.png"/></Relationships>
</file>

<file path=ppt/slides/_rels/slide6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6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62.png"/></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65.png"/><Relationship Id="rId4" Type="http://schemas.openxmlformats.org/officeDocument/2006/relationships/image" Target="../media/image164.png"/></Relationships>
</file>

<file path=ppt/slides/_rels/slide73.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68.jpeg"/><Relationship Id="rId4" Type="http://schemas.openxmlformats.org/officeDocument/2006/relationships/diagramLayout" Target="../diagrams/layout3.xml"/><Relationship Id="rId9" Type="http://schemas.openxmlformats.org/officeDocument/2006/relationships/image" Target="../media/image167.jpeg"/></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71.png"/><Relationship Id="rId4" Type="http://schemas.openxmlformats.org/officeDocument/2006/relationships/image" Target="../media/image170.png"/></Relationships>
</file>

<file path=ppt/slides/_rels/slide76.xml.rels><?xml version="1.0" encoding="UTF-8" standalone="yes"?>
<Relationships xmlns="http://schemas.openxmlformats.org/package/2006/relationships"><Relationship Id="rId8" Type="http://schemas.openxmlformats.org/officeDocument/2006/relationships/image" Target="../media/image177.jpeg"/><Relationship Id="rId13" Type="http://schemas.microsoft.com/office/2007/relationships/diagramDrawing" Target="../diagrams/drawing4.xml"/><Relationship Id="rId3" Type="http://schemas.openxmlformats.org/officeDocument/2006/relationships/image" Target="../media/image172.jpeg"/><Relationship Id="rId7" Type="http://schemas.openxmlformats.org/officeDocument/2006/relationships/image" Target="../media/image176.jpeg"/><Relationship Id="rId12"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75.jpeg"/><Relationship Id="rId11" Type="http://schemas.openxmlformats.org/officeDocument/2006/relationships/diagramQuickStyle" Target="../diagrams/quickStyle4.xml"/><Relationship Id="rId5" Type="http://schemas.openxmlformats.org/officeDocument/2006/relationships/image" Target="../media/image174.jpeg"/><Relationship Id="rId10" Type="http://schemas.openxmlformats.org/officeDocument/2006/relationships/diagramLayout" Target="../diagrams/layout4.xml"/><Relationship Id="rId4" Type="http://schemas.openxmlformats.org/officeDocument/2006/relationships/image" Target="../media/image173.jpeg"/><Relationship Id="rId9" Type="http://schemas.openxmlformats.org/officeDocument/2006/relationships/diagramData" Target="../diagrams/data4.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7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xmlns="" id="{E245B1C1-36A4-4621-9848-DC04456C7160}"/>
              </a:ext>
            </a:extLst>
          </p:cNvPr>
          <p:cNvSpPr txBox="1"/>
          <p:nvPr/>
        </p:nvSpPr>
        <p:spPr>
          <a:xfrm>
            <a:off x="1016076" y="691896"/>
            <a:ext cx="7748045" cy="49552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endParaRPr>
          </a:p>
          <a:p>
            <a:pPr lvl="0" algn="ctr" defTabSz="914400" fontAlgn="base">
              <a:spcBef>
                <a:spcPct val="0"/>
              </a:spcBef>
              <a:spcAft>
                <a:spcPct val="0"/>
              </a:spcAft>
            </a:pPr>
            <a:r>
              <a:rPr lang="es-ES" sz="1200" b="1" kern="0" dirty="0">
                <a:solidFill>
                  <a:prstClr val="black"/>
                </a:solidFill>
                <a:latin typeface="Arial" panose="020B0604020202020204" pitchFamily="34" charset="0"/>
                <a:ea typeface="Calibri" pitchFamily="34" charset="0"/>
                <a:cs typeface="Arial" panose="020B0604020202020204" pitchFamily="34" charset="0"/>
                <a:sym typeface="Arial"/>
                <a:rtl val="0"/>
              </a:rPr>
              <a:t>DEPARTAMENTO DE ELÉCTRICA, ELECTÓNICA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200" b="1" i="0" u="none" strike="noStrike" kern="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sym typeface="Arial"/>
                <a:rtl val="0"/>
              </a:rPr>
              <a:t>CARRERA DE INGENIERÍA EN ELECTÓNICA, AUTOMATIZACIÓN Y CONTROL</a:t>
            </a:r>
            <a:r>
              <a:rPr kumimoji="0" lang="es-EC" sz="1200" b="1" i="0" u="none" strike="noStrike" kern="0" cap="none" spc="0" normalizeH="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sym typeface="Arial"/>
                <a:rtl val="0"/>
              </a:rPr>
              <a:t> </a:t>
            </a:r>
            <a:endParaRPr kumimoji="0" lang="es-EC" sz="1200" b="1" i="0" u="none" strike="noStrike" kern="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ES" sz="1200" b="1" kern="0" dirty="0">
                <a:solidFill>
                  <a:srgbClr val="000000"/>
                </a:solidFill>
                <a:latin typeface="Arial" panose="020B0604020202020204" pitchFamily="34" charset="0"/>
                <a:cs typeface="Arial" panose="020B0604020202020204" pitchFamily="34" charset="0"/>
                <a:sym typeface="Arial"/>
                <a:rtl val="0"/>
              </a:rPr>
              <a:t>TRABAJO DE TITULACIÓN</a:t>
            </a:r>
            <a:r>
              <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 PREVIO A LA OBTENCIÓN DEL TÍTULO </a:t>
            </a:r>
            <a:r>
              <a:rPr kumimoji="0" lang="es-ES"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tl val="0"/>
              </a:rPr>
              <a:t>DE </a:t>
            </a:r>
            <a:r>
              <a:rPr kumimoji="0" lang="es-ES" sz="1200"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tl val="0"/>
              </a:rPr>
              <a:t>INGENIERO</a:t>
            </a:r>
            <a:endPar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 </a:t>
            </a:r>
            <a:r>
              <a:rPr lang="es-ES" sz="1200" b="1" kern="0" dirty="0">
                <a:solidFill>
                  <a:srgbClr val="000000"/>
                </a:solidFill>
                <a:latin typeface="Arial" panose="020B0604020202020204" pitchFamily="34" charset="0"/>
                <a:cs typeface="Arial" panose="020B0604020202020204" pitchFamily="34" charset="0"/>
                <a:sym typeface="Arial"/>
                <a:rtl val="0"/>
              </a:rPr>
              <a:t>EN </a:t>
            </a:r>
            <a:r>
              <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ELECTRÓNICA, AUTOMATIZACIÓN Y CONTROL</a:t>
            </a:r>
            <a:endParaRPr kumimoji="0" lang="es-EC"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algn="ctr" defTabSz="914400"/>
            <a:r>
              <a:rPr kumimoji="0" lang="es-EC"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TEMA:</a:t>
            </a:r>
            <a:r>
              <a:rPr kumimoji="0" lang="es-EC"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 </a:t>
            </a:r>
          </a:p>
          <a:p>
            <a:pPr algn="ctr" defTabSz="914400"/>
            <a:r>
              <a:rPr kumimoji="0" lang="es-E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a:t>
            </a:r>
            <a:r>
              <a:rPr lang="es-EC" sz="1600" b="1" dirty="0">
                <a:latin typeface="Arial" panose="020B0604020202020204" pitchFamily="34" charset="0"/>
                <a:cs typeface="Arial" panose="020B0604020202020204" pitchFamily="34" charset="0"/>
              </a:rPr>
              <a:t>Diseño e implementación de un sistema de robótica colaborativa basado en el robot KUKA KR3 R540 y controlador KUKA KRC4 compact”</a:t>
            </a:r>
          </a:p>
          <a:p>
            <a:pPr lvl="0" algn="ctr" defTabSz="914400"/>
            <a:endPar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tl val="0"/>
              </a:rPr>
              <a:t>Kevin Andr</a:t>
            </a:r>
            <a:r>
              <a:rPr lang="es-ES" sz="1200" kern="0" dirty="0">
                <a:solidFill>
                  <a:srgbClr val="000000"/>
                </a:solidFill>
                <a:latin typeface="Arial" panose="020B0604020202020204" pitchFamily="34" charset="0"/>
                <a:cs typeface="Arial" panose="020B0604020202020204" pitchFamily="34" charset="0"/>
                <a:sym typeface="Arial"/>
                <a:rtl val="0"/>
              </a:rPr>
              <a:t>és Molina Tufiño</a:t>
            </a:r>
            <a:endParaRPr kumimoji="0" lang="es-E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0" dirty="0">
                <a:solidFill>
                  <a:srgbClr val="000000"/>
                </a:solidFill>
                <a:latin typeface="Arial" panose="020B0604020202020204" pitchFamily="34" charset="0"/>
                <a:cs typeface="Arial" panose="020B0604020202020204" pitchFamily="34" charset="0"/>
                <a:sym typeface="Arial"/>
                <a:rtl val="0"/>
              </a:rPr>
              <a:t>Director </a:t>
            </a:r>
            <a:r>
              <a:rPr kumimoji="0" lang="es-E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del Proyecto: </a:t>
            </a:r>
          </a:p>
          <a:p>
            <a:pPr algn="ctr" fontAlgn="base">
              <a:spcBef>
                <a:spcPct val="0"/>
              </a:spcBef>
              <a:spcAft>
                <a:spcPct val="0"/>
              </a:spcAft>
            </a:pPr>
            <a:r>
              <a:rPr lang="es-EC" sz="1200" dirty="0">
                <a:solidFill>
                  <a:srgbClr val="000000"/>
                </a:solidFill>
                <a:latin typeface="Arial" panose="020B0604020202020204" pitchFamily="34" charset="0"/>
                <a:cs typeface="Arial" panose="020B0604020202020204" pitchFamily="34" charset="0"/>
              </a:rPr>
              <a:t>Ing. Luis Orozco Brito </a:t>
            </a:r>
            <a:r>
              <a:rPr lang="es-EC" sz="1200" dirty="0" err="1">
                <a:solidFill>
                  <a:srgbClr val="000000"/>
                </a:solidFill>
                <a:latin typeface="Arial" panose="020B0604020202020204" pitchFamily="34" charset="0"/>
                <a:cs typeface="Arial" panose="020B0604020202020204" pitchFamily="34" charset="0"/>
              </a:rPr>
              <a:t>MSc</a:t>
            </a:r>
            <a:r>
              <a:rPr lang="es-EC" sz="1200" dirty="0">
                <a:solidFill>
                  <a:srgbClr val="000000"/>
                </a:solidFill>
                <a:latin typeface="Arial" panose="020B0604020202020204" pitchFamily="34" charset="0"/>
                <a:cs typeface="Arial" panose="020B0604020202020204" pitchFamily="34" charset="0"/>
              </a:rPr>
              <a:t>.</a:t>
            </a:r>
            <a:endParaRPr lang="es-ES" sz="1200" kern="0" dirty="0">
              <a:solidFill>
                <a:srgbClr val="000000"/>
              </a:solidFill>
              <a:latin typeface="Arial" panose="020B0604020202020204" pitchFamily="34" charset="0"/>
              <a:cs typeface="Arial" panose="020B0604020202020204" pitchFamily="34" charset="0"/>
              <a:sym typeface="Arial"/>
              <a:rtl val="0"/>
            </a:endParaRPr>
          </a:p>
          <a:p>
            <a:pPr algn="ctr" fontAlgn="base">
              <a:spcBef>
                <a:spcPct val="0"/>
              </a:spcBef>
              <a:spcAft>
                <a:spcPct val="0"/>
              </a:spcAft>
            </a:pPr>
            <a:endParaRPr kumimoji="0" lang="es-E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algn="ctr" fontAlgn="base">
              <a:spcBef>
                <a:spcPct val="0"/>
              </a:spcBef>
              <a:spcAft>
                <a:spcPct val="0"/>
              </a:spcAft>
            </a:pPr>
            <a:endParaRPr kumimoji="0" lang="es-E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Sangolquí, 2021</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667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244584" y="610357"/>
            <a:ext cx="3368230" cy="400110"/>
          </a:xfrm>
          <a:prstGeom prst="rect">
            <a:avLst/>
          </a:prstGeom>
          <a:noFill/>
        </p:spPr>
        <p:txBody>
          <a:bodyPr wrap="none" rtlCol="0">
            <a:spAutoFit/>
          </a:bodyPr>
          <a:lstStyle/>
          <a:p>
            <a:pPr marL="342900" indent="-342900">
              <a:buFont typeface="Arial" panose="020B0604020202020204" pitchFamily="34" charset="0"/>
              <a:buChar char="•"/>
            </a:pPr>
            <a:r>
              <a:rPr lang="es-EC" sz="2000" dirty="0">
                <a:latin typeface="+mj-lt"/>
                <a:cs typeface="Calibri" panose="020F0502020204030204" pitchFamily="34" charset="0"/>
              </a:rPr>
              <a:t>PLC SIEMENS S7 -1200</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a:extLst>
              <a:ext uri="{FF2B5EF4-FFF2-40B4-BE49-F238E27FC236}">
                <a16:creationId xmlns:a16="http://schemas.microsoft.com/office/drawing/2014/main" xmlns="" id="{2A09478F-61F2-4D43-8E3A-D8913D6BC5A0}"/>
              </a:ext>
            </a:extLst>
          </p:cNvPr>
          <p:cNvSpPr>
            <a:spLocks noChangeArrowheads="1"/>
          </p:cNvSpPr>
          <p:nvPr/>
        </p:nvSpPr>
        <p:spPr bwMode="auto">
          <a:xfrm>
            <a:off x="460375" y="2842563"/>
            <a:ext cx="65236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CuadroTexto 14">
            <a:extLst>
              <a:ext uri="{FF2B5EF4-FFF2-40B4-BE49-F238E27FC236}">
                <a16:creationId xmlns:a16="http://schemas.microsoft.com/office/drawing/2014/main" xmlns="" id="{588DF1C0-ACC6-49AD-9254-2F06F641673A}"/>
              </a:ext>
            </a:extLst>
          </p:cNvPr>
          <p:cNvSpPr txBox="1"/>
          <p:nvPr/>
        </p:nvSpPr>
        <p:spPr>
          <a:xfrm>
            <a:off x="4838495" y="610357"/>
            <a:ext cx="3323859" cy="400110"/>
          </a:xfrm>
          <a:prstGeom prst="rect">
            <a:avLst/>
          </a:prstGeom>
          <a:noFill/>
        </p:spPr>
        <p:txBody>
          <a:bodyPr wrap="none" rtlCol="0">
            <a:spAutoFit/>
          </a:bodyPr>
          <a:lstStyle/>
          <a:p>
            <a:pPr marL="342900" indent="-342900">
              <a:buFont typeface="Arial" panose="020B0604020202020204" pitchFamily="34" charset="0"/>
              <a:buChar char="•"/>
            </a:pPr>
            <a:r>
              <a:rPr lang="es-EC" sz="2000" dirty="0">
                <a:latin typeface="+mj-lt"/>
                <a:cs typeface="Calibri" panose="020F0502020204030204" pitchFamily="34" charset="0"/>
              </a:rPr>
              <a:t>TOUCH PANEL KTP700</a:t>
            </a:r>
          </a:p>
        </p:txBody>
      </p:sp>
      <p:pic>
        <p:nvPicPr>
          <p:cNvPr id="12" name="Imagen 11">
            <a:extLst>
              <a:ext uri="{FF2B5EF4-FFF2-40B4-BE49-F238E27FC236}">
                <a16:creationId xmlns:a16="http://schemas.microsoft.com/office/drawing/2014/main" xmlns="" id="{54390957-576C-44BB-A8F6-B237AF6E24A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580138" y="1167093"/>
            <a:ext cx="1945042" cy="2166835"/>
          </a:xfrm>
          <a:prstGeom prst="rect">
            <a:avLst/>
          </a:prstGeom>
          <a:ln>
            <a:noFill/>
          </a:ln>
          <a:extLst>
            <a:ext uri="{53640926-AAD7-44D8-BBD7-CCE9431645EC}">
              <a14:shadowObscured xmlns:a14="http://schemas.microsoft.com/office/drawing/2010/main"/>
            </a:ext>
          </a:extLst>
        </p:spPr>
      </p:pic>
      <p:graphicFrame>
        <p:nvGraphicFramePr>
          <p:cNvPr id="8" name="Tabla 7">
            <a:extLst>
              <a:ext uri="{FF2B5EF4-FFF2-40B4-BE49-F238E27FC236}">
                <a16:creationId xmlns:a16="http://schemas.microsoft.com/office/drawing/2014/main" xmlns="" id="{F1F13415-BFF9-4248-90C1-E6CB0C79381F}"/>
              </a:ext>
            </a:extLst>
          </p:cNvPr>
          <p:cNvGraphicFramePr>
            <a:graphicFrameLocks noGrp="1"/>
          </p:cNvGraphicFramePr>
          <p:nvPr>
            <p:extLst>
              <p:ext uri="{D42A27DB-BD31-4B8C-83A1-F6EECF244321}">
                <p14:modId xmlns:p14="http://schemas.microsoft.com/office/powerpoint/2010/main" val="3358327088"/>
              </p:ext>
            </p:extLst>
          </p:nvPr>
        </p:nvGraphicFramePr>
        <p:xfrm>
          <a:off x="314880" y="3429000"/>
          <a:ext cx="4593911" cy="2700782"/>
        </p:xfrm>
        <a:graphic>
          <a:graphicData uri="http://schemas.openxmlformats.org/drawingml/2006/table">
            <a:tbl>
              <a:tblPr firstRow="1" firstCol="1" bandRow="1">
                <a:tableStyleId>{9D7B26C5-4107-4FEC-AEDC-1716B250A1EF}</a:tableStyleId>
              </a:tblPr>
              <a:tblGrid>
                <a:gridCol w="2930559">
                  <a:extLst>
                    <a:ext uri="{9D8B030D-6E8A-4147-A177-3AD203B41FA5}">
                      <a16:colId xmlns:a16="http://schemas.microsoft.com/office/drawing/2014/main" xmlns="" val="4248181823"/>
                    </a:ext>
                  </a:extLst>
                </a:gridCol>
                <a:gridCol w="1663352">
                  <a:extLst>
                    <a:ext uri="{9D8B030D-6E8A-4147-A177-3AD203B41FA5}">
                      <a16:colId xmlns:a16="http://schemas.microsoft.com/office/drawing/2014/main" xmlns="" val="569429217"/>
                    </a:ext>
                  </a:extLst>
                </a:gridCol>
              </a:tblGrid>
              <a:tr h="0">
                <a:tc>
                  <a:txBody>
                    <a:bodyPr/>
                    <a:lstStyle/>
                    <a:p>
                      <a:pPr>
                        <a:lnSpc>
                          <a:spcPct val="150000"/>
                        </a:lnSpc>
                        <a:spcAft>
                          <a:spcPts val="0"/>
                        </a:spcAft>
                      </a:pPr>
                      <a:r>
                        <a:rPr lang="es-EC" sz="1000" cap="all" dirty="0">
                          <a:effectLst/>
                        </a:rPr>
                        <a:t>Especificaciones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cap="all" dirty="0">
                          <a:effectLst/>
                        </a:rPr>
                        <a:t>datos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6010382"/>
                  </a:ext>
                </a:extLst>
              </a:tr>
              <a:tr h="0">
                <a:tc>
                  <a:txBody>
                    <a:bodyPr/>
                    <a:lstStyle/>
                    <a:p>
                      <a:pPr>
                        <a:lnSpc>
                          <a:spcPct val="150000"/>
                        </a:lnSpc>
                        <a:spcAft>
                          <a:spcPts val="0"/>
                        </a:spcAft>
                      </a:pPr>
                      <a:r>
                        <a:rPr lang="es-EC" sz="1000" cap="all" dirty="0">
                          <a:effectLst/>
                        </a:rPr>
                        <a:t>CPU</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1212C </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80697278"/>
                  </a:ext>
                </a:extLst>
              </a:tr>
              <a:tr h="0">
                <a:tc>
                  <a:txBody>
                    <a:bodyPr/>
                    <a:lstStyle/>
                    <a:p>
                      <a:pPr>
                        <a:lnSpc>
                          <a:spcPct val="150000"/>
                        </a:lnSpc>
                        <a:spcAft>
                          <a:spcPts val="0"/>
                        </a:spcAft>
                      </a:pPr>
                      <a:r>
                        <a:rPr lang="es-EC" sz="1000" cap="all" dirty="0">
                          <a:effectLst/>
                        </a:rPr>
                        <a:t>Versión</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AC/DC/Relay</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61183530"/>
                  </a:ext>
                </a:extLst>
              </a:tr>
              <a:tr h="0">
                <a:tc>
                  <a:txBody>
                    <a:bodyPr/>
                    <a:lstStyle/>
                    <a:p>
                      <a:pPr>
                        <a:lnSpc>
                          <a:spcPct val="150000"/>
                        </a:lnSpc>
                        <a:spcAft>
                          <a:spcPts val="0"/>
                        </a:spcAft>
                      </a:pPr>
                      <a:r>
                        <a:rPr lang="es-EC" sz="1000" cap="all" dirty="0">
                          <a:effectLst/>
                        </a:rPr>
                        <a:t>alimentación </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120 – 230 VAC</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22485959"/>
                  </a:ext>
                </a:extLst>
              </a:tr>
              <a:tr h="0">
                <a:tc>
                  <a:txBody>
                    <a:bodyPr/>
                    <a:lstStyle/>
                    <a:p>
                      <a:pPr>
                        <a:lnSpc>
                          <a:spcPct val="150000"/>
                        </a:lnSpc>
                        <a:spcAft>
                          <a:spcPts val="0"/>
                        </a:spcAft>
                      </a:pPr>
                      <a:r>
                        <a:rPr lang="es-EC" sz="1000" cap="all" dirty="0">
                          <a:effectLst/>
                        </a:rPr>
                        <a:t>Consumo Máximo</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240 mA a 120 VAC</a:t>
                      </a:r>
                    </a:p>
                    <a:p>
                      <a:pPr algn="ctr">
                        <a:lnSpc>
                          <a:spcPct val="150000"/>
                        </a:lnSpc>
                        <a:spcAft>
                          <a:spcPts val="0"/>
                        </a:spcAft>
                      </a:pPr>
                      <a:r>
                        <a:rPr lang="es-EC" sz="1000" dirty="0">
                          <a:effectLst/>
                        </a:rPr>
                        <a:t>120 mA a 230 VAC</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74251432"/>
                  </a:ext>
                </a:extLst>
              </a:tr>
              <a:tr h="0">
                <a:tc>
                  <a:txBody>
                    <a:bodyPr/>
                    <a:lstStyle/>
                    <a:p>
                      <a:pPr>
                        <a:lnSpc>
                          <a:spcPct val="150000"/>
                        </a:lnSpc>
                        <a:spcAft>
                          <a:spcPts val="0"/>
                        </a:spcAft>
                      </a:pPr>
                      <a:r>
                        <a:rPr lang="es-EC" sz="1000" cap="all" dirty="0">
                          <a:effectLst/>
                        </a:rPr>
                        <a:t>entradas analógicas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2 de 0 – 10 VDC</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865145286"/>
                  </a:ext>
                </a:extLst>
              </a:tr>
              <a:tr h="0">
                <a:tc>
                  <a:txBody>
                    <a:bodyPr/>
                    <a:lstStyle/>
                    <a:p>
                      <a:pPr>
                        <a:lnSpc>
                          <a:spcPct val="150000"/>
                        </a:lnSpc>
                        <a:spcAft>
                          <a:spcPts val="0"/>
                        </a:spcAft>
                      </a:pPr>
                      <a:r>
                        <a:rPr lang="es-EC" sz="1000" cap="all" dirty="0">
                          <a:effectLst/>
                        </a:rPr>
                        <a:t>salidas analógicas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0</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779600300"/>
                  </a:ext>
                </a:extLst>
              </a:tr>
              <a:tr h="0">
                <a:tc>
                  <a:txBody>
                    <a:bodyPr/>
                    <a:lstStyle/>
                    <a:p>
                      <a:pPr>
                        <a:lnSpc>
                          <a:spcPct val="150000"/>
                        </a:lnSpc>
                        <a:spcAft>
                          <a:spcPts val="0"/>
                        </a:spcAft>
                      </a:pPr>
                      <a:r>
                        <a:rPr lang="es-EC" sz="1000" cap="all">
                          <a:effectLst/>
                        </a:rPr>
                        <a:t>entradas digitales</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8 a 24VDC</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676297144"/>
                  </a:ext>
                </a:extLst>
              </a:tr>
              <a:tr h="0">
                <a:tc>
                  <a:txBody>
                    <a:bodyPr/>
                    <a:lstStyle/>
                    <a:p>
                      <a:pPr>
                        <a:lnSpc>
                          <a:spcPct val="150000"/>
                        </a:lnSpc>
                        <a:spcAft>
                          <a:spcPts val="0"/>
                        </a:spcAft>
                      </a:pPr>
                      <a:r>
                        <a:rPr lang="es-EC" sz="1000" cap="all">
                          <a:effectLst/>
                        </a:rPr>
                        <a:t>salidas digitales</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6 tipo Relé</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824836060"/>
                  </a:ext>
                </a:extLst>
              </a:tr>
              <a:tr h="0">
                <a:tc>
                  <a:txBody>
                    <a:bodyPr/>
                    <a:lstStyle/>
                    <a:p>
                      <a:pPr>
                        <a:lnSpc>
                          <a:spcPct val="150000"/>
                        </a:lnSpc>
                        <a:spcAft>
                          <a:spcPts val="0"/>
                        </a:spcAft>
                      </a:pPr>
                      <a:r>
                        <a:rPr lang="es-EC" sz="1000" cap="all">
                          <a:effectLst/>
                        </a:rPr>
                        <a:t>Protocolos de comunicación </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rPr>
                        <a:t>ETHERNET/PROFINET/PROFIBUS/RS232/RS485</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611671528"/>
                  </a:ext>
                </a:extLst>
              </a:tr>
              <a:tr h="0">
                <a:tc>
                  <a:txBody>
                    <a:bodyPr/>
                    <a:lstStyle/>
                    <a:p>
                      <a:pPr>
                        <a:lnSpc>
                          <a:spcPct val="150000"/>
                        </a:lnSpc>
                        <a:spcAft>
                          <a:spcPts val="0"/>
                        </a:spcAft>
                      </a:pPr>
                      <a:r>
                        <a:rPr lang="es-EC" sz="1000" cap="all">
                          <a:effectLst/>
                        </a:rPr>
                        <a:t>peso</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425 g</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247835325"/>
                  </a:ext>
                </a:extLst>
              </a:tr>
            </a:tbl>
          </a:graphicData>
        </a:graphic>
      </p:graphicFrame>
      <p:pic>
        <p:nvPicPr>
          <p:cNvPr id="17" name="Imagen 16">
            <a:extLst>
              <a:ext uri="{FF2B5EF4-FFF2-40B4-BE49-F238E27FC236}">
                <a16:creationId xmlns:a16="http://schemas.microsoft.com/office/drawing/2014/main" xmlns="" id="{FAE25535-3057-4821-ACC4-2A5E7233F95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620409" y="1240308"/>
            <a:ext cx="2727220" cy="1899578"/>
          </a:xfrm>
          <a:prstGeom prst="rect">
            <a:avLst/>
          </a:prstGeom>
          <a:ln>
            <a:noFill/>
          </a:ln>
          <a:extLst>
            <a:ext uri="{53640926-AAD7-44D8-BBD7-CCE9431645EC}">
              <a14:shadowObscured xmlns:a14="http://schemas.microsoft.com/office/drawing/2010/main"/>
            </a:ext>
          </a:extLst>
        </p:spPr>
      </p:pic>
      <p:graphicFrame>
        <p:nvGraphicFramePr>
          <p:cNvPr id="10" name="Tabla 9">
            <a:extLst>
              <a:ext uri="{FF2B5EF4-FFF2-40B4-BE49-F238E27FC236}">
                <a16:creationId xmlns:a16="http://schemas.microsoft.com/office/drawing/2014/main" xmlns="" id="{D12D644B-252C-4936-A967-1507DBC60DFA}"/>
              </a:ext>
            </a:extLst>
          </p:cNvPr>
          <p:cNvGraphicFramePr>
            <a:graphicFrameLocks noGrp="1"/>
          </p:cNvGraphicFramePr>
          <p:nvPr>
            <p:extLst>
              <p:ext uri="{D42A27DB-BD31-4B8C-83A1-F6EECF244321}">
                <p14:modId xmlns:p14="http://schemas.microsoft.com/office/powerpoint/2010/main" val="1098770778"/>
              </p:ext>
            </p:extLst>
          </p:nvPr>
        </p:nvGraphicFramePr>
        <p:xfrm>
          <a:off x="5376816" y="3386107"/>
          <a:ext cx="3466118" cy="2268220"/>
        </p:xfrm>
        <a:graphic>
          <a:graphicData uri="http://schemas.openxmlformats.org/drawingml/2006/table">
            <a:tbl>
              <a:tblPr firstRow="1" firstCol="1" bandRow="1">
                <a:tableStyleId>{9D7B26C5-4107-4FEC-AEDC-1716B250A1EF}</a:tableStyleId>
              </a:tblPr>
              <a:tblGrid>
                <a:gridCol w="1704983">
                  <a:extLst>
                    <a:ext uri="{9D8B030D-6E8A-4147-A177-3AD203B41FA5}">
                      <a16:colId xmlns:a16="http://schemas.microsoft.com/office/drawing/2014/main" xmlns="" val="4144692164"/>
                    </a:ext>
                  </a:extLst>
                </a:gridCol>
                <a:gridCol w="1761135">
                  <a:extLst>
                    <a:ext uri="{9D8B030D-6E8A-4147-A177-3AD203B41FA5}">
                      <a16:colId xmlns:a16="http://schemas.microsoft.com/office/drawing/2014/main" xmlns="" val="1830245274"/>
                    </a:ext>
                  </a:extLst>
                </a:gridCol>
              </a:tblGrid>
              <a:tr h="0">
                <a:tc>
                  <a:txBody>
                    <a:bodyPr/>
                    <a:lstStyle/>
                    <a:p>
                      <a:pPr>
                        <a:lnSpc>
                          <a:spcPct val="150000"/>
                        </a:lnSpc>
                        <a:spcAft>
                          <a:spcPts val="0"/>
                        </a:spcAft>
                      </a:pPr>
                      <a:r>
                        <a:rPr lang="es-EC" sz="1000" cap="all" dirty="0">
                          <a:effectLst/>
                        </a:rPr>
                        <a:t>Especificaciones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cap="all" dirty="0">
                          <a:effectLst/>
                        </a:rPr>
                        <a:t>datos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240352695"/>
                  </a:ext>
                </a:extLst>
              </a:tr>
              <a:tr h="0">
                <a:tc>
                  <a:txBody>
                    <a:bodyPr/>
                    <a:lstStyle/>
                    <a:p>
                      <a:pPr>
                        <a:lnSpc>
                          <a:spcPct val="150000"/>
                        </a:lnSpc>
                        <a:spcAft>
                          <a:spcPts val="0"/>
                        </a:spcAft>
                      </a:pPr>
                      <a:r>
                        <a:rPr lang="es-EC" sz="1000" cap="all" dirty="0">
                          <a:effectLst/>
                        </a:rPr>
                        <a:t>modelo</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6AV2123-2GB03-0AX0</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302903726"/>
                  </a:ext>
                </a:extLst>
              </a:tr>
              <a:tr h="0">
                <a:tc>
                  <a:txBody>
                    <a:bodyPr/>
                    <a:lstStyle/>
                    <a:p>
                      <a:pPr>
                        <a:lnSpc>
                          <a:spcPct val="150000"/>
                        </a:lnSpc>
                        <a:spcAft>
                          <a:spcPts val="0"/>
                        </a:spcAft>
                      </a:pPr>
                      <a:r>
                        <a:rPr lang="es-EC" sz="1000" cap="all" dirty="0">
                          <a:effectLst/>
                        </a:rPr>
                        <a:t>alimentación</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24 VDC</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157270541"/>
                  </a:ext>
                </a:extLst>
              </a:tr>
              <a:tr h="0">
                <a:tc>
                  <a:txBody>
                    <a:bodyPr/>
                    <a:lstStyle/>
                    <a:p>
                      <a:pPr>
                        <a:lnSpc>
                          <a:spcPct val="150000"/>
                        </a:lnSpc>
                        <a:spcAft>
                          <a:spcPts val="0"/>
                        </a:spcAft>
                      </a:pPr>
                      <a:r>
                        <a:rPr lang="es-EC" sz="1000" cap="all" dirty="0">
                          <a:effectLst/>
                        </a:rPr>
                        <a:t>consumo</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230 mA</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392622911"/>
                  </a:ext>
                </a:extLst>
              </a:tr>
              <a:tr h="0">
                <a:tc>
                  <a:txBody>
                    <a:bodyPr/>
                    <a:lstStyle/>
                    <a:p>
                      <a:pPr>
                        <a:lnSpc>
                          <a:spcPct val="150000"/>
                        </a:lnSpc>
                        <a:spcAft>
                          <a:spcPts val="0"/>
                        </a:spcAft>
                      </a:pPr>
                      <a:r>
                        <a:rPr lang="es-EC" sz="1000" cap="all" dirty="0">
                          <a:effectLst/>
                        </a:rPr>
                        <a:t>pantalla</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AC/DC/Relay</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91265633"/>
                  </a:ext>
                </a:extLst>
              </a:tr>
              <a:tr h="0">
                <a:tc>
                  <a:txBody>
                    <a:bodyPr/>
                    <a:lstStyle/>
                    <a:p>
                      <a:pPr>
                        <a:lnSpc>
                          <a:spcPct val="150000"/>
                        </a:lnSpc>
                        <a:spcAft>
                          <a:spcPts val="0"/>
                        </a:spcAft>
                      </a:pPr>
                      <a:r>
                        <a:rPr lang="es-EC" sz="1000" cap="all" dirty="0">
                          <a:effectLst/>
                        </a:rPr>
                        <a:t>Tamaño de pantalla</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7 pulgadas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83990797"/>
                  </a:ext>
                </a:extLst>
              </a:tr>
              <a:tr h="0">
                <a:tc>
                  <a:txBody>
                    <a:bodyPr/>
                    <a:lstStyle/>
                    <a:p>
                      <a:pPr>
                        <a:lnSpc>
                          <a:spcPct val="150000"/>
                        </a:lnSpc>
                        <a:spcAft>
                          <a:spcPts val="0"/>
                        </a:spcAft>
                      </a:pPr>
                      <a:r>
                        <a:rPr lang="es-EC" sz="1000" cap="all">
                          <a:effectLst/>
                        </a:rPr>
                        <a:t>resolución</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800 x 480</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000398945"/>
                  </a:ext>
                </a:extLst>
              </a:tr>
              <a:tr h="0">
                <a:tc>
                  <a:txBody>
                    <a:bodyPr/>
                    <a:lstStyle/>
                    <a:p>
                      <a:pPr>
                        <a:lnSpc>
                          <a:spcPct val="150000"/>
                        </a:lnSpc>
                        <a:spcAft>
                          <a:spcPts val="0"/>
                        </a:spcAft>
                      </a:pPr>
                      <a:r>
                        <a:rPr lang="es-EC" sz="1000" cap="all">
                          <a:effectLst/>
                        </a:rPr>
                        <a:t>Protocolos de comunicación</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rPr>
                        <a:t>ETHERNET/PROFINET/</a:t>
                      </a:r>
                    </a:p>
                    <a:p>
                      <a:pPr algn="ctr">
                        <a:lnSpc>
                          <a:spcPct val="150000"/>
                        </a:lnSpc>
                        <a:spcAft>
                          <a:spcPts val="0"/>
                        </a:spcAft>
                      </a:pPr>
                      <a:r>
                        <a:rPr lang="en-US" sz="1000" dirty="0">
                          <a:effectLst/>
                        </a:rPr>
                        <a:t>PROFIBUS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033978704"/>
                  </a:ext>
                </a:extLst>
              </a:tr>
              <a:tr h="0">
                <a:tc>
                  <a:txBody>
                    <a:bodyPr/>
                    <a:lstStyle/>
                    <a:p>
                      <a:pPr>
                        <a:lnSpc>
                          <a:spcPct val="150000"/>
                        </a:lnSpc>
                        <a:spcAft>
                          <a:spcPts val="0"/>
                        </a:spcAft>
                      </a:pPr>
                      <a:r>
                        <a:rPr lang="es-EC" sz="1000" cap="all">
                          <a:effectLst/>
                        </a:rPr>
                        <a:t>Dimensiones (WxH)</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rPr>
                        <a:t>214 x 158 mm</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928625346"/>
                  </a:ext>
                </a:extLst>
              </a:tr>
              <a:tr h="0">
                <a:tc>
                  <a:txBody>
                    <a:bodyPr/>
                    <a:lstStyle/>
                    <a:p>
                      <a:pPr>
                        <a:lnSpc>
                          <a:spcPct val="150000"/>
                        </a:lnSpc>
                        <a:spcAft>
                          <a:spcPts val="0"/>
                        </a:spcAft>
                      </a:pPr>
                      <a:r>
                        <a:rPr lang="es-EC" sz="1000" cap="all">
                          <a:effectLst/>
                        </a:rPr>
                        <a:t>peso</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dirty="0">
                          <a:effectLst/>
                        </a:rPr>
                        <a:t>780 g</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859775438"/>
                  </a:ext>
                </a:extLst>
              </a:tr>
            </a:tbl>
          </a:graphicData>
        </a:graphic>
      </p:graphicFrame>
      <p:sp>
        <p:nvSpPr>
          <p:cNvPr id="14" name="TextBox 2">
            <a:extLst>
              <a:ext uri="{FF2B5EF4-FFF2-40B4-BE49-F238E27FC236}">
                <a16:creationId xmlns:a16="http://schemas.microsoft.com/office/drawing/2014/main" xmlns="" id="{B6E046AB-D29A-4BB3-BDE1-75243615508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89320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307975" y="610357"/>
            <a:ext cx="2826415" cy="400110"/>
          </a:xfrm>
          <a:prstGeom prst="rect">
            <a:avLst/>
          </a:prstGeom>
          <a:noFill/>
        </p:spPr>
        <p:txBody>
          <a:bodyPr wrap="none" rtlCol="0">
            <a:spAutoFit/>
          </a:bodyPr>
          <a:lstStyle/>
          <a:p>
            <a:pPr marL="342900" indent="-342900">
              <a:buFont typeface="Arial" panose="020B0604020202020204" pitchFamily="34" charset="0"/>
              <a:buChar char="•"/>
            </a:pPr>
            <a:r>
              <a:rPr lang="es-EC" sz="2000" dirty="0">
                <a:latin typeface="+mj-lt"/>
                <a:cs typeface="Calibri" panose="020F0502020204030204" pitchFamily="34" charset="0"/>
              </a:rPr>
              <a:t>SWITCH CSM 1277</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a:extLst>
              <a:ext uri="{FF2B5EF4-FFF2-40B4-BE49-F238E27FC236}">
                <a16:creationId xmlns:a16="http://schemas.microsoft.com/office/drawing/2014/main" xmlns="" id="{2A09478F-61F2-4D43-8E3A-D8913D6BC5A0}"/>
              </a:ext>
            </a:extLst>
          </p:cNvPr>
          <p:cNvSpPr>
            <a:spLocks noChangeArrowheads="1"/>
          </p:cNvSpPr>
          <p:nvPr/>
        </p:nvSpPr>
        <p:spPr bwMode="auto">
          <a:xfrm>
            <a:off x="460375" y="2842563"/>
            <a:ext cx="65236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xmlns="" id="{2C63952A-71BE-487D-AEFA-C30AB79A16C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722197" y="1257945"/>
            <a:ext cx="1466850" cy="2307590"/>
          </a:xfrm>
          <a:prstGeom prst="rect">
            <a:avLst/>
          </a:prstGeom>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xmlns="" id="{EF915F8E-68E4-4B44-B4F3-14B19C0E6AAB}"/>
              </a:ext>
            </a:extLst>
          </p:cNvPr>
          <p:cNvGraphicFramePr>
            <a:graphicFrameLocks noGrp="1"/>
          </p:cNvGraphicFramePr>
          <p:nvPr>
            <p:extLst>
              <p:ext uri="{D42A27DB-BD31-4B8C-83A1-F6EECF244321}">
                <p14:modId xmlns:p14="http://schemas.microsoft.com/office/powerpoint/2010/main" val="1045720070"/>
              </p:ext>
            </p:extLst>
          </p:nvPr>
        </p:nvGraphicFramePr>
        <p:xfrm>
          <a:off x="1913180" y="3741216"/>
          <a:ext cx="5487670" cy="2019681"/>
        </p:xfrm>
        <a:graphic>
          <a:graphicData uri="http://schemas.openxmlformats.org/drawingml/2006/table">
            <a:tbl>
              <a:tblPr firstRow="1" firstCol="1" bandRow="1">
                <a:tableStyleId>{9D7B26C5-4107-4FEC-AEDC-1716B250A1EF}</a:tableStyleId>
              </a:tblPr>
              <a:tblGrid>
                <a:gridCol w="2699385">
                  <a:extLst>
                    <a:ext uri="{9D8B030D-6E8A-4147-A177-3AD203B41FA5}">
                      <a16:colId xmlns:a16="http://schemas.microsoft.com/office/drawing/2014/main" xmlns="" val="453733331"/>
                    </a:ext>
                  </a:extLst>
                </a:gridCol>
                <a:gridCol w="2788285">
                  <a:extLst>
                    <a:ext uri="{9D8B030D-6E8A-4147-A177-3AD203B41FA5}">
                      <a16:colId xmlns:a16="http://schemas.microsoft.com/office/drawing/2014/main" xmlns="" val="2810565205"/>
                    </a:ext>
                  </a:extLst>
                </a:gridCol>
              </a:tblGrid>
              <a:tr h="0">
                <a:tc>
                  <a:txBody>
                    <a:bodyPr/>
                    <a:lstStyle/>
                    <a:p>
                      <a:pPr>
                        <a:lnSpc>
                          <a:spcPct val="150000"/>
                        </a:lnSpc>
                        <a:spcAft>
                          <a:spcPts val="800"/>
                        </a:spcAft>
                      </a:pPr>
                      <a:r>
                        <a:rPr lang="es-EC" sz="1100" cap="all" dirty="0">
                          <a:effectLst/>
                        </a:rPr>
                        <a:t>Especificaciones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datos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825592738"/>
                  </a:ext>
                </a:extLst>
              </a:tr>
              <a:tr h="0">
                <a:tc>
                  <a:txBody>
                    <a:bodyPr/>
                    <a:lstStyle/>
                    <a:p>
                      <a:pPr>
                        <a:lnSpc>
                          <a:spcPct val="150000"/>
                        </a:lnSpc>
                        <a:spcAft>
                          <a:spcPts val="800"/>
                        </a:spcAft>
                      </a:pPr>
                      <a:r>
                        <a:rPr lang="es-EC" sz="1100" cap="all" dirty="0">
                          <a:effectLst/>
                        </a:rPr>
                        <a:t>modelo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6GK7277-1AA10-0AA0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55904102"/>
                  </a:ext>
                </a:extLst>
              </a:tr>
              <a:tr h="0">
                <a:tc>
                  <a:txBody>
                    <a:bodyPr/>
                    <a:lstStyle/>
                    <a:p>
                      <a:pPr>
                        <a:lnSpc>
                          <a:spcPct val="150000"/>
                        </a:lnSpc>
                        <a:spcAft>
                          <a:spcPts val="800"/>
                        </a:spcAft>
                      </a:pPr>
                      <a:r>
                        <a:rPr lang="es-EC" sz="1100" cap="all" dirty="0">
                          <a:effectLst/>
                        </a:rPr>
                        <a:t>alimentación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24 VDC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59900945"/>
                  </a:ext>
                </a:extLst>
              </a:tr>
              <a:tr h="0">
                <a:tc>
                  <a:txBody>
                    <a:bodyPr/>
                    <a:lstStyle/>
                    <a:p>
                      <a:pPr>
                        <a:lnSpc>
                          <a:spcPct val="150000"/>
                        </a:lnSpc>
                        <a:spcAft>
                          <a:spcPts val="800"/>
                        </a:spcAft>
                      </a:pPr>
                      <a:r>
                        <a:rPr lang="es-EC" sz="1100" cap="all" dirty="0">
                          <a:effectLst/>
                        </a:rPr>
                        <a:t>consumo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70 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866062303"/>
                  </a:ext>
                </a:extLst>
              </a:tr>
              <a:tr h="0">
                <a:tc>
                  <a:txBody>
                    <a:bodyPr/>
                    <a:lstStyle/>
                    <a:p>
                      <a:pPr>
                        <a:lnSpc>
                          <a:spcPct val="150000"/>
                        </a:lnSpc>
                        <a:spcAft>
                          <a:spcPts val="800"/>
                        </a:spcAft>
                      </a:pPr>
                      <a:r>
                        <a:rPr lang="es-EC" sz="1100" cap="all" dirty="0" err="1">
                          <a:effectLst/>
                        </a:rPr>
                        <a:t>N°</a:t>
                      </a:r>
                      <a:r>
                        <a:rPr lang="es-EC" sz="1100" cap="all" dirty="0">
                          <a:effectLst/>
                        </a:rPr>
                        <a:t> de puertos rj45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 conectores hembra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63111904"/>
                  </a:ext>
                </a:extLst>
              </a:tr>
              <a:tr h="0">
                <a:tc>
                  <a:txBody>
                    <a:bodyPr/>
                    <a:lstStyle/>
                    <a:p>
                      <a:pPr>
                        <a:lnSpc>
                          <a:spcPct val="150000"/>
                        </a:lnSpc>
                        <a:spcAft>
                          <a:spcPts val="800"/>
                        </a:spcAft>
                      </a:pPr>
                      <a:r>
                        <a:rPr lang="es-EC" sz="1100" cap="all">
                          <a:effectLst/>
                        </a:rPr>
                        <a:t>tasa de transferencia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10 Mbit/s, 100 Mbit/s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510980261"/>
                  </a:ext>
                </a:extLst>
              </a:tr>
              <a:tr h="0">
                <a:tc>
                  <a:txBody>
                    <a:bodyPr/>
                    <a:lstStyle/>
                    <a:p>
                      <a:pPr>
                        <a:lnSpc>
                          <a:spcPct val="150000"/>
                        </a:lnSpc>
                        <a:spcAft>
                          <a:spcPts val="800"/>
                        </a:spcAft>
                      </a:pPr>
                      <a:r>
                        <a:rPr lang="es-EC" sz="1100" cap="all">
                          <a:effectLst/>
                        </a:rPr>
                        <a:t>protección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IP20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10755873"/>
                  </a:ext>
                </a:extLst>
              </a:tr>
              <a:tr h="0">
                <a:tc>
                  <a:txBody>
                    <a:bodyPr/>
                    <a:lstStyle/>
                    <a:p>
                      <a:pPr>
                        <a:lnSpc>
                          <a:spcPct val="150000"/>
                        </a:lnSpc>
                        <a:spcAft>
                          <a:spcPts val="800"/>
                        </a:spcAft>
                      </a:pPr>
                      <a:r>
                        <a:rPr lang="es-EC" sz="1100" cap="all">
                          <a:effectLst/>
                        </a:rPr>
                        <a:t>Dimensiones (W</a:t>
                      </a:r>
                      <a:r>
                        <a:rPr lang="es-EC" sz="800" cap="all">
                          <a:effectLst/>
                        </a:rPr>
                        <a:t>x</a:t>
                      </a:r>
                      <a:r>
                        <a:rPr lang="es-EC" sz="1100" cap="all">
                          <a:effectLst/>
                        </a:rPr>
                        <a:t>H</a:t>
                      </a:r>
                      <a:r>
                        <a:rPr lang="es-EC" sz="800" cap="all">
                          <a:effectLst/>
                        </a:rPr>
                        <a:t>x</a:t>
                      </a:r>
                      <a:r>
                        <a:rPr lang="es-EC" sz="1100" cap="all">
                          <a:effectLst/>
                        </a:rPr>
                        <a:t>D)</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n-US" sz="1100" dirty="0">
                          <a:effectLst/>
                        </a:rPr>
                        <a:t>45 x 100 x 75 mm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098321428"/>
                  </a:ext>
                </a:extLst>
              </a:tr>
              <a:tr h="0">
                <a:tc>
                  <a:txBody>
                    <a:bodyPr/>
                    <a:lstStyle/>
                    <a:p>
                      <a:pPr>
                        <a:lnSpc>
                          <a:spcPct val="150000"/>
                        </a:lnSpc>
                        <a:spcAft>
                          <a:spcPts val="800"/>
                        </a:spcAft>
                      </a:pPr>
                      <a:r>
                        <a:rPr lang="es-EC" sz="1100" cap="all" dirty="0">
                          <a:effectLst/>
                        </a:rPr>
                        <a:t>peso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150 g</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225523463"/>
                  </a:ext>
                </a:extLst>
              </a:tr>
            </a:tbl>
          </a:graphicData>
        </a:graphic>
      </p:graphicFrame>
      <p:sp>
        <p:nvSpPr>
          <p:cNvPr id="11" name="TextBox 2">
            <a:extLst>
              <a:ext uri="{FF2B5EF4-FFF2-40B4-BE49-F238E27FC236}">
                <a16:creationId xmlns:a16="http://schemas.microsoft.com/office/drawing/2014/main" xmlns="" id="{2BD910A7-3B50-49C5-88FC-34E0B60369CB}"/>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47284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1428919" y="195313"/>
            <a:ext cx="6287747" cy="461665"/>
          </a:xfrm>
          <a:prstGeom prst="rect">
            <a:avLst/>
          </a:prstGeom>
          <a:noFill/>
        </p:spPr>
        <p:txBody>
          <a:bodyPr wrap="none" rtlCol="0">
            <a:spAutoFit/>
          </a:bodyPr>
          <a:lstStyle/>
          <a:p>
            <a:r>
              <a:rPr lang="es-EC" sz="2400" b="1" dirty="0">
                <a:latin typeface="+mj-lt"/>
                <a:cs typeface="Calibri" panose="020F0502020204030204" pitchFamily="34" charset="0"/>
              </a:rPr>
              <a:t>SISTEMA DE ROBÓTICA COLABORATIVA</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a:extLst>
              <a:ext uri="{FF2B5EF4-FFF2-40B4-BE49-F238E27FC236}">
                <a16:creationId xmlns:a16="http://schemas.microsoft.com/office/drawing/2014/main" xmlns="" id="{2A09478F-61F2-4D43-8E3A-D8913D6BC5A0}"/>
              </a:ext>
            </a:extLst>
          </p:cNvPr>
          <p:cNvSpPr>
            <a:spLocks noChangeArrowheads="1"/>
          </p:cNvSpPr>
          <p:nvPr/>
        </p:nvSpPr>
        <p:spPr bwMode="auto">
          <a:xfrm>
            <a:off x="460375" y="2842563"/>
            <a:ext cx="65236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xmlns="" id="{E36599E7-B419-49D1-B6A5-E8D4BEB568DF}"/>
              </a:ext>
            </a:extLst>
          </p:cNvPr>
          <p:cNvSpPr>
            <a:spLocks noChangeArrowheads="1"/>
          </p:cNvSpPr>
          <p:nvPr/>
        </p:nvSpPr>
        <p:spPr bwMode="auto">
          <a:xfrm>
            <a:off x="460374" y="1872561"/>
            <a:ext cx="93620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3" name="Objeto 12">
            <a:extLst>
              <a:ext uri="{FF2B5EF4-FFF2-40B4-BE49-F238E27FC236}">
                <a16:creationId xmlns:a16="http://schemas.microsoft.com/office/drawing/2014/main" xmlns="" id="{AAC8ED92-D409-4D81-91C7-A1BE4916337D}"/>
              </a:ext>
            </a:extLst>
          </p:cNvPr>
          <p:cNvGraphicFramePr>
            <a:graphicFrameLocks noChangeAspect="1"/>
          </p:cNvGraphicFramePr>
          <p:nvPr>
            <p:extLst>
              <p:ext uri="{D42A27DB-BD31-4B8C-83A1-F6EECF244321}">
                <p14:modId xmlns:p14="http://schemas.microsoft.com/office/powerpoint/2010/main" val="4119655014"/>
              </p:ext>
            </p:extLst>
          </p:nvPr>
        </p:nvGraphicFramePr>
        <p:xfrm>
          <a:off x="916781" y="975218"/>
          <a:ext cx="7312025" cy="812447"/>
        </p:xfrm>
        <a:graphic>
          <a:graphicData uri="http://schemas.openxmlformats.org/presentationml/2006/ole">
            <mc:AlternateContent xmlns:mc="http://schemas.openxmlformats.org/markup-compatibility/2006">
              <mc:Choice xmlns:v="urn:schemas-microsoft-com:vml" Requires="v">
                <p:oleObj spid="_x0000_s4098" name="Visio" r:id="rId5" imgW="5610302" imgH="618949" progId="Visio.Drawing.15">
                  <p:embed/>
                </p:oleObj>
              </mc:Choice>
              <mc:Fallback>
                <p:oleObj name="Visio" r:id="rId5" imgW="5610302" imgH="618949" progId="Visio.Drawing.15">
                  <p:embed/>
                  <p:pic>
                    <p:nvPicPr>
                      <p:cNvPr id="8" name="Objeto 7">
                        <a:extLst>
                          <a:ext uri="{FF2B5EF4-FFF2-40B4-BE49-F238E27FC236}">
                            <a16:creationId xmlns:a16="http://schemas.microsoft.com/office/drawing/2014/main" xmlns="" id="{85ED1A54-7F49-4787-9B48-3CC3EF766582}"/>
                          </a:ext>
                        </a:extLst>
                      </p:cNvPr>
                      <p:cNvPicPr>
                        <a:picLocks noChangeAspect="1" noChangeArrowheads="1"/>
                      </p:cNvPicPr>
                      <p:nvPr/>
                    </p:nvPicPr>
                    <p:blipFill>
                      <a:blip r:embed="rId6"/>
                      <a:srcRect/>
                      <a:stretch>
                        <a:fillRect/>
                      </a:stretch>
                    </p:blipFill>
                    <p:spPr bwMode="auto">
                      <a:xfrm>
                        <a:off x="916781" y="975218"/>
                        <a:ext cx="7312025" cy="812447"/>
                      </a:xfrm>
                      <a:prstGeom prst="rect">
                        <a:avLst/>
                      </a:prstGeom>
                      <a:noFill/>
                    </p:spPr>
                  </p:pic>
                </p:oleObj>
              </mc:Fallback>
            </mc:AlternateContent>
          </a:graphicData>
        </a:graphic>
      </p:graphicFrame>
      <p:graphicFrame>
        <p:nvGraphicFramePr>
          <p:cNvPr id="17" name="Diagrama 16">
            <a:extLst>
              <a:ext uri="{FF2B5EF4-FFF2-40B4-BE49-F238E27FC236}">
                <a16:creationId xmlns:a16="http://schemas.microsoft.com/office/drawing/2014/main" xmlns="" id="{2A8AF9B8-6939-425B-9570-3F558BE7AA23}"/>
              </a:ext>
            </a:extLst>
          </p:cNvPr>
          <p:cNvGraphicFramePr/>
          <p:nvPr>
            <p:extLst>
              <p:ext uri="{D42A27DB-BD31-4B8C-83A1-F6EECF244321}">
                <p14:modId xmlns:p14="http://schemas.microsoft.com/office/powerpoint/2010/main" val="792230646"/>
              </p:ext>
            </p:extLst>
          </p:nvPr>
        </p:nvGraphicFramePr>
        <p:xfrm>
          <a:off x="971248" y="2620596"/>
          <a:ext cx="4761878" cy="3387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CuadroTexto 17">
            <a:extLst>
              <a:ext uri="{FF2B5EF4-FFF2-40B4-BE49-F238E27FC236}">
                <a16:creationId xmlns:a16="http://schemas.microsoft.com/office/drawing/2014/main" xmlns="" id="{3D200037-C238-489E-BCEF-F4C002AEDF9D}"/>
              </a:ext>
            </a:extLst>
          </p:cNvPr>
          <p:cNvSpPr txBox="1"/>
          <p:nvPr/>
        </p:nvSpPr>
        <p:spPr>
          <a:xfrm>
            <a:off x="392199" y="2101775"/>
            <a:ext cx="3941983" cy="338554"/>
          </a:xfrm>
          <a:prstGeom prst="rect">
            <a:avLst/>
          </a:prstGeom>
          <a:noFill/>
        </p:spPr>
        <p:txBody>
          <a:bodyPr wrap="square" rtlCol="0">
            <a:spAutoFit/>
          </a:bodyPr>
          <a:lstStyle/>
          <a:p>
            <a:r>
              <a:rPr lang="es-ES" sz="1600" b="1" dirty="0">
                <a:cs typeface="Calibri" panose="020F0502020204030204" pitchFamily="34" charset="0"/>
              </a:rPr>
              <a:t>E</a:t>
            </a:r>
            <a:r>
              <a:rPr lang="es-EC" sz="1600" b="1" dirty="0">
                <a:cs typeface="Calibri" panose="020F0502020204030204" pitchFamily="34" charset="0"/>
              </a:rPr>
              <a:t>TAPAS DE DESARROLLO </a:t>
            </a:r>
          </a:p>
        </p:txBody>
      </p:sp>
      <p:sp>
        <p:nvSpPr>
          <p:cNvPr id="14" name="TextBox 2">
            <a:extLst>
              <a:ext uri="{FF2B5EF4-FFF2-40B4-BE49-F238E27FC236}">
                <a16:creationId xmlns:a16="http://schemas.microsoft.com/office/drawing/2014/main" xmlns="" id="{A44242CA-A87A-4DC9-BD7E-A442CC8EEC7F}"/>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93871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FUNCIONAMIENTO GENERAL</a:t>
            </a:r>
          </a:p>
        </p:txBody>
      </p:sp>
      <p:sp>
        <p:nvSpPr>
          <p:cNvPr id="3" name="Rectangle 2">
            <a:extLst>
              <a:ext uri="{FF2B5EF4-FFF2-40B4-BE49-F238E27FC236}">
                <a16:creationId xmlns:a16="http://schemas.microsoft.com/office/drawing/2014/main" xmlns="" id="{C800C106-71AF-4A1F-B58B-3A365B90E4D2}"/>
              </a:ext>
            </a:extLst>
          </p:cNvPr>
          <p:cNvSpPr>
            <a:spLocks noChangeArrowheads="1"/>
          </p:cNvSpPr>
          <p:nvPr/>
        </p:nvSpPr>
        <p:spPr bwMode="auto">
          <a:xfrm>
            <a:off x="1186227" y="87594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TextBox 2">
            <a:extLst>
              <a:ext uri="{FF2B5EF4-FFF2-40B4-BE49-F238E27FC236}">
                <a16:creationId xmlns:a16="http://schemas.microsoft.com/office/drawing/2014/main" xmlns="" id="{E1AEF573-D968-41B7-8014-2C00A5F3CEA4}"/>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
        <p:nvSpPr>
          <p:cNvPr id="2" name="Rectangle 2">
            <a:extLst>
              <a:ext uri="{FF2B5EF4-FFF2-40B4-BE49-F238E27FC236}">
                <a16:creationId xmlns:a16="http://schemas.microsoft.com/office/drawing/2014/main" xmlns="" id="{9CB87C6B-CC87-40AA-B92E-B5C70FDFC73F}"/>
              </a:ext>
            </a:extLst>
          </p:cNvPr>
          <p:cNvSpPr>
            <a:spLocks noChangeArrowheads="1"/>
          </p:cNvSpPr>
          <p:nvPr/>
        </p:nvSpPr>
        <p:spPr bwMode="auto">
          <a:xfrm>
            <a:off x="3245477" y="1904960"/>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xmlns="" id="{0DA18BCE-3E69-4A3D-B645-6480B185215F}"/>
              </a:ext>
            </a:extLst>
          </p:cNvPr>
          <p:cNvGraphicFramePr>
            <a:graphicFrameLocks noChangeAspect="1"/>
          </p:cNvGraphicFramePr>
          <p:nvPr>
            <p:extLst>
              <p:ext uri="{D42A27DB-BD31-4B8C-83A1-F6EECF244321}">
                <p14:modId xmlns:p14="http://schemas.microsoft.com/office/powerpoint/2010/main" val="2852233440"/>
              </p:ext>
            </p:extLst>
          </p:nvPr>
        </p:nvGraphicFramePr>
        <p:xfrm>
          <a:off x="2871990" y="1895301"/>
          <a:ext cx="3879694" cy="2306432"/>
        </p:xfrm>
        <a:graphic>
          <a:graphicData uri="http://schemas.openxmlformats.org/presentationml/2006/ole">
            <mc:AlternateContent xmlns:mc="http://schemas.openxmlformats.org/markup-compatibility/2006">
              <mc:Choice xmlns:v="urn:schemas-microsoft-com:vml" Requires="v">
                <p:oleObj spid="_x0000_s5122" name="Visio" r:id="rId5" imgW="2419166" imgH="1438403" progId="Visio.Drawing.15">
                  <p:embed/>
                </p:oleObj>
              </mc:Choice>
              <mc:Fallback>
                <p:oleObj name="Visio" r:id="rId5" imgW="2419166" imgH="1438403"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1990" y="1895301"/>
                        <a:ext cx="3879694" cy="2306432"/>
                      </a:xfrm>
                      <a:prstGeom prst="rect">
                        <a:avLst/>
                      </a:prstGeom>
                      <a:noFill/>
                    </p:spPr>
                  </p:pic>
                </p:oleObj>
              </mc:Fallback>
            </mc:AlternateContent>
          </a:graphicData>
        </a:graphic>
      </p:graphicFrame>
    </p:spTree>
    <p:extLst>
      <p:ext uri="{BB962C8B-B14F-4D97-AF65-F5344CB8AC3E}">
        <p14:creationId xmlns:p14="http://schemas.microsoft.com/office/powerpoint/2010/main" val="392079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785343"/>
          </a:xfrm>
          <a:prstGeom prst="rect">
            <a:avLst/>
          </a:prstGeom>
          <a:noFill/>
        </p:spPr>
        <p:txBody>
          <a:bodyPr wrap="square" rtlCol="0">
            <a:spAutoFit/>
          </a:bodyPr>
          <a:lstStyle/>
          <a:p>
            <a:pPr>
              <a:lnSpc>
                <a:spcPct val="150000"/>
              </a:lnSpc>
            </a:pPr>
            <a:r>
              <a:rPr lang="es-EC" sz="1600" b="1" dirty="0"/>
              <a:t>DISEÑO E IMPLEMENTACIÓN ELÉCTRICA Y ELECTÓRONICA</a:t>
            </a:r>
          </a:p>
          <a:p>
            <a:pPr marL="285750" indent="-285750">
              <a:lnSpc>
                <a:spcPct val="150000"/>
              </a:lnSpc>
              <a:buFont typeface="Arial" panose="020B0604020202020204" pitchFamily="34" charset="0"/>
              <a:buChar char="•"/>
            </a:pPr>
            <a:r>
              <a:rPr lang="es-EC" sz="1600" dirty="0"/>
              <a:t>SELECCIÓN DEL SENSOR DE PRESENCIA</a:t>
            </a:r>
          </a:p>
        </p:txBody>
      </p:sp>
      <p:graphicFrame>
        <p:nvGraphicFramePr>
          <p:cNvPr id="2" name="Tabla 1">
            <a:extLst>
              <a:ext uri="{FF2B5EF4-FFF2-40B4-BE49-F238E27FC236}">
                <a16:creationId xmlns:a16="http://schemas.microsoft.com/office/drawing/2014/main" xmlns="" id="{E924CDC4-DFD9-46C3-875B-14FFAB913F9D}"/>
              </a:ext>
            </a:extLst>
          </p:cNvPr>
          <p:cNvGraphicFramePr>
            <a:graphicFrameLocks noGrp="1"/>
          </p:cNvGraphicFramePr>
          <p:nvPr>
            <p:extLst>
              <p:ext uri="{D42A27DB-BD31-4B8C-83A1-F6EECF244321}">
                <p14:modId xmlns:p14="http://schemas.microsoft.com/office/powerpoint/2010/main" val="3326010532"/>
              </p:ext>
            </p:extLst>
          </p:nvPr>
        </p:nvGraphicFramePr>
        <p:xfrm>
          <a:off x="1988335" y="1543252"/>
          <a:ext cx="5168917" cy="1822323"/>
        </p:xfrm>
        <a:graphic>
          <a:graphicData uri="http://schemas.openxmlformats.org/drawingml/2006/table">
            <a:tbl>
              <a:tblPr firstRow="1" firstCol="1" bandRow="1">
                <a:tableStyleId>{9D7B26C5-4107-4FEC-AEDC-1716B250A1EF}</a:tableStyleId>
              </a:tblPr>
              <a:tblGrid>
                <a:gridCol w="2012408">
                  <a:extLst>
                    <a:ext uri="{9D8B030D-6E8A-4147-A177-3AD203B41FA5}">
                      <a16:colId xmlns:a16="http://schemas.microsoft.com/office/drawing/2014/main" xmlns="" val="713917390"/>
                    </a:ext>
                  </a:extLst>
                </a:gridCol>
                <a:gridCol w="1616511">
                  <a:extLst>
                    <a:ext uri="{9D8B030D-6E8A-4147-A177-3AD203B41FA5}">
                      <a16:colId xmlns:a16="http://schemas.microsoft.com/office/drawing/2014/main" xmlns="" val="2941160223"/>
                    </a:ext>
                  </a:extLst>
                </a:gridCol>
                <a:gridCol w="1539998">
                  <a:extLst>
                    <a:ext uri="{9D8B030D-6E8A-4147-A177-3AD203B41FA5}">
                      <a16:colId xmlns:a16="http://schemas.microsoft.com/office/drawing/2014/main" xmlns="" val="1490215105"/>
                    </a:ext>
                  </a:extLst>
                </a:gridCol>
              </a:tblGrid>
              <a:tr h="0">
                <a:tc>
                  <a:txBody>
                    <a:bodyPr/>
                    <a:lstStyle/>
                    <a:p>
                      <a:pPr algn="ctr">
                        <a:lnSpc>
                          <a:spcPct val="150000"/>
                        </a:lnSpc>
                        <a:spcAft>
                          <a:spcPts val="8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Sensor infrarrojo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sensor ultrasónico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730260921"/>
                  </a:ext>
                </a:extLst>
              </a:tr>
              <a:tr h="0">
                <a:tc>
                  <a:txBody>
                    <a:bodyPr/>
                    <a:lstStyle/>
                    <a:p>
                      <a:pPr>
                        <a:lnSpc>
                          <a:spcPct val="150000"/>
                        </a:lnSpc>
                        <a:spcAft>
                          <a:spcPts val="800"/>
                        </a:spcAft>
                      </a:pPr>
                      <a:r>
                        <a:rPr lang="es-EC" sz="1100" cap="all" dirty="0">
                          <a:effectLst/>
                        </a:rPr>
                        <a:t>distancia mínima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&lt; 6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&lt; 6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700369947"/>
                  </a:ext>
                </a:extLst>
              </a:tr>
              <a:tr h="0">
                <a:tc>
                  <a:txBody>
                    <a:bodyPr/>
                    <a:lstStyle/>
                    <a:p>
                      <a:pPr>
                        <a:lnSpc>
                          <a:spcPct val="150000"/>
                        </a:lnSpc>
                        <a:spcAft>
                          <a:spcPts val="800"/>
                        </a:spcAft>
                      </a:pPr>
                      <a:r>
                        <a:rPr lang="es-EC" sz="1100" cap="all" dirty="0">
                          <a:effectLst/>
                        </a:rPr>
                        <a:t>distancia máxima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&gt; 10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&gt; 10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44664523"/>
                  </a:ext>
                </a:extLst>
              </a:tr>
              <a:tr h="0">
                <a:tc>
                  <a:txBody>
                    <a:bodyPr/>
                    <a:lstStyle/>
                    <a:p>
                      <a:pPr>
                        <a:lnSpc>
                          <a:spcPct val="150000"/>
                        </a:lnSpc>
                        <a:spcAft>
                          <a:spcPts val="800"/>
                        </a:spcAft>
                      </a:pPr>
                      <a:r>
                        <a:rPr lang="es-EC" sz="1100" cap="all" dirty="0">
                          <a:effectLst/>
                        </a:rPr>
                        <a:t>precisión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4%</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4%</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434637753"/>
                  </a:ext>
                </a:extLst>
              </a:tr>
              <a:tr h="0">
                <a:tc>
                  <a:txBody>
                    <a:bodyPr/>
                    <a:lstStyle/>
                    <a:p>
                      <a:pPr>
                        <a:lnSpc>
                          <a:spcPct val="150000"/>
                        </a:lnSpc>
                        <a:spcAft>
                          <a:spcPts val="800"/>
                        </a:spcAft>
                      </a:pPr>
                      <a:r>
                        <a:rPr lang="es-EC" sz="1100" cap="all">
                          <a:effectLst/>
                        </a:rPr>
                        <a:t>interferencias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Polvo o virutas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No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912905948"/>
                  </a:ext>
                </a:extLst>
              </a:tr>
              <a:tr h="0">
                <a:tc>
                  <a:txBody>
                    <a:bodyPr/>
                    <a:lstStyle/>
                    <a:p>
                      <a:pPr>
                        <a:lnSpc>
                          <a:spcPct val="150000"/>
                        </a:lnSpc>
                        <a:spcAft>
                          <a:spcPts val="800"/>
                        </a:spcAft>
                      </a:pPr>
                      <a:r>
                        <a:rPr lang="es-EC" sz="1100" cap="all">
                          <a:effectLst/>
                        </a:rPr>
                        <a:t>RANGO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Línea recta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Amplio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767972174"/>
                  </a:ext>
                </a:extLst>
              </a:tr>
              <a:tr h="0">
                <a:tc>
                  <a:txBody>
                    <a:bodyPr/>
                    <a:lstStyle/>
                    <a:p>
                      <a:pPr>
                        <a:lnSpc>
                          <a:spcPct val="150000"/>
                        </a:lnSpc>
                        <a:spcAft>
                          <a:spcPts val="80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&lt; $ 10.00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&lt; $ 10.00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903513030"/>
                  </a:ext>
                </a:extLst>
              </a:tr>
            </a:tbl>
          </a:graphicData>
        </a:graphic>
      </p:graphicFrame>
      <p:pic>
        <p:nvPicPr>
          <p:cNvPr id="13" name="Imagen 12">
            <a:extLst>
              <a:ext uri="{FF2B5EF4-FFF2-40B4-BE49-F238E27FC236}">
                <a16:creationId xmlns:a16="http://schemas.microsoft.com/office/drawing/2014/main" xmlns="" id="{B0D6BDC9-92EB-4FC0-9590-5E56E4109B9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152717" y="3595909"/>
            <a:ext cx="2857709" cy="2214616"/>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xmlns="" id="{68EDFD45-73FE-4629-8F3E-0B8907D916B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341633" y="3953376"/>
            <a:ext cx="2490537" cy="991482"/>
          </a:xfrm>
          <a:prstGeom prst="rect">
            <a:avLst/>
          </a:prstGeom>
          <a:ln>
            <a:noFill/>
          </a:ln>
          <a:extLst>
            <a:ext uri="{53640926-AAD7-44D8-BBD7-CCE9431645EC}">
              <a14:shadowObscured xmlns:a14="http://schemas.microsoft.com/office/drawing/2010/main"/>
            </a:ext>
          </a:extLst>
        </p:spPr>
      </p:pic>
      <p:sp>
        <p:nvSpPr>
          <p:cNvPr id="15" name="Rectángulo 21">
            <a:extLst>
              <a:ext uri="{FF2B5EF4-FFF2-40B4-BE49-F238E27FC236}">
                <a16:creationId xmlns:a16="http://schemas.microsoft.com/office/drawing/2014/main" xmlns="" id="{3B179F04-E397-4DB5-8AFB-68A4C4D3E8E4}"/>
              </a:ext>
            </a:extLst>
          </p:cNvPr>
          <p:cNvSpPr/>
          <p:nvPr/>
        </p:nvSpPr>
        <p:spPr>
          <a:xfrm>
            <a:off x="1641451" y="5903014"/>
            <a:ext cx="2256781" cy="246221"/>
          </a:xfrm>
          <a:prstGeom prst="rect">
            <a:avLst/>
          </a:prstGeom>
        </p:spPr>
        <p:txBody>
          <a:bodyPr wrap="square">
            <a:spAutoFit/>
          </a:bodyPr>
          <a:lstStyle/>
          <a:p>
            <a:r>
              <a:rPr lang="es-EC" sz="1000" dirty="0"/>
              <a:t>Medición de sensor ultrasónico</a:t>
            </a:r>
          </a:p>
        </p:txBody>
      </p:sp>
      <p:sp>
        <p:nvSpPr>
          <p:cNvPr id="16" name="Rectángulo 21">
            <a:extLst>
              <a:ext uri="{FF2B5EF4-FFF2-40B4-BE49-F238E27FC236}">
                <a16:creationId xmlns:a16="http://schemas.microsoft.com/office/drawing/2014/main" xmlns="" id="{932D85B7-E876-4367-B032-1B683617224F}"/>
              </a:ext>
            </a:extLst>
          </p:cNvPr>
          <p:cNvSpPr/>
          <p:nvPr/>
        </p:nvSpPr>
        <p:spPr>
          <a:xfrm>
            <a:off x="5736090" y="5008360"/>
            <a:ext cx="2256781" cy="246221"/>
          </a:xfrm>
          <a:prstGeom prst="rect">
            <a:avLst/>
          </a:prstGeom>
        </p:spPr>
        <p:txBody>
          <a:bodyPr wrap="square">
            <a:spAutoFit/>
          </a:bodyPr>
          <a:lstStyle/>
          <a:p>
            <a:r>
              <a:rPr lang="es-EC" sz="1000" dirty="0"/>
              <a:t>Medición de sensor infrarrojo</a:t>
            </a:r>
          </a:p>
        </p:txBody>
      </p:sp>
      <p:sp>
        <p:nvSpPr>
          <p:cNvPr id="18" name="TextBox 2">
            <a:extLst>
              <a:ext uri="{FF2B5EF4-FFF2-40B4-BE49-F238E27FC236}">
                <a16:creationId xmlns:a16="http://schemas.microsoft.com/office/drawing/2014/main" xmlns="" id="{B3DFCD4C-36C4-44EA-ACFC-9E1C312EA850}"/>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83002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SELECCIÓN DEL SENSOR ULTRASÓNICO</a:t>
            </a:r>
          </a:p>
        </p:txBody>
      </p:sp>
      <p:graphicFrame>
        <p:nvGraphicFramePr>
          <p:cNvPr id="3" name="Tabla 2">
            <a:extLst>
              <a:ext uri="{FF2B5EF4-FFF2-40B4-BE49-F238E27FC236}">
                <a16:creationId xmlns:a16="http://schemas.microsoft.com/office/drawing/2014/main" xmlns="" id="{CDAC4D98-92A2-487F-8B56-634DA5BBE82D}"/>
              </a:ext>
            </a:extLst>
          </p:cNvPr>
          <p:cNvGraphicFramePr>
            <a:graphicFrameLocks noGrp="1"/>
          </p:cNvGraphicFramePr>
          <p:nvPr>
            <p:extLst>
              <p:ext uri="{D42A27DB-BD31-4B8C-83A1-F6EECF244321}">
                <p14:modId xmlns:p14="http://schemas.microsoft.com/office/powerpoint/2010/main" val="1773982090"/>
              </p:ext>
            </p:extLst>
          </p:nvPr>
        </p:nvGraphicFramePr>
        <p:xfrm>
          <a:off x="764951" y="1333449"/>
          <a:ext cx="7615686" cy="2917317"/>
        </p:xfrm>
        <a:graphic>
          <a:graphicData uri="http://schemas.openxmlformats.org/drawingml/2006/table">
            <a:tbl>
              <a:tblPr firstRow="1" firstCol="1" bandRow="1">
                <a:tableStyleId>{9D7B26C5-4107-4FEC-AEDC-1716B250A1EF}</a:tableStyleId>
              </a:tblPr>
              <a:tblGrid>
                <a:gridCol w="2410946">
                  <a:extLst>
                    <a:ext uri="{9D8B030D-6E8A-4147-A177-3AD203B41FA5}">
                      <a16:colId xmlns:a16="http://schemas.microsoft.com/office/drawing/2014/main" xmlns="" val="199254123"/>
                    </a:ext>
                  </a:extLst>
                </a:gridCol>
                <a:gridCol w="1397793">
                  <a:extLst>
                    <a:ext uri="{9D8B030D-6E8A-4147-A177-3AD203B41FA5}">
                      <a16:colId xmlns:a16="http://schemas.microsoft.com/office/drawing/2014/main" xmlns="" val="2228234672"/>
                    </a:ext>
                  </a:extLst>
                </a:gridCol>
                <a:gridCol w="1400483">
                  <a:extLst>
                    <a:ext uri="{9D8B030D-6E8A-4147-A177-3AD203B41FA5}">
                      <a16:colId xmlns:a16="http://schemas.microsoft.com/office/drawing/2014/main" xmlns="" val="2655431301"/>
                    </a:ext>
                  </a:extLst>
                </a:gridCol>
                <a:gridCol w="1203232">
                  <a:extLst>
                    <a:ext uri="{9D8B030D-6E8A-4147-A177-3AD203B41FA5}">
                      <a16:colId xmlns:a16="http://schemas.microsoft.com/office/drawing/2014/main" xmlns="" val="2615140303"/>
                    </a:ext>
                  </a:extLst>
                </a:gridCol>
                <a:gridCol w="1203232">
                  <a:extLst>
                    <a:ext uri="{9D8B030D-6E8A-4147-A177-3AD203B41FA5}">
                      <a16:colId xmlns:a16="http://schemas.microsoft.com/office/drawing/2014/main" xmlns="" val="54897558"/>
                    </a:ext>
                  </a:extLst>
                </a:gridCol>
              </a:tblGrid>
              <a:tr h="0">
                <a:tc>
                  <a:txBody>
                    <a:bodyPr/>
                    <a:lstStyle/>
                    <a:p>
                      <a:pPr algn="ctr">
                        <a:lnSpc>
                          <a:spcPct val="150000"/>
                        </a:lnSpc>
                        <a:spcAft>
                          <a:spcPts val="8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HC – SR04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US – 100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I2C URM09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LV – EZ1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397249309"/>
                  </a:ext>
                </a:extLst>
              </a:tr>
              <a:tr h="0">
                <a:tc>
                  <a:txBody>
                    <a:bodyPr/>
                    <a:lstStyle/>
                    <a:p>
                      <a:pPr>
                        <a:lnSpc>
                          <a:spcPct val="150000"/>
                        </a:lnSpc>
                        <a:spcAft>
                          <a:spcPts val="800"/>
                        </a:spcAft>
                      </a:pPr>
                      <a:r>
                        <a:rPr lang="es-EC" sz="1100" cap="all" dirty="0">
                          <a:effectLst/>
                        </a:rPr>
                        <a:t>ALIMENTACIÓN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2.4 – 5.5 V </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3.3 – 5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2.2 – 5.5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407940868"/>
                  </a:ext>
                </a:extLst>
              </a:tr>
              <a:tr h="0">
                <a:tc>
                  <a:txBody>
                    <a:bodyPr/>
                    <a:lstStyle/>
                    <a:p>
                      <a:pPr>
                        <a:lnSpc>
                          <a:spcPct val="150000"/>
                        </a:lnSpc>
                        <a:spcAft>
                          <a:spcPts val="800"/>
                        </a:spcAft>
                      </a:pPr>
                      <a:r>
                        <a:rPr lang="es-EC" sz="1100" cap="all" dirty="0">
                          <a:effectLst/>
                        </a:rPr>
                        <a:t>Consumo de corriente</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15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513711215"/>
                  </a:ext>
                </a:extLst>
              </a:tr>
              <a:tr h="0">
                <a:tc>
                  <a:txBody>
                    <a:bodyPr/>
                    <a:lstStyle/>
                    <a:p>
                      <a:pPr>
                        <a:lnSpc>
                          <a:spcPct val="150000"/>
                        </a:lnSpc>
                        <a:spcAft>
                          <a:spcPts val="800"/>
                        </a:spcAft>
                      </a:pPr>
                      <a:r>
                        <a:rPr lang="es-EC" sz="1100" cap="all" dirty="0">
                          <a:effectLst/>
                        </a:rPr>
                        <a:t>FRECUENCIA DE TRABAJO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40 KHz</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40 KHz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 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 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220635403"/>
                  </a:ext>
                </a:extLst>
              </a:tr>
              <a:tr h="0">
                <a:tc>
                  <a:txBody>
                    <a:bodyPr/>
                    <a:lstStyle/>
                    <a:p>
                      <a:pPr>
                        <a:lnSpc>
                          <a:spcPct val="150000"/>
                        </a:lnSpc>
                        <a:spcAft>
                          <a:spcPts val="800"/>
                        </a:spcAft>
                      </a:pPr>
                      <a:r>
                        <a:rPr lang="es-EC" sz="1100" cap="all">
                          <a:effectLst/>
                        </a:rPr>
                        <a:t>RANGO MÍNIMO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2cm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84219455"/>
                  </a:ext>
                </a:extLst>
              </a:tr>
              <a:tr h="0">
                <a:tc>
                  <a:txBody>
                    <a:bodyPr/>
                    <a:lstStyle/>
                    <a:p>
                      <a:pPr>
                        <a:lnSpc>
                          <a:spcPct val="150000"/>
                        </a:lnSpc>
                        <a:spcAft>
                          <a:spcPts val="800"/>
                        </a:spcAft>
                      </a:pPr>
                      <a:r>
                        <a:rPr lang="es-EC" sz="1100" cap="all">
                          <a:effectLst/>
                        </a:rPr>
                        <a:t>RANGO MÁXIMO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400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450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645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11172810"/>
                  </a:ext>
                </a:extLst>
              </a:tr>
              <a:tr h="0">
                <a:tc>
                  <a:txBody>
                    <a:bodyPr/>
                    <a:lstStyle/>
                    <a:p>
                      <a:pPr>
                        <a:lnSpc>
                          <a:spcPct val="150000"/>
                        </a:lnSpc>
                        <a:spcAft>
                          <a:spcPts val="800"/>
                        </a:spcAft>
                      </a:pPr>
                      <a:r>
                        <a:rPr lang="es-EC" sz="1100" cap="all">
                          <a:effectLst/>
                        </a:rPr>
                        <a:t>ÁNGULO EFECTIVO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&lt; 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&lt; 15°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60°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&lt; 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91076288"/>
                  </a:ext>
                </a:extLst>
              </a:tr>
              <a:tr h="0">
                <a:tc>
                  <a:txBody>
                    <a:bodyPr/>
                    <a:lstStyle/>
                    <a:p>
                      <a:pPr>
                        <a:lnSpc>
                          <a:spcPct val="150000"/>
                        </a:lnSpc>
                        <a:spcAft>
                          <a:spcPts val="800"/>
                        </a:spcAft>
                      </a:pPr>
                      <a:r>
                        <a:rPr lang="es-EC" sz="1100" cap="all">
                          <a:effectLst/>
                        </a:rPr>
                        <a:t>RESOLUCIÓN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 mm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 mm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2.5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98233368"/>
                  </a:ext>
                </a:extLst>
              </a:tr>
              <a:tr h="0">
                <a:tc>
                  <a:txBody>
                    <a:bodyPr/>
                    <a:lstStyle/>
                    <a:p>
                      <a:pPr>
                        <a:lnSpc>
                          <a:spcPct val="150000"/>
                        </a:lnSpc>
                        <a:spcAft>
                          <a:spcPts val="800"/>
                        </a:spcAft>
                      </a:pPr>
                      <a:r>
                        <a:rPr lang="es-EC" sz="1100" cap="all">
                          <a:effectLst/>
                        </a:rPr>
                        <a:t>PRESICIÓN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238692598"/>
                  </a:ext>
                </a:extLst>
              </a:tr>
              <a:tr h="0">
                <a:tc>
                  <a:txBody>
                    <a:bodyPr/>
                    <a:lstStyle/>
                    <a:p>
                      <a:pPr>
                        <a:lnSpc>
                          <a:spcPct val="150000"/>
                        </a:lnSpc>
                        <a:spcAft>
                          <a:spcPts val="800"/>
                        </a:spcAft>
                      </a:pPr>
                      <a:r>
                        <a:rPr lang="es-EC" sz="1100" cap="all">
                          <a:effectLst/>
                        </a:rPr>
                        <a:t>PESO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10 g</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9 g</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23 g</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4.5 g</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99489520"/>
                  </a:ext>
                </a:extLst>
              </a:tr>
              <a:tr h="0">
                <a:tc>
                  <a:txBody>
                    <a:bodyPr/>
                    <a:lstStyle/>
                    <a:p>
                      <a:pPr>
                        <a:lnSpc>
                          <a:spcPct val="150000"/>
                        </a:lnSpc>
                        <a:spcAft>
                          <a:spcPts val="800"/>
                        </a:spcAft>
                      </a:pPr>
                      <a:r>
                        <a:rPr lang="es-EC" sz="1100" cap="all">
                          <a:effectLst/>
                        </a:rPr>
                        <a:t>tipo de Señal</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Digital</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Digital</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Analógica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Analógica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258453919"/>
                  </a:ext>
                </a:extLst>
              </a:tr>
              <a:tr h="0">
                <a:tc>
                  <a:txBody>
                    <a:bodyPr/>
                    <a:lstStyle/>
                    <a:p>
                      <a:pPr>
                        <a:lnSpc>
                          <a:spcPct val="150000"/>
                        </a:lnSpc>
                        <a:spcAft>
                          <a:spcPts val="800"/>
                        </a:spcAft>
                      </a:pPr>
                      <a:r>
                        <a:rPr lang="es-EC" sz="1100" cap="all">
                          <a:effectLst/>
                        </a:rPr>
                        <a:t>Dimensiones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4.5 x 2.0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4.5 x 2.0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4.7 x 2.2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2.0 x 2.0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23374756"/>
                  </a:ext>
                </a:extLst>
              </a:tr>
              <a:tr h="0">
                <a:tc>
                  <a:txBody>
                    <a:bodyPr/>
                    <a:lstStyle/>
                    <a:p>
                      <a:pPr>
                        <a:lnSpc>
                          <a:spcPct val="150000"/>
                        </a:lnSpc>
                        <a:spcAft>
                          <a:spcPts val="80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$ 3.00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$ 7.99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$ 19.99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$ 29.99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367412728"/>
                  </a:ext>
                </a:extLst>
              </a:tr>
            </a:tbl>
          </a:graphicData>
        </a:graphic>
      </p:graphicFrame>
      <p:pic>
        <p:nvPicPr>
          <p:cNvPr id="8" name="Imagen 7">
            <a:extLst>
              <a:ext uri="{FF2B5EF4-FFF2-40B4-BE49-F238E27FC236}">
                <a16:creationId xmlns:a16="http://schemas.microsoft.com/office/drawing/2014/main" xmlns="" id="{77E98BE3-2700-465A-8A46-60B9049B034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207214" y="4584735"/>
            <a:ext cx="2165126" cy="1186815"/>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xmlns="" id="{5F166BEE-8031-4E1D-A3F1-D5164DDD284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4421775" y="4584735"/>
            <a:ext cx="2365829" cy="1225790"/>
          </a:xfrm>
          <a:prstGeom prst="rect">
            <a:avLst/>
          </a:prstGeom>
          <a:noFill/>
          <a:ln>
            <a:noFill/>
          </a:ln>
          <a:extLst>
            <a:ext uri="{53640926-AAD7-44D8-BBD7-CCE9431645EC}">
              <a14:shadowObscured xmlns:a14="http://schemas.microsoft.com/office/drawing/2010/main"/>
            </a:ext>
          </a:extLst>
        </p:spPr>
      </p:pic>
      <p:sp>
        <p:nvSpPr>
          <p:cNvPr id="14" name="Rectángulo 21">
            <a:extLst>
              <a:ext uri="{FF2B5EF4-FFF2-40B4-BE49-F238E27FC236}">
                <a16:creationId xmlns:a16="http://schemas.microsoft.com/office/drawing/2014/main" xmlns="" id="{01CB39D0-6A65-49F7-AF4B-D6D9A99DE47B}"/>
              </a:ext>
            </a:extLst>
          </p:cNvPr>
          <p:cNvSpPr/>
          <p:nvPr/>
        </p:nvSpPr>
        <p:spPr>
          <a:xfrm>
            <a:off x="3434156" y="5859298"/>
            <a:ext cx="3571761" cy="246221"/>
          </a:xfrm>
          <a:prstGeom prst="rect">
            <a:avLst/>
          </a:prstGeom>
        </p:spPr>
        <p:txBody>
          <a:bodyPr wrap="square">
            <a:spAutoFit/>
          </a:bodyPr>
          <a:lstStyle/>
          <a:p>
            <a:r>
              <a:rPr lang="es-EC" sz="1000" dirty="0"/>
              <a:t>Sensor ultrasónico HC – SRC04</a:t>
            </a:r>
          </a:p>
        </p:txBody>
      </p:sp>
      <p:sp>
        <p:nvSpPr>
          <p:cNvPr id="16" name="TextBox 2">
            <a:extLst>
              <a:ext uri="{FF2B5EF4-FFF2-40B4-BE49-F238E27FC236}">
                <a16:creationId xmlns:a16="http://schemas.microsoft.com/office/drawing/2014/main" xmlns="" id="{098014BB-FC0B-4223-A07F-C346BBA7A786}"/>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65190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SELECCIÓN DEL SENSOR DE FUERZA</a:t>
            </a:r>
          </a:p>
        </p:txBody>
      </p:sp>
      <p:sp>
        <p:nvSpPr>
          <p:cNvPr id="15" name="Rectángulo 21">
            <a:extLst>
              <a:ext uri="{FF2B5EF4-FFF2-40B4-BE49-F238E27FC236}">
                <a16:creationId xmlns:a16="http://schemas.microsoft.com/office/drawing/2014/main" xmlns="" id="{3B179F04-E397-4DB5-8AFB-68A4C4D3E8E4}"/>
              </a:ext>
            </a:extLst>
          </p:cNvPr>
          <p:cNvSpPr/>
          <p:nvPr/>
        </p:nvSpPr>
        <p:spPr>
          <a:xfrm>
            <a:off x="1325971" y="3170113"/>
            <a:ext cx="1787548" cy="247461"/>
          </a:xfrm>
          <a:prstGeom prst="rect">
            <a:avLst/>
          </a:prstGeom>
        </p:spPr>
        <p:txBody>
          <a:bodyPr wrap="square">
            <a:spAutoFit/>
          </a:bodyPr>
          <a:lstStyle/>
          <a:p>
            <a:r>
              <a:rPr lang="es-EC" sz="1000" dirty="0"/>
              <a:t>Sensor de fuerza FSR 402</a:t>
            </a:r>
          </a:p>
        </p:txBody>
      </p:sp>
      <p:sp>
        <p:nvSpPr>
          <p:cNvPr id="16" name="Rectángulo 21">
            <a:extLst>
              <a:ext uri="{FF2B5EF4-FFF2-40B4-BE49-F238E27FC236}">
                <a16:creationId xmlns:a16="http://schemas.microsoft.com/office/drawing/2014/main" xmlns="" id="{932D85B7-E876-4367-B032-1B683617224F}"/>
              </a:ext>
            </a:extLst>
          </p:cNvPr>
          <p:cNvSpPr/>
          <p:nvPr/>
        </p:nvSpPr>
        <p:spPr>
          <a:xfrm>
            <a:off x="5441120" y="5401329"/>
            <a:ext cx="2890552" cy="246221"/>
          </a:xfrm>
          <a:prstGeom prst="rect">
            <a:avLst/>
          </a:prstGeom>
        </p:spPr>
        <p:txBody>
          <a:bodyPr wrap="square">
            <a:spAutoFit/>
          </a:bodyPr>
          <a:lstStyle/>
          <a:p>
            <a:r>
              <a:rPr lang="es-EC" sz="1000" dirty="0"/>
              <a:t>Curva de funcionamiento del sensor FSR 402</a:t>
            </a:r>
          </a:p>
        </p:txBody>
      </p:sp>
      <p:pic>
        <p:nvPicPr>
          <p:cNvPr id="17" name="Imagen 16">
            <a:extLst>
              <a:ext uri="{FF2B5EF4-FFF2-40B4-BE49-F238E27FC236}">
                <a16:creationId xmlns:a16="http://schemas.microsoft.com/office/drawing/2014/main" xmlns="" id="{6E360D1D-E4EF-4081-B339-AEDE95B1D6F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3457" y="1450757"/>
            <a:ext cx="1552575" cy="1552575"/>
          </a:xfrm>
          <a:prstGeom prst="rect">
            <a:avLst/>
          </a:prstGeom>
          <a:noFill/>
          <a:ln>
            <a:noFill/>
          </a:ln>
        </p:spPr>
      </p:pic>
      <p:pic>
        <p:nvPicPr>
          <p:cNvPr id="18" name="Imagen 17">
            <a:extLst>
              <a:ext uri="{FF2B5EF4-FFF2-40B4-BE49-F238E27FC236}">
                <a16:creationId xmlns:a16="http://schemas.microsoft.com/office/drawing/2014/main" xmlns="" id="{0DF47BA3-9FD1-4E46-84B8-4C7ED10CE396}"/>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149556" y="1231586"/>
            <a:ext cx="1552575" cy="1861740"/>
          </a:xfrm>
          <a:prstGeom prst="rect">
            <a:avLst/>
          </a:prstGeom>
          <a:noFill/>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xmlns="" id="{6DAE8E32-3C30-4506-81B9-6507E973BE89}"/>
              </a:ext>
            </a:extLst>
          </p:cNvPr>
          <p:cNvGraphicFramePr>
            <a:graphicFrameLocks noGrp="1"/>
          </p:cNvGraphicFramePr>
          <p:nvPr>
            <p:extLst>
              <p:ext uri="{D42A27DB-BD31-4B8C-83A1-F6EECF244321}">
                <p14:modId xmlns:p14="http://schemas.microsoft.com/office/powerpoint/2010/main" val="1838946908"/>
              </p:ext>
            </p:extLst>
          </p:nvPr>
        </p:nvGraphicFramePr>
        <p:xfrm>
          <a:off x="333073" y="3564156"/>
          <a:ext cx="4008318" cy="2468803"/>
        </p:xfrm>
        <a:graphic>
          <a:graphicData uri="http://schemas.openxmlformats.org/drawingml/2006/table">
            <a:tbl>
              <a:tblPr firstRow="1" firstCol="1" bandRow="1">
                <a:tableStyleId>{9D7B26C5-4107-4FEC-AEDC-1716B250A1EF}</a:tableStyleId>
              </a:tblPr>
              <a:tblGrid>
                <a:gridCol w="2404849">
                  <a:extLst>
                    <a:ext uri="{9D8B030D-6E8A-4147-A177-3AD203B41FA5}">
                      <a16:colId xmlns:a16="http://schemas.microsoft.com/office/drawing/2014/main" xmlns="" val="1545749992"/>
                    </a:ext>
                  </a:extLst>
                </a:gridCol>
                <a:gridCol w="1603469">
                  <a:extLst>
                    <a:ext uri="{9D8B030D-6E8A-4147-A177-3AD203B41FA5}">
                      <a16:colId xmlns:a16="http://schemas.microsoft.com/office/drawing/2014/main" xmlns="" val="1943969565"/>
                    </a:ext>
                  </a:extLst>
                </a:gridCol>
              </a:tblGrid>
              <a:tr h="240685">
                <a:tc>
                  <a:txBody>
                    <a:bodyPr/>
                    <a:lstStyle/>
                    <a:p>
                      <a:pPr algn="ctr">
                        <a:lnSpc>
                          <a:spcPct val="150000"/>
                        </a:lnSpc>
                        <a:spcAft>
                          <a:spcPts val="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cap="all">
                          <a:effectLst/>
                        </a:rPr>
                        <a:t>FSR 402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82366224"/>
                  </a:ext>
                </a:extLst>
              </a:tr>
              <a:tr h="240685">
                <a:tc>
                  <a:txBody>
                    <a:bodyPr/>
                    <a:lstStyle/>
                    <a:p>
                      <a:pPr>
                        <a:lnSpc>
                          <a:spcPct val="150000"/>
                        </a:lnSpc>
                        <a:spcAft>
                          <a:spcPts val="0"/>
                        </a:spcAft>
                      </a:pPr>
                      <a:r>
                        <a:rPr lang="es-EC" sz="1100" cap="all" dirty="0">
                          <a:effectLst/>
                        </a:rPr>
                        <a:t>consumo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a:effectLst/>
                        </a:rPr>
                        <a:t>1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169644858"/>
                  </a:ext>
                </a:extLst>
              </a:tr>
              <a:tr h="240685">
                <a:tc>
                  <a:txBody>
                    <a:bodyPr/>
                    <a:lstStyle/>
                    <a:p>
                      <a:pPr>
                        <a:lnSpc>
                          <a:spcPct val="150000"/>
                        </a:lnSpc>
                        <a:spcAft>
                          <a:spcPts val="0"/>
                        </a:spcAft>
                      </a:pPr>
                      <a:r>
                        <a:rPr lang="es-EC" sz="1100" cap="all" dirty="0">
                          <a:effectLst/>
                        </a:rPr>
                        <a:t>Tamaño (diámetro)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18.28 mm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61752623"/>
                  </a:ext>
                </a:extLst>
              </a:tr>
              <a:tr h="240685">
                <a:tc>
                  <a:txBody>
                    <a:bodyPr/>
                    <a:lstStyle/>
                    <a:p>
                      <a:pPr>
                        <a:lnSpc>
                          <a:spcPct val="150000"/>
                        </a:lnSpc>
                        <a:spcAft>
                          <a:spcPts val="0"/>
                        </a:spcAft>
                      </a:pPr>
                      <a:r>
                        <a:rPr lang="es-EC" sz="1100" cap="all" dirty="0">
                          <a:effectLst/>
                        </a:rPr>
                        <a:t>área activa (diámetro)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a:effectLst/>
                        </a:rPr>
                        <a:t>14.68 mm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835869546"/>
                  </a:ext>
                </a:extLst>
              </a:tr>
              <a:tr h="240685">
                <a:tc>
                  <a:txBody>
                    <a:bodyPr/>
                    <a:lstStyle/>
                    <a:p>
                      <a:pPr>
                        <a:lnSpc>
                          <a:spcPct val="150000"/>
                        </a:lnSpc>
                        <a:spcAft>
                          <a:spcPts val="0"/>
                        </a:spcAft>
                      </a:pPr>
                      <a:r>
                        <a:rPr lang="es-EC" sz="1100" cap="all" dirty="0">
                          <a:effectLst/>
                        </a:rPr>
                        <a:t>rendimiento sin presión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27020612"/>
                  </a:ext>
                </a:extLst>
              </a:tr>
              <a:tr h="278735">
                <a:tc>
                  <a:txBody>
                    <a:bodyPr/>
                    <a:lstStyle/>
                    <a:p>
                      <a:pPr>
                        <a:lnSpc>
                          <a:spcPct val="150000"/>
                        </a:lnSpc>
                        <a:spcAft>
                          <a:spcPts val="0"/>
                        </a:spcAft>
                      </a:pPr>
                      <a:r>
                        <a:rPr lang="es-EC" sz="1100" cap="all" dirty="0">
                          <a:effectLst/>
                        </a:rPr>
                        <a:t>rendimiento presión máxima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200 Ω</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859468745"/>
                  </a:ext>
                </a:extLst>
              </a:tr>
              <a:tr h="240685">
                <a:tc>
                  <a:txBody>
                    <a:bodyPr/>
                    <a:lstStyle/>
                    <a:p>
                      <a:pPr>
                        <a:lnSpc>
                          <a:spcPct val="150000"/>
                        </a:lnSpc>
                        <a:spcAft>
                          <a:spcPts val="0"/>
                        </a:spcAft>
                      </a:pPr>
                      <a:r>
                        <a:rPr lang="es-EC" sz="1100" cap="all">
                          <a:effectLst/>
                        </a:rPr>
                        <a:t>rango de fuerza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0 – 10 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995117911"/>
                  </a:ext>
                </a:extLst>
              </a:tr>
              <a:tr h="240685">
                <a:tc>
                  <a:txBody>
                    <a:bodyPr/>
                    <a:lstStyle/>
                    <a:p>
                      <a:pPr>
                        <a:lnSpc>
                          <a:spcPct val="150000"/>
                        </a:lnSpc>
                        <a:spcAft>
                          <a:spcPts val="0"/>
                        </a:spcAft>
                      </a:pPr>
                      <a:r>
                        <a:rPr lang="es-EC" sz="1100" cap="all">
                          <a:effectLst/>
                        </a:rPr>
                        <a:t>Repetibilidad</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 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71889658"/>
                  </a:ext>
                </a:extLst>
              </a:tr>
              <a:tr h="264588">
                <a:tc>
                  <a:txBody>
                    <a:bodyPr/>
                    <a:lstStyle/>
                    <a:p>
                      <a:pPr>
                        <a:lnSpc>
                          <a:spcPct val="150000"/>
                        </a:lnSpc>
                        <a:spcAft>
                          <a:spcPts val="0"/>
                        </a:spcAft>
                      </a:pPr>
                      <a:r>
                        <a:rPr lang="es-EC" sz="1100" cap="all" dirty="0">
                          <a:effectLst/>
                        </a:rPr>
                        <a:t>temperatura de operación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-30 – 70 °C</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969856003"/>
                  </a:ext>
                </a:extLst>
              </a:tr>
              <a:tr h="240685">
                <a:tc>
                  <a:txBody>
                    <a:bodyPr/>
                    <a:lstStyle/>
                    <a:p>
                      <a:pPr>
                        <a:lnSpc>
                          <a:spcPct val="150000"/>
                        </a:lnSpc>
                        <a:spcAft>
                          <a:spcPts val="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dirty="0">
                          <a:effectLst/>
                        </a:rPr>
                        <a:t>$ 9.99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01868118"/>
                  </a:ext>
                </a:extLst>
              </a:tr>
            </a:tbl>
          </a:graphicData>
        </a:graphic>
      </p:graphicFrame>
      <p:pic>
        <p:nvPicPr>
          <p:cNvPr id="19" name="Imagen 18">
            <a:extLst>
              <a:ext uri="{FF2B5EF4-FFF2-40B4-BE49-F238E27FC236}">
                <a16:creationId xmlns:a16="http://schemas.microsoft.com/office/drawing/2014/main" xmlns="" id="{7ACC10FA-9B39-4F7C-9B81-F1B0F8F4A84E}"/>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882237" y="3159189"/>
            <a:ext cx="4008318" cy="2144791"/>
          </a:xfrm>
          <a:prstGeom prst="rect">
            <a:avLst/>
          </a:prstGeom>
          <a:noFill/>
          <a:ln>
            <a:noFill/>
          </a:ln>
          <a:extLst>
            <a:ext uri="{53640926-AAD7-44D8-BBD7-CCE9431645EC}">
              <a14:shadowObscured xmlns:a14="http://schemas.microsoft.com/office/drawing/2010/main"/>
            </a:ext>
          </a:extLst>
        </p:spPr>
      </p:pic>
      <p:sp>
        <p:nvSpPr>
          <p:cNvPr id="20" name="Rectángulo 21">
            <a:extLst>
              <a:ext uri="{FF2B5EF4-FFF2-40B4-BE49-F238E27FC236}">
                <a16:creationId xmlns:a16="http://schemas.microsoft.com/office/drawing/2014/main" xmlns="" id="{3A427E93-B7C2-43FA-A8DC-B1687883DECA}"/>
              </a:ext>
            </a:extLst>
          </p:cNvPr>
          <p:cNvSpPr/>
          <p:nvPr/>
        </p:nvSpPr>
        <p:spPr>
          <a:xfrm>
            <a:off x="5760793" y="2841903"/>
            <a:ext cx="2251205" cy="246221"/>
          </a:xfrm>
          <a:prstGeom prst="rect">
            <a:avLst/>
          </a:prstGeom>
        </p:spPr>
        <p:txBody>
          <a:bodyPr wrap="square">
            <a:spAutoFit/>
          </a:bodyPr>
          <a:lstStyle/>
          <a:p>
            <a:r>
              <a:rPr lang="es-EC" sz="1000" dirty="0"/>
              <a:t>Funcionamiento del sensor FSR 402</a:t>
            </a:r>
          </a:p>
        </p:txBody>
      </p:sp>
      <p:sp>
        <p:nvSpPr>
          <p:cNvPr id="14" name="TextBox 2">
            <a:extLst>
              <a:ext uri="{FF2B5EF4-FFF2-40B4-BE49-F238E27FC236}">
                <a16:creationId xmlns:a16="http://schemas.microsoft.com/office/drawing/2014/main" xmlns="" id="{15DCE3D3-D425-497A-8EE2-73F3785381A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7777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SELECCIÓN DEL CONTROLADOR</a:t>
            </a:r>
          </a:p>
        </p:txBody>
      </p:sp>
      <p:sp>
        <p:nvSpPr>
          <p:cNvPr id="14" name="Rectángulo 21">
            <a:extLst>
              <a:ext uri="{FF2B5EF4-FFF2-40B4-BE49-F238E27FC236}">
                <a16:creationId xmlns:a16="http://schemas.microsoft.com/office/drawing/2014/main" xmlns="" id="{01CB39D0-6A65-49F7-AF4B-D6D9A99DE47B}"/>
              </a:ext>
            </a:extLst>
          </p:cNvPr>
          <p:cNvSpPr/>
          <p:nvPr/>
        </p:nvSpPr>
        <p:spPr>
          <a:xfrm>
            <a:off x="7511762" y="4448421"/>
            <a:ext cx="1052831" cy="246221"/>
          </a:xfrm>
          <a:prstGeom prst="rect">
            <a:avLst/>
          </a:prstGeom>
        </p:spPr>
        <p:txBody>
          <a:bodyPr wrap="square">
            <a:spAutoFit/>
          </a:bodyPr>
          <a:lstStyle/>
          <a:p>
            <a:r>
              <a:rPr lang="es-EC" sz="1000" dirty="0"/>
              <a:t>ESP32 </a:t>
            </a:r>
            <a:r>
              <a:rPr lang="es-EC" sz="1000" dirty="0" err="1"/>
              <a:t>DevKit</a:t>
            </a:r>
            <a:endParaRPr lang="es-EC" sz="1000" dirty="0"/>
          </a:p>
        </p:txBody>
      </p:sp>
      <p:graphicFrame>
        <p:nvGraphicFramePr>
          <p:cNvPr id="2" name="Tabla 1">
            <a:extLst>
              <a:ext uri="{FF2B5EF4-FFF2-40B4-BE49-F238E27FC236}">
                <a16:creationId xmlns:a16="http://schemas.microsoft.com/office/drawing/2014/main" xmlns="" id="{E7CEC57B-0B86-4DEB-975E-E452265A1BA8}"/>
              </a:ext>
            </a:extLst>
          </p:cNvPr>
          <p:cNvGraphicFramePr>
            <a:graphicFrameLocks noGrp="1"/>
          </p:cNvGraphicFramePr>
          <p:nvPr>
            <p:extLst>
              <p:ext uri="{D42A27DB-BD31-4B8C-83A1-F6EECF244321}">
                <p14:modId xmlns:p14="http://schemas.microsoft.com/office/powerpoint/2010/main" val="376612260"/>
              </p:ext>
            </p:extLst>
          </p:nvPr>
        </p:nvGraphicFramePr>
        <p:xfrm>
          <a:off x="380799" y="1361379"/>
          <a:ext cx="6467650" cy="4263771"/>
        </p:xfrm>
        <a:graphic>
          <a:graphicData uri="http://schemas.openxmlformats.org/drawingml/2006/table">
            <a:tbl>
              <a:tblPr firstRow="1" firstCol="1" bandRow="1">
                <a:tableStyleId>{9D7B26C5-4107-4FEC-AEDC-1716B250A1EF}</a:tableStyleId>
              </a:tblPr>
              <a:tblGrid>
                <a:gridCol w="2231970">
                  <a:extLst>
                    <a:ext uri="{9D8B030D-6E8A-4147-A177-3AD203B41FA5}">
                      <a16:colId xmlns:a16="http://schemas.microsoft.com/office/drawing/2014/main" xmlns="" val="240558608"/>
                    </a:ext>
                  </a:extLst>
                </a:gridCol>
                <a:gridCol w="2117425">
                  <a:extLst>
                    <a:ext uri="{9D8B030D-6E8A-4147-A177-3AD203B41FA5}">
                      <a16:colId xmlns:a16="http://schemas.microsoft.com/office/drawing/2014/main" xmlns="" val="2736606618"/>
                    </a:ext>
                  </a:extLst>
                </a:gridCol>
                <a:gridCol w="2118255">
                  <a:extLst>
                    <a:ext uri="{9D8B030D-6E8A-4147-A177-3AD203B41FA5}">
                      <a16:colId xmlns:a16="http://schemas.microsoft.com/office/drawing/2014/main" xmlns="" val="4173462286"/>
                    </a:ext>
                  </a:extLst>
                </a:gridCol>
              </a:tblGrid>
              <a:tr h="0">
                <a:tc>
                  <a:txBody>
                    <a:bodyPr/>
                    <a:lstStyle/>
                    <a:p>
                      <a:pPr algn="ctr">
                        <a:lnSpc>
                          <a:spcPct val="150000"/>
                        </a:lnSpc>
                        <a:spcBef>
                          <a:spcPts val="50"/>
                        </a:spcBef>
                        <a:spcAft>
                          <a:spcPts val="5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cap="all">
                          <a:effectLst/>
                        </a:rPr>
                        <a:t>ESP32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cap="all">
                          <a:effectLst/>
                        </a:rPr>
                        <a:t>ESP8266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4027615"/>
                  </a:ext>
                </a:extLst>
              </a:tr>
              <a:tr h="0">
                <a:tc>
                  <a:txBody>
                    <a:bodyPr/>
                    <a:lstStyle/>
                    <a:p>
                      <a:pPr>
                        <a:lnSpc>
                          <a:spcPct val="150000"/>
                        </a:lnSpc>
                        <a:spcBef>
                          <a:spcPts val="50"/>
                        </a:spcBef>
                        <a:spcAft>
                          <a:spcPts val="50"/>
                        </a:spcAft>
                      </a:pPr>
                      <a:r>
                        <a:rPr lang="es-EC" sz="1100" cap="all" dirty="0">
                          <a:effectLst/>
                        </a:rPr>
                        <a:t>Procesador</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Tensilica Xtensa X36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Tensilica LX106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59669344"/>
                  </a:ext>
                </a:extLst>
              </a:tr>
              <a:tr h="0">
                <a:tc>
                  <a:txBody>
                    <a:bodyPr/>
                    <a:lstStyle/>
                    <a:p>
                      <a:pPr>
                        <a:lnSpc>
                          <a:spcPct val="150000"/>
                        </a:lnSpc>
                        <a:spcBef>
                          <a:spcPts val="50"/>
                        </a:spcBef>
                        <a:spcAft>
                          <a:spcPts val="50"/>
                        </a:spcAft>
                      </a:pPr>
                      <a:r>
                        <a:rPr lang="es-EC" sz="1100" cap="all" dirty="0" err="1">
                          <a:effectLst/>
                        </a:rPr>
                        <a:t>N°</a:t>
                      </a:r>
                      <a:r>
                        <a:rPr lang="es-EC" sz="1100" cap="all" dirty="0">
                          <a:effectLst/>
                        </a:rPr>
                        <a:t> Bits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32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32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240963272"/>
                  </a:ext>
                </a:extLst>
              </a:tr>
              <a:tr h="0">
                <a:tc>
                  <a:txBody>
                    <a:bodyPr/>
                    <a:lstStyle/>
                    <a:p>
                      <a:pPr>
                        <a:lnSpc>
                          <a:spcPct val="150000"/>
                        </a:lnSpc>
                        <a:spcBef>
                          <a:spcPts val="50"/>
                        </a:spcBef>
                        <a:spcAft>
                          <a:spcPts val="50"/>
                        </a:spcAft>
                      </a:pPr>
                      <a:r>
                        <a:rPr lang="es-EC" sz="1100" cap="all" dirty="0" err="1">
                          <a:effectLst/>
                        </a:rPr>
                        <a:t>N°</a:t>
                      </a:r>
                      <a:r>
                        <a:rPr lang="es-EC" sz="1100" cap="all" dirty="0">
                          <a:effectLst/>
                        </a:rPr>
                        <a:t> Núcleos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889434194"/>
                  </a:ext>
                </a:extLst>
              </a:tr>
              <a:tr h="0">
                <a:tc>
                  <a:txBody>
                    <a:bodyPr/>
                    <a:lstStyle/>
                    <a:p>
                      <a:pPr>
                        <a:lnSpc>
                          <a:spcPct val="150000"/>
                        </a:lnSpc>
                        <a:spcBef>
                          <a:spcPts val="50"/>
                        </a:spcBef>
                        <a:spcAft>
                          <a:spcPts val="50"/>
                        </a:spcAft>
                      </a:pPr>
                      <a:r>
                        <a:rPr lang="es-EC" sz="1100" cap="all" dirty="0">
                          <a:effectLst/>
                        </a:rPr>
                        <a:t>Coprocesador</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ULP</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X</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77001850"/>
                  </a:ext>
                </a:extLst>
              </a:tr>
              <a:tr h="0">
                <a:tc>
                  <a:txBody>
                    <a:bodyPr/>
                    <a:lstStyle/>
                    <a:p>
                      <a:pPr>
                        <a:lnSpc>
                          <a:spcPct val="150000"/>
                        </a:lnSpc>
                        <a:spcBef>
                          <a:spcPts val="50"/>
                        </a:spcBef>
                        <a:spcAft>
                          <a:spcPts val="50"/>
                        </a:spcAft>
                      </a:pPr>
                      <a:r>
                        <a:rPr lang="es-EC" sz="1100" cap="all" dirty="0">
                          <a:effectLst/>
                        </a:rPr>
                        <a:t>Velocidad</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160 MHz (hasta 240 MHz)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80 Mhz (hasta 160 Mhz)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666094232"/>
                  </a:ext>
                </a:extLst>
              </a:tr>
              <a:tr h="0">
                <a:tc>
                  <a:txBody>
                    <a:bodyPr/>
                    <a:lstStyle/>
                    <a:p>
                      <a:pPr>
                        <a:lnSpc>
                          <a:spcPct val="150000"/>
                        </a:lnSpc>
                        <a:spcBef>
                          <a:spcPts val="50"/>
                        </a:spcBef>
                        <a:spcAft>
                          <a:spcPts val="50"/>
                        </a:spcAft>
                      </a:pPr>
                      <a:r>
                        <a:rPr lang="es-EC" sz="1100" cap="all" dirty="0">
                          <a:effectLst/>
                        </a:rPr>
                        <a:t>SRAM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520 KB</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160 KB</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07136837"/>
                  </a:ext>
                </a:extLst>
              </a:tr>
              <a:tr h="0">
                <a:tc>
                  <a:txBody>
                    <a:bodyPr/>
                    <a:lstStyle/>
                    <a:p>
                      <a:pPr>
                        <a:lnSpc>
                          <a:spcPct val="150000"/>
                        </a:lnSpc>
                        <a:spcBef>
                          <a:spcPts val="50"/>
                        </a:spcBef>
                        <a:spcAft>
                          <a:spcPts val="50"/>
                        </a:spcAft>
                      </a:pPr>
                      <a:r>
                        <a:rPr lang="es-EC" sz="1100" cap="all" dirty="0">
                          <a:effectLst/>
                        </a:rPr>
                        <a:t>ALIMENTACIÓN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2.2 – 3.6 V</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3.0 – 3.6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05959182"/>
                  </a:ext>
                </a:extLst>
              </a:tr>
              <a:tr h="0">
                <a:tc>
                  <a:txBody>
                    <a:bodyPr/>
                    <a:lstStyle/>
                    <a:p>
                      <a:pPr>
                        <a:lnSpc>
                          <a:spcPct val="150000"/>
                        </a:lnSpc>
                        <a:spcBef>
                          <a:spcPts val="50"/>
                        </a:spcBef>
                        <a:spcAft>
                          <a:spcPts val="50"/>
                        </a:spcAft>
                      </a:pPr>
                      <a:r>
                        <a:rPr lang="es-EC" sz="1100" cap="all">
                          <a:effectLst/>
                        </a:rPr>
                        <a:t>Consumo de corriente</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80 – 225 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80 – 255 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305166404"/>
                  </a:ext>
                </a:extLst>
              </a:tr>
              <a:tr h="0">
                <a:tc>
                  <a:txBody>
                    <a:bodyPr/>
                    <a:lstStyle/>
                    <a:p>
                      <a:pPr>
                        <a:lnSpc>
                          <a:spcPct val="150000"/>
                        </a:lnSpc>
                        <a:spcBef>
                          <a:spcPts val="50"/>
                        </a:spcBef>
                        <a:spcAft>
                          <a:spcPts val="50"/>
                        </a:spcAft>
                      </a:pPr>
                      <a:r>
                        <a:rPr lang="es-EC" sz="1100" cap="all">
                          <a:effectLst/>
                        </a:rPr>
                        <a:t>Wi – Fi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802.11 b/g/n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802.11 b/g/n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763663273"/>
                  </a:ext>
                </a:extLst>
              </a:tr>
              <a:tr h="0">
                <a:tc>
                  <a:txBody>
                    <a:bodyPr/>
                    <a:lstStyle/>
                    <a:p>
                      <a:pPr>
                        <a:lnSpc>
                          <a:spcPct val="150000"/>
                        </a:lnSpc>
                        <a:spcBef>
                          <a:spcPts val="50"/>
                        </a:spcBef>
                        <a:spcAft>
                          <a:spcPts val="50"/>
                        </a:spcAft>
                      </a:pPr>
                      <a:r>
                        <a:rPr lang="es-EC" sz="1100" cap="all">
                          <a:effectLst/>
                        </a:rPr>
                        <a:t>Bluetooth</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v4.2 BR/EDR + BLE</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X</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25965615"/>
                  </a:ext>
                </a:extLst>
              </a:tr>
              <a:tr h="0">
                <a:tc>
                  <a:txBody>
                    <a:bodyPr/>
                    <a:lstStyle/>
                    <a:p>
                      <a:pPr>
                        <a:lnSpc>
                          <a:spcPct val="150000"/>
                        </a:lnSpc>
                        <a:spcBef>
                          <a:spcPts val="50"/>
                        </a:spcBef>
                        <a:spcAft>
                          <a:spcPts val="50"/>
                        </a:spcAft>
                      </a:pPr>
                      <a:r>
                        <a:rPr lang="es-EC" sz="1100" cap="all">
                          <a:effectLst/>
                        </a:rPr>
                        <a:t>GPIO (utilizables)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36</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17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38989485"/>
                  </a:ext>
                </a:extLst>
              </a:tr>
              <a:tr h="0">
                <a:tc>
                  <a:txBody>
                    <a:bodyPr/>
                    <a:lstStyle/>
                    <a:p>
                      <a:pPr>
                        <a:lnSpc>
                          <a:spcPct val="150000"/>
                        </a:lnSpc>
                        <a:spcBef>
                          <a:spcPts val="50"/>
                        </a:spcBef>
                        <a:spcAft>
                          <a:spcPts val="50"/>
                        </a:spcAft>
                      </a:pPr>
                      <a:r>
                        <a:rPr lang="es-EC" sz="1100" cap="all">
                          <a:effectLst/>
                        </a:rPr>
                        <a:t>HADWARE PWM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X</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82546966"/>
                  </a:ext>
                </a:extLst>
              </a:tr>
              <a:tr h="0">
                <a:tc>
                  <a:txBody>
                    <a:bodyPr/>
                    <a:lstStyle/>
                    <a:p>
                      <a:pPr>
                        <a:lnSpc>
                          <a:spcPct val="150000"/>
                        </a:lnSpc>
                        <a:spcBef>
                          <a:spcPts val="50"/>
                        </a:spcBef>
                        <a:spcAft>
                          <a:spcPts val="50"/>
                        </a:spcAft>
                      </a:pPr>
                      <a:r>
                        <a:rPr lang="es-EC" sz="1100" cap="all">
                          <a:effectLst/>
                        </a:rPr>
                        <a:t>SOFTWARE PWM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16 Canales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8 Canales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22323257"/>
                  </a:ext>
                </a:extLst>
              </a:tr>
              <a:tr h="0">
                <a:tc>
                  <a:txBody>
                    <a:bodyPr/>
                    <a:lstStyle/>
                    <a:p>
                      <a:pPr>
                        <a:lnSpc>
                          <a:spcPct val="150000"/>
                        </a:lnSpc>
                        <a:spcBef>
                          <a:spcPts val="50"/>
                        </a:spcBef>
                        <a:spcAft>
                          <a:spcPts val="50"/>
                        </a:spcAft>
                      </a:pPr>
                      <a:r>
                        <a:rPr lang="es-EC" sz="1100" cap="all">
                          <a:effectLst/>
                        </a:rPr>
                        <a:t>ADC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18 (12 Bits)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1 (10 Bits)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536282226"/>
                  </a:ext>
                </a:extLst>
              </a:tr>
              <a:tr h="0">
                <a:tc>
                  <a:txBody>
                    <a:bodyPr/>
                    <a:lstStyle/>
                    <a:p>
                      <a:pPr>
                        <a:lnSpc>
                          <a:spcPct val="150000"/>
                        </a:lnSpc>
                        <a:spcBef>
                          <a:spcPts val="50"/>
                        </a:spcBef>
                        <a:spcAft>
                          <a:spcPts val="50"/>
                        </a:spcAft>
                      </a:pPr>
                      <a:r>
                        <a:rPr lang="es-EC" sz="1100" cap="all">
                          <a:effectLst/>
                        </a:rPr>
                        <a:t>DAC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2 (8 Bits)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X</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22832595"/>
                  </a:ext>
                </a:extLst>
              </a:tr>
              <a:tr h="0">
                <a:tc>
                  <a:txBody>
                    <a:bodyPr/>
                    <a:lstStyle/>
                    <a:p>
                      <a:pPr>
                        <a:lnSpc>
                          <a:spcPct val="150000"/>
                        </a:lnSpc>
                        <a:spcBef>
                          <a:spcPts val="50"/>
                        </a:spcBef>
                        <a:spcAft>
                          <a:spcPts val="50"/>
                        </a:spcAft>
                      </a:pPr>
                      <a:r>
                        <a:rPr lang="es-EC" sz="1100" cap="all">
                          <a:effectLst/>
                        </a:rPr>
                        <a:t>CAN Bus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2.0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X</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47286346"/>
                  </a:ext>
                </a:extLst>
              </a:tr>
              <a:tr h="0">
                <a:tc>
                  <a:txBody>
                    <a:bodyPr/>
                    <a:lstStyle/>
                    <a:p>
                      <a:pPr>
                        <a:lnSpc>
                          <a:spcPct val="150000"/>
                        </a:lnSpc>
                        <a:spcBef>
                          <a:spcPts val="50"/>
                        </a:spcBef>
                        <a:spcAft>
                          <a:spcPts val="50"/>
                        </a:spcAft>
                      </a:pPr>
                      <a:r>
                        <a:rPr lang="es-EC" sz="1100" cap="all">
                          <a:effectLst/>
                        </a:rPr>
                        <a:t>Dimensiones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5.8 x 2.8 cm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6.7 x 4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336192914"/>
                  </a:ext>
                </a:extLst>
              </a:tr>
              <a:tr h="0">
                <a:tc>
                  <a:txBody>
                    <a:bodyPr/>
                    <a:lstStyle/>
                    <a:p>
                      <a:pPr>
                        <a:lnSpc>
                          <a:spcPct val="150000"/>
                        </a:lnSpc>
                        <a:spcBef>
                          <a:spcPts val="50"/>
                        </a:spcBef>
                        <a:spcAft>
                          <a:spcPts val="5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a:effectLst/>
                        </a:rPr>
                        <a:t>$ 12.99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50"/>
                        </a:spcBef>
                        <a:spcAft>
                          <a:spcPts val="50"/>
                        </a:spcAft>
                      </a:pPr>
                      <a:r>
                        <a:rPr lang="es-EC" sz="1100" dirty="0">
                          <a:effectLst/>
                        </a:rPr>
                        <a:t>$ 7.99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608958811"/>
                  </a:ext>
                </a:extLst>
              </a:tr>
            </a:tbl>
          </a:graphicData>
        </a:graphic>
      </p:graphicFrame>
      <p:pic>
        <p:nvPicPr>
          <p:cNvPr id="15" name="Imagen 14">
            <a:extLst>
              <a:ext uri="{FF2B5EF4-FFF2-40B4-BE49-F238E27FC236}">
                <a16:creationId xmlns:a16="http://schemas.microsoft.com/office/drawing/2014/main" xmlns="" id="{D9A505F9-0BE7-452A-B8EF-AD9C316BC0E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5636" y="1795194"/>
            <a:ext cx="1405082" cy="2512344"/>
          </a:xfrm>
          <a:prstGeom prst="rect">
            <a:avLst/>
          </a:prstGeom>
          <a:noFill/>
          <a:ln>
            <a:noFill/>
          </a:ln>
        </p:spPr>
      </p:pic>
      <p:sp>
        <p:nvSpPr>
          <p:cNvPr id="16" name="TextBox 2">
            <a:extLst>
              <a:ext uri="{FF2B5EF4-FFF2-40B4-BE49-F238E27FC236}">
                <a16:creationId xmlns:a16="http://schemas.microsoft.com/office/drawing/2014/main" xmlns="" id="{6771C04F-5EFA-4C73-9284-06F3F951019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84757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 DE BLOQUES</a:t>
            </a:r>
          </a:p>
        </p:txBody>
      </p:sp>
      <p:sp>
        <p:nvSpPr>
          <p:cNvPr id="3" name="Rectangle 2">
            <a:extLst>
              <a:ext uri="{FF2B5EF4-FFF2-40B4-BE49-F238E27FC236}">
                <a16:creationId xmlns:a16="http://schemas.microsoft.com/office/drawing/2014/main" xmlns="" id="{C800C106-71AF-4A1F-B58B-3A365B90E4D2}"/>
              </a:ext>
            </a:extLst>
          </p:cNvPr>
          <p:cNvSpPr>
            <a:spLocks noChangeArrowheads="1"/>
          </p:cNvSpPr>
          <p:nvPr/>
        </p:nvSpPr>
        <p:spPr bwMode="auto">
          <a:xfrm>
            <a:off x="1186227" y="87594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a:extLst>
              <a:ext uri="{FF2B5EF4-FFF2-40B4-BE49-F238E27FC236}">
                <a16:creationId xmlns:a16="http://schemas.microsoft.com/office/drawing/2014/main" xmlns="" id="{94FB90E9-B4F3-4E70-B925-80F242114BF1}"/>
              </a:ext>
            </a:extLst>
          </p:cNvPr>
          <p:cNvGraphicFramePr>
            <a:graphicFrameLocks noChangeAspect="1"/>
          </p:cNvGraphicFramePr>
          <p:nvPr>
            <p:extLst>
              <p:ext uri="{D42A27DB-BD31-4B8C-83A1-F6EECF244321}">
                <p14:modId xmlns:p14="http://schemas.microsoft.com/office/powerpoint/2010/main" val="3654141136"/>
              </p:ext>
            </p:extLst>
          </p:nvPr>
        </p:nvGraphicFramePr>
        <p:xfrm>
          <a:off x="733693" y="1929646"/>
          <a:ext cx="7678202" cy="2396899"/>
        </p:xfrm>
        <a:graphic>
          <a:graphicData uri="http://schemas.openxmlformats.org/presentationml/2006/ole">
            <mc:AlternateContent xmlns:mc="http://schemas.openxmlformats.org/markup-compatibility/2006">
              <mc:Choice xmlns:v="urn:schemas-microsoft-com:vml" Requires="v">
                <p:oleObj spid="_x0000_s6146" name="Visio" r:id="rId5" imgW="5638669" imgH="1771567" progId="Visio.Drawing.15">
                  <p:embed/>
                </p:oleObj>
              </mc:Choice>
              <mc:Fallback>
                <p:oleObj name="Visio" r:id="rId5" imgW="5638669" imgH="1771567"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693" y="1929646"/>
                        <a:ext cx="7678202" cy="2396899"/>
                      </a:xfrm>
                      <a:prstGeom prst="rect">
                        <a:avLst/>
                      </a:prstGeom>
                      <a:noFill/>
                    </p:spPr>
                  </p:pic>
                </p:oleObj>
              </mc:Fallback>
            </mc:AlternateContent>
          </a:graphicData>
        </a:graphic>
      </p:graphicFrame>
      <p:sp>
        <p:nvSpPr>
          <p:cNvPr id="13" name="TextBox 2">
            <a:extLst>
              <a:ext uri="{FF2B5EF4-FFF2-40B4-BE49-F238E27FC236}">
                <a16:creationId xmlns:a16="http://schemas.microsoft.com/office/drawing/2014/main" xmlns="" id="{E1AEF573-D968-41B7-8014-2C00A5F3CEA4}"/>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11788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 ESQUEMÁTICO</a:t>
            </a:r>
          </a:p>
        </p:txBody>
      </p:sp>
      <p:sp>
        <p:nvSpPr>
          <p:cNvPr id="3" name="Rectangle 2">
            <a:extLst>
              <a:ext uri="{FF2B5EF4-FFF2-40B4-BE49-F238E27FC236}">
                <a16:creationId xmlns:a16="http://schemas.microsoft.com/office/drawing/2014/main" xmlns="" id="{C800C106-71AF-4A1F-B58B-3A365B90E4D2}"/>
              </a:ext>
            </a:extLst>
          </p:cNvPr>
          <p:cNvSpPr>
            <a:spLocks noChangeArrowheads="1"/>
          </p:cNvSpPr>
          <p:nvPr/>
        </p:nvSpPr>
        <p:spPr bwMode="auto">
          <a:xfrm>
            <a:off x="1186227" y="87594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a:extLst>
              <a:ext uri="{FF2B5EF4-FFF2-40B4-BE49-F238E27FC236}">
                <a16:creationId xmlns:a16="http://schemas.microsoft.com/office/drawing/2014/main" xmlns="" id="{D76400DA-FACD-4AB1-BBB2-E1E5BD0F20D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483" y="1459089"/>
            <a:ext cx="8269906" cy="3939822"/>
          </a:xfrm>
          <a:prstGeom prst="rect">
            <a:avLst/>
          </a:prstGeom>
          <a:noFill/>
          <a:ln>
            <a:noFill/>
          </a:ln>
        </p:spPr>
      </p:pic>
      <p:sp>
        <p:nvSpPr>
          <p:cNvPr id="14" name="TextBox 2">
            <a:extLst>
              <a:ext uri="{FF2B5EF4-FFF2-40B4-BE49-F238E27FC236}">
                <a16:creationId xmlns:a16="http://schemas.microsoft.com/office/drawing/2014/main" xmlns="" id="{9C7C055C-5021-46B1-A036-CDC4C58F2DBB}"/>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6263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2302" y="5802036"/>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xmlns="" id="{288780F4-A167-4FA0-AB56-0CABE28D1A4C}"/>
              </a:ext>
            </a:extLst>
          </p:cNvPr>
          <p:cNvSpPr txBox="1"/>
          <p:nvPr/>
        </p:nvSpPr>
        <p:spPr>
          <a:xfrm>
            <a:off x="335102" y="642936"/>
            <a:ext cx="966931" cy="369332"/>
          </a:xfrm>
          <a:prstGeom prst="rect">
            <a:avLst/>
          </a:prstGeom>
          <a:noFill/>
        </p:spPr>
        <p:txBody>
          <a:bodyPr wrap="none" rtlCol="0">
            <a:spAutoFit/>
          </a:bodyPr>
          <a:lstStyle/>
          <a:p>
            <a:r>
              <a:rPr lang="es-EC" b="1" dirty="0"/>
              <a:t>ÍNDICE</a:t>
            </a:r>
          </a:p>
        </p:txBody>
      </p:sp>
      <p:graphicFrame>
        <p:nvGraphicFramePr>
          <p:cNvPr id="20" name="Diagrama 19"/>
          <p:cNvGraphicFramePr/>
          <p:nvPr>
            <p:extLst>
              <p:ext uri="{D42A27DB-BD31-4B8C-83A1-F6EECF244321}">
                <p14:modId xmlns:p14="http://schemas.microsoft.com/office/powerpoint/2010/main" val="1618568992"/>
              </p:ext>
            </p:extLst>
          </p:nvPr>
        </p:nvGraphicFramePr>
        <p:xfrm>
          <a:off x="1891743" y="1203158"/>
          <a:ext cx="5736279" cy="439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TextBox 2">
            <a:extLst>
              <a:ext uri="{FF2B5EF4-FFF2-40B4-BE49-F238E27FC236}">
                <a16:creationId xmlns:a16="http://schemas.microsoft.com/office/drawing/2014/main" xmlns="" id="{FA889BC9-605F-45D3-9664-141252FE7421}"/>
              </a:ext>
            </a:extLst>
          </p:cNvPr>
          <p:cNvSpPr txBox="1"/>
          <p:nvPr/>
        </p:nvSpPr>
        <p:spPr>
          <a:xfrm>
            <a:off x="0" y="6550463"/>
            <a:ext cx="9177867" cy="246221"/>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6. Guías de Prácticas    7.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72402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FUENTE DE ALIMENTACIÓN</a:t>
            </a:r>
          </a:p>
        </p:txBody>
      </p:sp>
      <p:sp>
        <p:nvSpPr>
          <p:cNvPr id="3" name="Rectangle 2">
            <a:extLst>
              <a:ext uri="{FF2B5EF4-FFF2-40B4-BE49-F238E27FC236}">
                <a16:creationId xmlns:a16="http://schemas.microsoft.com/office/drawing/2014/main" xmlns="" id="{C800C106-71AF-4A1F-B58B-3A365B90E4D2}"/>
              </a:ext>
            </a:extLst>
          </p:cNvPr>
          <p:cNvSpPr>
            <a:spLocks noChangeArrowheads="1"/>
          </p:cNvSpPr>
          <p:nvPr/>
        </p:nvSpPr>
        <p:spPr bwMode="auto">
          <a:xfrm>
            <a:off x="1186227" y="87594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xmlns="" id="{5E3B96A6-C55F-4613-BA81-27755DD3BED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657" y="1188370"/>
            <a:ext cx="2811145" cy="2305050"/>
          </a:xfrm>
          <a:prstGeom prst="rect">
            <a:avLst/>
          </a:prstGeom>
          <a:noFill/>
          <a:ln>
            <a:noFill/>
          </a:ln>
        </p:spPr>
      </p:pic>
      <p:sp>
        <p:nvSpPr>
          <p:cNvPr id="14" name="Rectángulo 21">
            <a:extLst>
              <a:ext uri="{FF2B5EF4-FFF2-40B4-BE49-F238E27FC236}">
                <a16:creationId xmlns:a16="http://schemas.microsoft.com/office/drawing/2014/main" xmlns="" id="{E7F9F490-E7AB-46C7-B7FB-5A2D88920856}"/>
              </a:ext>
            </a:extLst>
          </p:cNvPr>
          <p:cNvSpPr/>
          <p:nvPr/>
        </p:nvSpPr>
        <p:spPr>
          <a:xfrm>
            <a:off x="1810815" y="3576215"/>
            <a:ext cx="1052831" cy="246221"/>
          </a:xfrm>
          <a:prstGeom prst="rect">
            <a:avLst/>
          </a:prstGeom>
        </p:spPr>
        <p:txBody>
          <a:bodyPr wrap="square">
            <a:spAutoFit/>
          </a:bodyPr>
          <a:lstStyle/>
          <a:p>
            <a:r>
              <a:rPr lang="es-ES" sz="1000" dirty="0"/>
              <a:t>B</a:t>
            </a:r>
            <a:r>
              <a:rPr lang="es-EC" sz="1000" dirty="0"/>
              <a:t>atería </a:t>
            </a:r>
            <a:r>
              <a:rPr lang="es-EC" sz="1000" dirty="0" err="1"/>
              <a:t>LiPo</a:t>
            </a:r>
            <a:endParaRPr lang="es-EC" sz="1000" dirty="0"/>
          </a:p>
        </p:txBody>
      </p:sp>
      <p:pic>
        <p:nvPicPr>
          <p:cNvPr id="15" name="Imagen 14">
            <a:extLst>
              <a:ext uri="{FF2B5EF4-FFF2-40B4-BE49-F238E27FC236}">
                <a16:creationId xmlns:a16="http://schemas.microsoft.com/office/drawing/2014/main" xmlns="" id="{38EB5711-BCF6-4AE6-990B-82CB42EFD6A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6241" y="714861"/>
            <a:ext cx="2574672" cy="1701328"/>
          </a:xfrm>
          <a:prstGeom prst="rect">
            <a:avLst/>
          </a:prstGeom>
          <a:noFill/>
          <a:ln>
            <a:noFill/>
          </a:ln>
        </p:spPr>
      </p:pic>
      <p:sp>
        <p:nvSpPr>
          <p:cNvPr id="16" name="Rectángulo 21">
            <a:extLst>
              <a:ext uri="{FF2B5EF4-FFF2-40B4-BE49-F238E27FC236}">
                <a16:creationId xmlns:a16="http://schemas.microsoft.com/office/drawing/2014/main" xmlns="" id="{92E50CF1-8A68-42AF-AA25-A36B037966AA}"/>
              </a:ext>
            </a:extLst>
          </p:cNvPr>
          <p:cNvSpPr/>
          <p:nvPr/>
        </p:nvSpPr>
        <p:spPr>
          <a:xfrm>
            <a:off x="6027016" y="2466882"/>
            <a:ext cx="2163897" cy="246221"/>
          </a:xfrm>
          <a:prstGeom prst="rect">
            <a:avLst/>
          </a:prstGeom>
        </p:spPr>
        <p:txBody>
          <a:bodyPr wrap="square">
            <a:spAutoFit/>
          </a:bodyPr>
          <a:lstStyle/>
          <a:p>
            <a:r>
              <a:rPr lang="es-ES" sz="1000" dirty="0"/>
              <a:t>Elevador de voltaje XL6009 </a:t>
            </a:r>
            <a:endParaRPr lang="es-EC" sz="1000" dirty="0"/>
          </a:p>
        </p:txBody>
      </p:sp>
      <p:graphicFrame>
        <p:nvGraphicFramePr>
          <p:cNvPr id="2" name="Tabla 1">
            <a:extLst>
              <a:ext uri="{FF2B5EF4-FFF2-40B4-BE49-F238E27FC236}">
                <a16:creationId xmlns:a16="http://schemas.microsoft.com/office/drawing/2014/main" xmlns="" id="{953E40DB-F236-4B82-9EED-3B741DC7EEBB}"/>
              </a:ext>
            </a:extLst>
          </p:cNvPr>
          <p:cNvGraphicFramePr>
            <a:graphicFrameLocks noGrp="1"/>
          </p:cNvGraphicFramePr>
          <p:nvPr>
            <p:extLst>
              <p:ext uri="{D42A27DB-BD31-4B8C-83A1-F6EECF244321}">
                <p14:modId xmlns:p14="http://schemas.microsoft.com/office/powerpoint/2010/main" val="2140817301"/>
              </p:ext>
            </p:extLst>
          </p:nvPr>
        </p:nvGraphicFramePr>
        <p:xfrm>
          <a:off x="466434" y="4141409"/>
          <a:ext cx="3741596" cy="1681524"/>
        </p:xfrm>
        <a:graphic>
          <a:graphicData uri="http://schemas.openxmlformats.org/drawingml/2006/table">
            <a:tbl>
              <a:tblPr firstRow="1" firstCol="1" bandRow="1">
                <a:tableStyleId>{9D7B26C5-4107-4FEC-AEDC-1716B250A1EF}</a:tableStyleId>
              </a:tblPr>
              <a:tblGrid>
                <a:gridCol w="1491816">
                  <a:extLst>
                    <a:ext uri="{9D8B030D-6E8A-4147-A177-3AD203B41FA5}">
                      <a16:colId xmlns:a16="http://schemas.microsoft.com/office/drawing/2014/main" xmlns="" val="1124089721"/>
                    </a:ext>
                  </a:extLst>
                </a:gridCol>
                <a:gridCol w="2249780">
                  <a:extLst>
                    <a:ext uri="{9D8B030D-6E8A-4147-A177-3AD203B41FA5}">
                      <a16:colId xmlns:a16="http://schemas.microsoft.com/office/drawing/2014/main" xmlns="" val="880148362"/>
                    </a:ext>
                  </a:extLst>
                </a:gridCol>
              </a:tblGrid>
              <a:tr h="280254">
                <a:tc>
                  <a:txBody>
                    <a:bodyPr/>
                    <a:lstStyle/>
                    <a:p>
                      <a:pPr algn="ctr">
                        <a:lnSpc>
                          <a:spcPct val="150000"/>
                        </a:lnSpc>
                        <a:spcAft>
                          <a:spcPts val="8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dirty="0">
                          <a:effectLst/>
                        </a:rPr>
                        <a:t>batería </a:t>
                      </a:r>
                      <a:r>
                        <a:rPr lang="es-EC" sz="1100" cap="all" dirty="0" err="1">
                          <a:effectLst/>
                        </a:rPr>
                        <a:t>lipo</a:t>
                      </a:r>
                      <a:r>
                        <a:rPr lang="es-EC" sz="1100" cap="all" dirty="0">
                          <a:effectLst/>
                        </a:rPr>
                        <a:t> </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01545130"/>
                  </a:ext>
                </a:extLst>
              </a:tr>
              <a:tr h="280254">
                <a:tc>
                  <a:txBody>
                    <a:bodyPr/>
                    <a:lstStyle/>
                    <a:p>
                      <a:pPr>
                        <a:lnSpc>
                          <a:spcPct val="150000"/>
                        </a:lnSpc>
                        <a:spcAft>
                          <a:spcPts val="800"/>
                        </a:spcAft>
                      </a:pPr>
                      <a:r>
                        <a:rPr lang="es-EC" sz="1100" cap="all" dirty="0">
                          <a:effectLst/>
                        </a:rPr>
                        <a:t>voltaje </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3.7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779937598"/>
                  </a:ext>
                </a:extLst>
              </a:tr>
              <a:tr h="280254">
                <a:tc>
                  <a:txBody>
                    <a:bodyPr/>
                    <a:lstStyle/>
                    <a:p>
                      <a:pPr>
                        <a:lnSpc>
                          <a:spcPct val="150000"/>
                        </a:lnSpc>
                        <a:spcAft>
                          <a:spcPts val="800"/>
                        </a:spcAft>
                      </a:pPr>
                      <a:r>
                        <a:rPr lang="es-EC" sz="1100" cap="all" dirty="0">
                          <a:effectLst/>
                        </a:rPr>
                        <a:t>capacidad</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3000 mAh</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257704149"/>
                  </a:ext>
                </a:extLst>
              </a:tr>
              <a:tr h="280254">
                <a:tc>
                  <a:txBody>
                    <a:bodyPr/>
                    <a:lstStyle/>
                    <a:p>
                      <a:pPr>
                        <a:lnSpc>
                          <a:spcPct val="150000"/>
                        </a:lnSpc>
                        <a:spcAft>
                          <a:spcPts val="800"/>
                        </a:spcAft>
                      </a:pPr>
                      <a:r>
                        <a:rPr lang="es-EC" sz="1100" cap="all">
                          <a:effectLst/>
                        </a:rPr>
                        <a:t>Vida útil</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500 cargas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689923350"/>
                  </a:ext>
                </a:extLst>
              </a:tr>
              <a:tr h="280254">
                <a:tc>
                  <a:txBody>
                    <a:bodyPr/>
                    <a:lstStyle/>
                    <a:p>
                      <a:pPr>
                        <a:lnSpc>
                          <a:spcPct val="150000"/>
                        </a:lnSpc>
                        <a:spcAft>
                          <a:spcPts val="800"/>
                        </a:spcAft>
                      </a:pPr>
                      <a:r>
                        <a:rPr lang="es-EC" sz="1100" cap="all">
                          <a:effectLst/>
                        </a:rPr>
                        <a:t>Dimensiones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9 x 7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90704924"/>
                  </a:ext>
                </a:extLst>
              </a:tr>
              <a:tr h="280254">
                <a:tc>
                  <a:txBody>
                    <a:bodyPr/>
                    <a:lstStyle/>
                    <a:p>
                      <a:pPr>
                        <a:lnSpc>
                          <a:spcPct val="150000"/>
                        </a:lnSpc>
                        <a:spcAft>
                          <a:spcPts val="80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$ 14.00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31482112"/>
                  </a:ext>
                </a:extLst>
              </a:tr>
            </a:tbl>
          </a:graphicData>
        </a:graphic>
      </p:graphicFrame>
      <p:graphicFrame>
        <p:nvGraphicFramePr>
          <p:cNvPr id="4" name="Tabla 3">
            <a:extLst>
              <a:ext uri="{FF2B5EF4-FFF2-40B4-BE49-F238E27FC236}">
                <a16:creationId xmlns:a16="http://schemas.microsoft.com/office/drawing/2014/main" xmlns="" id="{6A0E9C97-025E-415D-BC27-3F1BC9FCDDCA}"/>
              </a:ext>
            </a:extLst>
          </p:cNvPr>
          <p:cNvGraphicFramePr>
            <a:graphicFrameLocks noGrp="1"/>
          </p:cNvGraphicFramePr>
          <p:nvPr>
            <p:extLst>
              <p:ext uri="{D42A27DB-BD31-4B8C-83A1-F6EECF244321}">
                <p14:modId xmlns:p14="http://schemas.microsoft.com/office/powerpoint/2010/main" val="3360531116"/>
              </p:ext>
            </p:extLst>
          </p:nvPr>
        </p:nvGraphicFramePr>
        <p:xfrm>
          <a:off x="4920154" y="2843798"/>
          <a:ext cx="3966845" cy="2720506"/>
        </p:xfrm>
        <a:graphic>
          <a:graphicData uri="http://schemas.openxmlformats.org/drawingml/2006/table">
            <a:tbl>
              <a:tblPr firstRow="1" firstCol="1" bandRow="1">
                <a:tableStyleId>{9D7B26C5-4107-4FEC-AEDC-1716B250A1EF}</a:tableStyleId>
              </a:tblPr>
              <a:tblGrid>
                <a:gridCol w="2070735">
                  <a:extLst>
                    <a:ext uri="{9D8B030D-6E8A-4147-A177-3AD203B41FA5}">
                      <a16:colId xmlns:a16="http://schemas.microsoft.com/office/drawing/2014/main" xmlns="" val="2382584946"/>
                    </a:ext>
                  </a:extLst>
                </a:gridCol>
                <a:gridCol w="1896110">
                  <a:extLst>
                    <a:ext uri="{9D8B030D-6E8A-4147-A177-3AD203B41FA5}">
                      <a16:colId xmlns:a16="http://schemas.microsoft.com/office/drawing/2014/main" xmlns="" val="3950142317"/>
                    </a:ext>
                  </a:extLst>
                </a:gridCol>
              </a:tblGrid>
              <a:tr h="239447">
                <a:tc>
                  <a:txBody>
                    <a:bodyPr/>
                    <a:lstStyle/>
                    <a:p>
                      <a:pPr algn="ctr">
                        <a:lnSpc>
                          <a:spcPct val="150000"/>
                        </a:lnSpc>
                        <a:spcAft>
                          <a:spcPts val="8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Convertidor xl6009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712433336"/>
                  </a:ext>
                </a:extLst>
              </a:tr>
              <a:tr h="239447">
                <a:tc>
                  <a:txBody>
                    <a:bodyPr/>
                    <a:lstStyle/>
                    <a:p>
                      <a:pPr>
                        <a:lnSpc>
                          <a:spcPct val="150000"/>
                        </a:lnSpc>
                        <a:spcAft>
                          <a:spcPts val="800"/>
                        </a:spcAft>
                      </a:pPr>
                      <a:r>
                        <a:rPr lang="es-EC" sz="1100" cap="all" dirty="0">
                          <a:effectLst/>
                        </a:rPr>
                        <a:t>voltaje de entrada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3.2 – 32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655713488"/>
                  </a:ext>
                </a:extLst>
              </a:tr>
              <a:tr h="239447">
                <a:tc>
                  <a:txBody>
                    <a:bodyPr/>
                    <a:lstStyle/>
                    <a:p>
                      <a:pPr>
                        <a:lnSpc>
                          <a:spcPct val="150000"/>
                        </a:lnSpc>
                        <a:spcAft>
                          <a:spcPts val="800"/>
                        </a:spcAft>
                      </a:pPr>
                      <a:r>
                        <a:rPr lang="es-EC" sz="1100" cap="all" dirty="0">
                          <a:effectLst/>
                        </a:rPr>
                        <a:t>voltaje de salida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 – 35 V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400215668"/>
                  </a:ext>
                </a:extLst>
              </a:tr>
              <a:tr h="507757">
                <a:tc>
                  <a:txBody>
                    <a:bodyPr/>
                    <a:lstStyle/>
                    <a:p>
                      <a:pPr>
                        <a:lnSpc>
                          <a:spcPct val="150000"/>
                        </a:lnSpc>
                        <a:spcAft>
                          <a:spcPts val="800"/>
                        </a:spcAft>
                      </a:pPr>
                      <a:r>
                        <a:rPr lang="es-EC" sz="1100" cap="all" dirty="0">
                          <a:effectLst/>
                        </a:rPr>
                        <a:t>corriente máxima de salida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 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616363785"/>
                  </a:ext>
                </a:extLst>
              </a:tr>
              <a:tr h="507757">
                <a:tc>
                  <a:txBody>
                    <a:bodyPr/>
                    <a:lstStyle/>
                    <a:p>
                      <a:pPr>
                        <a:lnSpc>
                          <a:spcPct val="150000"/>
                        </a:lnSpc>
                        <a:spcAft>
                          <a:spcPts val="800"/>
                        </a:spcAft>
                      </a:pPr>
                      <a:r>
                        <a:rPr lang="es-EC" sz="1100" cap="all" dirty="0">
                          <a:effectLst/>
                        </a:rPr>
                        <a:t>eficiencia de conversión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94% Máx.</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948691723"/>
                  </a:ext>
                </a:extLst>
              </a:tr>
              <a:tr h="507757">
                <a:tc>
                  <a:txBody>
                    <a:bodyPr/>
                    <a:lstStyle/>
                    <a:p>
                      <a:pPr>
                        <a:lnSpc>
                          <a:spcPct val="150000"/>
                        </a:lnSpc>
                        <a:spcAft>
                          <a:spcPts val="800"/>
                        </a:spcAft>
                      </a:pPr>
                      <a:r>
                        <a:rPr lang="es-EC" sz="1100" cap="all">
                          <a:effectLst/>
                        </a:rPr>
                        <a:t>temperatura de OPeración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-40 – 85 °C</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356533564"/>
                  </a:ext>
                </a:extLst>
              </a:tr>
              <a:tr h="239447">
                <a:tc>
                  <a:txBody>
                    <a:bodyPr/>
                    <a:lstStyle/>
                    <a:p>
                      <a:pPr>
                        <a:lnSpc>
                          <a:spcPct val="150000"/>
                        </a:lnSpc>
                        <a:spcAft>
                          <a:spcPts val="800"/>
                        </a:spcAft>
                      </a:pPr>
                      <a:r>
                        <a:rPr lang="es-EC" sz="1100" cap="all">
                          <a:effectLst/>
                        </a:rPr>
                        <a:t>Dimensiones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4.3 x 2.0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98077915"/>
                  </a:ext>
                </a:extLst>
              </a:tr>
              <a:tr h="239447">
                <a:tc>
                  <a:txBody>
                    <a:bodyPr/>
                    <a:lstStyle/>
                    <a:p>
                      <a:pPr>
                        <a:lnSpc>
                          <a:spcPct val="150000"/>
                        </a:lnSpc>
                        <a:spcAft>
                          <a:spcPts val="800"/>
                        </a:spcAft>
                      </a:pPr>
                      <a:r>
                        <a:rPr lang="es-EC" sz="1100" cap="all">
                          <a:effectLst/>
                        </a:rPr>
                        <a:t>Precio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$ 14.00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839090007"/>
                  </a:ext>
                </a:extLst>
              </a:tr>
            </a:tbl>
          </a:graphicData>
        </a:graphic>
      </p:graphicFrame>
      <p:sp>
        <p:nvSpPr>
          <p:cNvPr id="18" name="TextBox 2">
            <a:extLst>
              <a:ext uri="{FF2B5EF4-FFF2-40B4-BE49-F238E27FC236}">
                <a16:creationId xmlns:a16="http://schemas.microsoft.com/office/drawing/2014/main" xmlns="" id="{A0602DA0-D5CC-40C0-8AD4-E25ADD628983}"/>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479263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785343"/>
          </a:xfrm>
          <a:prstGeom prst="rect">
            <a:avLst/>
          </a:prstGeom>
          <a:noFill/>
        </p:spPr>
        <p:txBody>
          <a:bodyPr wrap="square" rtlCol="0">
            <a:spAutoFit/>
          </a:bodyPr>
          <a:lstStyle/>
          <a:p>
            <a:pPr>
              <a:lnSpc>
                <a:spcPct val="150000"/>
              </a:lnSpc>
            </a:pPr>
            <a:r>
              <a:rPr lang="es-EC" sz="1600" b="1" dirty="0"/>
              <a:t>DISEÑO E IMPLEMENTACIÓN MECÁNICA</a:t>
            </a:r>
          </a:p>
          <a:p>
            <a:pPr marL="285750" indent="-285750">
              <a:lnSpc>
                <a:spcPct val="150000"/>
              </a:lnSpc>
              <a:buFont typeface="Arial" panose="020B0604020202020204" pitchFamily="34" charset="0"/>
              <a:buChar char="•"/>
            </a:pPr>
            <a:r>
              <a:rPr lang="es-EC" sz="1600" dirty="0"/>
              <a:t>SOPORTES PARA EL SISTEMA DE PRESENCIA</a:t>
            </a:r>
          </a:p>
        </p:txBody>
      </p:sp>
      <p:sp>
        <p:nvSpPr>
          <p:cNvPr id="15" name="Rectángulo 21">
            <a:extLst>
              <a:ext uri="{FF2B5EF4-FFF2-40B4-BE49-F238E27FC236}">
                <a16:creationId xmlns:a16="http://schemas.microsoft.com/office/drawing/2014/main" xmlns="" id="{3B179F04-E397-4DB5-8AFB-68A4C4D3E8E4}"/>
              </a:ext>
            </a:extLst>
          </p:cNvPr>
          <p:cNvSpPr/>
          <p:nvPr/>
        </p:nvSpPr>
        <p:spPr>
          <a:xfrm>
            <a:off x="1344426" y="1474908"/>
            <a:ext cx="2517712" cy="307777"/>
          </a:xfrm>
          <a:prstGeom prst="rect">
            <a:avLst/>
          </a:prstGeom>
        </p:spPr>
        <p:txBody>
          <a:bodyPr wrap="square">
            <a:spAutoFit/>
          </a:bodyPr>
          <a:lstStyle/>
          <a:p>
            <a:r>
              <a:rPr lang="es-EC" sz="1400" dirty="0"/>
              <a:t>Piezas N°1 Lado Izquierdo</a:t>
            </a:r>
          </a:p>
        </p:txBody>
      </p:sp>
      <p:pic>
        <p:nvPicPr>
          <p:cNvPr id="17" name="Imagen 16">
            <a:extLst>
              <a:ext uri="{FF2B5EF4-FFF2-40B4-BE49-F238E27FC236}">
                <a16:creationId xmlns:a16="http://schemas.microsoft.com/office/drawing/2014/main" xmlns="" id="{E4B6140E-8731-46D6-ADA0-9E76050D99C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62603" y="1884660"/>
            <a:ext cx="1352550" cy="1866900"/>
          </a:xfrm>
          <a:prstGeom prst="rect">
            <a:avLst/>
          </a:prstGeom>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xmlns="" id="{559565CF-B757-41DC-B100-4402E81FB6D6}"/>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815148" y="1884660"/>
            <a:ext cx="3081020" cy="1866900"/>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xmlns="" id="{DCC0D2D6-8E4B-40E8-B638-38B83F25BDED}"/>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49278" y="4284981"/>
            <a:ext cx="1435735" cy="1856740"/>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xmlns="" id="{125B3E00-9E3F-431B-AD4F-D39C143EEAD7}"/>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1885001" y="4284811"/>
            <a:ext cx="2838450" cy="1855470"/>
          </a:xfrm>
          <a:prstGeom prst="rect">
            <a:avLst/>
          </a:prstGeom>
          <a:ln>
            <a:noFill/>
          </a:ln>
          <a:extLst>
            <a:ext uri="{53640926-AAD7-44D8-BBD7-CCE9431645EC}">
              <a14:shadowObscured xmlns:a14="http://schemas.microsoft.com/office/drawing/2010/main"/>
            </a:ext>
          </a:extLst>
        </p:spPr>
      </p:pic>
      <p:sp>
        <p:nvSpPr>
          <p:cNvPr id="21" name="Rectángulo 21">
            <a:extLst>
              <a:ext uri="{FF2B5EF4-FFF2-40B4-BE49-F238E27FC236}">
                <a16:creationId xmlns:a16="http://schemas.microsoft.com/office/drawing/2014/main" xmlns="" id="{5C46A0FC-264C-4EDD-9F3C-52B81CC995BC}"/>
              </a:ext>
            </a:extLst>
          </p:cNvPr>
          <p:cNvSpPr/>
          <p:nvPr/>
        </p:nvSpPr>
        <p:spPr>
          <a:xfrm>
            <a:off x="1344426" y="3868218"/>
            <a:ext cx="2517712" cy="307777"/>
          </a:xfrm>
          <a:prstGeom prst="rect">
            <a:avLst/>
          </a:prstGeom>
        </p:spPr>
        <p:txBody>
          <a:bodyPr wrap="square">
            <a:spAutoFit/>
          </a:bodyPr>
          <a:lstStyle/>
          <a:p>
            <a:r>
              <a:rPr lang="es-EC" sz="1400" dirty="0"/>
              <a:t>Piezas N°1 Lado Derecho</a:t>
            </a:r>
          </a:p>
        </p:txBody>
      </p:sp>
      <p:sp>
        <p:nvSpPr>
          <p:cNvPr id="14" name="TextBox 2">
            <a:extLst>
              <a:ext uri="{FF2B5EF4-FFF2-40B4-BE49-F238E27FC236}">
                <a16:creationId xmlns:a16="http://schemas.microsoft.com/office/drawing/2014/main" xmlns="" id="{D98943E6-1CB5-4553-BA1D-3A92A76F0360}"/>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3" name="Imagen 12">
            <a:extLst>
              <a:ext uri="{FF2B5EF4-FFF2-40B4-BE49-F238E27FC236}">
                <a16:creationId xmlns:a16="http://schemas.microsoft.com/office/drawing/2014/main" xmlns="" id="{23D07AE4-7D32-4426-8153-7E88D1B91FE8}"/>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5101844" y="2354460"/>
            <a:ext cx="3594466" cy="2449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896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SOPORTES PARA EL SISTEMA DE PRESENCIA</a:t>
            </a:r>
          </a:p>
        </p:txBody>
      </p:sp>
      <p:sp>
        <p:nvSpPr>
          <p:cNvPr id="15" name="Rectángulo 21">
            <a:extLst>
              <a:ext uri="{FF2B5EF4-FFF2-40B4-BE49-F238E27FC236}">
                <a16:creationId xmlns:a16="http://schemas.microsoft.com/office/drawing/2014/main" xmlns="" id="{3B179F04-E397-4DB5-8AFB-68A4C4D3E8E4}"/>
              </a:ext>
            </a:extLst>
          </p:cNvPr>
          <p:cNvSpPr/>
          <p:nvPr/>
        </p:nvSpPr>
        <p:spPr>
          <a:xfrm>
            <a:off x="1344426" y="1186148"/>
            <a:ext cx="2517712" cy="307777"/>
          </a:xfrm>
          <a:prstGeom prst="rect">
            <a:avLst/>
          </a:prstGeom>
        </p:spPr>
        <p:txBody>
          <a:bodyPr wrap="square">
            <a:spAutoFit/>
          </a:bodyPr>
          <a:lstStyle/>
          <a:p>
            <a:r>
              <a:rPr lang="es-EC" sz="1400" dirty="0"/>
              <a:t>Piezas N°2 Base del Sistema</a:t>
            </a:r>
          </a:p>
        </p:txBody>
      </p:sp>
      <p:pic>
        <p:nvPicPr>
          <p:cNvPr id="13" name="Imagen 12">
            <a:extLst>
              <a:ext uri="{FF2B5EF4-FFF2-40B4-BE49-F238E27FC236}">
                <a16:creationId xmlns:a16="http://schemas.microsoft.com/office/drawing/2014/main" xmlns="" id="{8E30E2D0-0744-486E-8D93-A4CFA3EE34DB}"/>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07300" y="1792209"/>
            <a:ext cx="2517712" cy="2925495"/>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63C69DA8-7B3D-406F-94AC-627A10FE787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025012" y="1792209"/>
            <a:ext cx="2322094" cy="2925495"/>
          </a:xfrm>
          <a:prstGeom prst="rect">
            <a:avLst/>
          </a:prstGeom>
          <a:ln>
            <a:noFill/>
          </a:ln>
          <a:extLst>
            <a:ext uri="{53640926-AAD7-44D8-BBD7-CCE9431645EC}">
              <a14:shadowObscured xmlns:a14="http://schemas.microsoft.com/office/drawing/2010/main"/>
            </a:ext>
          </a:extLst>
        </p:spPr>
      </p:pic>
      <p:sp>
        <p:nvSpPr>
          <p:cNvPr id="17" name="TextBox 2">
            <a:extLst>
              <a:ext uri="{FF2B5EF4-FFF2-40B4-BE49-F238E27FC236}">
                <a16:creationId xmlns:a16="http://schemas.microsoft.com/office/drawing/2014/main" xmlns="" id="{04C2B2FA-8AA3-4B57-9DBD-1EED9F71DD48}"/>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0" name="Imagen 9">
            <a:extLst>
              <a:ext uri="{FF2B5EF4-FFF2-40B4-BE49-F238E27FC236}">
                <a16:creationId xmlns:a16="http://schemas.microsoft.com/office/drawing/2014/main" xmlns="" id="{ED75B7F4-DAC9-4F6B-9A37-A04BA95C26B4}"/>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347105" y="1792209"/>
            <a:ext cx="3217345" cy="29254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696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SOPORTES PARA EL SISTEMA DE PRESENCIA</a:t>
            </a:r>
          </a:p>
        </p:txBody>
      </p:sp>
      <p:sp>
        <p:nvSpPr>
          <p:cNvPr id="15" name="Rectángulo 21">
            <a:extLst>
              <a:ext uri="{FF2B5EF4-FFF2-40B4-BE49-F238E27FC236}">
                <a16:creationId xmlns:a16="http://schemas.microsoft.com/office/drawing/2014/main" xmlns="" id="{3B179F04-E397-4DB5-8AFB-68A4C4D3E8E4}"/>
              </a:ext>
            </a:extLst>
          </p:cNvPr>
          <p:cNvSpPr/>
          <p:nvPr/>
        </p:nvSpPr>
        <p:spPr>
          <a:xfrm>
            <a:off x="1344426" y="1138017"/>
            <a:ext cx="4070216" cy="307777"/>
          </a:xfrm>
          <a:prstGeom prst="rect">
            <a:avLst/>
          </a:prstGeom>
        </p:spPr>
        <p:txBody>
          <a:bodyPr wrap="square">
            <a:spAutoFit/>
          </a:bodyPr>
          <a:lstStyle/>
          <a:p>
            <a:r>
              <a:rPr lang="es-EC" sz="1400" dirty="0"/>
              <a:t>Piezas N°3 Soporte para Sensores HC – SR04</a:t>
            </a:r>
          </a:p>
        </p:txBody>
      </p:sp>
      <p:sp>
        <p:nvSpPr>
          <p:cNvPr id="21" name="Rectángulo 21">
            <a:extLst>
              <a:ext uri="{FF2B5EF4-FFF2-40B4-BE49-F238E27FC236}">
                <a16:creationId xmlns:a16="http://schemas.microsoft.com/office/drawing/2014/main" xmlns="" id="{5C46A0FC-264C-4EDD-9F3C-52B81CC995BC}"/>
              </a:ext>
            </a:extLst>
          </p:cNvPr>
          <p:cNvSpPr/>
          <p:nvPr/>
        </p:nvSpPr>
        <p:spPr>
          <a:xfrm>
            <a:off x="1344426" y="3473034"/>
            <a:ext cx="4396460" cy="307777"/>
          </a:xfrm>
          <a:prstGeom prst="rect">
            <a:avLst/>
          </a:prstGeom>
        </p:spPr>
        <p:txBody>
          <a:bodyPr wrap="square">
            <a:spAutoFit/>
          </a:bodyPr>
          <a:lstStyle/>
          <a:p>
            <a:r>
              <a:rPr lang="es-EC" sz="1400" dirty="0"/>
              <a:t>Piezas N°4 Soporte para Sensores HC – SR04</a:t>
            </a:r>
          </a:p>
        </p:txBody>
      </p:sp>
      <p:pic>
        <p:nvPicPr>
          <p:cNvPr id="13" name="Imagen 12">
            <a:extLst>
              <a:ext uri="{FF2B5EF4-FFF2-40B4-BE49-F238E27FC236}">
                <a16:creationId xmlns:a16="http://schemas.microsoft.com/office/drawing/2014/main" xmlns="" id="{87801169-4079-4557-9AAE-C064F2AAC697}"/>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87961" y="1493836"/>
            <a:ext cx="3184833" cy="1877420"/>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xmlns="" id="{7ACCE3C4-012C-4D75-B15A-24112CD06AD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387961" y="3851889"/>
            <a:ext cx="3184833" cy="1986120"/>
          </a:xfrm>
          <a:prstGeom prst="rect">
            <a:avLst/>
          </a:prstGeom>
          <a:ln>
            <a:noFill/>
          </a:ln>
          <a:extLst>
            <a:ext uri="{53640926-AAD7-44D8-BBD7-CCE9431645EC}">
              <a14:shadowObscured xmlns:a14="http://schemas.microsoft.com/office/drawing/2010/main"/>
            </a:ext>
          </a:extLst>
        </p:spPr>
      </p:pic>
      <p:sp>
        <p:nvSpPr>
          <p:cNvPr id="17" name="TextBox 2">
            <a:extLst>
              <a:ext uri="{FF2B5EF4-FFF2-40B4-BE49-F238E27FC236}">
                <a16:creationId xmlns:a16="http://schemas.microsoft.com/office/drawing/2014/main" xmlns="" id="{8C649585-7526-4EDB-999E-77644FAE3998}"/>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0" name="Imagen 9">
            <a:extLst>
              <a:ext uri="{FF2B5EF4-FFF2-40B4-BE49-F238E27FC236}">
                <a16:creationId xmlns:a16="http://schemas.microsoft.com/office/drawing/2014/main" xmlns="" id="{B56296D2-AB40-4F42-A0A1-0BE929EDF7BE}"/>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572794" y="1486792"/>
            <a:ext cx="3067259" cy="1884464"/>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74C00511-1C3A-431E-B143-6A69ABD9122E}"/>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4572794" y="3851888"/>
            <a:ext cx="3089374" cy="19861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24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SOPORTES PARA EL SISTEMA DE PRESENCIA</a:t>
            </a:r>
          </a:p>
        </p:txBody>
      </p:sp>
      <p:sp>
        <p:nvSpPr>
          <p:cNvPr id="15" name="Rectángulo 21">
            <a:extLst>
              <a:ext uri="{FF2B5EF4-FFF2-40B4-BE49-F238E27FC236}">
                <a16:creationId xmlns:a16="http://schemas.microsoft.com/office/drawing/2014/main" xmlns="" id="{3B179F04-E397-4DB5-8AFB-68A4C4D3E8E4}"/>
              </a:ext>
            </a:extLst>
          </p:cNvPr>
          <p:cNvSpPr/>
          <p:nvPr/>
        </p:nvSpPr>
        <p:spPr>
          <a:xfrm>
            <a:off x="1344426" y="1125635"/>
            <a:ext cx="4070216" cy="307777"/>
          </a:xfrm>
          <a:prstGeom prst="rect">
            <a:avLst/>
          </a:prstGeom>
        </p:spPr>
        <p:txBody>
          <a:bodyPr wrap="square">
            <a:spAutoFit/>
          </a:bodyPr>
          <a:lstStyle/>
          <a:p>
            <a:r>
              <a:rPr lang="es-EC" sz="1400" dirty="0"/>
              <a:t>Piezas N°5 Soporte para Sensores HC – SR04</a:t>
            </a:r>
          </a:p>
        </p:txBody>
      </p:sp>
      <p:pic>
        <p:nvPicPr>
          <p:cNvPr id="16" name="Imagen 15">
            <a:extLst>
              <a:ext uri="{FF2B5EF4-FFF2-40B4-BE49-F238E27FC236}">
                <a16:creationId xmlns:a16="http://schemas.microsoft.com/office/drawing/2014/main" xmlns="" id="{1F0A14B1-6807-46CE-B12B-27FFC0B6510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44427" y="1455535"/>
            <a:ext cx="4070216" cy="1703988"/>
          </a:xfrm>
          <a:prstGeom prst="rect">
            <a:avLst/>
          </a:prstGeom>
          <a:ln>
            <a:noFill/>
          </a:ln>
          <a:extLst>
            <a:ext uri="{53640926-AAD7-44D8-BBD7-CCE9431645EC}">
              <a14:shadowObscured xmlns:a14="http://schemas.microsoft.com/office/drawing/2010/main"/>
            </a:ext>
          </a:extLst>
        </p:spPr>
      </p:pic>
      <p:sp>
        <p:nvSpPr>
          <p:cNvPr id="17" name="Rectángulo 21">
            <a:extLst>
              <a:ext uri="{FF2B5EF4-FFF2-40B4-BE49-F238E27FC236}">
                <a16:creationId xmlns:a16="http://schemas.microsoft.com/office/drawing/2014/main" xmlns="" id="{EF95A39C-A246-49A8-88F1-6055FB4CB475}"/>
              </a:ext>
            </a:extLst>
          </p:cNvPr>
          <p:cNvSpPr/>
          <p:nvPr/>
        </p:nvSpPr>
        <p:spPr>
          <a:xfrm>
            <a:off x="1344426" y="3283850"/>
            <a:ext cx="4070216" cy="307777"/>
          </a:xfrm>
          <a:prstGeom prst="rect">
            <a:avLst/>
          </a:prstGeom>
        </p:spPr>
        <p:txBody>
          <a:bodyPr wrap="square">
            <a:spAutoFit/>
          </a:bodyPr>
          <a:lstStyle/>
          <a:p>
            <a:r>
              <a:rPr lang="es-EC" sz="1400" dirty="0"/>
              <a:t>Ensamble de las Piezas</a:t>
            </a:r>
          </a:p>
        </p:txBody>
      </p:sp>
      <p:pic>
        <p:nvPicPr>
          <p:cNvPr id="19" name="Imagen 18">
            <a:extLst>
              <a:ext uri="{FF2B5EF4-FFF2-40B4-BE49-F238E27FC236}">
                <a16:creationId xmlns:a16="http://schemas.microsoft.com/office/drawing/2014/main" xmlns="" id="{9A57145E-78AC-4E00-A230-B7855627003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562140" y="3636832"/>
            <a:ext cx="2021307" cy="2510555"/>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xmlns="" id="{F187ADB1-07F4-4711-BE47-35EFAAEED4D6}"/>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344427" y="3636833"/>
            <a:ext cx="2217713" cy="2510555"/>
          </a:xfrm>
          <a:prstGeom prst="rect">
            <a:avLst/>
          </a:prstGeom>
          <a:ln>
            <a:noFill/>
          </a:ln>
          <a:extLst>
            <a:ext uri="{53640926-AAD7-44D8-BBD7-CCE9431645EC}">
              <a14:shadowObscured xmlns:a14="http://schemas.microsoft.com/office/drawing/2010/main"/>
            </a:ext>
          </a:extLst>
        </p:spPr>
      </p:pic>
      <p:sp>
        <p:nvSpPr>
          <p:cNvPr id="14" name="TextBox 2">
            <a:extLst>
              <a:ext uri="{FF2B5EF4-FFF2-40B4-BE49-F238E27FC236}">
                <a16:creationId xmlns:a16="http://schemas.microsoft.com/office/drawing/2014/main" xmlns="" id="{388A77DA-62F8-42EA-A274-26BDCA7C06EF}"/>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3" name="Imagen 12">
            <a:extLst>
              <a:ext uri="{FF2B5EF4-FFF2-40B4-BE49-F238E27FC236}">
                <a16:creationId xmlns:a16="http://schemas.microsoft.com/office/drawing/2014/main" xmlns="" id="{615BE019-32D7-4BD4-8C5C-11E7E5222C97}"/>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5414642" y="1451763"/>
            <a:ext cx="2943747" cy="17039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337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4070217" cy="646331"/>
          </a:xfrm>
          <a:prstGeom prst="rect">
            <a:avLst/>
          </a:prstGeom>
          <a:noFill/>
        </p:spPr>
        <p:txBody>
          <a:bodyPr wrap="none" rtlCol="0">
            <a:spAutoFit/>
          </a:bodyPr>
          <a:lstStyle/>
          <a:p>
            <a:r>
              <a:rPr lang="es-EC" b="1" dirty="0"/>
              <a:t>ETAPA 1: SISTEMA DE PRESENCIA</a:t>
            </a:r>
          </a:p>
          <a:p>
            <a:endParaRPr lang="es-EC" b="1" dirty="0"/>
          </a:p>
        </p:txBody>
      </p:sp>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DESARROLLO DEL ALGORITMO</a:t>
            </a:r>
          </a:p>
        </p:txBody>
      </p:sp>
      <p:sp>
        <p:nvSpPr>
          <p:cNvPr id="2" name="Rectangle 2">
            <a:extLst>
              <a:ext uri="{FF2B5EF4-FFF2-40B4-BE49-F238E27FC236}">
                <a16:creationId xmlns:a16="http://schemas.microsoft.com/office/drawing/2014/main" xmlns="" id="{F7A1DB0E-EC01-4F29-A76D-E11BA59A0D38}"/>
              </a:ext>
            </a:extLst>
          </p:cNvPr>
          <p:cNvSpPr>
            <a:spLocks noChangeArrowheads="1"/>
          </p:cNvSpPr>
          <p:nvPr/>
        </p:nvSpPr>
        <p:spPr bwMode="auto">
          <a:xfrm flipV="1">
            <a:off x="2472986" y="412471"/>
            <a:ext cx="7831835" cy="4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a:extLst>
              <a:ext uri="{FF2B5EF4-FFF2-40B4-BE49-F238E27FC236}">
                <a16:creationId xmlns:a16="http://schemas.microsoft.com/office/drawing/2014/main" xmlns="" id="{D3D9CF70-CF62-4313-B703-521E7F17647F}"/>
              </a:ext>
            </a:extLst>
          </p:cNvPr>
          <p:cNvGraphicFramePr>
            <a:graphicFrameLocks noChangeAspect="1"/>
          </p:cNvGraphicFramePr>
          <p:nvPr>
            <p:extLst>
              <p:ext uri="{D42A27DB-BD31-4B8C-83A1-F6EECF244321}">
                <p14:modId xmlns:p14="http://schemas.microsoft.com/office/powerpoint/2010/main" val="822240679"/>
              </p:ext>
            </p:extLst>
          </p:nvPr>
        </p:nvGraphicFramePr>
        <p:xfrm>
          <a:off x="2472987" y="1085136"/>
          <a:ext cx="4199613" cy="5083299"/>
        </p:xfrm>
        <a:graphic>
          <a:graphicData uri="http://schemas.openxmlformats.org/presentationml/2006/ole">
            <mc:AlternateContent xmlns:mc="http://schemas.openxmlformats.org/markup-compatibility/2006">
              <mc:Choice xmlns:v="urn:schemas-microsoft-com:vml" Requires="v">
                <p:oleObj spid="_x0000_s7170" name="Visio" r:id="rId5" imgW="4162433" imgH="5048246" progId="Visio.Drawing.15">
                  <p:embed/>
                </p:oleObj>
              </mc:Choice>
              <mc:Fallback>
                <p:oleObj name="Visio" r:id="rId5" imgW="4162433" imgH="5048246"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2987" y="1085136"/>
                        <a:ext cx="4199613" cy="5083299"/>
                      </a:xfrm>
                      <a:prstGeom prst="rect">
                        <a:avLst/>
                      </a:prstGeom>
                      <a:noFill/>
                    </p:spPr>
                  </p:pic>
                </p:oleObj>
              </mc:Fallback>
            </mc:AlternateContent>
          </a:graphicData>
        </a:graphic>
      </p:graphicFrame>
      <p:sp>
        <p:nvSpPr>
          <p:cNvPr id="13" name="TextBox 2">
            <a:extLst>
              <a:ext uri="{FF2B5EF4-FFF2-40B4-BE49-F238E27FC236}">
                <a16:creationId xmlns:a16="http://schemas.microsoft.com/office/drawing/2014/main" xmlns="" id="{DC3B2A41-9190-49D3-9C2D-FE30E05CEA73}"/>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91384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MODOS DE SERVICIO DEL ROBOT KUKA KR3 R540</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graphicFrame>
        <p:nvGraphicFramePr>
          <p:cNvPr id="2" name="Tabla 1">
            <a:extLst>
              <a:ext uri="{FF2B5EF4-FFF2-40B4-BE49-F238E27FC236}">
                <a16:creationId xmlns:a16="http://schemas.microsoft.com/office/drawing/2014/main" xmlns="" id="{876FBAF2-0245-454D-ADF9-B3FE0735BEE5}"/>
              </a:ext>
            </a:extLst>
          </p:cNvPr>
          <p:cNvGraphicFramePr>
            <a:graphicFrameLocks noGrp="1"/>
          </p:cNvGraphicFramePr>
          <p:nvPr>
            <p:extLst>
              <p:ext uri="{D42A27DB-BD31-4B8C-83A1-F6EECF244321}">
                <p14:modId xmlns:p14="http://schemas.microsoft.com/office/powerpoint/2010/main" val="2448154413"/>
              </p:ext>
            </p:extLst>
          </p:nvPr>
        </p:nvGraphicFramePr>
        <p:xfrm>
          <a:off x="1480532" y="1503026"/>
          <a:ext cx="6184524" cy="3636645"/>
        </p:xfrm>
        <a:graphic>
          <a:graphicData uri="http://schemas.openxmlformats.org/drawingml/2006/table">
            <a:tbl>
              <a:tblPr firstRow="1" firstCol="1" bandRow="1">
                <a:tableStyleId>{9D7B26C5-4107-4FEC-AEDC-1716B250A1EF}</a:tableStyleId>
              </a:tblPr>
              <a:tblGrid>
                <a:gridCol w="1733199">
                  <a:extLst>
                    <a:ext uri="{9D8B030D-6E8A-4147-A177-3AD203B41FA5}">
                      <a16:colId xmlns:a16="http://schemas.microsoft.com/office/drawing/2014/main" xmlns="" val="2280211230"/>
                    </a:ext>
                  </a:extLst>
                </a:gridCol>
                <a:gridCol w="2171285">
                  <a:extLst>
                    <a:ext uri="{9D8B030D-6E8A-4147-A177-3AD203B41FA5}">
                      <a16:colId xmlns:a16="http://schemas.microsoft.com/office/drawing/2014/main" xmlns="" val="1775987635"/>
                    </a:ext>
                  </a:extLst>
                </a:gridCol>
                <a:gridCol w="2280040">
                  <a:extLst>
                    <a:ext uri="{9D8B030D-6E8A-4147-A177-3AD203B41FA5}">
                      <a16:colId xmlns:a16="http://schemas.microsoft.com/office/drawing/2014/main" xmlns="" val="981652323"/>
                    </a:ext>
                  </a:extLst>
                </a:gridCol>
              </a:tblGrid>
              <a:tr h="0">
                <a:tc>
                  <a:txBody>
                    <a:bodyPr/>
                    <a:lstStyle/>
                    <a:p>
                      <a:pPr algn="ctr">
                        <a:lnSpc>
                          <a:spcPct val="150000"/>
                        </a:lnSpc>
                        <a:spcAft>
                          <a:spcPts val="800"/>
                        </a:spcAft>
                      </a:pPr>
                      <a:r>
                        <a:rPr lang="es-EC" sz="1100" cap="all" dirty="0">
                          <a:effectLst/>
                        </a:rPr>
                        <a:t>modo de servicios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modo de uso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velocidades de operación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869421595"/>
                  </a:ext>
                </a:extLst>
              </a:tr>
              <a:tr h="0">
                <a:tc>
                  <a:txBody>
                    <a:bodyPr/>
                    <a:lstStyle/>
                    <a:p>
                      <a:pPr algn="ctr">
                        <a:lnSpc>
                          <a:spcPct val="150000"/>
                        </a:lnSpc>
                        <a:spcAft>
                          <a:spcPts val="800"/>
                        </a:spcAft>
                      </a:pPr>
                      <a:r>
                        <a:rPr lang="es-EC" sz="1100" cap="all" dirty="0">
                          <a:effectLst/>
                        </a:rPr>
                        <a:t>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Se usa como modo de prueba y para programación por aprendizaje</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marL="342900" lvl="0" indent="-342900">
                        <a:lnSpc>
                          <a:spcPct val="150000"/>
                        </a:lnSpc>
                        <a:buFont typeface="Symbol" panose="05050102010706020507" pitchFamily="18" charset="2"/>
                        <a:buChar char=""/>
                      </a:pPr>
                      <a:r>
                        <a:rPr lang="es-EC" sz="1100">
                          <a:effectLst/>
                        </a:rPr>
                        <a:t>Velocidad programada, máximo de 250 mm/s</a:t>
                      </a:r>
                    </a:p>
                    <a:p>
                      <a:pPr marL="342900" lvl="0" indent="-342900">
                        <a:lnSpc>
                          <a:spcPct val="150000"/>
                        </a:lnSpc>
                        <a:spcAft>
                          <a:spcPts val="800"/>
                        </a:spcAft>
                        <a:buFont typeface="Symbol" panose="05050102010706020507" pitchFamily="18" charset="2"/>
                        <a:buChar char=""/>
                      </a:pPr>
                      <a:r>
                        <a:rPr lang="es-EC" sz="1100">
                          <a:effectLst/>
                        </a:rPr>
                        <a:t>Velocidad de desplazamiento manual máximo de 250 mm/s</a:t>
                      </a:r>
                      <a:endParaRPr lang="es-EC"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34256550"/>
                  </a:ext>
                </a:extLst>
              </a:tr>
              <a:tr h="0">
                <a:tc>
                  <a:txBody>
                    <a:bodyPr/>
                    <a:lstStyle/>
                    <a:p>
                      <a:pPr algn="ctr">
                        <a:lnSpc>
                          <a:spcPct val="150000"/>
                        </a:lnSpc>
                        <a:spcAft>
                          <a:spcPts val="800"/>
                        </a:spcAft>
                      </a:pPr>
                      <a:r>
                        <a:rPr lang="es-EC" sz="1100" cap="all">
                          <a:effectLst/>
                        </a:rPr>
                        <a:t>t2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Se usa como modo de prueba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marL="342900" lvl="0" indent="-342900">
                        <a:lnSpc>
                          <a:spcPct val="150000"/>
                        </a:lnSpc>
                        <a:buFont typeface="Symbol" panose="05050102010706020507" pitchFamily="18" charset="2"/>
                        <a:buChar char=""/>
                      </a:pPr>
                      <a:r>
                        <a:rPr lang="es-EC" sz="1100">
                          <a:effectLst/>
                        </a:rPr>
                        <a:t>Velocidad programada máxima</a:t>
                      </a:r>
                    </a:p>
                    <a:p>
                      <a:pPr marL="342900" lvl="0" indent="-342900">
                        <a:lnSpc>
                          <a:spcPct val="150000"/>
                        </a:lnSpc>
                        <a:spcAft>
                          <a:spcPts val="800"/>
                        </a:spcAft>
                        <a:buFont typeface="Symbol" panose="05050102010706020507" pitchFamily="18" charset="2"/>
                        <a:buChar char=""/>
                      </a:pPr>
                      <a:r>
                        <a:rPr lang="es-EC" sz="1100">
                          <a:effectLst/>
                        </a:rPr>
                        <a:t>Sin modo manual</a:t>
                      </a:r>
                      <a:endParaRPr lang="es-EC"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79071952"/>
                  </a:ext>
                </a:extLst>
              </a:tr>
              <a:tr h="0">
                <a:tc>
                  <a:txBody>
                    <a:bodyPr/>
                    <a:lstStyle/>
                    <a:p>
                      <a:pPr algn="ctr">
                        <a:lnSpc>
                          <a:spcPct val="150000"/>
                        </a:lnSpc>
                        <a:spcAft>
                          <a:spcPts val="800"/>
                        </a:spcAft>
                      </a:pPr>
                      <a:r>
                        <a:rPr lang="es-EC" sz="1100" cap="all">
                          <a:effectLst/>
                        </a:rPr>
                        <a:t>Aut</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Se usa para aplicativos sin el manejo de una unidad de control superior (PLC)</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marL="342900" lvl="0" indent="-342900">
                        <a:lnSpc>
                          <a:spcPct val="150000"/>
                        </a:lnSpc>
                        <a:buFont typeface="Symbol" panose="05050102010706020507" pitchFamily="18" charset="2"/>
                        <a:buChar char=""/>
                      </a:pPr>
                      <a:r>
                        <a:rPr lang="es-EC" sz="1100">
                          <a:effectLst/>
                        </a:rPr>
                        <a:t>Velocidad programada máxima</a:t>
                      </a:r>
                    </a:p>
                    <a:p>
                      <a:pPr marL="342900" lvl="0" indent="-342900">
                        <a:lnSpc>
                          <a:spcPct val="150000"/>
                        </a:lnSpc>
                        <a:spcAft>
                          <a:spcPts val="800"/>
                        </a:spcAft>
                        <a:buFont typeface="Symbol" panose="05050102010706020507" pitchFamily="18" charset="2"/>
                        <a:buChar char=""/>
                      </a:pPr>
                      <a:r>
                        <a:rPr lang="es-EC" sz="1100">
                          <a:effectLst/>
                        </a:rPr>
                        <a:t>Sin modo manual</a:t>
                      </a:r>
                      <a:endParaRPr lang="es-EC" sz="11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14279258"/>
                  </a:ext>
                </a:extLst>
              </a:tr>
              <a:tr h="0">
                <a:tc>
                  <a:txBody>
                    <a:bodyPr/>
                    <a:lstStyle/>
                    <a:p>
                      <a:pPr algn="ctr">
                        <a:lnSpc>
                          <a:spcPct val="150000"/>
                        </a:lnSpc>
                        <a:spcAft>
                          <a:spcPts val="800"/>
                        </a:spcAft>
                      </a:pPr>
                      <a:r>
                        <a:rPr lang="es-EC" sz="1100" cap="all">
                          <a:effectLst/>
                        </a:rPr>
                        <a:t>aut ext</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100" dirty="0">
                          <a:effectLst/>
                        </a:rPr>
                        <a:t>Se usa para aplicativos con el manejo de una unidad de control superior (PLC)</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nchor="ctr"/>
                </a:tc>
                <a:tc>
                  <a:txBody>
                    <a:bodyPr/>
                    <a:lstStyle/>
                    <a:p>
                      <a:pPr marL="342900" lvl="0" indent="-342900">
                        <a:lnSpc>
                          <a:spcPct val="150000"/>
                        </a:lnSpc>
                        <a:buFont typeface="Symbol" panose="05050102010706020507" pitchFamily="18" charset="2"/>
                        <a:buChar char=""/>
                      </a:pPr>
                      <a:r>
                        <a:rPr lang="es-EC" sz="1100" dirty="0">
                          <a:effectLst/>
                        </a:rPr>
                        <a:t>Velocidad programada máxima</a:t>
                      </a:r>
                    </a:p>
                    <a:p>
                      <a:pPr marL="342900" lvl="0" indent="-342900">
                        <a:lnSpc>
                          <a:spcPct val="150000"/>
                        </a:lnSpc>
                        <a:spcAft>
                          <a:spcPts val="800"/>
                        </a:spcAft>
                        <a:buFont typeface="Symbol" panose="05050102010706020507" pitchFamily="18" charset="2"/>
                        <a:buChar char=""/>
                      </a:pPr>
                      <a:r>
                        <a:rPr lang="es-EC" sz="1100" dirty="0">
                          <a:effectLst/>
                        </a:rPr>
                        <a:t>Sin modo manual</a:t>
                      </a:r>
                      <a:endParaRPr lang="es-EC" sz="11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23620553"/>
                  </a:ext>
                </a:extLst>
              </a:tr>
            </a:tbl>
          </a:graphicData>
        </a:graphic>
      </p:graphicFrame>
      <p:sp>
        <p:nvSpPr>
          <p:cNvPr id="8" name="TextBox 2">
            <a:extLst>
              <a:ext uri="{FF2B5EF4-FFF2-40B4-BE49-F238E27FC236}">
                <a16:creationId xmlns:a16="http://schemas.microsoft.com/office/drawing/2014/main" xmlns="" id="{C768CB72-7239-415B-8AE7-2E1D210D317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103747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785343"/>
          </a:xfrm>
          <a:prstGeom prst="rect">
            <a:avLst/>
          </a:prstGeom>
          <a:noFill/>
        </p:spPr>
        <p:txBody>
          <a:bodyPr wrap="square" rtlCol="0">
            <a:spAutoFit/>
          </a:bodyPr>
          <a:lstStyle/>
          <a:p>
            <a:pPr>
              <a:lnSpc>
                <a:spcPct val="150000"/>
              </a:lnSpc>
            </a:pPr>
            <a:r>
              <a:rPr lang="es-EC" sz="1600" b="1" dirty="0"/>
              <a:t>CONFIGURACIÓN INTERFAZ AUTOMÁTICO EXTERNO</a:t>
            </a:r>
          </a:p>
          <a:p>
            <a:pPr marL="285750" indent="-285750">
              <a:lnSpc>
                <a:spcPct val="150000"/>
              </a:lnSpc>
              <a:buFont typeface="Arial" panose="020B0604020202020204" pitchFamily="34" charset="0"/>
              <a:buChar char="•"/>
            </a:pPr>
            <a:r>
              <a:rPr lang="es-EC" sz="1600" dirty="0"/>
              <a:t>CONFIGURACIÓN PROGRAMA CELL.SRC</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pic>
        <p:nvPicPr>
          <p:cNvPr id="9" name="Imagen 8">
            <a:extLst>
              <a:ext uri="{FF2B5EF4-FFF2-40B4-BE49-F238E27FC236}">
                <a16:creationId xmlns:a16="http://schemas.microsoft.com/office/drawing/2014/main" xmlns="" id="{513C47E8-C03F-412D-8100-E1482E96EB3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8048" y="1565525"/>
            <a:ext cx="4941882" cy="4245000"/>
          </a:xfrm>
          <a:prstGeom prst="rect">
            <a:avLst/>
          </a:prstGeom>
          <a:noFill/>
          <a:ln>
            <a:noFill/>
          </a:ln>
        </p:spPr>
      </p:pic>
      <p:sp>
        <p:nvSpPr>
          <p:cNvPr id="8" name="TextBox 2">
            <a:extLst>
              <a:ext uri="{FF2B5EF4-FFF2-40B4-BE49-F238E27FC236}">
                <a16:creationId xmlns:a16="http://schemas.microsoft.com/office/drawing/2014/main" xmlns="" id="{ED50457A-AEFA-42D2-ACBB-5A9D4DC1966C}"/>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30423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DESARROLLO DEL ALGORITMO</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sp>
        <p:nvSpPr>
          <p:cNvPr id="2" name="Rectangle 2">
            <a:extLst>
              <a:ext uri="{FF2B5EF4-FFF2-40B4-BE49-F238E27FC236}">
                <a16:creationId xmlns:a16="http://schemas.microsoft.com/office/drawing/2014/main" xmlns="" id="{44F596E3-9789-46AF-A76D-922304B58E03}"/>
              </a:ext>
            </a:extLst>
          </p:cNvPr>
          <p:cNvSpPr>
            <a:spLocks noChangeArrowheads="1"/>
          </p:cNvSpPr>
          <p:nvPr/>
        </p:nvSpPr>
        <p:spPr bwMode="auto">
          <a:xfrm>
            <a:off x="2430379" y="184308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a:extLst>
              <a:ext uri="{FF2B5EF4-FFF2-40B4-BE49-F238E27FC236}">
                <a16:creationId xmlns:a16="http://schemas.microsoft.com/office/drawing/2014/main" xmlns="" id="{B0009337-4B89-4CBD-B2C5-8F60D16AF40A}"/>
              </a:ext>
            </a:extLst>
          </p:cNvPr>
          <p:cNvGraphicFramePr>
            <a:graphicFrameLocks noChangeAspect="1"/>
          </p:cNvGraphicFramePr>
          <p:nvPr>
            <p:extLst>
              <p:ext uri="{D42A27DB-BD31-4B8C-83A1-F6EECF244321}">
                <p14:modId xmlns:p14="http://schemas.microsoft.com/office/powerpoint/2010/main" val="1284495459"/>
              </p:ext>
            </p:extLst>
          </p:nvPr>
        </p:nvGraphicFramePr>
        <p:xfrm>
          <a:off x="1835007" y="1160097"/>
          <a:ext cx="5306293" cy="4972241"/>
        </p:xfrm>
        <a:graphic>
          <a:graphicData uri="http://schemas.openxmlformats.org/presentationml/2006/ole">
            <mc:AlternateContent xmlns:mc="http://schemas.openxmlformats.org/markup-compatibility/2006">
              <mc:Choice xmlns:v="urn:schemas-microsoft-com:vml" Requires="v">
                <p:oleObj spid="_x0000_s8194" name="Visio" r:id="rId5" imgW="3666951" imgH="3438523" progId="Visio.Drawing.15">
                  <p:embed/>
                </p:oleObj>
              </mc:Choice>
              <mc:Fallback>
                <p:oleObj name="Visio" r:id="rId5" imgW="3666951" imgH="3438523"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007" y="1160097"/>
                        <a:ext cx="5306293" cy="4972241"/>
                      </a:xfrm>
                      <a:prstGeom prst="rect">
                        <a:avLst/>
                      </a:prstGeom>
                      <a:noFill/>
                    </p:spPr>
                  </p:pic>
                </p:oleObj>
              </mc:Fallback>
            </mc:AlternateContent>
          </a:graphicData>
        </a:graphic>
      </p:graphicFrame>
      <p:sp>
        <p:nvSpPr>
          <p:cNvPr id="9" name="TextBox 2">
            <a:extLst>
              <a:ext uri="{FF2B5EF4-FFF2-40B4-BE49-F238E27FC236}">
                <a16:creationId xmlns:a16="http://schemas.microsoft.com/office/drawing/2014/main" xmlns="" id="{428A6ED2-C9A5-4255-B089-03F53CC850C0}"/>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40947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GRAFCET</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pic>
        <p:nvPicPr>
          <p:cNvPr id="6" name="Imagen 5">
            <a:extLst>
              <a:ext uri="{FF2B5EF4-FFF2-40B4-BE49-F238E27FC236}">
                <a16:creationId xmlns:a16="http://schemas.microsoft.com/office/drawing/2014/main" xmlns="" id="{F18AFC45-ABC5-432C-BD36-55CE75CD51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0472" y="1093544"/>
            <a:ext cx="2689173" cy="1417928"/>
          </a:xfrm>
          <a:prstGeom prst="rect">
            <a:avLst/>
          </a:prstGeom>
        </p:spPr>
      </p:pic>
      <p:pic>
        <p:nvPicPr>
          <p:cNvPr id="18" name="Imagen 17">
            <a:extLst>
              <a:ext uri="{FF2B5EF4-FFF2-40B4-BE49-F238E27FC236}">
                <a16:creationId xmlns:a16="http://schemas.microsoft.com/office/drawing/2014/main" xmlns="" id="{CF4D6089-1CD8-4168-9990-035FFBD1E8A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24486" y="2807800"/>
            <a:ext cx="2447925" cy="2734310"/>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xmlns="" id="{AE739185-1929-4EF3-B37F-E109854DF648}"/>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3254083" y="2807800"/>
            <a:ext cx="2276475" cy="2871470"/>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xmlns="" id="{8AA9024F-4161-4838-80AA-AA78ED4A50A8}"/>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5957721" y="2804435"/>
            <a:ext cx="2647950" cy="3006090"/>
          </a:xfrm>
          <a:prstGeom prst="rect">
            <a:avLst/>
          </a:prstGeom>
          <a:ln>
            <a:noFill/>
          </a:ln>
          <a:extLst>
            <a:ext uri="{53640926-AAD7-44D8-BBD7-CCE9431645EC}">
              <a14:shadowObscured xmlns:a14="http://schemas.microsoft.com/office/drawing/2010/main"/>
            </a:ext>
          </a:extLst>
        </p:spPr>
      </p:pic>
      <p:sp>
        <p:nvSpPr>
          <p:cNvPr id="15" name="TextBox 2">
            <a:extLst>
              <a:ext uri="{FF2B5EF4-FFF2-40B4-BE49-F238E27FC236}">
                <a16:creationId xmlns:a16="http://schemas.microsoft.com/office/drawing/2014/main" xmlns="" id="{65FDD657-90A0-49E8-B542-720FF091A496}"/>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99387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7818" y="5810525"/>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251492"/>
            <a:ext cx="8231029" cy="452976"/>
          </a:xfrm>
        </p:spPr>
        <p:txBody>
          <a:bodyPr/>
          <a:lstStyle/>
          <a:p>
            <a:pPr algn="ctr"/>
            <a:r>
              <a:rPr lang="es-ES" sz="2000" i="0" dirty="0">
                <a:solidFill>
                  <a:schemeClr val="tx1"/>
                </a:solidFill>
                <a:effectLst/>
              </a:rPr>
              <a:t>INTRODUCCIÓN</a:t>
            </a:r>
            <a:endParaRPr lang="es-EC" sz="2000" i="0" dirty="0">
              <a:solidFill>
                <a:schemeClr val="tx1"/>
              </a:solidFill>
              <a:effectLst/>
            </a:endParaRPr>
          </a:p>
        </p:txBody>
      </p:sp>
      <p:sp>
        <p:nvSpPr>
          <p:cNvPr id="7" name="CuadroTexto 6">
            <a:extLst>
              <a:ext uri="{FF2B5EF4-FFF2-40B4-BE49-F238E27FC236}">
                <a16:creationId xmlns:a16="http://schemas.microsoft.com/office/drawing/2014/main" xmlns="" id="{288780F4-A167-4FA0-AB56-0CABE28D1A4C}"/>
              </a:ext>
            </a:extLst>
          </p:cNvPr>
          <p:cNvSpPr txBox="1"/>
          <p:nvPr/>
        </p:nvSpPr>
        <p:spPr>
          <a:xfrm>
            <a:off x="307975" y="632338"/>
            <a:ext cx="2872519" cy="369332"/>
          </a:xfrm>
          <a:prstGeom prst="rect">
            <a:avLst/>
          </a:prstGeom>
          <a:noFill/>
        </p:spPr>
        <p:txBody>
          <a:bodyPr wrap="square" rtlCol="0">
            <a:spAutoFit/>
          </a:bodyPr>
          <a:lstStyle/>
          <a:p>
            <a:r>
              <a:rPr lang="es-EC" b="1" dirty="0"/>
              <a:t>ROBÓTICA INDUSTRIAL</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7">
            <a:extLst>
              <a:ext uri="{FF2B5EF4-FFF2-40B4-BE49-F238E27FC236}">
                <a16:creationId xmlns:a16="http://schemas.microsoft.com/office/drawing/2014/main" xmlns="" id="{E715776D-6BB0-4B53-B555-9DF1E46E0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1127630"/>
            <a:ext cx="3384631" cy="1905064"/>
          </a:xfrm>
          <a:prstGeom prst="rect">
            <a:avLst/>
          </a:prstGeom>
        </p:spPr>
      </p:pic>
      <p:pic>
        <p:nvPicPr>
          <p:cNvPr id="10" name="Imagen 9">
            <a:extLst>
              <a:ext uri="{FF2B5EF4-FFF2-40B4-BE49-F238E27FC236}">
                <a16:creationId xmlns:a16="http://schemas.microsoft.com/office/drawing/2014/main" xmlns="" id="{B7E3B977-173D-4A74-9A10-042F062B48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12123" y="2306280"/>
            <a:ext cx="1779584" cy="692058"/>
          </a:xfrm>
          <a:prstGeom prst="rect">
            <a:avLst/>
          </a:prstGeom>
        </p:spPr>
      </p:pic>
      <p:pic>
        <p:nvPicPr>
          <p:cNvPr id="16" name="Imagen 15">
            <a:extLst>
              <a:ext uri="{FF2B5EF4-FFF2-40B4-BE49-F238E27FC236}">
                <a16:creationId xmlns:a16="http://schemas.microsoft.com/office/drawing/2014/main" xmlns="" id="{5C09ECDD-EE60-487C-8328-B5A782F4ED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6248" y="2359898"/>
            <a:ext cx="2649270" cy="527647"/>
          </a:xfrm>
          <a:prstGeom prst="rect">
            <a:avLst/>
          </a:prstGeom>
        </p:spPr>
      </p:pic>
      <p:pic>
        <p:nvPicPr>
          <p:cNvPr id="18" name="Gráfico 17">
            <a:extLst>
              <a:ext uri="{FF2B5EF4-FFF2-40B4-BE49-F238E27FC236}">
                <a16:creationId xmlns:a16="http://schemas.microsoft.com/office/drawing/2014/main" xmlns="" id="{779F8108-763D-4EAD-8CF6-5851972D4CC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59891" y="1243504"/>
            <a:ext cx="3575854" cy="619338"/>
          </a:xfrm>
          <a:prstGeom prst="rect">
            <a:avLst/>
          </a:prstGeom>
        </p:spPr>
      </p:pic>
      <p:pic>
        <p:nvPicPr>
          <p:cNvPr id="20" name="Imagen 19">
            <a:extLst>
              <a:ext uri="{FF2B5EF4-FFF2-40B4-BE49-F238E27FC236}">
                <a16:creationId xmlns:a16="http://schemas.microsoft.com/office/drawing/2014/main" xmlns="" id="{4DAD76E9-5A16-446C-AD49-3A2F973DF8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22272" y="3333297"/>
            <a:ext cx="2779701" cy="2779701"/>
          </a:xfrm>
          <a:prstGeom prst="rect">
            <a:avLst/>
          </a:prstGeom>
        </p:spPr>
      </p:pic>
      <p:sp>
        <p:nvSpPr>
          <p:cNvPr id="24" name="TextBox 2">
            <a:extLst>
              <a:ext uri="{FF2B5EF4-FFF2-40B4-BE49-F238E27FC236}">
                <a16:creationId xmlns:a16="http://schemas.microsoft.com/office/drawing/2014/main" xmlns="" id="{1F6EA72A-BFDB-4A29-A94E-B97C6448E07E}"/>
              </a:ext>
            </a:extLst>
          </p:cNvPr>
          <p:cNvSpPr txBox="1"/>
          <p:nvPr/>
        </p:nvSpPr>
        <p:spPr>
          <a:xfrm>
            <a:off x="0" y="6550463"/>
            <a:ext cx="9177867" cy="230832"/>
          </a:xfrm>
          <a:prstGeom prst="rect">
            <a:avLst/>
          </a:prstGeom>
          <a:noFill/>
        </p:spPr>
        <p:txBody>
          <a:bodyPr wrap="square" rtlCol="0">
            <a:spAutoFit/>
          </a:bodyPr>
          <a:lstStyle/>
          <a:p>
            <a:r>
              <a:rPr lang="es-419" sz="800" b="1" dirty="0">
                <a:solidFill>
                  <a:schemeClr val="bg2">
                    <a:lumMod val="50000"/>
                  </a:schemeClr>
                </a:solidFill>
                <a:latin typeface="Calibri" panose="020F0502020204030204" pitchFamily="34" charset="0"/>
                <a:cs typeface="Calibri" panose="020F0502020204030204" pitchFamily="34" charset="0"/>
              </a:rPr>
              <a:t>1. </a:t>
            </a:r>
            <a:r>
              <a:rPr lang="es-419" sz="900" b="1" dirty="0">
                <a:solidFill>
                  <a:schemeClr val="bg2">
                    <a:lumMod val="50000"/>
                  </a:schemeClr>
                </a:solidFill>
                <a:latin typeface="Calibri" panose="020F0502020204030204" pitchFamily="34" charset="0"/>
                <a:cs typeface="Calibri" panose="020F0502020204030204" pitchFamily="34" charset="0"/>
              </a:rPr>
              <a:t>Introducción      </a:t>
            </a:r>
            <a:r>
              <a:rPr lang="es-419" sz="900" dirty="0">
                <a:solidFill>
                  <a:schemeClr val="bg2">
                    <a:lumMod val="50000"/>
                  </a:schemeClr>
                </a:solidFill>
                <a:latin typeface="Calibri" panose="020F0502020204030204" pitchFamily="34" charset="0"/>
                <a:cs typeface="Calibri" panose="020F0502020204030204" pitchFamily="34" charset="0"/>
              </a:rPr>
              <a:t>2. Justificación e importancia    3. Objetivos    4. Desarrollo del sistema    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991446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pic>
        <p:nvPicPr>
          <p:cNvPr id="14" name="Imagen 13">
            <a:extLst>
              <a:ext uri="{FF2B5EF4-FFF2-40B4-BE49-F238E27FC236}">
                <a16:creationId xmlns:a16="http://schemas.microsoft.com/office/drawing/2014/main" xmlns="" id="{DF0D6AA5-F531-405D-B152-51C3E308D3A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6800" y="1490682"/>
            <a:ext cx="5331987" cy="3876636"/>
          </a:xfrm>
          <a:prstGeom prst="rect">
            <a:avLst/>
          </a:prstGeom>
          <a:noFill/>
          <a:ln>
            <a:noFill/>
          </a:ln>
        </p:spPr>
      </p:pic>
      <p:sp>
        <p:nvSpPr>
          <p:cNvPr id="16" name="CuadroTexto 15">
            <a:extLst>
              <a:ext uri="{FF2B5EF4-FFF2-40B4-BE49-F238E27FC236}">
                <a16:creationId xmlns:a16="http://schemas.microsoft.com/office/drawing/2014/main" xmlns="" id="{1DB09AD0-69E7-491F-B90A-B11BD51D8879}"/>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DESARROLLO DEL ALGORITMO</a:t>
            </a:r>
          </a:p>
        </p:txBody>
      </p:sp>
      <p:sp>
        <p:nvSpPr>
          <p:cNvPr id="8" name="TextBox 2">
            <a:extLst>
              <a:ext uri="{FF2B5EF4-FFF2-40B4-BE49-F238E27FC236}">
                <a16:creationId xmlns:a16="http://schemas.microsoft.com/office/drawing/2014/main" xmlns="" id="{0EC0E983-C09C-4FDF-839E-2620F972B94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10767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8233812"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ACTIVACIÓN COMUNICACIÓN PROFINET DEL CONTROLADOR KRC4 COMPACT</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pic>
        <p:nvPicPr>
          <p:cNvPr id="9" name="Imagen 8">
            <a:extLst>
              <a:ext uri="{FF2B5EF4-FFF2-40B4-BE49-F238E27FC236}">
                <a16:creationId xmlns:a16="http://schemas.microsoft.com/office/drawing/2014/main" xmlns="" id="{FE301648-D886-42CD-BEB2-A6E09E56F97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57887" y="1178115"/>
            <a:ext cx="6429814" cy="4386189"/>
          </a:xfrm>
          <a:prstGeom prst="rect">
            <a:avLst/>
          </a:prstGeom>
          <a:noFill/>
          <a:ln>
            <a:noFill/>
          </a:ln>
          <a:extLst>
            <a:ext uri="{53640926-AAD7-44D8-BBD7-CCE9431645EC}">
              <a14:shadowObscured xmlns:a14="http://schemas.microsoft.com/office/drawing/2010/main"/>
            </a:ext>
          </a:extLst>
        </p:spPr>
      </p:pic>
      <p:sp>
        <p:nvSpPr>
          <p:cNvPr id="8" name="TextBox 2">
            <a:extLst>
              <a:ext uri="{FF2B5EF4-FFF2-40B4-BE49-F238E27FC236}">
                <a16:creationId xmlns:a16="http://schemas.microsoft.com/office/drawing/2014/main" xmlns="" id="{88FB062F-0E42-4D3E-B78E-DB4A4FB6E3A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37466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CREACIÓN DE LA RED PROFINET</a:t>
            </a:r>
          </a:p>
        </p:txBody>
      </p:sp>
      <p:sp>
        <p:nvSpPr>
          <p:cNvPr id="13" name="CuadroTexto 12">
            <a:extLst>
              <a:ext uri="{FF2B5EF4-FFF2-40B4-BE49-F238E27FC236}">
                <a16:creationId xmlns:a16="http://schemas.microsoft.com/office/drawing/2014/main" xmlns="" id="{2968F1B9-AF13-48CC-A254-278E340EBA99}"/>
              </a:ext>
            </a:extLst>
          </p:cNvPr>
          <p:cNvSpPr txBox="1"/>
          <p:nvPr/>
        </p:nvSpPr>
        <p:spPr>
          <a:xfrm>
            <a:off x="1848449" y="229616"/>
            <a:ext cx="5673220" cy="369332"/>
          </a:xfrm>
          <a:prstGeom prst="rect">
            <a:avLst/>
          </a:prstGeom>
          <a:noFill/>
        </p:spPr>
        <p:txBody>
          <a:bodyPr wrap="none" rtlCol="0">
            <a:spAutoFit/>
          </a:bodyPr>
          <a:lstStyle/>
          <a:p>
            <a:r>
              <a:rPr lang="es-EC" b="1" dirty="0"/>
              <a:t>ETAPA 2: ALGORITMO DE PARADA AUTOMÁTICA</a:t>
            </a:r>
          </a:p>
        </p:txBody>
      </p:sp>
      <p:pic>
        <p:nvPicPr>
          <p:cNvPr id="8" name="Imagen 7">
            <a:extLst>
              <a:ext uri="{FF2B5EF4-FFF2-40B4-BE49-F238E27FC236}">
                <a16:creationId xmlns:a16="http://schemas.microsoft.com/office/drawing/2014/main" xmlns="" id="{58360524-5FD2-4200-A1DE-68C4EDB5CE5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9218" y="1141021"/>
            <a:ext cx="6847151" cy="3472868"/>
          </a:xfrm>
          <a:prstGeom prst="rect">
            <a:avLst/>
          </a:prstGeom>
          <a:noFill/>
          <a:ln>
            <a:noFill/>
          </a:ln>
        </p:spPr>
      </p:pic>
      <p:pic>
        <p:nvPicPr>
          <p:cNvPr id="15" name="Imagen 14">
            <a:extLst>
              <a:ext uri="{FF2B5EF4-FFF2-40B4-BE49-F238E27FC236}">
                <a16:creationId xmlns:a16="http://schemas.microsoft.com/office/drawing/2014/main" xmlns="" id="{E47F6EDC-55C3-495D-BEE0-75B0087F3BC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8449" y="4850503"/>
            <a:ext cx="5400040" cy="1006475"/>
          </a:xfrm>
          <a:prstGeom prst="rect">
            <a:avLst/>
          </a:prstGeom>
          <a:noFill/>
          <a:ln>
            <a:noFill/>
          </a:ln>
        </p:spPr>
      </p:pic>
      <p:sp>
        <p:nvSpPr>
          <p:cNvPr id="14" name="TextBox 2">
            <a:extLst>
              <a:ext uri="{FF2B5EF4-FFF2-40B4-BE49-F238E27FC236}">
                <a16:creationId xmlns:a16="http://schemas.microsoft.com/office/drawing/2014/main" xmlns="" id="{92BB660E-DDA6-414D-946A-13545F76BC3C}"/>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208182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 DE BLOQUES</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sp>
        <p:nvSpPr>
          <p:cNvPr id="2" name="Rectangle 2">
            <a:extLst>
              <a:ext uri="{FF2B5EF4-FFF2-40B4-BE49-F238E27FC236}">
                <a16:creationId xmlns:a16="http://schemas.microsoft.com/office/drawing/2014/main" xmlns="" id="{ECDA9CE9-DFEC-4F80-8818-E38C3E5ED84C}"/>
              </a:ext>
            </a:extLst>
          </p:cNvPr>
          <p:cNvSpPr>
            <a:spLocks noChangeArrowheads="1"/>
          </p:cNvSpPr>
          <p:nvPr/>
        </p:nvSpPr>
        <p:spPr bwMode="auto">
          <a:xfrm>
            <a:off x="380798" y="1845427"/>
            <a:ext cx="9845677" cy="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TextBox 2">
            <a:extLst>
              <a:ext uri="{FF2B5EF4-FFF2-40B4-BE49-F238E27FC236}">
                <a16:creationId xmlns:a16="http://schemas.microsoft.com/office/drawing/2014/main" xmlns="" id="{996BF09F-929F-402E-B3DE-44C5DB60EE38}"/>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
        <p:nvSpPr>
          <p:cNvPr id="4" name="Rectangle 2">
            <a:extLst>
              <a:ext uri="{FF2B5EF4-FFF2-40B4-BE49-F238E27FC236}">
                <a16:creationId xmlns:a16="http://schemas.microsoft.com/office/drawing/2014/main" xmlns="" id="{DF119F61-B824-4978-A062-48E47377A2C2}"/>
              </a:ext>
            </a:extLst>
          </p:cNvPr>
          <p:cNvSpPr>
            <a:spLocks noChangeArrowheads="1"/>
          </p:cNvSpPr>
          <p:nvPr/>
        </p:nvSpPr>
        <p:spPr bwMode="auto">
          <a:xfrm>
            <a:off x="775343" y="1975177"/>
            <a:ext cx="10542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xmlns="" id="{6892C41F-FD38-475B-BA17-58C25DD7D695}"/>
              </a:ext>
            </a:extLst>
          </p:cNvPr>
          <p:cNvGraphicFramePr>
            <a:graphicFrameLocks noChangeAspect="1"/>
          </p:cNvGraphicFramePr>
          <p:nvPr>
            <p:extLst>
              <p:ext uri="{D42A27DB-BD31-4B8C-83A1-F6EECF244321}">
                <p14:modId xmlns:p14="http://schemas.microsoft.com/office/powerpoint/2010/main" val="2858989943"/>
              </p:ext>
            </p:extLst>
          </p:nvPr>
        </p:nvGraphicFramePr>
        <p:xfrm>
          <a:off x="775343" y="1975178"/>
          <a:ext cx="7594902" cy="2891241"/>
        </p:xfrm>
        <a:graphic>
          <a:graphicData uri="http://schemas.openxmlformats.org/presentationml/2006/ole">
            <mc:AlternateContent xmlns:mc="http://schemas.openxmlformats.org/markup-compatibility/2006">
              <mc:Choice xmlns:v="urn:schemas-microsoft-com:vml" Requires="v">
                <p:oleObj spid="_x0000_s9218" name="Visio" r:id="rId5" imgW="5724528" imgH="2181294" progId="Visio.Drawing.15">
                  <p:embed/>
                </p:oleObj>
              </mc:Choice>
              <mc:Fallback>
                <p:oleObj name="Visio" r:id="rId5" imgW="5724528" imgH="2181294"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43" y="1975178"/>
                        <a:ext cx="7594902" cy="2891241"/>
                      </a:xfrm>
                      <a:prstGeom prst="rect">
                        <a:avLst/>
                      </a:prstGeom>
                      <a:noFill/>
                    </p:spPr>
                  </p:pic>
                </p:oleObj>
              </mc:Fallback>
            </mc:AlternateContent>
          </a:graphicData>
        </a:graphic>
      </p:graphicFrame>
    </p:spTree>
    <p:extLst>
      <p:ext uri="{BB962C8B-B14F-4D97-AF65-F5344CB8AC3E}">
        <p14:creationId xmlns:p14="http://schemas.microsoft.com/office/powerpoint/2010/main" val="3651850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785343"/>
          </a:xfrm>
          <a:prstGeom prst="rect">
            <a:avLst/>
          </a:prstGeom>
          <a:noFill/>
        </p:spPr>
        <p:txBody>
          <a:bodyPr wrap="square" rtlCol="0">
            <a:spAutoFit/>
          </a:bodyPr>
          <a:lstStyle/>
          <a:p>
            <a:pPr>
              <a:lnSpc>
                <a:spcPct val="150000"/>
              </a:lnSpc>
            </a:pPr>
            <a:r>
              <a:rPr lang="es-EC" sz="1600" b="1" dirty="0"/>
              <a:t>DISEÑO E IMPLEMENTACIÓN ELÉCTRICA Y ELECTÓRONICA</a:t>
            </a:r>
          </a:p>
          <a:p>
            <a:pPr marL="285750" indent="-285750">
              <a:lnSpc>
                <a:spcPct val="150000"/>
              </a:lnSpc>
              <a:buFont typeface="Arial" panose="020B0604020202020204" pitchFamily="34" charset="0"/>
              <a:buChar char="•"/>
            </a:pPr>
            <a:r>
              <a:rPr lang="es-EC" sz="1600" dirty="0"/>
              <a:t>SELECCIÓN DEL ACTUADOR</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graphicFrame>
        <p:nvGraphicFramePr>
          <p:cNvPr id="2" name="Tabla 1">
            <a:extLst>
              <a:ext uri="{FF2B5EF4-FFF2-40B4-BE49-F238E27FC236}">
                <a16:creationId xmlns:a16="http://schemas.microsoft.com/office/drawing/2014/main" xmlns="" id="{53CB8C53-5F4E-429C-BE95-52585244A312}"/>
              </a:ext>
            </a:extLst>
          </p:cNvPr>
          <p:cNvGraphicFramePr>
            <a:graphicFrameLocks noGrp="1"/>
          </p:cNvGraphicFramePr>
          <p:nvPr>
            <p:extLst>
              <p:ext uri="{D42A27DB-BD31-4B8C-83A1-F6EECF244321}">
                <p14:modId xmlns:p14="http://schemas.microsoft.com/office/powerpoint/2010/main" val="665204793"/>
              </p:ext>
            </p:extLst>
          </p:nvPr>
        </p:nvGraphicFramePr>
        <p:xfrm>
          <a:off x="4107603" y="2608000"/>
          <a:ext cx="4572794" cy="2046732"/>
        </p:xfrm>
        <a:graphic>
          <a:graphicData uri="http://schemas.openxmlformats.org/drawingml/2006/table">
            <a:tbl>
              <a:tblPr firstRow="1" firstCol="1" bandRow="1">
                <a:tableStyleId>{9D7B26C5-4107-4FEC-AEDC-1716B250A1EF}</a:tableStyleId>
              </a:tblPr>
              <a:tblGrid>
                <a:gridCol w="3078449">
                  <a:extLst>
                    <a:ext uri="{9D8B030D-6E8A-4147-A177-3AD203B41FA5}">
                      <a16:colId xmlns:a16="http://schemas.microsoft.com/office/drawing/2014/main" xmlns="" val="2828115323"/>
                    </a:ext>
                  </a:extLst>
                </a:gridCol>
                <a:gridCol w="1494345">
                  <a:extLst>
                    <a:ext uri="{9D8B030D-6E8A-4147-A177-3AD203B41FA5}">
                      <a16:colId xmlns:a16="http://schemas.microsoft.com/office/drawing/2014/main" xmlns="" val="3744830503"/>
                    </a:ext>
                  </a:extLst>
                </a:gridCol>
              </a:tblGrid>
              <a:tr h="0">
                <a:tc>
                  <a:txBody>
                    <a:bodyPr/>
                    <a:lstStyle/>
                    <a:p>
                      <a:pPr algn="ctr">
                        <a:lnSpc>
                          <a:spcPct val="150000"/>
                        </a:lnSpc>
                        <a:spcBef>
                          <a:spcPts val="600"/>
                        </a:spcBef>
                        <a:spcAft>
                          <a:spcPts val="6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cap="all">
                          <a:effectLst/>
                        </a:rPr>
                        <a:t>Módulo relé</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226629224"/>
                  </a:ext>
                </a:extLst>
              </a:tr>
              <a:tr h="0">
                <a:tc>
                  <a:txBody>
                    <a:bodyPr/>
                    <a:lstStyle/>
                    <a:p>
                      <a:pPr>
                        <a:lnSpc>
                          <a:spcPct val="150000"/>
                        </a:lnSpc>
                        <a:spcBef>
                          <a:spcPts val="600"/>
                        </a:spcBef>
                        <a:spcAft>
                          <a:spcPts val="600"/>
                        </a:spcAft>
                      </a:pPr>
                      <a:r>
                        <a:rPr lang="es-EC" sz="1100" cap="all" dirty="0">
                          <a:effectLst/>
                        </a:rPr>
                        <a:t>voltaje de activación de la bobina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a:effectLst/>
                        </a:rPr>
                        <a:t>5 V</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01422823"/>
                  </a:ext>
                </a:extLst>
              </a:tr>
              <a:tr h="0">
                <a:tc>
                  <a:txBody>
                    <a:bodyPr/>
                    <a:lstStyle/>
                    <a:p>
                      <a:pPr>
                        <a:lnSpc>
                          <a:spcPct val="150000"/>
                        </a:lnSpc>
                        <a:spcBef>
                          <a:spcPts val="600"/>
                        </a:spcBef>
                        <a:spcAft>
                          <a:spcPts val="600"/>
                        </a:spcAft>
                      </a:pPr>
                      <a:r>
                        <a:rPr lang="es-EC" sz="1100" cap="all" dirty="0">
                          <a:effectLst/>
                        </a:rPr>
                        <a:t>corriente de activación de la bobina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15 – 20 mA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824441772"/>
                  </a:ext>
                </a:extLst>
              </a:tr>
              <a:tr h="0">
                <a:tc>
                  <a:txBody>
                    <a:bodyPr/>
                    <a:lstStyle/>
                    <a:p>
                      <a:pPr>
                        <a:lnSpc>
                          <a:spcPct val="150000"/>
                        </a:lnSpc>
                        <a:spcBef>
                          <a:spcPts val="600"/>
                        </a:spcBef>
                        <a:spcAft>
                          <a:spcPts val="600"/>
                        </a:spcAft>
                      </a:pPr>
                      <a:r>
                        <a:rPr lang="es-EC" sz="1100" cap="all" dirty="0">
                          <a:effectLst/>
                        </a:rPr>
                        <a:t>voltaje Máximo de operación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a:effectLst/>
                        </a:rPr>
                        <a:t>250 VAC / 30 VDC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93712047"/>
                  </a:ext>
                </a:extLst>
              </a:tr>
              <a:tr h="0">
                <a:tc>
                  <a:txBody>
                    <a:bodyPr/>
                    <a:lstStyle/>
                    <a:p>
                      <a:pPr>
                        <a:lnSpc>
                          <a:spcPct val="150000"/>
                        </a:lnSpc>
                        <a:spcBef>
                          <a:spcPts val="600"/>
                        </a:spcBef>
                        <a:spcAft>
                          <a:spcPts val="600"/>
                        </a:spcAft>
                      </a:pPr>
                      <a:r>
                        <a:rPr lang="es-EC" sz="1100" cap="all" dirty="0">
                          <a:effectLst/>
                        </a:rPr>
                        <a:t>corriente máxima de operación</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a:effectLst/>
                        </a:rPr>
                        <a:t>10 A (NA), 5 A (NC)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2350064"/>
                  </a:ext>
                </a:extLst>
              </a:tr>
              <a:tr h="0">
                <a:tc>
                  <a:txBody>
                    <a:bodyPr/>
                    <a:lstStyle/>
                    <a:p>
                      <a:pPr>
                        <a:lnSpc>
                          <a:spcPct val="150000"/>
                        </a:lnSpc>
                        <a:spcBef>
                          <a:spcPts val="600"/>
                        </a:spcBef>
                        <a:spcAft>
                          <a:spcPts val="600"/>
                        </a:spcAft>
                      </a:pPr>
                      <a:r>
                        <a:rPr lang="es-EC" sz="1100" cap="all">
                          <a:effectLst/>
                        </a:rPr>
                        <a:t>tiempo de acción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10 ms / 5ms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57788276"/>
                  </a:ext>
                </a:extLst>
              </a:tr>
              <a:tr h="0">
                <a:tc>
                  <a:txBody>
                    <a:bodyPr/>
                    <a:lstStyle/>
                    <a:p>
                      <a:pPr>
                        <a:lnSpc>
                          <a:spcPct val="150000"/>
                        </a:lnSpc>
                        <a:spcBef>
                          <a:spcPts val="600"/>
                        </a:spcBef>
                        <a:spcAft>
                          <a:spcPts val="600"/>
                        </a:spcAft>
                      </a:pPr>
                      <a:r>
                        <a:rPr lang="es-EC" sz="1100" cap="all">
                          <a:effectLst/>
                        </a:rPr>
                        <a:t>Dimensiones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13.8 x 5.7 cm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227627837"/>
                  </a:ext>
                </a:extLst>
              </a:tr>
              <a:tr h="0">
                <a:tc>
                  <a:txBody>
                    <a:bodyPr/>
                    <a:lstStyle/>
                    <a:p>
                      <a:pPr>
                        <a:lnSpc>
                          <a:spcPct val="150000"/>
                        </a:lnSpc>
                        <a:spcBef>
                          <a:spcPts val="600"/>
                        </a:spcBef>
                        <a:spcAft>
                          <a:spcPts val="600"/>
                        </a:spcAft>
                      </a:pPr>
                      <a:r>
                        <a:rPr lang="es-EC" sz="1100" cap="all" dirty="0">
                          <a:effectLst/>
                        </a:rPr>
                        <a:t>Precio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$ 12.99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55196444"/>
                  </a:ext>
                </a:extLst>
              </a:tr>
            </a:tbl>
          </a:graphicData>
        </a:graphic>
      </p:graphicFrame>
      <p:pic>
        <p:nvPicPr>
          <p:cNvPr id="14" name="Imagen 13">
            <a:extLst>
              <a:ext uri="{FF2B5EF4-FFF2-40B4-BE49-F238E27FC236}">
                <a16:creationId xmlns:a16="http://schemas.microsoft.com/office/drawing/2014/main" xmlns="" id="{CE1FEED7-5AC7-4ECA-8E9C-A77FA60CF239}"/>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91" y="1895449"/>
            <a:ext cx="3165483" cy="3067102"/>
          </a:xfrm>
          <a:prstGeom prst="rect">
            <a:avLst/>
          </a:prstGeom>
          <a:noFill/>
          <a:ln>
            <a:noFill/>
          </a:ln>
        </p:spPr>
      </p:pic>
      <p:sp>
        <p:nvSpPr>
          <p:cNvPr id="15" name="Rectángulo 21">
            <a:extLst>
              <a:ext uri="{FF2B5EF4-FFF2-40B4-BE49-F238E27FC236}">
                <a16:creationId xmlns:a16="http://schemas.microsoft.com/office/drawing/2014/main" xmlns="" id="{36389F74-0C6A-431C-B0EE-261DAD6E4928}"/>
              </a:ext>
            </a:extLst>
          </p:cNvPr>
          <p:cNvSpPr/>
          <p:nvPr/>
        </p:nvSpPr>
        <p:spPr>
          <a:xfrm>
            <a:off x="1196458" y="5243111"/>
            <a:ext cx="1702947" cy="246221"/>
          </a:xfrm>
          <a:prstGeom prst="rect">
            <a:avLst/>
          </a:prstGeom>
        </p:spPr>
        <p:txBody>
          <a:bodyPr wrap="square">
            <a:spAutoFit/>
          </a:bodyPr>
          <a:lstStyle/>
          <a:p>
            <a:r>
              <a:rPr lang="es-ES" sz="1000" dirty="0"/>
              <a:t>Módulo Relé de 8 canales</a:t>
            </a:r>
            <a:endParaRPr lang="es-EC" sz="1000" dirty="0"/>
          </a:p>
        </p:txBody>
      </p:sp>
      <p:sp>
        <p:nvSpPr>
          <p:cNvPr id="13" name="TextBox 2">
            <a:extLst>
              <a:ext uri="{FF2B5EF4-FFF2-40B4-BE49-F238E27FC236}">
                <a16:creationId xmlns:a16="http://schemas.microsoft.com/office/drawing/2014/main" xmlns="" id="{FB7191A2-8E36-44AB-8659-C78292BA2F1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525116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DIAGRAMAS ESQUEMÁTICOS</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sp>
        <p:nvSpPr>
          <p:cNvPr id="2" name="Rectangle 2">
            <a:extLst>
              <a:ext uri="{FF2B5EF4-FFF2-40B4-BE49-F238E27FC236}">
                <a16:creationId xmlns:a16="http://schemas.microsoft.com/office/drawing/2014/main" xmlns="" id="{ECDA9CE9-DFEC-4F80-8818-E38C3E5ED84C}"/>
              </a:ext>
            </a:extLst>
          </p:cNvPr>
          <p:cNvSpPr>
            <a:spLocks noChangeArrowheads="1"/>
          </p:cNvSpPr>
          <p:nvPr/>
        </p:nvSpPr>
        <p:spPr bwMode="auto">
          <a:xfrm>
            <a:off x="380798" y="1845427"/>
            <a:ext cx="9845677" cy="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Imagen 7">
            <a:extLst>
              <a:ext uri="{FF2B5EF4-FFF2-40B4-BE49-F238E27FC236}">
                <a16:creationId xmlns:a16="http://schemas.microsoft.com/office/drawing/2014/main" xmlns="" id="{7556FA66-A920-4546-9B25-E9048E5774E6}"/>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93595" y="1769378"/>
            <a:ext cx="8036794" cy="3534519"/>
          </a:xfrm>
          <a:prstGeom prst="rect">
            <a:avLst/>
          </a:prstGeom>
          <a:ln>
            <a:noFill/>
          </a:ln>
          <a:extLst>
            <a:ext uri="{53640926-AAD7-44D8-BBD7-CCE9431645EC}">
              <a14:shadowObscured xmlns:a14="http://schemas.microsoft.com/office/drawing/2010/main"/>
            </a:ext>
          </a:extLst>
        </p:spPr>
      </p:pic>
      <p:sp>
        <p:nvSpPr>
          <p:cNvPr id="9" name="Rectángulo 21">
            <a:extLst>
              <a:ext uri="{FF2B5EF4-FFF2-40B4-BE49-F238E27FC236}">
                <a16:creationId xmlns:a16="http://schemas.microsoft.com/office/drawing/2014/main" xmlns="" id="{4FF01838-7D4B-47D7-A194-24D2114BF162}"/>
              </a:ext>
            </a:extLst>
          </p:cNvPr>
          <p:cNvSpPr/>
          <p:nvPr/>
        </p:nvSpPr>
        <p:spPr>
          <a:xfrm>
            <a:off x="706752" y="1151137"/>
            <a:ext cx="4070216" cy="307777"/>
          </a:xfrm>
          <a:prstGeom prst="rect">
            <a:avLst/>
          </a:prstGeom>
        </p:spPr>
        <p:txBody>
          <a:bodyPr wrap="square">
            <a:spAutoFit/>
          </a:bodyPr>
          <a:lstStyle/>
          <a:p>
            <a:r>
              <a:rPr lang="es-EC" sz="1400" dirty="0"/>
              <a:t>Diagrama de conexiones ESP32</a:t>
            </a:r>
          </a:p>
        </p:txBody>
      </p:sp>
      <p:sp>
        <p:nvSpPr>
          <p:cNvPr id="14" name="TextBox 2">
            <a:extLst>
              <a:ext uri="{FF2B5EF4-FFF2-40B4-BE49-F238E27FC236}">
                <a16:creationId xmlns:a16="http://schemas.microsoft.com/office/drawing/2014/main" xmlns="" id="{651F3745-73FB-4948-BC55-5A0274A13747}"/>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19923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DIAGRAMAS ESQUEMÁTICOS</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sp>
        <p:nvSpPr>
          <p:cNvPr id="2" name="Rectangle 2">
            <a:extLst>
              <a:ext uri="{FF2B5EF4-FFF2-40B4-BE49-F238E27FC236}">
                <a16:creationId xmlns:a16="http://schemas.microsoft.com/office/drawing/2014/main" xmlns="" id="{ECDA9CE9-DFEC-4F80-8818-E38C3E5ED84C}"/>
              </a:ext>
            </a:extLst>
          </p:cNvPr>
          <p:cNvSpPr>
            <a:spLocks noChangeArrowheads="1"/>
          </p:cNvSpPr>
          <p:nvPr/>
        </p:nvSpPr>
        <p:spPr bwMode="auto">
          <a:xfrm>
            <a:off x="380798" y="1845427"/>
            <a:ext cx="9845677" cy="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ángulo 21">
            <a:extLst>
              <a:ext uri="{FF2B5EF4-FFF2-40B4-BE49-F238E27FC236}">
                <a16:creationId xmlns:a16="http://schemas.microsoft.com/office/drawing/2014/main" xmlns="" id="{4FF01838-7D4B-47D7-A194-24D2114BF162}"/>
              </a:ext>
            </a:extLst>
          </p:cNvPr>
          <p:cNvSpPr/>
          <p:nvPr/>
        </p:nvSpPr>
        <p:spPr>
          <a:xfrm>
            <a:off x="706752" y="1151137"/>
            <a:ext cx="4844042" cy="307777"/>
          </a:xfrm>
          <a:prstGeom prst="rect">
            <a:avLst/>
          </a:prstGeom>
        </p:spPr>
        <p:txBody>
          <a:bodyPr wrap="square">
            <a:spAutoFit/>
          </a:bodyPr>
          <a:lstStyle/>
          <a:p>
            <a:r>
              <a:rPr lang="es-EC" sz="1400" dirty="0"/>
              <a:t>Diagrama de conexiones PLC SIEMENS S7 – 1200 </a:t>
            </a:r>
          </a:p>
        </p:txBody>
      </p:sp>
      <p:pic>
        <p:nvPicPr>
          <p:cNvPr id="13" name="Imagen 12">
            <a:extLst>
              <a:ext uri="{FF2B5EF4-FFF2-40B4-BE49-F238E27FC236}">
                <a16:creationId xmlns:a16="http://schemas.microsoft.com/office/drawing/2014/main" xmlns="" id="{EF5EFD5C-2CFE-4A5C-B033-A30A59C5BF6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4173" y="1504475"/>
            <a:ext cx="4070216" cy="4675976"/>
          </a:xfrm>
          <a:prstGeom prst="rect">
            <a:avLst/>
          </a:prstGeom>
          <a:noFill/>
          <a:ln>
            <a:noFill/>
          </a:ln>
        </p:spPr>
      </p:pic>
      <p:sp>
        <p:nvSpPr>
          <p:cNvPr id="15" name="TextBox 2">
            <a:extLst>
              <a:ext uri="{FF2B5EF4-FFF2-40B4-BE49-F238E27FC236}">
                <a16:creationId xmlns:a16="http://schemas.microsoft.com/office/drawing/2014/main" xmlns="" id="{F1D34A61-4A34-48C2-AD42-64071DA0E5B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68323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DIAGRAMAS ESQUEMÁTICOS</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sp>
        <p:nvSpPr>
          <p:cNvPr id="2" name="Rectangle 2">
            <a:extLst>
              <a:ext uri="{FF2B5EF4-FFF2-40B4-BE49-F238E27FC236}">
                <a16:creationId xmlns:a16="http://schemas.microsoft.com/office/drawing/2014/main" xmlns="" id="{ECDA9CE9-DFEC-4F80-8818-E38C3E5ED84C}"/>
              </a:ext>
            </a:extLst>
          </p:cNvPr>
          <p:cNvSpPr>
            <a:spLocks noChangeArrowheads="1"/>
          </p:cNvSpPr>
          <p:nvPr/>
        </p:nvSpPr>
        <p:spPr bwMode="auto">
          <a:xfrm>
            <a:off x="380798" y="1845427"/>
            <a:ext cx="9845677" cy="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ángulo 21">
            <a:extLst>
              <a:ext uri="{FF2B5EF4-FFF2-40B4-BE49-F238E27FC236}">
                <a16:creationId xmlns:a16="http://schemas.microsoft.com/office/drawing/2014/main" xmlns="" id="{4FF01838-7D4B-47D7-A194-24D2114BF162}"/>
              </a:ext>
            </a:extLst>
          </p:cNvPr>
          <p:cNvSpPr/>
          <p:nvPr/>
        </p:nvSpPr>
        <p:spPr>
          <a:xfrm>
            <a:off x="706750" y="1151137"/>
            <a:ext cx="6788753" cy="307777"/>
          </a:xfrm>
          <a:prstGeom prst="rect">
            <a:avLst/>
          </a:prstGeom>
        </p:spPr>
        <p:txBody>
          <a:bodyPr wrap="square">
            <a:spAutoFit/>
          </a:bodyPr>
          <a:lstStyle/>
          <a:p>
            <a:r>
              <a:rPr lang="es-EC" sz="1400" dirty="0"/>
              <a:t>Diagrama de conexiones módulo de entradas controlador KRC4 Compact</a:t>
            </a:r>
          </a:p>
        </p:txBody>
      </p:sp>
      <p:sp>
        <p:nvSpPr>
          <p:cNvPr id="15" name="TextBox 2">
            <a:extLst>
              <a:ext uri="{FF2B5EF4-FFF2-40B4-BE49-F238E27FC236}">
                <a16:creationId xmlns:a16="http://schemas.microsoft.com/office/drawing/2014/main" xmlns="" id="{F1D34A61-4A34-48C2-AD42-64071DA0E5B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0" name="Imagen 9">
            <a:extLst>
              <a:ext uri="{FF2B5EF4-FFF2-40B4-BE49-F238E27FC236}">
                <a16:creationId xmlns:a16="http://schemas.microsoft.com/office/drawing/2014/main" xmlns="" id="{082AE4E6-E692-47E0-97DB-13588765ECD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961915" y="1618810"/>
            <a:ext cx="5533589" cy="39246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6069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ARQUITECTURA DE COMUNICACIÓN</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pic>
        <p:nvPicPr>
          <p:cNvPr id="9" name="Imagen 8">
            <a:extLst>
              <a:ext uri="{FF2B5EF4-FFF2-40B4-BE49-F238E27FC236}">
                <a16:creationId xmlns:a16="http://schemas.microsoft.com/office/drawing/2014/main" xmlns="" id="{781DCBE4-DADB-4027-9EB3-2ACBCF1DD94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856" y="1793670"/>
            <a:ext cx="8257875" cy="3328761"/>
          </a:xfrm>
          <a:prstGeom prst="rect">
            <a:avLst/>
          </a:prstGeom>
          <a:noFill/>
          <a:ln>
            <a:noFill/>
          </a:ln>
        </p:spPr>
      </p:pic>
      <p:sp>
        <p:nvSpPr>
          <p:cNvPr id="13" name="TextBox 2">
            <a:extLst>
              <a:ext uri="{FF2B5EF4-FFF2-40B4-BE49-F238E27FC236}">
                <a16:creationId xmlns:a16="http://schemas.microsoft.com/office/drawing/2014/main" xmlns="" id="{BC6BDE47-6BC3-4A48-8864-E7AC8A28C7C9}"/>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940737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12" name="CuadroTexto 11">
            <a:extLst>
              <a:ext uri="{FF2B5EF4-FFF2-40B4-BE49-F238E27FC236}">
                <a16:creationId xmlns:a16="http://schemas.microsoft.com/office/drawing/2014/main" xmlns="" id="{8DF44FF4-613F-4499-A54F-360F830DF8AD}"/>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DESARROLLO DEL ALGORITMO</a:t>
            </a:r>
          </a:p>
        </p:txBody>
      </p:sp>
      <p:sp>
        <p:nvSpPr>
          <p:cNvPr id="7" name="CuadroTexto 6">
            <a:extLst>
              <a:ext uri="{FF2B5EF4-FFF2-40B4-BE49-F238E27FC236}">
                <a16:creationId xmlns:a16="http://schemas.microsoft.com/office/drawing/2014/main" xmlns="" id="{B1EF3BBD-FB8C-4394-BB3F-289AF9C3EC49}"/>
              </a:ext>
            </a:extLst>
          </p:cNvPr>
          <p:cNvSpPr txBox="1"/>
          <p:nvPr/>
        </p:nvSpPr>
        <p:spPr>
          <a:xfrm>
            <a:off x="3042663" y="229616"/>
            <a:ext cx="2873351" cy="369332"/>
          </a:xfrm>
          <a:prstGeom prst="rect">
            <a:avLst/>
          </a:prstGeom>
          <a:noFill/>
        </p:spPr>
        <p:txBody>
          <a:bodyPr wrap="none" rtlCol="0">
            <a:spAutoFit/>
          </a:bodyPr>
          <a:lstStyle/>
          <a:p>
            <a:r>
              <a:rPr lang="es-EC" b="1" dirty="0"/>
              <a:t>ETAPA 3: INTEGRACIÓN</a:t>
            </a:r>
          </a:p>
        </p:txBody>
      </p:sp>
      <p:sp>
        <p:nvSpPr>
          <p:cNvPr id="2" name="Rectangle 2">
            <a:extLst>
              <a:ext uri="{FF2B5EF4-FFF2-40B4-BE49-F238E27FC236}">
                <a16:creationId xmlns:a16="http://schemas.microsoft.com/office/drawing/2014/main" xmlns="" id="{2C03C369-610C-46DD-8B17-7C6368F4AB17}"/>
              </a:ext>
            </a:extLst>
          </p:cNvPr>
          <p:cNvSpPr>
            <a:spLocks noChangeArrowheads="1"/>
          </p:cNvSpPr>
          <p:nvPr/>
        </p:nvSpPr>
        <p:spPr bwMode="auto">
          <a:xfrm>
            <a:off x="1171442" y="1105576"/>
            <a:ext cx="7095707" cy="5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a:extLst>
              <a:ext uri="{FF2B5EF4-FFF2-40B4-BE49-F238E27FC236}">
                <a16:creationId xmlns:a16="http://schemas.microsoft.com/office/drawing/2014/main" xmlns="" id="{AFD573E3-7A34-4BC9-A70B-6C1B05F1F6F2}"/>
              </a:ext>
            </a:extLst>
          </p:cNvPr>
          <p:cNvGraphicFramePr>
            <a:graphicFrameLocks noChangeAspect="1"/>
          </p:cNvGraphicFramePr>
          <p:nvPr>
            <p:extLst>
              <p:ext uri="{D42A27DB-BD31-4B8C-83A1-F6EECF244321}">
                <p14:modId xmlns:p14="http://schemas.microsoft.com/office/powerpoint/2010/main" val="2040780422"/>
              </p:ext>
            </p:extLst>
          </p:nvPr>
        </p:nvGraphicFramePr>
        <p:xfrm>
          <a:off x="1171442" y="1153706"/>
          <a:ext cx="2714758" cy="5032804"/>
        </p:xfrm>
        <a:graphic>
          <a:graphicData uri="http://schemas.openxmlformats.org/presentationml/2006/ole">
            <mc:AlternateContent xmlns:mc="http://schemas.openxmlformats.org/markup-compatibility/2006">
              <mc:Choice xmlns:v="urn:schemas-microsoft-com:vml" Requires="v">
                <p:oleObj spid="_x0000_s10242" name="Visio" r:id="rId5" imgW="3771721" imgH="6943755" progId="Visio.Drawing.15">
                  <p:embed/>
                </p:oleObj>
              </mc:Choice>
              <mc:Fallback>
                <p:oleObj name="Visio" r:id="rId5" imgW="3771721" imgH="6943755"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442" y="1153706"/>
                        <a:ext cx="2714758" cy="5032804"/>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xmlns="" id="{BC15B85B-39EC-46F6-B9BC-CADA81D3BFE5}"/>
              </a:ext>
            </a:extLst>
          </p:cNvPr>
          <p:cNvSpPr>
            <a:spLocks noChangeArrowheads="1"/>
          </p:cNvSpPr>
          <p:nvPr/>
        </p:nvSpPr>
        <p:spPr bwMode="auto">
          <a:xfrm>
            <a:off x="5163539" y="1338800"/>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xmlns="" id="{46D7DBAE-DEEC-4AF4-B0B4-4FAA17E3BF77}"/>
              </a:ext>
            </a:extLst>
          </p:cNvPr>
          <p:cNvGraphicFramePr>
            <a:graphicFrameLocks noChangeAspect="1"/>
          </p:cNvGraphicFramePr>
          <p:nvPr>
            <p:extLst>
              <p:ext uri="{D42A27DB-BD31-4B8C-83A1-F6EECF244321}">
                <p14:modId xmlns:p14="http://schemas.microsoft.com/office/powerpoint/2010/main" val="406462733"/>
              </p:ext>
            </p:extLst>
          </p:nvPr>
        </p:nvGraphicFramePr>
        <p:xfrm>
          <a:off x="5376816" y="1466971"/>
          <a:ext cx="1826808" cy="3850171"/>
        </p:xfrm>
        <a:graphic>
          <a:graphicData uri="http://schemas.openxmlformats.org/presentationml/2006/ole">
            <mc:AlternateContent xmlns:mc="http://schemas.openxmlformats.org/markup-compatibility/2006">
              <mc:Choice xmlns:v="urn:schemas-microsoft-com:vml" Requires="v">
                <p:oleObj spid="_x0000_s10243" name="Visio" r:id="rId8" imgW="1504982" imgH="3171689" progId="Visio.Drawing.15">
                  <p:embed/>
                </p:oleObj>
              </mc:Choice>
              <mc:Fallback>
                <p:oleObj name="Visio" r:id="rId8" imgW="1504982" imgH="3171689" progId="Visio.Drawing.15">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6816" y="1466971"/>
                        <a:ext cx="1826808" cy="3850171"/>
                      </a:xfrm>
                      <a:prstGeom prst="rect">
                        <a:avLst/>
                      </a:prstGeom>
                      <a:noFill/>
                    </p:spPr>
                  </p:pic>
                </p:oleObj>
              </mc:Fallback>
            </mc:AlternateContent>
          </a:graphicData>
        </a:graphic>
      </p:graphicFrame>
      <p:sp>
        <p:nvSpPr>
          <p:cNvPr id="14" name="TextBox 2">
            <a:extLst>
              <a:ext uri="{FF2B5EF4-FFF2-40B4-BE49-F238E27FC236}">
                <a16:creationId xmlns:a16="http://schemas.microsoft.com/office/drawing/2014/main" xmlns="" id="{B65625BE-A9EF-41D9-9101-E10DF640124F}"/>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73168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0798" y="5820243"/>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349744" y="629956"/>
            <a:ext cx="3245312" cy="369332"/>
          </a:xfrm>
          <a:prstGeom prst="rect">
            <a:avLst/>
          </a:prstGeom>
          <a:noFill/>
        </p:spPr>
        <p:txBody>
          <a:bodyPr wrap="none" rtlCol="0">
            <a:spAutoFit/>
          </a:bodyPr>
          <a:lstStyle/>
          <a:p>
            <a:r>
              <a:rPr lang="es-EC" b="1" dirty="0"/>
              <a:t>ROBOTS COLABORATIVOS</a:t>
            </a:r>
          </a:p>
        </p:txBody>
      </p:sp>
      <p:sp>
        <p:nvSpPr>
          <p:cNvPr id="13" name="CuadroTexto 9">
            <a:extLst>
              <a:ext uri="{FF2B5EF4-FFF2-40B4-BE49-F238E27FC236}">
                <a16:creationId xmlns:a16="http://schemas.microsoft.com/office/drawing/2014/main" xmlns="" id="{EB555FF9-A5CE-4272-B8CE-62C0CE1E5DC6}"/>
              </a:ext>
            </a:extLst>
          </p:cNvPr>
          <p:cNvSpPr txBox="1"/>
          <p:nvPr/>
        </p:nvSpPr>
        <p:spPr>
          <a:xfrm>
            <a:off x="3595056" y="4643163"/>
            <a:ext cx="2180514" cy="246221"/>
          </a:xfrm>
          <a:prstGeom prst="rect">
            <a:avLst/>
          </a:prstGeom>
          <a:noFill/>
        </p:spPr>
        <p:txBody>
          <a:bodyPr wrap="square" rtlCol="0">
            <a:spAutoFit/>
          </a:bodyPr>
          <a:lstStyle/>
          <a:p>
            <a:r>
              <a:rPr lang="es-MX" sz="1000" dirty="0"/>
              <a:t>Robot colaborativo marca KUKA</a:t>
            </a:r>
            <a:endParaRPr lang="es-EC" sz="1000" dirty="0"/>
          </a:p>
        </p:txBody>
      </p:sp>
      <p:pic>
        <p:nvPicPr>
          <p:cNvPr id="9" name="Imagen 8">
            <a:extLst>
              <a:ext uri="{FF2B5EF4-FFF2-40B4-BE49-F238E27FC236}">
                <a16:creationId xmlns:a16="http://schemas.microsoft.com/office/drawing/2014/main" xmlns="" id="{11C0E87C-DEA3-441D-898C-8E392C68841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8326" y="1611644"/>
            <a:ext cx="5133975" cy="2879090"/>
          </a:xfrm>
          <a:prstGeom prst="rect">
            <a:avLst/>
          </a:prstGeom>
          <a:noFill/>
          <a:ln>
            <a:noFill/>
          </a:ln>
        </p:spPr>
      </p:pic>
      <p:sp>
        <p:nvSpPr>
          <p:cNvPr id="11" name="TextBox 2">
            <a:extLst>
              <a:ext uri="{FF2B5EF4-FFF2-40B4-BE49-F238E27FC236}">
                <a16:creationId xmlns:a16="http://schemas.microsoft.com/office/drawing/2014/main" xmlns="" id="{537C047A-8C9D-4ECD-AB31-AB904482D8F8}"/>
              </a:ext>
            </a:extLst>
          </p:cNvPr>
          <p:cNvSpPr txBox="1"/>
          <p:nvPr/>
        </p:nvSpPr>
        <p:spPr>
          <a:xfrm>
            <a:off x="0" y="6550463"/>
            <a:ext cx="9177867" cy="230832"/>
          </a:xfrm>
          <a:prstGeom prst="rect">
            <a:avLst/>
          </a:prstGeom>
          <a:noFill/>
        </p:spPr>
        <p:txBody>
          <a:bodyPr wrap="square" rtlCol="0">
            <a:spAutoFit/>
          </a:bodyPr>
          <a:lstStyle/>
          <a:p>
            <a:r>
              <a:rPr lang="es-419" sz="800" b="1" dirty="0">
                <a:solidFill>
                  <a:schemeClr val="bg2">
                    <a:lumMod val="50000"/>
                  </a:schemeClr>
                </a:solidFill>
                <a:latin typeface="Calibri" panose="020F0502020204030204" pitchFamily="34" charset="0"/>
                <a:cs typeface="Calibri" panose="020F0502020204030204" pitchFamily="34" charset="0"/>
              </a:rPr>
              <a:t>1. </a:t>
            </a:r>
            <a:r>
              <a:rPr lang="es-419" sz="900" b="1" dirty="0">
                <a:solidFill>
                  <a:schemeClr val="bg2">
                    <a:lumMod val="50000"/>
                  </a:schemeClr>
                </a:solidFill>
                <a:latin typeface="Calibri" panose="020F0502020204030204" pitchFamily="34" charset="0"/>
                <a:cs typeface="Calibri" panose="020F0502020204030204" pitchFamily="34" charset="0"/>
              </a:rPr>
              <a:t>Introducción      </a:t>
            </a:r>
            <a:r>
              <a:rPr lang="es-419" sz="900" dirty="0">
                <a:solidFill>
                  <a:schemeClr val="bg2">
                    <a:lumMod val="50000"/>
                  </a:schemeClr>
                </a:solidFill>
                <a:latin typeface="Calibri" panose="020F0502020204030204" pitchFamily="34" charset="0"/>
                <a:cs typeface="Calibri" panose="020F0502020204030204" pitchFamily="34" charset="0"/>
              </a:rPr>
              <a:t>2. Justificación e importancia    3. Objetivos    4. Desarrollo del sistema    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862686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a:lnSpc>
                <a:spcPct val="150000"/>
              </a:lnSpc>
            </a:pPr>
            <a:r>
              <a:rPr lang="es-EC" sz="1600" b="1" dirty="0"/>
              <a:t>APLICATIVO EN EL ÁREA INDUSTRIAL</a:t>
            </a:r>
          </a:p>
        </p:txBody>
      </p:sp>
      <p:sp>
        <p:nvSpPr>
          <p:cNvPr id="14" name="TextBox 2">
            <a:extLst>
              <a:ext uri="{FF2B5EF4-FFF2-40B4-BE49-F238E27FC236}">
                <a16:creationId xmlns:a16="http://schemas.microsoft.com/office/drawing/2014/main" xmlns="" id="{886F29CC-6C58-4DFC-BCB4-C76AB3499E9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3" name="Imagen 12">
            <a:extLst>
              <a:ext uri="{FF2B5EF4-FFF2-40B4-BE49-F238E27FC236}">
                <a16:creationId xmlns:a16="http://schemas.microsoft.com/office/drawing/2014/main" xmlns="" id="{1A639D77-A6C8-47CC-AAC7-7F580016862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966689" y="3506345"/>
            <a:ext cx="3402926" cy="1986515"/>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xmlns="" id="{8D8E8220-47AF-426E-9D74-F077A5B4FA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525" y="1377933"/>
            <a:ext cx="3496716" cy="1965943"/>
          </a:xfrm>
          <a:prstGeom prst="rect">
            <a:avLst/>
          </a:prstGeom>
        </p:spPr>
      </p:pic>
      <p:pic>
        <p:nvPicPr>
          <p:cNvPr id="6" name="Imagen 5">
            <a:extLst>
              <a:ext uri="{FF2B5EF4-FFF2-40B4-BE49-F238E27FC236}">
                <a16:creationId xmlns:a16="http://schemas.microsoft.com/office/drawing/2014/main" xmlns="" id="{373CCDA3-9CBD-4F5E-8E11-D568D87BE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6689" y="1378019"/>
            <a:ext cx="3402926" cy="1913212"/>
          </a:xfrm>
          <a:prstGeom prst="rect">
            <a:avLst/>
          </a:prstGeom>
        </p:spPr>
      </p:pic>
      <p:pic>
        <p:nvPicPr>
          <p:cNvPr id="8" name="Imagen 7">
            <a:extLst>
              <a:ext uri="{FF2B5EF4-FFF2-40B4-BE49-F238E27FC236}">
                <a16:creationId xmlns:a16="http://schemas.microsoft.com/office/drawing/2014/main" xmlns="" id="{8DD078CB-EF73-458A-98E3-B11BCC035C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525" y="3585009"/>
            <a:ext cx="3496715" cy="1965943"/>
          </a:xfrm>
          <a:prstGeom prst="rect">
            <a:avLst/>
          </a:prstGeom>
        </p:spPr>
      </p:pic>
    </p:spTree>
    <p:extLst>
      <p:ext uri="{BB962C8B-B14F-4D97-AF65-F5344CB8AC3E}">
        <p14:creationId xmlns:p14="http://schemas.microsoft.com/office/powerpoint/2010/main" val="281033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MECÁNICA</a:t>
            </a:r>
          </a:p>
        </p:txBody>
      </p:sp>
      <p:sp>
        <p:nvSpPr>
          <p:cNvPr id="29" name="Rectángulo 21">
            <a:extLst>
              <a:ext uri="{FF2B5EF4-FFF2-40B4-BE49-F238E27FC236}">
                <a16:creationId xmlns:a16="http://schemas.microsoft.com/office/drawing/2014/main" xmlns="" id="{D1700A58-7BB7-45FB-8C83-B4C0D05E2A50}"/>
              </a:ext>
            </a:extLst>
          </p:cNvPr>
          <p:cNvSpPr/>
          <p:nvPr/>
        </p:nvSpPr>
        <p:spPr>
          <a:xfrm>
            <a:off x="706752" y="1229807"/>
            <a:ext cx="4070216" cy="307777"/>
          </a:xfrm>
          <a:prstGeom prst="rect">
            <a:avLst/>
          </a:prstGeom>
        </p:spPr>
        <p:txBody>
          <a:bodyPr wrap="square">
            <a:spAutoFit/>
          </a:bodyPr>
          <a:lstStyle/>
          <a:p>
            <a:r>
              <a:rPr lang="es-EC" sz="1400" dirty="0"/>
              <a:t>Soporte para la Herramienta Externa</a:t>
            </a:r>
          </a:p>
        </p:txBody>
      </p:sp>
      <p:pic>
        <p:nvPicPr>
          <p:cNvPr id="30" name="Imagen 29">
            <a:extLst>
              <a:ext uri="{FF2B5EF4-FFF2-40B4-BE49-F238E27FC236}">
                <a16:creationId xmlns:a16="http://schemas.microsoft.com/office/drawing/2014/main" xmlns="" id="{B7C46A44-19B9-4981-A4B5-ADE3CC74201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43278" y="2175765"/>
            <a:ext cx="1759585" cy="2531110"/>
          </a:xfrm>
          <a:prstGeom prst="rect">
            <a:avLst/>
          </a:prstGeom>
          <a:ln>
            <a:noFill/>
          </a:ln>
          <a:extLst>
            <a:ext uri="{53640926-AAD7-44D8-BBD7-CCE9431645EC}">
              <a14:shadowObscured xmlns:a14="http://schemas.microsoft.com/office/drawing/2010/main"/>
            </a:ext>
          </a:extLst>
        </p:spPr>
      </p:pic>
      <p:pic>
        <p:nvPicPr>
          <p:cNvPr id="32" name="Imagen 31">
            <a:extLst>
              <a:ext uri="{FF2B5EF4-FFF2-40B4-BE49-F238E27FC236}">
                <a16:creationId xmlns:a16="http://schemas.microsoft.com/office/drawing/2014/main" xmlns="" id="{7A0ECE9D-278C-4313-9C51-A2981133FBC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996953" y="2175766"/>
            <a:ext cx="1772916" cy="2527300"/>
          </a:xfrm>
          <a:prstGeom prst="rect">
            <a:avLst/>
          </a:prstGeom>
          <a:ln>
            <a:noFill/>
          </a:ln>
          <a:extLst>
            <a:ext uri="{53640926-AAD7-44D8-BBD7-CCE9431645EC}">
              <a14:shadowObscured xmlns:a14="http://schemas.microsoft.com/office/drawing/2010/main"/>
            </a:ext>
          </a:extLst>
        </p:spPr>
      </p:pic>
      <p:sp>
        <p:nvSpPr>
          <p:cNvPr id="34" name="Rectángulo 21">
            <a:extLst>
              <a:ext uri="{FF2B5EF4-FFF2-40B4-BE49-F238E27FC236}">
                <a16:creationId xmlns:a16="http://schemas.microsoft.com/office/drawing/2014/main" xmlns="" id="{5AE6BE0E-2F37-4A98-923D-52F3EF42D681}"/>
              </a:ext>
            </a:extLst>
          </p:cNvPr>
          <p:cNvSpPr/>
          <p:nvPr/>
        </p:nvSpPr>
        <p:spPr>
          <a:xfrm>
            <a:off x="900553" y="4882989"/>
            <a:ext cx="1445033" cy="246221"/>
          </a:xfrm>
          <a:prstGeom prst="rect">
            <a:avLst/>
          </a:prstGeom>
        </p:spPr>
        <p:txBody>
          <a:bodyPr wrap="square">
            <a:spAutoFit/>
          </a:bodyPr>
          <a:lstStyle/>
          <a:p>
            <a:r>
              <a:rPr lang="es-ES" sz="1000" dirty="0"/>
              <a:t>Soporte lado izquierdo</a:t>
            </a:r>
            <a:endParaRPr lang="es-EC" sz="1000" dirty="0"/>
          </a:p>
        </p:txBody>
      </p:sp>
      <p:sp>
        <p:nvSpPr>
          <p:cNvPr id="35" name="Rectángulo 21">
            <a:extLst>
              <a:ext uri="{FF2B5EF4-FFF2-40B4-BE49-F238E27FC236}">
                <a16:creationId xmlns:a16="http://schemas.microsoft.com/office/drawing/2014/main" xmlns="" id="{4F79EF02-7179-4F95-ABEF-730A27F7324B}"/>
              </a:ext>
            </a:extLst>
          </p:cNvPr>
          <p:cNvSpPr/>
          <p:nvPr/>
        </p:nvSpPr>
        <p:spPr>
          <a:xfrm>
            <a:off x="3232958" y="4886407"/>
            <a:ext cx="1445033" cy="246221"/>
          </a:xfrm>
          <a:prstGeom prst="rect">
            <a:avLst/>
          </a:prstGeom>
        </p:spPr>
        <p:txBody>
          <a:bodyPr wrap="square">
            <a:spAutoFit/>
          </a:bodyPr>
          <a:lstStyle/>
          <a:p>
            <a:r>
              <a:rPr lang="es-ES" sz="1000" dirty="0"/>
              <a:t>Soporte lado derecho</a:t>
            </a:r>
            <a:endParaRPr lang="es-EC" sz="1000" dirty="0"/>
          </a:p>
        </p:txBody>
      </p:sp>
      <p:sp>
        <p:nvSpPr>
          <p:cNvPr id="14" name="TextBox 2">
            <a:extLst>
              <a:ext uri="{FF2B5EF4-FFF2-40B4-BE49-F238E27FC236}">
                <a16:creationId xmlns:a16="http://schemas.microsoft.com/office/drawing/2014/main" xmlns="" id="{886F29CC-6C58-4DFC-BCB4-C76AB3499E9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3" name="Imagen 12">
            <a:extLst>
              <a:ext uri="{FF2B5EF4-FFF2-40B4-BE49-F238E27FC236}">
                <a16:creationId xmlns:a16="http://schemas.microsoft.com/office/drawing/2014/main" xmlns="" id="{CB6EE1DE-2976-4D28-BCFF-FE5B0A6A2048}"/>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230337" y="2175765"/>
            <a:ext cx="3339124" cy="2531110"/>
          </a:xfrm>
          <a:prstGeom prst="rect">
            <a:avLst/>
          </a:prstGeom>
          <a:noFill/>
          <a:ln>
            <a:noFill/>
          </a:ln>
          <a:extLst>
            <a:ext uri="{53640926-AAD7-44D8-BBD7-CCE9431645EC}">
              <a14:shadowObscured xmlns:a14="http://schemas.microsoft.com/office/drawing/2010/main"/>
            </a:ext>
          </a:extLst>
        </p:spPr>
      </p:pic>
      <p:sp>
        <p:nvSpPr>
          <p:cNvPr id="15" name="Rectángulo 21">
            <a:extLst>
              <a:ext uri="{FF2B5EF4-FFF2-40B4-BE49-F238E27FC236}">
                <a16:creationId xmlns:a16="http://schemas.microsoft.com/office/drawing/2014/main" xmlns="" id="{A8AC8E18-8DA6-496B-9D43-ABF4540F372F}"/>
              </a:ext>
            </a:extLst>
          </p:cNvPr>
          <p:cNvSpPr/>
          <p:nvPr/>
        </p:nvSpPr>
        <p:spPr>
          <a:xfrm>
            <a:off x="6163772" y="4884259"/>
            <a:ext cx="1687294" cy="246221"/>
          </a:xfrm>
          <a:prstGeom prst="rect">
            <a:avLst/>
          </a:prstGeom>
        </p:spPr>
        <p:txBody>
          <a:bodyPr wrap="square">
            <a:spAutoFit/>
          </a:bodyPr>
          <a:lstStyle/>
          <a:p>
            <a:r>
              <a:rPr lang="es-ES" sz="1000" dirty="0"/>
              <a:t>Impresión 3D del soporte</a:t>
            </a:r>
            <a:endParaRPr lang="es-EC" sz="1000" dirty="0"/>
          </a:p>
        </p:txBody>
      </p:sp>
    </p:spTree>
    <p:extLst>
      <p:ext uri="{BB962C8B-B14F-4D97-AF65-F5344CB8AC3E}">
        <p14:creationId xmlns:p14="http://schemas.microsoft.com/office/powerpoint/2010/main" val="1206504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MECÁNICA</a:t>
            </a:r>
          </a:p>
        </p:txBody>
      </p:sp>
      <p:sp>
        <p:nvSpPr>
          <p:cNvPr id="29" name="Rectángulo 21">
            <a:extLst>
              <a:ext uri="{FF2B5EF4-FFF2-40B4-BE49-F238E27FC236}">
                <a16:creationId xmlns:a16="http://schemas.microsoft.com/office/drawing/2014/main" xmlns="" id="{D1700A58-7BB7-45FB-8C83-B4C0D05E2A50}"/>
              </a:ext>
            </a:extLst>
          </p:cNvPr>
          <p:cNvSpPr/>
          <p:nvPr/>
        </p:nvSpPr>
        <p:spPr>
          <a:xfrm>
            <a:off x="706752" y="1128262"/>
            <a:ext cx="4070216" cy="307777"/>
          </a:xfrm>
          <a:prstGeom prst="rect">
            <a:avLst/>
          </a:prstGeom>
        </p:spPr>
        <p:txBody>
          <a:bodyPr wrap="square">
            <a:spAutoFit/>
          </a:bodyPr>
          <a:lstStyle/>
          <a:p>
            <a:r>
              <a:rPr lang="es-EC" sz="1400" dirty="0"/>
              <a:t>Soporte para las Piezas de Madera</a:t>
            </a:r>
          </a:p>
        </p:txBody>
      </p:sp>
      <p:pic>
        <p:nvPicPr>
          <p:cNvPr id="13" name="Imagen 12">
            <a:extLst>
              <a:ext uri="{FF2B5EF4-FFF2-40B4-BE49-F238E27FC236}">
                <a16:creationId xmlns:a16="http://schemas.microsoft.com/office/drawing/2014/main" xmlns="" id="{7EC35016-2A9A-4AB0-BBD6-A9F1AD6BB595}"/>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190534" y="2335666"/>
            <a:ext cx="4796798" cy="2186668"/>
          </a:xfrm>
          <a:prstGeom prst="rect">
            <a:avLst/>
          </a:prstGeom>
          <a:noFill/>
          <a:ln>
            <a:noFill/>
          </a:ln>
          <a:extLst>
            <a:ext uri="{53640926-AAD7-44D8-BBD7-CCE9431645EC}">
              <a14:shadowObscured xmlns:a14="http://schemas.microsoft.com/office/drawing/2010/main"/>
            </a:ext>
          </a:extLst>
        </p:spPr>
      </p:pic>
      <p:sp>
        <p:nvSpPr>
          <p:cNvPr id="9" name="TextBox 2">
            <a:extLst>
              <a:ext uri="{FF2B5EF4-FFF2-40B4-BE49-F238E27FC236}">
                <a16:creationId xmlns:a16="http://schemas.microsoft.com/office/drawing/2014/main" xmlns="" id="{A33B6FFC-5848-438B-8D74-DEB0E93AC55B}"/>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30437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ELÉCTRICA Y ELECTRÓNICA</a:t>
            </a:r>
          </a:p>
        </p:txBody>
      </p:sp>
      <p:sp>
        <p:nvSpPr>
          <p:cNvPr id="29" name="Rectángulo 21">
            <a:extLst>
              <a:ext uri="{FF2B5EF4-FFF2-40B4-BE49-F238E27FC236}">
                <a16:creationId xmlns:a16="http://schemas.microsoft.com/office/drawing/2014/main" xmlns="" id="{D1700A58-7BB7-45FB-8C83-B4C0D05E2A50}"/>
              </a:ext>
            </a:extLst>
          </p:cNvPr>
          <p:cNvSpPr/>
          <p:nvPr/>
        </p:nvSpPr>
        <p:spPr>
          <a:xfrm>
            <a:off x="706752" y="1175197"/>
            <a:ext cx="4070216" cy="307777"/>
          </a:xfrm>
          <a:prstGeom prst="rect">
            <a:avLst/>
          </a:prstGeom>
        </p:spPr>
        <p:txBody>
          <a:bodyPr wrap="square">
            <a:spAutoFit/>
          </a:bodyPr>
          <a:lstStyle/>
          <a:p>
            <a:r>
              <a:rPr lang="es-EC" sz="1400" dirty="0"/>
              <a:t>Herramienta Externa</a:t>
            </a:r>
          </a:p>
        </p:txBody>
      </p:sp>
      <p:sp>
        <p:nvSpPr>
          <p:cNvPr id="34" name="Rectángulo 21">
            <a:extLst>
              <a:ext uri="{FF2B5EF4-FFF2-40B4-BE49-F238E27FC236}">
                <a16:creationId xmlns:a16="http://schemas.microsoft.com/office/drawing/2014/main" xmlns="" id="{5AE6BE0E-2F37-4A98-923D-52F3EF42D681}"/>
              </a:ext>
            </a:extLst>
          </p:cNvPr>
          <p:cNvSpPr/>
          <p:nvPr/>
        </p:nvSpPr>
        <p:spPr>
          <a:xfrm>
            <a:off x="1432420" y="3373361"/>
            <a:ext cx="1702947" cy="246221"/>
          </a:xfrm>
          <a:prstGeom prst="rect">
            <a:avLst/>
          </a:prstGeom>
        </p:spPr>
        <p:txBody>
          <a:bodyPr wrap="square">
            <a:spAutoFit/>
          </a:bodyPr>
          <a:lstStyle/>
          <a:p>
            <a:r>
              <a:rPr lang="es-ES" sz="1000" dirty="0"/>
              <a:t>Mini taladro X – POWER</a:t>
            </a:r>
            <a:endParaRPr lang="es-EC" sz="1000" dirty="0"/>
          </a:p>
        </p:txBody>
      </p:sp>
      <p:graphicFrame>
        <p:nvGraphicFramePr>
          <p:cNvPr id="2" name="Tabla 1">
            <a:extLst>
              <a:ext uri="{FF2B5EF4-FFF2-40B4-BE49-F238E27FC236}">
                <a16:creationId xmlns:a16="http://schemas.microsoft.com/office/drawing/2014/main" xmlns="" id="{0680CAEA-9300-4F3F-90C3-0B57ECE0AF1C}"/>
              </a:ext>
            </a:extLst>
          </p:cNvPr>
          <p:cNvGraphicFramePr>
            <a:graphicFrameLocks noGrp="1"/>
          </p:cNvGraphicFramePr>
          <p:nvPr>
            <p:extLst>
              <p:ext uri="{D42A27DB-BD31-4B8C-83A1-F6EECF244321}">
                <p14:modId xmlns:p14="http://schemas.microsoft.com/office/powerpoint/2010/main" val="338741784"/>
              </p:ext>
            </p:extLst>
          </p:nvPr>
        </p:nvGraphicFramePr>
        <p:xfrm>
          <a:off x="380800" y="3999774"/>
          <a:ext cx="3806189" cy="1597914"/>
        </p:xfrm>
        <a:graphic>
          <a:graphicData uri="http://schemas.openxmlformats.org/drawingml/2006/table">
            <a:tbl>
              <a:tblPr firstRow="1" firstCol="1" bandRow="1">
                <a:tableStyleId>{9D7B26C5-4107-4FEC-AEDC-1716B250A1EF}</a:tableStyleId>
              </a:tblPr>
              <a:tblGrid>
                <a:gridCol w="2562363">
                  <a:extLst>
                    <a:ext uri="{9D8B030D-6E8A-4147-A177-3AD203B41FA5}">
                      <a16:colId xmlns:a16="http://schemas.microsoft.com/office/drawing/2014/main" xmlns="" val="2083078184"/>
                    </a:ext>
                  </a:extLst>
                </a:gridCol>
                <a:gridCol w="1243826">
                  <a:extLst>
                    <a:ext uri="{9D8B030D-6E8A-4147-A177-3AD203B41FA5}">
                      <a16:colId xmlns:a16="http://schemas.microsoft.com/office/drawing/2014/main" xmlns="" val="3077765273"/>
                    </a:ext>
                  </a:extLst>
                </a:gridCol>
              </a:tblGrid>
              <a:tr h="0">
                <a:tc>
                  <a:txBody>
                    <a:bodyPr/>
                    <a:lstStyle/>
                    <a:p>
                      <a:pPr algn="ctr">
                        <a:lnSpc>
                          <a:spcPct val="150000"/>
                        </a:lnSpc>
                        <a:spcBef>
                          <a:spcPts val="600"/>
                        </a:spcBef>
                        <a:spcAft>
                          <a:spcPts val="600"/>
                        </a:spcAft>
                      </a:pPr>
                      <a:r>
                        <a:rPr lang="es-EC" sz="1100" cap="all" dirty="0">
                          <a:effectLst/>
                        </a:rPr>
                        <a:t>Características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cap="all">
                          <a:effectLst/>
                        </a:rPr>
                        <a:t>Módulo relé</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430199578"/>
                  </a:ext>
                </a:extLst>
              </a:tr>
              <a:tr h="0">
                <a:tc>
                  <a:txBody>
                    <a:bodyPr/>
                    <a:lstStyle/>
                    <a:p>
                      <a:pPr>
                        <a:lnSpc>
                          <a:spcPct val="150000"/>
                        </a:lnSpc>
                        <a:spcBef>
                          <a:spcPts val="600"/>
                        </a:spcBef>
                        <a:spcAft>
                          <a:spcPts val="600"/>
                        </a:spcAft>
                      </a:pPr>
                      <a:r>
                        <a:rPr lang="es-EC" sz="1100" cap="all" dirty="0">
                          <a:effectLst/>
                        </a:rPr>
                        <a:t>voltaje de Alimentación del motor</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12 V</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296963972"/>
                  </a:ext>
                </a:extLst>
              </a:tr>
              <a:tr h="0">
                <a:tc>
                  <a:txBody>
                    <a:bodyPr/>
                    <a:lstStyle/>
                    <a:p>
                      <a:pPr>
                        <a:lnSpc>
                          <a:spcPct val="150000"/>
                        </a:lnSpc>
                        <a:spcBef>
                          <a:spcPts val="600"/>
                        </a:spcBef>
                        <a:spcAft>
                          <a:spcPts val="600"/>
                        </a:spcAft>
                      </a:pPr>
                      <a:r>
                        <a:rPr lang="es-EC" sz="1100" cap="all" dirty="0">
                          <a:effectLst/>
                        </a:rPr>
                        <a:t>POTENCIA DEL MOTOR</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a:effectLst/>
                        </a:rPr>
                        <a:t>50 W</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003577863"/>
                  </a:ext>
                </a:extLst>
              </a:tr>
              <a:tr h="0">
                <a:tc>
                  <a:txBody>
                    <a:bodyPr/>
                    <a:lstStyle/>
                    <a:p>
                      <a:pPr>
                        <a:lnSpc>
                          <a:spcPct val="150000"/>
                        </a:lnSpc>
                        <a:spcBef>
                          <a:spcPts val="600"/>
                        </a:spcBef>
                        <a:spcAft>
                          <a:spcPts val="600"/>
                        </a:spcAft>
                      </a:pPr>
                      <a:r>
                        <a:rPr lang="es-EC" sz="1100" cap="all" dirty="0">
                          <a:effectLst/>
                        </a:rPr>
                        <a:t>VELOCIDAD sin carga</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a:effectLst/>
                        </a:rPr>
                        <a:t>12000 RPM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518169471"/>
                  </a:ext>
                </a:extLst>
              </a:tr>
              <a:tr h="0">
                <a:tc>
                  <a:txBody>
                    <a:bodyPr/>
                    <a:lstStyle/>
                    <a:p>
                      <a:pPr>
                        <a:lnSpc>
                          <a:spcPct val="150000"/>
                        </a:lnSpc>
                        <a:spcBef>
                          <a:spcPts val="600"/>
                        </a:spcBef>
                        <a:spcAft>
                          <a:spcPts val="600"/>
                        </a:spcAft>
                      </a:pPr>
                      <a:r>
                        <a:rPr lang="es-EC" sz="1100" cap="all" dirty="0">
                          <a:effectLst/>
                        </a:rPr>
                        <a:t>PESO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125 g</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20292505"/>
                  </a:ext>
                </a:extLst>
              </a:tr>
              <a:tr h="0">
                <a:tc>
                  <a:txBody>
                    <a:bodyPr/>
                    <a:lstStyle/>
                    <a:p>
                      <a:pPr>
                        <a:lnSpc>
                          <a:spcPct val="150000"/>
                        </a:lnSpc>
                        <a:spcBef>
                          <a:spcPts val="600"/>
                        </a:spcBef>
                        <a:spcAft>
                          <a:spcPts val="600"/>
                        </a:spcAft>
                      </a:pPr>
                      <a:r>
                        <a:rPr lang="es-EC" sz="1100" cap="all" dirty="0">
                          <a:effectLst/>
                        </a:rPr>
                        <a:t>Precio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C" sz="1100" dirty="0">
                          <a:effectLst/>
                        </a:rPr>
                        <a:t>$ 22.99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6691325"/>
                  </a:ext>
                </a:extLst>
              </a:tr>
            </a:tbl>
          </a:graphicData>
        </a:graphic>
      </p:graphicFrame>
      <p:pic>
        <p:nvPicPr>
          <p:cNvPr id="14" name="Imagen 13">
            <a:extLst>
              <a:ext uri="{FF2B5EF4-FFF2-40B4-BE49-F238E27FC236}">
                <a16:creationId xmlns:a16="http://schemas.microsoft.com/office/drawing/2014/main" xmlns="" id="{5F81DC69-5374-43B9-80E6-A32DEDAE86E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299008" y="1696773"/>
            <a:ext cx="1969770" cy="1562100"/>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xmlns="" id="{C22B2C4D-E37C-4A4D-8C7B-0DD832853A5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7536" y="1565223"/>
            <a:ext cx="3221470" cy="4203794"/>
          </a:xfrm>
          <a:prstGeom prst="rect">
            <a:avLst/>
          </a:prstGeom>
          <a:noFill/>
          <a:ln>
            <a:noFill/>
          </a:ln>
        </p:spPr>
      </p:pic>
      <p:sp>
        <p:nvSpPr>
          <p:cNvPr id="16" name="Rectángulo 21">
            <a:extLst>
              <a:ext uri="{FF2B5EF4-FFF2-40B4-BE49-F238E27FC236}">
                <a16:creationId xmlns:a16="http://schemas.microsoft.com/office/drawing/2014/main" xmlns="" id="{A6DEAD82-9E63-4A02-97E0-D3B18530A76B}"/>
              </a:ext>
            </a:extLst>
          </p:cNvPr>
          <p:cNvSpPr/>
          <p:nvPr/>
        </p:nvSpPr>
        <p:spPr>
          <a:xfrm>
            <a:off x="5235804" y="1172434"/>
            <a:ext cx="2656912" cy="307777"/>
          </a:xfrm>
          <a:prstGeom prst="rect">
            <a:avLst/>
          </a:prstGeom>
        </p:spPr>
        <p:txBody>
          <a:bodyPr wrap="square">
            <a:spAutoFit/>
          </a:bodyPr>
          <a:lstStyle/>
          <a:p>
            <a:r>
              <a:rPr lang="es-EC" sz="1400" dirty="0"/>
              <a:t>Diagrama Esquemático</a:t>
            </a:r>
          </a:p>
        </p:txBody>
      </p:sp>
      <p:sp>
        <p:nvSpPr>
          <p:cNvPr id="13" name="TextBox 2">
            <a:extLst>
              <a:ext uri="{FF2B5EF4-FFF2-40B4-BE49-F238E27FC236}">
                <a16:creationId xmlns:a16="http://schemas.microsoft.com/office/drawing/2014/main" xmlns="" id="{3CDAFC53-EDB0-4BFD-9855-BA5ADA18924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955284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ARQUITECTURA DE COMUNICACIÓN</a:t>
            </a:r>
          </a:p>
        </p:txBody>
      </p:sp>
      <p:pic>
        <p:nvPicPr>
          <p:cNvPr id="12" name="Imagen 11">
            <a:extLst>
              <a:ext uri="{FF2B5EF4-FFF2-40B4-BE49-F238E27FC236}">
                <a16:creationId xmlns:a16="http://schemas.microsoft.com/office/drawing/2014/main" xmlns="" id="{549BA4B0-952E-4B0C-828B-647B7687AFE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274" y="1882488"/>
            <a:ext cx="7502108" cy="3093023"/>
          </a:xfrm>
          <a:prstGeom prst="rect">
            <a:avLst/>
          </a:prstGeom>
          <a:noFill/>
          <a:ln>
            <a:noFill/>
          </a:ln>
        </p:spPr>
      </p:pic>
      <p:sp>
        <p:nvSpPr>
          <p:cNvPr id="8" name="TextBox 2">
            <a:extLst>
              <a:ext uri="{FF2B5EF4-FFF2-40B4-BE49-F238E27FC236}">
                <a16:creationId xmlns:a16="http://schemas.microsoft.com/office/drawing/2014/main" xmlns="" id="{7BF0A979-10CE-479E-8375-FEA7E5A16FA3}"/>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913835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DEL ALGORITMO</a:t>
            </a:r>
          </a:p>
        </p:txBody>
      </p:sp>
      <p:sp>
        <p:nvSpPr>
          <p:cNvPr id="2" name="Rectangle 2">
            <a:extLst>
              <a:ext uri="{FF2B5EF4-FFF2-40B4-BE49-F238E27FC236}">
                <a16:creationId xmlns:a16="http://schemas.microsoft.com/office/drawing/2014/main" xmlns="" id="{7307D3C6-70AA-42DF-A72B-C55C30512075}"/>
              </a:ext>
            </a:extLst>
          </p:cNvPr>
          <p:cNvSpPr>
            <a:spLocks noChangeArrowheads="1"/>
          </p:cNvSpPr>
          <p:nvPr/>
        </p:nvSpPr>
        <p:spPr bwMode="auto">
          <a:xfrm flipV="1">
            <a:off x="3159260" y="-1243925"/>
            <a:ext cx="51628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a:extLst>
              <a:ext uri="{FF2B5EF4-FFF2-40B4-BE49-F238E27FC236}">
                <a16:creationId xmlns:a16="http://schemas.microsoft.com/office/drawing/2014/main" xmlns="" id="{3A68EA00-D71C-4116-8D2F-C3BB69568928}"/>
              </a:ext>
            </a:extLst>
          </p:cNvPr>
          <p:cNvGraphicFramePr>
            <a:graphicFrameLocks noChangeAspect="1"/>
          </p:cNvGraphicFramePr>
          <p:nvPr>
            <p:extLst>
              <p:ext uri="{D42A27DB-BD31-4B8C-83A1-F6EECF244321}">
                <p14:modId xmlns:p14="http://schemas.microsoft.com/office/powerpoint/2010/main" val="3349661613"/>
              </p:ext>
            </p:extLst>
          </p:nvPr>
        </p:nvGraphicFramePr>
        <p:xfrm>
          <a:off x="3159261" y="1103640"/>
          <a:ext cx="3169350" cy="5064491"/>
        </p:xfrm>
        <a:graphic>
          <a:graphicData uri="http://schemas.openxmlformats.org/presentationml/2006/ole">
            <mc:AlternateContent xmlns:mc="http://schemas.openxmlformats.org/markup-compatibility/2006">
              <mc:Choice xmlns:v="urn:schemas-microsoft-com:vml" Requires="v">
                <p:oleObj spid="_x0000_s11266" name="Visio" r:id="rId5" imgW="4857622" imgH="7762830" progId="Visio.Drawing.15">
                  <p:embed/>
                </p:oleObj>
              </mc:Choice>
              <mc:Fallback>
                <p:oleObj name="Visio" r:id="rId5" imgW="4857622" imgH="7762830"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261" y="1103640"/>
                        <a:ext cx="3169350" cy="5064491"/>
                      </a:xfrm>
                      <a:prstGeom prst="rect">
                        <a:avLst/>
                      </a:prstGeom>
                      <a:noFill/>
                    </p:spPr>
                  </p:pic>
                </p:oleObj>
              </mc:Fallback>
            </mc:AlternateContent>
          </a:graphicData>
        </a:graphic>
      </p:graphicFrame>
      <p:sp>
        <p:nvSpPr>
          <p:cNvPr id="9" name="TextBox 2">
            <a:extLst>
              <a:ext uri="{FF2B5EF4-FFF2-40B4-BE49-F238E27FC236}">
                <a16:creationId xmlns:a16="http://schemas.microsoft.com/office/drawing/2014/main" xmlns="" id="{6C667652-F839-4B13-B18E-C979FB8F724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887796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554734"/>
            <a:ext cx="7259254" cy="416011"/>
          </a:xfrm>
          <a:prstGeom prst="rect">
            <a:avLst/>
          </a:prstGeom>
          <a:noFill/>
        </p:spPr>
        <p:txBody>
          <a:bodyPr wrap="square" rtlCol="0">
            <a:spAutoFit/>
          </a:bodyPr>
          <a:lstStyle/>
          <a:p>
            <a:pPr>
              <a:lnSpc>
                <a:spcPct val="150000"/>
              </a:lnSpc>
            </a:pPr>
            <a:r>
              <a:rPr lang="es-EC" sz="1600" b="1" dirty="0"/>
              <a:t>APLICATIVO EN EL ÁREA DOMÉSTICA</a:t>
            </a:r>
          </a:p>
        </p:txBody>
      </p:sp>
      <p:sp>
        <p:nvSpPr>
          <p:cNvPr id="20" name="TextBox 2">
            <a:extLst>
              <a:ext uri="{FF2B5EF4-FFF2-40B4-BE49-F238E27FC236}">
                <a16:creationId xmlns:a16="http://schemas.microsoft.com/office/drawing/2014/main" xmlns="" id="{6D42ABC6-1630-41C0-AB9C-BDA0081DEA5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9" name="Imagen 18">
            <a:extLst>
              <a:ext uri="{FF2B5EF4-FFF2-40B4-BE49-F238E27FC236}">
                <a16:creationId xmlns:a16="http://schemas.microsoft.com/office/drawing/2014/main" xmlns="" id="{D832F13C-F58B-4527-AFFA-D9AA092766E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182182" y="1084184"/>
            <a:ext cx="3299669" cy="2344816"/>
          </a:xfrm>
          <a:prstGeom prst="rect">
            <a:avLst/>
          </a:prstGeom>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xmlns="" id="{0049C696-E426-4C8A-AF8C-0E3BB575AB1E}"/>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180541" y="3627855"/>
            <a:ext cx="3299669" cy="2344816"/>
          </a:xfrm>
          <a:prstGeom prst="rect">
            <a:avLst/>
          </a:prstGeom>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xmlns="" id="{3FF48F5B-126F-4B80-83C2-AFC5173EAB30}"/>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113805" y="1813440"/>
            <a:ext cx="2908524" cy="29319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669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MECÁNICA</a:t>
            </a:r>
          </a:p>
        </p:txBody>
      </p:sp>
      <p:sp>
        <p:nvSpPr>
          <p:cNvPr id="29" name="Rectángulo 21">
            <a:extLst>
              <a:ext uri="{FF2B5EF4-FFF2-40B4-BE49-F238E27FC236}">
                <a16:creationId xmlns:a16="http://schemas.microsoft.com/office/drawing/2014/main" xmlns="" id="{D1700A58-7BB7-45FB-8C83-B4C0D05E2A50}"/>
              </a:ext>
            </a:extLst>
          </p:cNvPr>
          <p:cNvSpPr/>
          <p:nvPr/>
        </p:nvSpPr>
        <p:spPr>
          <a:xfrm>
            <a:off x="708139" y="1059919"/>
            <a:ext cx="4070216" cy="307777"/>
          </a:xfrm>
          <a:prstGeom prst="rect">
            <a:avLst/>
          </a:prstGeom>
        </p:spPr>
        <p:txBody>
          <a:bodyPr wrap="square">
            <a:spAutoFit/>
          </a:bodyPr>
          <a:lstStyle/>
          <a:p>
            <a:r>
              <a:rPr lang="es-EC" sz="1400" dirty="0"/>
              <a:t>Aspiradora a Escala</a:t>
            </a:r>
          </a:p>
        </p:txBody>
      </p:sp>
      <p:sp>
        <p:nvSpPr>
          <p:cNvPr id="34" name="Rectángulo 21">
            <a:extLst>
              <a:ext uri="{FF2B5EF4-FFF2-40B4-BE49-F238E27FC236}">
                <a16:creationId xmlns:a16="http://schemas.microsoft.com/office/drawing/2014/main" xmlns="" id="{5AE6BE0E-2F37-4A98-923D-52F3EF42D681}"/>
              </a:ext>
            </a:extLst>
          </p:cNvPr>
          <p:cNvSpPr/>
          <p:nvPr/>
        </p:nvSpPr>
        <p:spPr>
          <a:xfrm>
            <a:off x="1428697" y="3488079"/>
            <a:ext cx="1702947" cy="246221"/>
          </a:xfrm>
          <a:prstGeom prst="rect">
            <a:avLst/>
          </a:prstGeom>
        </p:spPr>
        <p:txBody>
          <a:bodyPr wrap="square">
            <a:spAutoFit/>
          </a:bodyPr>
          <a:lstStyle/>
          <a:p>
            <a:r>
              <a:rPr lang="es-ES" sz="1000" dirty="0"/>
              <a:t>Soporte lado izquierdo</a:t>
            </a:r>
            <a:endParaRPr lang="es-EC" sz="1000" dirty="0"/>
          </a:p>
        </p:txBody>
      </p:sp>
      <p:sp>
        <p:nvSpPr>
          <p:cNvPr id="35" name="Rectángulo 21">
            <a:extLst>
              <a:ext uri="{FF2B5EF4-FFF2-40B4-BE49-F238E27FC236}">
                <a16:creationId xmlns:a16="http://schemas.microsoft.com/office/drawing/2014/main" xmlns="" id="{4F79EF02-7179-4F95-ABEF-730A27F7324B}"/>
              </a:ext>
            </a:extLst>
          </p:cNvPr>
          <p:cNvSpPr/>
          <p:nvPr/>
        </p:nvSpPr>
        <p:spPr>
          <a:xfrm>
            <a:off x="5149216" y="3481994"/>
            <a:ext cx="1702947" cy="246221"/>
          </a:xfrm>
          <a:prstGeom prst="rect">
            <a:avLst/>
          </a:prstGeom>
        </p:spPr>
        <p:txBody>
          <a:bodyPr wrap="square">
            <a:spAutoFit/>
          </a:bodyPr>
          <a:lstStyle/>
          <a:p>
            <a:r>
              <a:rPr lang="es-ES" sz="1000" dirty="0"/>
              <a:t>Soporte lado derecho</a:t>
            </a:r>
            <a:endParaRPr lang="es-EC" sz="1000" dirty="0"/>
          </a:p>
        </p:txBody>
      </p:sp>
      <p:pic>
        <p:nvPicPr>
          <p:cNvPr id="13" name="Imagen 12">
            <a:extLst>
              <a:ext uri="{FF2B5EF4-FFF2-40B4-BE49-F238E27FC236}">
                <a16:creationId xmlns:a16="http://schemas.microsoft.com/office/drawing/2014/main" xmlns="" id="{8C2978B3-EB02-48EB-9ED3-AB90B85D144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18207" y="1572066"/>
            <a:ext cx="1820980" cy="1894808"/>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xmlns="" id="{F61F5867-B828-4055-899F-01461582E383}"/>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339187" y="1568886"/>
            <a:ext cx="1702947" cy="1897988"/>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xmlns="" id="{F413E2AE-3954-4450-BF5A-845F6BE29590}"/>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297742" y="1568852"/>
            <a:ext cx="1702947" cy="1897482"/>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3E614681-4E95-4B59-B8B2-AD6AB078C59B}"/>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5999309" y="1568852"/>
            <a:ext cx="1702947" cy="1894809"/>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xmlns="" id="{21C2A14C-F789-47F6-AACB-520997E90258}"/>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7918787" y="1592993"/>
            <a:ext cx="743920" cy="1870668"/>
          </a:xfrm>
          <a:prstGeom prst="rect">
            <a:avLst/>
          </a:prstGeom>
          <a:ln>
            <a:noFill/>
          </a:ln>
          <a:extLst>
            <a:ext uri="{53640926-AAD7-44D8-BBD7-CCE9431645EC}">
              <a14:shadowObscured xmlns:a14="http://schemas.microsoft.com/office/drawing/2010/main"/>
            </a:ext>
          </a:extLst>
        </p:spPr>
      </p:pic>
      <p:sp>
        <p:nvSpPr>
          <p:cNvPr id="18" name="Rectángulo 21">
            <a:extLst>
              <a:ext uri="{FF2B5EF4-FFF2-40B4-BE49-F238E27FC236}">
                <a16:creationId xmlns:a16="http://schemas.microsoft.com/office/drawing/2014/main" xmlns="" id="{E37119C5-104A-49AE-A68B-CB29AEC603A4}"/>
              </a:ext>
            </a:extLst>
          </p:cNvPr>
          <p:cNvSpPr/>
          <p:nvPr/>
        </p:nvSpPr>
        <p:spPr>
          <a:xfrm>
            <a:off x="7889472" y="3470089"/>
            <a:ext cx="881042" cy="246221"/>
          </a:xfrm>
          <a:prstGeom prst="rect">
            <a:avLst/>
          </a:prstGeom>
        </p:spPr>
        <p:txBody>
          <a:bodyPr wrap="square">
            <a:spAutoFit/>
          </a:bodyPr>
          <a:lstStyle/>
          <a:p>
            <a:r>
              <a:rPr lang="es-ES" sz="1000" dirty="0"/>
              <a:t>Pieza móvil</a:t>
            </a:r>
            <a:endParaRPr lang="es-EC" sz="1000" dirty="0"/>
          </a:p>
        </p:txBody>
      </p:sp>
      <p:sp>
        <p:nvSpPr>
          <p:cNvPr id="20" name="TextBox 2">
            <a:extLst>
              <a:ext uri="{FF2B5EF4-FFF2-40B4-BE49-F238E27FC236}">
                <a16:creationId xmlns:a16="http://schemas.microsoft.com/office/drawing/2014/main" xmlns="" id="{6D42ABC6-1630-41C0-AB9C-BDA0081DEA5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pic>
        <p:nvPicPr>
          <p:cNvPr id="19" name="Imagen 18">
            <a:extLst>
              <a:ext uri="{FF2B5EF4-FFF2-40B4-BE49-F238E27FC236}">
                <a16:creationId xmlns:a16="http://schemas.microsoft.com/office/drawing/2014/main" xmlns="" id="{0346F509-F693-49E0-92CB-C6A6A2CDDFD0}"/>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3152708" y="3869294"/>
            <a:ext cx="2171576" cy="2054036"/>
          </a:xfrm>
          <a:prstGeom prst="rect">
            <a:avLst/>
          </a:prstGeom>
          <a:noFill/>
          <a:ln>
            <a:noFill/>
          </a:ln>
          <a:extLst>
            <a:ext uri="{53640926-AAD7-44D8-BBD7-CCE9431645EC}">
              <a14:shadowObscured xmlns:a14="http://schemas.microsoft.com/office/drawing/2010/main"/>
            </a:ext>
          </a:extLst>
        </p:spPr>
      </p:pic>
      <p:sp>
        <p:nvSpPr>
          <p:cNvPr id="21" name="Rectángulo 21">
            <a:extLst>
              <a:ext uri="{FF2B5EF4-FFF2-40B4-BE49-F238E27FC236}">
                <a16:creationId xmlns:a16="http://schemas.microsoft.com/office/drawing/2014/main" xmlns="" id="{FF76725F-F670-48E6-871A-4981E11D1756}"/>
              </a:ext>
            </a:extLst>
          </p:cNvPr>
          <p:cNvSpPr/>
          <p:nvPr/>
        </p:nvSpPr>
        <p:spPr>
          <a:xfrm>
            <a:off x="3229982" y="5923378"/>
            <a:ext cx="2171576" cy="246221"/>
          </a:xfrm>
          <a:prstGeom prst="rect">
            <a:avLst/>
          </a:prstGeom>
        </p:spPr>
        <p:txBody>
          <a:bodyPr wrap="square">
            <a:spAutoFit/>
          </a:bodyPr>
          <a:lstStyle/>
          <a:p>
            <a:r>
              <a:rPr lang="es-ES" sz="1000" dirty="0"/>
              <a:t>Impresión 3D de la herramienta</a:t>
            </a:r>
            <a:endParaRPr lang="es-EC" sz="1000" dirty="0"/>
          </a:p>
        </p:txBody>
      </p:sp>
    </p:spTree>
    <p:extLst>
      <p:ext uri="{BB962C8B-B14F-4D97-AF65-F5344CB8AC3E}">
        <p14:creationId xmlns:p14="http://schemas.microsoft.com/office/powerpoint/2010/main" val="825171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ELÉCTRICA Y ELECTRÓNICA</a:t>
            </a:r>
          </a:p>
        </p:txBody>
      </p:sp>
      <p:pic>
        <p:nvPicPr>
          <p:cNvPr id="12" name="Imagen 11">
            <a:extLst>
              <a:ext uri="{FF2B5EF4-FFF2-40B4-BE49-F238E27FC236}">
                <a16:creationId xmlns:a16="http://schemas.microsoft.com/office/drawing/2014/main" xmlns="" id="{B27202C7-C7EB-4190-89A5-47E3AF3646B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0558" y="1244917"/>
            <a:ext cx="1307338" cy="1327814"/>
          </a:xfrm>
          <a:prstGeom prst="rect">
            <a:avLst/>
          </a:prstGeom>
          <a:noFill/>
          <a:ln>
            <a:noFill/>
          </a:ln>
        </p:spPr>
      </p:pic>
      <p:pic>
        <p:nvPicPr>
          <p:cNvPr id="13" name="Imagen 12">
            <a:extLst>
              <a:ext uri="{FF2B5EF4-FFF2-40B4-BE49-F238E27FC236}">
                <a16:creationId xmlns:a16="http://schemas.microsoft.com/office/drawing/2014/main" xmlns="" id="{7969B95C-7885-4B0F-A601-9ED2669D849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603128" y="3038399"/>
            <a:ext cx="1552575" cy="1861740"/>
          </a:xfrm>
          <a:prstGeom prst="rect">
            <a:avLst/>
          </a:prstGeom>
          <a:noFill/>
          <a:ln>
            <a:noFill/>
          </a:ln>
          <a:extLst>
            <a:ext uri="{53640926-AAD7-44D8-BBD7-CCE9431645EC}">
              <a14:shadowObscured xmlns:a14="http://schemas.microsoft.com/office/drawing/2010/main"/>
            </a:ext>
          </a:extLst>
        </p:spPr>
      </p:pic>
      <p:sp>
        <p:nvSpPr>
          <p:cNvPr id="17" name="Rectángulo 21">
            <a:extLst>
              <a:ext uri="{FF2B5EF4-FFF2-40B4-BE49-F238E27FC236}">
                <a16:creationId xmlns:a16="http://schemas.microsoft.com/office/drawing/2014/main" xmlns="" id="{79D8B16A-2704-4DEA-A213-E0ACD41CDE3F}"/>
              </a:ext>
            </a:extLst>
          </p:cNvPr>
          <p:cNvSpPr/>
          <p:nvPr/>
        </p:nvSpPr>
        <p:spPr>
          <a:xfrm>
            <a:off x="1253812" y="4590959"/>
            <a:ext cx="2251205" cy="246221"/>
          </a:xfrm>
          <a:prstGeom prst="rect">
            <a:avLst/>
          </a:prstGeom>
        </p:spPr>
        <p:txBody>
          <a:bodyPr wrap="square">
            <a:spAutoFit/>
          </a:bodyPr>
          <a:lstStyle/>
          <a:p>
            <a:r>
              <a:rPr lang="es-EC" sz="1000" dirty="0"/>
              <a:t>Funcionamiento del sensor FSR 402</a:t>
            </a:r>
          </a:p>
        </p:txBody>
      </p:sp>
      <p:pic>
        <p:nvPicPr>
          <p:cNvPr id="18" name="Imagen 17">
            <a:extLst>
              <a:ext uri="{FF2B5EF4-FFF2-40B4-BE49-F238E27FC236}">
                <a16:creationId xmlns:a16="http://schemas.microsoft.com/office/drawing/2014/main" xmlns="" id="{1E58E0C0-3718-4CD0-A03C-189ABE6EA79E}"/>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169792" y="1465193"/>
            <a:ext cx="4419997" cy="2571404"/>
          </a:xfrm>
          <a:prstGeom prst="rect">
            <a:avLst/>
          </a:prstGeom>
          <a:noFill/>
          <a:ln>
            <a:noFill/>
          </a:ln>
          <a:extLst>
            <a:ext uri="{53640926-AAD7-44D8-BBD7-CCE9431645EC}">
              <a14:shadowObscured xmlns:a14="http://schemas.microsoft.com/office/drawing/2010/main"/>
            </a:ext>
          </a:extLst>
        </p:spPr>
      </p:pic>
      <p:sp>
        <p:nvSpPr>
          <p:cNvPr id="19" name="Rectángulo 21">
            <a:extLst>
              <a:ext uri="{FF2B5EF4-FFF2-40B4-BE49-F238E27FC236}">
                <a16:creationId xmlns:a16="http://schemas.microsoft.com/office/drawing/2014/main" xmlns="" id="{E711C41F-5E28-487C-B269-0EB230477DA8}"/>
              </a:ext>
            </a:extLst>
          </p:cNvPr>
          <p:cNvSpPr/>
          <p:nvPr/>
        </p:nvSpPr>
        <p:spPr>
          <a:xfrm>
            <a:off x="4934514" y="4092797"/>
            <a:ext cx="2890552" cy="246221"/>
          </a:xfrm>
          <a:prstGeom prst="rect">
            <a:avLst/>
          </a:prstGeom>
        </p:spPr>
        <p:txBody>
          <a:bodyPr wrap="square">
            <a:spAutoFit/>
          </a:bodyPr>
          <a:lstStyle/>
          <a:p>
            <a:r>
              <a:rPr lang="es-EC" sz="1000" dirty="0"/>
              <a:t>Curva de funcionamiento del sensor FSR 402</a:t>
            </a:r>
          </a:p>
        </p:txBody>
      </p:sp>
      <p:sp>
        <p:nvSpPr>
          <p:cNvPr id="20" name="Rectángulo 21">
            <a:extLst>
              <a:ext uri="{FF2B5EF4-FFF2-40B4-BE49-F238E27FC236}">
                <a16:creationId xmlns:a16="http://schemas.microsoft.com/office/drawing/2014/main" xmlns="" id="{E6F81EAE-BA8F-41EF-848D-962D94FA4AAA}"/>
              </a:ext>
            </a:extLst>
          </p:cNvPr>
          <p:cNvSpPr/>
          <p:nvPr/>
        </p:nvSpPr>
        <p:spPr>
          <a:xfrm>
            <a:off x="1603128" y="2692736"/>
            <a:ext cx="1787548" cy="247461"/>
          </a:xfrm>
          <a:prstGeom prst="rect">
            <a:avLst/>
          </a:prstGeom>
        </p:spPr>
        <p:txBody>
          <a:bodyPr wrap="square">
            <a:spAutoFit/>
          </a:bodyPr>
          <a:lstStyle/>
          <a:p>
            <a:r>
              <a:rPr lang="es-EC" sz="1000" dirty="0"/>
              <a:t>Sensor de fuerza FSR 402</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0A884121-3E9F-43C3-955F-25D1DA0F0067}"/>
                  </a:ext>
                </a:extLst>
              </p:cNvPr>
              <p:cNvSpPr txBox="1"/>
              <p:nvPr/>
            </p:nvSpPr>
            <p:spPr>
              <a:xfrm>
                <a:off x="862718" y="5111967"/>
                <a:ext cx="330707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𝑂𝑈𝑇</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𝑉</m:t>
                          </m:r>
                        </m:e>
                        <m:sub>
                          <m:r>
                            <a:rPr lang="es-EC" i="0">
                              <a:latin typeface="Cambria Math" panose="02040503050406030204" pitchFamily="18" charset="0"/>
                            </a:rPr>
                            <m:t>+</m:t>
                          </m:r>
                        </m:sub>
                      </m:sSub>
                      <m:d>
                        <m:dPr>
                          <m:ctrlPr>
                            <a:rPr lang="es-EC" i="1">
                              <a:solidFill>
                                <a:srgbClr val="836967"/>
                              </a:solidFill>
                              <a:latin typeface="Cambria Math" panose="02040503050406030204" pitchFamily="18" charset="0"/>
                            </a:rPr>
                          </m:ctrlPr>
                        </m:dPr>
                        <m:e>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𝑀</m:t>
                                  </m:r>
                                </m:sub>
                              </m:sSub>
                            </m:num>
                            <m:den>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𝑀</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𝐹𝑆𝑅</m:t>
                                  </m:r>
                                </m:sub>
                              </m:sSub>
                            </m:den>
                          </m:f>
                        </m:e>
                      </m:d>
                    </m:oMath>
                  </m:oMathPara>
                </a14:m>
                <a:endParaRPr lang="es-EC" dirty="0"/>
              </a:p>
            </p:txBody>
          </p:sp>
        </mc:Choice>
        <mc:Fallback xmlns="">
          <p:sp>
            <p:nvSpPr>
              <p:cNvPr id="21" name="CuadroTexto 20">
                <a:extLst>
                  <a:ext uri="{FF2B5EF4-FFF2-40B4-BE49-F238E27FC236}">
                    <a16:creationId xmlns:a16="http://schemas.microsoft.com/office/drawing/2014/main" id="{0A884121-3E9F-43C3-955F-25D1DA0F0067}"/>
                  </a:ext>
                </a:extLst>
              </p:cNvPr>
              <p:cNvSpPr txBox="1">
                <a:spLocks noRot="1" noChangeAspect="1" noMove="1" noResize="1" noEditPoints="1" noAdjustHandles="1" noChangeArrowheads="1" noChangeShapeType="1" noTextEdit="1"/>
              </p:cNvSpPr>
              <p:nvPr/>
            </p:nvSpPr>
            <p:spPr>
              <a:xfrm>
                <a:off x="862718" y="5111967"/>
                <a:ext cx="3307074" cy="714683"/>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xmlns="" id="{11DD63D2-9520-4F79-A213-54BBBD247B64}"/>
                  </a:ext>
                </a:extLst>
              </p:cNvPr>
              <p:cNvSpPr txBox="1"/>
              <p:nvPr/>
            </p:nvSpPr>
            <p:spPr>
              <a:xfrm>
                <a:off x="4796831" y="4724515"/>
                <a:ext cx="31462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𝐹𝑆𝑅</m:t>
                          </m:r>
                        </m:sub>
                      </m:sSub>
                      <m:r>
                        <a:rPr lang="es-EC" i="0">
                          <a:latin typeface="Cambria Math" panose="02040503050406030204" pitchFamily="18" charset="0"/>
                        </a:rPr>
                        <m:t>=19,847</m:t>
                      </m:r>
                      <m:sSup>
                        <m:sSupPr>
                          <m:ctrlPr>
                            <a:rPr lang="es-EC" i="1">
                              <a:solidFill>
                                <a:srgbClr val="836967"/>
                              </a:solidFill>
                              <a:latin typeface="Cambria Math" panose="02040503050406030204" pitchFamily="18" charset="0"/>
                            </a:rPr>
                          </m:ctrlPr>
                        </m:sSupPr>
                        <m:e>
                          <m:d>
                            <m:dPr>
                              <m:ctrlPr>
                                <a:rPr lang="es-EC" i="1">
                                  <a:solidFill>
                                    <a:srgbClr val="836967"/>
                                  </a:solidFill>
                                  <a:latin typeface="Cambria Math" panose="02040503050406030204" pitchFamily="18" charset="0"/>
                                </a:rPr>
                              </m:ctrlPr>
                            </m:dPr>
                            <m:e>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𝑂𝑈𝑇</m:t>
                                  </m:r>
                                </m:sub>
                              </m:sSub>
                            </m:e>
                          </m:d>
                        </m:e>
                        <m:sup>
                          <m:r>
                            <a:rPr lang="es-EC" i="0">
                              <a:latin typeface="Cambria Math" panose="02040503050406030204" pitchFamily="18" charset="0"/>
                            </a:rPr>
                            <m:t>3,0412</m:t>
                          </m:r>
                        </m:sup>
                      </m:sSup>
                    </m:oMath>
                  </m:oMathPara>
                </a14:m>
                <a:endParaRPr lang="es-EC" dirty="0"/>
              </a:p>
            </p:txBody>
          </p:sp>
        </mc:Choice>
        <mc:Fallback xmlns="">
          <p:sp>
            <p:nvSpPr>
              <p:cNvPr id="22" name="CuadroTexto 21">
                <a:extLst>
                  <a:ext uri="{FF2B5EF4-FFF2-40B4-BE49-F238E27FC236}">
                    <a16:creationId xmlns:a16="http://schemas.microsoft.com/office/drawing/2014/main" id="{11DD63D2-9520-4F79-A213-54BBBD247B64}"/>
                  </a:ext>
                </a:extLst>
              </p:cNvPr>
              <p:cNvSpPr txBox="1">
                <a:spLocks noRot="1" noChangeAspect="1" noMove="1" noResize="1" noEditPoints="1" noAdjustHandles="1" noChangeArrowheads="1" noChangeShapeType="1" noTextEdit="1"/>
              </p:cNvSpPr>
              <p:nvPr/>
            </p:nvSpPr>
            <p:spPr>
              <a:xfrm>
                <a:off x="4796831" y="4724515"/>
                <a:ext cx="3146257" cy="369332"/>
              </a:xfrm>
              <a:prstGeom prst="rect">
                <a:avLst/>
              </a:prstGeom>
              <a:blipFill>
                <a:blip r:embed="rId7"/>
                <a:stretch>
                  <a:fillRect/>
                </a:stretch>
              </a:blipFill>
            </p:spPr>
            <p:txBody>
              <a:bodyPr/>
              <a:lstStyle/>
              <a:p>
                <a:r>
                  <a:rPr lang="es-EC">
                    <a:noFill/>
                  </a:rPr>
                  <a:t> </a:t>
                </a:r>
              </a:p>
            </p:txBody>
          </p:sp>
        </mc:Fallback>
      </mc:AlternateContent>
      <p:sp>
        <p:nvSpPr>
          <p:cNvPr id="15" name="TextBox 2">
            <a:extLst>
              <a:ext uri="{FF2B5EF4-FFF2-40B4-BE49-F238E27FC236}">
                <a16:creationId xmlns:a16="http://schemas.microsoft.com/office/drawing/2014/main" xmlns="" id="{37F11513-73E4-45D3-B42F-7BB629B5A538}"/>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070811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E IMPLEMENTACIÓN ELÉCTRICA Y ELECTRÓNICA</a:t>
            </a:r>
          </a:p>
        </p:txBody>
      </p:sp>
      <p:sp>
        <p:nvSpPr>
          <p:cNvPr id="29" name="Rectángulo 21">
            <a:extLst>
              <a:ext uri="{FF2B5EF4-FFF2-40B4-BE49-F238E27FC236}">
                <a16:creationId xmlns:a16="http://schemas.microsoft.com/office/drawing/2014/main" xmlns="" id="{D1700A58-7BB7-45FB-8C83-B4C0D05E2A50}"/>
              </a:ext>
            </a:extLst>
          </p:cNvPr>
          <p:cNvSpPr/>
          <p:nvPr/>
        </p:nvSpPr>
        <p:spPr>
          <a:xfrm>
            <a:off x="708139" y="1018399"/>
            <a:ext cx="4070216" cy="307777"/>
          </a:xfrm>
          <a:prstGeom prst="rect">
            <a:avLst/>
          </a:prstGeom>
        </p:spPr>
        <p:txBody>
          <a:bodyPr wrap="square">
            <a:spAutoFit/>
          </a:bodyPr>
          <a:lstStyle/>
          <a:p>
            <a:r>
              <a:rPr lang="es-EC" sz="1400" dirty="0"/>
              <a:t>Diagrama Esquemático</a:t>
            </a:r>
          </a:p>
        </p:txBody>
      </p:sp>
      <p:pic>
        <p:nvPicPr>
          <p:cNvPr id="19" name="Imagen 18">
            <a:extLst>
              <a:ext uri="{FF2B5EF4-FFF2-40B4-BE49-F238E27FC236}">
                <a16:creationId xmlns:a16="http://schemas.microsoft.com/office/drawing/2014/main" xmlns="" id="{082AE4E6-E692-47E0-97DB-13588765ECD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420061" y="1584634"/>
            <a:ext cx="4716588" cy="3854598"/>
          </a:xfrm>
          <a:prstGeom prst="rect">
            <a:avLst/>
          </a:prstGeom>
          <a:noFill/>
          <a:ln>
            <a:noFill/>
          </a:ln>
          <a:extLst>
            <a:ext uri="{53640926-AAD7-44D8-BBD7-CCE9431645EC}">
              <a14:shadowObscured xmlns:a14="http://schemas.microsoft.com/office/drawing/2010/main"/>
            </a:ext>
          </a:extLst>
        </p:spPr>
      </p:pic>
      <p:sp>
        <p:nvSpPr>
          <p:cNvPr id="9" name="TextBox 2">
            <a:extLst>
              <a:ext uri="{FF2B5EF4-FFF2-40B4-BE49-F238E27FC236}">
                <a16:creationId xmlns:a16="http://schemas.microsoft.com/office/drawing/2014/main" xmlns="" id="{43FFEA36-50F2-4B86-A0D8-DBA46672265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22052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27" name="Elipse 26"/>
          <p:cNvSpPr/>
          <p:nvPr/>
        </p:nvSpPr>
        <p:spPr>
          <a:xfrm>
            <a:off x="2185984" y="2966550"/>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9" name="Elipse 28"/>
          <p:cNvSpPr/>
          <p:nvPr/>
        </p:nvSpPr>
        <p:spPr>
          <a:xfrm>
            <a:off x="2185984" y="3572449"/>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0" name="Elipse 29"/>
          <p:cNvSpPr/>
          <p:nvPr/>
        </p:nvSpPr>
        <p:spPr>
          <a:xfrm>
            <a:off x="2185984" y="4148695"/>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3" name="CuadroTexto 22">
            <a:extLst>
              <a:ext uri="{FF2B5EF4-FFF2-40B4-BE49-F238E27FC236}">
                <a16:creationId xmlns:a16="http://schemas.microsoft.com/office/drawing/2014/main" xmlns="" id="{288780F4-A167-4FA0-AB56-0CABE28D1A4C}"/>
              </a:ext>
            </a:extLst>
          </p:cNvPr>
          <p:cNvSpPr txBox="1"/>
          <p:nvPr/>
        </p:nvSpPr>
        <p:spPr>
          <a:xfrm>
            <a:off x="698005" y="598178"/>
            <a:ext cx="1954381" cy="369332"/>
          </a:xfrm>
          <a:prstGeom prst="rect">
            <a:avLst/>
          </a:prstGeom>
          <a:noFill/>
        </p:spPr>
        <p:txBody>
          <a:bodyPr wrap="none" rtlCol="0">
            <a:spAutoFit/>
          </a:bodyPr>
          <a:lstStyle/>
          <a:p>
            <a:r>
              <a:rPr lang="es-EC" b="1" dirty="0"/>
              <a:t>JUSTIFICACIÓN</a:t>
            </a:r>
          </a:p>
        </p:txBody>
      </p:sp>
      <p:graphicFrame>
        <p:nvGraphicFramePr>
          <p:cNvPr id="2" name="Tabla 1">
            <a:extLst>
              <a:ext uri="{FF2B5EF4-FFF2-40B4-BE49-F238E27FC236}">
                <a16:creationId xmlns:a16="http://schemas.microsoft.com/office/drawing/2014/main" xmlns="" id="{12BABE72-3CE2-497E-8861-B1DC9DAB85CA}"/>
              </a:ext>
            </a:extLst>
          </p:cNvPr>
          <p:cNvGraphicFramePr>
            <a:graphicFrameLocks noGrp="1"/>
          </p:cNvGraphicFramePr>
          <p:nvPr>
            <p:extLst>
              <p:ext uri="{D42A27DB-BD31-4B8C-83A1-F6EECF244321}">
                <p14:modId xmlns:p14="http://schemas.microsoft.com/office/powerpoint/2010/main" val="2799976345"/>
              </p:ext>
            </p:extLst>
          </p:nvPr>
        </p:nvGraphicFramePr>
        <p:xfrm>
          <a:off x="1524610" y="3701526"/>
          <a:ext cx="6096368" cy="2019681"/>
        </p:xfrm>
        <a:graphic>
          <a:graphicData uri="http://schemas.openxmlformats.org/drawingml/2006/table">
            <a:tbl>
              <a:tblPr firstRow="1" firstCol="1" bandRow="1">
                <a:tableStyleId>{9D7B26C5-4107-4FEC-AEDC-1716B250A1EF}</a:tableStyleId>
              </a:tblPr>
              <a:tblGrid>
                <a:gridCol w="4529583">
                  <a:extLst>
                    <a:ext uri="{9D8B030D-6E8A-4147-A177-3AD203B41FA5}">
                      <a16:colId xmlns:a16="http://schemas.microsoft.com/office/drawing/2014/main" xmlns="" val="2600040489"/>
                    </a:ext>
                  </a:extLst>
                </a:gridCol>
                <a:gridCol w="1566785">
                  <a:extLst>
                    <a:ext uri="{9D8B030D-6E8A-4147-A177-3AD203B41FA5}">
                      <a16:colId xmlns:a16="http://schemas.microsoft.com/office/drawing/2014/main" xmlns="" val="526690303"/>
                    </a:ext>
                  </a:extLst>
                </a:gridCol>
              </a:tblGrid>
              <a:tr h="0">
                <a:tc>
                  <a:txBody>
                    <a:bodyPr/>
                    <a:lstStyle/>
                    <a:p>
                      <a:pPr>
                        <a:lnSpc>
                          <a:spcPct val="150000"/>
                        </a:lnSpc>
                        <a:spcAft>
                          <a:spcPts val="800"/>
                        </a:spcAft>
                      </a:pPr>
                      <a:r>
                        <a:rPr lang="es-EC" sz="1100">
                          <a:effectLst/>
                        </a:rPr>
                        <a:t>CAUSA</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PORCENTAJE</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3161470639"/>
                  </a:ext>
                </a:extLst>
              </a:tr>
              <a:tr h="0">
                <a:tc>
                  <a:txBody>
                    <a:bodyPr/>
                    <a:lstStyle/>
                    <a:p>
                      <a:pPr>
                        <a:lnSpc>
                          <a:spcPct val="150000"/>
                        </a:lnSpc>
                        <a:spcAft>
                          <a:spcPts val="800"/>
                        </a:spcAft>
                      </a:pPr>
                      <a:r>
                        <a:rPr lang="es-EC" sz="1100">
                          <a:effectLst/>
                        </a:rPr>
                        <a:t>Movimiento erróneo del Robot Industrial en trabajo estacionario.</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5,6 %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4065641783"/>
                  </a:ext>
                </a:extLst>
              </a:tr>
              <a:tr h="0">
                <a:tc>
                  <a:txBody>
                    <a:bodyPr/>
                    <a:lstStyle/>
                    <a:p>
                      <a:pPr>
                        <a:lnSpc>
                          <a:spcPct val="150000"/>
                        </a:lnSpc>
                        <a:spcAft>
                          <a:spcPts val="800"/>
                        </a:spcAft>
                      </a:pPr>
                      <a:r>
                        <a:rPr lang="es-EC" sz="1100" dirty="0">
                          <a:effectLst/>
                        </a:rPr>
                        <a:t>Defectos en equipos auxiliares en trabajo estacionario.</a:t>
                      </a:r>
                      <a:endParaRPr lang="es-EC" sz="1100" dirty="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5,6 %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1841421996"/>
                  </a:ext>
                </a:extLst>
              </a:tr>
              <a:tr h="0">
                <a:tc>
                  <a:txBody>
                    <a:bodyPr/>
                    <a:lstStyle/>
                    <a:p>
                      <a:pPr>
                        <a:lnSpc>
                          <a:spcPct val="150000"/>
                        </a:lnSpc>
                        <a:spcAft>
                          <a:spcPts val="800"/>
                        </a:spcAft>
                      </a:pPr>
                      <a:r>
                        <a:rPr lang="es-EC" sz="1100">
                          <a:effectLst/>
                        </a:rPr>
                        <a:t>Falso movimiento del Robot Industrial en programación.</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16,6 %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3994467726"/>
                  </a:ext>
                </a:extLst>
              </a:tr>
              <a:tr h="0">
                <a:tc>
                  <a:txBody>
                    <a:bodyPr/>
                    <a:lstStyle/>
                    <a:p>
                      <a:pPr>
                        <a:lnSpc>
                          <a:spcPct val="150000"/>
                        </a:lnSpc>
                        <a:spcAft>
                          <a:spcPts val="800"/>
                        </a:spcAft>
                      </a:pPr>
                      <a:r>
                        <a:rPr lang="es-EC" sz="1100">
                          <a:effectLst/>
                        </a:rPr>
                        <a:t>Defectos en equipos auxiliares en la programación.</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16,6 %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493265912"/>
                  </a:ext>
                </a:extLst>
              </a:tr>
              <a:tr h="0">
                <a:tc>
                  <a:txBody>
                    <a:bodyPr/>
                    <a:lstStyle/>
                    <a:p>
                      <a:pPr>
                        <a:lnSpc>
                          <a:spcPct val="150000"/>
                        </a:lnSpc>
                        <a:spcAft>
                          <a:spcPts val="800"/>
                        </a:spcAft>
                      </a:pPr>
                      <a:r>
                        <a:rPr lang="es-EC" sz="1100">
                          <a:effectLst/>
                        </a:rPr>
                        <a:t>Falso movimiento del Robot Industrial en control manual.</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16,6 %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4047585175"/>
                  </a:ext>
                </a:extLst>
              </a:tr>
              <a:tr h="0">
                <a:tc>
                  <a:txBody>
                    <a:bodyPr/>
                    <a:lstStyle/>
                    <a:p>
                      <a:pPr>
                        <a:lnSpc>
                          <a:spcPct val="150000"/>
                        </a:lnSpc>
                        <a:spcAft>
                          <a:spcPts val="800"/>
                        </a:spcAft>
                      </a:pPr>
                      <a:r>
                        <a:rPr lang="es-EC" sz="1100">
                          <a:effectLst/>
                        </a:rPr>
                        <a:t>Acceso en el área de trabajo de personar no autorizadas</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11,2 %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688919777"/>
                  </a:ext>
                </a:extLst>
              </a:tr>
              <a:tr h="0">
                <a:tc>
                  <a:txBody>
                    <a:bodyPr/>
                    <a:lstStyle/>
                    <a:p>
                      <a:pPr>
                        <a:lnSpc>
                          <a:spcPct val="150000"/>
                        </a:lnSpc>
                        <a:spcAft>
                          <a:spcPts val="800"/>
                        </a:spcAft>
                      </a:pPr>
                      <a:r>
                        <a:rPr lang="es-EC" sz="1100">
                          <a:effectLst/>
                        </a:rPr>
                        <a:t>Fallo humano en la instalación, ajuste y reparación.</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a:effectLst/>
                        </a:rPr>
                        <a:t>16,6 %</a:t>
                      </a:r>
                      <a:endParaRPr lang="es-EC" sz="110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130574637"/>
                  </a:ext>
                </a:extLst>
              </a:tr>
              <a:tr h="0">
                <a:tc>
                  <a:txBody>
                    <a:bodyPr/>
                    <a:lstStyle/>
                    <a:p>
                      <a:pPr>
                        <a:lnSpc>
                          <a:spcPct val="150000"/>
                        </a:lnSpc>
                        <a:spcAft>
                          <a:spcPts val="800"/>
                        </a:spcAft>
                      </a:pPr>
                      <a:r>
                        <a:rPr lang="es-EC" sz="1100">
                          <a:effectLst/>
                        </a:rPr>
                        <a:t>Otras causas.</a:t>
                      </a:r>
                      <a:endParaRPr lang="es-EC" sz="1100">
                        <a:solidFill>
                          <a:srgbClr val="00000A"/>
                        </a:solidFill>
                        <a:effectLst/>
                        <a:latin typeface="Calibri" panose="020F0502020204030204" pitchFamily="34" charset="0"/>
                        <a:ea typeface="Droid Sans Fallback"/>
                      </a:endParaRPr>
                    </a:p>
                  </a:txBody>
                  <a:tcPr marL="68580" marR="68580" marT="0" marB="0" anchor="ctr"/>
                </a:tc>
                <a:tc>
                  <a:txBody>
                    <a:bodyPr/>
                    <a:lstStyle/>
                    <a:p>
                      <a:pPr algn="ctr">
                        <a:lnSpc>
                          <a:spcPct val="150000"/>
                        </a:lnSpc>
                        <a:spcAft>
                          <a:spcPts val="800"/>
                        </a:spcAft>
                      </a:pPr>
                      <a:r>
                        <a:rPr lang="es-EC" sz="1100" dirty="0">
                          <a:effectLst/>
                        </a:rPr>
                        <a:t>11,2 %</a:t>
                      </a:r>
                      <a:endParaRPr lang="es-EC" sz="1100" dirty="0">
                        <a:solidFill>
                          <a:srgbClr val="00000A"/>
                        </a:solidFill>
                        <a:effectLst/>
                        <a:latin typeface="Calibri" panose="020F0502020204030204" pitchFamily="34" charset="0"/>
                        <a:ea typeface="Droid Sans Fallback"/>
                      </a:endParaRPr>
                    </a:p>
                  </a:txBody>
                  <a:tcPr marL="68580" marR="68580" marT="0" marB="0" anchor="ctr"/>
                </a:tc>
                <a:extLst>
                  <a:ext uri="{0D108BD9-81ED-4DB2-BD59-A6C34878D82A}">
                    <a16:rowId xmlns:a16="http://schemas.microsoft.com/office/drawing/2014/main" xmlns="" val="389849517"/>
                  </a:ext>
                </a:extLst>
              </a:tr>
            </a:tbl>
          </a:graphicData>
        </a:graphic>
      </p:graphicFrame>
      <p:pic>
        <p:nvPicPr>
          <p:cNvPr id="4" name="Imagen 3">
            <a:extLst>
              <a:ext uri="{FF2B5EF4-FFF2-40B4-BE49-F238E27FC236}">
                <a16:creationId xmlns:a16="http://schemas.microsoft.com/office/drawing/2014/main" xmlns="" id="{5D2E292F-562F-4D85-9A8B-0C4EDD8F05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4441" y="1056828"/>
            <a:ext cx="6616706" cy="2324343"/>
          </a:xfrm>
          <a:prstGeom prst="rect">
            <a:avLst/>
          </a:prstGeom>
        </p:spPr>
      </p:pic>
      <p:sp>
        <p:nvSpPr>
          <p:cNvPr id="13" name="TextBox 2">
            <a:extLst>
              <a:ext uri="{FF2B5EF4-FFF2-40B4-BE49-F238E27FC236}">
                <a16:creationId xmlns:a16="http://schemas.microsoft.com/office/drawing/2014/main" xmlns="" id="{1D625DF0-9B75-48B4-A2E1-ACEB05D1B1C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a:t>
            </a:r>
            <a:r>
              <a:rPr lang="es-419" sz="900" b="1" dirty="0">
                <a:solidFill>
                  <a:schemeClr val="bg2">
                    <a:lumMod val="50000"/>
                  </a:schemeClr>
                </a:solidFill>
                <a:latin typeface="Calibri" panose="020F0502020204030204" pitchFamily="34" charset="0"/>
                <a:cs typeface="Calibri" panose="020F0502020204030204" pitchFamily="34" charset="0"/>
              </a:rPr>
              <a:t>2. Justificación e importancia    </a:t>
            </a:r>
            <a:r>
              <a:rPr lang="es-419" sz="900" dirty="0">
                <a:solidFill>
                  <a:schemeClr val="bg2">
                    <a:lumMod val="50000"/>
                  </a:schemeClr>
                </a:solidFill>
                <a:latin typeface="Calibri" panose="020F0502020204030204" pitchFamily="34" charset="0"/>
                <a:cs typeface="Calibri" panose="020F0502020204030204" pitchFamily="34" charset="0"/>
              </a:rPr>
              <a:t>3. Objetivos    4. Desarrollo del sistema    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502438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ARQUITECTURA DE COMUNICACIÓN</a:t>
            </a:r>
          </a:p>
        </p:txBody>
      </p:sp>
      <p:pic>
        <p:nvPicPr>
          <p:cNvPr id="12" name="Imagen 11">
            <a:extLst>
              <a:ext uri="{FF2B5EF4-FFF2-40B4-BE49-F238E27FC236}">
                <a16:creationId xmlns:a16="http://schemas.microsoft.com/office/drawing/2014/main" xmlns="" id="{549BA4B0-952E-4B0C-828B-647B7687AFE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274" y="1882488"/>
            <a:ext cx="7502108" cy="3093023"/>
          </a:xfrm>
          <a:prstGeom prst="rect">
            <a:avLst/>
          </a:prstGeom>
          <a:noFill/>
          <a:ln>
            <a:noFill/>
          </a:ln>
        </p:spPr>
      </p:pic>
      <p:sp>
        <p:nvSpPr>
          <p:cNvPr id="8" name="TextBox 2">
            <a:extLst>
              <a:ext uri="{FF2B5EF4-FFF2-40B4-BE49-F238E27FC236}">
                <a16:creationId xmlns:a16="http://schemas.microsoft.com/office/drawing/2014/main" xmlns="" id="{D3414A15-FF83-465B-954E-27AE31B6E7C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094304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8152" y="5798205"/>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3462573" y="242440"/>
            <a:ext cx="2783519" cy="369332"/>
          </a:xfrm>
          <a:prstGeom prst="rect">
            <a:avLst/>
          </a:prstGeom>
          <a:noFill/>
        </p:spPr>
        <p:txBody>
          <a:bodyPr wrap="none" rtlCol="0">
            <a:spAutoFit/>
          </a:bodyPr>
          <a:lstStyle/>
          <a:p>
            <a:r>
              <a:rPr lang="es-EC" b="1" dirty="0"/>
              <a:t>ETAPA 4: APLICATIVOS</a:t>
            </a:r>
          </a:p>
        </p:txBody>
      </p:sp>
      <p:sp>
        <p:nvSpPr>
          <p:cNvPr id="28" name="CuadroTexto 27">
            <a:extLst>
              <a:ext uri="{FF2B5EF4-FFF2-40B4-BE49-F238E27FC236}">
                <a16:creationId xmlns:a16="http://schemas.microsoft.com/office/drawing/2014/main" xmlns="" id="{0AAD4122-5A81-4056-A60C-AD24286B95DF}"/>
              </a:ext>
            </a:extLst>
          </p:cNvPr>
          <p:cNvSpPr txBox="1"/>
          <p:nvPr/>
        </p:nvSpPr>
        <p:spPr>
          <a:xfrm>
            <a:off x="380799" y="689565"/>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DISEÑO DEL ALGORITMO</a:t>
            </a:r>
          </a:p>
        </p:txBody>
      </p:sp>
      <p:sp>
        <p:nvSpPr>
          <p:cNvPr id="2" name="Rectangle 2">
            <a:extLst>
              <a:ext uri="{FF2B5EF4-FFF2-40B4-BE49-F238E27FC236}">
                <a16:creationId xmlns:a16="http://schemas.microsoft.com/office/drawing/2014/main" xmlns="" id="{7307D3C6-70AA-42DF-A72B-C55C30512075}"/>
              </a:ext>
            </a:extLst>
          </p:cNvPr>
          <p:cNvSpPr>
            <a:spLocks noChangeArrowheads="1"/>
          </p:cNvSpPr>
          <p:nvPr/>
        </p:nvSpPr>
        <p:spPr bwMode="auto">
          <a:xfrm flipV="1">
            <a:off x="3159260" y="-1243925"/>
            <a:ext cx="51628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5" name="Rectangle 2">
            <a:extLst>
              <a:ext uri="{FF2B5EF4-FFF2-40B4-BE49-F238E27FC236}">
                <a16:creationId xmlns:a16="http://schemas.microsoft.com/office/drawing/2014/main" xmlns="" id="{740BA28E-E17B-44DC-96E1-52F45B4E7FF8}"/>
              </a:ext>
            </a:extLst>
          </p:cNvPr>
          <p:cNvSpPr>
            <a:spLocks noChangeArrowheads="1"/>
          </p:cNvSpPr>
          <p:nvPr/>
        </p:nvSpPr>
        <p:spPr bwMode="auto">
          <a:xfrm flipV="1">
            <a:off x="1070811" y="-614942"/>
            <a:ext cx="45593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xmlns="" id="{4A5BC345-672A-4592-BD9F-8CEB0E76B213}"/>
              </a:ext>
            </a:extLst>
          </p:cNvPr>
          <p:cNvGraphicFramePr>
            <a:graphicFrameLocks noChangeAspect="1"/>
          </p:cNvGraphicFramePr>
          <p:nvPr>
            <p:extLst>
              <p:ext uri="{D42A27DB-BD31-4B8C-83A1-F6EECF244321}">
                <p14:modId xmlns:p14="http://schemas.microsoft.com/office/powerpoint/2010/main" val="3322681948"/>
              </p:ext>
            </p:extLst>
          </p:nvPr>
        </p:nvGraphicFramePr>
        <p:xfrm>
          <a:off x="1352822" y="1183369"/>
          <a:ext cx="1839161" cy="5062859"/>
        </p:xfrm>
        <a:graphic>
          <a:graphicData uri="http://schemas.openxmlformats.org/presentationml/2006/ole">
            <mc:AlternateContent xmlns:mc="http://schemas.openxmlformats.org/markup-compatibility/2006">
              <mc:Choice xmlns:v="urn:schemas-microsoft-com:vml" Requires="v">
                <p:oleObj spid="_x0000_s12290" name="Visio" r:id="rId5" imgW="2543226" imgH="7010463" progId="Visio.Drawing.15">
                  <p:embed/>
                </p:oleObj>
              </mc:Choice>
              <mc:Fallback>
                <p:oleObj name="Visio" r:id="rId5" imgW="2543226" imgH="7010463"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822" y="1183369"/>
                        <a:ext cx="1839161" cy="5062859"/>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xmlns="" id="{62D1D210-F556-484D-97CE-96284B60DF6A}"/>
              </a:ext>
            </a:extLst>
          </p:cNvPr>
          <p:cNvSpPr>
            <a:spLocks noChangeArrowheads="1"/>
          </p:cNvSpPr>
          <p:nvPr/>
        </p:nvSpPr>
        <p:spPr bwMode="auto">
          <a:xfrm flipV="1">
            <a:off x="5652997" y="-1259670"/>
            <a:ext cx="6849331" cy="4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Objeto 7">
            <a:extLst>
              <a:ext uri="{FF2B5EF4-FFF2-40B4-BE49-F238E27FC236}">
                <a16:creationId xmlns:a16="http://schemas.microsoft.com/office/drawing/2014/main" xmlns="" id="{9B3AE7A0-11BE-4651-A7C6-00FA3D60E823}"/>
              </a:ext>
            </a:extLst>
          </p:cNvPr>
          <p:cNvGraphicFramePr>
            <a:graphicFrameLocks noChangeAspect="1"/>
          </p:cNvGraphicFramePr>
          <p:nvPr>
            <p:extLst>
              <p:ext uri="{D42A27DB-BD31-4B8C-83A1-F6EECF244321}">
                <p14:modId xmlns:p14="http://schemas.microsoft.com/office/powerpoint/2010/main" val="3268857874"/>
              </p:ext>
            </p:extLst>
          </p:nvPr>
        </p:nvGraphicFramePr>
        <p:xfrm>
          <a:off x="4350706" y="653745"/>
          <a:ext cx="3790771" cy="5550510"/>
        </p:xfrm>
        <a:graphic>
          <a:graphicData uri="http://schemas.openxmlformats.org/presentationml/2006/ole">
            <mc:AlternateContent xmlns:mc="http://schemas.openxmlformats.org/markup-compatibility/2006">
              <mc:Choice xmlns:v="urn:schemas-microsoft-com:vml" Requires="v">
                <p:oleObj spid="_x0000_s12291" name="Visio" r:id="rId8" imgW="5524444" imgH="8067566" progId="Visio.Drawing.15">
                  <p:embed/>
                </p:oleObj>
              </mc:Choice>
              <mc:Fallback>
                <p:oleObj name="Visio" r:id="rId8" imgW="5524444" imgH="8067566" progId="Visio.Drawing.15">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0706" y="653745"/>
                        <a:ext cx="3790771" cy="5550510"/>
                      </a:xfrm>
                      <a:prstGeom prst="rect">
                        <a:avLst/>
                      </a:prstGeom>
                      <a:noFill/>
                    </p:spPr>
                  </p:pic>
                </p:oleObj>
              </mc:Fallback>
            </mc:AlternateContent>
          </a:graphicData>
        </a:graphic>
      </p:graphicFrame>
      <p:sp>
        <p:nvSpPr>
          <p:cNvPr id="11" name="TextBox 2">
            <a:extLst>
              <a:ext uri="{FF2B5EF4-FFF2-40B4-BE49-F238E27FC236}">
                <a16:creationId xmlns:a16="http://schemas.microsoft.com/office/drawing/2014/main" xmlns="" id="{F23B1A7C-4171-4883-AF39-95DC2A871715}"/>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565832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pic>
        <p:nvPicPr>
          <p:cNvPr id="14" name="Imagen 13">
            <a:extLst>
              <a:ext uri="{FF2B5EF4-FFF2-40B4-BE49-F238E27FC236}">
                <a16:creationId xmlns:a16="http://schemas.microsoft.com/office/drawing/2014/main" xmlns="" id="{D1E622D1-F6DF-4589-9605-F792E2FEB725}"/>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842382" y="806584"/>
            <a:ext cx="5460823" cy="3217757"/>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xmlns="" id="{AC291D65-896C-48B1-9125-78CD9DE8C0FE}"/>
              </a:ext>
            </a:extLst>
          </p:cNvPr>
          <p:cNvSpPr txBox="1"/>
          <p:nvPr/>
        </p:nvSpPr>
        <p:spPr>
          <a:xfrm>
            <a:off x="380799" y="4249752"/>
            <a:ext cx="7259254" cy="416011"/>
          </a:xfrm>
          <a:prstGeom prst="rect">
            <a:avLst/>
          </a:prstGeom>
          <a:noFill/>
        </p:spPr>
        <p:txBody>
          <a:bodyPr wrap="square" rtlCol="0">
            <a:spAutoFit/>
          </a:bodyPr>
          <a:lstStyle/>
          <a:p>
            <a:pPr>
              <a:lnSpc>
                <a:spcPct val="150000"/>
              </a:lnSpc>
            </a:pPr>
            <a:r>
              <a:rPr lang="es-EC" sz="1600" b="1" dirty="0"/>
              <a:t>PRUEBAS DE PARADA AUTOMÁTICA DEL SISTEMA </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C2D57332-5468-40E6-8A34-B34D05330C1A}"/>
                  </a:ext>
                </a:extLst>
              </p:cNvPr>
              <p:cNvSpPr txBox="1"/>
              <p:nvPr/>
            </p:nvSpPr>
            <p:spPr>
              <a:xfrm>
                <a:off x="990500" y="4948342"/>
                <a:ext cx="3019926"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𝑝𝑎𝑟𝑎𝑑𝑎</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𝑟𝑒𝑐𝑜𝑟𝑟𝑖𝑑𝑎</m:t>
                              </m:r>
                            </m:sub>
                          </m:sSub>
                        </m:num>
                        <m:den>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𝑣</m:t>
                              </m:r>
                            </m:e>
                            <m:sub>
                              <m:r>
                                <a:rPr lang="es-EC" i="1">
                                  <a:latin typeface="Cambria Math" panose="02040503050406030204" pitchFamily="18" charset="0"/>
                                </a:rPr>
                                <m:t>𝑟𝑜𝑏𝑜𝑡</m:t>
                              </m:r>
                            </m:sub>
                          </m:sSub>
                        </m:den>
                      </m:f>
                    </m:oMath>
                  </m:oMathPara>
                </a14:m>
                <a:endParaRPr lang="es-EC" dirty="0"/>
              </a:p>
            </p:txBody>
          </p:sp>
        </mc:Choice>
        <mc:Fallback xmlns="">
          <p:sp>
            <p:nvSpPr>
              <p:cNvPr id="16" name="CuadroTexto 15">
                <a:extLst>
                  <a:ext uri="{FF2B5EF4-FFF2-40B4-BE49-F238E27FC236}">
                    <a16:creationId xmlns:a16="http://schemas.microsoft.com/office/drawing/2014/main" id="{C2D57332-5468-40E6-8A34-B34D05330C1A}"/>
                  </a:ext>
                </a:extLst>
              </p:cNvPr>
              <p:cNvSpPr txBox="1">
                <a:spLocks noRot="1" noChangeAspect="1" noMove="1" noResize="1" noEditPoints="1" noAdjustHandles="1" noChangeArrowheads="1" noChangeShapeType="1" noTextEdit="1"/>
              </p:cNvSpPr>
              <p:nvPr/>
            </p:nvSpPr>
            <p:spPr>
              <a:xfrm>
                <a:off x="990500" y="4948342"/>
                <a:ext cx="3019926" cy="665054"/>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E28CD741-C724-4175-A4F6-1C289F311544}"/>
                  </a:ext>
                </a:extLst>
              </p:cNvPr>
              <p:cNvSpPr txBox="1"/>
              <p:nvPr/>
            </p:nvSpPr>
            <p:spPr>
              <a:xfrm>
                <a:off x="4210056" y="5029883"/>
                <a:ext cx="4115797"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𝑟𝑒𝑐𝑜𝑟𝑟𝑖𝑑𝑎</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𝑝𝑎𝑟𝑎𝑑𝑎</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𝑡𝑒𝑜𝑟𝑖𝑐𝑎</m:t>
                          </m:r>
                        </m:sub>
                      </m:sSub>
                    </m:oMath>
                  </m:oMathPara>
                </a14:m>
                <a:endParaRPr lang="es-EC" dirty="0"/>
              </a:p>
            </p:txBody>
          </p:sp>
        </mc:Choice>
        <mc:Fallback xmlns="">
          <p:sp>
            <p:nvSpPr>
              <p:cNvPr id="19" name="CuadroTexto 18">
                <a:extLst>
                  <a:ext uri="{FF2B5EF4-FFF2-40B4-BE49-F238E27FC236}">
                    <a16:creationId xmlns:a16="http://schemas.microsoft.com/office/drawing/2014/main" id="{E28CD741-C724-4175-A4F6-1C289F311544}"/>
                  </a:ext>
                </a:extLst>
              </p:cNvPr>
              <p:cNvSpPr txBox="1">
                <a:spLocks noRot="1" noChangeAspect="1" noMove="1" noResize="1" noEditPoints="1" noAdjustHandles="1" noChangeArrowheads="1" noChangeShapeType="1" noTextEdit="1"/>
              </p:cNvSpPr>
              <p:nvPr/>
            </p:nvSpPr>
            <p:spPr>
              <a:xfrm>
                <a:off x="4210056" y="5029883"/>
                <a:ext cx="4115797" cy="390748"/>
              </a:xfrm>
              <a:prstGeom prst="rect">
                <a:avLst/>
              </a:prstGeom>
              <a:blipFill>
                <a:blip r:embed="rId5"/>
                <a:stretch>
                  <a:fillRect b="-7813"/>
                </a:stretch>
              </a:blipFill>
            </p:spPr>
            <p:txBody>
              <a:bodyPr/>
              <a:lstStyle/>
              <a:p>
                <a:r>
                  <a:rPr lang="es-EC">
                    <a:noFill/>
                  </a:rPr>
                  <a:t> </a:t>
                </a:r>
              </a:p>
            </p:txBody>
          </p:sp>
        </mc:Fallback>
      </mc:AlternateContent>
      <p:sp>
        <p:nvSpPr>
          <p:cNvPr id="11" name="TextBox 2">
            <a:extLst>
              <a:ext uri="{FF2B5EF4-FFF2-40B4-BE49-F238E27FC236}">
                <a16:creationId xmlns:a16="http://schemas.microsoft.com/office/drawing/2014/main" xmlns="" id="{C6F57118-AA75-43E5-8430-D1E07AF23AF0}"/>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134039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DERECHO DEL SISTEMA</a:t>
            </a:r>
          </a:p>
        </p:txBody>
      </p:sp>
      <p:pic>
        <p:nvPicPr>
          <p:cNvPr id="14" name="Imagen 13">
            <a:extLst>
              <a:ext uri="{FF2B5EF4-FFF2-40B4-BE49-F238E27FC236}">
                <a16:creationId xmlns:a16="http://schemas.microsoft.com/office/drawing/2014/main" xmlns="" id="{6855F1EF-A351-4DCF-ABAC-4DBDD204EDF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7946" y="1058626"/>
            <a:ext cx="6669696" cy="2041865"/>
          </a:xfrm>
          <a:prstGeom prst="rect">
            <a:avLst/>
          </a:prstGeom>
          <a:noFill/>
          <a:ln>
            <a:noFill/>
          </a:ln>
        </p:spPr>
      </p:pic>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DA75B2AC-AE57-4353-8599-65C4C885E4A9}"/>
                  </a:ext>
                </a:extLst>
              </p:cNvPr>
              <p:cNvSpPr txBox="1"/>
              <p:nvPr/>
            </p:nvSpPr>
            <p:spPr>
              <a:xfrm>
                <a:off x="3535523" y="3703385"/>
                <a:ext cx="2074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5" name="CuadroTexto 14">
                <a:extLst>
                  <a:ext uri="{FF2B5EF4-FFF2-40B4-BE49-F238E27FC236}">
                    <a16:creationId xmlns:a16="http://schemas.microsoft.com/office/drawing/2014/main" id="{DA75B2AC-AE57-4353-8599-65C4C885E4A9}"/>
                  </a:ext>
                </a:extLst>
              </p:cNvPr>
              <p:cNvSpPr txBox="1">
                <a:spLocks noRot="1" noChangeAspect="1" noMove="1" noResize="1" noEditPoints="1" noAdjustHandles="1" noChangeArrowheads="1" noChangeShapeType="1" noTextEdit="1"/>
              </p:cNvSpPr>
              <p:nvPr/>
            </p:nvSpPr>
            <p:spPr>
              <a:xfrm>
                <a:off x="3535523" y="3703385"/>
                <a:ext cx="2074535" cy="369332"/>
              </a:xfrm>
              <a:prstGeom prst="rect">
                <a:avLst/>
              </a:prstGeom>
              <a:blipFill>
                <a:blip r:embed="rId4"/>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7B076FEB-D80E-4EFD-B178-F2B8EB201959}"/>
                  </a:ext>
                </a:extLst>
              </p:cNvPr>
              <p:cNvSpPr txBox="1"/>
              <p:nvPr/>
            </p:nvSpPr>
            <p:spPr>
              <a:xfrm>
                <a:off x="3232004" y="4636797"/>
                <a:ext cx="26815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−230,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6" name="CuadroTexto 15">
                <a:extLst>
                  <a:ext uri="{FF2B5EF4-FFF2-40B4-BE49-F238E27FC236}">
                    <a16:creationId xmlns:a16="http://schemas.microsoft.com/office/drawing/2014/main" id="{7B076FEB-D80E-4EFD-B178-F2B8EB201959}"/>
                  </a:ext>
                </a:extLst>
              </p:cNvPr>
              <p:cNvSpPr txBox="1">
                <a:spLocks noRot="1" noChangeAspect="1" noMove="1" noResize="1" noEditPoints="1" noAdjustHandles="1" noChangeArrowheads="1" noChangeShapeType="1" noTextEdit="1"/>
              </p:cNvSpPr>
              <p:nvPr/>
            </p:nvSpPr>
            <p:spPr>
              <a:xfrm>
                <a:off x="3232004" y="4636797"/>
                <a:ext cx="2681572" cy="369332"/>
              </a:xfrm>
              <a:prstGeom prst="rect">
                <a:avLst/>
              </a:prstGeom>
              <a:blipFill>
                <a:blip r:embed="rId5"/>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4C942D80-656C-473A-B4F1-AF38C8A96D37}"/>
                  </a:ext>
                </a:extLst>
              </p:cNvPr>
              <p:cNvSpPr txBox="1"/>
              <p:nvPr/>
            </p:nvSpPr>
            <p:spPr>
              <a:xfrm>
                <a:off x="3153799" y="5484898"/>
                <a:ext cx="28379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m:t>
                      </m:r>
                      <m:r>
                        <a:rPr lang="es-ES" i="1" dirty="0" smtClean="0">
                          <a:latin typeface="Cambria Math" panose="02040503050406030204" pitchFamily="18" charset="0"/>
                        </a:rPr>
                        <m:t>𝑦</m:t>
                      </m:r>
                      <m:r>
                        <a:rPr lang="es-ES" i="1" dirty="0" smtClean="0">
                          <a:latin typeface="Cambria Math" panose="02040503050406030204" pitchFamily="18" charset="0"/>
                        </a:rPr>
                        <m:t> −170,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9" name="CuadroTexto 18">
                <a:extLst>
                  <a:ext uri="{FF2B5EF4-FFF2-40B4-BE49-F238E27FC236}">
                    <a16:creationId xmlns:a16="http://schemas.microsoft.com/office/drawing/2014/main" id="{4C942D80-656C-473A-B4F1-AF38C8A96D37}"/>
                  </a:ext>
                </a:extLst>
              </p:cNvPr>
              <p:cNvSpPr txBox="1">
                <a:spLocks noRot="1" noChangeAspect="1" noMove="1" noResize="1" noEditPoints="1" noAdjustHandles="1" noChangeArrowheads="1" noChangeShapeType="1" noTextEdit="1"/>
              </p:cNvSpPr>
              <p:nvPr/>
            </p:nvSpPr>
            <p:spPr>
              <a:xfrm>
                <a:off x="3153799" y="5484898"/>
                <a:ext cx="2837981" cy="369332"/>
              </a:xfrm>
              <a:prstGeom prst="rect">
                <a:avLst/>
              </a:prstGeom>
              <a:blipFill>
                <a:blip r:embed="rId6"/>
                <a:stretch>
                  <a:fillRect b="-18333"/>
                </a:stretch>
              </a:blipFill>
            </p:spPr>
            <p:txBody>
              <a:bodyPr/>
              <a:lstStyle/>
              <a:p>
                <a:r>
                  <a:rPr lang="es-EC">
                    <a:noFill/>
                  </a:rPr>
                  <a:t> </a:t>
                </a:r>
              </a:p>
            </p:txBody>
          </p:sp>
        </mc:Fallback>
      </mc:AlternateContent>
      <p:sp>
        <p:nvSpPr>
          <p:cNvPr id="20" name="Rectángulo 21">
            <a:extLst>
              <a:ext uri="{FF2B5EF4-FFF2-40B4-BE49-F238E27FC236}">
                <a16:creationId xmlns:a16="http://schemas.microsoft.com/office/drawing/2014/main" xmlns="" id="{5EE89B83-ACA5-4777-85A4-7C5A04169519}"/>
              </a:ext>
            </a:extLst>
          </p:cNvPr>
          <p:cNvSpPr/>
          <p:nvPr/>
        </p:nvSpPr>
        <p:spPr>
          <a:xfrm>
            <a:off x="708139" y="3364564"/>
            <a:ext cx="2111839" cy="307777"/>
          </a:xfrm>
          <a:prstGeom prst="rect">
            <a:avLst/>
          </a:prstGeom>
        </p:spPr>
        <p:txBody>
          <a:bodyPr wrap="square">
            <a:spAutoFit/>
          </a:bodyPr>
          <a:lstStyle/>
          <a:p>
            <a:r>
              <a:rPr lang="es-EC" sz="1400" dirty="0"/>
              <a:t>Coordenada de Partida</a:t>
            </a:r>
          </a:p>
        </p:txBody>
      </p:sp>
      <p:sp>
        <p:nvSpPr>
          <p:cNvPr id="21" name="Rectángulo 21">
            <a:extLst>
              <a:ext uri="{FF2B5EF4-FFF2-40B4-BE49-F238E27FC236}">
                <a16:creationId xmlns:a16="http://schemas.microsoft.com/office/drawing/2014/main" xmlns="" id="{5A1F742E-CABD-4F9A-A643-995A2D98C748}"/>
              </a:ext>
            </a:extLst>
          </p:cNvPr>
          <p:cNvSpPr/>
          <p:nvPr/>
        </p:nvSpPr>
        <p:spPr>
          <a:xfrm>
            <a:off x="708139" y="4255510"/>
            <a:ext cx="2380895" cy="307777"/>
          </a:xfrm>
          <a:prstGeom prst="rect">
            <a:avLst/>
          </a:prstGeom>
        </p:spPr>
        <p:txBody>
          <a:bodyPr wrap="square">
            <a:spAutoFit/>
          </a:bodyPr>
          <a:lstStyle/>
          <a:p>
            <a:r>
              <a:rPr lang="es-EC" sz="1400" dirty="0"/>
              <a:t>Coordenada de Llegada</a:t>
            </a:r>
          </a:p>
        </p:txBody>
      </p:sp>
      <p:sp>
        <p:nvSpPr>
          <p:cNvPr id="22" name="Rectángulo 21">
            <a:extLst>
              <a:ext uri="{FF2B5EF4-FFF2-40B4-BE49-F238E27FC236}">
                <a16:creationId xmlns:a16="http://schemas.microsoft.com/office/drawing/2014/main" xmlns="" id="{9F2AAE90-4773-441F-910A-30A21EA4A9F6}"/>
              </a:ext>
            </a:extLst>
          </p:cNvPr>
          <p:cNvSpPr/>
          <p:nvPr/>
        </p:nvSpPr>
        <p:spPr>
          <a:xfrm>
            <a:off x="708139" y="5137457"/>
            <a:ext cx="2111839" cy="307777"/>
          </a:xfrm>
          <a:prstGeom prst="rect">
            <a:avLst/>
          </a:prstGeom>
        </p:spPr>
        <p:txBody>
          <a:bodyPr wrap="square">
            <a:spAutoFit/>
          </a:bodyPr>
          <a:lstStyle/>
          <a:p>
            <a:r>
              <a:rPr lang="es-EC" sz="1400" dirty="0"/>
              <a:t>Coordenada de Parada</a:t>
            </a:r>
          </a:p>
        </p:txBody>
      </p:sp>
      <p:sp>
        <p:nvSpPr>
          <p:cNvPr id="24" name="TextBox 2">
            <a:extLst>
              <a:ext uri="{FF2B5EF4-FFF2-40B4-BE49-F238E27FC236}">
                <a16:creationId xmlns:a16="http://schemas.microsoft.com/office/drawing/2014/main" xmlns="" id="{527E5ADC-B3B8-4161-BF77-D4976DF06A36}"/>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094270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3" name="Rectángulo 21">
            <a:extLst>
              <a:ext uri="{FF2B5EF4-FFF2-40B4-BE49-F238E27FC236}">
                <a16:creationId xmlns:a16="http://schemas.microsoft.com/office/drawing/2014/main" xmlns="" id="{CC77B8F4-916C-4241-A388-D84EBD257E63}"/>
              </a:ext>
            </a:extLst>
          </p:cNvPr>
          <p:cNvSpPr/>
          <p:nvPr/>
        </p:nvSpPr>
        <p:spPr>
          <a:xfrm>
            <a:off x="1701261" y="3421914"/>
            <a:ext cx="2620619" cy="246221"/>
          </a:xfrm>
          <a:prstGeom prst="rect">
            <a:avLst/>
          </a:prstGeom>
        </p:spPr>
        <p:txBody>
          <a:bodyPr wrap="square">
            <a:spAutoFit/>
          </a:bodyPr>
          <a:lstStyle/>
          <a:p>
            <a:r>
              <a:rPr lang="es-EC" sz="1000" dirty="0"/>
              <a:t>Sensor ultrasónico HC – SRC04 horizontal</a:t>
            </a:r>
          </a:p>
        </p:txBody>
      </p:sp>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DERECHO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708139" y="1018399"/>
            <a:ext cx="4070216" cy="307777"/>
          </a:xfrm>
          <a:prstGeom prst="rect">
            <a:avLst/>
          </a:prstGeom>
        </p:spPr>
        <p:txBody>
          <a:bodyPr wrap="square">
            <a:spAutoFit/>
          </a:bodyPr>
          <a:lstStyle/>
          <a:p>
            <a:r>
              <a:rPr lang="es-EC" sz="1400" dirty="0"/>
              <a:t>Prueba 1</a:t>
            </a:r>
          </a:p>
        </p:txBody>
      </p:sp>
      <p:pic>
        <p:nvPicPr>
          <p:cNvPr id="19" name="Imagen 18">
            <a:extLst>
              <a:ext uri="{FF2B5EF4-FFF2-40B4-BE49-F238E27FC236}">
                <a16:creationId xmlns:a16="http://schemas.microsoft.com/office/drawing/2014/main" xmlns="" id="{672679BE-017A-4BFA-AF9E-7B87C91CDB2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051" y="1329744"/>
            <a:ext cx="4645037" cy="2069368"/>
          </a:xfrm>
          <a:prstGeom prst="rect">
            <a:avLst/>
          </a:prstGeom>
          <a:noFill/>
          <a:ln>
            <a:noFill/>
          </a:ln>
        </p:spPr>
      </p:pic>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73258A73-F889-499D-8F9D-861FD5C3EC2A}"/>
                  </a:ext>
                </a:extLst>
              </p:cNvPr>
              <p:cNvSpPr txBox="1"/>
              <p:nvPr/>
            </p:nvSpPr>
            <p:spPr>
              <a:xfrm>
                <a:off x="5466879" y="1673864"/>
                <a:ext cx="296969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𝑟𝑒𝑐𝑜𝑟𝑟𝑖𝑑𝑎</m:t>
                          </m:r>
                        </m:sub>
                      </m:sSub>
                      <m:r>
                        <a:rPr lang="es-EC" sz="1400" i="0">
                          <a:latin typeface="Cambria Math" panose="02040503050406030204" pitchFamily="18" charset="0"/>
                        </a:rPr>
                        <m:t>=−</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𝑟𝑒𝑎𝑙</m:t>
                              </m:r>
                            </m:sub>
                          </m:sSub>
                          <m:r>
                            <a:rPr lang="es-EC" sz="1400" i="0">
                              <a:latin typeface="Cambria Math" panose="02040503050406030204" pitchFamily="18" charset="0"/>
                            </a:rPr>
                            <m:t>−</m:t>
                          </m:r>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𝑡𝑒𝑜𝑟𝑖𝑐𝑎</m:t>
                              </m:r>
                            </m:sub>
                          </m:sSub>
                        </m:e>
                      </m:d>
                      <m:r>
                        <a:rPr lang="es-EC" sz="1400" i="0">
                          <a:latin typeface="Cambria Math" panose="02040503050406030204" pitchFamily="18" charset="0"/>
                        </a:rPr>
                        <m:t> </m:t>
                      </m:r>
                    </m:oMath>
                  </m:oMathPara>
                </a14:m>
                <a:endParaRPr lang="es-EC" dirty="0"/>
              </a:p>
            </p:txBody>
          </p:sp>
        </mc:Choice>
        <mc:Fallback xmlns="">
          <p:sp>
            <p:nvSpPr>
              <p:cNvPr id="20" name="CuadroTexto 19">
                <a:extLst>
                  <a:ext uri="{FF2B5EF4-FFF2-40B4-BE49-F238E27FC236}">
                    <a16:creationId xmlns:a16="http://schemas.microsoft.com/office/drawing/2014/main" id="{73258A73-F889-499D-8F9D-861FD5C3EC2A}"/>
                  </a:ext>
                </a:extLst>
              </p:cNvPr>
              <p:cNvSpPr txBox="1">
                <a:spLocks noRot="1" noChangeAspect="1" noMove="1" noResize="1" noEditPoints="1" noAdjustHandles="1" noChangeArrowheads="1" noChangeShapeType="1" noTextEdit="1"/>
              </p:cNvSpPr>
              <p:nvPr/>
            </p:nvSpPr>
            <p:spPr>
              <a:xfrm>
                <a:off x="5466879" y="1673864"/>
                <a:ext cx="2969692" cy="307777"/>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F86140D9-FE05-4CAE-9998-429DA2FA5152}"/>
                  </a:ext>
                </a:extLst>
              </p:cNvPr>
              <p:cNvSpPr txBox="1"/>
              <p:nvPr/>
            </p:nvSpPr>
            <p:spPr>
              <a:xfrm>
                <a:off x="5052409" y="2111285"/>
                <a:ext cx="3954077"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−179−</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=9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1" name="CuadroTexto 20">
                <a:extLst>
                  <a:ext uri="{FF2B5EF4-FFF2-40B4-BE49-F238E27FC236}">
                    <a16:creationId xmlns:a16="http://schemas.microsoft.com/office/drawing/2014/main" id="{F86140D9-FE05-4CAE-9998-429DA2FA5152}"/>
                  </a:ext>
                </a:extLst>
              </p:cNvPr>
              <p:cNvSpPr txBox="1">
                <a:spLocks noRot="1" noChangeAspect="1" noMove="1" noResize="1" noEditPoints="1" noAdjustHandles="1" noChangeArrowheads="1" noChangeShapeType="1" noTextEdit="1"/>
              </p:cNvSpPr>
              <p:nvPr/>
            </p:nvSpPr>
            <p:spPr>
              <a:xfrm>
                <a:off x="5052409" y="2111285"/>
                <a:ext cx="3954077" cy="335476"/>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xmlns="" id="{862D095B-63D9-4AF3-9440-8B32848853AF}"/>
                  </a:ext>
                </a:extLst>
              </p:cNvPr>
              <p:cNvSpPr txBox="1"/>
              <p:nvPr/>
            </p:nvSpPr>
            <p:spPr>
              <a:xfrm>
                <a:off x="5672383" y="2535406"/>
                <a:ext cx="2558685"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0.009 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C" sz="1400" i="0">
                              <a:solidFill>
                                <a:schemeClr val="tx1"/>
                              </a:solidFill>
                              <a:latin typeface="Cambria Math" panose="02040503050406030204" pitchFamily="18" charset="0"/>
                            </a:rPr>
                            <m:t>0.1 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=0.09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2" name="CuadroTexto 21">
                <a:extLst>
                  <a:ext uri="{FF2B5EF4-FFF2-40B4-BE49-F238E27FC236}">
                    <a16:creationId xmlns:a16="http://schemas.microsoft.com/office/drawing/2014/main" id="{862D095B-63D9-4AF3-9440-8B32848853AF}"/>
                  </a:ext>
                </a:extLst>
              </p:cNvPr>
              <p:cNvSpPr txBox="1">
                <a:spLocks noRot="1" noChangeAspect="1" noMove="1" noResize="1" noEditPoints="1" noAdjustHandles="1" noChangeArrowheads="1" noChangeShapeType="1" noTextEdit="1"/>
              </p:cNvSpPr>
              <p:nvPr/>
            </p:nvSpPr>
            <p:spPr>
              <a:xfrm>
                <a:off x="5672383" y="2535406"/>
                <a:ext cx="2558685" cy="541751"/>
              </a:xfrm>
              <a:prstGeom prst="rect">
                <a:avLst/>
              </a:prstGeom>
              <a:blipFill>
                <a:blip r:embed="rId6"/>
                <a:stretch>
                  <a:fillRect t="-8989" b="-88764"/>
                </a:stretch>
              </a:blipFill>
            </p:spPr>
            <p:txBody>
              <a:bodyPr/>
              <a:lstStyle/>
              <a:p>
                <a:r>
                  <a:rPr lang="es-EC">
                    <a:noFill/>
                  </a:rPr>
                  <a:t> </a:t>
                </a:r>
              </a:p>
            </p:txBody>
          </p:sp>
        </mc:Fallback>
      </mc:AlternateContent>
      <p:pic>
        <p:nvPicPr>
          <p:cNvPr id="23" name="Imagen 22">
            <a:extLst>
              <a:ext uri="{FF2B5EF4-FFF2-40B4-BE49-F238E27FC236}">
                <a16:creationId xmlns:a16="http://schemas.microsoft.com/office/drawing/2014/main" xmlns="" id="{B7DA7532-DAD7-4226-9DAC-123B6A119937}"/>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669089" y="3801979"/>
            <a:ext cx="4684964" cy="2090020"/>
          </a:xfrm>
          <a:prstGeom prst="rect">
            <a:avLst/>
          </a:prstGeom>
          <a:noFill/>
          <a:ln>
            <a:noFill/>
          </a:ln>
        </p:spPr>
      </p:pic>
      <p:sp>
        <p:nvSpPr>
          <p:cNvPr id="24" name="Rectángulo 21">
            <a:extLst>
              <a:ext uri="{FF2B5EF4-FFF2-40B4-BE49-F238E27FC236}">
                <a16:creationId xmlns:a16="http://schemas.microsoft.com/office/drawing/2014/main" xmlns="" id="{DCB48DD3-FDBD-431B-8F52-13EA013F9D51}"/>
              </a:ext>
            </a:extLst>
          </p:cNvPr>
          <p:cNvSpPr/>
          <p:nvPr/>
        </p:nvSpPr>
        <p:spPr>
          <a:xfrm>
            <a:off x="1721224" y="5878106"/>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xmlns="" id="{1B79D8AF-1DEF-4388-B317-B81BB74875B1}"/>
                  </a:ext>
                </a:extLst>
              </p:cNvPr>
              <p:cNvSpPr txBox="1"/>
              <p:nvPr/>
            </p:nvSpPr>
            <p:spPr>
              <a:xfrm>
                <a:off x="5052409" y="4383635"/>
                <a:ext cx="4070216"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−177−</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=7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7" name="CuadroTexto 26">
                <a:extLst>
                  <a:ext uri="{FF2B5EF4-FFF2-40B4-BE49-F238E27FC236}">
                    <a16:creationId xmlns:a16="http://schemas.microsoft.com/office/drawing/2014/main" id="{1B79D8AF-1DEF-4388-B317-B81BB74875B1}"/>
                  </a:ext>
                </a:extLst>
              </p:cNvPr>
              <p:cNvSpPr txBox="1">
                <a:spLocks noRot="1" noChangeAspect="1" noMove="1" noResize="1" noEditPoints="1" noAdjustHandles="1" noChangeArrowheads="1" noChangeShapeType="1" noTextEdit="1"/>
              </p:cNvSpPr>
              <p:nvPr/>
            </p:nvSpPr>
            <p:spPr>
              <a:xfrm>
                <a:off x="5052409" y="4383635"/>
                <a:ext cx="4070216" cy="335476"/>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573D2541-D92A-461A-BA25-23EF1EB6168E}"/>
                  </a:ext>
                </a:extLst>
              </p:cNvPr>
              <p:cNvSpPr txBox="1"/>
              <p:nvPr/>
            </p:nvSpPr>
            <p:spPr>
              <a:xfrm>
                <a:off x="5580125" y="4797649"/>
                <a:ext cx="2743200"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0.007 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C" sz="1400" i="0">
                              <a:solidFill>
                                <a:schemeClr val="tx1"/>
                              </a:solidFill>
                              <a:latin typeface="Cambria Math" panose="02040503050406030204" pitchFamily="18" charset="0"/>
                            </a:rPr>
                            <m:t>0.1 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=0.07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8" name="CuadroTexto 27">
                <a:extLst>
                  <a:ext uri="{FF2B5EF4-FFF2-40B4-BE49-F238E27FC236}">
                    <a16:creationId xmlns:a16="http://schemas.microsoft.com/office/drawing/2014/main" id="{573D2541-D92A-461A-BA25-23EF1EB6168E}"/>
                  </a:ext>
                </a:extLst>
              </p:cNvPr>
              <p:cNvSpPr txBox="1">
                <a:spLocks noRot="1" noChangeAspect="1" noMove="1" noResize="1" noEditPoints="1" noAdjustHandles="1" noChangeArrowheads="1" noChangeShapeType="1" noTextEdit="1"/>
              </p:cNvSpPr>
              <p:nvPr/>
            </p:nvSpPr>
            <p:spPr>
              <a:xfrm>
                <a:off x="5580125" y="4797649"/>
                <a:ext cx="2743200" cy="541751"/>
              </a:xfrm>
              <a:prstGeom prst="rect">
                <a:avLst/>
              </a:prstGeom>
              <a:blipFill>
                <a:blip r:embed="rId9"/>
                <a:stretch>
                  <a:fillRect t="-8989" b="-8876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595520" y="101483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0,1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595520" y="1014831"/>
                <a:ext cx="1532691" cy="307777"/>
              </a:xfrm>
              <a:prstGeom prst="rect">
                <a:avLst/>
              </a:prstGeom>
              <a:blipFill>
                <a:blip r:embed="rId10"/>
                <a:stretch>
                  <a:fillRect b="-9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xmlns="" id="{CB0C7831-C06A-454B-9FA1-7E8D174011E9}"/>
                  </a:ext>
                </a:extLst>
              </p:cNvPr>
              <p:cNvSpPr txBox="1"/>
              <p:nvPr/>
            </p:nvSpPr>
            <p:spPr>
              <a:xfrm>
                <a:off x="5954582" y="1313196"/>
                <a:ext cx="208654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−179,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31" name="CuadroTexto 30">
                <a:extLst>
                  <a:ext uri="{FF2B5EF4-FFF2-40B4-BE49-F238E27FC236}">
                    <a16:creationId xmlns:a16="http://schemas.microsoft.com/office/drawing/2014/main" id="{CB0C7831-C06A-454B-9FA1-7E8D174011E9}"/>
                  </a:ext>
                </a:extLst>
              </p:cNvPr>
              <p:cNvSpPr txBox="1">
                <a:spLocks noRot="1" noChangeAspect="1" noMove="1" noResize="1" noEditPoints="1" noAdjustHandles="1" noChangeArrowheads="1" noChangeShapeType="1" noTextEdit="1"/>
              </p:cNvSpPr>
              <p:nvPr/>
            </p:nvSpPr>
            <p:spPr>
              <a:xfrm>
                <a:off x="5954582" y="1313196"/>
                <a:ext cx="2086544" cy="307777"/>
              </a:xfrm>
              <a:prstGeom prst="rect">
                <a:avLst/>
              </a:prstGeom>
              <a:blipFill>
                <a:blip r:embed="rId11"/>
                <a:stretch>
                  <a:fillRect b="-9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xmlns="" id="{76434FDE-A431-480E-A487-B7D31405FF78}"/>
                  </a:ext>
                </a:extLst>
              </p:cNvPr>
              <p:cNvSpPr txBox="1"/>
              <p:nvPr/>
            </p:nvSpPr>
            <p:spPr>
              <a:xfrm>
                <a:off x="5908453" y="3970250"/>
                <a:ext cx="208654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−177,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32" name="CuadroTexto 31">
                <a:extLst>
                  <a:ext uri="{FF2B5EF4-FFF2-40B4-BE49-F238E27FC236}">
                    <a16:creationId xmlns:a16="http://schemas.microsoft.com/office/drawing/2014/main" id="{76434FDE-A431-480E-A487-B7D31405FF78}"/>
                  </a:ext>
                </a:extLst>
              </p:cNvPr>
              <p:cNvSpPr txBox="1">
                <a:spLocks noRot="1" noChangeAspect="1" noMove="1" noResize="1" noEditPoints="1" noAdjustHandles="1" noChangeArrowheads="1" noChangeShapeType="1" noTextEdit="1"/>
              </p:cNvSpPr>
              <p:nvPr/>
            </p:nvSpPr>
            <p:spPr>
              <a:xfrm>
                <a:off x="5908453" y="3970250"/>
                <a:ext cx="2086544" cy="307777"/>
              </a:xfrm>
              <a:prstGeom prst="rect">
                <a:avLst/>
              </a:prstGeom>
              <a:blipFill>
                <a:blip r:embed="rId12"/>
                <a:stretch>
                  <a:fillRect b="-9804"/>
                </a:stretch>
              </a:blipFill>
            </p:spPr>
            <p:txBody>
              <a:bodyPr/>
              <a:lstStyle/>
              <a:p>
                <a:r>
                  <a:rPr lang="es-EC">
                    <a:noFill/>
                  </a:rPr>
                  <a:t> </a:t>
                </a:r>
              </a:p>
            </p:txBody>
          </p:sp>
        </mc:Fallback>
      </mc:AlternateContent>
      <p:sp>
        <p:nvSpPr>
          <p:cNvPr id="30" name="TextBox 2">
            <a:extLst>
              <a:ext uri="{FF2B5EF4-FFF2-40B4-BE49-F238E27FC236}">
                <a16:creationId xmlns:a16="http://schemas.microsoft.com/office/drawing/2014/main" xmlns="" id="{E07DCC14-9AC8-4871-8618-2EFE0BE63C9F}"/>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0897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xmlns="" id="{F78FDB8A-A75C-4904-BFD6-1391B3CB590C}"/>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242" y="3776549"/>
            <a:ext cx="4697574" cy="2115450"/>
          </a:xfrm>
          <a:prstGeom prst="rect">
            <a:avLst/>
          </a:prstGeom>
          <a:noFill/>
          <a:ln>
            <a:noFill/>
          </a:ln>
        </p:spPr>
      </p:pic>
      <p:pic>
        <p:nvPicPr>
          <p:cNvPr id="25" name="Imagen 24">
            <a:extLst>
              <a:ext uri="{FF2B5EF4-FFF2-40B4-BE49-F238E27FC236}">
                <a16:creationId xmlns:a16="http://schemas.microsoft.com/office/drawing/2014/main" xmlns="" id="{CFC3C5C1-BEF9-4533-9A44-6B93A7271B9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089" y="1354735"/>
            <a:ext cx="4645037" cy="2086891"/>
          </a:xfrm>
          <a:prstGeom prst="rect">
            <a:avLst/>
          </a:prstGeom>
          <a:noFill/>
          <a:ln>
            <a:noFill/>
          </a:ln>
        </p:spPr>
      </p:pic>
      <p:pic>
        <p:nvPicPr>
          <p:cNvPr id="3" name="4 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3" name="Rectángulo 21">
            <a:extLst>
              <a:ext uri="{FF2B5EF4-FFF2-40B4-BE49-F238E27FC236}">
                <a16:creationId xmlns:a16="http://schemas.microsoft.com/office/drawing/2014/main" xmlns="" id="{CC77B8F4-916C-4241-A388-D84EBD257E63}"/>
              </a:ext>
            </a:extLst>
          </p:cNvPr>
          <p:cNvSpPr/>
          <p:nvPr/>
        </p:nvSpPr>
        <p:spPr>
          <a:xfrm>
            <a:off x="1701261" y="3421914"/>
            <a:ext cx="2620619" cy="246221"/>
          </a:xfrm>
          <a:prstGeom prst="rect">
            <a:avLst/>
          </a:prstGeom>
        </p:spPr>
        <p:txBody>
          <a:bodyPr wrap="square">
            <a:spAutoFit/>
          </a:bodyPr>
          <a:lstStyle/>
          <a:p>
            <a:r>
              <a:rPr lang="es-EC" sz="1000" dirty="0"/>
              <a:t>Sensor ultrasónico HC – SRC04 horizontal</a:t>
            </a:r>
          </a:p>
        </p:txBody>
      </p:sp>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DERECHO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708139" y="1018399"/>
            <a:ext cx="4070216" cy="307777"/>
          </a:xfrm>
          <a:prstGeom prst="rect">
            <a:avLst/>
          </a:prstGeom>
        </p:spPr>
        <p:txBody>
          <a:bodyPr wrap="square">
            <a:spAutoFit/>
          </a:bodyPr>
          <a:lstStyle/>
          <a:p>
            <a:r>
              <a:rPr lang="es-EC" sz="1400" dirty="0"/>
              <a:t>Prueba 2</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F86140D9-FE05-4CAE-9998-429DA2FA5152}"/>
                  </a:ext>
                </a:extLst>
              </p:cNvPr>
              <p:cNvSpPr txBox="1"/>
              <p:nvPr/>
            </p:nvSpPr>
            <p:spPr>
              <a:xfrm>
                <a:off x="4916617" y="1868798"/>
                <a:ext cx="4070215"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m:t>
                          </m:r>
                          <m:r>
                            <a:rPr lang="es-ES" sz="1400" b="0" i="0" smtClean="0">
                              <a:solidFill>
                                <a:schemeClr val="tx1"/>
                              </a:solidFill>
                              <a:latin typeface="Cambria Math" panose="02040503050406030204" pitchFamily="18" charset="0"/>
                            </a:rPr>
                            <m:t>95</m:t>
                          </m:r>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25</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1" name="CuadroTexto 20">
                <a:extLst>
                  <a:ext uri="{FF2B5EF4-FFF2-40B4-BE49-F238E27FC236}">
                    <a16:creationId xmlns:a16="http://schemas.microsoft.com/office/drawing/2014/main" id="{F86140D9-FE05-4CAE-9998-429DA2FA5152}"/>
                  </a:ext>
                </a:extLst>
              </p:cNvPr>
              <p:cNvSpPr txBox="1">
                <a:spLocks noRot="1" noChangeAspect="1" noMove="1" noResize="1" noEditPoints="1" noAdjustHandles="1" noChangeArrowheads="1" noChangeShapeType="1" noTextEdit="1"/>
              </p:cNvSpPr>
              <p:nvPr/>
            </p:nvSpPr>
            <p:spPr>
              <a:xfrm>
                <a:off x="4916617" y="1868798"/>
                <a:ext cx="4070215" cy="335476"/>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xmlns="" id="{862D095B-63D9-4AF3-9440-8B32848853AF}"/>
                  </a:ext>
                </a:extLst>
              </p:cNvPr>
              <p:cNvSpPr txBox="1"/>
              <p:nvPr/>
            </p:nvSpPr>
            <p:spPr>
              <a:xfrm>
                <a:off x="5672383" y="2263045"/>
                <a:ext cx="2558685"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25</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C" sz="1400" i="0">
                              <a:solidFill>
                                <a:schemeClr val="tx1"/>
                              </a:solidFill>
                              <a:latin typeface="Cambria Math" panose="02040503050406030204" pitchFamily="18" charset="0"/>
                            </a:rPr>
                            <m:t>0.</m:t>
                          </m:r>
                          <m:r>
                            <a:rPr lang="es-ES" sz="1400" b="0" i="0" smtClean="0">
                              <a:solidFill>
                                <a:schemeClr val="tx1"/>
                              </a:solidFill>
                              <a:latin typeface="Cambria Math" panose="02040503050406030204" pitchFamily="18" charset="0"/>
                            </a:rPr>
                            <m:t>5</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5</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2" name="CuadroTexto 21">
                <a:extLst>
                  <a:ext uri="{FF2B5EF4-FFF2-40B4-BE49-F238E27FC236}">
                    <a16:creationId xmlns:a16="http://schemas.microsoft.com/office/drawing/2014/main" id="{862D095B-63D9-4AF3-9440-8B32848853AF}"/>
                  </a:ext>
                </a:extLst>
              </p:cNvPr>
              <p:cNvSpPr txBox="1">
                <a:spLocks noRot="1" noChangeAspect="1" noMove="1" noResize="1" noEditPoints="1" noAdjustHandles="1" noChangeArrowheads="1" noChangeShapeType="1" noTextEdit="1"/>
              </p:cNvSpPr>
              <p:nvPr/>
            </p:nvSpPr>
            <p:spPr>
              <a:xfrm>
                <a:off x="5672383" y="2263045"/>
                <a:ext cx="2558685" cy="541751"/>
              </a:xfrm>
              <a:prstGeom prst="rect">
                <a:avLst/>
              </a:prstGeom>
              <a:blipFill>
                <a:blip r:embed="rId6"/>
                <a:stretch>
                  <a:fillRect t="-8989" b="-88764"/>
                </a:stretch>
              </a:blipFill>
            </p:spPr>
            <p:txBody>
              <a:bodyPr/>
              <a:lstStyle/>
              <a:p>
                <a:r>
                  <a:rPr lang="es-EC">
                    <a:noFill/>
                  </a:rPr>
                  <a:t> </a:t>
                </a:r>
              </a:p>
            </p:txBody>
          </p:sp>
        </mc:Fallback>
      </mc:AlternateContent>
      <p:sp>
        <p:nvSpPr>
          <p:cNvPr id="24" name="Rectángulo 21">
            <a:extLst>
              <a:ext uri="{FF2B5EF4-FFF2-40B4-BE49-F238E27FC236}">
                <a16:creationId xmlns:a16="http://schemas.microsoft.com/office/drawing/2014/main" xmlns="" id="{DCB48DD3-FDBD-431B-8F52-13EA013F9D51}"/>
              </a:ext>
            </a:extLst>
          </p:cNvPr>
          <p:cNvSpPr/>
          <p:nvPr/>
        </p:nvSpPr>
        <p:spPr>
          <a:xfrm>
            <a:off x="1721224" y="5878106"/>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xmlns="" id="{1B79D8AF-1DEF-4388-B317-B81BB74875B1}"/>
                  </a:ext>
                </a:extLst>
              </p:cNvPr>
              <p:cNvSpPr txBox="1"/>
              <p:nvPr/>
            </p:nvSpPr>
            <p:spPr>
              <a:xfrm>
                <a:off x="5052409" y="4304467"/>
                <a:ext cx="4070216"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m:t>
                          </m:r>
                          <m:r>
                            <a:rPr lang="es-ES" sz="1400" b="0" i="0" smtClean="0">
                              <a:solidFill>
                                <a:schemeClr val="tx1"/>
                              </a:solidFill>
                              <a:latin typeface="Cambria Math" panose="02040503050406030204" pitchFamily="18" charset="0"/>
                            </a:rPr>
                            <m:t>93</m:t>
                          </m:r>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23</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7" name="CuadroTexto 26">
                <a:extLst>
                  <a:ext uri="{FF2B5EF4-FFF2-40B4-BE49-F238E27FC236}">
                    <a16:creationId xmlns:a16="http://schemas.microsoft.com/office/drawing/2014/main" id="{1B79D8AF-1DEF-4388-B317-B81BB74875B1}"/>
                  </a:ext>
                </a:extLst>
              </p:cNvPr>
              <p:cNvSpPr txBox="1">
                <a:spLocks noRot="1" noChangeAspect="1" noMove="1" noResize="1" noEditPoints="1" noAdjustHandles="1" noChangeArrowheads="1" noChangeShapeType="1" noTextEdit="1"/>
              </p:cNvSpPr>
              <p:nvPr/>
            </p:nvSpPr>
            <p:spPr>
              <a:xfrm>
                <a:off x="5052409" y="4304467"/>
                <a:ext cx="4070216" cy="335476"/>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573D2541-D92A-461A-BA25-23EF1EB6168E}"/>
                  </a:ext>
                </a:extLst>
              </p:cNvPr>
              <p:cNvSpPr txBox="1"/>
              <p:nvPr/>
            </p:nvSpPr>
            <p:spPr>
              <a:xfrm>
                <a:off x="5580124" y="4771274"/>
                <a:ext cx="2743200"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23</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C" sz="1400" i="0">
                              <a:solidFill>
                                <a:schemeClr val="tx1"/>
                              </a:solidFill>
                              <a:latin typeface="Cambria Math" panose="02040503050406030204" pitchFamily="18" charset="0"/>
                            </a:rPr>
                            <m:t>0.</m:t>
                          </m:r>
                          <m:r>
                            <a:rPr lang="es-ES" sz="1400" b="0" i="0" smtClean="0">
                              <a:solidFill>
                                <a:schemeClr val="tx1"/>
                              </a:solidFill>
                              <a:latin typeface="Cambria Math" panose="02040503050406030204" pitchFamily="18" charset="0"/>
                            </a:rPr>
                            <m:t>5</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46</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8" name="CuadroTexto 27">
                <a:extLst>
                  <a:ext uri="{FF2B5EF4-FFF2-40B4-BE49-F238E27FC236}">
                    <a16:creationId xmlns:a16="http://schemas.microsoft.com/office/drawing/2014/main" id="{573D2541-D92A-461A-BA25-23EF1EB6168E}"/>
                  </a:ext>
                </a:extLst>
              </p:cNvPr>
              <p:cNvSpPr txBox="1">
                <a:spLocks noRot="1" noChangeAspect="1" noMove="1" noResize="1" noEditPoints="1" noAdjustHandles="1" noChangeArrowheads="1" noChangeShapeType="1" noTextEdit="1"/>
              </p:cNvSpPr>
              <p:nvPr/>
            </p:nvSpPr>
            <p:spPr>
              <a:xfrm>
                <a:off x="5580124" y="4771274"/>
                <a:ext cx="2743200" cy="541751"/>
              </a:xfrm>
              <a:prstGeom prst="rect">
                <a:avLst/>
              </a:prstGeom>
              <a:blipFill>
                <a:blip r:embed="rId8"/>
                <a:stretch>
                  <a:fillRect t="-8989" b="-8876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595520" y="101483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0,5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595520" y="1014831"/>
                <a:ext cx="1532691" cy="307777"/>
              </a:xfrm>
              <a:prstGeom prst="rect">
                <a:avLst/>
              </a:prstGeom>
              <a:blipFill>
                <a:blip r:embed="rId9"/>
                <a:stretch>
                  <a:fillRect b="-9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xmlns="" id="{173E37D5-E65D-468A-8694-05E6D27BEB43}"/>
                  </a:ext>
                </a:extLst>
              </p:cNvPr>
              <p:cNvSpPr txBox="1"/>
              <p:nvPr/>
            </p:nvSpPr>
            <p:spPr>
              <a:xfrm>
                <a:off x="5954582" y="1423539"/>
                <a:ext cx="208654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−195,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30" name="CuadroTexto 29">
                <a:extLst>
                  <a:ext uri="{FF2B5EF4-FFF2-40B4-BE49-F238E27FC236}">
                    <a16:creationId xmlns:a16="http://schemas.microsoft.com/office/drawing/2014/main" id="{173E37D5-E65D-468A-8694-05E6D27BEB43}"/>
                  </a:ext>
                </a:extLst>
              </p:cNvPr>
              <p:cNvSpPr txBox="1">
                <a:spLocks noRot="1" noChangeAspect="1" noMove="1" noResize="1" noEditPoints="1" noAdjustHandles="1" noChangeArrowheads="1" noChangeShapeType="1" noTextEdit="1"/>
              </p:cNvSpPr>
              <p:nvPr/>
            </p:nvSpPr>
            <p:spPr>
              <a:xfrm>
                <a:off x="5954582" y="1423539"/>
                <a:ext cx="2086544" cy="307777"/>
              </a:xfrm>
              <a:prstGeom prst="rect">
                <a:avLst/>
              </a:prstGeom>
              <a:blipFill>
                <a:blip r:embed="rId10"/>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xmlns="" id="{E8D561EE-37D2-49D1-B0C9-403C7935ECDD}"/>
                  </a:ext>
                </a:extLst>
              </p:cNvPr>
              <p:cNvSpPr txBox="1"/>
              <p:nvPr/>
            </p:nvSpPr>
            <p:spPr>
              <a:xfrm>
                <a:off x="6044245" y="3886620"/>
                <a:ext cx="208654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−193,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31" name="CuadroTexto 30">
                <a:extLst>
                  <a:ext uri="{FF2B5EF4-FFF2-40B4-BE49-F238E27FC236}">
                    <a16:creationId xmlns:a16="http://schemas.microsoft.com/office/drawing/2014/main" id="{E8D561EE-37D2-49D1-B0C9-403C7935ECDD}"/>
                  </a:ext>
                </a:extLst>
              </p:cNvPr>
              <p:cNvSpPr txBox="1">
                <a:spLocks noRot="1" noChangeAspect="1" noMove="1" noResize="1" noEditPoints="1" noAdjustHandles="1" noChangeArrowheads="1" noChangeShapeType="1" noTextEdit="1"/>
              </p:cNvSpPr>
              <p:nvPr/>
            </p:nvSpPr>
            <p:spPr>
              <a:xfrm>
                <a:off x="6044245" y="3886620"/>
                <a:ext cx="2086544" cy="307777"/>
              </a:xfrm>
              <a:prstGeom prst="rect">
                <a:avLst/>
              </a:prstGeom>
              <a:blipFill>
                <a:blip r:embed="rId11"/>
                <a:stretch>
                  <a:fillRect b="-10000"/>
                </a:stretch>
              </a:blipFill>
            </p:spPr>
            <p:txBody>
              <a:bodyPr/>
              <a:lstStyle/>
              <a:p>
                <a:r>
                  <a:rPr lang="es-EC">
                    <a:noFill/>
                  </a:rPr>
                  <a:t> </a:t>
                </a:r>
              </a:p>
            </p:txBody>
          </p:sp>
        </mc:Fallback>
      </mc:AlternateContent>
      <p:sp>
        <p:nvSpPr>
          <p:cNvPr id="23" name="TextBox 2">
            <a:extLst>
              <a:ext uri="{FF2B5EF4-FFF2-40B4-BE49-F238E27FC236}">
                <a16:creationId xmlns:a16="http://schemas.microsoft.com/office/drawing/2014/main" xmlns="" id="{BA3FC10E-9E21-4521-9377-6806795F64AB}"/>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454862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xmlns="" id="{9A5FAF51-B778-4471-A9D2-04028AAA0780}"/>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089" y="3746259"/>
            <a:ext cx="4768464" cy="2115450"/>
          </a:xfrm>
          <a:prstGeom prst="rect">
            <a:avLst/>
          </a:prstGeom>
          <a:noFill/>
          <a:ln>
            <a:noFill/>
          </a:ln>
        </p:spPr>
      </p:pic>
      <p:pic>
        <p:nvPicPr>
          <p:cNvPr id="20" name="Imagen 19">
            <a:extLst>
              <a:ext uri="{FF2B5EF4-FFF2-40B4-BE49-F238E27FC236}">
                <a16:creationId xmlns:a16="http://schemas.microsoft.com/office/drawing/2014/main" xmlns="" id="{098F4A40-3081-46CC-A795-BEE8E7F3DCD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089" y="1318100"/>
            <a:ext cx="4645037" cy="2115450"/>
          </a:xfrm>
          <a:prstGeom prst="rect">
            <a:avLst/>
          </a:prstGeom>
          <a:noFill/>
          <a:ln>
            <a:noFill/>
          </a:ln>
        </p:spPr>
      </p:pic>
      <p:pic>
        <p:nvPicPr>
          <p:cNvPr id="3" name="4 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3" name="Rectángulo 21">
            <a:extLst>
              <a:ext uri="{FF2B5EF4-FFF2-40B4-BE49-F238E27FC236}">
                <a16:creationId xmlns:a16="http://schemas.microsoft.com/office/drawing/2014/main" xmlns="" id="{CC77B8F4-916C-4241-A388-D84EBD257E63}"/>
              </a:ext>
            </a:extLst>
          </p:cNvPr>
          <p:cNvSpPr/>
          <p:nvPr/>
        </p:nvSpPr>
        <p:spPr>
          <a:xfrm>
            <a:off x="1701261" y="3421914"/>
            <a:ext cx="2620619" cy="246221"/>
          </a:xfrm>
          <a:prstGeom prst="rect">
            <a:avLst/>
          </a:prstGeom>
        </p:spPr>
        <p:txBody>
          <a:bodyPr wrap="square">
            <a:spAutoFit/>
          </a:bodyPr>
          <a:lstStyle/>
          <a:p>
            <a:r>
              <a:rPr lang="es-EC" sz="1000" dirty="0"/>
              <a:t>Sensor ultrasónico HC – SRC04 horizontal</a:t>
            </a:r>
          </a:p>
        </p:txBody>
      </p:sp>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DERECHO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708139" y="1018399"/>
            <a:ext cx="4070216" cy="307777"/>
          </a:xfrm>
          <a:prstGeom prst="rect">
            <a:avLst/>
          </a:prstGeom>
        </p:spPr>
        <p:txBody>
          <a:bodyPr wrap="square">
            <a:spAutoFit/>
          </a:bodyPr>
          <a:lstStyle/>
          <a:p>
            <a:r>
              <a:rPr lang="es-EC" sz="1400" dirty="0"/>
              <a:t>Prueba 3</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F86140D9-FE05-4CAE-9998-429DA2FA5152}"/>
                  </a:ext>
                </a:extLst>
              </p:cNvPr>
              <p:cNvSpPr txBox="1"/>
              <p:nvPr/>
            </p:nvSpPr>
            <p:spPr>
              <a:xfrm>
                <a:off x="4936271" y="1827753"/>
                <a:ext cx="4070215"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204</m:t>
                          </m:r>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34</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1" name="CuadroTexto 20">
                <a:extLst>
                  <a:ext uri="{FF2B5EF4-FFF2-40B4-BE49-F238E27FC236}">
                    <a16:creationId xmlns:a16="http://schemas.microsoft.com/office/drawing/2014/main" id="{F86140D9-FE05-4CAE-9998-429DA2FA5152}"/>
                  </a:ext>
                </a:extLst>
              </p:cNvPr>
              <p:cNvSpPr txBox="1">
                <a:spLocks noRot="1" noChangeAspect="1" noMove="1" noResize="1" noEditPoints="1" noAdjustHandles="1" noChangeArrowheads="1" noChangeShapeType="1" noTextEdit="1"/>
              </p:cNvSpPr>
              <p:nvPr/>
            </p:nvSpPr>
            <p:spPr>
              <a:xfrm>
                <a:off x="4936271" y="1827753"/>
                <a:ext cx="4070215" cy="335476"/>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xmlns="" id="{862D095B-63D9-4AF3-9440-8B32848853AF}"/>
                  </a:ext>
                </a:extLst>
              </p:cNvPr>
              <p:cNvSpPr txBox="1"/>
              <p:nvPr/>
            </p:nvSpPr>
            <p:spPr>
              <a:xfrm>
                <a:off x="5672383" y="2253305"/>
                <a:ext cx="2650942"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34</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S" sz="1400" b="0" i="0" smtClean="0">
                              <a:solidFill>
                                <a:schemeClr val="tx1"/>
                              </a:solidFill>
                              <a:latin typeface="Cambria Math" panose="02040503050406030204" pitchFamily="18" charset="0"/>
                            </a:rPr>
                            <m:t>1</m:t>
                          </m:r>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0</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34</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2" name="CuadroTexto 21">
                <a:extLst>
                  <a:ext uri="{FF2B5EF4-FFF2-40B4-BE49-F238E27FC236}">
                    <a16:creationId xmlns:a16="http://schemas.microsoft.com/office/drawing/2014/main" id="{862D095B-63D9-4AF3-9440-8B32848853AF}"/>
                  </a:ext>
                </a:extLst>
              </p:cNvPr>
              <p:cNvSpPr txBox="1">
                <a:spLocks noRot="1" noChangeAspect="1" noMove="1" noResize="1" noEditPoints="1" noAdjustHandles="1" noChangeArrowheads="1" noChangeShapeType="1" noTextEdit="1"/>
              </p:cNvSpPr>
              <p:nvPr/>
            </p:nvSpPr>
            <p:spPr>
              <a:xfrm>
                <a:off x="5672383" y="2253305"/>
                <a:ext cx="2650942" cy="541751"/>
              </a:xfrm>
              <a:prstGeom prst="rect">
                <a:avLst/>
              </a:prstGeom>
              <a:blipFill>
                <a:blip r:embed="rId6"/>
                <a:stretch>
                  <a:fillRect t="-8989" b="-88764"/>
                </a:stretch>
              </a:blipFill>
            </p:spPr>
            <p:txBody>
              <a:bodyPr/>
              <a:lstStyle/>
              <a:p>
                <a:r>
                  <a:rPr lang="es-EC">
                    <a:noFill/>
                  </a:rPr>
                  <a:t> </a:t>
                </a:r>
              </a:p>
            </p:txBody>
          </p:sp>
        </mc:Fallback>
      </mc:AlternateContent>
      <p:sp>
        <p:nvSpPr>
          <p:cNvPr id="24" name="Rectángulo 21">
            <a:extLst>
              <a:ext uri="{FF2B5EF4-FFF2-40B4-BE49-F238E27FC236}">
                <a16:creationId xmlns:a16="http://schemas.microsoft.com/office/drawing/2014/main" xmlns="" id="{DCB48DD3-FDBD-431B-8F52-13EA013F9D51}"/>
              </a:ext>
            </a:extLst>
          </p:cNvPr>
          <p:cNvSpPr/>
          <p:nvPr/>
        </p:nvSpPr>
        <p:spPr>
          <a:xfrm>
            <a:off x="1721224" y="5878106"/>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xmlns="" id="{1B79D8AF-1DEF-4388-B317-B81BB74875B1}"/>
                  </a:ext>
                </a:extLst>
              </p:cNvPr>
              <p:cNvSpPr txBox="1"/>
              <p:nvPr/>
            </p:nvSpPr>
            <p:spPr>
              <a:xfrm>
                <a:off x="4962746" y="4305462"/>
                <a:ext cx="4070216"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𝑑</m:t>
                          </m:r>
                        </m:e>
                        <m:sub>
                          <m:r>
                            <a:rPr lang="es-EC" sz="1400" i="1">
                              <a:solidFill>
                                <a:schemeClr val="tx1"/>
                              </a:solidFill>
                              <a:latin typeface="Cambria Math" panose="02040503050406030204" pitchFamily="18" charset="0"/>
                            </a:rPr>
                            <m:t>𝑟𝑒𝑐𝑜𝑟𝑟𝑖𝑑𝑎</m:t>
                          </m:r>
                        </m:sub>
                      </m:sSub>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202</m:t>
                          </m:r>
                          <m:r>
                            <a:rPr lang="es-EC" sz="1400" i="0">
                              <a:solidFill>
                                <a:schemeClr val="tx1"/>
                              </a:solidFill>
                              <a:latin typeface="Cambria Math" panose="02040503050406030204" pitchFamily="18" charset="0"/>
                            </a:rPr>
                            <m:t>−</m:t>
                          </m:r>
                          <m:d>
                            <m:dPr>
                              <m:ctrlPr>
                                <a:rPr lang="es-EC" sz="1400" i="1">
                                  <a:solidFill>
                                    <a:schemeClr val="tx1"/>
                                  </a:solidFill>
                                  <a:latin typeface="Cambria Math" panose="02040503050406030204" pitchFamily="18" charset="0"/>
                                </a:rPr>
                              </m:ctrlPr>
                            </m:dPr>
                            <m:e>
                              <m:r>
                                <a:rPr lang="es-EC" sz="1400" i="0">
                                  <a:solidFill>
                                    <a:schemeClr val="tx1"/>
                                  </a:solidFill>
                                  <a:latin typeface="Cambria Math" panose="02040503050406030204" pitchFamily="18" charset="0"/>
                                </a:rPr>
                                <m:t>−170</m:t>
                              </m:r>
                            </m:e>
                          </m:d>
                        </m:e>
                      </m:d>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32</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𝑚𝑚</m:t>
                          </m:r>
                        </m:e>
                      </m:d>
                    </m:oMath>
                  </m:oMathPara>
                </a14:m>
                <a:endParaRPr lang="es-EC" dirty="0"/>
              </a:p>
            </p:txBody>
          </p:sp>
        </mc:Choice>
        <mc:Fallback xmlns="">
          <p:sp>
            <p:nvSpPr>
              <p:cNvPr id="27" name="CuadroTexto 26">
                <a:extLst>
                  <a:ext uri="{FF2B5EF4-FFF2-40B4-BE49-F238E27FC236}">
                    <a16:creationId xmlns:a16="http://schemas.microsoft.com/office/drawing/2014/main" id="{1B79D8AF-1DEF-4388-B317-B81BB74875B1}"/>
                  </a:ext>
                </a:extLst>
              </p:cNvPr>
              <p:cNvSpPr txBox="1">
                <a:spLocks noRot="1" noChangeAspect="1" noMove="1" noResize="1" noEditPoints="1" noAdjustHandles="1" noChangeArrowheads="1" noChangeShapeType="1" noTextEdit="1"/>
              </p:cNvSpPr>
              <p:nvPr/>
            </p:nvSpPr>
            <p:spPr>
              <a:xfrm>
                <a:off x="4962746" y="4305462"/>
                <a:ext cx="4070216" cy="335476"/>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573D2541-D92A-461A-BA25-23EF1EB6168E}"/>
                  </a:ext>
                </a:extLst>
              </p:cNvPr>
              <p:cNvSpPr txBox="1"/>
              <p:nvPr/>
            </p:nvSpPr>
            <p:spPr>
              <a:xfrm>
                <a:off x="5626254" y="4738305"/>
                <a:ext cx="2743200" cy="541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𝑡</m:t>
                          </m:r>
                        </m:e>
                        <m:sub>
                          <m:r>
                            <a:rPr lang="es-EC" sz="1400" i="1">
                              <a:solidFill>
                                <a:schemeClr val="tx1"/>
                              </a:solidFill>
                              <a:latin typeface="Cambria Math" panose="02040503050406030204" pitchFamily="18" charset="0"/>
                            </a:rPr>
                            <m:t>𝑝𝑎𝑟𝑎𝑑𝑎</m:t>
                          </m:r>
                        </m:sub>
                      </m:sSub>
                      <m:r>
                        <a:rPr lang="es-EC" sz="1400" i="0">
                          <a:solidFill>
                            <a:schemeClr val="tx1"/>
                          </a:solidFill>
                          <a:latin typeface="Cambria Math" panose="02040503050406030204" pitchFamily="18" charset="0"/>
                        </a:rPr>
                        <m:t>=</m:t>
                      </m:r>
                      <m:f>
                        <m:fPr>
                          <m:ctrlPr>
                            <a:rPr lang="es-EC" sz="1400" i="1">
                              <a:solidFill>
                                <a:schemeClr val="tx1"/>
                              </a:solidFill>
                              <a:latin typeface="Cambria Math" panose="02040503050406030204" pitchFamily="18" charset="0"/>
                            </a:rPr>
                          </m:ctrlPr>
                        </m:fPr>
                        <m:num>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32</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𝑚</m:t>
                              </m:r>
                            </m:e>
                          </m:d>
                        </m:num>
                        <m:den>
                          <m:r>
                            <a:rPr lang="es-ES" sz="1400" b="0" i="0" smtClean="0">
                              <a:solidFill>
                                <a:schemeClr val="tx1"/>
                              </a:solidFill>
                              <a:latin typeface="Cambria Math" panose="02040503050406030204" pitchFamily="18" charset="0"/>
                            </a:rPr>
                            <m:t>1</m:t>
                          </m:r>
                          <m:r>
                            <a:rPr lang="es-EC" sz="1400" i="0">
                              <a:solidFill>
                                <a:schemeClr val="tx1"/>
                              </a:solidFill>
                              <a:latin typeface="Cambria Math" panose="02040503050406030204" pitchFamily="18" charset="0"/>
                            </a:rPr>
                            <m:t>.</m:t>
                          </m:r>
                          <m:r>
                            <a:rPr lang="es-ES" sz="1400" b="0" i="0" smtClean="0">
                              <a:solidFill>
                                <a:schemeClr val="tx1"/>
                              </a:solidFill>
                              <a:latin typeface="Cambria Math" panose="02040503050406030204" pitchFamily="18" charset="0"/>
                            </a:rPr>
                            <m:t>0</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f>
                                <m:fPr>
                                  <m:type m:val="lin"/>
                                  <m:ctrlPr>
                                    <a:rPr lang="es-EC" sz="1400" i="1">
                                      <a:solidFill>
                                        <a:schemeClr val="tx1"/>
                                      </a:solidFill>
                                      <a:latin typeface="Cambria Math" panose="02040503050406030204" pitchFamily="18" charset="0"/>
                                    </a:rPr>
                                  </m:ctrlPr>
                                </m:fPr>
                                <m:num>
                                  <m:r>
                                    <a:rPr lang="es-EC" sz="1400" i="1">
                                      <a:solidFill>
                                        <a:schemeClr val="tx1"/>
                                      </a:solidFill>
                                      <a:latin typeface="Cambria Math" panose="02040503050406030204" pitchFamily="18" charset="0"/>
                                    </a:rPr>
                                    <m:t>𝑚</m:t>
                                  </m:r>
                                </m:num>
                                <m:den>
                                  <m:r>
                                    <a:rPr lang="es-EC" sz="1400" i="1">
                                      <a:solidFill>
                                        <a:schemeClr val="tx1"/>
                                      </a:solidFill>
                                      <a:latin typeface="Cambria Math" panose="02040503050406030204" pitchFamily="18" charset="0"/>
                                    </a:rPr>
                                    <m:t>𝑠</m:t>
                                  </m:r>
                                </m:den>
                              </m:f>
                            </m:e>
                          </m:d>
                        </m:den>
                      </m:f>
                      <m:r>
                        <a:rPr lang="es-EC" sz="1400" i="0">
                          <a:solidFill>
                            <a:schemeClr val="tx1"/>
                          </a:solidFill>
                          <a:latin typeface="Cambria Math" panose="02040503050406030204" pitchFamily="18" charset="0"/>
                        </a:rPr>
                        <m:t>=0.0</m:t>
                      </m:r>
                      <m:r>
                        <a:rPr lang="es-ES" sz="1400" b="0" i="0" smtClean="0">
                          <a:solidFill>
                            <a:schemeClr val="tx1"/>
                          </a:solidFill>
                          <a:latin typeface="Cambria Math" panose="02040503050406030204" pitchFamily="18" charset="0"/>
                        </a:rPr>
                        <m:t>32</m:t>
                      </m:r>
                      <m:r>
                        <a:rPr lang="es-EC" sz="1400" i="0">
                          <a:solidFill>
                            <a:schemeClr val="tx1"/>
                          </a:solidFill>
                          <a:latin typeface="Cambria Math" panose="02040503050406030204" pitchFamily="18" charset="0"/>
                        </a:rPr>
                        <m:t> </m:t>
                      </m:r>
                      <m:d>
                        <m:dPr>
                          <m:begChr m:val="["/>
                          <m:endChr m:val="]"/>
                          <m:ctrlPr>
                            <a:rPr lang="es-EC" sz="1400" i="1">
                              <a:solidFill>
                                <a:schemeClr val="tx1"/>
                              </a:solidFill>
                              <a:latin typeface="Cambria Math" panose="02040503050406030204" pitchFamily="18" charset="0"/>
                            </a:rPr>
                          </m:ctrlPr>
                        </m:dPr>
                        <m:e>
                          <m:r>
                            <a:rPr lang="es-EC" sz="1400" i="1">
                              <a:solidFill>
                                <a:schemeClr val="tx1"/>
                              </a:solidFill>
                              <a:latin typeface="Cambria Math" panose="02040503050406030204" pitchFamily="18" charset="0"/>
                            </a:rPr>
                            <m:t>𝑠</m:t>
                          </m:r>
                        </m:e>
                      </m:d>
                    </m:oMath>
                  </m:oMathPara>
                </a14:m>
                <a:endParaRPr lang="es-EC" dirty="0"/>
              </a:p>
            </p:txBody>
          </p:sp>
        </mc:Choice>
        <mc:Fallback xmlns="">
          <p:sp>
            <p:nvSpPr>
              <p:cNvPr id="28" name="CuadroTexto 27">
                <a:extLst>
                  <a:ext uri="{FF2B5EF4-FFF2-40B4-BE49-F238E27FC236}">
                    <a16:creationId xmlns:a16="http://schemas.microsoft.com/office/drawing/2014/main" id="{573D2541-D92A-461A-BA25-23EF1EB6168E}"/>
                  </a:ext>
                </a:extLst>
              </p:cNvPr>
              <p:cNvSpPr txBox="1">
                <a:spLocks noRot="1" noChangeAspect="1" noMove="1" noResize="1" noEditPoints="1" noAdjustHandles="1" noChangeArrowheads="1" noChangeShapeType="1" noTextEdit="1"/>
              </p:cNvSpPr>
              <p:nvPr/>
            </p:nvSpPr>
            <p:spPr>
              <a:xfrm>
                <a:off x="5626254" y="4738305"/>
                <a:ext cx="2743200" cy="541751"/>
              </a:xfrm>
              <a:prstGeom prst="rect">
                <a:avLst/>
              </a:prstGeom>
              <a:blipFill>
                <a:blip r:embed="rId8"/>
                <a:stretch>
                  <a:fillRect t="-8989" b="-8876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595520" y="101483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1,0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595520" y="1014831"/>
                <a:ext cx="1532691" cy="307777"/>
              </a:xfrm>
              <a:prstGeom prst="rect">
                <a:avLst/>
              </a:prstGeom>
              <a:blipFill>
                <a:blip r:embed="rId9"/>
                <a:stretch>
                  <a:fillRect b="-9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xmlns="" id="{ACE890F0-ED2D-4600-92DD-948DE8A0CB27}"/>
                  </a:ext>
                </a:extLst>
              </p:cNvPr>
              <p:cNvSpPr txBox="1"/>
              <p:nvPr/>
            </p:nvSpPr>
            <p:spPr>
              <a:xfrm>
                <a:off x="5845900" y="1412055"/>
                <a:ext cx="225095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−204,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23" name="CuadroTexto 22">
                <a:extLst>
                  <a:ext uri="{FF2B5EF4-FFF2-40B4-BE49-F238E27FC236}">
                    <a16:creationId xmlns:a16="http://schemas.microsoft.com/office/drawing/2014/main" id="{ACE890F0-ED2D-4600-92DD-948DE8A0CB27}"/>
                  </a:ext>
                </a:extLst>
              </p:cNvPr>
              <p:cNvSpPr txBox="1">
                <a:spLocks noRot="1" noChangeAspect="1" noMove="1" noResize="1" noEditPoints="1" noAdjustHandles="1" noChangeArrowheads="1" noChangeShapeType="1" noTextEdit="1"/>
              </p:cNvSpPr>
              <p:nvPr/>
            </p:nvSpPr>
            <p:spPr>
              <a:xfrm>
                <a:off x="5845900" y="1412055"/>
                <a:ext cx="2250955" cy="307777"/>
              </a:xfrm>
              <a:prstGeom prst="rect">
                <a:avLst/>
              </a:prstGeom>
              <a:blipFill>
                <a:blip r:embed="rId10"/>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xmlns="" id="{378C4153-BAF2-478B-98FA-B26F7704BE29}"/>
                  </a:ext>
                </a:extLst>
              </p:cNvPr>
              <p:cNvSpPr txBox="1"/>
              <p:nvPr/>
            </p:nvSpPr>
            <p:spPr>
              <a:xfrm>
                <a:off x="5845900" y="3909056"/>
                <a:ext cx="208654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ea typeface="Cambria Math" panose="02040503050406030204" pitchFamily="18" charset="0"/>
                        </a:rPr>
                        <m:t>{</m:t>
                      </m:r>
                      <m:r>
                        <a:rPr lang="es-ES" sz="1400" i="1" dirty="0" smtClean="0">
                          <a:latin typeface="Cambria Math" panose="02040503050406030204" pitchFamily="18" charset="0"/>
                          <a:ea typeface="Cambria Math" panose="02040503050406030204" pitchFamily="18" charset="0"/>
                        </a:rPr>
                        <m:t>𝑥</m:t>
                      </m:r>
                      <m:r>
                        <a:rPr lang="es-ES" sz="1400" i="1" dirty="0" smtClean="0">
                          <a:latin typeface="Cambria Math" panose="02040503050406030204" pitchFamily="18" charset="0"/>
                          <a:ea typeface="Cambria Math" panose="02040503050406030204" pitchFamily="18" charset="0"/>
                        </a:rPr>
                        <m:t> 400, </m:t>
                      </m:r>
                      <m:r>
                        <a:rPr lang="es-ES" sz="1400" i="1" dirty="0" smtClean="0">
                          <a:latin typeface="Cambria Math" panose="02040503050406030204" pitchFamily="18" charset="0"/>
                          <a:ea typeface="Cambria Math" panose="02040503050406030204" pitchFamily="18" charset="0"/>
                        </a:rPr>
                        <m:t>𝑦</m:t>
                      </m:r>
                      <m:r>
                        <a:rPr lang="es-ES" sz="1400" i="1" dirty="0" smtClean="0">
                          <a:latin typeface="Cambria Math" panose="02040503050406030204" pitchFamily="18" charset="0"/>
                          <a:ea typeface="Cambria Math" panose="02040503050406030204" pitchFamily="18" charset="0"/>
                        </a:rPr>
                        <m:t> −202, </m:t>
                      </m:r>
                      <m:r>
                        <a:rPr lang="es-ES" sz="1400" i="1" dirty="0" smtClean="0">
                          <a:latin typeface="Cambria Math" panose="02040503050406030204" pitchFamily="18" charset="0"/>
                          <a:ea typeface="Cambria Math" panose="02040503050406030204" pitchFamily="18" charset="0"/>
                        </a:rPr>
                        <m:t>𝑧</m:t>
                      </m:r>
                      <m:r>
                        <a:rPr lang="es-ES" sz="1400" i="1" dirty="0" smtClean="0">
                          <a:latin typeface="Cambria Math" panose="02040503050406030204" pitchFamily="18" charset="0"/>
                          <a:ea typeface="Cambria Math" panose="02040503050406030204" pitchFamily="18" charset="0"/>
                        </a:rPr>
                        <m:t> 150}</m:t>
                      </m:r>
                    </m:oMath>
                  </m:oMathPara>
                </a14:m>
                <a:endParaRPr lang="es-EC" sz="1400" dirty="0">
                  <a:latin typeface="Cambria Math" panose="02040503050406030204" pitchFamily="18" charset="0"/>
                  <a:ea typeface="Cambria Math" panose="02040503050406030204" pitchFamily="18" charset="0"/>
                </a:endParaRPr>
              </a:p>
            </p:txBody>
          </p:sp>
        </mc:Choice>
        <mc:Fallback xmlns="">
          <p:sp>
            <p:nvSpPr>
              <p:cNvPr id="30" name="CuadroTexto 29">
                <a:extLst>
                  <a:ext uri="{FF2B5EF4-FFF2-40B4-BE49-F238E27FC236}">
                    <a16:creationId xmlns:a16="http://schemas.microsoft.com/office/drawing/2014/main" id="{378C4153-BAF2-478B-98FA-B26F7704BE29}"/>
                  </a:ext>
                </a:extLst>
              </p:cNvPr>
              <p:cNvSpPr txBox="1">
                <a:spLocks noRot="1" noChangeAspect="1" noMove="1" noResize="1" noEditPoints="1" noAdjustHandles="1" noChangeArrowheads="1" noChangeShapeType="1" noTextEdit="1"/>
              </p:cNvSpPr>
              <p:nvPr/>
            </p:nvSpPr>
            <p:spPr>
              <a:xfrm>
                <a:off x="5845900" y="3909056"/>
                <a:ext cx="2086544" cy="307777"/>
              </a:xfrm>
              <a:prstGeom prst="rect">
                <a:avLst/>
              </a:prstGeom>
              <a:blipFill>
                <a:blip r:embed="rId11"/>
                <a:stretch>
                  <a:fillRect b="-9804"/>
                </a:stretch>
              </a:blipFill>
            </p:spPr>
            <p:txBody>
              <a:bodyPr/>
              <a:lstStyle/>
              <a:p>
                <a:r>
                  <a:rPr lang="es-EC">
                    <a:noFill/>
                  </a:rPr>
                  <a:t> </a:t>
                </a:r>
              </a:p>
            </p:txBody>
          </p:sp>
        </mc:Fallback>
      </mc:AlternateContent>
      <p:sp>
        <p:nvSpPr>
          <p:cNvPr id="26" name="TextBox 2">
            <a:extLst>
              <a:ext uri="{FF2B5EF4-FFF2-40B4-BE49-F238E27FC236}">
                <a16:creationId xmlns:a16="http://schemas.microsoft.com/office/drawing/2014/main" xmlns="" id="{55CD8F77-FD8F-4A54-9B8D-F0CAC041D25A}"/>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309692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IZQUIERDO DEL SISTEMA</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DA75B2AC-AE57-4353-8599-65C4C885E4A9}"/>
                  </a:ext>
                </a:extLst>
              </p:cNvPr>
              <p:cNvSpPr txBox="1"/>
              <p:nvPr/>
            </p:nvSpPr>
            <p:spPr>
              <a:xfrm>
                <a:off x="3382345" y="3703385"/>
                <a:ext cx="2074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5" name="CuadroTexto 14">
                <a:extLst>
                  <a:ext uri="{FF2B5EF4-FFF2-40B4-BE49-F238E27FC236}">
                    <a16:creationId xmlns:a16="http://schemas.microsoft.com/office/drawing/2014/main" id="{DA75B2AC-AE57-4353-8599-65C4C885E4A9}"/>
                  </a:ext>
                </a:extLst>
              </p:cNvPr>
              <p:cNvSpPr txBox="1">
                <a:spLocks noRot="1" noChangeAspect="1" noMove="1" noResize="1" noEditPoints="1" noAdjustHandles="1" noChangeArrowheads="1" noChangeShapeType="1" noTextEdit="1"/>
              </p:cNvSpPr>
              <p:nvPr/>
            </p:nvSpPr>
            <p:spPr>
              <a:xfrm>
                <a:off x="3382345" y="3703385"/>
                <a:ext cx="2074535" cy="369332"/>
              </a:xfrm>
              <a:prstGeom prst="rect">
                <a:avLst/>
              </a:prstGeom>
              <a:blipFill>
                <a:blip r:embed="rId3"/>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7B076FEB-D80E-4EFD-B178-F2B8EB201959}"/>
                  </a:ext>
                </a:extLst>
              </p:cNvPr>
              <p:cNvSpPr txBox="1"/>
              <p:nvPr/>
            </p:nvSpPr>
            <p:spPr>
              <a:xfrm>
                <a:off x="3229164" y="4636797"/>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230,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6" name="CuadroTexto 15">
                <a:extLst>
                  <a:ext uri="{FF2B5EF4-FFF2-40B4-BE49-F238E27FC236}">
                    <a16:creationId xmlns:a16="http://schemas.microsoft.com/office/drawing/2014/main" id="{7B076FEB-D80E-4EFD-B178-F2B8EB201959}"/>
                  </a:ext>
                </a:extLst>
              </p:cNvPr>
              <p:cNvSpPr txBox="1">
                <a:spLocks noRot="1" noChangeAspect="1" noMove="1" noResize="1" noEditPoints="1" noAdjustHandles="1" noChangeArrowheads="1" noChangeShapeType="1" noTextEdit="1"/>
              </p:cNvSpPr>
              <p:nvPr/>
            </p:nvSpPr>
            <p:spPr>
              <a:xfrm>
                <a:off x="3229164" y="4636797"/>
                <a:ext cx="2380895" cy="369332"/>
              </a:xfrm>
              <a:prstGeom prst="rect">
                <a:avLst/>
              </a:prstGeom>
              <a:blipFill>
                <a:blip r:embed="rId4"/>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4C942D80-656C-473A-B4F1-AF38C8A96D37}"/>
                  </a:ext>
                </a:extLst>
              </p:cNvPr>
              <p:cNvSpPr txBox="1"/>
              <p:nvPr/>
            </p:nvSpPr>
            <p:spPr>
              <a:xfrm>
                <a:off x="3229164" y="5558700"/>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170, </m:t>
                      </m:r>
                      <m:r>
                        <a:rPr lang="es-ES" i="1" dirty="0" smtClean="0">
                          <a:latin typeface="Cambria Math" panose="02040503050406030204" pitchFamily="18" charset="0"/>
                        </a:rPr>
                        <m:t>𝑧</m:t>
                      </m:r>
                      <m:r>
                        <a:rPr lang="es-ES" i="1" dirty="0" smtClean="0">
                          <a:latin typeface="Cambria Math" panose="02040503050406030204" pitchFamily="18" charset="0"/>
                        </a:rPr>
                        <m:t> 150}</m:t>
                      </m:r>
                    </m:oMath>
                  </m:oMathPara>
                </a14:m>
                <a:endParaRPr lang="es-EC" dirty="0"/>
              </a:p>
            </p:txBody>
          </p:sp>
        </mc:Choice>
        <mc:Fallback xmlns="">
          <p:sp>
            <p:nvSpPr>
              <p:cNvPr id="19" name="CuadroTexto 18">
                <a:extLst>
                  <a:ext uri="{FF2B5EF4-FFF2-40B4-BE49-F238E27FC236}">
                    <a16:creationId xmlns:a16="http://schemas.microsoft.com/office/drawing/2014/main" id="{4C942D80-656C-473A-B4F1-AF38C8A96D37}"/>
                  </a:ext>
                </a:extLst>
              </p:cNvPr>
              <p:cNvSpPr txBox="1">
                <a:spLocks noRot="1" noChangeAspect="1" noMove="1" noResize="1" noEditPoints="1" noAdjustHandles="1" noChangeArrowheads="1" noChangeShapeType="1" noTextEdit="1"/>
              </p:cNvSpPr>
              <p:nvPr/>
            </p:nvSpPr>
            <p:spPr>
              <a:xfrm>
                <a:off x="3229164" y="5558700"/>
                <a:ext cx="2380895" cy="369332"/>
              </a:xfrm>
              <a:prstGeom prst="rect">
                <a:avLst/>
              </a:prstGeom>
              <a:blipFill>
                <a:blip r:embed="rId5"/>
                <a:stretch>
                  <a:fillRect b="-18333"/>
                </a:stretch>
              </a:blipFill>
            </p:spPr>
            <p:txBody>
              <a:bodyPr/>
              <a:lstStyle/>
              <a:p>
                <a:r>
                  <a:rPr lang="es-EC">
                    <a:noFill/>
                  </a:rPr>
                  <a:t> </a:t>
                </a:r>
              </a:p>
            </p:txBody>
          </p:sp>
        </mc:Fallback>
      </mc:AlternateContent>
      <p:sp>
        <p:nvSpPr>
          <p:cNvPr id="20" name="Rectángulo 21">
            <a:extLst>
              <a:ext uri="{FF2B5EF4-FFF2-40B4-BE49-F238E27FC236}">
                <a16:creationId xmlns:a16="http://schemas.microsoft.com/office/drawing/2014/main" xmlns="" id="{5EE89B83-ACA5-4777-85A4-7C5A04169519}"/>
              </a:ext>
            </a:extLst>
          </p:cNvPr>
          <p:cNvSpPr/>
          <p:nvPr/>
        </p:nvSpPr>
        <p:spPr>
          <a:xfrm>
            <a:off x="708139" y="3364564"/>
            <a:ext cx="2111839" cy="307777"/>
          </a:xfrm>
          <a:prstGeom prst="rect">
            <a:avLst/>
          </a:prstGeom>
        </p:spPr>
        <p:txBody>
          <a:bodyPr wrap="square">
            <a:spAutoFit/>
          </a:bodyPr>
          <a:lstStyle/>
          <a:p>
            <a:r>
              <a:rPr lang="es-EC" sz="1400" dirty="0"/>
              <a:t>Coordenada de Partida</a:t>
            </a:r>
          </a:p>
        </p:txBody>
      </p:sp>
      <p:sp>
        <p:nvSpPr>
          <p:cNvPr id="21" name="Rectángulo 21">
            <a:extLst>
              <a:ext uri="{FF2B5EF4-FFF2-40B4-BE49-F238E27FC236}">
                <a16:creationId xmlns:a16="http://schemas.microsoft.com/office/drawing/2014/main" xmlns="" id="{5A1F742E-CABD-4F9A-A643-995A2D98C748}"/>
              </a:ext>
            </a:extLst>
          </p:cNvPr>
          <p:cNvSpPr/>
          <p:nvPr/>
        </p:nvSpPr>
        <p:spPr>
          <a:xfrm>
            <a:off x="708139" y="4255510"/>
            <a:ext cx="2380895" cy="307777"/>
          </a:xfrm>
          <a:prstGeom prst="rect">
            <a:avLst/>
          </a:prstGeom>
        </p:spPr>
        <p:txBody>
          <a:bodyPr wrap="square">
            <a:spAutoFit/>
          </a:bodyPr>
          <a:lstStyle/>
          <a:p>
            <a:r>
              <a:rPr lang="es-EC" sz="1400" dirty="0"/>
              <a:t>Coordenada de Llegada</a:t>
            </a:r>
          </a:p>
        </p:txBody>
      </p:sp>
      <p:sp>
        <p:nvSpPr>
          <p:cNvPr id="22" name="Rectángulo 21">
            <a:extLst>
              <a:ext uri="{FF2B5EF4-FFF2-40B4-BE49-F238E27FC236}">
                <a16:creationId xmlns:a16="http://schemas.microsoft.com/office/drawing/2014/main" xmlns="" id="{9F2AAE90-4773-441F-910A-30A21EA4A9F6}"/>
              </a:ext>
            </a:extLst>
          </p:cNvPr>
          <p:cNvSpPr/>
          <p:nvPr/>
        </p:nvSpPr>
        <p:spPr>
          <a:xfrm>
            <a:off x="708139" y="5137457"/>
            <a:ext cx="2111839" cy="307777"/>
          </a:xfrm>
          <a:prstGeom prst="rect">
            <a:avLst/>
          </a:prstGeom>
        </p:spPr>
        <p:txBody>
          <a:bodyPr wrap="square">
            <a:spAutoFit/>
          </a:bodyPr>
          <a:lstStyle/>
          <a:p>
            <a:r>
              <a:rPr lang="es-EC" sz="1400" dirty="0"/>
              <a:t>Coordenada de Parada</a:t>
            </a:r>
          </a:p>
        </p:txBody>
      </p:sp>
      <p:pic>
        <p:nvPicPr>
          <p:cNvPr id="13" name="Imagen 12">
            <a:extLst>
              <a:ext uri="{FF2B5EF4-FFF2-40B4-BE49-F238E27FC236}">
                <a16:creationId xmlns:a16="http://schemas.microsoft.com/office/drawing/2014/main" xmlns="" id="{1D67D7DA-1F39-4E7C-BA0D-6232DD7528B3}"/>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496118" y="1025454"/>
            <a:ext cx="6343046" cy="2125360"/>
          </a:xfrm>
          <a:prstGeom prst="rect">
            <a:avLst/>
          </a:prstGeom>
          <a:noFill/>
          <a:ln>
            <a:noFill/>
          </a:ln>
        </p:spPr>
      </p:pic>
      <p:sp>
        <p:nvSpPr>
          <p:cNvPr id="23" name="TextBox 2">
            <a:extLst>
              <a:ext uri="{FF2B5EF4-FFF2-40B4-BE49-F238E27FC236}">
                <a16:creationId xmlns:a16="http://schemas.microsoft.com/office/drawing/2014/main" xmlns="" id="{4EC89A97-9E2D-42C1-9446-BA1F8CC2EDE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28417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xmlns="" id="{51C44565-6888-4F9C-9C04-19D20439C0FD}"/>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573" y="3654593"/>
            <a:ext cx="2747411" cy="1332083"/>
          </a:xfrm>
          <a:prstGeom prst="rect">
            <a:avLst/>
          </a:prstGeom>
          <a:noFill/>
          <a:ln>
            <a:noFill/>
          </a:ln>
        </p:spPr>
      </p:pic>
      <p:pic>
        <p:nvPicPr>
          <p:cNvPr id="25" name="Imagen 24">
            <a:extLst>
              <a:ext uri="{FF2B5EF4-FFF2-40B4-BE49-F238E27FC236}">
                <a16:creationId xmlns:a16="http://schemas.microsoft.com/office/drawing/2014/main" xmlns="" id="{F1A86F04-0E48-48C8-AD0F-D7A494BD401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3" y="1761638"/>
            <a:ext cx="2722157" cy="1173827"/>
          </a:xfrm>
          <a:prstGeom prst="rect">
            <a:avLst/>
          </a:prstGeom>
          <a:noFill/>
          <a:ln>
            <a:noFill/>
          </a:ln>
        </p:spPr>
      </p:pic>
      <p:pic>
        <p:nvPicPr>
          <p:cNvPr id="3" name="4 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IZQUIERDO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187130" y="1135359"/>
            <a:ext cx="4070216" cy="307777"/>
          </a:xfrm>
          <a:prstGeom prst="rect">
            <a:avLst/>
          </a:prstGeom>
        </p:spPr>
        <p:txBody>
          <a:bodyPr wrap="square">
            <a:spAutoFit/>
          </a:bodyPr>
          <a:lstStyle/>
          <a:p>
            <a:r>
              <a:rPr lang="es-EC" sz="1400" dirty="0"/>
              <a:t>Prueba 1</a:t>
            </a:r>
          </a:p>
        </p:txBody>
      </p:sp>
      <p:sp>
        <p:nvSpPr>
          <p:cNvPr id="24" name="Rectángulo 21">
            <a:extLst>
              <a:ext uri="{FF2B5EF4-FFF2-40B4-BE49-F238E27FC236}">
                <a16:creationId xmlns:a16="http://schemas.microsoft.com/office/drawing/2014/main" xmlns="" id="{DCB48DD3-FDBD-431B-8F52-13EA013F9D51}"/>
              </a:ext>
            </a:extLst>
          </p:cNvPr>
          <p:cNvSpPr/>
          <p:nvPr/>
        </p:nvSpPr>
        <p:spPr>
          <a:xfrm>
            <a:off x="394854" y="5063405"/>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074511" y="113179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0,1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074511" y="1131791"/>
                <a:ext cx="1532691" cy="307777"/>
              </a:xfrm>
              <a:prstGeom prst="rect">
                <a:avLst/>
              </a:prstGeom>
              <a:blipFill>
                <a:blip r:embed="rId5"/>
                <a:stretch>
                  <a:fillRect b="-10000"/>
                </a:stretch>
              </a:blipFill>
            </p:spPr>
            <p:txBody>
              <a:bodyPr/>
              <a:lstStyle/>
              <a:p>
                <a:r>
                  <a:rPr lang="es-EC">
                    <a:noFill/>
                  </a:rPr>
                  <a:t> </a:t>
                </a:r>
              </a:p>
            </p:txBody>
          </p:sp>
        </mc:Fallback>
      </mc:AlternateContent>
      <p:sp>
        <p:nvSpPr>
          <p:cNvPr id="23" name="TextBox 2">
            <a:extLst>
              <a:ext uri="{FF2B5EF4-FFF2-40B4-BE49-F238E27FC236}">
                <a16:creationId xmlns:a16="http://schemas.microsoft.com/office/drawing/2014/main" xmlns="" id="{CE9F6EF7-6C0F-4778-8B8C-F0F2580965D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
        <p:nvSpPr>
          <p:cNvPr id="19" name="Rectángulo 21">
            <a:extLst>
              <a:ext uri="{FF2B5EF4-FFF2-40B4-BE49-F238E27FC236}">
                <a16:creationId xmlns:a16="http://schemas.microsoft.com/office/drawing/2014/main" xmlns="" id="{422AF770-2259-4AD8-9281-DD8DBB6B2E0D}"/>
              </a:ext>
            </a:extLst>
          </p:cNvPr>
          <p:cNvSpPr/>
          <p:nvPr/>
        </p:nvSpPr>
        <p:spPr>
          <a:xfrm>
            <a:off x="369365" y="3041107"/>
            <a:ext cx="2620619" cy="246221"/>
          </a:xfrm>
          <a:prstGeom prst="rect">
            <a:avLst/>
          </a:prstGeom>
        </p:spPr>
        <p:txBody>
          <a:bodyPr wrap="square">
            <a:spAutoFit/>
          </a:bodyPr>
          <a:lstStyle/>
          <a:p>
            <a:r>
              <a:rPr lang="es-EC" sz="1000" dirty="0"/>
              <a:t>Sensor ultrasónico HC – SRC04 horizontal</a:t>
            </a:r>
          </a:p>
        </p:txBody>
      </p:sp>
      <p:pic>
        <p:nvPicPr>
          <p:cNvPr id="32" name="Imagen 31">
            <a:extLst>
              <a:ext uri="{FF2B5EF4-FFF2-40B4-BE49-F238E27FC236}">
                <a16:creationId xmlns:a16="http://schemas.microsoft.com/office/drawing/2014/main" xmlns="" id="{B563E632-E9C8-4B56-AC62-58B646E7DB1F}"/>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6461" y="1764303"/>
            <a:ext cx="2722157" cy="1171162"/>
          </a:xfrm>
          <a:prstGeom prst="rect">
            <a:avLst/>
          </a:prstGeom>
          <a:noFill/>
          <a:ln>
            <a:noFill/>
          </a:ln>
        </p:spPr>
      </p:pic>
      <p:pic>
        <p:nvPicPr>
          <p:cNvPr id="33" name="Imagen 32">
            <a:extLst>
              <a:ext uri="{FF2B5EF4-FFF2-40B4-BE49-F238E27FC236}">
                <a16:creationId xmlns:a16="http://schemas.microsoft.com/office/drawing/2014/main" xmlns="" id="{D6BA2692-655C-4CB1-A754-3C64B5CBFBE5}"/>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3156462" y="3751252"/>
            <a:ext cx="2619408" cy="1235424"/>
          </a:xfrm>
          <a:prstGeom prst="rect">
            <a:avLst/>
          </a:prstGeom>
          <a:noFill/>
          <a:ln>
            <a:noFill/>
          </a:ln>
        </p:spPr>
      </p:pic>
      <p:sp>
        <p:nvSpPr>
          <p:cNvPr id="34" name="Rectángulo 21">
            <a:extLst>
              <a:ext uri="{FF2B5EF4-FFF2-40B4-BE49-F238E27FC236}">
                <a16:creationId xmlns:a16="http://schemas.microsoft.com/office/drawing/2014/main" xmlns="" id="{5CE713ED-A026-4803-BE82-8AA04A280CB0}"/>
              </a:ext>
            </a:extLst>
          </p:cNvPr>
          <p:cNvSpPr/>
          <p:nvPr/>
        </p:nvSpPr>
        <p:spPr>
          <a:xfrm>
            <a:off x="3273741" y="3078895"/>
            <a:ext cx="2620619" cy="246221"/>
          </a:xfrm>
          <a:prstGeom prst="rect">
            <a:avLst/>
          </a:prstGeom>
        </p:spPr>
        <p:txBody>
          <a:bodyPr wrap="square">
            <a:spAutoFit/>
          </a:bodyPr>
          <a:lstStyle/>
          <a:p>
            <a:r>
              <a:rPr lang="es-EC" sz="1000" dirty="0"/>
              <a:t>Sensor ultrasónico HC – SRC04 horizontal</a:t>
            </a:r>
          </a:p>
        </p:txBody>
      </p:sp>
      <p:sp>
        <p:nvSpPr>
          <p:cNvPr id="35" name="Rectángulo 21">
            <a:extLst>
              <a:ext uri="{FF2B5EF4-FFF2-40B4-BE49-F238E27FC236}">
                <a16:creationId xmlns:a16="http://schemas.microsoft.com/office/drawing/2014/main" xmlns="" id="{E3D12AB9-C450-4B00-8ED6-428DB54A8664}"/>
              </a:ext>
            </a:extLst>
          </p:cNvPr>
          <p:cNvSpPr/>
          <p:nvPr/>
        </p:nvSpPr>
        <p:spPr>
          <a:xfrm>
            <a:off x="3228066" y="1156627"/>
            <a:ext cx="4070216" cy="307777"/>
          </a:xfrm>
          <a:prstGeom prst="rect">
            <a:avLst/>
          </a:prstGeom>
        </p:spPr>
        <p:txBody>
          <a:bodyPr wrap="square">
            <a:spAutoFit/>
          </a:bodyPr>
          <a:lstStyle/>
          <a:p>
            <a:r>
              <a:rPr lang="es-EC" sz="1400" dirty="0"/>
              <a:t>Prueba 2</a:t>
            </a:r>
          </a:p>
        </p:txBody>
      </p:sp>
      <p:sp>
        <p:nvSpPr>
          <p:cNvPr id="36" name="Rectángulo 21">
            <a:extLst>
              <a:ext uri="{FF2B5EF4-FFF2-40B4-BE49-F238E27FC236}">
                <a16:creationId xmlns:a16="http://schemas.microsoft.com/office/drawing/2014/main" xmlns="" id="{CC58893C-DCC5-4F34-BDE2-192DEC9DED16}"/>
              </a:ext>
            </a:extLst>
          </p:cNvPr>
          <p:cNvSpPr/>
          <p:nvPr/>
        </p:nvSpPr>
        <p:spPr>
          <a:xfrm>
            <a:off x="3384643" y="5079378"/>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xmlns="" id="{796DC0FA-2980-46FE-91D4-B31225FFF99C}"/>
                  </a:ext>
                </a:extLst>
              </p:cNvPr>
              <p:cNvSpPr txBox="1"/>
              <p:nvPr/>
            </p:nvSpPr>
            <p:spPr>
              <a:xfrm>
                <a:off x="3863803" y="1156603"/>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0,5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37" name="CuadroTexto 36">
                <a:extLst>
                  <a:ext uri="{FF2B5EF4-FFF2-40B4-BE49-F238E27FC236}">
                    <a16:creationId xmlns:a16="http://schemas.microsoft.com/office/drawing/2014/main" id="{796DC0FA-2980-46FE-91D4-B31225FFF99C}"/>
                  </a:ext>
                </a:extLst>
              </p:cNvPr>
              <p:cNvSpPr txBox="1">
                <a:spLocks noRot="1" noChangeAspect="1" noMove="1" noResize="1" noEditPoints="1" noAdjustHandles="1" noChangeArrowheads="1" noChangeShapeType="1" noTextEdit="1"/>
              </p:cNvSpPr>
              <p:nvPr/>
            </p:nvSpPr>
            <p:spPr>
              <a:xfrm>
                <a:off x="3863803" y="1156603"/>
                <a:ext cx="1532691" cy="307777"/>
              </a:xfrm>
              <a:prstGeom prst="rect">
                <a:avLst/>
              </a:prstGeom>
              <a:blipFill>
                <a:blip r:embed="rId8"/>
                <a:stretch>
                  <a:fillRect b="-10000"/>
                </a:stretch>
              </a:blipFill>
            </p:spPr>
            <p:txBody>
              <a:bodyPr/>
              <a:lstStyle/>
              <a:p>
                <a:r>
                  <a:rPr lang="es-EC">
                    <a:noFill/>
                  </a:rPr>
                  <a:t> </a:t>
                </a:r>
              </a:p>
            </p:txBody>
          </p:sp>
        </mc:Fallback>
      </mc:AlternateContent>
      <p:pic>
        <p:nvPicPr>
          <p:cNvPr id="39" name="Imagen 38">
            <a:extLst>
              <a:ext uri="{FF2B5EF4-FFF2-40B4-BE49-F238E27FC236}">
                <a16:creationId xmlns:a16="http://schemas.microsoft.com/office/drawing/2014/main" xmlns="" id="{D88AAE69-6A37-4F0B-9BDE-CB59CCAF9769}"/>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6005262" y="3698889"/>
            <a:ext cx="2947469" cy="1287787"/>
          </a:xfrm>
          <a:prstGeom prst="rect">
            <a:avLst/>
          </a:prstGeom>
          <a:noFill/>
          <a:ln>
            <a:noFill/>
          </a:ln>
        </p:spPr>
      </p:pic>
      <p:sp>
        <p:nvSpPr>
          <p:cNvPr id="40" name="Rectángulo 21">
            <a:extLst>
              <a:ext uri="{FF2B5EF4-FFF2-40B4-BE49-F238E27FC236}">
                <a16:creationId xmlns:a16="http://schemas.microsoft.com/office/drawing/2014/main" xmlns="" id="{CD11EEF1-E31D-416F-9F25-95C6A605C511}"/>
              </a:ext>
            </a:extLst>
          </p:cNvPr>
          <p:cNvSpPr/>
          <p:nvPr/>
        </p:nvSpPr>
        <p:spPr>
          <a:xfrm>
            <a:off x="6282396" y="3101544"/>
            <a:ext cx="2620619" cy="246221"/>
          </a:xfrm>
          <a:prstGeom prst="rect">
            <a:avLst/>
          </a:prstGeom>
        </p:spPr>
        <p:txBody>
          <a:bodyPr wrap="square">
            <a:spAutoFit/>
          </a:bodyPr>
          <a:lstStyle/>
          <a:p>
            <a:r>
              <a:rPr lang="es-EC" sz="1000" dirty="0"/>
              <a:t>Sensor ultrasónico HC – SRC04 horizontal</a:t>
            </a:r>
          </a:p>
        </p:txBody>
      </p:sp>
      <p:sp>
        <p:nvSpPr>
          <p:cNvPr id="41" name="Rectángulo 21">
            <a:extLst>
              <a:ext uri="{FF2B5EF4-FFF2-40B4-BE49-F238E27FC236}">
                <a16:creationId xmlns:a16="http://schemas.microsoft.com/office/drawing/2014/main" xmlns="" id="{BABE4E0D-D3C9-41B0-B465-F69DD9F45C95}"/>
              </a:ext>
            </a:extLst>
          </p:cNvPr>
          <p:cNvSpPr/>
          <p:nvPr/>
        </p:nvSpPr>
        <p:spPr>
          <a:xfrm>
            <a:off x="5898911" y="1164155"/>
            <a:ext cx="4070216" cy="307777"/>
          </a:xfrm>
          <a:prstGeom prst="rect">
            <a:avLst/>
          </a:prstGeom>
        </p:spPr>
        <p:txBody>
          <a:bodyPr wrap="square">
            <a:spAutoFit/>
          </a:bodyPr>
          <a:lstStyle/>
          <a:p>
            <a:r>
              <a:rPr lang="es-EC" sz="1400" dirty="0"/>
              <a:t>Prueba 3</a:t>
            </a:r>
          </a:p>
        </p:txBody>
      </p:sp>
      <p:sp>
        <p:nvSpPr>
          <p:cNvPr id="42" name="Rectángulo 21">
            <a:extLst>
              <a:ext uri="{FF2B5EF4-FFF2-40B4-BE49-F238E27FC236}">
                <a16:creationId xmlns:a16="http://schemas.microsoft.com/office/drawing/2014/main" xmlns="" id="{A394D38C-7F73-42D8-AF1F-E1505FA24E02}"/>
              </a:ext>
            </a:extLst>
          </p:cNvPr>
          <p:cNvSpPr/>
          <p:nvPr/>
        </p:nvSpPr>
        <p:spPr>
          <a:xfrm>
            <a:off x="6168686" y="5079377"/>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xmlns="" id="{D780E1E0-E011-45A8-95E8-82040B315B36}"/>
                  </a:ext>
                </a:extLst>
              </p:cNvPr>
              <p:cNvSpPr txBox="1"/>
              <p:nvPr/>
            </p:nvSpPr>
            <p:spPr>
              <a:xfrm>
                <a:off x="6786292" y="1160587"/>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1,0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43" name="CuadroTexto 42">
                <a:extLst>
                  <a:ext uri="{FF2B5EF4-FFF2-40B4-BE49-F238E27FC236}">
                    <a16:creationId xmlns:a16="http://schemas.microsoft.com/office/drawing/2014/main" id="{D780E1E0-E011-45A8-95E8-82040B315B36}"/>
                  </a:ext>
                </a:extLst>
              </p:cNvPr>
              <p:cNvSpPr txBox="1">
                <a:spLocks noRot="1" noChangeAspect="1" noMove="1" noResize="1" noEditPoints="1" noAdjustHandles="1" noChangeArrowheads="1" noChangeShapeType="1" noTextEdit="1"/>
              </p:cNvSpPr>
              <p:nvPr/>
            </p:nvSpPr>
            <p:spPr>
              <a:xfrm>
                <a:off x="6786292" y="1160587"/>
                <a:ext cx="1532691" cy="307777"/>
              </a:xfrm>
              <a:prstGeom prst="rect">
                <a:avLst/>
              </a:prstGeom>
              <a:blipFill>
                <a:blip r:embed="rId10"/>
                <a:stretch>
                  <a:fillRect b="-9804"/>
                </a:stretch>
              </a:blipFill>
            </p:spPr>
            <p:txBody>
              <a:bodyPr/>
              <a:lstStyle/>
              <a:p>
                <a:r>
                  <a:rPr lang="es-EC">
                    <a:noFill/>
                  </a:rPr>
                  <a:t> </a:t>
                </a:r>
              </a:p>
            </p:txBody>
          </p:sp>
        </mc:Fallback>
      </mc:AlternateContent>
      <p:pic>
        <p:nvPicPr>
          <p:cNvPr id="44" name="Imagen 43">
            <a:extLst>
              <a:ext uri="{FF2B5EF4-FFF2-40B4-BE49-F238E27FC236}">
                <a16:creationId xmlns:a16="http://schemas.microsoft.com/office/drawing/2014/main" xmlns="" id="{9B961EB0-C46C-442E-8DC7-242120AF690F}"/>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64807" y="1742157"/>
            <a:ext cx="2838208" cy="1171163"/>
          </a:xfrm>
          <a:prstGeom prst="rect">
            <a:avLst/>
          </a:prstGeom>
          <a:noFill/>
          <a:ln>
            <a:noFill/>
          </a:ln>
        </p:spPr>
      </p:pic>
    </p:spTree>
    <p:extLst>
      <p:ext uri="{BB962C8B-B14F-4D97-AF65-F5344CB8AC3E}">
        <p14:creationId xmlns:p14="http://schemas.microsoft.com/office/powerpoint/2010/main" val="763398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FRONTAL SUPERIOR DEL SISTEMA</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DA75B2AC-AE57-4353-8599-65C4C885E4A9}"/>
                  </a:ext>
                </a:extLst>
              </p:cNvPr>
              <p:cNvSpPr txBox="1"/>
              <p:nvPr/>
            </p:nvSpPr>
            <p:spPr>
              <a:xfrm>
                <a:off x="3535523" y="3703385"/>
                <a:ext cx="2074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300,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5" name="CuadroTexto 14">
                <a:extLst>
                  <a:ext uri="{FF2B5EF4-FFF2-40B4-BE49-F238E27FC236}">
                    <a16:creationId xmlns:a16="http://schemas.microsoft.com/office/drawing/2014/main" id="{DA75B2AC-AE57-4353-8599-65C4C885E4A9}"/>
                  </a:ext>
                </a:extLst>
              </p:cNvPr>
              <p:cNvSpPr txBox="1">
                <a:spLocks noRot="1" noChangeAspect="1" noMove="1" noResize="1" noEditPoints="1" noAdjustHandles="1" noChangeArrowheads="1" noChangeShapeType="1" noTextEdit="1"/>
              </p:cNvSpPr>
              <p:nvPr/>
            </p:nvSpPr>
            <p:spPr>
              <a:xfrm>
                <a:off x="3535523" y="3703385"/>
                <a:ext cx="2074535" cy="369332"/>
              </a:xfrm>
              <a:prstGeom prst="rect">
                <a:avLst/>
              </a:prstGeom>
              <a:blipFill>
                <a:blip r:embed="rId3"/>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7B076FEB-D80E-4EFD-B178-F2B8EB201959}"/>
                  </a:ext>
                </a:extLst>
              </p:cNvPr>
              <p:cNvSpPr txBox="1"/>
              <p:nvPr/>
            </p:nvSpPr>
            <p:spPr>
              <a:xfrm>
                <a:off x="3382342" y="4605489"/>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6" name="CuadroTexto 15">
                <a:extLst>
                  <a:ext uri="{FF2B5EF4-FFF2-40B4-BE49-F238E27FC236}">
                    <a16:creationId xmlns:a16="http://schemas.microsoft.com/office/drawing/2014/main" id="{7B076FEB-D80E-4EFD-B178-F2B8EB201959}"/>
                  </a:ext>
                </a:extLst>
              </p:cNvPr>
              <p:cNvSpPr txBox="1">
                <a:spLocks noRot="1" noChangeAspect="1" noMove="1" noResize="1" noEditPoints="1" noAdjustHandles="1" noChangeArrowheads="1" noChangeShapeType="1" noTextEdit="1"/>
              </p:cNvSpPr>
              <p:nvPr/>
            </p:nvSpPr>
            <p:spPr>
              <a:xfrm>
                <a:off x="3382342" y="4605489"/>
                <a:ext cx="2380895" cy="369332"/>
              </a:xfrm>
              <a:prstGeom prst="rect">
                <a:avLst/>
              </a:prstGeom>
              <a:blipFill>
                <a:blip r:embed="rId4"/>
                <a:stretch>
                  <a:fillRect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4C942D80-656C-473A-B4F1-AF38C8A96D37}"/>
                  </a:ext>
                </a:extLst>
              </p:cNvPr>
              <p:cNvSpPr txBox="1"/>
              <p:nvPr/>
            </p:nvSpPr>
            <p:spPr>
              <a:xfrm>
                <a:off x="3382342" y="5527839"/>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340,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9" name="CuadroTexto 18">
                <a:extLst>
                  <a:ext uri="{FF2B5EF4-FFF2-40B4-BE49-F238E27FC236}">
                    <a16:creationId xmlns:a16="http://schemas.microsoft.com/office/drawing/2014/main" id="{4C942D80-656C-473A-B4F1-AF38C8A96D37}"/>
                  </a:ext>
                </a:extLst>
              </p:cNvPr>
              <p:cNvSpPr txBox="1">
                <a:spLocks noRot="1" noChangeAspect="1" noMove="1" noResize="1" noEditPoints="1" noAdjustHandles="1" noChangeArrowheads="1" noChangeShapeType="1" noTextEdit="1"/>
              </p:cNvSpPr>
              <p:nvPr/>
            </p:nvSpPr>
            <p:spPr>
              <a:xfrm>
                <a:off x="3382342" y="5527839"/>
                <a:ext cx="2380895" cy="369332"/>
              </a:xfrm>
              <a:prstGeom prst="rect">
                <a:avLst/>
              </a:prstGeom>
              <a:blipFill>
                <a:blip r:embed="rId5"/>
                <a:stretch>
                  <a:fillRect b="-18333"/>
                </a:stretch>
              </a:blipFill>
            </p:spPr>
            <p:txBody>
              <a:bodyPr/>
              <a:lstStyle/>
              <a:p>
                <a:r>
                  <a:rPr lang="es-EC">
                    <a:noFill/>
                  </a:rPr>
                  <a:t> </a:t>
                </a:r>
              </a:p>
            </p:txBody>
          </p:sp>
        </mc:Fallback>
      </mc:AlternateContent>
      <p:sp>
        <p:nvSpPr>
          <p:cNvPr id="20" name="Rectángulo 21">
            <a:extLst>
              <a:ext uri="{FF2B5EF4-FFF2-40B4-BE49-F238E27FC236}">
                <a16:creationId xmlns:a16="http://schemas.microsoft.com/office/drawing/2014/main" xmlns="" id="{5EE89B83-ACA5-4777-85A4-7C5A04169519}"/>
              </a:ext>
            </a:extLst>
          </p:cNvPr>
          <p:cNvSpPr/>
          <p:nvPr/>
        </p:nvSpPr>
        <p:spPr>
          <a:xfrm>
            <a:off x="708139" y="3364564"/>
            <a:ext cx="2111839" cy="307777"/>
          </a:xfrm>
          <a:prstGeom prst="rect">
            <a:avLst/>
          </a:prstGeom>
        </p:spPr>
        <p:txBody>
          <a:bodyPr wrap="square">
            <a:spAutoFit/>
          </a:bodyPr>
          <a:lstStyle/>
          <a:p>
            <a:r>
              <a:rPr lang="es-EC" sz="1400" dirty="0"/>
              <a:t>Coordenada de Partida</a:t>
            </a:r>
          </a:p>
        </p:txBody>
      </p:sp>
      <p:sp>
        <p:nvSpPr>
          <p:cNvPr id="21" name="Rectángulo 21">
            <a:extLst>
              <a:ext uri="{FF2B5EF4-FFF2-40B4-BE49-F238E27FC236}">
                <a16:creationId xmlns:a16="http://schemas.microsoft.com/office/drawing/2014/main" xmlns="" id="{5A1F742E-CABD-4F9A-A643-995A2D98C748}"/>
              </a:ext>
            </a:extLst>
          </p:cNvPr>
          <p:cNvSpPr/>
          <p:nvPr/>
        </p:nvSpPr>
        <p:spPr>
          <a:xfrm>
            <a:off x="708139" y="4255510"/>
            <a:ext cx="2380895" cy="307777"/>
          </a:xfrm>
          <a:prstGeom prst="rect">
            <a:avLst/>
          </a:prstGeom>
        </p:spPr>
        <p:txBody>
          <a:bodyPr wrap="square">
            <a:spAutoFit/>
          </a:bodyPr>
          <a:lstStyle/>
          <a:p>
            <a:r>
              <a:rPr lang="es-EC" sz="1400" dirty="0"/>
              <a:t>Coordenada de Llegada</a:t>
            </a:r>
          </a:p>
        </p:txBody>
      </p:sp>
      <p:sp>
        <p:nvSpPr>
          <p:cNvPr id="22" name="Rectángulo 21">
            <a:extLst>
              <a:ext uri="{FF2B5EF4-FFF2-40B4-BE49-F238E27FC236}">
                <a16:creationId xmlns:a16="http://schemas.microsoft.com/office/drawing/2014/main" xmlns="" id="{9F2AAE90-4773-441F-910A-30A21EA4A9F6}"/>
              </a:ext>
            </a:extLst>
          </p:cNvPr>
          <p:cNvSpPr/>
          <p:nvPr/>
        </p:nvSpPr>
        <p:spPr>
          <a:xfrm>
            <a:off x="708139" y="5137457"/>
            <a:ext cx="2111839" cy="307777"/>
          </a:xfrm>
          <a:prstGeom prst="rect">
            <a:avLst/>
          </a:prstGeom>
        </p:spPr>
        <p:txBody>
          <a:bodyPr wrap="square">
            <a:spAutoFit/>
          </a:bodyPr>
          <a:lstStyle/>
          <a:p>
            <a:r>
              <a:rPr lang="es-EC" sz="1400" dirty="0"/>
              <a:t>Coordenada de Parada</a:t>
            </a:r>
          </a:p>
        </p:txBody>
      </p:sp>
      <p:pic>
        <p:nvPicPr>
          <p:cNvPr id="14" name="Imagen 13">
            <a:extLst>
              <a:ext uri="{FF2B5EF4-FFF2-40B4-BE49-F238E27FC236}">
                <a16:creationId xmlns:a16="http://schemas.microsoft.com/office/drawing/2014/main" xmlns="" id="{6A486515-0191-4FFD-AF97-F6CD487C0392}"/>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381351" y="1072428"/>
            <a:ext cx="6382878" cy="2077939"/>
          </a:xfrm>
          <a:prstGeom prst="rect">
            <a:avLst/>
          </a:prstGeom>
          <a:noFill/>
          <a:ln>
            <a:noFill/>
          </a:ln>
        </p:spPr>
      </p:pic>
      <p:sp>
        <p:nvSpPr>
          <p:cNvPr id="13" name="TextBox 2">
            <a:extLst>
              <a:ext uri="{FF2B5EF4-FFF2-40B4-BE49-F238E27FC236}">
                <a16:creationId xmlns:a16="http://schemas.microsoft.com/office/drawing/2014/main" xmlns="" id="{39740980-C566-4C98-87DE-90D2F929A28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4758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663739" y="1610491"/>
            <a:ext cx="7818523" cy="1373342"/>
          </a:xfrm>
        </p:spPr>
        <p:txBody>
          <a:bodyPr/>
          <a:lstStyle/>
          <a:p>
            <a:pPr>
              <a:spcAft>
                <a:spcPts val="800"/>
              </a:spcAft>
            </a:pPr>
            <a:r>
              <a:rPr lang="es-EC" sz="1800" dirty="0">
                <a:solidFill>
                  <a:srgbClr val="00000A"/>
                </a:solidFill>
                <a:effectLst/>
                <a:ea typeface="Times New Roman" panose="02020603050405020304" pitchFamily="18" charset="0"/>
                <a:cs typeface="Calibri" panose="020F0502020204030204" pitchFamily="34" charset="0"/>
              </a:rPr>
              <a:t>Implementar un sistema de robótica colaborativa basado en el robot KUKA KR3 R540 y controlador KRC4 compact, para disminuir riesgos laborales en entornos robotizados como una respuesta de solución en el marco de la industria 4.0.</a:t>
            </a:r>
            <a:endParaRPr lang="es-EC" sz="1800" dirty="0">
              <a:solidFill>
                <a:srgbClr val="00000A"/>
              </a:solidFill>
              <a:effectLst/>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55115104-1758-4D95-91B4-C07915E0E546}"/>
              </a:ext>
            </a:extLst>
          </p:cNvPr>
          <p:cNvSpPr txBox="1"/>
          <p:nvPr/>
        </p:nvSpPr>
        <p:spPr>
          <a:xfrm>
            <a:off x="3666424" y="152671"/>
            <a:ext cx="2238113" cy="800219"/>
          </a:xfrm>
          <a:prstGeom prst="rect">
            <a:avLst/>
          </a:prstGeom>
          <a:noFill/>
        </p:spPr>
        <p:txBody>
          <a:bodyPr wrap="none" rtlCol="0">
            <a:spAutoFit/>
          </a:bodyPr>
          <a:lstStyle/>
          <a:p>
            <a:r>
              <a:rPr lang="es-EC" sz="2800" b="1" dirty="0">
                <a:cs typeface="Calibri" panose="020F0502020204030204" pitchFamily="34" charset="0"/>
              </a:rPr>
              <a:t>OBJETIVOS</a:t>
            </a:r>
          </a:p>
          <a:p>
            <a:endParaRPr lang="es-EC" b="1" dirty="0"/>
          </a:p>
        </p:txBody>
      </p:sp>
      <p:sp>
        <p:nvSpPr>
          <p:cNvPr id="8" name="CuadroTexto 7">
            <a:extLst>
              <a:ext uri="{FF2B5EF4-FFF2-40B4-BE49-F238E27FC236}">
                <a16:creationId xmlns:a16="http://schemas.microsoft.com/office/drawing/2014/main" xmlns="" id="{FC1F643C-EF36-48A7-9309-86F7E5064E0C}"/>
              </a:ext>
            </a:extLst>
          </p:cNvPr>
          <p:cNvSpPr txBox="1"/>
          <p:nvPr/>
        </p:nvSpPr>
        <p:spPr>
          <a:xfrm>
            <a:off x="663740" y="815569"/>
            <a:ext cx="3329758" cy="738664"/>
          </a:xfrm>
          <a:prstGeom prst="rect">
            <a:avLst/>
          </a:prstGeom>
          <a:noFill/>
        </p:spPr>
        <p:txBody>
          <a:bodyPr wrap="none" rtlCol="0">
            <a:spAutoFit/>
          </a:bodyPr>
          <a:lstStyle/>
          <a:p>
            <a:r>
              <a:rPr lang="es-EC" sz="2400" b="1" dirty="0">
                <a:cs typeface="Calibri" panose="020F0502020204030204" pitchFamily="34" charset="0"/>
              </a:rPr>
              <a:t>OBJETIVO GENERAL</a:t>
            </a:r>
          </a:p>
          <a:p>
            <a:endParaRPr lang="es-EC" b="1" dirty="0"/>
          </a:p>
        </p:txBody>
      </p:sp>
      <p:sp>
        <p:nvSpPr>
          <p:cNvPr id="10" name="TextBox 2">
            <a:extLst>
              <a:ext uri="{FF2B5EF4-FFF2-40B4-BE49-F238E27FC236}">
                <a16:creationId xmlns:a16="http://schemas.microsoft.com/office/drawing/2014/main" xmlns="" id="{7ADABA1A-C47E-404B-B737-3630D0448216}"/>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a:t>
            </a:r>
            <a:r>
              <a:rPr lang="es-419" sz="900" b="1" dirty="0">
                <a:solidFill>
                  <a:schemeClr val="bg2">
                    <a:lumMod val="50000"/>
                  </a:schemeClr>
                </a:solidFill>
                <a:latin typeface="Calibri" panose="020F0502020204030204" pitchFamily="34" charset="0"/>
                <a:cs typeface="Calibri" panose="020F0502020204030204" pitchFamily="34" charset="0"/>
              </a:rPr>
              <a:t>3. Objetivos    </a:t>
            </a:r>
            <a:r>
              <a:rPr lang="es-419" sz="900" dirty="0">
                <a:solidFill>
                  <a:schemeClr val="bg2">
                    <a:lumMod val="50000"/>
                  </a:schemeClr>
                </a:solidFill>
                <a:latin typeface="Calibri" panose="020F0502020204030204" pitchFamily="34" charset="0"/>
                <a:cs typeface="Calibri" panose="020F0502020204030204" pitchFamily="34" charset="0"/>
              </a:rPr>
              <a:t>4. Desarrollo del sistema    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579470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IZQUIERDO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187130" y="1135359"/>
            <a:ext cx="4070216" cy="307777"/>
          </a:xfrm>
          <a:prstGeom prst="rect">
            <a:avLst/>
          </a:prstGeom>
        </p:spPr>
        <p:txBody>
          <a:bodyPr wrap="square">
            <a:spAutoFit/>
          </a:bodyPr>
          <a:lstStyle/>
          <a:p>
            <a:r>
              <a:rPr lang="es-EC" sz="1400" dirty="0"/>
              <a:t>Prueba 1</a:t>
            </a:r>
          </a:p>
        </p:txBody>
      </p:sp>
      <p:sp>
        <p:nvSpPr>
          <p:cNvPr id="24" name="Rectángulo 21">
            <a:extLst>
              <a:ext uri="{FF2B5EF4-FFF2-40B4-BE49-F238E27FC236}">
                <a16:creationId xmlns:a16="http://schemas.microsoft.com/office/drawing/2014/main" xmlns="" id="{DCB48DD3-FDBD-431B-8F52-13EA013F9D51}"/>
              </a:ext>
            </a:extLst>
          </p:cNvPr>
          <p:cNvSpPr/>
          <p:nvPr/>
        </p:nvSpPr>
        <p:spPr>
          <a:xfrm>
            <a:off x="394854" y="5063405"/>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074511" y="113179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0,1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074511" y="1131791"/>
                <a:ext cx="1532691" cy="307777"/>
              </a:xfrm>
              <a:prstGeom prst="rect">
                <a:avLst/>
              </a:prstGeom>
              <a:blipFill>
                <a:blip r:embed="rId3"/>
                <a:stretch>
                  <a:fillRect b="-10000"/>
                </a:stretch>
              </a:blipFill>
            </p:spPr>
            <p:txBody>
              <a:bodyPr/>
              <a:lstStyle/>
              <a:p>
                <a:r>
                  <a:rPr lang="es-EC">
                    <a:noFill/>
                  </a:rPr>
                  <a:t> </a:t>
                </a:r>
              </a:p>
            </p:txBody>
          </p:sp>
        </mc:Fallback>
      </mc:AlternateContent>
      <p:sp>
        <p:nvSpPr>
          <p:cNvPr id="23" name="TextBox 2">
            <a:extLst>
              <a:ext uri="{FF2B5EF4-FFF2-40B4-BE49-F238E27FC236}">
                <a16:creationId xmlns:a16="http://schemas.microsoft.com/office/drawing/2014/main" xmlns="" id="{CE9F6EF7-6C0F-4778-8B8C-F0F2580965D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
        <p:nvSpPr>
          <p:cNvPr id="19" name="Rectángulo 21">
            <a:extLst>
              <a:ext uri="{FF2B5EF4-FFF2-40B4-BE49-F238E27FC236}">
                <a16:creationId xmlns:a16="http://schemas.microsoft.com/office/drawing/2014/main" xmlns="" id="{422AF770-2259-4AD8-9281-DD8DBB6B2E0D}"/>
              </a:ext>
            </a:extLst>
          </p:cNvPr>
          <p:cNvSpPr/>
          <p:nvPr/>
        </p:nvSpPr>
        <p:spPr>
          <a:xfrm>
            <a:off x="369365" y="3041107"/>
            <a:ext cx="2620619" cy="246221"/>
          </a:xfrm>
          <a:prstGeom prst="rect">
            <a:avLst/>
          </a:prstGeom>
        </p:spPr>
        <p:txBody>
          <a:bodyPr wrap="square">
            <a:spAutoFit/>
          </a:bodyPr>
          <a:lstStyle/>
          <a:p>
            <a:r>
              <a:rPr lang="es-EC" sz="1000" dirty="0"/>
              <a:t>Sensor ultrasónico HC – SRC04 horizontal</a:t>
            </a:r>
          </a:p>
        </p:txBody>
      </p:sp>
      <p:sp>
        <p:nvSpPr>
          <p:cNvPr id="34" name="Rectángulo 21">
            <a:extLst>
              <a:ext uri="{FF2B5EF4-FFF2-40B4-BE49-F238E27FC236}">
                <a16:creationId xmlns:a16="http://schemas.microsoft.com/office/drawing/2014/main" xmlns="" id="{5CE713ED-A026-4803-BE82-8AA04A280CB0}"/>
              </a:ext>
            </a:extLst>
          </p:cNvPr>
          <p:cNvSpPr/>
          <p:nvPr/>
        </p:nvSpPr>
        <p:spPr>
          <a:xfrm>
            <a:off x="3273741" y="3078895"/>
            <a:ext cx="2620619" cy="246221"/>
          </a:xfrm>
          <a:prstGeom prst="rect">
            <a:avLst/>
          </a:prstGeom>
        </p:spPr>
        <p:txBody>
          <a:bodyPr wrap="square">
            <a:spAutoFit/>
          </a:bodyPr>
          <a:lstStyle/>
          <a:p>
            <a:r>
              <a:rPr lang="es-EC" sz="1000" dirty="0"/>
              <a:t>Sensor ultrasónico HC – SRC04 horizontal</a:t>
            </a:r>
          </a:p>
        </p:txBody>
      </p:sp>
      <p:sp>
        <p:nvSpPr>
          <p:cNvPr id="35" name="Rectángulo 21">
            <a:extLst>
              <a:ext uri="{FF2B5EF4-FFF2-40B4-BE49-F238E27FC236}">
                <a16:creationId xmlns:a16="http://schemas.microsoft.com/office/drawing/2014/main" xmlns="" id="{E3D12AB9-C450-4B00-8ED6-428DB54A8664}"/>
              </a:ext>
            </a:extLst>
          </p:cNvPr>
          <p:cNvSpPr/>
          <p:nvPr/>
        </p:nvSpPr>
        <p:spPr>
          <a:xfrm>
            <a:off x="3228066" y="1156627"/>
            <a:ext cx="4070216" cy="307777"/>
          </a:xfrm>
          <a:prstGeom prst="rect">
            <a:avLst/>
          </a:prstGeom>
        </p:spPr>
        <p:txBody>
          <a:bodyPr wrap="square">
            <a:spAutoFit/>
          </a:bodyPr>
          <a:lstStyle/>
          <a:p>
            <a:r>
              <a:rPr lang="es-EC" sz="1400" dirty="0"/>
              <a:t>Prueba 2</a:t>
            </a:r>
          </a:p>
        </p:txBody>
      </p:sp>
      <p:sp>
        <p:nvSpPr>
          <p:cNvPr id="36" name="Rectángulo 21">
            <a:extLst>
              <a:ext uri="{FF2B5EF4-FFF2-40B4-BE49-F238E27FC236}">
                <a16:creationId xmlns:a16="http://schemas.microsoft.com/office/drawing/2014/main" xmlns="" id="{CC58893C-DCC5-4F34-BDE2-192DEC9DED16}"/>
              </a:ext>
            </a:extLst>
          </p:cNvPr>
          <p:cNvSpPr/>
          <p:nvPr/>
        </p:nvSpPr>
        <p:spPr>
          <a:xfrm>
            <a:off x="3384643" y="5079378"/>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xmlns="" id="{796DC0FA-2980-46FE-91D4-B31225FFF99C}"/>
                  </a:ext>
                </a:extLst>
              </p:cNvPr>
              <p:cNvSpPr txBox="1"/>
              <p:nvPr/>
            </p:nvSpPr>
            <p:spPr>
              <a:xfrm>
                <a:off x="3863803" y="1156603"/>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0,5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37" name="CuadroTexto 36">
                <a:extLst>
                  <a:ext uri="{FF2B5EF4-FFF2-40B4-BE49-F238E27FC236}">
                    <a16:creationId xmlns:a16="http://schemas.microsoft.com/office/drawing/2014/main" id="{796DC0FA-2980-46FE-91D4-B31225FFF99C}"/>
                  </a:ext>
                </a:extLst>
              </p:cNvPr>
              <p:cNvSpPr txBox="1">
                <a:spLocks noRot="1" noChangeAspect="1" noMove="1" noResize="1" noEditPoints="1" noAdjustHandles="1" noChangeArrowheads="1" noChangeShapeType="1" noTextEdit="1"/>
              </p:cNvSpPr>
              <p:nvPr/>
            </p:nvSpPr>
            <p:spPr>
              <a:xfrm>
                <a:off x="3863803" y="1156603"/>
                <a:ext cx="1532691" cy="307777"/>
              </a:xfrm>
              <a:prstGeom prst="rect">
                <a:avLst/>
              </a:prstGeom>
              <a:blipFill>
                <a:blip r:embed="rId4"/>
                <a:stretch>
                  <a:fillRect b="-10000"/>
                </a:stretch>
              </a:blipFill>
            </p:spPr>
            <p:txBody>
              <a:bodyPr/>
              <a:lstStyle/>
              <a:p>
                <a:r>
                  <a:rPr lang="es-EC">
                    <a:noFill/>
                  </a:rPr>
                  <a:t> </a:t>
                </a:r>
              </a:p>
            </p:txBody>
          </p:sp>
        </mc:Fallback>
      </mc:AlternateContent>
      <p:sp>
        <p:nvSpPr>
          <p:cNvPr id="40" name="Rectángulo 21">
            <a:extLst>
              <a:ext uri="{FF2B5EF4-FFF2-40B4-BE49-F238E27FC236}">
                <a16:creationId xmlns:a16="http://schemas.microsoft.com/office/drawing/2014/main" xmlns="" id="{CD11EEF1-E31D-416F-9F25-95C6A605C511}"/>
              </a:ext>
            </a:extLst>
          </p:cNvPr>
          <p:cNvSpPr/>
          <p:nvPr/>
        </p:nvSpPr>
        <p:spPr>
          <a:xfrm>
            <a:off x="6282396" y="3101544"/>
            <a:ext cx="2620619" cy="246221"/>
          </a:xfrm>
          <a:prstGeom prst="rect">
            <a:avLst/>
          </a:prstGeom>
        </p:spPr>
        <p:txBody>
          <a:bodyPr wrap="square">
            <a:spAutoFit/>
          </a:bodyPr>
          <a:lstStyle/>
          <a:p>
            <a:r>
              <a:rPr lang="es-EC" sz="1000" dirty="0"/>
              <a:t>Sensor ultrasónico HC – SRC04 horizontal</a:t>
            </a:r>
          </a:p>
        </p:txBody>
      </p:sp>
      <p:sp>
        <p:nvSpPr>
          <p:cNvPr id="41" name="Rectángulo 21">
            <a:extLst>
              <a:ext uri="{FF2B5EF4-FFF2-40B4-BE49-F238E27FC236}">
                <a16:creationId xmlns:a16="http://schemas.microsoft.com/office/drawing/2014/main" xmlns="" id="{BABE4E0D-D3C9-41B0-B465-F69DD9F45C95}"/>
              </a:ext>
            </a:extLst>
          </p:cNvPr>
          <p:cNvSpPr/>
          <p:nvPr/>
        </p:nvSpPr>
        <p:spPr>
          <a:xfrm>
            <a:off x="5898911" y="1164155"/>
            <a:ext cx="4070216" cy="307777"/>
          </a:xfrm>
          <a:prstGeom prst="rect">
            <a:avLst/>
          </a:prstGeom>
        </p:spPr>
        <p:txBody>
          <a:bodyPr wrap="square">
            <a:spAutoFit/>
          </a:bodyPr>
          <a:lstStyle/>
          <a:p>
            <a:r>
              <a:rPr lang="es-EC" sz="1400" dirty="0"/>
              <a:t>Prueba 3</a:t>
            </a:r>
          </a:p>
        </p:txBody>
      </p:sp>
      <p:sp>
        <p:nvSpPr>
          <p:cNvPr id="42" name="Rectángulo 21">
            <a:extLst>
              <a:ext uri="{FF2B5EF4-FFF2-40B4-BE49-F238E27FC236}">
                <a16:creationId xmlns:a16="http://schemas.microsoft.com/office/drawing/2014/main" xmlns="" id="{A394D38C-7F73-42D8-AF1F-E1505FA24E02}"/>
              </a:ext>
            </a:extLst>
          </p:cNvPr>
          <p:cNvSpPr/>
          <p:nvPr/>
        </p:nvSpPr>
        <p:spPr>
          <a:xfrm>
            <a:off x="6168686" y="5079377"/>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xmlns="" id="{D780E1E0-E011-45A8-95E8-82040B315B36}"/>
                  </a:ext>
                </a:extLst>
              </p:cNvPr>
              <p:cNvSpPr txBox="1"/>
              <p:nvPr/>
            </p:nvSpPr>
            <p:spPr>
              <a:xfrm>
                <a:off x="6786292" y="1160587"/>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1,0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43" name="CuadroTexto 42">
                <a:extLst>
                  <a:ext uri="{FF2B5EF4-FFF2-40B4-BE49-F238E27FC236}">
                    <a16:creationId xmlns:a16="http://schemas.microsoft.com/office/drawing/2014/main" id="{D780E1E0-E011-45A8-95E8-82040B315B36}"/>
                  </a:ext>
                </a:extLst>
              </p:cNvPr>
              <p:cNvSpPr txBox="1">
                <a:spLocks noRot="1" noChangeAspect="1" noMove="1" noResize="1" noEditPoints="1" noAdjustHandles="1" noChangeArrowheads="1" noChangeShapeType="1" noTextEdit="1"/>
              </p:cNvSpPr>
              <p:nvPr/>
            </p:nvSpPr>
            <p:spPr>
              <a:xfrm>
                <a:off x="6786292" y="1160587"/>
                <a:ext cx="1532691" cy="307777"/>
              </a:xfrm>
              <a:prstGeom prst="rect">
                <a:avLst/>
              </a:prstGeom>
              <a:blipFill>
                <a:blip r:embed="rId5"/>
                <a:stretch>
                  <a:fillRect b="-9804"/>
                </a:stretch>
              </a:blipFill>
            </p:spPr>
            <p:txBody>
              <a:bodyPr/>
              <a:lstStyle/>
              <a:p>
                <a:r>
                  <a:rPr lang="es-EC">
                    <a:noFill/>
                  </a:rPr>
                  <a:t> </a:t>
                </a:r>
              </a:p>
            </p:txBody>
          </p:sp>
        </mc:Fallback>
      </mc:AlternateContent>
      <p:pic>
        <p:nvPicPr>
          <p:cNvPr id="27" name="Imagen 26">
            <a:extLst>
              <a:ext uri="{FF2B5EF4-FFF2-40B4-BE49-F238E27FC236}">
                <a16:creationId xmlns:a16="http://schemas.microsoft.com/office/drawing/2014/main" xmlns="" id="{279ABFF5-EF80-4BC8-8D20-788FDAC1D23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861" y="3637527"/>
            <a:ext cx="2802854" cy="1366703"/>
          </a:xfrm>
          <a:prstGeom prst="rect">
            <a:avLst/>
          </a:prstGeom>
          <a:noFill/>
          <a:ln>
            <a:noFill/>
          </a:ln>
        </p:spPr>
      </p:pic>
      <p:pic>
        <p:nvPicPr>
          <p:cNvPr id="28" name="Imagen 27">
            <a:extLst>
              <a:ext uri="{FF2B5EF4-FFF2-40B4-BE49-F238E27FC236}">
                <a16:creationId xmlns:a16="http://schemas.microsoft.com/office/drawing/2014/main" xmlns="" id="{BE0D67F6-62BD-4F2C-92C1-81252579F58F}"/>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22861" y="1742158"/>
            <a:ext cx="2747411" cy="1193308"/>
          </a:xfrm>
          <a:prstGeom prst="rect">
            <a:avLst/>
          </a:prstGeom>
          <a:noFill/>
          <a:ln>
            <a:noFill/>
          </a:ln>
        </p:spPr>
      </p:pic>
      <p:pic>
        <p:nvPicPr>
          <p:cNvPr id="30" name="Imagen 29">
            <a:extLst>
              <a:ext uri="{FF2B5EF4-FFF2-40B4-BE49-F238E27FC236}">
                <a16:creationId xmlns:a16="http://schemas.microsoft.com/office/drawing/2014/main" xmlns="" id="{C2D01B56-4FB2-4116-8D78-B981C1984421}"/>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098435" y="3716442"/>
            <a:ext cx="2747411" cy="1287788"/>
          </a:xfrm>
          <a:prstGeom prst="rect">
            <a:avLst/>
          </a:prstGeom>
          <a:noFill/>
          <a:ln>
            <a:noFill/>
          </a:ln>
        </p:spPr>
      </p:pic>
      <p:pic>
        <p:nvPicPr>
          <p:cNvPr id="31" name="Imagen 30">
            <a:extLst>
              <a:ext uri="{FF2B5EF4-FFF2-40B4-BE49-F238E27FC236}">
                <a16:creationId xmlns:a16="http://schemas.microsoft.com/office/drawing/2014/main" xmlns="" id="{E396199E-380E-4EB2-A16D-26636C73199C}"/>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8435" y="1713419"/>
            <a:ext cx="2747411" cy="1199902"/>
          </a:xfrm>
          <a:prstGeom prst="rect">
            <a:avLst/>
          </a:prstGeom>
          <a:noFill/>
          <a:ln>
            <a:noFill/>
          </a:ln>
        </p:spPr>
      </p:pic>
      <p:pic>
        <p:nvPicPr>
          <p:cNvPr id="38" name="Imagen 37">
            <a:extLst>
              <a:ext uri="{FF2B5EF4-FFF2-40B4-BE49-F238E27FC236}">
                <a16:creationId xmlns:a16="http://schemas.microsoft.com/office/drawing/2014/main" xmlns="" id="{CF96D633-7BB3-4F92-8006-2B4F202BECD9}"/>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05262" y="3713735"/>
            <a:ext cx="2947469" cy="1293201"/>
          </a:xfrm>
          <a:prstGeom prst="rect">
            <a:avLst/>
          </a:prstGeom>
          <a:noFill/>
          <a:ln>
            <a:noFill/>
          </a:ln>
        </p:spPr>
      </p:pic>
      <p:pic>
        <p:nvPicPr>
          <p:cNvPr id="45" name="Imagen 44">
            <a:extLst>
              <a:ext uri="{FF2B5EF4-FFF2-40B4-BE49-F238E27FC236}">
                <a16:creationId xmlns:a16="http://schemas.microsoft.com/office/drawing/2014/main" xmlns="" id="{EB217B1F-B7A4-4B7C-81D9-1BE37CE9A869}"/>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05261" y="1742158"/>
            <a:ext cx="2947469" cy="1170929"/>
          </a:xfrm>
          <a:prstGeom prst="rect">
            <a:avLst/>
          </a:prstGeom>
          <a:noFill/>
          <a:ln>
            <a:noFill/>
          </a:ln>
        </p:spPr>
      </p:pic>
    </p:spTree>
    <p:extLst>
      <p:ext uri="{BB962C8B-B14F-4D97-AF65-F5344CB8AC3E}">
        <p14:creationId xmlns:p14="http://schemas.microsoft.com/office/powerpoint/2010/main" val="1103932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FRONTAL INERIOR DEL SISTEMA</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DA75B2AC-AE57-4353-8599-65C4C885E4A9}"/>
                  </a:ext>
                </a:extLst>
              </p:cNvPr>
              <p:cNvSpPr txBox="1"/>
              <p:nvPr/>
            </p:nvSpPr>
            <p:spPr>
              <a:xfrm>
                <a:off x="3535525" y="3703385"/>
                <a:ext cx="2074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300,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5" name="CuadroTexto 14">
                <a:extLst>
                  <a:ext uri="{FF2B5EF4-FFF2-40B4-BE49-F238E27FC236}">
                    <a16:creationId xmlns:a16="http://schemas.microsoft.com/office/drawing/2014/main" id="{DA75B2AC-AE57-4353-8599-65C4C885E4A9}"/>
                  </a:ext>
                </a:extLst>
              </p:cNvPr>
              <p:cNvSpPr txBox="1">
                <a:spLocks noRot="1" noChangeAspect="1" noMove="1" noResize="1" noEditPoints="1" noAdjustHandles="1" noChangeArrowheads="1" noChangeShapeType="1" noTextEdit="1"/>
              </p:cNvSpPr>
              <p:nvPr/>
            </p:nvSpPr>
            <p:spPr>
              <a:xfrm>
                <a:off x="3535525" y="3703385"/>
                <a:ext cx="2074535" cy="369332"/>
              </a:xfrm>
              <a:prstGeom prst="rect">
                <a:avLst/>
              </a:prstGeom>
              <a:blipFill>
                <a:blip r:embed="rId3"/>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7B076FEB-D80E-4EFD-B178-F2B8EB201959}"/>
                  </a:ext>
                </a:extLst>
              </p:cNvPr>
              <p:cNvSpPr txBox="1"/>
              <p:nvPr/>
            </p:nvSpPr>
            <p:spPr>
              <a:xfrm>
                <a:off x="3382344" y="4605489"/>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400,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6" name="CuadroTexto 15">
                <a:extLst>
                  <a:ext uri="{FF2B5EF4-FFF2-40B4-BE49-F238E27FC236}">
                    <a16:creationId xmlns:a16="http://schemas.microsoft.com/office/drawing/2014/main" id="{7B076FEB-D80E-4EFD-B178-F2B8EB201959}"/>
                  </a:ext>
                </a:extLst>
              </p:cNvPr>
              <p:cNvSpPr txBox="1">
                <a:spLocks noRot="1" noChangeAspect="1" noMove="1" noResize="1" noEditPoints="1" noAdjustHandles="1" noChangeArrowheads="1" noChangeShapeType="1" noTextEdit="1"/>
              </p:cNvSpPr>
              <p:nvPr/>
            </p:nvSpPr>
            <p:spPr>
              <a:xfrm>
                <a:off x="3382344" y="4605489"/>
                <a:ext cx="2380895" cy="369332"/>
              </a:xfrm>
              <a:prstGeom prst="rect">
                <a:avLst/>
              </a:prstGeom>
              <a:blipFill>
                <a:blip r:embed="rId4"/>
                <a:stretch>
                  <a:fillRect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4C942D80-656C-473A-B4F1-AF38C8A96D37}"/>
                  </a:ext>
                </a:extLst>
              </p:cNvPr>
              <p:cNvSpPr txBox="1"/>
              <p:nvPr/>
            </p:nvSpPr>
            <p:spPr>
              <a:xfrm>
                <a:off x="3382344" y="5504057"/>
                <a:ext cx="23808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r>
                        <a:rPr lang="es-ES" i="1" dirty="0" smtClean="0">
                          <a:latin typeface="Cambria Math" panose="02040503050406030204" pitchFamily="18" charset="0"/>
                        </a:rPr>
                        <m:t>𝑥</m:t>
                      </m:r>
                      <m:r>
                        <a:rPr lang="es-ES" i="1" dirty="0" smtClean="0">
                          <a:latin typeface="Cambria Math" panose="02040503050406030204" pitchFamily="18" charset="0"/>
                        </a:rPr>
                        <m:t> 340, </m:t>
                      </m:r>
                      <m:r>
                        <a:rPr lang="es-ES" i="1" dirty="0" smtClean="0">
                          <a:latin typeface="Cambria Math" panose="02040503050406030204" pitchFamily="18" charset="0"/>
                        </a:rPr>
                        <m:t>𝑦</m:t>
                      </m:r>
                      <m:r>
                        <a:rPr lang="es-ES" i="1" dirty="0" smtClean="0">
                          <a:latin typeface="Cambria Math" panose="02040503050406030204" pitchFamily="18" charset="0"/>
                        </a:rPr>
                        <m:t> 0, </m:t>
                      </m:r>
                      <m:r>
                        <a:rPr lang="es-ES" i="1" dirty="0" smtClean="0">
                          <a:latin typeface="Cambria Math" panose="02040503050406030204" pitchFamily="18" charset="0"/>
                        </a:rPr>
                        <m:t>𝑧</m:t>
                      </m:r>
                      <m:r>
                        <a:rPr lang="es-ES" i="1" dirty="0" smtClean="0">
                          <a:latin typeface="Cambria Math" panose="02040503050406030204" pitchFamily="18" charset="0"/>
                        </a:rPr>
                        <m:t> 100}</m:t>
                      </m:r>
                    </m:oMath>
                  </m:oMathPara>
                </a14:m>
                <a:endParaRPr lang="es-EC" dirty="0"/>
              </a:p>
            </p:txBody>
          </p:sp>
        </mc:Choice>
        <mc:Fallback xmlns="">
          <p:sp>
            <p:nvSpPr>
              <p:cNvPr id="19" name="CuadroTexto 18">
                <a:extLst>
                  <a:ext uri="{FF2B5EF4-FFF2-40B4-BE49-F238E27FC236}">
                    <a16:creationId xmlns:a16="http://schemas.microsoft.com/office/drawing/2014/main" id="{4C942D80-656C-473A-B4F1-AF38C8A96D37}"/>
                  </a:ext>
                </a:extLst>
              </p:cNvPr>
              <p:cNvSpPr txBox="1">
                <a:spLocks noRot="1" noChangeAspect="1" noMove="1" noResize="1" noEditPoints="1" noAdjustHandles="1" noChangeArrowheads="1" noChangeShapeType="1" noTextEdit="1"/>
              </p:cNvSpPr>
              <p:nvPr/>
            </p:nvSpPr>
            <p:spPr>
              <a:xfrm>
                <a:off x="3382344" y="5504057"/>
                <a:ext cx="2380895" cy="369332"/>
              </a:xfrm>
              <a:prstGeom prst="rect">
                <a:avLst/>
              </a:prstGeom>
              <a:blipFill>
                <a:blip r:embed="rId5"/>
                <a:stretch>
                  <a:fillRect b="-18333"/>
                </a:stretch>
              </a:blipFill>
            </p:spPr>
            <p:txBody>
              <a:bodyPr/>
              <a:lstStyle/>
              <a:p>
                <a:r>
                  <a:rPr lang="es-EC">
                    <a:noFill/>
                  </a:rPr>
                  <a:t> </a:t>
                </a:r>
              </a:p>
            </p:txBody>
          </p:sp>
        </mc:Fallback>
      </mc:AlternateContent>
      <p:sp>
        <p:nvSpPr>
          <p:cNvPr id="20" name="Rectángulo 21">
            <a:extLst>
              <a:ext uri="{FF2B5EF4-FFF2-40B4-BE49-F238E27FC236}">
                <a16:creationId xmlns:a16="http://schemas.microsoft.com/office/drawing/2014/main" xmlns="" id="{5EE89B83-ACA5-4777-85A4-7C5A04169519}"/>
              </a:ext>
            </a:extLst>
          </p:cNvPr>
          <p:cNvSpPr/>
          <p:nvPr/>
        </p:nvSpPr>
        <p:spPr>
          <a:xfrm>
            <a:off x="708139" y="3364564"/>
            <a:ext cx="2111839" cy="307777"/>
          </a:xfrm>
          <a:prstGeom prst="rect">
            <a:avLst/>
          </a:prstGeom>
        </p:spPr>
        <p:txBody>
          <a:bodyPr wrap="square">
            <a:spAutoFit/>
          </a:bodyPr>
          <a:lstStyle/>
          <a:p>
            <a:r>
              <a:rPr lang="es-EC" sz="1400" dirty="0"/>
              <a:t>Coordenada de Partida</a:t>
            </a:r>
          </a:p>
        </p:txBody>
      </p:sp>
      <p:sp>
        <p:nvSpPr>
          <p:cNvPr id="21" name="Rectángulo 21">
            <a:extLst>
              <a:ext uri="{FF2B5EF4-FFF2-40B4-BE49-F238E27FC236}">
                <a16:creationId xmlns:a16="http://schemas.microsoft.com/office/drawing/2014/main" xmlns="" id="{5A1F742E-CABD-4F9A-A643-995A2D98C748}"/>
              </a:ext>
            </a:extLst>
          </p:cNvPr>
          <p:cNvSpPr/>
          <p:nvPr/>
        </p:nvSpPr>
        <p:spPr>
          <a:xfrm>
            <a:off x="708139" y="4255510"/>
            <a:ext cx="2380895" cy="307777"/>
          </a:xfrm>
          <a:prstGeom prst="rect">
            <a:avLst/>
          </a:prstGeom>
        </p:spPr>
        <p:txBody>
          <a:bodyPr wrap="square">
            <a:spAutoFit/>
          </a:bodyPr>
          <a:lstStyle/>
          <a:p>
            <a:r>
              <a:rPr lang="es-EC" sz="1400" dirty="0"/>
              <a:t>Coordenada de Llegada</a:t>
            </a:r>
          </a:p>
        </p:txBody>
      </p:sp>
      <p:sp>
        <p:nvSpPr>
          <p:cNvPr id="22" name="Rectángulo 21">
            <a:extLst>
              <a:ext uri="{FF2B5EF4-FFF2-40B4-BE49-F238E27FC236}">
                <a16:creationId xmlns:a16="http://schemas.microsoft.com/office/drawing/2014/main" xmlns="" id="{9F2AAE90-4773-441F-910A-30A21EA4A9F6}"/>
              </a:ext>
            </a:extLst>
          </p:cNvPr>
          <p:cNvSpPr/>
          <p:nvPr/>
        </p:nvSpPr>
        <p:spPr>
          <a:xfrm>
            <a:off x="708139" y="5137457"/>
            <a:ext cx="2111839" cy="307777"/>
          </a:xfrm>
          <a:prstGeom prst="rect">
            <a:avLst/>
          </a:prstGeom>
        </p:spPr>
        <p:txBody>
          <a:bodyPr wrap="square">
            <a:spAutoFit/>
          </a:bodyPr>
          <a:lstStyle/>
          <a:p>
            <a:r>
              <a:rPr lang="es-EC" sz="1400" dirty="0"/>
              <a:t>Coordenada de Parada</a:t>
            </a:r>
          </a:p>
        </p:txBody>
      </p:sp>
      <p:pic>
        <p:nvPicPr>
          <p:cNvPr id="13" name="Imagen 12">
            <a:extLst>
              <a:ext uri="{FF2B5EF4-FFF2-40B4-BE49-F238E27FC236}">
                <a16:creationId xmlns:a16="http://schemas.microsoft.com/office/drawing/2014/main" xmlns="" id="{06F2D8F8-4E61-4A51-BA4E-0E3CF2E53B2E}"/>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496119" y="1265301"/>
            <a:ext cx="6153350" cy="1692534"/>
          </a:xfrm>
          <a:prstGeom prst="rect">
            <a:avLst/>
          </a:prstGeom>
          <a:noFill/>
          <a:ln>
            <a:noFill/>
          </a:ln>
        </p:spPr>
      </p:pic>
      <p:sp>
        <p:nvSpPr>
          <p:cNvPr id="14" name="TextBox 2">
            <a:extLst>
              <a:ext uri="{FF2B5EF4-FFF2-40B4-BE49-F238E27FC236}">
                <a16:creationId xmlns:a16="http://schemas.microsoft.com/office/drawing/2014/main" xmlns="" id="{1218BE7C-6763-4368-9007-9EB1A3C7D75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305897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7259254"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SECTOR IZQUIERDO DEL SISTEMA</a:t>
            </a:r>
          </a:p>
        </p:txBody>
      </p:sp>
      <p:sp>
        <p:nvSpPr>
          <p:cNvPr id="16" name="Rectángulo 21">
            <a:extLst>
              <a:ext uri="{FF2B5EF4-FFF2-40B4-BE49-F238E27FC236}">
                <a16:creationId xmlns:a16="http://schemas.microsoft.com/office/drawing/2014/main" xmlns="" id="{97A7A10E-3474-47BE-A9EA-07C463DA6762}"/>
              </a:ext>
            </a:extLst>
          </p:cNvPr>
          <p:cNvSpPr/>
          <p:nvPr/>
        </p:nvSpPr>
        <p:spPr>
          <a:xfrm>
            <a:off x="187130" y="1135359"/>
            <a:ext cx="4070216" cy="307777"/>
          </a:xfrm>
          <a:prstGeom prst="rect">
            <a:avLst/>
          </a:prstGeom>
        </p:spPr>
        <p:txBody>
          <a:bodyPr wrap="square">
            <a:spAutoFit/>
          </a:bodyPr>
          <a:lstStyle/>
          <a:p>
            <a:r>
              <a:rPr lang="es-EC" sz="1400" dirty="0"/>
              <a:t>Prueba 1</a:t>
            </a:r>
          </a:p>
        </p:txBody>
      </p:sp>
      <p:sp>
        <p:nvSpPr>
          <p:cNvPr id="24" name="Rectángulo 21">
            <a:extLst>
              <a:ext uri="{FF2B5EF4-FFF2-40B4-BE49-F238E27FC236}">
                <a16:creationId xmlns:a16="http://schemas.microsoft.com/office/drawing/2014/main" xmlns="" id="{DCB48DD3-FDBD-431B-8F52-13EA013F9D51}"/>
              </a:ext>
            </a:extLst>
          </p:cNvPr>
          <p:cNvSpPr/>
          <p:nvPr/>
        </p:nvSpPr>
        <p:spPr>
          <a:xfrm>
            <a:off x="394854" y="5063405"/>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68505C30-6717-4617-8EBD-8751C1A20DDE}"/>
                  </a:ext>
                </a:extLst>
              </p:cNvPr>
              <p:cNvSpPr txBox="1"/>
              <p:nvPr/>
            </p:nvSpPr>
            <p:spPr>
              <a:xfrm>
                <a:off x="1074511" y="1131791"/>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0,1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29" name="CuadroTexto 28">
                <a:extLst>
                  <a:ext uri="{FF2B5EF4-FFF2-40B4-BE49-F238E27FC236}">
                    <a16:creationId xmlns:a16="http://schemas.microsoft.com/office/drawing/2014/main" id="{68505C30-6717-4617-8EBD-8751C1A20DDE}"/>
                  </a:ext>
                </a:extLst>
              </p:cNvPr>
              <p:cNvSpPr txBox="1">
                <a:spLocks noRot="1" noChangeAspect="1" noMove="1" noResize="1" noEditPoints="1" noAdjustHandles="1" noChangeArrowheads="1" noChangeShapeType="1" noTextEdit="1"/>
              </p:cNvSpPr>
              <p:nvPr/>
            </p:nvSpPr>
            <p:spPr>
              <a:xfrm>
                <a:off x="1074511" y="1131791"/>
                <a:ext cx="1532691" cy="307777"/>
              </a:xfrm>
              <a:prstGeom prst="rect">
                <a:avLst/>
              </a:prstGeom>
              <a:blipFill>
                <a:blip r:embed="rId3"/>
                <a:stretch>
                  <a:fillRect b="-10000"/>
                </a:stretch>
              </a:blipFill>
            </p:spPr>
            <p:txBody>
              <a:bodyPr/>
              <a:lstStyle/>
              <a:p>
                <a:r>
                  <a:rPr lang="es-EC">
                    <a:noFill/>
                  </a:rPr>
                  <a:t> </a:t>
                </a:r>
              </a:p>
            </p:txBody>
          </p:sp>
        </mc:Fallback>
      </mc:AlternateContent>
      <p:sp>
        <p:nvSpPr>
          <p:cNvPr id="23" name="TextBox 2">
            <a:extLst>
              <a:ext uri="{FF2B5EF4-FFF2-40B4-BE49-F238E27FC236}">
                <a16:creationId xmlns:a16="http://schemas.microsoft.com/office/drawing/2014/main" xmlns="" id="{CE9F6EF7-6C0F-4778-8B8C-F0F2580965D1}"/>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
        <p:nvSpPr>
          <p:cNvPr id="19" name="Rectángulo 21">
            <a:extLst>
              <a:ext uri="{FF2B5EF4-FFF2-40B4-BE49-F238E27FC236}">
                <a16:creationId xmlns:a16="http://schemas.microsoft.com/office/drawing/2014/main" xmlns="" id="{422AF770-2259-4AD8-9281-DD8DBB6B2E0D}"/>
              </a:ext>
            </a:extLst>
          </p:cNvPr>
          <p:cNvSpPr/>
          <p:nvPr/>
        </p:nvSpPr>
        <p:spPr>
          <a:xfrm>
            <a:off x="369365" y="3041107"/>
            <a:ext cx="2620619" cy="246221"/>
          </a:xfrm>
          <a:prstGeom prst="rect">
            <a:avLst/>
          </a:prstGeom>
        </p:spPr>
        <p:txBody>
          <a:bodyPr wrap="square">
            <a:spAutoFit/>
          </a:bodyPr>
          <a:lstStyle/>
          <a:p>
            <a:r>
              <a:rPr lang="es-EC" sz="1000" dirty="0"/>
              <a:t>Sensor ultrasónico HC – SRC04 horizontal</a:t>
            </a:r>
          </a:p>
        </p:txBody>
      </p:sp>
      <p:sp>
        <p:nvSpPr>
          <p:cNvPr id="34" name="Rectángulo 21">
            <a:extLst>
              <a:ext uri="{FF2B5EF4-FFF2-40B4-BE49-F238E27FC236}">
                <a16:creationId xmlns:a16="http://schemas.microsoft.com/office/drawing/2014/main" xmlns="" id="{5CE713ED-A026-4803-BE82-8AA04A280CB0}"/>
              </a:ext>
            </a:extLst>
          </p:cNvPr>
          <p:cNvSpPr/>
          <p:nvPr/>
        </p:nvSpPr>
        <p:spPr>
          <a:xfrm>
            <a:off x="3273741" y="3078895"/>
            <a:ext cx="2620619" cy="246221"/>
          </a:xfrm>
          <a:prstGeom prst="rect">
            <a:avLst/>
          </a:prstGeom>
        </p:spPr>
        <p:txBody>
          <a:bodyPr wrap="square">
            <a:spAutoFit/>
          </a:bodyPr>
          <a:lstStyle/>
          <a:p>
            <a:r>
              <a:rPr lang="es-EC" sz="1000" dirty="0"/>
              <a:t>Sensor ultrasónico HC – SRC04 horizontal</a:t>
            </a:r>
          </a:p>
        </p:txBody>
      </p:sp>
      <p:sp>
        <p:nvSpPr>
          <p:cNvPr id="35" name="Rectángulo 21">
            <a:extLst>
              <a:ext uri="{FF2B5EF4-FFF2-40B4-BE49-F238E27FC236}">
                <a16:creationId xmlns:a16="http://schemas.microsoft.com/office/drawing/2014/main" xmlns="" id="{E3D12AB9-C450-4B00-8ED6-428DB54A8664}"/>
              </a:ext>
            </a:extLst>
          </p:cNvPr>
          <p:cNvSpPr/>
          <p:nvPr/>
        </p:nvSpPr>
        <p:spPr>
          <a:xfrm>
            <a:off x="3228066" y="1156627"/>
            <a:ext cx="4070216" cy="307777"/>
          </a:xfrm>
          <a:prstGeom prst="rect">
            <a:avLst/>
          </a:prstGeom>
        </p:spPr>
        <p:txBody>
          <a:bodyPr wrap="square">
            <a:spAutoFit/>
          </a:bodyPr>
          <a:lstStyle/>
          <a:p>
            <a:r>
              <a:rPr lang="es-EC" sz="1400" dirty="0"/>
              <a:t>Prueba 2</a:t>
            </a:r>
          </a:p>
        </p:txBody>
      </p:sp>
      <p:sp>
        <p:nvSpPr>
          <p:cNvPr id="36" name="Rectángulo 21">
            <a:extLst>
              <a:ext uri="{FF2B5EF4-FFF2-40B4-BE49-F238E27FC236}">
                <a16:creationId xmlns:a16="http://schemas.microsoft.com/office/drawing/2014/main" xmlns="" id="{CC58893C-DCC5-4F34-BDE2-192DEC9DED16}"/>
              </a:ext>
            </a:extLst>
          </p:cNvPr>
          <p:cNvSpPr/>
          <p:nvPr/>
        </p:nvSpPr>
        <p:spPr>
          <a:xfrm>
            <a:off x="3384643" y="5079378"/>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xmlns="" id="{796DC0FA-2980-46FE-91D4-B31225FFF99C}"/>
                  </a:ext>
                </a:extLst>
              </p:cNvPr>
              <p:cNvSpPr txBox="1"/>
              <p:nvPr/>
            </p:nvSpPr>
            <p:spPr>
              <a:xfrm>
                <a:off x="3863803" y="1156603"/>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0,5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37" name="CuadroTexto 36">
                <a:extLst>
                  <a:ext uri="{FF2B5EF4-FFF2-40B4-BE49-F238E27FC236}">
                    <a16:creationId xmlns:a16="http://schemas.microsoft.com/office/drawing/2014/main" id="{796DC0FA-2980-46FE-91D4-B31225FFF99C}"/>
                  </a:ext>
                </a:extLst>
              </p:cNvPr>
              <p:cNvSpPr txBox="1">
                <a:spLocks noRot="1" noChangeAspect="1" noMove="1" noResize="1" noEditPoints="1" noAdjustHandles="1" noChangeArrowheads="1" noChangeShapeType="1" noTextEdit="1"/>
              </p:cNvSpPr>
              <p:nvPr/>
            </p:nvSpPr>
            <p:spPr>
              <a:xfrm>
                <a:off x="3863803" y="1156603"/>
                <a:ext cx="1532691" cy="307777"/>
              </a:xfrm>
              <a:prstGeom prst="rect">
                <a:avLst/>
              </a:prstGeom>
              <a:blipFill>
                <a:blip r:embed="rId4"/>
                <a:stretch>
                  <a:fillRect b="-10000"/>
                </a:stretch>
              </a:blipFill>
            </p:spPr>
            <p:txBody>
              <a:bodyPr/>
              <a:lstStyle/>
              <a:p>
                <a:r>
                  <a:rPr lang="es-EC">
                    <a:noFill/>
                  </a:rPr>
                  <a:t> </a:t>
                </a:r>
              </a:p>
            </p:txBody>
          </p:sp>
        </mc:Fallback>
      </mc:AlternateContent>
      <p:sp>
        <p:nvSpPr>
          <p:cNvPr id="40" name="Rectángulo 21">
            <a:extLst>
              <a:ext uri="{FF2B5EF4-FFF2-40B4-BE49-F238E27FC236}">
                <a16:creationId xmlns:a16="http://schemas.microsoft.com/office/drawing/2014/main" xmlns="" id="{CD11EEF1-E31D-416F-9F25-95C6A605C511}"/>
              </a:ext>
            </a:extLst>
          </p:cNvPr>
          <p:cNvSpPr/>
          <p:nvPr/>
        </p:nvSpPr>
        <p:spPr>
          <a:xfrm>
            <a:off x="6282396" y="3101544"/>
            <a:ext cx="2620619" cy="246221"/>
          </a:xfrm>
          <a:prstGeom prst="rect">
            <a:avLst/>
          </a:prstGeom>
        </p:spPr>
        <p:txBody>
          <a:bodyPr wrap="square">
            <a:spAutoFit/>
          </a:bodyPr>
          <a:lstStyle/>
          <a:p>
            <a:r>
              <a:rPr lang="es-EC" sz="1000" dirty="0"/>
              <a:t>Sensor ultrasónico HC – SRC04 horizontal</a:t>
            </a:r>
          </a:p>
        </p:txBody>
      </p:sp>
      <p:sp>
        <p:nvSpPr>
          <p:cNvPr id="41" name="Rectángulo 21">
            <a:extLst>
              <a:ext uri="{FF2B5EF4-FFF2-40B4-BE49-F238E27FC236}">
                <a16:creationId xmlns:a16="http://schemas.microsoft.com/office/drawing/2014/main" xmlns="" id="{BABE4E0D-D3C9-41B0-B465-F69DD9F45C95}"/>
              </a:ext>
            </a:extLst>
          </p:cNvPr>
          <p:cNvSpPr/>
          <p:nvPr/>
        </p:nvSpPr>
        <p:spPr>
          <a:xfrm>
            <a:off x="5898911" y="1164155"/>
            <a:ext cx="4070216" cy="307777"/>
          </a:xfrm>
          <a:prstGeom prst="rect">
            <a:avLst/>
          </a:prstGeom>
        </p:spPr>
        <p:txBody>
          <a:bodyPr wrap="square">
            <a:spAutoFit/>
          </a:bodyPr>
          <a:lstStyle/>
          <a:p>
            <a:r>
              <a:rPr lang="es-EC" sz="1400" dirty="0"/>
              <a:t>Prueba 3</a:t>
            </a:r>
          </a:p>
        </p:txBody>
      </p:sp>
      <p:sp>
        <p:nvSpPr>
          <p:cNvPr id="42" name="Rectángulo 21">
            <a:extLst>
              <a:ext uri="{FF2B5EF4-FFF2-40B4-BE49-F238E27FC236}">
                <a16:creationId xmlns:a16="http://schemas.microsoft.com/office/drawing/2014/main" xmlns="" id="{A394D38C-7F73-42D8-AF1F-E1505FA24E02}"/>
              </a:ext>
            </a:extLst>
          </p:cNvPr>
          <p:cNvSpPr/>
          <p:nvPr/>
        </p:nvSpPr>
        <p:spPr>
          <a:xfrm>
            <a:off x="6168686" y="5079377"/>
            <a:ext cx="2620619" cy="246221"/>
          </a:xfrm>
          <a:prstGeom prst="rect">
            <a:avLst/>
          </a:prstGeom>
        </p:spPr>
        <p:txBody>
          <a:bodyPr wrap="square">
            <a:spAutoFit/>
          </a:bodyPr>
          <a:lstStyle/>
          <a:p>
            <a:r>
              <a:rPr lang="es-EC" sz="1000" dirty="0"/>
              <a:t>Sensor ultrasónico HC – SRC04 vertical</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xmlns="" id="{D780E1E0-E011-45A8-95E8-82040B315B36}"/>
                  </a:ext>
                </a:extLst>
              </p:cNvPr>
              <p:cNvSpPr txBox="1"/>
              <p:nvPr/>
            </p:nvSpPr>
            <p:spPr>
              <a:xfrm>
                <a:off x="6786292" y="1160587"/>
                <a:ext cx="15326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solidFill>
                            <a:schemeClr val="tx1"/>
                          </a:solidFill>
                          <a:latin typeface="Cambria Math" panose="02040503050406030204" pitchFamily="18" charset="0"/>
                        </a:rPr>
                        <m:t>𝑣</m:t>
                      </m:r>
                      <m:r>
                        <a:rPr lang="es-EC" sz="1400" i="0">
                          <a:latin typeface="Cambria Math" panose="02040503050406030204" pitchFamily="18" charset="0"/>
                        </a:rPr>
                        <m:t>=</m:t>
                      </m:r>
                      <m:r>
                        <a:rPr lang="es-ES" sz="1400" b="0" i="1" smtClean="0">
                          <a:latin typeface="Cambria Math" panose="02040503050406030204" pitchFamily="18" charset="0"/>
                        </a:rPr>
                        <m:t>1,0 [</m:t>
                      </m:r>
                      <m:r>
                        <a:rPr lang="es-ES" sz="1400" b="0" i="1" smtClean="0">
                          <a:latin typeface="Cambria Math" panose="02040503050406030204" pitchFamily="18" charset="0"/>
                        </a:rPr>
                        <m:t>𝑚</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m:t>
                      </m:r>
                    </m:oMath>
                  </m:oMathPara>
                </a14:m>
                <a:endParaRPr lang="es-EC" dirty="0"/>
              </a:p>
            </p:txBody>
          </p:sp>
        </mc:Choice>
        <mc:Fallback xmlns="">
          <p:sp>
            <p:nvSpPr>
              <p:cNvPr id="43" name="CuadroTexto 42">
                <a:extLst>
                  <a:ext uri="{FF2B5EF4-FFF2-40B4-BE49-F238E27FC236}">
                    <a16:creationId xmlns:a16="http://schemas.microsoft.com/office/drawing/2014/main" id="{D780E1E0-E011-45A8-95E8-82040B315B36}"/>
                  </a:ext>
                </a:extLst>
              </p:cNvPr>
              <p:cNvSpPr txBox="1">
                <a:spLocks noRot="1" noChangeAspect="1" noMove="1" noResize="1" noEditPoints="1" noAdjustHandles="1" noChangeArrowheads="1" noChangeShapeType="1" noTextEdit="1"/>
              </p:cNvSpPr>
              <p:nvPr/>
            </p:nvSpPr>
            <p:spPr>
              <a:xfrm>
                <a:off x="6786292" y="1160587"/>
                <a:ext cx="1532691" cy="307777"/>
              </a:xfrm>
              <a:prstGeom prst="rect">
                <a:avLst/>
              </a:prstGeom>
              <a:blipFill>
                <a:blip r:embed="rId5"/>
                <a:stretch>
                  <a:fillRect b="-9804"/>
                </a:stretch>
              </a:blipFill>
            </p:spPr>
            <p:txBody>
              <a:bodyPr/>
              <a:lstStyle/>
              <a:p>
                <a:r>
                  <a:rPr lang="es-EC">
                    <a:noFill/>
                  </a:rPr>
                  <a:t> </a:t>
                </a:r>
              </a:p>
            </p:txBody>
          </p:sp>
        </mc:Fallback>
      </mc:AlternateContent>
      <p:pic>
        <p:nvPicPr>
          <p:cNvPr id="25" name="Imagen 24">
            <a:extLst>
              <a:ext uri="{FF2B5EF4-FFF2-40B4-BE49-F238E27FC236}">
                <a16:creationId xmlns:a16="http://schemas.microsoft.com/office/drawing/2014/main" xmlns="" id="{DC95AA36-77D8-4548-815D-1F256BA016D7}"/>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608" y="1724848"/>
            <a:ext cx="2798376" cy="1199707"/>
          </a:xfrm>
          <a:prstGeom prst="rect">
            <a:avLst/>
          </a:prstGeom>
          <a:noFill/>
          <a:ln>
            <a:noFill/>
          </a:ln>
        </p:spPr>
      </p:pic>
      <p:pic>
        <p:nvPicPr>
          <p:cNvPr id="26" name="Imagen 25">
            <a:extLst>
              <a:ext uri="{FF2B5EF4-FFF2-40B4-BE49-F238E27FC236}">
                <a16:creationId xmlns:a16="http://schemas.microsoft.com/office/drawing/2014/main" xmlns="" id="{E8919E3D-65E8-426D-B64B-AF68B40A23B2}"/>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167578" y="3602974"/>
            <a:ext cx="2847895" cy="1403962"/>
          </a:xfrm>
          <a:prstGeom prst="rect">
            <a:avLst/>
          </a:prstGeom>
          <a:noFill/>
          <a:ln>
            <a:noFill/>
          </a:ln>
        </p:spPr>
      </p:pic>
      <p:pic>
        <p:nvPicPr>
          <p:cNvPr id="32" name="Imagen 31">
            <a:extLst>
              <a:ext uri="{FF2B5EF4-FFF2-40B4-BE49-F238E27FC236}">
                <a16:creationId xmlns:a16="http://schemas.microsoft.com/office/drawing/2014/main" xmlns="" id="{2DFE33BB-4ACC-4CDE-8F2B-51DA2721093B}"/>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7469" y="3719148"/>
            <a:ext cx="2851441" cy="1287788"/>
          </a:xfrm>
          <a:prstGeom prst="rect">
            <a:avLst/>
          </a:prstGeom>
          <a:noFill/>
          <a:ln>
            <a:noFill/>
          </a:ln>
        </p:spPr>
      </p:pic>
      <p:pic>
        <p:nvPicPr>
          <p:cNvPr id="33" name="Imagen 32">
            <a:extLst>
              <a:ext uri="{FF2B5EF4-FFF2-40B4-BE49-F238E27FC236}">
                <a16:creationId xmlns:a16="http://schemas.microsoft.com/office/drawing/2014/main" xmlns="" id="{9AD12155-A7E0-484C-A7A2-676C937CDCB4}"/>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7470" y="1724848"/>
            <a:ext cx="2846890" cy="1229292"/>
          </a:xfrm>
          <a:prstGeom prst="rect">
            <a:avLst/>
          </a:prstGeom>
          <a:noFill/>
          <a:ln>
            <a:noFill/>
          </a:ln>
        </p:spPr>
      </p:pic>
      <p:pic>
        <p:nvPicPr>
          <p:cNvPr id="39" name="Imagen 38">
            <a:extLst>
              <a:ext uri="{FF2B5EF4-FFF2-40B4-BE49-F238E27FC236}">
                <a16:creationId xmlns:a16="http://schemas.microsoft.com/office/drawing/2014/main" xmlns="" id="{9372B8B0-BD33-46BF-814C-7122CE4EACC5}"/>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05262" y="3717401"/>
            <a:ext cx="2946815" cy="1287789"/>
          </a:xfrm>
          <a:prstGeom prst="rect">
            <a:avLst/>
          </a:prstGeom>
          <a:noFill/>
          <a:ln>
            <a:noFill/>
          </a:ln>
        </p:spPr>
      </p:pic>
      <p:pic>
        <p:nvPicPr>
          <p:cNvPr id="44" name="Imagen 43">
            <a:extLst>
              <a:ext uri="{FF2B5EF4-FFF2-40B4-BE49-F238E27FC236}">
                <a16:creationId xmlns:a16="http://schemas.microsoft.com/office/drawing/2014/main" xmlns="" id="{9E7AFDAA-5A52-40E5-9048-C3EDAF84AE23}"/>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05262" y="1753732"/>
            <a:ext cx="2947469" cy="1188239"/>
          </a:xfrm>
          <a:prstGeom prst="rect">
            <a:avLst/>
          </a:prstGeom>
          <a:noFill/>
          <a:ln>
            <a:noFill/>
          </a:ln>
        </p:spPr>
      </p:pic>
    </p:spTree>
    <p:extLst>
      <p:ext uri="{BB962C8B-B14F-4D97-AF65-F5344CB8AC3E}">
        <p14:creationId xmlns:p14="http://schemas.microsoft.com/office/powerpoint/2010/main" val="57850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700423"/>
            <a:ext cx="7259254" cy="416011"/>
          </a:xfrm>
          <a:prstGeom prst="rect">
            <a:avLst/>
          </a:prstGeom>
          <a:noFill/>
        </p:spPr>
        <p:txBody>
          <a:bodyPr wrap="square" rtlCol="0">
            <a:spAutoFit/>
          </a:bodyPr>
          <a:lstStyle/>
          <a:p>
            <a:pPr>
              <a:lnSpc>
                <a:spcPct val="150000"/>
              </a:lnSpc>
            </a:pPr>
            <a:r>
              <a:rPr lang="es-EC" sz="1600" b="1" dirty="0"/>
              <a:t>RESULTADOS DE LAS PRUEBAS DE PARADA AUTOMÁTICA</a:t>
            </a:r>
          </a:p>
        </p:txBody>
      </p:sp>
      <p:pic>
        <p:nvPicPr>
          <p:cNvPr id="5" name="Imagen 4">
            <a:extLst>
              <a:ext uri="{FF2B5EF4-FFF2-40B4-BE49-F238E27FC236}">
                <a16:creationId xmlns:a16="http://schemas.microsoft.com/office/drawing/2014/main" xmlns="" id="{9F87716C-BE15-40AB-BC4A-B88862C9F2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01561" y="1166127"/>
            <a:ext cx="3663228" cy="2182578"/>
          </a:xfrm>
          <a:prstGeom prst="rect">
            <a:avLst/>
          </a:prstGeom>
        </p:spPr>
      </p:pic>
      <p:pic>
        <p:nvPicPr>
          <p:cNvPr id="13" name="Imagen 12">
            <a:extLst>
              <a:ext uri="{FF2B5EF4-FFF2-40B4-BE49-F238E27FC236}">
                <a16:creationId xmlns:a16="http://schemas.microsoft.com/office/drawing/2014/main" xmlns="" id="{F757B96C-9389-4B95-9EBE-4B701B1744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1561" y="3498731"/>
            <a:ext cx="3712428" cy="2182578"/>
          </a:xfrm>
          <a:prstGeom prst="rect">
            <a:avLst/>
          </a:prstGeom>
        </p:spPr>
      </p:pic>
      <p:sp>
        <p:nvSpPr>
          <p:cNvPr id="9" name="TextBox 2">
            <a:extLst>
              <a:ext uri="{FF2B5EF4-FFF2-40B4-BE49-F238E27FC236}">
                <a16:creationId xmlns:a16="http://schemas.microsoft.com/office/drawing/2014/main" xmlns="" id="{C7F6826D-23E1-40B4-B942-0CD5D7D27F7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xmlns="" id="{202967F5-4637-4BAE-A20B-11343BDCACE2}"/>
                  </a:ext>
                </a:extLst>
              </p:cNvPr>
              <p:cNvGraphicFramePr>
                <a:graphicFrameLocks noGrp="1"/>
              </p:cNvGraphicFramePr>
              <p:nvPr>
                <p:extLst>
                  <p:ext uri="{D42A27DB-BD31-4B8C-83A1-F6EECF244321}">
                    <p14:modId xmlns:p14="http://schemas.microsoft.com/office/powerpoint/2010/main" val="1797459516"/>
                  </p:ext>
                </p:extLst>
              </p:nvPr>
            </p:nvGraphicFramePr>
            <p:xfrm>
              <a:off x="380799" y="1311981"/>
              <a:ext cx="4317114" cy="4673600"/>
            </p:xfrm>
            <a:graphic>
              <a:graphicData uri="http://schemas.openxmlformats.org/drawingml/2006/table">
                <a:tbl>
                  <a:tblPr firstRow="1" firstCol="1" bandRow="1">
                    <a:tableStyleId>{9D7B26C5-4107-4FEC-AEDC-1716B250A1EF}</a:tableStyleId>
                  </a:tblPr>
                  <a:tblGrid>
                    <a:gridCol w="723309">
                      <a:extLst>
                        <a:ext uri="{9D8B030D-6E8A-4147-A177-3AD203B41FA5}">
                          <a16:colId xmlns:a16="http://schemas.microsoft.com/office/drawing/2014/main" xmlns="" val="2004602650"/>
                        </a:ext>
                      </a:extLst>
                    </a:gridCol>
                    <a:gridCol w="999461">
                      <a:extLst>
                        <a:ext uri="{9D8B030D-6E8A-4147-A177-3AD203B41FA5}">
                          <a16:colId xmlns:a16="http://schemas.microsoft.com/office/drawing/2014/main" xmlns="" val="3392501489"/>
                        </a:ext>
                      </a:extLst>
                    </a:gridCol>
                    <a:gridCol w="797441">
                      <a:extLst>
                        <a:ext uri="{9D8B030D-6E8A-4147-A177-3AD203B41FA5}">
                          <a16:colId xmlns:a16="http://schemas.microsoft.com/office/drawing/2014/main" xmlns="" val="3729113810"/>
                        </a:ext>
                      </a:extLst>
                    </a:gridCol>
                    <a:gridCol w="531628">
                      <a:extLst>
                        <a:ext uri="{9D8B030D-6E8A-4147-A177-3AD203B41FA5}">
                          <a16:colId xmlns:a16="http://schemas.microsoft.com/office/drawing/2014/main" xmlns="" val="2529263727"/>
                        </a:ext>
                      </a:extLst>
                    </a:gridCol>
                    <a:gridCol w="606056">
                      <a:extLst>
                        <a:ext uri="{9D8B030D-6E8A-4147-A177-3AD203B41FA5}">
                          <a16:colId xmlns:a16="http://schemas.microsoft.com/office/drawing/2014/main" xmlns="" val="1345206145"/>
                        </a:ext>
                      </a:extLst>
                    </a:gridCol>
                    <a:gridCol w="659219">
                      <a:extLst>
                        <a:ext uri="{9D8B030D-6E8A-4147-A177-3AD203B41FA5}">
                          <a16:colId xmlns:a16="http://schemas.microsoft.com/office/drawing/2014/main" xmlns="" val="2286584198"/>
                        </a:ext>
                      </a:extLst>
                    </a:gridCol>
                  </a:tblGrid>
                  <a:tr h="266494">
                    <a:tc>
                      <a:txBody>
                        <a:bodyPr/>
                        <a:lstStyle/>
                        <a:p>
                          <a:pPr>
                            <a:lnSpc>
                              <a:spcPct val="150000"/>
                            </a:lnSpc>
                            <a:spcAft>
                              <a:spcPts val="800"/>
                            </a:spcAft>
                          </a:pPr>
                          <a:r>
                            <a:rPr lang="es-EC" sz="800" cap="all" dirty="0">
                              <a:effectLst/>
                            </a:rPr>
                            <a:t> </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nSpc>
                              <a:spcPct val="150000"/>
                            </a:lnSpc>
                            <a:spcAft>
                              <a:spcPts val="800"/>
                            </a:spcAft>
                          </a:pPr>
                          <a:r>
                            <a:rPr lang="es-EC" sz="800" cap="all">
                              <a:effectLst/>
                            </a:rPr>
                            <a:t>SENSOR HC-SR04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cap="all">
                              <a:effectLst/>
                            </a:rPr>
                            <a:t>N° Pruebas</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C" sz="800" cap="all">
                                    <a:effectLst/>
                                    <a:latin typeface="Cambria Math" panose="02040503050406030204" pitchFamily="18" charset="0"/>
                                  </a:rPr>
                                  <m:t>𝒗</m:t>
                                </m:r>
                                <m:r>
                                  <a:rPr lang="es-EC" sz="800" cap="all">
                                    <a:effectLst/>
                                    <a:latin typeface="Cambria Math" panose="02040503050406030204" pitchFamily="18" charset="0"/>
                                  </a:rPr>
                                  <m:t> [</m:t>
                                </m:r>
                                <m:r>
                                  <a:rPr lang="es-EC" sz="800" cap="all">
                                    <a:effectLst/>
                                    <a:latin typeface="Cambria Math" panose="02040503050406030204" pitchFamily="18" charset="0"/>
                                  </a:rPr>
                                  <m:t>𝒎</m:t>
                                </m:r>
                                <m:r>
                                  <a:rPr lang="es-EC" sz="800" cap="all">
                                    <a:effectLst/>
                                    <a:latin typeface="Cambria Math" panose="02040503050406030204" pitchFamily="18" charset="0"/>
                                  </a:rPr>
                                  <m:t>/</m:t>
                                </m:r>
                                <m:r>
                                  <a:rPr lang="es-EC" sz="800" cap="all">
                                    <a:effectLst/>
                                    <a:latin typeface="Cambria Math" panose="02040503050406030204" pitchFamily="18" charset="0"/>
                                  </a:rPr>
                                  <m:t>𝒔</m:t>
                                </m:r>
                                <m:r>
                                  <a:rPr lang="es-EC" sz="800" cap="all">
                                    <a:effectLst/>
                                    <a:latin typeface="Cambria Math" panose="02040503050406030204" pitchFamily="18" charset="0"/>
                                  </a:rPr>
                                  <m:t>]</m:t>
                                </m:r>
                              </m:oMath>
                            </m:oMathPara>
                          </a14:m>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C" sz="800" cap="all">
                                    <a:effectLst/>
                                    <a:latin typeface="Cambria Math" panose="02040503050406030204" pitchFamily="18" charset="0"/>
                                  </a:rPr>
                                  <m:t>𝒙</m:t>
                                </m:r>
                                <m:r>
                                  <a:rPr lang="es-EC" sz="800" cap="all">
                                    <a:effectLst/>
                                    <a:latin typeface="Cambria Math" panose="02040503050406030204" pitchFamily="18" charset="0"/>
                                  </a:rPr>
                                  <m:t> [</m:t>
                                </m:r>
                                <m:r>
                                  <a:rPr lang="es-EC" sz="800" cap="all">
                                    <a:effectLst/>
                                    <a:latin typeface="Cambria Math" panose="02040503050406030204" pitchFamily="18" charset="0"/>
                                  </a:rPr>
                                  <m:t>𝒎</m:t>
                                </m:r>
                                <m:r>
                                  <a:rPr lang="es-EC" sz="800" cap="all">
                                    <a:effectLst/>
                                    <a:latin typeface="Cambria Math" panose="02040503050406030204" pitchFamily="18" charset="0"/>
                                  </a:rPr>
                                  <m:t>]</m:t>
                                </m:r>
                              </m:oMath>
                            </m:oMathPara>
                          </a14:m>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C" sz="800" cap="all">
                                    <a:effectLst/>
                                    <a:latin typeface="Cambria Math" panose="02040503050406030204" pitchFamily="18" charset="0"/>
                                  </a:rPr>
                                  <m:t>𝒕</m:t>
                                </m:r>
                                <m:r>
                                  <a:rPr lang="es-EC" sz="800" cap="all">
                                    <a:effectLst/>
                                    <a:latin typeface="Cambria Math" panose="02040503050406030204" pitchFamily="18" charset="0"/>
                                  </a:rPr>
                                  <m:t> [</m:t>
                                </m:r>
                                <m:r>
                                  <a:rPr lang="es-EC" sz="800" cap="all">
                                    <a:effectLst/>
                                    <a:latin typeface="Cambria Math" panose="02040503050406030204" pitchFamily="18" charset="0"/>
                                  </a:rPr>
                                  <m:t>𝒔</m:t>
                                </m:r>
                                <m:r>
                                  <a:rPr lang="es-EC" sz="800" cap="all">
                                    <a:effectLst/>
                                    <a:latin typeface="Cambria Math" panose="02040503050406030204" pitchFamily="18" charset="0"/>
                                  </a:rPr>
                                  <m:t>]</m:t>
                                </m:r>
                              </m:oMath>
                            </m:oMathPara>
                          </a14:m>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596940822"/>
                      </a:ext>
                    </a:extLst>
                  </a:tr>
                  <a:tr h="170202">
                    <a:tc rowSpan="6">
                      <a:txBody>
                        <a:bodyPr/>
                        <a:lstStyle/>
                        <a:p>
                          <a:pPr>
                            <a:lnSpc>
                              <a:spcPct val="150000"/>
                            </a:lnSpc>
                            <a:spcAft>
                              <a:spcPts val="800"/>
                            </a:spcAft>
                          </a:pPr>
                          <a:r>
                            <a:rPr lang="es-EC" sz="800" cap="all">
                              <a:effectLst/>
                            </a:rPr>
                            <a:t>Sector derecho</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rowSpan="3">
                      <a:txBody>
                        <a:bodyPr/>
                        <a:lstStyle/>
                        <a:p>
                          <a:pPr>
                            <a:lnSpc>
                              <a:spcPct val="150000"/>
                            </a:lnSpc>
                            <a:spcAft>
                              <a:spcPts val="800"/>
                            </a:spcAft>
                          </a:pPr>
                          <a:r>
                            <a:rPr lang="es-EC" sz="800">
                              <a:effectLst/>
                            </a:rPr>
                            <a:t>Sensor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497396871"/>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684733053"/>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1133104087"/>
                      </a:ext>
                    </a:extLst>
                  </a:tr>
                  <a:tr h="170202">
                    <a:tc vMerge="1">
                      <a:txBody>
                        <a:bodyPr/>
                        <a:lstStyle/>
                        <a:p>
                          <a:endParaRPr lang="es-EC"/>
                        </a:p>
                      </a:txBody>
                      <a:tcPr/>
                    </a:tc>
                    <a:tc rowSpan="3">
                      <a:txBody>
                        <a:bodyPr/>
                        <a:lstStyle/>
                        <a:p>
                          <a:pPr>
                            <a:lnSpc>
                              <a:spcPct val="150000"/>
                            </a:lnSpc>
                            <a:spcAft>
                              <a:spcPts val="800"/>
                            </a:spcAft>
                          </a:pPr>
                          <a:r>
                            <a:rPr lang="es-EC" sz="800">
                              <a:effectLst/>
                            </a:rPr>
                            <a:t>Sensor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4240112096"/>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94702209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198830097"/>
                      </a:ext>
                    </a:extLst>
                  </a:tr>
                  <a:tr h="170202">
                    <a:tc rowSpan="6">
                      <a:txBody>
                        <a:bodyPr/>
                        <a:lstStyle/>
                        <a:p>
                          <a:pPr>
                            <a:lnSpc>
                              <a:spcPct val="150000"/>
                            </a:lnSpc>
                            <a:spcAft>
                              <a:spcPts val="800"/>
                            </a:spcAft>
                          </a:pPr>
                          <a:r>
                            <a:rPr lang="es-EC" sz="800" cap="all" dirty="0">
                              <a:effectLst/>
                            </a:rPr>
                            <a:t>sector izquierdo</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solidFill>
                          <a:schemeClr val="bg1">
                            <a:alpha val="20000"/>
                          </a:schemeClr>
                        </a:solidFill>
                      </a:tcPr>
                    </a:tc>
                    <a:tc rowSpan="3">
                      <a:txBody>
                        <a:bodyPr/>
                        <a:lstStyle/>
                        <a:p>
                          <a:pPr>
                            <a:lnSpc>
                              <a:spcPct val="150000"/>
                            </a:lnSpc>
                            <a:spcAft>
                              <a:spcPts val="800"/>
                            </a:spcAft>
                          </a:pPr>
                          <a:r>
                            <a:rPr lang="es-EC" sz="800">
                              <a:effectLst/>
                            </a:rPr>
                            <a:t>Sensor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450190327"/>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768352650"/>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182213680"/>
                      </a:ext>
                    </a:extLst>
                  </a:tr>
                  <a:tr h="170202">
                    <a:tc vMerge="1">
                      <a:txBody>
                        <a:bodyPr/>
                        <a:lstStyle/>
                        <a:p>
                          <a:endParaRPr lang="es-EC"/>
                        </a:p>
                      </a:txBody>
                      <a:tcPr/>
                    </a:tc>
                    <a:tc rowSpan="3">
                      <a:txBody>
                        <a:bodyPr/>
                        <a:lstStyle/>
                        <a:p>
                          <a:pPr>
                            <a:lnSpc>
                              <a:spcPct val="150000"/>
                            </a:lnSpc>
                            <a:spcAft>
                              <a:spcPts val="800"/>
                            </a:spcAft>
                          </a:pPr>
                          <a:r>
                            <a:rPr lang="es-EC" sz="800">
                              <a:effectLst/>
                            </a:rPr>
                            <a:t>Sensor 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12441976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07727081"/>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4277602357"/>
                      </a:ext>
                    </a:extLst>
                  </a:tr>
                  <a:tr h="170202">
                    <a:tc rowSpan="6">
                      <a:txBody>
                        <a:bodyPr/>
                        <a:lstStyle/>
                        <a:p>
                          <a:pPr>
                            <a:lnSpc>
                              <a:spcPct val="150000"/>
                            </a:lnSpc>
                            <a:spcAft>
                              <a:spcPts val="800"/>
                            </a:spcAft>
                          </a:pPr>
                          <a:r>
                            <a:rPr lang="es-EC" sz="800" cap="all" dirty="0">
                              <a:effectLst/>
                            </a:rPr>
                            <a:t>sector frontal superior</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rowSpan="3">
                      <a:txBody>
                        <a:bodyPr/>
                        <a:lstStyle/>
                        <a:p>
                          <a:pPr>
                            <a:lnSpc>
                              <a:spcPct val="150000"/>
                            </a:lnSpc>
                            <a:spcAft>
                              <a:spcPts val="800"/>
                            </a:spcAft>
                          </a:pPr>
                          <a:r>
                            <a:rPr lang="es-EC" sz="800">
                              <a:effectLst/>
                            </a:rPr>
                            <a:t>Sensor 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81080964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52933563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1346229"/>
                      </a:ext>
                    </a:extLst>
                  </a:tr>
                  <a:tr h="170202">
                    <a:tc vMerge="1">
                      <a:txBody>
                        <a:bodyPr/>
                        <a:lstStyle/>
                        <a:p>
                          <a:endParaRPr lang="es-EC"/>
                        </a:p>
                      </a:txBody>
                      <a:tcPr/>
                    </a:tc>
                    <a:tc rowSpan="3">
                      <a:txBody>
                        <a:bodyPr/>
                        <a:lstStyle/>
                        <a:p>
                          <a:pPr>
                            <a:lnSpc>
                              <a:spcPct val="150000"/>
                            </a:lnSpc>
                            <a:spcAft>
                              <a:spcPts val="800"/>
                            </a:spcAft>
                          </a:pPr>
                          <a:r>
                            <a:rPr lang="es-EC" sz="800">
                              <a:effectLst/>
                            </a:rPr>
                            <a:t>Sensor 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928518635"/>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0,062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88688685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005083244"/>
                      </a:ext>
                    </a:extLst>
                  </a:tr>
                  <a:tr h="170202">
                    <a:tc rowSpan="6">
                      <a:txBody>
                        <a:bodyPr/>
                        <a:lstStyle/>
                        <a:p>
                          <a:pPr>
                            <a:lnSpc>
                              <a:spcPct val="150000"/>
                            </a:lnSpc>
                            <a:spcAft>
                              <a:spcPts val="800"/>
                            </a:spcAft>
                          </a:pPr>
                          <a:r>
                            <a:rPr lang="es-EC" sz="800" cap="all" dirty="0">
                              <a:effectLst/>
                            </a:rPr>
                            <a:t>sector frontal inferior</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solidFill>
                          <a:schemeClr val="bg1">
                            <a:alpha val="20000"/>
                          </a:schemeClr>
                        </a:solidFill>
                      </a:tcPr>
                    </a:tc>
                    <a:tc rowSpan="3">
                      <a:txBody>
                        <a:bodyPr/>
                        <a:lstStyle/>
                        <a:p>
                          <a:pPr>
                            <a:lnSpc>
                              <a:spcPct val="150000"/>
                            </a:lnSpc>
                            <a:spcAft>
                              <a:spcPts val="800"/>
                            </a:spcAft>
                          </a:pPr>
                          <a:r>
                            <a:rPr lang="es-EC" sz="800">
                              <a:effectLst/>
                            </a:rPr>
                            <a:t>Sensor 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184940439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140031690"/>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97949930"/>
                      </a:ext>
                    </a:extLst>
                  </a:tr>
                  <a:tr h="170202">
                    <a:tc vMerge="1">
                      <a:txBody>
                        <a:bodyPr/>
                        <a:lstStyle/>
                        <a:p>
                          <a:endParaRPr lang="es-EC"/>
                        </a:p>
                      </a:txBody>
                      <a:tcPr/>
                    </a:tc>
                    <a:tc rowSpan="3">
                      <a:txBody>
                        <a:bodyPr/>
                        <a:lstStyle/>
                        <a:p>
                          <a:pPr>
                            <a:lnSpc>
                              <a:spcPct val="150000"/>
                            </a:lnSpc>
                            <a:spcAft>
                              <a:spcPts val="800"/>
                            </a:spcAft>
                          </a:pPr>
                          <a:r>
                            <a:rPr lang="es-EC" sz="800">
                              <a:effectLst/>
                            </a:rPr>
                            <a:t>Sensor 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501882527"/>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2584923836"/>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dirty="0">
                              <a:effectLst/>
                            </a:rPr>
                            <a:t>0,036</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xmlns="" val="3404280415"/>
                      </a:ext>
                    </a:extLst>
                  </a:tr>
                </a:tbl>
              </a:graphicData>
            </a:graphic>
          </p:graphicFrame>
        </mc:Choice>
        <mc:Fallback xmlns="">
          <p:graphicFrame>
            <p:nvGraphicFramePr>
              <p:cNvPr id="4" name="Tabla 3">
                <a:extLst>
                  <a:ext uri="{FF2B5EF4-FFF2-40B4-BE49-F238E27FC236}">
                    <a16:creationId xmlns:a16="http://schemas.microsoft.com/office/drawing/2014/main" id="{202967F5-4637-4BAE-A20B-11343BDCACE2}"/>
                  </a:ext>
                </a:extLst>
              </p:cNvPr>
              <p:cNvGraphicFramePr>
                <a:graphicFrameLocks noGrp="1"/>
              </p:cNvGraphicFramePr>
              <p:nvPr>
                <p:extLst>
                  <p:ext uri="{D42A27DB-BD31-4B8C-83A1-F6EECF244321}">
                    <p14:modId xmlns:p14="http://schemas.microsoft.com/office/powerpoint/2010/main" val="1797459516"/>
                  </p:ext>
                </p:extLst>
              </p:nvPr>
            </p:nvGraphicFramePr>
            <p:xfrm>
              <a:off x="380799" y="1311981"/>
              <a:ext cx="4317114" cy="4369328"/>
            </p:xfrm>
            <a:graphic>
              <a:graphicData uri="http://schemas.openxmlformats.org/drawingml/2006/table">
                <a:tbl>
                  <a:tblPr firstRow="1" firstCol="1" bandRow="1">
                    <a:tableStyleId>{9D7B26C5-4107-4FEC-AEDC-1716B250A1EF}</a:tableStyleId>
                  </a:tblPr>
                  <a:tblGrid>
                    <a:gridCol w="723309">
                      <a:extLst>
                        <a:ext uri="{9D8B030D-6E8A-4147-A177-3AD203B41FA5}">
                          <a16:colId xmlns:a16="http://schemas.microsoft.com/office/drawing/2014/main" val="2004602650"/>
                        </a:ext>
                      </a:extLst>
                    </a:gridCol>
                    <a:gridCol w="999461">
                      <a:extLst>
                        <a:ext uri="{9D8B030D-6E8A-4147-A177-3AD203B41FA5}">
                          <a16:colId xmlns:a16="http://schemas.microsoft.com/office/drawing/2014/main" val="3392501489"/>
                        </a:ext>
                      </a:extLst>
                    </a:gridCol>
                    <a:gridCol w="797441">
                      <a:extLst>
                        <a:ext uri="{9D8B030D-6E8A-4147-A177-3AD203B41FA5}">
                          <a16:colId xmlns:a16="http://schemas.microsoft.com/office/drawing/2014/main" val="3729113810"/>
                        </a:ext>
                      </a:extLst>
                    </a:gridCol>
                    <a:gridCol w="531628">
                      <a:extLst>
                        <a:ext uri="{9D8B030D-6E8A-4147-A177-3AD203B41FA5}">
                          <a16:colId xmlns:a16="http://schemas.microsoft.com/office/drawing/2014/main" val="2529263727"/>
                        </a:ext>
                      </a:extLst>
                    </a:gridCol>
                    <a:gridCol w="606056">
                      <a:extLst>
                        <a:ext uri="{9D8B030D-6E8A-4147-A177-3AD203B41FA5}">
                          <a16:colId xmlns:a16="http://schemas.microsoft.com/office/drawing/2014/main" val="1345206145"/>
                        </a:ext>
                      </a:extLst>
                    </a:gridCol>
                    <a:gridCol w="659219">
                      <a:extLst>
                        <a:ext uri="{9D8B030D-6E8A-4147-A177-3AD203B41FA5}">
                          <a16:colId xmlns:a16="http://schemas.microsoft.com/office/drawing/2014/main" val="2286584198"/>
                        </a:ext>
                      </a:extLst>
                    </a:gridCol>
                  </a:tblGrid>
                  <a:tr h="284480">
                    <a:tc>
                      <a:txBody>
                        <a:bodyPr/>
                        <a:lstStyle/>
                        <a:p>
                          <a:pPr>
                            <a:lnSpc>
                              <a:spcPct val="150000"/>
                            </a:lnSpc>
                            <a:spcAft>
                              <a:spcPts val="800"/>
                            </a:spcAft>
                          </a:pPr>
                          <a:r>
                            <a:rPr lang="es-EC" sz="800" cap="all" dirty="0">
                              <a:effectLst/>
                            </a:rPr>
                            <a:t> </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nSpc>
                              <a:spcPct val="150000"/>
                            </a:lnSpc>
                            <a:spcAft>
                              <a:spcPts val="800"/>
                            </a:spcAft>
                          </a:pPr>
                          <a:r>
                            <a:rPr lang="es-EC" sz="800" cap="all">
                              <a:effectLst/>
                            </a:rPr>
                            <a:t>SENSOR HC-SR04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cap="all">
                              <a:effectLst/>
                            </a:rPr>
                            <a:t>N° Pruebas</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endParaRPr lang="es-EC"/>
                        </a:p>
                      </a:txBody>
                      <a:tcPr marL="51765" marR="51765" marT="0" marB="0" anchor="ctr">
                        <a:blipFill>
                          <a:blip r:embed="rId5"/>
                          <a:stretch>
                            <a:fillRect l="-475862" t="-2128" r="-240230" b="-1446809"/>
                          </a:stretch>
                        </a:blipFill>
                      </a:tcPr>
                    </a:tc>
                    <a:tc>
                      <a:txBody>
                        <a:bodyPr/>
                        <a:lstStyle/>
                        <a:p>
                          <a:endParaRPr lang="es-EC"/>
                        </a:p>
                      </a:txBody>
                      <a:tcPr marL="51765" marR="51765" marT="0" marB="0" anchor="ctr">
                        <a:blipFill>
                          <a:blip r:embed="rId5"/>
                          <a:stretch>
                            <a:fillRect l="-501000" t="-2128" r="-109000" b="-1446809"/>
                          </a:stretch>
                        </a:blipFill>
                      </a:tcPr>
                    </a:tc>
                    <a:tc>
                      <a:txBody>
                        <a:bodyPr/>
                        <a:lstStyle/>
                        <a:p>
                          <a:endParaRPr lang="es-EC"/>
                        </a:p>
                      </a:txBody>
                      <a:tcPr marL="51765" marR="51765" marT="0" marB="0" anchor="ctr">
                        <a:blipFill>
                          <a:blip r:embed="rId5"/>
                          <a:stretch>
                            <a:fillRect l="-556481" t="-2128" r="-926" b="-1446809"/>
                          </a:stretch>
                        </a:blipFill>
                      </a:tcPr>
                    </a:tc>
                    <a:extLst>
                      <a:ext uri="{0D108BD9-81ED-4DB2-BD59-A6C34878D82A}">
                        <a16:rowId xmlns:a16="http://schemas.microsoft.com/office/drawing/2014/main" val="3596940822"/>
                      </a:ext>
                    </a:extLst>
                  </a:tr>
                  <a:tr h="170202">
                    <a:tc rowSpan="6">
                      <a:txBody>
                        <a:bodyPr/>
                        <a:lstStyle/>
                        <a:p>
                          <a:pPr>
                            <a:lnSpc>
                              <a:spcPct val="150000"/>
                            </a:lnSpc>
                            <a:spcAft>
                              <a:spcPts val="800"/>
                            </a:spcAft>
                          </a:pPr>
                          <a:r>
                            <a:rPr lang="es-EC" sz="800" cap="all">
                              <a:effectLst/>
                            </a:rPr>
                            <a:t>Sector derecho</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rowSpan="3">
                      <a:txBody>
                        <a:bodyPr/>
                        <a:lstStyle/>
                        <a:p>
                          <a:pPr>
                            <a:lnSpc>
                              <a:spcPct val="150000"/>
                            </a:lnSpc>
                            <a:spcAft>
                              <a:spcPts val="800"/>
                            </a:spcAft>
                          </a:pPr>
                          <a:r>
                            <a:rPr lang="es-EC" sz="800">
                              <a:effectLst/>
                            </a:rPr>
                            <a:t>Sensor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497396871"/>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684733053"/>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1133104087"/>
                      </a:ext>
                    </a:extLst>
                  </a:tr>
                  <a:tr h="170202">
                    <a:tc vMerge="1">
                      <a:txBody>
                        <a:bodyPr/>
                        <a:lstStyle/>
                        <a:p>
                          <a:endParaRPr lang="es-EC"/>
                        </a:p>
                      </a:txBody>
                      <a:tcPr/>
                    </a:tc>
                    <a:tc rowSpan="3">
                      <a:txBody>
                        <a:bodyPr/>
                        <a:lstStyle/>
                        <a:p>
                          <a:pPr>
                            <a:lnSpc>
                              <a:spcPct val="150000"/>
                            </a:lnSpc>
                            <a:spcAft>
                              <a:spcPts val="800"/>
                            </a:spcAft>
                          </a:pPr>
                          <a:r>
                            <a:rPr lang="es-EC" sz="800">
                              <a:effectLst/>
                            </a:rPr>
                            <a:t>Sensor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4240112096"/>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94702209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198830097"/>
                      </a:ext>
                    </a:extLst>
                  </a:tr>
                  <a:tr h="170202">
                    <a:tc rowSpan="6">
                      <a:txBody>
                        <a:bodyPr/>
                        <a:lstStyle/>
                        <a:p>
                          <a:pPr>
                            <a:lnSpc>
                              <a:spcPct val="150000"/>
                            </a:lnSpc>
                            <a:spcAft>
                              <a:spcPts val="800"/>
                            </a:spcAft>
                          </a:pPr>
                          <a:r>
                            <a:rPr lang="es-EC" sz="800" cap="all" dirty="0">
                              <a:effectLst/>
                            </a:rPr>
                            <a:t>sector izquierdo</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solidFill>
                          <a:schemeClr val="bg1">
                            <a:alpha val="20000"/>
                          </a:schemeClr>
                        </a:solidFill>
                      </a:tcPr>
                    </a:tc>
                    <a:tc rowSpan="3">
                      <a:txBody>
                        <a:bodyPr/>
                        <a:lstStyle/>
                        <a:p>
                          <a:pPr>
                            <a:lnSpc>
                              <a:spcPct val="150000"/>
                            </a:lnSpc>
                            <a:spcAft>
                              <a:spcPts val="800"/>
                            </a:spcAft>
                          </a:pPr>
                          <a:r>
                            <a:rPr lang="es-EC" sz="800">
                              <a:effectLst/>
                            </a:rPr>
                            <a:t>Sensor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450190327"/>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768352650"/>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182213680"/>
                      </a:ext>
                    </a:extLst>
                  </a:tr>
                  <a:tr h="170202">
                    <a:tc vMerge="1">
                      <a:txBody>
                        <a:bodyPr/>
                        <a:lstStyle/>
                        <a:p>
                          <a:endParaRPr lang="es-EC"/>
                        </a:p>
                      </a:txBody>
                      <a:tcPr/>
                    </a:tc>
                    <a:tc rowSpan="3">
                      <a:txBody>
                        <a:bodyPr/>
                        <a:lstStyle/>
                        <a:p>
                          <a:pPr>
                            <a:lnSpc>
                              <a:spcPct val="150000"/>
                            </a:lnSpc>
                            <a:spcAft>
                              <a:spcPts val="800"/>
                            </a:spcAft>
                          </a:pPr>
                          <a:r>
                            <a:rPr lang="es-EC" sz="800">
                              <a:effectLst/>
                            </a:rPr>
                            <a:t>Sensor 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12441976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07727081"/>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4277602357"/>
                      </a:ext>
                    </a:extLst>
                  </a:tr>
                  <a:tr h="170202">
                    <a:tc rowSpan="6">
                      <a:txBody>
                        <a:bodyPr/>
                        <a:lstStyle/>
                        <a:p>
                          <a:pPr>
                            <a:lnSpc>
                              <a:spcPct val="150000"/>
                            </a:lnSpc>
                            <a:spcAft>
                              <a:spcPts val="800"/>
                            </a:spcAft>
                          </a:pPr>
                          <a:r>
                            <a:rPr lang="es-EC" sz="800" cap="all" dirty="0">
                              <a:effectLst/>
                            </a:rPr>
                            <a:t>sector frontal superior</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rowSpan="3">
                      <a:txBody>
                        <a:bodyPr/>
                        <a:lstStyle/>
                        <a:p>
                          <a:pPr>
                            <a:lnSpc>
                              <a:spcPct val="150000"/>
                            </a:lnSpc>
                            <a:spcAft>
                              <a:spcPts val="800"/>
                            </a:spcAft>
                          </a:pPr>
                          <a:r>
                            <a:rPr lang="es-EC" sz="800">
                              <a:effectLst/>
                            </a:rPr>
                            <a:t>Sensor 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81080964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52933563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1346229"/>
                      </a:ext>
                    </a:extLst>
                  </a:tr>
                  <a:tr h="170202">
                    <a:tc vMerge="1">
                      <a:txBody>
                        <a:bodyPr/>
                        <a:lstStyle/>
                        <a:p>
                          <a:endParaRPr lang="es-EC"/>
                        </a:p>
                      </a:txBody>
                      <a:tcPr/>
                    </a:tc>
                    <a:tc rowSpan="3">
                      <a:txBody>
                        <a:bodyPr/>
                        <a:lstStyle/>
                        <a:p>
                          <a:pPr>
                            <a:lnSpc>
                              <a:spcPct val="150000"/>
                            </a:lnSpc>
                            <a:spcAft>
                              <a:spcPts val="800"/>
                            </a:spcAft>
                          </a:pPr>
                          <a:r>
                            <a:rPr lang="es-EC" sz="800">
                              <a:effectLst/>
                            </a:rPr>
                            <a:t>Sensor 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0,14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928518635"/>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0,062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886886858"/>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0,039</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005083244"/>
                      </a:ext>
                    </a:extLst>
                  </a:tr>
                  <a:tr h="170202">
                    <a:tc rowSpan="6">
                      <a:txBody>
                        <a:bodyPr/>
                        <a:lstStyle/>
                        <a:p>
                          <a:pPr>
                            <a:lnSpc>
                              <a:spcPct val="150000"/>
                            </a:lnSpc>
                            <a:spcAft>
                              <a:spcPts val="800"/>
                            </a:spcAft>
                          </a:pPr>
                          <a:r>
                            <a:rPr lang="es-EC" sz="800" cap="all" dirty="0">
                              <a:effectLst/>
                            </a:rPr>
                            <a:t>sector frontal inferior</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solidFill>
                          <a:schemeClr val="bg1">
                            <a:alpha val="20000"/>
                          </a:schemeClr>
                        </a:solidFill>
                      </a:tcPr>
                    </a:tc>
                    <a:tc rowSpan="3">
                      <a:txBody>
                        <a:bodyPr/>
                        <a:lstStyle/>
                        <a:p>
                          <a:pPr>
                            <a:lnSpc>
                              <a:spcPct val="150000"/>
                            </a:lnSpc>
                            <a:spcAft>
                              <a:spcPts val="800"/>
                            </a:spcAft>
                          </a:pPr>
                          <a:r>
                            <a:rPr lang="es-EC" sz="800">
                              <a:effectLst/>
                            </a:rPr>
                            <a:t>Sensor 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1849404394"/>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0,027</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0,054</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140031690"/>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0,041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97949930"/>
                      </a:ext>
                    </a:extLst>
                  </a:tr>
                  <a:tr h="170202">
                    <a:tc vMerge="1">
                      <a:txBody>
                        <a:bodyPr/>
                        <a:lstStyle/>
                        <a:p>
                          <a:endParaRPr lang="es-EC"/>
                        </a:p>
                      </a:txBody>
                      <a:tcPr/>
                    </a:tc>
                    <a:tc rowSpan="3">
                      <a:txBody>
                        <a:bodyPr/>
                        <a:lstStyle/>
                        <a:p>
                          <a:pPr>
                            <a:lnSpc>
                              <a:spcPct val="150000"/>
                            </a:lnSpc>
                            <a:spcAft>
                              <a:spcPts val="800"/>
                            </a:spcAft>
                          </a:pPr>
                          <a:r>
                            <a:rPr lang="es-EC" sz="800">
                              <a:effectLst/>
                            </a:rPr>
                            <a:t>Sensor 8</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Prueba 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0,003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501882527"/>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0,5</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0,016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0,032</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2584923836"/>
                      </a:ext>
                    </a:extLst>
                  </a:tr>
                  <a:tr h="170202">
                    <a:tc vMerge="1">
                      <a:txBody>
                        <a:bodyPr/>
                        <a:lstStyle/>
                        <a:p>
                          <a:endParaRPr lang="es-EC"/>
                        </a:p>
                      </a:txBody>
                      <a:tcPr/>
                    </a:tc>
                    <a:tc vMerge="1">
                      <a:txBody>
                        <a:bodyPr/>
                        <a:lstStyle/>
                        <a:p>
                          <a:endParaRPr lang="es-EC"/>
                        </a:p>
                      </a:txBody>
                      <a:tcPr/>
                    </a:tc>
                    <a:tc>
                      <a:txBody>
                        <a:bodyPr/>
                        <a:lstStyle/>
                        <a:p>
                          <a:pPr algn="ctr">
                            <a:lnSpc>
                              <a:spcPct val="150000"/>
                            </a:lnSpc>
                            <a:spcAft>
                              <a:spcPts val="800"/>
                            </a:spcAft>
                          </a:pPr>
                          <a:r>
                            <a:rPr lang="es-EC" sz="800">
                              <a:effectLst/>
                            </a:rPr>
                            <a:t>Prueba 3</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tc>
                    <a:tc>
                      <a:txBody>
                        <a:bodyPr/>
                        <a:lstStyle/>
                        <a:p>
                          <a:pPr algn="ctr">
                            <a:lnSpc>
                              <a:spcPct val="150000"/>
                            </a:lnSpc>
                            <a:spcAft>
                              <a:spcPts val="800"/>
                            </a:spcAft>
                          </a:pPr>
                          <a:r>
                            <a:rPr lang="es-EC" sz="800">
                              <a:effectLst/>
                            </a:rPr>
                            <a:t>1</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a:effectLst/>
                            </a:rPr>
                            <a:t>0,036</a:t>
                          </a:r>
                          <a:endParaRPr lang="es-EC" sz="80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tc>
                      <a:txBody>
                        <a:bodyPr/>
                        <a:lstStyle/>
                        <a:p>
                          <a:pPr algn="ctr">
                            <a:lnSpc>
                              <a:spcPct val="150000"/>
                            </a:lnSpc>
                            <a:spcAft>
                              <a:spcPts val="800"/>
                            </a:spcAft>
                          </a:pPr>
                          <a:r>
                            <a:rPr lang="es-EC" sz="800" dirty="0">
                              <a:effectLst/>
                            </a:rPr>
                            <a:t>0,036</a:t>
                          </a:r>
                          <a:endParaRPr lang="es-EC" sz="800" dirty="0">
                            <a:solidFill>
                              <a:srgbClr val="00000A"/>
                            </a:solidFill>
                            <a:effectLst/>
                            <a:latin typeface="Calibri" panose="020F0502020204030204" pitchFamily="34" charset="0"/>
                            <a:ea typeface="Droid Sans Fallback"/>
                            <a:cs typeface="Times New Roman" panose="02020603050405020304" pitchFamily="18" charset="0"/>
                          </a:endParaRPr>
                        </a:p>
                      </a:txBody>
                      <a:tcPr marL="51765" marR="51765" marT="0" marB="0" anchor="ctr"/>
                    </a:tc>
                    <a:extLst>
                      <a:ext uri="{0D108BD9-81ED-4DB2-BD59-A6C34878D82A}">
                        <a16:rowId xmlns:a16="http://schemas.microsoft.com/office/drawing/2014/main" val="3404280415"/>
                      </a:ext>
                    </a:extLst>
                  </a:tr>
                </a:tbl>
              </a:graphicData>
            </a:graphic>
          </p:graphicFrame>
        </mc:Fallback>
      </mc:AlternateContent>
    </p:spTree>
    <p:extLst>
      <p:ext uri="{BB962C8B-B14F-4D97-AF65-F5344CB8AC3E}">
        <p14:creationId xmlns:p14="http://schemas.microsoft.com/office/powerpoint/2010/main" val="1650112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700423"/>
            <a:ext cx="7259254" cy="416011"/>
          </a:xfrm>
          <a:prstGeom prst="rect">
            <a:avLst/>
          </a:prstGeom>
          <a:noFill/>
        </p:spPr>
        <p:txBody>
          <a:bodyPr wrap="square" rtlCol="0">
            <a:spAutoFit/>
          </a:bodyPr>
          <a:lstStyle/>
          <a:p>
            <a:pPr>
              <a:lnSpc>
                <a:spcPct val="150000"/>
              </a:lnSpc>
            </a:pPr>
            <a:r>
              <a:rPr lang="es-EC" sz="1600" b="1" dirty="0"/>
              <a:t>RESULTADOS DE LAS PRUEBAS DE PARADA AUTOMÁTICA</a:t>
            </a:r>
          </a:p>
        </p:txBody>
      </p:sp>
      <p:sp>
        <p:nvSpPr>
          <p:cNvPr id="9" name="TextBox 2">
            <a:extLst>
              <a:ext uri="{FF2B5EF4-FFF2-40B4-BE49-F238E27FC236}">
                <a16:creationId xmlns:a16="http://schemas.microsoft.com/office/drawing/2014/main" xmlns="" id="{C7F6826D-23E1-40B4-B942-0CD5D7D27F7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graphicFrame>
        <p:nvGraphicFramePr>
          <p:cNvPr id="10" name="Gráfico 9">
            <a:extLst>
              <a:ext uri="{FF2B5EF4-FFF2-40B4-BE49-F238E27FC236}">
                <a16:creationId xmlns:a16="http://schemas.microsoft.com/office/drawing/2014/main" xmlns="" id="{1C083A20-8785-4323-BE71-7BBB6457F4F6}"/>
              </a:ext>
            </a:extLst>
          </p:cNvPr>
          <p:cNvGraphicFramePr/>
          <p:nvPr>
            <p:extLst>
              <p:ext uri="{D42A27DB-BD31-4B8C-83A1-F6EECF244321}">
                <p14:modId xmlns:p14="http://schemas.microsoft.com/office/powerpoint/2010/main" val="2839252192"/>
              </p:ext>
            </p:extLst>
          </p:nvPr>
        </p:nvGraphicFramePr>
        <p:xfrm>
          <a:off x="1836221" y="1364727"/>
          <a:ext cx="5173165" cy="337814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xmlns="" id="{F544FBC6-D738-4455-BDC8-48D1AEC4EC5C}"/>
                  </a:ext>
                </a:extLst>
              </p:cNvPr>
              <p:cNvSpPr txBox="1"/>
              <p:nvPr/>
            </p:nvSpPr>
            <p:spPr>
              <a:xfrm>
                <a:off x="2128829" y="5013367"/>
                <a:ext cx="45879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𝑅𝑒𝑐𝑜𝑟𝑟𝑖𝑑𝑎</m:t>
                          </m:r>
                        </m:sub>
                      </m:sSub>
                      <m:r>
                        <a:rPr lang="es-EC" i="0">
                          <a:latin typeface="Cambria Math" panose="02040503050406030204" pitchFamily="18" charset="0"/>
                        </a:rPr>
                        <m:t>=0,0318</m:t>
                      </m:r>
                      <m:d>
                        <m:dPr>
                          <m:ctrlPr>
                            <a:rPr lang="es-EC" i="1">
                              <a:solidFill>
                                <a:srgbClr val="836967"/>
                              </a:solidFill>
                              <a:latin typeface="Cambria Math" panose="02040503050406030204" pitchFamily="18" charset="0"/>
                            </a:rPr>
                          </m:ctrlPr>
                        </m:dPr>
                        <m:e>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𝑣</m:t>
                              </m:r>
                            </m:e>
                            <m:sub>
                              <m:r>
                                <a:rPr lang="es-EC" i="1">
                                  <a:latin typeface="Cambria Math" panose="02040503050406030204" pitchFamily="18" charset="0"/>
                                </a:rPr>
                                <m:t>𝑅𝑜𝑏𝑜𝑡</m:t>
                              </m:r>
                            </m:sub>
                          </m:sSub>
                        </m:e>
                      </m:d>
                      <m:r>
                        <a:rPr lang="es-EC" i="0">
                          <a:latin typeface="Cambria Math" panose="02040503050406030204" pitchFamily="18" charset="0"/>
                        </a:rPr>
                        <m:t>+0,0097</m:t>
                      </m:r>
                    </m:oMath>
                  </m:oMathPara>
                </a14:m>
                <a:endParaRPr lang="es-EC" dirty="0"/>
              </a:p>
            </p:txBody>
          </p:sp>
        </mc:Choice>
        <mc:Fallback xmlns="">
          <p:sp>
            <p:nvSpPr>
              <p:cNvPr id="11" name="CuadroTexto 10">
                <a:extLst>
                  <a:ext uri="{FF2B5EF4-FFF2-40B4-BE49-F238E27FC236}">
                    <a16:creationId xmlns:a16="http://schemas.microsoft.com/office/drawing/2014/main" id="{F544FBC6-D738-4455-BDC8-48D1AEC4EC5C}"/>
                  </a:ext>
                </a:extLst>
              </p:cNvPr>
              <p:cNvSpPr txBox="1">
                <a:spLocks noRot="1" noChangeAspect="1" noMove="1" noResize="1" noEditPoints="1" noAdjustHandles="1" noChangeArrowheads="1" noChangeShapeType="1" noTextEdit="1"/>
              </p:cNvSpPr>
              <p:nvPr/>
            </p:nvSpPr>
            <p:spPr>
              <a:xfrm>
                <a:off x="2128829" y="5013367"/>
                <a:ext cx="4587948" cy="369332"/>
              </a:xfrm>
              <a:prstGeom prst="rect">
                <a:avLst/>
              </a:prstGeom>
              <a:blipFill>
                <a:blip r:embed="rId4"/>
                <a:stretch>
                  <a:fillRect b="-1639"/>
                </a:stretch>
              </a:blipFill>
            </p:spPr>
            <p:txBody>
              <a:bodyPr/>
              <a:lstStyle/>
              <a:p>
                <a:r>
                  <a:rPr lang="es-EC">
                    <a:noFill/>
                  </a:rPr>
                  <a:t> </a:t>
                </a:r>
              </a:p>
            </p:txBody>
          </p:sp>
        </mc:Fallback>
      </mc:AlternateContent>
    </p:spTree>
    <p:extLst>
      <p:ext uri="{BB962C8B-B14F-4D97-AF65-F5344CB8AC3E}">
        <p14:creationId xmlns:p14="http://schemas.microsoft.com/office/powerpoint/2010/main" val="1408128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700423"/>
            <a:ext cx="7259254" cy="416011"/>
          </a:xfrm>
          <a:prstGeom prst="rect">
            <a:avLst/>
          </a:prstGeom>
          <a:noFill/>
        </p:spPr>
        <p:txBody>
          <a:bodyPr wrap="square" rtlCol="0">
            <a:spAutoFit/>
          </a:bodyPr>
          <a:lstStyle/>
          <a:p>
            <a:pPr>
              <a:lnSpc>
                <a:spcPct val="150000"/>
              </a:lnSpc>
            </a:pPr>
            <a:r>
              <a:rPr lang="es-EC" sz="1600" b="1" dirty="0"/>
              <a:t>RESULTADOS DE LAS PRUEBAS DE PARADA AUTOMÁTICA</a:t>
            </a:r>
          </a:p>
        </p:txBody>
      </p:sp>
      <p:pic>
        <p:nvPicPr>
          <p:cNvPr id="9" name="Imagen 8">
            <a:extLst>
              <a:ext uri="{FF2B5EF4-FFF2-40B4-BE49-F238E27FC236}">
                <a16:creationId xmlns:a16="http://schemas.microsoft.com/office/drawing/2014/main" xmlns="" id="{2E48AB7D-FCD7-4B88-95D2-0C4E16BFCE7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328" y="1582322"/>
            <a:ext cx="5487670" cy="3604895"/>
          </a:xfrm>
          <a:prstGeom prst="rect">
            <a:avLst/>
          </a:prstGeom>
          <a:noFill/>
          <a:ln>
            <a:noFill/>
          </a:ln>
        </p:spPr>
      </p:pic>
      <p:sp>
        <p:nvSpPr>
          <p:cNvPr id="7" name="TextBox 2">
            <a:extLst>
              <a:ext uri="{FF2B5EF4-FFF2-40B4-BE49-F238E27FC236}">
                <a16:creationId xmlns:a16="http://schemas.microsoft.com/office/drawing/2014/main" xmlns="" id="{17E2A3B0-E941-4ABB-B7AC-2A70A71B5310}"/>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088555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700423"/>
            <a:ext cx="7259254" cy="416011"/>
          </a:xfrm>
          <a:prstGeom prst="rect">
            <a:avLst/>
          </a:prstGeom>
          <a:noFill/>
        </p:spPr>
        <p:txBody>
          <a:bodyPr wrap="square" rtlCol="0">
            <a:spAutoFit/>
          </a:bodyPr>
          <a:lstStyle/>
          <a:p>
            <a:pPr>
              <a:lnSpc>
                <a:spcPct val="150000"/>
              </a:lnSpc>
            </a:pPr>
            <a:r>
              <a:rPr lang="es-EC" sz="1600" b="1" dirty="0"/>
              <a:t>PRUEBAS DEL SENSOR FSR 402 DEL SISTEMA </a:t>
            </a:r>
          </a:p>
        </p:txBody>
      </p:sp>
      <p:pic>
        <p:nvPicPr>
          <p:cNvPr id="9" name="Imagen 8">
            <a:extLst>
              <a:ext uri="{FF2B5EF4-FFF2-40B4-BE49-F238E27FC236}">
                <a16:creationId xmlns:a16="http://schemas.microsoft.com/office/drawing/2014/main" xmlns="" id="{948BAAC3-793F-402C-A417-AFE67A9FA9A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496119" y="1253617"/>
            <a:ext cx="6153350" cy="3543263"/>
          </a:xfrm>
          <a:prstGeom prst="rect">
            <a:avLst/>
          </a:prstGeom>
          <a:noFill/>
          <a:ln>
            <a:noFill/>
          </a:ln>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EA57EFCD-23EE-4281-99CD-5834502E8AC6}"/>
                  </a:ext>
                </a:extLst>
              </p:cNvPr>
              <p:cNvSpPr txBox="1"/>
              <p:nvPr/>
            </p:nvSpPr>
            <p:spPr>
              <a:xfrm>
                <a:off x="3535526" y="5419717"/>
                <a:ext cx="2074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r>
                        <a:rPr lang="es-ES" b="0" i="1" smtClean="0">
                          <a:latin typeface="Cambria Math" panose="02040503050406030204" pitchFamily="18" charset="0"/>
                        </a:rPr>
                        <m:t>=1.0 [</m:t>
                      </m:r>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𝑠</m:t>
                      </m:r>
                      <m:r>
                        <a:rPr lang="es-ES" b="0" i="1" smtClean="0">
                          <a:latin typeface="Cambria Math" panose="02040503050406030204" pitchFamily="18" charset="0"/>
                        </a:rPr>
                        <m:t>]</m:t>
                      </m:r>
                    </m:oMath>
                  </m:oMathPara>
                </a14:m>
                <a:endParaRPr lang="es-EC" dirty="0"/>
              </a:p>
            </p:txBody>
          </p:sp>
        </mc:Choice>
        <mc:Fallback xmlns="">
          <p:sp>
            <p:nvSpPr>
              <p:cNvPr id="10" name="CuadroTexto 9">
                <a:extLst>
                  <a:ext uri="{FF2B5EF4-FFF2-40B4-BE49-F238E27FC236}">
                    <a16:creationId xmlns:a16="http://schemas.microsoft.com/office/drawing/2014/main" id="{EA57EFCD-23EE-4281-99CD-5834502E8AC6}"/>
                  </a:ext>
                </a:extLst>
              </p:cNvPr>
              <p:cNvSpPr txBox="1">
                <a:spLocks noRot="1" noChangeAspect="1" noMove="1" noResize="1" noEditPoints="1" noAdjustHandles="1" noChangeArrowheads="1" noChangeShapeType="1" noTextEdit="1"/>
              </p:cNvSpPr>
              <p:nvPr/>
            </p:nvSpPr>
            <p:spPr>
              <a:xfrm>
                <a:off x="3535526" y="5419717"/>
                <a:ext cx="2074535" cy="369332"/>
              </a:xfrm>
              <a:prstGeom prst="rect">
                <a:avLst/>
              </a:prstGeom>
              <a:blipFill>
                <a:blip r:embed="rId4"/>
                <a:stretch>
                  <a:fillRect b="-16393"/>
                </a:stretch>
              </a:blipFill>
            </p:spPr>
            <p:txBody>
              <a:bodyPr/>
              <a:lstStyle/>
              <a:p>
                <a:r>
                  <a:rPr lang="es-EC">
                    <a:noFill/>
                  </a:rPr>
                  <a:t> </a:t>
                </a:r>
              </a:p>
            </p:txBody>
          </p:sp>
        </mc:Fallback>
      </mc:AlternateContent>
      <p:sp>
        <p:nvSpPr>
          <p:cNvPr id="11" name="Rectángulo 21">
            <a:extLst>
              <a:ext uri="{FF2B5EF4-FFF2-40B4-BE49-F238E27FC236}">
                <a16:creationId xmlns:a16="http://schemas.microsoft.com/office/drawing/2014/main" xmlns="" id="{8039EFDD-E3BA-47BF-8D74-2F21BF928578}"/>
              </a:ext>
            </a:extLst>
          </p:cNvPr>
          <p:cNvSpPr/>
          <p:nvPr/>
        </p:nvSpPr>
        <p:spPr>
          <a:xfrm>
            <a:off x="708142" y="5080896"/>
            <a:ext cx="2215532" cy="307777"/>
          </a:xfrm>
          <a:prstGeom prst="rect">
            <a:avLst/>
          </a:prstGeom>
        </p:spPr>
        <p:txBody>
          <a:bodyPr wrap="square">
            <a:spAutoFit/>
          </a:bodyPr>
          <a:lstStyle/>
          <a:p>
            <a:r>
              <a:rPr lang="es-EC" sz="1400" dirty="0"/>
              <a:t>Velocidad de Trayectoria</a:t>
            </a:r>
          </a:p>
        </p:txBody>
      </p:sp>
      <p:sp>
        <p:nvSpPr>
          <p:cNvPr id="12" name="TextBox 2">
            <a:extLst>
              <a:ext uri="{FF2B5EF4-FFF2-40B4-BE49-F238E27FC236}">
                <a16:creationId xmlns:a16="http://schemas.microsoft.com/office/drawing/2014/main" xmlns="" id="{AC1E5F9B-17A5-4619-AFBE-F37FF0C5D8F2}"/>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074292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1</a:t>
            </a:r>
          </a:p>
        </p:txBody>
      </p:sp>
      <p:pic>
        <p:nvPicPr>
          <p:cNvPr id="14" name="Imagen 13">
            <a:extLst>
              <a:ext uri="{FF2B5EF4-FFF2-40B4-BE49-F238E27FC236}">
                <a16:creationId xmlns:a16="http://schemas.microsoft.com/office/drawing/2014/main" xmlns="" id="{A06DEFB2-6B87-43CC-A118-F8E8FD33DD4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235" y="1043460"/>
            <a:ext cx="4034790" cy="1945923"/>
          </a:xfrm>
          <a:prstGeom prst="rect">
            <a:avLst/>
          </a:prstGeom>
          <a:noFill/>
          <a:ln>
            <a:noFill/>
          </a:ln>
        </p:spPr>
      </p:pic>
      <p:sp>
        <p:nvSpPr>
          <p:cNvPr id="23" name="CuadroTexto 22">
            <a:extLst>
              <a:ext uri="{FF2B5EF4-FFF2-40B4-BE49-F238E27FC236}">
                <a16:creationId xmlns:a16="http://schemas.microsoft.com/office/drawing/2014/main" xmlns="" id="{19017284-CDF7-4C54-9812-8D3935A0D2C0}"/>
              </a:ext>
            </a:extLst>
          </p:cNvPr>
          <p:cNvSpPr txBox="1"/>
          <p:nvPr/>
        </p:nvSpPr>
        <p:spPr>
          <a:xfrm>
            <a:off x="380798" y="322099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2</a:t>
            </a:r>
          </a:p>
        </p:txBody>
      </p:sp>
      <p:sp>
        <p:nvSpPr>
          <p:cNvPr id="24" name="CuadroTexto 23">
            <a:extLst>
              <a:ext uri="{FF2B5EF4-FFF2-40B4-BE49-F238E27FC236}">
                <a16:creationId xmlns:a16="http://schemas.microsoft.com/office/drawing/2014/main" xmlns="" id="{977076C9-089E-4E33-A54F-2834DA4DC964}"/>
              </a:ext>
            </a:extLst>
          </p:cNvPr>
          <p:cNvSpPr txBox="1"/>
          <p:nvPr/>
        </p:nvSpPr>
        <p:spPr>
          <a:xfrm>
            <a:off x="4816437" y="554733"/>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3</a:t>
            </a:r>
          </a:p>
        </p:txBody>
      </p:sp>
      <p:sp>
        <p:nvSpPr>
          <p:cNvPr id="25" name="CuadroTexto 24">
            <a:extLst>
              <a:ext uri="{FF2B5EF4-FFF2-40B4-BE49-F238E27FC236}">
                <a16:creationId xmlns:a16="http://schemas.microsoft.com/office/drawing/2014/main" xmlns="" id="{105FE38E-0840-4C91-BC67-ABFAFF6BB7E3}"/>
              </a:ext>
            </a:extLst>
          </p:cNvPr>
          <p:cNvSpPr txBox="1"/>
          <p:nvPr/>
        </p:nvSpPr>
        <p:spPr>
          <a:xfrm>
            <a:off x="4835387" y="322099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4</a:t>
            </a:r>
          </a:p>
        </p:txBody>
      </p:sp>
      <p:pic>
        <p:nvPicPr>
          <p:cNvPr id="26" name="Imagen 25">
            <a:extLst>
              <a:ext uri="{FF2B5EF4-FFF2-40B4-BE49-F238E27FC236}">
                <a16:creationId xmlns:a16="http://schemas.microsoft.com/office/drawing/2014/main" xmlns="" id="{CA964671-355D-4191-BB1B-2840384D919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234" y="3868616"/>
            <a:ext cx="4034791" cy="1858416"/>
          </a:xfrm>
          <a:prstGeom prst="rect">
            <a:avLst/>
          </a:prstGeom>
          <a:noFill/>
          <a:ln>
            <a:noFill/>
          </a:ln>
        </p:spPr>
      </p:pic>
      <p:pic>
        <p:nvPicPr>
          <p:cNvPr id="27" name="Imagen 26">
            <a:extLst>
              <a:ext uri="{FF2B5EF4-FFF2-40B4-BE49-F238E27FC236}">
                <a16:creationId xmlns:a16="http://schemas.microsoft.com/office/drawing/2014/main" xmlns="" id="{4F9B389D-49C9-4109-873A-F5FAC3C296AB}"/>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279" y="1043460"/>
            <a:ext cx="4034790" cy="1927411"/>
          </a:xfrm>
          <a:prstGeom prst="rect">
            <a:avLst/>
          </a:prstGeom>
          <a:noFill/>
          <a:ln>
            <a:noFill/>
          </a:ln>
        </p:spPr>
      </p:pic>
      <p:pic>
        <p:nvPicPr>
          <p:cNvPr id="28" name="Imagen 27">
            <a:extLst>
              <a:ext uri="{FF2B5EF4-FFF2-40B4-BE49-F238E27FC236}">
                <a16:creationId xmlns:a16="http://schemas.microsoft.com/office/drawing/2014/main" xmlns="" id="{B7A71C41-A8AF-4BFB-920B-16701EC40838}"/>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6279" y="3689913"/>
            <a:ext cx="4034790" cy="2037119"/>
          </a:xfrm>
          <a:prstGeom prst="rect">
            <a:avLst/>
          </a:prstGeom>
          <a:noFill/>
          <a:ln>
            <a:noFill/>
          </a:ln>
        </p:spPr>
      </p:pic>
      <p:sp>
        <p:nvSpPr>
          <p:cNvPr id="13" name="TextBox 2">
            <a:extLst>
              <a:ext uri="{FF2B5EF4-FFF2-40B4-BE49-F238E27FC236}">
                <a16:creationId xmlns:a16="http://schemas.microsoft.com/office/drawing/2014/main" xmlns="" id="{A6626252-1497-40CC-9092-076DFFB251F4}"/>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573134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55473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5</a:t>
            </a:r>
          </a:p>
        </p:txBody>
      </p:sp>
      <p:sp>
        <p:nvSpPr>
          <p:cNvPr id="23" name="CuadroTexto 22">
            <a:extLst>
              <a:ext uri="{FF2B5EF4-FFF2-40B4-BE49-F238E27FC236}">
                <a16:creationId xmlns:a16="http://schemas.microsoft.com/office/drawing/2014/main" xmlns="" id="{19017284-CDF7-4C54-9812-8D3935A0D2C0}"/>
              </a:ext>
            </a:extLst>
          </p:cNvPr>
          <p:cNvSpPr txBox="1"/>
          <p:nvPr/>
        </p:nvSpPr>
        <p:spPr>
          <a:xfrm>
            <a:off x="380798" y="322099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6</a:t>
            </a:r>
          </a:p>
        </p:txBody>
      </p:sp>
      <p:sp>
        <p:nvSpPr>
          <p:cNvPr id="24" name="CuadroTexto 23">
            <a:extLst>
              <a:ext uri="{FF2B5EF4-FFF2-40B4-BE49-F238E27FC236}">
                <a16:creationId xmlns:a16="http://schemas.microsoft.com/office/drawing/2014/main" xmlns="" id="{977076C9-089E-4E33-A54F-2834DA4DC964}"/>
              </a:ext>
            </a:extLst>
          </p:cNvPr>
          <p:cNvSpPr txBox="1"/>
          <p:nvPr/>
        </p:nvSpPr>
        <p:spPr>
          <a:xfrm>
            <a:off x="4816437" y="554733"/>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7</a:t>
            </a:r>
          </a:p>
        </p:txBody>
      </p:sp>
      <p:sp>
        <p:nvSpPr>
          <p:cNvPr id="25" name="CuadroTexto 24">
            <a:extLst>
              <a:ext uri="{FF2B5EF4-FFF2-40B4-BE49-F238E27FC236}">
                <a16:creationId xmlns:a16="http://schemas.microsoft.com/office/drawing/2014/main" xmlns="" id="{105FE38E-0840-4C91-BC67-ABFAFF6BB7E3}"/>
              </a:ext>
            </a:extLst>
          </p:cNvPr>
          <p:cNvSpPr txBox="1"/>
          <p:nvPr/>
        </p:nvSpPr>
        <p:spPr>
          <a:xfrm>
            <a:off x="4835387" y="3220994"/>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8</a:t>
            </a:r>
          </a:p>
        </p:txBody>
      </p:sp>
      <p:pic>
        <p:nvPicPr>
          <p:cNvPr id="13" name="Imagen 12">
            <a:extLst>
              <a:ext uri="{FF2B5EF4-FFF2-40B4-BE49-F238E27FC236}">
                <a16:creationId xmlns:a16="http://schemas.microsoft.com/office/drawing/2014/main" xmlns="" id="{4EDA65E8-0FDD-4C32-AA1F-0098477732F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520" y="1043460"/>
            <a:ext cx="4034790" cy="1927411"/>
          </a:xfrm>
          <a:prstGeom prst="rect">
            <a:avLst/>
          </a:prstGeom>
          <a:noFill/>
          <a:ln>
            <a:noFill/>
          </a:ln>
        </p:spPr>
      </p:pic>
      <p:pic>
        <p:nvPicPr>
          <p:cNvPr id="15" name="Imagen 14">
            <a:extLst>
              <a:ext uri="{FF2B5EF4-FFF2-40B4-BE49-F238E27FC236}">
                <a16:creationId xmlns:a16="http://schemas.microsoft.com/office/drawing/2014/main" xmlns="" id="{5E762FE7-5F9E-4926-8155-98E688484E4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519" y="3887128"/>
            <a:ext cx="4034791" cy="1839904"/>
          </a:xfrm>
          <a:prstGeom prst="rect">
            <a:avLst/>
          </a:prstGeom>
          <a:noFill/>
          <a:ln>
            <a:noFill/>
          </a:ln>
        </p:spPr>
      </p:pic>
      <p:pic>
        <p:nvPicPr>
          <p:cNvPr id="16" name="Imagen 15">
            <a:extLst>
              <a:ext uri="{FF2B5EF4-FFF2-40B4-BE49-F238E27FC236}">
                <a16:creationId xmlns:a16="http://schemas.microsoft.com/office/drawing/2014/main" xmlns="" id="{D6021C1A-DEAB-4ABC-9FC0-61FE80FB0D1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280" y="1075047"/>
            <a:ext cx="4034789" cy="1927411"/>
          </a:xfrm>
          <a:prstGeom prst="rect">
            <a:avLst/>
          </a:prstGeom>
          <a:noFill/>
          <a:ln>
            <a:noFill/>
          </a:ln>
        </p:spPr>
      </p:pic>
      <p:pic>
        <p:nvPicPr>
          <p:cNvPr id="19" name="Imagen 18">
            <a:extLst>
              <a:ext uri="{FF2B5EF4-FFF2-40B4-BE49-F238E27FC236}">
                <a16:creationId xmlns:a16="http://schemas.microsoft.com/office/drawing/2014/main" xmlns="" id="{D2533049-4093-4D73-B465-31CA2FB6A85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816437" y="3675128"/>
            <a:ext cx="4034789" cy="2037119"/>
          </a:xfrm>
          <a:prstGeom prst="rect">
            <a:avLst/>
          </a:prstGeom>
          <a:noFill/>
          <a:ln>
            <a:noFill/>
          </a:ln>
        </p:spPr>
      </p:pic>
      <p:sp>
        <p:nvSpPr>
          <p:cNvPr id="14" name="TextBox 2">
            <a:extLst>
              <a:ext uri="{FF2B5EF4-FFF2-40B4-BE49-F238E27FC236}">
                <a16:creationId xmlns:a16="http://schemas.microsoft.com/office/drawing/2014/main" xmlns="" id="{4B71F930-ADC6-43BA-B660-E25BCA705997}"/>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660485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2" name="CuadroTexto 11">
            <a:extLst>
              <a:ext uri="{FF2B5EF4-FFF2-40B4-BE49-F238E27FC236}">
                <a16:creationId xmlns:a16="http://schemas.microsoft.com/office/drawing/2014/main" xmlns="" id="{982D929B-DDE6-4298-84FE-0260A2635ACF}"/>
              </a:ext>
            </a:extLst>
          </p:cNvPr>
          <p:cNvSpPr txBox="1"/>
          <p:nvPr/>
        </p:nvSpPr>
        <p:spPr>
          <a:xfrm>
            <a:off x="380799" y="1421011"/>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9</a:t>
            </a:r>
          </a:p>
        </p:txBody>
      </p:sp>
      <p:sp>
        <p:nvSpPr>
          <p:cNvPr id="24" name="CuadroTexto 23">
            <a:extLst>
              <a:ext uri="{FF2B5EF4-FFF2-40B4-BE49-F238E27FC236}">
                <a16:creationId xmlns:a16="http://schemas.microsoft.com/office/drawing/2014/main" xmlns="" id="{977076C9-089E-4E33-A54F-2834DA4DC964}"/>
              </a:ext>
            </a:extLst>
          </p:cNvPr>
          <p:cNvSpPr txBox="1"/>
          <p:nvPr/>
        </p:nvSpPr>
        <p:spPr>
          <a:xfrm>
            <a:off x="4816437" y="1470041"/>
            <a:ext cx="1676601" cy="4160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600" dirty="0"/>
              <a:t>PRUEBA 10</a:t>
            </a:r>
          </a:p>
        </p:txBody>
      </p:sp>
      <p:pic>
        <p:nvPicPr>
          <p:cNvPr id="13" name="Imagen 12">
            <a:extLst>
              <a:ext uri="{FF2B5EF4-FFF2-40B4-BE49-F238E27FC236}">
                <a16:creationId xmlns:a16="http://schemas.microsoft.com/office/drawing/2014/main" xmlns="" id="{E66AA8BC-26DB-456F-8A11-1D44EFAF94F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799" y="2186457"/>
            <a:ext cx="4034790" cy="1927411"/>
          </a:xfrm>
          <a:prstGeom prst="rect">
            <a:avLst/>
          </a:prstGeom>
          <a:noFill/>
          <a:ln>
            <a:noFill/>
          </a:ln>
        </p:spPr>
      </p:pic>
      <p:pic>
        <p:nvPicPr>
          <p:cNvPr id="15" name="Imagen 14">
            <a:extLst>
              <a:ext uri="{FF2B5EF4-FFF2-40B4-BE49-F238E27FC236}">
                <a16:creationId xmlns:a16="http://schemas.microsoft.com/office/drawing/2014/main" xmlns="" id="{C254B814-969A-4939-B41B-1F83A02A545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6437" y="2186457"/>
            <a:ext cx="4034789" cy="1927411"/>
          </a:xfrm>
          <a:prstGeom prst="rect">
            <a:avLst/>
          </a:prstGeom>
          <a:noFill/>
          <a:ln>
            <a:noFill/>
          </a:ln>
        </p:spPr>
      </p:pic>
      <p:sp>
        <p:nvSpPr>
          <p:cNvPr id="9" name="TextBox 2">
            <a:extLst>
              <a:ext uri="{FF2B5EF4-FFF2-40B4-BE49-F238E27FC236}">
                <a16:creationId xmlns:a16="http://schemas.microsoft.com/office/drawing/2014/main" xmlns="" id="{E9473817-FBDF-4B08-96BC-DA04418B64C3}"/>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132058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663740" y="1261164"/>
            <a:ext cx="7890713" cy="4442961"/>
          </a:xfrm>
        </p:spPr>
        <p:txBody>
          <a:bodyPr/>
          <a:lstStyle/>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Diseñar y dimensionar un sistema de presencia de obstáculos mediante sensores sin contacto que determina la distancia en un rango mínimo de 6 [cm] de detección.</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Diseñar un algoritmo de parada automática e implementar en el controlador KRC4 compact con un tiempo de respuesta máximo de 0,1 segundos para una velocidad de trayectoria de 0,5 [m/s].</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Integrar el sistema de presencia y el algoritmo de parada automática para el trabajo colaborativo del robot KUKA KR3 R540.</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Diseñar una interfaz de usuario intuitiva y de fácil manejo para poder configurar los modos de operación del robot, calibrar y realizar mantenimiento al sistema de robótica colaborativa.</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Diseñar dos prácticas de laboratorio para el aprendizaje del sistema de robótica colaborativa aplicando a un proceso industrial y a un proceso realizado en el hogar.</a:t>
            </a:r>
            <a:endParaRPr lang="es-EC" sz="1600" dirty="0">
              <a:solidFill>
                <a:srgbClr val="00000A"/>
              </a:solidFill>
              <a:effectLst/>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xmlns="" id="{3C8AF7F0-A825-4E27-AD30-68FB2A0DF32F}"/>
              </a:ext>
            </a:extLst>
          </p:cNvPr>
          <p:cNvSpPr txBox="1"/>
          <p:nvPr/>
        </p:nvSpPr>
        <p:spPr>
          <a:xfrm>
            <a:off x="3666424" y="152671"/>
            <a:ext cx="2238113" cy="800219"/>
          </a:xfrm>
          <a:prstGeom prst="rect">
            <a:avLst/>
          </a:prstGeom>
          <a:noFill/>
        </p:spPr>
        <p:txBody>
          <a:bodyPr wrap="none" rtlCol="0">
            <a:spAutoFit/>
          </a:bodyPr>
          <a:lstStyle/>
          <a:p>
            <a:r>
              <a:rPr lang="es-EC" sz="2800" b="1" dirty="0">
                <a:latin typeface="+mj-lt"/>
                <a:cs typeface="Calibri" panose="020F0502020204030204" pitchFamily="34" charset="0"/>
              </a:rPr>
              <a:t>OBJETIVOS</a:t>
            </a:r>
          </a:p>
          <a:p>
            <a:endParaRPr lang="es-EC" b="1" dirty="0"/>
          </a:p>
        </p:txBody>
      </p:sp>
      <p:sp>
        <p:nvSpPr>
          <p:cNvPr id="7" name="CuadroTexto 6">
            <a:extLst>
              <a:ext uri="{FF2B5EF4-FFF2-40B4-BE49-F238E27FC236}">
                <a16:creationId xmlns:a16="http://schemas.microsoft.com/office/drawing/2014/main" xmlns="" id="{D1AF32D8-4C29-4106-970F-C78CB6438589}"/>
              </a:ext>
            </a:extLst>
          </p:cNvPr>
          <p:cNvSpPr txBox="1"/>
          <p:nvPr/>
        </p:nvSpPr>
        <p:spPr>
          <a:xfrm>
            <a:off x="663740" y="752204"/>
            <a:ext cx="4097597" cy="738664"/>
          </a:xfrm>
          <a:prstGeom prst="rect">
            <a:avLst/>
          </a:prstGeom>
          <a:noFill/>
        </p:spPr>
        <p:txBody>
          <a:bodyPr wrap="none" rtlCol="0">
            <a:spAutoFit/>
          </a:bodyPr>
          <a:lstStyle/>
          <a:p>
            <a:r>
              <a:rPr lang="es-EC" sz="2400" b="1" dirty="0">
                <a:latin typeface="+mj-lt"/>
                <a:cs typeface="Calibri" panose="020F0502020204030204" pitchFamily="34" charset="0"/>
              </a:rPr>
              <a:t>OBJETIVOS ESPECÍFICOS</a:t>
            </a:r>
          </a:p>
          <a:p>
            <a:endParaRPr lang="es-EC" b="1" dirty="0"/>
          </a:p>
        </p:txBody>
      </p:sp>
      <p:sp>
        <p:nvSpPr>
          <p:cNvPr id="9" name="TextBox 2">
            <a:extLst>
              <a:ext uri="{FF2B5EF4-FFF2-40B4-BE49-F238E27FC236}">
                <a16:creationId xmlns:a16="http://schemas.microsoft.com/office/drawing/2014/main" xmlns="" id="{05DC2A74-FF2F-4455-8BB0-F38A4F3E4005}"/>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a:t>
            </a:r>
            <a:r>
              <a:rPr lang="es-419" sz="900" b="1" dirty="0">
                <a:solidFill>
                  <a:schemeClr val="bg2">
                    <a:lumMod val="50000"/>
                  </a:schemeClr>
                </a:solidFill>
                <a:latin typeface="Calibri" panose="020F0502020204030204" pitchFamily="34" charset="0"/>
                <a:cs typeface="Calibri" panose="020F0502020204030204" pitchFamily="34" charset="0"/>
              </a:rPr>
              <a:t>3. Objetivos    </a:t>
            </a:r>
            <a:r>
              <a:rPr lang="es-419" sz="900" dirty="0">
                <a:solidFill>
                  <a:schemeClr val="bg2">
                    <a:lumMod val="50000"/>
                  </a:schemeClr>
                </a:solidFill>
                <a:latin typeface="Calibri" panose="020F0502020204030204" pitchFamily="34" charset="0"/>
                <a:cs typeface="Calibri" panose="020F0502020204030204" pitchFamily="34" charset="0"/>
              </a:rPr>
              <a:t>4. Desarrollo del sistema    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502529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1496118" y="206133"/>
            <a:ext cx="6153351" cy="461665"/>
          </a:xfrm>
          <a:prstGeom prst="rect">
            <a:avLst/>
          </a:prstGeom>
          <a:noFill/>
        </p:spPr>
        <p:txBody>
          <a:bodyPr wrap="none" rtlCol="0">
            <a:spAutoFit/>
          </a:bodyPr>
          <a:lstStyle/>
          <a:p>
            <a:r>
              <a:rPr lang="es-EC" sz="2400" b="1" dirty="0"/>
              <a:t>PRUEBAS Y ANÁLISIS DE RESULTADOS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700423"/>
            <a:ext cx="7259254" cy="416011"/>
          </a:xfrm>
          <a:prstGeom prst="rect">
            <a:avLst/>
          </a:prstGeom>
          <a:noFill/>
        </p:spPr>
        <p:txBody>
          <a:bodyPr wrap="square" rtlCol="0">
            <a:spAutoFit/>
          </a:bodyPr>
          <a:lstStyle/>
          <a:p>
            <a:pPr>
              <a:lnSpc>
                <a:spcPct val="150000"/>
              </a:lnSpc>
            </a:pPr>
            <a:r>
              <a:rPr lang="es-EC" sz="1600" b="1" dirty="0"/>
              <a:t>RESULTADOS DEL SENSOR FSR 402 </a:t>
            </a:r>
          </a:p>
        </p:txBody>
      </p:sp>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xmlns="" id="{A6436360-B36E-4D97-AF48-D752F3757BBE}"/>
                  </a:ext>
                </a:extLst>
              </p:cNvPr>
              <p:cNvGraphicFramePr>
                <a:graphicFrameLocks noGrp="1"/>
              </p:cNvGraphicFramePr>
              <p:nvPr>
                <p:extLst>
                  <p:ext uri="{D42A27DB-BD31-4B8C-83A1-F6EECF244321}">
                    <p14:modId xmlns:p14="http://schemas.microsoft.com/office/powerpoint/2010/main" val="954325743"/>
                  </p:ext>
                </p:extLst>
              </p:nvPr>
            </p:nvGraphicFramePr>
            <p:xfrm>
              <a:off x="1387834" y="1181192"/>
              <a:ext cx="6625199" cy="2162620"/>
            </p:xfrm>
            <a:graphic>
              <a:graphicData uri="http://schemas.openxmlformats.org/drawingml/2006/table">
                <a:tbl>
                  <a:tblPr firstRow="1" firstCol="1" bandRow="1">
                    <a:tableStyleId>{9D7B26C5-4107-4FEC-AEDC-1716B250A1EF}</a:tableStyleId>
                  </a:tblPr>
                  <a:tblGrid>
                    <a:gridCol w="1360475">
                      <a:extLst>
                        <a:ext uri="{9D8B030D-6E8A-4147-A177-3AD203B41FA5}">
                          <a16:colId xmlns:a16="http://schemas.microsoft.com/office/drawing/2014/main" xmlns="" val="3645235083"/>
                        </a:ext>
                      </a:extLst>
                    </a:gridCol>
                    <a:gridCol w="770409">
                      <a:extLst>
                        <a:ext uri="{9D8B030D-6E8A-4147-A177-3AD203B41FA5}">
                          <a16:colId xmlns:a16="http://schemas.microsoft.com/office/drawing/2014/main" xmlns="" val="2767493694"/>
                        </a:ext>
                      </a:extLst>
                    </a:gridCol>
                    <a:gridCol w="784647">
                      <a:extLst>
                        <a:ext uri="{9D8B030D-6E8A-4147-A177-3AD203B41FA5}">
                          <a16:colId xmlns:a16="http://schemas.microsoft.com/office/drawing/2014/main" xmlns="" val="3368522915"/>
                        </a:ext>
                      </a:extLst>
                    </a:gridCol>
                    <a:gridCol w="1035384">
                      <a:extLst>
                        <a:ext uri="{9D8B030D-6E8A-4147-A177-3AD203B41FA5}">
                          <a16:colId xmlns:a16="http://schemas.microsoft.com/office/drawing/2014/main" xmlns="" val="1026182221"/>
                        </a:ext>
                      </a:extLst>
                    </a:gridCol>
                    <a:gridCol w="870862">
                      <a:extLst>
                        <a:ext uri="{9D8B030D-6E8A-4147-A177-3AD203B41FA5}">
                          <a16:colId xmlns:a16="http://schemas.microsoft.com/office/drawing/2014/main" xmlns="" val="3608831525"/>
                        </a:ext>
                      </a:extLst>
                    </a:gridCol>
                    <a:gridCol w="901711">
                      <a:extLst>
                        <a:ext uri="{9D8B030D-6E8A-4147-A177-3AD203B41FA5}">
                          <a16:colId xmlns:a16="http://schemas.microsoft.com/office/drawing/2014/main" xmlns="" val="1735937652"/>
                        </a:ext>
                      </a:extLst>
                    </a:gridCol>
                    <a:gridCol w="901711">
                      <a:extLst>
                        <a:ext uri="{9D8B030D-6E8A-4147-A177-3AD203B41FA5}">
                          <a16:colId xmlns:a16="http://schemas.microsoft.com/office/drawing/2014/main" xmlns="" val="82249771"/>
                        </a:ext>
                      </a:extLst>
                    </a:gridCol>
                  </a:tblGrid>
                  <a:tr h="190500">
                    <a:tc>
                      <a:txBody>
                        <a:bodyPr/>
                        <a:lstStyle/>
                        <a:p>
                          <a:pPr algn="ctr">
                            <a:lnSpc>
                              <a:spcPct val="100000"/>
                            </a:lnSpc>
                            <a:spcAft>
                              <a:spcPts val="800"/>
                            </a:spcAft>
                          </a:pPr>
                          <a:r>
                            <a:rPr lang="es-EC" sz="1100" cap="all" dirty="0">
                              <a:effectLst/>
                            </a:rPr>
                            <a:t>SENSOR FSR 402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s-EC" sz="1000" cap="all">
                                    <a:effectLst/>
                                    <a:latin typeface="Cambria Math" panose="02040503050406030204" pitchFamily="18" charset="0"/>
                                  </a:rPr>
                                  <m:t>𝒙</m:t>
                                </m:r>
                                <m:r>
                                  <a:rPr lang="es-EC" sz="1000" cap="all">
                                    <a:effectLst/>
                                    <a:latin typeface="Cambria Math" panose="02040503050406030204" pitchFamily="18" charset="0"/>
                                  </a:rPr>
                                  <m:t> [</m:t>
                                </m:r>
                                <m:r>
                                  <a:rPr lang="es-EC" sz="1000" cap="all">
                                    <a:effectLst/>
                                    <a:latin typeface="Cambria Math" panose="02040503050406030204" pitchFamily="18" charset="0"/>
                                  </a:rPr>
                                  <m:t>𝒎𝒎</m:t>
                                </m:r>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cap="all">
                                        <a:effectLst/>
                                        <a:latin typeface="Cambria Math" panose="02040503050406030204" pitchFamily="18" charset="0"/>
                                      </a:rPr>
                                      <m:t>𝑽</m:t>
                                    </m:r>
                                  </m:e>
                                  <m:sub>
                                    <m:r>
                                      <a:rPr lang="es-EC" sz="1000" cap="all">
                                        <a:effectLst/>
                                        <a:latin typeface="Cambria Math" panose="02040503050406030204" pitchFamily="18" charset="0"/>
                                      </a:rPr>
                                      <m:t>𝑶𝑼𝑻</m:t>
                                    </m:r>
                                  </m:sub>
                                </m:sSub>
                                <m:r>
                                  <a:rPr lang="es-EC" sz="1000" cap="all">
                                    <a:effectLst/>
                                    <a:latin typeface="Cambria Math" panose="02040503050406030204" pitchFamily="18" charset="0"/>
                                  </a:rPr>
                                  <m:t> [</m:t>
                                </m:r>
                                <m:r>
                                  <a:rPr lang="es-EC" sz="1000" cap="all">
                                    <a:effectLst/>
                                    <a:latin typeface="Cambria Math" panose="02040503050406030204" pitchFamily="18" charset="0"/>
                                  </a:rPr>
                                  <m:t>𝑽</m:t>
                                </m:r>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cap="all">
                                        <a:effectLst/>
                                        <a:latin typeface="Cambria Math" panose="02040503050406030204" pitchFamily="18" charset="0"/>
                                      </a:rPr>
                                      <m:t>𝑭</m:t>
                                    </m:r>
                                  </m:e>
                                  <m:sub>
                                    <m:r>
                                      <a:rPr lang="es-EC" sz="1000" cap="all">
                                        <a:effectLst/>
                                        <a:latin typeface="Cambria Math" panose="02040503050406030204" pitchFamily="18" charset="0"/>
                                      </a:rPr>
                                      <m:t>𝑭𝑺𝑹</m:t>
                                    </m:r>
                                  </m:sub>
                                </m:sSub>
                                <m:r>
                                  <a:rPr lang="es-EC" sz="1000" cap="all">
                                    <a:effectLst/>
                                    <a:latin typeface="Cambria Math" panose="02040503050406030204" pitchFamily="18" charset="0"/>
                                  </a:rPr>
                                  <m:t> [</m:t>
                                </m:r>
                                <m:r>
                                  <a:rPr lang="es-EC" sz="1000" cap="all">
                                    <a:effectLst/>
                                    <a:latin typeface="Cambria Math" panose="02040503050406030204" pitchFamily="18" charset="0"/>
                                  </a:rPr>
                                  <m:t>𝑵</m:t>
                                </m:r>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s-EC" sz="1000" cap="all">
                                    <a:effectLst/>
                                    <a:latin typeface="Cambria Math" panose="02040503050406030204" pitchFamily="18" charset="0"/>
                                  </a:rPr>
                                  <m:t>𝒎</m:t>
                                </m:r>
                                <m:r>
                                  <a:rPr lang="es-EC" sz="1000" cap="all">
                                    <a:effectLst/>
                                    <a:latin typeface="Cambria Math" panose="02040503050406030204" pitchFamily="18" charset="0"/>
                                  </a:rPr>
                                  <m:t> [</m:t>
                                </m:r>
                                <m:r>
                                  <a:rPr lang="es-EC" sz="1000" cap="all">
                                    <a:effectLst/>
                                    <a:latin typeface="Cambria Math" panose="02040503050406030204" pitchFamily="18" charset="0"/>
                                  </a:rPr>
                                  <m:t>𝒌𝒈</m:t>
                                </m:r>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s-EC" sz="1000" cap="all">
                                    <a:effectLst/>
                                    <a:latin typeface="Cambria Math" panose="02040503050406030204" pitchFamily="18" charset="0"/>
                                  </a:rPr>
                                  <m:t>𝒂</m:t>
                                </m:r>
                                <m:r>
                                  <a:rPr lang="es-EC" sz="1000" cap="all">
                                    <a:effectLst/>
                                    <a:latin typeface="Cambria Math" panose="02040503050406030204" pitchFamily="18" charset="0"/>
                                  </a:rPr>
                                  <m:t> [</m:t>
                                </m:r>
                                <m:r>
                                  <a:rPr lang="es-EC" sz="1000" cap="all">
                                    <a:effectLst/>
                                    <a:latin typeface="Cambria Math" panose="02040503050406030204" pitchFamily="18" charset="0"/>
                                  </a:rPr>
                                  <m:t>𝒎</m:t>
                                </m:r>
                                <m:r>
                                  <a:rPr lang="es-EC" sz="1000" cap="all">
                                    <a:effectLst/>
                                    <a:latin typeface="Cambria Math" panose="02040503050406030204" pitchFamily="18" charset="0"/>
                                  </a:rPr>
                                  <m:t>/</m:t>
                                </m:r>
                                <m:sSup>
                                  <m:sSupPr>
                                    <m:ctrlPr>
                                      <a:rPr lang="es-EC" sz="1000" i="1">
                                        <a:effectLst/>
                                        <a:latin typeface="Cambria Math" panose="02040503050406030204" pitchFamily="18" charset="0"/>
                                      </a:rPr>
                                    </m:ctrlPr>
                                  </m:sSupPr>
                                  <m:e>
                                    <m:r>
                                      <a:rPr lang="es-EC" sz="1000" cap="all">
                                        <a:effectLst/>
                                        <a:latin typeface="Cambria Math" panose="02040503050406030204" pitchFamily="18" charset="0"/>
                                      </a:rPr>
                                      <m:t>𝒔</m:t>
                                    </m:r>
                                  </m:e>
                                  <m:sup>
                                    <m:r>
                                      <a:rPr lang="es-EC" sz="1000" cap="all">
                                        <a:effectLst/>
                                        <a:latin typeface="Cambria Math" panose="02040503050406030204" pitchFamily="18" charset="0"/>
                                      </a:rPr>
                                      <m:t>𝟐</m:t>
                                    </m:r>
                                  </m:sup>
                                </m:sSup>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cap="all">
                                        <a:effectLst/>
                                        <a:latin typeface="Cambria Math" panose="02040503050406030204" pitchFamily="18" charset="0"/>
                                      </a:rPr>
                                      <m:t>𝑭</m:t>
                                    </m:r>
                                  </m:e>
                                  <m:sub>
                                    <m:r>
                                      <a:rPr lang="es-EC" sz="1000" cap="all">
                                        <a:effectLst/>
                                        <a:latin typeface="Cambria Math" panose="02040503050406030204" pitchFamily="18" charset="0"/>
                                      </a:rPr>
                                      <m:t>𝑹𝑬𝑨𝑳</m:t>
                                    </m:r>
                                  </m:sub>
                                </m:sSub>
                                <m:r>
                                  <a:rPr lang="es-EC" sz="1000" cap="all">
                                    <a:effectLst/>
                                    <a:latin typeface="Cambria Math" panose="02040503050406030204" pitchFamily="18" charset="0"/>
                                  </a:rPr>
                                  <m:t> [</m:t>
                                </m:r>
                                <m:r>
                                  <a:rPr lang="es-EC" sz="1000" cap="all">
                                    <a:effectLst/>
                                    <a:latin typeface="Cambria Math" panose="02040503050406030204" pitchFamily="18" charset="0"/>
                                  </a:rPr>
                                  <m:t>𝑵</m:t>
                                </m:r>
                                <m:r>
                                  <a:rPr lang="es-EC" sz="1000" cap="all">
                                    <a:effectLst/>
                                    <a:latin typeface="Cambria Math" panose="02040503050406030204" pitchFamily="18" charset="0"/>
                                  </a:rPr>
                                  <m:t>]</m:t>
                                </m:r>
                              </m:oMath>
                            </m:oMathPara>
                          </a14:m>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324199748"/>
                      </a:ext>
                    </a:extLst>
                  </a:tr>
                  <a:tr h="190500">
                    <a:tc>
                      <a:txBody>
                        <a:bodyPr/>
                        <a:lstStyle/>
                        <a:p>
                          <a:pPr algn="ctr">
                            <a:lnSpc>
                              <a:spcPct val="100000"/>
                            </a:lnSpc>
                            <a:spcAft>
                              <a:spcPts val="800"/>
                            </a:spcAft>
                          </a:pPr>
                          <a:r>
                            <a:rPr lang="es-EC" sz="1100" cap="all" dirty="0">
                              <a:effectLst/>
                            </a:rPr>
                            <a:t>PRUEBA 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0,058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0,002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0,002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546869868"/>
                      </a:ext>
                    </a:extLst>
                  </a:tr>
                  <a:tr h="190500">
                    <a:tc>
                      <a:txBody>
                        <a:bodyPr/>
                        <a:lstStyle/>
                        <a:p>
                          <a:pPr algn="ctr">
                            <a:lnSpc>
                              <a:spcPct val="100000"/>
                            </a:lnSpc>
                            <a:spcAft>
                              <a:spcPts val="800"/>
                            </a:spcAft>
                          </a:pPr>
                          <a:r>
                            <a:rPr lang="es-EC" sz="1100" cap="all" dirty="0">
                              <a:effectLst/>
                            </a:rPr>
                            <a:t>PRUEBA 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0,5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1,315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0,44761852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0,169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0,169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25136909"/>
                      </a:ext>
                    </a:extLst>
                  </a:tr>
                  <a:tr h="190500">
                    <a:tc>
                      <a:txBody>
                        <a:bodyPr/>
                        <a:lstStyle/>
                        <a:p>
                          <a:pPr algn="ctr">
                            <a:lnSpc>
                              <a:spcPct val="100000"/>
                            </a:lnSpc>
                            <a:spcAft>
                              <a:spcPts val="800"/>
                            </a:spcAft>
                          </a:pPr>
                          <a:r>
                            <a:rPr lang="es-EC" sz="1100" cap="all">
                              <a:effectLst/>
                            </a:rPr>
                            <a:t>PRUEBA 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0,75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1,996</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1,59249937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555385492"/>
                      </a:ext>
                    </a:extLst>
                  </a:tr>
                  <a:tr h="190500">
                    <a:tc>
                      <a:txBody>
                        <a:bodyPr/>
                        <a:lstStyle/>
                        <a:p>
                          <a:pPr algn="ctr">
                            <a:lnSpc>
                              <a:spcPct val="100000"/>
                            </a:lnSpc>
                            <a:spcAft>
                              <a:spcPts val="800"/>
                            </a:spcAft>
                          </a:pPr>
                          <a:r>
                            <a:rPr lang="es-EC" sz="1100" cap="all">
                              <a:effectLst/>
                            </a:rPr>
                            <a:t>PRUEBA 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2,108</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1,88012331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0,754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0,745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119132726"/>
                      </a:ext>
                    </a:extLst>
                  </a:tr>
                  <a:tr h="190500">
                    <a:tc>
                      <a:txBody>
                        <a:bodyPr/>
                        <a:lstStyle/>
                        <a:p>
                          <a:pPr algn="ctr">
                            <a:lnSpc>
                              <a:spcPct val="100000"/>
                            </a:lnSpc>
                            <a:spcAft>
                              <a:spcPts val="800"/>
                            </a:spcAft>
                          </a:pPr>
                          <a:r>
                            <a:rPr lang="es-EC" sz="1100" cap="all">
                              <a:effectLst/>
                            </a:rPr>
                            <a:t>PRUEBA 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2,389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2,7508189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0,995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0,995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018947366"/>
                      </a:ext>
                    </a:extLst>
                  </a:tr>
                  <a:tr h="190500">
                    <a:tc>
                      <a:txBody>
                        <a:bodyPr/>
                        <a:lstStyle/>
                        <a:p>
                          <a:pPr algn="ctr">
                            <a:lnSpc>
                              <a:spcPct val="100000"/>
                            </a:lnSpc>
                            <a:spcAft>
                              <a:spcPts val="800"/>
                            </a:spcAft>
                          </a:pPr>
                          <a:r>
                            <a:rPr lang="es-EC" sz="1100" cap="all">
                              <a:effectLst/>
                            </a:rPr>
                            <a:t>PRUEBA 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2,508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3,18908383</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1,41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1,41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59245815"/>
                      </a:ext>
                    </a:extLst>
                  </a:tr>
                  <a:tr h="190500">
                    <a:tc>
                      <a:txBody>
                        <a:bodyPr/>
                        <a:lstStyle/>
                        <a:p>
                          <a:pPr algn="ctr">
                            <a:lnSpc>
                              <a:spcPct val="100000"/>
                            </a:lnSpc>
                            <a:spcAft>
                              <a:spcPts val="800"/>
                            </a:spcAft>
                          </a:pPr>
                          <a:r>
                            <a:rPr lang="es-EC" sz="1100" cap="all">
                              <a:effectLst/>
                            </a:rPr>
                            <a:t>PRUEBA 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1,75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2,617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3,62957459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1,839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1,839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050558140"/>
                      </a:ext>
                    </a:extLst>
                  </a:tr>
                  <a:tr h="190500">
                    <a:tc>
                      <a:txBody>
                        <a:bodyPr/>
                        <a:lstStyle/>
                        <a:p>
                          <a:pPr algn="ctr">
                            <a:lnSpc>
                              <a:spcPct val="100000"/>
                            </a:lnSpc>
                            <a:spcAft>
                              <a:spcPts val="800"/>
                            </a:spcAft>
                          </a:pPr>
                          <a:r>
                            <a:rPr lang="es-EC" sz="1100" cap="all">
                              <a:effectLst/>
                            </a:rPr>
                            <a:t>PRUEBA 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2,752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4,22950798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2,263</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2,263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31291463"/>
                      </a:ext>
                    </a:extLst>
                  </a:tr>
                  <a:tr h="190500">
                    <a:tc>
                      <a:txBody>
                        <a:bodyPr/>
                        <a:lstStyle/>
                        <a:p>
                          <a:pPr algn="ctr">
                            <a:lnSpc>
                              <a:spcPct val="100000"/>
                            </a:lnSpc>
                            <a:spcAft>
                              <a:spcPts val="800"/>
                            </a:spcAft>
                          </a:pPr>
                          <a:r>
                            <a:rPr lang="es-EC" sz="1100" cap="all">
                              <a:effectLst/>
                            </a:rPr>
                            <a:t>PRUEBA 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2,886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4,88747145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2,979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2,979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00575860"/>
                      </a:ext>
                    </a:extLst>
                  </a:tr>
                  <a:tr h="190500">
                    <a:tc>
                      <a:txBody>
                        <a:bodyPr/>
                        <a:lstStyle/>
                        <a:p>
                          <a:pPr algn="ctr">
                            <a:lnSpc>
                              <a:spcPct val="100000"/>
                            </a:lnSpc>
                            <a:spcAft>
                              <a:spcPts val="800"/>
                            </a:spcAft>
                          </a:pPr>
                          <a:r>
                            <a:rPr lang="es-EC" sz="1100" cap="all">
                              <a:effectLst/>
                            </a:rPr>
                            <a:t>PRUEBA 10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2,912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5,02261445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3,656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3,656</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67747341"/>
                      </a:ext>
                    </a:extLst>
                  </a:tr>
                </a:tbl>
              </a:graphicData>
            </a:graphic>
          </p:graphicFrame>
        </mc:Choice>
        <mc:Fallback xmlns="">
          <p:graphicFrame>
            <p:nvGraphicFramePr>
              <p:cNvPr id="4" name="Tabla 3">
                <a:extLst>
                  <a:ext uri="{FF2B5EF4-FFF2-40B4-BE49-F238E27FC236}">
                    <a16:creationId xmlns:a16="http://schemas.microsoft.com/office/drawing/2014/main" id="{A6436360-B36E-4D97-AF48-D752F3757BBE}"/>
                  </a:ext>
                </a:extLst>
              </p:cNvPr>
              <p:cNvGraphicFramePr>
                <a:graphicFrameLocks noGrp="1"/>
              </p:cNvGraphicFramePr>
              <p:nvPr>
                <p:extLst>
                  <p:ext uri="{D42A27DB-BD31-4B8C-83A1-F6EECF244321}">
                    <p14:modId xmlns:p14="http://schemas.microsoft.com/office/powerpoint/2010/main" val="954325743"/>
                  </p:ext>
                </p:extLst>
              </p:nvPr>
            </p:nvGraphicFramePr>
            <p:xfrm>
              <a:off x="1387834" y="1181192"/>
              <a:ext cx="6625199" cy="2162620"/>
            </p:xfrm>
            <a:graphic>
              <a:graphicData uri="http://schemas.openxmlformats.org/drawingml/2006/table">
                <a:tbl>
                  <a:tblPr firstRow="1" firstCol="1" bandRow="1">
                    <a:tableStyleId>{9D7B26C5-4107-4FEC-AEDC-1716B250A1EF}</a:tableStyleId>
                  </a:tblPr>
                  <a:tblGrid>
                    <a:gridCol w="1360475">
                      <a:extLst>
                        <a:ext uri="{9D8B030D-6E8A-4147-A177-3AD203B41FA5}">
                          <a16:colId xmlns:a16="http://schemas.microsoft.com/office/drawing/2014/main" val="3645235083"/>
                        </a:ext>
                      </a:extLst>
                    </a:gridCol>
                    <a:gridCol w="770409">
                      <a:extLst>
                        <a:ext uri="{9D8B030D-6E8A-4147-A177-3AD203B41FA5}">
                          <a16:colId xmlns:a16="http://schemas.microsoft.com/office/drawing/2014/main" val="2767493694"/>
                        </a:ext>
                      </a:extLst>
                    </a:gridCol>
                    <a:gridCol w="784647">
                      <a:extLst>
                        <a:ext uri="{9D8B030D-6E8A-4147-A177-3AD203B41FA5}">
                          <a16:colId xmlns:a16="http://schemas.microsoft.com/office/drawing/2014/main" val="3368522915"/>
                        </a:ext>
                      </a:extLst>
                    </a:gridCol>
                    <a:gridCol w="1035384">
                      <a:extLst>
                        <a:ext uri="{9D8B030D-6E8A-4147-A177-3AD203B41FA5}">
                          <a16:colId xmlns:a16="http://schemas.microsoft.com/office/drawing/2014/main" val="1026182221"/>
                        </a:ext>
                      </a:extLst>
                    </a:gridCol>
                    <a:gridCol w="870862">
                      <a:extLst>
                        <a:ext uri="{9D8B030D-6E8A-4147-A177-3AD203B41FA5}">
                          <a16:colId xmlns:a16="http://schemas.microsoft.com/office/drawing/2014/main" val="3608831525"/>
                        </a:ext>
                      </a:extLst>
                    </a:gridCol>
                    <a:gridCol w="901711">
                      <a:extLst>
                        <a:ext uri="{9D8B030D-6E8A-4147-A177-3AD203B41FA5}">
                          <a16:colId xmlns:a16="http://schemas.microsoft.com/office/drawing/2014/main" val="1735937652"/>
                        </a:ext>
                      </a:extLst>
                    </a:gridCol>
                    <a:gridCol w="901711">
                      <a:extLst>
                        <a:ext uri="{9D8B030D-6E8A-4147-A177-3AD203B41FA5}">
                          <a16:colId xmlns:a16="http://schemas.microsoft.com/office/drawing/2014/main" val="82249771"/>
                        </a:ext>
                      </a:extLst>
                    </a:gridCol>
                  </a:tblGrid>
                  <a:tr h="257620">
                    <a:tc>
                      <a:txBody>
                        <a:bodyPr/>
                        <a:lstStyle/>
                        <a:p>
                          <a:pPr algn="ctr">
                            <a:lnSpc>
                              <a:spcPct val="100000"/>
                            </a:lnSpc>
                            <a:spcAft>
                              <a:spcPts val="800"/>
                            </a:spcAft>
                          </a:pPr>
                          <a:r>
                            <a:rPr lang="es-EC" sz="1100" cap="all" dirty="0">
                              <a:effectLst/>
                            </a:rPr>
                            <a:t>SENSOR FSR 402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endParaRPr lang="es-EC"/>
                        </a:p>
                      </a:txBody>
                      <a:tcPr marL="68580" marR="68580" marT="0" marB="0">
                        <a:blipFill>
                          <a:blip r:embed="rId3"/>
                          <a:stretch>
                            <a:fillRect l="-175591" t="-19048" r="-581890" b="-771429"/>
                          </a:stretch>
                        </a:blipFill>
                      </a:tcPr>
                    </a:tc>
                    <a:tc>
                      <a:txBody>
                        <a:bodyPr/>
                        <a:lstStyle/>
                        <a:p>
                          <a:endParaRPr lang="es-EC"/>
                        </a:p>
                      </a:txBody>
                      <a:tcPr marL="68580" marR="68580" marT="0" marB="0">
                        <a:blipFill>
                          <a:blip r:embed="rId3"/>
                          <a:stretch>
                            <a:fillRect l="-271318" t="-19048" r="-472868" b="-771429"/>
                          </a:stretch>
                        </a:blipFill>
                      </a:tcPr>
                    </a:tc>
                    <a:tc>
                      <a:txBody>
                        <a:bodyPr/>
                        <a:lstStyle/>
                        <a:p>
                          <a:endParaRPr lang="es-EC"/>
                        </a:p>
                      </a:txBody>
                      <a:tcPr marL="68580" marR="68580" marT="0" marB="0">
                        <a:blipFill>
                          <a:blip r:embed="rId3"/>
                          <a:stretch>
                            <a:fillRect l="-281765" t="-19048" r="-258824" b="-771429"/>
                          </a:stretch>
                        </a:blipFill>
                      </a:tcPr>
                    </a:tc>
                    <a:tc>
                      <a:txBody>
                        <a:bodyPr/>
                        <a:lstStyle/>
                        <a:p>
                          <a:endParaRPr lang="es-EC"/>
                        </a:p>
                      </a:txBody>
                      <a:tcPr marL="68580" marR="68580" marT="0" marB="0">
                        <a:blipFill>
                          <a:blip r:embed="rId3"/>
                          <a:stretch>
                            <a:fillRect l="-453846" t="-19048" r="-207692" b="-771429"/>
                          </a:stretch>
                        </a:blipFill>
                      </a:tcPr>
                    </a:tc>
                    <a:tc>
                      <a:txBody>
                        <a:bodyPr/>
                        <a:lstStyle/>
                        <a:p>
                          <a:endParaRPr lang="es-EC"/>
                        </a:p>
                      </a:txBody>
                      <a:tcPr marL="68580" marR="68580" marT="0" marB="0">
                        <a:blipFill>
                          <a:blip r:embed="rId3"/>
                          <a:stretch>
                            <a:fillRect l="-535135" t="-19048" r="-100676" b="-771429"/>
                          </a:stretch>
                        </a:blipFill>
                      </a:tcPr>
                    </a:tc>
                    <a:tc>
                      <a:txBody>
                        <a:bodyPr/>
                        <a:lstStyle/>
                        <a:p>
                          <a:endParaRPr lang="es-EC"/>
                        </a:p>
                      </a:txBody>
                      <a:tcPr marL="68580" marR="68580" marT="0" marB="0">
                        <a:blipFill>
                          <a:blip r:embed="rId3"/>
                          <a:stretch>
                            <a:fillRect l="-635135" t="-19048" r="-676" b="-771429"/>
                          </a:stretch>
                        </a:blipFill>
                      </a:tcPr>
                    </a:tc>
                    <a:extLst>
                      <a:ext uri="{0D108BD9-81ED-4DB2-BD59-A6C34878D82A}">
                        <a16:rowId xmlns:a16="http://schemas.microsoft.com/office/drawing/2014/main" val="3324199748"/>
                      </a:ext>
                    </a:extLst>
                  </a:tr>
                  <a:tr h="190500">
                    <a:tc>
                      <a:txBody>
                        <a:bodyPr/>
                        <a:lstStyle/>
                        <a:p>
                          <a:pPr algn="ctr">
                            <a:lnSpc>
                              <a:spcPct val="100000"/>
                            </a:lnSpc>
                            <a:spcAft>
                              <a:spcPts val="800"/>
                            </a:spcAft>
                          </a:pPr>
                          <a:r>
                            <a:rPr lang="es-EC" sz="1100" cap="all" dirty="0">
                              <a:effectLst/>
                            </a:rPr>
                            <a:t>PRUEBA 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0,058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0,002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0,002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546869868"/>
                      </a:ext>
                    </a:extLst>
                  </a:tr>
                  <a:tr h="190500">
                    <a:tc>
                      <a:txBody>
                        <a:bodyPr/>
                        <a:lstStyle/>
                        <a:p>
                          <a:pPr algn="ctr">
                            <a:lnSpc>
                              <a:spcPct val="100000"/>
                            </a:lnSpc>
                            <a:spcAft>
                              <a:spcPts val="800"/>
                            </a:spcAft>
                          </a:pPr>
                          <a:r>
                            <a:rPr lang="es-EC" sz="1100" cap="all" dirty="0">
                              <a:effectLst/>
                            </a:rPr>
                            <a:t>PRUEBA 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0,5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1,315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0,44761852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0,169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0,169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225136909"/>
                      </a:ext>
                    </a:extLst>
                  </a:tr>
                  <a:tr h="190500">
                    <a:tc>
                      <a:txBody>
                        <a:bodyPr/>
                        <a:lstStyle/>
                        <a:p>
                          <a:pPr algn="ctr">
                            <a:lnSpc>
                              <a:spcPct val="100000"/>
                            </a:lnSpc>
                            <a:spcAft>
                              <a:spcPts val="800"/>
                            </a:spcAft>
                          </a:pPr>
                          <a:r>
                            <a:rPr lang="es-EC" sz="1100" cap="all">
                              <a:effectLst/>
                            </a:rPr>
                            <a:t>PRUEBA 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0,75</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1,996</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1,59249937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0,439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3555385492"/>
                      </a:ext>
                    </a:extLst>
                  </a:tr>
                  <a:tr h="190500">
                    <a:tc>
                      <a:txBody>
                        <a:bodyPr/>
                        <a:lstStyle/>
                        <a:p>
                          <a:pPr algn="ctr">
                            <a:lnSpc>
                              <a:spcPct val="100000"/>
                            </a:lnSpc>
                            <a:spcAft>
                              <a:spcPts val="800"/>
                            </a:spcAft>
                          </a:pPr>
                          <a:r>
                            <a:rPr lang="es-EC" sz="1100" cap="all">
                              <a:effectLst/>
                            </a:rPr>
                            <a:t>PRUEBA 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2,108</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1,88012331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0,754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0,745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4119132726"/>
                      </a:ext>
                    </a:extLst>
                  </a:tr>
                  <a:tr h="190500">
                    <a:tc>
                      <a:txBody>
                        <a:bodyPr/>
                        <a:lstStyle/>
                        <a:p>
                          <a:pPr algn="ctr">
                            <a:lnSpc>
                              <a:spcPct val="100000"/>
                            </a:lnSpc>
                            <a:spcAft>
                              <a:spcPts val="800"/>
                            </a:spcAft>
                          </a:pPr>
                          <a:r>
                            <a:rPr lang="es-EC" sz="1100" cap="all">
                              <a:effectLst/>
                            </a:rPr>
                            <a:t>PRUEBA 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2,389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2,7508189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0,995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0,995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3018947366"/>
                      </a:ext>
                    </a:extLst>
                  </a:tr>
                  <a:tr h="190500">
                    <a:tc>
                      <a:txBody>
                        <a:bodyPr/>
                        <a:lstStyle/>
                        <a:p>
                          <a:pPr algn="ctr">
                            <a:lnSpc>
                              <a:spcPct val="100000"/>
                            </a:lnSpc>
                            <a:spcAft>
                              <a:spcPts val="800"/>
                            </a:spcAft>
                          </a:pPr>
                          <a:r>
                            <a:rPr lang="es-EC" sz="1100" cap="all">
                              <a:effectLst/>
                            </a:rPr>
                            <a:t>PRUEBA 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2,508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3,18908383</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1,41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1,41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1959245815"/>
                      </a:ext>
                    </a:extLst>
                  </a:tr>
                  <a:tr h="190500">
                    <a:tc>
                      <a:txBody>
                        <a:bodyPr/>
                        <a:lstStyle/>
                        <a:p>
                          <a:pPr algn="ctr">
                            <a:lnSpc>
                              <a:spcPct val="100000"/>
                            </a:lnSpc>
                            <a:spcAft>
                              <a:spcPts val="800"/>
                            </a:spcAft>
                          </a:pPr>
                          <a:r>
                            <a:rPr lang="es-EC" sz="1100" cap="all">
                              <a:effectLst/>
                            </a:rPr>
                            <a:t>PRUEBA 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1,75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2,617</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3,62957459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1,839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1,839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1050558140"/>
                      </a:ext>
                    </a:extLst>
                  </a:tr>
                  <a:tr h="190500">
                    <a:tc>
                      <a:txBody>
                        <a:bodyPr/>
                        <a:lstStyle/>
                        <a:p>
                          <a:pPr algn="ctr">
                            <a:lnSpc>
                              <a:spcPct val="100000"/>
                            </a:lnSpc>
                            <a:spcAft>
                              <a:spcPts val="800"/>
                            </a:spcAft>
                          </a:pPr>
                          <a:r>
                            <a:rPr lang="es-EC" sz="1100" cap="all">
                              <a:effectLst/>
                            </a:rPr>
                            <a:t>PRUEBA 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2,752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4,22950798</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2,263</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2,263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2531291463"/>
                      </a:ext>
                    </a:extLst>
                  </a:tr>
                  <a:tr h="190500">
                    <a:tc>
                      <a:txBody>
                        <a:bodyPr/>
                        <a:lstStyle/>
                        <a:p>
                          <a:pPr algn="ctr">
                            <a:lnSpc>
                              <a:spcPct val="100000"/>
                            </a:lnSpc>
                            <a:spcAft>
                              <a:spcPts val="800"/>
                            </a:spcAft>
                          </a:pPr>
                          <a:r>
                            <a:rPr lang="es-EC" sz="1100" cap="all">
                              <a:effectLst/>
                            </a:rPr>
                            <a:t>PRUEBA 9</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2,886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4,88747145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2,979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2,979</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3600575860"/>
                      </a:ext>
                    </a:extLst>
                  </a:tr>
                  <a:tr h="190500">
                    <a:tc>
                      <a:txBody>
                        <a:bodyPr/>
                        <a:lstStyle/>
                        <a:p>
                          <a:pPr algn="ctr">
                            <a:lnSpc>
                              <a:spcPct val="100000"/>
                            </a:lnSpc>
                            <a:spcAft>
                              <a:spcPts val="800"/>
                            </a:spcAft>
                          </a:pPr>
                          <a:r>
                            <a:rPr lang="es-EC" sz="1100" cap="all">
                              <a:effectLst/>
                            </a:rPr>
                            <a:t>PRUEBA 10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2,912</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5,02261445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a:effectLst/>
                            </a:rPr>
                            <a:t>3,656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1</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3,656</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val="1567747341"/>
                      </a:ext>
                    </a:extLst>
                  </a:tr>
                </a:tbl>
              </a:graphicData>
            </a:graphic>
          </p:graphicFrame>
        </mc:Fallback>
      </mc:AlternateContent>
      <p:pic>
        <p:nvPicPr>
          <p:cNvPr id="7" name="Imagen 6">
            <a:extLst>
              <a:ext uri="{FF2B5EF4-FFF2-40B4-BE49-F238E27FC236}">
                <a16:creationId xmlns:a16="http://schemas.microsoft.com/office/drawing/2014/main" xmlns="" id="{81B7AA11-0EBA-4840-9F03-4CD7B4E565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10044" y="3450266"/>
            <a:ext cx="4525497" cy="2410142"/>
          </a:xfrm>
          <a:prstGeom prst="rect">
            <a:avLst/>
          </a:prstGeom>
        </p:spPr>
      </p:pic>
      <p:sp>
        <p:nvSpPr>
          <p:cNvPr id="8" name="TextBox 2">
            <a:extLst>
              <a:ext uri="{FF2B5EF4-FFF2-40B4-BE49-F238E27FC236}">
                <a16:creationId xmlns:a16="http://schemas.microsoft.com/office/drawing/2014/main" xmlns="" id="{07DD21B1-77A8-4864-9E31-37A796AD5EB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a:t>
            </a:r>
            <a:r>
              <a:rPr lang="es-419" sz="900" b="1" dirty="0">
                <a:solidFill>
                  <a:schemeClr val="bg2">
                    <a:lumMod val="50000"/>
                  </a:schemeClr>
                </a:solidFill>
                <a:latin typeface="Calibri" panose="020F0502020204030204" pitchFamily="34" charset="0"/>
                <a:cs typeface="Calibri" panose="020F0502020204030204" pitchFamily="34" charset="0"/>
              </a:rPr>
              <a:t>5. Pruebas y análisis de resultados    </a:t>
            </a:r>
            <a:r>
              <a:rPr lang="es-419" sz="900" dirty="0">
                <a:solidFill>
                  <a:schemeClr val="bg2">
                    <a:lumMod val="50000"/>
                  </a:schemeClr>
                </a:solidFill>
                <a:latin typeface="Calibri" panose="020F0502020204030204" pitchFamily="34" charset="0"/>
                <a:cs typeface="Calibri" panose="020F0502020204030204" pitchFamily="34" charset="0"/>
              </a:rPr>
              <a:t>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242921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580103"/>
            <a:ext cx="7259254" cy="584775"/>
          </a:xfrm>
          <a:prstGeom prst="rect">
            <a:avLst/>
          </a:prstGeom>
          <a:noFill/>
        </p:spPr>
        <p:txBody>
          <a:bodyPr wrap="square" rtlCol="0">
            <a:spAutoFit/>
          </a:bodyPr>
          <a:lstStyle/>
          <a:p>
            <a:r>
              <a:rPr lang="es-EC" sz="1600" b="1" dirty="0"/>
              <a:t>PRÁCTICA 1: </a:t>
            </a:r>
            <a:r>
              <a:rPr lang="es-EC" sz="1600" b="1" dirty="0">
                <a:effectLst/>
                <a:ea typeface="Droid Sans Fallback"/>
              </a:rPr>
              <a:t>INTRODUCCIÓN A LA ROBÓTICA COLABORATIVA CON EL APLICATIVO DE FRESADO EN MADERA</a:t>
            </a:r>
            <a:endParaRPr lang="es-EC" sz="1600" b="1" dirty="0"/>
          </a:p>
        </p:txBody>
      </p:sp>
      <p:sp>
        <p:nvSpPr>
          <p:cNvPr id="8" name="CuadroTexto 7">
            <a:extLst>
              <a:ext uri="{FF2B5EF4-FFF2-40B4-BE49-F238E27FC236}">
                <a16:creationId xmlns:a16="http://schemas.microsoft.com/office/drawing/2014/main" xmlns="" id="{FD878E77-464C-4B25-B0FA-3905C1114762}"/>
              </a:ext>
            </a:extLst>
          </p:cNvPr>
          <p:cNvSpPr txBox="1"/>
          <p:nvPr/>
        </p:nvSpPr>
        <p:spPr>
          <a:xfrm>
            <a:off x="380799" y="1293696"/>
            <a:ext cx="7259254" cy="416011"/>
          </a:xfrm>
          <a:prstGeom prst="rect">
            <a:avLst/>
          </a:prstGeom>
          <a:noFill/>
        </p:spPr>
        <p:txBody>
          <a:bodyPr wrap="square" rtlCol="0">
            <a:spAutoFit/>
          </a:bodyPr>
          <a:lstStyle/>
          <a:p>
            <a:pPr>
              <a:lnSpc>
                <a:spcPct val="150000"/>
              </a:lnSpc>
            </a:pPr>
            <a:r>
              <a:rPr lang="es-EC" sz="1600" b="1" dirty="0"/>
              <a:t>OBJETIVO GENERAL</a:t>
            </a:r>
          </a:p>
        </p:txBody>
      </p:sp>
      <p:sp>
        <p:nvSpPr>
          <p:cNvPr id="9" name="CuadroTexto 8">
            <a:extLst>
              <a:ext uri="{FF2B5EF4-FFF2-40B4-BE49-F238E27FC236}">
                <a16:creationId xmlns:a16="http://schemas.microsoft.com/office/drawing/2014/main" xmlns="" id="{F479A852-60E0-4037-BA2C-B092C1F2B5CB}"/>
              </a:ext>
            </a:extLst>
          </p:cNvPr>
          <p:cNvSpPr txBox="1"/>
          <p:nvPr/>
        </p:nvSpPr>
        <p:spPr>
          <a:xfrm>
            <a:off x="380798" y="1699593"/>
            <a:ext cx="8137559" cy="553998"/>
          </a:xfrm>
          <a:prstGeom prst="rect">
            <a:avLst/>
          </a:prstGeom>
          <a:noFill/>
        </p:spPr>
        <p:txBody>
          <a:bodyPr wrap="square" rtlCol="0">
            <a:spAutoFit/>
          </a:bodyPr>
          <a:lstStyle/>
          <a:p>
            <a:r>
              <a:rPr lang="es-EC" sz="1500" dirty="0">
                <a:solidFill>
                  <a:srgbClr val="00000A"/>
                </a:solidFill>
                <a:effectLst/>
                <a:ea typeface="Droid Sans Fallback"/>
              </a:rPr>
              <a:t>Introducir al estudiante en el área de la robótica colaborativa mediante el manejo del sistema de robótica colaborativa desarrollado a través de un aplicativo industrial para su aprendizaje.</a:t>
            </a:r>
          </a:p>
        </p:txBody>
      </p:sp>
      <p:sp>
        <p:nvSpPr>
          <p:cNvPr id="10" name="CuadroTexto 9">
            <a:extLst>
              <a:ext uri="{FF2B5EF4-FFF2-40B4-BE49-F238E27FC236}">
                <a16:creationId xmlns:a16="http://schemas.microsoft.com/office/drawing/2014/main" xmlns="" id="{5B88F0AA-32B2-47F5-93AC-950A854A40CB}"/>
              </a:ext>
            </a:extLst>
          </p:cNvPr>
          <p:cNvSpPr txBox="1"/>
          <p:nvPr/>
        </p:nvSpPr>
        <p:spPr>
          <a:xfrm>
            <a:off x="380798" y="2880521"/>
            <a:ext cx="7259254" cy="3144451"/>
          </a:xfrm>
          <a:prstGeom prst="rect">
            <a:avLst/>
          </a:prstGeom>
          <a:noFill/>
        </p:spPr>
        <p:txBody>
          <a:bodyPr wrap="square" rtlCol="0">
            <a:spAutoFit/>
          </a:bodyPr>
          <a:lstStyle/>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Establecer comunicación PROFINET entre el Robot KUKA KR3 R540 y el PLC SIEMENS S7 – 1200.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Configurar los bits de entradas y salidas del modo de servicio “Automático Externo”.</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Activar la interfaz de Automático Externo.</a:t>
            </a:r>
          </a:p>
          <a:p>
            <a:pPr marL="342900" lvl="0" indent="-342900">
              <a:spcAft>
                <a:spcPts val="800"/>
              </a:spcAft>
              <a:buFont typeface="Symbol" panose="05050102010706020507" pitchFamily="18" charset="2"/>
              <a:buChar char=""/>
            </a:pPr>
            <a:r>
              <a:rPr lang="es-EC" sz="1500" dirty="0">
                <a:solidFill>
                  <a:srgbClr val="00000A"/>
                </a:solidFill>
                <a:ea typeface="Times New Roman" panose="02020603050405020304" pitchFamily="18" charset="0"/>
                <a:cs typeface="Times New Roman" panose="02020603050405020304" pitchFamily="18" charset="0"/>
              </a:rPr>
              <a:t>Montar l</a:t>
            </a:r>
            <a:r>
              <a:rPr lang="es-EC" sz="1500" dirty="0">
                <a:solidFill>
                  <a:srgbClr val="00000A"/>
                </a:solidFill>
                <a:effectLst/>
                <a:ea typeface="Times New Roman" panose="02020603050405020304" pitchFamily="18" charset="0"/>
                <a:cs typeface="Times New Roman" panose="02020603050405020304" pitchFamily="18" charset="0"/>
              </a:rPr>
              <a:t>as piezas del sistema de robótica colaborativa en el robot KUKA KR3 R540.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Conectar los bits de salida correspondientes al sistema de robótica colaborativa a las entradas del PLC SIEMENS S7 – 1200.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Realizar el fresado de una palabra compuesta por 5 letras en un trozo de madera.</a:t>
            </a:r>
          </a:p>
        </p:txBody>
      </p:sp>
      <p:sp>
        <p:nvSpPr>
          <p:cNvPr id="11" name="CuadroTexto 10">
            <a:extLst>
              <a:ext uri="{FF2B5EF4-FFF2-40B4-BE49-F238E27FC236}">
                <a16:creationId xmlns:a16="http://schemas.microsoft.com/office/drawing/2014/main" xmlns="" id="{A7DC8DEE-71A3-48EB-BC71-DFEB384AC503}"/>
              </a:ext>
            </a:extLst>
          </p:cNvPr>
          <p:cNvSpPr txBox="1"/>
          <p:nvPr/>
        </p:nvSpPr>
        <p:spPr>
          <a:xfrm>
            <a:off x="380799" y="2446536"/>
            <a:ext cx="7259254" cy="416011"/>
          </a:xfrm>
          <a:prstGeom prst="rect">
            <a:avLst/>
          </a:prstGeom>
          <a:noFill/>
        </p:spPr>
        <p:txBody>
          <a:bodyPr wrap="square" rtlCol="0">
            <a:spAutoFit/>
          </a:bodyPr>
          <a:lstStyle/>
          <a:p>
            <a:pPr>
              <a:lnSpc>
                <a:spcPct val="150000"/>
              </a:lnSpc>
            </a:pPr>
            <a:r>
              <a:rPr lang="es-EC" sz="1600" b="1" dirty="0"/>
              <a:t>OBJETIVOS ESPECÍFICOS</a:t>
            </a:r>
          </a:p>
        </p:txBody>
      </p:sp>
      <p:sp>
        <p:nvSpPr>
          <p:cNvPr id="12" name="TextBox 2">
            <a:extLst>
              <a:ext uri="{FF2B5EF4-FFF2-40B4-BE49-F238E27FC236}">
                <a16:creationId xmlns:a16="http://schemas.microsoft.com/office/drawing/2014/main" xmlns="" id="{923C1D7C-9D50-46E6-8A3B-06753E18319A}"/>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195222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12" name="CuadroTexto 11">
            <a:extLst>
              <a:ext uri="{FF2B5EF4-FFF2-40B4-BE49-F238E27FC236}">
                <a16:creationId xmlns:a16="http://schemas.microsoft.com/office/drawing/2014/main" xmlns="" id="{96106FD8-D4B0-4947-809A-598854766C3B}"/>
              </a:ext>
            </a:extLst>
          </p:cNvPr>
          <p:cNvSpPr txBox="1"/>
          <p:nvPr/>
        </p:nvSpPr>
        <p:spPr>
          <a:xfrm>
            <a:off x="380799" y="580103"/>
            <a:ext cx="7259254" cy="584775"/>
          </a:xfrm>
          <a:prstGeom prst="rect">
            <a:avLst/>
          </a:prstGeom>
          <a:noFill/>
        </p:spPr>
        <p:txBody>
          <a:bodyPr wrap="square" rtlCol="0">
            <a:spAutoFit/>
          </a:bodyPr>
          <a:lstStyle/>
          <a:p>
            <a:r>
              <a:rPr lang="es-EC" sz="1600" b="1" dirty="0"/>
              <a:t>PRÁCTICA 1: </a:t>
            </a:r>
            <a:r>
              <a:rPr lang="es-EC" sz="1600" b="1" dirty="0">
                <a:effectLst/>
                <a:ea typeface="Droid Sans Fallback"/>
              </a:rPr>
              <a:t>INTRODUCCIÓN A LA ROBÓTICA COLABORATIVA CON EL APLICATIVO DE FRESADO EN MADERA</a:t>
            </a:r>
          </a:p>
        </p:txBody>
      </p:sp>
      <p:sp>
        <p:nvSpPr>
          <p:cNvPr id="6" name="TextBox 2">
            <a:extLst>
              <a:ext uri="{FF2B5EF4-FFF2-40B4-BE49-F238E27FC236}">
                <a16:creationId xmlns:a16="http://schemas.microsoft.com/office/drawing/2014/main" xmlns="" id="{740D5FD3-FA68-4A33-9B92-D3628D6AAA9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pic>
        <p:nvPicPr>
          <p:cNvPr id="10" name="Imagen 9">
            <a:extLst>
              <a:ext uri="{FF2B5EF4-FFF2-40B4-BE49-F238E27FC236}">
                <a16:creationId xmlns:a16="http://schemas.microsoft.com/office/drawing/2014/main" xmlns="" id="{4410A75A-E487-4F0F-B821-31EFADA8B6E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80535" y="3360627"/>
            <a:ext cx="4230095" cy="2421365"/>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xmlns="" id="{FCA63022-8E3D-40B4-8C9B-15011CF0353F}"/>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4715280" y="3360626"/>
            <a:ext cx="4183866" cy="2421365"/>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xmlns="" id="{70A9128D-8F2B-44DD-9642-0BB42D2590F3}"/>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2817779" y="1229500"/>
            <a:ext cx="3510030" cy="19302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5006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12" name="CuadroTexto 11">
            <a:extLst>
              <a:ext uri="{FF2B5EF4-FFF2-40B4-BE49-F238E27FC236}">
                <a16:creationId xmlns:a16="http://schemas.microsoft.com/office/drawing/2014/main" xmlns="" id="{96106FD8-D4B0-4947-809A-598854766C3B}"/>
              </a:ext>
            </a:extLst>
          </p:cNvPr>
          <p:cNvSpPr txBox="1"/>
          <p:nvPr/>
        </p:nvSpPr>
        <p:spPr>
          <a:xfrm>
            <a:off x="380799" y="580103"/>
            <a:ext cx="7259254" cy="584775"/>
          </a:xfrm>
          <a:prstGeom prst="rect">
            <a:avLst/>
          </a:prstGeom>
          <a:noFill/>
        </p:spPr>
        <p:txBody>
          <a:bodyPr wrap="square" rtlCol="0">
            <a:spAutoFit/>
          </a:bodyPr>
          <a:lstStyle/>
          <a:p>
            <a:r>
              <a:rPr lang="es-EC" sz="1600" b="1" dirty="0"/>
              <a:t>PRÁCTICA 1: </a:t>
            </a:r>
            <a:r>
              <a:rPr lang="es-EC" sz="1600" b="1" dirty="0">
                <a:effectLst/>
                <a:ea typeface="Droid Sans Fallback"/>
              </a:rPr>
              <a:t>INTRODUCCIÓN A LA ROBÓTICA COLABORATIVA CON EL APLICATIVO DE FRESADO EN MADERA</a:t>
            </a:r>
          </a:p>
        </p:txBody>
      </p:sp>
      <p:sp>
        <p:nvSpPr>
          <p:cNvPr id="6" name="TextBox 2">
            <a:extLst>
              <a:ext uri="{FF2B5EF4-FFF2-40B4-BE49-F238E27FC236}">
                <a16:creationId xmlns:a16="http://schemas.microsoft.com/office/drawing/2014/main" xmlns="" id="{740D5FD3-FA68-4A33-9B92-D3628D6AAA9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graphicFrame>
        <p:nvGraphicFramePr>
          <p:cNvPr id="7" name="Diagrama 6">
            <a:extLst>
              <a:ext uri="{FF2B5EF4-FFF2-40B4-BE49-F238E27FC236}">
                <a16:creationId xmlns:a16="http://schemas.microsoft.com/office/drawing/2014/main" xmlns="" id="{87223154-4CAB-4E81-9D0F-E0A9307254B4}"/>
              </a:ext>
            </a:extLst>
          </p:cNvPr>
          <p:cNvGraphicFramePr/>
          <p:nvPr>
            <p:extLst>
              <p:ext uri="{D42A27DB-BD31-4B8C-83A1-F6EECF244321}">
                <p14:modId xmlns:p14="http://schemas.microsoft.com/office/powerpoint/2010/main" val="730694473"/>
              </p:ext>
            </p:extLst>
          </p:nvPr>
        </p:nvGraphicFramePr>
        <p:xfrm>
          <a:off x="269823" y="1353215"/>
          <a:ext cx="5636957" cy="447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xmlns="" id="{AE810BA7-1E6D-41C8-8824-6B12C7539A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31917" y="1009027"/>
            <a:ext cx="2697012" cy="1516329"/>
          </a:xfrm>
          <a:prstGeom prst="rect">
            <a:avLst/>
          </a:prstGeom>
        </p:spPr>
      </p:pic>
      <p:pic>
        <p:nvPicPr>
          <p:cNvPr id="9" name="Imagen 8">
            <a:extLst>
              <a:ext uri="{FF2B5EF4-FFF2-40B4-BE49-F238E27FC236}">
                <a16:creationId xmlns:a16="http://schemas.microsoft.com/office/drawing/2014/main" xmlns="" id="{7CB4E25C-2967-43B3-B167-9F754F551807}"/>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6131918" y="4289446"/>
            <a:ext cx="2697012" cy="1430738"/>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xmlns="" id="{5F9E465D-2FF1-4C7D-991C-C38904E67C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31918" y="2628271"/>
            <a:ext cx="2697012" cy="1516329"/>
          </a:xfrm>
          <a:prstGeom prst="rect">
            <a:avLst/>
          </a:prstGeom>
        </p:spPr>
      </p:pic>
    </p:spTree>
    <p:extLst>
      <p:ext uri="{BB962C8B-B14F-4D97-AF65-F5344CB8AC3E}">
        <p14:creationId xmlns:p14="http://schemas.microsoft.com/office/powerpoint/2010/main" val="3527925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580103"/>
            <a:ext cx="7259254" cy="584775"/>
          </a:xfrm>
          <a:prstGeom prst="rect">
            <a:avLst/>
          </a:prstGeom>
          <a:noFill/>
        </p:spPr>
        <p:txBody>
          <a:bodyPr wrap="square" rtlCol="0">
            <a:spAutoFit/>
          </a:bodyPr>
          <a:lstStyle/>
          <a:p>
            <a:r>
              <a:rPr lang="es-EC" sz="1600" b="1" dirty="0"/>
              <a:t>PRÁCTICA 2: </a:t>
            </a:r>
            <a:r>
              <a:rPr lang="es-EC" sz="1600" b="1" dirty="0">
                <a:effectLst/>
                <a:ea typeface="Droid Sans Fallback"/>
              </a:rPr>
              <a:t>INTRODUCCIÓN A LA ROBÓTICA COLABORATIVA CON EL APLICATIVO DE FRESADO EN MADERA</a:t>
            </a:r>
            <a:endParaRPr lang="es-EC" sz="1600" b="1" dirty="0"/>
          </a:p>
        </p:txBody>
      </p:sp>
      <p:sp>
        <p:nvSpPr>
          <p:cNvPr id="8" name="CuadroTexto 7">
            <a:extLst>
              <a:ext uri="{FF2B5EF4-FFF2-40B4-BE49-F238E27FC236}">
                <a16:creationId xmlns:a16="http://schemas.microsoft.com/office/drawing/2014/main" xmlns="" id="{FD878E77-464C-4B25-B0FA-3905C1114762}"/>
              </a:ext>
            </a:extLst>
          </p:cNvPr>
          <p:cNvSpPr txBox="1"/>
          <p:nvPr/>
        </p:nvSpPr>
        <p:spPr>
          <a:xfrm>
            <a:off x="380799" y="1213860"/>
            <a:ext cx="7259254" cy="416011"/>
          </a:xfrm>
          <a:prstGeom prst="rect">
            <a:avLst/>
          </a:prstGeom>
          <a:noFill/>
        </p:spPr>
        <p:txBody>
          <a:bodyPr wrap="square" rtlCol="0">
            <a:spAutoFit/>
          </a:bodyPr>
          <a:lstStyle/>
          <a:p>
            <a:pPr>
              <a:lnSpc>
                <a:spcPct val="150000"/>
              </a:lnSpc>
            </a:pPr>
            <a:r>
              <a:rPr lang="es-EC" sz="1600" b="1" dirty="0"/>
              <a:t>OBJETIVO GENERAL</a:t>
            </a:r>
          </a:p>
        </p:txBody>
      </p:sp>
      <p:sp>
        <p:nvSpPr>
          <p:cNvPr id="10" name="CuadroTexto 9">
            <a:extLst>
              <a:ext uri="{FF2B5EF4-FFF2-40B4-BE49-F238E27FC236}">
                <a16:creationId xmlns:a16="http://schemas.microsoft.com/office/drawing/2014/main" xmlns="" id="{5B88F0AA-32B2-47F5-93AC-950A854A40CB}"/>
              </a:ext>
            </a:extLst>
          </p:cNvPr>
          <p:cNvSpPr txBox="1"/>
          <p:nvPr/>
        </p:nvSpPr>
        <p:spPr>
          <a:xfrm>
            <a:off x="380797" y="2992059"/>
            <a:ext cx="7259255" cy="2913618"/>
          </a:xfrm>
          <a:prstGeom prst="rect">
            <a:avLst/>
          </a:prstGeom>
          <a:noFill/>
        </p:spPr>
        <p:txBody>
          <a:bodyPr wrap="square" rtlCol="0">
            <a:spAutoFit/>
          </a:bodyPr>
          <a:lstStyle/>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Establecer comunicación PROFINET entre el Robot KUKA KR3 R540 y el PLC SIEMENS S7 – 1200.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Configurar los bits de entradas y salidas del modo de servicio “Automático Externo”.</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Activar la interfaz de Automático Externo.</a:t>
            </a:r>
          </a:p>
          <a:p>
            <a:pPr marL="342900" lvl="0" indent="-342900">
              <a:spcAft>
                <a:spcPts val="800"/>
              </a:spcAft>
              <a:buFont typeface="Symbol" panose="05050102010706020507" pitchFamily="18" charset="2"/>
              <a:buChar char=""/>
            </a:pPr>
            <a:r>
              <a:rPr lang="es-EC" sz="1500" dirty="0">
                <a:solidFill>
                  <a:srgbClr val="00000A"/>
                </a:solidFill>
                <a:ea typeface="Times New Roman" panose="02020603050405020304" pitchFamily="18" charset="0"/>
                <a:cs typeface="Times New Roman" panose="02020603050405020304" pitchFamily="18" charset="0"/>
              </a:rPr>
              <a:t>Montar la</a:t>
            </a:r>
            <a:r>
              <a:rPr lang="es-EC" sz="1500" dirty="0">
                <a:solidFill>
                  <a:srgbClr val="00000A"/>
                </a:solidFill>
                <a:effectLst/>
                <a:ea typeface="Times New Roman" panose="02020603050405020304" pitchFamily="18" charset="0"/>
                <a:cs typeface="Times New Roman" panose="02020603050405020304" pitchFamily="18" charset="0"/>
              </a:rPr>
              <a:t>s piezas del sistema de robótica colaborativa en el robot KUKA KR3 R540.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Conectar los bits de salida correspondientes al sistema de robótica colaborativa a las entradas del PLC SIEMENS S7 – 1200.</a:t>
            </a:r>
          </a:p>
          <a:p>
            <a:pPr marL="342900" lvl="0" indent="-342900">
              <a:spcAft>
                <a:spcPts val="800"/>
              </a:spcAft>
              <a:buFont typeface="Symbol" panose="05050102010706020507" pitchFamily="18" charset="2"/>
              <a:buChar char=""/>
            </a:pPr>
            <a:r>
              <a:rPr lang="es-EC" sz="1500" dirty="0">
                <a:solidFill>
                  <a:srgbClr val="00000A"/>
                </a:solidFill>
                <a:effectLst/>
                <a:ea typeface="Times New Roman" panose="02020603050405020304" pitchFamily="18" charset="0"/>
                <a:cs typeface="Times New Roman" panose="02020603050405020304" pitchFamily="18" charset="0"/>
              </a:rPr>
              <a:t>Emular la limpieza de un área específica mediante la herramienta externa.</a:t>
            </a:r>
          </a:p>
        </p:txBody>
      </p:sp>
      <p:sp>
        <p:nvSpPr>
          <p:cNvPr id="11" name="CuadroTexto 10">
            <a:extLst>
              <a:ext uri="{FF2B5EF4-FFF2-40B4-BE49-F238E27FC236}">
                <a16:creationId xmlns:a16="http://schemas.microsoft.com/office/drawing/2014/main" xmlns="" id="{A7DC8DEE-71A3-48EB-BC71-DFEB384AC503}"/>
              </a:ext>
            </a:extLst>
          </p:cNvPr>
          <p:cNvSpPr txBox="1"/>
          <p:nvPr/>
        </p:nvSpPr>
        <p:spPr>
          <a:xfrm>
            <a:off x="380799" y="2568203"/>
            <a:ext cx="7259254" cy="416011"/>
          </a:xfrm>
          <a:prstGeom prst="rect">
            <a:avLst/>
          </a:prstGeom>
          <a:noFill/>
        </p:spPr>
        <p:txBody>
          <a:bodyPr wrap="square" rtlCol="0">
            <a:spAutoFit/>
          </a:bodyPr>
          <a:lstStyle/>
          <a:p>
            <a:pPr>
              <a:lnSpc>
                <a:spcPct val="150000"/>
              </a:lnSpc>
            </a:pPr>
            <a:r>
              <a:rPr lang="es-EC" sz="1600" b="1" dirty="0"/>
              <a:t>OBJETIVOS ESPECÍFICOS</a:t>
            </a:r>
          </a:p>
        </p:txBody>
      </p:sp>
      <p:sp>
        <p:nvSpPr>
          <p:cNvPr id="12" name="CuadroTexto 11">
            <a:extLst>
              <a:ext uri="{FF2B5EF4-FFF2-40B4-BE49-F238E27FC236}">
                <a16:creationId xmlns:a16="http://schemas.microsoft.com/office/drawing/2014/main" xmlns="" id="{1B730151-8F7A-4DAA-8705-27114478F0F6}"/>
              </a:ext>
            </a:extLst>
          </p:cNvPr>
          <p:cNvSpPr txBox="1"/>
          <p:nvPr/>
        </p:nvSpPr>
        <p:spPr>
          <a:xfrm>
            <a:off x="380798" y="1624303"/>
            <a:ext cx="8137559" cy="784830"/>
          </a:xfrm>
          <a:prstGeom prst="rect">
            <a:avLst/>
          </a:prstGeom>
          <a:noFill/>
        </p:spPr>
        <p:txBody>
          <a:bodyPr wrap="square" rtlCol="0">
            <a:spAutoFit/>
          </a:bodyPr>
          <a:lstStyle/>
          <a:p>
            <a:r>
              <a:rPr lang="es-EC" sz="1500" dirty="0">
                <a:solidFill>
                  <a:srgbClr val="00000A"/>
                </a:solidFill>
                <a:effectLst/>
                <a:ea typeface="Droid Sans Fallback"/>
              </a:rPr>
              <a:t>Controlar la </a:t>
            </a:r>
            <a:r>
              <a:rPr lang="es-EC" sz="1500" dirty="0">
                <a:effectLst/>
                <a:ea typeface="Droid Sans Fallback"/>
              </a:rPr>
              <a:t>fuerza aplicada por el robot KUKA KR3 R540 sobre una superficie mediante el manejo del sistema de robótica colaborativa desarrollado a través de un aplicativo domestico para el aprendizaje del estudiante.</a:t>
            </a:r>
            <a:endParaRPr lang="es-EC" sz="1500" dirty="0">
              <a:solidFill>
                <a:srgbClr val="00000A"/>
              </a:solidFill>
              <a:effectLst/>
              <a:ea typeface="Droid Sans Fallback"/>
            </a:endParaRPr>
          </a:p>
        </p:txBody>
      </p:sp>
      <p:sp>
        <p:nvSpPr>
          <p:cNvPr id="13" name="TextBox 2">
            <a:extLst>
              <a:ext uri="{FF2B5EF4-FFF2-40B4-BE49-F238E27FC236}">
                <a16:creationId xmlns:a16="http://schemas.microsoft.com/office/drawing/2014/main" xmlns="" id="{31917F58-FE4D-4C52-BFA7-6D445F14979F}"/>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3718332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6" name="TextBox 2">
            <a:extLst>
              <a:ext uri="{FF2B5EF4-FFF2-40B4-BE49-F238E27FC236}">
                <a16:creationId xmlns:a16="http://schemas.microsoft.com/office/drawing/2014/main" xmlns="" id="{740D5FD3-FA68-4A33-9B92-D3628D6AAA9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pic>
        <p:nvPicPr>
          <p:cNvPr id="7" name="Imagen 6">
            <a:extLst>
              <a:ext uri="{FF2B5EF4-FFF2-40B4-BE49-F238E27FC236}">
                <a16:creationId xmlns:a16="http://schemas.microsoft.com/office/drawing/2014/main" xmlns="" id="{6F15115A-BF78-4715-9550-779EE029D32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817779" y="1247511"/>
            <a:ext cx="3510030" cy="1930298"/>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8412A9E0-56B1-4913-9B61-64411A069193}"/>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80535" y="3356698"/>
            <a:ext cx="4230095" cy="2425294"/>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8898FF5C-C8E4-4DFC-8E9C-50F2C9B05634}"/>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715280" y="3356698"/>
            <a:ext cx="4183866" cy="2425294"/>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xmlns="" id="{350DD050-217A-4775-8800-090E6822DA03}"/>
              </a:ext>
            </a:extLst>
          </p:cNvPr>
          <p:cNvSpPr txBox="1"/>
          <p:nvPr/>
        </p:nvSpPr>
        <p:spPr>
          <a:xfrm>
            <a:off x="380799" y="580103"/>
            <a:ext cx="7259254" cy="584775"/>
          </a:xfrm>
          <a:prstGeom prst="rect">
            <a:avLst/>
          </a:prstGeom>
          <a:noFill/>
        </p:spPr>
        <p:txBody>
          <a:bodyPr wrap="square" rtlCol="0">
            <a:spAutoFit/>
          </a:bodyPr>
          <a:lstStyle/>
          <a:p>
            <a:r>
              <a:rPr lang="es-EC" sz="1600" b="1" dirty="0"/>
              <a:t>PRÁCTICA 2: </a:t>
            </a:r>
            <a:r>
              <a:rPr lang="es-EC" sz="1600" b="1" dirty="0">
                <a:effectLst/>
                <a:ea typeface="Droid Sans Fallback"/>
              </a:rPr>
              <a:t>INTRODUCCIÓN A LA ROBÓTICA COLABORATIVA CON EL APLICATIVO DE FRESADO EN MADERA</a:t>
            </a:r>
            <a:endParaRPr lang="es-EC" sz="1600" b="1" dirty="0"/>
          </a:p>
        </p:txBody>
      </p:sp>
    </p:spTree>
    <p:extLst>
      <p:ext uri="{BB962C8B-B14F-4D97-AF65-F5344CB8AC3E}">
        <p14:creationId xmlns:p14="http://schemas.microsoft.com/office/powerpoint/2010/main" val="33293990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31335"/>
            <a:ext cx="2365829" cy="739852"/>
          </a:xfrm>
          <a:prstGeom prst="rect">
            <a:avLst/>
          </a:prstGeom>
          <a:noFill/>
          <a:ln w="9525">
            <a:noFill/>
            <a:miter lim="800000"/>
            <a:headEnd/>
            <a:tailEnd/>
          </a:ln>
        </p:spPr>
      </p:pic>
      <p:sp>
        <p:nvSpPr>
          <p:cNvPr id="18" name="CuadroTexto 17">
            <a:extLst>
              <a:ext uri="{FF2B5EF4-FFF2-40B4-BE49-F238E27FC236}">
                <a16:creationId xmlns:a16="http://schemas.microsoft.com/office/drawing/2014/main" xmlns="" id="{A2FCE3F8-5699-4DBA-A4B0-12CC0B4284E6}"/>
              </a:ext>
            </a:extLst>
          </p:cNvPr>
          <p:cNvSpPr txBox="1"/>
          <p:nvPr/>
        </p:nvSpPr>
        <p:spPr>
          <a:xfrm>
            <a:off x="2923344" y="180225"/>
            <a:ext cx="3554178" cy="461665"/>
          </a:xfrm>
          <a:prstGeom prst="rect">
            <a:avLst/>
          </a:prstGeom>
          <a:noFill/>
        </p:spPr>
        <p:txBody>
          <a:bodyPr wrap="none" rtlCol="0">
            <a:spAutoFit/>
          </a:bodyPr>
          <a:lstStyle/>
          <a:p>
            <a:r>
              <a:rPr lang="es-EC" sz="2400" b="1" dirty="0"/>
              <a:t>GUÍAS DE PRÁCTICAS</a:t>
            </a:r>
          </a:p>
        </p:txBody>
      </p:sp>
      <p:sp>
        <p:nvSpPr>
          <p:cNvPr id="15" name="CuadroTexto 14">
            <a:extLst>
              <a:ext uri="{FF2B5EF4-FFF2-40B4-BE49-F238E27FC236}">
                <a16:creationId xmlns:a16="http://schemas.microsoft.com/office/drawing/2014/main" xmlns="" id="{AC291D65-896C-48B1-9125-78CD9DE8C0FE}"/>
              </a:ext>
            </a:extLst>
          </p:cNvPr>
          <p:cNvSpPr txBox="1"/>
          <p:nvPr/>
        </p:nvSpPr>
        <p:spPr>
          <a:xfrm>
            <a:off x="380799" y="580103"/>
            <a:ext cx="7259254" cy="584775"/>
          </a:xfrm>
          <a:prstGeom prst="rect">
            <a:avLst/>
          </a:prstGeom>
          <a:noFill/>
        </p:spPr>
        <p:txBody>
          <a:bodyPr wrap="square" rtlCol="0">
            <a:spAutoFit/>
          </a:bodyPr>
          <a:lstStyle/>
          <a:p>
            <a:r>
              <a:rPr lang="es-EC" sz="1600" b="1" dirty="0"/>
              <a:t>PRÁCTICA 2: </a:t>
            </a:r>
            <a:r>
              <a:rPr lang="es-EC" sz="1600" b="1" dirty="0">
                <a:effectLst/>
                <a:ea typeface="Droid Sans Fallback"/>
              </a:rPr>
              <a:t>INTRODUCCIÓN A LA ROBÓTICA COLABORATIVA CON EL APLICATIVO DE FRESADO EN MADERA</a:t>
            </a:r>
          </a:p>
        </p:txBody>
      </p:sp>
      <p:sp>
        <p:nvSpPr>
          <p:cNvPr id="6" name="TextBox 2">
            <a:extLst>
              <a:ext uri="{FF2B5EF4-FFF2-40B4-BE49-F238E27FC236}">
                <a16:creationId xmlns:a16="http://schemas.microsoft.com/office/drawing/2014/main" xmlns="" id="{E84ACB26-5906-47A0-877B-30D63A7AED49}"/>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a:t>
            </a:r>
            <a:r>
              <a:rPr lang="es-419" sz="900" b="1" dirty="0">
                <a:solidFill>
                  <a:schemeClr val="bg2">
                    <a:lumMod val="50000"/>
                  </a:schemeClr>
                </a:solidFill>
                <a:latin typeface="Calibri" panose="020F0502020204030204" pitchFamily="34" charset="0"/>
                <a:cs typeface="Calibri" panose="020F0502020204030204" pitchFamily="34" charset="0"/>
              </a:rPr>
              <a:t>6. Guías de Prácticas    </a:t>
            </a:r>
            <a:r>
              <a:rPr lang="es-419" sz="900"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dirty="0">
              <a:solidFill>
                <a:schemeClr val="bg2">
                  <a:lumMod val="50000"/>
                </a:schemeClr>
              </a:solidFill>
            </a:endParaRPr>
          </a:p>
        </p:txBody>
      </p:sp>
      <p:pic>
        <p:nvPicPr>
          <p:cNvPr id="8" name="Imagen 7">
            <a:extLst>
              <a:ext uri="{FF2B5EF4-FFF2-40B4-BE49-F238E27FC236}">
                <a16:creationId xmlns:a16="http://schemas.microsoft.com/office/drawing/2014/main" xmlns="" id="{BAA01990-AC83-456E-8499-D90C1FEA4C7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336722" y="1004198"/>
            <a:ext cx="2167764" cy="1646032"/>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054E9BA6-88C7-4124-8081-54D7F0170B7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336722" y="3474381"/>
            <a:ext cx="2167764" cy="1744544"/>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xmlns="" id="{07CB4498-990F-4E41-84A3-3D0F13F51092}"/>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5810346" y="2817335"/>
            <a:ext cx="1425885" cy="489941"/>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xmlns="" id="{4D46193F-0624-4296-B485-9CC9D6431E80}"/>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7492252" y="2821501"/>
            <a:ext cx="1524000" cy="48577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27B0CF2D-C222-4A47-B2EC-BC70086C3C7F}"/>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5810346" y="5331311"/>
            <a:ext cx="1425885" cy="489941"/>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xmlns="" id="{AE5F27FE-D326-45D2-AED2-F738C7B00868}"/>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7492252" y="5331311"/>
            <a:ext cx="1524000" cy="485775"/>
          </a:xfrm>
          <a:prstGeom prst="rect">
            <a:avLst/>
          </a:prstGeom>
          <a:noFill/>
          <a:ln>
            <a:noFill/>
          </a:ln>
          <a:extLst>
            <a:ext uri="{53640926-AAD7-44D8-BBD7-CCE9431645EC}">
              <a14:shadowObscured xmlns:a14="http://schemas.microsoft.com/office/drawing/2010/main"/>
            </a:ext>
          </a:extLst>
        </p:spPr>
      </p:pic>
      <p:graphicFrame>
        <p:nvGraphicFramePr>
          <p:cNvPr id="14" name="Diagrama 13">
            <a:extLst>
              <a:ext uri="{FF2B5EF4-FFF2-40B4-BE49-F238E27FC236}">
                <a16:creationId xmlns:a16="http://schemas.microsoft.com/office/drawing/2014/main" xmlns="" id="{E727A3A3-CD66-4E0C-937A-338851F40973}"/>
              </a:ext>
            </a:extLst>
          </p:cNvPr>
          <p:cNvGraphicFramePr/>
          <p:nvPr>
            <p:extLst>
              <p:ext uri="{D42A27DB-BD31-4B8C-83A1-F6EECF244321}">
                <p14:modId xmlns:p14="http://schemas.microsoft.com/office/powerpoint/2010/main" val="2338567876"/>
              </p:ext>
            </p:extLst>
          </p:nvPr>
        </p:nvGraphicFramePr>
        <p:xfrm>
          <a:off x="128155" y="1353215"/>
          <a:ext cx="5636957" cy="44781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09139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4693"/>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739826"/>
            <a:ext cx="8231029" cy="5054181"/>
          </a:xfrm>
        </p:spPr>
        <p:txBody>
          <a:bodyPr/>
          <a:lstStyle/>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Se diseñó e implementó un sistema de robótica colaborativa al robot KUKA KR3 R540 y controlador KRC4 compact para detectar objetos u personas a una distancia mínima de 6 [cm] y evitar colisiones, mediante la integración del sistema de presencia efectuado por una tarjeta de desarrollo ESP32 </a:t>
            </a:r>
            <a:r>
              <a:rPr lang="es-EC" sz="1600" dirty="0" err="1">
                <a:solidFill>
                  <a:srgbClr val="00000A"/>
                </a:solidFill>
                <a:effectLst/>
                <a:ea typeface="Times New Roman" panose="02020603050405020304" pitchFamily="18" charset="0"/>
                <a:cs typeface="Calibri" panose="020F0502020204030204" pitchFamily="34" charset="0"/>
              </a:rPr>
              <a:t>DevKit</a:t>
            </a:r>
            <a:r>
              <a:rPr lang="es-EC" sz="1600" dirty="0">
                <a:solidFill>
                  <a:srgbClr val="00000A"/>
                </a:solidFill>
                <a:effectLst/>
                <a:ea typeface="Times New Roman" panose="02020603050405020304" pitchFamily="18" charset="0"/>
                <a:cs typeface="Calibri" panose="020F0502020204030204" pitchFamily="34" charset="0"/>
              </a:rPr>
              <a:t> con el algoritmo de parada automática efectuado desde una unidad de control superior PLC SIEMENS S7 – 1200 y el controlador del robot.</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La integración del sistema de presencia con el algoritmo de parada automática se la realizó mediante comunicación inalámbrica entre dos tarjetas de desarrollo ESP32 </a:t>
            </a:r>
            <a:r>
              <a:rPr lang="es-EC" sz="1600" dirty="0" err="1">
                <a:solidFill>
                  <a:srgbClr val="00000A"/>
                </a:solidFill>
                <a:effectLst/>
                <a:ea typeface="Times New Roman" panose="02020603050405020304" pitchFamily="18" charset="0"/>
                <a:cs typeface="Calibri" panose="020F0502020204030204" pitchFamily="34" charset="0"/>
              </a:rPr>
              <a:t>DeviKit</a:t>
            </a:r>
            <a:r>
              <a:rPr lang="es-EC" sz="1600" dirty="0">
                <a:solidFill>
                  <a:srgbClr val="00000A"/>
                </a:solidFill>
                <a:effectLst/>
                <a:ea typeface="Times New Roman" panose="02020603050405020304" pitchFamily="18" charset="0"/>
                <a:cs typeface="Calibri" panose="020F0502020204030204" pitchFamily="34" charset="0"/>
              </a:rPr>
              <a:t> para conformar el sistema de robótica colaborativa, obteniendo un tiempo de parada óptimo menor a 0,1 [s] para una velocidad de trayectoria del robot de 0,5 [m/s].</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La interfaz HMI implementada en el </a:t>
            </a:r>
            <a:r>
              <a:rPr lang="es-EC" sz="1600" dirty="0" err="1">
                <a:solidFill>
                  <a:srgbClr val="00000A"/>
                </a:solidFill>
                <a:effectLst/>
                <a:ea typeface="Times New Roman" panose="02020603050405020304" pitchFamily="18" charset="0"/>
                <a:cs typeface="Calibri" panose="020F0502020204030204" pitchFamily="34" charset="0"/>
              </a:rPr>
              <a:t>Touch</a:t>
            </a:r>
            <a:r>
              <a:rPr lang="es-EC" sz="1600" dirty="0">
                <a:solidFill>
                  <a:srgbClr val="00000A"/>
                </a:solidFill>
                <a:effectLst/>
                <a:ea typeface="Times New Roman" panose="02020603050405020304" pitchFamily="18" charset="0"/>
                <a:cs typeface="Calibri" panose="020F0502020204030204" pitchFamily="34" charset="0"/>
              </a:rPr>
              <a:t> Panel SISMATIC KTP700 Basic permite activar la interfaz “Automático Externo”, los accionamientos del robot KUKA KR3 R540, supervisar el proceso ejecutado y monitorear el sistema de robótica colaborativa.</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La implementación del aplicativo industrial “Fresado en Madera” y el aplicativo doméstico “Limpieza Doméstica” permite a los estudiantes del laboratorio de robótica orientarse en el manejo del sistema de robótica colaborativa desarrollado.</a:t>
            </a:r>
            <a:endParaRPr lang="es-EC" sz="1600" dirty="0">
              <a:solidFill>
                <a:srgbClr val="00000A"/>
              </a:solidFill>
              <a:effectLst/>
              <a:ea typeface="Times New Roman" panose="02020603050405020304" pitchFamily="18" charset="0"/>
              <a:cs typeface="Times New Roman" panose="02020603050405020304" pitchFamily="18" charset="0"/>
            </a:endParaRPr>
          </a:p>
          <a:p>
            <a:pPr marL="0" indent="0" algn="just">
              <a:buNone/>
            </a:pPr>
            <a:endParaRPr lang="es-EC" sz="1400" b="1" dirty="0">
              <a:solidFill>
                <a:schemeClr val="tx1"/>
              </a:solidFill>
            </a:endParaRPr>
          </a:p>
        </p:txBody>
      </p:sp>
      <p:sp>
        <p:nvSpPr>
          <p:cNvPr id="2" name="CuadroTexto 1"/>
          <p:cNvSpPr txBox="1"/>
          <p:nvPr/>
        </p:nvSpPr>
        <p:spPr>
          <a:xfrm>
            <a:off x="3461861" y="181949"/>
            <a:ext cx="2254143" cy="677108"/>
          </a:xfrm>
          <a:prstGeom prst="rect">
            <a:avLst/>
          </a:prstGeom>
          <a:noFill/>
        </p:spPr>
        <p:txBody>
          <a:bodyPr wrap="none" rtlCol="0">
            <a:spAutoFit/>
          </a:bodyPr>
          <a:lstStyle/>
          <a:p>
            <a:r>
              <a:rPr lang="es-EC" sz="2000" b="1" dirty="0">
                <a:latin typeface="+mj-lt"/>
                <a:cs typeface="Calibri" panose="020F0502020204030204" pitchFamily="34" charset="0"/>
              </a:rPr>
              <a:t>CONCLUSIONES</a:t>
            </a:r>
          </a:p>
          <a:p>
            <a:endParaRPr lang="es-EC" dirty="0"/>
          </a:p>
        </p:txBody>
      </p:sp>
      <p:sp>
        <p:nvSpPr>
          <p:cNvPr id="6" name="TextBox 2">
            <a:extLst>
              <a:ext uri="{FF2B5EF4-FFF2-40B4-BE49-F238E27FC236}">
                <a16:creationId xmlns:a16="http://schemas.microsoft.com/office/drawing/2014/main" xmlns="" id="{50D3CAB1-E9B3-4E45-BD7F-66732AE2F417}"/>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6. Guías de Prácticas    </a:t>
            </a:r>
            <a:r>
              <a:rPr lang="es-419" sz="900" b="1"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b="1" dirty="0">
              <a:solidFill>
                <a:schemeClr val="bg2">
                  <a:lumMod val="50000"/>
                </a:schemeClr>
              </a:solidFill>
            </a:endParaRPr>
          </a:p>
        </p:txBody>
      </p:sp>
    </p:spTree>
    <p:extLst>
      <p:ext uri="{BB962C8B-B14F-4D97-AF65-F5344CB8AC3E}">
        <p14:creationId xmlns:p14="http://schemas.microsoft.com/office/powerpoint/2010/main" val="4055516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4693"/>
            <a:ext cx="2365829" cy="73985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139068"/>
                <a:ext cx="8231029" cy="4527635"/>
              </a:xfrm>
            </p:spPr>
            <p:txBody>
              <a:bodyPr/>
              <a:lstStyle/>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El tiempo de respuesta obtenido por el sistema de robótica colaborativa va a depender de la velocidad de transmisión de datos inalámbricamente entre las tarjetas de desarrollo. </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Para el control de fuerza aplicada por una herramienta externa montada en el </a:t>
                </a:r>
                <a:r>
                  <a:rPr lang="es-EC" sz="1600" dirty="0" err="1">
                    <a:solidFill>
                      <a:srgbClr val="00000A"/>
                    </a:solidFill>
                    <a:effectLst/>
                    <a:ea typeface="Times New Roman" panose="02020603050405020304" pitchFamily="18" charset="0"/>
                    <a:cs typeface="Calibri" panose="020F0502020204030204" pitchFamily="34" charset="0"/>
                  </a:rPr>
                  <a:t>gripper</a:t>
                </a:r>
                <a:r>
                  <a:rPr lang="es-EC" sz="1600" dirty="0">
                    <a:solidFill>
                      <a:srgbClr val="00000A"/>
                    </a:solidFill>
                    <a:effectLst/>
                    <a:ea typeface="Times New Roman" panose="02020603050405020304" pitchFamily="18" charset="0"/>
                    <a:cs typeface="Calibri" panose="020F0502020204030204" pitchFamily="34" charset="0"/>
                  </a:rPr>
                  <a:t> del robot KUKA KR3 R540 sobre una superficie, se utilizó el método ON/OFF estableciendo 3 rangos de fuerza, alta, media y baja, disminuyendo los daños que se pueden ocasionar a largo plazo en el robot y las herramientas.</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El sensor de fuerza FSR 402 presentó una alta sensibilidad en la variación del voltaje de salida según la fuerza aplicada en la membrana y resultando eficaz para utilizarlo con fines académicos.</a:t>
                </a:r>
                <a:endParaRPr lang="es-EC" sz="1600" dirty="0">
                  <a:solidFill>
                    <a:srgbClr val="00000A"/>
                  </a:solidFill>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El comportamiento del sistema de robótica colaborativa se obtuvo mediante la ecuación </a:t>
                </a:r>
                <a14:m>
                  <m:oMath xmlns:m="http://schemas.openxmlformats.org/officeDocument/2006/math">
                    <m:sSub>
                      <m:sSub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𝑅𝑒𝑐𝑜𝑟𝑟𝑖𝑑𝑎</m:t>
                        </m:r>
                      </m:sub>
                    </m:s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=0,0318</m:t>
                    </m:r>
                    <m:d>
                      <m:d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𝑣</m:t>
                            </m:r>
                          </m:e>
                          <m: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𝑅𝑜𝑏𝑜𝑡</m:t>
                            </m:r>
                          </m:sub>
                        </m:sSub>
                      </m:e>
                    </m:d>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+0,0097</m:t>
                    </m:r>
                  </m:oMath>
                </a14:m>
                <a:r>
                  <a:rPr lang="es-EC" sz="1600" dirty="0">
                    <a:solidFill>
                      <a:srgbClr val="00000A"/>
                    </a:solidFill>
                    <a:effectLst/>
                    <a:ea typeface="Times New Roman" panose="02020603050405020304" pitchFamily="18" charset="0"/>
                    <a:cs typeface="Calibri" panose="020F0502020204030204" pitchFamily="34" charset="0"/>
                  </a:rPr>
                  <a:t>, obteniendo la distancia recorrida por el robot en función de su velocidad de trayectoria para calibrar la distancia de detección del sistema de robótica colaborativa y evitar colisiones a velocidades mayores a 1,0 [m/s].</a:t>
                </a:r>
                <a:endParaRPr lang="es-EC" sz="1600" dirty="0">
                  <a:solidFill>
                    <a:srgbClr val="00000A"/>
                  </a:solidFill>
                  <a:effectLst/>
                  <a:ea typeface="Times New Roman" panose="02020603050405020304" pitchFamily="18" charset="0"/>
                  <a:cs typeface="Times New Roman" panose="02020603050405020304" pitchFamily="18" charset="0"/>
                </a:endParaRPr>
              </a:p>
              <a:p>
                <a:pPr marL="0" indent="0" algn="just">
                  <a:buNone/>
                </a:pPr>
                <a:endParaRPr lang="es-EC" sz="1400" b="1" dirty="0">
                  <a:solidFill>
                    <a:schemeClr val="tx1"/>
                  </a:solidFill>
                </a:endParaRPr>
              </a:p>
            </p:txBody>
          </p:sp>
        </mc:Choice>
        <mc:Fallback xmlns="">
          <p:sp>
            <p:nvSpPr>
              <p:cNvPr id="4" name="Marcador de contenido 3">
                <a:extLst>
                  <a:ext uri="{FF2B5EF4-FFF2-40B4-BE49-F238E27FC236}">
                    <a16:creationId xmlns:a16="http://schemas.microsoft.com/office/drawing/2014/main" id="{919846FC-27FB-4F22-A18B-D61B383199A7}"/>
                  </a:ext>
                </a:extLst>
              </p:cNvPr>
              <p:cNvSpPr>
                <a:spLocks noGrp="1" noRot="1" noChangeAspect="1" noMove="1" noResize="1" noEditPoints="1" noAdjustHandles="1" noChangeArrowheads="1" noChangeShapeType="1" noTextEdit="1"/>
              </p:cNvSpPr>
              <p:nvPr>
                <p:ph idx="1"/>
              </p:nvPr>
            </p:nvSpPr>
            <p:spPr>
              <a:xfrm>
                <a:off x="457280" y="1139068"/>
                <a:ext cx="8231029" cy="4527635"/>
              </a:xfrm>
              <a:blipFill>
                <a:blip r:embed="rId3"/>
                <a:stretch>
                  <a:fillRect l="-370" t="-538" r="-1111"/>
                </a:stretch>
              </a:blipFill>
            </p:spPr>
            <p:txBody>
              <a:bodyPr/>
              <a:lstStyle/>
              <a:p>
                <a:r>
                  <a:rPr lang="es-EC">
                    <a:noFill/>
                  </a:rPr>
                  <a:t> </a:t>
                </a:r>
              </a:p>
            </p:txBody>
          </p:sp>
        </mc:Fallback>
      </mc:AlternateContent>
      <p:sp>
        <p:nvSpPr>
          <p:cNvPr id="2" name="CuadroTexto 1"/>
          <p:cNvSpPr txBox="1"/>
          <p:nvPr/>
        </p:nvSpPr>
        <p:spPr>
          <a:xfrm>
            <a:off x="3445722" y="181949"/>
            <a:ext cx="2254143" cy="677108"/>
          </a:xfrm>
          <a:prstGeom prst="rect">
            <a:avLst/>
          </a:prstGeom>
          <a:noFill/>
        </p:spPr>
        <p:txBody>
          <a:bodyPr wrap="none" rtlCol="0">
            <a:spAutoFit/>
          </a:bodyPr>
          <a:lstStyle/>
          <a:p>
            <a:r>
              <a:rPr lang="es-EC" sz="2000" b="1" dirty="0">
                <a:latin typeface="+mj-lt"/>
                <a:cs typeface="Calibri" panose="020F0502020204030204" pitchFamily="34" charset="0"/>
              </a:rPr>
              <a:t>CONCLUSIONES</a:t>
            </a:r>
          </a:p>
          <a:p>
            <a:endParaRPr lang="es-EC" dirty="0"/>
          </a:p>
        </p:txBody>
      </p:sp>
      <p:sp>
        <p:nvSpPr>
          <p:cNvPr id="6" name="TextBox 2">
            <a:extLst>
              <a:ext uri="{FF2B5EF4-FFF2-40B4-BE49-F238E27FC236}">
                <a16:creationId xmlns:a16="http://schemas.microsoft.com/office/drawing/2014/main" xmlns="" id="{50D3CAB1-E9B3-4E45-BD7F-66732AE2F417}"/>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6. Guías de Prácticas    </a:t>
            </a:r>
            <a:r>
              <a:rPr lang="es-419" sz="900" b="1"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b="1" dirty="0">
              <a:solidFill>
                <a:schemeClr val="bg2">
                  <a:lumMod val="50000"/>
                </a:schemeClr>
              </a:solidFill>
            </a:endParaRPr>
          </a:p>
        </p:txBody>
      </p:sp>
    </p:spTree>
    <p:extLst>
      <p:ext uri="{BB962C8B-B14F-4D97-AF65-F5344CB8AC3E}">
        <p14:creationId xmlns:p14="http://schemas.microsoft.com/office/powerpoint/2010/main" val="11941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00100"/>
            <a:ext cx="2365829" cy="73985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79" y="652526"/>
                <a:ext cx="8231029" cy="5349029"/>
              </a:xfrm>
            </p:spPr>
            <p:txBody>
              <a:bodyPr/>
              <a:lstStyle/>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Para la utilización del sistema de robótica colaborativa en diferentes aplicativos se deberá tener en cuenta las zonas muertas establecidas que posee el sistema en el que los sensores ultrasónicos no detectarán la presencia de objetos, por no estar dentro de su rango de detección.</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Utilizar las guías establecidas y los diagramas esquemáticos para conectar el sistema de integración y montar el sistema de presencia en el robot KUKA KR3 R540 sin ocasionar daños en las tarjetas de desarrollo.</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No trabajar con el robot KUKA KR3 R540 a una velocidad de trayectoria mayor a 1,0 [m/s] por el tiempo de respuesta del sistema de robótica colaborativa.</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Antes de usar el sistema de robótica colaborativa cargar las baterías al 100%.</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Conocer los bits de entradas y salidas de la interfaz “Automático Externo” del controlador KRC4 compact.</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Utilizar el diagrama esquemático del sistema de presencia para conectar el sensor de fuerza FSR 402 necesario en el desarrollo del aplicativo doméstico.</a:t>
                </a:r>
              </a:p>
              <a:p>
                <a:pPr marL="342900" lvl="0" indent="-342900">
                  <a:buFont typeface="Symbol" panose="05050102010706020507" pitchFamily="18" charset="2"/>
                  <a:buChar char=""/>
                </a:pPr>
                <a:r>
                  <a:rPr lang="es-EC" sz="1600" dirty="0">
                    <a:solidFill>
                      <a:srgbClr val="00000A"/>
                    </a:solidFill>
                    <a:effectLst/>
                    <a:ea typeface="Times New Roman" panose="02020603050405020304" pitchFamily="18" charset="0"/>
                    <a:cs typeface="Times New Roman" panose="02020603050405020304" pitchFamily="18" charset="0"/>
                  </a:rPr>
                  <a:t>Verificar que los bits de salida de la comunicación PROFINET del controlador KRC4 compact se encuentren desactivados antes de efectuar los aplicativos.</a:t>
                </a:r>
              </a:p>
              <a:p>
                <a:pPr marL="342900" lvl="0" indent="-342900">
                  <a:spcAft>
                    <a:spcPts val="800"/>
                  </a:spcAft>
                  <a:buFont typeface="Symbol" panose="05050102010706020507" pitchFamily="18" charset="2"/>
                  <a:buChar char=""/>
                </a:pPr>
                <a:r>
                  <a:rPr lang="es-EC" sz="1600" dirty="0">
                    <a:solidFill>
                      <a:srgbClr val="00000A"/>
                    </a:solidFill>
                    <a:effectLst/>
                    <a:ea typeface="Times New Roman" panose="02020603050405020304" pitchFamily="18" charset="0"/>
                    <a:cs typeface="Calibri" panose="020F0502020204030204" pitchFamily="34" charset="0"/>
                  </a:rPr>
                  <a:t>Para obtener un comportamiento del sistema de robótica colaborativa con mayor exactitud, aplicar la ecuación </a:t>
                </a:r>
                <a14:m>
                  <m:oMath xmlns:m="http://schemas.openxmlformats.org/officeDocument/2006/math">
                    <m:sSub>
                      <m:sSub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𝑅𝑒𝑐𝑜𝑟𝑟𝑖𝑑𝑎</m:t>
                        </m:r>
                      </m:sub>
                    </m:s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=0,0412</m:t>
                    </m:r>
                    <m:sSup>
                      <m:sSup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𝑣</m:t>
                                </m:r>
                              </m:e>
                              <m:sub>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𝑅𝑜𝑏𝑜𝑡</m:t>
                                </m:r>
                              </m:sub>
                            </m:sSub>
                          </m:e>
                        </m:d>
                      </m:e>
                      <m:sup>
                        <m:r>
                          <a:rPr lang="es-EC" sz="1600" i="1">
                            <a:solidFill>
                              <a:srgbClr val="00000A"/>
                            </a:solidFill>
                            <a:effectLst/>
                            <a:latin typeface="Cambria Math" panose="02040503050406030204" pitchFamily="18" charset="0"/>
                            <a:ea typeface="Times New Roman" panose="02020603050405020304" pitchFamily="18" charset="0"/>
                            <a:cs typeface="Calibri" panose="020F0502020204030204" pitchFamily="34" charset="0"/>
                          </a:rPr>
                          <m:t>0,568</m:t>
                        </m:r>
                      </m:sup>
                    </m:sSup>
                  </m:oMath>
                </a14:m>
                <a:r>
                  <a:rPr lang="es-EC" sz="1600" dirty="0">
                    <a:solidFill>
                      <a:srgbClr val="00000A"/>
                    </a:solidFill>
                    <a:effectLst/>
                    <a:ea typeface="Times New Roman" panose="02020603050405020304" pitchFamily="18" charset="0"/>
                    <a:cs typeface="Calibri" panose="020F0502020204030204" pitchFamily="34" charset="0"/>
                  </a:rPr>
                  <a:t>, conseguida al utilizar regresión exponencial a la curva obtenida en </a:t>
                </a:r>
                <a:r>
                  <a:rPr lang="es-EC" sz="1600" dirty="0">
                    <a:solidFill>
                      <a:srgbClr val="00000A"/>
                    </a:solidFill>
                    <a:ea typeface="Times New Roman" panose="02020603050405020304" pitchFamily="18" charset="0"/>
                    <a:cs typeface="Calibri" panose="020F0502020204030204" pitchFamily="34" charset="0"/>
                  </a:rPr>
                  <a:t>el análisis de resultados</a:t>
                </a:r>
                <a:r>
                  <a:rPr lang="es-EC" sz="1600" dirty="0">
                    <a:solidFill>
                      <a:srgbClr val="00000A"/>
                    </a:solidFill>
                    <a:effectLst/>
                    <a:ea typeface="Times New Roman" panose="02020603050405020304" pitchFamily="18" charset="0"/>
                    <a:cs typeface="Calibri" panose="020F0502020204030204" pitchFamily="34" charset="0"/>
                  </a:rPr>
                  <a:t>.</a:t>
                </a:r>
                <a:endParaRPr lang="es-EC" sz="1600" dirty="0">
                  <a:solidFill>
                    <a:srgbClr val="00000A"/>
                  </a:solidFill>
                  <a:effectLst/>
                  <a:ea typeface="Times New Roman" panose="02020603050405020304" pitchFamily="18" charset="0"/>
                  <a:cs typeface="Times New Roman" panose="02020603050405020304" pitchFamily="18" charset="0"/>
                </a:endParaRPr>
              </a:p>
            </p:txBody>
          </p:sp>
        </mc:Choice>
        <mc:Fallback xmlns="">
          <p:sp>
            <p:nvSpPr>
              <p:cNvPr id="4" name="Marcador de contenido 3">
                <a:extLst>
                  <a:ext uri="{FF2B5EF4-FFF2-40B4-BE49-F238E27FC236}">
                    <a16:creationId xmlns:a16="http://schemas.microsoft.com/office/drawing/2014/main" id="{919846FC-27FB-4F22-A18B-D61B383199A7}"/>
                  </a:ext>
                </a:extLst>
              </p:cNvPr>
              <p:cNvSpPr>
                <a:spLocks noGrp="1" noRot="1" noChangeAspect="1" noMove="1" noResize="1" noEditPoints="1" noAdjustHandles="1" noChangeArrowheads="1" noChangeShapeType="1" noTextEdit="1"/>
              </p:cNvSpPr>
              <p:nvPr>
                <p:ph idx="1"/>
              </p:nvPr>
            </p:nvSpPr>
            <p:spPr>
              <a:xfrm>
                <a:off x="457279" y="652526"/>
                <a:ext cx="8231029" cy="5349029"/>
              </a:xfrm>
              <a:blipFill>
                <a:blip r:embed="rId3"/>
                <a:stretch>
                  <a:fillRect l="-370" t="-456" r="-963"/>
                </a:stretch>
              </a:blipFill>
            </p:spPr>
            <p:txBody>
              <a:bodyPr/>
              <a:lstStyle/>
              <a:p>
                <a:r>
                  <a:rPr lang="es-EC">
                    <a:noFill/>
                  </a:rPr>
                  <a:t> </a:t>
                </a:r>
              </a:p>
            </p:txBody>
          </p:sp>
        </mc:Fallback>
      </mc:AlternateContent>
      <p:sp>
        <p:nvSpPr>
          <p:cNvPr id="5" name="CuadroTexto 4"/>
          <p:cNvSpPr txBox="1"/>
          <p:nvPr/>
        </p:nvSpPr>
        <p:spPr>
          <a:xfrm>
            <a:off x="3162100" y="181949"/>
            <a:ext cx="2853666" cy="677108"/>
          </a:xfrm>
          <a:prstGeom prst="rect">
            <a:avLst/>
          </a:prstGeom>
          <a:noFill/>
        </p:spPr>
        <p:txBody>
          <a:bodyPr wrap="none" rtlCol="0">
            <a:spAutoFit/>
          </a:bodyPr>
          <a:lstStyle/>
          <a:p>
            <a:r>
              <a:rPr lang="es-EC" sz="2000" b="1" dirty="0">
                <a:latin typeface="+mj-lt"/>
                <a:cs typeface="Calibri" panose="020F0502020204030204" pitchFamily="34" charset="0"/>
              </a:rPr>
              <a:t>RECOMENDACIONES</a:t>
            </a:r>
          </a:p>
          <a:p>
            <a:endParaRPr lang="es-EC" dirty="0"/>
          </a:p>
        </p:txBody>
      </p:sp>
      <p:sp>
        <p:nvSpPr>
          <p:cNvPr id="6" name="TextBox 2">
            <a:extLst>
              <a:ext uri="{FF2B5EF4-FFF2-40B4-BE49-F238E27FC236}">
                <a16:creationId xmlns:a16="http://schemas.microsoft.com/office/drawing/2014/main" xmlns="" id="{DA25A5C7-6656-4551-B3F1-CCAF0A68D395}"/>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4. Desarrollo del sistema    5. Pruebas y análisis de resultados    6. Guías de Prácticas    </a:t>
            </a:r>
            <a:r>
              <a:rPr lang="es-419" sz="900" b="1" dirty="0">
                <a:solidFill>
                  <a:schemeClr val="bg2">
                    <a:lumMod val="50000"/>
                  </a:schemeClr>
                </a:solidFill>
                <a:latin typeface="Calibri" panose="020F0502020204030204" pitchFamily="34" charset="0"/>
                <a:cs typeface="Calibri" panose="020F0502020204030204" pitchFamily="34" charset="0"/>
              </a:rPr>
              <a:t>7. Conclusiones y recomendaciones</a:t>
            </a:r>
            <a:endParaRPr lang="es-419" sz="1000" b="1" dirty="0">
              <a:solidFill>
                <a:schemeClr val="bg2">
                  <a:lumMod val="50000"/>
                </a:schemeClr>
              </a:solidFill>
            </a:endParaRPr>
          </a:p>
        </p:txBody>
      </p:sp>
    </p:spTree>
    <p:extLst>
      <p:ext uri="{BB962C8B-B14F-4D97-AF65-F5344CB8AC3E}">
        <p14:creationId xmlns:p14="http://schemas.microsoft.com/office/powerpoint/2010/main" val="328311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307975" y="570473"/>
            <a:ext cx="3360407" cy="707886"/>
          </a:xfrm>
          <a:prstGeom prst="rect">
            <a:avLst/>
          </a:prstGeom>
          <a:noFill/>
        </p:spPr>
        <p:txBody>
          <a:bodyPr wrap="none" rtlCol="0">
            <a:spAutoFit/>
          </a:bodyPr>
          <a:lstStyle/>
          <a:p>
            <a:r>
              <a:rPr lang="es-EC" sz="2000" b="1" dirty="0">
                <a:latin typeface="+mj-lt"/>
                <a:cs typeface="Calibri" panose="020F0502020204030204" pitchFamily="34" charset="0"/>
              </a:rPr>
              <a:t>ESTACIÓN ROBOTIZADA:</a:t>
            </a:r>
          </a:p>
          <a:p>
            <a:pPr marL="342900" indent="-342900">
              <a:buFont typeface="Arial" panose="020B0604020202020204" pitchFamily="34" charset="0"/>
              <a:buChar char="•"/>
            </a:pPr>
            <a:r>
              <a:rPr lang="es-EC" sz="2000" dirty="0">
                <a:latin typeface="+mj-lt"/>
                <a:cs typeface="Calibri" panose="020F0502020204030204" pitchFamily="34" charset="0"/>
              </a:rPr>
              <a:t>KUKA KR3 R540</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a:extLst>
              <a:ext uri="{FF2B5EF4-FFF2-40B4-BE49-F238E27FC236}">
                <a16:creationId xmlns:a16="http://schemas.microsoft.com/office/drawing/2014/main" xmlns="" id="{2A09478F-61F2-4D43-8E3A-D8913D6BC5A0}"/>
              </a:ext>
            </a:extLst>
          </p:cNvPr>
          <p:cNvSpPr>
            <a:spLocks noChangeArrowheads="1"/>
          </p:cNvSpPr>
          <p:nvPr/>
        </p:nvSpPr>
        <p:spPr bwMode="auto">
          <a:xfrm>
            <a:off x="460375" y="2842563"/>
            <a:ext cx="65236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 name="Imagen 9">
            <a:extLst>
              <a:ext uri="{FF2B5EF4-FFF2-40B4-BE49-F238E27FC236}">
                <a16:creationId xmlns:a16="http://schemas.microsoft.com/office/drawing/2014/main" xmlns="" id="{534DA983-B353-43C2-A01B-859037CB4B3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573502" y="1364550"/>
            <a:ext cx="1286245" cy="2219984"/>
          </a:xfrm>
          <a:prstGeom prst="rect">
            <a:avLst/>
          </a:prstGeom>
          <a:ln>
            <a:noFill/>
          </a:ln>
          <a:extLst>
            <a:ext uri="{53640926-AAD7-44D8-BBD7-CCE9431645EC}">
              <a14:shadowObscured xmlns:a14="http://schemas.microsoft.com/office/drawing/2010/main"/>
            </a:ext>
          </a:extLst>
        </p:spPr>
      </p:pic>
      <p:graphicFrame>
        <p:nvGraphicFramePr>
          <p:cNvPr id="11" name="Tabla 10">
            <a:extLst>
              <a:ext uri="{FF2B5EF4-FFF2-40B4-BE49-F238E27FC236}">
                <a16:creationId xmlns:a16="http://schemas.microsoft.com/office/drawing/2014/main" xmlns="" id="{6A6F4245-A5E2-4072-84AA-3DF8795987A5}"/>
              </a:ext>
            </a:extLst>
          </p:cNvPr>
          <p:cNvGraphicFramePr>
            <a:graphicFrameLocks noGrp="1"/>
          </p:cNvGraphicFramePr>
          <p:nvPr>
            <p:extLst>
              <p:ext uri="{D42A27DB-BD31-4B8C-83A1-F6EECF244321}">
                <p14:modId xmlns:p14="http://schemas.microsoft.com/office/powerpoint/2010/main" val="1500344083"/>
              </p:ext>
            </p:extLst>
          </p:nvPr>
        </p:nvGraphicFramePr>
        <p:xfrm>
          <a:off x="281145" y="3533764"/>
          <a:ext cx="3870960" cy="2601976"/>
        </p:xfrm>
        <a:graphic>
          <a:graphicData uri="http://schemas.openxmlformats.org/drawingml/2006/table">
            <a:tbl>
              <a:tblPr firstRow="1" firstCol="1" bandRow="1">
                <a:tableStyleId>{9D7B26C5-4107-4FEC-AEDC-1716B250A1EF}</a:tableStyleId>
              </a:tblPr>
              <a:tblGrid>
                <a:gridCol w="2517140">
                  <a:extLst>
                    <a:ext uri="{9D8B030D-6E8A-4147-A177-3AD203B41FA5}">
                      <a16:colId xmlns:a16="http://schemas.microsoft.com/office/drawing/2014/main" xmlns="" val="465993135"/>
                    </a:ext>
                  </a:extLst>
                </a:gridCol>
                <a:gridCol w="1353820">
                  <a:extLst>
                    <a:ext uri="{9D8B030D-6E8A-4147-A177-3AD203B41FA5}">
                      <a16:colId xmlns:a16="http://schemas.microsoft.com/office/drawing/2014/main" xmlns="" val="4054965114"/>
                    </a:ext>
                  </a:extLst>
                </a:gridCol>
              </a:tblGrid>
              <a:tr h="0">
                <a:tc>
                  <a:txBody>
                    <a:bodyPr/>
                    <a:lstStyle/>
                    <a:p>
                      <a:pPr>
                        <a:lnSpc>
                          <a:spcPct val="150000"/>
                        </a:lnSpc>
                        <a:spcAft>
                          <a:spcPts val="800"/>
                        </a:spcAft>
                      </a:pPr>
                      <a:r>
                        <a:rPr lang="es-EC" sz="1100" cap="all">
                          <a:effectLst/>
                        </a:rPr>
                        <a:t>Especificaciones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dirty="0">
                          <a:effectLst/>
                        </a:rPr>
                        <a:t>datos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54185383"/>
                  </a:ext>
                </a:extLst>
              </a:tr>
              <a:tr h="0">
                <a:tc>
                  <a:txBody>
                    <a:bodyPr/>
                    <a:lstStyle/>
                    <a:p>
                      <a:pPr>
                        <a:lnSpc>
                          <a:spcPct val="150000"/>
                        </a:lnSpc>
                        <a:spcAft>
                          <a:spcPts val="800"/>
                        </a:spcAft>
                      </a:pPr>
                      <a:r>
                        <a:rPr lang="es-EC" sz="1100" cap="all">
                          <a:effectLst/>
                        </a:rPr>
                        <a:t>Alcance máximo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541 mm</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59649245"/>
                  </a:ext>
                </a:extLst>
              </a:tr>
              <a:tr h="0">
                <a:tc>
                  <a:txBody>
                    <a:bodyPr/>
                    <a:lstStyle/>
                    <a:p>
                      <a:pPr>
                        <a:lnSpc>
                          <a:spcPct val="150000"/>
                        </a:lnSpc>
                        <a:spcAft>
                          <a:spcPts val="800"/>
                        </a:spcAft>
                      </a:pPr>
                      <a:r>
                        <a:rPr lang="es-EC" sz="1100" cap="all">
                          <a:effectLst/>
                        </a:rPr>
                        <a:t>carga máxima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 kg</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46937480"/>
                  </a:ext>
                </a:extLst>
              </a:tr>
              <a:tr h="0">
                <a:tc>
                  <a:txBody>
                    <a:bodyPr/>
                    <a:lstStyle/>
                    <a:p>
                      <a:pPr>
                        <a:lnSpc>
                          <a:spcPct val="150000"/>
                        </a:lnSpc>
                        <a:spcAft>
                          <a:spcPts val="800"/>
                        </a:spcAft>
                      </a:pPr>
                      <a:r>
                        <a:rPr lang="es-EC" sz="1100" cap="all">
                          <a:effectLst/>
                        </a:rPr>
                        <a:t>repetibilidad de posición (iso 9283)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0,02 mm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15662755"/>
                  </a:ext>
                </a:extLst>
              </a:tr>
              <a:tr h="0">
                <a:tc>
                  <a:txBody>
                    <a:bodyPr/>
                    <a:lstStyle/>
                    <a:p>
                      <a:pPr>
                        <a:lnSpc>
                          <a:spcPct val="150000"/>
                        </a:lnSpc>
                        <a:spcAft>
                          <a:spcPts val="800"/>
                        </a:spcAft>
                      </a:pPr>
                      <a:r>
                        <a:rPr lang="es-EC" sz="1100" cap="all">
                          <a:effectLst/>
                        </a:rPr>
                        <a:t>numero de ejes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124557613"/>
                  </a:ext>
                </a:extLst>
              </a:tr>
              <a:tr h="0">
                <a:tc>
                  <a:txBody>
                    <a:bodyPr/>
                    <a:lstStyle/>
                    <a:p>
                      <a:pPr>
                        <a:lnSpc>
                          <a:spcPct val="105000"/>
                        </a:lnSpc>
                        <a:spcAft>
                          <a:spcPts val="800"/>
                        </a:spcAft>
                      </a:pPr>
                      <a:r>
                        <a:rPr lang="es-EC" sz="1100" cap="all">
                          <a:effectLst/>
                        </a:rPr>
                        <a:t>posición de montaje</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5000"/>
                        </a:lnSpc>
                        <a:spcAft>
                          <a:spcPts val="800"/>
                        </a:spcAft>
                      </a:pPr>
                      <a:r>
                        <a:rPr lang="es-EC" sz="1100">
                          <a:effectLst/>
                        </a:rPr>
                        <a:t>Suelo</a:t>
                      </a:r>
                    </a:p>
                    <a:p>
                      <a:pPr algn="ctr">
                        <a:lnSpc>
                          <a:spcPct val="105000"/>
                        </a:lnSpc>
                        <a:spcAft>
                          <a:spcPts val="800"/>
                        </a:spcAft>
                      </a:pPr>
                      <a:r>
                        <a:rPr lang="es-EC" sz="1100">
                          <a:effectLst/>
                        </a:rPr>
                        <a:t>Techo</a:t>
                      </a:r>
                    </a:p>
                    <a:p>
                      <a:pPr algn="ctr">
                        <a:lnSpc>
                          <a:spcPct val="150000"/>
                        </a:lnSpc>
                        <a:spcAft>
                          <a:spcPts val="800"/>
                        </a:spcAft>
                      </a:pPr>
                      <a:r>
                        <a:rPr lang="es-EC" sz="1100">
                          <a:effectLst/>
                        </a:rPr>
                        <a:t>Pared</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05544881"/>
                  </a:ext>
                </a:extLst>
              </a:tr>
              <a:tr h="0">
                <a:tc>
                  <a:txBody>
                    <a:bodyPr/>
                    <a:lstStyle/>
                    <a:p>
                      <a:pPr>
                        <a:lnSpc>
                          <a:spcPct val="150000"/>
                        </a:lnSpc>
                        <a:spcAft>
                          <a:spcPts val="800"/>
                        </a:spcAft>
                      </a:pPr>
                      <a:r>
                        <a:rPr lang="es-EC" sz="1100" cap="all">
                          <a:effectLst/>
                        </a:rPr>
                        <a:t>superficie de colocación</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179 mm x 179 mm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69235396"/>
                  </a:ext>
                </a:extLst>
              </a:tr>
              <a:tr h="0">
                <a:tc>
                  <a:txBody>
                    <a:bodyPr/>
                    <a:lstStyle/>
                    <a:p>
                      <a:pPr>
                        <a:lnSpc>
                          <a:spcPct val="150000"/>
                        </a:lnSpc>
                        <a:spcAft>
                          <a:spcPts val="800"/>
                        </a:spcAft>
                      </a:pPr>
                      <a:r>
                        <a:rPr lang="es-EC" sz="1100" cap="all">
                          <a:effectLst/>
                        </a:rPr>
                        <a:t>peso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Aprox. 26,5 kg</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997247064"/>
                  </a:ext>
                </a:extLst>
              </a:tr>
            </a:tbl>
          </a:graphicData>
        </a:graphic>
      </p:graphicFrame>
      <p:graphicFrame>
        <p:nvGraphicFramePr>
          <p:cNvPr id="12" name="Tabla 11">
            <a:extLst>
              <a:ext uri="{FF2B5EF4-FFF2-40B4-BE49-F238E27FC236}">
                <a16:creationId xmlns:a16="http://schemas.microsoft.com/office/drawing/2014/main" xmlns="" id="{251B4B33-722F-4307-B9CA-3085C67CFBAC}"/>
              </a:ext>
            </a:extLst>
          </p:cNvPr>
          <p:cNvGraphicFramePr>
            <a:graphicFrameLocks noGrp="1"/>
          </p:cNvGraphicFramePr>
          <p:nvPr>
            <p:extLst>
              <p:ext uri="{D42A27DB-BD31-4B8C-83A1-F6EECF244321}">
                <p14:modId xmlns:p14="http://schemas.microsoft.com/office/powerpoint/2010/main" val="734032364"/>
              </p:ext>
            </p:extLst>
          </p:nvPr>
        </p:nvGraphicFramePr>
        <p:xfrm>
          <a:off x="4993485" y="4088510"/>
          <a:ext cx="3741821" cy="1570863"/>
        </p:xfrm>
        <a:graphic>
          <a:graphicData uri="http://schemas.openxmlformats.org/drawingml/2006/table">
            <a:tbl>
              <a:tblPr firstRow="1" firstCol="1" bandRow="1">
                <a:tableStyleId>{9D7B26C5-4107-4FEC-AEDC-1716B250A1EF}</a:tableStyleId>
              </a:tblPr>
              <a:tblGrid>
                <a:gridCol w="2637129">
                  <a:extLst>
                    <a:ext uri="{9D8B030D-6E8A-4147-A177-3AD203B41FA5}">
                      <a16:colId xmlns:a16="http://schemas.microsoft.com/office/drawing/2014/main" xmlns="" val="1921267542"/>
                    </a:ext>
                  </a:extLst>
                </a:gridCol>
                <a:gridCol w="1104692">
                  <a:extLst>
                    <a:ext uri="{9D8B030D-6E8A-4147-A177-3AD203B41FA5}">
                      <a16:colId xmlns:a16="http://schemas.microsoft.com/office/drawing/2014/main" xmlns="" val="50296544"/>
                    </a:ext>
                  </a:extLst>
                </a:gridCol>
              </a:tblGrid>
              <a:tr h="0">
                <a:tc>
                  <a:txBody>
                    <a:bodyPr/>
                    <a:lstStyle/>
                    <a:p>
                      <a:pPr>
                        <a:lnSpc>
                          <a:spcPct val="150000"/>
                        </a:lnSpc>
                        <a:spcAft>
                          <a:spcPts val="800"/>
                        </a:spcAft>
                      </a:pPr>
                      <a:r>
                        <a:rPr lang="es-EC" sz="1100" cap="all" dirty="0">
                          <a:effectLst/>
                        </a:rPr>
                        <a:t>RANGOS DE DESPLAZAMIENTO</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nSpc>
                          <a:spcPct val="150000"/>
                        </a:lnSpc>
                        <a:spcAft>
                          <a:spcPts val="800"/>
                        </a:spcAft>
                      </a:pPr>
                      <a:r>
                        <a:rPr lang="es-EC" sz="1100" cap="all">
                          <a:effectLst/>
                        </a:rPr>
                        <a:t>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07432891"/>
                  </a:ext>
                </a:extLst>
              </a:tr>
              <a:tr h="0">
                <a:tc>
                  <a:txBody>
                    <a:bodyPr/>
                    <a:lstStyle/>
                    <a:p>
                      <a:pPr>
                        <a:lnSpc>
                          <a:spcPct val="150000"/>
                        </a:lnSpc>
                        <a:spcAft>
                          <a:spcPts val="800"/>
                        </a:spcAft>
                      </a:pPr>
                      <a:r>
                        <a:rPr lang="es-EC" sz="1100" cap="all">
                          <a:effectLst/>
                        </a:rPr>
                        <a:t>A1</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170°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79197110"/>
                  </a:ext>
                </a:extLst>
              </a:tr>
              <a:tr h="0">
                <a:tc>
                  <a:txBody>
                    <a:bodyPr/>
                    <a:lstStyle/>
                    <a:p>
                      <a:pPr>
                        <a:lnSpc>
                          <a:spcPct val="150000"/>
                        </a:lnSpc>
                        <a:spcAft>
                          <a:spcPts val="800"/>
                        </a:spcAft>
                      </a:pPr>
                      <a:r>
                        <a:rPr lang="es-EC" sz="1100" cap="all" dirty="0">
                          <a:effectLst/>
                        </a:rPr>
                        <a:t>A2</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-170° / 50°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115635775"/>
                  </a:ext>
                </a:extLst>
              </a:tr>
              <a:tr h="0">
                <a:tc>
                  <a:txBody>
                    <a:bodyPr/>
                    <a:lstStyle/>
                    <a:p>
                      <a:pPr>
                        <a:lnSpc>
                          <a:spcPct val="150000"/>
                        </a:lnSpc>
                        <a:spcAft>
                          <a:spcPts val="800"/>
                        </a:spcAft>
                      </a:pPr>
                      <a:r>
                        <a:rPr lang="es-EC" sz="1100" cap="all">
                          <a:effectLst/>
                        </a:rPr>
                        <a:t>A3</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-110° / 155°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69221911"/>
                  </a:ext>
                </a:extLst>
              </a:tr>
              <a:tr h="0">
                <a:tc>
                  <a:txBody>
                    <a:bodyPr/>
                    <a:lstStyle/>
                    <a:p>
                      <a:pPr>
                        <a:lnSpc>
                          <a:spcPct val="150000"/>
                        </a:lnSpc>
                        <a:spcAft>
                          <a:spcPts val="800"/>
                        </a:spcAft>
                      </a:pPr>
                      <a:r>
                        <a:rPr lang="es-EC" sz="1100" cap="all">
                          <a:effectLst/>
                        </a:rPr>
                        <a:t>A4</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175°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76423356"/>
                  </a:ext>
                </a:extLst>
              </a:tr>
              <a:tr h="0">
                <a:tc>
                  <a:txBody>
                    <a:bodyPr/>
                    <a:lstStyle/>
                    <a:p>
                      <a:pPr>
                        <a:lnSpc>
                          <a:spcPct val="150000"/>
                        </a:lnSpc>
                        <a:spcAft>
                          <a:spcPts val="800"/>
                        </a:spcAft>
                      </a:pPr>
                      <a:r>
                        <a:rPr lang="es-EC" sz="1100" cap="all">
                          <a:effectLst/>
                        </a:rPr>
                        <a:t>A5</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120°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611592990"/>
                  </a:ext>
                </a:extLst>
              </a:tr>
              <a:tr h="0">
                <a:tc>
                  <a:txBody>
                    <a:bodyPr/>
                    <a:lstStyle/>
                    <a:p>
                      <a:pPr>
                        <a:lnSpc>
                          <a:spcPct val="150000"/>
                        </a:lnSpc>
                        <a:spcAft>
                          <a:spcPts val="800"/>
                        </a:spcAft>
                      </a:pPr>
                      <a:r>
                        <a:rPr lang="es-EC" sz="1100" cap="all">
                          <a:effectLst/>
                        </a:rPr>
                        <a:t>A6</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350°</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998796901"/>
                  </a:ext>
                </a:extLst>
              </a:tr>
            </a:tbl>
          </a:graphicData>
        </a:graphic>
      </p:graphicFrame>
      <p:pic>
        <p:nvPicPr>
          <p:cNvPr id="13" name="Imagen 12">
            <a:extLst>
              <a:ext uri="{FF2B5EF4-FFF2-40B4-BE49-F238E27FC236}">
                <a16:creationId xmlns:a16="http://schemas.microsoft.com/office/drawing/2014/main" xmlns="" id="{0A497CA7-0EA4-43BB-9272-777D0EA8992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551138" y="896093"/>
            <a:ext cx="3008165" cy="2946196"/>
          </a:xfrm>
          <a:prstGeom prst="rect">
            <a:avLst/>
          </a:prstGeom>
          <a:ln>
            <a:noFill/>
          </a:ln>
          <a:extLst>
            <a:ext uri="{53640926-AAD7-44D8-BBD7-CCE9431645EC}">
              <a14:shadowObscured xmlns:a14="http://schemas.microsoft.com/office/drawing/2010/main"/>
            </a:ext>
          </a:extLst>
        </p:spPr>
      </p:pic>
      <p:sp>
        <p:nvSpPr>
          <p:cNvPr id="15" name="TextBox 2">
            <a:extLst>
              <a:ext uri="{FF2B5EF4-FFF2-40B4-BE49-F238E27FC236}">
                <a16:creationId xmlns:a16="http://schemas.microsoft.com/office/drawing/2014/main" xmlns="" id="{C7241B3C-F5E2-4BB9-A679-65E3E7E8B92E}"/>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
        <p:nvSpPr>
          <p:cNvPr id="16" name="CuadroTexto 15">
            <a:extLst>
              <a:ext uri="{FF2B5EF4-FFF2-40B4-BE49-F238E27FC236}">
                <a16:creationId xmlns:a16="http://schemas.microsoft.com/office/drawing/2014/main" xmlns="" id="{9FF281B3-890E-45A8-ACD9-908DA84B69A2}"/>
              </a:ext>
            </a:extLst>
          </p:cNvPr>
          <p:cNvSpPr txBox="1"/>
          <p:nvPr/>
        </p:nvSpPr>
        <p:spPr>
          <a:xfrm>
            <a:off x="3419382" y="108808"/>
            <a:ext cx="2339102" cy="461665"/>
          </a:xfrm>
          <a:prstGeom prst="rect">
            <a:avLst/>
          </a:prstGeom>
          <a:noFill/>
        </p:spPr>
        <p:txBody>
          <a:bodyPr wrap="none" rtlCol="0">
            <a:spAutoFit/>
          </a:bodyPr>
          <a:lstStyle/>
          <a:p>
            <a:r>
              <a:rPr lang="es-EC" sz="2400" b="1" dirty="0">
                <a:latin typeface="+mj-lt"/>
                <a:cs typeface="Calibri" panose="020F0502020204030204" pitchFamily="34" charset="0"/>
              </a:rPr>
              <a:t>DESARROLLO</a:t>
            </a:r>
          </a:p>
        </p:txBody>
      </p:sp>
    </p:spTree>
    <p:extLst>
      <p:ext uri="{BB962C8B-B14F-4D97-AF65-F5344CB8AC3E}">
        <p14:creationId xmlns:p14="http://schemas.microsoft.com/office/powerpoint/2010/main" val="175362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xmlns="" id="{BC241CEF-83DB-47FE-8583-8A41AEEC6D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cs typeface="Calibri" panose="020F0502020204030204" pitchFamily="34" charset="0"/>
              </a:rPr>
              <a:t>GRACIAS </a:t>
            </a:r>
          </a:p>
          <a:p>
            <a:pPr marL="0" indent="0" algn="ctr">
              <a:spcBef>
                <a:spcPts val="1200"/>
              </a:spcBef>
              <a:buNone/>
            </a:pPr>
            <a:r>
              <a:rPr lang="es-ES" sz="4400" b="1" dirty="0">
                <a:solidFill>
                  <a:schemeClr val="tx1"/>
                </a:solidFill>
                <a:cs typeface="Calibri" panose="020F0502020204030204" pitchFamily="34" charset="0"/>
              </a:rPr>
              <a:t>POR SU ATENCIÓN</a:t>
            </a:r>
            <a:endParaRPr lang="es-EC" sz="4400" b="1" dirty="0">
              <a:solidFill>
                <a:schemeClr val="tx1"/>
              </a:solidFill>
              <a:cs typeface="Calibri" panose="020F0502020204030204" pitchFamily="34" charset="0"/>
            </a:endParaRPr>
          </a:p>
        </p:txBody>
      </p:sp>
    </p:spTree>
    <p:extLst>
      <p:ext uri="{BB962C8B-B14F-4D97-AF65-F5344CB8AC3E}">
        <p14:creationId xmlns:p14="http://schemas.microsoft.com/office/powerpoint/2010/main" val="106312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192857" y="579689"/>
            <a:ext cx="3309367" cy="400110"/>
          </a:xfrm>
          <a:prstGeom prst="rect">
            <a:avLst/>
          </a:prstGeom>
          <a:noFill/>
        </p:spPr>
        <p:txBody>
          <a:bodyPr wrap="none" rtlCol="0">
            <a:spAutoFit/>
          </a:bodyPr>
          <a:lstStyle/>
          <a:p>
            <a:pPr marL="342900" indent="-342900">
              <a:buFont typeface="Arial" panose="020B0604020202020204" pitchFamily="34" charset="0"/>
              <a:buChar char="•"/>
            </a:pPr>
            <a:r>
              <a:rPr lang="es-EC" sz="2000" dirty="0">
                <a:latin typeface="+mj-lt"/>
                <a:cs typeface="Calibri" panose="020F0502020204030204" pitchFamily="34" charset="0"/>
              </a:rPr>
              <a:t>KUKA KRC4 COMPACT</a:t>
            </a: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a:extLst>
              <a:ext uri="{FF2B5EF4-FFF2-40B4-BE49-F238E27FC236}">
                <a16:creationId xmlns:a16="http://schemas.microsoft.com/office/drawing/2014/main" xmlns="" id="{2A09478F-61F2-4D43-8E3A-D8913D6BC5A0}"/>
              </a:ext>
            </a:extLst>
          </p:cNvPr>
          <p:cNvSpPr>
            <a:spLocks noChangeArrowheads="1"/>
          </p:cNvSpPr>
          <p:nvPr/>
        </p:nvSpPr>
        <p:spPr bwMode="auto">
          <a:xfrm>
            <a:off x="460375" y="2842563"/>
            <a:ext cx="65236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4" name="Imagen 13">
            <a:extLst>
              <a:ext uri="{FF2B5EF4-FFF2-40B4-BE49-F238E27FC236}">
                <a16:creationId xmlns:a16="http://schemas.microsoft.com/office/drawing/2014/main" xmlns="" id="{B28D4806-4369-438D-BFC7-2C986958F68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93222" y="1338810"/>
            <a:ext cx="3228975" cy="1712595"/>
          </a:xfrm>
          <a:prstGeom prst="rect">
            <a:avLst/>
          </a:prstGeom>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xmlns="" id="{BA66F8E4-4B43-4903-B7DB-55ED0B85521F}"/>
              </a:ext>
            </a:extLst>
          </p:cNvPr>
          <p:cNvGraphicFramePr>
            <a:graphicFrameLocks noGrp="1"/>
          </p:cNvGraphicFramePr>
          <p:nvPr>
            <p:extLst>
              <p:ext uri="{D42A27DB-BD31-4B8C-83A1-F6EECF244321}">
                <p14:modId xmlns:p14="http://schemas.microsoft.com/office/powerpoint/2010/main" val="436631436"/>
              </p:ext>
            </p:extLst>
          </p:nvPr>
        </p:nvGraphicFramePr>
        <p:xfrm>
          <a:off x="192857" y="3488272"/>
          <a:ext cx="3960495" cy="2411921"/>
        </p:xfrm>
        <a:graphic>
          <a:graphicData uri="http://schemas.openxmlformats.org/drawingml/2006/table">
            <a:tbl>
              <a:tblPr firstRow="1" firstCol="1" bandRow="1">
                <a:tableStyleId>{9D7B26C5-4107-4FEC-AEDC-1716B250A1EF}</a:tableStyleId>
              </a:tblPr>
              <a:tblGrid>
                <a:gridCol w="2517140">
                  <a:extLst>
                    <a:ext uri="{9D8B030D-6E8A-4147-A177-3AD203B41FA5}">
                      <a16:colId xmlns:a16="http://schemas.microsoft.com/office/drawing/2014/main" xmlns="" val="1518315662"/>
                    </a:ext>
                  </a:extLst>
                </a:gridCol>
                <a:gridCol w="1443355">
                  <a:extLst>
                    <a:ext uri="{9D8B030D-6E8A-4147-A177-3AD203B41FA5}">
                      <a16:colId xmlns:a16="http://schemas.microsoft.com/office/drawing/2014/main" xmlns="" val="2857958478"/>
                    </a:ext>
                  </a:extLst>
                </a:gridCol>
              </a:tblGrid>
              <a:tr h="0">
                <a:tc>
                  <a:txBody>
                    <a:bodyPr/>
                    <a:lstStyle/>
                    <a:p>
                      <a:pPr>
                        <a:lnSpc>
                          <a:spcPct val="150000"/>
                        </a:lnSpc>
                        <a:spcAft>
                          <a:spcPts val="800"/>
                        </a:spcAft>
                      </a:pPr>
                      <a:r>
                        <a:rPr lang="es-EC" sz="1100" cap="all" dirty="0">
                          <a:effectLst/>
                        </a:rPr>
                        <a:t>Especificaciones</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cap="all">
                          <a:effectLst/>
                        </a:rPr>
                        <a:t>datos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68199963"/>
                  </a:ext>
                </a:extLst>
              </a:tr>
              <a:tr h="0">
                <a:tc>
                  <a:txBody>
                    <a:bodyPr/>
                    <a:lstStyle/>
                    <a:p>
                      <a:pPr>
                        <a:lnSpc>
                          <a:spcPct val="150000"/>
                        </a:lnSpc>
                        <a:spcAft>
                          <a:spcPts val="800"/>
                        </a:spcAft>
                      </a:pPr>
                      <a:r>
                        <a:rPr lang="es-EC" sz="1100" cap="all">
                          <a:effectLst/>
                        </a:rPr>
                        <a:t>dimensiones (H</a:t>
                      </a:r>
                      <a:r>
                        <a:rPr lang="es-EC" sz="800" cap="all">
                          <a:effectLst/>
                        </a:rPr>
                        <a:t>x</a:t>
                      </a:r>
                      <a:r>
                        <a:rPr lang="es-EC" sz="1100" cap="all">
                          <a:effectLst/>
                        </a:rPr>
                        <a:t>L</a:t>
                      </a:r>
                      <a:r>
                        <a:rPr lang="es-EC" sz="800" cap="all">
                          <a:effectLst/>
                        </a:rPr>
                        <a:t>x</a:t>
                      </a:r>
                      <a:r>
                        <a:rPr lang="es-EC" sz="1100" cap="all">
                          <a:effectLst/>
                        </a:rPr>
                        <a:t>A)</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271 x 483 x 460 mm</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590158970"/>
                  </a:ext>
                </a:extLst>
              </a:tr>
              <a:tr h="0">
                <a:tc>
                  <a:txBody>
                    <a:bodyPr/>
                    <a:lstStyle/>
                    <a:p>
                      <a:pPr>
                        <a:lnSpc>
                          <a:spcPct val="150000"/>
                        </a:lnSpc>
                        <a:spcAft>
                          <a:spcPts val="800"/>
                        </a:spcAft>
                      </a:pPr>
                      <a:r>
                        <a:rPr lang="es-EC" sz="1100" cap="all">
                          <a:effectLst/>
                        </a:rPr>
                        <a:t>procesador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MultiCore</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41473675"/>
                  </a:ext>
                </a:extLst>
              </a:tr>
              <a:tr h="0">
                <a:tc>
                  <a:txBody>
                    <a:bodyPr/>
                    <a:lstStyle/>
                    <a:p>
                      <a:pPr>
                        <a:lnSpc>
                          <a:spcPct val="150000"/>
                        </a:lnSpc>
                        <a:spcAft>
                          <a:spcPts val="800"/>
                        </a:spcAft>
                      </a:pPr>
                      <a:r>
                        <a:rPr lang="es-EC" sz="1100" cap="all">
                          <a:effectLst/>
                        </a:rPr>
                        <a:t>disco duro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SSD</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156629231"/>
                  </a:ext>
                </a:extLst>
              </a:tr>
              <a:tr h="0">
                <a:tc>
                  <a:txBody>
                    <a:bodyPr/>
                    <a:lstStyle/>
                    <a:p>
                      <a:pPr>
                        <a:lnSpc>
                          <a:spcPct val="150000"/>
                        </a:lnSpc>
                        <a:spcAft>
                          <a:spcPts val="800"/>
                        </a:spcAft>
                      </a:pPr>
                      <a:r>
                        <a:rPr lang="es-EC" sz="1100" cap="all">
                          <a:effectLst/>
                        </a:rPr>
                        <a:t>interfaz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USB3.0 GdE, DVI-I</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942913183"/>
                  </a:ext>
                </a:extLst>
              </a:tr>
              <a:tr h="0">
                <a:tc>
                  <a:txBody>
                    <a:bodyPr/>
                    <a:lstStyle/>
                    <a:p>
                      <a:pPr>
                        <a:lnSpc>
                          <a:spcPct val="105000"/>
                        </a:lnSpc>
                        <a:spcAft>
                          <a:spcPts val="800"/>
                        </a:spcAft>
                      </a:pPr>
                      <a:r>
                        <a:rPr lang="es-EC" sz="1100" cap="all">
                          <a:effectLst/>
                        </a:rPr>
                        <a:t>Número de ejes Máximos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05000"/>
                        </a:lnSpc>
                        <a:spcAft>
                          <a:spcPts val="800"/>
                        </a:spcAft>
                      </a:pPr>
                      <a:r>
                        <a:rPr lang="es-EC" sz="1100">
                          <a:effectLst/>
                        </a:rPr>
                        <a:t>6 + 2 (adicionales)</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199370407"/>
                  </a:ext>
                </a:extLst>
              </a:tr>
              <a:tr h="0">
                <a:tc>
                  <a:txBody>
                    <a:bodyPr/>
                    <a:lstStyle/>
                    <a:p>
                      <a:pPr>
                        <a:lnSpc>
                          <a:spcPct val="150000"/>
                        </a:lnSpc>
                        <a:spcAft>
                          <a:spcPts val="800"/>
                        </a:spcAft>
                      </a:pPr>
                      <a:r>
                        <a:rPr lang="es-EC" sz="1100" cap="all">
                          <a:effectLst/>
                        </a:rPr>
                        <a:t>frecuencia de red</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50/60 Hz ± 1 Hz</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75243357"/>
                  </a:ext>
                </a:extLst>
              </a:tr>
              <a:tr h="0">
                <a:tc>
                  <a:txBody>
                    <a:bodyPr/>
                    <a:lstStyle/>
                    <a:p>
                      <a:pPr>
                        <a:lnSpc>
                          <a:spcPct val="150000"/>
                        </a:lnSpc>
                        <a:spcAft>
                          <a:spcPts val="800"/>
                        </a:spcAft>
                      </a:pPr>
                      <a:r>
                        <a:rPr lang="es-EC" sz="1100" cap="all">
                          <a:effectLst/>
                        </a:rPr>
                        <a:t>tensión de conexión nominal</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200 – 230 VAC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079693975"/>
                  </a:ext>
                </a:extLst>
              </a:tr>
              <a:tr h="0">
                <a:tc>
                  <a:txBody>
                    <a:bodyPr/>
                    <a:lstStyle/>
                    <a:p>
                      <a:pPr>
                        <a:lnSpc>
                          <a:spcPct val="150000"/>
                        </a:lnSpc>
                        <a:spcAft>
                          <a:spcPts val="800"/>
                        </a:spcAft>
                      </a:pPr>
                      <a:r>
                        <a:rPr lang="es-EC" sz="1100" cap="all">
                          <a:effectLst/>
                        </a:rPr>
                        <a:t>tipo de protección </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IP20</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764026335"/>
                  </a:ext>
                </a:extLst>
              </a:tr>
              <a:tr h="0">
                <a:tc>
                  <a:txBody>
                    <a:bodyPr/>
                    <a:lstStyle/>
                    <a:p>
                      <a:pPr>
                        <a:lnSpc>
                          <a:spcPct val="150000"/>
                        </a:lnSpc>
                        <a:spcAft>
                          <a:spcPts val="800"/>
                        </a:spcAft>
                      </a:pPr>
                      <a:r>
                        <a:rPr lang="es-EC" sz="1100" cap="all">
                          <a:effectLst/>
                        </a:rPr>
                        <a:t>temperatura ambiente</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+ 5 a + 45 °C</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114418825"/>
                  </a:ext>
                </a:extLst>
              </a:tr>
              <a:tr h="0">
                <a:tc>
                  <a:txBody>
                    <a:bodyPr/>
                    <a:lstStyle/>
                    <a:p>
                      <a:pPr>
                        <a:lnSpc>
                          <a:spcPct val="150000"/>
                        </a:lnSpc>
                        <a:spcAft>
                          <a:spcPts val="800"/>
                        </a:spcAft>
                      </a:pPr>
                      <a:r>
                        <a:rPr lang="es-EC" sz="1100" cap="all">
                          <a:effectLst/>
                        </a:rPr>
                        <a:t>peso</a:t>
                      </a:r>
                      <a:endParaRPr lang="es-EC" sz="11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33 kg</a:t>
                      </a:r>
                      <a:endParaRPr lang="es-EC" sz="11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770179952"/>
                  </a:ext>
                </a:extLst>
              </a:tr>
            </a:tbl>
          </a:graphicData>
        </a:graphic>
      </p:graphicFrame>
      <p:sp>
        <p:nvSpPr>
          <p:cNvPr id="15" name="CuadroTexto 14">
            <a:extLst>
              <a:ext uri="{FF2B5EF4-FFF2-40B4-BE49-F238E27FC236}">
                <a16:creationId xmlns:a16="http://schemas.microsoft.com/office/drawing/2014/main" xmlns="" id="{588DF1C0-ACC6-49AD-9254-2F06F641673A}"/>
              </a:ext>
            </a:extLst>
          </p:cNvPr>
          <p:cNvSpPr txBox="1"/>
          <p:nvPr/>
        </p:nvSpPr>
        <p:spPr>
          <a:xfrm>
            <a:off x="4373989" y="579689"/>
            <a:ext cx="1935530" cy="400110"/>
          </a:xfrm>
          <a:prstGeom prst="rect">
            <a:avLst/>
          </a:prstGeom>
          <a:noFill/>
        </p:spPr>
        <p:txBody>
          <a:bodyPr wrap="none" rtlCol="0">
            <a:spAutoFit/>
          </a:bodyPr>
          <a:lstStyle/>
          <a:p>
            <a:pPr marL="342900" indent="-342900">
              <a:buFont typeface="Arial" panose="020B0604020202020204" pitchFamily="34" charset="0"/>
              <a:buChar char="•"/>
            </a:pPr>
            <a:r>
              <a:rPr lang="es-EC" sz="2000" dirty="0">
                <a:latin typeface="+mj-lt"/>
                <a:cs typeface="Calibri" panose="020F0502020204030204" pitchFamily="34" charset="0"/>
              </a:rPr>
              <a:t>SMARTPAD</a:t>
            </a:r>
          </a:p>
        </p:txBody>
      </p:sp>
      <p:pic>
        <p:nvPicPr>
          <p:cNvPr id="16" name="Imagen 15">
            <a:extLst>
              <a:ext uri="{FF2B5EF4-FFF2-40B4-BE49-F238E27FC236}">
                <a16:creationId xmlns:a16="http://schemas.microsoft.com/office/drawing/2014/main" xmlns="" id="{2AB35856-C13F-4795-9151-6679BF15112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550632" y="1195738"/>
            <a:ext cx="1945042" cy="1925719"/>
          </a:xfrm>
          <a:prstGeom prst="rect">
            <a:avLst/>
          </a:prstGeom>
          <a:ln>
            <a:noFill/>
          </a:ln>
          <a:extLst>
            <a:ext uri="{53640926-AAD7-44D8-BBD7-CCE9431645EC}">
              <a14:shadowObscured xmlns:a14="http://schemas.microsoft.com/office/drawing/2010/main"/>
            </a:ext>
          </a:extLst>
        </p:spPr>
      </p:pic>
      <p:graphicFrame>
        <p:nvGraphicFramePr>
          <p:cNvPr id="6" name="Tabla 5">
            <a:extLst>
              <a:ext uri="{FF2B5EF4-FFF2-40B4-BE49-F238E27FC236}">
                <a16:creationId xmlns:a16="http://schemas.microsoft.com/office/drawing/2014/main" xmlns="" id="{993DDED5-5816-40E9-A178-D4E0CD8D40C4}"/>
              </a:ext>
            </a:extLst>
          </p:cNvPr>
          <p:cNvGraphicFramePr>
            <a:graphicFrameLocks noGrp="1"/>
          </p:cNvGraphicFramePr>
          <p:nvPr>
            <p:extLst>
              <p:ext uri="{D42A27DB-BD31-4B8C-83A1-F6EECF244321}">
                <p14:modId xmlns:p14="http://schemas.microsoft.com/office/powerpoint/2010/main" val="1158714316"/>
              </p:ext>
            </p:extLst>
          </p:nvPr>
        </p:nvGraphicFramePr>
        <p:xfrm>
          <a:off x="4450827" y="3307243"/>
          <a:ext cx="4501904" cy="2317496"/>
        </p:xfrm>
        <a:graphic>
          <a:graphicData uri="http://schemas.openxmlformats.org/drawingml/2006/table">
            <a:tbl>
              <a:tblPr firstRow="1" firstCol="1" bandRow="1">
                <a:tableStyleId>{9D7B26C5-4107-4FEC-AEDC-1716B250A1EF}</a:tableStyleId>
              </a:tblPr>
              <a:tblGrid>
                <a:gridCol w="1390746">
                  <a:extLst>
                    <a:ext uri="{9D8B030D-6E8A-4147-A177-3AD203B41FA5}">
                      <a16:colId xmlns:a16="http://schemas.microsoft.com/office/drawing/2014/main" xmlns="" val="3524681820"/>
                    </a:ext>
                  </a:extLst>
                </a:gridCol>
                <a:gridCol w="3111158">
                  <a:extLst>
                    <a:ext uri="{9D8B030D-6E8A-4147-A177-3AD203B41FA5}">
                      <a16:colId xmlns:a16="http://schemas.microsoft.com/office/drawing/2014/main" xmlns="" val="3701965025"/>
                    </a:ext>
                  </a:extLst>
                </a:gridCol>
              </a:tblGrid>
              <a:tr h="0">
                <a:tc>
                  <a:txBody>
                    <a:bodyPr/>
                    <a:lstStyle/>
                    <a:p>
                      <a:pPr>
                        <a:lnSpc>
                          <a:spcPct val="150000"/>
                        </a:lnSpc>
                        <a:spcAft>
                          <a:spcPts val="800"/>
                        </a:spcAft>
                      </a:pPr>
                      <a:r>
                        <a:rPr lang="es-EC" sz="1000" cap="all" dirty="0">
                          <a:effectLst/>
                        </a:rPr>
                        <a:t>Especificaciones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cap="all">
                          <a:effectLst/>
                        </a:rPr>
                        <a:t>datos</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1626212203"/>
                  </a:ext>
                </a:extLst>
              </a:tr>
              <a:tr h="0">
                <a:tc>
                  <a:txBody>
                    <a:bodyPr/>
                    <a:lstStyle/>
                    <a:p>
                      <a:pPr>
                        <a:lnSpc>
                          <a:spcPct val="150000"/>
                        </a:lnSpc>
                        <a:spcAft>
                          <a:spcPts val="800"/>
                        </a:spcAft>
                      </a:pPr>
                      <a:r>
                        <a:rPr lang="es-EC" sz="1000" cap="all" dirty="0">
                          <a:effectLst/>
                        </a:rPr>
                        <a:t>Alimentación</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a:effectLst/>
                        </a:rPr>
                        <a:t>20 – 27,1 VDC </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596494040"/>
                  </a:ext>
                </a:extLst>
              </a:tr>
              <a:tr h="0">
                <a:tc>
                  <a:txBody>
                    <a:bodyPr/>
                    <a:lstStyle/>
                    <a:p>
                      <a:pPr>
                        <a:lnSpc>
                          <a:spcPct val="150000"/>
                        </a:lnSpc>
                        <a:spcAft>
                          <a:spcPts val="800"/>
                        </a:spcAft>
                      </a:pPr>
                      <a:r>
                        <a:rPr lang="es-EC" sz="1000" cap="all" dirty="0">
                          <a:effectLst/>
                        </a:rPr>
                        <a:t>pantalla</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Táctil, capacitiva, resistente a los arañazos para uso industrial</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4047633674"/>
                  </a:ext>
                </a:extLst>
              </a:tr>
              <a:tr h="0">
                <a:tc>
                  <a:txBody>
                    <a:bodyPr/>
                    <a:lstStyle/>
                    <a:p>
                      <a:pPr>
                        <a:lnSpc>
                          <a:spcPct val="150000"/>
                        </a:lnSpc>
                        <a:spcAft>
                          <a:spcPts val="800"/>
                        </a:spcAft>
                      </a:pPr>
                      <a:r>
                        <a:rPr lang="es-EC" sz="1000" cap="all">
                          <a:effectLst/>
                        </a:rPr>
                        <a:t>tamaño de pantalla </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8,4 pulgadas</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440713071"/>
                  </a:ext>
                </a:extLst>
              </a:tr>
              <a:tr h="0">
                <a:tc>
                  <a:txBody>
                    <a:bodyPr/>
                    <a:lstStyle/>
                    <a:p>
                      <a:pPr>
                        <a:lnSpc>
                          <a:spcPct val="150000"/>
                        </a:lnSpc>
                        <a:spcAft>
                          <a:spcPts val="800"/>
                        </a:spcAft>
                      </a:pPr>
                      <a:r>
                        <a:rPr lang="es-EC" sz="1000" cap="all">
                          <a:effectLst/>
                        </a:rPr>
                        <a:t>dimensiones (H</a:t>
                      </a:r>
                      <a:r>
                        <a:rPr lang="es-EC" sz="600" cap="all">
                          <a:effectLst/>
                        </a:rPr>
                        <a:t>x</a:t>
                      </a:r>
                      <a:r>
                        <a:rPr lang="es-EC" sz="1000" cap="all">
                          <a:effectLst/>
                        </a:rPr>
                        <a:t>W</a:t>
                      </a:r>
                      <a:r>
                        <a:rPr lang="es-EC" sz="600" cap="all">
                          <a:effectLst/>
                        </a:rPr>
                        <a:t>x</a:t>
                      </a:r>
                      <a:r>
                        <a:rPr lang="es-EC" sz="1000" cap="all">
                          <a:effectLst/>
                        </a:rPr>
                        <a:t>D)</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292 x 247 63 mm</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816047945"/>
                  </a:ext>
                </a:extLst>
              </a:tr>
              <a:tr h="0">
                <a:tc>
                  <a:txBody>
                    <a:bodyPr/>
                    <a:lstStyle/>
                    <a:p>
                      <a:pPr>
                        <a:lnSpc>
                          <a:spcPct val="150000"/>
                        </a:lnSpc>
                        <a:spcAft>
                          <a:spcPts val="800"/>
                        </a:spcAft>
                      </a:pPr>
                      <a:r>
                        <a:rPr lang="es-EC" sz="1000" cap="all">
                          <a:effectLst/>
                        </a:rPr>
                        <a:t>interfaz</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USB</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2314611876"/>
                  </a:ext>
                </a:extLst>
              </a:tr>
              <a:tr h="0">
                <a:tc>
                  <a:txBody>
                    <a:bodyPr/>
                    <a:lstStyle/>
                    <a:p>
                      <a:pPr>
                        <a:lnSpc>
                          <a:spcPct val="150000"/>
                        </a:lnSpc>
                        <a:spcAft>
                          <a:spcPts val="800"/>
                        </a:spcAft>
                      </a:pPr>
                      <a:r>
                        <a:rPr lang="es-EC" sz="1000" cap="all">
                          <a:effectLst/>
                        </a:rPr>
                        <a:t>PROTECCIóN</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IP 54</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704352389"/>
                  </a:ext>
                </a:extLst>
              </a:tr>
              <a:tr h="0">
                <a:tc>
                  <a:txBody>
                    <a:bodyPr/>
                    <a:lstStyle/>
                    <a:p>
                      <a:pPr>
                        <a:lnSpc>
                          <a:spcPct val="150000"/>
                        </a:lnSpc>
                        <a:spcAft>
                          <a:spcPts val="800"/>
                        </a:spcAft>
                      </a:pPr>
                      <a:r>
                        <a:rPr lang="es-EC" sz="1000" cap="all">
                          <a:effectLst/>
                        </a:rPr>
                        <a:t>peso</a:t>
                      </a:r>
                      <a:endParaRPr lang="es-EC" sz="100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tc>
                  <a:txBody>
                    <a:bodyPr/>
                    <a:lstStyle/>
                    <a:p>
                      <a:pPr algn="ctr">
                        <a:lnSpc>
                          <a:spcPct val="150000"/>
                        </a:lnSpc>
                        <a:spcAft>
                          <a:spcPts val="800"/>
                        </a:spcAft>
                      </a:pPr>
                      <a:r>
                        <a:rPr lang="es-EC" sz="1000" dirty="0">
                          <a:effectLst/>
                        </a:rPr>
                        <a:t>1,1 kg</a:t>
                      </a:r>
                      <a:endParaRPr lang="es-EC" sz="1000" dirty="0">
                        <a:solidFill>
                          <a:srgbClr val="00000A"/>
                        </a:solidFill>
                        <a:effectLst/>
                        <a:latin typeface="Calibri" panose="020F0502020204030204" pitchFamily="34" charset="0"/>
                        <a:ea typeface="Droid Sans Fallback"/>
                        <a:cs typeface="Times New Roman" panose="02020603050405020304" pitchFamily="18" charset="0"/>
                      </a:endParaRPr>
                    </a:p>
                  </a:txBody>
                  <a:tcPr marL="68580" marR="68580" marT="0" marB="0"/>
                </a:tc>
                <a:extLst>
                  <a:ext uri="{0D108BD9-81ED-4DB2-BD59-A6C34878D82A}">
                    <a16:rowId xmlns:a16="http://schemas.microsoft.com/office/drawing/2014/main" xmlns="" val="3594418293"/>
                  </a:ext>
                </a:extLst>
              </a:tr>
            </a:tbl>
          </a:graphicData>
        </a:graphic>
      </p:graphicFrame>
      <p:sp>
        <p:nvSpPr>
          <p:cNvPr id="13" name="TextBox 2">
            <a:extLst>
              <a:ext uri="{FF2B5EF4-FFF2-40B4-BE49-F238E27FC236}">
                <a16:creationId xmlns:a16="http://schemas.microsoft.com/office/drawing/2014/main" xmlns="" id="{78734DDF-5EE2-47D9-8177-CB28FDEE300D}"/>
              </a:ext>
            </a:extLst>
          </p:cNvPr>
          <p:cNvSpPr txBox="1"/>
          <p:nvPr/>
        </p:nvSpPr>
        <p:spPr>
          <a:xfrm>
            <a:off x="0" y="6550463"/>
            <a:ext cx="9177867" cy="230832"/>
          </a:xfrm>
          <a:prstGeom prst="rect">
            <a:avLst/>
          </a:prstGeom>
          <a:noFill/>
        </p:spPr>
        <p:txBody>
          <a:bodyPr wrap="square" rtlCol="0">
            <a:spAutoFit/>
          </a:bodyPr>
          <a:lstStyle/>
          <a:p>
            <a:r>
              <a:rPr lang="es-419" sz="800" dirty="0">
                <a:solidFill>
                  <a:schemeClr val="bg2">
                    <a:lumMod val="50000"/>
                  </a:schemeClr>
                </a:solidFill>
                <a:latin typeface="Calibri" panose="020F0502020204030204" pitchFamily="34" charset="0"/>
                <a:cs typeface="Calibri" panose="020F0502020204030204" pitchFamily="34" charset="0"/>
              </a:rPr>
              <a:t>1. </a:t>
            </a:r>
            <a:r>
              <a:rPr lang="es-419" sz="900" dirty="0">
                <a:solidFill>
                  <a:schemeClr val="bg2">
                    <a:lumMod val="50000"/>
                  </a:schemeClr>
                </a:solidFill>
                <a:latin typeface="Calibri" panose="020F0502020204030204" pitchFamily="34" charset="0"/>
                <a:cs typeface="Calibri" panose="020F0502020204030204" pitchFamily="34" charset="0"/>
              </a:rPr>
              <a:t>Introducción      2. Justificación e importancia    3. Objetivos    </a:t>
            </a:r>
            <a:r>
              <a:rPr lang="es-419" sz="900" b="1" dirty="0">
                <a:solidFill>
                  <a:schemeClr val="bg2">
                    <a:lumMod val="50000"/>
                  </a:schemeClr>
                </a:solidFill>
                <a:latin typeface="Calibri" panose="020F0502020204030204" pitchFamily="34" charset="0"/>
                <a:cs typeface="Calibri" panose="020F0502020204030204" pitchFamily="34" charset="0"/>
              </a:rPr>
              <a:t>4. Desarrollo del sistema    </a:t>
            </a:r>
            <a:r>
              <a:rPr lang="es-419" sz="900" dirty="0">
                <a:solidFill>
                  <a:schemeClr val="bg2">
                    <a:lumMod val="50000"/>
                  </a:schemeClr>
                </a:solidFill>
                <a:latin typeface="Calibri" panose="020F0502020204030204" pitchFamily="34" charset="0"/>
                <a:cs typeface="Calibri" panose="020F0502020204030204" pitchFamily="34" charset="0"/>
              </a:rPr>
              <a:t>5. Pruebas y análisis de resultados    6. Guías de Prácticas    7. Conclusiones y recomendaciones</a:t>
            </a:r>
            <a:endParaRPr lang="es-419" sz="1000" dirty="0">
              <a:solidFill>
                <a:schemeClr val="bg2">
                  <a:lumMod val="50000"/>
                </a:schemeClr>
              </a:solidFill>
            </a:endParaRPr>
          </a:p>
        </p:txBody>
      </p:sp>
    </p:spTree>
    <p:extLst>
      <p:ext uri="{BB962C8B-B14F-4D97-AF65-F5344CB8AC3E}">
        <p14:creationId xmlns:p14="http://schemas.microsoft.com/office/powerpoint/2010/main" val="276298115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23879</TotalTime>
  <Words>6603</Words>
  <Application>Microsoft Office PowerPoint</Application>
  <PresentationFormat>Personalizado</PresentationFormat>
  <Paragraphs>1047</Paragraphs>
  <Slides>80</Slides>
  <Notes>2</Notes>
  <HiddenSlides>0</HiddenSlides>
  <MMClips>0</MMClips>
  <ScaleCrop>false</ScaleCrop>
  <HeadingPairs>
    <vt:vector size="8" baseType="variant">
      <vt:variant>
        <vt:lpstr>Fuentes usadas</vt:lpstr>
      </vt:variant>
      <vt:variant>
        <vt:i4>8</vt:i4>
      </vt:variant>
      <vt:variant>
        <vt:lpstr>Tema</vt:lpstr>
      </vt:variant>
      <vt:variant>
        <vt:i4>4</vt:i4>
      </vt:variant>
      <vt:variant>
        <vt:lpstr>Servidores OLE incrustados</vt:lpstr>
      </vt:variant>
      <vt:variant>
        <vt:i4>2</vt:i4>
      </vt:variant>
      <vt:variant>
        <vt:lpstr>Títulos de diapositiva</vt:lpstr>
      </vt:variant>
      <vt:variant>
        <vt:i4>80</vt:i4>
      </vt:variant>
    </vt:vector>
  </HeadingPairs>
  <TitlesOfParts>
    <vt:vector size="94" baseType="lpstr">
      <vt:lpstr>Arial</vt:lpstr>
      <vt:lpstr>Calibri</vt:lpstr>
      <vt:lpstr>Calibri Light</vt:lpstr>
      <vt:lpstr>Cambria Math</vt:lpstr>
      <vt:lpstr>Droid Sans Fallback</vt:lpstr>
      <vt:lpstr>Symbol</vt:lpstr>
      <vt:lpstr>Times New Roman</vt:lpstr>
      <vt:lpstr>Trebuchet MS</vt:lpstr>
      <vt:lpstr>1_Tema de Office</vt:lpstr>
      <vt:lpstr>TemaESPE</vt:lpstr>
      <vt:lpstr>espe}</vt:lpstr>
      <vt:lpstr>Tema de Office</vt:lpstr>
      <vt:lpstr>CorelDRAW</vt:lpstr>
      <vt:lpstr>Visio</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David Calderón</cp:lastModifiedBy>
  <cp:revision>990</cp:revision>
  <cp:lastPrinted>2017-09-14T21:27:46Z</cp:lastPrinted>
  <dcterms:created xsi:type="dcterms:W3CDTF">2015-11-03T05:21:31Z</dcterms:created>
  <dcterms:modified xsi:type="dcterms:W3CDTF">2021-03-05T04:11:55Z</dcterms:modified>
</cp:coreProperties>
</file>