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9" r:id="rId3"/>
    <p:sldId id="260" r:id="rId4"/>
    <p:sldId id="261" r:id="rId5"/>
    <p:sldId id="262" r:id="rId6"/>
    <p:sldId id="281" r:id="rId7"/>
    <p:sldId id="282" r:id="rId8"/>
    <p:sldId id="265" r:id="rId9"/>
    <p:sldId id="266" r:id="rId10"/>
    <p:sldId id="267" r:id="rId11"/>
    <p:sldId id="268" r:id="rId12"/>
    <p:sldId id="269" r:id="rId13"/>
    <p:sldId id="270" r:id="rId14"/>
    <p:sldId id="264" r:id="rId15"/>
    <p:sldId id="283" r:id="rId16"/>
    <p:sldId id="271" r:id="rId17"/>
    <p:sldId id="272" r:id="rId18"/>
    <p:sldId id="275" r:id="rId19"/>
    <p:sldId id="276" r:id="rId20"/>
    <p:sldId id="277" r:id="rId21"/>
    <p:sldId id="278" r:id="rId22"/>
    <p:sldId id="279"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DEDEDE"/>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p:cViewPr varScale="1">
        <p:scale>
          <a:sx n="86" d="100"/>
          <a:sy n="86" d="100"/>
        </p:scale>
        <p:origin x="141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y%20Paredes\Desktop\Andres\usb\andrxs\TESIS%202020%20ok\evolucion-precios-accione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TESIS%202020%20ok\evolucion-precios-accione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TESIS%202020%20ok\evolucion-precios-acciones.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t>PORTAFOLIO CONSERVADOR.</a:t>
            </a:r>
          </a:p>
        </c:rich>
      </c:tx>
      <c:overlay val="0"/>
      <c:spPr>
        <a:noFill/>
        <a:ln w="25400">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DE59-4307-B080-8586560685ED}"/>
              </c:ext>
            </c:extLst>
          </c:dPt>
          <c:dPt>
            <c:idx val="1"/>
            <c:bubble3D val="0"/>
            <c:spPr>
              <a:solidFill>
                <a:schemeClr val="accent5"/>
              </a:solidFill>
              <a:ln>
                <a:noFill/>
              </a:ln>
              <a:effectLst/>
            </c:spPr>
            <c:extLst>
              <c:ext xmlns:c16="http://schemas.microsoft.com/office/drawing/2014/chart" uri="{C3380CC4-5D6E-409C-BE32-E72D297353CC}">
                <c16:uniqueId val="{00000003-DE59-4307-B080-8586560685ED}"/>
              </c:ext>
            </c:extLst>
          </c:dPt>
          <c:dPt>
            <c:idx val="2"/>
            <c:bubble3D val="0"/>
            <c:spPr>
              <a:solidFill>
                <a:schemeClr val="accent4"/>
              </a:solidFill>
              <a:ln>
                <a:noFill/>
              </a:ln>
              <a:effectLst/>
            </c:spPr>
            <c:extLst>
              <c:ext xmlns:c16="http://schemas.microsoft.com/office/drawing/2014/chart" uri="{C3380CC4-5D6E-409C-BE32-E72D297353CC}">
                <c16:uniqueId val="{00000005-DE59-4307-B080-8586560685ED}"/>
              </c:ext>
            </c:extLst>
          </c:dPt>
          <c:dLbls>
            <c:dLbl>
              <c:idx val="0"/>
              <c:layout>
                <c:manualLayout>
                  <c:x val="2.7894561712725564E-2"/>
                  <c:y val="-0.16188947255379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59-4307-B080-8586560685ED}"/>
                </c:ext>
              </c:extLst>
            </c:dLbl>
            <c:dLbl>
              <c:idx val="1"/>
              <c:layout>
                <c:manualLayout>
                  <c:x val="8.3333212246789801E-2"/>
                  <c:y val="6.0101710587147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59-4307-B080-8586560685ED}"/>
                </c:ext>
              </c:extLst>
            </c:dLbl>
            <c:dLbl>
              <c:idx val="2"/>
              <c:layout>
                <c:manualLayout>
                  <c:x val="0.11643284855124791"/>
                  <c:y val="-6.9463525797139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59-4307-B080-8586560685ED}"/>
                </c:ext>
              </c:extLst>
            </c:dLbl>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'MIN RIE SOLVER'!$B$4:$B$6</c:f>
              <c:strCache>
                <c:ptCount val="3"/>
                <c:pt idx="0">
                  <c:v>Corporación Favorita</c:v>
                </c:pt>
                <c:pt idx="1">
                  <c:v>Banco Guayaquil</c:v>
                </c:pt>
                <c:pt idx="2">
                  <c:v>Cervecería Nacional </c:v>
                </c:pt>
              </c:strCache>
            </c:strRef>
          </c:cat>
          <c:val>
            <c:numRef>
              <c:f>'MIN RIE SOLVER'!$C$4:$C$6</c:f>
              <c:numCache>
                <c:formatCode>0.00%</c:formatCode>
                <c:ptCount val="3"/>
                <c:pt idx="0">
                  <c:v>0.35265798153762795</c:v>
                </c:pt>
                <c:pt idx="1">
                  <c:v>0.14441623065445075</c:v>
                </c:pt>
                <c:pt idx="2">
                  <c:v>0.50292578822248257</c:v>
                </c:pt>
              </c:numCache>
            </c:numRef>
          </c:val>
          <c:extLst>
            <c:ext xmlns:c16="http://schemas.microsoft.com/office/drawing/2014/chart" uri="{C3380CC4-5D6E-409C-BE32-E72D297353CC}">
              <c16:uniqueId val="{00000006-DE59-4307-B080-8586560685ED}"/>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r"/>
      <c:overlay val="0"/>
      <c:spPr>
        <a:noFill/>
        <a:ln w="25400">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t>PORTAFOLIO AGRESIVO.</a:t>
            </a:r>
          </a:p>
        </c:rich>
      </c:tx>
      <c:overlay val="0"/>
      <c:spPr>
        <a:noFill/>
        <a:ln w="25400">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BDF5-4625-961E-2F7E0405162B}"/>
              </c:ext>
            </c:extLst>
          </c:dPt>
          <c:dPt>
            <c:idx val="1"/>
            <c:bubble3D val="0"/>
            <c:spPr>
              <a:solidFill>
                <a:schemeClr val="accent5"/>
              </a:solidFill>
              <a:ln>
                <a:noFill/>
              </a:ln>
              <a:effectLst/>
            </c:spPr>
            <c:extLst>
              <c:ext xmlns:c16="http://schemas.microsoft.com/office/drawing/2014/chart" uri="{C3380CC4-5D6E-409C-BE32-E72D297353CC}">
                <c16:uniqueId val="{00000003-BDF5-4625-961E-2F7E0405162B}"/>
              </c:ext>
            </c:extLst>
          </c:dPt>
          <c:dPt>
            <c:idx val="2"/>
            <c:bubble3D val="0"/>
            <c:spPr>
              <a:solidFill>
                <a:schemeClr val="accent4"/>
              </a:solidFill>
              <a:ln>
                <a:noFill/>
              </a:ln>
              <a:effectLst/>
            </c:spPr>
            <c:extLst>
              <c:ext xmlns:c16="http://schemas.microsoft.com/office/drawing/2014/chart" uri="{C3380CC4-5D6E-409C-BE32-E72D297353CC}">
                <c16:uniqueId val="{00000005-BDF5-4625-961E-2F7E0405162B}"/>
              </c:ext>
            </c:extLst>
          </c:dPt>
          <c:dLbls>
            <c:dLbl>
              <c:idx val="0"/>
              <c:layout>
                <c:manualLayout>
                  <c:x val="-4.1174901268202131E-17"/>
                  <c:y val="0.10914344334220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F5-4625-961E-2F7E0405162B}"/>
                </c:ext>
              </c:extLst>
            </c:dLbl>
            <c:dLbl>
              <c:idx val="1"/>
              <c:layout>
                <c:manualLayout>
                  <c:x val="-2.7773920288848772E-3"/>
                  <c:y val="-0.102389078498293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F5-4625-961E-2F7E0405162B}"/>
                </c:ext>
              </c:extLst>
            </c:dLbl>
            <c:dLbl>
              <c:idx val="2"/>
              <c:layout>
                <c:manualLayout>
                  <c:x val="-5.1433557442922854E-3"/>
                  <c:y val="-0.102557294653825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F5-4625-961E-2F7E0405162B}"/>
                </c:ext>
              </c:extLst>
            </c:dLbl>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'max rent solver'!$B$4:$B$6</c:f>
              <c:strCache>
                <c:ptCount val="3"/>
                <c:pt idx="0">
                  <c:v>Corporación Favorita</c:v>
                </c:pt>
                <c:pt idx="1">
                  <c:v>Banco Guayaquil</c:v>
                </c:pt>
                <c:pt idx="2">
                  <c:v>Cervecería Nacional </c:v>
                </c:pt>
              </c:strCache>
            </c:strRef>
          </c:cat>
          <c:val>
            <c:numRef>
              <c:f>'max rent solver'!$C$4:$C$6</c:f>
              <c:numCache>
                <c:formatCode>0.00%</c:formatCode>
                <c:ptCount val="3"/>
                <c:pt idx="0">
                  <c:v>0</c:v>
                </c:pt>
                <c:pt idx="1">
                  <c:v>0.99999900137382824</c:v>
                </c:pt>
                <c:pt idx="2">
                  <c:v>0</c:v>
                </c:pt>
              </c:numCache>
            </c:numRef>
          </c:val>
          <c:extLst>
            <c:ext xmlns:c16="http://schemas.microsoft.com/office/drawing/2014/chart" uri="{C3380CC4-5D6E-409C-BE32-E72D297353CC}">
              <c16:uniqueId val="{00000006-BDF5-4625-961E-2F7E0405162B}"/>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r"/>
      <c:overlay val="0"/>
      <c:spPr>
        <a:noFill/>
        <a:ln w="25400">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prstDash val="solid"/>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t>PORTAFOLIO</a:t>
            </a:r>
            <a:r>
              <a:rPr lang="es-EC" b="1" baseline="0" dirty="0"/>
              <a:t> MODERADO.</a:t>
            </a:r>
            <a:endParaRPr lang="es-EC"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E3A-4C40-9F27-77D6359DFA0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E3A-4C40-9F27-77D6359DFA0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E3A-4C40-9F27-77D6359DFA08}"/>
              </c:ext>
            </c:extLst>
          </c:dPt>
          <c:dLbls>
            <c:dLbl>
              <c:idx val="0"/>
              <c:layout>
                <c:manualLayout>
                  <c:x val="9.0227477333787012E-2"/>
                  <c:y val="-6.1267341582302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3A-4C40-9F27-77D6359DFA08}"/>
                </c:ext>
              </c:extLst>
            </c:dLbl>
            <c:dLbl>
              <c:idx val="1"/>
              <c:layout>
                <c:manualLayout>
                  <c:x val="7.6723447390993058E-2"/>
                  <c:y val="7.401393007692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3A-4C40-9F27-77D6359DFA08}"/>
                </c:ext>
              </c:extLst>
            </c:dLbl>
            <c:dLbl>
              <c:idx val="2"/>
              <c:layout>
                <c:manualLayout>
                  <c:x val="0.10267741318078383"/>
                  <c:y val="-1.5031302905318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3A-4C40-9F27-77D6359DFA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moderado2!$B$4:$B$6</c:f>
              <c:strCache>
                <c:ptCount val="3"/>
                <c:pt idx="0">
                  <c:v>Corporación Favorita</c:v>
                </c:pt>
                <c:pt idx="1">
                  <c:v>Banco Guayaquil</c:v>
                </c:pt>
                <c:pt idx="2">
                  <c:v>Cervecería Nacional </c:v>
                </c:pt>
              </c:strCache>
            </c:strRef>
          </c:cat>
          <c:val>
            <c:numRef>
              <c:f>moderado2!$C$4:$C$6</c:f>
              <c:numCache>
                <c:formatCode>0.00%</c:formatCode>
                <c:ptCount val="3"/>
                <c:pt idx="0">
                  <c:v>0.22720000000000001</c:v>
                </c:pt>
                <c:pt idx="1">
                  <c:v>0.28149999999999997</c:v>
                </c:pt>
                <c:pt idx="2">
                  <c:v>0.49130000000000001</c:v>
                </c:pt>
              </c:numCache>
            </c:numRef>
          </c:val>
          <c:extLst>
            <c:ext xmlns:c16="http://schemas.microsoft.com/office/drawing/2014/chart" uri="{C3380CC4-5D6E-409C-BE32-E72D297353CC}">
              <c16:uniqueId val="{00000006-2E3A-4C40-9F27-77D6359DFA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DB435498-3468-4749-96CD-900D3929DCD6}" type="datetimeFigureOut">
              <a:rPr lang="es-ES"/>
              <a:pPr>
                <a:defRPr/>
              </a:pPr>
              <a:t>12/03/2021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3A77535-1E0E-4C2E-A01F-0D14D1007A4C}" type="slidenum">
              <a:rPr lang="es-ES"/>
              <a:pPr>
                <a:defRPr/>
              </a:pPr>
              <a:t>‹Nº›</a:t>
            </a:fld>
            <a:endParaRPr lang="es-ES"/>
          </a:p>
        </p:txBody>
      </p:sp>
    </p:spTree>
    <p:extLst>
      <p:ext uri="{BB962C8B-B14F-4D97-AF65-F5344CB8AC3E}">
        <p14:creationId xmlns:p14="http://schemas.microsoft.com/office/powerpoint/2010/main" val="23715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C6C66C03-8727-49E8-BB68-5A0AD4C25A0D}" type="datetimeFigureOut">
              <a:rPr lang="es-ES"/>
              <a:pPr>
                <a:defRPr/>
              </a:pPr>
              <a:t>12/03/2021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8F4CAE9E-809B-457C-ACDB-EE99B5FA0244}" type="slidenum">
              <a:rPr lang="es-ES"/>
              <a:pPr>
                <a:defRPr/>
              </a:pPr>
              <a:t>‹Nº›</a:t>
            </a:fld>
            <a:endParaRPr lang="es-ES"/>
          </a:p>
        </p:txBody>
      </p:sp>
    </p:spTree>
    <p:extLst>
      <p:ext uri="{BB962C8B-B14F-4D97-AF65-F5344CB8AC3E}">
        <p14:creationId xmlns:p14="http://schemas.microsoft.com/office/powerpoint/2010/main" val="637564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3A8720B-9983-499D-8567-CF1EF9F5DDCC}" type="datetimeFigureOut">
              <a:rPr lang="es-ES"/>
              <a:pPr>
                <a:defRPr/>
              </a:pPr>
              <a:t>12/03/2021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8517B42-E312-42BE-9822-3050F97D5266}" type="slidenum">
              <a:rPr lang="es-ES"/>
              <a:pPr>
                <a:defRPr/>
              </a:pPr>
              <a:t>‹Nº›</a:t>
            </a:fld>
            <a:endParaRPr lang="es-ES"/>
          </a:p>
        </p:txBody>
      </p:sp>
    </p:spTree>
    <p:extLst>
      <p:ext uri="{BB962C8B-B14F-4D97-AF65-F5344CB8AC3E}">
        <p14:creationId xmlns:p14="http://schemas.microsoft.com/office/powerpoint/2010/main" val="236562289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DD14BE0B-9432-4442-A011-40EF66E87A5C}" type="datetimeFigureOut">
              <a:rPr lang="es-ES"/>
              <a:pPr>
                <a:defRPr/>
              </a:pPr>
              <a:t>12/03/2021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B1E023-2B9C-417E-875A-AD128BDBCA94}" type="slidenum">
              <a:rPr lang="es-ES"/>
              <a:pPr>
                <a:defRPr/>
              </a:pPr>
              <a:t>‹Nº›</a:t>
            </a:fld>
            <a:endParaRPr lang="es-ES"/>
          </a:p>
        </p:txBody>
      </p:sp>
    </p:spTree>
    <p:extLst>
      <p:ext uri="{BB962C8B-B14F-4D97-AF65-F5344CB8AC3E}">
        <p14:creationId xmlns:p14="http://schemas.microsoft.com/office/powerpoint/2010/main" val="334419792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E9717117-968A-49BC-A524-EE0A4CDA1CD6}" type="datetimeFigureOut">
              <a:rPr lang="es-ES"/>
              <a:pPr>
                <a:defRPr/>
              </a:pPr>
              <a:t>12/03/2021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BEC6F7-7825-42A4-BD46-FECB50FADEA1}" type="slidenum">
              <a:rPr lang="es-ES"/>
              <a:pPr>
                <a:defRPr/>
              </a:pPr>
              <a:t>‹Nº›</a:t>
            </a:fld>
            <a:endParaRPr lang="es-ES"/>
          </a:p>
        </p:txBody>
      </p:sp>
    </p:spTree>
    <p:extLst>
      <p:ext uri="{BB962C8B-B14F-4D97-AF65-F5344CB8AC3E}">
        <p14:creationId xmlns:p14="http://schemas.microsoft.com/office/powerpoint/2010/main" val="394295855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B0309E2-A264-47C7-9C56-D44E129C1F09}" type="datetimeFigureOut">
              <a:rPr lang="es-ES"/>
              <a:pPr>
                <a:defRPr/>
              </a:pPr>
              <a:t>12/03/2021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BFED521-43D2-49F9-83FB-C635463D5139}" type="slidenum">
              <a:rPr lang="es-ES"/>
              <a:pPr>
                <a:defRPr/>
              </a:pPr>
              <a:t>‹Nº›</a:t>
            </a:fld>
            <a:endParaRPr lang="es-ES"/>
          </a:p>
        </p:txBody>
      </p:sp>
    </p:spTree>
    <p:extLst>
      <p:ext uri="{BB962C8B-B14F-4D97-AF65-F5344CB8AC3E}">
        <p14:creationId xmlns:p14="http://schemas.microsoft.com/office/powerpoint/2010/main" val="2634842338"/>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76670ED-0BA0-4979-A263-A2FD70DCFF10}" type="datetimeFigureOut">
              <a:rPr lang="es-ES"/>
              <a:pPr>
                <a:defRPr/>
              </a:pPr>
              <a:t>12/03/2021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D9F4070-C41B-46BE-865D-AF7546824D7B}" type="slidenum">
              <a:rPr lang="es-ES"/>
              <a:pPr>
                <a:defRPr/>
              </a:pPr>
              <a:t>‹Nº›</a:t>
            </a:fld>
            <a:endParaRPr lang="es-ES"/>
          </a:p>
        </p:txBody>
      </p:sp>
    </p:spTree>
    <p:extLst>
      <p:ext uri="{BB962C8B-B14F-4D97-AF65-F5344CB8AC3E}">
        <p14:creationId xmlns:p14="http://schemas.microsoft.com/office/powerpoint/2010/main" val="1466735069"/>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CAAD4588-8993-45A8-9F66-80FAD6262E01}" type="datetimeFigureOut">
              <a:rPr lang="es-ES"/>
              <a:pPr>
                <a:defRPr/>
              </a:pPr>
              <a:t>12/03/2021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97618B6-C70D-4843-B55E-CEC8C6302911}" type="slidenum">
              <a:rPr lang="es-ES"/>
              <a:pPr>
                <a:defRPr/>
              </a:pPr>
              <a:t>‹Nº›</a:t>
            </a:fld>
            <a:endParaRPr lang="es-ES"/>
          </a:p>
        </p:txBody>
      </p:sp>
    </p:spTree>
    <p:extLst>
      <p:ext uri="{BB962C8B-B14F-4D97-AF65-F5344CB8AC3E}">
        <p14:creationId xmlns:p14="http://schemas.microsoft.com/office/powerpoint/2010/main" val="258688681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D2C133EF-7128-4FAF-A679-8501F638D372}" type="datetimeFigureOut">
              <a:rPr lang="es-ES"/>
              <a:pPr>
                <a:defRPr/>
              </a:pPr>
              <a:t>12/03/2021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B7E24D2-91DF-4975-9169-C53452060A3E}" type="slidenum">
              <a:rPr lang="es-ES"/>
              <a:pPr>
                <a:defRPr/>
              </a:pPr>
              <a:t>‹Nº›</a:t>
            </a:fld>
            <a:endParaRPr lang="es-ES"/>
          </a:p>
        </p:txBody>
      </p:sp>
    </p:spTree>
    <p:extLst>
      <p:ext uri="{BB962C8B-B14F-4D97-AF65-F5344CB8AC3E}">
        <p14:creationId xmlns:p14="http://schemas.microsoft.com/office/powerpoint/2010/main" val="194600172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1B00D851-24C1-40A8-B7F0-0B7363EEB417}" type="datetimeFigureOut">
              <a:rPr lang="es-ES"/>
              <a:pPr>
                <a:defRPr/>
              </a:pPr>
              <a:t>12/03/2021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C6F8D8-EAEA-4CF4-ADC4-AB3373E9FD6E}" type="slidenum">
              <a:rPr lang="es-ES"/>
              <a:pPr>
                <a:defRPr/>
              </a:pPr>
              <a:t>‹Nº›</a:t>
            </a:fld>
            <a:endParaRPr lang="es-ES"/>
          </a:p>
        </p:txBody>
      </p:sp>
    </p:spTree>
    <p:extLst>
      <p:ext uri="{BB962C8B-B14F-4D97-AF65-F5344CB8AC3E}">
        <p14:creationId xmlns:p14="http://schemas.microsoft.com/office/powerpoint/2010/main" val="2745477745"/>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1A2D476-3E53-473C-9987-BBFA367A01A2}" type="datetimeFigureOut">
              <a:rPr lang="es-ES"/>
              <a:pPr>
                <a:defRPr/>
              </a:pPr>
              <a:t>12/03/2021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4601C2A-28C3-424D-8D19-57D96A9BBA0A}" type="slidenum">
              <a:rPr lang="es-ES"/>
              <a:pPr>
                <a:defRPr/>
              </a:pPr>
              <a:t>‹Nº›</a:t>
            </a:fld>
            <a:endParaRPr lang="es-ES"/>
          </a:p>
        </p:txBody>
      </p:sp>
    </p:spTree>
    <p:extLst>
      <p:ext uri="{BB962C8B-B14F-4D97-AF65-F5344CB8AC3E}">
        <p14:creationId xmlns:p14="http://schemas.microsoft.com/office/powerpoint/2010/main" val="3737732449"/>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B7F713-4049-45EC-9A4F-12509158B703}" type="datetimeFigureOut">
              <a:rPr lang="es-ES"/>
              <a:pPr>
                <a:defRPr/>
              </a:pPr>
              <a:t>12/03/2021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DA6BFAA-7E8F-472C-BE70-C69AC139EDBF}" type="slidenum">
              <a:rPr lang="es-ES"/>
              <a:pPr>
                <a:defRPr/>
              </a:pPr>
              <a:t>‹Nº›</a:t>
            </a:fld>
            <a:endParaRPr lang="es-ES"/>
          </a:p>
        </p:txBody>
      </p:sp>
    </p:spTree>
    <p:extLst>
      <p:ext uri="{BB962C8B-B14F-4D97-AF65-F5344CB8AC3E}">
        <p14:creationId xmlns:p14="http://schemas.microsoft.com/office/powerpoint/2010/main" val="1999640197"/>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5E23BD-EBB0-4226-AE04-E61B991D1AC5}" type="datetimeFigureOut">
              <a:rPr lang="es-ES"/>
              <a:pPr>
                <a:defRPr/>
              </a:pPr>
              <a:t>12/03/2021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6CA7F03-C73A-44E4-8735-31E45A71D237}" type="slidenum">
              <a:rPr lang="es-ES"/>
              <a:pPr>
                <a:defRPr/>
              </a:pPr>
              <a:t>‹Nº›</a:t>
            </a:fld>
            <a:endParaRPr lang="es-ES"/>
          </a:p>
        </p:txBody>
      </p:sp>
    </p:spTree>
    <p:extLst>
      <p:ext uri="{BB962C8B-B14F-4D97-AF65-F5344CB8AC3E}">
        <p14:creationId xmlns:p14="http://schemas.microsoft.com/office/powerpoint/2010/main" val="80245797"/>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238CDA-4B9C-48E5-8B0C-0DD2394632F9}" type="datetimeFigureOut">
              <a:rPr lang="es-ES"/>
              <a:pPr>
                <a:defRPr/>
              </a:pPr>
              <a:t>12/03/2021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A645BE-06D3-461B-AB7C-064C8DAAFB9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7"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tmp"/><Relationship Id="rId4" Type="http://schemas.openxmlformats.org/officeDocument/2006/relationships/image" Target="../media/image21.tmp"/></Relationships>
</file>

<file path=ppt/slides/_rels/slide1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hart" Target="../charts/chart1.xml"/><Relationship Id="rId7"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chart" Target="../charts/chart3.xml"/><Relationship Id="rId10" Type="http://schemas.openxmlformats.org/officeDocument/2006/relationships/image" Target="../media/image34.emf"/><Relationship Id="rId4" Type="http://schemas.openxmlformats.org/officeDocument/2006/relationships/chart" Target="../charts/chart2.xml"/><Relationship Id="rId9" Type="http://schemas.openxmlformats.org/officeDocument/2006/relationships/image" Target="../media/image33.emf"/></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1 Título"/>
          <p:cNvSpPr>
            <a:spLocks noGrp="1"/>
          </p:cNvSpPr>
          <p:nvPr>
            <p:ph type="ctrTitle"/>
          </p:nvPr>
        </p:nvSpPr>
        <p:spPr>
          <a:xfrm>
            <a:off x="1101725" y="3436938"/>
            <a:ext cx="7772400" cy="2089150"/>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AUTOR: ANDRÉS S. PAREDES P.</a:t>
            </a:r>
            <a:br>
              <a:rPr lang="es-ES" sz="2000" b="1" dirty="0">
                <a:ln w="9525">
                  <a:solidFill>
                    <a:schemeClr val="bg1"/>
                  </a:solidFill>
                  <a:prstDash val="solid"/>
                </a:ln>
                <a:effectLst>
                  <a:innerShdw blurRad="114300">
                    <a:prstClr val="black"/>
                  </a:innerShdw>
                </a:effectLst>
                <a:latin typeface="Arial" charset="0"/>
                <a:ea typeface="+mn-ea"/>
                <a:cs typeface="Arial" charset="0"/>
              </a:rPr>
            </a:br>
            <a:br>
              <a:rPr lang="es-ES" sz="2000" b="1" dirty="0">
                <a:ln w="9525">
                  <a:solidFill>
                    <a:schemeClr val="bg1"/>
                  </a:solidFill>
                  <a:prstDash val="solid"/>
                </a:ln>
                <a:effectLst>
                  <a:innerShdw blurRad="114300">
                    <a:prstClr val="black"/>
                  </a:innerShdw>
                </a:effectLst>
                <a:latin typeface="Arial" charset="0"/>
                <a:ea typeface="+mn-ea"/>
                <a:cs typeface="Arial" charset="0"/>
              </a:rPr>
            </a:br>
            <a:r>
              <a:rPr lang="es-ES" sz="2000" b="1" dirty="0">
                <a:ln w="9525">
                  <a:solidFill>
                    <a:schemeClr val="bg1"/>
                  </a:solidFill>
                  <a:prstDash val="solid"/>
                </a:ln>
                <a:effectLst>
                  <a:innerShdw blurRad="114300">
                    <a:prstClr val="black"/>
                  </a:innerShdw>
                </a:effectLst>
                <a:latin typeface="Arial" charset="0"/>
                <a:ea typeface="+mn-ea"/>
                <a:cs typeface="Arial" charset="0"/>
              </a:rPr>
              <a:t>DIRECTORA: </a:t>
            </a:r>
            <a:r>
              <a:rPr lang="pt-BR" sz="2000" b="1" dirty="0">
                <a:ln w="9525">
                  <a:solidFill>
                    <a:schemeClr val="bg1"/>
                  </a:solidFill>
                  <a:prstDash val="solid"/>
                </a:ln>
                <a:effectLst>
                  <a:innerShdw blurRad="114300">
                    <a:prstClr val="black"/>
                  </a:innerShdw>
                </a:effectLst>
                <a:latin typeface="Arial" charset="0"/>
                <a:ea typeface="+mn-ea"/>
                <a:cs typeface="Arial" charset="0"/>
              </a:rPr>
              <a:t>DRA. CLEOPATRA MARTINEZ B.; MBA</a:t>
            </a:r>
            <a:r>
              <a:rPr lang="es-ES" sz="2000" b="1" dirty="0">
                <a:ln w="9525">
                  <a:solidFill>
                    <a:schemeClr val="bg1"/>
                  </a:solidFill>
                  <a:prstDash val="solid"/>
                </a:ln>
                <a:effectLst>
                  <a:innerShdw blurRad="114300">
                    <a:prstClr val="black"/>
                  </a:innerShdw>
                </a:effectLst>
                <a:latin typeface="Arial" charset="0"/>
                <a:ea typeface="+mn-ea"/>
                <a:cs typeface="Arial" charset="0"/>
              </a:rPr>
              <a:t> .</a:t>
            </a:r>
          </a:p>
        </p:txBody>
      </p:sp>
      <p:sp>
        <p:nvSpPr>
          <p:cNvPr id="2051" name="1 Título"/>
          <p:cNvSpPr txBox="1">
            <a:spLocks/>
          </p:cNvSpPr>
          <p:nvPr/>
        </p:nvSpPr>
        <p:spPr bwMode="auto">
          <a:xfrm>
            <a:off x="1123950" y="1196975"/>
            <a:ext cx="7772400" cy="2087563"/>
          </a:xfrm>
          <a:prstGeom prst="rect">
            <a:avLst/>
          </a:prstGeom>
          <a:noFill/>
          <a:ln>
            <a:noFill/>
          </a:ln>
          <a:effectLst>
            <a:outerShdw blurRad="152400" dist="317500" dir="5400000" sx="90000" sy="-19000" rotWithShape="0">
              <a:prstClr val="black">
                <a:alpha val="15000"/>
              </a:prstClr>
            </a:outerShdw>
          </a:effec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s-ES" sz="2000" b="1" dirty="0">
                <a:ln w="9525">
                  <a:solidFill>
                    <a:schemeClr val="bg1"/>
                  </a:solidFill>
                  <a:prstDash val="solid"/>
                </a:ln>
                <a:effectLst>
                  <a:innerShdw blurRad="114300">
                    <a:prstClr val="black"/>
                  </a:innerShdw>
                </a:effectLst>
                <a:latin typeface="Arial" charset="0"/>
              </a:rPr>
              <a:t>OPTIMIZACIÓN DEL PORTAFOLIO DE INVERSIÓN EN INSTRUMENTOS FINANCIEROS PARA FONDOS COMPLEMENTARIOS DEL SISTEMA DE SEGURIDAD SOCIAL PRIVADA DEL AÑO 2019</a:t>
            </a:r>
          </a:p>
        </p:txBody>
      </p:sp>
      <p:pic>
        <p:nvPicPr>
          <p:cNvPr id="2" name="Imagen 1"/>
          <p:cNvPicPr>
            <a:picLocks noChangeAspect="1"/>
          </p:cNvPicPr>
          <p:nvPr/>
        </p:nvPicPr>
        <p:blipFill>
          <a:blip r:embed="rId3"/>
          <a:stretch>
            <a:fillRect/>
          </a:stretch>
        </p:blipFill>
        <p:spPr>
          <a:xfrm>
            <a:off x="7848000" y="0"/>
            <a:ext cx="1296000" cy="1296000"/>
          </a:xfrm>
          <a:prstGeom prst="rect">
            <a:avLst/>
          </a:prstGeom>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PRINCIPALES EMISORES DE RENTA VARIABLE EN LA BVQ</a:t>
            </a:r>
          </a:p>
        </p:txBody>
      </p:sp>
      <p:sp>
        <p:nvSpPr>
          <p:cNvPr id="36" name="35 Rectángulo"/>
          <p:cNvSpPr/>
          <p:nvPr/>
        </p:nvSpPr>
        <p:spPr>
          <a:xfrm>
            <a:off x="112713" y="692150"/>
            <a:ext cx="8780462" cy="307777"/>
          </a:xfrm>
          <a:prstGeom prst="rect">
            <a:avLst/>
          </a:prstGeom>
        </p:spPr>
        <p:txBody>
          <a:bodyPr>
            <a:spAutoFit/>
          </a:bodyPr>
          <a:lstStyle/>
          <a:p>
            <a:r>
              <a:rPr lang="es-EC" sz="1400" b="1" dirty="0">
                <a:latin typeface="Times New Roman" panose="02020603050405020304" pitchFamily="18" charset="0"/>
              </a:rPr>
              <a:t>Tabla 5. </a:t>
            </a:r>
            <a:r>
              <a:rPr lang="es-EC" sz="1400" dirty="0">
                <a:latin typeface="Times New Roman" panose="02020603050405020304" pitchFamily="18" charset="0"/>
              </a:rPr>
              <a:t>Ranking del mercado accionario por montos negociados.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37 Rectángulo"/>
          <p:cNvSpPr/>
          <p:nvPr/>
        </p:nvSpPr>
        <p:spPr>
          <a:xfrm>
            <a:off x="112713" y="5066020"/>
            <a:ext cx="7993062"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Informe de Renta Variable. Bolsa de Valores de Quito, Dic-2020.</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pic>
        <p:nvPicPr>
          <p:cNvPr id="3" name="Imagen 2">
            <a:extLst>
              <a:ext uri="{FF2B5EF4-FFF2-40B4-BE49-F238E27FC236}">
                <a16:creationId xmlns:a16="http://schemas.microsoft.com/office/drawing/2014/main" id="{060D62E5-DBF5-44A9-87D7-8B324EF8E605}"/>
              </a:ext>
            </a:extLst>
          </p:cNvPr>
          <p:cNvPicPr>
            <a:picLocks noChangeAspect="1"/>
          </p:cNvPicPr>
          <p:nvPr/>
        </p:nvPicPr>
        <p:blipFill>
          <a:blip r:embed="rId3"/>
          <a:stretch>
            <a:fillRect/>
          </a:stretch>
        </p:blipFill>
        <p:spPr>
          <a:xfrm>
            <a:off x="1581912" y="1052736"/>
            <a:ext cx="6230448" cy="4163568"/>
          </a:xfrm>
          <a:prstGeom prst="rect">
            <a:avLst/>
          </a:prstGeom>
        </p:spPr>
      </p:pic>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PRINCIPALES EMISORES DE RENTA VARIABLE EN LA BVQ</a:t>
            </a:r>
          </a:p>
        </p:txBody>
      </p:sp>
      <p:sp>
        <p:nvSpPr>
          <p:cNvPr id="36" name="35 Rectángulo"/>
          <p:cNvSpPr/>
          <p:nvPr/>
        </p:nvSpPr>
        <p:spPr>
          <a:xfrm>
            <a:off x="112713" y="692150"/>
            <a:ext cx="8780462" cy="307777"/>
          </a:xfrm>
          <a:prstGeom prst="rect">
            <a:avLst/>
          </a:prstGeom>
        </p:spPr>
        <p:txBody>
          <a:bodyPr>
            <a:spAutoFit/>
          </a:bodyPr>
          <a:lstStyle/>
          <a:p>
            <a:r>
              <a:rPr lang="es-EC" sz="1400" b="1" dirty="0">
                <a:latin typeface="Times New Roman" panose="02020603050405020304" pitchFamily="18" charset="0"/>
              </a:rPr>
              <a:t>Tabla 6. </a:t>
            </a:r>
            <a:r>
              <a:rPr lang="es-EC" sz="1400" dirty="0">
                <a:latin typeface="Times New Roman" panose="02020603050405020304" pitchFamily="18" charset="0"/>
              </a:rPr>
              <a:t>Ranking del mercado accionario por número de transacciones.</a:t>
            </a:r>
            <a:endParaRPr lang="en-US" sz="1400" dirty="0">
              <a:latin typeface="Times New Roman" panose="02020603050405020304" pitchFamily="18" charset="0"/>
            </a:endParaRPr>
          </a:p>
        </p:txBody>
      </p:sp>
      <p:sp>
        <p:nvSpPr>
          <p:cNvPr id="38" name="37 Rectángulo"/>
          <p:cNvSpPr/>
          <p:nvPr/>
        </p:nvSpPr>
        <p:spPr>
          <a:xfrm>
            <a:off x="20707" y="5066020"/>
            <a:ext cx="7993062"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Informe de Renta Variable. Bolsa de Valores de Quito, Dic-2020.</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graphicFrame>
        <p:nvGraphicFramePr>
          <p:cNvPr id="25" name="Tabla 24">
            <a:extLst>
              <a:ext uri="{FF2B5EF4-FFF2-40B4-BE49-F238E27FC236}">
                <a16:creationId xmlns:a16="http://schemas.microsoft.com/office/drawing/2014/main" id="{F4BDB0D2-21F7-41BB-A23E-62A377805552}"/>
              </a:ext>
            </a:extLst>
          </p:cNvPr>
          <p:cNvGraphicFramePr>
            <a:graphicFrameLocks noGrp="1"/>
          </p:cNvGraphicFramePr>
          <p:nvPr>
            <p:extLst>
              <p:ext uri="{D42A27DB-BD31-4B8C-83A1-F6EECF244321}">
                <p14:modId xmlns:p14="http://schemas.microsoft.com/office/powerpoint/2010/main" val="1331033838"/>
              </p:ext>
            </p:extLst>
          </p:nvPr>
        </p:nvGraphicFramePr>
        <p:xfrm>
          <a:off x="899592" y="1052736"/>
          <a:ext cx="7344816" cy="3828162"/>
        </p:xfrm>
        <a:graphic>
          <a:graphicData uri="http://schemas.openxmlformats.org/drawingml/2006/table">
            <a:tbl>
              <a:tblPr firstRow="1" firstCol="1" bandRow="1"/>
              <a:tblGrid>
                <a:gridCol w="576064">
                  <a:extLst>
                    <a:ext uri="{9D8B030D-6E8A-4147-A177-3AD203B41FA5}">
                      <a16:colId xmlns:a16="http://schemas.microsoft.com/office/drawing/2014/main" val="1715054379"/>
                    </a:ext>
                  </a:extLst>
                </a:gridCol>
                <a:gridCol w="1584176">
                  <a:extLst>
                    <a:ext uri="{9D8B030D-6E8A-4147-A177-3AD203B41FA5}">
                      <a16:colId xmlns:a16="http://schemas.microsoft.com/office/drawing/2014/main" val="855392883"/>
                    </a:ext>
                  </a:extLst>
                </a:gridCol>
                <a:gridCol w="864096">
                  <a:extLst>
                    <a:ext uri="{9D8B030D-6E8A-4147-A177-3AD203B41FA5}">
                      <a16:colId xmlns:a16="http://schemas.microsoft.com/office/drawing/2014/main" val="620246945"/>
                    </a:ext>
                  </a:extLst>
                </a:gridCol>
                <a:gridCol w="910284">
                  <a:extLst>
                    <a:ext uri="{9D8B030D-6E8A-4147-A177-3AD203B41FA5}">
                      <a16:colId xmlns:a16="http://schemas.microsoft.com/office/drawing/2014/main" val="4104555710"/>
                    </a:ext>
                  </a:extLst>
                </a:gridCol>
                <a:gridCol w="781732">
                  <a:extLst>
                    <a:ext uri="{9D8B030D-6E8A-4147-A177-3AD203B41FA5}">
                      <a16:colId xmlns:a16="http://schemas.microsoft.com/office/drawing/2014/main" val="3240264464"/>
                    </a:ext>
                  </a:extLst>
                </a:gridCol>
                <a:gridCol w="781732">
                  <a:extLst>
                    <a:ext uri="{9D8B030D-6E8A-4147-A177-3AD203B41FA5}">
                      <a16:colId xmlns:a16="http://schemas.microsoft.com/office/drawing/2014/main" val="1795112656"/>
                    </a:ext>
                  </a:extLst>
                </a:gridCol>
                <a:gridCol w="982636">
                  <a:extLst>
                    <a:ext uri="{9D8B030D-6E8A-4147-A177-3AD203B41FA5}">
                      <a16:colId xmlns:a16="http://schemas.microsoft.com/office/drawing/2014/main" val="2816953784"/>
                    </a:ext>
                  </a:extLst>
                </a:gridCol>
                <a:gridCol w="864096">
                  <a:extLst>
                    <a:ext uri="{9D8B030D-6E8A-4147-A177-3AD203B41FA5}">
                      <a16:colId xmlns:a16="http://schemas.microsoft.com/office/drawing/2014/main" val="1968456542"/>
                    </a:ext>
                  </a:extLst>
                </a:gridCol>
              </a:tblGrid>
              <a:tr h="200025">
                <a:tc rowSpan="2">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 2019 – Dic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 2020 – Dic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6106898"/>
                  </a:ext>
                </a:extLst>
              </a:tr>
              <a:tr h="419100">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transacciones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Efectivo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Precio 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transacciones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Efectivo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Precio 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434266208"/>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Corporación Favorita 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$11.002.967,00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$16.828.739,12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634969936"/>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Guayaquil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4.590.654,00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983.292,81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577959120"/>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Produbanco.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$14.900.871,00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851.353,60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046463086"/>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Cervecería Nacional C.N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907.150,00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199.803,77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93966690"/>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Brikapital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3.448.000,00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1.093.081,00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147055944"/>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Natluk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75.174,00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30.728,50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16509323"/>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Pichincha.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279.954,00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954.367,91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8423751"/>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Superdeporte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18.233,00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82.419,15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56278632"/>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Holcim Ecuador.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498.837,00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869.751,00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05519466"/>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 Carlos Soc. Agr. Ind.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341.055,00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895.228,63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195318382"/>
                  </a:ext>
                </a:extLst>
              </a:tr>
            </a:tbl>
          </a:graphicData>
        </a:graphic>
      </p:graphicFrame>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PRINCIPALES EMISORES DE RENTA VARIABLE EN LA BVQ</a:t>
            </a:r>
          </a:p>
        </p:txBody>
      </p:sp>
      <p:sp>
        <p:nvSpPr>
          <p:cNvPr id="36" name="35 Rectángulo"/>
          <p:cNvSpPr/>
          <p:nvPr/>
        </p:nvSpPr>
        <p:spPr>
          <a:xfrm>
            <a:off x="112713" y="692150"/>
            <a:ext cx="8780462" cy="307777"/>
          </a:xfrm>
          <a:prstGeom prst="rect">
            <a:avLst/>
          </a:prstGeom>
        </p:spPr>
        <p:txBody>
          <a:bodyPr>
            <a:spAutoFit/>
          </a:bodyPr>
          <a:lstStyle/>
          <a:p>
            <a:r>
              <a:rPr lang="es-EC" sz="1400" b="1" dirty="0">
                <a:latin typeface="Times New Roman" panose="02020603050405020304" pitchFamily="18" charset="0"/>
              </a:rPr>
              <a:t>Tabla 7. </a:t>
            </a:r>
            <a:r>
              <a:rPr lang="es-EC" sz="1400" dirty="0">
                <a:latin typeface="Times New Roman" panose="02020603050405020304" pitchFamily="18" charset="0"/>
              </a:rPr>
              <a:t>Ranking consolidado del mercado accionario.</a:t>
            </a:r>
            <a:endParaRPr lang="en-US" sz="1400" dirty="0">
              <a:latin typeface="Times New Roman" panose="02020603050405020304" pitchFamily="18" charset="0"/>
            </a:endParaRPr>
          </a:p>
        </p:txBody>
      </p:sp>
      <p:sp>
        <p:nvSpPr>
          <p:cNvPr id="38" name="37 Rectángulo"/>
          <p:cNvSpPr/>
          <p:nvPr/>
        </p:nvSpPr>
        <p:spPr>
          <a:xfrm>
            <a:off x="-17760" y="3337828"/>
            <a:ext cx="7993062"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Tablas 4, 5 y 6.</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graphicFrame>
        <p:nvGraphicFramePr>
          <p:cNvPr id="4" name="Tabla 3">
            <a:extLst>
              <a:ext uri="{FF2B5EF4-FFF2-40B4-BE49-F238E27FC236}">
                <a16:creationId xmlns:a16="http://schemas.microsoft.com/office/drawing/2014/main" id="{B5BDBD63-BF05-4005-816D-26653B3D7BB5}"/>
              </a:ext>
            </a:extLst>
          </p:cNvPr>
          <p:cNvGraphicFramePr>
            <a:graphicFrameLocks noGrp="1"/>
          </p:cNvGraphicFramePr>
          <p:nvPr>
            <p:extLst>
              <p:ext uri="{D42A27DB-BD31-4B8C-83A1-F6EECF244321}">
                <p14:modId xmlns:p14="http://schemas.microsoft.com/office/powerpoint/2010/main" val="2410659915"/>
              </p:ext>
            </p:extLst>
          </p:nvPr>
        </p:nvGraphicFramePr>
        <p:xfrm>
          <a:off x="1353344" y="1052736"/>
          <a:ext cx="6299200" cy="2052765"/>
        </p:xfrm>
        <a:graphic>
          <a:graphicData uri="http://schemas.openxmlformats.org/drawingml/2006/table">
            <a:tbl>
              <a:tblPr firstRow="1" firstCol="1" bandRow="1"/>
              <a:tblGrid>
                <a:gridCol w="762000">
                  <a:extLst>
                    <a:ext uri="{9D8B030D-6E8A-4147-A177-3AD203B41FA5}">
                      <a16:colId xmlns:a16="http://schemas.microsoft.com/office/drawing/2014/main" val="1092887065"/>
                    </a:ext>
                  </a:extLst>
                </a:gridCol>
                <a:gridCol w="1917700">
                  <a:extLst>
                    <a:ext uri="{9D8B030D-6E8A-4147-A177-3AD203B41FA5}">
                      <a16:colId xmlns:a16="http://schemas.microsoft.com/office/drawing/2014/main" val="3155015692"/>
                    </a:ext>
                  </a:extLst>
                </a:gridCol>
                <a:gridCol w="1206500">
                  <a:extLst>
                    <a:ext uri="{9D8B030D-6E8A-4147-A177-3AD203B41FA5}">
                      <a16:colId xmlns:a16="http://schemas.microsoft.com/office/drawing/2014/main" val="2092292775"/>
                    </a:ext>
                  </a:extLst>
                </a:gridCol>
                <a:gridCol w="1206500">
                  <a:extLst>
                    <a:ext uri="{9D8B030D-6E8A-4147-A177-3AD203B41FA5}">
                      <a16:colId xmlns:a16="http://schemas.microsoft.com/office/drawing/2014/main" val="3608926021"/>
                    </a:ext>
                  </a:extLst>
                </a:gridCol>
                <a:gridCol w="1206500">
                  <a:extLst>
                    <a:ext uri="{9D8B030D-6E8A-4147-A177-3AD203B41FA5}">
                      <a16:colId xmlns:a16="http://schemas.microsoft.com/office/drawing/2014/main" val="2133950005"/>
                    </a:ext>
                  </a:extLst>
                </a:gridCol>
              </a:tblGrid>
              <a:tr h="419100">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Ranking Final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Emisor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Ranking Capitalización Bursátil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Ranking Montos Negociados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Ranking Número Transacciones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256813"/>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Corporación La Favorita.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03024233"/>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Guayaquil.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05389156"/>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Cervecería Nacional C.N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27930692"/>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Produbanco.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757325"/>
                  </a:ext>
                </a:extLst>
              </a:tr>
              <a:tr h="314325">
                <a:tc>
                  <a:txBody>
                    <a:bodyPr/>
                    <a:lstStyle/>
                    <a:p>
                      <a:pPr algn="ctr">
                        <a:lnSpc>
                          <a:spcPct val="107000"/>
                        </a:lnSpc>
                        <a:spcAft>
                          <a:spcPts val="8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Banco Pichincha.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22263669"/>
                  </a:ext>
                </a:extLst>
              </a:tr>
            </a:tbl>
          </a:graphicData>
        </a:graphic>
      </p:graphicFrame>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EMPRESAS EMISORAS DE ACCIONES SELECCIONADAS</a:t>
            </a:r>
          </a:p>
        </p:txBody>
      </p:sp>
      <p:sp>
        <p:nvSpPr>
          <p:cNvPr id="7" name="6 Rectángulo"/>
          <p:cNvSpPr/>
          <p:nvPr/>
        </p:nvSpPr>
        <p:spPr>
          <a:xfrm>
            <a:off x="0" y="561975"/>
            <a:ext cx="8780463" cy="307777"/>
          </a:xfrm>
          <a:prstGeom prst="rect">
            <a:avLst/>
          </a:prstGeom>
        </p:spPr>
        <p:txBody>
          <a:bodyPr>
            <a:spAutoFit/>
          </a:bodyPr>
          <a:lstStyle/>
          <a:p>
            <a:r>
              <a:rPr lang="es-EC" sz="1400" b="1" dirty="0">
                <a:latin typeface="Times New Roman" panose="02020603050405020304" pitchFamily="18" charset="0"/>
              </a:rPr>
              <a:t>Tabla 15. </a:t>
            </a:r>
            <a:r>
              <a:rPr lang="es-EC" sz="1400" dirty="0">
                <a:latin typeface="Times New Roman" panose="02020603050405020304" pitchFamily="18" charset="0"/>
              </a:rPr>
              <a:t>Precios de cierre mensual de las acciones.</a:t>
            </a:r>
            <a:endParaRPr lang="en-US" sz="1400" dirty="0">
              <a:latin typeface="Times New Roman" panose="02020603050405020304" pitchFamily="18" charset="0"/>
            </a:endParaRPr>
          </a:p>
        </p:txBody>
      </p:sp>
      <p:pic>
        <p:nvPicPr>
          <p:cNvPr id="2" name="Imagen 1">
            <a:extLst>
              <a:ext uri="{FF2B5EF4-FFF2-40B4-BE49-F238E27FC236}">
                <a16:creationId xmlns:a16="http://schemas.microsoft.com/office/drawing/2014/main" id="{4122F554-C529-4F29-AB3A-39D608CCCEA1}"/>
              </a:ext>
            </a:extLst>
          </p:cNvPr>
          <p:cNvPicPr>
            <a:picLocks noChangeAspect="1"/>
          </p:cNvPicPr>
          <p:nvPr/>
        </p:nvPicPr>
        <p:blipFill>
          <a:blip r:embed="rId3"/>
          <a:stretch>
            <a:fillRect/>
          </a:stretch>
        </p:blipFill>
        <p:spPr>
          <a:xfrm>
            <a:off x="5831633" y="2774920"/>
            <a:ext cx="2880000" cy="1008000"/>
          </a:xfrm>
          <a:prstGeom prst="rect">
            <a:avLst/>
          </a:prstGeom>
        </p:spPr>
      </p:pic>
      <p:pic>
        <p:nvPicPr>
          <p:cNvPr id="9" name="Imagen 8">
            <a:extLst>
              <a:ext uri="{FF2B5EF4-FFF2-40B4-BE49-F238E27FC236}">
                <a16:creationId xmlns:a16="http://schemas.microsoft.com/office/drawing/2014/main" id="{B7E37C07-7748-4147-877E-7DD39489241A}"/>
              </a:ext>
            </a:extLst>
          </p:cNvPr>
          <p:cNvPicPr>
            <a:picLocks noChangeAspect="1"/>
          </p:cNvPicPr>
          <p:nvPr/>
        </p:nvPicPr>
        <p:blipFill rotWithShape="1">
          <a:blip r:embed="rId4"/>
          <a:srcRect t="2839" r="2905" b="2968"/>
          <a:stretch/>
        </p:blipFill>
        <p:spPr>
          <a:xfrm>
            <a:off x="1338298" y="823416"/>
            <a:ext cx="3155037" cy="5472609"/>
          </a:xfrm>
          <a:prstGeom prst="rect">
            <a:avLst/>
          </a:prstGeom>
        </p:spPr>
      </p:pic>
      <p:pic>
        <p:nvPicPr>
          <p:cNvPr id="14" name="Imagen 13">
            <a:extLst>
              <a:ext uri="{FF2B5EF4-FFF2-40B4-BE49-F238E27FC236}">
                <a16:creationId xmlns:a16="http://schemas.microsoft.com/office/drawing/2014/main" id="{83FF2076-5424-4F97-BD74-D100ABDEF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315" y="922459"/>
            <a:ext cx="2880000" cy="1097512"/>
          </a:xfrm>
          <a:prstGeom prst="rect">
            <a:avLst/>
          </a:prstGeom>
        </p:spPr>
      </p:pic>
      <p:pic>
        <p:nvPicPr>
          <p:cNvPr id="16" name="Gráfico 15">
            <a:extLst>
              <a:ext uri="{FF2B5EF4-FFF2-40B4-BE49-F238E27FC236}">
                <a16:creationId xmlns:a16="http://schemas.microsoft.com/office/drawing/2014/main" id="{C4EFCBE0-3D70-4108-B23D-A70017C774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4315" y="4781805"/>
            <a:ext cx="2880000" cy="693564"/>
          </a:xfrm>
          <a:prstGeom prst="rect">
            <a:avLst/>
          </a:prstGeom>
        </p:spPr>
      </p:pic>
    </p:spTree>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MODELO DE MEDIA-VARIANZA DE MARKOWITZ</a:t>
            </a:r>
          </a:p>
        </p:txBody>
      </p:sp>
      <p:pic>
        <p:nvPicPr>
          <p:cNvPr id="16" name="Imagen 15">
            <a:extLst>
              <a:ext uri="{FF2B5EF4-FFF2-40B4-BE49-F238E27FC236}">
                <a16:creationId xmlns:a16="http://schemas.microsoft.com/office/drawing/2014/main" id="{7144C869-F690-404D-AAAD-794963AF7211}"/>
              </a:ext>
            </a:extLst>
          </p:cNvPr>
          <p:cNvPicPr/>
          <p:nvPr/>
        </p:nvPicPr>
        <p:blipFill rotWithShape="1">
          <a:blip r:embed="rId3">
            <a:extLst>
              <a:ext uri="{28A0092B-C50C-407E-A947-70E740481C1C}">
                <a14:useLocalDpi xmlns:a14="http://schemas.microsoft.com/office/drawing/2010/main" val="0"/>
              </a:ext>
            </a:extLst>
          </a:blip>
          <a:srcRect t="2470" r="6219" b="2424"/>
          <a:stretch/>
        </p:blipFill>
        <p:spPr>
          <a:xfrm>
            <a:off x="179513" y="836712"/>
            <a:ext cx="3528391" cy="5544616"/>
          </a:xfrm>
          <a:prstGeom prst="rect">
            <a:avLst/>
          </a:prstGeom>
        </p:spPr>
      </p:pic>
      <p:sp>
        <p:nvSpPr>
          <p:cNvPr id="3" name="Rectángulo 2">
            <a:extLst>
              <a:ext uri="{FF2B5EF4-FFF2-40B4-BE49-F238E27FC236}">
                <a16:creationId xmlns:a16="http://schemas.microsoft.com/office/drawing/2014/main" id="{0CF27FB4-0B53-46B7-AB3C-5CEA5F8C81F3}"/>
              </a:ext>
            </a:extLst>
          </p:cNvPr>
          <p:cNvSpPr/>
          <p:nvPr/>
        </p:nvSpPr>
        <p:spPr>
          <a:xfrm>
            <a:off x="3347864" y="908720"/>
            <a:ext cx="288032" cy="14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 Rectángulo">
            <a:extLst>
              <a:ext uri="{FF2B5EF4-FFF2-40B4-BE49-F238E27FC236}">
                <a16:creationId xmlns:a16="http://schemas.microsoft.com/office/drawing/2014/main" id="{6691E27A-64C2-41CF-9226-43C86F15310E}"/>
              </a:ext>
            </a:extLst>
          </p:cNvPr>
          <p:cNvSpPr/>
          <p:nvPr/>
        </p:nvSpPr>
        <p:spPr>
          <a:xfrm>
            <a:off x="0" y="561975"/>
            <a:ext cx="4355976" cy="307777"/>
          </a:xfrm>
          <a:prstGeom prst="rect">
            <a:avLst/>
          </a:prstGeom>
        </p:spPr>
        <p:txBody>
          <a:bodyPr wrap="square">
            <a:spAutoFit/>
          </a:bodyPr>
          <a:lstStyle/>
          <a:p>
            <a:r>
              <a:rPr lang="es-EC" sz="1400" b="1" dirty="0">
                <a:latin typeface="Times New Roman" panose="02020603050405020304" pitchFamily="18" charset="0"/>
              </a:rPr>
              <a:t>Tabla 16. </a:t>
            </a:r>
            <a:r>
              <a:rPr lang="es-EC" sz="1400" dirty="0">
                <a:latin typeface="Times New Roman" panose="02020603050405020304" pitchFamily="18" charset="0"/>
              </a:rPr>
              <a:t>Cálculo de rentabilidades mensuales por acción.</a:t>
            </a:r>
            <a:endParaRPr lang="en-US" sz="1400" dirty="0">
              <a:latin typeface="Times New Roman" panose="02020603050405020304" pitchFamily="18" charset="0"/>
            </a:endParaRPr>
          </a:p>
        </p:txBody>
      </p:sp>
      <p:pic>
        <p:nvPicPr>
          <p:cNvPr id="20" name="Imagen 19">
            <a:extLst>
              <a:ext uri="{FF2B5EF4-FFF2-40B4-BE49-F238E27FC236}">
                <a16:creationId xmlns:a16="http://schemas.microsoft.com/office/drawing/2014/main" id="{A8DCE403-5160-4A5E-B7EE-0B9C5F92E2C3}"/>
              </a:ext>
            </a:extLst>
          </p:cNvPr>
          <p:cNvPicPr/>
          <p:nvPr/>
        </p:nvPicPr>
        <p:blipFill rotWithShape="1">
          <a:blip r:embed="rId4">
            <a:extLst>
              <a:ext uri="{28A0092B-C50C-407E-A947-70E740481C1C}">
                <a14:useLocalDpi xmlns:a14="http://schemas.microsoft.com/office/drawing/2010/main" val="0"/>
              </a:ext>
            </a:extLst>
          </a:blip>
          <a:srcRect t="9282" b="5045"/>
          <a:stretch/>
        </p:blipFill>
        <p:spPr>
          <a:xfrm>
            <a:off x="4842073" y="836712"/>
            <a:ext cx="3762375" cy="1436221"/>
          </a:xfrm>
          <a:prstGeom prst="rect">
            <a:avLst/>
          </a:prstGeom>
        </p:spPr>
      </p:pic>
      <p:pic>
        <p:nvPicPr>
          <p:cNvPr id="21" name="Imagen 20">
            <a:extLst>
              <a:ext uri="{FF2B5EF4-FFF2-40B4-BE49-F238E27FC236}">
                <a16:creationId xmlns:a16="http://schemas.microsoft.com/office/drawing/2014/main" id="{AF6203F0-E20C-4872-972C-396CBC83D323}"/>
              </a:ext>
            </a:extLst>
          </p:cNvPr>
          <p:cNvPicPr/>
          <p:nvPr/>
        </p:nvPicPr>
        <p:blipFill rotWithShape="1">
          <a:blip r:embed="rId5">
            <a:extLst>
              <a:ext uri="{28A0092B-C50C-407E-A947-70E740481C1C}">
                <a14:useLocalDpi xmlns:a14="http://schemas.microsoft.com/office/drawing/2010/main" val="0"/>
              </a:ext>
            </a:extLst>
          </a:blip>
          <a:srcRect t="8065" b="5501"/>
          <a:stretch/>
        </p:blipFill>
        <p:spPr>
          <a:xfrm>
            <a:off x="4936682" y="3728856"/>
            <a:ext cx="3762375" cy="1712422"/>
          </a:xfrm>
          <a:prstGeom prst="rect">
            <a:avLst/>
          </a:prstGeom>
        </p:spPr>
      </p:pic>
      <p:pic>
        <p:nvPicPr>
          <p:cNvPr id="22" name="Imagen 21">
            <a:extLst>
              <a:ext uri="{FF2B5EF4-FFF2-40B4-BE49-F238E27FC236}">
                <a16:creationId xmlns:a16="http://schemas.microsoft.com/office/drawing/2014/main" id="{5DFE5861-3189-49C8-934C-BB33EA8086EC}"/>
              </a:ext>
            </a:extLst>
          </p:cNvPr>
          <p:cNvPicPr/>
          <p:nvPr/>
        </p:nvPicPr>
        <p:blipFill rotWithShape="1">
          <a:blip r:embed="rId6">
            <a:extLst>
              <a:ext uri="{28A0092B-C50C-407E-A947-70E740481C1C}">
                <a14:useLocalDpi xmlns:a14="http://schemas.microsoft.com/office/drawing/2010/main" val="0"/>
              </a:ext>
            </a:extLst>
          </a:blip>
          <a:srcRect t="4453" r="5269" b="77631"/>
          <a:stretch/>
        </p:blipFill>
        <p:spPr>
          <a:xfrm>
            <a:off x="4936682" y="3248980"/>
            <a:ext cx="3573156" cy="360040"/>
          </a:xfrm>
          <a:prstGeom prst="rect">
            <a:avLst/>
          </a:prstGeom>
        </p:spPr>
      </p:pic>
      <p:sp>
        <p:nvSpPr>
          <p:cNvPr id="23" name="6 Rectángulo">
            <a:extLst>
              <a:ext uri="{FF2B5EF4-FFF2-40B4-BE49-F238E27FC236}">
                <a16:creationId xmlns:a16="http://schemas.microsoft.com/office/drawing/2014/main" id="{FE6DFCD0-45CC-4F76-8001-62BD6C75F32D}"/>
              </a:ext>
            </a:extLst>
          </p:cNvPr>
          <p:cNvSpPr/>
          <p:nvPr/>
        </p:nvSpPr>
        <p:spPr>
          <a:xfrm>
            <a:off x="5328592" y="556198"/>
            <a:ext cx="3275856" cy="307777"/>
          </a:xfrm>
          <a:prstGeom prst="rect">
            <a:avLst/>
          </a:prstGeom>
        </p:spPr>
        <p:txBody>
          <a:bodyPr wrap="square">
            <a:spAutoFit/>
          </a:bodyPr>
          <a:lstStyle/>
          <a:p>
            <a:r>
              <a:rPr lang="es-EC" sz="1400" b="1" dirty="0">
                <a:latin typeface="Times New Roman" panose="02020603050405020304" pitchFamily="18" charset="0"/>
              </a:rPr>
              <a:t>Tabla 17. </a:t>
            </a:r>
            <a:r>
              <a:rPr lang="es-EC" sz="1400" dirty="0">
                <a:latin typeface="Times New Roman" panose="02020603050405020304" pitchFamily="18" charset="0"/>
              </a:rPr>
              <a:t>Rentabilidad Mensual Media.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6 Rectángulo">
            <a:extLst>
              <a:ext uri="{FF2B5EF4-FFF2-40B4-BE49-F238E27FC236}">
                <a16:creationId xmlns:a16="http://schemas.microsoft.com/office/drawing/2014/main" id="{98FD568C-56B7-40D8-9785-95DF7969811E}"/>
              </a:ext>
            </a:extLst>
          </p:cNvPr>
          <p:cNvSpPr/>
          <p:nvPr/>
        </p:nvSpPr>
        <p:spPr>
          <a:xfrm>
            <a:off x="5328591" y="2617167"/>
            <a:ext cx="3573155" cy="307777"/>
          </a:xfrm>
          <a:prstGeom prst="rect">
            <a:avLst/>
          </a:prstGeom>
        </p:spPr>
        <p:txBody>
          <a:bodyPr wrap="square">
            <a:spAutoFit/>
          </a:bodyPr>
          <a:lstStyle/>
          <a:p>
            <a:r>
              <a:rPr lang="es-EC" sz="1400" b="1" dirty="0">
                <a:latin typeface="Times New Roman" panose="02020603050405020304" pitchFamily="18" charset="0"/>
              </a:rPr>
              <a:t>Tabla 18. </a:t>
            </a:r>
            <a:r>
              <a:rPr lang="es-EC" sz="1400" dirty="0">
                <a:latin typeface="Times New Roman" panose="02020603050405020304" pitchFamily="18" charset="0"/>
              </a:rPr>
              <a:t>Desviación Estándar y Varianza.</a:t>
            </a:r>
            <a:endParaRPr lang="en-US" sz="1400" dirty="0">
              <a:latin typeface="Times New Roman" panose="02020603050405020304" pitchFamily="18" charset="0"/>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MODELO DE MEDIA-VARIANZA DE MARKOWITZ</a:t>
            </a:r>
          </a:p>
        </p:txBody>
      </p:sp>
      <p:sp>
        <p:nvSpPr>
          <p:cNvPr id="3" name="Rectángulo 2">
            <a:extLst>
              <a:ext uri="{FF2B5EF4-FFF2-40B4-BE49-F238E27FC236}">
                <a16:creationId xmlns:a16="http://schemas.microsoft.com/office/drawing/2014/main" id="{0CF27FB4-0B53-46B7-AB3C-5CEA5F8C81F3}"/>
              </a:ext>
            </a:extLst>
          </p:cNvPr>
          <p:cNvSpPr/>
          <p:nvPr/>
        </p:nvSpPr>
        <p:spPr>
          <a:xfrm>
            <a:off x="3347864" y="908720"/>
            <a:ext cx="288032" cy="14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 Rectángulo">
            <a:extLst>
              <a:ext uri="{FF2B5EF4-FFF2-40B4-BE49-F238E27FC236}">
                <a16:creationId xmlns:a16="http://schemas.microsoft.com/office/drawing/2014/main" id="{6691E27A-64C2-41CF-9226-43C86F15310E}"/>
              </a:ext>
            </a:extLst>
          </p:cNvPr>
          <p:cNvSpPr/>
          <p:nvPr/>
        </p:nvSpPr>
        <p:spPr>
          <a:xfrm>
            <a:off x="0" y="561975"/>
            <a:ext cx="4355976" cy="307777"/>
          </a:xfrm>
          <a:prstGeom prst="rect">
            <a:avLst/>
          </a:prstGeom>
        </p:spPr>
        <p:txBody>
          <a:bodyPr wrap="square">
            <a:spAutoFit/>
          </a:bodyPr>
          <a:lstStyle/>
          <a:p>
            <a:r>
              <a:rPr lang="es-EC" sz="1400" b="1" dirty="0">
                <a:latin typeface="Times New Roman" panose="02020603050405020304" pitchFamily="18" charset="0"/>
              </a:rPr>
              <a:t>Tabla 19. </a:t>
            </a:r>
            <a:r>
              <a:rPr lang="es-EC" sz="1400" dirty="0">
                <a:latin typeface="Times New Roman" panose="02020603050405020304" pitchFamily="18" charset="0"/>
              </a:rPr>
              <a:t>Matriz de Varianza-Covarianza.</a:t>
            </a:r>
            <a:endParaRPr lang="en-US" sz="1400" dirty="0">
              <a:latin typeface="Times New Roman" panose="02020603050405020304" pitchFamily="18" charset="0"/>
            </a:endParaRPr>
          </a:p>
        </p:txBody>
      </p:sp>
      <p:sp>
        <p:nvSpPr>
          <p:cNvPr id="23" name="6 Rectángulo">
            <a:extLst>
              <a:ext uri="{FF2B5EF4-FFF2-40B4-BE49-F238E27FC236}">
                <a16:creationId xmlns:a16="http://schemas.microsoft.com/office/drawing/2014/main" id="{FE6DFCD0-45CC-4F76-8001-62BD6C75F32D}"/>
              </a:ext>
            </a:extLst>
          </p:cNvPr>
          <p:cNvSpPr/>
          <p:nvPr/>
        </p:nvSpPr>
        <p:spPr>
          <a:xfrm>
            <a:off x="5328592" y="556198"/>
            <a:ext cx="3275856" cy="307777"/>
          </a:xfrm>
          <a:prstGeom prst="rect">
            <a:avLst/>
          </a:prstGeom>
        </p:spPr>
        <p:txBody>
          <a:bodyPr wrap="square">
            <a:spAutoFit/>
          </a:bodyPr>
          <a:lstStyle/>
          <a:p>
            <a:r>
              <a:rPr lang="es-EC" sz="1400" b="1" dirty="0">
                <a:latin typeface="Times New Roman" panose="02020603050405020304" pitchFamily="18" charset="0"/>
              </a:rPr>
              <a:t>Tabla 21. </a:t>
            </a:r>
            <a:r>
              <a:rPr lang="es-EC" sz="1400" dirty="0">
                <a:latin typeface="Times New Roman" panose="02020603050405020304" pitchFamily="18" charset="0"/>
              </a:rPr>
              <a:t>Rentabilidad del portafolio.</a:t>
            </a:r>
            <a:endParaRPr lang="en-US" sz="1400" dirty="0">
              <a:latin typeface="Times New Roman" panose="02020603050405020304" pitchFamily="18" charset="0"/>
            </a:endParaRPr>
          </a:p>
        </p:txBody>
      </p:sp>
      <p:sp>
        <p:nvSpPr>
          <p:cNvPr id="24" name="6 Rectángulo">
            <a:extLst>
              <a:ext uri="{FF2B5EF4-FFF2-40B4-BE49-F238E27FC236}">
                <a16:creationId xmlns:a16="http://schemas.microsoft.com/office/drawing/2014/main" id="{98FD568C-56B7-40D8-9785-95DF7969811E}"/>
              </a:ext>
            </a:extLst>
          </p:cNvPr>
          <p:cNvSpPr/>
          <p:nvPr/>
        </p:nvSpPr>
        <p:spPr>
          <a:xfrm>
            <a:off x="62741" y="3140968"/>
            <a:ext cx="3573155" cy="307777"/>
          </a:xfrm>
          <a:prstGeom prst="rect">
            <a:avLst/>
          </a:prstGeom>
        </p:spPr>
        <p:txBody>
          <a:bodyPr wrap="square">
            <a:spAutoFit/>
          </a:bodyPr>
          <a:lstStyle/>
          <a:p>
            <a:r>
              <a:rPr lang="es-EC" sz="1400" b="1" dirty="0">
                <a:latin typeface="Times New Roman" panose="02020603050405020304" pitchFamily="18" charset="0"/>
              </a:rPr>
              <a:t>Tabla 22. </a:t>
            </a:r>
            <a:r>
              <a:rPr lang="es-EC" sz="1400" dirty="0">
                <a:latin typeface="Times New Roman" panose="02020603050405020304" pitchFamily="18" charset="0"/>
              </a:rPr>
              <a:t>Riesgo del portafolio.</a:t>
            </a:r>
            <a:endParaRPr lang="en-US" sz="1400" dirty="0">
              <a:latin typeface="Times New Roman" panose="02020603050405020304" pitchFamily="18" charset="0"/>
            </a:endParaRPr>
          </a:p>
        </p:txBody>
      </p:sp>
      <p:pic>
        <p:nvPicPr>
          <p:cNvPr id="11" name="Imagen 10">
            <a:extLst>
              <a:ext uri="{FF2B5EF4-FFF2-40B4-BE49-F238E27FC236}">
                <a16:creationId xmlns:a16="http://schemas.microsoft.com/office/drawing/2014/main" id="{1D4112F2-733C-440F-8338-361493BEB8E6}"/>
              </a:ext>
            </a:extLst>
          </p:cNvPr>
          <p:cNvPicPr/>
          <p:nvPr/>
        </p:nvPicPr>
        <p:blipFill rotWithShape="1">
          <a:blip r:embed="rId3">
            <a:extLst>
              <a:ext uri="{28A0092B-C50C-407E-A947-70E740481C1C}">
                <a14:useLocalDpi xmlns:a14="http://schemas.microsoft.com/office/drawing/2010/main" val="0"/>
              </a:ext>
            </a:extLst>
          </a:blip>
          <a:srcRect t="7063" r="3579" b="6080"/>
          <a:stretch/>
        </p:blipFill>
        <p:spPr>
          <a:xfrm>
            <a:off x="57792" y="872726"/>
            <a:ext cx="4298184" cy="1944216"/>
          </a:xfrm>
          <a:prstGeom prst="rect">
            <a:avLst/>
          </a:prstGeom>
        </p:spPr>
      </p:pic>
      <p:pic>
        <p:nvPicPr>
          <p:cNvPr id="13" name="Imagen 12">
            <a:extLst>
              <a:ext uri="{FF2B5EF4-FFF2-40B4-BE49-F238E27FC236}">
                <a16:creationId xmlns:a16="http://schemas.microsoft.com/office/drawing/2014/main" id="{6844D657-3499-45D0-A533-B0DB1D41E9BB}"/>
              </a:ext>
            </a:extLst>
          </p:cNvPr>
          <p:cNvPicPr/>
          <p:nvPr/>
        </p:nvPicPr>
        <p:blipFill rotWithShape="1">
          <a:blip r:embed="rId4">
            <a:extLst>
              <a:ext uri="{28A0092B-C50C-407E-A947-70E740481C1C}">
                <a14:useLocalDpi xmlns:a14="http://schemas.microsoft.com/office/drawing/2010/main" val="0"/>
              </a:ext>
            </a:extLst>
          </a:blip>
          <a:srcRect t="4925" r="2770" b="3963"/>
          <a:stretch/>
        </p:blipFill>
        <p:spPr>
          <a:xfrm>
            <a:off x="4572000" y="863975"/>
            <a:ext cx="4464495" cy="2664296"/>
          </a:xfrm>
          <a:prstGeom prst="rect">
            <a:avLst/>
          </a:prstGeom>
        </p:spPr>
      </p:pic>
      <p:pic>
        <p:nvPicPr>
          <p:cNvPr id="14" name="Imagen 13">
            <a:extLst>
              <a:ext uri="{FF2B5EF4-FFF2-40B4-BE49-F238E27FC236}">
                <a16:creationId xmlns:a16="http://schemas.microsoft.com/office/drawing/2014/main" id="{4976E7FE-3D6E-40D5-BAE8-3D2666184259}"/>
              </a:ext>
            </a:extLst>
          </p:cNvPr>
          <p:cNvPicPr/>
          <p:nvPr/>
        </p:nvPicPr>
        <p:blipFill rotWithShape="1">
          <a:blip r:embed="rId5">
            <a:extLst>
              <a:ext uri="{28A0092B-C50C-407E-A947-70E740481C1C}">
                <a14:useLocalDpi xmlns:a14="http://schemas.microsoft.com/office/drawing/2010/main" val="0"/>
              </a:ext>
            </a:extLst>
          </a:blip>
          <a:srcRect l="231" t="4203" r="7989" b="3351"/>
          <a:stretch/>
        </p:blipFill>
        <p:spPr>
          <a:xfrm>
            <a:off x="98238" y="3667848"/>
            <a:ext cx="5481874" cy="3217536"/>
          </a:xfrm>
          <a:prstGeom prst="rect">
            <a:avLst/>
          </a:prstGeom>
        </p:spPr>
      </p:pic>
      <p:pic>
        <p:nvPicPr>
          <p:cNvPr id="4" name="Imagen 3">
            <a:extLst>
              <a:ext uri="{FF2B5EF4-FFF2-40B4-BE49-F238E27FC236}">
                <a16:creationId xmlns:a16="http://schemas.microsoft.com/office/drawing/2014/main" id="{633099D0-611C-4218-A6DC-CE43408988C7}"/>
              </a:ext>
            </a:extLst>
          </p:cNvPr>
          <p:cNvPicPr>
            <a:picLocks noChangeAspect="1"/>
          </p:cNvPicPr>
          <p:nvPr/>
        </p:nvPicPr>
        <p:blipFill>
          <a:blip r:embed="rId6"/>
          <a:stretch>
            <a:fillRect/>
          </a:stretch>
        </p:blipFill>
        <p:spPr>
          <a:xfrm>
            <a:off x="8172400" y="3141584"/>
            <a:ext cx="864000" cy="359424"/>
          </a:xfrm>
          <a:prstGeom prst="rect">
            <a:avLst/>
          </a:prstGeom>
        </p:spPr>
      </p:pic>
      <p:pic>
        <p:nvPicPr>
          <p:cNvPr id="6" name="Imagen 5">
            <a:extLst>
              <a:ext uri="{FF2B5EF4-FFF2-40B4-BE49-F238E27FC236}">
                <a16:creationId xmlns:a16="http://schemas.microsoft.com/office/drawing/2014/main" id="{C72EBC7F-8DC4-440D-9D47-97EC8A4D8D8F}"/>
              </a:ext>
            </a:extLst>
          </p:cNvPr>
          <p:cNvPicPr>
            <a:picLocks noChangeAspect="1"/>
          </p:cNvPicPr>
          <p:nvPr/>
        </p:nvPicPr>
        <p:blipFill>
          <a:blip r:embed="rId7"/>
          <a:stretch>
            <a:fillRect/>
          </a:stretch>
        </p:blipFill>
        <p:spPr>
          <a:xfrm>
            <a:off x="3780008" y="6495880"/>
            <a:ext cx="864000" cy="359424"/>
          </a:xfrm>
          <a:prstGeom prst="rect">
            <a:avLst/>
          </a:prstGeom>
        </p:spPr>
      </p:pic>
    </p:spTree>
    <p:extLst>
      <p:ext uri="{BB962C8B-B14F-4D97-AF65-F5344CB8AC3E}">
        <p14:creationId xmlns:p14="http://schemas.microsoft.com/office/powerpoint/2010/main" val="3217594993"/>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3 Título"/>
          <p:cNvSpPr>
            <a:spLocks noGrp="1"/>
          </p:cNvSpPr>
          <p:nvPr>
            <p:ph type="title"/>
          </p:nvPr>
        </p:nvSpPr>
        <p:spPr>
          <a:xfrm>
            <a:off x="0" y="0"/>
            <a:ext cx="9144000" cy="620713"/>
          </a:xfrm>
        </p:spPr>
        <p:txBody>
          <a:bodyPr/>
          <a:lstStyle/>
          <a:p>
            <a:pPr eaLnBrk="1" hangingPunct="1"/>
            <a:r>
              <a:rPr lang="es-ES" sz="1800" b="1" dirty="0">
                <a:ln w="9525">
                  <a:solidFill>
                    <a:schemeClr val="bg1"/>
                  </a:solidFill>
                  <a:prstDash val="solid"/>
                </a:ln>
                <a:effectLst>
                  <a:innerShdw blurRad="114300">
                    <a:prstClr val="black"/>
                  </a:innerShdw>
                </a:effectLst>
                <a:latin typeface="Arial" charset="0"/>
                <a:ea typeface="+mn-ea"/>
                <a:cs typeface="Arial" charset="0"/>
              </a:rPr>
              <a:t>MODELO DE MEDIA-VARIANZA DE MARKOWITZ</a:t>
            </a:r>
            <a:endParaRPr lang="es-ES" sz="1800" b="1" dirty="0">
              <a:effectLst>
                <a:outerShdw blurRad="38100" dist="38100" dir="2700000" algn="tl">
                  <a:srgbClr val="000000">
                    <a:alpha val="43137"/>
                  </a:srgbClr>
                </a:outerShdw>
              </a:effectLst>
              <a:cs typeface="Arial" charset="0"/>
            </a:endParaRPr>
          </a:p>
        </p:txBody>
      </p:sp>
      <p:sp>
        <p:nvSpPr>
          <p:cNvPr id="9" name="6 Rectángulo">
            <a:extLst>
              <a:ext uri="{FF2B5EF4-FFF2-40B4-BE49-F238E27FC236}">
                <a16:creationId xmlns:a16="http://schemas.microsoft.com/office/drawing/2014/main" id="{BF777C9B-D694-4121-9F0E-8C6FFBF2E91F}"/>
              </a:ext>
            </a:extLst>
          </p:cNvPr>
          <p:cNvSpPr/>
          <p:nvPr/>
        </p:nvSpPr>
        <p:spPr>
          <a:xfrm>
            <a:off x="0" y="600943"/>
            <a:ext cx="4355976" cy="307777"/>
          </a:xfrm>
          <a:prstGeom prst="rect">
            <a:avLst/>
          </a:prstGeom>
        </p:spPr>
        <p:txBody>
          <a:bodyPr wrap="square">
            <a:spAutoFit/>
          </a:bodyPr>
          <a:lstStyle/>
          <a:p>
            <a:r>
              <a:rPr lang="es-EC" sz="1400" b="1" dirty="0">
                <a:latin typeface="Times New Roman" panose="02020603050405020304" pitchFamily="18" charset="0"/>
              </a:rPr>
              <a:t>Figura No 9. </a:t>
            </a:r>
            <a:r>
              <a:rPr lang="es-EC" sz="1400" dirty="0">
                <a:latin typeface="Times New Roman" panose="02020603050405020304" pitchFamily="18" charset="0"/>
              </a:rPr>
              <a:t>Ingreso de parámetros a SOLVER.</a:t>
            </a:r>
            <a:endParaRPr lang="en-US" sz="1400" dirty="0">
              <a:latin typeface="Times New Roman" panose="02020603050405020304" pitchFamily="18" charset="0"/>
            </a:endParaRPr>
          </a:p>
        </p:txBody>
      </p:sp>
      <p:pic>
        <p:nvPicPr>
          <p:cNvPr id="10" name="Imagen 9">
            <a:extLst>
              <a:ext uri="{FF2B5EF4-FFF2-40B4-BE49-F238E27FC236}">
                <a16:creationId xmlns:a16="http://schemas.microsoft.com/office/drawing/2014/main" id="{F53F7852-2ED9-41B1-8BB0-D0216BFB0B3F}"/>
              </a:ext>
            </a:extLst>
          </p:cNvPr>
          <p:cNvPicPr/>
          <p:nvPr/>
        </p:nvPicPr>
        <p:blipFill>
          <a:blip r:embed="rId3">
            <a:extLst>
              <a:ext uri="{28A0092B-C50C-407E-A947-70E740481C1C}">
                <a14:useLocalDpi xmlns:a14="http://schemas.microsoft.com/office/drawing/2010/main" val="0"/>
              </a:ext>
            </a:extLst>
          </a:blip>
          <a:stretch>
            <a:fillRect/>
          </a:stretch>
        </p:blipFill>
        <p:spPr>
          <a:xfrm>
            <a:off x="213615" y="1087224"/>
            <a:ext cx="3928745" cy="3997960"/>
          </a:xfrm>
          <a:prstGeom prst="rect">
            <a:avLst/>
          </a:prstGeom>
          <a:ln w="3175">
            <a:solidFill>
              <a:schemeClr val="tx1"/>
            </a:solidFill>
          </a:ln>
        </p:spPr>
      </p:pic>
      <p:pic>
        <p:nvPicPr>
          <p:cNvPr id="15" name="Imagen 14">
            <a:extLst>
              <a:ext uri="{FF2B5EF4-FFF2-40B4-BE49-F238E27FC236}">
                <a16:creationId xmlns:a16="http://schemas.microsoft.com/office/drawing/2014/main" id="{CDC21455-B7BC-4D5A-921C-6DC19A156733}"/>
              </a:ext>
            </a:extLst>
          </p:cNvPr>
          <p:cNvPicPr/>
          <p:nvPr/>
        </p:nvPicPr>
        <p:blipFill rotWithShape="1">
          <a:blip r:embed="rId4">
            <a:extLst>
              <a:ext uri="{28A0092B-C50C-407E-A947-70E740481C1C}">
                <a14:useLocalDpi xmlns:a14="http://schemas.microsoft.com/office/drawing/2010/main" val="0"/>
              </a:ext>
            </a:extLst>
          </a:blip>
          <a:srcRect l="1063" t="1320" r="2273" b="3877"/>
          <a:stretch/>
        </p:blipFill>
        <p:spPr bwMode="auto">
          <a:xfrm>
            <a:off x="4824536" y="1445250"/>
            <a:ext cx="4105275" cy="2703830"/>
          </a:xfrm>
          <a:prstGeom prst="rect">
            <a:avLst/>
          </a:prstGeom>
          <a:ln w="6350">
            <a:solidFill>
              <a:schemeClr val="tx1"/>
            </a:solidFill>
          </a:ln>
          <a:extLst>
            <a:ext uri="{53640926-AAD7-44D8-BBD7-CCE9431645EC}">
              <a14:shadowObscured xmlns:a14="http://schemas.microsoft.com/office/drawing/2010/main"/>
            </a:ext>
          </a:extLst>
        </p:spPr>
      </p:pic>
      <p:sp>
        <p:nvSpPr>
          <p:cNvPr id="16" name="6 Rectángulo">
            <a:extLst>
              <a:ext uri="{FF2B5EF4-FFF2-40B4-BE49-F238E27FC236}">
                <a16:creationId xmlns:a16="http://schemas.microsoft.com/office/drawing/2014/main" id="{C9147DB3-14D1-488B-9F77-4C80F15EACD8}"/>
              </a:ext>
            </a:extLst>
          </p:cNvPr>
          <p:cNvSpPr/>
          <p:nvPr/>
        </p:nvSpPr>
        <p:spPr>
          <a:xfrm>
            <a:off x="4824536" y="600943"/>
            <a:ext cx="4355976" cy="307777"/>
          </a:xfrm>
          <a:prstGeom prst="rect">
            <a:avLst/>
          </a:prstGeom>
        </p:spPr>
        <p:txBody>
          <a:bodyPr wrap="square">
            <a:spAutoFit/>
          </a:bodyPr>
          <a:lstStyle/>
          <a:p>
            <a:pPr algn="ctr"/>
            <a:r>
              <a:rPr lang="es-EC" sz="1400" b="1" dirty="0">
                <a:latin typeface="Times New Roman" panose="02020603050405020304" pitchFamily="18" charset="0"/>
              </a:rPr>
              <a:t>Figura No 10. </a:t>
            </a:r>
            <a:r>
              <a:rPr lang="es-EC" sz="1400" dirty="0">
                <a:latin typeface="Times New Roman" panose="02020603050405020304" pitchFamily="18" charset="0"/>
              </a:rPr>
              <a:t>Cuadro de diálogo de SOLVER.</a:t>
            </a:r>
            <a:endParaRPr lang="en-US" sz="1400" dirty="0">
              <a:latin typeface="Times New Roman" panose="02020603050405020304" pitchFamily="18" charset="0"/>
            </a:endParaRPr>
          </a:p>
        </p:txBody>
      </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3 Título"/>
          <p:cNvSpPr>
            <a:spLocks noGrp="1"/>
          </p:cNvSpPr>
          <p:nvPr>
            <p:ph type="title"/>
          </p:nvPr>
        </p:nvSpPr>
        <p:spPr>
          <a:xfrm>
            <a:off x="0" y="0"/>
            <a:ext cx="9144000" cy="620713"/>
          </a:xfrm>
        </p:spPr>
        <p:txBody>
          <a:bodyPr/>
          <a:lstStyle/>
          <a:p>
            <a:pPr eaLnBrk="1" hangingPunct="1"/>
            <a:r>
              <a:rPr lang="es-ES" sz="1800" b="1" dirty="0">
                <a:ln w="9525">
                  <a:solidFill>
                    <a:schemeClr val="bg1"/>
                  </a:solidFill>
                  <a:prstDash val="solid"/>
                </a:ln>
                <a:effectLst>
                  <a:innerShdw blurRad="114300">
                    <a:prstClr val="black"/>
                  </a:innerShdw>
                </a:effectLst>
                <a:latin typeface="Arial" charset="0"/>
                <a:ea typeface="+mn-ea"/>
                <a:cs typeface="Arial" charset="0"/>
              </a:rPr>
              <a:t>RELACIÓN Y DEPENDENCIA LINEAL DE LAS ACCIONES SELECCIONADAS</a:t>
            </a:r>
          </a:p>
        </p:txBody>
      </p:sp>
      <p:sp>
        <p:nvSpPr>
          <p:cNvPr id="7" name="6 Rectángulo"/>
          <p:cNvSpPr/>
          <p:nvPr/>
        </p:nvSpPr>
        <p:spPr>
          <a:xfrm>
            <a:off x="0" y="765175"/>
            <a:ext cx="8780463" cy="307777"/>
          </a:xfrm>
          <a:prstGeom prst="rect">
            <a:avLst/>
          </a:prstGeom>
        </p:spPr>
        <p:txBody>
          <a:bodyPr>
            <a:spAutoFit/>
          </a:bodyPr>
          <a:lstStyle/>
          <a:p>
            <a:r>
              <a:rPr lang="es-EC" sz="1400" b="1" dirty="0">
                <a:latin typeface="Times New Roman" panose="02020603050405020304" pitchFamily="18" charset="0"/>
              </a:rPr>
              <a:t>Tabla 24. </a:t>
            </a:r>
            <a:r>
              <a:rPr lang="es-EC" sz="1400" dirty="0">
                <a:latin typeface="Times New Roman" panose="02020603050405020304" pitchFamily="18" charset="0"/>
              </a:rPr>
              <a:t>Portafolio de inversión optimizado para minimizar el riesgo.</a:t>
            </a:r>
            <a:endParaRPr lang="en-US" sz="1400" dirty="0">
              <a:latin typeface="Times New Roman" panose="02020603050405020304" pitchFamily="18" charset="0"/>
            </a:endParaRPr>
          </a:p>
        </p:txBody>
      </p:sp>
      <p:graphicFrame>
        <p:nvGraphicFramePr>
          <p:cNvPr id="3" name="Tabla 2">
            <a:extLst>
              <a:ext uri="{FF2B5EF4-FFF2-40B4-BE49-F238E27FC236}">
                <a16:creationId xmlns:a16="http://schemas.microsoft.com/office/drawing/2014/main" id="{8E6F9C71-0FB0-453A-95C2-0F375020697B}"/>
              </a:ext>
            </a:extLst>
          </p:cNvPr>
          <p:cNvGraphicFramePr>
            <a:graphicFrameLocks noGrp="1"/>
          </p:cNvGraphicFramePr>
          <p:nvPr>
            <p:extLst>
              <p:ext uri="{D42A27DB-BD31-4B8C-83A1-F6EECF244321}">
                <p14:modId xmlns:p14="http://schemas.microsoft.com/office/powerpoint/2010/main" val="311626588"/>
              </p:ext>
            </p:extLst>
          </p:nvPr>
        </p:nvGraphicFramePr>
        <p:xfrm>
          <a:off x="1005912" y="1247025"/>
          <a:ext cx="2743200" cy="1628775"/>
        </p:xfrm>
        <a:graphic>
          <a:graphicData uri="http://schemas.openxmlformats.org/drawingml/2006/table">
            <a:tbl>
              <a:tblPr firstRow="1" firstCol="1" bandRow="1"/>
              <a:tblGrid>
                <a:gridCol w="914400">
                  <a:extLst>
                    <a:ext uri="{9D8B030D-6E8A-4147-A177-3AD203B41FA5}">
                      <a16:colId xmlns:a16="http://schemas.microsoft.com/office/drawing/2014/main" val="1637212762"/>
                    </a:ext>
                  </a:extLst>
                </a:gridCol>
                <a:gridCol w="914400">
                  <a:extLst>
                    <a:ext uri="{9D8B030D-6E8A-4147-A177-3AD203B41FA5}">
                      <a16:colId xmlns:a16="http://schemas.microsoft.com/office/drawing/2014/main" val="3232900049"/>
                    </a:ext>
                  </a:extLst>
                </a:gridCol>
                <a:gridCol w="914400">
                  <a:extLst>
                    <a:ext uri="{9D8B030D-6E8A-4147-A177-3AD203B41FA5}">
                      <a16:colId xmlns:a16="http://schemas.microsoft.com/office/drawing/2014/main" val="4143065857"/>
                    </a:ext>
                  </a:extLst>
                </a:gridCol>
              </a:tblGrid>
              <a:tr h="171450">
                <a:tc gridSpan="3">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RENTABILIDAD DEL PORTAFOLIO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3486354"/>
                  </a:ext>
                </a:extLst>
              </a:tr>
              <a:tr h="314325">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Instrumento Financiero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Porcentaje Inversión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Rentabilidad 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57197"/>
                  </a:ext>
                </a:extLst>
              </a:tr>
              <a:tr h="323850">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Corporación Favorita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07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0,0169969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72797"/>
                  </a:ext>
                </a:extLst>
              </a:tr>
              <a:tr h="323850">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Banco Guayaquil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07000"/>
                        </a:lnSpc>
                        <a:spcAft>
                          <a:spcPts val="800"/>
                        </a:spcAft>
                      </a:pPr>
                      <a:r>
                        <a:rPr lang="es-EC" sz="1000">
                          <a:effectLst/>
                          <a:latin typeface="Times New Roman" panose="02020603050405020304" pitchFamily="18" charset="0"/>
                          <a:ea typeface="Calibri" panose="020F0502020204030204" pitchFamily="34" charset="0"/>
                          <a:cs typeface="Times New Roman" panose="02020603050405020304" pitchFamily="18" charset="0"/>
                        </a:rPr>
                        <a:t>0,0196135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207722"/>
                  </a:ext>
                </a:extLst>
              </a:tr>
              <a:tr h="323850">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Cervecería Nacional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07000"/>
                        </a:lnSpc>
                        <a:spcAft>
                          <a:spcPts val="800"/>
                        </a:spcAf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0,0134690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444834"/>
                  </a:ext>
                </a:extLst>
              </a:tr>
              <a:tr h="171450">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Suma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900" b="1">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73923706"/>
                  </a:ext>
                </a:extLst>
              </a:tr>
            </a:tbl>
          </a:graphicData>
        </a:graphic>
      </p:graphicFrame>
      <mc:AlternateContent xmlns:mc="http://schemas.openxmlformats.org/markup-compatibility/2006" xmlns:a14="http://schemas.microsoft.com/office/drawing/2010/main">
        <mc:Choice Requires="a14">
          <p:sp>
            <p:nvSpPr>
              <p:cNvPr id="16" name="CuadroTexto 1">
                <a:extLst>
                  <a:ext uri="{FF2B5EF4-FFF2-40B4-BE49-F238E27FC236}">
                    <a16:creationId xmlns:a16="http://schemas.microsoft.com/office/drawing/2014/main" id="{6EF3FEEA-43A9-4537-8D9E-C9536F53ED04}"/>
                  </a:ext>
                </a:extLst>
              </p:cNvPr>
              <p:cNvSpPr txBox="1"/>
              <p:nvPr/>
            </p:nvSpPr>
            <p:spPr>
              <a:xfrm>
                <a:off x="6924675" y="11033125"/>
                <a:ext cx="396875" cy="1889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p>
                <a:pPr/>
                <a14:m>
                  <m:oMathPara xmlns:m="http://schemas.openxmlformats.org/officeDocument/2006/math">
                    <m:oMathParaPr>
                      <m:jc m:val="centerGroup"/>
                    </m:oMathParaPr>
                    <m:oMath xmlns:m="http://schemas.openxmlformats.org/officeDocument/2006/math">
                      <m:sSub>
                        <m:sSubPr>
                          <m:ctrlP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𝑝𝑚</m:t>
                          </m:r>
                        </m:sub>
                      </m:sSub>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CuadroTexto 1">
                <a:extLst>
                  <a:ext uri="{FF2B5EF4-FFF2-40B4-BE49-F238E27FC236}">
                    <a16:creationId xmlns:a16="http://schemas.microsoft.com/office/drawing/2014/main" id="{6EF3FEEA-43A9-4537-8D9E-C9536F53ED04}"/>
                  </a:ext>
                </a:extLst>
              </p:cNvPr>
              <p:cNvSpPr txBox="1">
                <a:spLocks noRot="1" noChangeAspect="1" noMove="1" noResize="1" noEditPoints="1" noAdjustHandles="1" noChangeArrowheads="1" noChangeShapeType="1" noTextEdit="1"/>
              </p:cNvSpPr>
              <p:nvPr/>
            </p:nvSpPr>
            <p:spPr>
              <a:xfrm>
                <a:off x="6924675" y="11033125"/>
                <a:ext cx="396875" cy="188913"/>
              </a:xfrm>
              <a:prstGeom prst="rect">
                <a:avLst/>
              </a:prstGeom>
              <a:blipFill>
                <a:blip r:embed="rId3"/>
                <a:stretch>
                  <a:fillRect l="-12308" r="-7692"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2">
                <a:extLst>
                  <a:ext uri="{FF2B5EF4-FFF2-40B4-BE49-F238E27FC236}">
                    <a16:creationId xmlns:a16="http://schemas.microsoft.com/office/drawing/2014/main" id="{326C4762-E32F-47DC-A4D8-05928EC2180D}"/>
                  </a:ext>
                </a:extLst>
              </p:cNvPr>
              <p:cNvSpPr txBox="1"/>
              <p:nvPr/>
            </p:nvSpPr>
            <p:spPr>
              <a:xfrm>
                <a:off x="6918325" y="11237913"/>
                <a:ext cx="396875" cy="20161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p>
                <a:pPr/>
                <a14:m>
                  <m:oMathPara xmlns:m="http://schemas.openxmlformats.org/officeDocument/2006/math">
                    <m:oMathParaPr>
                      <m:jc m:val="centerGroup"/>
                    </m:oMathParaPr>
                    <m:oMath xmlns:m="http://schemas.openxmlformats.org/officeDocument/2006/math">
                      <m:sSub>
                        <m:sSubPr>
                          <m:ctrlP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𝑝𝑎</m:t>
                          </m:r>
                        </m:sub>
                      </m:sSub>
                      <m: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CuadroTexto 2">
                <a:extLst>
                  <a:ext uri="{FF2B5EF4-FFF2-40B4-BE49-F238E27FC236}">
                    <a16:creationId xmlns:a16="http://schemas.microsoft.com/office/drawing/2014/main" id="{326C4762-E32F-47DC-A4D8-05928EC2180D}"/>
                  </a:ext>
                </a:extLst>
              </p:cNvPr>
              <p:cNvSpPr txBox="1">
                <a:spLocks noRot="1" noChangeAspect="1" noMove="1" noResize="1" noEditPoints="1" noAdjustHandles="1" noChangeArrowheads="1" noChangeShapeType="1" noTextEdit="1"/>
              </p:cNvSpPr>
              <p:nvPr/>
            </p:nvSpPr>
            <p:spPr>
              <a:xfrm>
                <a:off x="6918325" y="11237913"/>
                <a:ext cx="396875" cy="201612"/>
              </a:xfrm>
              <a:prstGeom prst="rect">
                <a:avLst/>
              </a:prstGeom>
              <a:blipFill>
                <a:blip r:embed="rId4"/>
                <a:stretch>
                  <a:fillRect l="-12308" r="-7692" b="-5882"/>
                </a:stretch>
              </a:blipFill>
            </p:spPr>
            <p:txBody>
              <a:bodyPr/>
              <a:lstStyle/>
              <a:p>
                <a:r>
                  <a:rPr lang="en-US">
                    <a:noFill/>
                  </a:rPr>
                  <a:t> </a:t>
                </a:r>
              </a:p>
            </p:txBody>
          </p:sp>
        </mc:Fallback>
      </mc:AlternateContent>
      <p:pic>
        <p:nvPicPr>
          <p:cNvPr id="6" name="Imagen 5">
            <a:extLst>
              <a:ext uri="{FF2B5EF4-FFF2-40B4-BE49-F238E27FC236}">
                <a16:creationId xmlns:a16="http://schemas.microsoft.com/office/drawing/2014/main" id="{D0768503-BFEF-42B5-8F26-54456AA98A22}"/>
              </a:ext>
            </a:extLst>
          </p:cNvPr>
          <p:cNvPicPr>
            <a:picLocks noChangeAspect="1"/>
          </p:cNvPicPr>
          <p:nvPr/>
        </p:nvPicPr>
        <p:blipFill>
          <a:blip r:embed="rId5"/>
          <a:stretch>
            <a:fillRect/>
          </a:stretch>
        </p:blipFill>
        <p:spPr>
          <a:xfrm>
            <a:off x="4067944" y="1785760"/>
            <a:ext cx="5980176" cy="707136"/>
          </a:xfrm>
          <a:prstGeom prst="rect">
            <a:avLst/>
          </a:prstGeom>
        </p:spPr>
      </p:pic>
      <p:pic>
        <p:nvPicPr>
          <p:cNvPr id="18" name="Imagen 17">
            <a:extLst>
              <a:ext uri="{FF2B5EF4-FFF2-40B4-BE49-F238E27FC236}">
                <a16:creationId xmlns:a16="http://schemas.microsoft.com/office/drawing/2014/main" id="{F31EB3BE-5807-4BA8-A6A1-CC53A7E7BB14}"/>
              </a:ext>
            </a:extLst>
          </p:cNvPr>
          <p:cNvPicPr>
            <a:picLocks noChangeAspect="1"/>
          </p:cNvPicPr>
          <p:nvPr/>
        </p:nvPicPr>
        <p:blipFill>
          <a:blip r:embed="rId6"/>
          <a:stretch>
            <a:fillRect/>
          </a:stretch>
        </p:blipFill>
        <p:spPr>
          <a:xfrm>
            <a:off x="4067944" y="3933056"/>
            <a:ext cx="5980176" cy="707136"/>
          </a:xfrm>
          <a:prstGeom prst="rect">
            <a:avLst/>
          </a:prstGeom>
        </p:spPr>
      </p:pic>
      <p:sp>
        <p:nvSpPr>
          <p:cNvPr id="24" name="37 Rectángulo">
            <a:extLst>
              <a:ext uri="{FF2B5EF4-FFF2-40B4-BE49-F238E27FC236}">
                <a16:creationId xmlns:a16="http://schemas.microsoft.com/office/drawing/2014/main" id="{85784C56-9259-4627-85FF-DEDC9308DA1B}"/>
              </a:ext>
            </a:extLst>
          </p:cNvPr>
          <p:cNvSpPr/>
          <p:nvPr/>
        </p:nvSpPr>
        <p:spPr>
          <a:xfrm>
            <a:off x="-7891" y="5640586"/>
            <a:ext cx="7993062"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Bolsa de Valores de Quito, 2020.</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pic>
        <p:nvPicPr>
          <p:cNvPr id="19" name="Imagen 18">
            <a:extLst>
              <a:ext uri="{FF2B5EF4-FFF2-40B4-BE49-F238E27FC236}">
                <a16:creationId xmlns:a16="http://schemas.microsoft.com/office/drawing/2014/main" id="{9984207F-D915-4B1C-86B6-786E6EE212E6}"/>
              </a:ext>
            </a:extLst>
          </p:cNvPr>
          <p:cNvPicPr>
            <a:picLocks noChangeAspect="1"/>
          </p:cNvPicPr>
          <p:nvPr/>
        </p:nvPicPr>
        <p:blipFill>
          <a:blip r:embed="rId7"/>
          <a:stretch>
            <a:fillRect/>
          </a:stretch>
        </p:blipFill>
        <p:spPr>
          <a:xfrm>
            <a:off x="-612576" y="3119235"/>
            <a:ext cx="5980176" cy="2491740"/>
          </a:xfrm>
          <a:prstGeom prst="rect">
            <a:avLst/>
          </a:prstGeom>
        </p:spPr>
      </p:pic>
    </p:spTree>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3 Título"/>
          <p:cNvSpPr>
            <a:spLocks noGrp="1"/>
          </p:cNvSpPr>
          <p:nvPr>
            <p:ph type="title"/>
          </p:nvPr>
        </p:nvSpPr>
        <p:spPr>
          <a:xfrm>
            <a:off x="0" y="0"/>
            <a:ext cx="9144000" cy="620713"/>
          </a:xfrm>
        </p:spPr>
        <p:txBody>
          <a:bodyPr/>
          <a:lstStyle/>
          <a:p>
            <a:pPr eaLnBrk="1" hangingPunct="1"/>
            <a:r>
              <a:rPr lang="es-ES" sz="1800" b="1" dirty="0">
                <a:ln w="9525">
                  <a:solidFill>
                    <a:schemeClr val="bg1"/>
                  </a:solidFill>
                  <a:prstDash val="solid"/>
                </a:ln>
                <a:effectLst>
                  <a:innerShdw blurRad="114300">
                    <a:prstClr val="black"/>
                  </a:innerShdw>
                </a:effectLst>
                <a:latin typeface="Arial" charset="0"/>
                <a:ea typeface="+mn-ea"/>
                <a:cs typeface="Arial" charset="0"/>
              </a:rPr>
              <a:t>PORTAFOLIOS DE INVERSIÓN CON DIFERENTES PERFILES DE RIESGOS</a:t>
            </a:r>
          </a:p>
        </p:txBody>
      </p:sp>
      <p:sp>
        <p:nvSpPr>
          <p:cNvPr id="7" name="6 Rectángulo"/>
          <p:cNvSpPr/>
          <p:nvPr/>
        </p:nvSpPr>
        <p:spPr>
          <a:xfrm>
            <a:off x="71438" y="981075"/>
            <a:ext cx="2841625" cy="461665"/>
          </a:xfrm>
          <a:prstGeom prst="rect">
            <a:avLst/>
          </a:prstGeom>
        </p:spPr>
        <p:txBody>
          <a:bodyPr>
            <a:spAutoFit/>
          </a:bodyPr>
          <a:lstStyle/>
          <a:p>
            <a:r>
              <a:rPr lang="es-EC" sz="1200" b="1" i="1" dirty="0"/>
              <a:t>Figura No 11. </a:t>
            </a:r>
            <a:r>
              <a:rPr lang="es-EC" sz="1200" dirty="0"/>
              <a:t>Estructura del portafolio de inversión: Perfil de riesgo conservador.</a:t>
            </a:r>
          </a:p>
        </p:txBody>
      </p:sp>
      <p:sp>
        <p:nvSpPr>
          <p:cNvPr id="13" name="12 Rectángulo"/>
          <p:cNvSpPr/>
          <p:nvPr/>
        </p:nvSpPr>
        <p:spPr>
          <a:xfrm>
            <a:off x="71438" y="5661025"/>
            <a:ext cx="3995737"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Bolsa de Valores de Quito, 2020.</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sp>
        <p:nvSpPr>
          <p:cNvPr id="20" name="19 Rectángulo"/>
          <p:cNvSpPr/>
          <p:nvPr/>
        </p:nvSpPr>
        <p:spPr>
          <a:xfrm>
            <a:off x="3094038" y="957263"/>
            <a:ext cx="2841625" cy="461665"/>
          </a:xfrm>
          <a:prstGeom prst="rect">
            <a:avLst/>
          </a:prstGeom>
        </p:spPr>
        <p:txBody>
          <a:bodyPr>
            <a:spAutoFit/>
          </a:bodyPr>
          <a:lstStyle/>
          <a:p>
            <a:r>
              <a:rPr lang="es-EC" sz="1200" b="1" i="1" dirty="0"/>
              <a:t>Figura No 12. </a:t>
            </a:r>
            <a:r>
              <a:rPr lang="es-EC" sz="1200" dirty="0"/>
              <a:t>Estructura del portafolio de inversión: Perfil de riesgo agresivo.</a:t>
            </a:r>
          </a:p>
        </p:txBody>
      </p:sp>
      <p:sp>
        <p:nvSpPr>
          <p:cNvPr id="21" name="20 Rectángulo"/>
          <p:cNvSpPr/>
          <p:nvPr/>
        </p:nvSpPr>
        <p:spPr>
          <a:xfrm>
            <a:off x="6156325" y="957263"/>
            <a:ext cx="2841625" cy="461665"/>
          </a:xfrm>
          <a:prstGeom prst="rect">
            <a:avLst/>
          </a:prstGeom>
        </p:spPr>
        <p:txBody>
          <a:bodyPr>
            <a:spAutoFit/>
          </a:bodyPr>
          <a:lstStyle/>
          <a:p>
            <a:r>
              <a:rPr lang="es-EC" sz="1200" b="1" i="1" dirty="0"/>
              <a:t>Gráfico No 13. </a:t>
            </a:r>
            <a:r>
              <a:rPr lang="es-EC" sz="1200" dirty="0"/>
              <a:t>Estructura del portafolio de inversión: Perfil de riesgo moderado.</a:t>
            </a:r>
          </a:p>
        </p:txBody>
      </p:sp>
      <p:graphicFrame>
        <p:nvGraphicFramePr>
          <p:cNvPr id="14" name="Gráfico 13"/>
          <p:cNvGraphicFramePr/>
          <p:nvPr>
            <p:extLst>
              <p:ext uri="{D42A27DB-BD31-4B8C-83A1-F6EECF244321}">
                <p14:modId xmlns:p14="http://schemas.microsoft.com/office/powerpoint/2010/main" val="1357648502"/>
              </p:ext>
            </p:extLst>
          </p:nvPr>
        </p:nvGraphicFramePr>
        <p:xfrm>
          <a:off x="71438" y="1473199"/>
          <a:ext cx="2880000" cy="2200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142381527"/>
              </p:ext>
            </p:extLst>
          </p:nvPr>
        </p:nvGraphicFramePr>
        <p:xfrm>
          <a:off x="3095025" y="1462621"/>
          <a:ext cx="2880000" cy="2210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271989981"/>
              </p:ext>
            </p:extLst>
          </p:nvPr>
        </p:nvGraphicFramePr>
        <p:xfrm>
          <a:off x="6192562" y="1473199"/>
          <a:ext cx="2880000" cy="2200275"/>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n 2">
            <a:extLst>
              <a:ext uri="{FF2B5EF4-FFF2-40B4-BE49-F238E27FC236}">
                <a16:creationId xmlns:a16="http://schemas.microsoft.com/office/drawing/2014/main" id="{81B12E09-F22D-4633-AFC7-230402D19C62}"/>
              </a:ext>
            </a:extLst>
          </p:cNvPr>
          <p:cNvPicPr>
            <a:picLocks noChangeAspect="1"/>
          </p:cNvPicPr>
          <p:nvPr/>
        </p:nvPicPr>
        <p:blipFill>
          <a:blip r:embed="rId6"/>
          <a:stretch>
            <a:fillRect/>
          </a:stretch>
        </p:blipFill>
        <p:spPr>
          <a:xfrm>
            <a:off x="71438" y="3982814"/>
            <a:ext cx="2880000" cy="303160"/>
          </a:xfrm>
          <a:prstGeom prst="rect">
            <a:avLst/>
          </a:prstGeom>
        </p:spPr>
      </p:pic>
      <p:pic>
        <p:nvPicPr>
          <p:cNvPr id="5" name="Imagen 4">
            <a:extLst>
              <a:ext uri="{FF2B5EF4-FFF2-40B4-BE49-F238E27FC236}">
                <a16:creationId xmlns:a16="http://schemas.microsoft.com/office/drawing/2014/main" id="{7880BA14-F162-4396-83FD-FDEE38A8F26C}"/>
              </a:ext>
            </a:extLst>
          </p:cNvPr>
          <p:cNvPicPr>
            <a:picLocks noChangeAspect="1"/>
          </p:cNvPicPr>
          <p:nvPr/>
        </p:nvPicPr>
        <p:blipFill>
          <a:blip r:embed="rId7"/>
          <a:stretch>
            <a:fillRect/>
          </a:stretch>
        </p:blipFill>
        <p:spPr>
          <a:xfrm>
            <a:off x="71438" y="4796079"/>
            <a:ext cx="2880000" cy="303160"/>
          </a:xfrm>
          <a:prstGeom prst="rect">
            <a:avLst/>
          </a:prstGeom>
        </p:spPr>
      </p:pic>
      <p:pic>
        <p:nvPicPr>
          <p:cNvPr id="6" name="Imagen 5">
            <a:extLst>
              <a:ext uri="{FF2B5EF4-FFF2-40B4-BE49-F238E27FC236}">
                <a16:creationId xmlns:a16="http://schemas.microsoft.com/office/drawing/2014/main" id="{107A9E78-BDA7-454C-A865-4D57EA4486E3}"/>
              </a:ext>
            </a:extLst>
          </p:cNvPr>
          <p:cNvPicPr>
            <a:picLocks noChangeAspect="1"/>
          </p:cNvPicPr>
          <p:nvPr/>
        </p:nvPicPr>
        <p:blipFill>
          <a:blip r:embed="rId8"/>
          <a:stretch>
            <a:fillRect/>
          </a:stretch>
        </p:blipFill>
        <p:spPr>
          <a:xfrm>
            <a:off x="3094038" y="3982814"/>
            <a:ext cx="2880000" cy="303162"/>
          </a:xfrm>
          <a:prstGeom prst="rect">
            <a:avLst/>
          </a:prstGeom>
        </p:spPr>
      </p:pic>
      <p:pic>
        <p:nvPicPr>
          <p:cNvPr id="8" name="Imagen 7">
            <a:extLst>
              <a:ext uri="{FF2B5EF4-FFF2-40B4-BE49-F238E27FC236}">
                <a16:creationId xmlns:a16="http://schemas.microsoft.com/office/drawing/2014/main" id="{3AC6D59F-D552-4B47-8A70-BCFC79758AFB}"/>
              </a:ext>
            </a:extLst>
          </p:cNvPr>
          <p:cNvPicPr>
            <a:picLocks noChangeAspect="1"/>
          </p:cNvPicPr>
          <p:nvPr/>
        </p:nvPicPr>
        <p:blipFill>
          <a:blip r:embed="rId9"/>
          <a:stretch>
            <a:fillRect/>
          </a:stretch>
        </p:blipFill>
        <p:spPr>
          <a:xfrm>
            <a:off x="3094038" y="4796079"/>
            <a:ext cx="2880000" cy="303160"/>
          </a:xfrm>
          <a:prstGeom prst="rect">
            <a:avLst/>
          </a:prstGeom>
        </p:spPr>
      </p:pic>
      <p:pic>
        <p:nvPicPr>
          <p:cNvPr id="9" name="Imagen 8">
            <a:extLst>
              <a:ext uri="{FF2B5EF4-FFF2-40B4-BE49-F238E27FC236}">
                <a16:creationId xmlns:a16="http://schemas.microsoft.com/office/drawing/2014/main" id="{27367274-A18B-47E5-B2D8-B4E6EDD02FDC}"/>
              </a:ext>
            </a:extLst>
          </p:cNvPr>
          <p:cNvPicPr>
            <a:picLocks noChangeAspect="1"/>
          </p:cNvPicPr>
          <p:nvPr/>
        </p:nvPicPr>
        <p:blipFill>
          <a:blip r:embed="rId10"/>
          <a:stretch>
            <a:fillRect/>
          </a:stretch>
        </p:blipFill>
        <p:spPr>
          <a:xfrm>
            <a:off x="6192562" y="3982814"/>
            <a:ext cx="2880000" cy="303160"/>
          </a:xfrm>
          <a:prstGeom prst="rect">
            <a:avLst/>
          </a:prstGeom>
        </p:spPr>
      </p:pic>
      <p:pic>
        <p:nvPicPr>
          <p:cNvPr id="10" name="Imagen 9">
            <a:extLst>
              <a:ext uri="{FF2B5EF4-FFF2-40B4-BE49-F238E27FC236}">
                <a16:creationId xmlns:a16="http://schemas.microsoft.com/office/drawing/2014/main" id="{3895C254-E0D8-4C13-9519-832DF5D24FBB}"/>
              </a:ext>
            </a:extLst>
          </p:cNvPr>
          <p:cNvPicPr>
            <a:picLocks noChangeAspect="1"/>
          </p:cNvPicPr>
          <p:nvPr/>
        </p:nvPicPr>
        <p:blipFill>
          <a:blip r:embed="rId11"/>
          <a:stretch>
            <a:fillRect/>
          </a:stretch>
        </p:blipFill>
        <p:spPr>
          <a:xfrm>
            <a:off x="6192562" y="4796079"/>
            <a:ext cx="2880000" cy="303160"/>
          </a:xfrm>
          <a:prstGeom prst="rect">
            <a:avLst/>
          </a:prstGeom>
        </p:spPr>
      </p:pic>
    </p:spTree>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3 Título"/>
          <p:cNvSpPr>
            <a:spLocks noGrp="1"/>
          </p:cNvSpPr>
          <p:nvPr>
            <p:ph type="title"/>
          </p:nvPr>
        </p:nvSpPr>
        <p:spPr>
          <a:xfrm>
            <a:off x="0" y="0"/>
            <a:ext cx="9144000" cy="620713"/>
          </a:xfrm>
        </p:spPr>
        <p:txBody>
          <a:bodyPr/>
          <a:lstStyle/>
          <a:p>
            <a:pPr eaLnBrk="1" hangingPunct="1"/>
            <a:r>
              <a:rPr lang="es-ES" sz="1800" b="1" dirty="0">
                <a:ln w="9525">
                  <a:solidFill>
                    <a:schemeClr val="bg1"/>
                  </a:solidFill>
                  <a:prstDash val="solid"/>
                </a:ln>
                <a:effectLst>
                  <a:innerShdw blurRad="114300">
                    <a:prstClr val="black"/>
                  </a:innerShdw>
                </a:effectLst>
                <a:latin typeface="Arial" charset="0"/>
                <a:ea typeface="+mn-ea"/>
                <a:cs typeface="Arial" charset="0"/>
              </a:rPr>
              <a:t>EL EFECTO DE LA DIVERSIFICACIÓN EN EL CASO DE ESTUDIO</a:t>
            </a:r>
          </a:p>
        </p:txBody>
      </p:sp>
      <p:graphicFrame>
        <p:nvGraphicFramePr>
          <p:cNvPr id="3" name="Tabla 2">
            <a:extLst>
              <a:ext uri="{FF2B5EF4-FFF2-40B4-BE49-F238E27FC236}">
                <a16:creationId xmlns:a16="http://schemas.microsoft.com/office/drawing/2014/main" id="{2AEC7154-A92E-4E89-8C14-7679EEE5C9E5}"/>
              </a:ext>
            </a:extLst>
          </p:cNvPr>
          <p:cNvGraphicFramePr>
            <a:graphicFrameLocks noGrp="1"/>
          </p:cNvGraphicFramePr>
          <p:nvPr>
            <p:extLst>
              <p:ext uri="{D42A27DB-BD31-4B8C-83A1-F6EECF244321}">
                <p14:modId xmlns:p14="http://schemas.microsoft.com/office/powerpoint/2010/main" val="4082520042"/>
              </p:ext>
            </p:extLst>
          </p:nvPr>
        </p:nvGraphicFramePr>
        <p:xfrm>
          <a:off x="107504" y="1484784"/>
          <a:ext cx="8712966" cy="2088234"/>
        </p:xfrm>
        <a:graphic>
          <a:graphicData uri="http://schemas.openxmlformats.org/drawingml/2006/table">
            <a:tbl>
              <a:tblPr/>
              <a:tblGrid>
                <a:gridCol w="2014484">
                  <a:extLst>
                    <a:ext uri="{9D8B030D-6E8A-4147-A177-3AD203B41FA5}">
                      <a16:colId xmlns:a16="http://schemas.microsoft.com/office/drawing/2014/main" val="2526750261"/>
                    </a:ext>
                  </a:extLst>
                </a:gridCol>
                <a:gridCol w="772002">
                  <a:extLst>
                    <a:ext uri="{9D8B030D-6E8A-4147-A177-3AD203B41FA5}">
                      <a16:colId xmlns:a16="http://schemas.microsoft.com/office/drawing/2014/main" val="1845802342"/>
                    </a:ext>
                  </a:extLst>
                </a:gridCol>
                <a:gridCol w="772002">
                  <a:extLst>
                    <a:ext uri="{9D8B030D-6E8A-4147-A177-3AD203B41FA5}">
                      <a16:colId xmlns:a16="http://schemas.microsoft.com/office/drawing/2014/main" val="3957910398"/>
                    </a:ext>
                  </a:extLst>
                </a:gridCol>
                <a:gridCol w="772002">
                  <a:extLst>
                    <a:ext uri="{9D8B030D-6E8A-4147-A177-3AD203B41FA5}">
                      <a16:colId xmlns:a16="http://schemas.microsoft.com/office/drawing/2014/main" val="3027004198"/>
                    </a:ext>
                  </a:extLst>
                </a:gridCol>
                <a:gridCol w="772002">
                  <a:extLst>
                    <a:ext uri="{9D8B030D-6E8A-4147-A177-3AD203B41FA5}">
                      <a16:colId xmlns:a16="http://schemas.microsoft.com/office/drawing/2014/main" val="2196976663"/>
                    </a:ext>
                  </a:extLst>
                </a:gridCol>
                <a:gridCol w="772002">
                  <a:extLst>
                    <a:ext uri="{9D8B030D-6E8A-4147-A177-3AD203B41FA5}">
                      <a16:colId xmlns:a16="http://schemas.microsoft.com/office/drawing/2014/main" val="923043159"/>
                    </a:ext>
                  </a:extLst>
                </a:gridCol>
                <a:gridCol w="772002">
                  <a:extLst>
                    <a:ext uri="{9D8B030D-6E8A-4147-A177-3AD203B41FA5}">
                      <a16:colId xmlns:a16="http://schemas.microsoft.com/office/drawing/2014/main" val="3642245553"/>
                    </a:ext>
                  </a:extLst>
                </a:gridCol>
                <a:gridCol w="772002">
                  <a:extLst>
                    <a:ext uri="{9D8B030D-6E8A-4147-A177-3AD203B41FA5}">
                      <a16:colId xmlns:a16="http://schemas.microsoft.com/office/drawing/2014/main" val="1995283893"/>
                    </a:ext>
                  </a:extLst>
                </a:gridCol>
                <a:gridCol w="647234">
                  <a:extLst>
                    <a:ext uri="{9D8B030D-6E8A-4147-A177-3AD203B41FA5}">
                      <a16:colId xmlns:a16="http://schemas.microsoft.com/office/drawing/2014/main" val="3811015705"/>
                    </a:ext>
                  </a:extLst>
                </a:gridCol>
                <a:gridCol w="647234">
                  <a:extLst>
                    <a:ext uri="{9D8B030D-6E8A-4147-A177-3AD203B41FA5}">
                      <a16:colId xmlns:a16="http://schemas.microsoft.com/office/drawing/2014/main" val="557202029"/>
                    </a:ext>
                  </a:extLst>
                </a:gridCol>
              </a:tblGrid>
              <a:tr h="348039">
                <a:tc>
                  <a:txBody>
                    <a:bodyPr/>
                    <a:lstStyle/>
                    <a:p>
                      <a:pPr algn="l" fontAlgn="b"/>
                      <a:r>
                        <a:rPr lang="en-US" sz="800" b="0" i="0" u="none" strike="noStrike">
                          <a:effectLst/>
                          <a:latin typeface="Times New Roman" panose="02020603050405020304" pitchFamily="18" charset="0"/>
                        </a:rPr>
                        <a:t> </a:t>
                      </a:r>
                    </a:p>
                  </a:txBody>
                  <a:tcPr marL="6195" marR="6195" marT="619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9">
                  <a:txBody>
                    <a:bodyPr/>
                    <a:lstStyle/>
                    <a:p>
                      <a:pPr algn="ctr" fontAlgn="ctr"/>
                      <a:r>
                        <a:rPr lang="en-US" sz="1000" b="1" i="0" u="none" strike="noStrike">
                          <a:solidFill>
                            <a:srgbClr val="C00000"/>
                          </a:solidFill>
                          <a:effectLst/>
                          <a:latin typeface="Times New Roman" panose="02020603050405020304" pitchFamily="18" charset="0"/>
                        </a:rPr>
                        <a:t>INVERSIONES NO PRIVATIVAS</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5810248"/>
                  </a:ext>
                </a:extLst>
              </a:tr>
              <a:tr h="348039">
                <a:tc>
                  <a:txBody>
                    <a:bodyPr/>
                    <a:lstStyle/>
                    <a:p>
                      <a:pPr algn="l" fontAlgn="ctr"/>
                      <a:r>
                        <a:rPr lang="en-US" sz="800" b="0" i="0" u="none" strike="noStrike">
                          <a:effectLst/>
                          <a:latin typeface="Times New Roman" panose="02020603050405020304" pitchFamily="18" charset="0"/>
                        </a:rPr>
                        <a:t> </a:t>
                      </a:r>
                    </a:p>
                  </a:txBody>
                  <a:tcPr marL="6195" marR="6195" marT="619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800" b="1" i="0" u="none" strike="noStrike">
                          <a:solidFill>
                            <a:srgbClr val="C00000"/>
                          </a:solidFill>
                          <a:effectLst/>
                          <a:latin typeface="Times New Roman" panose="02020603050405020304" pitchFamily="18" charset="0"/>
                        </a:rPr>
                        <a:t>FCME-FCPC</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C00000"/>
                          </a:solidFill>
                          <a:effectLst/>
                          <a:latin typeface="Times New Roman" panose="02020603050405020304" pitchFamily="18" charset="0"/>
                        </a:rPr>
                        <a:t>ASOPREP-FCPC</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C00000"/>
                          </a:solidFill>
                          <a:effectLst/>
                          <a:latin typeface="Times New Roman" panose="02020603050405020304" pitchFamily="18" charset="0"/>
                        </a:rPr>
                        <a:t>CAPREMCI-FCPC</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707281"/>
                  </a:ext>
                </a:extLst>
              </a:tr>
              <a:tr h="348039">
                <a:tc>
                  <a:txBody>
                    <a:bodyPr/>
                    <a:lstStyle/>
                    <a:p>
                      <a:pPr algn="l" fontAlgn="ctr"/>
                      <a:r>
                        <a:rPr lang="en-US" sz="800" b="0" i="0" u="none" strike="noStrike">
                          <a:effectLst/>
                          <a:latin typeface="Times New Roman" panose="02020603050405020304" pitchFamily="18" charset="0"/>
                        </a:rPr>
                        <a:t>TASA PROMEDIO PONDERADA</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Times New Roman" panose="02020603050405020304" pitchFamily="18" charset="0"/>
                        </a:rPr>
                        <a:t> $     90.057.572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7,68%</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6.916.422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26.340.539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7,51%</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1.978.174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28.484.345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7,41%</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 $  2.110.690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21632469"/>
                  </a:ext>
                </a:extLst>
              </a:tr>
              <a:tr h="348039">
                <a:tc>
                  <a:txBody>
                    <a:bodyPr/>
                    <a:lstStyle/>
                    <a:p>
                      <a:pPr algn="l" fontAlgn="ctr"/>
                      <a:r>
                        <a:rPr lang="en-US" sz="800" b="0" i="0" u="none" strike="noStrike">
                          <a:effectLst/>
                          <a:latin typeface="Times New Roman" panose="02020603050405020304" pitchFamily="18" charset="0"/>
                        </a:rPr>
                        <a:t>PORTAFOLIO CONSERVADOR</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Times New Roman" panose="02020603050405020304" pitchFamily="18" charset="0"/>
                        </a:rPr>
                        <a:t> $     90.057.572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18,72%</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16.858.777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26.340.539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18,72%</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4.930.949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28.484.345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18,72%</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 $  5.332.269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71965966"/>
                  </a:ext>
                </a:extLst>
              </a:tr>
              <a:tr h="348039">
                <a:tc>
                  <a:txBody>
                    <a:bodyPr/>
                    <a:lstStyle/>
                    <a:p>
                      <a:pPr algn="l" fontAlgn="ctr"/>
                      <a:r>
                        <a:rPr lang="en-US" sz="800" b="0" i="0" u="none" strike="noStrike">
                          <a:effectLst/>
                          <a:latin typeface="Times New Roman" panose="02020603050405020304" pitchFamily="18" charset="0"/>
                        </a:rPr>
                        <a:t>PORTAFOLIO AGRESIVO</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Times New Roman" panose="02020603050405020304" pitchFamily="18" charset="0"/>
                        </a:rPr>
                        <a:t> $     90.057.572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23,54%</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21.199.552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26.340.539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23,54%</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6.200.563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28.484.345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23,54%</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 $  6.705.215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171959788"/>
                  </a:ext>
                </a:extLst>
              </a:tr>
              <a:tr h="348039">
                <a:tc>
                  <a:txBody>
                    <a:bodyPr/>
                    <a:lstStyle/>
                    <a:p>
                      <a:pPr algn="l" fontAlgn="ctr"/>
                      <a:r>
                        <a:rPr lang="en-US" sz="800" b="0" i="0" u="none" strike="noStrike">
                          <a:effectLst/>
                          <a:latin typeface="Times New Roman" panose="02020603050405020304" pitchFamily="18" charset="0"/>
                        </a:rPr>
                        <a:t>PORTAFOLIO MODERADO</a:t>
                      </a:r>
                    </a:p>
                  </a:txBody>
                  <a:tcPr marL="6195" marR="6195" marT="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Times New Roman" panose="02020603050405020304" pitchFamily="18" charset="0"/>
                        </a:rPr>
                        <a:t> $     90.057.572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19,20%</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17.291.054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800" b="0" i="0" u="none" strike="noStrike">
                          <a:effectLst/>
                          <a:latin typeface="Times New Roman" panose="02020603050405020304" pitchFamily="18" charset="0"/>
                        </a:rPr>
                        <a:t> $     26.340.539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19,20%</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5.057.383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a:effectLst/>
                          <a:latin typeface="Times New Roman" panose="02020603050405020304" pitchFamily="18" charset="0"/>
                        </a:rPr>
                        <a:t> $     28.484.345 </a:t>
                      </a:r>
                    </a:p>
                  </a:txBody>
                  <a:tcPr marL="6195" marR="6195" marT="6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a:effectLst/>
                          <a:latin typeface="Times New Roman" panose="02020603050405020304" pitchFamily="18" charset="0"/>
                        </a:rPr>
                        <a:t>19,20%</a:t>
                      </a:r>
                    </a:p>
                  </a:txBody>
                  <a:tcPr marL="6195" marR="6195" marT="6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effectLst/>
                          <a:latin typeface="Times New Roman" panose="02020603050405020304" pitchFamily="18" charset="0"/>
                        </a:rPr>
                        <a:t> $  5.468.994 </a:t>
                      </a:r>
                    </a:p>
                  </a:txBody>
                  <a:tcPr marL="6195" marR="6195" marT="6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983254419"/>
                  </a:ext>
                </a:extLst>
              </a:tr>
            </a:tbl>
          </a:graphicData>
        </a:graphic>
      </p:graphicFrame>
      <p:sp>
        <p:nvSpPr>
          <p:cNvPr id="12" name="12 Rectángulo">
            <a:extLst>
              <a:ext uri="{FF2B5EF4-FFF2-40B4-BE49-F238E27FC236}">
                <a16:creationId xmlns:a16="http://schemas.microsoft.com/office/drawing/2014/main" id="{1D17D709-FB72-4651-9D70-6E42E7621C3F}"/>
              </a:ext>
            </a:extLst>
          </p:cNvPr>
          <p:cNvSpPr/>
          <p:nvPr/>
        </p:nvSpPr>
        <p:spPr>
          <a:xfrm>
            <a:off x="-25653" y="3769876"/>
            <a:ext cx="3995737"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El Autor.</a:t>
            </a:r>
            <a:endParaRPr lang="en-US" sz="1400" dirty="0">
              <a:latin typeface="Times New Roman" panose="02020603050405020304" pitchFamily="18" charset="0"/>
            </a:endParaRP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endParaRPr lang="en-US" sz="1400" dirty="0">
              <a:latin typeface="Times New Roman" panose="02020603050405020304" pitchFamily="18" charset="0"/>
            </a:endParaRPr>
          </a:p>
        </p:txBody>
      </p:sp>
      <p:sp>
        <p:nvSpPr>
          <p:cNvPr id="14" name="6 Rectángulo">
            <a:extLst>
              <a:ext uri="{FF2B5EF4-FFF2-40B4-BE49-F238E27FC236}">
                <a16:creationId xmlns:a16="http://schemas.microsoft.com/office/drawing/2014/main" id="{BBA55E85-E583-4AD7-A720-A39F7EF0980B}"/>
              </a:ext>
            </a:extLst>
          </p:cNvPr>
          <p:cNvSpPr/>
          <p:nvPr/>
        </p:nvSpPr>
        <p:spPr>
          <a:xfrm>
            <a:off x="40007" y="764704"/>
            <a:ext cx="8780463" cy="307777"/>
          </a:xfrm>
          <a:prstGeom prst="rect">
            <a:avLst/>
          </a:prstGeom>
        </p:spPr>
        <p:txBody>
          <a:bodyPr>
            <a:spAutoFit/>
          </a:bodyPr>
          <a:lstStyle/>
          <a:p>
            <a:r>
              <a:rPr lang="es-EC" sz="1400" b="1" dirty="0">
                <a:latin typeface="Times New Roman" panose="02020603050405020304" pitchFamily="18" charset="0"/>
              </a:rPr>
              <a:t>Tabla 36. </a:t>
            </a:r>
            <a:r>
              <a:rPr lang="es-EC" sz="1400" dirty="0">
                <a:latin typeface="Times New Roman" panose="02020603050405020304" pitchFamily="18" charset="0"/>
              </a:rPr>
              <a:t>El Efecto de la diversificación.</a:t>
            </a:r>
            <a:endParaRPr lang="en-US" sz="1400" dirty="0">
              <a:latin typeface="Times New Roman" panose="02020603050405020304" pitchFamily="18" charset="0"/>
            </a:endParaRPr>
          </a:p>
        </p:txBody>
      </p:sp>
    </p:spTree>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PROBLEMA</a:t>
            </a:r>
          </a:p>
        </p:txBody>
      </p:sp>
      <p:sp>
        <p:nvSpPr>
          <p:cNvPr id="4" name="3 CuadroTexto"/>
          <p:cNvSpPr txBox="1"/>
          <p:nvPr/>
        </p:nvSpPr>
        <p:spPr>
          <a:xfrm>
            <a:off x="0" y="620713"/>
            <a:ext cx="9144000" cy="307777"/>
          </a:xfrm>
          <a:prstGeom prst="rect">
            <a:avLst/>
          </a:prstGeom>
          <a:noFill/>
        </p:spPr>
        <p:txBody>
          <a:bodyPr>
            <a:spAutoFit/>
          </a:bodyPr>
          <a:lstStyle/>
          <a:p>
            <a:pPr>
              <a:defRPr/>
            </a:pPr>
            <a:r>
              <a:rPr lang="es-EC" sz="1400" b="1" dirty="0">
                <a:effectLst/>
                <a:latin typeface="Times New Roman" panose="02020603050405020304" pitchFamily="18" charset="0"/>
                <a:ea typeface="Calibri" panose="020F0502020204030204" pitchFamily="34" charset="0"/>
              </a:rPr>
              <a:t>Tabla 1. </a:t>
            </a:r>
            <a:r>
              <a:rPr lang="es-EC" sz="1400" i="1" dirty="0">
                <a:effectLst/>
                <a:latin typeface="Times New Roman" panose="02020603050405020304" pitchFamily="18" charset="0"/>
                <a:ea typeface="Calibri" panose="020F0502020204030204" pitchFamily="34" charset="0"/>
              </a:rPr>
              <a:t>Montos totales bursátiles negociados a nivel nacional en miles de dólares por tipo de renta.</a:t>
            </a:r>
            <a:endParaRPr lang="es-ES" sz="1050" b="1" dirty="0">
              <a:latin typeface="+mn-lt"/>
            </a:endParaRPr>
          </a:p>
        </p:txBody>
      </p:sp>
      <p:sp>
        <p:nvSpPr>
          <p:cNvPr id="8" name="7 CuadroTexto"/>
          <p:cNvSpPr txBox="1"/>
          <p:nvPr/>
        </p:nvSpPr>
        <p:spPr>
          <a:xfrm>
            <a:off x="0" y="3212976"/>
            <a:ext cx="9144000" cy="307777"/>
          </a:xfrm>
          <a:prstGeom prst="rect">
            <a:avLst/>
          </a:prstGeom>
          <a:noFill/>
        </p:spPr>
        <p:txBody>
          <a:bodyPr>
            <a:spAutoFit/>
          </a:bodyPr>
          <a:lstStyle/>
          <a:p>
            <a:pPr>
              <a:defRPr/>
            </a:pPr>
            <a:r>
              <a:rPr lang="es-EC" sz="1400" b="1" dirty="0">
                <a:effectLst/>
                <a:latin typeface="Times New Roman" panose="02020603050405020304" pitchFamily="18" charset="0"/>
                <a:ea typeface="Calibri" panose="020F0502020204030204" pitchFamily="34" charset="0"/>
              </a:rPr>
              <a:t>Tabla 2. </a:t>
            </a:r>
            <a:r>
              <a:rPr lang="es-EC" sz="1400" i="1" dirty="0">
                <a:effectLst/>
                <a:latin typeface="Times New Roman" panose="02020603050405020304" pitchFamily="18" charset="0"/>
                <a:ea typeface="Calibri" panose="020F0502020204030204" pitchFamily="34" charset="0"/>
              </a:rPr>
              <a:t>Montos y porcentajes bursátiles negociados en la BVQ por sector.</a:t>
            </a:r>
            <a:endParaRPr lang="es-ES" sz="1050" b="1" dirty="0">
              <a:latin typeface="+mn-lt"/>
            </a:endParaRPr>
          </a:p>
        </p:txBody>
      </p:sp>
      <p:sp>
        <p:nvSpPr>
          <p:cNvPr id="9" name="8 CuadroTexto"/>
          <p:cNvSpPr txBox="1"/>
          <p:nvPr/>
        </p:nvSpPr>
        <p:spPr>
          <a:xfrm>
            <a:off x="0" y="5199063"/>
            <a:ext cx="9144000" cy="523220"/>
          </a:xfrm>
          <a:prstGeom prst="rect">
            <a:avLst/>
          </a:prstGeom>
          <a:noFill/>
        </p:spPr>
        <p:txBody>
          <a:bodyPr>
            <a:spAutoFit/>
          </a:bodyPr>
          <a:lstStyle/>
          <a:p>
            <a:pPr>
              <a:defRPr/>
            </a:pPr>
            <a:r>
              <a:rPr lang="es-ES" sz="1400" b="1" dirty="0">
                <a:latin typeface="Times New Roman" panose="02020603050405020304" pitchFamily="18" charset="0"/>
              </a:rPr>
              <a:t>Fuente: </a:t>
            </a:r>
            <a:r>
              <a:rPr lang="es-ES" sz="1400" dirty="0">
                <a:latin typeface="Times New Roman" panose="02020603050405020304" pitchFamily="18" charset="0"/>
              </a:rPr>
              <a:t>Informe Bursátil Mensual. Bolsa de Valores de Quito, Dic-2020.</a:t>
            </a:r>
          </a:p>
          <a:p>
            <a:pPr>
              <a:defRPr/>
            </a:pPr>
            <a:r>
              <a:rPr lang="es-ES" sz="1400" b="1" dirty="0">
                <a:latin typeface="Times New Roman" panose="02020603050405020304" pitchFamily="18" charset="0"/>
              </a:rPr>
              <a:t>Elaborado por: </a:t>
            </a:r>
            <a:r>
              <a:rPr lang="es-ES" sz="1400" dirty="0">
                <a:latin typeface="Times New Roman" panose="02020603050405020304" pitchFamily="18" charset="0"/>
              </a:rPr>
              <a:t>El Autor.</a:t>
            </a:r>
          </a:p>
        </p:txBody>
      </p:sp>
      <p:graphicFrame>
        <p:nvGraphicFramePr>
          <p:cNvPr id="5" name="Tabla 4"/>
          <p:cNvGraphicFramePr>
            <a:graphicFrameLocks noGrp="1"/>
          </p:cNvGraphicFramePr>
          <p:nvPr>
            <p:extLst>
              <p:ext uri="{D42A27DB-BD31-4B8C-83A1-F6EECF244321}">
                <p14:modId xmlns:p14="http://schemas.microsoft.com/office/powerpoint/2010/main" val="619387663"/>
              </p:ext>
            </p:extLst>
          </p:nvPr>
        </p:nvGraphicFramePr>
        <p:xfrm>
          <a:off x="1475656" y="971945"/>
          <a:ext cx="6120000" cy="1656002"/>
        </p:xfrm>
        <a:graphic>
          <a:graphicData uri="http://schemas.openxmlformats.org/drawingml/2006/table">
            <a:tbl>
              <a:tblPr firstRow="1" firstCol="1" bandRow="1"/>
              <a:tblGrid>
                <a:gridCol w="1020000">
                  <a:extLst>
                    <a:ext uri="{9D8B030D-6E8A-4147-A177-3AD203B41FA5}">
                      <a16:colId xmlns:a16="http://schemas.microsoft.com/office/drawing/2014/main" val="20000"/>
                    </a:ext>
                  </a:extLst>
                </a:gridCol>
                <a:gridCol w="1020000">
                  <a:extLst>
                    <a:ext uri="{9D8B030D-6E8A-4147-A177-3AD203B41FA5}">
                      <a16:colId xmlns:a16="http://schemas.microsoft.com/office/drawing/2014/main" val="20001"/>
                    </a:ext>
                  </a:extLst>
                </a:gridCol>
                <a:gridCol w="1020000">
                  <a:extLst>
                    <a:ext uri="{9D8B030D-6E8A-4147-A177-3AD203B41FA5}">
                      <a16:colId xmlns:a16="http://schemas.microsoft.com/office/drawing/2014/main" val="20002"/>
                    </a:ext>
                  </a:extLst>
                </a:gridCol>
                <a:gridCol w="1020000">
                  <a:extLst>
                    <a:ext uri="{9D8B030D-6E8A-4147-A177-3AD203B41FA5}">
                      <a16:colId xmlns:a16="http://schemas.microsoft.com/office/drawing/2014/main" val="20003"/>
                    </a:ext>
                  </a:extLst>
                </a:gridCol>
                <a:gridCol w="1020000">
                  <a:extLst>
                    <a:ext uri="{9D8B030D-6E8A-4147-A177-3AD203B41FA5}">
                      <a16:colId xmlns:a16="http://schemas.microsoft.com/office/drawing/2014/main" val="20004"/>
                    </a:ext>
                  </a:extLst>
                </a:gridCol>
                <a:gridCol w="1020000">
                  <a:extLst>
                    <a:ext uri="{9D8B030D-6E8A-4147-A177-3AD203B41FA5}">
                      <a16:colId xmlns:a16="http://schemas.microsoft.com/office/drawing/2014/main" val="20005"/>
                    </a:ext>
                  </a:extLst>
                </a:gridCol>
              </a:tblGrid>
              <a:tr h="186372">
                <a:tc>
                  <a:txBody>
                    <a:bodyPr/>
                    <a:lstStyle/>
                    <a:p>
                      <a:pPr algn="ctr">
                        <a:lnSpc>
                          <a:spcPct val="107000"/>
                        </a:lnSpc>
                        <a:spcAft>
                          <a:spcPts val="0"/>
                        </a:spcAft>
                      </a:pPr>
                      <a:r>
                        <a:rPr lang="es-E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Año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Nacional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926">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$8.240.083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$96.386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$8.336.469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926">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$6.574.386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$42.475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$6.616.861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926">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$7.407.270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$7.474.782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926">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$11.701.937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$94.842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$11.796.779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926">
                <a:tc>
                  <a:txBody>
                    <a:bodyPr/>
                    <a:lstStyle/>
                    <a:p>
                      <a:pPr algn="ctr">
                        <a:lnSpc>
                          <a:spcPct val="107000"/>
                        </a:lnSpc>
                        <a:spcAft>
                          <a:spcPts val="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$11.856.009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$31.812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$11.887.821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8 CuadroTexto"/>
          <p:cNvSpPr txBox="1"/>
          <p:nvPr/>
        </p:nvSpPr>
        <p:spPr>
          <a:xfrm>
            <a:off x="0" y="2662238"/>
            <a:ext cx="9144000" cy="523220"/>
          </a:xfrm>
          <a:prstGeom prst="rect">
            <a:avLst/>
          </a:prstGeom>
          <a:noFill/>
        </p:spPr>
        <p:txBody>
          <a:bodyPr>
            <a:spAutoFit/>
          </a:bodyPr>
          <a:lstStyle/>
          <a:p>
            <a:pPr>
              <a:defRPr/>
            </a:pPr>
            <a:r>
              <a:rPr lang="es-ES" sz="1400" b="1" dirty="0">
                <a:latin typeface="Times New Roman" panose="02020603050405020304" pitchFamily="18" charset="0"/>
              </a:rPr>
              <a:t>Fuente: </a:t>
            </a:r>
            <a:r>
              <a:rPr lang="es-ES" sz="1400" dirty="0">
                <a:latin typeface="Times New Roman" panose="02020603050405020304" pitchFamily="18" charset="0"/>
              </a:rPr>
              <a:t>Informe Bursátil Mensual. Bolsa de Valores de Quito, Dic-2020.</a:t>
            </a:r>
          </a:p>
          <a:p>
            <a:pPr>
              <a:defRPr/>
            </a:pPr>
            <a:r>
              <a:rPr lang="es-ES" sz="1400" b="1" dirty="0">
                <a:latin typeface="Times New Roman" panose="02020603050405020304" pitchFamily="18" charset="0"/>
              </a:rPr>
              <a:t>Elaborado por: </a:t>
            </a:r>
            <a:r>
              <a:rPr lang="es-ES" sz="1400" dirty="0">
                <a:latin typeface="Times New Roman" panose="02020603050405020304" pitchFamily="18" charset="0"/>
              </a:rPr>
              <a:t>El Autor.</a:t>
            </a:r>
          </a:p>
        </p:txBody>
      </p:sp>
      <p:graphicFrame>
        <p:nvGraphicFramePr>
          <p:cNvPr id="7" name="Tabla 6"/>
          <p:cNvGraphicFramePr>
            <a:graphicFrameLocks noGrp="1"/>
          </p:cNvGraphicFramePr>
          <p:nvPr>
            <p:extLst>
              <p:ext uri="{D42A27DB-BD31-4B8C-83A1-F6EECF244321}">
                <p14:modId xmlns:p14="http://schemas.microsoft.com/office/powerpoint/2010/main" val="3452084000"/>
              </p:ext>
            </p:extLst>
          </p:nvPr>
        </p:nvGraphicFramePr>
        <p:xfrm>
          <a:off x="1259632" y="3573016"/>
          <a:ext cx="6120000" cy="1620000"/>
        </p:xfrm>
        <a:graphic>
          <a:graphicData uri="http://schemas.openxmlformats.org/drawingml/2006/table">
            <a:tbl>
              <a:tblPr firstRow="1" firstCol="1" bandRow="1"/>
              <a:tblGrid>
                <a:gridCol w="1020000">
                  <a:extLst>
                    <a:ext uri="{9D8B030D-6E8A-4147-A177-3AD203B41FA5}">
                      <a16:colId xmlns:a16="http://schemas.microsoft.com/office/drawing/2014/main" val="20000"/>
                    </a:ext>
                  </a:extLst>
                </a:gridCol>
                <a:gridCol w="1020000">
                  <a:extLst>
                    <a:ext uri="{9D8B030D-6E8A-4147-A177-3AD203B41FA5}">
                      <a16:colId xmlns:a16="http://schemas.microsoft.com/office/drawing/2014/main" val="20001"/>
                    </a:ext>
                  </a:extLst>
                </a:gridCol>
                <a:gridCol w="1020000">
                  <a:extLst>
                    <a:ext uri="{9D8B030D-6E8A-4147-A177-3AD203B41FA5}">
                      <a16:colId xmlns:a16="http://schemas.microsoft.com/office/drawing/2014/main" val="20002"/>
                    </a:ext>
                  </a:extLst>
                </a:gridCol>
                <a:gridCol w="1020000">
                  <a:extLst>
                    <a:ext uri="{9D8B030D-6E8A-4147-A177-3AD203B41FA5}">
                      <a16:colId xmlns:a16="http://schemas.microsoft.com/office/drawing/2014/main" val="20003"/>
                    </a:ext>
                  </a:extLst>
                </a:gridCol>
                <a:gridCol w="1020000">
                  <a:extLst>
                    <a:ext uri="{9D8B030D-6E8A-4147-A177-3AD203B41FA5}">
                      <a16:colId xmlns:a16="http://schemas.microsoft.com/office/drawing/2014/main" val="20004"/>
                    </a:ext>
                  </a:extLst>
                </a:gridCol>
                <a:gridCol w="1020000">
                  <a:extLst>
                    <a:ext uri="{9D8B030D-6E8A-4147-A177-3AD203B41FA5}">
                      <a16:colId xmlns:a16="http://schemas.microsoft.com/office/drawing/2014/main" val="20005"/>
                    </a:ext>
                  </a:extLst>
                </a:gridCol>
              </a:tblGrid>
              <a:tr h="242831">
                <a:tc rowSpan="2">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Efectivo (en efectivo)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79441">
                <a:tc vMerge="1">
                  <a:txBody>
                    <a:bodyPr/>
                    <a:lstStyle/>
                    <a:p>
                      <a:endParaRPr lang="es-EC"/>
                    </a:p>
                  </a:txBody>
                  <a:tcPr/>
                </a:tc>
                <a:tc>
                  <a:txBody>
                    <a:bodyPr/>
                    <a:lstStyle/>
                    <a:p>
                      <a:pP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 19- Dic 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 20 - Dic 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441">
                <a:tc>
                  <a:txBody>
                    <a:bodyPr/>
                    <a:lstStyle/>
                    <a:p>
                      <a:pP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Público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7.310.427.052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7.661.041.904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$ 14.971.468.956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441">
                <a:tc>
                  <a:txBody>
                    <a:bodyPr/>
                    <a:lstStyle/>
                    <a:p>
                      <a:pP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Privado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4.486.351.750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4.226.778.491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8.713.130.241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8846">
                <a:tc>
                  <a:txBody>
                    <a:bodyPr/>
                    <a:lstStyle/>
                    <a:p>
                      <a:pPr>
                        <a:lnSpc>
                          <a:spcPct val="107000"/>
                        </a:lnSpc>
                        <a:spcAft>
                          <a:spcPts val="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Sector Público y Privado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$ 11.796.778.802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$ 11.887.820.395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$ 23.684.599.197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CONCLUSIONES</a:t>
            </a:r>
          </a:p>
        </p:txBody>
      </p:sp>
      <p:sp>
        <p:nvSpPr>
          <p:cNvPr id="10" name="9 CuadroTexto"/>
          <p:cNvSpPr txBox="1"/>
          <p:nvPr/>
        </p:nvSpPr>
        <p:spPr>
          <a:xfrm>
            <a:off x="15875" y="620713"/>
            <a:ext cx="9144000" cy="5078313"/>
          </a:xfrm>
          <a:prstGeom prst="rect">
            <a:avLst/>
          </a:prstGeom>
          <a:noFill/>
        </p:spPr>
        <p:txBody>
          <a:bodyPr>
            <a:spAutoFit/>
          </a:bodyPr>
          <a:lstStyle/>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De acuerdo a la investigación realizada se logró cumplir con la hipótesis planteada y con relación a las perspectivas del mercado bursátil para la realización de inversiones, se puede apreciar el impacto que genera exigir montos crecientes para la mejora de rendimientos en el portafolio y la afectación con respecto al riesgo del mismo. </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La optimización de un portafolio de inversión a través del Modelo de Markowitz tiene como base un rendimiento esperado y un riesgo calculado para cada uno de los instrumentos financieros utilizados, mismo que a través del enfoque estadístico de la media-varianza, busca distribuir a priori los rendimientos de cada activo mediante su combinación.</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El mercado bursátil en Ecuador maneja un perfil de inversión conservador, ya que se encuentra ampliamente dominado por las transacciones de títulos valores en renta fija, que muestran un mínimo riesgo; en tanto que, los instrumentos financieros de renta variable como las acciones representan en promedio menor al 2% del total de las negociaciones bursátiles que se realizan a nivel nacional.</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En gran parte, las empresas que se están catalogadas como emisores de renta variable en la Bolsa de Valores de Quito muestran una participación menor en el mercado bursátil. </a:t>
            </a:r>
            <a:endParaRPr lang="es-ES" sz="1600" dirty="0">
              <a:latin typeface="+mn-lt"/>
            </a:endParaRPr>
          </a:p>
        </p:txBody>
      </p:sp>
    </p:spTree>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RECOMENDACIONES</a:t>
            </a:r>
          </a:p>
        </p:txBody>
      </p:sp>
      <p:sp>
        <p:nvSpPr>
          <p:cNvPr id="10" name="9 CuadroTexto"/>
          <p:cNvSpPr txBox="1"/>
          <p:nvPr/>
        </p:nvSpPr>
        <p:spPr>
          <a:xfrm>
            <a:off x="15875" y="620713"/>
            <a:ext cx="9144000" cy="4524315"/>
          </a:xfrm>
          <a:prstGeom prst="rect">
            <a:avLst/>
          </a:prstGeom>
          <a:noFill/>
        </p:spPr>
        <p:txBody>
          <a:bodyPr>
            <a:spAutoFit/>
          </a:bodyPr>
          <a:lstStyle/>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Si se desea aplicar el modelo de Markowitz para construir un portafolio óptimo y eficiente, se debe seleccionar a las empresas cuyos instrumentos financieros mantengan una transaccionalidad mayor o que marquen precios de cotización diarios.</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Evaluar la aplicación del modelo de Media-Varianza en el cual se incluya demás títulos valores, como acciones ordinarias, Bonos del Estado, pagarés, certificados de inversión existentes dentro del mercado de valores ecuatoriano.</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Realizar la comparación de estudios que se apliquen a la realidad del mercado de valores ecuatoriano, y que permita contrastar tanto la efectividad como los resultados del modelo con respecto a otro modelos de amplia difusión.</a:t>
            </a:r>
          </a:p>
          <a:p>
            <a:pPr marL="285750" indent="-285750" algn="just">
              <a:buFont typeface="Arial" pitchFamily="34" charset="0"/>
              <a:buChar char="•"/>
              <a:defRPr/>
            </a:pPr>
            <a:endParaRPr lang="es-EC" sz="1800" dirty="0">
              <a:effectLst/>
              <a:latin typeface="Times New Roman" panose="02020603050405020304" pitchFamily="18" charset="0"/>
              <a:ea typeface="Calibri" panose="020F0502020204030204" pitchFamily="34" charset="0"/>
            </a:endParaRPr>
          </a:p>
          <a:p>
            <a:pPr marL="285750" indent="-285750" algn="just">
              <a:buFont typeface="Arial" pitchFamily="34" charset="0"/>
              <a:buChar char="•"/>
              <a:defRPr/>
            </a:pPr>
            <a:r>
              <a:rPr lang="es-EC" sz="1800" dirty="0">
                <a:effectLst/>
                <a:latin typeface="Times New Roman" panose="02020603050405020304" pitchFamily="18" charset="0"/>
                <a:ea typeface="Calibri" panose="020F0502020204030204" pitchFamily="34" charset="0"/>
              </a:rPr>
              <a:t>Incentivar dentro del nivel académico la investigación, el estudio y el análisis de temas que tengan relación con el mercado de valores y que a su vez permitan validar las teorías económicas y financieras en países cuya economía se encuentre en desarrollo en lo referente a mercado bursátil.</a:t>
            </a:r>
            <a:endParaRPr lang="es-ES" sz="1600" dirty="0">
              <a:latin typeface="+mn-lt"/>
            </a:endParaRPr>
          </a:p>
        </p:txBody>
      </p:sp>
    </p:spTree>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39552" y="1379190"/>
            <a:ext cx="8010525" cy="4210050"/>
          </a:xfrm>
          <a:prstGeom prst="rect">
            <a:avLst/>
          </a:prstGeom>
        </p:spPr>
      </p:pic>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OBJETIVOS</a:t>
            </a:r>
          </a:p>
        </p:txBody>
      </p:sp>
      <p:sp>
        <p:nvSpPr>
          <p:cNvPr id="4" name="3 CuadroTexto"/>
          <p:cNvSpPr txBox="1"/>
          <p:nvPr/>
        </p:nvSpPr>
        <p:spPr>
          <a:xfrm>
            <a:off x="0" y="620713"/>
            <a:ext cx="9144000" cy="369332"/>
          </a:xfrm>
          <a:prstGeom prst="rect">
            <a:avLst/>
          </a:prstGeom>
          <a:noFill/>
        </p:spPr>
        <p:txBody>
          <a:bodyPr>
            <a:spAutoFit/>
          </a:bodyPr>
          <a:lstStyle/>
          <a:p>
            <a:pPr>
              <a:defRPr/>
            </a:pPr>
            <a:r>
              <a:rPr lang="es-ES" b="1" dirty="0">
                <a:solidFill>
                  <a:srgbClr val="C00000"/>
                </a:solidFill>
                <a:latin typeface="Times New Roman" panose="02020603050405020304" pitchFamily="18" charset="0"/>
                <a:cs typeface="Times New Roman" panose="02020603050405020304" pitchFamily="18" charset="0"/>
              </a:rPr>
              <a:t>GENERAL</a:t>
            </a:r>
          </a:p>
        </p:txBody>
      </p:sp>
      <p:sp>
        <p:nvSpPr>
          <p:cNvPr id="6" name="5 CuadroTexto"/>
          <p:cNvSpPr txBox="1"/>
          <p:nvPr/>
        </p:nvSpPr>
        <p:spPr>
          <a:xfrm>
            <a:off x="0" y="1004888"/>
            <a:ext cx="9144000" cy="923330"/>
          </a:xfrm>
          <a:prstGeom prst="rect">
            <a:avLst/>
          </a:prstGeom>
          <a:noFill/>
        </p:spPr>
        <p:txBody>
          <a:bodyPr>
            <a:spAutoFit/>
          </a:bodyPr>
          <a:lstStyle/>
          <a:p>
            <a:pPr marL="285750" indent="-285750" algn="just">
              <a:buFont typeface="Arial" panose="020B0604020202020204" pitchFamily="34" charset="0"/>
              <a:buChar char="•"/>
              <a:defRPr/>
            </a:pPr>
            <a:r>
              <a:rPr lang="es-ES" dirty="0">
                <a:latin typeface="Times New Roman" panose="02020603050405020304" pitchFamily="18" charset="0"/>
                <a:cs typeface="Times New Roman" panose="02020603050405020304" pitchFamily="18" charset="0"/>
              </a:rPr>
              <a:t>Optimizar el portafolio de inversión mediante la aplicación del modelo Media-Varianza desarrollado por Harry Markowitz en instrumentos financieros para Fondos Complementarios del sistema de seguridad social privada del año 2019.</a:t>
            </a:r>
          </a:p>
        </p:txBody>
      </p:sp>
      <p:sp>
        <p:nvSpPr>
          <p:cNvPr id="10" name="9 CuadroTexto"/>
          <p:cNvSpPr txBox="1"/>
          <p:nvPr/>
        </p:nvSpPr>
        <p:spPr>
          <a:xfrm>
            <a:off x="0" y="2276475"/>
            <a:ext cx="9144000" cy="369332"/>
          </a:xfrm>
          <a:prstGeom prst="rect">
            <a:avLst/>
          </a:prstGeom>
          <a:noFill/>
        </p:spPr>
        <p:txBody>
          <a:bodyPr>
            <a:spAutoFit/>
          </a:bodyPr>
          <a:lstStyle/>
          <a:p>
            <a:pPr>
              <a:defRPr/>
            </a:pPr>
            <a:r>
              <a:rPr lang="es-ES" b="1" dirty="0">
                <a:solidFill>
                  <a:srgbClr val="C00000"/>
                </a:solidFill>
                <a:latin typeface="Times New Roman" panose="02020603050405020304" pitchFamily="18" charset="0"/>
                <a:cs typeface="Times New Roman" panose="02020603050405020304" pitchFamily="18" charset="0"/>
              </a:rPr>
              <a:t>ESPECÍFICOS</a:t>
            </a:r>
          </a:p>
        </p:txBody>
      </p:sp>
      <p:sp>
        <p:nvSpPr>
          <p:cNvPr id="11" name="10 CuadroTexto"/>
          <p:cNvSpPr txBox="1"/>
          <p:nvPr/>
        </p:nvSpPr>
        <p:spPr>
          <a:xfrm>
            <a:off x="0" y="2781300"/>
            <a:ext cx="9144000" cy="3416320"/>
          </a:xfrm>
          <a:prstGeom prst="rect">
            <a:avLst/>
          </a:prstGeom>
          <a:noFill/>
        </p:spPr>
        <p:txBody>
          <a:bodyPr>
            <a:spAutoFit/>
          </a:bodyPr>
          <a:lstStyle/>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Analizar las técnicas comparativas de optimización en la construcción de portafolios de inversión basados en varias teorías y modelos para proveer información que facilite el proceso de toma de decisiones de inversión.</a:t>
            </a:r>
          </a:p>
          <a:p>
            <a:pPr marL="285750" indent="-285750" algn="just">
              <a:buFont typeface="Arial" pitchFamily="34" charset="0"/>
              <a:buChar char="•"/>
              <a:defRPr/>
            </a:pPr>
            <a:endParaRPr lang="es-ES"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Adaptar el modelo media-varianza de Markowitz para la optimización del comportamiento de un portafolio de inversión constituido por instrumentos financieros.</a:t>
            </a:r>
          </a:p>
          <a:p>
            <a:pPr marL="285750" indent="-285750" algn="just">
              <a:buFont typeface="Arial" pitchFamily="34" charset="0"/>
              <a:buChar char="•"/>
              <a:defRPr/>
            </a:pPr>
            <a:endParaRPr lang="es-ES"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Analizar el comportamiento de rendimiento, riesgo y estructura del portafolio de inversión, basado en un perfil agresivo, moderado y conservador por parte del inversionista.</a:t>
            </a:r>
          </a:p>
          <a:p>
            <a:pPr marL="285750" indent="-285750" algn="just">
              <a:buFont typeface="Arial" pitchFamily="34" charset="0"/>
              <a:buChar char="•"/>
              <a:defRPr/>
            </a:pPr>
            <a:endParaRPr lang="es-ES"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Proponer políticas y estrategias para mejorar la rentabilidad y reducir el riesgo para la sostenibilidad de los FCPCs del Sector de Seguridad Social Privada.</a:t>
            </a: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JUSTIFICACIÓN</a:t>
            </a:r>
          </a:p>
        </p:txBody>
      </p:sp>
      <p:sp>
        <p:nvSpPr>
          <p:cNvPr id="6" name="5 CuadroTexto"/>
          <p:cNvSpPr txBox="1"/>
          <p:nvPr/>
        </p:nvSpPr>
        <p:spPr>
          <a:xfrm>
            <a:off x="0" y="1197907"/>
            <a:ext cx="9144000" cy="4247317"/>
          </a:xfrm>
          <a:prstGeom prst="rect">
            <a:avLst/>
          </a:prstGeom>
          <a:noFill/>
        </p:spPr>
        <p:txBody>
          <a:bodyPr>
            <a:spAutoFit/>
          </a:bodyPr>
          <a:lstStyle/>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El modelo desarrollado por Harry Markowitz significó un avance muy importante en lo relacionado a materia de inversiones financieras, es así como se constituye el fundamento de la Teoría Moderna de Portafolios, los posteriores modelos que fueron desarrollados para la construcción de un portafolio de inversión se basan en el modelo de Markowitz.</a:t>
            </a:r>
          </a:p>
          <a:p>
            <a:pPr marL="285750" indent="-285750" algn="just">
              <a:buFont typeface="Arial" pitchFamily="34" charset="0"/>
              <a:buChar char="•"/>
              <a:defRPr/>
            </a:pPr>
            <a:endParaRPr lang="es-ES"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Así el mercado de valores apertura nuevas opciones de inversión tanto para las personas jurídicas como para las personas naturales, y de financiamiento para las empresas y el Estado, contribuyendo al desarrollo económico, por lo tanto, es de mucha importancia para los administradores de fondos y para los inversionistas, tener conocimientos previos referentes a los fundamentos de la Teoría Moderna de Portafolios.</a:t>
            </a:r>
          </a:p>
          <a:p>
            <a:pPr algn="just">
              <a:defRPr/>
            </a:pPr>
            <a:endParaRPr lang="es-ES" dirty="0">
              <a:latin typeface="Times New Roman" panose="02020603050405020304" pitchFamily="18" charset="0"/>
              <a:cs typeface="Times New Roman" panose="02020603050405020304" pitchFamily="18" charset="0"/>
            </a:endParaRPr>
          </a:p>
          <a:p>
            <a:pPr marL="285750" indent="-285750" algn="just">
              <a:buFont typeface="Arial" pitchFamily="34" charset="0"/>
              <a:buChar char="•"/>
              <a:defRPr/>
            </a:pPr>
            <a:r>
              <a:rPr lang="es-ES" dirty="0">
                <a:latin typeface="Times New Roman" panose="02020603050405020304" pitchFamily="18" charset="0"/>
                <a:cs typeface="Times New Roman" panose="02020603050405020304" pitchFamily="18" charset="0"/>
              </a:rPr>
              <a:t>Los mercados bursátiles no son estáticos ni uniformes, lo cual significa que presentan características y comportamientos diferentes para cada economía en función del escenario en el cual se desarrollan; por lo cual es necesario validar su aplicabilidad en la estructuración de portafolios de inversión con acciones que coticen en el mercado de valores ecuatoriano.</a:t>
            </a:r>
          </a:p>
        </p:txBody>
      </p:sp>
    </p:spTree>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METODOLOGÍA</a:t>
            </a:r>
          </a:p>
        </p:txBody>
      </p:sp>
      <p:graphicFrame>
        <p:nvGraphicFramePr>
          <p:cNvPr id="4" name="3 Tabla"/>
          <p:cNvGraphicFramePr>
            <a:graphicFrameLocks noGrp="1"/>
          </p:cNvGraphicFramePr>
          <p:nvPr>
            <p:extLst>
              <p:ext uri="{D42A27DB-BD31-4B8C-83A1-F6EECF244321}">
                <p14:modId xmlns:p14="http://schemas.microsoft.com/office/powerpoint/2010/main" val="1548752669"/>
              </p:ext>
            </p:extLst>
          </p:nvPr>
        </p:nvGraphicFramePr>
        <p:xfrm>
          <a:off x="0" y="836712"/>
          <a:ext cx="9144000" cy="2804446"/>
        </p:xfrm>
        <a:graphic>
          <a:graphicData uri="http://schemas.openxmlformats.org/drawingml/2006/table">
            <a:tbl>
              <a:tblPr firstRow="1" bandRow="1">
                <a:tableStyleId>{8A107856-5554-42FB-B03E-39F5DBC370BA}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99345">
                <a:tc>
                  <a:txBody>
                    <a:bodyPr/>
                    <a:lstStyle/>
                    <a:p>
                      <a:pPr marL="0" indent="0">
                        <a:buFont typeface="Arial" panose="020B0604020202020204" pitchFamily="34" charset="0"/>
                        <a:buNone/>
                      </a:pPr>
                      <a:r>
                        <a:rPr lang="es-ES" sz="1600" b="1" dirty="0"/>
                        <a:t>Enfoque del estudio:</a:t>
                      </a:r>
                      <a:endParaRPr lang="es-ES" sz="1600" b="1" dirty="0">
                        <a:latin typeface="Times New Roman" panose="02020603050405020304" pitchFamily="18" charset="0"/>
                        <a:cs typeface="Times New Roman" panose="02020603050405020304" pitchFamily="18" charset="0"/>
                      </a:endParaRPr>
                    </a:p>
                  </a:txBody>
                  <a:tcPr marT="45725" marB="45725"/>
                </a:tc>
                <a:tc>
                  <a:txBody>
                    <a:bodyPr/>
                    <a:lstStyle/>
                    <a:p>
                      <a:pPr marL="285750" indent="-285750" algn="just">
                        <a:buFont typeface="Arial" panose="020B0604020202020204" pitchFamily="34" charset="0"/>
                        <a:buChar char="•"/>
                      </a:pPr>
                      <a:r>
                        <a:rPr lang="es-ES" sz="1600" b="0" dirty="0"/>
                        <a:t>Cuantitativo</a:t>
                      </a:r>
                      <a:endParaRPr lang="es-ES" sz="1600" b="0" dirty="0">
                        <a:latin typeface="Times New Roman" panose="02020603050405020304" pitchFamily="18" charset="0"/>
                        <a:cs typeface="Times New Roman" panose="02020603050405020304" pitchFamily="18" charset="0"/>
                      </a:endParaRPr>
                    </a:p>
                  </a:txBody>
                  <a:tcPr marT="45725" marB="45725"/>
                </a:tc>
                <a:extLst>
                  <a:ext uri="{0D108BD9-81ED-4DB2-BD59-A6C34878D82A}">
                    <a16:rowId xmlns:a16="http://schemas.microsoft.com/office/drawing/2014/main" val="10000"/>
                  </a:ext>
                </a:extLst>
              </a:tr>
              <a:tr h="823052">
                <a:tc>
                  <a:txBody>
                    <a:bodyPr/>
                    <a:lstStyle/>
                    <a:p>
                      <a:r>
                        <a:rPr lang="es-ES" sz="1600" b="1" dirty="0"/>
                        <a:t>Tipo de estudio:</a:t>
                      </a:r>
                      <a:endParaRPr lang="es-ES" sz="1600" b="1" dirty="0">
                        <a:latin typeface="Times New Roman" panose="02020603050405020304" pitchFamily="18" charset="0"/>
                        <a:cs typeface="Times New Roman" panose="02020603050405020304" pitchFamily="18" charset="0"/>
                      </a:endParaRPr>
                    </a:p>
                  </a:txBody>
                  <a:tcPr marT="45725" marB="45725" anchor="ctr"/>
                </a:tc>
                <a:tc>
                  <a:txBody>
                    <a:bodyPr/>
                    <a:lstStyle/>
                    <a:p>
                      <a:pPr marL="285750" indent="-285750" algn="just">
                        <a:buFont typeface="Arial" pitchFamily="34" charset="0"/>
                        <a:buChar char="•"/>
                      </a:pPr>
                      <a:r>
                        <a:rPr lang="es-ES" sz="1600" dirty="0"/>
                        <a:t>Exploratorio</a:t>
                      </a:r>
                    </a:p>
                    <a:p>
                      <a:pPr marL="285750" indent="-285750" algn="just">
                        <a:buFont typeface="Arial" pitchFamily="34" charset="0"/>
                        <a:buChar char="•"/>
                      </a:pPr>
                      <a:r>
                        <a:rPr lang="es-ES" sz="1600" dirty="0"/>
                        <a:t>Correlacional</a:t>
                      </a:r>
                    </a:p>
                    <a:p>
                      <a:pPr marL="285750" indent="-285750" algn="just">
                        <a:buFont typeface="Arial" pitchFamily="34" charset="0"/>
                        <a:buChar char="•"/>
                      </a:pPr>
                      <a:r>
                        <a:rPr lang="es-ES" sz="1600" dirty="0"/>
                        <a:t>Documental</a:t>
                      </a:r>
                      <a:endParaRPr lang="es-ES" sz="1600" dirty="0">
                        <a:latin typeface="Times New Roman" panose="02020603050405020304" pitchFamily="18" charset="0"/>
                        <a:cs typeface="Times New Roman" panose="02020603050405020304" pitchFamily="18" charset="0"/>
                      </a:endParaRPr>
                    </a:p>
                  </a:txBody>
                  <a:tcPr marT="45725" marB="45725"/>
                </a:tc>
                <a:extLst>
                  <a:ext uri="{0D108BD9-81ED-4DB2-BD59-A6C34878D82A}">
                    <a16:rowId xmlns:a16="http://schemas.microsoft.com/office/drawing/2014/main" val="10001"/>
                  </a:ext>
                </a:extLst>
              </a:tr>
              <a:tr h="823052">
                <a:tc>
                  <a:txBody>
                    <a:bodyPr/>
                    <a:lstStyle/>
                    <a:p>
                      <a:r>
                        <a:rPr lang="es-ES" sz="1600" b="1" dirty="0"/>
                        <a:t>Técnicas e instrumentos de</a:t>
                      </a:r>
                      <a:r>
                        <a:rPr lang="es-ES" sz="1600" b="1" baseline="0" dirty="0"/>
                        <a:t> recolección de la información:</a:t>
                      </a:r>
                      <a:endParaRPr lang="es-ES" sz="1600" b="1" dirty="0">
                        <a:latin typeface="Times New Roman" panose="02020603050405020304" pitchFamily="18" charset="0"/>
                        <a:cs typeface="Times New Roman" panose="02020603050405020304" pitchFamily="18" charset="0"/>
                      </a:endParaRPr>
                    </a:p>
                  </a:txBody>
                  <a:tcPr marT="45725" marB="45725" anchor="ctr"/>
                </a:tc>
                <a:tc>
                  <a:txBody>
                    <a:bodyPr/>
                    <a:lstStyle/>
                    <a:p>
                      <a:pPr marL="285750" indent="-285750" algn="just">
                        <a:buFont typeface="Arial" pitchFamily="34" charset="0"/>
                        <a:buChar char="•"/>
                      </a:pPr>
                      <a:r>
                        <a:rPr lang="es-ES" sz="1600" dirty="0"/>
                        <a:t>Fuentes</a:t>
                      </a:r>
                      <a:r>
                        <a:rPr lang="es-ES" sz="1600" baseline="0" dirty="0"/>
                        <a:t> documentales y estadísticas</a:t>
                      </a:r>
                    </a:p>
                    <a:p>
                      <a:pPr marL="285750" indent="-285750" algn="just">
                        <a:buFont typeface="Arial" pitchFamily="34" charset="0"/>
                        <a:buChar char="•"/>
                      </a:pPr>
                      <a:r>
                        <a:rPr lang="es-ES" sz="1600" baseline="0" dirty="0"/>
                        <a:t>Observación</a:t>
                      </a:r>
                    </a:p>
                    <a:p>
                      <a:pPr marL="285750" indent="-285750" algn="just">
                        <a:buFont typeface="Arial" pitchFamily="34" charset="0"/>
                        <a:buChar char="•"/>
                      </a:pPr>
                      <a:r>
                        <a:rPr lang="es-ES" sz="1600" baseline="0" dirty="0"/>
                        <a:t>Muestreo</a:t>
                      </a:r>
                      <a:endParaRPr lang="es-ES" sz="1600" dirty="0">
                        <a:latin typeface="Times New Roman" panose="02020603050405020304" pitchFamily="18" charset="0"/>
                        <a:cs typeface="Times New Roman" panose="02020603050405020304" pitchFamily="18" charset="0"/>
                      </a:endParaRPr>
                    </a:p>
                  </a:txBody>
                  <a:tcPr marT="45725" marB="45725"/>
                </a:tc>
                <a:extLst>
                  <a:ext uri="{0D108BD9-81ED-4DB2-BD59-A6C34878D82A}">
                    <a16:rowId xmlns:a16="http://schemas.microsoft.com/office/drawing/2014/main" val="10002"/>
                  </a:ext>
                </a:extLst>
              </a:tr>
              <a:tr h="823052">
                <a:tc>
                  <a:txBody>
                    <a:bodyPr/>
                    <a:lstStyle/>
                    <a:p>
                      <a:r>
                        <a:rPr lang="es-ES" sz="1600" b="1" dirty="0"/>
                        <a:t>Tratamiento de la información:</a:t>
                      </a:r>
                      <a:endParaRPr lang="es-ES" sz="1600" b="1" dirty="0">
                        <a:latin typeface="Times New Roman" panose="02020603050405020304" pitchFamily="18" charset="0"/>
                        <a:cs typeface="Times New Roman" panose="02020603050405020304" pitchFamily="18" charset="0"/>
                      </a:endParaRPr>
                    </a:p>
                  </a:txBody>
                  <a:tcPr marT="45725" marB="45725" anchor="ctr"/>
                </a:tc>
                <a:tc>
                  <a:txBody>
                    <a:bodyPr/>
                    <a:lstStyle/>
                    <a:p>
                      <a:pPr marL="285750" indent="-285750" algn="just">
                        <a:buFont typeface="Arial" pitchFamily="34" charset="0"/>
                        <a:buChar char="•"/>
                      </a:pPr>
                      <a:r>
                        <a:rPr lang="es-ES" sz="1600" dirty="0"/>
                        <a:t>Presentación: Normas APA 7ma edición.</a:t>
                      </a:r>
                    </a:p>
                    <a:p>
                      <a:pPr marL="285750" indent="-285750" algn="just">
                        <a:buFont typeface="Arial" pitchFamily="34" charset="0"/>
                        <a:buChar char="•"/>
                      </a:pPr>
                      <a:r>
                        <a:rPr lang="es-ES" sz="1600" dirty="0"/>
                        <a:t>Procesamiento: Microsoft Excel 2013 – Complemento Solver</a:t>
                      </a:r>
                      <a:endParaRPr lang="es-ES" sz="1600" dirty="0">
                        <a:latin typeface="Times New Roman" panose="02020603050405020304" pitchFamily="18" charset="0"/>
                        <a:cs typeface="Times New Roman" panose="02020603050405020304" pitchFamily="18" charset="0"/>
                      </a:endParaRPr>
                    </a:p>
                  </a:txBody>
                  <a:tcPr marT="45725" marB="45725"/>
                </a:tc>
                <a:extLst>
                  <a:ext uri="{0D108BD9-81ED-4DB2-BD59-A6C34878D82A}">
                    <a16:rowId xmlns:a16="http://schemas.microsoft.com/office/drawing/2014/main" val="10003"/>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48606720"/>
              </p:ext>
            </p:extLst>
          </p:nvPr>
        </p:nvGraphicFramePr>
        <p:xfrm>
          <a:off x="0" y="4005064"/>
          <a:ext cx="9144000" cy="1508243"/>
        </p:xfrm>
        <a:graphic>
          <a:graphicData uri="http://schemas.openxmlformats.org/drawingml/2006/table">
            <a:tbl>
              <a:tblPr firstRow="1" bandRow="1">
                <a:tableStyleId>{8A107856-5554-42FB-B03E-39F5DBC370BA}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681">
                <a:tc gridSpan="2">
                  <a:txBody>
                    <a:bodyPr/>
                    <a:lstStyle/>
                    <a:p>
                      <a:pPr algn="ctr" rtl="0" eaLnBrk="1" fontAlgn="base" hangingPunct="1">
                        <a:spcBef>
                          <a:spcPct val="0"/>
                        </a:spcBef>
                        <a:spcAft>
                          <a:spcPct val="0"/>
                        </a:spcAft>
                      </a:pPr>
                      <a:r>
                        <a:rPr lang="es-ES" sz="2000" b="1" kern="1200" dirty="0">
                          <a:ln w="9525">
                            <a:solidFill>
                              <a:schemeClr val="bg1"/>
                            </a:solidFill>
                            <a:prstDash val="solid"/>
                          </a:ln>
                          <a:solidFill>
                            <a:schemeClr val="tx1"/>
                          </a:solidFill>
                          <a:effectLst>
                            <a:innerShdw blurRad="114300">
                              <a:prstClr val="black"/>
                            </a:innerShdw>
                          </a:effectLst>
                        </a:rPr>
                        <a:t>DELIMITACIÓN Y ALCANCE</a:t>
                      </a:r>
                      <a:endParaRPr lang="es-ES" sz="2000" b="1" kern="1200" dirty="0">
                        <a:ln w="9525">
                          <a:solidFill>
                            <a:schemeClr val="bg1"/>
                          </a:solidFill>
                          <a:prstDash val="solid"/>
                        </a:ln>
                        <a:solidFill>
                          <a:schemeClr val="tx1"/>
                        </a:solidFill>
                        <a:effectLst>
                          <a:innerShdw blurRad="114300">
                            <a:prstClr val="black"/>
                          </a:innerShdw>
                        </a:effectLst>
                        <a:latin typeface="Arial" charset="0"/>
                        <a:ea typeface="+mn-ea"/>
                        <a:cs typeface="Arial" charset="0"/>
                      </a:endParaRPr>
                    </a:p>
                  </a:txBody>
                  <a:tcPr marT="45700" marB="45700"/>
                </a:tc>
                <a:tc hMerge="1">
                  <a:txBody>
                    <a:bodyPr/>
                    <a:lstStyle/>
                    <a:p>
                      <a:pPr algn="just"/>
                      <a:endParaRPr lang="es-ES" sz="1600" b="0" dirty="0"/>
                    </a:p>
                  </a:txBody>
                  <a:tcPr/>
                </a:tc>
                <a:extLst>
                  <a:ext uri="{0D108BD9-81ED-4DB2-BD59-A6C34878D82A}">
                    <a16:rowId xmlns:a16="http://schemas.microsoft.com/office/drawing/2014/main" val="10000"/>
                  </a:ext>
                </a:extLst>
              </a:tr>
              <a:tr h="370681">
                <a:tc>
                  <a:txBody>
                    <a:bodyPr/>
                    <a:lstStyle/>
                    <a:p>
                      <a:r>
                        <a:rPr lang="es-ES" sz="1600" b="1" dirty="0"/>
                        <a:t>Delimitación espacial:</a:t>
                      </a:r>
                      <a:endParaRPr lang="es-ES" sz="1600" b="1" dirty="0">
                        <a:latin typeface="Times New Roman" panose="02020603050405020304" pitchFamily="18" charset="0"/>
                        <a:cs typeface="Times New Roman" panose="02020603050405020304" pitchFamily="18" charset="0"/>
                      </a:endParaRPr>
                    </a:p>
                  </a:txBody>
                  <a:tcPr marT="45700" marB="45700"/>
                </a:tc>
                <a:tc>
                  <a:txBody>
                    <a:bodyPr/>
                    <a:lstStyle/>
                    <a:p>
                      <a:pPr marL="0" indent="0" algn="just">
                        <a:buFont typeface="Arial" pitchFamily="34" charset="0"/>
                        <a:buNone/>
                      </a:pPr>
                      <a:r>
                        <a:rPr lang="es-ES" sz="1600" dirty="0"/>
                        <a:t>Información pública de las inversiones históricas</a:t>
                      </a:r>
                      <a:endParaRPr lang="es-ES" sz="1600" dirty="0">
                        <a:latin typeface="Times New Roman" panose="02020603050405020304" pitchFamily="18" charset="0"/>
                        <a:cs typeface="Times New Roman" panose="02020603050405020304" pitchFamily="18" charset="0"/>
                      </a:endParaRPr>
                    </a:p>
                  </a:txBody>
                  <a:tcPr marT="45700" marB="45700"/>
                </a:tc>
                <a:extLst>
                  <a:ext uri="{0D108BD9-81ED-4DB2-BD59-A6C34878D82A}">
                    <a16:rowId xmlns:a16="http://schemas.microsoft.com/office/drawing/2014/main" val="10001"/>
                  </a:ext>
                </a:extLst>
              </a:tr>
              <a:tr h="370681">
                <a:tc>
                  <a:txBody>
                    <a:bodyPr/>
                    <a:lstStyle/>
                    <a:p>
                      <a:r>
                        <a:rPr lang="es-ES" sz="1600" b="1" dirty="0"/>
                        <a:t>Delimitación en</a:t>
                      </a:r>
                      <a:r>
                        <a:rPr lang="es-ES" sz="1600" b="1" baseline="0" dirty="0"/>
                        <a:t> tiempo:</a:t>
                      </a:r>
                      <a:endParaRPr lang="es-ES" sz="1600" b="1" dirty="0">
                        <a:latin typeface="Times New Roman" panose="02020603050405020304" pitchFamily="18" charset="0"/>
                        <a:cs typeface="Times New Roman" panose="02020603050405020304" pitchFamily="18" charset="0"/>
                      </a:endParaRPr>
                    </a:p>
                  </a:txBody>
                  <a:tcPr marT="45700" marB="45700"/>
                </a:tc>
                <a:tc>
                  <a:txBody>
                    <a:bodyPr/>
                    <a:lstStyle/>
                    <a:p>
                      <a:pPr marL="0" indent="0" algn="just">
                        <a:buFont typeface="Arial" pitchFamily="34" charset="0"/>
                        <a:buNone/>
                      </a:pPr>
                      <a:r>
                        <a:rPr lang="es-ES" sz="1600" dirty="0"/>
                        <a:t>2019</a:t>
                      </a:r>
                      <a:r>
                        <a:rPr lang="es-ES" sz="1600" baseline="0" dirty="0"/>
                        <a:t> - 2020 </a:t>
                      </a:r>
                      <a:endParaRPr lang="es-ES" sz="1600" dirty="0">
                        <a:latin typeface="Times New Roman" panose="02020603050405020304" pitchFamily="18" charset="0"/>
                        <a:cs typeface="Times New Roman" panose="02020603050405020304" pitchFamily="18" charset="0"/>
                      </a:endParaRPr>
                    </a:p>
                  </a:txBody>
                  <a:tcPr marT="45700" marB="45700"/>
                </a:tc>
                <a:extLst>
                  <a:ext uri="{0D108BD9-81ED-4DB2-BD59-A6C34878D82A}">
                    <a16:rowId xmlns:a16="http://schemas.microsoft.com/office/drawing/2014/main" val="10002"/>
                  </a:ext>
                </a:extLst>
              </a:tr>
              <a:tr h="370681">
                <a:tc>
                  <a:txBody>
                    <a:bodyPr/>
                    <a:lstStyle/>
                    <a:p>
                      <a:r>
                        <a:rPr lang="es-ES" sz="1600" b="1" dirty="0"/>
                        <a:t>Delimitación</a:t>
                      </a:r>
                      <a:r>
                        <a:rPr lang="es-ES" sz="1600" b="1" baseline="0" dirty="0"/>
                        <a:t> metodológica:</a:t>
                      </a:r>
                      <a:endParaRPr lang="es-ES" sz="1600" b="1" dirty="0">
                        <a:latin typeface="Times New Roman" panose="02020603050405020304" pitchFamily="18" charset="0"/>
                        <a:cs typeface="Times New Roman" panose="02020603050405020304" pitchFamily="18" charset="0"/>
                      </a:endParaRPr>
                    </a:p>
                  </a:txBody>
                  <a:tcPr marT="45700" marB="45700"/>
                </a:tc>
                <a:tc>
                  <a:txBody>
                    <a:bodyPr/>
                    <a:lstStyle/>
                    <a:p>
                      <a:pPr marL="0" indent="0" algn="just">
                        <a:buFont typeface="Arial" pitchFamily="34" charset="0"/>
                        <a:buNone/>
                      </a:pPr>
                      <a:r>
                        <a:rPr lang="es-ES" sz="1600" dirty="0"/>
                        <a:t>Modelo</a:t>
                      </a:r>
                      <a:r>
                        <a:rPr lang="es-ES" sz="1600" baseline="0" dirty="0"/>
                        <a:t> Media-Varianza de Harry Markowitz</a:t>
                      </a:r>
                      <a:endParaRPr lang="es-ES" sz="1600" dirty="0">
                        <a:latin typeface="Times New Roman" panose="02020603050405020304" pitchFamily="18" charset="0"/>
                        <a:cs typeface="Times New Roman" panose="02020603050405020304" pitchFamily="18" charset="0"/>
                      </a:endParaRPr>
                    </a:p>
                  </a:txBody>
                  <a:tcPr marT="45700" marB="45700"/>
                </a:tc>
                <a:extLst>
                  <a:ext uri="{0D108BD9-81ED-4DB2-BD59-A6C34878D82A}">
                    <a16:rowId xmlns:a16="http://schemas.microsoft.com/office/drawing/2014/main" val="10003"/>
                  </a:ext>
                </a:extLst>
              </a:tr>
            </a:tbl>
          </a:graphicData>
        </a:graphic>
      </p:graphicFrame>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FONDOS COMPLEMENTARIOS PREVISIONALES CERRADOS-FCPC´s</a:t>
            </a:r>
          </a:p>
        </p:txBody>
      </p:sp>
      <p:sp>
        <p:nvSpPr>
          <p:cNvPr id="16" name="CuadroTexto 15">
            <a:extLst>
              <a:ext uri="{FF2B5EF4-FFF2-40B4-BE49-F238E27FC236}">
                <a16:creationId xmlns:a16="http://schemas.microsoft.com/office/drawing/2014/main" id="{C86D0640-841F-4542-AA42-2B02465C5299}"/>
              </a:ext>
            </a:extLst>
          </p:cNvPr>
          <p:cNvSpPr txBox="1"/>
          <p:nvPr/>
        </p:nvSpPr>
        <p:spPr>
          <a:xfrm>
            <a:off x="265564" y="780425"/>
            <a:ext cx="3240360" cy="1477328"/>
          </a:xfrm>
          <a:prstGeom prst="rect">
            <a:avLst/>
          </a:prstGeom>
          <a:noFill/>
        </p:spPr>
        <p:txBody>
          <a:bodyPr wrap="square" rtlCol="0">
            <a:spAutoFit/>
          </a:bodyPr>
          <a:lstStyle/>
          <a:p>
            <a:pPr algn="ctr"/>
            <a:r>
              <a:rPr lang="es-EC" b="1" dirty="0">
                <a:solidFill>
                  <a:srgbClr val="C00000"/>
                </a:solidFill>
                <a:latin typeface="Times New Roman" panose="02020603050405020304" pitchFamily="18" charset="0"/>
                <a:cs typeface="Times New Roman" panose="02020603050405020304" pitchFamily="18" charset="0"/>
              </a:rPr>
              <a:t>¿QUÉ SON LOS FCPC´s?</a:t>
            </a:r>
          </a:p>
          <a:p>
            <a:pPr algn="ctr"/>
            <a:r>
              <a:rPr lang="es-EC" dirty="0">
                <a:latin typeface="Times New Roman" panose="02020603050405020304" pitchFamily="18" charset="0"/>
                <a:cs typeface="Times New Roman" panose="02020603050405020304" pitchFamily="18" charset="0"/>
              </a:rPr>
              <a:t>Es una institución creada para generar ahorro entre sus partícipes y proveerlos de prestaciones y créditos.</a:t>
            </a:r>
            <a:endParaRPr lang="en-US" dirty="0">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9AC36866-7E08-42CA-80BE-032DE69264E9}"/>
              </a:ext>
            </a:extLst>
          </p:cNvPr>
          <p:cNvSpPr txBox="1"/>
          <p:nvPr/>
        </p:nvSpPr>
        <p:spPr>
          <a:xfrm>
            <a:off x="5292080" y="780425"/>
            <a:ext cx="3240360" cy="1477328"/>
          </a:xfrm>
          <a:prstGeom prst="rect">
            <a:avLst/>
          </a:prstGeom>
          <a:noFill/>
        </p:spPr>
        <p:txBody>
          <a:bodyPr wrap="square" rtlCol="0">
            <a:spAutoFit/>
          </a:bodyPr>
          <a:lstStyle/>
          <a:p>
            <a:pPr algn="ctr"/>
            <a:r>
              <a:rPr lang="es-EC" b="1" dirty="0">
                <a:solidFill>
                  <a:srgbClr val="C00000"/>
                </a:solidFill>
                <a:latin typeface="Times New Roman" panose="02020603050405020304" pitchFamily="18" charset="0"/>
                <a:cs typeface="Times New Roman" panose="02020603050405020304" pitchFamily="18" charset="0"/>
              </a:rPr>
              <a:t>¿CUÁL ES SU OBJETIVO?</a:t>
            </a:r>
          </a:p>
          <a:p>
            <a:pPr algn="ctr"/>
            <a:r>
              <a:rPr lang="es-EC" dirty="0">
                <a:latin typeface="Times New Roman" panose="02020603050405020304" pitchFamily="18" charset="0"/>
                <a:cs typeface="Times New Roman" panose="02020603050405020304" pitchFamily="18" charset="0"/>
              </a:rPr>
              <a:t>Los FCPC´s sirven para proveer oportunidades financieras y servicios oportunos a cada uno de sus partícipes.</a:t>
            </a:r>
            <a:endParaRPr lang="en-US" dirty="0">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9C829735-EFFC-4723-9157-B047CEE3CE54}"/>
              </a:ext>
            </a:extLst>
          </p:cNvPr>
          <p:cNvSpPr txBox="1"/>
          <p:nvPr/>
        </p:nvSpPr>
        <p:spPr>
          <a:xfrm>
            <a:off x="265564" y="4437112"/>
            <a:ext cx="3240360" cy="1477328"/>
          </a:xfrm>
          <a:prstGeom prst="rect">
            <a:avLst/>
          </a:prstGeom>
          <a:noFill/>
        </p:spPr>
        <p:txBody>
          <a:bodyPr wrap="square" rtlCol="0">
            <a:spAutoFit/>
          </a:bodyPr>
          <a:lstStyle/>
          <a:p>
            <a:pPr algn="ctr"/>
            <a:r>
              <a:rPr lang="es-EC" b="1" dirty="0">
                <a:solidFill>
                  <a:srgbClr val="C00000"/>
                </a:solidFill>
                <a:latin typeface="Times New Roman" panose="02020603050405020304" pitchFamily="18" charset="0"/>
                <a:cs typeface="Times New Roman" panose="02020603050405020304" pitchFamily="18" charset="0"/>
              </a:rPr>
              <a:t>¿CUÁNTOS FONDOS ADMINISTRA EL BIESS?</a:t>
            </a:r>
          </a:p>
          <a:p>
            <a:pPr algn="ctr"/>
            <a:r>
              <a:rPr lang="es-EC" dirty="0">
                <a:latin typeface="Times New Roman" panose="02020603050405020304" pitchFamily="18" charset="0"/>
                <a:cs typeface="Times New Roman" panose="02020603050405020304" pitchFamily="18" charset="0"/>
              </a:rPr>
              <a:t>Actualmente, administra 64 Fondos Complementarios Previsionales Cerrados Activos.</a:t>
            </a:r>
            <a:endParaRPr lang="en-US" dirty="0">
              <a:latin typeface="Times New Roman" panose="02020603050405020304" pitchFamily="18" charset="0"/>
              <a:cs typeface="Times New Roman" panose="02020603050405020304" pitchFamily="18" charset="0"/>
            </a:endParaRPr>
          </a:p>
        </p:txBody>
      </p:sp>
      <p:sp>
        <p:nvSpPr>
          <p:cNvPr id="24" name="CuadroTexto 23">
            <a:extLst>
              <a:ext uri="{FF2B5EF4-FFF2-40B4-BE49-F238E27FC236}">
                <a16:creationId xmlns:a16="http://schemas.microsoft.com/office/drawing/2014/main" id="{CD0779D2-CE81-43F5-8FB6-8F98BC0CBAA7}"/>
              </a:ext>
            </a:extLst>
          </p:cNvPr>
          <p:cNvSpPr txBox="1"/>
          <p:nvPr/>
        </p:nvSpPr>
        <p:spPr>
          <a:xfrm>
            <a:off x="5292080" y="4437112"/>
            <a:ext cx="3240360" cy="1477328"/>
          </a:xfrm>
          <a:prstGeom prst="rect">
            <a:avLst/>
          </a:prstGeom>
          <a:noFill/>
        </p:spPr>
        <p:txBody>
          <a:bodyPr wrap="square" rtlCol="0">
            <a:spAutoFit/>
          </a:bodyPr>
          <a:lstStyle/>
          <a:p>
            <a:pPr algn="ctr"/>
            <a:r>
              <a:rPr lang="es-EC" b="1" dirty="0">
                <a:solidFill>
                  <a:srgbClr val="C00000"/>
                </a:solidFill>
                <a:latin typeface="Times New Roman" panose="02020603050405020304" pitchFamily="18" charset="0"/>
                <a:cs typeface="Times New Roman" panose="02020603050405020304" pitchFamily="18" charset="0"/>
              </a:rPr>
              <a:t>¿CÓMO SE INVIERTEN?</a:t>
            </a:r>
          </a:p>
          <a:p>
            <a:pPr algn="ctr"/>
            <a:r>
              <a:rPr lang="es-EC" dirty="0">
                <a:latin typeface="Times New Roman" panose="02020603050405020304" pitchFamily="18" charset="0"/>
                <a:cs typeface="Times New Roman" panose="02020603050405020304" pitchFamily="18" charset="0"/>
              </a:rPr>
              <a:t>Se invierten en servicios crediticios para los partícipes y en inversiones que garanticen la rentabilidad de los FCPC´s.</a:t>
            </a:r>
            <a:endParaRPr lang="en-US" dirty="0">
              <a:latin typeface="Times New Roman" panose="02020603050405020304" pitchFamily="18" charset="0"/>
              <a:cs typeface="Times New Roman" panose="02020603050405020304" pitchFamily="18" charset="0"/>
            </a:endParaRPr>
          </a:p>
        </p:txBody>
      </p:sp>
      <p:pic>
        <p:nvPicPr>
          <p:cNvPr id="26" name="Imagen 25">
            <a:extLst>
              <a:ext uri="{FF2B5EF4-FFF2-40B4-BE49-F238E27FC236}">
                <a16:creationId xmlns:a16="http://schemas.microsoft.com/office/drawing/2014/main" id="{DB45BB03-C18C-443B-85F1-60137A831C3E}"/>
              </a:ext>
            </a:extLst>
          </p:cNvPr>
          <p:cNvPicPr>
            <a:picLocks noChangeAspect="1"/>
          </p:cNvPicPr>
          <p:nvPr/>
        </p:nvPicPr>
        <p:blipFill rotWithShape="1">
          <a:blip r:embed="rId3">
            <a:extLst>
              <a:ext uri="{28A0092B-C50C-407E-A947-70E740481C1C}">
                <a14:useLocalDpi xmlns:a14="http://schemas.microsoft.com/office/drawing/2010/main" val="0"/>
              </a:ext>
            </a:extLst>
          </a:blip>
          <a:srcRect l="7557" t="23183" r="10759" b="21906"/>
          <a:stretch/>
        </p:blipFill>
        <p:spPr>
          <a:xfrm>
            <a:off x="2682553" y="2632468"/>
            <a:ext cx="3778894" cy="1593063"/>
          </a:xfrm>
          <a:prstGeom prst="rect">
            <a:avLst/>
          </a:prstGeom>
        </p:spPr>
      </p:pic>
    </p:spTree>
    <p:extLst>
      <p:ext uri="{BB962C8B-B14F-4D97-AF65-F5344CB8AC3E}">
        <p14:creationId xmlns:p14="http://schemas.microsoft.com/office/powerpoint/2010/main" val="2628955626"/>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INVERSIONES NO PRIVATIVAS FCPC´S</a:t>
            </a:r>
          </a:p>
        </p:txBody>
      </p:sp>
      <p:pic>
        <p:nvPicPr>
          <p:cNvPr id="8" name="Imagen 7">
            <a:extLst>
              <a:ext uri="{FF2B5EF4-FFF2-40B4-BE49-F238E27FC236}">
                <a16:creationId xmlns:a16="http://schemas.microsoft.com/office/drawing/2014/main" id="{0D148CD5-6789-4DCF-B065-EE85FC772868}"/>
              </a:ext>
            </a:extLst>
          </p:cNvPr>
          <p:cNvPicPr>
            <a:picLocks noChangeAspect="1"/>
          </p:cNvPicPr>
          <p:nvPr/>
        </p:nvPicPr>
        <p:blipFill>
          <a:blip r:embed="rId3"/>
          <a:stretch>
            <a:fillRect/>
          </a:stretch>
        </p:blipFill>
        <p:spPr>
          <a:xfrm>
            <a:off x="3938587" y="620688"/>
            <a:ext cx="1266825" cy="1209675"/>
          </a:xfrm>
          <a:prstGeom prst="rect">
            <a:avLst/>
          </a:prstGeom>
        </p:spPr>
      </p:pic>
      <p:pic>
        <p:nvPicPr>
          <p:cNvPr id="9" name="Imagen 8">
            <a:extLst>
              <a:ext uri="{FF2B5EF4-FFF2-40B4-BE49-F238E27FC236}">
                <a16:creationId xmlns:a16="http://schemas.microsoft.com/office/drawing/2014/main" id="{AB46FE3E-4215-464F-9FA6-F29E09F0D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25" y="620688"/>
            <a:ext cx="2748949" cy="1008112"/>
          </a:xfrm>
          <a:prstGeom prst="rect">
            <a:avLst/>
          </a:prstGeom>
        </p:spPr>
      </p:pic>
      <p:pic>
        <p:nvPicPr>
          <p:cNvPr id="10" name="Imagen 9">
            <a:extLst>
              <a:ext uri="{FF2B5EF4-FFF2-40B4-BE49-F238E27FC236}">
                <a16:creationId xmlns:a16="http://schemas.microsoft.com/office/drawing/2014/main" id="{E40D6429-13FD-4FE6-A4A1-F4265D1CAF8F}"/>
              </a:ext>
            </a:extLst>
          </p:cNvPr>
          <p:cNvPicPr>
            <a:picLocks noChangeAspect="1"/>
          </p:cNvPicPr>
          <p:nvPr/>
        </p:nvPicPr>
        <p:blipFill>
          <a:blip r:embed="rId5"/>
          <a:stretch>
            <a:fillRect/>
          </a:stretch>
        </p:blipFill>
        <p:spPr>
          <a:xfrm>
            <a:off x="6876256" y="620688"/>
            <a:ext cx="1905000" cy="1276350"/>
          </a:xfrm>
          <a:prstGeom prst="rect">
            <a:avLst/>
          </a:prstGeom>
        </p:spPr>
      </p:pic>
      <p:graphicFrame>
        <p:nvGraphicFramePr>
          <p:cNvPr id="21" name="Tabla 20">
            <a:extLst>
              <a:ext uri="{FF2B5EF4-FFF2-40B4-BE49-F238E27FC236}">
                <a16:creationId xmlns:a16="http://schemas.microsoft.com/office/drawing/2014/main" id="{D430D1AA-6CC5-49BB-ABA9-203A71B72C18}"/>
              </a:ext>
            </a:extLst>
          </p:cNvPr>
          <p:cNvGraphicFramePr>
            <a:graphicFrameLocks noGrp="1"/>
          </p:cNvGraphicFramePr>
          <p:nvPr>
            <p:extLst>
              <p:ext uri="{D42A27DB-BD31-4B8C-83A1-F6EECF244321}">
                <p14:modId xmlns:p14="http://schemas.microsoft.com/office/powerpoint/2010/main" val="2150217324"/>
              </p:ext>
            </p:extLst>
          </p:nvPr>
        </p:nvGraphicFramePr>
        <p:xfrm>
          <a:off x="809998" y="3861048"/>
          <a:ext cx="7524002" cy="2042160"/>
        </p:xfrm>
        <a:graphic>
          <a:graphicData uri="http://schemas.openxmlformats.org/drawingml/2006/table">
            <a:tbl>
              <a:tblPr/>
              <a:tblGrid>
                <a:gridCol w="2250507">
                  <a:extLst>
                    <a:ext uri="{9D8B030D-6E8A-4147-A177-3AD203B41FA5}">
                      <a16:colId xmlns:a16="http://schemas.microsoft.com/office/drawing/2014/main" val="897484473"/>
                    </a:ext>
                  </a:extLst>
                </a:gridCol>
                <a:gridCol w="903246">
                  <a:extLst>
                    <a:ext uri="{9D8B030D-6E8A-4147-A177-3AD203B41FA5}">
                      <a16:colId xmlns:a16="http://schemas.microsoft.com/office/drawing/2014/main" val="1316730890"/>
                    </a:ext>
                  </a:extLst>
                </a:gridCol>
                <a:gridCol w="903246">
                  <a:extLst>
                    <a:ext uri="{9D8B030D-6E8A-4147-A177-3AD203B41FA5}">
                      <a16:colId xmlns:a16="http://schemas.microsoft.com/office/drawing/2014/main" val="3346274304"/>
                    </a:ext>
                  </a:extLst>
                </a:gridCol>
                <a:gridCol w="903246">
                  <a:extLst>
                    <a:ext uri="{9D8B030D-6E8A-4147-A177-3AD203B41FA5}">
                      <a16:colId xmlns:a16="http://schemas.microsoft.com/office/drawing/2014/main" val="2048207546"/>
                    </a:ext>
                  </a:extLst>
                </a:gridCol>
                <a:gridCol w="903246">
                  <a:extLst>
                    <a:ext uri="{9D8B030D-6E8A-4147-A177-3AD203B41FA5}">
                      <a16:colId xmlns:a16="http://schemas.microsoft.com/office/drawing/2014/main" val="2306781511"/>
                    </a:ext>
                  </a:extLst>
                </a:gridCol>
                <a:gridCol w="903246">
                  <a:extLst>
                    <a:ext uri="{9D8B030D-6E8A-4147-A177-3AD203B41FA5}">
                      <a16:colId xmlns:a16="http://schemas.microsoft.com/office/drawing/2014/main" val="225438017"/>
                    </a:ext>
                  </a:extLst>
                </a:gridCol>
                <a:gridCol w="757265">
                  <a:extLst>
                    <a:ext uri="{9D8B030D-6E8A-4147-A177-3AD203B41FA5}">
                      <a16:colId xmlns:a16="http://schemas.microsoft.com/office/drawing/2014/main" val="3198911905"/>
                    </a:ext>
                  </a:extLst>
                </a:gridCol>
              </a:tblGrid>
              <a:tr h="167640">
                <a:tc>
                  <a:txBody>
                    <a:bodyPr/>
                    <a:lstStyle/>
                    <a:p>
                      <a:pPr algn="l" fontAlgn="b"/>
                      <a:r>
                        <a:rPr lang="en-US" sz="1000" b="0" i="0" u="none" strike="noStrike">
                          <a:effectLst/>
                          <a:latin typeface="Arial" panose="020B060402020202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6">
                  <a:txBody>
                    <a:bodyPr/>
                    <a:lstStyle/>
                    <a:p>
                      <a:pPr algn="ctr" fontAlgn="b"/>
                      <a:r>
                        <a:rPr lang="en-US" sz="1000" b="1" i="0" u="none" strike="noStrike" dirty="0">
                          <a:solidFill>
                            <a:srgbClr val="C00000"/>
                          </a:solidFill>
                          <a:effectLst/>
                          <a:latin typeface="Times New Roman" panose="02020603050405020304" pitchFamily="18" charset="0"/>
                          <a:cs typeface="Times New Roman" panose="02020603050405020304" pitchFamily="18" charset="0"/>
                        </a:rPr>
                        <a:t>INVERSIONES NO PRIVATIVAS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5966672"/>
                  </a:ext>
                </a:extLst>
              </a:tr>
              <a:tr h="175260">
                <a:tc>
                  <a:txBody>
                    <a:bodyPr/>
                    <a:lstStyle/>
                    <a:p>
                      <a:pPr algn="l" fontAlgn="b"/>
                      <a:r>
                        <a:rPr lang="en-US" sz="1000" b="0" i="0" u="none" strike="noStrike">
                          <a:effectLst/>
                          <a:latin typeface="Arial" panose="020B060402020202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6">
                  <a:txBody>
                    <a:bodyPr/>
                    <a:lstStyle/>
                    <a:p>
                      <a:pPr algn="ctr" fontAlgn="b"/>
                      <a:r>
                        <a:rPr lang="es-ES" sz="1000" b="1" i="0" u="none" strike="noStrike" dirty="0">
                          <a:solidFill>
                            <a:srgbClr val="C00000"/>
                          </a:solidFill>
                          <a:effectLst/>
                          <a:latin typeface="Times New Roman" panose="02020603050405020304" pitchFamily="18" charset="0"/>
                          <a:cs typeface="Times New Roman" panose="02020603050405020304" pitchFamily="18" charset="0"/>
                        </a:rPr>
                        <a:t>AL 31 DE DICIEMBRE DE 2019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6091997"/>
                  </a:ext>
                </a:extLst>
              </a:tr>
              <a:tr h="175260">
                <a:tc>
                  <a:txBody>
                    <a:bodyPr/>
                    <a:lstStyle/>
                    <a:p>
                      <a:pPr algn="l" fontAlgn="b"/>
                      <a:r>
                        <a:rPr lang="en-US" sz="1000" b="0" i="0" u="none" strike="noStrike">
                          <a:effectLst/>
                          <a:latin typeface="Arial" panose="020B060402020202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C00000"/>
                          </a:solidFill>
                          <a:effectLst/>
                          <a:latin typeface="Times New Roman" panose="02020603050405020304" pitchFamily="18" charset="0"/>
                          <a:cs typeface="Times New Roman" panose="02020603050405020304" pitchFamily="18" charset="0"/>
                        </a:rPr>
                        <a:t>FCME-FCPC</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gridSpan="2">
                  <a:txBody>
                    <a:bodyPr/>
                    <a:lstStyle/>
                    <a:p>
                      <a:pPr algn="ctr" fontAlgn="b"/>
                      <a:r>
                        <a:rPr lang="en-US" sz="1000" b="1" i="0" u="none" strike="noStrike" dirty="0">
                          <a:solidFill>
                            <a:srgbClr val="C00000"/>
                          </a:solidFill>
                          <a:effectLst/>
                          <a:latin typeface="Times New Roman" panose="02020603050405020304" pitchFamily="18" charset="0"/>
                          <a:cs typeface="Times New Roman" panose="02020603050405020304" pitchFamily="18" charset="0"/>
                        </a:rPr>
                        <a:t>ASOPREP-FCPC</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algn="ctr" fontAlgn="b"/>
                      <a:r>
                        <a:rPr lang="en-US" sz="1000" b="1" i="0" u="none" strike="noStrike">
                          <a:solidFill>
                            <a:srgbClr val="C00000"/>
                          </a:solidFill>
                          <a:effectLst/>
                          <a:latin typeface="Times New Roman" panose="02020603050405020304" pitchFamily="18" charset="0"/>
                          <a:cs typeface="Times New Roman" panose="02020603050405020304" pitchFamily="18" charset="0"/>
                        </a:rPr>
                        <a:t>CAPREMCI-FCPC</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extLst>
                  <a:ext uri="{0D108BD9-81ED-4DB2-BD59-A6C34878D82A}">
                    <a16:rowId xmlns:a16="http://schemas.microsoft.com/office/drawing/2014/main" val="2493542316"/>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CERTIFICADOS DE DEPOSITO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32.090.380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35,63%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 $   25.475.539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96,72%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1000" b="0" i="0" u="none" strike="noStrike">
                          <a:effectLst/>
                          <a:latin typeface="Times New Roman" panose="02020603050405020304" pitchFamily="18" charset="0"/>
                          <a:cs typeface="Times New Roman" panose="02020603050405020304" pitchFamily="18" charset="0"/>
                        </a:rPr>
                        <a:t> $   22.713.943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79,74%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34312278"/>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POLIZAS DE ACUMULACION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13.517.074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15,01%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 -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853990675"/>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TITULARIZACIONES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796.541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0,88%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00900893"/>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ACCIONES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10.507.055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11,67%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 $       285.000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1,08%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95188862"/>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BONOS DEL ESTADO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9.023.511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10,02%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44501120"/>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PAGARES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952.949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1,06%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999841779"/>
                  </a:ext>
                </a:extLst>
              </a:tr>
              <a:tr h="16764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OBLIGACIONES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Arial" panose="020B0604020202020204" pitchFamily="34" charset="0"/>
                        </a:rPr>
                        <a:t> $   23.170.063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25,73%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000" b="0" i="0" u="none" strike="noStrike">
                          <a:effectLst/>
                          <a:latin typeface="Times New Roman" panose="02020603050405020304" pitchFamily="18" charset="0"/>
                          <a:cs typeface="Times New Roman" panose="02020603050405020304" pitchFamily="18" charset="0"/>
                        </a:rPr>
                        <a:t> $       180.000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0,68%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33803043"/>
                  </a:ext>
                </a:extLst>
              </a:tr>
              <a:tr h="175260">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PAPEL COMERCIAL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000" b="0" i="0" u="none" strike="noStrike">
                          <a:effectLst/>
                          <a:latin typeface="Times New Roman" panose="02020603050405020304" pitchFamily="18" charset="0"/>
                          <a:cs typeface="Times New Roman" panose="02020603050405020304" pitchFamily="18" charset="0"/>
                        </a:rPr>
                        <a:t> $       400.000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effectLst/>
                          <a:latin typeface="Times New Roman" panose="02020603050405020304" pitchFamily="18" charset="0"/>
                          <a:cs typeface="Times New Roman" panose="02020603050405020304" pitchFamily="18" charset="0"/>
                        </a:rPr>
                        <a:t>1,52%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1000" b="0" i="0" u="none" strike="noStrike" dirty="0">
                          <a:effectLst/>
                          <a:latin typeface="Times New Roman" panose="02020603050405020304" pitchFamily="18" charset="0"/>
                          <a:cs typeface="Times New Roman" panose="02020603050405020304" pitchFamily="18" charset="0"/>
                        </a:rPr>
                        <a:t> $     5.770.402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0" i="0" u="none" strike="noStrike" dirty="0">
                          <a:effectLst/>
                          <a:latin typeface="Times New Roman" panose="02020603050405020304" pitchFamily="18" charset="0"/>
                          <a:cs typeface="Times New Roman" panose="02020603050405020304" pitchFamily="18" charset="0"/>
                        </a:rPr>
                        <a:t>20,26%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57894651"/>
                  </a:ext>
                </a:extLst>
              </a:tr>
              <a:tr h="175260">
                <a:tc>
                  <a:txBody>
                    <a:bodyPr/>
                    <a:lstStyle/>
                    <a:p>
                      <a:pPr algn="l" fontAlgn="b"/>
                      <a:r>
                        <a:rPr lang="en-US" sz="1000" b="1" i="0" u="none" strike="noStrike" dirty="0">
                          <a:effectLst/>
                          <a:latin typeface="Times New Roman" panose="02020603050405020304" pitchFamily="18" charset="0"/>
                          <a:cs typeface="Times New Roman" panose="02020603050405020304" pitchFamily="18" charset="0"/>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a:effectLst/>
                          <a:latin typeface="Arial" panose="020B0604020202020204" pitchFamily="34" charset="0"/>
                        </a:rPr>
                        <a:t> $   90.057.572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000" b="1" i="0" u="none" strike="noStrike">
                          <a:effectLst/>
                          <a:latin typeface="Times New Roman" panose="02020603050405020304" pitchFamily="18" charset="0"/>
                          <a:cs typeface="Times New Roman" panose="02020603050405020304" pitchFamily="18" charset="0"/>
                        </a:rPr>
                        <a:t>100,00%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1000" b="1" i="0" u="none" strike="noStrike">
                          <a:effectLst/>
                          <a:latin typeface="Times New Roman" panose="02020603050405020304" pitchFamily="18" charset="0"/>
                          <a:cs typeface="Times New Roman" panose="02020603050405020304" pitchFamily="18" charset="0"/>
                        </a:rPr>
                        <a:t> $   26.340.539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1" i="0" u="none" strike="noStrike">
                          <a:effectLst/>
                          <a:latin typeface="Times New Roman" panose="02020603050405020304" pitchFamily="18" charset="0"/>
                          <a:cs typeface="Times New Roman" panose="02020603050405020304" pitchFamily="18" charset="0"/>
                        </a:rPr>
                        <a:t>100,00%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fontAlgn="b"/>
                      <a:r>
                        <a:rPr lang="en-US" sz="1000" b="1" i="0" u="none" strike="noStrike">
                          <a:effectLst/>
                          <a:latin typeface="Times New Roman" panose="02020603050405020304" pitchFamily="18" charset="0"/>
                          <a:cs typeface="Times New Roman" panose="02020603050405020304" pitchFamily="18" charset="0"/>
                        </a:rPr>
                        <a:t> $   28.484.345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000" b="1" i="0" u="none" strike="noStrike" dirty="0">
                          <a:effectLst/>
                          <a:latin typeface="Times New Roman" panose="02020603050405020304" pitchFamily="18" charset="0"/>
                          <a:cs typeface="Times New Roman" panose="02020603050405020304" pitchFamily="18" charset="0"/>
                        </a:rPr>
                        <a:t>100,00%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74218807"/>
                  </a:ext>
                </a:extLst>
              </a:tr>
            </a:tbl>
          </a:graphicData>
        </a:graphic>
      </p:graphicFrame>
      <p:graphicFrame>
        <p:nvGraphicFramePr>
          <p:cNvPr id="24" name="Tabla 23">
            <a:extLst>
              <a:ext uri="{FF2B5EF4-FFF2-40B4-BE49-F238E27FC236}">
                <a16:creationId xmlns:a16="http://schemas.microsoft.com/office/drawing/2014/main" id="{D3871479-293A-40F6-B5D3-07A2DCC905ED}"/>
              </a:ext>
            </a:extLst>
          </p:cNvPr>
          <p:cNvGraphicFramePr>
            <a:graphicFrameLocks noGrp="1"/>
          </p:cNvGraphicFramePr>
          <p:nvPr>
            <p:extLst>
              <p:ext uri="{D42A27DB-BD31-4B8C-83A1-F6EECF244321}">
                <p14:modId xmlns:p14="http://schemas.microsoft.com/office/powerpoint/2010/main" val="842733879"/>
              </p:ext>
            </p:extLst>
          </p:nvPr>
        </p:nvGraphicFramePr>
        <p:xfrm>
          <a:off x="946149" y="1844824"/>
          <a:ext cx="7251700" cy="1838325"/>
        </p:xfrm>
        <a:graphic>
          <a:graphicData uri="http://schemas.openxmlformats.org/drawingml/2006/table">
            <a:tbl>
              <a:tblPr/>
              <a:tblGrid>
                <a:gridCol w="292100">
                  <a:extLst>
                    <a:ext uri="{9D8B030D-6E8A-4147-A177-3AD203B41FA5}">
                      <a16:colId xmlns:a16="http://schemas.microsoft.com/office/drawing/2014/main" val="456240435"/>
                    </a:ext>
                  </a:extLst>
                </a:gridCol>
                <a:gridCol w="1701800">
                  <a:extLst>
                    <a:ext uri="{9D8B030D-6E8A-4147-A177-3AD203B41FA5}">
                      <a16:colId xmlns:a16="http://schemas.microsoft.com/office/drawing/2014/main" val="2905971412"/>
                    </a:ext>
                  </a:extLst>
                </a:gridCol>
                <a:gridCol w="1079500">
                  <a:extLst>
                    <a:ext uri="{9D8B030D-6E8A-4147-A177-3AD203B41FA5}">
                      <a16:colId xmlns:a16="http://schemas.microsoft.com/office/drawing/2014/main" val="4151289753"/>
                    </a:ext>
                  </a:extLst>
                </a:gridCol>
                <a:gridCol w="1079500">
                  <a:extLst>
                    <a:ext uri="{9D8B030D-6E8A-4147-A177-3AD203B41FA5}">
                      <a16:colId xmlns:a16="http://schemas.microsoft.com/office/drawing/2014/main" val="3353127993"/>
                    </a:ext>
                  </a:extLst>
                </a:gridCol>
                <a:gridCol w="939800">
                  <a:extLst>
                    <a:ext uri="{9D8B030D-6E8A-4147-A177-3AD203B41FA5}">
                      <a16:colId xmlns:a16="http://schemas.microsoft.com/office/drawing/2014/main" val="3261471774"/>
                    </a:ext>
                  </a:extLst>
                </a:gridCol>
                <a:gridCol w="1079500">
                  <a:extLst>
                    <a:ext uri="{9D8B030D-6E8A-4147-A177-3AD203B41FA5}">
                      <a16:colId xmlns:a16="http://schemas.microsoft.com/office/drawing/2014/main" val="1725114709"/>
                    </a:ext>
                  </a:extLst>
                </a:gridCol>
                <a:gridCol w="1079500">
                  <a:extLst>
                    <a:ext uri="{9D8B030D-6E8A-4147-A177-3AD203B41FA5}">
                      <a16:colId xmlns:a16="http://schemas.microsoft.com/office/drawing/2014/main" val="2787899737"/>
                    </a:ext>
                  </a:extLst>
                </a:gridCol>
              </a:tblGrid>
              <a:tr h="733425">
                <a:tc>
                  <a:txBody>
                    <a:bodyPr/>
                    <a:lstStyle/>
                    <a:p>
                      <a:pPr algn="ctr" fontAlgn="ctr"/>
                      <a:r>
                        <a:rPr lang="en-US" sz="1100" b="1" i="0" u="none" strike="noStrike">
                          <a:effectLst/>
                          <a:latin typeface="Times New Roman" panose="02020603050405020304" pitchFamily="18"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FONDO COMPLEMENTARIO PREVISIONAL CERRADO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ACTIVOS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CUENTA INDIVIDUAL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UTILIDAD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INVERSIONES PRIVATIVAS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a:effectLst/>
                          <a:latin typeface="Times New Roman" panose="02020603050405020304" pitchFamily="18" charset="0"/>
                        </a:rPr>
                        <a:t>INVERSIONES NO PRIVATIVAS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11603713"/>
                  </a:ext>
                </a:extLst>
              </a:tr>
              <a:tr h="220980">
                <a:tc>
                  <a:txBody>
                    <a:bodyPr/>
                    <a:lstStyle/>
                    <a:p>
                      <a:pPr algn="ctr" fontAlgn="ctr"/>
                      <a:r>
                        <a:rPr lang="en-US" sz="1100" b="1" i="0" u="none" strike="noStrike">
                          <a:effectLst/>
                          <a:latin typeface="Times New Roman" panose="02020603050405020304" pitchFamily="18"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FCME FCPC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$396.251.089,62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$341.899.662,35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$9.231.412,18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$168.599.057,12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90.057.571,81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194294"/>
                  </a:ext>
                </a:extLst>
              </a:tr>
              <a:tr h="220980">
                <a:tc>
                  <a:txBody>
                    <a:bodyPr/>
                    <a:lstStyle/>
                    <a:p>
                      <a:pPr algn="ctr" fontAlgn="ctr"/>
                      <a:r>
                        <a:rPr lang="en-US" sz="1100" b="1" i="0" u="none" strike="noStrike">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CAPREMCI FCPC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72.785.789,16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56.220.562,12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$5.489.466,77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31.503.289,16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28.484.344,90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199138225"/>
                  </a:ext>
                </a:extLst>
              </a:tr>
              <a:tr h="220980">
                <a:tc>
                  <a:txBody>
                    <a:bodyPr/>
                    <a:lstStyle/>
                    <a:p>
                      <a:pPr algn="ctr" fontAlgn="ctr"/>
                      <a:r>
                        <a:rPr lang="en-US" sz="1100" b="1" i="0" u="none" strike="noStrike">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ASOPREP FCPC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67.839.439,44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56.351.678,48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$4.477.667,02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29.737.350,15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26.340.538,89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94177"/>
                  </a:ext>
                </a:extLst>
              </a:tr>
              <a:tr h="220980">
                <a:tc>
                  <a:txBody>
                    <a:bodyPr/>
                    <a:lstStyle/>
                    <a:p>
                      <a:pPr algn="ctr" fontAlgn="ctr"/>
                      <a:r>
                        <a:rPr lang="en-US" sz="1100" b="1" i="0" u="none" strike="noStrike">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CORFOCESANTÍA FCPC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23.350.768,77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21.342.643,74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858.154,63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14.302.128,04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100" b="0" i="0" u="none" strike="noStrike">
                          <a:effectLst/>
                          <a:latin typeface="Times New Roman" panose="02020603050405020304" pitchFamily="18" charset="0"/>
                        </a:rPr>
                        <a:t> $   6.668.047,24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271555271"/>
                  </a:ext>
                </a:extLst>
              </a:tr>
              <a:tr h="220980">
                <a:tc>
                  <a:txBody>
                    <a:bodyPr/>
                    <a:lstStyle/>
                    <a:p>
                      <a:pPr algn="ctr" fontAlgn="ctr"/>
                      <a:r>
                        <a:rPr lang="en-US" sz="1100" b="1" i="0" u="none" strike="noStrike">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DGAC FCPC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14.106.784,13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1.254.501,46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$1.242.064,80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effectLst/>
                          <a:latin typeface="Times New Roman" panose="02020603050405020304" pitchFamily="18" charset="0"/>
                        </a:rPr>
                        <a:t> $   7.503.692,80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effectLst/>
                          <a:latin typeface="Times New Roman" panose="02020603050405020304" pitchFamily="18" charset="0"/>
                        </a:rPr>
                        <a:t> $   5.511.226,47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217244"/>
                  </a:ext>
                </a:extLst>
              </a:tr>
            </a:tbl>
          </a:graphicData>
        </a:graphic>
      </p:graphicFrame>
    </p:spTree>
    <p:extLst>
      <p:ext uri="{BB962C8B-B14F-4D97-AF65-F5344CB8AC3E}">
        <p14:creationId xmlns:p14="http://schemas.microsoft.com/office/powerpoint/2010/main" val="1393015942"/>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EL MERCADO DE VALORES EN LA BVQ</a:t>
            </a:r>
          </a:p>
        </p:txBody>
      </p:sp>
      <p:sp>
        <p:nvSpPr>
          <p:cNvPr id="36" name="35 Rectángulo"/>
          <p:cNvSpPr/>
          <p:nvPr/>
        </p:nvSpPr>
        <p:spPr>
          <a:xfrm>
            <a:off x="112713" y="702915"/>
            <a:ext cx="4964112" cy="307777"/>
          </a:xfrm>
          <a:prstGeom prst="rect">
            <a:avLst/>
          </a:prstGeom>
        </p:spPr>
        <p:txBody>
          <a:bodyPr>
            <a:spAutoFit/>
          </a:bodyPr>
          <a:lstStyle/>
          <a:p>
            <a:r>
              <a:rPr lang="es-EC" sz="1400" b="1" dirty="0">
                <a:latin typeface="Times New Roman" panose="02020603050405020304" pitchFamily="18" charset="0"/>
              </a:rPr>
              <a:t>Figura No 6. </a:t>
            </a:r>
            <a:r>
              <a:rPr lang="es-EC" sz="1400" dirty="0">
                <a:latin typeface="Times New Roman" panose="02020603050405020304" pitchFamily="18" charset="0"/>
              </a:rPr>
              <a:t>Instrumentos financieros negociados en la B.V.Q.</a:t>
            </a:r>
          </a:p>
        </p:txBody>
      </p:sp>
      <p:sp>
        <p:nvSpPr>
          <p:cNvPr id="38" name="37 Rectángulo"/>
          <p:cNvSpPr/>
          <p:nvPr/>
        </p:nvSpPr>
        <p:spPr>
          <a:xfrm>
            <a:off x="101600" y="5199583"/>
            <a:ext cx="5113338" cy="523220"/>
          </a:xfrm>
          <a:prstGeom prst="rect">
            <a:avLst/>
          </a:prstGeom>
        </p:spPr>
        <p:txBody>
          <a:bodyPr>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Bolsa de Valores de Quito, 2020.</a:t>
            </a: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Bolsa de Valores de Quito.</a:t>
            </a:r>
          </a:p>
        </p:txBody>
      </p:sp>
      <p:sp>
        <p:nvSpPr>
          <p:cNvPr id="39" name="38 Rectángulo"/>
          <p:cNvSpPr/>
          <p:nvPr/>
        </p:nvSpPr>
        <p:spPr>
          <a:xfrm>
            <a:off x="5940152" y="5014917"/>
            <a:ext cx="2952328" cy="738664"/>
          </a:xfrm>
          <a:prstGeom prst="rect">
            <a:avLst/>
          </a:prstGeom>
        </p:spPr>
        <p:txBody>
          <a:bodyPr wrap="square">
            <a:spAutoFit/>
          </a:bodyPr>
          <a:lstStyle/>
          <a:p>
            <a:pPr>
              <a:defRPr/>
            </a:pPr>
            <a:r>
              <a:rPr lang="es-EC" sz="1400" b="1" dirty="0">
                <a:latin typeface="Times New Roman" panose="02020603050405020304" pitchFamily="18" charset="0"/>
              </a:rPr>
              <a:t>Fuente: </a:t>
            </a:r>
            <a:r>
              <a:rPr lang="es-EC" sz="1400" dirty="0">
                <a:latin typeface="Times New Roman" panose="02020603050405020304" pitchFamily="18" charset="0"/>
              </a:rPr>
              <a:t>Informe Bursátil Mensual. </a:t>
            </a:r>
          </a:p>
          <a:p>
            <a:pPr>
              <a:defRPr/>
            </a:pPr>
            <a:r>
              <a:rPr lang="es-EC" sz="1400" dirty="0">
                <a:latin typeface="Times New Roman" panose="02020603050405020304" pitchFamily="18" charset="0"/>
              </a:rPr>
              <a:t>Bolsa de Valores de Quito, Dic-2020.</a:t>
            </a:r>
          </a:p>
          <a:p>
            <a:pPr>
              <a:defRPr/>
            </a:pPr>
            <a:r>
              <a:rPr lang="es-EC" sz="1400" b="1" dirty="0">
                <a:latin typeface="Times New Roman" panose="02020603050405020304" pitchFamily="18" charset="0"/>
              </a:rPr>
              <a:t>Elaborado por: </a:t>
            </a:r>
            <a:r>
              <a:rPr lang="es-EC" sz="1400" dirty="0">
                <a:latin typeface="Times New Roman" panose="02020603050405020304" pitchFamily="18" charset="0"/>
              </a:rPr>
              <a:t>El Autor.</a:t>
            </a:r>
          </a:p>
        </p:txBody>
      </p:sp>
      <p:sp>
        <p:nvSpPr>
          <p:cNvPr id="47" name="46 Rectángulo"/>
          <p:cNvSpPr/>
          <p:nvPr/>
        </p:nvSpPr>
        <p:spPr>
          <a:xfrm>
            <a:off x="5251450" y="694437"/>
            <a:ext cx="3892550" cy="523220"/>
          </a:xfrm>
          <a:prstGeom prst="rect">
            <a:avLst/>
          </a:prstGeom>
        </p:spPr>
        <p:txBody>
          <a:bodyPr>
            <a:spAutoFit/>
          </a:bodyPr>
          <a:lstStyle/>
          <a:p>
            <a:r>
              <a:rPr lang="es-EC" sz="1400" b="1" dirty="0">
                <a:latin typeface="Times New Roman" panose="02020603050405020304" pitchFamily="18" charset="0"/>
              </a:rPr>
              <a:t>Tabla 3. </a:t>
            </a:r>
            <a:r>
              <a:rPr lang="es-EC" sz="1400" dirty="0">
                <a:latin typeface="Times New Roman" panose="02020603050405020304" pitchFamily="18" charset="0"/>
              </a:rPr>
              <a:t>Resumen de emisores registrados en la Intendencia de Mercado de Valores – I.M.V.Q.</a:t>
            </a:r>
          </a:p>
        </p:txBody>
      </p:sp>
      <p:graphicFrame>
        <p:nvGraphicFramePr>
          <p:cNvPr id="2" name="Tabla 1"/>
          <p:cNvGraphicFramePr>
            <a:graphicFrameLocks noGrp="1"/>
          </p:cNvGraphicFramePr>
          <p:nvPr>
            <p:extLst>
              <p:ext uri="{D42A27DB-BD31-4B8C-83A1-F6EECF244321}">
                <p14:modId xmlns:p14="http://schemas.microsoft.com/office/powerpoint/2010/main" val="3775874973"/>
              </p:ext>
            </p:extLst>
          </p:nvPr>
        </p:nvGraphicFramePr>
        <p:xfrm>
          <a:off x="5438080" y="1583035"/>
          <a:ext cx="3454400" cy="3286125"/>
        </p:xfrm>
        <a:graphic>
          <a:graphicData uri="http://schemas.openxmlformats.org/drawingml/2006/table">
            <a:tbl>
              <a:tblPr firstRow="1" firstCol="1" bandRow="1">
                <a:tableStyleId>{9D7B26C5-4107-4FEC-AEDC-1716B250A1EF}</a:tableStyleId>
              </a:tblPr>
              <a:tblGrid>
                <a:gridCol w="3142615">
                  <a:extLst>
                    <a:ext uri="{9D8B030D-6E8A-4147-A177-3AD203B41FA5}">
                      <a16:colId xmlns:a16="http://schemas.microsoft.com/office/drawing/2014/main" val="20000"/>
                    </a:ext>
                  </a:extLst>
                </a:gridCol>
                <a:gridCol w="311785">
                  <a:extLst>
                    <a:ext uri="{9D8B030D-6E8A-4147-A177-3AD203B41FA5}">
                      <a16:colId xmlns:a16="http://schemas.microsoft.com/office/drawing/2014/main" val="20001"/>
                    </a:ext>
                  </a:extLst>
                </a:gridCol>
              </a:tblGrid>
              <a:tr h="200025">
                <a:tc gridSpan="2">
                  <a:txBody>
                    <a:bodyPr/>
                    <a:lstStyle/>
                    <a:p>
                      <a:pPr algn="ctr">
                        <a:lnSpc>
                          <a:spcPct val="107000"/>
                        </a:lnSpc>
                        <a:spcAft>
                          <a:spcPts val="0"/>
                        </a:spcAft>
                      </a:pPr>
                      <a:r>
                        <a:rPr lang="es-EC" sz="1000" dirty="0">
                          <a:effectLst/>
                        </a:rPr>
                        <a:t>EMISORES REGISTRADOS EN LA IMVQ</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0"/>
                  </a:ext>
                </a:extLst>
              </a:tr>
              <a:tr h="190500">
                <a:tc>
                  <a:txBody>
                    <a:bodyPr/>
                    <a:lstStyle/>
                    <a:p>
                      <a:pPr>
                        <a:lnSpc>
                          <a:spcPct val="107000"/>
                        </a:lnSpc>
                        <a:spcAft>
                          <a:spcPts val="0"/>
                        </a:spcAft>
                      </a:pPr>
                      <a:r>
                        <a:rPr lang="es-EC" sz="1000">
                          <a:effectLst/>
                        </a:rPr>
                        <a:t>Total Registrado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332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00025">
                <a:tc gridSpan="2">
                  <a:txBody>
                    <a:bodyPr/>
                    <a:lstStyle/>
                    <a:p>
                      <a:pPr algn="ctr">
                        <a:lnSpc>
                          <a:spcPct val="107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extLst>
                  <a:ext uri="{0D108BD9-81ED-4DB2-BD59-A6C34878D82A}">
                    <a16:rowId xmlns:a16="http://schemas.microsoft.com/office/drawing/2014/main" val="10002"/>
                  </a:ext>
                </a:extLst>
              </a:tr>
              <a:tr h="200025">
                <a:tc gridSpan="2">
                  <a:txBody>
                    <a:bodyPr/>
                    <a:lstStyle/>
                    <a:p>
                      <a:pPr algn="ctr">
                        <a:lnSpc>
                          <a:spcPct val="107000"/>
                        </a:lnSpc>
                        <a:spcAft>
                          <a:spcPts val="0"/>
                        </a:spcAft>
                      </a:pPr>
                      <a:r>
                        <a:rPr lang="es-EC" sz="1000">
                          <a:effectLst/>
                        </a:rPr>
                        <a:t>SEGMENTACIÓN FINANCIERO/NO FINANCIERO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3"/>
                  </a:ext>
                </a:extLst>
              </a:tr>
              <a:tr h="190500">
                <a:tc>
                  <a:txBody>
                    <a:bodyPr/>
                    <a:lstStyle/>
                    <a:p>
                      <a:pPr>
                        <a:lnSpc>
                          <a:spcPct val="107000"/>
                        </a:lnSpc>
                        <a:spcAft>
                          <a:spcPts val="0"/>
                        </a:spcAft>
                      </a:pPr>
                      <a:r>
                        <a:rPr lang="es-EC" sz="1000">
                          <a:effectLst/>
                        </a:rPr>
                        <a:t>Financiero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190500">
                <a:tc>
                  <a:txBody>
                    <a:bodyPr/>
                    <a:lstStyle/>
                    <a:p>
                      <a:pPr>
                        <a:lnSpc>
                          <a:spcPct val="107000"/>
                        </a:lnSpc>
                        <a:spcAft>
                          <a:spcPts val="0"/>
                        </a:spcAft>
                      </a:pPr>
                      <a:r>
                        <a:rPr lang="es-EC" sz="1000">
                          <a:effectLst/>
                        </a:rPr>
                        <a:t>No Financiero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295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00025">
                <a:tc gridSpan="2">
                  <a:txBody>
                    <a:bodyPr/>
                    <a:lstStyle/>
                    <a:p>
                      <a:pPr algn="ctr">
                        <a:lnSpc>
                          <a:spcPct val="107000"/>
                        </a:lnSpc>
                        <a:spcAft>
                          <a:spcPts val="0"/>
                        </a:spcAft>
                      </a:pPr>
                      <a:r>
                        <a:rPr lang="es-EC" sz="10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extLst>
                  <a:ext uri="{0D108BD9-81ED-4DB2-BD59-A6C34878D82A}">
                    <a16:rowId xmlns:a16="http://schemas.microsoft.com/office/drawing/2014/main" val="10006"/>
                  </a:ext>
                </a:extLst>
              </a:tr>
              <a:tr h="200025">
                <a:tc gridSpan="2">
                  <a:txBody>
                    <a:bodyPr/>
                    <a:lstStyle/>
                    <a:p>
                      <a:pPr algn="ctr">
                        <a:lnSpc>
                          <a:spcPct val="107000"/>
                        </a:lnSpc>
                        <a:spcAft>
                          <a:spcPts val="0"/>
                        </a:spcAft>
                      </a:pPr>
                      <a:r>
                        <a:rPr lang="es-EC" sz="1000" dirty="0">
                          <a:effectLst/>
                        </a:rPr>
                        <a:t>SEGMENTACIÓN POR SECTOR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0007"/>
                  </a:ext>
                </a:extLst>
              </a:tr>
              <a:tr h="190500">
                <a:tc>
                  <a:txBody>
                    <a:bodyPr/>
                    <a:lstStyle/>
                    <a:p>
                      <a:pPr>
                        <a:lnSpc>
                          <a:spcPct val="107000"/>
                        </a:lnSpc>
                        <a:spcAft>
                          <a:spcPts val="0"/>
                        </a:spcAft>
                      </a:pPr>
                      <a:r>
                        <a:rPr lang="es-EC" sz="1000">
                          <a:effectLst/>
                        </a:rPr>
                        <a:t>Agrícola, ganadero, pesquero y maderero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190500">
                <a:tc>
                  <a:txBody>
                    <a:bodyPr/>
                    <a:lstStyle/>
                    <a:p>
                      <a:pPr>
                        <a:lnSpc>
                          <a:spcPct val="107000"/>
                        </a:lnSpc>
                        <a:spcAft>
                          <a:spcPts val="0"/>
                        </a:spcAft>
                      </a:pPr>
                      <a:r>
                        <a:rPr lang="es-EC" sz="1000">
                          <a:effectLst/>
                        </a:rPr>
                        <a:t>Comercial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190500">
                <a:tc>
                  <a:txBody>
                    <a:bodyPr/>
                    <a:lstStyle/>
                    <a:p>
                      <a:pPr>
                        <a:lnSpc>
                          <a:spcPct val="107000"/>
                        </a:lnSpc>
                        <a:spcAft>
                          <a:spcPts val="0"/>
                        </a:spcAft>
                      </a:pPr>
                      <a:r>
                        <a:rPr lang="es-EC" sz="1000">
                          <a:effectLst/>
                        </a:rPr>
                        <a:t>Energía y Minas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190500">
                <a:tc>
                  <a:txBody>
                    <a:bodyPr/>
                    <a:lstStyle/>
                    <a:p>
                      <a:pPr>
                        <a:lnSpc>
                          <a:spcPct val="107000"/>
                        </a:lnSpc>
                        <a:spcAft>
                          <a:spcPts val="0"/>
                        </a:spcAft>
                      </a:pPr>
                      <a:r>
                        <a:rPr lang="es-EC" sz="1000">
                          <a:effectLst/>
                        </a:rPr>
                        <a:t>Financiero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190500">
                <a:tc>
                  <a:txBody>
                    <a:bodyPr/>
                    <a:lstStyle/>
                    <a:p>
                      <a:pPr>
                        <a:lnSpc>
                          <a:spcPct val="107000"/>
                        </a:lnSpc>
                        <a:spcAft>
                          <a:spcPts val="0"/>
                        </a:spcAft>
                      </a:pPr>
                      <a:r>
                        <a:rPr lang="es-EC" sz="1000">
                          <a:effectLst/>
                        </a:rPr>
                        <a:t>Industrial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r h="190500">
                <a:tc>
                  <a:txBody>
                    <a:bodyPr/>
                    <a:lstStyle/>
                    <a:p>
                      <a:pPr>
                        <a:lnSpc>
                          <a:spcPct val="107000"/>
                        </a:lnSpc>
                        <a:spcAft>
                          <a:spcPts val="0"/>
                        </a:spcAft>
                      </a:pPr>
                      <a:r>
                        <a:rPr lang="es-EC" sz="1000">
                          <a:effectLst/>
                        </a:rPr>
                        <a:t>Inmobiliario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3"/>
                  </a:ext>
                </a:extLst>
              </a:tr>
              <a:tr h="190500">
                <a:tc>
                  <a:txBody>
                    <a:bodyPr/>
                    <a:lstStyle/>
                    <a:p>
                      <a:pPr>
                        <a:lnSpc>
                          <a:spcPct val="107000"/>
                        </a:lnSpc>
                        <a:spcAft>
                          <a:spcPts val="0"/>
                        </a:spcAft>
                      </a:pPr>
                      <a:r>
                        <a:rPr lang="es-EC" sz="1000">
                          <a:effectLst/>
                        </a:rPr>
                        <a:t>Mutualistas y Cooperativas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4"/>
                  </a:ext>
                </a:extLst>
              </a:tr>
              <a:tr h="190500">
                <a:tc>
                  <a:txBody>
                    <a:bodyPr/>
                    <a:lstStyle/>
                    <a:p>
                      <a:pPr>
                        <a:lnSpc>
                          <a:spcPct val="107000"/>
                        </a:lnSpc>
                        <a:spcAft>
                          <a:spcPts val="0"/>
                        </a:spcAft>
                      </a:pPr>
                      <a:r>
                        <a:rPr lang="es-EC" sz="1000">
                          <a:effectLst/>
                        </a:rPr>
                        <a:t>Servicios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a:effectLst/>
                        </a:rPr>
                        <a:t>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5"/>
                  </a:ext>
                </a:extLst>
              </a:tr>
              <a:tr h="190500">
                <a:tc>
                  <a:txBody>
                    <a:bodyPr/>
                    <a:lstStyle/>
                    <a:p>
                      <a:pPr>
                        <a:lnSpc>
                          <a:spcPct val="107000"/>
                        </a:lnSpc>
                        <a:spcAft>
                          <a:spcPts val="0"/>
                        </a:spcAft>
                      </a:pPr>
                      <a:r>
                        <a:rPr lang="es-EC" sz="1000" dirty="0">
                          <a:effectLst/>
                        </a:rPr>
                        <a:t>Construcción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EC" sz="1000" dirty="0">
                          <a:effectLst/>
                        </a:rPr>
                        <a:t>13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6"/>
                  </a:ext>
                </a:extLst>
              </a:tr>
            </a:tbl>
          </a:graphicData>
        </a:graphic>
      </p:graphicFrame>
      <p:pic>
        <p:nvPicPr>
          <p:cNvPr id="54" name="Imagen 53"/>
          <p:cNvPicPr/>
          <p:nvPr/>
        </p:nvPicPr>
        <p:blipFill>
          <a:blip r:embed="rId3">
            <a:extLst>
              <a:ext uri="{28A0092B-C50C-407E-A947-70E740481C1C}">
                <a14:useLocalDpi xmlns:a14="http://schemas.microsoft.com/office/drawing/2010/main" val="0"/>
              </a:ext>
            </a:extLst>
          </a:blip>
          <a:stretch>
            <a:fillRect/>
          </a:stretch>
        </p:blipFill>
        <p:spPr>
          <a:xfrm>
            <a:off x="58102" y="1227559"/>
            <a:ext cx="5106035" cy="3857625"/>
          </a:xfrm>
          <a:prstGeom prst="rect">
            <a:avLst/>
          </a:prstGeom>
        </p:spPr>
      </p:pic>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3 Título"/>
          <p:cNvSpPr>
            <a:spLocks noGrp="1"/>
          </p:cNvSpPr>
          <p:nvPr>
            <p:ph type="title"/>
          </p:nvPr>
        </p:nvSpPr>
        <p:spPr>
          <a:xfrm>
            <a:off x="0" y="0"/>
            <a:ext cx="9144000" cy="620713"/>
          </a:xfrm>
        </p:spPr>
        <p:txBody>
          <a:bodyPr/>
          <a:lstStyle/>
          <a:p>
            <a:pPr eaLnBrk="1" hangingPunct="1"/>
            <a:r>
              <a:rPr lang="es-ES" sz="2000" b="1" dirty="0">
                <a:ln w="9525">
                  <a:solidFill>
                    <a:schemeClr val="bg1"/>
                  </a:solidFill>
                  <a:prstDash val="solid"/>
                </a:ln>
                <a:effectLst>
                  <a:innerShdw blurRad="114300">
                    <a:prstClr val="black"/>
                  </a:innerShdw>
                </a:effectLst>
                <a:latin typeface="Arial" charset="0"/>
                <a:ea typeface="+mn-ea"/>
                <a:cs typeface="Arial" charset="0"/>
              </a:rPr>
              <a:t>PRINCIPALES EMISORES DE RENTA VARIABLE EN LA BVQ</a:t>
            </a:r>
          </a:p>
        </p:txBody>
      </p:sp>
      <p:sp>
        <p:nvSpPr>
          <p:cNvPr id="36" name="35 Rectángulo"/>
          <p:cNvSpPr/>
          <p:nvPr/>
        </p:nvSpPr>
        <p:spPr>
          <a:xfrm>
            <a:off x="112713" y="692150"/>
            <a:ext cx="8780462" cy="307777"/>
          </a:xfrm>
          <a:prstGeom prst="rect">
            <a:avLst/>
          </a:prstGeom>
        </p:spPr>
        <p:txBody>
          <a:bodyPr>
            <a:spAutoFit/>
          </a:bodyPr>
          <a:lstStyle/>
          <a:p>
            <a:pPr>
              <a:defRPr/>
            </a:pPr>
            <a:r>
              <a:rPr lang="es-ES" sz="1400" b="1" dirty="0">
                <a:latin typeface="Times New Roman" panose="02020603050405020304" pitchFamily="18" charset="0"/>
              </a:rPr>
              <a:t>Tabla 4. </a:t>
            </a:r>
            <a:r>
              <a:rPr lang="es-ES" sz="1400" dirty="0">
                <a:latin typeface="Times New Roman" panose="02020603050405020304" pitchFamily="18" charset="0"/>
              </a:rPr>
              <a:t>Ranking del mercado accionario por capitalización bursátil.</a:t>
            </a:r>
          </a:p>
        </p:txBody>
      </p:sp>
      <p:sp>
        <p:nvSpPr>
          <p:cNvPr id="38" name="37 Rectángulo"/>
          <p:cNvSpPr/>
          <p:nvPr/>
        </p:nvSpPr>
        <p:spPr>
          <a:xfrm>
            <a:off x="112713" y="5426640"/>
            <a:ext cx="7993062" cy="738664"/>
          </a:xfrm>
          <a:prstGeom prst="rect">
            <a:avLst/>
          </a:prstGeom>
        </p:spPr>
        <p:txBody>
          <a:bodyPr>
            <a:spAutoFit/>
          </a:bodyPr>
          <a:lstStyle/>
          <a:p>
            <a:pPr>
              <a:defRPr/>
            </a:pPr>
            <a:r>
              <a:rPr lang="es-ES" sz="1400" dirty="0">
                <a:latin typeface="Times New Roman" panose="02020603050405020304" pitchFamily="18" charset="0"/>
              </a:rPr>
              <a:t>(*) Incluye acciones ordinarias y preferentes.</a:t>
            </a:r>
          </a:p>
          <a:p>
            <a:pPr>
              <a:defRPr/>
            </a:pPr>
            <a:r>
              <a:rPr lang="es-ES" sz="1400" b="1" dirty="0">
                <a:latin typeface="Times New Roman" panose="02020603050405020304" pitchFamily="18" charset="0"/>
              </a:rPr>
              <a:t>Fuente: </a:t>
            </a:r>
            <a:r>
              <a:rPr lang="es-ES" sz="1400" dirty="0">
                <a:latin typeface="Times New Roman" panose="02020603050405020304" pitchFamily="18" charset="0"/>
              </a:rPr>
              <a:t>Informe de Renta Variable. Bolsa de Valores de Quito, Dic-2020.</a:t>
            </a:r>
          </a:p>
          <a:p>
            <a:pPr>
              <a:defRPr/>
            </a:pPr>
            <a:r>
              <a:rPr lang="es-ES" sz="1400" b="1" dirty="0">
                <a:latin typeface="Times New Roman" panose="02020603050405020304" pitchFamily="18" charset="0"/>
              </a:rPr>
              <a:t>Elaborado por: </a:t>
            </a:r>
            <a:r>
              <a:rPr lang="es-ES" sz="1400" dirty="0">
                <a:latin typeface="Times New Roman" panose="02020603050405020304" pitchFamily="18" charset="0"/>
              </a:rPr>
              <a:t>El Autor.</a:t>
            </a:r>
          </a:p>
        </p:txBody>
      </p:sp>
      <p:pic>
        <p:nvPicPr>
          <p:cNvPr id="3" name="Imagen 2">
            <a:extLst>
              <a:ext uri="{FF2B5EF4-FFF2-40B4-BE49-F238E27FC236}">
                <a16:creationId xmlns:a16="http://schemas.microsoft.com/office/drawing/2014/main" id="{71FEFDFE-A2BF-42E0-93A3-4F52CCE0E2DF}"/>
              </a:ext>
            </a:extLst>
          </p:cNvPr>
          <p:cNvPicPr>
            <a:picLocks noChangeAspect="1"/>
          </p:cNvPicPr>
          <p:nvPr/>
        </p:nvPicPr>
        <p:blipFill rotWithShape="1">
          <a:blip r:embed="rId3"/>
          <a:srcRect b="5655"/>
          <a:stretch/>
        </p:blipFill>
        <p:spPr>
          <a:xfrm>
            <a:off x="1403648" y="1053853"/>
            <a:ext cx="6552728" cy="4285730"/>
          </a:xfrm>
          <a:prstGeom prst="rect">
            <a:avLst/>
          </a:prstGeom>
        </p:spPr>
      </p:pic>
    </p:spTree>
  </p:cSld>
  <p:clrMapOvr>
    <a:masterClrMapping/>
  </p:clrMapOvr>
  <p:transition spd="slow" advClick="0"/>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4615</TotalTime>
  <Words>2273</Words>
  <Application>Microsoft Office PowerPoint</Application>
  <PresentationFormat>Presentación en pantalla (4:3)</PresentationFormat>
  <Paragraphs>511</Paragraphs>
  <Slides>22</Slides>
  <Notes>0</Notes>
  <HiddenSlides>1</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Cambria Math</vt:lpstr>
      <vt:lpstr>Times New Roman</vt:lpstr>
      <vt:lpstr>Tema de Office</vt:lpstr>
      <vt:lpstr>AUTOR: ANDRÉS S. PAREDES P.  DIRECTORA: DRA. CLEOPATRA MARTINEZ B.; MBA .</vt:lpstr>
      <vt:lpstr>PROBLEMA</vt:lpstr>
      <vt:lpstr>OBJETIVOS</vt:lpstr>
      <vt:lpstr>JUSTIFICACIÓN</vt:lpstr>
      <vt:lpstr>METODOLOGÍA</vt:lpstr>
      <vt:lpstr>FONDOS COMPLEMENTARIOS PREVISIONALES CERRADOS-FCPC´s</vt:lpstr>
      <vt:lpstr>INVERSIONES NO PRIVATIVAS FCPC´S</vt:lpstr>
      <vt:lpstr>EL MERCADO DE VALORES EN LA BVQ</vt:lpstr>
      <vt:lpstr>PRINCIPALES EMISORES DE RENTA VARIABLE EN LA BVQ</vt:lpstr>
      <vt:lpstr>PRINCIPALES EMISORES DE RENTA VARIABLE EN LA BVQ</vt:lpstr>
      <vt:lpstr>PRINCIPALES EMISORES DE RENTA VARIABLE EN LA BVQ</vt:lpstr>
      <vt:lpstr>PRINCIPALES EMISORES DE RENTA VARIABLE EN LA BVQ</vt:lpstr>
      <vt:lpstr>EMPRESAS EMISORAS DE ACCIONES SELECCIONADAS</vt:lpstr>
      <vt:lpstr>MODELO DE MEDIA-VARIANZA DE MARKOWITZ</vt:lpstr>
      <vt:lpstr>MODELO DE MEDIA-VARIANZA DE MARKOWITZ</vt:lpstr>
      <vt:lpstr>MODELO DE MEDIA-VARIANZA DE MARKOWITZ</vt:lpstr>
      <vt:lpstr>RELACIÓN Y DEPENDENCIA LINEAL DE LAS ACCIONES SELECCIONADAS</vt:lpstr>
      <vt:lpstr>PORTAFOLIOS DE INVERSIÓN CON DIFERENTES PERFILES DE RIESGOS</vt:lpstr>
      <vt:lpstr>EL EFECTO DE LA DIVERSIFICACIÓN EN EL CASO DE ESTUDIO</vt:lpstr>
      <vt:lpstr>CONCLUSIONES</vt:lpstr>
      <vt:lpstr>RECOMENDACIONES</vt:lpstr>
      <vt:lpstr>Presentación de PowerPoint</vt:lpstr>
    </vt:vector>
  </TitlesOfParts>
  <Company>JONATHAN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dc:creator>
  <cp:lastModifiedBy>Andrés Sebastián Paredes.</cp:lastModifiedBy>
  <cp:revision>273</cp:revision>
  <dcterms:created xsi:type="dcterms:W3CDTF">2014-02-06T17:16:42Z</dcterms:created>
  <dcterms:modified xsi:type="dcterms:W3CDTF">2021-03-12T20:07:30Z</dcterms:modified>
</cp:coreProperties>
</file>