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65" r:id="rId3"/>
    <p:sldId id="261" r:id="rId4"/>
    <p:sldId id="267" r:id="rId5"/>
    <p:sldId id="257" r:id="rId6"/>
    <p:sldId id="264" r:id="rId7"/>
    <p:sldId id="262" r:id="rId8"/>
    <p:sldId id="268" r:id="rId9"/>
    <p:sldId id="263" r:id="rId10"/>
    <p:sldId id="266" r:id="rId11"/>
    <p:sldId id="271" r:id="rId12"/>
    <p:sldId id="273" r:id="rId13"/>
    <p:sldId id="275" r:id="rId14"/>
    <p:sldId id="276" r:id="rId15"/>
    <p:sldId id="277" r:id="rId16"/>
    <p:sldId id="278" r:id="rId17"/>
    <p:sldId id="279" r:id="rId18"/>
    <p:sldId id="260" r:id="rId19"/>
    <p:sldId id="274" r:id="rId20"/>
    <p:sldId id="280" r:id="rId21"/>
    <p:sldId id="281" r:id="rId22"/>
    <p:sldId id="270" r:id="rId23"/>
    <p:sldId id="282" r:id="rId24"/>
    <p:sldId id="283" r:id="rId25"/>
  </p:sldIdLst>
  <p:sldSz cx="18288000" cy="10287000"/>
  <p:notesSz cx="6858000" cy="9144000"/>
  <p:embeddedFontLst>
    <p:embeddedFont>
      <p:font typeface="Montserrat" panose="020B0604020202020204" charset="0"/>
      <p:regular r:id="rId26"/>
    </p:embeddedFont>
    <p:embeddedFont>
      <p:font typeface="Montserrat Semi-Bold Bold" panose="020B0604020202020204" charset="0"/>
      <p:regular r:id="rId27"/>
    </p:embeddedFont>
    <p:embeddedFont>
      <p:font typeface="Montserrat Semi-Bold" panose="020B0604020202020204" charset="0"/>
      <p:regular r:id="rId28"/>
    </p:embeddedFont>
    <p:embeddedFont>
      <p:font typeface="Mongolian Baiti" panose="03000500000000000000" pitchFamily="66" charset="0"/>
      <p:regular r:id="rId29"/>
    </p:embeddedFont>
    <p:embeddedFont>
      <p:font typeface="Cambria" panose="02040503050406030204" pitchFamily="18"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22" autoAdjust="0"/>
  </p:normalViewPr>
  <p:slideViewPr>
    <p:cSldViewPr>
      <p:cViewPr varScale="1">
        <p:scale>
          <a:sx n="47" d="100"/>
          <a:sy n="47" d="100"/>
        </p:scale>
        <p:origin x="70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font" Target="fonts/font13.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lenovo\Desktop\TESIS\primer%20capitulo\capitulo%201-Eugenia%20Medina%20(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enovo\Downloads\CAPITULO%202%20(2).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enovo\Downloads\CAPITULO%202%20(2).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enovo\Downloads\CAPITULO%202%20(2).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lenovo\Downloads\CAPITULO%202%20(2).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lenovo\Downloads\CAPITULO%202%20(2).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lenovo\Downloads\CAPITULO%202%20(2).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lenovo\Downloads\CAPITULO%202%20(2).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lenovo\Desktop\TESIS\segundo%20capitulo\CAPITULO%202.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lenovo\Downloads\CAPITULO%202%20(2).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lenovo\Downloads\CAPITULO%202%20(2).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novo\Downloads\capitulo%201-Eugenia%20Medina.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lenovo\Downloads\CAPITULO%202%20(2).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lenovo\Downloads\CAPITULO%202%20(2).xlsx" TargetMode="External"/><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lenovo\Downloads\CAPITULO%202%20(2).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lenovo\Downloads\CAPITULO%202%20(2).xlsx" TargetMode="External"/><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lenovo\Downloads\CAPITULO%202%20(2).xlsx" TargetMode="External"/><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lenovo\Downloads\CAPITULO%202%20(2).xlsx" TargetMode="External"/><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lenovo\Downloads\CAPITULO%202%20(2).xlsx" TargetMode="External"/><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lenovo\Downloads\CAPITULO%202%20(2).xlsx" TargetMode="External"/><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lenovo\Downloads\CAPITULO%202%20(2).xlsx" TargetMode="External"/><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lenovo\Downloads\CAPITULO%202%20(2).xlsx"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novo\Desktop\TESIS\primer%20capitulo\capitulo%201-Eugenia%20Medina%20(1).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lenovo\Downloads\CAPITULO%202%20(3).xlsx" TargetMode="External"/><Relationship Id="rId2" Type="http://schemas.microsoft.com/office/2011/relationships/chartColorStyle" Target="colors29.xml"/><Relationship Id="rId1" Type="http://schemas.microsoft.com/office/2011/relationships/chartStyle" Target="style29.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enovo\Desktop\TESIS\primer%20capitulo\capitulo%201-Eugenia%20Medina%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lenovo\Desktop\TESIS\primer%20capitulo\capitulo%201-Eugenia%20Medina%20(1).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lenovo\Desktop\TESIS\primer%20capitulo\capitulo%201-Eugenia%20Medina%20(1).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enovo\Desktop\TESIS\segundo%20capitulo\CAPITULO%202.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enovo\Desktop\TESIS\segundo%20capitulo\CAPITULO%202.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enovo\Desktop\TESIS\segundo%20capitulo\CAPITULO%202.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A8C-44C5-A1D5-6975EF9C9988}"/>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2A8C-44C5-A1D5-6975EF9C9988}"/>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2A8C-44C5-A1D5-6975EF9C9988}"/>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2A8C-44C5-A1D5-6975EF9C9988}"/>
              </c:ext>
            </c:extLst>
          </c:dPt>
          <c:dLbls>
            <c:dLbl>
              <c:idx val="2"/>
              <c:layout>
                <c:manualLayout>
                  <c:x val="-5.0421441222286241E-3"/>
                  <c:y val="-3.246637422917290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A8C-44C5-A1D5-6975EF9C9988}"/>
                </c:ext>
              </c:extLst>
            </c:dLbl>
            <c:dLbl>
              <c:idx val="3"/>
              <c:layout>
                <c:manualLayout>
                  <c:x val="1.0315707487783514E-2"/>
                  <c:y val="-3.9293427421918284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A8C-44C5-A1D5-6975EF9C998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Hoja2!$C$8:$C$11</c:f>
              <c:strCache>
                <c:ptCount val="4"/>
                <c:pt idx="0">
                  <c:v>Export. Intracomunitarias</c:v>
                </c:pt>
                <c:pt idx="1">
                  <c:v>Import. Intracomunitarias</c:v>
                </c:pt>
                <c:pt idx="2">
                  <c:v>Export. Extracomunitarias</c:v>
                </c:pt>
                <c:pt idx="3">
                  <c:v>Import. Extracomunitarias</c:v>
                </c:pt>
              </c:strCache>
            </c:strRef>
          </c:cat>
          <c:val>
            <c:numRef>
              <c:f>Hoja2!$D$8:$D$11</c:f>
              <c:numCache>
                <c:formatCode>0.00%</c:formatCode>
                <c:ptCount val="4"/>
                <c:pt idx="0">
                  <c:v>3.6000000000000004E-2</c:v>
                </c:pt>
                <c:pt idx="1">
                  <c:v>3.7999999999999999E-2</c:v>
                </c:pt>
                <c:pt idx="2">
                  <c:v>0.44479999999999997</c:v>
                </c:pt>
                <c:pt idx="3">
                  <c:v>0.48130000000000001</c:v>
                </c:pt>
              </c:numCache>
            </c:numRef>
          </c:val>
          <c:extLst>
            <c:ext xmlns:c16="http://schemas.microsoft.com/office/drawing/2014/chart" uri="{C3380CC4-5D6E-409C-BE32-E72D297353CC}">
              <c16:uniqueId val="{00000008-2A8C-44C5-A1D5-6975EF9C998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4.3955654191874666E-2"/>
          <c:y val="0.67488946093276803"/>
          <c:w val="0.92258231234609189"/>
          <c:h val="0.1616490006056935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'[CAPITULO 2 (2).xlsx]iNVERSION EXTRANJERA'!$C$3</c:f>
              <c:strCache>
                <c:ptCount val="1"/>
                <c:pt idx="0">
                  <c:v>Calificación Riesgo país</c:v>
                </c:pt>
              </c:strCache>
            </c:strRef>
          </c:tx>
          <c:spPr>
            <a:ln w="28575" cap="rnd">
              <a:solidFill>
                <a:schemeClr val="accent1"/>
              </a:solidFill>
              <a:round/>
            </a:ln>
            <a:effectLst/>
          </c:spPr>
          <c:marker>
            <c:symbol val="none"/>
          </c:marker>
          <c:dLbls>
            <c:dLbl>
              <c:idx val="3"/>
              <c:layout>
                <c:manualLayout>
                  <c:x val="-5.1515814044371264E-2"/>
                  <c:y val="3.652500884197985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6B4-45DF-8ED2-6321C04794B9}"/>
                </c:ext>
              </c:extLst>
            </c:dLbl>
            <c:dLbl>
              <c:idx val="4"/>
              <c:layout>
                <c:manualLayout>
                  <c:x val="-7.2977920013519493E-2"/>
                  <c:y val="-6.749390368757096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6B4-45DF-8ED2-6321C04794B9}"/>
                </c:ext>
              </c:extLst>
            </c:dLbl>
            <c:dLbl>
              <c:idx val="6"/>
              <c:layout>
                <c:manualLayout>
                  <c:x val="-3.1332105586249236E-2"/>
                  <c:y val="-6.561351706036745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6B4-45DF-8ED2-6321C04794B9}"/>
                </c:ext>
              </c:extLst>
            </c:dLbl>
            <c:dLbl>
              <c:idx val="7"/>
              <c:layout>
                <c:manualLayout>
                  <c:x val="-5.4198577290514742E-2"/>
                  <c:y val="-8.640643323839838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6B4-45DF-8ED2-6321C04794B9}"/>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'[CAPITULO 2 (2).xlsx]iNVERSION EXTRANJERA'!$A$4:$A$13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(2).xlsx]iNVERSION EXTRANJERA'!$C$4:$C$13</c:f>
              <c:numCache>
                <c:formatCode>#,##0.0</c:formatCode>
                <c:ptCount val="10"/>
                <c:pt idx="0">
                  <c:v>913</c:v>
                </c:pt>
                <c:pt idx="1">
                  <c:v>846</c:v>
                </c:pt>
                <c:pt idx="2">
                  <c:v>826</c:v>
                </c:pt>
                <c:pt idx="3">
                  <c:v>530</c:v>
                </c:pt>
                <c:pt idx="4">
                  <c:v>883</c:v>
                </c:pt>
                <c:pt idx="5">
                  <c:v>1266</c:v>
                </c:pt>
                <c:pt idx="6">
                  <c:v>647</c:v>
                </c:pt>
                <c:pt idx="7">
                  <c:v>459</c:v>
                </c:pt>
                <c:pt idx="8">
                  <c:v>826</c:v>
                </c:pt>
                <c:pt idx="9">
                  <c:v>826</c:v>
                </c:pt>
              </c:numCache>
            </c:numRef>
          </c:val>
          <c:smooth val="0"/>
          <c:extLst>
            <c:ext xmlns:c16="http://schemas.microsoft.com/office/drawing/2014/chart" uri="{C3380CC4-5D6E-409C-BE32-E72D297353CC}">
              <c16:uniqueId val="{00000004-86B4-45DF-8ED2-6321C04794B9}"/>
            </c:ext>
          </c:extLst>
        </c:ser>
        <c:dLbls>
          <c:dLblPos val="t"/>
          <c:showLegendKey val="0"/>
          <c:showVal val="1"/>
          <c:showCatName val="0"/>
          <c:showSerName val="0"/>
          <c:showPercent val="0"/>
          <c:showBubbleSize val="0"/>
        </c:dLbls>
        <c:smooth val="0"/>
        <c:axId val="849165200"/>
        <c:axId val="852328112"/>
      </c:lineChart>
      <c:catAx>
        <c:axId val="84916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852328112"/>
        <c:crosses val="autoZero"/>
        <c:auto val="1"/>
        <c:lblAlgn val="ctr"/>
        <c:lblOffset val="100"/>
        <c:noMultiLvlLbl val="0"/>
      </c:catAx>
      <c:valAx>
        <c:axId val="8523281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849165200"/>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'[CAPITULO 2 (2).xlsx]iNVERSION EXTRANJERA'!$B$3</c:f>
              <c:strCache>
                <c:ptCount val="1"/>
                <c:pt idx="0">
                  <c:v>IED (millones de dólares)</c:v>
                </c:pt>
              </c:strCache>
            </c:strRef>
          </c:tx>
          <c:spPr>
            <a:ln w="28575" cap="rnd">
              <a:solidFill>
                <a:schemeClr val="accent1"/>
              </a:solidFill>
              <a:round/>
            </a:ln>
            <a:effectLst/>
          </c:spPr>
          <c:marker>
            <c:symbol val="none"/>
          </c:marker>
          <c:dLbls>
            <c:dLbl>
              <c:idx val="0"/>
              <c:layout>
                <c:manualLayout>
                  <c:x val="-6.3090783090783115E-2"/>
                  <c:y val="-6.033467006215301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F44-4DD4-AAF3-FC4312458587}"/>
                </c:ext>
              </c:extLst>
            </c:dLbl>
            <c:dLbl>
              <c:idx val="4"/>
              <c:layout>
                <c:manualLayout>
                  <c:x val="-6.3090783090783087E-2"/>
                  <c:y val="-7.520455853798944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F44-4DD4-AAF3-FC4312458587}"/>
                </c:ext>
              </c:extLst>
            </c:dLbl>
            <c:dLbl>
              <c:idx val="6"/>
              <c:layout>
                <c:manualLayout>
                  <c:x val="-4.9230769230769231E-2"/>
                  <c:y val="-7.520455853798944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F44-4DD4-AAF3-FC4312458587}"/>
                </c:ext>
              </c:extLst>
            </c:dLbl>
            <c:dLbl>
              <c:idx val="7"/>
              <c:layout>
                <c:manualLayout>
                  <c:x val="-6.3090783090783198E-2"/>
                  <c:y val="-7.024792904604396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F44-4DD4-AAF3-FC4312458587}"/>
                </c:ext>
              </c:extLst>
            </c:dLbl>
            <c:dLbl>
              <c:idx val="9"/>
              <c:layout>
                <c:manualLayout>
                  <c:x val="-2.2215528672221686E-2"/>
                  <c:y val="-5.537804057020757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F44-4DD4-AAF3-FC4312458587}"/>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'[CAPITULO 2 (2).xlsx]iNVERSION EXTRANJERA'!$A$4:$A$13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(2).xlsx]iNVERSION EXTRANJERA'!$B$4:$B$13</c:f>
              <c:numCache>
                <c:formatCode>#,##0.0</c:formatCode>
                <c:ptCount val="10"/>
                <c:pt idx="0">
                  <c:v>165.8</c:v>
                </c:pt>
                <c:pt idx="1">
                  <c:v>646.1</c:v>
                </c:pt>
                <c:pt idx="2">
                  <c:v>567.4</c:v>
                </c:pt>
                <c:pt idx="3">
                  <c:v>727.01</c:v>
                </c:pt>
                <c:pt idx="4">
                  <c:v>776.6</c:v>
                </c:pt>
                <c:pt idx="5">
                  <c:v>1331.2</c:v>
                </c:pt>
                <c:pt idx="6">
                  <c:v>756.03</c:v>
                </c:pt>
                <c:pt idx="7">
                  <c:v>624.5</c:v>
                </c:pt>
                <c:pt idx="8">
                  <c:v>1388.25</c:v>
                </c:pt>
                <c:pt idx="9">
                  <c:v>948.6</c:v>
                </c:pt>
              </c:numCache>
            </c:numRef>
          </c:val>
          <c:smooth val="0"/>
          <c:extLst>
            <c:ext xmlns:c16="http://schemas.microsoft.com/office/drawing/2014/chart" uri="{C3380CC4-5D6E-409C-BE32-E72D297353CC}">
              <c16:uniqueId val="{00000005-1F44-4DD4-AAF3-FC4312458587}"/>
            </c:ext>
          </c:extLst>
        </c:ser>
        <c:dLbls>
          <c:dLblPos val="t"/>
          <c:showLegendKey val="0"/>
          <c:showVal val="1"/>
          <c:showCatName val="0"/>
          <c:showSerName val="0"/>
          <c:showPercent val="0"/>
          <c:showBubbleSize val="0"/>
        </c:dLbls>
        <c:smooth val="0"/>
        <c:axId val="852321456"/>
        <c:axId val="852314800"/>
      </c:lineChart>
      <c:catAx>
        <c:axId val="85232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852314800"/>
        <c:crosses val="autoZero"/>
        <c:auto val="1"/>
        <c:lblAlgn val="ctr"/>
        <c:lblOffset val="100"/>
        <c:noMultiLvlLbl val="0"/>
      </c:catAx>
      <c:valAx>
        <c:axId val="8523148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852321456"/>
        <c:crosses val="autoZero"/>
        <c:crossBetween val="between"/>
      </c:valAx>
      <c:spPr>
        <a:noFill/>
        <a:ln>
          <a:noFill/>
        </a:ln>
        <a:effectLst/>
      </c:spPr>
    </c:plotArea>
    <c:plotVisOnly val="1"/>
    <c:dispBlanksAs val="gap"/>
    <c:showDLblsOverMax val="0"/>
  </c:chart>
  <c:spPr>
    <a:noFill/>
    <a:ln>
      <a:noFill/>
    </a:ln>
    <a:effectLst/>
  </c:spPr>
  <c:txPr>
    <a:bodyPr/>
    <a:lstStyle/>
    <a:p>
      <a:pPr>
        <a:defRPr sz="1600" b="0">
          <a:latin typeface="Arial" panose="020B0604020202020204" pitchFamily="34" charset="0"/>
          <a:cs typeface="Arial" panose="020B0604020202020204" pitchFamily="34" charset="0"/>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'[CAPITULO 2 (2).xlsx]iNVERSION EXTRANJERA'!$B$18</c:f>
              <c:strCache>
                <c:ptCount val="1"/>
                <c:pt idx="0">
                  <c:v>IED (millones de dólares)</c:v>
                </c:pt>
              </c:strCache>
            </c:strRef>
          </c:tx>
          <c:spPr>
            <a:ln w="28575" cap="rnd">
              <a:solidFill>
                <a:schemeClr val="accent1"/>
              </a:solidFill>
              <a:round/>
            </a:ln>
            <a:effectLst/>
          </c:spPr>
          <c:marker>
            <c:symbol val="none"/>
          </c:marker>
          <c:dLbls>
            <c:dLbl>
              <c:idx val="0"/>
              <c:layout>
                <c:manualLayout>
                  <c:x val="-8.4644984594317005E-2"/>
                  <c:y val="-6.971897743551286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225-4133-AF70-8754157CC818}"/>
                </c:ext>
              </c:extLst>
            </c:dLbl>
            <c:dLbl>
              <c:idx val="5"/>
              <c:layout>
                <c:manualLayout>
                  <c:x val="-6.6282779869907563E-2"/>
                  <c:y val="-7.948698720352263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225-4133-AF70-8754157CC818}"/>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'[CAPITULO 2 (2).xlsx]iNVERSION EXTRANJERA'!$A$19:$A$28</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(2).xlsx]iNVERSION EXTRANJERA'!$B$19:$B$28</c:f>
              <c:numCache>
                <c:formatCode>#,##0</c:formatCode>
                <c:ptCount val="10"/>
                <c:pt idx="0">
                  <c:v>6430</c:v>
                </c:pt>
                <c:pt idx="1">
                  <c:v>14647</c:v>
                </c:pt>
                <c:pt idx="2">
                  <c:v>15040</c:v>
                </c:pt>
                <c:pt idx="3">
                  <c:v>16210</c:v>
                </c:pt>
                <c:pt idx="4">
                  <c:v>16169</c:v>
                </c:pt>
                <c:pt idx="5">
                  <c:v>11724</c:v>
                </c:pt>
                <c:pt idx="6">
                  <c:v>13848</c:v>
                </c:pt>
                <c:pt idx="7">
                  <c:v>13837</c:v>
                </c:pt>
                <c:pt idx="8">
                  <c:v>11535</c:v>
                </c:pt>
                <c:pt idx="9">
                  <c:v>14314</c:v>
                </c:pt>
              </c:numCache>
            </c:numRef>
          </c:val>
          <c:smooth val="0"/>
          <c:extLst>
            <c:ext xmlns:c16="http://schemas.microsoft.com/office/drawing/2014/chart" uri="{C3380CC4-5D6E-409C-BE32-E72D297353CC}">
              <c16:uniqueId val="{00000002-D225-4133-AF70-8754157CC818}"/>
            </c:ext>
          </c:extLst>
        </c:ser>
        <c:dLbls>
          <c:dLblPos val="t"/>
          <c:showLegendKey val="0"/>
          <c:showVal val="1"/>
          <c:showCatName val="0"/>
          <c:showSerName val="0"/>
          <c:showPercent val="0"/>
          <c:showBubbleSize val="0"/>
        </c:dLbls>
        <c:smooth val="0"/>
        <c:axId val="909142608"/>
        <c:axId val="909132208"/>
      </c:lineChart>
      <c:catAx>
        <c:axId val="90914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909132208"/>
        <c:crosses val="autoZero"/>
        <c:auto val="1"/>
        <c:lblAlgn val="ctr"/>
        <c:lblOffset val="100"/>
        <c:noMultiLvlLbl val="0"/>
      </c:catAx>
      <c:valAx>
        <c:axId val="909132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909142608"/>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'[CAPITULO 2 (2).xlsx]iNVERSION EXTRANJERA'!$C$18</c:f>
              <c:strCache>
                <c:ptCount val="1"/>
                <c:pt idx="0">
                  <c:v>Calificación Riesgo país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'[CAPITULO 2 (2).xlsx]iNVERSION EXTRANJERA'!$A$19:$A$28</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(2).xlsx]iNVERSION EXTRANJERA'!$C$19:$C$28</c:f>
              <c:numCache>
                <c:formatCode>#,##0</c:formatCode>
                <c:ptCount val="10"/>
                <c:pt idx="0">
                  <c:v>172</c:v>
                </c:pt>
                <c:pt idx="1">
                  <c:v>191</c:v>
                </c:pt>
                <c:pt idx="2">
                  <c:v>112</c:v>
                </c:pt>
                <c:pt idx="3">
                  <c:v>163</c:v>
                </c:pt>
                <c:pt idx="4">
                  <c:v>196</c:v>
                </c:pt>
                <c:pt idx="5">
                  <c:v>317</c:v>
                </c:pt>
                <c:pt idx="6">
                  <c:v>225</c:v>
                </c:pt>
                <c:pt idx="7">
                  <c:v>173</c:v>
                </c:pt>
                <c:pt idx="8">
                  <c:v>228</c:v>
                </c:pt>
                <c:pt idx="9">
                  <c:v>161</c:v>
                </c:pt>
              </c:numCache>
            </c:numRef>
          </c:val>
          <c:smooth val="0"/>
          <c:extLst>
            <c:ext xmlns:c16="http://schemas.microsoft.com/office/drawing/2014/chart" uri="{C3380CC4-5D6E-409C-BE32-E72D297353CC}">
              <c16:uniqueId val="{00000000-4382-4E5E-84D7-7CE8FFF2860B}"/>
            </c:ext>
          </c:extLst>
        </c:ser>
        <c:dLbls>
          <c:dLblPos val="t"/>
          <c:showLegendKey val="0"/>
          <c:showVal val="1"/>
          <c:showCatName val="0"/>
          <c:showSerName val="0"/>
          <c:showPercent val="0"/>
          <c:showBubbleSize val="0"/>
        </c:dLbls>
        <c:smooth val="0"/>
        <c:axId val="909149264"/>
        <c:axId val="909140112"/>
      </c:lineChart>
      <c:catAx>
        <c:axId val="90914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909140112"/>
        <c:crosses val="autoZero"/>
        <c:auto val="1"/>
        <c:lblAlgn val="ctr"/>
        <c:lblOffset val="100"/>
        <c:noMultiLvlLbl val="0"/>
      </c:catAx>
      <c:valAx>
        <c:axId val="909140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909149264"/>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'[CAPITULO 2 (2).xlsx]iNVERSION EXTRANJERA'!$B$55</c:f>
              <c:strCache>
                <c:ptCount val="1"/>
                <c:pt idx="0">
                  <c:v>IED (millones de dólares)</c:v>
                </c:pt>
              </c:strCache>
            </c:strRef>
          </c:tx>
          <c:spPr>
            <a:ln w="28575" cap="rnd">
              <a:solidFill>
                <a:schemeClr val="accent1"/>
              </a:solidFill>
              <a:round/>
            </a:ln>
            <a:effectLst/>
          </c:spPr>
          <c:marker>
            <c:symbol val="none"/>
          </c:marker>
          <c:dLbls>
            <c:dLbl>
              <c:idx val="1"/>
              <c:layout>
                <c:manualLayout>
                  <c:x val="-5.7666666666666644E-2"/>
                  <c:y val="-8.772679277159320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39B-4025-8AA9-392D32C19023}"/>
                </c:ext>
              </c:extLst>
            </c:dLbl>
            <c:dLbl>
              <c:idx val="4"/>
              <c:layout>
                <c:manualLayout>
                  <c:x val="-5.2111111111111212E-2"/>
                  <c:y val="-0.1030524632696775"/>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39B-4025-8AA9-392D32C1902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'[CAPITULO 2 (2).xlsx]iNVERSION EXTRANJERA'!$A$56:$A$65</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(2).xlsx]iNVERSION EXTRANJERA'!$B$56:$B$65</c:f>
              <c:numCache>
                <c:formatCode>#,##0</c:formatCode>
                <c:ptCount val="10"/>
                <c:pt idx="0">
                  <c:v>8018</c:v>
                </c:pt>
                <c:pt idx="1">
                  <c:v>7340</c:v>
                </c:pt>
                <c:pt idx="2">
                  <c:v>11867</c:v>
                </c:pt>
                <c:pt idx="3">
                  <c:v>9334</c:v>
                </c:pt>
                <c:pt idx="4">
                  <c:v>2823</c:v>
                </c:pt>
                <c:pt idx="5">
                  <c:v>8125</c:v>
                </c:pt>
                <c:pt idx="6">
                  <c:v>5583</c:v>
                </c:pt>
                <c:pt idx="7">
                  <c:v>6769</c:v>
                </c:pt>
                <c:pt idx="8">
                  <c:v>6488</c:v>
                </c:pt>
                <c:pt idx="9">
                  <c:v>8892</c:v>
                </c:pt>
              </c:numCache>
            </c:numRef>
          </c:val>
          <c:smooth val="0"/>
          <c:extLst>
            <c:ext xmlns:c16="http://schemas.microsoft.com/office/drawing/2014/chart" uri="{C3380CC4-5D6E-409C-BE32-E72D297353CC}">
              <c16:uniqueId val="{00000002-F39B-4025-8AA9-392D32C19023}"/>
            </c:ext>
          </c:extLst>
        </c:ser>
        <c:dLbls>
          <c:dLblPos val="t"/>
          <c:showLegendKey val="0"/>
          <c:showVal val="1"/>
          <c:showCatName val="0"/>
          <c:showSerName val="0"/>
          <c:showPercent val="0"/>
          <c:showBubbleSize val="0"/>
        </c:dLbls>
        <c:smooth val="0"/>
        <c:axId val="847557248"/>
        <c:axId val="851521088"/>
      </c:lineChart>
      <c:catAx>
        <c:axId val="84755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851521088"/>
        <c:crosses val="autoZero"/>
        <c:auto val="1"/>
        <c:lblAlgn val="ctr"/>
        <c:lblOffset val="100"/>
        <c:noMultiLvlLbl val="0"/>
      </c:catAx>
      <c:valAx>
        <c:axId val="851521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84755724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'[CAPITULO 2 (2).xlsx]iNVERSION EXTRANJERA'!$C$55</c:f>
              <c:strCache>
                <c:ptCount val="1"/>
                <c:pt idx="0">
                  <c:v>Calificación Riesgo país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'[CAPITULO 2 (2).xlsx]iNVERSION EXTRANJERA'!$A$56:$A$65</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(2).xlsx]iNVERSION EXTRANJERA'!$C$56:$C$65</c:f>
              <c:numCache>
                <c:formatCode>#,##0</c:formatCode>
                <c:ptCount val="10"/>
                <c:pt idx="0">
                  <c:v>165</c:v>
                </c:pt>
                <c:pt idx="1">
                  <c:v>216</c:v>
                </c:pt>
                <c:pt idx="2">
                  <c:v>118</c:v>
                </c:pt>
                <c:pt idx="3">
                  <c:v>162</c:v>
                </c:pt>
                <c:pt idx="4">
                  <c:v>182</c:v>
                </c:pt>
                <c:pt idx="5">
                  <c:v>240</c:v>
                </c:pt>
                <c:pt idx="6">
                  <c:v>170</c:v>
                </c:pt>
                <c:pt idx="7">
                  <c:v>136</c:v>
                </c:pt>
                <c:pt idx="8">
                  <c:v>168</c:v>
                </c:pt>
                <c:pt idx="9">
                  <c:v>107</c:v>
                </c:pt>
              </c:numCache>
            </c:numRef>
          </c:val>
          <c:smooth val="0"/>
          <c:extLst>
            <c:ext xmlns:c16="http://schemas.microsoft.com/office/drawing/2014/chart" uri="{C3380CC4-5D6E-409C-BE32-E72D297353CC}">
              <c16:uniqueId val="{00000000-3010-4844-9D1A-33B6BE6D32BB}"/>
            </c:ext>
          </c:extLst>
        </c:ser>
        <c:dLbls>
          <c:dLblPos val="t"/>
          <c:showLegendKey val="0"/>
          <c:showVal val="1"/>
          <c:showCatName val="0"/>
          <c:showSerName val="0"/>
          <c:showPercent val="0"/>
          <c:showBubbleSize val="0"/>
        </c:dLbls>
        <c:smooth val="0"/>
        <c:axId val="848626960"/>
        <c:axId val="848627376"/>
      </c:lineChart>
      <c:catAx>
        <c:axId val="84862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848627376"/>
        <c:crosses val="autoZero"/>
        <c:auto val="1"/>
        <c:lblAlgn val="ctr"/>
        <c:lblOffset val="100"/>
        <c:noMultiLvlLbl val="0"/>
      </c:catAx>
      <c:valAx>
        <c:axId val="848627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848626960"/>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28985673198037"/>
          <c:y val="0.10192836625076847"/>
          <c:w val="0.86354657554598124"/>
          <c:h val="0.72984000287635276"/>
        </c:manualLayout>
      </c:layout>
      <c:lineChart>
        <c:grouping val="standard"/>
        <c:varyColors val="0"/>
        <c:ser>
          <c:idx val="0"/>
          <c:order val="0"/>
          <c:tx>
            <c:strRef>
              <c:f>'[CAPITULO 2 (2).xlsx]iNVERSION EXTRANJERA'!$B$76</c:f>
              <c:strCache>
                <c:ptCount val="1"/>
                <c:pt idx="0">
                  <c:v>IED (millones de dólares)</c:v>
                </c:pt>
              </c:strCache>
            </c:strRef>
          </c:tx>
          <c:spPr>
            <a:ln w="28575" cap="rnd">
              <a:solidFill>
                <a:schemeClr val="accent1"/>
              </a:solidFill>
              <a:round/>
            </a:ln>
            <a:effectLst/>
          </c:spPr>
          <c:marker>
            <c:symbol val="none"/>
          </c:marker>
          <c:dLbls>
            <c:dLbl>
              <c:idx val="4"/>
              <c:layout>
                <c:manualLayout>
                  <c:x val="-4.3529411764705879E-2"/>
                  <c:y val="-7.606874722055091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C79-4ECA-8C93-15C628CB49D9}"/>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'[CAPITULO 2 (2).xlsx]iNVERSION EXTRANJERA'!$A$77:$A$86</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(2).xlsx]iNVERSION EXTRANJERA'!$B$77:$B$86</c:f>
              <c:numCache>
                <c:formatCode>#,##0.0</c:formatCode>
                <c:ptCount val="10"/>
                <c:pt idx="0">
                  <c:v>643</c:v>
                </c:pt>
                <c:pt idx="1">
                  <c:v>859</c:v>
                </c:pt>
                <c:pt idx="2">
                  <c:v>1060</c:v>
                </c:pt>
                <c:pt idx="3">
                  <c:v>1750</c:v>
                </c:pt>
                <c:pt idx="4">
                  <c:v>648</c:v>
                </c:pt>
                <c:pt idx="5">
                  <c:v>555</c:v>
                </c:pt>
                <c:pt idx="6">
                  <c:v>410</c:v>
                </c:pt>
                <c:pt idx="7">
                  <c:v>725</c:v>
                </c:pt>
                <c:pt idx="8">
                  <c:v>255</c:v>
                </c:pt>
                <c:pt idx="9">
                  <c:v>206</c:v>
                </c:pt>
              </c:numCache>
            </c:numRef>
          </c:val>
          <c:smooth val="0"/>
          <c:extLst>
            <c:ext xmlns:c16="http://schemas.microsoft.com/office/drawing/2014/chart" uri="{C3380CC4-5D6E-409C-BE32-E72D297353CC}">
              <c16:uniqueId val="{00000001-8C79-4ECA-8C93-15C628CB49D9}"/>
            </c:ext>
          </c:extLst>
        </c:ser>
        <c:dLbls>
          <c:dLblPos val="t"/>
          <c:showLegendKey val="0"/>
          <c:showVal val="1"/>
          <c:showCatName val="0"/>
          <c:showSerName val="0"/>
          <c:showPercent val="0"/>
          <c:showBubbleSize val="0"/>
        </c:dLbls>
        <c:smooth val="0"/>
        <c:axId val="918295792"/>
        <c:axId val="918294960"/>
      </c:lineChart>
      <c:catAx>
        <c:axId val="91829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918294960"/>
        <c:crosses val="autoZero"/>
        <c:auto val="1"/>
        <c:lblAlgn val="ctr"/>
        <c:lblOffset val="100"/>
        <c:noMultiLvlLbl val="0"/>
      </c:catAx>
      <c:valAx>
        <c:axId val="9182949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918295792"/>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s-E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2C-4395-8564-521978201B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D2C-4395-8564-521978201B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D2C-4395-8564-521978201B5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D2C-4395-8564-521978201B5D}"/>
              </c:ext>
            </c:extLst>
          </c:dPt>
          <c:dLbls>
            <c:dLbl>
              <c:idx val="1"/>
              <c:layout>
                <c:manualLayout>
                  <c:x val="2.589520059992501E-4"/>
                  <c:y val="-6.87462917709998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D2C-4395-8564-521978201B5D}"/>
                </c:ext>
              </c:extLst>
            </c:dLbl>
            <c:dLbl>
              <c:idx val="2"/>
              <c:layout>
                <c:manualLayout>
                  <c:x val="-3.3401059242594677E-2"/>
                  <c:y val="-6.0750796954978328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D2C-4395-8564-521978201B5D}"/>
                </c:ext>
              </c:extLst>
            </c:dLbl>
            <c:dLbl>
              <c:idx val="3"/>
              <c:layout>
                <c:manualLayout>
                  <c:x val="-3.3512607799025124E-2"/>
                  <c:y val="0.11875182268883057"/>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D2C-4395-8564-521978201B5D}"/>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'iNVERSION EXTRANJERA'!$B$44:$B$47</c:f>
              <c:strCache>
                <c:ptCount val="4"/>
                <c:pt idx="0">
                  <c:v>Bolivia</c:v>
                </c:pt>
                <c:pt idx="1">
                  <c:v>Colombia</c:v>
                </c:pt>
                <c:pt idx="2">
                  <c:v>Ecuador</c:v>
                </c:pt>
                <c:pt idx="3">
                  <c:v>Perú</c:v>
                </c:pt>
              </c:strCache>
            </c:strRef>
          </c:cat>
          <c:val>
            <c:numRef>
              <c:f>'iNVERSION EXTRANJERA'!$C$44:$C$47</c:f>
              <c:numCache>
                <c:formatCode>0.00%</c:formatCode>
                <c:ptCount val="4"/>
                <c:pt idx="0">
                  <c:v>5.9400000000000001E-2</c:v>
                </c:pt>
                <c:pt idx="1">
                  <c:v>0.51490000000000002</c:v>
                </c:pt>
                <c:pt idx="2">
                  <c:v>0.1226</c:v>
                </c:pt>
                <c:pt idx="3">
                  <c:v>0.30309999999999998</c:v>
                </c:pt>
              </c:numCache>
            </c:numRef>
          </c:val>
          <c:extLst>
            <c:ext xmlns:c16="http://schemas.microsoft.com/office/drawing/2014/chart" uri="{C3380CC4-5D6E-409C-BE32-E72D297353CC}">
              <c16:uniqueId val="{00000008-5D2C-4395-8564-521978201B5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sz="1600"/>
      </a:pPr>
      <a:endParaRPr lang="es-E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'[CAPITULO 2 (2).xlsx]deuda externa'!$B$9</c:f>
              <c:strCache>
                <c:ptCount val="1"/>
                <c:pt idx="0">
                  <c:v>Inflación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'[CAPITULO 2 (2).xlsx]deuda externa'!$A$10:$A$19</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(2).xlsx]deuda externa'!$B$10:$B$19</c:f>
              <c:numCache>
                <c:formatCode>#,##0.00</c:formatCode>
                <c:ptCount val="10"/>
                <c:pt idx="0">
                  <c:v>3.33</c:v>
                </c:pt>
                <c:pt idx="1">
                  <c:v>5.41</c:v>
                </c:pt>
                <c:pt idx="2">
                  <c:v>4.16</c:v>
                </c:pt>
                <c:pt idx="3">
                  <c:v>2.7</c:v>
                </c:pt>
                <c:pt idx="4">
                  <c:v>3.67</c:v>
                </c:pt>
                <c:pt idx="5">
                  <c:v>3.38</c:v>
                </c:pt>
                <c:pt idx="6">
                  <c:v>1.1200000000000001</c:v>
                </c:pt>
                <c:pt idx="7">
                  <c:v>-0.2</c:v>
                </c:pt>
                <c:pt idx="8">
                  <c:v>0.27</c:v>
                </c:pt>
                <c:pt idx="9">
                  <c:v>-7.0000000000000007E-2</c:v>
                </c:pt>
              </c:numCache>
            </c:numRef>
          </c:val>
          <c:smooth val="0"/>
          <c:extLst>
            <c:ext xmlns:c16="http://schemas.microsoft.com/office/drawing/2014/chart" uri="{C3380CC4-5D6E-409C-BE32-E72D297353CC}">
              <c16:uniqueId val="{00000000-7B5F-4C53-99A0-19E35F0B4A78}"/>
            </c:ext>
          </c:extLst>
        </c:ser>
        <c:dLbls>
          <c:dLblPos val="t"/>
          <c:showLegendKey val="0"/>
          <c:showVal val="1"/>
          <c:showCatName val="0"/>
          <c:showSerName val="0"/>
          <c:showPercent val="0"/>
          <c:showBubbleSize val="0"/>
        </c:dLbls>
        <c:smooth val="0"/>
        <c:axId val="849770528"/>
        <c:axId val="849772608"/>
      </c:lineChart>
      <c:catAx>
        <c:axId val="8497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849772608"/>
        <c:crosses val="autoZero"/>
        <c:auto val="1"/>
        <c:lblAlgn val="ctr"/>
        <c:lblOffset val="100"/>
        <c:noMultiLvlLbl val="0"/>
      </c:catAx>
      <c:valAx>
        <c:axId val="8497726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849770528"/>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s-E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'[CAPITULO 2 (2).xlsx]deuda externa'!$C$9</c:f>
              <c:strCache>
                <c:ptCount val="1"/>
                <c:pt idx="0">
                  <c:v>PIB</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'[CAPITULO 2 (2).xlsx]deuda externa'!$A$10:$A$19</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(2).xlsx]deuda externa'!$C$10:$C$19</c:f>
              <c:numCache>
                <c:formatCode>#,##0</c:formatCode>
                <c:ptCount val="10"/>
                <c:pt idx="0">
                  <c:v>56481</c:v>
                </c:pt>
                <c:pt idx="1">
                  <c:v>60925</c:v>
                </c:pt>
                <c:pt idx="2">
                  <c:v>64362</c:v>
                </c:pt>
                <c:pt idx="3">
                  <c:v>67546</c:v>
                </c:pt>
                <c:pt idx="4">
                  <c:v>70105</c:v>
                </c:pt>
                <c:pt idx="5">
                  <c:v>70174</c:v>
                </c:pt>
                <c:pt idx="6">
                  <c:v>69068</c:v>
                </c:pt>
                <c:pt idx="7">
                  <c:v>70956</c:v>
                </c:pt>
                <c:pt idx="8">
                  <c:v>71871</c:v>
                </c:pt>
                <c:pt idx="9">
                  <c:v>71909</c:v>
                </c:pt>
              </c:numCache>
            </c:numRef>
          </c:val>
          <c:extLst>
            <c:ext xmlns:c16="http://schemas.microsoft.com/office/drawing/2014/chart" uri="{C3380CC4-5D6E-409C-BE32-E72D297353CC}">
              <c16:uniqueId val="{00000000-4EF0-4B9D-AF14-BC60EB07BCE7}"/>
            </c:ext>
          </c:extLst>
        </c:ser>
        <c:dLbls>
          <c:showLegendKey val="0"/>
          <c:showVal val="0"/>
          <c:showCatName val="0"/>
          <c:showSerName val="0"/>
          <c:showPercent val="0"/>
          <c:showBubbleSize val="0"/>
        </c:dLbls>
        <c:gapWidth val="219"/>
        <c:overlap val="-27"/>
        <c:axId val="909123472"/>
        <c:axId val="909119312"/>
      </c:barChart>
      <c:catAx>
        <c:axId val="90912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909119312"/>
        <c:crosses val="autoZero"/>
        <c:auto val="1"/>
        <c:lblAlgn val="ctr"/>
        <c:lblOffset val="100"/>
        <c:noMultiLvlLbl val="0"/>
      </c:catAx>
      <c:valAx>
        <c:axId val="909119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909123472"/>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invertIfNegative val="1"/>
          <c:dPt>
            <c:idx val="0"/>
            <c:invertIfNegative val="1"/>
            <c:bubble3D val="0"/>
            <c:spPr>
              <a:solidFill>
                <a:schemeClr val="accent1"/>
              </a:solidFill>
              <a:ln>
                <a:noFill/>
              </a:ln>
              <a:effectLst/>
            </c:spPr>
            <c:extLst>
              <c:ext xmlns:c16="http://schemas.microsoft.com/office/drawing/2014/chart" uri="{C3380CC4-5D6E-409C-BE32-E72D297353CC}">
                <c16:uniqueId val="{00000001-6C81-4EC2-8DCE-4F7DD74162C6}"/>
              </c:ext>
            </c:extLst>
          </c:dPt>
          <c:dPt>
            <c:idx val="1"/>
            <c:invertIfNegative val="1"/>
            <c:bubble3D val="0"/>
            <c:spPr>
              <a:solidFill>
                <a:schemeClr val="accent3"/>
              </a:solidFill>
              <a:ln>
                <a:noFill/>
              </a:ln>
              <a:effectLst/>
            </c:spPr>
            <c:extLst>
              <c:ext xmlns:c16="http://schemas.microsoft.com/office/drawing/2014/chart" uri="{C3380CC4-5D6E-409C-BE32-E72D297353CC}">
                <c16:uniqueId val="{00000003-6C81-4EC2-8DCE-4F7DD74162C6}"/>
              </c:ext>
            </c:extLst>
          </c:dPt>
          <c:dPt>
            <c:idx val="2"/>
            <c:invertIfNegative val="1"/>
            <c:bubble3D val="0"/>
            <c:spPr>
              <a:solidFill>
                <a:schemeClr val="accent5"/>
              </a:solidFill>
              <a:ln>
                <a:noFill/>
              </a:ln>
              <a:effectLst/>
            </c:spPr>
            <c:extLst>
              <c:ext xmlns:c16="http://schemas.microsoft.com/office/drawing/2014/chart" uri="{C3380CC4-5D6E-409C-BE32-E72D297353CC}">
                <c16:uniqueId val="{00000005-6C81-4EC2-8DCE-4F7DD74162C6}"/>
              </c:ext>
            </c:extLst>
          </c:dPt>
          <c:dPt>
            <c:idx val="3"/>
            <c:invertIfNegative val="1"/>
            <c:bubble3D val="0"/>
            <c:spPr>
              <a:solidFill>
                <a:schemeClr val="accent1">
                  <a:lumMod val="60000"/>
                </a:schemeClr>
              </a:solidFill>
              <a:ln>
                <a:noFill/>
              </a:ln>
              <a:effectLst/>
            </c:spPr>
            <c:extLst>
              <c:ext xmlns:c16="http://schemas.microsoft.com/office/drawing/2014/chart" uri="{C3380CC4-5D6E-409C-BE32-E72D297353CC}">
                <c16:uniqueId val="{00000007-6C81-4EC2-8DCE-4F7DD74162C6}"/>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'ORGANIZACION DE GRAFICOS'!$A$46:$A$49</c:f>
              <c:strCache>
                <c:ptCount val="4"/>
                <c:pt idx="0">
                  <c:v>Importaciones extracomunitarias</c:v>
                </c:pt>
                <c:pt idx="1">
                  <c:v>importaciones intracomunitarias</c:v>
                </c:pt>
                <c:pt idx="2">
                  <c:v>exportaciones extracomunitarias</c:v>
                </c:pt>
                <c:pt idx="3">
                  <c:v>exportaciones intracomunitarias</c:v>
                </c:pt>
              </c:strCache>
            </c:strRef>
          </c:cat>
          <c:val>
            <c:numRef>
              <c:f>'ORGANIZACION DE GRAFICOS'!$B$46:$B$49</c:f>
              <c:numCache>
                <c:formatCode>0.0</c:formatCode>
                <c:ptCount val="4"/>
                <c:pt idx="0">
                  <c:v>6.9904752368180523</c:v>
                </c:pt>
                <c:pt idx="1">
                  <c:v>4.24</c:v>
                </c:pt>
                <c:pt idx="2">
                  <c:v>5.63</c:v>
                </c:pt>
                <c:pt idx="3">
                  <c:v>4.8499999999999996</c:v>
                </c:pt>
              </c:numCache>
            </c:numRef>
          </c:val>
          <c:extLst>
            <c:ext xmlns:c16="http://schemas.microsoft.com/office/drawing/2014/chart" uri="{C3380CC4-5D6E-409C-BE32-E72D297353CC}">
              <c16:uniqueId val="{00000008-6C81-4EC2-8DCE-4F7DD74162C6}"/>
            </c:ext>
          </c:extLst>
        </c:ser>
        <c:dLbls>
          <c:showLegendKey val="0"/>
          <c:showVal val="0"/>
          <c:showCatName val="0"/>
          <c:showSerName val="0"/>
          <c:showPercent val="0"/>
          <c:showBubbleSize val="0"/>
        </c:dLbls>
        <c:gapWidth val="182"/>
        <c:axId val="406372505"/>
        <c:axId val="1636647978"/>
      </c:barChart>
      <c:catAx>
        <c:axId val="406372505"/>
        <c:scaling>
          <c:orientation val="maxMin"/>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1636647978"/>
        <c:crosses val="autoZero"/>
        <c:auto val="1"/>
        <c:lblAlgn val="ctr"/>
        <c:lblOffset val="100"/>
        <c:noMultiLvlLbl val="1"/>
      </c:catAx>
      <c:valAx>
        <c:axId val="163664797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crossAx val="406372505"/>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S"/>
        </a:p>
      </c:txPr>
    </c:legend>
    <c:plotVisOnly val="1"/>
    <c:dispBlanksAs val="zero"/>
    <c:showDLblsOverMax val="1"/>
  </c:chart>
  <c:spPr>
    <a:noFill/>
    <a:ln>
      <a:noFill/>
    </a:ln>
    <a:effectLst/>
  </c:spPr>
  <c:txPr>
    <a:bodyPr/>
    <a:lstStyle/>
    <a:p>
      <a:pPr>
        <a:defRPr sz="1200"/>
      </a:pPr>
      <a:endParaRPr lang="es-E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'[CAPITULO 2 (2).xlsx]deuda externa'!$B$38</c:f>
              <c:strCache>
                <c:ptCount val="1"/>
                <c:pt idx="0">
                  <c:v>Inflación</c:v>
                </c:pt>
              </c:strCache>
            </c:strRef>
          </c:tx>
          <c:spPr>
            <a:ln w="28575" cap="rnd">
              <a:solidFill>
                <a:schemeClr val="accent1"/>
              </a:solidFill>
              <a:round/>
            </a:ln>
            <a:effectLst/>
          </c:spPr>
          <c:marker>
            <c:symbol val="none"/>
          </c:marker>
          <c:dLbls>
            <c:dLbl>
              <c:idx val="4"/>
              <c:layout>
                <c:manualLayout>
                  <c:x val="-7.3715441819772576E-2"/>
                  <c:y val="-6.608778069407998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E60-4743-ABF8-A7C322B43602}"/>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'[CAPITULO 2 (2).xlsx]deuda externa'!$A$39:$A$48</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(2).xlsx]deuda externa'!$B$39:$B$48</c:f>
              <c:numCache>
                <c:formatCode>General</c:formatCode>
                <c:ptCount val="10"/>
                <c:pt idx="0">
                  <c:v>3.17</c:v>
                </c:pt>
                <c:pt idx="1">
                  <c:v>3.73</c:v>
                </c:pt>
                <c:pt idx="2">
                  <c:v>2.44</c:v>
                </c:pt>
                <c:pt idx="3">
                  <c:v>1.94</c:v>
                </c:pt>
                <c:pt idx="4">
                  <c:v>3.66</c:v>
                </c:pt>
                <c:pt idx="5">
                  <c:v>6.77</c:v>
                </c:pt>
                <c:pt idx="6">
                  <c:v>5.75</c:v>
                </c:pt>
                <c:pt idx="7">
                  <c:v>4.09</c:v>
                </c:pt>
                <c:pt idx="8">
                  <c:v>3.18</c:v>
                </c:pt>
                <c:pt idx="9">
                  <c:v>3.8</c:v>
                </c:pt>
              </c:numCache>
            </c:numRef>
          </c:val>
          <c:smooth val="0"/>
          <c:extLst>
            <c:ext xmlns:c16="http://schemas.microsoft.com/office/drawing/2014/chart" uri="{C3380CC4-5D6E-409C-BE32-E72D297353CC}">
              <c16:uniqueId val="{00000001-9E60-4743-ABF8-A7C322B43602}"/>
            </c:ext>
          </c:extLst>
        </c:ser>
        <c:dLbls>
          <c:dLblPos val="t"/>
          <c:showLegendKey val="0"/>
          <c:showVal val="1"/>
          <c:showCatName val="0"/>
          <c:showSerName val="0"/>
          <c:showPercent val="0"/>
          <c:showBubbleSize val="0"/>
        </c:dLbls>
        <c:smooth val="0"/>
        <c:axId val="919349680"/>
        <c:axId val="920669216"/>
      </c:lineChart>
      <c:catAx>
        <c:axId val="91934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920669216"/>
        <c:crosses val="autoZero"/>
        <c:auto val="1"/>
        <c:lblAlgn val="ctr"/>
        <c:lblOffset val="100"/>
        <c:noMultiLvlLbl val="0"/>
      </c:catAx>
      <c:valAx>
        <c:axId val="920669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919349680"/>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s-E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'[CAPITULO 2 (2).xlsx]deuda externa'!$C$38</c:f>
              <c:strCache>
                <c:ptCount val="1"/>
                <c:pt idx="0">
                  <c:v>PIB</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'[CAPITULO 2 (2).xlsx]deuda externa'!$A$39:$A$48</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(2).xlsx]deuda externa'!$C$39:$C$48</c:f>
              <c:numCache>
                <c:formatCode>#,##0</c:formatCode>
                <c:ptCount val="10"/>
                <c:pt idx="0">
                  <c:v>233343</c:v>
                </c:pt>
                <c:pt idx="1">
                  <c:v>249555.8</c:v>
                </c:pt>
                <c:pt idx="2">
                  <c:v>259320</c:v>
                </c:pt>
                <c:pt idx="3">
                  <c:v>272633.5</c:v>
                </c:pt>
                <c:pt idx="4">
                  <c:v>284899</c:v>
                </c:pt>
                <c:pt idx="5">
                  <c:v>293320</c:v>
                </c:pt>
                <c:pt idx="6">
                  <c:v>299443</c:v>
                </c:pt>
                <c:pt idx="7">
                  <c:v>303513</c:v>
                </c:pt>
                <c:pt idx="8">
                  <c:v>311148</c:v>
                </c:pt>
                <c:pt idx="9">
                  <c:v>321292.40000000002</c:v>
                </c:pt>
              </c:numCache>
            </c:numRef>
          </c:val>
          <c:extLst>
            <c:ext xmlns:c16="http://schemas.microsoft.com/office/drawing/2014/chart" uri="{C3380CC4-5D6E-409C-BE32-E72D297353CC}">
              <c16:uniqueId val="{00000000-7B88-42C2-A373-3D95541617DD}"/>
            </c:ext>
          </c:extLst>
        </c:ser>
        <c:dLbls>
          <c:dLblPos val="outEnd"/>
          <c:showLegendKey val="0"/>
          <c:showVal val="1"/>
          <c:showCatName val="0"/>
          <c:showSerName val="0"/>
          <c:showPercent val="0"/>
          <c:showBubbleSize val="0"/>
        </c:dLbls>
        <c:gapWidth val="219"/>
        <c:overlap val="-27"/>
        <c:axId val="854879904"/>
        <c:axId val="854881152"/>
      </c:barChart>
      <c:catAx>
        <c:axId val="85487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854881152"/>
        <c:crosses val="autoZero"/>
        <c:auto val="1"/>
        <c:lblAlgn val="ctr"/>
        <c:lblOffset val="100"/>
        <c:noMultiLvlLbl val="0"/>
      </c:catAx>
      <c:valAx>
        <c:axId val="854881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854879904"/>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s-E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'[CAPITULO 2 (2).xlsx]deuda externa'!$B$72</c:f>
              <c:strCache>
                <c:ptCount val="1"/>
                <c:pt idx="0">
                  <c:v>inflación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'[CAPITULO 2 (2).xlsx]deuda externa'!$A$73:$A$82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(2).xlsx]deuda externa'!$B$73:$B$82</c:f>
              <c:numCache>
                <c:formatCode>#,##0.0</c:formatCode>
                <c:ptCount val="10"/>
                <c:pt idx="0">
                  <c:v>2.1</c:v>
                </c:pt>
                <c:pt idx="1">
                  <c:v>4.7</c:v>
                </c:pt>
                <c:pt idx="2">
                  <c:v>2.6</c:v>
                </c:pt>
                <c:pt idx="3">
                  <c:v>2.9</c:v>
                </c:pt>
                <c:pt idx="4">
                  <c:v>3.2</c:v>
                </c:pt>
                <c:pt idx="5">
                  <c:v>4.4000000000000004</c:v>
                </c:pt>
                <c:pt idx="6">
                  <c:v>3.2</c:v>
                </c:pt>
                <c:pt idx="7">
                  <c:v>1.4</c:v>
                </c:pt>
                <c:pt idx="8">
                  <c:v>2.2000000000000002</c:v>
                </c:pt>
                <c:pt idx="9">
                  <c:v>1.9</c:v>
                </c:pt>
              </c:numCache>
            </c:numRef>
          </c:val>
          <c:smooth val="0"/>
          <c:extLst>
            <c:ext xmlns:c16="http://schemas.microsoft.com/office/drawing/2014/chart" uri="{C3380CC4-5D6E-409C-BE32-E72D297353CC}">
              <c16:uniqueId val="{00000000-13E1-4A9D-82D0-17BE1E2C5237}"/>
            </c:ext>
          </c:extLst>
        </c:ser>
        <c:dLbls>
          <c:dLblPos val="t"/>
          <c:showLegendKey val="0"/>
          <c:showVal val="1"/>
          <c:showCatName val="0"/>
          <c:showSerName val="0"/>
          <c:showPercent val="0"/>
          <c:showBubbleSize val="0"/>
        </c:dLbls>
        <c:smooth val="0"/>
        <c:axId val="909148848"/>
        <c:axId val="909144272"/>
      </c:lineChart>
      <c:catAx>
        <c:axId val="90914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909144272"/>
        <c:crosses val="autoZero"/>
        <c:auto val="1"/>
        <c:lblAlgn val="ctr"/>
        <c:lblOffset val="100"/>
        <c:noMultiLvlLbl val="0"/>
      </c:catAx>
      <c:valAx>
        <c:axId val="9091442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909148848"/>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s-E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'[CAPITULO 2 (2).xlsx]deuda externa'!$C$72</c:f>
              <c:strCache>
                <c:ptCount val="1"/>
                <c:pt idx="0">
                  <c:v>PIB</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'[CAPITULO 2 (2).xlsx]deuda externa'!$A$73:$A$82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(2).xlsx]deuda externa'!$C$73:$C$82</c:f>
              <c:numCache>
                <c:formatCode>#,##0</c:formatCode>
                <c:ptCount val="10"/>
                <c:pt idx="0">
                  <c:v>116700</c:v>
                </c:pt>
                <c:pt idx="1">
                  <c:v>132454</c:v>
                </c:pt>
                <c:pt idx="2">
                  <c:v>142277</c:v>
                </c:pt>
                <c:pt idx="3">
                  <c:v>152196</c:v>
                </c:pt>
                <c:pt idx="4">
                  <c:v>159611</c:v>
                </c:pt>
                <c:pt idx="5">
                  <c:v>169236</c:v>
                </c:pt>
                <c:pt idx="6">
                  <c:v>181347</c:v>
                </c:pt>
                <c:pt idx="7">
                  <c:v>192637</c:v>
                </c:pt>
                <c:pt idx="8">
                  <c:v>204824</c:v>
                </c:pt>
                <c:pt idx="9">
                  <c:v>213493</c:v>
                </c:pt>
              </c:numCache>
            </c:numRef>
          </c:val>
          <c:extLst>
            <c:ext xmlns:c16="http://schemas.microsoft.com/office/drawing/2014/chart" uri="{C3380CC4-5D6E-409C-BE32-E72D297353CC}">
              <c16:uniqueId val="{00000000-1533-4005-8D7E-30A0B3885E8C}"/>
            </c:ext>
          </c:extLst>
        </c:ser>
        <c:dLbls>
          <c:dLblPos val="outEnd"/>
          <c:showLegendKey val="0"/>
          <c:showVal val="1"/>
          <c:showCatName val="0"/>
          <c:showSerName val="0"/>
          <c:showPercent val="0"/>
          <c:showBubbleSize val="0"/>
        </c:dLbls>
        <c:gapWidth val="219"/>
        <c:overlap val="-27"/>
        <c:axId val="855224416"/>
        <c:axId val="855223584"/>
      </c:barChart>
      <c:catAx>
        <c:axId val="85522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855223584"/>
        <c:crosses val="autoZero"/>
        <c:auto val="1"/>
        <c:lblAlgn val="ctr"/>
        <c:lblOffset val="100"/>
        <c:noMultiLvlLbl val="0"/>
      </c:catAx>
      <c:valAx>
        <c:axId val="855223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85522441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s-E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'[CAPITULO 2 (2).xlsx]deuda externa'!$B$104</c:f>
              <c:strCache>
                <c:ptCount val="1"/>
                <c:pt idx="0">
                  <c:v>inflación</c:v>
                </c:pt>
              </c:strCache>
            </c:strRef>
          </c:tx>
          <c:spPr>
            <a:ln w="28575" cap="rnd">
              <a:solidFill>
                <a:schemeClr val="accent1"/>
              </a:solidFill>
              <a:round/>
            </a:ln>
            <a:effectLst/>
          </c:spPr>
          <c:marker>
            <c:symbol val="none"/>
          </c:marker>
          <c:dLbls>
            <c:dLbl>
              <c:idx val="2"/>
              <c:layout>
                <c:manualLayout>
                  <c:x val="-4.7937664041994753E-2"/>
                  <c:y val="-7.95024059492563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6E4-4E79-8C2E-DACB3A45F096}"/>
                </c:ext>
              </c:extLst>
            </c:dLbl>
            <c:dLbl>
              <c:idx val="5"/>
              <c:layout>
                <c:manualLayout>
                  <c:x val="-3.9604330708661414E-2"/>
                  <c:y val="-7.950240594925633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6E4-4E79-8C2E-DACB3A45F096}"/>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'[CAPITULO 2 (2).xlsx]deuda externa'!$A$105:$A$114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(2).xlsx]deuda externa'!$B$105:$B$114</c:f>
              <c:numCache>
                <c:formatCode>#,##0.00</c:formatCode>
                <c:ptCount val="10"/>
                <c:pt idx="0" formatCode="#,##0.0">
                  <c:v>7.18</c:v>
                </c:pt>
                <c:pt idx="1">
                  <c:v>6.9</c:v>
                </c:pt>
                <c:pt idx="2">
                  <c:v>4.54</c:v>
                </c:pt>
                <c:pt idx="3">
                  <c:v>6.48</c:v>
                </c:pt>
                <c:pt idx="4">
                  <c:v>5.19</c:v>
                </c:pt>
                <c:pt idx="5">
                  <c:v>2.95</c:v>
                </c:pt>
                <c:pt idx="6">
                  <c:v>4</c:v>
                </c:pt>
                <c:pt idx="7">
                  <c:v>2.71</c:v>
                </c:pt>
                <c:pt idx="8">
                  <c:v>1.51</c:v>
                </c:pt>
                <c:pt idx="9">
                  <c:v>1.47</c:v>
                </c:pt>
              </c:numCache>
            </c:numRef>
          </c:val>
          <c:smooth val="0"/>
          <c:extLst>
            <c:ext xmlns:c16="http://schemas.microsoft.com/office/drawing/2014/chart" uri="{C3380CC4-5D6E-409C-BE32-E72D297353CC}">
              <c16:uniqueId val="{00000002-96E4-4E79-8C2E-DACB3A45F096}"/>
            </c:ext>
          </c:extLst>
        </c:ser>
        <c:dLbls>
          <c:dLblPos val="t"/>
          <c:showLegendKey val="0"/>
          <c:showVal val="1"/>
          <c:showCatName val="0"/>
          <c:showSerName val="0"/>
          <c:showPercent val="0"/>
          <c:showBubbleSize val="0"/>
        </c:dLbls>
        <c:smooth val="0"/>
        <c:axId val="854879072"/>
        <c:axId val="923301248"/>
      </c:lineChart>
      <c:catAx>
        <c:axId val="85487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923301248"/>
        <c:crosses val="autoZero"/>
        <c:auto val="1"/>
        <c:lblAlgn val="ctr"/>
        <c:lblOffset val="100"/>
        <c:noMultiLvlLbl val="0"/>
      </c:catAx>
      <c:valAx>
        <c:axId val="9233012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854879072"/>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s-E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'[CAPITULO 2 (2).xlsx]deuda externa'!$C$104</c:f>
              <c:strCache>
                <c:ptCount val="1"/>
                <c:pt idx="0">
                  <c:v>PIB</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'[CAPITULO 2 (2).xlsx]deuda externa'!$A$105:$A$114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(2).xlsx]deuda externa'!$C$105:$C$114</c:f>
              <c:numCache>
                <c:formatCode>#,##0</c:formatCode>
                <c:ptCount val="10"/>
                <c:pt idx="0">
                  <c:v>19787</c:v>
                </c:pt>
                <c:pt idx="1">
                  <c:v>24138</c:v>
                </c:pt>
                <c:pt idx="2">
                  <c:v>27282</c:v>
                </c:pt>
                <c:pt idx="3">
                  <c:v>30883</c:v>
                </c:pt>
                <c:pt idx="4">
                  <c:v>33237</c:v>
                </c:pt>
                <c:pt idx="5">
                  <c:v>33241</c:v>
                </c:pt>
                <c:pt idx="6">
                  <c:v>34189</c:v>
                </c:pt>
                <c:pt idx="7">
                  <c:v>37782</c:v>
                </c:pt>
                <c:pt idx="8">
                  <c:v>40885</c:v>
                </c:pt>
                <c:pt idx="9">
                  <c:v>44921</c:v>
                </c:pt>
              </c:numCache>
            </c:numRef>
          </c:val>
          <c:extLst>
            <c:ext xmlns:c16="http://schemas.microsoft.com/office/drawing/2014/chart" uri="{C3380CC4-5D6E-409C-BE32-E72D297353CC}">
              <c16:uniqueId val="{00000000-F7E2-47B6-858C-E1F1F619AEC5}"/>
            </c:ext>
          </c:extLst>
        </c:ser>
        <c:dLbls>
          <c:dLblPos val="outEnd"/>
          <c:showLegendKey val="0"/>
          <c:showVal val="1"/>
          <c:showCatName val="0"/>
          <c:showSerName val="0"/>
          <c:showPercent val="0"/>
          <c:showBubbleSize val="0"/>
        </c:dLbls>
        <c:gapWidth val="219"/>
        <c:overlap val="-27"/>
        <c:axId val="855224832"/>
        <c:axId val="855223168"/>
      </c:barChart>
      <c:catAx>
        <c:axId val="85522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855223168"/>
        <c:crosses val="autoZero"/>
        <c:auto val="1"/>
        <c:lblAlgn val="ctr"/>
        <c:lblOffset val="100"/>
        <c:noMultiLvlLbl val="0"/>
      </c:catAx>
      <c:valAx>
        <c:axId val="855223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855224832"/>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s-E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'[CAPITULO 2 (2).xlsx]deuda externa'!$B$72</c:f>
              <c:strCache>
                <c:ptCount val="1"/>
                <c:pt idx="0">
                  <c:v>inflación</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'[CAPITULO 2 (2).xlsx]deuda externa'!$A$73:$A$82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(2).xlsx]deuda externa'!$B$73:$B$82</c:f>
              <c:numCache>
                <c:formatCode>#,##0.0</c:formatCode>
                <c:ptCount val="10"/>
                <c:pt idx="0">
                  <c:v>2.1</c:v>
                </c:pt>
                <c:pt idx="1">
                  <c:v>4.7</c:v>
                </c:pt>
                <c:pt idx="2">
                  <c:v>2.6</c:v>
                </c:pt>
                <c:pt idx="3">
                  <c:v>2.9</c:v>
                </c:pt>
                <c:pt idx="4">
                  <c:v>3.2</c:v>
                </c:pt>
                <c:pt idx="5">
                  <c:v>4.4000000000000004</c:v>
                </c:pt>
                <c:pt idx="6">
                  <c:v>3.2</c:v>
                </c:pt>
                <c:pt idx="7">
                  <c:v>1.4</c:v>
                </c:pt>
                <c:pt idx="8">
                  <c:v>2.2000000000000002</c:v>
                </c:pt>
                <c:pt idx="9">
                  <c:v>1.9</c:v>
                </c:pt>
              </c:numCache>
            </c:numRef>
          </c:val>
          <c:smooth val="0"/>
          <c:extLst>
            <c:ext xmlns:c16="http://schemas.microsoft.com/office/drawing/2014/chart" uri="{C3380CC4-5D6E-409C-BE32-E72D297353CC}">
              <c16:uniqueId val="{00000000-13E1-4A9D-82D0-17BE1E2C5237}"/>
            </c:ext>
          </c:extLst>
        </c:ser>
        <c:dLbls>
          <c:dLblPos val="t"/>
          <c:showLegendKey val="0"/>
          <c:showVal val="1"/>
          <c:showCatName val="0"/>
          <c:showSerName val="0"/>
          <c:showPercent val="0"/>
          <c:showBubbleSize val="0"/>
        </c:dLbls>
        <c:smooth val="0"/>
        <c:axId val="909148848"/>
        <c:axId val="909144272"/>
      </c:lineChart>
      <c:catAx>
        <c:axId val="90914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909144272"/>
        <c:crosses val="autoZero"/>
        <c:auto val="1"/>
        <c:lblAlgn val="ctr"/>
        <c:lblOffset val="100"/>
        <c:noMultiLvlLbl val="0"/>
      </c:catAx>
      <c:valAx>
        <c:axId val="9091442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909148848"/>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s-E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'[CAPITULO 2 (2).xlsx]deuda externa'!$C$72</c:f>
              <c:strCache>
                <c:ptCount val="1"/>
                <c:pt idx="0">
                  <c:v>PIB</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'[CAPITULO 2 (2).xlsx]deuda externa'!$A$73:$A$82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(2).xlsx]deuda externa'!$C$73:$C$82</c:f>
              <c:numCache>
                <c:formatCode>#,##0</c:formatCode>
                <c:ptCount val="10"/>
                <c:pt idx="0">
                  <c:v>116700</c:v>
                </c:pt>
                <c:pt idx="1">
                  <c:v>132454</c:v>
                </c:pt>
                <c:pt idx="2">
                  <c:v>142277</c:v>
                </c:pt>
                <c:pt idx="3">
                  <c:v>152196</c:v>
                </c:pt>
                <c:pt idx="4">
                  <c:v>159611</c:v>
                </c:pt>
                <c:pt idx="5">
                  <c:v>169236</c:v>
                </c:pt>
                <c:pt idx="6">
                  <c:v>181347</c:v>
                </c:pt>
                <c:pt idx="7">
                  <c:v>192637</c:v>
                </c:pt>
                <c:pt idx="8">
                  <c:v>204824</c:v>
                </c:pt>
                <c:pt idx="9">
                  <c:v>213493</c:v>
                </c:pt>
              </c:numCache>
            </c:numRef>
          </c:val>
          <c:extLst>
            <c:ext xmlns:c16="http://schemas.microsoft.com/office/drawing/2014/chart" uri="{C3380CC4-5D6E-409C-BE32-E72D297353CC}">
              <c16:uniqueId val="{00000000-1533-4005-8D7E-30A0B3885E8C}"/>
            </c:ext>
          </c:extLst>
        </c:ser>
        <c:dLbls>
          <c:dLblPos val="outEnd"/>
          <c:showLegendKey val="0"/>
          <c:showVal val="1"/>
          <c:showCatName val="0"/>
          <c:showSerName val="0"/>
          <c:showPercent val="0"/>
          <c:showBubbleSize val="0"/>
        </c:dLbls>
        <c:gapWidth val="219"/>
        <c:overlap val="-27"/>
        <c:axId val="855224416"/>
        <c:axId val="855223584"/>
      </c:barChart>
      <c:catAx>
        <c:axId val="85522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855223584"/>
        <c:crosses val="autoZero"/>
        <c:auto val="1"/>
        <c:lblAlgn val="ctr"/>
        <c:lblOffset val="100"/>
        <c:noMultiLvlLbl val="0"/>
      </c:catAx>
      <c:valAx>
        <c:axId val="855223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S"/>
          </a:p>
        </c:txPr>
        <c:crossAx val="855224416"/>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s-E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'[CAPITULO 2 (2).xlsx]deuda externa'!$B$104</c:f>
              <c:strCache>
                <c:ptCount val="1"/>
                <c:pt idx="0">
                  <c:v>inflación</c:v>
                </c:pt>
              </c:strCache>
            </c:strRef>
          </c:tx>
          <c:spPr>
            <a:ln w="28575" cap="rnd">
              <a:solidFill>
                <a:schemeClr val="accent1"/>
              </a:solidFill>
              <a:round/>
            </a:ln>
            <a:effectLst/>
          </c:spPr>
          <c:marker>
            <c:symbol val="none"/>
          </c:marker>
          <c:dLbls>
            <c:dLbl>
              <c:idx val="2"/>
              <c:layout>
                <c:manualLayout>
                  <c:x val="-4.7937664041994753E-2"/>
                  <c:y val="-7.95024059492563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6E4-4E79-8C2E-DACB3A45F096}"/>
                </c:ext>
              </c:extLst>
            </c:dLbl>
            <c:dLbl>
              <c:idx val="5"/>
              <c:layout>
                <c:manualLayout>
                  <c:x val="-3.9604330708661414E-2"/>
                  <c:y val="-7.950240594925633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6E4-4E79-8C2E-DACB3A45F096}"/>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'[CAPITULO 2 (2).xlsx]deuda externa'!$A$105:$A$114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(2).xlsx]deuda externa'!$B$105:$B$114</c:f>
              <c:numCache>
                <c:formatCode>#,##0.00</c:formatCode>
                <c:ptCount val="10"/>
                <c:pt idx="0" formatCode="#,##0.0">
                  <c:v>7.18</c:v>
                </c:pt>
                <c:pt idx="1">
                  <c:v>6.9</c:v>
                </c:pt>
                <c:pt idx="2">
                  <c:v>4.54</c:v>
                </c:pt>
                <c:pt idx="3">
                  <c:v>6.48</c:v>
                </c:pt>
                <c:pt idx="4">
                  <c:v>5.19</c:v>
                </c:pt>
                <c:pt idx="5">
                  <c:v>2.95</c:v>
                </c:pt>
                <c:pt idx="6">
                  <c:v>4</c:v>
                </c:pt>
                <c:pt idx="7">
                  <c:v>2.71</c:v>
                </c:pt>
                <c:pt idx="8">
                  <c:v>1.51</c:v>
                </c:pt>
                <c:pt idx="9">
                  <c:v>1.47</c:v>
                </c:pt>
              </c:numCache>
            </c:numRef>
          </c:val>
          <c:smooth val="0"/>
          <c:extLst>
            <c:ext xmlns:c16="http://schemas.microsoft.com/office/drawing/2014/chart" uri="{C3380CC4-5D6E-409C-BE32-E72D297353CC}">
              <c16:uniqueId val="{00000002-96E4-4E79-8C2E-DACB3A45F096}"/>
            </c:ext>
          </c:extLst>
        </c:ser>
        <c:dLbls>
          <c:dLblPos val="t"/>
          <c:showLegendKey val="0"/>
          <c:showVal val="1"/>
          <c:showCatName val="0"/>
          <c:showSerName val="0"/>
          <c:showPercent val="0"/>
          <c:showBubbleSize val="0"/>
        </c:dLbls>
        <c:smooth val="0"/>
        <c:axId val="854879072"/>
        <c:axId val="923301248"/>
      </c:lineChart>
      <c:catAx>
        <c:axId val="85487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923301248"/>
        <c:crosses val="autoZero"/>
        <c:auto val="1"/>
        <c:lblAlgn val="ctr"/>
        <c:lblOffset val="100"/>
        <c:noMultiLvlLbl val="0"/>
      </c:catAx>
      <c:valAx>
        <c:axId val="9233012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854879072"/>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s-E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'[CAPITULO 2 (2).xlsx]deuda externa'!$C$104</c:f>
              <c:strCache>
                <c:ptCount val="1"/>
                <c:pt idx="0">
                  <c:v>PIB</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'[CAPITULO 2 (2).xlsx]deuda externa'!$A$105:$A$114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(2).xlsx]deuda externa'!$C$105:$C$114</c:f>
              <c:numCache>
                <c:formatCode>#,##0</c:formatCode>
                <c:ptCount val="10"/>
                <c:pt idx="0">
                  <c:v>19787</c:v>
                </c:pt>
                <c:pt idx="1">
                  <c:v>24138</c:v>
                </c:pt>
                <c:pt idx="2">
                  <c:v>27282</c:v>
                </c:pt>
                <c:pt idx="3">
                  <c:v>30883</c:v>
                </c:pt>
                <c:pt idx="4">
                  <c:v>33237</c:v>
                </c:pt>
                <c:pt idx="5">
                  <c:v>33241</c:v>
                </c:pt>
                <c:pt idx="6">
                  <c:v>34189</c:v>
                </c:pt>
                <c:pt idx="7">
                  <c:v>37782</c:v>
                </c:pt>
                <c:pt idx="8">
                  <c:v>40885</c:v>
                </c:pt>
                <c:pt idx="9">
                  <c:v>44921</c:v>
                </c:pt>
              </c:numCache>
            </c:numRef>
          </c:val>
          <c:extLst>
            <c:ext xmlns:c16="http://schemas.microsoft.com/office/drawing/2014/chart" uri="{C3380CC4-5D6E-409C-BE32-E72D297353CC}">
              <c16:uniqueId val="{00000000-F7E2-47B6-858C-E1F1F619AEC5}"/>
            </c:ext>
          </c:extLst>
        </c:ser>
        <c:dLbls>
          <c:dLblPos val="outEnd"/>
          <c:showLegendKey val="0"/>
          <c:showVal val="1"/>
          <c:showCatName val="0"/>
          <c:showSerName val="0"/>
          <c:showPercent val="0"/>
          <c:showBubbleSize val="0"/>
        </c:dLbls>
        <c:gapWidth val="219"/>
        <c:overlap val="-27"/>
        <c:axId val="855224832"/>
        <c:axId val="855223168"/>
      </c:barChart>
      <c:catAx>
        <c:axId val="85522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855223168"/>
        <c:crosses val="autoZero"/>
        <c:auto val="1"/>
        <c:lblAlgn val="ctr"/>
        <c:lblOffset val="100"/>
        <c:noMultiLvlLbl val="0"/>
      </c:catAx>
      <c:valAx>
        <c:axId val="855223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855224832"/>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1"/>
        <c:ser>
          <c:idx val="0"/>
          <c:order val="0"/>
          <c:tx>
            <c:v>exportaciones intracomunitarias (Xi)</c:v>
          </c:tx>
          <c:spPr>
            <a:solidFill>
              <a:schemeClr val="accent1"/>
            </a:solidFill>
            <a:ln>
              <a:noFill/>
            </a:ln>
            <a:effectLst/>
          </c:spPr>
          <c:dLbls>
            <c:dLbl>
              <c:idx val="0"/>
              <c:layout>
                <c:manualLayout>
                  <c:x val="0"/>
                  <c:y val="-2.78745644599303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42F-42EF-976D-16BA5D11EABC}"/>
                </c:ext>
              </c:extLst>
            </c:dLbl>
            <c:dLbl>
              <c:idx val="1"/>
              <c:layout>
                <c:manualLayout>
                  <c:x val="0"/>
                  <c:y val="-2.4420024420024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42F-42EF-976D-16BA5D11EABC}"/>
                </c:ext>
              </c:extLst>
            </c:dLbl>
            <c:dLbl>
              <c:idx val="2"/>
              <c:layout>
                <c:manualLayout>
                  <c:x val="-4.3269109151637454E-17"/>
                  <c:y val="-3.418803418803427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42F-42EF-976D-16BA5D11EABC}"/>
                </c:ext>
              </c:extLst>
            </c:dLbl>
            <c:dLbl>
              <c:idx val="3"/>
              <c:layout>
                <c:manualLayout>
                  <c:x val="0"/>
                  <c:y val="-3.90720390720391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42F-42EF-976D-16BA5D11EABC}"/>
                </c:ext>
              </c:extLst>
            </c:dLbl>
            <c:dLbl>
              <c:idx val="4"/>
              <c:layout>
                <c:manualLayout>
                  <c:x val="0"/>
                  <c:y val="-2.93040293040293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42F-42EF-976D-16BA5D11EABC}"/>
                </c:ext>
              </c:extLst>
            </c:dLbl>
            <c:dLbl>
              <c:idx val="5"/>
              <c:layout>
                <c:manualLayout>
                  <c:x val="-8.6538218303274908E-17"/>
                  <c:y val="-2.93040293040293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42F-42EF-976D-16BA5D11EABC}"/>
                </c:ext>
              </c:extLst>
            </c:dLbl>
            <c:dLbl>
              <c:idx val="6"/>
              <c:layout>
                <c:manualLayout>
                  <c:x val="-8.6538218303274908E-17"/>
                  <c:y val="-2.93040293040293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42F-42EF-976D-16BA5D11EABC}"/>
                </c:ext>
              </c:extLst>
            </c:dLbl>
            <c:dLbl>
              <c:idx val="7"/>
              <c:layout>
                <c:manualLayout>
                  <c:x val="8.6538218303274908E-17"/>
                  <c:y val="-1.953601953601962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42F-42EF-976D-16BA5D11EABC}"/>
                </c:ext>
              </c:extLst>
            </c:dLbl>
            <c:dLbl>
              <c:idx val="8"/>
              <c:layout>
                <c:manualLayout>
                  <c:x val="0"/>
                  <c:y val="-2.93040293040293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42F-42EF-976D-16BA5D11EABC}"/>
                </c:ext>
              </c:extLst>
            </c:dLbl>
            <c:dLbl>
              <c:idx val="9"/>
              <c:layout>
                <c:manualLayout>
                  <c:x val="0"/>
                  <c:y val="-4.18118466898954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42F-42EF-976D-16BA5D11EAB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Dir val="y"/>
            <c:errBarType val="both"/>
            <c:errValType val="percentage"/>
            <c:noEndCap val="0"/>
            <c:val val="10"/>
            <c:spPr>
              <a:noFill/>
              <a:ln w="9525" cap="flat" cmpd="sng" algn="ctr">
                <a:solidFill>
                  <a:schemeClr val="tx1">
                    <a:lumMod val="65000"/>
                    <a:lumOff val="35000"/>
                  </a:schemeClr>
                </a:solidFill>
                <a:round/>
              </a:ln>
              <a:effectLst/>
            </c:spPr>
          </c:errBars>
          <c:cat>
            <c:numRef>
              <c:f>'ORGANIZACION DE GRAFICOS'!$B$54:$K$54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'ORGANIZACION DE GRAFICOS'!$B$55:$K$55</c:f>
              <c:numCache>
                <c:formatCode>#,##0</c:formatCode>
                <c:ptCount val="10"/>
                <c:pt idx="0">
                  <c:v>7810</c:v>
                </c:pt>
                <c:pt idx="1">
                  <c:v>9206</c:v>
                </c:pt>
                <c:pt idx="2">
                  <c:v>10361</c:v>
                </c:pt>
                <c:pt idx="3">
                  <c:v>9858</c:v>
                </c:pt>
                <c:pt idx="4">
                  <c:v>9725</c:v>
                </c:pt>
                <c:pt idx="5">
                  <c:v>7613</c:v>
                </c:pt>
                <c:pt idx="6">
                  <c:v>7132</c:v>
                </c:pt>
                <c:pt idx="7">
                  <c:v>7572</c:v>
                </c:pt>
                <c:pt idx="8">
                  <c:v>8902</c:v>
                </c:pt>
                <c:pt idx="9">
                  <c:v>8310</c:v>
                </c:pt>
              </c:numCache>
            </c:numRef>
          </c:val>
          <c:extLst>
            <c:ext xmlns:c16="http://schemas.microsoft.com/office/drawing/2014/chart" uri="{C3380CC4-5D6E-409C-BE32-E72D297353CC}">
              <c16:uniqueId val="{0000000A-842F-42EF-976D-16BA5D11EABC}"/>
            </c:ext>
          </c:extLst>
        </c:ser>
        <c:ser>
          <c:idx val="1"/>
          <c:order val="1"/>
          <c:tx>
            <c:v>exportciones extracomunitarias (Xe)</c:v>
          </c:tx>
          <c:spPr>
            <a:solidFill>
              <a:schemeClr val="accent3"/>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errBars>
            <c:errDir val="y"/>
            <c:errBarType val="both"/>
            <c:errValType val="percentage"/>
            <c:noEndCap val="0"/>
            <c:val val="10"/>
            <c:spPr>
              <a:noFill/>
              <a:ln w="9525" cap="flat" cmpd="sng" algn="ctr">
                <a:solidFill>
                  <a:schemeClr val="tx1">
                    <a:lumMod val="65000"/>
                    <a:lumOff val="35000"/>
                  </a:schemeClr>
                </a:solidFill>
                <a:round/>
              </a:ln>
              <a:effectLst/>
            </c:spPr>
          </c:errBars>
          <c:cat>
            <c:numRef>
              <c:f>'ORGANIZACION DE GRAFICOS'!$B$54:$K$54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'ORGANIZACION DE GRAFICOS'!$B$56:$K$56</c:f>
              <c:numCache>
                <c:formatCode>#,##0</c:formatCode>
                <c:ptCount val="10"/>
                <c:pt idx="0">
                  <c:v>90193</c:v>
                </c:pt>
                <c:pt idx="1">
                  <c:v>124906</c:v>
                </c:pt>
                <c:pt idx="2">
                  <c:v>130542</c:v>
                </c:pt>
                <c:pt idx="3">
                  <c:v>127007</c:v>
                </c:pt>
                <c:pt idx="4">
                  <c:v>118630</c:v>
                </c:pt>
                <c:pt idx="5">
                  <c:v>86967</c:v>
                </c:pt>
                <c:pt idx="6">
                  <c:v>82797</c:v>
                </c:pt>
                <c:pt idx="7">
                  <c:v>99570</c:v>
                </c:pt>
                <c:pt idx="8">
                  <c:v>110415</c:v>
                </c:pt>
                <c:pt idx="9">
                  <c:v>107674</c:v>
                </c:pt>
              </c:numCache>
            </c:numRef>
          </c:val>
          <c:extLst>
            <c:ext xmlns:c16="http://schemas.microsoft.com/office/drawing/2014/chart" uri="{C3380CC4-5D6E-409C-BE32-E72D297353CC}">
              <c16:uniqueId val="{0000000B-842F-42EF-976D-16BA5D11EABC}"/>
            </c:ext>
          </c:extLst>
        </c:ser>
        <c:dLbls>
          <c:showLegendKey val="0"/>
          <c:showVal val="0"/>
          <c:showCatName val="0"/>
          <c:showSerName val="0"/>
          <c:showPercent val="0"/>
          <c:showBubbleSize val="0"/>
        </c:dLbls>
        <c:axId val="1781387862"/>
        <c:axId val="388893514"/>
      </c:areaChart>
      <c:catAx>
        <c:axId val="178138786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388893514"/>
        <c:crosses val="autoZero"/>
        <c:auto val="1"/>
        <c:lblAlgn val="ctr"/>
        <c:lblOffset val="100"/>
        <c:noMultiLvlLbl val="1"/>
      </c:catAx>
      <c:valAx>
        <c:axId val="38889351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1781387862"/>
        <c:crosses val="autoZero"/>
        <c:crossBetween val="midCat"/>
      </c:valAx>
      <c:spPr>
        <a:noFill/>
        <a:ln>
          <a:noFill/>
        </a:ln>
        <a:effectLst/>
      </c:spPr>
    </c:plotArea>
    <c:legend>
      <c:legendPos val="b"/>
      <c:layout>
        <c:manualLayout>
          <c:xMode val="edge"/>
          <c:yMode val="edge"/>
          <c:x val="7.9246361250298256E-2"/>
          <c:y val="0.88540904387866515"/>
          <c:w val="0.86574942529162846"/>
          <c:h val="7.733104271057027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legend>
    <c:plotVisOnly val="1"/>
    <c:dispBlanksAs val="zero"/>
    <c:showDLblsOverMax val="1"/>
  </c:chart>
  <c:spPr>
    <a:noFill/>
    <a:ln>
      <a:noFill/>
    </a:ln>
    <a:effectLst/>
  </c:spPr>
  <c:txPr>
    <a:bodyPr/>
    <a:lstStyle/>
    <a:p>
      <a:pPr>
        <a:defRPr/>
      </a:pPr>
      <a:endParaRPr lang="es-E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'[CAPITULO 2 (3).xlsx]deuda externa'!$E$23</c:f>
              <c:strCache>
                <c:ptCount val="1"/>
                <c:pt idx="0">
                  <c:v>Ecuador</c:v>
                </c:pt>
              </c:strCache>
            </c:strRef>
          </c:tx>
          <c:spPr>
            <a:ln w="28575" cap="rnd">
              <a:solidFill>
                <a:schemeClr val="accent1"/>
              </a:solidFill>
              <a:round/>
            </a:ln>
            <a:effectLst/>
          </c:spPr>
          <c:marker>
            <c:symbol val="none"/>
          </c:marker>
          <c:cat>
            <c:numRef>
              <c:f>'[CAPITULO 2 (3).xlsx]deuda externa'!$F$22:$O$22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(3).xlsx]deuda externa'!$F$23:$O$23</c:f>
              <c:numCache>
                <c:formatCode>General</c:formatCode>
                <c:ptCount val="10"/>
                <c:pt idx="0">
                  <c:v>6.13</c:v>
                </c:pt>
                <c:pt idx="1">
                  <c:v>5.0599999999999996</c:v>
                </c:pt>
                <c:pt idx="2">
                  <c:v>5</c:v>
                </c:pt>
                <c:pt idx="3">
                  <c:v>4.6100000000000003</c:v>
                </c:pt>
                <c:pt idx="4">
                  <c:v>4.54</c:v>
                </c:pt>
                <c:pt idx="5">
                  <c:v>5.65</c:v>
                </c:pt>
                <c:pt idx="6">
                  <c:v>6.52</c:v>
                </c:pt>
                <c:pt idx="7">
                  <c:v>5.82</c:v>
                </c:pt>
                <c:pt idx="8">
                  <c:v>4.8</c:v>
                </c:pt>
                <c:pt idx="9">
                  <c:v>3.8</c:v>
                </c:pt>
              </c:numCache>
            </c:numRef>
          </c:val>
          <c:smooth val="0"/>
          <c:extLst>
            <c:ext xmlns:c16="http://schemas.microsoft.com/office/drawing/2014/chart" uri="{C3380CC4-5D6E-409C-BE32-E72D297353CC}">
              <c16:uniqueId val="{00000000-045C-4C1D-A7E0-D7A98E0925D5}"/>
            </c:ext>
          </c:extLst>
        </c:ser>
        <c:ser>
          <c:idx val="1"/>
          <c:order val="1"/>
          <c:tx>
            <c:strRef>
              <c:f>'[CAPITULO 2 (3).xlsx]deuda externa'!$E$24</c:f>
              <c:strCache>
                <c:ptCount val="1"/>
                <c:pt idx="0">
                  <c:v>Colombia</c:v>
                </c:pt>
              </c:strCache>
            </c:strRef>
          </c:tx>
          <c:spPr>
            <a:ln w="28575" cap="rnd">
              <a:solidFill>
                <a:schemeClr val="accent2"/>
              </a:solidFill>
              <a:round/>
            </a:ln>
            <a:effectLst/>
          </c:spPr>
          <c:marker>
            <c:symbol val="none"/>
          </c:marker>
          <c:cat>
            <c:numRef>
              <c:f>'[CAPITULO 2 (3).xlsx]deuda externa'!$F$22:$O$22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(3).xlsx]deuda externa'!$F$24:$O$24</c:f>
              <c:numCache>
                <c:formatCode>General</c:formatCode>
                <c:ptCount val="10"/>
                <c:pt idx="0">
                  <c:v>11.12</c:v>
                </c:pt>
                <c:pt idx="1">
                  <c:v>9.82</c:v>
                </c:pt>
                <c:pt idx="2">
                  <c:v>9.5500000000000007</c:v>
                </c:pt>
                <c:pt idx="3">
                  <c:v>8.44</c:v>
                </c:pt>
                <c:pt idx="4">
                  <c:v>8.7200000000000006</c:v>
                </c:pt>
                <c:pt idx="5">
                  <c:v>8.59</c:v>
                </c:pt>
                <c:pt idx="6">
                  <c:v>8.74</c:v>
                </c:pt>
                <c:pt idx="7">
                  <c:v>8.6300000000000008</c:v>
                </c:pt>
                <c:pt idx="8">
                  <c:v>9.7200000000000006</c:v>
                </c:pt>
                <c:pt idx="9">
                  <c:v>9.5299999999999994</c:v>
                </c:pt>
              </c:numCache>
            </c:numRef>
          </c:val>
          <c:smooth val="0"/>
          <c:extLst>
            <c:ext xmlns:c16="http://schemas.microsoft.com/office/drawing/2014/chart" uri="{C3380CC4-5D6E-409C-BE32-E72D297353CC}">
              <c16:uniqueId val="{00000001-045C-4C1D-A7E0-D7A98E0925D5}"/>
            </c:ext>
          </c:extLst>
        </c:ser>
        <c:ser>
          <c:idx val="2"/>
          <c:order val="2"/>
          <c:tx>
            <c:strRef>
              <c:f>'[CAPITULO 2 (3).xlsx]deuda externa'!$E$25</c:f>
              <c:strCache>
                <c:ptCount val="1"/>
                <c:pt idx="0">
                  <c:v>Perú</c:v>
                </c:pt>
              </c:strCache>
            </c:strRef>
          </c:tx>
          <c:spPr>
            <a:ln w="28575" cap="rnd">
              <a:solidFill>
                <a:schemeClr val="accent3"/>
              </a:solidFill>
              <a:round/>
            </a:ln>
            <a:effectLst/>
          </c:spPr>
          <c:marker>
            <c:symbol val="none"/>
          </c:marker>
          <c:cat>
            <c:numRef>
              <c:f>'[CAPITULO 2 (3).xlsx]deuda externa'!$F$22:$O$22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(3).xlsx]deuda externa'!$F$25:$O$25</c:f>
              <c:numCache>
                <c:formatCode>General</c:formatCode>
                <c:ptCount val="10"/>
                <c:pt idx="0">
                  <c:v>7.2</c:v>
                </c:pt>
                <c:pt idx="1">
                  <c:v>7</c:v>
                </c:pt>
                <c:pt idx="2">
                  <c:v>5.6</c:v>
                </c:pt>
                <c:pt idx="3">
                  <c:v>5.7</c:v>
                </c:pt>
                <c:pt idx="4">
                  <c:v>5.6</c:v>
                </c:pt>
                <c:pt idx="5" formatCode="0.0">
                  <c:v>5.65</c:v>
                </c:pt>
                <c:pt idx="6">
                  <c:v>5.8</c:v>
                </c:pt>
                <c:pt idx="7">
                  <c:v>6.5</c:v>
                </c:pt>
                <c:pt idx="8">
                  <c:v>6.1</c:v>
                </c:pt>
                <c:pt idx="9">
                  <c:v>6.1</c:v>
                </c:pt>
              </c:numCache>
            </c:numRef>
          </c:val>
          <c:smooth val="0"/>
          <c:extLst>
            <c:ext xmlns:c16="http://schemas.microsoft.com/office/drawing/2014/chart" uri="{C3380CC4-5D6E-409C-BE32-E72D297353CC}">
              <c16:uniqueId val="{00000002-045C-4C1D-A7E0-D7A98E0925D5}"/>
            </c:ext>
          </c:extLst>
        </c:ser>
        <c:ser>
          <c:idx val="3"/>
          <c:order val="3"/>
          <c:tx>
            <c:strRef>
              <c:f>'[CAPITULO 2 (3).xlsx]deuda externa'!$E$26</c:f>
              <c:strCache>
                <c:ptCount val="1"/>
                <c:pt idx="0">
                  <c:v>Bolivia</c:v>
                </c:pt>
              </c:strCache>
            </c:strRef>
          </c:tx>
          <c:spPr>
            <a:ln w="28575" cap="rnd">
              <a:solidFill>
                <a:schemeClr val="accent4"/>
              </a:solidFill>
              <a:round/>
            </a:ln>
            <a:effectLst/>
          </c:spPr>
          <c:marker>
            <c:symbol val="none"/>
          </c:marker>
          <c:cat>
            <c:numRef>
              <c:f>'[CAPITULO 2 (3).xlsx]deuda externa'!$F$22:$O$22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'[CAPITULO 2 (3).xlsx]deuda externa'!$F$26:$O$26</c:f>
              <c:numCache>
                <c:formatCode>General</c:formatCode>
                <c:ptCount val="10"/>
                <c:pt idx="0">
                  <c:v>4.4000000000000004</c:v>
                </c:pt>
                <c:pt idx="1">
                  <c:v>3.8</c:v>
                </c:pt>
                <c:pt idx="2">
                  <c:v>3.2</c:v>
                </c:pt>
                <c:pt idx="3">
                  <c:v>4</c:v>
                </c:pt>
                <c:pt idx="4">
                  <c:v>3.5</c:v>
                </c:pt>
                <c:pt idx="5" formatCode="0.0">
                  <c:v>4.4000000000000004</c:v>
                </c:pt>
                <c:pt idx="6">
                  <c:v>4.5</c:v>
                </c:pt>
                <c:pt idx="7">
                  <c:v>4.5</c:v>
                </c:pt>
                <c:pt idx="8">
                  <c:v>4.3</c:v>
                </c:pt>
                <c:pt idx="9">
                  <c:v>4.8899999999999997</c:v>
                </c:pt>
              </c:numCache>
            </c:numRef>
          </c:val>
          <c:smooth val="0"/>
          <c:extLst>
            <c:ext xmlns:c16="http://schemas.microsoft.com/office/drawing/2014/chart" uri="{C3380CC4-5D6E-409C-BE32-E72D297353CC}">
              <c16:uniqueId val="{00000003-045C-4C1D-A7E0-D7A98E0925D5}"/>
            </c:ext>
          </c:extLst>
        </c:ser>
        <c:dLbls>
          <c:showLegendKey val="0"/>
          <c:showVal val="0"/>
          <c:showCatName val="0"/>
          <c:showSerName val="0"/>
          <c:showPercent val="0"/>
          <c:showBubbleSize val="0"/>
        </c:dLbls>
        <c:smooth val="0"/>
        <c:axId val="514360512"/>
        <c:axId val="514369248"/>
      </c:lineChart>
      <c:catAx>
        <c:axId val="51436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
          </a:p>
        </c:txPr>
        <c:crossAx val="514369248"/>
        <c:crosses val="autoZero"/>
        <c:auto val="1"/>
        <c:lblAlgn val="ctr"/>
        <c:lblOffset val="100"/>
        <c:noMultiLvlLbl val="0"/>
      </c:catAx>
      <c:valAx>
        <c:axId val="514369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
          </a:p>
        </c:txPr>
        <c:crossAx val="5143605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s-E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sz="1800"/>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calculos!$A$290</c:f>
              <c:strCache>
                <c:ptCount val="1"/>
                <c:pt idx="0">
                  <c:v>total Me</c:v>
                </c:pt>
              </c:strCache>
            </c:strRef>
          </c:tx>
          <c:spPr>
            <a:ln w="28575" cap="rnd">
              <a:solidFill>
                <a:schemeClr val="accent1"/>
              </a:solidFill>
              <a:round/>
            </a:ln>
            <a:effectLst/>
          </c:spPr>
          <c:marker>
            <c:symbol val="none"/>
          </c:marker>
          <c:cat>
            <c:numRef>
              <c:f>calculos!$B$289:$K$289</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calculos!$B$290:$K$290</c:f>
              <c:numCache>
                <c:formatCode>#,##0</c:formatCode>
                <c:ptCount val="10"/>
                <c:pt idx="0">
                  <c:v>88908</c:v>
                </c:pt>
                <c:pt idx="1">
                  <c:v>116142</c:v>
                </c:pt>
                <c:pt idx="2">
                  <c:v>126231</c:v>
                </c:pt>
                <c:pt idx="3">
                  <c:v>131065</c:v>
                </c:pt>
                <c:pt idx="4">
                  <c:v>136509</c:v>
                </c:pt>
                <c:pt idx="5">
                  <c:v>118364</c:v>
                </c:pt>
                <c:pt idx="6">
                  <c:v>98806</c:v>
                </c:pt>
                <c:pt idx="7">
                  <c:v>108146</c:v>
                </c:pt>
                <c:pt idx="8">
                  <c:v>120352</c:v>
                </c:pt>
                <c:pt idx="9">
                  <c:v>122830</c:v>
                </c:pt>
              </c:numCache>
            </c:numRef>
          </c:val>
          <c:smooth val="0"/>
          <c:extLst>
            <c:ext xmlns:c16="http://schemas.microsoft.com/office/drawing/2014/chart" uri="{C3380CC4-5D6E-409C-BE32-E72D297353CC}">
              <c16:uniqueId val="{00000000-F35B-4789-AB23-E3DB441E9275}"/>
            </c:ext>
          </c:extLst>
        </c:ser>
        <c:ser>
          <c:idx val="1"/>
          <c:order val="1"/>
          <c:tx>
            <c:strRef>
              <c:f>calculos!$A$291</c:f>
              <c:strCache>
                <c:ptCount val="1"/>
                <c:pt idx="0">
                  <c:v>total Xe</c:v>
                </c:pt>
              </c:strCache>
            </c:strRef>
          </c:tx>
          <c:spPr>
            <a:ln w="28575" cap="rnd">
              <a:solidFill>
                <a:schemeClr val="accent2"/>
              </a:solidFill>
              <a:round/>
            </a:ln>
            <a:effectLst/>
          </c:spPr>
          <c:marker>
            <c:symbol val="none"/>
          </c:marker>
          <c:cat>
            <c:numRef>
              <c:f>calculos!$B$289:$K$289</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calculos!$B$291:$K$291</c:f>
              <c:numCache>
                <c:formatCode>#,##0</c:formatCode>
                <c:ptCount val="10"/>
                <c:pt idx="0">
                  <c:v>90193</c:v>
                </c:pt>
                <c:pt idx="1">
                  <c:v>124906</c:v>
                </c:pt>
                <c:pt idx="2">
                  <c:v>130542</c:v>
                </c:pt>
                <c:pt idx="3">
                  <c:v>127007</c:v>
                </c:pt>
                <c:pt idx="4">
                  <c:v>118630</c:v>
                </c:pt>
                <c:pt idx="5">
                  <c:v>86967</c:v>
                </c:pt>
                <c:pt idx="6">
                  <c:v>82797</c:v>
                </c:pt>
                <c:pt idx="7">
                  <c:v>99570</c:v>
                </c:pt>
                <c:pt idx="8">
                  <c:v>110415</c:v>
                </c:pt>
                <c:pt idx="9">
                  <c:v>107674</c:v>
                </c:pt>
              </c:numCache>
            </c:numRef>
          </c:val>
          <c:smooth val="0"/>
          <c:extLst>
            <c:ext xmlns:c16="http://schemas.microsoft.com/office/drawing/2014/chart" uri="{C3380CC4-5D6E-409C-BE32-E72D297353CC}">
              <c16:uniqueId val="{00000001-F35B-4789-AB23-E3DB441E9275}"/>
            </c:ext>
          </c:extLst>
        </c:ser>
        <c:ser>
          <c:idx val="2"/>
          <c:order val="2"/>
          <c:tx>
            <c:strRef>
              <c:f>calculos!$A$292</c:f>
              <c:strCache>
                <c:ptCount val="1"/>
                <c:pt idx="0">
                  <c:v>Balanza comercial</c:v>
                </c:pt>
              </c:strCache>
            </c:strRef>
          </c:tx>
          <c:spPr>
            <a:ln w="28575" cap="rnd">
              <a:solidFill>
                <a:schemeClr val="accent3"/>
              </a:solidFill>
              <a:round/>
            </a:ln>
            <a:effectLst/>
          </c:spPr>
          <c:marker>
            <c:symbol val="none"/>
          </c:marker>
          <c:cat>
            <c:numRef>
              <c:f>calculos!$B$289:$K$289</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calculos!$B$292:$K$292</c:f>
              <c:numCache>
                <c:formatCode>#,##0</c:formatCode>
                <c:ptCount val="10"/>
                <c:pt idx="0">
                  <c:v>1285</c:v>
                </c:pt>
                <c:pt idx="1">
                  <c:v>8764</c:v>
                </c:pt>
                <c:pt idx="2">
                  <c:v>4311</c:v>
                </c:pt>
                <c:pt idx="3">
                  <c:v>-4058</c:v>
                </c:pt>
                <c:pt idx="4">
                  <c:v>-17879</c:v>
                </c:pt>
                <c:pt idx="5">
                  <c:v>-31397</c:v>
                </c:pt>
                <c:pt idx="6">
                  <c:v>-16009</c:v>
                </c:pt>
                <c:pt idx="7">
                  <c:v>-8576</c:v>
                </c:pt>
                <c:pt idx="8">
                  <c:v>-9937</c:v>
                </c:pt>
                <c:pt idx="9">
                  <c:v>-15156</c:v>
                </c:pt>
              </c:numCache>
            </c:numRef>
          </c:val>
          <c:smooth val="0"/>
          <c:extLst>
            <c:ext xmlns:c16="http://schemas.microsoft.com/office/drawing/2014/chart" uri="{C3380CC4-5D6E-409C-BE32-E72D297353CC}">
              <c16:uniqueId val="{00000002-F35B-4789-AB23-E3DB441E9275}"/>
            </c:ext>
          </c:extLst>
        </c:ser>
        <c:dLbls>
          <c:showLegendKey val="0"/>
          <c:showVal val="0"/>
          <c:showCatName val="0"/>
          <c:showSerName val="0"/>
          <c:showPercent val="0"/>
          <c:showBubbleSize val="0"/>
        </c:dLbls>
        <c:smooth val="0"/>
        <c:axId val="1805646768"/>
        <c:axId val="1805643856"/>
      </c:lineChart>
      <c:catAx>
        <c:axId val="180564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05643856"/>
        <c:crosses val="autoZero"/>
        <c:auto val="1"/>
        <c:lblAlgn val="ctr"/>
        <c:lblOffset val="100"/>
        <c:noMultiLvlLbl val="0"/>
      </c:catAx>
      <c:valAx>
        <c:axId val="1805643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056467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1"/>
        <c:ser>
          <c:idx val="0"/>
          <c:order val="0"/>
          <c:tx>
            <c:v>Comercio extracomunitario CAN</c:v>
          </c:tx>
          <c:spPr>
            <a:ln cmpd="sng">
              <a:solidFill>
                <a:srgbClr val="4285F4"/>
              </a:solidFill>
            </a:ln>
          </c:spPr>
          <c:marker>
            <c:symbol val="none"/>
          </c:marker>
          <c:dLbls>
            <c:dLbl>
              <c:idx val="0"/>
              <c:layout>
                <c:manualLayout>
                  <c:x val="-5.2408211330998072E-2"/>
                  <c:y val="1.851851851851851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A0E-408F-9CA4-258A04246988}"/>
                </c:ext>
              </c:extLst>
            </c:dLbl>
            <c:dLbl>
              <c:idx val="1"/>
              <c:layout>
                <c:manualLayout>
                  <c:x val="-4.9873357085117261E-2"/>
                  <c:y val="4.673721340388006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A0E-408F-9CA4-258A04246988}"/>
                </c:ext>
              </c:extLst>
            </c:dLbl>
            <c:dLbl>
              <c:idx val="2"/>
              <c:layout>
                <c:manualLayout>
                  <c:x val="-6.001277406864066E-2"/>
                  <c:y val="4.320987654320987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A0E-408F-9CA4-258A04246988}"/>
                </c:ext>
              </c:extLst>
            </c:dLbl>
            <c:dLbl>
              <c:idx val="3"/>
              <c:layout>
                <c:manualLayout>
                  <c:x val="-6.5082482560402333E-2"/>
                  <c:y val="2.20458553791886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A0E-408F-9CA4-258A04246988}"/>
                </c:ext>
              </c:extLst>
            </c:dLbl>
            <c:dLbl>
              <c:idx val="4"/>
              <c:layout>
                <c:manualLayout>
                  <c:x val="-7.522189954392583E-2"/>
                  <c:y val="2.557319223985887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A0E-408F-9CA4-258A04246988}"/>
                </c:ext>
              </c:extLst>
            </c:dLbl>
            <c:dLbl>
              <c:idx val="5"/>
              <c:layout>
                <c:manualLayout>
                  <c:x val="-8.2826462281568508E-2"/>
                  <c:y val="7.9365079365079361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A0E-408F-9CA4-258A04246988}"/>
                </c:ext>
              </c:extLst>
            </c:dLbl>
            <c:dLbl>
              <c:idx val="6"/>
              <c:layout>
                <c:manualLayout>
                  <c:x val="-7.0152191052164109E-2"/>
                  <c:y val="1.851851851851851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A0E-408F-9CA4-258A04246988}"/>
                </c:ext>
              </c:extLst>
            </c:dLbl>
            <c:dLbl>
              <c:idx val="7"/>
              <c:layout>
                <c:manualLayout>
                  <c:x val="-5.4943065576878933E-2"/>
                  <c:y val="2.910052910052909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A0E-408F-9CA4-258A04246988}"/>
                </c:ext>
              </c:extLst>
            </c:dLbl>
            <c:dLbl>
              <c:idx val="8"/>
              <c:layout>
                <c:manualLayout>
                  <c:x val="-5.74779198227598E-2"/>
                  <c:y val="2.204585537918871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A0E-408F-9CA4-258A04246988}"/>
                </c:ext>
              </c:extLst>
            </c:dLbl>
            <c:dLbl>
              <c:idx val="9"/>
              <c:layout>
                <c:manualLayout>
                  <c:x val="-1.9840922926459472E-2"/>
                  <c:y val="1.851851851851851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A0E-408F-9CA4-258A04246988}"/>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calculos!$B$227:$K$227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calculos!$B$232:$K$232</c:f>
              <c:numCache>
                <c:formatCode>0.0%</c:formatCode>
                <c:ptCount val="10"/>
                <c:pt idx="0">
                  <c:v>0.42011817663630541</c:v>
                </c:pt>
                <c:pt idx="1">
                  <c:v>0.51608228952745694</c:v>
                </c:pt>
                <c:pt idx="2">
                  <c:v>0.52058324429639868</c:v>
                </c:pt>
                <c:pt idx="3">
                  <c:v>0.49320173489776087</c:v>
                </c:pt>
                <c:pt idx="4">
                  <c:v>0.4657078919124143</c:v>
                </c:pt>
                <c:pt idx="5">
                  <c:v>0.36279420677031154</c:v>
                </c:pt>
                <c:pt idx="6">
                  <c:v>0.31093901689418829</c:v>
                </c:pt>
                <c:pt idx="7">
                  <c:v>0.34339580219809285</c:v>
                </c:pt>
                <c:pt idx="8">
                  <c:v>0.36703789237953455</c:v>
                </c:pt>
                <c:pt idx="9">
                  <c:v>0.35374240694741099</c:v>
                </c:pt>
              </c:numCache>
            </c:numRef>
          </c:val>
          <c:smooth val="0"/>
          <c:extLst>
            <c:ext xmlns:c16="http://schemas.microsoft.com/office/drawing/2014/chart" uri="{C3380CC4-5D6E-409C-BE32-E72D297353CC}">
              <c16:uniqueId val="{0000000A-2A0E-408F-9CA4-258A04246988}"/>
            </c:ext>
          </c:extLst>
        </c:ser>
        <c:ser>
          <c:idx val="1"/>
          <c:order val="1"/>
          <c:tx>
            <c:v> Con respecto al mundo</c:v>
          </c:tx>
          <c:spPr>
            <a:ln cmpd="sng">
              <a:solidFill>
                <a:srgbClr val="EA4335"/>
              </a:solidFill>
            </a:ln>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calculos!$B$227:$K$227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calculos!$B$239:$K$239</c:f>
              <c:numCache>
                <c:formatCode>0.0%</c:formatCode>
                <c:ptCount val="10"/>
                <c:pt idx="0">
                  <c:v>0.45838366826096444</c:v>
                </c:pt>
                <c:pt idx="1">
                  <c:v>0.55718937176388783</c:v>
                </c:pt>
                <c:pt idx="2">
                  <c:v>0.56278573760088879</c:v>
                </c:pt>
                <c:pt idx="3">
                  <c:v>0.53220349024430569</c:v>
                </c:pt>
                <c:pt idx="4">
                  <c:v>0.5024605185342027</c:v>
                </c:pt>
                <c:pt idx="5">
                  <c:v>0.39064899084935445</c:v>
                </c:pt>
                <c:pt idx="6">
                  <c:v>0.33625547259039085</c:v>
                </c:pt>
                <c:pt idx="7">
                  <c:v>0.37021233682929733</c:v>
                </c:pt>
                <c:pt idx="8">
                  <c:v>0.39638603656907279</c:v>
                </c:pt>
                <c:pt idx="9">
                  <c:v>0.37991428686307904</c:v>
                </c:pt>
              </c:numCache>
            </c:numRef>
          </c:val>
          <c:smooth val="0"/>
          <c:extLst>
            <c:ext xmlns:c16="http://schemas.microsoft.com/office/drawing/2014/chart" uri="{C3380CC4-5D6E-409C-BE32-E72D297353CC}">
              <c16:uniqueId val="{0000000B-2A0E-408F-9CA4-258A04246988}"/>
            </c:ext>
          </c:extLst>
        </c:ser>
        <c:dLbls>
          <c:dLblPos val="t"/>
          <c:showLegendKey val="0"/>
          <c:showVal val="1"/>
          <c:showCatName val="0"/>
          <c:showSerName val="0"/>
          <c:showPercent val="0"/>
          <c:showBubbleSize val="0"/>
        </c:dLbls>
        <c:smooth val="0"/>
        <c:axId val="1567405102"/>
        <c:axId val="1615602968"/>
      </c:lineChart>
      <c:catAx>
        <c:axId val="1567405102"/>
        <c:scaling>
          <c:orientation val="minMax"/>
        </c:scaling>
        <c:delete val="0"/>
        <c:axPos val="b"/>
        <c:numFmt formatCode="General" sourceLinked="1"/>
        <c:majorTickMark val="none"/>
        <c:minorTickMark val="none"/>
        <c:tickLblPos val="nextTo"/>
        <c:crossAx val="1615602968"/>
        <c:crosses val="autoZero"/>
        <c:auto val="1"/>
        <c:lblAlgn val="ctr"/>
        <c:lblOffset val="100"/>
        <c:noMultiLvlLbl val="1"/>
      </c:catAx>
      <c:valAx>
        <c:axId val="1615602968"/>
        <c:scaling>
          <c:orientation val="minMax"/>
        </c:scaling>
        <c:delete val="0"/>
        <c:axPos val="l"/>
        <c:majorGridlines>
          <c:spPr>
            <a:ln>
              <a:solidFill>
                <a:srgbClr val="B7B7B7"/>
              </a:solidFill>
            </a:ln>
          </c:spPr>
        </c:majorGridlines>
        <c:numFmt formatCode="0.0%" sourceLinked="1"/>
        <c:majorTickMark val="none"/>
        <c:minorTickMark val="none"/>
        <c:tickLblPos val="nextTo"/>
        <c:spPr>
          <a:ln w="6350">
            <a:noFill/>
          </a:ln>
        </c:spPr>
        <c:crossAx val="1567405102"/>
        <c:crosses val="autoZero"/>
        <c:crossBetween val="between"/>
      </c:valAx>
    </c:plotArea>
    <c:legend>
      <c:legendPos val="b"/>
      <c:layout/>
      <c:overlay val="0"/>
    </c:legend>
    <c:plotVisOnly val="1"/>
    <c:dispBlanksAs val="zero"/>
    <c:showDLblsOverMax val="1"/>
  </c:chart>
  <c:txPr>
    <a:bodyPr/>
    <a:lstStyle/>
    <a:p>
      <a:pPr>
        <a:defRPr sz="1400">
          <a:latin typeface="Arial" panose="020B0604020202020204" pitchFamily="34" charset="0"/>
          <a:cs typeface="Arial" panose="020B0604020202020204" pitchFamily="34" charset="0"/>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34118113079167"/>
          <c:y val="5.9716347350087087E-2"/>
          <c:w val="0.68580961920619232"/>
          <c:h val="0.54649861974518676"/>
        </c:manualLayout>
      </c:layout>
      <c:lineChart>
        <c:grouping val="standard"/>
        <c:varyColors val="0"/>
        <c:ser>
          <c:idx val="0"/>
          <c:order val="0"/>
          <c:tx>
            <c:strRef>
              <c:f>calculos!$A$266</c:f>
              <c:strCache>
                <c:ptCount val="1"/>
                <c:pt idx="0">
                  <c:v>total Xi</c:v>
                </c:pt>
              </c:strCache>
            </c:strRef>
          </c:tx>
          <c:spPr>
            <a:ln w="28575" cap="rnd">
              <a:solidFill>
                <a:schemeClr val="accent1"/>
              </a:solidFill>
              <a:round/>
            </a:ln>
            <a:effectLst/>
          </c:spPr>
          <c:marker>
            <c:symbol val="none"/>
          </c:marker>
          <c:cat>
            <c:numRef>
              <c:f>calculos!$B$265:$K$265</c:f>
              <c:numCache>
                <c:formatCode>0</c:formatCode>
                <c:ptCount val="10"/>
                <c:pt idx="0" formatCode="#,##0">
                  <c:v>2010</c:v>
                </c:pt>
                <c:pt idx="1">
                  <c:v>2011</c:v>
                </c:pt>
                <c:pt idx="2">
                  <c:v>2012</c:v>
                </c:pt>
                <c:pt idx="3">
                  <c:v>2013</c:v>
                </c:pt>
                <c:pt idx="4">
                  <c:v>2014</c:v>
                </c:pt>
                <c:pt idx="5">
                  <c:v>2015</c:v>
                </c:pt>
                <c:pt idx="6">
                  <c:v>2016</c:v>
                </c:pt>
                <c:pt idx="7">
                  <c:v>2017</c:v>
                </c:pt>
                <c:pt idx="8">
                  <c:v>2018</c:v>
                </c:pt>
                <c:pt idx="9">
                  <c:v>2019</c:v>
                </c:pt>
              </c:numCache>
            </c:numRef>
          </c:cat>
          <c:val>
            <c:numRef>
              <c:f>calculos!$B$266:$K$266</c:f>
              <c:numCache>
                <c:formatCode>#,##0</c:formatCode>
                <c:ptCount val="10"/>
                <c:pt idx="0">
                  <c:v>7810</c:v>
                </c:pt>
                <c:pt idx="1">
                  <c:v>9206</c:v>
                </c:pt>
                <c:pt idx="2">
                  <c:v>10361</c:v>
                </c:pt>
                <c:pt idx="3">
                  <c:v>9858</c:v>
                </c:pt>
                <c:pt idx="4">
                  <c:v>9725</c:v>
                </c:pt>
                <c:pt idx="5">
                  <c:v>7613</c:v>
                </c:pt>
                <c:pt idx="6">
                  <c:v>7132</c:v>
                </c:pt>
                <c:pt idx="7">
                  <c:v>7572</c:v>
                </c:pt>
                <c:pt idx="8">
                  <c:v>8902</c:v>
                </c:pt>
                <c:pt idx="9">
                  <c:v>8310</c:v>
                </c:pt>
              </c:numCache>
            </c:numRef>
          </c:val>
          <c:smooth val="0"/>
          <c:extLst>
            <c:ext xmlns:c16="http://schemas.microsoft.com/office/drawing/2014/chart" uri="{C3380CC4-5D6E-409C-BE32-E72D297353CC}">
              <c16:uniqueId val="{00000000-47F4-4BDB-8378-638922038314}"/>
            </c:ext>
          </c:extLst>
        </c:ser>
        <c:ser>
          <c:idx val="1"/>
          <c:order val="1"/>
          <c:tx>
            <c:strRef>
              <c:f>calculos!$A$267</c:f>
              <c:strCache>
                <c:ptCount val="1"/>
                <c:pt idx="0">
                  <c:v>total Mi</c:v>
                </c:pt>
              </c:strCache>
            </c:strRef>
          </c:tx>
          <c:spPr>
            <a:ln w="28575" cap="rnd">
              <a:solidFill>
                <a:schemeClr val="accent2"/>
              </a:solidFill>
              <a:round/>
            </a:ln>
            <a:effectLst/>
          </c:spPr>
          <c:marker>
            <c:symbol val="none"/>
          </c:marker>
          <c:cat>
            <c:numRef>
              <c:f>calculos!$B$265:$K$265</c:f>
              <c:numCache>
                <c:formatCode>0</c:formatCode>
                <c:ptCount val="10"/>
                <c:pt idx="0" formatCode="#,##0">
                  <c:v>2010</c:v>
                </c:pt>
                <c:pt idx="1">
                  <c:v>2011</c:v>
                </c:pt>
                <c:pt idx="2">
                  <c:v>2012</c:v>
                </c:pt>
                <c:pt idx="3">
                  <c:v>2013</c:v>
                </c:pt>
                <c:pt idx="4">
                  <c:v>2014</c:v>
                </c:pt>
                <c:pt idx="5">
                  <c:v>2015</c:v>
                </c:pt>
                <c:pt idx="6">
                  <c:v>2016</c:v>
                </c:pt>
                <c:pt idx="7">
                  <c:v>2017</c:v>
                </c:pt>
                <c:pt idx="8">
                  <c:v>2018</c:v>
                </c:pt>
                <c:pt idx="9">
                  <c:v>2019</c:v>
                </c:pt>
              </c:numCache>
            </c:numRef>
          </c:cat>
          <c:val>
            <c:numRef>
              <c:f>calculos!$B$267:$K$267</c:f>
              <c:numCache>
                <c:formatCode>#,##0</c:formatCode>
                <c:ptCount val="10"/>
                <c:pt idx="0">
                  <c:v>8503</c:v>
                </c:pt>
                <c:pt idx="1">
                  <c:v>9994</c:v>
                </c:pt>
                <c:pt idx="2">
                  <c:v>10455</c:v>
                </c:pt>
                <c:pt idx="3">
                  <c:v>10550</c:v>
                </c:pt>
                <c:pt idx="4">
                  <c:v>10410</c:v>
                </c:pt>
                <c:pt idx="5">
                  <c:v>8152</c:v>
                </c:pt>
                <c:pt idx="6">
                  <c:v>7654</c:v>
                </c:pt>
                <c:pt idx="7">
                  <c:v>8649</c:v>
                </c:pt>
                <c:pt idx="8">
                  <c:v>9640</c:v>
                </c:pt>
                <c:pt idx="9">
                  <c:v>8744</c:v>
                </c:pt>
              </c:numCache>
            </c:numRef>
          </c:val>
          <c:smooth val="0"/>
          <c:extLst>
            <c:ext xmlns:c16="http://schemas.microsoft.com/office/drawing/2014/chart" uri="{C3380CC4-5D6E-409C-BE32-E72D297353CC}">
              <c16:uniqueId val="{00000001-47F4-4BDB-8378-638922038314}"/>
            </c:ext>
          </c:extLst>
        </c:ser>
        <c:ser>
          <c:idx val="2"/>
          <c:order val="2"/>
          <c:tx>
            <c:strRef>
              <c:f>calculos!$A$268</c:f>
              <c:strCache>
                <c:ptCount val="1"/>
                <c:pt idx="0">
                  <c:v>Balanza Comercial</c:v>
                </c:pt>
              </c:strCache>
            </c:strRef>
          </c:tx>
          <c:spPr>
            <a:ln w="28575" cap="rnd">
              <a:solidFill>
                <a:schemeClr val="accent3"/>
              </a:solidFill>
              <a:round/>
            </a:ln>
            <a:effectLst/>
          </c:spPr>
          <c:marker>
            <c:symbol val="none"/>
          </c:marker>
          <c:cat>
            <c:numRef>
              <c:f>calculos!$B$265:$K$265</c:f>
              <c:numCache>
                <c:formatCode>0</c:formatCode>
                <c:ptCount val="10"/>
                <c:pt idx="0" formatCode="#,##0">
                  <c:v>2010</c:v>
                </c:pt>
                <c:pt idx="1">
                  <c:v>2011</c:v>
                </c:pt>
                <c:pt idx="2">
                  <c:v>2012</c:v>
                </c:pt>
                <c:pt idx="3">
                  <c:v>2013</c:v>
                </c:pt>
                <c:pt idx="4">
                  <c:v>2014</c:v>
                </c:pt>
                <c:pt idx="5">
                  <c:v>2015</c:v>
                </c:pt>
                <c:pt idx="6">
                  <c:v>2016</c:v>
                </c:pt>
                <c:pt idx="7">
                  <c:v>2017</c:v>
                </c:pt>
                <c:pt idx="8">
                  <c:v>2018</c:v>
                </c:pt>
                <c:pt idx="9">
                  <c:v>2019</c:v>
                </c:pt>
              </c:numCache>
            </c:numRef>
          </c:cat>
          <c:val>
            <c:numRef>
              <c:f>calculos!$B$268:$K$268</c:f>
              <c:numCache>
                <c:formatCode>0</c:formatCode>
                <c:ptCount val="10"/>
                <c:pt idx="0" formatCode="#,##0">
                  <c:v>-693</c:v>
                </c:pt>
                <c:pt idx="1">
                  <c:v>-788</c:v>
                </c:pt>
                <c:pt idx="2">
                  <c:v>-94</c:v>
                </c:pt>
                <c:pt idx="3">
                  <c:v>-692</c:v>
                </c:pt>
                <c:pt idx="4">
                  <c:v>-685</c:v>
                </c:pt>
                <c:pt idx="5">
                  <c:v>-539</c:v>
                </c:pt>
                <c:pt idx="6">
                  <c:v>-522</c:v>
                </c:pt>
                <c:pt idx="7">
                  <c:v>-1077</c:v>
                </c:pt>
                <c:pt idx="8">
                  <c:v>-738</c:v>
                </c:pt>
                <c:pt idx="9">
                  <c:v>-434</c:v>
                </c:pt>
              </c:numCache>
            </c:numRef>
          </c:val>
          <c:smooth val="0"/>
          <c:extLst>
            <c:ext xmlns:c16="http://schemas.microsoft.com/office/drawing/2014/chart" uri="{C3380CC4-5D6E-409C-BE32-E72D297353CC}">
              <c16:uniqueId val="{00000002-47F4-4BDB-8378-638922038314}"/>
            </c:ext>
          </c:extLst>
        </c:ser>
        <c:dLbls>
          <c:showLegendKey val="0"/>
          <c:showVal val="0"/>
          <c:showCatName val="0"/>
          <c:showSerName val="0"/>
          <c:showPercent val="0"/>
          <c:showBubbleSize val="0"/>
        </c:dLbls>
        <c:smooth val="0"/>
        <c:axId val="1794846144"/>
        <c:axId val="1794842816"/>
      </c:lineChart>
      <c:catAx>
        <c:axId val="1794846144"/>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1794842816"/>
        <c:crosses val="autoZero"/>
        <c:auto val="1"/>
        <c:lblAlgn val="ctr"/>
        <c:lblOffset val="100"/>
        <c:noMultiLvlLbl val="0"/>
      </c:catAx>
      <c:valAx>
        <c:axId val="1794842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crossAx val="17948461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mn-lt"/>
                <a:ea typeface="+mn-ea"/>
                <a:cs typeface="+mn-cs"/>
              </a:defRPr>
            </a:pPr>
            <a:endParaRPr lang="es-ES"/>
          </a:p>
        </c:txPr>
      </c:dTable>
      <c:spPr>
        <a:noFill/>
        <a:ln>
          <a:noFill/>
        </a:ln>
        <a:effectLst/>
      </c:spPr>
    </c:plotArea>
    <c:legend>
      <c:legendPos val="b"/>
      <c:layout>
        <c:manualLayout>
          <c:xMode val="edge"/>
          <c:yMode val="edge"/>
          <c:x val="0.26991947024570601"/>
          <c:y val="0.91596947541799478"/>
          <c:w val="0.45436476106128854"/>
          <c:h val="6.8981526466092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sz="1400"/>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6E-4958-B83F-BFFB859DC1DA}"/>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576E-4958-B83F-BFFB859DC1DA}"/>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576E-4958-B83F-BFFB859DC1DA}"/>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576E-4958-B83F-BFFB859DC1DA}"/>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576E-4958-B83F-BFFB859DC1DA}"/>
              </c:ext>
            </c:extLst>
          </c:dPt>
          <c:dLbls>
            <c:dLbl>
              <c:idx val="0"/>
              <c:layout>
                <c:manualLayout>
                  <c:x val="-2.4457677165354332E-2"/>
                  <c:y val="1.8883056284631089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76E-4958-B83F-BFFB859DC1DA}"/>
                </c:ext>
              </c:extLst>
            </c:dLbl>
            <c:dLbl>
              <c:idx val="1"/>
              <c:layout>
                <c:manualLayout>
                  <c:x val="1.4543525809273841E-2"/>
                  <c:y val="-6.048264800233304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76E-4958-B83F-BFFB859DC1DA}"/>
                </c:ext>
              </c:extLst>
            </c:dLbl>
            <c:dLbl>
              <c:idx val="2"/>
              <c:layout>
                <c:manualLayout>
                  <c:x val="-2.5491907261592301E-2"/>
                  <c:y val="2.1660834062409715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76E-4958-B83F-BFFB859DC1DA}"/>
                </c:ext>
              </c:extLst>
            </c:dLbl>
            <c:dLbl>
              <c:idx val="4"/>
              <c:layout>
                <c:manualLayout>
                  <c:x val="-2.3133639545056869E-2"/>
                  <c:y val="5.795384951881014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576E-4958-B83F-BFFB859DC1DA}"/>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'iNVERSION EXTRANJERA'!$A$21:$A$25</c:f>
              <c:strCache>
                <c:ptCount val="5"/>
                <c:pt idx="0">
                  <c:v>Chile</c:v>
                </c:pt>
                <c:pt idx="1">
                  <c:v>Brasil</c:v>
                </c:pt>
                <c:pt idx="2">
                  <c:v>CAN</c:v>
                </c:pt>
                <c:pt idx="3">
                  <c:v>Centroamerica</c:v>
                </c:pt>
                <c:pt idx="4">
                  <c:v>resto América Latina</c:v>
                </c:pt>
              </c:strCache>
            </c:strRef>
          </c:cat>
          <c:val>
            <c:numRef>
              <c:f>'iNVERSION EXTRANJERA'!$L$21:$L$25</c:f>
              <c:numCache>
                <c:formatCode>0.00%</c:formatCode>
                <c:ptCount val="5"/>
                <c:pt idx="0">
                  <c:v>8.9499999999999996E-2</c:v>
                </c:pt>
                <c:pt idx="1">
                  <c:v>0.44529999999999997</c:v>
                </c:pt>
                <c:pt idx="2">
                  <c:v>0.1235</c:v>
                </c:pt>
                <c:pt idx="3">
                  <c:v>5.96E-2</c:v>
                </c:pt>
                <c:pt idx="4">
                  <c:v>0.28100000000000003</c:v>
                </c:pt>
              </c:numCache>
            </c:numRef>
          </c:val>
          <c:extLst>
            <c:ext xmlns:c16="http://schemas.microsoft.com/office/drawing/2014/chart" uri="{C3380CC4-5D6E-409C-BE32-E72D297353CC}">
              <c16:uniqueId val="{0000000A-576E-4958-B83F-BFFB859DC1D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4.9436778799620718E-2"/>
          <c:y val="0.72254171630640951"/>
          <c:w val="0.89199465528385402"/>
          <c:h val="0.24874320442645309"/>
        </c:manualLayout>
      </c:layout>
      <c:overlay val="0"/>
      <c:spPr>
        <a:noFill/>
        <a:ln>
          <a:noFill/>
        </a:ln>
        <a:effectLst/>
      </c:spPr>
      <c:txPr>
        <a:bodyPr rot="0" spcFirstLastPara="1" vertOverflow="ellipsis" vert="horz" wrap="square" anchor="ctr" anchorCtr="1"/>
        <a:lstStyle/>
        <a:p>
          <a:pPr>
            <a:defRPr sz="1700" b="0" i="0" u="none" strike="noStrike" kern="1200" baseline="0">
              <a:solidFill>
                <a:schemeClr val="bg1"/>
              </a:solidFill>
              <a:latin typeface="+mn-lt"/>
              <a:ea typeface="+mn-ea"/>
              <a:cs typeface="+mn-cs"/>
            </a:defRPr>
          </a:pPr>
          <a:endParaRPr lang="es-ES"/>
        </a:p>
      </c:txPr>
    </c:legend>
    <c:plotVisOnly val="1"/>
    <c:dispBlanksAs val="gap"/>
    <c:showDLblsOverMax val="0"/>
  </c:chart>
  <c:spPr>
    <a:noFill/>
    <a:ln>
      <a:solidFill>
        <a:schemeClr val="bg1"/>
      </a:solidFill>
    </a:ln>
    <a:effectLst/>
  </c:spPr>
  <c:txPr>
    <a:bodyPr/>
    <a:lstStyle/>
    <a:p>
      <a:pPr>
        <a:defRPr sz="1000">
          <a:solidFill>
            <a:schemeClr val="bg1"/>
          </a:solidFill>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95-47F8-9A1B-1EA02DF0A58B}"/>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CE95-47F8-9A1B-1EA02DF0A58B}"/>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CE95-47F8-9A1B-1EA02DF0A58B}"/>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CE95-47F8-9A1B-1EA02DF0A58B}"/>
              </c:ext>
            </c:extLst>
          </c:dPt>
          <c:dLbls>
            <c:dLbl>
              <c:idx val="1"/>
              <c:layout>
                <c:manualLayout>
                  <c:x val="4.1542760279965008E-2"/>
                  <c:y val="-7.7370953630796144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E95-47F8-9A1B-1EA02DF0A58B}"/>
                </c:ext>
              </c:extLst>
            </c:dLbl>
            <c:dLbl>
              <c:idx val="2"/>
              <c:layout>
                <c:manualLayout>
                  <c:x val="-2.0708005249343832E-2"/>
                  <c:y val="4.106007582385535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E95-47F8-9A1B-1EA02DF0A58B}"/>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'iNVERSION EXTRANJERA'!$A$28:$A$31</c:f>
              <c:strCache>
                <c:ptCount val="4"/>
                <c:pt idx="0">
                  <c:v>Ecuador</c:v>
                </c:pt>
                <c:pt idx="1">
                  <c:v>Colombia</c:v>
                </c:pt>
                <c:pt idx="2">
                  <c:v>Perú</c:v>
                </c:pt>
                <c:pt idx="3">
                  <c:v>Bolivia</c:v>
                </c:pt>
              </c:strCache>
            </c:strRef>
          </c:cat>
          <c:val>
            <c:numRef>
              <c:f>'iNVERSION EXTRANJERA'!$C$28:$C$31</c:f>
              <c:numCache>
                <c:formatCode>0.00%</c:formatCode>
                <c:ptCount val="4"/>
                <c:pt idx="0">
                  <c:v>3.5400000000000001E-2</c:v>
                </c:pt>
                <c:pt idx="1">
                  <c:v>0.59699999999999998</c:v>
                </c:pt>
                <c:pt idx="2">
                  <c:v>0.33579999999999999</c:v>
                </c:pt>
                <c:pt idx="3">
                  <c:v>3.1699999999999999E-2</c:v>
                </c:pt>
              </c:numCache>
            </c:numRef>
          </c:val>
          <c:extLst>
            <c:ext xmlns:c16="http://schemas.microsoft.com/office/drawing/2014/chart" uri="{C3380CC4-5D6E-409C-BE32-E72D297353CC}">
              <c16:uniqueId val="{00000008-CE95-47F8-9A1B-1EA02DF0A58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s-ES"/>
        </a:p>
      </c:txPr>
    </c:legend>
    <c:plotVisOnly val="1"/>
    <c:dispBlanksAs val="gap"/>
    <c:showDLblsOverMax val="0"/>
  </c:chart>
  <c:spPr>
    <a:noFill/>
    <a:ln>
      <a:solidFill>
        <a:schemeClr val="bg1"/>
      </a:solidFill>
    </a:ln>
    <a:effectLst/>
  </c:spPr>
  <c:txPr>
    <a:bodyPr/>
    <a:lstStyle/>
    <a:p>
      <a:pPr>
        <a:defRPr>
          <a:solidFill>
            <a:schemeClr val="bg1"/>
          </a:solidFill>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Hoja1!$B$4</c:f>
              <c:strCache>
                <c:ptCount val="1"/>
                <c:pt idx="0">
                  <c:v>Ecuador</c:v>
                </c:pt>
              </c:strCache>
            </c:strRef>
          </c:tx>
          <c:spPr>
            <a:ln w="28575" cap="rnd">
              <a:solidFill>
                <a:schemeClr val="accent1"/>
              </a:solidFill>
              <a:round/>
            </a:ln>
            <a:effectLst/>
          </c:spPr>
          <c:marker>
            <c:symbol val="none"/>
          </c:marker>
          <c:cat>
            <c:numRef>
              <c:f>Hoja1!$A$5:$A$14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Hoja1!$B$5:$B$14</c:f>
              <c:numCache>
                <c:formatCode>General</c:formatCode>
                <c:ptCount val="10"/>
                <c:pt idx="0">
                  <c:v>913</c:v>
                </c:pt>
                <c:pt idx="1">
                  <c:v>846</c:v>
                </c:pt>
                <c:pt idx="2">
                  <c:v>826</c:v>
                </c:pt>
                <c:pt idx="3">
                  <c:v>530</c:v>
                </c:pt>
                <c:pt idx="4">
                  <c:v>883</c:v>
                </c:pt>
                <c:pt idx="5" formatCode="#,##0.00">
                  <c:v>1266</c:v>
                </c:pt>
                <c:pt idx="6">
                  <c:v>647</c:v>
                </c:pt>
                <c:pt idx="7">
                  <c:v>459</c:v>
                </c:pt>
                <c:pt idx="8">
                  <c:v>826</c:v>
                </c:pt>
                <c:pt idx="9">
                  <c:v>826</c:v>
                </c:pt>
              </c:numCache>
            </c:numRef>
          </c:val>
          <c:smooth val="0"/>
          <c:extLst>
            <c:ext xmlns:c16="http://schemas.microsoft.com/office/drawing/2014/chart" uri="{C3380CC4-5D6E-409C-BE32-E72D297353CC}">
              <c16:uniqueId val="{00000000-032D-4510-A816-EDF0D99F8D90}"/>
            </c:ext>
          </c:extLst>
        </c:ser>
        <c:ser>
          <c:idx val="1"/>
          <c:order val="1"/>
          <c:tx>
            <c:strRef>
              <c:f>Hoja1!$C$4</c:f>
              <c:strCache>
                <c:ptCount val="1"/>
                <c:pt idx="0">
                  <c:v>Colombia</c:v>
                </c:pt>
              </c:strCache>
            </c:strRef>
          </c:tx>
          <c:spPr>
            <a:ln w="28575" cap="rnd">
              <a:solidFill>
                <a:schemeClr val="accent2"/>
              </a:solidFill>
              <a:round/>
            </a:ln>
            <a:effectLst/>
          </c:spPr>
          <c:marker>
            <c:symbol val="none"/>
          </c:marker>
          <c:cat>
            <c:numRef>
              <c:f>Hoja1!$A$5:$A$14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Hoja1!$C$5:$C$14</c:f>
              <c:numCache>
                <c:formatCode>General</c:formatCode>
                <c:ptCount val="10"/>
                <c:pt idx="0">
                  <c:v>172</c:v>
                </c:pt>
                <c:pt idx="1">
                  <c:v>191</c:v>
                </c:pt>
                <c:pt idx="2">
                  <c:v>112</c:v>
                </c:pt>
                <c:pt idx="3">
                  <c:v>163</c:v>
                </c:pt>
                <c:pt idx="4">
                  <c:v>196</c:v>
                </c:pt>
                <c:pt idx="5">
                  <c:v>317</c:v>
                </c:pt>
                <c:pt idx="6">
                  <c:v>225</c:v>
                </c:pt>
                <c:pt idx="7">
                  <c:v>173</c:v>
                </c:pt>
                <c:pt idx="8">
                  <c:v>228</c:v>
                </c:pt>
                <c:pt idx="9">
                  <c:v>161</c:v>
                </c:pt>
              </c:numCache>
            </c:numRef>
          </c:val>
          <c:smooth val="0"/>
          <c:extLst>
            <c:ext xmlns:c16="http://schemas.microsoft.com/office/drawing/2014/chart" uri="{C3380CC4-5D6E-409C-BE32-E72D297353CC}">
              <c16:uniqueId val="{00000001-032D-4510-A816-EDF0D99F8D90}"/>
            </c:ext>
          </c:extLst>
        </c:ser>
        <c:ser>
          <c:idx val="2"/>
          <c:order val="2"/>
          <c:tx>
            <c:strRef>
              <c:f>Hoja1!$D$4</c:f>
              <c:strCache>
                <c:ptCount val="1"/>
                <c:pt idx="0">
                  <c:v>Perú</c:v>
                </c:pt>
              </c:strCache>
            </c:strRef>
          </c:tx>
          <c:spPr>
            <a:ln w="28575" cap="rnd">
              <a:solidFill>
                <a:schemeClr val="accent3"/>
              </a:solidFill>
              <a:round/>
            </a:ln>
            <a:effectLst/>
          </c:spPr>
          <c:marker>
            <c:symbol val="none"/>
          </c:marker>
          <c:cat>
            <c:numRef>
              <c:f>Hoja1!$A$5:$A$14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Hoja1!$D$5:$D$14</c:f>
              <c:numCache>
                <c:formatCode>General</c:formatCode>
                <c:ptCount val="10"/>
                <c:pt idx="0">
                  <c:v>165</c:v>
                </c:pt>
                <c:pt idx="1">
                  <c:v>216</c:v>
                </c:pt>
                <c:pt idx="2">
                  <c:v>118</c:v>
                </c:pt>
                <c:pt idx="3">
                  <c:v>162</c:v>
                </c:pt>
                <c:pt idx="4">
                  <c:v>182</c:v>
                </c:pt>
                <c:pt idx="5">
                  <c:v>240</c:v>
                </c:pt>
                <c:pt idx="6">
                  <c:v>170</c:v>
                </c:pt>
                <c:pt idx="7">
                  <c:v>136</c:v>
                </c:pt>
                <c:pt idx="8">
                  <c:v>168</c:v>
                </c:pt>
                <c:pt idx="9">
                  <c:v>107</c:v>
                </c:pt>
              </c:numCache>
            </c:numRef>
          </c:val>
          <c:smooth val="0"/>
          <c:extLst>
            <c:ext xmlns:c16="http://schemas.microsoft.com/office/drawing/2014/chart" uri="{C3380CC4-5D6E-409C-BE32-E72D297353CC}">
              <c16:uniqueId val="{00000002-032D-4510-A816-EDF0D99F8D90}"/>
            </c:ext>
          </c:extLst>
        </c:ser>
        <c:dLbls>
          <c:showLegendKey val="0"/>
          <c:showVal val="0"/>
          <c:showCatName val="0"/>
          <c:showSerName val="0"/>
          <c:showPercent val="0"/>
          <c:showBubbleSize val="0"/>
        </c:dLbls>
        <c:smooth val="0"/>
        <c:axId val="1041766655"/>
        <c:axId val="1041762495"/>
      </c:lineChart>
      <c:catAx>
        <c:axId val="1041766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41762495"/>
        <c:crosses val="autoZero"/>
        <c:auto val="1"/>
        <c:lblAlgn val="ctr"/>
        <c:lblOffset val="100"/>
        <c:noMultiLvlLbl val="0"/>
      </c:catAx>
      <c:valAx>
        <c:axId val="10417624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crossAx val="104176665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A0FE19-702D-4D6F-A4ED-795AD12ABA77}" type="doc">
      <dgm:prSet loTypeId="urn:microsoft.com/office/officeart/2008/layout/SquareAccentList" loCatId="list" qsTypeId="urn:microsoft.com/office/officeart/2005/8/quickstyle/simple3" qsCatId="simple" csTypeId="urn:microsoft.com/office/officeart/2005/8/colors/accent0_2" csCatId="mainScheme" phldr="1"/>
      <dgm:spPr/>
      <dgm:t>
        <a:bodyPr/>
        <a:lstStyle/>
        <a:p>
          <a:endParaRPr lang="es-ES"/>
        </a:p>
      </dgm:t>
    </dgm:pt>
    <dgm:pt modelId="{19AD7097-6BD4-4936-96E0-281CEB1EEE14}">
      <dgm:prSet phldrT="[Texto]" custT="1"/>
      <dgm:spPr/>
      <dgm:t>
        <a:bodyPr/>
        <a:lstStyle/>
        <a:p>
          <a:pPr algn="l"/>
          <a:r>
            <a:rPr lang="es-ES" sz="2000" dirty="0">
              <a:latin typeface="Montserrat" panose="020B0604020202020204" charset="0"/>
              <a:cs typeface="Arial" panose="020B0604020202020204" pitchFamily="34" charset="0"/>
            </a:rPr>
            <a:t>Efectos estáticos</a:t>
          </a:r>
        </a:p>
      </dgm:t>
    </dgm:pt>
    <dgm:pt modelId="{6D8B2D5E-C571-493E-B216-4D0DF356C7FF}" type="parTrans" cxnId="{9D5DE8B8-ED77-48A9-867C-F9AB0ED146CD}">
      <dgm:prSet/>
      <dgm:spPr/>
      <dgm:t>
        <a:bodyPr/>
        <a:lstStyle/>
        <a:p>
          <a:pPr algn="l"/>
          <a:endParaRPr lang="es-ES">
            <a:latin typeface="Montserrat" panose="020B0604020202020204" charset="0"/>
          </a:endParaRPr>
        </a:p>
      </dgm:t>
    </dgm:pt>
    <dgm:pt modelId="{A29DE49E-C6C5-46BA-ACF2-12B0D5E06DA7}" type="sibTrans" cxnId="{9D5DE8B8-ED77-48A9-867C-F9AB0ED146CD}">
      <dgm:prSet/>
      <dgm:spPr/>
      <dgm:t>
        <a:bodyPr/>
        <a:lstStyle/>
        <a:p>
          <a:pPr algn="l"/>
          <a:endParaRPr lang="es-ES">
            <a:latin typeface="Montserrat" panose="020B0604020202020204" charset="0"/>
          </a:endParaRPr>
        </a:p>
      </dgm:t>
    </dgm:pt>
    <dgm:pt modelId="{B1FAE045-57BD-4A6E-A369-DD7AB4D38370}">
      <dgm:prSet phldrT="[Texto]" custT="1"/>
      <dgm:spPr/>
      <dgm:t>
        <a:bodyPr/>
        <a:lstStyle/>
        <a:p>
          <a:pPr algn="l"/>
          <a:r>
            <a:rPr lang="es-ES" sz="1800" dirty="0">
              <a:latin typeface="Montserrat" panose="020B0604020202020204" charset="0"/>
              <a:cs typeface="Arial" panose="020B0604020202020204" pitchFamily="34" charset="0"/>
            </a:rPr>
            <a:t>Creación de comercio</a:t>
          </a:r>
        </a:p>
      </dgm:t>
    </dgm:pt>
    <dgm:pt modelId="{7F88EA25-2FC4-4E42-96D7-8EBCEFB668C1}" type="parTrans" cxnId="{4DC8E679-DD77-468D-826E-994B6599FFB3}">
      <dgm:prSet/>
      <dgm:spPr/>
      <dgm:t>
        <a:bodyPr/>
        <a:lstStyle/>
        <a:p>
          <a:pPr algn="l"/>
          <a:endParaRPr lang="es-ES">
            <a:latin typeface="Montserrat" panose="020B0604020202020204" charset="0"/>
          </a:endParaRPr>
        </a:p>
      </dgm:t>
    </dgm:pt>
    <dgm:pt modelId="{BFAC8D65-19B0-4ACD-8058-59CE4408E6BD}" type="sibTrans" cxnId="{4DC8E679-DD77-468D-826E-994B6599FFB3}">
      <dgm:prSet/>
      <dgm:spPr/>
      <dgm:t>
        <a:bodyPr/>
        <a:lstStyle/>
        <a:p>
          <a:pPr algn="l"/>
          <a:endParaRPr lang="es-ES">
            <a:latin typeface="Montserrat" panose="020B0604020202020204" charset="0"/>
          </a:endParaRPr>
        </a:p>
      </dgm:t>
    </dgm:pt>
    <dgm:pt modelId="{999563B4-E2C5-46D3-BFC9-6350BE24C200}">
      <dgm:prSet phldrT="[Texto]" custT="1"/>
      <dgm:spPr/>
      <dgm:t>
        <a:bodyPr/>
        <a:lstStyle/>
        <a:p>
          <a:pPr algn="l"/>
          <a:r>
            <a:rPr lang="es-ES" sz="1800" dirty="0">
              <a:latin typeface="Montserrat" panose="020B0604020202020204" charset="0"/>
              <a:cs typeface="Arial" panose="020B0604020202020204" pitchFamily="34" charset="0"/>
            </a:rPr>
            <a:t>Desviación de comercio</a:t>
          </a:r>
        </a:p>
      </dgm:t>
    </dgm:pt>
    <dgm:pt modelId="{5030E44E-C2CC-4C91-9629-3161043F44DC}" type="parTrans" cxnId="{543DE6E8-3FE1-4B42-8918-87F8213B8886}">
      <dgm:prSet/>
      <dgm:spPr/>
      <dgm:t>
        <a:bodyPr/>
        <a:lstStyle/>
        <a:p>
          <a:pPr algn="l"/>
          <a:endParaRPr lang="es-ES">
            <a:latin typeface="Montserrat" panose="020B0604020202020204" charset="0"/>
          </a:endParaRPr>
        </a:p>
      </dgm:t>
    </dgm:pt>
    <dgm:pt modelId="{4CAAF9F9-C662-4FAD-9006-B55F14E61425}" type="sibTrans" cxnId="{543DE6E8-3FE1-4B42-8918-87F8213B8886}">
      <dgm:prSet/>
      <dgm:spPr/>
      <dgm:t>
        <a:bodyPr/>
        <a:lstStyle/>
        <a:p>
          <a:pPr algn="l"/>
          <a:endParaRPr lang="es-ES">
            <a:latin typeface="Montserrat" panose="020B0604020202020204" charset="0"/>
          </a:endParaRPr>
        </a:p>
      </dgm:t>
    </dgm:pt>
    <dgm:pt modelId="{1973782A-E5BB-4566-929E-B86EEF41C545}">
      <dgm:prSet phldrT="[Texto]" custT="1"/>
      <dgm:spPr/>
      <dgm:t>
        <a:bodyPr/>
        <a:lstStyle/>
        <a:p>
          <a:pPr algn="l"/>
          <a:r>
            <a:rPr lang="es-ES" sz="2000" dirty="0">
              <a:latin typeface="Montserrat" panose="020B0604020202020204" charset="0"/>
              <a:cs typeface="Arial" panose="020B0604020202020204" pitchFamily="34" charset="0"/>
            </a:rPr>
            <a:t>Efectos dinámicos</a:t>
          </a:r>
        </a:p>
      </dgm:t>
    </dgm:pt>
    <dgm:pt modelId="{54C79A3A-75D9-428F-ABF2-E1D2FA0D08B2}" type="parTrans" cxnId="{6DD2A7A4-9925-4114-A6B3-47BE3D00D04D}">
      <dgm:prSet/>
      <dgm:spPr/>
      <dgm:t>
        <a:bodyPr/>
        <a:lstStyle/>
        <a:p>
          <a:pPr algn="l"/>
          <a:endParaRPr lang="es-ES">
            <a:latin typeface="Montserrat" panose="020B0604020202020204" charset="0"/>
          </a:endParaRPr>
        </a:p>
      </dgm:t>
    </dgm:pt>
    <dgm:pt modelId="{52E0A996-D897-40D2-959E-21E9AE55818E}" type="sibTrans" cxnId="{6DD2A7A4-9925-4114-A6B3-47BE3D00D04D}">
      <dgm:prSet/>
      <dgm:spPr/>
      <dgm:t>
        <a:bodyPr/>
        <a:lstStyle/>
        <a:p>
          <a:pPr algn="l"/>
          <a:endParaRPr lang="es-ES">
            <a:latin typeface="Montserrat" panose="020B0604020202020204" charset="0"/>
          </a:endParaRPr>
        </a:p>
      </dgm:t>
    </dgm:pt>
    <dgm:pt modelId="{E2046544-183A-49F5-8E08-0A3F12C6BFF1}">
      <dgm:prSet phldrT="[Texto]" custT="1"/>
      <dgm:spPr/>
      <dgm:t>
        <a:bodyPr/>
        <a:lstStyle/>
        <a:p>
          <a:pPr algn="l"/>
          <a:r>
            <a:rPr lang="es-ES" sz="1800" dirty="0">
              <a:latin typeface="Montserrat" panose="020B0604020202020204" charset="0"/>
              <a:cs typeface="Arial" panose="020B0604020202020204" pitchFamily="34" charset="0"/>
            </a:rPr>
            <a:t>Variación tasa de crecimiento</a:t>
          </a:r>
        </a:p>
      </dgm:t>
    </dgm:pt>
    <dgm:pt modelId="{45F5AE91-6252-4A8D-80AF-3CABBC8F0EB1}" type="parTrans" cxnId="{C6F9642F-BFCA-4E48-B430-1BA716CFBA04}">
      <dgm:prSet/>
      <dgm:spPr/>
      <dgm:t>
        <a:bodyPr/>
        <a:lstStyle/>
        <a:p>
          <a:pPr algn="l"/>
          <a:endParaRPr lang="es-ES">
            <a:latin typeface="Montserrat" panose="020B0604020202020204" charset="0"/>
          </a:endParaRPr>
        </a:p>
      </dgm:t>
    </dgm:pt>
    <dgm:pt modelId="{1949EF89-B4F9-4099-9929-2CA1952CFE60}" type="sibTrans" cxnId="{C6F9642F-BFCA-4E48-B430-1BA716CFBA04}">
      <dgm:prSet/>
      <dgm:spPr/>
      <dgm:t>
        <a:bodyPr/>
        <a:lstStyle/>
        <a:p>
          <a:pPr algn="l"/>
          <a:endParaRPr lang="es-ES">
            <a:latin typeface="Montserrat" panose="020B0604020202020204" charset="0"/>
          </a:endParaRPr>
        </a:p>
      </dgm:t>
    </dgm:pt>
    <dgm:pt modelId="{67922C93-24AB-472C-B0CC-A9014FC2054F}">
      <dgm:prSet phldrT="[Texto]" custT="1"/>
      <dgm:spPr/>
      <dgm:t>
        <a:bodyPr/>
        <a:lstStyle/>
        <a:p>
          <a:pPr algn="l"/>
          <a:r>
            <a:rPr lang="es-ES" sz="1800" dirty="0">
              <a:latin typeface="Montserrat" panose="020B0604020202020204" charset="0"/>
              <a:cs typeface="Arial" panose="020B0604020202020204" pitchFamily="34" charset="0"/>
            </a:rPr>
            <a:t>Influencia en cambio tecnológico</a:t>
          </a:r>
        </a:p>
      </dgm:t>
    </dgm:pt>
    <dgm:pt modelId="{04DDF079-69A6-4127-87A2-36C31F400A95}" type="parTrans" cxnId="{D1E568DB-2837-4FFA-9050-F4A8FDF14CEB}">
      <dgm:prSet/>
      <dgm:spPr/>
      <dgm:t>
        <a:bodyPr/>
        <a:lstStyle/>
        <a:p>
          <a:pPr algn="l"/>
          <a:endParaRPr lang="es-ES">
            <a:latin typeface="Montserrat" panose="020B0604020202020204" charset="0"/>
          </a:endParaRPr>
        </a:p>
      </dgm:t>
    </dgm:pt>
    <dgm:pt modelId="{46A83DED-6A3E-452B-83BD-11A531AF9A58}" type="sibTrans" cxnId="{D1E568DB-2837-4FFA-9050-F4A8FDF14CEB}">
      <dgm:prSet/>
      <dgm:spPr/>
      <dgm:t>
        <a:bodyPr/>
        <a:lstStyle/>
        <a:p>
          <a:pPr algn="l"/>
          <a:endParaRPr lang="es-ES">
            <a:latin typeface="Montserrat" panose="020B0604020202020204" charset="0"/>
          </a:endParaRPr>
        </a:p>
      </dgm:t>
    </dgm:pt>
    <dgm:pt modelId="{8D4B31F9-8F6C-4558-9359-01D75F629BD8}">
      <dgm:prSet phldrT="[Texto]" custT="1"/>
      <dgm:spPr/>
      <dgm:t>
        <a:bodyPr/>
        <a:lstStyle/>
        <a:p>
          <a:pPr algn="l"/>
          <a:r>
            <a:rPr lang="es-ES" sz="1800" dirty="0">
              <a:latin typeface="Montserrat" panose="020B0604020202020204" charset="0"/>
              <a:cs typeface="Arial" panose="020B0604020202020204" pitchFamily="34" charset="0"/>
            </a:rPr>
            <a:t>alteración eficiencia</a:t>
          </a:r>
        </a:p>
      </dgm:t>
    </dgm:pt>
    <dgm:pt modelId="{F63C30BC-C4B6-4E9C-96A7-0E975138E357}" type="parTrans" cxnId="{AD5568C4-4FD8-464B-96D1-EC4C537EF659}">
      <dgm:prSet/>
      <dgm:spPr/>
      <dgm:t>
        <a:bodyPr/>
        <a:lstStyle/>
        <a:p>
          <a:pPr algn="l"/>
          <a:endParaRPr lang="es-ES">
            <a:latin typeface="Montserrat" panose="020B0604020202020204" charset="0"/>
          </a:endParaRPr>
        </a:p>
      </dgm:t>
    </dgm:pt>
    <dgm:pt modelId="{BF832983-4954-489F-BAE1-3F16F5E5F628}" type="sibTrans" cxnId="{AD5568C4-4FD8-464B-96D1-EC4C537EF659}">
      <dgm:prSet/>
      <dgm:spPr/>
      <dgm:t>
        <a:bodyPr/>
        <a:lstStyle/>
        <a:p>
          <a:pPr algn="l"/>
          <a:endParaRPr lang="es-ES">
            <a:latin typeface="Montserrat" panose="020B0604020202020204" charset="0"/>
          </a:endParaRPr>
        </a:p>
      </dgm:t>
    </dgm:pt>
    <dgm:pt modelId="{F9659B6E-D200-4C58-94E6-21DB31C55206}">
      <dgm:prSet phldrT="[Texto]" custT="1"/>
      <dgm:spPr/>
      <dgm:t>
        <a:bodyPr/>
        <a:lstStyle/>
        <a:p>
          <a:pPr algn="l"/>
          <a:r>
            <a:rPr lang="es-ES" sz="1800" dirty="0">
              <a:latin typeface="Montserrat" panose="020B0604020202020204" charset="0"/>
              <a:cs typeface="Arial" panose="020B0604020202020204" pitchFamily="34" charset="0"/>
            </a:rPr>
            <a:t>Economías a escala</a:t>
          </a:r>
        </a:p>
      </dgm:t>
    </dgm:pt>
    <dgm:pt modelId="{03A93D25-0FDB-4B97-A434-5360E03739A0}" type="parTrans" cxnId="{C989F15B-0866-44C6-9327-AA2763D18D18}">
      <dgm:prSet/>
      <dgm:spPr/>
      <dgm:t>
        <a:bodyPr/>
        <a:lstStyle/>
        <a:p>
          <a:pPr algn="l"/>
          <a:endParaRPr lang="es-ES">
            <a:latin typeface="Montserrat" panose="020B0604020202020204" charset="0"/>
          </a:endParaRPr>
        </a:p>
      </dgm:t>
    </dgm:pt>
    <dgm:pt modelId="{2584340B-7D76-41A3-BFE7-6A1A5BAE0058}" type="sibTrans" cxnId="{C989F15B-0866-44C6-9327-AA2763D18D18}">
      <dgm:prSet/>
      <dgm:spPr/>
      <dgm:t>
        <a:bodyPr/>
        <a:lstStyle/>
        <a:p>
          <a:pPr algn="l"/>
          <a:endParaRPr lang="es-ES">
            <a:latin typeface="Montserrat" panose="020B0604020202020204" charset="0"/>
          </a:endParaRPr>
        </a:p>
      </dgm:t>
    </dgm:pt>
    <dgm:pt modelId="{35A2FC4F-B889-48B3-BE31-A923A09A0A51}">
      <dgm:prSet phldrT="[Texto]" custT="1"/>
      <dgm:spPr/>
      <dgm:t>
        <a:bodyPr/>
        <a:lstStyle/>
        <a:p>
          <a:pPr algn="l"/>
          <a:r>
            <a:rPr lang="es-ES" sz="1800" dirty="0">
              <a:latin typeface="Montserrat" panose="020B0604020202020204" charset="0"/>
              <a:cs typeface="Arial" panose="020B0604020202020204" pitchFamily="34" charset="0"/>
            </a:rPr>
            <a:t>Movilidad de factores</a:t>
          </a:r>
        </a:p>
      </dgm:t>
    </dgm:pt>
    <dgm:pt modelId="{123F5B6A-BA2D-4A6E-829D-2919698DDB3C}" type="parTrans" cxnId="{9EFF73AB-3020-4553-A366-F4E65F983068}">
      <dgm:prSet/>
      <dgm:spPr/>
      <dgm:t>
        <a:bodyPr/>
        <a:lstStyle/>
        <a:p>
          <a:pPr algn="l"/>
          <a:endParaRPr lang="es-ES">
            <a:latin typeface="Montserrat" panose="020B0604020202020204" charset="0"/>
          </a:endParaRPr>
        </a:p>
      </dgm:t>
    </dgm:pt>
    <dgm:pt modelId="{E75AD8C6-8571-4797-A72E-5E9D9B3EDD0E}" type="sibTrans" cxnId="{9EFF73AB-3020-4553-A366-F4E65F983068}">
      <dgm:prSet/>
      <dgm:spPr/>
      <dgm:t>
        <a:bodyPr/>
        <a:lstStyle/>
        <a:p>
          <a:pPr algn="l"/>
          <a:endParaRPr lang="es-ES">
            <a:latin typeface="Montserrat" panose="020B0604020202020204" charset="0"/>
          </a:endParaRPr>
        </a:p>
      </dgm:t>
    </dgm:pt>
    <dgm:pt modelId="{BC12F359-55F8-4ED7-A975-C99AB76E0B56}">
      <dgm:prSet phldrT="[Texto]" custT="1"/>
      <dgm:spPr/>
      <dgm:t>
        <a:bodyPr/>
        <a:lstStyle/>
        <a:p>
          <a:pPr algn="l"/>
          <a:r>
            <a:rPr lang="es-ES" sz="1800" dirty="0">
              <a:latin typeface="Montserrat" panose="020B0604020202020204" charset="0"/>
              <a:cs typeface="Arial" panose="020B0604020202020204" pitchFamily="34" charset="0"/>
            </a:rPr>
            <a:t>Relación Intercambio</a:t>
          </a:r>
        </a:p>
      </dgm:t>
    </dgm:pt>
    <dgm:pt modelId="{CF1F92C0-C78C-4A55-98E8-A1B0F6823AB1}" type="parTrans" cxnId="{445CF699-8EC1-4F9D-93F6-E0B46E6343E7}">
      <dgm:prSet/>
      <dgm:spPr/>
      <dgm:t>
        <a:bodyPr/>
        <a:lstStyle/>
        <a:p>
          <a:pPr algn="l"/>
          <a:endParaRPr lang="es-ES">
            <a:latin typeface="Montserrat" panose="020B0604020202020204" charset="0"/>
          </a:endParaRPr>
        </a:p>
      </dgm:t>
    </dgm:pt>
    <dgm:pt modelId="{E2D4DC07-5D0F-4B99-9D68-05F793B9787D}" type="sibTrans" cxnId="{445CF699-8EC1-4F9D-93F6-E0B46E6343E7}">
      <dgm:prSet/>
      <dgm:spPr/>
      <dgm:t>
        <a:bodyPr/>
        <a:lstStyle/>
        <a:p>
          <a:pPr algn="l"/>
          <a:endParaRPr lang="es-ES">
            <a:latin typeface="Montserrat" panose="020B0604020202020204" charset="0"/>
          </a:endParaRPr>
        </a:p>
      </dgm:t>
    </dgm:pt>
    <dgm:pt modelId="{F91ED9CF-25A8-4E92-AD8A-881029F0AB54}">
      <dgm:prSet phldrT="[Texto]" custT="1"/>
      <dgm:spPr/>
      <dgm:t>
        <a:bodyPr/>
        <a:lstStyle/>
        <a:p>
          <a:pPr algn="l"/>
          <a:r>
            <a:rPr lang="es-ES" sz="1800" dirty="0">
              <a:latin typeface="Montserrat" panose="020B0604020202020204" charset="0"/>
              <a:cs typeface="Arial" panose="020B0604020202020204" pitchFamily="34" charset="0"/>
            </a:rPr>
            <a:t>Inversiones</a:t>
          </a:r>
        </a:p>
      </dgm:t>
    </dgm:pt>
    <dgm:pt modelId="{8D112306-7D6F-4BCA-B3F3-76956B6644CC}" type="parTrans" cxnId="{3B8C2CD5-4D70-4258-8990-F16D5F43BD6E}">
      <dgm:prSet/>
      <dgm:spPr/>
      <dgm:t>
        <a:bodyPr/>
        <a:lstStyle/>
        <a:p>
          <a:pPr algn="l"/>
          <a:endParaRPr lang="es-ES">
            <a:latin typeface="Montserrat" panose="020B0604020202020204" charset="0"/>
          </a:endParaRPr>
        </a:p>
      </dgm:t>
    </dgm:pt>
    <dgm:pt modelId="{6B8941B3-4D05-41D1-9200-81459CDE8AD5}" type="sibTrans" cxnId="{3B8C2CD5-4D70-4258-8990-F16D5F43BD6E}">
      <dgm:prSet/>
      <dgm:spPr/>
      <dgm:t>
        <a:bodyPr/>
        <a:lstStyle/>
        <a:p>
          <a:pPr algn="l"/>
          <a:endParaRPr lang="es-ES">
            <a:latin typeface="Montserrat" panose="020B0604020202020204" charset="0"/>
          </a:endParaRPr>
        </a:p>
      </dgm:t>
    </dgm:pt>
    <dgm:pt modelId="{0DA4D9EC-C816-4DE5-8E3D-532483907F51}" type="pres">
      <dgm:prSet presAssocID="{08A0FE19-702D-4D6F-A4ED-795AD12ABA77}" presName="layout" presStyleCnt="0">
        <dgm:presLayoutVars>
          <dgm:chMax/>
          <dgm:chPref/>
          <dgm:dir/>
          <dgm:resizeHandles/>
        </dgm:presLayoutVars>
      </dgm:prSet>
      <dgm:spPr/>
      <dgm:t>
        <a:bodyPr/>
        <a:lstStyle/>
        <a:p>
          <a:endParaRPr lang="es-ES"/>
        </a:p>
      </dgm:t>
    </dgm:pt>
    <dgm:pt modelId="{F41400CD-075E-44D0-9AF0-875C0066B2D0}" type="pres">
      <dgm:prSet presAssocID="{19AD7097-6BD4-4936-96E0-281CEB1EEE14}" presName="root" presStyleCnt="0">
        <dgm:presLayoutVars>
          <dgm:chMax/>
          <dgm:chPref/>
        </dgm:presLayoutVars>
      </dgm:prSet>
      <dgm:spPr/>
      <dgm:t>
        <a:bodyPr/>
        <a:lstStyle/>
        <a:p>
          <a:endParaRPr lang="es-ES"/>
        </a:p>
      </dgm:t>
    </dgm:pt>
    <dgm:pt modelId="{1FAA398A-B574-451B-B0F5-4319B8F67108}" type="pres">
      <dgm:prSet presAssocID="{19AD7097-6BD4-4936-96E0-281CEB1EEE14}" presName="rootComposite" presStyleCnt="0">
        <dgm:presLayoutVars/>
      </dgm:prSet>
      <dgm:spPr/>
      <dgm:t>
        <a:bodyPr/>
        <a:lstStyle/>
        <a:p>
          <a:endParaRPr lang="es-ES"/>
        </a:p>
      </dgm:t>
    </dgm:pt>
    <dgm:pt modelId="{4320B5EE-CB75-40C0-9EAF-3D18849C959D}" type="pres">
      <dgm:prSet presAssocID="{19AD7097-6BD4-4936-96E0-281CEB1EEE14}" presName="ParentAccent" presStyleLbl="alignNode1" presStyleIdx="0" presStyleCnt="2"/>
      <dgm:spPr/>
      <dgm:t>
        <a:bodyPr/>
        <a:lstStyle/>
        <a:p>
          <a:endParaRPr lang="es-ES"/>
        </a:p>
      </dgm:t>
    </dgm:pt>
    <dgm:pt modelId="{A3806456-F086-4A68-B119-A7C697764D1E}" type="pres">
      <dgm:prSet presAssocID="{19AD7097-6BD4-4936-96E0-281CEB1EEE14}" presName="ParentSmallAccent" presStyleLbl="fgAcc1" presStyleIdx="0" presStyleCnt="2"/>
      <dgm:spPr/>
      <dgm:t>
        <a:bodyPr/>
        <a:lstStyle/>
        <a:p>
          <a:endParaRPr lang="es-ES"/>
        </a:p>
      </dgm:t>
    </dgm:pt>
    <dgm:pt modelId="{1A668711-9299-496B-9581-2A0035C27104}" type="pres">
      <dgm:prSet presAssocID="{19AD7097-6BD4-4936-96E0-281CEB1EEE14}" presName="Parent" presStyleLbl="revTx" presStyleIdx="0" presStyleCnt="11" custScaleX="121186">
        <dgm:presLayoutVars>
          <dgm:chMax/>
          <dgm:chPref val="4"/>
          <dgm:bulletEnabled val="1"/>
        </dgm:presLayoutVars>
      </dgm:prSet>
      <dgm:spPr/>
      <dgm:t>
        <a:bodyPr/>
        <a:lstStyle/>
        <a:p>
          <a:endParaRPr lang="es-ES"/>
        </a:p>
      </dgm:t>
    </dgm:pt>
    <dgm:pt modelId="{E2560629-E805-4431-B910-CA2C644D0314}" type="pres">
      <dgm:prSet presAssocID="{19AD7097-6BD4-4936-96E0-281CEB1EEE14}" presName="childShape" presStyleCnt="0">
        <dgm:presLayoutVars>
          <dgm:chMax val="0"/>
          <dgm:chPref val="0"/>
        </dgm:presLayoutVars>
      </dgm:prSet>
      <dgm:spPr/>
      <dgm:t>
        <a:bodyPr/>
        <a:lstStyle/>
        <a:p>
          <a:endParaRPr lang="es-ES"/>
        </a:p>
      </dgm:t>
    </dgm:pt>
    <dgm:pt modelId="{8402F132-9192-49B5-B7CE-5092F0FB8B9E}" type="pres">
      <dgm:prSet presAssocID="{B1FAE045-57BD-4A6E-A369-DD7AB4D38370}" presName="childComposite" presStyleCnt="0">
        <dgm:presLayoutVars>
          <dgm:chMax val="0"/>
          <dgm:chPref val="0"/>
        </dgm:presLayoutVars>
      </dgm:prSet>
      <dgm:spPr/>
      <dgm:t>
        <a:bodyPr/>
        <a:lstStyle/>
        <a:p>
          <a:endParaRPr lang="es-ES"/>
        </a:p>
      </dgm:t>
    </dgm:pt>
    <dgm:pt modelId="{ADAE4122-1EAA-42AD-BB01-BAA55898EDFC}" type="pres">
      <dgm:prSet presAssocID="{B1FAE045-57BD-4A6E-A369-DD7AB4D38370}" presName="ChildAccent" presStyleLbl="solidFgAcc1" presStyleIdx="0" presStyleCnt="9"/>
      <dgm:spPr/>
      <dgm:t>
        <a:bodyPr/>
        <a:lstStyle/>
        <a:p>
          <a:endParaRPr lang="es-ES"/>
        </a:p>
      </dgm:t>
    </dgm:pt>
    <dgm:pt modelId="{CA9D9A86-7861-4DEF-BB31-B8D50282723B}" type="pres">
      <dgm:prSet presAssocID="{B1FAE045-57BD-4A6E-A369-DD7AB4D38370}" presName="Child" presStyleLbl="revTx" presStyleIdx="1" presStyleCnt="11" custScaleX="121186" custLinFactNeighborX="17612">
        <dgm:presLayoutVars>
          <dgm:chMax val="0"/>
          <dgm:chPref val="0"/>
          <dgm:bulletEnabled val="1"/>
        </dgm:presLayoutVars>
      </dgm:prSet>
      <dgm:spPr/>
      <dgm:t>
        <a:bodyPr/>
        <a:lstStyle/>
        <a:p>
          <a:endParaRPr lang="es-ES"/>
        </a:p>
      </dgm:t>
    </dgm:pt>
    <dgm:pt modelId="{F8687A36-18BA-4F20-B864-F85D3FBA08A5}" type="pres">
      <dgm:prSet presAssocID="{999563B4-E2C5-46D3-BFC9-6350BE24C200}" presName="childComposite" presStyleCnt="0">
        <dgm:presLayoutVars>
          <dgm:chMax val="0"/>
          <dgm:chPref val="0"/>
        </dgm:presLayoutVars>
      </dgm:prSet>
      <dgm:spPr/>
      <dgm:t>
        <a:bodyPr/>
        <a:lstStyle/>
        <a:p>
          <a:endParaRPr lang="es-ES"/>
        </a:p>
      </dgm:t>
    </dgm:pt>
    <dgm:pt modelId="{67EB73E9-69E8-46B5-87A3-A62359A4424F}" type="pres">
      <dgm:prSet presAssocID="{999563B4-E2C5-46D3-BFC9-6350BE24C200}" presName="ChildAccent" presStyleLbl="solidFgAcc1" presStyleIdx="1" presStyleCnt="9"/>
      <dgm:spPr/>
      <dgm:t>
        <a:bodyPr/>
        <a:lstStyle/>
        <a:p>
          <a:endParaRPr lang="es-ES"/>
        </a:p>
      </dgm:t>
    </dgm:pt>
    <dgm:pt modelId="{FF1BD046-D834-40A0-8387-1A6439745402}" type="pres">
      <dgm:prSet presAssocID="{999563B4-E2C5-46D3-BFC9-6350BE24C200}" presName="Child" presStyleLbl="revTx" presStyleIdx="2" presStyleCnt="11" custScaleX="121186" custLinFactNeighborX="17613">
        <dgm:presLayoutVars>
          <dgm:chMax val="0"/>
          <dgm:chPref val="0"/>
          <dgm:bulletEnabled val="1"/>
        </dgm:presLayoutVars>
      </dgm:prSet>
      <dgm:spPr/>
      <dgm:t>
        <a:bodyPr/>
        <a:lstStyle/>
        <a:p>
          <a:endParaRPr lang="es-ES"/>
        </a:p>
      </dgm:t>
    </dgm:pt>
    <dgm:pt modelId="{A968F708-B5EB-44A4-A84A-A4D53E172E7F}" type="pres">
      <dgm:prSet presAssocID="{1973782A-E5BB-4566-929E-B86EEF41C545}" presName="root" presStyleCnt="0">
        <dgm:presLayoutVars>
          <dgm:chMax/>
          <dgm:chPref/>
        </dgm:presLayoutVars>
      </dgm:prSet>
      <dgm:spPr/>
      <dgm:t>
        <a:bodyPr/>
        <a:lstStyle/>
        <a:p>
          <a:endParaRPr lang="es-ES"/>
        </a:p>
      </dgm:t>
    </dgm:pt>
    <dgm:pt modelId="{936CE7B2-2071-42AA-B502-65F98D61C2A1}" type="pres">
      <dgm:prSet presAssocID="{1973782A-E5BB-4566-929E-B86EEF41C545}" presName="rootComposite" presStyleCnt="0">
        <dgm:presLayoutVars/>
      </dgm:prSet>
      <dgm:spPr/>
      <dgm:t>
        <a:bodyPr/>
        <a:lstStyle/>
        <a:p>
          <a:endParaRPr lang="es-ES"/>
        </a:p>
      </dgm:t>
    </dgm:pt>
    <dgm:pt modelId="{A2097E5B-155F-4936-8F5E-6CC6BE769177}" type="pres">
      <dgm:prSet presAssocID="{1973782A-E5BB-4566-929E-B86EEF41C545}" presName="ParentAccent" presStyleLbl="alignNode1" presStyleIdx="1" presStyleCnt="2"/>
      <dgm:spPr/>
      <dgm:t>
        <a:bodyPr/>
        <a:lstStyle/>
        <a:p>
          <a:endParaRPr lang="es-ES"/>
        </a:p>
      </dgm:t>
    </dgm:pt>
    <dgm:pt modelId="{46CD1CF2-7E80-4E5F-85F6-B1E10C8D63CD}" type="pres">
      <dgm:prSet presAssocID="{1973782A-E5BB-4566-929E-B86EEF41C545}" presName="ParentSmallAccent" presStyleLbl="fgAcc1" presStyleIdx="1" presStyleCnt="2"/>
      <dgm:spPr/>
      <dgm:t>
        <a:bodyPr/>
        <a:lstStyle/>
        <a:p>
          <a:endParaRPr lang="es-ES"/>
        </a:p>
      </dgm:t>
    </dgm:pt>
    <dgm:pt modelId="{2094ECD4-CCF2-4A86-9C47-4650A3FF045C}" type="pres">
      <dgm:prSet presAssocID="{1973782A-E5BB-4566-929E-B86EEF41C545}" presName="Parent" presStyleLbl="revTx" presStyleIdx="3" presStyleCnt="11" custScaleX="121186">
        <dgm:presLayoutVars>
          <dgm:chMax/>
          <dgm:chPref val="4"/>
          <dgm:bulletEnabled val="1"/>
        </dgm:presLayoutVars>
      </dgm:prSet>
      <dgm:spPr/>
      <dgm:t>
        <a:bodyPr/>
        <a:lstStyle/>
        <a:p>
          <a:endParaRPr lang="es-ES"/>
        </a:p>
      </dgm:t>
    </dgm:pt>
    <dgm:pt modelId="{8CA7D2EA-9971-47D4-B6F3-B84541E037E2}" type="pres">
      <dgm:prSet presAssocID="{1973782A-E5BB-4566-929E-B86EEF41C545}" presName="childShape" presStyleCnt="0">
        <dgm:presLayoutVars>
          <dgm:chMax val="0"/>
          <dgm:chPref val="0"/>
        </dgm:presLayoutVars>
      </dgm:prSet>
      <dgm:spPr/>
      <dgm:t>
        <a:bodyPr/>
        <a:lstStyle/>
        <a:p>
          <a:endParaRPr lang="es-ES"/>
        </a:p>
      </dgm:t>
    </dgm:pt>
    <dgm:pt modelId="{68E6423F-B7FB-4734-8F36-DAC41FAE2E70}" type="pres">
      <dgm:prSet presAssocID="{E2046544-183A-49F5-8E08-0A3F12C6BFF1}" presName="childComposite" presStyleCnt="0">
        <dgm:presLayoutVars>
          <dgm:chMax val="0"/>
          <dgm:chPref val="0"/>
        </dgm:presLayoutVars>
      </dgm:prSet>
      <dgm:spPr/>
      <dgm:t>
        <a:bodyPr/>
        <a:lstStyle/>
        <a:p>
          <a:endParaRPr lang="es-ES"/>
        </a:p>
      </dgm:t>
    </dgm:pt>
    <dgm:pt modelId="{AF975269-FC34-441A-AD36-2CA2B12BA8F2}" type="pres">
      <dgm:prSet presAssocID="{E2046544-183A-49F5-8E08-0A3F12C6BFF1}" presName="ChildAccent" presStyleLbl="solidFgAcc1" presStyleIdx="2" presStyleCnt="9"/>
      <dgm:spPr/>
      <dgm:t>
        <a:bodyPr/>
        <a:lstStyle/>
        <a:p>
          <a:endParaRPr lang="es-ES"/>
        </a:p>
      </dgm:t>
    </dgm:pt>
    <dgm:pt modelId="{38AD49DB-5143-45A4-AF3B-5FAD1D871752}" type="pres">
      <dgm:prSet presAssocID="{E2046544-183A-49F5-8E08-0A3F12C6BFF1}" presName="Child" presStyleLbl="revTx" presStyleIdx="4" presStyleCnt="11" custScaleX="121186" custLinFactNeighborX="14944">
        <dgm:presLayoutVars>
          <dgm:chMax val="0"/>
          <dgm:chPref val="0"/>
          <dgm:bulletEnabled val="1"/>
        </dgm:presLayoutVars>
      </dgm:prSet>
      <dgm:spPr/>
      <dgm:t>
        <a:bodyPr/>
        <a:lstStyle/>
        <a:p>
          <a:endParaRPr lang="es-ES"/>
        </a:p>
      </dgm:t>
    </dgm:pt>
    <dgm:pt modelId="{DD321C5B-F210-42D2-8345-C6DFB5462BF2}" type="pres">
      <dgm:prSet presAssocID="{67922C93-24AB-472C-B0CC-A9014FC2054F}" presName="childComposite" presStyleCnt="0">
        <dgm:presLayoutVars>
          <dgm:chMax val="0"/>
          <dgm:chPref val="0"/>
        </dgm:presLayoutVars>
      </dgm:prSet>
      <dgm:spPr/>
      <dgm:t>
        <a:bodyPr/>
        <a:lstStyle/>
        <a:p>
          <a:endParaRPr lang="es-ES"/>
        </a:p>
      </dgm:t>
    </dgm:pt>
    <dgm:pt modelId="{58AFE977-2009-4859-85E5-073DA2700728}" type="pres">
      <dgm:prSet presAssocID="{67922C93-24AB-472C-B0CC-A9014FC2054F}" presName="ChildAccent" presStyleLbl="solidFgAcc1" presStyleIdx="3" presStyleCnt="9"/>
      <dgm:spPr/>
      <dgm:t>
        <a:bodyPr/>
        <a:lstStyle/>
        <a:p>
          <a:endParaRPr lang="es-ES"/>
        </a:p>
      </dgm:t>
    </dgm:pt>
    <dgm:pt modelId="{A34D82F9-D800-487D-B2A2-0FD477FE6F2A}" type="pres">
      <dgm:prSet presAssocID="{67922C93-24AB-472C-B0CC-A9014FC2054F}" presName="Child" presStyleLbl="revTx" presStyleIdx="5" presStyleCnt="11" custScaleX="121186" custLinFactNeighborX="16970">
        <dgm:presLayoutVars>
          <dgm:chMax val="0"/>
          <dgm:chPref val="0"/>
          <dgm:bulletEnabled val="1"/>
        </dgm:presLayoutVars>
      </dgm:prSet>
      <dgm:spPr/>
      <dgm:t>
        <a:bodyPr/>
        <a:lstStyle/>
        <a:p>
          <a:endParaRPr lang="es-ES"/>
        </a:p>
      </dgm:t>
    </dgm:pt>
    <dgm:pt modelId="{4F8A40F4-DB32-48A9-AB70-292DBBB71A71}" type="pres">
      <dgm:prSet presAssocID="{8D4B31F9-8F6C-4558-9359-01D75F629BD8}" presName="childComposite" presStyleCnt="0">
        <dgm:presLayoutVars>
          <dgm:chMax val="0"/>
          <dgm:chPref val="0"/>
        </dgm:presLayoutVars>
      </dgm:prSet>
      <dgm:spPr/>
      <dgm:t>
        <a:bodyPr/>
        <a:lstStyle/>
        <a:p>
          <a:endParaRPr lang="es-ES"/>
        </a:p>
      </dgm:t>
    </dgm:pt>
    <dgm:pt modelId="{641BB4D3-7CE8-4003-B15B-0AFFE6AA11DC}" type="pres">
      <dgm:prSet presAssocID="{8D4B31F9-8F6C-4558-9359-01D75F629BD8}" presName="ChildAccent" presStyleLbl="solidFgAcc1" presStyleIdx="4" presStyleCnt="9"/>
      <dgm:spPr/>
      <dgm:t>
        <a:bodyPr/>
        <a:lstStyle/>
        <a:p>
          <a:endParaRPr lang="es-ES"/>
        </a:p>
      </dgm:t>
    </dgm:pt>
    <dgm:pt modelId="{7BD75D2D-034A-401F-B253-D548F2F5090B}" type="pres">
      <dgm:prSet presAssocID="{8D4B31F9-8F6C-4558-9359-01D75F629BD8}" presName="Child" presStyleLbl="revTx" presStyleIdx="6" presStyleCnt="11" custScaleX="121186" custLinFactNeighborX="14944">
        <dgm:presLayoutVars>
          <dgm:chMax val="0"/>
          <dgm:chPref val="0"/>
          <dgm:bulletEnabled val="1"/>
        </dgm:presLayoutVars>
      </dgm:prSet>
      <dgm:spPr/>
      <dgm:t>
        <a:bodyPr/>
        <a:lstStyle/>
        <a:p>
          <a:endParaRPr lang="es-ES"/>
        </a:p>
      </dgm:t>
    </dgm:pt>
    <dgm:pt modelId="{92D4F51D-7ABD-4BB6-AB16-B42610C0F255}" type="pres">
      <dgm:prSet presAssocID="{F9659B6E-D200-4C58-94E6-21DB31C55206}" presName="childComposite" presStyleCnt="0">
        <dgm:presLayoutVars>
          <dgm:chMax val="0"/>
          <dgm:chPref val="0"/>
        </dgm:presLayoutVars>
      </dgm:prSet>
      <dgm:spPr/>
      <dgm:t>
        <a:bodyPr/>
        <a:lstStyle/>
        <a:p>
          <a:endParaRPr lang="es-ES"/>
        </a:p>
      </dgm:t>
    </dgm:pt>
    <dgm:pt modelId="{48A3CBFD-FBE1-4B31-839E-8AD502C46F3C}" type="pres">
      <dgm:prSet presAssocID="{F9659B6E-D200-4C58-94E6-21DB31C55206}" presName="ChildAccent" presStyleLbl="solidFgAcc1" presStyleIdx="5" presStyleCnt="9"/>
      <dgm:spPr/>
      <dgm:t>
        <a:bodyPr/>
        <a:lstStyle/>
        <a:p>
          <a:endParaRPr lang="es-ES"/>
        </a:p>
      </dgm:t>
    </dgm:pt>
    <dgm:pt modelId="{42734E21-CB5A-445B-9CC0-F9D415F93470}" type="pres">
      <dgm:prSet presAssocID="{F9659B6E-D200-4C58-94E6-21DB31C55206}" presName="Child" presStyleLbl="revTx" presStyleIdx="7" presStyleCnt="11" custScaleX="121186" custLinFactNeighborX="14944">
        <dgm:presLayoutVars>
          <dgm:chMax val="0"/>
          <dgm:chPref val="0"/>
          <dgm:bulletEnabled val="1"/>
        </dgm:presLayoutVars>
      </dgm:prSet>
      <dgm:spPr/>
      <dgm:t>
        <a:bodyPr/>
        <a:lstStyle/>
        <a:p>
          <a:endParaRPr lang="es-ES"/>
        </a:p>
      </dgm:t>
    </dgm:pt>
    <dgm:pt modelId="{E8F66743-4F4F-469D-83B0-4C9C223B7610}" type="pres">
      <dgm:prSet presAssocID="{35A2FC4F-B889-48B3-BE31-A923A09A0A51}" presName="childComposite" presStyleCnt="0">
        <dgm:presLayoutVars>
          <dgm:chMax val="0"/>
          <dgm:chPref val="0"/>
        </dgm:presLayoutVars>
      </dgm:prSet>
      <dgm:spPr/>
      <dgm:t>
        <a:bodyPr/>
        <a:lstStyle/>
        <a:p>
          <a:endParaRPr lang="es-ES"/>
        </a:p>
      </dgm:t>
    </dgm:pt>
    <dgm:pt modelId="{1FF2F9E1-EBEC-427B-8B45-F0481FCDAF48}" type="pres">
      <dgm:prSet presAssocID="{35A2FC4F-B889-48B3-BE31-A923A09A0A51}" presName="ChildAccent" presStyleLbl="solidFgAcc1" presStyleIdx="6" presStyleCnt="9"/>
      <dgm:spPr/>
      <dgm:t>
        <a:bodyPr/>
        <a:lstStyle/>
        <a:p>
          <a:endParaRPr lang="es-ES"/>
        </a:p>
      </dgm:t>
    </dgm:pt>
    <dgm:pt modelId="{887C7CC4-9A04-4C3B-BCB0-AD0728CF68B1}" type="pres">
      <dgm:prSet presAssocID="{35A2FC4F-B889-48B3-BE31-A923A09A0A51}" presName="Child" presStyleLbl="revTx" presStyleIdx="8" presStyleCnt="11" custScaleX="121186" custLinFactNeighborX="14944">
        <dgm:presLayoutVars>
          <dgm:chMax val="0"/>
          <dgm:chPref val="0"/>
          <dgm:bulletEnabled val="1"/>
        </dgm:presLayoutVars>
      </dgm:prSet>
      <dgm:spPr/>
      <dgm:t>
        <a:bodyPr/>
        <a:lstStyle/>
        <a:p>
          <a:endParaRPr lang="es-ES"/>
        </a:p>
      </dgm:t>
    </dgm:pt>
    <dgm:pt modelId="{13C0C03A-77BA-4630-A2C4-D9CCB64A7590}" type="pres">
      <dgm:prSet presAssocID="{BC12F359-55F8-4ED7-A975-C99AB76E0B56}" presName="childComposite" presStyleCnt="0">
        <dgm:presLayoutVars>
          <dgm:chMax val="0"/>
          <dgm:chPref val="0"/>
        </dgm:presLayoutVars>
      </dgm:prSet>
      <dgm:spPr/>
      <dgm:t>
        <a:bodyPr/>
        <a:lstStyle/>
        <a:p>
          <a:endParaRPr lang="es-ES"/>
        </a:p>
      </dgm:t>
    </dgm:pt>
    <dgm:pt modelId="{8B1602C3-0FFC-45D4-AD6E-F73D60153C77}" type="pres">
      <dgm:prSet presAssocID="{BC12F359-55F8-4ED7-A975-C99AB76E0B56}" presName="ChildAccent" presStyleLbl="solidFgAcc1" presStyleIdx="7" presStyleCnt="9"/>
      <dgm:spPr/>
      <dgm:t>
        <a:bodyPr/>
        <a:lstStyle/>
        <a:p>
          <a:endParaRPr lang="es-ES"/>
        </a:p>
      </dgm:t>
    </dgm:pt>
    <dgm:pt modelId="{90A1E7DE-ED3A-41E3-A24A-01FFC0873594}" type="pres">
      <dgm:prSet presAssocID="{BC12F359-55F8-4ED7-A975-C99AB76E0B56}" presName="Child" presStyleLbl="revTx" presStyleIdx="9" presStyleCnt="11" custScaleX="121186" custLinFactNeighborX="14944">
        <dgm:presLayoutVars>
          <dgm:chMax val="0"/>
          <dgm:chPref val="0"/>
          <dgm:bulletEnabled val="1"/>
        </dgm:presLayoutVars>
      </dgm:prSet>
      <dgm:spPr/>
      <dgm:t>
        <a:bodyPr/>
        <a:lstStyle/>
        <a:p>
          <a:endParaRPr lang="es-ES"/>
        </a:p>
      </dgm:t>
    </dgm:pt>
    <dgm:pt modelId="{6474F5CA-4453-4366-AECB-4F90D98B3B9D}" type="pres">
      <dgm:prSet presAssocID="{F91ED9CF-25A8-4E92-AD8A-881029F0AB54}" presName="childComposite" presStyleCnt="0">
        <dgm:presLayoutVars>
          <dgm:chMax val="0"/>
          <dgm:chPref val="0"/>
        </dgm:presLayoutVars>
      </dgm:prSet>
      <dgm:spPr/>
      <dgm:t>
        <a:bodyPr/>
        <a:lstStyle/>
        <a:p>
          <a:endParaRPr lang="es-ES"/>
        </a:p>
      </dgm:t>
    </dgm:pt>
    <dgm:pt modelId="{71CD5C52-FA61-4473-A2CF-CFA8C86998DD}" type="pres">
      <dgm:prSet presAssocID="{F91ED9CF-25A8-4E92-AD8A-881029F0AB54}" presName="ChildAccent" presStyleLbl="solidFgAcc1" presStyleIdx="8" presStyleCnt="9"/>
      <dgm:spPr/>
      <dgm:t>
        <a:bodyPr/>
        <a:lstStyle/>
        <a:p>
          <a:endParaRPr lang="es-ES"/>
        </a:p>
      </dgm:t>
    </dgm:pt>
    <dgm:pt modelId="{ECFA5E31-CCC4-48B1-BB8E-9AAC108974B6}" type="pres">
      <dgm:prSet presAssocID="{F91ED9CF-25A8-4E92-AD8A-881029F0AB54}" presName="Child" presStyleLbl="revTx" presStyleIdx="10" presStyleCnt="11" custScaleX="121186" custLinFactNeighborX="14944">
        <dgm:presLayoutVars>
          <dgm:chMax val="0"/>
          <dgm:chPref val="0"/>
          <dgm:bulletEnabled val="1"/>
        </dgm:presLayoutVars>
      </dgm:prSet>
      <dgm:spPr/>
      <dgm:t>
        <a:bodyPr/>
        <a:lstStyle/>
        <a:p>
          <a:endParaRPr lang="es-ES"/>
        </a:p>
      </dgm:t>
    </dgm:pt>
  </dgm:ptLst>
  <dgm:cxnLst>
    <dgm:cxn modelId="{C989F15B-0866-44C6-9327-AA2763D18D18}" srcId="{1973782A-E5BB-4566-929E-B86EEF41C545}" destId="{F9659B6E-D200-4C58-94E6-21DB31C55206}" srcOrd="3" destOrd="0" parTransId="{03A93D25-0FDB-4B97-A434-5360E03739A0}" sibTransId="{2584340B-7D76-41A3-BFE7-6A1A5BAE0058}"/>
    <dgm:cxn modelId="{9D5DE8B8-ED77-48A9-867C-F9AB0ED146CD}" srcId="{08A0FE19-702D-4D6F-A4ED-795AD12ABA77}" destId="{19AD7097-6BD4-4936-96E0-281CEB1EEE14}" srcOrd="0" destOrd="0" parTransId="{6D8B2D5E-C571-493E-B216-4D0DF356C7FF}" sibTransId="{A29DE49E-C6C5-46BA-ACF2-12B0D5E06DA7}"/>
    <dgm:cxn modelId="{BB7243E0-5DB3-4F1A-B4E4-AD6DE1BC361F}" type="presOf" srcId="{67922C93-24AB-472C-B0CC-A9014FC2054F}" destId="{A34D82F9-D800-487D-B2A2-0FD477FE6F2A}" srcOrd="0" destOrd="0" presId="urn:microsoft.com/office/officeart/2008/layout/SquareAccentList"/>
    <dgm:cxn modelId="{4DC8E679-DD77-468D-826E-994B6599FFB3}" srcId="{19AD7097-6BD4-4936-96E0-281CEB1EEE14}" destId="{B1FAE045-57BD-4A6E-A369-DD7AB4D38370}" srcOrd="0" destOrd="0" parTransId="{7F88EA25-2FC4-4E42-96D7-8EBCEFB668C1}" sibTransId="{BFAC8D65-19B0-4ACD-8058-59CE4408E6BD}"/>
    <dgm:cxn modelId="{6DD2A7A4-9925-4114-A6B3-47BE3D00D04D}" srcId="{08A0FE19-702D-4D6F-A4ED-795AD12ABA77}" destId="{1973782A-E5BB-4566-929E-B86EEF41C545}" srcOrd="1" destOrd="0" parTransId="{54C79A3A-75D9-428F-ABF2-E1D2FA0D08B2}" sibTransId="{52E0A996-D897-40D2-959E-21E9AE55818E}"/>
    <dgm:cxn modelId="{4EE5E51B-F14B-4EB3-A00C-A862B086015E}" type="presOf" srcId="{BC12F359-55F8-4ED7-A975-C99AB76E0B56}" destId="{90A1E7DE-ED3A-41E3-A24A-01FFC0873594}" srcOrd="0" destOrd="0" presId="urn:microsoft.com/office/officeart/2008/layout/SquareAccentList"/>
    <dgm:cxn modelId="{ED5AEE89-1F1F-48C8-A85C-E01F6A86A924}" type="presOf" srcId="{F91ED9CF-25A8-4E92-AD8A-881029F0AB54}" destId="{ECFA5E31-CCC4-48B1-BB8E-9AAC108974B6}" srcOrd="0" destOrd="0" presId="urn:microsoft.com/office/officeart/2008/layout/SquareAccentList"/>
    <dgm:cxn modelId="{D1E568DB-2837-4FFA-9050-F4A8FDF14CEB}" srcId="{1973782A-E5BB-4566-929E-B86EEF41C545}" destId="{67922C93-24AB-472C-B0CC-A9014FC2054F}" srcOrd="1" destOrd="0" parTransId="{04DDF079-69A6-4127-87A2-36C31F400A95}" sibTransId="{46A83DED-6A3E-452B-83BD-11A531AF9A58}"/>
    <dgm:cxn modelId="{3BC88CD9-2246-49F4-844A-31D1566FBAEB}" type="presOf" srcId="{8D4B31F9-8F6C-4558-9359-01D75F629BD8}" destId="{7BD75D2D-034A-401F-B253-D548F2F5090B}" srcOrd="0" destOrd="0" presId="urn:microsoft.com/office/officeart/2008/layout/SquareAccentList"/>
    <dgm:cxn modelId="{C6F9642F-BFCA-4E48-B430-1BA716CFBA04}" srcId="{1973782A-E5BB-4566-929E-B86EEF41C545}" destId="{E2046544-183A-49F5-8E08-0A3F12C6BFF1}" srcOrd="0" destOrd="0" parTransId="{45F5AE91-6252-4A8D-80AF-3CABBC8F0EB1}" sibTransId="{1949EF89-B4F9-4099-9929-2CA1952CFE60}"/>
    <dgm:cxn modelId="{764D9763-F1C0-4AAA-9CC1-CE532E88B060}" type="presOf" srcId="{999563B4-E2C5-46D3-BFC9-6350BE24C200}" destId="{FF1BD046-D834-40A0-8387-1A6439745402}" srcOrd="0" destOrd="0" presId="urn:microsoft.com/office/officeart/2008/layout/SquareAccentList"/>
    <dgm:cxn modelId="{103669BA-73FD-4BF6-AB4B-256029647912}" type="presOf" srcId="{F9659B6E-D200-4C58-94E6-21DB31C55206}" destId="{42734E21-CB5A-445B-9CC0-F9D415F93470}" srcOrd="0" destOrd="0" presId="urn:microsoft.com/office/officeart/2008/layout/SquareAccentList"/>
    <dgm:cxn modelId="{445CF699-8EC1-4F9D-93F6-E0B46E6343E7}" srcId="{1973782A-E5BB-4566-929E-B86EEF41C545}" destId="{BC12F359-55F8-4ED7-A975-C99AB76E0B56}" srcOrd="5" destOrd="0" parTransId="{CF1F92C0-C78C-4A55-98E8-A1B0F6823AB1}" sibTransId="{E2D4DC07-5D0F-4B99-9D68-05F793B9787D}"/>
    <dgm:cxn modelId="{AD5568C4-4FD8-464B-96D1-EC4C537EF659}" srcId="{1973782A-E5BB-4566-929E-B86EEF41C545}" destId="{8D4B31F9-8F6C-4558-9359-01D75F629BD8}" srcOrd="2" destOrd="0" parTransId="{F63C30BC-C4B6-4E9C-96A7-0E975138E357}" sibTransId="{BF832983-4954-489F-BAE1-3F16F5E5F628}"/>
    <dgm:cxn modelId="{DE6E23B1-AACB-4EC2-ADF2-88F674001CC1}" type="presOf" srcId="{08A0FE19-702D-4D6F-A4ED-795AD12ABA77}" destId="{0DA4D9EC-C816-4DE5-8E3D-532483907F51}" srcOrd="0" destOrd="0" presId="urn:microsoft.com/office/officeart/2008/layout/SquareAccentList"/>
    <dgm:cxn modelId="{CF3A977A-0E40-4C05-B68D-9CDE6288B9D1}" type="presOf" srcId="{35A2FC4F-B889-48B3-BE31-A923A09A0A51}" destId="{887C7CC4-9A04-4C3B-BCB0-AD0728CF68B1}" srcOrd="0" destOrd="0" presId="urn:microsoft.com/office/officeart/2008/layout/SquareAccentList"/>
    <dgm:cxn modelId="{3B8C2CD5-4D70-4258-8990-F16D5F43BD6E}" srcId="{1973782A-E5BB-4566-929E-B86EEF41C545}" destId="{F91ED9CF-25A8-4E92-AD8A-881029F0AB54}" srcOrd="6" destOrd="0" parTransId="{8D112306-7D6F-4BCA-B3F3-76956B6644CC}" sibTransId="{6B8941B3-4D05-41D1-9200-81459CDE8AD5}"/>
    <dgm:cxn modelId="{543DE6E8-3FE1-4B42-8918-87F8213B8886}" srcId="{19AD7097-6BD4-4936-96E0-281CEB1EEE14}" destId="{999563B4-E2C5-46D3-BFC9-6350BE24C200}" srcOrd="1" destOrd="0" parTransId="{5030E44E-C2CC-4C91-9629-3161043F44DC}" sibTransId="{4CAAF9F9-C662-4FAD-9006-B55F14E61425}"/>
    <dgm:cxn modelId="{4CE9CEE2-2D32-46C2-BDAF-5DB435FDABEA}" type="presOf" srcId="{E2046544-183A-49F5-8E08-0A3F12C6BFF1}" destId="{38AD49DB-5143-45A4-AF3B-5FAD1D871752}" srcOrd="0" destOrd="0" presId="urn:microsoft.com/office/officeart/2008/layout/SquareAccentList"/>
    <dgm:cxn modelId="{9EFF73AB-3020-4553-A366-F4E65F983068}" srcId="{1973782A-E5BB-4566-929E-B86EEF41C545}" destId="{35A2FC4F-B889-48B3-BE31-A923A09A0A51}" srcOrd="4" destOrd="0" parTransId="{123F5B6A-BA2D-4A6E-829D-2919698DDB3C}" sibTransId="{E75AD8C6-8571-4797-A72E-5E9D9B3EDD0E}"/>
    <dgm:cxn modelId="{D9285D30-E503-46E4-971A-A4DC23E44DCB}" type="presOf" srcId="{1973782A-E5BB-4566-929E-B86EEF41C545}" destId="{2094ECD4-CCF2-4A86-9C47-4650A3FF045C}" srcOrd="0" destOrd="0" presId="urn:microsoft.com/office/officeart/2008/layout/SquareAccentList"/>
    <dgm:cxn modelId="{ADBEA884-B61A-4D30-AB20-E48424870B2E}" type="presOf" srcId="{19AD7097-6BD4-4936-96E0-281CEB1EEE14}" destId="{1A668711-9299-496B-9581-2A0035C27104}" srcOrd="0" destOrd="0" presId="urn:microsoft.com/office/officeart/2008/layout/SquareAccentList"/>
    <dgm:cxn modelId="{B6C84620-4823-4192-BA38-05325E5FE64F}" type="presOf" srcId="{B1FAE045-57BD-4A6E-A369-DD7AB4D38370}" destId="{CA9D9A86-7861-4DEF-BB31-B8D50282723B}" srcOrd="0" destOrd="0" presId="urn:microsoft.com/office/officeart/2008/layout/SquareAccentList"/>
    <dgm:cxn modelId="{46E1A632-7068-422F-8AD9-B93FF10ECF2B}" type="presParOf" srcId="{0DA4D9EC-C816-4DE5-8E3D-532483907F51}" destId="{F41400CD-075E-44D0-9AF0-875C0066B2D0}" srcOrd="0" destOrd="0" presId="urn:microsoft.com/office/officeart/2008/layout/SquareAccentList"/>
    <dgm:cxn modelId="{72D686FD-616F-4958-BE75-DAE54085B99A}" type="presParOf" srcId="{F41400CD-075E-44D0-9AF0-875C0066B2D0}" destId="{1FAA398A-B574-451B-B0F5-4319B8F67108}" srcOrd="0" destOrd="0" presId="urn:microsoft.com/office/officeart/2008/layout/SquareAccentList"/>
    <dgm:cxn modelId="{6DF75F5B-DC3E-4EDE-9B63-43158F14A161}" type="presParOf" srcId="{1FAA398A-B574-451B-B0F5-4319B8F67108}" destId="{4320B5EE-CB75-40C0-9EAF-3D18849C959D}" srcOrd="0" destOrd="0" presId="urn:microsoft.com/office/officeart/2008/layout/SquareAccentList"/>
    <dgm:cxn modelId="{9CEAEB08-C598-498B-865C-CA7487C5D997}" type="presParOf" srcId="{1FAA398A-B574-451B-B0F5-4319B8F67108}" destId="{A3806456-F086-4A68-B119-A7C697764D1E}" srcOrd="1" destOrd="0" presId="urn:microsoft.com/office/officeart/2008/layout/SquareAccentList"/>
    <dgm:cxn modelId="{882D859F-E70F-45D1-A12F-E7116DC312DE}" type="presParOf" srcId="{1FAA398A-B574-451B-B0F5-4319B8F67108}" destId="{1A668711-9299-496B-9581-2A0035C27104}" srcOrd="2" destOrd="0" presId="urn:microsoft.com/office/officeart/2008/layout/SquareAccentList"/>
    <dgm:cxn modelId="{63CDF704-27BD-49FB-A79C-7963C54948A1}" type="presParOf" srcId="{F41400CD-075E-44D0-9AF0-875C0066B2D0}" destId="{E2560629-E805-4431-B910-CA2C644D0314}" srcOrd="1" destOrd="0" presId="urn:microsoft.com/office/officeart/2008/layout/SquareAccentList"/>
    <dgm:cxn modelId="{A4B1B81B-1EE9-4CF6-B432-38433539579D}" type="presParOf" srcId="{E2560629-E805-4431-B910-CA2C644D0314}" destId="{8402F132-9192-49B5-B7CE-5092F0FB8B9E}" srcOrd="0" destOrd="0" presId="urn:microsoft.com/office/officeart/2008/layout/SquareAccentList"/>
    <dgm:cxn modelId="{D8C4225C-2952-496C-BB10-471514A6F214}" type="presParOf" srcId="{8402F132-9192-49B5-B7CE-5092F0FB8B9E}" destId="{ADAE4122-1EAA-42AD-BB01-BAA55898EDFC}" srcOrd="0" destOrd="0" presId="urn:microsoft.com/office/officeart/2008/layout/SquareAccentList"/>
    <dgm:cxn modelId="{265F64C4-2117-4B0D-AE8F-51D270BB685E}" type="presParOf" srcId="{8402F132-9192-49B5-B7CE-5092F0FB8B9E}" destId="{CA9D9A86-7861-4DEF-BB31-B8D50282723B}" srcOrd="1" destOrd="0" presId="urn:microsoft.com/office/officeart/2008/layout/SquareAccentList"/>
    <dgm:cxn modelId="{9C34DDC5-4D2F-4C42-81E9-4FE7CD81D119}" type="presParOf" srcId="{E2560629-E805-4431-B910-CA2C644D0314}" destId="{F8687A36-18BA-4F20-B864-F85D3FBA08A5}" srcOrd="1" destOrd="0" presId="urn:microsoft.com/office/officeart/2008/layout/SquareAccentList"/>
    <dgm:cxn modelId="{C0587897-52DE-4EA0-B1D2-85309114EAAE}" type="presParOf" srcId="{F8687A36-18BA-4F20-B864-F85D3FBA08A5}" destId="{67EB73E9-69E8-46B5-87A3-A62359A4424F}" srcOrd="0" destOrd="0" presId="urn:microsoft.com/office/officeart/2008/layout/SquareAccentList"/>
    <dgm:cxn modelId="{9D50C0EA-279C-4B5B-901B-E8CEE75B7661}" type="presParOf" srcId="{F8687A36-18BA-4F20-B864-F85D3FBA08A5}" destId="{FF1BD046-D834-40A0-8387-1A6439745402}" srcOrd="1" destOrd="0" presId="urn:microsoft.com/office/officeart/2008/layout/SquareAccentList"/>
    <dgm:cxn modelId="{2AA89EC2-5CFC-4754-A1C5-FE0FE20AC0F5}" type="presParOf" srcId="{0DA4D9EC-C816-4DE5-8E3D-532483907F51}" destId="{A968F708-B5EB-44A4-A84A-A4D53E172E7F}" srcOrd="1" destOrd="0" presId="urn:microsoft.com/office/officeart/2008/layout/SquareAccentList"/>
    <dgm:cxn modelId="{79C0BB06-3BCF-4ECF-A24D-B8DD8D1FDA93}" type="presParOf" srcId="{A968F708-B5EB-44A4-A84A-A4D53E172E7F}" destId="{936CE7B2-2071-42AA-B502-65F98D61C2A1}" srcOrd="0" destOrd="0" presId="urn:microsoft.com/office/officeart/2008/layout/SquareAccentList"/>
    <dgm:cxn modelId="{8219FAD0-E851-4E0D-9FCA-1592FD557A92}" type="presParOf" srcId="{936CE7B2-2071-42AA-B502-65F98D61C2A1}" destId="{A2097E5B-155F-4936-8F5E-6CC6BE769177}" srcOrd="0" destOrd="0" presId="urn:microsoft.com/office/officeart/2008/layout/SquareAccentList"/>
    <dgm:cxn modelId="{E2C265E0-2ECD-4C82-9091-63DAFC0CE309}" type="presParOf" srcId="{936CE7B2-2071-42AA-B502-65F98D61C2A1}" destId="{46CD1CF2-7E80-4E5F-85F6-B1E10C8D63CD}" srcOrd="1" destOrd="0" presId="urn:microsoft.com/office/officeart/2008/layout/SquareAccentList"/>
    <dgm:cxn modelId="{A81D47E9-2CB7-4136-804B-94DC706542DC}" type="presParOf" srcId="{936CE7B2-2071-42AA-B502-65F98D61C2A1}" destId="{2094ECD4-CCF2-4A86-9C47-4650A3FF045C}" srcOrd="2" destOrd="0" presId="urn:microsoft.com/office/officeart/2008/layout/SquareAccentList"/>
    <dgm:cxn modelId="{A007193E-D24E-4932-8E9E-8A705F6AB6A2}" type="presParOf" srcId="{A968F708-B5EB-44A4-A84A-A4D53E172E7F}" destId="{8CA7D2EA-9971-47D4-B6F3-B84541E037E2}" srcOrd="1" destOrd="0" presId="urn:microsoft.com/office/officeart/2008/layout/SquareAccentList"/>
    <dgm:cxn modelId="{944F21FE-112B-47CA-A2DC-2CC1A5C304A0}" type="presParOf" srcId="{8CA7D2EA-9971-47D4-B6F3-B84541E037E2}" destId="{68E6423F-B7FB-4734-8F36-DAC41FAE2E70}" srcOrd="0" destOrd="0" presId="urn:microsoft.com/office/officeart/2008/layout/SquareAccentList"/>
    <dgm:cxn modelId="{C724826D-3FD6-4B6E-8BBD-786D9F618EE1}" type="presParOf" srcId="{68E6423F-B7FB-4734-8F36-DAC41FAE2E70}" destId="{AF975269-FC34-441A-AD36-2CA2B12BA8F2}" srcOrd="0" destOrd="0" presId="urn:microsoft.com/office/officeart/2008/layout/SquareAccentList"/>
    <dgm:cxn modelId="{1DEE14B0-0D99-4B54-8DB6-52B69E6AB6F2}" type="presParOf" srcId="{68E6423F-B7FB-4734-8F36-DAC41FAE2E70}" destId="{38AD49DB-5143-45A4-AF3B-5FAD1D871752}" srcOrd="1" destOrd="0" presId="urn:microsoft.com/office/officeart/2008/layout/SquareAccentList"/>
    <dgm:cxn modelId="{B6893F94-E7B3-4219-8A92-6ECB00681281}" type="presParOf" srcId="{8CA7D2EA-9971-47D4-B6F3-B84541E037E2}" destId="{DD321C5B-F210-42D2-8345-C6DFB5462BF2}" srcOrd="1" destOrd="0" presId="urn:microsoft.com/office/officeart/2008/layout/SquareAccentList"/>
    <dgm:cxn modelId="{A1765980-A424-4AD5-9C0E-EBCE20204F40}" type="presParOf" srcId="{DD321C5B-F210-42D2-8345-C6DFB5462BF2}" destId="{58AFE977-2009-4859-85E5-073DA2700728}" srcOrd="0" destOrd="0" presId="urn:microsoft.com/office/officeart/2008/layout/SquareAccentList"/>
    <dgm:cxn modelId="{CF69BA51-8B5B-4179-84CF-97E119AD3365}" type="presParOf" srcId="{DD321C5B-F210-42D2-8345-C6DFB5462BF2}" destId="{A34D82F9-D800-487D-B2A2-0FD477FE6F2A}" srcOrd="1" destOrd="0" presId="urn:microsoft.com/office/officeart/2008/layout/SquareAccentList"/>
    <dgm:cxn modelId="{7355FF63-66E8-464D-B1FD-5795E18443FE}" type="presParOf" srcId="{8CA7D2EA-9971-47D4-B6F3-B84541E037E2}" destId="{4F8A40F4-DB32-48A9-AB70-292DBBB71A71}" srcOrd="2" destOrd="0" presId="urn:microsoft.com/office/officeart/2008/layout/SquareAccentList"/>
    <dgm:cxn modelId="{E62765B7-42A5-45F8-B358-0EF04897BAD5}" type="presParOf" srcId="{4F8A40F4-DB32-48A9-AB70-292DBBB71A71}" destId="{641BB4D3-7CE8-4003-B15B-0AFFE6AA11DC}" srcOrd="0" destOrd="0" presId="urn:microsoft.com/office/officeart/2008/layout/SquareAccentList"/>
    <dgm:cxn modelId="{BD5F51DC-6C97-4023-B953-120A1612B02A}" type="presParOf" srcId="{4F8A40F4-DB32-48A9-AB70-292DBBB71A71}" destId="{7BD75D2D-034A-401F-B253-D548F2F5090B}" srcOrd="1" destOrd="0" presId="urn:microsoft.com/office/officeart/2008/layout/SquareAccentList"/>
    <dgm:cxn modelId="{465E133F-EF66-4A17-A1C8-48C06BB6ECF6}" type="presParOf" srcId="{8CA7D2EA-9971-47D4-B6F3-B84541E037E2}" destId="{92D4F51D-7ABD-4BB6-AB16-B42610C0F255}" srcOrd="3" destOrd="0" presId="urn:microsoft.com/office/officeart/2008/layout/SquareAccentList"/>
    <dgm:cxn modelId="{3396F07B-C6C8-4D11-8F18-4F4492E72DD6}" type="presParOf" srcId="{92D4F51D-7ABD-4BB6-AB16-B42610C0F255}" destId="{48A3CBFD-FBE1-4B31-839E-8AD502C46F3C}" srcOrd="0" destOrd="0" presId="urn:microsoft.com/office/officeart/2008/layout/SquareAccentList"/>
    <dgm:cxn modelId="{6F8E4067-95BB-417D-ABE4-EF9375BE347E}" type="presParOf" srcId="{92D4F51D-7ABD-4BB6-AB16-B42610C0F255}" destId="{42734E21-CB5A-445B-9CC0-F9D415F93470}" srcOrd="1" destOrd="0" presId="urn:microsoft.com/office/officeart/2008/layout/SquareAccentList"/>
    <dgm:cxn modelId="{15B799AC-DE92-4FD3-AB19-965AB85FC9C6}" type="presParOf" srcId="{8CA7D2EA-9971-47D4-B6F3-B84541E037E2}" destId="{E8F66743-4F4F-469D-83B0-4C9C223B7610}" srcOrd="4" destOrd="0" presId="urn:microsoft.com/office/officeart/2008/layout/SquareAccentList"/>
    <dgm:cxn modelId="{C823460B-705A-4839-954B-FEDE86AB77D7}" type="presParOf" srcId="{E8F66743-4F4F-469D-83B0-4C9C223B7610}" destId="{1FF2F9E1-EBEC-427B-8B45-F0481FCDAF48}" srcOrd="0" destOrd="0" presId="urn:microsoft.com/office/officeart/2008/layout/SquareAccentList"/>
    <dgm:cxn modelId="{1E4D0FAE-B3EB-401C-AA5C-DBECCBE42D62}" type="presParOf" srcId="{E8F66743-4F4F-469D-83B0-4C9C223B7610}" destId="{887C7CC4-9A04-4C3B-BCB0-AD0728CF68B1}" srcOrd="1" destOrd="0" presId="urn:microsoft.com/office/officeart/2008/layout/SquareAccentList"/>
    <dgm:cxn modelId="{F053C963-2AD7-4E8A-B1A3-168DDEAEA51F}" type="presParOf" srcId="{8CA7D2EA-9971-47D4-B6F3-B84541E037E2}" destId="{13C0C03A-77BA-4630-A2C4-D9CCB64A7590}" srcOrd="5" destOrd="0" presId="urn:microsoft.com/office/officeart/2008/layout/SquareAccentList"/>
    <dgm:cxn modelId="{99E8539C-E21C-4259-91DB-6245A5796162}" type="presParOf" srcId="{13C0C03A-77BA-4630-A2C4-D9CCB64A7590}" destId="{8B1602C3-0FFC-45D4-AD6E-F73D60153C77}" srcOrd="0" destOrd="0" presId="urn:microsoft.com/office/officeart/2008/layout/SquareAccentList"/>
    <dgm:cxn modelId="{FBABC63B-F343-4637-965C-F92823D00727}" type="presParOf" srcId="{13C0C03A-77BA-4630-A2C4-D9CCB64A7590}" destId="{90A1E7DE-ED3A-41E3-A24A-01FFC0873594}" srcOrd="1" destOrd="0" presId="urn:microsoft.com/office/officeart/2008/layout/SquareAccentList"/>
    <dgm:cxn modelId="{E6F405F8-43D5-4F02-B95F-5EBFA30C6E8B}" type="presParOf" srcId="{8CA7D2EA-9971-47D4-B6F3-B84541E037E2}" destId="{6474F5CA-4453-4366-AECB-4F90D98B3B9D}" srcOrd="6" destOrd="0" presId="urn:microsoft.com/office/officeart/2008/layout/SquareAccentList"/>
    <dgm:cxn modelId="{7E499B9C-3221-4F28-AD76-9CD6B8F23F25}" type="presParOf" srcId="{6474F5CA-4453-4366-AECB-4F90D98B3B9D}" destId="{71CD5C52-FA61-4473-A2CF-CFA8C86998DD}" srcOrd="0" destOrd="0" presId="urn:microsoft.com/office/officeart/2008/layout/SquareAccentList"/>
    <dgm:cxn modelId="{E7A6E65A-D8FF-409D-A140-0CE7213B9AAF}" type="presParOf" srcId="{6474F5CA-4453-4366-AECB-4F90D98B3B9D}" destId="{ECFA5E31-CCC4-48B1-BB8E-9AAC108974B6}" srcOrd="1" destOrd="0" presId="urn:microsoft.com/office/officeart/2008/layout/SquareAccentList"/>
  </dgm:cxnLst>
  <dgm:bg/>
  <dgm:whole>
    <a:ln w="1905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8F4CEF-F747-44A7-8523-E28B332B5EC9}" type="doc">
      <dgm:prSet loTypeId="urn:microsoft.com/office/officeart/2005/8/layout/process1" loCatId="process" qsTypeId="urn:microsoft.com/office/officeart/2005/8/quickstyle/simple3" qsCatId="simple" csTypeId="urn:microsoft.com/office/officeart/2005/8/colors/accent1_2" csCatId="accent1" phldr="1"/>
      <dgm:spPr/>
    </dgm:pt>
    <dgm:pt modelId="{A6E8A8EB-B9DE-4C3D-A9F3-D291CB37361D}">
      <dgm:prSet phldrT="[Texto]" custT="1"/>
      <dgm:spPr/>
      <dgm:t>
        <a:bodyPr/>
        <a:lstStyle/>
        <a:p>
          <a:r>
            <a:rPr lang="es-ES" sz="1800" dirty="0" smtClean="0">
              <a:latin typeface="Montserrat" panose="020B0604020202020204" charset="0"/>
            </a:rPr>
            <a:t>La coyuntura económica, política y social de cada uno de los países influye al momento de determinar el crecimiento económico en relación con el proceso de integración andino. </a:t>
          </a:r>
          <a:endParaRPr lang="es-ES" sz="1800" dirty="0">
            <a:latin typeface="Montserrat" panose="020B0604020202020204" charset="0"/>
          </a:endParaRPr>
        </a:p>
      </dgm:t>
    </dgm:pt>
    <dgm:pt modelId="{304CD41C-C428-4AA8-B006-D2F3559EE30D}" type="parTrans" cxnId="{652412F2-E945-47AF-A012-9EE552965E93}">
      <dgm:prSet/>
      <dgm:spPr/>
      <dgm:t>
        <a:bodyPr/>
        <a:lstStyle/>
        <a:p>
          <a:endParaRPr lang="es-ES"/>
        </a:p>
      </dgm:t>
    </dgm:pt>
    <dgm:pt modelId="{7337C299-59FB-43C2-B22E-E85F946AA247}" type="sibTrans" cxnId="{652412F2-E945-47AF-A012-9EE552965E93}">
      <dgm:prSet/>
      <dgm:spPr/>
      <dgm:t>
        <a:bodyPr/>
        <a:lstStyle/>
        <a:p>
          <a:endParaRPr lang="es-ES"/>
        </a:p>
      </dgm:t>
    </dgm:pt>
    <dgm:pt modelId="{C6237227-B8BF-47C7-816D-B6F3D7B045F5}">
      <dgm:prSet phldrT="[Texto]" custT="1"/>
      <dgm:spPr/>
      <dgm:t>
        <a:bodyPr/>
        <a:lstStyle/>
        <a:p>
          <a:r>
            <a:rPr lang="es-ES" sz="1800" dirty="0" smtClean="0">
              <a:latin typeface="Montserrat" panose="020B0604020202020204" charset="0"/>
            </a:rPr>
            <a:t>A partir de los resultados de esta investigación, se sugiere plantear estudios específicos de correlación entre el proceso de integración y las variables macroeconómicas especificadas para la evaluación del desarrollo económico de la CAN (en relación con el Art. 2 del Acuerdo de Cartagena) con el propósito de identificar de manera específica el impacto del proceso de integración en el comercio y economía de los países, y tomar decisiones a partir de ello.</a:t>
          </a:r>
          <a:endParaRPr lang="es-ES" sz="1800" dirty="0">
            <a:latin typeface="Montserrat" panose="020B0604020202020204" charset="0"/>
          </a:endParaRPr>
        </a:p>
      </dgm:t>
    </dgm:pt>
    <dgm:pt modelId="{0581953C-5DDB-4D75-A110-63EFEC5F0557}" type="parTrans" cxnId="{519713BB-7326-4F70-AD10-BBC759680691}">
      <dgm:prSet/>
      <dgm:spPr/>
      <dgm:t>
        <a:bodyPr/>
        <a:lstStyle/>
        <a:p>
          <a:endParaRPr lang="es-ES"/>
        </a:p>
      </dgm:t>
    </dgm:pt>
    <dgm:pt modelId="{BF33E978-0744-4026-B5C6-539A0AC5CB3C}" type="sibTrans" cxnId="{519713BB-7326-4F70-AD10-BBC759680691}">
      <dgm:prSet/>
      <dgm:spPr/>
      <dgm:t>
        <a:bodyPr/>
        <a:lstStyle/>
        <a:p>
          <a:endParaRPr lang="es-ES"/>
        </a:p>
      </dgm:t>
    </dgm:pt>
    <dgm:pt modelId="{771EFA69-676F-4923-9EA9-38B8721C8B4B}" type="pres">
      <dgm:prSet presAssocID="{4C8F4CEF-F747-44A7-8523-E28B332B5EC9}" presName="Name0" presStyleCnt="0">
        <dgm:presLayoutVars>
          <dgm:dir/>
          <dgm:resizeHandles val="exact"/>
        </dgm:presLayoutVars>
      </dgm:prSet>
      <dgm:spPr/>
    </dgm:pt>
    <dgm:pt modelId="{CA880388-8847-4EB8-8A85-0ED52D4319B6}" type="pres">
      <dgm:prSet presAssocID="{A6E8A8EB-B9DE-4C3D-A9F3-D291CB37361D}" presName="node" presStyleLbl="node1" presStyleIdx="0" presStyleCnt="2">
        <dgm:presLayoutVars>
          <dgm:bulletEnabled val="1"/>
        </dgm:presLayoutVars>
      </dgm:prSet>
      <dgm:spPr/>
      <dgm:t>
        <a:bodyPr/>
        <a:lstStyle/>
        <a:p>
          <a:endParaRPr lang="es-ES"/>
        </a:p>
      </dgm:t>
    </dgm:pt>
    <dgm:pt modelId="{EF6947A3-4987-4FCF-BE68-33DB9357D5E7}" type="pres">
      <dgm:prSet presAssocID="{7337C299-59FB-43C2-B22E-E85F946AA247}" presName="sibTrans" presStyleLbl="sibTrans2D1" presStyleIdx="0" presStyleCnt="1"/>
      <dgm:spPr/>
    </dgm:pt>
    <dgm:pt modelId="{C0C50A3F-A94D-457E-BA77-9940064441AF}" type="pres">
      <dgm:prSet presAssocID="{7337C299-59FB-43C2-B22E-E85F946AA247}" presName="connectorText" presStyleLbl="sibTrans2D1" presStyleIdx="0" presStyleCnt="1"/>
      <dgm:spPr/>
    </dgm:pt>
    <dgm:pt modelId="{2D30BDAE-DCDF-4D12-9A98-9CE25E16168D}" type="pres">
      <dgm:prSet presAssocID="{C6237227-B8BF-47C7-816D-B6F3D7B045F5}" presName="node" presStyleLbl="node1" presStyleIdx="1" presStyleCnt="2" custLinFactNeighborX="-187" custLinFactNeighborY="-305">
        <dgm:presLayoutVars>
          <dgm:bulletEnabled val="1"/>
        </dgm:presLayoutVars>
      </dgm:prSet>
      <dgm:spPr/>
      <dgm:t>
        <a:bodyPr/>
        <a:lstStyle/>
        <a:p>
          <a:endParaRPr lang="es-ES"/>
        </a:p>
      </dgm:t>
    </dgm:pt>
  </dgm:ptLst>
  <dgm:cxnLst>
    <dgm:cxn modelId="{F02F570B-354D-442F-85B7-C154C8EB7967}" type="presOf" srcId="{7337C299-59FB-43C2-B22E-E85F946AA247}" destId="{EF6947A3-4987-4FCF-BE68-33DB9357D5E7}" srcOrd="0" destOrd="0" presId="urn:microsoft.com/office/officeart/2005/8/layout/process1"/>
    <dgm:cxn modelId="{C6DDCAA9-4B7F-4E33-A1B1-33DAD2853ADF}" type="presOf" srcId="{A6E8A8EB-B9DE-4C3D-A9F3-D291CB37361D}" destId="{CA880388-8847-4EB8-8A85-0ED52D4319B6}" srcOrd="0" destOrd="0" presId="urn:microsoft.com/office/officeart/2005/8/layout/process1"/>
    <dgm:cxn modelId="{4C05DDC8-9B4F-4AB9-9D36-DC4A0C564382}" type="presOf" srcId="{7337C299-59FB-43C2-B22E-E85F946AA247}" destId="{C0C50A3F-A94D-457E-BA77-9940064441AF}" srcOrd="1" destOrd="0" presId="urn:microsoft.com/office/officeart/2005/8/layout/process1"/>
    <dgm:cxn modelId="{923F388F-795C-4C5C-B8A4-F99E02B08A6C}" type="presOf" srcId="{4C8F4CEF-F747-44A7-8523-E28B332B5EC9}" destId="{771EFA69-676F-4923-9EA9-38B8721C8B4B}" srcOrd="0" destOrd="0" presId="urn:microsoft.com/office/officeart/2005/8/layout/process1"/>
    <dgm:cxn modelId="{519713BB-7326-4F70-AD10-BBC759680691}" srcId="{4C8F4CEF-F747-44A7-8523-E28B332B5EC9}" destId="{C6237227-B8BF-47C7-816D-B6F3D7B045F5}" srcOrd="1" destOrd="0" parTransId="{0581953C-5DDB-4D75-A110-63EFEC5F0557}" sibTransId="{BF33E978-0744-4026-B5C6-539A0AC5CB3C}"/>
    <dgm:cxn modelId="{9B2138FC-019F-460F-8C74-4D4A7E44452B}" type="presOf" srcId="{C6237227-B8BF-47C7-816D-B6F3D7B045F5}" destId="{2D30BDAE-DCDF-4D12-9A98-9CE25E16168D}" srcOrd="0" destOrd="0" presId="urn:microsoft.com/office/officeart/2005/8/layout/process1"/>
    <dgm:cxn modelId="{652412F2-E945-47AF-A012-9EE552965E93}" srcId="{4C8F4CEF-F747-44A7-8523-E28B332B5EC9}" destId="{A6E8A8EB-B9DE-4C3D-A9F3-D291CB37361D}" srcOrd="0" destOrd="0" parTransId="{304CD41C-C428-4AA8-B006-D2F3559EE30D}" sibTransId="{7337C299-59FB-43C2-B22E-E85F946AA247}"/>
    <dgm:cxn modelId="{6CFA7C60-A106-493A-9857-2AD5CB1E16EA}" type="presParOf" srcId="{771EFA69-676F-4923-9EA9-38B8721C8B4B}" destId="{CA880388-8847-4EB8-8A85-0ED52D4319B6}" srcOrd="0" destOrd="0" presId="urn:microsoft.com/office/officeart/2005/8/layout/process1"/>
    <dgm:cxn modelId="{D8A2604E-AEAD-476A-8D74-C0AF25B63D6D}" type="presParOf" srcId="{771EFA69-676F-4923-9EA9-38B8721C8B4B}" destId="{EF6947A3-4987-4FCF-BE68-33DB9357D5E7}" srcOrd="1" destOrd="0" presId="urn:microsoft.com/office/officeart/2005/8/layout/process1"/>
    <dgm:cxn modelId="{80A51625-0215-4D5C-ADD6-153E0FAAC271}" type="presParOf" srcId="{EF6947A3-4987-4FCF-BE68-33DB9357D5E7}" destId="{C0C50A3F-A94D-457E-BA77-9940064441AF}" srcOrd="0" destOrd="0" presId="urn:microsoft.com/office/officeart/2005/8/layout/process1"/>
    <dgm:cxn modelId="{B941F5BB-6C98-422A-A5ED-AC1DF4DDFFD9}" type="presParOf" srcId="{771EFA69-676F-4923-9EA9-38B8721C8B4B}" destId="{2D30BDAE-DCDF-4D12-9A98-9CE25E16168D}"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8F4CEF-F747-44A7-8523-E28B332B5EC9}" type="doc">
      <dgm:prSet loTypeId="urn:microsoft.com/office/officeart/2005/8/layout/process1" loCatId="process" qsTypeId="urn:microsoft.com/office/officeart/2005/8/quickstyle/simple3" qsCatId="simple" csTypeId="urn:microsoft.com/office/officeart/2005/8/colors/accent1_2" csCatId="accent1" phldr="1"/>
      <dgm:spPr/>
    </dgm:pt>
    <dgm:pt modelId="{A6E8A8EB-B9DE-4C3D-A9F3-D291CB37361D}">
      <dgm:prSet phldrT="[Texto]" custT="1"/>
      <dgm:spPr/>
      <dgm:t>
        <a:bodyPr/>
        <a:lstStyle/>
        <a:p>
          <a:r>
            <a:rPr lang="es-ES" sz="2000" dirty="0" smtClean="0">
              <a:latin typeface="Montserrat" panose="020B0604020202020204" charset="0"/>
            </a:rPr>
            <a:t>En relación con la teoría de integración económica en el período de estudio no se ha producido un efecto de creación del comercio, es decir que los flujos se han incrementado de mayormente de manera externa que interna, evidenciado en los indicadores de dinámica relativa del comercio, donde se observa que los flujos intracomunitarios de cada país representan menos del 10% del total del comercio mundial.</a:t>
          </a:r>
          <a:endParaRPr lang="es-ES" sz="2000" dirty="0">
            <a:latin typeface="Montserrat" panose="020B0604020202020204" charset="0"/>
          </a:endParaRPr>
        </a:p>
      </dgm:t>
    </dgm:pt>
    <dgm:pt modelId="{304CD41C-C428-4AA8-B006-D2F3559EE30D}" type="parTrans" cxnId="{652412F2-E945-47AF-A012-9EE552965E93}">
      <dgm:prSet/>
      <dgm:spPr/>
      <dgm:t>
        <a:bodyPr/>
        <a:lstStyle/>
        <a:p>
          <a:endParaRPr lang="es-ES"/>
        </a:p>
      </dgm:t>
    </dgm:pt>
    <dgm:pt modelId="{7337C299-59FB-43C2-B22E-E85F946AA247}" type="sibTrans" cxnId="{652412F2-E945-47AF-A012-9EE552965E93}">
      <dgm:prSet/>
      <dgm:spPr/>
      <dgm:t>
        <a:bodyPr/>
        <a:lstStyle/>
        <a:p>
          <a:endParaRPr lang="es-ES"/>
        </a:p>
      </dgm:t>
    </dgm:pt>
    <dgm:pt modelId="{C6237227-B8BF-47C7-816D-B6F3D7B045F5}">
      <dgm:prSet phldrT="[Texto]" custT="1"/>
      <dgm:spPr/>
      <dgm:t>
        <a:bodyPr/>
        <a:lstStyle/>
        <a:p>
          <a:r>
            <a:rPr lang="es-ES" sz="2000" dirty="0" smtClean="0">
              <a:latin typeface="Montserrat" panose="020B0604020202020204" charset="0"/>
            </a:rPr>
            <a:t>Es necesario fortalecer el proceso de integración andino hacia el siguiente nivel de unión aduanera de tal forma que, esto permita establecer un arancel externo común que ponga en el mismo nivel competitivo a los cuatro países, y por ende, posicionen su mercado fuera de la región</a:t>
          </a:r>
          <a:endParaRPr lang="es-ES" sz="2000" dirty="0">
            <a:latin typeface="Montserrat" panose="020B0604020202020204" charset="0"/>
          </a:endParaRPr>
        </a:p>
      </dgm:t>
    </dgm:pt>
    <dgm:pt modelId="{0581953C-5DDB-4D75-A110-63EFEC5F0557}" type="parTrans" cxnId="{519713BB-7326-4F70-AD10-BBC759680691}">
      <dgm:prSet/>
      <dgm:spPr/>
      <dgm:t>
        <a:bodyPr/>
        <a:lstStyle/>
        <a:p>
          <a:endParaRPr lang="es-ES"/>
        </a:p>
      </dgm:t>
    </dgm:pt>
    <dgm:pt modelId="{BF33E978-0744-4026-B5C6-539A0AC5CB3C}" type="sibTrans" cxnId="{519713BB-7326-4F70-AD10-BBC759680691}">
      <dgm:prSet/>
      <dgm:spPr/>
      <dgm:t>
        <a:bodyPr/>
        <a:lstStyle/>
        <a:p>
          <a:endParaRPr lang="es-ES"/>
        </a:p>
      </dgm:t>
    </dgm:pt>
    <dgm:pt modelId="{771EFA69-676F-4923-9EA9-38B8721C8B4B}" type="pres">
      <dgm:prSet presAssocID="{4C8F4CEF-F747-44A7-8523-E28B332B5EC9}" presName="Name0" presStyleCnt="0">
        <dgm:presLayoutVars>
          <dgm:dir/>
          <dgm:resizeHandles val="exact"/>
        </dgm:presLayoutVars>
      </dgm:prSet>
      <dgm:spPr/>
    </dgm:pt>
    <dgm:pt modelId="{CA880388-8847-4EB8-8A85-0ED52D4319B6}" type="pres">
      <dgm:prSet presAssocID="{A6E8A8EB-B9DE-4C3D-A9F3-D291CB37361D}" presName="node" presStyleLbl="node1" presStyleIdx="0" presStyleCnt="2">
        <dgm:presLayoutVars>
          <dgm:bulletEnabled val="1"/>
        </dgm:presLayoutVars>
      </dgm:prSet>
      <dgm:spPr/>
      <dgm:t>
        <a:bodyPr/>
        <a:lstStyle/>
        <a:p>
          <a:endParaRPr lang="es-ES"/>
        </a:p>
      </dgm:t>
    </dgm:pt>
    <dgm:pt modelId="{EF6947A3-4987-4FCF-BE68-33DB9357D5E7}" type="pres">
      <dgm:prSet presAssocID="{7337C299-59FB-43C2-B22E-E85F946AA247}" presName="sibTrans" presStyleLbl="sibTrans2D1" presStyleIdx="0" presStyleCnt="1"/>
      <dgm:spPr/>
    </dgm:pt>
    <dgm:pt modelId="{C0C50A3F-A94D-457E-BA77-9940064441AF}" type="pres">
      <dgm:prSet presAssocID="{7337C299-59FB-43C2-B22E-E85F946AA247}" presName="connectorText" presStyleLbl="sibTrans2D1" presStyleIdx="0" presStyleCnt="1"/>
      <dgm:spPr/>
    </dgm:pt>
    <dgm:pt modelId="{2D30BDAE-DCDF-4D12-9A98-9CE25E16168D}" type="pres">
      <dgm:prSet presAssocID="{C6237227-B8BF-47C7-816D-B6F3D7B045F5}" presName="node" presStyleLbl="node1" presStyleIdx="1" presStyleCnt="2">
        <dgm:presLayoutVars>
          <dgm:bulletEnabled val="1"/>
        </dgm:presLayoutVars>
      </dgm:prSet>
      <dgm:spPr/>
      <dgm:t>
        <a:bodyPr/>
        <a:lstStyle/>
        <a:p>
          <a:endParaRPr lang="es-ES"/>
        </a:p>
      </dgm:t>
    </dgm:pt>
  </dgm:ptLst>
  <dgm:cxnLst>
    <dgm:cxn modelId="{F02F570B-354D-442F-85B7-C154C8EB7967}" type="presOf" srcId="{7337C299-59FB-43C2-B22E-E85F946AA247}" destId="{EF6947A3-4987-4FCF-BE68-33DB9357D5E7}" srcOrd="0" destOrd="0" presId="urn:microsoft.com/office/officeart/2005/8/layout/process1"/>
    <dgm:cxn modelId="{C6DDCAA9-4B7F-4E33-A1B1-33DAD2853ADF}" type="presOf" srcId="{A6E8A8EB-B9DE-4C3D-A9F3-D291CB37361D}" destId="{CA880388-8847-4EB8-8A85-0ED52D4319B6}" srcOrd="0" destOrd="0" presId="urn:microsoft.com/office/officeart/2005/8/layout/process1"/>
    <dgm:cxn modelId="{4C05DDC8-9B4F-4AB9-9D36-DC4A0C564382}" type="presOf" srcId="{7337C299-59FB-43C2-B22E-E85F946AA247}" destId="{C0C50A3F-A94D-457E-BA77-9940064441AF}" srcOrd="1" destOrd="0" presId="urn:microsoft.com/office/officeart/2005/8/layout/process1"/>
    <dgm:cxn modelId="{923F388F-795C-4C5C-B8A4-F99E02B08A6C}" type="presOf" srcId="{4C8F4CEF-F747-44A7-8523-E28B332B5EC9}" destId="{771EFA69-676F-4923-9EA9-38B8721C8B4B}" srcOrd="0" destOrd="0" presId="urn:microsoft.com/office/officeart/2005/8/layout/process1"/>
    <dgm:cxn modelId="{519713BB-7326-4F70-AD10-BBC759680691}" srcId="{4C8F4CEF-F747-44A7-8523-E28B332B5EC9}" destId="{C6237227-B8BF-47C7-816D-B6F3D7B045F5}" srcOrd="1" destOrd="0" parTransId="{0581953C-5DDB-4D75-A110-63EFEC5F0557}" sibTransId="{BF33E978-0744-4026-B5C6-539A0AC5CB3C}"/>
    <dgm:cxn modelId="{9B2138FC-019F-460F-8C74-4D4A7E44452B}" type="presOf" srcId="{C6237227-B8BF-47C7-816D-B6F3D7B045F5}" destId="{2D30BDAE-DCDF-4D12-9A98-9CE25E16168D}" srcOrd="0" destOrd="0" presId="urn:microsoft.com/office/officeart/2005/8/layout/process1"/>
    <dgm:cxn modelId="{652412F2-E945-47AF-A012-9EE552965E93}" srcId="{4C8F4CEF-F747-44A7-8523-E28B332B5EC9}" destId="{A6E8A8EB-B9DE-4C3D-A9F3-D291CB37361D}" srcOrd="0" destOrd="0" parTransId="{304CD41C-C428-4AA8-B006-D2F3559EE30D}" sibTransId="{7337C299-59FB-43C2-B22E-E85F946AA247}"/>
    <dgm:cxn modelId="{6CFA7C60-A106-493A-9857-2AD5CB1E16EA}" type="presParOf" srcId="{771EFA69-676F-4923-9EA9-38B8721C8B4B}" destId="{CA880388-8847-4EB8-8A85-0ED52D4319B6}" srcOrd="0" destOrd="0" presId="urn:microsoft.com/office/officeart/2005/8/layout/process1"/>
    <dgm:cxn modelId="{D8A2604E-AEAD-476A-8D74-C0AF25B63D6D}" type="presParOf" srcId="{771EFA69-676F-4923-9EA9-38B8721C8B4B}" destId="{EF6947A3-4987-4FCF-BE68-33DB9357D5E7}" srcOrd="1" destOrd="0" presId="urn:microsoft.com/office/officeart/2005/8/layout/process1"/>
    <dgm:cxn modelId="{80A51625-0215-4D5C-ADD6-153E0FAAC271}" type="presParOf" srcId="{EF6947A3-4987-4FCF-BE68-33DB9357D5E7}" destId="{C0C50A3F-A94D-457E-BA77-9940064441AF}" srcOrd="0" destOrd="0" presId="urn:microsoft.com/office/officeart/2005/8/layout/process1"/>
    <dgm:cxn modelId="{B941F5BB-6C98-422A-A5ED-AC1DF4DDFFD9}" type="presParOf" srcId="{771EFA69-676F-4923-9EA9-38B8721C8B4B}" destId="{2D30BDAE-DCDF-4D12-9A98-9CE25E16168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3D7B4D-53E4-4633-80CE-FF117A2CE3CC}" type="doc">
      <dgm:prSet loTypeId="urn:microsoft.com/office/officeart/2005/8/layout/bProcess3" loCatId="process" qsTypeId="urn:microsoft.com/office/officeart/2005/8/quickstyle/simple3" qsCatId="simple" csTypeId="urn:microsoft.com/office/officeart/2005/8/colors/accent1_2" csCatId="accent1" phldr="1"/>
      <dgm:spPr/>
      <dgm:t>
        <a:bodyPr/>
        <a:lstStyle/>
        <a:p>
          <a:endParaRPr lang="es-ES"/>
        </a:p>
      </dgm:t>
    </dgm:pt>
    <dgm:pt modelId="{F721F067-E4C6-4274-A747-608517E6A75B}">
      <dgm:prSet phldrT="[Texto]" custT="1"/>
      <dgm:spPr/>
      <dgm:t>
        <a:bodyPr/>
        <a:lstStyle/>
        <a:p>
          <a:r>
            <a:rPr lang="es-ES" sz="2000" dirty="0" smtClean="0">
              <a:latin typeface="Montserrat" panose="020B0604020202020204" charset="0"/>
            </a:rPr>
            <a:t>Nace en 1969 con el objetivo de fomentar el desarrollo de los países a través de la integración</a:t>
          </a:r>
          <a:endParaRPr lang="es-ES" sz="2000" dirty="0">
            <a:latin typeface="Montserrat" panose="020B0604020202020204" charset="0"/>
          </a:endParaRPr>
        </a:p>
      </dgm:t>
    </dgm:pt>
    <dgm:pt modelId="{74702C1C-A5EF-4EAE-9F71-0306EE89538F}" type="parTrans" cxnId="{43FE1893-7055-40AA-8A72-23709426ADFA}">
      <dgm:prSet/>
      <dgm:spPr/>
      <dgm:t>
        <a:bodyPr/>
        <a:lstStyle/>
        <a:p>
          <a:endParaRPr lang="es-ES">
            <a:latin typeface="Montserrat" panose="020B0604020202020204" charset="0"/>
          </a:endParaRPr>
        </a:p>
      </dgm:t>
    </dgm:pt>
    <dgm:pt modelId="{DDD645FB-748C-4106-B27F-9D49FA653A82}" type="sibTrans" cxnId="{43FE1893-7055-40AA-8A72-23709426ADFA}">
      <dgm:prSet/>
      <dgm:spPr/>
      <dgm:t>
        <a:bodyPr/>
        <a:lstStyle/>
        <a:p>
          <a:endParaRPr lang="es-ES">
            <a:latin typeface="Montserrat" panose="020B0604020202020204" charset="0"/>
          </a:endParaRPr>
        </a:p>
      </dgm:t>
    </dgm:pt>
    <dgm:pt modelId="{4B68ECA4-CF03-4CC4-B3B4-AE8582C20689}">
      <dgm:prSet phldrT="[Texto]" custT="1"/>
      <dgm:spPr/>
      <dgm:t>
        <a:bodyPr/>
        <a:lstStyle/>
        <a:p>
          <a:r>
            <a:rPr lang="es-ES" sz="2000" dirty="0" smtClean="0">
              <a:latin typeface="Montserrat" panose="020B0604020202020204" charset="0"/>
            </a:rPr>
            <a:t>Se debían cumplir varios puntos, entre ellos, la armonización de políticas, liberalización de l comercio y la aplicación de AEC</a:t>
          </a:r>
          <a:endParaRPr lang="es-ES" sz="2000" dirty="0">
            <a:latin typeface="Montserrat" panose="020B0604020202020204" charset="0"/>
          </a:endParaRPr>
        </a:p>
      </dgm:t>
    </dgm:pt>
    <dgm:pt modelId="{BEE0FCA3-63AB-49DA-915A-687741ED8967}" type="parTrans" cxnId="{2D1D2C17-FC4C-4AB8-96D6-3E08B36A0CBD}">
      <dgm:prSet/>
      <dgm:spPr/>
      <dgm:t>
        <a:bodyPr/>
        <a:lstStyle/>
        <a:p>
          <a:endParaRPr lang="es-ES">
            <a:latin typeface="Montserrat" panose="020B0604020202020204" charset="0"/>
          </a:endParaRPr>
        </a:p>
      </dgm:t>
    </dgm:pt>
    <dgm:pt modelId="{6EA81CB0-C025-4827-B626-04D88E8C2B89}" type="sibTrans" cxnId="{2D1D2C17-FC4C-4AB8-96D6-3E08B36A0CBD}">
      <dgm:prSet/>
      <dgm:spPr/>
      <dgm:t>
        <a:bodyPr/>
        <a:lstStyle/>
        <a:p>
          <a:endParaRPr lang="es-ES">
            <a:latin typeface="Montserrat" panose="020B0604020202020204" charset="0"/>
          </a:endParaRPr>
        </a:p>
      </dgm:t>
    </dgm:pt>
    <dgm:pt modelId="{17BCBA14-E53D-41C1-A95B-7DFE77180AE8}">
      <dgm:prSet phldrT="[Texto]" custT="1"/>
      <dgm:spPr/>
      <dgm:t>
        <a:bodyPr/>
        <a:lstStyle/>
        <a:p>
          <a:r>
            <a:rPr lang="es-ES" sz="2000" dirty="0" smtClean="0">
              <a:latin typeface="Montserrat" panose="020B0604020202020204" charset="0"/>
            </a:rPr>
            <a:t>1971-1980: Empieza la aplicación del Programa de liberalización</a:t>
          </a:r>
          <a:endParaRPr lang="es-ES" sz="2000" dirty="0">
            <a:latin typeface="Montserrat" panose="020B0604020202020204" charset="0"/>
          </a:endParaRPr>
        </a:p>
      </dgm:t>
    </dgm:pt>
    <dgm:pt modelId="{C0ADF79C-327A-4F1C-A756-A65939622A20}" type="parTrans" cxnId="{CAD07014-D666-4D19-AD3D-38E163429D61}">
      <dgm:prSet/>
      <dgm:spPr/>
      <dgm:t>
        <a:bodyPr/>
        <a:lstStyle/>
        <a:p>
          <a:endParaRPr lang="es-ES">
            <a:latin typeface="Montserrat" panose="020B0604020202020204" charset="0"/>
          </a:endParaRPr>
        </a:p>
      </dgm:t>
    </dgm:pt>
    <dgm:pt modelId="{F1F2E20A-21AD-4E33-AD8A-51EC49994277}" type="sibTrans" cxnId="{CAD07014-D666-4D19-AD3D-38E163429D61}">
      <dgm:prSet/>
      <dgm:spPr/>
      <dgm:t>
        <a:bodyPr/>
        <a:lstStyle/>
        <a:p>
          <a:endParaRPr lang="es-ES">
            <a:latin typeface="Montserrat" panose="020B0604020202020204" charset="0"/>
          </a:endParaRPr>
        </a:p>
      </dgm:t>
    </dgm:pt>
    <dgm:pt modelId="{9AB2D462-16F4-4F04-9BEE-5A11FE0C716D}">
      <dgm:prSet phldrT="[Texto]" custT="1"/>
      <dgm:spPr/>
      <dgm:t>
        <a:bodyPr/>
        <a:lstStyle/>
        <a:p>
          <a:r>
            <a:rPr lang="es-ES" sz="2000" dirty="0" smtClean="0">
              <a:latin typeface="Montserrat" panose="020B0604020202020204" charset="0"/>
            </a:rPr>
            <a:t>1973 Venezuela se adhiere al Acuerdo</a:t>
          </a:r>
          <a:endParaRPr lang="es-ES" sz="2000" dirty="0">
            <a:latin typeface="Montserrat" panose="020B0604020202020204" charset="0"/>
          </a:endParaRPr>
        </a:p>
      </dgm:t>
    </dgm:pt>
    <dgm:pt modelId="{5422140C-6DA8-4473-B15E-FC91C96FE7E4}" type="parTrans" cxnId="{3860C1CD-B054-42BD-B9DC-5C32690D8407}">
      <dgm:prSet/>
      <dgm:spPr/>
      <dgm:t>
        <a:bodyPr/>
        <a:lstStyle/>
        <a:p>
          <a:endParaRPr lang="es-ES">
            <a:latin typeface="Montserrat" panose="020B0604020202020204" charset="0"/>
          </a:endParaRPr>
        </a:p>
      </dgm:t>
    </dgm:pt>
    <dgm:pt modelId="{F9B9DA84-BB08-4C30-BED8-6CD04F602C8C}" type="sibTrans" cxnId="{3860C1CD-B054-42BD-B9DC-5C32690D8407}">
      <dgm:prSet/>
      <dgm:spPr/>
      <dgm:t>
        <a:bodyPr/>
        <a:lstStyle/>
        <a:p>
          <a:endParaRPr lang="es-ES">
            <a:latin typeface="Montserrat" panose="020B0604020202020204" charset="0"/>
          </a:endParaRPr>
        </a:p>
      </dgm:t>
    </dgm:pt>
    <dgm:pt modelId="{D9E868B7-4B51-40E3-9E9A-97904B05E023}">
      <dgm:prSet phldrT="[Texto]" custT="1"/>
      <dgm:spPr/>
      <dgm:t>
        <a:bodyPr/>
        <a:lstStyle/>
        <a:p>
          <a:r>
            <a:rPr lang="es-ES" sz="2000" dirty="0" smtClean="0">
              <a:latin typeface="Montserrat" panose="020B0604020202020204" charset="0"/>
            </a:rPr>
            <a:t>1989: Declaración de Galápagos “Zona Andina de Libe Comercio”.</a:t>
          </a:r>
          <a:endParaRPr lang="es-ES" sz="2000" dirty="0">
            <a:latin typeface="Montserrat" panose="020B0604020202020204" charset="0"/>
          </a:endParaRPr>
        </a:p>
      </dgm:t>
    </dgm:pt>
    <dgm:pt modelId="{C52D2988-058F-42E7-BFEB-DF8385A61F89}" type="parTrans" cxnId="{946D8072-C14F-4C92-B406-A57A85AB33BD}">
      <dgm:prSet/>
      <dgm:spPr/>
      <dgm:t>
        <a:bodyPr/>
        <a:lstStyle/>
        <a:p>
          <a:endParaRPr lang="es-ES">
            <a:latin typeface="Montserrat" panose="020B0604020202020204" charset="0"/>
          </a:endParaRPr>
        </a:p>
      </dgm:t>
    </dgm:pt>
    <dgm:pt modelId="{BF656A8D-4CC7-433B-8A4F-DDAEE4C823FE}" type="sibTrans" cxnId="{946D8072-C14F-4C92-B406-A57A85AB33BD}">
      <dgm:prSet/>
      <dgm:spPr/>
      <dgm:t>
        <a:bodyPr/>
        <a:lstStyle/>
        <a:p>
          <a:endParaRPr lang="es-ES">
            <a:latin typeface="Montserrat" panose="020B0604020202020204" charset="0"/>
          </a:endParaRPr>
        </a:p>
      </dgm:t>
    </dgm:pt>
    <dgm:pt modelId="{1AD332BE-E2CC-4FDE-8898-B44BDDEE188A}">
      <dgm:prSet phldrT="[Texto]" custT="1"/>
      <dgm:spPr/>
      <dgm:t>
        <a:bodyPr/>
        <a:lstStyle/>
        <a:p>
          <a:r>
            <a:rPr lang="es-ES" sz="2000" dirty="0" smtClean="0">
              <a:latin typeface="Montserrat" panose="020B0604020202020204" charset="0"/>
            </a:rPr>
            <a:t>El nivel de Unión aduanera obtuvo complicaciones, posteriormente en el 2006 Venezuela sale del Acuerdo</a:t>
          </a:r>
          <a:endParaRPr lang="es-ES" sz="2000" dirty="0">
            <a:latin typeface="Montserrat" panose="020B0604020202020204" charset="0"/>
          </a:endParaRPr>
        </a:p>
      </dgm:t>
    </dgm:pt>
    <dgm:pt modelId="{5AE1DA5F-2B8B-4BA7-8C39-768946F41C53}" type="parTrans" cxnId="{EE2DC77F-8A86-4DFC-8D56-ADC19067DE27}">
      <dgm:prSet/>
      <dgm:spPr/>
      <dgm:t>
        <a:bodyPr/>
        <a:lstStyle/>
        <a:p>
          <a:endParaRPr lang="es-ES">
            <a:latin typeface="Montserrat" panose="020B0604020202020204" charset="0"/>
          </a:endParaRPr>
        </a:p>
      </dgm:t>
    </dgm:pt>
    <dgm:pt modelId="{DABE5E59-D8CD-4B92-860D-0771D2F537D7}" type="sibTrans" cxnId="{EE2DC77F-8A86-4DFC-8D56-ADC19067DE27}">
      <dgm:prSet/>
      <dgm:spPr/>
      <dgm:t>
        <a:bodyPr/>
        <a:lstStyle/>
        <a:p>
          <a:endParaRPr lang="es-ES">
            <a:latin typeface="Montserrat" panose="020B0604020202020204" charset="0"/>
          </a:endParaRPr>
        </a:p>
      </dgm:t>
    </dgm:pt>
    <dgm:pt modelId="{7D341F64-D7E2-483E-9443-7E168B5BB685}">
      <dgm:prSet phldrT="[Texto]" custT="1"/>
      <dgm:spPr/>
      <dgm:t>
        <a:bodyPr/>
        <a:lstStyle/>
        <a:p>
          <a:r>
            <a:rPr lang="es-ES" sz="2000" dirty="0" smtClean="0">
              <a:latin typeface="Montserrat" panose="020B0604020202020204" charset="0"/>
            </a:rPr>
            <a:t>2008: se retira el Arancel Externo Común</a:t>
          </a:r>
          <a:endParaRPr lang="es-ES" sz="2000" dirty="0">
            <a:latin typeface="Montserrat" panose="020B0604020202020204" charset="0"/>
          </a:endParaRPr>
        </a:p>
      </dgm:t>
    </dgm:pt>
    <dgm:pt modelId="{FC073B5B-1D9F-4C93-B763-910E076877F0}" type="parTrans" cxnId="{FB08FBBD-A817-490B-9DCC-457E9FA1E976}">
      <dgm:prSet/>
      <dgm:spPr/>
      <dgm:t>
        <a:bodyPr/>
        <a:lstStyle/>
        <a:p>
          <a:endParaRPr lang="es-ES">
            <a:latin typeface="Montserrat" panose="020B0604020202020204" charset="0"/>
          </a:endParaRPr>
        </a:p>
      </dgm:t>
    </dgm:pt>
    <dgm:pt modelId="{0EB3F66F-4983-491B-ABBB-DF42E8CC43DF}" type="sibTrans" cxnId="{FB08FBBD-A817-490B-9DCC-457E9FA1E976}">
      <dgm:prSet/>
      <dgm:spPr/>
      <dgm:t>
        <a:bodyPr/>
        <a:lstStyle/>
        <a:p>
          <a:endParaRPr lang="es-ES">
            <a:latin typeface="Montserrat" panose="020B0604020202020204" charset="0"/>
          </a:endParaRPr>
        </a:p>
      </dgm:t>
    </dgm:pt>
    <dgm:pt modelId="{C4D08429-AB48-4B81-B80E-BA29EBC7F3EF}">
      <dgm:prSet phldrT="[Texto]" custT="1"/>
      <dgm:spPr/>
      <dgm:t>
        <a:bodyPr/>
        <a:lstStyle/>
        <a:p>
          <a:r>
            <a:rPr lang="es-ES" sz="2000" dirty="0" smtClean="0">
              <a:latin typeface="Montserrat" panose="020B0604020202020204" charset="0"/>
            </a:rPr>
            <a:t>2013: Proceso de Reingeniería</a:t>
          </a:r>
          <a:endParaRPr lang="es-ES" sz="2000" dirty="0">
            <a:latin typeface="Montserrat" panose="020B0604020202020204" charset="0"/>
          </a:endParaRPr>
        </a:p>
      </dgm:t>
    </dgm:pt>
    <dgm:pt modelId="{C6420A15-13F4-4EE1-80A5-80F3428D5B1B}" type="parTrans" cxnId="{F79E6E7D-72BF-4328-9DB0-CB1B17A055AC}">
      <dgm:prSet/>
      <dgm:spPr/>
      <dgm:t>
        <a:bodyPr/>
        <a:lstStyle/>
        <a:p>
          <a:endParaRPr lang="es-ES">
            <a:latin typeface="Montserrat" panose="020B0604020202020204" charset="0"/>
          </a:endParaRPr>
        </a:p>
      </dgm:t>
    </dgm:pt>
    <dgm:pt modelId="{12E40E98-261F-40EC-9CE9-C3E498063F36}" type="sibTrans" cxnId="{F79E6E7D-72BF-4328-9DB0-CB1B17A055AC}">
      <dgm:prSet/>
      <dgm:spPr/>
      <dgm:t>
        <a:bodyPr/>
        <a:lstStyle/>
        <a:p>
          <a:endParaRPr lang="es-ES">
            <a:latin typeface="Montserrat" panose="020B0604020202020204" charset="0"/>
          </a:endParaRPr>
        </a:p>
      </dgm:t>
    </dgm:pt>
    <dgm:pt modelId="{2716F37B-538D-4849-9B07-9053387D013C}" type="pres">
      <dgm:prSet presAssocID="{F13D7B4D-53E4-4633-80CE-FF117A2CE3CC}" presName="Name0" presStyleCnt="0">
        <dgm:presLayoutVars>
          <dgm:dir/>
          <dgm:resizeHandles val="exact"/>
        </dgm:presLayoutVars>
      </dgm:prSet>
      <dgm:spPr/>
      <dgm:t>
        <a:bodyPr/>
        <a:lstStyle/>
        <a:p>
          <a:endParaRPr lang="es-ES"/>
        </a:p>
      </dgm:t>
    </dgm:pt>
    <dgm:pt modelId="{E31B2E9D-355B-4E72-9663-5E1B10E05DC1}" type="pres">
      <dgm:prSet presAssocID="{F721F067-E4C6-4274-A747-608517E6A75B}" presName="node" presStyleLbl="node1" presStyleIdx="0" presStyleCnt="8">
        <dgm:presLayoutVars>
          <dgm:bulletEnabled val="1"/>
        </dgm:presLayoutVars>
      </dgm:prSet>
      <dgm:spPr/>
      <dgm:t>
        <a:bodyPr/>
        <a:lstStyle/>
        <a:p>
          <a:endParaRPr lang="es-ES"/>
        </a:p>
      </dgm:t>
    </dgm:pt>
    <dgm:pt modelId="{57AF9F85-4D97-468E-B226-ED97F7A0CFFC}" type="pres">
      <dgm:prSet presAssocID="{DDD645FB-748C-4106-B27F-9D49FA653A82}" presName="sibTrans" presStyleLbl="sibTrans1D1" presStyleIdx="0" presStyleCnt="7"/>
      <dgm:spPr/>
      <dgm:t>
        <a:bodyPr/>
        <a:lstStyle/>
        <a:p>
          <a:endParaRPr lang="es-ES"/>
        </a:p>
      </dgm:t>
    </dgm:pt>
    <dgm:pt modelId="{C32CB893-A5D9-499A-A97F-10D41A98D6CA}" type="pres">
      <dgm:prSet presAssocID="{DDD645FB-748C-4106-B27F-9D49FA653A82}" presName="connectorText" presStyleLbl="sibTrans1D1" presStyleIdx="0" presStyleCnt="7"/>
      <dgm:spPr/>
      <dgm:t>
        <a:bodyPr/>
        <a:lstStyle/>
        <a:p>
          <a:endParaRPr lang="es-ES"/>
        </a:p>
      </dgm:t>
    </dgm:pt>
    <dgm:pt modelId="{D9794077-EDD7-4234-8473-41A7DB401F66}" type="pres">
      <dgm:prSet presAssocID="{4B68ECA4-CF03-4CC4-B3B4-AE8582C20689}" presName="node" presStyleLbl="node1" presStyleIdx="1" presStyleCnt="8">
        <dgm:presLayoutVars>
          <dgm:bulletEnabled val="1"/>
        </dgm:presLayoutVars>
      </dgm:prSet>
      <dgm:spPr/>
      <dgm:t>
        <a:bodyPr/>
        <a:lstStyle/>
        <a:p>
          <a:endParaRPr lang="es-ES"/>
        </a:p>
      </dgm:t>
    </dgm:pt>
    <dgm:pt modelId="{86FAC932-6C46-4D11-847E-85AC3BF1C8C2}" type="pres">
      <dgm:prSet presAssocID="{6EA81CB0-C025-4827-B626-04D88E8C2B89}" presName="sibTrans" presStyleLbl="sibTrans1D1" presStyleIdx="1" presStyleCnt="7"/>
      <dgm:spPr/>
      <dgm:t>
        <a:bodyPr/>
        <a:lstStyle/>
        <a:p>
          <a:endParaRPr lang="es-ES"/>
        </a:p>
      </dgm:t>
    </dgm:pt>
    <dgm:pt modelId="{E4602A78-3162-40DE-962B-4E16C5C384DC}" type="pres">
      <dgm:prSet presAssocID="{6EA81CB0-C025-4827-B626-04D88E8C2B89}" presName="connectorText" presStyleLbl="sibTrans1D1" presStyleIdx="1" presStyleCnt="7"/>
      <dgm:spPr/>
      <dgm:t>
        <a:bodyPr/>
        <a:lstStyle/>
        <a:p>
          <a:endParaRPr lang="es-ES"/>
        </a:p>
      </dgm:t>
    </dgm:pt>
    <dgm:pt modelId="{2ED0B41B-19D2-4A72-A36C-0F4E8D850D2A}" type="pres">
      <dgm:prSet presAssocID="{17BCBA14-E53D-41C1-A95B-7DFE77180AE8}" presName="node" presStyleLbl="node1" presStyleIdx="2" presStyleCnt="8">
        <dgm:presLayoutVars>
          <dgm:bulletEnabled val="1"/>
        </dgm:presLayoutVars>
      </dgm:prSet>
      <dgm:spPr/>
      <dgm:t>
        <a:bodyPr/>
        <a:lstStyle/>
        <a:p>
          <a:endParaRPr lang="es-ES"/>
        </a:p>
      </dgm:t>
    </dgm:pt>
    <dgm:pt modelId="{D689299A-3AB1-4FB1-9589-077E9B1491EF}" type="pres">
      <dgm:prSet presAssocID="{F1F2E20A-21AD-4E33-AD8A-51EC49994277}" presName="sibTrans" presStyleLbl="sibTrans1D1" presStyleIdx="2" presStyleCnt="7"/>
      <dgm:spPr/>
      <dgm:t>
        <a:bodyPr/>
        <a:lstStyle/>
        <a:p>
          <a:endParaRPr lang="es-ES"/>
        </a:p>
      </dgm:t>
    </dgm:pt>
    <dgm:pt modelId="{04623A1E-8FFA-4092-B09D-BD6F2EC89AEB}" type="pres">
      <dgm:prSet presAssocID="{F1F2E20A-21AD-4E33-AD8A-51EC49994277}" presName="connectorText" presStyleLbl="sibTrans1D1" presStyleIdx="2" presStyleCnt="7"/>
      <dgm:spPr/>
      <dgm:t>
        <a:bodyPr/>
        <a:lstStyle/>
        <a:p>
          <a:endParaRPr lang="es-ES"/>
        </a:p>
      </dgm:t>
    </dgm:pt>
    <dgm:pt modelId="{3C06686A-6D87-44A1-9ACF-C1F32BE51917}" type="pres">
      <dgm:prSet presAssocID="{9AB2D462-16F4-4F04-9BEE-5A11FE0C716D}" presName="node" presStyleLbl="node1" presStyleIdx="3" presStyleCnt="8">
        <dgm:presLayoutVars>
          <dgm:bulletEnabled val="1"/>
        </dgm:presLayoutVars>
      </dgm:prSet>
      <dgm:spPr/>
      <dgm:t>
        <a:bodyPr/>
        <a:lstStyle/>
        <a:p>
          <a:endParaRPr lang="es-ES"/>
        </a:p>
      </dgm:t>
    </dgm:pt>
    <dgm:pt modelId="{FC4FA1F7-2B63-46BE-85F8-14C1428EA6C9}" type="pres">
      <dgm:prSet presAssocID="{F9B9DA84-BB08-4C30-BED8-6CD04F602C8C}" presName="sibTrans" presStyleLbl="sibTrans1D1" presStyleIdx="3" presStyleCnt="7"/>
      <dgm:spPr/>
      <dgm:t>
        <a:bodyPr/>
        <a:lstStyle/>
        <a:p>
          <a:endParaRPr lang="es-ES"/>
        </a:p>
      </dgm:t>
    </dgm:pt>
    <dgm:pt modelId="{2A14681C-011C-4378-86AD-0E4940439C2A}" type="pres">
      <dgm:prSet presAssocID="{F9B9DA84-BB08-4C30-BED8-6CD04F602C8C}" presName="connectorText" presStyleLbl="sibTrans1D1" presStyleIdx="3" presStyleCnt="7"/>
      <dgm:spPr/>
      <dgm:t>
        <a:bodyPr/>
        <a:lstStyle/>
        <a:p>
          <a:endParaRPr lang="es-ES"/>
        </a:p>
      </dgm:t>
    </dgm:pt>
    <dgm:pt modelId="{5550732D-BE8A-4310-87D1-85BA2EE9E545}" type="pres">
      <dgm:prSet presAssocID="{D9E868B7-4B51-40E3-9E9A-97904B05E023}" presName="node" presStyleLbl="node1" presStyleIdx="4" presStyleCnt="8">
        <dgm:presLayoutVars>
          <dgm:bulletEnabled val="1"/>
        </dgm:presLayoutVars>
      </dgm:prSet>
      <dgm:spPr/>
      <dgm:t>
        <a:bodyPr/>
        <a:lstStyle/>
        <a:p>
          <a:endParaRPr lang="es-ES"/>
        </a:p>
      </dgm:t>
    </dgm:pt>
    <dgm:pt modelId="{5E35A280-5586-4198-9E74-9B3D9E8596FE}" type="pres">
      <dgm:prSet presAssocID="{BF656A8D-4CC7-433B-8A4F-DDAEE4C823FE}" presName="sibTrans" presStyleLbl="sibTrans1D1" presStyleIdx="4" presStyleCnt="7"/>
      <dgm:spPr/>
      <dgm:t>
        <a:bodyPr/>
        <a:lstStyle/>
        <a:p>
          <a:endParaRPr lang="es-ES"/>
        </a:p>
      </dgm:t>
    </dgm:pt>
    <dgm:pt modelId="{EFA3612F-7C06-4C43-81DD-95BA25D48D3C}" type="pres">
      <dgm:prSet presAssocID="{BF656A8D-4CC7-433B-8A4F-DDAEE4C823FE}" presName="connectorText" presStyleLbl="sibTrans1D1" presStyleIdx="4" presStyleCnt="7"/>
      <dgm:spPr/>
      <dgm:t>
        <a:bodyPr/>
        <a:lstStyle/>
        <a:p>
          <a:endParaRPr lang="es-ES"/>
        </a:p>
      </dgm:t>
    </dgm:pt>
    <dgm:pt modelId="{788C635F-951B-45EA-A1BA-77A91612EF7A}" type="pres">
      <dgm:prSet presAssocID="{1AD332BE-E2CC-4FDE-8898-B44BDDEE188A}" presName="node" presStyleLbl="node1" presStyleIdx="5" presStyleCnt="8">
        <dgm:presLayoutVars>
          <dgm:bulletEnabled val="1"/>
        </dgm:presLayoutVars>
      </dgm:prSet>
      <dgm:spPr/>
      <dgm:t>
        <a:bodyPr/>
        <a:lstStyle/>
        <a:p>
          <a:endParaRPr lang="es-ES"/>
        </a:p>
      </dgm:t>
    </dgm:pt>
    <dgm:pt modelId="{521A656F-7CF4-486D-B297-0D4BD6103037}" type="pres">
      <dgm:prSet presAssocID="{DABE5E59-D8CD-4B92-860D-0771D2F537D7}" presName="sibTrans" presStyleLbl="sibTrans1D1" presStyleIdx="5" presStyleCnt="7"/>
      <dgm:spPr/>
      <dgm:t>
        <a:bodyPr/>
        <a:lstStyle/>
        <a:p>
          <a:endParaRPr lang="es-ES"/>
        </a:p>
      </dgm:t>
    </dgm:pt>
    <dgm:pt modelId="{4C92DD1D-BC56-4497-B766-F6FA20C1677F}" type="pres">
      <dgm:prSet presAssocID="{DABE5E59-D8CD-4B92-860D-0771D2F537D7}" presName="connectorText" presStyleLbl="sibTrans1D1" presStyleIdx="5" presStyleCnt="7"/>
      <dgm:spPr/>
      <dgm:t>
        <a:bodyPr/>
        <a:lstStyle/>
        <a:p>
          <a:endParaRPr lang="es-ES"/>
        </a:p>
      </dgm:t>
    </dgm:pt>
    <dgm:pt modelId="{B22A2867-E2E7-456E-9641-0D65B98BB4AA}" type="pres">
      <dgm:prSet presAssocID="{7D341F64-D7E2-483E-9443-7E168B5BB685}" presName="node" presStyleLbl="node1" presStyleIdx="6" presStyleCnt="8">
        <dgm:presLayoutVars>
          <dgm:bulletEnabled val="1"/>
        </dgm:presLayoutVars>
      </dgm:prSet>
      <dgm:spPr/>
      <dgm:t>
        <a:bodyPr/>
        <a:lstStyle/>
        <a:p>
          <a:endParaRPr lang="es-ES"/>
        </a:p>
      </dgm:t>
    </dgm:pt>
    <dgm:pt modelId="{BD3E0BC0-448F-4FFF-8D26-C6D09CF2AA9E}" type="pres">
      <dgm:prSet presAssocID="{0EB3F66F-4983-491B-ABBB-DF42E8CC43DF}" presName="sibTrans" presStyleLbl="sibTrans1D1" presStyleIdx="6" presStyleCnt="7"/>
      <dgm:spPr/>
      <dgm:t>
        <a:bodyPr/>
        <a:lstStyle/>
        <a:p>
          <a:endParaRPr lang="es-ES"/>
        </a:p>
      </dgm:t>
    </dgm:pt>
    <dgm:pt modelId="{C16C8842-BD11-4562-84B4-A1FCD271315F}" type="pres">
      <dgm:prSet presAssocID="{0EB3F66F-4983-491B-ABBB-DF42E8CC43DF}" presName="connectorText" presStyleLbl="sibTrans1D1" presStyleIdx="6" presStyleCnt="7"/>
      <dgm:spPr/>
      <dgm:t>
        <a:bodyPr/>
        <a:lstStyle/>
        <a:p>
          <a:endParaRPr lang="es-ES"/>
        </a:p>
      </dgm:t>
    </dgm:pt>
    <dgm:pt modelId="{E952EDF4-2CD6-42C1-A6C5-D0EACD03AE9F}" type="pres">
      <dgm:prSet presAssocID="{C4D08429-AB48-4B81-B80E-BA29EBC7F3EF}" presName="node" presStyleLbl="node1" presStyleIdx="7" presStyleCnt="8">
        <dgm:presLayoutVars>
          <dgm:bulletEnabled val="1"/>
        </dgm:presLayoutVars>
      </dgm:prSet>
      <dgm:spPr/>
      <dgm:t>
        <a:bodyPr/>
        <a:lstStyle/>
        <a:p>
          <a:endParaRPr lang="es-ES"/>
        </a:p>
      </dgm:t>
    </dgm:pt>
  </dgm:ptLst>
  <dgm:cxnLst>
    <dgm:cxn modelId="{AA6797A5-A153-4325-8B34-954BAAE2F733}" type="presOf" srcId="{9AB2D462-16F4-4F04-9BEE-5A11FE0C716D}" destId="{3C06686A-6D87-44A1-9ACF-C1F32BE51917}" srcOrd="0" destOrd="0" presId="urn:microsoft.com/office/officeart/2005/8/layout/bProcess3"/>
    <dgm:cxn modelId="{30C08599-D264-4081-BC56-D45F4AEA9731}" type="presOf" srcId="{F9B9DA84-BB08-4C30-BED8-6CD04F602C8C}" destId="{FC4FA1F7-2B63-46BE-85F8-14C1428EA6C9}" srcOrd="0" destOrd="0" presId="urn:microsoft.com/office/officeart/2005/8/layout/bProcess3"/>
    <dgm:cxn modelId="{26F85312-9080-4419-BA19-912088D9AA5F}" type="presOf" srcId="{BF656A8D-4CC7-433B-8A4F-DDAEE4C823FE}" destId="{EFA3612F-7C06-4C43-81DD-95BA25D48D3C}" srcOrd="1" destOrd="0" presId="urn:microsoft.com/office/officeart/2005/8/layout/bProcess3"/>
    <dgm:cxn modelId="{FB08FBBD-A817-490B-9DCC-457E9FA1E976}" srcId="{F13D7B4D-53E4-4633-80CE-FF117A2CE3CC}" destId="{7D341F64-D7E2-483E-9443-7E168B5BB685}" srcOrd="6" destOrd="0" parTransId="{FC073B5B-1D9F-4C93-B763-910E076877F0}" sibTransId="{0EB3F66F-4983-491B-ABBB-DF42E8CC43DF}"/>
    <dgm:cxn modelId="{43FE1893-7055-40AA-8A72-23709426ADFA}" srcId="{F13D7B4D-53E4-4633-80CE-FF117A2CE3CC}" destId="{F721F067-E4C6-4274-A747-608517E6A75B}" srcOrd="0" destOrd="0" parTransId="{74702C1C-A5EF-4EAE-9F71-0306EE89538F}" sibTransId="{DDD645FB-748C-4106-B27F-9D49FA653A82}"/>
    <dgm:cxn modelId="{DAA35722-51FB-4660-903E-809F79DC5F34}" type="presOf" srcId="{7D341F64-D7E2-483E-9443-7E168B5BB685}" destId="{B22A2867-E2E7-456E-9641-0D65B98BB4AA}" srcOrd="0" destOrd="0" presId="urn:microsoft.com/office/officeart/2005/8/layout/bProcess3"/>
    <dgm:cxn modelId="{8113AD9E-AD48-4043-B339-DB08616F8684}" type="presOf" srcId="{0EB3F66F-4983-491B-ABBB-DF42E8CC43DF}" destId="{BD3E0BC0-448F-4FFF-8D26-C6D09CF2AA9E}" srcOrd="0" destOrd="0" presId="urn:microsoft.com/office/officeart/2005/8/layout/bProcess3"/>
    <dgm:cxn modelId="{9372ACDE-8306-43BB-886E-E2FBC83D76E3}" type="presOf" srcId="{D9E868B7-4B51-40E3-9E9A-97904B05E023}" destId="{5550732D-BE8A-4310-87D1-85BA2EE9E545}" srcOrd="0" destOrd="0" presId="urn:microsoft.com/office/officeart/2005/8/layout/bProcess3"/>
    <dgm:cxn modelId="{B6B5BA11-D417-403E-B546-36282300BE47}" type="presOf" srcId="{F721F067-E4C6-4274-A747-608517E6A75B}" destId="{E31B2E9D-355B-4E72-9663-5E1B10E05DC1}" srcOrd="0" destOrd="0" presId="urn:microsoft.com/office/officeart/2005/8/layout/bProcess3"/>
    <dgm:cxn modelId="{D67F2BD9-D357-493A-9305-8B9C2B6F7C2F}" type="presOf" srcId="{DABE5E59-D8CD-4B92-860D-0771D2F537D7}" destId="{521A656F-7CF4-486D-B297-0D4BD6103037}" srcOrd="0" destOrd="0" presId="urn:microsoft.com/office/officeart/2005/8/layout/bProcess3"/>
    <dgm:cxn modelId="{41801F49-FA20-48B2-B60E-1495BCA8E92E}" type="presOf" srcId="{DDD645FB-748C-4106-B27F-9D49FA653A82}" destId="{57AF9F85-4D97-468E-B226-ED97F7A0CFFC}" srcOrd="0" destOrd="0" presId="urn:microsoft.com/office/officeart/2005/8/layout/bProcess3"/>
    <dgm:cxn modelId="{3814F445-494F-42F2-AC6A-225580D30202}" type="presOf" srcId="{DDD645FB-748C-4106-B27F-9D49FA653A82}" destId="{C32CB893-A5D9-499A-A97F-10D41A98D6CA}" srcOrd="1" destOrd="0" presId="urn:microsoft.com/office/officeart/2005/8/layout/bProcess3"/>
    <dgm:cxn modelId="{0FEB99B3-DE20-4C2F-BAC2-CB43E1E2192C}" type="presOf" srcId="{4B68ECA4-CF03-4CC4-B3B4-AE8582C20689}" destId="{D9794077-EDD7-4234-8473-41A7DB401F66}" srcOrd="0" destOrd="0" presId="urn:microsoft.com/office/officeart/2005/8/layout/bProcess3"/>
    <dgm:cxn modelId="{F493D9F2-77AC-4E51-99B0-98F9904F2B10}" type="presOf" srcId="{6EA81CB0-C025-4827-B626-04D88E8C2B89}" destId="{86FAC932-6C46-4D11-847E-85AC3BF1C8C2}" srcOrd="0" destOrd="0" presId="urn:microsoft.com/office/officeart/2005/8/layout/bProcess3"/>
    <dgm:cxn modelId="{6BF7592D-3DFA-48C4-933B-7B1693A5D573}" type="presOf" srcId="{F9B9DA84-BB08-4C30-BED8-6CD04F602C8C}" destId="{2A14681C-011C-4378-86AD-0E4940439C2A}" srcOrd="1" destOrd="0" presId="urn:microsoft.com/office/officeart/2005/8/layout/bProcess3"/>
    <dgm:cxn modelId="{964C368D-E1B0-4200-84D9-50E48056281D}" type="presOf" srcId="{F1F2E20A-21AD-4E33-AD8A-51EC49994277}" destId="{D689299A-3AB1-4FB1-9589-077E9B1491EF}" srcOrd="0" destOrd="0" presId="urn:microsoft.com/office/officeart/2005/8/layout/bProcess3"/>
    <dgm:cxn modelId="{3860C1CD-B054-42BD-B9DC-5C32690D8407}" srcId="{F13D7B4D-53E4-4633-80CE-FF117A2CE3CC}" destId="{9AB2D462-16F4-4F04-9BEE-5A11FE0C716D}" srcOrd="3" destOrd="0" parTransId="{5422140C-6DA8-4473-B15E-FC91C96FE7E4}" sibTransId="{F9B9DA84-BB08-4C30-BED8-6CD04F602C8C}"/>
    <dgm:cxn modelId="{846EB994-B681-4B7E-B12C-8159011848B5}" type="presOf" srcId="{17BCBA14-E53D-41C1-A95B-7DFE77180AE8}" destId="{2ED0B41B-19D2-4A72-A36C-0F4E8D850D2A}" srcOrd="0" destOrd="0" presId="urn:microsoft.com/office/officeart/2005/8/layout/bProcess3"/>
    <dgm:cxn modelId="{946D8072-C14F-4C92-B406-A57A85AB33BD}" srcId="{F13D7B4D-53E4-4633-80CE-FF117A2CE3CC}" destId="{D9E868B7-4B51-40E3-9E9A-97904B05E023}" srcOrd="4" destOrd="0" parTransId="{C52D2988-058F-42E7-BFEB-DF8385A61F89}" sibTransId="{BF656A8D-4CC7-433B-8A4F-DDAEE4C823FE}"/>
    <dgm:cxn modelId="{EE2DC77F-8A86-4DFC-8D56-ADC19067DE27}" srcId="{F13D7B4D-53E4-4633-80CE-FF117A2CE3CC}" destId="{1AD332BE-E2CC-4FDE-8898-B44BDDEE188A}" srcOrd="5" destOrd="0" parTransId="{5AE1DA5F-2B8B-4BA7-8C39-768946F41C53}" sibTransId="{DABE5E59-D8CD-4B92-860D-0771D2F537D7}"/>
    <dgm:cxn modelId="{EAFC921F-B6D6-492A-95AC-45A675E8A609}" type="presOf" srcId="{F13D7B4D-53E4-4633-80CE-FF117A2CE3CC}" destId="{2716F37B-538D-4849-9B07-9053387D013C}" srcOrd="0" destOrd="0" presId="urn:microsoft.com/office/officeart/2005/8/layout/bProcess3"/>
    <dgm:cxn modelId="{17FDB1D5-3A36-4DA6-A581-292372D79CB5}" type="presOf" srcId="{0EB3F66F-4983-491B-ABBB-DF42E8CC43DF}" destId="{C16C8842-BD11-4562-84B4-A1FCD271315F}" srcOrd="1" destOrd="0" presId="urn:microsoft.com/office/officeart/2005/8/layout/bProcess3"/>
    <dgm:cxn modelId="{39197F52-3140-4A2A-B984-4846ED3A50B2}" type="presOf" srcId="{6EA81CB0-C025-4827-B626-04D88E8C2B89}" destId="{E4602A78-3162-40DE-962B-4E16C5C384DC}" srcOrd="1" destOrd="0" presId="urn:microsoft.com/office/officeart/2005/8/layout/bProcess3"/>
    <dgm:cxn modelId="{979D53B5-A7A1-4F2A-A7A5-0AD2E0E75466}" type="presOf" srcId="{C4D08429-AB48-4B81-B80E-BA29EBC7F3EF}" destId="{E952EDF4-2CD6-42C1-A6C5-D0EACD03AE9F}" srcOrd="0" destOrd="0" presId="urn:microsoft.com/office/officeart/2005/8/layout/bProcess3"/>
    <dgm:cxn modelId="{E027526C-9292-4486-AB03-1EB8914C6481}" type="presOf" srcId="{DABE5E59-D8CD-4B92-860D-0771D2F537D7}" destId="{4C92DD1D-BC56-4497-B766-F6FA20C1677F}" srcOrd="1" destOrd="0" presId="urn:microsoft.com/office/officeart/2005/8/layout/bProcess3"/>
    <dgm:cxn modelId="{F79E6E7D-72BF-4328-9DB0-CB1B17A055AC}" srcId="{F13D7B4D-53E4-4633-80CE-FF117A2CE3CC}" destId="{C4D08429-AB48-4B81-B80E-BA29EBC7F3EF}" srcOrd="7" destOrd="0" parTransId="{C6420A15-13F4-4EE1-80A5-80F3428D5B1B}" sibTransId="{12E40E98-261F-40EC-9CE9-C3E498063F36}"/>
    <dgm:cxn modelId="{2FA8AC0D-E5A2-4D1F-BAAA-B7D41F6A2CE0}" type="presOf" srcId="{1AD332BE-E2CC-4FDE-8898-B44BDDEE188A}" destId="{788C635F-951B-45EA-A1BA-77A91612EF7A}" srcOrd="0" destOrd="0" presId="urn:microsoft.com/office/officeart/2005/8/layout/bProcess3"/>
    <dgm:cxn modelId="{40C4BCF5-32E3-49CD-BC3B-90CB66B04793}" type="presOf" srcId="{BF656A8D-4CC7-433B-8A4F-DDAEE4C823FE}" destId="{5E35A280-5586-4198-9E74-9B3D9E8596FE}" srcOrd="0" destOrd="0" presId="urn:microsoft.com/office/officeart/2005/8/layout/bProcess3"/>
    <dgm:cxn modelId="{CAD07014-D666-4D19-AD3D-38E163429D61}" srcId="{F13D7B4D-53E4-4633-80CE-FF117A2CE3CC}" destId="{17BCBA14-E53D-41C1-A95B-7DFE77180AE8}" srcOrd="2" destOrd="0" parTransId="{C0ADF79C-327A-4F1C-A756-A65939622A20}" sibTransId="{F1F2E20A-21AD-4E33-AD8A-51EC49994277}"/>
    <dgm:cxn modelId="{CF3B6364-8091-41B0-86F9-FF10C04CA5FC}" type="presOf" srcId="{F1F2E20A-21AD-4E33-AD8A-51EC49994277}" destId="{04623A1E-8FFA-4092-B09D-BD6F2EC89AEB}" srcOrd="1" destOrd="0" presId="urn:microsoft.com/office/officeart/2005/8/layout/bProcess3"/>
    <dgm:cxn modelId="{2D1D2C17-FC4C-4AB8-96D6-3E08B36A0CBD}" srcId="{F13D7B4D-53E4-4633-80CE-FF117A2CE3CC}" destId="{4B68ECA4-CF03-4CC4-B3B4-AE8582C20689}" srcOrd="1" destOrd="0" parTransId="{BEE0FCA3-63AB-49DA-915A-687741ED8967}" sibTransId="{6EA81CB0-C025-4827-B626-04D88E8C2B89}"/>
    <dgm:cxn modelId="{8EB4668F-F438-473F-8E08-B0BBBAFF8F2B}" type="presParOf" srcId="{2716F37B-538D-4849-9B07-9053387D013C}" destId="{E31B2E9D-355B-4E72-9663-5E1B10E05DC1}" srcOrd="0" destOrd="0" presId="urn:microsoft.com/office/officeart/2005/8/layout/bProcess3"/>
    <dgm:cxn modelId="{422356DC-A9AA-4CBE-9983-48FFB10617AF}" type="presParOf" srcId="{2716F37B-538D-4849-9B07-9053387D013C}" destId="{57AF9F85-4D97-468E-B226-ED97F7A0CFFC}" srcOrd="1" destOrd="0" presId="urn:microsoft.com/office/officeart/2005/8/layout/bProcess3"/>
    <dgm:cxn modelId="{91A335FB-0FA3-499A-985E-0EBECEB1596F}" type="presParOf" srcId="{57AF9F85-4D97-468E-B226-ED97F7A0CFFC}" destId="{C32CB893-A5D9-499A-A97F-10D41A98D6CA}" srcOrd="0" destOrd="0" presId="urn:microsoft.com/office/officeart/2005/8/layout/bProcess3"/>
    <dgm:cxn modelId="{D482827B-6D6F-4AD0-B322-81F46941611A}" type="presParOf" srcId="{2716F37B-538D-4849-9B07-9053387D013C}" destId="{D9794077-EDD7-4234-8473-41A7DB401F66}" srcOrd="2" destOrd="0" presId="urn:microsoft.com/office/officeart/2005/8/layout/bProcess3"/>
    <dgm:cxn modelId="{EFF22971-B3C8-42F5-93C5-1F03B77DCFDA}" type="presParOf" srcId="{2716F37B-538D-4849-9B07-9053387D013C}" destId="{86FAC932-6C46-4D11-847E-85AC3BF1C8C2}" srcOrd="3" destOrd="0" presId="urn:microsoft.com/office/officeart/2005/8/layout/bProcess3"/>
    <dgm:cxn modelId="{3DBF9DCE-A745-4DCE-9ECA-D7CCF1B852E6}" type="presParOf" srcId="{86FAC932-6C46-4D11-847E-85AC3BF1C8C2}" destId="{E4602A78-3162-40DE-962B-4E16C5C384DC}" srcOrd="0" destOrd="0" presId="urn:microsoft.com/office/officeart/2005/8/layout/bProcess3"/>
    <dgm:cxn modelId="{A3A70EAC-3DF2-48C4-807E-26EF460784A5}" type="presParOf" srcId="{2716F37B-538D-4849-9B07-9053387D013C}" destId="{2ED0B41B-19D2-4A72-A36C-0F4E8D850D2A}" srcOrd="4" destOrd="0" presId="urn:microsoft.com/office/officeart/2005/8/layout/bProcess3"/>
    <dgm:cxn modelId="{40DB11DE-5356-4516-9688-1A065F7580CD}" type="presParOf" srcId="{2716F37B-538D-4849-9B07-9053387D013C}" destId="{D689299A-3AB1-4FB1-9589-077E9B1491EF}" srcOrd="5" destOrd="0" presId="urn:microsoft.com/office/officeart/2005/8/layout/bProcess3"/>
    <dgm:cxn modelId="{190E6232-E85D-4668-B2B0-89871A467C37}" type="presParOf" srcId="{D689299A-3AB1-4FB1-9589-077E9B1491EF}" destId="{04623A1E-8FFA-4092-B09D-BD6F2EC89AEB}" srcOrd="0" destOrd="0" presId="urn:microsoft.com/office/officeart/2005/8/layout/bProcess3"/>
    <dgm:cxn modelId="{A6E98AD7-3263-4FE7-BF77-E87E183F1081}" type="presParOf" srcId="{2716F37B-538D-4849-9B07-9053387D013C}" destId="{3C06686A-6D87-44A1-9ACF-C1F32BE51917}" srcOrd="6" destOrd="0" presId="urn:microsoft.com/office/officeart/2005/8/layout/bProcess3"/>
    <dgm:cxn modelId="{CA94CE08-F2BC-47E6-B556-FA7680F33DDC}" type="presParOf" srcId="{2716F37B-538D-4849-9B07-9053387D013C}" destId="{FC4FA1F7-2B63-46BE-85F8-14C1428EA6C9}" srcOrd="7" destOrd="0" presId="urn:microsoft.com/office/officeart/2005/8/layout/bProcess3"/>
    <dgm:cxn modelId="{210060F2-D407-4E4C-8077-95B82DC697A5}" type="presParOf" srcId="{FC4FA1F7-2B63-46BE-85F8-14C1428EA6C9}" destId="{2A14681C-011C-4378-86AD-0E4940439C2A}" srcOrd="0" destOrd="0" presId="urn:microsoft.com/office/officeart/2005/8/layout/bProcess3"/>
    <dgm:cxn modelId="{DBCC6556-49A0-4055-B6F8-37A13F321C6A}" type="presParOf" srcId="{2716F37B-538D-4849-9B07-9053387D013C}" destId="{5550732D-BE8A-4310-87D1-85BA2EE9E545}" srcOrd="8" destOrd="0" presId="urn:microsoft.com/office/officeart/2005/8/layout/bProcess3"/>
    <dgm:cxn modelId="{D581EFCD-A146-444D-B65A-D31073E74147}" type="presParOf" srcId="{2716F37B-538D-4849-9B07-9053387D013C}" destId="{5E35A280-5586-4198-9E74-9B3D9E8596FE}" srcOrd="9" destOrd="0" presId="urn:microsoft.com/office/officeart/2005/8/layout/bProcess3"/>
    <dgm:cxn modelId="{58DEDD89-9C26-42AD-92EB-38B3746162E5}" type="presParOf" srcId="{5E35A280-5586-4198-9E74-9B3D9E8596FE}" destId="{EFA3612F-7C06-4C43-81DD-95BA25D48D3C}" srcOrd="0" destOrd="0" presId="urn:microsoft.com/office/officeart/2005/8/layout/bProcess3"/>
    <dgm:cxn modelId="{E1610927-A021-48D1-967B-74A6837AEDE9}" type="presParOf" srcId="{2716F37B-538D-4849-9B07-9053387D013C}" destId="{788C635F-951B-45EA-A1BA-77A91612EF7A}" srcOrd="10" destOrd="0" presId="urn:microsoft.com/office/officeart/2005/8/layout/bProcess3"/>
    <dgm:cxn modelId="{0877A8A9-A91B-43A3-93D4-ECD4B3DAFDF5}" type="presParOf" srcId="{2716F37B-538D-4849-9B07-9053387D013C}" destId="{521A656F-7CF4-486D-B297-0D4BD6103037}" srcOrd="11" destOrd="0" presId="urn:microsoft.com/office/officeart/2005/8/layout/bProcess3"/>
    <dgm:cxn modelId="{E40B7808-9DA7-4CB9-8DEB-D35FA5F446BC}" type="presParOf" srcId="{521A656F-7CF4-486D-B297-0D4BD6103037}" destId="{4C92DD1D-BC56-4497-B766-F6FA20C1677F}" srcOrd="0" destOrd="0" presId="urn:microsoft.com/office/officeart/2005/8/layout/bProcess3"/>
    <dgm:cxn modelId="{996B627A-9499-4F7F-BFB2-AEFD4C47F52C}" type="presParOf" srcId="{2716F37B-538D-4849-9B07-9053387D013C}" destId="{B22A2867-E2E7-456E-9641-0D65B98BB4AA}" srcOrd="12" destOrd="0" presId="urn:microsoft.com/office/officeart/2005/8/layout/bProcess3"/>
    <dgm:cxn modelId="{CA14E06B-773D-4CE6-9167-925AC415B1B7}" type="presParOf" srcId="{2716F37B-538D-4849-9B07-9053387D013C}" destId="{BD3E0BC0-448F-4FFF-8D26-C6D09CF2AA9E}" srcOrd="13" destOrd="0" presId="urn:microsoft.com/office/officeart/2005/8/layout/bProcess3"/>
    <dgm:cxn modelId="{A4D6BD05-19B8-49ED-BA8D-B572D2DF8236}" type="presParOf" srcId="{BD3E0BC0-448F-4FFF-8D26-C6D09CF2AA9E}" destId="{C16C8842-BD11-4562-84B4-A1FCD271315F}" srcOrd="0" destOrd="0" presId="urn:microsoft.com/office/officeart/2005/8/layout/bProcess3"/>
    <dgm:cxn modelId="{0895F0C7-24DC-4C5A-8969-75959ED9F5F6}" type="presParOf" srcId="{2716F37B-538D-4849-9B07-9053387D013C}" destId="{E952EDF4-2CD6-42C1-A6C5-D0EACD03AE9F}"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269BE9-DFC2-4DDF-810E-7F25ED33F832}"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s-ES"/>
        </a:p>
      </dgm:t>
    </dgm:pt>
    <dgm:pt modelId="{6649C4C9-8D68-4834-9EA5-F426827B439D}">
      <dgm:prSet phldrT="[Texto]" custT="1"/>
      <dgm:spPr/>
      <dgm:t>
        <a:bodyPr/>
        <a:lstStyle/>
        <a:p>
          <a:r>
            <a:rPr lang="es-ES" sz="1800" dirty="0" smtClean="0">
              <a:latin typeface="Montserrat" panose="020B0604020202020204" charset="0"/>
            </a:rPr>
            <a:t>Casas y Correa (2007) realizan un análisis institucional e histórico de la CAN : el proceso se encuentra estancado e inviable</a:t>
          </a:r>
          <a:endParaRPr lang="es-ES" sz="1800" dirty="0">
            <a:latin typeface="Montserrat" panose="020B0604020202020204" charset="0"/>
          </a:endParaRPr>
        </a:p>
      </dgm:t>
    </dgm:pt>
    <dgm:pt modelId="{F069127D-43C8-448A-97CD-FCB64DB1781B}" type="parTrans" cxnId="{F5A5FEBD-6E5D-4964-AF38-FE348FC08CBC}">
      <dgm:prSet/>
      <dgm:spPr/>
      <dgm:t>
        <a:bodyPr/>
        <a:lstStyle/>
        <a:p>
          <a:endParaRPr lang="es-ES"/>
        </a:p>
      </dgm:t>
    </dgm:pt>
    <dgm:pt modelId="{C65AFC57-FADB-4F3E-ABBC-EA73E51AE81B}" type="sibTrans" cxnId="{F5A5FEBD-6E5D-4964-AF38-FE348FC08CBC}">
      <dgm:prSet/>
      <dgm:spPr/>
      <dgm:t>
        <a:bodyPr/>
        <a:lstStyle/>
        <a:p>
          <a:endParaRPr lang="es-ES"/>
        </a:p>
      </dgm:t>
    </dgm:pt>
    <dgm:pt modelId="{22BD41CD-F73A-48D1-A8B3-95B179B19318}">
      <dgm:prSet phldrT="[Texto]" custT="1"/>
      <dgm:spPr/>
      <dgm:t>
        <a:bodyPr/>
        <a:lstStyle/>
        <a:p>
          <a:r>
            <a:rPr lang="es-ES" sz="1800" dirty="0" smtClean="0">
              <a:latin typeface="Montserrat" panose="020B0604020202020204" charset="0"/>
            </a:rPr>
            <a:t>Creamer (citado por Morán, 2014): mide la efectividad de la CAN  a través de indicadores de comercio (1980-2000).</a:t>
          </a:r>
          <a:endParaRPr lang="es-ES" sz="1800" dirty="0">
            <a:latin typeface="Montserrat" panose="020B0604020202020204" charset="0"/>
          </a:endParaRPr>
        </a:p>
      </dgm:t>
    </dgm:pt>
    <dgm:pt modelId="{0B191129-94D0-432E-B271-B08A722727C1}" type="parTrans" cxnId="{24A73F20-1555-42A6-99B1-7ABD10E69D6A}">
      <dgm:prSet/>
      <dgm:spPr/>
      <dgm:t>
        <a:bodyPr/>
        <a:lstStyle/>
        <a:p>
          <a:endParaRPr lang="es-ES"/>
        </a:p>
      </dgm:t>
    </dgm:pt>
    <dgm:pt modelId="{0180B0D1-ECEC-4D77-A2DE-15BA6C027EA2}" type="sibTrans" cxnId="{24A73F20-1555-42A6-99B1-7ABD10E69D6A}">
      <dgm:prSet/>
      <dgm:spPr/>
      <dgm:t>
        <a:bodyPr/>
        <a:lstStyle/>
        <a:p>
          <a:endParaRPr lang="es-ES"/>
        </a:p>
      </dgm:t>
    </dgm:pt>
    <dgm:pt modelId="{493212DD-BF9F-41F7-8A03-621C0CEE64EA}">
      <dgm:prSet phldrT="[Texto]" custT="1"/>
      <dgm:spPr/>
      <dgm:t>
        <a:bodyPr/>
        <a:lstStyle/>
        <a:p>
          <a:r>
            <a:rPr lang="es-ES" sz="1800" dirty="0" smtClean="0">
              <a:latin typeface="Montserrat" panose="020B0604020202020204" charset="0"/>
            </a:rPr>
            <a:t>Ochoa (2014): avances institucionales y económicos de la CAN, utiliza flujos de comercio intracomunitarios (2009-2012)la integración andina no ha logrado obtener los resultados obtenidos.</a:t>
          </a:r>
          <a:endParaRPr lang="es-ES" sz="1800" dirty="0">
            <a:latin typeface="Montserrat" panose="020B0604020202020204" charset="0"/>
          </a:endParaRPr>
        </a:p>
      </dgm:t>
    </dgm:pt>
    <dgm:pt modelId="{24B5E88A-955E-4180-881E-97F3BD038619}" type="parTrans" cxnId="{1CABD33B-D0E7-45BE-8246-754FAE9FBB7C}">
      <dgm:prSet/>
      <dgm:spPr/>
      <dgm:t>
        <a:bodyPr/>
        <a:lstStyle/>
        <a:p>
          <a:endParaRPr lang="es-ES"/>
        </a:p>
      </dgm:t>
    </dgm:pt>
    <dgm:pt modelId="{BDDECA76-1D0A-4D2B-A914-451154FA7518}" type="sibTrans" cxnId="{1CABD33B-D0E7-45BE-8246-754FAE9FBB7C}">
      <dgm:prSet/>
      <dgm:spPr/>
      <dgm:t>
        <a:bodyPr/>
        <a:lstStyle/>
        <a:p>
          <a:endParaRPr lang="es-ES"/>
        </a:p>
      </dgm:t>
    </dgm:pt>
    <dgm:pt modelId="{41B8B395-C6E5-4A78-B910-940833234242}">
      <dgm:prSet phldrT="[Texto]" custT="1"/>
      <dgm:spPr/>
      <dgm:t>
        <a:bodyPr/>
        <a:lstStyle/>
        <a:p>
          <a:r>
            <a:rPr lang="es-ES" sz="1800" dirty="0" smtClean="0">
              <a:latin typeface="Montserrat" panose="020B0604020202020204" charset="0"/>
            </a:rPr>
            <a:t>Díaz (2016): revisión bibliográfica sobre publicaciones de la CAN, muestra que es relativamente poco tratado, únicamente de tipo jurídico (2000-2015)</a:t>
          </a:r>
          <a:endParaRPr lang="es-ES" sz="1800" dirty="0">
            <a:latin typeface="Montserrat" panose="020B0604020202020204" charset="0"/>
          </a:endParaRPr>
        </a:p>
      </dgm:t>
    </dgm:pt>
    <dgm:pt modelId="{1B571AFF-CCEA-4929-B659-5CB375FB9B15}" type="parTrans" cxnId="{1D962EB5-223E-428C-8A4C-249190F4D53E}">
      <dgm:prSet/>
      <dgm:spPr/>
      <dgm:t>
        <a:bodyPr/>
        <a:lstStyle/>
        <a:p>
          <a:endParaRPr lang="es-ES"/>
        </a:p>
      </dgm:t>
    </dgm:pt>
    <dgm:pt modelId="{1FBE4519-B2C7-43D2-8B3E-AE1B34751AC1}" type="sibTrans" cxnId="{1D962EB5-223E-428C-8A4C-249190F4D53E}">
      <dgm:prSet/>
      <dgm:spPr/>
      <dgm:t>
        <a:bodyPr/>
        <a:lstStyle/>
        <a:p>
          <a:endParaRPr lang="es-ES"/>
        </a:p>
      </dgm:t>
    </dgm:pt>
    <dgm:pt modelId="{6DFD4BAE-C0E6-44BA-8E2A-8EA7B6A97469}">
      <dgm:prSet phldrT="[Texto]" custT="1"/>
      <dgm:spPr/>
      <dgm:t>
        <a:bodyPr/>
        <a:lstStyle/>
        <a:p>
          <a:r>
            <a:rPr lang="es-ES" sz="1800" dirty="0" smtClean="0">
              <a:latin typeface="Montserrat" panose="020B0604020202020204" charset="0"/>
            </a:rPr>
            <a:t>Morán (2014): Aprovechamiento de la CAN  (1992-2012) utiliza flujos de comercio e indicadores, afirma que hay indicios de desviación del comercio.</a:t>
          </a:r>
          <a:endParaRPr lang="es-ES" sz="1800" dirty="0">
            <a:latin typeface="Montserrat" panose="020B0604020202020204" charset="0"/>
          </a:endParaRPr>
        </a:p>
      </dgm:t>
    </dgm:pt>
    <dgm:pt modelId="{44F10DD1-A1F6-46F6-A193-B47B6C827EF5}" type="parTrans" cxnId="{5AC5329C-794E-4BE3-BD0F-A0854931A9A5}">
      <dgm:prSet/>
      <dgm:spPr/>
      <dgm:t>
        <a:bodyPr/>
        <a:lstStyle/>
        <a:p>
          <a:endParaRPr lang="es-ES"/>
        </a:p>
      </dgm:t>
    </dgm:pt>
    <dgm:pt modelId="{F281F5F9-FCA0-44FC-A192-D39DB9CAA6D8}" type="sibTrans" cxnId="{5AC5329C-794E-4BE3-BD0F-A0854931A9A5}">
      <dgm:prSet/>
      <dgm:spPr/>
      <dgm:t>
        <a:bodyPr/>
        <a:lstStyle/>
        <a:p>
          <a:endParaRPr lang="es-ES"/>
        </a:p>
      </dgm:t>
    </dgm:pt>
    <dgm:pt modelId="{B6A323DC-F311-45D2-842C-B41DFA9BD562}">
      <dgm:prSet phldrT="[Texto]" custT="1"/>
      <dgm:spPr/>
      <dgm:t>
        <a:bodyPr/>
        <a:lstStyle/>
        <a:p>
          <a:r>
            <a:rPr lang="es-ES" sz="1800" dirty="0" smtClean="0">
              <a:latin typeface="Montserrat" panose="020B0604020202020204" charset="0"/>
            </a:rPr>
            <a:t>Las investigaciones abarcan una temporalidad antigua, no todas coinciden con el avance de la CAN</a:t>
          </a:r>
          <a:endParaRPr lang="es-ES" sz="1800" dirty="0">
            <a:latin typeface="Montserrat" panose="020B0604020202020204" charset="0"/>
          </a:endParaRPr>
        </a:p>
      </dgm:t>
    </dgm:pt>
    <dgm:pt modelId="{B870C846-CEB1-4760-AA60-BC712B3F52E2}" type="parTrans" cxnId="{7D146E91-EEFA-4531-A313-9C6D45D58113}">
      <dgm:prSet/>
      <dgm:spPr/>
      <dgm:t>
        <a:bodyPr/>
        <a:lstStyle/>
        <a:p>
          <a:endParaRPr lang="es-ES"/>
        </a:p>
      </dgm:t>
    </dgm:pt>
    <dgm:pt modelId="{6950323A-A820-4639-902C-AA7FB3112E67}" type="sibTrans" cxnId="{7D146E91-EEFA-4531-A313-9C6D45D58113}">
      <dgm:prSet/>
      <dgm:spPr/>
      <dgm:t>
        <a:bodyPr/>
        <a:lstStyle/>
        <a:p>
          <a:endParaRPr lang="es-ES"/>
        </a:p>
      </dgm:t>
    </dgm:pt>
    <dgm:pt modelId="{BE9C8E26-949F-412D-BD98-4A61584BC862}" type="pres">
      <dgm:prSet presAssocID="{B5269BE9-DFC2-4DDF-810E-7F25ED33F832}" presName="diagram" presStyleCnt="0">
        <dgm:presLayoutVars>
          <dgm:dir/>
          <dgm:resizeHandles val="exact"/>
        </dgm:presLayoutVars>
      </dgm:prSet>
      <dgm:spPr/>
      <dgm:t>
        <a:bodyPr/>
        <a:lstStyle/>
        <a:p>
          <a:endParaRPr lang="es-ES"/>
        </a:p>
      </dgm:t>
    </dgm:pt>
    <dgm:pt modelId="{15A6614F-436C-4D70-92D4-D7FF47D2F35B}" type="pres">
      <dgm:prSet presAssocID="{6649C4C9-8D68-4834-9EA5-F426827B439D}" presName="node" presStyleLbl="node1" presStyleIdx="0" presStyleCnt="6">
        <dgm:presLayoutVars>
          <dgm:bulletEnabled val="1"/>
        </dgm:presLayoutVars>
      </dgm:prSet>
      <dgm:spPr/>
      <dgm:t>
        <a:bodyPr/>
        <a:lstStyle/>
        <a:p>
          <a:endParaRPr lang="es-ES"/>
        </a:p>
      </dgm:t>
    </dgm:pt>
    <dgm:pt modelId="{77838BA2-960F-4B01-A2E3-0006F8EEC60B}" type="pres">
      <dgm:prSet presAssocID="{C65AFC57-FADB-4F3E-ABBC-EA73E51AE81B}" presName="sibTrans" presStyleCnt="0"/>
      <dgm:spPr/>
    </dgm:pt>
    <dgm:pt modelId="{7D1D546D-C534-463D-B8EF-D22C375F2ECE}" type="pres">
      <dgm:prSet presAssocID="{22BD41CD-F73A-48D1-A8B3-95B179B19318}" presName="node" presStyleLbl="node1" presStyleIdx="1" presStyleCnt="6">
        <dgm:presLayoutVars>
          <dgm:bulletEnabled val="1"/>
        </dgm:presLayoutVars>
      </dgm:prSet>
      <dgm:spPr/>
      <dgm:t>
        <a:bodyPr/>
        <a:lstStyle/>
        <a:p>
          <a:endParaRPr lang="es-ES"/>
        </a:p>
      </dgm:t>
    </dgm:pt>
    <dgm:pt modelId="{D1FA39C4-F8F8-42C6-8150-59322A1B8999}" type="pres">
      <dgm:prSet presAssocID="{0180B0D1-ECEC-4D77-A2DE-15BA6C027EA2}" presName="sibTrans" presStyleCnt="0"/>
      <dgm:spPr/>
    </dgm:pt>
    <dgm:pt modelId="{C21D703A-51F4-485B-8F14-128B2C2853EC}" type="pres">
      <dgm:prSet presAssocID="{493212DD-BF9F-41F7-8A03-621C0CEE64EA}" presName="node" presStyleLbl="node1" presStyleIdx="2" presStyleCnt="6">
        <dgm:presLayoutVars>
          <dgm:bulletEnabled val="1"/>
        </dgm:presLayoutVars>
      </dgm:prSet>
      <dgm:spPr/>
      <dgm:t>
        <a:bodyPr/>
        <a:lstStyle/>
        <a:p>
          <a:endParaRPr lang="es-ES"/>
        </a:p>
      </dgm:t>
    </dgm:pt>
    <dgm:pt modelId="{7D168A32-152D-406F-850F-903417CBEEF4}" type="pres">
      <dgm:prSet presAssocID="{BDDECA76-1D0A-4D2B-A914-451154FA7518}" presName="sibTrans" presStyleCnt="0"/>
      <dgm:spPr/>
    </dgm:pt>
    <dgm:pt modelId="{CD489B04-A942-4B09-ABB7-54BCBAFD3DDE}" type="pres">
      <dgm:prSet presAssocID="{41B8B395-C6E5-4A78-B910-940833234242}" presName="node" presStyleLbl="node1" presStyleIdx="3" presStyleCnt="6">
        <dgm:presLayoutVars>
          <dgm:bulletEnabled val="1"/>
        </dgm:presLayoutVars>
      </dgm:prSet>
      <dgm:spPr/>
      <dgm:t>
        <a:bodyPr/>
        <a:lstStyle/>
        <a:p>
          <a:endParaRPr lang="es-ES"/>
        </a:p>
      </dgm:t>
    </dgm:pt>
    <dgm:pt modelId="{21D9FD82-D60D-4ACF-BC57-E4C88089AAEA}" type="pres">
      <dgm:prSet presAssocID="{1FBE4519-B2C7-43D2-8B3E-AE1B34751AC1}" presName="sibTrans" presStyleCnt="0"/>
      <dgm:spPr/>
    </dgm:pt>
    <dgm:pt modelId="{F5173D6F-1825-4242-9C14-C82B49508AEC}" type="pres">
      <dgm:prSet presAssocID="{6DFD4BAE-C0E6-44BA-8E2A-8EA7B6A97469}" presName="node" presStyleLbl="node1" presStyleIdx="4" presStyleCnt="6">
        <dgm:presLayoutVars>
          <dgm:bulletEnabled val="1"/>
        </dgm:presLayoutVars>
      </dgm:prSet>
      <dgm:spPr/>
      <dgm:t>
        <a:bodyPr/>
        <a:lstStyle/>
        <a:p>
          <a:endParaRPr lang="es-ES"/>
        </a:p>
      </dgm:t>
    </dgm:pt>
    <dgm:pt modelId="{F4F3B640-DB2F-4F76-8A33-965A3E0EDE4F}" type="pres">
      <dgm:prSet presAssocID="{F281F5F9-FCA0-44FC-A192-D39DB9CAA6D8}" presName="sibTrans" presStyleCnt="0"/>
      <dgm:spPr/>
    </dgm:pt>
    <dgm:pt modelId="{C6E6F470-3455-4519-8D2D-62E437D14E7C}" type="pres">
      <dgm:prSet presAssocID="{B6A323DC-F311-45D2-842C-B41DFA9BD562}" presName="node" presStyleLbl="node1" presStyleIdx="5" presStyleCnt="6">
        <dgm:presLayoutVars>
          <dgm:bulletEnabled val="1"/>
        </dgm:presLayoutVars>
      </dgm:prSet>
      <dgm:spPr/>
      <dgm:t>
        <a:bodyPr/>
        <a:lstStyle/>
        <a:p>
          <a:endParaRPr lang="es-ES"/>
        </a:p>
      </dgm:t>
    </dgm:pt>
  </dgm:ptLst>
  <dgm:cxnLst>
    <dgm:cxn modelId="{64E9D01A-A96F-4CC3-8646-8F300F175999}" type="presOf" srcId="{22BD41CD-F73A-48D1-A8B3-95B179B19318}" destId="{7D1D546D-C534-463D-B8EF-D22C375F2ECE}" srcOrd="0" destOrd="0" presId="urn:microsoft.com/office/officeart/2005/8/layout/default"/>
    <dgm:cxn modelId="{2F3756A1-1919-4A89-86E1-D59CCC43A475}" type="presOf" srcId="{41B8B395-C6E5-4A78-B910-940833234242}" destId="{CD489B04-A942-4B09-ABB7-54BCBAFD3DDE}" srcOrd="0" destOrd="0" presId="urn:microsoft.com/office/officeart/2005/8/layout/default"/>
    <dgm:cxn modelId="{73E7667D-19EA-46CE-AD88-BE923A250DCA}" type="presOf" srcId="{6649C4C9-8D68-4834-9EA5-F426827B439D}" destId="{15A6614F-436C-4D70-92D4-D7FF47D2F35B}" srcOrd="0" destOrd="0" presId="urn:microsoft.com/office/officeart/2005/8/layout/default"/>
    <dgm:cxn modelId="{1CABD33B-D0E7-45BE-8246-754FAE9FBB7C}" srcId="{B5269BE9-DFC2-4DDF-810E-7F25ED33F832}" destId="{493212DD-BF9F-41F7-8A03-621C0CEE64EA}" srcOrd="2" destOrd="0" parTransId="{24B5E88A-955E-4180-881E-97F3BD038619}" sibTransId="{BDDECA76-1D0A-4D2B-A914-451154FA7518}"/>
    <dgm:cxn modelId="{B7C72542-8285-485C-8460-40855497E9BE}" type="presOf" srcId="{6DFD4BAE-C0E6-44BA-8E2A-8EA7B6A97469}" destId="{F5173D6F-1825-4242-9C14-C82B49508AEC}" srcOrd="0" destOrd="0" presId="urn:microsoft.com/office/officeart/2005/8/layout/default"/>
    <dgm:cxn modelId="{F5A5FEBD-6E5D-4964-AF38-FE348FC08CBC}" srcId="{B5269BE9-DFC2-4DDF-810E-7F25ED33F832}" destId="{6649C4C9-8D68-4834-9EA5-F426827B439D}" srcOrd="0" destOrd="0" parTransId="{F069127D-43C8-448A-97CD-FCB64DB1781B}" sibTransId="{C65AFC57-FADB-4F3E-ABBC-EA73E51AE81B}"/>
    <dgm:cxn modelId="{187F68A8-E651-43F6-AF7C-9F3C5F468181}" type="presOf" srcId="{493212DD-BF9F-41F7-8A03-621C0CEE64EA}" destId="{C21D703A-51F4-485B-8F14-128B2C2853EC}" srcOrd="0" destOrd="0" presId="urn:microsoft.com/office/officeart/2005/8/layout/default"/>
    <dgm:cxn modelId="{1D962EB5-223E-428C-8A4C-249190F4D53E}" srcId="{B5269BE9-DFC2-4DDF-810E-7F25ED33F832}" destId="{41B8B395-C6E5-4A78-B910-940833234242}" srcOrd="3" destOrd="0" parTransId="{1B571AFF-CCEA-4929-B659-5CB375FB9B15}" sibTransId="{1FBE4519-B2C7-43D2-8B3E-AE1B34751AC1}"/>
    <dgm:cxn modelId="{24A73F20-1555-42A6-99B1-7ABD10E69D6A}" srcId="{B5269BE9-DFC2-4DDF-810E-7F25ED33F832}" destId="{22BD41CD-F73A-48D1-A8B3-95B179B19318}" srcOrd="1" destOrd="0" parTransId="{0B191129-94D0-432E-B271-B08A722727C1}" sibTransId="{0180B0D1-ECEC-4D77-A2DE-15BA6C027EA2}"/>
    <dgm:cxn modelId="{138B56E8-8E3A-4A24-BDFC-B15B7EC0EC32}" type="presOf" srcId="{B6A323DC-F311-45D2-842C-B41DFA9BD562}" destId="{C6E6F470-3455-4519-8D2D-62E437D14E7C}" srcOrd="0" destOrd="0" presId="urn:microsoft.com/office/officeart/2005/8/layout/default"/>
    <dgm:cxn modelId="{7D146E91-EEFA-4531-A313-9C6D45D58113}" srcId="{B5269BE9-DFC2-4DDF-810E-7F25ED33F832}" destId="{B6A323DC-F311-45D2-842C-B41DFA9BD562}" srcOrd="5" destOrd="0" parTransId="{B870C846-CEB1-4760-AA60-BC712B3F52E2}" sibTransId="{6950323A-A820-4639-902C-AA7FB3112E67}"/>
    <dgm:cxn modelId="{865C61A2-F9F3-4358-B395-FDAE603AE4D7}" type="presOf" srcId="{B5269BE9-DFC2-4DDF-810E-7F25ED33F832}" destId="{BE9C8E26-949F-412D-BD98-4A61584BC862}" srcOrd="0" destOrd="0" presId="urn:microsoft.com/office/officeart/2005/8/layout/default"/>
    <dgm:cxn modelId="{5AC5329C-794E-4BE3-BD0F-A0854931A9A5}" srcId="{B5269BE9-DFC2-4DDF-810E-7F25ED33F832}" destId="{6DFD4BAE-C0E6-44BA-8E2A-8EA7B6A97469}" srcOrd="4" destOrd="0" parTransId="{44F10DD1-A1F6-46F6-A193-B47B6C827EF5}" sibTransId="{F281F5F9-FCA0-44FC-A192-D39DB9CAA6D8}"/>
    <dgm:cxn modelId="{A83D186C-A2B3-4A9B-955D-510C6ACE14CA}" type="presParOf" srcId="{BE9C8E26-949F-412D-BD98-4A61584BC862}" destId="{15A6614F-436C-4D70-92D4-D7FF47D2F35B}" srcOrd="0" destOrd="0" presId="urn:microsoft.com/office/officeart/2005/8/layout/default"/>
    <dgm:cxn modelId="{200857F3-7283-45CC-A500-0F27ED6D96BB}" type="presParOf" srcId="{BE9C8E26-949F-412D-BD98-4A61584BC862}" destId="{77838BA2-960F-4B01-A2E3-0006F8EEC60B}" srcOrd="1" destOrd="0" presId="urn:microsoft.com/office/officeart/2005/8/layout/default"/>
    <dgm:cxn modelId="{79E2F509-5A82-4822-934C-5CFD9DDECAF7}" type="presParOf" srcId="{BE9C8E26-949F-412D-BD98-4A61584BC862}" destId="{7D1D546D-C534-463D-B8EF-D22C375F2ECE}" srcOrd="2" destOrd="0" presId="urn:microsoft.com/office/officeart/2005/8/layout/default"/>
    <dgm:cxn modelId="{025E8CEA-6787-4F6D-A17F-EB44D634D9DD}" type="presParOf" srcId="{BE9C8E26-949F-412D-BD98-4A61584BC862}" destId="{D1FA39C4-F8F8-42C6-8150-59322A1B8999}" srcOrd="3" destOrd="0" presId="urn:microsoft.com/office/officeart/2005/8/layout/default"/>
    <dgm:cxn modelId="{30BDFA6F-E0C4-48DA-99BF-E4B5DAC9CEFE}" type="presParOf" srcId="{BE9C8E26-949F-412D-BD98-4A61584BC862}" destId="{C21D703A-51F4-485B-8F14-128B2C2853EC}" srcOrd="4" destOrd="0" presId="urn:microsoft.com/office/officeart/2005/8/layout/default"/>
    <dgm:cxn modelId="{84ACAB24-4FD0-469B-B717-F0D01B15D9CE}" type="presParOf" srcId="{BE9C8E26-949F-412D-BD98-4A61584BC862}" destId="{7D168A32-152D-406F-850F-903417CBEEF4}" srcOrd="5" destOrd="0" presId="urn:microsoft.com/office/officeart/2005/8/layout/default"/>
    <dgm:cxn modelId="{A936091C-A0F1-4CE0-AE7D-4E8CAEB6634E}" type="presParOf" srcId="{BE9C8E26-949F-412D-BD98-4A61584BC862}" destId="{CD489B04-A942-4B09-ABB7-54BCBAFD3DDE}" srcOrd="6" destOrd="0" presId="urn:microsoft.com/office/officeart/2005/8/layout/default"/>
    <dgm:cxn modelId="{3FA93A15-FAD2-4493-A3F6-49FA06523B7E}" type="presParOf" srcId="{BE9C8E26-949F-412D-BD98-4A61584BC862}" destId="{21D9FD82-D60D-4ACF-BC57-E4C88089AAEA}" srcOrd="7" destOrd="0" presId="urn:microsoft.com/office/officeart/2005/8/layout/default"/>
    <dgm:cxn modelId="{C4C78713-79C3-4485-8765-9D66EF0761B2}" type="presParOf" srcId="{BE9C8E26-949F-412D-BD98-4A61584BC862}" destId="{F5173D6F-1825-4242-9C14-C82B49508AEC}" srcOrd="8" destOrd="0" presId="urn:microsoft.com/office/officeart/2005/8/layout/default"/>
    <dgm:cxn modelId="{F4DB2F46-F7EE-48F7-8438-2B38E9CC1B56}" type="presParOf" srcId="{BE9C8E26-949F-412D-BD98-4A61584BC862}" destId="{F4F3B640-DB2F-4F76-8A33-965A3E0EDE4F}" srcOrd="9" destOrd="0" presId="urn:microsoft.com/office/officeart/2005/8/layout/default"/>
    <dgm:cxn modelId="{A6D81073-B5BA-4BD6-9284-61732B7E8172}" type="presParOf" srcId="{BE9C8E26-949F-412D-BD98-4A61584BC862}" destId="{C6E6F470-3455-4519-8D2D-62E437D14E7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7158A-77CF-4F58-A8BA-2963AF7EC24B}" type="doc">
      <dgm:prSet loTypeId="urn:microsoft.com/office/officeart/2005/8/layout/process2" loCatId="process" qsTypeId="urn:microsoft.com/office/officeart/2005/8/quickstyle/simple1" qsCatId="simple" csTypeId="urn:microsoft.com/office/officeart/2005/8/colors/accent1_2" csCatId="accent1" phldr="1"/>
      <dgm:spPr/>
    </dgm:pt>
    <dgm:pt modelId="{CA5C02C7-04FF-4C01-88E9-E9B9BA35B9F7}">
      <dgm:prSet phldrT="[Texto]" custT="1"/>
      <dgm:spPr/>
      <dgm:t>
        <a:bodyPr/>
        <a:lstStyle/>
        <a:p>
          <a:r>
            <a:rPr lang="es-ES" sz="2400" dirty="0" smtClean="0"/>
            <a:t>Delimitación espacial</a:t>
          </a:r>
          <a:endParaRPr lang="es-ES" sz="2400" dirty="0"/>
        </a:p>
      </dgm:t>
    </dgm:pt>
    <dgm:pt modelId="{B93C0318-262E-4346-AED1-F366464E317A}" type="parTrans" cxnId="{28EEE3CB-A000-4FA3-A584-1DBB2C72ACA4}">
      <dgm:prSet/>
      <dgm:spPr/>
      <dgm:t>
        <a:bodyPr/>
        <a:lstStyle/>
        <a:p>
          <a:endParaRPr lang="es-ES"/>
        </a:p>
      </dgm:t>
    </dgm:pt>
    <dgm:pt modelId="{A910A6AA-FEBF-49DA-AC23-11FFC47BF063}" type="sibTrans" cxnId="{28EEE3CB-A000-4FA3-A584-1DBB2C72ACA4}">
      <dgm:prSet/>
      <dgm:spPr/>
      <dgm:t>
        <a:bodyPr/>
        <a:lstStyle/>
        <a:p>
          <a:endParaRPr lang="es-ES"/>
        </a:p>
      </dgm:t>
    </dgm:pt>
    <dgm:pt modelId="{B41A88E2-8884-4A7C-87A7-5DB01BF138A2}">
      <dgm:prSet phldrT="[Texto]" custT="1"/>
      <dgm:spPr/>
      <dgm:t>
        <a:bodyPr/>
        <a:lstStyle/>
        <a:p>
          <a:r>
            <a:rPr lang="es-ES" sz="2400" dirty="0" smtClean="0">
              <a:latin typeface="Montserrat" panose="020B0604020202020204" charset="0"/>
            </a:rPr>
            <a:t>Delimitación temporal</a:t>
          </a:r>
          <a:endParaRPr lang="es-ES" sz="2400" dirty="0">
            <a:latin typeface="Montserrat" panose="020B0604020202020204" charset="0"/>
          </a:endParaRPr>
        </a:p>
      </dgm:t>
    </dgm:pt>
    <dgm:pt modelId="{F6FD5FBB-ED8E-4F8F-A1A1-8665FC5E253D}" type="parTrans" cxnId="{995AB129-6380-4225-A1EE-2E91F7EC3297}">
      <dgm:prSet/>
      <dgm:spPr/>
      <dgm:t>
        <a:bodyPr/>
        <a:lstStyle/>
        <a:p>
          <a:endParaRPr lang="es-ES"/>
        </a:p>
      </dgm:t>
    </dgm:pt>
    <dgm:pt modelId="{43D012F5-E524-4322-AB2A-B3515331BBAF}" type="sibTrans" cxnId="{995AB129-6380-4225-A1EE-2E91F7EC3297}">
      <dgm:prSet/>
      <dgm:spPr/>
      <dgm:t>
        <a:bodyPr/>
        <a:lstStyle/>
        <a:p>
          <a:endParaRPr lang="es-ES"/>
        </a:p>
      </dgm:t>
    </dgm:pt>
    <dgm:pt modelId="{474D5EC7-1B56-40B3-B137-EEABCDE7704D}" type="pres">
      <dgm:prSet presAssocID="{CCE7158A-77CF-4F58-A8BA-2963AF7EC24B}" presName="linearFlow" presStyleCnt="0">
        <dgm:presLayoutVars>
          <dgm:resizeHandles val="exact"/>
        </dgm:presLayoutVars>
      </dgm:prSet>
      <dgm:spPr/>
    </dgm:pt>
    <dgm:pt modelId="{8502995B-5F1E-43AF-B9F2-D806EA4F3BB5}" type="pres">
      <dgm:prSet presAssocID="{CA5C02C7-04FF-4C01-88E9-E9B9BA35B9F7}" presName="node" presStyleLbl="node1" presStyleIdx="0" presStyleCnt="2">
        <dgm:presLayoutVars>
          <dgm:bulletEnabled val="1"/>
        </dgm:presLayoutVars>
      </dgm:prSet>
      <dgm:spPr/>
      <dgm:t>
        <a:bodyPr/>
        <a:lstStyle/>
        <a:p>
          <a:endParaRPr lang="es-ES"/>
        </a:p>
      </dgm:t>
    </dgm:pt>
    <dgm:pt modelId="{6C9897B6-4926-4886-A6FA-4654C1B09646}" type="pres">
      <dgm:prSet presAssocID="{A910A6AA-FEBF-49DA-AC23-11FFC47BF063}" presName="sibTrans" presStyleLbl="sibTrans2D1" presStyleIdx="0" presStyleCnt="1"/>
      <dgm:spPr/>
      <dgm:t>
        <a:bodyPr/>
        <a:lstStyle/>
        <a:p>
          <a:endParaRPr lang="es-ES"/>
        </a:p>
      </dgm:t>
    </dgm:pt>
    <dgm:pt modelId="{FC4DF862-5F7E-4FC5-A512-963CCF790210}" type="pres">
      <dgm:prSet presAssocID="{A910A6AA-FEBF-49DA-AC23-11FFC47BF063}" presName="connectorText" presStyleLbl="sibTrans2D1" presStyleIdx="0" presStyleCnt="1"/>
      <dgm:spPr/>
      <dgm:t>
        <a:bodyPr/>
        <a:lstStyle/>
        <a:p>
          <a:endParaRPr lang="es-ES"/>
        </a:p>
      </dgm:t>
    </dgm:pt>
    <dgm:pt modelId="{EA38B483-5AA2-4D93-9C1B-6E4C2A8685EB}" type="pres">
      <dgm:prSet presAssocID="{B41A88E2-8884-4A7C-87A7-5DB01BF138A2}" presName="node" presStyleLbl="node1" presStyleIdx="1" presStyleCnt="2">
        <dgm:presLayoutVars>
          <dgm:bulletEnabled val="1"/>
        </dgm:presLayoutVars>
      </dgm:prSet>
      <dgm:spPr/>
      <dgm:t>
        <a:bodyPr/>
        <a:lstStyle/>
        <a:p>
          <a:endParaRPr lang="es-ES"/>
        </a:p>
      </dgm:t>
    </dgm:pt>
  </dgm:ptLst>
  <dgm:cxnLst>
    <dgm:cxn modelId="{BF3F19DC-2407-4E55-B988-BB142FC77945}" type="presOf" srcId="{A910A6AA-FEBF-49DA-AC23-11FFC47BF063}" destId="{FC4DF862-5F7E-4FC5-A512-963CCF790210}" srcOrd="1" destOrd="0" presId="urn:microsoft.com/office/officeart/2005/8/layout/process2"/>
    <dgm:cxn modelId="{362ACBE3-B247-4179-9CF8-F1360A878776}" type="presOf" srcId="{A910A6AA-FEBF-49DA-AC23-11FFC47BF063}" destId="{6C9897B6-4926-4886-A6FA-4654C1B09646}" srcOrd="0" destOrd="0" presId="urn:microsoft.com/office/officeart/2005/8/layout/process2"/>
    <dgm:cxn modelId="{1D5E1708-BA30-40B0-81F4-1D10394B3591}" type="presOf" srcId="{B41A88E2-8884-4A7C-87A7-5DB01BF138A2}" destId="{EA38B483-5AA2-4D93-9C1B-6E4C2A8685EB}" srcOrd="0" destOrd="0" presId="urn:microsoft.com/office/officeart/2005/8/layout/process2"/>
    <dgm:cxn modelId="{28EEE3CB-A000-4FA3-A584-1DBB2C72ACA4}" srcId="{CCE7158A-77CF-4F58-A8BA-2963AF7EC24B}" destId="{CA5C02C7-04FF-4C01-88E9-E9B9BA35B9F7}" srcOrd="0" destOrd="0" parTransId="{B93C0318-262E-4346-AED1-F366464E317A}" sibTransId="{A910A6AA-FEBF-49DA-AC23-11FFC47BF063}"/>
    <dgm:cxn modelId="{995AB129-6380-4225-A1EE-2E91F7EC3297}" srcId="{CCE7158A-77CF-4F58-A8BA-2963AF7EC24B}" destId="{B41A88E2-8884-4A7C-87A7-5DB01BF138A2}" srcOrd="1" destOrd="0" parTransId="{F6FD5FBB-ED8E-4F8F-A1A1-8665FC5E253D}" sibTransId="{43D012F5-E524-4322-AB2A-B3515331BBAF}"/>
    <dgm:cxn modelId="{889BE7EE-6B27-44C2-B763-171EA271B732}" type="presOf" srcId="{CA5C02C7-04FF-4C01-88E9-E9B9BA35B9F7}" destId="{8502995B-5F1E-43AF-B9F2-D806EA4F3BB5}" srcOrd="0" destOrd="0" presId="urn:microsoft.com/office/officeart/2005/8/layout/process2"/>
    <dgm:cxn modelId="{B4696477-203C-4A70-9FBE-9AAE71EFCFD1}" type="presOf" srcId="{CCE7158A-77CF-4F58-A8BA-2963AF7EC24B}" destId="{474D5EC7-1B56-40B3-B137-EEABCDE7704D}" srcOrd="0" destOrd="0" presId="urn:microsoft.com/office/officeart/2005/8/layout/process2"/>
    <dgm:cxn modelId="{ED109349-7484-42EE-A954-8ECD3E80408B}" type="presParOf" srcId="{474D5EC7-1B56-40B3-B137-EEABCDE7704D}" destId="{8502995B-5F1E-43AF-B9F2-D806EA4F3BB5}" srcOrd="0" destOrd="0" presId="urn:microsoft.com/office/officeart/2005/8/layout/process2"/>
    <dgm:cxn modelId="{1540B0C6-D1BB-43DA-A131-7C60A8B96544}" type="presParOf" srcId="{474D5EC7-1B56-40B3-B137-EEABCDE7704D}" destId="{6C9897B6-4926-4886-A6FA-4654C1B09646}" srcOrd="1" destOrd="0" presId="urn:microsoft.com/office/officeart/2005/8/layout/process2"/>
    <dgm:cxn modelId="{CD10905B-B6F8-42E8-BCF7-8AF385A916A7}" type="presParOf" srcId="{6C9897B6-4926-4886-A6FA-4654C1B09646}" destId="{FC4DF862-5F7E-4FC5-A512-963CCF790210}" srcOrd="0" destOrd="0" presId="urn:microsoft.com/office/officeart/2005/8/layout/process2"/>
    <dgm:cxn modelId="{47291CE0-B7BD-4370-AF4B-34028182E280}" type="presParOf" srcId="{474D5EC7-1B56-40B3-B137-EEABCDE7704D}" destId="{EA38B483-5AA2-4D93-9C1B-6E4C2A8685EB}"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F32E31-798F-4CEE-AF6C-A22D1A40A175}"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ES"/>
        </a:p>
      </dgm:t>
    </dgm:pt>
    <dgm:pt modelId="{C4EE80CE-D7FC-4514-9B90-3BE391DA4233}">
      <dgm:prSet phldrT="[Texto]" custT="1"/>
      <dgm:spPr/>
      <dgm:t>
        <a:bodyPr/>
        <a:lstStyle/>
        <a:p>
          <a:r>
            <a:rPr lang="es-ES" sz="1800" dirty="0" smtClean="0">
              <a:latin typeface="Montserrat" panose="020B0604020202020204" charset="0"/>
            </a:rPr>
            <a:t>Índice de Comercio Intrarregional </a:t>
          </a:r>
          <a:endParaRPr lang="es-ES" sz="1800" dirty="0">
            <a:latin typeface="Montserrat" panose="020B0604020202020204" charset="0"/>
          </a:endParaRPr>
        </a:p>
      </dgm:t>
    </dgm:pt>
    <dgm:pt modelId="{0B922BCB-03F4-49D9-BF75-9CFEBA7C59F8}" type="parTrans" cxnId="{E2E0A008-5950-4D57-86C6-A6DD821FF950}">
      <dgm:prSet/>
      <dgm:spPr/>
      <dgm:t>
        <a:bodyPr/>
        <a:lstStyle/>
        <a:p>
          <a:endParaRPr lang="es-ES"/>
        </a:p>
      </dgm:t>
    </dgm:pt>
    <dgm:pt modelId="{93017CF2-861E-42C5-9CA3-3ABEAC579B4D}" type="sibTrans" cxnId="{E2E0A008-5950-4D57-86C6-A6DD821FF950}">
      <dgm:prSet/>
      <dgm:spPr/>
      <dgm:t>
        <a:bodyPr/>
        <a:lstStyle/>
        <a:p>
          <a:endParaRPr lang="es-ES"/>
        </a:p>
      </dgm:t>
    </dgm:pt>
    <dgm:pt modelId="{436177B6-831F-47C9-9122-19CEB692D563}">
      <dgm:prSet phldrT="[Texto]" custT="1"/>
      <dgm:spPr/>
      <dgm:t>
        <a:bodyPr/>
        <a:lstStyle/>
        <a:p>
          <a:r>
            <a:rPr lang="es-ES" sz="1800" dirty="0" smtClean="0">
              <a:latin typeface="Montserrat" panose="020B0604020202020204" charset="0"/>
            </a:rPr>
            <a:t>Índice de intensidad del Comercio</a:t>
          </a:r>
          <a:endParaRPr lang="es-ES" sz="1800" dirty="0">
            <a:latin typeface="Montserrat" panose="020B0604020202020204" charset="0"/>
          </a:endParaRPr>
        </a:p>
      </dgm:t>
    </dgm:pt>
    <dgm:pt modelId="{4161CCB2-EAF8-41F7-A0B3-C581EF8DF025}" type="parTrans" cxnId="{7160B39F-C1F5-4334-8FE9-958197A31FE3}">
      <dgm:prSet/>
      <dgm:spPr/>
      <dgm:t>
        <a:bodyPr/>
        <a:lstStyle/>
        <a:p>
          <a:endParaRPr lang="es-ES"/>
        </a:p>
      </dgm:t>
    </dgm:pt>
    <dgm:pt modelId="{27F18758-233E-4D5C-B89F-AD84AA1A0617}" type="sibTrans" cxnId="{7160B39F-C1F5-4334-8FE9-958197A31FE3}">
      <dgm:prSet/>
      <dgm:spPr/>
      <dgm:t>
        <a:bodyPr/>
        <a:lstStyle/>
        <a:p>
          <a:endParaRPr lang="es-ES"/>
        </a:p>
      </dgm:t>
    </dgm:pt>
    <dgm:pt modelId="{2C9A18DE-ED14-4660-BA2B-76A0FF4EDB8A}">
      <dgm:prSet phldrT="[Texto]" custT="1"/>
      <dgm:spPr/>
      <dgm:t>
        <a:bodyPr/>
        <a:lstStyle/>
        <a:p>
          <a:r>
            <a:rPr lang="es-ES" sz="1800" dirty="0" smtClean="0">
              <a:latin typeface="Montserrat" panose="020B0604020202020204" charset="0"/>
            </a:rPr>
            <a:t>Propensión a exportar intrarregionalmente</a:t>
          </a:r>
          <a:endParaRPr lang="es-ES" sz="1800" dirty="0">
            <a:latin typeface="Montserrat" panose="020B0604020202020204" charset="0"/>
          </a:endParaRPr>
        </a:p>
      </dgm:t>
    </dgm:pt>
    <dgm:pt modelId="{947C7520-6EBE-4CF5-9A1A-F194B1367D4C}" type="parTrans" cxnId="{DE683D09-2A64-446B-9052-B87BEC94DF5C}">
      <dgm:prSet/>
      <dgm:spPr/>
      <dgm:t>
        <a:bodyPr/>
        <a:lstStyle/>
        <a:p>
          <a:endParaRPr lang="es-ES"/>
        </a:p>
      </dgm:t>
    </dgm:pt>
    <dgm:pt modelId="{0B65A564-C89B-4D48-8D68-CF5DE76198E5}" type="sibTrans" cxnId="{DE683D09-2A64-446B-9052-B87BEC94DF5C}">
      <dgm:prSet/>
      <dgm:spPr/>
      <dgm:t>
        <a:bodyPr/>
        <a:lstStyle/>
        <a:p>
          <a:endParaRPr lang="es-ES"/>
        </a:p>
      </dgm:t>
    </dgm:pt>
    <dgm:pt modelId="{3F48A73E-3232-48FA-A132-6219403DC242}">
      <dgm:prSet phldrT="[Texto]" custT="1"/>
      <dgm:spPr/>
      <dgm:t>
        <a:bodyPr/>
        <a:lstStyle/>
        <a:p>
          <a:r>
            <a:rPr lang="es-ES" sz="1800" dirty="0" smtClean="0">
              <a:latin typeface="Montserrat" panose="020B0604020202020204" charset="0"/>
            </a:rPr>
            <a:t>Elasticidad Ingreso de la demanda de importaciones y exportaciones</a:t>
          </a:r>
          <a:endParaRPr lang="es-ES" sz="1800" dirty="0">
            <a:latin typeface="Montserrat" panose="020B0604020202020204" charset="0"/>
          </a:endParaRPr>
        </a:p>
      </dgm:t>
    </dgm:pt>
    <dgm:pt modelId="{AC4C63A6-17FA-428F-8929-90E62B6B442B}" type="parTrans" cxnId="{6356C5FA-5832-45EC-A823-D3BCDB0A0224}">
      <dgm:prSet/>
      <dgm:spPr/>
      <dgm:t>
        <a:bodyPr/>
        <a:lstStyle/>
        <a:p>
          <a:endParaRPr lang="es-ES"/>
        </a:p>
      </dgm:t>
    </dgm:pt>
    <dgm:pt modelId="{FDE7E8AF-236C-452B-8C51-0B064AD03B08}" type="sibTrans" cxnId="{6356C5FA-5832-45EC-A823-D3BCDB0A0224}">
      <dgm:prSet/>
      <dgm:spPr/>
      <dgm:t>
        <a:bodyPr/>
        <a:lstStyle/>
        <a:p>
          <a:endParaRPr lang="es-ES"/>
        </a:p>
      </dgm:t>
    </dgm:pt>
    <dgm:pt modelId="{F5A5FC7F-5C08-4C53-8914-F015E2A85284}" type="pres">
      <dgm:prSet presAssocID="{C6F32E31-798F-4CEE-AF6C-A22D1A40A175}" presName="diagram" presStyleCnt="0">
        <dgm:presLayoutVars>
          <dgm:dir/>
          <dgm:resizeHandles val="exact"/>
        </dgm:presLayoutVars>
      </dgm:prSet>
      <dgm:spPr/>
      <dgm:t>
        <a:bodyPr/>
        <a:lstStyle/>
        <a:p>
          <a:endParaRPr lang="es-ES"/>
        </a:p>
      </dgm:t>
    </dgm:pt>
    <dgm:pt modelId="{DC7C9B23-2BD0-4842-BE50-C1E46DE75968}" type="pres">
      <dgm:prSet presAssocID="{C4EE80CE-D7FC-4514-9B90-3BE391DA4233}" presName="node" presStyleLbl="node1" presStyleIdx="0" presStyleCnt="4">
        <dgm:presLayoutVars>
          <dgm:bulletEnabled val="1"/>
        </dgm:presLayoutVars>
      </dgm:prSet>
      <dgm:spPr/>
      <dgm:t>
        <a:bodyPr/>
        <a:lstStyle/>
        <a:p>
          <a:endParaRPr lang="es-ES"/>
        </a:p>
      </dgm:t>
    </dgm:pt>
    <dgm:pt modelId="{10DFFF1C-560A-4C0C-80E8-127B33BCEE19}" type="pres">
      <dgm:prSet presAssocID="{93017CF2-861E-42C5-9CA3-3ABEAC579B4D}" presName="sibTrans" presStyleCnt="0"/>
      <dgm:spPr/>
    </dgm:pt>
    <dgm:pt modelId="{A87CEF8A-B609-4307-842F-1250414433C8}" type="pres">
      <dgm:prSet presAssocID="{436177B6-831F-47C9-9122-19CEB692D563}" presName="node" presStyleLbl="node1" presStyleIdx="1" presStyleCnt="4">
        <dgm:presLayoutVars>
          <dgm:bulletEnabled val="1"/>
        </dgm:presLayoutVars>
      </dgm:prSet>
      <dgm:spPr/>
      <dgm:t>
        <a:bodyPr/>
        <a:lstStyle/>
        <a:p>
          <a:endParaRPr lang="es-ES"/>
        </a:p>
      </dgm:t>
    </dgm:pt>
    <dgm:pt modelId="{1D23D55E-BF83-4045-9032-3C90DD5C04A4}" type="pres">
      <dgm:prSet presAssocID="{27F18758-233E-4D5C-B89F-AD84AA1A0617}" presName="sibTrans" presStyleCnt="0"/>
      <dgm:spPr/>
    </dgm:pt>
    <dgm:pt modelId="{294A8D9C-B237-4087-B57E-0671D4A7D845}" type="pres">
      <dgm:prSet presAssocID="{2C9A18DE-ED14-4660-BA2B-76A0FF4EDB8A}" presName="node" presStyleLbl="node1" presStyleIdx="2" presStyleCnt="4">
        <dgm:presLayoutVars>
          <dgm:bulletEnabled val="1"/>
        </dgm:presLayoutVars>
      </dgm:prSet>
      <dgm:spPr/>
      <dgm:t>
        <a:bodyPr/>
        <a:lstStyle/>
        <a:p>
          <a:endParaRPr lang="es-ES"/>
        </a:p>
      </dgm:t>
    </dgm:pt>
    <dgm:pt modelId="{21615CF0-3854-4C02-ABC0-FB9C2C544629}" type="pres">
      <dgm:prSet presAssocID="{0B65A564-C89B-4D48-8D68-CF5DE76198E5}" presName="sibTrans" presStyleCnt="0"/>
      <dgm:spPr/>
    </dgm:pt>
    <dgm:pt modelId="{A0814904-D11F-4F41-BB6E-B216BB957848}" type="pres">
      <dgm:prSet presAssocID="{3F48A73E-3232-48FA-A132-6219403DC242}" presName="node" presStyleLbl="node1" presStyleIdx="3" presStyleCnt="4">
        <dgm:presLayoutVars>
          <dgm:bulletEnabled val="1"/>
        </dgm:presLayoutVars>
      </dgm:prSet>
      <dgm:spPr/>
      <dgm:t>
        <a:bodyPr/>
        <a:lstStyle/>
        <a:p>
          <a:endParaRPr lang="es-ES"/>
        </a:p>
      </dgm:t>
    </dgm:pt>
  </dgm:ptLst>
  <dgm:cxnLst>
    <dgm:cxn modelId="{6D18C639-A7BA-4FD2-9EB1-2EC71E921134}" type="presOf" srcId="{C6F32E31-798F-4CEE-AF6C-A22D1A40A175}" destId="{F5A5FC7F-5C08-4C53-8914-F015E2A85284}" srcOrd="0" destOrd="0" presId="urn:microsoft.com/office/officeart/2005/8/layout/default"/>
    <dgm:cxn modelId="{6356C5FA-5832-45EC-A823-D3BCDB0A0224}" srcId="{C6F32E31-798F-4CEE-AF6C-A22D1A40A175}" destId="{3F48A73E-3232-48FA-A132-6219403DC242}" srcOrd="3" destOrd="0" parTransId="{AC4C63A6-17FA-428F-8929-90E62B6B442B}" sibTransId="{FDE7E8AF-236C-452B-8C51-0B064AD03B08}"/>
    <dgm:cxn modelId="{7160B39F-C1F5-4334-8FE9-958197A31FE3}" srcId="{C6F32E31-798F-4CEE-AF6C-A22D1A40A175}" destId="{436177B6-831F-47C9-9122-19CEB692D563}" srcOrd="1" destOrd="0" parTransId="{4161CCB2-EAF8-41F7-A0B3-C581EF8DF025}" sibTransId="{27F18758-233E-4D5C-B89F-AD84AA1A0617}"/>
    <dgm:cxn modelId="{A9707143-7A54-4B37-AC9E-17180EE78E6E}" type="presOf" srcId="{C4EE80CE-D7FC-4514-9B90-3BE391DA4233}" destId="{DC7C9B23-2BD0-4842-BE50-C1E46DE75968}" srcOrd="0" destOrd="0" presId="urn:microsoft.com/office/officeart/2005/8/layout/default"/>
    <dgm:cxn modelId="{409385A6-7454-4278-8084-83C43154E412}" type="presOf" srcId="{3F48A73E-3232-48FA-A132-6219403DC242}" destId="{A0814904-D11F-4F41-BB6E-B216BB957848}" srcOrd="0" destOrd="0" presId="urn:microsoft.com/office/officeart/2005/8/layout/default"/>
    <dgm:cxn modelId="{E2E0A008-5950-4D57-86C6-A6DD821FF950}" srcId="{C6F32E31-798F-4CEE-AF6C-A22D1A40A175}" destId="{C4EE80CE-D7FC-4514-9B90-3BE391DA4233}" srcOrd="0" destOrd="0" parTransId="{0B922BCB-03F4-49D9-BF75-9CFEBA7C59F8}" sibTransId="{93017CF2-861E-42C5-9CA3-3ABEAC579B4D}"/>
    <dgm:cxn modelId="{224D2264-070D-48A1-8282-47A4089D5417}" type="presOf" srcId="{2C9A18DE-ED14-4660-BA2B-76A0FF4EDB8A}" destId="{294A8D9C-B237-4087-B57E-0671D4A7D845}" srcOrd="0" destOrd="0" presId="urn:microsoft.com/office/officeart/2005/8/layout/default"/>
    <dgm:cxn modelId="{DE683D09-2A64-446B-9052-B87BEC94DF5C}" srcId="{C6F32E31-798F-4CEE-AF6C-A22D1A40A175}" destId="{2C9A18DE-ED14-4660-BA2B-76A0FF4EDB8A}" srcOrd="2" destOrd="0" parTransId="{947C7520-6EBE-4CF5-9A1A-F194B1367D4C}" sibTransId="{0B65A564-C89B-4D48-8D68-CF5DE76198E5}"/>
    <dgm:cxn modelId="{2A9B7D82-139A-4221-9A67-C9D3367FBF9A}" type="presOf" srcId="{436177B6-831F-47C9-9122-19CEB692D563}" destId="{A87CEF8A-B609-4307-842F-1250414433C8}" srcOrd="0" destOrd="0" presId="urn:microsoft.com/office/officeart/2005/8/layout/default"/>
    <dgm:cxn modelId="{D13AC0EE-2667-4F77-89F4-C61C4A88F462}" type="presParOf" srcId="{F5A5FC7F-5C08-4C53-8914-F015E2A85284}" destId="{DC7C9B23-2BD0-4842-BE50-C1E46DE75968}" srcOrd="0" destOrd="0" presId="urn:microsoft.com/office/officeart/2005/8/layout/default"/>
    <dgm:cxn modelId="{85B94CFB-2C07-4209-86EB-6E773E1102C6}" type="presParOf" srcId="{F5A5FC7F-5C08-4C53-8914-F015E2A85284}" destId="{10DFFF1C-560A-4C0C-80E8-127B33BCEE19}" srcOrd="1" destOrd="0" presId="urn:microsoft.com/office/officeart/2005/8/layout/default"/>
    <dgm:cxn modelId="{76400EA8-9C00-4AB8-B08F-8110A92F9969}" type="presParOf" srcId="{F5A5FC7F-5C08-4C53-8914-F015E2A85284}" destId="{A87CEF8A-B609-4307-842F-1250414433C8}" srcOrd="2" destOrd="0" presId="urn:microsoft.com/office/officeart/2005/8/layout/default"/>
    <dgm:cxn modelId="{C72EF761-9CA9-443B-BF5B-475992548370}" type="presParOf" srcId="{F5A5FC7F-5C08-4C53-8914-F015E2A85284}" destId="{1D23D55E-BF83-4045-9032-3C90DD5C04A4}" srcOrd="3" destOrd="0" presId="urn:microsoft.com/office/officeart/2005/8/layout/default"/>
    <dgm:cxn modelId="{53E38D46-ADC5-42D7-BAC6-7ED886225844}" type="presParOf" srcId="{F5A5FC7F-5C08-4C53-8914-F015E2A85284}" destId="{294A8D9C-B237-4087-B57E-0671D4A7D845}" srcOrd="4" destOrd="0" presId="urn:microsoft.com/office/officeart/2005/8/layout/default"/>
    <dgm:cxn modelId="{2BAE4DB7-19B0-48C3-A0D2-B5C46E4464A2}" type="presParOf" srcId="{F5A5FC7F-5C08-4C53-8914-F015E2A85284}" destId="{21615CF0-3854-4C02-ABC0-FB9C2C544629}" srcOrd="5" destOrd="0" presId="urn:microsoft.com/office/officeart/2005/8/layout/default"/>
    <dgm:cxn modelId="{8D170C82-033B-479F-AFE3-A3166C3ABDDF}" type="presParOf" srcId="{F5A5FC7F-5C08-4C53-8914-F015E2A85284}" destId="{A0814904-D11F-4F41-BB6E-B216BB957848}"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5E8CAD-C112-4E43-B5A8-A26A8429E93B}"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ES"/>
        </a:p>
      </dgm:t>
    </dgm:pt>
    <dgm:pt modelId="{B6DA572F-5E57-4698-9281-6CD52FB417A1}">
      <dgm:prSet phldrT="[Texto]" custT="1"/>
      <dgm:spPr/>
      <dgm:t>
        <a:bodyPr/>
        <a:lstStyle/>
        <a:p>
          <a:r>
            <a:rPr lang="es-ES" sz="1600" dirty="0" smtClean="0">
              <a:latin typeface="Montserrat" panose="020B0604020202020204" charset="0"/>
            </a:rPr>
            <a:t>CAN: Decisión 584 y 545. Integración de mercados laborales</a:t>
          </a:r>
          <a:endParaRPr lang="es-ES" sz="1600" dirty="0">
            <a:latin typeface="Montserrat" panose="020B0604020202020204" charset="0"/>
          </a:endParaRPr>
        </a:p>
      </dgm:t>
    </dgm:pt>
    <dgm:pt modelId="{D3E37C4C-629F-404D-A9C8-59AC522AFA3D}" type="parTrans" cxnId="{9D8EFE73-4818-41FD-842F-3A8C5B44FFB2}">
      <dgm:prSet/>
      <dgm:spPr/>
      <dgm:t>
        <a:bodyPr/>
        <a:lstStyle/>
        <a:p>
          <a:endParaRPr lang="es-ES"/>
        </a:p>
      </dgm:t>
    </dgm:pt>
    <dgm:pt modelId="{EB4A580C-3B3F-4A73-8215-0D62641214CB}" type="sibTrans" cxnId="{9D8EFE73-4818-41FD-842F-3A8C5B44FFB2}">
      <dgm:prSet/>
      <dgm:spPr/>
      <dgm:t>
        <a:bodyPr/>
        <a:lstStyle/>
        <a:p>
          <a:endParaRPr lang="es-ES"/>
        </a:p>
      </dgm:t>
    </dgm:pt>
    <dgm:pt modelId="{853D4336-5DB5-49DD-9793-8652636BC846}">
      <dgm:prSet phldrT="[Texto]" custT="1"/>
      <dgm:spPr/>
      <dgm:t>
        <a:bodyPr/>
        <a:lstStyle/>
        <a:p>
          <a:r>
            <a:rPr lang="es-ES" sz="1600" dirty="0" smtClean="0">
              <a:latin typeface="Montserrat" panose="020B0604020202020204" charset="0"/>
            </a:rPr>
            <a:t>Ecuador: estructura clasifica al empleo en: empleo adecuado, inadecuado y no calificado; y por otro al desempleo </a:t>
          </a:r>
          <a:r>
            <a:rPr lang="es-ES" sz="1600" dirty="0" err="1" smtClean="0">
              <a:latin typeface="Montserrat" panose="020B0604020202020204" charset="0"/>
            </a:rPr>
            <a:t>persé</a:t>
          </a:r>
          <a:r>
            <a:rPr lang="es-ES" sz="1600" dirty="0" smtClean="0">
              <a:latin typeface="Montserrat" panose="020B0604020202020204" charset="0"/>
            </a:rPr>
            <a:t> </a:t>
          </a:r>
          <a:endParaRPr lang="es-ES" sz="1600" dirty="0">
            <a:latin typeface="Montserrat" panose="020B0604020202020204" charset="0"/>
          </a:endParaRPr>
        </a:p>
      </dgm:t>
    </dgm:pt>
    <dgm:pt modelId="{427EDFA0-A0E9-4902-9E4A-545BCA598F86}" type="parTrans" cxnId="{85266BE5-8E87-49E7-A7EA-7EEEB1BF85EA}">
      <dgm:prSet/>
      <dgm:spPr/>
      <dgm:t>
        <a:bodyPr/>
        <a:lstStyle/>
        <a:p>
          <a:endParaRPr lang="es-ES"/>
        </a:p>
      </dgm:t>
    </dgm:pt>
    <dgm:pt modelId="{9D4BA378-B9AC-4599-9899-FCD2996BF6E7}" type="sibTrans" cxnId="{85266BE5-8E87-49E7-A7EA-7EEEB1BF85EA}">
      <dgm:prSet/>
      <dgm:spPr/>
      <dgm:t>
        <a:bodyPr/>
        <a:lstStyle/>
        <a:p>
          <a:endParaRPr lang="es-ES"/>
        </a:p>
      </dgm:t>
    </dgm:pt>
    <dgm:pt modelId="{41769A28-C6BE-4223-B84C-112813124872}">
      <dgm:prSet phldrT="[Texto]" custT="1"/>
      <dgm:spPr/>
      <dgm:t>
        <a:bodyPr/>
        <a:lstStyle/>
        <a:p>
          <a:r>
            <a:rPr lang="es-ES" sz="1600" dirty="0" smtClean="0">
              <a:latin typeface="Montserrat" panose="020B0604020202020204" charset="0"/>
            </a:rPr>
            <a:t>Colombia: responde al número de personas en edad y disponibilidad de trabajar que incrementaron en dicho año (de 61 a 63%).</a:t>
          </a:r>
          <a:endParaRPr lang="es-ES" sz="1600" dirty="0">
            <a:latin typeface="Montserrat" panose="020B0604020202020204" charset="0"/>
          </a:endParaRPr>
        </a:p>
      </dgm:t>
    </dgm:pt>
    <dgm:pt modelId="{23035A33-62CE-44AB-81C1-3318CF49FA64}" type="parTrans" cxnId="{A1A4748B-6174-4FDE-9AE2-411C49DA3143}">
      <dgm:prSet/>
      <dgm:spPr/>
      <dgm:t>
        <a:bodyPr/>
        <a:lstStyle/>
        <a:p>
          <a:endParaRPr lang="es-ES"/>
        </a:p>
      </dgm:t>
    </dgm:pt>
    <dgm:pt modelId="{F82EED1C-0A03-4223-A82C-D2FA30E6B00F}" type="sibTrans" cxnId="{A1A4748B-6174-4FDE-9AE2-411C49DA3143}">
      <dgm:prSet/>
      <dgm:spPr/>
      <dgm:t>
        <a:bodyPr/>
        <a:lstStyle/>
        <a:p>
          <a:endParaRPr lang="es-ES"/>
        </a:p>
      </dgm:t>
    </dgm:pt>
    <dgm:pt modelId="{D7E4154E-6CC4-4E7C-B6A6-BC2BA6B5B2F6}">
      <dgm:prSet phldrT="[Texto]" custT="1"/>
      <dgm:spPr/>
      <dgm:t>
        <a:bodyPr/>
        <a:lstStyle/>
        <a:p>
          <a:r>
            <a:rPr lang="es-ES" sz="1600" dirty="0" smtClean="0">
              <a:latin typeface="Montserrat" panose="020B0604020202020204" charset="0"/>
            </a:rPr>
            <a:t>Perú: transición existente entre el empleo y el desempleo</a:t>
          </a:r>
          <a:endParaRPr lang="es-ES" sz="1600" dirty="0">
            <a:latin typeface="Montserrat" panose="020B0604020202020204" charset="0"/>
          </a:endParaRPr>
        </a:p>
      </dgm:t>
    </dgm:pt>
    <dgm:pt modelId="{0C2CA565-758D-4105-A0FA-1B8853CE96E4}" type="parTrans" cxnId="{5F1AD04E-6FAC-40D8-950C-64DCD7F22906}">
      <dgm:prSet/>
      <dgm:spPr/>
      <dgm:t>
        <a:bodyPr/>
        <a:lstStyle/>
        <a:p>
          <a:endParaRPr lang="es-ES"/>
        </a:p>
      </dgm:t>
    </dgm:pt>
    <dgm:pt modelId="{E6A7A0A0-0B8B-4C74-A6C5-F42ED8349120}" type="sibTrans" cxnId="{5F1AD04E-6FAC-40D8-950C-64DCD7F22906}">
      <dgm:prSet/>
      <dgm:spPr/>
      <dgm:t>
        <a:bodyPr/>
        <a:lstStyle/>
        <a:p>
          <a:endParaRPr lang="es-ES"/>
        </a:p>
      </dgm:t>
    </dgm:pt>
    <dgm:pt modelId="{40B0C75D-6499-4C70-B742-6A34B24DA248}">
      <dgm:prSet phldrT="[Texto]" custT="1"/>
      <dgm:spPr/>
      <dgm:t>
        <a:bodyPr/>
        <a:lstStyle/>
        <a:p>
          <a:r>
            <a:rPr lang="es-ES" sz="1600" dirty="0" smtClean="0">
              <a:latin typeface="Montserrat" panose="020B0604020202020204" charset="0"/>
            </a:rPr>
            <a:t>Bolivia: gran porcentaje de informalidad</a:t>
          </a:r>
          <a:endParaRPr lang="es-ES" sz="1600" dirty="0">
            <a:latin typeface="Montserrat" panose="020B0604020202020204" charset="0"/>
          </a:endParaRPr>
        </a:p>
      </dgm:t>
    </dgm:pt>
    <dgm:pt modelId="{F9EB8321-AC65-4F9D-9BF6-2FEE4A0EE8C7}" type="parTrans" cxnId="{B3B9D22B-4D9B-4E1B-8B99-68DBA0D55391}">
      <dgm:prSet/>
      <dgm:spPr/>
      <dgm:t>
        <a:bodyPr/>
        <a:lstStyle/>
        <a:p>
          <a:endParaRPr lang="es-ES"/>
        </a:p>
      </dgm:t>
    </dgm:pt>
    <dgm:pt modelId="{E1B38FE9-A50F-4ACF-B3C1-B2BDC02BC927}" type="sibTrans" cxnId="{B3B9D22B-4D9B-4E1B-8B99-68DBA0D55391}">
      <dgm:prSet/>
      <dgm:spPr/>
      <dgm:t>
        <a:bodyPr/>
        <a:lstStyle/>
        <a:p>
          <a:endParaRPr lang="es-ES"/>
        </a:p>
      </dgm:t>
    </dgm:pt>
    <dgm:pt modelId="{1010F269-AC98-4AA6-BF6E-68DC27EB5D8F}" type="pres">
      <dgm:prSet presAssocID="{185E8CAD-C112-4E43-B5A8-A26A8429E93B}" presName="linear" presStyleCnt="0">
        <dgm:presLayoutVars>
          <dgm:dir/>
          <dgm:animLvl val="lvl"/>
          <dgm:resizeHandles val="exact"/>
        </dgm:presLayoutVars>
      </dgm:prSet>
      <dgm:spPr/>
    </dgm:pt>
    <dgm:pt modelId="{AF762C5E-8574-4B49-A95C-AF0A3446AE9C}" type="pres">
      <dgm:prSet presAssocID="{B6DA572F-5E57-4698-9281-6CD52FB417A1}" presName="parentLin" presStyleCnt="0"/>
      <dgm:spPr/>
    </dgm:pt>
    <dgm:pt modelId="{EDB89556-629D-405B-8F76-B3C6CB3E3329}" type="pres">
      <dgm:prSet presAssocID="{B6DA572F-5E57-4698-9281-6CD52FB417A1}" presName="parentLeftMargin" presStyleLbl="node1" presStyleIdx="0" presStyleCnt="5"/>
      <dgm:spPr/>
    </dgm:pt>
    <dgm:pt modelId="{006E1B87-4255-4D86-8FDA-14615E7502E6}" type="pres">
      <dgm:prSet presAssocID="{B6DA572F-5E57-4698-9281-6CD52FB417A1}" presName="parentText" presStyleLbl="node1" presStyleIdx="0" presStyleCnt="5">
        <dgm:presLayoutVars>
          <dgm:chMax val="0"/>
          <dgm:bulletEnabled val="1"/>
        </dgm:presLayoutVars>
      </dgm:prSet>
      <dgm:spPr/>
      <dgm:t>
        <a:bodyPr/>
        <a:lstStyle/>
        <a:p>
          <a:endParaRPr lang="es-ES"/>
        </a:p>
      </dgm:t>
    </dgm:pt>
    <dgm:pt modelId="{E3A843ED-6B58-429A-823F-8F3B677481DE}" type="pres">
      <dgm:prSet presAssocID="{B6DA572F-5E57-4698-9281-6CD52FB417A1}" presName="negativeSpace" presStyleCnt="0"/>
      <dgm:spPr/>
    </dgm:pt>
    <dgm:pt modelId="{74993E59-63A3-42FB-B9B0-701F465A0208}" type="pres">
      <dgm:prSet presAssocID="{B6DA572F-5E57-4698-9281-6CD52FB417A1}" presName="childText" presStyleLbl="conFgAcc1" presStyleIdx="0" presStyleCnt="5" custScaleX="90476">
        <dgm:presLayoutVars>
          <dgm:bulletEnabled val="1"/>
        </dgm:presLayoutVars>
      </dgm:prSet>
      <dgm:spPr/>
    </dgm:pt>
    <dgm:pt modelId="{8AA7E6B2-4A8B-487D-83E1-53B7733899F5}" type="pres">
      <dgm:prSet presAssocID="{EB4A580C-3B3F-4A73-8215-0D62641214CB}" presName="spaceBetweenRectangles" presStyleCnt="0"/>
      <dgm:spPr/>
    </dgm:pt>
    <dgm:pt modelId="{E995A4AF-C361-4728-B8F1-D71BEC4924FD}" type="pres">
      <dgm:prSet presAssocID="{853D4336-5DB5-49DD-9793-8652636BC846}" presName="parentLin" presStyleCnt="0"/>
      <dgm:spPr/>
    </dgm:pt>
    <dgm:pt modelId="{5E6EF7F5-D976-48A0-9191-DB683BC60CEE}" type="pres">
      <dgm:prSet presAssocID="{853D4336-5DB5-49DD-9793-8652636BC846}" presName="parentLeftMargin" presStyleLbl="node1" presStyleIdx="0" presStyleCnt="5"/>
      <dgm:spPr/>
    </dgm:pt>
    <dgm:pt modelId="{7390B7BF-58F1-46F7-851C-5C949F69E616}" type="pres">
      <dgm:prSet presAssocID="{853D4336-5DB5-49DD-9793-8652636BC846}" presName="parentText" presStyleLbl="node1" presStyleIdx="1" presStyleCnt="5">
        <dgm:presLayoutVars>
          <dgm:chMax val="0"/>
          <dgm:bulletEnabled val="1"/>
        </dgm:presLayoutVars>
      </dgm:prSet>
      <dgm:spPr/>
      <dgm:t>
        <a:bodyPr/>
        <a:lstStyle/>
        <a:p>
          <a:endParaRPr lang="es-ES"/>
        </a:p>
      </dgm:t>
    </dgm:pt>
    <dgm:pt modelId="{F43F80EB-84AD-45E3-875B-12EEE1FCAC06}" type="pres">
      <dgm:prSet presAssocID="{853D4336-5DB5-49DD-9793-8652636BC846}" presName="negativeSpace" presStyleCnt="0"/>
      <dgm:spPr/>
    </dgm:pt>
    <dgm:pt modelId="{FDD1102F-20C6-4718-91A7-E688D9133950}" type="pres">
      <dgm:prSet presAssocID="{853D4336-5DB5-49DD-9793-8652636BC846}" presName="childText" presStyleLbl="conFgAcc1" presStyleIdx="1" presStyleCnt="5" custScaleX="90476">
        <dgm:presLayoutVars>
          <dgm:bulletEnabled val="1"/>
        </dgm:presLayoutVars>
      </dgm:prSet>
      <dgm:spPr/>
    </dgm:pt>
    <dgm:pt modelId="{DAC26FC5-C769-48DF-A8E4-F655C7F2760D}" type="pres">
      <dgm:prSet presAssocID="{9D4BA378-B9AC-4599-9899-FCD2996BF6E7}" presName="spaceBetweenRectangles" presStyleCnt="0"/>
      <dgm:spPr/>
    </dgm:pt>
    <dgm:pt modelId="{E21CC28A-3491-41AF-B3A8-39D68E3C7762}" type="pres">
      <dgm:prSet presAssocID="{41769A28-C6BE-4223-B84C-112813124872}" presName="parentLin" presStyleCnt="0"/>
      <dgm:spPr/>
    </dgm:pt>
    <dgm:pt modelId="{46F001C6-A5FD-4783-A4A6-EAC362A98AE5}" type="pres">
      <dgm:prSet presAssocID="{41769A28-C6BE-4223-B84C-112813124872}" presName="parentLeftMargin" presStyleLbl="node1" presStyleIdx="1" presStyleCnt="5"/>
      <dgm:spPr/>
    </dgm:pt>
    <dgm:pt modelId="{66253803-F3DC-4D36-9265-CB398CAA67BE}" type="pres">
      <dgm:prSet presAssocID="{41769A28-C6BE-4223-B84C-112813124872}" presName="parentText" presStyleLbl="node1" presStyleIdx="2" presStyleCnt="5">
        <dgm:presLayoutVars>
          <dgm:chMax val="0"/>
          <dgm:bulletEnabled val="1"/>
        </dgm:presLayoutVars>
      </dgm:prSet>
      <dgm:spPr/>
      <dgm:t>
        <a:bodyPr/>
        <a:lstStyle/>
        <a:p>
          <a:endParaRPr lang="es-ES"/>
        </a:p>
      </dgm:t>
    </dgm:pt>
    <dgm:pt modelId="{CF5619CF-8FA4-4CF3-B9EC-073F5EAD4EC7}" type="pres">
      <dgm:prSet presAssocID="{41769A28-C6BE-4223-B84C-112813124872}" presName="negativeSpace" presStyleCnt="0"/>
      <dgm:spPr/>
    </dgm:pt>
    <dgm:pt modelId="{C98B4554-6913-479C-8711-2E192EC28359}" type="pres">
      <dgm:prSet presAssocID="{41769A28-C6BE-4223-B84C-112813124872}" presName="childText" presStyleLbl="conFgAcc1" presStyleIdx="2" presStyleCnt="5" custScaleX="90476">
        <dgm:presLayoutVars>
          <dgm:bulletEnabled val="1"/>
        </dgm:presLayoutVars>
      </dgm:prSet>
      <dgm:spPr/>
    </dgm:pt>
    <dgm:pt modelId="{FA46A518-3B42-4B73-8A4C-FCB4409E5AE6}" type="pres">
      <dgm:prSet presAssocID="{F82EED1C-0A03-4223-A82C-D2FA30E6B00F}" presName="spaceBetweenRectangles" presStyleCnt="0"/>
      <dgm:spPr/>
    </dgm:pt>
    <dgm:pt modelId="{9759C76C-C28A-4C78-B6E8-2C4329A61703}" type="pres">
      <dgm:prSet presAssocID="{D7E4154E-6CC4-4E7C-B6A6-BC2BA6B5B2F6}" presName="parentLin" presStyleCnt="0"/>
      <dgm:spPr/>
    </dgm:pt>
    <dgm:pt modelId="{3ACA8BEA-8627-4A88-BC0F-0AD25A82C7CD}" type="pres">
      <dgm:prSet presAssocID="{D7E4154E-6CC4-4E7C-B6A6-BC2BA6B5B2F6}" presName="parentLeftMargin" presStyleLbl="node1" presStyleIdx="2" presStyleCnt="5"/>
      <dgm:spPr/>
    </dgm:pt>
    <dgm:pt modelId="{3AC38993-0036-447E-A421-A34785B7B2D3}" type="pres">
      <dgm:prSet presAssocID="{D7E4154E-6CC4-4E7C-B6A6-BC2BA6B5B2F6}" presName="parentText" presStyleLbl="node1" presStyleIdx="3" presStyleCnt="5">
        <dgm:presLayoutVars>
          <dgm:chMax val="0"/>
          <dgm:bulletEnabled val="1"/>
        </dgm:presLayoutVars>
      </dgm:prSet>
      <dgm:spPr/>
      <dgm:t>
        <a:bodyPr/>
        <a:lstStyle/>
        <a:p>
          <a:endParaRPr lang="es-ES"/>
        </a:p>
      </dgm:t>
    </dgm:pt>
    <dgm:pt modelId="{C5DAADDC-DC98-44EA-BE98-19647373FF2E}" type="pres">
      <dgm:prSet presAssocID="{D7E4154E-6CC4-4E7C-B6A6-BC2BA6B5B2F6}" presName="negativeSpace" presStyleCnt="0"/>
      <dgm:spPr/>
    </dgm:pt>
    <dgm:pt modelId="{2D407407-509D-4472-97E9-7CE52A376B99}" type="pres">
      <dgm:prSet presAssocID="{D7E4154E-6CC4-4E7C-B6A6-BC2BA6B5B2F6}" presName="childText" presStyleLbl="conFgAcc1" presStyleIdx="3" presStyleCnt="5" custScaleX="88889">
        <dgm:presLayoutVars>
          <dgm:bulletEnabled val="1"/>
        </dgm:presLayoutVars>
      </dgm:prSet>
      <dgm:spPr/>
    </dgm:pt>
    <dgm:pt modelId="{4B1C83C8-CB5D-4757-AE70-F7C598B7318A}" type="pres">
      <dgm:prSet presAssocID="{E6A7A0A0-0B8B-4C74-A6C5-F42ED8349120}" presName="spaceBetweenRectangles" presStyleCnt="0"/>
      <dgm:spPr/>
    </dgm:pt>
    <dgm:pt modelId="{7FDA3F1A-C03D-4EA9-8D6D-ABEC77C407CD}" type="pres">
      <dgm:prSet presAssocID="{40B0C75D-6499-4C70-B742-6A34B24DA248}" presName="parentLin" presStyleCnt="0"/>
      <dgm:spPr/>
    </dgm:pt>
    <dgm:pt modelId="{33BAEE06-918C-4431-9618-9F53DFAE3AC3}" type="pres">
      <dgm:prSet presAssocID="{40B0C75D-6499-4C70-B742-6A34B24DA248}" presName="parentLeftMargin" presStyleLbl="node1" presStyleIdx="3" presStyleCnt="5"/>
      <dgm:spPr/>
    </dgm:pt>
    <dgm:pt modelId="{AAAB5C6F-A6AA-427C-BCB6-EB32458D6D3B}" type="pres">
      <dgm:prSet presAssocID="{40B0C75D-6499-4C70-B742-6A34B24DA248}" presName="parentText" presStyleLbl="node1" presStyleIdx="4" presStyleCnt="5">
        <dgm:presLayoutVars>
          <dgm:chMax val="0"/>
          <dgm:bulletEnabled val="1"/>
        </dgm:presLayoutVars>
      </dgm:prSet>
      <dgm:spPr/>
      <dgm:t>
        <a:bodyPr/>
        <a:lstStyle/>
        <a:p>
          <a:endParaRPr lang="es-ES"/>
        </a:p>
      </dgm:t>
    </dgm:pt>
    <dgm:pt modelId="{A453BFB3-2A2A-4B64-BCBE-D7C476F4CFB4}" type="pres">
      <dgm:prSet presAssocID="{40B0C75D-6499-4C70-B742-6A34B24DA248}" presName="negativeSpace" presStyleCnt="0"/>
      <dgm:spPr/>
    </dgm:pt>
    <dgm:pt modelId="{66F1F639-F703-43DE-B775-576AD5FAEF76}" type="pres">
      <dgm:prSet presAssocID="{40B0C75D-6499-4C70-B742-6A34B24DA248}" presName="childText" presStyleLbl="conFgAcc1" presStyleIdx="4" presStyleCnt="5" custScaleX="88889">
        <dgm:presLayoutVars>
          <dgm:bulletEnabled val="1"/>
        </dgm:presLayoutVars>
      </dgm:prSet>
      <dgm:spPr/>
    </dgm:pt>
  </dgm:ptLst>
  <dgm:cxnLst>
    <dgm:cxn modelId="{F6B79052-0D8D-435B-ACE0-64477C7348DC}" type="presOf" srcId="{853D4336-5DB5-49DD-9793-8652636BC846}" destId="{7390B7BF-58F1-46F7-851C-5C949F69E616}" srcOrd="1" destOrd="0" presId="urn:microsoft.com/office/officeart/2005/8/layout/list1"/>
    <dgm:cxn modelId="{DFEFB937-11F7-4A12-A0B5-CBD66152CA89}" type="presOf" srcId="{185E8CAD-C112-4E43-B5A8-A26A8429E93B}" destId="{1010F269-AC98-4AA6-BF6E-68DC27EB5D8F}" srcOrd="0" destOrd="0" presId="urn:microsoft.com/office/officeart/2005/8/layout/list1"/>
    <dgm:cxn modelId="{3DDD1512-A3C4-49B6-81C5-C7CC82C8F625}" type="presOf" srcId="{40B0C75D-6499-4C70-B742-6A34B24DA248}" destId="{AAAB5C6F-A6AA-427C-BCB6-EB32458D6D3B}" srcOrd="1" destOrd="0" presId="urn:microsoft.com/office/officeart/2005/8/layout/list1"/>
    <dgm:cxn modelId="{278C5540-C42A-4DC2-AA0F-9986E6DA9325}" type="presOf" srcId="{853D4336-5DB5-49DD-9793-8652636BC846}" destId="{5E6EF7F5-D976-48A0-9191-DB683BC60CEE}" srcOrd="0" destOrd="0" presId="urn:microsoft.com/office/officeart/2005/8/layout/list1"/>
    <dgm:cxn modelId="{5EB26E5C-765C-431D-A649-2840C12C9E9E}" type="presOf" srcId="{D7E4154E-6CC4-4E7C-B6A6-BC2BA6B5B2F6}" destId="{3ACA8BEA-8627-4A88-BC0F-0AD25A82C7CD}" srcOrd="0" destOrd="0" presId="urn:microsoft.com/office/officeart/2005/8/layout/list1"/>
    <dgm:cxn modelId="{85266BE5-8E87-49E7-A7EA-7EEEB1BF85EA}" srcId="{185E8CAD-C112-4E43-B5A8-A26A8429E93B}" destId="{853D4336-5DB5-49DD-9793-8652636BC846}" srcOrd="1" destOrd="0" parTransId="{427EDFA0-A0E9-4902-9E4A-545BCA598F86}" sibTransId="{9D4BA378-B9AC-4599-9899-FCD2996BF6E7}"/>
    <dgm:cxn modelId="{557E0AF8-4D3B-4D46-9023-66BCCF98D5E1}" type="presOf" srcId="{41769A28-C6BE-4223-B84C-112813124872}" destId="{46F001C6-A5FD-4783-A4A6-EAC362A98AE5}" srcOrd="0" destOrd="0" presId="urn:microsoft.com/office/officeart/2005/8/layout/list1"/>
    <dgm:cxn modelId="{6E58FB7D-B249-4F39-AFF5-7D9003A72F6B}" type="presOf" srcId="{D7E4154E-6CC4-4E7C-B6A6-BC2BA6B5B2F6}" destId="{3AC38993-0036-447E-A421-A34785B7B2D3}" srcOrd="1" destOrd="0" presId="urn:microsoft.com/office/officeart/2005/8/layout/list1"/>
    <dgm:cxn modelId="{02774C80-B640-41E4-9185-A19E05B2EA55}" type="presOf" srcId="{40B0C75D-6499-4C70-B742-6A34B24DA248}" destId="{33BAEE06-918C-4431-9618-9F53DFAE3AC3}" srcOrd="0" destOrd="0" presId="urn:microsoft.com/office/officeart/2005/8/layout/list1"/>
    <dgm:cxn modelId="{2029E61F-3FC2-40F2-9E1E-8B2CF87A77CA}" type="presOf" srcId="{41769A28-C6BE-4223-B84C-112813124872}" destId="{66253803-F3DC-4D36-9265-CB398CAA67BE}" srcOrd="1" destOrd="0" presId="urn:microsoft.com/office/officeart/2005/8/layout/list1"/>
    <dgm:cxn modelId="{A1A4748B-6174-4FDE-9AE2-411C49DA3143}" srcId="{185E8CAD-C112-4E43-B5A8-A26A8429E93B}" destId="{41769A28-C6BE-4223-B84C-112813124872}" srcOrd="2" destOrd="0" parTransId="{23035A33-62CE-44AB-81C1-3318CF49FA64}" sibTransId="{F82EED1C-0A03-4223-A82C-D2FA30E6B00F}"/>
    <dgm:cxn modelId="{17C879E1-775F-4FF8-844E-8378EBD5EAF2}" type="presOf" srcId="{B6DA572F-5E57-4698-9281-6CD52FB417A1}" destId="{EDB89556-629D-405B-8F76-B3C6CB3E3329}" srcOrd="0" destOrd="0" presId="urn:microsoft.com/office/officeart/2005/8/layout/list1"/>
    <dgm:cxn modelId="{9D8EFE73-4818-41FD-842F-3A8C5B44FFB2}" srcId="{185E8CAD-C112-4E43-B5A8-A26A8429E93B}" destId="{B6DA572F-5E57-4698-9281-6CD52FB417A1}" srcOrd="0" destOrd="0" parTransId="{D3E37C4C-629F-404D-A9C8-59AC522AFA3D}" sibTransId="{EB4A580C-3B3F-4A73-8215-0D62641214CB}"/>
    <dgm:cxn modelId="{5F1AD04E-6FAC-40D8-950C-64DCD7F22906}" srcId="{185E8CAD-C112-4E43-B5A8-A26A8429E93B}" destId="{D7E4154E-6CC4-4E7C-B6A6-BC2BA6B5B2F6}" srcOrd="3" destOrd="0" parTransId="{0C2CA565-758D-4105-A0FA-1B8853CE96E4}" sibTransId="{E6A7A0A0-0B8B-4C74-A6C5-F42ED8349120}"/>
    <dgm:cxn modelId="{B3B9D22B-4D9B-4E1B-8B99-68DBA0D55391}" srcId="{185E8CAD-C112-4E43-B5A8-A26A8429E93B}" destId="{40B0C75D-6499-4C70-B742-6A34B24DA248}" srcOrd="4" destOrd="0" parTransId="{F9EB8321-AC65-4F9D-9BF6-2FEE4A0EE8C7}" sibTransId="{E1B38FE9-A50F-4ACF-B3C1-B2BDC02BC927}"/>
    <dgm:cxn modelId="{D7AD6278-12F1-4A7A-A715-D0B5D5EF4FAA}" type="presOf" srcId="{B6DA572F-5E57-4698-9281-6CD52FB417A1}" destId="{006E1B87-4255-4D86-8FDA-14615E7502E6}" srcOrd="1" destOrd="0" presId="urn:microsoft.com/office/officeart/2005/8/layout/list1"/>
    <dgm:cxn modelId="{6DC45A5C-A987-4E15-80C9-B70A77CFC356}" type="presParOf" srcId="{1010F269-AC98-4AA6-BF6E-68DC27EB5D8F}" destId="{AF762C5E-8574-4B49-A95C-AF0A3446AE9C}" srcOrd="0" destOrd="0" presId="urn:microsoft.com/office/officeart/2005/8/layout/list1"/>
    <dgm:cxn modelId="{74DBC203-0CDE-4D55-862F-F7A2FC7FE2E3}" type="presParOf" srcId="{AF762C5E-8574-4B49-A95C-AF0A3446AE9C}" destId="{EDB89556-629D-405B-8F76-B3C6CB3E3329}" srcOrd="0" destOrd="0" presId="urn:microsoft.com/office/officeart/2005/8/layout/list1"/>
    <dgm:cxn modelId="{B95131C4-D571-4C15-BC95-360500175A94}" type="presParOf" srcId="{AF762C5E-8574-4B49-A95C-AF0A3446AE9C}" destId="{006E1B87-4255-4D86-8FDA-14615E7502E6}" srcOrd="1" destOrd="0" presId="urn:microsoft.com/office/officeart/2005/8/layout/list1"/>
    <dgm:cxn modelId="{325A7FBB-8607-43AC-812A-6B87B232E1DF}" type="presParOf" srcId="{1010F269-AC98-4AA6-BF6E-68DC27EB5D8F}" destId="{E3A843ED-6B58-429A-823F-8F3B677481DE}" srcOrd="1" destOrd="0" presId="urn:microsoft.com/office/officeart/2005/8/layout/list1"/>
    <dgm:cxn modelId="{C553B743-65B7-46E3-9E90-01CFB404201C}" type="presParOf" srcId="{1010F269-AC98-4AA6-BF6E-68DC27EB5D8F}" destId="{74993E59-63A3-42FB-B9B0-701F465A0208}" srcOrd="2" destOrd="0" presId="urn:microsoft.com/office/officeart/2005/8/layout/list1"/>
    <dgm:cxn modelId="{5A833E0B-D7CE-4FB5-8CE3-FB1ED0E77DD9}" type="presParOf" srcId="{1010F269-AC98-4AA6-BF6E-68DC27EB5D8F}" destId="{8AA7E6B2-4A8B-487D-83E1-53B7733899F5}" srcOrd="3" destOrd="0" presId="urn:microsoft.com/office/officeart/2005/8/layout/list1"/>
    <dgm:cxn modelId="{70E098EB-916C-4721-958A-5CC27BD7C6D3}" type="presParOf" srcId="{1010F269-AC98-4AA6-BF6E-68DC27EB5D8F}" destId="{E995A4AF-C361-4728-B8F1-D71BEC4924FD}" srcOrd="4" destOrd="0" presId="urn:microsoft.com/office/officeart/2005/8/layout/list1"/>
    <dgm:cxn modelId="{2940B28B-A7B1-4C6D-8A28-1877285237C1}" type="presParOf" srcId="{E995A4AF-C361-4728-B8F1-D71BEC4924FD}" destId="{5E6EF7F5-D976-48A0-9191-DB683BC60CEE}" srcOrd="0" destOrd="0" presId="urn:microsoft.com/office/officeart/2005/8/layout/list1"/>
    <dgm:cxn modelId="{E1F2BAAC-104B-42F9-86F8-7F4510D01223}" type="presParOf" srcId="{E995A4AF-C361-4728-B8F1-D71BEC4924FD}" destId="{7390B7BF-58F1-46F7-851C-5C949F69E616}" srcOrd="1" destOrd="0" presId="urn:microsoft.com/office/officeart/2005/8/layout/list1"/>
    <dgm:cxn modelId="{8927DD22-30E3-411C-9B00-252E2549D3E0}" type="presParOf" srcId="{1010F269-AC98-4AA6-BF6E-68DC27EB5D8F}" destId="{F43F80EB-84AD-45E3-875B-12EEE1FCAC06}" srcOrd="5" destOrd="0" presId="urn:microsoft.com/office/officeart/2005/8/layout/list1"/>
    <dgm:cxn modelId="{EA6E011A-36D0-4514-AD6D-8433BAF9F369}" type="presParOf" srcId="{1010F269-AC98-4AA6-BF6E-68DC27EB5D8F}" destId="{FDD1102F-20C6-4718-91A7-E688D9133950}" srcOrd="6" destOrd="0" presId="urn:microsoft.com/office/officeart/2005/8/layout/list1"/>
    <dgm:cxn modelId="{A5F9C374-B62B-482B-AE4B-A6667D3741B7}" type="presParOf" srcId="{1010F269-AC98-4AA6-BF6E-68DC27EB5D8F}" destId="{DAC26FC5-C769-48DF-A8E4-F655C7F2760D}" srcOrd="7" destOrd="0" presId="urn:microsoft.com/office/officeart/2005/8/layout/list1"/>
    <dgm:cxn modelId="{089B6881-91C8-48D7-85D0-DE53D4DAE50A}" type="presParOf" srcId="{1010F269-AC98-4AA6-BF6E-68DC27EB5D8F}" destId="{E21CC28A-3491-41AF-B3A8-39D68E3C7762}" srcOrd="8" destOrd="0" presId="urn:microsoft.com/office/officeart/2005/8/layout/list1"/>
    <dgm:cxn modelId="{C118D8C1-9700-4F1B-A73E-2F11030B7C73}" type="presParOf" srcId="{E21CC28A-3491-41AF-B3A8-39D68E3C7762}" destId="{46F001C6-A5FD-4783-A4A6-EAC362A98AE5}" srcOrd="0" destOrd="0" presId="urn:microsoft.com/office/officeart/2005/8/layout/list1"/>
    <dgm:cxn modelId="{C331A358-7299-4B42-B7BC-E1C5B47ECBF0}" type="presParOf" srcId="{E21CC28A-3491-41AF-B3A8-39D68E3C7762}" destId="{66253803-F3DC-4D36-9265-CB398CAA67BE}" srcOrd="1" destOrd="0" presId="urn:microsoft.com/office/officeart/2005/8/layout/list1"/>
    <dgm:cxn modelId="{6C8E34E5-DBD7-48C0-96A4-1FEE997DC89B}" type="presParOf" srcId="{1010F269-AC98-4AA6-BF6E-68DC27EB5D8F}" destId="{CF5619CF-8FA4-4CF3-B9EC-073F5EAD4EC7}" srcOrd="9" destOrd="0" presId="urn:microsoft.com/office/officeart/2005/8/layout/list1"/>
    <dgm:cxn modelId="{D87F4414-988A-4FB7-AEFD-E5ECF4B294AB}" type="presParOf" srcId="{1010F269-AC98-4AA6-BF6E-68DC27EB5D8F}" destId="{C98B4554-6913-479C-8711-2E192EC28359}" srcOrd="10" destOrd="0" presId="urn:microsoft.com/office/officeart/2005/8/layout/list1"/>
    <dgm:cxn modelId="{95281C94-5CF6-4DAA-84BD-73BE872C615B}" type="presParOf" srcId="{1010F269-AC98-4AA6-BF6E-68DC27EB5D8F}" destId="{FA46A518-3B42-4B73-8A4C-FCB4409E5AE6}" srcOrd="11" destOrd="0" presId="urn:microsoft.com/office/officeart/2005/8/layout/list1"/>
    <dgm:cxn modelId="{65B1BE51-9B3A-4579-81F8-80F3B747FC22}" type="presParOf" srcId="{1010F269-AC98-4AA6-BF6E-68DC27EB5D8F}" destId="{9759C76C-C28A-4C78-B6E8-2C4329A61703}" srcOrd="12" destOrd="0" presId="urn:microsoft.com/office/officeart/2005/8/layout/list1"/>
    <dgm:cxn modelId="{2E38C701-6D3F-4F40-8DBF-6C9B386C8522}" type="presParOf" srcId="{9759C76C-C28A-4C78-B6E8-2C4329A61703}" destId="{3ACA8BEA-8627-4A88-BC0F-0AD25A82C7CD}" srcOrd="0" destOrd="0" presId="urn:microsoft.com/office/officeart/2005/8/layout/list1"/>
    <dgm:cxn modelId="{1D94F3DF-D1F8-4026-BCFD-D52C5BE9B7A0}" type="presParOf" srcId="{9759C76C-C28A-4C78-B6E8-2C4329A61703}" destId="{3AC38993-0036-447E-A421-A34785B7B2D3}" srcOrd="1" destOrd="0" presId="urn:microsoft.com/office/officeart/2005/8/layout/list1"/>
    <dgm:cxn modelId="{8E63DFE7-D6A1-4717-87E0-10F6F97D6107}" type="presParOf" srcId="{1010F269-AC98-4AA6-BF6E-68DC27EB5D8F}" destId="{C5DAADDC-DC98-44EA-BE98-19647373FF2E}" srcOrd="13" destOrd="0" presId="urn:microsoft.com/office/officeart/2005/8/layout/list1"/>
    <dgm:cxn modelId="{3CD21E90-3103-4036-BF3C-EDCC39570D96}" type="presParOf" srcId="{1010F269-AC98-4AA6-BF6E-68DC27EB5D8F}" destId="{2D407407-509D-4472-97E9-7CE52A376B99}" srcOrd="14" destOrd="0" presId="urn:microsoft.com/office/officeart/2005/8/layout/list1"/>
    <dgm:cxn modelId="{FA512FF6-5349-4CFE-BDD0-42B8BF3C7641}" type="presParOf" srcId="{1010F269-AC98-4AA6-BF6E-68DC27EB5D8F}" destId="{4B1C83C8-CB5D-4757-AE70-F7C598B7318A}" srcOrd="15" destOrd="0" presId="urn:microsoft.com/office/officeart/2005/8/layout/list1"/>
    <dgm:cxn modelId="{7C11C10B-63A3-4B68-8DB5-2B270AC2F49F}" type="presParOf" srcId="{1010F269-AC98-4AA6-BF6E-68DC27EB5D8F}" destId="{7FDA3F1A-C03D-4EA9-8D6D-ABEC77C407CD}" srcOrd="16" destOrd="0" presId="urn:microsoft.com/office/officeart/2005/8/layout/list1"/>
    <dgm:cxn modelId="{20D3CA58-A9BC-40BD-8786-9DFDA69D47C1}" type="presParOf" srcId="{7FDA3F1A-C03D-4EA9-8D6D-ABEC77C407CD}" destId="{33BAEE06-918C-4431-9618-9F53DFAE3AC3}" srcOrd="0" destOrd="0" presId="urn:microsoft.com/office/officeart/2005/8/layout/list1"/>
    <dgm:cxn modelId="{F16B758A-21AD-45D9-AF94-99907B9AF686}" type="presParOf" srcId="{7FDA3F1A-C03D-4EA9-8D6D-ABEC77C407CD}" destId="{AAAB5C6F-A6AA-427C-BCB6-EB32458D6D3B}" srcOrd="1" destOrd="0" presId="urn:microsoft.com/office/officeart/2005/8/layout/list1"/>
    <dgm:cxn modelId="{8B8BEDF2-550F-400C-BC0A-CC3AED481280}" type="presParOf" srcId="{1010F269-AC98-4AA6-BF6E-68DC27EB5D8F}" destId="{A453BFB3-2A2A-4B64-BCBE-D7C476F4CFB4}" srcOrd="17" destOrd="0" presId="urn:microsoft.com/office/officeart/2005/8/layout/list1"/>
    <dgm:cxn modelId="{26126C23-A0A9-4B29-BFA6-3E3758C04800}" type="presParOf" srcId="{1010F269-AC98-4AA6-BF6E-68DC27EB5D8F}" destId="{66F1F639-F703-43DE-B775-576AD5FAEF7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8F4CEF-F747-44A7-8523-E28B332B5EC9}" type="doc">
      <dgm:prSet loTypeId="urn:microsoft.com/office/officeart/2005/8/layout/process1" loCatId="process" qsTypeId="urn:microsoft.com/office/officeart/2005/8/quickstyle/simple3" qsCatId="simple" csTypeId="urn:microsoft.com/office/officeart/2005/8/colors/accent1_2" csCatId="accent1" phldr="1"/>
      <dgm:spPr/>
    </dgm:pt>
    <dgm:pt modelId="{A6E8A8EB-B9DE-4C3D-A9F3-D291CB37361D}">
      <dgm:prSet phldrT="[Texto]" custT="1"/>
      <dgm:spPr/>
      <dgm:t>
        <a:bodyPr/>
        <a:lstStyle/>
        <a:p>
          <a:r>
            <a:rPr lang="es-ES" sz="2000" dirty="0" smtClean="0">
              <a:latin typeface="Montserrat" panose="020B0604020202020204" charset="0"/>
            </a:rPr>
            <a:t>El proceso de integración (zona de libre de comercio) dentro del bloque ha permitido un crecimiento de los intercambios comerciales intracomunitarios, con un valor del período mayor al 40%.  Sin embargo, no ha logrado incrementar la representatividad del comercio intracomunitario respecto al comercio mundial.</a:t>
          </a:r>
          <a:endParaRPr lang="es-ES" sz="2000" dirty="0">
            <a:latin typeface="Montserrat" panose="020B0604020202020204" charset="0"/>
          </a:endParaRPr>
        </a:p>
      </dgm:t>
    </dgm:pt>
    <dgm:pt modelId="{304CD41C-C428-4AA8-B006-D2F3559EE30D}" type="parTrans" cxnId="{652412F2-E945-47AF-A012-9EE552965E93}">
      <dgm:prSet/>
      <dgm:spPr/>
      <dgm:t>
        <a:bodyPr/>
        <a:lstStyle/>
        <a:p>
          <a:endParaRPr lang="es-ES"/>
        </a:p>
      </dgm:t>
    </dgm:pt>
    <dgm:pt modelId="{7337C299-59FB-43C2-B22E-E85F946AA247}" type="sibTrans" cxnId="{652412F2-E945-47AF-A012-9EE552965E93}">
      <dgm:prSet/>
      <dgm:spPr/>
      <dgm:t>
        <a:bodyPr/>
        <a:lstStyle/>
        <a:p>
          <a:endParaRPr lang="es-ES"/>
        </a:p>
      </dgm:t>
    </dgm:pt>
    <dgm:pt modelId="{C6237227-B8BF-47C7-816D-B6F3D7B045F5}">
      <dgm:prSet phldrT="[Texto]" custT="1"/>
      <dgm:spPr/>
      <dgm:t>
        <a:bodyPr/>
        <a:lstStyle/>
        <a:p>
          <a:r>
            <a:rPr lang="es-ES" sz="2000" dirty="0" smtClean="0">
              <a:latin typeface="Montserrat" panose="020B0604020202020204" charset="0"/>
            </a:rPr>
            <a:t>El área perteneciente a defensa comercial de la CAN realice investigaciones precisas que revelen a nivel de cada país las causas que motivan la preferencia de comercializar con mercados externos a la CAN con el fin de establecer, por un lado, estrategias para fortalecer el mercado interno y por otro, identificar prácticas desleales del comercio </a:t>
          </a:r>
          <a:endParaRPr lang="es-ES" sz="2000" dirty="0">
            <a:latin typeface="Montserrat" panose="020B0604020202020204" charset="0"/>
          </a:endParaRPr>
        </a:p>
      </dgm:t>
    </dgm:pt>
    <dgm:pt modelId="{0581953C-5DDB-4D75-A110-63EFEC5F0557}" type="parTrans" cxnId="{519713BB-7326-4F70-AD10-BBC759680691}">
      <dgm:prSet/>
      <dgm:spPr/>
      <dgm:t>
        <a:bodyPr/>
        <a:lstStyle/>
        <a:p>
          <a:endParaRPr lang="es-ES"/>
        </a:p>
      </dgm:t>
    </dgm:pt>
    <dgm:pt modelId="{BF33E978-0744-4026-B5C6-539A0AC5CB3C}" type="sibTrans" cxnId="{519713BB-7326-4F70-AD10-BBC759680691}">
      <dgm:prSet/>
      <dgm:spPr/>
      <dgm:t>
        <a:bodyPr/>
        <a:lstStyle/>
        <a:p>
          <a:endParaRPr lang="es-ES"/>
        </a:p>
      </dgm:t>
    </dgm:pt>
    <dgm:pt modelId="{771EFA69-676F-4923-9EA9-38B8721C8B4B}" type="pres">
      <dgm:prSet presAssocID="{4C8F4CEF-F747-44A7-8523-E28B332B5EC9}" presName="Name0" presStyleCnt="0">
        <dgm:presLayoutVars>
          <dgm:dir/>
          <dgm:resizeHandles val="exact"/>
        </dgm:presLayoutVars>
      </dgm:prSet>
      <dgm:spPr/>
    </dgm:pt>
    <dgm:pt modelId="{CA880388-8847-4EB8-8A85-0ED52D4319B6}" type="pres">
      <dgm:prSet presAssocID="{A6E8A8EB-B9DE-4C3D-A9F3-D291CB37361D}" presName="node" presStyleLbl="node1" presStyleIdx="0" presStyleCnt="2">
        <dgm:presLayoutVars>
          <dgm:bulletEnabled val="1"/>
        </dgm:presLayoutVars>
      </dgm:prSet>
      <dgm:spPr/>
      <dgm:t>
        <a:bodyPr/>
        <a:lstStyle/>
        <a:p>
          <a:endParaRPr lang="es-ES"/>
        </a:p>
      </dgm:t>
    </dgm:pt>
    <dgm:pt modelId="{EF6947A3-4987-4FCF-BE68-33DB9357D5E7}" type="pres">
      <dgm:prSet presAssocID="{7337C299-59FB-43C2-B22E-E85F946AA247}" presName="sibTrans" presStyleLbl="sibTrans2D1" presStyleIdx="0" presStyleCnt="1"/>
      <dgm:spPr/>
    </dgm:pt>
    <dgm:pt modelId="{C0C50A3F-A94D-457E-BA77-9940064441AF}" type="pres">
      <dgm:prSet presAssocID="{7337C299-59FB-43C2-B22E-E85F946AA247}" presName="connectorText" presStyleLbl="sibTrans2D1" presStyleIdx="0" presStyleCnt="1"/>
      <dgm:spPr/>
    </dgm:pt>
    <dgm:pt modelId="{2D30BDAE-DCDF-4D12-9A98-9CE25E16168D}" type="pres">
      <dgm:prSet presAssocID="{C6237227-B8BF-47C7-816D-B6F3D7B045F5}" presName="node" presStyleLbl="node1" presStyleIdx="1" presStyleCnt="2">
        <dgm:presLayoutVars>
          <dgm:bulletEnabled val="1"/>
        </dgm:presLayoutVars>
      </dgm:prSet>
      <dgm:spPr/>
      <dgm:t>
        <a:bodyPr/>
        <a:lstStyle/>
        <a:p>
          <a:endParaRPr lang="es-ES"/>
        </a:p>
      </dgm:t>
    </dgm:pt>
  </dgm:ptLst>
  <dgm:cxnLst>
    <dgm:cxn modelId="{923F388F-795C-4C5C-B8A4-F99E02B08A6C}" type="presOf" srcId="{4C8F4CEF-F747-44A7-8523-E28B332B5EC9}" destId="{771EFA69-676F-4923-9EA9-38B8721C8B4B}" srcOrd="0" destOrd="0" presId="urn:microsoft.com/office/officeart/2005/8/layout/process1"/>
    <dgm:cxn modelId="{519713BB-7326-4F70-AD10-BBC759680691}" srcId="{4C8F4CEF-F747-44A7-8523-E28B332B5EC9}" destId="{C6237227-B8BF-47C7-816D-B6F3D7B045F5}" srcOrd="1" destOrd="0" parTransId="{0581953C-5DDB-4D75-A110-63EFEC5F0557}" sibTransId="{BF33E978-0744-4026-B5C6-539A0AC5CB3C}"/>
    <dgm:cxn modelId="{4C05DDC8-9B4F-4AB9-9D36-DC4A0C564382}" type="presOf" srcId="{7337C299-59FB-43C2-B22E-E85F946AA247}" destId="{C0C50A3F-A94D-457E-BA77-9940064441AF}" srcOrd="1" destOrd="0" presId="urn:microsoft.com/office/officeart/2005/8/layout/process1"/>
    <dgm:cxn modelId="{9B2138FC-019F-460F-8C74-4D4A7E44452B}" type="presOf" srcId="{C6237227-B8BF-47C7-816D-B6F3D7B045F5}" destId="{2D30BDAE-DCDF-4D12-9A98-9CE25E16168D}" srcOrd="0" destOrd="0" presId="urn:microsoft.com/office/officeart/2005/8/layout/process1"/>
    <dgm:cxn modelId="{F02F570B-354D-442F-85B7-C154C8EB7967}" type="presOf" srcId="{7337C299-59FB-43C2-B22E-E85F946AA247}" destId="{EF6947A3-4987-4FCF-BE68-33DB9357D5E7}" srcOrd="0" destOrd="0" presId="urn:microsoft.com/office/officeart/2005/8/layout/process1"/>
    <dgm:cxn modelId="{C6DDCAA9-4B7F-4E33-A1B1-33DAD2853ADF}" type="presOf" srcId="{A6E8A8EB-B9DE-4C3D-A9F3-D291CB37361D}" destId="{CA880388-8847-4EB8-8A85-0ED52D4319B6}" srcOrd="0" destOrd="0" presId="urn:microsoft.com/office/officeart/2005/8/layout/process1"/>
    <dgm:cxn modelId="{652412F2-E945-47AF-A012-9EE552965E93}" srcId="{4C8F4CEF-F747-44A7-8523-E28B332B5EC9}" destId="{A6E8A8EB-B9DE-4C3D-A9F3-D291CB37361D}" srcOrd="0" destOrd="0" parTransId="{304CD41C-C428-4AA8-B006-D2F3559EE30D}" sibTransId="{7337C299-59FB-43C2-B22E-E85F946AA247}"/>
    <dgm:cxn modelId="{6CFA7C60-A106-493A-9857-2AD5CB1E16EA}" type="presParOf" srcId="{771EFA69-676F-4923-9EA9-38B8721C8B4B}" destId="{CA880388-8847-4EB8-8A85-0ED52D4319B6}" srcOrd="0" destOrd="0" presId="urn:microsoft.com/office/officeart/2005/8/layout/process1"/>
    <dgm:cxn modelId="{D8A2604E-AEAD-476A-8D74-C0AF25B63D6D}" type="presParOf" srcId="{771EFA69-676F-4923-9EA9-38B8721C8B4B}" destId="{EF6947A3-4987-4FCF-BE68-33DB9357D5E7}" srcOrd="1" destOrd="0" presId="urn:microsoft.com/office/officeart/2005/8/layout/process1"/>
    <dgm:cxn modelId="{80A51625-0215-4D5C-ADD6-153E0FAAC271}" type="presParOf" srcId="{EF6947A3-4987-4FCF-BE68-33DB9357D5E7}" destId="{C0C50A3F-A94D-457E-BA77-9940064441AF}" srcOrd="0" destOrd="0" presId="urn:microsoft.com/office/officeart/2005/8/layout/process1"/>
    <dgm:cxn modelId="{B941F5BB-6C98-422A-A5ED-AC1DF4DDFFD9}" type="presParOf" srcId="{771EFA69-676F-4923-9EA9-38B8721C8B4B}" destId="{2D30BDAE-DCDF-4D12-9A98-9CE25E16168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8F4CEF-F747-44A7-8523-E28B332B5EC9}" type="doc">
      <dgm:prSet loTypeId="urn:microsoft.com/office/officeart/2005/8/layout/process1" loCatId="process" qsTypeId="urn:microsoft.com/office/officeart/2005/8/quickstyle/simple3" qsCatId="simple" csTypeId="urn:microsoft.com/office/officeart/2005/8/colors/accent1_2" csCatId="accent1" phldr="1"/>
      <dgm:spPr/>
    </dgm:pt>
    <dgm:pt modelId="{A6E8A8EB-B9DE-4C3D-A9F3-D291CB37361D}">
      <dgm:prSet phldrT="[Texto]" custT="1"/>
      <dgm:spPr/>
      <dgm:t>
        <a:bodyPr/>
        <a:lstStyle/>
        <a:p>
          <a:r>
            <a:rPr lang="es-ES" sz="2000" dirty="0" smtClean="0">
              <a:latin typeface="Montserrat" panose="020B0604020202020204" charset="0"/>
            </a:rPr>
            <a:t>Cuando existe un proceso de integración es más representativo para los países que componen el acuerdo atraer la IED de empresas no originarias de los países miembros ya sea por IED horizontal o vertical. Sin embargo, la CAN como bloque aún mantiene porcentajes de participación extranjera mínimos en comparación con otros países de la región, aun cuando existe una zona de libre comercio.</a:t>
          </a:r>
          <a:endParaRPr lang="es-ES" sz="2000" dirty="0">
            <a:latin typeface="Montserrat" panose="020B0604020202020204" charset="0"/>
          </a:endParaRPr>
        </a:p>
      </dgm:t>
    </dgm:pt>
    <dgm:pt modelId="{304CD41C-C428-4AA8-B006-D2F3559EE30D}" type="parTrans" cxnId="{652412F2-E945-47AF-A012-9EE552965E93}">
      <dgm:prSet/>
      <dgm:spPr/>
      <dgm:t>
        <a:bodyPr/>
        <a:lstStyle/>
        <a:p>
          <a:endParaRPr lang="es-ES"/>
        </a:p>
      </dgm:t>
    </dgm:pt>
    <dgm:pt modelId="{7337C299-59FB-43C2-B22E-E85F946AA247}" type="sibTrans" cxnId="{652412F2-E945-47AF-A012-9EE552965E93}">
      <dgm:prSet/>
      <dgm:spPr/>
      <dgm:t>
        <a:bodyPr/>
        <a:lstStyle/>
        <a:p>
          <a:endParaRPr lang="es-ES"/>
        </a:p>
      </dgm:t>
    </dgm:pt>
    <dgm:pt modelId="{C6237227-B8BF-47C7-816D-B6F3D7B045F5}">
      <dgm:prSet phldrT="[Texto]" custT="1"/>
      <dgm:spPr/>
      <dgm:t>
        <a:bodyPr/>
        <a:lstStyle/>
        <a:p>
          <a:r>
            <a:rPr lang="es-ES" sz="2000" dirty="0" smtClean="0">
              <a:latin typeface="Montserrat" panose="020B0604020202020204" charset="0"/>
            </a:rPr>
            <a:t>Cada uno de los países debe evaluar sus políticas internas en cuanto a seguridad jurídica para los inversionistas, y en general las variables que elevan la puntuación de riesgo país, especialmente en el caso de Ecuador y Bolivia, de tal forma que, los países ofrezcan un entorno atractivo y rentable para el inversionista.</a:t>
          </a:r>
          <a:endParaRPr lang="es-ES" sz="2000" dirty="0">
            <a:latin typeface="Montserrat" panose="020B0604020202020204" charset="0"/>
          </a:endParaRPr>
        </a:p>
      </dgm:t>
    </dgm:pt>
    <dgm:pt modelId="{0581953C-5DDB-4D75-A110-63EFEC5F0557}" type="parTrans" cxnId="{519713BB-7326-4F70-AD10-BBC759680691}">
      <dgm:prSet/>
      <dgm:spPr/>
      <dgm:t>
        <a:bodyPr/>
        <a:lstStyle/>
        <a:p>
          <a:endParaRPr lang="es-ES"/>
        </a:p>
      </dgm:t>
    </dgm:pt>
    <dgm:pt modelId="{BF33E978-0744-4026-B5C6-539A0AC5CB3C}" type="sibTrans" cxnId="{519713BB-7326-4F70-AD10-BBC759680691}">
      <dgm:prSet/>
      <dgm:spPr/>
      <dgm:t>
        <a:bodyPr/>
        <a:lstStyle/>
        <a:p>
          <a:endParaRPr lang="es-ES"/>
        </a:p>
      </dgm:t>
    </dgm:pt>
    <dgm:pt modelId="{771EFA69-676F-4923-9EA9-38B8721C8B4B}" type="pres">
      <dgm:prSet presAssocID="{4C8F4CEF-F747-44A7-8523-E28B332B5EC9}" presName="Name0" presStyleCnt="0">
        <dgm:presLayoutVars>
          <dgm:dir/>
          <dgm:resizeHandles val="exact"/>
        </dgm:presLayoutVars>
      </dgm:prSet>
      <dgm:spPr/>
    </dgm:pt>
    <dgm:pt modelId="{CA880388-8847-4EB8-8A85-0ED52D4319B6}" type="pres">
      <dgm:prSet presAssocID="{A6E8A8EB-B9DE-4C3D-A9F3-D291CB37361D}" presName="node" presStyleLbl="node1" presStyleIdx="0" presStyleCnt="2">
        <dgm:presLayoutVars>
          <dgm:bulletEnabled val="1"/>
        </dgm:presLayoutVars>
      </dgm:prSet>
      <dgm:spPr/>
      <dgm:t>
        <a:bodyPr/>
        <a:lstStyle/>
        <a:p>
          <a:endParaRPr lang="es-ES"/>
        </a:p>
      </dgm:t>
    </dgm:pt>
    <dgm:pt modelId="{EF6947A3-4987-4FCF-BE68-33DB9357D5E7}" type="pres">
      <dgm:prSet presAssocID="{7337C299-59FB-43C2-B22E-E85F946AA247}" presName="sibTrans" presStyleLbl="sibTrans2D1" presStyleIdx="0" presStyleCnt="1"/>
      <dgm:spPr/>
    </dgm:pt>
    <dgm:pt modelId="{C0C50A3F-A94D-457E-BA77-9940064441AF}" type="pres">
      <dgm:prSet presAssocID="{7337C299-59FB-43C2-B22E-E85F946AA247}" presName="connectorText" presStyleLbl="sibTrans2D1" presStyleIdx="0" presStyleCnt="1"/>
      <dgm:spPr/>
    </dgm:pt>
    <dgm:pt modelId="{2D30BDAE-DCDF-4D12-9A98-9CE25E16168D}" type="pres">
      <dgm:prSet presAssocID="{C6237227-B8BF-47C7-816D-B6F3D7B045F5}" presName="node" presStyleLbl="node1" presStyleIdx="1" presStyleCnt="2">
        <dgm:presLayoutVars>
          <dgm:bulletEnabled val="1"/>
        </dgm:presLayoutVars>
      </dgm:prSet>
      <dgm:spPr/>
      <dgm:t>
        <a:bodyPr/>
        <a:lstStyle/>
        <a:p>
          <a:endParaRPr lang="es-ES"/>
        </a:p>
      </dgm:t>
    </dgm:pt>
  </dgm:ptLst>
  <dgm:cxnLst>
    <dgm:cxn modelId="{F02F570B-354D-442F-85B7-C154C8EB7967}" type="presOf" srcId="{7337C299-59FB-43C2-B22E-E85F946AA247}" destId="{EF6947A3-4987-4FCF-BE68-33DB9357D5E7}" srcOrd="0" destOrd="0" presId="urn:microsoft.com/office/officeart/2005/8/layout/process1"/>
    <dgm:cxn modelId="{C6DDCAA9-4B7F-4E33-A1B1-33DAD2853ADF}" type="presOf" srcId="{A6E8A8EB-B9DE-4C3D-A9F3-D291CB37361D}" destId="{CA880388-8847-4EB8-8A85-0ED52D4319B6}" srcOrd="0" destOrd="0" presId="urn:microsoft.com/office/officeart/2005/8/layout/process1"/>
    <dgm:cxn modelId="{4C05DDC8-9B4F-4AB9-9D36-DC4A0C564382}" type="presOf" srcId="{7337C299-59FB-43C2-B22E-E85F946AA247}" destId="{C0C50A3F-A94D-457E-BA77-9940064441AF}" srcOrd="1" destOrd="0" presId="urn:microsoft.com/office/officeart/2005/8/layout/process1"/>
    <dgm:cxn modelId="{923F388F-795C-4C5C-B8A4-F99E02B08A6C}" type="presOf" srcId="{4C8F4CEF-F747-44A7-8523-E28B332B5EC9}" destId="{771EFA69-676F-4923-9EA9-38B8721C8B4B}" srcOrd="0" destOrd="0" presId="urn:microsoft.com/office/officeart/2005/8/layout/process1"/>
    <dgm:cxn modelId="{519713BB-7326-4F70-AD10-BBC759680691}" srcId="{4C8F4CEF-F747-44A7-8523-E28B332B5EC9}" destId="{C6237227-B8BF-47C7-816D-B6F3D7B045F5}" srcOrd="1" destOrd="0" parTransId="{0581953C-5DDB-4D75-A110-63EFEC5F0557}" sibTransId="{BF33E978-0744-4026-B5C6-539A0AC5CB3C}"/>
    <dgm:cxn modelId="{9B2138FC-019F-460F-8C74-4D4A7E44452B}" type="presOf" srcId="{C6237227-B8BF-47C7-816D-B6F3D7B045F5}" destId="{2D30BDAE-DCDF-4D12-9A98-9CE25E16168D}" srcOrd="0" destOrd="0" presId="urn:microsoft.com/office/officeart/2005/8/layout/process1"/>
    <dgm:cxn modelId="{652412F2-E945-47AF-A012-9EE552965E93}" srcId="{4C8F4CEF-F747-44A7-8523-E28B332B5EC9}" destId="{A6E8A8EB-B9DE-4C3D-A9F3-D291CB37361D}" srcOrd="0" destOrd="0" parTransId="{304CD41C-C428-4AA8-B006-D2F3559EE30D}" sibTransId="{7337C299-59FB-43C2-B22E-E85F946AA247}"/>
    <dgm:cxn modelId="{6CFA7C60-A106-493A-9857-2AD5CB1E16EA}" type="presParOf" srcId="{771EFA69-676F-4923-9EA9-38B8721C8B4B}" destId="{CA880388-8847-4EB8-8A85-0ED52D4319B6}" srcOrd="0" destOrd="0" presId="urn:microsoft.com/office/officeart/2005/8/layout/process1"/>
    <dgm:cxn modelId="{D8A2604E-AEAD-476A-8D74-C0AF25B63D6D}" type="presParOf" srcId="{771EFA69-676F-4923-9EA9-38B8721C8B4B}" destId="{EF6947A3-4987-4FCF-BE68-33DB9357D5E7}" srcOrd="1" destOrd="0" presId="urn:microsoft.com/office/officeart/2005/8/layout/process1"/>
    <dgm:cxn modelId="{80A51625-0215-4D5C-ADD6-153E0FAAC271}" type="presParOf" srcId="{EF6947A3-4987-4FCF-BE68-33DB9357D5E7}" destId="{C0C50A3F-A94D-457E-BA77-9940064441AF}" srcOrd="0" destOrd="0" presId="urn:microsoft.com/office/officeart/2005/8/layout/process1"/>
    <dgm:cxn modelId="{B941F5BB-6C98-422A-A5ED-AC1DF4DDFFD9}" type="presParOf" srcId="{771EFA69-676F-4923-9EA9-38B8721C8B4B}" destId="{2D30BDAE-DCDF-4D12-9A98-9CE25E16168D}"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8F4CEF-F747-44A7-8523-E28B332B5EC9}" type="doc">
      <dgm:prSet loTypeId="urn:microsoft.com/office/officeart/2005/8/layout/process1" loCatId="process" qsTypeId="urn:microsoft.com/office/officeart/2005/8/quickstyle/simple3" qsCatId="simple" csTypeId="urn:microsoft.com/office/officeart/2005/8/colors/accent1_2" csCatId="accent1" phldr="1"/>
      <dgm:spPr/>
    </dgm:pt>
    <dgm:pt modelId="{A6E8A8EB-B9DE-4C3D-A9F3-D291CB37361D}">
      <dgm:prSet phldrT="[Texto]" custT="1"/>
      <dgm:spPr/>
      <dgm:t>
        <a:bodyPr/>
        <a:lstStyle/>
        <a:p>
          <a:r>
            <a:rPr lang="es-ES" sz="1800" dirty="0" smtClean="0">
              <a:latin typeface="Montserrat" panose="020B0604020202020204" charset="0"/>
            </a:rPr>
            <a:t>Por otro lado, en cuanto al crecimiento económico y empleo las políticas económicas adoptadas por Perú y Colombia de acuerdo a las coyunturas del período han sido positivas para mantener un desarrollo económico estable</a:t>
          </a:r>
          <a:endParaRPr lang="es-ES" sz="1800" dirty="0">
            <a:latin typeface="Montserrat" panose="020B0604020202020204" charset="0"/>
          </a:endParaRPr>
        </a:p>
      </dgm:t>
    </dgm:pt>
    <dgm:pt modelId="{304CD41C-C428-4AA8-B006-D2F3559EE30D}" type="parTrans" cxnId="{652412F2-E945-47AF-A012-9EE552965E93}">
      <dgm:prSet/>
      <dgm:spPr/>
      <dgm:t>
        <a:bodyPr/>
        <a:lstStyle/>
        <a:p>
          <a:endParaRPr lang="es-ES"/>
        </a:p>
      </dgm:t>
    </dgm:pt>
    <dgm:pt modelId="{7337C299-59FB-43C2-B22E-E85F946AA247}" type="sibTrans" cxnId="{652412F2-E945-47AF-A012-9EE552965E93}">
      <dgm:prSet/>
      <dgm:spPr/>
      <dgm:t>
        <a:bodyPr/>
        <a:lstStyle/>
        <a:p>
          <a:endParaRPr lang="es-ES"/>
        </a:p>
      </dgm:t>
    </dgm:pt>
    <dgm:pt modelId="{C6237227-B8BF-47C7-816D-B6F3D7B045F5}">
      <dgm:prSet phldrT="[Texto]" custT="1"/>
      <dgm:spPr/>
      <dgm:t>
        <a:bodyPr/>
        <a:lstStyle/>
        <a:p>
          <a:r>
            <a:rPr lang="es-ES" sz="1800" dirty="0" smtClean="0">
              <a:latin typeface="Montserrat" panose="020B0604020202020204" charset="0"/>
            </a:rPr>
            <a:t>Se recomienda a los encargados de la generación de política comercial y las instituciones de promoción del comercio y apoyo a las PYMES y MIPYMES de cada país evaluar los mecanismos de fortalecimiento de las exportaciones identificando las mejores estrategias para aprovechar espacios que se promueven desde la CAN como Ferias para los empresarios y otras que tienen como fin para posicionar el comercio entre la región y el mundo.</a:t>
          </a:r>
          <a:endParaRPr lang="es-ES" sz="1800" dirty="0">
            <a:latin typeface="Montserrat" panose="020B0604020202020204" charset="0"/>
          </a:endParaRPr>
        </a:p>
      </dgm:t>
    </dgm:pt>
    <dgm:pt modelId="{0581953C-5DDB-4D75-A110-63EFEC5F0557}" type="parTrans" cxnId="{519713BB-7326-4F70-AD10-BBC759680691}">
      <dgm:prSet/>
      <dgm:spPr/>
      <dgm:t>
        <a:bodyPr/>
        <a:lstStyle/>
        <a:p>
          <a:endParaRPr lang="es-ES"/>
        </a:p>
      </dgm:t>
    </dgm:pt>
    <dgm:pt modelId="{BF33E978-0744-4026-B5C6-539A0AC5CB3C}" type="sibTrans" cxnId="{519713BB-7326-4F70-AD10-BBC759680691}">
      <dgm:prSet/>
      <dgm:spPr/>
      <dgm:t>
        <a:bodyPr/>
        <a:lstStyle/>
        <a:p>
          <a:endParaRPr lang="es-ES"/>
        </a:p>
      </dgm:t>
    </dgm:pt>
    <dgm:pt modelId="{771EFA69-676F-4923-9EA9-38B8721C8B4B}" type="pres">
      <dgm:prSet presAssocID="{4C8F4CEF-F747-44A7-8523-E28B332B5EC9}" presName="Name0" presStyleCnt="0">
        <dgm:presLayoutVars>
          <dgm:dir/>
          <dgm:resizeHandles val="exact"/>
        </dgm:presLayoutVars>
      </dgm:prSet>
      <dgm:spPr/>
    </dgm:pt>
    <dgm:pt modelId="{CA880388-8847-4EB8-8A85-0ED52D4319B6}" type="pres">
      <dgm:prSet presAssocID="{A6E8A8EB-B9DE-4C3D-A9F3-D291CB37361D}" presName="node" presStyleLbl="node1" presStyleIdx="0" presStyleCnt="2">
        <dgm:presLayoutVars>
          <dgm:bulletEnabled val="1"/>
        </dgm:presLayoutVars>
      </dgm:prSet>
      <dgm:spPr/>
      <dgm:t>
        <a:bodyPr/>
        <a:lstStyle/>
        <a:p>
          <a:endParaRPr lang="es-ES"/>
        </a:p>
      </dgm:t>
    </dgm:pt>
    <dgm:pt modelId="{EF6947A3-4987-4FCF-BE68-33DB9357D5E7}" type="pres">
      <dgm:prSet presAssocID="{7337C299-59FB-43C2-B22E-E85F946AA247}" presName="sibTrans" presStyleLbl="sibTrans2D1" presStyleIdx="0" presStyleCnt="1"/>
      <dgm:spPr/>
    </dgm:pt>
    <dgm:pt modelId="{C0C50A3F-A94D-457E-BA77-9940064441AF}" type="pres">
      <dgm:prSet presAssocID="{7337C299-59FB-43C2-B22E-E85F946AA247}" presName="connectorText" presStyleLbl="sibTrans2D1" presStyleIdx="0" presStyleCnt="1"/>
      <dgm:spPr/>
    </dgm:pt>
    <dgm:pt modelId="{2D30BDAE-DCDF-4D12-9A98-9CE25E16168D}" type="pres">
      <dgm:prSet presAssocID="{C6237227-B8BF-47C7-816D-B6F3D7B045F5}" presName="node" presStyleLbl="node1" presStyleIdx="1" presStyleCnt="2">
        <dgm:presLayoutVars>
          <dgm:bulletEnabled val="1"/>
        </dgm:presLayoutVars>
      </dgm:prSet>
      <dgm:spPr/>
      <dgm:t>
        <a:bodyPr/>
        <a:lstStyle/>
        <a:p>
          <a:endParaRPr lang="es-ES"/>
        </a:p>
      </dgm:t>
    </dgm:pt>
  </dgm:ptLst>
  <dgm:cxnLst>
    <dgm:cxn modelId="{F02F570B-354D-442F-85B7-C154C8EB7967}" type="presOf" srcId="{7337C299-59FB-43C2-B22E-E85F946AA247}" destId="{EF6947A3-4987-4FCF-BE68-33DB9357D5E7}" srcOrd="0" destOrd="0" presId="urn:microsoft.com/office/officeart/2005/8/layout/process1"/>
    <dgm:cxn modelId="{C6DDCAA9-4B7F-4E33-A1B1-33DAD2853ADF}" type="presOf" srcId="{A6E8A8EB-B9DE-4C3D-A9F3-D291CB37361D}" destId="{CA880388-8847-4EB8-8A85-0ED52D4319B6}" srcOrd="0" destOrd="0" presId="urn:microsoft.com/office/officeart/2005/8/layout/process1"/>
    <dgm:cxn modelId="{4C05DDC8-9B4F-4AB9-9D36-DC4A0C564382}" type="presOf" srcId="{7337C299-59FB-43C2-B22E-E85F946AA247}" destId="{C0C50A3F-A94D-457E-BA77-9940064441AF}" srcOrd="1" destOrd="0" presId="urn:microsoft.com/office/officeart/2005/8/layout/process1"/>
    <dgm:cxn modelId="{923F388F-795C-4C5C-B8A4-F99E02B08A6C}" type="presOf" srcId="{4C8F4CEF-F747-44A7-8523-E28B332B5EC9}" destId="{771EFA69-676F-4923-9EA9-38B8721C8B4B}" srcOrd="0" destOrd="0" presId="urn:microsoft.com/office/officeart/2005/8/layout/process1"/>
    <dgm:cxn modelId="{519713BB-7326-4F70-AD10-BBC759680691}" srcId="{4C8F4CEF-F747-44A7-8523-E28B332B5EC9}" destId="{C6237227-B8BF-47C7-816D-B6F3D7B045F5}" srcOrd="1" destOrd="0" parTransId="{0581953C-5DDB-4D75-A110-63EFEC5F0557}" sibTransId="{BF33E978-0744-4026-B5C6-539A0AC5CB3C}"/>
    <dgm:cxn modelId="{9B2138FC-019F-460F-8C74-4D4A7E44452B}" type="presOf" srcId="{C6237227-B8BF-47C7-816D-B6F3D7B045F5}" destId="{2D30BDAE-DCDF-4D12-9A98-9CE25E16168D}" srcOrd="0" destOrd="0" presId="urn:microsoft.com/office/officeart/2005/8/layout/process1"/>
    <dgm:cxn modelId="{652412F2-E945-47AF-A012-9EE552965E93}" srcId="{4C8F4CEF-F747-44A7-8523-E28B332B5EC9}" destId="{A6E8A8EB-B9DE-4C3D-A9F3-D291CB37361D}" srcOrd="0" destOrd="0" parTransId="{304CD41C-C428-4AA8-B006-D2F3559EE30D}" sibTransId="{7337C299-59FB-43C2-B22E-E85F946AA247}"/>
    <dgm:cxn modelId="{6CFA7C60-A106-493A-9857-2AD5CB1E16EA}" type="presParOf" srcId="{771EFA69-676F-4923-9EA9-38B8721C8B4B}" destId="{CA880388-8847-4EB8-8A85-0ED52D4319B6}" srcOrd="0" destOrd="0" presId="urn:microsoft.com/office/officeart/2005/8/layout/process1"/>
    <dgm:cxn modelId="{D8A2604E-AEAD-476A-8D74-C0AF25B63D6D}" type="presParOf" srcId="{771EFA69-676F-4923-9EA9-38B8721C8B4B}" destId="{EF6947A3-4987-4FCF-BE68-33DB9357D5E7}" srcOrd="1" destOrd="0" presId="urn:microsoft.com/office/officeart/2005/8/layout/process1"/>
    <dgm:cxn modelId="{80A51625-0215-4D5C-ADD6-153E0FAAC271}" type="presParOf" srcId="{EF6947A3-4987-4FCF-BE68-33DB9357D5E7}" destId="{C0C50A3F-A94D-457E-BA77-9940064441AF}" srcOrd="0" destOrd="0" presId="urn:microsoft.com/office/officeart/2005/8/layout/process1"/>
    <dgm:cxn modelId="{B941F5BB-6C98-422A-A5ED-AC1DF4DDFFD9}" type="presParOf" srcId="{771EFA69-676F-4923-9EA9-38B8721C8B4B}" destId="{2D30BDAE-DCDF-4D12-9A98-9CE25E16168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0B5EE-CB75-40C0-9EAF-3D18849C959D}">
      <dsp:nvSpPr>
        <dsp:cNvPr id="0" name=""/>
        <dsp:cNvSpPr/>
      </dsp:nvSpPr>
      <dsp:spPr>
        <a:xfrm>
          <a:off x="1316883" y="624886"/>
          <a:ext cx="2956732" cy="34785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3806456-F086-4A68-B119-A7C697764D1E}">
      <dsp:nvSpPr>
        <dsp:cNvPr id="0" name=""/>
        <dsp:cNvSpPr/>
      </dsp:nvSpPr>
      <dsp:spPr>
        <a:xfrm>
          <a:off x="1316883" y="755525"/>
          <a:ext cx="217212" cy="217212"/>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A668711-9299-496B-9581-2A0035C27104}">
      <dsp:nvSpPr>
        <dsp:cNvPr id="0" name=""/>
        <dsp:cNvSpPr/>
      </dsp:nvSpPr>
      <dsp:spPr>
        <a:xfrm>
          <a:off x="1003676" y="0"/>
          <a:ext cx="3583146" cy="624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S" sz="2000" kern="1200" dirty="0">
              <a:latin typeface="Montserrat" panose="020B0604020202020204" charset="0"/>
              <a:cs typeface="Arial" panose="020B0604020202020204" pitchFamily="34" charset="0"/>
            </a:rPr>
            <a:t>Efectos estáticos</a:t>
          </a:r>
        </a:p>
      </dsp:txBody>
      <dsp:txXfrm>
        <a:off x="1003676" y="0"/>
        <a:ext cx="3583146" cy="624886"/>
      </dsp:txXfrm>
    </dsp:sp>
    <dsp:sp modelId="{ADAE4122-1EAA-42AD-BB01-BAA55898EDFC}">
      <dsp:nvSpPr>
        <dsp:cNvPr id="0" name=""/>
        <dsp:cNvSpPr/>
      </dsp:nvSpPr>
      <dsp:spPr>
        <a:xfrm>
          <a:off x="1087987" y="1261840"/>
          <a:ext cx="217206" cy="21720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A9D9A86-7861-4DEF-BB31-B8D50282723B}">
      <dsp:nvSpPr>
        <dsp:cNvPr id="0" name=""/>
        <dsp:cNvSpPr/>
      </dsp:nvSpPr>
      <dsp:spPr>
        <a:xfrm>
          <a:off x="1487964" y="1117288"/>
          <a:ext cx="3332326" cy="506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S" sz="1800" kern="1200" dirty="0">
              <a:latin typeface="Montserrat" panose="020B0604020202020204" charset="0"/>
              <a:cs typeface="Arial" panose="020B0604020202020204" pitchFamily="34" charset="0"/>
            </a:rPr>
            <a:t>Creación de comercio</a:t>
          </a:r>
        </a:p>
      </dsp:txBody>
      <dsp:txXfrm>
        <a:off x="1487964" y="1117288"/>
        <a:ext cx="3332326" cy="506309"/>
      </dsp:txXfrm>
    </dsp:sp>
    <dsp:sp modelId="{67EB73E9-69E8-46B5-87A3-A62359A4424F}">
      <dsp:nvSpPr>
        <dsp:cNvPr id="0" name=""/>
        <dsp:cNvSpPr/>
      </dsp:nvSpPr>
      <dsp:spPr>
        <a:xfrm>
          <a:off x="1087987" y="1768150"/>
          <a:ext cx="217206" cy="21720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F1BD046-D834-40A0-8387-1A6439745402}">
      <dsp:nvSpPr>
        <dsp:cNvPr id="0" name=""/>
        <dsp:cNvSpPr/>
      </dsp:nvSpPr>
      <dsp:spPr>
        <a:xfrm>
          <a:off x="1487991" y="1623598"/>
          <a:ext cx="3332326" cy="506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S" sz="1800" kern="1200" dirty="0">
              <a:latin typeface="Montserrat" panose="020B0604020202020204" charset="0"/>
              <a:cs typeface="Arial" panose="020B0604020202020204" pitchFamily="34" charset="0"/>
            </a:rPr>
            <a:t>Desviación de comercio</a:t>
          </a:r>
        </a:p>
      </dsp:txBody>
      <dsp:txXfrm>
        <a:off x="1487991" y="1623598"/>
        <a:ext cx="3332326" cy="506309"/>
      </dsp:txXfrm>
    </dsp:sp>
    <dsp:sp modelId="{A2097E5B-155F-4936-8F5E-6CC6BE769177}">
      <dsp:nvSpPr>
        <dsp:cNvPr id="0" name=""/>
        <dsp:cNvSpPr/>
      </dsp:nvSpPr>
      <dsp:spPr>
        <a:xfrm>
          <a:off x="5047866" y="624886"/>
          <a:ext cx="2956732" cy="34785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6CD1CF2-7E80-4E5F-85F6-B1E10C8D63CD}">
      <dsp:nvSpPr>
        <dsp:cNvPr id="0" name=""/>
        <dsp:cNvSpPr/>
      </dsp:nvSpPr>
      <dsp:spPr>
        <a:xfrm>
          <a:off x="5047866" y="755525"/>
          <a:ext cx="217212" cy="217212"/>
        </a:xfrm>
        <a:prstGeom prst="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094ECD4-CCF2-4A86-9C47-4650A3FF045C}">
      <dsp:nvSpPr>
        <dsp:cNvPr id="0" name=""/>
        <dsp:cNvSpPr/>
      </dsp:nvSpPr>
      <dsp:spPr>
        <a:xfrm>
          <a:off x="4734659" y="0"/>
          <a:ext cx="3583146" cy="624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s-ES" sz="2000" kern="1200" dirty="0">
              <a:latin typeface="Montserrat" panose="020B0604020202020204" charset="0"/>
              <a:cs typeface="Arial" panose="020B0604020202020204" pitchFamily="34" charset="0"/>
            </a:rPr>
            <a:t>Efectos dinámicos</a:t>
          </a:r>
        </a:p>
      </dsp:txBody>
      <dsp:txXfrm>
        <a:off x="4734659" y="0"/>
        <a:ext cx="3583146" cy="624886"/>
      </dsp:txXfrm>
    </dsp:sp>
    <dsp:sp modelId="{AF975269-FC34-441A-AD36-2CA2B12BA8F2}">
      <dsp:nvSpPr>
        <dsp:cNvPr id="0" name=""/>
        <dsp:cNvSpPr/>
      </dsp:nvSpPr>
      <dsp:spPr>
        <a:xfrm>
          <a:off x="4818970" y="1261840"/>
          <a:ext cx="217206" cy="21720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8AD49DB-5143-45A4-AF3B-5FAD1D871752}">
      <dsp:nvSpPr>
        <dsp:cNvPr id="0" name=""/>
        <dsp:cNvSpPr/>
      </dsp:nvSpPr>
      <dsp:spPr>
        <a:xfrm>
          <a:off x="5145583" y="1117288"/>
          <a:ext cx="3332326" cy="506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S" sz="1800" kern="1200" dirty="0">
              <a:latin typeface="Montserrat" panose="020B0604020202020204" charset="0"/>
              <a:cs typeface="Arial" panose="020B0604020202020204" pitchFamily="34" charset="0"/>
            </a:rPr>
            <a:t>Variación tasa de crecimiento</a:t>
          </a:r>
        </a:p>
      </dsp:txBody>
      <dsp:txXfrm>
        <a:off x="5145583" y="1117288"/>
        <a:ext cx="3332326" cy="506309"/>
      </dsp:txXfrm>
    </dsp:sp>
    <dsp:sp modelId="{58AFE977-2009-4859-85E5-073DA2700728}">
      <dsp:nvSpPr>
        <dsp:cNvPr id="0" name=""/>
        <dsp:cNvSpPr/>
      </dsp:nvSpPr>
      <dsp:spPr>
        <a:xfrm>
          <a:off x="4818970" y="1768150"/>
          <a:ext cx="217206" cy="21720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34D82F9-D800-487D-B2A2-0FD477FE6F2A}">
      <dsp:nvSpPr>
        <dsp:cNvPr id="0" name=""/>
        <dsp:cNvSpPr/>
      </dsp:nvSpPr>
      <dsp:spPr>
        <a:xfrm>
          <a:off x="5201293" y="1623598"/>
          <a:ext cx="3332326" cy="506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S" sz="1800" kern="1200" dirty="0">
              <a:latin typeface="Montserrat" panose="020B0604020202020204" charset="0"/>
              <a:cs typeface="Arial" panose="020B0604020202020204" pitchFamily="34" charset="0"/>
            </a:rPr>
            <a:t>Influencia en cambio tecnológico</a:t>
          </a:r>
        </a:p>
      </dsp:txBody>
      <dsp:txXfrm>
        <a:off x="5201293" y="1623598"/>
        <a:ext cx="3332326" cy="506309"/>
      </dsp:txXfrm>
    </dsp:sp>
    <dsp:sp modelId="{641BB4D3-7CE8-4003-B15B-0AFFE6AA11DC}">
      <dsp:nvSpPr>
        <dsp:cNvPr id="0" name=""/>
        <dsp:cNvSpPr/>
      </dsp:nvSpPr>
      <dsp:spPr>
        <a:xfrm>
          <a:off x="4818970" y="2274460"/>
          <a:ext cx="217206" cy="21720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BD75D2D-034A-401F-B253-D548F2F5090B}">
      <dsp:nvSpPr>
        <dsp:cNvPr id="0" name=""/>
        <dsp:cNvSpPr/>
      </dsp:nvSpPr>
      <dsp:spPr>
        <a:xfrm>
          <a:off x="5145583" y="2129908"/>
          <a:ext cx="3332326" cy="506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S" sz="1800" kern="1200" dirty="0">
              <a:latin typeface="Montserrat" panose="020B0604020202020204" charset="0"/>
              <a:cs typeface="Arial" panose="020B0604020202020204" pitchFamily="34" charset="0"/>
            </a:rPr>
            <a:t>alteración eficiencia</a:t>
          </a:r>
        </a:p>
      </dsp:txBody>
      <dsp:txXfrm>
        <a:off x="5145583" y="2129908"/>
        <a:ext cx="3332326" cy="506309"/>
      </dsp:txXfrm>
    </dsp:sp>
    <dsp:sp modelId="{48A3CBFD-FBE1-4B31-839E-8AD502C46F3C}">
      <dsp:nvSpPr>
        <dsp:cNvPr id="0" name=""/>
        <dsp:cNvSpPr/>
      </dsp:nvSpPr>
      <dsp:spPr>
        <a:xfrm>
          <a:off x="4818970" y="2780769"/>
          <a:ext cx="217206" cy="21720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2734E21-CB5A-445B-9CC0-F9D415F93470}">
      <dsp:nvSpPr>
        <dsp:cNvPr id="0" name=""/>
        <dsp:cNvSpPr/>
      </dsp:nvSpPr>
      <dsp:spPr>
        <a:xfrm>
          <a:off x="5145583" y="2636218"/>
          <a:ext cx="3332326" cy="506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S" sz="1800" kern="1200" dirty="0">
              <a:latin typeface="Montserrat" panose="020B0604020202020204" charset="0"/>
              <a:cs typeface="Arial" panose="020B0604020202020204" pitchFamily="34" charset="0"/>
            </a:rPr>
            <a:t>Economías a escala</a:t>
          </a:r>
        </a:p>
      </dsp:txBody>
      <dsp:txXfrm>
        <a:off x="5145583" y="2636218"/>
        <a:ext cx="3332326" cy="506309"/>
      </dsp:txXfrm>
    </dsp:sp>
    <dsp:sp modelId="{1FF2F9E1-EBEC-427B-8B45-F0481FCDAF48}">
      <dsp:nvSpPr>
        <dsp:cNvPr id="0" name=""/>
        <dsp:cNvSpPr/>
      </dsp:nvSpPr>
      <dsp:spPr>
        <a:xfrm>
          <a:off x="4818970" y="3287079"/>
          <a:ext cx="217206" cy="21720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87C7CC4-9A04-4C3B-BCB0-AD0728CF68B1}">
      <dsp:nvSpPr>
        <dsp:cNvPr id="0" name=""/>
        <dsp:cNvSpPr/>
      </dsp:nvSpPr>
      <dsp:spPr>
        <a:xfrm>
          <a:off x="5145583" y="3142528"/>
          <a:ext cx="3332326" cy="506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S" sz="1800" kern="1200" dirty="0">
              <a:latin typeface="Montserrat" panose="020B0604020202020204" charset="0"/>
              <a:cs typeface="Arial" panose="020B0604020202020204" pitchFamily="34" charset="0"/>
            </a:rPr>
            <a:t>Movilidad de factores</a:t>
          </a:r>
        </a:p>
      </dsp:txBody>
      <dsp:txXfrm>
        <a:off x="5145583" y="3142528"/>
        <a:ext cx="3332326" cy="506309"/>
      </dsp:txXfrm>
    </dsp:sp>
    <dsp:sp modelId="{8B1602C3-0FFC-45D4-AD6E-F73D60153C77}">
      <dsp:nvSpPr>
        <dsp:cNvPr id="0" name=""/>
        <dsp:cNvSpPr/>
      </dsp:nvSpPr>
      <dsp:spPr>
        <a:xfrm>
          <a:off x="4818970" y="3793389"/>
          <a:ext cx="217206" cy="21720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0A1E7DE-ED3A-41E3-A24A-01FFC0873594}">
      <dsp:nvSpPr>
        <dsp:cNvPr id="0" name=""/>
        <dsp:cNvSpPr/>
      </dsp:nvSpPr>
      <dsp:spPr>
        <a:xfrm>
          <a:off x="5145583" y="3648838"/>
          <a:ext cx="3332326" cy="506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S" sz="1800" kern="1200" dirty="0">
              <a:latin typeface="Montserrat" panose="020B0604020202020204" charset="0"/>
              <a:cs typeface="Arial" panose="020B0604020202020204" pitchFamily="34" charset="0"/>
            </a:rPr>
            <a:t>Relación Intercambio</a:t>
          </a:r>
        </a:p>
      </dsp:txBody>
      <dsp:txXfrm>
        <a:off x="5145583" y="3648838"/>
        <a:ext cx="3332326" cy="506309"/>
      </dsp:txXfrm>
    </dsp:sp>
    <dsp:sp modelId="{71CD5C52-FA61-4473-A2CF-CFA8C86998DD}">
      <dsp:nvSpPr>
        <dsp:cNvPr id="0" name=""/>
        <dsp:cNvSpPr/>
      </dsp:nvSpPr>
      <dsp:spPr>
        <a:xfrm>
          <a:off x="4818970" y="4299699"/>
          <a:ext cx="217206" cy="217206"/>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CFA5E31-CCC4-48B1-BB8E-9AAC108974B6}">
      <dsp:nvSpPr>
        <dsp:cNvPr id="0" name=""/>
        <dsp:cNvSpPr/>
      </dsp:nvSpPr>
      <dsp:spPr>
        <a:xfrm>
          <a:off x="5145583" y="4155148"/>
          <a:ext cx="3332326" cy="506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s-ES" sz="1800" kern="1200" dirty="0">
              <a:latin typeface="Montserrat" panose="020B0604020202020204" charset="0"/>
              <a:cs typeface="Arial" panose="020B0604020202020204" pitchFamily="34" charset="0"/>
            </a:rPr>
            <a:t>Inversiones</a:t>
          </a:r>
        </a:p>
      </dsp:txBody>
      <dsp:txXfrm>
        <a:off x="5145583" y="4155148"/>
        <a:ext cx="3332326" cy="5063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80388-8847-4EB8-8A85-0ED52D4319B6}">
      <dsp:nvSpPr>
        <dsp:cNvPr id="0" name=""/>
        <dsp:cNvSpPr/>
      </dsp:nvSpPr>
      <dsp:spPr>
        <a:xfrm>
          <a:off x="2604" y="543576"/>
          <a:ext cx="5554079" cy="33324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Montserrat" panose="020B0604020202020204" charset="0"/>
            </a:rPr>
            <a:t>La coyuntura económica, política y social de cada uno de los países influye al momento de determinar el crecimiento económico en relación con el proceso de integración andino. </a:t>
          </a:r>
          <a:endParaRPr lang="es-ES" sz="1800" kern="1200" dirty="0">
            <a:latin typeface="Montserrat" panose="020B0604020202020204" charset="0"/>
          </a:endParaRPr>
        </a:p>
      </dsp:txBody>
      <dsp:txXfrm>
        <a:off x="100208" y="641180"/>
        <a:ext cx="5358871" cy="3137239"/>
      </dsp:txXfrm>
    </dsp:sp>
    <dsp:sp modelId="{EF6947A3-4987-4FCF-BE68-33DB9357D5E7}">
      <dsp:nvSpPr>
        <dsp:cNvPr id="0" name=""/>
        <dsp:cNvSpPr/>
      </dsp:nvSpPr>
      <dsp:spPr>
        <a:xfrm rot="21595504">
          <a:off x="6111052" y="1515968"/>
          <a:ext cx="1175264" cy="137741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s-ES" sz="5500" kern="1200"/>
        </a:p>
      </dsp:txBody>
      <dsp:txXfrm>
        <a:off x="6111052" y="1791681"/>
        <a:ext cx="822685" cy="826447"/>
      </dsp:txXfrm>
    </dsp:sp>
    <dsp:sp modelId="{2D30BDAE-DCDF-4D12-9A98-9CE25E16168D}">
      <dsp:nvSpPr>
        <dsp:cNvPr id="0" name=""/>
        <dsp:cNvSpPr/>
      </dsp:nvSpPr>
      <dsp:spPr>
        <a:xfrm>
          <a:off x="7774161" y="533412"/>
          <a:ext cx="5554079" cy="33324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Montserrat" panose="020B0604020202020204" charset="0"/>
            </a:rPr>
            <a:t>A partir de los resultados de esta investigación, se sugiere plantear estudios específicos de correlación entre el proceso de integración y las variables macroeconómicas especificadas para la evaluación del desarrollo económico de la CAN (en relación con el Art. 2 del Acuerdo de Cartagena) con el propósito de identificar de manera específica el impacto del proceso de integración en el comercio y economía de los países, y tomar decisiones a partir de ello.</a:t>
          </a:r>
          <a:endParaRPr lang="es-ES" sz="1800" kern="1200" dirty="0">
            <a:latin typeface="Montserrat" panose="020B0604020202020204" charset="0"/>
          </a:endParaRPr>
        </a:p>
      </dsp:txBody>
      <dsp:txXfrm>
        <a:off x="7871765" y="631016"/>
        <a:ext cx="5358871" cy="31372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80388-8847-4EB8-8A85-0ED52D4319B6}">
      <dsp:nvSpPr>
        <dsp:cNvPr id="0" name=""/>
        <dsp:cNvSpPr/>
      </dsp:nvSpPr>
      <dsp:spPr>
        <a:xfrm>
          <a:off x="2753" y="1438963"/>
          <a:ext cx="5871455" cy="352287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Montserrat" panose="020B0604020202020204" charset="0"/>
            </a:rPr>
            <a:t>En relación con la teoría de integración económica en el período de estudio no se ha producido un efecto de creación del comercio, es decir que los flujos se han incrementado de mayormente de manera externa que interna, evidenciado en los indicadores de dinámica relativa del comercio, donde se observa que los flujos intracomunitarios de cada país representan menos del 10% del total del comercio mundial.</a:t>
          </a:r>
          <a:endParaRPr lang="es-ES" sz="2000" kern="1200" dirty="0">
            <a:latin typeface="Montserrat" panose="020B0604020202020204" charset="0"/>
          </a:endParaRPr>
        </a:p>
      </dsp:txBody>
      <dsp:txXfrm>
        <a:off x="105934" y="1542144"/>
        <a:ext cx="5665093" cy="3316511"/>
      </dsp:txXfrm>
    </dsp:sp>
    <dsp:sp modelId="{EF6947A3-4987-4FCF-BE68-33DB9357D5E7}">
      <dsp:nvSpPr>
        <dsp:cNvPr id="0" name=""/>
        <dsp:cNvSpPr/>
      </dsp:nvSpPr>
      <dsp:spPr>
        <a:xfrm>
          <a:off x="6461354" y="2472339"/>
          <a:ext cx="1244748" cy="145612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s-ES" sz="5500" kern="1200"/>
        </a:p>
      </dsp:txBody>
      <dsp:txXfrm>
        <a:off x="6461354" y="2763563"/>
        <a:ext cx="871324" cy="873672"/>
      </dsp:txXfrm>
    </dsp:sp>
    <dsp:sp modelId="{2D30BDAE-DCDF-4D12-9A98-9CE25E16168D}">
      <dsp:nvSpPr>
        <dsp:cNvPr id="0" name=""/>
        <dsp:cNvSpPr/>
      </dsp:nvSpPr>
      <dsp:spPr>
        <a:xfrm>
          <a:off x="8222791" y="1438963"/>
          <a:ext cx="5871455" cy="352287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Montserrat" panose="020B0604020202020204" charset="0"/>
            </a:rPr>
            <a:t>Es necesario fortalecer el proceso de integración andino hacia el siguiente nivel de unión aduanera de tal forma que, esto permita establecer un arancel externo común que ponga en el mismo nivel competitivo a los cuatro países, y por ende, posicionen su mercado fuera de la región</a:t>
          </a:r>
          <a:endParaRPr lang="es-ES" sz="2000" kern="1200" dirty="0">
            <a:latin typeface="Montserrat" panose="020B0604020202020204" charset="0"/>
          </a:endParaRPr>
        </a:p>
      </dsp:txBody>
      <dsp:txXfrm>
        <a:off x="8325972" y="1542144"/>
        <a:ext cx="5665093" cy="3316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F9F85-4D97-468E-B226-ED97F7A0CFFC}">
      <dsp:nvSpPr>
        <dsp:cNvPr id="0" name=""/>
        <dsp:cNvSpPr/>
      </dsp:nvSpPr>
      <dsp:spPr>
        <a:xfrm>
          <a:off x="5418009" y="1047662"/>
          <a:ext cx="806660" cy="91440"/>
        </a:xfrm>
        <a:custGeom>
          <a:avLst/>
          <a:gdLst/>
          <a:ahLst/>
          <a:cxnLst/>
          <a:rect l="0" t="0" r="0" b="0"/>
          <a:pathLst>
            <a:path>
              <a:moveTo>
                <a:pt x="0" y="45720"/>
              </a:moveTo>
              <a:lnTo>
                <a:pt x="80666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Montserrat" panose="020B0604020202020204" charset="0"/>
          </a:endParaRPr>
        </a:p>
      </dsp:txBody>
      <dsp:txXfrm>
        <a:off x="5800407" y="1089196"/>
        <a:ext cx="41863" cy="8372"/>
      </dsp:txXfrm>
    </dsp:sp>
    <dsp:sp modelId="{E31B2E9D-355B-4E72-9663-5E1B10E05DC1}">
      <dsp:nvSpPr>
        <dsp:cNvPr id="0" name=""/>
        <dsp:cNvSpPr/>
      </dsp:nvSpPr>
      <dsp:spPr>
        <a:xfrm>
          <a:off x="1779547" y="1304"/>
          <a:ext cx="3640261" cy="21841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latin typeface="Montserrat" panose="020B0604020202020204" charset="0"/>
            </a:rPr>
            <a:t>Nace en 1969 con el objetivo de fomentar el desarrollo de los países a través de la integración</a:t>
          </a:r>
          <a:endParaRPr lang="es-ES" sz="2000" kern="1200" dirty="0">
            <a:latin typeface="Montserrat" panose="020B0604020202020204" charset="0"/>
          </a:endParaRPr>
        </a:p>
      </dsp:txBody>
      <dsp:txXfrm>
        <a:off x="1779547" y="1304"/>
        <a:ext cx="3640261" cy="2184156"/>
      </dsp:txXfrm>
    </dsp:sp>
    <dsp:sp modelId="{86FAC932-6C46-4D11-847E-85AC3BF1C8C2}">
      <dsp:nvSpPr>
        <dsp:cNvPr id="0" name=""/>
        <dsp:cNvSpPr/>
      </dsp:nvSpPr>
      <dsp:spPr>
        <a:xfrm>
          <a:off x="9895530" y="1047662"/>
          <a:ext cx="806660" cy="91440"/>
        </a:xfrm>
        <a:custGeom>
          <a:avLst/>
          <a:gdLst/>
          <a:ahLst/>
          <a:cxnLst/>
          <a:rect l="0" t="0" r="0" b="0"/>
          <a:pathLst>
            <a:path>
              <a:moveTo>
                <a:pt x="0" y="45720"/>
              </a:moveTo>
              <a:lnTo>
                <a:pt x="80666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Montserrat" panose="020B0604020202020204" charset="0"/>
          </a:endParaRPr>
        </a:p>
      </dsp:txBody>
      <dsp:txXfrm>
        <a:off x="10277929" y="1089196"/>
        <a:ext cx="41863" cy="8372"/>
      </dsp:txXfrm>
    </dsp:sp>
    <dsp:sp modelId="{D9794077-EDD7-4234-8473-41A7DB401F66}">
      <dsp:nvSpPr>
        <dsp:cNvPr id="0" name=""/>
        <dsp:cNvSpPr/>
      </dsp:nvSpPr>
      <dsp:spPr>
        <a:xfrm>
          <a:off x="6257069" y="1304"/>
          <a:ext cx="3640261" cy="21841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latin typeface="Montserrat" panose="020B0604020202020204" charset="0"/>
            </a:rPr>
            <a:t>Se debían cumplir varios puntos, entre ellos, la armonización de políticas, liberalización de l comercio y la aplicación de AEC</a:t>
          </a:r>
          <a:endParaRPr lang="es-ES" sz="2000" kern="1200" dirty="0">
            <a:latin typeface="Montserrat" panose="020B0604020202020204" charset="0"/>
          </a:endParaRPr>
        </a:p>
      </dsp:txBody>
      <dsp:txXfrm>
        <a:off x="6257069" y="1304"/>
        <a:ext cx="3640261" cy="2184156"/>
      </dsp:txXfrm>
    </dsp:sp>
    <dsp:sp modelId="{D689299A-3AB1-4FB1-9589-077E9B1491EF}">
      <dsp:nvSpPr>
        <dsp:cNvPr id="0" name=""/>
        <dsp:cNvSpPr/>
      </dsp:nvSpPr>
      <dsp:spPr>
        <a:xfrm>
          <a:off x="3599678" y="2183661"/>
          <a:ext cx="8955043" cy="806660"/>
        </a:xfrm>
        <a:custGeom>
          <a:avLst/>
          <a:gdLst/>
          <a:ahLst/>
          <a:cxnLst/>
          <a:rect l="0" t="0" r="0" b="0"/>
          <a:pathLst>
            <a:path>
              <a:moveTo>
                <a:pt x="8955043" y="0"/>
              </a:moveTo>
              <a:lnTo>
                <a:pt x="8955043" y="420430"/>
              </a:lnTo>
              <a:lnTo>
                <a:pt x="0" y="420430"/>
              </a:lnTo>
              <a:lnTo>
                <a:pt x="0" y="80666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Montserrat" panose="020B0604020202020204" charset="0"/>
          </a:endParaRPr>
        </a:p>
      </dsp:txBody>
      <dsp:txXfrm>
        <a:off x="7852347" y="2582805"/>
        <a:ext cx="449704" cy="8372"/>
      </dsp:txXfrm>
    </dsp:sp>
    <dsp:sp modelId="{2ED0B41B-19D2-4A72-A36C-0F4E8D850D2A}">
      <dsp:nvSpPr>
        <dsp:cNvPr id="0" name=""/>
        <dsp:cNvSpPr/>
      </dsp:nvSpPr>
      <dsp:spPr>
        <a:xfrm>
          <a:off x="10734590" y="1304"/>
          <a:ext cx="3640261" cy="21841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latin typeface="Montserrat" panose="020B0604020202020204" charset="0"/>
            </a:rPr>
            <a:t>1971-1980: Empieza la aplicación del Programa de liberalización</a:t>
          </a:r>
          <a:endParaRPr lang="es-ES" sz="2000" kern="1200" dirty="0">
            <a:latin typeface="Montserrat" panose="020B0604020202020204" charset="0"/>
          </a:endParaRPr>
        </a:p>
      </dsp:txBody>
      <dsp:txXfrm>
        <a:off x="10734590" y="1304"/>
        <a:ext cx="3640261" cy="2184156"/>
      </dsp:txXfrm>
    </dsp:sp>
    <dsp:sp modelId="{FC4FA1F7-2B63-46BE-85F8-14C1428EA6C9}">
      <dsp:nvSpPr>
        <dsp:cNvPr id="0" name=""/>
        <dsp:cNvSpPr/>
      </dsp:nvSpPr>
      <dsp:spPr>
        <a:xfrm>
          <a:off x="5418009" y="4069080"/>
          <a:ext cx="806660" cy="91440"/>
        </a:xfrm>
        <a:custGeom>
          <a:avLst/>
          <a:gdLst/>
          <a:ahLst/>
          <a:cxnLst/>
          <a:rect l="0" t="0" r="0" b="0"/>
          <a:pathLst>
            <a:path>
              <a:moveTo>
                <a:pt x="0" y="45720"/>
              </a:moveTo>
              <a:lnTo>
                <a:pt x="80666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Montserrat" panose="020B0604020202020204" charset="0"/>
          </a:endParaRPr>
        </a:p>
      </dsp:txBody>
      <dsp:txXfrm>
        <a:off x="5800407" y="4110613"/>
        <a:ext cx="41863" cy="8372"/>
      </dsp:txXfrm>
    </dsp:sp>
    <dsp:sp modelId="{3C06686A-6D87-44A1-9ACF-C1F32BE51917}">
      <dsp:nvSpPr>
        <dsp:cNvPr id="0" name=""/>
        <dsp:cNvSpPr/>
      </dsp:nvSpPr>
      <dsp:spPr>
        <a:xfrm>
          <a:off x="1779547" y="3022721"/>
          <a:ext cx="3640261" cy="21841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latin typeface="Montserrat" panose="020B0604020202020204" charset="0"/>
            </a:rPr>
            <a:t>1973 Venezuela se adhiere al Acuerdo</a:t>
          </a:r>
          <a:endParaRPr lang="es-ES" sz="2000" kern="1200" dirty="0">
            <a:latin typeface="Montserrat" panose="020B0604020202020204" charset="0"/>
          </a:endParaRPr>
        </a:p>
      </dsp:txBody>
      <dsp:txXfrm>
        <a:off x="1779547" y="3022721"/>
        <a:ext cx="3640261" cy="2184156"/>
      </dsp:txXfrm>
    </dsp:sp>
    <dsp:sp modelId="{5E35A280-5586-4198-9E74-9B3D9E8596FE}">
      <dsp:nvSpPr>
        <dsp:cNvPr id="0" name=""/>
        <dsp:cNvSpPr/>
      </dsp:nvSpPr>
      <dsp:spPr>
        <a:xfrm>
          <a:off x="9895530" y="4069080"/>
          <a:ext cx="806660" cy="91440"/>
        </a:xfrm>
        <a:custGeom>
          <a:avLst/>
          <a:gdLst/>
          <a:ahLst/>
          <a:cxnLst/>
          <a:rect l="0" t="0" r="0" b="0"/>
          <a:pathLst>
            <a:path>
              <a:moveTo>
                <a:pt x="0" y="45720"/>
              </a:moveTo>
              <a:lnTo>
                <a:pt x="80666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Montserrat" panose="020B0604020202020204" charset="0"/>
          </a:endParaRPr>
        </a:p>
      </dsp:txBody>
      <dsp:txXfrm>
        <a:off x="10277929" y="4110613"/>
        <a:ext cx="41863" cy="8372"/>
      </dsp:txXfrm>
    </dsp:sp>
    <dsp:sp modelId="{5550732D-BE8A-4310-87D1-85BA2EE9E545}">
      <dsp:nvSpPr>
        <dsp:cNvPr id="0" name=""/>
        <dsp:cNvSpPr/>
      </dsp:nvSpPr>
      <dsp:spPr>
        <a:xfrm>
          <a:off x="6257069" y="3022721"/>
          <a:ext cx="3640261" cy="21841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latin typeface="Montserrat" panose="020B0604020202020204" charset="0"/>
            </a:rPr>
            <a:t>1989: Declaración de Galápagos “Zona Andina de Libe Comercio”.</a:t>
          </a:r>
          <a:endParaRPr lang="es-ES" sz="2000" kern="1200" dirty="0">
            <a:latin typeface="Montserrat" panose="020B0604020202020204" charset="0"/>
          </a:endParaRPr>
        </a:p>
      </dsp:txBody>
      <dsp:txXfrm>
        <a:off x="6257069" y="3022721"/>
        <a:ext cx="3640261" cy="2184156"/>
      </dsp:txXfrm>
    </dsp:sp>
    <dsp:sp modelId="{521A656F-7CF4-486D-B297-0D4BD6103037}">
      <dsp:nvSpPr>
        <dsp:cNvPr id="0" name=""/>
        <dsp:cNvSpPr/>
      </dsp:nvSpPr>
      <dsp:spPr>
        <a:xfrm>
          <a:off x="3599678" y="5205078"/>
          <a:ext cx="8955043" cy="806660"/>
        </a:xfrm>
        <a:custGeom>
          <a:avLst/>
          <a:gdLst/>
          <a:ahLst/>
          <a:cxnLst/>
          <a:rect l="0" t="0" r="0" b="0"/>
          <a:pathLst>
            <a:path>
              <a:moveTo>
                <a:pt x="8955043" y="0"/>
              </a:moveTo>
              <a:lnTo>
                <a:pt x="8955043" y="420430"/>
              </a:lnTo>
              <a:lnTo>
                <a:pt x="0" y="420430"/>
              </a:lnTo>
              <a:lnTo>
                <a:pt x="0" y="80666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Montserrat" panose="020B0604020202020204" charset="0"/>
          </a:endParaRPr>
        </a:p>
      </dsp:txBody>
      <dsp:txXfrm>
        <a:off x="7852347" y="5604222"/>
        <a:ext cx="449704" cy="8372"/>
      </dsp:txXfrm>
    </dsp:sp>
    <dsp:sp modelId="{788C635F-951B-45EA-A1BA-77A91612EF7A}">
      <dsp:nvSpPr>
        <dsp:cNvPr id="0" name=""/>
        <dsp:cNvSpPr/>
      </dsp:nvSpPr>
      <dsp:spPr>
        <a:xfrm>
          <a:off x="10734590" y="3022721"/>
          <a:ext cx="3640261" cy="21841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latin typeface="Montserrat" panose="020B0604020202020204" charset="0"/>
            </a:rPr>
            <a:t>El nivel de Unión aduanera obtuvo complicaciones, posteriormente en el 2006 Venezuela sale del Acuerdo</a:t>
          </a:r>
          <a:endParaRPr lang="es-ES" sz="2000" kern="1200" dirty="0">
            <a:latin typeface="Montserrat" panose="020B0604020202020204" charset="0"/>
          </a:endParaRPr>
        </a:p>
      </dsp:txBody>
      <dsp:txXfrm>
        <a:off x="10734590" y="3022721"/>
        <a:ext cx="3640261" cy="2184156"/>
      </dsp:txXfrm>
    </dsp:sp>
    <dsp:sp modelId="{BD3E0BC0-448F-4FFF-8D26-C6D09CF2AA9E}">
      <dsp:nvSpPr>
        <dsp:cNvPr id="0" name=""/>
        <dsp:cNvSpPr/>
      </dsp:nvSpPr>
      <dsp:spPr>
        <a:xfrm>
          <a:off x="5418009" y="7090497"/>
          <a:ext cx="806660" cy="91440"/>
        </a:xfrm>
        <a:custGeom>
          <a:avLst/>
          <a:gdLst/>
          <a:ahLst/>
          <a:cxnLst/>
          <a:rect l="0" t="0" r="0" b="0"/>
          <a:pathLst>
            <a:path>
              <a:moveTo>
                <a:pt x="0" y="45720"/>
              </a:moveTo>
              <a:lnTo>
                <a:pt x="806660"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latin typeface="Montserrat" panose="020B0604020202020204" charset="0"/>
          </a:endParaRPr>
        </a:p>
      </dsp:txBody>
      <dsp:txXfrm>
        <a:off x="5800407" y="7132030"/>
        <a:ext cx="41863" cy="8372"/>
      </dsp:txXfrm>
    </dsp:sp>
    <dsp:sp modelId="{B22A2867-E2E7-456E-9641-0D65B98BB4AA}">
      <dsp:nvSpPr>
        <dsp:cNvPr id="0" name=""/>
        <dsp:cNvSpPr/>
      </dsp:nvSpPr>
      <dsp:spPr>
        <a:xfrm>
          <a:off x="1779547" y="6044138"/>
          <a:ext cx="3640261" cy="21841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latin typeface="Montserrat" panose="020B0604020202020204" charset="0"/>
            </a:rPr>
            <a:t>2008: se retira el Arancel Externo Común</a:t>
          </a:r>
          <a:endParaRPr lang="es-ES" sz="2000" kern="1200" dirty="0">
            <a:latin typeface="Montserrat" panose="020B0604020202020204" charset="0"/>
          </a:endParaRPr>
        </a:p>
      </dsp:txBody>
      <dsp:txXfrm>
        <a:off x="1779547" y="6044138"/>
        <a:ext cx="3640261" cy="2184156"/>
      </dsp:txXfrm>
    </dsp:sp>
    <dsp:sp modelId="{E952EDF4-2CD6-42C1-A6C5-D0EACD03AE9F}">
      <dsp:nvSpPr>
        <dsp:cNvPr id="0" name=""/>
        <dsp:cNvSpPr/>
      </dsp:nvSpPr>
      <dsp:spPr>
        <a:xfrm>
          <a:off x="6257069" y="6044138"/>
          <a:ext cx="3640261" cy="21841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latin typeface="Montserrat" panose="020B0604020202020204" charset="0"/>
            </a:rPr>
            <a:t>2013: Proceso de Reingeniería</a:t>
          </a:r>
          <a:endParaRPr lang="es-ES" sz="2000" kern="1200" dirty="0">
            <a:latin typeface="Montserrat" panose="020B0604020202020204" charset="0"/>
          </a:endParaRPr>
        </a:p>
      </dsp:txBody>
      <dsp:txXfrm>
        <a:off x="6257069" y="6044138"/>
        <a:ext cx="3640261" cy="2184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6614F-436C-4D70-92D4-D7FF47D2F35B}">
      <dsp:nvSpPr>
        <dsp:cNvPr id="0" name=""/>
        <dsp:cNvSpPr/>
      </dsp:nvSpPr>
      <dsp:spPr>
        <a:xfrm>
          <a:off x="1551635" y="4583"/>
          <a:ext cx="4146537" cy="248792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Montserrat" panose="020B0604020202020204" charset="0"/>
            </a:rPr>
            <a:t>Casas y Correa (2007) realizan un análisis institucional e histórico de la CAN : el proceso se encuentra estancado e inviable</a:t>
          </a:r>
          <a:endParaRPr lang="es-ES" sz="1800" kern="1200" dirty="0">
            <a:latin typeface="Montserrat" panose="020B0604020202020204" charset="0"/>
          </a:endParaRPr>
        </a:p>
      </dsp:txBody>
      <dsp:txXfrm>
        <a:off x="1551635" y="4583"/>
        <a:ext cx="4146537" cy="2487922"/>
      </dsp:txXfrm>
    </dsp:sp>
    <dsp:sp modelId="{7D1D546D-C534-463D-B8EF-D22C375F2ECE}">
      <dsp:nvSpPr>
        <dsp:cNvPr id="0" name=""/>
        <dsp:cNvSpPr/>
      </dsp:nvSpPr>
      <dsp:spPr>
        <a:xfrm>
          <a:off x="6112826" y="4583"/>
          <a:ext cx="4146537" cy="2487922"/>
        </a:xfrm>
        <a:prstGeom prst="rect">
          <a:avLst/>
        </a:prstGeom>
        <a:gradFill rotWithShape="0">
          <a:gsLst>
            <a:gs pos="0">
              <a:schemeClr val="accent4">
                <a:hueOff val="-892954"/>
                <a:satOff val="5380"/>
                <a:lumOff val="431"/>
                <a:alphaOff val="0"/>
                <a:tint val="50000"/>
                <a:satMod val="300000"/>
              </a:schemeClr>
            </a:gs>
            <a:gs pos="35000">
              <a:schemeClr val="accent4">
                <a:hueOff val="-892954"/>
                <a:satOff val="5380"/>
                <a:lumOff val="431"/>
                <a:alphaOff val="0"/>
                <a:tint val="37000"/>
                <a:satMod val="300000"/>
              </a:schemeClr>
            </a:gs>
            <a:gs pos="100000">
              <a:schemeClr val="accent4">
                <a:hueOff val="-892954"/>
                <a:satOff val="5380"/>
                <a:lumOff val="4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Montserrat" panose="020B0604020202020204" charset="0"/>
            </a:rPr>
            <a:t>Creamer (citado por Morán, 2014): mide la efectividad de la CAN  a través de indicadores de comercio (1980-2000).</a:t>
          </a:r>
          <a:endParaRPr lang="es-ES" sz="1800" kern="1200" dirty="0">
            <a:latin typeface="Montserrat" panose="020B0604020202020204" charset="0"/>
          </a:endParaRPr>
        </a:p>
      </dsp:txBody>
      <dsp:txXfrm>
        <a:off x="6112826" y="4583"/>
        <a:ext cx="4146537" cy="2487922"/>
      </dsp:txXfrm>
    </dsp:sp>
    <dsp:sp modelId="{C21D703A-51F4-485B-8F14-128B2C2853EC}">
      <dsp:nvSpPr>
        <dsp:cNvPr id="0" name=""/>
        <dsp:cNvSpPr/>
      </dsp:nvSpPr>
      <dsp:spPr>
        <a:xfrm>
          <a:off x="1551635" y="2907160"/>
          <a:ext cx="4146537" cy="2487922"/>
        </a:xfrm>
        <a:prstGeom prst="rect">
          <a:avLst/>
        </a:prstGeom>
        <a:gradFill rotWithShape="0">
          <a:gsLst>
            <a:gs pos="0">
              <a:schemeClr val="accent4">
                <a:hueOff val="-1785908"/>
                <a:satOff val="10760"/>
                <a:lumOff val="862"/>
                <a:alphaOff val="0"/>
                <a:tint val="50000"/>
                <a:satMod val="300000"/>
              </a:schemeClr>
            </a:gs>
            <a:gs pos="35000">
              <a:schemeClr val="accent4">
                <a:hueOff val="-1785908"/>
                <a:satOff val="10760"/>
                <a:lumOff val="862"/>
                <a:alphaOff val="0"/>
                <a:tint val="37000"/>
                <a:satMod val="300000"/>
              </a:schemeClr>
            </a:gs>
            <a:gs pos="100000">
              <a:schemeClr val="accent4">
                <a:hueOff val="-1785908"/>
                <a:satOff val="10760"/>
                <a:lumOff val="8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Montserrat" panose="020B0604020202020204" charset="0"/>
            </a:rPr>
            <a:t>Ochoa (2014): avances institucionales y económicos de la CAN, utiliza flujos de comercio intracomunitarios (2009-2012)la integración andina no ha logrado obtener los resultados obtenidos.</a:t>
          </a:r>
          <a:endParaRPr lang="es-ES" sz="1800" kern="1200" dirty="0">
            <a:latin typeface="Montserrat" panose="020B0604020202020204" charset="0"/>
          </a:endParaRPr>
        </a:p>
      </dsp:txBody>
      <dsp:txXfrm>
        <a:off x="1551635" y="2907160"/>
        <a:ext cx="4146537" cy="2487922"/>
      </dsp:txXfrm>
    </dsp:sp>
    <dsp:sp modelId="{CD489B04-A942-4B09-ABB7-54BCBAFD3DDE}">
      <dsp:nvSpPr>
        <dsp:cNvPr id="0" name=""/>
        <dsp:cNvSpPr/>
      </dsp:nvSpPr>
      <dsp:spPr>
        <a:xfrm>
          <a:off x="6112826" y="2907160"/>
          <a:ext cx="4146537" cy="2487922"/>
        </a:xfrm>
        <a:prstGeom prst="rect">
          <a:avLst/>
        </a:prstGeom>
        <a:gradFill rotWithShape="0">
          <a:gsLst>
            <a:gs pos="0">
              <a:schemeClr val="accent4">
                <a:hueOff val="-2678862"/>
                <a:satOff val="16139"/>
                <a:lumOff val="1294"/>
                <a:alphaOff val="0"/>
                <a:tint val="50000"/>
                <a:satMod val="300000"/>
              </a:schemeClr>
            </a:gs>
            <a:gs pos="35000">
              <a:schemeClr val="accent4">
                <a:hueOff val="-2678862"/>
                <a:satOff val="16139"/>
                <a:lumOff val="1294"/>
                <a:alphaOff val="0"/>
                <a:tint val="37000"/>
                <a:satMod val="300000"/>
              </a:schemeClr>
            </a:gs>
            <a:gs pos="100000">
              <a:schemeClr val="accent4">
                <a:hueOff val="-2678862"/>
                <a:satOff val="16139"/>
                <a:lumOff val="12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Montserrat" panose="020B0604020202020204" charset="0"/>
            </a:rPr>
            <a:t>Díaz (2016): revisión bibliográfica sobre publicaciones de la CAN, muestra que es relativamente poco tratado, únicamente de tipo jurídico (2000-2015)</a:t>
          </a:r>
          <a:endParaRPr lang="es-ES" sz="1800" kern="1200" dirty="0">
            <a:latin typeface="Montserrat" panose="020B0604020202020204" charset="0"/>
          </a:endParaRPr>
        </a:p>
      </dsp:txBody>
      <dsp:txXfrm>
        <a:off x="6112826" y="2907160"/>
        <a:ext cx="4146537" cy="2487922"/>
      </dsp:txXfrm>
    </dsp:sp>
    <dsp:sp modelId="{F5173D6F-1825-4242-9C14-C82B49508AEC}">
      <dsp:nvSpPr>
        <dsp:cNvPr id="0" name=""/>
        <dsp:cNvSpPr/>
      </dsp:nvSpPr>
      <dsp:spPr>
        <a:xfrm>
          <a:off x="1551635" y="5809736"/>
          <a:ext cx="4146537" cy="2487922"/>
        </a:xfrm>
        <a:prstGeom prst="rect">
          <a:avLst/>
        </a:prstGeom>
        <a:gradFill rotWithShape="0">
          <a:gsLst>
            <a:gs pos="0">
              <a:schemeClr val="accent4">
                <a:hueOff val="-3571816"/>
                <a:satOff val="21519"/>
                <a:lumOff val="1725"/>
                <a:alphaOff val="0"/>
                <a:tint val="50000"/>
                <a:satMod val="300000"/>
              </a:schemeClr>
            </a:gs>
            <a:gs pos="35000">
              <a:schemeClr val="accent4">
                <a:hueOff val="-3571816"/>
                <a:satOff val="21519"/>
                <a:lumOff val="1725"/>
                <a:alphaOff val="0"/>
                <a:tint val="37000"/>
                <a:satMod val="300000"/>
              </a:schemeClr>
            </a:gs>
            <a:gs pos="100000">
              <a:schemeClr val="accent4">
                <a:hueOff val="-3571816"/>
                <a:satOff val="21519"/>
                <a:lumOff val="17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Montserrat" panose="020B0604020202020204" charset="0"/>
            </a:rPr>
            <a:t>Morán (2014): Aprovechamiento de la CAN  (1992-2012) utiliza flujos de comercio e indicadores, afirma que hay indicios de desviación del comercio.</a:t>
          </a:r>
          <a:endParaRPr lang="es-ES" sz="1800" kern="1200" dirty="0">
            <a:latin typeface="Montserrat" panose="020B0604020202020204" charset="0"/>
          </a:endParaRPr>
        </a:p>
      </dsp:txBody>
      <dsp:txXfrm>
        <a:off x="1551635" y="5809736"/>
        <a:ext cx="4146537" cy="2487922"/>
      </dsp:txXfrm>
    </dsp:sp>
    <dsp:sp modelId="{C6E6F470-3455-4519-8D2D-62E437D14E7C}">
      <dsp:nvSpPr>
        <dsp:cNvPr id="0" name=""/>
        <dsp:cNvSpPr/>
      </dsp:nvSpPr>
      <dsp:spPr>
        <a:xfrm>
          <a:off x="6112826" y="5809736"/>
          <a:ext cx="4146537" cy="2487922"/>
        </a:xfrm>
        <a:prstGeom prst="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Montserrat" panose="020B0604020202020204" charset="0"/>
            </a:rPr>
            <a:t>Las investigaciones abarcan una temporalidad antigua, no todas coinciden con el avance de la CAN</a:t>
          </a:r>
          <a:endParaRPr lang="es-ES" sz="1800" kern="1200" dirty="0">
            <a:latin typeface="Montserrat" panose="020B0604020202020204" charset="0"/>
          </a:endParaRPr>
        </a:p>
      </dsp:txBody>
      <dsp:txXfrm>
        <a:off x="6112826" y="5809736"/>
        <a:ext cx="4146537" cy="24879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2995B-5F1E-43AF-B9F2-D806EA4F3BB5}">
      <dsp:nvSpPr>
        <dsp:cNvPr id="0" name=""/>
        <dsp:cNvSpPr/>
      </dsp:nvSpPr>
      <dsp:spPr>
        <a:xfrm>
          <a:off x="465414" y="410"/>
          <a:ext cx="2421970" cy="13455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Delimitación espacial</a:t>
          </a:r>
          <a:endParaRPr lang="es-ES" sz="2400" kern="1200" dirty="0"/>
        </a:p>
      </dsp:txBody>
      <dsp:txXfrm>
        <a:off x="504823" y="39819"/>
        <a:ext cx="2343152" cy="1266721"/>
      </dsp:txXfrm>
    </dsp:sp>
    <dsp:sp modelId="{6C9897B6-4926-4886-A6FA-4654C1B09646}">
      <dsp:nvSpPr>
        <dsp:cNvPr id="0" name=""/>
        <dsp:cNvSpPr/>
      </dsp:nvSpPr>
      <dsp:spPr>
        <a:xfrm rot="5400000">
          <a:off x="1424111" y="1379588"/>
          <a:ext cx="504577" cy="6054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ES" sz="2500" kern="1200"/>
        </a:p>
      </dsp:txBody>
      <dsp:txXfrm rot="-5400000">
        <a:off x="1494752" y="1430046"/>
        <a:ext cx="363296" cy="353204"/>
      </dsp:txXfrm>
    </dsp:sp>
    <dsp:sp modelId="{EA38B483-5AA2-4D93-9C1B-6E4C2A8685EB}">
      <dsp:nvSpPr>
        <dsp:cNvPr id="0" name=""/>
        <dsp:cNvSpPr/>
      </dsp:nvSpPr>
      <dsp:spPr>
        <a:xfrm>
          <a:off x="465414" y="2018719"/>
          <a:ext cx="2421970" cy="13455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latin typeface="Montserrat" panose="020B0604020202020204" charset="0"/>
            </a:rPr>
            <a:t>Delimitación temporal</a:t>
          </a:r>
          <a:endParaRPr lang="es-ES" sz="2400" kern="1200" dirty="0">
            <a:latin typeface="Montserrat" panose="020B0604020202020204" charset="0"/>
          </a:endParaRPr>
        </a:p>
      </dsp:txBody>
      <dsp:txXfrm>
        <a:off x="504823" y="2058128"/>
        <a:ext cx="2343152" cy="12667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C9B23-2BD0-4842-BE50-C1E46DE75968}">
      <dsp:nvSpPr>
        <dsp:cNvPr id="0" name=""/>
        <dsp:cNvSpPr/>
      </dsp:nvSpPr>
      <dsp:spPr>
        <a:xfrm>
          <a:off x="3683" y="817422"/>
          <a:ext cx="2922240" cy="175334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Montserrat" panose="020B0604020202020204" charset="0"/>
            </a:rPr>
            <a:t>Índice de Comercio Intrarregional </a:t>
          </a:r>
          <a:endParaRPr lang="es-ES" sz="1800" kern="1200" dirty="0">
            <a:latin typeface="Montserrat" panose="020B0604020202020204" charset="0"/>
          </a:endParaRPr>
        </a:p>
      </dsp:txBody>
      <dsp:txXfrm>
        <a:off x="3683" y="817422"/>
        <a:ext cx="2922240" cy="1753344"/>
      </dsp:txXfrm>
    </dsp:sp>
    <dsp:sp modelId="{A87CEF8A-B609-4307-842F-1250414433C8}">
      <dsp:nvSpPr>
        <dsp:cNvPr id="0" name=""/>
        <dsp:cNvSpPr/>
      </dsp:nvSpPr>
      <dsp:spPr>
        <a:xfrm>
          <a:off x="3218147" y="817422"/>
          <a:ext cx="2922240" cy="175334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Montserrat" panose="020B0604020202020204" charset="0"/>
            </a:rPr>
            <a:t>Índice de intensidad del Comercio</a:t>
          </a:r>
          <a:endParaRPr lang="es-ES" sz="1800" kern="1200" dirty="0">
            <a:latin typeface="Montserrat" panose="020B0604020202020204" charset="0"/>
          </a:endParaRPr>
        </a:p>
      </dsp:txBody>
      <dsp:txXfrm>
        <a:off x="3218147" y="817422"/>
        <a:ext cx="2922240" cy="1753344"/>
      </dsp:txXfrm>
    </dsp:sp>
    <dsp:sp modelId="{294A8D9C-B237-4087-B57E-0671D4A7D845}">
      <dsp:nvSpPr>
        <dsp:cNvPr id="0" name=""/>
        <dsp:cNvSpPr/>
      </dsp:nvSpPr>
      <dsp:spPr>
        <a:xfrm>
          <a:off x="6432612" y="817422"/>
          <a:ext cx="2922240" cy="175334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Montserrat" panose="020B0604020202020204" charset="0"/>
            </a:rPr>
            <a:t>Propensión a exportar intrarregionalmente</a:t>
          </a:r>
          <a:endParaRPr lang="es-ES" sz="1800" kern="1200" dirty="0">
            <a:latin typeface="Montserrat" panose="020B0604020202020204" charset="0"/>
          </a:endParaRPr>
        </a:p>
      </dsp:txBody>
      <dsp:txXfrm>
        <a:off x="6432612" y="817422"/>
        <a:ext cx="2922240" cy="1753344"/>
      </dsp:txXfrm>
    </dsp:sp>
    <dsp:sp modelId="{A0814904-D11F-4F41-BB6E-B216BB957848}">
      <dsp:nvSpPr>
        <dsp:cNvPr id="0" name=""/>
        <dsp:cNvSpPr/>
      </dsp:nvSpPr>
      <dsp:spPr>
        <a:xfrm>
          <a:off x="9647076" y="817422"/>
          <a:ext cx="2922240" cy="175334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Montserrat" panose="020B0604020202020204" charset="0"/>
            </a:rPr>
            <a:t>Elasticidad Ingreso de la demanda de importaciones y exportaciones</a:t>
          </a:r>
          <a:endParaRPr lang="es-ES" sz="1800" kern="1200" dirty="0">
            <a:latin typeface="Montserrat" panose="020B0604020202020204" charset="0"/>
          </a:endParaRPr>
        </a:p>
      </dsp:txBody>
      <dsp:txXfrm>
        <a:off x="9647076" y="817422"/>
        <a:ext cx="2922240" cy="17533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93E59-63A3-42FB-B9B0-701F465A0208}">
      <dsp:nvSpPr>
        <dsp:cNvPr id="0" name=""/>
        <dsp:cNvSpPr/>
      </dsp:nvSpPr>
      <dsp:spPr>
        <a:xfrm>
          <a:off x="0" y="548917"/>
          <a:ext cx="7790526" cy="932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06E1B87-4255-4D86-8FDA-14615E7502E6}">
      <dsp:nvSpPr>
        <dsp:cNvPr id="0" name=""/>
        <dsp:cNvSpPr/>
      </dsp:nvSpPr>
      <dsp:spPr>
        <a:xfrm>
          <a:off x="430530" y="2797"/>
          <a:ext cx="6027420" cy="10922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822" tIns="0" rIns="227822" bIns="0" numCol="1" spcCol="1270" anchor="ctr" anchorCtr="0">
          <a:noAutofit/>
        </a:bodyPr>
        <a:lstStyle/>
        <a:p>
          <a:pPr lvl="0" algn="l" defTabSz="711200">
            <a:lnSpc>
              <a:spcPct val="90000"/>
            </a:lnSpc>
            <a:spcBef>
              <a:spcPct val="0"/>
            </a:spcBef>
            <a:spcAft>
              <a:spcPct val="35000"/>
            </a:spcAft>
          </a:pPr>
          <a:r>
            <a:rPr lang="es-ES" sz="1600" kern="1200" dirty="0" smtClean="0">
              <a:latin typeface="Montserrat" panose="020B0604020202020204" charset="0"/>
            </a:rPr>
            <a:t>CAN: Decisión 584 y 545. Integración de mercados laborales</a:t>
          </a:r>
          <a:endParaRPr lang="es-ES" sz="1600" kern="1200" dirty="0">
            <a:latin typeface="Montserrat" panose="020B0604020202020204" charset="0"/>
          </a:endParaRPr>
        </a:p>
      </dsp:txBody>
      <dsp:txXfrm>
        <a:off x="483849" y="56116"/>
        <a:ext cx="5920782" cy="985602"/>
      </dsp:txXfrm>
    </dsp:sp>
    <dsp:sp modelId="{FDD1102F-20C6-4718-91A7-E688D9133950}">
      <dsp:nvSpPr>
        <dsp:cNvPr id="0" name=""/>
        <dsp:cNvSpPr/>
      </dsp:nvSpPr>
      <dsp:spPr>
        <a:xfrm>
          <a:off x="0" y="2227237"/>
          <a:ext cx="7790526" cy="932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390B7BF-58F1-46F7-851C-5C949F69E616}">
      <dsp:nvSpPr>
        <dsp:cNvPr id="0" name=""/>
        <dsp:cNvSpPr/>
      </dsp:nvSpPr>
      <dsp:spPr>
        <a:xfrm>
          <a:off x="430530" y="1681117"/>
          <a:ext cx="6027420" cy="10922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822" tIns="0" rIns="227822" bIns="0" numCol="1" spcCol="1270" anchor="ctr" anchorCtr="0">
          <a:noAutofit/>
        </a:bodyPr>
        <a:lstStyle/>
        <a:p>
          <a:pPr lvl="0" algn="l" defTabSz="711200">
            <a:lnSpc>
              <a:spcPct val="90000"/>
            </a:lnSpc>
            <a:spcBef>
              <a:spcPct val="0"/>
            </a:spcBef>
            <a:spcAft>
              <a:spcPct val="35000"/>
            </a:spcAft>
          </a:pPr>
          <a:r>
            <a:rPr lang="es-ES" sz="1600" kern="1200" dirty="0" smtClean="0">
              <a:latin typeface="Montserrat" panose="020B0604020202020204" charset="0"/>
            </a:rPr>
            <a:t>Ecuador: estructura clasifica al empleo en: empleo adecuado, inadecuado y no calificado; y por otro al desempleo </a:t>
          </a:r>
          <a:r>
            <a:rPr lang="es-ES" sz="1600" kern="1200" dirty="0" err="1" smtClean="0">
              <a:latin typeface="Montserrat" panose="020B0604020202020204" charset="0"/>
            </a:rPr>
            <a:t>persé</a:t>
          </a:r>
          <a:r>
            <a:rPr lang="es-ES" sz="1600" kern="1200" dirty="0" smtClean="0">
              <a:latin typeface="Montserrat" panose="020B0604020202020204" charset="0"/>
            </a:rPr>
            <a:t> </a:t>
          </a:r>
          <a:endParaRPr lang="es-ES" sz="1600" kern="1200" dirty="0">
            <a:latin typeface="Montserrat" panose="020B0604020202020204" charset="0"/>
          </a:endParaRPr>
        </a:p>
      </dsp:txBody>
      <dsp:txXfrm>
        <a:off x="483849" y="1734436"/>
        <a:ext cx="5920782" cy="985602"/>
      </dsp:txXfrm>
    </dsp:sp>
    <dsp:sp modelId="{C98B4554-6913-479C-8711-2E192EC28359}">
      <dsp:nvSpPr>
        <dsp:cNvPr id="0" name=""/>
        <dsp:cNvSpPr/>
      </dsp:nvSpPr>
      <dsp:spPr>
        <a:xfrm>
          <a:off x="0" y="3905557"/>
          <a:ext cx="7790526" cy="932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6253803-F3DC-4D36-9265-CB398CAA67BE}">
      <dsp:nvSpPr>
        <dsp:cNvPr id="0" name=""/>
        <dsp:cNvSpPr/>
      </dsp:nvSpPr>
      <dsp:spPr>
        <a:xfrm>
          <a:off x="430530" y="3359437"/>
          <a:ext cx="6027420" cy="10922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822" tIns="0" rIns="227822" bIns="0" numCol="1" spcCol="1270" anchor="ctr" anchorCtr="0">
          <a:noAutofit/>
        </a:bodyPr>
        <a:lstStyle/>
        <a:p>
          <a:pPr lvl="0" algn="l" defTabSz="711200">
            <a:lnSpc>
              <a:spcPct val="90000"/>
            </a:lnSpc>
            <a:spcBef>
              <a:spcPct val="0"/>
            </a:spcBef>
            <a:spcAft>
              <a:spcPct val="35000"/>
            </a:spcAft>
          </a:pPr>
          <a:r>
            <a:rPr lang="es-ES" sz="1600" kern="1200" dirty="0" smtClean="0">
              <a:latin typeface="Montserrat" panose="020B0604020202020204" charset="0"/>
            </a:rPr>
            <a:t>Colombia: responde al número de personas en edad y disponibilidad de trabajar que incrementaron en dicho año (de 61 a 63%).</a:t>
          </a:r>
          <a:endParaRPr lang="es-ES" sz="1600" kern="1200" dirty="0">
            <a:latin typeface="Montserrat" panose="020B0604020202020204" charset="0"/>
          </a:endParaRPr>
        </a:p>
      </dsp:txBody>
      <dsp:txXfrm>
        <a:off x="483849" y="3412756"/>
        <a:ext cx="5920782" cy="985602"/>
      </dsp:txXfrm>
    </dsp:sp>
    <dsp:sp modelId="{2D407407-509D-4472-97E9-7CE52A376B99}">
      <dsp:nvSpPr>
        <dsp:cNvPr id="0" name=""/>
        <dsp:cNvSpPr/>
      </dsp:nvSpPr>
      <dsp:spPr>
        <a:xfrm>
          <a:off x="0" y="5583877"/>
          <a:ext cx="7653876" cy="932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AC38993-0036-447E-A421-A34785B7B2D3}">
      <dsp:nvSpPr>
        <dsp:cNvPr id="0" name=""/>
        <dsp:cNvSpPr/>
      </dsp:nvSpPr>
      <dsp:spPr>
        <a:xfrm>
          <a:off x="430530" y="5037757"/>
          <a:ext cx="6027420" cy="10922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822" tIns="0" rIns="227822" bIns="0" numCol="1" spcCol="1270" anchor="ctr" anchorCtr="0">
          <a:noAutofit/>
        </a:bodyPr>
        <a:lstStyle/>
        <a:p>
          <a:pPr lvl="0" algn="l" defTabSz="711200">
            <a:lnSpc>
              <a:spcPct val="90000"/>
            </a:lnSpc>
            <a:spcBef>
              <a:spcPct val="0"/>
            </a:spcBef>
            <a:spcAft>
              <a:spcPct val="35000"/>
            </a:spcAft>
          </a:pPr>
          <a:r>
            <a:rPr lang="es-ES" sz="1600" kern="1200" dirty="0" smtClean="0">
              <a:latin typeface="Montserrat" panose="020B0604020202020204" charset="0"/>
            </a:rPr>
            <a:t>Perú: transición existente entre el empleo y el desempleo</a:t>
          </a:r>
          <a:endParaRPr lang="es-ES" sz="1600" kern="1200" dirty="0">
            <a:latin typeface="Montserrat" panose="020B0604020202020204" charset="0"/>
          </a:endParaRPr>
        </a:p>
      </dsp:txBody>
      <dsp:txXfrm>
        <a:off x="483849" y="5091076"/>
        <a:ext cx="5920782" cy="985602"/>
      </dsp:txXfrm>
    </dsp:sp>
    <dsp:sp modelId="{66F1F639-F703-43DE-B775-576AD5FAEF76}">
      <dsp:nvSpPr>
        <dsp:cNvPr id="0" name=""/>
        <dsp:cNvSpPr/>
      </dsp:nvSpPr>
      <dsp:spPr>
        <a:xfrm>
          <a:off x="0" y="7262197"/>
          <a:ext cx="7653876" cy="932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AAB5C6F-A6AA-427C-BCB6-EB32458D6D3B}">
      <dsp:nvSpPr>
        <dsp:cNvPr id="0" name=""/>
        <dsp:cNvSpPr/>
      </dsp:nvSpPr>
      <dsp:spPr>
        <a:xfrm>
          <a:off x="430530" y="6716077"/>
          <a:ext cx="6027420" cy="109224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822" tIns="0" rIns="227822" bIns="0" numCol="1" spcCol="1270" anchor="ctr" anchorCtr="0">
          <a:noAutofit/>
        </a:bodyPr>
        <a:lstStyle/>
        <a:p>
          <a:pPr lvl="0" algn="l" defTabSz="711200">
            <a:lnSpc>
              <a:spcPct val="90000"/>
            </a:lnSpc>
            <a:spcBef>
              <a:spcPct val="0"/>
            </a:spcBef>
            <a:spcAft>
              <a:spcPct val="35000"/>
            </a:spcAft>
          </a:pPr>
          <a:r>
            <a:rPr lang="es-ES" sz="1600" kern="1200" dirty="0" smtClean="0">
              <a:latin typeface="Montserrat" panose="020B0604020202020204" charset="0"/>
            </a:rPr>
            <a:t>Bolivia: gran porcentaje de informalidad</a:t>
          </a:r>
          <a:endParaRPr lang="es-ES" sz="1600" kern="1200" dirty="0">
            <a:latin typeface="Montserrat" panose="020B0604020202020204" charset="0"/>
          </a:endParaRPr>
        </a:p>
      </dsp:txBody>
      <dsp:txXfrm>
        <a:off x="483849" y="6769396"/>
        <a:ext cx="5920782" cy="9856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80388-8847-4EB8-8A85-0ED52D4319B6}">
      <dsp:nvSpPr>
        <dsp:cNvPr id="0" name=""/>
        <dsp:cNvSpPr/>
      </dsp:nvSpPr>
      <dsp:spPr>
        <a:xfrm>
          <a:off x="2544" y="391161"/>
          <a:ext cx="5427129" cy="32562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Montserrat" panose="020B0604020202020204" charset="0"/>
            </a:rPr>
            <a:t>El proceso de integración (zona de libre de comercio) dentro del bloque ha permitido un crecimiento de los intercambios comerciales intracomunitarios, con un valor del período mayor al 40%.  Sin embargo, no ha logrado incrementar la representatividad del comercio intracomunitario respecto al comercio mundial.</a:t>
          </a:r>
          <a:endParaRPr lang="es-ES" sz="2000" kern="1200" dirty="0">
            <a:latin typeface="Montserrat" panose="020B0604020202020204" charset="0"/>
          </a:endParaRPr>
        </a:p>
      </dsp:txBody>
      <dsp:txXfrm>
        <a:off x="97917" y="486534"/>
        <a:ext cx="5236383" cy="3065531"/>
      </dsp:txXfrm>
    </dsp:sp>
    <dsp:sp modelId="{EF6947A3-4987-4FCF-BE68-33DB9357D5E7}">
      <dsp:nvSpPr>
        <dsp:cNvPr id="0" name=""/>
        <dsp:cNvSpPr/>
      </dsp:nvSpPr>
      <dsp:spPr>
        <a:xfrm>
          <a:off x="5972387" y="1346335"/>
          <a:ext cx="1150551" cy="134592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s-ES" sz="5500" kern="1200"/>
        </a:p>
      </dsp:txBody>
      <dsp:txXfrm>
        <a:off x="5972387" y="1615521"/>
        <a:ext cx="805386" cy="807556"/>
      </dsp:txXfrm>
    </dsp:sp>
    <dsp:sp modelId="{2D30BDAE-DCDF-4D12-9A98-9CE25E16168D}">
      <dsp:nvSpPr>
        <dsp:cNvPr id="0" name=""/>
        <dsp:cNvSpPr/>
      </dsp:nvSpPr>
      <dsp:spPr>
        <a:xfrm>
          <a:off x="7600525" y="391161"/>
          <a:ext cx="5427129" cy="32562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Montserrat" panose="020B0604020202020204" charset="0"/>
            </a:rPr>
            <a:t>El área perteneciente a defensa comercial de la CAN realice investigaciones precisas que revelen a nivel de cada país las causas que motivan la preferencia de comercializar con mercados externos a la CAN con el fin de establecer, por un lado, estrategias para fortalecer el mercado interno y por otro, identificar prácticas desleales del comercio </a:t>
          </a:r>
          <a:endParaRPr lang="es-ES" sz="2000" kern="1200" dirty="0">
            <a:latin typeface="Montserrat" panose="020B0604020202020204" charset="0"/>
          </a:endParaRPr>
        </a:p>
      </dsp:txBody>
      <dsp:txXfrm>
        <a:off x="7695898" y="486534"/>
        <a:ext cx="5236383" cy="30655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80388-8847-4EB8-8A85-0ED52D4319B6}">
      <dsp:nvSpPr>
        <dsp:cNvPr id="0" name=""/>
        <dsp:cNvSpPr/>
      </dsp:nvSpPr>
      <dsp:spPr>
        <a:xfrm>
          <a:off x="2604" y="465471"/>
          <a:ext cx="5554079" cy="34886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Montserrat" panose="020B0604020202020204" charset="0"/>
            </a:rPr>
            <a:t>Cuando existe un proceso de integración es más representativo para los países que componen el acuerdo atraer la IED de empresas no originarias de los países miembros ya sea por IED horizontal o vertical. Sin embargo, la CAN como bloque aún mantiene porcentajes de participación extranjera mínimos en comparación con otros países de la región, aun cuando existe una zona de libre comercio.</a:t>
          </a:r>
          <a:endParaRPr lang="es-ES" sz="2000" kern="1200" dirty="0">
            <a:latin typeface="Montserrat" panose="020B0604020202020204" charset="0"/>
          </a:endParaRPr>
        </a:p>
      </dsp:txBody>
      <dsp:txXfrm>
        <a:off x="104783" y="567650"/>
        <a:ext cx="5349721" cy="3284298"/>
      </dsp:txXfrm>
    </dsp:sp>
    <dsp:sp modelId="{EF6947A3-4987-4FCF-BE68-33DB9357D5E7}">
      <dsp:nvSpPr>
        <dsp:cNvPr id="0" name=""/>
        <dsp:cNvSpPr/>
      </dsp:nvSpPr>
      <dsp:spPr>
        <a:xfrm>
          <a:off x="6112092" y="1521094"/>
          <a:ext cx="1177464" cy="137741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s-ES" sz="5500" kern="1200"/>
        </a:p>
      </dsp:txBody>
      <dsp:txXfrm>
        <a:off x="6112092" y="1796576"/>
        <a:ext cx="824225" cy="826447"/>
      </dsp:txXfrm>
    </dsp:sp>
    <dsp:sp modelId="{2D30BDAE-DCDF-4D12-9A98-9CE25E16168D}">
      <dsp:nvSpPr>
        <dsp:cNvPr id="0" name=""/>
        <dsp:cNvSpPr/>
      </dsp:nvSpPr>
      <dsp:spPr>
        <a:xfrm>
          <a:off x="7778315" y="465471"/>
          <a:ext cx="5554079" cy="348865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Montserrat" panose="020B0604020202020204" charset="0"/>
            </a:rPr>
            <a:t>Cada uno de los países debe evaluar sus políticas internas en cuanto a seguridad jurídica para los inversionistas, y en general las variables que elevan la puntuación de riesgo país, especialmente en el caso de Ecuador y Bolivia, de tal forma que, los países ofrezcan un entorno atractivo y rentable para el inversionista.</a:t>
          </a:r>
          <a:endParaRPr lang="es-ES" sz="2000" kern="1200" dirty="0">
            <a:latin typeface="Montserrat" panose="020B0604020202020204" charset="0"/>
          </a:endParaRPr>
        </a:p>
      </dsp:txBody>
      <dsp:txXfrm>
        <a:off x="7880494" y="567650"/>
        <a:ext cx="5349721" cy="32842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80388-8847-4EB8-8A85-0ED52D4319B6}">
      <dsp:nvSpPr>
        <dsp:cNvPr id="0" name=""/>
        <dsp:cNvSpPr/>
      </dsp:nvSpPr>
      <dsp:spPr>
        <a:xfrm>
          <a:off x="2544" y="391161"/>
          <a:ext cx="5427129" cy="32562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Montserrat" panose="020B0604020202020204" charset="0"/>
            </a:rPr>
            <a:t>Por otro lado, en cuanto al crecimiento económico y empleo las políticas económicas adoptadas por Perú y Colombia de acuerdo a las coyunturas del período han sido positivas para mantener un desarrollo económico estable</a:t>
          </a:r>
          <a:endParaRPr lang="es-ES" sz="1800" kern="1200" dirty="0">
            <a:latin typeface="Montserrat" panose="020B0604020202020204" charset="0"/>
          </a:endParaRPr>
        </a:p>
      </dsp:txBody>
      <dsp:txXfrm>
        <a:off x="97917" y="486534"/>
        <a:ext cx="5236383" cy="3065531"/>
      </dsp:txXfrm>
    </dsp:sp>
    <dsp:sp modelId="{EF6947A3-4987-4FCF-BE68-33DB9357D5E7}">
      <dsp:nvSpPr>
        <dsp:cNvPr id="0" name=""/>
        <dsp:cNvSpPr/>
      </dsp:nvSpPr>
      <dsp:spPr>
        <a:xfrm>
          <a:off x="5972387" y="1346335"/>
          <a:ext cx="1150551" cy="1345928"/>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es-ES" sz="5500" kern="1200"/>
        </a:p>
      </dsp:txBody>
      <dsp:txXfrm>
        <a:off x="5972387" y="1615521"/>
        <a:ext cx="805386" cy="807556"/>
      </dsp:txXfrm>
    </dsp:sp>
    <dsp:sp modelId="{2D30BDAE-DCDF-4D12-9A98-9CE25E16168D}">
      <dsp:nvSpPr>
        <dsp:cNvPr id="0" name=""/>
        <dsp:cNvSpPr/>
      </dsp:nvSpPr>
      <dsp:spPr>
        <a:xfrm>
          <a:off x="7600525" y="391161"/>
          <a:ext cx="5427129" cy="325627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atin typeface="Montserrat" panose="020B0604020202020204" charset="0"/>
            </a:rPr>
            <a:t>Se recomienda a los encargados de la generación de política comercial y las instituciones de promoción del comercio y apoyo a las PYMES y MIPYMES de cada país evaluar los mecanismos de fortalecimiento de las exportaciones identificando las mejores estrategias para aprovechar espacios que se promueven desde la CAN como Ferias para los empresarios y otras que tienen como fin para posicionar el comercio entre la región y el mundo.</a:t>
          </a:r>
          <a:endParaRPr lang="es-ES" sz="1800" kern="1200" dirty="0">
            <a:latin typeface="Montserrat" panose="020B0604020202020204" charset="0"/>
          </a:endParaRPr>
        </a:p>
      </dsp:txBody>
      <dsp:txXfrm>
        <a:off x="7695898" y="486534"/>
        <a:ext cx="5236383" cy="3065531"/>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 Id="rId5" Type="http://schemas.openxmlformats.org/officeDocument/2006/relationships/chart" Target="../charts/chart17.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 Id="rId5" Type="http://schemas.openxmlformats.org/officeDocument/2006/relationships/chart" Target="../charts/chart21.xml"/><Relationship Id="rId4" Type="http://schemas.openxmlformats.org/officeDocument/2006/relationships/chart" Target="../charts/chart20.xml"/></Relationships>
</file>

<file path=ppt/slides/_rels/slide1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 Id="rId5" Type="http://schemas.openxmlformats.org/officeDocument/2006/relationships/chart" Target="../charts/chart25.xml"/><Relationship Id="rId4" Type="http://schemas.openxmlformats.org/officeDocument/2006/relationships/chart" Target="../charts/chart24.xml"/></Relationships>
</file>

<file path=ppt/slides/_rels/slide1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7.xml"/><Relationship Id="rId5" Type="http://schemas.openxmlformats.org/officeDocument/2006/relationships/chart" Target="../charts/chart29.xml"/><Relationship Id="rId4" Type="http://schemas.openxmlformats.org/officeDocument/2006/relationships/chart" Target="../charts/chart2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chart" Target="../charts/chart3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F6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6000"/>
          </a:blip>
          <a:srcRect l="1747" t="6917" r="48860" b="21465"/>
          <a:stretch>
            <a:fillRect/>
          </a:stretch>
        </p:blipFill>
        <p:spPr>
          <a:xfrm>
            <a:off x="8779512" y="-1"/>
            <a:ext cx="9508489" cy="9378187"/>
          </a:xfrm>
          <a:prstGeom prst="rect">
            <a:avLst/>
          </a:prstGeom>
        </p:spPr>
      </p:pic>
      <p:sp>
        <p:nvSpPr>
          <p:cNvPr id="3" name="AutoShape 3"/>
          <p:cNvSpPr/>
          <p:nvPr/>
        </p:nvSpPr>
        <p:spPr>
          <a:xfrm>
            <a:off x="0" y="9378186"/>
            <a:ext cx="18288000" cy="908814"/>
          </a:xfrm>
          <a:prstGeom prst="rect">
            <a:avLst/>
          </a:prstGeom>
          <a:solidFill>
            <a:srgbClr val="FFFFFF"/>
          </a:solidFill>
        </p:spPr>
      </p:sp>
      <p:sp>
        <p:nvSpPr>
          <p:cNvPr id="4" name="TextBox 3"/>
          <p:cNvSpPr txBox="1"/>
          <p:nvPr/>
        </p:nvSpPr>
        <p:spPr>
          <a:xfrm>
            <a:off x="748031" y="1955978"/>
            <a:ext cx="7810500" cy="6771084"/>
          </a:xfrm>
          <a:prstGeom prst="rect">
            <a:avLst/>
          </a:prstGeom>
        </p:spPr>
        <p:txBody>
          <a:bodyPr wrap="square" lIns="0" tIns="0" rIns="0" bIns="0" rtlCol="0" anchor="t">
            <a:spAutoFit/>
          </a:bodyPr>
          <a:lstStyle/>
          <a:p>
            <a:endParaRPr lang="en-US" sz="4000" b="1" dirty="0" smtClean="0">
              <a:solidFill>
                <a:srgbClr val="0C45A6"/>
              </a:solidFill>
              <a:effectLst>
                <a:outerShdw blurRad="38100" dist="38100" dir="2700000" algn="tl">
                  <a:srgbClr val="000000">
                    <a:alpha val="43137"/>
                  </a:srgbClr>
                </a:outerShdw>
              </a:effectLst>
              <a:latin typeface="Montserrat" panose="020B0604020202020204" charset="0"/>
            </a:endParaRPr>
          </a:p>
          <a:p>
            <a:r>
              <a:rPr lang="en-US" sz="3600" b="1" dirty="0" smtClean="0">
                <a:solidFill>
                  <a:srgbClr val="0C45A6"/>
                </a:solidFill>
                <a:effectLst>
                  <a:outerShdw blurRad="38100" dist="38100" dir="2700000" algn="tl">
                    <a:srgbClr val="000000">
                      <a:alpha val="43137"/>
                    </a:srgbClr>
                  </a:outerShdw>
                </a:effectLst>
                <a:latin typeface="Montserrat" panose="020B0604020202020204" charset="0"/>
              </a:rPr>
              <a:t>TEMA:</a:t>
            </a:r>
          </a:p>
          <a:p>
            <a:r>
              <a:rPr lang="en-US" sz="3600" b="1" dirty="0" smtClean="0">
                <a:solidFill>
                  <a:srgbClr val="0C45A6"/>
                </a:solidFill>
                <a:effectLst>
                  <a:outerShdw blurRad="38100" dist="38100" dir="2700000" algn="tl">
                    <a:srgbClr val="000000">
                      <a:alpha val="43137"/>
                    </a:srgbClr>
                  </a:outerShdw>
                </a:effectLst>
                <a:latin typeface="Montserrat" panose="020B0604020202020204" charset="0"/>
              </a:rPr>
              <a:t>Procesos de Integración económica que permitan analizar la funcionalidad de la Comunidad </a:t>
            </a:r>
            <a:r>
              <a:rPr lang="es-EC" sz="3600" b="1" dirty="0" smtClean="0">
                <a:solidFill>
                  <a:srgbClr val="0C45A6"/>
                </a:solidFill>
                <a:effectLst>
                  <a:outerShdw blurRad="38100" dist="38100" dir="2700000" algn="tl">
                    <a:srgbClr val="000000">
                      <a:alpha val="43137"/>
                    </a:srgbClr>
                  </a:outerShdw>
                </a:effectLst>
                <a:latin typeface="Montserrat" panose="020B0604020202020204" charset="0"/>
              </a:rPr>
              <a:t>Andina</a:t>
            </a:r>
            <a:r>
              <a:rPr lang="en-US" sz="3600" b="1" dirty="0" smtClean="0">
                <a:solidFill>
                  <a:srgbClr val="0C45A6"/>
                </a:solidFill>
                <a:effectLst>
                  <a:outerShdw blurRad="38100" dist="38100" dir="2700000" algn="tl">
                    <a:srgbClr val="000000">
                      <a:alpha val="43137"/>
                    </a:srgbClr>
                  </a:outerShdw>
                </a:effectLst>
                <a:latin typeface="Montserrat" panose="020B0604020202020204" charset="0"/>
              </a:rPr>
              <a:t> dentro de la región</a:t>
            </a:r>
          </a:p>
          <a:p>
            <a:endParaRPr lang="en-US" sz="3600" b="1" dirty="0" smtClean="0">
              <a:solidFill>
                <a:srgbClr val="0C45A6"/>
              </a:solidFill>
              <a:effectLst>
                <a:outerShdw blurRad="38100" dist="38100" dir="2700000" algn="tl">
                  <a:srgbClr val="000000">
                    <a:alpha val="43137"/>
                  </a:srgbClr>
                </a:outerShdw>
              </a:effectLst>
              <a:latin typeface="Montserrat" panose="020B0604020202020204" charset="0"/>
            </a:endParaRPr>
          </a:p>
          <a:p>
            <a:endParaRPr lang="en-US" sz="4400" b="1" dirty="0">
              <a:solidFill>
                <a:srgbClr val="0C45A6"/>
              </a:solidFill>
              <a:effectLst>
                <a:outerShdw blurRad="38100" dist="38100" dir="2700000" algn="tl">
                  <a:srgbClr val="000000">
                    <a:alpha val="43137"/>
                  </a:srgbClr>
                </a:outerShdw>
              </a:effectLst>
              <a:latin typeface="Montserrat" panose="020B0604020202020204" charset="0"/>
            </a:endParaRPr>
          </a:p>
          <a:p>
            <a:r>
              <a:rPr lang="en-US" sz="2800" dirty="0" smtClean="0">
                <a:solidFill>
                  <a:srgbClr val="0C45A6"/>
                </a:solidFill>
                <a:effectLst>
                  <a:outerShdw blurRad="38100" dist="38100" dir="2700000" algn="tl">
                    <a:srgbClr val="000000">
                      <a:alpha val="43137"/>
                    </a:srgbClr>
                  </a:outerShdw>
                </a:effectLst>
                <a:latin typeface="Montserrat" panose="020B0604020202020204" charset="0"/>
              </a:rPr>
              <a:t>AUTORA:</a:t>
            </a:r>
          </a:p>
          <a:p>
            <a:r>
              <a:rPr lang="en-US" sz="2800" dirty="0" smtClean="0">
                <a:solidFill>
                  <a:srgbClr val="0C45A6"/>
                </a:solidFill>
                <a:effectLst>
                  <a:outerShdw blurRad="38100" dist="38100" dir="2700000" algn="tl">
                    <a:srgbClr val="000000">
                      <a:alpha val="43137"/>
                    </a:srgbClr>
                  </a:outerShdw>
                </a:effectLst>
                <a:latin typeface="Montserrat" panose="020B0604020202020204" charset="0"/>
              </a:rPr>
              <a:t>Eugenia Medina</a:t>
            </a:r>
          </a:p>
          <a:p>
            <a:endParaRPr lang="en-US" sz="2800" dirty="0">
              <a:solidFill>
                <a:srgbClr val="0C45A6"/>
              </a:solidFill>
              <a:effectLst>
                <a:outerShdw blurRad="38100" dist="38100" dir="2700000" algn="tl">
                  <a:srgbClr val="000000">
                    <a:alpha val="43137"/>
                  </a:srgbClr>
                </a:outerShdw>
              </a:effectLst>
              <a:latin typeface="Montserrat" panose="020B0604020202020204" charset="0"/>
            </a:endParaRPr>
          </a:p>
          <a:p>
            <a:r>
              <a:rPr lang="en-US" sz="2800" dirty="0" smtClean="0">
                <a:solidFill>
                  <a:srgbClr val="0C45A6"/>
                </a:solidFill>
                <a:effectLst>
                  <a:outerShdw blurRad="38100" dist="38100" dir="2700000" algn="tl">
                    <a:srgbClr val="000000">
                      <a:alpha val="43137"/>
                    </a:srgbClr>
                  </a:outerShdw>
                </a:effectLst>
                <a:latin typeface="Montserrat" panose="020B0604020202020204" charset="0"/>
              </a:rPr>
              <a:t>DIRECTOR:</a:t>
            </a:r>
          </a:p>
          <a:p>
            <a:r>
              <a:rPr lang="en-US" sz="2800" dirty="0" smtClean="0">
                <a:solidFill>
                  <a:srgbClr val="0C45A6"/>
                </a:solidFill>
                <a:effectLst>
                  <a:outerShdw blurRad="38100" dist="38100" dir="2700000" algn="tl">
                    <a:srgbClr val="000000">
                      <a:alpha val="43137"/>
                    </a:srgbClr>
                  </a:outerShdw>
                </a:effectLst>
                <a:latin typeface="Montserrat" panose="020B0604020202020204" charset="0"/>
              </a:rPr>
              <a:t>Econ. Oswaldo </a:t>
            </a:r>
            <a:r>
              <a:rPr lang="en-US" sz="2800" dirty="0" err="1" smtClean="0">
                <a:solidFill>
                  <a:srgbClr val="0C45A6"/>
                </a:solidFill>
                <a:effectLst>
                  <a:outerShdw blurRad="38100" dist="38100" dir="2700000" algn="tl">
                    <a:srgbClr val="000000">
                      <a:alpha val="43137"/>
                    </a:srgbClr>
                  </a:outerShdw>
                </a:effectLst>
                <a:latin typeface="Montserrat" panose="020B0604020202020204" charset="0"/>
              </a:rPr>
              <a:t>Miño</a:t>
            </a:r>
            <a:r>
              <a:rPr lang="en-US" sz="2800" smtClean="0">
                <a:solidFill>
                  <a:srgbClr val="0C45A6"/>
                </a:solidFill>
                <a:effectLst>
                  <a:outerShdw blurRad="38100" dist="38100" dir="2700000" algn="tl">
                    <a:srgbClr val="000000">
                      <a:alpha val="43137"/>
                    </a:srgbClr>
                  </a:outerShdw>
                </a:effectLst>
                <a:latin typeface="Montserrat" panose="020B0604020202020204" charset="0"/>
              </a:rPr>
              <a:t> Mgt.</a:t>
            </a:r>
            <a:endParaRPr lang="en-US" sz="2800" dirty="0">
              <a:solidFill>
                <a:srgbClr val="0C45A6"/>
              </a:solidFill>
              <a:effectLst>
                <a:outerShdw blurRad="38100" dist="38100" dir="2700000" algn="tl">
                  <a:srgbClr val="000000">
                    <a:alpha val="43137"/>
                  </a:srgbClr>
                </a:outerShdw>
              </a:effectLst>
              <a:latin typeface="Montserrat" panose="020B0604020202020204" charset="0"/>
            </a:endParaRPr>
          </a:p>
        </p:txBody>
      </p:sp>
      <p:pic>
        <p:nvPicPr>
          <p:cNvPr id="5" name="Imagen 4"/>
          <p:cNvPicPr>
            <a:picLocks noChangeAspect="1"/>
          </p:cNvPicPr>
          <p:nvPr/>
        </p:nvPicPr>
        <p:blipFill>
          <a:blip r:embed="rId3"/>
          <a:stretch>
            <a:fillRect/>
          </a:stretch>
        </p:blipFill>
        <p:spPr>
          <a:xfrm>
            <a:off x="13421705" y="9031660"/>
            <a:ext cx="4866295" cy="1130236"/>
          </a:xfrm>
          <a:prstGeom prst="rect">
            <a:avLst/>
          </a:prstGeom>
        </p:spPr>
      </p:pic>
      <p:sp>
        <p:nvSpPr>
          <p:cNvPr id="6" name="CuadroTexto 5"/>
          <p:cNvSpPr txBox="1"/>
          <p:nvPr/>
        </p:nvSpPr>
        <p:spPr>
          <a:xfrm>
            <a:off x="351156" y="553198"/>
            <a:ext cx="8077200" cy="1077218"/>
          </a:xfrm>
          <a:prstGeom prst="rect">
            <a:avLst/>
          </a:prstGeom>
          <a:noFill/>
        </p:spPr>
        <p:txBody>
          <a:bodyPr wrap="square" rtlCol="0">
            <a:spAutoFit/>
          </a:bodyPr>
          <a:lstStyle/>
          <a:p>
            <a:pPr algn="ctr"/>
            <a:r>
              <a:rPr lang="es-ES" sz="3200" b="1" dirty="0" smtClean="0">
                <a:latin typeface="Montserrat" panose="020B0604020202020204" charset="0"/>
              </a:rPr>
              <a:t>CARRERA DE COMERCIO EXTERIOR Y NEGOCIACIÓN INTERNACIONAL</a:t>
            </a:r>
            <a:endParaRPr lang="es-ES" sz="3200" b="1" dirty="0">
              <a:latin typeface="Montserrat" panose="020B0604020202020204" charset="0"/>
            </a:endParaRPr>
          </a:p>
        </p:txBody>
      </p:sp>
      <p:cxnSp>
        <p:nvCxnSpPr>
          <p:cNvPr id="8" name="Conector recto 7"/>
          <p:cNvCxnSpPr/>
          <p:nvPr/>
        </p:nvCxnSpPr>
        <p:spPr>
          <a:xfrm>
            <a:off x="685800" y="5600700"/>
            <a:ext cx="6191249"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3308544918"/>
              </p:ext>
            </p:extLst>
          </p:nvPr>
        </p:nvGraphicFramePr>
        <p:xfrm>
          <a:off x="457200" y="1125494"/>
          <a:ext cx="8001000" cy="3928543"/>
        </p:xfrm>
        <a:graphic>
          <a:graphicData uri="http://schemas.openxmlformats.org/drawingml/2006/table">
            <a:tbl>
              <a:tblPr>
                <a:tableStyleId>{5C22544A-7EE6-4342-B048-85BDC9FD1C3A}</a:tableStyleId>
              </a:tblPr>
              <a:tblGrid>
                <a:gridCol w="841529">
                  <a:extLst>
                    <a:ext uri="{9D8B030D-6E8A-4147-A177-3AD203B41FA5}">
                      <a16:colId xmlns:a16="http://schemas.microsoft.com/office/drawing/2014/main" val="118513342"/>
                    </a:ext>
                  </a:extLst>
                </a:gridCol>
                <a:gridCol w="660276">
                  <a:extLst>
                    <a:ext uri="{9D8B030D-6E8A-4147-A177-3AD203B41FA5}">
                      <a16:colId xmlns:a16="http://schemas.microsoft.com/office/drawing/2014/main" val="389100076"/>
                    </a:ext>
                  </a:extLst>
                </a:gridCol>
                <a:gridCol w="673223">
                  <a:extLst>
                    <a:ext uri="{9D8B030D-6E8A-4147-A177-3AD203B41FA5}">
                      <a16:colId xmlns:a16="http://schemas.microsoft.com/office/drawing/2014/main" val="824317203"/>
                    </a:ext>
                  </a:extLst>
                </a:gridCol>
                <a:gridCol w="673223">
                  <a:extLst>
                    <a:ext uri="{9D8B030D-6E8A-4147-A177-3AD203B41FA5}">
                      <a16:colId xmlns:a16="http://schemas.microsoft.com/office/drawing/2014/main" val="785067088"/>
                    </a:ext>
                  </a:extLst>
                </a:gridCol>
                <a:gridCol w="660276">
                  <a:extLst>
                    <a:ext uri="{9D8B030D-6E8A-4147-A177-3AD203B41FA5}">
                      <a16:colId xmlns:a16="http://schemas.microsoft.com/office/drawing/2014/main" val="1365443539"/>
                    </a:ext>
                  </a:extLst>
                </a:gridCol>
                <a:gridCol w="556704">
                  <a:extLst>
                    <a:ext uri="{9D8B030D-6E8A-4147-A177-3AD203B41FA5}">
                      <a16:colId xmlns:a16="http://schemas.microsoft.com/office/drawing/2014/main" val="4061628233"/>
                    </a:ext>
                  </a:extLst>
                </a:gridCol>
                <a:gridCol w="582598">
                  <a:extLst>
                    <a:ext uri="{9D8B030D-6E8A-4147-A177-3AD203B41FA5}">
                      <a16:colId xmlns:a16="http://schemas.microsoft.com/office/drawing/2014/main" val="2829922496"/>
                    </a:ext>
                  </a:extLst>
                </a:gridCol>
                <a:gridCol w="621438">
                  <a:extLst>
                    <a:ext uri="{9D8B030D-6E8A-4147-A177-3AD203B41FA5}">
                      <a16:colId xmlns:a16="http://schemas.microsoft.com/office/drawing/2014/main" val="609247291"/>
                    </a:ext>
                  </a:extLst>
                </a:gridCol>
                <a:gridCol w="621438">
                  <a:extLst>
                    <a:ext uri="{9D8B030D-6E8A-4147-A177-3AD203B41FA5}">
                      <a16:colId xmlns:a16="http://schemas.microsoft.com/office/drawing/2014/main" val="2380251381"/>
                    </a:ext>
                  </a:extLst>
                </a:gridCol>
                <a:gridCol w="595543">
                  <a:extLst>
                    <a:ext uri="{9D8B030D-6E8A-4147-A177-3AD203B41FA5}">
                      <a16:colId xmlns:a16="http://schemas.microsoft.com/office/drawing/2014/main" val="583998693"/>
                    </a:ext>
                  </a:extLst>
                </a:gridCol>
                <a:gridCol w="595543">
                  <a:extLst>
                    <a:ext uri="{9D8B030D-6E8A-4147-A177-3AD203B41FA5}">
                      <a16:colId xmlns:a16="http://schemas.microsoft.com/office/drawing/2014/main" val="1391718332"/>
                    </a:ext>
                  </a:extLst>
                </a:gridCol>
                <a:gridCol w="919209">
                  <a:extLst>
                    <a:ext uri="{9D8B030D-6E8A-4147-A177-3AD203B41FA5}">
                      <a16:colId xmlns:a16="http://schemas.microsoft.com/office/drawing/2014/main" val="1081350273"/>
                    </a:ext>
                  </a:extLst>
                </a:gridCol>
              </a:tblGrid>
              <a:tr h="382034">
                <a:tc rowSpan="2">
                  <a:txBody>
                    <a:bodyPr/>
                    <a:lstStyle/>
                    <a:p>
                      <a:pPr>
                        <a:lnSpc>
                          <a:spcPct val="115000"/>
                        </a:lnSpc>
                        <a:spcAft>
                          <a:spcPts val="0"/>
                        </a:spcAft>
                      </a:pPr>
                      <a:r>
                        <a:rPr lang="es-ES" sz="1400">
                          <a:effectLst/>
                        </a:rPr>
                        <a:t>Países miembros</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Años</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rowSpan="2">
                  <a:txBody>
                    <a:bodyPr/>
                    <a:lstStyle/>
                    <a:p>
                      <a:pPr>
                        <a:lnSpc>
                          <a:spcPct val="115000"/>
                        </a:lnSpc>
                        <a:spcAft>
                          <a:spcPts val="0"/>
                        </a:spcAft>
                      </a:pPr>
                      <a:r>
                        <a:rPr lang="es-ES" sz="1400">
                          <a:effectLst/>
                        </a:rPr>
                        <a:t>Tasa de crecimiento anual</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2341727264"/>
                  </a:ext>
                </a:extLst>
              </a:tr>
              <a:tr h="603278">
                <a:tc vMerge="1">
                  <a:txBody>
                    <a:bodyPr/>
                    <a:lstStyle/>
                    <a:p>
                      <a:endParaRPr lang="es-ES"/>
                    </a:p>
                  </a:txBody>
                  <a:tcPr/>
                </a:tc>
                <a:tc>
                  <a:txBody>
                    <a:bodyPr/>
                    <a:lstStyle/>
                    <a:p>
                      <a:pPr algn="r">
                        <a:lnSpc>
                          <a:spcPct val="115000"/>
                        </a:lnSpc>
                        <a:spcAft>
                          <a:spcPts val="0"/>
                        </a:spcAft>
                      </a:pPr>
                      <a:r>
                        <a:rPr lang="es-ES" sz="1400">
                          <a:effectLst/>
                        </a:rPr>
                        <a:t>2010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2017</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2018</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2019</a:t>
                      </a:r>
                      <a:endParaRPr lang="es-ES" sz="2400">
                        <a:effectLst/>
                        <a:latin typeface="Arial" panose="020B0604020202020204" pitchFamily="34" charset="0"/>
                        <a:ea typeface="Arial" panose="020B0604020202020204" pitchFamily="34" charset="0"/>
                      </a:endParaRPr>
                    </a:p>
                  </a:txBody>
                  <a:tcPr marL="25400" marR="25400" marT="25400" marB="25400" anchor="b"/>
                </a:tc>
                <a:tc vMerge="1">
                  <a:txBody>
                    <a:bodyPr/>
                    <a:lstStyle/>
                    <a:p>
                      <a:endParaRPr lang="es-ES"/>
                    </a:p>
                  </a:txBody>
                  <a:tcPr/>
                </a:tc>
                <a:extLst>
                  <a:ext uri="{0D108BD9-81ED-4DB2-BD59-A6C34878D82A}">
                    <a16:rowId xmlns:a16="http://schemas.microsoft.com/office/drawing/2014/main" val="4069530994"/>
                  </a:ext>
                </a:extLst>
              </a:tr>
              <a:tr h="400068">
                <a:tc>
                  <a:txBody>
                    <a:bodyPr/>
                    <a:lstStyle/>
                    <a:p>
                      <a:pPr>
                        <a:lnSpc>
                          <a:spcPct val="115000"/>
                        </a:lnSpc>
                        <a:spcAft>
                          <a:spcPts val="0"/>
                        </a:spcAft>
                      </a:pPr>
                      <a:r>
                        <a:rPr lang="es-ES" sz="1400">
                          <a:effectLst/>
                        </a:rPr>
                        <a:t>Bolivia</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6,1%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6,9%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7,2%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7,8%</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8,3%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10,1%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10,6%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10,2%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9,6%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10,4%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8,3%</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3980421483"/>
                  </a:ext>
                </a:extLst>
              </a:tr>
              <a:tr h="400068">
                <a:tc>
                  <a:txBody>
                    <a:bodyPr/>
                    <a:lstStyle/>
                    <a:p>
                      <a:pPr>
                        <a:lnSpc>
                          <a:spcPct val="115000"/>
                        </a:lnSpc>
                        <a:spcAft>
                          <a:spcPts val="0"/>
                        </a:spcAft>
                      </a:pPr>
                      <a:r>
                        <a:rPr lang="es-ES" sz="1400">
                          <a:effectLst/>
                        </a:rPr>
                        <a:t>Colombia</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22,2%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22,6%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21,6%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21,8%</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25,7%</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26,4%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26,4%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19,6%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22,9%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3,4%</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1963747496"/>
                  </a:ext>
                </a:extLst>
              </a:tr>
              <a:tr h="400068">
                <a:tc>
                  <a:txBody>
                    <a:bodyPr/>
                    <a:lstStyle/>
                    <a:p>
                      <a:pPr>
                        <a:lnSpc>
                          <a:spcPct val="115000"/>
                        </a:lnSpc>
                        <a:spcAft>
                          <a:spcPts val="0"/>
                        </a:spcAft>
                      </a:pPr>
                      <a:r>
                        <a:rPr lang="es-ES" sz="1400">
                          <a:effectLst/>
                        </a:rPr>
                        <a:t>Ecuador</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34,5%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31,9%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29,8%</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31,8ff%</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30,4%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31,2%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28,1%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30,0%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29,5%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31,8%</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dirty="0">
                          <a:effectLst/>
                        </a:rPr>
                        <a:t>4,1%</a:t>
                      </a:r>
                      <a:endParaRPr lang="es-ES" sz="2400" dirty="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1433618690"/>
                  </a:ext>
                </a:extLst>
              </a:tr>
              <a:tr h="400068">
                <a:tc>
                  <a:txBody>
                    <a:bodyPr/>
                    <a:lstStyle/>
                    <a:p>
                      <a:pPr>
                        <a:lnSpc>
                          <a:spcPct val="115000"/>
                        </a:lnSpc>
                        <a:spcAft>
                          <a:spcPts val="0"/>
                        </a:spcAft>
                      </a:pPr>
                      <a:r>
                        <a:rPr lang="es-ES" sz="1400">
                          <a:effectLst/>
                        </a:rPr>
                        <a:t>Perú</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37,2%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38,7%</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41,4%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38,6%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35,6%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32,3%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34,9%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39,8%</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41,2%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34,9%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5,2%</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4215911816"/>
                  </a:ext>
                </a:extLst>
              </a:tr>
              <a:tr h="400068">
                <a:tc>
                  <a:txBody>
                    <a:bodyPr/>
                    <a:lstStyle/>
                    <a:p>
                      <a:pPr>
                        <a:lnSpc>
                          <a:spcPct val="115000"/>
                        </a:lnSpc>
                        <a:spcAft>
                          <a:spcPts val="0"/>
                        </a:spcAft>
                      </a:pPr>
                      <a:r>
                        <a:rPr lang="es-ES" sz="1400">
                          <a:effectLst/>
                        </a:rPr>
                        <a:t>total Mi</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8503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9994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10455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10550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10410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8152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7654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8649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9640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8744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20,9%</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1907505383"/>
                  </a:ext>
                </a:extLst>
              </a:tr>
              <a:tr h="942891">
                <a:tc>
                  <a:txBody>
                    <a:bodyPr/>
                    <a:lstStyle/>
                    <a:p>
                      <a:pPr>
                        <a:lnSpc>
                          <a:spcPct val="115000"/>
                        </a:lnSpc>
                        <a:spcAft>
                          <a:spcPts val="0"/>
                        </a:spcAft>
                      </a:pPr>
                      <a:r>
                        <a:rPr lang="es-ES" sz="1400">
                          <a:effectLst/>
                        </a:rPr>
                        <a:t>% sobre el total importado</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8,7%</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7,9%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7,6%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7,4%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7,1%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6,4%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7,2%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7,4%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7,4%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6,6%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dirty="0">
                          <a:effectLst/>
                        </a:rPr>
                        <a:t> </a:t>
                      </a:r>
                      <a:endParaRPr lang="es-ES" sz="2400" dirty="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1796770565"/>
                  </a:ext>
                </a:extLst>
              </a:tr>
            </a:tbl>
          </a:graphicData>
        </a:graphic>
      </p:graphicFrame>
      <p:grpSp>
        <p:nvGrpSpPr>
          <p:cNvPr id="8" name="Group 2"/>
          <p:cNvGrpSpPr/>
          <p:nvPr/>
        </p:nvGrpSpPr>
        <p:grpSpPr>
          <a:xfrm>
            <a:off x="457200" y="474907"/>
            <a:ext cx="8382000" cy="526117"/>
            <a:chOff x="0" y="4142671"/>
            <a:chExt cx="11631708" cy="701488"/>
          </a:xfrm>
        </p:grpSpPr>
        <p:sp>
          <p:nvSpPr>
            <p:cNvPr id="9" name="AutoShape 3"/>
            <p:cNvSpPr/>
            <p:nvPr/>
          </p:nvSpPr>
          <p:spPr>
            <a:xfrm>
              <a:off x="0" y="4142671"/>
              <a:ext cx="1044803" cy="144381"/>
            </a:xfrm>
            <a:prstGeom prst="rect">
              <a:avLst/>
            </a:prstGeom>
            <a:solidFill>
              <a:srgbClr val="0C45A6"/>
            </a:solidFill>
          </p:spPr>
        </p:sp>
        <p:sp>
          <p:nvSpPr>
            <p:cNvPr id="10" name="TextBox 4"/>
            <p:cNvSpPr txBox="1"/>
            <p:nvPr/>
          </p:nvSpPr>
          <p:spPr>
            <a:xfrm>
              <a:off x="0" y="4301276"/>
              <a:ext cx="11631708" cy="542883"/>
            </a:xfrm>
            <a:prstGeom prst="rect">
              <a:avLst/>
            </a:prstGeom>
          </p:spPr>
          <p:txBody>
            <a:bodyPr lIns="0" tIns="0" rIns="0" bIns="0" rtlCol="0" anchor="t">
              <a:spAutoFit/>
            </a:bodyPr>
            <a:lstStyle/>
            <a:p>
              <a:pPr>
                <a:lnSpc>
                  <a:spcPts val="3599"/>
                </a:lnSpc>
              </a:pPr>
              <a:r>
                <a:rPr lang="es-ES" dirty="0" smtClean="0">
                  <a:effectLst>
                    <a:outerShdw blurRad="38100" dist="38100" dir="2700000" algn="tl">
                      <a:srgbClr val="000000">
                        <a:alpha val="43137"/>
                      </a:srgbClr>
                    </a:outerShdw>
                  </a:effectLst>
                </a:rPr>
                <a:t> </a:t>
              </a:r>
              <a:r>
                <a:rPr lang="es-ES" sz="1600" dirty="0">
                  <a:effectLst>
                    <a:outerShdw blurRad="38100" dist="38100" dir="2700000" algn="tl">
                      <a:srgbClr val="000000">
                        <a:alpha val="43137"/>
                      </a:srgbClr>
                    </a:outerShdw>
                  </a:effectLst>
                  <a:latin typeface="Montserrat" panose="020B0604020202020204" charset="0"/>
                </a:rPr>
                <a:t>Importaciones intracomunitarias de la Comunidad Andina período 2010-2019</a:t>
              </a:r>
              <a:endParaRPr lang="es-ES" sz="1600" i="1" dirty="0">
                <a:effectLst>
                  <a:outerShdw blurRad="38100" dist="38100" dir="2700000" algn="tl">
                    <a:srgbClr val="000000">
                      <a:alpha val="43137"/>
                    </a:srgbClr>
                  </a:outerShdw>
                </a:effectLst>
                <a:latin typeface="Montserrat" panose="020B0604020202020204" charset="0"/>
              </a:endParaRPr>
            </a:p>
          </p:txBody>
        </p:sp>
      </p:grpSp>
      <p:graphicFrame>
        <p:nvGraphicFramePr>
          <p:cNvPr id="16" name="Tabla 15"/>
          <p:cNvGraphicFramePr>
            <a:graphicFrameLocks noGrp="1"/>
          </p:cNvGraphicFramePr>
          <p:nvPr>
            <p:extLst>
              <p:ext uri="{D42A27DB-BD31-4B8C-83A1-F6EECF244321}">
                <p14:modId xmlns:p14="http://schemas.microsoft.com/office/powerpoint/2010/main" val="1357514412"/>
              </p:ext>
            </p:extLst>
          </p:nvPr>
        </p:nvGraphicFramePr>
        <p:xfrm>
          <a:off x="9361375" y="1069066"/>
          <a:ext cx="8664261" cy="4125659"/>
        </p:xfrm>
        <a:graphic>
          <a:graphicData uri="http://schemas.openxmlformats.org/drawingml/2006/table">
            <a:tbl>
              <a:tblPr>
                <a:tableStyleId>{5C22544A-7EE6-4342-B048-85BDC9FD1C3A}</a:tableStyleId>
              </a:tblPr>
              <a:tblGrid>
                <a:gridCol w="872331">
                  <a:extLst>
                    <a:ext uri="{9D8B030D-6E8A-4147-A177-3AD203B41FA5}">
                      <a16:colId xmlns:a16="http://schemas.microsoft.com/office/drawing/2014/main" val="1394057950"/>
                    </a:ext>
                  </a:extLst>
                </a:gridCol>
                <a:gridCol w="657603">
                  <a:extLst>
                    <a:ext uri="{9D8B030D-6E8A-4147-A177-3AD203B41FA5}">
                      <a16:colId xmlns:a16="http://schemas.microsoft.com/office/drawing/2014/main" val="2646651085"/>
                    </a:ext>
                  </a:extLst>
                </a:gridCol>
                <a:gridCol w="711285">
                  <a:extLst>
                    <a:ext uri="{9D8B030D-6E8A-4147-A177-3AD203B41FA5}">
                      <a16:colId xmlns:a16="http://schemas.microsoft.com/office/drawing/2014/main" val="3279595687"/>
                    </a:ext>
                  </a:extLst>
                </a:gridCol>
                <a:gridCol w="746180">
                  <a:extLst>
                    <a:ext uri="{9D8B030D-6E8A-4147-A177-3AD203B41FA5}">
                      <a16:colId xmlns:a16="http://schemas.microsoft.com/office/drawing/2014/main" val="1858011223"/>
                    </a:ext>
                  </a:extLst>
                </a:gridCol>
                <a:gridCol w="746180">
                  <a:extLst>
                    <a:ext uri="{9D8B030D-6E8A-4147-A177-3AD203B41FA5}">
                      <a16:colId xmlns:a16="http://schemas.microsoft.com/office/drawing/2014/main" val="2172088754"/>
                    </a:ext>
                  </a:extLst>
                </a:gridCol>
                <a:gridCol w="711285">
                  <a:extLst>
                    <a:ext uri="{9D8B030D-6E8A-4147-A177-3AD203B41FA5}">
                      <a16:colId xmlns:a16="http://schemas.microsoft.com/office/drawing/2014/main" val="3327076913"/>
                    </a:ext>
                  </a:extLst>
                </a:gridCol>
                <a:gridCol w="711285">
                  <a:extLst>
                    <a:ext uri="{9D8B030D-6E8A-4147-A177-3AD203B41FA5}">
                      <a16:colId xmlns:a16="http://schemas.microsoft.com/office/drawing/2014/main" val="4078037031"/>
                    </a:ext>
                  </a:extLst>
                </a:gridCol>
                <a:gridCol w="625393">
                  <a:extLst>
                    <a:ext uri="{9D8B030D-6E8A-4147-A177-3AD203B41FA5}">
                      <a16:colId xmlns:a16="http://schemas.microsoft.com/office/drawing/2014/main" val="2409541950"/>
                    </a:ext>
                  </a:extLst>
                </a:gridCol>
                <a:gridCol w="676392">
                  <a:extLst>
                    <a:ext uri="{9D8B030D-6E8A-4147-A177-3AD203B41FA5}">
                      <a16:colId xmlns:a16="http://schemas.microsoft.com/office/drawing/2014/main" val="62141058"/>
                    </a:ext>
                  </a:extLst>
                </a:gridCol>
                <a:gridCol w="676392">
                  <a:extLst>
                    <a:ext uri="{9D8B030D-6E8A-4147-A177-3AD203B41FA5}">
                      <a16:colId xmlns:a16="http://schemas.microsoft.com/office/drawing/2014/main" val="795433857"/>
                    </a:ext>
                  </a:extLst>
                </a:gridCol>
                <a:gridCol w="603922">
                  <a:extLst>
                    <a:ext uri="{9D8B030D-6E8A-4147-A177-3AD203B41FA5}">
                      <a16:colId xmlns:a16="http://schemas.microsoft.com/office/drawing/2014/main" val="1480749008"/>
                    </a:ext>
                  </a:extLst>
                </a:gridCol>
                <a:gridCol w="926013">
                  <a:extLst>
                    <a:ext uri="{9D8B030D-6E8A-4147-A177-3AD203B41FA5}">
                      <a16:colId xmlns:a16="http://schemas.microsoft.com/office/drawing/2014/main" val="3921108385"/>
                    </a:ext>
                  </a:extLst>
                </a:gridCol>
              </a:tblGrid>
              <a:tr h="367670">
                <a:tc rowSpan="2">
                  <a:txBody>
                    <a:bodyPr/>
                    <a:lstStyle/>
                    <a:p>
                      <a:pPr algn="ctr">
                        <a:lnSpc>
                          <a:spcPct val="115000"/>
                        </a:lnSpc>
                        <a:spcAft>
                          <a:spcPts val="0"/>
                        </a:spcAft>
                      </a:pPr>
                      <a:r>
                        <a:rPr lang="es-ES" sz="1400">
                          <a:effectLst/>
                        </a:rPr>
                        <a:t>Países miembros</a:t>
                      </a:r>
                      <a:endParaRPr lang="es-ES" sz="2400">
                        <a:effectLst/>
                        <a:latin typeface="Arial" panose="020B0604020202020204" pitchFamily="34" charset="0"/>
                        <a:ea typeface="Arial" panose="020B0604020202020204" pitchFamily="34" charset="0"/>
                      </a:endParaRPr>
                    </a:p>
                  </a:txBody>
                  <a:tcPr marL="25400" marR="25400" marT="25400" marB="25400" anchor="b"/>
                </a:tc>
                <a:tc gridSpan="10">
                  <a:txBody>
                    <a:bodyPr/>
                    <a:lstStyle/>
                    <a:p>
                      <a:pPr algn="ctr">
                        <a:lnSpc>
                          <a:spcPct val="115000"/>
                        </a:lnSpc>
                        <a:spcAft>
                          <a:spcPts val="0"/>
                        </a:spcAft>
                      </a:pPr>
                      <a:r>
                        <a:rPr lang="es-ES" sz="1400">
                          <a:effectLst/>
                        </a:rPr>
                        <a:t>Años</a:t>
                      </a:r>
                      <a:endParaRPr lang="es-ES" sz="2400">
                        <a:effectLst/>
                        <a:latin typeface="Arial" panose="020B0604020202020204" pitchFamily="34" charset="0"/>
                        <a:ea typeface="Arial" panose="020B0604020202020204" pitchFamily="34" charset="0"/>
                      </a:endParaRPr>
                    </a:p>
                  </a:txBody>
                  <a:tcPr marL="25400" marR="25400" marT="25400" marB="2540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0"/>
                        </a:spcAft>
                      </a:pPr>
                      <a:r>
                        <a:rPr lang="es-ES" sz="1400">
                          <a:effectLst/>
                        </a:rPr>
                        <a:t>T.C </a:t>
                      </a:r>
                      <a:endParaRPr lang="es-ES" sz="2400">
                        <a:effectLst/>
                      </a:endParaRPr>
                    </a:p>
                    <a:p>
                      <a:pPr algn="ctr">
                        <a:lnSpc>
                          <a:spcPct val="115000"/>
                        </a:lnSpc>
                        <a:spcAft>
                          <a:spcPts val="0"/>
                        </a:spcAft>
                      </a:pPr>
                      <a:r>
                        <a:rPr lang="es-ES" sz="1400">
                          <a:effectLst/>
                        </a:rPr>
                        <a:t>2010-2019</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3203722958"/>
                  </a:ext>
                </a:extLst>
              </a:tr>
              <a:tr h="399695">
                <a:tc vMerge="1">
                  <a:txBody>
                    <a:bodyPr/>
                    <a:lstStyle/>
                    <a:p>
                      <a:endParaRPr lang="es-ES"/>
                    </a:p>
                  </a:txBody>
                  <a:tcPr/>
                </a:tc>
                <a:tc>
                  <a:txBody>
                    <a:bodyPr/>
                    <a:lstStyle/>
                    <a:p>
                      <a:pPr algn="r">
                        <a:lnSpc>
                          <a:spcPct val="115000"/>
                        </a:lnSpc>
                        <a:spcAft>
                          <a:spcPts val="0"/>
                        </a:spcAft>
                      </a:pPr>
                      <a:r>
                        <a:rPr lang="es-ES" sz="1400">
                          <a:effectLst/>
                        </a:rPr>
                        <a:t>2010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2017</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2018</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2019</a:t>
                      </a:r>
                      <a:endParaRPr lang="es-ES" sz="2400">
                        <a:effectLst/>
                        <a:latin typeface="Arial" panose="020B0604020202020204" pitchFamily="34" charset="0"/>
                        <a:ea typeface="Arial" panose="020B0604020202020204" pitchFamily="34" charset="0"/>
                      </a:endParaRPr>
                    </a:p>
                  </a:txBody>
                  <a:tcPr marL="25400" marR="25400" marT="25400" marB="25400" anchor="b"/>
                </a:tc>
                <a:tc vMerge="1">
                  <a:txBody>
                    <a:bodyPr/>
                    <a:lstStyle/>
                    <a:p>
                      <a:endParaRPr lang="es-ES"/>
                    </a:p>
                  </a:txBody>
                  <a:tcPr/>
                </a:tc>
                <a:extLst>
                  <a:ext uri="{0D108BD9-81ED-4DB2-BD59-A6C34878D82A}">
                    <a16:rowId xmlns:a16="http://schemas.microsoft.com/office/drawing/2014/main" val="2125907266"/>
                  </a:ext>
                </a:extLst>
              </a:tr>
              <a:tr h="385027">
                <a:tc>
                  <a:txBody>
                    <a:bodyPr/>
                    <a:lstStyle/>
                    <a:p>
                      <a:pPr algn="ctr">
                        <a:lnSpc>
                          <a:spcPct val="115000"/>
                        </a:lnSpc>
                        <a:spcAft>
                          <a:spcPts val="0"/>
                        </a:spcAft>
                      </a:pPr>
                      <a:r>
                        <a:rPr lang="es-ES" sz="1400">
                          <a:effectLst/>
                        </a:rPr>
                        <a:t>Bolivia</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6,74%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1,61%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8,0%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8,0%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9,4%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9,0%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7,4%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7,3%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7,3%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7,3%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7,4%</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4099098562"/>
                  </a:ext>
                </a:extLst>
              </a:tr>
              <a:tr h="385027">
                <a:tc>
                  <a:txBody>
                    <a:bodyPr/>
                    <a:lstStyle/>
                    <a:p>
                      <a:pPr algn="ctr">
                        <a:lnSpc>
                          <a:spcPct val="115000"/>
                        </a:lnSpc>
                        <a:spcAft>
                          <a:spcPts val="0"/>
                        </a:spcAft>
                      </a:pPr>
                      <a:r>
                        <a:rPr lang="es-ES" sz="1400">
                          <a:effectLst/>
                        </a:rPr>
                        <a:t>Colombia</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40,5%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42,9%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42,5%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43,4%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43,4%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37,7%</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34,5%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34,4%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35,0%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33,7%</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3,9%</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85838412"/>
                  </a:ext>
                </a:extLst>
              </a:tr>
              <a:tr h="385027">
                <a:tc>
                  <a:txBody>
                    <a:bodyPr/>
                    <a:lstStyle/>
                    <a:p>
                      <a:pPr algn="ctr">
                        <a:lnSpc>
                          <a:spcPct val="115000"/>
                        </a:lnSpc>
                        <a:spcAft>
                          <a:spcPts val="0"/>
                        </a:spcAft>
                      </a:pPr>
                      <a:r>
                        <a:rPr lang="es-ES" sz="1400" dirty="0">
                          <a:effectLst/>
                        </a:rPr>
                        <a:t>Ecuador</a:t>
                      </a:r>
                      <a:endParaRPr lang="es-ES" sz="2400" dirty="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16,8%</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15,6%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15,8%</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17,4%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19,5%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19,1%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18,1%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17,1%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17,3%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19,1%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6,9%</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1719757103"/>
                  </a:ext>
                </a:extLst>
              </a:tr>
              <a:tr h="385027">
                <a:tc>
                  <a:txBody>
                    <a:bodyPr/>
                    <a:lstStyle/>
                    <a:p>
                      <a:pPr algn="ctr">
                        <a:lnSpc>
                          <a:spcPct val="115000"/>
                        </a:lnSpc>
                        <a:spcAft>
                          <a:spcPts val="0"/>
                        </a:spcAft>
                      </a:pPr>
                      <a:r>
                        <a:rPr lang="es-ES" sz="1400">
                          <a:effectLst/>
                        </a:rPr>
                        <a:t>Perú</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36,0%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35,0%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33,7%</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31,1%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27,6%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34,1%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40,0%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41,2%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40,4%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39,9%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7,1%%</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1872028621"/>
                  </a:ext>
                </a:extLst>
              </a:tr>
              <a:tr h="385027">
                <a:tc>
                  <a:txBody>
                    <a:bodyPr/>
                    <a:lstStyle/>
                    <a:p>
                      <a:pPr algn="ctr">
                        <a:lnSpc>
                          <a:spcPct val="115000"/>
                        </a:lnSpc>
                        <a:spcAft>
                          <a:spcPts val="0"/>
                        </a:spcAft>
                      </a:pPr>
                      <a:r>
                        <a:rPr lang="es-ES" sz="1400">
                          <a:effectLst/>
                        </a:rPr>
                        <a:t>total Xe</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90193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124906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130542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127007</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118630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86967</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82797</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99570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110415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107674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18,2%</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1236211646"/>
                  </a:ext>
                </a:extLst>
              </a:tr>
              <a:tr h="385027">
                <a:tc>
                  <a:txBody>
                    <a:bodyPr/>
                    <a:lstStyle/>
                    <a:p>
                      <a:pPr algn="ct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98.003</a:t>
                      </a:r>
                      <a:endParaRPr lang="es-ES" sz="2400">
                        <a:effectLst/>
                        <a:latin typeface="Arial" panose="020B0604020202020204" pitchFamily="34" charset="0"/>
                        <a:ea typeface="Arial" panose="020B0604020202020204" pitchFamily="34" charset="0"/>
                      </a:endParaRPr>
                    </a:p>
                  </a:txBody>
                  <a:tcPr marL="25400" marR="25400" marT="25400" marB="25400"/>
                </a:tc>
                <a:tc>
                  <a:txBody>
                    <a:bodyPr/>
                    <a:lstStyle/>
                    <a:p>
                      <a:pPr algn="ctr">
                        <a:lnSpc>
                          <a:spcPct val="115000"/>
                        </a:lnSpc>
                        <a:spcAft>
                          <a:spcPts val="0"/>
                        </a:spcAft>
                      </a:pPr>
                      <a:r>
                        <a:rPr lang="es-ES" sz="1400">
                          <a:effectLst/>
                        </a:rPr>
                        <a:t>134.112</a:t>
                      </a:r>
                      <a:endParaRPr lang="es-ES" sz="2400">
                        <a:effectLst/>
                        <a:latin typeface="Arial" panose="020B0604020202020204" pitchFamily="34" charset="0"/>
                        <a:ea typeface="Arial" panose="020B0604020202020204" pitchFamily="34" charset="0"/>
                      </a:endParaRPr>
                    </a:p>
                  </a:txBody>
                  <a:tcPr marL="25400" marR="25400" marT="25400" marB="25400"/>
                </a:tc>
                <a:tc>
                  <a:txBody>
                    <a:bodyPr/>
                    <a:lstStyle/>
                    <a:p>
                      <a:pPr algn="ctr">
                        <a:lnSpc>
                          <a:spcPct val="115000"/>
                        </a:lnSpc>
                        <a:spcAft>
                          <a:spcPts val="0"/>
                        </a:spcAft>
                      </a:pPr>
                      <a:r>
                        <a:rPr lang="es-ES" sz="1400">
                          <a:effectLst/>
                        </a:rPr>
                        <a:t>140.903</a:t>
                      </a:r>
                      <a:endParaRPr lang="es-ES" sz="2400">
                        <a:effectLst/>
                        <a:latin typeface="Arial" panose="020B0604020202020204" pitchFamily="34" charset="0"/>
                        <a:ea typeface="Arial" panose="020B0604020202020204" pitchFamily="34" charset="0"/>
                      </a:endParaRPr>
                    </a:p>
                  </a:txBody>
                  <a:tcPr marL="25400" marR="25400" marT="25400" marB="25400"/>
                </a:tc>
                <a:tc>
                  <a:txBody>
                    <a:bodyPr/>
                    <a:lstStyle/>
                    <a:p>
                      <a:pPr algn="ctr">
                        <a:lnSpc>
                          <a:spcPct val="115000"/>
                        </a:lnSpc>
                        <a:spcAft>
                          <a:spcPts val="0"/>
                        </a:spcAft>
                      </a:pPr>
                      <a:r>
                        <a:rPr lang="es-ES" sz="1400">
                          <a:effectLst/>
                        </a:rPr>
                        <a:t>136.865</a:t>
                      </a:r>
                      <a:endParaRPr lang="es-ES" sz="2400">
                        <a:effectLst/>
                        <a:latin typeface="Arial" panose="020B0604020202020204" pitchFamily="34" charset="0"/>
                        <a:ea typeface="Arial" panose="020B0604020202020204" pitchFamily="34" charset="0"/>
                      </a:endParaRPr>
                    </a:p>
                  </a:txBody>
                  <a:tcPr marL="25400" marR="25400" marT="25400" marB="25400"/>
                </a:tc>
                <a:tc>
                  <a:txBody>
                    <a:bodyPr/>
                    <a:lstStyle/>
                    <a:p>
                      <a:pPr algn="ctr">
                        <a:lnSpc>
                          <a:spcPct val="115000"/>
                        </a:lnSpc>
                        <a:spcAft>
                          <a:spcPts val="0"/>
                        </a:spcAft>
                      </a:pPr>
                      <a:r>
                        <a:rPr lang="es-ES" sz="1400">
                          <a:effectLst/>
                        </a:rPr>
                        <a:t>128.355</a:t>
                      </a:r>
                      <a:endParaRPr lang="es-ES" sz="2400">
                        <a:effectLst/>
                        <a:latin typeface="Arial" panose="020B0604020202020204" pitchFamily="34" charset="0"/>
                        <a:ea typeface="Arial" panose="020B0604020202020204" pitchFamily="34" charset="0"/>
                      </a:endParaRPr>
                    </a:p>
                  </a:txBody>
                  <a:tcPr marL="25400" marR="25400" marT="25400" marB="25400"/>
                </a:tc>
                <a:tc>
                  <a:txBody>
                    <a:bodyPr/>
                    <a:lstStyle/>
                    <a:p>
                      <a:pPr algn="ctr">
                        <a:lnSpc>
                          <a:spcPct val="115000"/>
                        </a:lnSpc>
                        <a:spcAft>
                          <a:spcPts val="0"/>
                        </a:spcAft>
                      </a:pPr>
                      <a:r>
                        <a:rPr lang="es-ES" sz="1400">
                          <a:effectLst/>
                        </a:rPr>
                        <a:t>94.580</a:t>
                      </a:r>
                      <a:endParaRPr lang="es-ES" sz="2400">
                        <a:effectLst/>
                        <a:latin typeface="Arial" panose="020B0604020202020204" pitchFamily="34" charset="0"/>
                        <a:ea typeface="Arial" panose="020B0604020202020204" pitchFamily="34" charset="0"/>
                      </a:endParaRPr>
                    </a:p>
                  </a:txBody>
                  <a:tcPr marL="25400" marR="25400" marT="25400" marB="25400"/>
                </a:tc>
                <a:tc>
                  <a:txBody>
                    <a:bodyPr/>
                    <a:lstStyle/>
                    <a:p>
                      <a:pPr algn="ctr">
                        <a:lnSpc>
                          <a:spcPct val="115000"/>
                        </a:lnSpc>
                        <a:spcAft>
                          <a:spcPts val="0"/>
                        </a:spcAft>
                      </a:pPr>
                      <a:r>
                        <a:rPr lang="es-ES" sz="1400">
                          <a:effectLst/>
                        </a:rPr>
                        <a:t>89.929</a:t>
                      </a:r>
                      <a:endParaRPr lang="es-ES" sz="2400">
                        <a:effectLst/>
                        <a:latin typeface="Arial" panose="020B0604020202020204" pitchFamily="34" charset="0"/>
                        <a:ea typeface="Arial" panose="020B0604020202020204" pitchFamily="34" charset="0"/>
                      </a:endParaRPr>
                    </a:p>
                  </a:txBody>
                  <a:tcPr marL="25400" marR="25400" marT="25400" marB="25400"/>
                </a:tc>
                <a:tc>
                  <a:txBody>
                    <a:bodyPr/>
                    <a:lstStyle/>
                    <a:p>
                      <a:pPr algn="ctr">
                        <a:lnSpc>
                          <a:spcPct val="115000"/>
                        </a:lnSpc>
                        <a:spcAft>
                          <a:spcPts val="0"/>
                        </a:spcAft>
                      </a:pPr>
                      <a:r>
                        <a:rPr lang="es-ES" sz="1400">
                          <a:effectLst/>
                        </a:rPr>
                        <a:t>107.142</a:t>
                      </a:r>
                      <a:endParaRPr lang="es-ES" sz="2400">
                        <a:effectLst/>
                        <a:latin typeface="Arial" panose="020B0604020202020204" pitchFamily="34" charset="0"/>
                        <a:ea typeface="Arial" panose="020B0604020202020204" pitchFamily="34" charset="0"/>
                      </a:endParaRPr>
                    </a:p>
                  </a:txBody>
                  <a:tcPr marL="25400" marR="25400" marT="25400" marB="25400"/>
                </a:tc>
                <a:tc>
                  <a:txBody>
                    <a:bodyPr/>
                    <a:lstStyle/>
                    <a:p>
                      <a:pPr algn="ctr">
                        <a:lnSpc>
                          <a:spcPct val="115000"/>
                        </a:lnSpc>
                        <a:spcAft>
                          <a:spcPts val="0"/>
                        </a:spcAft>
                      </a:pPr>
                      <a:r>
                        <a:rPr lang="es-ES" sz="1400">
                          <a:effectLst/>
                        </a:rPr>
                        <a:t>119.317</a:t>
                      </a:r>
                      <a:endParaRPr lang="es-ES" sz="2400">
                        <a:effectLst/>
                        <a:latin typeface="Arial" panose="020B0604020202020204" pitchFamily="34" charset="0"/>
                        <a:ea typeface="Arial" panose="020B0604020202020204" pitchFamily="34" charset="0"/>
                      </a:endParaRPr>
                    </a:p>
                  </a:txBody>
                  <a:tcPr marL="25400" marR="25400" marT="25400" marB="25400"/>
                </a:tc>
                <a:tc>
                  <a:txBody>
                    <a:bodyPr/>
                    <a:lstStyle/>
                    <a:p>
                      <a:pPr algn="ctr">
                        <a:lnSpc>
                          <a:spcPct val="115000"/>
                        </a:lnSpc>
                        <a:spcAft>
                          <a:spcPts val="0"/>
                        </a:spcAft>
                      </a:pPr>
                      <a:r>
                        <a:rPr lang="es-ES" sz="1400">
                          <a:effectLst/>
                        </a:rPr>
                        <a:t>115.984</a:t>
                      </a:r>
                      <a:endParaRPr lang="es-ES" sz="2400">
                        <a:effectLst/>
                        <a:latin typeface="Arial" panose="020B0604020202020204" pitchFamily="34" charset="0"/>
                        <a:ea typeface="Arial" panose="020B0604020202020204" pitchFamily="34" charset="0"/>
                      </a:endParaRPr>
                    </a:p>
                  </a:txBody>
                  <a:tcPr marL="25400" marR="25400" marT="25400" marB="25400"/>
                </a:tc>
                <a:tc>
                  <a:txBody>
                    <a:bodyPr/>
                    <a:lstStyle/>
                    <a:p>
                      <a:pPr algn="ct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339752082"/>
                  </a:ext>
                </a:extLst>
              </a:tr>
              <a:tr h="907442">
                <a:tc>
                  <a:txBody>
                    <a:bodyPr/>
                    <a:lstStyle/>
                    <a:p>
                      <a:pPr algn="ctr">
                        <a:lnSpc>
                          <a:spcPct val="115000"/>
                        </a:lnSpc>
                        <a:spcAft>
                          <a:spcPts val="0"/>
                        </a:spcAft>
                      </a:pPr>
                      <a:r>
                        <a:rPr lang="es-ES" sz="1400">
                          <a:effectLst/>
                        </a:rPr>
                        <a:t>% Sobre el total exportado</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92,0%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93,1%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92,6%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92,8%</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92,4%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92,0%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92,1%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92,9%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92,5%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a:effectLst/>
                        </a:rPr>
                        <a:t>92,8%</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ctr">
                        <a:lnSpc>
                          <a:spcPct val="115000"/>
                        </a:lnSpc>
                        <a:spcAft>
                          <a:spcPts val="0"/>
                        </a:spcAft>
                      </a:pPr>
                      <a:r>
                        <a:rPr lang="es-ES" sz="1400" dirty="0">
                          <a:effectLst/>
                        </a:rPr>
                        <a:t> </a:t>
                      </a:r>
                      <a:endParaRPr lang="es-ES" sz="2400" dirty="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2136454571"/>
                  </a:ext>
                </a:extLst>
              </a:tr>
            </a:tbl>
          </a:graphicData>
        </a:graphic>
      </p:graphicFrame>
      <p:grpSp>
        <p:nvGrpSpPr>
          <p:cNvPr id="17" name="Group 2"/>
          <p:cNvGrpSpPr/>
          <p:nvPr/>
        </p:nvGrpSpPr>
        <p:grpSpPr>
          <a:xfrm>
            <a:off x="9608288" y="267873"/>
            <a:ext cx="8417346" cy="685932"/>
            <a:chOff x="0" y="4142671"/>
            <a:chExt cx="11631708" cy="914575"/>
          </a:xfrm>
        </p:grpSpPr>
        <p:sp>
          <p:nvSpPr>
            <p:cNvPr id="18" name="AutoShape 3"/>
            <p:cNvSpPr/>
            <p:nvPr/>
          </p:nvSpPr>
          <p:spPr>
            <a:xfrm>
              <a:off x="0" y="4142671"/>
              <a:ext cx="1044803" cy="144381"/>
            </a:xfrm>
            <a:prstGeom prst="rect">
              <a:avLst/>
            </a:prstGeom>
            <a:solidFill>
              <a:srgbClr val="0C45A6"/>
            </a:solidFill>
          </p:spPr>
        </p:sp>
        <p:sp>
          <p:nvSpPr>
            <p:cNvPr id="19" name="TextBox 4"/>
            <p:cNvSpPr txBox="1"/>
            <p:nvPr/>
          </p:nvSpPr>
          <p:spPr>
            <a:xfrm>
              <a:off x="0" y="4318583"/>
              <a:ext cx="11631708" cy="738663"/>
            </a:xfrm>
            <a:prstGeom prst="rect">
              <a:avLst/>
            </a:prstGeom>
          </p:spPr>
          <p:txBody>
            <a:bodyPr lIns="0" tIns="0" rIns="0" bIns="0" rtlCol="0" anchor="t">
              <a:spAutoFit/>
            </a:bodyPr>
            <a:lstStyle/>
            <a:p>
              <a:r>
                <a:rPr lang="es-ES" dirty="0">
                  <a:effectLst>
                    <a:outerShdw blurRad="38100" dist="38100" dir="2700000" algn="tl">
                      <a:srgbClr val="000000">
                        <a:alpha val="43137"/>
                      </a:srgbClr>
                    </a:outerShdw>
                  </a:effectLst>
                  <a:latin typeface="Montserrat" panose="020B0604020202020204" charset="0"/>
                </a:rPr>
                <a:t>Exportaciones extracomunitarias de los países miembros de la Comunidad Andina período 2010-2019 (Millones de dólares)</a:t>
              </a:r>
              <a:endParaRPr lang="es-ES" i="1" dirty="0">
                <a:effectLst>
                  <a:outerShdw blurRad="38100" dist="38100" dir="2700000" algn="tl">
                    <a:srgbClr val="000000">
                      <a:alpha val="43137"/>
                    </a:srgbClr>
                  </a:outerShdw>
                </a:effectLst>
                <a:latin typeface="Montserrat" panose="020B0604020202020204" charset="0"/>
              </a:endParaRPr>
            </a:p>
          </p:txBody>
        </p:sp>
      </p:grpSp>
      <p:graphicFrame>
        <p:nvGraphicFramePr>
          <p:cNvPr id="20" name="Tabla 19"/>
          <p:cNvGraphicFramePr>
            <a:graphicFrameLocks noGrp="1"/>
          </p:cNvGraphicFramePr>
          <p:nvPr>
            <p:extLst>
              <p:ext uri="{D42A27DB-BD31-4B8C-83A1-F6EECF244321}">
                <p14:modId xmlns:p14="http://schemas.microsoft.com/office/powerpoint/2010/main" val="3465944644"/>
              </p:ext>
            </p:extLst>
          </p:nvPr>
        </p:nvGraphicFramePr>
        <p:xfrm>
          <a:off x="9215120" y="6157142"/>
          <a:ext cx="8810512" cy="3661766"/>
        </p:xfrm>
        <a:graphic>
          <a:graphicData uri="http://schemas.openxmlformats.org/drawingml/2006/table">
            <a:tbl>
              <a:tblPr>
                <a:tableStyleId>{5C22544A-7EE6-4342-B048-85BDC9FD1C3A}</a:tableStyleId>
              </a:tblPr>
              <a:tblGrid>
                <a:gridCol w="808304">
                  <a:extLst>
                    <a:ext uri="{9D8B030D-6E8A-4147-A177-3AD203B41FA5}">
                      <a16:colId xmlns:a16="http://schemas.microsoft.com/office/drawing/2014/main" val="191977229"/>
                    </a:ext>
                  </a:extLst>
                </a:gridCol>
                <a:gridCol w="700530">
                  <a:extLst>
                    <a:ext uri="{9D8B030D-6E8A-4147-A177-3AD203B41FA5}">
                      <a16:colId xmlns:a16="http://schemas.microsoft.com/office/drawing/2014/main" val="2008011308"/>
                    </a:ext>
                  </a:extLst>
                </a:gridCol>
                <a:gridCol w="700530">
                  <a:extLst>
                    <a:ext uri="{9D8B030D-6E8A-4147-A177-3AD203B41FA5}">
                      <a16:colId xmlns:a16="http://schemas.microsoft.com/office/drawing/2014/main" val="1110150018"/>
                    </a:ext>
                  </a:extLst>
                </a:gridCol>
                <a:gridCol w="794832">
                  <a:extLst>
                    <a:ext uri="{9D8B030D-6E8A-4147-A177-3AD203B41FA5}">
                      <a16:colId xmlns:a16="http://schemas.microsoft.com/office/drawing/2014/main" val="3417755670"/>
                    </a:ext>
                  </a:extLst>
                </a:gridCol>
                <a:gridCol w="794832">
                  <a:extLst>
                    <a:ext uri="{9D8B030D-6E8A-4147-A177-3AD203B41FA5}">
                      <a16:colId xmlns:a16="http://schemas.microsoft.com/office/drawing/2014/main" val="1448217212"/>
                    </a:ext>
                  </a:extLst>
                </a:gridCol>
                <a:gridCol w="714002">
                  <a:extLst>
                    <a:ext uri="{9D8B030D-6E8A-4147-A177-3AD203B41FA5}">
                      <a16:colId xmlns:a16="http://schemas.microsoft.com/office/drawing/2014/main" val="654834656"/>
                    </a:ext>
                  </a:extLst>
                </a:gridCol>
                <a:gridCol w="714002">
                  <a:extLst>
                    <a:ext uri="{9D8B030D-6E8A-4147-A177-3AD203B41FA5}">
                      <a16:colId xmlns:a16="http://schemas.microsoft.com/office/drawing/2014/main" val="321167132"/>
                    </a:ext>
                  </a:extLst>
                </a:gridCol>
                <a:gridCol w="740945">
                  <a:extLst>
                    <a:ext uri="{9D8B030D-6E8A-4147-A177-3AD203B41FA5}">
                      <a16:colId xmlns:a16="http://schemas.microsoft.com/office/drawing/2014/main" val="4076523978"/>
                    </a:ext>
                  </a:extLst>
                </a:gridCol>
                <a:gridCol w="740945">
                  <a:extLst>
                    <a:ext uri="{9D8B030D-6E8A-4147-A177-3AD203B41FA5}">
                      <a16:colId xmlns:a16="http://schemas.microsoft.com/office/drawing/2014/main" val="3394959614"/>
                    </a:ext>
                  </a:extLst>
                </a:gridCol>
                <a:gridCol w="606228">
                  <a:extLst>
                    <a:ext uri="{9D8B030D-6E8A-4147-A177-3AD203B41FA5}">
                      <a16:colId xmlns:a16="http://schemas.microsoft.com/office/drawing/2014/main" val="2365579103"/>
                    </a:ext>
                  </a:extLst>
                </a:gridCol>
                <a:gridCol w="606228">
                  <a:extLst>
                    <a:ext uri="{9D8B030D-6E8A-4147-A177-3AD203B41FA5}">
                      <a16:colId xmlns:a16="http://schemas.microsoft.com/office/drawing/2014/main" val="2421985509"/>
                    </a:ext>
                  </a:extLst>
                </a:gridCol>
                <a:gridCol w="889134">
                  <a:extLst>
                    <a:ext uri="{9D8B030D-6E8A-4147-A177-3AD203B41FA5}">
                      <a16:colId xmlns:a16="http://schemas.microsoft.com/office/drawing/2014/main" val="4227712324"/>
                    </a:ext>
                  </a:extLst>
                </a:gridCol>
              </a:tblGrid>
              <a:tr h="339063">
                <a:tc rowSpan="2">
                  <a:txBody>
                    <a:bodyPr/>
                    <a:lstStyle/>
                    <a:p>
                      <a:pPr>
                        <a:lnSpc>
                          <a:spcPct val="115000"/>
                        </a:lnSpc>
                        <a:spcAft>
                          <a:spcPts val="0"/>
                        </a:spcAft>
                      </a:pPr>
                      <a:r>
                        <a:rPr lang="es-ES" sz="1400">
                          <a:effectLst/>
                        </a:rPr>
                        <a:t>Países miembros</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Años</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rowSpan="2">
                  <a:txBody>
                    <a:bodyPr/>
                    <a:lstStyle/>
                    <a:p>
                      <a:pPr>
                        <a:lnSpc>
                          <a:spcPct val="115000"/>
                        </a:lnSpc>
                        <a:spcAft>
                          <a:spcPts val="0"/>
                        </a:spcAft>
                      </a:pPr>
                      <a:r>
                        <a:rPr lang="es-ES" sz="1400">
                          <a:effectLst/>
                        </a:rPr>
                        <a:t>Tasa de crecimiento anual</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3523522102"/>
                  </a:ext>
                </a:extLst>
              </a:tr>
              <a:tr h="530913">
                <a:tc vMerge="1">
                  <a:txBody>
                    <a:bodyPr/>
                    <a:lstStyle/>
                    <a:p>
                      <a:endParaRPr lang="es-ES"/>
                    </a:p>
                  </a:txBody>
                  <a:tcPr/>
                </a:tc>
                <a:tc>
                  <a:txBody>
                    <a:bodyPr/>
                    <a:lstStyle/>
                    <a:p>
                      <a:pPr algn="r">
                        <a:lnSpc>
                          <a:spcPct val="115000"/>
                        </a:lnSpc>
                        <a:spcAft>
                          <a:spcPts val="0"/>
                        </a:spcAft>
                      </a:pPr>
                      <a:r>
                        <a:rPr lang="es-ES" sz="1400">
                          <a:effectLst/>
                        </a:rPr>
                        <a:t>2010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2017</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2018</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2019</a:t>
                      </a:r>
                      <a:endParaRPr lang="es-ES" sz="2400">
                        <a:effectLst/>
                        <a:latin typeface="Arial" panose="020B0604020202020204" pitchFamily="34" charset="0"/>
                        <a:ea typeface="Arial" panose="020B0604020202020204" pitchFamily="34" charset="0"/>
                      </a:endParaRPr>
                    </a:p>
                  </a:txBody>
                  <a:tcPr marL="25400" marR="25400" marT="25400" marB="25400" anchor="b"/>
                </a:tc>
                <a:tc vMerge="1">
                  <a:txBody>
                    <a:bodyPr/>
                    <a:lstStyle/>
                    <a:p>
                      <a:endParaRPr lang="es-ES"/>
                    </a:p>
                  </a:txBody>
                  <a:tcPr/>
                </a:tc>
                <a:extLst>
                  <a:ext uri="{0D108BD9-81ED-4DB2-BD59-A6C34878D82A}">
                    <a16:rowId xmlns:a16="http://schemas.microsoft.com/office/drawing/2014/main" val="2122744735"/>
                  </a:ext>
                </a:extLst>
              </a:tr>
              <a:tr h="355069">
                <a:tc>
                  <a:txBody>
                    <a:bodyPr/>
                    <a:lstStyle/>
                    <a:p>
                      <a:pPr>
                        <a:lnSpc>
                          <a:spcPct val="115000"/>
                        </a:lnSpc>
                        <a:spcAft>
                          <a:spcPts val="0"/>
                        </a:spcAft>
                      </a:pPr>
                      <a:r>
                        <a:rPr lang="es-ES" sz="1400">
                          <a:effectLst/>
                        </a:rPr>
                        <a:t>Bolivia</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5,44%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5,96%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5,9%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6,5%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7,0%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7,3%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7,6%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7,8%</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7,5%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7,2%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9,3%</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279835927"/>
                  </a:ext>
                </a:extLst>
              </a:tr>
              <a:tr h="355069">
                <a:tc>
                  <a:txBody>
                    <a:bodyPr/>
                    <a:lstStyle/>
                    <a:p>
                      <a:pPr>
                        <a:lnSpc>
                          <a:spcPct val="115000"/>
                        </a:lnSpc>
                        <a:spcAft>
                          <a:spcPts val="0"/>
                        </a:spcAft>
                      </a:pPr>
                      <a:r>
                        <a:rPr lang="es-ES" sz="1400">
                          <a:effectLst/>
                        </a:rPr>
                        <a:t>Colombia</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43,6%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45,1%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44,7%</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43,6%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45,0%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43,9%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43,4%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41,0%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41,0%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41,3%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6,0%</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3131573959"/>
                  </a:ext>
                </a:extLst>
              </a:tr>
              <a:tr h="355069">
                <a:tc>
                  <a:txBody>
                    <a:bodyPr/>
                    <a:lstStyle/>
                    <a:p>
                      <a:pPr>
                        <a:lnSpc>
                          <a:spcPct val="115000"/>
                        </a:lnSpc>
                        <a:spcAft>
                          <a:spcPts val="0"/>
                        </a:spcAft>
                      </a:pPr>
                      <a:r>
                        <a:rPr lang="es-ES" sz="1400">
                          <a:effectLst/>
                        </a:rPr>
                        <a:t>Ecuador</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19,3%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18,2%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17,5%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18,1%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17,8%</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15,9%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14,2%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16,0%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16,8%</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16,0%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5,9%</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4106956779"/>
                  </a:ext>
                </a:extLst>
              </a:tr>
              <a:tr h="355069">
                <a:tc>
                  <a:txBody>
                    <a:bodyPr/>
                    <a:lstStyle/>
                    <a:p>
                      <a:pPr>
                        <a:lnSpc>
                          <a:spcPct val="115000"/>
                        </a:lnSpc>
                        <a:spcAft>
                          <a:spcPts val="0"/>
                        </a:spcAft>
                      </a:pPr>
                      <a:r>
                        <a:rPr lang="es-ES" sz="1400">
                          <a:effectLst/>
                        </a:rPr>
                        <a:t>Perú</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31,7%</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30,7%</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31,9%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31,8%</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30,2%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32,9%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34,8%</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35,3%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34,7%</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35,5%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8,9%</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3368619445"/>
                  </a:ext>
                </a:extLst>
              </a:tr>
              <a:tr h="355069">
                <a:tc>
                  <a:txBody>
                    <a:bodyPr/>
                    <a:lstStyle/>
                    <a:p>
                      <a:pPr>
                        <a:lnSpc>
                          <a:spcPct val="115000"/>
                        </a:lnSpc>
                        <a:spcAft>
                          <a:spcPts val="0"/>
                        </a:spcAft>
                      </a:pPr>
                      <a:r>
                        <a:rPr lang="es-ES" sz="1400">
                          <a:effectLst/>
                        </a:rPr>
                        <a:t>total Me</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88908</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116142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126231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131065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136509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118364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98806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108146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120352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122830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30,0%</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383538399"/>
                  </a:ext>
                </a:extLst>
              </a:tr>
              <a:tr h="836836">
                <a:tc>
                  <a:txBody>
                    <a:bodyPr/>
                    <a:lstStyle/>
                    <a:p>
                      <a:pPr>
                        <a:lnSpc>
                          <a:spcPct val="115000"/>
                        </a:lnSpc>
                        <a:spcAft>
                          <a:spcPts val="0"/>
                        </a:spcAft>
                      </a:pPr>
                      <a:r>
                        <a:rPr lang="es-ES" sz="1400">
                          <a:effectLst/>
                        </a:rPr>
                        <a:t>% sobre el total importado</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91%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dirty="0">
                          <a:effectLst/>
                        </a:rPr>
                        <a:t>92%</a:t>
                      </a:r>
                      <a:endParaRPr lang="es-ES" sz="2400" dirty="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92%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93%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93%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94%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93%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93%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93%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93%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dirty="0">
                          <a:effectLst/>
                        </a:rPr>
                        <a:t> </a:t>
                      </a:r>
                      <a:endParaRPr lang="es-ES" sz="2400" dirty="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1327179465"/>
                  </a:ext>
                </a:extLst>
              </a:tr>
            </a:tbl>
          </a:graphicData>
        </a:graphic>
      </p:graphicFrame>
      <p:grpSp>
        <p:nvGrpSpPr>
          <p:cNvPr id="21" name="Group 2"/>
          <p:cNvGrpSpPr/>
          <p:nvPr/>
        </p:nvGrpSpPr>
        <p:grpSpPr>
          <a:xfrm>
            <a:off x="9220200" y="5404185"/>
            <a:ext cx="7580784" cy="1085583"/>
            <a:chOff x="0" y="4142671"/>
            <a:chExt cx="11631708" cy="1447442"/>
          </a:xfrm>
        </p:grpSpPr>
        <p:sp>
          <p:nvSpPr>
            <p:cNvPr id="22" name="AutoShape 3"/>
            <p:cNvSpPr/>
            <p:nvPr/>
          </p:nvSpPr>
          <p:spPr>
            <a:xfrm>
              <a:off x="0" y="4142671"/>
              <a:ext cx="1044803" cy="144381"/>
            </a:xfrm>
            <a:prstGeom prst="rect">
              <a:avLst/>
            </a:prstGeom>
            <a:solidFill>
              <a:srgbClr val="0C45A6"/>
            </a:solidFill>
          </p:spPr>
        </p:sp>
        <p:sp>
          <p:nvSpPr>
            <p:cNvPr id="23" name="TextBox 4"/>
            <p:cNvSpPr txBox="1"/>
            <p:nvPr/>
          </p:nvSpPr>
          <p:spPr>
            <a:xfrm>
              <a:off x="0" y="4308567"/>
              <a:ext cx="11631708" cy="1281546"/>
            </a:xfrm>
            <a:prstGeom prst="rect">
              <a:avLst/>
            </a:prstGeom>
          </p:spPr>
          <p:txBody>
            <a:bodyPr lIns="0" tIns="0" rIns="0" bIns="0" rtlCol="0" anchor="t">
              <a:spAutoFit/>
            </a:bodyPr>
            <a:lstStyle/>
            <a:p>
              <a:r>
                <a:rPr lang="es-ES" i="1" dirty="0">
                  <a:effectLst>
                    <a:outerShdw blurRad="38100" dist="38100" dir="2700000" algn="tl">
                      <a:srgbClr val="000000">
                        <a:alpha val="43137"/>
                      </a:srgbClr>
                    </a:outerShdw>
                  </a:effectLst>
                  <a:latin typeface="Montserrat" panose="020B0604020202020204" charset="0"/>
                </a:rPr>
                <a:t>I</a:t>
              </a:r>
              <a:r>
                <a:rPr lang="es-ES" i="1" dirty="0" smtClean="0">
                  <a:effectLst>
                    <a:outerShdw blurRad="38100" dist="38100" dir="2700000" algn="tl">
                      <a:srgbClr val="000000">
                        <a:alpha val="43137"/>
                      </a:srgbClr>
                    </a:outerShdw>
                  </a:effectLst>
                  <a:latin typeface="Montserrat" panose="020B0604020202020204" charset="0"/>
                </a:rPr>
                <a:t>mportaciones </a:t>
              </a:r>
              <a:r>
                <a:rPr lang="es-ES" i="1" dirty="0">
                  <a:effectLst>
                    <a:outerShdw blurRad="38100" dist="38100" dir="2700000" algn="tl">
                      <a:srgbClr val="000000">
                        <a:alpha val="43137"/>
                      </a:srgbClr>
                    </a:outerShdw>
                  </a:effectLst>
                  <a:latin typeface="Montserrat" panose="020B0604020202020204" charset="0"/>
                </a:rPr>
                <a:t>extracomunitarias de los países miembros de la Comunidad Andina período 2010-2019</a:t>
              </a:r>
            </a:p>
            <a:p>
              <a:pPr>
                <a:lnSpc>
                  <a:spcPts val="3599"/>
                </a:lnSpc>
              </a:pPr>
              <a:endParaRPr lang="es-ES" i="1" dirty="0"/>
            </a:p>
          </p:txBody>
        </p:sp>
      </p:grpSp>
      <p:grpSp>
        <p:nvGrpSpPr>
          <p:cNvPr id="24" name="Group 2"/>
          <p:cNvGrpSpPr/>
          <p:nvPr/>
        </p:nvGrpSpPr>
        <p:grpSpPr>
          <a:xfrm>
            <a:off x="457200" y="5295901"/>
            <a:ext cx="8001000" cy="747794"/>
            <a:chOff x="-57025" y="4142671"/>
            <a:chExt cx="11631708" cy="997057"/>
          </a:xfrm>
        </p:grpSpPr>
        <p:sp>
          <p:nvSpPr>
            <p:cNvPr id="25" name="AutoShape 3"/>
            <p:cNvSpPr/>
            <p:nvPr/>
          </p:nvSpPr>
          <p:spPr>
            <a:xfrm>
              <a:off x="0" y="4142671"/>
              <a:ext cx="1044803" cy="144381"/>
            </a:xfrm>
            <a:prstGeom prst="rect">
              <a:avLst/>
            </a:prstGeom>
            <a:solidFill>
              <a:srgbClr val="0C45A6"/>
            </a:solidFill>
          </p:spPr>
        </p:sp>
        <p:sp>
          <p:nvSpPr>
            <p:cNvPr id="26" name="TextBox 4"/>
            <p:cNvSpPr txBox="1"/>
            <p:nvPr/>
          </p:nvSpPr>
          <p:spPr>
            <a:xfrm>
              <a:off x="-57025" y="4401065"/>
              <a:ext cx="11631708" cy="738663"/>
            </a:xfrm>
            <a:prstGeom prst="rect">
              <a:avLst/>
            </a:prstGeom>
          </p:spPr>
          <p:txBody>
            <a:bodyPr lIns="0" tIns="0" rIns="0" bIns="0" rtlCol="0" anchor="t">
              <a:spAutoFit/>
            </a:bodyPr>
            <a:lstStyle/>
            <a:p>
              <a:r>
                <a:rPr lang="es-ES" dirty="0">
                  <a:effectLst>
                    <a:outerShdw blurRad="38100" dist="38100" dir="2700000" algn="tl">
                      <a:srgbClr val="000000">
                        <a:alpha val="43137"/>
                      </a:srgbClr>
                    </a:outerShdw>
                  </a:effectLst>
                  <a:latin typeface="Montserrat" panose="020B0604020202020204" charset="0"/>
                </a:rPr>
                <a:t>Exportaciones intracomunitarias de la Comunidad Andina período 2010-2019 (millones de dólares)</a:t>
              </a:r>
              <a:endParaRPr lang="en-US" sz="2399" dirty="0">
                <a:solidFill>
                  <a:srgbClr val="16214B"/>
                </a:solidFill>
                <a:effectLst>
                  <a:outerShdw blurRad="38100" dist="38100" dir="2700000" algn="tl">
                    <a:srgbClr val="000000">
                      <a:alpha val="43137"/>
                    </a:srgbClr>
                  </a:outerShdw>
                </a:effectLst>
                <a:latin typeface="Montserrat" panose="020B0604020202020204" charset="0"/>
              </a:endParaRPr>
            </a:p>
          </p:txBody>
        </p:sp>
      </p:grpSp>
      <p:graphicFrame>
        <p:nvGraphicFramePr>
          <p:cNvPr id="27" name="Tabla 26"/>
          <p:cNvGraphicFramePr>
            <a:graphicFrameLocks noGrp="1"/>
          </p:cNvGraphicFramePr>
          <p:nvPr>
            <p:extLst>
              <p:ext uri="{D42A27DB-BD31-4B8C-83A1-F6EECF244321}">
                <p14:modId xmlns:p14="http://schemas.microsoft.com/office/powerpoint/2010/main" val="994766566"/>
              </p:ext>
            </p:extLst>
          </p:nvPr>
        </p:nvGraphicFramePr>
        <p:xfrm>
          <a:off x="457200" y="6129205"/>
          <a:ext cx="8610599" cy="3710757"/>
        </p:xfrm>
        <a:graphic>
          <a:graphicData uri="http://schemas.openxmlformats.org/drawingml/2006/table">
            <a:tbl>
              <a:tblPr>
                <a:tableStyleId>{5C22544A-7EE6-4342-B048-85BDC9FD1C3A}</a:tableStyleId>
              </a:tblPr>
              <a:tblGrid>
                <a:gridCol w="849764">
                  <a:extLst>
                    <a:ext uri="{9D8B030D-6E8A-4147-A177-3AD203B41FA5}">
                      <a16:colId xmlns:a16="http://schemas.microsoft.com/office/drawing/2014/main" val="49310116"/>
                    </a:ext>
                  </a:extLst>
                </a:gridCol>
                <a:gridCol w="728247">
                  <a:extLst>
                    <a:ext uri="{9D8B030D-6E8A-4147-A177-3AD203B41FA5}">
                      <a16:colId xmlns:a16="http://schemas.microsoft.com/office/drawing/2014/main" val="3463779145"/>
                    </a:ext>
                  </a:extLst>
                </a:gridCol>
                <a:gridCol w="728247">
                  <a:extLst>
                    <a:ext uri="{9D8B030D-6E8A-4147-A177-3AD203B41FA5}">
                      <a16:colId xmlns:a16="http://schemas.microsoft.com/office/drawing/2014/main" val="1350045759"/>
                    </a:ext>
                  </a:extLst>
                </a:gridCol>
                <a:gridCol w="728247">
                  <a:extLst>
                    <a:ext uri="{9D8B030D-6E8A-4147-A177-3AD203B41FA5}">
                      <a16:colId xmlns:a16="http://schemas.microsoft.com/office/drawing/2014/main" val="1984462051"/>
                    </a:ext>
                  </a:extLst>
                </a:gridCol>
                <a:gridCol w="728247">
                  <a:extLst>
                    <a:ext uri="{9D8B030D-6E8A-4147-A177-3AD203B41FA5}">
                      <a16:colId xmlns:a16="http://schemas.microsoft.com/office/drawing/2014/main" val="2445923730"/>
                    </a:ext>
                  </a:extLst>
                </a:gridCol>
                <a:gridCol w="727391">
                  <a:extLst>
                    <a:ext uri="{9D8B030D-6E8A-4147-A177-3AD203B41FA5}">
                      <a16:colId xmlns:a16="http://schemas.microsoft.com/office/drawing/2014/main" val="4165885765"/>
                    </a:ext>
                  </a:extLst>
                </a:gridCol>
                <a:gridCol w="606729">
                  <a:extLst>
                    <a:ext uri="{9D8B030D-6E8A-4147-A177-3AD203B41FA5}">
                      <a16:colId xmlns:a16="http://schemas.microsoft.com/office/drawing/2014/main" val="2809909239"/>
                    </a:ext>
                  </a:extLst>
                </a:gridCol>
                <a:gridCol w="727391">
                  <a:extLst>
                    <a:ext uri="{9D8B030D-6E8A-4147-A177-3AD203B41FA5}">
                      <a16:colId xmlns:a16="http://schemas.microsoft.com/office/drawing/2014/main" val="3550636012"/>
                    </a:ext>
                  </a:extLst>
                </a:gridCol>
                <a:gridCol w="728247">
                  <a:extLst>
                    <a:ext uri="{9D8B030D-6E8A-4147-A177-3AD203B41FA5}">
                      <a16:colId xmlns:a16="http://schemas.microsoft.com/office/drawing/2014/main" val="2487020869"/>
                    </a:ext>
                  </a:extLst>
                </a:gridCol>
                <a:gridCol w="728247">
                  <a:extLst>
                    <a:ext uri="{9D8B030D-6E8A-4147-A177-3AD203B41FA5}">
                      <a16:colId xmlns:a16="http://schemas.microsoft.com/office/drawing/2014/main" val="3677472430"/>
                    </a:ext>
                  </a:extLst>
                </a:gridCol>
                <a:gridCol w="727391">
                  <a:extLst>
                    <a:ext uri="{9D8B030D-6E8A-4147-A177-3AD203B41FA5}">
                      <a16:colId xmlns:a16="http://schemas.microsoft.com/office/drawing/2014/main" val="2920996747"/>
                    </a:ext>
                  </a:extLst>
                </a:gridCol>
                <a:gridCol w="602451">
                  <a:extLst>
                    <a:ext uri="{9D8B030D-6E8A-4147-A177-3AD203B41FA5}">
                      <a16:colId xmlns:a16="http://schemas.microsoft.com/office/drawing/2014/main" val="3898172190"/>
                    </a:ext>
                  </a:extLst>
                </a:gridCol>
              </a:tblGrid>
              <a:tr h="435536">
                <a:tc rowSpan="2">
                  <a:txBody>
                    <a:bodyPr/>
                    <a:lstStyle/>
                    <a:p>
                      <a:pPr>
                        <a:lnSpc>
                          <a:spcPct val="115000"/>
                        </a:lnSpc>
                        <a:spcAft>
                          <a:spcPts val="0"/>
                        </a:spcAft>
                      </a:pPr>
                      <a:r>
                        <a:rPr lang="es-ES" sz="1300" dirty="0">
                          <a:effectLst/>
                        </a:rPr>
                        <a:t> </a:t>
                      </a:r>
                    </a:p>
                    <a:p>
                      <a:pPr>
                        <a:lnSpc>
                          <a:spcPct val="115000"/>
                        </a:lnSpc>
                        <a:spcAft>
                          <a:spcPts val="0"/>
                        </a:spcAft>
                      </a:pPr>
                      <a:r>
                        <a:rPr lang="es-ES" sz="1300" dirty="0">
                          <a:effectLst/>
                        </a:rPr>
                        <a:t> </a:t>
                      </a:r>
                    </a:p>
                    <a:p>
                      <a:pPr>
                        <a:lnSpc>
                          <a:spcPct val="115000"/>
                        </a:lnSpc>
                        <a:spcAft>
                          <a:spcPts val="0"/>
                        </a:spcAft>
                      </a:pPr>
                      <a:r>
                        <a:rPr lang="es-ES" sz="1300" dirty="0">
                          <a:effectLst/>
                        </a:rPr>
                        <a:t>Países </a:t>
                      </a:r>
                      <a:endParaRPr lang="es-ES" sz="1300" dirty="0">
                        <a:effectLst/>
                        <a:latin typeface="Arial" panose="020B0604020202020204" pitchFamily="34" charset="0"/>
                        <a:ea typeface="Arial" panose="020B0604020202020204" pitchFamily="34" charset="0"/>
                      </a:endParaRPr>
                    </a:p>
                  </a:txBody>
                  <a:tcPr marL="68580" marR="68580" marT="0" marB="0"/>
                </a:tc>
                <a:tc gridSpan="10">
                  <a:txBody>
                    <a:bodyPr/>
                    <a:lstStyle/>
                    <a:p>
                      <a:pPr algn="ctr">
                        <a:lnSpc>
                          <a:spcPct val="115000"/>
                        </a:lnSpc>
                        <a:spcAft>
                          <a:spcPts val="0"/>
                        </a:spcAft>
                      </a:pPr>
                      <a:r>
                        <a:rPr lang="es-ES" sz="1300" dirty="0">
                          <a:effectLst/>
                        </a:rPr>
                        <a:t>Años</a:t>
                      </a:r>
                      <a:endParaRPr lang="es-ES" sz="1300" dirty="0">
                        <a:effectLst/>
                        <a:latin typeface="Arial" panose="020B0604020202020204" pitchFamily="34" charset="0"/>
                        <a:ea typeface="Arial" panose="020B0604020202020204" pitchFamily="34"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nSpc>
                          <a:spcPct val="115000"/>
                        </a:lnSpc>
                        <a:spcAft>
                          <a:spcPts val="0"/>
                        </a:spcAft>
                      </a:pPr>
                      <a:r>
                        <a:rPr lang="es-ES" sz="1300" dirty="0">
                          <a:effectLst/>
                        </a:rPr>
                        <a:t> </a:t>
                      </a:r>
                    </a:p>
                    <a:p>
                      <a:pPr>
                        <a:lnSpc>
                          <a:spcPct val="115000"/>
                        </a:lnSpc>
                        <a:spcAft>
                          <a:spcPts val="0"/>
                        </a:spcAft>
                      </a:pPr>
                      <a:r>
                        <a:rPr lang="es-ES" sz="1300" dirty="0">
                          <a:effectLst/>
                        </a:rPr>
                        <a:t>T.C 2010 -2019</a:t>
                      </a:r>
                      <a:endParaRPr lang="es-ES" sz="13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728728578"/>
                  </a:ext>
                </a:extLst>
              </a:tr>
              <a:tr h="487796">
                <a:tc vMerge="1">
                  <a:txBody>
                    <a:bodyPr/>
                    <a:lstStyle/>
                    <a:p>
                      <a:endParaRPr lang="es-ES"/>
                    </a:p>
                  </a:txBody>
                  <a:tcPr/>
                </a:tc>
                <a:tc>
                  <a:txBody>
                    <a:bodyPr/>
                    <a:lstStyle/>
                    <a:p>
                      <a:pPr algn="r">
                        <a:lnSpc>
                          <a:spcPct val="115000"/>
                        </a:lnSpc>
                        <a:spcAft>
                          <a:spcPts val="0"/>
                        </a:spcAft>
                      </a:pPr>
                      <a:r>
                        <a:rPr lang="es-ES" sz="1300">
                          <a:effectLst/>
                        </a:rPr>
                        <a:t>2010</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dirty="0">
                          <a:effectLst/>
                        </a:rPr>
                        <a:t>2011</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dirty="0">
                          <a:effectLst/>
                        </a:rPr>
                        <a:t>2012</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dirty="0">
                          <a:effectLst/>
                        </a:rPr>
                        <a:t>2013</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dirty="0">
                          <a:effectLst/>
                        </a:rPr>
                        <a:t>2014</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a:effectLst/>
                        </a:rPr>
                        <a:t>2015</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dirty="0">
                          <a:effectLst/>
                        </a:rPr>
                        <a:t>2016</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a:effectLst/>
                        </a:rPr>
                        <a:t>2017</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a:effectLst/>
                        </a:rPr>
                        <a:t>2018</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a:effectLst/>
                        </a:rPr>
                        <a:t>2019</a:t>
                      </a:r>
                      <a:endParaRPr lang="es-ES" sz="1300">
                        <a:effectLst/>
                        <a:latin typeface="Arial" panose="020B0604020202020204" pitchFamily="34" charset="0"/>
                        <a:ea typeface="Arial" panose="020B0604020202020204" pitchFamily="34" charset="0"/>
                      </a:endParaRPr>
                    </a:p>
                  </a:txBody>
                  <a:tcPr marL="68580" marR="68580" marT="0" marB="0"/>
                </a:tc>
                <a:tc vMerge="1">
                  <a:txBody>
                    <a:bodyPr/>
                    <a:lstStyle/>
                    <a:p>
                      <a:endParaRPr lang="es-ES"/>
                    </a:p>
                  </a:txBody>
                  <a:tcPr/>
                </a:tc>
                <a:extLst>
                  <a:ext uri="{0D108BD9-81ED-4DB2-BD59-A6C34878D82A}">
                    <a16:rowId xmlns:a16="http://schemas.microsoft.com/office/drawing/2014/main" val="899549458"/>
                  </a:ext>
                </a:extLst>
              </a:tr>
              <a:tr h="326652">
                <a:tc>
                  <a:txBody>
                    <a:bodyPr/>
                    <a:lstStyle/>
                    <a:p>
                      <a:pPr>
                        <a:lnSpc>
                          <a:spcPct val="115000"/>
                        </a:lnSpc>
                        <a:spcAft>
                          <a:spcPts val="0"/>
                        </a:spcAft>
                      </a:pPr>
                      <a:r>
                        <a:rPr lang="es-ES" sz="1300">
                          <a:effectLst/>
                        </a:rPr>
                        <a:t>Bolivia</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8,1%</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7,8%</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11,5%</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12,8%</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dirty="0">
                          <a:effectLst/>
                        </a:rPr>
                        <a:t>13,6%</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dirty="0">
                          <a:effectLst/>
                        </a:rPr>
                        <a:t>13,3%</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14,7%</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9,5%</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11,2%</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11,5%</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a:effectLst/>
                        </a:rPr>
                        <a:t>9,2%</a:t>
                      </a:r>
                      <a:endParaRPr lang="es-ES" sz="13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531380152"/>
                  </a:ext>
                </a:extLst>
              </a:tr>
              <a:tr h="326652">
                <a:tc>
                  <a:txBody>
                    <a:bodyPr/>
                    <a:lstStyle/>
                    <a:p>
                      <a:pPr>
                        <a:lnSpc>
                          <a:spcPct val="115000"/>
                        </a:lnSpc>
                        <a:spcAft>
                          <a:spcPts val="0"/>
                        </a:spcAft>
                      </a:pPr>
                      <a:r>
                        <a:rPr lang="es-ES" sz="1300">
                          <a:effectLst/>
                        </a:rPr>
                        <a:t>Colombia</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39,2%</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36,6%</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35,5%</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34,4%</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dirty="0">
                          <a:effectLst/>
                        </a:rPr>
                        <a:t>33,0%</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dirty="0">
                          <a:effectLst/>
                        </a:rPr>
                        <a:t>35,9%</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dirty="0">
                          <a:effectLst/>
                        </a:rPr>
                        <a:t>33,7%</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35,6%</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35,5%</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38,9%</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a:effectLst/>
                        </a:rPr>
                        <a:t>5,6%</a:t>
                      </a:r>
                      <a:endParaRPr lang="es-ES" sz="13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425534500"/>
                  </a:ext>
                </a:extLst>
              </a:tr>
              <a:tr h="326652">
                <a:tc>
                  <a:txBody>
                    <a:bodyPr/>
                    <a:lstStyle/>
                    <a:p>
                      <a:pPr>
                        <a:lnSpc>
                          <a:spcPct val="115000"/>
                        </a:lnSpc>
                        <a:spcAft>
                          <a:spcPts val="0"/>
                        </a:spcAft>
                      </a:pPr>
                      <a:r>
                        <a:rPr lang="es-ES" sz="1300">
                          <a:effectLst/>
                        </a:rPr>
                        <a:t>Ecuador</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27,2%</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30,1%</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29,6%</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28,6%</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26,2%</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dirty="0">
                          <a:effectLst/>
                        </a:rPr>
                        <a:t>23,0%</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dirty="0">
                          <a:effectLst/>
                        </a:rPr>
                        <a:t>24,9%</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27,5%</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27,9%</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22,2%</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a:effectLst/>
                        </a:rPr>
                        <a:t>3,8%</a:t>
                      </a:r>
                      <a:endParaRPr lang="es-ES" sz="13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048544786"/>
                  </a:ext>
                </a:extLst>
              </a:tr>
              <a:tr h="326652">
                <a:tc>
                  <a:txBody>
                    <a:bodyPr/>
                    <a:lstStyle/>
                    <a:p>
                      <a:pPr>
                        <a:lnSpc>
                          <a:spcPct val="115000"/>
                        </a:lnSpc>
                        <a:spcAft>
                          <a:spcPts val="0"/>
                        </a:spcAft>
                      </a:pPr>
                      <a:r>
                        <a:rPr lang="es-ES" sz="1300">
                          <a:effectLst/>
                        </a:rPr>
                        <a:t>Perú</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25,4%</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25,5%</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23,4%</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24,2%</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27,2%</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27,8%</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dirty="0">
                          <a:effectLst/>
                        </a:rPr>
                        <a:t>26,7%</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dirty="0">
                          <a:effectLst/>
                        </a:rPr>
                        <a:t>27,4%</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25,4%</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27,4%</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dirty="0">
                          <a:effectLst/>
                        </a:rPr>
                        <a:t>4,9%</a:t>
                      </a:r>
                      <a:endParaRPr lang="es-ES" sz="13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689674912"/>
                  </a:ext>
                </a:extLst>
              </a:tr>
              <a:tr h="326652">
                <a:tc>
                  <a:txBody>
                    <a:bodyPr/>
                    <a:lstStyle/>
                    <a:p>
                      <a:pPr>
                        <a:lnSpc>
                          <a:spcPct val="115000"/>
                        </a:lnSpc>
                        <a:spcAft>
                          <a:spcPts val="0"/>
                        </a:spcAft>
                      </a:pPr>
                      <a:r>
                        <a:rPr lang="es-ES" sz="1300">
                          <a:effectLst/>
                        </a:rPr>
                        <a:t>Total Xi </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7.810</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9.206</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10.361</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9.858</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9.725</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7.613</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dirty="0">
                          <a:effectLst/>
                        </a:rPr>
                        <a:t>7.132</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dirty="0">
                          <a:effectLst/>
                        </a:rPr>
                        <a:t>7.572</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8.902</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8.310</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a:effectLst/>
                        </a:rPr>
                        <a:t>23,4%</a:t>
                      </a:r>
                      <a:endParaRPr lang="es-ES" sz="13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700312934"/>
                  </a:ext>
                </a:extLst>
              </a:tr>
              <a:tr h="461666">
                <a:tc>
                  <a:txBody>
                    <a:bodyPr/>
                    <a:lstStyle/>
                    <a:p>
                      <a:pPr>
                        <a:lnSpc>
                          <a:spcPct val="115000"/>
                        </a:lnSpc>
                        <a:spcAft>
                          <a:spcPts val="0"/>
                        </a:spcAft>
                      </a:pPr>
                      <a:r>
                        <a:rPr lang="es-ES" sz="1300">
                          <a:effectLst/>
                        </a:rPr>
                        <a:t>Total X</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98.003</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134.112</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140.903</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136.865</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128.355</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a:effectLst/>
                        </a:rPr>
                        <a:t>94.580</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dirty="0">
                          <a:effectLst/>
                        </a:rPr>
                        <a:t>89.929</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dirty="0">
                          <a:effectLst/>
                        </a:rPr>
                        <a:t>107.142</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dirty="0">
                          <a:effectLst/>
                        </a:rPr>
                        <a:t>119.317</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300" dirty="0">
                          <a:effectLst/>
                        </a:rPr>
                        <a:t>115.984</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a:effectLst/>
                        </a:rPr>
                        <a:t> </a:t>
                      </a:r>
                      <a:endParaRPr lang="es-ES" sz="13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612437616"/>
                  </a:ext>
                </a:extLst>
              </a:tr>
              <a:tr h="692499">
                <a:tc>
                  <a:txBody>
                    <a:bodyPr/>
                    <a:lstStyle/>
                    <a:p>
                      <a:pPr>
                        <a:lnSpc>
                          <a:spcPct val="115000"/>
                        </a:lnSpc>
                        <a:spcAft>
                          <a:spcPts val="0"/>
                        </a:spcAft>
                      </a:pPr>
                      <a:r>
                        <a:rPr lang="es-ES" sz="1300">
                          <a:effectLst/>
                        </a:rPr>
                        <a:t> </a:t>
                      </a:r>
                    </a:p>
                    <a:p>
                      <a:pPr>
                        <a:lnSpc>
                          <a:spcPct val="115000"/>
                        </a:lnSpc>
                        <a:spcAft>
                          <a:spcPts val="0"/>
                        </a:spcAft>
                      </a:pPr>
                      <a:r>
                        <a:rPr lang="es-ES" sz="1300">
                          <a:effectLst/>
                        </a:rPr>
                        <a:t>% sobre el total </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a:effectLst/>
                        </a:rPr>
                        <a:t> </a:t>
                      </a:r>
                    </a:p>
                    <a:p>
                      <a:pPr algn="r">
                        <a:lnSpc>
                          <a:spcPct val="115000"/>
                        </a:lnSpc>
                        <a:spcAft>
                          <a:spcPts val="0"/>
                        </a:spcAft>
                      </a:pPr>
                      <a:r>
                        <a:rPr lang="es-ES" sz="1300">
                          <a:effectLst/>
                        </a:rPr>
                        <a:t>8,0%</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dirty="0">
                          <a:effectLst/>
                        </a:rPr>
                        <a:t> </a:t>
                      </a:r>
                    </a:p>
                    <a:p>
                      <a:pPr algn="r">
                        <a:lnSpc>
                          <a:spcPct val="115000"/>
                        </a:lnSpc>
                        <a:spcAft>
                          <a:spcPts val="0"/>
                        </a:spcAft>
                      </a:pPr>
                      <a:r>
                        <a:rPr lang="es-ES" sz="1300" dirty="0">
                          <a:effectLst/>
                        </a:rPr>
                        <a:t>6,9%</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a:effectLst/>
                        </a:rPr>
                        <a:t> </a:t>
                      </a:r>
                    </a:p>
                    <a:p>
                      <a:pPr algn="r">
                        <a:lnSpc>
                          <a:spcPct val="115000"/>
                        </a:lnSpc>
                        <a:spcAft>
                          <a:spcPts val="0"/>
                        </a:spcAft>
                      </a:pPr>
                      <a:r>
                        <a:rPr lang="es-ES" sz="1300">
                          <a:effectLst/>
                        </a:rPr>
                        <a:t>7,4%</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a:effectLst/>
                        </a:rPr>
                        <a:t> </a:t>
                      </a:r>
                    </a:p>
                    <a:p>
                      <a:pPr algn="r">
                        <a:lnSpc>
                          <a:spcPct val="115000"/>
                        </a:lnSpc>
                        <a:spcAft>
                          <a:spcPts val="0"/>
                        </a:spcAft>
                      </a:pPr>
                      <a:r>
                        <a:rPr lang="es-ES" sz="1300">
                          <a:effectLst/>
                        </a:rPr>
                        <a:t>7,2%</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a:effectLst/>
                        </a:rPr>
                        <a:t> </a:t>
                      </a:r>
                    </a:p>
                    <a:p>
                      <a:pPr algn="r">
                        <a:lnSpc>
                          <a:spcPct val="115000"/>
                        </a:lnSpc>
                        <a:spcAft>
                          <a:spcPts val="0"/>
                        </a:spcAft>
                      </a:pPr>
                      <a:r>
                        <a:rPr lang="es-ES" sz="1300">
                          <a:effectLst/>
                        </a:rPr>
                        <a:t>7,6%</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a:effectLst/>
                        </a:rPr>
                        <a:t> </a:t>
                      </a:r>
                    </a:p>
                    <a:p>
                      <a:pPr algn="r">
                        <a:lnSpc>
                          <a:spcPct val="115000"/>
                        </a:lnSpc>
                        <a:spcAft>
                          <a:spcPts val="0"/>
                        </a:spcAft>
                      </a:pPr>
                      <a:r>
                        <a:rPr lang="es-ES" sz="1300">
                          <a:effectLst/>
                        </a:rPr>
                        <a:t>8,0%</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a:effectLst/>
                        </a:rPr>
                        <a:t> </a:t>
                      </a:r>
                    </a:p>
                    <a:p>
                      <a:pPr algn="r">
                        <a:lnSpc>
                          <a:spcPct val="115000"/>
                        </a:lnSpc>
                        <a:spcAft>
                          <a:spcPts val="0"/>
                        </a:spcAft>
                      </a:pPr>
                      <a:r>
                        <a:rPr lang="es-ES" sz="1300">
                          <a:effectLst/>
                        </a:rPr>
                        <a:t>7,9%</a:t>
                      </a:r>
                      <a:endParaRPr lang="es-ES" sz="130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dirty="0">
                          <a:effectLst/>
                        </a:rPr>
                        <a:t> </a:t>
                      </a:r>
                    </a:p>
                    <a:p>
                      <a:pPr algn="r">
                        <a:lnSpc>
                          <a:spcPct val="115000"/>
                        </a:lnSpc>
                        <a:spcAft>
                          <a:spcPts val="0"/>
                        </a:spcAft>
                      </a:pPr>
                      <a:r>
                        <a:rPr lang="es-ES" sz="1300" dirty="0">
                          <a:effectLst/>
                        </a:rPr>
                        <a:t>7,1%</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dirty="0">
                          <a:effectLst/>
                        </a:rPr>
                        <a:t> </a:t>
                      </a:r>
                    </a:p>
                    <a:p>
                      <a:pPr algn="r">
                        <a:lnSpc>
                          <a:spcPct val="115000"/>
                        </a:lnSpc>
                        <a:spcAft>
                          <a:spcPts val="0"/>
                        </a:spcAft>
                      </a:pPr>
                      <a:r>
                        <a:rPr lang="es-ES" sz="1300" dirty="0">
                          <a:effectLst/>
                        </a:rPr>
                        <a:t>7,5%</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dirty="0">
                          <a:effectLst/>
                        </a:rPr>
                        <a:t> </a:t>
                      </a:r>
                    </a:p>
                    <a:p>
                      <a:pPr algn="r">
                        <a:lnSpc>
                          <a:spcPct val="115000"/>
                        </a:lnSpc>
                        <a:spcAft>
                          <a:spcPts val="0"/>
                        </a:spcAft>
                      </a:pPr>
                      <a:r>
                        <a:rPr lang="es-ES" sz="1300" dirty="0">
                          <a:effectLst/>
                        </a:rPr>
                        <a:t>7,2%</a:t>
                      </a:r>
                      <a:endParaRPr lang="es-ES" sz="1300" dirty="0">
                        <a:effectLst/>
                        <a:latin typeface="Arial" panose="020B0604020202020204" pitchFamily="34" charset="0"/>
                        <a:ea typeface="Arial" panose="020B0604020202020204" pitchFamily="34" charset="0"/>
                      </a:endParaRPr>
                    </a:p>
                  </a:txBody>
                  <a:tcPr marL="68580" marR="68580" marT="0" marB="0"/>
                </a:tc>
                <a:tc>
                  <a:txBody>
                    <a:bodyPr/>
                    <a:lstStyle/>
                    <a:p>
                      <a:pPr algn="r">
                        <a:lnSpc>
                          <a:spcPct val="115000"/>
                        </a:lnSpc>
                        <a:spcAft>
                          <a:spcPts val="0"/>
                        </a:spcAft>
                      </a:pPr>
                      <a:r>
                        <a:rPr lang="es-ES" sz="1300" dirty="0">
                          <a:effectLst/>
                        </a:rPr>
                        <a:t> </a:t>
                      </a:r>
                      <a:endParaRPr lang="es-ES" sz="13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229391617"/>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1533764773"/>
              </p:ext>
            </p:extLst>
          </p:nvPr>
        </p:nvGraphicFramePr>
        <p:xfrm>
          <a:off x="228600" y="952501"/>
          <a:ext cx="8991600" cy="4129012"/>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2"/>
          <p:cNvGrpSpPr/>
          <p:nvPr/>
        </p:nvGrpSpPr>
        <p:grpSpPr>
          <a:xfrm>
            <a:off x="597016" y="302056"/>
            <a:ext cx="8242184" cy="992182"/>
            <a:chOff x="0" y="4142671"/>
            <a:chExt cx="11631708" cy="1322906"/>
          </a:xfrm>
        </p:grpSpPr>
        <p:sp>
          <p:nvSpPr>
            <p:cNvPr id="7" name="AutoShape 3"/>
            <p:cNvSpPr/>
            <p:nvPr/>
          </p:nvSpPr>
          <p:spPr>
            <a:xfrm>
              <a:off x="0" y="4142671"/>
              <a:ext cx="1044803" cy="144381"/>
            </a:xfrm>
            <a:prstGeom prst="rect">
              <a:avLst/>
            </a:prstGeom>
            <a:solidFill>
              <a:srgbClr val="0C45A6"/>
            </a:solidFill>
          </p:spPr>
        </p:sp>
        <p:sp>
          <p:nvSpPr>
            <p:cNvPr id="8" name="TextBox 4"/>
            <p:cNvSpPr txBox="1"/>
            <p:nvPr/>
          </p:nvSpPr>
          <p:spPr>
            <a:xfrm>
              <a:off x="0" y="4287052"/>
              <a:ext cx="11631708" cy="1178525"/>
            </a:xfrm>
            <a:prstGeom prst="rect">
              <a:avLst/>
            </a:prstGeom>
          </p:spPr>
          <p:txBody>
            <a:bodyPr lIns="0" tIns="0" rIns="0" bIns="0" rtlCol="0" anchor="t">
              <a:spAutoFit/>
            </a:bodyPr>
            <a:lstStyle/>
            <a:p>
              <a:pPr>
                <a:lnSpc>
                  <a:spcPts val="3599"/>
                </a:lnSpc>
              </a:pPr>
              <a:r>
                <a:rPr lang="es-ES" sz="1600" i="1" dirty="0">
                  <a:effectLst>
                    <a:outerShdw blurRad="38100" dist="38100" dir="2700000" algn="tl">
                      <a:srgbClr val="000000">
                        <a:alpha val="43137"/>
                      </a:srgbClr>
                    </a:outerShdw>
                  </a:effectLst>
                  <a:latin typeface="Montserrat" panose="020B0604020202020204" charset="0"/>
                </a:rPr>
                <a:t>Balanza comercial extracomunitaria de la Comunidad Andina período 2010-2019</a:t>
              </a:r>
            </a:p>
            <a:p>
              <a:pPr>
                <a:lnSpc>
                  <a:spcPts val="3599"/>
                </a:lnSpc>
              </a:pPr>
              <a:endParaRPr lang="en-US" sz="2399" dirty="0">
                <a:solidFill>
                  <a:srgbClr val="16214B"/>
                </a:solidFill>
                <a:effectLst>
                  <a:outerShdw blurRad="38100" dist="38100" dir="2700000" algn="tl">
                    <a:srgbClr val="000000">
                      <a:alpha val="43137"/>
                    </a:srgbClr>
                  </a:outerShdw>
                </a:effectLst>
                <a:latin typeface="Montserrat"/>
              </a:endParaRPr>
            </a:p>
          </p:txBody>
        </p:sp>
      </p:grpSp>
      <p:graphicFrame>
        <p:nvGraphicFramePr>
          <p:cNvPr id="9" name="Tabla 8"/>
          <p:cNvGraphicFramePr>
            <a:graphicFrameLocks noGrp="1"/>
          </p:cNvGraphicFramePr>
          <p:nvPr>
            <p:extLst>
              <p:ext uri="{D42A27DB-BD31-4B8C-83A1-F6EECF244321}">
                <p14:modId xmlns:p14="http://schemas.microsoft.com/office/powerpoint/2010/main" val="2289350073"/>
              </p:ext>
            </p:extLst>
          </p:nvPr>
        </p:nvGraphicFramePr>
        <p:xfrm>
          <a:off x="9601197" y="1294238"/>
          <a:ext cx="8229603" cy="2984898"/>
        </p:xfrm>
        <a:graphic>
          <a:graphicData uri="http://schemas.openxmlformats.org/drawingml/2006/table">
            <a:tbl>
              <a:tblPr>
                <a:tableStyleId>{5C22544A-7EE6-4342-B048-85BDC9FD1C3A}</a:tableStyleId>
              </a:tblPr>
              <a:tblGrid>
                <a:gridCol w="884762">
                  <a:extLst>
                    <a:ext uri="{9D8B030D-6E8A-4147-A177-3AD203B41FA5}">
                      <a16:colId xmlns:a16="http://schemas.microsoft.com/office/drawing/2014/main" val="3960149456"/>
                    </a:ext>
                  </a:extLst>
                </a:gridCol>
                <a:gridCol w="633858">
                  <a:extLst>
                    <a:ext uri="{9D8B030D-6E8A-4147-A177-3AD203B41FA5}">
                      <a16:colId xmlns:a16="http://schemas.microsoft.com/office/drawing/2014/main" val="1266214050"/>
                    </a:ext>
                  </a:extLst>
                </a:gridCol>
                <a:gridCol w="633858">
                  <a:extLst>
                    <a:ext uri="{9D8B030D-6E8A-4147-A177-3AD203B41FA5}">
                      <a16:colId xmlns:a16="http://schemas.microsoft.com/office/drawing/2014/main" val="2630459984"/>
                    </a:ext>
                  </a:extLst>
                </a:gridCol>
                <a:gridCol w="607448">
                  <a:extLst>
                    <a:ext uri="{9D8B030D-6E8A-4147-A177-3AD203B41FA5}">
                      <a16:colId xmlns:a16="http://schemas.microsoft.com/office/drawing/2014/main" val="3922520485"/>
                    </a:ext>
                  </a:extLst>
                </a:gridCol>
                <a:gridCol w="620655">
                  <a:extLst>
                    <a:ext uri="{9D8B030D-6E8A-4147-A177-3AD203B41FA5}">
                      <a16:colId xmlns:a16="http://schemas.microsoft.com/office/drawing/2014/main" val="172538417"/>
                    </a:ext>
                  </a:extLst>
                </a:gridCol>
                <a:gridCol w="660269">
                  <a:extLst>
                    <a:ext uri="{9D8B030D-6E8A-4147-A177-3AD203B41FA5}">
                      <a16:colId xmlns:a16="http://schemas.microsoft.com/office/drawing/2014/main" val="108028200"/>
                    </a:ext>
                  </a:extLst>
                </a:gridCol>
                <a:gridCol w="660269">
                  <a:extLst>
                    <a:ext uri="{9D8B030D-6E8A-4147-A177-3AD203B41FA5}">
                      <a16:colId xmlns:a16="http://schemas.microsoft.com/office/drawing/2014/main" val="828035447"/>
                    </a:ext>
                  </a:extLst>
                </a:gridCol>
                <a:gridCol w="647065">
                  <a:extLst>
                    <a:ext uri="{9D8B030D-6E8A-4147-A177-3AD203B41FA5}">
                      <a16:colId xmlns:a16="http://schemas.microsoft.com/office/drawing/2014/main" val="3581705491"/>
                    </a:ext>
                  </a:extLst>
                </a:gridCol>
                <a:gridCol w="647065">
                  <a:extLst>
                    <a:ext uri="{9D8B030D-6E8A-4147-A177-3AD203B41FA5}">
                      <a16:colId xmlns:a16="http://schemas.microsoft.com/office/drawing/2014/main" val="3366830918"/>
                    </a:ext>
                  </a:extLst>
                </a:gridCol>
                <a:gridCol w="633858">
                  <a:extLst>
                    <a:ext uri="{9D8B030D-6E8A-4147-A177-3AD203B41FA5}">
                      <a16:colId xmlns:a16="http://schemas.microsoft.com/office/drawing/2014/main" val="2271264097"/>
                    </a:ext>
                  </a:extLst>
                </a:gridCol>
                <a:gridCol w="620655">
                  <a:extLst>
                    <a:ext uri="{9D8B030D-6E8A-4147-A177-3AD203B41FA5}">
                      <a16:colId xmlns:a16="http://schemas.microsoft.com/office/drawing/2014/main" val="1025161765"/>
                    </a:ext>
                  </a:extLst>
                </a:gridCol>
                <a:gridCol w="979841">
                  <a:extLst>
                    <a:ext uri="{9D8B030D-6E8A-4147-A177-3AD203B41FA5}">
                      <a16:colId xmlns:a16="http://schemas.microsoft.com/office/drawing/2014/main" val="1153187033"/>
                    </a:ext>
                  </a:extLst>
                </a:gridCol>
              </a:tblGrid>
              <a:tr h="485518">
                <a:tc rowSpan="2">
                  <a:txBody>
                    <a:bodyPr/>
                    <a:lstStyle/>
                    <a:p>
                      <a:pPr>
                        <a:lnSpc>
                          <a:spcPct val="115000"/>
                        </a:lnSpc>
                        <a:spcAft>
                          <a:spcPts val="0"/>
                        </a:spcAft>
                      </a:pPr>
                      <a:r>
                        <a:rPr lang="es-ES" sz="1600">
                          <a:effectLst/>
                        </a:rPr>
                        <a:t>Países miembros</a:t>
                      </a:r>
                      <a:endParaRPr lang="es-ES" sz="2800">
                        <a:effectLst/>
                        <a:latin typeface="Arial" panose="020B0604020202020204" pitchFamily="34" charset="0"/>
                        <a:ea typeface="Arial" panose="020B0604020202020204" pitchFamily="34" charset="0"/>
                      </a:endParaRPr>
                    </a:p>
                  </a:txBody>
                  <a:tcPr marL="25400" marR="25400" marT="25400" marB="25400" anchor="b"/>
                </a:tc>
                <a:tc gridSpan="10">
                  <a:txBody>
                    <a:bodyPr/>
                    <a:lstStyle/>
                    <a:p>
                      <a:pPr algn="r">
                        <a:lnSpc>
                          <a:spcPct val="115000"/>
                        </a:lnSpc>
                        <a:spcAft>
                          <a:spcPts val="0"/>
                        </a:spcAft>
                      </a:pPr>
                      <a:r>
                        <a:rPr lang="es-ES" sz="1600" dirty="0">
                          <a:effectLst/>
                        </a:rPr>
                        <a:t>Años</a:t>
                      </a:r>
                      <a:endParaRPr lang="es-ES" sz="2800" dirty="0">
                        <a:effectLst/>
                        <a:latin typeface="Arial" panose="020B0604020202020204" pitchFamily="34" charset="0"/>
                        <a:ea typeface="Arial" panose="020B0604020202020204" pitchFamily="34" charset="0"/>
                      </a:endParaRPr>
                    </a:p>
                  </a:txBody>
                  <a:tcPr marL="25400" marR="25400" marT="25400" marB="2540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nSpc>
                          <a:spcPct val="115000"/>
                        </a:lnSpc>
                        <a:spcAft>
                          <a:spcPts val="0"/>
                        </a:spcAft>
                      </a:pPr>
                      <a:r>
                        <a:rPr lang="es-ES" sz="1600">
                          <a:effectLst/>
                        </a:rPr>
                        <a:t>Participación promedio</a:t>
                      </a:r>
                      <a:endParaRPr lang="es-ES" sz="28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1044403730"/>
                  </a:ext>
                </a:extLst>
              </a:tr>
              <a:tr h="557308">
                <a:tc vMerge="1">
                  <a:txBody>
                    <a:bodyPr/>
                    <a:lstStyle/>
                    <a:p>
                      <a:endParaRPr lang="es-ES"/>
                    </a:p>
                  </a:txBody>
                  <a:tcPr/>
                </a:tc>
                <a:tc>
                  <a:txBody>
                    <a:bodyPr/>
                    <a:lstStyle/>
                    <a:p>
                      <a:pPr algn="r">
                        <a:lnSpc>
                          <a:spcPct val="115000"/>
                        </a:lnSpc>
                        <a:spcAft>
                          <a:spcPts val="0"/>
                        </a:spcAft>
                      </a:pPr>
                      <a:r>
                        <a:rPr lang="es-ES" sz="1600">
                          <a:effectLst/>
                        </a:rPr>
                        <a:t>2010</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2011</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2012</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2013</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2014</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2015</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2016</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2017</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2018</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2019</a:t>
                      </a:r>
                      <a:endParaRPr lang="es-ES" sz="2800">
                        <a:effectLst/>
                        <a:latin typeface="Arial" panose="020B0604020202020204" pitchFamily="34" charset="0"/>
                        <a:ea typeface="Arial" panose="020B0604020202020204" pitchFamily="34" charset="0"/>
                      </a:endParaRPr>
                    </a:p>
                  </a:txBody>
                  <a:tcPr marL="25400" marR="25400" marT="25400" marB="25400" anchor="b"/>
                </a:tc>
                <a:tc vMerge="1">
                  <a:txBody>
                    <a:bodyPr/>
                    <a:lstStyle/>
                    <a:p>
                      <a:endParaRPr lang="es-ES"/>
                    </a:p>
                  </a:txBody>
                  <a:tcPr/>
                </a:tc>
                <a:extLst>
                  <a:ext uri="{0D108BD9-81ED-4DB2-BD59-A6C34878D82A}">
                    <a16:rowId xmlns:a16="http://schemas.microsoft.com/office/drawing/2014/main" val="3721776451"/>
                  </a:ext>
                </a:extLst>
              </a:tr>
              <a:tr h="485518">
                <a:tc>
                  <a:txBody>
                    <a:bodyPr/>
                    <a:lstStyle/>
                    <a:p>
                      <a:pPr>
                        <a:lnSpc>
                          <a:spcPct val="115000"/>
                        </a:lnSpc>
                        <a:spcAft>
                          <a:spcPts val="0"/>
                        </a:spcAft>
                      </a:pPr>
                      <a:r>
                        <a:rPr lang="es-ES" sz="1600">
                          <a:effectLst/>
                        </a:rPr>
                        <a:t>Bolivia</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55,2%</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62,1%</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65,6%</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60,6%</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62,4%</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nSpc>
                          <a:spcPct val="115000"/>
                        </a:lnSpc>
                        <a:spcAft>
                          <a:spcPts val="0"/>
                        </a:spcAft>
                      </a:pPr>
                      <a:r>
                        <a:rPr lang="es-ES" sz="1600">
                          <a:effectLst/>
                        </a:rPr>
                        <a:t>49,6%</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39,7%</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41,5%</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41,8%</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37,2%</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51,6%</a:t>
                      </a:r>
                      <a:endParaRPr lang="es-ES" sz="28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2769376726"/>
                  </a:ext>
                </a:extLst>
              </a:tr>
              <a:tr h="485518">
                <a:tc>
                  <a:txBody>
                    <a:bodyPr/>
                    <a:lstStyle/>
                    <a:p>
                      <a:pPr>
                        <a:lnSpc>
                          <a:spcPct val="115000"/>
                        </a:lnSpc>
                        <a:spcAft>
                          <a:spcPts val="0"/>
                        </a:spcAft>
                      </a:pPr>
                      <a:r>
                        <a:rPr lang="es-ES" sz="1600">
                          <a:effectLst/>
                        </a:rPr>
                        <a:t>Colombia</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32,3%</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42,5%</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43,1%</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41,2%</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39,6%</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28,9%</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23,9%</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25,9%</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28,3%</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27,1%</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33,3%</a:t>
                      </a:r>
                      <a:endParaRPr lang="es-ES" sz="28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29045067"/>
                  </a:ext>
                </a:extLst>
              </a:tr>
              <a:tr h="485518">
                <a:tc>
                  <a:txBody>
                    <a:bodyPr/>
                    <a:lstStyle/>
                    <a:p>
                      <a:pPr>
                        <a:lnSpc>
                          <a:spcPct val="115000"/>
                        </a:lnSpc>
                        <a:spcAft>
                          <a:spcPts val="0"/>
                        </a:spcAft>
                      </a:pPr>
                      <a:r>
                        <a:rPr lang="es-ES" sz="1600">
                          <a:effectLst/>
                        </a:rPr>
                        <a:t>Ecuador</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57,1%</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66,7%</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66,3%</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67,8%</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67,8%</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50,5%</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42,1%</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48,3%</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54,7%</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56,0%</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57,7%</a:t>
                      </a:r>
                      <a:endParaRPr lang="es-ES" sz="28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3528263763"/>
                  </a:ext>
                </a:extLst>
              </a:tr>
              <a:tr h="485518">
                <a:tc>
                  <a:txBody>
                    <a:bodyPr/>
                    <a:lstStyle/>
                    <a:p>
                      <a:pPr>
                        <a:lnSpc>
                          <a:spcPct val="115000"/>
                        </a:lnSpc>
                        <a:spcAft>
                          <a:spcPts val="0"/>
                        </a:spcAft>
                      </a:pPr>
                      <a:r>
                        <a:rPr lang="es-ES" sz="1600">
                          <a:effectLst/>
                        </a:rPr>
                        <a:t>Perú</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52,0%</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60,0%</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59,3%</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53,4%</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46,4%</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40,6%</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37,2%</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41,1%</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42,2%</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a:effectLst/>
                        </a:rPr>
                        <a:t>40,6%</a:t>
                      </a:r>
                      <a:endParaRPr lang="es-ES" sz="28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600" dirty="0">
                          <a:effectLst/>
                        </a:rPr>
                        <a:t>47,3%</a:t>
                      </a:r>
                      <a:endParaRPr lang="es-ES" sz="2800" dirty="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2734935686"/>
                  </a:ext>
                </a:extLst>
              </a:tr>
            </a:tbl>
          </a:graphicData>
        </a:graphic>
      </p:graphicFrame>
      <p:grpSp>
        <p:nvGrpSpPr>
          <p:cNvPr id="10" name="Group 2"/>
          <p:cNvGrpSpPr/>
          <p:nvPr/>
        </p:nvGrpSpPr>
        <p:grpSpPr>
          <a:xfrm>
            <a:off x="9870440" y="410337"/>
            <a:ext cx="7543800" cy="1023513"/>
            <a:chOff x="-54830" y="4142671"/>
            <a:chExt cx="11631708" cy="1364683"/>
          </a:xfrm>
        </p:grpSpPr>
        <p:sp>
          <p:nvSpPr>
            <p:cNvPr id="11" name="AutoShape 3"/>
            <p:cNvSpPr/>
            <p:nvPr/>
          </p:nvSpPr>
          <p:spPr>
            <a:xfrm>
              <a:off x="0" y="4142671"/>
              <a:ext cx="1044803" cy="144381"/>
            </a:xfrm>
            <a:prstGeom prst="rect">
              <a:avLst/>
            </a:prstGeom>
            <a:solidFill>
              <a:srgbClr val="0C45A6"/>
            </a:solidFill>
          </p:spPr>
        </p:sp>
        <p:sp>
          <p:nvSpPr>
            <p:cNvPr id="12" name="TextBox 4"/>
            <p:cNvSpPr txBox="1"/>
            <p:nvPr/>
          </p:nvSpPr>
          <p:spPr>
            <a:xfrm>
              <a:off x="-54830" y="4328827"/>
              <a:ext cx="11631708" cy="1178527"/>
            </a:xfrm>
            <a:prstGeom prst="rect">
              <a:avLst/>
            </a:prstGeom>
          </p:spPr>
          <p:txBody>
            <a:bodyPr lIns="0" tIns="0" rIns="0" bIns="0" rtlCol="0" anchor="t">
              <a:spAutoFit/>
            </a:bodyPr>
            <a:lstStyle/>
            <a:p>
              <a:pPr>
                <a:lnSpc>
                  <a:spcPts val="3599"/>
                </a:lnSpc>
              </a:pPr>
              <a:r>
                <a:rPr lang="es-ES" sz="1600" i="1" dirty="0">
                  <a:effectLst>
                    <a:outerShdw blurRad="38100" dist="38100" dir="2700000" algn="tl">
                      <a:srgbClr val="000000">
                        <a:alpha val="43137"/>
                      </a:srgbClr>
                    </a:outerShdw>
                  </a:effectLst>
                  <a:latin typeface="Montserrat" panose="020B0604020202020204" charset="0"/>
                </a:rPr>
                <a:t>Índice de apertura de los países miembros de la CAN período 2010-2019</a:t>
              </a:r>
            </a:p>
            <a:p>
              <a:pPr>
                <a:lnSpc>
                  <a:spcPts val="3599"/>
                </a:lnSpc>
              </a:pPr>
              <a:endParaRPr lang="en-US" sz="2399" dirty="0">
                <a:solidFill>
                  <a:srgbClr val="16214B"/>
                </a:solidFill>
                <a:latin typeface="Montserrat"/>
              </a:endParaRPr>
            </a:p>
          </p:txBody>
        </p:sp>
      </p:grpSp>
      <p:graphicFrame>
        <p:nvGraphicFramePr>
          <p:cNvPr id="13" name="Gráfico 12" title="Gráfico"/>
          <p:cNvGraphicFramePr/>
          <p:nvPr>
            <p:extLst>
              <p:ext uri="{D42A27DB-BD31-4B8C-83A1-F6EECF244321}">
                <p14:modId xmlns:p14="http://schemas.microsoft.com/office/powerpoint/2010/main" val="89925581"/>
              </p:ext>
            </p:extLst>
          </p:nvPr>
        </p:nvGraphicFramePr>
        <p:xfrm>
          <a:off x="10244806" y="4893116"/>
          <a:ext cx="750824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2"/>
          <p:cNvGrpSpPr/>
          <p:nvPr/>
        </p:nvGrpSpPr>
        <p:grpSpPr>
          <a:xfrm>
            <a:off x="627496" y="5230800"/>
            <a:ext cx="8592704" cy="451047"/>
            <a:chOff x="-64213" y="4142671"/>
            <a:chExt cx="11631708" cy="601395"/>
          </a:xfrm>
        </p:grpSpPr>
        <p:sp>
          <p:nvSpPr>
            <p:cNvPr id="15" name="AutoShape 3"/>
            <p:cNvSpPr/>
            <p:nvPr/>
          </p:nvSpPr>
          <p:spPr>
            <a:xfrm>
              <a:off x="0" y="4142671"/>
              <a:ext cx="1044803" cy="144381"/>
            </a:xfrm>
            <a:prstGeom prst="rect">
              <a:avLst/>
            </a:prstGeom>
            <a:solidFill>
              <a:srgbClr val="0C45A6"/>
            </a:solidFill>
          </p:spPr>
        </p:sp>
        <p:sp>
          <p:nvSpPr>
            <p:cNvPr id="16" name="TextBox 4"/>
            <p:cNvSpPr txBox="1"/>
            <p:nvPr/>
          </p:nvSpPr>
          <p:spPr>
            <a:xfrm>
              <a:off x="-64213" y="4214862"/>
              <a:ext cx="11631708" cy="529204"/>
            </a:xfrm>
            <a:prstGeom prst="rect">
              <a:avLst/>
            </a:prstGeom>
          </p:spPr>
          <p:txBody>
            <a:bodyPr lIns="0" tIns="0" rIns="0" bIns="0" rtlCol="0" anchor="t">
              <a:spAutoFit/>
            </a:bodyPr>
            <a:lstStyle/>
            <a:p>
              <a:pPr>
                <a:lnSpc>
                  <a:spcPts val="3599"/>
                </a:lnSpc>
              </a:pPr>
              <a:r>
                <a:rPr lang="es-ES" sz="1600" dirty="0" smtClean="0">
                  <a:effectLst>
                    <a:outerShdw blurRad="38100" dist="38100" dir="2700000" algn="tl">
                      <a:srgbClr val="000000">
                        <a:alpha val="43137"/>
                      </a:srgbClr>
                    </a:outerShdw>
                  </a:effectLst>
                  <a:latin typeface="Montserrat" panose="020B0604020202020204" charset="0"/>
                </a:rPr>
                <a:t>Balanza </a:t>
              </a:r>
              <a:r>
                <a:rPr lang="es-ES" sz="1600" dirty="0" smtClean="0">
                  <a:effectLst>
                    <a:outerShdw blurRad="38100" dist="38100" dir="2700000" algn="tl">
                      <a:srgbClr val="000000">
                        <a:alpha val="43137"/>
                      </a:srgbClr>
                    </a:outerShdw>
                  </a:effectLst>
                  <a:latin typeface="Montserrat" panose="020B0604020202020204" charset="0"/>
                </a:rPr>
                <a:t>comercial </a:t>
              </a:r>
              <a:r>
                <a:rPr lang="es-ES" sz="1600" dirty="0" smtClean="0">
                  <a:effectLst>
                    <a:outerShdw blurRad="38100" dist="38100" dir="2700000" algn="tl">
                      <a:srgbClr val="000000">
                        <a:alpha val="43137"/>
                      </a:srgbClr>
                    </a:outerShdw>
                  </a:effectLst>
                  <a:latin typeface="Montserrat" panose="020B0604020202020204" charset="0"/>
                </a:rPr>
                <a:t>intra</a:t>
              </a:r>
              <a:r>
                <a:rPr lang="es-ES" sz="1600" dirty="0" smtClean="0">
                  <a:effectLst>
                    <a:outerShdw blurRad="38100" dist="38100" dir="2700000" algn="tl">
                      <a:srgbClr val="000000">
                        <a:alpha val="43137"/>
                      </a:srgbClr>
                    </a:outerShdw>
                  </a:effectLst>
                  <a:latin typeface="Montserrat" panose="020B0604020202020204" charset="0"/>
                </a:rPr>
                <a:t>comunitaria de la Comunidad Andina período</a:t>
              </a:r>
              <a:r>
                <a:rPr lang="es-ES" sz="1600" dirty="0" smtClean="0">
                  <a:effectLst>
                    <a:outerShdw blurRad="38100" dist="38100" dir="2700000" algn="tl">
                      <a:srgbClr val="000000">
                        <a:alpha val="43137"/>
                      </a:srgbClr>
                    </a:outerShdw>
                  </a:effectLst>
                  <a:latin typeface="Montserrat" panose="020B0604020202020204" charset="0"/>
                </a:rPr>
                <a:t> </a:t>
              </a:r>
              <a:r>
                <a:rPr lang="es-ES" sz="1600" dirty="0" smtClean="0">
                  <a:effectLst>
                    <a:outerShdw blurRad="38100" dist="38100" dir="2700000" algn="tl">
                      <a:srgbClr val="000000">
                        <a:alpha val="43137"/>
                      </a:srgbClr>
                    </a:outerShdw>
                  </a:effectLst>
                  <a:latin typeface="Montserrat" panose="020B0604020202020204" charset="0"/>
                </a:rPr>
                <a:t>2020-2019</a:t>
              </a:r>
              <a:endParaRPr lang="es-ES" sz="1600" i="1" dirty="0">
                <a:effectLst>
                  <a:outerShdw blurRad="38100" dist="38100" dir="2700000" algn="tl">
                    <a:srgbClr val="000000">
                      <a:alpha val="43137"/>
                    </a:srgbClr>
                  </a:outerShdw>
                </a:effectLst>
                <a:latin typeface="Montserrat" panose="020B0604020202020204" charset="0"/>
              </a:endParaRPr>
            </a:p>
          </p:txBody>
        </p:sp>
      </p:grpSp>
      <p:graphicFrame>
        <p:nvGraphicFramePr>
          <p:cNvPr id="17" name="Gráfico 16"/>
          <p:cNvGraphicFramePr/>
          <p:nvPr>
            <p:extLst>
              <p:ext uri="{D42A27DB-BD31-4B8C-83A1-F6EECF244321}">
                <p14:modId xmlns:p14="http://schemas.microsoft.com/office/powerpoint/2010/main" val="2825381540"/>
              </p:ext>
            </p:extLst>
          </p:nvPr>
        </p:nvGraphicFramePr>
        <p:xfrm>
          <a:off x="684586" y="5800750"/>
          <a:ext cx="8764214" cy="42195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8822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5" name="TextBox 5"/>
          <p:cNvSpPr txBox="1"/>
          <p:nvPr/>
        </p:nvSpPr>
        <p:spPr>
          <a:xfrm>
            <a:off x="209678" y="460551"/>
            <a:ext cx="10560351" cy="1107996"/>
          </a:xfrm>
          <a:prstGeom prst="rect">
            <a:avLst/>
          </a:prstGeom>
        </p:spPr>
        <p:txBody>
          <a:bodyPr wrap="square" lIns="0" tIns="0" rIns="0" bIns="0" rtlCol="0" anchor="t">
            <a:spAutoFit/>
          </a:bodyPr>
          <a:lstStyle/>
          <a:p>
            <a:r>
              <a:rPr lang="en-US" sz="3600" dirty="0" smtClean="0">
                <a:solidFill>
                  <a:srgbClr val="FDCF60"/>
                </a:solidFill>
                <a:latin typeface="Montserrat Semi-Bold"/>
              </a:rPr>
              <a:t>ANÁ</a:t>
            </a:r>
            <a:r>
              <a:rPr lang="en-US" sz="3600" dirty="0" smtClean="0">
                <a:solidFill>
                  <a:srgbClr val="FDCF60"/>
                </a:solidFill>
                <a:latin typeface="Montserrat Semi-Bold"/>
              </a:rPr>
              <a:t>LISIS </a:t>
            </a:r>
            <a:r>
              <a:rPr lang="en-US" sz="3600" dirty="0" smtClean="0">
                <a:solidFill>
                  <a:srgbClr val="FDCF60"/>
                </a:solidFill>
                <a:latin typeface="Montserrat Semi-Bold"/>
              </a:rPr>
              <a:t>DEL </a:t>
            </a:r>
            <a:r>
              <a:rPr lang="en-US" sz="3600" dirty="0" smtClean="0">
                <a:solidFill>
                  <a:srgbClr val="FDCF60"/>
                </a:solidFill>
                <a:latin typeface="Montserrat Semi-Bold"/>
              </a:rPr>
              <a:t>CRECIMIENTO ECONÓMICO DE LA CAN</a:t>
            </a:r>
            <a:endParaRPr lang="en-US" sz="3600" dirty="0">
              <a:solidFill>
                <a:srgbClr val="FDCF60"/>
              </a:solidFill>
              <a:latin typeface="Montserrat Semi-Bold"/>
            </a:endParaRPr>
          </a:p>
        </p:txBody>
      </p:sp>
      <p:sp>
        <p:nvSpPr>
          <p:cNvPr id="6" name="AutoShape 6"/>
          <p:cNvSpPr/>
          <p:nvPr/>
        </p:nvSpPr>
        <p:spPr>
          <a:xfrm>
            <a:off x="10515392" y="0"/>
            <a:ext cx="7751739" cy="10287000"/>
          </a:xfrm>
          <a:prstGeom prst="rect">
            <a:avLst/>
          </a:prstGeom>
          <a:solidFill>
            <a:srgbClr val="FFFFFF"/>
          </a:solidFill>
        </p:spPr>
      </p:sp>
      <p:grpSp>
        <p:nvGrpSpPr>
          <p:cNvPr id="13" name="Group 3"/>
          <p:cNvGrpSpPr/>
          <p:nvPr/>
        </p:nvGrpSpPr>
        <p:grpSpPr>
          <a:xfrm>
            <a:off x="10550952" y="460551"/>
            <a:ext cx="8761811" cy="1711149"/>
            <a:chOff x="-6448" y="0"/>
            <a:chExt cx="11682415" cy="3927473"/>
          </a:xfrm>
        </p:grpSpPr>
        <p:sp>
          <p:nvSpPr>
            <p:cNvPr id="14" name="AutoShape 4"/>
            <p:cNvSpPr/>
            <p:nvPr/>
          </p:nvSpPr>
          <p:spPr>
            <a:xfrm>
              <a:off x="0" y="0"/>
              <a:ext cx="1044803" cy="144381"/>
            </a:xfrm>
            <a:prstGeom prst="rect">
              <a:avLst/>
            </a:prstGeom>
            <a:solidFill>
              <a:srgbClr val="FFC000"/>
            </a:solidFill>
          </p:spPr>
        </p:sp>
        <p:sp>
          <p:nvSpPr>
            <p:cNvPr id="15" name="TextBox 5"/>
            <p:cNvSpPr txBox="1"/>
            <p:nvPr/>
          </p:nvSpPr>
          <p:spPr>
            <a:xfrm>
              <a:off x="-6448" y="188031"/>
              <a:ext cx="11682415" cy="3739442"/>
            </a:xfrm>
            <a:prstGeom prst="rect">
              <a:avLst/>
            </a:prstGeom>
          </p:spPr>
          <p:txBody>
            <a:bodyPr lIns="0" tIns="0" rIns="0" bIns="0" rtlCol="0" anchor="t">
              <a:spAutoFit/>
            </a:bodyPr>
            <a:lstStyle/>
            <a:p>
              <a:pPr marL="285750" indent="-285750">
                <a:lnSpc>
                  <a:spcPts val="3600"/>
                </a:lnSpc>
                <a:buFont typeface="Arial" panose="020B0604020202020204" pitchFamily="34" charset="0"/>
                <a:buChar char="•"/>
              </a:pPr>
              <a:r>
                <a:rPr lang="en-US" dirty="0" smtClean="0">
                  <a:effectLst>
                    <a:outerShdw blurRad="38100" dist="38100" dir="2700000" algn="tl">
                      <a:srgbClr val="000000">
                        <a:alpha val="43137"/>
                      </a:srgbClr>
                    </a:outerShdw>
                  </a:effectLst>
                  <a:latin typeface="Montserrat"/>
                </a:rPr>
                <a:t>INVERSIÓN EXTRANJERA-RIESGO PAÍS</a:t>
              </a:r>
            </a:p>
            <a:p>
              <a:pPr marL="285750" indent="-285750">
                <a:lnSpc>
                  <a:spcPts val="3600"/>
                </a:lnSpc>
                <a:buFont typeface="Arial" panose="020B0604020202020204" pitchFamily="34" charset="0"/>
                <a:buChar char="•"/>
              </a:pPr>
              <a:r>
                <a:rPr lang="en-US" dirty="0" smtClean="0">
                  <a:effectLst>
                    <a:outerShdw blurRad="38100" dist="38100" dir="2700000" algn="tl">
                      <a:srgbClr val="000000">
                        <a:alpha val="43137"/>
                      </a:srgbClr>
                    </a:outerShdw>
                  </a:effectLst>
                  <a:latin typeface="Montserrat"/>
                </a:rPr>
                <a:t>PIB-INFLACIÓN</a:t>
              </a:r>
            </a:p>
            <a:p>
              <a:pPr marL="285750" indent="-285750">
                <a:lnSpc>
                  <a:spcPts val="3600"/>
                </a:lnSpc>
                <a:buFont typeface="Arial" panose="020B0604020202020204" pitchFamily="34" charset="0"/>
                <a:buChar char="•"/>
              </a:pPr>
              <a:r>
                <a:rPr lang="en-US" dirty="0" smtClean="0">
                  <a:effectLst>
                    <a:outerShdw blurRad="38100" dist="38100" dir="2700000" algn="tl">
                      <a:srgbClr val="000000">
                        <a:alpha val="43137"/>
                      </a:srgbClr>
                    </a:outerShdw>
                  </a:effectLst>
                  <a:latin typeface="Montserrat"/>
                </a:rPr>
                <a:t>TASA DE DESEMPLEO</a:t>
              </a:r>
            </a:p>
            <a:p>
              <a:pPr marL="285750" indent="-285750">
                <a:lnSpc>
                  <a:spcPts val="3600"/>
                </a:lnSpc>
                <a:buFont typeface="Arial" panose="020B0604020202020204" pitchFamily="34" charset="0"/>
                <a:buChar char="•"/>
              </a:pPr>
              <a:endParaRPr lang="en-US" dirty="0">
                <a:solidFill>
                  <a:schemeClr val="bg1"/>
                </a:solidFill>
                <a:latin typeface="Montserrat"/>
              </a:endParaRPr>
            </a:p>
            <a:p>
              <a:pPr marL="285750" indent="-285750">
                <a:lnSpc>
                  <a:spcPts val="3600"/>
                </a:lnSpc>
                <a:buFont typeface="Arial" panose="020B0604020202020204" pitchFamily="34" charset="0"/>
                <a:buChar char="•"/>
              </a:pPr>
              <a:endParaRPr lang="en-US" dirty="0" smtClean="0">
                <a:solidFill>
                  <a:schemeClr val="bg1"/>
                </a:solidFill>
                <a:latin typeface="Montserrat"/>
              </a:endParaRPr>
            </a:p>
          </p:txBody>
        </p:sp>
      </p:grpSp>
      <p:grpSp>
        <p:nvGrpSpPr>
          <p:cNvPr id="17" name="Group 3"/>
          <p:cNvGrpSpPr/>
          <p:nvPr/>
        </p:nvGrpSpPr>
        <p:grpSpPr>
          <a:xfrm>
            <a:off x="10887940" y="2271403"/>
            <a:ext cx="6934200" cy="539407"/>
            <a:chOff x="0" y="0"/>
            <a:chExt cx="11682415" cy="719209"/>
          </a:xfrm>
        </p:grpSpPr>
        <p:sp>
          <p:nvSpPr>
            <p:cNvPr id="18" name="AutoShape 4"/>
            <p:cNvSpPr/>
            <p:nvPr/>
          </p:nvSpPr>
          <p:spPr>
            <a:xfrm>
              <a:off x="0" y="0"/>
              <a:ext cx="1044803" cy="144381"/>
            </a:xfrm>
            <a:prstGeom prst="rect">
              <a:avLst/>
            </a:prstGeom>
            <a:solidFill>
              <a:srgbClr val="FFC000"/>
            </a:solidFill>
          </p:spPr>
        </p:sp>
        <p:sp>
          <p:nvSpPr>
            <p:cNvPr id="19" name="TextBox 5"/>
            <p:cNvSpPr txBox="1"/>
            <p:nvPr/>
          </p:nvSpPr>
          <p:spPr>
            <a:xfrm>
              <a:off x="0" y="308840"/>
              <a:ext cx="11682415" cy="410369"/>
            </a:xfrm>
            <a:prstGeom prst="rect">
              <a:avLst/>
            </a:prstGeom>
          </p:spPr>
          <p:txBody>
            <a:bodyPr lIns="0" tIns="0" rIns="0" bIns="0" rtlCol="0" anchor="t">
              <a:spAutoFit/>
            </a:bodyPr>
            <a:lstStyle/>
            <a:p>
              <a:r>
                <a:rPr lang="en-US" sz="2000" b="1" dirty="0" smtClean="0">
                  <a:latin typeface="Montserrat"/>
                </a:rPr>
                <a:t>RIESGO PAÍS </a:t>
              </a:r>
              <a:endParaRPr lang="en-US" sz="2000" b="1" dirty="0">
                <a:latin typeface="Montserrat"/>
              </a:endParaRPr>
            </a:p>
          </p:txBody>
        </p:sp>
      </p:grpSp>
      <p:pic>
        <p:nvPicPr>
          <p:cNvPr id="2" name="Imagen 1"/>
          <p:cNvPicPr>
            <a:picLocks noChangeAspect="1"/>
          </p:cNvPicPr>
          <p:nvPr/>
        </p:nvPicPr>
        <p:blipFill>
          <a:blip r:embed="rId2">
            <a:extLst>
              <a:ext uri="{BEBA8EAE-BF5A-486C-A8C5-ECC9F3942E4B}">
                <a14:imgProps xmlns:a14="http://schemas.microsoft.com/office/drawing/2010/main">
                  <a14:imgLayer r:embed="rId3">
                    <a14:imgEffect>
                      <a14:backgroundRemoval t="3030" b="100000" l="425" r="99575"/>
                    </a14:imgEffect>
                  </a14:imgLayer>
                </a14:imgProps>
              </a:ext>
            </a:extLst>
          </a:blip>
          <a:stretch>
            <a:fillRect/>
          </a:stretch>
        </p:blipFill>
        <p:spPr>
          <a:xfrm>
            <a:off x="15409908" y="8541738"/>
            <a:ext cx="2387959" cy="1451041"/>
          </a:xfrm>
          <a:prstGeom prst="rect">
            <a:avLst/>
          </a:prstGeom>
        </p:spPr>
      </p:pic>
      <p:sp>
        <p:nvSpPr>
          <p:cNvPr id="4" name="Rectángulo 3"/>
          <p:cNvSpPr/>
          <p:nvPr/>
        </p:nvSpPr>
        <p:spPr>
          <a:xfrm>
            <a:off x="152608" y="2902958"/>
            <a:ext cx="3199452" cy="27465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CuadroTexto 23"/>
          <p:cNvSpPr txBox="1"/>
          <p:nvPr/>
        </p:nvSpPr>
        <p:spPr>
          <a:xfrm>
            <a:off x="300323" y="4223228"/>
            <a:ext cx="281940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sz="1400" b="1" dirty="0" smtClean="0">
                <a:solidFill>
                  <a:schemeClr val="tx1"/>
                </a:solidFill>
                <a:latin typeface="Montserrat" panose="020B0604020202020204" charset="0"/>
                <a:cs typeface="Mongolian Baiti" panose="03000500000000000000" pitchFamily="66" charset="0"/>
              </a:rPr>
              <a:t>DECISIÓN 291</a:t>
            </a:r>
            <a:r>
              <a:rPr lang="es-ES" sz="1400" dirty="0" smtClean="0">
                <a:solidFill>
                  <a:schemeClr val="tx1"/>
                </a:solidFill>
                <a:latin typeface="Montserrat" panose="020B0604020202020204" charset="0"/>
                <a:cs typeface="Mongolian Baiti" panose="03000500000000000000" pitchFamily="66" charset="0"/>
              </a:rPr>
              <a:t>: Tratamiento de capitales extranjeros</a:t>
            </a:r>
          </a:p>
          <a:p>
            <a:r>
              <a:rPr lang="es-ES" sz="1400" b="1" dirty="0" smtClean="0">
                <a:solidFill>
                  <a:schemeClr val="tx1"/>
                </a:solidFill>
                <a:latin typeface="Montserrat" panose="020B0604020202020204" charset="0"/>
                <a:cs typeface="Mongolian Baiti" panose="03000500000000000000" pitchFamily="66" charset="0"/>
              </a:rPr>
              <a:t>DECISIÓN 292: </a:t>
            </a:r>
            <a:r>
              <a:rPr lang="es-ES" sz="1400" dirty="0" smtClean="0">
                <a:solidFill>
                  <a:schemeClr val="tx1"/>
                </a:solidFill>
                <a:latin typeface="Montserrat" panose="020B0604020202020204" charset="0"/>
                <a:cs typeface="Mongolian Baiti" panose="03000500000000000000" pitchFamily="66" charset="0"/>
              </a:rPr>
              <a:t>Régimen de empresas multinacionales</a:t>
            </a:r>
            <a:endParaRPr lang="es-ES" sz="1400" dirty="0">
              <a:solidFill>
                <a:schemeClr val="tx1"/>
              </a:solidFill>
              <a:latin typeface="Montserrat" panose="020B0604020202020204" charset="0"/>
              <a:cs typeface="Mongolian Baiti" panose="03000500000000000000" pitchFamily="66" charset="0"/>
            </a:endParaRPr>
          </a:p>
        </p:txBody>
      </p:sp>
      <p:sp>
        <p:nvSpPr>
          <p:cNvPr id="7" name="CuadroTexto 6"/>
          <p:cNvSpPr txBox="1"/>
          <p:nvPr/>
        </p:nvSpPr>
        <p:spPr>
          <a:xfrm>
            <a:off x="262223" y="3101428"/>
            <a:ext cx="2895600" cy="923330"/>
          </a:xfrm>
          <a:prstGeom prst="rect">
            <a:avLst/>
          </a:prstGeom>
          <a:noFill/>
        </p:spPr>
        <p:txBody>
          <a:bodyPr wrap="square" rtlCol="0">
            <a:spAutoFit/>
          </a:bodyPr>
          <a:lstStyle/>
          <a:p>
            <a:r>
              <a:rPr lang="es-ES" dirty="0" smtClean="0">
                <a:effectLst>
                  <a:outerShdw blurRad="38100" dist="38100" dir="2700000" algn="tl">
                    <a:srgbClr val="000000">
                      <a:alpha val="43137"/>
                    </a:srgbClr>
                  </a:outerShdw>
                </a:effectLst>
                <a:latin typeface="Montserrat" panose="020B0604020202020204" charset="0"/>
              </a:rPr>
              <a:t>Acuerdos incluidos dentro de acuerdos de integración y  APPIS</a:t>
            </a:r>
            <a:endParaRPr lang="es-ES" dirty="0">
              <a:effectLst>
                <a:outerShdw blurRad="38100" dist="38100" dir="2700000" algn="tl">
                  <a:srgbClr val="000000">
                    <a:alpha val="43137"/>
                  </a:srgbClr>
                </a:outerShdw>
              </a:effectLst>
              <a:latin typeface="Montserrat" panose="020B0604020202020204" charset="0"/>
            </a:endParaRPr>
          </a:p>
        </p:txBody>
      </p:sp>
      <p:sp>
        <p:nvSpPr>
          <p:cNvPr id="10" name="Rectángulo 9"/>
          <p:cNvSpPr/>
          <p:nvPr/>
        </p:nvSpPr>
        <p:spPr>
          <a:xfrm>
            <a:off x="3882676" y="2864939"/>
            <a:ext cx="2895600" cy="27539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dirty="0" smtClean="0">
                <a:solidFill>
                  <a:schemeClr val="tx1"/>
                </a:solidFill>
                <a:effectLst>
                  <a:outerShdw blurRad="38100" dist="38100" dir="2700000" algn="tl">
                    <a:srgbClr val="000000">
                      <a:alpha val="43137"/>
                    </a:srgbClr>
                  </a:outerShdw>
                </a:effectLst>
                <a:latin typeface="Montserrat" panose="020B0604020202020204" charset="0"/>
              </a:rPr>
              <a:t>Instrumentos de integración comercial</a:t>
            </a:r>
          </a:p>
          <a:p>
            <a:pPr algn="ctr"/>
            <a:endParaRPr lang="es-ES" sz="1600" dirty="0" smtClean="0">
              <a:solidFill>
                <a:schemeClr val="tx1"/>
              </a:solidFill>
              <a:effectLst>
                <a:outerShdw blurRad="38100" dist="38100" dir="2700000" algn="tl">
                  <a:srgbClr val="000000">
                    <a:alpha val="43137"/>
                  </a:srgbClr>
                </a:outerShdw>
              </a:effectLst>
              <a:latin typeface="Montserrat" panose="020B0604020202020204" charset="0"/>
            </a:endParaRPr>
          </a:p>
          <a:p>
            <a:pPr marL="285750" indent="-285750">
              <a:buFont typeface="Arial" panose="020B0604020202020204" pitchFamily="34" charset="0"/>
              <a:buChar char="•"/>
            </a:pPr>
            <a:r>
              <a:rPr lang="es-ES" sz="1600" dirty="0" smtClean="0">
                <a:solidFill>
                  <a:schemeClr val="tx1"/>
                </a:solidFill>
                <a:effectLst>
                  <a:outerShdw blurRad="38100" dist="38100" dir="2700000" algn="tl">
                    <a:srgbClr val="000000">
                      <a:alpha val="43137"/>
                    </a:srgbClr>
                  </a:outerShdw>
                </a:effectLst>
                <a:latin typeface="Montserrat" panose="020B0604020202020204" charset="0"/>
              </a:rPr>
              <a:t>AEC</a:t>
            </a:r>
          </a:p>
          <a:p>
            <a:pPr marL="285750" indent="-285750">
              <a:buFont typeface="Arial" panose="020B0604020202020204" pitchFamily="34" charset="0"/>
              <a:buChar char="•"/>
            </a:pPr>
            <a:r>
              <a:rPr lang="es-ES" sz="1600" dirty="0" smtClean="0">
                <a:solidFill>
                  <a:schemeClr val="tx1"/>
                </a:solidFill>
                <a:effectLst>
                  <a:outerShdw blurRad="38100" dist="38100" dir="2700000" algn="tl">
                    <a:srgbClr val="000000">
                      <a:alpha val="43137"/>
                    </a:srgbClr>
                  </a:outerShdw>
                </a:effectLst>
                <a:latin typeface="Montserrat" panose="020B0604020202020204" charset="0"/>
              </a:rPr>
              <a:t>Prácticas desleales al comercio</a:t>
            </a:r>
          </a:p>
          <a:p>
            <a:pPr marL="285750" indent="-285750">
              <a:buFont typeface="Arial" panose="020B0604020202020204" pitchFamily="34" charset="0"/>
              <a:buChar char="•"/>
            </a:pPr>
            <a:r>
              <a:rPr lang="es-ES" sz="1600" dirty="0" smtClean="0">
                <a:solidFill>
                  <a:schemeClr val="tx1"/>
                </a:solidFill>
                <a:effectLst>
                  <a:outerShdw blurRad="38100" dist="38100" dir="2700000" algn="tl">
                    <a:srgbClr val="000000">
                      <a:alpha val="43137"/>
                    </a:srgbClr>
                  </a:outerShdw>
                </a:effectLst>
                <a:latin typeface="Montserrat" panose="020B0604020202020204" charset="0"/>
              </a:rPr>
              <a:t>Promoción de la libre competencia</a:t>
            </a:r>
          </a:p>
        </p:txBody>
      </p:sp>
      <p:sp>
        <p:nvSpPr>
          <p:cNvPr id="11" name="Rectángulo 10"/>
          <p:cNvSpPr/>
          <p:nvPr/>
        </p:nvSpPr>
        <p:spPr>
          <a:xfrm>
            <a:off x="7292386" y="2857500"/>
            <a:ext cx="2975483" cy="275398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dirty="0" smtClean="0">
                <a:solidFill>
                  <a:schemeClr val="tx1"/>
                </a:solidFill>
                <a:effectLst>
                  <a:outerShdw blurRad="38100" dist="38100" dir="2700000" algn="tl">
                    <a:srgbClr val="000000">
                      <a:alpha val="43137"/>
                    </a:srgbClr>
                  </a:outerShdw>
                </a:effectLst>
              </a:rPr>
              <a:t>IED en el marco de la integración:</a:t>
            </a:r>
          </a:p>
          <a:p>
            <a:pPr algn="ctr"/>
            <a:endParaRPr lang="es-ES" dirty="0" smtClean="0">
              <a:solidFill>
                <a:schemeClr val="tx1"/>
              </a:solidFill>
              <a:effectLst>
                <a:outerShdw blurRad="38100" dist="38100" dir="2700000" algn="tl">
                  <a:srgbClr val="000000">
                    <a:alpha val="43137"/>
                  </a:srgbClr>
                </a:outerShdw>
              </a:effectLst>
            </a:endParaRPr>
          </a:p>
          <a:p>
            <a:pPr algn="ctr"/>
            <a:r>
              <a:rPr lang="es-ES" dirty="0" smtClean="0">
                <a:solidFill>
                  <a:schemeClr val="tx1"/>
                </a:solidFill>
                <a:effectLst>
                  <a:outerShdw blurRad="38100" dist="38100" dir="2700000" algn="tl">
                    <a:srgbClr val="000000">
                      <a:alpha val="43137"/>
                    </a:srgbClr>
                  </a:outerShdw>
                </a:effectLst>
              </a:rPr>
              <a:t>VERTICAL/HORIZONTAL:</a:t>
            </a:r>
          </a:p>
          <a:p>
            <a:pPr marL="285750" indent="-285750" algn="ctr">
              <a:buFont typeface="Arial" panose="020B0604020202020204" pitchFamily="34" charset="0"/>
              <a:buChar char="•"/>
            </a:pPr>
            <a:r>
              <a:rPr lang="es-ES" dirty="0" smtClean="0">
                <a:solidFill>
                  <a:schemeClr val="tx1"/>
                </a:solidFill>
                <a:effectLst>
                  <a:outerShdw blurRad="38100" dist="38100" dir="2700000" algn="tl">
                    <a:srgbClr val="000000">
                      <a:alpha val="43137"/>
                    </a:srgbClr>
                  </a:outerShdw>
                </a:effectLst>
              </a:rPr>
              <a:t>Empresas pertenecientes a países andinos o externas</a:t>
            </a:r>
            <a:endParaRPr lang="es-ES" dirty="0">
              <a:solidFill>
                <a:schemeClr val="tx1"/>
              </a:solidFill>
              <a:effectLst>
                <a:outerShdw blurRad="38100" dist="38100" dir="2700000" algn="tl">
                  <a:srgbClr val="000000">
                    <a:alpha val="43137"/>
                  </a:srgbClr>
                </a:outerShdw>
              </a:effectLst>
            </a:endParaRPr>
          </a:p>
        </p:txBody>
      </p:sp>
      <p:graphicFrame>
        <p:nvGraphicFramePr>
          <p:cNvPr id="25" name="Gráfico 24"/>
          <p:cNvGraphicFramePr/>
          <p:nvPr>
            <p:extLst>
              <p:ext uri="{D42A27DB-BD31-4B8C-83A1-F6EECF244321}">
                <p14:modId xmlns:p14="http://schemas.microsoft.com/office/powerpoint/2010/main" val="3834588368"/>
              </p:ext>
            </p:extLst>
          </p:nvPr>
        </p:nvGraphicFramePr>
        <p:xfrm>
          <a:off x="344128" y="6459781"/>
          <a:ext cx="4876592" cy="36744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Gráfico 25"/>
          <p:cNvGraphicFramePr/>
          <p:nvPr>
            <p:extLst>
              <p:ext uri="{D42A27DB-BD31-4B8C-83A1-F6EECF244321}">
                <p14:modId xmlns:p14="http://schemas.microsoft.com/office/powerpoint/2010/main" val="527118692"/>
              </p:ext>
            </p:extLst>
          </p:nvPr>
        </p:nvGraphicFramePr>
        <p:xfrm>
          <a:off x="5489853" y="6459781"/>
          <a:ext cx="4620484" cy="3573613"/>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ángulo 11"/>
          <p:cNvSpPr/>
          <p:nvPr/>
        </p:nvSpPr>
        <p:spPr>
          <a:xfrm>
            <a:off x="328888" y="5850255"/>
            <a:ext cx="4376492" cy="584775"/>
          </a:xfrm>
          <a:prstGeom prst="rect">
            <a:avLst/>
          </a:prstGeom>
        </p:spPr>
        <p:txBody>
          <a:bodyPr wrap="square">
            <a:spAutoFit/>
          </a:bodyPr>
          <a:lstStyle/>
          <a:p>
            <a:pPr algn="ctr">
              <a:spcAft>
                <a:spcPts val="1000"/>
              </a:spcAft>
            </a:pPr>
            <a:r>
              <a:rPr lang="es-ES" sz="1600" i="1" dirty="0">
                <a:solidFill>
                  <a:schemeClr val="bg1"/>
                </a:solidFill>
                <a:latin typeface="Arial" panose="020B0604020202020204" pitchFamily="34" charset="0"/>
                <a:ea typeface="Arial" panose="020B0604020202020204" pitchFamily="34" charset="0"/>
              </a:rPr>
              <a:t>Porcentaje promedio de </a:t>
            </a:r>
            <a:r>
              <a:rPr lang="es-ES" sz="1600" i="1" dirty="0" smtClean="0">
                <a:solidFill>
                  <a:schemeClr val="bg1"/>
                </a:solidFill>
                <a:latin typeface="Arial" panose="020B0604020202020204" pitchFamily="34" charset="0"/>
                <a:ea typeface="Arial" panose="020B0604020202020204" pitchFamily="34" charset="0"/>
              </a:rPr>
              <a:t>IED hacia </a:t>
            </a:r>
            <a:r>
              <a:rPr lang="es-ES" sz="1600" i="1" dirty="0">
                <a:solidFill>
                  <a:schemeClr val="bg1"/>
                </a:solidFill>
                <a:latin typeface="Arial" panose="020B0604020202020204" pitchFamily="34" charset="0"/>
                <a:ea typeface="Arial" panose="020B0604020202020204" pitchFamily="34" charset="0"/>
              </a:rPr>
              <a:t>América Latina </a:t>
            </a:r>
            <a:r>
              <a:rPr lang="es-ES" sz="1600" i="1" dirty="0" smtClean="0">
                <a:solidFill>
                  <a:schemeClr val="bg1"/>
                </a:solidFill>
                <a:latin typeface="Arial" panose="020B0604020202020204" pitchFamily="34" charset="0"/>
                <a:ea typeface="Arial" panose="020B0604020202020204" pitchFamily="34" charset="0"/>
              </a:rPr>
              <a:t> </a:t>
            </a:r>
            <a:r>
              <a:rPr lang="es-ES" sz="1600" i="1" dirty="0">
                <a:solidFill>
                  <a:schemeClr val="bg1"/>
                </a:solidFill>
                <a:latin typeface="Arial" panose="020B0604020202020204" pitchFamily="34" charset="0"/>
                <a:ea typeface="Arial" panose="020B0604020202020204" pitchFamily="34" charset="0"/>
              </a:rPr>
              <a:t>2010-2019</a:t>
            </a:r>
            <a:endParaRPr lang="es-ES" sz="1600" i="1" dirty="0">
              <a:solidFill>
                <a:schemeClr val="bg1"/>
              </a:solidFill>
              <a:effectLst/>
              <a:latin typeface="Arial" panose="020B0604020202020204" pitchFamily="34" charset="0"/>
              <a:ea typeface="Arial" panose="020B0604020202020204" pitchFamily="34" charset="0"/>
            </a:endParaRPr>
          </a:p>
        </p:txBody>
      </p:sp>
      <p:sp>
        <p:nvSpPr>
          <p:cNvPr id="27" name="Rectángulo 26"/>
          <p:cNvSpPr/>
          <p:nvPr/>
        </p:nvSpPr>
        <p:spPr>
          <a:xfrm>
            <a:off x="5593750" y="5788990"/>
            <a:ext cx="4466386" cy="584775"/>
          </a:xfrm>
          <a:prstGeom prst="rect">
            <a:avLst/>
          </a:prstGeom>
        </p:spPr>
        <p:txBody>
          <a:bodyPr wrap="square">
            <a:spAutoFit/>
          </a:bodyPr>
          <a:lstStyle/>
          <a:p>
            <a:pPr algn="ctr">
              <a:spcAft>
                <a:spcPts val="1000"/>
              </a:spcAft>
            </a:pPr>
            <a:r>
              <a:rPr lang="es-ES" sz="1600" i="1" dirty="0">
                <a:solidFill>
                  <a:schemeClr val="bg1"/>
                </a:solidFill>
                <a:latin typeface="Arial" panose="020B0604020202020204" pitchFamily="34" charset="0"/>
                <a:ea typeface="Arial" panose="020B0604020202020204" pitchFamily="34" charset="0"/>
              </a:rPr>
              <a:t>Porcentaje promedio de </a:t>
            </a:r>
            <a:r>
              <a:rPr lang="es-ES" sz="1600" i="1" dirty="0" smtClean="0">
                <a:solidFill>
                  <a:schemeClr val="bg1"/>
                </a:solidFill>
                <a:latin typeface="Arial" panose="020B0604020202020204" pitchFamily="34" charset="0"/>
                <a:ea typeface="Arial" panose="020B0604020202020204" pitchFamily="34" charset="0"/>
              </a:rPr>
              <a:t>IED  </a:t>
            </a:r>
            <a:r>
              <a:rPr lang="es-ES" sz="1600" i="1" dirty="0">
                <a:solidFill>
                  <a:schemeClr val="bg1"/>
                </a:solidFill>
                <a:latin typeface="Arial" panose="020B0604020202020204" pitchFamily="34" charset="0"/>
                <a:ea typeface="Arial" panose="020B0604020202020204" pitchFamily="34" charset="0"/>
              </a:rPr>
              <a:t>hacia los miembros de la CAN </a:t>
            </a:r>
            <a:r>
              <a:rPr lang="es-ES" sz="1600" i="1" dirty="0" smtClean="0">
                <a:solidFill>
                  <a:schemeClr val="bg1"/>
                </a:solidFill>
                <a:latin typeface="Arial" panose="020B0604020202020204" pitchFamily="34" charset="0"/>
                <a:ea typeface="Arial" panose="020B0604020202020204" pitchFamily="34" charset="0"/>
              </a:rPr>
              <a:t>2010-2019</a:t>
            </a:r>
            <a:r>
              <a:rPr lang="es-ES" sz="1600" i="1" dirty="0">
                <a:solidFill>
                  <a:schemeClr val="bg1"/>
                </a:solidFill>
                <a:latin typeface="Arial" panose="020B0604020202020204" pitchFamily="34" charset="0"/>
                <a:ea typeface="Arial" panose="020B0604020202020204" pitchFamily="34" charset="0"/>
              </a:rPr>
              <a:t>.</a:t>
            </a:r>
            <a:endParaRPr lang="es-ES" sz="1100" i="1" dirty="0">
              <a:solidFill>
                <a:schemeClr val="bg1"/>
              </a:solidFill>
              <a:effectLst/>
              <a:latin typeface="Arial" panose="020B0604020202020204" pitchFamily="34" charset="0"/>
              <a:ea typeface="Arial" panose="020B0604020202020204" pitchFamily="34" charset="0"/>
            </a:endParaRPr>
          </a:p>
        </p:txBody>
      </p:sp>
      <p:grpSp>
        <p:nvGrpSpPr>
          <p:cNvPr id="28" name="Group 3"/>
          <p:cNvGrpSpPr/>
          <p:nvPr/>
        </p:nvGrpSpPr>
        <p:grpSpPr>
          <a:xfrm>
            <a:off x="533400" y="2173878"/>
            <a:ext cx="6934200" cy="539407"/>
            <a:chOff x="0" y="0"/>
            <a:chExt cx="11682415" cy="719209"/>
          </a:xfrm>
        </p:grpSpPr>
        <p:sp>
          <p:nvSpPr>
            <p:cNvPr id="29" name="AutoShape 4"/>
            <p:cNvSpPr/>
            <p:nvPr/>
          </p:nvSpPr>
          <p:spPr>
            <a:xfrm>
              <a:off x="0" y="0"/>
              <a:ext cx="1044803" cy="144381"/>
            </a:xfrm>
            <a:prstGeom prst="rect">
              <a:avLst/>
            </a:prstGeom>
            <a:solidFill>
              <a:srgbClr val="FFC000"/>
            </a:solidFill>
          </p:spPr>
        </p:sp>
        <p:sp>
          <p:nvSpPr>
            <p:cNvPr id="30" name="TextBox 5"/>
            <p:cNvSpPr txBox="1"/>
            <p:nvPr/>
          </p:nvSpPr>
          <p:spPr>
            <a:xfrm>
              <a:off x="0" y="308840"/>
              <a:ext cx="11682415" cy="410369"/>
            </a:xfrm>
            <a:prstGeom prst="rect">
              <a:avLst/>
            </a:prstGeom>
          </p:spPr>
          <p:txBody>
            <a:bodyPr lIns="0" tIns="0" rIns="0" bIns="0" rtlCol="0" anchor="t">
              <a:spAutoFit/>
            </a:bodyPr>
            <a:lstStyle/>
            <a:p>
              <a:r>
                <a:rPr lang="en-US" sz="2000" b="1" dirty="0" smtClean="0">
                  <a:solidFill>
                    <a:schemeClr val="bg1"/>
                  </a:solidFill>
                  <a:latin typeface="Montserrat"/>
                </a:rPr>
                <a:t>INVERSIÓN EXTRANJERA DIRECTA</a:t>
              </a:r>
              <a:endParaRPr lang="en-US" sz="2000" b="1" dirty="0">
                <a:solidFill>
                  <a:schemeClr val="bg1"/>
                </a:solidFill>
                <a:latin typeface="Montserrat"/>
              </a:endParaRPr>
            </a:p>
          </p:txBody>
        </p:sp>
      </p:grpSp>
      <p:graphicFrame>
        <p:nvGraphicFramePr>
          <p:cNvPr id="31" name="Gráfico 30"/>
          <p:cNvGraphicFramePr/>
          <p:nvPr>
            <p:extLst>
              <p:ext uri="{D42A27DB-BD31-4B8C-83A1-F6EECF244321}">
                <p14:modId xmlns:p14="http://schemas.microsoft.com/office/powerpoint/2010/main" val="2826727916"/>
              </p:ext>
            </p:extLst>
          </p:nvPr>
        </p:nvGraphicFramePr>
        <p:xfrm>
          <a:off x="10267868" y="3208275"/>
          <a:ext cx="7791531" cy="533346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12841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53060" y="202965"/>
            <a:ext cx="6934200" cy="508629"/>
            <a:chOff x="0" y="0"/>
            <a:chExt cx="11682415" cy="678172"/>
          </a:xfrm>
        </p:grpSpPr>
        <p:sp>
          <p:nvSpPr>
            <p:cNvPr id="3" name="AutoShape 4"/>
            <p:cNvSpPr/>
            <p:nvPr/>
          </p:nvSpPr>
          <p:spPr>
            <a:xfrm>
              <a:off x="0" y="0"/>
              <a:ext cx="1044803" cy="144381"/>
            </a:xfrm>
            <a:prstGeom prst="rect">
              <a:avLst/>
            </a:prstGeom>
            <a:solidFill>
              <a:srgbClr val="FFC000"/>
            </a:solidFill>
          </p:spPr>
        </p:sp>
        <p:sp>
          <p:nvSpPr>
            <p:cNvPr id="4" name="TextBox 5"/>
            <p:cNvSpPr txBox="1"/>
            <p:nvPr/>
          </p:nvSpPr>
          <p:spPr>
            <a:xfrm>
              <a:off x="0" y="308840"/>
              <a:ext cx="11682415" cy="369332"/>
            </a:xfrm>
            <a:prstGeom prst="rect">
              <a:avLst/>
            </a:prstGeom>
          </p:spPr>
          <p:txBody>
            <a:bodyPr lIns="0" tIns="0" rIns="0" bIns="0" rtlCol="0" anchor="t">
              <a:spAutoFit/>
            </a:bodyPr>
            <a:lstStyle/>
            <a:p>
              <a:r>
                <a:rPr lang="en-US" b="1" dirty="0" smtClean="0">
                  <a:latin typeface="Montserrat"/>
                </a:rPr>
                <a:t>ECUADOR</a:t>
              </a:r>
              <a:endParaRPr lang="en-US" b="1" dirty="0">
                <a:latin typeface="Montserrat"/>
              </a:endParaRPr>
            </a:p>
          </p:txBody>
        </p:sp>
      </p:grpSp>
      <p:graphicFrame>
        <p:nvGraphicFramePr>
          <p:cNvPr id="5" name="Gráfico 4"/>
          <p:cNvGraphicFramePr/>
          <p:nvPr>
            <p:extLst>
              <p:ext uri="{D42A27DB-BD31-4B8C-83A1-F6EECF244321}">
                <p14:modId xmlns:p14="http://schemas.microsoft.com/office/powerpoint/2010/main" val="2028605085"/>
              </p:ext>
            </p:extLst>
          </p:nvPr>
        </p:nvGraphicFramePr>
        <p:xfrm>
          <a:off x="9677400" y="1041443"/>
          <a:ext cx="7772400" cy="44900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1007907952"/>
              </p:ext>
            </p:extLst>
          </p:nvPr>
        </p:nvGraphicFramePr>
        <p:xfrm>
          <a:off x="388620" y="880663"/>
          <a:ext cx="8298180" cy="4463714"/>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3"/>
          <p:cNvGrpSpPr/>
          <p:nvPr/>
        </p:nvGrpSpPr>
        <p:grpSpPr>
          <a:xfrm>
            <a:off x="388620" y="5531534"/>
            <a:ext cx="6934200" cy="508629"/>
            <a:chOff x="0" y="0"/>
            <a:chExt cx="11682415" cy="678172"/>
          </a:xfrm>
        </p:grpSpPr>
        <p:sp>
          <p:nvSpPr>
            <p:cNvPr id="8" name="AutoShape 4"/>
            <p:cNvSpPr/>
            <p:nvPr/>
          </p:nvSpPr>
          <p:spPr>
            <a:xfrm>
              <a:off x="0" y="0"/>
              <a:ext cx="1044803" cy="144381"/>
            </a:xfrm>
            <a:prstGeom prst="rect">
              <a:avLst/>
            </a:prstGeom>
            <a:solidFill>
              <a:srgbClr val="FFC000"/>
            </a:solidFill>
          </p:spPr>
        </p:sp>
        <p:sp>
          <p:nvSpPr>
            <p:cNvPr id="9" name="TextBox 5"/>
            <p:cNvSpPr txBox="1"/>
            <p:nvPr/>
          </p:nvSpPr>
          <p:spPr>
            <a:xfrm>
              <a:off x="0" y="308840"/>
              <a:ext cx="11682415" cy="369332"/>
            </a:xfrm>
            <a:prstGeom prst="rect">
              <a:avLst/>
            </a:prstGeom>
          </p:spPr>
          <p:txBody>
            <a:bodyPr lIns="0" tIns="0" rIns="0" bIns="0" rtlCol="0" anchor="t">
              <a:spAutoFit/>
            </a:bodyPr>
            <a:lstStyle/>
            <a:p>
              <a:r>
                <a:rPr lang="en-US" b="1" dirty="0" smtClean="0">
                  <a:latin typeface="Montserrat"/>
                </a:rPr>
                <a:t>COLOMBIA</a:t>
              </a:r>
              <a:endParaRPr lang="en-US" b="1" dirty="0">
                <a:latin typeface="Montserrat"/>
              </a:endParaRPr>
            </a:p>
          </p:txBody>
        </p:sp>
      </p:grpSp>
      <p:graphicFrame>
        <p:nvGraphicFramePr>
          <p:cNvPr id="10" name="Gráfico 9"/>
          <p:cNvGraphicFramePr/>
          <p:nvPr>
            <p:extLst>
              <p:ext uri="{D42A27DB-BD31-4B8C-83A1-F6EECF244321}">
                <p14:modId xmlns:p14="http://schemas.microsoft.com/office/powerpoint/2010/main" val="1521528406"/>
              </p:ext>
            </p:extLst>
          </p:nvPr>
        </p:nvGraphicFramePr>
        <p:xfrm>
          <a:off x="381000" y="6058607"/>
          <a:ext cx="8305800" cy="3961693"/>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p:cNvSpPr txBox="1"/>
          <p:nvPr/>
        </p:nvSpPr>
        <p:spPr>
          <a:xfrm>
            <a:off x="2667000" y="511331"/>
            <a:ext cx="13030200" cy="369332"/>
          </a:xfrm>
          <a:prstGeom prst="rect">
            <a:avLst/>
          </a:prstGeom>
          <a:noFill/>
        </p:spPr>
        <p:txBody>
          <a:bodyPr wrap="square" rtlCol="0">
            <a:spAutoFit/>
          </a:bodyPr>
          <a:lstStyle/>
          <a:p>
            <a:r>
              <a:rPr lang="es-ES" dirty="0" smtClean="0"/>
              <a:t>IED 											RIESGO PAÍS</a:t>
            </a:r>
            <a:endParaRPr lang="es-ES" dirty="0"/>
          </a:p>
        </p:txBody>
      </p:sp>
      <p:graphicFrame>
        <p:nvGraphicFramePr>
          <p:cNvPr id="12" name="Gráfico 11"/>
          <p:cNvGraphicFramePr/>
          <p:nvPr>
            <p:extLst>
              <p:ext uri="{D42A27DB-BD31-4B8C-83A1-F6EECF244321}">
                <p14:modId xmlns:p14="http://schemas.microsoft.com/office/powerpoint/2010/main" val="4069789882"/>
              </p:ext>
            </p:extLst>
          </p:nvPr>
        </p:nvGraphicFramePr>
        <p:xfrm>
          <a:off x="9677400" y="5763164"/>
          <a:ext cx="7467599" cy="41047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70134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22580" y="133672"/>
            <a:ext cx="6934200" cy="508629"/>
            <a:chOff x="0" y="0"/>
            <a:chExt cx="11682415" cy="678172"/>
          </a:xfrm>
        </p:grpSpPr>
        <p:sp>
          <p:nvSpPr>
            <p:cNvPr id="3" name="AutoShape 4"/>
            <p:cNvSpPr/>
            <p:nvPr/>
          </p:nvSpPr>
          <p:spPr>
            <a:xfrm>
              <a:off x="0" y="0"/>
              <a:ext cx="1044803" cy="144381"/>
            </a:xfrm>
            <a:prstGeom prst="rect">
              <a:avLst/>
            </a:prstGeom>
            <a:solidFill>
              <a:srgbClr val="FFC000"/>
            </a:solidFill>
          </p:spPr>
        </p:sp>
        <p:sp>
          <p:nvSpPr>
            <p:cNvPr id="4" name="TextBox 5"/>
            <p:cNvSpPr txBox="1"/>
            <p:nvPr/>
          </p:nvSpPr>
          <p:spPr>
            <a:xfrm>
              <a:off x="0" y="308840"/>
              <a:ext cx="11682415" cy="369332"/>
            </a:xfrm>
            <a:prstGeom prst="rect">
              <a:avLst/>
            </a:prstGeom>
          </p:spPr>
          <p:txBody>
            <a:bodyPr lIns="0" tIns="0" rIns="0" bIns="0" rtlCol="0" anchor="t">
              <a:spAutoFit/>
            </a:bodyPr>
            <a:lstStyle/>
            <a:p>
              <a:r>
                <a:rPr lang="en-US" b="1" dirty="0" smtClean="0">
                  <a:latin typeface="Montserrat"/>
                </a:rPr>
                <a:t>PERÚ</a:t>
              </a:r>
              <a:endParaRPr lang="en-US" b="1" dirty="0">
                <a:latin typeface="Montserrat"/>
              </a:endParaRPr>
            </a:p>
          </p:txBody>
        </p:sp>
      </p:grpSp>
      <p:grpSp>
        <p:nvGrpSpPr>
          <p:cNvPr id="7" name="Group 3"/>
          <p:cNvGrpSpPr/>
          <p:nvPr/>
        </p:nvGrpSpPr>
        <p:grpSpPr>
          <a:xfrm>
            <a:off x="388620" y="5531534"/>
            <a:ext cx="6934200" cy="508629"/>
            <a:chOff x="0" y="0"/>
            <a:chExt cx="11682415" cy="678172"/>
          </a:xfrm>
        </p:grpSpPr>
        <p:sp>
          <p:nvSpPr>
            <p:cNvPr id="8" name="AutoShape 4"/>
            <p:cNvSpPr/>
            <p:nvPr/>
          </p:nvSpPr>
          <p:spPr>
            <a:xfrm>
              <a:off x="0" y="0"/>
              <a:ext cx="1044803" cy="144381"/>
            </a:xfrm>
            <a:prstGeom prst="rect">
              <a:avLst/>
            </a:prstGeom>
            <a:solidFill>
              <a:srgbClr val="FFC000"/>
            </a:solidFill>
          </p:spPr>
        </p:sp>
        <p:sp>
          <p:nvSpPr>
            <p:cNvPr id="9" name="TextBox 5"/>
            <p:cNvSpPr txBox="1"/>
            <p:nvPr/>
          </p:nvSpPr>
          <p:spPr>
            <a:xfrm>
              <a:off x="0" y="308840"/>
              <a:ext cx="11682415" cy="369332"/>
            </a:xfrm>
            <a:prstGeom prst="rect">
              <a:avLst/>
            </a:prstGeom>
          </p:spPr>
          <p:txBody>
            <a:bodyPr lIns="0" tIns="0" rIns="0" bIns="0" rtlCol="0" anchor="t">
              <a:spAutoFit/>
            </a:bodyPr>
            <a:lstStyle/>
            <a:p>
              <a:r>
                <a:rPr lang="en-US" b="1" dirty="0" smtClean="0">
                  <a:latin typeface="Montserrat"/>
                </a:rPr>
                <a:t>BOLIVIA</a:t>
              </a:r>
              <a:endParaRPr lang="en-US" b="1" dirty="0">
                <a:latin typeface="Montserrat"/>
              </a:endParaRPr>
            </a:p>
          </p:txBody>
        </p:sp>
      </p:grpSp>
      <p:sp>
        <p:nvSpPr>
          <p:cNvPr id="11" name="CuadroTexto 10"/>
          <p:cNvSpPr txBox="1"/>
          <p:nvPr/>
        </p:nvSpPr>
        <p:spPr>
          <a:xfrm>
            <a:off x="2667000" y="511331"/>
            <a:ext cx="13030200" cy="369332"/>
          </a:xfrm>
          <a:prstGeom prst="rect">
            <a:avLst/>
          </a:prstGeom>
          <a:noFill/>
        </p:spPr>
        <p:txBody>
          <a:bodyPr wrap="square" rtlCol="0">
            <a:spAutoFit/>
          </a:bodyPr>
          <a:lstStyle/>
          <a:p>
            <a:r>
              <a:rPr lang="es-ES" dirty="0" smtClean="0"/>
              <a:t>IED 											RIESGO PAÍS</a:t>
            </a:r>
            <a:endParaRPr lang="es-ES" dirty="0"/>
          </a:p>
        </p:txBody>
      </p:sp>
      <p:graphicFrame>
        <p:nvGraphicFramePr>
          <p:cNvPr id="13" name="Gráfico 12"/>
          <p:cNvGraphicFramePr/>
          <p:nvPr>
            <p:extLst>
              <p:ext uri="{D42A27DB-BD31-4B8C-83A1-F6EECF244321}">
                <p14:modId xmlns:p14="http://schemas.microsoft.com/office/powerpoint/2010/main" val="2559135190"/>
              </p:ext>
            </p:extLst>
          </p:nvPr>
        </p:nvGraphicFramePr>
        <p:xfrm>
          <a:off x="322580" y="788330"/>
          <a:ext cx="8745220" cy="45275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áfico 13"/>
          <p:cNvGraphicFramePr/>
          <p:nvPr>
            <p:extLst>
              <p:ext uri="{D42A27DB-BD31-4B8C-83A1-F6EECF244321}">
                <p14:modId xmlns:p14="http://schemas.microsoft.com/office/powerpoint/2010/main" val="38226943"/>
              </p:ext>
            </p:extLst>
          </p:nvPr>
        </p:nvGraphicFramePr>
        <p:xfrm>
          <a:off x="9753600" y="957399"/>
          <a:ext cx="7696200" cy="45741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p:cNvGraphicFramePr/>
          <p:nvPr>
            <p:extLst>
              <p:ext uri="{D42A27DB-BD31-4B8C-83A1-F6EECF244321}">
                <p14:modId xmlns:p14="http://schemas.microsoft.com/office/powerpoint/2010/main" val="1513191458"/>
              </p:ext>
            </p:extLst>
          </p:nvPr>
        </p:nvGraphicFramePr>
        <p:xfrm>
          <a:off x="388620" y="6087126"/>
          <a:ext cx="8907780" cy="393317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5"/>
          <p:cNvSpPr txBox="1"/>
          <p:nvPr/>
        </p:nvSpPr>
        <p:spPr>
          <a:xfrm>
            <a:off x="11826436" y="5743237"/>
            <a:ext cx="6934200" cy="369332"/>
          </a:xfrm>
          <a:prstGeom prst="rect">
            <a:avLst/>
          </a:prstGeom>
        </p:spPr>
        <p:txBody>
          <a:bodyPr lIns="0" tIns="0" rIns="0" bIns="0" rtlCol="0" anchor="t">
            <a:spAutoFit/>
          </a:bodyPr>
          <a:lstStyle/>
          <a:p>
            <a:r>
              <a:rPr lang="en-US" b="1" dirty="0">
                <a:latin typeface="Montserrat"/>
              </a:rPr>
              <a:t>	</a:t>
            </a:r>
            <a:r>
              <a:rPr lang="en-US" sz="2400" b="1" dirty="0" smtClean="0">
                <a:latin typeface="Montserrat"/>
              </a:rPr>
              <a:t>PIB-INFLACIÓN</a:t>
            </a:r>
            <a:endParaRPr lang="en-US" sz="2400" b="1" dirty="0">
              <a:latin typeface="Montserrat"/>
            </a:endParaRPr>
          </a:p>
        </p:txBody>
      </p:sp>
      <p:sp>
        <p:nvSpPr>
          <p:cNvPr id="18" name="AutoShape 4"/>
          <p:cNvSpPr/>
          <p:nvPr/>
        </p:nvSpPr>
        <p:spPr>
          <a:xfrm>
            <a:off x="11963400" y="5873414"/>
            <a:ext cx="620152" cy="108286"/>
          </a:xfrm>
          <a:prstGeom prst="rect">
            <a:avLst/>
          </a:prstGeom>
          <a:solidFill>
            <a:srgbClr val="FFC000"/>
          </a:solidFill>
        </p:spPr>
      </p:sp>
      <p:graphicFrame>
        <p:nvGraphicFramePr>
          <p:cNvPr id="19" name="Gráfico 18"/>
          <p:cNvGraphicFramePr/>
          <p:nvPr>
            <p:extLst>
              <p:ext uri="{D42A27DB-BD31-4B8C-83A1-F6EECF244321}">
                <p14:modId xmlns:p14="http://schemas.microsoft.com/office/powerpoint/2010/main" val="3017299582"/>
              </p:ext>
            </p:extLst>
          </p:nvPr>
        </p:nvGraphicFramePr>
        <p:xfrm>
          <a:off x="11201400" y="6543039"/>
          <a:ext cx="5638800" cy="3505201"/>
        </p:xfrm>
        <a:graphic>
          <a:graphicData uri="http://schemas.openxmlformats.org/drawingml/2006/chart">
            <c:chart xmlns:c="http://schemas.openxmlformats.org/drawingml/2006/chart" xmlns:r="http://schemas.openxmlformats.org/officeDocument/2006/relationships" r:id="rId5"/>
          </a:graphicData>
        </a:graphic>
      </p:graphicFrame>
      <p:sp>
        <p:nvSpPr>
          <p:cNvPr id="20" name="Rectángulo 19"/>
          <p:cNvSpPr/>
          <p:nvPr/>
        </p:nvSpPr>
        <p:spPr>
          <a:xfrm>
            <a:off x="9753600" y="6087126"/>
            <a:ext cx="7924800" cy="584775"/>
          </a:xfrm>
          <a:prstGeom prst="rect">
            <a:avLst/>
          </a:prstGeom>
        </p:spPr>
        <p:txBody>
          <a:bodyPr wrap="square">
            <a:spAutoFit/>
          </a:bodyPr>
          <a:lstStyle/>
          <a:p>
            <a:pPr>
              <a:spcAft>
                <a:spcPts val="0"/>
              </a:spcAft>
            </a:pPr>
            <a:r>
              <a:rPr lang="es-ES" sz="1600" i="1" dirty="0">
                <a:solidFill>
                  <a:srgbClr val="1F497D"/>
                </a:solidFill>
                <a:latin typeface="Arial" panose="020B0604020202020204" pitchFamily="34" charset="0"/>
                <a:ea typeface="Arial" panose="020B0604020202020204" pitchFamily="34" charset="0"/>
              </a:rPr>
              <a:t>Porcentaje promedio de participación de los países miembros en el PIB comunitario (2010-2019) en millones de dólares.</a:t>
            </a:r>
            <a:endParaRPr lang="es-ES" sz="1100" i="1" dirty="0">
              <a:solidFill>
                <a:srgbClr val="1F497D"/>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89390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p:nvPr/>
        </p:nvGrpSpPr>
        <p:grpSpPr>
          <a:xfrm>
            <a:off x="353060" y="5285546"/>
            <a:ext cx="6934200" cy="508629"/>
            <a:chOff x="0" y="0"/>
            <a:chExt cx="11682415" cy="678172"/>
          </a:xfrm>
        </p:grpSpPr>
        <p:sp>
          <p:nvSpPr>
            <p:cNvPr id="8" name="AutoShape 4"/>
            <p:cNvSpPr/>
            <p:nvPr/>
          </p:nvSpPr>
          <p:spPr>
            <a:xfrm>
              <a:off x="0" y="0"/>
              <a:ext cx="1044803" cy="144381"/>
            </a:xfrm>
            <a:prstGeom prst="rect">
              <a:avLst/>
            </a:prstGeom>
            <a:solidFill>
              <a:srgbClr val="FFC000"/>
            </a:solidFill>
          </p:spPr>
        </p:sp>
        <p:sp>
          <p:nvSpPr>
            <p:cNvPr id="9" name="TextBox 5"/>
            <p:cNvSpPr txBox="1"/>
            <p:nvPr/>
          </p:nvSpPr>
          <p:spPr>
            <a:xfrm>
              <a:off x="0" y="308840"/>
              <a:ext cx="11682415" cy="369332"/>
            </a:xfrm>
            <a:prstGeom prst="rect">
              <a:avLst/>
            </a:prstGeom>
          </p:spPr>
          <p:txBody>
            <a:bodyPr lIns="0" tIns="0" rIns="0" bIns="0" rtlCol="0" anchor="t">
              <a:spAutoFit/>
            </a:bodyPr>
            <a:lstStyle/>
            <a:p>
              <a:r>
                <a:rPr lang="en-US" b="1" dirty="0" smtClean="0">
                  <a:latin typeface="Montserrat"/>
                </a:rPr>
                <a:t>COLOMBIA</a:t>
              </a:r>
              <a:endParaRPr lang="en-US" b="1" dirty="0">
                <a:latin typeface="Montserrat"/>
              </a:endParaRPr>
            </a:p>
          </p:txBody>
        </p:sp>
      </p:grpSp>
      <p:sp>
        <p:nvSpPr>
          <p:cNvPr id="11" name="CuadroTexto 10"/>
          <p:cNvSpPr txBox="1"/>
          <p:nvPr/>
        </p:nvSpPr>
        <p:spPr>
          <a:xfrm>
            <a:off x="3581400" y="311251"/>
            <a:ext cx="13030200" cy="369332"/>
          </a:xfrm>
          <a:prstGeom prst="rect">
            <a:avLst/>
          </a:prstGeom>
          <a:noFill/>
        </p:spPr>
        <p:txBody>
          <a:bodyPr wrap="square" rtlCol="0">
            <a:spAutoFit/>
          </a:bodyPr>
          <a:lstStyle/>
          <a:p>
            <a:r>
              <a:rPr lang="es-ES" dirty="0" smtClean="0"/>
              <a:t>PIB											INFLACIÓN</a:t>
            </a:r>
            <a:endParaRPr lang="es-ES" dirty="0"/>
          </a:p>
        </p:txBody>
      </p:sp>
      <p:grpSp>
        <p:nvGrpSpPr>
          <p:cNvPr id="12" name="Group 3"/>
          <p:cNvGrpSpPr/>
          <p:nvPr/>
        </p:nvGrpSpPr>
        <p:grpSpPr>
          <a:xfrm>
            <a:off x="353060" y="202965"/>
            <a:ext cx="6934200" cy="508629"/>
            <a:chOff x="0" y="0"/>
            <a:chExt cx="11682415" cy="678172"/>
          </a:xfrm>
        </p:grpSpPr>
        <p:sp>
          <p:nvSpPr>
            <p:cNvPr id="16" name="AutoShape 4"/>
            <p:cNvSpPr/>
            <p:nvPr/>
          </p:nvSpPr>
          <p:spPr>
            <a:xfrm>
              <a:off x="0" y="0"/>
              <a:ext cx="1044803" cy="144381"/>
            </a:xfrm>
            <a:prstGeom prst="rect">
              <a:avLst/>
            </a:prstGeom>
            <a:solidFill>
              <a:srgbClr val="FFC000"/>
            </a:solidFill>
          </p:spPr>
        </p:sp>
        <p:sp>
          <p:nvSpPr>
            <p:cNvPr id="17" name="TextBox 5"/>
            <p:cNvSpPr txBox="1"/>
            <p:nvPr/>
          </p:nvSpPr>
          <p:spPr>
            <a:xfrm>
              <a:off x="0" y="308840"/>
              <a:ext cx="11682415" cy="369332"/>
            </a:xfrm>
            <a:prstGeom prst="rect">
              <a:avLst/>
            </a:prstGeom>
          </p:spPr>
          <p:txBody>
            <a:bodyPr lIns="0" tIns="0" rIns="0" bIns="0" rtlCol="0" anchor="t">
              <a:spAutoFit/>
            </a:bodyPr>
            <a:lstStyle/>
            <a:p>
              <a:r>
                <a:rPr lang="en-US" b="1" dirty="0" smtClean="0">
                  <a:latin typeface="Montserrat"/>
                </a:rPr>
                <a:t>ECUADOR</a:t>
              </a:r>
              <a:endParaRPr lang="en-US" b="1" dirty="0">
                <a:latin typeface="Montserrat"/>
              </a:endParaRPr>
            </a:p>
          </p:txBody>
        </p:sp>
      </p:grpSp>
      <p:graphicFrame>
        <p:nvGraphicFramePr>
          <p:cNvPr id="18" name="Gráfico 17"/>
          <p:cNvGraphicFramePr/>
          <p:nvPr>
            <p:extLst>
              <p:ext uri="{D42A27DB-BD31-4B8C-83A1-F6EECF244321}">
                <p14:modId xmlns:p14="http://schemas.microsoft.com/office/powerpoint/2010/main" val="844582982"/>
              </p:ext>
            </p:extLst>
          </p:nvPr>
        </p:nvGraphicFramePr>
        <p:xfrm>
          <a:off x="9677400" y="834939"/>
          <a:ext cx="7772400" cy="45278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Gráfico 18"/>
          <p:cNvGraphicFramePr/>
          <p:nvPr>
            <p:extLst>
              <p:ext uri="{D42A27DB-BD31-4B8C-83A1-F6EECF244321}">
                <p14:modId xmlns:p14="http://schemas.microsoft.com/office/powerpoint/2010/main" val="1561266054"/>
              </p:ext>
            </p:extLst>
          </p:nvPr>
        </p:nvGraphicFramePr>
        <p:xfrm>
          <a:off x="685800" y="834938"/>
          <a:ext cx="8305800" cy="42962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áfico 19"/>
          <p:cNvGraphicFramePr/>
          <p:nvPr>
            <p:extLst>
              <p:ext uri="{D42A27DB-BD31-4B8C-83A1-F6EECF244321}">
                <p14:modId xmlns:p14="http://schemas.microsoft.com/office/powerpoint/2010/main" val="2607666407"/>
              </p:ext>
            </p:extLst>
          </p:nvPr>
        </p:nvGraphicFramePr>
        <p:xfrm>
          <a:off x="9906000" y="5794175"/>
          <a:ext cx="7239000" cy="4149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Gráfico 20"/>
          <p:cNvGraphicFramePr/>
          <p:nvPr>
            <p:extLst>
              <p:ext uri="{D42A27DB-BD31-4B8C-83A1-F6EECF244321}">
                <p14:modId xmlns:p14="http://schemas.microsoft.com/office/powerpoint/2010/main" val="1360934588"/>
              </p:ext>
            </p:extLst>
          </p:nvPr>
        </p:nvGraphicFramePr>
        <p:xfrm>
          <a:off x="685800" y="5917519"/>
          <a:ext cx="8305800" cy="40265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28746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p:nvPr/>
        </p:nvGrpSpPr>
        <p:grpSpPr>
          <a:xfrm>
            <a:off x="353060" y="5285546"/>
            <a:ext cx="6934200" cy="508629"/>
            <a:chOff x="0" y="0"/>
            <a:chExt cx="11682415" cy="678172"/>
          </a:xfrm>
        </p:grpSpPr>
        <p:sp>
          <p:nvSpPr>
            <p:cNvPr id="8" name="AutoShape 4"/>
            <p:cNvSpPr/>
            <p:nvPr/>
          </p:nvSpPr>
          <p:spPr>
            <a:xfrm>
              <a:off x="0" y="0"/>
              <a:ext cx="1044803" cy="144381"/>
            </a:xfrm>
            <a:prstGeom prst="rect">
              <a:avLst/>
            </a:prstGeom>
            <a:solidFill>
              <a:srgbClr val="FFC000"/>
            </a:solidFill>
          </p:spPr>
        </p:sp>
        <p:sp>
          <p:nvSpPr>
            <p:cNvPr id="9" name="TextBox 5"/>
            <p:cNvSpPr txBox="1"/>
            <p:nvPr/>
          </p:nvSpPr>
          <p:spPr>
            <a:xfrm>
              <a:off x="0" y="308840"/>
              <a:ext cx="11682415" cy="369332"/>
            </a:xfrm>
            <a:prstGeom prst="rect">
              <a:avLst/>
            </a:prstGeom>
          </p:spPr>
          <p:txBody>
            <a:bodyPr lIns="0" tIns="0" rIns="0" bIns="0" rtlCol="0" anchor="t">
              <a:spAutoFit/>
            </a:bodyPr>
            <a:lstStyle/>
            <a:p>
              <a:r>
                <a:rPr lang="en-US" b="1" dirty="0" smtClean="0">
                  <a:latin typeface="Montserrat"/>
                </a:rPr>
                <a:t>BOLIVA</a:t>
              </a:r>
              <a:endParaRPr lang="en-US" b="1" dirty="0">
                <a:latin typeface="Montserrat"/>
              </a:endParaRPr>
            </a:p>
          </p:txBody>
        </p:sp>
      </p:grpSp>
      <p:sp>
        <p:nvSpPr>
          <p:cNvPr id="11" name="CuadroTexto 10"/>
          <p:cNvSpPr txBox="1"/>
          <p:nvPr/>
        </p:nvSpPr>
        <p:spPr>
          <a:xfrm>
            <a:off x="3581400" y="311251"/>
            <a:ext cx="13030200" cy="369332"/>
          </a:xfrm>
          <a:prstGeom prst="rect">
            <a:avLst/>
          </a:prstGeom>
          <a:noFill/>
        </p:spPr>
        <p:txBody>
          <a:bodyPr wrap="square" rtlCol="0">
            <a:spAutoFit/>
          </a:bodyPr>
          <a:lstStyle/>
          <a:p>
            <a:r>
              <a:rPr lang="es-ES" dirty="0" smtClean="0"/>
              <a:t>PIB											INFLACIÓN</a:t>
            </a:r>
            <a:endParaRPr lang="es-ES" dirty="0"/>
          </a:p>
        </p:txBody>
      </p:sp>
      <p:grpSp>
        <p:nvGrpSpPr>
          <p:cNvPr id="12" name="Group 3"/>
          <p:cNvGrpSpPr/>
          <p:nvPr/>
        </p:nvGrpSpPr>
        <p:grpSpPr>
          <a:xfrm>
            <a:off x="353060" y="202965"/>
            <a:ext cx="6934200" cy="508629"/>
            <a:chOff x="0" y="0"/>
            <a:chExt cx="11682415" cy="678172"/>
          </a:xfrm>
        </p:grpSpPr>
        <p:sp>
          <p:nvSpPr>
            <p:cNvPr id="16" name="AutoShape 4"/>
            <p:cNvSpPr/>
            <p:nvPr/>
          </p:nvSpPr>
          <p:spPr>
            <a:xfrm>
              <a:off x="0" y="0"/>
              <a:ext cx="1044803" cy="144381"/>
            </a:xfrm>
            <a:prstGeom prst="rect">
              <a:avLst/>
            </a:prstGeom>
            <a:solidFill>
              <a:srgbClr val="FFC000"/>
            </a:solidFill>
          </p:spPr>
        </p:sp>
        <p:sp>
          <p:nvSpPr>
            <p:cNvPr id="17" name="TextBox 5"/>
            <p:cNvSpPr txBox="1"/>
            <p:nvPr/>
          </p:nvSpPr>
          <p:spPr>
            <a:xfrm>
              <a:off x="0" y="308840"/>
              <a:ext cx="11682415" cy="369332"/>
            </a:xfrm>
            <a:prstGeom prst="rect">
              <a:avLst/>
            </a:prstGeom>
          </p:spPr>
          <p:txBody>
            <a:bodyPr lIns="0" tIns="0" rIns="0" bIns="0" rtlCol="0" anchor="t">
              <a:spAutoFit/>
            </a:bodyPr>
            <a:lstStyle/>
            <a:p>
              <a:r>
                <a:rPr lang="en-US" b="1" dirty="0" smtClean="0">
                  <a:latin typeface="Montserrat"/>
                </a:rPr>
                <a:t>PERÚ</a:t>
              </a:r>
              <a:endParaRPr lang="en-US" b="1" dirty="0">
                <a:latin typeface="Montserrat"/>
              </a:endParaRPr>
            </a:p>
          </p:txBody>
        </p:sp>
      </p:grpSp>
      <p:graphicFrame>
        <p:nvGraphicFramePr>
          <p:cNvPr id="13" name="Gráfico 12"/>
          <p:cNvGraphicFramePr/>
          <p:nvPr>
            <p:extLst>
              <p:ext uri="{D42A27DB-BD31-4B8C-83A1-F6EECF244321}">
                <p14:modId xmlns:p14="http://schemas.microsoft.com/office/powerpoint/2010/main" val="3252929354"/>
              </p:ext>
            </p:extLst>
          </p:nvPr>
        </p:nvGraphicFramePr>
        <p:xfrm>
          <a:off x="10287000" y="952500"/>
          <a:ext cx="7467600" cy="41526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áfico 13"/>
          <p:cNvGraphicFramePr/>
          <p:nvPr>
            <p:extLst>
              <p:ext uri="{D42A27DB-BD31-4B8C-83A1-F6EECF244321}">
                <p14:modId xmlns:p14="http://schemas.microsoft.com/office/powerpoint/2010/main" val="3213660865"/>
              </p:ext>
            </p:extLst>
          </p:nvPr>
        </p:nvGraphicFramePr>
        <p:xfrm>
          <a:off x="973212" y="777896"/>
          <a:ext cx="8181340" cy="4327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p:cNvGraphicFramePr/>
          <p:nvPr>
            <p:extLst>
              <p:ext uri="{D42A27DB-BD31-4B8C-83A1-F6EECF244321}">
                <p14:modId xmlns:p14="http://schemas.microsoft.com/office/powerpoint/2010/main" val="3867448554"/>
              </p:ext>
            </p:extLst>
          </p:nvPr>
        </p:nvGraphicFramePr>
        <p:xfrm>
          <a:off x="10287000" y="5794176"/>
          <a:ext cx="7467600" cy="41736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Gráfico 21"/>
          <p:cNvGraphicFramePr/>
          <p:nvPr>
            <p:extLst>
              <p:ext uri="{D42A27DB-BD31-4B8C-83A1-F6EECF244321}">
                <p14:modId xmlns:p14="http://schemas.microsoft.com/office/powerpoint/2010/main" val="2689009427"/>
              </p:ext>
            </p:extLst>
          </p:nvPr>
        </p:nvGraphicFramePr>
        <p:xfrm>
          <a:off x="973212" y="5917519"/>
          <a:ext cx="8018388" cy="40502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99572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p:nvPr/>
        </p:nvGrpSpPr>
        <p:grpSpPr>
          <a:xfrm>
            <a:off x="353060" y="5285546"/>
            <a:ext cx="6934200" cy="508629"/>
            <a:chOff x="0" y="0"/>
            <a:chExt cx="11682415" cy="678172"/>
          </a:xfrm>
        </p:grpSpPr>
        <p:sp>
          <p:nvSpPr>
            <p:cNvPr id="8" name="AutoShape 4"/>
            <p:cNvSpPr/>
            <p:nvPr/>
          </p:nvSpPr>
          <p:spPr>
            <a:xfrm>
              <a:off x="0" y="0"/>
              <a:ext cx="1044803" cy="144381"/>
            </a:xfrm>
            <a:prstGeom prst="rect">
              <a:avLst/>
            </a:prstGeom>
            <a:solidFill>
              <a:srgbClr val="FFC000"/>
            </a:solidFill>
          </p:spPr>
        </p:sp>
        <p:sp>
          <p:nvSpPr>
            <p:cNvPr id="9" name="TextBox 5"/>
            <p:cNvSpPr txBox="1"/>
            <p:nvPr/>
          </p:nvSpPr>
          <p:spPr>
            <a:xfrm>
              <a:off x="0" y="308840"/>
              <a:ext cx="11682415" cy="369332"/>
            </a:xfrm>
            <a:prstGeom prst="rect">
              <a:avLst/>
            </a:prstGeom>
          </p:spPr>
          <p:txBody>
            <a:bodyPr lIns="0" tIns="0" rIns="0" bIns="0" rtlCol="0" anchor="t">
              <a:spAutoFit/>
            </a:bodyPr>
            <a:lstStyle/>
            <a:p>
              <a:r>
                <a:rPr lang="en-US" b="1" dirty="0" smtClean="0">
                  <a:latin typeface="Montserrat"/>
                </a:rPr>
                <a:t>BOLIVA</a:t>
              </a:r>
              <a:endParaRPr lang="en-US" b="1" dirty="0">
                <a:latin typeface="Montserrat"/>
              </a:endParaRPr>
            </a:p>
          </p:txBody>
        </p:sp>
      </p:grpSp>
      <p:sp>
        <p:nvSpPr>
          <p:cNvPr id="11" name="CuadroTexto 10"/>
          <p:cNvSpPr txBox="1"/>
          <p:nvPr/>
        </p:nvSpPr>
        <p:spPr>
          <a:xfrm>
            <a:off x="3581400" y="311251"/>
            <a:ext cx="13030200" cy="369332"/>
          </a:xfrm>
          <a:prstGeom prst="rect">
            <a:avLst/>
          </a:prstGeom>
          <a:noFill/>
        </p:spPr>
        <p:txBody>
          <a:bodyPr wrap="square" rtlCol="0">
            <a:spAutoFit/>
          </a:bodyPr>
          <a:lstStyle/>
          <a:p>
            <a:r>
              <a:rPr lang="es-ES" dirty="0" smtClean="0"/>
              <a:t>PIB											INFLACIÓN</a:t>
            </a:r>
            <a:endParaRPr lang="es-ES" dirty="0"/>
          </a:p>
        </p:txBody>
      </p:sp>
      <p:grpSp>
        <p:nvGrpSpPr>
          <p:cNvPr id="12" name="Group 3"/>
          <p:cNvGrpSpPr/>
          <p:nvPr/>
        </p:nvGrpSpPr>
        <p:grpSpPr>
          <a:xfrm>
            <a:off x="353060" y="202965"/>
            <a:ext cx="6934200" cy="508629"/>
            <a:chOff x="0" y="0"/>
            <a:chExt cx="11682415" cy="678172"/>
          </a:xfrm>
        </p:grpSpPr>
        <p:sp>
          <p:nvSpPr>
            <p:cNvPr id="16" name="AutoShape 4"/>
            <p:cNvSpPr/>
            <p:nvPr/>
          </p:nvSpPr>
          <p:spPr>
            <a:xfrm>
              <a:off x="0" y="0"/>
              <a:ext cx="1044803" cy="144381"/>
            </a:xfrm>
            <a:prstGeom prst="rect">
              <a:avLst/>
            </a:prstGeom>
            <a:solidFill>
              <a:srgbClr val="FFC000"/>
            </a:solidFill>
          </p:spPr>
        </p:sp>
        <p:sp>
          <p:nvSpPr>
            <p:cNvPr id="17" name="TextBox 5"/>
            <p:cNvSpPr txBox="1"/>
            <p:nvPr/>
          </p:nvSpPr>
          <p:spPr>
            <a:xfrm>
              <a:off x="0" y="308840"/>
              <a:ext cx="11682415" cy="369332"/>
            </a:xfrm>
            <a:prstGeom prst="rect">
              <a:avLst/>
            </a:prstGeom>
          </p:spPr>
          <p:txBody>
            <a:bodyPr lIns="0" tIns="0" rIns="0" bIns="0" rtlCol="0" anchor="t">
              <a:spAutoFit/>
            </a:bodyPr>
            <a:lstStyle/>
            <a:p>
              <a:r>
                <a:rPr lang="en-US" b="1" dirty="0" smtClean="0">
                  <a:latin typeface="Montserrat"/>
                </a:rPr>
                <a:t>PERÚ</a:t>
              </a:r>
              <a:endParaRPr lang="en-US" b="1" dirty="0">
                <a:latin typeface="Montserrat"/>
              </a:endParaRPr>
            </a:p>
          </p:txBody>
        </p:sp>
      </p:grpSp>
      <p:graphicFrame>
        <p:nvGraphicFramePr>
          <p:cNvPr id="13" name="Gráfico 12"/>
          <p:cNvGraphicFramePr/>
          <p:nvPr>
            <p:extLst>
              <p:ext uri="{D42A27DB-BD31-4B8C-83A1-F6EECF244321}">
                <p14:modId xmlns:p14="http://schemas.microsoft.com/office/powerpoint/2010/main" val="3252929354"/>
              </p:ext>
            </p:extLst>
          </p:nvPr>
        </p:nvGraphicFramePr>
        <p:xfrm>
          <a:off x="10287000" y="952500"/>
          <a:ext cx="7467600" cy="41526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áfico 13"/>
          <p:cNvGraphicFramePr/>
          <p:nvPr>
            <p:extLst>
              <p:ext uri="{D42A27DB-BD31-4B8C-83A1-F6EECF244321}">
                <p14:modId xmlns:p14="http://schemas.microsoft.com/office/powerpoint/2010/main" val="3213660865"/>
              </p:ext>
            </p:extLst>
          </p:nvPr>
        </p:nvGraphicFramePr>
        <p:xfrm>
          <a:off x="973212" y="777896"/>
          <a:ext cx="8181340" cy="4327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p:cNvGraphicFramePr/>
          <p:nvPr>
            <p:extLst>
              <p:ext uri="{D42A27DB-BD31-4B8C-83A1-F6EECF244321}">
                <p14:modId xmlns:p14="http://schemas.microsoft.com/office/powerpoint/2010/main" val="3867448554"/>
              </p:ext>
            </p:extLst>
          </p:nvPr>
        </p:nvGraphicFramePr>
        <p:xfrm>
          <a:off x="10287000" y="5794176"/>
          <a:ext cx="7467600" cy="41736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Gráfico 21"/>
          <p:cNvGraphicFramePr/>
          <p:nvPr>
            <p:extLst>
              <p:ext uri="{D42A27DB-BD31-4B8C-83A1-F6EECF244321}">
                <p14:modId xmlns:p14="http://schemas.microsoft.com/office/powerpoint/2010/main" val="2689009427"/>
              </p:ext>
            </p:extLst>
          </p:nvPr>
        </p:nvGraphicFramePr>
        <p:xfrm>
          <a:off x="973212" y="5917519"/>
          <a:ext cx="8018388" cy="40502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3203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32840" y="876300"/>
            <a:ext cx="8761811" cy="747870"/>
            <a:chOff x="-13547" y="0"/>
            <a:chExt cx="11682415" cy="997161"/>
          </a:xfrm>
        </p:grpSpPr>
        <p:sp>
          <p:nvSpPr>
            <p:cNvPr id="4" name="AutoShape 4"/>
            <p:cNvSpPr/>
            <p:nvPr/>
          </p:nvSpPr>
          <p:spPr>
            <a:xfrm>
              <a:off x="0" y="0"/>
              <a:ext cx="1044803" cy="144381"/>
            </a:xfrm>
            <a:prstGeom prst="rect">
              <a:avLst/>
            </a:prstGeom>
            <a:solidFill>
              <a:srgbClr val="0C45A6"/>
            </a:solidFill>
          </p:spPr>
        </p:sp>
        <p:sp>
          <p:nvSpPr>
            <p:cNvPr id="5" name="TextBox 5"/>
            <p:cNvSpPr txBox="1"/>
            <p:nvPr/>
          </p:nvSpPr>
          <p:spPr>
            <a:xfrm>
              <a:off x="-13547" y="381607"/>
              <a:ext cx="11682415" cy="615554"/>
            </a:xfrm>
            <a:prstGeom prst="rect">
              <a:avLst/>
            </a:prstGeom>
          </p:spPr>
          <p:txBody>
            <a:bodyPr lIns="0" tIns="0" rIns="0" bIns="0" rtlCol="0" anchor="t">
              <a:spAutoFit/>
            </a:bodyPr>
            <a:lstStyle/>
            <a:p>
              <a:pPr>
                <a:lnSpc>
                  <a:spcPts val="3600"/>
                </a:lnSpc>
              </a:pPr>
              <a:r>
                <a:rPr lang="en-US" sz="2400" b="1" dirty="0" smtClean="0">
                  <a:solidFill>
                    <a:srgbClr val="16214B"/>
                  </a:solidFill>
                  <a:latin typeface="Montserrat"/>
                </a:rPr>
                <a:t>TASA DE DESEMPLEO</a:t>
              </a:r>
              <a:r>
                <a:rPr lang="en-US" sz="2400" dirty="0" smtClean="0">
                  <a:solidFill>
                    <a:srgbClr val="16214B"/>
                  </a:solidFill>
                  <a:latin typeface="Montserrat"/>
                </a:rPr>
                <a:t>.</a:t>
              </a:r>
              <a:endParaRPr lang="en-US" sz="2400" dirty="0">
                <a:solidFill>
                  <a:srgbClr val="16214B"/>
                </a:solidFill>
                <a:latin typeface="Montserrat"/>
              </a:endParaRPr>
            </a:p>
          </p:txBody>
        </p:sp>
      </p:grpSp>
      <p:graphicFrame>
        <p:nvGraphicFramePr>
          <p:cNvPr id="7" name="Gráfico 6"/>
          <p:cNvGraphicFramePr/>
          <p:nvPr>
            <p:extLst>
              <p:ext uri="{D42A27DB-BD31-4B8C-83A1-F6EECF244321}">
                <p14:modId xmlns:p14="http://schemas.microsoft.com/office/powerpoint/2010/main" val="1566264624"/>
              </p:ext>
            </p:extLst>
          </p:nvPr>
        </p:nvGraphicFramePr>
        <p:xfrm>
          <a:off x="228600" y="2594202"/>
          <a:ext cx="8839200" cy="533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a 7"/>
          <p:cNvGraphicFramePr/>
          <p:nvPr>
            <p:extLst>
              <p:ext uri="{D42A27DB-BD31-4B8C-83A1-F6EECF244321}">
                <p14:modId xmlns:p14="http://schemas.microsoft.com/office/powerpoint/2010/main" val="2041324112"/>
              </p:ext>
            </p:extLst>
          </p:nvPr>
        </p:nvGraphicFramePr>
        <p:xfrm>
          <a:off x="9677400" y="1162505"/>
          <a:ext cx="8610600" cy="8197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6" name="AutoShape 6"/>
          <p:cNvSpPr/>
          <p:nvPr/>
        </p:nvSpPr>
        <p:spPr>
          <a:xfrm>
            <a:off x="9329070" y="0"/>
            <a:ext cx="8938062" cy="10287000"/>
          </a:xfrm>
          <a:prstGeom prst="rect">
            <a:avLst/>
          </a:prstGeom>
          <a:solidFill>
            <a:srgbClr val="FFFFFF"/>
          </a:solidFill>
        </p:spPr>
      </p:sp>
      <p:grpSp>
        <p:nvGrpSpPr>
          <p:cNvPr id="13" name="Group 3"/>
          <p:cNvGrpSpPr/>
          <p:nvPr/>
        </p:nvGrpSpPr>
        <p:grpSpPr>
          <a:xfrm>
            <a:off x="546939" y="1299543"/>
            <a:ext cx="8761811" cy="544339"/>
            <a:chOff x="-6448" y="0"/>
            <a:chExt cx="11682415" cy="725786"/>
          </a:xfrm>
        </p:grpSpPr>
        <p:sp>
          <p:nvSpPr>
            <p:cNvPr id="14" name="AutoShape 4"/>
            <p:cNvSpPr/>
            <p:nvPr/>
          </p:nvSpPr>
          <p:spPr>
            <a:xfrm>
              <a:off x="0" y="0"/>
              <a:ext cx="1044803" cy="144381"/>
            </a:xfrm>
            <a:prstGeom prst="rect">
              <a:avLst/>
            </a:prstGeom>
            <a:solidFill>
              <a:srgbClr val="FFC000"/>
            </a:solidFill>
          </p:spPr>
        </p:sp>
        <p:sp>
          <p:nvSpPr>
            <p:cNvPr id="15" name="TextBox 5"/>
            <p:cNvSpPr txBox="1"/>
            <p:nvPr/>
          </p:nvSpPr>
          <p:spPr>
            <a:xfrm>
              <a:off x="-6448" y="188031"/>
              <a:ext cx="11682415" cy="537755"/>
            </a:xfrm>
            <a:prstGeom prst="rect">
              <a:avLst/>
            </a:prstGeom>
          </p:spPr>
          <p:txBody>
            <a:bodyPr lIns="0" tIns="0" rIns="0" bIns="0" rtlCol="0" anchor="t">
              <a:spAutoFit/>
            </a:bodyPr>
            <a:lstStyle/>
            <a:p>
              <a:pPr>
                <a:lnSpc>
                  <a:spcPts val="3600"/>
                </a:lnSpc>
              </a:pPr>
              <a:r>
                <a:rPr lang="en-US" dirty="0" smtClean="0">
                  <a:solidFill>
                    <a:schemeClr val="bg1"/>
                  </a:solidFill>
                  <a:latin typeface="Montserrat"/>
                </a:rPr>
                <a:t>INDICE DE COMERCIO INTRARREGIONAL</a:t>
              </a:r>
              <a:endParaRPr lang="en-US" dirty="0">
                <a:solidFill>
                  <a:schemeClr val="bg1"/>
                </a:solidFill>
                <a:latin typeface="Montserrat"/>
              </a:endParaRPr>
            </a:p>
          </p:txBody>
        </p:sp>
      </p:grpSp>
      <mc:AlternateContent xmlns:mc="http://schemas.openxmlformats.org/markup-compatibility/2006">
        <mc:Choice xmlns:a14="http://schemas.microsoft.com/office/drawing/2010/main" Requires="a14">
          <p:sp>
            <p:nvSpPr>
              <p:cNvPr id="2" name="Rectángulo 1"/>
              <p:cNvSpPr/>
              <p:nvPr/>
            </p:nvSpPr>
            <p:spPr>
              <a:xfrm>
                <a:off x="1034819" y="2871218"/>
                <a:ext cx="7497565" cy="1057212"/>
              </a:xfrm>
              <a:prstGeom prst="rect">
                <a:avLst/>
              </a:prstGeom>
              <a:ln>
                <a:solidFill>
                  <a:schemeClr val="bg1"/>
                </a:solidFill>
              </a:ln>
            </p:spPr>
            <p:txBody>
              <a:bodyPr wrap="none">
                <a:spAutoFit/>
              </a:bodyPr>
              <a:lstStyle/>
              <a:p>
                <a:pPr algn="ctr">
                  <a:lnSpc>
                    <a:spcPct val="200000"/>
                  </a:lnSpc>
                  <a:spcAft>
                    <a:spcPts val="1200"/>
                  </a:spcAft>
                </a:pPr>
                <a:r>
                  <a:rPr lang="es-ES" sz="2400" dirty="0" smtClean="0">
                    <a:solidFill>
                      <a:schemeClr val="bg1"/>
                    </a:solidFill>
                    <a:latin typeface="Montserrat" panose="020B0604020202020204" charset="0"/>
                    <a:ea typeface="Arial" panose="020B0604020202020204" pitchFamily="34" charset="0"/>
                  </a:rPr>
                  <a:t>ICI saldo comercial= </a:t>
                </a:r>
                <a14:m>
                  <m:oMath xmlns:m="http://schemas.openxmlformats.org/officeDocument/2006/math">
                    <m:f>
                      <m:fPr>
                        <m:type m:val="skw"/>
                        <m:ctrlPr>
                          <a:rPr lang="es-ES" sz="2400" i="1">
                            <a:solidFill>
                              <a:schemeClr val="bg1"/>
                            </a:solidFill>
                            <a:latin typeface="Cambria Math" panose="02040503050406030204" pitchFamily="18" charset="0"/>
                            <a:ea typeface="Arial" panose="020B0604020202020204" pitchFamily="34" charset="0"/>
                          </a:rPr>
                        </m:ctrlPr>
                      </m:fPr>
                      <m:num>
                        <m:r>
                          <a:rPr lang="es-ES" sz="2400">
                            <a:solidFill>
                              <a:schemeClr val="bg1"/>
                            </a:solidFill>
                            <a:latin typeface="Cambria Math" panose="02040503050406030204" pitchFamily="18" charset="0"/>
                            <a:ea typeface="Arial" panose="020B0604020202020204" pitchFamily="34" charset="0"/>
                          </a:rPr>
                          <m:t>∑ ( </m:t>
                        </m:r>
                        <m:r>
                          <m:rPr>
                            <m:sty m:val="p"/>
                          </m:rPr>
                          <a:rPr lang="es-ES" sz="2400">
                            <a:solidFill>
                              <a:schemeClr val="bg1"/>
                            </a:solidFill>
                            <a:latin typeface="Cambria Math" panose="02040503050406030204" pitchFamily="18" charset="0"/>
                            <a:ea typeface="Arial" panose="020B0604020202020204" pitchFamily="34" charset="0"/>
                          </a:rPr>
                          <m:t>xij</m:t>
                        </m:r>
                        <m:r>
                          <a:rPr lang="es-ES" sz="2400" baseline="-25000">
                            <a:solidFill>
                              <a:schemeClr val="bg1"/>
                            </a:solidFill>
                            <a:latin typeface="Cambria Math" panose="02040503050406030204" pitchFamily="18" charset="0"/>
                            <a:ea typeface="Arial" panose="020B0604020202020204" pitchFamily="34" charset="0"/>
                          </a:rPr>
                          <m:t> + </m:t>
                        </m:r>
                        <m:r>
                          <m:rPr>
                            <m:sty m:val="p"/>
                          </m:rPr>
                          <a:rPr lang="es-ES" sz="2400">
                            <a:solidFill>
                              <a:schemeClr val="bg1"/>
                            </a:solidFill>
                            <a:latin typeface="Cambria Math" panose="02040503050406030204" pitchFamily="18" charset="0"/>
                            <a:ea typeface="Arial" panose="020B0604020202020204" pitchFamily="34" charset="0"/>
                          </a:rPr>
                          <m:t>mij</m:t>
                        </m:r>
                        <m:r>
                          <a:rPr lang="es-ES" sz="2400">
                            <a:solidFill>
                              <a:schemeClr val="bg1"/>
                            </a:solidFill>
                            <a:latin typeface="Cambria Math" panose="02040503050406030204" pitchFamily="18" charset="0"/>
                            <a:ea typeface="Arial" panose="020B0604020202020204" pitchFamily="34" charset="0"/>
                          </a:rPr>
                          <m:t> )</m:t>
                        </m:r>
                      </m:num>
                      <m:den>
                        <m:r>
                          <a:rPr lang="es-ES" sz="2400">
                            <a:solidFill>
                              <a:schemeClr val="bg1"/>
                            </a:solidFill>
                            <a:latin typeface="Cambria Math" panose="02040503050406030204" pitchFamily="18" charset="0"/>
                            <a:ea typeface="Arial" panose="020B0604020202020204" pitchFamily="34" charset="0"/>
                          </a:rPr>
                          <m:t> ∑ (</m:t>
                        </m:r>
                        <m:r>
                          <m:rPr>
                            <m:sty m:val="p"/>
                          </m:rPr>
                          <a:rPr lang="es-ES" sz="2400">
                            <a:solidFill>
                              <a:schemeClr val="bg1"/>
                            </a:solidFill>
                            <a:latin typeface="Cambria Math" panose="02040503050406030204" pitchFamily="18" charset="0"/>
                            <a:ea typeface="Arial" panose="020B0604020202020204" pitchFamily="34" charset="0"/>
                          </a:rPr>
                          <m:t>X</m:t>
                        </m:r>
                        <m:r>
                          <a:rPr lang="es-ES" sz="2400">
                            <a:solidFill>
                              <a:schemeClr val="bg1"/>
                            </a:solidFill>
                            <a:latin typeface="Cambria Math" panose="02040503050406030204" pitchFamily="18" charset="0"/>
                            <a:ea typeface="Arial" panose="020B0604020202020204" pitchFamily="34" charset="0"/>
                          </a:rPr>
                          <m:t> </m:t>
                        </m:r>
                        <m:r>
                          <m:rPr>
                            <m:sty m:val="p"/>
                          </m:rPr>
                          <a:rPr lang="es-ES" sz="2400">
                            <a:solidFill>
                              <a:schemeClr val="bg1"/>
                            </a:solidFill>
                            <a:latin typeface="Cambria Math" panose="02040503050406030204" pitchFamily="18" charset="0"/>
                            <a:ea typeface="Arial" panose="020B0604020202020204" pitchFamily="34" charset="0"/>
                          </a:rPr>
                          <m:t>Totalesi</m:t>
                        </m:r>
                        <m:r>
                          <a:rPr lang="es-ES" sz="2400">
                            <a:solidFill>
                              <a:schemeClr val="bg1"/>
                            </a:solidFill>
                            <a:latin typeface="Cambria Math" panose="02040503050406030204" pitchFamily="18" charset="0"/>
                            <a:ea typeface="Arial" panose="020B0604020202020204" pitchFamily="34" charset="0"/>
                          </a:rPr>
                          <m:t> + </m:t>
                        </m:r>
                        <m:r>
                          <m:rPr>
                            <m:sty m:val="p"/>
                          </m:rPr>
                          <a:rPr lang="es-ES" sz="2400">
                            <a:solidFill>
                              <a:schemeClr val="bg1"/>
                            </a:solidFill>
                            <a:latin typeface="Cambria Math" panose="02040503050406030204" pitchFamily="18" charset="0"/>
                            <a:ea typeface="Arial" panose="020B0604020202020204" pitchFamily="34" charset="0"/>
                          </a:rPr>
                          <m:t>Mtotalesi</m:t>
                        </m:r>
                        <m:r>
                          <a:rPr lang="es-ES" sz="2400" baseline="-25000">
                            <a:solidFill>
                              <a:schemeClr val="bg1"/>
                            </a:solidFill>
                            <a:latin typeface="Cambria Math" panose="02040503050406030204" pitchFamily="18" charset="0"/>
                            <a:ea typeface="Arial" panose="020B0604020202020204" pitchFamily="34" charset="0"/>
                          </a:rPr>
                          <m:t> )</m:t>
                        </m:r>
                      </m:den>
                    </m:f>
                  </m:oMath>
                </a14:m>
                <a:endParaRPr lang="es-ES" sz="2400" dirty="0">
                  <a:solidFill>
                    <a:schemeClr val="bg1"/>
                  </a:solidFill>
                  <a:latin typeface="Montserrat" panose="020B0604020202020204" charset="0"/>
                  <a:ea typeface="Arial" panose="020B0604020202020204" pitchFamily="34" charset="0"/>
                </a:endParaRPr>
              </a:p>
            </p:txBody>
          </p:sp>
        </mc:Choice>
        <mc:Fallback>
          <p:sp>
            <p:nvSpPr>
              <p:cNvPr id="2" name="Rectángulo 1"/>
              <p:cNvSpPr>
                <a:spLocks noRot="1" noChangeAspect="1" noMove="1" noResize="1" noEditPoints="1" noAdjustHandles="1" noChangeArrowheads="1" noChangeShapeType="1" noTextEdit="1"/>
              </p:cNvSpPr>
              <p:nvPr/>
            </p:nvSpPr>
            <p:spPr>
              <a:xfrm>
                <a:off x="1034819" y="2871218"/>
                <a:ext cx="7497565" cy="1057212"/>
              </a:xfrm>
              <a:prstGeom prst="rect">
                <a:avLst/>
              </a:prstGeom>
              <a:blipFill>
                <a:blip r:embed="rId2"/>
                <a:stretch>
                  <a:fillRect l="-731"/>
                </a:stretch>
              </a:blipFill>
              <a:ln>
                <a:solidFill>
                  <a:schemeClr val="bg1"/>
                </a:solidFill>
              </a:ln>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3" name="Rectángulo 2"/>
              <p:cNvSpPr/>
              <p:nvPr/>
            </p:nvSpPr>
            <p:spPr>
              <a:xfrm>
                <a:off x="1752600" y="3905042"/>
                <a:ext cx="5615255" cy="865493"/>
              </a:xfrm>
              <a:prstGeom prst="rect">
                <a:avLst/>
              </a:prstGeom>
            </p:spPr>
            <p:txBody>
              <a:bodyPr wrap="none">
                <a:spAutoFit/>
              </a:bodyPr>
              <a:lstStyle/>
              <a:p>
                <a:pPr algn="ctr">
                  <a:lnSpc>
                    <a:spcPct val="200000"/>
                  </a:lnSpc>
                  <a:spcAft>
                    <a:spcPts val="1200"/>
                  </a:spcAft>
                </a:pPr>
                <a:r>
                  <a:rPr lang="es-ES" dirty="0" smtClean="0">
                    <a:solidFill>
                      <a:schemeClr val="bg1"/>
                    </a:solidFill>
                    <a:latin typeface="Arial" panose="020B0604020202020204" pitchFamily="34" charset="0"/>
                    <a:ea typeface="Arial" panose="020B0604020202020204" pitchFamily="34" charset="0"/>
                  </a:rPr>
                  <a:t>ICI saldo comercial= </a:t>
                </a:r>
                <a14:m>
                  <m:oMath xmlns:m="http://schemas.openxmlformats.org/officeDocument/2006/math">
                    <m:f>
                      <m:fPr>
                        <m:ctrlPr>
                          <a:rPr lang="es-ES" sz="2000" i="1">
                            <a:solidFill>
                              <a:schemeClr val="bg1"/>
                            </a:solidFill>
                            <a:latin typeface="Cambria Math" panose="02040503050406030204" pitchFamily="18" charset="0"/>
                            <a:ea typeface="Arial" panose="020B0604020202020204" pitchFamily="34" charset="0"/>
                          </a:rPr>
                        </m:ctrlPr>
                      </m:fPr>
                      <m:num>
                        <m:r>
                          <a:rPr lang="es-ES" sz="2000" i="1">
                            <a:solidFill>
                              <a:schemeClr val="bg1"/>
                            </a:solidFill>
                            <a:latin typeface="Cambria Math" panose="02040503050406030204" pitchFamily="18" charset="0"/>
                            <a:ea typeface="Arial" panose="020B0604020202020204" pitchFamily="34" charset="0"/>
                          </a:rPr>
                          <m:t>7.810+8.503</m:t>
                        </m:r>
                      </m:num>
                      <m:den>
                        <m:r>
                          <a:rPr lang="es-ES" sz="2000" i="1">
                            <a:solidFill>
                              <a:schemeClr val="bg1"/>
                            </a:solidFill>
                            <a:latin typeface="Cambria Math" panose="02040503050406030204" pitchFamily="18" charset="0"/>
                            <a:ea typeface="Arial" panose="020B0604020202020204" pitchFamily="34" charset="0"/>
                          </a:rPr>
                          <m:t>98.003+97.411</m:t>
                        </m:r>
                      </m:den>
                    </m:f>
                    <m:r>
                      <a:rPr lang="es-ES" sz="2000" i="1">
                        <a:solidFill>
                          <a:schemeClr val="bg1"/>
                        </a:solidFill>
                        <a:latin typeface="Cambria Math" panose="02040503050406030204" pitchFamily="18" charset="0"/>
                        <a:ea typeface="Arial" panose="020B0604020202020204" pitchFamily="34" charset="0"/>
                      </a:rPr>
                      <m:t>=</m:t>
                    </m:r>
                    <m:f>
                      <m:fPr>
                        <m:ctrlPr>
                          <a:rPr lang="es-ES" sz="2000" i="1">
                            <a:solidFill>
                              <a:schemeClr val="bg1"/>
                            </a:solidFill>
                            <a:latin typeface="Cambria Math" panose="02040503050406030204" pitchFamily="18" charset="0"/>
                            <a:ea typeface="Arial" panose="020B0604020202020204" pitchFamily="34" charset="0"/>
                          </a:rPr>
                        </m:ctrlPr>
                      </m:fPr>
                      <m:num>
                        <m:r>
                          <a:rPr lang="es-ES" sz="2000" i="1">
                            <a:solidFill>
                              <a:schemeClr val="bg1"/>
                            </a:solidFill>
                            <a:latin typeface="Cambria Math" panose="02040503050406030204" pitchFamily="18" charset="0"/>
                            <a:ea typeface="Arial" panose="020B0604020202020204" pitchFamily="34" charset="0"/>
                          </a:rPr>
                          <m:t>16.313</m:t>
                        </m:r>
                      </m:num>
                      <m:den>
                        <m:r>
                          <a:rPr lang="es-ES" sz="2000" i="1">
                            <a:solidFill>
                              <a:schemeClr val="bg1"/>
                            </a:solidFill>
                            <a:latin typeface="Cambria Math" panose="02040503050406030204" pitchFamily="18" charset="0"/>
                            <a:ea typeface="Arial" panose="020B0604020202020204" pitchFamily="34" charset="0"/>
                          </a:rPr>
                          <m:t>195.414</m:t>
                        </m:r>
                      </m:den>
                    </m:f>
                    <m:r>
                      <a:rPr lang="es-ES" sz="2000" i="1">
                        <a:solidFill>
                          <a:schemeClr val="bg1"/>
                        </a:solidFill>
                        <a:latin typeface="Cambria Math" panose="02040503050406030204" pitchFamily="18" charset="0"/>
                        <a:ea typeface="Arial" panose="020B0604020202020204" pitchFamily="34" charset="0"/>
                      </a:rPr>
                      <m:t>=0,083</m:t>
                    </m:r>
                  </m:oMath>
                </a14:m>
                <a:endParaRPr lang="es-ES" dirty="0">
                  <a:solidFill>
                    <a:schemeClr val="bg1"/>
                  </a:solidFill>
                  <a:effectLst/>
                  <a:latin typeface="Arial" panose="020B0604020202020204" pitchFamily="34" charset="0"/>
                  <a:ea typeface="Arial" panose="020B0604020202020204" pitchFamily="34"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1752600" y="3905042"/>
                <a:ext cx="5615255" cy="865493"/>
              </a:xfrm>
              <a:prstGeom prst="rect">
                <a:avLst/>
              </a:prstGeom>
              <a:blipFill>
                <a:blip r:embed="rId3"/>
                <a:stretch>
                  <a:fillRect l="-543" b="-1408"/>
                </a:stretch>
              </a:blipFill>
            </p:spPr>
            <p:txBody>
              <a:bodyPr/>
              <a:lstStyle/>
              <a:p>
                <a:r>
                  <a:rPr lang="es-ES">
                    <a:noFill/>
                  </a:rPr>
                  <a:t> </a:t>
                </a:r>
              </a:p>
            </p:txBody>
          </p:sp>
        </mc:Fallback>
      </mc:AlternateContent>
      <p:grpSp>
        <p:nvGrpSpPr>
          <p:cNvPr id="24" name="Group 3"/>
          <p:cNvGrpSpPr/>
          <p:nvPr/>
        </p:nvGrpSpPr>
        <p:grpSpPr>
          <a:xfrm>
            <a:off x="9826627" y="1113857"/>
            <a:ext cx="6934200" cy="785628"/>
            <a:chOff x="0" y="0"/>
            <a:chExt cx="11682415" cy="1047504"/>
          </a:xfrm>
        </p:grpSpPr>
        <p:sp>
          <p:nvSpPr>
            <p:cNvPr id="25" name="AutoShape 4"/>
            <p:cNvSpPr/>
            <p:nvPr/>
          </p:nvSpPr>
          <p:spPr>
            <a:xfrm>
              <a:off x="0" y="0"/>
              <a:ext cx="1044803" cy="144381"/>
            </a:xfrm>
            <a:prstGeom prst="rect">
              <a:avLst/>
            </a:prstGeom>
            <a:solidFill>
              <a:srgbClr val="FFC000"/>
            </a:solidFill>
          </p:spPr>
        </p:sp>
        <p:sp>
          <p:nvSpPr>
            <p:cNvPr id="26" name="TextBox 5"/>
            <p:cNvSpPr txBox="1"/>
            <p:nvPr/>
          </p:nvSpPr>
          <p:spPr>
            <a:xfrm>
              <a:off x="0" y="308840"/>
              <a:ext cx="11682415" cy="738664"/>
            </a:xfrm>
            <a:prstGeom prst="rect">
              <a:avLst/>
            </a:prstGeom>
          </p:spPr>
          <p:txBody>
            <a:bodyPr lIns="0" tIns="0" rIns="0" bIns="0" rtlCol="0" anchor="t">
              <a:spAutoFit/>
            </a:bodyPr>
            <a:lstStyle/>
            <a:p>
              <a:r>
                <a:rPr lang="en-US" b="1" dirty="0" smtClean="0">
                  <a:latin typeface="Montserrat"/>
                </a:rPr>
                <a:t>ÍNDICE DE INTENSIDAD DEL COMERCIO</a:t>
              </a:r>
            </a:p>
            <a:p>
              <a:endParaRPr lang="en-US" b="1" dirty="0">
                <a:latin typeface="Montserrat"/>
              </a:endParaRPr>
            </a:p>
          </p:txBody>
        </p:sp>
      </p:grpSp>
      <p:sp>
        <p:nvSpPr>
          <p:cNvPr id="27" name="TextBox 5"/>
          <p:cNvSpPr txBox="1"/>
          <p:nvPr/>
        </p:nvSpPr>
        <p:spPr>
          <a:xfrm>
            <a:off x="334397" y="403550"/>
            <a:ext cx="16725095" cy="492443"/>
          </a:xfrm>
          <a:prstGeom prst="rect">
            <a:avLst/>
          </a:prstGeom>
        </p:spPr>
        <p:txBody>
          <a:bodyPr wrap="square" lIns="0" tIns="0" rIns="0" bIns="0" rtlCol="0" anchor="t">
            <a:spAutoFit/>
          </a:bodyPr>
          <a:lstStyle/>
          <a:p>
            <a:r>
              <a:rPr lang="en-US" sz="3200" dirty="0" smtClean="0">
                <a:solidFill>
                  <a:srgbClr val="FDCF60"/>
                </a:solidFill>
                <a:latin typeface="Montserrat Semi-Bold"/>
              </a:rPr>
              <a:t>APLICACIÓN DE INDICADORES DE DINÁMICA RELATIVA DEL COMERCIO</a:t>
            </a:r>
            <a:endParaRPr lang="en-US" sz="3200" dirty="0">
              <a:solidFill>
                <a:srgbClr val="FDCF60"/>
              </a:solidFill>
              <a:latin typeface="Montserrat Semi-Bold"/>
            </a:endParaRPr>
          </a:p>
        </p:txBody>
      </p:sp>
      <p:graphicFrame>
        <p:nvGraphicFramePr>
          <p:cNvPr id="4" name="Tabla 3"/>
          <p:cNvGraphicFramePr>
            <a:graphicFrameLocks noGrp="1"/>
          </p:cNvGraphicFramePr>
          <p:nvPr>
            <p:extLst>
              <p:ext uri="{D42A27DB-BD31-4B8C-83A1-F6EECF244321}">
                <p14:modId xmlns:p14="http://schemas.microsoft.com/office/powerpoint/2010/main" val="2111945765"/>
              </p:ext>
            </p:extLst>
          </p:nvPr>
        </p:nvGraphicFramePr>
        <p:xfrm>
          <a:off x="1415304" y="5143500"/>
          <a:ext cx="7086600" cy="4800605"/>
        </p:xfrm>
        <a:graphic>
          <a:graphicData uri="http://schemas.openxmlformats.org/drawingml/2006/table">
            <a:tbl>
              <a:tblPr>
                <a:tableStyleId>{5C22544A-7EE6-4342-B048-85BDC9FD1C3A}</a:tableStyleId>
              </a:tblPr>
              <a:tblGrid>
                <a:gridCol w="1417320">
                  <a:extLst>
                    <a:ext uri="{9D8B030D-6E8A-4147-A177-3AD203B41FA5}">
                      <a16:colId xmlns:a16="http://schemas.microsoft.com/office/drawing/2014/main" val="992118590"/>
                    </a:ext>
                  </a:extLst>
                </a:gridCol>
                <a:gridCol w="1417320">
                  <a:extLst>
                    <a:ext uri="{9D8B030D-6E8A-4147-A177-3AD203B41FA5}">
                      <a16:colId xmlns:a16="http://schemas.microsoft.com/office/drawing/2014/main" val="2112696869"/>
                    </a:ext>
                  </a:extLst>
                </a:gridCol>
                <a:gridCol w="1417320">
                  <a:extLst>
                    <a:ext uri="{9D8B030D-6E8A-4147-A177-3AD203B41FA5}">
                      <a16:colId xmlns:a16="http://schemas.microsoft.com/office/drawing/2014/main" val="2710596432"/>
                    </a:ext>
                  </a:extLst>
                </a:gridCol>
                <a:gridCol w="1417320">
                  <a:extLst>
                    <a:ext uri="{9D8B030D-6E8A-4147-A177-3AD203B41FA5}">
                      <a16:colId xmlns:a16="http://schemas.microsoft.com/office/drawing/2014/main" val="2264709632"/>
                    </a:ext>
                  </a:extLst>
                </a:gridCol>
                <a:gridCol w="1417320">
                  <a:extLst>
                    <a:ext uri="{9D8B030D-6E8A-4147-A177-3AD203B41FA5}">
                      <a16:colId xmlns:a16="http://schemas.microsoft.com/office/drawing/2014/main" val="2977172746"/>
                    </a:ext>
                  </a:extLst>
                </a:gridCol>
              </a:tblGrid>
              <a:tr h="462029">
                <a:tc>
                  <a:txBody>
                    <a:bodyPr/>
                    <a:lstStyle/>
                    <a:p>
                      <a:pPr algn="ctr">
                        <a:lnSpc>
                          <a:spcPct val="115000"/>
                        </a:lnSpc>
                        <a:spcAft>
                          <a:spcPts val="0"/>
                        </a:spcAft>
                      </a:pPr>
                      <a:r>
                        <a:rPr lang="es-ES" sz="1800">
                          <a:effectLst/>
                        </a:rPr>
                        <a:t>Años</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Ecuador</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Colombia</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Perú</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Bolivia</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434718598"/>
                  </a:ext>
                </a:extLst>
              </a:tr>
              <a:tr h="394416">
                <a:tc>
                  <a:txBody>
                    <a:bodyPr/>
                    <a:lstStyle/>
                    <a:p>
                      <a:pPr algn="ctr">
                        <a:lnSpc>
                          <a:spcPct val="115000"/>
                        </a:lnSpc>
                        <a:spcAft>
                          <a:spcPts val="0"/>
                        </a:spcAft>
                      </a:pPr>
                      <a:r>
                        <a:rPr lang="es-ES" sz="1800">
                          <a:effectLst/>
                        </a:rPr>
                        <a:t>2010</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0,083</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0,050</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0,078</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0,096</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128934197"/>
                  </a:ext>
                </a:extLst>
              </a:tr>
              <a:tr h="394416">
                <a:tc>
                  <a:txBody>
                    <a:bodyPr/>
                    <a:lstStyle/>
                    <a:p>
                      <a:pPr algn="ctr">
                        <a:lnSpc>
                          <a:spcPct val="115000"/>
                        </a:lnSpc>
                        <a:spcAft>
                          <a:spcPts val="0"/>
                        </a:spcAft>
                      </a:pPr>
                      <a:r>
                        <a:rPr lang="es-ES" sz="1800">
                          <a:effectLst/>
                        </a:rPr>
                        <a:t>2011</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0,074</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0,050</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0,073</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0,086</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084536739"/>
                  </a:ext>
                </a:extLst>
              </a:tr>
              <a:tr h="394416">
                <a:tc>
                  <a:txBody>
                    <a:bodyPr/>
                    <a:lstStyle/>
                    <a:p>
                      <a:pPr algn="ctr">
                        <a:lnSpc>
                          <a:spcPct val="115000"/>
                        </a:lnSpc>
                        <a:spcAft>
                          <a:spcPts val="0"/>
                        </a:spcAft>
                      </a:pPr>
                      <a:r>
                        <a:rPr lang="es-ES" sz="1800">
                          <a:effectLst/>
                        </a:rPr>
                        <a:t>2012</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0,073</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0,073</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0,075</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0,098</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514678224"/>
                  </a:ext>
                </a:extLst>
              </a:tr>
              <a:tr h="394416">
                <a:tc>
                  <a:txBody>
                    <a:bodyPr/>
                    <a:lstStyle/>
                    <a:p>
                      <a:pPr algn="ctr">
                        <a:lnSpc>
                          <a:spcPct val="115000"/>
                        </a:lnSpc>
                        <a:spcAft>
                          <a:spcPts val="0"/>
                        </a:spcAft>
                      </a:pPr>
                      <a:r>
                        <a:rPr lang="es-ES" sz="1800">
                          <a:effectLst/>
                        </a:rPr>
                        <a:t>2013</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0,073</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0,073</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0,073</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0,100</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118708173"/>
                  </a:ext>
                </a:extLst>
              </a:tr>
              <a:tr h="394416">
                <a:tc>
                  <a:txBody>
                    <a:bodyPr/>
                    <a:lstStyle/>
                    <a:p>
                      <a:pPr algn="ctr">
                        <a:lnSpc>
                          <a:spcPct val="115000"/>
                        </a:lnSpc>
                        <a:spcAft>
                          <a:spcPts val="0"/>
                        </a:spcAft>
                      </a:pPr>
                      <a:r>
                        <a:rPr lang="es-ES" sz="1800">
                          <a:effectLst/>
                        </a:rPr>
                        <a:t>2014</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0,073</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0,071</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0,079</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0,072</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892331911"/>
                  </a:ext>
                </a:extLst>
              </a:tr>
              <a:tr h="394416">
                <a:tc>
                  <a:txBody>
                    <a:bodyPr/>
                    <a:lstStyle/>
                    <a:p>
                      <a:pPr algn="ctr">
                        <a:lnSpc>
                          <a:spcPct val="115000"/>
                        </a:lnSpc>
                        <a:spcAft>
                          <a:spcPts val="0"/>
                        </a:spcAft>
                      </a:pPr>
                      <a:r>
                        <a:rPr lang="es-ES" sz="1800">
                          <a:effectLst/>
                        </a:rPr>
                        <a:t>2015</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0,071</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0,075</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0,072</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0,100</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732616797"/>
                  </a:ext>
                </a:extLst>
              </a:tr>
              <a:tr h="394416">
                <a:tc>
                  <a:txBody>
                    <a:bodyPr/>
                    <a:lstStyle/>
                    <a:p>
                      <a:pPr algn="ctr">
                        <a:lnSpc>
                          <a:spcPct val="115000"/>
                        </a:lnSpc>
                        <a:spcAft>
                          <a:spcPts val="0"/>
                        </a:spcAft>
                      </a:pPr>
                      <a:r>
                        <a:rPr lang="es-ES" sz="1800">
                          <a:effectLst/>
                        </a:rPr>
                        <a:t>2016</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0,075</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0,072</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0,074</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0,120</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695326421"/>
                  </a:ext>
                </a:extLst>
              </a:tr>
              <a:tr h="394416">
                <a:tc>
                  <a:txBody>
                    <a:bodyPr/>
                    <a:lstStyle/>
                    <a:p>
                      <a:pPr algn="ctr">
                        <a:lnSpc>
                          <a:spcPct val="115000"/>
                        </a:lnSpc>
                        <a:spcAft>
                          <a:spcPts val="0"/>
                        </a:spcAft>
                      </a:pPr>
                      <a:r>
                        <a:rPr lang="es-ES" sz="1800">
                          <a:effectLst/>
                        </a:rPr>
                        <a:t>2017</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0,072</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0,074</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0,069</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0,093</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303346612"/>
                  </a:ext>
                </a:extLst>
              </a:tr>
              <a:tr h="394416">
                <a:tc>
                  <a:txBody>
                    <a:bodyPr/>
                    <a:lstStyle/>
                    <a:p>
                      <a:pPr algn="ctr">
                        <a:lnSpc>
                          <a:spcPct val="115000"/>
                        </a:lnSpc>
                        <a:spcAft>
                          <a:spcPts val="0"/>
                        </a:spcAft>
                      </a:pPr>
                      <a:r>
                        <a:rPr lang="es-ES" sz="1800">
                          <a:effectLst/>
                        </a:rPr>
                        <a:t>2018</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0,074</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0,069</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0,068</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0,101</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229725915"/>
                  </a:ext>
                </a:extLst>
              </a:tr>
              <a:tr h="394416">
                <a:tc>
                  <a:txBody>
                    <a:bodyPr/>
                    <a:lstStyle/>
                    <a:p>
                      <a:pPr algn="ctr">
                        <a:lnSpc>
                          <a:spcPct val="115000"/>
                        </a:lnSpc>
                        <a:spcAft>
                          <a:spcPts val="0"/>
                        </a:spcAft>
                      </a:pPr>
                      <a:r>
                        <a:rPr lang="es-ES" sz="1800">
                          <a:effectLst/>
                        </a:rPr>
                        <a:t>2019</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0,069</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0,057</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0,057</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0,100</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906720159"/>
                  </a:ext>
                </a:extLst>
              </a:tr>
              <a:tr h="394416">
                <a:tc>
                  <a:txBody>
                    <a:bodyPr/>
                    <a:lstStyle/>
                    <a:p>
                      <a:pPr algn="ctr">
                        <a:lnSpc>
                          <a:spcPct val="115000"/>
                        </a:lnSpc>
                        <a:spcAft>
                          <a:spcPts val="0"/>
                        </a:spcAft>
                      </a:pPr>
                      <a:r>
                        <a:rPr lang="es-ES" sz="1800">
                          <a:effectLst/>
                        </a:rPr>
                        <a:t>Promedio</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0,074</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0,067</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0,072</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dirty="0">
                          <a:effectLst/>
                        </a:rPr>
                        <a:t>0,097</a:t>
                      </a:r>
                      <a:endParaRPr lang="es-ES" sz="18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887465435"/>
                  </a:ext>
                </a:extLst>
              </a:tr>
            </a:tbl>
          </a:graphicData>
        </a:graphic>
      </p:graphicFrame>
      <mc:AlternateContent xmlns:mc="http://schemas.openxmlformats.org/markup-compatibility/2006">
        <mc:Choice xmlns:a14="http://schemas.microsoft.com/office/drawing/2010/main" Requires="a14">
          <p:sp>
            <p:nvSpPr>
              <p:cNvPr id="7" name="Rectángulo 6"/>
              <p:cNvSpPr/>
              <p:nvPr/>
            </p:nvSpPr>
            <p:spPr>
              <a:xfrm>
                <a:off x="9413612" y="1904110"/>
                <a:ext cx="8636339" cy="2000932"/>
              </a:xfrm>
              <a:prstGeom prst="rect">
                <a:avLst/>
              </a:prstGeom>
            </p:spPr>
            <p:txBody>
              <a:bodyPr wrap="none">
                <a:spAutoFit/>
              </a:bodyPr>
              <a:lstStyle/>
              <a:p>
                <a:pPr algn="ctr">
                  <a:lnSpc>
                    <a:spcPct val="200000"/>
                  </a:lnSpc>
                  <a:spcAft>
                    <a:spcPts val="1200"/>
                  </a:spcAft>
                </a:pPr>
                <a:r>
                  <a:rPr lang="es-ES" sz="2400" dirty="0">
                    <a:latin typeface="Arial" panose="020B0604020202020204" pitchFamily="34" charset="0"/>
                    <a:ea typeface="Arial" panose="020B0604020202020204" pitchFamily="34" charset="0"/>
                  </a:rPr>
                  <a:t>IIC Saldo Comercial = </a:t>
                </a:r>
                <a14:m>
                  <m:oMath xmlns:m="http://schemas.openxmlformats.org/officeDocument/2006/math">
                    <m:f>
                      <m:fPr>
                        <m:ctrlPr>
                          <a:rPr lang="es-ES" sz="2400" i="1">
                            <a:latin typeface="Cambria Math" panose="02040503050406030204" pitchFamily="18" charset="0"/>
                            <a:ea typeface="Arial" panose="020B0604020202020204" pitchFamily="34" charset="0"/>
                          </a:rPr>
                        </m:ctrlPr>
                      </m:fPr>
                      <m:num>
                        <m:f>
                          <m:fPr>
                            <m:type m:val="skw"/>
                            <m:ctrlPr>
                              <a:rPr lang="es-ES" sz="2400" i="1">
                                <a:latin typeface="Cambria Math" panose="02040503050406030204" pitchFamily="18" charset="0"/>
                                <a:ea typeface="Arial" panose="020B0604020202020204" pitchFamily="34" charset="0"/>
                              </a:rPr>
                            </m:ctrlPr>
                          </m:fPr>
                          <m:num>
                            <m:nary>
                              <m:naryPr>
                                <m:chr m:val="∑"/>
                                <m:ctrlPr>
                                  <a:rPr lang="es-ES" sz="2400" i="1">
                                    <a:latin typeface="Cambria Math" panose="02040503050406030204" pitchFamily="18" charset="0"/>
                                    <a:ea typeface="Arial" panose="020B0604020202020204" pitchFamily="34" charset="0"/>
                                  </a:rPr>
                                </m:ctrlPr>
                              </m:naryPr>
                              <m:sub>
                                <m:r>
                                  <a:rPr lang="es-ES" sz="2400" i="1">
                                    <a:latin typeface="Cambria Math" panose="02040503050406030204" pitchFamily="18" charset="0"/>
                                    <a:ea typeface="Arial" panose="020B0604020202020204" pitchFamily="34" charset="0"/>
                                  </a:rPr>
                                  <m:t>𝑖</m:t>
                                </m:r>
                                <m:r>
                                  <a:rPr lang="es-ES" sz="2400" i="1">
                                    <a:latin typeface="Cambria Math" panose="02040503050406030204" pitchFamily="18" charset="0"/>
                                    <a:ea typeface="Arial" panose="020B0604020202020204" pitchFamily="34" charset="0"/>
                                  </a:rPr>
                                  <m:t>=0</m:t>
                                </m:r>
                              </m:sub>
                              <m:sup>
                                <m:r>
                                  <a:rPr lang="es-ES" sz="2400" i="1">
                                    <a:latin typeface="Cambria Math" panose="02040503050406030204" pitchFamily="18" charset="0"/>
                                    <a:ea typeface="Arial" panose="020B0604020202020204" pitchFamily="34" charset="0"/>
                                  </a:rPr>
                                  <m:t>𝑛</m:t>
                                </m:r>
                              </m:sup>
                              <m:e>
                                <m:d>
                                  <m:dPr>
                                    <m:ctrlPr>
                                      <a:rPr lang="es-ES" sz="2400" i="1">
                                        <a:latin typeface="Cambria Math" panose="02040503050406030204" pitchFamily="18" charset="0"/>
                                        <a:ea typeface="Arial" panose="020B0604020202020204" pitchFamily="34" charset="0"/>
                                      </a:rPr>
                                    </m:ctrlPr>
                                  </m:dPr>
                                  <m:e>
                                    <m:sSub>
                                      <m:sSubPr>
                                        <m:ctrlPr>
                                          <a:rPr lang="es-ES" sz="2400" i="1">
                                            <a:latin typeface="Cambria Math" panose="02040503050406030204" pitchFamily="18" charset="0"/>
                                            <a:ea typeface="Arial" panose="020B0604020202020204" pitchFamily="34" charset="0"/>
                                          </a:rPr>
                                        </m:ctrlPr>
                                      </m:sSubPr>
                                      <m:e>
                                        <m:r>
                                          <a:rPr lang="es-ES" sz="2400" i="1">
                                            <a:latin typeface="Cambria Math" panose="02040503050406030204" pitchFamily="18" charset="0"/>
                                            <a:ea typeface="Arial" panose="020B0604020202020204" pitchFamily="34" charset="0"/>
                                          </a:rPr>
                                          <m:t>𝑥</m:t>
                                        </m:r>
                                      </m:e>
                                      <m:sub>
                                        <m:r>
                                          <a:rPr lang="es-ES" sz="2400" i="1">
                                            <a:latin typeface="Cambria Math" panose="02040503050406030204" pitchFamily="18" charset="0"/>
                                            <a:ea typeface="Arial" panose="020B0604020202020204" pitchFamily="34" charset="0"/>
                                          </a:rPr>
                                          <m:t>𝑖𝑗</m:t>
                                        </m:r>
                                      </m:sub>
                                    </m:sSub>
                                    <m:r>
                                      <a:rPr lang="es-ES" sz="2400" i="1">
                                        <a:latin typeface="Cambria Math" panose="02040503050406030204" pitchFamily="18" charset="0"/>
                                        <a:ea typeface="Arial" panose="020B0604020202020204" pitchFamily="34" charset="0"/>
                                      </a:rPr>
                                      <m:t>+</m:t>
                                    </m:r>
                                    <m:sSub>
                                      <m:sSubPr>
                                        <m:ctrlPr>
                                          <a:rPr lang="es-ES" sz="2400" i="1">
                                            <a:latin typeface="Cambria Math" panose="02040503050406030204" pitchFamily="18" charset="0"/>
                                            <a:ea typeface="Arial" panose="020B0604020202020204" pitchFamily="34" charset="0"/>
                                          </a:rPr>
                                        </m:ctrlPr>
                                      </m:sSubPr>
                                      <m:e>
                                        <m:r>
                                          <a:rPr lang="es-ES" sz="2400" i="1">
                                            <a:latin typeface="Cambria Math" panose="02040503050406030204" pitchFamily="18" charset="0"/>
                                            <a:ea typeface="Arial" panose="020B0604020202020204" pitchFamily="34" charset="0"/>
                                          </a:rPr>
                                          <m:t>𝑚</m:t>
                                        </m:r>
                                      </m:e>
                                      <m:sub>
                                        <m:r>
                                          <a:rPr lang="es-ES" sz="2400" i="1">
                                            <a:latin typeface="Cambria Math" panose="02040503050406030204" pitchFamily="18" charset="0"/>
                                            <a:ea typeface="Arial" panose="020B0604020202020204" pitchFamily="34" charset="0"/>
                                          </a:rPr>
                                          <m:t>𝑖𝑗</m:t>
                                        </m:r>
                                      </m:sub>
                                    </m:sSub>
                                  </m:e>
                                </m:d>
                              </m:e>
                            </m:nary>
                          </m:num>
                          <m:den>
                            <m:nary>
                              <m:naryPr>
                                <m:chr m:val="∑"/>
                                <m:ctrlPr>
                                  <a:rPr lang="es-ES" sz="2400" i="1">
                                    <a:latin typeface="Cambria Math" panose="02040503050406030204" pitchFamily="18" charset="0"/>
                                    <a:ea typeface="Arial" panose="020B0604020202020204" pitchFamily="34" charset="0"/>
                                  </a:rPr>
                                </m:ctrlPr>
                              </m:naryPr>
                              <m:sub>
                                <m:r>
                                  <a:rPr lang="es-ES" sz="2400" i="1">
                                    <a:latin typeface="Cambria Math" panose="02040503050406030204" pitchFamily="18" charset="0"/>
                                    <a:ea typeface="Arial" panose="020B0604020202020204" pitchFamily="34" charset="0"/>
                                  </a:rPr>
                                  <m:t>𝑖</m:t>
                                </m:r>
                                <m:r>
                                  <a:rPr lang="es-ES" sz="2400" i="1">
                                    <a:latin typeface="Cambria Math" panose="02040503050406030204" pitchFamily="18" charset="0"/>
                                    <a:ea typeface="Arial" panose="020B0604020202020204" pitchFamily="34" charset="0"/>
                                  </a:rPr>
                                  <m:t>=0</m:t>
                                </m:r>
                              </m:sub>
                              <m:sup>
                                <m:r>
                                  <a:rPr lang="es-ES" sz="2400" i="1">
                                    <a:latin typeface="Cambria Math" panose="02040503050406030204" pitchFamily="18" charset="0"/>
                                    <a:ea typeface="Arial" panose="020B0604020202020204" pitchFamily="34" charset="0"/>
                                  </a:rPr>
                                  <m:t>𝑛</m:t>
                                </m:r>
                              </m:sup>
                              <m:e>
                                <m:d>
                                  <m:dPr>
                                    <m:ctrlPr>
                                      <a:rPr lang="es-ES" sz="2400" i="1">
                                        <a:latin typeface="Cambria Math" panose="02040503050406030204" pitchFamily="18" charset="0"/>
                                        <a:ea typeface="Arial" panose="020B0604020202020204" pitchFamily="34" charset="0"/>
                                      </a:rPr>
                                    </m:ctrlPr>
                                  </m:dPr>
                                  <m:e>
                                    <m:sSub>
                                      <m:sSubPr>
                                        <m:ctrlPr>
                                          <a:rPr lang="es-ES" sz="2400" i="1">
                                            <a:latin typeface="Cambria Math" panose="02040503050406030204" pitchFamily="18" charset="0"/>
                                            <a:ea typeface="Arial" panose="020B0604020202020204" pitchFamily="34" charset="0"/>
                                          </a:rPr>
                                        </m:ctrlPr>
                                      </m:sSubPr>
                                      <m:e>
                                        <m:r>
                                          <a:rPr lang="es-ES" sz="2400" i="1">
                                            <a:latin typeface="Cambria Math" panose="02040503050406030204" pitchFamily="18" charset="0"/>
                                            <a:ea typeface="Arial" panose="020B0604020202020204" pitchFamily="34" charset="0"/>
                                          </a:rPr>
                                          <m:t>𝑋</m:t>
                                        </m:r>
                                      </m:e>
                                      <m:sub>
                                        <m:r>
                                          <a:rPr lang="es-ES" sz="2400" i="1">
                                            <a:latin typeface="Cambria Math" panose="02040503050406030204" pitchFamily="18" charset="0"/>
                                            <a:ea typeface="Arial" panose="020B0604020202020204" pitchFamily="34" charset="0"/>
                                          </a:rPr>
                                          <m:t>𝑖</m:t>
                                        </m:r>
                                      </m:sub>
                                    </m:sSub>
                                    <m:r>
                                      <a:rPr lang="es-ES" sz="2400" i="1">
                                        <a:latin typeface="Cambria Math" panose="02040503050406030204" pitchFamily="18" charset="0"/>
                                        <a:ea typeface="Arial" panose="020B0604020202020204" pitchFamily="34" charset="0"/>
                                      </a:rPr>
                                      <m:t> </m:t>
                                    </m:r>
                                    <m:r>
                                      <a:rPr lang="es-ES" sz="2400" i="1">
                                        <a:latin typeface="Cambria Math" panose="02040503050406030204" pitchFamily="18" charset="0"/>
                                        <a:ea typeface="Arial" panose="020B0604020202020204" pitchFamily="34" charset="0"/>
                                      </a:rPr>
                                      <m:t>𝑇𝑜𝑡𝑎𝑙𝑒𝑠</m:t>
                                    </m:r>
                                    <m:r>
                                      <a:rPr lang="es-ES" sz="2400" i="1">
                                        <a:latin typeface="Cambria Math" panose="02040503050406030204" pitchFamily="18" charset="0"/>
                                        <a:ea typeface="Arial" panose="020B0604020202020204" pitchFamily="34" charset="0"/>
                                      </a:rPr>
                                      <m:t>+</m:t>
                                    </m:r>
                                    <m:sSub>
                                      <m:sSubPr>
                                        <m:ctrlPr>
                                          <a:rPr lang="es-ES" sz="2400" i="1">
                                            <a:latin typeface="Cambria Math" panose="02040503050406030204" pitchFamily="18" charset="0"/>
                                            <a:ea typeface="Arial" panose="020B0604020202020204" pitchFamily="34" charset="0"/>
                                          </a:rPr>
                                        </m:ctrlPr>
                                      </m:sSubPr>
                                      <m:e>
                                        <m:r>
                                          <a:rPr lang="es-ES" sz="2400" i="1">
                                            <a:latin typeface="Cambria Math" panose="02040503050406030204" pitchFamily="18" charset="0"/>
                                            <a:ea typeface="Arial" panose="020B0604020202020204" pitchFamily="34" charset="0"/>
                                          </a:rPr>
                                          <m:t>𝑀</m:t>
                                        </m:r>
                                      </m:e>
                                      <m:sub>
                                        <m:r>
                                          <a:rPr lang="es-ES" sz="2400" i="1">
                                            <a:latin typeface="Cambria Math" panose="02040503050406030204" pitchFamily="18" charset="0"/>
                                            <a:ea typeface="Arial" panose="020B0604020202020204" pitchFamily="34" charset="0"/>
                                          </a:rPr>
                                          <m:t>𝑖</m:t>
                                        </m:r>
                                      </m:sub>
                                    </m:sSub>
                                    <m:r>
                                      <a:rPr lang="es-ES" sz="2400" i="1">
                                        <a:latin typeface="Cambria Math" panose="02040503050406030204" pitchFamily="18" charset="0"/>
                                        <a:ea typeface="Arial" panose="020B0604020202020204" pitchFamily="34" charset="0"/>
                                      </a:rPr>
                                      <m:t> </m:t>
                                    </m:r>
                                    <m:r>
                                      <a:rPr lang="es-ES" sz="2400" i="1">
                                        <a:latin typeface="Cambria Math" panose="02040503050406030204" pitchFamily="18" charset="0"/>
                                        <a:ea typeface="Arial" panose="020B0604020202020204" pitchFamily="34" charset="0"/>
                                      </a:rPr>
                                      <m:t>𝑇𝑜𝑡𝑎𝑙𝑒𝑠</m:t>
                                    </m:r>
                                  </m:e>
                                </m:d>
                              </m:e>
                            </m:nary>
                          </m:den>
                        </m:f>
                      </m:num>
                      <m:den>
                        <m:f>
                          <m:fPr>
                            <m:type m:val="skw"/>
                            <m:ctrlPr>
                              <a:rPr lang="es-ES" sz="2400" i="1">
                                <a:latin typeface="Cambria Math" panose="02040503050406030204" pitchFamily="18" charset="0"/>
                                <a:ea typeface="Arial" panose="020B0604020202020204" pitchFamily="34" charset="0"/>
                              </a:rPr>
                            </m:ctrlPr>
                          </m:fPr>
                          <m:num>
                            <m:nary>
                              <m:naryPr>
                                <m:chr m:val="∑"/>
                                <m:ctrlPr>
                                  <a:rPr lang="es-ES" sz="2400" i="1">
                                    <a:latin typeface="Cambria Math" panose="02040503050406030204" pitchFamily="18" charset="0"/>
                                    <a:ea typeface="Arial" panose="020B0604020202020204" pitchFamily="34" charset="0"/>
                                  </a:rPr>
                                </m:ctrlPr>
                              </m:naryPr>
                              <m:sub>
                                <m:r>
                                  <a:rPr lang="es-ES" sz="2400" i="1">
                                    <a:latin typeface="Cambria Math" panose="02040503050406030204" pitchFamily="18" charset="0"/>
                                    <a:ea typeface="Arial" panose="020B0604020202020204" pitchFamily="34" charset="0"/>
                                  </a:rPr>
                                  <m:t>𝑖</m:t>
                                </m:r>
                                <m:r>
                                  <a:rPr lang="es-ES" sz="2400" i="1">
                                    <a:latin typeface="Cambria Math" panose="02040503050406030204" pitchFamily="18" charset="0"/>
                                    <a:ea typeface="Arial" panose="020B0604020202020204" pitchFamily="34" charset="0"/>
                                  </a:rPr>
                                  <m:t>=0</m:t>
                                </m:r>
                              </m:sub>
                              <m:sup>
                                <m:r>
                                  <a:rPr lang="es-ES" sz="2400" i="1">
                                    <a:latin typeface="Cambria Math" panose="02040503050406030204" pitchFamily="18" charset="0"/>
                                    <a:ea typeface="Arial" panose="020B0604020202020204" pitchFamily="34" charset="0"/>
                                  </a:rPr>
                                  <m:t>𝑛</m:t>
                                </m:r>
                              </m:sup>
                              <m:e>
                                <m:d>
                                  <m:dPr>
                                    <m:ctrlPr>
                                      <a:rPr lang="es-ES" sz="2400" i="1">
                                        <a:latin typeface="Cambria Math" panose="02040503050406030204" pitchFamily="18" charset="0"/>
                                        <a:ea typeface="Arial" panose="020B0604020202020204" pitchFamily="34" charset="0"/>
                                      </a:rPr>
                                    </m:ctrlPr>
                                  </m:dPr>
                                  <m:e>
                                    <m:sSub>
                                      <m:sSubPr>
                                        <m:ctrlPr>
                                          <a:rPr lang="es-ES" sz="2400" i="1">
                                            <a:latin typeface="Cambria Math" panose="02040503050406030204" pitchFamily="18" charset="0"/>
                                            <a:ea typeface="Arial" panose="020B0604020202020204" pitchFamily="34" charset="0"/>
                                          </a:rPr>
                                        </m:ctrlPr>
                                      </m:sSubPr>
                                      <m:e>
                                        <m:r>
                                          <a:rPr lang="es-ES" sz="2400" i="1">
                                            <a:latin typeface="Cambria Math" panose="02040503050406030204" pitchFamily="18" charset="0"/>
                                            <a:ea typeface="Arial" panose="020B0604020202020204" pitchFamily="34" charset="0"/>
                                          </a:rPr>
                                          <m:t>𝑋</m:t>
                                        </m:r>
                                      </m:e>
                                      <m:sub>
                                        <m:r>
                                          <a:rPr lang="es-ES" sz="2400" i="1">
                                            <a:latin typeface="Cambria Math" panose="02040503050406030204" pitchFamily="18" charset="0"/>
                                            <a:ea typeface="Arial" panose="020B0604020202020204" pitchFamily="34" charset="0"/>
                                          </a:rPr>
                                          <m:t>𝑖</m:t>
                                        </m:r>
                                      </m:sub>
                                    </m:sSub>
                                    <m:r>
                                      <a:rPr lang="es-ES" sz="2400" i="1">
                                        <a:latin typeface="Cambria Math" panose="02040503050406030204" pitchFamily="18" charset="0"/>
                                        <a:ea typeface="Arial" panose="020B0604020202020204" pitchFamily="34" charset="0"/>
                                      </a:rPr>
                                      <m:t> </m:t>
                                    </m:r>
                                    <m:r>
                                      <a:rPr lang="es-ES" sz="2400" i="1">
                                        <a:latin typeface="Cambria Math" panose="02040503050406030204" pitchFamily="18" charset="0"/>
                                        <a:ea typeface="Arial" panose="020B0604020202020204" pitchFamily="34" charset="0"/>
                                      </a:rPr>
                                      <m:t>𝑇𝑜𝑡𝑎𝑙𝑒𝑠</m:t>
                                    </m:r>
                                    <m:r>
                                      <a:rPr lang="es-ES" sz="2400" i="1">
                                        <a:latin typeface="Cambria Math" panose="02040503050406030204" pitchFamily="18" charset="0"/>
                                        <a:ea typeface="Arial" panose="020B0604020202020204" pitchFamily="34" charset="0"/>
                                      </a:rPr>
                                      <m:t>+</m:t>
                                    </m:r>
                                    <m:sSub>
                                      <m:sSubPr>
                                        <m:ctrlPr>
                                          <a:rPr lang="es-ES" sz="2400" i="1">
                                            <a:latin typeface="Cambria Math" panose="02040503050406030204" pitchFamily="18" charset="0"/>
                                            <a:ea typeface="Arial" panose="020B0604020202020204" pitchFamily="34" charset="0"/>
                                          </a:rPr>
                                        </m:ctrlPr>
                                      </m:sSubPr>
                                      <m:e>
                                        <m:r>
                                          <a:rPr lang="es-ES" sz="2400" i="1">
                                            <a:latin typeface="Cambria Math" panose="02040503050406030204" pitchFamily="18" charset="0"/>
                                            <a:ea typeface="Arial" panose="020B0604020202020204" pitchFamily="34" charset="0"/>
                                          </a:rPr>
                                          <m:t>𝑀</m:t>
                                        </m:r>
                                      </m:e>
                                      <m:sub>
                                        <m:r>
                                          <a:rPr lang="es-ES" sz="2400" i="1">
                                            <a:latin typeface="Cambria Math" panose="02040503050406030204" pitchFamily="18" charset="0"/>
                                            <a:ea typeface="Arial" panose="020B0604020202020204" pitchFamily="34" charset="0"/>
                                          </a:rPr>
                                          <m:t>𝑖</m:t>
                                        </m:r>
                                      </m:sub>
                                    </m:sSub>
                                    <m:r>
                                      <a:rPr lang="es-ES" sz="2400" i="1">
                                        <a:latin typeface="Cambria Math" panose="02040503050406030204" pitchFamily="18" charset="0"/>
                                        <a:ea typeface="Arial" panose="020B0604020202020204" pitchFamily="34" charset="0"/>
                                      </a:rPr>
                                      <m:t> </m:t>
                                    </m:r>
                                    <m:r>
                                      <a:rPr lang="es-ES" sz="2400" i="1">
                                        <a:latin typeface="Cambria Math" panose="02040503050406030204" pitchFamily="18" charset="0"/>
                                        <a:ea typeface="Arial" panose="020B0604020202020204" pitchFamily="34" charset="0"/>
                                      </a:rPr>
                                      <m:t>𝑇𝑜𝑡𝑎𝑙𝑒𝑠</m:t>
                                    </m:r>
                                  </m:e>
                                </m:d>
                              </m:e>
                            </m:nary>
                          </m:num>
                          <m:den>
                            <m:r>
                              <a:rPr lang="es-ES" sz="2400" i="1">
                                <a:latin typeface="Cambria Math" panose="02040503050406030204" pitchFamily="18" charset="0"/>
                                <a:ea typeface="Arial" panose="020B0604020202020204" pitchFamily="34" charset="0"/>
                              </a:rPr>
                              <m:t>𝑋𝑀𝑢𝑛𝑑𝑖𝑎𝑙𝑒𝑠</m:t>
                            </m:r>
                            <m:r>
                              <a:rPr lang="es-ES" sz="2400" i="1">
                                <a:latin typeface="Cambria Math" panose="02040503050406030204" pitchFamily="18" charset="0"/>
                                <a:ea typeface="Arial" panose="020B0604020202020204" pitchFamily="34" charset="0"/>
                              </a:rPr>
                              <m:t>+</m:t>
                            </m:r>
                            <m:r>
                              <a:rPr lang="es-ES" sz="2400" i="1">
                                <a:latin typeface="Cambria Math" panose="02040503050406030204" pitchFamily="18" charset="0"/>
                                <a:ea typeface="Arial" panose="020B0604020202020204" pitchFamily="34" charset="0"/>
                              </a:rPr>
                              <m:t>𝑀𝑀𝑢𝑛𝑑𝑖𝑎𝑙𝑒𝑠</m:t>
                            </m:r>
                          </m:den>
                        </m:f>
                      </m:den>
                    </m:f>
                  </m:oMath>
                </a14:m>
                <a:endParaRPr lang="es-ES" sz="2400" dirty="0">
                  <a:latin typeface="Arial" panose="020B0604020202020204" pitchFamily="34" charset="0"/>
                  <a:ea typeface="Arial" panose="020B0604020202020204" pitchFamily="34" charset="0"/>
                </a:endParaRPr>
              </a:p>
            </p:txBody>
          </p:sp>
        </mc:Choice>
        <mc:Fallback>
          <p:sp>
            <p:nvSpPr>
              <p:cNvPr id="7" name="Rectángulo 6"/>
              <p:cNvSpPr>
                <a:spLocks noRot="1" noChangeAspect="1" noMove="1" noResize="1" noEditPoints="1" noAdjustHandles="1" noChangeArrowheads="1" noChangeShapeType="1" noTextEdit="1"/>
              </p:cNvSpPr>
              <p:nvPr/>
            </p:nvSpPr>
            <p:spPr>
              <a:xfrm>
                <a:off x="9413612" y="1904110"/>
                <a:ext cx="8636339" cy="2000932"/>
              </a:xfrm>
              <a:prstGeom prst="rect">
                <a:avLst/>
              </a:prstGeom>
              <a:blipFill>
                <a:blip r:embed="rId4"/>
                <a:stretch>
                  <a:fillRect l="-565"/>
                </a:stretch>
              </a:blipFill>
            </p:spPr>
            <p:txBody>
              <a:bodyPr/>
              <a:lstStyle/>
              <a:p>
                <a:r>
                  <a:rPr lang="es-ES">
                    <a:noFill/>
                  </a:rPr>
                  <a:t> </a:t>
                </a:r>
              </a:p>
            </p:txBody>
          </p:sp>
        </mc:Fallback>
      </mc:AlternateContent>
      <mc:AlternateContent xmlns:mc="http://schemas.openxmlformats.org/markup-compatibility/2006">
        <mc:Choice xmlns:a14="http://schemas.microsoft.com/office/drawing/2010/main" Requires="a14">
          <p:sp>
            <p:nvSpPr>
              <p:cNvPr id="10" name="Rectángulo 9"/>
              <p:cNvSpPr/>
              <p:nvPr/>
            </p:nvSpPr>
            <p:spPr>
              <a:xfrm>
                <a:off x="9666772" y="3564274"/>
                <a:ext cx="3626955" cy="2027222"/>
              </a:xfrm>
              <a:prstGeom prst="rect">
                <a:avLst/>
              </a:prstGeom>
            </p:spPr>
            <p:txBody>
              <a:bodyPr wrap="none">
                <a:spAutoFit/>
              </a:bodyPr>
              <a:lstStyle/>
              <a:p>
                <a:pPr algn="ctr">
                  <a:lnSpc>
                    <a:spcPct val="200000"/>
                  </a:lnSpc>
                  <a:spcAft>
                    <a:spcPts val="1200"/>
                  </a:spcAft>
                </a:pPr>
                <a:r>
                  <a:rPr lang="es-ES" sz="1600" dirty="0">
                    <a:latin typeface="Arial" panose="020B0604020202020204" pitchFamily="34" charset="0"/>
                    <a:ea typeface="Arial" panose="020B0604020202020204" pitchFamily="34" charset="0"/>
                  </a:rPr>
                  <a:t>IIC Saldo Comercial = </a:t>
                </a:r>
                <a14:m>
                  <m:oMath xmlns:m="http://schemas.openxmlformats.org/officeDocument/2006/math">
                    <m:f>
                      <m:fPr>
                        <m:ctrlPr>
                          <a:rPr lang="es-ES" sz="2800" i="1">
                            <a:latin typeface="Cambria Math" panose="02040503050406030204" pitchFamily="18" charset="0"/>
                            <a:ea typeface="Arial" panose="020B0604020202020204" pitchFamily="34" charset="0"/>
                          </a:rPr>
                        </m:ctrlPr>
                      </m:fPr>
                      <m:num>
                        <m:f>
                          <m:fPr>
                            <m:ctrlPr>
                              <a:rPr lang="es-ES" sz="2800" i="1">
                                <a:latin typeface="Cambria Math" panose="02040503050406030204" pitchFamily="18" charset="0"/>
                                <a:ea typeface="Arial" panose="020B0604020202020204" pitchFamily="34" charset="0"/>
                              </a:rPr>
                            </m:ctrlPr>
                          </m:fPr>
                          <m:num>
                            <m:r>
                              <a:rPr lang="es-ES" sz="2800" i="1">
                                <a:latin typeface="Cambria Math" panose="02040503050406030204" pitchFamily="18" charset="0"/>
                                <a:ea typeface="Arial" panose="020B0604020202020204" pitchFamily="34" charset="0"/>
                              </a:rPr>
                              <m:t>4.953</m:t>
                            </m:r>
                          </m:num>
                          <m:den>
                            <m:r>
                              <a:rPr lang="es-ES" sz="2800" i="1">
                                <a:latin typeface="Cambria Math" panose="02040503050406030204" pitchFamily="18" charset="0"/>
                                <a:ea typeface="Arial" panose="020B0604020202020204" pitchFamily="34" charset="0"/>
                              </a:rPr>
                              <m:t>8.234</m:t>
                            </m:r>
                          </m:den>
                        </m:f>
                      </m:num>
                      <m:den>
                        <m:f>
                          <m:fPr>
                            <m:ctrlPr>
                              <a:rPr lang="es-ES" sz="2800" i="1">
                                <a:latin typeface="Cambria Math" panose="02040503050406030204" pitchFamily="18" charset="0"/>
                                <a:ea typeface="Arial" panose="020B0604020202020204" pitchFamily="34" charset="0"/>
                              </a:rPr>
                            </m:ctrlPr>
                          </m:fPr>
                          <m:num>
                            <m:r>
                              <a:rPr lang="es-ES" sz="2800" i="1">
                                <a:latin typeface="Cambria Math" panose="02040503050406030204" pitchFamily="18" charset="0"/>
                                <a:ea typeface="Arial" panose="020B0604020202020204" pitchFamily="34" charset="0"/>
                              </a:rPr>
                              <m:t>8.503</m:t>
                            </m:r>
                          </m:num>
                          <m:den>
                            <m:r>
                              <a:rPr lang="es-ES" sz="2800" i="1">
                                <a:latin typeface="Cambria Math" panose="02040503050406030204" pitchFamily="18" charset="0"/>
                                <a:ea typeface="Arial" panose="020B0604020202020204" pitchFamily="34" charset="0"/>
                              </a:rPr>
                              <m:t>97.411</m:t>
                            </m:r>
                          </m:den>
                        </m:f>
                      </m:den>
                    </m:f>
                  </m:oMath>
                </a14:m>
                <a:r>
                  <a:rPr lang="es-ES" sz="2400" dirty="0">
                    <a:latin typeface="Arial" panose="020B0604020202020204" pitchFamily="34" charset="0"/>
                    <a:ea typeface="Arial" panose="020B0604020202020204" pitchFamily="34" charset="0"/>
                  </a:rPr>
                  <a:t> </a:t>
                </a:r>
                <a:r>
                  <a:rPr lang="es-ES" sz="1600" dirty="0">
                    <a:effectLst/>
                    <a:latin typeface="Arial" panose="020B0604020202020204" pitchFamily="34" charset="0"/>
                    <a:ea typeface="Arial" panose="020B0604020202020204" pitchFamily="34" charset="0"/>
                  </a:rPr>
                  <a:t>= 0,71</a:t>
                </a:r>
              </a:p>
            </p:txBody>
          </p:sp>
        </mc:Choice>
        <mc:Fallback>
          <p:sp>
            <p:nvSpPr>
              <p:cNvPr id="10" name="Rectángulo 9"/>
              <p:cNvSpPr>
                <a:spLocks noRot="1" noChangeAspect="1" noMove="1" noResize="1" noEditPoints="1" noAdjustHandles="1" noChangeArrowheads="1" noChangeShapeType="1" noTextEdit="1"/>
              </p:cNvSpPr>
              <p:nvPr/>
            </p:nvSpPr>
            <p:spPr>
              <a:xfrm>
                <a:off x="9666772" y="3564274"/>
                <a:ext cx="3626955" cy="2027222"/>
              </a:xfrm>
              <a:prstGeom prst="rect">
                <a:avLst/>
              </a:prstGeom>
              <a:blipFill>
                <a:blip r:embed="rId5"/>
                <a:stretch>
                  <a:fillRect l="-336" r="-168"/>
                </a:stretch>
              </a:blipFill>
            </p:spPr>
            <p:txBody>
              <a:bodyPr/>
              <a:lstStyle/>
              <a:p>
                <a:r>
                  <a:rPr lang="es-ES">
                    <a:noFill/>
                  </a:rPr>
                  <a:t> </a:t>
                </a:r>
              </a:p>
            </p:txBody>
          </p:sp>
        </mc:Fallback>
      </mc:AlternateContent>
      <p:graphicFrame>
        <p:nvGraphicFramePr>
          <p:cNvPr id="11" name="Tabla 10"/>
          <p:cNvGraphicFramePr>
            <a:graphicFrameLocks noGrp="1"/>
          </p:cNvGraphicFramePr>
          <p:nvPr>
            <p:extLst>
              <p:ext uri="{D42A27DB-BD31-4B8C-83A1-F6EECF244321}">
                <p14:modId xmlns:p14="http://schemas.microsoft.com/office/powerpoint/2010/main" val="1112086143"/>
              </p:ext>
            </p:extLst>
          </p:nvPr>
        </p:nvGraphicFramePr>
        <p:xfrm>
          <a:off x="10467099" y="5821601"/>
          <a:ext cx="6325440" cy="4122504"/>
        </p:xfrm>
        <a:graphic>
          <a:graphicData uri="http://schemas.openxmlformats.org/drawingml/2006/table">
            <a:tbl>
              <a:tblPr>
                <a:tableStyleId>{5C22544A-7EE6-4342-B048-85BDC9FD1C3A}</a:tableStyleId>
              </a:tblPr>
              <a:tblGrid>
                <a:gridCol w="1265088">
                  <a:extLst>
                    <a:ext uri="{9D8B030D-6E8A-4147-A177-3AD203B41FA5}">
                      <a16:colId xmlns:a16="http://schemas.microsoft.com/office/drawing/2014/main" val="3409797488"/>
                    </a:ext>
                  </a:extLst>
                </a:gridCol>
                <a:gridCol w="1265088">
                  <a:extLst>
                    <a:ext uri="{9D8B030D-6E8A-4147-A177-3AD203B41FA5}">
                      <a16:colId xmlns:a16="http://schemas.microsoft.com/office/drawing/2014/main" val="950096933"/>
                    </a:ext>
                  </a:extLst>
                </a:gridCol>
                <a:gridCol w="1265088">
                  <a:extLst>
                    <a:ext uri="{9D8B030D-6E8A-4147-A177-3AD203B41FA5}">
                      <a16:colId xmlns:a16="http://schemas.microsoft.com/office/drawing/2014/main" val="533572223"/>
                    </a:ext>
                  </a:extLst>
                </a:gridCol>
                <a:gridCol w="1265088">
                  <a:extLst>
                    <a:ext uri="{9D8B030D-6E8A-4147-A177-3AD203B41FA5}">
                      <a16:colId xmlns:a16="http://schemas.microsoft.com/office/drawing/2014/main" val="2976629054"/>
                    </a:ext>
                  </a:extLst>
                </a:gridCol>
                <a:gridCol w="1265088">
                  <a:extLst>
                    <a:ext uri="{9D8B030D-6E8A-4147-A177-3AD203B41FA5}">
                      <a16:colId xmlns:a16="http://schemas.microsoft.com/office/drawing/2014/main" val="4198574461"/>
                    </a:ext>
                  </a:extLst>
                </a:gridCol>
              </a:tblGrid>
              <a:tr h="343542">
                <a:tc>
                  <a:txBody>
                    <a:bodyPr/>
                    <a:lstStyle/>
                    <a:p>
                      <a:pPr algn="ctr">
                        <a:lnSpc>
                          <a:spcPct val="115000"/>
                        </a:lnSpc>
                        <a:spcAft>
                          <a:spcPts val="0"/>
                        </a:spcAft>
                      </a:pPr>
                      <a:r>
                        <a:rPr lang="es-ES" sz="1800">
                          <a:effectLst/>
                        </a:rPr>
                        <a:t>Años</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Ecuador</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Colombia</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Perú</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Bolivia</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4159713759"/>
                  </a:ext>
                </a:extLst>
              </a:tr>
              <a:tr h="343542">
                <a:tc>
                  <a:txBody>
                    <a:bodyPr/>
                    <a:lstStyle/>
                    <a:p>
                      <a:pPr algn="ctr">
                        <a:lnSpc>
                          <a:spcPct val="115000"/>
                        </a:lnSpc>
                        <a:spcAft>
                          <a:spcPts val="0"/>
                        </a:spcAft>
                      </a:pPr>
                      <a:r>
                        <a:rPr lang="es-ES" sz="1800">
                          <a:effectLst/>
                        </a:rPr>
                        <a:t>2010</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1,55</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0,71</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0,90</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1,10</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596559963"/>
                  </a:ext>
                </a:extLst>
              </a:tr>
              <a:tr h="343542">
                <a:tc>
                  <a:txBody>
                    <a:bodyPr/>
                    <a:lstStyle/>
                    <a:p>
                      <a:pPr algn="ctr">
                        <a:lnSpc>
                          <a:spcPct val="115000"/>
                        </a:lnSpc>
                        <a:spcAft>
                          <a:spcPts val="0"/>
                        </a:spcAft>
                      </a:pPr>
                      <a:r>
                        <a:rPr lang="es-ES" sz="1800">
                          <a:effectLst/>
                        </a:rPr>
                        <a:t>2011</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1,61</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0,64</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0,92</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1,09</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868863306"/>
                  </a:ext>
                </a:extLst>
              </a:tr>
              <a:tr h="343542">
                <a:tc>
                  <a:txBody>
                    <a:bodyPr/>
                    <a:lstStyle/>
                    <a:p>
                      <a:pPr algn="ctr">
                        <a:lnSpc>
                          <a:spcPct val="115000"/>
                        </a:lnSpc>
                        <a:spcAft>
                          <a:spcPts val="0"/>
                        </a:spcAft>
                      </a:pPr>
                      <a:r>
                        <a:rPr lang="es-ES" sz="1800">
                          <a:effectLst/>
                        </a:rPr>
                        <a:t>2012</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1,65</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0,66</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0,97</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1,28</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796292179"/>
                  </a:ext>
                </a:extLst>
              </a:tr>
              <a:tr h="343542">
                <a:tc>
                  <a:txBody>
                    <a:bodyPr/>
                    <a:lstStyle/>
                    <a:p>
                      <a:pPr algn="ctr">
                        <a:lnSpc>
                          <a:spcPct val="115000"/>
                        </a:lnSpc>
                        <a:spcAft>
                          <a:spcPts val="0"/>
                        </a:spcAft>
                      </a:pPr>
                      <a:r>
                        <a:rPr lang="es-ES" sz="1800">
                          <a:effectLst/>
                        </a:rPr>
                        <a:t>2013</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1,59</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0,65</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0,99</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dirty="0">
                          <a:effectLst/>
                        </a:rPr>
                        <a:t>1,35</a:t>
                      </a:r>
                      <a:endParaRPr lang="es-ES" sz="18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694438487"/>
                  </a:ext>
                </a:extLst>
              </a:tr>
              <a:tr h="343542">
                <a:tc>
                  <a:txBody>
                    <a:bodyPr/>
                    <a:lstStyle/>
                    <a:p>
                      <a:pPr algn="ctr">
                        <a:lnSpc>
                          <a:spcPct val="115000"/>
                        </a:lnSpc>
                        <a:spcAft>
                          <a:spcPts val="0"/>
                        </a:spcAft>
                      </a:pPr>
                      <a:r>
                        <a:rPr lang="es-ES" sz="1800">
                          <a:effectLst/>
                        </a:rPr>
                        <a:t>2014</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1,51</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0,70</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1,11</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1,35</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561518335"/>
                  </a:ext>
                </a:extLst>
              </a:tr>
              <a:tr h="343542">
                <a:tc>
                  <a:txBody>
                    <a:bodyPr/>
                    <a:lstStyle/>
                    <a:p>
                      <a:pPr algn="ctr">
                        <a:lnSpc>
                          <a:spcPct val="115000"/>
                        </a:lnSpc>
                        <a:spcAft>
                          <a:spcPts val="0"/>
                        </a:spcAft>
                      </a:pPr>
                      <a:r>
                        <a:rPr lang="es-ES" sz="1800">
                          <a:effectLst/>
                        </a:rPr>
                        <a:t>2015</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1,68</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0,85</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0,99</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1,56</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484421816"/>
                  </a:ext>
                </a:extLst>
              </a:tr>
              <a:tr h="343542">
                <a:tc>
                  <a:txBody>
                    <a:bodyPr/>
                    <a:lstStyle/>
                    <a:p>
                      <a:pPr algn="ctr">
                        <a:lnSpc>
                          <a:spcPct val="115000"/>
                        </a:lnSpc>
                        <a:spcAft>
                          <a:spcPts val="0"/>
                        </a:spcAft>
                      </a:pPr>
                      <a:r>
                        <a:rPr lang="es-ES" sz="1800">
                          <a:effectLst/>
                        </a:rPr>
                        <a:t>2016</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1,66</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0,81</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0,88</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1,67</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527886381"/>
                  </a:ext>
                </a:extLst>
              </a:tr>
              <a:tr h="343542">
                <a:tc>
                  <a:txBody>
                    <a:bodyPr/>
                    <a:lstStyle/>
                    <a:p>
                      <a:pPr algn="ctr">
                        <a:lnSpc>
                          <a:spcPct val="115000"/>
                        </a:lnSpc>
                        <a:spcAft>
                          <a:spcPts val="0"/>
                        </a:spcAft>
                      </a:pPr>
                      <a:r>
                        <a:rPr lang="es-ES" sz="1800">
                          <a:effectLst/>
                        </a:rPr>
                        <a:t>2017</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1,62</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0,72</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0,89</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1,26</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065291836"/>
                  </a:ext>
                </a:extLst>
              </a:tr>
              <a:tr h="343542">
                <a:tc>
                  <a:txBody>
                    <a:bodyPr/>
                    <a:lstStyle/>
                    <a:p>
                      <a:pPr algn="ctr">
                        <a:lnSpc>
                          <a:spcPct val="115000"/>
                        </a:lnSpc>
                        <a:spcAft>
                          <a:spcPts val="0"/>
                        </a:spcAft>
                      </a:pPr>
                      <a:r>
                        <a:rPr lang="es-ES" sz="1800">
                          <a:effectLst/>
                        </a:rPr>
                        <a:t>2018</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1,61</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0,73</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0,91</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1,37</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029844631"/>
                  </a:ext>
                </a:extLst>
              </a:tr>
              <a:tr h="343542">
                <a:tc>
                  <a:txBody>
                    <a:bodyPr/>
                    <a:lstStyle/>
                    <a:p>
                      <a:pPr algn="ctr">
                        <a:lnSpc>
                          <a:spcPct val="115000"/>
                        </a:lnSpc>
                        <a:spcAft>
                          <a:spcPts val="0"/>
                        </a:spcAft>
                      </a:pPr>
                      <a:r>
                        <a:rPr lang="es-ES" sz="1800">
                          <a:effectLst/>
                        </a:rPr>
                        <a:t>2019</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1,55</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0,85</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0,86</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1,51</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76296607"/>
                  </a:ext>
                </a:extLst>
              </a:tr>
              <a:tr h="343542">
                <a:tc>
                  <a:txBody>
                    <a:bodyPr/>
                    <a:lstStyle/>
                    <a:p>
                      <a:pPr algn="ctr">
                        <a:lnSpc>
                          <a:spcPct val="115000"/>
                        </a:lnSpc>
                        <a:spcAft>
                          <a:spcPts val="0"/>
                        </a:spcAft>
                      </a:pPr>
                      <a:r>
                        <a:rPr lang="es-ES" sz="1800">
                          <a:effectLst/>
                        </a:rPr>
                        <a:t>Promedio</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1,60</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0,73</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0,94</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dirty="0">
                          <a:effectLst/>
                        </a:rPr>
                        <a:t>1,35</a:t>
                      </a:r>
                      <a:endParaRPr lang="es-ES" sz="18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652073328"/>
                  </a:ext>
                </a:extLst>
              </a:tr>
            </a:tbl>
          </a:graphicData>
        </a:graphic>
      </p:graphicFrame>
      <p:sp>
        <p:nvSpPr>
          <p:cNvPr id="12" name="CuadroTexto 11"/>
          <p:cNvSpPr txBox="1"/>
          <p:nvPr/>
        </p:nvSpPr>
        <p:spPr>
          <a:xfrm>
            <a:off x="13798101" y="4577885"/>
            <a:ext cx="2994438" cy="923330"/>
          </a:xfrm>
          <a:prstGeom prst="rect">
            <a:avLst/>
          </a:prstGeom>
          <a:noFill/>
        </p:spPr>
        <p:txBody>
          <a:bodyPr wrap="square" rtlCol="0">
            <a:spAutoFit/>
          </a:bodyPr>
          <a:lstStyle/>
          <a:p>
            <a:r>
              <a:rPr lang="es-ES" dirty="0" smtClean="0"/>
              <a:t>=1 No hay sesgo</a:t>
            </a:r>
          </a:p>
          <a:p>
            <a:r>
              <a:rPr lang="es-ES" dirty="0" smtClean="0"/>
              <a:t>Menor a 1= menor intensidad</a:t>
            </a:r>
          </a:p>
          <a:p>
            <a:r>
              <a:rPr lang="es-ES" dirty="0" smtClean="0"/>
              <a:t>Mayor a 1= mayor intensidad</a:t>
            </a:r>
            <a:endParaRPr lang="es-ES" dirty="0"/>
          </a:p>
        </p:txBody>
      </p:sp>
    </p:spTree>
    <p:extLst>
      <p:ext uri="{BB962C8B-B14F-4D97-AF65-F5344CB8AC3E}">
        <p14:creationId xmlns:p14="http://schemas.microsoft.com/office/powerpoint/2010/main" val="2824855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676400" y="1104901"/>
            <a:ext cx="13857838" cy="1250258"/>
          </a:xfrm>
          <a:prstGeom prst="rect">
            <a:avLst/>
          </a:prstGeom>
        </p:spPr>
        <p:txBody>
          <a:bodyPr lIns="0" tIns="0" rIns="0" bIns="0" rtlCol="0" anchor="t">
            <a:spAutoFit/>
          </a:bodyPr>
          <a:lstStyle/>
          <a:p>
            <a:pPr algn="ctr">
              <a:lnSpc>
                <a:spcPts val="8640"/>
              </a:lnSpc>
            </a:pPr>
            <a:r>
              <a:rPr lang="en-US" sz="7200" dirty="0" err="1" smtClean="0">
                <a:solidFill>
                  <a:srgbClr val="0C45A6"/>
                </a:solidFill>
                <a:latin typeface="Montserrat Semi-Bold"/>
              </a:rPr>
              <a:t>Planteamiento</a:t>
            </a:r>
            <a:r>
              <a:rPr lang="en-US" sz="7200" dirty="0" smtClean="0">
                <a:solidFill>
                  <a:srgbClr val="0C45A6"/>
                </a:solidFill>
                <a:latin typeface="Montserrat Semi-Bold"/>
              </a:rPr>
              <a:t> del </a:t>
            </a:r>
            <a:r>
              <a:rPr lang="en-US" sz="7200" dirty="0" err="1" smtClean="0">
                <a:solidFill>
                  <a:srgbClr val="0C45A6"/>
                </a:solidFill>
                <a:latin typeface="Montserrat Semi-Bold"/>
              </a:rPr>
              <a:t>problema</a:t>
            </a:r>
            <a:endParaRPr lang="en-US" sz="7200" dirty="0">
              <a:solidFill>
                <a:srgbClr val="0C45A6"/>
              </a:solidFill>
              <a:latin typeface="Montserrat Semi-Bold"/>
            </a:endParaRPr>
          </a:p>
        </p:txBody>
      </p:sp>
      <p:sp>
        <p:nvSpPr>
          <p:cNvPr id="6" name="AutoShape 6"/>
          <p:cNvSpPr/>
          <p:nvPr/>
        </p:nvSpPr>
        <p:spPr>
          <a:xfrm>
            <a:off x="0" y="9378186"/>
            <a:ext cx="18288000" cy="908814"/>
          </a:xfrm>
          <a:prstGeom prst="rect">
            <a:avLst/>
          </a:prstGeom>
          <a:solidFill>
            <a:srgbClr val="FDCF60"/>
          </a:solidFill>
        </p:spPr>
      </p:sp>
      <p:grpSp>
        <p:nvGrpSpPr>
          <p:cNvPr id="7" name="Group 2"/>
          <p:cNvGrpSpPr/>
          <p:nvPr/>
        </p:nvGrpSpPr>
        <p:grpSpPr>
          <a:xfrm>
            <a:off x="662286" y="3365166"/>
            <a:ext cx="4844715" cy="4556773"/>
            <a:chOff x="0" y="0"/>
            <a:chExt cx="6459620" cy="6075702"/>
          </a:xfrm>
        </p:grpSpPr>
        <p:sp>
          <p:nvSpPr>
            <p:cNvPr id="8" name="AutoShape 3"/>
            <p:cNvSpPr/>
            <p:nvPr/>
          </p:nvSpPr>
          <p:spPr>
            <a:xfrm>
              <a:off x="0" y="0"/>
              <a:ext cx="1044803" cy="144381"/>
            </a:xfrm>
            <a:prstGeom prst="rect">
              <a:avLst/>
            </a:prstGeom>
            <a:solidFill>
              <a:srgbClr val="0C45A6"/>
            </a:solidFill>
          </p:spPr>
        </p:sp>
        <p:sp>
          <p:nvSpPr>
            <p:cNvPr id="9" name="TextBox 4"/>
            <p:cNvSpPr txBox="1"/>
            <p:nvPr/>
          </p:nvSpPr>
          <p:spPr>
            <a:xfrm>
              <a:off x="0" y="535719"/>
              <a:ext cx="6459620" cy="5539983"/>
            </a:xfrm>
            <a:prstGeom prst="rect">
              <a:avLst/>
            </a:prstGeom>
          </p:spPr>
          <p:txBody>
            <a:bodyPr lIns="0" tIns="0" rIns="0" bIns="0" rtlCol="0" anchor="t">
              <a:spAutoFit/>
            </a:bodyPr>
            <a:lstStyle/>
            <a:p>
              <a:pPr>
                <a:lnSpc>
                  <a:spcPts val="3600"/>
                </a:lnSpc>
              </a:pPr>
              <a:r>
                <a:rPr lang="en-US" sz="2400" b="1" dirty="0">
                  <a:solidFill>
                    <a:srgbClr val="16214B"/>
                  </a:solidFill>
                  <a:latin typeface="Montserrat"/>
                </a:rPr>
                <a:t>¿</a:t>
              </a:r>
              <a:r>
                <a:rPr lang="en-US" sz="2400" b="1" dirty="0" err="1" smtClean="0">
                  <a:solidFill>
                    <a:srgbClr val="16214B"/>
                  </a:solidFill>
                  <a:latin typeface="Montserrat"/>
                </a:rPr>
                <a:t>Qué</a:t>
              </a:r>
              <a:r>
                <a:rPr lang="en-US" sz="2400" b="1" dirty="0" smtClean="0">
                  <a:solidFill>
                    <a:srgbClr val="16214B"/>
                  </a:solidFill>
                  <a:latin typeface="Montserrat"/>
                </a:rPr>
                <a:t> ha </a:t>
              </a:r>
              <a:r>
                <a:rPr lang="en-US" sz="2400" b="1" dirty="0" err="1" smtClean="0">
                  <a:solidFill>
                    <a:srgbClr val="16214B"/>
                  </a:solidFill>
                  <a:latin typeface="Montserrat"/>
                </a:rPr>
                <a:t>ocurrido</a:t>
              </a:r>
              <a:r>
                <a:rPr lang="en-US" sz="2400" b="1" dirty="0" smtClean="0">
                  <a:solidFill>
                    <a:srgbClr val="16214B"/>
                  </a:solidFill>
                  <a:latin typeface="Montserrat"/>
                </a:rPr>
                <a:t> con la CAN?</a:t>
              </a:r>
              <a:endParaRPr lang="en-US" sz="2400" dirty="0">
                <a:solidFill>
                  <a:srgbClr val="16214B"/>
                </a:solidFill>
                <a:latin typeface="Montserrat"/>
              </a:endParaRPr>
            </a:p>
            <a:p>
              <a:pPr>
                <a:lnSpc>
                  <a:spcPts val="3600"/>
                </a:lnSpc>
              </a:pPr>
              <a:r>
                <a:rPr lang="en-US" sz="2400" dirty="0" smtClean="0">
                  <a:solidFill>
                    <a:srgbClr val="16214B"/>
                  </a:solidFill>
                  <a:latin typeface="Montserrat"/>
                </a:rPr>
                <a:t>La CAN ha </a:t>
              </a:r>
              <a:r>
                <a:rPr lang="en-US" sz="2400" dirty="0" err="1" smtClean="0">
                  <a:solidFill>
                    <a:srgbClr val="16214B"/>
                  </a:solidFill>
                  <a:latin typeface="Montserrat"/>
                </a:rPr>
                <a:t>atravesado</a:t>
              </a:r>
              <a:r>
                <a:rPr lang="en-US" sz="2400" dirty="0" smtClean="0">
                  <a:solidFill>
                    <a:srgbClr val="16214B"/>
                  </a:solidFill>
                  <a:latin typeface="Montserrat"/>
                </a:rPr>
                <a:t> </a:t>
              </a:r>
              <a:r>
                <a:rPr lang="en-US" sz="2400" dirty="0" err="1" smtClean="0">
                  <a:solidFill>
                    <a:srgbClr val="16214B"/>
                  </a:solidFill>
                  <a:latin typeface="Montserrat"/>
                </a:rPr>
                <a:t>por</a:t>
              </a:r>
              <a:r>
                <a:rPr lang="en-US" sz="2400" dirty="0" smtClean="0">
                  <a:solidFill>
                    <a:srgbClr val="16214B"/>
                  </a:solidFill>
                  <a:latin typeface="Montserrat"/>
                </a:rPr>
                <a:t> </a:t>
              </a:r>
              <a:r>
                <a:rPr lang="en-US" sz="2400" dirty="0" err="1" smtClean="0">
                  <a:solidFill>
                    <a:srgbClr val="16214B"/>
                  </a:solidFill>
                  <a:latin typeface="Montserrat"/>
                </a:rPr>
                <a:t>distintas</a:t>
              </a:r>
              <a:r>
                <a:rPr lang="en-US" sz="2400" dirty="0" smtClean="0">
                  <a:solidFill>
                    <a:srgbClr val="16214B"/>
                  </a:solidFill>
                  <a:latin typeface="Montserrat"/>
                </a:rPr>
                <a:t> </a:t>
              </a:r>
              <a:r>
                <a:rPr lang="en-US" sz="2400" dirty="0" err="1" smtClean="0">
                  <a:solidFill>
                    <a:srgbClr val="16214B"/>
                  </a:solidFill>
                  <a:latin typeface="Montserrat"/>
                </a:rPr>
                <a:t>etapas</a:t>
              </a:r>
              <a:r>
                <a:rPr lang="en-US" sz="2400" dirty="0" smtClean="0">
                  <a:solidFill>
                    <a:srgbClr val="16214B"/>
                  </a:solidFill>
                  <a:latin typeface="Montserrat"/>
                </a:rPr>
                <a:t> </a:t>
              </a:r>
              <a:r>
                <a:rPr lang="en-US" sz="2400" dirty="0" err="1" smtClean="0">
                  <a:solidFill>
                    <a:srgbClr val="16214B"/>
                  </a:solidFill>
                  <a:latin typeface="Montserrat"/>
                </a:rPr>
                <a:t>en</a:t>
              </a:r>
              <a:r>
                <a:rPr lang="en-US" sz="2400" dirty="0" smtClean="0">
                  <a:solidFill>
                    <a:srgbClr val="16214B"/>
                  </a:solidFill>
                  <a:latin typeface="Montserrat"/>
                </a:rPr>
                <a:t> </a:t>
              </a:r>
              <a:r>
                <a:rPr lang="en-US" sz="2400" dirty="0" err="1" smtClean="0">
                  <a:solidFill>
                    <a:srgbClr val="16214B"/>
                  </a:solidFill>
                  <a:latin typeface="Montserrat"/>
                </a:rPr>
                <a:t>su</a:t>
              </a:r>
              <a:r>
                <a:rPr lang="en-US" sz="2400" dirty="0" smtClean="0">
                  <a:solidFill>
                    <a:srgbClr val="16214B"/>
                  </a:solidFill>
                  <a:latin typeface="Montserrat"/>
                </a:rPr>
                <a:t> </a:t>
              </a:r>
              <a:r>
                <a:rPr lang="en-US" sz="2400" dirty="0" err="1" smtClean="0">
                  <a:solidFill>
                    <a:srgbClr val="16214B"/>
                  </a:solidFill>
                  <a:latin typeface="Montserrat"/>
                </a:rPr>
                <a:t>proceso</a:t>
              </a:r>
              <a:r>
                <a:rPr lang="en-US" sz="2400" dirty="0" smtClean="0">
                  <a:solidFill>
                    <a:srgbClr val="16214B"/>
                  </a:solidFill>
                  <a:latin typeface="Montserrat"/>
                </a:rPr>
                <a:t> de </a:t>
              </a:r>
              <a:r>
                <a:rPr lang="en-US" sz="2400" dirty="0" err="1" smtClean="0">
                  <a:solidFill>
                    <a:srgbClr val="16214B"/>
                  </a:solidFill>
                  <a:latin typeface="Montserrat"/>
                </a:rPr>
                <a:t>evolución</a:t>
              </a:r>
              <a:r>
                <a:rPr lang="en-US" sz="2400" dirty="0" smtClean="0">
                  <a:solidFill>
                    <a:srgbClr val="16214B"/>
                  </a:solidFill>
                  <a:latin typeface="Montserrat"/>
                </a:rPr>
                <a:t> de </a:t>
              </a:r>
              <a:r>
                <a:rPr lang="en-US" sz="2400" dirty="0" err="1" smtClean="0">
                  <a:solidFill>
                    <a:srgbClr val="16214B"/>
                  </a:solidFill>
                  <a:latin typeface="Montserrat"/>
                </a:rPr>
                <a:t>integración</a:t>
              </a:r>
              <a:r>
                <a:rPr lang="en-US" sz="2400" dirty="0" smtClean="0">
                  <a:solidFill>
                    <a:srgbClr val="16214B"/>
                  </a:solidFill>
                  <a:latin typeface="Montserrat"/>
                </a:rPr>
                <a:t>. </a:t>
              </a:r>
              <a:r>
                <a:rPr lang="en-US" sz="2400" dirty="0" err="1" smtClean="0">
                  <a:solidFill>
                    <a:srgbClr val="16214B"/>
                  </a:solidFill>
                  <a:latin typeface="Montserrat"/>
                </a:rPr>
                <a:t>Desde</a:t>
              </a:r>
              <a:r>
                <a:rPr lang="en-US" sz="2400" dirty="0" smtClean="0">
                  <a:solidFill>
                    <a:srgbClr val="16214B"/>
                  </a:solidFill>
                  <a:latin typeface="Montserrat"/>
                </a:rPr>
                <a:t> 1998 hasta el 2007 </a:t>
              </a:r>
              <a:r>
                <a:rPr lang="en-US" sz="2400" b="1" dirty="0" smtClean="0">
                  <a:solidFill>
                    <a:srgbClr val="16214B"/>
                  </a:solidFill>
                  <a:latin typeface="Montserrat"/>
                </a:rPr>
                <a:t>el </a:t>
              </a:r>
              <a:r>
                <a:rPr lang="en-US" sz="2400" b="1" dirty="0" err="1" smtClean="0">
                  <a:solidFill>
                    <a:srgbClr val="16214B"/>
                  </a:solidFill>
                  <a:latin typeface="Montserrat"/>
                </a:rPr>
                <a:t>comercio</a:t>
              </a:r>
              <a:r>
                <a:rPr lang="en-US" sz="2400" b="1" dirty="0" smtClean="0">
                  <a:solidFill>
                    <a:srgbClr val="16214B"/>
                  </a:solidFill>
                  <a:latin typeface="Montserrat"/>
                </a:rPr>
                <a:t> </a:t>
              </a:r>
              <a:r>
                <a:rPr lang="en-US" sz="2400" b="1" dirty="0" err="1" smtClean="0">
                  <a:solidFill>
                    <a:srgbClr val="16214B"/>
                  </a:solidFill>
                  <a:latin typeface="Montserrat"/>
                </a:rPr>
                <a:t>intracomunitario</a:t>
              </a:r>
              <a:r>
                <a:rPr lang="en-US" sz="2400" b="1" dirty="0" smtClean="0">
                  <a:solidFill>
                    <a:srgbClr val="16214B"/>
                  </a:solidFill>
                  <a:latin typeface="Montserrat"/>
                </a:rPr>
                <a:t> represent el 9% Se </a:t>
              </a:r>
              <a:r>
                <a:rPr lang="en-US" sz="2400" b="1" dirty="0" err="1" smtClean="0">
                  <a:solidFill>
                    <a:srgbClr val="16214B"/>
                  </a:solidFill>
                  <a:latin typeface="Montserrat"/>
                </a:rPr>
                <a:t>evidencia</a:t>
              </a:r>
              <a:r>
                <a:rPr lang="en-US" sz="2400" b="1" dirty="0" smtClean="0">
                  <a:solidFill>
                    <a:srgbClr val="16214B"/>
                  </a:solidFill>
                  <a:latin typeface="Montserrat"/>
                </a:rPr>
                <a:t> un </a:t>
              </a:r>
              <a:r>
                <a:rPr lang="en-US" sz="2400" b="1" dirty="0" err="1" smtClean="0">
                  <a:solidFill>
                    <a:srgbClr val="16214B"/>
                  </a:solidFill>
                  <a:latin typeface="Montserrat"/>
                </a:rPr>
                <a:t>desplazamiento</a:t>
              </a:r>
              <a:r>
                <a:rPr lang="en-US" sz="2400" b="1" dirty="0" smtClean="0">
                  <a:solidFill>
                    <a:srgbClr val="16214B"/>
                  </a:solidFill>
                  <a:latin typeface="Montserrat"/>
                </a:rPr>
                <a:t> dell </a:t>
              </a:r>
              <a:r>
                <a:rPr lang="en-US" sz="2400" b="1" dirty="0" err="1" smtClean="0">
                  <a:solidFill>
                    <a:srgbClr val="16214B"/>
                  </a:solidFill>
                  <a:latin typeface="Montserrat"/>
                </a:rPr>
                <a:t>comercio</a:t>
              </a:r>
              <a:r>
                <a:rPr lang="en-US" sz="2400" b="1" dirty="0" smtClean="0">
                  <a:solidFill>
                    <a:srgbClr val="16214B"/>
                  </a:solidFill>
                  <a:latin typeface="Montserrat"/>
                </a:rPr>
                <a:t> entre </a:t>
              </a:r>
              <a:r>
                <a:rPr lang="en-US" sz="2400" b="1" dirty="0" err="1" smtClean="0">
                  <a:solidFill>
                    <a:srgbClr val="16214B"/>
                  </a:solidFill>
                  <a:latin typeface="Montserrat"/>
                </a:rPr>
                <a:t>los</a:t>
              </a:r>
              <a:r>
                <a:rPr lang="en-US" sz="2400" b="1" dirty="0" smtClean="0">
                  <a:solidFill>
                    <a:srgbClr val="16214B"/>
                  </a:solidFill>
                  <a:latin typeface="Montserrat"/>
                </a:rPr>
                <a:t> </a:t>
              </a:r>
              <a:r>
                <a:rPr lang="en-US" sz="2400" b="1" dirty="0" err="1" smtClean="0">
                  <a:solidFill>
                    <a:srgbClr val="16214B"/>
                  </a:solidFill>
                  <a:latin typeface="Montserrat"/>
                </a:rPr>
                <a:t>miembros</a:t>
              </a:r>
              <a:r>
                <a:rPr lang="en-US" sz="2400" dirty="0" smtClean="0">
                  <a:solidFill>
                    <a:srgbClr val="16214B"/>
                  </a:solidFill>
                  <a:latin typeface="Montserrat"/>
                </a:rPr>
                <a:t>.</a:t>
              </a:r>
              <a:endParaRPr lang="en-US" sz="2400" dirty="0">
                <a:solidFill>
                  <a:srgbClr val="16214B"/>
                </a:solidFill>
                <a:latin typeface="Montserrat"/>
              </a:endParaRPr>
            </a:p>
          </p:txBody>
        </p:sp>
      </p:grpSp>
      <p:grpSp>
        <p:nvGrpSpPr>
          <p:cNvPr id="10" name="Group 5"/>
          <p:cNvGrpSpPr/>
          <p:nvPr/>
        </p:nvGrpSpPr>
        <p:grpSpPr>
          <a:xfrm>
            <a:off x="6465243" y="3316912"/>
            <a:ext cx="4844715" cy="3633443"/>
            <a:chOff x="0" y="0"/>
            <a:chExt cx="6459620" cy="4844594"/>
          </a:xfrm>
        </p:grpSpPr>
        <p:sp>
          <p:nvSpPr>
            <p:cNvPr id="11" name="AutoShape 6"/>
            <p:cNvSpPr/>
            <p:nvPr/>
          </p:nvSpPr>
          <p:spPr>
            <a:xfrm>
              <a:off x="0" y="0"/>
              <a:ext cx="1044803" cy="144381"/>
            </a:xfrm>
            <a:prstGeom prst="rect">
              <a:avLst/>
            </a:prstGeom>
            <a:solidFill>
              <a:srgbClr val="0C45A6"/>
            </a:solidFill>
          </p:spPr>
        </p:sp>
        <p:sp>
          <p:nvSpPr>
            <p:cNvPr id="12" name="TextBox 7"/>
            <p:cNvSpPr txBox="1"/>
            <p:nvPr/>
          </p:nvSpPr>
          <p:spPr>
            <a:xfrm>
              <a:off x="0" y="535719"/>
              <a:ext cx="6459620" cy="4308875"/>
            </a:xfrm>
            <a:prstGeom prst="rect">
              <a:avLst/>
            </a:prstGeom>
          </p:spPr>
          <p:txBody>
            <a:bodyPr lIns="0" tIns="0" rIns="0" bIns="0" rtlCol="0" anchor="t">
              <a:spAutoFit/>
            </a:bodyPr>
            <a:lstStyle/>
            <a:p>
              <a:pPr>
                <a:lnSpc>
                  <a:spcPts val="3600"/>
                </a:lnSpc>
              </a:pPr>
              <a:r>
                <a:rPr lang="en-US" sz="2400" b="1" dirty="0" smtClean="0">
                  <a:solidFill>
                    <a:srgbClr val="16214B"/>
                  </a:solidFill>
                  <a:latin typeface="Montserrat"/>
                </a:rPr>
                <a:t>¿</a:t>
              </a:r>
              <a:r>
                <a:rPr lang="en-US" sz="2400" b="1" dirty="0" err="1" smtClean="0">
                  <a:solidFill>
                    <a:srgbClr val="16214B"/>
                  </a:solidFill>
                  <a:latin typeface="Montserrat"/>
                </a:rPr>
                <a:t>Qué</a:t>
              </a:r>
              <a:r>
                <a:rPr lang="en-US" sz="2400" b="1" dirty="0" smtClean="0">
                  <a:solidFill>
                    <a:srgbClr val="16214B"/>
                  </a:solidFill>
                  <a:latin typeface="Montserrat"/>
                </a:rPr>
                <a:t> </a:t>
              </a:r>
              <a:r>
                <a:rPr lang="en-US" sz="2400" b="1" dirty="0" err="1" smtClean="0">
                  <a:solidFill>
                    <a:srgbClr val="16214B"/>
                  </a:solidFill>
                  <a:latin typeface="Montserrat"/>
                </a:rPr>
                <a:t>motiva</a:t>
              </a:r>
              <a:r>
                <a:rPr lang="en-US" sz="2400" b="1" dirty="0" smtClean="0">
                  <a:solidFill>
                    <a:srgbClr val="16214B"/>
                  </a:solidFill>
                  <a:latin typeface="Montserrat"/>
                </a:rPr>
                <a:t> la </a:t>
              </a:r>
              <a:r>
                <a:rPr lang="en-US" sz="2400" b="1" dirty="0" err="1" smtClean="0">
                  <a:solidFill>
                    <a:srgbClr val="16214B"/>
                  </a:solidFill>
                  <a:latin typeface="Montserrat"/>
                </a:rPr>
                <a:t>baja</a:t>
              </a:r>
              <a:r>
                <a:rPr lang="en-US" sz="2400" b="1" dirty="0" smtClean="0">
                  <a:solidFill>
                    <a:srgbClr val="16214B"/>
                  </a:solidFill>
                  <a:latin typeface="Montserrat"/>
                </a:rPr>
                <a:t> </a:t>
              </a:r>
              <a:r>
                <a:rPr lang="en-US" sz="2400" b="1" dirty="0" err="1" smtClean="0">
                  <a:solidFill>
                    <a:srgbClr val="16214B"/>
                  </a:solidFill>
                  <a:latin typeface="Montserrat"/>
                </a:rPr>
                <a:t>representatividad</a:t>
              </a:r>
              <a:r>
                <a:rPr lang="en-US" sz="2400" b="1" dirty="0" smtClean="0">
                  <a:solidFill>
                    <a:srgbClr val="16214B"/>
                  </a:solidFill>
                  <a:latin typeface="Montserrat"/>
                </a:rPr>
                <a:t> del </a:t>
              </a:r>
              <a:r>
                <a:rPr lang="en-US" sz="2400" b="1" dirty="0" err="1" smtClean="0">
                  <a:solidFill>
                    <a:srgbClr val="16214B"/>
                  </a:solidFill>
                  <a:latin typeface="Montserrat"/>
                </a:rPr>
                <a:t>comercio</a:t>
              </a:r>
              <a:r>
                <a:rPr lang="en-US" sz="2400" b="1" dirty="0" smtClean="0">
                  <a:solidFill>
                    <a:srgbClr val="16214B"/>
                  </a:solidFill>
                  <a:latin typeface="Montserrat"/>
                </a:rPr>
                <a:t> </a:t>
              </a:r>
              <a:r>
                <a:rPr lang="en-US" sz="2400" b="1" dirty="0" err="1" smtClean="0">
                  <a:solidFill>
                    <a:srgbClr val="16214B"/>
                  </a:solidFill>
                  <a:latin typeface="Montserrat"/>
                </a:rPr>
                <a:t>intracomunitario</a:t>
              </a:r>
              <a:r>
                <a:rPr lang="en-US" sz="2400" b="1" dirty="0" smtClean="0">
                  <a:solidFill>
                    <a:srgbClr val="16214B"/>
                  </a:solidFill>
                  <a:latin typeface="Montserrat"/>
                </a:rPr>
                <a:t>?</a:t>
              </a:r>
            </a:p>
            <a:p>
              <a:pPr marL="342900" indent="-342900">
                <a:lnSpc>
                  <a:spcPts val="3600"/>
                </a:lnSpc>
                <a:buFontTx/>
                <a:buChar char="-"/>
              </a:pPr>
              <a:r>
                <a:rPr lang="en-US" sz="2400" dirty="0" err="1" smtClean="0">
                  <a:solidFill>
                    <a:srgbClr val="16214B"/>
                  </a:solidFill>
                  <a:latin typeface="Montserrat"/>
                </a:rPr>
                <a:t>Acuerdos</a:t>
              </a:r>
              <a:r>
                <a:rPr lang="en-US" sz="2400" dirty="0" smtClean="0">
                  <a:solidFill>
                    <a:srgbClr val="16214B"/>
                  </a:solidFill>
                  <a:latin typeface="Montserrat"/>
                </a:rPr>
                <a:t> de </a:t>
              </a:r>
              <a:r>
                <a:rPr lang="en-US" sz="2400" dirty="0" err="1" smtClean="0">
                  <a:solidFill>
                    <a:srgbClr val="16214B"/>
                  </a:solidFill>
                  <a:latin typeface="Montserrat"/>
                </a:rPr>
                <a:t>libre</a:t>
              </a:r>
              <a:r>
                <a:rPr lang="en-US" sz="2400" dirty="0" smtClean="0">
                  <a:solidFill>
                    <a:srgbClr val="16214B"/>
                  </a:solidFill>
                  <a:latin typeface="Montserrat"/>
                </a:rPr>
                <a:t> </a:t>
              </a:r>
              <a:r>
                <a:rPr lang="en-US" sz="2400" dirty="0" err="1" smtClean="0">
                  <a:solidFill>
                    <a:srgbClr val="16214B"/>
                  </a:solidFill>
                  <a:latin typeface="Montserrat"/>
                </a:rPr>
                <a:t>comercio</a:t>
              </a:r>
              <a:r>
                <a:rPr lang="en-US" sz="2400" dirty="0" smtClean="0">
                  <a:solidFill>
                    <a:srgbClr val="16214B"/>
                  </a:solidFill>
                  <a:latin typeface="Montserrat"/>
                </a:rPr>
                <a:t> </a:t>
              </a:r>
              <a:r>
                <a:rPr lang="en-US" sz="2400" dirty="0" err="1" smtClean="0">
                  <a:solidFill>
                    <a:srgbClr val="16214B"/>
                  </a:solidFill>
                  <a:latin typeface="Montserrat"/>
                </a:rPr>
                <a:t>firmados</a:t>
              </a:r>
              <a:r>
                <a:rPr lang="en-US" sz="2400" dirty="0" smtClean="0">
                  <a:solidFill>
                    <a:srgbClr val="16214B"/>
                  </a:solidFill>
                  <a:latin typeface="Montserrat"/>
                </a:rPr>
                <a:t> con </a:t>
              </a:r>
              <a:r>
                <a:rPr lang="en-US" sz="2400" dirty="0" err="1" smtClean="0">
                  <a:solidFill>
                    <a:srgbClr val="16214B"/>
                  </a:solidFill>
                  <a:latin typeface="Montserrat"/>
                </a:rPr>
                <a:t>terceros</a:t>
              </a:r>
              <a:r>
                <a:rPr lang="en-US" sz="2400" dirty="0" smtClean="0">
                  <a:solidFill>
                    <a:srgbClr val="16214B"/>
                  </a:solidFill>
                  <a:latin typeface="Montserrat"/>
                </a:rPr>
                <a:t> </a:t>
              </a:r>
              <a:r>
                <a:rPr lang="en-US" sz="2400" dirty="0" err="1" smtClean="0">
                  <a:solidFill>
                    <a:srgbClr val="16214B"/>
                  </a:solidFill>
                  <a:latin typeface="Montserrat"/>
                </a:rPr>
                <a:t>países</a:t>
              </a:r>
              <a:endParaRPr lang="en-US" sz="2400" dirty="0" smtClean="0">
                <a:solidFill>
                  <a:srgbClr val="16214B"/>
                </a:solidFill>
                <a:latin typeface="Montserrat"/>
              </a:endParaRPr>
            </a:p>
            <a:p>
              <a:pPr marL="342900" indent="-342900">
                <a:lnSpc>
                  <a:spcPts val="3600"/>
                </a:lnSpc>
                <a:buFontTx/>
                <a:buChar char="-"/>
              </a:pPr>
              <a:r>
                <a:rPr lang="en-US" sz="2400" dirty="0" err="1" smtClean="0">
                  <a:solidFill>
                    <a:srgbClr val="16214B"/>
                  </a:solidFill>
                  <a:latin typeface="Montserrat"/>
                </a:rPr>
                <a:t>Prácticas</a:t>
              </a:r>
              <a:r>
                <a:rPr lang="en-US" sz="2400" dirty="0" smtClean="0">
                  <a:solidFill>
                    <a:srgbClr val="16214B"/>
                  </a:solidFill>
                  <a:latin typeface="Montserrat"/>
                </a:rPr>
                <a:t> </a:t>
              </a:r>
              <a:r>
                <a:rPr lang="en-US" sz="2400" dirty="0" err="1" smtClean="0">
                  <a:solidFill>
                    <a:srgbClr val="16214B"/>
                  </a:solidFill>
                  <a:latin typeface="Montserrat"/>
                </a:rPr>
                <a:t>desleales</a:t>
              </a:r>
              <a:r>
                <a:rPr lang="en-US" sz="2400" dirty="0" smtClean="0">
                  <a:solidFill>
                    <a:srgbClr val="16214B"/>
                  </a:solidFill>
                  <a:latin typeface="Montserrat"/>
                </a:rPr>
                <a:t> al </a:t>
              </a:r>
              <a:r>
                <a:rPr lang="en-US" sz="2400" dirty="0" err="1" smtClean="0">
                  <a:solidFill>
                    <a:srgbClr val="16214B"/>
                  </a:solidFill>
                  <a:latin typeface="Montserrat"/>
                </a:rPr>
                <a:t>comercio</a:t>
              </a:r>
              <a:endParaRPr lang="en-US" sz="2400" dirty="0" smtClean="0">
                <a:solidFill>
                  <a:srgbClr val="16214B"/>
                </a:solidFill>
                <a:latin typeface="Montserrat"/>
              </a:endParaRPr>
            </a:p>
          </p:txBody>
        </p:sp>
      </p:grpSp>
      <p:grpSp>
        <p:nvGrpSpPr>
          <p:cNvPr id="13" name="Group 8"/>
          <p:cNvGrpSpPr/>
          <p:nvPr/>
        </p:nvGrpSpPr>
        <p:grpSpPr>
          <a:xfrm>
            <a:off x="12268200" y="3327574"/>
            <a:ext cx="4844715" cy="4095108"/>
            <a:chOff x="0" y="0"/>
            <a:chExt cx="6459620" cy="5460148"/>
          </a:xfrm>
        </p:grpSpPr>
        <p:sp>
          <p:nvSpPr>
            <p:cNvPr id="14" name="AutoShape 9"/>
            <p:cNvSpPr/>
            <p:nvPr/>
          </p:nvSpPr>
          <p:spPr>
            <a:xfrm>
              <a:off x="0" y="0"/>
              <a:ext cx="1044803" cy="144381"/>
            </a:xfrm>
            <a:prstGeom prst="rect">
              <a:avLst/>
            </a:prstGeom>
            <a:solidFill>
              <a:srgbClr val="0C45A6"/>
            </a:solidFill>
          </p:spPr>
        </p:sp>
        <p:sp>
          <p:nvSpPr>
            <p:cNvPr id="15" name="TextBox 10"/>
            <p:cNvSpPr txBox="1"/>
            <p:nvPr/>
          </p:nvSpPr>
          <p:spPr>
            <a:xfrm>
              <a:off x="0" y="535719"/>
              <a:ext cx="6459620" cy="4924429"/>
            </a:xfrm>
            <a:prstGeom prst="rect">
              <a:avLst/>
            </a:prstGeom>
          </p:spPr>
          <p:txBody>
            <a:bodyPr lIns="0" tIns="0" rIns="0" bIns="0" rtlCol="0" anchor="t">
              <a:spAutoFit/>
            </a:bodyPr>
            <a:lstStyle/>
            <a:p>
              <a:pPr>
                <a:lnSpc>
                  <a:spcPts val="3600"/>
                </a:lnSpc>
              </a:pPr>
              <a:r>
                <a:rPr lang="en-US" sz="2400" b="1" dirty="0" err="1" smtClean="0">
                  <a:solidFill>
                    <a:srgbClr val="16214B"/>
                  </a:solidFill>
                  <a:latin typeface="Montserrat"/>
                </a:rPr>
                <a:t>Importancia</a:t>
              </a:r>
              <a:r>
                <a:rPr lang="en-US" sz="2400" b="1" dirty="0" smtClean="0">
                  <a:solidFill>
                    <a:srgbClr val="16214B"/>
                  </a:solidFill>
                  <a:latin typeface="Montserrat"/>
                </a:rPr>
                <a:t> de la </a:t>
              </a:r>
              <a:r>
                <a:rPr lang="en-US" sz="2400" b="1" dirty="0" err="1" smtClean="0">
                  <a:solidFill>
                    <a:srgbClr val="16214B"/>
                  </a:solidFill>
                  <a:latin typeface="Montserrat"/>
                </a:rPr>
                <a:t>Investigación</a:t>
              </a:r>
              <a:endParaRPr lang="en-US" sz="2400" b="1" dirty="0" smtClean="0">
                <a:solidFill>
                  <a:srgbClr val="16214B"/>
                </a:solidFill>
                <a:latin typeface="Montserrat"/>
              </a:endParaRPr>
            </a:p>
            <a:p>
              <a:pPr marL="342900" indent="-342900">
                <a:lnSpc>
                  <a:spcPts val="3600"/>
                </a:lnSpc>
                <a:buFontTx/>
                <a:buChar char="-"/>
              </a:pPr>
              <a:r>
                <a:rPr lang="en-US" sz="2400" dirty="0" err="1" smtClean="0">
                  <a:solidFill>
                    <a:srgbClr val="16214B"/>
                  </a:solidFill>
                  <a:latin typeface="Montserrat"/>
                </a:rPr>
                <a:t>Actualización</a:t>
              </a:r>
              <a:r>
                <a:rPr lang="en-US" sz="2400" dirty="0" smtClean="0">
                  <a:solidFill>
                    <a:srgbClr val="16214B"/>
                  </a:solidFill>
                  <a:latin typeface="Montserrat"/>
                </a:rPr>
                <a:t> del </a:t>
              </a:r>
              <a:r>
                <a:rPr lang="en-US" sz="2400" dirty="0" err="1" smtClean="0">
                  <a:solidFill>
                    <a:srgbClr val="16214B"/>
                  </a:solidFill>
                  <a:latin typeface="Montserrat"/>
                </a:rPr>
                <a:t>conocimeinto</a:t>
              </a:r>
              <a:endParaRPr lang="en-US" sz="2400" dirty="0" smtClean="0">
                <a:solidFill>
                  <a:srgbClr val="16214B"/>
                </a:solidFill>
                <a:latin typeface="Montserrat"/>
              </a:endParaRPr>
            </a:p>
            <a:p>
              <a:pPr marL="342900" indent="-342900">
                <a:lnSpc>
                  <a:spcPts val="3600"/>
                </a:lnSpc>
                <a:buFontTx/>
                <a:buChar char="-"/>
              </a:pPr>
              <a:r>
                <a:rPr lang="en-US" sz="2400" dirty="0" smtClean="0">
                  <a:solidFill>
                    <a:srgbClr val="16214B"/>
                  </a:solidFill>
                  <a:latin typeface="Montserrat"/>
                </a:rPr>
                <a:t>Analizar la funcionalidad de la CAN </a:t>
              </a:r>
              <a:r>
                <a:rPr lang="en-US" sz="2400" dirty="0" err="1" smtClean="0">
                  <a:solidFill>
                    <a:srgbClr val="16214B"/>
                  </a:solidFill>
                  <a:latin typeface="Montserrat"/>
                </a:rPr>
                <a:t>en</a:t>
              </a:r>
              <a:r>
                <a:rPr lang="en-US" sz="2400" dirty="0" smtClean="0">
                  <a:solidFill>
                    <a:srgbClr val="16214B"/>
                  </a:solidFill>
                  <a:latin typeface="Montserrat"/>
                </a:rPr>
                <a:t> el </a:t>
              </a:r>
              <a:r>
                <a:rPr lang="en-US" sz="2400" dirty="0" err="1" smtClean="0">
                  <a:solidFill>
                    <a:srgbClr val="16214B"/>
                  </a:solidFill>
                  <a:latin typeface="Montserrat"/>
                </a:rPr>
                <a:t>perídoo</a:t>
              </a:r>
              <a:r>
                <a:rPr lang="en-US" sz="2400" dirty="0" smtClean="0">
                  <a:solidFill>
                    <a:srgbClr val="16214B"/>
                  </a:solidFill>
                  <a:latin typeface="Montserrat"/>
                </a:rPr>
                <a:t> actual</a:t>
              </a:r>
            </a:p>
            <a:p>
              <a:pPr marL="342900" indent="-342900">
                <a:lnSpc>
                  <a:spcPts val="3600"/>
                </a:lnSpc>
                <a:buFontTx/>
                <a:buChar char="-"/>
              </a:pPr>
              <a:r>
                <a:rPr lang="en-US" sz="2400" dirty="0" err="1" smtClean="0">
                  <a:solidFill>
                    <a:srgbClr val="16214B"/>
                  </a:solidFill>
                  <a:latin typeface="Montserrat"/>
                </a:rPr>
                <a:t>Brindar</a:t>
              </a:r>
              <a:r>
                <a:rPr lang="en-US" sz="2400" dirty="0" smtClean="0">
                  <a:solidFill>
                    <a:srgbClr val="16214B"/>
                  </a:solidFill>
                  <a:latin typeface="Montserrat"/>
                </a:rPr>
                <a:t> </a:t>
              </a:r>
              <a:r>
                <a:rPr lang="en-US" sz="2400" dirty="0" err="1" smtClean="0">
                  <a:solidFill>
                    <a:srgbClr val="16214B"/>
                  </a:solidFill>
                  <a:latin typeface="Montserrat"/>
                </a:rPr>
                <a:t>pautas</a:t>
              </a:r>
              <a:r>
                <a:rPr lang="en-US" sz="2400" dirty="0" smtClean="0">
                  <a:solidFill>
                    <a:srgbClr val="16214B"/>
                  </a:solidFill>
                  <a:latin typeface="Montserrat"/>
                </a:rPr>
                <a:t> </a:t>
              </a:r>
              <a:r>
                <a:rPr lang="en-US" sz="2400" dirty="0" err="1" smtClean="0">
                  <a:solidFill>
                    <a:srgbClr val="16214B"/>
                  </a:solidFill>
                  <a:latin typeface="Montserrat"/>
                </a:rPr>
                <a:t>en</a:t>
              </a:r>
              <a:r>
                <a:rPr lang="en-US" sz="2400" dirty="0" smtClean="0">
                  <a:solidFill>
                    <a:srgbClr val="16214B"/>
                  </a:solidFill>
                  <a:latin typeface="Montserrat"/>
                </a:rPr>
                <a:t> material de </a:t>
              </a:r>
              <a:r>
                <a:rPr lang="en-US" sz="2400" dirty="0" err="1" smtClean="0">
                  <a:solidFill>
                    <a:srgbClr val="16214B"/>
                  </a:solidFill>
                  <a:latin typeface="Montserrat"/>
                </a:rPr>
                <a:t>política</a:t>
              </a:r>
              <a:r>
                <a:rPr lang="en-US" sz="2400" dirty="0" smtClean="0">
                  <a:solidFill>
                    <a:srgbClr val="16214B"/>
                  </a:solidFill>
                  <a:latin typeface="Montserrat"/>
                </a:rPr>
                <a:t> </a:t>
              </a:r>
              <a:r>
                <a:rPr lang="en-US" sz="2400" dirty="0" err="1" smtClean="0">
                  <a:solidFill>
                    <a:srgbClr val="16214B"/>
                  </a:solidFill>
                  <a:latin typeface="Montserrat"/>
                </a:rPr>
                <a:t>comercial</a:t>
              </a:r>
              <a:endParaRPr lang="en-US" sz="2400" dirty="0" smtClean="0">
                <a:solidFill>
                  <a:srgbClr val="16214B"/>
                </a:solidFill>
                <a:latin typeface="Montserrat"/>
              </a:endParaRPr>
            </a:p>
            <a:p>
              <a:pPr>
                <a:lnSpc>
                  <a:spcPts val="3600"/>
                </a:lnSpc>
              </a:pPr>
              <a:endParaRPr lang="en-US" sz="2400" dirty="0">
                <a:solidFill>
                  <a:srgbClr val="16214B"/>
                </a:solidFill>
                <a:latin typeface="Montserrat"/>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8610600" y="562715"/>
            <a:ext cx="9220200" cy="1062627"/>
            <a:chOff x="0" y="0"/>
            <a:chExt cx="11682415" cy="1416836"/>
          </a:xfrm>
        </p:grpSpPr>
        <p:sp>
          <p:nvSpPr>
            <p:cNvPr id="3" name="AutoShape 4"/>
            <p:cNvSpPr/>
            <p:nvPr/>
          </p:nvSpPr>
          <p:spPr>
            <a:xfrm>
              <a:off x="0" y="0"/>
              <a:ext cx="1044803" cy="144381"/>
            </a:xfrm>
            <a:prstGeom prst="rect">
              <a:avLst/>
            </a:prstGeom>
            <a:solidFill>
              <a:srgbClr val="FFC000"/>
            </a:solidFill>
          </p:spPr>
        </p:sp>
        <p:sp>
          <p:nvSpPr>
            <p:cNvPr id="4" name="TextBox 5"/>
            <p:cNvSpPr txBox="1"/>
            <p:nvPr/>
          </p:nvSpPr>
          <p:spPr>
            <a:xfrm>
              <a:off x="0" y="308840"/>
              <a:ext cx="11682415" cy="1107996"/>
            </a:xfrm>
            <a:prstGeom prst="rect">
              <a:avLst/>
            </a:prstGeom>
          </p:spPr>
          <p:txBody>
            <a:bodyPr lIns="0" tIns="0" rIns="0" bIns="0" rtlCol="0" anchor="t">
              <a:spAutoFit/>
            </a:bodyPr>
            <a:lstStyle/>
            <a:p>
              <a:r>
                <a:rPr lang="en-US" b="1" dirty="0" smtClean="0">
                  <a:latin typeface="Montserrat"/>
                </a:rPr>
                <a:t>ELASTICIDAD INGRESO DE LAS EXPORTACIONES/IMPORTACIONES INTRA Y EXTRA REGIONALES</a:t>
              </a:r>
              <a:endParaRPr lang="en-US" b="1" dirty="0">
                <a:latin typeface="Montserrat"/>
              </a:endParaRPr>
            </a:p>
          </p:txBody>
        </p:sp>
      </p:grpSp>
      <mc:AlternateContent xmlns:mc="http://schemas.openxmlformats.org/markup-compatibility/2006">
        <mc:Choice xmlns:a14="http://schemas.microsoft.com/office/drawing/2010/main" Requires="a14">
          <p:sp>
            <p:nvSpPr>
              <p:cNvPr id="5" name="Rectángulo 4"/>
              <p:cNvSpPr/>
              <p:nvPr/>
            </p:nvSpPr>
            <p:spPr>
              <a:xfrm>
                <a:off x="-533400" y="1712041"/>
                <a:ext cx="9144000" cy="2376933"/>
              </a:xfrm>
              <a:prstGeom prst="rect">
                <a:avLst/>
              </a:prstGeom>
            </p:spPr>
            <p:txBody>
              <a:bodyPr>
                <a:spAutoFit/>
              </a:bodyPr>
              <a:lstStyle/>
              <a:p>
                <a:pPr marL="457200" algn="ctr">
                  <a:lnSpc>
                    <a:spcPct val="200000"/>
                  </a:lnSpc>
                  <a:spcBef>
                    <a:spcPts val="1200"/>
                  </a:spcBef>
                  <a:spcAft>
                    <a:spcPts val="0"/>
                  </a:spcAft>
                </a:pPr>
                <a14:m>
                  <m:oMathPara xmlns:m="http://schemas.openxmlformats.org/officeDocument/2006/math">
                    <m:oMathParaPr>
                      <m:jc m:val="centerGroup"/>
                    </m:oMathParaPr>
                    <m:oMath xmlns:m="http://schemas.openxmlformats.org/officeDocument/2006/math">
                      <m:sSub>
                        <m:sSubPr>
                          <m:ctrlPr>
                            <a:rPr lang="es-ES" sz="2000" i="1">
                              <a:latin typeface="Cambria Math" panose="02040503050406030204" pitchFamily="18" charset="0"/>
                              <a:ea typeface="Arial" panose="020B0604020202020204" pitchFamily="34" charset="0"/>
                            </a:rPr>
                          </m:ctrlPr>
                        </m:sSubPr>
                        <m:e>
                          <m:r>
                            <a:rPr lang="es-ES" sz="2000" i="1">
                              <a:latin typeface="Cambria Math" panose="02040503050406030204" pitchFamily="18" charset="0"/>
                              <a:ea typeface="Arial" panose="020B0604020202020204" pitchFamily="34" charset="0"/>
                            </a:rPr>
                            <m:t>𝑃</m:t>
                          </m:r>
                        </m:e>
                        <m:sub>
                          <m:r>
                            <a:rPr lang="es-ES" sz="2000" i="1">
                              <a:latin typeface="Cambria Math" panose="02040503050406030204" pitchFamily="18" charset="0"/>
                              <a:ea typeface="Arial" panose="020B0604020202020204" pitchFamily="34" charset="0"/>
                            </a:rPr>
                            <m:t>𝑖𝑗</m:t>
                          </m:r>
                          <m:r>
                            <a:rPr lang="es-ES" sz="2000" i="1">
                              <a:latin typeface="Cambria Math" panose="02040503050406030204" pitchFamily="18" charset="0"/>
                              <a:ea typeface="Arial" panose="020B0604020202020204" pitchFamily="34" charset="0"/>
                            </a:rPr>
                            <m:t> </m:t>
                          </m:r>
                        </m:sub>
                      </m:sSub>
                      <m:r>
                        <a:rPr lang="es-ES" sz="2000" i="1">
                          <a:latin typeface="Cambria Math" panose="02040503050406030204" pitchFamily="18" charset="0"/>
                          <a:ea typeface="Arial" panose="020B0604020202020204" pitchFamily="34" charset="0"/>
                        </a:rPr>
                        <m:t>=</m:t>
                      </m:r>
                      <m:f>
                        <m:fPr>
                          <m:ctrlPr>
                            <a:rPr lang="es-ES" sz="2000" i="1">
                              <a:latin typeface="Cambria Math" panose="02040503050406030204" pitchFamily="18" charset="0"/>
                              <a:ea typeface="Arial" panose="020B0604020202020204" pitchFamily="34" charset="0"/>
                            </a:rPr>
                          </m:ctrlPr>
                        </m:fPr>
                        <m:num>
                          <m:sSub>
                            <m:sSubPr>
                              <m:ctrlPr>
                                <a:rPr lang="es-ES" sz="2000" i="1">
                                  <a:latin typeface="Cambria Math" panose="02040503050406030204" pitchFamily="18" charset="0"/>
                                  <a:ea typeface="Arial" panose="020B0604020202020204" pitchFamily="34" charset="0"/>
                                </a:rPr>
                              </m:ctrlPr>
                            </m:sSubPr>
                            <m:e>
                              <m:r>
                                <a:rPr lang="es-ES" sz="2000" i="1">
                                  <a:latin typeface="Cambria Math" panose="02040503050406030204" pitchFamily="18" charset="0"/>
                                  <a:ea typeface="Arial" panose="020B0604020202020204" pitchFamily="34" charset="0"/>
                                </a:rPr>
                                <m:t>𝑋</m:t>
                              </m:r>
                            </m:e>
                            <m:sub>
                              <m:r>
                                <a:rPr lang="es-ES" sz="2000" i="1">
                                  <a:latin typeface="Cambria Math" panose="02040503050406030204" pitchFamily="18" charset="0"/>
                                  <a:ea typeface="Arial" panose="020B0604020202020204" pitchFamily="34" charset="0"/>
                                </a:rPr>
                                <m:t>𝑖</m:t>
                              </m:r>
                            </m:sub>
                          </m:sSub>
                        </m:num>
                        <m:den>
                          <m:sSub>
                            <m:sSubPr>
                              <m:ctrlPr>
                                <a:rPr lang="es-ES" sz="2000" i="1">
                                  <a:latin typeface="Cambria Math" panose="02040503050406030204" pitchFamily="18" charset="0"/>
                                  <a:ea typeface="Arial" panose="020B0604020202020204" pitchFamily="34" charset="0"/>
                                </a:rPr>
                              </m:ctrlPr>
                            </m:sSubPr>
                            <m:e>
                              <m:r>
                                <a:rPr lang="es-ES" sz="2000" i="1">
                                  <a:latin typeface="Cambria Math" panose="02040503050406030204" pitchFamily="18" charset="0"/>
                                  <a:ea typeface="Arial" panose="020B0604020202020204" pitchFamily="34" charset="0"/>
                                </a:rPr>
                                <m:t>𝑃𝐼𝐵</m:t>
                              </m:r>
                            </m:e>
                            <m:sub>
                              <m:r>
                                <a:rPr lang="es-ES" sz="2000" i="1">
                                  <a:latin typeface="Cambria Math" panose="02040503050406030204" pitchFamily="18" charset="0"/>
                                  <a:ea typeface="Arial" panose="020B0604020202020204" pitchFamily="34" charset="0"/>
                                </a:rPr>
                                <m:t>𝑖𝑡</m:t>
                              </m:r>
                            </m:sub>
                          </m:sSub>
                        </m:den>
                      </m:f>
                      <m:r>
                        <a:rPr lang="es-ES" sz="2000" i="1">
                          <a:latin typeface="Cambria Math" panose="02040503050406030204" pitchFamily="18" charset="0"/>
                          <a:ea typeface="Arial" panose="020B0604020202020204" pitchFamily="34" charset="0"/>
                        </a:rPr>
                        <m:t>∗ </m:t>
                      </m:r>
                      <m:sSub>
                        <m:sSubPr>
                          <m:ctrlPr>
                            <a:rPr lang="es-ES" sz="2000" i="1">
                              <a:latin typeface="Cambria Math" panose="02040503050406030204" pitchFamily="18" charset="0"/>
                              <a:ea typeface="Arial" panose="020B0604020202020204" pitchFamily="34" charset="0"/>
                            </a:rPr>
                          </m:ctrlPr>
                        </m:sSubPr>
                        <m:e>
                          <m:r>
                            <a:rPr lang="es-ES" sz="2000" i="1">
                              <a:latin typeface="Cambria Math" panose="02040503050406030204" pitchFamily="18" charset="0"/>
                              <a:ea typeface="Arial" panose="020B0604020202020204" pitchFamily="34" charset="0"/>
                            </a:rPr>
                            <m:t>𝐼</m:t>
                          </m:r>
                        </m:e>
                        <m:sub>
                          <m:r>
                            <a:rPr lang="es-ES" sz="2000" i="1">
                              <a:latin typeface="Cambria Math" panose="02040503050406030204" pitchFamily="18" charset="0"/>
                              <a:ea typeface="Arial" panose="020B0604020202020204" pitchFamily="34" charset="0"/>
                            </a:rPr>
                            <m:t>𝑖𝑗</m:t>
                          </m:r>
                        </m:sub>
                      </m:sSub>
                    </m:oMath>
                  </m:oMathPara>
                </a14:m>
                <a:endParaRPr lang="es-ES" dirty="0">
                  <a:effectLst/>
                  <a:latin typeface="Arial" panose="020B0604020202020204" pitchFamily="34" charset="0"/>
                  <a:ea typeface="Arial" panose="020B0604020202020204" pitchFamily="34" charset="0"/>
                </a:endParaRPr>
              </a:p>
              <a:p>
                <a:pPr marL="457200" algn="ctr">
                  <a:lnSpc>
                    <a:spcPct val="200000"/>
                  </a:lnSpc>
                  <a:spcBef>
                    <a:spcPts val="1200"/>
                  </a:spcBef>
                  <a:spcAft>
                    <a:spcPts val="0"/>
                  </a:spcAft>
                </a:pPr>
                <a14:m>
                  <m:oMath xmlns:m="http://schemas.openxmlformats.org/officeDocument/2006/math">
                    <m:sSub>
                      <m:sSubPr>
                        <m:ctrlPr>
                          <a:rPr lang="es-ES" sz="2000" i="1">
                            <a:latin typeface="Cambria Math" panose="02040503050406030204" pitchFamily="18" charset="0"/>
                            <a:ea typeface="Arial" panose="020B0604020202020204" pitchFamily="34" charset="0"/>
                          </a:rPr>
                        </m:ctrlPr>
                      </m:sSubPr>
                      <m:e>
                        <m:r>
                          <a:rPr lang="es-ES" sz="2000" i="1">
                            <a:latin typeface="Cambria Math" panose="02040503050406030204" pitchFamily="18" charset="0"/>
                            <a:ea typeface="Arial" panose="020B0604020202020204" pitchFamily="34" charset="0"/>
                          </a:rPr>
                          <m:t>𝑃</m:t>
                        </m:r>
                      </m:e>
                      <m:sub>
                        <m:r>
                          <a:rPr lang="es-ES" sz="2000" i="1">
                            <a:latin typeface="Cambria Math" panose="02040503050406030204" pitchFamily="18" charset="0"/>
                            <a:ea typeface="Arial" panose="020B0604020202020204" pitchFamily="34" charset="0"/>
                          </a:rPr>
                          <m:t>𝑖𝑗</m:t>
                        </m:r>
                        <m:r>
                          <a:rPr lang="es-ES" sz="2000" i="1">
                            <a:latin typeface="Cambria Math" panose="02040503050406030204" pitchFamily="18" charset="0"/>
                            <a:ea typeface="Arial" panose="020B0604020202020204" pitchFamily="34" charset="0"/>
                          </a:rPr>
                          <m:t> </m:t>
                        </m:r>
                      </m:sub>
                    </m:sSub>
                  </m:oMath>
                </a14:m>
                <a:r>
                  <a:rPr lang="es-ES" sz="2000" dirty="0" smtClean="0">
                    <a:latin typeface="Arial" panose="020B0604020202020204" pitchFamily="34" charset="0"/>
                    <a:ea typeface="Arial" panose="020B0604020202020204" pitchFamily="34" charset="0"/>
                  </a:rPr>
                  <a:t>= </a:t>
                </a:r>
                <a14:m>
                  <m:oMath xmlns:m="http://schemas.openxmlformats.org/officeDocument/2006/math">
                    <m:f>
                      <m:fPr>
                        <m:ctrlPr>
                          <a:rPr lang="es-ES" sz="2000" i="1">
                            <a:latin typeface="Cambria Math" panose="02040503050406030204" pitchFamily="18" charset="0"/>
                            <a:ea typeface="Arial" panose="020B0604020202020204" pitchFamily="34" charset="0"/>
                          </a:rPr>
                        </m:ctrlPr>
                      </m:fPr>
                      <m:num>
                        <m:r>
                          <a:rPr lang="es-ES" sz="2000" i="1">
                            <a:latin typeface="Cambria Math" panose="02040503050406030204" pitchFamily="18" charset="0"/>
                            <a:ea typeface="Arial" panose="020B0604020202020204" pitchFamily="34" charset="0"/>
                          </a:rPr>
                          <m:t>34.486</m:t>
                        </m:r>
                      </m:num>
                      <m:den>
                        <m:r>
                          <a:rPr lang="es-ES" sz="2000" i="1">
                            <a:latin typeface="Cambria Math" panose="02040503050406030204" pitchFamily="18" charset="0"/>
                            <a:ea typeface="Arial" panose="020B0604020202020204" pitchFamily="34" charset="0"/>
                          </a:rPr>
                          <m:t>116.700</m:t>
                        </m:r>
                      </m:den>
                    </m:f>
                    <m:r>
                      <a:rPr lang="es-ES" sz="2000" i="1">
                        <a:latin typeface="Cambria Math" panose="02040503050406030204" pitchFamily="18" charset="0"/>
                        <a:ea typeface="Arial" panose="020B0604020202020204" pitchFamily="34" charset="0"/>
                      </a:rPr>
                      <m:t>=0,26</m:t>
                    </m:r>
                  </m:oMath>
                </a14:m>
                <a:endParaRPr lang="es-ES" dirty="0">
                  <a:effectLst/>
                  <a:latin typeface="Arial" panose="020B0604020202020204" pitchFamily="34" charset="0"/>
                  <a:ea typeface="Arial" panose="020B0604020202020204" pitchFamily="34"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533400" y="1712041"/>
                <a:ext cx="9144000" cy="2376933"/>
              </a:xfrm>
              <a:prstGeom prst="rect">
                <a:avLst/>
              </a:prstGeom>
              <a:blipFill>
                <a:blip r:embed="rId2"/>
                <a:stretch>
                  <a:fillRect/>
                </a:stretch>
              </a:blipFill>
            </p:spPr>
            <p:txBody>
              <a:bodyPr/>
              <a:lstStyle/>
              <a:p>
                <a:r>
                  <a:rPr lang="es-ES">
                    <a:noFill/>
                  </a:rPr>
                  <a:t> </a:t>
                </a:r>
              </a:p>
            </p:txBody>
          </p:sp>
        </mc:Fallback>
      </mc:AlternateContent>
      <p:graphicFrame>
        <p:nvGraphicFramePr>
          <p:cNvPr id="6" name="Tabla 5"/>
          <p:cNvGraphicFramePr>
            <a:graphicFrameLocks noGrp="1"/>
          </p:cNvGraphicFramePr>
          <p:nvPr>
            <p:extLst>
              <p:ext uri="{D42A27DB-BD31-4B8C-83A1-F6EECF244321}">
                <p14:modId xmlns:p14="http://schemas.microsoft.com/office/powerpoint/2010/main" val="1920438518"/>
              </p:ext>
            </p:extLst>
          </p:nvPr>
        </p:nvGraphicFramePr>
        <p:xfrm>
          <a:off x="1397390" y="4914900"/>
          <a:ext cx="6466450" cy="4800600"/>
        </p:xfrm>
        <a:graphic>
          <a:graphicData uri="http://schemas.openxmlformats.org/drawingml/2006/table">
            <a:tbl>
              <a:tblPr>
                <a:tableStyleId>{5C22544A-7EE6-4342-B048-85BDC9FD1C3A}</a:tableStyleId>
              </a:tblPr>
              <a:tblGrid>
                <a:gridCol w="1293290">
                  <a:extLst>
                    <a:ext uri="{9D8B030D-6E8A-4147-A177-3AD203B41FA5}">
                      <a16:colId xmlns:a16="http://schemas.microsoft.com/office/drawing/2014/main" val="3920293409"/>
                    </a:ext>
                  </a:extLst>
                </a:gridCol>
                <a:gridCol w="1293290">
                  <a:extLst>
                    <a:ext uri="{9D8B030D-6E8A-4147-A177-3AD203B41FA5}">
                      <a16:colId xmlns:a16="http://schemas.microsoft.com/office/drawing/2014/main" val="1056868540"/>
                    </a:ext>
                  </a:extLst>
                </a:gridCol>
                <a:gridCol w="1293290">
                  <a:extLst>
                    <a:ext uri="{9D8B030D-6E8A-4147-A177-3AD203B41FA5}">
                      <a16:colId xmlns:a16="http://schemas.microsoft.com/office/drawing/2014/main" val="2935164943"/>
                    </a:ext>
                  </a:extLst>
                </a:gridCol>
                <a:gridCol w="1293290">
                  <a:extLst>
                    <a:ext uri="{9D8B030D-6E8A-4147-A177-3AD203B41FA5}">
                      <a16:colId xmlns:a16="http://schemas.microsoft.com/office/drawing/2014/main" val="1380754950"/>
                    </a:ext>
                  </a:extLst>
                </a:gridCol>
                <a:gridCol w="1293290">
                  <a:extLst>
                    <a:ext uri="{9D8B030D-6E8A-4147-A177-3AD203B41FA5}">
                      <a16:colId xmlns:a16="http://schemas.microsoft.com/office/drawing/2014/main" val="3302289010"/>
                    </a:ext>
                  </a:extLst>
                </a:gridCol>
              </a:tblGrid>
              <a:tr h="400050">
                <a:tc>
                  <a:txBody>
                    <a:bodyPr/>
                    <a:lstStyle/>
                    <a:p>
                      <a:pPr algn="ctr">
                        <a:lnSpc>
                          <a:spcPct val="115000"/>
                        </a:lnSpc>
                        <a:spcAft>
                          <a:spcPts val="0"/>
                        </a:spcAft>
                      </a:pPr>
                      <a:r>
                        <a:rPr lang="es-ES" sz="1800">
                          <a:effectLst/>
                        </a:rPr>
                        <a:t>Años</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Ecuador</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Colombia</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Perú</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Bolivia</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615634111"/>
                  </a:ext>
                </a:extLst>
              </a:tr>
              <a:tr h="400050">
                <a:tc>
                  <a:txBody>
                    <a:bodyPr/>
                    <a:lstStyle/>
                    <a:p>
                      <a:pPr algn="ctr">
                        <a:lnSpc>
                          <a:spcPct val="115000"/>
                        </a:lnSpc>
                        <a:spcAft>
                          <a:spcPts val="0"/>
                        </a:spcAft>
                      </a:pPr>
                      <a:r>
                        <a:rPr lang="es-ES" sz="1800">
                          <a:effectLst/>
                        </a:rPr>
                        <a:t>2010</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2,70</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0,12</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0,26</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0,37</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599443205"/>
                  </a:ext>
                </a:extLst>
              </a:tr>
              <a:tr h="400050">
                <a:tc>
                  <a:txBody>
                    <a:bodyPr/>
                    <a:lstStyle/>
                    <a:p>
                      <a:pPr algn="ctr">
                        <a:lnSpc>
                          <a:spcPct val="115000"/>
                        </a:lnSpc>
                        <a:spcAft>
                          <a:spcPts val="0"/>
                        </a:spcAft>
                      </a:pPr>
                      <a:r>
                        <a:rPr lang="es-ES" sz="1800">
                          <a:effectLst/>
                        </a:rPr>
                        <a:t>2011</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3,55</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0,15</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0,32</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0,40</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211953953"/>
                  </a:ext>
                </a:extLst>
              </a:tr>
              <a:tr h="400050">
                <a:tc>
                  <a:txBody>
                    <a:bodyPr/>
                    <a:lstStyle/>
                    <a:p>
                      <a:pPr algn="ctr">
                        <a:lnSpc>
                          <a:spcPct val="115000"/>
                        </a:lnSpc>
                        <a:spcAft>
                          <a:spcPts val="0"/>
                        </a:spcAft>
                      </a:pPr>
                      <a:r>
                        <a:rPr lang="es-ES" sz="1800">
                          <a:effectLst/>
                        </a:rPr>
                        <a:t>2012</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3,62</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0,15</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0,32</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0,55</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221066916"/>
                  </a:ext>
                </a:extLst>
              </a:tr>
              <a:tr h="400050">
                <a:tc>
                  <a:txBody>
                    <a:bodyPr/>
                    <a:lstStyle/>
                    <a:p>
                      <a:pPr algn="ctr">
                        <a:lnSpc>
                          <a:spcPct val="115000"/>
                        </a:lnSpc>
                        <a:spcAft>
                          <a:spcPts val="0"/>
                        </a:spcAft>
                      </a:pPr>
                      <a:r>
                        <a:rPr lang="es-ES" sz="1800">
                          <a:effectLst/>
                        </a:rPr>
                        <a:t>2013</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3,23</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0,14</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0,27</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0,50</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215494683"/>
                  </a:ext>
                </a:extLst>
              </a:tr>
              <a:tr h="400050">
                <a:tc>
                  <a:txBody>
                    <a:bodyPr/>
                    <a:lstStyle/>
                    <a:p>
                      <a:pPr algn="ctr">
                        <a:lnSpc>
                          <a:spcPct val="115000"/>
                        </a:lnSpc>
                        <a:spcAft>
                          <a:spcPts val="0"/>
                        </a:spcAft>
                      </a:pPr>
                      <a:r>
                        <a:rPr lang="es-ES" sz="1800">
                          <a:effectLst/>
                        </a:rPr>
                        <a:t>2014</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2,77</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0,13</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0,25</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0,51</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999920920"/>
                  </a:ext>
                </a:extLst>
              </a:tr>
              <a:tr h="400050">
                <a:tc>
                  <a:txBody>
                    <a:bodyPr/>
                    <a:lstStyle/>
                    <a:p>
                      <a:pPr algn="ctr">
                        <a:lnSpc>
                          <a:spcPct val="115000"/>
                        </a:lnSpc>
                        <a:spcAft>
                          <a:spcPts val="0"/>
                        </a:spcAft>
                      </a:pPr>
                      <a:r>
                        <a:rPr lang="es-ES" sz="1800">
                          <a:effectLst/>
                        </a:rPr>
                        <a:t>2015</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2,26</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0,10</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0,19</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0,41</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739063944"/>
                  </a:ext>
                </a:extLst>
              </a:tr>
              <a:tr h="400050">
                <a:tc>
                  <a:txBody>
                    <a:bodyPr/>
                    <a:lstStyle/>
                    <a:p>
                      <a:pPr algn="ctr">
                        <a:lnSpc>
                          <a:spcPct val="115000"/>
                        </a:lnSpc>
                        <a:spcAft>
                          <a:spcPts val="0"/>
                        </a:spcAft>
                      </a:pPr>
                      <a:r>
                        <a:rPr lang="es-ES" sz="1800">
                          <a:effectLst/>
                        </a:rPr>
                        <a:t>2016</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2,16</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0,08</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0,17</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0,35</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984274331"/>
                  </a:ext>
                </a:extLst>
              </a:tr>
              <a:tr h="400050">
                <a:tc>
                  <a:txBody>
                    <a:bodyPr/>
                    <a:lstStyle/>
                    <a:p>
                      <a:pPr algn="ctr">
                        <a:lnSpc>
                          <a:spcPct val="115000"/>
                        </a:lnSpc>
                        <a:spcAft>
                          <a:spcPts val="0"/>
                        </a:spcAft>
                      </a:pPr>
                      <a:r>
                        <a:rPr lang="es-ES" sz="1800">
                          <a:effectLst/>
                        </a:rPr>
                        <a:t>2017</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2,45</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0,09</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0,20</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0,27</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191042178"/>
                  </a:ext>
                </a:extLst>
              </a:tr>
              <a:tr h="400050">
                <a:tc>
                  <a:txBody>
                    <a:bodyPr/>
                    <a:lstStyle/>
                    <a:p>
                      <a:pPr algn="ctr">
                        <a:lnSpc>
                          <a:spcPct val="115000"/>
                        </a:lnSpc>
                        <a:spcAft>
                          <a:spcPts val="0"/>
                        </a:spcAft>
                      </a:pPr>
                      <a:r>
                        <a:rPr lang="es-ES" sz="1800">
                          <a:effectLst/>
                        </a:rPr>
                        <a:t>2018</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2,67</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0,10</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0,21</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0,30</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831610830"/>
                  </a:ext>
                </a:extLst>
              </a:tr>
              <a:tr h="400050">
                <a:tc>
                  <a:txBody>
                    <a:bodyPr/>
                    <a:lstStyle/>
                    <a:p>
                      <a:pPr algn="ctr">
                        <a:lnSpc>
                          <a:spcPct val="115000"/>
                        </a:lnSpc>
                        <a:spcAft>
                          <a:spcPts val="0"/>
                        </a:spcAft>
                      </a:pPr>
                      <a:r>
                        <a:rPr lang="es-ES" sz="1800">
                          <a:effectLst/>
                        </a:rPr>
                        <a:t>2019</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2,50</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0,11</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0,18</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0,30</a:t>
                      </a:r>
                      <a:endParaRPr lang="es-ES" sz="18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928752328"/>
                  </a:ext>
                </a:extLst>
              </a:tr>
              <a:tr h="400050">
                <a:tc>
                  <a:txBody>
                    <a:bodyPr/>
                    <a:lstStyle/>
                    <a:p>
                      <a:pPr algn="ctr">
                        <a:lnSpc>
                          <a:spcPct val="115000"/>
                        </a:lnSpc>
                        <a:spcAft>
                          <a:spcPts val="0"/>
                        </a:spcAft>
                      </a:pPr>
                      <a:r>
                        <a:rPr lang="es-ES" sz="1800">
                          <a:effectLst/>
                        </a:rPr>
                        <a:t>Promedio</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2,79</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0,12</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a:effectLst/>
                        </a:rPr>
                        <a:t>0,24</a:t>
                      </a:r>
                      <a:endParaRPr lang="es-ES" sz="18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800" dirty="0">
                          <a:effectLst/>
                        </a:rPr>
                        <a:t>0,40</a:t>
                      </a:r>
                      <a:endParaRPr lang="es-ES" sz="18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3542091857"/>
                  </a:ext>
                </a:extLst>
              </a:tr>
            </a:tbl>
          </a:graphicData>
        </a:graphic>
      </p:graphicFrame>
      <p:grpSp>
        <p:nvGrpSpPr>
          <p:cNvPr id="7" name="Group 3"/>
          <p:cNvGrpSpPr/>
          <p:nvPr/>
        </p:nvGrpSpPr>
        <p:grpSpPr>
          <a:xfrm>
            <a:off x="1066800" y="723900"/>
            <a:ext cx="6934200" cy="508629"/>
            <a:chOff x="0" y="0"/>
            <a:chExt cx="11682415" cy="678172"/>
          </a:xfrm>
        </p:grpSpPr>
        <p:sp>
          <p:nvSpPr>
            <p:cNvPr id="8" name="AutoShape 4"/>
            <p:cNvSpPr/>
            <p:nvPr/>
          </p:nvSpPr>
          <p:spPr>
            <a:xfrm>
              <a:off x="0" y="0"/>
              <a:ext cx="1044803" cy="144381"/>
            </a:xfrm>
            <a:prstGeom prst="rect">
              <a:avLst/>
            </a:prstGeom>
            <a:solidFill>
              <a:srgbClr val="FFC000"/>
            </a:solidFill>
          </p:spPr>
        </p:sp>
        <p:sp>
          <p:nvSpPr>
            <p:cNvPr id="9" name="TextBox 5"/>
            <p:cNvSpPr txBox="1"/>
            <p:nvPr/>
          </p:nvSpPr>
          <p:spPr>
            <a:xfrm>
              <a:off x="0" y="308840"/>
              <a:ext cx="11682415" cy="369332"/>
            </a:xfrm>
            <a:prstGeom prst="rect">
              <a:avLst/>
            </a:prstGeom>
          </p:spPr>
          <p:txBody>
            <a:bodyPr lIns="0" tIns="0" rIns="0" bIns="0" rtlCol="0" anchor="t">
              <a:spAutoFit/>
            </a:bodyPr>
            <a:lstStyle/>
            <a:p>
              <a:r>
                <a:rPr lang="en-US" b="1" dirty="0" smtClean="0">
                  <a:latin typeface="Montserrat"/>
                </a:rPr>
                <a:t>PROPENSIÓN A EXPORTAR INTRARREGIONALMENTE</a:t>
              </a:r>
              <a:endParaRPr lang="en-US" b="1" dirty="0">
                <a:latin typeface="Montserrat"/>
              </a:endParaRPr>
            </a:p>
          </p:txBody>
        </p:sp>
      </p:grpSp>
      <mc:AlternateContent xmlns:mc="http://schemas.openxmlformats.org/markup-compatibility/2006">
        <mc:Choice xmlns:a14="http://schemas.microsoft.com/office/drawing/2010/main" Requires="a14">
          <p:sp>
            <p:nvSpPr>
              <p:cNvPr id="10" name="Rectángulo 9"/>
              <p:cNvSpPr/>
              <p:nvPr/>
            </p:nvSpPr>
            <p:spPr>
              <a:xfrm>
                <a:off x="7692285" y="2699402"/>
                <a:ext cx="3485826" cy="888961"/>
              </a:xfrm>
              <a:prstGeom prst="rect">
                <a:avLst/>
              </a:prstGeom>
            </p:spPr>
            <p:txBody>
              <a:bodyPr wrap="none">
                <a:spAutoFit/>
              </a:bodyPr>
              <a:lstStyle/>
              <a:p>
                <a:pPr marL="685800">
                  <a:lnSpc>
                    <a:spcPct val="200000"/>
                  </a:lnSpc>
                  <a:spcBef>
                    <a:spcPts val="1200"/>
                  </a:spcBef>
                  <a:spcAft>
                    <a:spcPts val="0"/>
                  </a:spcAft>
                </a:pPr>
                <a:r>
                  <a:rPr lang="es-ES" dirty="0">
                    <a:latin typeface="Arial" panose="020B0604020202020204" pitchFamily="34" charset="0"/>
                    <a:ea typeface="Arial" panose="020B0604020202020204" pitchFamily="34" charset="0"/>
                  </a:rPr>
                  <a:t> EII = </a:t>
                </a:r>
                <a14:m>
                  <m:oMath xmlns:m="http://schemas.openxmlformats.org/officeDocument/2006/math">
                    <m:f>
                      <m:fPr>
                        <m:ctrlPr>
                          <a:rPr lang="es-ES" i="1">
                            <a:latin typeface="Cambria Math" panose="02040503050406030204" pitchFamily="18" charset="0"/>
                            <a:ea typeface="Arial" panose="020B0604020202020204" pitchFamily="34" charset="0"/>
                          </a:rPr>
                        </m:ctrlPr>
                      </m:fPr>
                      <m:num>
                        <m:r>
                          <a:rPr lang="es-ES" i="1">
                            <a:latin typeface="Cambria Math" panose="02040503050406030204" pitchFamily="18" charset="0"/>
                            <a:ea typeface="Arial" panose="020B0604020202020204" pitchFamily="34" charset="0"/>
                          </a:rPr>
                          <m:t>∆%</m:t>
                        </m:r>
                        <m:sSub>
                          <m:sSubPr>
                            <m:ctrlPr>
                              <a:rPr lang="es-ES" i="1">
                                <a:latin typeface="Cambria Math" panose="02040503050406030204" pitchFamily="18" charset="0"/>
                                <a:ea typeface="Arial" panose="020B0604020202020204" pitchFamily="34" charset="0"/>
                              </a:rPr>
                            </m:ctrlPr>
                          </m:sSubPr>
                          <m:e>
                            <m:r>
                              <a:rPr lang="es-ES" i="1">
                                <a:latin typeface="Cambria Math" panose="02040503050406030204" pitchFamily="18" charset="0"/>
                                <a:ea typeface="Arial" panose="020B0604020202020204" pitchFamily="34" charset="0"/>
                              </a:rPr>
                              <m:t>𝑀</m:t>
                            </m:r>
                          </m:e>
                          <m:sub>
                            <m:r>
                              <a:rPr lang="es-ES" i="1">
                                <a:latin typeface="Cambria Math" panose="02040503050406030204" pitchFamily="18" charset="0"/>
                                <a:ea typeface="Arial" panose="020B0604020202020204" pitchFamily="34" charset="0"/>
                              </a:rPr>
                              <m:t>𝑖𝑗</m:t>
                            </m:r>
                          </m:sub>
                        </m:sSub>
                      </m:num>
                      <m:den>
                        <m:r>
                          <a:rPr lang="es-ES" i="1">
                            <a:latin typeface="Cambria Math" panose="02040503050406030204" pitchFamily="18" charset="0"/>
                            <a:ea typeface="Arial" panose="020B0604020202020204" pitchFamily="34" charset="0"/>
                          </a:rPr>
                          <m:t>∆%</m:t>
                        </m:r>
                        <m:sSub>
                          <m:sSubPr>
                            <m:ctrlPr>
                              <a:rPr lang="es-ES" i="1">
                                <a:latin typeface="Cambria Math" panose="02040503050406030204" pitchFamily="18" charset="0"/>
                                <a:ea typeface="Arial" panose="020B0604020202020204" pitchFamily="34" charset="0"/>
                              </a:rPr>
                            </m:ctrlPr>
                          </m:sSubPr>
                          <m:e>
                            <m:r>
                              <a:rPr lang="es-ES" i="1">
                                <a:latin typeface="Cambria Math" panose="02040503050406030204" pitchFamily="18" charset="0"/>
                                <a:ea typeface="Arial" panose="020B0604020202020204" pitchFamily="34" charset="0"/>
                              </a:rPr>
                              <m:t>𝑃𝐼𝐵</m:t>
                            </m:r>
                          </m:e>
                          <m:sub>
                            <m:r>
                              <a:rPr lang="es-ES" i="1">
                                <a:latin typeface="Cambria Math" panose="02040503050406030204" pitchFamily="18" charset="0"/>
                                <a:ea typeface="Arial" panose="020B0604020202020204" pitchFamily="34" charset="0"/>
                              </a:rPr>
                              <m:t>𝑖</m:t>
                            </m:r>
                          </m:sub>
                        </m:sSub>
                      </m:den>
                    </m:f>
                  </m:oMath>
                </a14:m>
                <a:r>
                  <a:rPr lang="es-ES" dirty="0">
                    <a:latin typeface="Arial" panose="020B0604020202020204" pitchFamily="34" charset="0"/>
                    <a:ea typeface="Arial" panose="020B0604020202020204" pitchFamily="34" charset="0"/>
                  </a:rPr>
                  <a:t> = </a:t>
                </a:r>
                <a14:m>
                  <m:oMath xmlns:m="http://schemas.openxmlformats.org/officeDocument/2006/math">
                    <m:f>
                      <m:fPr>
                        <m:ctrlPr>
                          <a:rPr lang="es-ES" i="1">
                            <a:latin typeface="Cambria Math" panose="02040503050406030204" pitchFamily="18" charset="0"/>
                            <a:ea typeface="Arial" panose="020B0604020202020204" pitchFamily="34" charset="0"/>
                          </a:rPr>
                        </m:ctrlPr>
                      </m:fPr>
                      <m:num>
                        <m:r>
                          <a:rPr lang="es-ES" i="1">
                            <a:latin typeface="Cambria Math" panose="02040503050406030204" pitchFamily="18" charset="0"/>
                            <a:ea typeface="Arial" panose="020B0604020202020204" pitchFamily="34" charset="0"/>
                          </a:rPr>
                          <m:t>20,47</m:t>
                        </m:r>
                      </m:num>
                      <m:den>
                        <m:r>
                          <a:rPr lang="es-ES" i="1">
                            <a:latin typeface="Cambria Math" panose="02040503050406030204" pitchFamily="18" charset="0"/>
                            <a:ea typeface="Arial" panose="020B0604020202020204" pitchFamily="34" charset="0"/>
                          </a:rPr>
                          <m:t>14,11</m:t>
                        </m:r>
                      </m:den>
                    </m:f>
                  </m:oMath>
                </a14:m>
                <a:r>
                  <a:rPr lang="es-ES" dirty="0">
                    <a:latin typeface="Arial" panose="020B0604020202020204" pitchFamily="34" charset="0"/>
                    <a:ea typeface="Arial" panose="020B0604020202020204" pitchFamily="34" charset="0"/>
                  </a:rPr>
                  <a:t> = 1,45</a:t>
                </a:r>
              </a:p>
            </p:txBody>
          </p:sp>
        </mc:Choice>
        <mc:Fallback>
          <p:sp>
            <p:nvSpPr>
              <p:cNvPr id="10" name="Rectángulo 9"/>
              <p:cNvSpPr>
                <a:spLocks noRot="1" noChangeAspect="1" noMove="1" noResize="1" noEditPoints="1" noAdjustHandles="1" noChangeArrowheads="1" noChangeShapeType="1" noTextEdit="1"/>
              </p:cNvSpPr>
              <p:nvPr/>
            </p:nvSpPr>
            <p:spPr>
              <a:xfrm>
                <a:off x="7692285" y="2699402"/>
                <a:ext cx="3485826" cy="888961"/>
              </a:xfrm>
              <a:prstGeom prst="rect">
                <a:avLst/>
              </a:prstGeom>
              <a:blipFill>
                <a:blip r:embed="rId3"/>
                <a:stretch>
                  <a:fillRect r="-524"/>
                </a:stretch>
              </a:blipFill>
            </p:spPr>
            <p:txBody>
              <a:bodyPr/>
              <a:lstStyle/>
              <a:p>
                <a:r>
                  <a:rPr lang="es-ES">
                    <a:noFill/>
                  </a:rPr>
                  <a:t> </a:t>
                </a:r>
              </a:p>
            </p:txBody>
          </p:sp>
        </mc:Fallback>
      </mc:AlternateContent>
      <p:graphicFrame>
        <p:nvGraphicFramePr>
          <p:cNvPr id="11" name="Tabla 10"/>
          <p:cNvGraphicFramePr>
            <a:graphicFrameLocks noGrp="1"/>
          </p:cNvGraphicFramePr>
          <p:nvPr>
            <p:extLst>
              <p:ext uri="{D42A27DB-BD31-4B8C-83A1-F6EECF244321}">
                <p14:modId xmlns:p14="http://schemas.microsoft.com/office/powerpoint/2010/main" val="77906384"/>
              </p:ext>
            </p:extLst>
          </p:nvPr>
        </p:nvGraphicFramePr>
        <p:xfrm>
          <a:off x="11178110" y="1636305"/>
          <a:ext cx="6652690" cy="8507035"/>
        </p:xfrm>
        <a:graphic>
          <a:graphicData uri="http://schemas.openxmlformats.org/drawingml/2006/table">
            <a:tbl>
              <a:tblPr>
                <a:tableStyleId>{5C22544A-7EE6-4342-B048-85BDC9FD1C3A}</a:tableStyleId>
              </a:tblPr>
              <a:tblGrid>
                <a:gridCol w="1330538">
                  <a:extLst>
                    <a:ext uri="{9D8B030D-6E8A-4147-A177-3AD203B41FA5}">
                      <a16:colId xmlns:a16="http://schemas.microsoft.com/office/drawing/2014/main" val="4123717281"/>
                    </a:ext>
                  </a:extLst>
                </a:gridCol>
                <a:gridCol w="1330538">
                  <a:extLst>
                    <a:ext uri="{9D8B030D-6E8A-4147-A177-3AD203B41FA5}">
                      <a16:colId xmlns:a16="http://schemas.microsoft.com/office/drawing/2014/main" val="1854852004"/>
                    </a:ext>
                  </a:extLst>
                </a:gridCol>
                <a:gridCol w="1330538">
                  <a:extLst>
                    <a:ext uri="{9D8B030D-6E8A-4147-A177-3AD203B41FA5}">
                      <a16:colId xmlns:a16="http://schemas.microsoft.com/office/drawing/2014/main" val="4192838916"/>
                    </a:ext>
                  </a:extLst>
                </a:gridCol>
                <a:gridCol w="1330538">
                  <a:extLst>
                    <a:ext uri="{9D8B030D-6E8A-4147-A177-3AD203B41FA5}">
                      <a16:colId xmlns:a16="http://schemas.microsoft.com/office/drawing/2014/main" val="1199230429"/>
                    </a:ext>
                  </a:extLst>
                </a:gridCol>
                <a:gridCol w="1330538">
                  <a:extLst>
                    <a:ext uri="{9D8B030D-6E8A-4147-A177-3AD203B41FA5}">
                      <a16:colId xmlns:a16="http://schemas.microsoft.com/office/drawing/2014/main" val="3541086011"/>
                    </a:ext>
                  </a:extLst>
                </a:gridCol>
              </a:tblGrid>
              <a:tr h="257789">
                <a:tc gridSpan="5">
                  <a:txBody>
                    <a:bodyPr/>
                    <a:lstStyle/>
                    <a:p>
                      <a:pPr algn="ctr">
                        <a:lnSpc>
                          <a:spcPct val="115000"/>
                        </a:lnSpc>
                        <a:spcAft>
                          <a:spcPts val="0"/>
                        </a:spcAft>
                      </a:pPr>
                      <a:r>
                        <a:rPr lang="es-ES" sz="1500">
                          <a:effectLst/>
                        </a:rPr>
                        <a:t>Comercio desde la CAN</a:t>
                      </a:r>
                      <a:endParaRPr lang="es-ES" sz="1500">
                        <a:effectLst/>
                        <a:latin typeface="Arial" panose="020B0604020202020204" pitchFamily="34" charset="0"/>
                        <a:ea typeface="Arial" panose="020B0604020202020204" pitchFamily="34" charset="0"/>
                      </a:endParaRPr>
                    </a:p>
                  </a:txBody>
                  <a:tcPr marL="47439" marR="47439"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536973391"/>
                  </a:ext>
                </a:extLst>
              </a:tr>
              <a:tr h="257789">
                <a:tc>
                  <a:txBody>
                    <a:bodyPr/>
                    <a:lstStyle/>
                    <a:p>
                      <a:pPr algn="ctr">
                        <a:lnSpc>
                          <a:spcPct val="115000"/>
                        </a:lnSpc>
                        <a:spcAft>
                          <a:spcPts val="0"/>
                        </a:spcAft>
                      </a:pPr>
                      <a:r>
                        <a:rPr lang="es-ES" sz="1500">
                          <a:effectLst/>
                        </a:rPr>
                        <a:t>Años</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Bolivia</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Colombia</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Ecuador</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Perú</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1843969382"/>
                  </a:ext>
                </a:extLst>
              </a:tr>
              <a:tr h="257789">
                <a:tc>
                  <a:txBody>
                    <a:bodyPr/>
                    <a:lstStyle/>
                    <a:p>
                      <a:pPr algn="ctr">
                        <a:lnSpc>
                          <a:spcPct val="115000"/>
                        </a:lnSpc>
                        <a:spcAft>
                          <a:spcPts val="0"/>
                        </a:spcAft>
                      </a:pPr>
                      <a:r>
                        <a:rPr lang="es-ES" sz="1500">
                          <a:effectLst/>
                        </a:rPr>
                        <a:t>2010</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1,45</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57,7</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-4,1</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-7,8</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1547554050"/>
                  </a:ext>
                </a:extLst>
              </a:tr>
              <a:tr h="257789">
                <a:tc>
                  <a:txBody>
                    <a:bodyPr/>
                    <a:lstStyle/>
                    <a:p>
                      <a:pPr algn="ctr">
                        <a:lnSpc>
                          <a:spcPct val="115000"/>
                        </a:lnSpc>
                        <a:spcAft>
                          <a:spcPts val="0"/>
                        </a:spcAft>
                      </a:pPr>
                      <a:r>
                        <a:rPr lang="es-ES" sz="1500">
                          <a:effectLst/>
                        </a:rPr>
                        <a:t>2011</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1,48</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2,8</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1,1</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1,6</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3434563177"/>
                  </a:ext>
                </a:extLst>
              </a:tr>
              <a:tr h="257789">
                <a:tc>
                  <a:txBody>
                    <a:bodyPr/>
                    <a:lstStyle/>
                    <a:p>
                      <a:pPr algn="ctr">
                        <a:lnSpc>
                          <a:spcPct val="115000"/>
                        </a:lnSpc>
                        <a:spcAft>
                          <a:spcPts val="0"/>
                        </a:spcAft>
                      </a:pPr>
                      <a:r>
                        <a:rPr lang="es-ES" sz="1500">
                          <a:effectLst/>
                        </a:rPr>
                        <a:t>2012</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0,70</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0,05</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-0,4</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1,6</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3526278626"/>
                  </a:ext>
                </a:extLst>
              </a:tr>
              <a:tr h="257789">
                <a:tc>
                  <a:txBody>
                    <a:bodyPr/>
                    <a:lstStyle/>
                    <a:p>
                      <a:pPr algn="ctr">
                        <a:lnSpc>
                          <a:spcPct val="115000"/>
                        </a:lnSpc>
                        <a:spcAft>
                          <a:spcPts val="0"/>
                        </a:spcAft>
                      </a:pPr>
                      <a:r>
                        <a:rPr lang="es-ES" sz="1500">
                          <a:effectLst/>
                        </a:rPr>
                        <a:t>2013</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0,72</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0,3</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1,6</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-0,9</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1334567234"/>
                  </a:ext>
                </a:extLst>
              </a:tr>
              <a:tr h="257789">
                <a:tc>
                  <a:txBody>
                    <a:bodyPr/>
                    <a:lstStyle/>
                    <a:p>
                      <a:pPr algn="ctr">
                        <a:lnSpc>
                          <a:spcPct val="115000"/>
                        </a:lnSpc>
                        <a:spcAft>
                          <a:spcPts val="0"/>
                        </a:spcAft>
                      </a:pPr>
                      <a:r>
                        <a:rPr lang="es-ES" sz="1500">
                          <a:effectLst/>
                        </a:rPr>
                        <a:t>2014</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0,77</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3,6</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-1,5</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-1,9</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3434645642"/>
                  </a:ext>
                </a:extLst>
              </a:tr>
              <a:tr h="257789">
                <a:tc>
                  <a:txBody>
                    <a:bodyPr/>
                    <a:lstStyle/>
                    <a:p>
                      <a:pPr algn="ctr">
                        <a:lnSpc>
                          <a:spcPct val="115000"/>
                        </a:lnSpc>
                        <a:spcAft>
                          <a:spcPts val="0"/>
                        </a:spcAft>
                      </a:pPr>
                      <a:r>
                        <a:rPr lang="es-ES" sz="1500">
                          <a:effectLst/>
                        </a:rPr>
                        <a:t>2015</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-411,16</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-6,6</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-200,3</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-4,8</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646579863"/>
                  </a:ext>
                </a:extLst>
              </a:tr>
              <a:tr h="257789">
                <a:tc>
                  <a:txBody>
                    <a:bodyPr/>
                    <a:lstStyle/>
                    <a:p>
                      <a:pPr algn="ctr">
                        <a:lnSpc>
                          <a:spcPct val="115000"/>
                        </a:lnSpc>
                        <a:spcAft>
                          <a:spcPts val="0"/>
                        </a:spcAft>
                      </a:pPr>
                      <a:r>
                        <a:rPr lang="es-ES" sz="1500">
                          <a:effectLst/>
                        </a:rPr>
                        <a:t>2016</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-0,72</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-2,9</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9,7</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0,2</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1958114734"/>
                  </a:ext>
                </a:extLst>
              </a:tr>
              <a:tr h="257789">
                <a:tc>
                  <a:txBody>
                    <a:bodyPr/>
                    <a:lstStyle/>
                    <a:p>
                      <a:pPr algn="ctr">
                        <a:lnSpc>
                          <a:spcPct val="115000"/>
                        </a:lnSpc>
                        <a:spcAft>
                          <a:spcPts val="0"/>
                        </a:spcAft>
                      </a:pPr>
                      <a:r>
                        <a:rPr lang="es-ES" sz="1500">
                          <a:effectLst/>
                        </a:rPr>
                        <a:t>2017</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0,88</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-10,6</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7,5</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4,6</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1739923812"/>
                  </a:ext>
                </a:extLst>
              </a:tr>
              <a:tr h="257789">
                <a:tc>
                  <a:txBody>
                    <a:bodyPr/>
                    <a:lstStyle/>
                    <a:p>
                      <a:pPr algn="ctr">
                        <a:lnSpc>
                          <a:spcPct val="115000"/>
                        </a:lnSpc>
                        <a:spcAft>
                          <a:spcPts val="0"/>
                        </a:spcAft>
                      </a:pPr>
                      <a:r>
                        <a:rPr lang="es-ES" sz="1500">
                          <a:effectLst/>
                        </a:rPr>
                        <a:t>2018</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0,61</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3,7</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7,7</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2,4</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3954270385"/>
                  </a:ext>
                </a:extLst>
              </a:tr>
              <a:tr h="257789">
                <a:tc>
                  <a:txBody>
                    <a:bodyPr/>
                    <a:lstStyle/>
                    <a:p>
                      <a:pPr algn="ctr">
                        <a:lnSpc>
                          <a:spcPct val="115000"/>
                        </a:lnSpc>
                        <a:spcAft>
                          <a:spcPts val="0"/>
                        </a:spcAft>
                      </a:pPr>
                      <a:r>
                        <a:rPr lang="es-ES" sz="1500">
                          <a:effectLst/>
                        </a:rPr>
                        <a:t>2019</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-0,19</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1,7</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-45,8</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-5,5</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1030356778"/>
                  </a:ext>
                </a:extLst>
              </a:tr>
              <a:tr h="773366">
                <a:tc>
                  <a:txBody>
                    <a:bodyPr/>
                    <a:lstStyle/>
                    <a:p>
                      <a:pPr algn="ctr">
                        <a:lnSpc>
                          <a:spcPct val="115000"/>
                        </a:lnSpc>
                        <a:spcAft>
                          <a:spcPts val="0"/>
                        </a:spcAft>
                      </a:pPr>
                      <a:r>
                        <a:rPr lang="es-ES" sz="1500">
                          <a:effectLst/>
                        </a:rPr>
                        <a:t> </a:t>
                      </a:r>
                    </a:p>
                    <a:p>
                      <a:pPr algn="ctr">
                        <a:lnSpc>
                          <a:spcPct val="115000"/>
                        </a:lnSpc>
                        <a:spcAft>
                          <a:spcPts val="0"/>
                        </a:spcAft>
                      </a:pPr>
                      <a:r>
                        <a:rPr lang="es-ES" sz="1500">
                          <a:effectLst/>
                        </a:rPr>
                        <a:t>Tasa de var. 2010-2019</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 </a:t>
                      </a:r>
                    </a:p>
                    <a:p>
                      <a:pPr algn="ctr">
                        <a:lnSpc>
                          <a:spcPct val="115000"/>
                        </a:lnSpc>
                        <a:spcAft>
                          <a:spcPts val="0"/>
                        </a:spcAft>
                      </a:pPr>
                      <a:r>
                        <a:rPr lang="es-ES" sz="1500">
                          <a:effectLst/>
                        </a:rPr>
                        <a:t>-5953,19</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 </a:t>
                      </a:r>
                    </a:p>
                    <a:p>
                      <a:pPr algn="ctr">
                        <a:lnSpc>
                          <a:spcPct val="115000"/>
                        </a:lnSpc>
                        <a:spcAft>
                          <a:spcPts val="0"/>
                        </a:spcAft>
                      </a:pPr>
                      <a:r>
                        <a:rPr lang="es-ES" sz="1500">
                          <a:effectLst/>
                        </a:rPr>
                        <a:t>128,26</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 </a:t>
                      </a:r>
                    </a:p>
                    <a:p>
                      <a:pPr algn="ctr">
                        <a:lnSpc>
                          <a:spcPct val="115000"/>
                        </a:lnSpc>
                        <a:spcAft>
                          <a:spcPts val="0"/>
                        </a:spcAft>
                      </a:pPr>
                      <a:r>
                        <a:rPr lang="es-ES" sz="1500">
                          <a:effectLst/>
                        </a:rPr>
                        <a:t>1435,71</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 </a:t>
                      </a:r>
                    </a:p>
                    <a:p>
                      <a:pPr algn="ctr">
                        <a:lnSpc>
                          <a:spcPct val="115000"/>
                        </a:lnSpc>
                        <a:spcAft>
                          <a:spcPts val="0"/>
                        </a:spcAft>
                      </a:pPr>
                      <a:r>
                        <a:rPr lang="es-ES" sz="1500">
                          <a:effectLst/>
                        </a:rPr>
                        <a:t>203,84</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73635363"/>
                  </a:ext>
                </a:extLst>
              </a:tr>
              <a:tr h="257789">
                <a:tc gridSpan="5">
                  <a:txBody>
                    <a:bodyPr/>
                    <a:lstStyle/>
                    <a:p>
                      <a:pPr algn="ctr">
                        <a:lnSpc>
                          <a:spcPct val="115000"/>
                        </a:lnSpc>
                        <a:spcAft>
                          <a:spcPts val="0"/>
                        </a:spcAft>
                      </a:pPr>
                      <a:r>
                        <a:rPr lang="es-ES" sz="1500">
                          <a:effectLst/>
                        </a:rPr>
                        <a:t>Comercio con el resto del mundo</a:t>
                      </a:r>
                      <a:endParaRPr lang="es-ES" sz="1500">
                        <a:effectLst/>
                        <a:latin typeface="Arial" panose="020B0604020202020204" pitchFamily="34" charset="0"/>
                        <a:ea typeface="Arial" panose="020B0604020202020204" pitchFamily="34" charset="0"/>
                      </a:endParaRPr>
                    </a:p>
                  </a:txBody>
                  <a:tcPr marL="47439" marR="47439"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462059752"/>
                  </a:ext>
                </a:extLst>
              </a:tr>
              <a:tr h="257789">
                <a:tc>
                  <a:txBody>
                    <a:bodyPr/>
                    <a:lstStyle/>
                    <a:p>
                      <a:pPr algn="ctr">
                        <a:lnSpc>
                          <a:spcPct val="115000"/>
                        </a:lnSpc>
                        <a:spcAft>
                          <a:spcPts val="0"/>
                        </a:spcAft>
                      </a:pPr>
                      <a:r>
                        <a:rPr lang="es-ES" sz="1500">
                          <a:effectLst/>
                        </a:rPr>
                        <a:t>Años</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Bolivia</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Colombia</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Ecuador</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Perú</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2971592556"/>
                  </a:ext>
                </a:extLst>
              </a:tr>
              <a:tr h="257789">
                <a:tc>
                  <a:txBody>
                    <a:bodyPr/>
                    <a:lstStyle/>
                    <a:p>
                      <a:pPr algn="ctr">
                        <a:lnSpc>
                          <a:spcPct val="115000"/>
                        </a:lnSpc>
                        <a:spcAft>
                          <a:spcPts val="0"/>
                        </a:spcAft>
                      </a:pPr>
                      <a:r>
                        <a:rPr lang="es-ES" sz="1500">
                          <a:effectLst/>
                        </a:rPr>
                        <a:t>2010</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1,47</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65,63</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-3,26</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-7,89</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1299875933"/>
                  </a:ext>
                </a:extLst>
              </a:tr>
              <a:tr h="257789">
                <a:tc>
                  <a:txBody>
                    <a:bodyPr/>
                    <a:lstStyle/>
                    <a:p>
                      <a:pPr algn="ctr">
                        <a:lnSpc>
                          <a:spcPct val="115000"/>
                        </a:lnSpc>
                        <a:spcAft>
                          <a:spcPts val="0"/>
                        </a:spcAft>
                      </a:pPr>
                      <a:r>
                        <a:rPr lang="es-ES" sz="1500">
                          <a:effectLst/>
                        </a:rPr>
                        <a:t>2011</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1,97</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5,06</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2,95</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1,98</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1570851153"/>
                  </a:ext>
                </a:extLst>
              </a:tr>
              <a:tr h="257789">
                <a:tc>
                  <a:txBody>
                    <a:bodyPr/>
                    <a:lstStyle/>
                    <a:p>
                      <a:pPr algn="ctr">
                        <a:lnSpc>
                          <a:spcPct val="115000"/>
                        </a:lnSpc>
                        <a:spcAft>
                          <a:spcPts val="0"/>
                        </a:spcAft>
                      </a:pPr>
                      <a:r>
                        <a:rPr lang="es-ES" sz="1500">
                          <a:effectLst/>
                        </a:rPr>
                        <a:t>2012</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0,62</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1,93</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0,79</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1,74</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36791072"/>
                  </a:ext>
                </a:extLst>
              </a:tr>
              <a:tr h="257789">
                <a:tc>
                  <a:txBody>
                    <a:bodyPr/>
                    <a:lstStyle/>
                    <a:p>
                      <a:pPr algn="ctr">
                        <a:lnSpc>
                          <a:spcPct val="115000"/>
                        </a:lnSpc>
                        <a:spcAft>
                          <a:spcPts val="0"/>
                        </a:spcAft>
                      </a:pPr>
                      <a:r>
                        <a:rPr lang="es-ES" sz="1500">
                          <a:effectLst/>
                        </a:rPr>
                        <a:t>2013</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1,06</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0,28</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1,49</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0,48</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4132988080"/>
                  </a:ext>
                </a:extLst>
              </a:tr>
              <a:tr h="257789">
                <a:tc>
                  <a:txBody>
                    <a:bodyPr/>
                    <a:lstStyle/>
                    <a:p>
                      <a:pPr algn="ctr">
                        <a:lnSpc>
                          <a:spcPct val="115000"/>
                        </a:lnSpc>
                        <a:spcAft>
                          <a:spcPts val="0"/>
                        </a:spcAft>
                      </a:pPr>
                      <a:r>
                        <a:rPr lang="es-ES" sz="1500">
                          <a:effectLst/>
                        </a:rPr>
                        <a:t>2014</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1,59</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1,63</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0,75</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-0,24</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167971585"/>
                  </a:ext>
                </a:extLst>
              </a:tr>
              <a:tr h="257789">
                <a:tc>
                  <a:txBody>
                    <a:bodyPr/>
                    <a:lstStyle/>
                    <a:p>
                      <a:pPr algn="ctr">
                        <a:lnSpc>
                          <a:spcPct val="115000"/>
                        </a:lnSpc>
                        <a:spcAft>
                          <a:spcPts val="0"/>
                        </a:spcAft>
                      </a:pPr>
                      <a:r>
                        <a:rPr lang="es-ES" sz="1500">
                          <a:effectLst/>
                        </a:rPr>
                        <a:t>2015</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-796,61</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-5,22</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-229,77</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-0,89</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3273407412"/>
                  </a:ext>
                </a:extLst>
              </a:tr>
              <a:tr h="257789">
                <a:tc>
                  <a:txBody>
                    <a:bodyPr/>
                    <a:lstStyle/>
                    <a:p>
                      <a:pPr algn="ctr">
                        <a:lnSpc>
                          <a:spcPct val="115000"/>
                        </a:lnSpc>
                        <a:spcAft>
                          <a:spcPts val="0"/>
                        </a:spcAft>
                      </a:pPr>
                      <a:r>
                        <a:rPr lang="es-ES" sz="1500">
                          <a:effectLst/>
                        </a:rPr>
                        <a:t>2016</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-4,79</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-8,32</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16,16</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-1,64</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3534912500"/>
                  </a:ext>
                </a:extLst>
              </a:tr>
              <a:tr h="257789">
                <a:tc>
                  <a:txBody>
                    <a:bodyPr/>
                    <a:lstStyle/>
                    <a:p>
                      <a:pPr algn="ctr">
                        <a:lnSpc>
                          <a:spcPct val="115000"/>
                        </a:lnSpc>
                        <a:spcAft>
                          <a:spcPts val="0"/>
                        </a:spcAft>
                      </a:pPr>
                      <a:r>
                        <a:rPr lang="es-ES" sz="1500">
                          <a:effectLst/>
                        </a:rPr>
                        <a:t>2017</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1,22</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2,50</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8,38</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1,73</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877673940"/>
                  </a:ext>
                </a:extLst>
              </a:tr>
              <a:tr h="257789">
                <a:tc>
                  <a:txBody>
                    <a:bodyPr/>
                    <a:lstStyle/>
                    <a:p>
                      <a:pPr algn="ctr">
                        <a:lnSpc>
                          <a:spcPct val="115000"/>
                        </a:lnSpc>
                        <a:spcAft>
                          <a:spcPts val="0"/>
                        </a:spcAft>
                      </a:pPr>
                      <a:r>
                        <a:rPr lang="es-ES" sz="1500">
                          <a:effectLst/>
                        </a:rPr>
                        <a:t>2018</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0,93</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4,48</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13,11</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1,51</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2440042622"/>
                  </a:ext>
                </a:extLst>
              </a:tr>
              <a:tr h="257789">
                <a:tc>
                  <a:txBody>
                    <a:bodyPr/>
                    <a:lstStyle/>
                    <a:p>
                      <a:pPr algn="ctr">
                        <a:lnSpc>
                          <a:spcPct val="115000"/>
                        </a:lnSpc>
                        <a:spcAft>
                          <a:spcPts val="0"/>
                        </a:spcAft>
                      </a:pPr>
                      <a:r>
                        <a:rPr lang="es-ES" sz="1500">
                          <a:effectLst/>
                        </a:rPr>
                        <a:t>2019</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-0,29</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0,85</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-44,35</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1,04</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3144563486"/>
                  </a:ext>
                </a:extLst>
              </a:tr>
              <a:tr h="515578">
                <a:tc>
                  <a:txBody>
                    <a:bodyPr/>
                    <a:lstStyle/>
                    <a:p>
                      <a:pPr algn="ctr">
                        <a:lnSpc>
                          <a:spcPct val="115000"/>
                        </a:lnSpc>
                        <a:spcAft>
                          <a:spcPts val="0"/>
                        </a:spcAft>
                      </a:pPr>
                      <a:r>
                        <a:rPr lang="es-ES" sz="1500">
                          <a:effectLst/>
                        </a:rPr>
                        <a:t>Tasa de var. 2010-2019</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 </a:t>
                      </a:r>
                    </a:p>
                    <a:p>
                      <a:pPr algn="ctr">
                        <a:lnSpc>
                          <a:spcPct val="115000"/>
                        </a:lnSpc>
                        <a:spcAft>
                          <a:spcPts val="0"/>
                        </a:spcAft>
                      </a:pPr>
                      <a:r>
                        <a:rPr lang="es-ES" sz="1500">
                          <a:effectLst/>
                        </a:rPr>
                        <a:t>-5586,46</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 </a:t>
                      </a:r>
                    </a:p>
                    <a:p>
                      <a:pPr algn="ctr">
                        <a:lnSpc>
                          <a:spcPct val="115000"/>
                        </a:lnSpc>
                        <a:spcAft>
                          <a:spcPts val="0"/>
                        </a:spcAft>
                      </a:pPr>
                      <a:r>
                        <a:rPr lang="es-ES" sz="1500">
                          <a:effectLst/>
                        </a:rPr>
                        <a:t>18,48</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 </a:t>
                      </a:r>
                    </a:p>
                    <a:p>
                      <a:pPr algn="ctr">
                        <a:lnSpc>
                          <a:spcPct val="115000"/>
                        </a:lnSpc>
                        <a:spcAft>
                          <a:spcPts val="0"/>
                        </a:spcAft>
                      </a:pPr>
                      <a:r>
                        <a:rPr lang="es-ES" sz="1500">
                          <a:effectLst/>
                        </a:rPr>
                        <a:t>-3436,53</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 </a:t>
                      </a:r>
                    </a:p>
                    <a:p>
                      <a:pPr algn="ctr">
                        <a:lnSpc>
                          <a:spcPct val="115000"/>
                        </a:lnSpc>
                        <a:spcAft>
                          <a:spcPts val="0"/>
                        </a:spcAft>
                      </a:pPr>
                      <a:r>
                        <a:rPr lang="es-ES" sz="1500">
                          <a:effectLst/>
                        </a:rPr>
                        <a:t>54,68</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349850577"/>
                  </a:ext>
                </a:extLst>
              </a:tr>
              <a:tr h="773366">
                <a:tc>
                  <a:txBody>
                    <a:bodyPr/>
                    <a:lstStyle/>
                    <a:p>
                      <a:pPr algn="ctr">
                        <a:lnSpc>
                          <a:spcPct val="115000"/>
                        </a:lnSpc>
                        <a:spcAft>
                          <a:spcPts val="0"/>
                        </a:spcAft>
                      </a:pPr>
                      <a:r>
                        <a:rPr lang="es-ES" sz="1500">
                          <a:effectLst/>
                        </a:rPr>
                        <a:t> </a:t>
                      </a:r>
                    </a:p>
                    <a:p>
                      <a:pPr algn="ctr">
                        <a:lnSpc>
                          <a:spcPct val="115000"/>
                        </a:lnSpc>
                        <a:spcAft>
                          <a:spcPts val="0"/>
                        </a:spcAft>
                      </a:pPr>
                      <a:r>
                        <a:rPr lang="es-ES" sz="1500">
                          <a:effectLst/>
                        </a:rPr>
                        <a:t>Efecto evidenciado</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 </a:t>
                      </a:r>
                    </a:p>
                    <a:p>
                      <a:pPr algn="ctr">
                        <a:lnSpc>
                          <a:spcPct val="115000"/>
                        </a:lnSpc>
                        <a:spcAft>
                          <a:spcPts val="0"/>
                        </a:spcAft>
                      </a:pPr>
                      <a:r>
                        <a:rPr lang="es-ES" sz="1500">
                          <a:effectLst/>
                        </a:rPr>
                        <a:t>Ninguno</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 </a:t>
                      </a:r>
                    </a:p>
                    <a:p>
                      <a:pPr algn="ctr">
                        <a:lnSpc>
                          <a:spcPct val="115000"/>
                        </a:lnSpc>
                        <a:spcAft>
                          <a:spcPts val="0"/>
                        </a:spcAft>
                      </a:pPr>
                      <a:r>
                        <a:rPr lang="es-ES" sz="1500">
                          <a:effectLst/>
                        </a:rPr>
                        <a:t>creación</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 </a:t>
                      </a:r>
                    </a:p>
                    <a:p>
                      <a:pPr algn="ctr">
                        <a:lnSpc>
                          <a:spcPct val="115000"/>
                        </a:lnSpc>
                        <a:spcAft>
                          <a:spcPts val="0"/>
                        </a:spcAft>
                      </a:pPr>
                      <a:r>
                        <a:rPr lang="es-ES" sz="1500">
                          <a:effectLst/>
                        </a:rPr>
                        <a:t>desviación</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 </a:t>
                      </a:r>
                    </a:p>
                    <a:p>
                      <a:pPr algn="ctr">
                        <a:lnSpc>
                          <a:spcPct val="115000"/>
                        </a:lnSpc>
                        <a:spcAft>
                          <a:spcPts val="0"/>
                        </a:spcAft>
                      </a:pPr>
                      <a:r>
                        <a:rPr lang="es-ES" sz="1500">
                          <a:effectLst/>
                        </a:rPr>
                        <a:t>creación</a:t>
                      </a:r>
                      <a:endParaRPr lang="es-ES" sz="150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4030686828"/>
                  </a:ext>
                </a:extLst>
              </a:tr>
              <a:tr h="257789">
                <a:tc>
                  <a:txBody>
                    <a:bodyPr/>
                    <a:lstStyle/>
                    <a:p>
                      <a:pPr algn="ctr">
                        <a:lnSpc>
                          <a:spcPct val="115000"/>
                        </a:lnSpc>
                        <a:spcAft>
                          <a:spcPts val="0"/>
                        </a:spcAft>
                      </a:pPr>
                      <a:r>
                        <a:rPr lang="es-ES" sz="1500">
                          <a:effectLst/>
                        </a:rPr>
                        <a:t> </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 </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 </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a:effectLst/>
                        </a:rPr>
                        <a:t> </a:t>
                      </a:r>
                      <a:endParaRPr lang="es-ES" sz="1500">
                        <a:effectLst/>
                        <a:latin typeface="Arial" panose="020B0604020202020204" pitchFamily="34" charset="0"/>
                        <a:ea typeface="Arial" panose="020B0604020202020204" pitchFamily="34" charset="0"/>
                      </a:endParaRPr>
                    </a:p>
                  </a:txBody>
                  <a:tcPr marL="47439" marR="47439" marT="0" marB="0"/>
                </a:tc>
                <a:tc>
                  <a:txBody>
                    <a:bodyPr/>
                    <a:lstStyle/>
                    <a:p>
                      <a:pPr algn="ctr">
                        <a:lnSpc>
                          <a:spcPct val="115000"/>
                        </a:lnSpc>
                        <a:spcAft>
                          <a:spcPts val="0"/>
                        </a:spcAft>
                      </a:pPr>
                      <a:r>
                        <a:rPr lang="es-ES" sz="1500" dirty="0">
                          <a:effectLst/>
                        </a:rPr>
                        <a:t> </a:t>
                      </a:r>
                      <a:endParaRPr lang="es-ES" sz="1500" dirty="0">
                        <a:effectLst/>
                        <a:latin typeface="Arial" panose="020B0604020202020204" pitchFamily="34" charset="0"/>
                        <a:ea typeface="Arial" panose="020B0604020202020204" pitchFamily="34" charset="0"/>
                      </a:endParaRPr>
                    </a:p>
                  </a:txBody>
                  <a:tcPr marL="47439" marR="47439" marT="0" marB="0"/>
                </a:tc>
                <a:extLst>
                  <a:ext uri="{0D108BD9-81ED-4DB2-BD59-A6C34878D82A}">
                    <a16:rowId xmlns:a16="http://schemas.microsoft.com/office/drawing/2014/main" val="42007014"/>
                  </a:ext>
                </a:extLst>
              </a:tr>
            </a:tbl>
          </a:graphicData>
        </a:graphic>
      </p:graphicFrame>
    </p:spTree>
    <p:extLst>
      <p:ext uri="{BB962C8B-B14F-4D97-AF65-F5344CB8AC3E}">
        <p14:creationId xmlns:p14="http://schemas.microsoft.com/office/powerpoint/2010/main" val="61164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464975122"/>
              </p:ext>
            </p:extLst>
          </p:nvPr>
        </p:nvGraphicFramePr>
        <p:xfrm>
          <a:off x="8839200" y="419090"/>
          <a:ext cx="7696200" cy="9387339"/>
        </p:xfrm>
        <a:graphic>
          <a:graphicData uri="http://schemas.openxmlformats.org/drawingml/2006/table">
            <a:tbl>
              <a:tblPr>
                <a:tableStyleId>{5C22544A-7EE6-4342-B048-85BDC9FD1C3A}</a:tableStyleId>
              </a:tblPr>
              <a:tblGrid>
                <a:gridCol w="1539240">
                  <a:extLst>
                    <a:ext uri="{9D8B030D-6E8A-4147-A177-3AD203B41FA5}">
                      <a16:colId xmlns:a16="http://schemas.microsoft.com/office/drawing/2014/main" val="2660027861"/>
                    </a:ext>
                  </a:extLst>
                </a:gridCol>
                <a:gridCol w="1539240">
                  <a:extLst>
                    <a:ext uri="{9D8B030D-6E8A-4147-A177-3AD203B41FA5}">
                      <a16:colId xmlns:a16="http://schemas.microsoft.com/office/drawing/2014/main" val="497957313"/>
                    </a:ext>
                  </a:extLst>
                </a:gridCol>
                <a:gridCol w="1539240">
                  <a:extLst>
                    <a:ext uri="{9D8B030D-6E8A-4147-A177-3AD203B41FA5}">
                      <a16:colId xmlns:a16="http://schemas.microsoft.com/office/drawing/2014/main" val="3155736047"/>
                    </a:ext>
                  </a:extLst>
                </a:gridCol>
                <a:gridCol w="1539240">
                  <a:extLst>
                    <a:ext uri="{9D8B030D-6E8A-4147-A177-3AD203B41FA5}">
                      <a16:colId xmlns:a16="http://schemas.microsoft.com/office/drawing/2014/main" val="3666834699"/>
                    </a:ext>
                  </a:extLst>
                </a:gridCol>
                <a:gridCol w="1539240">
                  <a:extLst>
                    <a:ext uri="{9D8B030D-6E8A-4147-A177-3AD203B41FA5}">
                      <a16:colId xmlns:a16="http://schemas.microsoft.com/office/drawing/2014/main" val="3285107750"/>
                    </a:ext>
                  </a:extLst>
                </a:gridCol>
              </a:tblGrid>
              <a:tr h="292279">
                <a:tc gridSpan="5">
                  <a:txBody>
                    <a:bodyPr/>
                    <a:lstStyle/>
                    <a:p>
                      <a:pPr algn="ctr">
                        <a:lnSpc>
                          <a:spcPct val="115000"/>
                        </a:lnSpc>
                        <a:spcAft>
                          <a:spcPts val="0"/>
                        </a:spcAft>
                      </a:pPr>
                      <a:r>
                        <a:rPr lang="es-ES" sz="1600">
                          <a:effectLst/>
                        </a:rPr>
                        <a:t>Comercio hacia la CAN</a:t>
                      </a:r>
                      <a:endParaRPr lang="es-ES" sz="1600">
                        <a:effectLst/>
                        <a:latin typeface="Arial" panose="020B0604020202020204" pitchFamily="34" charset="0"/>
                        <a:ea typeface="Arial" panose="020B0604020202020204" pitchFamily="34" charset="0"/>
                      </a:endParaRPr>
                    </a:p>
                  </a:txBody>
                  <a:tcPr marL="48935" marR="48935"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617242045"/>
                  </a:ext>
                </a:extLst>
              </a:tr>
              <a:tr h="292279">
                <a:tc>
                  <a:txBody>
                    <a:bodyPr/>
                    <a:lstStyle/>
                    <a:p>
                      <a:pPr algn="ctr">
                        <a:lnSpc>
                          <a:spcPct val="115000"/>
                        </a:lnSpc>
                        <a:spcAft>
                          <a:spcPts val="0"/>
                        </a:spcAft>
                      </a:pPr>
                      <a:r>
                        <a:rPr lang="es-ES" sz="1600">
                          <a:effectLst/>
                        </a:rPr>
                        <a:t>Años</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Bolivia</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Colombia</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Ecuador</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Perú</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2811329614"/>
                  </a:ext>
                </a:extLst>
              </a:tr>
              <a:tr h="292279">
                <a:tc>
                  <a:txBody>
                    <a:bodyPr/>
                    <a:lstStyle/>
                    <a:p>
                      <a:pPr algn="ctr">
                        <a:lnSpc>
                          <a:spcPct val="115000"/>
                        </a:lnSpc>
                        <a:spcAft>
                          <a:spcPts val="0"/>
                        </a:spcAft>
                      </a:pPr>
                      <a:r>
                        <a:rPr lang="es-ES" sz="1600">
                          <a:effectLst/>
                        </a:rPr>
                        <a:t>2010</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1,34</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123,4</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-3,5</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-5,8</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3914339949"/>
                  </a:ext>
                </a:extLst>
              </a:tr>
              <a:tr h="292279">
                <a:tc>
                  <a:txBody>
                    <a:bodyPr/>
                    <a:lstStyle/>
                    <a:p>
                      <a:pPr algn="ctr">
                        <a:lnSpc>
                          <a:spcPct val="115000"/>
                        </a:lnSpc>
                        <a:spcAft>
                          <a:spcPts val="0"/>
                        </a:spcAft>
                      </a:pPr>
                      <a:r>
                        <a:rPr lang="es-ES" sz="1600">
                          <a:effectLst/>
                        </a:rPr>
                        <a:t>2011</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0,56</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1,5</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3,8</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1,4</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2379063868"/>
                  </a:ext>
                </a:extLst>
              </a:tr>
              <a:tr h="292279">
                <a:tc>
                  <a:txBody>
                    <a:bodyPr/>
                    <a:lstStyle/>
                    <a:p>
                      <a:pPr algn="ctr">
                        <a:lnSpc>
                          <a:spcPct val="115000"/>
                        </a:lnSpc>
                        <a:spcAft>
                          <a:spcPts val="0"/>
                        </a:spcAft>
                      </a:pPr>
                      <a:r>
                        <a:rPr lang="es-ES" sz="1600">
                          <a:effectLst/>
                        </a:rPr>
                        <a:t>2012</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5,16</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2,30</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1,9</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0,4</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1288823672"/>
                  </a:ext>
                </a:extLst>
              </a:tr>
              <a:tr h="292279">
                <a:tc>
                  <a:txBody>
                    <a:bodyPr/>
                    <a:lstStyle/>
                    <a:p>
                      <a:pPr algn="ctr">
                        <a:lnSpc>
                          <a:spcPct val="115000"/>
                        </a:lnSpc>
                        <a:spcAft>
                          <a:spcPts val="0"/>
                        </a:spcAft>
                      </a:pPr>
                      <a:r>
                        <a:rPr lang="es-ES" sz="1600">
                          <a:effectLst/>
                        </a:rPr>
                        <a:t>2013</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0,41</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-1,5</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-1,6</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-0,2</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1689090935"/>
                  </a:ext>
                </a:extLst>
              </a:tr>
              <a:tr h="292279">
                <a:tc>
                  <a:txBody>
                    <a:bodyPr/>
                    <a:lstStyle/>
                    <a:p>
                      <a:pPr algn="ctr">
                        <a:lnSpc>
                          <a:spcPct val="115000"/>
                        </a:lnSpc>
                        <a:spcAft>
                          <a:spcPts val="0"/>
                        </a:spcAft>
                      </a:pPr>
                      <a:r>
                        <a:rPr lang="es-ES" sz="1600">
                          <a:effectLst/>
                        </a:rPr>
                        <a:t>2014</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0,64</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-1,2</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-2,6</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2,3</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4190416675"/>
                  </a:ext>
                </a:extLst>
              </a:tr>
              <a:tr h="292279">
                <a:tc>
                  <a:txBody>
                    <a:bodyPr/>
                    <a:lstStyle/>
                    <a:p>
                      <a:pPr algn="ctr">
                        <a:lnSpc>
                          <a:spcPct val="115000"/>
                        </a:lnSpc>
                        <a:spcAft>
                          <a:spcPts val="0"/>
                        </a:spcAft>
                      </a:pPr>
                      <a:r>
                        <a:rPr lang="es-ES" sz="1600">
                          <a:effectLst/>
                        </a:rPr>
                        <a:t>2015</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-1913,65</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-5,1</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-316,6</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-3,3</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1517650103"/>
                  </a:ext>
                </a:extLst>
              </a:tr>
              <a:tr h="292279">
                <a:tc>
                  <a:txBody>
                    <a:bodyPr/>
                    <a:lstStyle/>
                    <a:p>
                      <a:pPr algn="ctr">
                        <a:lnSpc>
                          <a:spcPct val="115000"/>
                        </a:lnSpc>
                        <a:spcAft>
                          <a:spcPts val="0"/>
                        </a:spcAft>
                      </a:pPr>
                      <a:r>
                        <a:rPr lang="es-ES" sz="1600">
                          <a:effectLst/>
                        </a:rPr>
                        <a:t>2016</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1,17</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-5,8</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-0,9</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-1,4</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2524071623"/>
                  </a:ext>
                </a:extLst>
              </a:tr>
              <a:tr h="292279">
                <a:tc>
                  <a:txBody>
                    <a:bodyPr/>
                    <a:lstStyle/>
                    <a:p>
                      <a:pPr algn="ctr">
                        <a:lnSpc>
                          <a:spcPct val="115000"/>
                        </a:lnSpc>
                        <a:spcAft>
                          <a:spcPts val="0"/>
                        </a:spcAft>
                      </a:pPr>
                      <a:r>
                        <a:rPr lang="es-ES" sz="1600">
                          <a:effectLst/>
                        </a:rPr>
                        <a:t>2017</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-3,01</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9,0</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6,4</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1,4</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3480265604"/>
                  </a:ext>
                </a:extLst>
              </a:tr>
              <a:tr h="292279">
                <a:tc>
                  <a:txBody>
                    <a:bodyPr/>
                    <a:lstStyle/>
                    <a:p>
                      <a:pPr algn="ctr">
                        <a:lnSpc>
                          <a:spcPct val="115000"/>
                        </a:lnSpc>
                        <a:spcAft>
                          <a:spcPts val="0"/>
                        </a:spcAft>
                      </a:pPr>
                      <a:r>
                        <a:rPr lang="es-ES" sz="1600">
                          <a:effectLst/>
                        </a:rPr>
                        <a:t>2018</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4,68</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6,9</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14,9</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1,4</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2189206830"/>
                  </a:ext>
                </a:extLst>
              </a:tr>
              <a:tr h="292279">
                <a:tc>
                  <a:txBody>
                    <a:bodyPr/>
                    <a:lstStyle/>
                    <a:p>
                      <a:pPr algn="ctr">
                        <a:lnSpc>
                          <a:spcPct val="115000"/>
                        </a:lnSpc>
                        <a:spcAft>
                          <a:spcPts val="0"/>
                        </a:spcAft>
                      </a:pPr>
                      <a:r>
                        <a:rPr lang="es-ES" sz="1600">
                          <a:effectLst/>
                        </a:rPr>
                        <a:t>2019</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-0,42</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0,7</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-487,9</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0,2</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420413835"/>
                  </a:ext>
                </a:extLst>
              </a:tr>
              <a:tr h="892193">
                <a:tc>
                  <a:txBody>
                    <a:bodyPr/>
                    <a:lstStyle/>
                    <a:p>
                      <a:pPr algn="ctr">
                        <a:lnSpc>
                          <a:spcPct val="115000"/>
                        </a:lnSpc>
                        <a:spcAft>
                          <a:spcPts val="0"/>
                        </a:spcAft>
                      </a:pPr>
                      <a:r>
                        <a:rPr lang="es-ES" sz="1600">
                          <a:effectLst/>
                        </a:rPr>
                        <a:t> </a:t>
                      </a:r>
                    </a:p>
                    <a:p>
                      <a:pPr algn="ctr">
                        <a:lnSpc>
                          <a:spcPct val="115000"/>
                        </a:lnSpc>
                        <a:spcAft>
                          <a:spcPts val="0"/>
                        </a:spcAft>
                      </a:pPr>
                      <a:r>
                        <a:rPr lang="es-ES" sz="1600">
                          <a:effectLst/>
                        </a:rPr>
                        <a:t>Tasa de var 2010-2019</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 </a:t>
                      </a:r>
                    </a:p>
                    <a:p>
                      <a:pPr algn="ctr">
                        <a:lnSpc>
                          <a:spcPct val="115000"/>
                        </a:lnSpc>
                        <a:spcAft>
                          <a:spcPts val="0"/>
                        </a:spcAft>
                      </a:pPr>
                      <a:r>
                        <a:rPr lang="es-ES" sz="1600">
                          <a:effectLst/>
                        </a:rPr>
                        <a:t>-3281,33</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 </a:t>
                      </a:r>
                    </a:p>
                    <a:p>
                      <a:pPr algn="ctr">
                        <a:lnSpc>
                          <a:spcPct val="115000"/>
                        </a:lnSpc>
                        <a:spcAft>
                          <a:spcPts val="0"/>
                        </a:spcAft>
                      </a:pPr>
                      <a:r>
                        <a:rPr lang="es-ES" sz="1600">
                          <a:effectLst/>
                        </a:rPr>
                        <a:t>-28,72</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 </a:t>
                      </a:r>
                    </a:p>
                    <a:p>
                      <a:pPr algn="ctr">
                        <a:lnSpc>
                          <a:spcPct val="115000"/>
                        </a:lnSpc>
                        <a:spcAft>
                          <a:spcPts val="0"/>
                        </a:spcAft>
                      </a:pPr>
                      <a:r>
                        <a:rPr lang="es-ES" sz="1600">
                          <a:effectLst/>
                        </a:rPr>
                        <a:t>1086,02</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 </a:t>
                      </a:r>
                    </a:p>
                    <a:p>
                      <a:pPr algn="ctr">
                        <a:lnSpc>
                          <a:spcPct val="115000"/>
                        </a:lnSpc>
                        <a:spcAft>
                          <a:spcPts val="0"/>
                        </a:spcAft>
                      </a:pPr>
                      <a:r>
                        <a:rPr lang="es-ES" sz="1600">
                          <a:effectLst/>
                        </a:rPr>
                        <a:t>104,31</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434155612"/>
                  </a:ext>
                </a:extLst>
              </a:tr>
              <a:tr h="292279">
                <a:tc gridSpan="5">
                  <a:txBody>
                    <a:bodyPr/>
                    <a:lstStyle/>
                    <a:p>
                      <a:pPr algn="ctr">
                        <a:lnSpc>
                          <a:spcPct val="115000"/>
                        </a:lnSpc>
                        <a:spcAft>
                          <a:spcPts val="0"/>
                        </a:spcAft>
                      </a:pPr>
                      <a:r>
                        <a:rPr lang="es-ES" sz="1600">
                          <a:effectLst/>
                        </a:rPr>
                        <a:t>Comercio hacia el mundo</a:t>
                      </a:r>
                      <a:endParaRPr lang="es-ES" sz="1600">
                        <a:effectLst/>
                        <a:latin typeface="Arial" panose="020B0604020202020204" pitchFamily="34" charset="0"/>
                        <a:ea typeface="Arial" panose="020B0604020202020204" pitchFamily="34" charset="0"/>
                      </a:endParaRPr>
                    </a:p>
                  </a:txBody>
                  <a:tcPr marL="48935" marR="48935"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464024291"/>
                  </a:ext>
                </a:extLst>
              </a:tr>
              <a:tr h="292279">
                <a:tc>
                  <a:txBody>
                    <a:bodyPr/>
                    <a:lstStyle/>
                    <a:p>
                      <a:pPr algn="ctr">
                        <a:lnSpc>
                          <a:spcPct val="115000"/>
                        </a:lnSpc>
                        <a:spcAft>
                          <a:spcPts val="0"/>
                        </a:spcAft>
                      </a:pPr>
                      <a:r>
                        <a:rPr lang="es-ES" sz="1600">
                          <a:effectLst/>
                        </a:rPr>
                        <a:t>Años</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Bolivia</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Colombia</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Ecuador</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Perú</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3319339328"/>
                  </a:ext>
                </a:extLst>
              </a:tr>
              <a:tr h="292279">
                <a:tc>
                  <a:txBody>
                    <a:bodyPr/>
                    <a:lstStyle/>
                    <a:p>
                      <a:pPr algn="ctr">
                        <a:lnSpc>
                          <a:spcPct val="115000"/>
                        </a:lnSpc>
                        <a:spcAft>
                          <a:spcPts val="0"/>
                        </a:spcAft>
                      </a:pPr>
                      <a:r>
                        <a:rPr lang="es-ES" sz="1600">
                          <a:effectLst/>
                        </a:rPr>
                        <a:t>2010</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1,47</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65,63</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-3,26</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-7,89</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1650688160"/>
                  </a:ext>
                </a:extLst>
              </a:tr>
              <a:tr h="292279">
                <a:tc>
                  <a:txBody>
                    <a:bodyPr/>
                    <a:lstStyle/>
                    <a:p>
                      <a:pPr algn="ctr">
                        <a:lnSpc>
                          <a:spcPct val="115000"/>
                        </a:lnSpc>
                        <a:spcAft>
                          <a:spcPts val="0"/>
                        </a:spcAft>
                      </a:pPr>
                      <a:r>
                        <a:rPr lang="es-ES" sz="1600">
                          <a:effectLst/>
                        </a:rPr>
                        <a:t>2011</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1,97</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5,06</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2,95</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1,98</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2911873203"/>
                  </a:ext>
                </a:extLst>
              </a:tr>
              <a:tr h="292279">
                <a:tc>
                  <a:txBody>
                    <a:bodyPr/>
                    <a:lstStyle/>
                    <a:p>
                      <a:pPr algn="ctr">
                        <a:lnSpc>
                          <a:spcPct val="115000"/>
                        </a:lnSpc>
                        <a:spcAft>
                          <a:spcPts val="0"/>
                        </a:spcAft>
                      </a:pPr>
                      <a:r>
                        <a:rPr lang="es-ES" sz="1600">
                          <a:effectLst/>
                        </a:rPr>
                        <a:t>2012</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0,62</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1,93</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0,79</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1,74</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1859297566"/>
                  </a:ext>
                </a:extLst>
              </a:tr>
              <a:tr h="292279">
                <a:tc>
                  <a:txBody>
                    <a:bodyPr/>
                    <a:lstStyle/>
                    <a:p>
                      <a:pPr algn="ctr">
                        <a:lnSpc>
                          <a:spcPct val="115000"/>
                        </a:lnSpc>
                        <a:spcAft>
                          <a:spcPts val="0"/>
                        </a:spcAft>
                      </a:pPr>
                      <a:r>
                        <a:rPr lang="es-ES" sz="1600">
                          <a:effectLst/>
                        </a:rPr>
                        <a:t>2013</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1,06</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0,28</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1,49</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0,48</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568258998"/>
                  </a:ext>
                </a:extLst>
              </a:tr>
              <a:tr h="292279">
                <a:tc>
                  <a:txBody>
                    <a:bodyPr/>
                    <a:lstStyle/>
                    <a:p>
                      <a:pPr algn="ctr">
                        <a:lnSpc>
                          <a:spcPct val="115000"/>
                        </a:lnSpc>
                        <a:spcAft>
                          <a:spcPts val="0"/>
                        </a:spcAft>
                      </a:pPr>
                      <a:r>
                        <a:rPr lang="es-ES" sz="1600">
                          <a:effectLst/>
                        </a:rPr>
                        <a:t>2014</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1,59</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1,63</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0,75</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-0,24</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1559378537"/>
                  </a:ext>
                </a:extLst>
              </a:tr>
              <a:tr h="292279">
                <a:tc>
                  <a:txBody>
                    <a:bodyPr/>
                    <a:lstStyle/>
                    <a:p>
                      <a:pPr algn="ctr">
                        <a:lnSpc>
                          <a:spcPct val="115000"/>
                        </a:lnSpc>
                        <a:spcAft>
                          <a:spcPts val="0"/>
                        </a:spcAft>
                      </a:pPr>
                      <a:r>
                        <a:rPr lang="es-ES" sz="1600">
                          <a:effectLst/>
                        </a:rPr>
                        <a:t>2015</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-796,61</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-5,22</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-229,77</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-0,89</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2132101583"/>
                  </a:ext>
                </a:extLst>
              </a:tr>
              <a:tr h="292279">
                <a:tc>
                  <a:txBody>
                    <a:bodyPr/>
                    <a:lstStyle/>
                    <a:p>
                      <a:pPr algn="ctr">
                        <a:lnSpc>
                          <a:spcPct val="115000"/>
                        </a:lnSpc>
                        <a:spcAft>
                          <a:spcPts val="0"/>
                        </a:spcAft>
                      </a:pPr>
                      <a:r>
                        <a:rPr lang="es-ES" sz="1600">
                          <a:effectLst/>
                        </a:rPr>
                        <a:t>2016</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-1,30</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-8,32</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16,16</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-1,64</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1512042696"/>
                  </a:ext>
                </a:extLst>
              </a:tr>
              <a:tr h="292279">
                <a:tc>
                  <a:txBody>
                    <a:bodyPr/>
                    <a:lstStyle/>
                    <a:p>
                      <a:pPr algn="ctr">
                        <a:lnSpc>
                          <a:spcPct val="115000"/>
                        </a:lnSpc>
                        <a:spcAft>
                          <a:spcPts val="0"/>
                        </a:spcAft>
                      </a:pPr>
                      <a:r>
                        <a:rPr lang="es-ES" sz="1600">
                          <a:effectLst/>
                        </a:rPr>
                        <a:t>2017</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1,22</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2,50</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8,38</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1,73</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990561393"/>
                  </a:ext>
                </a:extLst>
              </a:tr>
              <a:tr h="292279">
                <a:tc>
                  <a:txBody>
                    <a:bodyPr/>
                    <a:lstStyle/>
                    <a:p>
                      <a:pPr algn="ctr">
                        <a:lnSpc>
                          <a:spcPct val="115000"/>
                        </a:lnSpc>
                        <a:spcAft>
                          <a:spcPts val="0"/>
                        </a:spcAft>
                      </a:pPr>
                      <a:r>
                        <a:rPr lang="es-ES" sz="1600">
                          <a:effectLst/>
                        </a:rPr>
                        <a:t>2018</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0,93</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4,48</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13,11</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1,51</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146011245"/>
                  </a:ext>
                </a:extLst>
              </a:tr>
              <a:tr h="292279">
                <a:tc>
                  <a:txBody>
                    <a:bodyPr/>
                    <a:lstStyle/>
                    <a:p>
                      <a:pPr algn="ctr">
                        <a:lnSpc>
                          <a:spcPct val="115000"/>
                        </a:lnSpc>
                        <a:spcAft>
                          <a:spcPts val="0"/>
                        </a:spcAft>
                      </a:pPr>
                      <a:r>
                        <a:rPr lang="es-ES" sz="1600">
                          <a:effectLst/>
                        </a:rPr>
                        <a:t>2019</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-0,29</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0,85</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-44,35</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1,04</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1260219195"/>
                  </a:ext>
                </a:extLst>
              </a:tr>
              <a:tr h="892193">
                <a:tc>
                  <a:txBody>
                    <a:bodyPr/>
                    <a:lstStyle/>
                    <a:p>
                      <a:pPr algn="ctr">
                        <a:lnSpc>
                          <a:spcPct val="115000"/>
                        </a:lnSpc>
                        <a:spcAft>
                          <a:spcPts val="0"/>
                        </a:spcAft>
                      </a:pPr>
                      <a:r>
                        <a:rPr lang="es-ES" sz="1600">
                          <a:effectLst/>
                        </a:rPr>
                        <a:t> </a:t>
                      </a:r>
                    </a:p>
                    <a:p>
                      <a:pPr algn="ctr">
                        <a:lnSpc>
                          <a:spcPct val="115000"/>
                        </a:lnSpc>
                        <a:spcAft>
                          <a:spcPts val="0"/>
                        </a:spcAft>
                      </a:pPr>
                      <a:r>
                        <a:rPr lang="es-ES" sz="1600">
                          <a:effectLst/>
                        </a:rPr>
                        <a:t>Tasa de var 2010-2019</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 </a:t>
                      </a:r>
                    </a:p>
                    <a:p>
                      <a:pPr algn="ctr">
                        <a:lnSpc>
                          <a:spcPct val="115000"/>
                        </a:lnSpc>
                        <a:spcAft>
                          <a:spcPts val="0"/>
                        </a:spcAft>
                      </a:pPr>
                      <a:r>
                        <a:rPr lang="es-ES" sz="1600">
                          <a:effectLst/>
                        </a:rPr>
                        <a:t>-4824,99</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 </a:t>
                      </a:r>
                    </a:p>
                    <a:p>
                      <a:pPr algn="ctr">
                        <a:lnSpc>
                          <a:spcPct val="115000"/>
                        </a:lnSpc>
                        <a:spcAft>
                          <a:spcPts val="0"/>
                        </a:spcAft>
                      </a:pPr>
                      <a:r>
                        <a:rPr lang="es-ES" sz="1600">
                          <a:effectLst/>
                        </a:rPr>
                        <a:t>-17,96</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 </a:t>
                      </a:r>
                    </a:p>
                    <a:p>
                      <a:pPr algn="ctr">
                        <a:lnSpc>
                          <a:spcPct val="115000"/>
                        </a:lnSpc>
                        <a:spcAft>
                          <a:spcPts val="0"/>
                        </a:spcAft>
                      </a:pPr>
                      <a:r>
                        <a:rPr lang="es-ES" sz="1600">
                          <a:effectLst/>
                        </a:rPr>
                        <a:t>-3426,62</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 </a:t>
                      </a:r>
                    </a:p>
                    <a:p>
                      <a:pPr algn="ctr">
                        <a:lnSpc>
                          <a:spcPct val="115000"/>
                        </a:lnSpc>
                        <a:spcAft>
                          <a:spcPts val="0"/>
                        </a:spcAft>
                      </a:pPr>
                      <a:r>
                        <a:rPr lang="es-ES" sz="1600">
                          <a:effectLst/>
                        </a:rPr>
                        <a:t>-128,10</a:t>
                      </a:r>
                      <a:endParaRPr lang="es-ES" sz="160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812134545"/>
                  </a:ext>
                </a:extLst>
              </a:tr>
              <a:tr h="588257">
                <a:tc>
                  <a:txBody>
                    <a:bodyPr/>
                    <a:lstStyle/>
                    <a:p>
                      <a:pPr algn="ctr">
                        <a:lnSpc>
                          <a:spcPct val="115000"/>
                        </a:lnSpc>
                        <a:spcAft>
                          <a:spcPts val="0"/>
                        </a:spcAft>
                      </a:pPr>
                      <a:r>
                        <a:rPr lang="es-ES" sz="1600">
                          <a:effectLst/>
                        </a:rPr>
                        <a:t>Efecto evidenciado</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Ninguno</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Ninguno</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a:effectLst/>
                        </a:rPr>
                        <a:t>desviación</a:t>
                      </a:r>
                      <a:endParaRPr lang="es-ES" sz="1600">
                        <a:effectLst/>
                        <a:latin typeface="Arial" panose="020B0604020202020204" pitchFamily="34" charset="0"/>
                        <a:ea typeface="Arial" panose="020B0604020202020204" pitchFamily="34" charset="0"/>
                      </a:endParaRPr>
                    </a:p>
                  </a:txBody>
                  <a:tcPr marL="48935" marR="48935" marT="0" marB="0"/>
                </a:tc>
                <a:tc>
                  <a:txBody>
                    <a:bodyPr/>
                    <a:lstStyle/>
                    <a:p>
                      <a:pPr algn="ctr">
                        <a:lnSpc>
                          <a:spcPct val="115000"/>
                        </a:lnSpc>
                        <a:spcAft>
                          <a:spcPts val="0"/>
                        </a:spcAft>
                      </a:pPr>
                      <a:r>
                        <a:rPr lang="es-ES" sz="1600" dirty="0">
                          <a:effectLst/>
                        </a:rPr>
                        <a:t>ninguno</a:t>
                      </a:r>
                      <a:endParaRPr lang="es-ES" sz="1600" dirty="0">
                        <a:effectLst/>
                        <a:latin typeface="Arial" panose="020B0604020202020204" pitchFamily="34" charset="0"/>
                        <a:ea typeface="Arial" panose="020B0604020202020204" pitchFamily="34" charset="0"/>
                      </a:endParaRPr>
                    </a:p>
                  </a:txBody>
                  <a:tcPr marL="48935" marR="48935" marT="0" marB="0"/>
                </a:tc>
                <a:extLst>
                  <a:ext uri="{0D108BD9-81ED-4DB2-BD59-A6C34878D82A}">
                    <a16:rowId xmlns:a16="http://schemas.microsoft.com/office/drawing/2014/main" val="3136532800"/>
                  </a:ext>
                </a:extLst>
              </a:tr>
            </a:tbl>
          </a:graphicData>
        </a:graphic>
      </p:graphicFrame>
      <p:sp>
        <p:nvSpPr>
          <p:cNvPr id="3" name="Rectángulo 2"/>
          <p:cNvSpPr/>
          <p:nvPr/>
        </p:nvSpPr>
        <p:spPr>
          <a:xfrm>
            <a:off x="457200" y="3543300"/>
            <a:ext cx="7848600" cy="1200329"/>
          </a:xfrm>
          <a:prstGeom prst="rect">
            <a:avLst/>
          </a:prstGeom>
        </p:spPr>
        <p:txBody>
          <a:bodyPr wrap="square">
            <a:spAutoFit/>
          </a:bodyPr>
          <a:lstStyle/>
          <a:p>
            <a:r>
              <a:rPr lang="es-ES" sz="2400" dirty="0">
                <a:effectLst>
                  <a:outerShdw blurRad="38100" dist="38100" dir="2700000" algn="tl">
                    <a:srgbClr val="000000">
                      <a:alpha val="43137"/>
                    </a:srgbClr>
                  </a:outerShdw>
                </a:effectLst>
                <a:latin typeface="Montserrat" panose="020B0604020202020204" charset="0"/>
                <a:ea typeface="Arial" panose="020B0604020202020204" pitchFamily="34" charset="0"/>
              </a:rPr>
              <a:t>Elasticidades ingreso de las importaciones intrarregionales y extra regionales por país miembro de la CAN durante el período 2010-2019</a:t>
            </a:r>
            <a:endParaRPr lang="es-ES" sz="2400" dirty="0">
              <a:effectLst>
                <a:outerShdw blurRad="38100" dist="38100" dir="2700000" algn="tl">
                  <a:srgbClr val="000000">
                    <a:alpha val="43137"/>
                  </a:srgbClr>
                </a:outerShdw>
              </a:effectLst>
              <a:latin typeface="Montserrat" panose="020B0604020202020204" charset="0"/>
            </a:endParaRPr>
          </a:p>
        </p:txBody>
      </p:sp>
    </p:spTree>
    <p:extLst>
      <p:ext uri="{BB962C8B-B14F-4D97-AF65-F5344CB8AC3E}">
        <p14:creationId xmlns:p14="http://schemas.microsoft.com/office/powerpoint/2010/main" val="2002995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9372600" cy="10287000"/>
          </a:xfrm>
          <a:prstGeom prst="rect">
            <a:avLst/>
          </a:prstGeom>
          <a:solidFill>
            <a:srgbClr val="FDCF60"/>
          </a:solidFill>
        </p:spPr>
      </p:sp>
      <p:sp>
        <p:nvSpPr>
          <p:cNvPr id="7" name="TextBox 6"/>
          <p:cNvSpPr txBox="1"/>
          <p:nvPr/>
        </p:nvSpPr>
        <p:spPr>
          <a:xfrm>
            <a:off x="649465" y="0"/>
            <a:ext cx="9944100" cy="1667123"/>
          </a:xfrm>
          <a:prstGeom prst="rect">
            <a:avLst/>
          </a:prstGeom>
        </p:spPr>
        <p:txBody>
          <a:bodyPr wrap="square" lIns="0" tIns="0" rIns="0" bIns="0" rtlCol="0" anchor="t">
            <a:spAutoFit/>
          </a:bodyPr>
          <a:lstStyle/>
          <a:p>
            <a:pPr>
              <a:lnSpc>
                <a:spcPts val="12960"/>
              </a:lnSpc>
            </a:pPr>
            <a:r>
              <a:rPr lang="en-US" sz="3600" dirty="0" smtClean="0">
                <a:solidFill>
                  <a:srgbClr val="0C45A6"/>
                </a:solidFill>
                <a:latin typeface="Montserrat Semi-Bold Bold"/>
              </a:rPr>
              <a:t>CONCLUSIONES Y RECOMENDACIONES</a:t>
            </a:r>
            <a:endParaRPr lang="en-US" sz="3600" dirty="0">
              <a:solidFill>
                <a:srgbClr val="0C45A6"/>
              </a:solidFill>
              <a:latin typeface="Montserrat Semi-Bold Bold"/>
            </a:endParaRPr>
          </a:p>
        </p:txBody>
      </p:sp>
      <p:graphicFrame>
        <p:nvGraphicFramePr>
          <p:cNvPr id="8" name="Diagrama 7"/>
          <p:cNvGraphicFramePr/>
          <p:nvPr>
            <p:extLst>
              <p:ext uri="{D42A27DB-BD31-4B8C-83A1-F6EECF244321}">
                <p14:modId xmlns:p14="http://schemas.microsoft.com/office/powerpoint/2010/main" val="1986943626"/>
              </p:ext>
            </p:extLst>
          </p:nvPr>
        </p:nvGraphicFramePr>
        <p:xfrm>
          <a:off x="3093720" y="1409700"/>
          <a:ext cx="130302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p:cNvGraphicFramePr/>
          <p:nvPr>
            <p:extLst>
              <p:ext uri="{D42A27DB-BD31-4B8C-83A1-F6EECF244321}">
                <p14:modId xmlns:p14="http://schemas.microsoft.com/office/powerpoint/2010/main" val="3865658033"/>
              </p:ext>
            </p:extLst>
          </p:nvPr>
        </p:nvGraphicFramePr>
        <p:xfrm>
          <a:off x="2819400" y="5067300"/>
          <a:ext cx="13335000" cy="441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9372600" cy="10287000"/>
          </a:xfrm>
          <a:prstGeom prst="rect">
            <a:avLst/>
          </a:prstGeom>
          <a:solidFill>
            <a:srgbClr val="FDCF60"/>
          </a:solidFill>
        </p:spPr>
      </p:sp>
      <p:sp>
        <p:nvSpPr>
          <p:cNvPr id="7" name="TextBox 6"/>
          <p:cNvSpPr txBox="1"/>
          <p:nvPr/>
        </p:nvSpPr>
        <p:spPr>
          <a:xfrm>
            <a:off x="649465" y="0"/>
            <a:ext cx="9944100" cy="1667123"/>
          </a:xfrm>
          <a:prstGeom prst="rect">
            <a:avLst/>
          </a:prstGeom>
        </p:spPr>
        <p:txBody>
          <a:bodyPr wrap="square" lIns="0" tIns="0" rIns="0" bIns="0" rtlCol="0" anchor="t">
            <a:spAutoFit/>
          </a:bodyPr>
          <a:lstStyle/>
          <a:p>
            <a:pPr>
              <a:lnSpc>
                <a:spcPts val="12960"/>
              </a:lnSpc>
            </a:pPr>
            <a:r>
              <a:rPr lang="en-US" sz="3600" dirty="0" smtClean="0">
                <a:solidFill>
                  <a:srgbClr val="0C45A6"/>
                </a:solidFill>
                <a:latin typeface="Montserrat Semi-Bold Bold"/>
              </a:rPr>
              <a:t>CONCLUSIONES Y RECOMENDACIONES</a:t>
            </a:r>
            <a:endParaRPr lang="en-US" sz="3600" dirty="0">
              <a:solidFill>
                <a:srgbClr val="0C45A6"/>
              </a:solidFill>
              <a:latin typeface="Montserrat Semi-Bold Bold"/>
            </a:endParaRPr>
          </a:p>
        </p:txBody>
      </p:sp>
      <p:graphicFrame>
        <p:nvGraphicFramePr>
          <p:cNvPr id="8" name="Diagrama 7"/>
          <p:cNvGraphicFramePr/>
          <p:nvPr>
            <p:extLst>
              <p:ext uri="{D42A27DB-BD31-4B8C-83A1-F6EECF244321}">
                <p14:modId xmlns:p14="http://schemas.microsoft.com/office/powerpoint/2010/main" val="2128280131"/>
              </p:ext>
            </p:extLst>
          </p:nvPr>
        </p:nvGraphicFramePr>
        <p:xfrm>
          <a:off x="3093720" y="1409700"/>
          <a:ext cx="130302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p:cNvGraphicFramePr/>
          <p:nvPr>
            <p:extLst>
              <p:ext uri="{D42A27DB-BD31-4B8C-83A1-F6EECF244321}">
                <p14:modId xmlns:p14="http://schemas.microsoft.com/office/powerpoint/2010/main" val="2596096750"/>
              </p:ext>
            </p:extLst>
          </p:nvPr>
        </p:nvGraphicFramePr>
        <p:xfrm>
          <a:off x="2819400" y="5067300"/>
          <a:ext cx="13335000" cy="4419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05208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9372600" cy="10287000"/>
          </a:xfrm>
          <a:prstGeom prst="rect">
            <a:avLst/>
          </a:prstGeom>
          <a:solidFill>
            <a:srgbClr val="FDCF60"/>
          </a:solidFill>
        </p:spPr>
      </p:sp>
      <p:sp>
        <p:nvSpPr>
          <p:cNvPr id="7" name="TextBox 6"/>
          <p:cNvSpPr txBox="1"/>
          <p:nvPr/>
        </p:nvSpPr>
        <p:spPr>
          <a:xfrm>
            <a:off x="649465" y="0"/>
            <a:ext cx="9944100" cy="1667123"/>
          </a:xfrm>
          <a:prstGeom prst="rect">
            <a:avLst/>
          </a:prstGeom>
        </p:spPr>
        <p:txBody>
          <a:bodyPr wrap="square" lIns="0" tIns="0" rIns="0" bIns="0" rtlCol="0" anchor="t">
            <a:spAutoFit/>
          </a:bodyPr>
          <a:lstStyle/>
          <a:p>
            <a:pPr>
              <a:lnSpc>
                <a:spcPts val="12960"/>
              </a:lnSpc>
            </a:pPr>
            <a:r>
              <a:rPr lang="en-US" sz="3600" dirty="0" smtClean="0">
                <a:solidFill>
                  <a:srgbClr val="0C45A6"/>
                </a:solidFill>
                <a:latin typeface="Montserrat Semi-Bold Bold"/>
              </a:rPr>
              <a:t>CONCLUSIONES Y RECOMENDACIONES</a:t>
            </a:r>
            <a:endParaRPr lang="en-US" sz="3600" dirty="0">
              <a:solidFill>
                <a:srgbClr val="0C45A6"/>
              </a:solidFill>
              <a:latin typeface="Montserrat Semi-Bold Bold"/>
            </a:endParaRPr>
          </a:p>
        </p:txBody>
      </p:sp>
      <p:graphicFrame>
        <p:nvGraphicFramePr>
          <p:cNvPr id="8" name="Diagrama 7"/>
          <p:cNvGraphicFramePr/>
          <p:nvPr>
            <p:extLst>
              <p:ext uri="{D42A27DB-BD31-4B8C-83A1-F6EECF244321}">
                <p14:modId xmlns:p14="http://schemas.microsoft.com/office/powerpoint/2010/main" val="2174674091"/>
              </p:ext>
            </p:extLst>
          </p:nvPr>
        </p:nvGraphicFramePr>
        <p:xfrm>
          <a:off x="2590800" y="2095500"/>
          <a:ext cx="14097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5917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5713951"/>
            <a:ext cx="4844715" cy="1786784"/>
            <a:chOff x="0" y="0"/>
            <a:chExt cx="6459620" cy="2382380"/>
          </a:xfrm>
        </p:grpSpPr>
        <p:sp>
          <p:nvSpPr>
            <p:cNvPr id="3" name="AutoShape 3"/>
            <p:cNvSpPr/>
            <p:nvPr/>
          </p:nvSpPr>
          <p:spPr>
            <a:xfrm>
              <a:off x="0" y="0"/>
              <a:ext cx="1044803" cy="144381"/>
            </a:xfrm>
            <a:prstGeom prst="rect">
              <a:avLst/>
            </a:prstGeom>
            <a:solidFill>
              <a:srgbClr val="0C45A6"/>
            </a:solidFill>
          </p:spPr>
        </p:sp>
        <p:sp>
          <p:nvSpPr>
            <p:cNvPr id="4" name="TextBox 4"/>
            <p:cNvSpPr txBox="1"/>
            <p:nvPr/>
          </p:nvSpPr>
          <p:spPr>
            <a:xfrm>
              <a:off x="0" y="535719"/>
              <a:ext cx="6459620" cy="1846661"/>
            </a:xfrm>
            <a:prstGeom prst="rect">
              <a:avLst/>
            </a:prstGeom>
          </p:spPr>
          <p:txBody>
            <a:bodyPr lIns="0" tIns="0" rIns="0" bIns="0" rtlCol="0" anchor="t">
              <a:spAutoFit/>
            </a:bodyPr>
            <a:lstStyle/>
            <a:p>
              <a:pPr>
                <a:lnSpc>
                  <a:spcPts val="3600"/>
                </a:lnSpc>
              </a:pPr>
              <a:r>
                <a:rPr lang="es-ES" sz="2400" dirty="0" smtClean="0">
                  <a:solidFill>
                    <a:srgbClr val="16214B"/>
                  </a:solidFill>
                  <a:latin typeface="Montserrat"/>
                </a:rPr>
                <a:t>Analizar </a:t>
              </a:r>
              <a:r>
                <a:rPr lang="es-ES" sz="2400" dirty="0">
                  <a:solidFill>
                    <a:srgbClr val="16214B"/>
                  </a:solidFill>
                  <a:latin typeface="Montserrat"/>
                </a:rPr>
                <a:t>los flujos comerciales de los países miembros de la Comunidad </a:t>
              </a:r>
              <a:r>
                <a:rPr lang="es-ES" sz="2400" dirty="0" smtClean="0">
                  <a:solidFill>
                    <a:srgbClr val="16214B"/>
                  </a:solidFill>
                  <a:latin typeface="Montserrat"/>
                </a:rPr>
                <a:t>Andina</a:t>
              </a:r>
              <a:endParaRPr lang="en-US" sz="2400" dirty="0">
                <a:solidFill>
                  <a:srgbClr val="16214B"/>
                </a:solidFill>
                <a:latin typeface="Montserrat"/>
              </a:endParaRPr>
            </a:p>
          </p:txBody>
        </p:sp>
      </p:grpSp>
      <p:grpSp>
        <p:nvGrpSpPr>
          <p:cNvPr id="5" name="Group 5"/>
          <p:cNvGrpSpPr/>
          <p:nvPr/>
        </p:nvGrpSpPr>
        <p:grpSpPr>
          <a:xfrm>
            <a:off x="6721642" y="5713951"/>
            <a:ext cx="4844715" cy="2248448"/>
            <a:chOff x="0" y="0"/>
            <a:chExt cx="6459620" cy="2997932"/>
          </a:xfrm>
        </p:grpSpPr>
        <p:sp>
          <p:nvSpPr>
            <p:cNvPr id="6" name="AutoShape 6"/>
            <p:cNvSpPr/>
            <p:nvPr/>
          </p:nvSpPr>
          <p:spPr>
            <a:xfrm>
              <a:off x="0" y="0"/>
              <a:ext cx="1044803" cy="144381"/>
            </a:xfrm>
            <a:prstGeom prst="rect">
              <a:avLst/>
            </a:prstGeom>
            <a:solidFill>
              <a:srgbClr val="0C45A6"/>
            </a:solidFill>
          </p:spPr>
        </p:sp>
        <p:sp>
          <p:nvSpPr>
            <p:cNvPr id="7" name="TextBox 7"/>
            <p:cNvSpPr txBox="1"/>
            <p:nvPr/>
          </p:nvSpPr>
          <p:spPr>
            <a:xfrm>
              <a:off x="0" y="535719"/>
              <a:ext cx="6459620" cy="2462213"/>
            </a:xfrm>
            <a:prstGeom prst="rect">
              <a:avLst/>
            </a:prstGeom>
          </p:spPr>
          <p:txBody>
            <a:bodyPr lIns="0" tIns="0" rIns="0" bIns="0" rtlCol="0" anchor="t">
              <a:spAutoFit/>
            </a:bodyPr>
            <a:lstStyle/>
            <a:p>
              <a:pPr>
                <a:lnSpc>
                  <a:spcPts val="3600"/>
                </a:lnSpc>
              </a:pPr>
              <a:r>
                <a:rPr lang="es-ES" sz="2400" dirty="0" smtClean="0">
                  <a:solidFill>
                    <a:srgbClr val="16214B"/>
                  </a:solidFill>
                  <a:latin typeface="Montserrat"/>
                </a:rPr>
                <a:t>Analizar </a:t>
              </a:r>
              <a:r>
                <a:rPr lang="es-ES" sz="2400" dirty="0">
                  <a:solidFill>
                    <a:srgbClr val="16214B"/>
                  </a:solidFill>
                  <a:latin typeface="Montserrat"/>
                </a:rPr>
                <a:t>el crecimiento económico de los países miembros de la Comunidad Andina </a:t>
              </a:r>
              <a:r>
                <a:rPr lang="en-US" sz="2400" dirty="0" smtClean="0">
                  <a:solidFill>
                    <a:srgbClr val="16214B"/>
                  </a:solidFill>
                  <a:latin typeface="Montserrat"/>
                </a:rPr>
                <a:t>.</a:t>
              </a:r>
              <a:endParaRPr lang="en-US" sz="2400" dirty="0">
                <a:solidFill>
                  <a:srgbClr val="16214B"/>
                </a:solidFill>
                <a:latin typeface="Montserrat"/>
              </a:endParaRPr>
            </a:p>
          </p:txBody>
        </p:sp>
      </p:grpSp>
      <p:grpSp>
        <p:nvGrpSpPr>
          <p:cNvPr id="8" name="Group 8"/>
          <p:cNvGrpSpPr/>
          <p:nvPr/>
        </p:nvGrpSpPr>
        <p:grpSpPr>
          <a:xfrm>
            <a:off x="12414585" y="5713951"/>
            <a:ext cx="4844715" cy="4095108"/>
            <a:chOff x="0" y="0"/>
            <a:chExt cx="6459620" cy="5460146"/>
          </a:xfrm>
        </p:grpSpPr>
        <p:sp>
          <p:nvSpPr>
            <p:cNvPr id="9" name="AutoShape 9"/>
            <p:cNvSpPr/>
            <p:nvPr/>
          </p:nvSpPr>
          <p:spPr>
            <a:xfrm>
              <a:off x="0" y="0"/>
              <a:ext cx="1044803" cy="144381"/>
            </a:xfrm>
            <a:prstGeom prst="rect">
              <a:avLst/>
            </a:prstGeom>
            <a:solidFill>
              <a:srgbClr val="0C45A6"/>
            </a:solidFill>
          </p:spPr>
        </p:sp>
        <p:sp>
          <p:nvSpPr>
            <p:cNvPr id="10" name="TextBox 10"/>
            <p:cNvSpPr txBox="1"/>
            <p:nvPr/>
          </p:nvSpPr>
          <p:spPr>
            <a:xfrm>
              <a:off x="0" y="535719"/>
              <a:ext cx="6459620" cy="4924427"/>
            </a:xfrm>
            <a:prstGeom prst="rect">
              <a:avLst/>
            </a:prstGeom>
          </p:spPr>
          <p:txBody>
            <a:bodyPr lIns="0" tIns="0" rIns="0" bIns="0" rtlCol="0" anchor="t">
              <a:spAutoFit/>
            </a:bodyPr>
            <a:lstStyle/>
            <a:p>
              <a:pPr>
                <a:lnSpc>
                  <a:spcPts val="3600"/>
                </a:lnSpc>
              </a:pPr>
              <a:r>
                <a:rPr lang="es-ES" sz="2400" dirty="0" smtClean="0">
                  <a:solidFill>
                    <a:srgbClr val="16214B"/>
                  </a:solidFill>
                  <a:latin typeface="Montserrat"/>
                </a:rPr>
                <a:t>Determinar </a:t>
              </a:r>
              <a:r>
                <a:rPr lang="es-ES" sz="2400" dirty="0">
                  <a:solidFill>
                    <a:srgbClr val="16214B"/>
                  </a:solidFill>
                  <a:latin typeface="Montserrat"/>
                </a:rPr>
                <a:t>la creación o desviación del comercio dentro de la Comunidad Andina como consecuencia del proceso de Integración económica a través de Indicadores de dinámica relativa de comercio intrarregional</a:t>
              </a:r>
              <a:r>
                <a:rPr lang="en-US" sz="2400" dirty="0" smtClean="0">
                  <a:solidFill>
                    <a:srgbClr val="16214B"/>
                  </a:solidFill>
                  <a:latin typeface="Montserrat"/>
                </a:rPr>
                <a:t>.</a:t>
              </a:r>
              <a:endParaRPr lang="en-US" sz="2400" dirty="0">
                <a:solidFill>
                  <a:srgbClr val="16214B"/>
                </a:solidFill>
                <a:latin typeface="Montserrat"/>
              </a:endParaRPr>
            </a:p>
          </p:txBody>
        </p:sp>
      </p:grpSp>
      <p:sp>
        <p:nvSpPr>
          <p:cNvPr id="11" name="AutoShape 11"/>
          <p:cNvSpPr/>
          <p:nvPr/>
        </p:nvSpPr>
        <p:spPr>
          <a:xfrm>
            <a:off x="-1" y="25075"/>
            <a:ext cx="18288000" cy="3676123"/>
          </a:xfrm>
          <a:prstGeom prst="rect">
            <a:avLst/>
          </a:prstGeom>
          <a:solidFill>
            <a:srgbClr val="0C45A6"/>
          </a:solidFill>
        </p:spPr>
      </p:sp>
      <p:sp>
        <p:nvSpPr>
          <p:cNvPr id="13" name="TextBox 13"/>
          <p:cNvSpPr txBox="1"/>
          <p:nvPr/>
        </p:nvSpPr>
        <p:spPr>
          <a:xfrm>
            <a:off x="750923" y="1090537"/>
            <a:ext cx="5497477" cy="1102866"/>
          </a:xfrm>
          <a:prstGeom prst="rect">
            <a:avLst/>
          </a:prstGeom>
        </p:spPr>
        <p:txBody>
          <a:bodyPr wrap="square" lIns="0" tIns="0" rIns="0" bIns="0" rtlCol="0" anchor="t">
            <a:spAutoFit/>
          </a:bodyPr>
          <a:lstStyle/>
          <a:p>
            <a:pPr>
              <a:lnSpc>
                <a:spcPts val="8640"/>
              </a:lnSpc>
            </a:pPr>
            <a:r>
              <a:rPr lang="en-US" sz="8800" dirty="0" err="1" smtClean="0">
                <a:solidFill>
                  <a:srgbClr val="FFFFFF"/>
                </a:solidFill>
                <a:latin typeface="Montserrat Semi-Bold"/>
              </a:rPr>
              <a:t>Objetivos</a:t>
            </a:r>
            <a:endParaRPr lang="en-US" sz="8800" dirty="0">
              <a:solidFill>
                <a:srgbClr val="FFFFFF"/>
              </a:solidFill>
              <a:latin typeface="Montserrat Semi-Bold"/>
            </a:endParaRPr>
          </a:p>
        </p:txBody>
      </p:sp>
      <p:sp>
        <p:nvSpPr>
          <p:cNvPr id="14" name="TextBox 13"/>
          <p:cNvSpPr txBox="1"/>
          <p:nvPr/>
        </p:nvSpPr>
        <p:spPr>
          <a:xfrm>
            <a:off x="8675246" y="628872"/>
            <a:ext cx="7478677" cy="2026196"/>
          </a:xfrm>
          <a:prstGeom prst="rect">
            <a:avLst/>
          </a:prstGeom>
        </p:spPr>
        <p:txBody>
          <a:bodyPr wrap="square" lIns="0" tIns="0" rIns="0" bIns="0" rtlCol="0" anchor="t">
            <a:spAutoFit/>
          </a:bodyPr>
          <a:lstStyle/>
          <a:p>
            <a:pPr>
              <a:lnSpc>
                <a:spcPts val="8640"/>
              </a:lnSpc>
            </a:pPr>
            <a:r>
              <a:rPr lang="en-US" sz="4400" dirty="0" err="1" smtClean="0">
                <a:solidFill>
                  <a:srgbClr val="FFFFFF"/>
                </a:solidFill>
                <a:latin typeface="Montserrat Semi-Bold"/>
              </a:rPr>
              <a:t>Objetivo</a:t>
            </a:r>
            <a:r>
              <a:rPr lang="en-US" sz="4400" dirty="0" smtClean="0">
                <a:solidFill>
                  <a:srgbClr val="FFFFFF"/>
                </a:solidFill>
                <a:latin typeface="Montserrat Semi-Bold"/>
              </a:rPr>
              <a:t> General</a:t>
            </a:r>
          </a:p>
          <a:p>
            <a:r>
              <a:rPr lang="es-ES" sz="2000" dirty="0">
                <a:solidFill>
                  <a:srgbClr val="FFFFFF"/>
                </a:solidFill>
                <a:latin typeface="Montserrat" panose="020B0604020202020204" charset="0"/>
              </a:rPr>
              <a:t>Analizar la funcionalidad de la Comunidad Andina dentro de la región como un proceso de Integración económica durante el periodo 2010-2019</a:t>
            </a:r>
            <a:endParaRPr lang="en-US" sz="2000" dirty="0">
              <a:solidFill>
                <a:srgbClr val="FFFFFF"/>
              </a:solidFill>
              <a:latin typeface="Montserrat" panose="020B0604020202020204" charset="0"/>
            </a:endParaRPr>
          </a:p>
        </p:txBody>
      </p:sp>
      <p:sp>
        <p:nvSpPr>
          <p:cNvPr id="15" name="TextBox 13"/>
          <p:cNvSpPr txBox="1"/>
          <p:nvPr/>
        </p:nvSpPr>
        <p:spPr>
          <a:xfrm>
            <a:off x="750923" y="3787418"/>
            <a:ext cx="8746482" cy="979242"/>
          </a:xfrm>
          <a:prstGeom prst="rect">
            <a:avLst/>
          </a:prstGeom>
        </p:spPr>
        <p:txBody>
          <a:bodyPr wrap="square" lIns="0" tIns="0" rIns="0" bIns="0" rtlCol="0" anchor="t">
            <a:spAutoFit/>
          </a:bodyPr>
          <a:lstStyle/>
          <a:p>
            <a:pPr>
              <a:lnSpc>
                <a:spcPts val="8640"/>
              </a:lnSpc>
            </a:pPr>
            <a:r>
              <a:rPr lang="en-US" sz="4400" dirty="0" err="1" smtClean="0">
                <a:latin typeface="Montserrat Semi-Bold"/>
              </a:rPr>
              <a:t>Objetivos</a:t>
            </a:r>
            <a:r>
              <a:rPr lang="en-US" sz="4400" dirty="0" smtClean="0">
                <a:latin typeface="Montserrat Semi-Bold"/>
              </a:rPr>
              <a:t> </a:t>
            </a:r>
            <a:r>
              <a:rPr lang="en-US" sz="4400" dirty="0" err="1" smtClean="0">
                <a:latin typeface="Montserrat Semi-Bold"/>
              </a:rPr>
              <a:t>Específicos</a:t>
            </a:r>
            <a:endParaRPr lang="en-US" sz="4400" dirty="0">
              <a:latin typeface="Montserrat Semi-Bo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45137" y="0"/>
            <a:ext cx="8095945" cy="10287000"/>
          </a:xfrm>
          <a:prstGeom prst="rect">
            <a:avLst/>
          </a:prstGeom>
          <a:solidFill>
            <a:srgbClr val="FDCF60"/>
          </a:solidFill>
        </p:spPr>
      </p:sp>
      <p:grpSp>
        <p:nvGrpSpPr>
          <p:cNvPr id="3" name="Group 3"/>
          <p:cNvGrpSpPr/>
          <p:nvPr/>
        </p:nvGrpSpPr>
        <p:grpSpPr>
          <a:xfrm>
            <a:off x="9045505" y="1702852"/>
            <a:ext cx="8248405" cy="1747413"/>
            <a:chOff x="0" y="0"/>
            <a:chExt cx="10997874" cy="2329883"/>
          </a:xfrm>
        </p:grpSpPr>
        <p:sp>
          <p:nvSpPr>
            <p:cNvPr id="4" name="AutoShape 4"/>
            <p:cNvSpPr/>
            <p:nvPr/>
          </p:nvSpPr>
          <p:spPr>
            <a:xfrm>
              <a:off x="0" y="0"/>
              <a:ext cx="1044803" cy="144381"/>
            </a:xfrm>
            <a:prstGeom prst="rect">
              <a:avLst/>
            </a:prstGeom>
            <a:solidFill>
              <a:srgbClr val="0C45A6"/>
            </a:solidFill>
          </p:spPr>
        </p:sp>
        <p:sp>
          <p:nvSpPr>
            <p:cNvPr id="5" name="TextBox 5"/>
            <p:cNvSpPr txBox="1"/>
            <p:nvPr/>
          </p:nvSpPr>
          <p:spPr>
            <a:xfrm>
              <a:off x="0" y="535717"/>
              <a:ext cx="10997874" cy="1794166"/>
            </a:xfrm>
            <a:prstGeom prst="rect">
              <a:avLst/>
            </a:prstGeom>
          </p:spPr>
          <p:txBody>
            <a:bodyPr lIns="0" tIns="0" rIns="0" bIns="0" rtlCol="0" anchor="t">
              <a:spAutoFit/>
            </a:bodyPr>
            <a:lstStyle/>
            <a:p>
              <a:pPr>
                <a:lnSpc>
                  <a:spcPts val="3600"/>
                </a:lnSpc>
              </a:pPr>
              <a:r>
                <a:rPr lang="en-US" sz="2400" b="1" dirty="0" smtClean="0">
                  <a:solidFill>
                    <a:srgbClr val="16214B"/>
                  </a:solidFill>
                  <a:latin typeface="Montserrat"/>
                </a:rPr>
                <a:t>TEORÍA DE LA INTEGRACIÓN ECONÓMICA DE BELA BALASSA (1964)</a:t>
              </a:r>
            </a:p>
            <a:p>
              <a:pPr>
                <a:lnSpc>
                  <a:spcPts val="3600"/>
                </a:lnSpc>
              </a:pPr>
              <a:r>
                <a:rPr lang="en-US" sz="2400" dirty="0" smtClean="0">
                  <a:solidFill>
                    <a:srgbClr val="16214B"/>
                  </a:solidFill>
                  <a:latin typeface="Montserrat"/>
                </a:rPr>
                <a:t>Define a la </a:t>
              </a:r>
              <a:r>
                <a:rPr lang="en-US" sz="2400" dirty="0" err="1" smtClean="0">
                  <a:solidFill>
                    <a:srgbClr val="16214B"/>
                  </a:solidFill>
                  <a:latin typeface="Montserrat"/>
                </a:rPr>
                <a:t>integración</a:t>
              </a:r>
              <a:r>
                <a:rPr lang="en-US" sz="2400" dirty="0" smtClean="0">
                  <a:solidFill>
                    <a:srgbClr val="16214B"/>
                  </a:solidFill>
                  <a:latin typeface="Montserrat"/>
                </a:rPr>
                <a:t> </a:t>
              </a:r>
              <a:r>
                <a:rPr lang="en-US" sz="2400" dirty="0" err="1" smtClean="0">
                  <a:solidFill>
                    <a:srgbClr val="16214B"/>
                  </a:solidFill>
                  <a:latin typeface="Montserrat"/>
                </a:rPr>
                <a:t>como</a:t>
              </a:r>
              <a:r>
                <a:rPr lang="en-US" sz="2400" dirty="0" smtClean="0">
                  <a:solidFill>
                    <a:srgbClr val="16214B"/>
                  </a:solidFill>
                  <a:latin typeface="Montserrat"/>
                </a:rPr>
                <a:t> un </a:t>
              </a:r>
              <a:r>
                <a:rPr lang="en-US" sz="2400" dirty="0" err="1" smtClean="0">
                  <a:solidFill>
                    <a:srgbClr val="16214B"/>
                  </a:solidFill>
                  <a:latin typeface="Montserrat"/>
                </a:rPr>
                <a:t>proceso</a:t>
              </a:r>
              <a:r>
                <a:rPr lang="en-US" sz="2400" dirty="0" smtClean="0">
                  <a:solidFill>
                    <a:srgbClr val="16214B"/>
                  </a:solidFill>
                  <a:latin typeface="Montserrat"/>
                </a:rPr>
                <a:t> =</a:t>
              </a:r>
              <a:r>
                <a:rPr lang="en-US" sz="2400" dirty="0" err="1" smtClean="0">
                  <a:solidFill>
                    <a:srgbClr val="16214B"/>
                  </a:solidFill>
                  <a:latin typeface="Montserrat"/>
                </a:rPr>
                <a:t>etapas</a:t>
              </a:r>
              <a:endParaRPr lang="en-US" sz="2400" dirty="0">
                <a:solidFill>
                  <a:srgbClr val="16214B"/>
                </a:solidFill>
                <a:latin typeface="Montserrat"/>
              </a:endParaRPr>
            </a:p>
          </p:txBody>
        </p:sp>
      </p:grpSp>
      <p:sp>
        <p:nvSpPr>
          <p:cNvPr id="7" name="TextBox 7"/>
          <p:cNvSpPr txBox="1"/>
          <p:nvPr/>
        </p:nvSpPr>
        <p:spPr>
          <a:xfrm>
            <a:off x="-723092" y="394239"/>
            <a:ext cx="9191748" cy="1036246"/>
          </a:xfrm>
          <a:prstGeom prst="rect">
            <a:avLst/>
          </a:prstGeom>
        </p:spPr>
        <p:txBody>
          <a:bodyPr wrap="square" lIns="0" tIns="0" rIns="0" bIns="0" rtlCol="0" anchor="t">
            <a:spAutoFit/>
          </a:bodyPr>
          <a:lstStyle/>
          <a:p>
            <a:pPr algn="ctr">
              <a:lnSpc>
                <a:spcPts val="8640"/>
              </a:lnSpc>
            </a:pPr>
            <a:r>
              <a:rPr lang="en-US" sz="6600" dirty="0" smtClean="0">
                <a:solidFill>
                  <a:srgbClr val="0C45A6"/>
                </a:solidFill>
                <a:latin typeface="Montserrat Semi-Bold"/>
              </a:rPr>
              <a:t>MARCO TEÓRICO</a:t>
            </a:r>
            <a:endParaRPr lang="en-US" sz="6600" dirty="0">
              <a:solidFill>
                <a:srgbClr val="0C45A6"/>
              </a:solidFill>
              <a:latin typeface="Montserrat Semi-Bold"/>
            </a:endParaRPr>
          </a:p>
        </p:txBody>
      </p:sp>
      <p:graphicFrame>
        <p:nvGraphicFramePr>
          <p:cNvPr id="15" name="Tabla 14"/>
          <p:cNvGraphicFramePr>
            <a:graphicFrameLocks noGrp="1"/>
          </p:cNvGraphicFramePr>
          <p:nvPr>
            <p:extLst>
              <p:ext uri="{D42A27DB-BD31-4B8C-83A1-F6EECF244321}">
                <p14:modId xmlns:p14="http://schemas.microsoft.com/office/powerpoint/2010/main" val="3013101723"/>
              </p:ext>
            </p:extLst>
          </p:nvPr>
        </p:nvGraphicFramePr>
        <p:xfrm>
          <a:off x="8192544" y="3761547"/>
          <a:ext cx="9562055" cy="5612154"/>
        </p:xfrm>
        <a:graphic>
          <a:graphicData uri="http://schemas.openxmlformats.org/drawingml/2006/table">
            <a:tbl>
              <a:tblPr firstRow="1" firstCol="1" bandRow="1">
                <a:tableStyleId>{3C2FFA5D-87B4-456A-9821-1D502468CF0F}</a:tableStyleId>
              </a:tblPr>
              <a:tblGrid>
                <a:gridCol w="1565723">
                  <a:extLst>
                    <a:ext uri="{9D8B030D-6E8A-4147-A177-3AD203B41FA5}">
                      <a16:colId xmlns:a16="http://schemas.microsoft.com/office/drawing/2014/main" val="581293906"/>
                    </a:ext>
                  </a:extLst>
                </a:gridCol>
                <a:gridCol w="1537062">
                  <a:extLst>
                    <a:ext uri="{9D8B030D-6E8A-4147-A177-3AD203B41FA5}">
                      <a16:colId xmlns:a16="http://schemas.microsoft.com/office/drawing/2014/main" val="3216090309"/>
                    </a:ext>
                  </a:extLst>
                </a:gridCol>
                <a:gridCol w="1550861">
                  <a:extLst>
                    <a:ext uri="{9D8B030D-6E8A-4147-A177-3AD203B41FA5}">
                      <a16:colId xmlns:a16="http://schemas.microsoft.com/office/drawing/2014/main" val="2821423946"/>
                    </a:ext>
                  </a:extLst>
                </a:gridCol>
                <a:gridCol w="1649582">
                  <a:extLst>
                    <a:ext uri="{9D8B030D-6E8A-4147-A177-3AD203B41FA5}">
                      <a16:colId xmlns:a16="http://schemas.microsoft.com/office/drawing/2014/main" val="2238399754"/>
                    </a:ext>
                  </a:extLst>
                </a:gridCol>
                <a:gridCol w="1649582">
                  <a:extLst>
                    <a:ext uri="{9D8B030D-6E8A-4147-A177-3AD203B41FA5}">
                      <a16:colId xmlns:a16="http://schemas.microsoft.com/office/drawing/2014/main" val="3240912614"/>
                    </a:ext>
                  </a:extLst>
                </a:gridCol>
                <a:gridCol w="1609245">
                  <a:extLst>
                    <a:ext uri="{9D8B030D-6E8A-4147-A177-3AD203B41FA5}">
                      <a16:colId xmlns:a16="http://schemas.microsoft.com/office/drawing/2014/main" val="521621415"/>
                    </a:ext>
                  </a:extLst>
                </a:gridCol>
              </a:tblGrid>
              <a:tr h="406135">
                <a:tc rowSpan="2">
                  <a:txBody>
                    <a:bodyPr/>
                    <a:lstStyle/>
                    <a:p>
                      <a:pPr algn="ctr">
                        <a:spcAft>
                          <a:spcPts val="135"/>
                        </a:spcAft>
                      </a:pPr>
                      <a:r>
                        <a:rPr lang="es-ES" sz="1800" dirty="0">
                          <a:effectLst/>
                          <a:latin typeface="Montserrat" panose="020B0604020202020204" charset="0"/>
                        </a:rPr>
                        <a:t> </a:t>
                      </a:r>
                    </a:p>
                    <a:p>
                      <a:pPr algn="ctr">
                        <a:spcAft>
                          <a:spcPts val="135"/>
                        </a:spcAft>
                      </a:pPr>
                      <a:r>
                        <a:rPr lang="es-ES" sz="1800" dirty="0">
                          <a:effectLst/>
                          <a:latin typeface="Montserrat" panose="020B0604020202020204" charset="0"/>
                        </a:rPr>
                        <a:t>Formas de integración económica</a:t>
                      </a:r>
                      <a:endParaRPr lang="es-ES" sz="1800" dirty="0">
                        <a:solidFill>
                          <a:srgbClr val="000000"/>
                        </a:solidFill>
                        <a:effectLst/>
                        <a:latin typeface="Montserrat" panose="020B0604020202020204" charset="0"/>
                        <a:ea typeface="Cambria" panose="02040503050406030204" pitchFamily="18" charset="0"/>
                      </a:endParaRPr>
                    </a:p>
                  </a:txBody>
                  <a:tcPr marL="68580" marR="68580" marT="0" marB="0"/>
                </a:tc>
                <a:tc gridSpan="5">
                  <a:txBody>
                    <a:bodyPr/>
                    <a:lstStyle/>
                    <a:p>
                      <a:pPr algn="ctr">
                        <a:lnSpc>
                          <a:spcPct val="115000"/>
                        </a:lnSpc>
                        <a:spcAft>
                          <a:spcPts val="135"/>
                        </a:spcAft>
                      </a:pPr>
                      <a:r>
                        <a:rPr lang="es-ES" sz="1800" dirty="0">
                          <a:effectLst/>
                          <a:latin typeface="Montserrat" panose="020B0604020202020204" charset="0"/>
                        </a:rPr>
                        <a:t>Mecanismos de Cooperación</a:t>
                      </a:r>
                      <a:endParaRPr lang="es-ES" sz="1800" dirty="0">
                        <a:solidFill>
                          <a:srgbClr val="000000"/>
                        </a:solidFill>
                        <a:effectLst/>
                        <a:latin typeface="Montserrat" panose="020B0604020202020204" charset="0"/>
                        <a:ea typeface="Cambria" panose="020405030504060302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679458231"/>
                  </a:ext>
                </a:extLst>
              </a:tr>
              <a:tr h="1499275">
                <a:tc vMerge="1">
                  <a:txBody>
                    <a:bodyPr/>
                    <a:lstStyle/>
                    <a:p>
                      <a:endParaRPr lang="es-ES"/>
                    </a:p>
                  </a:txBody>
                  <a:tcPr/>
                </a:tc>
                <a:tc>
                  <a:txBody>
                    <a:bodyPr/>
                    <a:lstStyle/>
                    <a:p>
                      <a:pPr algn="ctr">
                        <a:spcAft>
                          <a:spcPts val="135"/>
                        </a:spcAft>
                      </a:pPr>
                      <a:r>
                        <a:rPr lang="es-ES" sz="1800" b="1" dirty="0">
                          <a:effectLst/>
                          <a:latin typeface="Montserrat" panose="020B0604020202020204" charset="0"/>
                        </a:rPr>
                        <a:t>Libre Comercio entre los países</a:t>
                      </a:r>
                      <a:endParaRPr lang="es-ES" sz="1800" b="1" dirty="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spcAft>
                          <a:spcPts val="135"/>
                        </a:spcAft>
                      </a:pPr>
                      <a:r>
                        <a:rPr lang="es-ES" sz="1800" b="1" dirty="0">
                          <a:effectLst/>
                          <a:latin typeface="Montserrat" panose="020B0604020202020204" charset="0"/>
                        </a:rPr>
                        <a:t>Tarifa (arancel) exterior común</a:t>
                      </a:r>
                      <a:endParaRPr lang="es-ES" sz="1800" b="1" dirty="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spcAft>
                          <a:spcPts val="135"/>
                        </a:spcAft>
                      </a:pPr>
                      <a:r>
                        <a:rPr lang="es-ES" sz="1800" b="1" dirty="0">
                          <a:effectLst/>
                          <a:latin typeface="Montserrat" panose="020B0604020202020204" charset="0"/>
                        </a:rPr>
                        <a:t>Libre circulación de factores</a:t>
                      </a:r>
                      <a:endParaRPr lang="es-ES" sz="1800" b="1" dirty="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spcAft>
                          <a:spcPts val="135"/>
                        </a:spcAft>
                      </a:pPr>
                      <a:r>
                        <a:rPr lang="es-ES" sz="1800" b="1" dirty="0">
                          <a:effectLst/>
                          <a:latin typeface="Montserrat" panose="020B0604020202020204" charset="0"/>
                        </a:rPr>
                        <a:t>Armonización de políticas económicas</a:t>
                      </a:r>
                      <a:endParaRPr lang="es-ES" sz="1800" b="1" dirty="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spcAft>
                          <a:spcPts val="135"/>
                        </a:spcAft>
                      </a:pPr>
                      <a:r>
                        <a:rPr lang="es-ES" sz="1800" b="1" dirty="0">
                          <a:effectLst/>
                          <a:latin typeface="Montserrat" panose="020B0604020202020204" charset="0"/>
                        </a:rPr>
                        <a:t>Autoridad supranacional común</a:t>
                      </a:r>
                      <a:endParaRPr lang="es-ES" sz="1800" b="1" dirty="0">
                        <a:solidFill>
                          <a:srgbClr val="000000"/>
                        </a:solidFill>
                        <a:effectLst/>
                        <a:latin typeface="Montserrat" panose="020B0604020202020204" charset="0"/>
                        <a:ea typeface="Cambria" panose="02040503050406030204" pitchFamily="18" charset="0"/>
                      </a:endParaRPr>
                    </a:p>
                  </a:txBody>
                  <a:tcPr marL="68580" marR="68580" marT="0" marB="0"/>
                </a:tc>
                <a:extLst>
                  <a:ext uri="{0D108BD9-81ED-4DB2-BD59-A6C34878D82A}">
                    <a16:rowId xmlns:a16="http://schemas.microsoft.com/office/drawing/2014/main" val="3490408731"/>
                  </a:ext>
                </a:extLst>
              </a:tr>
              <a:tr h="749638">
                <a:tc>
                  <a:txBody>
                    <a:bodyPr/>
                    <a:lstStyle/>
                    <a:p>
                      <a:pPr algn="ctr">
                        <a:spcAft>
                          <a:spcPts val="135"/>
                        </a:spcAft>
                      </a:pPr>
                      <a:r>
                        <a:rPr lang="es-ES" sz="1800">
                          <a:effectLst/>
                          <a:latin typeface="Montserrat" panose="020B0604020202020204" charset="0"/>
                        </a:rPr>
                        <a:t>Área de Librecambio</a:t>
                      </a:r>
                      <a:endParaRPr lang="es-ES" sz="180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a:effectLst/>
                          <a:latin typeface="Montserrat" panose="020B0604020202020204" charset="0"/>
                        </a:rPr>
                        <a:t>✔</a:t>
                      </a:r>
                      <a:endParaRPr lang="es-ES" sz="180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a:effectLst/>
                          <a:latin typeface="Montserrat" panose="020B0604020202020204" charset="0"/>
                        </a:rPr>
                        <a:t> </a:t>
                      </a:r>
                      <a:endParaRPr lang="es-ES" sz="180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dirty="0">
                          <a:effectLst/>
                          <a:latin typeface="Montserrat" panose="020B0604020202020204" charset="0"/>
                        </a:rPr>
                        <a:t> </a:t>
                      </a:r>
                      <a:endParaRPr lang="es-ES" sz="1800" dirty="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dirty="0">
                          <a:effectLst/>
                          <a:latin typeface="Montserrat" panose="020B0604020202020204" charset="0"/>
                        </a:rPr>
                        <a:t> </a:t>
                      </a:r>
                      <a:endParaRPr lang="es-ES" sz="1800" dirty="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a:effectLst/>
                          <a:latin typeface="Montserrat" panose="020B0604020202020204" charset="0"/>
                        </a:rPr>
                        <a:t> </a:t>
                      </a:r>
                      <a:endParaRPr lang="es-ES" sz="1800">
                        <a:solidFill>
                          <a:srgbClr val="000000"/>
                        </a:solidFill>
                        <a:effectLst/>
                        <a:latin typeface="Montserrat" panose="020B0604020202020204" charset="0"/>
                        <a:ea typeface="Cambria" panose="02040503050406030204" pitchFamily="18" charset="0"/>
                      </a:endParaRPr>
                    </a:p>
                  </a:txBody>
                  <a:tcPr marL="68580" marR="68580" marT="0" marB="0"/>
                </a:tc>
                <a:extLst>
                  <a:ext uri="{0D108BD9-81ED-4DB2-BD59-A6C34878D82A}">
                    <a16:rowId xmlns:a16="http://schemas.microsoft.com/office/drawing/2014/main" val="4110945707"/>
                  </a:ext>
                </a:extLst>
              </a:tr>
              <a:tr h="779889">
                <a:tc>
                  <a:txBody>
                    <a:bodyPr/>
                    <a:lstStyle/>
                    <a:p>
                      <a:pPr algn="ctr">
                        <a:spcAft>
                          <a:spcPts val="135"/>
                        </a:spcAft>
                      </a:pPr>
                      <a:r>
                        <a:rPr lang="es-ES" sz="1800">
                          <a:effectLst/>
                          <a:latin typeface="Montserrat" panose="020B0604020202020204" charset="0"/>
                        </a:rPr>
                        <a:t>Unión Aduanera</a:t>
                      </a:r>
                      <a:endParaRPr lang="es-ES" sz="180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a:effectLst/>
                          <a:latin typeface="Montserrat" panose="020B0604020202020204" charset="0"/>
                        </a:rPr>
                        <a:t>✔</a:t>
                      </a:r>
                      <a:endParaRPr lang="es-ES" sz="180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a:effectLst/>
                          <a:latin typeface="Montserrat" panose="020B0604020202020204" charset="0"/>
                        </a:rPr>
                        <a:t>✔</a:t>
                      </a:r>
                      <a:endParaRPr lang="es-ES" sz="180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a:effectLst/>
                          <a:latin typeface="Montserrat" panose="020B0604020202020204" charset="0"/>
                        </a:rPr>
                        <a:t> </a:t>
                      </a:r>
                      <a:endParaRPr lang="es-ES" sz="180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dirty="0">
                          <a:effectLst/>
                          <a:latin typeface="Montserrat" panose="020B0604020202020204" charset="0"/>
                        </a:rPr>
                        <a:t> </a:t>
                      </a:r>
                      <a:endParaRPr lang="es-ES" sz="1800" dirty="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dirty="0">
                          <a:effectLst/>
                          <a:latin typeface="Montserrat" panose="020B0604020202020204" charset="0"/>
                        </a:rPr>
                        <a:t> </a:t>
                      </a:r>
                      <a:endParaRPr lang="es-ES" sz="1800" dirty="0">
                        <a:solidFill>
                          <a:srgbClr val="000000"/>
                        </a:solidFill>
                        <a:effectLst/>
                        <a:latin typeface="Montserrat" panose="020B0604020202020204" charset="0"/>
                        <a:ea typeface="Cambria" panose="02040503050406030204" pitchFamily="18" charset="0"/>
                      </a:endParaRPr>
                    </a:p>
                  </a:txBody>
                  <a:tcPr marL="68580" marR="68580" marT="0" marB="0"/>
                </a:tc>
                <a:extLst>
                  <a:ext uri="{0D108BD9-81ED-4DB2-BD59-A6C34878D82A}">
                    <a16:rowId xmlns:a16="http://schemas.microsoft.com/office/drawing/2014/main" val="1230804397"/>
                  </a:ext>
                </a:extLst>
              </a:tr>
              <a:tr h="779889">
                <a:tc>
                  <a:txBody>
                    <a:bodyPr/>
                    <a:lstStyle/>
                    <a:p>
                      <a:pPr algn="ctr">
                        <a:spcAft>
                          <a:spcPts val="135"/>
                        </a:spcAft>
                      </a:pPr>
                      <a:r>
                        <a:rPr lang="es-ES" sz="1800">
                          <a:effectLst/>
                          <a:latin typeface="Montserrat" panose="020B0604020202020204" charset="0"/>
                        </a:rPr>
                        <a:t>Mercado Común</a:t>
                      </a:r>
                      <a:endParaRPr lang="es-ES" sz="180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a:effectLst/>
                          <a:latin typeface="Montserrat" panose="020B0604020202020204" charset="0"/>
                        </a:rPr>
                        <a:t>✔</a:t>
                      </a:r>
                      <a:endParaRPr lang="es-ES" sz="180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a:effectLst/>
                          <a:latin typeface="Montserrat" panose="020B0604020202020204" charset="0"/>
                        </a:rPr>
                        <a:t>✔</a:t>
                      </a:r>
                      <a:endParaRPr lang="es-ES" sz="180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a:effectLst/>
                          <a:latin typeface="Montserrat" panose="020B0604020202020204" charset="0"/>
                        </a:rPr>
                        <a:t>✔</a:t>
                      </a:r>
                      <a:endParaRPr lang="es-ES" sz="180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dirty="0">
                          <a:effectLst/>
                          <a:latin typeface="Montserrat" panose="020B0604020202020204" charset="0"/>
                        </a:rPr>
                        <a:t> </a:t>
                      </a:r>
                      <a:endParaRPr lang="es-ES" sz="1800" dirty="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dirty="0">
                          <a:effectLst/>
                          <a:latin typeface="Montserrat" panose="020B0604020202020204" charset="0"/>
                        </a:rPr>
                        <a:t> </a:t>
                      </a:r>
                      <a:endParaRPr lang="es-ES" sz="1800" dirty="0">
                        <a:solidFill>
                          <a:srgbClr val="000000"/>
                        </a:solidFill>
                        <a:effectLst/>
                        <a:latin typeface="Montserrat" panose="020B0604020202020204" charset="0"/>
                        <a:ea typeface="Cambria" panose="02040503050406030204" pitchFamily="18" charset="0"/>
                      </a:endParaRPr>
                    </a:p>
                  </a:txBody>
                  <a:tcPr marL="68580" marR="68580" marT="0" marB="0"/>
                </a:tc>
                <a:extLst>
                  <a:ext uri="{0D108BD9-81ED-4DB2-BD59-A6C34878D82A}">
                    <a16:rowId xmlns:a16="http://schemas.microsoft.com/office/drawing/2014/main" val="1761346794"/>
                  </a:ext>
                </a:extLst>
              </a:tr>
              <a:tr h="762348">
                <a:tc>
                  <a:txBody>
                    <a:bodyPr/>
                    <a:lstStyle/>
                    <a:p>
                      <a:pPr algn="ctr">
                        <a:spcAft>
                          <a:spcPts val="135"/>
                        </a:spcAft>
                      </a:pPr>
                      <a:r>
                        <a:rPr lang="es-ES" sz="1800" dirty="0">
                          <a:effectLst/>
                          <a:latin typeface="Montserrat" panose="020B0604020202020204" charset="0"/>
                        </a:rPr>
                        <a:t>Unión Económica</a:t>
                      </a:r>
                      <a:endParaRPr lang="es-ES" sz="1800" dirty="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a:effectLst/>
                          <a:latin typeface="Montserrat" panose="020B0604020202020204" charset="0"/>
                        </a:rPr>
                        <a:t>✔</a:t>
                      </a:r>
                      <a:endParaRPr lang="es-ES" sz="180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a:effectLst/>
                          <a:latin typeface="Montserrat" panose="020B0604020202020204" charset="0"/>
                        </a:rPr>
                        <a:t>✔</a:t>
                      </a:r>
                      <a:endParaRPr lang="es-ES" sz="180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a:effectLst/>
                          <a:latin typeface="Montserrat" panose="020B0604020202020204" charset="0"/>
                        </a:rPr>
                        <a:t>✔</a:t>
                      </a:r>
                      <a:endParaRPr lang="es-ES" sz="180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dirty="0">
                          <a:effectLst/>
                          <a:latin typeface="Montserrat" panose="020B0604020202020204" charset="0"/>
                        </a:rPr>
                        <a:t>✔</a:t>
                      </a:r>
                      <a:endParaRPr lang="es-ES" sz="1800" dirty="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dirty="0">
                          <a:effectLst/>
                          <a:latin typeface="Montserrat" panose="020B0604020202020204" charset="0"/>
                        </a:rPr>
                        <a:t> </a:t>
                      </a:r>
                      <a:endParaRPr lang="es-ES" sz="1800" dirty="0">
                        <a:solidFill>
                          <a:srgbClr val="000000"/>
                        </a:solidFill>
                        <a:effectLst/>
                        <a:latin typeface="Montserrat" panose="020B0604020202020204" charset="0"/>
                        <a:ea typeface="Cambria" panose="02040503050406030204" pitchFamily="18" charset="0"/>
                      </a:endParaRPr>
                    </a:p>
                  </a:txBody>
                  <a:tcPr marL="68580" marR="68580" marT="0" marB="0"/>
                </a:tc>
                <a:extLst>
                  <a:ext uri="{0D108BD9-81ED-4DB2-BD59-A6C34878D82A}">
                    <a16:rowId xmlns:a16="http://schemas.microsoft.com/office/drawing/2014/main" val="273942424"/>
                  </a:ext>
                </a:extLst>
              </a:tr>
              <a:tr h="634980">
                <a:tc>
                  <a:txBody>
                    <a:bodyPr/>
                    <a:lstStyle/>
                    <a:p>
                      <a:pPr algn="ctr">
                        <a:lnSpc>
                          <a:spcPct val="115000"/>
                        </a:lnSpc>
                        <a:spcAft>
                          <a:spcPts val="135"/>
                        </a:spcAft>
                      </a:pPr>
                      <a:r>
                        <a:rPr lang="es-ES" sz="1800">
                          <a:effectLst/>
                          <a:latin typeface="Montserrat" panose="020B0604020202020204" charset="0"/>
                        </a:rPr>
                        <a:t>Unión total</a:t>
                      </a:r>
                      <a:endParaRPr lang="es-ES" sz="180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a:effectLst/>
                          <a:latin typeface="Montserrat" panose="020B0604020202020204" charset="0"/>
                        </a:rPr>
                        <a:t>✔</a:t>
                      </a:r>
                      <a:endParaRPr lang="es-ES" sz="180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a:effectLst/>
                          <a:latin typeface="Montserrat" panose="020B0604020202020204" charset="0"/>
                        </a:rPr>
                        <a:t>✔</a:t>
                      </a:r>
                      <a:endParaRPr lang="es-ES" sz="180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a:effectLst/>
                          <a:latin typeface="Montserrat" panose="020B0604020202020204" charset="0"/>
                        </a:rPr>
                        <a:t>✔</a:t>
                      </a:r>
                      <a:endParaRPr lang="es-ES" sz="180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a:effectLst/>
                          <a:latin typeface="Montserrat" panose="020B0604020202020204" charset="0"/>
                        </a:rPr>
                        <a:t>✔</a:t>
                      </a:r>
                      <a:endParaRPr lang="es-ES" sz="1800">
                        <a:solidFill>
                          <a:srgbClr val="000000"/>
                        </a:solidFill>
                        <a:effectLst/>
                        <a:latin typeface="Montserrat" panose="020B0604020202020204" charset="0"/>
                        <a:ea typeface="Cambria" panose="02040503050406030204" pitchFamily="18" charset="0"/>
                      </a:endParaRPr>
                    </a:p>
                  </a:txBody>
                  <a:tcPr marL="68580" marR="68580" marT="0" marB="0"/>
                </a:tc>
                <a:tc>
                  <a:txBody>
                    <a:bodyPr/>
                    <a:lstStyle/>
                    <a:p>
                      <a:pPr algn="ctr">
                        <a:lnSpc>
                          <a:spcPct val="200000"/>
                        </a:lnSpc>
                        <a:spcAft>
                          <a:spcPts val="135"/>
                        </a:spcAft>
                      </a:pPr>
                      <a:r>
                        <a:rPr lang="es-ES" sz="1800" dirty="0">
                          <a:effectLst/>
                          <a:latin typeface="Montserrat" panose="020B0604020202020204" charset="0"/>
                        </a:rPr>
                        <a:t>✔</a:t>
                      </a:r>
                      <a:endParaRPr lang="es-ES" sz="1800" dirty="0">
                        <a:solidFill>
                          <a:srgbClr val="000000"/>
                        </a:solidFill>
                        <a:effectLst/>
                        <a:latin typeface="Montserrat" panose="020B0604020202020204" charset="0"/>
                        <a:ea typeface="Cambria" panose="02040503050406030204" pitchFamily="18" charset="0"/>
                      </a:endParaRPr>
                    </a:p>
                  </a:txBody>
                  <a:tcPr marL="68580" marR="68580" marT="0" marB="0"/>
                </a:tc>
                <a:extLst>
                  <a:ext uri="{0D108BD9-81ED-4DB2-BD59-A6C34878D82A}">
                    <a16:rowId xmlns:a16="http://schemas.microsoft.com/office/drawing/2014/main" val="1053177351"/>
                  </a:ext>
                </a:extLst>
              </a:tr>
            </a:tbl>
          </a:graphicData>
        </a:graphic>
      </p:graphicFrame>
      <p:grpSp>
        <p:nvGrpSpPr>
          <p:cNvPr id="16" name="Group 3"/>
          <p:cNvGrpSpPr/>
          <p:nvPr/>
        </p:nvGrpSpPr>
        <p:grpSpPr>
          <a:xfrm>
            <a:off x="215171" y="1791741"/>
            <a:ext cx="8248405" cy="3171777"/>
            <a:chOff x="0" y="0"/>
            <a:chExt cx="10997874" cy="4229034"/>
          </a:xfrm>
        </p:grpSpPr>
        <p:sp>
          <p:nvSpPr>
            <p:cNvPr id="17" name="AutoShape 4"/>
            <p:cNvSpPr/>
            <p:nvPr/>
          </p:nvSpPr>
          <p:spPr>
            <a:xfrm>
              <a:off x="0" y="0"/>
              <a:ext cx="1044803" cy="144381"/>
            </a:xfrm>
            <a:prstGeom prst="rect">
              <a:avLst/>
            </a:prstGeom>
            <a:solidFill>
              <a:srgbClr val="0C45A6"/>
            </a:solidFill>
          </p:spPr>
        </p:sp>
        <p:sp>
          <p:nvSpPr>
            <p:cNvPr id="18" name="TextBox 5"/>
            <p:cNvSpPr txBox="1"/>
            <p:nvPr/>
          </p:nvSpPr>
          <p:spPr>
            <a:xfrm>
              <a:off x="0" y="535717"/>
              <a:ext cx="10997874" cy="3693317"/>
            </a:xfrm>
            <a:prstGeom prst="rect">
              <a:avLst/>
            </a:prstGeom>
          </p:spPr>
          <p:txBody>
            <a:bodyPr lIns="0" tIns="0" rIns="0" bIns="0" rtlCol="0" anchor="t">
              <a:spAutoFit/>
            </a:bodyPr>
            <a:lstStyle/>
            <a:p>
              <a:pPr>
                <a:lnSpc>
                  <a:spcPts val="3600"/>
                </a:lnSpc>
              </a:pPr>
              <a:r>
                <a:rPr lang="en-US" sz="2400" b="1" dirty="0" smtClean="0">
                  <a:solidFill>
                    <a:srgbClr val="16214B"/>
                  </a:solidFill>
                  <a:latin typeface="Montserrat"/>
                </a:rPr>
                <a:t>TEORÍA DE LAS UNIONES ADUANERAS DE JACOB VINNER</a:t>
              </a:r>
            </a:p>
            <a:p>
              <a:pPr>
                <a:lnSpc>
                  <a:spcPts val="3600"/>
                </a:lnSpc>
              </a:pPr>
              <a:r>
                <a:rPr lang="en-US" sz="2400" dirty="0" smtClean="0">
                  <a:solidFill>
                    <a:srgbClr val="16214B"/>
                  </a:solidFill>
                  <a:latin typeface="Montserrat"/>
                </a:rPr>
                <a:t>Da a </a:t>
              </a:r>
              <a:r>
                <a:rPr lang="en-US" sz="2400" dirty="0" err="1" smtClean="0">
                  <a:solidFill>
                    <a:srgbClr val="16214B"/>
                  </a:solidFill>
                  <a:latin typeface="Montserrat"/>
                </a:rPr>
                <a:t>conocer</a:t>
              </a:r>
              <a:r>
                <a:rPr lang="en-US" sz="2400" dirty="0" smtClean="0">
                  <a:solidFill>
                    <a:srgbClr val="16214B"/>
                  </a:solidFill>
                  <a:latin typeface="Montserrat"/>
                </a:rPr>
                <a:t> </a:t>
              </a:r>
              <a:r>
                <a:rPr lang="en-US" sz="2400" dirty="0" err="1" smtClean="0">
                  <a:solidFill>
                    <a:srgbClr val="16214B"/>
                  </a:solidFill>
                  <a:latin typeface="Montserrat"/>
                </a:rPr>
                <a:t>los</a:t>
              </a:r>
              <a:r>
                <a:rPr lang="en-US" sz="2400" dirty="0">
                  <a:solidFill>
                    <a:srgbClr val="16214B"/>
                  </a:solidFill>
                  <a:latin typeface="Montserrat"/>
                </a:rPr>
                <a:t> </a:t>
              </a:r>
              <a:r>
                <a:rPr lang="en-US" sz="2400" dirty="0" smtClean="0">
                  <a:solidFill>
                    <a:srgbClr val="16214B"/>
                  </a:solidFill>
                  <a:latin typeface="Montserrat"/>
                </a:rPr>
                <a:t>“efectos” que provocan las </a:t>
              </a:r>
              <a:r>
                <a:rPr lang="en-US" sz="2400" dirty="0" err="1" smtClean="0">
                  <a:solidFill>
                    <a:srgbClr val="16214B"/>
                  </a:solidFill>
                  <a:latin typeface="Montserrat"/>
                </a:rPr>
                <a:t>interacciones</a:t>
              </a:r>
              <a:r>
                <a:rPr lang="en-US" sz="2400" dirty="0" smtClean="0">
                  <a:solidFill>
                    <a:srgbClr val="16214B"/>
                  </a:solidFill>
                  <a:latin typeface="Montserrat"/>
                </a:rPr>
                <a:t> </a:t>
              </a:r>
              <a:r>
                <a:rPr lang="en-US" sz="2400" dirty="0" err="1" smtClean="0">
                  <a:solidFill>
                    <a:srgbClr val="16214B"/>
                  </a:solidFill>
                  <a:latin typeface="Montserrat"/>
                </a:rPr>
                <a:t>económicas</a:t>
              </a:r>
              <a:r>
                <a:rPr lang="en-US" sz="2400" dirty="0" smtClean="0">
                  <a:solidFill>
                    <a:srgbClr val="16214B"/>
                  </a:solidFill>
                  <a:latin typeface="Montserrat"/>
                </a:rPr>
                <a:t> </a:t>
              </a:r>
              <a:r>
                <a:rPr lang="en-US" sz="2400" dirty="0" err="1" smtClean="0">
                  <a:solidFill>
                    <a:srgbClr val="16214B"/>
                  </a:solidFill>
                  <a:latin typeface="Montserrat"/>
                </a:rPr>
                <a:t>sobre</a:t>
              </a:r>
              <a:r>
                <a:rPr lang="en-US" sz="2400" dirty="0" smtClean="0">
                  <a:solidFill>
                    <a:srgbClr val="16214B"/>
                  </a:solidFill>
                  <a:latin typeface="Montserrat"/>
                </a:rPr>
                <a:t> </a:t>
              </a:r>
              <a:r>
                <a:rPr lang="en-US" sz="2400" dirty="0" err="1" smtClean="0">
                  <a:solidFill>
                    <a:srgbClr val="16214B"/>
                  </a:solidFill>
                  <a:latin typeface="Montserrat"/>
                </a:rPr>
                <a:t>los</a:t>
              </a:r>
              <a:r>
                <a:rPr lang="en-US" sz="2400" dirty="0" smtClean="0">
                  <a:solidFill>
                    <a:srgbClr val="16214B"/>
                  </a:solidFill>
                  <a:latin typeface="Montserrat"/>
                </a:rPr>
                <a:t> </a:t>
              </a:r>
              <a:r>
                <a:rPr lang="en-US" sz="2400" dirty="0" err="1" smtClean="0">
                  <a:solidFill>
                    <a:srgbClr val="16214B"/>
                  </a:solidFill>
                  <a:latin typeface="Montserrat"/>
                </a:rPr>
                <a:t>sitemas</a:t>
              </a:r>
              <a:r>
                <a:rPr lang="en-US" sz="2400" dirty="0" smtClean="0">
                  <a:solidFill>
                    <a:srgbClr val="16214B"/>
                  </a:solidFill>
                  <a:latin typeface="Montserrat"/>
                </a:rPr>
                <a:t> de </a:t>
              </a:r>
              <a:r>
                <a:rPr lang="en-US" sz="2400" dirty="0" err="1" smtClean="0">
                  <a:solidFill>
                    <a:srgbClr val="16214B"/>
                  </a:solidFill>
                  <a:latin typeface="Montserrat"/>
                </a:rPr>
                <a:t>producción</a:t>
              </a:r>
              <a:r>
                <a:rPr lang="en-US" sz="2400" dirty="0" smtClean="0">
                  <a:solidFill>
                    <a:srgbClr val="16214B"/>
                  </a:solidFill>
                  <a:latin typeface="Montserrat"/>
                </a:rPr>
                <a:t> de </a:t>
              </a:r>
              <a:r>
                <a:rPr lang="en-US" sz="2400" dirty="0" err="1" smtClean="0">
                  <a:solidFill>
                    <a:srgbClr val="16214B"/>
                  </a:solidFill>
                  <a:latin typeface="Montserrat"/>
                </a:rPr>
                <a:t>una</a:t>
              </a:r>
              <a:r>
                <a:rPr lang="en-US" sz="2400" dirty="0" smtClean="0">
                  <a:solidFill>
                    <a:srgbClr val="16214B"/>
                  </a:solidFill>
                  <a:latin typeface="Montserrat"/>
                </a:rPr>
                <a:t> </a:t>
              </a:r>
              <a:r>
                <a:rPr lang="en-US" sz="2400" dirty="0" err="1" smtClean="0">
                  <a:solidFill>
                    <a:srgbClr val="16214B"/>
                  </a:solidFill>
                  <a:latin typeface="Montserrat"/>
                </a:rPr>
                <a:t>economía</a:t>
              </a:r>
              <a:r>
                <a:rPr lang="en-US" sz="2400" dirty="0" smtClean="0">
                  <a:solidFill>
                    <a:srgbClr val="16214B"/>
                  </a:solidFill>
                  <a:latin typeface="Montserrat"/>
                </a:rPr>
                <a:t>.</a:t>
              </a:r>
            </a:p>
            <a:p>
              <a:pPr>
                <a:lnSpc>
                  <a:spcPts val="3600"/>
                </a:lnSpc>
              </a:pPr>
              <a:endParaRPr lang="en-US" sz="2400" dirty="0">
                <a:solidFill>
                  <a:srgbClr val="16214B"/>
                </a:solidFill>
                <a:latin typeface="Montserrat"/>
              </a:endParaRPr>
            </a:p>
          </p:txBody>
        </p:sp>
      </p:grpSp>
      <p:graphicFrame>
        <p:nvGraphicFramePr>
          <p:cNvPr id="19" name="Diagrama 18"/>
          <p:cNvGraphicFramePr/>
          <p:nvPr>
            <p:extLst>
              <p:ext uri="{D42A27DB-BD31-4B8C-83A1-F6EECF244321}">
                <p14:modId xmlns:p14="http://schemas.microsoft.com/office/powerpoint/2010/main" val="2577982884"/>
              </p:ext>
            </p:extLst>
          </p:nvPr>
        </p:nvGraphicFramePr>
        <p:xfrm>
          <a:off x="-748492" y="4961832"/>
          <a:ext cx="9321482" cy="4665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CuadroTexto 19"/>
          <p:cNvSpPr txBox="1"/>
          <p:nvPr/>
        </p:nvSpPr>
        <p:spPr>
          <a:xfrm>
            <a:off x="488400" y="9711451"/>
            <a:ext cx="6248400" cy="369332"/>
          </a:xfrm>
          <a:prstGeom prst="rect">
            <a:avLst/>
          </a:prstGeom>
          <a:noFill/>
        </p:spPr>
        <p:txBody>
          <a:bodyPr wrap="square" rtlCol="0">
            <a:spAutoFit/>
          </a:bodyPr>
          <a:lstStyle/>
          <a:p>
            <a:r>
              <a:rPr lang="es-ES" b="1" dirty="0"/>
              <a:t> </a:t>
            </a:r>
            <a:r>
              <a:rPr lang="es-ES" dirty="0"/>
              <a:t>Nota</a:t>
            </a:r>
            <a:r>
              <a:rPr lang="es-ES" b="1" dirty="0"/>
              <a:t>: </a:t>
            </a:r>
            <a:r>
              <a:rPr lang="es-ES" dirty="0"/>
              <a:t>(</a:t>
            </a:r>
            <a:r>
              <a:rPr lang="es-ES" dirty="0" err="1"/>
              <a:t>Balassa</a:t>
            </a:r>
            <a:r>
              <a:rPr lang="es-ES" dirty="0"/>
              <a:t>, 1964).</a:t>
            </a:r>
          </a:p>
        </p:txBody>
      </p:sp>
      <p:sp>
        <p:nvSpPr>
          <p:cNvPr id="21" name="CuadroTexto 20"/>
          <p:cNvSpPr txBox="1"/>
          <p:nvPr/>
        </p:nvSpPr>
        <p:spPr>
          <a:xfrm>
            <a:off x="8288069" y="9757618"/>
            <a:ext cx="6248400" cy="646331"/>
          </a:xfrm>
          <a:prstGeom prst="rect">
            <a:avLst/>
          </a:prstGeom>
          <a:noFill/>
        </p:spPr>
        <p:txBody>
          <a:bodyPr wrap="square" rtlCol="0">
            <a:spAutoFit/>
          </a:bodyPr>
          <a:lstStyle/>
          <a:p>
            <a:r>
              <a:rPr lang="es-ES" dirty="0"/>
              <a:t>Nota: Fundamentos de Integración económica (</a:t>
            </a:r>
            <a:r>
              <a:rPr lang="es-ES" dirty="0" err="1"/>
              <a:t>s,f</a:t>
            </a:r>
            <a:r>
              <a:rPr lang="es-ES" dirty="0"/>
              <a:t>).</a:t>
            </a:r>
          </a:p>
          <a:p>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1828800" y="758150"/>
            <a:ext cx="10452829" cy="923330"/>
          </a:xfrm>
          <a:prstGeom prst="rect">
            <a:avLst/>
          </a:prstGeom>
        </p:spPr>
        <p:txBody>
          <a:bodyPr wrap="square" lIns="0" tIns="0" rIns="0" bIns="0" rtlCol="0" anchor="t">
            <a:spAutoFit/>
          </a:bodyPr>
          <a:lstStyle/>
          <a:p>
            <a:pPr>
              <a:lnSpc>
                <a:spcPts val="3600"/>
              </a:lnSpc>
            </a:pPr>
            <a:r>
              <a:rPr lang="en-US" sz="2800" b="1" dirty="0" smtClean="0">
                <a:solidFill>
                  <a:srgbClr val="16214B"/>
                </a:solidFill>
                <a:latin typeface="Montserrat"/>
              </a:rPr>
              <a:t>BREVE</a:t>
            </a:r>
            <a:r>
              <a:rPr lang="en-US" sz="3200" b="1" dirty="0" smtClean="0">
                <a:solidFill>
                  <a:srgbClr val="16214B"/>
                </a:solidFill>
                <a:latin typeface="Montserrat"/>
              </a:rPr>
              <a:t> RECORRIDO DE LA EVOLUCIÓN DE LA CAN</a:t>
            </a:r>
            <a:endParaRPr lang="en-US" sz="3200" dirty="0" smtClean="0">
              <a:solidFill>
                <a:srgbClr val="16214B"/>
              </a:solidFill>
              <a:latin typeface="Montserrat"/>
            </a:endParaRPr>
          </a:p>
          <a:p>
            <a:pPr>
              <a:lnSpc>
                <a:spcPts val="3600"/>
              </a:lnSpc>
            </a:pPr>
            <a:endParaRPr lang="en-US" sz="2400" dirty="0">
              <a:solidFill>
                <a:srgbClr val="16214B"/>
              </a:solidFill>
              <a:latin typeface="Montserrat"/>
            </a:endParaRPr>
          </a:p>
        </p:txBody>
      </p:sp>
      <p:graphicFrame>
        <p:nvGraphicFramePr>
          <p:cNvPr id="5" name="Diagrama 4"/>
          <p:cNvGraphicFramePr/>
          <p:nvPr>
            <p:extLst>
              <p:ext uri="{D42A27DB-BD31-4B8C-83A1-F6EECF244321}">
                <p14:modId xmlns:p14="http://schemas.microsoft.com/office/powerpoint/2010/main" val="3064883294"/>
              </p:ext>
            </p:extLst>
          </p:nvPr>
        </p:nvGraphicFramePr>
        <p:xfrm>
          <a:off x="0" y="1714500"/>
          <a:ext cx="16154400" cy="822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utoShape 2" descr="CAN | TL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8" name="Imagen 7"/>
          <p:cNvPicPr>
            <a:picLocks noChangeAspect="1"/>
          </p:cNvPicPr>
          <p:nvPr/>
        </p:nvPicPr>
        <p:blipFill>
          <a:blip r:embed="rId7"/>
          <a:stretch>
            <a:fillRect/>
          </a:stretch>
        </p:blipFill>
        <p:spPr>
          <a:xfrm>
            <a:off x="13030200" y="7360920"/>
            <a:ext cx="4305517" cy="2616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3" name="TextBox 3"/>
          <p:cNvSpPr txBox="1"/>
          <p:nvPr/>
        </p:nvSpPr>
        <p:spPr>
          <a:xfrm>
            <a:off x="1051343" y="1224736"/>
            <a:ext cx="6781800" cy="2667397"/>
          </a:xfrm>
          <a:prstGeom prst="rect">
            <a:avLst/>
          </a:prstGeom>
        </p:spPr>
        <p:txBody>
          <a:bodyPr wrap="square" lIns="0" tIns="0" rIns="0" bIns="0" rtlCol="0" anchor="t">
            <a:spAutoFit/>
          </a:bodyPr>
          <a:lstStyle/>
          <a:p>
            <a:pPr>
              <a:lnSpc>
                <a:spcPts val="10400"/>
              </a:lnSpc>
            </a:pPr>
            <a:r>
              <a:rPr lang="en-US" sz="6000" dirty="0" smtClean="0">
                <a:solidFill>
                  <a:srgbClr val="FFFFFF"/>
                </a:solidFill>
                <a:latin typeface="Montserrat Semi-Bold"/>
              </a:rPr>
              <a:t>MARCO REFERENCIAL</a:t>
            </a:r>
            <a:endParaRPr lang="en-US" sz="6000" dirty="0">
              <a:solidFill>
                <a:srgbClr val="FFFFFF"/>
              </a:solidFill>
              <a:latin typeface="Montserrat Semi-Bold"/>
            </a:endParaRPr>
          </a:p>
        </p:txBody>
      </p:sp>
      <p:sp>
        <p:nvSpPr>
          <p:cNvPr id="4" name="AutoShape 4"/>
          <p:cNvSpPr/>
          <p:nvPr/>
        </p:nvSpPr>
        <p:spPr>
          <a:xfrm>
            <a:off x="0" y="9378186"/>
            <a:ext cx="18288000" cy="908814"/>
          </a:xfrm>
          <a:prstGeom prst="rect">
            <a:avLst/>
          </a:prstGeom>
          <a:solidFill>
            <a:srgbClr val="16214B">
              <a:alpha val="67843"/>
            </a:srgbClr>
          </a:solidFill>
        </p:spPr>
      </p:sp>
      <p:graphicFrame>
        <p:nvGraphicFramePr>
          <p:cNvPr id="5" name="Diagrama 4"/>
          <p:cNvGraphicFramePr/>
          <p:nvPr>
            <p:extLst>
              <p:ext uri="{D42A27DB-BD31-4B8C-83A1-F6EECF244321}">
                <p14:modId xmlns:p14="http://schemas.microsoft.com/office/powerpoint/2010/main" val="3051159412"/>
              </p:ext>
            </p:extLst>
          </p:nvPr>
        </p:nvGraphicFramePr>
        <p:xfrm>
          <a:off x="6502400" y="800100"/>
          <a:ext cx="11811000" cy="8302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1371600" y="5524500"/>
            <a:ext cx="4305517" cy="2616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F60"/>
        </a:solidFill>
        <a:effectLst/>
      </p:bgPr>
    </p:bg>
    <p:spTree>
      <p:nvGrpSpPr>
        <p:cNvPr id="1" name=""/>
        <p:cNvGrpSpPr/>
        <p:nvPr/>
      </p:nvGrpSpPr>
      <p:grpSpPr>
        <a:xfrm>
          <a:off x="0" y="0"/>
          <a:ext cx="0" cy="0"/>
          <a:chOff x="0" y="0"/>
          <a:chExt cx="0" cy="0"/>
        </a:xfrm>
      </p:grpSpPr>
      <p:grpSp>
        <p:nvGrpSpPr>
          <p:cNvPr id="2" name="Group 2"/>
          <p:cNvGrpSpPr/>
          <p:nvPr/>
        </p:nvGrpSpPr>
        <p:grpSpPr>
          <a:xfrm>
            <a:off x="4495800" y="1672649"/>
            <a:ext cx="9067800" cy="4146662"/>
            <a:chOff x="0" y="0"/>
            <a:chExt cx="6459620" cy="4395341"/>
          </a:xfrm>
        </p:grpSpPr>
        <p:sp>
          <p:nvSpPr>
            <p:cNvPr id="3" name="AutoShape 3"/>
            <p:cNvSpPr/>
            <p:nvPr/>
          </p:nvSpPr>
          <p:spPr>
            <a:xfrm>
              <a:off x="0" y="0"/>
              <a:ext cx="1044803" cy="144381"/>
            </a:xfrm>
            <a:prstGeom prst="rect">
              <a:avLst/>
            </a:prstGeom>
            <a:solidFill>
              <a:srgbClr val="0C45A6"/>
            </a:solidFill>
          </p:spPr>
        </p:sp>
        <p:sp>
          <p:nvSpPr>
            <p:cNvPr id="4" name="TextBox 4"/>
            <p:cNvSpPr txBox="1"/>
            <p:nvPr/>
          </p:nvSpPr>
          <p:spPr>
            <a:xfrm>
              <a:off x="0" y="535719"/>
              <a:ext cx="6459620" cy="3859622"/>
            </a:xfrm>
            <a:prstGeom prst="rect">
              <a:avLst/>
            </a:prstGeom>
          </p:spPr>
          <p:txBody>
            <a:bodyPr lIns="0" tIns="0" rIns="0" bIns="0" rtlCol="0" anchor="t">
              <a:spAutoFit/>
            </a:bodyPr>
            <a:lstStyle/>
            <a:p>
              <a:pPr marL="342900" indent="-342900">
                <a:lnSpc>
                  <a:spcPct val="150000"/>
                </a:lnSpc>
                <a:buFont typeface="Wingdings" panose="05000000000000000000" pitchFamily="2" charset="2"/>
                <a:buChar char="ü"/>
              </a:pPr>
              <a:r>
                <a:rPr lang="es-ES" sz="2000" dirty="0" smtClean="0">
                  <a:solidFill>
                    <a:schemeClr val="accent1">
                      <a:lumMod val="50000"/>
                    </a:schemeClr>
                  </a:solidFill>
                  <a:latin typeface="Montserrat" panose="020B0604020202020204" charset="0"/>
                </a:rPr>
                <a:t>Se </a:t>
              </a:r>
              <a:r>
                <a:rPr lang="es-ES" sz="2000" dirty="0">
                  <a:solidFill>
                    <a:schemeClr val="accent1">
                      <a:lumMod val="50000"/>
                    </a:schemeClr>
                  </a:solidFill>
                  <a:latin typeface="Montserrat" panose="020B0604020202020204" charset="0"/>
                </a:rPr>
                <a:t>utilizará un tipo de investigación </a:t>
              </a:r>
              <a:r>
                <a:rPr lang="es-ES" sz="2000" dirty="0" smtClean="0">
                  <a:solidFill>
                    <a:schemeClr val="accent1">
                      <a:lumMod val="50000"/>
                    </a:schemeClr>
                  </a:solidFill>
                  <a:latin typeface="Montserrat" panose="020B0604020202020204" charset="0"/>
                </a:rPr>
                <a:t>descriptiva.</a:t>
              </a:r>
            </a:p>
            <a:p>
              <a:pPr marL="342900" indent="-342900">
                <a:lnSpc>
                  <a:spcPct val="150000"/>
                </a:lnSpc>
                <a:buFont typeface="Wingdings" panose="05000000000000000000" pitchFamily="2" charset="2"/>
                <a:buChar char="ü"/>
              </a:pPr>
              <a:r>
                <a:rPr lang="es-ES" sz="2000" dirty="0" smtClean="0">
                  <a:solidFill>
                    <a:schemeClr val="accent1">
                      <a:lumMod val="50000"/>
                    </a:schemeClr>
                  </a:solidFill>
                  <a:latin typeface="Montserrat" panose="020B0604020202020204" charset="0"/>
                </a:rPr>
                <a:t>Para </a:t>
              </a:r>
              <a:r>
                <a:rPr lang="es-ES" sz="2000" dirty="0">
                  <a:solidFill>
                    <a:schemeClr val="accent1">
                      <a:lumMod val="50000"/>
                    </a:schemeClr>
                  </a:solidFill>
                  <a:latin typeface="Montserrat" panose="020B0604020202020204" charset="0"/>
                </a:rPr>
                <a:t>la consecución del objetivo general y estratégico se utilizarán </a:t>
              </a:r>
              <a:r>
                <a:rPr lang="es-ES" sz="2000" b="1" dirty="0">
                  <a:solidFill>
                    <a:schemeClr val="accent1">
                      <a:lumMod val="50000"/>
                    </a:schemeClr>
                  </a:solidFill>
                  <a:latin typeface="Montserrat" panose="020B0604020202020204" charset="0"/>
                </a:rPr>
                <a:t>herramientas estadísticas descriptivas básicas</a:t>
              </a:r>
              <a:r>
                <a:rPr lang="es-ES" sz="2000" dirty="0">
                  <a:solidFill>
                    <a:schemeClr val="accent1">
                      <a:lumMod val="50000"/>
                    </a:schemeClr>
                  </a:solidFill>
                  <a:latin typeface="Montserrat" panose="020B0604020202020204" charset="0"/>
                </a:rPr>
                <a:t> como la tasa de crecimiento, porcentaje de participación. </a:t>
              </a:r>
              <a:endParaRPr lang="es-ES" sz="2000" dirty="0" smtClean="0">
                <a:solidFill>
                  <a:schemeClr val="accent1">
                    <a:lumMod val="50000"/>
                  </a:schemeClr>
                </a:solidFill>
                <a:latin typeface="Montserrat" panose="020B0604020202020204" charset="0"/>
              </a:endParaRPr>
            </a:p>
            <a:p>
              <a:pPr marL="342900" indent="-342900">
                <a:lnSpc>
                  <a:spcPct val="150000"/>
                </a:lnSpc>
                <a:buFont typeface="Wingdings" panose="05000000000000000000" pitchFamily="2" charset="2"/>
                <a:buChar char="ü"/>
              </a:pPr>
              <a:r>
                <a:rPr lang="es-ES" sz="2000" dirty="0" smtClean="0">
                  <a:solidFill>
                    <a:schemeClr val="accent1">
                      <a:lumMod val="50000"/>
                    </a:schemeClr>
                  </a:solidFill>
                  <a:latin typeface="Montserrat" panose="020B0604020202020204" charset="0"/>
                </a:rPr>
                <a:t>La </a:t>
              </a:r>
              <a:r>
                <a:rPr lang="es-ES" sz="2000" dirty="0">
                  <a:solidFill>
                    <a:schemeClr val="accent1">
                      <a:lumMod val="50000"/>
                    </a:schemeClr>
                  </a:solidFill>
                  <a:latin typeface="Montserrat" panose="020B0604020202020204" charset="0"/>
                </a:rPr>
                <a:t>aplicación de indicadores básicos de posición comercial, el uso de variables macroeconómicas como: el </a:t>
              </a:r>
              <a:r>
                <a:rPr lang="es-ES" sz="2000" b="1" dirty="0">
                  <a:solidFill>
                    <a:schemeClr val="accent1">
                      <a:lumMod val="50000"/>
                    </a:schemeClr>
                  </a:solidFill>
                  <a:latin typeface="Montserrat" panose="020B0604020202020204" charset="0"/>
                </a:rPr>
                <a:t>PIB, riesgo país, balanza comercial, inversión extranjera, tasa de desempleo e inflación. </a:t>
              </a:r>
            </a:p>
            <a:p>
              <a:pPr algn="ctr">
                <a:lnSpc>
                  <a:spcPct val="150000"/>
                </a:lnSpc>
              </a:pPr>
              <a:endParaRPr lang="es-ES" sz="2000" dirty="0">
                <a:solidFill>
                  <a:schemeClr val="accent1">
                    <a:lumMod val="50000"/>
                  </a:schemeClr>
                </a:solidFill>
                <a:latin typeface="Montserrat" panose="020B0604020202020204" charset="0"/>
              </a:endParaRPr>
            </a:p>
          </p:txBody>
        </p:sp>
      </p:grpSp>
      <p:grpSp>
        <p:nvGrpSpPr>
          <p:cNvPr id="5" name="Group 5"/>
          <p:cNvGrpSpPr/>
          <p:nvPr/>
        </p:nvGrpSpPr>
        <p:grpSpPr>
          <a:xfrm>
            <a:off x="4680469" y="6312326"/>
            <a:ext cx="9096491" cy="863454"/>
            <a:chOff x="0" y="0"/>
            <a:chExt cx="6459620" cy="1151273"/>
          </a:xfrm>
        </p:grpSpPr>
        <p:sp>
          <p:nvSpPr>
            <p:cNvPr id="6" name="AutoShape 6"/>
            <p:cNvSpPr/>
            <p:nvPr/>
          </p:nvSpPr>
          <p:spPr>
            <a:xfrm>
              <a:off x="0" y="0"/>
              <a:ext cx="1044803" cy="144381"/>
            </a:xfrm>
            <a:prstGeom prst="rect">
              <a:avLst/>
            </a:prstGeom>
            <a:solidFill>
              <a:srgbClr val="0C45A6"/>
            </a:solidFill>
          </p:spPr>
        </p:sp>
        <p:sp>
          <p:nvSpPr>
            <p:cNvPr id="7" name="TextBox 7"/>
            <p:cNvSpPr txBox="1"/>
            <p:nvPr/>
          </p:nvSpPr>
          <p:spPr>
            <a:xfrm>
              <a:off x="0" y="535719"/>
              <a:ext cx="6459620" cy="615554"/>
            </a:xfrm>
            <a:prstGeom prst="rect">
              <a:avLst/>
            </a:prstGeom>
          </p:spPr>
          <p:txBody>
            <a:bodyPr lIns="0" tIns="0" rIns="0" bIns="0" rtlCol="0" anchor="t">
              <a:spAutoFit/>
            </a:bodyPr>
            <a:lstStyle/>
            <a:p>
              <a:pPr>
                <a:lnSpc>
                  <a:spcPts val="3600"/>
                </a:lnSpc>
              </a:pPr>
              <a:r>
                <a:rPr lang="en-US" sz="2400" b="1" dirty="0" err="1" smtClean="0">
                  <a:solidFill>
                    <a:srgbClr val="16214B"/>
                  </a:solidFill>
                  <a:latin typeface="Montserrat"/>
                </a:rPr>
                <a:t>Indicadores</a:t>
              </a:r>
              <a:r>
                <a:rPr lang="en-US" sz="2400" b="1" dirty="0" smtClean="0">
                  <a:solidFill>
                    <a:srgbClr val="16214B"/>
                  </a:solidFill>
                  <a:latin typeface="Montserrat"/>
                </a:rPr>
                <a:t> de </a:t>
              </a:r>
              <a:r>
                <a:rPr lang="en-US" sz="2400" b="1" dirty="0" err="1" smtClean="0">
                  <a:solidFill>
                    <a:srgbClr val="16214B"/>
                  </a:solidFill>
                  <a:latin typeface="Montserrat"/>
                </a:rPr>
                <a:t>dínámica</a:t>
              </a:r>
              <a:r>
                <a:rPr lang="en-US" sz="2400" b="1" dirty="0" smtClean="0">
                  <a:solidFill>
                    <a:srgbClr val="16214B"/>
                  </a:solidFill>
                  <a:latin typeface="Montserrat"/>
                </a:rPr>
                <a:t> </a:t>
              </a:r>
              <a:r>
                <a:rPr lang="en-US" sz="2400" b="1" dirty="0" err="1" smtClean="0">
                  <a:solidFill>
                    <a:srgbClr val="16214B"/>
                  </a:solidFill>
                  <a:latin typeface="Montserrat"/>
                </a:rPr>
                <a:t>relativa</a:t>
              </a:r>
              <a:r>
                <a:rPr lang="en-US" sz="2400" b="1" dirty="0" smtClean="0">
                  <a:solidFill>
                    <a:srgbClr val="16214B"/>
                  </a:solidFill>
                  <a:latin typeface="Montserrat"/>
                </a:rPr>
                <a:t> del </a:t>
              </a:r>
              <a:r>
                <a:rPr lang="en-US" sz="2400" b="1" dirty="0" err="1" smtClean="0">
                  <a:solidFill>
                    <a:srgbClr val="16214B"/>
                  </a:solidFill>
                  <a:latin typeface="Montserrat"/>
                </a:rPr>
                <a:t>comercio</a:t>
              </a:r>
              <a:r>
                <a:rPr lang="en-US" sz="2400" b="1" dirty="0" smtClean="0">
                  <a:solidFill>
                    <a:srgbClr val="16214B"/>
                  </a:solidFill>
                  <a:latin typeface="Montserrat"/>
                </a:rPr>
                <a:t> </a:t>
              </a:r>
              <a:r>
                <a:rPr lang="en-US" sz="2400" dirty="0" smtClean="0">
                  <a:solidFill>
                    <a:srgbClr val="16214B"/>
                  </a:solidFill>
                  <a:latin typeface="Montserrat"/>
                </a:rPr>
                <a:t>.</a:t>
              </a:r>
              <a:endParaRPr lang="en-US" sz="2400" dirty="0">
                <a:solidFill>
                  <a:srgbClr val="16214B"/>
                </a:solidFill>
                <a:latin typeface="Montserrat"/>
              </a:endParaRPr>
            </a:p>
          </p:txBody>
        </p:sp>
      </p:grpSp>
      <p:sp>
        <p:nvSpPr>
          <p:cNvPr id="8" name="TextBox 8"/>
          <p:cNvSpPr txBox="1"/>
          <p:nvPr/>
        </p:nvSpPr>
        <p:spPr>
          <a:xfrm>
            <a:off x="4695709" y="342900"/>
            <a:ext cx="12494537" cy="1036246"/>
          </a:xfrm>
          <a:prstGeom prst="rect">
            <a:avLst/>
          </a:prstGeom>
        </p:spPr>
        <p:txBody>
          <a:bodyPr wrap="square" lIns="0" tIns="0" rIns="0" bIns="0" rtlCol="0" anchor="t">
            <a:spAutoFit/>
          </a:bodyPr>
          <a:lstStyle/>
          <a:p>
            <a:pPr>
              <a:lnSpc>
                <a:spcPts val="8639"/>
              </a:lnSpc>
            </a:pPr>
            <a:r>
              <a:rPr lang="en-US" sz="6000" dirty="0" smtClean="0">
                <a:solidFill>
                  <a:srgbClr val="0C45A6"/>
                </a:solidFill>
                <a:latin typeface="Montserrat Semi-Bold"/>
              </a:rPr>
              <a:t>MARCO METODOLÓGICO</a:t>
            </a:r>
            <a:endParaRPr lang="en-US" sz="6000" dirty="0">
              <a:solidFill>
                <a:srgbClr val="0C45A6"/>
              </a:solidFill>
              <a:latin typeface="Montserrat Semi-Bold"/>
            </a:endParaRPr>
          </a:p>
        </p:txBody>
      </p:sp>
      <p:pic>
        <p:nvPicPr>
          <p:cNvPr id="10" name="Picture 2"/>
          <p:cNvPicPr>
            <a:picLocks noChangeAspect="1"/>
          </p:cNvPicPr>
          <p:nvPr/>
        </p:nvPicPr>
        <p:blipFill rotWithShape="1">
          <a:blip r:embed="rId2">
            <a:alphaModFix amt="46000"/>
          </a:blip>
          <a:srcRect l="5533" t="6917" r="60393" b="21465"/>
          <a:stretch/>
        </p:blipFill>
        <p:spPr>
          <a:xfrm>
            <a:off x="0" y="0"/>
            <a:ext cx="3581400" cy="10253980"/>
          </a:xfrm>
          <a:prstGeom prst="rect">
            <a:avLst/>
          </a:prstGeom>
        </p:spPr>
      </p:pic>
      <p:graphicFrame>
        <p:nvGraphicFramePr>
          <p:cNvPr id="14" name="Diagrama 13"/>
          <p:cNvGraphicFramePr/>
          <p:nvPr>
            <p:extLst>
              <p:ext uri="{D42A27DB-BD31-4B8C-83A1-F6EECF244321}">
                <p14:modId xmlns:p14="http://schemas.microsoft.com/office/powerpoint/2010/main" val="3108184861"/>
              </p:ext>
            </p:extLst>
          </p:nvPr>
        </p:nvGraphicFramePr>
        <p:xfrm>
          <a:off x="14249400" y="1672649"/>
          <a:ext cx="3352800" cy="3364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a 14"/>
          <p:cNvGraphicFramePr/>
          <p:nvPr>
            <p:extLst>
              <p:ext uri="{D42A27DB-BD31-4B8C-83A1-F6EECF244321}">
                <p14:modId xmlns:p14="http://schemas.microsoft.com/office/powerpoint/2010/main" val="490428039"/>
              </p:ext>
            </p:extLst>
          </p:nvPr>
        </p:nvGraphicFramePr>
        <p:xfrm>
          <a:off x="4707514" y="6780355"/>
          <a:ext cx="12573000" cy="33881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C45A6"/>
        </a:solidFill>
        <a:effectLst/>
      </p:bgPr>
    </p:bg>
    <p:spTree>
      <p:nvGrpSpPr>
        <p:cNvPr id="1" name=""/>
        <p:cNvGrpSpPr/>
        <p:nvPr/>
      </p:nvGrpSpPr>
      <p:grpSpPr>
        <a:xfrm>
          <a:off x="0" y="0"/>
          <a:ext cx="0" cy="0"/>
          <a:chOff x="0" y="0"/>
          <a:chExt cx="0" cy="0"/>
        </a:xfrm>
      </p:grpSpPr>
      <p:sp>
        <p:nvSpPr>
          <p:cNvPr id="5" name="TextBox 5"/>
          <p:cNvSpPr txBox="1"/>
          <p:nvPr/>
        </p:nvSpPr>
        <p:spPr>
          <a:xfrm>
            <a:off x="609600" y="495300"/>
            <a:ext cx="9545661" cy="1107996"/>
          </a:xfrm>
          <a:prstGeom prst="rect">
            <a:avLst/>
          </a:prstGeom>
        </p:spPr>
        <p:txBody>
          <a:bodyPr wrap="square" lIns="0" tIns="0" rIns="0" bIns="0" rtlCol="0" anchor="t">
            <a:spAutoFit/>
          </a:bodyPr>
          <a:lstStyle/>
          <a:p>
            <a:r>
              <a:rPr lang="en-US" sz="3600" dirty="0" smtClean="0">
                <a:solidFill>
                  <a:srgbClr val="FDCF60"/>
                </a:solidFill>
                <a:latin typeface="Montserrat Semi-Bold"/>
              </a:rPr>
              <a:t>ANÁLISIS </a:t>
            </a:r>
            <a:r>
              <a:rPr lang="en-US" sz="3600" dirty="0" smtClean="0">
                <a:solidFill>
                  <a:srgbClr val="FDCF60"/>
                </a:solidFill>
                <a:latin typeface="Montserrat Semi-Bold"/>
              </a:rPr>
              <a:t>DEL COMERCIO EXTERIOR DE LA COMUNIDAD ANDINA</a:t>
            </a:r>
            <a:endParaRPr lang="en-US" sz="3600" dirty="0">
              <a:solidFill>
                <a:srgbClr val="FDCF60"/>
              </a:solidFill>
              <a:latin typeface="Montserrat Semi-Bold"/>
            </a:endParaRPr>
          </a:p>
        </p:txBody>
      </p:sp>
      <p:sp>
        <p:nvSpPr>
          <p:cNvPr id="6" name="AutoShape 6"/>
          <p:cNvSpPr/>
          <p:nvPr/>
        </p:nvSpPr>
        <p:spPr>
          <a:xfrm>
            <a:off x="10515392" y="0"/>
            <a:ext cx="7751739" cy="10287000"/>
          </a:xfrm>
          <a:prstGeom prst="rect">
            <a:avLst/>
          </a:prstGeom>
          <a:solidFill>
            <a:srgbClr val="FFFFFF"/>
          </a:solidFill>
        </p:spPr>
      </p:sp>
      <p:graphicFrame>
        <p:nvGraphicFramePr>
          <p:cNvPr id="8" name="Tabla 7"/>
          <p:cNvGraphicFramePr>
            <a:graphicFrameLocks noGrp="1"/>
          </p:cNvGraphicFramePr>
          <p:nvPr>
            <p:extLst>
              <p:ext uri="{D42A27DB-BD31-4B8C-83A1-F6EECF244321}">
                <p14:modId xmlns:p14="http://schemas.microsoft.com/office/powerpoint/2010/main" val="120160828"/>
              </p:ext>
            </p:extLst>
          </p:nvPr>
        </p:nvGraphicFramePr>
        <p:xfrm>
          <a:off x="541858" y="3716605"/>
          <a:ext cx="7822957" cy="4567097"/>
        </p:xfrm>
        <a:graphic>
          <a:graphicData uri="http://schemas.openxmlformats.org/drawingml/2006/table">
            <a:tbl>
              <a:tblPr>
                <a:tableStyleId>{5C22544A-7EE6-4342-B048-85BDC9FD1C3A}</a:tableStyleId>
              </a:tblPr>
              <a:tblGrid>
                <a:gridCol w="1517175">
                  <a:extLst>
                    <a:ext uri="{9D8B030D-6E8A-4147-A177-3AD203B41FA5}">
                      <a16:colId xmlns:a16="http://schemas.microsoft.com/office/drawing/2014/main" val="1834067421"/>
                    </a:ext>
                  </a:extLst>
                </a:gridCol>
                <a:gridCol w="1517175">
                  <a:extLst>
                    <a:ext uri="{9D8B030D-6E8A-4147-A177-3AD203B41FA5}">
                      <a16:colId xmlns:a16="http://schemas.microsoft.com/office/drawing/2014/main" val="2345319205"/>
                    </a:ext>
                  </a:extLst>
                </a:gridCol>
                <a:gridCol w="1634070">
                  <a:extLst>
                    <a:ext uri="{9D8B030D-6E8A-4147-A177-3AD203B41FA5}">
                      <a16:colId xmlns:a16="http://schemas.microsoft.com/office/drawing/2014/main" val="4230222870"/>
                    </a:ext>
                  </a:extLst>
                </a:gridCol>
                <a:gridCol w="1634070">
                  <a:extLst>
                    <a:ext uri="{9D8B030D-6E8A-4147-A177-3AD203B41FA5}">
                      <a16:colId xmlns:a16="http://schemas.microsoft.com/office/drawing/2014/main" val="3491055443"/>
                    </a:ext>
                  </a:extLst>
                </a:gridCol>
                <a:gridCol w="1520467">
                  <a:extLst>
                    <a:ext uri="{9D8B030D-6E8A-4147-A177-3AD203B41FA5}">
                      <a16:colId xmlns:a16="http://schemas.microsoft.com/office/drawing/2014/main" val="1806833466"/>
                    </a:ext>
                  </a:extLst>
                </a:gridCol>
              </a:tblGrid>
              <a:tr h="360857">
                <a:tc rowSpan="2">
                  <a:txBody>
                    <a:bodyPr/>
                    <a:lstStyle/>
                    <a:p>
                      <a:pPr algn="ctr">
                        <a:lnSpc>
                          <a:spcPct val="115000"/>
                        </a:lnSpc>
                        <a:spcAft>
                          <a:spcPts val="0"/>
                        </a:spcAft>
                      </a:pPr>
                      <a:r>
                        <a:rPr lang="es-ES" sz="1600" dirty="0">
                          <a:effectLst/>
                          <a:latin typeface="Montserrat" panose="020B0604020202020204" charset="0"/>
                        </a:rPr>
                        <a:t> </a:t>
                      </a:r>
                    </a:p>
                    <a:p>
                      <a:pPr algn="ctr">
                        <a:lnSpc>
                          <a:spcPct val="115000"/>
                        </a:lnSpc>
                        <a:spcAft>
                          <a:spcPts val="0"/>
                        </a:spcAft>
                      </a:pPr>
                      <a:r>
                        <a:rPr lang="es-ES" sz="1600" dirty="0">
                          <a:effectLst/>
                          <a:latin typeface="Montserrat" panose="020B0604020202020204" charset="0"/>
                        </a:rPr>
                        <a:t>Año</a:t>
                      </a:r>
                      <a:endParaRPr lang="es-ES" sz="1600" dirty="0">
                        <a:effectLst/>
                        <a:latin typeface="Montserrat" panose="020B0604020202020204" charset="0"/>
                        <a:ea typeface="Arial" panose="020B0604020202020204" pitchFamily="34" charset="0"/>
                      </a:endParaRPr>
                    </a:p>
                  </a:txBody>
                  <a:tcPr marL="68580" marR="68580" marT="0" marB="0"/>
                </a:tc>
                <a:tc gridSpan="2">
                  <a:txBody>
                    <a:bodyPr/>
                    <a:lstStyle/>
                    <a:p>
                      <a:pPr algn="ctr">
                        <a:lnSpc>
                          <a:spcPct val="115000"/>
                        </a:lnSpc>
                        <a:spcAft>
                          <a:spcPts val="0"/>
                        </a:spcAft>
                      </a:pPr>
                      <a:r>
                        <a:rPr lang="es-ES" sz="1600" dirty="0">
                          <a:effectLst/>
                          <a:latin typeface="Montserrat" panose="020B0604020202020204" charset="0"/>
                        </a:rPr>
                        <a:t>Intracomunitarias</a:t>
                      </a:r>
                      <a:endParaRPr lang="es-ES" sz="1600" dirty="0">
                        <a:effectLst/>
                        <a:latin typeface="Montserrat" panose="020B0604020202020204" charset="0"/>
                        <a:ea typeface="Arial" panose="020B0604020202020204" pitchFamily="34" charset="0"/>
                      </a:endParaRPr>
                    </a:p>
                  </a:txBody>
                  <a:tcPr marL="68580" marR="68580" marT="0" marB="0"/>
                </a:tc>
                <a:tc hMerge="1">
                  <a:txBody>
                    <a:bodyPr/>
                    <a:lstStyle/>
                    <a:p>
                      <a:endParaRPr lang="es-ES"/>
                    </a:p>
                  </a:txBody>
                  <a:tcPr/>
                </a:tc>
                <a:tc gridSpan="2">
                  <a:txBody>
                    <a:bodyPr/>
                    <a:lstStyle/>
                    <a:p>
                      <a:pPr algn="ctr">
                        <a:lnSpc>
                          <a:spcPct val="115000"/>
                        </a:lnSpc>
                        <a:spcAft>
                          <a:spcPts val="0"/>
                        </a:spcAft>
                      </a:pPr>
                      <a:r>
                        <a:rPr lang="es-ES" sz="1600">
                          <a:effectLst/>
                          <a:latin typeface="Montserrat" panose="020B0604020202020204" charset="0"/>
                        </a:rPr>
                        <a:t>Extracomunitarias</a:t>
                      </a:r>
                      <a:endParaRPr lang="es-ES" sz="1600">
                        <a:effectLst/>
                        <a:latin typeface="Montserrat" panose="020B0604020202020204" charset="0"/>
                        <a:ea typeface="Arial" panose="020B0604020202020204" pitchFamily="34" charset="0"/>
                      </a:endParaRPr>
                    </a:p>
                  </a:txBody>
                  <a:tcPr marL="68580" marR="68580" marT="0" marB="0"/>
                </a:tc>
                <a:tc hMerge="1">
                  <a:txBody>
                    <a:bodyPr/>
                    <a:lstStyle/>
                    <a:p>
                      <a:endParaRPr lang="es-ES"/>
                    </a:p>
                  </a:txBody>
                  <a:tcPr/>
                </a:tc>
                <a:extLst>
                  <a:ext uri="{0D108BD9-81ED-4DB2-BD59-A6C34878D82A}">
                    <a16:rowId xmlns:a16="http://schemas.microsoft.com/office/drawing/2014/main" val="3976817704"/>
                  </a:ext>
                </a:extLst>
              </a:tr>
              <a:tr h="307813">
                <a:tc vMerge="1">
                  <a:txBody>
                    <a:bodyPr/>
                    <a:lstStyle/>
                    <a:p>
                      <a:endParaRPr lang="es-ES"/>
                    </a:p>
                  </a:txBody>
                  <a:tcPr/>
                </a:tc>
                <a:tc>
                  <a:txBody>
                    <a:bodyPr/>
                    <a:lstStyle/>
                    <a:p>
                      <a:pPr algn="ctr">
                        <a:lnSpc>
                          <a:spcPct val="115000"/>
                        </a:lnSpc>
                        <a:spcAft>
                          <a:spcPts val="0"/>
                        </a:spcAft>
                      </a:pPr>
                      <a:r>
                        <a:rPr lang="es-ES" sz="1600" dirty="0">
                          <a:effectLst/>
                          <a:latin typeface="Montserrat" panose="020B0604020202020204" charset="0"/>
                        </a:rPr>
                        <a:t>Importaciones</a:t>
                      </a:r>
                      <a:endParaRPr lang="es-ES" sz="1600" dirty="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dirty="0">
                          <a:effectLst/>
                          <a:latin typeface="Montserrat" panose="020B0604020202020204" charset="0"/>
                        </a:rPr>
                        <a:t>Exportaciones</a:t>
                      </a:r>
                      <a:endParaRPr lang="es-ES" sz="1600" dirty="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Importaciones</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Exportaciones</a:t>
                      </a:r>
                      <a:endParaRPr lang="es-ES" sz="1600">
                        <a:effectLst/>
                        <a:latin typeface="Montserrat" panose="020B0604020202020204" charset="0"/>
                        <a:ea typeface="Arial" panose="020B0604020202020204" pitchFamily="34" charset="0"/>
                      </a:endParaRPr>
                    </a:p>
                  </a:txBody>
                  <a:tcPr marL="68580" marR="68580" marT="0" marB="0"/>
                </a:tc>
                <a:extLst>
                  <a:ext uri="{0D108BD9-81ED-4DB2-BD59-A6C34878D82A}">
                    <a16:rowId xmlns:a16="http://schemas.microsoft.com/office/drawing/2014/main" val="3514868658"/>
                  </a:ext>
                </a:extLst>
              </a:tr>
              <a:tr h="277273">
                <a:tc>
                  <a:txBody>
                    <a:bodyPr/>
                    <a:lstStyle/>
                    <a:p>
                      <a:pPr algn="ctr">
                        <a:lnSpc>
                          <a:spcPct val="115000"/>
                        </a:lnSpc>
                        <a:spcAft>
                          <a:spcPts val="0"/>
                        </a:spcAft>
                      </a:pPr>
                      <a:r>
                        <a:rPr lang="es-ES" sz="1600">
                          <a:effectLst/>
                          <a:latin typeface="Montserrat" panose="020B0604020202020204" charset="0"/>
                        </a:rPr>
                        <a:t>2010</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33,3</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dirty="0">
                          <a:effectLst/>
                          <a:latin typeface="Montserrat" panose="020B0604020202020204" charset="0"/>
                        </a:rPr>
                        <a:t>35,3</a:t>
                      </a:r>
                      <a:endParaRPr lang="es-ES" sz="1600" dirty="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29,6</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25,4</a:t>
                      </a:r>
                      <a:endParaRPr lang="es-ES" sz="1600">
                        <a:effectLst/>
                        <a:latin typeface="Montserrat" panose="020B0604020202020204" charset="0"/>
                        <a:ea typeface="Arial" panose="020B0604020202020204" pitchFamily="34" charset="0"/>
                      </a:endParaRPr>
                    </a:p>
                  </a:txBody>
                  <a:tcPr marL="68580" marR="68580" marT="0" marB="0"/>
                </a:tc>
                <a:extLst>
                  <a:ext uri="{0D108BD9-81ED-4DB2-BD59-A6C34878D82A}">
                    <a16:rowId xmlns:a16="http://schemas.microsoft.com/office/drawing/2014/main" val="1757434950"/>
                  </a:ext>
                </a:extLst>
              </a:tr>
              <a:tr h="277273">
                <a:tc>
                  <a:txBody>
                    <a:bodyPr/>
                    <a:lstStyle/>
                    <a:p>
                      <a:pPr algn="ctr">
                        <a:lnSpc>
                          <a:spcPct val="115000"/>
                        </a:lnSpc>
                        <a:spcAft>
                          <a:spcPts val="0"/>
                        </a:spcAft>
                      </a:pPr>
                      <a:r>
                        <a:rPr lang="es-ES" sz="1600">
                          <a:effectLst/>
                          <a:latin typeface="Montserrat" panose="020B0604020202020204" charset="0"/>
                        </a:rPr>
                        <a:t>2011</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17,5</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17,9</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dirty="0">
                          <a:effectLst/>
                          <a:latin typeface="Montserrat" panose="020B0604020202020204" charset="0"/>
                        </a:rPr>
                        <a:t>30,6</a:t>
                      </a:r>
                      <a:endParaRPr lang="es-ES" sz="1600" dirty="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38,5</a:t>
                      </a:r>
                      <a:endParaRPr lang="es-ES" sz="1600">
                        <a:effectLst/>
                        <a:latin typeface="Montserrat" panose="020B0604020202020204" charset="0"/>
                        <a:ea typeface="Arial" panose="020B0604020202020204" pitchFamily="34" charset="0"/>
                      </a:endParaRPr>
                    </a:p>
                  </a:txBody>
                  <a:tcPr marL="68580" marR="68580" marT="0" marB="0"/>
                </a:tc>
                <a:extLst>
                  <a:ext uri="{0D108BD9-81ED-4DB2-BD59-A6C34878D82A}">
                    <a16:rowId xmlns:a16="http://schemas.microsoft.com/office/drawing/2014/main" val="969522066"/>
                  </a:ext>
                </a:extLst>
              </a:tr>
              <a:tr h="277273">
                <a:tc>
                  <a:txBody>
                    <a:bodyPr/>
                    <a:lstStyle/>
                    <a:p>
                      <a:pPr algn="ctr">
                        <a:lnSpc>
                          <a:spcPct val="115000"/>
                        </a:lnSpc>
                        <a:spcAft>
                          <a:spcPts val="0"/>
                        </a:spcAft>
                      </a:pPr>
                      <a:r>
                        <a:rPr lang="es-ES" sz="1600">
                          <a:effectLst/>
                          <a:latin typeface="Montserrat" panose="020B0604020202020204" charset="0"/>
                        </a:rPr>
                        <a:t>2012</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4,6</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12,5</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dirty="0">
                          <a:effectLst/>
                          <a:latin typeface="Montserrat" panose="020B0604020202020204" charset="0"/>
                        </a:rPr>
                        <a:t>8,7</a:t>
                      </a:r>
                      <a:endParaRPr lang="es-ES" sz="1600" dirty="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4,5</a:t>
                      </a:r>
                      <a:endParaRPr lang="es-ES" sz="1600">
                        <a:effectLst/>
                        <a:latin typeface="Montserrat" panose="020B0604020202020204" charset="0"/>
                        <a:ea typeface="Arial" panose="020B0604020202020204" pitchFamily="34" charset="0"/>
                      </a:endParaRPr>
                    </a:p>
                  </a:txBody>
                  <a:tcPr marL="68580" marR="68580" marT="0" marB="0"/>
                </a:tc>
                <a:extLst>
                  <a:ext uri="{0D108BD9-81ED-4DB2-BD59-A6C34878D82A}">
                    <a16:rowId xmlns:a16="http://schemas.microsoft.com/office/drawing/2014/main" val="1785820547"/>
                  </a:ext>
                </a:extLst>
              </a:tr>
              <a:tr h="277273">
                <a:tc>
                  <a:txBody>
                    <a:bodyPr/>
                    <a:lstStyle/>
                    <a:p>
                      <a:pPr algn="ctr">
                        <a:lnSpc>
                          <a:spcPct val="115000"/>
                        </a:lnSpc>
                        <a:spcAft>
                          <a:spcPts val="0"/>
                        </a:spcAft>
                      </a:pPr>
                      <a:r>
                        <a:rPr lang="es-ES" sz="1600">
                          <a:effectLst/>
                          <a:latin typeface="Montserrat" panose="020B0604020202020204" charset="0"/>
                        </a:rPr>
                        <a:t>2013</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0,9</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-4,9</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dirty="0">
                          <a:effectLst/>
                          <a:latin typeface="Montserrat" panose="020B0604020202020204" charset="0"/>
                        </a:rPr>
                        <a:t>3,8</a:t>
                      </a:r>
                      <a:endParaRPr lang="es-ES" sz="1600" dirty="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-2,7</a:t>
                      </a:r>
                      <a:endParaRPr lang="es-ES" sz="1600">
                        <a:effectLst/>
                        <a:latin typeface="Montserrat" panose="020B0604020202020204" charset="0"/>
                        <a:ea typeface="Arial" panose="020B0604020202020204" pitchFamily="34" charset="0"/>
                      </a:endParaRPr>
                    </a:p>
                  </a:txBody>
                  <a:tcPr marL="68580" marR="68580" marT="0" marB="0"/>
                </a:tc>
                <a:extLst>
                  <a:ext uri="{0D108BD9-81ED-4DB2-BD59-A6C34878D82A}">
                    <a16:rowId xmlns:a16="http://schemas.microsoft.com/office/drawing/2014/main" val="359182127"/>
                  </a:ext>
                </a:extLst>
              </a:tr>
              <a:tr h="277273">
                <a:tc>
                  <a:txBody>
                    <a:bodyPr/>
                    <a:lstStyle/>
                    <a:p>
                      <a:pPr algn="ctr">
                        <a:lnSpc>
                          <a:spcPct val="115000"/>
                        </a:lnSpc>
                        <a:spcAft>
                          <a:spcPts val="0"/>
                        </a:spcAft>
                      </a:pPr>
                      <a:r>
                        <a:rPr lang="es-ES" sz="1600">
                          <a:effectLst/>
                          <a:latin typeface="Montserrat" panose="020B0604020202020204" charset="0"/>
                        </a:rPr>
                        <a:t>2014</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-1,3</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-1,3</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dirty="0">
                          <a:effectLst/>
                          <a:latin typeface="Montserrat" panose="020B0604020202020204" charset="0"/>
                        </a:rPr>
                        <a:t>4,2</a:t>
                      </a:r>
                      <a:endParaRPr lang="es-ES" sz="1600" dirty="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-6,6</a:t>
                      </a:r>
                      <a:endParaRPr lang="es-ES" sz="1600">
                        <a:effectLst/>
                        <a:latin typeface="Montserrat" panose="020B0604020202020204" charset="0"/>
                        <a:ea typeface="Arial" panose="020B0604020202020204" pitchFamily="34" charset="0"/>
                      </a:endParaRPr>
                    </a:p>
                  </a:txBody>
                  <a:tcPr marL="68580" marR="68580" marT="0" marB="0"/>
                </a:tc>
                <a:extLst>
                  <a:ext uri="{0D108BD9-81ED-4DB2-BD59-A6C34878D82A}">
                    <a16:rowId xmlns:a16="http://schemas.microsoft.com/office/drawing/2014/main" val="1766606418"/>
                  </a:ext>
                </a:extLst>
              </a:tr>
              <a:tr h="277273">
                <a:tc>
                  <a:txBody>
                    <a:bodyPr/>
                    <a:lstStyle/>
                    <a:p>
                      <a:pPr algn="ctr">
                        <a:lnSpc>
                          <a:spcPct val="115000"/>
                        </a:lnSpc>
                        <a:spcAft>
                          <a:spcPts val="0"/>
                        </a:spcAft>
                      </a:pPr>
                      <a:r>
                        <a:rPr lang="es-ES" sz="1600">
                          <a:effectLst/>
                          <a:latin typeface="Montserrat" panose="020B0604020202020204" charset="0"/>
                        </a:rPr>
                        <a:t>2015</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-21,7</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-21,7</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-13,3</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-26,7</a:t>
                      </a:r>
                      <a:endParaRPr lang="es-ES" sz="1600">
                        <a:effectLst/>
                        <a:latin typeface="Montserrat" panose="020B0604020202020204" charset="0"/>
                        <a:ea typeface="Arial" panose="020B0604020202020204" pitchFamily="34" charset="0"/>
                      </a:endParaRPr>
                    </a:p>
                  </a:txBody>
                  <a:tcPr marL="68580" marR="68580" marT="0" marB="0"/>
                </a:tc>
                <a:extLst>
                  <a:ext uri="{0D108BD9-81ED-4DB2-BD59-A6C34878D82A}">
                    <a16:rowId xmlns:a16="http://schemas.microsoft.com/office/drawing/2014/main" val="928236391"/>
                  </a:ext>
                </a:extLst>
              </a:tr>
              <a:tr h="277273">
                <a:tc>
                  <a:txBody>
                    <a:bodyPr/>
                    <a:lstStyle/>
                    <a:p>
                      <a:pPr algn="ctr">
                        <a:lnSpc>
                          <a:spcPct val="115000"/>
                        </a:lnSpc>
                        <a:spcAft>
                          <a:spcPts val="0"/>
                        </a:spcAft>
                      </a:pPr>
                      <a:r>
                        <a:rPr lang="es-ES" sz="1600">
                          <a:effectLst/>
                          <a:latin typeface="Montserrat" panose="020B0604020202020204" charset="0"/>
                        </a:rPr>
                        <a:t>2016</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-6,1</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-6,3</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-16,5</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-4,8</a:t>
                      </a:r>
                      <a:endParaRPr lang="es-ES" sz="1600">
                        <a:effectLst/>
                        <a:latin typeface="Montserrat" panose="020B0604020202020204" charset="0"/>
                        <a:ea typeface="Arial" panose="020B0604020202020204" pitchFamily="34" charset="0"/>
                      </a:endParaRPr>
                    </a:p>
                  </a:txBody>
                  <a:tcPr marL="68580" marR="68580" marT="0" marB="0"/>
                </a:tc>
                <a:extLst>
                  <a:ext uri="{0D108BD9-81ED-4DB2-BD59-A6C34878D82A}">
                    <a16:rowId xmlns:a16="http://schemas.microsoft.com/office/drawing/2014/main" val="3218067938"/>
                  </a:ext>
                </a:extLst>
              </a:tr>
              <a:tr h="277273">
                <a:tc>
                  <a:txBody>
                    <a:bodyPr/>
                    <a:lstStyle/>
                    <a:p>
                      <a:pPr algn="ctr">
                        <a:lnSpc>
                          <a:spcPct val="115000"/>
                        </a:lnSpc>
                        <a:spcAft>
                          <a:spcPts val="0"/>
                        </a:spcAft>
                      </a:pPr>
                      <a:r>
                        <a:rPr lang="es-ES" sz="1600">
                          <a:effectLst/>
                          <a:latin typeface="Montserrat" panose="020B0604020202020204" charset="0"/>
                        </a:rPr>
                        <a:t>2017</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13,0</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6,2</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9,5</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20,3</a:t>
                      </a:r>
                      <a:endParaRPr lang="es-ES" sz="1600">
                        <a:effectLst/>
                        <a:latin typeface="Montserrat" panose="020B0604020202020204" charset="0"/>
                        <a:ea typeface="Arial" panose="020B0604020202020204" pitchFamily="34" charset="0"/>
                      </a:endParaRPr>
                    </a:p>
                  </a:txBody>
                  <a:tcPr marL="68580" marR="68580" marT="0" marB="0"/>
                </a:tc>
                <a:extLst>
                  <a:ext uri="{0D108BD9-81ED-4DB2-BD59-A6C34878D82A}">
                    <a16:rowId xmlns:a16="http://schemas.microsoft.com/office/drawing/2014/main" val="1711217288"/>
                  </a:ext>
                </a:extLst>
              </a:tr>
              <a:tr h="277273">
                <a:tc>
                  <a:txBody>
                    <a:bodyPr/>
                    <a:lstStyle/>
                    <a:p>
                      <a:pPr algn="ctr">
                        <a:lnSpc>
                          <a:spcPct val="115000"/>
                        </a:lnSpc>
                        <a:spcAft>
                          <a:spcPts val="0"/>
                        </a:spcAft>
                      </a:pPr>
                      <a:r>
                        <a:rPr lang="es-ES" sz="1600">
                          <a:effectLst/>
                          <a:latin typeface="Montserrat" panose="020B0604020202020204" charset="0"/>
                        </a:rPr>
                        <a:t>2018</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11,5</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17,6</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11,3</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10,9</a:t>
                      </a:r>
                      <a:endParaRPr lang="es-ES" sz="1600">
                        <a:effectLst/>
                        <a:latin typeface="Montserrat" panose="020B0604020202020204" charset="0"/>
                        <a:ea typeface="Arial" panose="020B0604020202020204" pitchFamily="34" charset="0"/>
                      </a:endParaRPr>
                    </a:p>
                  </a:txBody>
                  <a:tcPr marL="68580" marR="68580" marT="0" marB="0"/>
                </a:tc>
                <a:extLst>
                  <a:ext uri="{0D108BD9-81ED-4DB2-BD59-A6C34878D82A}">
                    <a16:rowId xmlns:a16="http://schemas.microsoft.com/office/drawing/2014/main" val="508072885"/>
                  </a:ext>
                </a:extLst>
              </a:tr>
              <a:tr h="277273">
                <a:tc>
                  <a:txBody>
                    <a:bodyPr/>
                    <a:lstStyle/>
                    <a:p>
                      <a:pPr algn="ctr">
                        <a:lnSpc>
                          <a:spcPct val="115000"/>
                        </a:lnSpc>
                        <a:spcAft>
                          <a:spcPts val="0"/>
                        </a:spcAft>
                      </a:pPr>
                      <a:r>
                        <a:rPr lang="es-ES" sz="1600">
                          <a:effectLst/>
                          <a:latin typeface="Montserrat" panose="020B0604020202020204" charset="0"/>
                        </a:rPr>
                        <a:t>2019</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-9,3</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-6,7</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2,1</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-2,5</a:t>
                      </a:r>
                      <a:endParaRPr lang="es-ES" sz="1600">
                        <a:effectLst/>
                        <a:latin typeface="Montserrat" panose="020B0604020202020204" charset="0"/>
                        <a:ea typeface="Arial" panose="020B0604020202020204" pitchFamily="34" charset="0"/>
                      </a:endParaRPr>
                    </a:p>
                  </a:txBody>
                  <a:tcPr marL="68580" marR="68580" marT="0" marB="0"/>
                </a:tc>
                <a:extLst>
                  <a:ext uri="{0D108BD9-81ED-4DB2-BD59-A6C34878D82A}">
                    <a16:rowId xmlns:a16="http://schemas.microsoft.com/office/drawing/2014/main" val="1478635858"/>
                  </a:ext>
                </a:extLst>
              </a:tr>
              <a:tr h="472329">
                <a:tc>
                  <a:txBody>
                    <a:bodyPr/>
                    <a:lstStyle/>
                    <a:p>
                      <a:pPr algn="ctr">
                        <a:lnSpc>
                          <a:spcPct val="115000"/>
                        </a:lnSpc>
                        <a:spcAft>
                          <a:spcPts val="0"/>
                        </a:spcAft>
                      </a:pPr>
                      <a:r>
                        <a:rPr lang="es-ES" sz="1600">
                          <a:effectLst/>
                          <a:latin typeface="Montserrat" panose="020B0604020202020204" charset="0"/>
                        </a:rPr>
                        <a:t>2010-2019</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 </a:t>
                      </a:r>
                    </a:p>
                    <a:p>
                      <a:pPr algn="ctr">
                        <a:lnSpc>
                          <a:spcPct val="115000"/>
                        </a:lnSpc>
                        <a:spcAft>
                          <a:spcPts val="0"/>
                        </a:spcAft>
                      </a:pPr>
                      <a:r>
                        <a:rPr lang="es-ES" sz="1600">
                          <a:effectLst/>
                          <a:latin typeface="Montserrat" panose="020B0604020202020204" charset="0"/>
                        </a:rPr>
                        <a:t>37,1%</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 </a:t>
                      </a:r>
                    </a:p>
                    <a:p>
                      <a:pPr algn="ctr">
                        <a:lnSpc>
                          <a:spcPct val="115000"/>
                        </a:lnSpc>
                        <a:spcAft>
                          <a:spcPts val="0"/>
                        </a:spcAft>
                      </a:pPr>
                      <a:r>
                        <a:rPr lang="es-ES" sz="1600">
                          <a:effectLst/>
                          <a:latin typeface="Montserrat" panose="020B0604020202020204" charset="0"/>
                        </a:rPr>
                        <a:t>43,90%</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 </a:t>
                      </a:r>
                    </a:p>
                    <a:p>
                      <a:pPr algn="ctr">
                        <a:lnSpc>
                          <a:spcPct val="115000"/>
                        </a:lnSpc>
                        <a:spcAft>
                          <a:spcPts val="0"/>
                        </a:spcAft>
                      </a:pPr>
                      <a:r>
                        <a:rPr lang="es-ES" sz="1600">
                          <a:effectLst/>
                          <a:latin typeface="Montserrat" panose="020B0604020202020204" charset="0"/>
                        </a:rPr>
                        <a:t>79,1%</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dirty="0">
                          <a:effectLst/>
                          <a:latin typeface="Montserrat" panose="020B0604020202020204" charset="0"/>
                        </a:rPr>
                        <a:t> </a:t>
                      </a:r>
                    </a:p>
                    <a:p>
                      <a:pPr algn="ctr">
                        <a:lnSpc>
                          <a:spcPct val="115000"/>
                        </a:lnSpc>
                        <a:spcAft>
                          <a:spcPts val="0"/>
                        </a:spcAft>
                      </a:pPr>
                      <a:r>
                        <a:rPr lang="es-ES" sz="1600" dirty="0">
                          <a:effectLst/>
                          <a:latin typeface="Montserrat" panose="020B0604020202020204" charset="0"/>
                        </a:rPr>
                        <a:t>49,7%</a:t>
                      </a:r>
                      <a:endParaRPr lang="es-ES" sz="1600" dirty="0">
                        <a:effectLst/>
                        <a:latin typeface="Montserrat" panose="020B0604020202020204" charset="0"/>
                        <a:ea typeface="Arial" panose="020B0604020202020204" pitchFamily="34" charset="0"/>
                      </a:endParaRPr>
                    </a:p>
                  </a:txBody>
                  <a:tcPr marL="68580" marR="68580" marT="0" marB="0"/>
                </a:tc>
                <a:extLst>
                  <a:ext uri="{0D108BD9-81ED-4DB2-BD59-A6C34878D82A}">
                    <a16:rowId xmlns:a16="http://schemas.microsoft.com/office/drawing/2014/main" val="4009795997"/>
                  </a:ext>
                </a:extLst>
              </a:tr>
              <a:tr h="277273">
                <a:tc>
                  <a:txBody>
                    <a:bodyPr/>
                    <a:lstStyle/>
                    <a:p>
                      <a:pPr algn="ctr">
                        <a:lnSpc>
                          <a:spcPct val="115000"/>
                        </a:lnSpc>
                        <a:spcAft>
                          <a:spcPts val="0"/>
                        </a:spcAft>
                      </a:pPr>
                      <a:r>
                        <a:rPr lang="es-ES" sz="1600">
                          <a:effectLst/>
                          <a:latin typeface="Montserrat" panose="020B0604020202020204" charset="0"/>
                        </a:rPr>
                        <a:t> </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dirty="0">
                          <a:effectLst/>
                          <a:latin typeface="Montserrat" panose="020B0604020202020204" charset="0"/>
                        </a:rPr>
                        <a:t> </a:t>
                      </a:r>
                      <a:endParaRPr lang="es-ES" sz="1600" dirty="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 </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a:effectLst/>
                          <a:latin typeface="Montserrat" panose="020B0604020202020204" charset="0"/>
                        </a:rPr>
                        <a:t> </a:t>
                      </a:r>
                      <a:endParaRPr lang="es-ES" sz="1600">
                        <a:effectLst/>
                        <a:latin typeface="Montserrat" panose="020B0604020202020204" charset="0"/>
                        <a:ea typeface="Arial" panose="020B0604020202020204" pitchFamily="34" charset="0"/>
                      </a:endParaRPr>
                    </a:p>
                  </a:txBody>
                  <a:tcPr marL="68580" marR="68580" marT="0" marB="0"/>
                </a:tc>
                <a:tc>
                  <a:txBody>
                    <a:bodyPr/>
                    <a:lstStyle/>
                    <a:p>
                      <a:pPr algn="ctr">
                        <a:lnSpc>
                          <a:spcPct val="115000"/>
                        </a:lnSpc>
                        <a:spcAft>
                          <a:spcPts val="0"/>
                        </a:spcAft>
                      </a:pPr>
                      <a:r>
                        <a:rPr lang="es-ES" sz="1600" dirty="0">
                          <a:effectLst/>
                          <a:latin typeface="Montserrat" panose="020B0604020202020204" charset="0"/>
                        </a:rPr>
                        <a:t> </a:t>
                      </a:r>
                      <a:endParaRPr lang="es-ES" sz="1600" dirty="0">
                        <a:effectLst/>
                        <a:latin typeface="Montserrat" panose="020B0604020202020204" charset="0"/>
                        <a:ea typeface="Arial" panose="020B0604020202020204" pitchFamily="34" charset="0"/>
                      </a:endParaRPr>
                    </a:p>
                  </a:txBody>
                  <a:tcPr marL="68580" marR="68580" marT="0" marB="0"/>
                </a:tc>
                <a:extLst>
                  <a:ext uri="{0D108BD9-81ED-4DB2-BD59-A6C34878D82A}">
                    <a16:rowId xmlns:a16="http://schemas.microsoft.com/office/drawing/2014/main" val="1983245436"/>
                  </a:ext>
                </a:extLst>
              </a:tr>
            </a:tbl>
          </a:graphicData>
        </a:graphic>
      </p:graphicFrame>
      <p:sp>
        <p:nvSpPr>
          <p:cNvPr id="9" name="CuadroTexto 8"/>
          <p:cNvSpPr txBox="1"/>
          <p:nvPr/>
        </p:nvSpPr>
        <p:spPr>
          <a:xfrm>
            <a:off x="609600" y="8555342"/>
            <a:ext cx="7924800" cy="646331"/>
          </a:xfrm>
          <a:prstGeom prst="rect">
            <a:avLst/>
          </a:prstGeom>
          <a:noFill/>
        </p:spPr>
        <p:txBody>
          <a:bodyPr wrap="square" rtlCol="0">
            <a:spAutoFit/>
          </a:bodyPr>
          <a:lstStyle/>
          <a:p>
            <a:r>
              <a:rPr lang="es-ES" dirty="0"/>
              <a:t>Nota: (Comunidad Andina, 2019)</a:t>
            </a:r>
          </a:p>
          <a:p>
            <a:endParaRPr lang="es-ES" dirty="0"/>
          </a:p>
        </p:txBody>
      </p:sp>
      <p:grpSp>
        <p:nvGrpSpPr>
          <p:cNvPr id="13" name="Group 3"/>
          <p:cNvGrpSpPr/>
          <p:nvPr/>
        </p:nvGrpSpPr>
        <p:grpSpPr>
          <a:xfrm>
            <a:off x="567258" y="2362832"/>
            <a:ext cx="8761811" cy="1064353"/>
            <a:chOff x="-6448" y="0"/>
            <a:chExt cx="11682415" cy="1419139"/>
          </a:xfrm>
        </p:grpSpPr>
        <p:sp>
          <p:nvSpPr>
            <p:cNvPr id="14" name="AutoShape 4"/>
            <p:cNvSpPr/>
            <p:nvPr/>
          </p:nvSpPr>
          <p:spPr>
            <a:xfrm>
              <a:off x="0" y="0"/>
              <a:ext cx="1044803" cy="144381"/>
            </a:xfrm>
            <a:prstGeom prst="rect">
              <a:avLst/>
            </a:prstGeom>
            <a:solidFill>
              <a:srgbClr val="FFC000"/>
            </a:solidFill>
          </p:spPr>
        </p:sp>
        <p:sp>
          <p:nvSpPr>
            <p:cNvPr id="15" name="TextBox 5"/>
            <p:cNvSpPr txBox="1"/>
            <p:nvPr/>
          </p:nvSpPr>
          <p:spPr>
            <a:xfrm>
              <a:off x="-6448" y="188031"/>
              <a:ext cx="11682415" cy="1231108"/>
            </a:xfrm>
            <a:prstGeom prst="rect">
              <a:avLst/>
            </a:prstGeom>
          </p:spPr>
          <p:txBody>
            <a:bodyPr lIns="0" tIns="0" rIns="0" bIns="0" rtlCol="0" anchor="t">
              <a:spAutoFit/>
            </a:bodyPr>
            <a:lstStyle/>
            <a:p>
              <a:pPr>
                <a:lnSpc>
                  <a:spcPts val="3600"/>
                </a:lnSpc>
              </a:pPr>
              <a:r>
                <a:rPr lang="en-US" dirty="0" err="1" smtClean="0">
                  <a:solidFill>
                    <a:schemeClr val="bg1"/>
                  </a:solidFill>
                  <a:latin typeface="Montserrat"/>
                </a:rPr>
                <a:t>Tasa</a:t>
              </a:r>
              <a:r>
                <a:rPr lang="en-US" dirty="0" smtClean="0">
                  <a:solidFill>
                    <a:schemeClr val="bg1"/>
                  </a:solidFill>
                  <a:latin typeface="Montserrat"/>
                </a:rPr>
                <a:t> de </a:t>
              </a:r>
              <a:r>
                <a:rPr lang="en-US" dirty="0" err="1" smtClean="0">
                  <a:solidFill>
                    <a:schemeClr val="bg1"/>
                  </a:solidFill>
                  <a:latin typeface="Montserrat"/>
                </a:rPr>
                <a:t>crecimiento</a:t>
              </a:r>
              <a:r>
                <a:rPr lang="en-US" dirty="0" smtClean="0">
                  <a:solidFill>
                    <a:schemeClr val="bg1"/>
                  </a:solidFill>
                  <a:latin typeface="Montserrat"/>
                </a:rPr>
                <a:t> </a:t>
              </a:r>
              <a:r>
                <a:rPr lang="en-US" dirty="0" err="1" smtClean="0">
                  <a:solidFill>
                    <a:schemeClr val="bg1"/>
                  </a:solidFill>
                  <a:latin typeface="Montserrat"/>
                </a:rPr>
                <a:t>promedio</a:t>
              </a:r>
              <a:r>
                <a:rPr lang="en-US" dirty="0" smtClean="0">
                  <a:solidFill>
                    <a:schemeClr val="bg1"/>
                  </a:solidFill>
                  <a:latin typeface="Montserrat"/>
                </a:rPr>
                <a:t> </a:t>
              </a:r>
              <a:r>
                <a:rPr lang="en-US" dirty="0" err="1" smtClean="0">
                  <a:solidFill>
                    <a:schemeClr val="bg1"/>
                  </a:solidFill>
                  <a:latin typeface="Montserrat"/>
                </a:rPr>
                <a:t>anual</a:t>
              </a:r>
              <a:r>
                <a:rPr lang="en-US" dirty="0" smtClean="0">
                  <a:solidFill>
                    <a:schemeClr val="bg1"/>
                  </a:solidFill>
                  <a:latin typeface="Montserrat"/>
                </a:rPr>
                <a:t> de las </a:t>
              </a:r>
              <a:r>
                <a:rPr lang="en-US" dirty="0" err="1" smtClean="0">
                  <a:solidFill>
                    <a:schemeClr val="bg1"/>
                  </a:solidFill>
                  <a:latin typeface="Montserrat"/>
                </a:rPr>
                <a:t>exportaciones</a:t>
              </a:r>
              <a:r>
                <a:rPr lang="en-US" dirty="0" smtClean="0">
                  <a:solidFill>
                    <a:schemeClr val="bg1"/>
                  </a:solidFill>
                  <a:latin typeface="Montserrat"/>
                </a:rPr>
                <a:t> e importaciones </a:t>
              </a:r>
              <a:r>
                <a:rPr lang="en-US" dirty="0" err="1" smtClean="0">
                  <a:solidFill>
                    <a:schemeClr val="bg1"/>
                  </a:solidFill>
                  <a:latin typeface="Montserrat"/>
                </a:rPr>
                <a:t>intracomunitarias</a:t>
              </a:r>
              <a:endParaRPr lang="en-US" dirty="0">
                <a:solidFill>
                  <a:schemeClr val="bg1"/>
                </a:solidFill>
                <a:latin typeface="Montserrat"/>
              </a:endParaRPr>
            </a:p>
          </p:txBody>
        </p:sp>
      </p:grpSp>
      <p:graphicFrame>
        <p:nvGraphicFramePr>
          <p:cNvPr id="16" name="Gráfico 15"/>
          <p:cNvGraphicFramePr/>
          <p:nvPr>
            <p:extLst>
              <p:ext uri="{D42A27DB-BD31-4B8C-83A1-F6EECF244321}">
                <p14:modId xmlns:p14="http://schemas.microsoft.com/office/powerpoint/2010/main" val="1593994397"/>
              </p:ext>
            </p:extLst>
          </p:nvPr>
        </p:nvGraphicFramePr>
        <p:xfrm>
          <a:off x="11945155" y="1681271"/>
          <a:ext cx="4933950" cy="3690829"/>
        </p:xfrm>
        <a:graphic>
          <a:graphicData uri="http://schemas.openxmlformats.org/drawingml/2006/chart">
            <c:chart xmlns:c="http://schemas.openxmlformats.org/drawingml/2006/chart" xmlns:r="http://schemas.openxmlformats.org/officeDocument/2006/relationships" r:id="rId2"/>
          </a:graphicData>
        </a:graphic>
      </p:graphicFrame>
      <p:grpSp>
        <p:nvGrpSpPr>
          <p:cNvPr id="17" name="Group 3"/>
          <p:cNvGrpSpPr/>
          <p:nvPr/>
        </p:nvGrpSpPr>
        <p:grpSpPr>
          <a:xfrm>
            <a:off x="10972800" y="495300"/>
            <a:ext cx="6934200" cy="1062627"/>
            <a:chOff x="0" y="0"/>
            <a:chExt cx="11682415" cy="1416837"/>
          </a:xfrm>
        </p:grpSpPr>
        <p:sp>
          <p:nvSpPr>
            <p:cNvPr id="18" name="AutoShape 4"/>
            <p:cNvSpPr/>
            <p:nvPr/>
          </p:nvSpPr>
          <p:spPr>
            <a:xfrm>
              <a:off x="0" y="0"/>
              <a:ext cx="1044803" cy="144381"/>
            </a:xfrm>
            <a:prstGeom prst="rect">
              <a:avLst/>
            </a:prstGeom>
            <a:solidFill>
              <a:srgbClr val="FFC000"/>
            </a:solidFill>
          </p:spPr>
        </p:sp>
        <p:sp>
          <p:nvSpPr>
            <p:cNvPr id="19" name="TextBox 5"/>
            <p:cNvSpPr txBox="1"/>
            <p:nvPr/>
          </p:nvSpPr>
          <p:spPr>
            <a:xfrm>
              <a:off x="0" y="308840"/>
              <a:ext cx="11682415" cy="1107997"/>
            </a:xfrm>
            <a:prstGeom prst="rect">
              <a:avLst/>
            </a:prstGeom>
          </p:spPr>
          <p:txBody>
            <a:bodyPr lIns="0" tIns="0" rIns="0" bIns="0" rtlCol="0" anchor="t">
              <a:spAutoFit/>
            </a:bodyPr>
            <a:lstStyle/>
            <a:p>
              <a:r>
                <a:rPr lang="en-US" b="1" dirty="0" err="1" smtClean="0">
                  <a:latin typeface="Montserrat"/>
                </a:rPr>
                <a:t>Porcentaje</a:t>
              </a:r>
              <a:r>
                <a:rPr lang="en-US" b="1" dirty="0" smtClean="0">
                  <a:latin typeface="Montserrat"/>
                </a:rPr>
                <a:t> de </a:t>
              </a:r>
              <a:r>
                <a:rPr lang="en-US" b="1" dirty="0" err="1" smtClean="0">
                  <a:latin typeface="Montserrat"/>
                </a:rPr>
                <a:t>participación</a:t>
              </a:r>
              <a:r>
                <a:rPr lang="en-US" b="1" dirty="0" smtClean="0">
                  <a:latin typeface="Montserrat"/>
                </a:rPr>
                <a:t> del </a:t>
              </a:r>
              <a:r>
                <a:rPr lang="en-US" b="1" dirty="0" err="1" smtClean="0">
                  <a:latin typeface="Montserrat"/>
                </a:rPr>
                <a:t>comercio</a:t>
              </a:r>
              <a:r>
                <a:rPr lang="en-US" b="1" dirty="0" smtClean="0">
                  <a:latin typeface="Montserrat"/>
                </a:rPr>
                <a:t> </a:t>
              </a:r>
              <a:r>
                <a:rPr lang="en-US" b="1" dirty="0" err="1" smtClean="0">
                  <a:latin typeface="Montserrat"/>
                </a:rPr>
                <a:t>ntra</a:t>
              </a:r>
              <a:r>
                <a:rPr lang="en-US" b="1" dirty="0" smtClean="0">
                  <a:latin typeface="Montserrat"/>
                </a:rPr>
                <a:t> y </a:t>
              </a:r>
              <a:r>
                <a:rPr lang="en-US" b="1" dirty="0" err="1" smtClean="0">
                  <a:latin typeface="Montserrat"/>
                </a:rPr>
                <a:t>extracomunitario</a:t>
              </a:r>
              <a:r>
                <a:rPr lang="en-US" b="1" dirty="0" smtClean="0">
                  <a:latin typeface="Montserrat"/>
                </a:rPr>
                <a:t> con respect al </a:t>
              </a:r>
              <a:r>
                <a:rPr lang="en-US" b="1" dirty="0" err="1" smtClean="0">
                  <a:latin typeface="Montserrat"/>
                </a:rPr>
                <a:t>comercio</a:t>
              </a:r>
              <a:r>
                <a:rPr lang="en-US" b="1" dirty="0" smtClean="0">
                  <a:latin typeface="Montserrat"/>
                </a:rPr>
                <a:t> </a:t>
              </a:r>
              <a:r>
                <a:rPr lang="en-US" b="1" dirty="0" err="1" smtClean="0">
                  <a:latin typeface="Montserrat"/>
                </a:rPr>
                <a:t>mundial</a:t>
              </a:r>
              <a:r>
                <a:rPr lang="en-US" b="1" dirty="0" smtClean="0">
                  <a:latin typeface="Montserrat"/>
                </a:rPr>
                <a:t> de la CAN 2010-2019</a:t>
              </a:r>
              <a:endParaRPr lang="en-US" b="1" dirty="0">
                <a:latin typeface="Montserrat"/>
              </a:endParaRPr>
            </a:p>
          </p:txBody>
        </p:sp>
      </p:grpSp>
      <p:graphicFrame>
        <p:nvGraphicFramePr>
          <p:cNvPr id="20" name="Gráfico 19" title="Gráfico"/>
          <p:cNvGraphicFramePr/>
          <p:nvPr>
            <p:extLst>
              <p:ext uri="{D42A27DB-BD31-4B8C-83A1-F6EECF244321}">
                <p14:modId xmlns:p14="http://schemas.microsoft.com/office/powerpoint/2010/main" val="2738899049"/>
              </p:ext>
            </p:extLst>
          </p:nvPr>
        </p:nvGraphicFramePr>
        <p:xfrm>
          <a:off x="10797586" y="5799346"/>
          <a:ext cx="7398033" cy="4247682"/>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 3"/>
          <p:cNvGrpSpPr/>
          <p:nvPr/>
        </p:nvGrpSpPr>
        <p:grpSpPr>
          <a:xfrm>
            <a:off x="11029503" y="4964130"/>
            <a:ext cx="6934200" cy="785628"/>
            <a:chOff x="0" y="0"/>
            <a:chExt cx="11682415" cy="1047504"/>
          </a:xfrm>
        </p:grpSpPr>
        <p:sp>
          <p:nvSpPr>
            <p:cNvPr id="22" name="AutoShape 4"/>
            <p:cNvSpPr/>
            <p:nvPr/>
          </p:nvSpPr>
          <p:spPr>
            <a:xfrm>
              <a:off x="0" y="0"/>
              <a:ext cx="1044803" cy="144381"/>
            </a:xfrm>
            <a:prstGeom prst="rect">
              <a:avLst/>
            </a:prstGeom>
            <a:solidFill>
              <a:srgbClr val="FFC000"/>
            </a:solidFill>
          </p:spPr>
        </p:sp>
        <p:sp>
          <p:nvSpPr>
            <p:cNvPr id="23" name="TextBox 5"/>
            <p:cNvSpPr txBox="1"/>
            <p:nvPr/>
          </p:nvSpPr>
          <p:spPr>
            <a:xfrm>
              <a:off x="0" y="308840"/>
              <a:ext cx="11682415" cy="738664"/>
            </a:xfrm>
            <a:prstGeom prst="rect">
              <a:avLst/>
            </a:prstGeom>
          </p:spPr>
          <p:txBody>
            <a:bodyPr lIns="0" tIns="0" rIns="0" bIns="0" rtlCol="0" anchor="t">
              <a:spAutoFit/>
            </a:bodyPr>
            <a:lstStyle/>
            <a:p>
              <a:r>
                <a:rPr lang="en-US" b="1" dirty="0" err="1" smtClean="0">
                  <a:latin typeface="Montserrat"/>
                </a:rPr>
                <a:t>Tasa</a:t>
              </a:r>
              <a:r>
                <a:rPr lang="en-US" b="1" dirty="0" smtClean="0">
                  <a:latin typeface="Montserrat"/>
                </a:rPr>
                <a:t> de </a:t>
              </a:r>
              <a:r>
                <a:rPr lang="en-US" b="1" dirty="0" err="1" smtClean="0">
                  <a:latin typeface="Montserrat"/>
                </a:rPr>
                <a:t>crecimiiento</a:t>
              </a:r>
              <a:r>
                <a:rPr lang="en-US" b="1" dirty="0" smtClean="0">
                  <a:latin typeface="Montserrat"/>
                </a:rPr>
                <a:t> </a:t>
              </a:r>
              <a:r>
                <a:rPr lang="en-US" b="1" dirty="0" err="1" smtClean="0">
                  <a:latin typeface="Montserrat"/>
                </a:rPr>
                <a:t>promedio</a:t>
              </a:r>
              <a:r>
                <a:rPr lang="en-US" b="1" dirty="0" smtClean="0">
                  <a:latin typeface="Montserrat"/>
                </a:rPr>
                <a:t> del </a:t>
              </a:r>
              <a:r>
                <a:rPr lang="en-US" b="1" dirty="0" err="1" smtClean="0">
                  <a:latin typeface="Montserrat"/>
                </a:rPr>
                <a:t>comercio</a:t>
              </a:r>
              <a:r>
                <a:rPr lang="en-US" b="1" dirty="0" smtClean="0">
                  <a:latin typeface="Montserrat"/>
                </a:rPr>
                <a:t> intra </a:t>
              </a:r>
              <a:r>
                <a:rPr lang="en-US" b="1" dirty="0" smtClean="0">
                  <a:latin typeface="Montserrat"/>
                </a:rPr>
                <a:t>y </a:t>
              </a:r>
              <a:r>
                <a:rPr lang="en-US" b="1" dirty="0" err="1" smtClean="0">
                  <a:latin typeface="Montserrat"/>
                </a:rPr>
                <a:t>extrcomunitario</a:t>
              </a:r>
              <a:r>
                <a:rPr lang="en-US" b="1" dirty="0" smtClean="0">
                  <a:latin typeface="Montserrat"/>
                </a:rPr>
                <a:t> </a:t>
              </a:r>
              <a:r>
                <a:rPr lang="en-US" b="1" dirty="0" smtClean="0">
                  <a:latin typeface="Montserrat"/>
                </a:rPr>
                <a:t>de la CAN </a:t>
              </a:r>
              <a:r>
                <a:rPr lang="en-US" b="1" dirty="0" err="1" smtClean="0">
                  <a:latin typeface="Montserrat"/>
                </a:rPr>
                <a:t>período</a:t>
              </a:r>
              <a:r>
                <a:rPr lang="en-US" b="1" dirty="0" smtClean="0">
                  <a:latin typeface="Montserrat"/>
                </a:rPr>
                <a:t> 2010-2019</a:t>
              </a:r>
              <a:endParaRPr lang="en-US" b="1" dirty="0">
                <a:latin typeface="Montserrat"/>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8440" y="79531"/>
            <a:ext cx="8948258" cy="1180695"/>
            <a:chOff x="0" y="4142671"/>
            <a:chExt cx="11631708" cy="1574260"/>
          </a:xfrm>
        </p:grpSpPr>
        <p:sp>
          <p:nvSpPr>
            <p:cNvPr id="3" name="AutoShape 3"/>
            <p:cNvSpPr/>
            <p:nvPr/>
          </p:nvSpPr>
          <p:spPr>
            <a:xfrm>
              <a:off x="0" y="4142671"/>
              <a:ext cx="1044803" cy="144381"/>
            </a:xfrm>
            <a:prstGeom prst="rect">
              <a:avLst/>
            </a:prstGeom>
            <a:solidFill>
              <a:srgbClr val="0C45A6"/>
            </a:solidFill>
          </p:spPr>
        </p:sp>
        <p:sp>
          <p:nvSpPr>
            <p:cNvPr id="4" name="TextBox 4"/>
            <p:cNvSpPr txBox="1"/>
            <p:nvPr/>
          </p:nvSpPr>
          <p:spPr>
            <a:xfrm>
              <a:off x="0" y="4415292"/>
              <a:ext cx="11631708" cy="1301639"/>
            </a:xfrm>
            <a:prstGeom prst="rect">
              <a:avLst/>
            </a:prstGeom>
          </p:spPr>
          <p:txBody>
            <a:bodyPr lIns="0" tIns="0" rIns="0" bIns="0" rtlCol="0" anchor="t">
              <a:spAutoFit/>
            </a:bodyPr>
            <a:lstStyle/>
            <a:p>
              <a:r>
                <a:rPr lang="es-ES" i="1" dirty="0">
                  <a:effectLst>
                    <a:outerShdw blurRad="38100" dist="38100" dir="2700000" algn="tl">
                      <a:srgbClr val="000000">
                        <a:alpha val="43137"/>
                      </a:srgbClr>
                    </a:outerShdw>
                  </a:effectLst>
                  <a:latin typeface="Montserrat" panose="020B0604020202020204" charset="0"/>
                </a:rPr>
                <a:t>Exportaciones de la CAN a países y zonas comerciales más representativos durante el período 2010-2019 (en millones de dólares)</a:t>
              </a:r>
            </a:p>
            <a:p>
              <a:pPr>
                <a:lnSpc>
                  <a:spcPts val="3599"/>
                </a:lnSpc>
              </a:pPr>
              <a:endParaRPr lang="en-US" sz="2399" dirty="0">
                <a:solidFill>
                  <a:srgbClr val="16214B"/>
                </a:solidFill>
                <a:latin typeface="Montserrat"/>
              </a:endParaRPr>
            </a:p>
          </p:txBody>
        </p:sp>
      </p:grpSp>
      <p:graphicFrame>
        <p:nvGraphicFramePr>
          <p:cNvPr id="7" name="Tabla 6"/>
          <p:cNvGraphicFramePr>
            <a:graphicFrameLocks noGrp="1"/>
          </p:cNvGraphicFramePr>
          <p:nvPr>
            <p:extLst>
              <p:ext uri="{D42A27DB-BD31-4B8C-83A1-F6EECF244321}">
                <p14:modId xmlns:p14="http://schemas.microsoft.com/office/powerpoint/2010/main" val="2543785485"/>
              </p:ext>
            </p:extLst>
          </p:nvPr>
        </p:nvGraphicFramePr>
        <p:xfrm>
          <a:off x="132629" y="1032037"/>
          <a:ext cx="9034069" cy="4155450"/>
        </p:xfrm>
        <a:graphic>
          <a:graphicData uri="http://schemas.openxmlformats.org/drawingml/2006/table">
            <a:tbl>
              <a:tblPr>
                <a:tableStyleId>{5C22544A-7EE6-4342-B048-85BDC9FD1C3A}</a:tableStyleId>
              </a:tblPr>
              <a:tblGrid>
                <a:gridCol w="1237971">
                  <a:extLst>
                    <a:ext uri="{9D8B030D-6E8A-4147-A177-3AD203B41FA5}">
                      <a16:colId xmlns:a16="http://schemas.microsoft.com/office/drawing/2014/main" val="2089406447"/>
                    </a:ext>
                  </a:extLst>
                </a:gridCol>
                <a:gridCol w="618987">
                  <a:extLst>
                    <a:ext uri="{9D8B030D-6E8A-4147-A177-3AD203B41FA5}">
                      <a16:colId xmlns:a16="http://schemas.microsoft.com/office/drawing/2014/main" val="618658489"/>
                    </a:ext>
                  </a:extLst>
                </a:gridCol>
                <a:gridCol w="742048">
                  <a:extLst>
                    <a:ext uri="{9D8B030D-6E8A-4147-A177-3AD203B41FA5}">
                      <a16:colId xmlns:a16="http://schemas.microsoft.com/office/drawing/2014/main" val="4166073729"/>
                    </a:ext>
                  </a:extLst>
                </a:gridCol>
                <a:gridCol w="742966">
                  <a:extLst>
                    <a:ext uri="{9D8B030D-6E8A-4147-A177-3AD203B41FA5}">
                      <a16:colId xmlns:a16="http://schemas.microsoft.com/office/drawing/2014/main" val="49698042"/>
                    </a:ext>
                  </a:extLst>
                </a:gridCol>
                <a:gridCol w="690619">
                  <a:extLst>
                    <a:ext uri="{9D8B030D-6E8A-4147-A177-3AD203B41FA5}">
                      <a16:colId xmlns:a16="http://schemas.microsoft.com/office/drawing/2014/main" val="2229259258"/>
                    </a:ext>
                  </a:extLst>
                </a:gridCol>
                <a:gridCol w="780621">
                  <a:extLst>
                    <a:ext uri="{9D8B030D-6E8A-4147-A177-3AD203B41FA5}">
                      <a16:colId xmlns:a16="http://schemas.microsoft.com/office/drawing/2014/main" val="1466413699"/>
                    </a:ext>
                  </a:extLst>
                </a:gridCol>
                <a:gridCol w="631842">
                  <a:extLst>
                    <a:ext uri="{9D8B030D-6E8A-4147-A177-3AD203B41FA5}">
                      <a16:colId xmlns:a16="http://schemas.microsoft.com/office/drawing/2014/main" val="819164315"/>
                    </a:ext>
                  </a:extLst>
                </a:gridCol>
                <a:gridCol w="618987">
                  <a:extLst>
                    <a:ext uri="{9D8B030D-6E8A-4147-A177-3AD203B41FA5}">
                      <a16:colId xmlns:a16="http://schemas.microsoft.com/office/drawing/2014/main" val="754055060"/>
                    </a:ext>
                  </a:extLst>
                </a:gridCol>
                <a:gridCol w="742966">
                  <a:extLst>
                    <a:ext uri="{9D8B030D-6E8A-4147-A177-3AD203B41FA5}">
                      <a16:colId xmlns:a16="http://schemas.microsoft.com/office/drawing/2014/main" val="885522970"/>
                    </a:ext>
                  </a:extLst>
                </a:gridCol>
                <a:gridCol w="742048">
                  <a:extLst>
                    <a:ext uri="{9D8B030D-6E8A-4147-A177-3AD203B41FA5}">
                      <a16:colId xmlns:a16="http://schemas.microsoft.com/office/drawing/2014/main" val="2363696834"/>
                    </a:ext>
                  </a:extLst>
                </a:gridCol>
                <a:gridCol w="742966">
                  <a:extLst>
                    <a:ext uri="{9D8B030D-6E8A-4147-A177-3AD203B41FA5}">
                      <a16:colId xmlns:a16="http://schemas.microsoft.com/office/drawing/2014/main" val="1541458180"/>
                    </a:ext>
                  </a:extLst>
                </a:gridCol>
                <a:gridCol w="742048">
                  <a:extLst>
                    <a:ext uri="{9D8B030D-6E8A-4147-A177-3AD203B41FA5}">
                      <a16:colId xmlns:a16="http://schemas.microsoft.com/office/drawing/2014/main" val="103599361"/>
                    </a:ext>
                  </a:extLst>
                </a:gridCol>
              </a:tblGrid>
              <a:tr h="827239">
                <a:tc>
                  <a:txBody>
                    <a:bodyPr/>
                    <a:lstStyle/>
                    <a:p>
                      <a:pPr algn="ctr">
                        <a:lnSpc>
                          <a:spcPct val="115000"/>
                        </a:lnSpc>
                        <a:spcAft>
                          <a:spcPts val="0"/>
                        </a:spcAft>
                      </a:pPr>
                      <a:r>
                        <a:rPr lang="es-ES" sz="1400" dirty="0">
                          <a:effectLst/>
                        </a:rPr>
                        <a:t>Países/zonas comerciales</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2010</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2011</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2012</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2013</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2014</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2015</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2016</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2017</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2018</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2019</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Participación promedio (%)</a:t>
                      </a:r>
                      <a:endParaRPr lang="es-ES" sz="1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125346844"/>
                  </a:ext>
                </a:extLst>
              </a:tr>
              <a:tr h="413620">
                <a:tc>
                  <a:txBody>
                    <a:bodyPr/>
                    <a:lstStyle/>
                    <a:p>
                      <a:pPr algn="ctr">
                        <a:lnSpc>
                          <a:spcPct val="115000"/>
                        </a:lnSpc>
                        <a:spcAft>
                          <a:spcPts val="0"/>
                        </a:spcAft>
                      </a:pPr>
                      <a:r>
                        <a:rPr lang="es-ES" sz="1400">
                          <a:effectLst/>
                        </a:rPr>
                        <a:t>Estados Unidos</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28794</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38744</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40131</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38066</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32870</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22659</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21928</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23310</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25477</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24185</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25,9%</a:t>
                      </a:r>
                      <a:endParaRPr lang="es-ES" sz="1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796268921"/>
                  </a:ext>
                </a:extLst>
              </a:tr>
              <a:tr h="413620">
                <a:tc>
                  <a:txBody>
                    <a:bodyPr/>
                    <a:lstStyle/>
                    <a:p>
                      <a:pPr algn="ctr">
                        <a:lnSpc>
                          <a:spcPct val="115000"/>
                        </a:lnSpc>
                        <a:spcAft>
                          <a:spcPts val="0"/>
                        </a:spcAft>
                      </a:pPr>
                      <a:r>
                        <a:rPr lang="es-ES" sz="1400">
                          <a:effectLst/>
                        </a:rPr>
                        <a:t>Unión Europea</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13907</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20679</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20139</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19752</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18614</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14486</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13717</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15612</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15949</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14599</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14,7%</a:t>
                      </a:r>
                      <a:endParaRPr lang="es-ES" sz="1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362277205"/>
                  </a:ext>
                </a:extLst>
              </a:tr>
              <a:tr h="413620">
                <a:tc>
                  <a:txBody>
                    <a:bodyPr/>
                    <a:lstStyle/>
                    <a:p>
                      <a:pPr algn="ctr">
                        <a:lnSpc>
                          <a:spcPct val="115000"/>
                        </a:lnSpc>
                        <a:spcAft>
                          <a:spcPts val="0"/>
                        </a:spcAft>
                      </a:pPr>
                      <a:r>
                        <a:rPr lang="es-ES" sz="1400">
                          <a:effectLst/>
                        </a:rPr>
                        <a:t>China</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7864</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9467</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11882</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13288</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13229</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10304</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10507</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14304</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19123</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21247</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11,6%</a:t>
                      </a:r>
                      <a:endParaRPr lang="es-ES" sz="1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307492558"/>
                  </a:ext>
                </a:extLst>
              </a:tr>
              <a:tr h="413620">
                <a:tc>
                  <a:txBody>
                    <a:bodyPr/>
                    <a:lstStyle/>
                    <a:p>
                      <a:pPr algn="ctr">
                        <a:lnSpc>
                          <a:spcPct val="115000"/>
                        </a:lnSpc>
                        <a:spcAft>
                          <a:spcPts val="0"/>
                        </a:spcAft>
                      </a:pPr>
                      <a:r>
                        <a:rPr lang="es-ES" sz="1400">
                          <a:effectLst/>
                        </a:rPr>
                        <a:t>Comunidad Andina</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7810</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9206</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10361</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9858</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9725</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7613</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7132</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7572</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8902</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8310</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7,6%</a:t>
                      </a:r>
                      <a:endParaRPr lang="es-ES" sz="1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268150352"/>
                  </a:ext>
                </a:extLst>
              </a:tr>
              <a:tr h="254140">
                <a:tc>
                  <a:txBody>
                    <a:bodyPr/>
                    <a:lstStyle/>
                    <a:p>
                      <a:pPr algn="ctr">
                        <a:lnSpc>
                          <a:spcPct val="115000"/>
                        </a:lnSpc>
                        <a:spcAft>
                          <a:spcPts val="0"/>
                        </a:spcAft>
                      </a:pPr>
                      <a:r>
                        <a:rPr lang="es-ES" sz="1400">
                          <a:effectLst/>
                        </a:rPr>
                        <a:t>Mercosur</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5517</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7503</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9248</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9847</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10156</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8552</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6072</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7080</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7425</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6697</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6,9%</a:t>
                      </a:r>
                      <a:endParaRPr lang="es-ES" sz="1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750430111"/>
                  </a:ext>
                </a:extLst>
              </a:tr>
              <a:tr h="413620">
                <a:tc>
                  <a:txBody>
                    <a:bodyPr/>
                    <a:lstStyle/>
                    <a:p>
                      <a:pPr algn="ctr">
                        <a:lnSpc>
                          <a:spcPct val="115000"/>
                        </a:lnSpc>
                        <a:spcAft>
                          <a:spcPts val="0"/>
                        </a:spcAft>
                      </a:pPr>
                      <a:r>
                        <a:rPr lang="es-ES" sz="1400">
                          <a:effectLst/>
                        </a:rPr>
                        <a:t>Resto del mundo</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34111</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48513</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49142</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46054</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43761</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30966</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30573</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39264</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42441</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40946</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33,2%</a:t>
                      </a:r>
                      <a:endParaRPr lang="es-ES" sz="140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110077412"/>
                  </a:ext>
                </a:extLst>
              </a:tr>
              <a:tr h="620430">
                <a:tc>
                  <a:txBody>
                    <a:bodyPr/>
                    <a:lstStyle/>
                    <a:p>
                      <a:pPr algn="ctr">
                        <a:lnSpc>
                          <a:spcPct val="115000"/>
                        </a:lnSpc>
                        <a:spcAft>
                          <a:spcPts val="0"/>
                        </a:spcAft>
                      </a:pPr>
                      <a:r>
                        <a:rPr lang="es-ES" sz="1400">
                          <a:effectLst/>
                        </a:rPr>
                        <a:t>Total exportaciones</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98003</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134112</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140903</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136865</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128355</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94580</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89929</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a:effectLst/>
                        </a:rPr>
                        <a:t>107142</a:t>
                      </a:r>
                      <a:endParaRPr lang="es-ES" sz="140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119317</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115984</a:t>
                      </a:r>
                      <a:endParaRPr lang="es-ES" sz="1400" dirty="0">
                        <a:effectLst/>
                        <a:latin typeface="Arial" panose="020B0604020202020204" pitchFamily="34" charset="0"/>
                        <a:ea typeface="Arial" panose="020B0604020202020204" pitchFamily="34" charset="0"/>
                      </a:endParaRPr>
                    </a:p>
                  </a:txBody>
                  <a:tcPr marL="68580" marR="68580" marT="0" marB="0"/>
                </a:tc>
                <a:tc>
                  <a:txBody>
                    <a:bodyPr/>
                    <a:lstStyle/>
                    <a:p>
                      <a:pPr algn="ctr">
                        <a:lnSpc>
                          <a:spcPct val="115000"/>
                        </a:lnSpc>
                        <a:spcAft>
                          <a:spcPts val="0"/>
                        </a:spcAft>
                      </a:pPr>
                      <a:r>
                        <a:rPr lang="es-ES" sz="1400" dirty="0">
                          <a:effectLst/>
                        </a:rPr>
                        <a:t>100,0%</a:t>
                      </a:r>
                      <a:endParaRPr lang="es-ES" sz="1400" dirty="0">
                        <a:effectLst/>
                        <a:latin typeface="Arial" panose="020B0604020202020204" pitchFamily="34" charset="0"/>
                        <a:ea typeface="Arial" panose="020B0604020202020204" pitchFamily="34" charset="0"/>
                      </a:endParaRPr>
                    </a:p>
                  </a:txBody>
                  <a:tcPr marL="68580" marR="68580" marT="0" marB="0"/>
                </a:tc>
                <a:extLst>
                  <a:ext uri="{0D108BD9-81ED-4DB2-BD59-A6C34878D82A}">
                    <a16:rowId xmlns:a16="http://schemas.microsoft.com/office/drawing/2014/main" val="17035466"/>
                  </a:ext>
                </a:extLst>
              </a:tr>
            </a:tbl>
          </a:graphicData>
        </a:graphic>
      </p:graphicFrame>
      <p:graphicFrame>
        <p:nvGraphicFramePr>
          <p:cNvPr id="8" name="Gráfico 7" title="Gráfico"/>
          <p:cNvGraphicFramePr/>
          <p:nvPr>
            <p:extLst>
              <p:ext uri="{D42A27DB-BD31-4B8C-83A1-F6EECF244321}">
                <p14:modId xmlns:p14="http://schemas.microsoft.com/office/powerpoint/2010/main" val="1372377926"/>
              </p:ext>
            </p:extLst>
          </p:nvPr>
        </p:nvGraphicFramePr>
        <p:xfrm>
          <a:off x="9192096" y="3254847"/>
          <a:ext cx="8915400" cy="5317653"/>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2"/>
          <p:cNvGrpSpPr/>
          <p:nvPr/>
        </p:nvGrpSpPr>
        <p:grpSpPr>
          <a:xfrm>
            <a:off x="10210800" y="1880162"/>
            <a:ext cx="7543800" cy="1229600"/>
            <a:chOff x="-295458" y="4142671"/>
            <a:chExt cx="11631708" cy="1639465"/>
          </a:xfrm>
        </p:grpSpPr>
        <p:sp>
          <p:nvSpPr>
            <p:cNvPr id="10" name="AutoShape 3"/>
            <p:cNvSpPr/>
            <p:nvPr/>
          </p:nvSpPr>
          <p:spPr>
            <a:xfrm>
              <a:off x="0" y="4142671"/>
              <a:ext cx="1044803" cy="144381"/>
            </a:xfrm>
            <a:prstGeom prst="rect">
              <a:avLst/>
            </a:prstGeom>
            <a:solidFill>
              <a:srgbClr val="0C45A6"/>
            </a:solidFill>
          </p:spPr>
        </p:sp>
        <p:sp>
          <p:nvSpPr>
            <p:cNvPr id="11" name="TextBox 4"/>
            <p:cNvSpPr txBox="1"/>
            <p:nvPr/>
          </p:nvSpPr>
          <p:spPr>
            <a:xfrm>
              <a:off x="-295458" y="4480499"/>
              <a:ext cx="11631708" cy="1301637"/>
            </a:xfrm>
            <a:prstGeom prst="rect">
              <a:avLst/>
            </a:prstGeom>
          </p:spPr>
          <p:txBody>
            <a:bodyPr lIns="0" tIns="0" rIns="0" bIns="0" rtlCol="0" anchor="t">
              <a:spAutoFit/>
            </a:bodyPr>
            <a:lstStyle/>
            <a:p>
              <a:r>
                <a:rPr lang="es-ES" i="1" dirty="0">
                  <a:effectLst>
                    <a:outerShdw blurRad="38100" dist="38100" dir="2700000" algn="tl">
                      <a:srgbClr val="000000">
                        <a:alpha val="43137"/>
                      </a:srgbClr>
                    </a:outerShdw>
                  </a:effectLst>
                  <a:latin typeface="Montserrat" panose="020B0604020202020204" charset="0"/>
                </a:rPr>
                <a:t>Participación del comercio de la CAN: exportaciones </a:t>
              </a:r>
              <a:r>
                <a:rPr lang="es-ES" i="1" dirty="0" err="1">
                  <a:effectLst>
                    <a:outerShdw blurRad="38100" dist="38100" dir="2700000" algn="tl">
                      <a:srgbClr val="000000">
                        <a:alpha val="43137"/>
                      </a:srgbClr>
                    </a:outerShdw>
                  </a:effectLst>
                  <a:latin typeface="Montserrat" panose="020B0604020202020204" charset="0"/>
                </a:rPr>
                <a:t>intra</a:t>
              </a:r>
              <a:r>
                <a:rPr lang="es-ES" i="1" dirty="0">
                  <a:effectLst>
                    <a:outerShdw blurRad="38100" dist="38100" dir="2700000" algn="tl">
                      <a:srgbClr val="000000">
                        <a:alpha val="43137"/>
                      </a:srgbClr>
                    </a:outerShdw>
                  </a:effectLst>
                  <a:latin typeface="Montserrat" panose="020B0604020202020204" charset="0"/>
                </a:rPr>
                <a:t> y extracomunitarias con respecto al comercio mundial</a:t>
              </a:r>
            </a:p>
            <a:p>
              <a:pPr>
                <a:lnSpc>
                  <a:spcPts val="3599"/>
                </a:lnSpc>
              </a:pPr>
              <a:endParaRPr lang="en-US" sz="2399" dirty="0">
                <a:solidFill>
                  <a:srgbClr val="16214B"/>
                </a:solidFill>
                <a:latin typeface="Montserrat"/>
              </a:endParaRPr>
            </a:p>
          </p:txBody>
        </p:sp>
      </p:grpSp>
      <p:graphicFrame>
        <p:nvGraphicFramePr>
          <p:cNvPr id="12" name="Tabla 11"/>
          <p:cNvGraphicFramePr>
            <a:graphicFrameLocks noGrp="1"/>
          </p:cNvGraphicFramePr>
          <p:nvPr>
            <p:extLst>
              <p:ext uri="{D42A27DB-BD31-4B8C-83A1-F6EECF244321}">
                <p14:modId xmlns:p14="http://schemas.microsoft.com/office/powerpoint/2010/main" val="2666199632"/>
              </p:ext>
            </p:extLst>
          </p:nvPr>
        </p:nvGraphicFramePr>
        <p:xfrm>
          <a:off x="132629" y="6121285"/>
          <a:ext cx="9034067" cy="3920419"/>
        </p:xfrm>
        <a:graphic>
          <a:graphicData uri="http://schemas.openxmlformats.org/drawingml/2006/table">
            <a:tbl>
              <a:tblPr>
                <a:tableStyleId>{5C22544A-7EE6-4342-B048-85BDC9FD1C3A}</a:tableStyleId>
              </a:tblPr>
              <a:tblGrid>
                <a:gridCol w="1135324">
                  <a:extLst>
                    <a:ext uri="{9D8B030D-6E8A-4147-A177-3AD203B41FA5}">
                      <a16:colId xmlns:a16="http://schemas.microsoft.com/office/drawing/2014/main" val="3216943373"/>
                    </a:ext>
                  </a:extLst>
                </a:gridCol>
                <a:gridCol w="761324">
                  <a:extLst>
                    <a:ext uri="{9D8B030D-6E8A-4147-A177-3AD203B41FA5}">
                      <a16:colId xmlns:a16="http://schemas.microsoft.com/office/drawing/2014/main" val="297242090"/>
                    </a:ext>
                  </a:extLst>
                </a:gridCol>
                <a:gridCol w="761324">
                  <a:extLst>
                    <a:ext uri="{9D8B030D-6E8A-4147-A177-3AD203B41FA5}">
                      <a16:colId xmlns:a16="http://schemas.microsoft.com/office/drawing/2014/main" val="809731770"/>
                    </a:ext>
                  </a:extLst>
                </a:gridCol>
                <a:gridCol w="633802">
                  <a:extLst>
                    <a:ext uri="{9D8B030D-6E8A-4147-A177-3AD203B41FA5}">
                      <a16:colId xmlns:a16="http://schemas.microsoft.com/office/drawing/2014/main" val="1750590772"/>
                    </a:ext>
                  </a:extLst>
                </a:gridCol>
                <a:gridCol w="673773">
                  <a:extLst>
                    <a:ext uri="{9D8B030D-6E8A-4147-A177-3AD203B41FA5}">
                      <a16:colId xmlns:a16="http://schemas.microsoft.com/office/drawing/2014/main" val="4101873117"/>
                    </a:ext>
                  </a:extLst>
                </a:gridCol>
                <a:gridCol w="674724">
                  <a:extLst>
                    <a:ext uri="{9D8B030D-6E8A-4147-A177-3AD203B41FA5}">
                      <a16:colId xmlns:a16="http://schemas.microsoft.com/office/drawing/2014/main" val="3026329321"/>
                    </a:ext>
                  </a:extLst>
                </a:gridCol>
                <a:gridCol w="674724">
                  <a:extLst>
                    <a:ext uri="{9D8B030D-6E8A-4147-A177-3AD203B41FA5}">
                      <a16:colId xmlns:a16="http://schemas.microsoft.com/office/drawing/2014/main" val="4264709263"/>
                    </a:ext>
                  </a:extLst>
                </a:gridCol>
                <a:gridCol w="674724">
                  <a:extLst>
                    <a:ext uri="{9D8B030D-6E8A-4147-A177-3AD203B41FA5}">
                      <a16:colId xmlns:a16="http://schemas.microsoft.com/office/drawing/2014/main" val="1923219240"/>
                    </a:ext>
                  </a:extLst>
                </a:gridCol>
                <a:gridCol w="611915">
                  <a:extLst>
                    <a:ext uri="{9D8B030D-6E8A-4147-A177-3AD203B41FA5}">
                      <a16:colId xmlns:a16="http://schemas.microsoft.com/office/drawing/2014/main" val="3530586118"/>
                    </a:ext>
                  </a:extLst>
                </a:gridCol>
                <a:gridCol w="673773">
                  <a:extLst>
                    <a:ext uri="{9D8B030D-6E8A-4147-A177-3AD203B41FA5}">
                      <a16:colId xmlns:a16="http://schemas.microsoft.com/office/drawing/2014/main" val="223951796"/>
                    </a:ext>
                  </a:extLst>
                </a:gridCol>
                <a:gridCol w="673773">
                  <a:extLst>
                    <a:ext uri="{9D8B030D-6E8A-4147-A177-3AD203B41FA5}">
                      <a16:colId xmlns:a16="http://schemas.microsoft.com/office/drawing/2014/main" val="710640314"/>
                    </a:ext>
                  </a:extLst>
                </a:gridCol>
                <a:gridCol w="1084887">
                  <a:extLst>
                    <a:ext uri="{9D8B030D-6E8A-4147-A177-3AD203B41FA5}">
                      <a16:colId xmlns:a16="http://schemas.microsoft.com/office/drawing/2014/main" val="1888346206"/>
                    </a:ext>
                  </a:extLst>
                </a:gridCol>
              </a:tblGrid>
              <a:tr h="399286">
                <a:tc rowSpan="2">
                  <a:txBody>
                    <a:bodyPr/>
                    <a:lstStyle/>
                    <a:p>
                      <a:pPr algn="l">
                        <a:lnSpc>
                          <a:spcPct val="115000"/>
                        </a:lnSpc>
                        <a:spcAft>
                          <a:spcPts val="0"/>
                        </a:spcAft>
                      </a:pPr>
                      <a:r>
                        <a:rPr lang="es-ES" sz="1400" dirty="0">
                          <a:effectLst/>
                        </a:rPr>
                        <a:t>País</a:t>
                      </a:r>
                      <a:endParaRPr lang="es-ES" sz="2400" dirty="0">
                        <a:effectLst/>
                        <a:latin typeface="Arial" panose="020B0604020202020204" pitchFamily="34" charset="0"/>
                        <a:ea typeface="Arial" panose="020B0604020202020204" pitchFamily="34" charset="0"/>
                      </a:endParaRPr>
                    </a:p>
                  </a:txBody>
                  <a:tcPr marL="25400" marR="25400" marT="25400" marB="25400" anchor="ctr"/>
                </a:tc>
                <a:tc>
                  <a:txBody>
                    <a:bodyPr/>
                    <a:lstStyle/>
                    <a:p>
                      <a:pPr algn="r">
                        <a:lnSpc>
                          <a:spcPct val="115000"/>
                        </a:lnSpc>
                        <a:spcAft>
                          <a:spcPts val="0"/>
                        </a:spcAft>
                      </a:pPr>
                      <a:r>
                        <a:rPr lang="es-ES" sz="1400" dirty="0">
                          <a:effectLst/>
                        </a:rPr>
                        <a:t> </a:t>
                      </a:r>
                      <a:endParaRPr lang="es-ES" sz="2400" dirty="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dirty="0">
                          <a:effectLst/>
                        </a:rPr>
                        <a:t> </a:t>
                      </a:r>
                      <a:endParaRPr lang="es-ES" sz="2400" dirty="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Años</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 </a:t>
                      </a:r>
                      <a:endParaRPr lang="es-ES" sz="2400">
                        <a:effectLst/>
                        <a:latin typeface="Arial" panose="020B0604020202020204" pitchFamily="34" charset="0"/>
                        <a:ea typeface="Arial" panose="020B0604020202020204" pitchFamily="34" charset="0"/>
                      </a:endParaRPr>
                    </a:p>
                  </a:txBody>
                  <a:tcPr marL="25400" marR="25400" marT="25400" marB="25400" anchor="b"/>
                </a:tc>
                <a:tc rowSpan="2">
                  <a:txBody>
                    <a:bodyPr/>
                    <a:lstStyle/>
                    <a:p>
                      <a:pPr algn="l">
                        <a:lnSpc>
                          <a:spcPct val="115000"/>
                        </a:lnSpc>
                        <a:spcAft>
                          <a:spcPts val="0"/>
                        </a:spcAft>
                      </a:pPr>
                      <a:r>
                        <a:rPr lang="es-ES" sz="1400">
                          <a:effectLst/>
                        </a:rPr>
                        <a:t>Participación promedio (%)</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3185299481"/>
                  </a:ext>
                </a:extLst>
              </a:tr>
              <a:tr h="376985">
                <a:tc vMerge="1">
                  <a:txBody>
                    <a:bodyPr/>
                    <a:lstStyle/>
                    <a:p>
                      <a:endParaRPr lang="es-ES"/>
                    </a:p>
                  </a:txBody>
                  <a:tcPr/>
                </a:tc>
                <a:tc>
                  <a:txBody>
                    <a:bodyPr/>
                    <a:lstStyle/>
                    <a:p>
                      <a:pPr algn="r">
                        <a:lnSpc>
                          <a:spcPct val="115000"/>
                        </a:lnSpc>
                        <a:spcAft>
                          <a:spcPts val="0"/>
                        </a:spcAft>
                      </a:pPr>
                      <a:r>
                        <a:rPr lang="es-ES" sz="1400">
                          <a:effectLst/>
                        </a:rPr>
                        <a:t>2010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dirty="0">
                          <a:effectLst/>
                        </a:rPr>
                        <a:t>2013</a:t>
                      </a:r>
                      <a:endParaRPr lang="es-ES" sz="2400" dirty="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dirty="0">
                          <a:effectLst/>
                        </a:rPr>
                        <a:t>2015</a:t>
                      </a:r>
                      <a:endParaRPr lang="es-ES" sz="2400" dirty="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2017</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2018</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2019</a:t>
                      </a:r>
                      <a:endParaRPr lang="es-ES" sz="2400">
                        <a:effectLst/>
                        <a:latin typeface="Arial" panose="020B0604020202020204" pitchFamily="34" charset="0"/>
                        <a:ea typeface="Arial" panose="020B0604020202020204" pitchFamily="34" charset="0"/>
                      </a:endParaRPr>
                    </a:p>
                  </a:txBody>
                  <a:tcPr marL="25400" marR="25400" marT="25400" marB="25400" anchor="b"/>
                </a:tc>
                <a:tc vMerge="1">
                  <a:txBody>
                    <a:bodyPr/>
                    <a:lstStyle/>
                    <a:p>
                      <a:endParaRPr lang="es-ES"/>
                    </a:p>
                  </a:txBody>
                  <a:tcPr/>
                </a:tc>
                <a:extLst>
                  <a:ext uri="{0D108BD9-81ED-4DB2-BD59-A6C34878D82A}">
                    <a16:rowId xmlns:a16="http://schemas.microsoft.com/office/drawing/2014/main" val="4198354537"/>
                  </a:ext>
                </a:extLst>
              </a:tr>
              <a:tr h="326012">
                <a:tc>
                  <a:txBody>
                    <a:bodyPr/>
                    <a:lstStyle/>
                    <a:p>
                      <a:pPr algn="l">
                        <a:lnSpc>
                          <a:spcPct val="115000"/>
                        </a:lnSpc>
                        <a:spcAft>
                          <a:spcPts val="0"/>
                        </a:spcAft>
                      </a:pPr>
                      <a:r>
                        <a:rPr lang="es-ES" sz="1400">
                          <a:effectLst/>
                        </a:rPr>
                        <a:t>Estados Unidos</a:t>
                      </a:r>
                      <a:endParaRPr lang="es-ES" sz="2400">
                        <a:effectLst/>
                        <a:latin typeface="Arial" panose="020B0604020202020204" pitchFamily="34" charset="0"/>
                        <a:ea typeface="Arial" panose="020B0604020202020204" pitchFamily="34" charset="0"/>
                      </a:endParaRPr>
                    </a:p>
                  </a:txBody>
                  <a:tcPr marL="25400" marR="25400" marT="25400" marB="25400" anchor="ctr"/>
                </a:tc>
                <a:tc>
                  <a:txBody>
                    <a:bodyPr/>
                    <a:lstStyle/>
                    <a:p>
                      <a:pPr algn="r">
                        <a:lnSpc>
                          <a:spcPct val="115000"/>
                        </a:lnSpc>
                        <a:spcAft>
                          <a:spcPts val="0"/>
                        </a:spcAft>
                      </a:pPr>
                      <a:r>
                        <a:rPr lang="es-ES" sz="1400">
                          <a:effectLst/>
                        </a:rPr>
                        <a:t>21533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27134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28890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33481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dirty="0">
                          <a:effectLst/>
                        </a:rPr>
                        <a:t>36051</a:t>
                      </a:r>
                      <a:endParaRPr lang="es-ES" sz="2400" dirty="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29504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23589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24836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27907</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27403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22,2%</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1274010389"/>
                  </a:ext>
                </a:extLst>
              </a:tr>
              <a:tr h="326012">
                <a:tc>
                  <a:txBody>
                    <a:bodyPr/>
                    <a:lstStyle/>
                    <a:p>
                      <a:pPr algn="l">
                        <a:lnSpc>
                          <a:spcPct val="115000"/>
                        </a:lnSpc>
                        <a:spcAft>
                          <a:spcPts val="0"/>
                        </a:spcAft>
                      </a:pPr>
                      <a:r>
                        <a:rPr lang="es-ES" sz="1400">
                          <a:effectLst/>
                        </a:rPr>
                        <a:t>Unión Europea</a:t>
                      </a:r>
                      <a:endParaRPr lang="es-ES" sz="2400">
                        <a:effectLst/>
                        <a:latin typeface="Arial" panose="020B0604020202020204" pitchFamily="34" charset="0"/>
                        <a:ea typeface="Arial" panose="020B0604020202020204" pitchFamily="34" charset="0"/>
                      </a:endParaRPr>
                    </a:p>
                  </a:txBody>
                  <a:tcPr marL="25400" marR="25400" marT="25400" marB="25400" anchor="ctr"/>
                </a:tc>
                <a:tc>
                  <a:txBody>
                    <a:bodyPr/>
                    <a:lstStyle/>
                    <a:p>
                      <a:pPr algn="r">
                        <a:lnSpc>
                          <a:spcPct val="115000"/>
                        </a:lnSpc>
                        <a:spcAft>
                          <a:spcPts val="0"/>
                        </a:spcAft>
                      </a:pPr>
                      <a:r>
                        <a:rPr lang="es-ES" sz="1400">
                          <a:effectLst/>
                        </a:rPr>
                        <a:t>11756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15345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17808</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18566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20226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dirty="0">
                          <a:effectLst/>
                        </a:rPr>
                        <a:t>19477</a:t>
                      </a:r>
                      <a:endParaRPr lang="es-ES" sz="2400" dirty="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14093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16586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dirty="0">
                          <a:effectLst/>
                        </a:rPr>
                        <a:t>18628</a:t>
                      </a:r>
                      <a:endParaRPr lang="es-ES" sz="2400" dirty="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20465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13,7%</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1404783533"/>
                  </a:ext>
                </a:extLst>
              </a:tr>
              <a:tr h="326012">
                <a:tc>
                  <a:txBody>
                    <a:bodyPr/>
                    <a:lstStyle/>
                    <a:p>
                      <a:pPr algn="l">
                        <a:lnSpc>
                          <a:spcPct val="115000"/>
                        </a:lnSpc>
                        <a:spcAft>
                          <a:spcPts val="0"/>
                        </a:spcAft>
                      </a:pPr>
                      <a:r>
                        <a:rPr lang="es-ES" sz="1400">
                          <a:effectLst/>
                        </a:rPr>
                        <a:t>China</a:t>
                      </a:r>
                      <a:endParaRPr lang="es-ES" sz="2400">
                        <a:effectLst/>
                        <a:latin typeface="Arial" panose="020B0604020202020204" pitchFamily="34" charset="0"/>
                        <a:ea typeface="Arial" panose="020B0604020202020204" pitchFamily="34" charset="0"/>
                      </a:endParaRPr>
                    </a:p>
                  </a:txBody>
                  <a:tcPr marL="25400" marR="25400" marT="25400" marB="25400" anchor="ctr"/>
                </a:tc>
                <a:tc>
                  <a:txBody>
                    <a:bodyPr/>
                    <a:lstStyle/>
                    <a:p>
                      <a:pPr algn="r">
                        <a:lnSpc>
                          <a:spcPct val="115000"/>
                        </a:lnSpc>
                        <a:spcAft>
                          <a:spcPts val="0"/>
                        </a:spcAft>
                      </a:pPr>
                      <a:r>
                        <a:rPr lang="es-ES" sz="1400">
                          <a:effectLst/>
                        </a:rPr>
                        <a:t>13505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18791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22292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24561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27090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dirty="0">
                          <a:effectLst/>
                        </a:rPr>
                        <a:t>24439</a:t>
                      </a:r>
                      <a:endParaRPr lang="es-ES" sz="2400" dirty="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dirty="0">
                          <a:effectLst/>
                        </a:rPr>
                        <a:t>21619</a:t>
                      </a:r>
                      <a:endParaRPr lang="es-ES" sz="2400" dirty="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23373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27134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27910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18,3%</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2716564906"/>
                  </a:ext>
                </a:extLst>
              </a:tr>
              <a:tr h="538823">
                <a:tc>
                  <a:txBody>
                    <a:bodyPr/>
                    <a:lstStyle/>
                    <a:p>
                      <a:pPr algn="l">
                        <a:lnSpc>
                          <a:spcPct val="115000"/>
                        </a:lnSpc>
                        <a:spcAft>
                          <a:spcPts val="0"/>
                        </a:spcAft>
                      </a:pPr>
                      <a:r>
                        <a:rPr lang="es-ES" sz="1400">
                          <a:effectLst/>
                        </a:rPr>
                        <a:t>Comunidad Andina</a:t>
                      </a:r>
                      <a:endParaRPr lang="es-ES" sz="2400">
                        <a:effectLst/>
                        <a:latin typeface="Arial" panose="020B0604020202020204" pitchFamily="34" charset="0"/>
                        <a:ea typeface="Arial" panose="020B0604020202020204" pitchFamily="34" charset="0"/>
                      </a:endParaRPr>
                    </a:p>
                  </a:txBody>
                  <a:tcPr marL="25400" marR="25400" marT="25400" marB="25400" anchor="ctr"/>
                </a:tc>
                <a:tc>
                  <a:txBody>
                    <a:bodyPr/>
                    <a:lstStyle/>
                    <a:p>
                      <a:pPr algn="r">
                        <a:lnSpc>
                          <a:spcPct val="115000"/>
                        </a:lnSpc>
                        <a:spcAft>
                          <a:spcPts val="0"/>
                        </a:spcAft>
                      </a:pPr>
                      <a:r>
                        <a:rPr lang="es-ES" sz="1400">
                          <a:effectLst/>
                        </a:rPr>
                        <a:t>8503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9994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10455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10550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10410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8152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dirty="0">
                          <a:effectLst/>
                        </a:rPr>
                        <a:t>7654</a:t>
                      </a:r>
                      <a:endParaRPr lang="es-ES" sz="2400" dirty="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dirty="0">
                          <a:effectLst/>
                        </a:rPr>
                        <a:t>8649</a:t>
                      </a:r>
                      <a:endParaRPr lang="es-ES" sz="2400" dirty="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9640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8744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7,4%</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1880709341"/>
                  </a:ext>
                </a:extLst>
              </a:tr>
              <a:tr h="326012">
                <a:tc>
                  <a:txBody>
                    <a:bodyPr/>
                    <a:lstStyle/>
                    <a:p>
                      <a:pPr algn="l">
                        <a:lnSpc>
                          <a:spcPct val="115000"/>
                        </a:lnSpc>
                        <a:spcAft>
                          <a:spcPts val="0"/>
                        </a:spcAft>
                      </a:pPr>
                      <a:r>
                        <a:rPr lang="es-ES" sz="1400">
                          <a:effectLst/>
                        </a:rPr>
                        <a:t>Mercosur</a:t>
                      </a:r>
                      <a:endParaRPr lang="es-ES" sz="2400">
                        <a:effectLst/>
                        <a:latin typeface="Arial" panose="020B0604020202020204" pitchFamily="34" charset="0"/>
                        <a:ea typeface="Arial" panose="020B0604020202020204" pitchFamily="34" charset="0"/>
                      </a:endParaRPr>
                    </a:p>
                  </a:txBody>
                  <a:tcPr marL="25400" marR="25400" marT="25400" marB="25400" anchor="ctr"/>
                </a:tc>
                <a:tc>
                  <a:txBody>
                    <a:bodyPr/>
                    <a:lstStyle/>
                    <a:p>
                      <a:pPr algn="r">
                        <a:lnSpc>
                          <a:spcPct val="115000"/>
                        </a:lnSpc>
                        <a:spcAft>
                          <a:spcPts val="0"/>
                        </a:spcAft>
                      </a:pPr>
                      <a:r>
                        <a:rPr lang="es-ES" sz="1400">
                          <a:effectLst/>
                        </a:rPr>
                        <a:t>10998</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13553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14481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15896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11649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10175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9765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11404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dirty="0">
                          <a:effectLst/>
                        </a:rPr>
                        <a:t>12074</a:t>
                      </a:r>
                      <a:endParaRPr lang="es-ES" sz="2400" dirty="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12982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9,8%</a:t>
                      </a:r>
                      <a:endParaRPr lang="es-ES" sz="240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712753296"/>
                  </a:ext>
                </a:extLst>
              </a:tr>
              <a:tr h="538823">
                <a:tc>
                  <a:txBody>
                    <a:bodyPr/>
                    <a:lstStyle/>
                    <a:p>
                      <a:pPr algn="l">
                        <a:lnSpc>
                          <a:spcPct val="115000"/>
                        </a:lnSpc>
                        <a:spcAft>
                          <a:spcPts val="0"/>
                        </a:spcAft>
                      </a:pPr>
                      <a:r>
                        <a:rPr lang="es-ES" sz="1400">
                          <a:effectLst/>
                        </a:rPr>
                        <a:t>Resto del mundo</a:t>
                      </a:r>
                      <a:endParaRPr lang="es-ES" sz="2400">
                        <a:effectLst/>
                        <a:latin typeface="Arial" panose="020B0604020202020204" pitchFamily="34" charset="0"/>
                        <a:ea typeface="Arial" panose="020B0604020202020204" pitchFamily="34" charset="0"/>
                      </a:endParaRPr>
                    </a:p>
                  </a:txBody>
                  <a:tcPr marL="25400" marR="25400" marT="25400" marB="25400" anchor="ctr"/>
                </a:tc>
                <a:tc>
                  <a:txBody>
                    <a:bodyPr/>
                    <a:lstStyle/>
                    <a:p>
                      <a:pPr algn="r">
                        <a:lnSpc>
                          <a:spcPct val="115000"/>
                        </a:lnSpc>
                        <a:spcAft>
                          <a:spcPts val="0"/>
                        </a:spcAft>
                      </a:pPr>
                      <a:r>
                        <a:rPr lang="es-ES" sz="1400">
                          <a:effectLst/>
                        </a:rPr>
                        <a:t>31116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41319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42760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38561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41493</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34769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29741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31947</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34609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dirty="0">
                          <a:effectLst/>
                        </a:rPr>
                        <a:t>34070</a:t>
                      </a:r>
                      <a:endParaRPr lang="es-ES" sz="2400" dirty="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dirty="0">
                          <a:effectLst/>
                        </a:rPr>
                        <a:t>28,7%</a:t>
                      </a:r>
                      <a:endParaRPr lang="es-ES" sz="2400" dirty="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1695319289"/>
                  </a:ext>
                </a:extLst>
              </a:tr>
              <a:tr h="538823">
                <a:tc>
                  <a:txBody>
                    <a:bodyPr/>
                    <a:lstStyle/>
                    <a:p>
                      <a:pPr algn="l">
                        <a:lnSpc>
                          <a:spcPct val="115000"/>
                        </a:lnSpc>
                        <a:spcAft>
                          <a:spcPts val="0"/>
                        </a:spcAft>
                      </a:pPr>
                      <a:r>
                        <a:rPr lang="es-ES" sz="1400">
                          <a:effectLst/>
                        </a:rPr>
                        <a:t>Total importaciones</a:t>
                      </a:r>
                      <a:endParaRPr lang="es-ES" sz="2400">
                        <a:effectLst/>
                        <a:latin typeface="Arial" panose="020B0604020202020204" pitchFamily="34" charset="0"/>
                        <a:ea typeface="Arial" panose="020B0604020202020204" pitchFamily="34" charset="0"/>
                      </a:endParaRPr>
                    </a:p>
                  </a:txBody>
                  <a:tcPr marL="25400" marR="25400" marT="25400" marB="25400" anchor="ctr"/>
                </a:tc>
                <a:tc>
                  <a:txBody>
                    <a:bodyPr/>
                    <a:lstStyle/>
                    <a:p>
                      <a:pPr algn="r">
                        <a:lnSpc>
                          <a:spcPct val="115000"/>
                        </a:lnSpc>
                        <a:spcAft>
                          <a:spcPts val="0"/>
                        </a:spcAft>
                      </a:pPr>
                      <a:r>
                        <a:rPr lang="es-ES" sz="1400">
                          <a:effectLst/>
                        </a:rPr>
                        <a:t>97411</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126136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136686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141615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146919</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126516</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106460</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116795</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129992</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a:effectLst/>
                        </a:rPr>
                        <a:t>131574</a:t>
                      </a:r>
                      <a:endParaRPr lang="es-ES" sz="2400">
                        <a:effectLst/>
                        <a:latin typeface="Arial" panose="020B0604020202020204" pitchFamily="34" charset="0"/>
                        <a:ea typeface="Arial" panose="020B0604020202020204" pitchFamily="34" charset="0"/>
                      </a:endParaRPr>
                    </a:p>
                  </a:txBody>
                  <a:tcPr marL="25400" marR="25400" marT="25400" marB="25400" anchor="b"/>
                </a:tc>
                <a:tc>
                  <a:txBody>
                    <a:bodyPr/>
                    <a:lstStyle/>
                    <a:p>
                      <a:pPr algn="r">
                        <a:lnSpc>
                          <a:spcPct val="115000"/>
                        </a:lnSpc>
                        <a:spcAft>
                          <a:spcPts val="0"/>
                        </a:spcAft>
                      </a:pPr>
                      <a:r>
                        <a:rPr lang="es-ES" sz="1400" dirty="0">
                          <a:effectLst/>
                        </a:rPr>
                        <a:t>100,0%</a:t>
                      </a:r>
                      <a:endParaRPr lang="es-ES" sz="2400" dirty="0">
                        <a:effectLst/>
                        <a:latin typeface="Arial" panose="020B0604020202020204" pitchFamily="34" charset="0"/>
                        <a:ea typeface="Arial" panose="020B0604020202020204" pitchFamily="34" charset="0"/>
                      </a:endParaRPr>
                    </a:p>
                  </a:txBody>
                  <a:tcPr marL="25400" marR="25400" marT="25400" marB="25400" anchor="b"/>
                </a:tc>
                <a:extLst>
                  <a:ext uri="{0D108BD9-81ED-4DB2-BD59-A6C34878D82A}">
                    <a16:rowId xmlns:a16="http://schemas.microsoft.com/office/drawing/2014/main" val="3752639017"/>
                  </a:ext>
                </a:extLst>
              </a:tr>
            </a:tbl>
          </a:graphicData>
        </a:graphic>
      </p:graphicFrame>
      <p:grpSp>
        <p:nvGrpSpPr>
          <p:cNvPr id="13" name="Group 2"/>
          <p:cNvGrpSpPr/>
          <p:nvPr/>
        </p:nvGrpSpPr>
        <p:grpSpPr>
          <a:xfrm>
            <a:off x="218440" y="5371945"/>
            <a:ext cx="9753466" cy="777280"/>
            <a:chOff x="0" y="4142671"/>
            <a:chExt cx="11631708" cy="1036373"/>
          </a:xfrm>
        </p:grpSpPr>
        <p:sp>
          <p:nvSpPr>
            <p:cNvPr id="14" name="AutoShape 3"/>
            <p:cNvSpPr/>
            <p:nvPr/>
          </p:nvSpPr>
          <p:spPr>
            <a:xfrm>
              <a:off x="0" y="4142671"/>
              <a:ext cx="1044803" cy="144381"/>
            </a:xfrm>
            <a:prstGeom prst="rect">
              <a:avLst/>
            </a:prstGeom>
            <a:solidFill>
              <a:srgbClr val="0C45A6"/>
            </a:solidFill>
          </p:spPr>
        </p:sp>
        <p:sp>
          <p:nvSpPr>
            <p:cNvPr id="15" name="TextBox 4"/>
            <p:cNvSpPr txBox="1"/>
            <p:nvPr/>
          </p:nvSpPr>
          <p:spPr>
            <a:xfrm>
              <a:off x="0" y="4440380"/>
              <a:ext cx="11631708" cy="738664"/>
            </a:xfrm>
            <a:prstGeom prst="rect">
              <a:avLst/>
            </a:prstGeom>
          </p:spPr>
          <p:txBody>
            <a:bodyPr lIns="0" tIns="0" rIns="0" bIns="0" rtlCol="0" anchor="t">
              <a:spAutoFit/>
            </a:bodyPr>
            <a:lstStyle/>
            <a:p>
              <a:r>
                <a:rPr lang="es-ES" dirty="0">
                  <a:effectLst>
                    <a:outerShdw blurRad="38100" dist="38100" dir="2700000" algn="tl">
                      <a:srgbClr val="000000">
                        <a:alpha val="43137"/>
                      </a:srgbClr>
                    </a:outerShdw>
                  </a:effectLst>
                  <a:latin typeface="Montserrat" panose="020B0604020202020204" charset="0"/>
                </a:rPr>
                <a:t>Principales proveedores de la Comunidad Andina durante el período 2010-2019 (millones de </a:t>
              </a:r>
              <a:r>
                <a:rPr lang="es-ES" dirty="0" smtClean="0">
                  <a:effectLst>
                    <a:outerShdw blurRad="38100" dist="38100" dir="2700000" algn="tl">
                      <a:srgbClr val="000000">
                        <a:alpha val="43137"/>
                      </a:srgbClr>
                    </a:outerShdw>
                  </a:effectLst>
                  <a:latin typeface="Montserrat" panose="020B0604020202020204" charset="0"/>
                </a:rPr>
                <a:t>dólares)</a:t>
              </a:r>
              <a:endParaRPr lang="en-US" sz="2399" dirty="0">
                <a:solidFill>
                  <a:srgbClr val="16214B"/>
                </a:solidFill>
                <a:effectLst>
                  <a:outerShdw blurRad="38100" dist="38100" dir="2700000" algn="tl">
                    <a:srgbClr val="000000">
                      <a:alpha val="43137"/>
                    </a:srgbClr>
                  </a:outerShdw>
                </a:effectLst>
                <a:latin typeface="Montserrat" panose="020B0604020202020204"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3293</Words>
  <Application>Microsoft Office PowerPoint</Application>
  <PresentationFormat>Personalizado</PresentationFormat>
  <Paragraphs>1443</Paragraphs>
  <Slides>24</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24</vt:i4>
      </vt:variant>
    </vt:vector>
  </HeadingPairs>
  <TitlesOfParts>
    <vt:vector size="34" baseType="lpstr">
      <vt:lpstr>Arial</vt:lpstr>
      <vt:lpstr>Montserrat</vt:lpstr>
      <vt:lpstr>Montserrat Semi-Bold Bold</vt:lpstr>
      <vt:lpstr>Montserrat Semi-Bold</vt:lpstr>
      <vt:lpstr>Mongolian Baiti</vt:lpstr>
      <vt:lpstr>Cambria</vt:lpstr>
      <vt:lpstr>Wingdings</vt:lpstr>
      <vt:lpstr>Calibri</vt:lpstr>
      <vt:lpstr>Cambria Math</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Eugenia Medina</cp:lastModifiedBy>
  <cp:revision>39</cp:revision>
  <dcterms:created xsi:type="dcterms:W3CDTF">2006-08-16T00:00:00Z</dcterms:created>
  <dcterms:modified xsi:type="dcterms:W3CDTF">2021-03-19T23:36:44Z</dcterms:modified>
  <dc:identifier>DAEY5awTVL8</dc:identifier>
</cp:coreProperties>
</file>