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handoutMasterIdLst>
    <p:handoutMasterId r:id="rId24"/>
  </p:handoutMasterIdLst>
  <p:sldIdLst>
    <p:sldId id="259" r:id="rId2"/>
    <p:sldId id="508" r:id="rId3"/>
    <p:sldId id="257" r:id="rId4"/>
    <p:sldId id="490" r:id="rId5"/>
    <p:sldId id="491" r:id="rId6"/>
    <p:sldId id="492" r:id="rId7"/>
    <p:sldId id="494" r:id="rId8"/>
    <p:sldId id="495" r:id="rId9"/>
    <p:sldId id="264" r:id="rId10"/>
    <p:sldId id="497" r:id="rId11"/>
    <p:sldId id="509" r:id="rId12"/>
    <p:sldId id="510" r:id="rId13"/>
    <p:sldId id="498" r:id="rId14"/>
    <p:sldId id="504" r:id="rId15"/>
    <p:sldId id="506" r:id="rId16"/>
    <p:sldId id="507" r:id="rId17"/>
    <p:sldId id="501" r:id="rId18"/>
    <p:sldId id="502" r:id="rId19"/>
    <p:sldId id="505" r:id="rId20"/>
    <p:sldId id="503" r:id="rId21"/>
    <p:sldId id="496" r:id="rId22"/>
  </p:sldIdLst>
  <p:sldSz cx="12190413" cy="6858000"/>
  <p:notesSz cx="10020300" cy="6888163"/>
  <p:defaultTex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6600"/>
    <a:srgbClr val="00CC66"/>
    <a:srgbClr val="FF0066"/>
    <a:srgbClr val="CCFF66"/>
    <a:srgbClr val="C777F3"/>
    <a:srgbClr val="66CCFF"/>
    <a:srgbClr val="99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94484" autoAdjust="0"/>
  </p:normalViewPr>
  <p:slideViewPr>
    <p:cSldViewPr>
      <p:cViewPr varScale="1">
        <p:scale>
          <a:sx n="72" d="100"/>
          <a:sy n="72" d="100"/>
        </p:scale>
        <p:origin x="450" y="78"/>
      </p:cViewPr>
      <p:guideLst>
        <p:guide orient="horz" pos="2160"/>
        <p:guide pos="3839"/>
      </p:guideLst>
    </p:cSldViewPr>
  </p:slideViewPr>
  <p:notesTextViewPr>
    <p:cViewPr>
      <p:scale>
        <a:sx n="1" d="1"/>
        <a:sy n="1" d="1"/>
      </p:scale>
      <p:origin x="0" y="0"/>
    </p:cViewPr>
  </p:notesTextViewPr>
  <p:notesViewPr>
    <p:cSldViewPr>
      <p:cViewPr varScale="1">
        <p:scale>
          <a:sx n="53" d="100"/>
          <a:sy n="53" d="100"/>
        </p:scale>
        <p:origin x="-2856" y="-90"/>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KEVIN-OVALLE\Tesis%20en%20proceso\Flor\DOCUMENTOS%20REPORTO\5.2%20EVOLUCION%20DE%20LAS%20OPERACIONES%20BASE%20DE%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2ACD-4B8A-A5BA-498AC4A3FDA1}"/>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2ACD-4B8A-A5BA-498AC4A3FDA1}"/>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2ACD-4B8A-A5BA-498AC4A3FDA1}"/>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2ACD-4B8A-A5BA-498AC4A3FDA1}"/>
              </c:ext>
            </c:extLst>
          </c:dPt>
          <c:dLbls>
            <c:dLbl>
              <c:idx val="1"/>
              <c:layout>
                <c:manualLayout>
                  <c:x val="-0.16147226293894398"/>
                  <c:y val="9.82588444050126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CD-4B8A-A5BA-498AC4A3FDA1}"/>
                </c:ext>
              </c:extLst>
            </c:dLbl>
            <c:dLbl>
              <c:idx val="2"/>
              <c:layout>
                <c:manualLayout>
                  <c:x val="9.2028410626734738E-2"/>
                  <c:y val="-2.2441963366249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CD-4B8A-A5BA-498AC4A3FDA1}"/>
                </c:ext>
              </c:extLst>
            </c:dLbl>
            <c:dLbl>
              <c:idx val="3"/>
              <c:layout>
                <c:manualLayout>
                  <c:x val="0.24434083961664993"/>
                  <c:y val="0.131876523482854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CD-4B8A-A5BA-498AC4A3FDA1}"/>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Hoja2!$B$42:$B$45</c:f>
              <c:strCache>
                <c:ptCount val="4"/>
                <c:pt idx="0">
                  <c:v>Acciones</c:v>
                </c:pt>
                <c:pt idx="1">
                  <c:v>Bonos estado </c:v>
                </c:pt>
                <c:pt idx="2">
                  <c:v>Obligaciones</c:v>
                </c:pt>
                <c:pt idx="3">
                  <c:v>Papel comercial</c:v>
                </c:pt>
              </c:strCache>
            </c:strRef>
          </c:cat>
          <c:val>
            <c:numRef>
              <c:f>Hoja2!$D$42:$D$45</c:f>
              <c:numCache>
                <c:formatCode>0.00%</c:formatCode>
                <c:ptCount val="4"/>
                <c:pt idx="0">
                  <c:v>0.99473684210526314</c:v>
                </c:pt>
                <c:pt idx="1">
                  <c:v>1.7543859649122807E-3</c:v>
                </c:pt>
                <c:pt idx="2">
                  <c:v>2.8070175438596489E-3</c:v>
                </c:pt>
                <c:pt idx="3">
                  <c:v>7.0175438596491223E-4</c:v>
                </c:pt>
              </c:numCache>
            </c:numRef>
          </c:val>
          <c:extLst>
            <c:ext xmlns:c16="http://schemas.microsoft.com/office/drawing/2014/chart" uri="{C3380CC4-5D6E-409C-BE32-E72D297353CC}">
              <c16:uniqueId val="{00000008-2ACD-4B8A-A5BA-498AC4A3FDA1}"/>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ysClr val="windowText" lastClr="000000"/>
          </a:solidFill>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P4. INVERSIONES EN TÍTULOS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Hoja1!$B$21</c:f>
              <c:strCache>
                <c:ptCount val="1"/>
                <c:pt idx="0">
                  <c:v>FIJA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BF-4630-B80E-99763995CAD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BF-4630-B80E-99763995CAD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Hoja1!$A$22:$A$23</c:f>
              <c:strCache>
                <c:ptCount val="2"/>
                <c:pt idx="0">
                  <c:v>Fija</c:v>
                </c:pt>
                <c:pt idx="1">
                  <c:v>Variable</c:v>
                </c:pt>
              </c:strCache>
            </c:strRef>
          </c:cat>
          <c:val>
            <c:numRef>
              <c:f>Hoja1!$B$22:$B$23</c:f>
              <c:numCache>
                <c:formatCode>General</c:formatCode>
                <c:ptCount val="2"/>
                <c:pt idx="0">
                  <c:v>5</c:v>
                </c:pt>
                <c:pt idx="1">
                  <c:v>95</c:v>
                </c:pt>
              </c:numCache>
            </c:numRef>
          </c:val>
          <c:extLst>
            <c:ext xmlns:c16="http://schemas.microsoft.com/office/drawing/2014/chart" uri="{C3380CC4-5D6E-409C-BE32-E72D297353CC}">
              <c16:uniqueId val="{00000004-31BF-4630-B80E-99763995CA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P5. TÍTULO DE RENTA FIJA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Hoja1!$A$29</c:f>
              <c:strCache>
                <c:ptCount val="1"/>
                <c:pt idx="0">
                  <c:v>Obligaciones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2A-4222-ACB6-10BA70F1080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Hoja1!$B$28</c:f>
              <c:strCache>
                <c:ptCount val="1"/>
                <c:pt idx="0">
                  <c:v>Obligaciones</c:v>
                </c:pt>
              </c:strCache>
            </c:strRef>
          </c:cat>
          <c:val>
            <c:numRef>
              <c:f>Hoja1!$B$29</c:f>
              <c:numCache>
                <c:formatCode>General</c:formatCode>
                <c:ptCount val="1"/>
                <c:pt idx="0">
                  <c:v>100</c:v>
                </c:pt>
              </c:numCache>
            </c:numRef>
          </c:val>
          <c:extLst>
            <c:ext xmlns:c16="http://schemas.microsoft.com/office/drawing/2014/chart" uri="{C3380CC4-5D6E-409C-BE32-E72D297353CC}">
              <c16:uniqueId val="{00000002-272A-4222-ACB6-10BA70F1080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P6. TÍTULO DE RENTA VARIABLE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Hoja1!$A$34</c:f>
              <c:strCache>
                <c:ptCount val="1"/>
                <c:pt idx="0">
                  <c:v>Acciones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AA-4BAF-A0E0-F88ED6D7E6B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Hoja1!$B$33</c:f>
              <c:strCache>
                <c:ptCount val="1"/>
                <c:pt idx="0">
                  <c:v>Acciones</c:v>
                </c:pt>
              </c:strCache>
            </c:strRef>
          </c:cat>
          <c:val>
            <c:numRef>
              <c:f>Hoja1!$B$34</c:f>
              <c:numCache>
                <c:formatCode>General</c:formatCode>
                <c:ptCount val="1"/>
                <c:pt idx="0">
                  <c:v>95</c:v>
                </c:pt>
              </c:numCache>
            </c:numRef>
          </c:val>
          <c:extLst>
            <c:ext xmlns:c16="http://schemas.microsoft.com/office/drawing/2014/chart" uri="{C3380CC4-5D6E-409C-BE32-E72D297353CC}">
              <c16:uniqueId val="{00000002-88AA-4BAF-A0E0-F88ED6D7E6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P7. CONOCIMIENTO DE LAS OPERACIONES DE REPORTO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49-4A3E-B4D7-E1476E3CEED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49-4A3E-B4D7-E1476E3CEED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7449-4A3E-B4D7-E1476E3CEED1}"/>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7449-4A3E-B4D7-E1476E3CEED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7449-4A3E-B4D7-E1476E3CEED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7449-4A3E-B4D7-E1476E3CEED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P8. INVERSIONES EN MERCADO DE VALORES ECUATORIANO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27B-4EFF-823E-08B446F3F7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27B-4EFF-823E-08B446F3F70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327B-4EFF-823E-08B446F3F701}"/>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327B-4EFF-823E-08B446F3F7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327B-4EFF-823E-08B446F3F70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327B-4EFF-823E-08B446F3F7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P9. LIQUIDEZ INMEDIATA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Hoja1!$A$48</c:f>
              <c:strCache>
                <c:ptCount val="1"/>
                <c:pt idx="0">
                  <c:v>Préstamo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E60-4AC4-9E39-64D0BD89C3D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E60-4AC4-9E39-64D0BD89C3D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Hoja1!$B$47:$C$47</c:f>
              <c:strCache>
                <c:ptCount val="2"/>
                <c:pt idx="0">
                  <c:v>Préstamo</c:v>
                </c:pt>
                <c:pt idx="1">
                  <c:v>Reporto</c:v>
                </c:pt>
              </c:strCache>
            </c:strRef>
          </c:cat>
          <c:val>
            <c:numRef>
              <c:f>Hoja1!$B$48:$C$48</c:f>
              <c:numCache>
                <c:formatCode>General</c:formatCode>
                <c:ptCount val="2"/>
                <c:pt idx="0">
                  <c:v>10</c:v>
                </c:pt>
                <c:pt idx="1">
                  <c:v>90</c:v>
                </c:pt>
              </c:numCache>
            </c:numRef>
          </c:val>
          <c:extLst>
            <c:ext xmlns:c16="http://schemas.microsoft.com/office/drawing/2014/chart" uri="{C3380CC4-5D6E-409C-BE32-E72D297353CC}">
              <c16:uniqueId val="{00000004-3E60-4AC4-9E39-64D0BD89C3D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P10. PROCEDIMIENTO</a:t>
            </a:r>
            <a:r>
              <a:rPr lang="es-EC" baseline="0" dirty="0"/>
              <a:t> DE REPORTO</a:t>
            </a:r>
            <a:endParaRPr lang="es-EC"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7D-4950-B826-7E6673A2E0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7D-4950-B826-7E6673A2E0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997D-4950-B826-7E6673A2E054}"/>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997D-4950-B826-7E6673A2E0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997D-4950-B826-7E6673A2E0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997D-4950-B826-7E6673A2E05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P11.  FINANCIAMIENTO SIN DESPRENDERSE DE SU TÍTULO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67-4ED3-B1EB-6D6B399D18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67-4ED3-B1EB-6D6B399D18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CE67-4ED3-B1EB-6D6B399D1822}"/>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CE67-4ED3-B1EB-6D6B399D18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CE67-4ED3-B1EB-6D6B399D18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CE67-4ED3-B1EB-6D6B399D182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P12.  COSTO DE FINANCIAMIENTO BAJO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D6-4131-92FD-44D0DCB75C7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D6-4131-92FD-44D0DCB75C7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B1D6-4131-92FD-44D0DCB75C72}"/>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1D6-4131-92FD-44D0DCB75C7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B1D6-4131-92FD-44D0DCB75C7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B1D6-4131-92FD-44D0DCB75C7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P13. BENEFICIO MAS IMPORTANTE DE UNA OPERACION DE REPORTO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Hoja1!$A$69</c:f>
              <c:strCache>
                <c:ptCount val="1"/>
                <c:pt idx="0">
                  <c:v>Liquidez</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D8-482F-B7B8-3A97D4E9D3C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D8-482F-B7B8-3A97D4E9D3C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D8-482F-B7B8-3A97D4E9D3C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Hoja1!$B$68:$D$68</c:f>
              <c:strCache>
                <c:ptCount val="3"/>
                <c:pt idx="0">
                  <c:v>Liquidez</c:v>
                </c:pt>
                <c:pt idx="1">
                  <c:v>Plazo</c:v>
                </c:pt>
                <c:pt idx="2">
                  <c:v>Rendimiento</c:v>
                </c:pt>
              </c:strCache>
            </c:strRef>
          </c:cat>
          <c:val>
            <c:numRef>
              <c:f>Hoja1!$B$69:$D$69</c:f>
              <c:numCache>
                <c:formatCode>General</c:formatCode>
                <c:ptCount val="3"/>
                <c:pt idx="0">
                  <c:v>50</c:v>
                </c:pt>
                <c:pt idx="1">
                  <c:v>25</c:v>
                </c:pt>
                <c:pt idx="2">
                  <c:v>25</c:v>
                </c:pt>
              </c:numCache>
            </c:numRef>
          </c:val>
          <c:extLst>
            <c:ext xmlns:c16="http://schemas.microsoft.com/office/drawing/2014/chart" uri="{C3380CC4-5D6E-409C-BE32-E72D297353CC}">
              <c16:uniqueId val="{00000006-B1D8-482F-B7B8-3A97D4E9D3C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769-4BCD-8217-F6F98FF58C9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5769-4BCD-8217-F6F98FF58C9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5769-4BCD-8217-F6F98FF58C9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5769-4BCD-8217-F6F98FF58C9C}"/>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5769-4BCD-8217-F6F98FF58C9C}"/>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5769-4BCD-8217-F6F98FF58C9C}"/>
              </c:ext>
            </c:extLst>
          </c:dPt>
          <c:dLbls>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Hoja2!$E$82:$E$87</c:f>
              <c:strCache>
                <c:ptCount val="6"/>
                <c:pt idx="0">
                  <c:v>Banco Del Iess</c:v>
                </c:pt>
                <c:pt idx="1">
                  <c:v>Plusvalores Casa De Valores</c:v>
                </c:pt>
                <c:pt idx="2">
                  <c:v>Valorapolo S.A.</c:v>
                </c:pt>
                <c:pt idx="3">
                  <c:v>Produvalores</c:v>
                </c:pt>
                <c:pt idx="4">
                  <c:v>Ibcorp Casa De Valores</c:v>
                </c:pt>
                <c:pt idx="5">
                  <c:v>Resto de casa de valores</c:v>
                </c:pt>
              </c:strCache>
            </c:strRef>
          </c:cat>
          <c:val>
            <c:numRef>
              <c:f>Hoja2!$F$82:$F$87</c:f>
              <c:numCache>
                <c:formatCode>0.00%</c:formatCode>
                <c:ptCount val="6"/>
                <c:pt idx="0">
                  <c:v>0.33859649122807017</c:v>
                </c:pt>
                <c:pt idx="1">
                  <c:v>0.1736842105263158</c:v>
                </c:pt>
                <c:pt idx="2">
                  <c:v>8.5964912280701758E-2</c:v>
                </c:pt>
                <c:pt idx="3">
                  <c:v>7.4035087719298245E-2</c:v>
                </c:pt>
                <c:pt idx="4">
                  <c:v>5.7192982456140351E-2</c:v>
                </c:pt>
                <c:pt idx="5">
                  <c:v>0.27052631578947373</c:v>
                </c:pt>
              </c:numCache>
            </c:numRef>
          </c:val>
          <c:extLst>
            <c:ext xmlns:c16="http://schemas.microsoft.com/office/drawing/2014/chart" uri="{C3380CC4-5D6E-409C-BE32-E72D297353CC}">
              <c16:uniqueId val="{0000000C-5769-4BCD-8217-F6F98FF58C9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ysClr val="windowText" lastClr="000000"/>
          </a:solidFill>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P14. BUENA ALTERNATIVA DE FINANCIAMIENTO C/P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F26-4FC9-BF9F-AA916496670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F26-4FC9-BF9F-AA916496670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EF26-4FC9-BF9F-AA9164966709}"/>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EF26-4FC9-BF9F-AA916496670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EF26-4FC9-BF9F-AA916496670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EF26-4FC9-BF9F-AA91649667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P15. ASPECTOS NEGATIVOS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Hoja1!$A$82</c:f>
              <c:strCache>
                <c:ptCount val="1"/>
                <c:pt idx="0">
                  <c:v>Bloqueo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BA-48A7-A483-33CFD4B10BE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BA-48A7-A483-33CFD4B10BE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BA-48A7-A483-33CFD4B10B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Hoja1!$B$81:$D$81</c:f>
              <c:strCache>
                <c:ptCount val="3"/>
                <c:pt idx="0">
                  <c:v>Bloqueo</c:v>
                </c:pt>
                <c:pt idx="1">
                  <c:v>Costos</c:v>
                </c:pt>
                <c:pt idx="2">
                  <c:v>Recompra</c:v>
                </c:pt>
              </c:strCache>
            </c:strRef>
          </c:cat>
          <c:val>
            <c:numRef>
              <c:f>Hoja1!$B$82:$D$82</c:f>
              <c:numCache>
                <c:formatCode>General</c:formatCode>
                <c:ptCount val="3"/>
                <c:pt idx="0">
                  <c:v>30</c:v>
                </c:pt>
                <c:pt idx="1">
                  <c:v>45</c:v>
                </c:pt>
                <c:pt idx="2">
                  <c:v>25</c:v>
                </c:pt>
              </c:numCache>
            </c:numRef>
          </c:val>
          <c:extLst>
            <c:ext xmlns:c16="http://schemas.microsoft.com/office/drawing/2014/chart" uri="{C3380CC4-5D6E-409C-BE32-E72D297353CC}">
              <c16:uniqueId val="{00000006-C4BA-48A7-A483-33CFD4B10BE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P16. NIVEL DE SATISFACCIÓN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Hoja1!$A$101</c:f>
              <c:strCache>
                <c:ptCount val="1"/>
                <c:pt idx="0">
                  <c:v>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1A-4B6F-AB1A-0B3006AB2B2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1A-4B6F-AB1A-0B3006AB2B2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1A-4B6F-AB1A-0B3006AB2B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Hoja1!$B$100:$D$100</c:f>
              <c:numCache>
                <c:formatCode>General</c:formatCode>
                <c:ptCount val="3"/>
                <c:pt idx="0">
                  <c:v>5</c:v>
                </c:pt>
                <c:pt idx="1">
                  <c:v>4</c:v>
                </c:pt>
                <c:pt idx="2">
                  <c:v>3</c:v>
                </c:pt>
              </c:numCache>
            </c:numRef>
          </c:cat>
          <c:val>
            <c:numRef>
              <c:f>Hoja1!$B$101:$D$101</c:f>
              <c:numCache>
                <c:formatCode>General</c:formatCode>
                <c:ptCount val="3"/>
                <c:pt idx="0">
                  <c:v>50</c:v>
                </c:pt>
                <c:pt idx="1">
                  <c:v>40</c:v>
                </c:pt>
                <c:pt idx="2">
                  <c:v>10</c:v>
                </c:pt>
              </c:numCache>
            </c:numRef>
          </c:val>
          <c:extLst>
            <c:ext xmlns:c16="http://schemas.microsoft.com/office/drawing/2014/chart" uri="{C3380CC4-5D6E-409C-BE32-E72D297353CC}">
              <c16:uniqueId val="{00000006-F61A-4B6F-AB1A-0B3006AB2B2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P17. RECOMENDACIÓN PARA REPORTO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D1-4A16-A8E3-B7140C56FB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D1-4A16-A8E3-B7140C56FB4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3AD1-4A16-A8E3-B7140C56FB49}"/>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3AD1-4A16-A8E3-B7140C56FB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3AD1-4A16-A8E3-B7140C56FB4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3AD1-4A16-A8E3-B7140C56FB4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27041254796387E-2"/>
          <c:y val="2.3202756257755273E-2"/>
          <c:w val="0.84144876714239991"/>
          <c:h val="0.84720164741842841"/>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Hoja2!$F$2:$F$11</c:f>
              <c:numCache>
                <c:formatCode>General</c:formatCode>
                <c:ptCount val="10"/>
                <c:pt idx="0">
                  <c:v>124</c:v>
                </c:pt>
                <c:pt idx="1">
                  <c:v>322</c:v>
                </c:pt>
                <c:pt idx="2">
                  <c:v>528</c:v>
                </c:pt>
                <c:pt idx="3">
                  <c:v>641</c:v>
                </c:pt>
                <c:pt idx="4">
                  <c:v>569</c:v>
                </c:pt>
                <c:pt idx="5">
                  <c:v>274</c:v>
                </c:pt>
                <c:pt idx="6">
                  <c:v>73</c:v>
                </c:pt>
                <c:pt idx="7">
                  <c:v>90</c:v>
                </c:pt>
                <c:pt idx="8">
                  <c:v>99</c:v>
                </c:pt>
                <c:pt idx="9">
                  <c:v>130</c:v>
                </c:pt>
              </c:numCache>
            </c:numRef>
          </c:val>
          <c:extLst>
            <c:ext xmlns:c16="http://schemas.microsoft.com/office/drawing/2014/chart" uri="{C3380CC4-5D6E-409C-BE32-E72D297353CC}">
              <c16:uniqueId val="{00000000-794B-4B15-99B6-9309AAFA5845}"/>
            </c:ext>
          </c:extLst>
        </c:ser>
        <c:dLbls>
          <c:showLegendKey val="0"/>
          <c:showVal val="0"/>
          <c:showCatName val="0"/>
          <c:showSerName val="0"/>
          <c:showPercent val="0"/>
          <c:showBubbleSize val="0"/>
        </c:dLbls>
        <c:gapWidth val="100"/>
        <c:overlap val="-24"/>
        <c:axId val="436039184"/>
        <c:axId val="436036048"/>
      </c:barChart>
      <c:catAx>
        <c:axId val="4360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6036048"/>
        <c:crosses val="autoZero"/>
        <c:auto val="1"/>
        <c:lblAlgn val="ctr"/>
        <c:lblOffset val="100"/>
        <c:noMultiLvlLbl val="0"/>
      </c:catAx>
      <c:valAx>
        <c:axId val="43603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6039184"/>
        <c:crosses val="autoZero"/>
        <c:crossBetween val="between"/>
      </c:valAx>
      <c:spPr>
        <a:solidFill>
          <a:schemeClr val="accent4">
            <a:lumMod val="40000"/>
            <a:lumOff val="60000"/>
          </a:schemeClr>
        </a:solidFill>
        <a:ln>
          <a:noFill/>
        </a:ln>
        <a:effectLst/>
      </c:spPr>
    </c:plotArea>
    <c:plotVisOnly val="1"/>
    <c:dispBlanksAs val="gap"/>
    <c:showDLblsOverMax val="0"/>
  </c:chart>
  <c:spPr>
    <a:noFill/>
    <a:ln>
      <a:noFill/>
    </a:ln>
    <a:effectLst/>
  </c:spPr>
  <c:txPr>
    <a:bodyPr/>
    <a:lstStyle/>
    <a:p>
      <a:pPr>
        <a:defRPr>
          <a:solidFill>
            <a:srgbClr val="000000"/>
          </a:solidFill>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solidFill>
                  <a:schemeClr val="tx2"/>
                </a:solidFill>
              </a:rPr>
              <a:t>P16. NIVEL DE SATISFACCIÓN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Hoja1!$A$101</c:f>
              <c:strCache>
                <c:ptCount val="1"/>
                <c:pt idx="0">
                  <c:v>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A2-425A-AEB3-2D7D907BEC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A2-425A-AEB3-2D7D907BEC0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A2-425A-AEB3-2D7D907BEC0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Hoja1!$B$100:$D$100</c:f>
              <c:numCache>
                <c:formatCode>General</c:formatCode>
                <c:ptCount val="3"/>
                <c:pt idx="0">
                  <c:v>5</c:v>
                </c:pt>
                <c:pt idx="1">
                  <c:v>4</c:v>
                </c:pt>
                <c:pt idx="2">
                  <c:v>3</c:v>
                </c:pt>
              </c:numCache>
            </c:numRef>
          </c:cat>
          <c:val>
            <c:numRef>
              <c:f>Hoja1!$B$101:$D$101</c:f>
              <c:numCache>
                <c:formatCode>General</c:formatCode>
                <c:ptCount val="3"/>
                <c:pt idx="0">
                  <c:v>50</c:v>
                </c:pt>
                <c:pt idx="1">
                  <c:v>40</c:v>
                </c:pt>
                <c:pt idx="2">
                  <c:v>10</c:v>
                </c:pt>
              </c:numCache>
            </c:numRef>
          </c:val>
          <c:extLst>
            <c:ext xmlns:c16="http://schemas.microsoft.com/office/drawing/2014/chart" uri="{C3380CC4-5D6E-409C-BE32-E72D297353CC}">
              <c16:uniqueId val="{00000006-C6A2-425A-AEB3-2D7D907BEC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06075388691809"/>
          <c:y val="0.11118752295807752"/>
          <c:w val="0.28377785611197837"/>
          <c:h val="0.60958333448411417"/>
        </c:manualLayout>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24C-4005-A9F4-3F687B94D25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24C-4005-A9F4-3F687B94D25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24C-4005-A9F4-3F687B94D25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24C-4005-A9F4-3F687B94D25C}"/>
              </c:ext>
            </c:extLst>
          </c:dPt>
          <c:dLbls>
            <c:dLbl>
              <c:idx val="3"/>
              <c:layout>
                <c:manualLayout>
                  <c:x val="3.7898075240594922E-2"/>
                  <c:y val="1.43627879848352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4C-4005-A9F4-3F687B94D25C}"/>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Hoja2!$F$29:$F$32</c:f>
              <c:strCache>
                <c:ptCount val="4"/>
                <c:pt idx="0">
                  <c:v>Corporacion Favorita C.A.</c:v>
                </c:pt>
                <c:pt idx="1">
                  <c:v>Holcim Ecuador S.A.</c:v>
                </c:pt>
                <c:pt idx="2">
                  <c:v>Banco Pichincha C.A.</c:v>
                </c:pt>
                <c:pt idx="3">
                  <c:v>Resto de compañías</c:v>
                </c:pt>
              </c:strCache>
            </c:strRef>
          </c:cat>
          <c:val>
            <c:numRef>
              <c:f>Hoja2!$G$29:$G$32</c:f>
              <c:numCache>
                <c:formatCode>0.00%</c:formatCode>
                <c:ptCount val="4"/>
                <c:pt idx="0">
                  <c:v>0.89578947368421058</c:v>
                </c:pt>
                <c:pt idx="1">
                  <c:v>6.8070175438596489E-2</c:v>
                </c:pt>
                <c:pt idx="2">
                  <c:v>1.3333333333333334E-2</c:v>
                </c:pt>
                <c:pt idx="3">
                  <c:v>2.2800000000000001E-2</c:v>
                </c:pt>
              </c:numCache>
            </c:numRef>
          </c:val>
          <c:extLst>
            <c:ext xmlns:c16="http://schemas.microsoft.com/office/drawing/2014/chart" uri="{C3380CC4-5D6E-409C-BE32-E72D297353CC}">
              <c16:uniqueId val="{00000008-B24C-4005-A9F4-3F687B94D25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ysClr val="windowText" lastClr="000000"/>
          </a:solidFill>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Hoja2!$F$2:$F$11</c:f>
              <c:numCache>
                <c:formatCode>General</c:formatCode>
                <c:ptCount val="10"/>
                <c:pt idx="0">
                  <c:v>124</c:v>
                </c:pt>
                <c:pt idx="1">
                  <c:v>322</c:v>
                </c:pt>
                <c:pt idx="2">
                  <c:v>528</c:v>
                </c:pt>
                <c:pt idx="3">
                  <c:v>641</c:v>
                </c:pt>
                <c:pt idx="4">
                  <c:v>569</c:v>
                </c:pt>
                <c:pt idx="5">
                  <c:v>274</c:v>
                </c:pt>
                <c:pt idx="6">
                  <c:v>73</c:v>
                </c:pt>
                <c:pt idx="7">
                  <c:v>90</c:v>
                </c:pt>
                <c:pt idx="8">
                  <c:v>99</c:v>
                </c:pt>
                <c:pt idx="9">
                  <c:v>130</c:v>
                </c:pt>
              </c:numCache>
            </c:numRef>
          </c:val>
          <c:extLst>
            <c:ext xmlns:c16="http://schemas.microsoft.com/office/drawing/2014/chart" uri="{C3380CC4-5D6E-409C-BE32-E72D297353CC}">
              <c16:uniqueId val="{00000000-37C3-4EA4-A617-46B30113D24A}"/>
            </c:ext>
          </c:extLst>
        </c:ser>
        <c:dLbls>
          <c:showLegendKey val="0"/>
          <c:showVal val="0"/>
          <c:showCatName val="0"/>
          <c:showSerName val="0"/>
          <c:showPercent val="0"/>
          <c:showBubbleSize val="0"/>
        </c:dLbls>
        <c:gapWidth val="100"/>
        <c:overlap val="-24"/>
        <c:axId val="436039184"/>
        <c:axId val="436036048"/>
      </c:barChart>
      <c:catAx>
        <c:axId val="4360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6036048"/>
        <c:crosses val="autoZero"/>
        <c:auto val="1"/>
        <c:lblAlgn val="ctr"/>
        <c:lblOffset val="100"/>
        <c:noMultiLvlLbl val="0"/>
      </c:catAx>
      <c:valAx>
        <c:axId val="43603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6039184"/>
        <c:crosses val="autoZero"/>
        <c:crossBetween val="between"/>
      </c:valAx>
      <c:spPr>
        <a:solidFill>
          <a:schemeClr val="accent4">
            <a:lumMod val="40000"/>
            <a:lumOff val="60000"/>
          </a:schemeClr>
        </a:solidFill>
        <a:ln>
          <a:noFill/>
        </a:ln>
        <a:effectLst/>
      </c:spPr>
    </c:plotArea>
    <c:plotVisOnly val="1"/>
    <c:dispBlanksAs val="gap"/>
    <c:showDLblsOverMax val="0"/>
  </c:chart>
  <c:spPr>
    <a:noFill/>
    <a:ln>
      <a:noFill/>
    </a:ln>
    <a:effectLst/>
  </c:spPr>
  <c:txPr>
    <a:bodyPr/>
    <a:lstStyle/>
    <a:p>
      <a:pPr>
        <a:defRPr>
          <a:solidFill>
            <a:srgbClr val="000000"/>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rgbClr val="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Hoja2!$D$2:$D$11</c:f>
              <c:numCache>
                <c:formatCode>_("$"* #,##0.00_);_("$"* \(#,##0.00\);_("$"* "-"??_);_(@_)</c:formatCode>
                <c:ptCount val="10"/>
                <c:pt idx="0">
                  <c:v>13209276.090000002</c:v>
                </c:pt>
                <c:pt idx="1">
                  <c:v>25859425.780000005</c:v>
                </c:pt>
                <c:pt idx="2">
                  <c:v>35791978.18</c:v>
                </c:pt>
                <c:pt idx="3">
                  <c:v>81682420.199999928</c:v>
                </c:pt>
                <c:pt idx="4">
                  <c:v>44568949.769999973</c:v>
                </c:pt>
                <c:pt idx="5">
                  <c:v>22990593.190000009</c:v>
                </c:pt>
                <c:pt idx="6">
                  <c:v>6928082.3799999971</c:v>
                </c:pt>
                <c:pt idx="7">
                  <c:v>2073633.66</c:v>
                </c:pt>
                <c:pt idx="8">
                  <c:v>1511088.0999999996</c:v>
                </c:pt>
                <c:pt idx="9">
                  <c:v>2029443.2499999991</c:v>
                </c:pt>
              </c:numCache>
            </c:numRef>
          </c:val>
          <c:extLst>
            <c:ext xmlns:c16="http://schemas.microsoft.com/office/drawing/2014/chart" uri="{C3380CC4-5D6E-409C-BE32-E72D297353CC}">
              <c16:uniqueId val="{00000000-FC0B-457C-B031-4A3FC3D7E7A3}"/>
            </c:ext>
          </c:extLst>
        </c:ser>
        <c:dLbls>
          <c:showLegendKey val="0"/>
          <c:showVal val="0"/>
          <c:showCatName val="0"/>
          <c:showSerName val="0"/>
          <c:showPercent val="0"/>
          <c:showBubbleSize val="0"/>
        </c:dLbls>
        <c:gapWidth val="100"/>
        <c:overlap val="-24"/>
        <c:axId val="435038224"/>
        <c:axId val="435035872"/>
      </c:barChart>
      <c:catAx>
        <c:axId val="43503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5035872"/>
        <c:crosses val="autoZero"/>
        <c:auto val="1"/>
        <c:lblAlgn val="ctr"/>
        <c:lblOffset val="100"/>
        <c:noMultiLvlLbl val="0"/>
      </c:catAx>
      <c:valAx>
        <c:axId val="4350358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5038224"/>
        <c:crosses val="autoZero"/>
        <c:crossBetween val="between"/>
      </c:valAx>
      <c:spPr>
        <a:solidFill>
          <a:schemeClr val="accent4">
            <a:lumMod val="40000"/>
            <a:lumOff val="60000"/>
          </a:schemeClr>
        </a:solidFill>
        <a:ln>
          <a:noFill/>
        </a:ln>
        <a:effectLst/>
      </c:spPr>
    </c:plotArea>
    <c:plotVisOnly val="1"/>
    <c:dispBlanksAs val="gap"/>
    <c:showDLblsOverMax val="0"/>
  </c:chart>
  <c:spPr>
    <a:noFill/>
    <a:ln>
      <a:noFill/>
    </a:ln>
    <a:effectLst/>
  </c:spPr>
  <c:txPr>
    <a:bodyPr/>
    <a:lstStyle/>
    <a:p>
      <a:pPr>
        <a:defRPr>
          <a:solidFill>
            <a:srgbClr val="000000"/>
          </a:solidFill>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Hoja2!$H$2:$H$11</c:f>
              <c:numCache>
                <c:formatCode>_(* #,##0.00_);_(* \(#,##0.00\);_(* "-"??_);_(@_)</c:formatCode>
                <c:ptCount val="10"/>
                <c:pt idx="0">
                  <c:v>7.205322580645162</c:v>
                </c:pt>
                <c:pt idx="1">
                  <c:v>7.046614906832299</c:v>
                </c:pt>
                <c:pt idx="2">
                  <c:v>6.6747169811320752</c:v>
                </c:pt>
                <c:pt idx="3">
                  <c:v>6.7695482866043575</c:v>
                </c:pt>
                <c:pt idx="4">
                  <c:v>6.6775424561403529</c:v>
                </c:pt>
                <c:pt idx="5">
                  <c:v>6.7518115942028984</c:v>
                </c:pt>
                <c:pt idx="6">
                  <c:v>7.8212328767123296</c:v>
                </c:pt>
                <c:pt idx="7">
                  <c:v>7.8638888888888889</c:v>
                </c:pt>
                <c:pt idx="8">
                  <c:v>7.9318181818181817</c:v>
                </c:pt>
                <c:pt idx="9">
                  <c:v>7.9423076923076925</c:v>
                </c:pt>
              </c:numCache>
            </c:numRef>
          </c:val>
          <c:extLst>
            <c:ext xmlns:c16="http://schemas.microsoft.com/office/drawing/2014/chart" uri="{C3380CC4-5D6E-409C-BE32-E72D297353CC}">
              <c16:uniqueId val="{00000000-60C1-4EA1-825D-514315785970}"/>
            </c:ext>
          </c:extLst>
        </c:ser>
        <c:dLbls>
          <c:showLegendKey val="0"/>
          <c:showVal val="0"/>
          <c:showCatName val="0"/>
          <c:showSerName val="0"/>
          <c:showPercent val="0"/>
          <c:showBubbleSize val="0"/>
        </c:dLbls>
        <c:gapWidth val="100"/>
        <c:overlap val="-24"/>
        <c:axId val="435036264"/>
        <c:axId val="435037048"/>
      </c:barChart>
      <c:catAx>
        <c:axId val="43503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5037048"/>
        <c:crosses val="autoZero"/>
        <c:auto val="1"/>
        <c:lblAlgn val="ctr"/>
        <c:lblOffset val="100"/>
        <c:noMultiLvlLbl val="0"/>
      </c:catAx>
      <c:valAx>
        <c:axId val="4350370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ES"/>
          </a:p>
        </c:txPr>
        <c:crossAx val="435036264"/>
        <c:crosses val="autoZero"/>
        <c:crossBetween val="between"/>
      </c:valAx>
      <c:spPr>
        <a:solidFill>
          <a:schemeClr val="accent4">
            <a:lumMod val="40000"/>
            <a:lumOff val="60000"/>
          </a:schemeClr>
        </a:solidFill>
        <a:ln>
          <a:noFill/>
        </a:ln>
        <a:effectLst/>
      </c:spPr>
    </c:plotArea>
    <c:plotVisOnly val="1"/>
    <c:dispBlanksAs val="gap"/>
    <c:showDLblsOverMax val="0"/>
  </c:chart>
  <c:spPr>
    <a:noFill/>
    <a:ln>
      <a:noFill/>
    </a:ln>
    <a:effectLst/>
  </c:spPr>
  <c:txPr>
    <a:bodyPr/>
    <a:lstStyle/>
    <a:p>
      <a:pPr>
        <a:defRPr>
          <a:solidFill>
            <a:srgbClr val="000000"/>
          </a:solidFill>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P1. DECISIÓN DE MERCADO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Porcentaje acumulado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13E-46AD-8FC7-E37FA9527B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3E-46AD-8FC7-E37FA9527B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13E-46AD-8FC7-E37FA9527B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Mercado de Valores</c:v>
                </c:pt>
                <c:pt idx="1">
                  <c:v>Mercado monetario</c:v>
                </c:pt>
                <c:pt idx="2">
                  <c:v>Mercado de divisas</c:v>
                </c:pt>
              </c:strCache>
            </c:strRef>
          </c:cat>
          <c:val>
            <c:numRef>
              <c:f>Hoja1!$B$2:$B$4</c:f>
              <c:numCache>
                <c:formatCode>General</c:formatCode>
                <c:ptCount val="3"/>
                <c:pt idx="0">
                  <c:v>100</c:v>
                </c:pt>
              </c:numCache>
            </c:numRef>
          </c:val>
          <c:extLst>
            <c:ext xmlns:c16="http://schemas.microsoft.com/office/drawing/2014/chart" uri="{C3380CC4-5D6E-409C-BE32-E72D297353CC}">
              <c16:uniqueId val="{00000006-F13E-46AD-8FC7-E37FA9527BC4}"/>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P2. ATRIBUTO IMPORTANTE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0D1-40BD-9E21-2CB23BC6FA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0D1-40BD-9E21-2CB23BC6FA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Hoja1!$B$9:$C$9</c:f>
              <c:strCache>
                <c:ptCount val="2"/>
                <c:pt idx="0">
                  <c:v>Plazos</c:v>
                </c:pt>
                <c:pt idx="1">
                  <c:v>Rendimiento</c:v>
                </c:pt>
              </c:strCache>
            </c:strRef>
          </c:cat>
          <c:val>
            <c:numRef>
              <c:f>Hoja1!$B$10:$C$10</c:f>
              <c:numCache>
                <c:formatCode>General</c:formatCode>
                <c:ptCount val="2"/>
                <c:pt idx="0">
                  <c:v>40</c:v>
                </c:pt>
                <c:pt idx="1">
                  <c:v>40</c:v>
                </c:pt>
              </c:numCache>
            </c:numRef>
          </c:val>
          <c:extLst>
            <c:ext xmlns:c16="http://schemas.microsoft.com/office/drawing/2014/chart" uri="{C3380CC4-5D6E-409C-BE32-E72D297353CC}">
              <c16:uniqueId val="{00000004-50D1-40BD-9E21-2CB23BC6FA42}"/>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50D1-40BD-9E21-2CB23BC6FA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50D1-40BD-9E21-2CB23BC6FA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Hoja1!$B$9:$C$9</c:f>
              <c:strCache>
                <c:ptCount val="2"/>
                <c:pt idx="0">
                  <c:v>Plazos</c:v>
                </c:pt>
                <c:pt idx="1">
                  <c:v>Rendimiento</c:v>
                </c:pt>
              </c:strCache>
            </c:strRef>
          </c:cat>
          <c:val>
            <c:numRef>
              <c:f>Hoja1!$B$11:$C$11</c:f>
              <c:numCache>
                <c:formatCode>General</c:formatCode>
                <c:ptCount val="2"/>
                <c:pt idx="0">
                  <c:v>60</c:v>
                </c:pt>
                <c:pt idx="1">
                  <c:v>100</c:v>
                </c:pt>
              </c:numCache>
            </c:numRef>
          </c:val>
          <c:extLst>
            <c:ext xmlns:c16="http://schemas.microsoft.com/office/drawing/2014/chart" uri="{C3380CC4-5D6E-409C-BE32-E72D297353CC}">
              <c16:uniqueId val="{00000009-50D1-40BD-9E21-2CB23BC6FA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P3. INVERSIONES EN MERCADO DE VALORES ECUATORIANO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1"/>
          <c:order val="0"/>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3EE-4BFC-8DAF-6CFCDA8C6F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3EE-4BFC-8DAF-6CFCDA8C6F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4-F3EE-4BFC-8DAF-6CFCDA8C6FE4}"/>
            </c:ext>
          </c:extLst>
        </c:ser>
        <c:ser>
          <c:idx val="0"/>
          <c:order val="1"/>
          <c:tx>
            <c:strRef>
              <c:f>Hoja1!$B$16</c:f>
              <c:strCache>
                <c:ptCount val="1"/>
                <c:pt idx="0">
                  <c:v>Porcentaje válido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F3EE-4BFC-8DAF-6CFCDA8C6F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F3EE-4BFC-8DAF-6CFCDA8C6F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Hoja1!$A$17:$A$18</c:f>
              <c:strCache>
                <c:ptCount val="2"/>
                <c:pt idx="0">
                  <c:v>SI</c:v>
                </c:pt>
                <c:pt idx="1">
                  <c:v>NO</c:v>
                </c:pt>
              </c:strCache>
            </c:strRef>
          </c:cat>
          <c:val>
            <c:numRef>
              <c:f>Hoja1!$B$17:$B$18</c:f>
              <c:numCache>
                <c:formatCode>General</c:formatCode>
                <c:ptCount val="2"/>
                <c:pt idx="0">
                  <c:v>100</c:v>
                </c:pt>
              </c:numCache>
            </c:numRef>
          </c:val>
          <c:extLst>
            <c:ext xmlns:c16="http://schemas.microsoft.com/office/drawing/2014/chart" uri="{C3380CC4-5D6E-409C-BE32-E72D297353CC}">
              <c16:uniqueId val="{00000009-F3EE-4BFC-8DAF-6CFCDA8C6F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0.xml"/><Relationship Id="rId3" Type="http://schemas.openxmlformats.org/officeDocument/2006/relationships/slide" Target="../slides/slide5.xml"/><Relationship Id="rId7" Type="http://schemas.openxmlformats.org/officeDocument/2006/relationships/slide" Target="../slides/slide14.xml"/><Relationship Id="rId12"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8.xml"/><Relationship Id="rId5" Type="http://schemas.openxmlformats.org/officeDocument/2006/relationships/slide" Target="../slides/slide7.xml"/><Relationship Id="rId10" Type="http://schemas.openxmlformats.org/officeDocument/2006/relationships/slide" Target="../slides/slide17.xml"/><Relationship Id="rId4" Type="http://schemas.openxmlformats.org/officeDocument/2006/relationships/slide" Target="../slides/slide9.xml"/><Relationship Id="rId9" Type="http://schemas.openxmlformats.org/officeDocument/2006/relationships/slide" Target="../slides/slide13.xml"/><Relationship Id="rId14" Type="http://schemas.openxmlformats.org/officeDocument/2006/relationships/image" Target="../media/image4.jpeg"/></Relationships>
</file>

<file path=ppt/diagrams/_rels/data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jpg"/></Relationships>
</file>

<file path=ppt/diagrams/_rels/data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g"/></Relationships>
</file>

<file path=ppt/diagrams/_rels/data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image" Target="../media/image28.jp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jpg"/></Relationships>
</file>

<file path=ppt/diagrams/_rels/drawing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g"/></Relationships>
</file>

<file path=ppt/diagrams/_rels/drawing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image" Target="../media/image2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37494-DE54-4F9D-886C-561AD2D59F0A}" type="doc">
      <dgm:prSet loTypeId="urn:microsoft.com/office/officeart/2008/layout/PictureStrips" loCatId="list" qsTypeId="urn:microsoft.com/office/officeart/2005/8/quickstyle/simple2" qsCatId="simple" csTypeId="urn:microsoft.com/office/officeart/2005/8/colors/accent0_2" csCatId="mainScheme" phldr="1"/>
      <dgm:spPr/>
      <dgm:t>
        <a:bodyPr/>
        <a:lstStyle/>
        <a:p>
          <a:endParaRPr lang="es-ES"/>
        </a:p>
      </dgm:t>
    </dgm:pt>
    <dgm:pt modelId="{C6DE1D6A-5F0C-444F-8286-04541E5C7C3B}">
      <dgm:prSet phldrT="[Texto]" custT="1"/>
      <dgm:spPr/>
      <dgm:t>
        <a:bodyPr/>
        <a:lstStyle/>
        <a:p>
          <a:r>
            <a:rPr lang="es-MX" sz="1400" b="1" u="none">
              <a:latin typeface="+mj-lt"/>
            </a:rPr>
            <a:t>OBJETO DE ESTUDIO</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CBBC54-2C65-423A-9A0C-FC300DDDDE12}" type="parTrans" cxnId="{D1955D35-17F0-4169-8FEF-D71FCD4C5D2E}">
      <dgm:prSet/>
      <dgm:spPr/>
      <dgm:t>
        <a:bodyPr/>
        <a:lstStyle/>
        <a:p>
          <a:endParaRPr lang="es-ES" sz="1400" b="1" u="none">
            <a:solidFill>
              <a:srgbClr val="000000"/>
            </a:solidFill>
            <a:latin typeface="+mj-lt"/>
          </a:endParaRPr>
        </a:p>
      </dgm:t>
    </dgm:pt>
    <dgm:pt modelId="{3E829275-6073-4E36-8893-D55425BB0526}" type="sibTrans" cxnId="{D1955D35-17F0-4169-8FEF-D71FCD4C5D2E}">
      <dgm:prSet/>
      <dgm:spPr/>
      <dgm:t>
        <a:bodyPr/>
        <a:lstStyle/>
        <a:p>
          <a:endParaRPr lang="es-ES" sz="1400" b="1" u="none">
            <a:solidFill>
              <a:srgbClr val="000000"/>
            </a:solidFill>
            <a:latin typeface="+mj-lt"/>
          </a:endParaRPr>
        </a:p>
      </dgm:t>
    </dgm:pt>
    <dgm:pt modelId="{9AC89F03-4133-4AE9-A926-5DCD35848D3D}">
      <dgm:prSet phldrT="[Texto]" custT="1"/>
      <dgm:spPr/>
      <dgm:t>
        <a:bodyPr/>
        <a:lstStyle/>
        <a:p>
          <a:r>
            <a:rPr lang="es-EC" sz="1400" b="1" u="none" dirty="0">
              <a:latin typeface="+mj-lt"/>
            </a:rPr>
            <a:t>PLANTEAMIENTO DEL PROBLEMA, JUSTIFICACIÓN</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9EBC8F8-0810-455B-AB65-F886243EC261}" type="parTrans" cxnId="{7034E3D7-C487-4767-98BB-F84A40F02E9F}">
      <dgm:prSet/>
      <dgm:spPr/>
      <dgm:t>
        <a:bodyPr/>
        <a:lstStyle/>
        <a:p>
          <a:endParaRPr lang="es-ES" sz="1400" b="1" u="none">
            <a:solidFill>
              <a:srgbClr val="000000"/>
            </a:solidFill>
            <a:latin typeface="+mj-lt"/>
          </a:endParaRPr>
        </a:p>
      </dgm:t>
    </dgm:pt>
    <dgm:pt modelId="{32B19651-E83D-466D-ACD4-0BEA4E95DECD}" type="sibTrans" cxnId="{7034E3D7-C487-4767-98BB-F84A40F02E9F}">
      <dgm:prSet/>
      <dgm:spPr/>
      <dgm:t>
        <a:bodyPr/>
        <a:lstStyle/>
        <a:p>
          <a:endParaRPr lang="es-ES" sz="1400" b="1" u="none">
            <a:solidFill>
              <a:srgbClr val="000000"/>
            </a:solidFill>
            <a:latin typeface="+mj-lt"/>
          </a:endParaRPr>
        </a:p>
      </dgm:t>
    </dgm:pt>
    <dgm:pt modelId="{9D5DF9D4-5D14-49E5-B583-68BD147D1814}">
      <dgm:prSet phldrT="[Texto]" custT="1"/>
      <dgm:spPr/>
      <dgm:t>
        <a:bodyPr/>
        <a:lstStyle/>
        <a:p>
          <a:r>
            <a:rPr lang="es-MX" sz="1400" b="1" u="none">
              <a:latin typeface="+mj-lt"/>
            </a:rPr>
            <a:t>OBJETIVOS</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8AD8644-F687-4498-83B4-89DD39272CB8}" type="parTrans" cxnId="{B6F49940-BCD5-4869-AF7D-2189B837A004}">
      <dgm:prSet/>
      <dgm:spPr/>
      <dgm:t>
        <a:bodyPr/>
        <a:lstStyle/>
        <a:p>
          <a:endParaRPr lang="es-ES" sz="1400" b="1" u="none">
            <a:solidFill>
              <a:srgbClr val="000000"/>
            </a:solidFill>
            <a:latin typeface="+mj-lt"/>
          </a:endParaRPr>
        </a:p>
      </dgm:t>
    </dgm:pt>
    <dgm:pt modelId="{4AC38968-C9C1-4C64-82BC-3FEE61526F0F}" type="sibTrans" cxnId="{B6F49940-BCD5-4869-AF7D-2189B837A004}">
      <dgm:prSet/>
      <dgm:spPr/>
      <dgm:t>
        <a:bodyPr/>
        <a:lstStyle/>
        <a:p>
          <a:endParaRPr lang="es-ES" sz="1400" b="1" u="none">
            <a:solidFill>
              <a:srgbClr val="000000"/>
            </a:solidFill>
            <a:latin typeface="+mj-lt"/>
          </a:endParaRPr>
        </a:p>
      </dgm:t>
    </dgm:pt>
    <dgm:pt modelId="{D1554A51-CB3A-44BD-AC1F-056095946475}">
      <dgm:prSet phldrT="[Texto]" custT="1"/>
      <dgm:spPr/>
      <dgm:t>
        <a:bodyPr/>
        <a:lstStyle/>
        <a:p>
          <a:r>
            <a:rPr lang="es-MX" sz="1400" b="1" u="none">
              <a:latin typeface="+mj-lt"/>
            </a:rPr>
            <a:t>PRESUNCIÓN</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ADE011A-B227-432D-98C1-D5BDC8C963C4}" type="parTrans" cxnId="{2163B71C-B44A-45EF-AEA1-FA2871BA2172}">
      <dgm:prSet/>
      <dgm:spPr/>
      <dgm:t>
        <a:bodyPr/>
        <a:lstStyle/>
        <a:p>
          <a:endParaRPr lang="es-ES" sz="1400" b="1" u="none">
            <a:solidFill>
              <a:srgbClr val="000000"/>
            </a:solidFill>
            <a:latin typeface="+mj-lt"/>
          </a:endParaRPr>
        </a:p>
      </dgm:t>
    </dgm:pt>
    <dgm:pt modelId="{FB017B96-C2AD-49C7-94B5-9DA75128AC8E}" type="sibTrans" cxnId="{2163B71C-B44A-45EF-AEA1-FA2871BA2172}">
      <dgm:prSet/>
      <dgm:spPr/>
      <dgm:t>
        <a:bodyPr/>
        <a:lstStyle/>
        <a:p>
          <a:endParaRPr lang="es-ES" sz="1400" b="1" u="none">
            <a:solidFill>
              <a:srgbClr val="000000"/>
            </a:solidFill>
            <a:latin typeface="+mj-lt"/>
          </a:endParaRPr>
        </a:p>
      </dgm:t>
    </dgm:pt>
    <dgm:pt modelId="{B97B07C6-942C-455A-ACA3-9CC43DEF3079}">
      <dgm:prSet phldrT="[Texto]" custT="1"/>
      <dgm:spPr/>
      <dgm:t>
        <a:bodyPr/>
        <a:lstStyle/>
        <a:p>
          <a:r>
            <a:rPr lang="es-MX" sz="1400" b="1" u="none" dirty="0">
              <a:latin typeface="+mj-lt"/>
            </a:rPr>
            <a:t>TEORÍA SOPORTE Y MARCO LEGAL</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9D872CB-A80C-45E2-9916-3196EECB0177}" type="parTrans" cxnId="{647A171C-8985-41C4-A4B2-03C5F46EAB69}">
      <dgm:prSet/>
      <dgm:spPr/>
      <dgm:t>
        <a:bodyPr/>
        <a:lstStyle/>
        <a:p>
          <a:endParaRPr lang="es-ES" sz="1400" b="1" u="none">
            <a:solidFill>
              <a:srgbClr val="000000"/>
            </a:solidFill>
            <a:latin typeface="+mj-lt"/>
          </a:endParaRPr>
        </a:p>
      </dgm:t>
    </dgm:pt>
    <dgm:pt modelId="{F82EC1BC-2B93-49C9-B198-80FA4E235B8B}" type="sibTrans" cxnId="{647A171C-8985-41C4-A4B2-03C5F46EAB69}">
      <dgm:prSet/>
      <dgm:spPr/>
      <dgm:t>
        <a:bodyPr/>
        <a:lstStyle/>
        <a:p>
          <a:endParaRPr lang="es-ES" sz="1400" b="1" u="none">
            <a:solidFill>
              <a:srgbClr val="000000"/>
            </a:solidFill>
            <a:latin typeface="+mj-lt"/>
          </a:endParaRPr>
        </a:p>
      </dgm:t>
    </dgm:pt>
    <dgm:pt modelId="{D98038B5-B51D-40E9-9463-65E5860A344C}">
      <dgm:prSet phldrT="[Texto]" custT="1"/>
      <dgm:spPr/>
      <dgm:t>
        <a:bodyPr/>
        <a:lstStyle/>
        <a:p>
          <a:r>
            <a:rPr lang="es-MX" sz="1400" b="1" u="none">
              <a:latin typeface="+mj-lt"/>
            </a:rPr>
            <a:t>MARCO CONCEPTUAL</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869179C-ADFB-411C-935F-F26EF25B2630}" type="parTrans" cxnId="{823834F4-B9B0-49A6-9525-607860029785}">
      <dgm:prSet/>
      <dgm:spPr/>
      <dgm:t>
        <a:bodyPr/>
        <a:lstStyle/>
        <a:p>
          <a:endParaRPr lang="es-ES" sz="1400" b="1" u="none">
            <a:solidFill>
              <a:srgbClr val="000000"/>
            </a:solidFill>
            <a:latin typeface="+mj-lt"/>
          </a:endParaRPr>
        </a:p>
      </dgm:t>
    </dgm:pt>
    <dgm:pt modelId="{C5F2FD6E-E3BB-4CA5-A817-F02AA5B4FFB6}" type="sibTrans" cxnId="{823834F4-B9B0-49A6-9525-607860029785}">
      <dgm:prSet/>
      <dgm:spPr/>
      <dgm:t>
        <a:bodyPr/>
        <a:lstStyle/>
        <a:p>
          <a:endParaRPr lang="es-ES" sz="1400" b="1" u="none">
            <a:solidFill>
              <a:srgbClr val="000000"/>
            </a:solidFill>
            <a:latin typeface="+mj-lt"/>
          </a:endParaRPr>
        </a:p>
      </dgm:t>
    </dgm:pt>
    <dgm:pt modelId="{BBD9A335-DB13-4748-BECD-A9892C8605A0}">
      <dgm:prSet phldrT="[Texto]" custT="1"/>
      <dgm:spPr/>
      <dgm:t>
        <a:bodyPr/>
        <a:lstStyle/>
        <a:p>
          <a:r>
            <a:rPr lang="es-MX" sz="1400" b="1" u="none" dirty="0">
              <a:latin typeface="+mj-lt"/>
            </a:rPr>
            <a:t>METOLOGÍA</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D48687B-FD15-4548-8689-4E3F997C8B49}" type="parTrans" cxnId="{B3FBECD6-215D-4128-8EB3-569072BD67F8}">
      <dgm:prSet/>
      <dgm:spPr/>
      <dgm:t>
        <a:bodyPr/>
        <a:lstStyle/>
        <a:p>
          <a:endParaRPr lang="es-ES" sz="1400" b="1" u="none">
            <a:solidFill>
              <a:srgbClr val="000000"/>
            </a:solidFill>
            <a:latin typeface="+mj-lt"/>
          </a:endParaRPr>
        </a:p>
      </dgm:t>
    </dgm:pt>
    <dgm:pt modelId="{3B50F08E-FFE5-4AD8-9A13-713D5C16776C}" type="sibTrans" cxnId="{B3FBECD6-215D-4128-8EB3-569072BD67F8}">
      <dgm:prSet/>
      <dgm:spPr/>
      <dgm:t>
        <a:bodyPr/>
        <a:lstStyle/>
        <a:p>
          <a:endParaRPr lang="es-ES" sz="1400" b="1" u="none">
            <a:solidFill>
              <a:srgbClr val="000000"/>
            </a:solidFill>
            <a:latin typeface="+mj-lt"/>
          </a:endParaRPr>
        </a:p>
      </dgm:t>
    </dgm:pt>
    <dgm:pt modelId="{0E3F9D36-57A6-4074-A5C2-EF1817D8541C}">
      <dgm:prSet phldrT="[Texto]" custT="1"/>
      <dgm:spPr/>
      <dgm:t>
        <a:bodyPr/>
        <a:lstStyle/>
        <a:p>
          <a:r>
            <a:rPr lang="es-MX" sz="1400" b="1" u="none">
              <a:latin typeface="+mj-lt"/>
            </a:rPr>
            <a:t>ENCUESTA</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A38F467-93CC-404D-A451-C5B3A60CFD6E}" type="parTrans" cxnId="{DA890F99-28C6-4AC1-BCCD-D1FDD55D8FAE}">
      <dgm:prSet/>
      <dgm:spPr/>
      <dgm:t>
        <a:bodyPr/>
        <a:lstStyle/>
        <a:p>
          <a:endParaRPr lang="es-ES" sz="1400" b="1" u="none">
            <a:solidFill>
              <a:srgbClr val="000000"/>
            </a:solidFill>
            <a:latin typeface="+mj-lt"/>
          </a:endParaRPr>
        </a:p>
      </dgm:t>
    </dgm:pt>
    <dgm:pt modelId="{3CB83F3A-B5AC-4BCF-A584-389C930FF98F}" type="sibTrans" cxnId="{DA890F99-28C6-4AC1-BCCD-D1FDD55D8FAE}">
      <dgm:prSet/>
      <dgm:spPr/>
      <dgm:t>
        <a:bodyPr/>
        <a:lstStyle/>
        <a:p>
          <a:endParaRPr lang="es-ES" sz="1400" b="1" u="none">
            <a:solidFill>
              <a:srgbClr val="000000"/>
            </a:solidFill>
            <a:latin typeface="+mj-lt"/>
          </a:endParaRPr>
        </a:p>
      </dgm:t>
    </dgm:pt>
    <dgm:pt modelId="{1E24752B-3C8E-4B03-8BE9-AF09188C19FB}">
      <dgm:prSet phldrT="[Texto]" custT="1"/>
      <dgm:spPr/>
      <dgm:t>
        <a:bodyPr/>
        <a:lstStyle/>
        <a:p>
          <a:r>
            <a:rPr lang="es-MX" sz="1400" b="1" u="none">
              <a:latin typeface="+mj-lt"/>
            </a:rPr>
            <a:t>OPERACIONES DE REPORTO</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1C33802-71F9-4639-BA5C-7C6DB4E6F282}" type="parTrans" cxnId="{9F806F22-1F4A-4E8E-8868-DFEC0C1A0D9E}">
      <dgm:prSet/>
      <dgm:spPr/>
      <dgm:t>
        <a:bodyPr/>
        <a:lstStyle/>
        <a:p>
          <a:endParaRPr lang="es-ES" sz="1400" b="1" u="none">
            <a:solidFill>
              <a:srgbClr val="000000"/>
            </a:solidFill>
            <a:latin typeface="+mj-lt"/>
          </a:endParaRPr>
        </a:p>
      </dgm:t>
    </dgm:pt>
    <dgm:pt modelId="{E9B2BE41-F9F9-4743-A0A2-0B9DC65EFE4E}" type="sibTrans" cxnId="{9F806F22-1F4A-4E8E-8868-DFEC0C1A0D9E}">
      <dgm:prSet/>
      <dgm:spPr/>
      <dgm:t>
        <a:bodyPr/>
        <a:lstStyle/>
        <a:p>
          <a:endParaRPr lang="es-ES" sz="1400" b="1" u="none">
            <a:solidFill>
              <a:srgbClr val="000000"/>
            </a:solidFill>
            <a:latin typeface="+mj-lt"/>
          </a:endParaRPr>
        </a:p>
      </dgm:t>
    </dgm:pt>
    <dgm:pt modelId="{DD22AD80-5F76-477D-993D-69301519B04E}">
      <dgm:prSet phldrT="[Texto]" custT="1"/>
      <dgm:spPr/>
      <dgm:t>
        <a:bodyPr/>
        <a:lstStyle/>
        <a:p>
          <a:r>
            <a:rPr lang="es-EC" sz="1400" b="1" u="none" dirty="0">
              <a:latin typeface="+mj-lt"/>
            </a:rPr>
            <a:t>EVOLUCIÓN DE LAS NEGOCIACIONES 2010-2019 </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13F043B6-C218-40C6-885A-87E0EC96DAE7}" type="parTrans" cxnId="{D30A8623-9F4F-490D-B1E6-5F62A8AA3B24}">
      <dgm:prSet/>
      <dgm:spPr/>
      <dgm:t>
        <a:bodyPr/>
        <a:lstStyle/>
        <a:p>
          <a:endParaRPr lang="es-ES" sz="1400" b="1" u="none">
            <a:solidFill>
              <a:srgbClr val="000000"/>
            </a:solidFill>
            <a:latin typeface="+mj-lt"/>
          </a:endParaRPr>
        </a:p>
      </dgm:t>
    </dgm:pt>
    <dgm:pt modelId="{5AF8A775-2B7A-4D7C-81EF-6B22C1ED1BB8}" type="sibTrans" cxnId="{D30A8623-9F4F-490D-B1E6-5F62A8AA3B24}">
      <dgm:prSet/>
      <dgm:spPr/>
      <dgm:t>
        <a:bodyPr/>
        <a:lstStyle/>
        <a:p>
          <a:endParaRPr lang="es-ES" sz="1400" b="1" u="none">
            <a:solidFill>
              <a:srgbClr val="000000"/>
            </a:solidFill>
            <a:latin typeface="+mj-lt"/>
          </a:endParaRPr>
        </a:p>
      </dgm:t>
    </dgm:pt>
    <dgm:pt modelId="{D9C1ED87-F0C8-46F3-AAF5-F8E08DCF16FB}">
      <dgm:prSet phldrT="[Texto]" custT="1"/>
      <dgm:spPr/>
      <dgm:t>
        <a:bodyPr/>
        <a:lstStyle/>
        <a:p>
          <a:r>
            <a:rPr lang="es-MX" sz="1400" b="1" u="none">
              <a:latin typeface="+mj-lt"/>
            </a:rPr>
            <a:t>ENTREVISTA</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164BCD8F-471E-429C-A275-CE59737AE206}" type="parTrans" cxnId="{A6337F01-ABD8-47CE-9A5B-7668B2A31E3A}">
      <dgm:prSet/>
      <dgm:spPr/>
      <dgm:t>
        <a:bodyPr/>
        <a:lstStyle/>
        <a:p>
          <a:endParaRPr lang="es-ES" sz="1400" b="1" u="none">
            <a:solidFill>
              <a:srgbClr val="000000"/>
            </a:solidFill>
            <a:latin typeface="+mj-lt"/>
          </a:endParaRPr>
        </a:p>
      </dgm:t>
    </dgm:pt>
    <dgm:pt modelId="{2D8C17FF-F2A5-4A52-9E5B-3B3B3A468BAB}" type="sibTrans" cxnId="{A6337F01-ABD8-47CE-9A5B-7668B2A31E3A}">
      <dgm:prSet/>
      <dgm:spPr/>
      <dgm:t>
        <a:bodyPr/>
        <a:lstStyle/>
        <a:p>
          <a:endParaRPr lang="es-ES" sz="1400" b="1" u="none">
            <a:solidFill>
              <a:srgbClr val="000000"/>
            </a:solidFill>
            <a:latin typeface="+mj-lt"/>
          </a:endParaRPr>
        </a:p>
      </dgm:t>
    </dgm:pt>
    <dgm:pt modelId="{C1193ECC-A3C2-4EA0-AB02-8BAE16140A4C}">
      <dgm:prSet phldrT="[Texto]" custT="1"/>
      <dgm:spPr/>
      <dgm:t>
        <a:bodyPr/>
        <a:lstStyle/>
        <a:p>
          <a:r>
            <a:rPr lang="es-ES" sz="1400" b="1" u="none" dirty="0">
              <a:latin typeface="+mj-lt"/>
            </a:rPr>
            <a:t>OPERACIONES DE REPORTO BURSÁTIL VS CRÉDITOS FINANCIEROS </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A2644575-DB39-41B6-8782-98FB0B7CCE4B}" type="parTrans" cxnId="{5E5E3B03-3EA2-4560-A6E0-9EDEF6CBEF6C}">
      <dgm:prSet/>
      <dgm:spPr/>
      <dgm:t>
        <a:bodyPr/>
        <a:lstStyle/>
        <a:p>
          <a:endParaRPr lang="es-ES" sz="1400" b="1" u="none">
            <a:solidFill>
              <a:srgbClr val="000000"/>
            </a:solidFill>
            <a:latin typeface="+mj-lt"/>
          </a:endParaRPr>
        </a:p>
      </dgm:t>
    </dgm:pt>
    <dgm:pt modelId="{D8BC3CE5-F915-4F96-9BDB-0758F175D254}" type="sibTrans" cxnId="{5E5E3B03-3EA2-4560-A6E0-9EDEF6CBEF6C}">
      <dgm:prSet/>
      <dgm:spPr/>
      <dgm:t>
        <a:bodyPr/>
        <a:lstStyle/>
        <a:p>
          <a:endParaRPr lang="es-ES" sz="1400" b="1" u="none">
            <a:solidFill>
              <a:srgbClr val="000000"/>
            </a:solidFill>
            <a:latin typeface="+mj-lt"/>
          </a:endParaRPr>
        </a:p>
      </dgm:t>
    </dgm:pt>
    <dgm:pt modelId="{A6DDE6CD-2085-4AB8-8A26-200995A45DAD}">
      <dgm:prSet phldrT="[Texto]" custT="1"/>
      <dgm:spPr/>
      <dgm:t>
        <a:bodyPr/>
        <a:lstStyle/>
        <a:p>
          <a:r>
            <a:rPr lang="es-MX" sz="1400" b="1" u="none">
              <a:latin typeface="+mj-lt"/>
            </a:rPr>
            <a:t>ANALISIS DE LA PRESUNCIÓN</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34172681-5A4D-43E8-ABDB-8EE5042A54B6}" type="parTrans" cxnId="{8AEF6659-60A6-438E-881F-552744CB4697}">
      <dgm:prSet/>
      <dgm:spPr/>
      <dgm:t>
        <a:bodyPr/>
        <a:lstStyle/>
        <a:p>
          <a:endParaRPr lang="es-ES" sz="1400" b="1" u="none">
            <a:solidFill>
              <a:srgbClr val="000000"/>
            </a:solidFill>
            <a:latin typeface="+mj-lt"/>
          </a:endParaRPr>
        </a:p>
      </dgm:t>
    </dgm:pt>
    <dgm:pt modelId="{306EB348-ADE4-46AE-8E01-2A8EBA0EBBFC}" type="sibTrans" cxnId="{8AEF6659-60A6-438E-881F-552744CB4697}">
      <dgm:prSet/>
      <dgm:spPr/>
      <dgm:t>
        <a:bodyPr/>
        <a:lstStyle/>
        <a:p>
          <a:endParaRPr lang="es-ES" sz="1400" b="1" u="none">
            <a:solidFill>
              <a:srgbClr val="000000"/>
            </a:solidFill>
            <a:latin typeface="+mj-lt"/>
          </a:endParaRPr>
        </a:p>
      </dgm:t>
    </dgm:pt>
    <dgm:pt modelId="{66D4A9CC-53A0-460F-A5D5-A18C2235D4C9}">
      <dgm:prSet phldrT="[Texto]" custT="1"/>
      <dgm:spPr/>
      <dgm:t>
        <a:bodyPr/>
        <a:lstStyle/>
        <a:p>
          <a:r>
            <a:rPr lang="es-MX" sz="1400" b="1" u="none">
              <a:latin typeface="+mj-lt"/>
            </a:rPr>
            <a:t>CONCLUSIONES Y RECOMENDACIONES</a:t>
          </a:r>
          <a:endParaRPr lang="es-ES" sz="1400" b="1" u="none" dirty="0">
            <a:latin typeface="+mj-lt"/>
          </a:endParaRP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A113A276-C56E-4F02-B682-E2BFEE31D28B}" type="parTrans" cxnId="{C520549A-0375-46A2-9E54-A9790331C925}">
      <dgm:prSet/>
      <dgm:spPr/>
      <dgm:t>
        <a:bodyPr/>
        <a:lstStyle/>
        <a:p>
          <a:endParaRPr lang="es-ES" sz="1400" b="1" u="none">
            <a:solidFill>
              <a:srgbClr val="000000"/>
            </a:solidFill>
            <a:latin typeface="+mj-lt"/>
          </a:endParaRPr>
        </a:p>
      </dgm:t>
    </dgm:pt>
    <dgm:pt modelId="{4E17BAB2-6CFA-43D6-A255-79AC21E8908D}" type="sibTrans" cxnId="{C520549A-0375-46A2-9E54-A9790331C925}">
      <dgm:prSet/>
      <dgm:spPr/>
      <dgm:t>
        <a:bodyPr/>
        <a:lstStyle/>
        <a:p>
          <a:endParaRPr lang="es-ES" sz="1400" b="1" u="none">
            <a:solidFill>
              <a:srgbClr val="000000"/>
            </a:solidFill>
            <a:latin typeface="+mj-lt"/>
          </a:endParaRPr>
        </a:p>
      </dgm:t>
    </dgm:pt>
    <dgm:pt modelId="{2202521C-F97F-487C-BC28-C2485AEF92C7}" type="pres">
      <dgm:prSet presAssocID="{E1537494-DE54-4F9D-886C-561AD2D59F0A}" presName="Name0" presStyleCnt="0">
        <dgm:presLayoutVars>
          <dgm:dir/>
          <dgm:resizeHandles val="exact"/>
        </dgm:presLayoutVars>
      </dgm:prSet>
      <dgm:spPr/>
    </dgm:pt>
    <dgm:pt modelId="{76F3F276-06B1-4A17-B746-4F67BF77B87A}" type="pres">
      <dgm:prSet presAssocID="{C6DE1D6A-5F0C-444F-8286-04541E5C7C3B}" presName="composite" presStyleCnt="0"/>
      <dgm:spPr/>
    </dgm:pt>
    <dgm:pt modelId="{58AC2DAD-037B-47FE-B9DB-C9793CFDB5AD}" type="pres">
      <dgm:prSet presAssocID="{C6DE1D6A-5F0C-444F-8286-04541E5C7C3B}" presName="rect1" presStyleLbl="trAlignAcc1" presStyleIdx="0" presStyleCnt="14">
        <dgm:presLayoutVars>
          <dgm:bulletEnabled val="1"/>
        </dgm:presLayoutVars>
      </dgm:prSet>
      <dgm:spPr/>
    </dgm:pt>
    <dgm:pt modelId="{92973089-1DDA-4B46-AA4E-3B73BE9B8EE2}" type="pres">
      <dgm:prSet presAssocID="{C6DE1D6A-5F0C-444F-8286-04541E5C7C3B}" presName="rect2" presStyleLbl="fgImgPlace1" presStyleIdx="0"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83AA39B-9A6F-4518-B9D7-6D8CFADB8FC6}" type="pres">
      <dgm:prSet presAssocID="{3E829275-6073-4E36-8893-D55425BB0526}" presName="sibTrans" presStyleCnt="0"/>
      <dgm:spPr/>
    </dgm:pt>
    <dgm:pt modelId="{F66C1803-5D3F-4410-B120-F250165424AF}" type="pres">
      <dgm:prSet presAssocID="{9AC89F03-4133-4AE9-A926-5DCD35848D3D}" presName="composite" presStyleCnt="0"/>
      <dgm:spPr/>
    </dgm:pt>
    <dgm:pt modelId="{0D498E60-FD17-4866-85B2-E317EB988E36}" type="pres">
      <dgm:prSet presAssocID="{9AC89F03-4133-4AE9-A926-5DCD35848D3D}" presName="rect1" presStyleLbl="trAlignAcc1" presStyleIdx="1" presStyleCnt="14">
        <dgm:presLayoutVars>
          <dgm:bulletEnabled val="1"/>
        </dgm:presLayoutVars>
      </dgm:prSet>
      <dgm:spPr/>
    </dgm:pt>
    <dgm:pt modelId="{8E4E4573-D15D-4603-A3B9-6B42A330BFB3}" type="pres">
      <dgm:prSet presAssocID="{9AC89F03-4133-4AE9-A926-5DCD35848D3D}" presName="rect2" presStyleLbl="fgImgPlace1" presStyleIdx="1"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2CAC606-6F42-427B-A302-6563CEDAAD14}" type="pres">
      <dgm:prSet presAssocID="{32B19651-E83D-466D-ACD4-0BEA4E95DECD}" presName="sibTrans" presStyleCnt="0"/>
      <dgm:spPr/>
    </dgm:pt>
    <dgm:pt modelId="{07AF6EFE-7F18-4E5C-A247-1427CF77CEC1}" type="pres">
      <dgm:prSet presAssocID="{9D5DF9D4-5D14-49E5-B583-68BD147D1814}" presName="composite" presStyleCnt="0"/>
      <dgm:spPr/>
    </dgm:pt>
    <dgm:pt modelId="{25C5E595-173F-48C7-9510-2CABD766DFB1}" type="pres">
      <dgm:prSet presAssocID="{9D5DF9D4-5D14-49E5-B583-68BD147D1814}" presName="rect1" presStyleLbl="trAlignAcc1" presStyleIdx="2" presStyleCnt="14">
        <dgm:presLayoutVars>
          <dgm:bulletEnabled val="1"/>
        </dgm:presLayoutVars>
      </dgm:prSet>
      <dgm:spPr/>
    </dgm:pt>
    <dgm:pt modelId="{84777DE4-0AA2-497E-9A24-396D0E2F7C1F}" type="pres">
      <dgm:prSet presAssocID="{9D5DF9D4-5D14-49E5-B583-68BD147D1814}" presName="rect2" presStyleLbl="fgImgPlace1" presStyleIdx="2"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BE6944A5-DEFE-4C6C-A621-F207963C642D}" type="pres">
      <dgm:prSet presAssocID="{4AC38968-C9C1-4C64-82BC-3FEE61526F0F}" presName="sibTrans" presStyleCnt="0"/>
      <dgm:spPr/>
    </dgm:pt>
    <dgm:pt modelId="{69526674-5EDB-4D37-9B2C-C0AE96E6FAC5}" type="pres">
      <dgm:prSet presAssocID="{B97B07C6-942C-455A-ACA3-9CC43DEF3079}" presName="composite" presStyleCnt="0"/>
      <dgm:spPr/>
    </dgm:pt>
    <dgm:pt modelId="{8000EBA1-0659-4C8C-8313-2B9CF15EB965}" type="pres">
      <dgm:prSet presAssocID="{B97B07C6-942C-455A-ACA3-9CC43DEF3079}" presName="rect1" presStyleLbl="trAlignAcc1" presStyleIdx="3" presStyleCnt="14">
        <dgm:presLayoutVars>
          <dgm:bulletEnabled val="1"/>
        </dgm:presLayoutVars>
      </dgm:prSet>
      <dgm:spPr/>
    </dgm:pt>
    <dgm:pt modelId="{00367945-E50E-40C9-81B3-DA2A588657EB}" type="pres">
      <dgm:prSet presAssocID="{B97B07C6-942C-455A-ACA3-9CC43DEF3079}" presName="rect2" presStyleLbl="fgImgPlace1" presStyleIdx="3"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1579EA31-4855-476F-9B97-6E8BC7C1D401}" type="pres">
      <dgm:prSet presAssocID="{F82EC1BC-2B93-49C9-B198-80FA4E235B8B}" presName="sibTrans" presStyleCnt="0"/>
      <dgm:spPr/>
    </dgm:pt>
    <dgm:pt modelId="{3FC484B3-E8DC-4E6F-873F-714041FEC9F5}" type="pres">
      <dgm:prSet presAssocID="{D98038B5-B51D-40E9-9463-65E5860A344C}" presName="composite" presStyleCnt="0"/>
      <dgm:spPr/>
    </dgm:pt>
    <dgm:pt modelId="{859FB8F1-AF2B-4D73-82D9-E731E64AEE16}" type="pres">
      <dgm:prSet presAssocID="{D98038B5-B51D-40E9-9463-65E5860A344C}" presName="rect1" presStyleLbl="trAlignAcc1" presStyleIdx="4" presStyleCnt="14">
        <dgm:presLayoutVars>
          <dgm:bulletEnabled val="1"/>
        </dgm:presLayoutVars>
      </dgm:prSet>
      <dgm:spPr/>
    </dgm:pt>
    <dgm:pt modelId="{9D7BE90A-A10A-4908-9532-BF7BB794A1AA}" type="pres">
      <dgm:prSet presAssocID="{D98038B5-B51D-40E9-9463-65E5860A344C}" presName="rect2" presStyleLbl="fgImgPlace1" presStyleIdx="4"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C182BF83-118C-4AAC-978B-35F0CAD3FB25}" type="pres">
      <dgm:prSet presAssocID="{C5F2FD6E-E3BB-4CA5-A817-F02AA5B4FFB6}" presName="sibTrans" presStyleCnt="0"/>
      <dgm:spPr/>
    </dgm:pt>
    <dgm:pt modelId="{48473C26-A998-4678-879B-5962E559FCF9}" type="pres">
      <dgm:prSet presAssocID="{BBD9A335-DB13-4748-BECD-A9892C8605A0}" presName="composite" presStyleCnt="0"/>
      <dgm:spPr/>
    </dgm:pt>
    <dgm:pt modelId="{57DBA99C-40C3-4BB7-9968-A7BFC09EA8B2}" type="pres">
      <dgm:prSet presAssocID="{BBD9A335-DB13-4748-BECD-A9892C8605A0}" presName="rect1" presStyleLbl="trAlignAcc1" presStyleIdx="5" presStyleCnt="14">
        <dgm:presLayoutVars>
          <dgm:bulletEnabled val="1"/>
        </dgm:presLayoutVars>
      </dgm:prSet>
      <dgm:spPr/>
    </dgm:pt>
    <dgm:pt modelId="{17295A47-8FC5-4ED9-8073-587CB8B6B57E}" type="pres">
      <dgm:prSet presAssocID="{BBD9A335-DB13-4748-BECD-A9892C8605A0}" presName="rect2" presStyleLbl="fgImgPlace1" presStyleIdx="5"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DE205527-6A60-492E-81E7-83B60541FDF4}" type="pres">
      <dgm:prSet presAssocID="{3B50F08E-FFE5-4AD8-9A13-713D5C16776C}" presName="sibTrans" presStyleCnt="0"/>
      <dgm:spPr/>
    </dgm:pt>
    <dgm:pt modelId="{C5FD0B3E-131C-4A33-B153-682C55D629CF}" type="pres">
      <dgm:prSet presAssocID="{D1554A51-CB3A-44BD-AC1F-056095946475}" presName="composite" presStyleCnt="0"/>
      <dgm:spPr/>
    </dgm:pt>
    <dgm:pt modelId="{3A346546-B328-4F1E-97BC-7C627DA1E07C}" type="pres">
      <dgm:prSet presAssocID="{D1554A51-CB3A-44BD-AC1F-056095946475}" presName="rect1" presStyleLbl="trAlignAcc1" presStyleIdx="6" presStyleCnt="14">
        <dgm:presLayoutVars>
          <dgm:bulletEnabled val="1"/>
        </dgm:presLayoutVars>
      </dgm:prSet>
      <dgm:spPr/>
    </dgm:pt>
    <dgm:pt modelId="{ABF84CDF-6B53-4BF2-91A3-8839B07ED536}" type="pres">
      <dgm:prSet presAssocID="{D1554A51-CB3A-44BD-AC1F-056095946475}" presName="rect2" presStyleLbl="fgImgPlace1" presStyleIdx="6"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7D9F3DA7-2E9C-43A5-9813-78DD0A32437A}" type="pres">
      <dgm:prSet presAssocID="{FB017B96-C2AD-49C7-94B5-9DA75128AC8E}" presName="sibTrans" presStyleCnt="0"/>
      <dgm:spPr/>
    </dgm:pt>
    <dgm:pt modelId="{C5D028E9-34A6-40DD-81E9-7799DA7A9154}" type="pres">
      <dgm:prSet presAssocID="{1E24752B-3C8E-4B03-8BE9-AF09188C19FB}" presName="composite" presStyleCnt="0"/>
      <dgm:spPr/>
    </dgm:pt>
    <dgm:pt modelId="{E81BAFB1-8189-4618-A030-1065132130BF}" type="pres">
      <dgm:prSet presAssocID="{1E24752B-3C8E-4B03-8BE9-AF09188C19FB}" presName="rect1" presStyleLbl="trAlignAcc1" presStyleIdx="7" presStyleCnt="14">
        <dgm:presLayoutVars>
          <dgm:bulletEnabled val="1"/>
        </dgm:presLayoutVars>
      </dgm:prSet>
      <dgm:spPr/>
    </dgm:pt>
    <dgm:pt modelId="{B0F9ECA3-97ED-4A08-8EEA-D1162643181E}" type="pres">
      <dgm:prSet presAssocID="{1E24752B-3C8E-4B03-8BE9-AF09188C19FB}" presName="rect2" presStyleLbl="fgImgPlace1" presStyleIdx="7"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6F1BA5FA-8204-4B40-A556-F057DB47233F}" type="pres">
      <dgm:prSet presAssocID="{E9B2BE41-F9F9-4743-A0A2-0B9DC65EFE4E}" presName="sibTrans" presStyleCnt="0"/>
      <dgm:spPr/>
    </dgm:pt>
    <dgm:pt modelId="{AD688ED8-0584-4783-A767-9C7D8FF928D7}" type="pres">
      <dgm:prSet presAssocID="{DD22AD80-5F76-477D-993D-69301519B04E}" presName="composite" presStyleCnt="0"/>
      <dgm:spPr/>
    </dgm:pt>
    <dgm:pt modelId="{635321EE-C589-4E75-8688-CBF25F1689A2}" type="pres">
      <dgm:prSet presAssocID="{DD22AD80-5F76-477D-993D-69301519B04E}" presName="rect1" presStyleLbl="trAlignAcc1" presStyleIdx="8" presStyleCnt="14">
        <dgm:presLayoutVars>
          <dgm:bulletEnabled val="1"/>
        </dgm:presLayoutVars>
      </dgm:prSet>
      <dgm:spPr/>
    </dgm:pt>
    <dgm:pt modelId="{3F2F18A8-B65B-4BA9-BC55-EB1A63EE1CE1}" type="pres">
      <dgm:prSet presAssocID="{DD22AD80-5F76-477D-993D-69301519B04E}" presName="rect2" presStyleLbl="fgImgPlace1" presStyleIdx="8"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23C74E38-BD3B-4956-A26C-136D3C51FA3C}" type="pres">
      <dgm:prSet presAssocID="{5AF8A775-2B7A-4D7C-81EF-6B22C1ED1BB8}" presName="sibTrans" presStyleCnt="0"/>
      <dgm:spPr/>
    </dgm:pt>
    <dgm:pt modelId="{71F442E1-6DD0-422C-8AED-135E49F0F3D5}" type="pres">
      <dgm:prSet presAssocID="{0E3F9D36-57A6-4074-A5C2-EF1817D8541C}" presName="composite" presStyleCnt="0"/>
      <dgm:spPr/>
    </dgm:pt>
    <dgm:pt modelId="{83E493C7-1B30-4343-B10C-91AAB388ACC9}" type="pres">
      <dgm:prSet presAssocID="{0E3F9D36-57A6-4074-A5C2-EF1817D8541C}" presName="rect1" presStyleLbl="trAlignAcc1" presStyleIdx="9" presStyleCnt="14">
        <dgm:presLayoutVars>
          <dgm:bulletEnabled val="1"/>
        </dgm:presLayoutVars>
      </dgm:prSet>
      <dgm:spPr/>
    </dgm:pt>
    <dgm:pt modelId="{3C4BEB1F-0706-4FB6-A957-EFA4D903C257}" type="pres">
      <dgm:prSet presAssocID="{0E3F9D36-57A6-4074-A5C2-EF1817D8541C}" presName="rect2" presStyleLbl="fgImgPlace1" presStyleIdx="9"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2A7AA728-D1DD-4538-B215-BE9CB3562545}" type="pres">
      <dgm:prSet presAssocID="{3CB83F3A-B5AC-4BCF-A584-389C930FF98F}" presName="sibTrans" presStyleCnt="0"/>
      <dgm:spPr/>
    </dgm:pt>
    <dgm:pt modelId="{17A9A1B7-0E63-4DC2-BC93-67FD0A017878}" type="pres">
      <dgm:prSet presAssocID="{D9C1ED87-F0C8-46F3-AAF5-F8E08DCF16FB}" presName="composite" presStyleCnt="0"/>
      <dgm:spPr/>
    </dgm:pt>
    <dgm:pt modelId="{44CAD160-25F4-4E74-BADE-54B93D1A0FE6}" type="pres">
      <dgm:prSet presAssocID="{D9C1ED87-F0C8-46F3-AAF5-F8E08DCF16FB}" presName="rect1" presStyleLbl="trAlignAcc1" presStyleIdx="10" presStyleCnt="14">
        <dgm:presLayoutVars>
          <dgm:bulletEnabled val="1"/>
        </dgm:presLayoutVars>
      </dgm:prSet>
      <dgm:spPr/>
    </dgm:pt>
    <dgm:pt modelId="{8C3B3D52-D67E-4473-8AE0-AF02A91B4E1C}" type="pres">
      <dgm:prSet presAssocID="{D9C1ED87-F0C8-46F3-AAF5-F8E08DCF16FB}" presName="rect2" presStyleLbl="fgImgPlace1" presStyleIdx="10"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A1580296-FBEE-43DA-BD67-A001E692473F}" type="pres">
      <dgm:prSet presAssocID="{2D8C17FF-F2A5-4A52-9E5B-3B3B3A468BAB}" presName="sibTrans" presStyleCnt="0"/>
      <dgm:spPr/>
    </dgm:pt>
    <dgm:pt modelId="{8BAA707A-806D-40C0-8B34-49A07D774525}" type="pres">
      <dgm:prSet presAssocID="{C1193ECC-A3C2-4EA0-AB02-8BAE16140A4C}" presName="composite" presStyleCnt="0"/>
      <dgm:spPr/>
    </dgm:pt>
    <dgm:pt modelId="{95ECD45E-D2B1-4E80-AC16-D2AF5FB5971C}" type="pres">
      <dgm:prSet presAssocID="{C1193ECC-A3C2-4EA0-AB02-8BAE16140A4C}" presName="rect1" presStyleLbl="trAlignAcc1" presStyleIdx="11" presStyleCnt="14">
        <dgm:presLayoutVars>
          <dgm:bulletEnabled val="1"/>
        </dgm:presLayoutVars>
      </dgm:prSet>
      <dgm:spPr/>
    </dgm:pt>
    <dgm:pt modelId="{15958F05-47E5-437F-B632-5F01336DECE1}" type="pres">
      <dgm:prSet presAssocID="{C1193ECC-A3C2-4EA0-AB02-8BAE16140A4C}" presName="rect2" presStyleLbl="fgImgPlace1" presStyleIdx="11"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74B8A917-F3A5-4751-8F80-82FE7E18DFBE}" type="pres">
      <dgm:prSet presAssocID="{D8BC3CE5-F915-4F96-9BDB-0758F175D254}" presName="sibTrans" presStyleCnt="0"/>
      <dgm:spPr/>
    </dgm:pt>
    <dgm:pt modelId="{97F1ACE7-66F7-42EC-80B9-4504A443BBFC}" type="pres">
      <dgm:prSet presAssocID="{A6DDE6CD-2085-4AB8-8A26-200995A45DAD}" presName="composite" presStyleCnt="0"/>
      <dgm:spPr/>
    </dgm:pt>
    <dgm:pt modelId="{D2C319F2-D738-4845-A79E-E975690C6849}" type="pres">
      <dgm:prSet presAssocID="{A6DDE6CD-2085-4AB8-8A26-200995A45DAD}" presName="rect1" presStyleLbl="trAlignAcc1" presStyleIdx="12" presStyleCnt="14">
        <dgm:presLayoutVars>
          <dgm:bulletEnabled val="1"/>
        </dgm:presLayoutVars>
      </dgm:prSet>
      <dgm:spPr/>
    </dgm:pt>
    <dgm:pt modelId="{B7503AAE-F8FC-440A-8E3F-07E5695C90CC}" type="pres">
      <dgm:prSet presAssocID="{A6DDE6CD-2085-4AB8-8A26-200995A45DAD}" presName="rect2" presStyleLbl="fgImgPlace1" presStyleIdx="12"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 modelId="{95AAB5DF-EB67-4236-A435-A5C7A3F8BCA6}" type="pres">
      <dgm:prSet presAssocID="{306EB348-ADE4-46AE-8E01-2A8EBA0EBBFC}" presName="sibTrans" presStyleCnt="0"/>
      <dgm:spPr/>
    </dgm:pt>
    <dgm:pt modelId="{16580F18-C6ED-4044-9C22-AACFA0957816}" type="pres">
      <dgm:prSet presAssocID="{66D4A9CC-53A0-460F-A5D5-A18C2235D4C9}" presName="composite" presStyleCnt="0"/>
      <dgm:spPr/>
    </dgm:pt>
    <dgm:pt modelId="{B128A19C-1737-4141-97E3-68DD2E4BCF3B}" type="pres">
      <dgm:prSet presAssocID="{66D4A9CC-53A0-460F-A5D5-A18C2235D4C9}" presName="rect1" presStyleLbl="trAlignAcc1" presStyleIdx="13" presStyleCnt="14">
        <dgm:presLayoutVars>
          <dgm:bulletEnabled val="1"/>
        </dgm:presLayoutVars>
      </dgm:prSet>
      <dgm:spPr/>
    </dgm:pt>
    <dgm:pt modelId="{18E568C2-AD08-4052-A7AB-7B0BCACB3FF9}" type="pres">
      <dgm:prSet presAssocID="{66D4A9CC-53A0-460F-A5D5-A18C2235D4C9}" presName="rect2" presStyleLbl="fgImgPlace1" presStyleIdx="13" presStyleCnt="14"/>
      <dgm:spPr>
        <a:blipFill>
          <a:blip xmlns:r="http://schemas.openxmlformats.org/officeDocument/2006/relationships" r:embed="rId14" cstate="print">
            <a:extLst>
              <a:ext uri="{28A0092B-C50C-407E-A947-70E740481C1C}">
                <a14:useLocalDpi xmlns:a14="http://schemas.microsoft.com/office/drawing/2010/main" val="0"/>
              </a:ext>
            </a:extLst>
          </a:blip>
          <a:srcRect/>
          <a:stretch>
            <a:fillRect l="-25000" r="-25000"/>
          </a:stretch>
        </a:blipFill>
      </dgm:spPr>
    </dgm:pt>
  </dgm:ptLst>
  <dgm:cxnLst>
    <dgm:cxn modelId="{A6337F01-ABD8-47CE-9A5B-7668B2A31E3A}" srcId="{E1537494-DE54-4F9D-886C-561AD2D59F0A}" destId="{D9C1ED87-F0C8-46F3-AAF5-F8E08DCF16FB}" srcOrd="10" destOrd="0" parTransId="{164BCD8F-471E-429C-A275-CE59737AE206}" sibTransId="{2D8C17FF-F2A5-4A52-9E5B-3B3B3A468BAB}"/>
    <dgm:cxn modelId="{5E5E3B03-3EA2-4560-A6E0-9EDEF6CBEF6C}" srcId="{E1537494-DE54-4F9D-886C-561AD2D59F0A}" destId="{C1193ECC-A3C2-4EA0-AB02-8BAE16140A4C}" srcOrd="11" destOrd="0" parTransId="{A2644575-DB39-41B6-8782-98FB0B7CCE4B}" sibTransId="{D8BC3CE5-F915-4F96-9BDB-0758F175D254}"/>
    <dgm:cxn modelId="{647A171C-8985-41C4-A4B2-03C5F46EAB69}" srcId="{E1537494-DE54-4F9D-886C-561AD2D59F0A}" destId="{B97B07C6-942C-455A-ACA3-9CC43DEF3079}" srcOrd="3" destOrd="0" parTransId="{49D872CB-A80C-45E2-9916-3196EECB0177}" sibTransId="{F82EC1BC-2B93-49C9-B198-80FA4E235B8B}"/>
    <dgm:cxn modelId="{2163B71C-B44A-45EF-AEA1-FA2871BA2172}" srcId="{E1537494-DE54-4F9D-886C-561AD2D59F0A}" destId="{D1554A51-CB3A-44BD-AC1F-056095946475}" srcOrd="6" destOrd="0" parTransId="{9ADE011A-B227-432D-98C1-D5BDC8C963C4}" sibTransId="{FB017B96-C2AD-49C7-94B5-9DA75128AC8E}"/>
    <dgm:cxn modelId="{9F806F22-1F4A-4E8E-8868-DFEC0C1A0D9E}" srcId="{E1537494-DE54-4F9D-886C-561AD2D59F0A}" destId="{1E24752B-3C8E-4B03-8BE9-AF09188C19FB}" srcOrd="7" destOrd="0" parTransId="{11C33802-71F9-4639-BA5C-7C6DB4E6F282}" sibTransId="{E9B2BE41-F9F9-4743-A0A2-0B9DC65EFE4E}"/>
    <dgm:cxn modelId="{D30A8623-9F4F-490D-B1E6-5F62A8AA3B24}" srcId="{E1537494-DE54-4F9D-886C-561AD2D59F0A}" destId="{DD22AD80-5F76-477D-993D-69301519B04E}" srcOrd="8" destOrd="0" parTransId="{13F043B6-C218-40C6-885A-87E0EC96DAE7}" sibTransId="{5AF8A775-2B7A-4D7C-81EF-6B22C1ED1BB8}"/>
    <dgm:cxn modelId="{D1955D35-17F0-4169-8FEF-D71FCD4C5D2E}" srcId="{E1537494-DE54-4F9D-886C-561AD2D59F0A}" destId="{C6DE1D6A-5F0C-444F-8286-04541E5C7C3B}" srcOrd="0" destOrd="0" parTransId="{EBCBBC54-2C65-423A-9A0C-FC300DDDDE12}" sibTransId="{3E829275-6073-4E36-8893-D55425BB0526}"/>
    <dgm:cxn modelId="{0C73F43D-5ED4-4DA9-B06C-012FD384E2D2}" type="presOf" srcId="{C1193ECC-A3C2-4EA0-AB02-8BAE16140A4C}" destId="{95ECD45E-D2B1-4E80-AC16-D2AF5FB5971C}" srcOrd="0" destOrd="0" presId="urn:microsoft.com/office/officeart/2008/layout/PictureStrips"/>
    <dgm:cxn modelId="{B6F49940-BCD5-4869-AF7D-2189B837A004}" srcId="{E1537494-DE54-4F9D-886C-561AD2D59F0A}" destId="{9D5DF9D4-5D14-49E5-B583-68BD147D1814}" srcOrd="2" destOrd="0" parTransId="{28AD8644-F687-4498-83B4-89DD39272CB8}" sibTransId="{4AC38968-C9C1-4C64-82BC-3FEE61526F0F}"/>
    <dgm:cxn modelId="{110A065C-2586-4080-A316-00DABFF85BB6}" type="presOf" srcId="{BBD9A335-DB13-4748-BECD-A9892C8605A0}" destId="{57DBA99C-40C3-4BB7-9968-A7BFC09EA8B2}" srcOrd="0" destOrd="0" presId="urn:microsoft.com/office/officeart/2008/layout/PictureStrips"/>
    <dgm:cxn modelId="{AEA7A846-2915-4C45-AFDE-3B26AAE907D5}" type="presOf" srcId="{D1554A51-CB3A-44BD-AC1F-056095946475}" destId="{3A346546-B328-4F1E-97BC-7C627DA1E07C}" srcOrd="0" destOrd="0" presId="urn:microsoft.com/office/officeart/2008/layout/PictureStrips"/>
    <dgm:cxn modelId="{2A54DB49-75F8-4FA8-8AA9-6ABE6C7E7196}" type="presOf" srcId="{E1537494-DE54-4F9D-886C-561AD2D59F0A}" destId="{2202521C-F97F-487C-BC28-C2485AEF92C7}" srcOrd="0" destOrd="0" presId="urn:microsoft.com/office/officeart/2008/layout/PictureStrips"/>
    <dgm:cxn modelId="{FE071B4E-E008-4FBF-8394-C2B8035D37CC}" type="presOf" srcId="{C6DE1D6A-5F0C-444F-8286-04541E5C7C3B}" destId="{58AC2DAD-037B-47FE-B9DB-C9793CFDB5AD}" srcOrd="0" destOrd="0" presId="urn:microsoft.com/office/officeart/2008/layout/PictureStrips"/>
    <dgm:cxn modelId="{A4988A6F-7588-4704-9E5E-B5F26BEEDA9B}" type="presOf" srcId="{D9C1ED87-F0C8-46F3-AAF5-F8E08DCF16FB}" destId="{44CAD160-25F4-4E74-BADE-54B93D1A0FE6}" srcOrd="0" destOrd="0" presId="urn:microsoft.com/office/officeart/2008/layout/PictureStrips"/>
    <dgm:cxn modelId="{1CD4CF78-B929-4DB9-B15F-4D7CD3CB1284}" type="presOf" srcId="{D98038B5-B51D-40E9-9463-65E5860A344C}" destId="{859FB8F1-AF2B-4D73-82D9-E731E64AEE16}" srcOrd="0" destOrd="0" presId="urn:microsoft.com/office/officeart/2008/layout/PictureStrips"/>
    <dgm:cxn modelId="{8AEF6659-60A6-438E-881F-552744CB4697}" srcId="{E1537494-DE54-4F9D-886C-561AD2D59F0A}" destId="{A6DDE6CD-2085-4AB8-8A26-200995A45DAD}" srcOrd="12" destOrd="0" parTransId="{34172681-5A4D-43E8-ABDB-8EE5042A54B6}" sibTransId="{306EB348-ADE4-46AE-8E01-2A8EBA0EBBFC}"/>
    <dgm:cxn modelId="{E28DF87A-C242-4A80-95C8-EBC6F986EB2D}" type="presOf" srcId="{0E3F9D36-57A6-4074-A5C2-EF1817D8541C}" destId="{83E493C7-1B30-4343-B10C-91AAB388ACC9}" srcOrd="0" destOrd="0" presId="urn:microsoft.com/office/officeart/2008/layout/PictureStrips"/>
    <dgm:cxn modelId="{02CD7A81-459F-4399-9613-B4278D97286B}" type="presOf" srcId="{66D4A9CC-53A0-460F-A5D5-A18C2235D4C9}" destId="{B128A19C-1737-4141-97E3-68DD2E4BCF3B}" srcOrd="0" destOrd="0" presId="urn:microsoft.com/office/officeart/2008/layout/PictureStrips"/>
    <dgm:cxn modelId="{10FDFD8E-785B-4F86-9E3F-79533B6290E7}" type="presOf" srcId="{A6DDE6CD-2085-4AB8-8A26-200995A45DAD}" destId="{D2C319F2-D738-4845-A79E-E975690C6849}" srcOrd="0" destOrd="0" presId="urn:microsoft.com/office/officeart/2008/layout/PictureStrips"/>
    <dgm:cxn modelId="{DA890F99-28C6-4AC1-BCCD-D1FDD55D8FAE}" srcId="{E1537494-DE54-4F9D-886C-561AD2D59F0A}" destId="{0E3F9D36-57A6-4074-A5C2-EF1817D8541C}" srcOrd="9" destOrd="0" parTransId="{5A38F467-93CC-404D-A451-C5B3A60CFD6E}" sibTransId="{3CB83F3A-B5AC-4BCF-A584-389C930FF98F}"/>
    <dgm:cxn modelId="{C520549A-0375-46A2-9E54-A9790331C925}" srcId="{E1537494-DE54-4F9D-886C-561AD2D59F0A}" destId="{66D4A9CC-53A0-460F-A5D5-A18C2235D4C9}" srcOrd="13" destOrd="0" parTransId="{A113A276-C56E-4F02-B682-E2BFEE31D28B}" sibTransId="{4E17BAB2-6CFA-43D6-A255-79AC21E8908D}"/>
    <dgm:cxn modelId="{FB8F6E9E-6A9E-413E-993D-6B6FD0B38435}" type="presOf" srcId="{1E24752B-3C8E-4B03-8BE9-AF09188C19FB}" destId="{E81BAFB1-8189-4618-A030-1065132130BF}" srcOrd="0" destOrd="0" presId="urn:microsoft.com/office/officeart/2008/layout/PictureStrips"/>
    <dgm:cxn modelId="{68E1A6AB-15BC-4783-8ED3-0AC9052D6350}" type="presOf" srcId="{DD22AD80-5F76-477D-993D-69301519B04E}" destId="{635321EE-C589-4E75-8688-CBF25F1689A2}" srcOrd="0" destOrd="0" presId="urn:microsoft.com/office/officeart/2008/layout/PictureStrips"/>
    <dgm:cxn modelId="{B3FBECD6-215D-4128-8EB3-569072BD67F8}" srcId="{E1537494-DE54-4F9D-886C-561AD2D59F0A}" destId="{BBD9A335-DB13-4748-BECD-A9892C8605A0}" srcOrd="5" destOrd="0" parTransId="{DD48687B-FD15-4548-8689-4E3F997C8B49}" sibTransId="{3B50F08E-FFE5-4AD8-9A13-713D5C16776C}"/>
    <dgm:cxn modelId="{7034E3D7-C487-4767-98BB-F84A40F02E9F}" srcId="{E1537494-DE54-4F9D-886C-561AD2D59F0A}" destId="{9AC89F03-4133-4AE9-A926-5DCD35848D3D}" srcOrd="1" destOrd="0" parTransId="{29EBC8F8-0810-455B-AB65-F886243EC261}" sibTransId="{32B19651-E83D-466D-ACD4-0BEA4E95DECD}"/>
    <dgm:cxn modelId="{50E9A7DE-6145-40DB-9D7C-4DC7E01EC0CC}" type="presOf" srcId="{B97B07C6-942C-455A-ACA3-9CC43DEF3079}" destId="{8000EBA1-0659-4C8C-8313-2B9CF15EB965}" srcOrd="0" destOrd="0" presId="urn:microsoft.com/office/officeart/2008/layout/PictureStrips"/>
    <dgm:cxn modelId="{7A2C90E4-480D-449D-ABBC-C63732BE9D98}" type="presOf" srcId="{9D5DF9D4-5D14-49E5-B583-68BD147D1814}" destId="{25C5E595-173F-48C7-9510-2CABD766DFB1}" srcOrd="0" destOrd="0" presId="urn:microsoft.com/office/officeart/2008/layout/PictureStrips"/>
    <dgm:cxn modelId="{823834F4-B9B0-49A6-9525-607860029785}" srcId="{E1537494-DE54-4F9D-886C-561AD2D59F0A}" destId="{D98038B5-B51D-40E9-9463-65E5860A344C}" srcOrd="4" destOrd="0" parTransId="{7869179C-ADFB-411C-935F-F26EF25B2630}" sibTransId="{C5F2FD6E-E3BB-4CA5-A817-F02AA5B4FFB6}"/>
    <dgm:cxn modelId="{285AE1FF-8C95-4980-A26E-4E18156345EF}" type="presOf" srcId="{9AC89F03-4133-4AE9-A926-5DCD35848D3D}" destId="{0D498E60-FD17-4866-85B2-E317EB988E36}" srcOrd="0" destOrd="0" presId="urn:microsoft.com/office/officeart/2008/layout/PictureStrips"/>
    <dgm:cxn modelId="{44F6580A-EAD9-4631-8C1F-ACC262AB14DD}" type="presParOf" srcId="{2202521C-F97F-487C-BC28-C2485AEF92C7}" destId="{76F3F276-06B1-4A17-B746-4F67BF77B87A}" srcOrd="0" destOrd="0" presId="urn:microsoft.com/office/officeart/2008/layout/PictureStrips"/>
    <dgm:cxn modelId="{AE70C136-43E1-4E87-8B91-C78026F52B87}" type="presParOf" srcId="{76F3F276-06B1-4A17-B746-4F67BF77B87A}" destId="{58AC2DAD-037B-47FE-B9DB-C9793CFDB5AD}" srcOrd="0" destOrd="0" presId="urn:microsoft.com/office/officeart/2008/layout/PictureStrips"/>
    <dgm:cxn modelId="{10B84399-1F6B-44A9-A152-B9D129C5FFD3}" type="presParOf" srcId="{76F3F276-06B1-4A17-B746-4F67BF77B87A}" destId="{92973089-1DDA-4B46-AA4E-3B73BE9B8EE2}" srcOrd="1" destOrd="0" presId="urn:microsoft.com/office/officeart/2008/layout/PictureStrips"/>
    <dgm:cxn modelId="{24F07F03-1662-4789-8F6F-755717566146}" type="presParOf" srcId="{2202521C-F97F-487C-BC28-C2485AEF92C7}" destId="{083AA39B-9A6F-4518-B9D7-6D8CFADB8FC6}" srcOrd="1" destOrd="0" presId="urn:microsoft.com/office/officeart/2008/layout/PictureStrips"/>
    <dgm:cxn modelId="{C66014C1-2FB2-4EB2-B5C3-BF6924D9B088}" type="presParOf" srcId="{2202521C-F97F-487C-BC28-C2485AEF92C7}" destId="{F66C1803-5D3F-4410-B120-F250165424AF}" srcOrd="2" destOrd="0" presId="urn:microsoft.com/office/officeart/2008/layout/PictureStrips"/>
    <dgm:cxn modelId="{083A0C93-7872-48A7-9C6C-C232B07BAF78}" type="presParOf" srcId="{F66C1803-5D3F-4410-B120-F250165424AF}" destId="{0D498E60-FD17-4866-85B2-E317EB988E36}" srcOrd="0" destOrd="0" presId="urn:microsoft.com/office/officeart/2008/layout/PictureStrips"/>
    <dgm:cxn modelId="{1431B086-3641-438E-BA39-B5AD0C9599CD}" type="presParOf" srcId="{F66C1803-5D3F-4410-B120-F250165424AF}" destId="{8E4E4573-D15D-4603-A3B9-6B42A330BFB3}" srcOrd="1" destOrd="0" presId="urn:microsoft.com/office/officeart/2008/layout/PictureStrips"/>
    <dgm:cxn modelId="{A54AAEAC-50B6-4A03-BB98-4FDE03BCF4A0}" type="presParOf" srcId="{2202521C-F97F-487C-BC28-C2485AEF92C7}" destId="{D2CAC606-6F42-427B-A302-6563CEDAAD14}" srcOrd="3" destOrd="0" presId="urn:microsoft.com/office/officeart/2008/layout/PictureStrips"/>
    <dgm:cxn modelId="{AC434455-347A-4E3D-B533-4076ADA178E2}" type="presParOf" srcId="{2202521C-F97F-487C-BC28-C2485AEF92C7}" destId="{07AF6EFE-7F18-4E5C-A247-1427CF77CEC1}" srcOrd="4" destOrd="0" presId="urn:microsoft.com/office/officeart/2008/layout/PictureStrips"/>
    <dgm:cxn modelId="{96D0D837-EAC4-4C00-88F4-5959D8EBFAA0}" type="presParOf" srcId="{07AF6EFE-7F18-4E5C-A247-1427CF77CEC1}" destId="{25C5E595-173F-48C7-9510-2CABD766DFB1}" srcOrd="0" destOrd="0" presId="urn:microsoft.com/office/officeart/2008/layout/PictureStrips"/>
    <dgm:cxn modelId="{505F5AA2-CCA3-42AC-BA7C-37CF7231B82F}" type="presParOf" srcId="{07AF6EFE-7F18-4E5C-A247-1427CF77CEC1}" destId="{84777DE4-0AA2-497E-9A24-396D0E2F7C1F}" srcOrd="1" destOrd="0" presId="urn:microsoft.com/office/officeart/2008/layout/PictureStrips"/>
    <dgm:cxn modelId="{EBD84ECF-F061-42A1-9F17-29E3504ED449}" type="presParOf" srcId="{2202521C-F97F-487C-BC28-C2485AEF92C7}" destId="{BE6944A5-DEFE-4C6C-A621-F207963C642D}" srcOrd="5" destOrd="0" presId="urn:microsoft.com/office/officeart/2008/layout/PictureStrips"/>
    <dgm:cxn modelId="{20F873D3-A355-45C8-87DB-2551E007718D}" type="presParOf" srcId="{2202521C-F97F-487C-BC28-C2485AEF92C7}" destId="{69526674-5EDB-4D37-9B2C-C0AE96E6FAC5}" srcOrd="6" destOrd="0" presId="urn:microsoft.com/office/officeart/2008/layout/PictureStrips"/>
    <dgm:cxn modelId="{93C9B62B-A659-47F3-B2B4-8CCC947C0588}" type="presParOf" srcId="{69526674-5EDB-4D37-9B2C-C0AE96E6FAC5}" destId="{8000EBA1-0659-4C8C-8313-2B9CF15EB965}" srcOrd="0" destOrd="0" presId="urn:microsoft.com/office/officeart/2008/layout/PictureStrips"/>
    <dgm:cxn modelId="{49BF56C7-B3E5-4082-829B-8B487B1DAAA7}" type="presParOf" srcId="{69526674-5EDB-4D37-9B2C-C0AE96E6FAC5}" destId="{00367945-E50E-40C9-81B3-DA2A588657EB}" srcOrd="1" destOrd="0" presId="urn:microsoft.com/office/officeart/2008/layout/PictureStrips"/>
    <dgm:cxn modelId="{00D4A703-628B-4758-805F-FA9E37394787}" type="presParOf" srcId="{2202521C-F97F-487C-BC28-C2485AEF92C7}" destId="{1579EA31-4855-476F-9B97-6E8BC7C1D401}" srcOrd="7" destOrd="0" presId="urn:microsoft.com/office/officeart/2008/layout/PictureStrips"/>
    <dgm:cxn modelId="{0D121B9E-01AE-43C6-8337-D128C267B0D1}" type="presParOf" srcId="{2202521C-F97F-487C-BC28-C2485AEF92C7}" destId="{3FC484B3-E8DC-4E6F-873F-714041FEC9F5}" srcOrd="8" destOrd="0" presId="urn:microsoft.com/office/officeart/2008/layout/PictureStrips"/>
    <dgm:cxn modelId="{1F90CC9F-23D4-411F-B0DE-4C84E74FA5C3}" type="presParOf" srcId="{3FC484B3-E8DC-4E6F-873F-714041FEC9F5}" destId="{859FB8F1-AF2B-4D73-82D9-E731E64AEE16}" srcOrd="0" destOrd="0" presId="urn:microsoft.com/office/officeart/2008/layout/PictureStrips"/>
    <dgm:cxn modelId="{ED37A3F3-09C1-412C-A1C2-927B261BAE77}" type="presParOf" srcId="{3FC484B3-E8DC-4E6F-873F-714041FEC9F5}" destId="{9D7BE90A-A10A-4908-9532-BF7BB794A1AA}" srcOrd="1" destOrd="0" presId="urn:microsoft.com/office/officeart/2008/layout/PictureStrips"/>
    <dgm:cxn modelId="{0ED8AD86-F244-42BD-BA5B-F31F7C4AA9C1}" type="presParOf" srcId="{2202521C-F97F-487C-BC28-C2485AEF92C7}" destId="{C182BF83-118C-4AAC-978B-35F0CAD3FB25}" srcOrd="9" destOrd="0" presId="urn:microsoft.com/office/officeart/2008/layout/PictureStrips"/>
    <dgm:cxn modelId="{C8186CC4-8E6C-4430-93B2-364D18D2A295}" type="presParOf" srcId="{2202521C-F97F-487C-BC28-C2485AEF92C7}" destId="{48473C26-A998-4678-879B-5962E559FCF9}" srcOrd="10" destOrd="0" presId="urn:microsoft.com/office/officeart/2008/layout/PictureStrips"/>
    <dgm:cxn modelId="{A436AF3E-F563-4DC0-BEDE-7C20DF13EE1E}" type="presParOf" srcId="{48473C26-A998-4678-879B-5962E559FCF9}" destId="{57DBA99C-40C3-4BB7-9968-A7BFC09EA8B2}" srcOrd="0" destOrd="0" presId="urn:microsoft.com/office/officeart/2008/layout/PictureStrips"/>
    <dgm:cxn modelId="{3B41C384-8042-4F4A-8C20-1478EB22AF1C}" type="presParOf" srcId="{48473C26-A998-4678-879B-5962E559FCF9}" destId="{17295A47-8FC5-4ED9-8073-587CB8B6B57E}" srcOrd="1" destOrd="0" presId="urn:microsoft.com/office/officeart/2008/layout/PictureStrips"/>
    <dgm:cxn modelId="{99C7D9AB-985C-4FB8-8049-3A69AE4B045C}" type="presParOf" srcId="{2202521C-F97F-487C-BC28-C2485AEF92C7}" destId="{DE205527-6A60-492E-81E7-83B60541FDF4}" srcOrd="11" destOrd="0" presId="urn:microsoft.com/office/officeart/2008/layout/PictureStrips"/>
    <dgm:cxn modelId="{C195FE1E-3ABA-4F0B-8DFC-2F087883A0EA}" type="presParOf" srcId="{2202521C-F97F-487C-BC28-C2485AEF92C7}" destId="{C5FD0B3E-131C-4A33-B153-682C55D629CF}" srcOrd="12" destOrd="0" presId="urn:microsoft.com/office/officeart/2008/layout/PictureStrips"/>
    <dgm:cxn modelId="{11FE64F2-14FA-4A02-928D-38C009A2BA17}" type="presParOf" srcId="{C5FD0B3E-131C-4A33-B153-682C55D629CF}" destId="{3A346546-B328-4F1E-97BC-7C627DA1E07C}" srcOrd="0" destOrd="0" presId="urn:microsoft.com/office/officeart/2008/layout/PictureStrips"/>
    <dgm:cxn modelId="{FC418169-D010-4768-B9F0-327EA3618C86}" type="presParOf" srcId="{C5FD0B3E-131C-4A33-B153-682C55D629CF}" destId="{ABF84CDF-6B53-4BF2-91A3-8839B07ED536}" srcOrd="1" destOrd="0" presId="urn:microsoft.com/office/officeart/2008/layout/PictureStrips"/>
    <dgm:cxn modelId="{284E63D2-2B53-4426-8956-6A50DDDC6F8C}" type="presParOf" srcId="{2202521C-F97F-487C-BC28-C2485AEF92C7}" destId="{7D9F3DA7-2E9C-43A5-9813-78DD0A32437A}" srcOrd="13" destOrd="0" presId="urn:microsoft.com/office/officeart/2008/layout/PictureStrips"/>
    <dgm:cxn modelId="{BBD9A82D-FF31-4632-B4DE-82B04965E668}" type="presParOf" srcId="{2202521C-F97F-487C-BC28-C2485AEF92C7}" destId="{C5D028E9-34A6-40DD-81E9-7799DA7A9154}" srcOrd="14" destOrd="0" presId="urn:microsoft.com/office/officeart/2008/layout/PictureStrips"/>
    <dgm:cxn modelId="{C643A59A-EBEA-4682-AA1D-5481BEA184BD}" type="presParOf" srcId="{C5D028E9-34A6-40DD-81E9-7799DA7A9154}" destId="{E81BAFB1-8189-4618-A030-1065132130BF}" srcOrd="0" destOrd="0" presId="urn:microsoft.com/office/officeart/2008/layout/PictureStrips"/>
    <dgm:cxn modelId="{F3821FBF-3735-43F1-BF70-F9A6B8B077C7}" type="presParOf" srcId="{C5D028E9-34A6-40DD-81E9-7799DA7A9154}" destId="{B0F9ECA3-97ED-4A08-8EEA-D1162643181E}" srcOrd="1" destOrd="0" presId="urn:microsoft.com/office/officeart/2008/layout/PictureStrips"/>
    <dgm:cxn modelId="{28FA1ADC-A2CA-4C8A-98CA-8E59B2377146}" type="presParOf" srcId="{2202521C-F97F-487C-BC28-C2485AEF92C7}" destId="{6F1BA5FA-8204-4B40-A556-F057DB47233F}" srcOrd="15" destOrd="0" presId="urn:microsoft.com/office/officeart/2008/layout/PictureStrips"/>
    <dgm:cxn modelId="{C0EC9174-042E-4340-85FC-BE42269444C7}" type="presParOf" srcId="{2202521C-F97F-487C-BC28-C2485AEF92C7}" destId="{AD688ED8-0584-4783-A767-9C7D8FF928D7}" srcOrd="16" destOrd="0" presId="urn:microsoft.com/office/officeart/2008/layout/PictureStrips"/>
    <dgm:cxn modelId="{381477DC-7F4B-4F31-A6A8-C3678B2A399F}" type="presParOf" srcId="{AD688ED8-0584-4783-A767-9C7D8FF928D7}" destId="{635321EE-C589-4E75-8688-CBF25F1689A2}" srcOrd="0" destOrd="0" presId="urn:microsoft.com/office/officeart/2008/layout/PictureStrips"/>
    <dgm:cxn modelId="{C92E0DC8-9022-4E37-967F-061092BC63B9}" type="presParOf" srcId="{AD688ED8-0584-4783-A767-9C7D8FF928D7}" destId="{3F2F18A8-B65B-4BA9-BC55-EB1A63EE1CE1}" srcOrd="1" destOrd="0" presId="urn:microsoft.com/office/officeart/2008/layout/PictureStrips"/>
    <dgm:cxn modelId="{C944AC92-AA59-4252-B022-CC89728211F6}" type="presParOf" srcId="{2202521C-F97F-487C-BC28-C2485AEF92C7}" destId="{23C74E38-BD3B-4956-A26C-136D3C51FA3C}" srcOrd="17" destOrd="0" presId="urn:microsoft.com/office/officeart/2008/layout/PictureStrips"/>
    <dgm:cxn modelId="{49EF7F0F-8914-4825-BA92-F27601CC07C6}" type="presParOf" srcId="{2202521C-F97F-487C-BC28-C2485AEF92C7}" destId="{71F442E1-6DD0-422C-8AED-135E49F0F3D5}" srcOrd="18" destOrd="0" presId="urn:microsoft.com/office/officeart/2008/layout/PictureStrips"/>
    <dgm:cxn modelId="{0D859CC1-9F15-45C0-8E09-305172011C83}" type="presParOf" srcId="{71F442E1-6DD0-422C-8AED-135E49F0F3D5}" destId="{83E493C7-1B30-4343-B10C-91AAB388ACC9}" srcOrd="0" destOrd="0" presId="urn:microsoft.com/office/officeart/2008/layout/PictureStrips"/>
    <dgm:cxn modelId="{63C47E36-3282-451D-9242-E50BB6C7F604}" type="presParOf" srcId="{71F442E1-6DD0-422C-8AED-135E49F0F3D5}" destId="{3C4BEB1F-0706-4FB6-A957-EFA4D903C257}" srcOrd="1" destOrd="0" presId="urn:microsoft.com/office/officeart/2008/layout/PictureStrips"/>
    <dgm:cxn modelId="{D3A37159-C73B-4D1E-BCD1-0013DE21E958}" type="presParOf" srcId="{2202521C-F97F-487C-BC28-C2485AEF92C7}" destId="{2A7AA728-D1DD-4538-B215-BE9CB3562545}" srcOrd="19" destOrd="0" presId="urn:microsoft.com/office/officeart/2008/layout/PictureStrips"/>
    <dgm:cxn modelId="{D57CA704-5337-4413-B263-F1C2E3229EBF}" type="presParOf" srcId="{2202521C-F97F-487C-BC28-C2485AEF92C7}" destId="{17A9A1B7-0E63-4DC2-BC93-67FD0A017878}" srcOrd="20" destOrd="0" presId="urn:microsoft.com/office/officeart/2008/layout/PictureStrips"/>
    <dgm:cxn modelId="{AE4067A6-6F78-4B80-8722-B69974432696}" type="presParOf" srcId="{17A9A1B7-0E63-4DC2-BC93-67FD0A017878}" destId="{44CAD160-25F4-4E74-BADE-54B93D1A0FE6}" srcOrd="0" destOrd="0" presId="urn:microsoft.com/office/officeart/2008/layout/PictureStrips"/>
    <dgm:cxn modelId="{A49F8FBB-9AB7-46FA-8E37-890D6E3B46AD}" type="presParOf" srcId="{17A9A1B7-0E63-4DC2-BC93-67FD0A017878}" destId="{8C3B3D52-D67E-4473-8AE0-AF02A91B4E1C}" srcOrd="1" destOrd="0" presId="urn:microsoft.com/office/officeart/2008/layout/PictureStrips"/>
    <dgm:cxn modelId="{7BCA2BDF-F1C8-4126-BDD0-119587EB20B3}" type="presParOf" srcId="{2202521C-F97F-487C-BC28-C2485AEF92C7}" destId="{A1580296-FBEE-43DA-BD67-A001E692473F}" srcOrd="21" destOrd="0" presId="urn:microsoft.com/office/officeart/2008/layout/PictureStrips"/>
    <dgm:cxn modelId="{9A35C7F2-4BBC-44BB-BFBF-825A8463DC50}" type="presParOf" srcId="{2202521C-F97F-487C-BC28-C2485AEF92C7}" destId="{8BAA707A-806D-40C0-8B34-49A07D774525}" srcOrd="22" destOrd="0" presId="urn:microsoft.com/office/officeart/2008/layout/PictureStrips"/>
    <dgm:cxn modelId="{E2043220-9005-42E6-A9C7-55E53DA91160}" type="presParOf" srcId="{8BAA707A-806D-40C0-8B34-49A07D774525}" destId="{95ECD45E-D2B1-4E80-AC16-D2AF5FB5971C}" srcOrd="0" destOrd="0" presId="urn:microsoft.com/office/officeart/2008/layout/PictureStrips"/>
    <dgm:cxn modelId="{D25306BE-C9AB-4D5E-BD4B-D83CDAA83FC3}" type="presParOf" srcId="{8BAA707A-806D-40C0-8B34-49A07D774525}" destId="{15958F05-47E5-437F-B632-5F01336DECE1}" srcOrd="1" destOrd="0" presId="urn:microsoft.com/office/officeart/2008/layout/PictureStrips"/>
    <dgm:cxn modelId="{92344C09-71FC-4A0C-9517-61D201CA06B1}" type="presParOf" srcId="{2202521C-F97F-487C-BC28-C2485AEF92C7}" destId="{74B8A917-F3A5-4751-8F80-82FE7E18DFBE}" srcOrd="23" destOrd="0" presId="urn:microsoft.com/office/officeart/2008/layout/PictureStrips"/>
    <dgm:cxn modelId="{BEFABBBB-1B36-45F0-BC5A-831FFA4D79D5}" type="presParOf" srcId="{2202521C-F97F-487C-BC28-C2485AEF92C7}" destId="{97F1ACE7-66F7-42EC-80B9-4504A443BBFC}" srcOrd="24" destOrd="0" presId="urn:microsoft.com/office/officeart/2008/layout/PictureStrips"/>
    <dgm:cxn modelId="{7216FB02-F5A5-4146-B201-48391DB1E080}" type="presParOf" srcId="{97F1ACE7-66F7-42EC-80B9-4504A443BBFC}" destId="{D2C319F2-D738-4845-A79E-E975690C6849}" srcOrd="0" destOrd="0" presId="urn:microsoft.com/office/officeart/2008/layout/PictureStrips"/>
    <dgm:cxn modelId="{F6E5F24F-1F1D-4F4F-86FB-D7CE0D7C5F20}" type="presParOf" srcId="{97F1ACE7-66F7-42EC-80B9-4504A443BBFC}" destId="{B7503AAE-F8FC-440A-8E3F-07E5695C90CC}" srcOrd="1" destOrd="0" presId="urn:microsoft.com/office/officeart/2008/layout/PictureStrips"/>
    <dgm:cxn modelId="{A39496B9-F660-43CE-8BF3-279CCA8547AA}" type="presParOf" srcId="{2202521C-F97F-487C-BC28-C2485AEF92C7}" destId="{95AAB5DF-EB67-4236-A435-A5C7A3F8BCA6}" srcOrd="25" destOrd="0" presId="urn:microsoft.com/office/officeart/2008/layout/PictureStrips"/>
    <dgm:cxn modelId="{A177823F-25D9-4A82-820D-E773EFFEE63C}" type="presParOf" srcId="{2202521C-F97F-487C-BC28-C2485AEF92C7}" destId="{16580F18-C6ED-4044-9C22-AACFA0957816}" srcOrd="26" destOrd="0" presId="urn:microsoft.com/office/officeart/2008/layout/PictureStrips"/>
    <dgm:cxn modelId="{83D5D0CF-DA24-4C83-B934-D9BCD7B860DE}" type="presParOf" srcId="{16580F18-C6ED-4044-9C22-AACFA0957816}" destId="{B128A19C-1737-4141-97E3-68DD2E4BCF3B}" srcOrd="0" destOrd="0" presId="urn:microsoft.com/office/officeart/2008/layout/PictureStrips"/>
    <dgm:cxn modelId="{C440A954-6B73-4C7D-BE8C-3E3025769267}" type="presParOf" srcId="{16580F18-C6ED-4044-9C22-AACFA0957816}" destId="{18E568C2-AD08-4052-A7AB-7B0BCACB3FF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06C56D-2877-4784-BCAC-3A35D02E87B8}"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s-EC"/>
        </a:p>
      </dgm:t>
    </dgm:pt>
    <dgm:pt modelId="{BE14D554-D0D5-42DC-9BBC-38C68DACF158}">
      <dgm:prSet phldrT="[Texto]" custT="1"/>
      <dgm:spPr/>
      <dgm:t>
        <a:bodyPr/>
        <a:lstStyle/>
        <a:p>
          <a:r>
            <a:rPr lang="es-ES" sz="1400" b="1">
              <a:solidFill>
                <a:sysClr val="windowText" lastClr="000000"/>
              </a:solidFill>
            </a:rPr>
            <a:t>Operaciones de reporto bursátil.</a:t>
          </a:r>
          <a:endParaRPr lang="es-EC" sz="1400" dirty="0">
            <a:solidFill>
              <a:sysClr val="windowText" lastClr="000000"/>
            </a:solidFill>
          </a:endParaRPr>
        </a:p>
      </dgm:t>
    </dgm:pt>
    <dgm:pt modelId="{E3579731-BF0C-40CA-A502-F9177BE628A5}" type="parTrans" cxnId="{6D7EBB12-17FD-4913-B8F6-4E5792C40CAC}">
      <dgm:prSet/>
      <dgm:spPr/>
      <dgm:t>
        <a:bodyPr/>
        <a:lstStyle/>
        <a:p>
          <a:endParaRPr lang="es-EC" sz="1400">
            <a:solidFill>
              <a:sysClr val="windowText" lastClr="000000"/>
            </a:solidFill>
          </a:endParaRPr>
        </a:p>
      </dgm:t>
    </dgm:pt>
    <dgm:pt modelId="{4386BED0-0054-4257-B782-2E356F1AAE11}" type="sibTrans" cxnId="{6D7EBB12-17FD-4913-B8F6-4E5792C40CAC}">
      <dgm:prSet/>
      <dgm:spPr/>
      <dgm:t>
        <a:bodyPr/>
        <a:lstStyle/>
        <a:p>
          <a:endParaRPr lang="es-EC" sz="1400">
            <a:solidFill>
              <a:sysClr val="windowText" lastClr="000000"/>
            </a:solidFill>
          </a:endParaRPr>
        </a:p>
      </dgm:t>
    </dgm:pt>
    <dgm:pt modelId="{D4D4F68F-55B6-4066-A336-BD30C0E83AA7}">
      <dgm:prSet custT="1"/>
      <dgm:spPr/>
      <dgm:t>
        <a:bodyPr/>
        <a:lstStyle/>
        <a:p>
          <a:pPr>
            <a:buNone/>
          </a:pPr>
          <a:r>
            <a:rPr lang="es-EC" sz="1400" dirty="0">
              <a:solidFill>
                <a:sysClr val="windowText" lastClr="000000"/>
              </a:solidFill>
            </a:rPr>
            <a:t>Transacción de compra - venta temporal de valores de renta fija o variable del mismo tipo, emisor y clase registrados en el mercado de valores con obligatoriedad de recompra al final de la misma. </a:t>
          </a:r>
          <a:endParaRPr lang="es-ES" sz="1400" dirty="0">
            <a:solidFill>
              <a:sysClr val="windowText" lastClr="000000"/>
            </a:solidFill>
          </a:endParaRPr>
        </a:p>
      </dgm:t>
    </dgm:pt>
    <dgm:pt modelId="{B8A91525-E576-4DC2-BF5D-44BE5A6E1911}" type="parTrans" cxnId="{6E1EC909-C9A5-4BBE-BAC1-942DD4CBC906}">
      <dgm:prSet/>
      <dgm:spPr/>
      <dgm:t>
        <a:bodyPr/>
        <a:lstStyle/>
        <a:p>
          <a:endParaRPr lang="es-ES" sz="1400">
            <a:solidFill>
              <a:sysClr val="windowText" lastClr="000000"/>
            </a:solidFill>
          </a:endParaRPr>
        </a:p>
      </dgm:t>
    </dgm:pt>
    <dgm:pt modelId="{80EFEC89-34D8-46B7-AB07-35653B474BD8}" type="sibTrans" cxnId="{6E1EC909-C9A5-4BBE-BAC1-942DD4CBC906}">
      <dgm:prSet/>
      <dgm:spPr/>
      <dgm:t>
        <a:bodyPr/>
        <a:lstStyle/>
        <a:p>
          <a:endParaRPr lang="es-ES" sz="1400">
            <a:solidFill>
              <a:sysClr val="windowText" lastClr="000000"/>
            </a:solidFill>
          </a:endParaRPr>
        </a:p>
      </dgm:t>
    </dgm:pt>
    <dgm:pt modelId="{B0283354-98DD-4F16-AF41-CF9053F06E7F}">
      <dgm:prSet custT="1"/>
      <dgm:spPr/>
      <dgm:t>
        <a:bodyPr/>
        <a:lstStyle/>
        <a:p>
          <a:r>
            <a:rPr lang="es-EC" sz="1400" dirty="0">
              <a:solidFill>
                <a:sysClr val="windowText" lastClr="000000"/>
              </a:solidFill>
            </a:rPr>
            <a:t>Sin derechos sobre los accesorios:  El vendedor conserva los derechos de los valores</a:t>
          </a:r>
          <a:endParaRPr lang="es-ES" sz="1400" dirty="0">
            <a:solidFill>
              <a:sysClr val="windowText" lastClr="000000"/>
            </a:solidFill>
          </a:endParaRPr>
        </a:p>
      </dgm:t>
    </dgm:pt>
    <dgm:pt modelId="{DA758D54-EED4-4B23-8160-0C291E62AD8D}" type="parTrans" cxnId="{EB2A8806-764F-45B0-AD62-93059A203143}">
      <dgm:prSet/>
      <dgm:spPr/>
      <dgm:t>
        <a:bodyPr/>
        <a:lstStyle/>
        <a:p>
          <a:endParaRPr lang="es-ES" sz="1400">
            <a:solidFill>
              <a:sysClr val="windowText" lastClr="000000"/>
            </a:solidFill>
          </a:endParaRPr>
        </a:p>
      </dgm:t>
    </dgm:pt>
    <dgm:pt modelId="{589C070A-92C6-4947-9511-5C05231151E2}" type="sibTrans" cxnId="{EB2A8806-764F-45B0-AD62-93059A203143}">
      <dgm:prSet/>
      <dgm:spPr/>
      <dgm:t>
        <a:bodyPr/>
        <a:lstStyle/>
        <a:p>
          <a:endParaRPr lang="es-ES" sz="1400">
            <a:solidFill>
              <a:sysClr val="windowText" lastClr="000000"/>
            </a:solidFill>
          </a:endParaRPr>
        </a:p>
      </dgm:t>
    </dgm:pt>
    <dgm:pt modelId="{F04882BB-FCD1-4A98-8C8B-8B0355C20105}">
      <dgm:prSet custT="1"/>
      <dgm:spPr/>
      <dgm:t>
        <a:bodyPr/>
        <a:lstStyle/>
        <a:p>
          <a:r>
            <a:rPr lang="es-EC" sz="1400">
              <a:solidFill>
                <a:sysClr val="windowText" lastClr="000000"/>
              </a:solidFill>
            </a:rPr>
            <a:t>Titulares de los derechos accesorios: El comprador adquiere los derechos derivados de la garantía</a:t>
          </a:r>
          <a:endParaRPr lang="es-ES" sz="1400" dirty="0">
            <a:solidFill>
              <a:sysClr val="windowText" lastClr="000000"/>
            </a:solidFill>
          </a:endParaRPr>
        </a:p>
      </dgm:t>
    </dgm:pt>
    <dgm:pt modelId="{793B5CD1-0378-487A-98DA-0C59C9D8CDBD}" type="parTrans" cxnId="{AA19ECD0-F006-40E0-A034-EBA36B04DF3D}">
      <dgm:prSet/>
      <dgm:spPr/>
      <dgm:t>
        <a:bodyPr/>
        <a:lstStyle/>
        <a:p>
          <a:endParaRPr lang="es-ES" sz="1400">
            <a:solidFill>
              <a:sysClr val="windowText" lastClr="000000"/>
            </a:solidFill>
          </a:endParaRPr>
        </a:p>
      </dgm:t>
    </dgm:pt>
    <dgm:pt modelId="{F85C4C93-1D0A-4146-9FE5-C9CF3695F2EB}" type="sibTrans" cxnId="{AA19ECD0-F006-40E0-A034-EBA36B04DF3D}">
      <dgm:prSet/>
      <dgm:spPr/>
      <dgm:t>
        <a:bodyPr/>
        <a:lstStyle/>
        <a:p>
          <a:endParaRPr lang="es-ES" sz="1400">
            <a:solidFill>
              <a:sysClr val="windowText" lastClr="000000"/>
            </a:solidFill>
          </a:endParaRPr>
        </a:p>
      </dgm:t>
    </dgm:pt>
    <dgm:pt modelId="{1C5D066B-A3AB-4E42-8262-B5346FC92E92}">
      <dgm:prSet custT="1"/>
      <dgm:spPr/>
      <dgm:t>
        <a:bodyPr/>
        <a:lstStyle/>
        <a:p>
          <a:pPr>
            <a:buNone/>
          </a:pPr>
          <a:r>
            <a:rPr lang="es-EC" sz="1400" dirty="0">
              <a:solidFill>
                <a:sysClr val="windowText" lastClr="000000"/>
              </a:solidFill>
            </a:rPr>
            <a:t>Actúa beneficiándose de la diferencia de rendimiento entre el valor de la compra en efectivo y la reventa final </a:t>
          </a:r>
          <a:endParaRPr lang="es-ES" sz="1400" dirty="0">
            <a:solidFill>
              <a:sysClr val="windowText" lastClr="000000"/>
            </a:solidFill>
          </a:endParaRPr>
        </a:p>
      </dgm:t>
    </dgm:pt>
    <dgm:pt modelId="{69C1AC0E-5E03-4EB2-8E3B-2CC54FC2ED70}" type="parTrans" cxnId="{64502199-FF1F-48AC-AA3E-9E47016FAA98}">
      <dgm:prSet/>
      <dgm:spPr/>
      <dgm:t>
        <a:bodyPr/>
        <a:lstStyle/>
        <a:p>
          <a:endParaRPr lang="es-ES" sz="1400">
            <a:solidFill>
              <a:sysClr val="windowText" lastClr="000000"/>
            </a:solidFill>
          </a:endParaRPr>
        </a:p>
      </dgm:t>
    </dgm:pt>
    <dgm:pt modelId="{49DF9A99-8EAD-4CA8-8D64-C26EAC539377}" type="sibTrans" cxnId="{64502199-FF1F-48AC-AA3E-9E47016FAA98}">
      <dgm:prSet/>
      <dgm:spPr/>
      <dgm:t>
        <a:bodyPr/>
        <a:lstStyle/>
        <a:p>
          <a:endParaRPr lang="es-ES" sz="1400">
            <a:solidFill>
              <a:sysClr val="windowText" lastClr="000000"/>
            </a:solidFill>
          </a:endParaRPr>
        </a:p>
      </dgm:t>
    </dgm:pt>
    <dgm:pt modelId="{7A1597C8-0C28-4ADB-9397-4DEE9DD583D5}">
      <dgm:prSet custT="1"/>
      <dgm:spPr/>
      <dgm:t>
        <a:bodyPr/>
        <a:lstStyle/>
        <a:p>
          <a:pPr>
            <a:buNone/>
          </a:pPr>
          <a:r>
            <a:rPr lang="es-EC" sz="1400" dirty="0">
              <a:solidFill>
                <a:sysClr val="windowText" lastClr="000000"/>
              </a:solidFill>
            </a:rPr>
            <a:t>Vendedor de los valores cubiertos, beneficiándose de la liquidez resultante de la venta temporal de valores</a:t>
          </a:r>
          <a:endParaRPr lang="es-ES" sz="1400" dirty="0">
            <a:solidFill>
              <a:sysClr val="windowText" lastClr="000000"/>
            </a:solidFill>
          </a:endParaRPr>
        </a:p>
      </dgm:t>
    </dgm:pt>
    <dgm:pt modelId="{B9C300C2-6FF9-4E94-A3D5-E15A298A11BF}" type="parTrans" cxnId="{757EECB9-1D89-4297-9C86-840956FE6FB8}">
      <dgm:prSet/>
      <dgm:spPr/>
      <dgm:t>
        <a:bodyPr/>
        <a:lstStyle/>
        <a:p>
          <a:endParaRPr lang="es-ES" sz="1400">
            <a:solidFill>
              <a:sysClr val="windowText" lastClr="000000"/>
            </a:solidFill>
          </a:endParaRPr>
        </a:p>
      </dgm:t>
    </dgm:pt>
    <dgm:pt modelId="{D9F5CE26-A7D3-4B08-847C-4E6846444A76}" type="sibTrans" cxnId="{757EECB9-1D89-4297-9C86-840956FE6FB8}">
      <dgm:prSet/>
      <dgm:spPr/>
      <dgm:t>
        <a:bodyPr/>
        <a:lstStyle/>
        <a:p>
          <a:endParaRPr lang="es-ES" sz="1400">
            <a:solidFill>
              <a:sysClr val="windowText" lastClr="000000"/>
            </a:solidFill>
          </a:endParaRPr>
        </a:p>
      </dgm:t>
    </dgm:pt>
    <dgm:pt modelId="{5D608991-7041-4167-80D3-B0E67F40F978}">
      <dgm:prSet custT="1"/>
      <dgm:spPr/>
      <dgm:t>
        <a:bodyPr/>
        <a:lstStyle/>
        <a:p>
          <a:pPr>
            <a:buNone/>
          </a:pPr>
          <a:r>
            <a:rPr lang="es-EC" sz="1400" dirty="0">
              <a:solidFill>
                <a:sysClr val="windowText" lastClr="000000"/>
              </a:solidFill>
            </a:rPr>
            <a:t>Donde se realizan actividades regulares de compra, venta y emisión de acciones de empresas públicas, privadas y otras formas de valores.</a:t>
          </a:r>
          <a:endParaRPr lang="es-ES" sz="1400" dirty="0">
            <a:solidFill>
              <a:sysClr val="windowText" lastClr="000000"/>
            </a:solidFill>
          </a:endParaRPr>
        </a:p>
      </dgm:t>
    </dgm:pt>
    <dgm:pt modelId="{3797813A-2546-4C8B-8B17-6B81131CFCFA}" type="parTrans" cxnId="{681BE85F-5EE7-45FD-8C32-C7C41FA65C59}">
      <dgm:prSet/>
      <dgm:spPr/>
      <dgm:t>
        <a:bodyPr/>
        <a:lstStyle/>
        <a:p>
          <a:endParaRPr lang="es-ES" sz="1400">
            <a:solidFill>
              <a:sysClr val="windowText" lastClr="000000"/>
            </a:solidFill>
          </a:endParaRPr>
        </a:p>
      </dgm:t>
    </dgm:pt>
    <dgm:pt modelId="{69548413-0CF9-4BA8-9128-A66785F4180B}" type="sibTrans" cxnId="{681BE85F-5EE7-45FD-8C32-C7C41FA65C59}">
      <dgm:prSet/>
      <dgm:spPr/>
      <dgm:t>
        <a:bodyPr/>
        <a:lstStyle/>
        <a:p>
          <a:endParaRPr lang="es-ES" sz="1400">
            <a:solidFill>
              <a:sysClr val="windowText" lastClr="000000"/>
            </a:solidFill>
          </a:endParaRPr>
        </a:p>
      </dgm:t>
    </dgm:pt>
    <dgm:pt modelId="{1237423C-B4E2-4A9A-A978-CCB511946235}">
      <dgm:prSet custT="1"/>
      <dgm:spPr/>
      <dgm:t>
        <a:bodyPr/>
        <a:lstStyle/>
        <a:p>
          <a:r>
            <a:rPr lang="es-ES" sz="1400" b="1">
              <a:solidFill>
                <a:sysClr val="windowText" lastClr="000000"/>
              </a:solidFill>
            </a:rPr>
            <a:t>Bolsa de valores de Quito.</a:t>
          </a:r>
          <a:endParaRPr lang="es-ES" sz="1400" b="1" dirty="0">
            <a:solidFill>
              <a:sysClr val="windowText" lastClr="000000"/>
            </a:solidFill>
          </a:endParaRPr>
        </a:p>
      </dgm:t>
    </dgm:pt>
    <dgm:pt modelId="{7BF9E07A-5FCE-451D-8C0A-AFF66742AD4D}" type="parTrans" cxnId="{57156793-F7D7-4BCC-BAC0-303C5910B3F6}">
      <dgm:prSet/>
      <dgm:spPr/>
      <dgm:t>
        <a:bodyPr/>
        <a:lstStyle/>
        <a:p>
          <a:endParaRPr lang="es-ES" sz="1400">
            <a:solidFill>
              <a:sysClr val="windowText" lastClr="000000"/>
            </a:solidFill>
          </a:endParaRPr>
        </a:p>
      </dgm:t>
    </dgm:pt>
    <dgm:pt modelId="{8E0EEB95-5BC8-45A4-92D0-A28B5799DC72}" type="sibTrans" cxnId="{57156793-F7D7-4BCC-BAC0-303C5910B3F6}">
      <dgm:prSet/>
      <dgm:spPr/>
      <dgm:t>
        <a:bodyPr/>
        <a:lstStyle/>
        <a:p>
          <a:endParaRPr lang="es-ES" sz="1400">
            <a:solidFill>
              <a:sysClr val="windowText" lastClr="000000"/>
            </a:solidFill>
          </a:endParaRPr>
        </a:p>
      </dgm:t>
    </dgm:pt>
    <dgm:pt modelId="{8066FD97-8137-4D8D-8D7A-A72581B84EAB}">
      <dgm:prSet custT="1"/>
      <dgm:spPr/>
      <dgm:t>
        <a:bodyPr/>
        <a:lstStyle/>
        <a:p>
          <a:pPr>
            <a:buNone/>
          </a:pPr>
          <a:r>
            <a:rPr lang="es-EC" sz="1400" dirty="0">
              <a:solidFill>
                <a:sysClr val="windowText" lastClr="000000"/>
              </a:solidFill>
            </a:rPr>
            <a:t>BVQ SA con fines de lucro, la cual tiene por objetivo el ofrecer el servicio y los mecanismos necesarios para la negociar los valores inscritos en su Registro.</a:t>
          </a:r>
          <a:endParaRPr lang="es-ES" sz="1400" dirty="0">
            <a:solidFill>
              <a:sysClr val="windowText" lastClr="000000"/>
            </a:solidFill>
          </a:endParaRPr>
        </a:p>
      </dgm:t>
    </dgm:pt>
    <dgm:pt modelId="{495FEFC1-F972-46D3-844A-EA402D2C82C7}" type="parTrans" cxnId="{5BCA8F52-5F1D-4F0E-A883-6AD8BFE2E022}">
      <dgm:prSet/>
      <dgm:spPr/>
      <dgm:t>
        <a:bodyPr/>
        <a:lstStyle/>
        <a:p>
          <a:endParaRPr lang="es-ES" sz="1400">
            <a:solidFill>
              <a:sysClr val="windowText" lastClr="000000"/>
            </a:solidFill>
          </a:endParaRPr>
        </a:p>
      </dgm:t>
    </dgm:pt>
    <dgm:pt modelId="{B88F9382-B6AF-4B65-81CD-8803BA114D71}" type="sibTrans" cxnId="{5BCA8F52-5F1D-4F0E-A883-6AD8BFE2E022}">
      <dgm:prSet/>
      <dgm:spPr/>
      <dgm:t>
        <a:bodyPr/>
        <a:lstStyle/>
        <a:p>
          <a:endParaRPr lang="es-ES" sz="1400">
            <a:solidFill>
              <a:sysClr val="windowText" lastClr="000000"/>
            </a:solidFill>
          </a:endParaRPr>
        </a:p>
      </dgm:t>
    </dgm:pt>
    <dgm:pt modelId="{325206CC-6319-4D7C-99A0-18D3E960A726}">
      <dgm:prSet custT="1"/>
      <dgm:spPr/>
      <dgm:t>
        <a:bodyPr/>
        <a:lstStyle/>
        <a:p>
          <a:r>
            <a:rPr lang="es-ES" sz="1400" b="1">
              <a:solidFill>
                <a:sysClr val="windowText" lastClr="000000"/>
              </a:solidFill>
            </a:rPr>
            <a:t>Casa de valores.</a:t>
          </a:r>
          <a:endParaRPr lang="es-ES" sz="1400" b="1" dirty="0">
            <a:solidFill>
              <a:sysClr val="windowText" lastClr="000000"/>
            </a:solidFill>
          </a:endParaRPr>
        </a:p>
      </dgm:t>
    </dgm:pt>
    <dgm:pt modelId="{F91A6CE0-216C-4650-93A6-78123838D3AC}" type="parTrans" cxnId="{E05A1720-7B4B-456B-9DE4-BEF81C7CE798}">
      <dgm:prSet/>
      <dgm:spPr/>
      <dgm:t>
        <a:bodyPr/>
        <a:lstStyle/>
        <a:p>
          <a:endParaRPr lang="es-ES" sz="1400">
            <a:solidFill>
              <a:sysClr val="windowText" lastClr="000000"/>
            </a:solidFill>
          </a:endParaRPr>
        </a:p>
      </dgm:t>
    </dgm:pt>
    <dgm:pt modelId="{9144A0F1-CB47-4C71-AB90-9210B00C72AE}" type="sibTrans" cxnId="{E05A1720-7B4B-456B-9DE4-BEF81C7CE798}">
      <dgm:prSet/>
      <dgm:spPr/>
      <dgm:t>
        <a:bodyPr/>
        <a:lstStyle/>
        <a:p>
          <a:endParaRPr lang="es-ES" sz="1400">
            <a:solidFill>
              <a:sysClr val="windowText" lastClr="000000"/>
            </a:solidFill>
          </a:endParaRPr>
        </a:p>
      </dgm:t>
    </dgm:pt>
    <dgm:pt modelId="{C318BD19-3481-48AE-99BC-5E96B89182D5}">
      <dgm:prSet custT="1"/>
      <dgm:spPr/>
      <dgm:t>
        <a:bodyPr/>
        <a:lstStyle/>
        <a:p>
          <a:pPr>
            <a:buNone/>
          </a:pPr>
          <a:r>
            <a:rPr lang="es-MX" sz="1400" b="0" i="0" dirty="0">
              <a:solidFill>
                <a:sysClr val="windowText" lastClr="000000"/>
              </a:solidFill>
            </a:rPr>
            <a:t>Intermediario de valores, es decir realizar compra-venta de títulos por cuenta de sus clientes o en base a su propio capital.</a:t>
          </a:r>
          <a:endParaRPr lang="es-ES" sz="1400" b="0" dirty="0">
            <a:solidFill>
              <a:sysClr val="windowText" lastClr="000000"/>
            </a:solidFill>
          </a:endParaRPr>
        </a:p>
      </dgm:t>
    </dgm:pt>
    <dgm:pt modelId="{821F5F31-9FA0-4791-A0C3-3C51FBB84A5D}" type="parTrans" cxnId="{E5AC0C7D-0880-43F8-AC31-EC63B66F642B}">
      <dgm:prSet/>
      <dgm:spPr/>
      <dgm:t>
        <a:bodyPr/>
        <a:lstStyle/>
        <a:p>
          <a:endParaRPr lang="es-ES" sz="1400">
            <a:solidFill>
              <a:sysClr val="windowText" lastClr="000000"/>
            </a:solidFill>
          </a:endParaRPr>
        </a:p>
      </dgm:t>
    </dgm:pt>
    <dgm:pt modelId="{136FE36D-06C0-460F-AF2B-15D70A9656DD}" type="sibTrans" cxnId="{E5AC0C7D-0880-43F8-AC31-EC63B66F642B}">
      <dgm:prSet/>
      <dgm:spPr/>
      <dgm:t>
        <a:bodyPr/>
        <a:lstStyle/>
        <a:p>
          <a:endParaRPr lang="es-ES" sz="1400">
            <a:solidFill>
              <a:sysClr val="windowText" lastClr="000000"/>
            </a:solidFill>
          </a:endParaRPr>
        </a:p>
      </dgm:t>
    </dgm:pt>
    <dgm:pt modelId="{F18F0EFA-B302-4A39-834A-BB6FDB91E129}">
      <dgm:prSet custT="1"/>
      <dgm:spPr/>
      <dgm:t>
        <a:bodyPr/>
        <a:lstStyle/>
        <a:p>
          <a:r>
            <a:rPr lang="es-ES" sz="1400" b="1">
              <a:solidFill>
                <a:sysClr val="windowText" lastClr="000000"/>
              </a:solidFill>
            </a:rPr>
            <a:t>Reportante </a:t>
          </a:r>
          <a:endParaRPr lang="es-ES" sz="1400" dirty="0">
            <a:solidFill>
              <a:sysClr val="windowText" lastClr="000000"/>
            </a:solidFill>
          </a:endParaRPr>
        </a:p>
      </dgm:t>
    </dgm:pt>
    <dgm:pt modelId="{4E74BE8E-8FBA-4893-BC72-060F3291738F}" type="parTrans" cxnId="{53219FE7-2E19-4E4F-8FCE-8ACFC56EA786}">
      <dgm:prSet/>
      <dgm:spPr/>
      <dgm:t>
        <a:bodyPr/>
        <a:lstStyle/>
        <a:p>
          <a:endParaRPr lang="es-ES" sz="1400">
            <a:solidFill>
              <a:sysClr val="windowText" lastClr="000000"/>
            </a:solidFill>
          </a:endParaRPr>
        </a:p>
      </dgm:t>
    </dgm:pt>
    <dgm:pt modelId="{84E2C98B-9A7B-48B1-9BB5-20E43FB81DDE}" type="sibTrans" cxnId="{53219FE7-2E19-4E4F-8FCE-8ACFC56EA786}">
      <dgm:prSet/>
      <dgm:spPr/>
      <dgm:t>
        <a:bodyPr/>
        <a:lstStyle/>
        <a:p>
          <a:endParaRPr lang="es-ES" sz="1400">
            <a:solidFill>
              <a:sysClr val="windowText" lastClr="000000"/>
            </a:solidFill>
          </a:endParaRPr>
        </a:p>
      </dgm:t>
    </dgm:pt>
    <dgm:pt modelId="{C5634B7B-29BD-4C2E-B392-18A88AA68EA2}">
      <dgm:prSet custT="1"/>
      <dgm:spPr/>
      <dgm:t>
        <a:bodyPr/>
        <a:lstStyle/>
        <a:p>
          <a:r>
            <a:rPr lang="es-ES" sz="1400" b="1">
              <a:solidFill>
                <a:sysClr val="windowText" lastClr="000000"/>
              </a:solidFill>
            </a:rPr>
            <a:t>Reportado.</a:t>
          </a:r>
          <a:endParaRPr lang="es-ES" sz="1400" dirty="0">
            <a:solidFill>
              <a:sysClr val="windowText" lastClr="000000"/>
            </a:solidFill>
          </a:endParaRPr>
        </a:p>
      </dgm:t>
    </dgm:pt>
    <dgm:pt modelId="{4F48A069-F385-4758-8C5C-63D6FA33CD84}" type="parTrans" cxnId="{A96AAE0D-E37B-4147-BB25-4279DC5D822A}">
      <dgm:prSet/>
      <dgm:spPr/>
      <dgm:t>
        <a:bodyPr/>
        <a:lstStyle/>
        <a:p>
          <a:endParaRPr lang="es-ES" sz="1400">
            <a:solidFill>
              <a:sysClr val="windowText" lastClr="000000"/>
            </a:solidFill>
          </a:endParaRPr>
        </a:p>
      </dgm:t>
    </dgm:pt>
    <dgm:pt modelId="{632B8BA6-0766-4EB9-851E-80CED224AD97}" type="sibTrans" cxnId="{A96AAE0D-E37B-4147-BB25-4279DC5D822A}">
      <dgm:prSet/>
      <dgm:spPr/>
      <dgm:t>
        <a:bodyPr/>
        <a:lstStyle/>
        <a:p>
          <a:endParaRPr lang="es-ES" sz="1400">
            <a:solidFill>
              <a:sysClr val="windowText" lastClr="000000"/>
            </a:solidFill>
          </a:endParaRPr>
        </a:p>
      </dgm:t>
    </dgm:pt>
    <dgm:pt modelId="{18962990-7C62-4A10-BDF9-37B0437BC02D}">
      <dgm:prSet custT="1"/>
      <dgm:spPr/>
      <dgm:t>
        <a:bodyPr/>
        <a:lstStyle/>
        <a:p>
          <a:r>
            <a:rPr lang="es-ES" sz="1400" b="1">
              <a:solidFill>
                <a:sysClr val="windowText" lastClr="000000"/>
              </a:solidFill>
            </a:rPr>
            <a:t>Mercado de valores.</a:t>
          </a:r>
          <a:endParaRPr lang="es-ES" sz="1400" dirty="0">
            <a:solidFill>
              <a:sysClr val="windowText" lastClr="000000"/>
            </a:solidFill>
          </a:endParaRPr>
        </a:p>
      </dgm:t>
    </dgm:pt>
    <dgm:pt modelId="{6BCE49AF-6894-43C5-8248-30BE00F89AA3}" type="parTrans" cxnId="{62A1C3CE-7EC9-45F9-8016-32F9446E8590}">
      <dgm:prSet/>
      <dgm:spPr/>
      <dgm:t>
        <a:bodyPr/>
        <a:lstStyle/>
        <a:p>
          <a:endParaRPr lang="es-ES" sz="1400">
            <a:solidFill>
              <a:sysClr val="windowText" lastClr="000000"/>
            </a:solidFill>
          </a:endParaRPr>
        </a:p>
      </dgm:t>
    </dgm:pt>
    <dgm:pt modelId="{A4A0CE67-797C-4C06-951F-19D771E4A35E}" type="sibTrans" cxnId="{62A1C3CE-7EC9-45F9-8016-32F9446E8590}">
      <dgm:prSet/>
      <dgm:spPr/>
      <dgm:t>
        <a:bodyPr/>
        <a:lstStyle/>
        <a:p>
          <a:endParaRPr lang="es-ES" sz="1400">
            <a:solidFill>
              <a:sysClr val="windowText" lastClr="000000"/>
            </a:solidFill>
          </a:endParaRPr>
        </a:p>
      </dgm:t>
    </dgm:pt>
    <dgm:pt modelId="{5E607011-AD02-403D-B171-910E6068942A}" type="pres">
      <dgm:prSet presAssocID="{2A06C56D-2877-4784-BCAC-3A35D02E87B8}" presName="linear" presStyleCnt="0">
        <dgm:presLayoutVars>
          <dgm:dir/>
          <dgm:animLvl val="lvl"/>
          <dgm:resizeHandles val="exact"/>
        </dgm:presLayoutVars>
      </dgm:prSet>
      <dgm:spPr/>
    </dgm:pt>
    <dgm:pt modelId="{3CF5C8AD-B4E1-4B01-9F00-348E7648BBD1}" type="pres">
      <dgm:prSet presAssocID="{BE14D554-D0D5-42DC-9BBC-38C68DACF158}" presName="parentLin" presStyleCnt="0"/>
      <dgm:spPr/>
    </dgm:pt>
    <dgm:pt modelId="{9EED8D69-AB17-43DB-8ECD-69A3B4EE8E45}" type="pres">
      <dgm:prSet presAssocID="{BE14D554-D0D5-42DC-9BBC-38C68DACF158}" presName="parentLeftMargin" presStyleLbl="node1" presStyleIdx="0" presStyleCnt="6"/>
      <dgm:spPr/>
    </dgm:pt>
    <dgm:pt modelId="{A652CE7C-9098-4688-B34F-7A3252165F2E}" type="pres">
      <dgm:prSet presAssocID="{BE14D554-D0D5-42DC-9BBC-38C68DACF158}" presName="parentText" presStyleLbl="node1" presStyleIdx="0" presStyleCnt="6">
        <dgm:presLayoutVars>
          <dgm:chMax val="0"/>
          <dgm:bulletEnabled val="1"/>
        </dgm:presLayoutVars>
      </dgm:prSet>
      <dgm:spPr/>
    </dgm:pt>
    <dgm:pt modelId="{CC8EC442-C587-435F-A4B9-11455BFEBCF9}" type="pres">
      <dgm:prSet presAssocID="{BE14D554-D0D5-42DC-9BBC-38C68DACF158}" presName="negativeSpace" presStyleCnt="0"/>
      <dgm:spPr/>
    </dgm:pt>
    <dgm:pt modelId="{6D7ABBC7-7A5F-4FBF-9B95-0348F2D9050E}" type="pres">
      <dgm:prSet presAssocID="{BE14D554-D0D5-42DC-9BBC-38C68DACF158}" presName="childText" presStyleLbl="conFgAcc1" presStyleIdx="0" presStyleCnt="6">
        <dgm:presLayoutVars>
          <dgm:bulletEnabled val="1"/>
        </dgm:presLayoutVars>
      </dgm:prSet>
      <dgm:spPr/>
    </dgm:pt>
    <dgm:pt modelId="{D2243551-6970-4F4E-B45F-E24DB5AEE73B}" type="pres">
      <dgm:prSet presAssocID="{4386BED0-0054-4257-B782-2E356F1AAE11}" presName="spaceBetweenRectangles" presStyleCnt="0"/>
      <dgm:spPr/>
    </dgm:pt>
    <dgm:pt modelId="{FFB91890-C51D-42D2-B8E2-E65B8BEFB611}" type="pres">
      <dgm:prSet presAssocID="{F18F0EFA-B302-4A39-834A-BB6FDB91E129}" presName="parentLin" presStyleCnt="0"/>
      <dgm:spPr/>
    </dgm:pt>
    <dgm:pt modelId="{0A4C77CB-3F54-4014-A066-B179E35DA7DE}" type="pres">
      <dgm:prSet presAssocID="{F18F0EFA-B302-4A39-834A-BB6FDB91E129}" presName="parentLeftMargin" presStyleLbl="node1" presStyleIdx="0" presStyleCnt="6"/>
      <dgm:spPr/>
    </dgm:pt>
    <dgm:pt modelId="{E19C6FA2-FD08-49D0-948B-0AC89A998D65}" type="pres">
      <dgm:prSet presAssocID="{F18F0EFA-B302-4A39-834A-BB6FDB91E129}" presName="parentText" presStyleLbl="node1" presStyleIdx="1" presStyleCnt="6">
        <dgm:presLayoutVars>
          <dgm:chMax val="0"/>
          <dgm:bulletEnabled val="1"/>
        </dgm:presLayoutVars>
      </dgm:prSet>
      <dgm:spPr/>
    </dgm:pt>
    <dgm:pt modelId="{411C071E-F27B-4DED-92D7-B3E760B07E6A}" type="pres">
      <dgm:prSet presAssocID="{F18F0EFA-B302-4A39-834A-BB6FDB91E129}" presName="negativeSpace" presStyleCnt="0"/>
      <dgm:spPr/>
    </dgm:pt>
    <dgm:pt modelId="{AEA85210-2929-4ABA-A78E-B7F8C85AC7C8}" type="pres">
      <dgm:prSet presAssocID="{F18F0EFA-B302-4A39-834A-BB6FDB91E129}" presName="childText" presStyleLbl="conFgAcc1" presStyleIdx="1" presStyleCnt="6">
        <dgm:presLayoutVars>
          <dgm:bulletEnabled val="1"/>
        </dgm:presLayoutVars>
      </dgm:prSet>
      <dgm:spPr/>
    </dgm:pt>
    <dgm:pt modelId="{08D3B93A-9906-473E-8AE2-F73EC26EB341}" type="pres">
      <dgm:prSet presAssocID="{84E2C98B-9A7B-48B1-9BB5-20E43FB81DDE}" presName="spaceBetweenRectangles" presStyleCnt="0"/>
      <dgm:spPr/>
    </dgm:pt>
    <dgm:pt modelId="{3F12D3A2-1897-440F-82CC-DED619099675}" type="pres">
      <dgm:prSet presAssocID="{C5634B7B-29BD-4C2E-B392-18A88AA68EA2}" presName="parentLin" presStyleCnt="0"/>
      <dgm:spPr/>
    </dgm:pt>
    <dgm:pt modelId="{9B9C0221-20C6-4866-B048-6842B8647835}" type="pres">
      <dgm:prSet presAssocID="{C5634B7B-29BD-4C2E-B392-18A88AA68EA2}" presName="parentLeftMargin" presStyleLbl="node1" presStyleIdx="1" presStyleCnt="6"/>
      <dgm:spPr/>
    </dgm:pt>
    <dgm:pt modelId="{1200E983-9AD3-411B-BD39-91FDACBB1680}" type="pres">
      <dgm:prSet presAssocID="{C5634B7B-29BD-4C2E-B392-18A88AA68EA2}" presName="parentText" presStyleLbl="node1" presStyleIdx="2" presStyleCnt="6">
        <dgm:presLayoutVars>
          <dgm:chMax val="0"/>
          <dgm:bulletEnabled val="1"/>
        </dgm:presLayoutVars>
      </dgm:prSet>
      <dgm:spPr/>
    </dgm:pt>
    <dgm:pt modelId="{75E31B77-D639-4082-AF2D-4DBDAA9D296A}" type="pres">
      <dgm:prSet presAssocID="{C5634B7B-29BD-4C2E-B392-18A88AA68EA2}" presName="negativeSpace" presStyleCnt="0"/>
      <dgm:spPr/>
    </dgm:pt>
    <dgm:pt modelId="{D81C3142-F2F0-4B39-A67D-B7C46436E2AD}" type="pres">
      <dgm:prSet presAssocID="{C5634B7B-29BD-4C2E-B392-18A88AA68EA2}" presName="childText" presStyleLbl="conFgAcc1" presStyleIdx="2" presStyleCnt="6">
        <dgm:presLayoutVars>
          <dgm:bulletEnabled val="1"/>
        </dgm:presLayoutVars>
      </dgm:prSet>
      <dgm:spPr/>
    </dgm:pt>
    <dgm:pt modelId="{5D90CBDC-7DA0-4257-A24C-9B2F893CBDC1}" type="pres">
      <dgm:prSet presAssocID="{632B8BA6-0766-4EB9-851E-80CED224AD97}" presName="spaceBetweenRectangles" presStyleCnt="0"/>
      <dgm:spPr/>
    </dgm:pt>
    <dgm:pt modelId="{6AA353D0-AFD4-44FC-BAEC-1A25D3F4B4D9}" type="pres">
      <dgm:prSet presAssocID="{18962990-7C62-4A10-BDF9-37B0437BC02D}" presName="parentLin" presStyleCnt="0"/>
      <dgm:spPr/>
    </dgm:pt>
    <dgm:pt modelId="{9246425D-6592-48E1-B2E8-0AD10F738B80}" type="pres">
      <dgm:prSet presAssocID="{18962990-7C62-4A10-BDF9-37B0437BC02D}" presName="parentLeftMargin" presStyleLbl="node1" presStyleIdx="2" presStyleCnt="6"/>
      <dgm:spPr/>
    </dgm:pt>
    <dgm:pt modelId="{B8659DD7-8DFF-4039-8DAE-A06645409047}" type="pres">
      <dgm:prSet presAssocID="{18962990-7C62-4A10-BDF9-37B0437BC02D}" presName="parentText" presStyleLbl="node1" presStyleIdx="3" presStyleCnt="6">
        <dgm:presLayoutVars>
          <dgm:chMax val="0"/>
          <dgm:bulletEnabled val="1"/>
        </dgm:presLayoutVars>
      </dgm:prSet>
      <dgm:spPr/>
    </dgm:pt>
    <dgm:pt modelId="{5E50B0E4-EB40-4B16-B3A6-C89C776DEE9B}" type="pres">
      <dgm:prSet presAssocID="{18962990-7C62-4A10-BDF9-37B0437BC02D}" presName="negativeSpace" presStyleCnt="0"/>
      <dgm:spPr/>
    </dgm:pt>
    <dgm:pt modelId="{1F6C61AD-3AAF-487A-AF0D-F67A5CCEBC54}" type="pres">
      <dgm:prSet presAssocID="{18962990-7C62-4A10-BDF9-37B0437BC02D}" presName="childText" presStyleLbl="conFgAcc1" presStyleIdx="3" presStyleCnt="6">
        <dgm:presLayoutVars>
          <dgm:bulletEnabled val="1"/>
        </dgm:presLayoutVars>
      </dgm:prSet>
      <dgm:spPr/>
    </dgm:pt>
    <dgm:pt modelId="{95257032-4CEE-4170-B114-1C0104D6FA97}" type="pres">
      <dgm:prSet presAssocID="{A4A0CE67-797C-4C06-951F-19D771E4A35E}" presName="spaceBetweenRectangles" presStyleCnt="0"/>
      <dgm:spPr/>
    </dgm:pt>
    <dgm:pt modelId="{7F17DAB6-EC77-462F-8C38-5F91E435B42B}" type="pres">
      <dgm:prSet presAssocID="{1237423C-B4E2-4A9A-A978-CCB511946235}" presName="parentLin" presStyleCnt="0"/>
      <dgm:spPr/>
    </dgm:pt>
    <dgm:pt modelId="{E9636D65-ABEF-43E6-BC07-AD454B7FC004}" type="pres">
      <dgm:prSet presAssocID="{1237423C-B4E2-4A9A-A978-CCB511946235}" presName="parentLeftMargin" presStyleLbl="node1" presStyleIdx="3" presStyleCnt="6"/>
      <dgm:spPr/>
    </dgm:pt>
    <dgm:pt modelId="{87866A12-B553-4664-8746-F17DADD694FA}" type="pres">
      <dgm:prSet presAssocID="{1237423C-B4E2-4A9A-A978-CCB511946235}" presName="parentText" presStyleLbl="node1" presStyleIdx="4" presStyleCnt="6">
        <dgm:presLayoutVars>
          <dgm:chMax val="0"/>
          <dgm:bulletEnabled val="1"/>
        </dgm:presLayoutVars>
      </dgm:prSet>
      <dgm:spPr/>
    </dgm:pt>
    <dgm:pt modelId="{A91F589F-3DC2-4AC3-BCE6-E13780D6C0D5}" type="pres">
      <dgm:prSet presAssocID="{1237423C-B4E2-4A9A-A978-CCB511946235}" presName="negativeSpace" presStyleCnt="0"/>
      <dgm:spPr/>
    </dgm:pt>
    <dgm:pt modelId="{2F7B543E-5CD0-4E2A-9810-495765D6D531}" type="pres">
      <dgm:prSet presAssocID="{1237423C-B4E2-4A9A-A978-CCB511946235}" presName="childText" presStyleLbl="conFgAcc1" presStyleIdx="4" presStyleCnt="6">
        <dgm:presLayoutVars>
          <dgm:bulletEnabled val="1"/>
        </dgm:presLayoutVars>
      </dgm:prSet>
      <dgm:spPr/>
    </dgm:pt>
    <dgm:pt modelId="{BC7E340F-41C5-42C1-894F-689468239F70}" type="pres">
      <dgm:prSet presAssocID="{8E0EEB95-5BC8-45A4-92D0-A28B5799DC72}" presName="spaceBetweenRectangles" presStyleCnt="0"/>
      <dgm:spPr/>
    </dgm:pt>
    <dgm:pt modelId="{EF88712C-5D96-42D9-83C9-B53E836F7D53}" type="pres">
      <dgm:prSet presAssocID="{325206CC-6319-4D7C-99A0-18D3E960A726}" presName="parentLin" presStyleCnt="0"/>
      <dgm:spPr/>
    </dgm:pt>
    <dgm:pt modelId="{B32F26D3-1565-497A-BEB6-FB0ADC11A546}" type="pres">
      <dgm:prSet presAssocID="{325206CC-6319-4D7C-99A0-18D3E960A726}" presName="parentLeftMargin" presStyleLbl="node1" presStyleIdx="4" presStyleCnt="6"/>
      <dgm:spPr/>
    </dgm:pt>
    <dgm:pt modelId="{B69A1B18-62A0-4AF1-9179-CB9A7EBA9DAB}" type="pres">
      <dgm:prSet presAssocID="{325206CC-6319-4D7C-99A0-18D3E960A726}" presName="parentText" presStyleLbl="node1" presStyleIdx="5" presStyleCnt="6">
        <dgm:presLayoutVars>
          <dgm:chMax val="0"/>
          <dgm:bulletEnabled val="1"/>
        </dgm:presLayoutVars>
      </dgm:prSet>
      <dgm:spPr/>
    </dgm:pt>
    <dgm:pt modelId="{40BA9C51-6408-4952-90BE-D860825A7FC1}" type="pres">
      <dgm:prSet presAssocID="{325206CC-6319-4D7C-99A0-18D3E960A726}" presName="negativeSpace" presStyleCnt="0"/>
      <dgm:spPr/>
    </dgm:pt>
    <dgm:pt modelId="{CEF7C920-EE23-4E68-B0A8-BC8E38BA6248}" type="pres">
      <dgm:prSet presAssocID="{325206CC-6319-4D7C-99A0-18D3E960A726}" presName="childText" presStyleLbl="conFgAcc1" presStyleIdx="5" presStyleCnt="6">
        <dgm:presLayoutVars>
          <dgm:bulletEnabled val="1"/>
        </dgm:presLayoutVars>
      </dgm:prSet>
      <dgm:spPr/>
    </dgm:pt>
  </dgm:ptLst>
  <dgm:cxnLst>
    <dgm:cxn modelId="{EB2A8806-764F-45B0-AD62-93059A203143}" srcId="{D4D4F68F-55B6-4066-A336-BD30C0E83AA7}" destId="{B0283354-98DD-4F16-AF41-CF9053F06E7F}" srcOrd="0" destOrd="0" parTransId="{DA758D54-EED4-4B23-8160-0C291E62AD8D}" sibTransId="{589C070A-92C6-4947-9511-5C05231151E2}"/>
    <dgm:cxn modelId="{6E1EC909-C9A5-4BBE-BAC1-942DD4CBC906}" srcId="{BE14D554-D0D5-42DC-9BBC-38C68DACF158}" destId="{D4D4F68F-55B6-4066-A336-BD30C0E83AA7}" srcOrd="0" destOrd="0" parTransId="{B8A91525-E576-4DC2-BF5D-44BE5A6E1911}" sibTransId="{80EFEC89-34D8-46B7-AB07-35653B474BD8}"/>
    <dgm:cxn modelId="{6143930B-F1E6-4827-93CE-FC751F4CF1D7}" type="presOf" srcId="{1C5D066B-A3AB-4E42-8262-B5346FC92E92}" destId="{AEA85210-2929-4ABA-A78E-B7F8C85AC7C8}" srcOrd="0" destOrd="0" presId="urn:microsoft.com/office/officeart/2005/8/layout/list1"/>
    <dgm:cxn modelId="{A96AAE0D-E37B-4147-BB25-4279DC5D822A}" srcId="{2A06C56D-2877-4784-BCAC-3A35D02E87B8}" destId="{C5634B7B-29BD-4C2E-B392-18A88AA68EA2}" srcOrd="2" destOrd="0" parTransId="{4F48A069-F385-4758-8C5C-63D6FA33CD84}" sibTransId="{632B8BA6-0766-4EB9-851E-80CED224AD97}"/>
    <dgm:cxn modelId="{099C4C12-C29F-4BD9-B9C6-5869D3575225}" type="presOf" srcId="{18962990-7C62-4A10-BDF9-37B0437BC02D}" destId="{9246425D-6592-48E1-B2E8-0AD10F738B80}" srcOrd="0" destOrd="0" presId="urn:microsoft.com/office/officeart/2005/8/layout/list1"/>
    <dgm:cxn modelId="{6D7EBB12-17FD-4913-B8F6-4E5792C40CAC}" srcId="{2A06C56D-2877-4784-BCAC-3A35D02E87B8}" destId="{BE14D554-D0D5-42DC-9BBC-38C68DACF158}" srcOrd="0" destOrd="0" parTransId="{E3579731-BF0C-40CA-A502-F9177BE628A5}" sibTransId="{4386BED0-0054-4257-B782-2E356F1AAE11}"/>
    <dgm:cxn modelId="{E05A1720-7B4B-456B-9DE4-BEF81C7CE798}" srcId="{2A06C56D-2877-4784-BCAC-3A35D02E87B8}" destId="{325206CC-6319-4D7C-99A0-18D3E960A726}" srcOrd="5" destOrd="0" parTransId="{F91A6CE0-216C-4650-93A6-78123838D3AC}" sibTransId="{9144A0F1-CB47-4C71-AB90-9210B00C72AE}"/>
    <dgm:cxn modelId="{A8DBA92E-7590-4AF7-B7B6-F4006B740AAF}" type="presOf" srcId="{8066FD97-8137-4D8D-8D7A-A72581B84EAB}" destId="{2F7B543E-5CD0-4E2A-9810-495765D6D531}" srcOrd="0" destOrd="0" presId="urn:microsoft.com/office/officeart/2005/8/layout/list1"/>
    <dgm:cxn modelId="{62597A39-4EEE-4E06-BE60-4481BC2931D3}" type="presOf" srcId="{F18F0EFA-B302-4A39-834A-BB6FDB91E129}" destId="{E19C6FA2-FD08-49D0-948B-0AC89A998D65}" srcOrd="1" destOrd="0" presId="urn:microsoft.com/office/officeart/2005/8/layout/list1"/>
    <dgm:cxn modelId="{681BE85F-5EE7-45FD-8C32-C7C41FA65C59}" srcId="{18962990-7C62-4A10-BDF9-37B0437BC02D}" destId="{5D608991-7041-4167-80D3-B0E67F40F978}" srcOrd="0" destOrd="0" parTransId="{3797813A-2546-4C8B-8B17-6B81131CFCFA}" sibTransId="{69548413-0CF9-4BA8-9128-A66785F4180B}"/>
    <dgm:cxn modelId="{19AC1045-4D18-4C3F-A99A-CA230D66A248}" type="presOf" srcId="{F18F0EFA-B302-4A39-834A-BB6FDB91E129}" destId="{0A4C77CB-3F54-4014-A066-B179E35DA7DE}" srcOrd="0" destOrd="0" presId="urn:microsoft.com/office/officeart/2005/8/layout/list1"/>
    <dgm:cxn modelId="{B6827765-A253-426E-A50A-92DE7F041C28}" type="presOf" srcId="{C5634B7B-29BD-4C2E-B392-18A88AA68EA2}" destId="{9B9C0221-20C6-4866-B048-6842B8647835}" srcOrd="0" destOrd="0" presId="urn:microsoft.com/office/officeart/2005/8/layout/list1"/>
    <dgm:cxn modelId="{DBB68B68-1A41-4BA9-882B-6FCFC820F8E1}" type="presOf" srcId="{325206CC-6319-4D7C-99A0-18D3E960A726}" destId="{B32F26D3-1565-497A-BEB6-FB0ADC11A546}" srcOrd="0" destOrd="0" presId="urn:microsoft.com/office/officeart/2005/8/layout/list1"/>
    <dgm:cxn modelId="{72ADC84C-E5AB-4B6E-8B05-A72FB35E9BDE}" type="presOf" srcId="{BE14D554-D0D5-42DC-9BBC-38C68DACF158}" destId="{A652CE7C-9098-4688-B34F-7A3252165F2E}" srcOrd="1" destOrd="0" presId="urn:microsoft.com/office/officeart/2005/8/layout/list1"/>
    <dgm:cxn modelId="{5BCA8F52-5F1D-4F0E-A883-6AD8BFE2E022}" srcId="{1237423C-B4E2-4A9A-A978-CCB511946235}" destId="{8066FD97-8137-4D8D-8D7A-A72581B84EAB}" srcOrd="0" destOrd="0" parTransId="{495FEFC1-F972-46D3-844A-EA402D2C82C7}" sibTransId="{B88F9382-B6AF-4B65-81CD-8803BA114D71}"/>
    <dgm:cxn modelId="{E5AC0C7D-0880-43F8-AC31-EC63B66F642B}" srcId="{325206CC-6319-4D7C-99A0-18D3E960A726}" destId="{C318BD19-3481-48AE-99BC-5E96B89182D5}" srcOrd="0" destOrd="0" parTransId="{821F5F31-9FA0-4791-A0C3-3C51FBB84A5D}" sibTransId="{136FE36D-06C0-460F-AF2B-15D70A9656DD}"/>
    <dgm:cxn modelId="{17AD668F-93C2-41F0-8612-6961DDCE56DD}" type="presOf" srcId="{2A06C56D-2877-4784-BCAC-3A35D02E87B8}" destId="{5E607011-AD02-403D-B171-910E6068942A}" srcOrd="0" destOrd="0" presId="urn:microsoft.com/office/officeart/2005/8/layout/list1"/>
    <dgm:cxn modelId="{2AAD2391-CAD9-41BF-9DA7-3ADD7AC6EDD2}" type="presOf" srcId="{1237423C-B4E2-4A9A-A978-CCB511946235}" destId="{E9636D65-ABEF-43E6-BC07-AD454B7FC004}" srcOrd="0" destOrd="0" presId="urn:microsoft.com/office/officeart/2005/8/layout/list1"/>
    <dgm:cxn modelId="{57156793-F7D7-4BCC-BAC0-303C5910B3F6}" srcId="{2A06C56D-2877-4784-BCAC-3A35D02E87B8}" destId="{1237423C-B4E2-4A9A-A978-CCB511946235}" srcOrd="4" destOrd="0" parTransId="{7BF9E07A-5FCE-451D-8C0A-AFF66742AD4D}" sibTransId="{8E0EEB95-5BC8-45A4-92D0-A28B5799DC72}"/>
    <dgm:cxn modelId="{7DDBA193-B44A-4610-A6FF-8DD9412DC6C2}" type="presOf" srcId="{325206CC-6319-4D7C-99A0-18D3E960A726}" destId="{B69A1B18-62A0-4AF1-9179-CB9A7EBA9DAB}" srcOrd="1" destOrd="0" presId="urn:microsoft.com/office/officeart/2005/8/layout/list1"/>
    <dgm:cxn modelId="{1A516595-C87B-45ED-8384-97D2D7E058C2}" type="presOf" srcId="{C5634B7B-29BD-4C2E-B392-18A88AA68EA2}" destId="{1200E983-9AD3-411B-BD39-91FDACBB1680}" srcOrd="1" destOrd="0" presId="urn:microsoft.com/office/officeart/2005/8/layout/list1"/>
    <dgm:cxn modelId="{64502199-FF1F-48AC-AA3E-9E47016FAA98}" srcId="{F18F0EFA-B302-4A39-834A-BB6FDB91E129}" destId="{1C5D066B-A3AB-4E42-8262-B5346FC92E92}" srcOrd="0" destOrd="0" parTransId="{69C1AC0E-5E03-4EB2-8E3B-2CC54FC2ED70}" sibTransId="{49DF9A99-8EAD-4CA8-8D64-C26EAC539377}"/>
    <dgm:cxn modelId="{281CEB9D-DC0D-477F-9600-43F1E139F396}" type="presOf" srcId="{D4D4F68F-55B6-4066-A336-BD30C0E83AA7}" destId="{6D7ABBC7-7A5F-4FBF-9B95-0348F2D9050E}" srcOrd="0" destOrd="0" presId="urn:microsoft.com/office/officeart/2005/8/layout/list1"/>
    <dgm:cxn modelId="{5C95ACAC-A8DB-4AA9-9081-D7566D8F5BAC}" type="presOf" srcId="{18962990-7C62-4A10-BDF9-37B0437BC02D}" destId="{B8659DD7-8DFF-4039-8DAE-A06645409047}" srcOrd="1" destOrd="0" presId="urn:microsoft.com/office/officeart/2005/8/layout/list1"/>
    <dgm:cxn modelId="{9853CAAD-F568-489F-A775-9EA8DA3A5F96}" type="presOf" srcId="{5D608991-7041-4167-80D3-B0E67F40F978}" destId="{1F6C61AD-3AAF-487A-AF0D-F67A5CCEBC54}" srcOrd="0" destOrd="0" presId="urn:microsoft.com/office/officeart/2005/8/layout/list1"/>
    <dgm:cxn modelId="{F00AA2B4-C152-4D93-B4C8-7A7E07E796C2}" type="presOf" srcId="{1237423C-B4E2-4A9A-A978-CCB511946235}" destId="{87866A12-B553-4664-8746-F17DADD694FA}" srcOrd="1" destOrd="0" presId="urn:microsoft.com/office/officeart/2005/8/layout/list1"/>
    <dgm:cxn modelId="{757EECB9-1D89-4297-9C86-840956FE6FB8}" srcId="{C5634B7B-29BD-4C2E-B392-18A88AA68EA2}" destId="{7A1597C8-0C28-4ADB-9397-4DEE9DD583D5}" srcOrd="0" destOrd="0" parTransId="{B9C300C2-6FF9-4E94-A3D5-E15A298A11BF}" sibTransId="{D9F5CE26-A7D3-4B08-847C-4E6846444A76}"/>
    <dgm:cxn modelId="{0AA6D4BA-5464-459E-9AAF-414425C7E6D4}" type="presOf" srcId="{F04882BB-FCD1-4A98-8C8B-8B0355C20105}" destId="{6D7ABBC7-7A5F-4FBF-9B95-0348F2D9050E}" srcOrd="0" destOrd="2" presId="urn:microsoft.com/office/officeart/2005/8/layout/list1"/>
    <dgm:cxn modelId="{26610BC2-F48B-4F05-B71A-0BA75CADEA56}" type="presOf" srcId="{B0283354-98DD-4F16-AF41-CF9053F06E7F}" destId="{6D7ABBC7-7A5F-4FBF-9B95-0348F2D9050E}" srcOrd="0" destOrd="1" presId="urn:microsoft.com/office/officeart/2005/8/layout/list1"/>
    <dgm:cxn modelId="{6EF540CC-174E-4B90-9759-FAE2401342CF}" type="presOf" srcId="{BE14D554-D0D5-42DC-9BBC-38C68DACF158}" destId="{9EED8D69-AB17-43DB-8ECD-69A3B4EE8E45}" srcOrd="0" destOrd="0" presId="urn:microsoft.com/office/officeart/2005/8/layout/list1"/>
    <dgm:cxn modelId="{62A1C3CE-7EC9-45F9-8016-32F9446E8590}" srcId="{2A06C56D-2877-4784-BCAC-3A35D02E87B8}" destId="{18962990-7C62-4A10-BDF9-37B0437BC02D}" srcOrd="3" destOrd="0" parTransId="{6BCE49AF-6894-43C5-8248-30BE00F89AA3}" sibTransId="{A4A0CE67-797C-4C06-951F-19D771E4A35E}"/>
    <dgm:cxn modelId="{AA19ECD0-F006-40E0-A034-EBA36B04DF3D}" srcId="{D4D4F68F-55B6-4066-A336-BD30C0E83AA7}" destId="{F04882BB-FCD1-4A98-8C8B-8B0355C20105}" srcOrd="1" destOrd="0" parTransId="{793B5CD1-0378-487A-98DA-0C59C9D8CDBD}" sibTransId="{F85C4C93-1D0A-4146-9FE5-C9CF3695F2EB}"/>
    <dgm:cxn modelId="{19B70DD8-A85C-4FFD-9EC8-F4AEF55F46A1}" type="presOf" srcId="{7A1597C8-0C28-4ADB-9397-4DEE9DD583D5}" destId="{D81C3142-F2F0-4B39-A67D-B7C46436E2AD}" srcOrd="0" destOrd="0" presId="urn:microsoft.com/office/officeart/2005/8/layout/list1"/>
    <dgm:cxn modelId="{53219FE7-2E19-4E4F-8FCE-8ACFC56EA786}" srcId="{2A06C56D-2877-4784-BCAC-3A35D02E87B8}" destId="{F18F0EFA-B302-4A39-834A-BB6FDB91E129}" srcOrd="1" destOrd="0" parTransId="{4E74BE8E-8FBA-4893-BC72-060F3291738F}" sibTransId="{84E2C98B-9A7B-48B1-9BB5-20E43FB81DDE}"/>
    <dgm:cxn modelId="{67D625EA-82B2-4430-8F8D-A6B201872603}" type="presOf" srcId="{C318BD19-3481-48AE-99BC-5E96B89182D5}" destId="{CEF7C920-EE23-4E68-B0A8-BC8E38BA6248}" srcOrd="0" destOrd="0" presId="urn:microsoft.com/office/officeart/2005/8/layout/list1"/>
    <dgm:cxn modelId="{20C2030D-58EB-4FB7-8E0D-6F5C6FD38566}" type="presParOf" srcId="{5E607011-AD02-403D-B171-910E6068942A}" destId="{3CF5C8AD-B4E1-4B01-9F00-348E7648BBD1}" srcOrd="0" destOrd="0" presId="urn:microsoft.com/office/officeart/2005/8/layout/list1"/>
    <dgm:cxn modelId="{556FA94A-96F1-43E4-A8CA-669B9DD755F6}" type="presParOf" srcId="{3CF5C8AD-B4E1-4B01-9F00-348E7648BBD1}" destId="{9EED8D69-AB17-43DB-8ECD-69A3B4EE8E45}" srcOrd="0" destOrd="0" presId="urn:microsoft.com/office/officeart/2005/8/layout/list1"/>
    <dgm:cxn modelId="{1EEB4B9C-DC90-4FE7-A33A-8A88B6FDE7CD}" type="presParOf" srcId="{3CF5C8AD-B4E1-4B01-9F00-348E7648BBD1}" destId="{A652CE7C-9098-4688-B34F-7A3252165F2E}" srcOrd="1" destOrd="0" presId="urn:microsoft.com/office/officeart/2005/8/layout/list1"/>
    <dgm:cxn modelId="{8368EFA6-4ADF-4934-9EFF-EAACE1BF5B8B}" type="presParOf" srcId="{5E607011-AD02-403D-B171-910E6068942A}" destId="{CC8EC442-C587-435F-A4B9-11455BFEBCF9}" srcOrd="1" destOrd="0" presId="urn:microsoft.com/office/officeart/2005/8/layout/list1"/>
    <dgm:cxn modelId="{4D983076-49D1-45C2-B754-4206F4581157}" type="presParOf" srcId="{5E607011-AD02-403D-B171-910E6068942A}" destId="{6D7ABBC7-7A5F-4FBF-9B95-0348F2D9050E}" srcOrd="2" destOrd="0" presId="urn:microsoft.com/office/officeart/2005/8/layout/list1"/>
    <dgm:cxn modelId="{C2DBBEC6-6D0D-4C97-B324-9CB5AE38DD99}" type="presParOf" srcId="{5E607011-AD02-403D-B171-910E6068942A}" destId="{D2243551-6970-4F4E-B45F-E24DB5AEE73B}" srcOrd="3" destOrd="0" presId="urn:microsoft.com/office/officeart/2005/8/layout/list1"/>
    <dgm:cxn modelId="{E8D0E618-439B-4FB5-89D1-AB23649E4EA3}" type="presParOf" srcId="{5E607011-AD02-403D-B171-910E6068942A}" destId="{FFB91890-C51D-42D2-B8E2-E65B8BEFB611}" srcOrd="4" destOrd="0" presId="urn:microsoft.com/office/officeart/2005/8/layout/list1"/>
    <dgm:cxn modelId="{82628906-FB71-4E00-B7F1-0018A53122B0}" type="presParOf" srcId="{FFB91890-C51D-42D2-B8E2-E65B8BEFB611}" destId="{0A4C77CB-3F54-4014-A066-B179E35DA7DE}" srcOrd="0" destOrd="0" presId="urn:microsoft.com/office/officeart/2005/8/layout/list1"/>
    <dgm:cxn modelId="{345C2A63-A1B7-4AA5-8FBB-A9E600AEC5EF}" type="presParOf" srcId="{FFB91890-C51D-42D2-B8E2-E65B8BEFB611}" destId="{E19C6FA2-FD08-49D0-948B-0AC89A998D65}" srcOrd="1" destOrd="0" presId="urn:microsoft.com/office/officeart/2005/8/layout/list1"/>
    <dgm:cxn modelId="{B1706F51-8A2A-44AF-9898-93C773AA726A}" type="presParOf" srcId="{5E607011-AD02-403D-B171-910E6068942A}" destId="{411C071E-F27B-4DED-92D7-B3E760B07E6A}" srcOrd="5" destOrd="0" presId="urn:microsoft.com/office/officeart/2005/8/layout/list1"/>
    <dgm:cxn modelId="{D5870E3D-8996-4D0B-920D-AE033A5C1D37}" type="presParOf" srcId="{5E607011-AD02-403D-B171-910E6068942A}" destId="{AEA85210-2929-4ABA-A78E-B7F8C85AC7C8}" srcOrd="6" destOrd="0" presId="urn:microsoft.com/office/officeart/2005/8/layout/list1"/>
    <dgm:cxn modelId="{322FD688-254C-4E2E-8E16-82EF96C9AC4A}" type="presParOf" srcId="{5E607011-AD02-403D-B171-910E6068942A}" destId="{08D3B93A-9906-473E-8AE2-F73EC26EB341}" srcOrd="7" destOrd="0" presId="urn:microsoft.com/office/officeart/2005/8/layout/list1"/>
    <dgm:cxn modelId="{39E3B3A2-C8FA-47B9-9D06-76C4B87D96CE}" type="presParOf" srcId="{5E607011-AD02-403D-B171-910E6068942A}" destId="{3F12D3A2-1897-440F-82CC-DED619099675}" srcOrd="8" destOrd="0" presId="urn:microsoft.com/office/officeart/2005/8/layout/list1"/>
    <dgm:cxn modelId="{120234EB-E574-4A3B-B7E1-8C6EDA678787}" type="presParOf" srcId="{3F12D3A2-1897-440F-82CC-DED619099675}" destId="{9B9C0221-20C6-4866-B048-6842B8647835}" srcOrd="0" destOrd="0" presId="urn:microsoft.com/office/officeart/2005/8/layout/list1"/>
    <dgm:cxn modelId="{D1A88FEE-25E1-4C28-9E9F-0A5BA02CEEF9}" type="presParOf" srcId="{3F12D3A2-1897-440F-82CC-DED619099675}" destId="{1200E983-9AD3-411B-BD39-91FDACBB1680}" srcOrd="1" destOrd="0" presId="urn:microsoft.com/office/officeart/2005/8/layout/list1"/>
    <dgm:cxn modelId="{8B209EAE-918D-4B46-83A4-2C4CD7BA6FC1}" type="presParOf" srcId="{5E607011-AD02-403D-B171-910E6068942A}" destId="{75E31B77-D639-4082-AF2D-4DBDAA9D296A}" srcOrd="9" destOrd="0" presId="urn:microsoft.com/office/officeart/2005/8/layout/list1"/>
    <dgm:cxn modelId="{3E25A9A1-BB1E-4808-ACBB-6A0B598C045A}" type="presParOf" srcId="{5E607011-AD02-403D-B171-910E6068942A}" destId="{D81C3142-F2F0-4B39-A67D-B7C46436E2AD}" srcOrd="10" destOrd="0" presId="urn:microsoft.com/office/officeart/2005/8/layout/list1"/>
    <dgm:cxn modelId="{ED4AB387-910E-4EA4-9544-558CBD07959D}" type="presParOf" srcId="{5E607011-AD02-403D-B171-910E6068942A}" destId="{5D90CBDC-7DA0-4257-A24C-9B2F893CBDC1}" srcOrd="11" destOrd="0" presId="urn:microsoft.com/office/officeart/2005/8/layout/list1"/>
    <dgm:cxn modelId="{96DBD510-EEE1-4703-BB84-BC95DC63DE7C}" type="presParOf" srcId="{5E607011-AD02-403D-B171-910E6068942A}" destId="{6AA353D0-AFD4-44FC-BAEC-1A25D3F4B4D9}" srcOrd="12" destOrd="0" presId="urn:microsoft.com/office/officeart/2005/8/layout/list1"/>
    <dgm:cxn modelId="{BE5B0118-5EB8-4947-B5BF-5096A154B7FD}" type="presParOf" srcId="{6AA353D0-AFD4-44FC-BAEC-1A25D3F4B4D9}" destId="{9246425D-6592-48E1-B2E8-0AD10F738B80}" srcOrd="0" destOrd="0" presId="urn:microsoft.com/office/officeart/2005/8/layout/list1"/>
    <dgm:cxn modelId="{1FD78741-B43D-4984-85C4-393826F6CEA0}" type="presParOf" srcId="{6AA353D0-AFD4-44FC-BAEC-1A25D3F4B4D9}" destId="{B8659DD7-8DFF-4039-8DAE-A06645409047}" srcOrd="1" destOrd="0" presId="urn:microsoft.com/office/officeart/2005/8/layout/list1"/>
    <dgm:cxn modelId="{C68F9C2E-1500-498B-BC45-FC7E0390732B}" type="presParOf" srcId="{5E607011-AD02-403D-B171-910E6068942A}" destId="{5E50B0E4-EB40-4B16-B3A6-C89C776DEE9B}" srcOrd="13" destOrd="0" presId="urn:microsoft.com/office/officeart/2005/8/layout/list1"/>
    <dgm:cxn modelId="{4239CE8D-AD01-47CA-BFF7-8204AA18DEC7}" type="presParOf" srcId="{5E607011-AD02-403D-B171-910E6068942A}" destId="{1F6C61AD-3AAF-487A-AF0D-F67A5CCEBC54}" srcOrd="14" destOrd="0" presId="urn:microsoft.com/office/officeart/2005/8/layout/list1"/>
    <dgm:cxn modelId="{B5332CC1-2B36-442F-94CF-1C50C4AFA1FD}" type="presParOf" srcId="{5E607011-AD02-403D-B171-910E6068942A}" destId="{95257032-4CEE-4170-B114-1C0104D6FA97}" srcOrd="15" destOrd="0" presId="urn:microsoft.com/office/officeart/2005/8/layout/list1"/>
    <dgm:cxn modelId="{B12FEBF5-A778-45E9-A446-248F64B1FD38}" type="presParOf" srcId="{5E607011-AD02-403D-B171-910E6068942A}" destId="{7F17DAB6-EC77-462F-8C38-5F91E435B42B}" srcOrd="16" destOrd="0" presId="urn:microsoft.com/office/officeart/2005/8/layout/list1"/>
    <dgm:cxn modelId="{D4FD7CC9-4049-4093-8E53-3656BFAA8B14}" type="presParOf" srcId="{7F17DAB6-EC77-462F-8C38-5F91E435B42B}" destId="{E9636D65-ABEF-43E6-BC07-AD454B7FC004}" srcOrd="0" destOrd="0" presId="urn:microsoft.com/office/officeart/2005/8/layout/list1"/>
    <dgm:cxn modelId="{7058B7CC-83F0-4BA5-8745-BD67DC1A5AAC}" type="presParOf" srcId="{7F17DAB6-EC77-462F-8C38-5F91E435B42B}" destId="{87866A12-B553-4664-8746-F17DADD694FA}" srcOrd="1" destOrd="0" presId="urn:microsoft.com/office/officeart/2005/8/layout/list1"/>
    <dgm:cxn modelId="{BC8E61E7-D1F3-4F76-9566-52B539DE17F9}" type="presParOf" srcId="{5E607011-AD02-403D-B171-910E6068942A}" destId="{A91F589F-3DC2-4AC3-BCE6-E13780D6C0D5}" srcOrd="17" destOrd="0" presId="urn:microsoft.com/office/officeart/2005/8/layout/list1"/>
    <dgm:cxn modelId="{8085BEA0-EEAF-4F5F-9DED-39F5D0F3CDBF}" type="presParOf" srcId="{5E607011-AD02-403D-B171-910E6068942A}" destId="{2F7B543E-5CD0-4E2A-9810-495765D6D531}" srcOrd="18" destOrd="0" presId="urn:microsoft.com/office/officeart/2005/8/layout/list1"/>
    <dgm:cxn modelId="{41F2E155-CC29-43C4-9232-A61A610914F2}" type="presParOf" srcId="{5E607011-AD02-403D-B171-910E6068942A}" destId="{BC7E340F-41C5-42C1-894F-689468239F70}" srcOrd="19" destOrd="0" presId="urn:microsoft.com/office/officeart/2005/8/layout/list1"/>
    <dgm:cxn modelId="{C36C8318-71BD-44A3-BBC8-E7EC17A69293}" type="presParOf" srcId="{5E607011-AD02-403D-B171-910E6068942A}" destId="{EF88712C-5D96-42D9-83C9-B53E836F7D53}" srcOrd="20" destOrd="0" presId="urn:microsoft.com/office/officeart/2005/8/layout/list1"/>
    <dgm:cxn modelId="{3F048CA2-735D-41DE-A3A0-9710ADEA6320}" type="presParOf" srcId="{EF88712C-5D96-42D9-83C9-B53E836F7D53}" destId="{B32F26D3-1565-497A-BEB6-FB0ADC11A546}" srcOrd="0" destOrd="0" presId="urn:microsoft.com/office/officeart/2005/8/layout/list1"/>
    <dgm:cxn modelId="{492845CF-454B-45AA-8408-CB276163A1A6}" type="presParOf" srcId="{EF88712C-5D96-42D9-83C9-B53E836F7D53}" destId="{B69A1B18-62A0-4AF1-9179-CB9A7EBA9DAB}" srcOrd="1" destOrd="0" presId="urn:microsoft.com/office/officeart/2005/8/layout/list1"/>
    <dgm:cxn modelId="{5E2D6C73-3B86-496B-B9CF-84278DBAAC55}" type="presParOf" srcId="{5E607011-AD02-403D-B171-910E6068942A}" destId="{40BA9C51-6408-4952-90BE-D860825A7FC1}" srcOrd="21" destOrd="0" presId="urn:microsoft.com/office/officeart/2005/8/layout/list1"/>
    <dgm:cxn modelId="{A8AC29D6-DA39-464C-9DC5-B0287045223C}" type="presParOf" srcId="{5E607011-AD02-403D-B171-910E6068942A}" destId="{CEF7C920-EE23-4E68-B0A8-BC8E38BA624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00D398-928D-4A00-9317-969B9FCEFDFA}"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S"/>
        </a:p>
      </dgm:t>
    </dgm:pt>
    <dgm:pt modelId="{C0033C03-C798-4AA4-907D-38564946E6AB}">
      <dgm:prSet phldrT="[Texto]"/>
      <dgm:spPr/>
      <dgm:t>
        <a:bodyPr/>
        <a:lstStyle/>
        <a:p>
          <a:r>
            <a:rPr lang="es-ES" b="1" dirty="0">
              <a:solidFill>
                <a:sysClr val="windowText" lastClr="000000"/>
              </a:solidFill>
            </a:rPr>
            <a:t>METODOLOGÍA</a:t>
          </a:r>
          <a:endParaRPr lang="es-ES" dirty="0">
            <a:solidFill>
              <a:sysClr val="windowText" lastClr="000000"/>
            </a:solidFill>
          </a:endParaRPr>
        </a:p>
      </dgm:t>
    </dgm:pt>
    <dgm:pt modelId="{2F45A046-926A-4E28-B7CA-1B3565CE713E}" type="parTrans" cxnId="{B9187371-6B80-433E-A65A-F516D5C118E0}">
      <dgm:prSet/>
      <dgm:spPr/>
      <dgm:t>
        <a:bodyPr/>
        <a:lstStyle/>
        <a:p>
          <a:endParaRPr lang="es-ES">
            <a:solidFill>
              <a:sysClr val="windowText" lastClr="000000"/>
            </a:solidFill>
          </a:endParaRPr>
        </a:p>
      </dgm:t>
    </dgm:pt>
    <dgm:pt modelId="{9826D715-A022-4E9A-B5BF-A0E4E6341B08}" type="sibTrans" cxnId="{B9187371-6B80-433E-A65A-F516D5C118E0}">
      <dgm:prSet/>
      <dgm:spPr/>
      <dgm:t>
        <a:bodyPr/>
        <a:lstStyle/>
        <a:p>
          <a:endParaRPr lang="es-ES">
            <a:solidFill>
              <a:sysClr val="windowText" lastClr="000000"/>
            </a:solidFill>
          </a:endParaRPr>
        </a:p>
      </dgm:t>
    </dgm:pt>
    <dgm:pt modelId="{1C044468-7AAA-45F4-92B9-BF4CB1108B96}">
      <dgm:prSet/>
      <dgm:spPr/>
      <dgm:t>
        <a:bodyPr/>
        <a:lstStyle/>
        <a:p>
          <a:r>
            <a:rPr lang="es-ES" b="0" dirty="0">
              <a:solidFill>
                <a:sysClr val="windowText" lastClr="000000"/>
              </a:solidFill>
            </a:rPr>
            <a:t>Enfoque Cualitativo</a:t>
          </a:r>
        </a:p>
      </dgm:t>
    </dgm:pt>
    <dgm:pt modelId="{9D525FB4-09CB-4F79-BEBE-E609DC0B5C48}" type="parTrans" cxnId="{522F10BD-039F-41A3-A459-DD9232A9929A}">
      <dgm:prSet/>
      <dgm:spPr/>
      <dgm:t>
        <a:bodyPr/>
        <a:lstStyle/>
        <a:p>
          <a:endParaRPr lang="es-ES">
            <a:solidFill>
              <a:sysClr val="windowText" lastClr="000000"/>
            </a:solidFill>
          </a:endParaRPr>
        </a:p>
      </dgm:t>
    </dgm:pt>
    <dgm:pt modelId="{A5CB74E2-EF56-4A00-8B6F-9FA47C83A988}" type="sibTrans" cxnId="{522F10BD-039F-41A3-A459-DD9232A9929A}">
      <dgm:prSet/>
      <dgm:spPr/>
      <dgm:t>
        <a:bodyPr/>
        <a:lstStyle/>
        <a:p>
          <a:endParaRPr lang="es-ES">
            <a:solidFill>
              <a:sysClr val="windowText" lastClr="000000"/>
            </a:solidFill>
          </a:endParaRPr>
        </a:p>
      </dgm:t>
    </dgm:pt>
    <dgm:pt modelId="{55858588-EF81-4DA8-863E-32FCC9E083BD}">
      <dgm:prSet/>
      <dgm:spPr/>
      <dgm:t>
        <a:bodyPr/>
        <a:lstStyle/>
        <a:p>
          <a:r>
            <a:rPr lang="es-ES" b="0" dirty="0">
              <a:solidFill>
                <a:sysClr val="windowText" lastClr="000000"/>
              </a:solidFill>
            </a:rPr>
            <a:t>Enfoque Cuantitativo</a:t>
          </a:r>
        </a:p>
      </dgm:t>
    </dgm:pt>
    <dgm:pt modelId="{25B932DC-3981-4409-8206-DE9F27BF258D}" type="parTrans" cxnId="{6AB87F24-75E6-42C2-B965-AE3A188E88D8}">
      <dgm:prSet/>
      <dgm:spPr/>
      <dgm:t>
        <a:bodyPr/>
        <a:lstStyle/>
        <a:p>
          <a:endParaRPr lang="es-ES">
            <a:solidFill>
              <a:sysClr val="windowText" lastClr="000000"/>
            </a:solidFill>
          </a:endParaRPr>
        </a:p>
      </dgm:t>
    </dgm:pt>
    <dgm:pt modelId="{EDC8E599-14F9-49B8-8D6E-F490A1EE800E}" type="sibTrans" cxnId="{6AB87F24-75E6-42C2-B965-AE3A188E88D8}">
      <dgm:prSet/>
      <dgm:spPr/>
      <dgm:t>
        <a:bodyPr/>
        <a:lstStyle/>
        <a:p>
          <a:endParaRPr lang="es-ES">
            <a:solidFill>
              <a:sysClr val="windowText" lastClr="000000"/>
            </a:solidFill>
          </a:endParaRPr>
        </a:p>
      </dgm:t>
    </dgm:pt>
    <dgm:pt modelId="{A0719700-414E-4C63-9CD4-05A80EA5B1EA}">
      <dgm:prSet/>
      <dgm:spPr/>
      <dgm:t>
        <a:bodyPr/>
        <a:lstStyle/>
        <a:p>
          <a:r>
            <a:rPr lang="es-ES" b="1" dirty="0">
              <a:solidFill>
                <a:sysClr val="windowText" lastClr="000000"/>
              </a:solidFill>
            </a:rPr>
            <a:t>Tipo de investigación</a:t>
          </a:r>
        </a:p>
      </dgm:t>
    </dgm:pt>
    <dgm:pt modelId="{363647DA-53EB-4393-BF43-C28A3FBC9459}" type="parTrans" cxnId="{FA75EF3E-5B5B-4413-A525-2457C783A9F1}">
      <dgm:prSet/>
      <dgm:spPr/>
      <dgm:t>
        <a:bodyPr/>
        <a:lstStyle/>
        <a:p>
          <a:endParaRPr lang="es-ES">
            <a:solidFill>
              <a:sysClr val="windowText" lastClr="000000"/>
            </a:solidFill>
          </a:endParaRPr>
        </a:p>
      </dgm:t>
    </dgm:pt>
    <dgm:pt modelId="{0AF33045-CE49-4883-B190-BACF14DE431A}" type="sibTrans" cxnId="{FA75EF3E-5B5B-4413-A525-2457C783A9F1}">
      <dgm:prSet/>
      <dgm:spPr/>
      <dgm:t>
        <a:bodyPr/>
        <a:lstStyle/>
        <a:p>
          <a:endParaRPr lang="es-ES">
            <a:solidFill>
              <a:sysClr val="windowText" lastClr="000000"/>
            </a:solidFill>
          </a:endParaRPr>
        </a:p>
      </dgm:t>
    </dgm:pt>
    <dgm:pt modelId="{19A77320-B749-417E-A9D8-8A342A5A3509}">
      <dgm:prSet/>
      <dgm:spPr/>
      <dgm:t>
        <a:bodyPr/>
        <a:lstStyle/>
        <a:p>
          <a:r>
            <a:rPr lang="es-ES" b="0" dirty="0">
              <a:solidFill>
                <a:sysClr val="windowText" lastClr="000000"/>
              </a:solidFill>
            </a:rPr>
            <a:t>Según su finalidad: Explicativa</a:t>
          </a:r>
        </a:p>
      </dgm:t>
    </dgm:pt>
    <dgm:pt modelId="{C05E447B-D2F1-46E0-85BF-35730EED6A32}" type="parTrans" cxnId="{02B0B4B9-208E-444C-BFF6-CCF1BCDBCED5}">
      <dgm:prSet/>
      <dgm:spPr/>
      <dgm:t>
        <a:bodyPr/>
        <a:lstStyle/>
        <a:p>
          <a:endParaRPr lang="es-ES">
            <a:solidFill>
              <a:sysClr val="windowText" lastClr="000000"/>
            </a:solidFill>
          </a:endParaRPr>
        </a:p>
      </dgm:t>
    </dgm:pt>
    <dgm:pt modelId="{2B3227CF-B46C-44C7-8A2C-BA8CBA77388B}" type="sibTrans" cxnId="{02B0B4B9-208E-444C-BFF6-CCF1BCDBCED5}">
      <dgm:prSet/>
      <dgm:spPr/>
      <dgm:t>
        <a:bodyPr/>
        <a:lstStyle/>
        <a:p>
          <a:endParaRPr lang="es-ES">
            <a:solidFill>
              <a:sysClr val="windowText" lastClr="000000"/>
            </a:solidFill>
          </a:endParaRPr>
        </a:p>
      </dgm:t>
    </dgm:pt>
    <dgm:pt modelId="{6FBD1C60-BD1D-4AAD-9F6B-476B5AF80E74}">
      <dgm:prSet/>
      <dgm:spPr/>
      <dgm:t>
        <a:bodyPr/>
        <a:lstStyle/>
        <a:p>
          <a:r>
            <a:rPr lang="es-ES" b="0" dirty="0">
              <a:solidFill>
                <a:sysClr val="windowText" lastClr="000000"/>
              </a:solidFill>
            </a:rPr>
            <a:t>Por las fuentes de información: Mixta </a:t>
          </a:r>
        </a:p>
      </dgm:t>
    </dgm:pt>
    <dgm:pt modelId="{328DFC6D-7704-4D4E-87B6-0CC3C0A03C45}" type="parTrans" cxnId="{FEB733CC-430B-46CA-BEE0-5BD1A32C66C0}">
      <dgm:prSet/>
      <dgm:spPr/>
      <dgm:t>
        <a:bodyPr/>
        <a:lstStyle/>
        <a:p>
          <a:endParaRPr lang="es-ES">
            <a:solidFill>
              <a:sysClr val="windowText" lastClr="000000"/>
            </a:solidFill>
          </a:endParaRPr>
        </a:p>
      </dgm:t>
    </dgm:pt>
    <dgm:pt modelId="{99ED4BFF-D375-4DEB-A946-0DEBBC40461A}" type="sibTrans" cxnId="{FEB733CC-430B-46CA-BEE0-5BD1A32C66C0}">
      <dgm:prSet/>
      <dgm:spPr/>
      <dgm:t>
        <a:bodyPr/>
        <a:lstStyle/>
        <a:p>
          <a:endParaRPr lang="es-ES">
            <a:solidFill>
              <a:sysClr val="windowText" lastClr="000000"/>
            </a:solidFill>
          </a:endParaRPr>
        </a:p>
      </dgm:t>
    </dgm:pt>
    <dgm:pt modelId="{1EED45C3-A37D-45B8-B590-1D52A8695A28}">
      <dgm:prSet/>
      <dgm:spPr/>
      <dgm:t>
        <a:bodyPr/>
        <a:lstStyle/>
        <a:p>
          <a:r>
            <a:rPr lang="es-ES" b="0" dirty="0">
              <a:solidFill>
                <a:sysClr val="windowText" lastClr="000000"/>
              </a:solidFill>
            </a:rPr>
            <a:t>Por el control de las variables: No experimental </a:t>
          </a:r>
        </a:p>
      </dgm:t>
    </dgm:pt>
    <dgm:pt modelId="{72D18C42-CD5F-4D59-9826-D34BDECF7D2F}" type="parTrans" cxnId="{FCC70D72-9D50-4000-B767-0061874DFFEA}">
      <dgm:prSet/>
      <dgm:spPr/>
      <dgm:t>
        <a:bodyPr/>
        <a:lstStyle/>
        <a:p>
          <a:endParaRPr lang="es-ES">
            <a:solidFill>
              <a:sysClr val="windowText" lastClr="000000"/>
            </a:solidFill>
          </a:endParaRPr>
        </a:p>
      </dgm:t>
    </dgm:pt>
    <dgm:pt modelId="{B44BAB5A-42EC-4592-BDFF-724ED0392B62}" type="sibTrans" cxnId="{FCC70D72-9D50-4000-B767-0061874DFFEA}">
      <dgm:prSet/>
      <dgm:spPr/>
      <dgm:t>
        <a:bodyPr/>
        <a:lstStyle/>
        <a:p>
          <a:endParaRPr lang="es-ES">
            <a:solidFill>
              <a:sysClr val="windowText" lastClr="000000"/>
            </a:solidFill>
          </a:endParaRPr>
        </a:p>
      </dgm:t>
    </dgm:pt>
    <dgm:pt modelId="{C018D6DA-3CD1-4C8F-BC2C-E6959D6745B2}">
      <dgm:prSet/>
      <dgm:spPr/>
      <dgm:t>
        <a:bodyPr/>
        <a:lstStyle/>
        <a:p>
          <a:r>
            <a:rPr lang="es-ES" b="0" dirty="0">
              <a:solidFill>
                <a:sysClr val="windowText" lastClr="000000"/>
              </a:solidFill>
            </a:rPr>
            <a:t>Por el alcance: Longitudinal </a:t>
          </a:r>
        </a:p>
      </dgm:t>
    </dgm:pt>
    <dgm:pt modelId="{798D9FAB-B8E9-4FA1-97E9-E147E94FF111}" type="parTrans" cxnId="{78A8C700-4CE4-4F25-960E-58B1746EEA19}">
      <dgm:prSet/>
      <dgm:spPr/>
      <dgm:t>
        <a:bodyPr/>
        <a:lstStyle/>
        <a:p>
          <a:endParaRPr lang="es-ES">
            <a:solidFill>
              <a:sysClr val="windowText" lastClr="000000"/>
            </a:solidFill>
          </a:endParaRPr>
        </a:p>
      </dgm:t>
    </dgm:pt>
    <dgm:pt modelId="{C636AA4D-98E2-48B4-B12E-4FD77267FD66}" type="sibTrans" cxnId="{78A8C700-4CE4-4F25-960E-58B1746EEA19}">
      <dgm:prSet/>
      <dgm:spPr/>
      <dgm:t>
        <a:bodyPr/>
        <a:lstStyle/>
        <a:p>
          <a:endParaRPr lang="es-ES">
            <a:solidFill>
              <a:sysClr val="windowText" lastClr="000000"/>
            </a:solidFill>
          </a:endParaRPr>
        </a:p>
      </dgm:t>
    </dgm:pt>
    <dgm:pt modelId="{DB23B69B-2AA4-4D48-8245-08EFA93DB35F}">
      <dgm:prSet/>
      <dgm:spPr/>
      <dgm:t>
        <a:bodyPr/>
        <a:lstStyle/>
        <a:p>
          <a:r>
            <a:rPr lang="es-ES" b="1" dirty="0">
              <a:solidFill>
                <a:sysClr val="windowText" lastClr="000000"/>
              </a:solidFill>
            </a:rPr>
            <a:t>Técnicas de recolección de datos </a:t>
          </a:r>
        </a:p>
      </dgm:t>
    </dgm:pt>
    <dgm:pt modelId="{649FA0BB-3414-4B29-8552-1B75C5005528}" type="parTrans" cxnId="{0AFF58C1-BDE3-47F0-9D76-C3576A97A2A0}">
      <dgm:prSet/>
      <dgm:spPr/>
      <dgm:t>
        <a:bodyPr/>
        <a:lstStyle/>
        <a:p>
          <a:endParaRPr lang="es-ES">
            <a:solidFill>
              <a:sysClr val="windowText" lastClr="000000"/>
            </a:solidFill>
          </a:endParaRPr>
        </a:p>
      </dgm:t>
    </dgm:pt>
    <dgm:pt modelId="{E22B661C-AC00-45F3-A296-F879680CF202}" type="sibTrans" cxnId="{0AFF58C1-BDE3-47F0-9D76-C3576A97A2A0}">
      <dgm:prSet/>
      <dgm:spPr/>
      <dgm:t>
        <a:bodyPr/>
        <a:lstStyle/>
        <a:p>
          <a:endParaRPr lang="es-ES">
            <a:solidFill>
              <a:sysClr val="windowText" lastClr="000000"/>
            </a:solidFill>
          </a:endParaRPr>
        </a:p>
      </dgm:t>
    </dgm:pt>
    <dgm:pt modelId="{A157E389-620E-4751-A831-1C3E247B8416}">
      <dgm:prSet/>
      <dgm:spPr/>
      <dgm:t>
        <a:bodyPr/>
        <a:lstStyle/>
        <a:p>
          <a:r>
            <a:rPr lang="es-ES" b="0" dirty="0">
              <a:solidFill>
                <a:sysClr val="windowText" lastClr="000000"/>
              </a:solidFill>
            </a:rPr>
            <a:t>Técnica documental</a:t>
          </a:r>
        </a:p>
      </dgm:t>
    </dgm:pt>
    <dgm:pt modelId="{1F1D7F33-C675-4B4A-8EAE-0064FECF9117}" type="parTrans" cxnId="{68FFA843-59A1-4257-B3DB-128095FD152D}">
      <dgm:prSet/>
      <dgm:spPr/>
      <dgm:t>
        <a:bodyPr/>
        <a:lstStyle/>
        <a:p>
          <a:endParaRPr lang="es-ES">
            <a:solidFill>
              <a:sysClr val="windowText" lastClr="000000"/>
            </a:solidFill>
          </a:endParaRPr>
        </a:p>
      </dgm:t>
    </dgm:pt>
    <dgm:pt modelId="{96DBE4EB-D32E-483B-8174-CE49F7B60169}" type="sibTrans" cxnId="{68FFA843-59A1-4257-B3DB-128095FD152D}">
      <dgm:prSet/>
      <dgm:spPr/>
      <dgm:t>
        <a:bodyPr/>
        <a:lstStyle/>
        <a:p>
          <a:endParaRPr lang="es-ES">
            <a:solidFill>
              <a:sysClr val="windowText" lastClr="000000"/>
            </a:solidFill>
          </a:endParaRPr>
        </a:p>
      </dgm:t>
    </dgm:pt>
    <dgm:pt modelId="{BF6A8365-46A2-4B99-8F37-2DBD1D662684}">
      <dgm:prSet/>
      <dgm:spPr/>
      <dgm:t>
        <a:bodyPr/>
        <a:lstStyle/>
        <a:p>
          <a:r>
            <a:rPr lang="es-ES" b="0" dirty="0">
              <a:solidFill>
                <a:sysClr val="windowText" lastClr="000000"/>
              </a:solidFill>
            </a:rPr>
            <a:t>Técnica de campo</a:t>
          </a:r>
        </a:p>
      </dgm:t>
    </dgm:pt>
    <dgm:pt modelId="{BD84DC2B-A5F6-48CE-8000-E678CEB19DCF}" type="parTrans" cxnId="{D80B968B-83E8-4E39-96B1-4A9933314C62}">
      <dgm:prSet/>
      <dgm:spPr/>
      <dgm:t>
        <a:bodyPr/>
        <a:lstStyle/>
        <a:p>
          <a:endParaRPr lang="es-ES">
            <a:solidFill>
              <a:sysClr val="windowText" lastClr="000000"/>
            </a:solidFill>
          </a:endParaRPr>
        </a:p>
      </dgm:t>
    </dgm:pt>
    <dgm:pt modelId="{6D9B95E1-9BF6-491F-95B5-C040EB0E6AB7}" type="sibTrans" cxnId="{D80B968B-83E8-4E39-96B1-4A9933314C62}">
      <dgm:prSet/>
      <dgm:spPr/>
      <dgm:t>
        <a:bodyPr/>
        <a:lstStyle/>
        <a:p>
          <a:endParaRPr lang="es-ES">
            <a:solidFill>
              <a:sysClr val="windowText" lastClr="000000"/>
            </a:solidFill>
          </a:endParaRPr>
        </a:p>
      </dgm:t>
    </dgm:pt>
    <dgm:pt modelId="{906D24C9-7862-4E95-AF12-4CE5C9D27761}">
      <dgm:prSet phldrT="[Texto]"/>
      <dgm:spPr/>
      <dgm:t>
        <a:bodyPr/>
        <a:lstStyle/>
        <a:p>
          <a:r>
            <a:rPr lang="es-ES" b="1">
              <a:solidFill>
                <a:sysClr val="windowText" lastClr="000000"/>
              </a:solidFill>
            </a:rPr>
            <a:t>Enfoque </a:t>
          </a:r>
          <a:r>
            <a:rPr lang="es-ES" b="1" dirty="0">
              <a:solidFill>
                <a:sysClr val="windowText" lastClr="000000"/>
              </a:solidFill>
            </a:rPr>
            <a:t>de investigación</a:t>
          </a:r>
          <a:endParaRPr lang="es-ES" dirty="0">
            <a:solidFill>
              <a:sysClr val="windowText" lastClr="000000"/>
            </a:solidFill>
          </a:endParaRPr>
        </a:p>
      </dgm:t>
    </dgm:pt>
    <dgm:pt modelId="{F2E8E905-F5B7-4699-B170-E0FE23B758EF}" type="parTrans" cxnId="{B77781EC-AF5F-452D-AD37-F9253E39EF7A}">
      <dgm:prSet/>
      <dgm:spPr/>
      <dgm:t>
        <a:bodyPr/>
        <a:lstStyle/>
        <a:p>
          <a:endParaRPr lang="es-ES">
            <a:solidFill>
              <a:sysClr val="windowText" lastClr="000000"/>
            </a:solidFill>
          </a:endParaRPr>
        </a:p>
      </dgm:t>
    </dgm:pt>
    <dgm:pt modelId="{EC39D4A9-04A8-4A73-88F8-5BD1ECC2F8F0}" type="sibTrans" cxnId="{B77781EC-AF5F-452D-AD37-F9253E39EF7A}">
      <dgm:prSet/>
      <dgm:spPr/>
      <dgm:t>
        <a:bodyPr/>
        <a:lstStyle/>
        <a:p>
          <a:endParaRPr lang="es-ES">
            <a:solidFill>
              <a:sysClr val="windowText" lastClr="000000"/>
            </a:solidFill>
          </a:endParaRPr>
        </a:p>
      </dgm:t>
    </dgm:pt>
    <dgm:pt modelId="{5CD150C2-E356-4735-B9F2-CF753D495C28}" type="pres">
      <dgm:prSet presAssocID="{A100D398-928D-4A00-9317-969B9FCEFDFA}" presName="hierChild1" presStyleCnt="0">
        <dgm:presLayoutVars>
          <dgm:orgChart val="1"/>
          <dgm:chPref val="1"/>
          <dgm:dir/>
          <dgm:animOne val="branch"/>
          <dgm:animLvl val="lvl"/>
          <dgm:resizeHandles/>
        </dgm:presLayoutVars>
      </dgm:prSet>
      <dgm:spPr/>
    </dgm:pt>
    <dgm:pt modelId="{0280C204-C64E-4759-A532-0C312E074145}" type="pres">
      <dgm:prSet presAssocID="{C0033C03-C798-4AA4-907D-38564946E6AB}" presName="hierRoot1" presStyleCnt="0">
        <dgm:presLayoutVars>
          <dgm:hierBranch val="init"/>
        </dgm:presLayoutVars>
      </dgm:prSet>
      <dgm:spPr/>
    </dgm:pt>
    <dgm:pt modelId="{90729F8C-58C1-4A6B-B941-068527870DB9}" type="pres">
      <dgm:prSet presAssocID="{C0033C03-C798-4AA4-907D-38564946E6AB}" presName="rootComposite1" presStyleCnt="0"/>
      <dgm:spPr/>
    </dgm:pt>
    <dgm:pt modelId="{1854927B-9763-4654-8FB2-67E6062D14B9}" type="pres">
      <dgm:prSet presAssocID="{C0033C03-C798-4AA4-907D-38564946E6AB}" presName="rootText1" presStyleLbl="node0" presStyleIdx="0" presStyleCnt="1" custScaleX="155118">
        <dgm:presLayoutVars>
          <dgm:chPref val="3"/>
        </dgm:presLayoutVars>
      </dgm:prSet>
      <dgm:spPr/>
    </dgm:pt>
    <dgm:pt modelId="{98A87B4B-F2D7-40FE-A56F-3BDC8DCD3196}" type="pres">
      <dgm:prSet presAssocID="{C0033C03-C798-4AA4-907D-38564946E6AB}" presName="rootConnector1" presStyleLbl="node1" presStyleIdx="0" presStyleCnt="0"/>
      <dgm:spPr/>
    </dgm:pt>
    <dgm:pt modelId="{186CFFBB-D239-4DAA-BA27-044584D21695}" type="pres">
      <dgm:prSet presAssocID="{C0033C03-C798-4AA4-907D-38564946E6AB}" presName="hierChild2" presStyleCnt="0"/>
      <dgm:spPr/>
    </dgm:pt>
    <dgm:pt modelId="{FB5D3AF7-7FBA-41A4-AFE1-465957BFEAF7}" type="pres">
      <dgm:prSet presAssocID="{F2E8E905-F5B7-4699-B170-E0FE23B758EF}" presName="Name37" presStyleLbl="parChTrans1D2" presStyleIdx="0" presStyleCnt="3"/>
      <dgm:spPr/>
    </dgm:pt>
    <dgm:pt modelId="{49B8FBA2-F2A5-46A5-8344-6DB6CE058255}" type="pres">
      <dgm:prSet presAssocID="{906D24C9-7862-4E95-AF12-4CE5C9D27761}" presName="hierRoot2" presStyleCnt="0">
        <dgm:presLayoutVars>
          <dgm:hierBranch val="init"/>
        </dgm:presLayoutVars>
      </dgm:prSet>
      <dgm:spPr/>
    </dgm:pt>
    <dgm:pt modelId="{96B61A12-89AE-409E-BCF8-654E0780AAA4}" type="pres">
      <dgm:prSet presAssocID="{906D24C9-7862-4E95-AF12-4CE5C9D27761}" presName="rootComposite" presStyleCnt="0"/>
      <dgm:spPr/>
    </dgm:pt>
    <dgm:pt modelId="{A469DF9F-D0C1-4909-9246-F944E0FD7C0F}" type="pres">
      <dgm:prSet presAssocID="{906D24C9-7862-4E95-AF12-4CE5C9D27761}" presName="rootText" presStyleLbl="node2" presStyleIdx="0" presStyleCnt="3">
        <dgm:presLayoutVars>
          <dgm:chPref val="3"/>
        </dgm:presLayoutVars>
      </dgm:prSet>
      <dgm:spPr/>
    </dgm:pt>
    <dgm:pt modelId="{44D5896B-1504-48E0-8F12-137D343E5290}" type="pres">
      <dgm:prSet presAssocID="{906D24C9-7862-4E95-AF12-4CE5C9D27761}" presName="rootConnector" presStyleLbl="node2" presStyleIdx="0" presStyleCnt="3"/>
      <dgm:spPr/>
    </dgm:pt>
    <dgm:pt modelId="{146708A1-187B-4B8D-84DD-F9657591D591}" type="pres">
      <dgm:prSet presAssocID="{906D24C9-7862-4E95-AF12-4CE5C9D27761}" presName="hierChild4" presStyleCnt="0"/>
      <dgm:spPr/>
    </dgm:pt>
    <dgm:pt modelId="{7F6552E9-03C6-49E7-964D-4644F0408E84}" type="pres">
      <dgm:prSet presAssocID="{9D525FB4-09CB-4F79-BEBE-E609DC0B5C48}" presName="Name37" presStyleLbl="parChTrans1D3" presStyleIdx="0" presStyleCnt="8"/>
      <dgm:spPr/>
    </dgm:pt>
    <dgm:pt modelId="{DD62E40A-A713-49CE-A9A3-20A7A33831E0}" type="pres">
      <dgm:prSet presAssocID="{1C044468-7AAA-45F4-92B9-BF4CB1108B96}" presName="hierRoot2" presStyleCnt="0">
        <dgm:presLayoutVars>
          <dgm:hierBranch val="init"/>
        </dgm:presLayoutVars>
      </dgm:prSet>
      <dgm:spPr/>
    </dgm:pt>
    <dgm:pt modelId="{12F07F53-874A-4916-B3F1-5E7C3AC3E123}" type="pres">
      <dgm:prSet presAssocID="{1C044468-7AAA-45F4-92B9-BF4CB1108B96}" presName="rootComposite" presStyleCnt="0"/>
      <dgm:spPr/>
    </dgm:pt>
    <dgm:pt modelId="{BC1FC9CE-3E63-4250-A6E6-4C1EEF252307}" type="pres">
      <dgm:prSet presAssocID="{1C044468-7AAA-45F4-92B9-BF4CB1108B96}" presName="rootText" presStyleLbl="node3" presStyleIdx="0" presStyleCnt="8">
        <dgm:presLayoutVars>
          <dgm:chPref val="3"/>
        </dgm:presLayoutVars>
      </dgm:prSet>
      <dgm:spPr/>
    </dgm:pt>
    <dgm:pt modelId="{46F9E7F9-2075-44ED-9032-184B1868717D}" type="pres">
      <dgm:prSet presAssocID="{1C044468-7AAA-45F4-92B9-BF4CB1108B96}" presName="rootConnector" presStyleLbl="node3" presStyleIdx="0" presStyleCnt="8"/>
      <dgm:spPr/>
    </dgm:pt>
    <dgm:pt modelId="{B3E312AF-9D90-4058-9A1D-48E76BF89B29}" type="pres">
      <dgm:prSet presAssocID="{1C044468-7AAA-45F4-92B9-BF4CB1108B96}" presName="hierChild4" presStyleCnt="0"/>
      <dgm:spPr/>
    </dgm:pt>
    <dgm:pt modelId="{D4306153-E18E-4049-9A16-62860717E758}" type="pres">
      <dgm:prSet presAssocID="{1C044468-7AAA-45F4-92B9-BF4CB1108B96}" presName="hierChild5" presStyleCnt="0"/>
      <dgm:spPr/>
    </dgm:pt>
    <dgm:pt modelId="{66F2E991-6153-4ABE-B87E-55C390949D01}" type="pres">
      <dgm:prSet presAssocID="{25B932DC-3981-4409-8206-DE9F27BF258D}" presName="Name37" presStyleLbl="parChTrans1D3" presStyleIdx="1" presStyleCnt="8"/>
      <dgm:spPr/>
    </dgm:pt>
    <dgm:pt modelId="{F2F210C9-7BE3-44A0-A524-D85ADA3E7418}" type="pres">
      <dgm:prSet presAssocID="{55858588-EF81-4DA8-863E-32FCC9E083BD}" presName="hierRoot2" presStyleCnt="0">
        <dgm:presLayoutVars>
          <dgm:hierBranch val="init"/>
        </dgm:presLayoutVars>
      </dgm:prSet>
      <dgm:spPr/>
    </dgm:pt>
    <dgm:pt modelId="{23F94CC9-5840-4C51-A88F-2C26D67B62BA}" type="pres">
      <dgm:prSet presAssocID="{55858588-EF81-4DA8-863E-32FCC9E083BD}" presName="rootComposite" presStyleCnt="0"/>
      <dgm:spPr/>
    </dgm:pt>
    <dgm:pt modelId="{A22A3C39-1929-44F4-BA91-01E524895B3C}" type="pres">
      <dgm:prSet presAssocID="{55858588-EF81-4DA8-863E-32FCC9E083BD}" presName="rootText" presStyleLbl="node3" presStyleIdx="1" presStyleCnt="8">
        <dgm:presLayoutVars>
          <dgm:chPref val="3"/>
        </dgm:presLayoutVars>
      </dgm:prSet>
      <dgm:spPr/>
    </dgm:pt>
    <dgm:pt modelId="{F7AA753C-B9AA-4969-A444-1EF95086F94F}" type="pres">
      <dgm:prSet presAssocID="{55858588-EF81-4DA8-863E-32FCC9E083BD}" presName="rootConnector" presStyleLbl="node3" presStyleIdx="1" presStyleCnt="8"/>
      <dgm:spPr/>
    </dgm:pt>
    <dgm:pt modelId="{D4E968DA-2A17-4D31-8EA4-F7451E9AED45}" type="pres">
      <dgm:prSet presAssocID="{55858588-EF81-4DA8-863E-32FCC9E083BD}" presName="hierChild4" presStyleCnt="0"/>
      <dgm:spPr/>
    </dgm:pt>
    <dgm:pt modelId="{9AD2065E-7568-413A-B441-30E329C05ACE}" type="pres">
      <dgm:prSet presAssocID="{55858588-EF81-4DA8-863E-32FCC9E083BD}" presName="hierChild5" presStyleCnt="0"/>
      <dgm:spPr/>
    </dgm:pt>
    <dgm:pt modelId="{6613020E-06AE-46E7-927B-1A849319EE84}" type="pres">
      <dgm:prSet presAssocID="{906D24C9-7862-4E95-AF12-4CE5C9D27761}" presName="hierChild5" presStyleCnt="0"/>
      <dgm:spPr/>
    </dgm:pt>
    <dgm:pt modelId="{6AF76BA4-696E-4221-8D47-B2C7BCD9D87C}" type="pres">
      <dgm:prSet presAssocID="{363647DA-53EB-4393-BF43-C28A3FBC9459}" presName="Name37" presStyleLbl="parChTrans1D2" presStyleIdx="1" presStyleCnt="3"/>
      <dgm:spPr/>
    </dgm:pt>
    <dgm:pt modelId="{EC1689EE-19FA-46C0-9F9C-F47A73294296}" type="pres">
      <dgm:prSet presAssocID="{A0719700-414E-4C63-9CD4-05A80EA5B1EA}" presName="hierRoot2" presStyleCnt="0">
        <dgm:presLayoutVars>
          <dgm:hierBranch val="init"/>
        </dgm:presLayoutVars>
      </dgm:prSet>
      <dgm:spPr/>
    </dgm:pt>
    <dgm:pt modelId="{175F26A0-2568-4D98-BD23-DD6C788E8999}" type="pres">
      <dgm:prSet presAssocID="{A0719700-414E-4C63-9CD4-05A80EA5B1EA}" presName="rootComposite" presStyleCnt="0"/>
      <dgm:spPr/>
    </dgm:pt>
    <dgm:pt modelId="{F97E8B4B-18C9-4F55-AADD-CF9C01621A97}" type="pres">
      <dgm:prSet presAssocID="{A0719700-414E-4C63-9CD4-05A80EA5B1EA}" presName="rootText" presStyleLbl="node2" presStyleIdx="1" presStyleCnt="3">
        <dgm:presLayoutVars>
          <dgm:chPref val="3"/>
        </dgm:presLayoutVars>
      </dgm:prSet>
      <dgm:spPr/>
    </dgm:pt>
    <dgm:pt modelId="{6309593F-1D43-43B2-85F1-1EBAFCD447E5}" type="pres">
      <dgm:prSet presAssocID="{A0719700-414E-4C63-9CD4-05A80EA5B1EA}" presName="rootConnector" presStyleLbl="node2" presStyleIdx="1" presStyleCnt="3"/>
      <dgm:spPr/>
    </dgm:pt>
    <dgm:pt modelId="{1CEBE9D4-79A1-433B-9E1F-80BB2D4358DE}" type="pres">
      <dgm:prSet presAssocID="{A0719700-414E-4C63-9CD4-05A80EA5B1EA}" presName="hierChild4" presStyleCnt="0"/>
      <dgm:spPr/>
    </dgm:pt>
    <dgm:pt modelId="{EFE858F2-716B-419E-901F-E4779D99D659}" type="pres">
      <dgm:prSet presAssocID="{C05E447B-D2F1-46E0-85BF-35730EED6A32}" presName="Name37" presStyleLbl="parChTrans1D3" presStyleIdx="2" presStyleCnt="8"/>
      <dgm:spPr/>
    </dgm:pt>
    <dgm:pt modelId="{EDA69A4E-8989-4D9C-8605-C80727201460}" type="pres">
      <dgm:prSet presAssocID="{19A77320-B749-417E-A9D8-8A342A5A3509}" presName="hierRoot2" presStyleCnt="0">
        <dgm:presLayoutVars>
          <dgm:hierBranch val="init"/>
        </dgm:presLayoutVars>
      </dgm:prSet>
      <dgm:spPr/>
    </dgm:pt>
    <dgm:pt modelId="{2929555F-B231-473F-B212-5FFF9DA4B5E5}" type="pres">
      <dgm:prSet presAssocID="{19A77320-B749-417E-A9D8-8A342A5A3509}" presName="rootComposite" presStyleCnt="0"/>
      <dgm:spPr/>
    </dgm:pt>
    <dgm:pt modelId="{20263DEB-9A76-4C86-A40D-BCBC512BF996}" type="pres">
      <dgm:prSet presAssocID="{19A77320-B749-417E-A9D8-8A342A5A3509}" presName="rootText" presStyleLbl="node3" presStyleIdx="2" presStyleCnt="8">
        <dgm:presLayoutVars>
          <dgm:chPref val="3"/>
        </dgm:presLayoutVars>
      </dgm:prSet>
      <dgm:spPr/>
    </dgm:pt>
    <dgm:pt modelId="{0FE53448-78A4-480F-A9D5-C9BEEC689526}" type="pres">
      <dgm:prSet presAssocID="{19A77320-B749-417E-A9D8-8A342A5A3509}" presName="rootConnector" presStyleLbl="node3" presStyleIdx="2" presStyleCnt="8"/>
      <dgm:spPr/>
    </dgm:pt>
    <dgm:pt modelId="{26837E88-06CD-4FCE-9F9B-D8B159A10925}" type="pres">
      <dgm:prSet presAssocID="{19A77320-B749-417E-A9D8-8A342A5A3509}" presName="hierChild4" presStyleCnt="0"/>
      <dgm:spPr/>
    </dgm:pt>
    <dgm:pt modelId="{C7AC0B5E-E0AD-40C7-A1F2-DB6997075470}" type="pres">
      <dgm:prSet presAssocID="{19A77320-B749-417E-A9D8-8A342A5A3509}" presName="hierChild5" presStyleCnt="0"/>
      <dgm:spPr/>
    </dgm:pt>
    <dgm:pt modelId="{F3F38345-BF28-4FF3-8A9C-1E773C5CF067}" type="pres">
      <dgm:prSet presAssocID="{328DFC6D-7704-4D4E-87B6-0CC3C0A03C45}" presName="Name37" presStyleLbl="parChTrans1D3" presStyleIdx="3" presStyleCnt="8"/>
      <dgm:spPr/>
    </dgm:pt>
    <dgm:pt modelId="{99D131E3-C471-4529-8ECC-EF4E2163A549}" type="pres">
      <dgm:prSet presAssocID="{6FBD1C60-BD1D-4AAD-9F6B-476B5AF80E74}" presName="hierRoot2" presStyleCnt="0">
        <dgm:presLayoutVars>
          <dgm:hierBranch val="init"/>
        </dgm:presLayoutVars>
      </dgm:prSet>
      <dgm:spPr/>
    </dgm:pt>
    <dgm:pt modelId="{11035A0F-102E-4F42-8F1C-44F09BBD118B}" type="pres">
      <dgm:prSet presAssocID="{6FBD1C60-BD1D-4AAD-9F6B-476B5AF80E74}" presName="rootComposite" presStyleCnt="0"/>
      <dgm:spPr/>
    </dgm:pt>
    <dgm:pt modelId="{CBB606D5-B9A1-41DA-AD9B-5D6E0FD9FA4D}" type="pres">
      <dgm:prSet presAssocID="{6FBD1C60-BD1D-4AAD-9F6B-476B5AF80E74}" presName="rootText" presStyleLbl="node3" presStyleIdx="3" presStyleCnt="8">
        <dgm:presLayoutVars>
          <dgm:chPref val="3"/>
        </dgm:presLayoutVars>
      </dgm:prSet>
      <dgm:spPr/>
    </dgm:pt>
    <dgm:pt modelId="{2A25C351-D65F-4346-9AB4-6B176FDB607D}" type="pres">
      <dgm:prSet presAssocID="{6FBD1C60-BD1D-4AAD-9F6B-476B5AF80E74}" presName="rootConnector" presStyleLbl="node3" presStyleIdx="3" presStyleCnt="8"/>
      <dgm:spPr/>
    </dgm:pt>
    <dgm:pt modelId="{AA183051-5726-4DC4-B347-54B6E7436186}" type="pres">
      <dgm:prSet presAssocID="{6FBD1C60-BD1D-4AAD-9F6B-476B5AF80E74}" presName="hierChild4" presStyleCnt="0"/>
      <dgm:spPr/>
    </dgm:pt>
    <dgm:pt modelId="{B17078B1-4FA2-4B20-B493-A9855FF54F82}" type="pres">
      <dgm:prSet presAssocID="{6FBD1C60-BD1D-4AAD-9F6B-476B5AF80E74}" presName="hierChild5" presStyleCnt="0"/>
      <dgm:spPr/>
    </dgm:pt>
    <dgm:pt modelId="{28F3B3FF-45DD-40C0-9CE1-0D31573D3915}" type="pres">
      <dgm:prSet presAssocID="{72D18C42-CD5F-4D59-9826-D34BDECF7D2F}" presName="Name37" presStyleLbl="parChTrans1D3" presStyleIdx="4" presStyleCnt="8"/>
      <dgm:spPr/>
    </dgm:pt>
    <dgm:pt modelId="{D4EBFBEE-1EA8-4403-9E6D-481C5D456BBE}" type="pres">
      <dgm:prSet presAssocID="{1EED45C3-A37D-45B8-B590-1D52A8695A28}" presName="hierRoot2" presStyleCnt="0">
        <dgm:presLayoutVars>
          <dgm:hierBranch val="init"/>
        </dgm:presLayoutVars>
      </dgm:prSet>
      <dgm:spPr/>
    </dgm:pt>
    <dgm:pt modelId="{A171F42B-6904-47DD-B110-90EE7920A955}" type="pres">
      <dgm:prSet presAssocID="{1EED45C3-A37D-45B8-B590-1D52A8695A28}" presName="rootComposite" presStyleCnt="0"/>
      <dgm:spPr/>
    </dgm:pt>
    <dgm:pt modelId="{EED77DDB-C8FC-4F20-9E15-38037CBB3DD9}" type="pres">
      <dgm:prSet presAssocID="{1EED45C3-A37D-45B8-B590-1D52A8695A28}" presName="rootText" presStyleLbl="node3" presStyleIdx="4" presStyleCnt="8">
        <dgm:presLayoutVars>
          <dgm:chPref val="3"/>
        </dgm:presLayoutVars>
      </dgm:prSet>
      <dgm:spPr/>
    </dgm:pt>
    <dgm:pt modelId="{30B18E5F-AB7D-4ECD-8084-EBF359A8590E}" type="pres">
      <dgm:prSet presAssocID="{1EED45C3-A37D-45B8-B590-1D52A8695A28}" presName="rootConnector" presStyleLbl="node3" presStyleIdx="4" presStyleCnt="8"/>
      <dgm:spPr/>
    </dgm:pt>
    <dgm:pt modelId="{C260D354-15F2-4827-91A6-5F71B0A1D4A7}" type="pres">
      <dgm:prSet presAssocID="{1EED45C3-A37D-45B8-B590-1D52A8695A28}" presName="hierChild4" presStyleCnt="0"/>
      <dgm:spPr/>
    </dgm:pt>
    <dgm:pt modelId="{D1AE620E-4029-4F8E-8B03-C7DAB4B8C5F3}" type="pres">
      <dgm:prSet presAssocID="{1EED45C3-A37D-45B8-B590-1D52A8695A28}" presName="hierChild5" presStyleCnt="0"/>
      <dgm:spPr/>
    </dgm:pt>
    <dgm:pt modelId="{4E05EECF-BF1E-49C3-95A3-04C7C6F0F14A}" type="pres">
      <dgm:prSet presAssocID="{798D9FAB-B8E9-4FA1-97E9-E147E94FF111}" presName="Name37" presStyleLbl="parChTrans1D3" presStyleIdx="5" presStyleCnt="8"/>
      <dgm:spPr/>
    </dgm:pt>
    <dgm:pt modelId="{571ECB69-4747-43EF-8C27-10896B88AA5A}" type="pres">
      <dgm:prSet presAssocID="{C018D6DA-3CD1-4C8F-BC2C-E6959D6745B2}" presName="hierRoot2" presStyleCnt="0">
        <dgm:presLayoutVars>
          <dgm:hierBranch val="init"/>
        </dgm:presLayoutVars>
      </dgm:prSet>
      <dgm:spPr/>
    </dgm:pt>
    <dgm:pt modelId="{E6439F2F-1DD9-41F8-A1FC-7625C58F6613}" type="pres">
      <dgm:prSet presAssocID="{C018D6DA-3CD1-4C8F-BC2C-E6959D6745B2}" presName="rootComposite" presStyleCnt="0"/>
      <dgm:spPr/>
    </dgm:pt>
    <dgm:pt modelId="{1DCD98E3-0EB3-451D-9BF6-3959929F39FA}" type="pres">
      <dgm:prSet presAssocID="{C018D6DA-3CD1-4C8F-BC2C-E6959D6745B2}" presName="rootText" presStyleLbl="node3" presStyleIdx="5" presStyleCnt="8">
        <dgm:presLayoutVars>
          <dgm:chPref val="3"/>
        </dgm:presLayoutVars>
      </dgm:prSet>
      <dgm:spPr/>
    </dgm:pt>
    <dgm:pt modelId="{0ACD9C22-F46F-4E14-A782-95C8060E10B5}" type="pres">
      <dgm:prSet presAssocID="{C018D6DA-3CD1-4C8F-BC2C-E6959D6745B2}" presName="rootConnector" presStyleLbl="node3" presStyleIdx="5" presStyleCnt="8"/>
      <dgm:spPr/>
    </dgm:pt>
    <dgm:pt modelId="{FBBF0721-FB01-470E-816F-0EDC9F417388}" type="pres">
      <dgm:prSet presAssocID="{C018D6DA-3CD1-4C8F-BC2C-E6959D6745B2}" presName="hierChild4" presStyleCnt="0"/>
      <dgm:spPr/>
    </dgm:pt>
    <dgm:pt modelId="{BFB85E32-1BCD-4C6B-8CFB-2DF93CB1F41B}" type="pres">
      <dgm:prSet presAssocID="{C018D6DA-3CD1-4C8F-BC2C-E6959D6745B2}" presName="hierChild5" presStyleCnt="0"/>
      <dgm:spPr/>
    </dgm:pt>
    <dgm:pt modelId="{65D7A0D7-63B1-441E-8CD9-0F641E24CC70}" type="pres">
      <dgm:prSet presAssocID="{A0719700-414E-4C63-9CD4-05A80EA5B1EA}" presName="hierChild5" presStyleCnt="0"/>
      <dgm:spPr/>
    </dgm:pt>
    <dgm:pt modelId="{08B5DB79-ADA0-478D-B9AB-F4EFB35CE6EE}" type="pres">
      <dgm:prSet presAssocID="{649FA0BB-3414-4B29-8552-1B75C5005528}" presName="Name37" presStyleLbl="parChTrans1D2" presStyleIdx="2" presStyleCnt="3"/>
      <dgm:spPr/>
    </dgm:pt>
    <dgm:pt modelId="{14DCCB58-EE0A-419F-83E3-E9F552925032}" type="pres">
      <dgm:prSet presAssocID="{DB23B69B-2AA4-4D48-8245-08EFA93DB35F}" presName="hierRoot2" presStyleCnt="0">
        <dgm:presLayoutVars>
          <dgm:hierBranch val="init"/>
        </dgm:presLayoutVars>
      </dgm:prSet>
      <dgm:spPr/>
    </dgm:pt>
    <dgm:pt modelId="{049C2741-0FEB-4751-8CAF-26EB786D891E}" type="pres">
      <dgm:prSet presAssocID="{DB23B69B-2AA4-4D48-8245-08EFA93DB35F}" presName="rootComposite" presStyleCnt="0"/>
      <dgm:spPr/>
    </dgm:pt>
    <dgm:pt modelId="{D1A03E35-6AC4-4E2D-8B3B-46F1DED0435D}" type="pres">
      <dgm:prSet presAssocID="{DB23B69B-2AA4-4D48-8245-08EFA93DB35F}" presName="rootText" presStyleLbl="node2" presStyleIdx="2" presStyleCnt="3">
        <dgm:presLayoutVars>
          <dgm:chPref val="3"/>
        </dgm:presLayoutVars>
      </dgm:prSet>
      <dgm:spPr/>
    </dgm:pt>
    <dgm:pt modelId="{7558C018-63B3-4C6B-AF2F-C6F36E2523C2}" type="pres">
      <dgm:prSet presAssocID="{DB23B69B-2AA4-4D48-8245-08EFA93DB35F}" presName="rootConnector" presStyleLbl="node2" presStyleIdx="2" presStyleCnt="3"/>
      <dgm:spPr/>
    </dgm:pt>
    <dgm:pt modelId="{DEB0E2E8-F0CA-49C9-AEE3-FB4451920179}" type="pres">
      <dgm:prSet presAssocID="{DB23B69B-2AA4-4D48-8245-08EFA93DB35F}" presName="hierChild4" presStyleCnt="0"/>
      <dgm:spPr/>
    </dgm:pt>
    <dgm:pt modelId="{CEFCB2A9-D870-445C-8242-7610586EAECC}" type="pres">
      <dgm:prSet presAssocID="{1F1D7F33-C675-4B4A-8EAE-0064FECF9117}" presName="Name37" presStyleLbl="parChTrans1D3" presStyleIdx="6" presStyleCnt="8"/>
      <dgm:spPr/>
    </dgm:pt>
    <dgm:pt modelId="{CCB3BED9-822F-441C-9055-67D28DD98C14}" type="pres">
      <dgm:prSet presAssocID="{A157E389-620E-4751-A831-1C3E247B8416}" presName="hierRoot2" presStyleCnt="0">
        <dgm:presLayoutVars>
          <dgm:hierBranch val="init"/>
        </dgm:presLayoutVars>
      </dgm:prSet>
      <dgm:spPr/>
    </dgm:pt>
    <dgm:pt modelId="{496E4AB8-CD70-4BED-A349-709DB3A830D5}" type="pres">
      <dgm:prSet presAssocID="{A157E389-620E-4751-A831-1C3E247B8416}" presName="rootComposite" presStyleCnt="0"/>
      <dgm:spPr/>
    </dgm:pt>
    <dgm:pt modelId="{20ED0CB0-9138-4E27-AEAD-981A08D4E2ED}" type="pres">
      <dgm:prSet presAssocID="{A157E389-620E-4751-A831-1C3E247B8416}" presName="rootText" presStyleLbl="node3" presStyleIdx="6" presStyleCnt="8">
        <dgm:presLayoutVars>
          <dgm:chPref val="3"/>
        </dgm:presLayoutVars>
      </dgm:prSet>
      <dgm:spPr/>
    </dgm:pt>
    <dgm:pt modelId="{9D014A9B-BE5B-4284-AE20-901E68609297}" type="pres">
      <dgm:prSet presAssocID="{A157E389-620E-4751-A831-1C3E247B8416}" presName="rootConnector" presStyleLbl="node3" presStyleIdx="6" presStyleCnt="8"/>
      <dgm:spPr/>
    </dgm:pt>
    <dgm:pt modelId="{01EF2675-131A-4716-A4E6-7635DE0EC155}" type="pres">
      <dgm:prSet presAssocID="{A157E389-620E-4751-A831-1C3E247B8416}" presName="hierChild4" presStyleCnt="0"/>
      <dgm:spPr/>
    </dgm:pt>
    <dgm:pt modelId="{66619FE3-8ACE-4EBD-9039-D42629FA933D}" type="pres">
      <dgm:prSet presAssocID="{A157E389-620E-4751-A831-1C3E247B8416}" presName="hierChild5" presStyleCnt="0"/>
      <dgm:spPr/>
    </dgm:pt>
    <dgm:pt modelId="{14F9429D-9925-493C-90DF-925F53455872}" type="pres">
      <dgm:prSet presAssocID="{BD84DC2B-A5F6-48CE-8000-E678CEB19DCF}" presName="Name37" presStyleLbl="parChTrans1D3" presStyleIdx="7" presStyleCnt="8"/>
      <dgm:spPr/>
    </dgm:pt>
    <dgm:pt modelId="{6D706243-265D-45FF-A8C1-A203ED1D17A8}" type="pres">
      <dgm:prSet presAssocID="{BF6A8365-46A2-4B99-8F37-2DBD1D662684}" presName="hierRoot2" presStyleCnt="0">
        <dgm:presLayoutVars>
          <dgm:hierBranch val="init"/>
        </dgm:presLayoutVars>
      </dgm:prSet>
      <dgm:spPr/>
    </dgm:pt>
    <dgm:pt modelId="{18F7F04D-8455-4DC2-9A17-0D0AC3EAD81D}" type="pres">
      <dgm:prSet presAssocID="{BF6A8365-46A2-4B99-8F37-2DBD1D662684}" presName="rootComposite" presStyleCnt="0"/>
      <dgm:spPr/>
    </dgm:pt>
    <dgm:pt modelId="{6F296ED4-F56E-45FF-97E7-25CEEDDC9581}" type="pres">
      <dgm:prSet presAssocID="{BF6A8365-46A2-4B99-8F37-2DBD1D662684}" presName="rootText" presStyleLbl="node3" presStyleIdx="7" presStyleCnt="8">
        <dgm:presLayoutVars>
          <dgm:chPref val="3"/>
        </dgm:presLayoutVars>
      </dgm:prSet>
      <dgm:spPr/>
    </dgm:pt>
    <dgm:pt modelId="{9EC63BF1-0B9F-44B1-B7DA-F79EB3E18C45}" type="pres">
      <dgm:prSet presAssocID="{BF6A8365-46A2-4B99-8F37-2DBD1D662684}" presName="rootConnector" presStyleLbl="node3" presStyleIdx="7" presStyleCnt="8"/>
      <dgm:spPr/>
    </dgm:pt>
    <dgm:pt modelId="{F4937946-377E-4D6B-BF57-449236812EA1}" type="pres">
      <dgm:prSet presAssocID="{BF6A8365-46A2-4B99-8F37-2DBD1D662684}" presName="hierChild4" presStyleCnt="0"/>
      <dgm:spPr/>
    </dgm:pt>
    <dgm:pt modelId="{888BD84B-2A96-4023-95A0-2F158AAA66DA}" type="pres">
      <dgm:prSet presAssocID="{BF6A8365-46A2-4B99-8F37-2DBD1D662684}" presName="hierChild5" presStyleCnt="0"/>
      <dgm:spPr/>
    </dgm:pt>
    <dgm:pt modelId="{AD3DEC1F-9998-41EB-A7D2-773D2CF0B33B}" type="pres">
      <dgm:prSet presAssocID="{DB23B69B-2AA4-4D48-8245-08EFA93DB35F}" presName="hierChild5" presStyleCnt="0"/>
      <dgm:spPr/>
    </dgm:pt>
    <dgm:pt modelId="{0ECA65B2-17C3-47F8-B6A2-738F896DF514}" type="pres">
      <dgm:prSet presAssocID="{C0033C03-C798-4AA4-907D-38564946E6AB}" presName="hierChild3" presStyleCnt="0"/>
      <dgm:spPr/>
    </dgm:pt>
  </dgm:ptLst>
  <dgm:cxnLst>
    <dgm:cxn modelId="{78A8C700-4CE4-4F25-960E-58B1746EEA19}" srcId="{A0719700-414E-4C63-9CD4-05A80EA5B1EA}" destId="{C018D6DA-3CD1-4C8F-BC2C-E6959D6745B2}" srcOrd="3" destOrd="0" parTransId="{798D9FAB-B8E9-4FA1-97E9-E147E94FF111}" sibTransId="{C636AA4D-98E2-48B4-B12E-4FD77267FD66}"/>
    <dgm:cxn modelId="{7FD45005-6094-44CE-A5D0-C98CC984E8FA}" type="presOf" srcId="{1EED45C3-A37D-45B8-B590-1D52A8695A28}" destId="{30B18E5F-AB7D-4ECD-8084-EBF359A8590E}" srcOrd="1" destOrd="0" presId="urn:microsoft.com/office/officeart/2005/8/layout/orgChart1"/>
    <dgm:cxn modelId="{CD2DD905-C0DD-4EFD-82DE-8385EA4BDBC5}" type="presOf" srcId="{55858588-EF81-4DA8-863E-32FCC9E083BD}" destId="{F7AA753C-B9AA-4969-A444-1EF95086F94F}" srcOrd="1" destOrd="0" presId="urn:microsoft.com/office/officeart/2005/8/layout/orgChart1"/>
    <dgm:cxn modelId="{1A3A1C13-BC1E-497F-9F64-B9DA3A44291B}" type="presOf" srcId="{1C044468-7AAA-45F4-92B9-BF4CB1108B96}" destId="{BC1FC9CE-3E63-4250-A6E6-4C1EEF252307}" srcOrd="0" destOrd="0" presId="urn:microsoft.com/office/officeart/2005/8/layout/orgChart1"/>
    <dgm:cxn modelId="{1341F81F-066B-47F7-BD99-BA4373D0BB8B}" type="presOf" srcId="{19A77320-B749-417E-A9D8-8A342A5A3509}" destId="{0FE53448-78A4-480F-A9D5-C9BEEC689526}" srcOrd="1" destOrd="0" presId="urn:microsoft.com/office/officeart/2005/8/layout/orgChart1"/>
    <dgm:cxn modelId="{6AB87F24-75E6-42C2-B965-AE3A188E88D8}" srcId="{906D24C9-7862-4E95-AF12-4CE5C9D27761}" destId="{55858588-EF81-4DA8-863E-32FCC9E083BD}" srcOrd="1" destOrd="0" parTransId="{25B932DC-3981-4409-8206-DE9F27BF258D}" sibTransId="{EDC8E599-14F9-49B8-8D6E-F490A1EE800E}"/>
    <dgm:cxn modelId="{3E9FCA26-F169-4A3D-B7D5-7F7AB1E11F69}" type="presOf" srcId="{DB23B69B-2AA4-4D48-8245-08EFA93DB35F}" destId="{D1A03E35-6AC4-4E2D-8B3B-46F1DED0435D}" srcOrd="0" destOrd="0" presId="urn:microsoft.com/office/officeart/2005/8/layout/orgChart1"/>
    <dgm:cxn modelId="{A3166C27-ABA7-4521-B2F5-1D53E1BF3583}" type="presOf" srcId="{1C044468-7AAA-45F4-92B9-BF4CB1108B96}" destId="{46F9E7F9-2075-44ED-9032-184B1868717D}" srcOrd="1" destOrd="0" presId="urn:microsoft.com/office/officeart/2005/8/layout/orgChart1"/>
    <dgm:cxn modelId="{B99FB027-A1B3-4639-95A2-E600D9B766CD}" type="presOf" srcId="{906D24C9-7862-4E95-AF12-4CE5C9D27761}" destId="{A469DF9F-D0C1-4909-9246-F944E0FD7C0F}" srcOrd="0" destOrd="0" presId="urn:microsoft.com/office/officeart/2005/8/layout/orgChart1"/>
    <dgm:cxn modelId="{B72FAA35-724D-4178-AD0E-D9B397390F5E}" type="presOf" srcId="{649FA0BB-3414-4B29-8552-1B75C5005528}" destId="{08B5DB79-ADA0-478D-B9AB-F4EFB35CE6EE}" srcOrd="0" destOrd="0" presId="urn:microsoft.com/office/officeart/2005/8/layout/orgChart1"/>
    <dgm:cxn modelId="{E8BED636-54F3-44CF-9DB4-C076E6DB3021}" type="presOf" srcId="{DB23B69B-2AA4-4D48-8245-08EFA93DB35F}" destId="{7558C018-63B3-4C6B-AF2F-C6F36E2523C2}" srcOrd="1" destOrd="0" presId="urn:microsoft.com/office/officeart/2005/8/layout/orgChart1"/>
    <dgm:cxn modelId="{6A10783E-14B2-4106-B3DD-DE2858706025}" type="presOf" srcId="{A157E389-620E-4751-A831-1C3E247B8416}" destId="{9D014A9B-BE5B-4284-AE20-901E68609297}" srcOrd="1" destOrd="0" presId="urn:microsoft.com/office/officeart/2005/8/layout/orgChart1"/>
    <dgm:cxn modelId="{FA75EF3E-5B5B-4413-A525-2457C783A9F1}" srcId="{C0033C03-C798-4AA4-907D-38564946E6AB}" destId="{A0719700-414E-4C63-9CD4-05A80EA5B1EA}" srcOrd="1" destOrd="0" parTransId="{363647DA-53EB-4393-BF43-C28A3FBC9459}" sibTransId="{0AF33045-CE49-4883-B190-BACF14DE431A}"/>
    <dgm:cxn modelId="{49EA4E42-FFDB-4B76-BC29-6970C5D83875}" type="presOf" srcId="{72D18C42-CD5F-4D59-9826-D34BDECF7D2F}" destId="{28F3B3FF-45DD-40C0-9CE1-0D31573D3915}" srcOrd="0" destOrd="0" presId="urn:microsoft.com/office/officeart/2005/8/layout/orgChart1"/>
    <dgm:cxn modelId="{68FFA843-59A1-4257-B3DB-128095FD152D}" srcId="{DB23B69B-2AA4-4D48-8245-08EFA93DB35F}" destId="{A157E389-620E-4751-A831-1C3E247B8416}" srcOrd="0" destOrd="0" parTransId="{1F1D7F33-C675-4B4A-8EAE-0064FECF9117}" sibTransId="{96DBE4EB-D32E-483B-8174-CE49F7B60169}"/>
    <dgm:cxn modelId="{AA331E65-8145-44A6-BC9E-854ABB56B784}" type="presOf" srcId="{BF6A8365-46A2-4B99-8F37-2DBD1D662684}" destId="{6F296ED4-F56E-45FF-97E7-25CEEDDC9581}" srcOrd="0" destOrd="0" presId="urn:microsoft.com/office/officeart/2005/8/layout/orgChart1"/>
    <dgm:cxn modelId="{24799366-0888-4DEA-ABC9-4C25869806CC}" type="presOf" srcId="{C018D6DA-3CD1-4C8F-BC2C-E6959D6745B2}" destId="{1DCD98E3-0EB3-451D-9BF6-3959929F39FA}" srcOrd="0" destOrd="0" presId="urn:microsoft.com/office/officeart/2005/8/layout/orgChart1"/>
    <dgm:cxn modelId="{E7972C4E-1A8D-4765-BF1F-03A5029A45EA}" type="presOf" srcId="{A100D398-928D-4A00-9317-969B9FCEFDFA}" destId="{5CD150C2-E356-4735-B9F2-CF753D495C28}" srcOrd="0" destOrd="0" presId="urn:microsoft.com/office/officeart/2005/8/layout/orgChart1"/>
    <dgm:cxn modelId="{835BAF4E-1F36-4DC9-B7E8-85C6D6D297B0}" type="presOf" srcId="{BD84DC2B-A5F6-48CE-8000-E678CEB19DCF}" destId="{14F9429D-9925-493C-90DF-925F53455872}" srcOrd="0" destOrd="0" presId="urn:microsoft.com/office/officeart/2005/8/layout/orgChart1"/>
    <dgm:cxn modelId="{17D03B71-A4D7-4AE9-9503-370D9ACB42CD}" type="presOf" srcId="{9D525FB4-09CB-4F79-BEBE-E609DC0B5C48}" destId="{7F6552E9-03C6-49E7-964D-4644F0408E84}" srcOrd="0" destOrd="0" presId="urn:microsoft.com/office/officeart/2005/8/layout/orgChart1"/>
    <dgm:cxn modelId="{B9187371-6B80-433E-A65A-F516D5C118E0}" srcId="{A100D398-928D-4A00-9317-969B9FCEFDFA}" destId="{C0033C03-C798-4AA4-907D-38564946E6AB}" srcOrd="0" destOrd="0" parTransId="{2F45A046-926A-4E28-B7CA-1B3565CE713E}" sibTransId="{9826D715-A022-4E9A-B5BF-A0E4E6341B08}"/>
    <dgm:cxn modelId="{FCC70D72-9D50-4000-B767-0061874DFFEA}" srcId="{A0719700-414E-4C63-9CD4-05A80EA5B1EA}" destId="{1EED45C3-A37D-45B8-B590-1D52A8695A28}" srcOrd="2" destOrd="0" parTransId="{72D18C42-CD5F-4D59-9826-D34BDECF7D2F}" sibTransId="{B44BAB5A-42EC-4592-BDFF-724ED0392B62}"/>
    <dgm:cxn modelId="{FD57CA74-0FEC-41E5-9D81-895FDE2F2272}" type="presOf" srcId="{55858588-EF81-4DA8-863E-32FCC9E083BD}" destId="{A22A3C39-1929-44F4-BA91-01E524895B3C}" srcOrd="0" destOrd="0" presId="urn:microsoft.com/office/officeart/2005/8/layout/orgChart1"/>
    <dgm:cxn modelId="{96AF4457-DA89-4D97-A28F-A4C69878C3DD}" type="presOf" srcId="{1EED45C3-A37D-45B8-B590-1D52A8695A28}" destId="{EED77DDB-C8FC-4F20-9E15-38037CBB3DD9}" srcOrd="0" destOrd="0" presId="urn:microsoft.com/office/officeart/2005/8/layout/orgChart1"/>
    <dgm:cxn modelId="{548A0F84-7CA0-40AE-A185-F089C82CAFB4}" type="presOf" srcId="{363647DA-53EB-4393-BF43-C28A3FBC9459}" destId="{6AF76BA4-696E-4221-8D47-B2C7BCD9D87C}" srcOrd="0" destOrd="0" presId="urn:microsoft.com/office/officeart/2005/8/layout/orgChart1"/>
    <dgm:cxn modelId="{0825C186-92BC-43FB-8461-831B55D3CABB}" type="presOf" srcId="{BF6A8365-46A2-4B99-8F37-2DBD1D662684}" destId="{9EC63BF1-0B9F-44B1-B7DA-F79EB3E18C45}" srcOrd="1" destOrd="0" presId="urn:microsoft.com/office/officeart/2005/8/layout/orgChart1"/>
    <dgm:cxn modelId="{C9476588-07EE-48A2-87D6-3663048C86B9}" type="presOf" srcId="{A0719700-414E-4C63-9CD4-05A80EA5B1EA}" destId="{6309593F-1D43-43B2-85F1-1EBAFCD447E5}" srcOrd="1" destOrd="0" presId="urn:microsoft.com/office/officeart/2005/8/layout/orgChart1"/>
    <dgm:cxn modelId="{D80B968B-83E8-4E39-96B1-4A9933314C62}" srcId="{DB23B69B-2AA4-4D48-8245-08EFA93DB35F}" destId="{BF6A8365-46A2-4B99-8F37-2DBD1D662684}" srcOrd="1" destOrd="0" parTransId="{BD84DC2B-A5F6-48CE-8000-E678CEB19DCF}" sibTransId="{6D9B95E1-9BF6-491F-95B5-C040EB0E6AB7}"/>
    <dgm:cxn modelId="{E4A9348F-8916-4631-8347-62A1784D9E13}" type="presOf" srcId="{C018D6DA-3CD1-4C8F-BC2C-E6959D6745B2}" destId="{0ACD9C22-F46F-4E14-A782-95C8060E10B5}" srcOrd="1" destOrd="0" presId="urn:microsoft.com/office/officeart/2005/8/layout/orgChart1"/>
    <dgm:cxn modelId="{256F528F-3A1C-4BD6-AE09-87A6A48FDB99}" type="presOf" srcId="{798D9FAB-B8E9-4FA1-97E9-E147E94FF111}" destId="{4E05EECF-BF1E-49C3-95A3-04C7C6F0F14A}" srcOrd="0" destOrd="0" presId="urn:microsoft.com/office/officeart/2005/8/layout/orgChart1"/>
    <dgm:cxn modelId="{F5903791-4EBA-497E-B586-E4BE3ABA420A}" type="presOf" srcId="{19A77320-B749-417E-A9D8-8A342A5A3509}" destId="{20263DEB-9A76-4C86-A40D-BCBC512BF996}" srcOrd="0" destOrd="0" presId="urn:microsoft.com/office/officeart/2005/8/layout/orgChart1"/>
    <dgm:cxn modelId="{64AEF69B-54E1-4F79-A656-A6F14C9CE88C}" type="presOf" srcId="{F2E8E905-F5B7-4699-B170-E0FE23B758EF}" destId="{FB5D3AF7-7FBA-41A4-AFE1-465957BFEAF7}" srcOrd="0" destOrd="0" presId="urn:microsoft.com/office/officeart/2005/8/layout/orgChart1"/>
    <dgm:cxn modelId="{D3A4DE9C-FB31-46EA-8E5A-10D291D5D97D}" type="presOf" srcId="{1F1D7F33-C675-4B4A-8EAE-0064FECF9117}" destId="{CEFCB2A9-D870-445C-8242-7610586EAECC}" srcOrd="0" destOrd="0" presId="urn:microsoft.com/office/officeart/2005/8/layout/orgChart1"/>
    <dgm:cxn modelId="{57EB95A4-8D7A-49DF-A37D-3B648271F886}" type="presOf" srcId="{C0033C03-C798-4AA4-907D-38564946E6AB}" destId="{1854927B-9763-4654-8FB2-67E6062D14B9}" srcOrd="0" destOrd="0" presId="urn:microsoft.com/office/officeart/2005/8/layout/orgChart1"/>
    <dgm:cxn modelId="{11B211B9-D145-482E-B128-75C4C7D49417}" type="presOf" srcId="{25B932DC-3981-4409-8206-DE9F27BF258D}" destId="{66F2E991-6153-4ABE-B87E-55C390949D01}" srcOrd="0" destOrd="0" presId="urn:microsoft.com/office/officeart/2005/8/layout/orgChart1"/>
    <dgm:cxn modelId="{02B0B4B9-208E-444C-BFF6-CCF1BCDBCED5}" srcId="{A0719700-414E-4C63-9CD4-05A80EA5B1EA}" destId="{19A77320-B749-417E-A9D8-8A342A5A3509}" srcOrd="0" destOrd="0" parTransId="{C05E447B-D2F1-46E0-85BF-35730EED6A32}" sibTransId="{2B3227CF-B46C-44C7-8A2C-BA8CBA77388B}"/>
    <dgm:cxn modelId="{A28A06BB-AD3F-4ACD-BBED-A1CACD87EE03}" type="presOf" srcId="{A0719700-414E-4C63-9CD4-05A80EA5B1EA}" destId="{F97E8B4B-18C9-4F55-AADD-CF9C01621A97}" srcOrd="0" destOrd="0" presId="urn:microsoft.com/office/officeart/2005/8/layout/orgChart1"/>
    <dgm:cxn modelId="{522F10BD-039F-41A3-A459-DD9232A9929A}" srcId="{906D24C9-7862-4E95-AF12-4CE5C9D27761}" destId="{1C044468-7AAA-45F4-92B9-BF4CB1108B96}" srcOrd="0" destOrd="0" parTransId="{9D525FB4-09CB-4F79-BEBE-E609DC0B5C48}" sibTransId="{A5CB74E2-EF56-4A00-8B6F-9FA47C83A988}"/>
    <dgm:cxn modelId="{7AE73DBD-B480-409E-987E-918C20A40460}" type="presOf" srcId="{328DFC6D-7704-4D4E-87B6-0CC3C0A03C45}" destId="{F3F38345-BF28-4FF3-8A9C-1E773C5CF067}" srcOrd="0" destOrd="0" presId="urn:microsoft.com/office/officeart/2005/8/layout/orgChart1"/>
    <dgm:cxn modelId="{0AFF58C1-BDE3-47F0-9D76-C3576A97A2A0}" srcId="{C0033C03-C798-4AA4-907D-38564946E6AB}" destId="{DB23B69B-2AA4-4D48-8245-08EFA93DB35F}" srcOrd="2" destOrd="0" parTransId="{649FA0BB-3414-4B29-8552-1B75C5005528}" sibTransId="{E22B661C-AC00-45F3-A296-F879680CF202}"/>
    <dgm:cxn modelId="{32CECFC9-CBCF-4071-8F11-DF54AAB8D38F}" type="presOf" srcId="{C05E447B-D2F1-46E0-85BF-35730EED6A32}" destId="{EFE858F2-716B-419E-901F-E4779D99D659}" srcOrd="0" destOrd="0" presId="urn:microsoft.com/office/officeart/2005/8/layout/orgChart1"/>
    <dgm:cxn modelId="{FEB733CC-430B-46CA-BEE0-5BD1A32C66C0}" srcId="{A0719700-414E-4C63-9CD4-05A80EA5B1EA}" destId="{6FBD1C60-BD1D-4AAD-9F6B-476B5AF80E74}" srcOrd="1" destOrd="0" parTransId="{328DFC6D-7704-4D4E-87B6-0CC3C0A03C45}" sibTransId="{99ED4BFF-D375-4DEB-A946-0DEBBC40461A}"/>
    <dgm:cxn modelId="{B73FD5CF-20B1-4998-9829-A2FA2EAD0F64}" type="presOf" srcId="{906D24C9-7862-4E95-AF12-4CE5C9D27761}" destId="{44D5896B-1504-48E0-8F12-137D343E5290}" srcOrd="1" destOrd="0" presId="urn:microsoft.com/office/officeart/2005/8/layout/orgChart1"/>
    <dgm:cxn modelId="{96F23BD2-D638-491E-9267-90A51C38868E}" type="presOf" srcId="{6FBD1C60-BD1D-4AAD-9F6B-476B5AF80E74}" destId="{CBB606D5-B9A1-41DA-AD9B-5D6E0FD9FA4D}" srcOrd="0" destOrd="0" presId="urn:microsoft.com/office/officeart/2005/8/layout/orgChart1"/>
    <dgm:cxn modelId="{683EEED5-8E57-4BE0-BD48-AA4A283C0293}" type="presOf" srcId="{A157E389-620E-4751-A831-1C3E247B8416}" destId="{20ED0CB0-9138-4E27-AEAD-981A08D4E2ED}" srcOrd="0" destOrd="0" presId="urn:microsoft.com/office/officeart/2005/8/layout/orgChart1"/>
    <dgm:cxn modelId="{95D575EB-6B96-44BF-B53B-B1B67A103306}" type="presOf" srcId="{6FBD1C60-BD1D-4AAD-9F6B-476B5AF80E74}" destId="{2A25C351-D65F-4346-9AB4-6B176FDB607D}" srcOrd="1" destOrd="0" presId="urn:microsoft.com/office/officeart/2005/8/layout/orgChart1"/>
    <dgm:cxn modelId="{B77781EC-AF5F-452D-AD37-F9253E39EF7A}" srcId="{C0033C03-C798-4AA4-907D-38564946E6AB}" destId="{906D24C9-7862-4E95-AF12-4CE5C9D27761}" srcOrd="0" destOrd="0" parTransId="{F2E8E905-F5B7-4699-B170-E0FE23B758EF}" sibTransId="{EC39D4A9-04A8-4A73-88F8-5BD1ECC2F8F0}"/>
    <dgm:cxn modelId="{078238F1-3CE9-4C69-B383-C945A5D163CD}" type="presOf" srcId="{C0033C03-C798-4AA4-907D-38564946E6AB}" destId="{98A87B4B-F2D7-40FE-A56F-3BDC8DCD3196}" srcOrd="1" destOrd="0" presId="urn:microsoft.com/office/officeart/2005/8/layout/orgChart1"/>
    <dgm:cxn modelId="{DE600FCD-9CA7-4CF4-AFF7-62EFBD865B4E}" type="presParOf" srcId="{5CD150C2-E356-4735-B9F2-CF753D495C28}" destId="{0280C204-C64E-4759-A532-0C312E074145}" srcOrd="0" destOrd="0" presId="urn:microsoft.com/office/officeart/2005/8/layout/orgChart1"/>
    <dgm:cxn modelId="{21D929AC-4352-4C10-A7BA-C12647012C0D}" type="presParOf" srcId="{0280C204-C64E-4759-A532-0C312E074145}" destId="{90729F8C-58C1-4A6B-B941-068527870DB9}" srcOrd="0" destOrd="0" presId="urn:microsoft.com/office/officeart/2005/8/layout/orgChart1"/>
    <dgm:cxn modelId="{ED4100C1-25C1-476F-B818-5AF09EF1ACA7}" type="presParOf" srcId="{90729F8C-58C1-4A6B-B941-068527870DB9}" destId="{1854927B-9763-4654-8FB2-67E6062D14B9}" srcOrd="0" destOrd="0" presId="urn:microsoft.com/office/officeart/2005/8/layout/orgChart1"/>
    <dgm:cxn modelId="{CEB04529-01CD-4C3D-B114-C450C5B4502D}" type="presParOf" srcId="{90729F8C-58C1-4A6B-B941-068527870DB9}" destId="{98A87B4B-F2D7-40FE-A56F-3BDC8DCD3196}" srcOrd="1" destOrd="0" presId="urn:microsoft.com/office/officeart/2005/8/layout/orgChart1"/>
    <dgm:cxn modelId="{C8FF43EA-C8BA-447C-84EC-D12AB0B214E8}" type="presParOf" srcId="{0280C204-C64E-4759-A532-0C312E074145}" destId="{186CFFBB-D239-4DAA-BA27-044584D21695}" srcOrd="1" destOrd="0" presId="urn:microsoft.com/office/officeart/2005/8/layout/orgChart1"/>
    <dgm:cxn modelId="{14DB785D-3E92-46D6-81F2-36BF4635E6A3}" type="presParOf" srcId="{186CFFBB-D239-4DAA-BA27-044584D21695}" destId="{FB5D3AF7-7FBA-41A4-AFE1-465957BFEAF7}" srcOrd="0" destOrd="0" presId="urn:microsoft.com/office/officeart/2005/8/layout/orgChart1"/>
    <dgm:cxn modelId="{024DEB51-5BA1-4F38-82AB-5FF662A1CE00}" type="presParOf" srcId="{186CFFBB-D239-4DAA-BA27-044584D21695}" destId="{49B8FBA2-F2A5-46A5-8344-6DB6CE058255}" srcOrd="1" destOrd="0" presId="urn:microsoft.com/office/officeart/2005/8/layout/orgChart1"/>
    <dgm:cxn modelId="{DC8FF591-372E-4D8B-93E0-3CCC4D2F40A2}" type="presParOf" srcId="{49B8FBA2-F2A5-46A5-8344-6DB6CE058255}" destId="{96B61A12-89AE-409E-BCF8-654E0780AAA4}" srcOrd="0" destOrd="0" presId="urn:microsoft.com/office/officeart/2005/8/layout/orgChart1"/>
    <dgm:cxn modelId="{44EA3BCD-CB42-4092-A565-53F67D7D0768}" type="presParOf" srcId="{96B61A12-89AE-409E-BCF8-654E0780AAA4}" destId="{A469DF9F-D0C1-4909-9246-F944E0FD7C0F}" srcOrd="0" destOrd="0" presId="urn:microsoft.com/office/officeart/2005/8/layout/orgChart1"/>
    <dgm:cxn modelId="{5E908A73-5456-4AB6-91E6-A3AECDF583F9}" type="presParOf" srcId="{96B61A12-89AE-409E-BCF8-654E0780AAA4}" destId="{44D5896B-1504-48E0-8F12-137D343E5290}" srcOrd="1" destOrd="0" presId="urn:microsoft.com/office/officeart/2005/8/layout/orgChart1"/>
    <dgm:cxn modelId="{6F941120-B33B-4243-A584-9844B158A1E4}" type="presParOf" srcId="{49B8FBA2-F2A5-46A5-8344-6DB6CE058255}" destId="{146708A1-187B-4B8D-84DD-F9657591D591}" srcOrd="1" destOrd="0" presId="urn:microsoft.com/office/officeart/2005/8/layout/orgChart1"/>
    <dgm:cxn modelId="{052EFAA3-C020-4F9D-81D9-DBAA4F1E9503}" type="presParOf" srcId="{146708A1-187B-4B8D-84DD-F9657591D591}" destId="{7F6552E9-03C6-49E7-964D-4644F0408E84}" srcOrd="0" destOrd="0" presId="urn:microsoft.com/office/officeart/2005/8/layout/orgChart1"/>
    <dgm:cxn modelId="{68CEF545-B0FA-4EAF-951A-6606A41D8B37}" type="presParOf" srcId="{146708A1-187B-4B8D-84DD-F9657591D591}" destId="{DD62E40A-A713-49CE-A9A3-20A7A33831E0}" srcOrd="1" destOrd="0" presId="urn:microsoft.com/office/officeart/2005/8/layout/orgChart1"/>
    <dgm:cxn modelId="{97E74CEA-DFF1-4FEB-A166-EF624FB7AB31}" type="presParOf" srcId="{DD62E40A-A713-49CE-A9A3-20A7A33831E0}" destId="{12F07F53-874A-4916-B3F1-5E7C3AC3E123}" srcOrd="0" destOrd="0" presId="urn:microsoft.com/office/officeart/2005/8/layout/orgChart1"/>
    <dgm:cxn modelId="{7DC3DE99-2ECB-4B97-BB5D-539A32326AAB}" type="presParOf" srcId="{12F07F53-874A-4916-B3F1-5E7C3AC3E123}" destId="{BC1FC9CE-3E63-4250-A6E6-4C1EEF252307}" srcOrd="0" destOrd="0" presId="urn:microsoft.com/office/officeart/2005/8/layout/orgChart1"/>
    <dgm:cxn modelId="{A981C528-2235-43AA-875A-82C62C82E3F3}" type="presParOf" srcId="{12F07F53-874A-4916-B3F1-5E7C3AC3E123}" destId="{46F9E7F9-2075-44ED-9032-184B1868717D}" srcOrd="1" destOrd="0" presId="urn:microsoft.com/office/officeart/2005/8/layout/orgChart1"/>
    <dgm:cxn modelId="{AA536066-C0D7-4191-9CFC-B7980BCD230C}" type="presParOf" srcId="{DD62E40A-A713-49CE-A9A3-20A7A33831E0}" destId="{B3E312AF-9D90-4058-9A1D-48E76BF89B29}" srcOrd="1" destOrd="0" presId="urn:microsoft.com/office/officeart/2005/8/layout/orgChart1"/>
    <dgm:cxn modelId="{631BD928-4989-4D24-993C-7E7A7E0A445A}" type="presParOf" srcId="{DD62E40A-A713-49CE-A9A3-20A7A33831E0}" destId="{D4306153-E18E-4049-9A16-62860717E758}" srcOrd="2" destOrd="0" presId="urn:microsoft.com/office/officeart/2005/8/layout/orgChart1"/>
    <dgm:cxn modelId="{C4EE1711-94E5-4C29-ACC0-A814C2BC517F}" type="presParOf" srcId="{146708A1-187B-4B8D-84DD-F9657591D591}" destId="{66F2E991-6153-4ABE-B87E-55C390949D01}" srcOrd="2" destOrd="0" presId="urn:microsoft.com/office/officeart/2005/8/layout/orgChart1"/>
    <dgm:cxn modelId="{140E9B3A-F75E-4FDA-945D-95A9D5DEC282}" type="presParOf" srcId="{146708A1-187B-4B8D-84DD-F9657591D591}" destId="{F2F210C9-7BE3-44A0-A524-D85ADA3E7418}" srcOrd="3" destOrd="0" presId="urn:microsoft.com/office/officeart/2005/8/layout/orgChart1"/>
    <dgm:cxn modelId="{9BDD9AA4-5E0D-4BCD-85B2-36C9C3ACB648}" type="presParOf" srcId="{F2F210C9-7BE3-44A0-A524-D85ADA3E7418}" destId="{23F94CC9-5840-4C51-A88F-2C26D67B62BA}" srcOrd="0" destOrd="0" presId="urn:microsoft.com/office/officeart/2005/8/layout/orgChart1"/>
    <dgm:cxn modelId="{02F3EC89-94BE-4469-AB36-4529F3F275C7}" type="presParOf" srcId="{23F94CC9-5840-4C51-A88F-2C26D67B62BA}" destId="{A22A3C39-1929-44F4-BA91-01E524895B3C}" srcOrd="0" destOrd="0" presId="urn:microsoft.com/office/officeart/2005/8/layout/orgChart1"/>
    <dgm:cxn modelId="{54A4B34E-3799-401C-A84E-73058BB94549}" type="presParOf" srcId="{23F94CC9-5840-4C51-A88F-2C26D67B62BA}" destId="{F7AA753C-B9AA-4969-A444-1EF95086F94F}" srcOrd="1" destOrd="0" presId="urn:microsoft.com/office/officeart/2005/8/layout/orgChart1"/>
    <dgm:cxn modelId="{58BBF1EC-448B-4231-B433-16A773796EAA}" type="presParOf" srcId="{F2F210C9-7BE3-44A0-A524-D85ADA3E7418}" destId="{D4E968DA-2A17-4D31-8EA4-F7451E9AED45}" srcOrd="1" destOrd="0" presId="urn:microsoft.com/office/officeart/2005/8/layout/orgChart1"/>
    <dgm:cxn modelId="{F68CA305-1747-4B46-BFFC-34660A2E314A}" type="presParOf" srcId="{F2F210C9-7BE3-44A0-A524-D85ADA3E7418}" destId="{9AD2065E-7568-413A-B441-30E329C05ACE}" srcOrd="2" destOrd="0" presId="urn:microsoft.com/office/officeart/2005/8/layout/orgChart1"/>
    <dgm:cxn modelId="{3DB1D5B3-5C0A-4C31-BB47-CBF281485F02}" type="presParOf" srcId="{49B8FBA2-F2A5-46A5-8344-6DB6CE058255}" destId="{6613020E-06AE-46E7-927B-1A849319EE84}" srcOrd="2" destOrd="0" presId="urn:microsoft.com/office/officeart/2005/8/layout/orgChart1"/>
    <dgm:cxn modelId="{1A0C3F39-FA5D-41D2-B918-3DD151B8DDF3}" type="presParOf" srcId="{186CFFBB-D239-4DAA-BA27-044584D21695}" destId="{6AF76BA4-696E-4221-8D47-B2C7BCD9D87C}" srcOrd="2" destOrd="0" presId="urn:microsoft.com/office/officeart/2005/8/layout/orgChart1"/>
    <dgm:cxn modelId="{57A1CF4C-2486-4D6B-B274-1215B4D92ACC}" type="presParOf" srcId="{186CFFBB-D239-4DAA-BA27-044584D21695}" destId="{EC1689EE-19FA-46C0-9F9C-F47A73294296}" srcOrd="3" destOrd="0" presId="urn:microsoft.com/office/officeart/2005/8/layout/orgChart1"/>
    <dgm:cxn modelId="{2AB757AC-5771-441D-A45D-1ED79C45F7F9}" type="presParOf" srcId="{EC1689EE-19FA-46C0-9F9C-F47A73294296}" destId="{175F26A0-2568-4D98-BD23-DD6C788E8999}" srcOrd="0" destOrd="0" presId="urn:microsoft.com/office/officeart/2005/8/layout/orgChart1"/>
    <dgm:cxn modelId="{753D5EC1-AB6E-43DC-AB9D-4AC1459EF295}" type="presParOf" srcId="{175F26A0-2568-4D98-BD23-DD6C788E8999}" destId="{F97E8B4B-18C9-4F55-AADD-CF9C01621A97}" srcOrd="0" destOrd="0" presId="urn:microsoft.com/office/officeart/2005/8/layout/orgChart1"/>
    <dgm:cxn modelId="{08F78A6B-EDA9-4AC1-B13B-4B9FF2D9B7AF}" type="presParOf" srcId="{175F26A0-2568-4D98-BD23-DD6C788E8999}" destId="{6309593F-1D43-43B2-85F1-1EBAFCD447E5}" srcOrd="1" destOrd="0" presId="urn:microsoft.com/office/officeart/2005/8/layout/orgChart1"/>
    <dgm:cxn modelId="{7B2D7A80-7588-4735-85BC-60D907FE1F59}" type="presParOf" srcId="{EC1689EE-19FA-46C0-9F9C-F47A73294296}" destId="{1CEBE9D4-79A1-433B-9E1F-80BB2D4358DE}" srcOrd="1" destOrd="0" presId="urn:microsoft.com/office/officeart/2005/8/layout/orgChart1"/>
    <dgm:cxn modelId="{C05F89CB-A035-4EC7-B651-31A4DD4DD25F}" type="presParOf" srcId="{1CEBE9D4-79A1-433B-9E1F-80BB2D4358DE}" destId="{EFE858F2-716B-419E-901F-E4779D99D659}" srcOrd="0" destOrd="0" presId="urn:microsoft.com/office/officeart/2005/8/layout/orgChart1"/>
    <dgm:cxn modelId="{BEF1401D-0A22-4983-BE85-B2EAE2C81B44}" type="presParOf" srcId="{1CEBE9D4-79A1-433B-9E1F-80BB2D4358DE}" destId="{EDA69A4E-8989-4D9C-8605-C80727201460}" srcOrd="1" destOrd="0" presId="urn:microsoft.com/office/officeart/2005/8/layout/orgChart1"/>
    <dgm:cxn modelId="{1D5B258B-479C-4FC6-8459-9B50D33EEDA6}" type="presParOf" srcId="{EDA69A4E-8989-4D9C-8605-C80727201460}" destId="{2929555F-B231-473F-B212-5FFF9DA4B5E5}" srcOrd="0" destOrd="0" presId="urn:microsoft.com/office/officeart/2005/8/layout/orgChart1"/>
    <dgm:cxn modelId="{DB70AD99-E44E-4269-A787-522546C16D8B}" type="presParOf" srcId="{2929555F-B231-473F-B212-5FFF9DA4B5E5}" destId="{20263DEB-9A76-4C86-A40D-BCBC512BF996}" srcOrd="0" destOrd="0" presId="urn:microsoft.com/office/officeart/2005/8/layout/orgChart1"/>
    <dgm:cxn modelId="{25F870CA-318B-431B-9BE6-F3E6D739102F}" type="presParOf" srcId="{2929555F-B231-473F-B212-5FFF9DA4B5E5}" destId="{0FE53448-78A4-480F-A9D5-C9BEEC689526}" srcOrd="1" destOrd="0" presId="urn:microsoft.com/office/officeart/2005/8/layout/orgChart1"/>
    <dgm:cxn modelId="{441566C5-A94D-43F5-9337-82543E2F433F}" type="presParOf" srcId="{EDA69A4E-8989-4D9C-8605-C80727201460}" destId="{26837E88-06CD-4FCE-9F9B-D8B159A10925}" srcOrd="1" destOrd="0" presId="urn:microsoft.com/office/officeart/2005/8/layout/orgChart1"/>
    <dgm:cxn modelId="{10A7BF6E-690D-4633-8C40-88182C2994C4}" type="presParOf" srcId="{EDA69A4E-8989-4D9C-8605-C80727201460}" destId="{C7AC0B5E-E0AD-40C7-A1F2-DB6997075470}" srcOrd="2" destOrd="0" presId="urn:microsoft.com/office/officeart/2005/8/layout/orgChart1"/>
    <dgm:cxn modelId="{07279203-F467-4470-976D-3683D5FD5511}" type="presParOf" srcId="{1CEBE9D4-79A1-433B-9E1F-80BB2D4358DE}" destId="{F3F38345-BF28-4FF3-8A9C-1E773C5CF067}" srcOrd="2" destOrd="0" presId="urn:microsoft.com/office/officeart/2005/8/layout/orgChart1"/>
    <dgm:cxn modelId="{DC8B0751-353B-4BE9-8A6F-BC1A02ABB236}" type="presParOf" srcId="{1CEBE9D4-79A1-433B-9E1F-80BB2D4358DE}" destId="{99D131E3-C471-4529-8ECC-EF4E2163A549}" srcOrd="3" destOrd="0" presId="urn:microsoft.com/office/officeart/2005/8/layout/orgChart1"/>
    <dgm:cxn modelId="{A37A4784-7E10-4331-BD73-A2D2452CADBB}" type="presParOf" srcId="{99D131E3-C471-4529-8ECC-EF4E2163A549}" destId="{11035A0F-102E-4F42-8F1C-44F09BBD118B}" srcOrd="0" destOrd="0" presId="urn:microsoft.com/office/officeart/2005/8/layout/orgChart1"/>
    <dgm:cxn modelId="{C9EEA162-D78B-4A96-942B-80CA7E0EC35B}" type="presParOf" srcId="{11035A0F-102E-4F42-8F1C-44F09BBD118B}" destId="{CBB606D5-B9A1-41DA-AD9B-5D6E0FD9FA4D}" srcOrd="0" destOrd="0" presId="urn:microsoft.com/office/officeart/2005/8/layout/orgChart1"/>
    <dgm:cxn modelId="{35884F84-D7C3-448B-8C6D-1F2AE21654F1}" type="presParOf" srcId="{11035A0F-102E-4F42-8F1C-44F09BBD118B}" destId="{2A25C351-D65F-4346-9AB4-6B176FDB607D}" srcOrd="1" destOrd="0" presId="urn:microsoft.com/office/officeart/2005/8/layout/orgChart1"/>
    <dgm:cxn modelId="{05A3C239-F533-4920-BCBD-2A5F68B38E06}" type="presParOf" srcId="{99D131E3-C471-4529-8ECC-EF4E2163A549}" destId="{AA183051-5726-4DC4-B347-54B6E7436186}" srcOrd="1" destOrd="0" presId="urn:microsoft.com/office/officeart/2005/8/layout/orgChart1"/>
    <dgm:cxn modelId="{CD6C3EE5-23F7-48E4-8B6D-F40E8D37200D}" type="presParOf" srcId="{99D131E3-C471-4529-8ECC-EF4E2163A549}" destId="{B17078B1-4FA2-4B20-B493-A9855FF54F82}" srcOrd="2" destOrd="0" presId="urn:microsoft.com/office/officeart/2005/8/layout/orgChart1"/>
    <dgm:cxn modelId="{6025C0DF-4F16-479A-B8E5-43F03E6F00B9}" type="presParOf" srcId="{1CEBE9D4-79A1-433B-9E1F-80BB2D4358DE}" destId="{28F3B3FF-45DD-40C0-9CE1-0D31573D3915}" srcOrd="4" destOrd="0" presId="urn:microsoft.com/office/officeart/2005/8/layout/orgChart1"/>
    <dgm:cxn modelId="{3A957A6C-3A61-403A-8AD0-C2AD6826065F}" type="presParOf" srcId="{1CEBE9D4-79A1-433B-9E1F-80BB2D4358DE}" destId="{D4EBFBEE-1EA8-4403-9E6D-481C5D456BBE}" srcOrd="5" destOrd="0" presId="urn:microsoft.com/office/officeart/2005/8/layout/orgChart1"/>
    <dgm:cxn modelId="{A9C96802-2932-4473-8C58-98FD4DE69DD3}" type="presParOf" srcId="{D4EBFBEE-1EA8-4403-9E6D-481C5D456BBE}" destId="{A171F42B-6904-47DD-B110-90EE7920A955}" srcOrd="0" destOrd="0" presId="urn:microsoft.com/office/officeart/2005/8/layout/orgChart1"/>
    <dgm:cxn modelId="{886E9FBE-0CA3-4F1C-84FF-048B9A28DFC1}" type="presParOf" srcId="{A171F42B-6904-47DD-B110-90EE7920A955}" destId="{EED77DDB-C8FC-4F20-9E15-38037CBB3DD9}" srcOrd="0" destOrd="0" presId="urn:microsoft.com/office/officeart/2005/8/layout/orgChart1"/>
    <dgm:cxn modelId="{1C3C9209-94BC-4B4A-B0B2-DFEC5BB707B5}" type="presParOf" srcId="{A171F42B-6904-47DD-B110-90EE7920A955}" destId="{30B18E5F-AB7D-4ECD-8084-EBF359A8590E}" srcOrd="1" destOrd="0" presId="urn:microsoft.com/office/officeart/2005/8/layout/orgChart1"/>
    <dgm:cxn modelId="{250118F0-DF36-4A2D-9701-7CBDDA506CE5}" type="presParOf" srcId="{D4EBFBEE-1EA8-4403-9E6D-481C5D456BBE}" destId="{C260D354-15F2-4827-91A6-5F71B0A1D4A7}" srcOrd="1" destOrd="0" presId="urn:microsoft.com/office/officeart/2005/8/layout/orgChart1"/>
    <dgm:cxn modelId="{7A0825FE-8DBA-40FE-9207-DC50BF086135}" type="presParOf" srcId="{D4EBFBEE-1EA8-4403-9E6D-481C5D456BBE}" destId="{D1AE620E-4029-4F8E-8B03-C7DAB4B8C5F3}" srcOrd="2" destOrd="0" presId="urn:microsoft.com/office/officeart/2005/8/layout/orgChart1"/>
    <dgm:cxn modelId="{20EAD267-65F0-4788-95E7-E70B04EFFE0A}" type="presParOf" srcId="{1CEBE9D4-79A1-433B-9E1F-80BB2D4358DE}" destId="{4E05EECF-BF1E-49C3-95A3-04C7C6F0F14A}" srcOrd="6" destOrd="0" presId="urn:microsoft.com/office/officeart/2005/8/layout/orgChart1"/>
    <dgm:cxn modelId="{5CD26690-2F8C-4593-86A9-1933DDFB8524}" type="presParOf" srcId="{1CEBE9D4-79A1-433B-9E1F-80BB2D4358DE}" destId="{571ECB69-4747-43EF-8C27-10896B88AA5A}" srcOrd="7" destOrd="0" presId="urn:microsoft.com/office/officeart/2005/8/layout/orgChart1"/>
    <dgm:cxn modelId="{1EFE84F5-1335-43F8-AEEE-104157A13ED5}" type="presParOf" srcId="{571ECB69-4747-43EF-8C27-10896B88AA5A}" destId="{E6439F2F-1DD9-41F8-A1FC-7625C58F6613}" srcOrd="0" destOrd="0" presId="urn:microsoft.com/office/officeart/2005/8/layout/orgChart1"/>
    <dgm:cxn modelId="{45705A02-780F-4F8B-A962-BD7D638DDD5F}" type="presParOf" srcId="{E6439F2F-1DD9-41F8-A1FC-7625C58F6613}" destId="{1DCD98E3-0EB3-451D-9BF6-3959929F39FA}" srcOrd="0" destOrd="0" presId="urn:microsoft.com/office/officeart/2005/8/layout/orgChart1"/>
    <dgm:cxn modelId="{E2DB9D3B-2978-4B86-BBB6-96597E35ED4B}" type="presParOf" srcId="{E6439F2F-1DD9-41F8-A1FC-7625C58F6613}" destId="{0ACD9C22-F46F-4E14-A782-95C8060E10B5}" srcOrd="1" destOrd="0" presId="urn:microsoft.com/office/officeart/2005/8/layout/orgChart1"/>
    <dgm:cxn modelId="{05B34475-4053-4053-A00D-8382962B3381}" type="presParOf" srcId="{571ECB69-4747-43EF-8C27-10896B88AA5A}" destId="{FBBF0721-FB01-470E-816F-0EDC9F417388}" srcOrd="1" destOrd="0" presId="urn:microsoft.com/office/officeart/2005/8/layout/orgChart1"/>
    <dgm:cxn modelId="{EAFE2BA5-C65C-4DEF-8B4F-7D4D2097CD66}" type="presParOf" srcId="{571ECB69-4747-43EF-8C27-10896B88AA5A}" destId="{BFB85E32-1BCD-4C6B-8CFB-2DF93CB1F41B}" srcOrd="2" destOrd="0" presId="urn:microsoft.com/office/officeart/2005/8/layout/orgChart1"/>
    <dgm:cxn modelId="{16AFF988-ADE9-44B2-ABB1-EC4C985EE0B4}" type="presParOf" srcId="{EC1689EE-19FA-46C0-9F9C-F47A73294296}" destId="{65D7A0D7-63B1-441E-8CD9-0F641E24CC70}" srcOrd="2" destOrd="0" presId="urn:microsoft.com/office/officeart/2005/8/layout/orgChart1"/>
    <dgm:cxn modelId="{34093268-CDC1-42B3-8E57-648A0270CE2F}" type="presParOf" srcId="{186CFFBB-D239-4DAA-BA27-044584D21695}" destId="{08B5DB79-ADA0-478D-B9AB-F4EFB35CE6EE}" srcOrd="4" destOrd="0" presId="urn:microsoft.com/office/officeart/2005/8/layout/orgChart1"/>
    <dgm:cxn modelId="{3FE2257B-9D58-4A94-B893-1CC5730918C1}" type="presParOf" srcId="{186CFFBB-D239-4DAA-BA27-044584D21695}" destId="{14DCCB58-EE0A-419F-83E3-E9F552925032}" srcOrd="5" destOrd="0" presId="urn:microsoft.com/office/officeart/2005/8/layout/orgChart1"/>
    <dgm:cxn modelId="{E5424BAD-E707-420F-9E24-B54F5417BC13}" type="presParOf" srcId="{14DCCB58-EE0A-419F-83E3-E9F552925032}" destId="{049C2741-0FEB-4751-8CAF-26EB786D891E}" srcOrd="0" destOrd="0" presId="urn:microsoft.com/office/officeart/2005/8/layout/orgChart1"/>
    <dgm:cxn modelId="{B1BAA5B8-B0C6-49C9-96C6-5321BC6A2E34}" type="presParOf" srcId="{049C2741-0FEB-4751-8CAF-26EB786D891E}" destId="{D1A03E35-6AC4-4E2D-8B3B-46F1DED0435D}" srcOrd="0" destOrd="0" presId="urn:microsoft.com/office/officeart/2005/8/layout/orgChart1"/>
    <dgm:cxn modelId="{C9ED93C5-AD63-4A90-8A56-FA6805DFF21A}" type="presParOf" srcId="{049C2741-0FEB-4751-8CAF-26EB786D891E}" destId="{7558C018-63B3-4C6B-AF2F-C6F36E2523C2}" srcOrd="1" destOrd="0" presId="urn:microsoft.com/office/officeart/2005/8/layout/orgChart1"/>
    <dgm:cxn modelId="{9DA2E26E-2286-40A7-98BC-DDC6F55BFB73}" type="presParOf" srcId="{14DCCB58-EE0A-419F-83E3-E9F552925032}" destId="{DEB0E2E8-F0CA-49C9-AEE3-FB4451920179}" srcOrd="1" destOrd="0" presId="urn:microsoft.com/office/officeart/2005/8/layout/orgChart1"/>
    <dgm:cxn modelId="{102E78BD-717F-4331-AFFD-09AA2241929F}" type="presParOf" srcId="{DEB0E2E8-F0CA-49C9-AEE3-FB4451920179}" destId="{CEFCB2A9-D870-445C-8242-7610586EAECC}" srcOrd="0" destOrd="0" presId="urn:microsoft.com/office/officeart/2005/8/layout/orgChart1"/>
    <dgm:cxn modelId="{68519C5B-3F31-4087-9203-3FBC5F6A0FAF}" type="presParOf" srcId="{DEB0E2E8-F0CA-49C9-AEE3-FB4451920179}" destId="{CCB3BED9-822F-441C-9055-67D28DD98C14}" srcOrd="1" destOrd="0" presId="urn:microsoft.com/office/officeart/2005/8/layout/orgChart1"/>
    <dgm:cxn modelId="{1833CA4E-76D1-4DF1-AB4B-968A9A75D2B3}" type="presParOf" srcId="{CCB3BED9-822F-441C-9055-67D28DD98C14}" destId="{496E4AB8-CD70-4BED-A349-709DB3A830D5}" srcOrd="0" destOrd="0" presId="urn:microsoft.com/office/officeart/2005/8/layout/orgChart1"/>
    <dgm:cxn modelId="{20DD6839-F434-41C5-AA5D-403C9C8690A0}" type="presParOf" srcId="{496E4AB8-CD70-4BED-A349-709DB3A830D5}" destId="{20ED0CB0-9138-4E27-AEAD-981A08D4E2ED}" srcOrd="0" destOrd="0" presId="urn:microsoft.com/office/officeart/2005/8/layout/orgChart1"/>
    <dgm:cxn modelId="{626DCD6A-57C2-45A9-862D-984283784DA0}" type="presParOf" srcId="{496E4AB8-CD70-4BED-A349-709DB3A830D5}" destId="{9D014A9B-BE5B-4284-AE20-901E68609297}" srcOrd="1" destOrd="0" presId="urn:microsoft.com/office/officeart/2005/8/layout/orgChart1"/>
    <dgm:cxn modelId="{52730A9D-9555-4680-9430-80DCA1F6628F}" type="presParOf" srcId="{CCB3BED9-822F-441C-9055-67D28DD98C14}" destId="{01EF2675-131A-4716-A4E6-7635DE0EC155}" srcOrd="1" destOrd="0" presId="urn:microsoft.com/office/officeart/2005/8/layout/orgChart1"/>
    <dgm:cxn modelId="{5D516F75-CB96-4CFE-85BF-1182E2CDCAAE}" type="presParOf" srcId="{CCB3BED9-822F-441C-9055-67D28DD98C14}" destId="{66619FE3-8ACE-4EBD-9039-D42629FA933D}" srcOrd="2" destOrd="0" presId="urn:microsoft.com/office/officeart/2005/8/layout/orgChart1"/>
    <dgm:cxn modelId="{66567577-993C-4BDF-80ED-CB24FD0DA8B6}" type="presParOf" srcId="{DEB0E2E8-F0CA-49C9-AEE3-FB4451920179}" destId="{14F9429D-9925-493C-90DF-925F53455872}" srcOrd="2" destOrd="0" presId="urn:microsoft.com/office/officeart/2005/8/layout/orgChart1"/>
    <dgm:cxn modelId="{28A5F819-4E5A-4313-9145-9B3E5C0CB494}" type="presParOf" srcId="{DEB0E2E8-F0CA-49C9-AEE3-FB4451920179}" destId="{6D706243-265D-45FF-A8C1-A203ED1D17A8}" srcOrd="3" destOrd="0" presId="urn:microsoft.com/office/officeart/2005/8/layout/orgChart1"/>
    <dgm:cxn modelId="{07FB90CF-8671-4749-9D72-C6667D97AB2D}" type="presParOf" srcId="{6D706243-265D-45FF-A8C1-A203ED1D17A8}" destId="{18F7F04D-8455-4DC2-9A17-0D0AC3EAD81D}" srcOrd="0" destOrd="0" presId="urn:microsoft.com/office/officeart/2005/8/layout/orgChart1"/>
    <dgm:cxn modelId="{F82D7F0B-82F6-4208-B829-A84D37430B3D}" type="presParOf" srcId="{18F7F04D-8455-4DC2-9A17-0D0AC3EAD81D}" destId="{6F296ED4-F56E-45FF-97E7-25CEEDDC9581}" srcOrd="0" destOrd="0" presId="urn:microsoft.com/office/officeart/2005/8/layout/orgChart1"/>
    <dgm:cxn modelId="{A72724B6-D905-4B74-BDB6-AA81A46DA8CA}" type="presParOf" srcId="{18F7F04D-8455-4DC2-9A17-0D0AC3EAD81D}" destId="{9EC63BF1-0B9F-44B1-B7DA-F79EB3E18C45}" srcOrd="1" destOrd="0" presId="urn:microsoft.com/office/officeart/2005/8/layout/orgChart1"/>
    <dgm:cxn modelId="{D297176A-D6B3-4227-9E2A-044C91836DC3}" type="presParOf" srcId="{6D706243-265D-45FF-A8C1-A203ED1D17A8}" destId="{F4937946-377E-4D6B-BF57-449236812EA1}" srcOrd="1" destOrd="0" presId="urn:microsoft.com/office/officeart/2005/8/layout/orgChart1"/>
    <dgm:cxn modelId="{FDD17DFC-487A-490A-B50F-10B357843536}" type="presParOf" srcId="{6D706243-265D-45FF-A8C1-A203ED1D17A8}" destId="{888BD84B-2A96-4023-95A0-2F158AAA66DA}" srcOrd="2" destOrd="0" presId="urn:microsoft.com/office/officeart/2005/8/layout/orgChart1"/>
    <dgm:cxn modelId="{92F0FD47-E99B-4661-9B69-1C46AD04CE96}" type="presParOf" srcId="{14DCCB58-EE0A-419F-83E3-E9F552925032}" destId="{AD3DEC1F-9998-41EB-A7D2-773D2CF0B33B}" srcOrd="2" destOrd="0" presId="urn:microsoft.com/office/officeart/2005/8/layout/orgChart1"/>
    <dgm:cxn modelId="{8B74932C-4DC6-46AC-BEA6-E99FAFC738C7}" type="presParOf" srcId="{0280C204-C64E-4759-A532-0C312E074145}" destId="{0ECA65B2-17C3-47F8-B6A2-738F896DF5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0607E3-6C9A-42D9-B561-DD02073A0084}"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s-ES"/>
        </a:p>
      </dgm:t>
    </dgm:pt>
    <dgm:pt modelId="{2F9BEE31-EBBA-4186-96D9-690BBEFE8080}">
      <dgm:prSet phldrT="[Texto]" custT="1"/>
      <dgm:spPr/>
      <dgm:t>
        <a:bodyPr/>
        <a:lstStyle/>
        <a:p>
          <a:pPr algn="l">
            <a:buFont typeface="Times New Roman" panose="02020603050405020304" pitchFamily="18" charset="0"/>
            <a:buChar char="-"/>
          </a:pPr>
          <a:r>
            <a:rPr lang="es-EC" sz="1100" b="1" dirty="0">
              <a:solidFill>
                <a:sysClr val="windowText" lastClr="000000"/>
              </a:solidFill>
              <a:latin typeface="Times New Roman" panose="02020603050405020304" pitchFamily="18" charset="0"/>
              <a:cs typeface="Times New Roman" panose="02020603050405020304" pitchFamily="18" charset="0"/>
            </a:rPr>
            <a:t>Andrés Viteri</a:t>
          </a:r>
          <a:endParaRPr lang="es-ES" sz="1100" b="1" dirty="0">
            <a:solidFill>
              <a:sysClr val="windowText" lastClr="000000"/>
            </a:solidFill>
            <a:latin typeface="Times New Roman" panose="02020603050405020304" pitchFamily="18" charset="0"/>
            <a:cs typeface="Times New Roman" panose="02020603050405020304" pitchFamily="18" charset="0"/>
          </a:endParaRPr>
        </a:p>
      </dgm:t>
    </dgm:pt>
    <dgm:pt modelId="{02029B50-3CA4-43D3-BB06-BD929EA648EF}" type="parTrans" cxnId="{5D22B5DC-8437-4799-A3F3-EF193D9D98A2}">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E4773C93-6D37-402B-83A2-6CA5E46510BA}" type="sibTrans" cxnId="{5D22B5DC-8437-4799-A3F3-EF193D9D98A2}">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53540E87-B122-433A-A0E6-153E1DA72D77}">
      <dgm:prSet custT="1"/>
      <dgm:spPr/>
      <dgm:t>
        <a:bodyPr/>
        <a:lstStyle/>
        <a:p>
          <a:pPr algn="l">
            <a:buFont typeface="Times New Roman" panose="02020603050405020304" pitchFamily="18" charset="0"/>
            <a:buChar char="-"/>
          </a:pPr>
          <a:r>
            <a:rPr lang="es-EC" sz="1100" b="1">
              <a:solidFill>
                <a:sysClr val="windowText" lastClr="000000"/>
              </a:solidFill>
              <a:latin typeface="Times New Roman" panose="02020603050405020304" pitchFamily="18" charset="0"/>
              <a:cs typeface="Times New Roman" panose="02020603050405020304" pitchFamily="18" charset="0"/>
            </a:rPr>
            <a:t>Jorge Rodriguez</a:t>
          </a:r>
          <a:endParaRPr lang="es-ES" sz="1100" b="1">
            <a:solidFill>
              <a:sysClr val="windowText" lastClr="000000"/>
            </a:solidFill>
            <a:latin typeface="Times New Roman" panose="02020603050405020304" pitchFamily="18" charset="0"/>
            <a:cs typeface="Times New Roman" panose="02020603050405020304" pitchFamily="18" charset="0"/>
          </a:endParaRPr>
        </a:p>
      </dgm:t>
    </dgm:pt>
    <dgm:pt modelId="{B48A48F4-88E1-409D-807D-AA18EF6A1CFB}" type="parTrans" cxnId="{ED0C4992-30B6-4381-A338-DBB68A5713A5}">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739FA921-6D54-43CF-A56B-2DA9EEF6B67C}" type="sibTrans" cxnId="{ED0C4992-30B6-4381-A338-DBB68A5713A5}">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B2C78567-4AF7-4A21-B5EB-920238444B2E}">
      <dgm:prSet custT="1"/>
      <dgm:spPr/>
      <dgm:t>
        <a:bodyPr/>
        <a:lstStyle/>
        <a:p>
          <a:pPr algn="l">
            <a:buFont typeface="Times New Roman" panose="02020603050405020304" pitchFamily="18" charset="0"/>
            <a:buChar char="-"/>
          </a:pPr>
          <a:r>
            <a:rPr lang="es-EC" sz="1100" b="1">
              <a:solidFill>
                <a:sysClr val="windowText" lastClr="000000"/>
              </a:solidFill>
              <a:latin typeface="Times New Roman" panose="02020603050405020304" pitchFamily="18" charset="0"/>
              <a:cs typeface="Times New Roman" panose="02020603050405020304" pitchFamily="18" charset="0"/>
            </a:rPr>
            <a:t>Adrian Banda</a:t>
          </a:r>
          <a:endParaRPr lang="es-ES" sz="1100" b="1">
            <a:solidFill>
              <a:sysClr val="windowText" lastClr="000000"/>
            </a:solidFill>
            <a:latin typeface="Times New Roman" panose="02020603050405020304" pitchFamily="18" charset="0"/>
            <a:cs typeface="Times New Roman" panose="02020603050405020304" pitchFamily="18" charset="0"/>
          </a:endParaRPr>
        </a:p>
      </dgm:t>
    </dgm:pt>
    <dgm:pt modelId="{49181074-827F-4D21-B571-D45EAA352E5E}" type="parTrans" cxnId="{B67E9F96-A0B4-44B5-B81A-F952686BB8DD}">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25481EF3-92B2-43DF-BBE3-81123EFB0AA9}" type="sibTrans" cxnId="{B67E9F96-A0B4-44B5-B81A-F952686BB8DD}">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0BD7AEDE-7A7F-412F-834D-3449E42BFC8A}">
      <dgm:prSet phldrT="[Texto]" custT="1"/>
      <dgm:spPr/>
      <dgm:t>
        <a:bodyPr/>
        <a:lstStyle/>
        <a:p>
          <a:pPr algn="l">
            <a:buFont typeface="Times New Roman" panose="02020603050405020304" pitchFamily="18" charset="0"/>
            <a:buChar char="-"/>
          </a:pPr>
          <a:r>
            <a:rPr lang="es-EC" sz="1100" dirty="0">
              <a:solidFill>
                <a:sysClr val="windowText" lastClr="000000"/>
              </a:solidFill>
              <a:latin typeface="Times New Roman" panose="02020603050405020304" pitchFamily="18" charset="0"/>
              <a:cs typeface="Times New Roman" panose="02020603050405020304" pitchFamily="18" charset="0"/>
            </a:rPr>
            <a:t>Gerente Comercial y de Operaciones de Plusvalores Casa de Valores S.A. (7 de experiencia operando en el mercado de valores, manejando en todo su tiempo operaciones de reporto).</a:t>
          </a:r>
          <a:endParaRPr lang="es-ES" sz="1100" dirty="0">
            <a:solidFill>
              <a:sysClr val="windowText" lastClr="000000"/>
            </a:solidFill>
            <a:latin typeface="Times New Roman" panose="02020603050405020304" pitchFamily="18" charset="0"/>
            <a:cs typeface="Times New Roman" panose="02020603050405020304" pitchFamily="18" charset="0"/>
          </a:endParaRPr>
        </a:p>
      </dgm:t>
    </dgm:pt>
    <dgm:pt modelId="{439D5563-8DA8-4A72-BC97-EF82FEFCD130}" type="parTrans" cxnId="{8A725AB8-7E1B-4935-A216-B76BF10C7A63}">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D26FD2D5-A43A-41F6-8DC1-2AC57EF07155}" type="sibTrans" cxnId="{8A725AB8-7E1B-4935-A216-B76BF10C7A63}">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BF391F8D-EE7D-4B1D-BF39-DF042A9DA5AB}">
      <dgm:prSet custT="1"/>
      <dgm:spPr/>
      <dgm:t>
        <a:bodyPr/>
        <a:lstStyle/>
        <a:p>
          <a:pPr algn="l">
            <a:buFont typeface="Times New Roman" panose="02020603050405020304" pitchFamily="18" charset="0"/>
            <a:buChar char="-"/>
          </a:pPr>
          <a:r>
            <a:rPr lang="es-EC" sz="1100" dirty="0">
              <a:solidFill>
                <a:sysClr val="windowText" lastClr="000000"/>
              </a:solidFill>
              <a:latin typeface="Times New Roman" panose="02020603050405020304" pitchFamily="18" charset="0"/>
              <a:cs typeface="Times New Roman" panose="02020603050405020304" pitchFamily="18" charset="0"/>
            </a:rPr>
            <a:t>Jefe de Compensación y Liquidación de </a:t>
          </a:r>
          <a:r>
            <a:rPr lang="es-EC" sz="1100" dirty="0" err="1">
              <a:solidFill>
                <a:sysClr val="windowText" lastClr="000000"/>
              </a:solidFill>
              <a:latin typeface="Times New Roman" panose="02020603050405020304" pitchFamily="18" charset="0"/>
              <a:cs typeface="Times New Roman" panose="02020603050405020304" pitchFamily="18" charset="0"/>
            </a:rPr>
            <a:t>Decevale</a:t>
          </a:r>
          <a:r>
            <a:rPr lang="es-EC" sz="1100" dirty="0">
              <a:solidFill>
                <a:sysClr val="windowText" lastClr="000000"/>
              </a:solidFill>
              <a:latin typeface="Times New Roman" panose="02020603050405020304" pitchFamily="18" charset="0"/>
              <a:cs typeface="Times New Roman" panose="02020603050405020304" pitchFamily="18" charset="0"/>
            </a:rPr>
            <a:t>. (20 años de experiencia de los cuales 16 años maneja operaciones de reporto).</a:t>
          </a:r>
          <a:endParaRPr lang="es-ES" sz="1100" dirty="0">
            <a:solidFill>
              <a:sysClr val="windowText" lastClr="000000"/>
            </a:solidFill>
            <a:latin typeface="Times New Roman" panose="02020603050405020304" pitchFamily="18" charset="0"/>
            <a:cs typeface="Times New Roman" panose="02020603050405020304" pitchFamily="18" charset="0"/>
          </a:endParaRPr>
        </a:p>
      </dgm:t>
    </dgm:pt>
    <dgm:pt modelId="{2D1BAB37-EE44-4312-B328-964662B6FE7F}" type="parTrans" cxnId="{21B4AA80-2B99-47F1-A931-DB327AADDAF1}">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8E64AEA9-CB4E-4D11-9945-54E701F7E76C}" type="sibTrans" cxnId="{21B4AA80-2B99-47F1-A931-DB327AADDAF1}">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04603B45-7293-4235-B8EF-9118550AA806}">
      <dgm:prSet custT="1"/>
      <dgm:spPr/>
      <dgm:t>
        <a:bodyPr/>
        <a:lstStyle/>
        <a:p>
          <a:pPr algn="l">
            <a:buFont typeface="Times New Roman" panose="02020603050405020304" pitchFamily="18" charset="0"/>
            <a:buChar char="-"/>
          </a:pPr>
          <a:r>
            <a:rPr lang="es-EC" sz="1100">
              <a:solidFill>
                <a:sysClr val="windowText" lastClr="000000"/>
              </a:solidFill>
              <a:latin typeface="Times New Roman" panose="02020603050405020304" pitchFamily="18" charset="0"/>
              <a:cs typeface="Times New Roman" panose="02020603050405020304" pitchFamily="18" charset="0"/>
            </a:rPr>
            <a:t> Analista de Operaciones en la BVQ. (2 años de experiencia manejando operaciones de reporto).</a:t>
          </a:r>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2EB19C08-EACC-44BA-8904-5718ED607C9C}" type="parTrans" cxnId="{6B2369CF-F896-4115-BB19-1A8E52777F7B}">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69662B46-C8A7-40D9-BE3A-38157604C2E5}" type="sibTrans" cxnId="{6B2369CF-F896-4115-BB19-1A8E52777F7B}">
      <dgm:prSet/>
      <dgm:spPr/>
      <dgm:t>
        <a:bodyPr/>
        <a:lstStyle/>
        <a:p>
          <a:pPr algn="l"/>
          <a:endParaRPr lang="es-ES" sz="1100">
            <a:solidFill>
              <a:sysClr val="windowText" lastClr="000000"/>
            </a:solidFill>
            <a:latin typeface="Times New Roman" panose="02020603050405020304" pitchFamily="18" charset="0"/>
            <a:cs typeface="Times New Roman" panose="02020603050405020304" pitchFamily="18" charset="0"/>
          </a:endParaRPr>
        </a:p>
      </dgm:t>
    </dgm:pt>
    <dgm:pt modelId="{E261E815-2DFE-4EF7-AB06-165A74474CBB}" type="pres">
      <dgm:prSet presAssocID="{B40607E3-6C9A-42D9-B561-DD02073A0084}" presName="linear" presStyleCnt="0">
        <dgm:presLayoutVars>
          <dgm:dir/>
          <dgm:resizeHandles val="exact"/>
        </dgm:presLayoutVars>
      </dgm:prSet>
      <dgm:spPr/>
    </dgm:pt>
    <dgm:pt modelId="{5E58B017-2E65-47A1-942A-6F5735EF5DF0}" type="pres">
      <dgm:prSet presAssocID="{2F9BEE31-EBBA-4186-96D9-690BBEFE8080}" presName="comp" presStyleCnt="0"/>
      <dgm:spPr/>
    </dgm:pt>
    <dgm:pt modelId="{11F7FEE2-B806-4773-8C98-900ECFF8DB22}" type="pres">
      <dgm:prSet presAssocID="{2F9BEE31-EBBA-4186-96D9-690BBEFE8080}" presName="box" presStyleLbl="node1" presStyleIdx="0" presStyleCnt="3" custLinFactNeighborX="-3030" custLinFactNeighborY="-3562"/>
      <dgm:spPr/>
    </dgm:pt>
    <dgm:pt modelId="{B8F6535D-8122-42D7-B676-1017435AC2E4}" type="pres">
      <dgm:prSet presAssocID="{2F9BEE31-EBBA-4186-96D9-690BBEFE808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699DB199-1A13-4826-BACC-F2A281A3C829}" type="pres">
      <dgm:prSet presAssocID="{2F9BEE31-EBBA-4186-96D9-690BBEFE8080}" presName="text" presStyleLbl="node1" presStyleIdx="0" presStyleCnt="3">
        <dgm:presLayoutVars>
          <dgm:bulletEnabled val="1"/>
        </dgm:presLayoutVars>
      </dgm:prSet>
      <dgm:spPr/>
    </dgm:pt>
    <dgm:pt modelId="{071F0B05-F774-4043-AE7F-FCD3E0911F52}" type="pres">
      <dgm:prSet presAssocID="{E4773C93-6D37-402B-83A2-6CA5E46510BA}" presName="spacer" presStyleCnt="0"/>
      <dgm:spPr/>
    </dgm:pt>
    <dgm:pt modelId="{9078B1AB-F31D-44EB-8E1E-53BC343E4645}" type="pres">
      <dgm:prSet presAssocID="{53540E87-B122-433A-A0E6-153E1DA72D77}" presName="comp" presStyleCnt="0"/>
      <dgm:spPr/>
    </dgm:pt>
    <dgm:pt modelId="{F92E5122-CEEF-4CE7-A5B7-7D1FE3C0FAC1}" type="pres">
      <dgm:prSet presAssocID="{53540E87-B122-433A-A0E6-153E1DA72D77}" presName="box" presStyleLbl="node1" presStyleIdx="1" presStyleCnt="3"/>
      <dgm:spPr/>
    </dgm:pt>
    <dgm:pt modelId="{35B09FDF-3013-4048-917C-4297C165F501}" type="pres">
      <dgm:prSet presAssocID="{53540E87-B122-433A-A0E6-153E1DA72D7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3B55BEC4-BE5E-4CAF-9EEB-E55363AAB8F0}" type="pres">
      <dgm:prSet presAssocID="{53540E87-B122-433A-A0E6-153E1DA72D77}" presName="text" presStyleLbl="node1" presStyleIdx="1" presStyleCnt="3">
        <dgm:presLayoutVars>
          <dgm:bulletEnabled val="1"/>
        </dgm:presLayoutVars>
      </dgm:prSet>
      <dgm:spPr/>
    </dgm:pt>
    <dgm:pt modelId="{9F78D995-E906-4CE6-B885-D48A33B82282}" type="pres">
      <dgm:prSet presAssocID="{739FA921-6D54-43CF-A56B-2DA9EEF6B67C}" presName="spacer" presStyleCnt="0"/>
      <dgm:spPr/>
    </dgm:pt>
    <dgm:pt modelId="{31AC273A-7537-4BAD-8606-2C2946E27F7F}" type="pres">
      <dgm:prSet presAssocID="{B2C78567-4AF7-4A21-B5EB-920238444B2E}" presName="comp" presStyleCnt="0"/>
      <dgm:spPr/>
    </dgm:pt>
    <dgm:pt modelId="{B80ECD74-3627-4BBE-96BA-546A6CA45FD0}" type="pres">
      <dgm:prSet presAssocID="{B2C78567-4AF7-4A21-B5EB-920238444B2E}" presName="box" presStyleLbl="node1" presStyleIdx="2" presStyleCnt="3"/>
      <dgm:spPr/>
    </dgm:pt>
    <dgm:pt modelId="{DA5D4534-A94A-4745-ACFD-31CAD91A6E7C}" type="pres">
      <dgm:prSet presAssocID="{B2C78567-4AF7-4A21-B5EB-920238444B2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631C695F-7768-4B31-8637-F0D13CE6C5FC}" type="pres">
      <dgm:prSet presAssocID="{B2C78567-4AF7-4A21-B5EB-920238444B2E}" presName="text" presStyleLbl="node1" presStyleIdx="2" presStyleCnt="3">
        <dgm:presLayoutVars>
          <dgm:bulletEnabled val="1"/>
        </dgm:presLayoutVars>
      </dgm:prSet>
      <dgm:spPr/>
    </dgm:pt>
  </dgm:ptLst>
  <dgm:cxnLst>
    <dgm:cxn modelId="{01AD0004-BB6A-4B4F-B744-B16A853886BF}" type="presOf" srcId="{B2C78567-4AF7-4A21-B5EB-920238444B2E}" destId="{631C695F-7768-4B31-8637-F0D13CE6C5FC}" srcOrd="1" destOrd="0" presId="urn:microsoft.com/office/officeart/2005/8/layout/vList4"/>
    <dgm:cxn modelId="{069E1B5F-F9C8-4629-A83D-17ECCFA4BC24}" type="presOf" srcId="{BF391F8D-EE7D-4B1D-BF39-DF042A9DA5AB}" destId="{3B55BEC4-BE5E-4CAF-9EEB-E55363AAB8F0}" srcOrd="1" destOrd="1" presId="urn:microsoft.com/office/officeart/2005/8/layout/vList4"/>
    <dgm:cxn modelId="{F40E396D-ED70-4037-BFC5-01FFA3A61A22}" type="presOf" srcId="{53540E87-B122-433A-A0E6-153E1DA72D77}" destId="{3B55BEC4-BE5E-4CAF-9EEB-E55363AAB8F0}" srcOrd="1" destOrd="0" presId="urn:microsoft.com/office/officeart/2005/8/layout/vList4"/>
    <dgm:cxn modelId="{98EEAA78-E9A7-4B31-BC8D-C3B444AF1AEC}" type="presOf" srcId="{2F9BEE31-EBBA-4186-96D9-690BBEFE8080}" destId="{699DB199-1A13-4826-BACC-F2A281A3C829}" srcOrd="1" destOrd="0" presId="urn:microsoft.com/office/officeart/2005/8/layout/vList4"/>
    <dgm:cxn modelId="{F0A68A7D-AD8C-490B-8522-1BFD900B0F0D}" type="presOf" srcId="{0BD7AEDE-7A7F-412F-834D-3449E42BFC8A}" destId="{11F7FEE2-B806-4773-8C98-900ECFF8DB22}" srcOrd="0" destOrd="1" presId="urn:microsoft.com/office/officeart/2005/8/layout/vList4"/>
    <dgm:cxn modelId="{21B4AA80-2B99-47F1-A931-DB327AADDAF1}" srcId="{53540E87-B122-433A-A0E6-153E1DA72D77}" destId="{BF391F8D-EE7D-4B1D-BF39-DF042A9DA5AB}" srcOrd="0" destOrd="0" parTransId="{2D1BAB37-EE44-4312-B328-964662B6FE7F}" sibTransId="{8E64AEA9-CB4E-4D11-9945-54E701F7E76C}"/>
    <dgm:cxn modelId="{ED0C4992-30B6-4381-A338-DBB68A5713A5}" srcId="{B40607E3-6C9A-42D9-B561-DD02073A0084}" destId="{53540E87-B122-433A-A0E6-153E1DA72D77}" srcOrd="1" destOrd="0" parTransId="{B48A48F4-88E1-409D-807D-AA18EF6A1CFB}" sibTransId="{739FA921-6D54-43CF-A56B-2DA9EEF6B67C}"/>
    <dgm:cxn modelId="{B67E9F96-A0B4-44B5-B81A-F952686BB8DD}" srcId="{B40607E3-6C9A-42D9-B561-DD02073A0084}" destId="{B2C78567-4AF7-4A21-B5EB-920238444B2E}" srcOrd="2" destOrd="0" parTransId="{49181074-827F-4D21-B571-D45EAA352E5E}" sibTransId="{25481EF3-92B2-43DF-BBE3-81123EFB0AA9}"/>
    <dgm:cxn modelId="{F13CA496-8BAE-4FE7-A550-2EC757B07FB1}" type="presOf" srcId="{B40607E3-6C9A-42D9-B561-DD02073A0084}" destId="{E261E815-2DFE-4EF7-AB06-165A74474CBB}" srcOrd="0" destOrd="0" presId="urn:microsoft.com/office/officeart/2005/8/layout/vList4"/>
    <dgm:cxn modelId="{631A6BA0-5DEA-480B-8EE6-8125116F944B}" type="presOf" srcId="{04603B45-7293-4235-B8EF-9118550AA806}" destId="{B80ECD74-3627-4BBE-96BA-546A6CA45FD0}" srcOrd="0" destOrd="1" presId="urn:microsoft.com/office/officeart/2005/8/layout/vList4"/>
    <dgm:cxn modelId="{D00F29A5-9D29-484C-862D-3A19E72DF6FD}" type="presOf" srcId="{53540E87-B122-433A-A0E6-153E1DA72D77}" destId="{F92E5122-CEEF-4CE7-A5B7-7D1FE3C0FAC1}" srcOrd="0" destOrd="0" presId="urn:microsoft.com/office/officeart/2005/8/layout/vList4"/>
    <dgm:cxn modelId="{4C2317B1-84D7-4EF6-A62A-4A3A6A64026B}" type="presOf" srcId="{B2C78567-4AF7-4A21-B5EB-920238444B2E}" destId="{B80ECD74-3627-4BBE-96BA-546A6CA45FD0}" srcOrd="0" destOrd="0" presId="urn:microsoft.com/office/officeart/2005/8/layout/vList4"/>
    <dgm:cxn modelId="{8A725AB8-7E1B-4935-A216-B76BF10C7A63}" srcId="{2F9BEE31-EBBA-4186-96D9-690BBEFE8080}" destId="{0BD7AEDE-7A7F-412F-834D-3449E42BFC8A}" srcOrd="0" destOrd="0" parTransId="{439D5563-8DA8-4A72-BC97-EF82FEFCD130}" sibTransId="{D26FD2D5-A43A-41F6-8DC1-2AC57EF07155}"/>
    <dgm:cxn modelId="{A67B00BA-8A22-4D3F-9E6E-09D267FBDB0B}" type="presOf" srcId="{2F9BEE31-EBBA-4186-96D9-690BBEFE8080}" destId="{11F7FEE2-B806-4773-8C98-900ECFF8DB22}" srcOrd="0" destOrd="0" presId="urn:microsoft.com/office/officeart/2005/8/layout/vList4"/>
    <dgm:cxn modelId="{DDA8C1BC-244E-4184-AFF5-36DA71E66EAD}" type="presOf" srcId="{0BD7AEDE-7A7F-412F-834D-3449E42BFC8A}" destId="{699DB199-1A13-4826-BACC-F2A281A3C829}" srcOrd="1" destOrd="1" presId="urn:microsoft.com/office/officeart/2005/8/layout/vList4"/>
    <dgm:cxn modelId="{6B2369CF-F896-4115-BB19-1A8E52777F7B}" srcId="{B2C78567-4AF7-4A21-B5EB-920238444B2E}" destId="{04603B45-7293-4235-B8EF-9118550AA806}" srcOrd="0" destOrd="0" parTransId="{2EB19C08-EACC-44BA-8904-5718ED607C9C}" sibTransId="{69662B46-C8A7-40D9-BE3A-38157604C2E5}"/>
    <dgm:cxn modelId="{5D22B5DC-8437-4799-A3F3-EF193D9D98A2}" srcId="{B40607E3-6C9A-42D9-B561-DD02073A0084}" destId="{2F9BEE31-EBBA-4186-96D9-690BBEFE8080}" srcOrd="0" destOrd="0" parTransId="{02029B50-3CA4-43D3-BB06-BD929EA648EF}" sibTransId="{E4773C93-6D37-402B-83A2-6CA5E46510BA}"/>
    <dgm:cxn modelId="{5A237EE8-01D7-4C2E-B8CF-BB8BE860B660}" type="presOf" srcId="{BF391F8D-EE7D-4B1D-BF39-DF042A9DA5AB}" destId="{F92E5122-CEEF-4CE7-A5B7-7D1FE3C0FAC1}" srcOrd="0" destOrd="1" presId="urn:microsoft.com/office/officeart/2005/8/layout/vList4"/>
    <dgm:cxn modelId="{5D422BF4-5C3B-4DC8-B2F8-0653E88A637F}" type="presOf" srcId="{04603B45-7293-4235-B8EF-9118550AA806}" destId="{631C695F-7768-4B31-8637-F0D13CE6C5FC}" srcOrd="1" destOrd="1" presId="urn:microsoft.com/office/officeart/2005/8/layout/vList4"/>
    <dgm:cxn modelId="{508CDDD9-FA2C-44DB-BCC4-0874153BDFE7}" type="presParOf" srcId="{E261E815-2DFE-4EF7-AB06-165A74474CBB}" destId="{5E58B017-2E65-47A1-942A-6F5735EF5DF0}" srcOrd="0" destOrd="0" presId="urn:microsoft.com/office/officeart/2005/8/layout/vList4"/>
    <dgm:cxn modelId="{12E6DF95-494E-4945-95DE-BDB0908E1C07}" type="presParOf" srcId="{5E58B017-2E65-47A1-942A-6F5735EF5DF0}" destId="{11F7FEE2-B806-4773-8C98-900ECFF8DB22}" srcOrd="0" destOrd="0" presId="urn:microsoft.com/office/officeart/2005/8/layout/vList4"/>
    <dgm:cxn modelId="{2C4EDDF0-5ED6-42AB-9F45-D4BF5AB9B23D}" type="presParOf" srcId="{5E58B017-2E65-47A1-942A-6F5735EF5DF0}" destId="{B8F6535D-8122-42D7-B676-1017435AC2E4}" srcOrd="1" destOrd="0" presId="urn:microsoft.com/office/officeart/2005/8/layout/vList4"/>
    <dgm:cxn modelId="{75DFB483-B8CE-4C52-8F3D-C41174CA67A2}" type="presParOf" srcId="{5E58B017-2E65-47A1-942A-6F5735EF5DF0}" destId="{699DB199-1A13-4826-BACC-F2A281A3C829}" srcOrd="2" destOrd="0" presId="urn:microsoft.com/office/officeart/2005/8/layout/vList4"/>
    <dgm:cxn modelId="{FCCD4132-0F3C-47A3-9F37-B1FF5A0D27C1}" type="presParOf" srcId="{E261E815-2DFE-4EF7-AB06-165A74474CBB}" destId="{071F0B05-F774-4043-AE7F-FCD3E0911F52}" srcOrd="1" destOrd="0" presId="urn:microsoft.com/office/officeart/2005/8/layout/vList4"/>
    <dgm:cxn modelId="{D50F8492-1808-4DDB-A2A5-88C461DE54A6}" type="presParOf" srcId="{E261E815-2DFE-4EF7-AB06-165A74474CBB}" destId="{9078B1AB-F31D-44EB-8E1E-53BC343E4645}" srcOrd="2" destOrd="0" presId="urn:microsoft.com/office/officeart/2005/8/layout/vList4"/>
    <dgm:cxn modelId="{53FA819D-E052-4745-A041-8D850560B9A8}" type="presParOf" srcId="{9078B1AB-F31D-44EB-8E1E-53BC343E4645}" destId="{F92E5122-CEEF-4CE7-A5B7-7D1FE3C0FAC1}" srcOrd="0" destOrd="0" presId="urn:microsoft.com/office/officeart/2005/8/layout/vList4"/>
    <dgm:cxn modelId="{6739D9F6-44D8-4F3D-8D69-121742637D6B}" type="presParOf" srcId="{9078B1AB-F31D-44EB-8E1E-53BC343E4645}" destId="{35B09FDF-3013-4048-917C-4297C165F501}" srcOrd="1" destOrd="0" presId="urn:microsoft.com/office/officeart/2005/8/layout/vList4"/>
    <dgm:cxn modelId="{1D860B78-BA1A-4F06-9A93-36435CB99296}" type="presParOf" srcId="{9078B1AB-F31D-44EB-8E1E-53BC343E4645}" destId="{3B55BEC4-BE5E-4CAF-9EEB-E55363AAB8F0}" srcOrd="2" destOrd="0" presId="urn:microsoft.com/office/officeart/2005/8/layout/vList4"/>
    <dgm:cxn modelId="{0561726B-4919-4E6F-A2C3-FDD9ACB1E281}" type="presParOf" srcId="{E261E815-2DFE-4EF7-AB06-165A74474CBB}" destId="{9F78D995-E906-4CE6-B885-D48A33B82282}" srcOrd="3" destOrd="0" presId="urn:microsoft.com/office/officeart/2005/8/layout/vList4"/>
    <dgm:cxn modelId="{BD600ABB-7E5E-48B9-B448-AC1FDDE01C3A}" type="presParOf" srcId="{E261E815-2DFE-4EF7-AB06-165A74474CBB}" destId="{31AC273A-7537-4BAD-8606-2C2946E27F7F}" srcOrd="4" destOrd="0" presId="urn:microsoft.com/office/officeart/2005/8/layout/vList4"/>
    <dgm:cxn modelId="{D2098CA3-169A-4D8C-8270-0FA65B8A58A5}" type="presParOf" srcId="{31AC273A-7537-4BAD-8606-2C2946E27F7F}" destId="{B80ECD74-3627-4BBE-96BA-546A6CA45FD0}" srcOrd="0" destOrd="0" presId="urn:microsoft.com/office/officeart/2005/8/layout/vList4"/>
    <dgm:cxn modelId="{7A976785-1C81-4EAD-8293-056BDC54830C}" type="presParOf" srcId="{31AC273A-7537-4BAD-8606-2C2946E27F7F}" destId="{DA5D4534-A94A-4745-ACFD-31CAD91A6E7C}" srcOrd="1" destOrd="0" presId="urn:microsoft.com/office/officeart/2005/8/layout/vList4"/>
    <dgm:cxn modelId="{2C4D18E9-7303-468B-90E5-A8A719F395A9}" type="presParOf" srcId="{31AC273A-7537-4BAD-8606-2C2946E27F7F}" destId="{631C695F-7768-4B31-8637-F0D13CE6C5FC}"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6768BC-8B3D-41CE-A5C3-D8996513BBC4}"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7D793631-4A7F-4FC3-A54E-C29871B107AF}">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S" sz="2000" dirty="0">
              <a:solidFill>
                <a:schemeClr val="tx2"/>
              </a:solidFill>
            </a:rPr>
            <a:t>Variable Dependiente</a:t>
          </a:r>
        </a:p>
      </dgm:t>
    </dgm:pt>
    <dgm:pt modelId="{2385C6DF-EE2B-48D7-A1C6-45BF879EAD2C}" type="parTrans" cxnId="{081E69AC-C185-4769-B3A2-C67BDFDA034F}">
      <dgm:prSet/>
      <dgm:spPr/>
      <dgm:t>
        <a:bodyPr/>
        <a:lstStyle/>
        <a:p>
          <a:endParaRPr lang="es-ES" sz="1600">
            <a:solidFill>
              <a:schemeClr val="tx2"/>
            </a:solidFill>
          </a:endParaRPr>
        </a:p>
      </dgm:t>
    </dgm:pt>
    <dgm:pt modelId="{17BE869A-A854-4782-9DFD-79110EC18833}" type="sibTrans" cxnId="{081E69AC-C185-4769-B3A2-C67BDFDA034F}">
      <dgm:prSet/>
      <dgm:spPr/>
      <dgm:t>
        <a:bodyPr/>
        <a:lstStyle/>
        <a:p>
          <a:endParaRPr lang="es-ES" sz="1600">
            <a:solidFill>
              <a:schemeClr val="tx2"/>
            </a:solidFill>
          </a:endParaRPr>
        </a:p>
      </dgm:t>
    </dgm:pt>
    <dgm:pt modelId="{BFDF5A03-11A6-4201-989E-5FEC5F2BD730}">
      <dgm:prSet phldrT="[Texto]" custT="1"/>
      <dgm:spPr/>
      <dgm:t>
        <a:bodyPr/>
        <a:lstStyle/>
        <a:p>
          <a:r>
            <a:rPr lang="es-ES" sz="2000" dirty="0">
              <a:solidFill>
                <a:schemeClr val="tx2"/>
              </a:solidFill>
            </a:rPr>
            <a:t>Número de negociaciones de reporto  </a:t>
          </a:r>
        </a:p>
      </dgm:t>
    </dgm:pt>
    <dgm:pt modelId="{DD257B24-92A0-4507-A086-14923EB68BE4}" type="parTrans" cxnId="{52C488E7-8B59-4A83-8D44-F3D126A8E9F0}">
      <dgm:prSet/>
      <dgm:spPr/>
      <dgm:t>
        <a:bodyPr/>
        <a:lstStyle/>
        <a:p>
          <a:endParaRPr lang="es-ES" sz="1600">
            <a:solidFill>
              <a:schemeClr val="tx2"/>
            </a:solidFill>
          </a:endParaRPr>
        </a:p>
      </dgm:t>
    </dgm:pt>
    <dgm:pt modelId="{BF2B66A7-8D60-46AB-A890-F0C69BC1F0D8}" type="sibTrans" cxnId="{52C488E7-8B59-4A83-8D44-F3D126A8E9F0}">
      <dgm:prSet/>
      <dgm:spPr/>
      <dgm:t>
        <a:bodyPr/>
        <a:lstStyle/>
        <a:p>
          <a:endParaRPr lang="es-ES" sz="1600">
            <a:solidFill>
              <a:schemeClr val="tx2"/>
            </a:solidFill>
          </a:endParaRPr>
        </a:p>
      </dgm:t>
    </dgm:pt>
    <dgm:pt modelId="{B4CAC6BE-77DA-4737-A18C-91EB8E552718}">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000" dirty="0">
              <a:solidFill>
                <a:schemeClr val="tx2"/>
              </a:solidFill>
            </a:rPr>
            <a:t>Variable independiente</a:t>
          </a:r>
        </a:p>
      </dgm:t>
    </dgm:pt>
    <dgm:pt modelId="{00FFBEA2-EC53-4C1A-8959-6C15DC0BFE6F}" type="parTrans" cxnId="{84A4F170-B8AC-4B73-8F8D-4C5D6399785C}">
      <dgm:prSet/>
      <dgm:spPr/>
      <dgm:t>
        <a:bodyPr/>
        <a:lstStyle/>
        <a:p>
          <a:endParaRPr lang="es-ES" sz="1600">
            <a:solidFill>
              <a:schemeClr val="tx2"/>
            </a:solidFill>
          </a:endParaRPr>
        </a:p>
      </dgm:t>
    </dgm:pt>
    <dgm:pt modelId="{48C1F912-C6BC-43D9-9776-5D3D80118DC7}" type="sibTrans" cxnId="{84A4F170-B8AC-4B73-8F8D-4C5D6399785C}">
      <dgm:prSet/>
      <dgm:spPr/>
      <dgm:t>
        <a:bodyPr/>
        <a:lstStyle/>
        <a:p>
          <a:endParaRPr lang="es-ES" sz="1600">
            <a:solidFill>
              <a:schemeClr val="tx2"/>
            </a:solidFill>
          </a:endParaRPr>
        </a:p>
      </dgm:t>
    </dgm:pt>
    <dgm:pt modelId="{6D034BCD-4279-4D6D-A4D2-1C06171DCC11}">
      <dgm:prSet phldrT="[Texto]" custT="1"/>
      <dgm:spPr/>
      <dgm:t>
        <a:bodyPr/>
        <a:lstStyle/>
        <a:p>
          <a:r>
            <a:rPr lang="es-ES" sz="2000" dirty="0">
              <a:solidFill>
                <a:schemeClr val="tx2"/>
              </a:solidFill>
            </a:rPr>
            <a:t>Satisfacción de los inversionistas</a:t>
          </a:r>
        </a:p>
      </dgm:t>
    </dgm:pt>
    <dgm:pt modelId="{2B5AD7AD-064F-4927-A12B-27BDDA595754}" type="parTrans" cxnId="{BF66D144-71E4-4953-920B-B41373F81308}">
      <dgm:prSet/>
      <dgm:spPr/>
      <dgm:t>
        <a:bodyPr/>
        <a:lstStyle/>
        <a:p>
          <a:endParaRPr lang="es-ES" sz="1600">
            <a:solidFill>
              <a:schemeClr val="tx2"/>
            </a:solidFill>
          </a:endParaRPr>
        </a:p>
      </dgm:t>
    </dgm:pt>
    <dgm:pt modelId="{DA64A026-2BD1-475F-867A-B456C101F7E9}" type="sibTrans" cxnId="{BF66D144-71E4-4953-920B-B41373F81308}">
      <dgm:prSet/>
      <dgm:spPr/>
      <dgm:t>
        <a:bodyPr/>
        <a:lstStyle/>
        <a:p>
          <a:endParaRPr lang="es-ES" sz="1600">
            <a:solidFill>
              <a:schemeClr val="tx2"/>
            </a:solidFill>
          </a:endParaRPr>
        </a:p>
      </dgm:t>
    </dgm:pt>
    <dgm:pt modelId="{78FD8E9F-D6A4-49DE-BA0B-33C5CC77CF22}" type="pres">
      <dgm:prSet presAssocID="{956768BC-8B3D-41CE-A5C3-D8996513BBC4}" presName="Name0" presStyleCnt="0">
        <dgm:presLayoutVars>
          <dgm:dir/>
          <dgm:animLvl val="lvl"/>
          <dgm:resizeHandles/>
        </dgm:presLayoutVars>
      </dgm:prSet>
      <dgm:spPr/>
    </dgm:pt>
    <dgm:pt modelId="{89C1A508-EDFD-4E99-8465-7A1DCD261CB1}" type="pres">
      <dgm:prSet presAssocID="{7D793631-4A7F-4FC3-A54E-C29871B107AF}" presName="linNode" presStyleCnt="0"/>
      <dgm:spPr/>
    </dgm:pt>
    <dgm:pt modelId="{2ECE2936-CFCA-44E0-A66D-E066317ADBC8}" type="pres">
      <dgm:prSet presAssocID="{7D793631-4A7F-4FC3-A54E-C29871B107AF}" presName="parentShp" presStyleLbl="node1" presStyleIdx="0" presStyleCnt="2">
        <dgm:presLayoutVars>
          <dgm:bulletEnabled val="1"/>
        </dgm:presLayoutVars>
      </dgm:prSet>
      <dgm:spPr/>
    </dgm:pt>
    <dgm:pt modelId="{B8008976-417C-496D-9BC4-E3F1E1DC8D09}" type="pres">
      <dgm:prSet presAssocID="{7D793631-4A7F-4FC3-A54E-C29871B107AF}" presName="childShp" presStyleLbl="bgAccFollowNode1" presStyleIdx="0" presStyleCnt="2" custScaleY="127910" custLinFactNeighborX="-2159" custLinFactNeighborY="1910">
        <dgm:presLayoutVars>
          <dgm:bulletEnabled val="1"/>
        </dgm:presLayoutVars>
      </dgm:prSet>
      <dgm:spPr/>
    </dgm:pt>
    <dgm:pt modelId="{5E53EF97-E671-4DB6-9A4D-D8DC6CF1B669}" type="pres">
      <dgm:prSet presAssocID="{17BE869A-A854-4782-9DFD-79110EC18833}" presName="spacing" presStyleCnt="0"/>
      <dgm:spPr/>
    </dgm:pt>
    <dgm:pt modelId="{1F19F14A-DB9D-4EB2-89A9-9D22A8827655}" type="pres">
      <dgm:prSet presAssocID="{B4CAC6BE-77DA-4737-A18C-91EB8E552718}" presName="linNode" presStyleCnt="0"/>
      <dgm:spPr/>
    </dgm:pt>
    <dgm:pt modelId="{E399C646-0B4B-4D80-93F4-68B84C8F649B}" type="pres">
      <dgm:prSet presAssocID="{B4CAC6BE-77DA-4737-A18C-91EB8E552718}" presName="parentShp" presStyleLbl="node1" presStyleIdx="1" presStyleCnt="2">
        <dgm:presLayoutVars>
          <dgm:bulletEnabled val="1"/>
        </dgm:presLayoutVars>
      </dgm:prSet>
      <dgm:spPr/>
    </dgm:pt>
    <dgm:pt modelId="{31585A0C-CE25-4230-AD8B-41A32C19CD8E}" type="pres">
      <dgm:prSet presAssocID="{B4CAC6BE-77DA-4737-A18C-91EB8E552718}" presName="childShp" presStyleLbl="bgAccFollowNode1" presStyleIdx="1" presStyleCnt="2">
        <dgm:presLayoutVars>
          <dgm:bulletEnabled val="1"/>
        </dgm:presLayoutVars>
      </dgm:prSet>
      <dgm:spPr/>
    </dgm:pt>
  </dgm:ptLst>
  <dgm:cxnLst>
    <dgm:cxn modelId="{8F16E506-09E0-4C28-B491-5D2688E46FC6}" type="presOf" srcId="{B4CAC6BE-77DA-4737-A18C-91EB8E552718}" destId="{E399C646-0B4B-4D80-93F4-68B84C8F649B}" srcOrd="0" destOrd="0" presId="urn:microsoft.com/office/officeart/2005/8/layout/vList6"/>
    <dgm:cxn modelId="{DB576227-DE9F-4B60-A4E7-9E6AA0EFAD1D}" type="presOf" srcId="{BFDF5A03-11A6-4201-989E-5FEC5F2BD730}" destId="{B8008976-417C-496D-9BC4-E3F1E1DC8D09}" srcOrd="0" destOrd="0" presId="urn:microsoft.com/office/officeart/2005/8/layout/vList6"/>
    <dgm:cxn modelId="{BF66D144-71E4-4953-920B-B41373F81308}" srcId="{B4CAC6BE-77DA-4737-A18C-91EB8E552718}" destId="{6D034BCD-4279-4D6D-A4D2-1C06171DCC11}" srcOrd="0" destOrd="0" parTransId="{2B5AD7AD-064F-4927-A12B-27BDDA595754}" sibTransId="{DA64A026-2BD1-475F-867A-B456C101F7E9}"/>
    <dgm:cxn modelId="{84A4F170-B8AC-4B73-8F8D-4C5D6399785C}" srcId="{956768BC-8B3D-41CE-A5C3-D8996513BBC4}" destId="{B4CAC6BE-77DA-4737-A18C-91EB8E552718}" srcOrd="1" destOrd="0" parTransId="{00FFBEA2-EC53-4C1A-8959-6C15DC0BFE6F}" sibTransId="{48C1F912-C6BC-43D9-9776-5D3D80118DC7}"/>
    <dgm:cxn modelId="{EDEDC777-180A-4DD4-BE30-E6212CE0021C}" type="presOf" srcId="{956768BC-8B3D-41CE-A5C3-D8996513BBC4}" destId="{78FD8E9F-D6A4-49DE-BA0B-33C5CC77CF22}" srcOrd="0" destOrd="0" presId="urn:microsoft.com/office/officeart/2005/8/layout/vList6"/>
    <dgm:cxn modelId="{081E69AC-C185-4769-B3A2-C67BDFDA034F}" srcId="{956768BC-8B3D-41CE-A5C3-D8996513BBC4}" destId="{7D793631-4A7F-4FC3-A54E-C29871B107AF}" srcOrd="0" destOrd="0" parTransId="{2385C6DF-EE2B-48D7-A1C6-45BF879EAD2C}" sibTransId="{17BE869A-A854-4782-9DFD-79110EC18833}"/>
    <dgm:cxn modelId="{55815EBF-B1B3-4BA9-AE4D-14946A96F36E}" type="presOf" srcId="{7D793631-4A7F-4FC3-A54E-C29871B107AF}" destId="{2ECE2936-CFCA-44E0-A66D-E066317ADBC8}" srcOrd="0" destOrd="0" presId="urn:microsoft.com/office/officeart/2005/8/layout/vList6"/>
    <dgm:cxn modelId="{52C488E7-8B59-4A83-8D44-F3D126A8E9F0}" srcId="{7D793631-4A7F-4FC3-A54E-C29871B107AF}" destId="{BFDF5A03-11A6-4201-989E-5FEC5F2BD730}" srcOrd="0" destOrd="0" parTransId="{DD257B24-92A0-4507-A086-14923EB68BE4}" sibTransId="{BF2B66A7-8D60-46AB-A890-F0C69BC1F0D8}"/>
    <dgm:cxn modelId="{1A255DF0-DF58-4838-8A9C-62649E4C65EA}" type="presOf" srcId="{6D034BCD-4279-4D6D-A4D2-1C06171DCC11}" destId="{31585A0C-CE25-4230-AD8B-41A32C19CD8E}" srcOrd="0" destOrd="0" presId="urn:microsoft.com/office/officeart/2005/8/layout/vList6"/>
    <dgm:cxn modelId="{A50ACA95-B4BF-4AD1-8B8F-B60C6F80E609}" type="presParOf" srcId="{78FD8E9F-D6A4-49DE-BA0B-33C5CC77CF22}" destId="{89C1A508-EDFD-4E99-8465-7A1DCD261CB1}" srcOrd="0" destOrd="0" presId="urn:microsoft.com/office/officeart/2005/8/layout/vList6"/>
    <dgm:cxn modelId="{95CFF5D2-F302-4147-9231-4674C2B1F12D}" type="presParOf" srcId="{89C1A508-EDFD-4E99-8465-7A1DCD261CB1}" destId="{2ECE2936-CFCA-44E0-A66D-E066317ADBC8}" srcOrd="0" destOrd="0" presId="urn:microsoft.com/office/officeart/2005/8/layout/vList6"/>
    <dgm:cxn modelId="{4A2CD623-41E6-4DC2-84E3-E6BD5220F113}" type="presParOf" srcId="{89C1A508-EDFD-4E99-8465-7A1DCD261CB1}" destId="{B8008976-417C-496D-9BC4-E3F1E1DC8D09}" srcOrd="1" destOrd="0" presId="urn:microsoft.com/office/officeart/2005/8/layout/vList6"/>
    <dgm:cxn modelId="{E24BA53F-279C-4724-91FC-1F60139F2E35}" type="presParOf" srcId="{78FD8E9F-D6A4-49DE-BA0B-33C5CC77CF22}" destId="{5E53EF97-E671-4DB6-9A4D-D8DC6CF1B669}" srcOrd="1" destOrd="0" presId="urn:microsoft.com/office/officeart/2005/8/layout/vList6"/>
    <dgm:cxn modelId="{EE3174CA-EA60-4F11-A8C5-DA92F58CDA11}" type="presParOf" srcId="{78FD8E9F-D6A4-49DE-BA0B-33C5CC77CF22}" destId="{1F19F14A-DB9D-4EB2-89A9-9D22A8827655}" srcOrd="2" destOrd="0" presId="urn:microsoft.com/office/officeart/2005/8/layout/vList6"/>
    <dgm:cxn modelId="{22EA2690-854D-4E7C-B6A6-C4FBD047715C}" type="presParOf" srcId="{1F19F14A-DB9D-4EB2-89A9-9D22A8827655}" destId="{E399C646-0B4B-4D80-93F4-68B84C8F649B}" srcOrd="0" destOrd="0" presId="urn:microsoft.com/office/officeart/2005/8/layout/vList6"/>
    <dgm:cxn modelId="{104C42D0-36B8-42DA-834B-85BEA6C7AA4F}" type="presParOf" srcId="{1F19F14A-DB9D-4EB2-89A9-9D22A8827655}" destId="{31585A0C-CE25-4230-AD8B-41A32C19CD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7677B0-D783-44B0-A35E-DF63FBB06CCA}" type="doc">
      <dgm:prSet loTypeId="urn:microsoft.com/office/officeart/2005/8/layout/hChevron3" loCatId="process" qsTypeId="urn:microsoft.com/office/officeart/2005/8/quickstyle/simple1" qsCatId="simple" csTypeId="urn:microsoft.com/office/officeart/2005/8/colors/colorful1" csCatId="colorful" phldr="1"/>
      <dgm:spPr/>
    </dgm:pt>
    <dgm:pt modelId="{02954201-2311-4344-8742-036D468B3887}">
      <dgm:prSet phldrT="[Texto]" custT="1"/>
      <dgm:spPr/>
      <dgm:t>
        <a:bodyPr/>
        <a:lstStyle/>
        <a:p>
          <a:r>
            <a:rPr lang="es-ES" sz="2400" b="1" dirty="0">
              <a:solidFill>
                <a:sysClr val="windowText" lastClr="000000"/>
              </a:solidFill>
            </a:rPr>
            <a:t>Presunción</a:t>
          </a:r>
          <a:endParaRPr lang="es-EC" sz="2400" dirty="0">
            <a:solidFill>
              <a:sysClr val="windowText" lastClr="000000"/>
            </a:solidFill>
          </a:endParaRPr>
        </a:p>
      </dgm:t>
    </dgm:pt>
    <dgm:pt modelId="{1C901EEE-43A4-46E3-8733-FB3378F41140}" type="parTrans" cxnId="{2907BCAE-7BBA-4ED1-866B-3FA9C30D388F}">
      <dgm:prSet/>
      <dgm:spPr/>
      <dgm:t>
        <a:bodyPr/>
        <a:lstStyle/>
        <a:p>
          <a:endParaRPr lang="es-EC">
            <a:solidFill>
              <a:sysClr val="windowText" lastClr="000000"/>
            </a:solidFill>
          </a:endParaRPr>
        </a:p>
      </dgm:t>
    </dgm:pt>
    <dgm:pt modelId="{7C54BE45-C9B2-4446-9898-F1A0AEF0AF12}" type="sibTrans" cxnId="{2907BCAE-7BBA-4ED1-866B-3FA9C30D388F}">
      <dgm:prSet/>
      <dgm:spPr/>
      <dgm:t>
        <a:bodyPr/>
        <a:lstStyle/>
        <a:p>
          <a:endParaRPr lang="es-EC">
            <a:solidFill>
              <a:sysClr val="windowText" lastClr="000000"/>
            </a:solidFill>
          </a:endParaRPr>
        </a:p>
      </dgm:t>
    </dgm:pt>
    <dgm:pt modelId="{0CC3F17C-4092-491F-A145-66092ABA8114}">
      <dgm:prSet phldrT="[Texto]" custT="1"/>
      <dgm:spPr/>
      <dgm:t>
        <a:bodyPr/>
        <a:lstStyle/>
        <a:p>
          <a:r>
            <a:rPr lang="es-ES" sz="1600" dirty="0">
              <a:solidFill>
                <a:sysClr val="windowText" lastClr="000000"/>
              </a:solidFill>
            </a:rPr>
            <a:t>El alto nivel de satisfacción de los inversionistas al momento de negociar operaciones de reporto permite que el número de negociaciones crezca convirtiéndolas en una fuente de financiamiento atractiva. </a:t>
          </a:r>
          <a:endParaRPr lang="es-EC" sz="1600" dirty="0">
            <a:solidFill>
              <a:sysClr val="windowText" lastClr="000000"/>
            </a:solidFill>
          </a:endParaRPr>
        </a:p>
      </dgm:t>
    </dgm:pt>
    <dgm:pt modelId="{1CD58265-D02E-4CF6-BFBB-F3692CD55FE0}" type="sibTrans" cxnId="{6EEE22C6-1C25-4BE9-A242-B7C1F4CCABA9}">
      <dgm:prSet/>
      <dgm:spPr/>
      <dgm:t>
        <a:bodyPr/>
        <a:lstStyle/>
        <a:p>
          <a:endParaRPr lang="es-EC">
            <a:solidFill>
              <a:sysClr val="windowText" lastClr="000000"/>
            </a:solidFill>
          </a:endParaRPr>
        </a:p>
      </dgm:t>
    </dgm:pt>
    <dgm:pt modelId="{A13F2993-F12A-4F99-A2C1-C8E816799D4B}" type="parTrans" cxnId="{6EEE22C6-1C25-4BE9-A242-B7C1F4CCABA9}">
      <dgm:prSet/>
      <dgm:spPr/>
      <dgm:t>
        <a:bodyPr/>
        <a:lstStyle/>
        <a:p>
          <a:endParaRPr lang="es-EC">
            <a:solidFill>
              <a:sysClr val="windowText" lastClr="000000"/>
            </a:solidFill>
          </a:endParaRPr>
        </a:p>
      </dgm:t>
    </dgm:pt>
    <dgm:pt modelId="{6C48E4E9-3F41-4389-B554-22A139E9A28C}" type="pres">
      <dgm:prSet presAssocID="{907677B0-D783-44B0-A35E-DF63FBB06CCA}" presName="Name0" presStyleCnt="0">
        <dgm:presLayoutVars>
          <dgm:dir/>
          <dgm:resizeHandles val="exact"/>
        </dgm:presLayoutVars>
      </dgm:prSet>
      <dgm:spPr/>
    </dgm:pt>
    <dgm:pt modelId="{B3D9259D-5D8D-4D91-9CF7-23D40AC3D263}" type="pres">
      <dgm:prSet presAssocID="{02954201-2311-4344-8742-036D468B3887}" presName="parTxOnly" presStyleLbl="node1" presStyleIdx="0" presStyleCnt="2" custScaleX="56321" custScaleY="140875">
        <dgm:presLayoutVars>
          <dgm:bulletEnabled val="1"/>
        </dgm:presLayoutVars>
      </dgm:prSet>
      <dgm:spPr/>
    </dgm:pt>
    <dgm:pt modelId="{261093B9-1D33-47C1-A45E-20764387913D}" type="pres">
      <dgm:prSet presAssocID="{7C54BE45-C9B2-4446-9898-F1A0AEF0AF12}" presName="parSpace" presStyleCnt="0"/>
      <dgm:spPr/>
    </dgm:pt>
    <dgm:pt modelId="{EFA8A342-6FBA-47EB-9DBC-34619CFD8ACF}" type="pres">
      <dgm:prSet presAssocID="{0CC3F17C-4092-491F-A145-66092ABA8114}" presName="parTxOnly" presStyleLbl="node1" presStyleIdx="1" presStyleCnt="2" custScaleY="129607">
        <dgm:presLayoutVars>
          <dgm:bulletEnabled val="1"/>
        </dgm:presLayoutVars>
      </dgm:prSet>
      <dgm:spPr/>
    </dgm:pt>
  </dgm:ptLst>
  <dgm:cxnLst>
    <dgm:cxn modelId="{8DABC705-54B5-4B72-88EB-6B387041E15C}" type="presOf" srcId="{02954201-2311-4344-8742-036D468B3887}" destId="{B3D9259D-5D8D-4D91-9CF7-23D40AC3D263}" srcOrd="0" destOrd="0" presId="urn:microsoft.com/office/officeart/2005/8/layout/hChevron3"/>
    <dgm:cxn modelId="{C6E15889-379E-4247-9265-ADFE6227B519}" type="presOf" srcId="{907677B0-D783-44B0-A35E-DF63FBB06CCA}" destId="{6C48E4E9-3F41-4389-B554-22A139E9A28C}" srcOrd="0" destOrd="0" presId="urn:microsoft.com/office/officeart/2005/8/layout/hChevron3"/>
    <dgm:cxn modelId="{2907BCAE-7BBA-4ED1-866B-3FA9C30D388F}" srcId="{907677B0-D783-44B0-A35E-DF63FBB06CCA}" destId="{02954201-2311-4344-8742-036D468B3887}" srcOrd="0" destOrd="0" parTransId="{1C901EEE-43A4-46E3-8733-FB3378F41140}" sibTransId="{7C54BE45-C9B2-4446-9898-F1A0AEF0AF12}"/>
    <dgm:cxn modelId="{23099FB2-F3FF-4F95-960B-0C4812FB19BA}" type="presOf" srcId="{0CC3F17C-4092-491F-A145-66092ABA8114}" destId="{EFA8A342-6FBA-47EB-9DBC-34619CFD8ACF}" srcOrd="0" destOrd="0" presId="urn:microsoft.com/office/officeart/2005/8/layout/hChevron3"/>
    <dgm:cxn modelId="{6EEE22C6-1C25-4BE9-A242-B7C1F4CCABA9}" srcId="{907677B0-D783-44B0-A35E-DF63FBB06CCA}" destId="{0CC3F17C-4092-491F-A145-66092ABA8114}" srcOrd="1" destOrd="0" parTransId="{A13F2993-F12A-4F99-A2C1-C8E816799D4B}" sibTransId="{1CD58265-D02E-4CF6-BFBB-F3692CD55FE0}"/>
    <dgm:cxn modelId="{043380A8-28FF-4476-B9C0-BFE7843198F8}" type="presParOf" srcId="{6C48E4E9-3F41-4389-B554-22A139E9A28C}" destId="{B3D9259D-5D8D-4D91-9CF7-23D40AC3D263}" srcOrd="0" destOrd="0" presId="urn:microsoft.com/office/officeart/2005/8/layout/hChevron3"/>
    <dgm:cxn modelId="{B597AFAE-12F6-4F35-BB5E-2D3981796DBA}" type="presParOf" srcId="{6C48E4E9-3F41-4389-B554-22A139E9A28C}" destId="{261093B9-1D33-47C1-A45E-20764387913D}" srcOrd="1" destOrd="0" presId="urn:microsoft.com/office/officeart/2005/8/layout/hChevron3"/>
    <dgm:cxn modelId="{F62F0B54-183B-4A31-956C-36CB01C2CC32}" type="presParOf" srcId="{6C48E4E9-3F41-4389-B554-22A139E9A28C}" destId="{EFA8A342-6FBA-47EB-9DBC-34619CFD8ACF}" srcOrd="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6B1F38-0CAA-48D5-8A24-D9684353B307}"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s-ES"/>
        </a:p>
      </dgm:t>
    </dgm:pt>
    <dgm:pt modelId="{E2C5D33F-9E6A-4C21-9638-DE9E9FD1E45D}">
      <dgm:prSet phldrT="[Texto]"/>
      <dgm:spPr/>
      <dgm:t>
        <a:bodyPr/>
        <a:lstStyle/>
        <a:p>
          <a:r>
            <a:rPr lang="es-MX" b="1" dirty="0">
              <a:solidFill>
                <a:sysClr val="windowText" lastClr="000000"/>
              </a:solidFill>
            </a:rPr>
            <a:t>Fundamento</a:t>
          </a:r>
          <a:endParaRPr lang="es-ES" b="1" dirty="0">
            <a:solidFill>
              <a:sysClr val="windowText" lastClr="000000"/>
            </a:solidFill>
          </a:endParaRPr>
        </a:p>
      </dgm:t>
    </dgm:pt>
    <dgm:pt modelId="{CEACF301-2D10-4E9B-9043-279C9BB87E90}" type="parTrans" cxnId="{7B2E2F73-22EC-46AA-8878-71782180866A}">
      <dgm:prSet/>
      <dgm:spPr/>
      <dgm:t>
        <a:bodyPr/>
        <a:lstStyle/>
        <a:p>
          <a:endParaRPr lang="es-ES">
            <a:solidFill>
              <a:sysClr val="windowText" lastClr="000000"/>
            </a:solidFill>
          </a:endParaRPr>
        </a:p>
      </dgm:t>
    </dgm:pt>
    <dgm:pt modelId="{C72CB95C-08AC-45E4-9234-39149AB08336}" type="sibTrans" cxnId="{7B2E2F73-22EC-46AA-8878-71782180866A}">
      <dgm:prSet/>
      <dgm:spPr/>
      <dgm:t>
        <a:bodyPr/>
        <a:lstStyle/>
        <a:p>
          <a:endParaRPr lang="es-ES">
            <a:solidFill>
              <a:sysClr val="windowText" lastClr="000000"/>
            </a:solidFill>
          </a:endParaRPr>
        </a:p>
      </dgm:t>
    </dgm:pt>
    <dgm:pt modelId="{CB1C5699-7D5C-4D6D-95DE-508DD5C07E99}">
      <dgm:prSet/>
      <dgm:spPr/>
      <dgm:t>
        <a:bodyPr/>
        <a:lstStyle/>
        <a:p>
          <a:pPr>
            <a:buFont typeface="Symbol" panose="05050102010706020507" pitchFamily="18" charset="2"/>
            <a:buChar char=""/>
          </a:pPr>
          <a:r>
            <a:rPr lang="es-EC">
              <a:solidFill>
                <a:sysClr val="windowText" lastClr="000000"/>
              </a:solidFill>
            </a:rPr>
            <a:t>Venta simultánea del mismo activo, junto con la venta del efectivo del activo, </a:t>
          </a:r>
          <a:endParaRPr lang="es-ES" dirty="0">
            <a:solidFill>
              <a:sysClr val="windowText" lastClr="000000"/>
            </a:solidFill>
          </a:endParaRPr>
        </a:p>
      </dgm:t>
    </dgm:pt>
    <dgm:pt modelId="{D22CE5F1-7304-406D-B6FA-146FFAB575AA}" type="parTrans" cxnId="{1234BE8F-CFA7-434E-B827-0783BDDAE5E6}">
      <dgm:prSet/>
      <dgm:spPr/>
      <dgm:t>
        <a:bodyPr/>
        <a:lstStyle/>
        <a:p>
          <a:endParaRPr lang="es-ES">
            <a:solidFill>
              <a:sysClr val="windowText" lastClr="000000"/>
            </a:solidFill>
          </a:endParaRPr>
        </a:p>
      </dgm:t>
    </dgm:pt>
    <dgm:pt modelId="{768E2AB3-6AF0-498F-8D6A-78FF9CCFDA3F}" type="sibTrans" cxnId="{1234BE8F-CFA7-434E-B827-0783BDDAE5E6}">
      <dgm:prSet/>
      <dgm:spPr/>
      <dgm:t>
        <a:bodyPr/>
        <a:lstStyle/>
        <a:p>
          <a:endParaRPr lang="es-ES">
            <a:solidFill>
              <a:sysClr val="windowText" lastClr="000000"/>
            </a:solidFill>
          </a:endParaRPr>
        </a:p>
      </dgm:t>
    </dgm:pt>
    <dgm:pt modelId="{5BE6D4E6-3AA8-4EF5-8955-C5FC4551BE4F}">
      <dgm:prSet/>
      <dgm:spPr/>
      <dgm:t>
        <a:bodyPr/>
        <a:lstStyle/>
        <a:p>
          <a:pPr>
            <a:buFont typeface="Symbol" panose="05050102010706020507" pitchFamily="18" charset="2"/>
            <a:buChar char=""/>
          </a:pPr>
          <a:r>
            <a:rPr lang="es-EC" dirty="0">
              <a:solidFill>
                <a:sysClr val="windowText" lastClr="000000"/>
              </a:solidFill>
            </a:rPr>
            <a:t>Reportado vende valores a la </a:t>
          </a:r>
          <a:r>
            <a:rPr lang="es-EC" dirty="0" err="1">
              <a:solidFill>
                <a:sysClr val="windowText" lastClr="000000"/>
              </a:solidFill>
            </a:rPr>
            <a:t>Reportante</a:t>
          </a:r>
          <a:r>
            <a:rPr lang="es-EC" dirty="0">
              <a:solidFill>
                <a:sysClr val="windowText" lastClr="000000"/>
              </a:solidFill>
            </a:rPr>
            <a:t> a un precio acordado y en una fecha futura. </a:t>
          </a:r>
          <a:endParaRPr lang="es-ES" dirty="0">
            <a:solidFill>
              <a:sysClr val="windowText" lastClr="000000"/>
            </a:solidFill>
          </a:endParaRPr>
        </a:p>
      </dgm:t>
    </dgm:pt>
    <dgm:pt modelId="{25D0270E-9317-46EB-A999-75B58BA3A21A}" type="parTrans" cxnId="{219C8F45-68E0-4C76-BE44-A69556F2B5EF}">
      <dgm:prSet/>
      <dgm:spPr/>
      <dgm:t>
        <a:bodyPr/>
        <a:lstStyle/>
        <a:p>
          <a:endParaRPr lang="es-ES">
            <a:solidFill>
              <a:sysClr val="windowText" lastClr="000000"/>
            </a:solidFill>
          </a:endParaRPr>
        </a:p>
      </dgm:t>
    </dgm:pt>
    <dgm:pt modelId="{963112FD-0184-44B6-8743-45311FAC5473}" type="sibTrans" cxnId="{219C8F45-68E0-4C76-BE44-A69556F2B5EF}">
      <dgm:prSet/>
      <dgm:spPr/>
      <dgm:t>
        <a:bodyPr/>
        <a:lstStyle/>
        <a:p>
          <a:endParaRPr lang="es-ES">
            <a:solidFill>
              <a:sysClr val="windowText" lastClr="000000"/>
            </a:solidFill>
          </a:endParaRPr>
        </a:p>
      </dgm:t>
    </dgm:pt>
    <dgm:pt modelId="{74BED0E2-F171-4A5B-B844-41818270EA89}">
      <dgm:prSet/>
      <dgm:spPr/>
      <dgm:t>
        <a:bodyPr/>
        <a:lstStyle/>
        <a:p>
          <a:pPr>
            <a:buFont typeface="Symbol" panose="05050102010706020507" pitchFamily="18" charset="2"/>
            <a:buChar char=""/>
          </a:pPr>
          <a:r>
            <a:rPr lang="es-EC" dirty="0" err="1">
              <a:solidFill>
                <a:sysClr val="windowText" lastClr="000000"/>
              </a:solidFill>
            </a:rPr>
            <a:t>Reportante</a:t>
          </a:r>
          <a:r>
            <a:rPr lang="es-EC" dirty="0">
              <a:solidFill>
                <a:sysClr val="windowText" lastClr="000000"/>
              </a:solidFill>
            </a:rPr>
            <a:t> se le otorgan derechos completos e "incondicionales" sobre los Valores.</a:t>
          </a:r>
          <a:endParaRPr lang="es-ES" dirty="0">
            <a:solidFill>
              <a:sysClr val="windowText" lastClr="000000"/>
            </a:solidFill>
          </a:endParaRPr>
        </a:p>
      </dgm:t>
    </dgm:pt>
    <dgm:pt modelId="{2316D780-A723-44E1-B310-FEEDBCCACEAE}" type="parTrans" cxnId="{BB49A255-C93B-41F5-AF5E-059AD821B6B6}">
      <dgm:prSet/>
      <dgm:spPr/>
      <dgm:t>
        <a:bodyPr/>
        <a:lstStyle/>
        <a:p>
          <a:endParaRPr lang="es-ES">
            <a:solidFill>
              <a:sysClr val="windowText" lastClr="000000"/>
            </a:solidFill>
          </a:endParaRPr>
        </a:p>
      </dgm:t>
    </dgm:pt>
    <dgm:pt modelId="{678232D8-7996-41DE-A493-EE5486585AEE}" type="sibTrans" cxnId="{BB49A255-C93B-41F5-AF5E-059AD821B6B6}">
      <dgm:prSet/>
      <dgm:spPr/>
      <dgm:t>
        <a:bodyPr/>
        <a:lstStyle/>
        <a:p>
          <a:endParaRPr lang="es-ES">
            <a:solidFill>
              <a:sysClr val="windowText" lastClr="000000"/>
            </a:solidFill>
          </a:endParaRPr>
        </a:p>
      </dgm:t>
    </dgm:pt>
    <dgm:pt modelId="{189F1055-ECA8-450E-85B6-0B4C69486EB7}">
      <dgm:prSet/>
      <dgm:spPr/>
      <dgm:t>
        <a:bodyPr/>
        <a:lstStyle/>
        <a:p>
          <a:pPr>
            <a:buFont typeface="Symbol" panose="05050102010706020507" pitchFamily="18" charset="2"/>
            <a:buChar char=""/>
          </a:pPr>
          <a:r>
            <a:rPr lang="es-EC" dirty="0">
              <a:solidFill>
                <a:sysClr val="windowText" lastClr="000000"/>
              </a:solidFill>
            </a:rPr>
            <a:t>Tasa de reporto= PV-</a:t>
          </a:r>
          <a:r>
            <a:rPr lang="es-EC" dirty="0" err="1">
              <a:solidFill>
                <a:sysClr val="windowText" lastClr="000000"/>
              </a:solidFill>
            </a:rPr>
            <a:t>PRecompra</a:t>
          </a:r>
          <a:r>
            <a:rPr lang="es-EC" dirty="0">
              <a:solidFill>
                <a:sysClr val="windowText" lastClr="000000"/>
              </a:solidFill>
            </a:rPr>
            <a:t> </a:t>
          </a:r>
          <a:endParaRPr lang="es-ES" dirty="0">
            <a:solidFill>
              <a:sysClr val="windowText" lastClr="000000"/>
            </a:solidFill>
          </a:endParaRPr>
        </a:p>
      </dgm:t>
    </dgm:pt>
    <dgm:pt modelId="{F1763FA8-E033-41FB-98F2-650A56385E0C}" type="parTrans" cxnId="{CF617CB3-5D1E-4B70-9249-73DFC3FB06A8}">
      <dgm:prSet/>
      <dgm:spPr/>
      <dgm:t>
        <a:bodyPr/>
        <a:lstStyle/>
        <a:p>
          <a:endParaRPr lang="es-ES">
            <a:solidFill>
              <a:sysClr val="windowText" lastClr="000000"/>
            </a:solidFill>
          </a:endParaRPr>
        </a:p>
      </dgm:t>
    </dgm:pt>
    <dgm:pt modelId="{40062732-E56B-41E1-BBE6-592D91CDB473}" type="sibTrans" cxnId="{CF617CB3-5D1E-4B70-9249-73DFC3FB06A8}">
      <dgm:prSet/>
      <dgm:spPr/>
      <dgm:t>
        <a:bodyPr/>
        <a:lstStyle/>
        <a:p>
          <a:endParaRPr lang="es-ES">
            <a:solidFill>
              <a:sysClr val="windowText" lastClr="000000"/>
            </a:solidFill>
          </a:endParaRPr>
        </a:p>
      </dgm:t>
    </dgm:pt>
    <dgm:pt modelId="{37109352-096E-4DDA-9CCA-79D800E0AEC8}">
      <dgm:prSet/>
      <dgm:spPr/>
      <dgm:t>
        <a:bodyPr/>
        <a:lstStyle/>
        <a:p>
          <a:pPr>
            <a:buFont typeface="Symbol" panose="05050102010706020507" pitchFamily="18" charset="2"/>
            <a:buChar char=""/>
          </a:pPr>
          <a:r>
            <a:rPr lang="es-EC">
              <a:solidFill>
                <a:sysClr val="windowText" lastClr="000000"/>
              </a:solidFill>
            </a:rPr>
            <a:t>Garantía general=títulos o valores.</a:t>
          </a:r>
          <a:endParaRPr lang="es-ES" dirty="0">
            <a:solidFill>
              <a:sysClr val="windowText" lastClr="000000"/>
            </a:solidFill>
          </a:endParaRPr>
        </a:p>
      </dgm:t>
    </dgm:pt>
    <dgm:pt modelId="{B62FC682-B9D7-42B0-8173-0E3A22D4F249}" type="parTrans" cxnId="{F07DD983-A55F-4869-B5BF-F1392E3A8852}">
      <dgm:prSet/>
      <dgm:spPr/>
      <dgm:t>
        <a:bodyPr/>
        <a:lstStyle/>
        <a:p>
          <a:endParaRPr lang="es-ES">
            <a:solidFill>
              <a:sysClr val="windowText" lastClr="000000"/>
            </a:solidFill>
          </a:endParaRPr>
        </a:p>
      </dgm:t>
    </dgm:pt>
    <dgm:pt modelId="{4A66DF37-A428-46C7-B7A0-76A0DFCCBDDE}" type="sibTrans" cxnId="{F07DD983-A55F-4869-B5BF-F1392E3A8852}">
      <dgm:prSet/>
      <dgm:spPr/>
      <dgm:t>
        <a:bodyPr/>
        <a:lstStyle/>
        <a:p>
          <a:endParaRPr lang="es-ES">
            <a:solidFill>
              <a:sysClr val="windowText" lastClr="000000"/>
            </a:solidFill>
          </a:endParaRPr>
        </a:p>
      </dgm:t>
    </dgm:pt>
    <dgm:pt modelId="{03F276EF-A495-41FC-BAE8-0E03A1B24639}">
      <dgm:prSet/>
      <dgm:spPr/>
      <dgm:t>
        <a:bodyPr/>
        <a:lstStyle/>
        <a:p>
          <a:r>
            <a:rPr lang="es-MX" b="1">
              <a:solidFill>
                <a:sysClr val="windowText" lastClr="000000"/>
              </a:solidFill>
            </a:rPr>
            <a:t>Riesgo</a:t>
          </a:r>
          <a:endParaRPr lang="es-ES" b="1" dirty="0">
            <a:solidFill>
              <a:sysClr val="windowText" lastClr="000000"/>
            </a:solidFill>
          </a:endParaRPr>
        </a:p>
      </dgm:t>
    </dgm:pt>
    <dgm:pt modelId="{DF38F01A-8712-4298-9ECC-527B6D6085C3}" type="parTrans" cxnId="{26E46912-E6F8-42B1-B036-995EAB00678F}">
      <dgm:prSet/>
      <dgm:spPr/>
      <dgm:t>
        <a:bodyPr/>
        <a:lstStyle/>
        <a:p>
          <a:endParaRPr lang="es-ES">
            <a:solidFill>
              <a:sysClr val="windowText" lastClr="000000"/>
            </a:solidFill>
          </a:endParaRPr>
        </a:p>
      </dgm:t>
    </dgm:pt>
    <dgm:pt modelId="{223107C3-CC96-4185-857E-FA16DC37B594}" type="sibTrans" cxnId="{26E46912-E6F8-42B1-B036-995EAB00678F}">
      <dgm:prSet/>
      <dgm:spPr/>
      <dgm:t>
        <a:bodyPr/>
        <a:lstStyle/>
        <a:p>
          <a:endParaRPr lang="es-ES">
            <a:solidFill>
              <a:sysClr val="windowText" lastClr="000000"/>
            </a:solidFill>
          </a:endParaRPr>
        </a:p>
      </dgm:t>
    </dgm:pt>
    <dgm:pt modelId="{36F984CD-F595-4639-8CFC-89D611365354}">
      <dgm:prSet/>
      <dgm:spPr/>
      <dgm:t>
        <a:bodyPr/>
        <a:lstStyle/>
        <a:p>
          <a:pPr>
            <a:buFont typeface="Symbol" panose="05050102010706020507" pitchFamily="18" charset="2"/>
            <a:buChar char=""/>
          </a:pPr>
          <a:r>
            <a:rPr lang="es-ES" b="0">
              <a:solidFill>
                <a:sysClr val="windowText" lastClr="000000"/>
              </a:solidFill>
            </a:rPr>
            <a:t>Mitigar el riego de crédito a través de garantías (título valor) </a:t>
          </a:r>
          <a:endParaRPr lang="es-ES" b="1" dirty="0">
            <a:solidFill>
              <a:sysClr val="windowText" lastClr="000000"/>
            </a:solidFill>
          </a:endParaRPr>
        </a:p>
      </dgm:t>
    </dgm:pt>
    <dgm:pt modelId="{F8FAF707-BA82-42D7-AC80-C246CB00A1D7}" type="parTrans" cxnId="{67D4E933-A35F-4058-9D24-A6600C62A76B}">
      <dgm:prSet/>
      <dgm:spPr/>
      <dgm:t>
        <a:bodyPr/>
        <a:lstStyle/>
        <a:p>
          <a:endParaRPr lang="es-ES">
            <a:solidFill>
              <a:sysClr val="windowText" lastClr="000000"/>
            </a:solidFill>
          </a:endParaRPr>
        </a:p>
      </dgm:t>
    </dgm:pt>
    <dgm:pt modelId="{6CB27107-A8DE-494B-B228-1A940FC23BB6}" type="sibTrans" cxnId="{67D4E933-A35F-4058-9D24-A6600C62A76B}">
      <dgm:prSet/>
      <dgm:spPr/>
      <dgm:t>
        <a:bodyPr/>
        <a:lstStyle/>
        <a:p>
          <a:endParaRPr lang="es-ES">
            <a:solidFill>
              <a:sysClr val="windowText" lastClr="000000"/>
            </a:solidFill>
          </a:endParaRPr>
        </a:p>
      </dgm:t>
    </dgm:pt>
    <dgm:pt modelId="{EF8F884F-247E-4D9D-8795-278CAF322244}">
      <dgm:prSet/>
      <dgm:spPr/>
      <dgm:t>
        <a:bodyPr/>
        <a:lstStyle/>
        <a:p>
          <a:pPr>
            <a:buFont typeface="Symbol" panose="05050102010706020507" pitchFamily="18" charset="2"/>
            <a:buChar char=""/>
          </a:pPr>
          <a:r>
            <a:rPr lang="es-EC">
              <a:solidFill>
                <a:sysClr val="windowText" lastClr="000000"/>
              </a:solidFill>
            </a:rPr>
            <a:t>El reportado paga intereses sobre el efectivo recibido.</a:t>
          </a:r>
          <a:endParaRPr lang="es-ES" dirty="0">
            <a:solidFill>
              <a:sysClr val="windowText" lastClr="000000"/>
            </a:solidFill>
          </a:endParaRPr>
        </a:p>
      </dgm:t>
    </dgm:pt>
    <dgm:pt modelId="{44D5AA52-9079-47D1-83A9-031366BC4FDF}" type="parTrans" cxnId="{6B86B187-A03B-478B-8C4A-1F0FE90F443D}">
      <dgm:prSet/>
      <dgm:spPr/>
      <dgm:t>
        <a:bodyPr/>
        <a:lstStyle/>
        <a:p>
          <a:endParaRPr lang="es-ES">
            <a:solidFill>
              <a:sysClr val="windowText" lastClr="000000"/>
            </a:solidFill>
          </a:endParaRPr>
        </a:p>
      </dgm:t>
    </dgm:pt>
    <dgm:pt modelId="{DEE75D8F-DCB6-42D6-86A4-A27907678C65}" type="sibTrans" cxnId="{6B86B187-A03B-478B-8C4A-1F0FE90F443D}">
      <dgm:prSet/>
      <dgm:spPr/>
      <dgm:t>
        <a:bodyPr/>
        <a:lstStyle/>
        <a:p>
          <a:endParaRPr lang="es-ES">
            <a:solidFill>
              <a:sysClr val="windowText" lastClr="000000"/>
            </a:solidFill>
          </a:endParaRPr>
        </a:p>
      </dgm:t>
    </dgm:pt>
    <dgm:pt modelId="{6000D102-62D3-4550-8010-4BD8F0111193}">
      <dgm:prSet/>
      <dgm:spPr/>
      <dgm:t>
        <a:bodyPr/>
        <a:lstStyle/>
        <a:p>
          <a:pPr>
            <a:buFont typeface="Symbol" panose="05050102010706020507" pitchFamily="18" charset="2"/>
            <a:buChar char=""/>
          </a:pPr>
          <a:r>
            <a:rPr lang="es-EC" dirty="0">
              <a:solidFill>
                <a:sysClr val="windowText" lastClr="000000"/>
              </a:solidFill>
            </a:rPr>
            <a:t>Garantías adicionales si el riesgo es muy alto.</a:t>
          </a:r>
          <a:endParaRPr lang="es-ES" dirty="0">
            <a:solidFill>
              <a:sysClr val="windowText" lastClr="000000"/>
            </a:solidFill>
          </a:endParaRPr>
        </a:p>
      </dgm:t>
    </dgm:pt>
    <dgm:pt modelId="{2D75AB1F-BC02-4A51-BBC7-04AEAC99DE44}" type="parTrans" cxnId="{61271B9C-5599-43B2-90D1-C362F28E4DFF}">
      <dgm:prSet/>
      <dgm:spPr/>
      <dgm:t>
        <a:bodyPr/>
        <a:lstStyle/>
        <a:p>
          <a:endParaRPr lang="es-ES">
            <a:solidFill>
              <a:sysClr val="windowText" lastClr="000000"/>
            </a:solidFill>
          </a:endParaRPr>
        </a:p>
      </dgm:t>
    </dgm:pt>
    <dgm:pt modelId="{D7C199DB-1CF4-4335-BCB5-81501F37C266}" type="sibTrans" cxnId="{61271B9C-5599-43B2-90D1-C362F28E4DFF}">
      <dgm:prSet/>
      <dgm:spPr/>
      <dgm:t>
        <a:bodyPr/>
        <a:lstStyle/>
        <a:p>
          <a:endParaRPr lang="es-ES">
            <a:solidFill>
              <a:sysClr val="windowText" lastClr="000000"/>
            </a:solidFill>
          </a:endParaRPr>
        </a:p>
      </dgm:t>
    </dgm:pt>
    <dgm:pt modelId="{CF02E4F0-9676-4F44-90E1-655B377995F7}">
      <dgm:prSet/>
      <dgm:spPr/>
      <dgm:t>
        <a:bodyPr/>
        <a:lstStyle/>
        <a:p>
          <a:pPr>
            <a:buFont typeface="Symbol" panose="05050102010706020507" pitchFamily="18" charset="2"/>
            <a:buChar char=""/>
          </a:pPr>
          <a:r>
            <a:rPr lang="es-EC">
              <a:solidFill>
                <a:sysClr val="windowText" lastClr="000000"/>
              </a:solidFill>
            </a:rPr>
            <a:t>Acuerdo tanto de venta como de recompra</a:t>
          </a:r>
          <a:endParaRPr lang="es-ES" dirty="0">
            <a:solidFill>
              <a:sysClr val="windowText" lastClr="000000"/>
            </a:solidFill>
          </a:endParaRPr>
        </a:p>
      </dgm:t>
    </dgm:pt>
    <dgm:pt modelId="{7187014E-FD52-4D90-A5A9-7B55CAE272AF}" type="parTrans" cxnId="{E2681BF0-087D-4D50-8C3B-3F96B201161A}">
      <dgm:prSet/>
      <dgm:spPr/>
      <dgm:t>
        <a:bodyPr/>
        <a:lstStyle/>
        <a:p>
          <a:endParaRPr lang="es-ES">
            <a:solidFill>
              <a:sysClr val="windowText" lastClr="000000"/>
            </a:solidFill>
          </a:endParaRPr>
        </a:p>
      </dgm:t>
    </dgm:pt>
    <dgm:pt modelId="{B34C9A9E-2B48-408D-9B5A-BB308C1F1246}" type="sibTrans" cxnId="{E2681BF0-087D-4D50-8C3B-3F96B201161A}">
      <dgm:prSet/>
      <dgm:spPr/>
      <dgm:t>
        <a:bodyPr/>
        <a:lstStyle/>
        <a:p>
          <a:endParaRPr lang="es-ES">
            <a:solidFill>
              <a:sysClr val="windowText" lastClr="000000"/>
            </a:solidFill>
          </a:endParaRPr>
        </a:p>
      </dgm:t>
    </dgm:pt>
    <dgm:pt modelId="{69064363-8990-467F-9466-89C3B134DFA9}">
      <dgm:prSet/>
      <dgm:spPr/>
      <dgm:t>
        <a:bodyPr/>
        <a:lstStyle/>
        <a:p>
          <a:pPr>
            <a:buFont typeface="Symbol" panose="05050102010706020507" pitchFamily="18" charset="2"/>
            <a:buChar char=""/>
          </a:pPr>
          <a:r>
            <a:rPr lang="es-EC" dirty="0">
              <a:solidFill>
                <a:sysClr val="windowText" lastClr="000000"/>
              </a:solidFill>
            </a:rPr>
            <a:t>Tasa de reporto por el financiamiento intrínseco obtenido por el efectivo recibido.</a:t>
          </a:r>
          <a:endParaRPr lang="es-ES" dirty="0">
            <a:solidFill>
              <a:sysClr val="windowText" lastClr="000000"/>
            </a:solidFill>
          </a:endParaRPr>
        </a:p>
      </dgm:t>
    </dgm:pt>
    <dgm:pt modelId="{95BCCE80-9CDB-4859-954A-330A9F010D70}" type="parTrans" cxnId="{8ECC9C11-A0C0-4B19-A2E5-4EFCC3E9FBB8}">
      <dgm:prSet/>
      <dgm:spPr/>
      <dgm:t>
        <a:bodyPr/>
        <a:lstStyle/>
        <a:p>
          <a:endParaRPr lang="es-ES">
            <a:solidFill>
              <a:sysClr val="windowText" lastClr="000000"/>
            </a:solidFill>
          </a:endParaRPr>
        </a:p>
      </dgm:t>
    </dgm:pt>
    <dgm:pt modelId="{A747BFDC-F75E-4F43-A9D3-42B2FC933B8A}" type="sibTrans" cxnId="{8ECC9C11-A0C0-4B19-A2E5-4EFCC3E9FBB8}">
      <dgm:prSet/>
      <dgm:spPr/>
      <dgm:t>
        <a:bodyPr/>
        <a:lstStyle/>
        <a:p>
          <a:endParaRPr lang="es-ES">
            <a:solidFill>
              <a:sysClr val="windowText" lastClr="000000"/>
            </a:solidFill>
          </a:endParaRPr>
        </a:p>
      </dgm:t>
    </dgm:pt>
    <dgm:pt modelId="{42900E04-2FE0-4119-9E1F-90759F899AB4}" type="pres">
      <dgm:prSet presAssocID="{5F6B1F38-0CAA-48D5-8A24-D9684353B307}" presName="linearFlow" presStyleCnt="0">
        <dgm:presLayoutVars>
          <dgm:dir/>
          <dgm:animLvl val="lvl"/>
          <dgm:resizeHandles/>
        </dgm:presLayoutVars>
      </dgm:prSet>
      <dgm:spPr/>
    </dgm:pt>
    <dgm:pt modelId="{4F89CB45-629D-44D5-93E1-1C391B7F7E41}" type="pres">
      <dgm:prSet presAssocID="{E2C5D33F-9E6A-4C21-9638-DE9E9FD1E45D}" presName="compositeNode" presStyleCnt="0">
        <dgm:presLayoutVars>
          <dgm:bulletEnabled val="1"/>
        </dgm:presLayoutVars>
      </dgm:prSet>
      <dgm:spPr/>
    </dgm:pt>
    <dgm:pt modelId="{B70A3CE5-44A4-41EE-A7FE-B8927AC79BF2}" type="pres">
      <dgm:prSet presAssocID="{E2C5D33F-9E6A-4C21-9638-DE9E9FD1E45D}"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dgm:spPr>
    </dgm:pt>
    <dgm:pt modelId="{C91573DE-03ED-44F0-A9AA-5D59BB76C19D}" type="pres">
      <dgm:prSet presAssocID="{E2C5D33F-9E6A-4C21-9638-DE9E9FD1E45D}" presName="childNode" presStyleLbl="node1" presStyleIdx="0" presStyleCnt="2">
        <dgm:presLayoutVars>
          <dgm:bulletEnabled val="1"/>
        </dgm:presLayoutVars>
      </dgm:prSet>
      <dgm:spPr/>
    </dgm:pt>
    <dgm:pt modelId="{E3ED26E8-FBF0-437D-95F6-A561C26E36CF}" type="pres">
      <dgm:prSet presAssocID="{E2C5D33F-9E6A-4C21-9638-DE9E9FD1E45D}" presName="parentNode" presStyleLbl="revTx" presStyleIdx="0" presStyleCnt="2">
        <dgm:presLayoutVars>
          <dgm:chMax val="0"/>
          <dgm:bulletEnabled val="1"/>
        </dgm:presLayoutVars>
      </dgm:prSet>
      <dgm:spPr/>
    </dgm:pt>
    <dgm:pt modelId="{52A0BCA2-47E4-4D64-9C8F-A7F611997F8C}" type="pres">
      <dgm:prSet presAssocID="{C72CB95C-08AC-45E4-9234-39149AB08336}" presName="sibTrans" presStyleCnt="0"/>
      <dgm:spPr/>
    </dgm:pt>
    <dgm:pt modelId="{5D84CBA6-B938-44C0-892A-795672E420EE}" type="pres">
      <dgm:prSet presAssocID="{03F276EF-A495-41FC-BAE8-0E03A1B24639}" presName="compositeNode" presStyleCnt="0">
        <dgm:presLayoutVars>
          <dgm:bulletEnabled val="1"/>
        </dgm:presLayoutVars>
      </dgm:prSet>
      <dgm:spPr/>
    </dgm:pt>
    <dgm:pt modelId="{42919332-1272-4C02-B325-FCC4EF4A3E81}" type="pres">
      <dgm:prSet presAssocID="{03F276EF-A495-41FC-BAE8-0E03A1B24639}"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3000" r="-103000"/>
          </a:stretch>
        </a:blipFill>
      </dgm:spPr>
    </dgm:pt>
    <dgm:pt modelId="{9A4DED0B-91D7-4456-96A8-0FB35AAB22DE}" type="pres">
      <dgm:prSet presAssocID="{03F276EF-A495-41FC-BAE8-0E03A1B24639}" presName="childNode" presStyleLbl="node1" presStyleIdx="1" presStyleCnt="2">
        <dgm:presLayoutVars>
          <dgm:bulletEnabled val="1"/>
        </dgm:presLayoutVars>
      </dgm:prSet>
      <dgm:spPr/>
    </dgm:pt>
    <dgm:pt modelId="{1CE0FA36-08D0-4F2F-90BF-5B768EA60190}" type="pres">
      <dgm:prSet presAssocID="{03F276EF-A495-41FC-BAE8-0E03A1B24639}" presName="parentNode" presStyleLbl="revTx" presStyleIdx="1" presStyleCnt="2">
        <dgm:presLayoutVars>
          <dgm:chMax val="0"/>
          <dgm:bulletEnabled val="1"/>
        </dgm:presLayoutVars>
      </dgm:prSet>
      <dgm:spPr/>
    </dgm:pt>
  </dgm:ptLst>
  <dgm:cxnLst>
    <dgm:cxn modelId="{6BAB140E-4F4E-4370-8422-366522068D97}" type="presOf" srcId="{EF8F884F-247E-4D9D-8795-278CAF322244}" destId="{9A4DED0B-91D7-4456-96A8-0FB35AAB22DE}" srcOrd="0" destOrd="1" presId="urn:microsoft.com/office/officeart/2005/8/layout/hList2"/>
    <dgm:cxn modelId="{8ECC9C11-A0C0-4B19-A2E5-4EFCC3E9FBB8}" srcId="{03F276EF-A495-41FC-BAE8-0E03A1B24639}" destId="{69064363-8990-467F-9466-89C3B134DFA9}" srcOrd="2" destOrd="0" parTransId="{95BCCE80-9CDB-4859-954A-330A9F010D70}" sibTransId="{A747BFDC-F75E-4F43-A9D3-42B2FC933B8A}"/>
    <dgm:cxn modelId="{26E46912-E6F8-42B1-B036-995EAB00678F}" srcId="{5F6B1F38-0CAA-48D5-8A24-D9684353B307}" destId="{03F276EF-A495-41FC-BAE8-0E03A1B24639}" srcOrd="1" destOrd="0" parTransId="{DF38F01A-8712-4298-9ECC-527B6D6085C3}" sibTransId="{223107C3-CC96-4185-857E-FA16DC37B594}"/>
    <dgm:cxn modelId="{4403AF19-31FD-4992-AAD8-5488E57C8F79}" type="presOf" srcId="{5F6B1F38-0CAA-48D5-8A24-D9684353B307}" destId="{42900E04-2FE0-4119-9E1F-90759F899AB4}" srcOrd="0" destOrd="0" presId="urn:microsoft.com/office/officeart/2005/8/layout/hList2"/>
    <dgm:cxn modelId="{62E4511A-DB67-4CC9-9D6A-829A013986AC}" type="presOf" srcId="{69064363-8990-467F-9466-89C3B134DFA9}" destId="{9A4DED0B-91D7-4456-96A8-0FB35AAB22DE}" srcOrd="0" destOrd="2" presId="urn:microsoft.com/office/officeart/2005/8/layout/hList2"/>
    <dgm:cxn modelId="{AD893E2B-216B-4599-9EEF-ED090170A177}" type="presOf" srcId="{CB1C5699-7D5C-4D6D-95DE-508DD5C07E99}" destId="{C91573DE-03ED-44F0-A9AA-5D59BB76C19D}" srcOrd="0" destOrd="0" presId="urn:microsoft.com/office/officeart/2005/8/layout/hList2"/>
    <dgm:cxn modelId="{B5E6FB32-7DC7-4E1D-A728-88BAECBF73CE}" type="presOf" srcId="{5BE6D4E6-3AA8-4EF5-8955-C5FC4551BE4F}" destId="{C91573DE-03ED-44F0-A9AA-5D59BB76C19D}" srcOrd="0" destOrd="2" presId="urn:microsoft.com/office/officeart/2005/8/layout/hList2"/>
    <dgm:cxn modelId="{67D4E933-A35F-4058-9D24-A6600C62A76B}" srcId="{03F276EF-A495-41FC-BAE8-0E03A1B24639}" destId="{36F984CD-F595-4639-8CFC-89D611365354}" srcOrd="0" destOrd="0" parTransId="{F8FAF707-BA82-42D7-AC80-C246CB00A1D7}" sibTransId="{6CB27107-A8DE-494B-B228-1A940FC23BB6}"/>
    <dgm:cxn modelId="{BE389044-7752-4C25-8BB0-DB2769CE5D60}" type="presOf" srcId="{36F984CD-F595-4639-8CFC-89D611365354}" destId="{9A4DED0B-91D7-4456-96A8-0FB35AAB22DE}" srcOrd="0" destOrd="0" presId="urn:microsoft.com/office/officeart/2005/8/layout/hList2"/>
    <dgm:cxn modelId="{219C8F45-68E0-4C76-BE44-A69556F2B5EF}" srcId="{E2C5D33F-9E6A-4C21-9638-DE9E9FD1E45D}" destId="{5BE6D4E6-3AA8-4EF5-8955-C5FC4551BE4F}" srcOrd="2" destOrd="0" parTransId="{25D0270E-9317-46EB-A999-75B58BA3A21A}" sibTransId="{963112FD-0184-44B6-8743-45311FAC5473}"/>
    <dgm:cxn modelId="{D5DCA346-81DE-4107-8656-0EB9F7A7F3CB}" type="presOf" srcId="{03F276EF-A495-41FC-BAE8-0E03A1B24639}" destId="{1CE0FA36-08D0-4F2F-90BF-5B768EA60190}" srcOrd="0" destOrd="0" presId="urn:microsoft.com/office/officeart/2005/8/layout/hList2"/>
    <dgm:cxn modelId="{CBE8EA51-352D-4A6B-8CCF-7DA386DBBAAB}" type="presOf" srcId="{189F1055-ECA8-450E-85B6-0B4C69486EB7}" destId="{C91573DE-03ED-44F0-A9AA-5D59BB76C19D}" srcOrd="0" destOrd="4" presId="urn:microsoft.com/office/officeart/2005/8/layout/hList2"/>
    <dgm:cxn modelId="{7B2E2F73-22EC-46AA-8878-71782180866A}" srcId="{5F6B1F38-0CAA-48D5-8A24-D9684353B307}" destId="{E2C5D33F-9E6A-4C21-9638-DE9E9FD1E45D}" srcOrd="0" destOrd="0" parTransId="{CEACF301-2D10-4E9B-9043-279C9BB87E90}" sibTransId="{C72CB95C-08AC-45E4-9234-39149AB08336}"/>
    <dgm:cxn modelId="{BB49A255-C93B-41F5-AF5E-059AD821B6B6}" srcId="{E2C5D33F-9E6A-4C21-9638-DE9E9FD1E45D}" destId="{74BED0E2-F171-4A5B-B844-41818270EA89}" srcOrd="3" destOrd="0" parTransId="{2316D780-A723-44E1-B310-FEEDBCCACEAE}" sibTransId="{678232D8-7996-41DE-A493-EE5486585AEE}"/>
    <dgm:cxn modelId="{F07DD983-A55F-4869-B5BF-F1392E3A8852}" srcId="{E2C5D33F-9E6A-4C21-9638-DE9E9FD1E45D}" destId="{37109352-096E-4DDA-9CCA-79D800E0AEC8}" srcOrd="5" destOrd="0" parTransId="{B62FC682-B9D7-42B0-8173-0E3A22D4F249}" sibTransId="{4A66DF37-A428-46C7-B7A0-76A0DFCCBDDE}"/>
    <dgm:cxn modelId="{1BB37584-0A27-4EBC-917C-66E20E861087}" type="presOf" srcId="{E2C5D33F-9E6A-4C21-9638-DE9E9FD1E45D}" destId="{E3ED26E8-FBF0-437D-95F6-A561C26E36CF}" srcOrd="0" destOrd="0" presId="urn:microsoft.com/office/officeart/2005/8/layout/hList2"/>
    <dgm:cxn modelId="{6B86B187-A03B-478B-8C4A-1F0FE90F443D}" srcId="{03F276EF-A495-41FC-BAE8-0E03A1B24639}" destId="{EF8F884F-247E-4D9D-8795-278CAF322244}" srcOrd="1" destOrd="0" parTransId="{44D5AA52-9079-47D1-83A9-031366BC4FDF}" sibTransId="{DEE75D8F-DCB6-42D6-86A4-A27907678C65}"/>
    <dgm:cxn modelId="{7CC9388D-FE6D-4092-8FA5-AD4C6ECEBC46}" type="presOf" srcId="{CF02E4F0-9676-4F44-90E1-655B377995F7}" destId="{C91573DE-03ED-44F0-A9AA-5D59BB76C19D}" srcOrd="0" destOrd="1" presId="urn:microsoft.com/office/officeart/2005/8/layout/hList2"/>
    <dgm:cxn modelId="{1234BE8F-CFA7-434E-B827-0783BDDAE5E6}" srcId="{E2C5D33F-9E6A-4C21-9638-DE9E9FD1E45D}" destId="{CB1C5699-7D5C-4D6D-95DE-508DD5C07E99}" srcOrd="0" destOrd="0" parTransId="{D22CE5F1-7304-406D-B6FA-146FFAB575AA}" sibTransId="{768E2AB3-6AF0-498F-8D6A-78FF9CCFDA3F}"/>
    <dgm:cxn modelId="{61271B9C-5599-43B2-90D1-C362F28E4DFF}" srcId="{03F276EF-A495-41FC-BAE8-0E03A1B24639}" destId="{6000D102-62D3-4550-8010-4BD8F0111193}" srcOrd="3" destOrd="0" parTransId="{2D75AB1F-BC02-4A51-BBC7-04AEAC99DE44}" sibTransId="{D7C199DB-1CF4-4335-BCB5-81501F37C266}"/>
    <dgm:cxn modelId="{71EBCDA1-7624-425C-844E-6D30628ED94E}" type="presOf" srcId="{6000D102-62D3-4550-8010-4BD8F0111193}" destId="{9A4DED0B-91D7-4456-96A8-0FB35AAB22DE}" srcOrd="0" destOrd="3" presId="urn:microsoft.com/office/officeart/2005/8/layout/hList2"/>
    <dgm:cxn modelId="{4F11AEA7-9F90-4026-A50E-EA1AB68523B0}" type="presOf" srcId="{74BED0E2-F171-4A5B-B844-41818270EA89}" destId="{C91573DE-03ED-44F0-A9AA-5D59BB76C19D}" srcOrd="0" destOrd="3" presId="urn:microsoft.com/office/officeart/2005/8/layout/hList2"/>
    <dgm:cxn modelId="{CF617CB3-5D1E-4B70-9249-73DFC3FB06A8}" srcId="{E2C5D33F-9E6A-4C21-9638-DE9E9FD1E45D}" destId="{189F1055-ECA8-450E-85B6-0B4C69486EB7}" srcOrd="4" destOrd="0" parTransId="{F1763FA8-E033-41FB-98F2-650A56385E0C}" sibTransId="{40062732-E56B-41E1-BBE6-592D91CDB473}"/>
    <dgm:cxn modelId="{E2681BF0-087D-4D50-8C3B-3F96B201161A}" srcId="{E2C5D33F-9E6A-4C21-9638-DE9E9FD1E45D}" destId="{CF02E4F0-9676-4F44-90E1-655B377995F7}" srcOrd="1" destOrd="0" parTransId="{7187014E-FD52-4D90-A5A9-7B55CAE272AF}" sibTransId="{B34C9A9E-2B48-408D-9B5A-BB308C1F1246}"/>
    <dgm:cxn modelId="{B06AB1F4-2641-4749-9570-F2F52EA2816F}" type="presOf" srcId="{37109352-096E-4DDA-9CCA-79D800E0AEC8}" destId="{C91573DE-03ED-44F0-A9AA-5D59BB76C19D}" srcOrd="0" destOrd="5" presId="urn:microsoft.com/office/officeart/2005/8/layout/hList2"/>
    <dgm:cxn modelId="{3EC244C6-9F7B-40C4-9EE5-4FCCEFD5A926}" type="presParOf" srcId="{42900E04-2FE0-4119-9E1F-90759F899AB4}" destId="{4F89CB45-629D-44D5-93E1-1C391B7F7E41}" srcOrd="0" destOrd="0" presId="urn:microsoft.com/office/officeart/2005/8/layout/hList2"/>
    <dgm:cxn modelId="{8C3A8FEE-E301-476A-983C-F00F775C0B4A}" type="presParOf" srcId="{4F89CB45-629D-44D5-93E1-1C391B7F7E41}" destId="{B70A3CE5-44A4-41EE-A7FE-B8927AC79BF2}" srcOrd="0" destOrd="0" presId="urn:microsoft.com/office/officeart/2005/8/layout/hList2"/>
    <dgm:cxn modelId="{BFEEA271-0EFE-4DC9-A168-99FC18195C6D}" type="presParOf" srcId="{4F89CB45-629D-44D5-93E1-1C391B7F7E41}" destId="{C91573DE-03ED-44F0-A9AA-5D59BB76C19D}" srcOrd="1" destOrd="0" presId="urn:microsoft.com/office/officeart/2005/8/layout/hList2"/>
    <dgm:cxn modelId="{C3E1A61C-0A58-47E8-8D58-B250F63B87F0}" type="presParOf" srcId="{4F89CB45-629D-44D5-93E1-1C391B7F7E41}" destId="{E3ED26E8-FBF0-437D-95F6-A561C26E36CF}" srcOrd="2" destOrd="0" presId="urn:microsoft.com/office/officeart/2005/8/layout/hList2"/>
    <dgm:cxn modelId="{F0708AC2-5BBF-4F6E-ABF3-AF3A117B7653}" type="presParOf" srcId="{42900E04-2FE0-4119-9E1F-90759F899AB4}" destId="{52A0BCA2-47E4-4D64-9C8F-A7F611997F8C}" srcOrd="1" destOrd="0" presId="urn:microsoft.com/office/officeart/2005/8/layout/hList2"/>
    <dgm:cxn modelId="{6726625A-635E-454C-A148-13A6788E62BE}" type="presParOf" srcId="{42900E04-2FE0-4119-9E1F-90759F899AB4}" destId="{5D84CBA6-B938-44C0-892A-795672E420EE}" srcOrd="2" destOrd="0" presId="urn:microsoft.com/office/officeart/2005/8/layout/hList2"/>
    <dgm:cxn modelId="{DBF2493C-1823-4A1D-B3D3-E324353B211A}" type="presParOf" srcId="{5D84CBA6-B938-44C0-892A-795672E420EE}" destId="{42919332-1272-4C02-B325-FCC4EF4A3E81}" srcOrd="0" destOrd="0" presId="urn:microsoft.com/office/officeart/2005/8/layout/hList2"/>
    <dgm:cxn modelId="{CEA4C328-3963-49E1-8C49-06A7F3CCEA60}" type="presParOf" srcId="{5D84CBA6-B938-44C0-892A-795672E420EE}" destId="{9A4DED0B-91D7-4456-96A8-0FB35AAB22DE}" srcOrd="1" destOrd="0" presId="urn:microsoft.com/office/officeart/2005/8/layout/hList2"/>
    <dgm:cxn modelId="{05C65B7E-579F-431B-A78F-E95BC5425B2F}" type="presParOf" srcId="{5D84CBA6-B938-44C0-892A-795672E420EE}" destId="{1CE0FA36-08D0-4F2F-90BF-5B768EA6019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6B1F38-0CAA-48D5-8A24-D9684353B307}"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s-ES"/>
        </a:p>
      </dgm:t>
    </dgm:pt>
    <dgm:pt modelId="{36349352-0E4D-4892-845D-9C4279AD1048}">
      <dgm:prSet/>
      <dgm:spPr/>
      <dgm:t>
        <a:bodyPr/>
        <a:lstStyle/>
        <a:p>
          <a:r>
            <a:rPr lang="es-ES" b="1" dirty="0">
              <a:solidFill>
                <a:sysClr val="windowText" lastClr="000000"/>
              </a:solidFill>
            </a:rPr>
            <a:t>Valoración de la garantía de reportos. </a:t>
          </a:r>
          <a:endParaRPr lang="es-ES" dirty="0">
            <a:solidFill>
              <a:sysClr val="windowText" lastClr="000000"/>
            </a:solidFill>
          </a:endParaRPr>
        </a:p>
      </dgm:t>
    </dgm:pt>
    <dgm:pt modelId="{3A2B326E-E7A2-45D8-B2F4-C486B182DBF1}" type="parTrans" cxnId="{992DF02A-E05C-4329-9689-06354A9ACFE7}">
      <dgm:prSet/>
      <dgm:spPr/>
      <dgm:t>
        <a:bodyPr/>
        <a:lstStyle/>
        <a:p>
          <a:endParaRPr lang="es-ES">
            <a:solidFill>
              <a:sysClr val="windowText" lastClr="000000"/>
            </a:solidFill>
          </a:endParaRPr>
        </a:p>
      </dgm:t>
    </dgm:pt>
    <dgm:pt modelId="{87EE23CE-895F-47AC-88A7-99B006D6ED40}" type="sibTrans" cxnId="{992DF02A-E05C-4329-9689-06354A9ACFE7}">
      <dgm:prSet/>
      <dgm:spPr/>
      <dgm:t>
        <a:bodyPr/>
        <a:lstStyle/>
        <a:p>
          <a:endParaRPr lang="es-ES">
            <a:solidFill>
              <a:sysClr val="windowText" lastClr="000000"/>
            </a:solidFill>
          </a:endParaRPr>
        </a:p>
      </dgm:t>
    </dgm:pt>
    <dgm:pt modelId="{81D407EC-9602-4ADF-A24B-597933A3FB43}">
      <dgm:prSet/>
      <dgm:spPr/>
      <dgm:t>
        <a:bodyPr/>
        <a:lstStyle/>
        <a:p>
          <a:r>
            <a:rPr lang="es-ES" b="0" dirty="0">
              <a:solidFill>
                <a:sysClr val="windowText" lastClr="000000"/>
              </a:solidFill>
            </a:rPr>
            <a:t>Proceso que se realiza debido a la volatilidad de los precios dentro del mercado de valores.</a:t>
          </a:r>
        </a:p>
      </dgm:t>
    </dgm:pt>
    <dgm:pt modelId="{0BF58241-CDDE-40FF-ACE2-50F1252F9136}" type="parTrans" cxnId="{16DDC810-FC16-4116-8C60-03DE2084D4BD}">
      <dgm:prSet/>
      <dgm:spPr/>
      <dgm:t>
        <a:bodyPr/>
        <a:lstStyle/>
        <a:p>
          <a:endParaRPr lang="es-ES">
            <a:solidFill>
              <a:sysClr val="windowText" lastClr="000000"/>
            </a:solidFill>
          </a:endParaRPr>
        </a:p>
      </dgm:t>
    </dgm:pt>
    <dgm:pt modelId="{1C9D62A7-BF7D-4E4C-A806-B575BAD91056}" type="sibTrans" cxnId="{16DDC810-FC16-4116-8C60-03DE2084D4BD}">
      <dgm:prSet/>
      <dgm:spPr/>
      <dgm:t>
        <a:bodyPr/>
        <a:lstStyle/>
        <a:p>
          <a:endParaRPr lang="es-ES">
            <a:solidFill>
              <a:sysClr val="windowText" lastClr="000000"/>
            </a:solidFill>
          </a:endParaRPr>
        </a:p>
      </dgm:t>
    </dgm:pt>
    <dgm:pt modelId="{C86A8DD2-1CAF-4B75-A9EF-C01F2DA6E358}">
      <dgm:prSet/>
      <dgm:spPr/>
      <dgm:t>
        <a:bodyPr/>
        <a:lstStyle/>
        <a:p>
          <a:pPr>
            <a:buFont typeface="Symbol" panose="05050102010706020507" pitchFamily="18" charset="2"/>
            <a:buChar char=""/>
          </a:pPr>
          <a:r>
            <a:rPr lang="es-ES" b="0" dirty="0">
              <a:solidFill>
                <a:sysClr val="windowText" lastClr="000000"/>
              </a:solidFill>
            </a:rPr>
            <a:t>Valor de la garantía de variación es negativo, notificar al siguiente día hábil (Llamamiento a margen)</a:t>
          </a:r>
          <a:endParaRPr lang="es-ES" b="1" dirty="0">
            <a:solidFill>
              <a:sysClr val="windowText" lastClr="000000"/>
            </a:solidFill>
          </a:endParaRPr>
        </a:p>
      </dgm:t>
    </dgm:pt>
    <dgm:pt modelId="{E76DCED8-996E-4B5F-9F15-5CEF369B7A2B}" type="parTrans" cxnId="{9C7F794A-962A-4035-B7D5-23CACE2AC16A}">
      <dgm:prSet/>
      <dgm:spPr/>
      <dgm:t>
        <a:bodyPr/>
        <a:lstStyle/>
        <a:p>
          <a:endParaRPr lang="es-ES">
            <a:solidFill>
              <a:sysClr val="windowText" lastClr="000000"/>
            </a:solidFill>
          </a:endParaRPr>
        </a:p>
      </dgm:t>
    </dgm:pt>
    <dgm:pt modelId="{BD6C77DD-862D-4E6D-B3E6-E32A93EC0FAD}" type="sibTrans" cxnId="{9C7F794A-962A-4035-B7D5-23CACE2AC16A}">
      <dgm:prSet/>
      <dgm:spPr/>
      <dgm:t>
        <a:bodyPr/>
        <a:lstStyle/>
        <a:p>
          <a:endParaRPr lang="es-ES">
            <a:solidFill>
              <a:sysClr val="windowText" lastClr="000000"/>
            </a:solidFill>
          </a:endParaRPr>
        </a:p>
      </dgm:t>
    </dgm:pt>
    <dgm:pt modelId="{7D5BECF9-4DAC-4E78-B2EC-22D7F1ED4565}">
      <dgm:prSet/>
      <dgm:spPr/>
      <dgm:t>
        <a:bodyPr/>
        <a:lstStyle/>
        <a:p>
          <a:pPr>
            <a:buFont typeface="Symbol" panose="05050102010706020507" pitchFamily="18" charset="2"/>
            <a:buChar char=""/>
          </a:pPr>
          <a:r>
            <a:rPr lang="es-ES" b="0" dirty="0">
              <a:solidFill>
                <a:sysClr val="windowText" lastClr="000000"/>
              </a:solidFill>
            </a:rPr>
            <a:t>Garantía 100% igual al monto entregado</a:t>
          </a:r>
          <a:endParaRPr lang="es-ES" b="1" dirty="0">
            <a:solidFill>
              <a:sysClr val="windowText" lastClr="000000"/>
            </a:solidFill>
          </a:endParaRPr>
        </a:p>
      </dgm:t>
    </dgm:pt>
    <dgm:pt modelId="{8F818535-9ECA-4217-9A10-21B79813044B}" type="parTrans" cxnId="{4653416C-36C2-4560-84B5-59F8965BF3F1}">
      <dgm:prSet/>
      <dgm:spPr/>
      <dgm:t>
        <a:bodyPr/>
        <a:lstStyle/>
        <a:p>
          <a:endParaRPr lang="es-ES">
            <a:solidFill>
              <a:sysClr val="windowText" lastClr="000000"/>
            </a:solidFill>
          </a:endParaRPr>
        </a:p>
      </dgm:t>
    </dgm:pt>
    <dgm:pt modelId="{C0A031A0-0352-44B3-A153-3B2149F6E2DC}" type="sibTrans" cxnId="{4653416C-36C2-4560-84B5-59F8965BF3F1}">
      <dgm:prSet/>
      <dgm:spPr/>
      <dgm:t>
        <a:bodyPr/>
        <a:lstStyle/>
        <a:p>
          <a:endParaRPr lang="es-ES">
            <a:solidFill>
              <a:sysClr val="windowText" lastClr="000000"/>
            </a:solidFill>
          </a:endParaRPr>
        </a:p>
      </dgm:t>
    </dgm:pt>
    <dgm:pt modelId="{44F25FF7-D1B0-4100-80BE-401D3051693A}">
      <dgm:prSet/>
      <dgm:spPr/>
      <dgm:t>
        <a:bodyPr/>
        <a:lstStyle/>
        <a:p>
          <a:pPr>
            <a:buFont typeface="Symbol" panose="05050102010706020507" pitchFamily="18" charset="2"/>
            <a:buChar char=""/>
          </a:pPr>
          <a:r>
            <a:rPr lang="es-ES" b="0" dirty="0">
              <a:solidFill>
                <a:sysClr val="windowText" lastClr="000000"/>
              </a:solidFill>
            </a:rPr>
            <a:t> Exigir garantías adicionales (Junta Directiva de cada intercambio) solicitada por la BV 3 días hábiles. </a:t>
          </a:r>
          <a:endParaRPr lang="es-ES" b="1" dirty="0">
            <a:solidFill>
              <a:sysClr val="windowText" lastClr="000000"/>
            </a:solidFill>
          </a:endParaRPr>
        </a:p>
      </dgm:t>
    </dgm:pt>
    <dgm:pt modelId="{307C658C-CA48-4476-908A-05930F805952}" type="parTrans" cxnId="{14CEA591-8D55-4CBA-A2F5-AC0BC2CC0A01}">
      <dgm:prSet/>
      <dgm:spPr/>
      <dgm:t>
        <a:bodyPr/>
        <a:lstStyle/>
        <a:p>
          <a:endParaRPr lang="es-ES">
            <a:solidFill>
              <a:sysClr val="windowText" lastClr="000000"/>
            </a:solidFill>
          </a:endParaRPr>
        </a:p>
      </dgm:t>
    </dgm:pt>
    <dgm:pt modelId="{E7CE7974-177D-43AE-A465-530CC4177E65}" type="sibTrans" cxnId="{14CEA591-8D55-4CBA-A2F5-AC0BC2CC0A01}">
      <dgm:prSet/>
      <dgm:spPr/>
      <dgm:t>
        <a:bodyPr/>
        <a:lstStyle/>
        <a:p>
          <a:endParaRPr lang="es-ES">
            <a:solidFill>
              <a:sysClr val="windowText" lastClr="000000"/>
            </a:solidFill>
          </a:endParaRPr>
        </a:p>
      </dgm:t>
    </dgm:pt>
    <dgm:pt modelId="{66B37C31-21AE-4087-9B83-07E895E59EAF}">
      <dgm:prSet/>
      <dgm:spPr/>
      <dgm:t>
        <a:bodyPr/>
        <a:lstStyle/>
        <a:p>
          <a:r>
            <a:rPr lang="es-ES" b="1">
              <a:solidFill>
                <a:sysClr val="windowText" lastClr="000000"/>
              </a:solidFill>
            </a:rPr>
            <a:t>Llamamientos a margen y devoluciones. </a:t>
          </a:r>
          <a:endParaRPr lang="es-ES" b="1" dirty="0">
            <a:solidFill>
              <a:sysClr val="windowText" lastClr="000000"/>
            </a:solidFill>
          </a:endParaRPr>
        </a:p>
      </dgm:t>
    </dgm:pt>
    <dgm:pt modelId="{99EB98E4-96DB-4024-929D-A8EB55B134B7}" type="parTrans" cxnId="{46DCC003-3039-4CDB-93B0-D39D40E7EC8E}">
      <dgm:prSet/>
      <dgm:spPr/>
      <dgm:t>
        <a:bodyPr/>
        <a:lstStyle/>
        <a:p>
          <a:endParaRPr lang="es-ES">
            <a:solidFill>
              <a:sysClr val="windowText" lastClr="000000"/>
            </a:solidFill>
          </a:endParaRPr>
        </a:p>
      </dgm:t>
    </dgm:pt>
    <dgm:pt modelId="{AC12082A-E615-4C3B-80D7-4D3C49AFB507}" type="sibTrans" cxnId="{46DCC003-3039-4CDB-93B0-D39D40E7EC8E}">
      <dgm:prSet/>
      <dgm:spPr/>
      <dgm:t>
        <a:bodyPr/>
        <a:lstStyle/>
        <a:p>
          <a:endParaRPr lang="es-ES">
            <a:solidFill>
              <a:sysClr val="windowText" lastClr="000000"/>
            </a:solidFill>
          </a:endParaRPr>
        </a:p>
      </dgm:t>
    </dgm:pt>
    <dgm:pt modelId="{C1DD4634-056E-4347-8EDD-7B7EED21CFBA}">
      <dgm:prSet/>
      <dgm:spPr/>
      <dgm:t>
        <a:bodyPr/>
        <a:lstStyle/>
        <a:p>
          <a:endParaRPr lang="es-ES" b="1" dirty="0">
            <a:solidFill>
              <a:sysClr val="windowText" lastClr="000000"/>
            </a:solidFill>
          </a:endParaRPr>
        </a:p>
      </dgm:t>
    </dgm:pt>
    <dgm:pt modelId="{765E96F6-1FFD-44D1-91A6-60D3E981DD87}" type="parTrans" cxnId="{EC3FF9CE-8A0C-4A13-B047-BECDB20FB41F}">
      <dgm:prSet/>
      <dgm:spPr/>
      <dgm:t>
        <a:bodyPr/>
        <a:lstStyle/>
        <a:p>
          <a:endParaRPr lang="es-EC"/>
        </a:p>
      </dgm:t>
    </dgm:pt>
    <dgm:pt modelId="{F538587B-3A8D-4544-B8D9-2797B737903F}" type="sibTrans" cxnId="{EC3FF9CE-8A0C-4A13-B047-BECDB20FB41F}">
      <dgm:prSet/>
      <dgm:spPr/>
      <dgm:t>
        <a:bodyPr/>
        <a:lstStyle/>
        <a:p>
          <a:endParaRPr lang="es-EC"/>
        </a:p>
      </dgm:t>
    </dgm:pt>
    <dgm:pt modelId="{F4808B58-BCF4-4FF9-85D3-BEBB0FE8C458}">
      <dgm:prSet/>
      <dgm:spPr/>
      <dgm:t>
        <a:bodyPr/>
        <a:lstStyle/>
        <a:p>
          <a:r>
            <a:rPr lang="es-ES" b="0" dirty="0">
              <a:solidFill>
                <a:sysClr val="windowText" lastClr="000000"/>
              </a:solidFill>
            </a:rPr>
            <a:t>Se realiza cada martes de todas las semanas dentro del año </a:t>
          </a:r>
        </a:p>
      </dgm:t>
    </dgm:pt>
    <dgm:pt modelId="{CCFDB0D8-F303-4EBE-BA7D-7384343DDD3E}" type="parTrans" cxnId="{569E9838-9423-494D-97A4-714E272CC91D}">
      <dgm:prSet/>
      <dgm:spPr/>
      <dgm:t>
        <a:bodyPr/>
        <a:lstStyle/>
        <a:p>
          <a:endParaRPr lang="es-EC"/>
        </a:p>
      </dgm:t>
    </dgm:pt>
    <dgm:pt modelId="{8E57E235-E3BF-4138-814E-1658E3F19EF8}" type="sibTrans" cxnId="{569E9838-9423-494D-97A4-714E272CC91D}">
      <dgm:prSet/>
      <dgm:spPr/>
      <dgm:t>
        <a:bodyPr/>
        <a:lstStyle/>
        <a:p>
          <a:endParaRPr lang="es-EC"/>
        </a:p>
      </dgm:t>
    </dgm:pt>
    <dgm:pt modelId="{9872659D-7D77-468D-A8DA-D9C1626F57FF}">
      <dgm:prSet/>
      <dgm:spPr/>
      <dgm:t>
        <a:bodyPr/>
        <a:lstStyle/>
        <a:p>
          <a:r>
            <a:rPr lang="es-ES" b="0" dirty="0">
              <a:solidFill>
                <a:sysClr val="windowText" lastClr="000000"/>
              </a:solidFill>
            </a:rPr>
            <a:t>Se calcula mediante la garantía de variación </a:t>
          </a:r>
        </a:p>
      </dgm:t>
    </dgm:pt>
    <dgm:pt modelId="{8F8E63D9-75E7-4965-AF61-23E883800911}" type="parTrans" cxnId="{D57E2B14-2FD0-4319-90C5-A72CBF7F0A89}">
      <dgm:prSet/>
      <dgm:spPr/>
      <dgm:t>
        <a:bodyPr/>
        <a:lstStyle/>
        <a:p>
          <a:endParaRPr lang="es-EC"/>
        </a:p>
      </dgm:t>
    </dgm:pt>
    <dgm:pt modelId="{F785FBED-3F26-4872-BCF9-35FF45631F73}" type="sibTrans" cxnId="{D57E2B14-2FD0-4319-90C5-A72CBF7F0A89}">
      <dgm:prSet/>
      <dgm:spPr/>
      <dgm:t>
        <a:bodyPr/>
        <a:lstStyle/>
        <a:p>
          <a:endParaRPr lang="es-EC"/>
        </a:p>
      </dgm:t>
    </dgm:pt>
    <dgm:pt modelId="{58119B33-C70D-49FA-A2D2-9A97734A6F6A}">
      <dgm:prSet/>
      <dgm:spPr/>
      <dgm:t>
        <a:bodyPr/>
        <a:lstStyle/>
        <a:p>
          <a:r>
            <a:rPr lang="es-ES" b="0" dirty="0">
              <a:solidFill>
                <a:sysClr val="windowText" lastClr="000000"/>
              </a:solidFill>
            </a:rPr>
            <a:t>Para la realización de la operación de reporto, es necesario entregar una garantía que respalde toda la operación denominada la garantía básica.  </a:t>
          </a:r>
        </a:p>
      </dgm:t>
    </dgm:pt>
    <dgm:pt modelId="{24A34265-4F09-47FD-B0EF-85A9A7EBC1E6}" type="parTrans" cxnId="{D568A67E-B60B-4D33-83D3-B3EE45AC65AE}">
      <dgm:prSet/>
      <dgm:spPr/>
      <dgm:t>
        <a:bodyPr/>
        <a:lstStyle/>
        <a:p>
          <a:endParaRPr lang="es-EC"/>
        </a:p>
      </dgm:t>
    </dgm:pt>
    <dgm:pt modelId="{B680CC8F-3A8D-48B9-82F4-21224070F636}" type="sibTrans" cxnId="{D568A67E-B60B-4D33-83D3-B3EE45AC65AE}">
      <dgm:prSet/>
      <dgm:spPr/>
      <dgm:t>
        <a:bodyPr/>
        <a:lstStyle/>
        <a:p>
          <a:endParaRPr lang="es-EC"/>
        </a:p>
      </dgm:t>
    </dgm:pt>
    <dgm:pt modelId="{D4AE5446-2BAC-480B-8256-78ABB343588E}">
      <dgm:prSet/>
      <dgm:spPr/>
      <dgm:t>
        <a:bodyPr/>
        <a:lstStyle/>
        <a:p>
          <a:pPr>
            <a:buFont typeface="Symbol" panose="05050102010706020507" pitchFamily="18" charset="2"/>
            <a:buChar char=""/>
          </a:pPr>
          <a:r>
            <a:rPr lang="es-ES" b="0" dirty="0">
              <a:solidFill>
                <a:sysClr val="windowText" lastClr="000000"/>
              </a:solidFill>
            </a:rPr>
            <a:t>Valor de la garantía de variación es positivo, notificar al siguiente día hábil (Devolución)</a:t>
          </a:r>
          <a:endParaRPr lang="es-ES" b="1" dirty="0">
            <a:solidFill>
              <a:sysClr val="windowText" lastClr="000000"/>
            </a:solidFill>
          </a:endParaRPr>
        </a:p>
      </dgm:t>
    </dgm:pt>
    <dgm:pt modelId="{956FC0ED-83E9-4DFB-9114-D87AC4CF2267}" type="parTrans" cxnId="{692884B9-DA40-474D-AD3A-22506F957C30}">
      <dgm:prSet/>
      <dgm:spPr/>
      <dgm:t>
        <a:bodyPr/>
        <a:lstStyle/>
        <a:p>
          <a:endParaRPr lang="es-EC"/>
        </a:p>
      </dgm:t>
    </dgm:pt>
    <dgm:pt modelId="{AEF09CE4-1A4F-4D83-AC83-E94D4BE5B945}" type="sibTrans" cxnId="{692884B9-DA40-474D-AD3A-22506F957C30}">
      <dgm:prSet/>
      <dgm:spPr/>
      <dgm:t>
        <a:bodyPr/>
        <a:lstStyle/>
        <a:p>
          <a:endParaRPr lang="es-EC"/>
        </a:p>
      </dgm:t>
    </dgm:pt>
    <dgm:pt modelId="{DCFC368E-0D9A-4A74-93CD-D712A78039A6}">
      <dgm:prSet/>
      <dgm:spPr/>
      <dgm:t>
        <a:bodyPr/>
        <a:lstStyle/>
        <a:p>
          <a:pPr>
            <a:buFont typeface="Symbol" panose="05050102010706020507" pitchFamily="18" charset="2"/>
            <a:buChar char=""/>
          </a:pPr>
          <a:endParaRPr lang="es-ES" b="1" dirty="0">
            <a:solidFill>
              <a:sysClr val="windowText" lastClr="000000"/>
            </a:solidFill>
          </a:endParaRPr>
        </a:p>
      </dgm:t>
    </dgm:pt>
    <dgm:pt modelId="{4A7CC0DE-0C92-45EC-A9C9-25D2513F4BB9}" type="parTrans" cxnId="{128F61D2-E9BA-4507-A32F-EF448189BCC6}">
      <dgm:prSet/>
      <dgm:spPr/>
      <dgm:t>
        <a:bodyPr/>
        <a:lstStyle/>
        <a:p>
          <a:endParaRPr lang="es-EC"/>
        </a:p>
      </dgm:t>
    </dgm:pt>
    <dgm:pt modelId="{F3A62A3E-CAAE-495E-9E61-FCF0AB1CCFDF}" type="sibTrans" cxnId="{128F61D2-E9BA-4507-A32F-EF448189BCC6}">
      <dgm:prSet/>
      <dgm:spPr/>
      <dgm:t>
        <a:bodyPr/>
        <a:lstStyle/>
        <a:p>
          <a:endParaRPr lang="es-EC"/>
        </a:p>
      </dgm:t>
    </dgm:pt>
    <dgm:pt modelId="{42900E04-2FE0-4119-9E1F-90759F899AB4}" type="pres">
      <dgm:prSet presAssocID="{5F6B1F38-0CAA-48D5-8A24-D9684353B307}" presName="linearFlow" presStyleCnt="0">
        <dgm:presLayoutVars>
          <dgm:dir/>
          <dgm:animLvl val="lvl"/>
          <dgm:resizeHandles/>
        </dgm:presLayoutVars>
      </dgm:prSet>
      <dgm:spPr/>
    </dgm:pt>
    <dgm:pt modelId="{CB433AFB-5A6A-4B2F-A9DD-4912128719D3}" type="pres">
      <dgm:prSet presAssocID="{36349352-0E4D-4892-845D-9C4279AD1048}" presName="compositeNode" presStyleCnt="0">
        <dgm:presLayoutVars>
          <dgm:bulletEnabled val="1"/>
        </dgm:presLayoutVars>
      </dgm:prSet>
      <dgm:spPr/>
    </dgm:pt>
    <dgm:pt modelId="{C2BD7820-8FEB-4BA3-9A87-DF78D685C0E0}" type="pres">
      <dgm:prSet presAssocID="{36349352-0E4D-4892-845D-9C4279AD1048}"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6A20AD8-76A9-45C6-AB3B-B6A5FC089F09}" type="pres">
      <dgm:prSet presAssocID="{36349352-0E4D-4892-845D-9C4279AD1048}" presName="childNode" presStyleLbl="node1" presStyleIdx="0" presStyleCnt="2">
        <dgm:presLayoutVars>
          <dgm:bulletEnabled val="1"/>
        </dgm:presLayoutVars>
      </dgm:prSet>
      <dgm:spPr/>
    </dgm:pt>
    <dgm:pt modelId="{65B2CC59-4010-4553-9CBB-EA6D798C82DC}" type="pres">
      <dgm:prSet presAssocID="{36349352-0E4D-4892-845D-9C4279AD1048}" presName="parentNode" presStyleLbl="revTx" presStyleIdx="0" presStyleCnt="2">
        <dgm:presLayoutVars>
          <dgm:chMax val="0"/>
          <dgm:bulletEnabled val="1"/>
        </dgm:presLayoutVars>
      </dgm:prSet>
      <dgm:spPr/>
    </dgm:pt>
    <dgm:pt modelId="{A153DF8E-4682-4B84-976D-72D9B5E208C5}" type="pres">
      <dgm:prSet presAssocID="{87EE23CE-895F-47AC-88A7-99B006D6ED40}" presName="sibTrans" presStyleCnt="0"/>
      <dgm:spPr/>
    </dgm:pt>
    <dgm:pt modelId="{45A60098-1C79-464D-A35F-D5C306A59C72}" type="pres">
      <dgm:prSet presAssocID="{66B37C31-21AE-4087-9B83-07E895E59EAF}" presName="compositeNode" presStyleCnt="0">
        <dgm:presLayoutVars>
          <dgm:bulletEnabled val="1"/>
        </dgm:presLayoutVars>
      </dgm:prSet>
      <dgm:spPr/>
    </dgm:pt>
    <dgm:pt modelId="{C56CB25A-8024-4765-B8A7-18873EFFD8CB}" type="pres">
      <dgm:prSet presAssocID="{66B37C31-21AE-4087-9B83-07E895E59EAF}"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94000" r="-94000"/>
          </a:stretch>
        </a:blipFill>
      </dgm:spPr>
    </dgm:pt>
    <dgm:pt modelId="{2550F663-3018-4780-973C-2C50B50DCBE5}" type="pres">
      <dgm:prSet presAssocID="{66B37C31-21AE-4087-9B83-07E895E59EAF}" presName="childNode" presStyleLbl="node1" presStyleIdx="1" presStyleCnt="2" custLinFactNeighborX="-3477" custLinFactNeighborY="-193">
        <dgm:presLayoutVars>
          <dgm:bulletEnabled val="1"/>
        </dgm:presLayoutVars>
      </dgm:prSet>
      <dgm:spPr/>
    </dgm:pt>
    <dgm:pt modelId="{7DA27752-F99E-4AFB-87C0-56179B6A4C9C}" type="pres">
      <dgm:prSet presAssocID="{66B37C31-21AE-4087-9B83-07E895E59EAF}" presName="parentNode" presStyleLbl="revTx" presStyleIdx="1" presStyleCnt="2">
        <dgm:presLayoutVars>
          <dgm:chMax val="0"/>
          <dgm:bulletEnabled val="1"/>
        </dgm:presLayoutVars>
      </dgm:prSet>
      <dgm:spPr/>
    </dgm:pt>
  </dgm:ptLst>
  <dgm:cxnLst>
    <dgm:cxn modelId="{46DCC003-3039-4CDB-93B0-D39D40E7EC8E}" srcId="{5F6B1F38-0CAA-48D5-8A24-D9684353B307}" destId="{66B37C31-21AE-4087-9B83-07E895E59EAF}" srcOrd="1" destOrd="0" parTransId="{99EB98E4-96DB-4024-929D-A8EB55B134B7}" sibTransId="{AC12082A-E615-4C3B-80D7-4D3C49AFB507}"/>
    <dgm:cxn modelId="{16DDC810-FC16-4116-8C60-03DE2084D4BD}" srcId="{36349352-0E4D-4892-845D-9C4279AD1048}" destId="{81D407EC-9602-4ADF-A24B-597933A3FB43}" srcOrd="1" destOrd="0" parTransId="{0BF58241-CDDE-40FF-ACE2-50F1252F9136}" sibTransId="{1C9D62A7-BF7D-4E4C-A806-B575BAD91056}"/>
    <dgm:cxn modelId="{D57E2B14-2FD0-4319-90C5-A72CBF7F0A89}" srcId="{36349352-0E4D-4892-845D-9C4279AD1048}" destId="{9872659D-7D77-468D-A8DA-D9C1626F57FF}" srcOrd="3" destOrd="0" parTransId="{8F8E63D9-75E7-4965-AF61-23E883800911}" sibTransId="{F785FBED-3F26-4872-BCF9-35FF45631F73}"/>
    <dgm:cxn modelId="{5DCE2F15-8AB0-4A3A-A0A9-252E7447048F}" type="presOf" srcId="{44F25FF7-D1B0-4100-80BE-401D3051693A}" destId="{2550F663-3018-4780-973C-2C50B50DCBE5}" srcOrd="0" destOrd="4" presId="urn:microsoft.com/office/officeart/2005/8/layout/hList2"/>
    <dgm:cxn modelId="{4403AF19-31FD-4992-AAD8-5488E57C8F79}" type="presOf" srcId="{5F6B1F38-0CAA-48D5-8A24-D9684353B307}" destId="{42900E04-2FE0-4119-9E1F-90759F899AB4}" srcOrd="0" destOrd="0" presId="urn:microsoft.com/office/officeart/2005/8/layout/hList2"/>
    <dgm:cxn modelId="{65615D1B-DC3A-473A-8C79-2A9D7CABE1E3}" type="presOf" srcId="{66B37C31-21AE-4087-9B83-07E895E59EAF}" destId="{7DA27752-F99E-4AFB-87C0-56179B6A4C9C}" srcOrd="0" destOrd="0" presId="urn:microsoft.com/office/officeart/2005/8/layout/hList2"/>
    <dgm:cxn modelId="{992DF02A-E05C-4329-9689-06354A9ACFE7}" srcId="{5F6B1F38-0CAA-48D5-8A24-D9684353B307}" destId="{36349352-0E4D-4892-845D-9C4279AD1048}" srcOrd="0" destOrd="0" parTransId="{3A2B326E-E7A2-45D8-B2F4-C486B182DBF1}" sibTransId="{87EE23CE-895F-47AC-88A7-99B006D6ED40}"/>
    <dgm:cxn modelId="{7BCCC32D-F815-4D2E-AC97-BB44ED8C74B2}" type="presOf" srcId="{36349352-0E4D-4892-845D-9C4279AD1048}" destId="{65B2CC59-4010-4553-9CBB-EA6D798C82DC}" srcOrd="0" destOrd="0" presId="urn:microsoft.com/office/officeart/2005/8/layout/hList2"/>
    <dgm:cxn modelId="{569E9838-9423-494D-97A4-714E272CC91D}" srcId="{36349352-0E4D-4892-845D-9C4279AD1048}" destId="{F4808B58-BCF4-4FF9-85D3-BEBB0FE8C458}" srcOrd="2" destOrd="0" parTransId="{CCFDB0D8-F303-4EBE-BA7D-7384343DDD3E}" sibTransId="{8E57E235-E3BF-4138-814E-1658E3F19EF8}"/>
    <dgm:cxn modelId="{DEF16839-1067-410C-9C94-DED25FAEA4A6}" type="presOf" srcId="{F4808B58-BCF4-4FF9-85D3-BEBB0FE8C458}" destId="{76A20AD8-76A9-45C6-AB3B-B6A5FC089F09}" srcOrd="0" destOrd="2" presId="urn:microsoft.com/office/officeart/2005/8/layout/hList2"/>
    <dgm:cxn modelId="{9C7F794A-962A-4035-B7D5-23CACE2AC16A}" srcId="{66B37C31-21AE-4087-9B83-07E895E59EAF}" destId="{C86A8DD2-1CAF-4B75-A9EF-C01F2DA6E358}" srcOrd="0" destOrd="0" parTransId="{E76DCED8-996E-4B5F-9F15-5CEF369B7A2B}" sibTransId="{BD6C77DD-862D-4E6D-B3E6-E32A93EC0FAD}"/>
    <dgm:cxn modelId="{4653416C-36C2-4560-84B5-59F8965BF3F1}" srcId="{66B37C31-21AE-4087-9B83-07E895E59EAF}" destId="{7D5BECF9-4DAC-4E78-B2EC-22D7F1ED4565}" srcOrd="3" destOrd="0" parTransId="{8F818535-9ECA-4217-9A10-21B79813044B}" sibTransId="{C0A031A0-0352-44B3-A153-3B2149F6E2DC}"/>
    <dgm:cxn modelId="{23D4BF6F-C185-478D-AA1F-2843D74DD501}" type="presOf" srcId="{7D5BECF9-4DAC-4E78-B2EC-22D7F1ED4565}" destId="{2550F663-3018-4780-973C-2C50B50DCBE5}" srcOrd="0" destOrd="3" presId="urn:microsoft.com/office/officeart/2005/8/layout/hList2"/>
    <dgm:cxn modelId="{2D283F70-055B-4915-A8FB-27A54B71C337}" type="presOf" srcId="{DCFC368E-0D9A-4A74-93CD-D712A78039A6}" destId="{2550F663-3018-4780-973C-2C50B50DCBE5}" srcOrd="0" destOrd="1" presId="urn:microsoft.com/office/officeart/2005/8/layout/hList2"/>
    <dgm:cxn modelId="{D568A67E-B60B-4D33-83D3-B3EE45AC65AE}" srcId="{36349352-0E4D-4892-845D-9C4279AD1048}" destId="{58119B33-C70D-49FA-A2D2-9A97734A6F6A}" srcOrd="0" destOrd="0" parTransId="{24A34265-4F09-47FD-B0EF-85A9A7EBC1E6}" sibTransId="{B680CC8F-3A8D-48B9-82F4-21224070F636}"/>
    <dgm:cxn modelId="{6E2F9F82-D465-4D3B-8E2A-9E3AAF709726}" type="presOf" srcId="{C1DD4634-056E-4347-8EDD-7B7EED21CFBA}" destId="{76A20AD8-76A9-45C6-AB3B-B6A5FC089F09}" srcOrd="0" destOrd="4" presId="urn:microsoft.com/office/officeart/2005/8/layout/hList2"/>
    <dgm:cxn modelId="{14CEA591-8D55-4CBA-A2F5-AC0BC2CC0A01}" srcId="{66B37C31-21AE-4087-9B83-07E895E59EAF}" destId="{44F25FF7-D1B0-4100-80BE-401D3051693A}" srcOrd="4" destOrd="0" parTransId="{307C658C-CA48-4476-908A-05930F805952}" sibTransId="{E7CE7974-177D-43AE-A465-530CC4177E65}"/>
    <dgm:cxn modelId="{692884B9-DA40-474D-AD3A-22506F957C30}" srcId="{66B37C31-21AE-4087-9B83-07E895E59EAF}" destId="{D4AE5446-2BAC-480B-8256-78ABB343588E}" srcOrd="2" destOrd="0" parTransId="{956FC0ED-83E9-4DFB-9114-D87AC4CF2267}" sibTransId="{AEF09CE4-1A4F-4D83-AC83-E94D4BE5B945}"/>
    <dgm:cxn modelId="{AF1512CA-DC0C-4D26-9FAD-783AC0B09574}" type="presOf" srcId="{C86A8DD2-1CAF-4B75-A9EF-C01F2DA6E358}" destId="{2550F663-3018-4780-973C-2C50B50DCBE5}" srcOrd="0" destOrd="0" presId="urn:microsoft.com/office/officeart/2005/8/layout/hList2"/>
    <dgm:cxn modelId="{6054CACA-BFD6-4BDD-9C30-BDB0E7CC0885}" type="presOf" srcId="{58119B33-C70D-49FA-A2D2-9A97734A6F6A}" destId="{76A20AD8-76A9-45C6-AB3B-B6A5FC089F09}" srcOrd="0" destOrd="0" presId="urn:microsoft.com/office/officeart/2005/8/layout/hList2"/>
    <dgm:cxn modelId="{EC3FF9CE-8A0C-4A13-B047-BECDB20FB41F}" srcId="{36349352-0E4D-4892-845D-9C4279AD1048}" destId="{C1DD4634-056E-4347-8EDD-7B7EED21CFBA}" srcOrd="4" destOrd="0" parTransId="{765E96F6-1FFD-44D1-91A6-60D3E981DD87}" sibTransId="{F538587B-3A8D-4544-B8D9-2797B737903F}"/>
    <dgm:cxn modelId="{128F61D2-E9BA-4507-A32F-EF448189BCC6}" srcId="{66B37C31-21AE-4087-9B83-07E895E59EAF}" destId="{DCFC368E-0D9A-4A74-93CD-D712A78039A6}" srcOrd="1" destOrd="0" parTransId="{4A7CC0DE-0C92-45EC-A9C9-25D2513F4BB9}" sibTransId="{F3A62A3E-CAAE-495E-9E61-FCF0AB1CCFDF}"/>
    <dgm:cxn modelId="{5B09FFD2-010C-4998-9E26-032A333FED16}" type="presOf" srcId="{81D407EC-9602-4ADF-A24B-597933A3FB43}" destId="{76A20AD8-76A9-45C6-AB3B-B6A5FC089F09}" srcOrd="0" destOrd="1" presId="urn:microsoft.com/office/officeart/2005/8/layout/hList2"/>
    <dgm:cxn modelId="{E57618DD-0410-46C9-9F4B-0589E039FD5F}" type="presOf" srcId="{D4AE5446-2BAC-480B-8256-78ABB343588E}" destId="{2550F663-3018-4780-973C-2C50B50DCBE5}" srcOrd="0" destOrd="2" presId="urn:microsoft.com/office/officeart/2005/8/layout/hList2"/>
    <dgm:cxn modelId="{B0596EE4-CE18-47FA-B48C-AB6B6A62217E}" type="presOf" srcId="{9872659D-7D77-468D-A8DA-D9C1626F57FF}" destId="{76A20AD8-76A9-45C6-AB3B-B6A5FC089F09}" srcOrd="0" destOrd="3" presId="urn:microsoft.com/office/officeart/2005/8/layout/hList2"/>
    <dgm:cxn modelId="{94F4EA03-4E70-4ABB-8DE3-F5B71499A79C}" type="presParOf" srcId="{42900E04-2FE0-4119-9E1F-90759F899AB4}" destId="{CB433AFB-5A6A-4B2F-A9DD-4912128719D3}" srcOrd="0" destOrd="0" presId="urn:microsoft.com/office/officeart/2005/8/layout/hList2"/>
    <dgm:cxn modelId="{126697CF-15CD-42E1-86E5-121450F3116C}" type="presParOf" srcId="{CB433AFB-5A6A-4B2F-A9DD-4912128719D3}" destId="{C2BD7820-8FEB-4BA3-9A87-DF78D685C0E0}" srcOrd="0" destOrd="0" presId="urn:microsoft.com/office/officeart/2005/8/layout/hList2"/>
    <dgm:cxn modelId="{10F5BFD7-084F-4F72-B9CB-10FE4DD7709C}" type="presParOf" srcId="{CB433AFB-5A6A-4B2F-A9DD-4912128719D3}" destId="{76A20AD8-76A9-45C6-AB3B-B6A5FC089F09}" srcOrd="1" destOrd="0" presId="urn:microsoft.com/office/officeart/2005/8/layout/hList2"/>
    <dgm:cxn modelId="{CF083754-0596-4B27-A88F-ACC90A637E67}" type="presParOf" srcId="{CB433AFB-5A6A-4B2F-A9DD-4912128719D3}" destId="{65B2CC59-4010-4553-9CBB-EA6D798C82DC}" srcOrd="2" destOrd="0" presId="urn:microsoft.com/office/officeart/2005/8/layout/hList2"/>
    <dgm:cxn modelId="{63C0B546-5B6A-41B3-9234-1048626A50F4}" type="presParOf" srcId="{42900E04-2FE0-4119-9E1F-90759F899AB4}" destId="{A153DF8E-4682-4B84-976D-72D9B5E208C5}" srcOrd="1" destOrd="0" presId="urn:microsoft.com/office/officeart/2005/8/layout/hList2"/>
    <dgm:cxn modelId="{D692D775-920E-470F-B3BB-84CE5D389171}" type="presParOf" srcId="{42900E04-2FE0-4119-9E1F-90759F899AB4}" destId="{45A60098-1C79-464D-A35F-D5C306A59C72}" srcOrd="2" destOrd="0" presId="urn:microsoft.com/office/officeart/2005/8/layout/hList2"/>
    <dgm:cxn modelId="{F380A050-6AAE-4F07-A13A-05D19FEA79CC}" type="presParOf" srcId="{45A60098-1C79-464D-A35F-D5C306A59C72}" destId="{C56CB25A-8024-4765-B8A7-18873EFFD8CB}" srcOrd="0" destOrd="0" presId="urn:microsoft.com/office/officeart/2005/8/layout/hList2"/>
    <dgm:cxn modelId="{BD1E4737-2FF6-483D-98CE-24C80D2FF3B4}" type="presParOf" srcId="{45A60098-1C79-464D-A35F-D5C306A59C72}" destId="{2550F663-3018-4780-973C-2C50B50DCBE5}" srcOrd="1" destOrd="0" presId="urn:microsoft.com/office/officeart/2005/8/layout/hList2"/>
    <dgm:cxn modelId="{622E0F10-ECFA-4CE2-8ADF-A95C7C10A27E}" type="presParOf" srcId="{45A60098-1C79-464D-A35F-D5C306A59C72}" destId="{7DA27752-F99E-4AFB-87C0-56179B6A4C9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6CEB72-191F-4A59-B096-B890B86B8500}" type="doc">
      <dgm:prSet loTypeId="urn:microsoft.com/office/officeart/2008/layout/PictureStrips" loCatId="picture" qsTypeId="urn:microsoft.com/office/officeart/2005/8/quickstyle/simple1" qsCatId="simple" csTypeId="urn:microsoft.com/office/officeart/2005/8/colors/colorful4" csCatId="colorful" phldr="1"/>
      <dgm:spPr/>
      <dgm:t>
        <a:bodyPr/>
        <a:lstStyle/>
        <a:p>
          <a:endParaRPr lang="es-EC"/>
        </a:p>
      </dgm:t>
    </dgm:pt>
    <dgm:pt modelId="{ED011C9D-71C9-4832-B588-73D17025BADD}">
      <dgm:prSet phldrT="[Texto]" custT="1"/>
      <dgm:spPr>
        <a:ln>
          <a:solidFill>
            <a:schemeClr val="accent2">
              <a:lumMod val="60000"/>
              <a:lumOff val="40000"/>
            </a:schemeClr>
          </a:solidFill>
        </a:ln>
      </dgm:spPr>
      <dgm:t>
        <a:bodyPr/>
        <a:lstStyle/>
        <a:p>
          <a:r>
            <a:rPr lang="es-ES" sz="2000" dirty="0">
              <a:solidFill>
                <a:schemeClr val="tx2"/>
              </a:solidFill>
            </a:rPr>
            <a:t>EL NIVEL DE SATISFACCIÓN DE LOS INVESIONISTAS</a:t>
          </a:r>
          <a:endParaRPr lang="es-EC" sz="2000" dirty="0">
            <a:solidFill>
              <a:schemeClr val="tx2"/>
            </a:solidFill>
          </a:endParaRPr>
        </a:p>
      </dgm:t>
    </dgm:pt>
    <dgm:pt modelId="{F3BE5CF3-760F-46B5-AFFA-F7AE1FE516D3}" type="parTrans" cxnId="{382B80FA-6C9E-455C-AE43-8C62275AD3EA}">
      <dgm:prSet/>
      <dgm:spPr/>
      <dgm:t>
        <a:bodyPr/>
        <a:lstStyle/>
        <a:p>
          <a:endParaRPr lang="es-EC" sz="1600">
            <a:solidFill>
              <a:schemeClr val="tx2"/>
            </a:solidFill>
          </a:endParaRPr>
        </a:p>
      </dgm:t>
    </dgm:pt>
    <dgm:pt modelId="{E09FD763-7008-4AEB-846A-2B9F596BA490}" type="sibTrans" cxnId="{382B80FA-6C9E-455C-AE43-8C62275AD3EA}">
      <dgm:prSet/>
      <dgm:spPr/>
      <dgm:t>
        <a:bodyPr/>
        <a:lstStyle/>
        <a:p>
          <a:endParaRPr lang="es-EC" sz="1600">
            <a:solidFill>
              <a:schemeClr val="tx2"/>
            </a:solidFill>
          </a:endParaRPr>
        </a:p>
      </dgm:t>
    </dgm:pt>
    <dgm:pt modelId="{B0BF92C1-93FC-46DA-A354-A12CBD4C6F0A}">
      <dgm:prSet phldrT="[Texto]" custT="1"/>
      <dgm:spPr>
        <a:solidFill>
          <a:srgbClr val="FFFFFF">
            <a:alpha val="40000"/>
          </a:srgbClr>
        </a:solidFill>
        <a:ln>
          <a:solidFill>
            <a:srgbClr val="CCFF66"/>
          </a:solidFill>
        </a:ln>
      </dgm:spPr>
      <dgm:t>
        <a:bodyPr/>
        <a:lstStyle/>
        <a:p>
          <a:r>
            <a:rPr lang="es-EC" sz="2000" dirty="0">
              <a:solidFill>
                <a:schemeClr val="tx2"/>
              </a:solidFill>
            </a:rPr>
            <a:t>NÚMERO DE NEGOCIACIONES OPERACIONES DE REPORTO</a:t>
          </a:r>
        </a:p>
      </dgm:t>
    </dgm:pt>
    <dgm:pt modelId="{1CD7178C-8AD8-42E6-B2C5-5F72F69E04C5}" type="parTrans" cxnId="{28B5D8FD-9600-466E-AA04-7B50E4CD36A0}">
      <dgm:prSet/>
      <dgm:spPr/>
      <dgm:t>
        <a:bodyPr/>
        <a:lstStyle/>
        <a:p>
          <a:endParaRPr lang="es-EC" sz="1600">
            <a:solidFill>
              <a:schemeClr val="tx2"/>
            </a:solidFill>
          </a:endParaRPr>
        </a:p>
      </dgm:t>
    </dgm:pt>
    <dgm:pt modelId="{F71F74EB-D343-4322-BEF5-50C0AE41F0C9}" type="sibTrans" cxnId="{28B5D8FD-9600-466E-AA04-7B50E4CD36A0}">
      <dgm:prSet/>
      <dgm:spPr/>
      <dgm:t>
        <a:bodyPr/>
        <a:lstStyle/>
        <a:p>
          <a:endParaRPr lang="es-EC" sz="1600">
            <a:solidFill>
              <a:schemeClr val="tx2"/>
            </a:solidFill>
          </a:endParaRPr>
        </a:p>
      </dgm:t>
    </dgm:pt>
    <dgm:pt modelId="{DD1FB072-26A0-4C83-A3E7-ABC85C614D0E}" type="pres">
      <dgm:prSet presAssocID="{D46CEB72-191F-4A59-B096-B890B86B8500}" presName="Name0" presStyleCnt="0">
        <dgm:presLayoutVars>
          <dgm:dir/>
          <dgm:resizeHandles val="exact"/>
        </dgm:presLayoutVars>
      </dgm:prSet>
      <dgm:spPr/>
    </dgm:pt>
    <dgm:pt modelId="{FEBF3114-5CB5-46BD-89E2-31304F96F3E6}" type="pres">
      <dgm:prSet presAssocID="{ED011C9D-71C9-4832-B588-73D17025BADD}" presName="composite" presStyleCnt="0"/>
      <dgm:spPr/>
    </dgm:pt>
    <dgm:pt modelId="{E2925166-C48F-4C8D-BC00-AAADE118381A}" type="pres">
      <dgm:prSet presAssocID="{ED011C9D-71C9-4832-B588-73D17025BADD}" presName="rect1" presStyleLbl="trAlignAcc1" presStyleIdx="0" presStyleCnt="2">
        <dgm:presLayoutVars>
          <dgm:bulletEnabled val="1"/>
        </dgm:presLayoutVars>
      </dgm:prSet>
      <dgm:spPr/>
    </dgm:pt>
    <dgm:pt modelId="{1764A045-7FBF-4127-BC4D-AAE77C73F043}" type="pres">
      <dgm:prSet presAssocID="{ED011C9D-71C9-4832-B588-73D17025BADD}" presName="rect2" presStyleLbl="fgImgPlace1" presStyleIdx="0" presStyleCnt="2"/>
      <dgm:spPr>
        <a:solidFill>
          <a:schemeClr val="accent2">
            <a:lumMod val="60000"/>
            <a:lumOff val="40000"/>
          </a:schemeClr>
        </a:solidFill>
      </dgm:spPr>
    </dgm:pt>
    <dgm:pt modelId="{92EA0F48-4352-46C8-8604-F5CE6B85F27C}" type="pres">
      <dgm:prSet presAssocID="{E09FD763-7008-4AEB-846A-2B9F596BA490}" presName="sibTrans" presStyleCnt="0"/>
      <dgm:spPr/>
    </dgm:pt>
    <dgm:pt modelId="{CD56222E-543E-46A9-B6B8-8BFFB9BDD907}" type="pres">
      <dgm:prSet presAssocID="{B0BF92C1-93FC-46DA-A354-A12CBD4C6F0A}" presName="composite" presStyleCnt="0"/>
      <dgm:spPr/>
    </dgm:pt>
    <dgm:pt modelId="{0A8F3397-C4F6-45F8-96DE-0C953B8554BE}" type="pres">
      <dgm:prSet presAssocID="{B0BF92C1-93FC-46DA-A354-A12CBD4C6F0A}" presName="rect1" presStyleLbl="trAlignAcc1" presStyleIdx="1" presStyleCnt="2" custLinFactNeighborX="299" custLinFactNeighborY="-2240">
        <dgm:presLayoutVars>
          <dgm:bulletEnabled val="1"/>
        </dgm:presLayoutVars>
      </dgm:prSet>
      <dgm:spPr/>
    </dgm:pt>
    <dgm:pt modelId="{6A376C44-12C2-4352-AA3B-B8F70ABAA1B3}" type="pres">
      <dgm:prSet presAssocID="{B0BF92C1-93FC-46DA-A354-A12CBD4C6F0A}" presName="rect2" presStyleLbl="fgImgPlace1" presStyleIdx="1" presStyleCnt="2"/>
      <dgm:spPr>
        <a:solidFill>
          <a:srgbClr val="CCFF66"/>
        </a:solidFill>
      </dgm:spPr>
    </dgm:pt>
  </dgm:ptLst>
  <dgm:cxnLst>
    <dgm:cxn modelId="{8C311570-DA44-4733-9C56-E9A5491F931B}" type="presOf" srcId="{B0BF92C1-93FC-46DA-A354-A12CBD4C6F0A}" destId="{0A8F3397-C4F6-45F8-96DE-0C953B8554BE}" srcOrd="0" destOrd="0" presId="urn:microsoft.com/office/officeart/2008/layout/PictureStrips"/>
    <dgm:cxn modelId="{FF4C2071-46DF-4069-A12B-2A004E882D30}" type="presOf" srcId="{D46CEB72-191F-4A59-B096-B890B86B8500}" destId="{DD1FB072-26A0-4C83-A3E7-ABC85C614D0E}" srcOrd="0" destOrd="0" presId="urn:microsoft.com/office/officeart/2008/layout/PictureStrips"/>
    <dgm:cxn modelId="{FA425DA6-5AFF-4614-A56A-47FCB482B837}" type="presOf" srcId="{ED011C9D-71C9-4832-B588-73D17025BADD}" destId="{E2925166-C48F-4C8D-BC00-AAADE118381A}" srcOrd="0" destOrd="0" presId="urn:microsoft.com/office/officeart/2008/layout/PictureStrips"/>
    <dgm:cxn modelId="{382B80FA-6C9E-455C-AE43-8C62275AD3EA}" srcId="{D46CEB72-191F-4A59-B096-B890B86B8500}" destId="{ED011C9D-71C9-4832-B588-73D17025BADD}" srcOrd="0" destOrd="0" parTransId="{F3BE5CF3-760F-46B5-AFFA-F7AE1FE516D3}" sibTransId="{E09FD763-7008-4AEB-846A-2B9F596BA490}"/>
    <dgm:cxn modelId="{28B5D8FD-9600-466E-AA04-7B50E4CD36A0}" srcId="{D46CEB72-191F-4A59-B096-B890B86B8500}" destId="{B0BF92C1-93FC-46DA-A354-A12CBD4C6F0A}" srcOrd="1" destOrd="0" parTransId="{1CD7178C-8AD8-42E6-B2C5-5F72F69E04C5}" sibTransId="{F71F74EB-D343-4322-BEF5-50C0AE41F0C9}"/>
    <dgm:cxn modelId="{1E5249BB-966F-460C-85C7-FFF93EC594F8}" type="presParOf" srcId="{DD1FB072-26A0-4C83-A3E7-ABC85C614D0E}" destId="{FEBF3114-5CB5-46BD-89E2-31304F96F3E6}" srcOrd="0" destOrd="0" presId="urn:microsoft.com/office/officeart/2008/layout/PictureStrips"/>
    <dgm:cxn modelId="{94436DB5-AF45-49A4-B1BC-73374D5902AB}" type="presParOf" srcId="{FEBF3114-5CB5-46BD-89E2-31304F96F3E6}" destId="{E2925166-C48F-4C8D-BC00-AAADE118381A}" srcOrd="0" destOrd="0" presId="urn:microsoft.com/office/officeart/2008/layout/PictureStrips"/>
    <dgm:cxn modelId="{17E8C131-B59B-4D2F-9F66-79520F6C49FF}" type="presParOf" srcId="{FEBF3114-5CB5-46BD-89E2-31304F96F3E6}" destId="{1764A045-7FBF-4127-BC4D-AAE77C73F043}" srcOrd="1" destOrd="0" presId="urn:microsoft.com/office/officeart/2008/layout/PictureStrips"/>
    <dgm:cxn modelId="{C11E0338-EB34-421E-AF6D-08030CA09557}" type="presParOf" srcId="{DD1FB072-26A0-4C83-A3E7-ABC85C614D0E}" destId="{92EA0F48-4352-46C8-8604-F5CE6B85F27C}" srcOrd="1" destOrd="0" presId="urn:microsoft.com/office/officeart/2008/layout/PictureStrips"/>
    <dgm:cxn modelId="{B575CBF0-3856-4548-9309-D7A5D7F2D4BB}" type="presParOf" srcId="{DD1FB072-26A0-4C83-A3E7-ABC85C614D0E}" destId="{CD56222E-543E-46A9-B6B8-8BFFB9BDD907}" srcOrd="2" destOrd="0" presId="urn:microsoft.com/office/officeart/2008/layout/PictureStrips"/>
    <dgm:cxn modelId="{1D88B4C4-F287-497A-A758-FE2BD855A438}" type="presParOf" srcId="{CD56222E-543E-46A9-B6B8-8BFFB9BDD907}" destId="{0A8F3397-C4F6-45F8-96DE-0C953B8554BE}" srcOrd="0" destOrd="0" presId="urn:microsoft.com/office/officeart/2008/layout/PictureStrips"/>
    <dgm:cxn modelId="{444D064C-E471-4F8C-844F-D86F92F1F3A7}" type="presParOf" srcId="{CD56222E-543E-46A9-B6B8-8BFFB9BDD907}" destId="{6A376C44-12C2-4352-AA3B-B8F70ABAA1B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8D0657-C4FE-4F70-B2D1-C638123374AA}"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A70E7EF6-2117-4E82-A629-B35EF60C94E5}">
      <dgm:prSet phldrT="[Texto]"/>
      <dgm:spPr/>
      <dgm:t>
        <a:bodyPr/>
        <a:lstStyle/>
        <a:p>
          <a:r>
            <a:rPr lang="es-ES" b="1" dirty="0">
              <a:solidFill>
                <a:sysClr val="windowText" lastClr="000000"/>
              </a:solidFill>
            </a:rPr>
            <a:t>Conclusiones</a:t>
          </a:r>
          <a:endParaRPr lang="es-ES" dirty="0">
            <a:solidFill>
              <a:sysClr val="windowText" lastClr="000000"/>
            </a:solidFill>
          </a:endParaRPr>
        </a:p>
      </dgm:t>
    </dgm:pt>
    <dgm:pt modelId="{46A14FFA-30B0-4307-8F57-61B318191FFE}" type="parTrans" cxnId="{11FA69A5-3A05-4A43-99DB-A6B4896C32DE}">
      <dgm:prSet/>
      <dgm:spPr/>
      <dgm:t>
        <a:bodyPr/>
        <a:lstStyle/>
        <a:p>
          <a:endParaRPr lang="es-ES">
            <a:solidFill>
              <a:sysClr val="windowText" lastClr="000000"/>
            </a:solidFill>
          </a:endParaRPr>
        </a:p>
      </dgm:t>
    </dgm:pt>
    <dgm:pt modelId="{DA328680-37DA-4323-BD28-9C7007E135B8}" type="sibTrans" cxnId="{11FA69A5-3A05-4A43-99DB-A6B4896C32DE}">
      <dgm:prSet/>
      <dgm:spPr/>
      <dgm:t>
        <a:bodyPr/>
        <a:lstStyle/>
        <a:p>
          <a:endParaRPr lang="es-ES">
            <a:solidFill>
              <a:sysClr val="windowText" lastClr="000000"/>
            </a:solidFill>
          </a:endParaRPr>
        </a:p>
      </dgm:t>
    </dgm:pt>
    <dgm:pt modelId="{0CD5F7C2-8402-4213-8C5A-BB664751F419}">
      <dgm:prSet/>
      <dgm:spPr/>
      <dgm:t>
        <a:bodyPr/>
        <a:lstStyle/>
        <a:p>
          <a:r>
            <a:rPr lang="es-MX" dirty="0">
              <a:solidFill>
                <a:sysClr val="windowText" lastClr="000000"/>
              </a:solidFill>
            </a:rPr>
            <a:t>El procedimiento para negociar una operación de reporto para cada uno de los actores que intervienen en la negociación es muy controlado.</a:t>
          </a:r>
          <a:endParaRPr lang="es-ES" dirty="0">
            <a:solidFill>
              <a:sysClr val="windowText" lastClr="000000"/>
            </a:solidFill>
          </a:endParaRPr>
        </a:p>
      </dgm:t>
    </dgm:pt>
    <dgm:pt modelId="{CE4986FA-9E09-461A-8204-35D20D69D896}" type="parTrans" cxnId="{585CF4B2-05A6-45F9-848A-4C830988F932}">
      <dgm:prSet/>
      <dgm:spPr/>
      <dgm:t>
        <a:bodyPr/>
        <a:lstStyle/>
        <a:p>
          <a:endParaRPr lang="es-ES">
            <a:solidFill>
              <a:sysClr val="windowText" lastClr="000000"/>
            </a:solidFill>
          </a:endParaRPr>
        </a:p>
      </dgm:t>
    </dgm:pt>
    <dgm:pt modelId="{F72E9A94-77A6-4AD1-A772-40E2B9F58BF8}" type="sibTrans" cxnId="{585CF4B2-05A6-45F9-848A-4C830988F932}">
      <dgm:prSet/>
      <dgm:spPr/>
      <dgm:t>
        <a:bodyPr/>
        <a:lstStyle/>
        <a:p>
          <a:endParaRPr lang="es-ES">
            <a:solidFill>
              <a:sysClr val="windowText" lastClr="000000"/>
            </a:solidFill>
          </a:endParaRPr>
        </a:p>
      </dgm:t>
    </dgm:pt>
    <dgm:pt modelId="{DC58830A-D6FC-4DBB-BA62-01A4A0FD9DEB}">
      <dgm:prSet/>
      <dgm:spPr/>
      <dgm:t>
        <a:bodyPr/>
        <a:lstStyle/>
        <a:p>
          <a:r>
            <a:rPr lang="es-MX" b="0" dirty="0">
              <a:solidFill>
                <a:sysClr val="windowText" lastClr="000000"/>
              </a:solidFill>
            </a:rPr>
            <a:t>La satisfacción de los inversionistas que se financian con operaciones de reporto es alta según </a:t>
          </a:r>
          <a:r>
            <a:rPr lang="es-MX" dirty="0">
              <a:solidFill>
                <a:sysClr val="windowText" lastClr="000000"/>
              </a:solidFill>
            </a:rPr>
            <a:t>la información que se logró obtener los inversionistas están muy satisfechos con las operaciones de </a:t>
          </a:r>
          <a:r>
            <a:rPr lang="es-MX" b="0" dirty="0">
              <a:solidFill>
                <a:sysClr val="windowText" lastClr="000000"/>
              </a:solidFill>
            </a:rPr>
            <a:t>reporto</a:t>
          </a:r>
          <a:r>
            <a:rPr lang="es-MX" dirty="0">
              <a:solidFill>
                <a:sysClr val="windowText" lastClr="000000"/>
              </a:solidFill>
            </a:rPr>
            <a:t>.</a:t>
          </a:r>
          <a:endParaRPr lang="es-ES" dirty="0">
            <a:solidFill>
              <a:sysClr val="windowText" lastClr="000000"/>
            </a:solidFill>
          </a:endParaRPr>
        </a:p>
      </dgm:t>
    </dgm:pt>
    <dgm:pt modelId="{3318B7BB-97FC-4492-ABE6-D579FA96713C}" type="parTrans" cxnId="{B5D5E122-32E4-4737-898E-7ACB86A2036E}">
      <dgm:prSet/>
      <dgm:spPr/>
      <dgm:t>
        <a:bodyPr/>
        <a:lstStyle/>
        <a:p>
          <a:endParaRPr lang="es-ES">
            <a:solidFill>
              <a:sysClr val="windowText" lastClr="000000"/>
            </a:solidFill>
          </a:endParaRPr>
        </a:p>
      </dgm:t>
    </dgm:pt>
    <dgm:pt modelId="{988D9B7D-0109-4982-BA61-791742E26AC2}" type="sibTrans" cxnId="{B5D5E122-32E4-4737-898E-7ACB86A2036E}">
      <dgm:prSet/>
      <dgm:spPr/>
      <dgm:t>
        <a:bodyPr/>
        <a:lstStyle/>
        <a:p>
          <a:endParaRPr lang="es-ES">
            <a:solidFill>
              <a:sysClr val="windowText" lastClr="000000"/>
            </a:solidFill>
          </a:endParaRPr>
        </a:p>
      </dgm:t>
    </dgm:pt>
    <dgm:pt modelId="{80BDFEEC-6493-40CE-9C26-9E285E09A214}">
      <dgm:prSet/>
      <dgm:spPr/>
      <dgm:t>
        <a:bodyPr/>
        <a:lstStyle/>
        <a:p>
          <a:r>
            <a:rPr lang="es-ES" b="1" dirty="0">
              <a:solidFill>
                <a:sysClr val="windowText" lastClr="000000"/>
              </a:solidFill>
            </a:rPr>
            <a:t>Recomendaciones</a:t>
          </a:r>
        </a:p>
      </dgm:t>
    </dgm:pt>
    <dgm:pt modelId="{5963CDF1-95A8-4F7D-9367-E9D9BE018A28}" type="parTrans" cxnId="{782E38C8-9AA8-41A8-AEEA-09C11C970F2C}">
      <dgm:prSet/>
      <dgm:spPr/>
      <dgm:t>
        <a:bodyPr/>
        <a:lstStyle/>
        <a:p>
          <a:endParaRPr lang="es-ES">
            <a:solidFill>
              <a:sysClr val="windowText" lastClr="000000"/>
            </a:solidFill>
          </a:endParaRPr>
        </a:p>
      </dgm:t>
    </dgm:pt>
    <dgm:pt modelId="{34D820C2-D55F-4DE8-8197-23F242FE1FEA}" type="sibTrans" cxnId="{782E38C8-9AA8-41A8-AEEA-09C11C970F2C}">
      <dgm:prSet/>
      <dgm:spPr/>
      <dgm:t>
        <a:bodyPr/>
        <a:lstStyle/>
        <a:p>
          <a:endParaRPr lang="es-ES">
            <a:solidFill>
              <a:sysClr val="windowText" lastClr="000000"/>
            </a:solidFill>
          </a:endParaRPr>
        </a:p>
      </dgm:t>
    </dgm:pt>
    <dgm:pt modelId="{F279A017-C917-4081-9188-7506CDCE2262}">
      <dgm:prSet/>
      <dgm:spPr/>
      <dgm:t>
        <a:bodyPr/>
        <a:lstStyle/>
        <a:p>
          <a:pPr>
            <a:buFont typeface="Symbol" panose="05050102010706020507" pitchFamily="18" charset="2"/>
            <a:buChar char=""/>
          </a:pPr>
          <a:r>
            <a:rPr lang="es-MX" dirty="0">
              <a:solidFill>
                <a:sysClr val="windowText" lastClr="000000"/>
              </a:solidFill>
            </a:rPr>
            <a:t>Actualización continua del ámbito legal para aplicar los procedimientos para negociar una operación de reporto en todos los participantes que intervienen directamente en la negociación de estas. </a:t>
          </a:r>
          <a:endParaRPr lang="es-ES" dirty="0">
            <a:solidFill>
              <a:sysClr val="windowText" lastClr="000000"/>
            </a:solidFill>
          </a:endParaRPr>
        </a:p>
      </dgm:t>
    </dgm:pt>
    <dgm:pt modelId="{86CBF1E9-11A0-4236-856E-1A072F900AC7}" type="parTrans" cxnId="{CEF73A17-3B74-4D4E-B250-75873650A8E1}">
      <dgm:prSet/>
      <dgm:spPr/>
      <dgm:t>
        <a:bodyPr/>
        <a:lstStyle/>
        <a:p>
          <a:endParaRPr lang="es-ES">
            <a:solidFill>
              <a:sysClr val="windowText" lastClr="000000"/>
            </a:solidFill>
          </a:endParaRPr>
        </a:p>
      </dgm:t>
    </dgm:pt>
    <dgm:pt modelId="{D18C2BAE-EA56-42E8-9EE7-1CDDAA1A241A}" type="sibTrans" cxnId="{CEF73A17-3B74-4D4E-B250-75873650A8E1}">
      <dgm:prSet/>
      <dgm:spPr/>
      <dgm:t>
        <a:bodyPr/>
        <a:lstStyle/>
        <a:p>
          <a:endParaRPr lang="es-ES">
            <a:solidFill>
              <a:sysClr val="windowText" lastClr="000000"/>
            </a:solidFill>
          </a:endParaRPr>
        </a:p>
      </dgm:t>
    </dgm:pt>
    <dgm:pt modelId="{54A45250-3CBD-47AC-A542-8F19D637D286}">
      <dgm:prSet/>
      <dgm:spPr/>
      <dgm:t>
        <a:bodyPr/>
        <a:lstStyle/>
        <a:p>
          <a:pPr>
            <a:buFont typeface="Symbol" panose="05050102010706020507" pitchFamily="18" charset="2"/>
            <a:buChar char=""/>
          </a:pPr>
          <a:r>
            <a:rPr lang="es-MX" dirty="0">
              <a:solidFill>
                <a:sysClr val="windowText" lastClr="000000"/>
              </a:solidFill>
            </a:rPr>
            <a:t>Activar alianzas con el sector público que permitan que estas operaciones vuelvan a crecer tanto en número de liquidaciones negociadas como en montos negociados debido a que el sector público es un importante actor en el Mercado de Valores ecuatoriano y para el impulso de estas operaciones es necesario de su participación </a:t>
          </a:r>
          <a:endParaRPr lang="es-ES" dirty="0">
            <a:solidFill>
              <a:sysClr val="windowText" lastClr="000000"/>
            </a:solidFill>
          </a:endParaRPr>
        </a:p>
      </dgm:t>
    </dgm:pt>
    <dgm:pt modelId="{76B5DB6F-612C-475F-A670-5E637681C175}" type="parTrans" cxnId="{717CD792-A1B2-4E6F-97E9-BFA2BE73A536}">
      <dgm:prSet/>
      <dgm:spPr/>
      <dgm:t>
        <a:bodyPr/>
        <a:lstStyle/>
        <a:p>
          <a:endParaRPr lang="es-ES">
            <a:solidFill>
              <a:sysClr val="windowText" lastClr="000000"/>
            </a:solidFill>
          </a:endParaRPr>
        </a:p>
      </dgm:t>
    </dgm:pt>
    <dgm:pt modelId="{982E0B13-75A9-45D7-B29E-7AEC8D146A6A}" type="sibTrans" cxnId="{717CD792-A1B2-4E6F-97E9-BFA2BE73A536}">
      <dgm:prSet/>
      <dgm:spPr/>
      <dgm:t>
        <a:bodyPr/>
        <a:lstStyle/>
        <a:p>
          <a:endParaRPr lang="es-ES">
            <a:solidFill>
              <a:sysClr val="windowText" lastClr="000000"/>
            </a:solidFill>
          </a:endParaRPr>
        </a:p>
      </dgm:t>
    </dgm:pt>
    <dgm:pt modelId="{0CC2D321-B2A6-41AB-A974-9B313F6DDF7A}">
      <dgm:prSet/>
      <dgm:spPr/>
      <dgm:t>
        <a:bodyPr/>
        <a:lstStyle/>
        <a:p>
          <a:pPr>
            <a:buFont typeface="Symbol" panose="05050102010706020507" pitchFamily="18" charset="2"/>
            <a:buChar char=""/>
          </a:pPr>
          <a:r>
            <a:rPr lang="es-MX" dirty="0">
              <a:solidFill>
                <a:sysClr val="windowText" lastClr="000000"/>
              </a:solidFill>
            </a:rPr>
            <a:t>Se recomienda a las casas de valores y a la Bolsa de Valores realizar seguimientos para medir la satisfacción de los clientes que usan operaciones de reporto para así determinar nuevas estrategias y mejoras a la estructura que presentan estas operaciones.</a:t>
          </a:r>
          <a:endParaRPr lang="es-ES" dirty="0">
            <a:solidFill>
              <a:sysClr val="windowText" lastClr="000000"/>
            </a:solidFill>
          </a:endParaRPr>
        </a:p>
      </dgm:t>
    </dgm:pt>
    <dgm:pt modelId="{11AC38D9-B9C4-4493-8BE1-B09E99378ADF}" type="parTrans" cxnId="{4C53F206-23B4-4433-AAB6-D8F74FC6ED4D}">
      <dgm:prSet/>
      <dgm:spPr/>
      <dgm:t>
        <a:bodyPr/>
        <a:lstStyle/>
        <a:p>
          <a:endParaRPr lang="es-ES">
            <a:solidFill>
              <a:sysClr val="windowText" lastClr="000000"/>
            </a:solidFill>
          </a:endParaRPr>
        </a:p>
      </dgm:t>
    </dgm:pt>
    <dgm:pt modelId="{606A0E05-9E9F-42C8-86C8-1597A56CB3B1}" type="sibTrans" cxnId="{4C53F206-23B4-4433-AAB6-D8F74FC6ED4D}">
      <dgm:prSet/>
      <dgm:spPr/>
      <dgm:t>
        <a:bodyPr/>
        <a:lstStyle/>
        <a:p>
          <a:endParaRPr lang="es-ES">
            <a:solidFill>
              <a:sysClr val="windowText" lastClr="000000"/>
            </a:solidFill>
          </a:endParaRPr>
        </a:p>
      </dgm:t>
    </dgm:pt>
    <dgm:pt modelId="{38FBDEA0-0238-4633-A7D4-F966292E8AF6}">
      <dgm:prSet/>
      <dgm:spPr/>
      <dgm:t>
        <a:bodyPr/>
        <a:lstStyle/>
        <a:p>
          <a:r>
            <a:rPr lang="es-MX" dirty="0">
              <a:solidFill>
                <a:sysClr val="windowText" lastClr="000000"/>
              </a:solidFill>
            </a:rPr>
            <a:t>Se determinó que el título valor más negociado dentro del periodo correspondiente son los títulos de renta variable.</a:t>
          </a:r>
          <a:endParaRPr lang="es-ES" dirty="0">
            <a:solidFill>
              <a:sysClr val="windowText" lastClr="000000"/>
            </a:solidFill>
          </a:endParaRPr>
        </a:p>
      </dgm:t>
    </dgm:pt>
    <dgm:pt modelId="{555698B0-77C1-42FF-8568-4161F43D5D39}" type="parTrans" cxnId="{81D33209-F0BE-4374-B7BC-0E6CB276538F}">
      <dgm:prSet/>
      <dgm:spPr/>
      <dgm:t>
        <a:bodyPr/>
        <a:lstStyle/>
        <a:p>
          <a:endParaRPr lang="es-ES">
            <a:solidFill>
              <a:sysClr val="windowText" lastClr="000000"/>
            </a:solidFill>
          </a:endParaRPr>
        </a:p>
      </dgm:t>
    </dgm:pt>
    <dgm:pt modelId="{01F546E4-698C-42C4-B9C9-AB87579D4FB4}" type="sibTrans" cxnId="{81D33209-F0BE-4374-B7BC-0E6CB276538F}">
      <dgm:prSet/>
      <dgm:spPr/>
      <dgm:t>
        <a:bodyPr/>
        <a:lstStyle/>
        <a:p>
          <a:endParaRPr lang="es-ES">
            <a:solidFill>
              <a:sysClr val="windowText" lastClr="000000"/>
            </a:solidFill>
          </a:endParaRPr>
        </a:p>
      </dgm:t>
    </dgm:pt>
    <dgm:pt modelId="{9AADC8E7-3F08-45A0-A2FE-A283F68F30BB}">
      <dgm:prSet/>
      <dgm:spPr/>
      <dgm:t>
        <a:bodyPr/>
        <a:lstStyle/>
        <a:p>
          <a:r>
            <a:rPr lang="es-MX" dirty="0">
              <a:solidFill>
                <a:sysClr val="windowText" lastClr="000000"/>
              </a:solidFill>
            </a:rPr>
            <a:t>El sector público tuvo una importante participación dentro de este periodo a pesar de que actualmente ya no negocia con operaciones de reporto.</a:t>
          </a:r>
          <a:endParaRPr lang="es-ES" dirty="0">
            <a:solidFill>
              <a:sysClr val="windowText" lastClr="000000"/>
            </a:solidFill>
          </a:endParaRPr>
        </a:p>
      </dgm:t>
    </dgm:pt>
    <dgm:pt modelId="{603B5956-0944-4D22-8DAB-4946AEE12421}" type="parTrans" cxnId="{11977851-639E-4004-9B13-B49FB49B81E4}">
      <dgm:prSet/>
      <dgm:spPr/>
      <dgm:t>
        <a:bodyPr/>
        <a:lstStyle/>
        <a:p>
          <a:endParaRPr lang="es-ES">
            <a:solidFill>
              <a:sysClr val="windowText" lastClr="000000"/>
            </a:solidFill>
          </a:endParaRPr>
        </a:p>
      </dgm:t>
    </dgm:pt>
    <dgm:pt modelId="{F44FB2E1-F7B0-4C41-B03B-F587BC701327}" type="sibTrans" cxnId="{11977851-639E-4004-9B13-B49FB49B81E4}">
      <dgm:prSet/>
      <dgm:spPr/>
      <dgm:t>
        <a:bodyPr/>
        <a:lstStyle/>
        <a:p>
          <a:endParaRPr lang="es-ES">
            <a:solidFill>
              <a:sysClr val="windowText" lastClr="000000"/>
            </a:solidFill>
          </a:endParaRPr>
        </a:p>
      </dgm:t>
    </dgm:pt>
    <dgm:pt modelId="{3E2CE661-4BDD-4AC2-87ED-843562FADF89}">
      <dgm:prSet/>
      <dgm:spPr/>
      <dgm:t>
        <a:bodyPr/>
        <a:lstStyle/>
        <a:p>
          <a:r>
            <a:rPr lang="es-MX" dirty="0">
              <a:solidFill>
                <a:sysClr val="windowText" lastClr="000000"/>
              </a:solidFill>
            </a:rPr>
            <a:t>En cuanto al número de operaciones trazadas por año presentan una tendencia creciente hasta el año 2013, luego de ese año la tendencia tiende a caer bruscamente hasta llegar al mínimo qué fue en el 2016, finalizando hasta el 2019 con 130 </a:t>
          </a:r>
          <a:r>
            <a:rPr lang="es-MX" b="0" dirty="0">
              <a:solidFill>
                <a:sysClr val="windowText" lastClr="000000"/>
              </a:solidFill>
            </a:rPr>
            <a:t>operaciones de reporto.</a:t>
          </a:r>
          <a:endParaRPr lang="es-ES" b="0" dirty="0">
            <a:solidFill>
              <a:sysClr val="windowText" lastClr="000000"/>
            </a:solidFill>
          </a:endParaRPr>
        </a:p>
      </dgm:t>
    </dgm:pt>
    <dgm:pt modelId="{77C13682-D3EA-4A77-A9A1-B9075581DB1B}" type="parTrans" cxnId="{AF4F93B0-D2AC-41E8-AB46-634322272F87}">
      <dgm:prSet/>
      <dgm:spPr/>
      <dgm:t>
        <a:bodyPr/>
        <a:lstStyle/>
        <a:p>
          <a:endParaRPr lang="es-ES">
            <a:solidFill>
              <a:sysClr val="windowText" lastClr="000000"/>
            </a:solidFill>
          </a:endParaRPr>
        </a:p>
      </dgm:t>
    </dgm:pt>
    <dgm:pt modelId="{9AFF68C9-F692-43C7-A9DA-2E56EF1D41FC}" type="sibTrans" cxnId="{AF4F93B0-D2AC-41E8-AB46-634322272F87}">
      <dgm:prSet/>
      <dgm:spPr/>
      <dgm:t>
        <a:bodyPr/>
        <a:lstStyle/>
        <a:p>
          <a:endParaRPr lang="es-ES">
            <a:solidFill>
              <a:sysClr val="windowText" lastClr="000000"/>
            </a:solidFill>
          </a:endParaRPr>
        </a:p>
      </dgm:t>
    </dgm:pt>
    <dgm:pt modelId="{918FFC01-B842-4078-BBED-C1AFA86BE495}">
      <dgm:prSet/>
      <dgm:spPr/>
      <dgm:t>
        <a:bodyPr/>
        <a:lstStyle/>
        <a:p>
          <a:r>
            <a:rPr lang="es-MX" dirty="0">
              <a:solidFill>
                <a:sysClr val="windowText" lastClr="000000"/>
              </a:solidFill>
            </a:rPr>
            <a:t>Las operaciones de reporto tienen una tasa de interés más baja para financiarse a corto plazo, también su plazo hasta 180 días permite qué este pueda cumplir con su obligación y recuperar su título valor, por último indicar que la accesibilidad teniendo un título valor a cualquiera de las dos opciones de financiamiento es mucho más sencilla. </a:t>
          </a:r>
          <a:endParaRPr lang="es-ES" dirty="0">
            <a:solidFill>
              <a:sysClr val="windowText" lastClr="000000"/>
            </a:solidFill>
          </a:endParaRPr>
        </a:p>
      </dgm:t>
    </dgm:pt>
    <dgm:pt modelId="{C7337619-97F4-484C-9467-60AD8BA8AE94}" type="parTrans" cxnId="{9BAE2DA2-B3C4-4699-A689-0B196D3DA004}">
      <dgm:prSet/>
      <dgm:spPr/>
      <dgm:t>
        <a:bodyPr/>
        <a:lstStyle/>
        <a:p>
          <a:endParaRPr lang="es-ES">
            <a:solidFill>
              <a:sysClr val="windowText" lastClr="000000"/>
            </a:solidFill>
          </a:endParaRPr>
        </a:p>
      </dgm:t>
    </dgm:pt>
    <dgm:pt modelId="{30D28DCF-F38F-4059-8B32-1772A94E5447}" type="sibTrans" cxnId="{9BAE2DA2-B3C4-4699-A689-0B196D3DA004}">
      <dgm:prSet/>
      <dgm:spPr/>
      <dgm:t>
        <a:bodyPr/>
        <a:lstStyle/>
        <a:p>
          <a:endParaRPr lang="es-ES">
            <a:solidFill>
              <a:sysClr val="windowText" lastClr="000000"/>
            </a:solidFill>
          </a:endParaRPr>
        </a:p>
      </dgm:t>
    </dgm:pt>
    <dgm:pt modelId="{3FEC6930-CAF2-44FF-B4F3-69775D353A74}" type="pres">
      <dgm:prSet presAssocID="{028D0657-C4FE-4F70-B2D1-C638123374AA}" presName="linear" presStyleCnt="0">
        <dgm:presLayoutVars>
          <dgm:dir/>
          <dgm:animLvl val="lvl"/>
          <dgm:resizeHandles val="exact"/>
        </dgm:presLayoutVars>
      </dgm:prSet>
      <dgm:spPr/>
    </dgm:pt>
    <dgm:pt modelId="{291B4526-8B02-4A40-B278-EEF9564E21E7}" type="pres">
      <dgm:prSet presAssocID="{A70E7EF6-2117-4E82-A629-B35EF60C94E5}" presName="parentLin" presStyleCnt="0"/>
      <dgm:spPr/>
    </dgm:pt>
    <dgm:pt modelId="{FF4F9F8B-FEAD-40B8-BA88-2F986676C897}" type="pres">
      <dgm:prSet presAssocID="{A70E7EF6-2117-4E82-A629-B35EF60C94E5}" presName="parentLeftMargin" presStyleLbl="node1" presStyleIdx="0" presStyleCnt="2"/>
      <dgm:spPr/>
    </dgm:pt>
    <dgm:pt modelId="{DF6EE6D1-3EE6-4510-86EF-8BA5AB181AC5}" type="pres">
      <dgm:prSet presAssocID="{A70E7EF6-2117-4E82-A629-B35EF60C94E5}" presName="parentText" presStyleLbl="node1" presStyleIdx="0" presStyleCnt="2">
        <dgm:presLayoutVars>
          <dgm:chMax val="0"/>
          <dgm:bulletEnabled val="1"/>
        </dgm:presLayoutVars>
      </dgm:prSet>
      <dgm:spPr/>
    </dgm:pt>
    <dgm:pt modelId="{E8F938DB-385B-410A-B0CA-A06CFC7D7BC5}" type="pres">
      <dgm:prSet presAssocID="{A70E7EF6-2117-4E82-A629-B35EF60C94E5}" presName="negativeSpace" presStyleCnt="0"/>
      <dgm:spPr/>
    </dgm:pt>
    <dgm:pt modelId="{A391D816-DCFD-4CA6-A4AF-6C5EF203B00B}" type="pres">
      <dgm:prSet presAssocID="{A70E7EF6-2117-4E82-A629-B35EF60C94E5}" presName="childText" presStyleLbl="conFgAcc1" presStyleIdx="0" presStyleCnt="2">
        <dgm:presLayoutVars>
          <dgm:bulletEnabled val="1"/>
        </dgm:presLayoutVars>
      </dgm:prSet>
      <dgm:spPr/>
    </dgm:pt>
    <dgm:pt modelId="{427940F7-AF70-48A2-A5DD-3487DAF8C292}" type="pres">
      <dgm:prSet presAssocID="{DA328680-37DA-4323-BD28-9C7007E135B8}" presName="spaceBetweenRectangles" presStyleCnt="0"/>
      <dgm:spPr/>
    </dgm:pt>
    <dgm:pt modelId="{4839612E-4611-4D19-BB3B-686F322084DD}" type="pres">
      <dgm:prSet presAssocID="{80BDFEEC-6493-40CE-9C26-9E285E09A214}" presName="parentLin" presStyleCnt="0"/>
      <dgm:spPr/>
    </dgm:pt>
    <dgm:pt modelId="{81B9C751-F6B6-4755-9699-69D82DD4F517}" type="pres">
      <dgm:prSet presAssocID="{80BDFEEC-6493-40CE-9C26-9E285E09A214}" presName="parentLeftMargin" presStyleLbl="node1" presStyleIdx="0" presStyleCnt="2"/>
      <dgm:spPr/>
    </dgm:pt>
    <dgm:pt modelId="{3EB880C7-A1CD-41B2-963C-98E9C93542CC}" type="pres">
      <dgm:prSet presAssocID="{80BDFEEC-6493-40CE-9C26-9E285E09A214}" presName="parentText" presStyleLbl="node1" presStyleIdx="1" presStyleCnt="2">
        <dgm:presLayoutVars>
          <dgm:chMax val="0"/>
          <dgm:bulletEnabled val="1"/>
        </dgm:presLayoutVars>
      </dgm:prSet>
      <dgm:spPr/>
    </dgm:pt>
    <dgm:pt modelId="{94A3F9E5-8190-42F1-8D79-3AF683F4CED8}" type="pres">
      <dgm:prSet presAssocID="{80BDFEEC-6493-40CE-9C26-9E285E09A214}" presName="negativeSpace" presStyleCnt="0"/>
      <dgm:spPr/>
    </dgm:pt>
    <dgm:pt modelId="{C388F86C-378C-46E1-8E6B-C23E56267522}" type="pres">
      <dgm:prSet presAssocID="{80BDFEEC-6493-40CE-9C26-9E285E09A214}" presName="childText" presStyleLbl="conFgAcc1" presStyleIdx="1" presStyleCnt="2">
        <dgm:presLayoutVars>
          <dgm:bulletEnabled val="1"/>
        </dgm:presLayoutVars>
      </dgm:prSet>
      <dgm:spPr/>
    </dgm:pt>
  </dgm:ptLst>
  <dgm:cxnLst>
    <dgm:cxn modelId="{4C53F206-23B4-4433-AAB6-D8F74FC6ED4D}" srcId="{80BDFEEC-6493-40CE-9C26-9E285E09A214}" destId="{0CC2D321-B2A6-41AB-A974-9B313F6DDF7A}" srcOrd="2" destOrd="0" parTransId="{11AC38D9-B9C4-4493-8BE1-B09E99378ADF}" sibTransId="{606A0E05-9E9F-42C8-86C8-1597A56CB3B1}"/>
    <dgm:cxn modelId="{81D33209-F0BE-4374-B7BC-0E6CB276538F}" srcId="{A70E7EF6-2117-4E82-A629-B35EF60C94E5}" destId="{38FBDEA0-0238-4633-A7D4-F966292E8AF6}" srcOrd="1" destOrd="0" parTransId="{555698B0-77C1-42FF-8568-4161F43D5D39}" sibTransId="{01F546E4-698C-42C4-B9C9-AB87579D4FB4}"/>
    <dgm:cxn modelId="{CEF73A17-3B74-4D4E-B250-75873650A8E1}" srcId="{80BDFEEC-6493-40CE-9C26-9E285E09A214}" destId="{F279A017-C917-4081-9188-7506CDCE2262}" srcOrd="0" destOrd="0" parTransId="{86CBF1E9-11A0-4236-856E-1A072F900AC7}" sibTransId="{D18C2BAE-EA56-42E8-9EE7-1CDDAA1A241A}"/>
    <dgm:cxn modelId="{B5D5E122-32E4-4737-898E-7ACB86A2036E}" srcId="{A70E7EF6-2117-4E82-A629-B35EF60C94E5}" destId="{DC58830A-D6FC-4DBB-BA62-01A4A0FD9DEB}" srcOrd="4" destOrd="0" parTransId="{3318B7BB-97FC-4492-ABE6-D579FA96713C}" sibTransId="{988D9B7D-0109-4982-BA61-791742E26AC2}"/>
    <dgm:cxn modelId="{10B7275C-EEAF-4FD4-90E5-67BBEF40F5B4}" type="presOf" srcId="{0CC2D321-B2A6-41AB-A974-9B313F6DDF7A}" destId="{C388F86C-378C-46E1-8E6B-C23E56267522}" srcOrd="0" destOrd="2" presId="urn:microsoft.com/office/officeart/2005/8/layout/list1"/>
    <dgm:cxn modelId="{11977851-639E-4004-9B13-B49FB49B81E4}" srcId="{A70E7EF6-2117-4E82-A629-B35EF60C94E5}" destId="{9AADC8E7-3F08-45A0-A2FE-A283F68F30BB}" srcOrd="2" destOrd="0" parTransId="{603B5956-0944-4D22-8DAB-4946AEE12421}" sibTransId="{F44FB2E1-F7B0-4C41-B03B-F587BC701327}"/>
    <dgm:cxn modelId="{2C1DFB75-F710-440D-B064-D9A2B8FB310D}" type="presOf" srcId="{3E2CE661-4BDD-4AC2-87ED-843562FADF89}" destId="{A391D816-DCFD-4CA6-A4AF-6C5EF203B00B}" srcOrd="0" destOrd="3" presId="urn:microsoft.com/office/officeart/2005/8/layout/list1"/>
    <dgm:cxn modelId="{A2CB4A83-C8CB-4B99-A5F4-2AFD825A7BDB}" type="presOf" srcId="{80BDFEEC-6493-40CE-9C26-9E285E09A214}" destId="{3EB880C7-A1CD-41B2-963C-98E9C93542CC}" srcOrd="1" destOrd="0" presId="urn:microsoft.com/office/officeart/2005/8/layout/list1"/>
    <dgm:cxn modelId="{F4238E83-D73F-4871-AF20-BF6BCFC19E43}" type="presOf" srcId="{A70E7EF6-2117-4E82-A629-B35EF60C94E5}" destId="{FF4F9F8B-FEAD-40B8-BA88-2F986676C897}" srcOrd="0" destOrd="0" presId="urn:microsoft.com/office/officeart/2005/8/layout/list1"/>
    <dgm:cxn modelId="{0A4B6284-0426-4C8D-8FE5-51F37F841BB4}" type="presOf" srcId="{9AADC8E7-3F08-45A0-A2FE-A283F68F30BB}" destId="{A391D816-DCFD-4CA6-A4AF-6C5EF203B00B}" srcOrd="0" destOrd="2" presId="urn:microsoft.com/office/officeart/2005/8/layout/list1"/>
    <dgm:cxn modelId="{0EC5AB86-14AF-4676-A294-8CA0EE89C969}" type="presOf" srcId="{54A45250-3CBD-47AC-A542-8F19D637D286}" destId="{C388F86C-378C-46E1-8E6B-C23E56267522}" srcOrd="0" destOrd="1" presId="urn:microsoft.com/office/officeart/2005/8/layout/list1"/>
    <dgm:cxn modelId="{13134788-15B0-4655-9842-8051E06F299D}" type="presOf" srcId="{DC58830A-D6FC-4DBB-BA62-01A4A0FD9DEB}" destId="{A391D816-DCFD-4CA6-A4AF-6C5EF203B00B}" srcOrd="0" destOrd="4" presId="urn:microsoft.com/office/officeart/2005/8/layout/list1"/>
    <dgm:cxn modelId="{A2CB3891-285D-4DE7-B85D-4DA374D4AA93}" type="presOf" srcId="{F279A017-C917-4081-9188-7506CDCE2262}" destId="{C388F86C-378C-46E1-8E6B-C23E56267522}" srcOrd="0" destOrd="0" presId="urn:microsoft.com/office/officeart/2005/8/layout/list1"/>
    <dgm:cxn modelId="{717CD792-A1B2-4E6F-97E9-BFA2BE73A536}" srcId="{80BDFEEC-6493-40CE-9C26-9E285E09A214}" destId="{54A45250-3CBD-47AC-A542-8F19D637D286}" srcOrd="1" destOrd="0" parTransId="{76B5DB6F-612C-475F-A670-5E637681C175}" sibTransId="{982E0B13-75A9-45D7-B29E-7AEC8D146A6A}"/>
    <dgm:cxn modelId="{B06E2C9B-23BF-4802-9712-6AEB91BAE509}" type="presOf" srcId="{918FFC01-B842-4078-BBED-C1AFA86BE495}" destId="{A391D816-DCFD-4CA6-A4AF-6C5EF203B00B}" srcOrd="0" destOrd="5" presId="urn:microsoft.com/office/officeart/2005/8/layout/list1"/>
    <dgm:cxn modelId="{9BAE2DA2-B3C4-4699-A689-0B196D3DA004}" srcId="{A70E7EF6-2117-4E82-A629-B35EF60C94E5}" destId="{918FFC01-B842-4078-BBED-C1AFA86BE495}" srcOrd="5" destOrd="0" parTransId="{C7337619-97F4-484C-9467-60AD8BA8AE94}" sibTransId="{30D28DCF-F38F-4059-8B32-1772A94E5447}"/>
    <dgm:cxn modelId="{11FA69A5-3A05-4A43-99DB-A6B4896C32DE}" srcId="{028D0657-C4FE-4F70-B2D1-C638123374AA}" destId="{A70E7EF6-2117-4E82-A629-B35EF60C94E5}" srcOrd="0" destOrd="0" parTransId="{46A14FFA-30B0-4307-8F57-61B318191FFE}" sibTransId="{DA328680-37DA-4323-BD28-9C7007E135B8}"/>
    <dgm:cxn modelId="{D9E4E0AC-9CC7-49A5-B0C8-D3588102FC98}" type="presOf" srcId="{80BDFEEC-6493-40CE-9C26-9E285E09A214}" destId="{81B9C751-F6B6-4755-9699-69D82DD4F517}" srcOrd="0" destOrd="0" presId="urn:microsoft.com/office/officeart/2005/8/layout/list1"/>
    <dgm:cxn modelId="{AF4F93B0-D2AC-41E8-AB46-634322272F87}" srcId="{A70E7EF6-2117-4E82-A629-B35EF60C94E5}" destId="{3E2CE661-4BDD-4AC2-87ED-843562FADF89}" srcOrd="3" destOrd="0" parTransId="{77C13682-D3EA-4A77-A9A1-B9075581DB1B}" sibTransId="{9AFF68C9-F692-43C7-A9DA-2E56EF1D41FC}"/>
    <dgm:cxn modelId="{585CF4B2-05A6-45F9-848A-4C830988F932}" srcId="{A70E7EF6-2117-4E82-A629-B35EF60C94E5}" destId="{0CD5F7C2-8402-4213-8C5A-BB664751F419}" srcOrd="0" destOrd="0" parTransId="{CE4986FA-9E09-461A-8204-35D20D69D896}" sibTransId="{F72E9A94-77A6-4AD1-A772-40E2B9F58BF8}"/>
    <dgm:cxn modelId="{958F2DC2-D3AE-4A32-8A18-E6218345D8CC}" type="presOf" srcId="{A70E7EF6-2117-4E82-A629-B35EF60C94E5}" destId="{DF6EE6D1-3EE6-4510-86EF-8BA5AB181AC5}" srcOrd="1" destOrd="0" presId="urn:microsoft.com/office/officeart/2005/8/layout/list1"/>
    <dgm:cxn modelId="{5F501AC4-8A6C-48AA-A5D2-2FE3763B26A1}" type="presOf" srcId="{38FBDEA0-0238-4633-A7D4-F966292E8AF6}" destId="{A391D816-DCFD-4CA6-A4AF-6C5EF203B00B}" srcOrd="0" destOrd="1" presId="urn:microsoft.com/office/officeart/2005/8/layout/list1"/>
    <dgm:cxn modelId="{782E38C8-9AA8-41A8-AEEA-09C11C970F2C}" srcId="{028D0657-C4FE-4F70-B2D1-C638123374AA}" destId="{80BDFEEC-6493-40CE-9C26-9E285E09A214}" srcOrd="1" destOrd="0" parTransId="{5963CDF1-95A8-4F7D-9367-E9D9BE018A28}" sibTransId="{34D820C2-D55F-4DE8-8197-23F242FE1FEA}"/>
    <dgm:cxn modelId="{0A494BDB-DFD2-49D6-A805-9377EE0B3D8A}" type="presOf" srcId="{0CD5F7C2-8402-4213-8C5A-BB664751F419}" destId="{A391D816-DCFD-4CA6-A4AF-6C5EF203B00B}" srcOrd="0" destOrd="0" presId="urn:microsoft.com/office/officeart/2005/8/layout/list1"/>
    <dgm:cxn modelId="{B7068EE3-61C6-475E-8F31-9C61135130A1}" type="presOf" srcId="{028D0657-C4FE-4F70-B2D1-C638123374AA}" destId="{3FEC6930-CAF2-44FF-B4F3-69775D353A74}" srcOrd="0" destOrd="0" presId="urn:microsoft.com/office/officeart/2005/8/layout/list1"/>
    <dgm:cxn modelId="{185CEFFB-BE43-4331-A9F0-E37DD7C4F038}" type="presParOf" srcId="{3FEC6930-CAF2-44FF-B4F3-69775D353A74}" destId="{291B4526-8B02-4A40-B278-EEF9564E21E7}" srcOrd="0" destOrd="0" presId="urn:microsoft.com/office/officeart/2005/8/layout/list1"/>
    <dgm:cxn modelId="{C54C2431-D35B-42CE-A81E-5061262B5420}" type="presParOf" srcId="{291B4526-8B02-4A40-B278-EEF9564E21E7}" destId="{FF4F9F8B-FEAD-40B8-BA88-2F986676C897}" srcOrd="0" destOrd="0" presId="urn:microsoft.com/office/officeart/2005/8/layout/list1"/>
    <dgm:cxn modelId="{E6701743-0B10-4347-8638-5A4C7DF76395}" type="presParOf" srcId="{291B4526-8B02-4A40-B278-EEF9564E21E7}" destId="{DF6EE6D1-3EE6-4510-86EF-8BA5AB181AC5}" srcOrd="1" destOrd="0" presId="urn:microsoft.com/office/officeart/2005/8/layout/list1"/>
    <dgm:cxn modelId="{31A55003-9342-4D6D-AFE5-954DFE9D5735}" type="presParOf" srcId="{3FEC6930-CAF2-44FF-B4F3-69775D353A74}" destId="{E8F938DB-385B-410A-B0CA-A06CFC7D7BC5}" srcOrd="1" destOrd="0" presId="urn:microsoft.com/office/officeart/2005/8/layout/list1"/>
    <dgm:cxn modelId="{438D5319-7895-4CE5-90A5-6F7DB0F230CD}" type="presParOf" srcId="{3FEC6930-CAF2-44FF-B4F3-69775D353A74}" destId="{A391D816-DCFD-4CA6-A4AF-6C5EF203B00B}" srcOrd="2" destOrd="0" presId="urn:microsoft.com/office/officeart/2005/8/layout/list1"/>
    <dgm:cxn modelId="{54662B37-313E-4A07-8A73-C3103933060A}" type="presParOf" srcId="{3FEC6930-CAF2-44FF-B4F3-69775D353A74}" destId="{427940F7-AF70-48A2-A5DD-3487DAF8C292}" srcOrd="3" destOrd="0" presId="urn:microsoft.com/office/officeart/2005/8/layout/list1"/>
    <dgm:cxn modelId="{92E42D91-3059-4E47-A0A7-9F6FE3367915}" type="presParOf" srcId="{3FEC6930-CAF2-44FF-B4F3-69775D353A74}" destId="{4839612E-4611-4D19-BB3B-686F322084DD}" srcOrd="4" destOrd="0" presId="urn:microsoft.com/office/officeart/2005/8/layout/list1"/>
    <dgm:cxn modelId="{874EEF6C-3B98-4463-83A2-4B09D8B4C947}" type="presParOf" srcId="{4839612E-4611-4D19-BB3B-686F322084DD}" destId="{81B9C751-F6B6-4755-9699-69D82DD4F517}" srcOrd="0" destOrd="0" presId="urn:microsoft.com/office/officeart/2005/8/layout/list1"/>
    <dgm:cxn modelId="{1BBFB011-DCEB-4119-93D3-A90D4D81306A}" type="presParOf" srcId="{4839612E-4611-4D19-BB3B-686F322084DD}" destId="{3EB880C7-A1CD-41B2-963C-98E9C93542CC}" srcOrd="1" destOrd="0" presId="urn:microsoft.com/office/officeart/2005/8/layout/list1"/>
    <dgm:cxn modelId="{E519C7FD-117A-49CB-BC5A-24169E4C8388}" type="presParOf" srcId="{3FEC6930-CAF2-44FF-B4F3-69775D353A74}" destId="{94A3F9E5-8190-42F1-8D79-3AF683F4CED8}" srcOrd="5" destOrd="0" presId="urn:microsoft.com/office/officeart/2005/8/layout/list1"/>
    <dgm:cxn modelId="{DD76CE8A-5F0E-4F49-8C95-553EA9AAB828}" type="presParOf" srcId="{3FEC6930-CAF2-44FF-B4F3-69775D353A74}" destId="{C388F86C-378C-46E1-8E6B-C23E5626752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DE116-DAAA-4B86-9CBC-AC2A3B8E4F84}" type="doc">
      <dgm:prSet loTypeId="urn:microsoft.com/office/officeart/2008/layout/PictureStrips" loCatId="list" qsTypeId="urn:microsoft.com/office/officeart/2005/8/quickstyle/simple3" qsCatId="simple" csTypeId="urn:microsoft.com/office/officeart/2005/8/colors/colorful4" csCatId="colorful" phldr="1"/>
      <dgm:spPr/>
      <dgm:t>
        <a:bodyPr/>
        <a:lstStyle/>
        <a:p>
          <a:endParaRPr lang="es-ES"/>
        </a:p>
      </dgm:t>
    </dgm:pt>
    <dgm:pt modelId="{344634A6-5BD1-4884-BA4B-E2845599148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000" dirty="0">
              <a:solidFill>
                <a:schemeClr val="tx2"/>
              </a:solidFill>
            </a:rPr>
            <a:t>Bolsa</a:t>
          </a:r>
          <a:r>
            <a:rPr lang="es-ES" sz="2000" baseline="0" dirty="0">
              <a:solidFill>
                <a:schemeClr val="tx2"/>
              </a:solidFill>
            </a:rPr>
            <a:t> de Valores de Quito </a:t>
          </a:r>
          <a:endParaRPr lang="es-ES" sz="2000" dirty="0">
            <a:solidFill>
              <a:schemeClr val="tx2"/>
            </a:solidFill>
          </a:endParaRPr>
        </a:p>
      </dgm:t>
    </dgm:pt>
    <dgm:pt modelId="{C4EC6592-0E74-4DE0-BF83-72B14F3F7FBE}" type="parTrans" cxnId="{6ED3E417-651E-4BA2-8438-4938CE70957B}">
      <dgm:prSet/>
      <dgm:spPr/>
      <dgm:t>
        <a:bodyPr/>
        <a:lstStyle/>
        <a:p>
          <a:endParaRPr lang="es-ES" sz="2000">
            <a:solidFill>
              <a:schemeClr val="tx2"/>
            </a:solidFill>
          </a:endParaRPr>
        </a:p>
      </dgm:t>
    </dgm:pt>
    <dgm:pt modelId="{98D96079-FD27-4DA7-8AAB-00C9711F33B4}" type="sibTrans" cxnId="{6ED3E417-651E-4BA2-8438-4938CE70957B}">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s-ES" sz="2000">
            <a:solidFill>
              <a:schemeClr val="tx2"/>
            </a:solidFill>
          </a:endParaRPr>
        </a:p>
      </dgm:t>
    </dgm:pt>
    <dgm:pt modelId="{18DE61E0-2E18-429F-9077-15B6525CFD3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AR" sz="2000" dirty="0">
              <a:solidFill>
                <a:schemeClr val="tx2"/>
              </a:solidFill>
            </a:rPr>
            <a:t>Periodo 2010-2019.</a:t>
          </a:r>
          <a:endParaRPr lang="es-ES" sz="2000" dirty="0">
            <a:solidFill>
              <a:schemeClr val="tx2"/>
            </a:solidFill>
          </a:endParaRPr>
        </a:p>
      </dgm:t>
    </dgm:pt>
    <dgm:pt modelId="{EDE85C30-B7CC-4A23-9A2B-B5D27232564D}" type="parTrans" cxnId="{42FCBA57-72CF-4320-9149-9062A4AE771F}">
      <dgm:prSet/>
      <dgm:spPr/>
      <dgm:t>
        <a:bodyPr/>
        <a:lstStyle/>
        <a:p>
          <a:endParaRPr lang="es-ES" sz="2000">
            <a:solidFill>
              <a:schemeClr val="tx2"/>
            </a:solidFill>
          </a:endParaRPr>
        </a:p>
      </dgm:t>
    </dgm:pt>
    <dgm:pt modelId="{8EC97599-CDB1-42CC-A1EE-48B95F75F108}" type="sibTrans" cxnId="{42FCBA57-72CF-4320-9149-9062A4AE771F}">
      <dgm:prSet/>
      <dgm:spPr/>
      <dgm:t>
        <a:bodyPr/>
        <a:lstStyle/>
        <a:p>
          <a:endParaRPr lang="es-ES" sz="2000">
            <a:solidFill>
              <a:schemeClr val="tx2"/>
            </a:solidFill>
          </a:endParaRPr>
        </a:p>
      </dgm:t>
    </dgm:pt>
    <dgm:pt modelId="{49FDA3C6-6668-4D38-A7A5-03343BC1618A}" type="pres">
      <dgm:prSet presAssocID="{3C0DE116-DAAA-4B86-9CBC-AC2A3B8E4F84}" presName="Name0" presStyleCnt="0">
        <dgm:presLayoutVars>
          <dgm:dir/>
          <dgm:resizeHandles val="exact"/>
        </dgm:presLayoutVars>
      </dgm:prSet>
      <dgm:spPr/>
    </dgm:pt>
    <dgm:pt modelId="{A73F4671-FA36-4705-916B-C49CC16EA0D1}" type="pres">
      <dgm:prSet presAssocID="{344634A6-5BD1-4884-BA4B-E28455991484}" presName="composite" presStyleCnt="0"/>
      <dgm:spPr/>
    </dgm:pt>
    <dgm:pt modelId="{DEEAE7F9-CF4C-4FDF-92E9-020F473696C0}" type="pres">
      <dgm:prSet presAssocID="{344634A6-5BD1-4884-BA4B-E28455991484}" presName="rect1" presStyleLbl="trAlignAcc1" presStyleIdx="0" presStyleCnt="2">
        <dgm:presLayoutVars>
          <dgm:bulletEnabled val="1"/>
        </dgm:presLayoutVars>
      </dgm:prSet>
      <dgm:spPr/>
    </dgm:pt>
    <dgm:pt modelId="{C5DF0A40-DA47-4795-B466-776FE342B34F}" type="pres">
      <dgm:prSet presAssocID="{344634A6-5BD1-4884-BA4B-E28455991484}" presName="rect2" presStyleLbl="fgImgPlace1" presStyleIdx="0" presStyleCnt="2"/>
      <dgm:spPr>
        <a:blipFill rotWithShape="1">
          <a:blip xmlns:r="http://schemas.openxmlformats.org/officeDocument/2006/relationships" r:embed="rId1"/>
          <a:srcRect/>
          <a:stretch>
            <a:fillRect l="-34000" r="-34000"/>
          </a:stretch>
        </a:blipFill>
      </dgm:spPr>
    </dgm:pt>
    <dgm:pt modelId="{EEEB8C20-BD45-4066-BF4C-0BFA517BEE8E}" type="pres">
      <dgm:prSet presAssocID="{98D96079-FD27-4DA7-8AAB-00C9711F33B4}" presName="sibTrans" presStyleCnt="0"/>
      <dgm:spPr/>
    </dgm:pt>
    <dgm:pt modelId="{05C36528-C2EC-4EC0-BEFF-D941D54D6669}" type="pres">
      <dgm:prSet presAssocID="{18DE61E0-2E18-429F-9077-15B6525CFD3C}" presName="composite" presStyleCnt="0"/>
      <dgm:spPr/>
    </dgm:pt>
    <dgm:pt modelId="{ACC34EBE-7B1D-4DF9-89BB-763AA83A79EE}" type="pres">
      <dgm:prSet presAssocID="{18DE61E0-2E18-429F-9077-15B6525CFD3C}" presName="rect1" presStyleLbl="trAlignAcc1" presStyleIdx="1" presStyleCnt="2">
        <dgm:presLayoutVars>
          <dgm:bulletEnabled val="1"/>
        </dgm:presLayoutVars>
      </dgm:prSet>
      <dgm:spPr/>
    </dgm:pt>
    <dgm:pt modelId="{3DB0CDBC-2360-43F0-9DE3-D6B602368001}" type="pres">
      <dgm:prSet presAssocID="{18DE61E0-2E18-429F-9077-15B6525CFD3C}" presName="rect2" presStyleLbl="fgImgPlace1" presStyleIdx="1" presStyleCnt="2"/>
      <dgm:spPr>
        <a:blipFill rotWithShape="1">
          <a:blip xmlns:r="http://schemas.openxmlformats.org/officeDocument/2006/relationships" r:embed="rId2"/>
          <a:srcRect/>
          <a:stretch>
            <a:fillRect l="-34000" r="-34000"/>
          </a:stretch>
        </a:blipFill>
      </dgm:spPr>
    </dgm:pt>
  </dgm:ptLst>
  <dgm:cxnLst>
    <dgm:cxn modelId="{6ED3E417-651E-4BA2-8438-4938CE70957B}" srcId="{3C0DE116-DAAA-4B86-9CBC-AC2A3B8E4F84}" destId="{344634A6-5BD1-4884-BA4B-E28455991484}" srcOrd="0" destOrd="0" parTransId="{C4EC6592-0E74-4DE0-BF83-72B14F3F7FBE}" sibTransId="{98D96079-FD27-4DA7-8AAB-00C9711F33B4}"/>
    <dgm:cxn modelId="{C874C619-3467-4BD6-BAA7-6CECB95A101D}" type="presOf" srcId="{18DE61E0-2E18-429F-9077-15B6525CFD3C}" destId="{ACC34EBE-7B1D-4DF9-89BB-763AA83A79EE}" srcOrd="0" destOrd="0" presId="urn:microsoft.com/office/officeart/2008/layout/PictureStrips"/>
    <dgm:cxn modelId="{797B8B24-EE8F-43A6-92C0-B818D581BD4D}" type="presOf" srcId="{3C0DE116-DAAA-4B86-9CBC-AC2A3B8E4F84}" destId="{49FDA3C6-6668-4D38-A7A5-03343BC1618A}" srcOrd="0" destOrd="0" presId="urn:microsoft.com/office/officeart/2008/layout/PictureStrips"/>
    <dgm:cxn modelId="{A0EB082E-D428-4ACF-B861-D2E99F905D4C}" type="presOf" srcId="{344634A6-5BD1-4884-BA4B-E28455991484}" destId="{DEEAE7F9-CF4C-4FDF-92E9-020F473696C0}" srcOrd="0" destOrd="0" presId="urn:microsoft.com/office/officeart/2008/layout/PictureStrips"/>
    <dgm:cxn modelId="{42FCBA57-72CF-4320-9149-9062A4AE771F}" srcId="{3C0DE116-DAAA-4B86-9CBC-AC2A3B8E4F84}" destId="{18DE61E0-2E18-429F-9077-15B6525CFD3C}" srcOrd="1" destOrd="0" parTransId="{EDE85C30-B7CC-4A23-9A2B-B5D27232564D}" sibTransId="{8EC97599-CDB1-42CC-A1EE-48B95F75F108}"/>
    <dgm:cxn modelId="{B2C77821-A518-4BF1-8F06-C0568DB8F0ED}" type="presParOf" srcId="{49FDA3C6-6668-4D38-A7A5-03343BC1618A}" destId="{A73F4671-FA36-4705-916B-C49CC16EA0D1}" srcOrd="0" destOrd="0" presId="urn:microsoft.com/office/officeart/2008/layout/PictureStrips"/>
    <dgm:cxn modelId="{392384A4-90E2-407D-9403-CE92BE9779E5}" type="presParOf" srcId="{A73F4671-FA36-4705-916B-C49CC16EA0D1}" destId="{DEEAE7F9-CF4C-4FDF-92E9-020F473696C0}" srcOrd="0" destOrd="0" presId="urn:microsoft.com/office/officeart/2008/layout/PictureStrips"/>
    <dgm:cxn modelId="{F35F6253-F0F8-47E6-A4C3-2AF42943AE5D}" type="presParOf" srcId="{A73F4671-FA36-4705-916B-C49CC16EA0D1}" destId="{C5DF0A40-DA47-4795-B466-776FE342B34F}" srcOrd="1" destOrd="0" presId="urn:microsoft.com/office/officeart/2008/layout/PictureStrips"/>
    <dgm:cxn modelId="{317A41D3-07BF-4E09-954B-0D592EB40B07}" type="presParOf" srcId="{49FDA3C6-6668-4D38-A7A5-03343BC1618A}" destId="{EEEB8C20-BD45-4066-BF4C-0BFA517BEE8E}" srcOrd="1" destOrd="0" presId="urn:microsoft.com/office/officeart/2008/layout/PictureStrips"/>
    <dgm:cxn modelId="{F59C7184-17B2-44F2-9FE9-91D91405252B}" type="presParOf" srcId="{49FDA3C6-6668-4D38-A7A5-03343BC1618A}" destId="{05C36528-C2EC-4EC0-BEFF-D941D54D6669}" srcOrd="2" destOrd="0" presId="urn:microsoft.com/office/officeart/2008/layout/PictureStrips"/>
    <dgm:cxn modelId="{3628B9BA-0EAB-459B-9155-032EAFB4CC82}" type="presParOf" srcId="{05C36528-C2EC-4EC0-BEFF-D941D54D6669}" destId="{ACC34EBE-7B1D-4DF9-89BB-763AA83A79EE}" srcOrd="0" destOrd="0" presId="urn:microsoft.com/office/officeart/2008/layout/PictureStrips"/>
    <dgm:cxn modelId="{EAF06F58-130F-425A-A665-0E6C29433394}" type="presParOf" srcId="{05C36528-C2EC-4EC0-BEFF-D941D54D6669}" destId="{3DB0CDBC-2360-43F0-9DE3-D6B60236800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260F7-0106-4EF0-B4DF-19EF6DFCCC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6F3C17C-96D0-40E3-846E-8632C01F0AD5}">
      <dgm:prSet phldrT="[Texto]" custT="1"/>
      <dgm:spPr/>
      <dgm:t>
        <a:bodyPr/>
        <a:lstStyle/>
        <a:p>
          <a:pPr algn="ctr"/>
          <a:r>
            <a:rPr lang="es-ES" sz="2400" dirty="0">
              <a:solidFill>
                <a:schemeClr val="tx2"/>
              </a:solidFill>
              <a:effectLst/>
            </a:rPr>
            <a:t>Operaciones de reporto </a:t>
          </a:r>
        </a:p>
      </dgm:t>
    </dgm:pt>
    <dgm:pt modelId="{91366391-BD6F-433C-9F78-C465481C018A}" type="parTrans" cxnId="{4D563006-34BD-4DDE-A92E-CD3503F40011}">
      <dgm:prSet/>
      <dgm:spPr/>
      <dgm:t>
        <a:bodyPr/>
        <a:lstStyle/>
        <a:p>
          <a:endParaRPr lang="es-ES" sz="2000">
            <a:effectLst/>
          </a:endParaRPr>
        </a:p>
      </dgm:t>
    </dgm:pt>
    <dgm:pt modelId="{B5D40F3D-18D1-4179-B2F9-AE41B05E1EB6}" type="sibTrans" cxnId="{4D563006-34BD-4DDE-A92E-CD3503F40011}">
      <dgm:prSet/>
      <dgm:spPr/>
      <dgm:t>
        <a:bodyPr/>
        <a:lstStyle/>
        <a:p>
          <a:endParaRPr lang="es-ES" sz="2000">
            <a:effectLst/>
          </a:endParaRPr>
        </a:p>
      </dgm:t>
    </dgm:pt>
    <dgm:pt modelId="{21B5D347-A613-4281-853B-15C36A8EA364}" type="pres">
      <dgm:prSet presAssocID="{914260F7-0106-4EF0-B4DF-19EF6DFCCC81}" presName="vert0" presStyleCnt="0">
        <dgm:presLayoutVars>
          <dgm:dir/>
          <dgm:animOne val="branch"/>
          <dgm:animLvl val="lvl"/>
        </dgm:presLayoutVars>
      </dgm:prSet>
      <dgm:spPr/>
    </dgm:pt>
    <dgm:pt modelId="{0D386086-8A39-4CFA-B759-A50753A15A2F}" type="pres">
      <dgm:prSet presAssocID="{76F3C17C-96D0-40E3-846E-8632C01F0AD5}" presName="thickLine" presStyleLbl="alignNode1" presStyleIdx="0" presStyleCnt="1"/>
      <dgm:spPr/>
    </dgm:pt>
    <dgm:pt modelId="{AF187CAF-003F-4261-AC43-29B9431A8191}" type="pres">
      <dgm:prSet presAssocID="{76F3C17C-96D0-40E3-846E-8632C01F0AD5}" presName="horz1" presStyleCnt="0"/>
      <dgm:spPr/>
    </dgm:pt>
    <dgm:pt modelId="{EF532F15-F510-4F72-97B8-01E21118BF03}" type="pres">
      <dgm:prSet presAssocID="{76F3C17C-96D0-40E3-846E-8632C01F0AD5}" presName="tx1" presStyleLbl="revTx" presStyleIdx="0" presStyleCnt="1"/>
      <dgm:spPr/>
    </dgm:pt>
    <dgm:pt modelId="{A6C3E9D7-DD69-408D-BD92-16C781298E60}" type="pres">
      <dgm:prSet presAssocID="{76F3C17C-96D0-40E3-846E-8632C01F0AD5}" presName="vert1" presStyleCnt="0"/>
      <dgm:spPr/>
    </dgm:pt>
  </dgm:ptLst>
  <dgm:cxnLst>
    <dgm:cxn modelId="{4D563006-34BD-4DDE-A92E-CD3503F40011}" srcId="{914260F7-0106-4EF0-B4DF-19EF6DFCCC81}" destId="{76F3C17C-96D0-40E3-846E-8632C01F0AD5}" srcOrd="0" destOrd="0" parTransId="{91366391-BD6F-433C-9F78-C465481C018A}" sibTransId="{B5D40F3D-18D1-4179-B2F9-AE41B05E1EB6}"/>
    <dgm:cxn modelId="{91D2E222-1D65-42BC-A665-B9930D66BAF9}" type="presOf" srcId="{914260F7-0106-4EF0-B4DF-19EF6DFCCC81}" destId="{21B5D347-A613-4281-853B-15C36A8EA364}" srcOrd="0" destOrd="0" presId="urn:microsoft.com/office/officeart/2008/layout/LinedList"/>
    <dgm:cxn modelId="{A05C9699-3C02-4611-B731-0B1DF6FDF27B}" type="presOf" srcId="{76F3C17C-96D0-40E3-846E-8632C01F0AD5}" destId="{EF532F15-F510-4F72-97B8-01E21118BF03}" srcOrd="0" destOrd="0" presId="urn:microsoft.com/office/officeart/2008/layout/LinedList"/>
    <dgm:cxn modelId="{BEAA67AA-60D5-441A-835C-64928EBBACA3}" type="presParOf" srcId="{21B5D347-A613-4281-853B-15C36A8EA364}" destId="{0D386086-8A39-4CFA-B759-A50753A15A2F}" srcOrd="0" destOrd="0" presId="urn:microsoft.com/office/officeart/2008/layout/LinedList"/>
    <dgm:cxn modelId="{1325D7E6-8D7A-4669-A763-4750A69683CB}" type="presParOf" srcId="{21B5D347-A613-4281-853B-15C36A8EA364}" destId="{AF187CAF-003F-4261-AC43-29B9431A8191}" srcOrd="1" destOrd="0" presId="urn:microsoft.com/office/officeart/2008/layout/LinedList"/>
    <dgm:cxn modelId="{ED37E45B-BC65-4B8C-8758-F1524E53640B}" type="presParOf" srcId="{AF187CAF-003F-4261-AC43-29B9431A8191}" destId="{EF532F15-F510-4F72-97B8-01E21118BF03}" srcOrd="0" destOrd="0" presId="urn:microsoft.com/office/officeart/2008/layout/LinedList"/>
    <dgm:cxn modelId="{88520478-FA4E-4CC0-8FD6-927018B4A203}" type="presParOf" srcId="{AF187CAF-003F-4261-AC43-29B9431A8191}" destId="{A6C3E9D7-DD69-408D-BD92-16C781298E6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941A29-A06D-40E3-8E41-D59B10CDFDF4}" type="doc">
      <dgm:prSet loTypeId="urn:microsoft.com/office/officeart/2008/layout/PictureStrips" loCatId="list" qsTypeId="urn:microsoft.com/office/officeart/2005/8/quickstyle/simple3" qsCatId="simple" csTypeId="urn:microsoft.com/office/officeart/2005/8/colors/accent1_5" csCatId="accent1" phldr="1"/>
      <dgm:spPr/>
      <dgm:t>
        <a:bodyPr/>
        <a:lstStyle/>
        <a:p>
          <a:endParaRPr lang="es-EC"/>
        </a:p>
      </dgm:t>
    </dgm:pt>
    <dgm:pt modelId="{2F189662-D0CC-4BE5-B08D-B264ACF3F75A}">
      <dgm:prSet phldrT="[Texto]"/>
      <dgm:spPr/>
      <dgm:t>
        <a:bodyPr/>
        <a:lstStyle/>
        <a:p>
          <a:r>
            <a:rPr lang="es-ES" b="1" dirty="0">
              <a:solidFill>
                <a:sysClr val="windowText" lastClr="000000"/>
              </a:solidFill>
            </a:rPr>
            <a:t>Bajo nivel de liquidez de los inversionistas del mercado de valores.</a:t>
          </a:r>
          <a:endParaRPr lang="es-EC" dirty="0">
            <a:solidFill>
              <a:sysClr val="windowText" lastClr="000000"/>
            </a:solidFill>
          </a:endParaRPr>
        </a:p>
      </dgm:t>
    </dgm:pt>
    <dgm:pt modelId="{2A5EFB20-EF7B-401A-8016-D0AC177B3D88}" type="parTrans" cxnId="{6CE7EEBE-37AA-4FE5-B5F0-3963D131C84A}">
      <dgm:prSet/>
      <dgm:spPr/>
      <dgm:t>
        <a:bodyPr/>
        <a:lstStyle/>
        <a:p>
          <a:endParaRPr lang="es-EC">
            <a:solidFill>
              <a:sysClr val="windowText" lastClr="000000"/>
            </a:solidFill>
          </a:endParaRPr>
        </a:p>
      </dgm:t>
    </dgm:pt>
    <dgm:pt modelId="{6820DB78-9B34-4208-B558-D657C26A0CA1}" type="sibTrans" cxnId="{6CE7EEBE-37AA-4FE5-B5F0-3963D131C84A}">
      <dgm:prSet/>
      <dgm:spPr/>
      <dgm:t>
        <a:bodyPr/>
        <a:lstStyle/>
        <a:p>
          <a:endParaRPr lang="es-EC">
            <a:solidFill>
              <a:sysClr val="windowText" lastClr="000000"/>
            </a:solidFill>
          </a:endParaRPr>
        </a:p>
      </dgm:t>
    </dgm:pt>
    <dgm:pt modelId="{5D18818F-D654-4DB6-B922-41A8FD2E172C}">
      <dgm:prSet/>
      <dgm:spPr/>
      <dgm:t>
        <a:bodyPr/>
        <a:lstStyle/>
        <a:p>
          <a:r>
            <a:rPr lang="es-EC" dirty="0">
              <a:solidFill>
                <a:sysClr val="windowText" lastClr="000000"/>
              </a:solidFill>
            </a:rPr>
            <a:t>Mercado secundario</a:t>
          </a:r>
        </a:p>
      </dgm:t>
    </dgm:pt>
    <dgm:pt modelId="{1436F49E-23BC-485C-B522-C6D7ABC1C179}" type="parTrans" cxnId="{3585D650-BB16-443F-88C9-BEE75B16DE75}">
      <dgm:prSet/>
      <dgm:spPr/>
      <dgm:t>
        <a:bodyPr/>
        <a:lstStyle/>
        <a:p>
          <a:endParaRPr lang="es-EC">
            <a:solidFill>
              <a:sysClr val="windowText" lastClr="000000"/>
            </a:solidFill>
          </a:endParaRPr>
        </a:p>
      </dgm:t>
    </dgm:pt>
    <dgm:pt modelId="{F559E11E-CF9A-4B23-A46A-59D932025D99}" type="sibTrans" cxnId="{3585D650-BB16-443F-88C9-BEE75B16DE75}">
      <dgm:prSet/>
      <dgm:spPr/>
      <dgm:t>
        <a:bodyPr/>
        <a:lstStyle/>
        <a:p>
          <a:endParaRPr lang="es-EC">
            <a:solidFill>
              <a:sysClr val="windowText" lastClr="000000"/>
            </a:solidFill>
          </a:endParaRPr>
        </a:p>
      </dgm:t>
    </dgm:pt>
    <dgm:pt modelId="{BE8C103E-9301-42C0-A870-FA5AABF19FFC}">
      <dgm:prSet/>
      <dgm:spPr/>
      <dgm:t>
        <a:bodyPr/>
        <a:lstStyle/>
        <a:p>
          <a:r>
            <a:rPr lang="es-EC" dirty="0">
              <a:solidFill>
                <a:sysClr val="windowText" lastClr="000000"/>
              </a:solidFill>
            </a:rPr>
            <a:t>Obligados a desprenderse de sus inversiones y comercializarlas</a:t>
          </a:r>
        </a:p>
      </dgm:t>
    </dgm:pt>
    <dgm:pt modelId="{A1DB8CF1-3D07-4D69-A020-98DE419A32C8}" type="parTrans" cxnId="{1CFE7418-2126-41CB-B555-3A4A44FC02F1}">
      <dgm:prSet/>
      <dgm:spPr/>
      <dgm:t>
        <a:bodyPr/>
        <a:lstStyle/>
        <a:p>
          <a:endParaRPr lang="es-EC">
            <a:solidFill>
              <a:sysClr val="windowText" lastClr="000000"/>
            </a:solidFill>
          </a:endParaRPr>
        </a:p>
      </dgm:t>
    </dgm:pt>
    <dgm:pt modelId="{B52FF69D-FF32-4C6B-B406-030E8F69DB77}" type="sibTrans" cxnId="{1CFE7418-2126-41CB-B555-3A4A44FC02F1}">
      <dgm:prSet/>
      <dgm:spPr/>
      <dgm:t>
        <a:bodyPr/>
        <a:lstStyle/>
        <a:p>
          <a:endParaRPr lang="es-EC">
            <a:solidFill>
              <a:sysClr val="windowText" lastClr="000000"/>
            </a:solidFill>
          </a:endParaRPr>
        </a:p>
      </dgm:t>
    </dgm:pt>
    <dgm:pt modelId="{10B64611-44F4-40FE-90B6-CB60A3045DC0}">
      <dgm:prSet/>
      <dgm:spPr/>
      <dgm:t>
        <a:bodyPr/>
        <a:lstStyle/>
        <a:p>
          <a:r>
            <a:rPr lang="es-EC" dirty="0">
              <a:solidFill>
                <a:sysClr val="windowText" lastClr="000000"/>
              </a:solidFill>
            </a:rPr>
            <a:t>Sector financiero y el mercado bursátil.</a:t>
          </a:r>
        </a:p>
      </dgm:t>
    </dgm:pt>
    <dgm:pt modelId="{B779B3D1-C6F4-4B6F-A5C8-4F6B25A5152A}" type="parTrans" cxnId="{1FE7CC16-ECA6-4E22-A21C-506F59B2E830}">
      <dgm:prSet/>
      <dgm:spPr/>
      <dgm:t>
        <a:bodyPr/>
        <a:lstStyle/>
        <a:p>
          <a:endParaRPr lang="es-EC">
            <a:solidFill>
              <a:sysClr val="windowText" lastClr="000000"/>
            </a:solidFill>
          </a:endParaRPr>
        </a:p>
      </dgm:t>
    </dgm:pt>
    <dgm:pt modelId="{EEE84A5E-BF8F-4449-9782-72D0F04335F4}" type="sibTrans" cxnId="{1FE7CC16-ECA6-4E22-A21C-506F59B2E830}">
      <dgm:prSet/>
      <dgm:spPr/>
      <dgm:t>
        <a:bodyPr/>
        <a:lstStyle/>
        <a:p>
          <a:endParaRPr lang="es-EC">
            <a:solidFill>
              <a:sysClr val="windowText" lastClr="000000"/>
            </a:solidFill>
          </a:endParaRPr>
        </a:p>
      </dgm:t>
    </dgm:pt>
    <dgm:pt modelId="{7281761F-B704-471E-9698-9BA4B7B7269D}">
      <dgm:prSet/>
      <dgm:spPr/>
      <dgm:t>
        <a:bodyPr/>
        <a:lstStyle/>
        <a:p>
          <a:r>
            <a:rPr lang="es-EC" dirty="0">
              <a:solidFill>
                <a:sysClr val="windowText" lastClr="000000"/>
              </a:solidFill>
            </a:rPr>
            <a:t>En el año 2016, ciertas casas de valores  tuvieron malas prácticas respaldando a las operaciones de reporto con títulos valores que no respaldaban los montos totales ni a sus garantías. </a:t>
          </a:r>
        </a:p>
      </dgm:t>
    </dgm:pt>
    <dgm:pt modelId="{0319F731-77AE-4D6F-BF29-FCC340BA3C12}" type="parTrans" cxnId="{75D3260D-A69E-4A97-8A77-D4AE990266F3}">
      <dgm:prSet/>
      <dgm:spPr/>
      <dgm:t>
        <a:bodyPr/>
        <a:lstStyle/>
        <a:p>
          <a:endParaRPr lang="es-EC">
            <a:solidFill>
              <a:sysClr val="windowText" lastClr="000000"/>
            </a:solidFill>
          </a:endParaRPr>
        </a:p>
      </dgm:t>
    </dgm:pt>
    <dgm:pt modelId="{2F7672AE-A762-43B2-923C-F74D58B924D0}" type="sibTrans" cxnId="{75D3260D-A69E-4A97-8A77-D4AE990266F3}">
      <dgm:prSet/>
      <dgm:spPr/>
      <dgm:t>
        <a:bodyPr/>
        <a:lstStyle/>
        <a:p>
          <a:endParaRPr lang="es-EC">
            <a:solidFill>
              <a:sysClr val="windowText" lastClr="000000"/>
            </a:solidFill>
          </a:endParaRPr>
        </a:p>
      </dgm:t>
    </dgm:pt>
    <dgm:pt modelId="{90BC8CD0-0CB0-4C91-B6E1-9C2134FAE24F}">
      <dgm:prSet/>
      <dgm:spPr/>
      <dgm:t>
        <a:bodyPr/>
        <a:lstStyle/>
        <a:p>
          <a:r>
            <a:rPr lang="es-EC" dirty="0">
              <a:solidFill>
                <a:sysClr val="windowText" lastClr="000000"/>
              </a:solidFill>
            </a:rPr>
            <a:t>Inversionistas que mantienen sus inversiones en títulos de renta fija a largo plazo o en títulos de renta variable</a:t>
          </a:r>
        </a:p>
      </dgm:t>
    </dgm:pt>
    <dgm:pt modelId="{2BC6F660-1B59-48E2-B2C3-21A12D0ADD9F}" type="parTrans" cxnId="{12339BE8-810B-49F1-AA8C-6B8451CC9968}">
      <dgm:prSet/>
      <dgm:spPr/>
      <dgm:t>
        <a:bodyPr/>
        <a:lstStyle/>
        <a:p>
          <a:endParaRPr lang="es-EC">
            <a:solidFill>
              <a:sysClr val="windowText" lastClr="000000"/>
            </a:solidFill>
          </a:endParaRPr>
        </a:p>
      </dgm:t>
    </dgm:pt>
    <dgm:pt modelId="{8F061146-7ABF-433A-9A10-76EB2E3847D8}" type="sibTrans" cxnId="{12339BE8-810B-49F1-AA8C-6B8451CC9968}">
      <dgm:prSet/>
      <dgm:spPr/>
      <dgm:t>
        <a:bodyPr/>
        <a:lstStyle/>
        <a:p>
          <a:endParaRPr lang="es-EC">
            <a:solidFill>
              <a:sysClr val="windowText" lastClr="000000"/>
            </a:solidFill>
          </a:endParaRPr>
        </a:p>
      </dgm:t>
    </dgm:pt>
    <dgm:pt modelId="{491F0E06-DE30-4ADC-AFBE-A576066E5DD6}">
      <dgm:prSet/>
      <dgm:spPr/>
      <dgm:t>
        <a:bodyPr/>
        <a:lstStyle/>
        <a:p>
          <a:r>
            <a:rPr lang="es-ES" b="1" dirty="0">
              <a:solidFill>
                <a:sysClr val="windowText" lastClr="000000"/>
              </a:solidFill>
            </a:rPr>
            <a:t>Desconocimiento del mercado de valores.</a:t>
          </a:r>
          <a:endParaRPr lang="es-EC" dirty="0">
            <a:solidFill>
              <a:sysClr val="windowText" lastClr="000000"/>
            </a:solidFill>
          </a:endParaRPr>
        </a:p>
      </dgm:t>
    </dgm:pt>
    <dgm:pt modelId="{0444D9FB-C957-44CE-B6C4-ACAF9E7AC66F}" type="parTrans" cxnId="{467CD299-2D79-4068-8074-B3800E92361E}">
      <dgm:prSet/>
      <dgm:spPr/>
      <dgm:t>
        <a:bodyPr/>
        <a:lstStyle/>
        <a:p>
          <a:endParaRPr lang="es-EC">
            <a:solidFill>
              <a:sysClr val="windowText" lastClr="000000"/>
            </a:solidFill>
          </a:endParaRPr>
        </a:p>
      </dgm:t>
    </dgm:pt>
    <dgm:pt modelId="{DB4A1085-361C-4EC1-A8E1-7C0ECF8A8641}" type="sibTrans" cxnId="{467CD299-2D79-4068-8074-B3800E92361E}">
      <dgm:prSet/>
      <dgm:spPr/>
      <dgm:t>
        <a:bodyPr/>
        <a:lstStyle/>
        <a:p>
          <a:endParaRPr lang="es-EC">
            <a:solidFill>
              <a:sysClr val="windowText" lastClr="000000"/>
            </a:solidFill>
          </a:endParaRPr>
        </a:p>
      </dgm:t>
    </dgm:pt>
    <dgm:pt modelId="{A5F369F1-4753-4436-8FB6-FF902142C5B4}">
      <dgm:prSet/>
      <dgm:spPr/>
      <dgm:t>
        <a:bodyPr/>
        <a:lstStyle/>
        <a:p>
          <a:r>
            <a:rPr lang="es-EC" dirty="0">
              <a:solidFill>
                <a:sysClr val="windowText" lastClr="000000"/>
              </a:solidFill>
            </a:rPr>
            <a:t>Créditos bancarios principal fuente de financiamiento en el país. </a:t>
          </a:r>
        </a:p>
      </dgm:t>
    </dgm:pt>
    <dgm:pt modelId="{F5136860-1D4D-46E1-A2F4-35893E990322}" type="parTrans" cxnId="{57276955-AB1B-4750-B759-C61F05F08E37}">
      <dgm:prSet/>
      <dgm:spPr/>
      <dgm:t>
        <a:bodyPr/>
        <a:lstStyle/>
        <a:p>
          <a:endParaRPr lang="es-EC">
            <a:solidFill>
              <a:sysClr val="windowText" lastClr="000000"/>
            </a:solidFill>
          </a:endParaRPr>
        </a:p>
      </dgm:t>
    </dgm:pt>
    <dgm:pt modelId="{6ABDDF03-06D0-410F-A787-1960F81944B3}" type="sibTrans" cxnId="{57276955-AB1B-4750-B759-C61F05F08E37}">
      <dgm:prSet/>
      <dgm:spPr/>
      <dgm:t>
        <a:bodyPr/>
        <a:lstStyle/>
        <a:p>
          <a:endParaRPr lang="es-EC">
            <a:solidFill>
              <a:sysClr val="windowText" lastClr="000000"/>
            </a:solidFill>
          </a:endParaRPr>
        </a:p>
      </dgm:t>
    </dgm:pt>
    <dgm:pt modelId="{72A4BAF3-6154-436B-834D-8EB30932057E}">
      <dgm:prSet/>
      <dgm:spPr/>
      <dgm:t>
        <a:bodyPr/>
        <a:lstStyle/>
        <a:p>
          <a:r>
            <a:rPr lang="es-EC" dirty="0">
              <a:solidFill>
                <a:sysClr val="windowText" lastClr="000000"/>
              </a:solidFill>
            </a:rPr>
            <a:t>OPERACIONES DE REPORTO de corto plazo</a:t>
          </a:r>
        </a:p>
      </dgm:t>
    </dgm:pt>
    <dgm:pt modelId="{D87073B1-0765-4C78-A528-C8DE83EAB103}" type="parTrans" cxnId="{D8FA56A7-2EDE-4F0D-B0D8-5BF0EBCEA439}">
      <dgm:prSet/>
      <dgm:spPr/>
      <dgm:t>
        <a:bodyPr/>
        <a:lstStyle/>
        <a:p>
          <a:endParaRPr lang="es-EC">
            <a:solidFill>
              <a:sysClr val="windowText" lastClr="000000"/>
            </a:solidFill>
          </a:endParaRPr>
        </a:p>
      </dgm:t>
    </dgm:pt>
    <dgm:pt modelId="{3C99C14D-B04C-4740-819F-B2DD80371AF5}" type="sibTrans" cxnId="{D8FA56A7-2EDE-4F0D-B0D8-5BF0EBCEA439}">
      <dgm:prSet/>
      <dgm:spPr/>
      <dgm:t>
        <a:bodyPr/>
        <a:lstStyle/>
        <a:p>
          <a:endParaRPr lang="es-EC">
            <a:solidFill>
              <a:sysClr val="windowText" lastClr="000000"/>
            </a:solidFill>
          </a:endParaRPr>
        </a:p>
      </dgm:t>
    </dgm:pt>
    <dgm:pt modelId="{C5141631-BE23-411D-961F-503F1D263BB0}">
      <dgm:prSet/>
      <dgm:spPr/>
      <dgm:t>
        <a:bodyPr/>
        <a:lstStyle/>
        <a:p>
          <a:r>
            <a:rPr lang="es-EC" dirty="0">
              <a:solidFill>
                <a:sysClr val="windowText" lastClr="000000"/>
              </a:solidFill>
            </a:rPr>
            <a:t>0,06% de los ingresos</a:t>
          </a:r>
        </a:p>
      </dgm:t>
    </dgm:pt>
    <dgm:pt modelId="{D127F1A0-FB4E-4F33-907B-6954C15D3027}" type="parTrans" cxnId="{A78AB255-BE03-4F22-9658-7640B05B68A4}">
      <dgm:prSet/>
      <dgm:spPr/>
      <dgm:t>
        <a:bodyPr/>
        <a:lstStyle/>
        <a:p>
          <a:endParaRPr lang="es-EC">
            <a:solidFill>
              <a:sysClr val="windowText" lastClr="000000"/>
            </a:solidFill>
          </a:endParaRPr>
        </a:p>
      </dgm:t>
    </dgm:pt>
    <dgm:pt modelId="{E3C6B307-0970-4F33-B6D6-D22F687C2E9F}" type="sibTrans" cxnId="{A78AB255-BE03-4F22-9658-7640B05B68A4}">
      <dgm:prSet/>
      <dgm:spPr/>
      <dgm:t>
        <a:bodyPr/>
        <a:lstStyle/>
        <a:p>
          <a:endParaRPr lang="es-EC">
            <a:solidFill>
              <a:sysClr val="windowText" lastClr="000000"/>
            </a:solidFill>
          </a:endParaRPr>
        </a:p>
      </dgm:t>
    </dgm:pt>
    <dgm:pt modelId="{D788D2BD-CF88-4EB4-9435-A0608B980E8D}">
      <dgm:prSet/>
      <dgm:spPr/>
      <dgm:t>
        <a:bodyPr/>
        <a:lstStyle/>
        <a:p>
          <a:r>
            <a:rPr lang="es-EC">
              <a:solidFill>
                <a:sysClr val="windowText" lastClr="000000"/>
              </a:solidFill>
            </a:rPr>
            <a:t>Mercado de valores maneja transacciones de mediano y largo plazo. </a:t>
          </a:r>
          <a:endParaRPr lang="es-EC" dirty="0">
            <a:solidFill>
              <a:sysClr val="windowText" lastClr="000000"/>
            </a:solidFill>
          </a:endParaRPr>
        </a:p>
      </dgm:t>
    </dgm:pt>
    <dgm:pt modelId="{5EFEBB9E-9BF7-46FB-8AA2-436324018703}" type="parTrans" cxnId="{59AC7E2F-C4F4-47F1-A4F0-9EC17EA1079F}">
      <dgm:prSet/>
      <dgm:spPr/>
      <dgm:t>
        <a:bodyPr/>
        <a:lstStyle/>
        <a:p>
          <a:endParaRPr lang="es-EC"/>
        </a:p>
      </dgm:t>
    </dgm:pt>
    <dgm:pt modelId="{C9F1158E-07DD-46C3-A5F7-C3293AA27E96}" type="sibTrans" cxnId="{59AC7E2F-C4F4-47F1-A4F0-9EC17EA1079F}">
      <dgm:prSet/>
      <dgm:spPr/>
      <dgm:t>
        <a:bodyPr/>
        <a:lstStyle/>
        <a:p>
          <a:endParaRPr lang="es-EC"/>
        </a:p>
      </dgm:t>
    </dgm:pt>
    <dgm:pt modelId="{9C5FCCCC-56E1-41C5-81D7-B6867C92E870}">
      <dgm:prSet/>
      <dgm:spPr/>
      <dgm:t>
        <a:bodyPr/>
        <a:lstStyle/>
        <a:p>
          <a:r>
            <a:rPr lang="es-ES" b="1" dirty="0">
              <a:solidFill>
                <a:sysClr val="windowText" lastClr="000000"/>
              </a:solidFill>
            </a:rPr>
            <a:t>Malas prácticas de las casas de valores. </a:t>
          </a:r>
          <a:endParaRPr lang="es-EC" dirty="0">
            <a:solidFill>
              <a:sysClr val="windowText" lastClr="000000"/>
            </a:solidFill>
          </a:endParaRPr>
        </a:p>
      </dgm:t>
    </dgm:pt>
    <dgm:pt modelId="{BFA60EAF-F794-40D7-89DF-25E902969EC5}" type="parTrans" cxnId="{860E0BFB-E870-41C7-9E66-51FB6E6F45F7}">
      <dgm:prSet/>
      <dgm:spPr/>
      <dgm:t>
        <a:bodyPr/>
        <a:lstStyle/>
        <a:p>
          <a:endParaRPr lang="es-EC"/>
        </a:p>
      </dgm:t>
    </dgm:pt>
    <dgm:pt modelId="{3713653B-C967-40B3-A8AE-E91404F492F9}" type="sibTrans" cxnId="{860E0BFB-E870-41C7-9E66-51FB6E6F45F7}">
      <dgm:prSet/>
      <dgm:spPr/>
      <dgm:t>
        <a:bodyPr/>
        <a:lstStyle/>
        <a:p>
          <a:endParaRPr lang="es-EC"/>
        </a:p>
      </dgm:t>
    </dgm:pt>
    <dgm:pt modelId="{563A1FD9-497B-4C99-BFED-FDE02B708BB7}">
      <dgm:prSet/>
      <dgm:spPr/>
      <dgm:t>
        <a:bodyPr/>
        <a:lstStyle/>
        <a:p>
          <a:r>
            <a:rPr lang="es-EC" dirty="0">
              <a:solidFill>
                <a:sysClr val="windowText" lastClr="000000"/>
              </a:solidFill>
            </a:rPr>
            <a:t>Su negociación bajó considerablemente de 500 a 40.</a:t>
          </a:r>
        </a:p>
      </dgm:t>
    </dgm:pt>
    <dgm:pt modelId="{B2B41A3D-207B-4801-9463-C2338FC8783F}" type="sibTrans" cxnId="{CB91AE66-973E-4178-91E9-95E9C726F291}">
      <dgm:prSet/>
      <dgm:spPr/>
      <dgm:t>
        <a:bodyPr/>
        <a:lstStyle/>
        <a:p>
          <a:endParaRPr lang="es-EC">
            <a:solidFill>
              <a:sysClr val="windowText" lastClr="000000"/>
            </a:solidFill>
          </a:endParaRPr>
        </a:p>
      </dgm:t>
    </dgm:pt>
    <dgm:pt modelId="{D4A41B45-6121-40E0-9A83-BC7559238710}" type="parTrans" cxnId="{CB91AE66-973E-4178-91E9-95E9C726F291}">
      <dgm:prSet/>
      <dgm:spPr/>
      <dgm:t>
        <a:bodyPr/>
        <a:lstStyle/>
        <a:p>
          <a:endParaRPr lang="es-EC">
            <a:solidFill>
              <a:sysClr val="windowText" lastClr="000000"/>
            </a:solidFill>
          </a:endParaRPr>
        </a:p>
      </dgm:t>
    </dgm:pt>
    <dgm:pt modelId="{5473FF20-5A8D-4E7C-92F1-ECE3E1D74088}" type="pres">
      <dgm:prSet presAssocID="{E1941A29-A06D-40E3-8E41-D59B10CDFDF4}" presName="Name0" presStyleCnt="0">
        <dgm:presLayoutVars>
          <dgm:dir/>
          <dgm:resizeHandles val="exact"/>
        </dgm:presLayoutVars>
      </dgm:prSet>
      <dgm:spPr/>
    </dgm:pt>
    <dgm:pt modelId="{CFEEF166-7DD5-4409-A4D5-5C3DEB669C09}" type="pres">
      <dgm:prSet presAssocID="{2F189662-D0CC-4BE5-B08D-B264ACF3F75A}" presName="composite" presStyleCnt="0"/>
      <dgm:spPr/>
    </dgm:pt>
    <dgm:pt modelId="{DA356054-B67E-4DCE-8885-56FE73692D65}" type="pres">
      <dgm:prSet presAssocID="{2F189662-D0CC-4BE5-B08D-B264ACF3F75A}" presName="rect1" presStyleLbl="trAlignAcc1" presStyleIdx="0" presStyleCnt="3" custScaleY="119463">
        <dgm:presLayoutVars>
          <dgm:bulletEnabled val="1"/>
        </dgm:presLayoutVars>
      </dgm:prSet>
      <dgm:spPr/>
    </dgm:pt>
    <dgm:pt modelId="{58F7BDF1-4628-488A-B54E-7C9515C98FFF}" type="pres">
      <dgm:prSet presAssocID="{2F189662-D0CC-4BE5-B08D-B264ACF3F75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6CF20AE9-0804-44EF-9E53-BFBC2B96C052}" type="pres">
      <dgm:prSet presAssocID="{6820DB78-9B34-4208-B558-D657C26A0CA1}" presName="sibTrans" presStyleCnt="0"/>
      <dgm:spPr/>
    </dgm:pt>
    <dgm:pt modelId="{F387C2C5-1772-48F4-84BC-CA4D1C4D925D}" type="pres">
      <dgm:prSet presAssocID="{491F0E06-DE30-4ADC-AFBE-A576066E5DD6}" presName="composite" presStyleCnt="0"/>
      <dgm:spPr/>
    </dgm:pt>
    <dgm:pt modelId="{43AE7D29-C0BF-4885-A571-DA05DA67D0DE}" type="pres">
      <dgm:prSet presAssocID="{491F0E06-DE30-4ADC-AFBE-A576066E5DD6}" presName="rect1" presStyleLbl="trAlignAcc1" presStyleIdx="1" presStyleCnt="3" custScaleY="127417">
        <dgm:presLayoutVars>
          <dgm:bulletEnabled val="1"/>
        </dgm:presLayoutVars>
      </dgm:prSet>
      <dgm:spPr/>
    </dgm:pt>
    <dgm:pt modelId="{FFA96812-3463-4208-ADC8-FE9158FC2C21}" type="pres">
      <dgm:prSet presAssocID="{491F0E06-DE30-4ADC-AFBE-A576066E5DD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30BBECF3-0835-4863-AE35-5009DE9DF932}" type="pres">
      <dgm:prSet presAssocID="{DB4A1085-361C-4EC1-A8E1-7C0ECF8A8641}" presName="sibTrans" presStyleCnt="0"/>
      <dgm:spPr/>
    </dgm:pt>
    <dgm:pt modelId="{50ED1C46-8AB6-42C5-9C36-F6EB0B5AAF42}" type="pres">
      <dgm:prSet presAssocID="{9C5FCCCC-56E1-41C5-81D7-B6867C92E870}" presName="composite" presStyleCnt="0"/>
      <dgm:spPr/>
    </dgm:pt>
    <dgm:pt modelId="{000F1CF1-E090-4F84-8D48-9AEC48825886}" type="pres">
      <dgm:prSet presAssocID="{9C5FCCCC-56E1-41C5-81D7-B6867C92E870}" presName="rect1" presStyleLbl="trAlignAcc1" presStyleIdx="2" presStyleCnt="3">
        <dgm:presLayoutVars>
          <dgm:bulletEnabled val="1"/>
        </dgm:presLayoutVars>
      </dgm:prSet>
      <dgm:spPr/>
    </dgm:pt>
    <dgm:pt modelId="{7471037B-D996-425D-A25E-FE1AC88D74EA}" type="pres">
      <dgm:prSet presAssocID="{9C5FCCCC-56E1-41C5-81D7-B6867C92E87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Lst>
  <dgm:cxnLst>
    <dgm:cxn modelId="{75D3260D-A69E-4A97-8A77-D4AE990266F3}" srcId="{9C5FCCCC-56E1-41C5-81D7-B6867C92E870}" destId="{7281761F-B704-471E-9698-9BA4B7B7269D}" srcOrd="0" destOrd="0" parTransId="{0319F731-77AE-4D6F-BF29-FCC340BA3C12}" sibTransId="{2F7672AE-A762-43B2-923C-F74D58B924D0}"/>
    <dgm:cxn modelId="{1FE7CC16-ECA6-4E22-A21C-506F59B2E830}" srcId="{491F0E06-DE30-4ADC-AFBE-A576066E5DD6}" destId="{10B64611-44F4-40FE-90B6-CB60A3045DC0}" srcOrd="0" destOrd="0" parTransId="{B779B3D1-C6F4-4B6F-A5C8-4F6B25A5152A}" sibTransId="{EEE84A5E-BF8F-4449-9782-72D0F04335F4}"/>
    <dgm:cxn modelId="{1CFE7418-2126-41CB-B555-3A4A44FC02F1}" srcId="{2F189662-D0CC-4BE5-B08D-B264ACF3F75A}" destId="{BE8C103E-9301-42C0-A870-FA5AABF19FFC}" srcOrd="2" destOrd="0" parTransId="{A1DB8CF1-3D07-4D69-A020-98DE419A32C8}" sibTransId="{B52FF69D-FF32-4C6B-B406-030E8F69DB77}"/>
    <dgm:cxn modelId="{59AC7E2F-C4F4-47F1-A4F0-9EC17EA1079F}" srcId="{491F0E06-DE30-4ADC-AFBE-A576066E5DD6}" destId="{D788D2BD-CF88-4EB4-9435-A0608B980E8D}" srcOrd="2" destOrd="0" parTransId="{5EFEBB9E-9BF7-46FB-8AA2-436324018703}" sibTransId="{C9F1158E-07DD-46C3-A5F7-C3293AA27E96}"/>
    <dgm:cxn modelId="{91EF095D-399E-4CFA-A447-42D81F3E855F}" type="presOf" srcId="{72A4BAF3-6154-436B-834D-8EB30932057E}" destId="{43AE7D29-C0BF-4885-A571-DA05DA67D0DE}" srcOrd="0" destOrd="4" presId="urn:microsoft.com/office/officeart/2008/layout/PictureStrips"/>
    <dgm:cxn modelId="{ADEE4741-2707-4171-999F-AE92A18767C5}" type="presOf" srcId="{D788D2BD-CF88-4EB4-9435-A0608B980E8D}" destId="{43AE7D29-C0BF-4885-A571-DA05DA67D0DE}" srcOrd="0" destOrd="3" presId="urn:microsoft.com/office/officeart/2008/layout/PictureStrips"/>
    <dgm:cxn modelId="{CB91AE66-973E-4178-91E9-95E9C726F291}" srcId="{9C5FCCCC-56E1-41C5-81D7-B6867C92E870}" destId="{563A1FD9-497B-4C99-BFED-FDE02B708BB7}" srcOrd="1" destOrd="0" parTransId="{D4A41B45-6121-40E0-9A83-BC7559238710}" sibTransId="{B2B41A3D-207B-4801-9463-C2338FC8783F}"/>
    <dgm:cxn modelId="{3750606F-14C7-4A17-8F2E-DDC98AAB6616}" type="presOf" srcId="{A5F369F1-4753-4436-8FB6-FF902142C5B4}" destId="{43AE7D29-C0BF-4885-A571-DA05DA67D0DE}" srcOrd="0" destOrd="2" presId="urn:microsoft.com/office/officeart/2008/layout/PictureStrips"/>
    <dgm:cxn modelId="{3585D650-BB16-443F-88C9-BEE75B16DE75}" srcId="{2F189662-D0CC-4BE5-B08D-B264ACF3F75A}" destId="{5D18818F-D654-4DB6-B922-41A8FD2E172C}" srcOrd="1" destOrd="0" parTransId="{1436F49E-23BC-485C-B522-C6D7ABC1C179}" sibTransId="{F559E11E-CF9A-4B23-A46A-59D932025D99}"/>
    <dgm:cxn modelId="{57276955-AB1B-4750-B759-C61F05F08E37}" srcId="{491F0E06-DE30-4ADC-AFBE-A576066E5DD6}" destId="{A5F369F1-4753-4436-8FB6-FF902142C5B4}" srcOrd="1" destOrd="0" parTransId="{F5136860-1D4D-46E1-A2F4-35893E990322}" sibTransId="{6ABDDF03-06D0-410F-A787-1960F81944B3}"/>
    <dgm:cxn modelId="{A78AB255-BE03-4F22-9658-7640B05B68A4}" srcId="{491F0E06-DE30-4ADC-AFBE-A576066E5DD6}" destId="{C5141631-BE23-411D-961F-503F1D263BB0}" srcOrd="4" destOrd="0" parTransId="{D127F1A0-FB4E-4F33-907B-6954C15D3027}" sibTransId="{E3C6B307-0970-4F33-B6D6-D22F687C2E9F}"/>
    <dgm:cxn modelId="{D6F80E88-FED1-4655-975E-B836B1F09824}" type="presOf" srcId="{563A1FD9-497B-4C99-BFED-FDE02B708BB7}" destId="{000F1CF1-E090-4F84-8D48-9AEC48825886}" srcOrd="0" destOrd="2" presId="urn:microsoft.com/office/officeart/2008/layout/PictureStrips"/>
    <dgm:cxn modelId="{BCB8648A-A865-4CEE-B618-F75E3632E467}" type="presOf" srcId="{E1941A29-A06D-40E3-8E41-D59B10CDFDF4}" destId="{5473FF20-5A8D-4E7C-92F1-ECE3E1D74088}" srcOrd="0" destOrd="0" presId="urn:microsoft.com/office/officeart/2008/layout/PictureStrips"/>
    <dgm:cxn modelId="{9D5B548D-4C45-4FDB-960B-F904ACA9281B}" type="presOf" srcId="{10B64611-44F4-40FE-90B6-CB60A3045DC0}" destId="{43AE7D29-C0BF-4885-A571-DA05DA67D0DE}" srcOrd="0" destOrd="1" presId="urn:microsoft.com/office/officeart/2008/layout/PictureStrips"/>
    <dgm:cxn modelId="{15D78698-DB2F-4502-A5BA-2628DCD51467}" type="presOf" srcId="{BE8C103E-9301-42C0-A870-FA5AABF19FFC}" destId="{DA356054-B67E-4DCE-8885-56FE73692D65}" srcOrd="0" destOrd="3" presId="urn:microsoft.com/office/officeart/2008/layout/PictureStrips"/>
    <dgm:cxn modelId="{467CD299-2D79-4068-8074-B3800E92361E}" srcId="{E1941A29-A06D-40E3-8E41-D59B10CDFDF4}" destId="{491F0E06-DE30-4ADC-AFBE-A576066E5DD6}" srcOrd="1" destOrd="0" parTransId="{0444D9FB-C957-44CE-B6C4-ACAF9E7AC66F}" sibTransId="{DB4A1085-361C-4EC1-A8E1-7C0ECF8A8641}"/>
    <dgm:cxn modelId="{8DEAA2A4-1743-4BF6-95B8-F2399245BA9B}" type="presOf" srcId="{9C5FCCCC-56E1-41C5-81D7-B6867C92E870}" destId="{000F1CF1-E090-4F84-8D48-9AEC48825886}" srcOrd="0" destOrd="0" presId="urn:microsoft.com/office/officeart/2008/layout/PictureStrips"/>
    <dgm:cxn modelId="{D8FA56A7-2EDE-4F0D-B0D8-5BF0EBCEA439}" srcId="{491F0E06-DE30-4ADC-AFBE-A576066E5DD6}" destId="{72A4BAF3-6154-436B-834D-8EB30932057E}" srcOrd="3" destOrd="0" parTransId="{D87073B1-0765-4C78-A528-C8DE83EAB103}" sibTransId="{3C99C14D-B04C-4740-819F-B2DD80371AF5}"/>
    <dgm:cxn modelId="{6CE7EEBE-37AA-4FE5-B5F0-3963D131C84A}" srcId="{E1941A29-A06D-40E3-8E41-D59B10CDFDF4}" destId="{2F189662-D0CC-4BE5-B08D-B264ACF3F75A}" srcOrd="0" destOrd="0" parTransId="{2A5EFB20-EF7B-401A-8016-D0AC177B3D88}" sibTransId="{6820DB78-9B34-4208-B558-D657C26A0CA1}"/>
    <dgm:cxn modelId="{0123DDC6-E924-4F3F-867B-C54FDAABE1E4}" type="presOf" srcId="{C5141631-BE23-411D-961F-503F1D263BB0}" destId="{43AE7D29-C0BF-4885-A571-DA05DA67D0DE}" srcOrd="0" destOrd="5" presId="urn:microsoft.com/office/officeart/2008/layout/PictureStrips"/>
    <dgm:cxn modelId="{E18FEFC6-0A7A-4F5F-9E71-F2A03FACF79D}" type="presOf" srcId="{90BC8CD0-0CB0-4C91-B6E1-9C2134FAE24F}" destId="{DA356054-B67E-4DCE-8885-56FE73692D65}" srcOrd="0" destOrd="1" presId="urn:microsoft.com/office/officeart/2008/layout/PictureStrips"/>
    <dgm:cxn modelId="{990538DA-A7AE-496D-9147-20AF6C061E00}" type="presOf" srcId="{5D18818F-D654-4DB6-B922-41A8FD2E172C}" destId="{DA356054-B67E-4DCE-8885-56FE73692D65}" srcOrd="0" destOrd="2" presId="urn:microsoft.com/office/officeart/2008/layout/PictureStrips"/>
    <dgm:cxn modelId="{1C10B9E6-51BD-408C-9D5B-7A0E21A170CD}" type="presOf" srcId="{491F0E06-DE30-4ADC-AFBE-A576066E5DD6}" destId="{43AE7D29-C0BF-4885-A571-DA05DA67D0DE}" srcOrd="0" destOrd="0" presId="urn:microsoft.com/office/officeart/2008/layout/PictureStrips"/>
    <dgm:cxn modelId="{12339BE8-810B-49F1-AA8C-6B8451CC9968}" srcId="{2F189662-D0CC-4BE5-B08D-B264ACF3F75A}" destId="{90BC8CD0-0CB0-4C91-B6E1-9C2134FAE24F}" srcOrd="0" destOrd="0" parTransId="{2BC6F660-1B59-48E2-B2C3-21A12D0ADD9F}" sibTransId="{8F061146-7ABF-433A-9A10-76EB2E3847D8}"/>
    <dgm:cxn modelId="{88B92FF1-3241-489B-800B-BBC5387F08D4}" type="presOf" srcId="{7281761F-B704-471E-9698-9BA4B7B7269D}" destId="{000F1CF1-E090-4F84-8D48-9AEC48825886}" srcOrd="0" destOrd="1" presId="urn:microsoft.com/office/officeart/2008/layout/PictureStrips"/>
    <dgm:cxn modelId="{82FF5FF5-D927-4B60-A280-28C75C278E69}" type="presOf" srcId="{2F189662-D0CC-4BE5-B08D-B264ACF3F75A}" destId="{DA356054-B67E-4DCE-8885-56FE73692D65}" srcOrd="0" destOrd="0" presId="urn:microsoft.com/office/officeart/2008/layout/PictureStrips"/>
    <dgm:cxn modelId="{860E0BFB-E870-41C7-9E66-51FB6E6F45F7}" srcId="{E1941A29-A06D-40E3-8E41-D59B10CDFDF4}" destId="{9C5FCCCC-56E1-41C5-81D7-B6867C92E870}" srcOrd="2" destOrd="0" parTransId="{BFA60EAF-F794-40D7-89DF-25E902969EC5}" sibTransId="{3713653B-C967-40B3-A8AE-E91404F492F9}"/>
    <dgm:cxn modelId="{35E28B1B-7D50-4782-A201-E57EC15C1221}" type="presParOf" srcId="{5473FF20-5A8D-4E7C-92F1-ECE3E1D74088}" destId="{CFEEF166-7DD5-4409-A4D5-5C3DEB669C09}" srcOrd="0" destOrd="0" presId="urn:microsoft.com/office/officeart/2008/layout/PictureStrips"/>
    <dgm:cxn modelId="{C854DC1E-3BAF-4EEE-9C1E-64D0746BAAAC}" type="presParOf" srcId="{CFEEF166-7DD5-4409-A4D5-5C3DEB669C09}" destId="{DA356054-B67E-4DCE-8885-56FE73692D65}" srcOrd="0" destOrd="0" presId="urn:microsoft.com/office/officeart/2008/layout/PictureStrips"/>
    <dgm:cxn modelId="{61F3E152-B742-4357-96A5-AC8617CA3F10}" type="presParOf" srcId="{CFEEF166-7DD5-4409-A4D5-5C3DEB669C09}" destId="{58F7BDF1-4628-488A-B54E-7C9515C98FFF}" srcOrd="1" destOrd="0" presId="urn:microsoft.com/office/officeart/2008/layout/PictureStrips"/>
    <dgm:cxn modelId="{5DDB6D58-1A68-4DCE-B2F7-B26DC6B4245A}" type="presParOf" srcId="{5473FF20-5A8D-4E7C-92F1-ECE3E1D74088}" destId="{6CF20AE9-0804-44EF-9E53-BFBC2B96C052}" srcOrd="1" destOrd="0" presId="urn:microsoft.com/office/officeart/2008/layout/PictureStrips"/>
    <dgm:cxn modelId="{AC2CF759-0115-4504-93F7-B96153E7A6B6}" type="presParOf" srcId="{5473FF20-5A8D-4E7C-92F1-ECE3E1D74088}" destId="{F387C2C5-1772-48F4-84BC-CA4D1C4D925D}" srcOrd="2" destOrd="0" presId="urn:microsoft.com/office/officeart/2008/layout/PictureStrips"/>
    <dgm:cxn modelId="{4E61D0EC-60DF-462F-86DB-84E73E8B070A}" type="presParOf" srcId="{F387C2C5-1772-48F4-84BC-CA4D1C4D925D}" destId="{43AE7D29-C0BF-4885-A571-DA05DA67D0DE}" srcOrd="0" destOrd="0" presId="urn:microsoft.com/office/officeart/2008/layout/PictureStrips"/>
    <dgm:cxn modelId="{D13C7F09-AFB3-4611-9F08-D746DFADDC66}" type="presParOf" srcId="{F387C2C5-1772-48F4-84BC-CA4D1C4D925D}" destId="{FFA96812-3463-4208-ADC8-FE9158FC2C21}" srcOrd="1" destOrd="0" presId="urn:microsoft.com/office/officeart/2008/layout/PictureStrips"/>
    <dgm:cxn modelId="{97C34515-EB56-41C9-8AB4-8A88ECFAB734}" type="presParOf" srcId="{5473FF20-5A8D-4E7C-92F1-ECE3E1D74088}" destId="{30BBECF3-0835-4863-AE35-5009DE9DF932}" srcOrd="3" destOrd="0" presId="urn:microsoft.com/office/officeart/2008/layout/PictureStrips"/>
    <dgm:cxn modelId="{F5DB0490-94D9-4CD1-89C1-E778B26211C4}" type="presParOf" srcId="{5473FF20-5A8D-4E7C-92F1-ECE3E1D74088}" destId="{50ED1C46-8AB6-42C5-9C36-F6EB0B5AAF42}" srcOrd="4" destOrd="0" presId="urn:microsoft.com/office/officeart/2008/layout/PictureStrips"/>
    <dgm:cxn modelId="{AB2753DB-FEF3-4740-82A6-5795060A7484}" type="presParOf" srcId="{50ED1C46-8AB6-42C5-9C36-F6EB0B5AAF42}" destId="{000F1CF1-E090-4F84-8D48-9AEC48825886}" srcOrd="0" destOrd="0" presId="urn:microsoft.com/office/officeart/2008/layout/PictureStrips"/>
    <dgm:cxn modelId="{98B28BFF-5293-46A9-B228-71BE90D32BB4}" type="presParOf" srcId="{50ED1C46-8AB6-42C5-9C36-F6EB0B5AAF42}" destId="{7471037B-D996-425D-A25E-FE1AC88D74E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97C87-37CB-488C-A1B6-D817278BE097}"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s-EC"/>
        </a:p>
      </dgm:t>
    </dgm:pt>
    <dgm:pt modelId="{E7D31734-7F93-47C5-A668-86EEC656BF5A}">
      <dgm:prSet/>
      <dgm:spPr/>
      <dgm:t>
        <a:bodyPr/>
        <a:lstStyle/>
        <a:p>
          <a:r>
            <a:rPr lang="es-EC">
              <a:solidFill>
                <a:sysClr val="windowText" lastClr="000000"/>
              </a:solidFill>
            </a:rPr>
            <a:t>Constantes problemas de liquidez que aquejan a personas naturales y jurídicas. </a:t>
          </a:r>
        </a:p>
      </dgm:t>
    </dgm:pt>
    <dgm:pt modelId="{A5E1178A-CB44-4F3F-939B-F7E11FD7E7F7}" type="parTrans" cxnId="{7A2084F2-1C1D-4DE2-8DAE-FB000308BFDA}">
      <dgm:prSet/>
      <dgm:spPr/>
      <dgm:t>
        <a:bodyPr/>
        <a:lstStyle/>
        <a:p>
          <a:endParaRPr lang="es-EC">
            <a:solidFill>
              <a:sysClr val="windowText" lastClr="000000"/>
            </a:solidFill>
          </a:endParaRPr>
        </a:p>
      </dgm:t>
    </dgm:pt>
    <dgm:pt modelId="{88D9D315-22E5-46A3-99BA-7A9403CFE5C7}" type="sibTrans" cxnId="{7A2084F2-1C1D-4DE2-8DAE-FB000308BFDA}">
      <dgm:prSet/>
      <dgm:spPr/>
      <dgm:t>
        <a:bodyPr/>
        <a:lstStyle/>
        <a:p>
          <a:endParaRPr lang="es-EC">
            <a:solidFill>
              <a:sysClr val="windowText" lastClr="000000"/>
            </a:solidFill>
          </a:endParaRPr>
        </a:p>
      </dgm:t>
    </dgm:pt>
    <dgm:pt modelId="{40380275-91D6-4134-94CE-7524A6291850}">
      <dgm:prSet/>
      <dgm:spPr/>
      <dgm:t>
        <a:bodyPr/>
        <a:lstStyle/>
        <a:p>
          <a:r>
            <a:rPr lang="es-EC">
              <a:solidFill>
                <a:sysClr val="windowText" lastClr="000000"/>
              </a:solidFill>
            </a:rPr>
            <a:t>A nivel internacional el mercado de valores es noticia de alta relevancia, en cambio en nuestro país, despliega un interés casi nulo. </a:t>
          </a:r>
        </a:p>
      </dgm:t>
    </dgm:pt>
    <dgm:pt modelId="{AD7EA568-2982-416F-84CE-54A6AB3EFD39}" type="parTrans" cxnId="{8BEE821C-89CF-46BF-B495-BF0FAA9AADAF}">
      <dgm:prSet/>
      <dgm:spPr/>
      <dgm:t>
        <a:bodyPr/>
        <a:lstStyle/>
        <a:p>
          <a:endParaRPr lang="es-EC">
            <a:solidFill>
              <a:sysClr val="windowText" lastClr="000000"/>
            </a:solidFill>
          </a:endParaRPr>
        </a:p>
      </dgm:t>
    </dgm:pt>
    <dgm:pt modelId="{C9F51C92-43BC-4C7D-AE3A-FC1D4D2893BA}" type="sibTrans" cxnId="{8BEE821C-89CF-46BF-B495-BF0FAA9AADAF}">
      <dgm:prSet/>
      <dgm:spPr/>
      <dgm:t>
        <a:bodyPr/>
        <a:lstStyle/>
        <a:p>
          <a:endParaRPr lang="es-EC">
            <a:solidFill>
              <a:sysClr val="windowText" lastClr="000000"/>
            </a:solidFill>
          </a:endParaRPr>
        </a:p>
      </dgm:t>
    </dgm:pt>
    <dgm:pt modelId="{4DF02E26-A835-4EBA-87A4-1ECA2D8EE236}">
      <dgm:prSet/>
      <dgm:spPr/>
      <dgm:t>
        <a:bodyPr/>
        <a:lstStyle/>
        <a:p>
          <a:r>
            <a:rPr lang="es-EC">
              <a:solidFill>
                <a:sysClr val="windowText" lastClr="000000"/>
              </a:solidFill>
            </a:rPr>
            <a:t>El desconocimiento de este sector ha provocado que todas las acciones en búsqueda de recursos de liquidez se tornen en dirección del mercado financiero en específico a los bancos y cooperativas.</a:t>
          </a:r>
        </a:p>
      </dgm:t>
    </dgm:pt>
    <dgm:pt modelId="{287C2CB2-701D-40D4-A1C3-C636A31B3895}" type="parTrans" cxnId="{63C1E077-37F9-450F-B747-A0414F98968C}">
      <dgm:prSet/>
      <dgm:spPr/>
      <dgm:t>
        <a:bodyPr/>
        <a:lstStyle/>
        <a:p>
          <a:endParaRPr lang="es-EC">
            <a:solidFill>
              <a:sysClr val="windowText" lastClr="000000"/>
            </a:solidFill>
          </a:endParaRPr>
        </a:p>
      </dgm:t>
    </dgm:pt>
    <dgm:pt modelId="{848AC8E5-C4CA-4735-B68C-7CED93E355CF}" type="sibTrans" cxnId="{63C1E077-37F9-450F-B747-A0414F98968C}">
      <dgm:prSet/>
      <dgm:spPr/>
      <dgm:t>
        <a:bodyPr/>
        <a:lstStyle/>
        <a:p>
          <a:endParaRPr lang="es-EC">
            <a:solidFill>
              <a:sysClr val="windowText" lastClr="000000"/>
            </a:solidFill>
          </a:endParaRPr>
        </a:p>
      </dgm:t>
    </dgm:pt>
    <dgm:pt modelId="{FF871419-21F3-433A-AE46-AEB88D65C4E3}">
      <dgm:prSet/>
      <dgm:spPr/>
      <dgm:t>
        <a:bodyPr/>
        <a:lstStyle/>
        <a:p>
          <a:r>
            <a:rPr lang="es-EC">
              <a:solidFill>
                <a:sysClr val="windowText" lastClr="000000"/>
              </a:solidFill>
            </a:rPr>
            <a:t>Presentación de las operaciones de reporto como una alternativa de financiamiento de corto plazo.</a:t>
          </a:r>
        </a:p>
      </dgm:t>
    </dgm:pt>
    <dgm:pt modelId="{D8C79E72-E737-484F-85A9-D4A00CD4DC6E}" type="parTrans" cxnId="{9D4E98A6-98FE-4FD4-AC71-DE36DA270809}">
      <dgm:prSet/>
      <dgm:spPr/>
      <dgm:t>
        <a:bodyPr/>
        <a:lstStyle/>
        <a:p>
          <a:endParaRPr lang="es-EC">
            <a:solidFill>
              <a:sysClr val="windowText" lastClr="000000"/>
            </a:solidFill>
          </a:endParaRPr>
        </a:p>
      </dgm:t>
    </dgm:pt>
    <dgm:pt modelId="{62590253-275A-415C-8684-0D594C6D6B89}" type="sibTrans" cxnId="{9D4E98A6-98FE-4FD4-AC71-DE36DA270809}">
      <dgm:prSet/>
      <dgm:spPr/>
      <dgm:t>
        <a:bodyPr/>
        <a:lstStyle/>
        <a:p>
          <a:endParaRPr lang="es-EC">
            <a:solidFill>
              <a:sysClr val="windowText" lastClr="000000"/>
            </a:solidFill>
          </a:endParaRPr>
        </a:p>
      </dgm:t>
    </dgm:pt>
    <dgm:pt modelId="{D7857143-E241-4B0B-8FE1-92544C8D344F}" type="pres">
      <dgm:prSet presAssocID="{E5397C87-37CB-488C-A1B6-D817278BE097}" presName="Name0" presStyleCnt="0">
        <dgm:presLayoutVars>
          <dgm:dir/>
          <dgm:resizeHandles val="exact"/>
        </dgm:presLayoutVars>
      </dgm:prSet>
      <dgm:spPr/>
    </dgm:pt>
    <dgm:pt modelId="{4620D979-A288-428B-8D3C-38EE8C169862}" type="pres">
      <dgm:prSet presAssocID="{E7D31734-7F93-47C5-A668-86EEC656BF5A}" presName="node" presStyleLbl="node1" presStyleIdx="0" presStyleCnt="4">
        <dgm:presLayoutVars>
          <dgm:bulletEnabled val="1"/>
        </dgm:presLayoutVars>
      </dgm:prSet>
      <dgm:spPr/>
    </dgm:pt>
    <dgm:pt modelId="{705EFE89-AB52-4F2D-B890-8759335B7C51}" type="pres">
      <dgm:prSet presAssocID="{88D9D315-22E5-46A3-99BA-7A9403CFE5C7}" presName="sibTrans" presStyleLbl="sibTrans1D1" presStyleIdx="0" presStyleCnt="3"/>
      <dgm:spPr/>
    </dgm:pt>
    <dgm:pt modelId="{DAB5513E-1CCD-4C00-99FB-1D9C7346BBEF}" type="pres">
      <dgm:prSet presAssocID="{88D9D315-22E5-46A3-99BA-7A9403CFE5C7}" presName="connectorText" presStyleLbl="sibTrans1D1" presStyleIdx="0" presStyleCnt="3"/>
      <dgm:spPr/>
    </dgm:pt>
    <dgm:pt modelId="{2B851E02-A951-4A31-A78A-891C66111357}" type="pres">
      <dgm:prSet presAssocID="{40380275-91D6-4134-94CE-7524A6291850}" presName="node" presStyleLbl="node1" presStyleIdx="1" presStyleCnt="4">
        <dgm:presLayoutVars>
          <dgm:bulletEnabled val="1"/>
        </dgm:presLayoutVars>
      </dgm:prSet>
      <dgm:spPr/>
    </dgm:pt>
    <dgm:pt modelId="{5B9F3688-1926-4B0C-8415-067241F6E22D}" type="pres">
      <dgm:prSet presAssocID="{C9F51C92-43BC-4C7D-AE3A-FC1D4D2893BA}" presName="sibTrans" presStyleLbl="sibTrans1D1" presStyleIdx="1" presStyleCnt="3"/>
      <dgm:spPr/>
    </dgm:pt>
    <dgm:pt modelId="{2079E1EF-4F30-4959-B5E7-1859A47497A2}" type="pres">
      <dgm:prSet presAssocID="{C9F51C92-43BC-4C7D-AE3A-FC1D4D2893BA}" presName="connectorText" presStyleLbl="sibTrans1D1" presStyleIdx="1" presStyleCnt="3"/>
      <dgm:spPr/>
    </dgm:pt>
    <dgm:pt modelId="{5A2B56C2-35F3-465E-A060-7399B306CC8C}" type="pres">
      <dgm:prSet presAssocID="{4DF02E26-A835-4EBA-87A4-1ECA2D8EE236}" presName="node" presStyleLbl="node1" presStyleIdx="2" presStyleCnt="4">
        <dgm:presLayoutVars>
          <dgm:bulletEnabled val="1"/>
        </dgm:presLayoutVars>
      </dgm:prSet>
      <dgm:spPr/>
    </dgm:pt>
    <dgm:pt modelId="{3789F2A4-86EB-4946-BD75-1A4223787B65}" type="pres">
      <dgm:prSet presAssocID="{848AC8E5-C4CA-4735-B68C-7CED93E355CF}" presName="sibTrans" presStyleLbl="sibTrans1D1" presStyleIdx="2" presStyleCnt="3"/>
      <dgm:spPr/>
    </dgm:pt>
    <dgm:pt modelId="{C0D483C5-4A8D-4982-9CA5-DC29154717EF}" type="pres">
      <dgm:prSet presAssocID="{848AC8E5-C4CA-4735-B68C-7CED93E355CF}" presName="connectorText" presStyleLbl="sibTrans1D1" presStyleIdx="2" presStyleCnt="3"/>
      <dgm:spPr/>
    </dgm:pt>
    <dgm:pt modelId="{CFD37E4B-8FA3-4092-9903-2A065EB17A01}" type="pres">
      <dgm:prSet presAssocID="{FF871419-21F3-433A-AE46-AEB88D65C4E3}" presName="node" presStyleLbl="node1" presStyleIdx="3" presStyleCnt="4">
        <dgm:presLayoutVars>
          <dgm:bulletEnabled val="1"/>
        </dgm:presLayoutVars>
      </dgm:prSet>
      <dgm:spPr/>
    </dgm:pt>
  </dgm:ptLst>
  <dgm:cxnLst>
    <dgm:cxn modelId="{3558C20B-B14F-4E8F-A225-C2B26FEBA68D}" type="presOf" srcId="{88D9D315-22E5-46A3-99BA-7A9403CFE5C7}" destId="{705EFE89-AB52-4F2D-B890-8759335B7C51}" srcOrd="0" destOrd="0" presId="urn:microsoft.com/office/officeart/2005/8/layout/bProcess3"/>
    <dgm:cxn modelId="{A7027D1C-E97B-44CD-AC9D-045D06035514}" type="presOf" srcId="{4DF02E26-A835-4EBA-87A4-1ECA2D8EE236}" destId="{5A2B56C2-35F3-465E-A060-7399B306CC8C}" srcOrd="0" destOrd="0" presId="urn:microsoft.com/office/officeart/2005/8/layout/bProcess3"/>
    <dgm:cxn modelId="{8BEE821C-89CF-46BF-B495-BF0FAA9AADAF}" srcId="{E5397C87-37CB-488C-A1B6-D817278BE097}" destId="{40380275-91D6-4134-94CE-7524A6291850}" srcOrd="1" destOrd="0" parTransId="{AD7EA568-2982-416F-84CE-54A6AB3EFD39}" sibTransId="{C9F51C92-43BC-4C7D-AE3A-FC1D4D2893BA}"/>
    <dgm:cxn modelId="{B7A62F2D-4CB2-419B-9029-E3618022AF95}" type="presOf" srcId="{E7D31734-7F93-47C5-A668-86EEC656BF5A}" destId="{4620D979-A288-428B-8D3C-38EE8C169862}" srcOrd="0" destOrd="0" presId="urn:microsoft.com/office/officeart/2005/8/layout/bProcess3"/>
    <dgm:cxn modelId="{DB6F5D2D-0164-4332-BEB2-B563F630AABD}" type="presOf" srcId="{88D9D315-22E5-46A3-99BA-7A9403CFE5C7}" destId="{DAB5513E-1CCD-4C00-99FB-1D9C7346BBEF}" srcOrd="1" destOrd="0" presId="urn:microsoft.com/office/officeart/2005/8/layout/bProcess3"/>
    <dgm:cxn modelId="{060FCB5D-8B49-44C0-B2E3-3716FEF6DE64}" type="presOf" srcId="{C9F51C92-43BC-4C7D-AE3A-FC1D4D2893BA}" destId="{5B9F3688-1926-4B0C-8415-067241F6E22D}" srcOrd="0" destOrd="0" presId="urn:microsoft.com/office/officeart/2005/8/layout/bProcess3"/>
    <dgm:cxn modelId="{63C1E077-37F9-450F-B747-A0414F98968C}" srcId="{E5397C87-37CB-488C-A1B6-D817278BE097}" destId="{4DF02E26-A835-4EBA-87A4-1ECA2D8EE236}" srcOrd="2" destOrd="0" parTransId="{287C2CB2-701D-40D4-A1C3-C636A31B3895}" sibTransId="{848AC8E5-C4CA-4735-B68C-7CED93E355CF}"/>
    <dgm:cxn modelId="{84654285-CADD-46BC-9C48-B2A752954B37}" type="presOf" srcId="{FF871419-21F3-433A-AE46-AEB88D65C4E3}" destId="{CFD37E4B-8FA3-4092-9903-2A065EB17A01}" srcOrd="0" destOrd="0" presId="urn:microsoft.com/office/officeart/2005/8/layout/bProcess3"/>
    <dgm:cxn modelId="{9D4E98A6-98FE-4FD4-AC71-DE36DA270809}" srcId="{E5397C87-37CB-488C-A1B6-D817278BE097}" destId="{FF871419-21F3-433A-AE46-AEB88D65C4E3}" srcOrd="3" destOrd="0" parTransId="{D8C79E72-E737-484F-85A9-D4A00CD4DC6E}" sibTransId="{62590253-275A-415C-8684-0D594C6D6B89}"/>
    <dgm:cxn modelId="{44DAF8A8-82DD-4F1E-A59C-0070FEB0C6B2}" type="presOf" srcId="{848AC8E5-C4CA-4735-B68C-7CED93E355CF}" destId="{C0D483C5-4A8D-4982-9CA5-DC29154717EF}" srcOrd="1" destOrd="0" presId="urn:microsoft.com/office/officeart/2005/8/layout/bProcess3"/>
    <dgm:cxn modelId="{46BB68C3-067A-441A-B5A2-D8D49F3B1200}" type="presOf" srcId="{C9F51C92-43BC-4C7D-AE3A-FC1D4D2893BA}" destId="{2079E1EF-4F30-4959-B5E7-1859A47497A2}" srcOrd="1" destOrd="0" presId="urn:microsoft.com/office/officeart/2005/8/layout/bProcess3"/>
    <dgm:cxn modelId="{74B3CBC7-35C8-4DAA-932C-1394A5068DFD}" type="presOf" srcId="{E5397C87-37CB-488C-A1B6-D817278BE097}" destId="{D7857143-E241-4B0B-8FE1-92544C8D344F}" srcOrd="0" destOrd="0" presId="urn:microsoft.com/office/officeart/2005/8/layout/bProcess3"/>
    <dgm:cxn modelId="{F03FD2E1-C1DC-4341-B929-BA8598324716}" type="presOf" srcId="{848AC8E5-C4CA-4735-B68C-7CED93E355CF}" destId="{3789F2A4-86EB-4946-BD75-1A4223787B65}" srcOrd="0" destOrd="0" presId="urn:microsoft.com/office/officeart/2005/8/layout/bProcess3"/>
    <dgm:cxn modelId="{7A2084F2-1C1D-4DE2-8DAE-FB000308BFDA}" srcId="{E5397C87-37CB-488C-A1B6-D817278BE097}" destId="{E7D31734-7F93-47C5-A668-86EEC656BF5A}" srcOrd="0" destOrd="0" parTransId="{A5E1178A-CB44-4F3F-939B-F7E11FD7E7F7}" sibTransId="{88D9D315-22E5-46A3-99BA-7A9403CFE5C7}"/>
    <dgm:cxn modelId="{5A988BF2-BDA7-4C00-AF70-1EB0908DC100}" type="presOf" srcId="{40380275-91D6-4134-94CE-7524A6291850}" destId="{2B851E02-A951-4A31-A78A-891C66111357}" srcOrd="0" destOrd="0" presId="urn:microsoft.com/office/officeart/2005/8/layout/bProcess3"/>
    <dgm:cxn modelId="{8A30A304-AB9F-436A-B0E0-75375907EA71}" type="presParOf" srcId="{D7857143-E241-4B0B-8FE1-92544C8D344F}" destId="{4620D979-A288-428B-8D3C-38EE8C169862}" srcOrd="0" destOrd="0" presId="urn:microsoft.com/office/officeart/2005/8/layout/bProcess3"/>
    <dgm:cxn modelId="{1888559A-5F62-4D48-926B-F79D3602709A}" type="presParOf" srcId="{D7857143-E241-4B0B-8FE1-92544C8D344F}" destId="{705EFE89-AB52-4F2D-B890-8759335B7C51}" srcOrd="1" destOrd="0" presId="urn:microsoft.com/office/officeart/2005/8/layout/bProcess3"/>
    <dgm:cxn modelId="{B20BB1B1-E575-477F-993C-280D656B4E3B}" type="presParOf" srcId="{705EFE89-AB52-4F2D-B890-8759335B7C51}" destId="{DAB5513E-1CCD-4C00-99FB-1D9C7346BBEF}" srcOrd="0" destOrd="0" presId="urn:microsoft.com/office/officeart/2005/8/layout/bProcess3"/>
    <dgm:cxn modelId="{D82E816B-7709-4E53-9EB0-68660C7C393F}" type="presParOf" srcId="{D7857143-E241-4B0B-8FE1-92544C8D344F}" destId="{2B851E02-A951-4A31-A78A-891C66111357}" srcOrd="2" destOrd="0" presId="urn:microsoft.com/office/officeart/2005/8/layout/bProcess3"/>
    <dgm:cxn modelId="{EFAD30BC-665A-46DD-823E-CCFAE519C19E}" type="presParOf" srcId="{D7857143-E241-4B0B-8FE1-92544C8D344F}" destId="{5B9F3688-1926-4B0C-8415-067241F6E22D}" srcOrd="3" destOrd="0" presId="urn:microsoft.com/office/officeart/2005/8/layout/bProcess3"/>
    <dgm:cxn modelId="{4213955C-F427-47CA-8D69-23A5FC135506}" type="presParOf" srcId="{5B9F3688-1926-4B0C-8415-067241F6E22D}" destId="{2079E1EF-4F30-4959-B5E7-1859A47497A2}" srcOrd="0" destOrd="0" presId="urn:microsoft.com/office/officeart/2005/8/layout/bProcess3"/>
    <dgm:cxn modelId="{9B71927D-54D4-4AA7-8BDD-83AAFA4C2C4A}" type="presParOf" srcId="{D7857143-E241-4B0B-8FE1-92544C8D344F}" destId="{5A2B56C2-35F3-465E-A060-7399B306CC8C}" srcOrd="4" destOrd="0" presId="urn:microsoft.com/office/officeart/2005/8/layout/bProcess3"/>
    <dgm:cxn modelId="{24274A93-04D3-49F4-9F4C-CC4EE1DB0FB7}" type="presParOf" srcId="{D7857143-E241-4B0B-8FE1-92544C8D344F}" destId="{3789F2A4-86EB-4946-BD75-1A4223787B65}" srcOrd="5" destOrd="0" presId="urn:microsoft.com/office/officeart/2005/8/layout/bProcess3"/>
    <dgm:cxn modelId="{0AAEBD65-2E2D-42D1-9D62-81897F12A406}" type="presParOf" srcId="{3789F2A4-86EB-4946-BD75-1A4223787B65}" destId="{C0D483C5-4A8D-4982-9CA5-DC29154717EF}" srcOrd="0" destOrd="0" presId="urn:microsoft.com/office/officeart/2005/8/layout/bProcess3"/>
    <dgm:cxn modelId="{7C108C0A-EA33-4DFC-B6AD-8DBCEBAA7E61}" type="presParOf" srcId="{D7857143-E241-4B0B-8FE1-92544C8D344F}" destId="{CFD37E4B-8FA3-4092-9903-2A065EB17A01}"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5D17D-76FB-4601-8EE6-A5559D025E9A}" type="doc">
      <dgm:prSet loTypeId="urn:microsoft.com/office/officeart/2005/8/layout/arrow2" loCatId="process" qsTypeId="urn:microsoft.com/office/officeart/2005/8/quickstyle/3d4" qsCatId="3D" csTypeId="urn:microsoft.com/office/officeart/2005/8/colors/colorful4" csCatId="colorful" phldr="1"/>
      <dgm:spPr/>
    </dgm:pt>
    <dgm:pt modelId="{60D74A5D-BFB7-4BFD-BA43-97A7CA582EBD}">
      <dgm:prSet custT="1"/>
      <dgm:spPr/>
      <dgm:t>
        <a:bodyPr/>
        <a:lstStyle/>
        <a:p>
          <a:r>
            <a:rPr lang="es-ES" sz="2400" b="1">
              <a:solidFill>
                <a:sysClr val="windowText" lastClr="000000"/>
              </a:solidFill>
            </a:rPr>
            <a:t>Objetivos específicos</a:t>
          </a:r>
          <a:endParaRPr lang="es-EC" sz="2400" dirty="0">
            <a:solidFill>
              <a:sysClr val="windowText" lastClr="000000"/>
            </a:solidFill>
          </a:endParaRPr>
        </a:p>
      </dgm:t>
    </dgm:pt>
    <dgm:pt modelId="{7D39D219-A114-4289-B67D-A94E601F153B}" type="parTrans" cxnId="{190796FC-2EA3-481C-B4D1-245BD10C5ADF}">
      <dgm:prSet/>
      <dgm:spPr/>
      <dgm:t>
        <a:bodyPr/>
        <a:lstStyle/>
        <a:p>
          <a:endParaRPr lang="es-EC" sz="1600">
            <a:solidFill>
              <a:sysClr val="windowText" lastClr="000000"/>
            </a:solidFill>
          </a:endParaRPr>
        </a:p>
      </dgm:t>
    </dgm:pt>
    <dgm:pt modelId="{1A9A2793-674C-485D-8556-E609ADF52250}" type="sibTrans" cxnId="{190796FC-2EA3-481C-B4D1-245BD10C5ADF}">
      <dgm:prSet/>
      <dgm:spPr/>
      <dgm:t>
        <a:bodyPr/>
        <a:lstStyle/>
        <a:p>
          <a:endParaRPr lang="es-EC" sz="1600">
            <a:solidFill>
              <a:sysClr val="windowText" lastClr="000000"/>
            </a:solidFill>
          </a:endParaRPr>
        </a:p>
      </dgm:t>
    </dgm:pt>
    <dgm:pt modelId="{60CD5BD8-B250-4773-87B3-FF8AC5CD7FA9}">
      <dgm:prSet phldrT="[Texto]" custT="1"/>
      <dgm:spPr/>
      <dgm:t>
        <a:bodyPr/>
        <a:lstStyle/>
        <a:p>
          <a:r>
            <a:rPr lang="es-EC" sz="1400">
              <a:solidFill>
                <a:sysClr val="windowText" lastClr="000000"/>
              </a:solidFill>
            </a:rPr>
            <a:t>Describir el procedimiento de negociación de las operaciones de reporto en la BVQ.</a:t>
          </a:r>
          <a:endParaRPr lang="es-EC" sz="1400" dirty="0">
            <a:solidFill>
              <a:sysClr val="windowText" lastClr="000000"/>
            </a:solidFill>
          </a:endParaRPr>
        </a:p>
      </dgm:t>
    </dgm:pt>
    <dgm:pt modelId="{5927D590-B40E-424C-A36A-9CB2FCFF8EBD}" type="parTrans" cxnId="{E83A5E03-D7AA-4433-B460-FC5D551CE897}">
      <dgm:prSet/>
      <dgm:spPr/>
      <dgm:t>
        <a:bodyPr/>
        <a:lstStyle/>
        <a:p>
          <a:endParaRPr lang="es-EC" sz="1600">
            <a:solidFill>
              <a:sysClr val="windowText" lastClr="000000"/>
            </a:solidFill>
          </a:endParaRPr>
        </a:p>
      </dgm:t>
    </dgm:pt>
    <dgm:pt modelId="{E1854C55-A83C-46B9-AC33-23E2B352E427}" type="sibTrans" cxnId="{E83A5E03-D7AA-4433-B460-FC5D551CE897}">
      <dgm:prSet/>
      <dgm:spPr/>
      <dgm:t>
        <a:bodyPr/>
        <a:lstStyle/>
        <a:p>
          <a:endParaRPr lang="es-EC" sz="1600">
            <a:solidFill>
              <a:sysClr val="windowText" lastClr="000000"/>
            </a:solidFill>
          </a:endParaRPr>
        </a:p>
      </dgm:t>
    </dgm:pt>
    <dgm:pt modelId="{66A015FF-42EA-4062-B218-39305AFC036C}">
      <dgm:prSet phldrT="[Texto]" custT="1"/>
      <dgm:spPr/>
      <dgm:t>
        <a:bodyPr/>
        <a:lstStyle/>
        <a:p>
          <a:r>
            <a:rPr lang="es-EC" sz="1400">
              <a:solidFill>
                <a:sysClr val="windowText" lastClr="000000"/>
              </a:solidFill>
            </a:rPr>
            <a:t>Analizar el volumen de negociación histórico de las operaciones de reporto dentro del periodo 2010-2019.</a:t>
          </a:r>
          <a:endParaRPr lang="es-EC" sz="1400" dirty="0">
            <a:solidFill>
              <a:sysClr val="windowText" lastClr="000000"/>
            </a:solidFill>
          </a:endParaRPr>
        </a:p>
      </dgm:t>
    </dgm:pt>
    <dgm:pt modelId="{72590DF8-1FF4-4F68-807A-02298F41A532}" type="parTrans" cxnId="{8E2FE7AE-FDD0-4CE5-B2C5-B4173227B1F3}">
      <dgm:prSet/>
      <dgm:spPr/>
      <dgm:t>
        <a:bodyPr/>
        <a:lstStyle/>
        <a:p>
          <a:endParaRPr lang="es-EC" sz="1600">
            <a:solidFill>
              <a:sysClr val="windowText" lastClr="000000"/>
            </a:solidFill>
          </a:endParaRPr>
        </a:p>
      </dgm:t>
    </dgm:pt>
    <dgm:pt modelId="{D4EA4FC0-44EE-471C-B0EE-049C45F5291E}" type="sibTrans" cxnId="{8E2FE7AE-FDD0-4CE5-B2C5-B4173227B1F3}">
      <dgm:prSet/>
      <dgm:spPr/>
      <dgm:t>
        <a:bodyPr/>
        <a:lstStyle/>
        <a:p>
          <a:endParaRPr lang="es-EC" sz="1600">
            <a:solidFill>
              <a:sysClr val="windowText" lastClr="000000"/>
            </a:solidFill>
          </a:endParaRPr>
        </a:p>
      </dgm:t>
    </dgm:pt>
    <dgm:pt modelId="{078E1C94-7450-4BE8-A9D7-09153787C21B}">
      <dgm:prSet phldrT="[Texto]" custT="1"/>
      <dgm:spPr/>
      <dgm:t>
        <a:bodyPr/>
        <a:lstStyle/>
        <a:p>
          <a:r>
            <a:rPr lang="es-EC" sz="1400" dirty="0">
              <a:solidFill>
                <a:sysClr val="windowText" lastClr="000000"/>
              </a:solidFill>
            </a:rPr>
            <a:t>Determinar los beneficios y utilidad de las operaciones de reporto para los inversionistas de la BVQ, a través de una comparación frente a los créditos bancarios tradicionales.</a:t>
          </a:r>
        </a:p>
      </dgm:t>
    </dgm:pt>
    <dgm:pt modelId="{05C20BC5-4B5C-46CE-ADD4-17CACD475414}" type="parTrans" cxnId="{A71DD891-E6C0-403A-8558-9C7740B61C91}">
      <dgm:prSet/>
      <dgm:spPr/>
      <dgm:t>
        <a:bodyPr/>
        <a:lstStyle/>
        <a:p>
          <a:endParaRPr lang="es-EC" sz="1600">
            <a:solidFill>
              <a:sysClr val="windowText" lastClr="000000"/>
            </a:solidFill>
          </a:endParaRPr>
        </a:p>
      </dgm:t>
    </dgm:pt>
    <dgm:pt modelId="{F4B47696-BDEB-4C83-85E9-7015AD5BDCB6}" type="sibTrans" cxnId="{A71DD891-E6C0-403A-8558-9C7740B61C91}">
      <dgm:prSet/>
      <dgm:spPr/>
      <dgm:t>
        <a:bodyPr/>
        <a:lstStyle/>
        <a:p>
          <a:endParaRPr lang="es-EC" sz="1600">
            <a:solidFill>
              <a:sysClr val="windowText" lastClr="000000"/>
            </a:solidFill>
          </a:endParaRPr>
        </a:p>
      </dgm:t>
    </dgm:pt>
    <dgm:pt modelId="{78AE620F-7382-4EC6-8B7B-177AAB2DA6D8}">
      <dgm:prSet phldrT="[Texto]" custT="1"/>
      <dgm:spPr/>
      <dgm:t>
        <a:bodyPr/>
        <a:lstStyle/>
        <a:p>
          <a:r>
            <a:rPr lang="es-EC" sz="1400">
              <a:solidFill>
                <a:sysClr val="windowText" lastClr="000000"/>
              </a:solidFill>
            </a:rPr>
            <a:t>Medir el grado de satisfacción de las operaciones de reporto, a través de la opinión de los inversionistas que negocian en la BVQ.</a:t>
          </a:r>
          <a:endParaRPr lang="es-EC" sz="1400" dirty="0">
            <a:solidFill>
              <a:sysClr val="windowText" lastClr="000000"/>
            </a:solidFill>
          </a:endParaRPr>
        </a:p>
      </dgm:t>
    </dgm:pt>
    <dgm:pt modelId="{E8DF3D59-B35E-4F3B-BB78-E8D88F6084C8}" type="parTrans" cxnId="{191A51D3-5B19-401B-A7BE-18D30EB58547}">
      <dgm:prSet/>
      <dgm:spPr/>
      <dgm:t>
        <a:bodyPr/>
        <a:lstStyle/>
        <a:p>
          <a:endParaRPr lang="es-EC" sz="2000">
            <a:solidFill>
              <a:sysClr val="windowText" lastClr="000000"/>
            </a:solidFill>
          </a:endParaRPr>
        </a:p>
      </dgm:t>
    </dgm:pt>
    <dgm:pt modelId="{6789DAF3-7947-4582-AAFF-3330832CB649}" type="sibTrans" cxnId="{191A51D3-5B19-401B-A7BE-18D30EB58547}">
      <dgm:prSet/>
      <dgm:spPr/>
      <dgm:t>
        <a:bodyPr/>
        <a:lstStyle/>
        <a:p>
          <a:endParaRPr lang="es-EC" sz="2000">
            <a:solidFill>
              <a:sysClr val="windowText" lastClr="000000"/>
            </a:solidFill>
          </a:endParaRPr>
        </a:p>
      </dgm:t>
    </dgm:pt>
    <dgm:pt modelId="{C5200E56-E7A2-4F3A-A8EE-A40571004724}" type="pres">
      <dgm:prSet presAssocID="{EC65D17D-76FB-4601-8EE6-A5559D025E9A}" presName="arrowDiagram" presStyleCnt="0">
        <dgm:presLayoutVars>
          <dgm:chMax val="5"/>
          <dgm:dir/>
          <dgm:resizeHandles val="exact"/>
        </dgm:presLayoutVars>
      </dgm:prSet>
      <dgm:spPr/>
    </dgm:pt>
    <dgm:pt modelId="{647ACFB9-C3F1-4E24-841B-D2578A81EF14}" type="pres">
      <dgm:prSet presAssocID="{EC65D17D-76FB-4601-8EE6-A5559D025E9A}" presName="arrow" presStyleLbl="bgShp" presStyleIdx="0" presStyleCnt="1" custScaleX="105312" custScaleY="86709"/>
      <dgm:spPr/>
    </dgm:pt>
    <dgm:pt modelId="{ED111FCC-183B-48CE-A448-114B9A23C3C4}" type="pres">
      <dgm:prSet presAssocID="{EC65D17D-76FB-4601-8EE6-A5559D025E9A}" presName="arrowDiagram5" presStyleCnt="0"/>
      <dgm:spPr/>
    </dgm:pt>
    <dgm:pt modelId="{81D6AF8E-7228-493C-8E02-B9AFBBFA2B1A}" type="pres">
      <dgm:prSet presAssocID="{60D74A5D-BFB7-4BFD-BA43-97A7CA582EBD}" presName="bullet5a" presStyleLbl="node1" presStyleIdx="0" presStyleCnt="5"/>
      <dgm:spPr/>
    </dgm:pt>
    <dgm:pt modelId="{174959E3-DA22-4E85-8851-9D8378C59486}" type="pres">
      <dgm:prSet presAssocID="{60D74A5D-BFB7-4BFD-BA43-97A7CA582EBD}" presName="textBox5a" presStyleLbl="revTx" presStyleIdx="0" presStyleCnt="5" custScaleX="127114">
        <dgm:presLayoutVars>
          <dgm:bulletEnabled val="1"/>
        </dgm:presLayoutVars>
      </dgm:prSet>
      <dgm:spPr/>
    </dgm:pt>
    <dgm:pt modelId="{C78A9C0D-3A22-46FF-A915-EF23CA5FAF19}" type="pres">
      <dgm:prSet presAssocID="{60CD5BD8-B250-4773-87B3-FF8AC5CD7FA9}" presName="bullet5b" presStyleLbl="node1" presStyleIdx="1" presStyleCnt="5"/>
      <dgm:spPr/>
    </dgm:pt>
    <dgm:pt modelId="{68E55C25-7D6D-43E9-8A8B-D35E85986574}" type="pres">
      <dgm:prSet presAssocID="{60CD5BD8-B250-4773-87B3-FF8AC5CD7FA9}" presName="textBox5b" presStyleLbl="revTx" presStyleIdx="1" presStyleCnt="5">
        <dgm:presLayoutVars>
          <dgm:bulletEnabled val="1"/>
        </dgm:presLayoutVars>
      </dgm:prSet>
      <dgm:spPr/>
    </dgm:pt>
    <dgm:pt modelId="{F4365D10-77F0-4183-82C8-0A7A3904D159}" type="pres">
      <dgm:prSet presAssocID="{66A015FF-42EA-4062-B218-39305AFC036C}" presName="bullet5c" presStyleLbl="node1" presStyleIdx="2" presStyleCnt="5"/>
      <dgm:spPr/>
    </dgm:pt>
    <dgm:pt modelId="{683AD7AF-8E3A-4943-9219-B1B6E31DAC34}" type="pres">
      <dgm:prSet presAssocID="{66A015FF-42EA-4062-B218-39305AFC036C}" presName="textBox5c" presStyleLbl="revTx" presStyleIdx="2" presStyleCnt="5">
        <dgm:presLayoutVars>
          <dgm:bulletEnabled val="1"/>
        </dgm:presLayoutVars>
      </dgm:prSet>
      <dgm:spPr/>
    </dgm:pt>
    <dgm:pt modelId="{8DA05707-CEE1-4E74-8EB7-CC3F2EE2A302}" type="pres">
      <dgm:prSet presAssocID="{78AE620F-7382-4EC6-8B7B-177AAB2DA6D8}" presName="bullet5d" presStyleLbl="node1" presStyleIdx="3" presStyleCnt="5"/>
      <dgm:spPr/>
    </dgm:pt>
    <dgm:pt modelId="{6EA553AE-7CC3-42E1-958B-F40AA30000D6}" type="pres">
      <dgm:prSet presAssocID="{78AE620F-7382-4EC6-8B7B-177AAB2DA6D8}" presName="textBox5d" presStyleLbl="revTx" presStyleIdx="3" presStyleCnt="5">
        <dgm:presLayoutVars>
          <dgm:bulletEnabled val="1"/>
        </dgm:presLayoutVars>
      </dgm:prSet>
      <dgm:spPr/>
    </dgm:pt>
    <dgm:pt modelId="{9D09FC89-E96A-4DD9-A64E-FC377BC27AD2}" type="pres">
      <dgm:prSet presAssocID="{078E1C94-7450-4BE8-A9D7-09153787C21B}" presName="bullet5e" presStyleLbl="node1" presStyleIdx="4" presStyleCnt="5"/>
      <dgm:spPr/>
    </dgm:pt>
    <dgm:pt modelId="{63DDEB25-3AE4-40E2-9209-42F8011DC140}" type="pres">
      <dgm:prSet presAssocID="{078E1C94-7450-4BE8-A9D7-09153787C21B}" presName="textBox5e" presStyleLbl="revTx" presStyleIdx="4" presStyleCnt="5" custScaleX="129387">
        <dgm:presLayoutVars>
          <dgm:bulletEnabled val="1"/>
        </dgm:presLayoutVars>
      </dgm:prSet>
      <dgm:spPr/>
    </dgm:pt>
  </dgm:ptLst>
  <dgm:cxnLst>
    <dgm:cxn modelId="{E83A5E03-D7AA-4433-B460-FC5D551CE897}" srcId="{EC65D17D-76FB-4601-8EE6-A5559D025E9A}" destId="{60CD5BD8-B250-4773-87B3-FF8AC5CD7FA9}" srcOrd="1" destOrd="0" parTransId="{5927D590-B40E-424C-A36A-9CB2FCFF8EBD}" sibTransId="{E1854C55-A83C-46B9-AC33-23E2B352E427}"/>
    <dgm:cxn modelId="{75A47312-C6B1-49F8-8CE6-A39884321F1A}" type="presOf" srcId="{60CD5BD8-B250-4773-87B3-FF8AC5CD7FA9}" destId="{68E55C25-7D6D-43E9-8A8B-D35E85986574}" srcOrd="0" destOrd="0" presId="urn:microsoft.com/office/officeart/2005/8/layout/arrow2"/>
    <dgm:cxn modelId="{32218A15-CD4B-4028-9B00-856484227B66}" type="presOf" srcId="{60D74A5D-BFB7-4BFD-BA43-97A7CA582EBD}" destId="{174959E3-DA22-4E85-8851-9D8378C59486}" srcOrd="0" destOrd="0" presId="urn:microsoft.com/office/officeart/2005/8/layout/arrow2"/>
    <dgm:cxn modelId="{00B10259-6D51-4164-B630-64CD0F28C61C}" type="presOf" srcId="{078E1C94-7450-4BE8-A9D7-09153787C21B}" destId="{63DDEB25-3AE4-40E2-9209-42F8011DC140}" srcOrd="0" destOrd="0" presId="urn:microsoft.com/office/officeart/2005/8/layout/arrow2"/>
    <dgm:cxn modelId="{1EFBC78F-E609-4BEE-A915-4458D411EFEB}" type="presOf" srcId="{EC65D17D-76FB-4601-8EE6-A5559D025E9A}" destId="{C5200E56-E7A2-4F3A-A8EE-A40571004724}" srcOrd="0" destOrd="0" presId="urn:microsoft.com/office/officeart/2005/8/layout/arrow2"/>
    <dgm:cxn modelId="{A71DD891-E6C0-403A-8558-9C7740B61C91}" srcId="{EC65D17D-76FB-4601-8EE6-A5559D025E9A}" destId="{078E1C94-7450-4BE8-A9D7-09153787C21B}" srcOrd="4" destOrd="0" parTransId="{05C20BC5-4B5C-46CE-ADD4-17CACD475414}" sibTransId="{F4B47696-BDEB-4C83-85E9-7015AD5BDCB6}"/>
    <dgm:cxn modelId="{8E2FE7AE-FDD0-4CE5-B2C5-B4173227B1F3}" srcId="{EC65D17D-76FB-4601-8EE6-A5559D025E9A}" destId="{66A015FF-42EA-4062-B218-39305AFC036C}" srcOrd="2" destOrd="0" parTransId="{72590DF8-1FF4-4F68-807A-02298F41A532}" sibTransId="{D4EA4FC0-44EE-471C-B0EE-049C45F5291E}"/>
    <dgm:cxn modelId="{ED1141B6-298C-4CA5-ACA9-10E849678C00}" type="presOf" srcId="{66A015FF-42EA-4062-B218-39305AFC036C}" destId="{683AD7AF-8E3A-4943-9219-B1B6E31DAC34}" srcOrd="0" destOrd="0" presId="urn:microsoft.com/office/officeart/2005/8/layout/arrow2"/>
    <dgm:cxn modelId="{191A51D3-5B19-401B-A7BE-18D30EB58547}" srcId="{EC65D17D-76FB-4601-8EE6-A5559D025E9A}" destId="{78AE620F-7382-4EC6-8B7B-177AAB2DA6D8}" srcOrd="3" destOrd="0" parTransId="{E8DF3D59-B35E-4F3B-BB78-E8D88F6084C8}" sibTransId="{6789DAF3-7947-4582-AAFF-3330832CB649}"/>
    <dgm:cxn modelId="{4CE6DDF5-A4CD-40FB-9DD6-B7326586BE33}" type="presOf" srcId="{78AE620F-7382-4EC6-8B7B-177AAB2DA6D8}" destId="{6EA553AE-7CC3-42E1-958B-F40AA30000D6}" srcOrd="0" destOrd="0" presId="urn:microsoft.com/office/officeart/2005/8/layout/arrow2"/>
    <dgm:cxn modelId="{190796FC-2EA3-481C-B4D1-245BD10C5ADF}" srcId="{EC65D17D-76FB-4601-8EE6-A5559D025E9A}" destId="{60D74A5D-BFB7-4BFD-BA43-97A7CA582EBD}" srcOrd="0" destOrd="0" parTransId="{7D39D219-A114-4289-B67D-A94E601F153B}" sibTransId="{1A9A2793-674C-485D-8556-E609ADF52250}"/>
    <dgm:cxn modelId="{5FFE818F-6CC5-4BB6-85AA-B7662FD1EA7D}" type="presParOf" srcId="{C5200E56-E7A2-4F3A-A8EE-A40571004724}" destId="{647ACFB9-C3F1-4E24-841B-D2578A81EF14}" srcOrd="0" destOrd="0" presId="urn:microsoft.com/office/officeart/2005/8/layout/arrow2"/>
    <dgm:cxn modelId="{08A686A0-469A-4CA8-AE9F-2F5D78862C77}" type="presParOf" srcId="{C5200E56-E7A2-4F3A-A8EE-A40571004724}" destId="{ED111FCC-183B-48CE-A448-114B9A23C3C4}" srcOrd="1" destOrd="0" presId="urn:microsoft.com/office/officeart/2005/8/layout/arrow2"/>
    <dgm:cxn modelId="{CF39DD30-2282-4217-8109-90D7C93EE7BD}" type="presParOf" srcId="{ED111FCC-183B-48CE-A448-114B9A23C3C4}" destId="{81D6AF8E-7228-493C-8E02-B9AFBBFA2B1A}" srcOrd="0" destOrd="0" presId="urn:microsoft.com/office/officeart/2005/8/layout/arrow2"/>
    <dgm:cxn modelId="{2EC279C0-26FD-42DC-B5C1-26E9093D4930}" type="presParOf" srcId="{ED111FCC-183B-48CE-A448-114B9A23C3C4}" destId="{174959E3-DA22-4E85-8851-9D8378C59486}" srcOrd="1" destOrd="0" presId="urn:microsoft.com/office/officeart/2005/8/layout/arrow2"/>
    <dgm:cxn modelId="{0FE9F033-FA3A-4A18-BBFF-79D652CB6310}" type="presParOf" srcId="{ED111FCC-183B-48CE-A448-114B9A23C3C4}" destId="{C78A9C0D-3A22-46FF-A915-EF23CA5FAF19}" srcOrd="2" destOrd="0" presId="urn:microsoft.com/office/officeart/2005/8/layout/arrow2"/>
    <dgm:cxn modelId="{BEC7DC46-71F8-4EB7-A704-732815AC9553}" type="presParOf" srcId="{ED111FCC-183B-48CE-A448-114B9A23C3C4}" destId="{68E55C25-7D6D-43E9-8A8B-D35E85986574}" srcOrd="3" destOrd="0" presId="urn:microsoft.com/office/officeart/2005/8/layout/arrow2"/>
    <dgm:cxn modelId="{3A7E20BB-4E81-40C6-8324-AE3044098CC8}" type="presParOf" srcId="{ED111FCC-183B-48CE-A448-114B9A23C3C4}" destId="{F4365D10-77F0-4183-82C8-0A7A3904D159}" srcOrd="4" destOrd="0" presId="urn:microsoft.com/office/officeart/2005/8/layout/arrow2"/>
    <dgm:cxn modelId="{659344E5-CF7E-48D8-907B-1EDCEB81DAF9}" type="presParOf" srcId="{ED111FCC-183B-48CE-A448-114B9A23C3C4}" destId="{683AD7AF-8E3A-4943-9219-B1B6E31DAC34}" srcOrd="5" destOrd="0" presId="urn:microsoft.com/office/officeart/2005/8/layout/arrow2"/>
    <dgm:cxn modelId="{17AB4F3D-E033-422B-BF49-EB73659D4EC3}" type="presParOf" srcId="{ED111FCC-183B-48CE-A448-114B9A23C3C4}" destId="{8DA05707-CEE1-4E74-8EB7-CC3F2EE2A302}" srcOrd="6" destOrd="0" presId="urn:microsoft.com/office/officeart/2005/8/layout/arrow2"/>
    <dgm:cxn modelId="{E0E8F549-B130-40FD-87BF-FB09785F3D0A}" type="presParOf" srcId="{ED111FCC-183B-48CE-A448-114B9A23C3C4}" destId="{6EA553AE-7CC3-42E1-958B-F40AA30000D6}" srcOrd="7" destOrd="0" presId="urn:microsoft.com/office/officeart/2005/8/layout/arrow2"/>
    <dgm:cxn modelId="{357ACEFD-D1A6-4BB3-ACDF-52C7F6C39AC3}" type="presParOf" srcId="{ED111FCC-183B-48CE-A448-114B9A23C3C4}" destId="{9D09FC89-E96A-4DD9-A64E-FC377BC27AD2}" srcOrd="8" destOrd="0" presId="urn:microsoft.com/office/officeart/2005/8/layout/arrow2"/>
    <dgm:cxn modelId="{0849F4A5-16AD-4528-B3ED-D5AAEDAE4BDF}" type="presParOf" srcId="{ED111FCC-183B-48CE-A448-114B9A23C3C4}" destId="{63DDEB25-3AE4-40E2-9209-42F8011DC14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41DC66-F1F2-4261-A8B2-13782D4EFF69}" type="doc">
      <dgm:prSet loTypeId="urn:microsoft.com/office/officeart/2005/8/layout/hChevron3" loCatId="process" qsTypeId="urn:microsoft.com/office/officeart/2005/8/quickstyle/simple1" qsCatId="simple" csTypeId="urn:microsoft.com/office/officeart/2005/8/colors/colorful1" csCatId="colorful" phldr="1"/>
      <dgm:spPr/>
    </dgm:pt>
    <dgm:pt modelId="{00D44564-C709-4AF8-914B-F58BFE0D2A28}">
      <dgm:prSet phldrT="[Texto]" custT="1"/>
      <dgm:spPr/>
      <dgm:t>
        <a:bodyPr/>
        <a:lstStyle/>
        <a:p>
          <a:r>
            <a:rPr lang="es-ES" sz="2400" b="1" dirty="0">
              <a:solidFill>
                <a:sysClr val="windowText" lastClr="000000"/>
              </a:solidFill>
            </a:rPr>
            <a:t>Objetivo general.</a:t>
          </a:r>
          <a:endParaRPr lang="es-EC" sz="2400" dirty="0">
            <a:solidFill>
              <a:sysClr val="windowText" lastClr="000000"/>
            </a:solidFill>
          </a:endParaRPr>
        </a:p>
      </dgm:t>
    </dgm:pt>
    <dgm:pt modelId="{732F9DFB-6F57-4C35-8281-4AC807955D71}" type="parTrans" cxnId="{88FEEAD0-D807-419B-B4D8-843E81CB5662}">
      <dgm:prSet/>
      <dgm:spPr/>
      <dgm:t>
        <a:bodyPr/>
        <a:lstStyle/>
        <a:p>
          <a:endParaRPr lang="es-EC">
            <a:solidFill>
              <a:sysClr val="windowText" lastClr="000000"/>
            </a:solidFill>
          </a:endParaRPr>
        </a:p>
      </dgm:t>
    </dgm:pt>
    <dgm:pt modelId="{EDF7F223-FB0D-4960-9B1B-E3A57AB96CF7}" type="sibTrans" cxnId="{88FEEAD0-D807-419B-B4D8-843E81CB5662}">
      <dgm:prSet/>
      <dgm:spPr/>
      <dgm:t>
        <a:bodyPr/>
        <a:lstStyle/>
        <a:p>
          <a:endParaRPr lang="es-EC">
            <a:solidFill>
              <a:sysClr val="windowText" lastClr="000000"/>
            </a:solidFill>
          </a:endParaRPr>
        </a:p>
      </dgm:t>
    </dgm:pt>
    <dgm:pt modelId="{A487D816-018E-4E8F-B5CE-DF185872F6BF}">
      <dgm:prSet/>
      <dgm:spPr/>
      <dgm:t>
        <a:bodyPr/>
        <a:lstStyle/>
        <a:p>
          <a:r>
            <a:rPr lang="es-EC" dirty="0">
              <a:solidFill>
                <a:sysClr val="windowText" lastClr="000000"/>
              </a:solidFill>
            </a:rPr>
            <a:t>Analizar la aplicación de las operaciones de reporto como fuente de financiamiento de corto plazo para los inversionistas que participan en la bolsa de valores de Quito en el periodo 2010 – 2019.</a:t>
          </a:r>
        </a:p>
      </dgm:t>
    </dgm:pt>
    <dgm:pt modelId="{8684EC22-2B58-488F-AE9A-13CC32355BCB}" type="parTrans" cxnId="{99BE893C-DE33-4DE0-8D56-03786BE957AF}">
      <dgm:prSet/>
      <dgm:spPr/>
      <dgm:t>
        <a:bodyPr/>
        <a:lstStyle/>
        <a:p>
          <a:endParaRPr lang="es-EC">
            <a:solidFill>
              <a:sysClr val="windowText" lastClr="000000"/>
            </a:solidFill>
          </a:endParaRPr>
        </a:p>
      </dgm:t>
    </dgm:pt>
    <dgm:pt modelId="{8B221B1D-774E-42B9-9847-3FA51D09827D}" type="sibTrans" cxnId="{99BE893C-DE33-4DE0-8D56-03786BE957AF}">
      <dgm:prSet/>
      <dgm:spPr/>
      <dgm:t>
        <a:bodyPr/>
        <a:lstStyle/>
        <a:p>
          <a:endParaRPr lang="es-EC">
            <a:solidFill>
              <a:sysClr val="windowText" lastClr="000000"/>
            </a:solidFill>
          </a:endParaRPr>
        </a:p>
      </dgm:t>
    </dgm:pt>
    <dgm:pt modelId="{26A07B2A-1D2A-412C-B426-721C8F982334}" type="pres">
      <dgm:prSet presAssocID="{F941DC66-F1F2-4261-A8B2-13782D4EFF69}" presName="Name0" presStyleCnt="0">
        <dgm:presLayoutVars>
          <dgm:dir/>
          <dgm:resizeHandles val="exact"/>
        </dgm:presLayoutVars>
      </dgm:prSet>
      <dgm:spPr/>
    </dgm:pt>
    <dgm:pt modelId="{AEE34298-A86F-4BC5-A1D7-EA59C85F4D44}" type="pres">
      <dgm:prSet presAssocID="{00D44564-C709-4AF8-914B-F58BFE0D2A28}" presName="parTxOnly" presStyleLbl="node1" presStyleIdx="0" presStyleCnt="2" custScaleX="55435">
        <dgm:presLayoutVars>
          <dgm:bulletEnabled val="1"/>
        </dgm:presLayoutVars>
      </dgm:prSet>
      <dgm:spPr/>
    </dgm:pt>
    <dgm:pt modelId="{B9B30998-5819-486D-9668-A2FC1BCB07EE}" type="pres">
      <dgm:prSet presAssocID="{EDF7F223-FB0D-4960-9B1B-E3A57AB96CF7}" presName="parSpace" presStyleCnt="0"/>
      <dgm:spPr/>
    </dgm:pt>
    <dgm:pt modelId="{1918D5EB-759B-4421-B47B-A6F31A987CC5}" type="pres">
      <dgm:prSet presAssocID="{A487D816-018E-4E8F-B5CE-DF185872F6BF}" presName="parTxOnly" presStyleLbl="node1" presStyleIdx="1" presStyleCnt="2" custLinFactNeighborX="-3558" custLinFactNeighborY="1271">
        <dgm:presLayoutVars>
          <dgm:bulletEnabled val="1"/>
        </dgm:presLayoutVars>
      </dgm:prSet>
      <dgm:spPr/>
    </dgm:pt>
  </dgm:ptLst>
  <dgm:cxnLst>
    <dgm:cxn modelId="{DFD2841B-6C63-4934-BC81-47AD09339215}" type="presOf" srcId="{00D44564-C709-4AF8-914B-F58BFE0D2A28}" destId="{AEE34298-A86F-4BC5-A1D7-EA59C85F4D44}" srcOrd="0" destOrd="0" presId="urn:microsoft.com/office/officeart/2005/8/layout/hChevron3"/>
    <dgm:cxn modelId="{99BE893C-DE33-4DE0-8D56-03786BE957AF}" srcId="{F941DC66-F1F2-4261-A8B2-13782D4EFF69}" destId="{A487D816-018E-4E8F-B5CE-DF185872F6BF}" srcOrd="1" destOrd="0" parTransId="{8684EC22-2B58-488F-AE9A-13CC32355BCB}" sibTransId="{8B221B1D-774E-42B9-9847-3FA51D09827D}"/>
    <dgm:cxn modelId="{A0A47EBD-7E41-4C39-AD6B-0B6510F6E070}" type="presOf" srcId="{F941DC66-F1F2-4261-A8B2-13782D4EFF69}" destId="{26A07B2A-1D2A-412C-B426-721C8F982334}" srcOrd="0" destOrd="0" presId="urn:microsoft.com/office/officeart/2005/8/layout/hChevron3"/>
    <dgm:cxn modelId="{288DDCCE-6CE6-48C3-836A-FF4F9699E453}" type="presOf" srcId="{A487D816-018E-4E8F-B5CE-DF185872F6BF}" destId="{1918D5EB-759B-4421-B47B-A6F31A987CC5}" srcOrd="0" destOrd="0" presId="urn:microsoft.com/office/officeart/2005/8/layout/hChevron3"/>
    <dgm:cxn modelId="{88FEEAD0-D807-419B-B4D8-843E81CB5662}" srcId="{F941DC66-F1F2-4261-A8B2-13782D4EFF69}" destId="{00D44564-C709-4AF8-914B-F58BFE0D2A28}" srcOrd="0" destOrd="0" parTransId="{732F9DFB-6F57-4C35-8281-4AC807955D71}" sibTransId="{EDF7F223-FB0D-4960-9B1B-E3A57AB96CF7}"/>
    <dgm:cxn modelId="{7823BC91-CF77-42FD-A29E-A152717ECD56}" type="presParOf" srcId="{26A07B2A-1D2A-412C-B426-721C8F982334}" destId="{AEE34298-A86F-4BC5-A1D7-EA59C85F4D44}" srcOrd="0" destOrd="0" presId="urn:microsoft.com/office/officeart/2005/8/layout/hChevron3"/>
    <dgm:cxn modelId="{FF956013-442B-40C4-92E8-C8568CF0A2FD}" type="presParOf" srcId="{26A07B2A-1D2A-412C-B426-721C8F982334}" destId="{B9B30998-5819-486D-9668-A2FC1BCB07EE}" srcOrd="1" destOrd="0" presId="urn:microsoft.com/office/officeart/2005/8/layout/hChevron3"/>
    <dgm:cxn modelId="{3B769969-0F25-4CC6-A819-92C4806122B4}" type="presParOf" srcId="{26A07B2A-1D2A-412C-B426-721C8F982334}" destId="{1918D5EB-759B-4421-B47B-A6F31A987CC5}"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A82007-6828-4708-AE7F-3E6C14FBDF93}" type="doc">
      <dgm:prSet loTypeId="urn:microsoft.com/office/officeart/2005/8/layout/chart3" loCatId="cycle" qsTypeId="urn:microsoft.com/office/officeart/2005/8/quickstyle/simple2" qsCatId="simple" csTypeId="urn:microsoft.com/office/officeart/2005/8/colors/accent0_3" csCatId="mainScheme" phldr="1"/>
      <dgm:spPr/>
    </dgm:pt>
    <dgm:pt modelId="{989D2298-3C03-4546-8444-3325A7717FF9}">
      <dgm:prSet phldrT="[Texto]"/>
      <dgm:spPr/>
      <dgm:t>
        <a:bodyPr/>
        <a:lstStyle/>
        <a:p>
          <a:r>
            <a:rPr lang="es-EC" dirty="0"/>
            <a:t>Teoría del portafolio de inversión. </a:t>
          </a:r>
        </a:p>
      </dgm:t>
    </dgm:pt>
    <dgm:pt modelId="{C272E9CE-E4EF-44C8-8729-CE25FFF28E1C}" type="parTrans" cxnId="{4DC9D230-E519-4684-8FA7-4BCA0F98C4EF}">
      <dgm:prSet/>
      <dgm:spPr/>
      <dgm:t>
        <a:bodyPr/>
        <a:lstStyle/>
        <a:p>
          <a:endParaRPr lang="es-EC"/>
        </a:p>
      </dgm:t>
    </dgm:pt>
    <dgm:pt modelId="{BCDD27A8-E283-4C87-AB17-BB53A1298D72}" type="sibTrans" cxnId="{4DC9D230-E519-4684-8FA7-4BCA0F98C4EF}">
      <dgm:prSet/>
      <dgm:spPr/>
      <dgm:t>
        <a:bodyPr/>
        <a:lstStyle/>
        <a:p>
          <a:endParaRPr lang="es-EC"/>
        </a:p>
      </dgm:t>
    </dgm:pt>
    <dgm:pt modelId="{D3F47B34-70F1-48CB-B016-0E9F865E1ABB}">
      <dgm:prSet/>
      <dgm:spPr/>
      <dgm:t>
        <a:bodyPr/>
        <a:lstStyle/>
        <a:p>
          <a:r>
            <a:rPr lang="es-EC" dirty="0" err="1"/>
            <a:t>Markowitz</a:t>
          </a:r>
          <a:r>
            <a:rPr lang="es-EC" dirty="0"/>
            <a:t> (1952),  Selección de portafolios basado en la diversificación (mejores relaciones de riesgo-rendimiento).</a:t>
          </a:r>
        </a:p>
      </dgm:t>
    </dgm:pt>
    <dgm:pt modelId="{B718A87E-9F4A-4410-9162-A3A720F700A4}" type="parTrans" cxnId="{2C4BF6E3-90D7-41EF-B8BE-C7BD8EDBBCF1}">
      <dgm:prSet/>
      <dgm:spPr/>
      <dgm:t>
        <a:bodyPr/>
        <a:lstStyle/>
        <a:p>
          <a:endParaRPr lang="es-EC"/>
        </a:p>
      </dgm:t>
    </dgm:pt>
    <dgm:pt modelId="{9F472C20-7314-40E5-8B1D-12AD435E5484}" type="sibTrans" cxnId="{2C4BF6E3-90D7-41EF-B8BE-C7BD8EDBBCF1}">
      <dgm:prSet/>
      <dgm:spPr/>
      <dgm:t>
        <a:bodyPr/>
        <a:lstStyle/>
        <a:p>
          <a:endParaRPr lang="es-EC"/>
        </a:p>
      </dgm:t>
    </dgm:pt>
    <dgm:pt modelId="{378F1CA0-78E9-42D2-BB3B-F121A29E79EF}">
      <dgm:prSet/>
      <dgm:spPr/>
      <dgm:t>
        <a:bodyPr/>
        <a:lstStyle/>
        <a:p>
          <a:r>
            <a:rPr lang="es-EC" dirty="0"/>
            <a:t>Teoría de oferta y demanda. </a:t>
          </a:r>
        </a:p>
      </dgm:t>
    </dgm:pt>
    <dgm:pt modelId="{3082AFDB-6A6D-457C-B351-69A54E838C2E}" type="parTrans" cxnId="{96F2E2FA-C2AA-4612-95D8-9F360E5481C3}">
      <dgm:prSet/>
      <dgm:spPr/>
      <dgm:t>
        <a:bodyPr/>
        <a:lstStyle/>
        <a:p>
          <a:endParaRPr lang="es-EC"/>
        </a:p>
      </dgm:t>
    </dgm:pt>
    <dgm:pt modelId="{2E83FC83-E8FF-4B80-B102-0E02A604BF83}" type="sibTrans" cxnId="{96F2E2FA-C2AA-4612-95D8-9F360E5481C3}">
      <dgm:prSet/>
      <dgm:spPr/>
      <dgm:t>
        <a:bodyPr/>
        <a:lstStyle/>
        <a:p>
          <a:endParaRPr lang="es-EC"/>
        </a:p>
      </dgm:t>
    </dgm:pt>
    <dgm:pt modelId="{E192936A-F47B-44A4-848D-E3AA2A99484F}">
      <dgm:prSet/>
      <dgm:spPr/>
      <dgm:t>
        <a:bodyPr/>
        <a:lstStyle/>
        <a:p>
          <a:r>
            <a:rPr lang="es-EC" dirty="0"/>
            <a:t>Marshall (1969) "precio de demanda” precio necesario para atraer a un comprador de una determinada cantidad de bienes. "precio de oferta"  precio que cubre los esfuerzos de producción necesario para producir una cantidad específica de bienes. </a:t>
          </a:r>
        </a:p>
      </dgm:t>
    </dgm:pt>
    <dgm:pt modelId="{E7471A7D-9C54-4B3D-A18E-6E8F6F139ECE}" type="parTrans" cxnId="{36972C12-DAC5-4DA5-B697-87F73CEE2BF3}">
      <dgm:prSet/>
      <dgm:spPr/>
      <dgm:t>
        <a:bodyPr/>
        <a:lstStyle/>
        <a:p>
          <a:endParaRPr lang="es-EC"/>
        </a:p>
      </dgm:t>
    </dgm:pt>
    <dgm:pt modelId="{07C44990-16E9-40AD-B9A0-53E64A6EB642}" type="sibTrans" cxnId="{36972C12-DAC5-4DA5-B697-87F73CEE2BF3}">
      <dgm:prSet/>
      <dgm:spPr/>
      <dgm:t>
        <a:bodyPr/>
        <a:lstStyle/>
        <a:p>
          <a:endParaRPr lang="es-EC"/>
        </a:p>
      </dgm:t>
    </dgm:pt>
    <dgm:pt modelId="{B3EA0973-2C39-44EA-812B-DDBEFD693BA2}">
      <dgm:prSet/>
      <dgm:spPr/>
      <dgm:t>
        <a:bodyPr/>
        <a:lstStyle/>
        <a:p>
          <a:r>
            <a:rPr lang="es-EC" dirty="0"/>
            <a:t>Teoría de inversión. </a:t>
          </a:r>
        </a:p>
      </dgm:t>
    </dgm:pt>
    <dgm:pt modelId="{BB48485E-A4A0-4964-A1F3-E37489F5A9CD}" type="parTrans" cxnId="{A8E18F88-4DE7-478A-91DE-40A5BD574BF1}">
      <dgm:prSet/>
      <dgm:spPr/>
      <dgm:t>
        <a:bodyPr/>
        <a:lstStyle/>
        <a:p>
          <a:endParaRPr lang="es-EC"/>
        </a:p>
      </dgm:t>
    </dgm:pt>
    <dgm:pt modelId="{A934DD4B-F383-48D7-BD2F-0977075D4CF6}" type="sibTrans" cxnId="{A8E18F88-4DE7-478A-91DE-40A5BD574BF1}">
      <dgm:prSet/>
      <dgm:spPr/>
      <dgm:t>
        <a:bodyPr/>
        <a:lstStyle/>
        <a:p>
          <a:endParaRPr lang="es-EC"/>
        </a:p>
      </dgm:t>
    </dgm:pt>
    <dgm:pt modelId="{CB098AC1-EA9A-4F8D-81E6-69B3F0F3CC0E}">
      <dgm:prSet/>
      <dgm:spPr/>
      <dgm:t>
        <a:bodyPr/>
        <a:lstStyle/>
        <a:p>
          <a:r>
            <a:rPr lang="es-EC" dirty="0"/>
            <a:t>Analiza el uso y la distribución de recursos en los mercados en los que las decisiones se toman bajo incertidumbre. La economía financiera estudia el valor razonable, el riesgo y los rendimientos, y la financiación de valores y activos. </a:t>
          </a:r>
        </a:p>
      </dgm:t>
    </dgm:pt>
    <dgm:pt modelId="{A8C4357F-EE8F-4557-B3EB-2A1D7863A584}" type="parTrans" cxnId="{B79A16B0-B3B9-41E3-92FA-1E9D68F9D6F2}">
      <dgm:prSet/>
      <dgm:spPr/>
      <dgm:t>
        <a:bodyPr/>
        <a:lstStyle/>
        <a:p>
          <a:endParaRPr lang="es-EC"/>
        </a:p>
      </dgm:t>
    </dgm:pt>
    <dgm:pt modelId="{608675E1-15F6-4B2C-8728-A49A74744126}" type="sibTrans" cxnId="{B79A16B0-B3B9-41E3-92FA-1E9D68F9D6F2}">
      <dgm:prSet/>
      <dgm:spPr/>
      <dgm:t>
        <a:bodyPr/>
        <a:lstStyle/>
        <a:p>
          <a:endParaRPr lang="es-EC"/>
        </a:p>
      </dgm:t>
    </dgm:pt>
    <dgm:pt modelId="{8FEADB9C-8407-43EE-B502-799EC9D12C21}">
      <dgm:prSet/>
      <dgm:spPr/>
      <dgm:t>
        <a:bodyPr/>
        <a:lstStyle/>
        <a:p>
          <a:r>
            <a:rPr lang="es-EC" dirty="0"/>
            <a:t>Teoría de la estructura de capitales.</a:t>
          </a:r>
        </a:p>
      </dgm:t>
    </dgm:pt>
    <dgm:pt modelId="{0C8C0D2A-187A-4108-84CE-1A62F49F5D97}" type="parTrans" cxnId="{97449F3C-8EC9-40E2-9AB4-FBAD3DBB6127}">
      <dgm:prSet/>
      <dgm:spPr/>
      <dgm:t>
        <a:bodyPr/>
        <a:lstStyle/>
        <a:p>
          <a:endParaRPr lang="es-EC"/>
        </a:p>
      </dgm:t>
    </dgm:pt>
    <dgm:pt modelId="{D8F08C86-BD8C-4D94-9FC5-1B256D01D406}" type="sibTrans" cxnId="{97449F3C-8EC9-40E2-9AB4-FBAD3DBB6127}">
      <dgm:prSet/>
      <dgm:spPr/>
      <dgm:t>
        <a:bodyPr/>
        <a:lstStyle/>
        <a:p>
          <a:endParaRPr lang="es-EC"/>
        </a:p>
      </dgm:t>
    </dgm:pt>
    <dgm:pt modelId="{BA14E997-50AE-40E9-98A6-24230F15DE63}">
      <dgm:prSet/>
      <dgm:spPr/>
      <dgm:t>
        <a:bodyPr/>
        <a:lstStyle/>
        <a:p>
          <a:r>
            <a:rPr lang="es-EC" dirty="0"/>
            <a:t>Myers (1984) El financiamiento es proveniente de tres fuentes: deuda,  fondos internos, y nuevo capital. Las empresas focalizan primero la financiación interna, luego la deuda y finalmente el capital como "último recurso". </a:t>
          </a:r>
        </a:p>
      </dgm:t>
    </dgm:pt>
    <dgm:pt modelId="{A96645F3-6C3C-4512-AE84-264716A5AD23}" type="parTrans" cxnId="{79C72D71-00DA-42B7-B678-76523A5E51C2}">
      <dgm:prSet/>
      <dgm:spPr/>
      <dgm:t>
        <a:bodyPr/>
        <a:lstStyle/>
        <a:p>
          <a:endParaRPr lang="es-EC"/>
        </a:p>
      </dgm:t>
    </dgm:pt>
    <dgm:pt modelId="{6C9A665C-3C0D-46E6-8B1C-82DD0BC9CB81}" type="sibTrans" cxnId="{79C72D71-00DA-42B7-B678-76523A5E51C2}">
      <dgm:prSet/>
      <dgm:spPr/>
      <dgm:t>
        <a:bodyPr/>
        <a:lstStyle/>
        <a:p>
          <a:endParaRPr lang="es-EC"/>
        </a:p>
      </dgm:t>
    </dgm:pt>
    <dgm:pt modelId="{BFE9FE3F-3D66-4AC4-BD17-64B2389F63C0}" type="pres">
      <dgm:prSet presAssocID="{57A82007-6828-4708-AE7F-3E6C14FBDF93}" presName="compositeShape" presStyleCnt="0">
        <dgm:presLayoutVars>
          <dgm:chMax val="7"/>
          <dgm:dir/>
          <dgm:resizeHandles val="exact"/>
        </dgm:presLayoutVars>
      </dgm:prSet>
      <dgm:spPr/>
    </dgm:pt>
    <dgm:pt modelId="{DCB99CC8-1A49-4AF0-84F6-2AC739B454D6}" type="pres">
      <dgm:prSet presAssocID="{57A82007-6828-4708-AE7F-3E6C14FBDF93}" presName="wedge1" presStyleLbl="node1" presStyleIdx="0" presStyleCnt="4" custLinFactNeighborX="-3009" custLinFactNeighborY="1090"/>
      <dgm:spPr/>
    </dgm:pt>
    <dgm:pt modelId="{49927554-199C-46C4-86AA-5E9CF08BFC5B}" type="pres">
      <dgm:prSet presAssocID="{57A82007-6828-4708-AE7F-3E6C14FBDF93}" presName="wedge1Tx" presStyleLbl="node1" presStyleIdx="0" presStyleCnt="4">
        <dgm:presLayoutVars>
          <dgm:chMax val="0"/>
          <dgm:chPref val="0"/>
          <dgm:bulletEnabled val="1"/>
        </dgm:presLayoutVars>
      </dgm:prSet>
      <dgm:spPr/>
    </dgm:pt>
    <dgm:pt modelId="{5131B528-ABDD-4418-997A-0B6FFB77C534}" type="pres">
      <dgm:prSet presAssocID="{57A82007-6828-4708-AE7F-3E6C14FBDF93}" presName="wedge2" presStyleLbl="node1" presStyleIdx="1" presStyleCnt="4" custLinFactNeighborX="108" custLinFactNeighborY="310"/>
      <dgm:spPr/>
    </dgm:pt>
    <dgm:pt modelId="{723C04BC-FF39-4E9C-A0FC-BFDA5E394595}" type="pres">
      <dgm:prSet presAssocID="{57A82007-6828-4708-AE7F-3E6C14FBDF93}" presName="wedge2Tx" presStyleLbl="node1" presStyleIdx="1" presStyleCnt="4">
        <dgm:presLayoutVars>
          <dgm:chMax val="0"/>
          <dgm:chPref val="0"/>
          <dgm:bulletEnabled val="1"/>
        </dgm:presLayoutVars>
      </dgm:prSet>
      <dgm:spPr/>
    </dgm:pt>
    <dgm:pt modelId="{1CDD316B-25EC-4E6E-8283-C7AE5D988A29}" type="pres">
      <dgm:prSet presAssocID="{57A82007-6828-4708-AE7F-3E6C14FBDF93}" presName="wedge3" presStyleLbl="node1" presStyleIdx="2" presStyleCnt="4"/>
      <dgm:spPr/>
    </dgm:pt>
    <dgm:pt modelId="{4DEE272F-EF03-45AB-AE58-974461393AF7}" type="pres">
      <dgm:prSet presAssocID="{57A82007-6828-4708-AE7F-3E6C14FBDF93}" presName="wedge3Tx" presStyleLbl="node1" presStyleIdx="2" presStyleCnt="4">
        <dgm:presLayoutVars>
          <dgm:chMax val="0"/>
          <dgm:chPref val="0"/>
          <dgm:bulletEnabled val="1"/>
        </dgm:presLayoutVars>
      </dgm:prSet>
      <dgm:spPr/>
    </dgm:pt>
    <dgm:pt modelId="{50864C51-6686-4ABE-9DCE-5287CE0016AF}" type="pres">
      <dgm:prSet presAssocID="{57A82007-6828-4708-AE7F-3E6C14FBDF93}" presName="wedge4" presStyleLbl="node1" presStyleIdx="3" presStyleCnt="4" custLinFactNeighborX="309" custLinFactNeighborY="919"/>
      <dgm:spPr/>
    </dgm:pt>
    <dgm:pt modelId="{7E517EC5-5DBC-43FE-86FB-7059C4B49D48}" type="pres">
      <dgm:prSet presAssocID="{57A82007-6828-4708-AE7F-3E6C14FBDF93}" presName="wedge4Tx" presStyleLbl="node1" presStyleIdx="3" presStyleCnt="4">
        <dgm:presLayoutVars>
          <dgm:chMax val="0"/>
          <dgm:chPref val="0"/>
          <dgm:bulletEnabled val="1"/>
        </dgm:presLayoutVars>
      </dgm:prSet>
      <dgm:spPr/>
    </dgm:pt>
  </dgm:ptLst>
  <dgm:cxnLst>
    <dgm:cxn modelId="{36972C12-DAC5-4DA5-B697-87F73CEE2BF3}" srcId="{378F1CA0-78E9-42D2-BB3B-F121A29E79EF}" destId="{E192936A-F47B-44A4-848D-E3AA2A99484F}" srcOrd="0" destOrd="0" parTransId="{E7471A7D-9C54-4B3D-A18E-6E8F6F139ECE}" sibTransId="{07C44990-16E9-40AD-B9A0-53E64A6EB642}"/>
    <dgm:cxn modelId="{1035EB15-494C-4A54-8534-2394057962A0}" type="presOf" srcId="{E192936A-F47B-44A4-848D-E3AA2A99484F}" destId="{1CDD316B-25EC-4E6E-8283-C7AE5D988A29}" srcOrd="0" destOrd="1" presId="urn:microsoft.com/office/officeart/2005/8/layout/chart3"/>
    <dgm:cxn modelId="{9DE79A2A-1B9B-47CC-9DCF-F651EE35DCBF}" type="presOf" srcId="{D3F47B34-70F1-48CB-B016-0E9F865E1ABB}" destId="{5131B528-ABDD-4418-997A-0B6FFB77C534}" srcOrd="0" destOrd="1" presId="urn:microsoft.com/office/officeart/2005/8/layout/chart3"/>
    <dgm:cxn modelId="{4DC9D230-E519-4684-8FA7-4BCA0F98C4EF}" srcId="{57A82007-6828-4708-AE7F-3E6C14FBDF93}" destId="{989D2298-3C03-4546-8444-3325A7717FF9}" srcOrd="1" destOrd="0" parTransId="{C272E9CE-E4EF-44C8-8729-CE25FFF28E1C}" sibTransId="{BCDD27A8-E283-4C87-AB17-BB53A1298D72}"/>
    <dgm:cxn modelId="{097EE632-FE95-43F2-807B-7D16B4AC19A6}" type="presOf" srcId="{57A82007-6828-4708-AE7F-3E6C14FBDF93}" destId="{BFE9FE3F-3D66-4AC4-BD17-64B2389F63C0}" srcOrd="0" destOrd="0" presId="urn:microsoft.com/office/officeart/2005/8/layout/chart3"/>
    <dgm:cxn modelId="{97449F3C-8EC9-40E2-9AB4-FBAD3DBB6127}" srcId="{57A82007-6828-4708-AE7F-3E6C14FBDF93}" destId="{8FEADB9C-8407-43EE-B502-799EC9D12C21}" srcOrd="0" destOrd="0" parTransId="{0C8C0D2A-187A-4108-84CE-1A62F49F5D97}" sibTransId="{D8F08C86-BD8C-4D94-9FC5-1B256D01D406}"/>
    <dgm:cxn modelId="{895BCC62-599D-44E6-8294-BB23D862CD49}" type="presOf" srcId="{BA14E997-50AE-40E9-98A6-24230F15DE63}" destId="{49927554-199C-46C4-86AA-5E9CF08BFC5B}" srcOrd="1" destOrd="1" presId="urn:microsoft.com/office/officeart/2005/8/layout/chart3"/>
    <dgm:cxn modelId="{1974DD6A-0400-42AB-A7F1-5D430AC10086}" type="presOf" srcId="{D3F47B34-70F1-48CB-B016-0E9F865E1ABB}" destId="{723C04BC-FF39-4E9C-A0FC-BFDA5E394595}" srcOrd="1" destOrd="1" presId="urn:microsoft.com/office/officeart/2005/8/layout/chart3"/>
    <dgm:cxn modelId="{2397434E-E66A-4647-94E8-0B8730CE414F}" type="presOf" srcId="{B3EA0973-2C39-44EA-812B-DDBEFD693BA2}" destId="{50864C51-6686-4ABE-9DCE-5287CE0016AF}" srcOrd="0" destOrd="0" presId="urn:microsoft.com/office/officeart/2005/8/layout/chart3"/>
    <dgm:cxn modelId="{42B3536F-CB7B-41B5-90EB-F12568611F27}" type="presOf" srcId="{CB098AC1-EA9A-4F8D-81E6-69B3F0F3CC0E}" destId="{7E517EC5-5DBC-43FE-86FB-7059C4B49D48}" srcOrd="1" destOrd="1" presId="urn:microsoft.com/office/officeart/2005/8/layout/chart3"/>
    <dgm:cxn modelId="{47DBFD6F-4DAB-4EBB-8C4F-A74A0E724C44}" type="presOf" srcId="{BA14E997-50AE-40E9-98A6-24230F15DE63}" destId="{DCB99CC8-1A49-4AF0-84F6-2AC739B454D6}" srcOrd="0" destOrd="1" presId="urn:microsoft.com/office/officeart/2005/8/layout/chart3"/>
    <dgm:cxn modelId="{79C72D71-00DA-42B7-B678-76523A5E51C2}" srcId="{8FEADB9C-8407-43EE-B502-799EC9D12C21}" destId="{BA14E997-50AE-40E9-98A6-24230F15DE63}" srcOrd="0" destOrd="0" parTransId="{A96645F3-6C3C-4512-AE84-264716A5AD23}" sibTransId="{6C9A665C-3C0D-46E6-8B1C-82DD0BC9CB81}"/>
    <dgm:cxn modelId="{A8E18F88-4DE7-478A-91DE-40A5BD574BF1}" srcId="{57A82007-6828-4708-AE7F-3E6C14FBDF93}" destId="{B3EA0973-2C39-44EA-812B-DDBEFD693BA2}" srcOrd="3" destOrd="0" parTransId="{BB48485E-A4A0-4964-A1F3-E37489F5A9CD}" sibTransId="{A934DD4B-F383-48D7-BD2F-0977075D4CF6}"/>
    <dgm:cxn modelId="{B3FA3A9A-DA7B-45E4-B7BA-23262CC6CA70}" type="presOf" srcId="{E192936A-F47B-44A4-848D-E3AA2A99484F}" destId="{4DEE272F-EF03-45AB-AE58-974461393AF7}" srcOrd="1" destOrd="1" presId="urn:microsoft.com/office/officeart/2005/8/layout/chart3"/>
    <dgm:cxn modelId="{676506AE-3306-43A3-8B20-C2B8D2198494}" type="presOf" srcId="{378F1CA0-78E9-42D2-BB3B-F121A29E79EF}" destId="{4DEE272F-EF03-45AB-AE58-974461393AF7}" srcOrd="1" destOrd="0" presId="urn:microsoft.com/office/officeart/2005/8/layout/chart3"/>
    <dgm:cxn modelId="{B79A16B0-B3B9-41E3-92FA-1E9D68F9D6F2}" srcId="{B3EA0973-2C39-44EA-812B-DDBEFD693BA2}" destId="{CB098AC1-EA9A-4F8D-81E6-69B3F0F3CC0E}" srcOrd="0" destOrd="0" parTransId="{A8C4357F-EE8F-4557-B3EB-2A1D7863A584}" sibTransId="{608675E1-15F6-4B2C-8728-A49A74744126}"/>
    <dgm:cxn modelId="{9480FCB9-AAA0-4BB8-AC0D-DD0688BF486E}" type="presOf" srcId="{378F1CA0-78E9-42D2-BB3B-F121A29E79EF}" destId="{1CDD316B-25EC-4E6E-8283-C7AE5D988A29}" srcOrd="0" destOrd="0" presId="urn:microsoft.com/office/officeart/2005/8/layout/chart3"/>
    <dgm:cxn modelId="{6B9716C8-4FE5-4634-9B58-487CF46C42A2}" type="presOf" srcId="{B3EA0973-2C39-44EA-812B-DDBEFD693BA2}" destId="{7E517EC5-5DBC-43FE-86FB-7059C4B49D48}" srcOrd="1" destOrd="0" presId="urn:microsoft.com/office/officeart/2005/8/layout/chart3"/>
    <dgm:cxn modelId="{54CA81DB-F401-4B75-9117-5422E081B0D5}" type="presOf" srcId="{989D2298-3C03-4546-8444-3325A7717FF9}" destId="{5131B528-ABDD-4418-997A-0B6FFB77C534}" srcOrd="0" destOrd="0" presId="urn:microsoft.com/office/officeart/2005/8/layout/chart3"/>
    <dgm:cxn modelId="{2C4BF6E3-90D7-41EF-B8BE-C7BD8EDBBCF1}" srcId="{989D2298-3C03-4546-8444-3325A7717FF9}" destId="{D3F47B34-70F1-48CB-B016-0E9F865E1ABB}" srcOrd="0" destOrd="0" parTransId="{B718A87E-9F4A-4410-9162-A3A720F700A4}" sibTransId="{9F472C20-7314-40E5-8B1D-12AD435E5484}"/>
    <dgm:cxn modelId="{CDB14CEB-AE7F-4707-8DD4-8D669781AD45}" type="presOf" srcId="{CB098AC1-EA9A-4F8D-81E6-69B3F0F3CC0E}" destId="{50864C51-6686-4ABE-9DCE-5287CE0016AF}" srcOrd="0" destOrd="1" presId="urn:microsoft.com/office/officeart/2005/8/layout/chart3"/>
    <dgm:cxn modelId="{750C6BF7-7F94-4AD4-A782-F27D4681AB22}" type="presOf" srcId="{8FEADB9C-8407-43EE-B502-799EC9D12C21}" destId="{49927554-199C-46C4-86AA-5E9CF08BFC5B}" srcOrd="1" destOrd="0" presId="urn:microsoft.com/office/officeart/2005/8/layout/chart3"/>
    <dgm:cxn modelId="{96F2E2FA-C2AA-4612-95D8-9F360E5481C3}" srcId="{57A82007-6828-4708-AE7F-3E6C14FBDF93}" destId="{378F1CA0-78E9-42D2-BB3B-F121A29E79EF}" srcOrd="2" destOrd="0" parTransId="{3082AFDB-6A6D-457C-B351-69A54E838C2E}" sibTransId="{2E83FC83-E8FF-4B80-B102-0E02A604BF83}"/>
    <dgm:cxn modelId="{BC4386FC-B42D-491C-8101-6981F1652C33}" type="presOf" srcId="{989D2298-3C03-4546-8444-3325A7717FF9}" destId="{723C04BC-FF39-4E9C-A0FC-BFDA5E394595}" srcOrd="1" destOrd="0" presId="urn:microsoft.com/office/officeart/2005/8/layout/chart3"/>
    <dgm:cxn modelId="{3ECA48FD-8BD1-4590-A08F-80490F2DC91E}" type="presOf" srcId="{8FEADB9C-8407-43EE-B502-799EC9D12C21}" destId="{DCB99CC8-1A49-4AF0-84F6-2AC739B454D6}" srcOrd="0" destOrd="0" presId="urn:microsoft.com/office/officeart/2005/8/layout/chart3"/>
    <dgm:cxn modelId="{3BDB423D-EA2F-426C-B4A5-40D11CB74B2A}" type="presParOf" srcId="{BFE9FE3F-3D66-4AC4-BD17-64B2389F63C0}" destId="{DCB99CC8-1A49-4AF0-84F6-2AC739B454D6}" srcOrd="0" destOrd="0" presId="urn:microsoft.com/office/officeart/2005/8/layout/chart3"/>
    <dgm:cxn modelId="{5508996A-2995-422F-BA68-06F2828A4155}" type="presParOf" srcId="{BFE9FE3F-3D66-4AC4-BD17-64B2389F63C0}" destId="{49927554-199C-46C4-86AA-5E9CF08BFC5B}" srcOrd="1" destOrd="0" presId="urn:microsoft.com/office/officeart/2005/8/layout/chart3"/>
    <dgm:cxn modelId="{67862787-D316-406A-A754-86E41D27D236}" type="presParOf" srcId="{BFE9FE3F-3D66-4AC4-BD17-64B2389F63C0}" destId="{5131B528-ABDD-4418-997A-0B6FFB77C534}" srcOrd="2" destOrd="0" presId="urn:microsoft.com/office/officeart/2005/8/layout/chart3"/>
    <dgm:cxn modelId="{5E01428C-DC63-4A14-857A-8CECCED393AA}" type="presParOf" srcId="{BFE9FE3F-3D66-4AC4-BD17-64B2389F63C0}" destId="{723C04BC-FF39-4E9C-A0FC-BFDA5E394595}" srcOrd="3" destOrd="0" presId="urn:microsoft.com/office/officeart/2005/8/layout/chart3"/>
    <dgm:cxn modelId="{F146357F-42A1-46A8-95FD-5D4A976C96B2}" type="presParOf" srcId="{BFE9FE3F-3D66-4AC4-BD17-64B2389F63C0}" destId="{1CDD316B-25EC-4E6E-8283-C7AE5D988A29}" srcOrd="4" destOrd="0" presId="urn:microsoft.com/office/officeart/2005/8/layout/chart3"/>
    <dgm:cxn modelId="{3E1CEA01-51FF-4CF9-9965-87C0E085AE94}" type="presParOf" srcId="{BFE9FE3F-3D66-4AC4-BD17-64B2389F63C0}" destId="{4DEE272F-EF03-45AB-AE58-974461393AF7}" srcOrd="5" destOrd="0" presId="urn:microsoft.com/office/officeart/2005/8/layout/chart3"/>
    <dgm:cxn modelId="{9D592340-BCEC-4AD6-9C1C-49BC15D69F21}" type="presParOf" srcId="{BFE9FE3F-3D66-4AC4-BD17-64B2389F63C0}" destId="{50864C51-6686-4ABE-9DCE-5287CE0016AF}" srcOrd="6" destOrd="0" presId="urn:microsoft.com/office/officeart/2005/8/layout/chart3"/>
    <dgm:cxn modelId="{A29D82E5-EC3D-4994-9F48-3D133FB1FE12}" type="presParOf" srcId="{BFE9FE3F-3D66-4AC4-BD17-64B2389F63C0}" destId="{7E517EC5-5DBC-43FE-86FB-7059C4B49D48}" srcOrd="7"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B9F3F2-5A39-4499-82BB-8D99483426E6}" type="doc">
      <dgm:prSet loTypeId="urn:microsoft.com/office/officeart/2005/8/layout/process2" loCatId="process" qsTypeId="urn:microsoft.com/office/officeart/2005/8/quickstyle/simple3" qsCatId="simple" csTypeId="urn:microsoft.com/office/officeart/2005/8/colors/accent0_3" csCatId="mainScheme" phldr="1"/>
      <dgm:spPr/>
      <dgm:t>
        <a:bodyPr/>
        <a:lstStyle/>
        <a:p>
          <a:endParaRPr lang="es-ES"/>
        </a:p>
      </dgm:t>
    </dgm:pt>
    <dgm:pt modelId="{0B1C66F8-6FC3-4DB6-8BDF-27F011CB3623}">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600" b="1">
              <a:solidFill>
                <a:sysClr val="windowText" lastClr="000000"/>
              </a:solidFill>
            </a:rPr>
            <a:t>Constitución del Ecuador. </a:t>
          </a:r>
          <a:endParaRPr lang="es-ES" sz="1600" b="1" dirty="0">
            <a:solidFill>
              <a:sysClr val="windowText" lastClr="000000"/>
            </a:solidFill>
          </a:endParaRPr>
        </a:p>
      </dgm:t>
    </dgm:pt>
    <dgm:pt modelId="{38652364-8359-4A3A-B5A0-4002957F30B8}" type="parTrans" cxnId="{2DC9C20F-3259-4D7D-816F-3E69762BF7C5}">
      <dgm:prSet/>
      <dgm:spPr/>
      <dgm:t>
        <a:bodyPr/>
        <a:lstStyle/>
        <a:p>
          <a:endParaRPr lang="es-ES" sz="2000" b="1">
            <a:solidFill>
              <a:sysClr val="windowText" lastClr="000000"/>
            </a:solidFill>
          </a:endParaRPr>
        </a:p>
      </dgm:t>
    </dgm:pt>
    <dgm:pt modelId="{C99AB2AD-D76B-44D2-ABCE-1172699CEA71}" type="sibTrans" cxnId="{2DC9C20F-3259-4D7D-816F-3E69762BF7C5}">
      <dgm:prSet/>
      <dgm:spPr/>
      <dgm:t>
        <a:bodyPr/>
        <a:lstStyle/>
        <a:p>
          <a:endParaRPr lang="es-ES" sz="2000" b="1">
            <a:solidFill>
              <a:sysClr val="windowText" lastClr="000000"/>
            </a:solidFill>
          </a:endParaRPr>
        </a:p>
      </dgm:t>
    </dgm:pt>
    <dgm:pt modelId="{445B08C4-BEBA-4813-9129-0BBCE4ADCB71}">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600" b="1" dirty="0">
              <a:solidFill>
                <a:sysClr val="windowText" lastClr="000000"/>
              </a:solidFill>
            </a:rPr>
            <a:t>Ley del mercado de valores.</a:t>
          </a:r>
          <a:endParaRPr lang="es-ES" sz="1600" b="1" dirty="0">
            <a:solidFill>
              <a:sysClr val="windowText" lastClr="000000"/>
            </a:solidFill>
          </a:endParaRPr>
        </a:p>
      </dgm:t>
    </dgm:pt>
    <dgm:pt modelId="{0253A0BB-D388-4993-9E0B-040E8301314E}" type="parTrans" cxnId="{D9E62675-5278-4D06-96A3-3BFE48EF9B0E}">
      <dgm:prSet/>
      <dgm:spPr/>
      <dgm:t>
        <a:bodyPr/>
        <a:lstStyle/>
        <a:p>
          <a:endParaRPr lang="es-ES" sz="2000" b="1">
            <a:solidFill>
              <a:sysClr val="windowText" lastClr="000000"/>
            </a:solidFill>
          </a:endParaRPr>
        </a:p>
      </dgm:t>
    </dgm:pt>
    <dgm:pt modelId="{55D09CD8-9AD2-46E8-9756-6F4FCEDEC2B8}" type="sibTrans" cxnId="{D9E62675-5278-4D06-96A3-3BFE48EF9B0E}">
      <dgm:prSet/>
      <dgm:spPr/>
      <dgm:t>
        <a:bodyPr/>
        <a:lstStyle/>
        <a:p>
          <a:endParaRPr lang="es-ES" sz="2000" b="1">
            <a:solidFill>
              <a:sysClr val="windowText" lastClr="000000"/>
            </a:solidFill>
          </a:endParaRPr>
        </a:p>
      </dgm:t>
    </dgm:pt>
    <dgm:pt modelId="{6AE7B21D-0482-403F-851B-327624A63D9D}">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600" b="1" dirty="0">
              <a:solidFill>
                <a:sysClr val="windowText" lastClr="000000"/>
              </a:solidFill>
            </a:rPr>
            <a:t>Reglamento general de las bolsas de valores de Quito y Guayaquil. </a:t>
          </a:r>
          <a:endParaRPr lang="es-ES" sz="1600" b="1" dirty="0">
            <a:solidFill>
              <a:sysClr val="windowText" lastClr="000000"/>
            </a:solidFill>
          </a:endParaRPr>
        </a:p>
      </dgm:t>
    </dgm:pt>
    <dgm:pt modelId="{DD672A64-9723-4E19-9976-F1BDCC02C543}" type="parTrans" cxnId="{46743437-0EB7-4192-BF92-D2AF6091FBCF}">
      <dgm:prSet/>
      <dgm:spPr/>
      <dgm:t>
        <a:bodyPr/>
        <a:lstStyle/>
        <a:p>
          <a:endParaRPr lang="es-ES" sz="2000" b="1">
            <a:solidFill>
              <a:sysClr val="windowText" lastClr="000000"/>
            </a:solidFill>
          </a:endParaRPr>
        </a:p>
      </dgm:t>
    </dgm:pt>
    <dgm:pt modelId="{96B1C69F-23D6-438C-A0F2-A1ED30C02453}" type="sibTrans" cxnId="{46743437-0EB7-4192-BF92-D2AF6091FBCF}">
      <dgm:prSet/>
      <dgm:spPr/>
      <dgm:t>
        <a:bodyPr/>
        <a:lstStyle/>
        <a:p>
          <a:endParaRPr lang="es-ES" sz="2000" b="1">
            <a:solidFill>
              <a:sysClr val="windowText" lastClr="000000"/>
            </a:solidFill>
          </a:endParaRPr>
        </a:p>
      </dgm:t>
    </dgm:pt>
    <dgm:pt modelId="{88AD52CB-8930-4ACA-A054-B7A24DA15503}" type="pres">
      <dgm:prSet presAssocID="{0BB9F3F2-5A39-4499-82BB-8D99483426E6}" presName="linearFlow" presStyleCnt="0">
        <dgm:presLayoutVars>
          <dgm:resizeHandles val="exact"/>
        </dgm:presLayoutVars>
      </dgm:prSet>
      <dgm:spPr/>
    </dgm:pt>
    <dgm:pt modelId="{778DA93E-3F71-4C84-ACF1-942EF7016832}" type="pres">
      <dgm:prSet presAssocID="{0B1C66F8-6FC3-4DB6-8BDF-27F011CB3623}" presName="node" presStyleLbl="node1" presStyleIdx="0" presStyleCnt="3">
        <dgm:presLayoutVars>
          <dgm:bulletEnabled val="1"/>
        </dgm:presLayoutVars>
      </dgm:prSet>
      <dgm:spPr/>
    </dgm:pt>
    <dgm:pt modelId="{F21D9875-E88E-41FE-92A9-01CD8FB49CB1}" type="pres">
      <dgm:prSet presAssocID="{C99AB2AD-D76B-44D2-ABCE-1172699CEA71}" presName="sibTrans" presStyleLbl="sibTrans2D1" presStyleIdx="0" presStyleCnt="2"/>
      <dgm:spPr/>
    </dgm:pt>
    <dgm:pt modelId="{8CCDB495-D48D-4EF4-BAE6-7ABBC2276062}" type="pres">
      <dgm:prSet presAssocID="{C99AB2AD-D76B-44D2-ABCE-1172699CEA71}" presName="connectorText" presStyleLbl="sibTrans2D1" presStyleIdx="0" presStyleCnt="2"/>
      <dgm:spPr/>
    </dgm:pt>
    <dgm:pt modelId="{E0511E06-6F62-426C-BC12-3B1C1D94900A}" type="pres">
      <dgm:prSet presAssocID="{445B08C4-BEBA-4813-9129-0BBCE4ADCB71}" presName="node" presStyleLbl="node1" presStyleIdx="1" presStyleCnt="3">
        <dgm:presLayoutVars>
          <dgm:bulletEnabled val="1"/>
        </dgm:presLayoutVars>
      </dgm:prSet>
      <dgm:spPr/>
    </dgm:pt>
    <dgm:pt modelId="{393B0B60-5BB0-41AC-B020-B3B38913C54B}" type="pres">
      <dgm:prSet presAssocID="{55D09CD8-9AD2-46E8-9756-6F4FCEDEC2B8}" presName="sibTrans" presStyleLbl="sibTrans2D1" presStyleIdx="1" presStyleCnt="2"/>
      <dgm:spPr/>
    </dgm:pt>
    <dgm:pt modelId="{0BF66D13-F589-4C89-8A75-098DE9CB7E73}" type="pres">
      <dgm:prSet presAssocID="{55D09CD8-9AD2-46E8-9756-6F4FCEDEC2B8}" presName="connectorText" presStyleLbl="sibTrans2D1" presStyleIdx="1" presStyleCnt="2"/>
      <dgm:spPr/>
    </dgm:pt>
    <dgm:pt modelId="{3C10CF47-C04A-4DDF-ACFC-0C6949CFF96A}" type="pres">
      <dgm:prSet presAssocID="{6AE7B21D-0482-403F-851B-327624A63D9D}" presName="node" presStyleLbl="node1" presStyleIdx="2" presStyleCnt="3">
        <dgm:presLayoutVars>
          <dgm:bulletEnabled val="1"/>
        </dgm:presLayoutVars>
      </dgm:prSet>
      <dgm:spPr/>
    </dgm:pt>
  </dgm:ptLst>
  <dgm:cxnLst>
    <dgm:cxn modelId="{2DC9C20F-3259-4D7D-816F-3E69762BF7C5}" srcId="{0BB9F3F2-5A39-4499-82BB-8D99483426E6}" destId="{0B1C66F8-6FC3-4DB6-8BDF-27F011CB3623}" srcOrd="0" destOrd="0" parTransId="{38652364-8359-4A3A-B5A0-4002957F30B8}" sibTransId="{C99AB2AD-D76B-44D2-ABCE-1172699CEA71}"/>
    <dgm:cxn modelId="{ACD43420-92B9-49C2-8541-A58EFB80EA5D}" type="presOf" srcId="{445B08C4-BEBA-4813-9129-0BBCE4ADCB71}" destId="{E0511E06-6F62-426C-BC12-3B1C1D94900A}" srcOrd="0" destOrd="0" presId="urn:microsoft.com/office/officeart/2005/8/layout/process2"/>
    <dgm:cxn modelId="{46743437-0EB7-4192-BF92-D2AF6091FBCF}" srcId="{0BB9F3F2-5A39-4499-82BB-8D99483426E6}" destId="{6AE7B21D-0482-403F-851B-327624A63D9D}" srcOrd="2" destOrd="0" parTransId="{DD672A64-9723-4E19-9976-F1BDCC02C543}" sibTransId="{96B1C69F-23D6-438C-A0F2-A1ED30C02453}"/>
    <dgm:cxn modelId="{CBA8AA5E-568C-4385-95F3-B07DC33B93B8}" type="presOf" srcId="{6AE7B21D-0482-403F-851B-327624A63D9D}" destId="{3C10CF47-C04A-4DDF-ACFC-0C6949CFF96A}" srcOrd="0" destOrd="0" presId="urn:microsoft.com/office/officeart/2005/8/layout/process2"/>
    <dgm:cxn modelId="{9D7F8243-794B-4896-A993-5BABCB5F8ABC}" type="presOf" srcId="{C99AB2AD-D76B-44D2-ABCE-1172699CEA71}" destId="{F21D9875-E88E-41FE-92A9-01CD8FB49CB1}" srcOrd="0" destOrd="0" presId="urn:microsoft.com/office/officeart/2005/8/layout/process2"/>
    <dgm:cxn modelId="{A3ABD870-8ABE-490A-A245-6810B7E28182}" type="presOf" srcId="{0B1C66F8-6FC3-4DB6-8BDF-27F011CB3623}" destId="{778DA93E-3F71-4C84-ACF1-942EF7016832}" srcOrd="0" destOrd="0" presId="urn:microsoft.com/office/officeart/2005/8/layout/process2"/>
    <dgm:cxn modelId="{D9E62675-5278-4D06-96A3-3BFE48EF9B0E}" srcId="{0BB9F3F2-5A39-4499-82BB-8D99483426E6}" destId="{445B08C4-BEBA-4813-9129-0BBCE4ADCB71}" srcOrd="1" destOrd="0" parTransId="{0253A0BB-D388-4993-9E0B-040E8301314E}" sibTransId="{55D09CD8-9AD2-46E8-9756-6F4FCEDEC2B8}"/>
    <dgm:cxn modelId="{09A5678A-B0F5-4C6A-9062-E47D276F539C}" type="presOf" srcId="{55D09CD8-9AD2-46E8-9756-6F4FCEDEC2B8}" destId="{0BF66D13-F589-4C89-8A75-098DE9CB7E73}" srcOrd="1" destOrd="0" presId="urn:microsoft.com/office/officeart/2005/8/layout/process2"/>
    <dgm:cxn modelId="{458987AC-4584-409F-99D4-E323F4EA7C27}" type="presOf" srcId="{C99AB2AD-D76B-44D2-ABCE-1172699CEA71}" destId="{8CCDB495-D48D-4EF4-BAE6-7ABBC2276062}" srcOrd="1" destOrd="0" presId="urn:microsoft.com/office/officeart/2005/8/layout/process2"/>
    <dgm:cxn modelId="{A04C22BD-1BDB-4FEE-9B32-1D3A87F5835E}" type="presOf" srcId="{55D09CD8-9AD2-46E8-9756-6F4FCEDEC2B8}" destId="{393B0B60-5BB0-41AC-B020-B3B38913C54B}" srcOrd="0" destOrd="0" presId="urn:microsoft.com/office/officeart/2005/8/layout/process2"/>
    <dgm:cxn modelId="{319C2BE7-AF43-4EFE-9DBA-024FA252BACF}" type="presOf" srcId="{0BB9F3F2-5A39-4499-82BB-8D99483426E6}" destId="{88AD52CB-8930-4ACA-A054-B7A24DA15503}" srcOrd="0" destOrd="0" presId="urn:microsoft.com/office/officeart/2005/8/layout/process2"/>
    <dgm:cxn modelId="{05F53622-9BDF-4197-87E8-6221FFF043B5}" type="presParOf" srcId="{88AD52CB-8930-4ACA-A054-B7A24DA15503}" destId="{778DA93E-3F71-4C84-ACF1-942EF7016832}" srcOrd="0" destOrd="0" presId="urn:microsoft.com/office/officeart/2005/8/layout/process2"/>
    <dgm:cxn modelId="{FBAFCA61-1ADB-455C-AC41-0ACCF84EA47F}" type="presParOf" srcId="{88AD52CB-8930-4ACA-A054-B7A24DA15503}" destId="{F21D9875-E88E-41FE-92A9-01CD8FB49CB1}" srcOrd="1" destOrd="0" presId="urn:microsoft.com/office/officeart/2005/8/layout/process2"/>
    <dgm:cxn modelId="{3F75ED27-1B69-4527-9E1A-6DF1373C4D32}" type="presParOf" srcId="{F21D9875-E88E-41FE-92A9-01CD8FB49CB1}" destId="{8CCDB495-D48D-4EF4-BAE6-7ABBC2276062}" srcOrd="0" destOrd="0" presId="urn:microsoft.com/office/officeart/2005/8/layout/process2"/>
    <dgm:cxn modelId="{B86B25A7-B7DE-4F6D-B38D-090B43A7E0EB}" type="presParOf" srcId="{88AD52CB-8930-4ACA-A054-B7A24DA15503}" destId="{E0511E06-6F62-426C-BC12-3B1C1D94900A}" srcOrd="2" destOrd="0" presId="urn:microsoft.com/office/officeart/2005/8/layout/process2"/>
    <dgm:cxn modelId="{E57385DB-55D7-49A6-AB2B-8C07B5FF53B8}" type="presParOf" srcId="{88AD52CB-8930-4ACA-A054-B7A24DA15503}" destId="{393B0B60-5BB0-41AC-B020-B3B38913C54B}" srcOrd="3" destOrd="0" presId="urn:microsoft.com/office/officeart/2005/8/layout/process2"/>
    <dgm:cxn modelId="{0F29A1FC-0165-4A54-8646-20FA387327A6}" type="presParOf" srcId="{393B0B60-5BB0-41AC-B020-B3B38913C54B}" destId="{0BF66D13-F589-4C89-8A75-098DE9CB7E73}" srcOrd="0" destOrd="0" presId="urn:microsoft.com/office/officeart/2005/8/layout/process2"/>
    <dgm:cxn modelId="{46D92800-9769-4007-9C58-DC88BCBB112F}" type="presParOf" srcId="{88AD52CB-8930-4ACA-A054-B7A24DA15503}" destId="{3C10CF47-C04A-4DDF-ACFC-0C6949CFF96A}"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2DAD-037B-47FE-B9DB-C9793CFDB5AD}">
      <dsp:nvSpPr>
        <dsp:cNvPr id="0" name=""/>
        <dsp:cNvSpPr/>
      </dsp:nvSpPr>
      <dsp:spPr>
        <a:xfrm>
          <a:off x="117260" y="590655"/>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OBJETO DE ESTUDIO</a:t>
          </a:r>
          <a:endParaRPr lang="es-ES" sz="1400" b="1" u="none" kern="1200" dirty="0">
            <a:latin typeface="+mj-lt"/>
          </a:endParaRPr>
        </a:p>
      </dsp:txBody>
      <dsp:txXfrm>
        <a:off x="117260" y="590655"/>
        <a:ext cx="2736995" cy="855311"/>
      </dsp:txXfrm>
    </dsp:sp>
    <dsp:sp modelId="{92973089-1DDA-4B46-AA4E-3B73BE9B8EE2}">
      <dsp:nvSpPr>
        <dsp:cNvPr id="0" name=""/>
        <dsp:cNvSpPr/>
      </dsp:nvSpPr>
      <dsp:spPr>
        <a:xfrm>
          <a:off x="3219" y="467110"/>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D498E60-FD17-4866-85B2-E317EB988E36}">
      <dsp:nvSpPr>
        <dsp:cNvPr id="0" name=""/>
        <dsp:cNvSpPr/>
      </dsp:nvSpPr>
      <dsp:spPr>
        <a:xfrm>
          <a:off x="3092736" y="590655"/>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EC" sz="1400" b="1" u="none" kern="1200" dirty="0">
              <a:latin typeface="+mj-lt"/>
            </a:rPr>
            <a:t>PLANTEAMIENTO DEL PROBLEMA, JUSTIFICACIÓN</a:t>
          </a:r>
          <a:endParaRPr lang="es-ES" sz="1400" b="1" u="none" kern="1200" dirty="0">
            <a:latin typeface="+mj-lt"/>
          </a:endParaRPr>
        </a:p>
      </dsp:txBody>
      <dsp:txXfrm>
        <a:off x="3092736" y="590655"/>
        <a:ext cx="2736995" cy="855311"/>
      </dsp:txXfrm>
    </dsp:sp>
    <dsp:sp modelId="{8E4E4573-D15D-4603-A3B9-6B42A330BFB3}">
      <dsp:nvSpPr>
        <dsp:cNvPr id="0" name=""/>
        <dsp:cNvSpPr/>
      </dsp:nvSpPr>
      <dsp:spPr>
        <a:xfrm>
          <a:off x="2978694" y="467110"/>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5C5E595-173F-48C7-9510-2CABD766DFB1}">
      <dsp:nvSpPr>
        <dsp:cNvPr id="0" name=""/>
        <dsp:cNvSpPr/>
      </dsp:nvSpPr>
      <dsp:spPr>
        <a:xfrm>
          <a:off x="6068211" y="590655"/>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OBJETIVOS</a:t>
          </a:r>
          <a:endParaRPr lang="es-ES" sz="1400" b="1" u="none" kern="1200" dirty="0">
            <a:latin typeface="+mj-lt"/>
          </a:endParaRPr>
        </a:p>
      </dsp:txBody>
      <dsp:txXfrm>
        <a:off x="6068211" y="590655"/>
        <a:ext cx="2736995" cy="855311"/>
      </dsp:txXfrm>
    </dsp:sp>
    <dsp:sp modelId="{84777DE4-0AA2-497E-9A24-396D0E2F7C1F}">
      <dsp:nvSpPr>
        <dsp:cNvPr id="0" name=""/>
        <dsp:cNvSpPr/>
      </dsp:nvSpPr>
      <dsp:spPr>
        <a:xfrm>
          <a:off x="5954170" y="467110"/>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000EBA1-0659-4C8C-8313-2B9CF15EB965}">
      <dsp:nvSpPr>
        <dsp:cNvPr id="0" name=""/>
        <dsp:cNvSpPr/>
      </dsp:nvSpPr>
      <dsp:spPr>
        <a:xfrm>
          <a:off x="9043687" y="590655"/>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dirty="0">
              <a:latin typeface="+mj-lt"/>
            </a:rPr>
            <a:t>TEORÍA SOPORTE Y MARCO LEGAL</a:t>
          </a:r>
          <a:endParaRPr lang="es-ES" sz="1400" b="1" u="none" kern="1200" dirty="0">
            <a:latin typeface="+mj-lt"/>
          </a:endParaRPr>
        </a:p>
      </dsp:txBody>
      <dsp:txXfrm>
        <a:off x="9043687" y="590655"/>
        <a:ext cx="2736995" cy="855311"/>
      </dsp:txXfrm>
    </dsp:sp>
    <dsp:sp modelId="{00367945-E50E-40C9-81B3-DA2A588657EB}">
      <dsp:nvSpPr>
        <dsp:cNvPr id="0" name=""/>
        <dsp:cNvSpPr/>
      </dsp:nvSpPr>
      <dsp:spPr>
        <a:xfrm>
          <a:off x="8929645" y="467110"/>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59FB8F1-AF2B-4D73-82D9-E731E64AEE16}">
      <dsp:nvSpPr>
        <dsp:cNvPr id="0" name=""/>
        <dsp:cNvSpPr/>
      </dsp:nvSpPr>
      <dsp:spPr>
        <a:xfrm>
          <a:off x="117260" y="1667396"/>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MARCO CONCEPTUAL</a:t>
          </a:r>
          <a:endParaRPr lang="es-ES" sz="1400" b="1" u="none" kern="1200" dirty="0">
            <a:latin typeface="+mj-lt"/>
          </a:endParaRPr>
        </a:p>
      </dsp:txBody>
      <dsp:txXfrm>
        <a:off x="117260" y="1667396"/>
        <a:ext cx="2736995" cy="855311"/>
      </dsp:txXfrm>
    </dsp:sp>
    <dsp:sp modelId="{9D7BE90A-A10A-4908-9532-BF7BB794A1AA}">
      <dsp:nvSpPr>
        <dsp:cNvPr id="0" name=""/>
        <dsp:cNvSpPr/>
      </dsp:nvSpPr>
      <dsp:spPr>
        <a:xfrm>
          <a:off x="3219" y="1543851"/>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7DBA99C-40C3-4BB7-9968-A7BFC09EA8B2}">
      <dsp:nvSpPr>
        <dsp:cNvPr id="0" name=""/>
        <dsp:cNvSpPr/>
      </dsp:nvSpPr>
      <dsp:spPr>
        <a:xfrm>
          <a:off x="3092736" y="1667396"/>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dirty="0">
              <a:latin typeface="+mj-lt"/>
            </a:rPr>
            <a:t>METOLOGÍA</a:t>
          </a:r>
          <a:endParaRPr lang="es-ES" sz="1400" b="1" u="none" kern="1200" dirty="0">
            <a:latin typeface="+mj-lt"/>
          </a:endParaRPr>
        </a:p>
      </dsp:txBody>
      <dsp:txXfrm>
        <a:off x="3092736" y="1667396"/>
        <a:ext cx="2736995" cy="855311"/>
      </dsp:txXfrm>
    </dsp:sp>
    <dsp:sp modelId="{17295A47-8FC5-4ED9-8073-587CB8B6B57E}">
      <dsp:nvSpPr>
        <dsp:cNvPr id="0" name=""/>
        <dsp:cNvSpPr/>
      </dsp:nvSpPr>
      <dsp:spPr>
        <a:xfrm>
          <a:off x="2978694" y="1543851"/>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A346546-B328-4F1E-97BC-7C627DA1E07C}">
      <dsp:nvSpPr>
        <dsp:cNvPr id="0" name=""/>
        <dsp:cNvSpPr/>
      </dsp:nvSpPr>
      <dsp:spPr>
        <a:xfrm>
          <a:off x="6068211" y="1667396"/>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PRESUNCIÓN</a:t>
          </a:r>
          <a:endParaRPr lang="es-ES" sz="1400" b="1" u="none" kern="1200" dirty="0">
            <a:latin typeface="+mj-lt"/>
          </a:endParaRPr>
        </a:p>
      </dsp:txBody>
      <dsp:txXfrm>
        <a:off x="6068211" y="1667396"/>
        <a:ext cx="2736995" cy="855311"/>
      </dsp:txXfrm>
    </dsp:sp>
    <dsp:sp modelId="{ABF84CDF-6B53-4BF2-91A3-8839B07ED536}">
      <dsp:nvSpPr>
        <dsp:cNvPr id="0" name=""/>
        <dsp:cNvSpPr/>
      </dsp:nvSpPr>
      <dsp:spPr>
        <a:xfrm>
          <a:off x="5954170" y="1543851"/>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81BAFB1-8189-4618-A030-1065132130BF}">
      <dsp:nvSpPr>
        <dsp:cNvPr id="0" name=""/>
        <dsp:cNvSpPr/>
      </dsp:nvSpPr>
      <dsp:spPr>
        <a:xfrm>
          <a:off x="9043687" y="1667396"/>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OPERACIONES DE REPORTO</a:t>
          </a:r>
          <a:endParaRPr lang="es-ES" sz="1400" b="1" u="none" kern="1200" dirty="0">
            <a:latin typeface="+mj-lt"/>
          </a:endParaRPr>
        </a:p>
      </dsp:txBody>
      <dsp:txXfrm>
        <a:off x="9043687" y="1667396"/>
        <a:ext cx="2736995" cy="855311"/>
      </dsp:txXfrm>
    </dsp:sp>
    <dsp:sp modelId="{B0F9ECA3-97ED-4A08-8EEA-D1162643181E}">
      <dsp:nvSpPr>
        <dsp:cNvPr id="0" name=""/>
        <dsp:cNvSpPr/>
      </dsp:nvSpPr>
      <dsp:spPr>
        <a:xfrm>
          <a:off x="8929645" y="1543851"/>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35321EE-C589-4E75-8688-CBF25F1689A2}">
      <dsp:nvSpPr>
        <dsp:cNvPr id="0" name=""/>
        <dsp:cNvSpPr/>
      </dsp:nvSpPr>
      <dsp:spPr>
        <a:xfrm>
          <a:off x="117260" y="2744138"/>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EC" sz="1400" b="1" u="none" kern="1200" dirty="0">
              <a:latin typeface="+mj-lt"/>
            </a:rPr>
            <a:t>EVOLUCIÓN DE LAS NEGOCIACIONES 2010-2019 </a:t>
          </a:r>
          <a:endParaRPr lang="es-ES" sz="1400" b="1" u="none" kern="1200" dirty="0">
            <a:latin typeface="+mj-lt"/>
          </a:endParaRPr>
        </a:p>
      </dsp:txBody>
      <dsp:txXfrm>
        <a:off x="117260" y="2744138"/>
        <a:ext cx="2736995" cy="855311"/>
      </dsp:txXfrm>
    </dsp:sp>
    <dsp:sp modelId="{3F2F18A8-B65B-4BA9-BC55-EB1A63EE1CE1}">
      <dsp:nvSpPr>
        <dsp:cNvPr id="0" name=""/>
        <dsp:cNvSpPr/>
      </dsp:nvSpPr>
      <dsp:spPr>
        <a:xfrm>
          <a:off x="3219" y="2620593"/>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3E493C7-1B30-4343-B10C-91AAB388ACC9}">
      <dsp:nvSpPr>
        <dsp:cNvPr id="0" name=""/>
        <dsp:cNvSpPr/>
      </dsp:nvSpPr>
      <dsp:spPr>
        <a:xfrm>
          <a:off x="3092736" y="2744138"/>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ENCUESTA</a:t>
          </a:r>
          <a:endParaRPr lang="es-ES" sz="1400" b="1" u="none" kern="1200" dirty="0">
            <a:latin typeface="+mj-lt"/>
          </a:endParaRPr>
        </a:p>
      </dsp:txBody>
      <dsp:txXfrm>
        <a:off x="3092736" y="2744138"/>
        <a:ext cx="2736995" cy="855311"/>
      </dsp:txXfrm>
    </dsp:sp>
    <dsp:sp modelId="{3C4BEB1F-0706-4FB6-A957-EFA4D903C257}">
      <dsp:nvSpPr>
        <dsp:cNvPr id="0" name=""/>
        <dsp:cNvSpPr/>
      </dsp:nvSpPr>
      <dsp:spPr>
        <a:xfrm>
          <a:off x="2978694" y="2620593"/>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CAD160-25F4-4E74-BADE-54B93D1A0FE6}">
      <dsp:nvSpPr>
        <dsp:cNvPr id="0" name=""/>
        <dsp:cNvSpPr/>
      </dsp:nvSpPr>
      <dsp:spPr>
        <a:xfrm>
          <a:off x="6068211" y="2744138"/>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ENTREVISTA</a:t>
          </a:r>
          <a:endParaRPr lang="es-ES" sz="1400" b="1" u="none" kern="1200" dirty="0">
            <a:latin typeface="+mj-lt"/>
          </a:endParaRPr>
        </a:p>
      </dsp:txBody>
      <dsp:txXfrm>
        <a:off x="6068211" y="2744138"/>
        <a:ext cx="2736995" cy="855311"/>
      </dsp:txXfrm>
    </dsp:sp>
    <dsp:sp modelId="{8C3B3D52-D67E-4473-8AE0-AF02A91B4E1C}">
      <dsp:nvSpPr>
        <dsp:cNvPr id="0" name=""/>
        <dsp:cNvSpPr/>
      </dsp:nvSpPr>
      <dsp:spPr>
        <a:xfrm>
          <a:off x="5954170" y="2620593"/>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5ECD45E-D2B1-4E80-AC16-D2AF5FB5971C}">
      <dsp:nvSpPr>
        <dsp:cNvPr id="0" name=""/>
        <dsp:cNvSpPr/>
      </dsp:nvSpPr>
      <dsp:spPr>
        <a:xfrm>
          <a:off x="9043687" y="2744138"/>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u="none" kern="1200" dirty="0">
              <a:latin typeface="+mj-lt"/>
            </a:rPr>
            <a:t>OPERACIONES DE REPORTO BURSÁTIL VS CRÉDITOS FINANCIEROS </a:t>
          </a:r>
        </a:p>
      </dsp:txBody>
      <dsp:txXfrm>
        <a:off x="9043687" y="2744138"/>
        <a:ext cx="2736995" cy="855311"/>
      </dsp:txXfrm>
    </dsp:sp>
    <dsp:sp modelId="{15958F05-47E5-437F-B632-5F01336DECE1}">
      <dsp:nvSpPr>
        <dsp:cNvPr id="0" name=""/>
        <dsp:cNvSpPr/>
      </dsp:nvSpPr>
      <dsp:spPr>
        <a:xfrm>
          <a:off x="8929645" y="2620593"/>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C319F2-D738-4845-A79E-E975690C6849}">
      <dsp:nvSpPr>
        <dsp:cNvPr id="0" name=""/>
        <dsp:cNvSpPr/>
      </dsp:nvSpPr>
      <dsp:spPr>
        <a:xfrm>
          <a:off x="3092736" y="3820879"/>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ANALISIS DE LA PRESUNCIÓN</a:t>
          </a:r>
          <a:endParaRPr lang="es-ES" sz="1400" b="1" u="none" kern="1200" dirty="0">
            <a:latin typeface="+mj-lt"/>
          </a:endParaRPr>
        </a:p>
      </dsp:txBody>
      <dsp:txXfrm>
        <a:off x="3092736" y="3820879"/>
        <a:ext cx="2736995" cy="855311"/>
      </dsp:txXfrm>
    </dsp:sp>
    <dsp:sp modelId="{B7503AAE-F8FC-440A-8E3F-07E5695C90CC}">
      <dsp:nvSpPr>
        <dsp:cNvPr id="0" name=""/>
        <dsp:cNvSpPr/>
      </dsp:nvSpPr>
      <dsp:spPr>
        <a:xfrm>
          <a:off x="2978694" y="3697334"/>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128A19C-1737-4141-97E3-68DD2E4BCF3B}">
      <dsp:nvSpPr>
        <dsp:cNvPr id="0" name=""/>
        <dsp:cNvSpPr/>
      </dsp:nvSpPr>
      <dsp:spPr>
        <a:xfrm>
          <a:off x="6068211" y="3820879"/>
          <a:ext cx="2736995" cy="8553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331" tIns="53340" rIns="53340" bIns="53340" numCol="1" spcCol="1270" anchor="ctr" anchorCtr="0">
          <a:noAutofit/>
        </a:bodyPr>
        <a:lstStyle/>
        <a:p>
          <a:pPr marL="0" lvl="0" indent="0" algn="l" defTabSz="622300">
            <a:lnSpc>
              <a:spcPct val="90000"/>
            </a:lnSpc>
            <a:spcBef>
              <a:spcPct val="0"/>
            </a:spcBef>
            <a:spcAft>
              <a:spcPct val="35000"/>
            </a:spcAft>
            <a:buNone/>
          </a:pPr>
          <a:r>
            <a:rPr lang="es-MX" sz="1400" b="1" u="none" kern="1200">
              <a:latin typeface="+mj-lt"/>
            </a:rPr>
            <a:t>CONCLUSIONES Y RECOMENDACIONES</a:t>
          </a:r>
          <a:endParaRPr lang="es-ES" sz="1400" b="1" u="none" kern="1200" dirty="0">
            <a:latin typeface="+mj-lt"/>
          </a:endParaRPr>
        </a:p>
      </dsp:txBody>
      <dsp:txXfrm>
        <a:off x="6068211" y="3820879"/>
        <a:ext cx="2736995" cy="855311"/>
      </dsp:txXfrm>
    </dsp:sp>
    <dsp:sp modelId="{18E568C2-AD08-4052-A7AB-7B0BCACB3FF9}">
      <dsp:nvSpPr>
        <dsp:cNvPr id="0" name=""/>
        <dsp:cNvSpPr/>
      </dsp:nvSpPr>
      <dsp:spPr>
        <a:xfrm>
          <a:off x="5954170" y="3697334"/>
          <a:ext cx="598717" cy="8980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ABBC7-7A5F-4FBF-9B95-0348F2D9050E}">
      <dsp:nvSpPr>
        <dsp:cNvPr id="0" name=""/>
        <dsp:cNvSpPr/>
      </dsp:nvSpPr>
      <dsp:spPr>
        <a:xfrm>
          <a:off x="0" y="208153"/>
          <a:ext cx="8496944" cy="11529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EC" sz="1400" kern="1200" dirty="0">
              <a:solidFill>
                <a:sysClr val="windowText" lastClr="000000"/>
              </a:solidFill>
            </a:rPr>
            <a:t>Transacción de compra - venta temporal de valores de renta fija o variable del mismo tipo, emisor y clase registrados en el mercado de valores con obligatoriedad de recompra al final de la misma. </a:t>
          </a:r>
          <a:endParaRPr lang="es-ES" sz="1400" kern="1200" dirty="0">
            <a:solidFill>
              <a:sysClr val="windowText" lastClr="000000"/>
            </a:solidFill>
          </a:endParaRPr>
        </a:p>
        <a:p>
          <a:pPr marL="228600" lvl="2" indent="-114300" algn="l" defTabSz="622300">
            <a:lnSpc>
              <a:spcPct val="90000"/>
            </a:lnSpc>
            <a:spcBef>
              <a:spcPct val="0"/>
            </a:spcBef>
            <a:spcAft>
              <a:spcPct val="15000"/>
            </a:spcAft>
            <a:buChar char="•"/>
          </a:pPr>
          <a:r>
            <a:rPr lang="es-EC" sz="1400" kern="1200" dirty="0">
              <a:solidFill>
                <a:sysClr val="windowText" lastClr="000000"/>
              </a:solidFill>
            </a:rPr>
            <a:t>Sin derechos sobre los accesorios:  El vendedor conserva los derechos de los valores</a:t>
          </a:r>
          <a:endParaRPr lang="es-ES" sz="1400" kern="1200" dirty="0">
            <a:solidFill>
              <a:sysClr val="windowText" lastClr="000000"/>
            </a:solidFill>
          </a:endParaRPr>
        </a:p>
        <a:p>
          <a:pPr marL="228600" lvl="2" indent="-114300" algn="l" defTabSz="622300">
            <a:lnSpc>
              <a:spcPct val="90000"/>
            </a:lnSpc>
            <a:spcBef>
              <a:spcPct val="0"/>
            </a:spcBef>
            <a:spcAft>
              <a:spcPct val="15000"/>
            </a:spcAft>
            <a:buChar char="•"/>
          </a:pPr>
          <a:r>
            <a:rPr lang="es-EC" sz="1400" kern="1200">
              <a:solidFill>
                <a:sysClr val="windowText" lastClr="000000"/>
              </a:solidFill>
            </a:rPr>
            <a:t>Titulares de los derechos accesorios: El comprador adquiere los derechos derivados de la garantía</a:t>
          </a:r>
          <a:endParaRPr lang="es-ES" sz="1400" kern="1200" dirty="0">
            <a:solidFill>
              <a:sysClr val="windowText" lastClr="000000"/>
            </a:solidFill>
          </a:endParaRPr>
        </a:p>
      </dsp:txBody>
      <dsp:txXfrm>
        <a:off x="0" y="208153"/>
        <a:ext cx="8496944" cy="1152900"/>
      </dsp:txXfrm>
    </dsp:sp>
    <dsp:sp modelId="{A652CE7C-9098-4688-B34F-7A3252165F2E}">
      <dsp:nvSpPr>
        <dsp:cNvPr id="0" name=""/>
        <dsp:cNvSpPr/>
      </dsp:nvSpPr>
      <dsp:spPr>
        <a:xfrm>
          <a:off x="424847" y="31033"/>
          <a:ext cx="5947860" cy="354240"/>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Operaciones de reporto bursátil.</a:t>
          </a:r>
          <a:endParaRPr lang="es-EC" sz="1400" kern="1200" dirty="0">
            <a:solidFill>
              <a:sysClr val="windowText" lastClr="000000"/>
            </a:solidFill>
          </a:endParaRPr>
        </a:p>
      </dsp:txBody>
      <dsp:txXfrm>
        <a:off x="442140" y="48326"/>
        <a:ext cx="5913274" cy="319654"/>
      </dsp:txXfrm>
    </dsp:sp>
    <dsp:sp modelId="{AEA85210-2929-4ABA-A78E-B7F8C85AC7C8}">
      <dsp:nvSpPr>
        <dsp:cNvPr id="0" name=""/>
        <dsp:cNvSpPr/>
      </dsp:nvSpPr>
      <dsp:spPr>
        <a:xfrm>
          <a:off x="0" y="1602973"/>
          <a:ext cx="8496944" cy="7182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EC" sz="1400" kern="1200" dirty="0">
              <a:solidFill>
                <a:sysClr val="windowText" lastClr="000000"/>
              </a:solidFill>
            </a:rPr>
            <a:t>Actúa beneficiándose de la diferencia de rendimiento entre el valor de la compra en efectivo y la reventa final </a:t>
          </a:r>
          <a:endParaRPr lang="es-ES" sz="1400" kern="1200" dirty="0">
            <a:solidFill>
              <a:sysClr val="windowText" lastClr="000000"/>
            </a:solidFill>
          </a:endParaRPr>
        </a:p>
      </dsp:txBody>
      <dsp:txXfrm>
        <a:off x="0" y="1602973"/>
        <a:ext cx="8496944" cy="718200"/>
      </dsp:txXfrm>
    </dsp:sp>
    <dsp:sp modelId="{E19C6FA2-FD08-49D0-948B-0AC89A998D65}">
      <dsp:nvSpPr>
        <dsp:cNvPr id="0" name=""/>
        <dsp:cNvSpPr/>
      </dsp:nvSpPr>
      <dsp:spPr>
        <a:xfrm>
          <a:off x="424847" y="1425853"/>
          <a:ext cx="5947860" cy="354240"/>
        </a:xfrm>
        <a:prstGeom prst="roundRec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Reportante </a:t>
          </a:r>
          <a:endParaRPr lang="es-ES" sz="1400" kern="1200" dirty="0">
            <a:solidFill>
              <a:sysClr val="windowText" lastClr="000000"/>
            </a:solidFill>
          </a:endParaRPr>
        </a:p>
      </dsp:txBody>
      <dsp:txXfrm>
        <a:off x="442140" y="1443146"/>
        <a:ext cx="5913274" cy="319654"/>
      </dsp:txXfrm>
    </dsp:sp>
    <dsp:sp modelId="{D81C3142-F2F0-4B39-A67D-B7C46436E2AD}">
      <dsp:nvSpPr>
        <dsp:cNvPr id="0" name=""/>
        <dsp:cNvSpPr/>
      </dsp:nvSpPr>
      <dsp:spPr>
        <a:xfrm>
          <a:off x="0" y="2563094"/>
          <a:ext cx="8496944" cy="7182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EC" sz="1400" kern="1200" dirty="0">
              <a:solidFill>
                <a:sysClr val="windowText" lastClr="000000"/>
              </a:solidFill>
            </a:rPr>
            <a:t>Vendedor de los valores cubiertos, beneficiándose de la liquidez resultante de la venta temporal de valores</a:t>
          </a:r>
          <a:endParaRPr lang="es-ES" sz="1400" kern="1200" dirty="0">
            <a:solidFill>
              <a:sysClr val="windowText" lastClr="000000"/>
            </a:solidFill>
          </a:endParaRPr>
        </a:p>
      </dsp:txBody>
      <dsp:txXfrm>
        <a:off x="0" y="2563094"/>
        <a:ext cx="8496944" cy="718200"/>
      </dsp:txXfrm>
    </dsp:sp>
    <dsp:sp modelId="{1200E983-9AD3-411B-BD39-91FDACBB1680}">
      <dsp:nvSpPr>
        <dsp:cNvPr id="0" name=""/>
        <dsp:cNvSpPr/>
      </dsp:nvSpPr>
      <dsp:spPr>
        <a:xfrm>
          <a:off x="424847" y="2385973"/>
          <a:ext cx="5947860" cy="354240"/>
        </a:xfrm>
        <a:prstGeom prst="roundRec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Reportado.</a:t>
          </a:r>
          <a:endParaRPr lang="es-ES" sz="1400" kern="1200" dirty="0">
            <a:solidFill>
              <a:sysClr val="windowText" lastClr="000000"/>
            </a:solidFill>
          </a:endParaRPr>
        </a:p>
      </dsp:txBody>
      <dsp:txXfrm>
        <a:off x="442140" y="2403266"/>
        <a:ext cx="5913274" cy="319654"/>
      </dsp:txXfrm>
    </dsp:sp>
    <dsp:sp modelId="{1F6C61AD-3AAF-487A-AF0D-F67A5CCEBC54}">
      <dsp:nvSpPr>
        <dsp:cNvPr id="0" name=""/>
        <dsp:cNvSpPr/>
      </dsp:nvSpPr>
      <dsp:spPr>
        <a:xfrm>
          <a:off x="0" y="3523214"/>
          <a:ext cx="8496944" cy="7182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EC" sz="1400" kern="1200" dirty="0">
              <a:solidFill>
                <a:sysClr val="windowText" lastClr="000000"/>
              </a:solidFill>
            </a:rPr>
            <a:t>Donde se realizan actividades regulares de compra, venta y emisión de acciones de empresas públicas, privadas y otras formas de valores.</a:t>
          </a:r>
          <a:endParaRPr lang="es-ES" sz="1400" kern="1200" dirty="0">
            <a:solidFill>
              <a:sysClr val="windowText" lastClr="000000"/>
            </a:solidFill>
          </a:endParaRPr>
        </a:p>
      </dsp:txBody>
      <dsp:txXfrm>
        <a:off x="0" y="3523214"/>
        <a:ext cx="8496944" cy="718200"/>
      </dsp:txXfrm>
    </dsp:sp>
    <dsp:sp modelId="{B8659DD7-8DFF-4039-8DAE-A06645409047}">
      <dsp:nvSpPr>
        <dsp:cNvPr id="0" name=""/>
        <dsp:cNvSpPr/>
      </dsp:nvSpPr>
      <dsp:spPr>
        <a:xfrm>
          <a:off x="424847" y="3346094"/>
          <a:ext cx="5947860" cy="354240"/>
        </a:xfrm>
        <a:prstGeom prst="roundRec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Mercado de valores.</a:t>
          </a:r>
          <a:endParaRPr lang="es-ES" sz="1400" kern="1200" dirty="0">
            <a:solidFill>
              <a:sysClr val="windowText" lastClr="000000"/>
            </a:solidFill>
          </a:endParaRPr>
        </a:p>
      </dsp:txBody>
      <dsp:txXfrm>
        <a:off x="442140" y="3363387"/>
        <a:ext cx="5913274" cy="319654"/>
      </dsp:txXfrm>
    </dsp:sp>
    <dsp:sp modelId="{2F7B543E-5CD0-4E2A-9810-495765D6D531}">
      <dsp:nvSpPr>
        <dsp:cNvPr id="0" name=""/>
        <dsp:cNvSpPr/>
      </dsp:nvSpPr>
      <dsp:spPr>
        <a:xfrm>
          <a:off x="0" y="4483333"/>
          <a:ext cx="8496944" cy="7182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EC" sz="1400" kern="1200" dirty="0">
              <a:solidFill>
                <a:sysClr val="windowText" lastClr="000000"/>
              </a:solidFill>
            </a:rPr>
            <a:t>BVQ SA con fines de lucro, la cual tiene por objetivo el ofrecer el servicio y los mecanismos necesarios para la negociar los valores inscritos en su Registro.</a:t>
          </a:r>
          <a:endParaRPr lang="es-ES" sz="1400" kern="1200" dirty="0">
            <a:solidFill>
              <a:sysClr val="windowText" lastClr="000000"/>
            </a:solidFill>
          </a:endParaRPr>
        </a:p>
      </dsp:txBody>
      <dsp:txXfrm>
        <a:off x="0" y="4483333"/>
        <a:ext cx="8496944" cy="718200"/>
      </dsp:txXfrm>
    </dsp:sp>
    <dsp:sp modelId="{87866A12-B553-4664-8746-F17DADD694FA}">
      <dsp:nvSpPr>
        <dsp:cNvPr id="0" name=""/>
        <dsp:cNvSpPr/>
      </dsp:nvSpPr>
      <dsp:spPr>
        <a:xfrm>
          <a:off x="424847" y="4306214"/>
          <a:ext cx="5947860" cy="354240"/>
        </a:xfrm>
        <a:prstGeom prst="roundRec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Bolsa de valores de Quito.</a:t>
          </a:r>
          <a:endParaRPr lang="es-ES" sz="1400" b="1" kern="1200" dirty="0">
            <a:solidFill>
              <a:sysClr val="windowText" lastClr="000000"/>
            </a:solidFill>
          </a:endParaRPr>
        </a:p>
      </dsp:txBody>
      <dsp:txXfrm>
        <a:off x="442140" y="4323507"/>
        <a:ext cx="5913274" cy="319654"/>
      </dsp:txXfrm>
    </dsp:sp>
    <dsp:sp modelId="{CEF7C920-EE23-4E68-B0A8-BC8E38BA6248}">
      <dsp:nvSpPr>
        <dsp:cNvPr id="0" name=""/>
        <dsp:cNvSpPr/>
      </dsp:nvSpPr>
      <dsp:spPr>
        <a:xfrm>
          <a:off x="0" y="5443454"/>
          <a:ext cx="8496944" cy="718200"/>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49936" rIns="659457" bIns="99568" numCol="1" spcCol="1270" anchor="t" anchorCtr="0">
          <a:noAutofit/>
        </a:bodyPr>
        <a:lstStyle/>
        <a:p>
          <a:pPr marL="114300" lvl="1" indent="-114300" algn="l" defTabSz="622300">
            <a:lnSpc>
              <a:spcPct val="90000"/>
            </a:lnSpc>
            <a:spcBef>
              <a:spcPct val="0"/>
            </a:spcBef>
            <a:spcAft>
              <a:spcPct val="15000"/>
            </a:spcAft>
            <a:buNone/>
          </a:pPr>
          <a:r>
            <a:rPr lang="es-MX" sz="1400" b="0" i="0" kern="1200" dirty="0">
              <a:solidFill>
                <a:sysClr val="windowText" lastClr="000000"/>
              </a:solidFill>
            </a:rPr>
            <a:t>Intermediario de valores, es decir realizar compra-venta de títulos por cuenta de sus clientes o en base a su propio capital.</a:t>
          </a:r>
          <a:endParaRPr lang="es-ES" sz="1400" b="0" kern="1200" dirty="0">
            <a:solidFill>
              <a:sysClr val="windowText" lastClr="000000"/>
            </a:solidFill>
          </a:endParaRPr>
        </a:p>
      </dsp:txBody>
      <dsp:txXfrm>
        <a:off x="0" y="5443454"/>
        <a:ext cx="8496944" cy="718200"/>
      </dsp:txXfrm>
    </dsp:sp>
    <dsp:sp modelId="{B69A1B18-62A0-4AF1-9179-CB9A7EBA9DAB}">
      <dsp:nvSpPr>
        <dsp:cNvPr id="0" name=""/>
        <dsp:cNvSpPr/>
      </dsp:nvSpPr>
      <dsp:spPr>
        <a:xfrm>
          <a:off x="424847" y="5266334"/>
          <a:ext cx="5947860" cy="354240"/>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622300">
            <a:lnSpc>
              <a:spcPct val="90000"/>
            </a:lnSpc>
            <a:spcBef>
              <a:spcPct val="0"/>
            </a:spcBef>
            <a:spcAft>
              <a:spcPct val="35000"/>
            </a:spcAft>
            <a:buNone/>
          </a:pPr>
          <a:r>
            <a:rPr lang="es-ES" sz="1400" b="1" kern="1200">
              <a:solidFill>
                <a:sysClr val="windowText" lastClr="000000"/>
              </a:solidFill>
            </a:rPr>
            <a:t>Casa de valores.</a:t>
          </a:r>
          <a:endParaRPr lang="es-ES" sz="1400" b="1" kern="1200" dirty="0">
            <a:solidFill>
              <a:sysClr val="windowText" lastClr="000000"/>
            </a:solidFill>
          </a:endParaRPr>
        </a:p>
      </dsp:txBody>
      <dsp:txXfrm>
        <a:off x="442140" y="5283627"/>
        <a:ext cx="5913274" cy="319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9429D-9925-493C-90DF-925F53455872}">
      <dsp:nvSpPr>
        <dsp:cNvPr id="0" name=""/>
        <dsp:cNvSpPr/>
      </dsp:nvSpPr>
      <dsp:spPr>
        <a:xfrm>
          <a:off x="6935617" y="1910076"/>
          <a:ext cx="236431" cy="1844163"/>
        </a:xfrm>
        <a:custGeom>
          <a:avLst/>
          <a:gdLst/>
          <a:ahLst/>
          <a:cxnLst/>
          <a:rect l="0" t="0" r="0" b="0"/>
          <a:pathLst>
            <a:path>
              <a:moveTo>
                <a:pt x="0" y="0"/>
              </a:moveTo>
              <a:lnTo>
                <a:pt x="0" y="1844163"/>
              </a:lnTo>
              <a:lnTo>
                <a:pt x="236431" y="1844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CB2A9-D870-445C-8242-7610586EAECC}">
      <dsp:nvSpPr>
        <dsp:cNvPr id="0" name=""/>
        <dsp:cNvSpPr/>
      </dsp:nvSpPr>
      <dsp:spPr>
        <a:xfrm>
          <a:off x="6935617" y="1910076"/>
          <a:ext cx="236431" cy="725055"/>
        </a:xfrm>
        <a:custGeom>
          <a:avLst/>
          <a:gdLst/>
          <a:ahLst/>
          <a:cxnLst/>
          <a:rect l="0" t="0" r="0" b="0"/>
          <a:pathLst>
            <a:path>
              <a:moveTo>
                <a:pt x="0" y="0"/>
              </a:moveTo>
              <a:lnTo>
                <a:pt x="0" y="725055"/>
              </a:lnTo>
              <a:lnTo>
                <a:pt x="236431" y="725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5DB79-ADA0-478D-B9AB-F4EFB35CE6EE}">
      <dsp:nvSpPr>
        <dsp:cNvPr id="0" name=""/>
        <dsp:cNvSpPr/>
      </dsp:nvSpPr>
      <dsp:spPr>
        <a:xfrm>
          <a:off x="5658889" y="790968"/>
          <a:ext cx="1907211" cy="331003"/>
        </a:xfrm>
        <a:custGeom>
          <a:avLst/>
          <a:gdLst/>
          <a:ahLst/>
          <a:cxnLst/>
          <a:rect l="0" t="0" r="0" b="0"/>
          <a:pathLst>
            <a:path>
              <a:moveTo>
                <a:pt x="0" y="0"/>
              </a:moveTo>
              <a:lnTo>
                <a:pt x="0" y="165501"/>
              </a:lnTo>
              <a:lnTo>
                <a:pt x="1907211" y="165501"/>
              </a:lnTo>
              <a:lnTo>
                <a:pt x="1907211" y="331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5EECF-BF1E-49C3-95A3-04C7C6F0F14A}">
      <dsp:nvSpPr>
        <dsp:cNvPr id="0" name=""/>
        <dsp:cNvSpPr/>
      </dsp:nvSpPr>
      <dsp:spPr>
        <a:xfrm>
          <a:off x="5028406" y="1910076"/>
          <a:ext cx="236431" cy="4082378"/>
        </a:xfrm>
        <a:custGeom>
          <a:avLst/>
          <a:gdLst/>
          <a:ahLst/>
          <a:cxnLst/>
          <a:rect l="0" t="0" r="0" b="0"/>
          <a:pathLst>
            <a:path>
              <a:moveTo>
                <a:pt x="0" y="0"/>
              </a:moveTo>
              <a:lnTo>
                <a:pt x="0" y="4082378"/>
              </a:lnTo>
              <a:lnTo>
                <a:pt x="236431" y="40823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3B3FF-45DD-40C0-9CE1-0D31573D3915}">
      <dsp:nvSpPr>
        <dsp:cNvPr id="0" name=""/>
        <dsp:cNvSpPr/>
      </dsp:nvSpPr>
      <dsp:spPr>
        <a:xfrm>
          <a:off x="5028406" y="1910076"/>
          <a:ext cx="236431" cy="2963270"/>
        </a:xfrm>
        <a:custGeom>
          <a:avLst/>
          <a:gdLst/>
          <a:ahLst/>
          <a:cxnLst/>
          <a:rect l="0" t="0" r="0" b="0"/>
          <a:pathLst>
            <a:path>
              <a:moveTo>
                <a:pt x="0" y="0"/>
              </a:moveTo>
              <a:lnTo>
                <a:pt x="0" y="2963270"/>
              </a:lnTo>
              <a:lnTo>
                <a:pt x="236431" y="29632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38345-BF28-4FF3-8A9C-1E773C5CF067}">
      <dsp:nvSpPr>
        <dsp:cNvPr id="0" name=""/>
        <dsp:cNvSpPr/>
      </dsp:nvSpPr>
      <dsp:spPr>
        <a:xfrm>
          <a:off x="5028406" y="1910076"/>
          <a:ext cx="236431" cy="1844163"/>
        </a:xfrm>
        <a:custGeom>
          <a:avLst/>
          <a:gdLst/>
          <a:ahLst/>
          <a:cxnLst/>
          <a:rect l="0" t="0" r="0" b="0"/>
          <a:pathLst>
            <a:path>
              <a:moveTo>
                <a:pt x="0" y="0"/>
              </a:moveTo>
              <a:lnTo>
                <a:pt x="0" y="1844163"/>
              </a:lnTo>
              <a:lnTo>
                <a:pt x="236431" y="1844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858F2-716B-419E-901F-E4779D99D659}">
      <dsp:nvSpPr>
        <dsp:cNvPr id="0" name=""/>
        <dsp:cNvSpPr/>
      </dsp:nvSpPr>
      <dsp:spPr>
        <a:xfrm>
          <a:off x="5028406" y="1910076"/>
          <a:ext cx="236431" cy="725055"/>
        </a:xfrm>
        <a:custGeom>
          <a:avLst/>
          <a:gdLst/>
          <a:ahLst/>
          <a:cxnLst/>
          <a:rect l="0" t="0" r="0" b="0"/>
          <a:pathLst>
            <a:path>
              <a:moveTo>
                <a:pt x="0" y="0"/>
              </a:moveTo>
              <a:lnTo>
                <a:pt x="0" y="725055"/>
              </a:lnTo>
              <a:lnTo>
                <a:pt x="236431" y="725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76BA4-696E-4221-8D47-B2C7BCD9D87C}">
      <dsp:nvSpPr>
        <dsp:cNvPr id="0" name=""/>
        <dsp:cNvSpPr/>
      </dsp:nvSpPr>
      <dsp:spPr>
        <a:xfrm>
          <a:off x="5613169" y="790968"/>
          <a:ext cx="91440" cy="331003"/>
        </a:xfrm>
        <a:custGeom>
          <a:avLst/>
          <a:gdLst/>
          <a:ahLst/>
          <a:cxnLst/>
          <a:rect l="0" t="0" r="0" b="0"/>
          <a:pathLst>
            <a:path>
              <a:moveTo>
                <a:pt x="45720" y="0"/>
              </a:moveTo>
              <a:lnTo>
                <a:pt x="45720" y="331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2E991-6153-4ABE-B87E-55C390949D01}">
      <dsp:nvSpPr>
        <dsp:cNvPr id="0" name=""/>
        <dsp:cNvSpPr/>
      </dsp:nvSpPr>
      <dsp:spPr>
        <a:xfrm>
          <a:off x="3121195" y="1910076"/>
          <a:ext cx="236431" cy="1844163"/>
        </a:xfrm>
        <a:custGeom>
          <a:avLst/>
          <a:gdLst/>
          <a:ahLst/>
          <a:cxnLst/>
          <a:rect l="0" t="0" r="0" b="0"/>
          <a:pathLst>
            <a:path>
              <a:moveTo>
                <a:pt x="0" y="0"/>
              </a:moveTo>
              <a:lnTo>
                <a:pt x="0" y="1844163"/>
              </a:lnTo>
              <a:lnTo>
                <a:pt x="236431" y="18441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552E9-03C6-49E7-964D-4644F0408E84}">
      <dsp:nvSpPr>
        <dsp:cNvPr id="0" name=""/>
        <dsp:cNvSpPr/>
      </dsp:nvSpPr>
      <dsp:spPr>
        <a:xfrm>
          <a:off x="3121195" y="1910076"/>
          <a:ext cx="236431" cy="725055"/>
        </a:xfrm>
        <a:custGeom>
          <a:avLst/>
          <a:gdLst/>
          <a:ahLst/>
          <a:cxnLst/>
          <a:rect l="0" t="0" r="0" b="0"/>
          <a:pathLst>
            <a:path>
              <a:moveTo>
                <a:pt x="0" y="0"/>
              </a:moveTo>
              <a:lnTo>
                <a:pt x="0" y="725055"/>
              </a:lnTo>
              <a:lnTo>
                <a:pt x="236431" y="725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D3AF7-7FBA-41A4-AFE1-465957BFEAF7}">
      <dsp:nvSpPr>
        <dsp:cNvPr id="0" name=""/>
        <dsp:cNvSpPr/>
      </dsp:nvSpPr>
      <dsp:spPr>
        <a:xfrm>
          <a:off x="3751678" y="790968"/>
          <a:ext cx="1907211" cy="331003"/>
        </a:xfrm>
        <a:custGeom>
          <a:avLst/>
          <a:gdLst/>
          <a:ahLst/>
          <a:cxnLst/>
          <a:rect l="0" t="0" r="0" b="0"/>
          <a:pathLst>
            <a:path>
              <a:moveTo>
                <a:pt x="1907211" y="0"/>
              </a:moveTo>
              <a:lnTo>
                <a:pt x="1907211" y="165501"/>
              </a:lnTo>
              <a:lnTo>
                <a:pt x="0" y="165501"/>
              </a:lnTo>
              <a:lnTo>
                <a:pt x="0" y="331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4927B-9763-4654-8FB2-67E6062D14B9}">
      <dsp:nvSpPr>
        <dsp:cNvPr id="0" name=""/>
        <dsp:cNvSpPr/>
      </dsp:nvSpPr>
      <dsp:spPr>
        <a:xfrm>
          <a:off x="4436398" y="2864"/>
          <a:ext cx="2444981"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rPr>
            <a:t>METODOLOGÍA</a:t>
          </a:r>
          <a:endParaRPr lang="es-ES" sz="1800" kern="1200" dirty="0">
            <a:solidFill>
              <a:sysClr val="windowText" lastClr="000000"/>
            </a:solidFill>
          </a:endParaRPr>
        </a:p>
      </dsp:txBody>
      <dsp:txXfrm>
        <a:off x="4436398" y="2864"/>
        <a:ext cx="2444981" cy="788103"/>
      </dsp:txXfrm>
    </dsp:sp>
    <dsp:sp modelId="{A469DF9F-D0C1-4909-9246-F944E0FD7C0F}">
      <dsp:nvSpPr>
        <dsp:cNvPr id="0" name=""/>
        <dsp:cNvSpPr/>
      </dsp:nvSpPr>
      <dsp:spPr>
        <a:xfrm>
          <a:off x="2963574" y="1121972"/>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solidFill>
                <a:sysClr val="windowText" lastClr="000000"/>
              </a:solidFill>
            </a:rPr>
            <a:t>Enfoque </a:t>
          </a:r>
          <a:r>
            <a:rPr lang="es-ES" sz="1800" b="1" kern="1200" dirty="0">
              <a:solidFill>
                <a:sysClr val="windowText" lastClr="000000"/>
              </a:solidFill>
            </a:rPr>
            <a:t>de investigación</a:t>
          </a:r>
          <a:endParaRPr lang="es-ES" sz="1800" kern="1200" dirty="0">
            <a:solidFill>
              <a:sysClr val="windowText" lastClr="000000"/>
            </a:solidFill>
          </a:endParaRPr>
        </a:p>
      </dsp:txBody>
      <dsp:txXfrm>
        <a:off x="2963574" y="1121972"/>
        <a:ext cx="1576207" cy="788103"/>
      </dsp:txXfrm>
    </dsp:sp>
    <dsp:sp modelId="{BC1FC9CE-3E63-4250-A6E6-4C1EEF252307}">
      <dsp:nvSpPr>
        <dsp:cNvPr id="0" name=""/>
        <dsp:cNvSpPr/>
      </dsp:nvSpPr>
      <dsp:spPr>
        <a:xfrm>
          <a:off x="3357626" y="2241079"/>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Enfoque Cualitativo</a:t>
          </a:r>
        </a:p>
      </dsp:txBody>
      <dsp:txXfrm>
        <a:off x="3357626" y="2241079"/>
        <a:ext cx="1576207" cy="788103"/>
      </dsp:txXfrm>
    </dsp:sp>
    <dsp:sp modelId="{A22A3C39-1929-44F4-BA91-01E524895B3C}">
      <dsp:nvSpPr>
        <dsp:cNvPr id="0" name=""/>
        <dsp:cNvSpPr/>
      </dsp:nvSpPr>
      <dsp:spPr>
        <a:xfrm>
          <a:off x="3357626" y="3360187"/>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Enfoque Cuantitativo</a:t>
          </a:r>
        </a:p>
      </dsp:txBody>
      <dsp:txXfrm>
        <a:off x="3357626" y="3360187"/>
        <a:ext cx="1576207" cy="788103"/>
      </dsp:txXfrm>
    </dsp:sp>
    <dsp:sp modelId="{F97E8B4B-18C9-4F55-AADD-CF9C01621A97}">
      <dsp:nvSpPr>
        <dsp:cNvPr id="0" name=""/>
        <dsp:cNvSpPr/>
      </dsp:nvSpPr>
      <dsp:spPr>
        <a:xfrm>
          <a:off x="4870785" y="1121972"/>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rPr>
            <a:t>Tipo de investigación</a:t>
          </a:r>
        </a:p>
      </dsp:txBody>
      <dsp:txXfrm>
        <a:off x="4870785" y="1121972"/>
        <a:ext cx="1576207" cy="788103"/>
      </dsp:txXfrm>
    </dsp:sp>
    <dsp:sp modelId="{20263DEB-9A76-4C86-A40D-BCBC512BF996}">
      <dsp:nvSpPr>
        <dsp:cNvPr id="0" name=""/>
        <dsp:cNvSpPr/>
      </dsp:nvSpPr>
      <dsp:spPr>
        <a:xfrm>
          <a:off x="5264837" y="2241079"/>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Según su finalidad: Explicativa</a:t>
          </a:r>
        </a:p>
      </dsp:txBody>
      <dsp:txXfrm>
        <a:off x="5264837" y="2241079"/>
        <a:ext cx="1576207" cy="788103"/>
      </dsp:txXfrm>
    </dsp:sp>
    <dsp:sp modelId="{CBB606D5-B9A1-41DA-AD9B-5D6E0FD9FA4D}">
      <dsp:nvSpPr>
        <dsp:cNvPr id="0" name=""/>
        <dsp:cNvSpPr/>
      </dsp:nvSpPr>
      <dsp:spPr>
        <a:xfrm>
          <a:off x="5264837" y="3360187"/>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Por las fuentes de información: Mixta </a:t>
          </a:r>
        </a:p>
      </dsp:txBody>
      <dsp:txXfrm>
        <a:off x="5264837" y="3360187"/>
        <a:ext cx="1576207" cy="788103"/>
      </dsp:txXfrm>
    </dsp:sp>
    <dsp:sp modelId="{EED77DDB-C8FC-4F20-9E15-38037CBB3DD9}">
      <dsp:nvSpPr>
        <dsp:cNvPr id="0" name=""/>
        <dsp:cNvSpPr/>
      </dsp:nvSpPr>
      <dsp:spPr>
        <a:xfrm>
          <a:off x="5264837" y="4479294"/>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Por el control de las variables: No experimental </a:t>
          </a:r>
        </a:p>
      </dsp:txBody>
      <dsp:txXfrm>
        <a:off x="5264837" y="4479294"/>
        <a:ext cx="1576207" cy="788103"/>
      </dsp:txXfrm>
    </dsp:sp>
    <dsp:sp modelId="{1DCD98E3-0EB3-451D-9BF6-3959929F39FA}">
      <dsp:nvSpPr>
        <dsp:cNvPr id="0" name=""/>
        <dsp:cNvSpPr/>
      </dsp:nvSpPr>
      <dsp:spPr>
        <a:xfrm>
          <a:off x="5264837" y="5598402"/>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Por el alcance: Longitudinal </a:t>
          </a:r>
        </a:p>
      </dsp:txBody>
      <dsp:txXfrm>
        <a:off x="5264837" y="5598402"/>
        <a:ext cx="1576207" cy="788103"/>
      </dsp:txXfrm>
    </dsp:sp>
    <dsp:sp modelId="{D1A03E35-6AC4-4E2D-8B3B-46F1DED0435D}">
      <dsp:nvSpPr>
        <dsp:cNvPr id="0" name=""/>
        <dsp:cNvSpPr/>
      </dsp:nvSpPr>
      <dsp:spPr>
        <a:xfrm>
          <a:off x="6777997" y="1121972"/>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ysClr val="windowText" lastClr="000000"/>
              </a:solidFill>
            </a:rPr>
            <a:t>Técnicas de recolección de datos </a:t>
          </a:r>
        </a:p>
      </dsp:txBody>
      <dsp:txXfrm>
        <a:off x="6777997" y="1121972"/>
        <a:ext cx="1576207" cy="788103"/>
      </dsp:txXfrm>
    </dsp:sp>
    <dsp:sp modelId="{20ED0CB0-9138-4E27-AEAD-981A08D4E2ED}">
      <dsp:nvSpPr>
        <dsp:cNvPr id="0" name=""/>
        <dsp:cNvSpPr/>
      </dsp:nvSpPr>
      <dsp:spPr>
        <a:xfrm>
          <a:off x="7172048" y="2241079"/>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Técnica documental</a:t>
          </a:r>
        </a:p>
      </dsp:txBody>
      <dsp:txXfrm>
        <a:off x="7172048" y="2241079"/>
        <a:ext cx="1576207" cy="788103"/>
      </dsp:txXfrm>
    </dsp:sp>
    <dsp:sp modelId="{6F296ED4-F56E-45FF-97E7-25CEEDDC9581}">
      <dsp:nvSpPr>
        <dsp:cNvPr id="0" name=""/>
        <dsp:cNvSpPr/>
      </dsp:nvSpPr>
      <dsp:spPr>
        <a:xfrm>
          <a:off x="7172048" y="3360187"/>
          <a:ext cx="1576207" cy="788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solidFill>
                <a:sysClr val="windowText" lastClr="000000"/>
              </a:solidFill>
            </a:rPr>
            <a:t>Técnica de campo</a:t>
          </a:r>
        </a:p>
      </dsp:txBody>
      <dsp:txXfrm>
        <a:off x="7172048" y="3360187"/>
        <a:ext cx="1576207" cy="7881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7FEE2-B806-4773-8C98-900ECFF8DB22}">
      <dsp:nvSpPr>
        <dsp:cNvPr id="0" name=""/>
        <dsp:cNvSpPr/>
      </dsp:nvSpPr>
      <dsp:spPr>
        <a:xfrm>
          <a:off x="0" y="0"/>
          <a:ext cx="4918710" cy="73957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Times New Roman" panose="02020603050405020304" pitchFamily="18" charset="0"/>
            <a:buNone/>
          </a:pPr>
          <a:r>
            <a:rPr lang="es-EC" sz="1100" b="1" kern="1200" dirty="0">
              <a:solidFill>
                <a:sysClr val="windowText" lastClr="000000"/>
              </a:solidFill>
              <a:latin typeface="Times New Roman" panose="02020603050405020304" pitchFamily="18" charset="0"/>
              <a:cs typeface="Times New Roman" panose="02020603050405020304" pitchFamily="18" charset="0"/>
            </a:rPr>
            <a:t>Andrés Viteri</a:t>
          </a:r>
          <a:endParaRPr lang="es-ES" sz="1100" b="1" kern="1200" dirty="0">
            <a:solidFill>
              <a:sysClr val="windowText" lastClr="000000"/>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Font typeface="Times New Roman" panose="02020603050405020304" pitchFamily="18" charset="0"/>
            <a:buChar char="-"/>
          </a:pPr>
          <a:r>
            <a:rPr lang="es-EC" sz="1100" kern="1200" dirty="0">
              <a:solidFill>
                <a:sysClr val="windowText" lastClr="000000"/>
              </a:solidFill>
              <a:latin typeface="Times New Roman" panose="02020603050405020304" pitchFamily="18" charset="0"/>
              <a:cs typeface="Times New Roman" panose="02020603050405020304" pitchFamily="18" charset="0"/>
            </a:rPr>
            <a:t>Gerente Comercial y de Operaciones de Plusvalores Casa de Valores S.A. (7 de experiencia operando en el mercado de valores, manejando en todo su tiempo operaciones de reporto).</a:t>
          </a:r>
          <a:endParaRPr lang="es-ES" sz="1100" kern="1200" dirty="0">
            <a:solidFill>
              <a:sysClr val="windowText" lastClr="000000"/>
            </a:solidFill>
            <a:latin typeface="Times New Roman" panose="02020603050405020304" pitchFamily="18" charset="0"/>
            <a:cs typeface="Times New Roman" panose="02020603050405020304" pitchFamily="18" charset="0"/>
          </a:endParaRPr>
        </a:p>
      </dsp:txBody>
      <dsp:txXfrm>
        <a:off x="1057699" y="0"/>
        <a:ext cx="3861010" cy="739576"/>
      </dsp:txXfrm>
    </dsp:sp>
    <dsp:sp modelId="{B8F6535D-8122-42D7-B676-1017435AC2E4}">
      <dsp:nvSpPr>
        <dsp:cNvPr id="0" name=""/>
        <dsp:cNvSpPr/>
      </dsp:nvSpPr>
      <dsp:spPr>
        <a:xfrm>
          <a:off x="73957" y="73957"/>
          <a:ext cx="983742" cy="59166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92E5122-CEEF-4CE7-A5B7-7D1FE3C0FAC1}">
      <dsp:nvSpPr>
        <dsp:cNvPr id="0" name=""/>
        <dsp:cNvSpPr/>
      </dsp:nvSpPr>
      <dsp:spPr>
        <a:xfrm>
          <a:off x="0" y="813534"/>
          <a:ext cx="4918710" cy="739576"/>
        </a:xfrm>
        <a:prstGeom prst="roundRect">
          <a:avLst>
            <a:gd name="adj" fmla="val 10000"/>
          </a:avLst>
        </a:prstGeom>
        <a:gradFill rotWithShape="0">
          <a:gsLst>
            <a:gs pos="0">
              <a:schemeClr val="accent4">
                <a:hueOff val="-934845"/>
                <a:satOff val="-13479"/>
                <a:lumOff val="-2549"/>
                <a:alphaOff val="0"/>
                <a:tint val="50000"/>
                <a:satMod val="300000"/>
              </a:schemeClr>
            </a:gs>
            <a:gs pos="35000">
              <a:schemeClr val="accent4">
                <a:hueOff val="-934845"/>
                <a:satOff val="-13479"/>
                <a:lumOff val="-2549"/>
                <a:alphaOff val="0"/>
                <a:tint val="37000"/>
                <a:satMod val="300000"/>
              </a:schemeClr>
            </a:gs>
            <a:gs pos="100000">
              <a:schemeClr val="accent4">
                <a:hueOff val="-934845"/>
                <a:satOff val="-13479"/>
                <a:lumOff val="-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Times New Roman" panose="02020603050405020304" pitchFamily="18" charset="0"/>
            <a:buNone/>
          </a:pPr>
          <a:r>
            <a:rPr lang="es-EC" sz="1100" b="1" kern="1200">
              <a:solidFill>
                <a:sysClr val="windowText" lastClr="000000"/>
              </a:solidFill>
              <a:latin typeface="Times New Roman" panose="02020603050405020304" pitchFamily="18" charset="0"/>
              <a:cs typeface="Times New Roman" panose="02020603050405020304" pitchFamily="18" charset="0"/>
            </a:rPr>
            <a:t>Jorge Rodriguez</a:t>
          </a:r>
          <a:endParaRPr lang="es-ES" sz="1100" b="1" kern="1200">
            <a:solidFill>
              <a:sysClr val="windowText" lastClr="000000"/>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Font typeface="Times New Roman" panose="02020603050405020304" pitchFamily="18" charset="0"/>
            <a:buChar char="-"/>
          </a:pPr>
          <a:r>
            <a:rPr lang="es-EC" sz="1100" kern="1200" dirty="0">
              <a:solidFill>
                <a:sysClr val="windowText" lastClr="000000"/>
              </a:solidFill>
              <a:latin typeface="Times New Roman" panose="02020603050405020304" pitchFamily="18" charset="0"/>
              <a:cs typeface="Times New Roman" panose="02020603050405020304" pitchFamily="18" charset="0"/>
            </a:rPr>
            <a:t>Jefe de Compensación y Liquidación de </a:t>
          </a:r>
          <a:r>
            <a:rPr lang="es-EC" sz="1100" kern="1200" dirty="0" err="1">
              <a:solidFill>
                <a:sysClr val="windowText" lastClr="000000"/>
              </a:solidFill>
              <a:latin typeface="Times New Roman" panose="02020603050405020304" pitchFamily="18" charset="0"/>
              <a:cs typeface="Times New Roman" panose="02020603050405020304" pitchFamily="18" charset="0"/>
            </a:rPr>
            <a:t>Decevale</a:t>
          </a:r>
          <a:r>
            <a:rPr lang="es-EC" sz="1100" kern="1200" dirty="0">
              <a:solidFill>
                <a:sysClr val="windowText" lastClr="000000"/>
              </a:solidFill>
              <a:latin typeface="Times New Roman" panose="02020603050405020304" pitchFamily="18" charset="0"/>
              <a:cs typeface="Times New Roman" panose="02020603050405020304" pitchFamily="18" charset="0"/>
            </a:rPr>
            <a:t>. (20 años de experiencia de los cuales 16 años maneja operaciones de reporto).</a:t>
          </a:r>
          <a:endParaRPr lang="es-ES" sz="1100" kern="1200" dirty="0">
            <a:solidFill>
              <a:sysClr val="windowText" lastClr="000000"/>
            </a:solidFill>
            <a:latin typeface="Times New Roman" panose="02020603050405020304" pitchFamily="18" charset="0"/>
            <a:cs typeface="Times New Roman" panose="02020603050405020304" pitchFamily="18" charset="0"/>
          </a:endParaRPr>
        </a:p>
      </dsp:txBody>
      <dsp:txXfrm>
        <a:off x="1057699" y="813534"/>
        <a:ext cx="3861010" cy="739576"/>
      </dsp:txXfrm>
    </dsp:sp>
    <dsp:sp modelId="{35B09FDF-3013-4048-917C-4297C165F501}">
      <dsp:nvSpPr>
        <dsp:cNvPr id="0" name=""/>
        <dsp:cNvSpPr/>
      </dsp:nvSpPr>
      <dsp:spPr>
        <a:xfrm>
          <a:off x="73957" y="887491"/>
          <a:ext cx="983742" cy="5916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80ECD74-3627-4BBE-96BA-546A6CA45FD0}">
      <dsp:nvSpPr>
        <dsp:cNvPr id="0" name=""/>
        <dsp:cNvSpPr/>
      </dsp:nvSpPr>
      <dsp:spPr>
        <a:xfrm>
          <a:off x="0" y="1627068"/>
          <a:ext cx="4918710" cy="739576"/>
        </a:xfrm>
        <a:prstGeom prst="roundRect">
          <a:avLst>
            <a:gd name="adj" fmla="val 10000"/>
          </a:avLst>
        </a:prstGeom>
        <a:gradFill rotWithShape="0">
          <a:gsLst>
            <a:gs pos="0">
              <a:schemeClr val="accent4">
                <a:hueOff val="-1869691"/>
                <a:satOff val="-26958"/>
                <a:lumOff val="-5098"/>
                <a:alphaOff val="0"/>
                <a:tint val="50000"/>
                <a:satMod val="300000"/>
              </a:schemeClr>
            </a:gs>
            <a:gs pos="35000">
              <a:schemeClr val="accent4">
                <a:hueOff val="-1869691"/>
                <a:satOff val="-26958"/>
                <a:lumOff val="-5098"/>
                <a:alphaOff val="0"/>
                <a:tint val="37000"/>
                <a:satMod val="300000"/>
              </a:schemeClr>
            </a:gs>
            <a:gs pos="100000">
              <a:schemeClr val="accent4">
                <a:hueOff val="-1869691"/>
                <a:satOff val="-26958"/>
                <a:lumOff val="-5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Times New Roman" panose="02020603050405020304" pitchFamily="18" charset="0"/>
            <a:buNone/>
          </a:pPr>
          <a:r>
            <a:rPr lang="es-EC" sz="1100" b="1" kern="1200">
              <a:solidFill>
                <a:sysClr val="windowText" lastClr="000000"/>
              </a:solidFill>
              <a:latin typeface="Times New Roman" panose="02020603050405020304" pitchFamily="18" charset="0"/>
              <a:cs typeface="Times New Roman" panose="02020603050405020304" pitchFamily="18" charset="0"/>
            </a:rPr>
            <a:t>Adrian Banda</a:t>
          </a:r>
          <a:endParaRPr lang="es-ES" sz="1100" b="1" kern="1200">
            <a:solidFill>
              <a:sysClr val="windowText" lastClr="000000"/>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Font typeface="Times New Roman" panose="02020603050405020304" pitchFamily="18" charset="0"/>
            <a:buChar char="-"/>
          </a:pPr>
          <a:r>
            <a:rPr lang="es-EC" sz="1100" kern="1200">
              <a:solidFill>
                <a:sysClr val="windowText" lastClr="000000"/>
              </a:solidFill>
              <a:latin typeface="Times New Roman" panose="02020603050405020304" pitchFamily="18" charset="0"/>
              <a:cs typeface="Times New Roman" panose="02020603050405020304" pitchFamily="18" charset="0"/>
            </a:rPr>
            <a:t> Analista de Operaciones en la BVQ. (2 años de experiencia manejando operaciones de reporto).</a:t>
          </a:r>
          <a:endParaRPr lang="es-ES" sz="1100" kern="1200">
            <a:solidFill>
              <a:sysClr val="windowText" lastClr="000000"/>
            </a:solidFill>
            <a:latin typeface="Times New Roman" panose="02020603050405020304" pitchFamily="18" charset="0"/>
            <a:cs typeface="Times New Roman" panose="02020603050405020304" pitchFamily="18" charset="0"/>
          </a:endParaRPr>
        </a:p>
      </dsp:txBody>
      <dsp:txXfrm>
        <a:off x="1057699" y="1627068"/>
        <a:ext cx="3861010" cy="739576"/>
      </dsp:txXfrm>
    </dsp:sp>
    <dsp:sp modelId="{DA5D4534-A94A-4745-ACFD-31CAD91A6E7C}">
      <dsp:nvSpPr>
        <dsp:cNvPr id="0" name=""/>
        <dsp:cNvSpPr/>
      </dsp:nvSpPr>
      <dsp:spPr>
        <a:xfrm>
          <a:off x="73957" y="1701026"/>
          <a:ext cx="983742" cy="5916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08976-417C-496D-9BC4-E3F1E1DC8D09}">
      <dsp:nvSpPr>
        <dsp:cNvPr id="0" name=""/>
        <dsp:cNvSpPr/>
      </dsp:nvSpPr>
      <dsp:spPr>
        <a:xfrm>
          <a:off x="2393738" y="17755"/>
          <a:ext cx="3665261" cy="112163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chemeClr val="tx2"/>
              </a:solidFill>
            </a:rPr>
            <a:t>Número de negociaciones de reporto  </a:t>
          </a:r>
        </a:p>
      </dsp:txBody>
      <dsp:txXfrm>
        <a:off x="2393738" y="157959"/>
        <a:ext cx="3244648" cy="841227"/>
      </dsp:txXfrm>
    </dsp:sp>
    <dsp:sp modelId="{2ECE2936-CFCA-44E0-A66D-E066317ADBC8}">
      <dsp:nvSpPr>
        <dsp:cNvPr id="0" name=""/>
        <dsp:cNvSpPr/>
      </dsp:nvSpPr>
      <dsp:spPr>
        <a:xfrm>
          <a:off x="2985" y="123376"/>
          <a:ext cx="2443507" cy="876894"/>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2"/>
              </a:solidFill>
            </a:rPr>
            <a:t>Variable Dependiente</a:t>
          </a:r>
        </a:p>
      </dsp:txBody>
      <dsp:txXfrm>
        <a:off x="45791" y="166182"/>
        <a:ext cx="2357895" cy="791282"/>
      </dsp:txXfrm>
    </dsp:sp>
    <dsp:sp modelId="{31585A0C-CE25-4230-AD8B-41A32C19CD8E}">
      <dsp:nvSpPr>
        <dsp:cNvPr id="0" name=""/>
        <dsp:cNvSpPr/>
      </dsp:nvSpPr>
      <dsp:spPr>
        <a:xfrm>
          <a:off x="2445896" y="1210331"/>
          <a:ext cx="3668844" cy="876894"/>
        </a:xfrm>
        <a:prstGeom prst="rightArrow">
          <a:avLst>
            <a:gd name="adj1" fmla="val 75000"/>
            <a:gd name="adj2" fmla="val 50000"/>
          </a:avLst>
        </a:prstGeom>
        <a:solidFill>
          <a:schemeClr val="accent4">
            <a:tint val="40000"/>
            <a:alpha val="90000"/>
            <a:hueOff val="-1305648"/>
            <a:satOff val="-45134"/>
            <a:lumOff val="-3276"/>
            <a:alphaOff val="0"/>
          </a:schemeClr>
        </a:solidFill>
        <a:ln w="25400" cap="flat" cmpd="sng" algn="ctr">
          <a:solidFill>
            <a:schemeClr val="accent4">
              <a:tint val="40000"/>
              <a:alpha val="90000"/>
              <a:hueOff val="-1305648"/>
              <a:satOff val="-45134"/>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chemeClr val="tx2"/>
              </a:solidFill>
            </a:rPr>
            <a:t>Satisfacción de los inversionistas</a:t>
          </a:r>
        </a:p>
      </dsp:txBody>
      <dsp:txXfrm>
        <a:off x="2445896" y="1319943"/>
        <a:ext cx="3340009" cy="657670"/>
      </dsp:txXfrm>
    </dsp:sp>
    <dsp:sp modelId="{E399C646-0B4B-4D80-93F4-68B84C8F649B}">
      <dsp:nvSpPr>
        <dsp:cNvPr id="0" name=""/>
        <dsp:cNvSpPr/>
      </dsp:nvSpPr>
      <dsp:spPr>
        <a:xfrm>
          <a:off x="0" y="1210331"/>
          <a:ext cx="2445896" cy="876894"/>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2"/>
              </a:solidFill>
            </a:rPr>
            <a:t>Variable independiente</a:t>
          </a:r>
        </a:p>
      </dsp:txBody>
      <dsp:txXfrm>
        <a:off x="42806" y="1253137"/>
        <a:ext cx="2360284" cy="7912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9259D-5D8D-4D91-9CF7-23D40AC3D263}">
      <dsp:nvSpPr>
        <dsp:cNvPr id="0" name=""/>
        <dsp:cNvSpPr/>
      </dsp:nvSpPr>
      <dsp:spPr>
        <a:xfrm>
          <a:off x="684" y="428668"/>
          <a:ext cx="2525738" cy="252703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ysClr val="windowText" lastClr="000000"/>
              </a:solidFill>
            </a:rPr>
            <a:t>Presunción</a:t>
          </a:r>
          <a:endParaRPr lang="es-EC" sz="2400" kern="1200" dirty="0">
            <a:solidFill>
              <a:sysClr val="windowText" lastClr="000000"/>
            </a:solidFill>
          </a:endParaRPr>
        </a:p>
      </dsp:txBody>
      <dsp:txXfrm>
        <a:off x="684" y="428668"/>
        <a:ext cx="1894304" cy="2527039"/>
      </dsp:txXfrm>
    </dsp:sp>
    <dsp:sp modelId="{EFA8A342-6FBA-47EB-9DBC-34619CFD8ACF}">
      <dsp:nvSpPr>
        <dsp:cNvPr id="0" name=""/>
        <dsp:cNvSpPr/>
      </dsp:nvSpPr>
      <dsp:spPr>
        <a:xfrm>
          <a:off x="1629514" y="529732"/>
          <a:ext cx="4484541" cy="232491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ysClr val="windowText" lastClr="000000"/>
              </a:solidFill>
            </a:rPr>
            <a:t>El alto nivel de satisfacción de los inversionistas al momento de negociar operaciones de reporto permite que el número de negociaciones crezca convirtiéndolas en una fuente de financiamiento atractiva. </a:t>
          </a:r>
          <a:endParaRPr lang="es-EC" sz="1600" kern="1200" dirty="0">
            <a:solidFill>
              <a:sysClr val="windowText" lastClr="000000"/>
            </a:solidFill>
          </a:endParaRPr>
        </a:p>
      </dsp:txBody>
      <dsp:txXfrm>
        <a:off x="2791970" y="529732"/>
        <a:ext cx="2159630" cy="23249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26E8-FBF0-437D-95F6-A561C26E36CF}">
      <dsp:nvSpPr>
        <dsp:cNvPr id="0" name=""/>
        <dsp:cNvSpPr/>
      </dsp:nvSpPr>
      <dsp:spPr>
        <a:xfrm rot="16200000">
          <a:off x="-1080402" y="2058292"/>
          <a:ext cx="3049901" cy="64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9005" bIns="0" numCol="1" spcCol="1270" anchor="t" anchorCtr="0">
          <a:noAutofit/>
        </a:bodyPr>
        <a:lstStyle/>
        <a:p>
          <a:pPr marL="0" lvl="0" indent="0" algn="r" defTabSz="1555750">
            <a:lnSpc>
              <a:spcPct val="90000"/>
            </a:lnSpc>
            <a:spcBef>
              <a:spcPct val="0"/>
            </a:spcBef>
            <a:spcAft>
              <a:spcPct val="35000"/>
            </a:spcAft>
            <a:buNone/>
          </a:pPr>
          <a:r>
            <a:rPr lang="es-MX" sz="3500" b="1" kern="1200" dirty="0">
              <a:solidFill>
                <a:sysClr val="windowText" lastClr="000000"/>
              </a:solidFill>
            </a:rPr>
            <a:t>Fundamento</a:t>
          </a:r>
          <a:endParaRPr lang="es-ES" sz="3500" b="1" kern="1200" dirty="0">
            <a:solidFill>
              <a:sysClr val="windowText" lastClr="000000"/>
            </a:solidFill>
          </a:endParaRPr>
        </a:p>
      </dsp:txBody>
      <dsp:txXfrm>
        <a:off x="-1080402" y="2058292"/>
        <a:ext cx="3049901" cy="645171"/>
      </dsp:txXfrm>
    </dsp:sp>
    <dsp:sp modelId="{C91573DE-03ED-44F0-A9AA-5D59BB76C19D}">
      <dsp:nvSpPr>
        <dsp:cNvPr id="0" name=""/>
        <dsp:cNvSpPr/>
      </dsp:nvSpPr>
      <dsp:spPr>
        <a:xfrm>
          <a:off x="767133" y="855927"/>
          <a:ext cx="4322322" cy="30499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69005" rIns="149352" bIns="149352"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s-EC" sz="1600" kern="1200">
              <a:solidFill>
                <a:sysClr val="windowText" lastClr="000000"/>
              </a:solidFill>
            </a:rPr>
            <a:t>Venta simultánea del mismo activo, junto con la venta del efectivo del activo, </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a:solidFill>
                <a:sysClr val="windowText" lastClr="000000"/>
              </a:solidFill>
            </a:rPr>
            <a:t>Acuerdo tanto de venta como de recompra</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solidFill>
                <a:sysClr val="windowText" lastClr="000000"/>
              </a:solidFill>
            </a:rPr>
            <a:t>Reportado vende valores a la </a:t>
          </a:r>
          <a:r>
            <a:rPr lang="es-EC" sz="1600" kern="1200" dirty="0" err="1">
              <a:solidFill>
                <a:sysClr val="windowText" lastClr="000000"/>
              </a:solidFill>
            </a:rPr>
            <a:t>Reportante</a:t>
          </a:r>
          <a:r>
            <a:rPr lang="es-EC" sz="1600" kern="1200" dirty="0">
              <a:solidFill>
                <a:sysClr val="windowText" lastClr="000000"/>
              </a:solidFill>
            </a:rPr>
            <a:t> a un precio acordado y en una fecha futura. </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err="1">
              <a:solidFill>
                <a:sysClr val="windowText" lastClr="000000"/>
              </a:solidFill>
            </a:rPr>
            <a:t>Reportante</a:t>
          </a:r>
          <a:r>
            <a:rPr lang="es-EC" sz="1600" kern="1200" dirty="0">
              <a:solidFill>
                <a:sysClr val="windowText" lastClr="000000"/>
              </a:solidFill>
            </a:rPr>
            <a:t> se le otorgan derechos completos e "incondicionales" sobre los Valores.</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solidFill>
                <a:sysClr val="windowText" lastClr="000000"/>
              </a:solidFill>
            </a:rPr>
            <a:t>Tasa de reporto= PV-</a:t>
          </a:r>
          <a:r>
            <a:rPr lang="es-EC" sz="1600" kern="1200" dirty="0" err="1">
              <a:solidFill>
                <a:sysClr val="windowText" lastClr="000000"/>
              </a:solidFill>
            </a:rPr>
            <a:t>PRecompra</a:t>
          </a:r>
          <a:r>
            <a:rPr lang="es-EC" sz="1600" kern="1200" dirty="0">
              <a:solidFill>
                <a:sysClr val="windowText" lastClr="000000"/>
              </a:solidFill>
            </a:rPr>
            <a:t> </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a:solidFill>
                <a:sysClr val="windowText" lastClr="000000"/>
              </a:solidFill>
            </a:rPr>
            <a:t>Garantía general=títulos o valores.</a:t>
          </a:r>
          <a:endParaRPr lang="es-ES" sz="1600" kern="1200" dirty="0">
            <a:solidFill>
              <a:sysClr val="windowText" lastClr="000000"/>
            </a:solidFill>
          </a:endParaRPr>
        </a:p>
      </dsp:txBody>
      <dsp:txXfrm>
        <a:off x="767133" y="855927"/>
        <a:ext cx="4322322" cy="3049901"/>
      </dsp:txXfrm>
    </dsp:sp>
    <dsp:sp modelId="{B70A3CE5-44A4-41EE-A7FE-B8927AC79BF2}">
      <dsp:nvSpPr>
        <dsp:cNvPr id="0" name=""/>
        <dsp:cNvSpPr/>
      </dsp:nvSpPr>
      <dsp:spPr>
        <a:xfrm>
          <a:off x="121961" y="4301"/>
          <a:ext cx="1290342" cy="12903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CE0FA36-08D0-4F2F-90BF-5B768EA60190}">
      <dsp:nvSpPr>
        <dsp:cNvPr id="0" name=""/>
        <dsp:cNvSpPr/>
      </dsp:nvSpPr>
      <dsp:spPr>
        <a:xfrm rot="16200000">
          <a:off x="5008271" y="2058292"/>
          <a:ext cx="3049901" cy="64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9005" bIns="0" numCol="1" spcCol="1270" anchor="t" anchorCtr="0">
          <a:noAutofit/>
        </a:bodyPr>
        <a:lstStyle/>
        <a:p>
          <a:pPr marL="0" lvl="0" indent="0" algn="r" defTabSz="1555750">
            <a:lnSpc>
              <a:spcPct val="90000"/>
            </a:lnSpc>
            <a:spcBef>
              <a:spcPct val="0"/>
            </a:spcBef>
            <a:spcAft>
              <a:spcPct val="35000"/>
            </a:spcAft>
            <a:buNone/>
          </a:pPr>
          <a:r>
            <a:rPr lang="es-MX" sz="3500" b="1" kern="1200">
              <a:solidFill>
                <a:sysClr val="windowText" lastClr="000000"/>
              </a:solidFill>
            </a:rPr>
            <a:t>Riesgo</a:t>
          </a:r>
          <a:endParaRPr lang="es-ES" sz="3500" b="1" kern="1200" dirty="0">
            <a:solidFill>
              <a:sysClr val="windowText" lastClr="000000"/>
            </a:solidFill>
          </a:endParaRPr>
        </a:p>
      </dsp:txBody>
      <dsp:txXfrm>
        <a:off x="5008271" y="2058292"/>
        <a:ext cx="3049901" cy="645171"/>
      </dsp:txXfrm>
    </dsp:sp>
    <dsp:sp modelId="{9A4DED0B-91D7-4456-96A8-0FB35AAB22DE}">
      <dsp:nvSpPr>
        <dsp:cNvPr id="0" name=""/>
        <dsp:cNvSpPr/>
      </dsp:nvSpPr>
      <dsp:spPr>
        <a:xfrm>
          <a:off x="6855807" y="855927"/>
          <a:ext cx="4322322" cy="30499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69005" rIns="149352" bIns="149352"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s-ES" sz="1600" b="0" kern="1200">
              <a:solidFill>
                <a:sysClr val="windowText" lastClr="000000"/>
              </a:solidFill>
            </a:rPr>
            <a:t>Mitigar el riego de crédito a través de garantías (título valor) </a:t>
          </a:r>
          <a:endParaRPr lang="es-ES" sz="1600" b="1"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a:solidFill>
                <a:sysClr val="windowText" lastClr="000000"/>
              </a:solidFill>
            </a:rPr>
            <a:t>El reportado paga intereses sobre el efectivo recibido.</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solidFill>
                <a:sysClr val="windowText" lastClr="000000"/>
              </a:solidFill>
            </a:rPr>
            <a:t>Tasa de reporto por el financiamiento intrínseco obtenido por el efectivo recibido.</a:t>
          </a:r>
          <a:endParaRPr lang="es-ES" sz="1600"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solidFill>
                <a:sysClr val="windowText" lastClr="000000"/>
              </a:solidFill>
            </a:rPr>
            <a:t>Garantías adicionales si el riesgo es muy alto.</a:t>
          </a:r>
          <a:endParaRPr lang="es-ES" sz="1600" kern="1200" dirty="0">
            <a:solidFill>
              <a:sysClr val="windowText" lastClr="000000"/>
            </a:solidFill>
          </a:endParaRPr>
        </a:p>
      </dsp:txBody>
      <dsp:txXfrm>
        <a:off x="6855807" y="855927"/>
        <a:ext cx="4322322" cy="3049901"/>
      </dsp:txXfrm>
    </dsp:sp>
    <dsp:sp modelId="{42919332-1272-4C02-B325-FCC4EF4A3E81}">
      <dsp:nvSpPr>
        <dsp:cNvPr id="0" name=""/>
        <dsp:cNvSpPr/>
      </dsp:nvSpPr>
      <dsp:spPr>
        <a:xfrm>
          <a:off x="6210636" y="4301"/>
          <a:ext cx="1290342" cy="129034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3000" r="-10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2CC59-4010-4553-9CBB-EA6D798C82DC}">
      <dsp:nvSpPr>
        <dsp:cNvPr id="0" name=""/>
        <dsp:cNvSpPr/>
      </dsp:nvSpPr>
      <dsp:spPr>
        <a:xfrm rot="16200000">
          <a:off x="-1026641" y="2008965"/>
          <a:ext cx="2976810" cy="62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369" bIns="0" numCol="1" spcCol="1270" anchor="t" anchorCtr="0">
          <a:noAutofit/>
        </a:bodyPr>
        <a:lstStyle/>
        <a:p>
          <a:pPr marL="0" lvl="0" indent="0" algn="r" defTabSz="844550">
            <a:lnSpc>
              <a:spcPct val="90000"/>
            </a:lnSpc>
            <a:spcBef>
              <a:spcPct val="0"/>
            </a:spcBef>
            <a:spcAft>
              <a:spcPct val="35000"/>
            </a:spcAft>
            <a:buNone/>
          </a:pPr>
          <a:r>
            <a:rPr lang="es-ES" sz="1900" b="1" kern="1200" dirty="0">
              <a:solidFill>
                <a:sysClr val="windowText" lastClr="000000"/>
              </a:solidFill>
            </a:rPr>
            <a:t>Valoración de la garantía de reportos. </a:t>
          </a:r>
          <a:endParaRPr lang="es-ES" sz="1900" kern="1200" dirty="0">
            <a:solidFill>
              <a:sysClr val="windowText" lastClr="000000"/>
            </a:solidFill>
          </a:endParaRPr>
        </a:p>
      </dsp:txBody>
      <dsp:txXfrm>
        <a:off x="-1026641" y="2008965"/>
        <a:ext cx="2976810" cy="629709"/>
      </dsp:txXfrm>
    </dsp:sp>
    <dsp:sp modelId="{76A20AD8-76A9-45C6-AB3B-B6A5FC089F09}">
      <dsp:nvSpPr>
        <dsp:cNvPr id="0" name=""/>
        <dsp:cNvSpPr/>
      </dsp:nvSpPr>
      <dsp:spPr>
        <a:xfrm>
          <a:off x="776618" y="835415"/>
          <a:ext cx="4373797" cy="29768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55369" rIns="149352" bIns="149352" numCol="1" spcCol="1270" anchor="t" anchorCtr="0">
          <a:noAutofit/>
        </a:bodyPr>
        <a:lstStyle/>
        <a:p>
          <a:pPr marL="171450" lvl="1" indent="-171450" algn="l" defTabSz="711200">
            <a:lnSpc>
              <a:spcPct val="90000"/>
            </a:lnSpc>
            <a:spcBef>
              <a:spcPct val="0"/>
            </a:spcBef>
            <a:spcAft>
              <a:spcPct val="15000"/>
            </a:spcAft>
            <a:buChar char="•"/>
          </a:pPr>
          <a:r>
            <a:rPr lang="es-ES" sz="1600" b="0" kern="1200" dirty="0">
              <a:solidFill>
                <a:sysClr val="windowText" lastClr="000000"/>
              </a:solidFill>
            </a:rPr>
            <a:t>Para la realización de la operación de reporto, es necesario entregar una garantía que respalde toda la operación denominada la garantía básica.  </a:t>
          </a:r>
        </a:p>
        <a:p>
          <a:pPr marL="171450" lvl="1" indent="-171450" algn="l" defTabSz="711200">
            <a:lnSpc>
              <a:spcPct val="90000"/>
            </a:lnSpc>
            <a:spcBef>
              <a:spcPct val="0"/>
            </a:spcBef>
            <a:spcAft>
              <a:spcPct val="15000"/>
            </a:spcAft>
            <a:buChar char="•"/>
          </a:pPr>
          <a:r>
            <a:rPr lang="es-ES" sz="1600" b="0" kern="1200" dirty="0">
              <a:solidFill>
                <a:sysClr val="windowText" lastClr="000000"/>
              </a:solidFill>
            </a:rPr>
            <a:t>Proceso que se realiza debido a la volatilidad de los precios dentro del mercado de valores.</a:t>
          </a:r>
        </a:p>
        <a:p>
          <a:pPr marL="171450" lvl="1" indent="-171450" algn="l" defTabSz="711200">
            <a:lnSpc>
              <a:spcPct val="90000"/>
            </a:lnSpc>
            <a:spcBef>
              <a:spcPct val="0"/>
            </a:spcBef>
            <a:spcAft>
              <a:spcPct val="15000"/>
            </a:spcAft>
            <a:buChar char="•"/>
          </a:pPr>
          <a:r>
            <a:rPr lang="es-ES" sz="1600" b="0" kern="1200" dirty="0">
              <a:solidFill>
                <a:sysClr val="windowText" lastClr="000000"/>
              </a:solidFill>
            </a:rPr>
            <a:t>Se realiza cada martes de todas las semanas dentro del año </a:t>
          </a:r>
        </a:p>
        <a:p>
          <a:pPr marL="171450" lvl="1" indent="-171450" algn="l" defTabSz="711200">
            <a:lnSpc>
              <a:spcPct val="90000"/>
            </a:lnSpc>
            <a:spcBef>
              <a:spcPct val="0"/>
            </a:spcBef>
            <a:spcAft>
              <a:spcPct val="15000"/>
            </a:spcAft>
            <a:buChar char="•"/>
          </a:pPr>
          <a:r>
            <a:rPr lang="es-ES" sz="1600" b="0" kern="1200" dirty="0">
              <a:solidFill>
                <a:sysClr val="windowText" lastClr="000000"/>
              </a:solidFill>
            </a:rPr>
            <a:t>Se calcula mediante la garantía de variación </a:t>
          </a:r>
        </a:p>
        <a:p>
          <a:pPr marL="171450" lvl="1" indent="-171450" algn="l" defTabSz="711200">
            <a:lnSpc>
              <a:spcPct val="90000"/>
            </a:lnSpc>
            <a:spcBef>
              <a:spcPct val="0"/>
            </a:spcBef>
            <a:spcAft>
              <a:spcPct val="15000"/>
            </a:spcAft>
            <a:buChar char="•"/>
          </a:pPr>
          <a:endParaRPr lang="es-ES" sz="1600" b="1" kern="1200" dirty="0">
            <a:solidFill>
              <a:sysClr val="windowText" lastClr="000000"/>
            </a:solidFill>
          </a:endParaRPr>
        </a:p>
      </dsp:txBody>
      <dsp:txXfrm>
        <a:off x="776618" y="835415"/>
        <a:ext cx="4373797" cy="2976810"/>
      </dsp:txXfrm>
    </dsp:sp>
    <dsp:sp modelId="{C2BD7820-8FEB-4BA3-9A87-DF78D685C0E0}">
      <dsp:nvSpPr>
        <dsp:cNvPr id="0" name=""/>
        <dsp:cNvSpPr/>
      </dsp:nvSpPr>
      <dsp:spPr>
        <a:xfrm>
          <a:off x="146908" y="4198"/>
          <a:ext cx="1259419" cy="12594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DA27752-F99E-4AFB-87C0-56179B6A4C9C}">
      <dsp:nvSpPr>
        <dsp:cNvPr id="0" name=""/>
        <dsp:cNvSpPr/>
      </dsp:nvSpPr>
      <dsp:spPr>
        <a:xfrm rot="16200000">
          <a:off x="5113955" y="2008965"/>
          <a:ext cx="2976810" cy="62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369" bIns="0" numCol="1" spcCol="1270" anchor="t" anchorCtr="0">
          <a:noAutofit/>
        </a:bodyPr>
        <a:lstStyle/>
        <a:p>
          <a:pPr marL="0" lvl="0" indent="0" algn="r" defTabSz="844550">
            <a:lnSpc>
              <a:spcPct val="90000"/>
            </a:lnSpc>
            <a:spcBef>
              <a:spcPct val="0"/>
            </a:spcBef>
            <a:spcAft>
              <a:spcPct val="35000"/>
            </a:spcAft>
            <a:buNone/>
          </a:pPr>
          <a:r>
            <a:rPr lang="es-ES" sz="1900" b="1" kern="1200">
              <a:solidFill>
                <a:sysClr val="windowText" lastClr="000000"/>
              </a:solidFill>
            </a:rPr>
            <a:t>Llamamientos a margen y devoluciones. </a:t>
          </a:r>
          <a:endParaRPr lang="es-ES" sz="1900" b="1" kern="1200" dirty="0">
            <a:solidFill>
              <a:sysClr val="windowText" lastClr="000000"/>
            </a:solidFill>
          </a:endParaRPr>
        </a:p>
      </dsp:txBody>
      <dsp:txXfrm>
        <a:off x="5113955" y="2008965"/>
        <a:ext cx="2976810" cy="629709"/>
      </dsp:txXfrm>
    </dsp:sp>
    <dsp:sp modelId="{2550F663-3018-4780-973C-2C50B50DCBE5}">
      <dsp:nvSpPr>
        <dsp:cNvPr id="0" name=""/>
        <dsp:cNvSpPr/>
      </dsp:nvSpPr>
      <dsp:spPr>
        <a:xfrm>
          <a:off x="6765139" y="829669"/>
          <a:ext cx="4373797" cy="29768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55369" rIns="149352" bIns="149352"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s-ES" sz="1600" b="0" kern="1200" dirty="0">
              <a:solidFill>
                <a:sysClr val="windowText" lastClr="000000"/>
              </a:solidFill>
            </a:rPr>
            <a:t>Valor de la garantía de variación es negativo, notificar al siguiente día hábil (Llamamiento a margen)</a:t>
          </a:r>
          <a:endParaRPr lang="es-ES" sz="1600" b="1"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endParaRPr lang="es-ES" sz="1600" b="1"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S" sz="1600" b="0" kern="1200" dirty="0">
              <a:solidFill>
                <a:sysClr val="windowText" lastClr="000000"/>
              </a:solidFill>
            </a:rPr>
            <a:t>Valor de la garantía de variación es positivo, notificar al siguiente día hábil (Devolución)</a:t>
          </a:r>
          <a:endParaRPr lang="es-ES" sz="1600" b="1"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S" sz="1600" b="0" kern="1200" dirty="0">
              <a:solidFill>
                <a:sysClr val="windowText" lastClr="000000"/>
              </a:solidFill>
            </a:rPr>
            <a:t>Garantía 100% igual al monto entregado</a:t>
          </a:r>
          <a:endParaRPr lang="es-ES" sz="1600" b="1" kern="1200" dirty="0">
            <a:solidFill>
              <a:sysClr val="windowText" lastClr="000000"/>
            </a:solidFill>
          </a:endParaRPr>
        </a:p>
        <a:p>
          <a:pPr marL="171450" lvl="1" indent="-171450" algn="l" defTabSz="711200">
            <a:lnSpc>
              <a:spcPct val="90000"/>
            </a:lnSpc>
            <a:spcBef>
              <a:spcPct val="0"/>
            </a:spcBef>
            <a:spcAft>
              <a:spcPct val="15000"/>
            </a:spcAft>
            <a:buFont typeface="Symbol" panose="05050102010706020507" pitchFamily="18" charset="2"/>
            <a:buChar char=""/>
          </a:pPr>
          <a:r>
            <a:rPr lang="es-ES" sz="1600" b="0" kern="1200" dirty="0">
              <a:solidFill>
                <a:sysClr val="windowText" lastClr="000000"/>
              </a:solidFill>
            </a:rPr>
            <a:t> Exigir garantías adicionales (Junta Directiva de cada intercambio) solicitada por la BV 3 días hábiles. </a:t>
          </a:r>
          <a:endParaRPr lang="es-ES" sz="1600" b="1" kern="1200" dirty="0">
            <a:solidFill>
              <a:sysClr val="windowText" lastClr="000000"/>
            </a:solidFill>
          </a:endParaRPr>
        </a:p>
      </dsp:txBody>
      <dsp:txXfrm>
        <a:off x="6765139" y="829669"/>
        <a:ext cx="4373797" cy="2976810"/>
      </dsp:txXfrm>
    </dsp:sp>
    <dsp:sp modelId="{C56CB25A-8024-4765-B8A7-18873EFFD8CB}">
      <dsp:nvSpPr>
        <dsp:cNvPr id="0" name=""/>
        <dsp:cNvSpPr/>
      </dsp:nvSpPr>
      <dsp:spPr>
        <a:xfrm>
          <a:off x="6287506" y="4198"/>
          <a:ext cx="1259419" cy="12594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4000" r="-9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25166-C48F-4C8D-BC00-AAADE118381A}">
      <dsp:nvSpPr>
        <dsp:cNvPr id="0" name=""/>
        <dsp:cNvSpPr/>
      </dsp:nvSpPr>
      <dsp:spPr>
        <a:xfrm>
          <a:off x="310101" y="587857"/>
          <a:ext cx="5029023" cy="1571569"/>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477"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EL NIVEL DE SATISFACCIÓN DE LOS INVESIONISTAS</a:t>
          </a:r>
          <a:endParaRPr lang="es-EC" sz="2000" kern="1200" dirty="0">
            <a:solidFill>
              <a:schemeClr val="tx2"/>
            </a:solidFill>
          </a:endParaRPr>
        </a:p>
      </dsp:txBody>
      <dsp:txXfrm>
        <a:off x="310101" y="587857"/>
        <a:ext cx="5029023" cy="1571569"/>
      </dsp:txXfrm>
    </dsp:sp>
    <dsp:sp modelId="{1764A045-7FBF-4127-BC4D-AAE77C73F043}">
      <dsp:nvSpPr>
        <dsp:cNvPr id="0" name=""/>
        <dsp:cNvSpPr/>
      </dsp:nvSpPr>
      <dsp:spPr>
        <a:xfrm>
          <a:off x="100558" y="360852"/>
          <a:ext cx="1100098" cy="1650148"/>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F3397-C4F6-45F8-96DE-0C953B8554BE}">
      <dsp:nvSpPr>
        <dsp:cNvPr id="0" name=""/>
        <dsp:cNvSpPr/>
      </dsp:nvSpPr>
      <dsp:spPr>
        <a:xfrm>
          <a:off x="5750569" y="553100"/>
          <a:ext cx="5025848" cy="1570577"/>
        </a:xfrm>
        <a:prstGeom prst="rect">
          <a:avLst/>
        </a:prstGeom>
        <a:solidFill>
          <a:srgbClr val="FFFFFF">
            <a:alpha val="40000"/>
          </a:srgbClr>
        </a:solidFill>
        <a:ln w="9525" cap="flat" cmpd="sng" algn="ctr">
          <a:solidFill>
            <a:srgbClr val="CCFF66"/>
          </a:solidFill>
          <a:prstDash val="solid"/>
        </a:ln>
        <a:effectLst/>
      </dsp:spPr>
      <dsp:style>
        <a:lnRef idx="1">
          <a:scrgbClr r="0" g="0" b="0"/>
        </a:lnRef>
        <a:fillRef idx="1">
          <a:scrgbClr r="0" g="0" b="0"/>
        </a:fillRef>
        <a:effectRef idx="0">
          <a:scrgbClr r="0" g="0" b="0"/>
        </a:effectRef>
        <a:fontRef idx="minor"/>
      </dsp:style>
      <dsp:txBody>
        <a:bodyPr spcFirstLastPara="0" vert="horz" wrap="square" lIns="1063805"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rPr>
            <a:t>NÚMERO DE NEGOCIACIONES OPERACIONES DE REPORTO</a:t>
          </a:r>
        </a:p>
      </dsp:txBody>
      <dsp:txXfrm>
        <a:off x="5750569" y="553100"/>
        <a:ext cx="5025848" cy="1570577"/>
      </dsp:txXfrm>
    </dsp:sp>
    <dsp:sp modelId="{6A376C44-12C2-4352-AA3B-B8F70ABAA1B3}">
      <dsp:nvSpPr>
        <dsp:cNvPr id="0" name=""/>
        <dsp:cNvSpPr/>
      </dsp:nvSpPr>
      <dsp:spPr>
        <a:xfrm>
          <a:off x="5526132" y="361420"/>
          <a:ext cx="1099404" cy="1649106"/>
        </a:xfrm>
        <a:prstGeom prst="rect">
          <a:avLst/>
        </a:prstGeom>
        <a:solidFill>
          <a:srgbClr val="CC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1D816-DCFD-4CA6-A4AF-6C5EF203B00B}">
      <dsp:nvSpPr>
        <dsp:cNvPr id="0" name=""/>
        <dsp:cNvSpPr/>
      </dsp:nvSpPr>
      <dsp:spPr>
        <a:xfrm>
          <a:off x="0" y="319325"/>
          <a:ext cx="11737304" cy="3213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945" tIns="312420" rIns="910945" bIns="106680" numCol="1" spcCol="1270" anchor="t" anchorCtr="0">
          <a:noAutofit/>
        </a:bodyPr>
        <a:lstStyle/>
        <a:p>
          <a:pPr marL="114300" lvl="1" indent="-114300" algn="l" defTabSz="666750">
            <a:lnSpc>
              <a:spcPct val="90000"/>
            </a:lnSpc>
            <a:spcBef>
              <a:spcPct val="0"/>
            </a:spcBef>
            <a:spcAft>
              <a:spcPct val="15000"/>
            </a:spcAft>
            <a:buChar char="•"/>
          </a:pPr>
          <a:r>
            <a:rPr lang="es-MX" sz="1500" kern="1200" dirty="0">
              <a:solidFill>
                <a:sysClr val="windowText" lastClr="000000"/>
              </a:solidFill>
            </a:rPr>
            <a:t>El procedimiento para negociar una operación de reporto para cada uno de los actores que intervienen en la negociación es muy controlado.</a:t>
          </a:r>
          <a:endParaRPr lang="es-ES" sz="1500" kern="1200" dirty="0">
            <a:solidFill>
              <a:sysClr val="windowText" lastClr="000000"/>
            </a:solidFill>
          </a:endParaRPr>
        </a:p>
        <a:p>
          <a:pPr marL="114300" lvl="1" indent="-114300" algn="l" defTabSz="666750">
            <a:lnSpc>
              <a:spcPct val="90000"/>
            </a:lnSpc>
            <a:spcBef>
              <a:spcPct val="0"/>
            </a:spcBef>
            <a:spcAft>
              <a:spcPct val="15000"/>
            </a:spcAft>
            <a:buChar char="•"/>
          </a:pPr>
          <a:r>
            <a:rPr lang="es-MX" sz="1500" kern="1200" dirty="0">
              <a:solidFill>
                <a:sysClr val="windowText" lastClr="000000"/>
              </a:solidFill>
            </a:rPr>
            <a:t>Se determinó que el título valor más negociado dentro del periodo correspondiente son los títulos de renta variable.</a:t>
          </a:r>
          <a:endParaRPr lang="es-ES" sz="1500" kern="1200" dirty="0">
            <a:solidFill>
              <a:sysClr val="windowText" lastClr="000000"/>
            </a:solidFill>
          </a:endParaRPr>
        </a:p>
        <a:p>
          <a:pPr marL="114300" lvl="1" indent="-114300" algn="l" defTabSz="666750">
            <a:lnSpc>
              <a:spcPct val="90000"/>
            </a:lnSpc>
            <a:spcBef>
              <a:spcPct val="0"/>
            </a:spcBef>
            <a:spcAft>
              <a:spcPct val="15000"/>
            </a:spcAft>
            <a:buChar char="•"/>
          </a:pPr>
          <a:r>
            <a:rPr lang="es-MX" sz="1500" kern="1200" dirty="0">
              <a:solidFill>
                <a:sysClr val="windowText" lastClr="000000"/>
              </a:solidFill>
            </a:rPr>
            <a:t>El sector público tuvo una importante participación dentro de este periodo a pesar de que actualmente ya no negocia con operaciones de reporto.</a:t>
          </a:r>
          <a:endParaRPr lang="es-ES" sz="1500" kern="1200" dirty="0">
            <a:solidFill>
              <a:sysClr val="windowText" lastClr="000000"/>
            </a:solidFill>
          </a:endParaRPr>
        </a:p>
        <a:p>
          <a:pPr marL="114300" lvl="1" indent="-114300" algn="l" defTabSz="666750">
            <a:lnSpc>
              <a:spcPct val="90000"/>
            </a:lnSpc>
            <a:spcBef>
              <a:spcPct val="0"/>
            </a:spcBef>
            <a:spcAft>
              <a:spcPct val="15000"/>
            </a:spcAft>
            <a:buChar char="•"/>
          </a:pPr>
          <a:r>
            <a:rPr lang="es-MX" sz="1500" kern="1200" dirty="0">
              <a:solidFill>
                <a:sysClr val="windowText" lastClr="000000"/>
              </a:solidFill>
            </a:rPr>
            <a:t>En cuanto al número de operaciones trazadas por año presentan una tendencia creciente hasta el año 2013, luego de ese año la tendencia tiende a caer bruscamente hasta llegar al mínimo qué fue en el 2016, finalizando hasta el 2019 con 130 </a:t>
          </a:r>
          <a:r>
            <a:rPr lang="es-MX" sz="1500" b="0" kern="1200" dirty="0">
              <a:solidFill>
                <a:sysClr val="windowText" lastClr="000000"/>
              </a:solidFill>
            </a:rPr>
            <a:t>operaciones de reporto.</a:t>
          </a:r>
          <a:endParaRPr lang="es-ES" sz="1500" b="0" kern="1200" dirty="0">
            <a:solidFill>
              <a:sysClr val="windowText" lastClr="000000"/>
            </a:solidFill>
          </a:endParaRPr>
        </a:p>
        <a:p>
          <a:pPr marL="114300" lvl="1" indent="-114300" algn="l" defTabSz="666750">
            <a:lnSpc>
              <a:spcPct val="90000"/>
            </a:lnSpc>
            <a:spcBef>
              <a:spcPct val="0"/>
            </a:spcBef>
            <a:spcAft>
              <a:spcPct val="15000"/>
            </a:spcAft>
            <a:buChar char="•"/>
          </a:pPr>
          <a:r>
            <a:rPr lang="es-MX" sz="1500" b="0" kern="1200" dirty="0">
              <a:solidFill>
                <a:sysClr val="windowText" lastClr="000000"/>
              </a:solidFill>
            </a:rPr>
            <a:t>La satisfacción de los inversionistas que se financian con operaciones de reporto es alta según </a:t>
          </a:r>
          <a:r>
            <a:rPr lang="es-MX" sz="1500" kern="1200" dirty="0">
              <a:solidFill>
                <a:sysClr val="windowText" lastClr="000000"/>
              </a:solidFill>
            </a:rPr>
            <a:t>la información que se logró obtener los inversionistas están muy satisfechos con las operaciones de </a:t>
          </a:r>
          <a:r>
            <a:rPr lang="es-MX" sz="1500" b="0" kern="1200" dirty="0">
              <a:solidFill>
                <a:sysClr val="windowText" lastClr="000000"/>
              </a:solidFill>
            </a:rPr>
            <a:t>reporto</a:t>
          </a:r>
          <a:r>
            <a:rPr lang="es-MX" sz="1500" kern="1200" dirty="0">
              <a:solidFill>
                <a:sysClr val="windowText" lastClr="000000"/>
              </a:solidFill>
            </a:rPr>
            <a:t>.</a:t>
          </a:r>
          <a:endParaRPr lang="es-ES" sz="1500" kern="1200" dirty="0">
            <a:solidFill>
              <a:sysClr val="windowText" lastClr="000000"/>
            </a:solidFill>
          </a:endParaRPr>
        </a:p>
        <a:p>
          <a:pPr marL="114300" lvl="1" indent="-114300" algn="l" defTabSz="666750">
            <a:lnSpc>
              <a:spcPct val="90000"/>
            </a:lnSpc>
            <a:spcBef>
              <a:spcPct val="0"/>
            </a:spcBef>
            <a:spcAft>
              <a:spcPct val="15000"/>
            </a:spcAft>
            <a:buChar char="•"/>
          </a:pPr>
          <a:r>
            <a:rPr lang="es-MX" sz="1500" kern="1200" dirty="0">
              <a:solidFill>
                <a:sysClr val="windowText" lastClr="000000"/>
              </a:solidFill>
            </a:rPr>
            <a:t>Las operaciones de reporto tienen una tasa de interés más baja para financiarse a corto plazo, también su plazo hasta 180 días permite qué este pueda cumplir con su obligación y recuperar su título valor, por último indicar que la accesibilidad teniendo un título valor a cualquiera de las dos opciones de financiamiento es mucho más sencilla. </a:t>
          </a:r>
          <a:endParaRPr lang="es-ES" sz="1500" kern="1200" dirty="0">
            <a:solidFill>
              <a:sysClr val="windowText" lastClr="000000"/>
            </a:solidFill>
          </a:endParaRPr>
        </a:p>
      </dsp:txBody>
      <dsp:txXfrm>
        <a:off x="0" y="319325"/>
        <a:ext cx="11737304" cy="3213000"/>
      </dsp:txXfrm>
    </dsp:sp>
    <dsp:sp modelId="{DF6EE6D1-3EE6-4510-86EF-8BA5AB181AC5}">
      <dsp:nvSpPr>
        <dsp:cNvPr id="0" name=""/>
        <dsp:cNvSpPr/>
      </dsp:nvSpPr>
      <dsp:spPr>
        <a:xfrm>
          <a:off x="586865" y="97925"/>
          <a:ext cx="8216112" cy="442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550" tIns="0" rIns="3105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ysClr val="windowText" lastClr="000000"/>
              </a:solidFill>
            </a:rPr>
            <a:t>Conclusiones</a:t>
          </a:r>
          <a:endParaRPr lang="es-ES" sz="1500" kern="1200" dirty="0">
            <a:solidFill>
              <a:sysClr val="windowText" lastClr="000000"/>
            </a:solidFill>
          </a:endParaRPr>
        </a:p>
      </dsp:txBody>
      <dsp:txXfrm>
        <a:off x="608481" y="119541"/>
        <a:ext cx="8172880" cy="399568"/>
      </dsp:txXfrm>
    </dsp:sp>
    <dsp:sp modelId="{C388F86C-378C-46E1-8E6B-C23E56267522}">
      <dsp:nvSpPr>
        <dsp:cNvPr id="0" name=""/>
        <dsp:cNvSpPr/>
      </dsp:nvSpPr>
      <dsp:spPr>
        <a:xfrm>
          <a:off x="0" y="3834726"/>
          <a:ext cx="11737304" cy="1890000"/>
        </a:xfrm>
        <a:prstGeom prst="rect">
          <a:avLst/>
        </a:prstGeom>
        <a:solidFill>
          <a:schemeClr val="lt1">
            <a:alpha val="90000"/>
            <a:hueOff val="0"/>
            <a:satOff val="0"/>
            <a:lumOff val="0"/>
            <a:alphaOff val="0"/>
          </a:schemeClr>
        </a:solidFill>
        <a:ln w="9525" cap="flat" cmpd="sng" algn="ctr">
          <a:solidFill>
            <a:schemeClr val="accent3">
              <a:hueOff val="-2567512"/>
              <a:satOff val="48481"/>
              <a:lumOff val="-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945" tIns="312420" rIns="910945" bIns="106680"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s-MX" sz="1500" kern="1200" dirty="0">
              <a:solidFill>
                <a:sysClr val="windowText" lastClr="000000"/>
              </a:solidFill>
            </a:rPr>
            <a:t>Actualización continua del ámbito legal para aplicar los procedimientos para negociar una operación de reporto en todos los participantes que intervienen directamente en la negociación de estas. </a:t>
          </a:r>
          <a:endParaRPr lang="es-ES" sz="1500" kern="1200" dirty="0">
            <a:solidFill>
              <a:sysClr val="windowText" lastClr="000000"/>
            </a:solidFill>
          </a:endParaRPr>
        </a:p>
        <a:p>
          <a:pPr marL="114300" lvl="1" indent="-114300" algn="l" defTabSz="666750">
            <a:lnSpc>
              <a:spcPct val="90000"/>
            </a:lnSpc>
            <a:spcBef>
              <a:spcPct val="0"/>
            </a:spcBef>
            <a:spcAft>
              <a:spcPct val="15000"/>
            </a:spcAft>
            <a:buFont typeface="Symbol" panose="05050102010706020507" pitchFamily="18" charset="2"/>
            <a:buChar char=""/>
          </a:pPr>
          <a:r>
            <a:rPr lang="es-MX" sz="1500" kern="1200" dirty="0">
              <a:solidFill>
                <a:sysClr val="windowText" lastClr="000000"/>
              </a:solidFill>
            </a:rPr>
            <a:t>Activar alianzas con el sector público que permitan que estas operaciones vuelvan a crecer tanto en número de liquidaciones negociadas como en montos negociados debido a que el sector público es un importante actor en el Mercado de Valores ecuatoriano y para el impulso de estas operaciones es necesario de su participación </a:t>
          </a:r>
          <a:endParaRPr lang="es-ES" sz="1500" kern="1200" dirty="0">
            <a:solidFill>
              <a:sysClr val="windowText" lastClr="000000"/>
            </a:solidFill>
          </a:endParaRPr>
        </a:p>
        <a:p>
          <a:pPr marL="114300" lvl="1" indent="-114300" algn="l" defTabSz="666750">
            <a:lnSpc>
              <a:spcPct val="90000"/>
            </a:lnSpc>
            <a:spcBef>
              <a:spcPct val="0"/>
            </a:spcBef>
            <a:spcAft>
              <a:spcPct val="15000"/>
            </a:spcAft>
            <a:buFont typeface="Symbol" panose="05050102010706020507" pitchFamily="18" charset="2"/>
            <a:buChar char=""/>
          </a:pPr>
          <a:r>
            <a:rPr lang="es-MX" sz="1500" kern="1200" dirty="0">
              <a:solidFill>
                <a:sysClr val="windowText" lastClr="000000"/>
              </a:solidFill>
            </a:rPr>
            <a:t>Se recomienda a las casas de valores y a la Bolsa de Valores realizar seguimientos para medir la satisfacción de los clientes que usan operaciones de reporto para así determinar nuevas estrategias y mejoras a la estructura que presentan estas operaciones.</a:t>
          </a:r>
          <a:endParaRPr lang="es-ES" sz="1500" kern="1200" dirty="0">
            <a:solidFill>
              <a:sysClr val="windowText" lastClr="000000"/>
            </a:solidFill>
          </a:endParaRPr>
        </a:p>
      </dsp:txBody>
      <dsp:txXfrm>
        <a:off x="0" y="3834726"/>
        <a:ext cx="11737304" cy="1890000"/>
      </dsp:txXfrm>
    </dsp:sp>
    <dsp:sp modelId="{3EB880C7-A1CD-41B2-963C-98E9C93542CC}">
      <dsp:nvSpPr>
        <dsp:cNvPr id="0" name=""/>
        <dsp:cNvSpPr/>
      </dsp:nvSpPr>
      <dsp:spPr>
        <a:xfrm>
          <a:off x="586865" y="3613326"/>
          <a:ext cx="8216112" cy="442800"/>
        </a:xfrm>
        <a:prstGeom prst="roundRect">
          <a:avLst/>
        </a:prstGeom>
        <a:gradFill rotWithShape="0">
          <a:gsLst>
            <a:gs pos="0">
              <a:schemeClr val="accent3">
                <a:hueOff val="-2567512"/>
                <a:satOff val="48481"/>
                <a:lumOff val="-2941"/>
                <a:alphaOff val="0"/>
                <a:tint val="50000"/>
                <a:satMod val="300000"/>
              </a:schemeClr>
            </a:gs>
            <a:gs pos="35000">
              <a:schemeClr val="accent3">
                <a:hueOff val="-2567512"/>
                <a:satOff val="48481"/>
                <a:lumOff val="-2941"/>
                <a:alphaOff val="0"/>
                <a:tint val="37000"/>
                <a:satMod val="300000"/>
              </a:schemeClr>
            </a:gs>
            <a:gs pos="100000">
              <a:schemeClr val="accent3">
                <a:hueOff val="-2567512"/>
                <a:satOff val="48481"/>
                <a:lumOff val="-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550" tIns="0" rIns="3105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ysClr val="windowText" lastClr="000000"/>
              </a:solidFill>
            </a:rPr>
            <a:t>Recomendaciones</a:t>
          </a:r>
        </a:p>
      </dsp:txBody>
      <dsp:txXfrm>
        <a:off x="608481" y="3634942"/>
        <a:ext cx="817288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AE7F9-CF4C-4FDF-92E9-020F473696C0}">
      <dsp:nvSpPr>
        <dsp:cNvPr id="0" name=""/>
        <dsp:cNvSpPr/>
      </dsp:nvSpPr>
      <dsp:spPr>
        <a:xfrm>
          <a:off x="714585" y="342233"/>
          <a:ext cx="5600931" cy="175029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8553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Bolsa</a:t>
          </a:r>
          <a:r>
            <a:rPr lang="es-ES" sz="2000" kern="1200" baseline="0" dirty="0">
              <a:solidFill>
                <a:schemeClr val="tx2"/>
              </a:solidFill>
            </a:rPr>
            <a:t> de Valores de Quito </a:t>
          </a:r>
          <a:endParaRPr lang="es-ES" sz="2000" kern="1200" dirty="0">
            <a:solidFill>
              <a:schemeClr val="tx2"/>
            </a:solidFill>
          </a:endParaRPr>
        </a:p>
      </dsp:txBody>
      <dsp:txXfrm>
        <a:off x="714585" y="342233"/>
        <a:ext cx="5600931" cy="1750290"/>
      </dsp:txXfrm>
    </dsp:sp>
    <dsp:sp modelId="{C5DF0A40-DA47-4795-B466-776FE342B34F}">
      <dsp:nvSpPr>
        <dsp:cNvPr id="0" name=""/>
        <dsp:cNvSpPr/>
      </dsp:nvSpPr>
      <dsp:spPr>
        <a:xfrm>
          <a:off x="481213" y="89414"/>
          <a:ext cx="1225203" cy="1837805"/>
        </a:xfrm>
        <a:prstGeom prst="rect">
          <a:avLst/>
        </a:prstGeom>
        <a:blipFill rotWithShape="1">
          <a:blip xmlns:r="http://schemas.openxmlformats.org/officeDocument/2006/relationships" r:embed="rId1"/>
          <a:srcRect/>
          <a:stretch>
            <a:fillRect l="-34000" r="-3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CC34EBE-7B1D-4DF9-89BB-763AA83A79EE}">
      <dsp:nvSpPr>
        <dsp:cNvPr id="0" name=""/>
        <dsp:cNvSpPr/>
      </dsp:nvSpPr>
      <dsp:spPr>
        <a:xfrm>
          <a:off x="714585" y="2545655"/>
          <a:ext cx="5600931" cy="175029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8553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dirty="0">
              <a:solidFill>
                <a:schemeClr val="tx2"/>
              </a:solidFill>
            </a:rPr>
            <a:t>Periodo 2010-2019.</a:t>
          </a:r>
          <a:endParaRPr lang="es-ES" sz="2000" kern="1200" dirty="0">
            <a:solidFill>
              <a:schemeClr val="tx2"/>
            </a:solidFill>
          </a:endParaRPr>
        </a:p>
      </dsp:txBody>
      <dsp:txXfrm>
        <a:off x="714585" y="2545655"/>
        <a:ext cx="5600931" cy="1750290"/>
      </dsp:txXfrm>
    </dsp:sp>
    <dsp:sp modelId="{3DB0CDBC-2360-43F0-9DE3-D6B602368001}">
      <dsp:nvSpPr>
        <dsp:cNvPr id="0" name=""/>
        <dsp:cNvSpPr/>
      </dsp:nvSpPr>
      <dsp:spPr>
        <a:xfrm>
          <a:off x="481213" y="2292836"/>
          <a:ext cx="1225203" cy="1837805"/>
        </a:xfrm>
        <a:prstGeom prst="rect">
          <a:avLst/>
        </a:prstGeom>
        <a:blipFill rotWithShape="1">
          <a:blip xmlns:r="http://schemas.openxmlformats.org/officeDocument/2006/relationships" r:embed="rId2"/>
          <a:srcRect/>
          <a:stretch>
            <a:fillRect l="-34000" r="-3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86086-8A39-4CFA-B759-A50753A15A2F}">
      <dsp:nvSpPr>
        <dsp:cNvPr id="0" name=""/>
        <dsp:cNvSpPr/>
      </dsp:nvSpPr>
      <dsp:spPr>
        <a:xfrm>
          <a:off x="0" y="0"/>
          <a:ext cx="44142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32F15-F510-4F72-97B8-01E21118BF03}">
      <dsp:nvSpPr>
        <dsp:cNvPr id="0" name=""/>
        <dsp:cNvSpPr/>
      </dsp:nvSpPr>
      <dsp:spPr>
        <a:xfrm>
          <a:off x="0" y="0"/>
          <a:ext cx="4414232" cy="78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s-ES" sz="2400" kern="1200" dirty="0">
              <a:solidFill>
                <a:schemeClr val="tx2"/>
              </a:solidFill>
              <a:effectLst/>
            </a:rPr>
            <a:t>Operaciones de reporto </a:t>
          </a:r>
        </a:p>
      </dsp:txBody>
      <dsp:txXfrm>
        <a:off x="0" y="0"/>
        <a:ext cx="4414232" cy="780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6054-B67E-4DCE-8885-56FE73692D65}">
      <dsp:nvSpPr>
        <dsp:cNvPr id="0" name=""/>
        <dsp:cNvSpPr/>
      </dsp:nvSpPr>
      <dsp:spPr>
        <a:xfrm>
          <a:off x="1662928" y="262156"/>
          <a:ext cx="4444352" cy="1659173"/>
        </a:xfrm>
        <a:prstGeom prst="rect">
          <a:avLst/>
        </a:prstGeom>
        <a:solidFill>
          <a:schemeClr val="lt1">
            <a:alpha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721" tIns="57150" rIns="57150" bIns="57150" numCol="1" spcCol="1270" anchor="t" anchorCtr="0">
          <a:noAutofit/>
        </a:bodyPr>
        <a:lstStyle/>
        <a:p>
          <a:pPr marL="0" lvl="0" indent="0" algn="l" defTabSz="666750">
            <a:lnSpc>
              <a:spcPct val="90000"/>
            </a:lnSpc>
            <a:spcBef>
              <a:spcPct val="0"/>
            </a:spcBef>
            <a:spcAft>
              <a:spcPct val="35000"/>
            </a:spcAft>
            <a:buNone/>
          </a:pPr>
          <a:r>
            <a:rPr lang="es-ES" sz="1500" b="1" kern="1200" dirty="0">
              <a:solidFill>
                <a:sysClr val="windowText" lastClr="000000"/>
              </a:solidFill>
            </a:rPr>
            <a:t>Bajo nivel de liquidez de los inversionistas del mercado de valores.</a:t>
          </a:r>
          <a:endParaRPr lang="es-EC" sz="1500" kern="1200" dirty="0">
            <a:solidFill>
              <a:sysClr val="windowText" lastClr="000000"/>
            </a:solidFill>
          </a:endParaRPr>
        </a:p>
        <a:p>
          <a:pPr marL="114300" lvl="1" indent="-114300" algn="l" defTabSz="533400">
            <a:lnSpc>
              <a:spcPct val="90000"/>
            </a:lnSpc>
            <a:spcBef>
              <a:spcPct val="0"/>
            </a:spcBef>
            <a:spcAft>
              <a:spcPct val="15000"/>
            </a:spcAft>
            <a:buChar char="•"/>
          </a:pPr>
          <a:r>
            <a:rPr lang="es-EC" sz="1200" kern="1200" dirty="0">
              <a:solidFill>
                <a:sysClr val="windowText" lastClr="000000"/>
              </a:solidFill>
            </a:rPr>
            <a:t>Inversionistas que mantienen sus inversiones en títulos de renta fija a largo plazo o en títulos de renta variable</a:t>
          </a:r>
        </a:p>
        <a:p>
          <a:pPr marL="114300" lvl="1" indent="-114300" algn="l" defTabSz="533400">
            <a:lnSpc>
              <a:spcPct val="90000"/>
            </a:lnSpc>
            <a:spcBef>
              <a:spcPct val="0"/>
            </a:spcBef>
            <a:spcAft>
              <a:spcPct val="15000"/>
            </a:spcAft>
            <a:buChar char="•"/>
          </a:pPr>
          <a:r>
            <a:rPr lang="es-EC" sz="1200" kern="1200" dirty="0">
              <a:solidFill>
                <a:sysClr val="windowText" lastClr="000000"/>
              </a:solidFill>
            </a:rPr>
            <a:t>Mercado secundario</a:t>
          </a:r>
        </a:p>
        <a:p>
          <a:pPr marL="114300" lvl="1" indent="-114300" algn="l" defTabSz="533400">
            <a:lnSpc>
              <a:spcPct val="90000"/>
            </a:lnSpc>
            <a:spcBef>
              <a:spcPct val="0"/>
            </a:spcBef>
            <a:spcAft>
              <a:spcPct val="15000"/>
            </a:spcAft>
            <a:buChar char="•"/>
          </a:pPr>
          <a:r>
            <a:rPr lang="es-EC" sz="1200" kern="1200" dirty="0">
              <a:solidFill>
                <a:sysClr val="windowText" lastClr="000000"/>
              </a:solidFill>
            </a:rPr>
            <a:t>Obligados a desprenderse de sus inversiones y comercializarlas</a:t>
          </a:r>
        </a:p>
      </dsp:txBody>
      <dsp:txXfrm>
        <a:off x="1662928" y="262156"/>
        <a:ext cx="4444352" cy="1659173"/>
      </dsp:txXfrm>
    </dsp:sp>
    <dsp:sp modelId="{58F7BDF1-4628-488A-B54E-7C9515C98FFF}">
      <dsp:nvSpPr>
        <dsp:cNvPr id="0" name=""/>
        <dsp:cNvSpPr/>
      </dsp:nvSpPr>
      <dsp:spPr>
        <a:xfrm>
          <a:off x="1477747" y="196699"/>
          <a:ext cx="972202" cy="14583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3AE7D29-C0BF-4885-A571-DA05DA67D0DE}">
      <dsp:nvSpPr>
        <dsp:cNvPr id="0" name=""/>
        <dsp:cNvSpPr/>
      </dsp:nvSpPr>
      <dsp:spPr>
        <a:xfrm>
          <a:off x="1662928" y="2090498"/>
          <a:ext cx="4444352" cy="1769643"/>
        </a:xfrm>
        <a:prstGeom prst="rect">
          <a:avLst/>
        </a:prstGeom>
        <a:solidFill>
          <a:schemeClr val="lt1">
            <a:alpha val="40000"/>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721" tIns="57150" rIns="57150" bIns="57150" numCol="1" spcCol="1270" anchor="t" anchorCtr="0">
          <a:noAutofit/>
        </a:bodyPr>
        <a:lstStyle/>
        <a:p>
          <a:pPr marL="0" lvl="0" indent="0" algn="l" defTabSz="666750">
            <a:lnSpc>
              <a:spcPct val="90000"/>
            </a:lnSpc>
            <a:spcBef>
              <a:spcPct val="0"/>
            </a:spcBef>
            <a:spcAft>
              <a:spcPct val="35000"/>
            </a:spcAft>
            <a:buNone/>
          </a:pPr>
          <a:r>
            <a:rPr lang="es-ES" sz="1500" b="1" kern="1200" dirty="0">
              <a:solidFill>
                <a:sysClr val="windowText" lastClr="000000"/>
              </a:solidFill>
            </a:rPr>
            <a:t>Desconocimiento del mercado de valores.</a:t>
          </a:r>
          <a:endParaRPr lang="es-EC" sz="1500" kern="1200" dirty="0">
            <a:solidFill>
              <a:sysClr val="windowText" lastClr="000000"/>
            </a:solidFill>
          </a:endParaRPr>
        </a:p>
        <a:p>
          <a:pPr marL="114300" lvl="1" indent="-114300" algn="l" defTabSz="533400">
            <a:lnSpc>
              <a:spcPct val="90000"/>
            </a:lnSpc>
            <a:spcBef>
              <a:spcPct val="0"/>
            </a:spcBef>
            <a:spcAft>
              <a:spcPct val="15000"/>
            </a:spcAft>
            <a:buChar char="•"/>
          </a:pPr>
          <a:r>
            <a:rPr lang="es-EC" sz="1200" kern="1200" dirty="0">
              <a:solidFill>
                <a:sysClr val="windowText" lastClr="000000"/>
              </a:solidFill>
            </a:rPr>
            <a:t>Sector financiero y el mercado bursátil.</a:t>
          </a:r>
        </a:p>
        <a:p>
          <a:pPr marL="114300" lvl="1" indent="-114300" algn="l" defTabSz="533400">
            <a:lnSpc>
              <a:spcPct val="90000"/>
            </a:lnSpc>
            <a:spcBef>
              <a:spcPct val="0"/>
            </a:spcBef>
            <a:spcAft>
              <a:spcPct val="15000"/>
            </a:spcAft>
            <a:buChar char="•"/>
          </a:pPr>
          <a:r>
            <a:rPr lang="es-EC" sz="1200" kern="1200" dirty="0">
              <a:solidFill>
                <a:sysClr val="windowText" lastClr="000000"/>
              </a:solidFill>
            </a:rPr>
            <a:t>Créditos bancarios principal fuente de financiamiento en el país. </a:t>
          </a:r>
        </a:p>
        <a:p>
          <a:pPr marL="114300" lvl="1" indent="-114300" algn="l" defTabSz="533400">
            <a:lnSpc>
              <a:spcPct val="90000"/>
            </a:lnSpc>
            <a:spcBef>
              <a:spcPct val="0"/>
            </a:spcBef>
            <a:spcAft>
              <a:spcPct val="15000"/>
            </a:spcAft>
            <a:buChar char="•"/>
          </a:pPr>
          <a:r>
            <a:rPr lang="es-EC" sz="1200" kern="1200">
              <a:solidFill>
                <a:sysClr val="windowText" lastClr="000000"/>
              </a:solidFill>
            </a:rPr>
            <a:t>Mercado de valores maneja transacciones de mediano y largo plazo. </a:t>
          </a:r>
          <a:endParaRPr lang="es-EC" sz="1200" kern="1200" dirty="0">
            <a:solidFill>
              <a:sysClr val="windowText" lastClr="000000"/>
            </a:solidFill>
          </a:endParaRPr>
        </a:p>
        <a:p>
          <a:pPr marL="114300" lvl="1" indent="-114300" algn="l" defTabSz="533400">
            <a:lnSpc>
              <a:spcPct val="90000"/>
            </a:lnSpc>
            <a:spcBef>
              <a:spcPct val="0"/>
            </a:spcBef>
            <a:spcAft>
              <a:spcPct val="15000"/>
            </a:spcAft>
            <a:buChar char="•"/>
          </a:pPr>
          <a:r>
            <a:rPr lang="es-EC" sz="1200" kern="1200" dirty="0">
              <a:solidFill>
                <a:sysClr val="windowText" lastClr="000000"/>
              </a:solidFill>
            </a:rPr>
            <a:t>OPERACIONES DE REPORTO de corto plazo</a:t>
          </a:r>
        </a:p>
        <a:p>
          <a:pPr marL="114300" lvl="1" indent="-114300" algn="l" defTabSz="533400">
            <a:lnSpc>
              <a:spcPct val="90000"/>
            </a:lnSpc>
            <a:spcBef>
              <a:spcPct val="0"/>
            </a:spcBef>
            <a:spcAft>
              <a:spcPct val="15000"/>
            </a:spcAft>
            <a:buChar char="•"/>
          </a:pPr>
          <a:r>
            <a:rPr lang="es-EC" sz="1200" kern="1200" dirty="0">
              <a:solidFill>
                <a:sysClr val="windowText" lastClr="000000"/>
              </a:solidFill>
            </a:rPr>
            <a:t>0,06% de los ingresos</a:t>
          </a:r>
        </a:p>
      </dsp:txBody>
      <dsp:txXfrm>
        <a:off x="1662928" y="2090498"/>
        <a:ext cx="4444352" cy="1769643"/>
      </dsp:txXfrm>
    </dsp:sp>
    <dsp:sp modelId="{FFA96812-3463-4208-ADC8-FE9158FC2C21}">
      <dsp:nvSpPr>
        <dsp:cNvPr id="0" name=""/>
        <dsp:cNvSpPr/>
      </dsp:nvSpPr>
      <dsp:spPr>
        <a:xfrm>
          <a:off x="1477747" y="2080277"/>
          <a:ext cx="972202" cy="145830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00F1CF1-E090-4F84-8D48-9AEC48825886}">
      <dsp:nvSpPr>
        <dsp:cNvPr id="0" name=""/>
        <dsp:cNvSpPr/>
      </dsp:nvSpPr>
      <dsp:spPr>
        <a:xfrm>
          <a:off x="1662928" y="4219702"/>
          <a:ext cx="4444352" cy="1388860"/>
        </a:xfrm>
        <a:prstGeom prst="rect">
          <a:avLst/>
        </a:prstGeom>
        <a:solidFill>
          <a:schemeClr val="lt1">
            <a:alpha val="4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721" tIns="57150" rIns="57150" bIns="57150" numCol="1" spcCol="1270" anchor="t" anchorCtr="0">
          <a:noAutofit/>
        </a:bodyPr>
        <a:lstStyle/>
        <a:p>
          <a:pPr marL="0" lvl="0" indent="0" algn="l" defTabSz="666750">
            <a:lnSpc>
              <a:spcPct val="90000"/>
            </a:lnSpc>
            <a:spcBef>
              <a:spcPct val="0"/>
            </a:spcBef>
            <a:spcAft>
              <a:spcPct val="35000"/>
            </a:spcAft>
            <a:buNone/>
          </a:pPr>
          <a:r>
            <a:rPr lang="es-ES" sz="1500" b="1" kern="1200" dirty="0">
              <a:solidFill>
                <a:sysClr val="windowText" lastClr="000000"/>
              </a:solidFill>
            </a:rPr>
            <a:t>Malas prácticas de las casas de valores. </a:t>
          </a:r>
          <a:endParaRPr lang="es-EC" sz="1500" kern="1200" dirty="0">
            <a:solidFill>
              <a:sysClr val="windowText" lastClr="000000"/>
            </a:solidFill>
          </a:endParaRPr>
        </a:p>
        <a:p>
          <a:pPr marL="114300" lvl="1" indent="-114300" algn="l" defTabSz="533400">
            <a:lnSpc>
              <a:spcPct val="90000"/>
            </a:lnSpc>
            <a:spcBef>
              <a:spcPct val="0"/>
            </a:spcBef>
            <a:spcAft>
              <a:spcPct val="15000"/>
            </a:spcAft>
            <a:buChar char="•"/>
          </a:pPr>
          <a:r>
            <a:rPr lang="es-EC" sz="1200" kern="1200" dirty="0">
              <a:solidFill>
                <a:sysClr val="windowText" lastClr="000000"/>
              </a:solidFill>
            </a:rPr>
            <a:t>En el año 2016, ciertas casas de valores  tuvieron malas prácticas respaldando a las operaciones de reporto con títulos valores que no respaldaban los montos totales ni a sus garantías. </a:t>
          </a:r>
        </a:p>
        <a:p>
          <a:pPr marL="114300" lvl="1" indent="-114300" algn="l" defTabSz="533400">
            <a:lnSpc>
              <a:spcPct val="90000"/>
            </a:lnSpc>
            <a:spcBef>
              <a:spcPct val="0"/>
            </a:spcBef>
            <a:spcAft>
              <a:spcPct val="15000"/>
            </a:spcAft>
            <a:buChar char="•"/>
          </a:pPr>
          <a:r>
            <a:rPr lang="es-EC" sz="1200" kern="1200" dirty="0">
              <a:solidFill>
                <a:sysClr val="windowText" lastClr="000000"/>
              </a:solidFill>
            </a:rPr>
            <a:t>Su negociación bajó considerablemente de 500 a 40.</a:t>
          </a:r>
        </a:p>
      </dsp:txBody>
      <dsp:txXfrm>
        <a:off x="1662928" y="4219702"/>
        <a:ext cx="4444352" cy="1388860"/>
      </dsp:txXfrm>
    </dsp:sp>
    <dsp:sp modelId="{7471037B-D996-425D-A25E-FE1AC88D74EA}">
      <dsp:nvSpPr>
        <dsp:cNvPr id="0" name=""/>
        <dsp:cNvSpPr/>
      </dsp:nvSpPr>
      <dsp:spPr>
        <a:xfrm>
          <a:off x="1477747" y="4019089"/>
          <a:ext cx="972202" cy="14583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EFE89-AB52-4F2D-B890-8759335B7C51}">
      <dsp:nvSpPr>
        <dsp:cNvPr id="0" name=""/>
        <dsp:cNvSpPr/>
      </dsp:nvSpPr>
      <dsp:spPr>
        <a:xfrm>
          <a:off x="2516987" y="1321740"/>
          <a:ext cx="548449" cy="91440"/>
        </a:xfrm>
        <a:custGeom>
          <a:avLst/>
          <a:gdLst/>
          <a:ahLst/>
          <a:cxnLst/>
          <a:rect l="0" t="0" r="0" b="0"/>
          <a:pathLst>
            <a:path>
              <a:moveTo>
                <a:pt x="0" y="45720"/>
              </a:moveTo>
              <a:lnTo>
                <a:pt x="54844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ysClr val="windowText" lastClr="000000"/>
            </a:solidFill>
          </a:endParaRPr>
        </a:p>
      </dsp:txBody>
      <dsp:txXfrm>
        <a:off x="2776735" y="1364565"/>
        <a:ext cx="28952" cy="5790"/>
      </dsp:txXfrm>
    </dsp:sp>
    <dsp:sp modelId="{4620D979-A288-428B-8D3C-38EE8C169862}">
      <dsp:nvSpPr>
        <dsp:cNvPr id="0" name=""/>
        <dsp:cNvSpPr/>
      </dsp:nvSpPr>
      <dsp:spPr>
        <a:xfrm>
          <a:off x="1179" y="612178"/>
          <a:ext cx="2517607" cy="151056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solidFill>
                <a:sysClr val="windowText" lastClr="000000"/>
              </a:solidFill>
            </a:rPr>
            <a:t>Constantes problemas de liquidez que aquejan a personas naturales y jurídicas. </a:t>
          </a:r>
        </a:p>
      </dsp:txBody>
      <dsp:txXfrm>
        <a:off x="1179" y="612178"/>
        <a:ext cx="2517607" cy="1510564"/>
      </dsp:txXfrm>
    </dsp:sp>
    <dsp:sp modelId="{5B9F3688-1926-4B0C-8415-067241F6E22D}">
      <dsp:nvSpPr>
        <dsp:cNvPr id="0" name=""/>
        <dsp:cNvSpPr/>
      </dsp:nvSpPr>
      <dsp:spPr>
        <a:xfrm>
          <a:off x="1259983" y="2120943"/>
          <a:ext cx="3096657" cy="548449"/>
        </a:xfrm>
        <a:custGeom>
          <a:avLst/>
          <a:gdLst/>
          <a:ahLst/>
          <a:cxnLst/>
          <a:rect l="0" t="0" r="0" b="0"/>
          <a:pathLst>
            <a:path>
              <a:moveTo>
                <a:pt x="3096657" y="0"/>
              </a:moveTo>
              <a:lnTo>
                <a:pt x="3096657" y="291324"/>
              </a:lnTo>
              <a:lnTo>
                <a:pt x="0" y="291324"/>
              </a:lnTo>
              <a:lnTo>
                <a:pt x="0" y="548449"/>
              </a:lnTo>
            </a:path>
          </a:pathLst>
        </a:custGeom>
        <a:noFill/>
        <a:ln w="9525" cap="flat" cmpd="sng" algn="ctr">
          <a:solidFill>
            <a:schemeClr val="accent2">
              <a:hueOff val="-2660100"/>
              <a:satOff val="-16975"/>
              <a:lumOff val="921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ysClr val="windowText" lastClr="000000"/>
            </a:solidFill>
          </a:endParaRPr>
        </a:p>
      </dsp:txBody>
      <dsp:txXfrm>
        <a:off x="2729553" y="2392272"/>
        <a:ext cx="157516" cy="5790"/>
      </dsp:txXfrm>
    </dsp:sp>
    <dsp:sp modelId="{2B851E02-A951-4A31-A78A-891C66111357}">
      <dsp:nvSpPr>
        <dsp:cNvPr id="0" name=""/>
        <dsp:cNvSpPr/>
      </dsp:nvSpPr>
      <dsp:spPr>
        <a:xfrm>
          <a:off x="3097836" y="612178"/>
          <a:ext cx="2517607" cy="1510564"/>
        </a:xfrm>
        <a:prstGeom prst="rect">
          <a:avLst/>
        </a:prstGeom>
        <a:gradFill rotWithShape="0">
          <a:gsLst>
            <a:gs pos="0">
              <a:schemeClr val="accent2">
                <a:hueOff val="-1773400"/>
                <a:satOff val="-11317"/>
                <a:lumOff val="6144"/>
                <a:alphaOff val="0"/>
                <a:tint val="50000"/>
                <a:satMod val="300000"/>
              </a:schemeClr>
            </a:gs>
            <a:gs pos="35000">
              <a:schemeClr val="accent2">
                <a:hueOff val="-1773400"/>
                <a:satOff val="-11317"/>
                <a:lumOff val="6144"/>
                <a:alphaOff val="0"/>
                <a:tint val="37000"/>
                <a:satMod val="300000"/>
              </a:schemeClr>
            </a:gs>
            <a:gs pos="100000">
              <a:schemeClr val="accent2">
                <a:hueOff val="-1773400"/>
                <a:satOff val="-11317"/>
                <a:lumOff val="61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solidFill>
                <a:sysClr val="windowText" lastClr="000000"/>
              </a:solidFill>
            </a:rPr>
            <a:t>A nivel internacional el mercado de valores es noticia de alta relevancia, en cambio en nuestro país, despliega un interés casi nulo. </a:t>
          </a:r>
        </a:p>
      </dsp:txBody>
      <dsp:txXfrm>
        <a:off x="3097836" y="612178"/>
        <a:ext cx="2517607" cy="1510564"/>
      </dsp:txXfrm>
    </dsp:sp>
    <dsp:sp modelId="{3789F2A4-86EB-4946-BD75-1A4223787B65}">
      <dsp:nvSpPr>
        <dsp:cNvPr id="0" name=""/>
        <dsp:cNvSpPr/>
      </dsp:nvSpPr>
      <dsp:spPr>
        <a:xfrm>
          <a:off x="2516987" y="3411355"/>
          <a:ext cx="548449" cy="91440"/>
        </a:xfrm>
        <a:custGeom>
          <a:avLst/>
          <a:gdLst/>
          <a:ahLst/>
          <a:cxnLst/>
          <a:rect l="0" t="0" r="0" b="0"/>
          <a:pathLst>
            <a:path>
              <a:moveTo>
                <a:pt x="0" y="45720"/>
              </a:moveTo>
              <a:lnTo>
                <a:pt x="548449" y="45720"/>
              </a:lnTo>
            </a:path>
          </a:pathLst>
        </a:custGeom>
        <a:noFill/>
        <a:ln w="9525" cap="flat" cmpd="sng" algn="ctr">
          <a:solidFill>
            <a:schemeClr val="accent2">
              <a:hueOff val="-5320199"/>
              <a:satOff val="-33950"/>
              <a:lumOff val="184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ysClr val="windowText" lastClr="000000"/>
            </a:solidFill>
          </a:endParaRPr>
        </a:p>
      </dsp:txBody>
      <dsp:txXfrm>
        <a:off x="2776735" y="3454179"/>
        <a:ext cx="28952" cy="5790"/>
      </dsp:txXfrm>
    </dsp:sp>
    <dsp:sp modelId="{5A2B56C2-35F3-465E-A060-7399B306CC8C}">
      <dsp:nvSpPr>
        <dsp:cNvPr id="0" name=""/>
        <dsp:cNvSpPr/>
      </dsp:nvSpPr>
      <dsp:spPr>
        <a:xfrm>
          <a:off x="1179" y="2701792"/>
          <a:ext cx="2517607" cy="1510564"/>
        </a:xfrm>
        <a:prstGeom prst="rect">
          <a:avLst/>
        </a:prstGeom>
        <a:gradFill rotWithShape="0">
          <a:gsLst>
            <a:gs pos="0">
              <a:schemeClr val="accent2">
                <a:hueOff val="-3546800"/>
                <a:satOff val="-22633"/>
                <a:lumOff val="12289"/>
                <a:alphaOff val="0"/>
                <a:tint val="50000"/>
                <a:satMod val="300000"/>
              </a:schemeClr>
            </a:gs>
            <a:gs pos="35000">
              <a:schemeClr val="accent2">
                <a:hueOff val="-3546800"/>
                <a:satOff val="-22633"/>
                <a:lumOff val="12289"/>
                <a:alphaOff val="0"/>
                <a:tint val="37000"/>
                <a:satMod val="300000"/>
              </a:schemeClr>
            </a:gs>
            <a:gs pos="100000">
              <a:schemeClr val="accent2">
                <a:hueOff val="-3546800"/>
                <a:satOff val="-22633"/>
                <a:lumOff val="122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solidFill>
                <a:sysClr val="windowText" lastClr="000000"/>
              </a:solidFill>
            </a:rPr>
            <a:t>El desconocimiento de este sector ha provocado que todas las acciones en búsqueda de recursos de liquidez se tornen en dirección del mercado financiero en específico a los bancos y cooperativas.</a:t>
          </a:r>
        </a:p>
      </dsp:txBody>
      <dsp:txXfrm>
        <a:off x="1179" y="2701792"/>
        <a:ext cx="2517607" cy="1510564"/>
      </dsp:txXfrm>
    </dsp:sp>
    <dsp:sp modelId="{CFD37E4B-8FA3-4092-9903-2A065EB17A01}">
      <dsp:nvSpPr>
        <dsp:cNvPr id="0" name=""/>
        <dsp:cNvSpPr/>
      </dsp:nvSpPr>
      <dsp:spPr>
        <a:xfrm>
          <a:off x="3097836" y="2701792"/>
          <a:ext cx="2517607" cy="1510564"/>
        </a:xfrm>
        <a:prstGeom prst="rect">
          <a:avLst/>
        </a:prstGeom>
        <a:gradFill rotWithShape="0">
          <a:gsLst>
            <a:gs pos="0">
              <a:schemeClr val="accent2">
                <a:hueOff val="-5320199"/>
                <a:satOff val="-33950"/>
                <a:lumOff val="18433"/>
                <a:alphaOff val="0"/>
                <a:tint val="50000"/>
                <a:satMod val="300000"/>
              </a:schemeClr>
            </a:gs>
            <a:gs pos="35000">
              <a:schemeClr val="accent2">
                <a:hueOff val="-5320199"/>
                <a:satOff val="-33950"/>
                <a:lumOff val="18433"/>
                <a:alphaOff val="0"/>
                <a:tint val="37000"/>
                <a:satMod val="300000"/>
              </a:schemeClr>
            </a:gs>
            <a:gs pos="100000">
              <a:schemeClr val="accent2">
                <a:hueOff val="-5320199"/>
                <a:satOff val="-33950"/>
                <a:lumOff val="18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solidFill>
                <a:sysClr val="windowText" lastClr="000000"/>
              </a:solidFill>
            </a:rPr>
            <a:t>Presentación de las operaciones de reporto como una alternativa de financiamiento de corto plazo.</a:t>
          </a:r>
        </a:p>
      </dsp:txBody>
      <dsp:txXfrm>
        <a:off x="3097836" y="2701792"/>
        <a:ext cx="2517607" cy="1510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CFB9-C3F1-4E24-841B-D2578A81EF14}">
      <dsp:nvSpPr>
        <dsp:cNvPr id="0" name=""/>
        <dsp:cNvSpPr/>
      </dsp:nvSpPr>
      <dsp:spPr>
        <a:xfrm>
          <a:off x="2631588" y="227874"/>
          <a:ext cx="11555675" cy="5946503"/>
        </a:xfrm>
        <a:prstGeom prst="swooshArrow">
          <a:avLst>
            <a:gd name="adj1" fmla="val 25000"/>
            <a:gd name="adj2" fmla="val 2500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1D6AF8E-7228-493C-8E02-B9AFBBFA2B1A}">
      <dsp:nvSpPr>
        <dsp:cNvPr id="0" name=""/>
        <dsp:cNvSpPr/>
      </dsp:nvSpPr>
      <dsp:spPr>
        <a:xfrm>
          <a:off x="4003846" y="4871734"/>
          <a:ext cx="252374" cy="252374"/>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74959E3-DA22-4E85-8851-9D8378C59486}">
      <dsp:nvSpPr>
        <dsp:cNvPr id="0" name=""/>
        <dsp:cNvSpPr/>
      </dsp:nvSpPr>
      <dsp:spPr>
        <a:xfrm>
          <a:off x="3935160" y="4997921"/>
          <a:ext cx="1827183" cy="16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8" tIns="0" rIns="0" bIns="0" numCol="1" spcCol="1270" anchor="t" anchorCtr="0">
          <a:noAutofit/>
        </a:bodyPr>
        <a:lstStyle/>
        <a:p>
          <a:pPr marL="0" lvl="0" indent="0" algn="l" defTabSz="1066800">
            <a:lnSpc>
              <a:spcPct val="90000"/>
            </a:lnSpc>
            <a:spcBef>
              <a:spcPct val="0"/>
            </a:spcBef>
            <a:spcAft>
              <a:spcPct val="35000"/>
            </a:spcAft>
            <a:buNone/>
          </a:pPr>
          <a:r>
            <a:rPr lang="es-ES" sz="2400" b="1" kern="1200">
              <a:solidFill>
                <a:sysClr val="windowText" lastClr="000000"/>
              </a:solidFill>
            </a:rPr>
            <a:t>Objetivos específicos</a:t>
          </a:r>
          <a:endParaRPr lang="es-EC" sz="2400" kern="1200" dirty="0">
            <a:solidFill>
              <a:sysClr val="windowText" lastClr="000000"/>
            </a:solidFill>
          </a:endParaRPr>
        </a:p>
      </dsp:txBody>
      <dsp:txXfrm>
        <a:off x="3935160" y="4997921"/>
        <a:ext cx="1827183" cy="1632204"/>
      </dsp:txXfrm>
    </dsp:sp>
    <dsp:sp modelId="{C78A9C0D-3A22-46FF-A915-EF23CA5FAF19}">
      <dsp:nvSpPr>
        <dsp:cNvPr id="0" name=""/>
        <dsp:cNvSpPr/>
      </dsp:nvSpPr>
      <dsp:spPr>
        <a:xfrm>
          <a:off x="5369960" y="3559113"/>
          <a:ext cx="395020" cy="395020"/>
        </a:xfrm>
        <a:prstGeom prst="ellipse">
          <a:avLst/>
        </a:prstGeom>
        <a:solidFill>
          <a:schemeClr val="accent4">
            <a:hueOff val="-467423"/>
            <a:satOff val="-6740"/>
            <a:lumOff val="-12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E55C25-7D6D-43E9-8A8B-D35E85986574}">
      <dsp:nvSpPr>
        <dsp:cNvPr id="0" name=""/>
        <dsp:cNvSpPr/>
      </dsp:nvSpPr>
      <dsp:spPr>
        <a:xfrm>
          <a:off x="5567470" y="3756623"/>
          <a:ext cx="1821484" cy="287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marL="0" lvl="0" indent="0" algn="l" defTabSz="622300">
            <a:lnSpc>
              <a:spcPct val="90000"/>
            </a:lnSpc>
            <a:spcBef>
              <a:spcPct val="0"/>
            </a:spcBef>
            <a:spcAft>
              <a:spcPct val="35000"/>
            </a:spcAft>
            <a:buNone/>
          </a:pPr>
          <a:r>
            <a:rPr lang="es-EC" sz="1400" kern="1200">
              <a:solidFill>
                <a:sysClr val="windowText" lastClr="000000"/>
              </a:solidFill>
            </a:rPr>
            <a:t>Describir el procedimiento de negociación de las operaciones de reporto en la BVQ.</a:t>
          </a:r>
          <a:endParaRPr lang="es-EC" sz="1400" kern="1200" dirty="0">
            <a:solidFill>
              <a:sysClr val="windowText" lastClr="000000"/>
            </a:solidFill>
          </a:endParaRPr>
        </a:p>
      </dsp:txBody>
      <dsp:txXfrm>
        <a:off x="5567470" y="3756623"/>
        <a:ext cx="1821484" cy="2873502"/>
      </dsp:txXfrm>
    </dsp:sp>
    <dsp:sp modelId="{F4365D10-77F0-4183-82C8-0A7A3904D159}">
      <dsp:nvSpPr>
        <dsp:cNvPr id="0" name=""/>
        <dsp:cNvSpPr/>
      </dsp:nvSpPr>
      <dsp:spPr>
        <a:xfrm>
          <a:off x="7125608" y="2512582"/>
          <a:ext cx="526694" cy="526694"/>
        </a:xfrm>
        <a:prstGeom prst="ellipse">
          <a:avLst/>
        </a:prstGeom>
        <a:solidFill>
          <a:schemeClr val="accent4">
            <a:hueOff val="-934845"/>
            <a:satOff val="-13479"/>
            <a:lumOff val="-25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3AD7AF-8E3A-4943-9219-B1B6E31DAC34}">
      <dsp:nvSpPr>
        <dsp:cNvPr id="0" name=""/>
        <dsp:cNvSpPr/>
      </dsp:nvSpPr>
      <dsp:spPr>
        <a:xfrm>
          <a:off x="7388955" y="2775929"/>
          <a:ext cx="2117750" cy="385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84" tIns="0" rIns="0" bIns="0" numCol="1" spcCol="1270" anchor="t" anchorCtr="0">
          <a:noAutofit/>
        </a:bodyPr>
        <a:lstStyle/>
        <a:p>
          <a:pPr marL="0" lvl="0" indent="0" algn="l" defTabSz="622300">
            <a:lnSpc>
              <a:spcPct val="90000"/>
            </a:lnSpc>
            <a:spcBef>
              <a:spcPct val="0"/>
            </a:spcBef>
            <a:spcAft>
              <a:spcPct val="35000"/>
            </a:spcAft>
            <a:buNone/>
          </a:pPr>
          <a:r>
            <a:rPr lang="es-EC" sz="1400" kern="1200">
              <a:solidFill>
                <a:sysClr val="windowText" lastClr="000000"/>
              </a:solidFill>
            </a:rPr>
            <a:t>Analizar el volumen de negociación histórico de las operaciones de reporto dentro del periodo 2010-2019.</a:t>
          </a:r>
          <a:endParaRPr lang="es-EC" sz="1400" kern="1200" dirty="0">
            <a:solidFill>
              <a:sysClr val="windowText" lastClr="000000"/>
            </a:solidFill>
          </a:endParaRPr>
        </a:p>
      </dsp:txBody>
      <dsp:txXfrm>
        <a:off x="7388955" y="2775929"/>
        <a:ext cx="2117750" cy="3854196"/>
      </dsp:txXfrm>
    </dsp:sp>
    <dsp:sp modelId="{8DA05707-CEE1-4E74-8EB7-CC3F2EE2A302}">
      <dsp:nvSpPr>
        <dsp:cNvPr id="0" name=""/>
        <dsp:cNvSpPr/>
      </dsp:nvSpPr>
      <dsp:spPr>
        <a:xfrm>
          <a:off x="9166549" y="1695109"/>
          <a:ext cx="680313" cy="680313"/>
        </a:xfrm>
        <a:prstGeom prst="ellipse">
          <a:avLst/>
        </a:prstGeom>
        <a:solidFill>
          <a:schemeClr val="accent4">
            <a:hueOff val="-1402268"/>
            <a:satOff val="-20219"/>
            <a:lumOff val="-3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A553AE-7CC3-42E1-958B-F40AA30000D6}">
      <dsp:nvSpPr>
        <dsp:cNvPr id="0" name=""/>
        <dsp:cNvSpPr/>
      </dsp:nvSpPr>
      <dsp:spPr>
        <a:xfrm>
          <a:off x="9506705" y="2035265"/>
          <a:ext cx="2194560" cy="459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4" tIns="0" rIns="0" bIns="0" numCol="1" spcCol="1270" anchor="t" anchorCtr="0">
          <a:noAutofit/>
        </a:bodyPr>
        <a:lstStyle/>
        <a:p>
          <a:pPr marL="0" lvl="0" indent="0" algn="l" defTabSz="622300">
            <a:lnSpc>
              <a:spcPct val="90000"/>
            </a:lnSpc>
            <a:spcBef>
              <a:spcPct val="0"/>
            </a:spcBef>
            <a:spcAft>
              <a:spcPct val="35000"/>
            </a:spcAft>
            <a:buNone/>
          </a:pPr>
          <a:r>
            <a:rPr lang="es-EC" sz="1400" kern="1200">
              <a:solidFill>
                <a:sysClr val="windowText" lastClr="000000"/>
              </a:solidFill>
            </a:rPr>
            <a:t>Medir el grado de satisfacción de las operaciones de reporto, a través de la opinión de los inversionistas que negocian en la BVQ.</a:t>
          </a:r>
          <a:endParaRPr lang="es-EC" sz="1400" kern="1200" dirty="0">
            <a:solidFill>
              <a:sysClr val="windowText" lastClr="000000"/>
            </a:solidFill>
          </a:endParaRPr>
        </a:p>
      </dsp:txBody>
      <dsp:txXfrm>
        <a:off x="9506705" y="2035265"/>
        <a:ext cx="2194560" cy="4594860"/>
      </dsp:txXfrm>
    </dsp:sp>
    <dsp:sp modelId="{9D09FC89-E96A-4DD9-A64E-FC377BC27AD2}">
      <dsp:nvSpPr>
        <dsp:cNvPr id="0" name=""/>
        <dsp:cNvSpPr/>
      </dsp:nvSpPr>
      <dsp:spPr>
        <a:xfrm>
          <a:off x="11267840" y="1149212"/>
          <a:ext cx="866851" cy="866851"/>
        </a:xfrm>
        <a:prstGeom prst="ellipse">
          <a:avLst/>
        </a:prstGeom>
        <a:solidFill>
          <a:schemeClr val="accent4">
            <a:hueOff val="-1869691"/>
            <a:satOff val="-26958"/>
            <a:lumOff val="-509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DDEB25-3AE4-40E2-9209-42F8011DC140}">
      <dsp:nvSpPr>
        <dsp:cNvPr id="0" name=""/>
        <dsp:cNvSpPr/>
      </dsp:nvSpPr>
      <dsp:spPr>
        <a:xfrm>
          <a:off x="11378808" y="1582637"/>
          <a:ext cx="2839475" cy="504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9326" tIns="0" rIns="0" bIns="0" numCol="1" spcCol="1270" anchor="t" anchorCtr="0">
          <a:noAutofit/>
        </a:bodyPr>
        <a:lstStyle/>
        <a:p>
          <a:pPr marL="0" lvl="0" indent="0" algn="l" defTabSz="622300">
            <a:lnSpc>
              <a:spcPct val="90000"/>
            </a:lnSpc>
            <a:spcBef>
              <a:spcPct val="0"/>
            </a:spcBef>
            <a:spcAft>
              <a:spcPct val="35000"/>
            </a:spcAft>
            <a:buNone/>
          </a:pPr>
          <a:r>
            <a:rPr lang="es-EC" sz="1400" kern="1200" dirty="0">
              <a:solidFill>
                <a:sysClr val="windowText" lastClr="000000"/>
              </a:solidFill>
            </a:rPr>
            <a:t>Determinar los beneficios y utilidad de las operaciones de reporto para los inversionistas de la BVQ, a través de una comparación frente a los créditos bancarios tradicionales.</a:t>
          </a:r>
        </a:p>
      </dsp:txBody>
      <dsp:txXfrm>
        <a:off x="11378808" y="1582637"/>
        <a:ext cx="2839475" cy="5047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4298-A86F-4BC5-A1D7-EA59C85F4D44}">
      <dsp:nvSpPr>
        <dsp:cNvPr id="0" name=""/>
        <dsp:cNvSpPr/>
      </dsp:nvSpPr>
      <dsp:spPr>
        <a:xfrm>
          <a:off x="305" y="93082"/>
          <a:ext cx="2298694" cy="165865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ysClr val="windowText" lastClr="000000"/>
              </a:solidFill>
            </a:rPr>
            <a:t>Objetivo general.</a:t>
          </a:r>
          <a:endParaRPr lang="es-EC" sz="2400" kern="1200" dirty="0">
            <a:solidFill>
              <a:sysClr val="windowText" lastClr="000000"/>
            </a:solidFill>
          </a:endParaRPr>
        </a:p>
      </dsp:txBody>
      <dsp:txXfrm>
        <a:off x="305" y="93082"/>
        <a:ext cx="1884029" cy="1658659"/>
      </dsp:txXfrm>
    </dsp:sp>
    <dsp:sp modelId="{1918D5EB-759B-4421-B47B-A6F31A987CC5}">
      <dsp:nvSpPr>
        <dsp:cNvPr id="0" name=""/>
        <dsp:cNvSpPr/>
      </dsp:nvSpPr>
      <dsp:spPr>
        <a:xfrm>
          <a:off x="1440162" y="114163"/>
          <a:ext cx="4146648" cy="165865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s-EC" sz="1500" kern="1200" dirty="0">
              <a:solidFill>
                <a:sysClr val="windowText" lastClr="000000"/>
              </a:solidFill>
            </a:rPr>
            <a:t>Analizar la aplicación de las operaciones de reporto como fuente de financiamiento de corto plazo para los inversionistas que participan en la bolsa de valores de Quito en el periodo 2010 – 2019.</a:t>
          </a:r>
        </a:p>
      </dsp:txBody>
      <dsp:txXfrm>
        <a:off x="2269492" y="114163"/>
        <a:ext cx="2487989" cy="16586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99CC8-1A49-4AF0-84F6-2AC739B454D6}">
      <dsp:nvSpPr>
        <dsp:cNvPr id="0" name=""/>
        <dsp:cNvSpPr/>
      </dsp:nvSpPr>
      <dsp:spPr>
        <a:xfrm>
          <a:off x="2808319" y="545412"/>
          <a:ext cx="6411592" cy="6411592"/>
        </a:xfrm>
        <a:prstGeom prst="pie">
          <a:avLst>
            <a:gd name="adj1" fmla="val 162000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s-EC" sz="1600" kern="1200" dirty="0"/>
            <a:t>Teoría de la estructura de capitales.</a:t>
          </a:r>
        </a:p>
        <a:p>
          <a:pPr marL="114300" lvl="1" indent="-114300" algn="l" defTabSz="533400">
            <a:lnSpc>
              <a:spcPct val="90000"/>
            </a:lnSpc>
            <a:spcBef>
              <a:spcPct val="0"/>
            </a:spcBef>
            <a:spcAft>
              <a:spcPct val="15000"/>
            </a:spcAft>
            <a:buChar char="•"/>
          </a:pPr>
          <a:r>
            <a:rPr lang="es-EC" sz="1200" kern="1200" dirty="0"/>
            <a:t>Myers (1984) El financiamiento es proveniente de tres fuentes: deuda,  fondos internos, y nuevo capital. Las empresas focalizan primero la financiación interna, luego la deuda y finalmente el capital como "último recurso". </a:t>
          </a:r>
        </a:p>
      </dsp:txBody>
      <dsp:txXfrm>
        <a:off x="6087391" y="1731557"/>
        <a:ext cx="2366182" cy="1908212"/>
      </dsp:txXfrm>
    </dsp:sp>
    <dsp:sp modelId="{5131B528-ABDD-4418-997A-0B6FFB77C534}">
      <dsp:nvSpPr>
        <dsp:cNvPr id="0" name=""/>
        <dsp:cNvSpPr/>
      </dsp:nvSpPr>
      <dsp:spPr>
        <a:xfrm>
          <a:off x="2737966" y="765605"/>
          <a:ext cx="6411592" cy="6411592"/>
        </a:xfrm>
        <a:prstGeom prst="pie">
          <a:avLst>
            <a:gd name="adj1" fmla="val 0"/>
            <a:gd name="adj2" fmla="val 54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s-EC" sz="1600" kern="1200" dirty="0"/>
            <a:t>Teoría del portafolio de inversión. </a:t>
          </a:r>
        </a:p>
        <a:p>
          <a:pPr marL="114300" lvl="1" indent="-114300" algn="l" defTabSz="533400">
            <a:lnSpc>
              <a:spcPct val="90000"/>
            </a:lnSpc>
            <a:spcBef>
              <a:spcPct val="0"/>
            </a:spcBef>
            <a:spcAft>
              <a:spcPct val="15000"/>
            </a:spcAft>
            <a:buChar char="•"/>
          </a:pPr>
          <a:r>
            <a:rPr lang="es-EC" sz="1200" kern="1200" dirty="0" err="1"/>
            <a:t>Markowitz</a:t>
          </a:r>
          <a:r>
            <a:rPr lang="es-EC" sz="1200" kern="1200" dirty="0"/>
            <a:t> (1952),  Selección de portafolios basado en la diversificación (mejores relaciones de riesgo-rendimiento).</a:t>
          </a:r>
        </a:p>
      </dsp:txBody>
      <dsp:txXfrm>
        <a:off x="6058255" y="4085894"/>
        <a:ext cx="2366182" cy="1908212"/>
      </dsp:txXfrm>
    </dsp:sp>
    <dsp:sp modelId="{1CDD316B-25EC-4E6E-8283-C7AE5D988A29}">
      <dsp:nvSpPr>
        <dsp:cNvPr id="0" name=""/>
        <dsp:cNvSpPr/>
      </dsp:nvSpPr>
      <dsp:spPr>
        <a:xfrm>
          <a:off x="2731041" y="745729"/>
          <a:ext cx="6411592" cy="6411592"/>
        </a:xfrm>
        <a:prstGeom prst="pie">
          <a:avLst>
            <a:gd name="adj1" fmla="val 5400000"/>
            <a:gd name="adj2" fmla="val 108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s-EC" sz="1600" kern="1200" dirty="0"/>
            <a:t>Teoría de oferta y demanda. </a:t>
          </a:r>
        </a:p>
        <a:p>
          <a:pPr marL="114300" lvl="1" indent="-114300" algn="l" defTabSz="533400">
            <a:lnSpc>
              <a:spcPct val="90000"/>
            </a:lnSpc>
            <a:spcBef>
              <a:spcPct val="0"/>
            </a:spcBef>
            <a:spcAft>
              <a:spcPct val="15000"/>
            </a:spcAft>
            <a:buChar char="•"/>
          </a:pPr>
          <a:r>
            <a:rPr lang="es-EC" sz="1200" kern="1200" dirty="0"/>
            <a:t>Marshall (1969) "precio de demanda” precio necesario para atraer a un comprador de una determinada cantidad de bienes. "precio de oferta"  precio que cubre los esfuerzos de producción necesario para producir una cantidad específica de bienes. </a:t>
          </a:r>
        </a:p>
      </dsp:txBody>
      <dsp:txXfrm>
        <a:off x="3456162" y="4066018"/>
        <a:ext cx="2366182" cy="1908212"/>
      </dsp:txXfrm>
    </dsp:sp>
    <dsp:sp modelId="{50864C51-6686-4ABE-9DCE-5287CE0016AF}">
      <dsp:nvSpPr>
        <dsp:cNvPr id="0" name=""/>
        <dsp:cNvSpPr/>
      </dsp:nvSpPr>
      <dsp:spPr>
        <a:xfrm>
          <a:off x="2750853" y="804651"/>
          <a:ext cx="6411592" cy="6411592"/>
        </a:xfrm>
        <a:prstGeom prst="pie">
          <a:avLst>
            <a:gd name="adj1" fmla="val 108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es-EC" sz="1600" kern="1200" dirty="0"/>
            <a:t>Teoría de inversión. </a:t>
          </a:r>
        </a:p>
        <a:p>
          <a:pPr marL="114300" lvl="1" indent="-114300" algn="l" defTabSz="533400">
            <a:lnSpc>
              <a:spcPct val="90000"/>
            </a:lnSpc>
            <a:spcBef>
              <a:spcPct val="0"/>
            </a:spcBef>
            <a:spcAft>
              <a:spcPct val="15000"/>
            </a:spcAft>
            <a:buChar char="•"/>
          </a:pPr>
          <a:r>
            <a:rPr lang="es-EC" sz="1200" kern="1200" dirty="0"/>
            <a:t>Analiza el uso y la distribución de recursos en los mercados en los que las decisiones se toman bajo incertidumbre. La economía financiera estudia el valor razonable, el riesgo y los rendimientos, y la financiación de valores y activos. </a:t>
          </a:r>
        </a:p>
      </dsp:txBody>
      <dsp:txXfrm>
        <a:off x="3475974" y="1987743"/>
        <a:ext cx="2366182" cy="1908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DA93E-3F71-4C84-ACF1-942EF7016832}">
      <dsp:nvSpPr>
        <dsp:cNvPr id="0" name=""/>
        <dsp:cNvSpPr/>
      </dsp:nvSpPr>
      <dsp:spPr>
        <a:xfrm>
          <a:off x="0" y="0"/>
          <a:ext cx="2196151" cy="1327801"/>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a:solidFill>
                <a:sysClr val="windowText" lastClr="000000"/>
              </a:solidFill>
            </a:rPr>
            <a:t>Constitución del Ecuador. </a:t>
          </a:r>
          <a:endParaRPr lang="es-ES" sz="1600" b="1" kern="1200" dirty="0">
            <a:solidFill>
              <a:sysClr val="windowText" lastClr="000000"/>
            </a:solidFill>
          </a:endParaRPr>
        </a:p>
      </dsp:txBody>
      <dsp:txXfrm>
        <a:off x="38890" y="38890"/>
        <a:ext cx="2118371" cy="1250021"/>
      </dsp:txXfrm>
    </dsp:sp>
    <dsp:sp modelId="{F21D9875-E88E-41FE-92A9-01CD8FB49CB1}">
      <dsp:nvSpPr>
        <dsp:cNvPr id="0" name=""/>
        <dsp:cNvSpPr/>
      </dsp:nvSpPr>
      <dsp:spPr>
        <a:xfrm rot="5400000">
          <a:off x="849112" y="1360996"/>
          <a:ext cx="497925" cy="597510"/>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solidFill>
          </a:endParaRPr>
        </a:p>
      </dsp:txBody>
      <dsp:txXfrm rot="-5400000">
        <a:off x="918822" y="1410789"/>
        <a:ext cx="358506" cy="348548"/>
      </dsp:txXfrm>
    </dsp:sp>
    <dsp:sp modelId="{E0511E06-6F62-426C-BC12-3B1C1D94900A}">
      <dsp:nvSpPr>
        <dsp:cNvPr id="0" name=""/>
        <dsp:cNvSpPr/>
      </dsp:nvSpPr>
      <dsp:spPr>
        <a:xfrm>
          <a:off x="0" y="1991702"/>
          <a:ext cx="2196151" cy="1327801"/>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rPr>
            <a:t>Ley del mercado de valores.</a:t>
          </a:r>
          <a:endParaRPr lang="es-ES" sz="1600" b="1" kern="1200" dirty="0">
            <a:solidFill>
              <a:sysClr val="windowText" lastClr="000000"/>
            </a:solidFill>
          </a:endParaRPr>
        </a:p>
      </dsp:txBody>
      <dsp:txXfrm>
        <a:off x="38890" y="2030592"/>
        <a:ext cx="2118371" cy="1250021"/>
      </dsp:txXfrm>
    </dsp:sp>
    <dsp:sp modelId="{393B0B60-5BB0-41AC-B020-B3B38913C54B}">
      <dsp:nvSpPr>
        <dsp:cNvPr id="0" name=""/>
        <dsp:cNvSpPr/>
      </dsp:nvSpPr>
      <dsp:spPr>
        <a:xfrm rot="5400000">
          <a:off x="849112" y="3352698"/>
          <a:ext cx="497925" cy="597510"/>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S" sz="2600" b="1" kern="1200">
            <a:solidFill>
              <a:sysClr val="windowText" lastClr="000000"/>
            </a:solidFill>
          </a:endParaRPr>
        </a:p>
      </dsp:txBody>
      <dsp:txXfrm rot="-5400000">
        <a:off x="918822" y="3402491"/>
        <a:ext cx="358506" cy="348548"/>
      </dsp:txXfrm>
    </dsp:sp>
    <dsp:sp modelId="{3C10CF47-C04A-4DDF-ACFC-0C6949CFF96A}">
      <dsp:nvSpPr>
        <dsp:cNvPr id="0" name=""/>
        <dsp:cNvSpPr/>
      </dsp:nvSpPr>
      <dsp:spPr>
        <a:xfrm>
          <a:off x="0" y="3983404"/>
          <a:ext cx="2196151" cy="1327801"/>
        </a:xfrm>
        <a:prstGeom prst="roundRect">
          <a:avLst>
            <a:gd name="adj" fmla="val 10000"/>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rPr>
            <a:t>Reglamento general de las bolsas de valores de Quito y Guayaquil. </a:t>
          </a:r>
          <a:endParaRPr lang="es-ES" sz="1600" b="1" kern="1200" dirty="0">
            <a:solidFill>
              <a:sysClr val="windowText" lastClr="000000"/>
            </a:solidFill>
          </a:endParaRPr>
        </a:p>
      </dsp:txBody>
      <dsp:txXfrm>
        <a:off x="38890" y="4022294"/>
        <a:ext cx="2118371" cy="125002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39E629F2-306B-4A20-96E8-D3E115596636}" type="datetimeFigureOut">
              <a:rPr lang="es-EC" smtClean="0"/>
              <a:pPr/>
              <a:t>16/3/2021</a:t>
            </a:fld>
            <a:endParaRPr lang="es-EC" dirty="0"/>
          </a:p>
        </p:txBody>
      </p:sp>
      <p:sp>
        <p:nvSpPr>
          <p:cNvPr id="4" name="3 Marcador de pie de página"/>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5" name="4 Marcador de número de diapositiva"/>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7F3B2AF9-0E1D-48A7-A1EA-8B873B6407C9}" type="slidenum">
              <a:rPr lang="es-EC" smtClean="0"/>
              <a:pPr/>
              <a:t>‹Nº›</a:t>
            </a:fld>
            <a:endParaRPr lang="es-EC" dirty="0"/>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5AE86944-9B6F-4A5E-B2B2-72C93A9D583A}" type="datetimeFigureOut">
              <a:rPr lang="es-EC" smtClean="0"/>
              <a:pPr/>
              <a:t>16/3/2021</a:t>
            </a:fld>
            <a:endParaRPr lang="es-EC" dirty="0"/>
          </a:p>
        </p:txBody>
      </p:sp>
      <p:sp>
        <p:nvSpPr>
          <p:cNvPr id="4" name="3 Marcador de imagen de diapositiva"/>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6616" tIns="48308" rIns="96616" bIns="48308" rtlCol="0" anchor="ctr"/>
          <a:lstStyle/>
          <a:p>
            <a:endParaRPr lang="es-EC" dirty="0"/>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CB13D4E0-B7EB-4029-984B-1D49C8B1074E}" type="slidenum">
              <a:rPr lang="es-EC" smtClean="0"/>
              <a:pPr/>
              <a:t>‹Nº›</a:t>
            </a:fld>
            <a:endParaRPr lang="es-EC" dirty="0"/>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822858" rtl="0" eaLnBrk="1" latinLnBrk="0" hangingPunct="1">
      <a:defRPr sz="1080" kern="1200">
        <a:solidFill>
          <a:schemeClr val="tx1"/>
        </a:solidFill>
        <a:latin typeface="+mn-lt"/>
        <a:ea typeface="+mn-ea"/>
        <a:cs typeface="+mn-cs"/>
      </a:defRPr>
    </a:lvl1pPr>
    <a:lvl2pPr marL="411430" algn="l" defTabSz="822858" rtl="0" eaLnBrk="1" latinLnBrk="0" hangingPunct="1">
      <a:defRPr sz="1080" kern="1200">
        <a:solidFill>
          <a:schemeClr val="tx1"/>
        </a:solidFill>
        <a:latin typeface="+mn-lt"/>
        <a:ea typeface="+mn-ea"/>
        <a:cs typeface="+mn-cs"/>
      </a:defRPr>
    </a:lvl2pPr>
    <a:lvl3pPr marL="822858" algn="l" defTabSz="822858" rtl="0" eaLnBrk="1" latinLnBrk="0" hangingPunct="1">
      <a:defRPr sz="1080" kern="1200">
        <a:solidFill>
          <a:schemeClr val="tx1"/>
        </a:solidFill>
        <a:latin typeface="+mn-lt"/>
        <a:ea typeface="+mn-ea"/>
        <a:cs typeface="+mn-cs"/>
      </a:defRPr>
    </a:lvl3pPr>
    <a:lvl4pPr marL="1234288" algn="l" defTabSz="822858" rtl="0" eaLnBrk="1" latinLnBrk="0" hangingPunct="1">
      <a:defRPr sz="1080" kern="1200">
        <a:solidFill>
          <a:schemeClr val="tx1"/>
        </a:solidFill>
        <a:latin typeface="+mn-lt"/>
        <a:ea typeface="+mn-ea"/>
        <a:cs typeface="+mn-cs"/>
      </a:defRPr>
    </a:lvl4pPr>
    <a:lvl5pPr marL="1645717" algn="l" defTabSz="822858" rtl="0" eaLnBrk="1" latinLnBrk="0" hangingPunct="1">
      <a:defRPr sz="1080" kern="1200">
        <a:solidFill>
          <a:schemeClr val="tx1"/>
        </a:solidFill>
        <a:latin typeface="+mn-lt"/>
        <a:ea typeface="+mn-ea"/>
        <a:cs typeface="+mn-cs"/>
      </a:defRPr>
    </a:lvl5pPr>
    <a:lvl6pPr marL="2057147" algn="l" defTabSz="822858" rtl="0" eaLnBrk="1" latinLnBrk="0" hangingPunct="1">
      <a:defRPr sz="1080" kern="1200">
        <a:solidFill>
          <a:schemeClr val="tx1"/>
        </a:solidFill>
        <a:latin typeface="+mn-lt"/>
        <a:ea typeface="+mn-ea"/>
        <a:cs typeface="+mn-cs"/>
      </a:defRPr>
    </a:lvl6pPr>
    <a:lvl7pPr marL="2468576" algn="l" defTabSz="822858" rtl="0" eaLnBrk="1" latinLnBrk="0" hangingPunct="1">
      <a:defRPr sz="1080" kern="1200">
        <a:solidFill>
          <a:schemeClr val="tx1"/>
        </a:solidFill>
        <a:latin typeface="+mn-lt"/>
        <a:ea typeface="+mn-ea"/>
        <a:cs typeface="+mn-cs"/>
      </a:defRPr>
    </a:lvl7pPr>
    <a:lvl8pPr marL="2880005" algn="l" defTabSz="822858" rtl="0" eaLnBrk="1" latinLnBrk="0" hangingPunct="1">
      <a:defRPr sz="1080" kern="1200">
        <a:solidFill>
          <a:schemeClr val="tx1"/>
        </a:solidFill>
        <a:latin typeface="+mn-lt"/>
        <a:ea typeface="+mn-ea"/>
        <a:cs typeface="+mn-cs"/>
      </a:defRPr>
    </a:lvl8pPr>
    <a:lvl9pPr marL="3291435" algn="l" defTabSz="822858"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pPr/>
              <a:t>1</a:t>
            </a:fld>
            <a:endParaRPr lang="es-EC" dirty="0"/>
          </a:p>
        </p:txBody>
      </p:sp>
    </p:spTree>
    <p:extLst>
      <p:ext uri="{BB962C8B-B14F-4D97-AF65-F5344CB8AC3E}">
        <p14:creationId xmlns:p14="http://schemas.microsoft.com/office/powerpoint/2010/main" val="142325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pPr/>
              <a:t>13</a:t>
            </a:fld>
            <a:endParaRPr lang="es-EC" dirty="0"/>
          </a:p>
        </p:txBody>
      </p:sp>
    </p:spTree>
    <p:extLst>
      <p:ext uri="{BB962C8B-B14F-4D97-AF65-F5344CB8AC3E}">
        <p14:creationId xmlns:p14="http://schemas.microsoft.com/office/powerpoint/2010/main" val="409898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83"/>
          <a:ext cx="12190413"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Picture 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83"/>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3" name="Rectangle 25"/>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sp>
        <p:nvSpPr>
          <p:cNvPr id="17434" name="Rectangle 26"/>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5" name="Rectangle 27"/>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9"/>
            <a:ext cx="12190413" cy="1135063"/>
          </a:xfrm>
          <a:prstGeom prst="rect">
            <a:avLst/>
          </a:prstGeom>
          <a:noFill/>
        </p:spPr>
      </p:pic>
      <p:sp>
        <p:nvSpPr>
          <p:cNvPr id="17458" name="Oval 50"/>
          <p:cNvSpPr>
            <a:spLocks noChangeArrowheads="1"/>
          </p:cNvSpPr>
          <p:nvPr/>
        </p:nvSpPr>
        <p:spPr bwMode="auto">
          <a:xfrm>
            <a:off x="289949" y="260359"/>
            <a:ext cx="1056080" cy="792163"/>
          </a:xfrm>
          <a:prstGeom prst="ellipse">
            <a:avLst/>
          </a:prstGeom>
          <a:solidFill>
            <a:schemeClr val="bg1"/>
          </a:solidFill>
          <a:ln w="9525">
            <a:noFill/>
            <a:round/>
            <a:headEnd/>
            <a:tailEnd/>
          </a:ln>
          <a:effectLst/>
        </p:spPr>
        <p:txBody>
          <a:bodyPr wrap="none" anchor="ctr"/>
          <a:lstStyle/>
          <a:p>
            <a:endParaRPr lang="es-ES" sz="1351"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49" y="188641"/>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2" y="1600206"/>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50"/>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2" y="274650"/>
            <a:ext cx="8025356"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0" y="1556796"/>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1" y="4406907"/>
            <a:ext cx="10361851" cy="1362076"/>
          </a:xfrm>
          <a:prstGeom prst="rect">
            <a:avLst/>
          </a:prstGeo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2961" y="2906713"/>
            <a:ext cx="10361851" cy="1500187"/>
          </a:xfrm>
          <a:prstGeom prst="rect">
            <a:avLst/>
          </a:prstGeom>
        </p:spPr>
        <p:txBody>
          <a:bodyPr anchor="b"/>
          <a:lstStyle>
            <a:lvl1pPr marL="0" indent="0">
              <a:buNone/>
              <a:defRPr sz="1500"/>
            </a:lvl1pPr>
            <a:lvl2pPr marL="342874" indent="0">
              <a:buNone/>
              <a:defRPr sz="1351"/>
            </a:lvl2pPr>
            <a:lvl3pPr marL="685747" indent="0">
              <a:buNone/>
              <a:defRPr sz="1200"/>
            </a:lvl3pPr>
            <a:lvl4pPr marL="1028621" indent="0">
              <a:buNone/>
              <a:defRPr sz="1051"/>
            </a:lvl4pPr>
            <a:lvl5pPr marL="1371495" indent="0">
              <a:buNone/>
              <a:defRPr sz="1051"/>
            </a:lvl5pPr>
            <a:lvl6pPr marL="1714369" indent="0">
              <a:buNone/>
              <a:defRPr sz="1051"/>
            </a:lvl6pPr>
            <a:lvl7pPr marL="2057243" indent="0">
              <a:buNone/>
              <a:defRPr sz="1051"/>
            </a:lvl7pPr>
            <a:lvl8pPr marL="2400116" indent="0">
              <a:buNone/>
              <a:defRPr sz="1051"/>
            </a:lvl8pPr>
            <a:lvl9pPr marL="2742990" indent="0">
              <a:buNone/>
              <a:defRPr sz="1051"/>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2"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4"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9" y="1535113"/>
            <a:ext cx="5388332"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9" y="2174875"/>
            <a:ext cx="5388332"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5" y="273051"/>
            <a:ext cx="4010562" cy="1162051"/>
          </a:xfrm>
          <a:prstGeom prst="rect">
            <a:avLst/>
          </a:prstGeo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113" y="273061"/>
            <a:ext cx="6814779"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5" y="1435104"/>
            <a:ext cx="4010562" cy="46910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2400"/>
            </a:lvl1pPr>
            <a:lvl2pPr marL="342874" indent="0">
              <a:buNone/>
              <a:defRPr sz="2100"/>
            </a:lvl2pPr>
            <a:lvl3pPr marL="685747" indent="0">
              <a:buNone/>
              <a:defRPr sz="1800"/>
            </a:lvl3pPr>
            <a:lvl4pPr marL="1028621" indent="0">
              <a:buNone/>
              <a:defRPr sz="1500"/>
            </a:lvl4pPr>
            <a:lvl5pPr marL="1371495" indent="0">
              <a:buNone/>
              <a:defRPr sz="1500"/>
            </a:lvl5pPr>
            <a:lvl6pPr marL="1714369" indent="0">
              <a:buNone/>
              <a:defRPr sz="1500"/>
            </a:lvl6pPr>
            <a:lvl7pPr marL="2057243" indent="0">
              <a:buNone/>
              <a:defRPr sz="1500"/>
            </a:lvl7pPr>
            <a:lvl8pPr marL="2400116" indent="0">
              <a:buNone/>
              <a:defRPr sz="1500"/>
            </a:lvl8pPr>
            <a:lvl9pPr marL="2742990" indent="0">
              <a:buNone/>
              <a:defRPr sz="1500"/>
            </a:lvl9pPr>
          </a:lstStyle>
          <a:p>
            <a:r>
              <a:rPr lang="es-ES" dirty="0"/>
              <a:t>Haga clic en el icono para agregar una imagen</a:t>
            </a:r>
          </a:p>
        </p:txBody>
      </p:sp>
      <p:sp>
        <p:nvSpPr>
          <p:cNvPr id="4" name="3 Marcador de texto"/>
          <p:cNvSpPr>
            <a:spLocks noGrp="1"/>
          </p:cNvSpPr>
          <p:nvPr>
            <p:ph type="body" sz="half" idx="2"/>
          </p:nvPr>
        </p:nvSpPr>
        <p:spPr>
          <a:xfrm>
            <a:off x="2389406" y="5367340"/>
            <a:ext cx="7314248" cy="8048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5" name="Rectangle 21"/>
          <p:cNvSpPr>
            <a:spLocks noChangeArrowheads="1"/>
          </p:cNvSpPr>
          <p:nvPr/>
        </p:nvSpPr>
        <p:spPr bwMode="auto">
          <a:xfrm rot="10800000">
            <a:off x="5" y="6308738"/>
            <a:ext cx="10512116"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7" name="Line 23"/>
          <p:cNvSpPr>
            <a:spLocks noChangeShapeType="1"/>
          </p:cNvSpPr>
          <p:nvPr/>
        </p:nvSpPr>
        <p:spPr bwMode="auto">
          <a:xfrm rot="10800000" flipH="1">
            <a:off x="33866" y="6296027"/>
            <a:ext cx="8878263" cy="0"/>
          </a:xfrm>
          <a:prstGeom prst="line">
            <a:avLst/>
          </a:prstGeom>
          <a:noFill/>
          <a:ln w="38100">
            <a:solidFill>
              <a:srgbClr val="FF0000"/>
            </a:solidFill>
            <a:round/>
            <a:headEnd/>
            <a:tailEnd/>
          </a:ln>
          <a:effectLst/>
        </p:spPr>
        <p:txBody>
          <a:bodyPr/>
          <a:lstStyle/>
          <a:p>
            <a:endParaRPr lang="es-ES" sz="1351" dirty="0"/>
          </a:p>
        </p:txBody>
      </p:sp>
      <p:sp>
        <p:nvSpPr>
          <p:cNvPr id="1048" name="Line 24"/>
          <p:cNvSpPr>
            <a:spLocks noChangeShapeType="1"/>
          </p:cNvSpPr>
          <p:nvPr/>
        </p:nvSpPr>
        <p:spPr bwMode="auto">
          <a:xfrm rot="10800000" flipH="1">
            <a:off x="33866" y="6245225"/>
            <a:ext cx="8878263" cy="0"/>
          </a:xfrm>
          <a:prstGeom prst="line">
            <a:avLst/>
          </a:prstGeom>
          <a:noFill/>
          <a:ln w="38100">
            <a:solidFill>
              <a:srgbClr val="006600"/>
            </a:solidFill>
            <a:round/>
            <a:headEnd/>
            <a:tailEnd/>
          </a:ln>
          <a:effectLst/>
        </p:spPr>
        <p:txBody>
          <a:bodyPr/>
          <a:lstStyle/>
          <a:p>
            <a:endParaRPr lang="es-ES" sz="1351"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5" y="5906864"/>
            <a:ext cx="3269289"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p:bodyStyle>
    <p:otherStyle>
      <a:defPPr>
        <a:defRPr lang="es-ES"/>
      </a:defPPr>
      <a:lvl1pPr marL="0" algn="l" defTabSz="685747" rtl="0" eaLnBrk="1" latinLnBrk="0" hangingPunct="1">
        <a:defRPr sz="1351" kern="1200">
          <a:solidFill>
            <a:schemeClr val="tx1"/>
          </a:solidFill>
          <a:latin typeface="+mn-lt"/>
          <a:ea typeface="+mn-ea"/>
          <a:cs typeface="+mn-cs"/>
        </a:defRPr>
      </a:lvl1pPr>
      <a:lvl2pPr marL="342874" algn="l" defTabSz="685747" rtl="0" eaLnBrk="1" latinLnBrk="0" hangingPunct="1">
        <a:defRPr sz="1351" kern="1200">
          <a:solidFill>
            <a:schemeClr val="tx1"/>
          </a:solidFill>
          <a:latin typeface="+mn-lt"/>
          <a:ea typeface="+mn-ea"/>
          <a:cs typeface="+mn-cs"/>
        </a:defRPr>
      </a:lvl2pPr>
      <a:lvl3pPr marL="685747" algn="l" defTabSz="685747" rtl="0" eaLnBrk="1" latinLnBrk="0" hangingPunct="1">
        <a:defRPr sz="1351" kern="1200">
          <a:solidFill>
            <a:schemeClr val="tx1"/>
          </a:solidFill>
          <a:latin typeface="+mn-lt"/>
          <a:ea typeface="+mn-ea"/>
          <a:cs typeface="+mn-cs"/>
        </a:defRPr>
      </a:lvl3pPr>
      <a:lvl4pPr marL="1028621" algn="l" defTabSz="685747" rtl="0" eaLnBrk="1" latinLnBrk="0" hangingPunct="1">
        <a:defRPr sz="1351" kern="1200">
          <a:solidFill>
            <a:schemeClr val="tx1"/>
          </a:solidFill>
          <a:latin typeface="+mn-lt"/>
          <a:ea typeface="+mn-ea"/>
          <a:cs typeface="+mn-cs"/>
        </a:defRPr>
      </a:lvl4pPr>
      <a:lvl5pPr marL="1371495" algn="l" defTabSz="685747" rtl="0" eaLnBrk="1" latinLnBrk="0" hangingPunct="1">
        <a:defRPr sz="1351" kern="1200">
          <a:solidFill>
            <a:schemeClr val="tx1"/>
          </a:solidFill>
          <a:latin typeface="+mn-lt"/>
          <a:ea typeface="+mn-ea"/>
          <a:cs typeface="+mn-cs"/>
        </a:defRPr>
      </a:lvl5pPr>
      <a:lvl6pPr marL="1714369" algn="l" defTabSz="685747" rtl="0" eaLnBrk="1" latinLnBrk="0" hangingPunct="1">
        <a:defRPr sz="1351" kern="1200">
          <a:solidFill>
            <a:schemeClr val="tx1"/>
          </a:solidFill>
          <a:latin typeface="+mn-lt"/>
          <a:ea typeface="+mn-ea"/>
          <a:cs typeface="+mn-cs"/>
        </a:defRPr>
      </a:lvl6pPr>
      <a:lvl7pPr marL="2057243" algn="l" defTabSz="685747" rtl="0" eaLnBrk="1" latinLnBrk="0" hangingPunct="1">
        <a:defRPr sz="1351" kern="1200">
          <a:solidFill>
            <a:schemeClr val="tx1"/>
          </a:solidFill>
          <a:latin typeface="+mn-lt"/>
          <a:ea typeface="+mn-ea"/>
          <a:cs typeface="+mn-cs"/>
        </a:defRPr>
      </a:lvl7pPr>
      <a:lvl8pPr marL="2400116" algn="l" defTabSz="685747" rtl="0" eaLnBrk="1" latinLnBrk="0" hangingPunct="1">
        <a:defRPr sz="1351" kern="1200">
          <a:solidFill>
            <a:schemeClr val="tx1"/>
          </a:solidFill>
          <a:latin typeface="+mn-lt"/>
          <a:ea typeface="+mn-ea"/>
          <a:cs typeface="+mn-cs"/>
        </a:defRPr>
      </a:lvl8pPr>
      <a:lvl9pPr marL="2742990" algn="l" defTabSz="68574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5.xml"/><Relationship Id="rId7" Type="http://schemas.openxmlformats.org/officeDocument/2006/relationships/image" Target="../media/image26.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8.png"/><Relationship Id="rId4" Type="http://schemas.openxmlformats.org/officeDocument/2006/relationships/diagramQuickStyle" Target="../diagrams/quickStyle15.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6.xml"/><Relationship Id="rId7" Type="http://schemas.openxmlformats.org/officeDocument/2006/relationships/slide" Target="slide2.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8.png"/><Relationship Id="rId4" Type="http://schemas.openxmlformats.org/officeDocument/2006/relationships/chart" Target="../charts/chart2.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0.xml"/><Relationship Id="rId7" Type="http://schemas.openxmlformats.org/officeDocument/2006/relationships/slide" Target="slide2.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chart" Target="../charts/chart25.xml"/><Relationship Id="rId7" Type="http://schemas.openxmlformats.org/officeDocument/2006/relationships/diagramColors" Target="../diagrams/colors17.xml"/><Relationship Id="rId12" Type="http://schemas.openxmlformats.org/officeDocument/2006/relationships/image" Target="../media/image8.png"/><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slide" Target="slide2.xml"/><Relationship Id="rId5" Type="http://schemas.openxmlformats.org/officeDocument/2006/relationships/diagramLayout" Target="../diagrams/layout17.xml"/><Relationship Id="rId10" Type="http://schemas.openxmlformats.org/officeDocument/2006/relationships/image" Target="../media/image41.png"/><Relationship Id="rId4" Type="http://schemas.openxmlformats.org/officeDocument/2006/relationships/diagramData" Target="../diagrams/data17.xml"/><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8.xml"/><Relationship Id="rId7" Type="http://schemas.openxmlformats.org/officeDocument/2006/relationships/slide" Target="slide2.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slide" Target="slide2.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14.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image" Target="../media/image13.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5" Type="http://schemas.openxmlformats.org/officeDocument/2006/relationships/slide" Target="slide2.xml"/><Relationship Id="rId10" Type="http://schemas.openxmlformats.org/officeDocument/2006/relationships/diagramData" Target="../diagrams/data9.xml"/><Relationship Id="rId4" Type="http://schemas.openxmlformats.org/officeDocument/2006/relationships/image" Target="../media/image15.jpeg"/><Relationship Id="rId9" Type="http://schemas.microsoft.com/office/2007/relationships/diagramDrawing" Target="../diagrams/drawing8.xml"/><Relationship Id="rId14" Type="http://schemas.microsoft.com/office/2007/relationships/diagramDrawing" Target="../diagrams/drawing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8.png"/><Relationship Id="rId5" Type="http://schemas.openxmlformats.org/officeDocument/2006/relationships/diagramColors" Target="../diagrams/colors10.xml"/><Relationship Id="rId10" Type="http://schemas.openxmlformats.org/officeDocument/2006/relationships/slide" Target="slide2.xml"/><Relationship Id="rId4" Type="http://schemas.openxmlformats.org/officeDocument/2006/relationships/diagramQuickStyle" Target="../diagrams/quickStyle10.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8.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14.xml"/><Relationship Id="rId3" Type="http://schemas.openxmlformats.org/officeDocument/2006/relationships/diagramLayout" Target="../diagrams/layout13.xml"/><Relationship Id="rId7" Type="http://schemas.openxmlformats.org/officeDocument/2006/relationships/image" Target="../media/image22.png"/><Relationship Id="rId12" Type="http://schemas.openxmlformats.org/officeDocument/2006/relationships/diagramColors" Target="../diagrams/colors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QuickStyle" Target="../diagrams/quickStyle14.xml"/><Relationship Id="rId5" Type="http://schemas.openxmlformats.org/officeDocument/2006/relationships/diagramColors" Target="../diagrams/colors13.xml"/><Relationship Id="rId15" Type="http://schemas.openxmlformats.org/officeDocument/2006/relationships/image" Target="../media/image8.png"/><Relationship Id="rId10" Type="http://schemas.openxmlformats.org/officeDocument/2006/relationships/diagramLayout" Target="../diagrams/layout14.xml"/><Relationship Id="rId4" Type="http://schemas.openxmlformats.org/officeDocument/2006/relationships/diagramQuickStyle" Target="../diagrams/quickStyle13.xml"/><Relationship Id="rId9" Type="http://schemas.openxmlformats.org/officeDocument/2006/relationships/diagramData" Target="../diagrams/data14.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258" y="3236441"/>
            <a:ext cx="5471896" cy="2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0" rIns="68581" bIns="34290" numCol="1" anchor="ctr" anchorCtr="0" compatLnSpc="1">
            <a:prstTxWarp prst="textNoShape">
              <a:avLst/>
            </a:prstTxWarp>
            <a:spAutoFit/>
          </a:bodyPr>
          <a:lstStyle/>
          <a:p>
            <a:pPr algn="ctr" defTabSz="685747" fontAlgn="base">
              <a:spcBef>
                <a:spcPct val="0"/>
              </a:spcBef>
              <a:spcAft>
                <a:spcPct val="0"/>
              </a:spcAft>
            </a:pPr>
            <a:endParaRPr lang="es-ES" sz="1351" dirty="0">
              <a:latin typeface="Arial" pitchFamily="34" charset="0"/>
              <a:cs typeface="Arial" pitchFamily="34" charset="0"/>
            </a:endParaRPr>
          </a:p>
        </p:txBody>
      </p:sp>
      <p:sp>
        <p:nvSpPr>
          <p:cNvPr id="7" name="2 Subtítulo"/>
          <p:cNvSpPr txBox="1">
            <a:spLocks/>
          </p:cNvSpPr>
          <p:nvPr/>
        </p:nvSpPr>
        <p:spPr>
          <a:xfrm>
            <a:off x="1702718" y="548680"/>
            <a:ext cx="10009112" cy="504056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spcBef>
                <a:spcPts val="1200"/>
              </a:spcBef>
              <a:spcAft>
                <a:spcPts val="1200"/>
              </a:spcAft>
              <a:buNone/>
            </a:pPr>
            <a:endParaRPr lang="es-EC" sz="1600" b="1" dirty="0">
              <a:solidFill>
                <a:srgbClr val="080808"/>
              </a:solidFill>
              <a:latin typeface="+mj-lt"/>
              <a:ea typeface="Calibri" panose="020F0502020204030204" pitchFamily="34" charset="0"/>
              <a:cs typeface="Times New Roman" panose="02020603050405020304" pitchFamily="18" charset="0"/>
            </a:endParaRPr>
          </a:p>
          <a:p>
            <a:pPr marL="0" indent="0" algn="ctr">
              <a:spcBef>
                <a:spcPts val="1200"/>
              </a:spcBef>
              <a:spcAft>
                <a:spcPts val="1200"/>
              </a:spcAft>
              <a:buNone/>
            </a:pPr>
            <a:r>
              <a:rPr lang="es-EC" sz="1800" b="1" dirty="0">
                <a:solidFill>
                  <a:srgbClr val="080808"/>
                </a:solidFill>
              </a:rPr>
              <a:t>Análisis de las operaciones de reporto como alternativa de financiamiento para los inversionistas que participan en la Bolsa de Valores de Quito en el periodo 2010-2019</a:t>
            </a:r>
            <a:endParaRPr lang="es-ES" sz="1800" b="1" dirty="0">
              <a:solidFill>
                <a:srgbClr val="080808"/>
              </a:solidFill>
            </a:endParaRPr>
          </a:p>
          <a:p>
            <a:pPr marL="0" indent="0" algn="ctr">
              <a:spcBef>
                <a:spcPts val="1200"/>
              </a:spcBef>
              <a:spcAft>
                <a:spcPts val="1200"/>
              </a:spcAft>
              <a:buNone/>
            </a:pPr>
            <a:r>
              <a:rPr lang="es-EC" sz="1800" dirty="0">
                <a:solidFill>
                  <a:srgbClr val="080808"/>
                </a:solidFill>
              </a:rPr>
              <a:t>Cuichan Manoto, Alison Lizeth Y Flor Aguilar, Pablo Andrés </a:t>
            </a:r>
            <a:endParaRPr lang="es-ES" sz="1800" dirty="0">
              <a:solidFill>
                <a:srgbClr val="080808"/>
              </a:solidFill>
            </a:endParaRPr>
          </a:p>
          <a:p>
            <a:pPr marL="0" indent="0" algn="ctr">
              <a:spcBef>
                <a:spcPts val="1200"/>
              </a:spcBef>
              <a:spcAft>
                <a:spcPts val="1200"/>
              </a:spcAft>
              <a:buNone/>
            </a:pPr>
            <a:r>
              <a:rPr lang="es-EC" sz="1800" dirty="0">
                <a:solidFill>
                  <a:srgbClr val="080808"/>
                </a:solidFill>
              </a:rPr>
              <a:t>Departamento de Ciencias Económicas, Administrativas y del Comercio</a:t>
            </a:r>
            <a:endParaRPr lang="es-ES" sz="1800" dirty="0">
              <a:solidFill>
                <a:srgbClr val="080808"/>
              </a:solidFill>
            </a:endParaRPr>
          </a:p>
          <a:p>
            <a:pPr marL="0" indent="0" algn="ctr">
              <a:spcBef>
                <a:spcPts val="1200"/>
              </a:spcBef>
              <a:spcAft>
                <a:spcPts val="1200"/>
              </a:spcAft>
              <a:buNone/>
            </a:pPr>
            <a:r>
              <a:rPr lang="es-EC" sz="1800" dirty="0">
                <a:solidFill>
                  <a:srgbClr val="080808"/>
                </a:solidFill>
              </a:rPr>
              <a:t>Carrera de Ingeniería en Finanzas y Auditoría</a:t>
            </a:r>
            <a:endParaRPr lang="es-ES" sz="1800" dirty="0">
              <a:solidFill>
                <a:srgbClr val="080808"/>
              </a:solidFill>
            </a:endParaRPr>
          </a:p>
          <a:p>
            <a:pPr marL="0" indent="0" algn="ctr">
              <a:spcBef>
                <a:spcPts val="200"/>
              </a:spcBef>
              <a:spcAft>
                <a:spcPts val="1200"/>
              </a:spcAft>
              <a:buNone/>
            </a:pPr>
            <a:r>
              <a:rPr lang="es-EC" sz="1800" b="1" dirty="0">
                <a:solidFill>
                  <a:srgbClr val="080808"/>
                </a:solidFill>
              </a:rPr>
              <a:t>Trabajo de titulación, previo a la obtención del título de Ingeniero en Finanzas, </a:t>
            </a:r>
          </a:p>
          <a:p>
            <a:pPr marL="0" indent="0" algn="ctr">
              <a:spcBef>
                <a:spcPts val="200"/>
              </a:spcBef>
              <a:spcAft>
                <a:spcPts val="1200"/>
              </a:spcAft>
              <a:buNone/>
            </a:pPr>
            <a:r>
              <a:rPr lang="es-EC" sz="1800" b="1" dirty="0">
                <a:solidFill>
                  <a:srgbClr val="080808"/>
                </a:solidFill>
              </a:rPr>
              <a:t>Contador Público – Auditor</a:t>
            </a:r>
            <a:endParaRPr lang="es-ES" sz="1800" b="1" dirty="0">
              <a:solidFill>
                <a:srgbClr val="080808"/>
              </a:solidFill>
            </a:endParaRPr>
          </a:p>
          <a:p>
            <a:pPr marL="0" indent="0" algn="ctr">
              <a:spcBef>
                <a:spcPts val="1200"/>
              </a:spcBef>
              <a:spcAft>
                <a:spcPts val="1200"/>
              </a:spcAft>
              <a:buNone/>
            </a:pPr>
            <a:r>
              <a:rPr lang="es-EC" sz="1800" dirty="0">
                <a:solidFill>
                  <a:srgbClr val="080808"/>
                </a:solidFill>
              </a:rPr>
              <a:t>Mg. Benitez Burbano, Karol Natalia</a:t>
            </a:r>
            <a:endParaRPr lang="es-ES" sz="1800" dirty="0">
              <a:solidFill>
                <a:srgbClr val="080808"/>
              </a:solidFill>
            </a:endParaRPr>
          </a:p>
          <a:p>
            <a:pPr marL="0" indent="0" algn="ctr">
              <a:spcBef>
                <a:spcPts val="1200"/>
              </a:spcBef>
              <a:spcAft>
                <a:spcPts val="1200"/>
              </a:spcAft>
              <a:buNone/>
            </a:pPr>
            <a:r>
              <a:rPr lang="es-EC" sz="1800" dirty="0">
                <a:solidFill>
                  <a:srgbClr val="080808"/>
                </a:solidFill>
              </a:rPr>
              <a:t>17 de septiembre 2020</a:t>
            </a:r>
            <a:br>
              <a:rPr lang="es-EC" sz="1800" dirty="0">
                <a:solidFill>
                  <a:srgbClr val="080808"/>
                </a:solidFill>
                <a:effectLst/>
                <a:latin typeface="Arial" panose="020B0604020202020204" pitchFamily="34" charset="0"/>
                <a:ea typeface="Calibri" panose="020F0502020204030204" pitchFamily="34" charset="0"/>
              </a:rPr>
            </a:br>
            <a:br>
              <a:rPr lang="es-EC" sz="1800" b="1" dirty="0">
                <a:solidFill>
                  <a:srgbClr val="080808"/>
                </a:solidFill>
                <a:effectLst/>
                <a:latin typeface="+mj-lt"/>
                <a:ea typeface="Calibri" panose="020F0502020204030204" pitchFamily="34" charset="0"/>
              </a:rPr>
            </a:br>
            <a:endParaRPr lang="es-EC" sz="1600" b="1" kern="0" dirty="0">
              <a:solidFill>
                <a:srgbClr val="080808"/>
              </a:solidFill>
              <a:latin typeface="+mj-lt"/>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269CB-0A62-4EB3-B408-C9B682977460}"/>
              </a:ext>
            </a:extLst>
          </p:cNvPr>
          <p:cNvSpPr>
            <a:spLocks noGrp="1"/>
          </p:cNvSpPr>
          <p:nvPr>
            <p:ph type="title"/>
          </p:nvPr>
        </p:nvSpPr>
        <p:spPr>
          <a:xfrm>
            <a:off x="6081119" y="6357398"/>
            <a:ext cx="3037416" cy="500602"/>
          </a:xfrm>
        </p:spPr>
        <p:txBody>
          <a:bodyPr/>
          <a:lstStyle/>
          <a:p>
            <a:r>
              <a:rPr lang="es-MX" sz="1600" u="sng" dirty="0">
                <a:solidFill>
                  <a:sysClr val="windowText" lastClr="000000"/>
                </a:solidFill>
              </a:rPr>
              <a:t>OPERACIONES DE REPORTO</a:t>
            </a:r>
            <a:endParaRPr lang="es-ES" sz="1600" u="sng" dirty="0">
              <a:solidFill>
                <a:sysClr val="windowText" lastClr="000000"/>
              </a:solidFill>
            </a:endParaRPr>
          </a:p>
        </p:txBody>
      </p:sp>
      <p:graphicFrame>
        <p:nvGraphicFramePr>
          <p:cNvPr id="4" name="Marcador de contenido 3">
            <a:extLst>
              <a:ext uri="{FF2B5EF4-FFF2-40B4-BE49-F238E27FC236}">
                <a16:creationId xmlns:a16="http://schemas.microsoft.com/office/drawing/2014/main" id="{DDDFBAB5-E40E-4D2E-A0E2-B051142EE12E}"/>
              </a:ext>
            </a:extLst>
          </p:cNvPr>
          <p:cNvGraphicFramePr>
            <a:graphicFrameLocks noGrp="1"/>
          </p:cNvGraphicFramePr>
          <p:nvPr>
            <p:ph idx="1"/>
            <p:extLst>
              <p:ext uri="{D42A27DB-BD31-4B8C-83A1-F6EECF244321}">
                <p14:modId xmlns:p14="http://schemas.microsoft.com/office/powerpoint/2010/main" val="3370810254"/>
              </p:ext>
            </p:extLst>
          </p:nvPr>
        </p:nvGraphicFramePr>
        <p:xfrm>
          <a:off x="661186" y="526981"/>
          <a:ext cx="11300092" cy="39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17C30E52-C5DA-4A96-94D4-F99A4C76BA00}"/>
              </a:ext>
            </a:extLst>
          </p:cNvPr>
          <p:cNvPicPr>
            <a:picLocks noChangeAspect="1"/>
          </p:cNvPicPr>
          <p:nvPr/>
        </p:nvPicPr>
        <p:blipFill rotWithShape="1">
          <a:blip r:embed="rId7"/>
          <a:srcRect b="19102"/>
          <a:stretch/>
        </p:blipFill>
        <p:spPr>
          <a:xfrm>
            <a:off x="550590" y="4653136"/>
            <a:ext cx="5328592" cy="1620180"/>
          </a:xfrm>
          <a:prstGeom prst="rect">
            <a:avLst/>
          </a:prstGeom>
          <a:ln>
            <a:solidFill>
              <a:srgbClr val="000000"/>
            </a:solidFill>
          </a:ln>
        </p:spPr>
      </p:pic>
      <p:sp>
        <p:nvSpPr>
          <p:cNvPr id="17" name="CuadroTexto 16">
            <a:extLst>
              <a:ext uri="{FF2B5EF4-FFF2-40B4-BE49-F238E27FC236}">
                <a16:creationId xmlns:a16="http://schemas.microsoft.com/office/drawing/2014/main" id="{6966605B-3B40-4D6C-9E9E-113F1556F2EA}"/>
              </a:ext>
            </a:extLst>
          </p:cNvPr>
          <p:cNvSpPr txBox="1"/>
          <p:nvPr/>
        </p:nvSpPr>
        <p:spPr>
          <a:xfrm rot="16200000">
            <a:off x="5303014" y="5106776"/>
            <a:ext cx="1677882" cy="338554"/>
          </a:xfrm>
          <a:prstGeom prst="rect">
            <a:avLst/>
          </a:prstGeom>
          <a:noFill/>
        </p:spPr>
        <p:txBody>
          <a:bodyPr wrap="square">
            <a:spAutoFit/>
          </a:bodyPr>
          <a:lstStyle/>
          <a:p>
            <a:r>
              <a:rPr lang="es-EC" sz="1600" b="1" dirty="0">
                <a:solidFill>
                  <a:sysClr val="windowText" lastClr="000000"/>
                </a:solidFill>
                <a:latin typeface="Times New Roman"/>
              </a:rPr>
              <a:t>Contabilización</a:t>
            </a:r>
            <a:endParaRPr lang="es-ES" sz="1600" b="1" dirty="0">
              <a:solidFill>
                <a:sysClr val="windowText" lastClr="000000"/>
              </a:solidFill>
              <a:latin typeface="Times New Roman"/>
            </a:endParaRPr>
          </a:p>
        </p:txBody>
      </p:sp>
      <p:pic>
        <p:nvPicPr>
          <p:cNvPr id="2050" name="Picture 2" descr="Ejercicio de contabilización colombiana bajo NIIF parte 1 | Protocolo  empresarial, Contabilidad, Estados financieros">
            <a:extLst>
              <a:ext uri="{FF2B5EF4-FFF2-40B4-BE49-F238E27FC236}">
                <a16:creationId xmlns:a16="http://schemas.microsoft.com/office/drawing/2014/main" id="{612AF481-0AA4-47A4-9ECA-5D051E9D98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9129" y="4738061"/>
            <a:ext cx="1921395" cy="10759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o de la casa en blanco y negro - Descargar PNG/SVG transparente">
            <a:hlinkClick r:id="rId9" action="ppaction://hlinksldjump"/>
            <a:extLst>
              <a:ext uri="{FF2B5EF4-FFF2-40B4-BE49-F238E27FC236}">
                <a16:creationId xmlns:a16="http://schemas.microsoft.com/office/drawing/2014/main" id="{B3AD43D6-85C0-4F76-86E5-914AC223FA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33950" y="5226373"/>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6458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269CB-0A62-4EB3-B408-C9B682977460}"/>
              </a:ext>
            </a:extLst>
          </p:cNvPr>
          <p:cNvSpPr>
            <a:spLocks noGrp="1"/>
          </p:cNvSpPr>
          <p:nvPr>
            <p:ph type="title"/>
          </p:nvPr>
        </p:nvSpPr>
        <p:spPr>
          <a:xfrm>
            <a:off x="6081119" y="6357398"/>
            <a:ext cx="3037416" cy="500602"/>
          </a:xfrm>
        </p:spPr>
        <p:txBody>
          <a:bodyPr/>
          <a:lstStyle/>
          <a:p>
            <a:r>
              <a:rPr lang="es-MX" sz="1600" u="sng" dirty="0">
                <a:solidFill>
                  <a:sysClr val="windowText" lastClr="000000"/>
                </a:solidFill>
              </a:rPr>
              <a:t>OPERACIONES DE REPORTO</a:t>
            </a:r>
            <a:endParaRPr lang="es-ES" sz="1600" u="sng" dirty="0">
              <a:solidFill>
                <a:sysClr val="windowText" lastClr="000000"/>
              </a:solidFill>
            </a:endParaRPr>
          </a:p>
        </p:txBody>
      </p:sp>
      <p:graphicFrame>
        <p:nvGraphicFramePr>
          <p:cNvPr id="4" name="Marcador de contenido 3">
            <a:extLst>
              <a:ext uri="{FF2B5EF4-FFF2-40B4-BE49-F238E27FC236}">
                <a16:creationId xmlns:a16="http://schemas.microsoft.com/office/drawing/2014/main" id="{DDDFBAB5-E40E-4D2E-A0E2-B051142EE12E}"/>
              </a:ext>
            </a:extLst>
          </p:cNvPr>
          <p:cNvGraphicFramePr>
            <a:graphicFrameLocks noGrp="1"/>
          </p:cNvGraphicFramePr>
          <p:nvPr>
            <p:ph idx="1"/>
            <p:extLst>
              <p:ext uri="{D42A27DB-BD31-4B8C-83A1-F6EECF244321}">
                <p14:modId xmlns:p14="http://schemas.microsoft.com/office/powerpoint/2010/main" val="3536516705"/>
              </p:ext>
            </p:extLst>
          </p:nvPr>
        </p:nvGraphicFramePr>
        <p:xfrm>
          <a:off x="273908" y="2348880"/>
          <a:ext cx="1143792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cono de la casa en blanco y negro - Descargar PNG/SVG transparente">
            <a:hlinkClick r:id="rId7" action="ppaction://hlinksldjump"/>
            <a:extLst>
              <a:ext uri="{FF2B5EF4-FFF2-40B4-BE49-F238E27FC236}">
                <a16:creationId xmlns:a16="http://schemas.microsoft.com/office/drawing/2014/main" id="{B3AD43D6-85C0-4F76-86E5-914AC223FAE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33950" y="5226373"/>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BDD55EE3-0823-4BAA-B790-35F098C44D9F}"/>
              </a:ext>
            </a:extLst>
          </p:cNvPr>
          <p:cNvSpPr/>
          <p:nvPr/>
        </p:nvSpPr>
        <p:spPr>
          <a:xfrm>
            <a:off x="550590" y="260648"/>
            <a:ext cx="28083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Estructura de la operación de reporto</a:t>
            </a:r>
            <a:endParaRPr lang="es-EC" dirty="0"/>
          </a:p>
        </p:txBody>
      </p:sp>
      <p:pic>
        <p:nvPicPr>
          <p:cNvPr id="8" name="Imagen 7">
            <a:extLst>
              <a:ext uri="{FF2B5EF4-FFF2-40B4-BE49-F238E27FC236}">
                <a16:creationId xmlns:a16="http://schemas.microsoft.com/office/drawing/2014/main" id="{0146EFD2-BB2C-42A4-82F3-828AF4749B7E}"/>
              </a:ext>
            </a:extLst>
          </p:cNvPr>
          <p:cNvPicPr>
            <a:picLocks noChangeAspect="1"/>
          </p:cNvPicPr>
          <p:nvPr/>
        </p:nvPicPr>
        <p:blipFill>
          <a:blip r:embed="rId9"/>
          <a:stretch>
            <a:fillRect/>
          </a:stretch>
        </p:blipFill>
        <p:spPr>
          <a:xfrm>
            <a:off x="0" y="1116437"/>
            <a:ext cx="12190413" cy="880709"/>
          </a:xfrm>
          <a:prstGeom prst="rect">
            <a:avLst/>
          </a:prstGeom>
        </p:spPr>
      </p:pic>
    </p:spTree>
    <p:extLst>
      <p:ext uri="{BB962C8B-B14F-4D97-AF65-F5344CB8AC3E}">
        <p14:creationId xmlns:p14="http://schemas.microsoft.com/office/powerpoint/2010/main" val="397995887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397C8F5-765B-4FD4-B74E-2F3CB967084E}"/>
              </a:ext>
            </a:extLst>
          </p:cNvPr>
          <p:cNvPicPr>
            <a:picLocks noChangeAspect="1"/>
          </p:cNvPicPr>
          <p:nvPr/>
        </p:nvPicPr>
        <p:blipFill>
          <a:blip r:embed="rId2"/>
          <a:stretch>
            <a:fillRect/>
          </a:stretch>
        </p:blipFill>
        <p:spPr>
          <a:xfrm>
            <a:off x="46533" y="129903"/>
            <a:ext cx="4680521" cy="1077736"/>
          </a:xfrm>
          <a:prstGeom prst="rect">
            <a:avLst/>
          </a:prstGeom>
        </p:spPr>
      </p:pic>
      <p:pic>
        <p:nvPicPr>
          <p:cNvPr id="8" name="Imagen 7">
            <a:extLst>
              <a:ext uri="{FF2B5EF4-FFF2-40B4-BE49-F238E27FC236}">
                <a16:creationId xmlns:a16="http://schemas.microsoft.com/office/drawing/2014/main" id="{D453E19A-A803-4039-BF14-A865CEB2AE70}"/>
              </a:ext>
            </a:extLst>
          </p:cNvPr>
          <p:cNvPicPr>
            <a:picLocks noChangeAspect="1"/>
          </p:cNvPicPr>
          <p:nvPr/>
        </p:nvPicPr>
        <p:blipFill>
          <a:blip r:embed="rId3"/>
          <a:stretch>
            <a:fillRect/>
          </a:stretch>
        </p:blipFill>
        <p:spPr>
          <a:xfrm>
            <a:off x="5807174" y="57150"/>
            <a:ext cx="6238875" cy="2939802"/>
          </a:xfrm>
          <a:prstGeom prst="rect">
            <a:avLst/>
          </a:prstGeom>
        </p:spPr>
      </p:pic>
      <p:pic>
        <p:nvPicPr>
          <p:cNvPr id="9" name="Imagen 8">
            <a:extLst>
              <a:ext uri="{FF2B5EF4-FFF2-40B4-BE49-F238E27FC236}">
                <a16:creationId xmlns:a16="http://schemas.microsoft.com/office/drawing/2014/main" id="{142AF761-CD50-473B-A935-63DF029ABA34}"/>
              </a:ext>
            </a:extLst>
          </p:cNvPr>
          <p:cNvPicPr>
            <a:picLocks noChangeAspect="1"/>
          </p:cNvPicPr>
          <p:nvPr/>
        </p:nvPicPr>
        <p:blipFill>
          <a:blip r:embed="rId4"/>
          <a:stretch>
            <a:fillRect/>
          </a:stretch>
        </p:blipFill>
        <p:spPr>
          <a:xfrm>
            <a:off x="5864324" y="3017231"/>
            <a:ext cx="6181725" cy="3076065"/>
          </a:xfrm>
          <a:prstGeom prst="rect">
            <a:avLst/>
          </a:prstGeom>
        </p:spPr>
      </p:pic>
      <p:pic>
        <p:nvPicPr>
          <p:cNvPr id="10" name="Imagen 9">
            <a:extLst>
              <a:ext uri="{FF2B5EF4-FFF2-40B4-BE49-F238E27FC236}">
                <a16:creationId xmlns:a16="http://schemas.microsoft.com/office/drawing/2014/main" id="{E1F8F4B9-ADB6-44CF-8509-2609F6D46E29}"/>
              </a:ext>
            </a:extLst>
          </p:cNvPr>
          <p:cNvPicPr>
            <a:picLocks noChangeAspect="1"/>
          </p:cNvPicPr>
          <p:nvPr/>
        </p:nvPicPr>
        <p:blipFill>
          <a:blip r:embed="rId5"/>
          <a:stretch>
            <a:fillRect/>
          </a:stretch>
        </p:blipFill>
        <p:spPr>
          <a:xfrm>
            <a:off x="262558" y="1916832"/>
            <a:ext cx="5400601" cy="3286125"/>
          </a:xfrm>
          <a:prstGeom prst="rect">
            <a:avLst/>
          </a:prstGeom>
        </p:spPr>
      </p:pic>
    </p:spTree>
    <p:extLst>
      <p:ext uri="{BB962C8B-B14F-4D97-AF65-F5344CB8AC3E}">
        <p14:creationId xmlns:p14="http://schemas.microsoft.com/office/powerpoint/2010/main" val="32560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E66DA-5274-4AC6-971F-EC78C8FBD8D3}"/>
              </a:ext>
            </a:extLst>
          </p:cNvPr>
          <p:cNvSpPr>
            <a:spLocks noGrp="1"/>
          </p:cNvSpPr>
          <p:nvPr>
            <p:ph type="title"/>
          </p:nvPr>
        </p:nvSpPr>
        <p:spPr>
          <a:xfrm>
            <a:off x="4367014" y="6381328"/>
            <a:ext cx="4405568" cy="346049"/>
          </a:xfrm>
        </p:spPr>
        <p:txBody>
          <a:bodyPr/>
          <a:lstStyle/>
          <a:p>
            <a:r>
              <a:rPr lang="es-EC" sz="1600" u="sng" dirty="0">
                <a:solidFill>
                  <a:srgbClr val="000000"/>
                </a:solidFill>
              </a:rPr>
              <a:t>Evolución de las negociaciones 2010-2019 </a:t>
            </a:r>
            <a:endParaRPr lang="es-ES" sz="1600" u="sng" dirty="0">
              <a:solidFill>
                <a:srgbClr val="000000"/>
              </a:solidFill>
            </a:endParaRPr>
          </a:p>
        </p:txBody>
      </p:sp>
      <p:graphicFrame>
        <p:nvGraphicFramePr>
          <p:cNvPr id="4" name="Gráfico 3">
            <a:extLst>
              <a:ext uri="{FF2B5EF4-FFF2-40B4-BE49-F238E27FC236}">
                <a16:creationId xmlns:a16="http://schemas.microsoft.com/office/drawing/2014/main" id="{6224E768-A883-478D-B9D1-F30D837B9277}"/>
              </a:ext>
            </a:extLst>
          </p:cNvPr>
          <p:cNvGraphicFramePr/>
          <p:nvPr>
            <p:extLst>
              <p:ext uri="{D42A27DB-BD31-4B8C-83A1-F6EECF244321}">
                <p14:modId xmlns:p14="http://schemas.microsoft.com/office/powerpoint/2010/main" val="2576409881"/>
              </p:ext>
            </p:extLst>
          </p:nvPr>
        </p:nvGraphicFramePr>
        <p:xfrm>
          <a:off x="-14005" y="429251"/>
          <a:ext cx="3528392" cy="2172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2287DF25-90B1-4C95-A022-72B0C2013489}"/>
              </a:ext>
            </a:extLst>
          </p:cNvPr>
          <p:cNvGraphicFramePr/>
          <p:nvPr>
            <p:extLst>
              <p:ext uri="{D42A27DB-BD31-4B8C-83A1-F6EECF244321}">
                <p14:modId xmlns:p14="http://schemas.microsoft.com/office/powerpoint/2010/main" val="536370556"/>
              </p:ext>
            </p:extLst>
          </p:nvPr>
        </p:nvGraphicFramePr>
        <p:xfrm>
          <a:off x="3496825" y="429251"/>
          <a:ext cx="4333875" cy="2207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AB16B918-50C1-41D1-B523-D7A16932C871}"/>
              </a:ext>
            </a:extLst>
          </p:cNvPr>
          <p:cNvGraphicFramePr/>
          <p:nvPr>
            <p:extLst>
              <p:ext uri="{D42A27DB-BD31-4B8C-83A1-F6EECF244321}">
                <p14:modId xmlns:p14="http://schemas.microsoft.com/office/powerpoint/2010/main" val="2952952325"/>
              </p:ext>
            </p:extLst>
          </p:nvPr>
        </p:nvGraphicFramePr>
        <p:xfrm>
          <a:off x="7830700" y="429251"/>
          <a:ext cx="4666615" cy="2172438"/>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7E5B99C5-660B-4273-840D-756ED33B644E}"/>
              </a:ext>
            </a:extLst>
          </p:cNvPr>
          <p:cNvSpPr txBox="1"/>
          <p:nvPr/>
        </p:nvSpPr>
        <p:spPr>
          <a:xfrm>
            <a:off x="755795" y="45315"/>
            <a:ext cx="10508518" cy="341632"/>
          </a:xfrm>
          <a:prstGeom prst="rect">
            <a:avLst/>
          </a:prstGeom>
          <a:noFill/>
        </p:spPr>
        <p:txBody>
          <a:bodyPr wrap="none" rtlCol="0">
            <a:spAutoFit/>
          </a:bodyPr>
          <a:lstStyle/>
          <a:p>
            <a:r>
              <a:rPr lang="es-MX" b="1" dirty="0">
                <a:solidFill>
                  <a:sysClr val="windowText" lastClr="000000"/>
                </a:solidFill>
              </a:rPr>
              <a:t>COMPOSICIÓN G.R.                                      CASAS DE VALORES                                       COMPAÑIAS EMISORAS</a:t>
            </a:r>
            <a:endParaRPr lang="es-ES" b="1" dirty="0">
              <a:solidFill>
                <a:sysClr val="windowText" lastClr="000000"/>
              </a:solidFill>
            </a:endParaRPr>
          </a:p>
        </p:txBody>
      </p:sp>
      <p:graphicFrame>
        <p:nvGraphicFramePr>
          <p:cNvPr id="8" name="Gráfico 7">
            <a:extLst>
              <a:ext uri="{FF2B5EF4-FFF2-40B4-BE49-F238E27FC236}">
                <a16:creationId xmlns:a16="http://schemas.microsoft.com/office/drawing/2014/main" id="{EF819891-3BC3-4D08-AE9E-7A32A5AD2B1B}"/>
              </a:ext>
            </a:extLst>
          </p:cNvPr>
          <p:cNvGraphicFramePr/>
          <p:nvPr>
            <p:extLst>
              <p:ext uri="{D42A27DB-BD31-4B8C-83A1-F6EECF244321}">
                <p14:modId xmlns:p14="http://schemas.microsoft.com/office/powerpoint/2010/main" val="1347344697"/>
              </p:ext>
            </p:extLst>
          </p:nvPr>
        </p:nvGraphicFramePr>
        <p:xfrm>
          <a:off x="118543" y="3438128"/>
          <a:ext cx="3096343" cy="27271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a:extLst>
              <a:ext uri="{FF2B5EF4-FFF2-40B4-BE49-F238E27FC236}">
                <a16:creationId xmlns:a16="http://schemas.microsoft.com/office/drawing/2014/main" id="{4B4391EC-C07C-418E-B7F2-94BADFFEB565}"/>
              </a:ext>
            </a:extLst>
          </p:cNvPr>
          <p:cNvGraphicFramePr/>
          <p:nvPr>
            <p:extLst>
              <p:ext uri="{D42A27DB-BD31-4B8C-83A1-F6EECF244321}">
                <p14:modId xmlns:p14="http://schemas.microsoft.com/office/powerpoint/2010/main" val="3299832410"/>
              </p:ext>
            </p:extLst>
          </p:nvPr>
        </p:nvGraphicFramePr>
        <p:xfrm>
          <a:off x="3286894" y="3438128"/>
          <a:ext cx="4536504" cy="27271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a:extLst>
              <a:ext uri="{FF2B5EF4-FFF2-40B4-BE49-F238E27FC236}">
                <a16:creationId xmlns:a16="http://schemas.microsoft.com/office/drawing/2014/main" id="{A8E774B8-580E-44A3-BA26-7EC6273C6FBC}"/>
              </a:ext>
            </a:extLst>
          </p:cNvPr>
          <p:cNvGraphicFramePr/>
          <p:nvPr>
            <p:extLst>
              <p:ext uri="{D42A27DB-BD31-4B8C-83A1-F6EECF244321}">
                <p14:modId xmlns:p14="http://schemas.microsoft.com/office/powerpoint/2010/main" val="4169425439"/>
              </p:ext>
            </p:extLst>
          </p:nvPr>
        </p:nvGraphicFramePr>
        <p:xfrm>
          <a:off x="8250671" y="3596486"/>
          <a:ext cx="3821200" cy="2410460"/>
        </p:xfrm>
        <a:graphic>
          <a:graphicData uri="http://schemas.openxmlformats.org/drawingml/2006/chart">
            <c:chart xmlns:c="http://schemas.openxmlformats.org/drawingml/2006/chart" xmlns:r="http://schemas.openxmlformats.org/officeDocument/2006/relationships" r:id="rId8"/>
          </a:graphicData>
        </a:graphic>
      </p:graphicFrame>
      <p:sp>
        <p:nvSpPr>
          <p:cNvPr id="12" name="CuadroTexto 11">
            <a:extLst>
              <a:ext uri="{FF2B5EF4-FFF2-40B4-BE49-F238E27FC236}">
                <a16:creationId xmlns:a16="http://schemas.microsoft.com/office/drawing/2014/main" id="{91FC38E9-BAA2-4FBA-92DE-916D5551A55C}"/>
              </a:ext>
            </a:extLst>
          </p:cNvPr>
          <p:cNvSpPr txBox="1"/>
          <p:nvPr/>
        </p:nvSpPr>
        <p:spPr>
          <a:xfrm>
            <a:off x="755794" y="2909305"/>
            <a:ext cx="13490937" cy="341632"/>
          </a:xfrm>
          <a:prstGeom prst="rect">
            <a:avLst/>
          </a:prstGeom>
          <a:noFill/>
        </p:spPr>
        <p:txBody>
          <a:bodyPr wrap="none" rtlCol="0">
            <a:spAutoFit/>
          </a:bodyPr>
          <a:lstStyle/>
          <a:p>
            <a:r>
              <a:rPr lang="es-MX" b="1" dirty="0">
                <a:solidFill>
                  <a:sysClr val="windowText" lastClr="000000"/>
                </a:solidFill>
              </a:rPr>
              <a:t>EVOLUCIÓN                                             MONTOS NEGOCIADOS	                       RENDIMIENTOS PROMEDIO                                                   </a:t>
            </a:r>
            <a:endParaRPr lang="es-ES" b="1" dirty="0">
              <a:solidFill>
                <a:sysClr val="windowText" lastClr="000000"/>
              </a:solidFill>
            </a:endParaRPr>
          </a:p>
        </p:txBody>
      </p:sp>
      <p:sp>
        <p:nvSpPr>
          <p:cNvPr id="11" name="Diagrama de flujo: conector fuera de página 10">
            <a:extLst>
              <a:ext uri="{FF2B5EF4-FFF2-40B4-BE49-F238E27FC236}">
                <a16:creationId xmlns:a16="http://schemas.microsoft.com/office/drawing/2014/main" id="{6F34198E-0DD9-4A76-8C63-F88632B10CF4}"/>
              </a:ext>
            </a:extLst>
          </p:cNvPr>
          <p:cNvSpPr/>
          <p:nvPr/>
        </p:nvSpPr>
        <p:spPr>
          <a:xfrm>
            <a:off x="660991" y="6352495"/>
            <a:ext cx="2011445" cy="460190"/>
          </a:xfrm>
          <a:prstGeom prst="flowChartOffpageConnector">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RESULTADOS</a:t>
            </a:r>
          </a:p>
        </p:txBody>
      </p:sp>
      <p:pic>
        <p:nvPicPr>
          <p:cNvPr id="3" name="Picture 2" descr="Icono de la casa en blanco y negro - Descargar PNG/SVG transparente">
            <a:hlinkClick r:id="rId9" action="ppaction://hlinksldjump"/>
            <a:extLst>
              <a:ext uri="{FF2B5EF4-FFF2-40B4-BE49-F238E27FC236}">
                <a16:creationId xmlns:a16="http://schemas.microsoft.com/office/drawing/2014/main" id="{A705DBCD-1060-4F0C-A7E6-826682E63B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049" y="117260"/>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9784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9F632-BB68-4075-8A42-BD1F13D977DA}"/>
              </a:ext>
            </a:extLst>
          </p:cNvPr>
          <p:cNvSpPr>
            <a:spLocks noGrp="1"/>
          </p:cNvSpPr>
          <p:nvPr>
            <p:ph type="title"/>
          </p:nvPr>
        </p:nvSpPr>
        <p:spPr>
          <a:xfrm>
            <a:off x="1846734" y="6309320"/>
            <a:ext cx="7357896" cy="436911"/>
          </a:xfrm>
        </p:spPr>
        <p:txBody>
          <a:bodyPr/>
          <a:lstStyle/>
          <a:p>
            <a:r>
              <a:rPr lang="es-ES" sz="1600" u="sng" dirty="0">
                <a:solidFill>
                  <a:srgbClr val="000000"/>
                </a:solidFill>
              </a:rPr>
              <a:t>Análisis de los datos de las encuestas. (SATISFACCIÓN DEL INVERSIONISTA)</a:t>
            </a:r>
            <a:br>
              <a:rPr lang="es-ES" sz="1600" u="sng" dirty="0">
                <a:solidFill>
                  <a:srgbClr val="000000"/>
                </a:solidFill>
              </a:rPr>
            </a:br>
            <a:endParaRPr lang="es-ES" sz="1600" u="sng" dirty="0">
              <a:solidFill>
                <a:srgbClr val="000000"/>
              </a:solidFill>
            </a:endParaRPr>
          </a:p>
        </p:txBody>
      </p:sp>
      <p:graphicFrame>
        <p:nvGraphicFramePr>
          <p:cNvPr id="6" name="Gráfico 5">
            <a:extLst>
              <a:ext uri="{FF2B5EF4-FFF2-40B4-BE49-F238E27FC236}">
                <a16:creationId xmlns:a16="http://schemas.microsoft.com/office/drawing/2014/main" id="{3C88A795-C832-4213-B962-5BF36D6FF5DD}"/>
              </a:ext>
            </a:extLst>
          </p:cNvPr>
          <p:cNvGraphicFramePr>
            <a:graphicFrameLocks/>
          </p:cNvGraphicFramePr>
          <p:nvPr>
            <p:extLst>
              <p:ext uri="{D42A27DB-BD31-4B8C-83A1-F6EECF244321}">
                <p14:modId xmlns:p14="http://schemas.microsoft.com/office/powerpoint/2010/main" val="3548206096"/>
              </p:ext>
            </p:extLst>
          </p:nvPr>
        </p:nvGraphicFramePr>
        <p:xfrm>
          <a:off x="163674" y="188640"/>
          <a:ext cx="3366120" cy="2344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55D41E07-7BCA-492B-9FCD-1F1ABF4D065D}"/>
              </a:ext>
            </a:extLst>
          </p:cNvPr>
          <p:cNvGraphicFramePr>
            <a:graphicFrameLocks/>
          </p:cNvGraphicFramePr>
          <p:nvPr>
            <p:extLst>
              <p:ext uri="{D42A27DB-BD31-4B8C-83A1-F6EECF244321}">
                <p14:modId xmlns:p14="http://schemas.microsoft.com/office/powerpoint/2010/main" val="2057107370"/>
              </p:ext>
            </p:extLst>
          </p:nvPr>
        </p:nvGraphicFramePr>
        <p:xfrm>
          <a:off x="4150990" y="188640"/>
          <a:ext cx="3510136" cy="2344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81E003F8-A972-434E-A4AA-D0A46F6CBC33}"/>
              </a:ext>
            </a:extLst>
          </p:cNvPr>
          <p:cNvGraphicFramePr>
            <a:graphicFrameLocks/>
          </p:cNvGraphicFramePr>
          <p:nvPr>
            <p:extLst>
              <p:ext uri="{D42A27DB-BD31-4B8C-83A1-F6EECF244321}">
                <p14:modId xmlns:p14="http://schemas.microsoft.com/office/powerpoint/2010/main" val="3669145114"/>
              </p:ext>
            </p:extLst>
          </p:nvPr>
        </p:nvGraphicFramePr>
        <p:xfrm>
          <a:off x="8269965" y="188640"/>
          <a:ext cx="3510136" cy="2310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D9FD26AD-37BA-4C67-ADD0-00CFBDE6C936}"/>
              </a:ext>
            </a:extLst>
          </p:cNvPr>
          <p:cNvGraphicFramePr>
            <a:graphicFrameLocks/>
          </p:cNvGraphicFramePr>
          <p:nvPr>
            <p:extLst>
              <p:ext uri="{D42A27DB-BD31-4B8C-83A1-F6EECF244321}">
                <p14:modId xmlns:p14="http://schemas.microsoft.com/office/powerpoint/2010/main" val="2410881143"/>
              </p:ext>
            </p:extLst>
          </p:nvPr>
        </p:nvGraphicFramePr>
        <p:xfrm>
          <a:off x="141258" y="3152777"/>
          <a:ext cx="3388536" cy="2344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6B66ADBE-2BCB-4452-8ACB-3D385EBEB74F}"/>
              </a:ext>
            </a:extLst>
          </p:cNvPr>
          <p:cNvGraphicFramePr>
            <a:graphicFrameLocks/>
          </p:cNvGraphicFramePr>
          <p:nvPr>
            <p:extLst>
              <p:ext uri="{D42A27DB-BD31-4B8C-83A1-F6EECF244321}">
                <p14:modId xmlns:p14="http://schemas.microsoft.com/office/powerpoint/2010/main" val="830310142"/>
              </p:ext>
            </p:extLst>
          </p:nvPr>
        </p:nvGraphicFramePr>
        <p:xfrm>
          <a:off x="4122277" y="3172353"/>
          <a:ext cx="3538849" cy="2324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a:extLst>
              <a:ext uri="{FF2B5EF4-FFF2-40B4-BE49-F238E27FC236}">
                <a16:creationId xmlns:a16="http://schemas.microsoft.com/office/drawing/2014/main" id="{F0546BF0-32E0-4384-BF20-E4E3FB25F222}"/>
              </a:ext>
            </a:extLst>
          </p:cNvPr>
          <p:cNvGraphicFramePr>
            <a:graphicFrameLocks/>
          </p:cNvGraphicFramePr>
          <p:nvPr>
            <p:extLst>
              <p:ext uri="{D42A27DB-BD31-4B8C-83A1-F6EECF244321}">
                <p14:modId xmlns:p14="http://schemas.microsoft.com/office/powerpoint/2010/main" val="4165943151"/>
              </p:ext>
            </p:extLst>
          </p:nvPr>
        </p:nvGraphicFramePr>
        <p:xfrm>
          <a:off x="8230348" y="3152777"/>
          <a:ext cx="3549753" cy="2324812"/>
        </p:xfrm>
        <a:graphic>
          <a:graphicData uri="http://schemas.openxmlformats.org/drawingml/2006/chart">
            <c:chart xmlns:c="http://schemas.openxmlformats.org/drawingml/2006/chart" xmlns:r="http://schemas.openxmlformats.org/officeDocument/2006/relationships" r:id="rId7"/>
          </a:graphicData>
        </a:graphic>
      </p:graphicFrame>
      <p:sp>
        <p:nvSpPr>
          <p:cNvPr id="13" name="CuadroTexto 12">
            <a:extLst>
              <a:ext uri="{FF2B5EF4-FFF2-40B4-BE49-F238E27FC236}">
                <a16:creationId xmlns:a16="http://schemas.microsoft.com/office/drawing/2014/main" id="{B3C01710-6808-4A6A-B4CE-6A021D929D21}"/>
              </a:ext>
            </a:extLst>
          </p:cNvPr>
          <p:cNvSpPr txBox="1"/>
          <p:nvPr/>
        </p:nvSpPr>
        <p:spPr>
          <a:xfrm>
            <a:off x="550590" y="2662299"/>
            <a:ext cx="10744352" cy="341632"/>
          </a:xfrm>
          <a:prstGeom prst="rect">
            <a:avLst/>
          </a:prstGeom>
          <a:noFill/>
        </p:spPr>
        <p:txBody>
          <a:bodyPr wrap="none" rtlCol="0">
            <a:spAutoFit/>
          </a:bodyPr>
          <a:lstStyle/>
          <a:p>
            <a:r>
              <a:rPr lang="es-MX" b="1" dirty="0">
                <a:solidFill>
                  <a:sysClr val="windowText" lastClr="000000"/>
                </a:solidFill>
              </a:rPr>
              <a:t>PREGUNTA  1                                                               PREGUNTA  2	                                                  PREGUNTA 3</a:t>
            </a:r>
            <a:endParaRPr lang="es-ES" b="1" dirty="0">
              <a:solidFill>
                <a:sysClr val="windowText" lastClr="000000"/>
              </a:solidFill>
            </a:endParaRPr>
          </a:p>
        </p:txBody>
      </p:sp>
      <p:sp>
        <p:nvSpPr>
          <p:cNvPr id="14" name="CuadroTexto 13">
            <a:extLst>
              <a:ext uri="{FF2B5EF4-FFF2-40B4-BE49-F238E27FC236}">
                <a16:creationId xmlns:a16="http://schemas.microsoft.com/office/drawing/2014/main" id="{17F90657-C566-4C51-AE32-29EEE3B1E506}"/>
              </a:ext>
            </a:extLst>
          </p:cNvPr>
          <p:cNvSpPr txBox="1"/>
          <p:nvPr/>
        </p:nvSpPr>
        <p:spPr>
          <a:xfrm>
            <a:off x="801846" y="5571399"/>
            <a:ext cx="10744352" cy="341632"/>
          </a:xfrm>
          <a:prstGeom prst="rect">
            <a:avLst/>
          </a:prstGeom>
          <a:noFill/>
        </p:spPr>
        <p:txBody>
          <a:bodyPr wrap="none" rtlCol="0">
            <a:spAutoFit/>
          </a:bodyPr>
          <a:lstStyle/>
          <a:p>
            <a:r>
              <a:rPr lang="es-MX" b="1" dirty="0">
                <a:solidFill>
                  <a:sysClr val="windowText" lastClr="000000"/>
                </a:solidFill>
              </a:rPr>
              <a:t>PREGUNTA  4                                                                PREGUNTA  5	                                                 PREGUNTA 6</a:t>
            </a:r>
            <a:endParaRPr lang="es-ES" b="1" dirty="0">
              <a:solidFill>
                <a:sysClr val="windowText" lastClr="000000"/>
              </a:solidFill>
            </a:endParaRPr>
          </a:p>
        </p:txBody>
      </p:sp>
      <p:pic>
        <p:nvPicPr>
          <p:cNvPr id="3" name="Picture 2" descr="Icono de la casa en blanco y negro - Descargar PNG/SVG transparente">
            <a:hlinkClick r:id="rId8" action="ppaction://hlinksldjump"/>
            <a:extLst>
              <a:ext uri="{FF2B5EF4-FFF2-40B4-BE49-F238E27FC236}">
                <a16:creationId xmlns:a16="http://schemas.microsoft.com/office/drawing/2014/main" id="{E9ED3D65-7E6E-4D88-B095-D58BA6BD8E1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856" y="6057615"/>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6914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9F632-BB68-4075-8A42-BD1F13D977DA}"/>
              </a:ext>
            </a:extLst>
          </p:cNvPr>
          <p:cNvSpPr>
            <a:spLocks noGrp="1"/>
          </p:cNvSpPr>
          <p:nvPr>
            <p:ph type="title"/>
          </p:nvPr>
        </p:nvSpPr>
        <p:spPr>
          <a:xfrm>
            <a:off x="1846734" y="6309320"/>
            <a:ext cx="7357896" cy="436911"/>
          </a:xfrm>
        </p:spPr>
        <p:txBody>
          <a:bodyPr/>
          <a:lstStyle/>
          <a:p>
            <a:r>
              <a:rPr lang="es-ES" sz="1600" u="sng" dirty="0">
                <a:solidFill>
                  <a:srgbClr val="000000"/>
                </a:solidFill>
              </a:rPr>
              <a:t>Análisis de los datos de las encuestas. (SATISFACCIÓN DEL INVERSIONISTA)</a:t>
            </a:r>
            <a:br>
              <a:rPr lang="es-ES" sz="1600" u="sng" dirty="0">
                <a:solidFill>
                  <a:srgbClr val="000000"/>
                </a:solidFill>
              </a:rPr>
            </a:br>
            <a:endParaRPr lang="es-ES" sz="1600" u="sng" dirty="0">
              <a:solidFill>
                <a:srgbClr val="000000"/>
              </a:solidFill>
            </a:endParaRPr>
          </a:p>
        </p:txBody>
      </p:sp>
      <p:graphicFrame>
        <p:nvGraphicFramePr>
          <p:cNvPr id="3" name="Gráfico 2">
            <a:extLst>
              <a:ext uri="{FF2B5EF4-FFF2-40B4-BE49-F238E27FC236}">
                <a16:creationId xmlns:a16="http://schemas.microsoft.com/office/drawing/2014/main" id="{40127975-F440-4167-983F-0098890EEC2B}"/>
              </a:ext>
            </a:extLst>
          </p:cNvPr>
          <p:cNvGraphicFramePr>
            <a:graphicFrameLocks/>
          </p:cNvGraphicFramePr>
          <p:nvPr>
            <p:extLst>
              <p:ext uri="{D42A27DB-BD31-4B8C-83A1-F6EECF244321}">
                <p14:modId xmlns:p14="http://schemas.microsoft.com/office/powerpoint/2010/main" val="1737654710"/>
              </p:ext>
            </p:extLst>
          </p:nvPr>
        </p:nvGraphicFramePr>
        <p:xfrm>
          <a:off x="190550" y="613476"/>
          <a:ext cx="3312368" cy="2114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4530215A-8DCC-4CAD-BFE7-B1B6E1360803}"/>
              </a:ext>
            </a:extLst>
          </p:cNvPr>
          <p:cNvGraphicFramePr>
            <a:graphicFrameLocks/>
          </p:cNvGraphicFramePr>
          <p:nvPr>
            <p:extLst>
              <p:ext uri="{D42A27DB-BD31-4B8C-83A1-F6EECF244321}">
                <p14:modId xmlns:p14="http://schemas.microsoft.com/office/powerpoint/2010/main" val="2548631157"/>
              </p:ext>
            </p:extLst>
          </p:nvPr>
        </p:nvGraphicFramePr>
        <p:xfrm>
          <a:off x="4132970" y="606704"/>
          <a:ext cx="3528392" cy="2114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40E85C3C-4179-45BD-B1DC-513A629DED58}"/>
              </a:ext>
            </a:extLst>
          </p:cNvPr>
          <p:cNvGraphicFramePr>
            <a:graphicFrameLocks/>
          </p:cNvGraphicFramePr>
          <p:nvPr>
            <p:extLst>
              <p:ext uri="{D42A27DB-BD31-4B8C-83A1-F6EECF244321}">
                <p14:modId xmlns:p14="http://schemas.microsoft.com/office/powerpoint/2010/main" val="799087284"/>
              </p:ext>
            </p:extLst>
          </p:nvPr>
        </p:nvGraphicFramePr>
        <p:xfrm>
          <a:off x="8309297" y="622666"/>
          <a:ext cx="3671912" cy="21076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65EF564A-CDBA-4FAE-A0ED-4629A8108701}"/>
              </a:ext>
            </a:extLst>
          </p:cNvPr>
          <p:cNvGraphicFramePr>
            <a:graphicFrameLocks/>
          </p:cNvGraphicFramePr>
          <p:nvPr>
            <p:extLst>
              <p:ext uri="{D42A27DB-BD31-4B8C-83A1-F6EECF244321}">
                <p14:modId xmlns:p14="http://schemas.microsoft.com/office/powerpoint/2010/main" val="1597555898"/>
              </p:ext>
            </p:extLst>
          </p:nvPr>
        </p:nvGraphicFramePr>
        <p:xfrm>
          <a:off x="174888" y="3311270"/>
          <a:ext cx="3312368" cy="2114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174A1109-D4A4-48A7-B640-9AE8C1DCCB00}"/>
              </a:ext>
            </a:extLst>
          </p:cNvPr>
          <p:cNvGraphicFramePr>
            <a:graphicFrameLocks/>
          </p:cNvGraphicFramePr>
          <p:nvPr>
            <p:extLst>
              <p:ext uri="{D42A27DB-BD31-4B8C-83A1-F6EECF244321}">
                <p14:modId xmlns:p14="http://schemas.microsoft.com/office/powerpoint/2010/main" val="1311624380"/>
              </p:ext>
            </p:extLst>
          </p:nvPr>
        </p:nvGraphicFramePr>
        <p:xfrm>
          <a:off x="4120136" y="3332827"/>
          <a:ext cx="3541226" cy="20928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94D8B48-1E4C-406A-ADA8-5254BDB0EBBF}"/>
              </a:ext>
            </a:extLst>
          </p:cNvPr>
          <p:cNvGraphicFramePr>
            <a:graphicFrameLocks/>
          </p:cNvGraphicFramePr>
          <p:nvPr>
            <p:extLst>
              <p:ext uri="{D42A27DB-BD31-4B8C-83A1-F6EECF244321}">
                <p14:modId xmlns:p14="http://schemas.microsoft.com/office/powerpoint/2010/main" val="2030916837"/>
              </p:ext>
            </p:extLst>
          </p:nvPr>
        </p:nvGraphicFramePr>
        <p:xfrm>
          <a:off x="8279415" y="3277587"/>
          <a:ext cx="3701794" cy="2107668"/>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8">
            <a:extLst>
              <a:ext uri="{FF2B5EF4-FFF2-40B4-BE49-F238E27FC236}">
                <a16:creationId xmlns:a16="http://schemas.microsoft.com/office/drawing/2014/main" id="{CE2C675A-9662-44FF-9544-1147F3F60C4A}"/>
              </a:ext>
            </a:extLst>
          </p:cNvPr>
          <p:cNvSpPr txBox="1"/>
          <p:nvPr/>
        </p:nvSpPr>
        <p:spPr>
          <a:xfrm>
            <a:off x="800894" y="2862271"/>
            <a:ext cx="10744352" cy="341632"/>
          </a:xfrm>
          <a:prstGeom prst="rect">
            <a:avLst/>
          </a:prstGeom>
          <a:noFill/>
        </p:spPr>
        <p:txBody>
          <a:bodyPr wrap="none" rtlCol="0">
            <a:spAutoFit/>
          </a:bodyPr>
          <a:lstStyle/>
          <a:p>
            <a:r>
              <a:rPr lang="es-MX" b="1" dirty="0">
                <a:solidFill>
                  <a:sysClr val="windowText" lastClr="000000"/>
                </a:solidFill>
              </a:rPr>
              <a:t>PREGUNTA   7                                                              PREGUNTA  8	                                               PREGUNTA 9</a:t>
            </a:r>
            <a:endParaRPr lang="es-ES" b="1" dirty="0">
              <a:solidFill>
                <a:sysClr val="windowText" lastClr="000000"/>
              </a:solidFill>
            </a:endParaRPr>
          </a:p>
        </p:txBody>
      </p:sp>
      <p:sp>
        <p:nvSpPr>
          <p:cNvPr id="10" name="CuadroTexto 9">
            <a:extLst>
              <a:ext uri="{FF2B5EF4-FFF2-40B4-BE49-F238E27FC236}">
                <a16:creationId xmlns:a16="http://schemas.microsoft.com/office/drawing/2014/main" id="{E92B0553-7D9F-4FC4-BD09-2B5E57E7485C}"/>
              </a:ext>
            </a:extLst>
          </p:cNvPr>
          <p:cNvSpPr txBox="1"/>
          <p:nvPr/>
        </p:nvSpPr>
        <p:spPr>
          <a:xfrm>
            <a:off x="795810" y="5594018"/>
            <a:ext cx="10600338" cy="341632"/>
          </a:xfrm>
          <a:prstGeom prst="rect">
            <a:avLst/>
          </a:prstGeom>
          <a:noFill/>
        </p:spPr>
        <p:txBody>
          <a:bodyPr wrap="none" rtlCol="0">
            <a:spAutoFit/>
          </a:bodyPr>
          <a:lstStyle/>
          <a:p>
            <a:r>
              <a:rPr lang="es-MX" b="1" dirty="0">
                <a:solidFill>
                  <a:sysClr val="windowText" lastClr="000000"/>
                </a:solidFill>
              </a:rPr>
              <a:t>PREGUNTA  10                                                            PREGUNTA  11	                                                PREGUNTA 12</a:t>
            </a:r>
            <a:endParaRPr lang="es-ES" b="1" dirty="0">
              <a:solidFill>
                <a:sysClr val="windowText" lastClr="000000"/>
              </a:solidFill>
            </a:endParaRPr>
          </a:p>
        </p:txBody>
      </p:sp>
      <p:pic>
        <p:nvPicPr>
          <p:cNvPr id="12" name="Picture 2" descr="Icono de la casa en blanco y negro - Descargar PNG/SVG transparente">
            <a:hlinkClick r:id="rId8" action="ppaction://hlinksldjump"/>
            <a:extLst>
              <a:ext uri="{FF2B5EF4-FFF2-40B4-BE49-F238E27FC236}">
                <a16:creationId xmlns:a16="http://schemas.microsoft.com/office/drawing/2014/main" id="{69616F5A-CC63-4334-ADE5-5FFAAE6E70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550" y="6035162"/>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5162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9F632-BB68-4075-8A42-BD1F13D977DA}"/>
              </a:ext>
            </a:extLst>
          </p:cNvPr>
          <p:cNvSpPr>
            <a:spLocks noGrp="1"/>
          </p:cNvSpPr>
          <p:nvPr>
            <p:ph type="title"/>
          </p:nvPr>
        </p:nvSpPr>
        <p:spPr>
          <a:xfrm>
            <a:off x="1846734" y="6309320"/>
            <a:ext cx="7357896" cy="436911"/>
          </a:xfrm>
        </p:spPr>
        <p:txBody>
          <a:bodyPr/>
          <a:lstStyle/>
          <a:p>
            <a:r>
              <a:rPr lang="es-ES" sz="1600" u="sng" dirty="0">
                <a:solidFill>
                  <a:srgbClr val="000000"/>
                </a:solidFill>
              </a:rPr>
              <a:t>Análisis de los datos de las encuestas. (SATISFACCIÓN DEL INVERSIONISTA)</a:t>
            </a:r>
            <a:br>
              <a:rPr lang="es-ES" sz="1600" u="sng" dirty="0">
                <a:solidFill>
                  <a:srgbClr val="000000"/>
                </a:solidFill>
              </a:rPr>
            </a:br>
            <a:endParaRPr lang="es-ES" sz="1600" u="sng" dirty="0">
              <a:solidFill>
                <a:srgbClr val="000000"/>
              </a:solidFill>
            </a:endParaRPr>
          </a:p>
        </p:txBody>
      </p:sp>
      <p:graphicFrame>
        <p:nvGraphicFramePr>
          <p:cNvPr id="3" name="Gráfico 2">
            <a:extLst>
              <a:ext uri="{FF2B5EF4-FFF2-40B4-BE49-F238E27FC236}">
                <a16:creationId xmlns:a16="http://schemas.microsoft.com/office/drawing/2014/main" id="{507BAD0A-C8C3-4329-A993-D1A07131FA1A}"/>
              </a:ext>
            </a:extLst>
          </p:cNvPr>
          <p:cNvGraphicFramePr>
            <a:graphicFrameLocks/>
          </p:cNvGraphicFramePr>
          <p:nvPr>
            <p:extLst>
              <p:ext uri="{D42A27DB-BD31-4B8C-83A1-F6EECF244321}">
                <p14:modId xmlns:p14="http://schemas.microsoft.com/office/powerpoint/2010/main" val="2613997858"/>
              </p:ext>
            </p:extLst>
          </p:nvPr>
        </p:nvGraphicFramePr>
        <p:xfrm>
          <a:off x="294496" y="815974"/>
          <a:ext cx="3352438" cy="2246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03A9AEDC-C8FA-44FE-B14B-4911F2C592FC}"/>
              </a:ext>
            </a:extLst>
          </p:cNvPr>
          <p:cNvGraphicFramePr>
            <a:graphicFrameLocks/>
          </p:cNvGraphicFramePr>
          <p:nvPr>
            <p:extLst>
              <p:ext uri="{D42A27DB-BD31-4B8C-83A1-F6EECF244321}">
                <p14:modId xmlns:p14="http://schemas.microsoft.com/office/powerpoint/2010/main" val="3706203858"/>
              </p:ext>
            </p:extLst>
          </p:nvPr>
        </p:nvGraphicFramePr>
        <p:xfrm>
          <a:off x="4384340" y="815974"/>
          <a:ext cx="3352439" cy="2230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14AD20F0-AFCA-473A-9A06-E18AD02E0B93}"/>
              </a:ext>
            </a:extLst>
          </p:cNvPr>
          <p:cNvGraphicFramePr>
            <a:graphicFrameLocks/>
          </p:cNvGraphicFramePr>
          <p:nvPr>
            <p:extLst>
              <p:ext uri="{D42A27DB-BD31-4B8C-83A1-F6EECF244321}">
                <p14:modId xmlns:p14="http://schemas.microsoft.com/office/powerpoint/2010/main" val="1955969422"/>
              </p:ext>
            </p:extLst>
          </p:nvPr>
        </p:nvGraphicFramePr>
        <p:xfrm>
          <a:off x="8282438" y="815973"/>
          <a:ext cx="3613479" cy="2230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D3D39DE-965C-4563-92BC-0A03741DB13B}"/>
              </a:ext>
            </a:extLst>
          </p:cNvPr>
          <p:cNvGraphicFramePr>
            <a:graphicFrameLocks/>
          </p:cNvGraphicFramePr>
          <p:nvPr>
            <p:extLst>
              <p:ext uri="{D42A27DB-BD31-4B8C-83A1-F6EECF244321}">
                <p14:modId xmlns:p14="http://schemas.microsoft.com/office/powerpoint/2010/main" val="3354650302"/>
              </p:ext>
            </p:extLst>
          </p:nvPr>
        </p:nvGraphicFramePr>
        <p:xfrm>
          <a:off x="1528578" y="3490289"/>
          <a:ext cx="4063340" cy="2255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693041E9-E9E1-433B-94C5-43E2CD7F26FC}"/>
              </a:ext>
            </a:extLst>
          </p:cNvPr>
          <p:cNvGraphicFramePr>
            <a:graphicFrameLocks/>
          </p:cNvGraphicFramePr>
          <p:nvPr>
            <p:extLst>
              <p:ext uri="{D42A27DB-BD31-4B8C-83A1-F6EECF244321}">
                <p14:modId xmlns:p14="http://schemas.microsoft.com/office/powerpoint/2010/main" val="2339305564"/>
              </p:ext>
            </p:extLst>
          </p:nvPr>
        </p:nvGraphicFramePr>
        <p:xfrm>
          <a:off x="6598496" y="3515340"/>
          <a:ext cx="3903876" cy="2230091"/>
        </p:xfrm>
        <a:graphic>
          <a:graphicData uri="http://schemas.openxmlformats.org/drawingml/2006/chart">
            <c:chart xmlns:c="http://schemas.openxmlformats.org/drawingml/2006/chart" xmlns:r="http://schemas.openxmlformats.org/officeDocument/2006/relationships" r:id="rId6"/>
          </a:graphicData>
        </a:graphic>
      </p:graphicFrame>
      <p:sp>
        <p:nvSpPr>
          <p:cNvPr id="8" name="CuadroTexto 7">
            <a:extLst>
              <a:ext uri="{FF2B5EF4-FFF2-40B4-BE49-F238E27FC236}">
                <a16:creationId xmlns:a16="http://schemas.microsoft.com/office/drawing/2014/main" id="{B24FA0A1-7953-4B4A-8D8B-8771E1318AE4}"/>
              </a:ext>
            </a:extLst>
          </p:cNvPr>
          <p:cNvSpPr txBox="1"/>
          <p:nvPr/>
        </p:nvSpPr>
        <p:spPr>
          <a:xfrm>
            <a:off x="766614" y="3157725"/>
            <a:ext cx="10600338" cy="341632"/>
          </a:xfrm>
          <a:prstGeom prst="rect">
            <a:avLst/>
          </a:prstGeom>
          <a:noFill/>
        </p:spPr>
        <p:txBody>
          <a:bodyPr wrap="none" rtlCol="0">
            <a:spAutoFit/>
          </a:bodyPr>
          <a:lstStyle/>
          <a:p>
            <a:r>
              <a:rPr lang="es-MX" b="1" dirty="0">
                <a:solidFill>
                  <a:sysClr val="windowText" lastClr="000000"/>
                </a:solidFill>
              </a:rPr>
              <a:t>PREGUNTA 13                                                                PREGUNTA 14	                                          PREGUNTA 15</a:t>
            </a:r>
            <a:endParaRPr lang="es-ES" b="1" dirty="0">
              <a:solidFill>
                <a:sysClr val="windowText" lastClr="000000"/>
              </a:solidFill>
            </a:endParaRPr>
          </a:p>
        </p:txBody>
      </p:sp>
      <p:sp>
        <p:nvSpPr>
          <p:cNvPr id="9" name="CuadroTexto 8">
            <a:extLst>
              <a:ext uri="{FF2B5EF4-FFF2-40B4-BE49-F238E27FC236}">
                <a16:creationId xmlns:a16="http://schemas.microsoft.com/office/drawing/2014/main" id="{148D1CB2-586E-4A03-8028-E878760C3904}"/>
              </a:ext>
            </a:extLst>
          </p:cNvPr>
          <p:cNvSpPr txBox="1"/>
          <p:nvPr/>
        </p:nvSpPr>
        <p:spPr>
          <a:xfrm>
            <a:off x="2646924" y="5761414"/>
            <a:ext cx="6832640" cy="341632"/>
          </a:xfrm>
          <a:prstGeom prst="rect">
            <a:avLst/>
          </a:prstGeom>
          <a:noFill/>
        </p:spPr>
        <p:txBody>
          <a:bodyPr wrap="none" rtlCol="0">
            <a:spAutoFit/>
          </a:bodyPr>
          <a:lstStyle/>
          <a:p>
            <a:r>
              <a:rPr lang="es-MX" b="1" dirty="0">
                <a:solidFill>
                  <a:sysClr val="windowText" lastClr="000000"/>
                </a:solidFill>
              </a:rPr>
              <a:t>PREGUNTA   16                                                                    PREGUNTA 17	</a:t>
            </a:r>
            <a:endParaRPr lang="es-ES" b="1" dirty="0">
              <a:solidFill>
                <a:sysClr val="windowText" lastClr="000000"/>
              </a:solidFill>
            </a:endParaRPr>
          </a:p>
        </p:txBody>
      </p:sp>
      <p:pic>
        <p:nvPicPr>
          <p:cNvPr id="11" name="Picture 2" descr="Icono de la casa en blanco y negro - Descargar PNG/SVG transparente">
            <a:hlinkClick r:id="rId7" action="ppaction://hlinksldjump"/>
            <a:extLst>
              <a:ext uri="{FF2B5EF4-FFF2-40B4-BE49-F238E27FC236}">
                <a16:creationId xmlns:a16="http://schemas.microsoft.com/office/drawing/2014/main" id="{8C902447-22D5-491F-AE06-FE756A0745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622" y="6103046"/>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053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A5CE6-0C84-429A-B191-B7730E64991D}"/>
              </a:ext>
            </a:extLst>
          </p:cNvPr>
          <p:cNvSpPr>
            <a:spLocks noGrp="1"/>
          </p:cNvSpPr>
          <p:nvPr>
            <p:ph type="title"/>
          </p:nvPr>
        </p:nvSpPr>
        <p:spPr>
          <a:xfrm>
            <a:off x="6887294" y="6367935"/>
            <a:ext cx="1885288" cy="490065"/>
          </a:xfrm>
        </p:spPr>
        <p:txBody>
          <a:bodyPr/>
          <a:lstStyle/>
          <a:p>
            <a:r>
              <a:rPr lang="es-MX" sz="1600" u="sng" dirty="0">
                <a:solidFill>
                  <a:srgbClr val="000000"/>
                </a:solidFill>
              </a:rPr>
              <a:t>ENTREVISTA</a:t>
            </a:r>
            <a:endParaRPr lang="es-ES" sz="1600" u="sng" dirty="0">
              <a:solidFill>
                <a:srgbClr val="000000"/>
              </a:solidFill>
            </a:endParaRPr>
          </a:p>
        </p:txBody>
      </p:sp>
      <p:graphicFrame>
        <p:nvGraphicFramePr>
          <p:cNvPr id="4" name="Tabla 3">
            <a:extLst>
              <a:ext uri="{FF2B5EF4-FFF2-40B4-BE49-F238E27FC236}">
                <a16:creationId xmlns:a16="http://schemas.microsoft.com/office/drawing/2014/main" id="{8D30F138-4EBE-4EB0-AA1F-5410BF96EAAB}"/>
              </a:ext>
            </a:extLst>
          </p:cNvPr>
          <p:cNvGraphicFramePr>
            <a:graphicFrameLocks noGrp="1"/>
          </p:cNvGraphicFramePr>
          <p:nvPr>
            <p:extLst>
              <p:ext uri="{D42A27DB-BD31-4B8C-83A1-F6EECF244321}">
                <p14:modId xmlns:p14="http://schemas.microsoft.com/office/powerpoint/2010/main" val="1355915611"/>
              </p:ext>
            </p:extLst>
          </p:nvPr>
        </p:nvGraphicFramePr>
        <p:xfrm>
          <a:off x="2278782" y="48113"/>
          <a:ext cx="9793088" cy="6137048"/>
        </p:xfrm>
        <a:graphic>
          <a:graphicData uri="http://schemas.openxmlformats.org/drawingml/2006/table">
            <a:tbl>
              <a:tblPr firstRow="1" firstCol="1" bandRow="1">
                <a:tableStyleId>{D27102A9-8310-4765-A935-A1911B00CA55}</a:tableStyleId>
              </a:tblPr>
              <a:tblGrid>
                <a:gridCol w="2554719">
                  <a:extLst>
                    <a:ext uri="{9D8B030D-6E8A-4147-A177-3AD203B41FA5}">
                      <a16:colId xmlns:a16="http://schemas.microsoft.com/office/drawing/2014/main" val="441281766"/>
                    </a:ext>
                  </a:extLst>
                </a:gridCol>
                <a:gridCol w="2199897">
                  <a:extLst>
                    <a:ext uri="{9D8B030D-6E8A-4147-A177-3AD203B41FA5}">
                      <a16:colId xmlns:a16="http://schemas.microsoft.com/office/drawing/2014/main" val="1789669786"/>
                    </a:ext>
                  </a:extLst>
                </a:gridCol>
                <a:gridCol w="2625683">
                  <a:extLst>
                    <a:ext uri="{9D8B030D-6E8A-4147-A177-3AD203B41FA5}">
                      <a16:colId xmlns:a16="http://schemas.microsoft.com/office/drawing/2014/main" val="3150389065"/>
                    </a:ext>
                  </a:extLst>
                </a:gridCol>
                <a:gridCol w="2412789">
                  <a:extLst>
                    <a:ext uri="{9D8B030D-6E8A-4147-A177-3AD203B41FA5}">
                      <a16:colId xmlns:a16="http://schemas.microsoft.com/office/drawing/2014/main" val="3373119351"/>
                    </a:ext>
                  </a:extLst>
                </a:gridCol>
              </a:tblGrid>
              <a:tr h="424327">
                <a:tc>
                  <a:txBody>
                    <a:bodyPr/>
                    <a:lstStyle/>
                    <a:p>
                      <a:pPr algn="ctr">
                        <a:lnSpc>
                          <a:spcPct val="100000"/>
                        </a:lnSpc>
                        <a:spcBef>
                          <a:spcPts val="200"/>
                        </a:spcBef>
                        <a:spcAft>
                          <a:spcPts val="1200"/>
                        </a:spcAft>
                      </a:pP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ctr">
                        <a:lnSpc>
                          <a:spcPct val="100000"/>
                        </a:lnSpc>
                        <a:spcBef>
                          <a:spcPts val="200"/>
                        </a:spcBef>
                        <a:spcAft>
                          <a:spcPts val="1200"/>
                        </a:spcAft>
                      </a:pPr>
                      <a:r>
                        <a:rPr lang="es-EC" sz="1600" dirty="0">
                          <a:solidFill>
                            <a:srgbClr val="000000"/>
                          </a:solidFill>
                          <a:effectLst/>
                          <a:latin typeface="+mj-lt"/>
                        </a:rPr>
                        <a:t>Bolsa de Valores Quito</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ctr">
                        <a:lnSpc>
                          <a:spcPct val="100000"/>
                        </a:lnSpc>
                        <a:spcBef>
                          <a:spcPts val="200"/>
                        </a:spcBef>
                        <a:spcAft>
                          <a:spcPts val="1200"/>
                        </a:spcAft>
                      </a:pPr>
                      <a:r>
                        <a:rPr lang="es-EC" sz="1600">
                          <a:solidFill>
                            <a:srgbClr val="000000"/>
                          </a:solidFill>
                          <a:effectLst/>
                          <a:latin typeface="+mj-lt"/>
                        </a:rPr>
                        <a:t>DECEVALE</a:t>
                      </a:r>
                      <a:endParaRPr lang="es-ES" sz="160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ctr">
                        <a:lnSpc>
                          <a:spcPct val="100000"/>
                        </a:lnSpc>
                        <a:spcBef>
                          <a:spcPts val="200"/>
                        </a:spcBef>
                        <a:spcAft>
                          <a:spcPts val="1200"/>
                        </a:spcAft>
                      </a:pPr>
                      <a:r>
                        <a:rPr lang="es-EC" sz="1600" dirty="0">
                          <a:solidFill>
                            <a:srgbClr val="000000"/>
                          </a:solidFill>
                          <a:effectLst/>
                          <a:latin typeface="+mj-lt"/>
                        </a:rPr>
                        <a:t>Plusvalores – Casa de Valores</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1279262632"/>
                  </a:ext>
                </a:extLst>
              </a:tr>
              <a:tr h="1427684">
                <a:tc>
                  <a:txBody>
                    <a:bodyPr/>
                    <a:lstStyle/>
                    <a:p>
                      <a:pPr algn="l">
                        <a:lnSpc>
                          <a:spcPct val="100000"/>
                        </a:lnSpc>
                        <a:spcBef>
                          <a:spcPts val="200"/>
                        </a:spcBef>
                        <a:spcAft>
                          <a:spcPts val="1200"/>
                        </a:spcAft>
                      </a:pPr>
                      <a:r>
                        <a:rPr lang="es-EC" sz="1600" dirty="0">
                          <a:solidFill>
                            <a:srgbClr val="000000"/>
                          </a:solidFill>
                          <a:effectLst/>
                          <a:latin typeface="+mj-lt"/>
                        </a:rPr>
                        <a:t>P1. Operación de reporto</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nchor="ctr"/>
                </a:tc>
                <a:tc>
                  <a:txBody>
                    <a:bodyPr/>
                    <a:lstStyle/>
                    <a:p>
                      <a:pPr algn="just">
                        <a:lnSpc>
                          <a:spcPct val="100000"/>
                        </a:lnSpc>
                        <a:spcBef>
                          <a:spcPts val="200"/>
                        </a:spcBef>
                        <a:spcAft>
                          <a:spcPts val="1200"/>
                        </a:spcAft>
                      </a:pPr>
                      <a:r>
                        <a:rPr lang="es-EC" sz="1600" dirty="0">
                          <a:solidFill>
                            <a:srgbClr val="000000"/>
                          </a:solidFill>
                          <a:effectLst/>
                          <a:latin typeface="+mj-lt"/>
                        </a:rPr>
                        <a:t>Venta temporal del título valor que una persona inversionista posea dentro del Mercado de Valores.</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Es una operación en la cual un inversionista que posee un título valor puede venderlo temporalmente no puede exceder los 180 días.</a:t>
                      </a:r>
                      <a:endParaRPr lang="es-ES" sz="1600" dirty="0">
                        <a:solidFill>
                          <a:srgbClr val="000000"/>
                        </a:solidFill>
                        <a:effectLst/>
                        <a:latin typeface="+mj-lt"/>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Es una operación con pacto de recompra, debido a que el inversionista puede obtener liquidez sin perder su título valor.</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1848712079"/>
                  </a:ext>
                </a:extLst>
              </a:tr>
              <a:tr h="1003357">
                <a:tc>
                  <a:txBody>
                    <a:bodyPr/>
                    <a:lstStyle/>
                    <a:p>
                      <a:pPr algn="l">
                        <a:lnSpc>
                          <a:spcPct val="100000"/>
                        </a:lnSpc>
                        <a:spcBef>
                          <a:spcPts val="200"/>
                        </a:spcBef>
                        <a:spcAft>
                          <a:spcPts val="1200"/>
                        </a:spcAft>
                      </a:pPr>
                      <a:r>
                        <a:rPr lang="es-EC" sz="1600" dirty="0">
                          <a:solidFill>
                            <a:srgbClr val="000000"/>
                          </a:solidFill>
                          <a:effectLst/>
                          <a:latin typeface="+mj-lt"/>
                        </a:rPr>
                        <a:t>P2. Buena alternativa de financiamiento</a:t>
                      </a:r>
                      <a:endParaRPr lang="es-ES" sz="1600" dirty="0">
                        <a:solidFill>
                          <a:srgbClr val="000000"/>
                        </a:solidFill>
                        <a:effectLst/>
                        <a:latin typeface="+mj-lt"/>
                      </a:endParaRPr>
                    </a:p>
                  </a:txBody>
                  <a:tcPr marL="24011" marR="24011" marT="0" marB="0" anchor="ctr"/>
                </a:tc>
                <a:tc>
                  <a:txBody>
                    <a:bodyPr/>
                    <a:lstStyle/>
                    <a:p>
                      <a:pPr algn="just">
                        <a:lnSpc>
                          <a:spcPct val="100000"/>
                        </a:lnSpc>
                        <a:spcBef>
                          <a:spcPts val="200"/>
                        </a:spcBef>
                        <a:spcAft>
                          <a:spcPts val="1200"/>
                        </a:spcAft>
                      </a:pPr>
                      <a:r>
                        <a:rPr lang="es-EC" sz="1600">
                          <a:solidFill>
                            <a:srgbClr val="000000"/>
                          </a:solidFill>
                          <a:effectLst/>
                          <a:latin typeface="+mj-lt"/>
                        </a:rPr>
                        <a:t>Sí porque su rendimiento es aproximadamente en promedio a un 9%.</a:t>
                      </a:r>
                      <a:endParaRPr lang="es-ES" sz="160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a:solidFill>
                            <a:srgbClr val="000000"/>
                          </a:solidFill>
                          <a:effectLst/>
                          <a:latin typeface="+mj-lt"/>
                        </a:rPr>
                        <a:t>Debido a que el cliente inversionista no se desprende de su título valor.</a:t>
                      </a:r>
                      <a:endParaRPr lang="es-ES" sz="1600">
                        <a:solidFill>
                          <a:srgbClr val="000000"/>
                        </a:solidFill>
                        <a:effectLst/>
                        <a:latin typeface="+mj-lt"/>
                      </a:endParaRPr>
                    </a:p>
                    <a:p>
                      <a:pPr algn="just">
                        <a:lnSpc>
                          <a:spcPct val="100000"/>
                        </a:lnSpc>
                        <a:spcBef>
                          <a:spcPts val="200"/>
                        </a:spcBef>
                        <a:spcAft>
                          <a:spcPts val="1200"/>
                        </a:spcAft>
                      </a:pPr>
                      <a:r>
                        <a:rPr lang="es-EC" sz="1600">
                          <a:solidFill>
                            <a:srgbClr val="000000"/>
                          </a:solidFill>
                          <a:effectLst/>
                          <a:latin typeface="+mj-lt"/>
                        </a:rPr>
                        <a:t> </a:t>
                      </a:r>
                      <a:endParaRPr lang="es-ES" sz="160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Contras en comparación a la flexibilidad que otorgan los préstamos financieros.</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1011125561"/>
                  </a:ext>
                </a:extLst>
              </a:tr>
              <a:tr h="655862">
                <a:tc>
                  <a:txBody>
                    <a:bodyPr/>
                    <a:lstStyle/>
                    <a:p>
                      <a:pPr algn="l">
                        <a:lnSpc>
                          <a:spcPct val="100000"/>
                        </a:lnSpc>
                        <a:spcBef>
                          <a:spcPts val="200"/>
                        </a:spcBef>
                        <a:spcAft>
                          <a:spcPts val="1200"/>
                        </a:spcAft>
                      </a:pPr>
                      <a:r>
                        <a:rPr lang="es-EC" sz="1600" dirty="0">
                          <a:solidFill>
                            <a:srgbClr val="000000"/>
                          </a:solidFill>
                          <a:effectLst/>
                          <a:latin typeface="+mj-lt"/>
                        </a:rPr>
                        <a:t>P3. Porcentaje que representan las operaciones de reporto</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nchor="ctr"/>
                </a:tc>
                <a:tc>
                  <a:txBody>
                    <a:bodyPr/>
                    <a:lstStyle/>
                    <a:p>
                      <a:pPr algn="just">
                        <a:lnSpc>
                          <a:spcPct val="100000"/>
                        </a:lnSpc>
                        <a:spcBef>
                          <a:spcPts val="200"/>
                        </a:spcBef>
                        <a:spcAft>
                          <a:spcPts val="1200"/>
                        </a:spcAft>
                      </a:pPr>
                      <a:r>
                        <a:rPr lang="es-EC" sz="1600" dirty="0">
                          <a:solidFill>
                            <a:srgbClr val="000000"/>
                          </a:solidFill>
                          <a:effectLst/>
                          <a:latin typeface="+mj-lt"/>
                        </a:rPr>
                        <a:t>Es de aproximadamente un cero ya que su nivel de negación es bajo.</a:t>
                      </a:r>
                      <a:endParaRPr lang="es-ES" sz="1600" dirty="0">
                        <a:solidFill>
                          <a:srgbClr val="000000"/>
                        </a:solidFill>
                        <a:effectLst/>
                        <a:latin typeface="+mj-lt"/>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1% de las operaciones totales.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1% al 5%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3767541486"/>
                  </a:ext>
                </a:extLst>
              </a:tr>
              <a:tr h="848654">
                <a:tc>
                  <a:txBody>
                    <a:bodyPr/>
                    <a:lstStyle/>
                    <a:p>
                      <a:pPr algn="l">
                        <a:lnSpc>
                          <a:spcPct val="100000"/>
                        </a:lnSpc>
                        <a:spcBef>
                          <a:spcPts val="200"/>
                        </a:spcBef>
                        <a:spcAft>
                          <a:spcPts val="1200"/>
                        </a:spcAft>
                      </a:pPr>
                      <a:r>
                        <a:rPr lang="es-EC" sz="1600" dirty="0">
                          <a:solidFill>
                            <a:srgbClr val="000000"/>
                          </a:solidFill>
                          <a:effectLst/>
                          <a:latin typeface="+mj-lt"/>
                        </a:rPr>
                        <a:t>P4. Criterio técnico de las  novedades en años anteriores</a:t>
                      </a:r>
                      <a:endParaRPr lang="es-ES" sz="1600" dirty="0">
                        <a:solidFill>
                          <a:srgbClr val="000000"/>
                        </a:solidFill>
                        <a:effectLst/>
                        <a:latin typeface="+mj-lt"/>
                      </a:endParaRPr>
                    </a:p>
                  </a:txBody>
                  <a:tcPr marL="24011" marR="24011" marT="0" marB="0" anchor="ctr"/>
                </a:tc>
                <a:tc>
                  <a:txBody>
                    <a:bodyPr/>
                    <a:lstStyle/>
                    <a:p>
                      <a:pPr algn="just">
                        <a:lnSpc>
                          <a:spcPct val="100000"/>
                        </a:lnSpc>
                        <a:spcBef>
                          <a:spcPts val="200"/>
                        </a:spcBef>
                        <a:spcAft>
                          <a:spcPts val="1200"/>
                        </a:spcAft>
                      </a:pPr>
                      <a:r>
                        <a:rPr lang="es-EC" sz="1600" dirty="0">
                          <a:solidFill>
                            <a:srgbClr val="000000"/>
                          </a:solidFill>
                          <a:effectLst/>
                          <a:latin typeface="+mj-lt"/>
                        </a:rPr>
                        <a:t>No se midió el riesgo</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No cumplieron con sus obligaciones.</a:t>
                      </a:r>
                      <a:endParaRPr lang="es-ES" sz="1600" dirty="0">
                        <a:solidFill>
                          <a:srgbClr val="000000"/>
                        </a:solidFill>
                        <a:effectLst/>
                        <a:latin typeface="+mj-lt"/>
                      </a:endParaRPr>
                    </a:p>
                    <a:p>
                      <a:pPr algn="just">
                        <a:lnSpc>
                          <a:spcPct val="100000"/>
                        </a:lnSpc>
                        <a:spcBef>
                          <a:spcPts val="200"/>
                        </a:spcBef>
                        <a:spcAft>
                          <a:spcPts val="1200"/>
                        </a:spcAft>
                      </a:pPr>
                      <a:r>
                        <a:rPr lang="es-EC" sz="1600" dirty="0">
                          <a:solidFill>
                            <a:srgbClr val="000000"/>
                          </a:solidFill>
                          <a:effectLst/>
                          <a:latin typeface="+mj-lt"/>
                        </a:rPr>
                        <a:t>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Caída del precio de las acciones</a:t>
                      </a:r>
                      <a:endParaRPr lang="es-ES" sz="1600" dirty="0">
                        <a:solidFill>
                          <a:srgbClr val="000000"/>
                        </a:solidFill>
                        <a:effectLst/>
                        <a:latin typeface="+mj-lt"/>
                      </a:endParaRPr>
                    </a:p>
                    <a:p>
                      <a:pPr algn="just">
                        <a:lnSpc>
                          <a:spcPct val="100000"/>
                        </a:lnSpc>
                        <a:spcBef>
                          <a:spcPts val="200"/>
                        </a:spcBef>
                        <a:spcAft>
                          <a:spcPts val="1200"/>
                        </a:spcAft>
                      </a:pPr>
                      <a:r>
                        <a:rPr lang="es-EC" sz="1600" dirty="0">
                          <a:solidFill>
                            <a:srgbClr val="000000"/>
                          </a:solidFill>
                          <a:effectLst/>
                          <a:latin typeface="+mj-lt"/>
                        </a:rPr>
                        <a:t>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2224327255"/>
                  </a:ext>
                </a:extLst>
              </a:tr>
              <a:tr h="1003357">
                <a:tc>
                  <a:txBody>
                    <a:bodyPr/>
                    <a:lstStyle/>
                    <a:p>
                      <a:pPr algn="l">
                        <a:lnSpc>
                          <a:spcPct val="100000"/>
                        </a:lnSpc>
                        <a:spcBef>
                          <a:spcPts val="200"/>
                        </a:spcBef>
                        <a:spcAft>
                          <a:spcPts val="1200"/>
                        </a:spcAft>
                      </a:pPr>
                      <a:r>
                        <a:rPr lang="es-EC" sz="1600" dirty="0">
                          <a:solidFill>
                            <a:srgbClr val="000000"/>
                          </a:solidFill>
                          <a:effectLst/>
                          <a:latin typeface="+mj-lt"/>
                        </a:rPr>
                        <a:t>P5. Atractivo de una operación de reporto</a:t>
                      </a:r>
                      <a:endParaRPr lang="es-ES" sz="1600" dirty="0">
                        <a:solidFill>
                          <a:srgbClr val="000000"/>
                        </a:solidFill>
                        <a:effectLst/>
                        <a:latin typeface="+mj-lt"/>
                      </a:endParaRPr>
                    </a:p>
                    <a:p>
                      <a:pPr algn="l">
                        <a:lnSpc>
                          <a:spcPct val="100000"/>
                        </a:lnSpc>
                        <a:spcBef>
                          <a:spcPts val="200"/>
                        </a:spcBef>
                        <a:spcAft>
                          <a:spcPts val="1200"/>
                        </a:spcAft>
                      </a:pPr>
                      <a:r>
                        <a:rPr lang="es-EC" sz="1600" dirty="0">
                          <a:solidFill>
                            <a:srgbClr val="000000"/>
                          </a:solidFill>
                          <a:effectLst/>
                          <a:latin typeface="+mj-lt"/>
                        </a:rPr>
                        <a:t>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nchor="ctr"/>
                </a:tc>
                <a:tc>
                  <a:txBody>
                    <a:bodyPr/>
                    <a:lstStyle/>
                    <a:p>
                      <a:pPr algn="just">
                        <a:lnSpc>
                          <a:spcPct val="100000"/>
                        </a:lnSpc>
                        <a:spcBef>
                          <a:spcPts val="200"/>
                        </a:spcBef>
                        <a:spcAft>
                          <a:spcPts val="1200"/>
                        </a:spcAft>
                      </a:pPr>
                      <a:r>
                        <a:rPr lang="es-EC" sz="1600" dirty="0">
                          <a:solidFill>
                            <a:srgbClr val="000000"/>
                          </a:solidFill>
                          <a:effectLst/>
                          <a:latin typeface="+mj-lt"/>
                        </a:rPr>
                        <a:t>Facilidad de obtener liquidez inmediata sin desprenderse del título valor.</a:t>
                      </a:r>
                      <a:endParaRPr lang="es-ES" sz="1600" dirty="0">
                        <a:solidFill>
                          <a:srgbClr val="000000"/>
                        </a:solidFill>
                        <a:effectLst/>
                        <a:latin typeface="+mj-lt"/>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Rendimiento qué tiene la misma debido a que en 180 días puedes tener alrededor de un 9% </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Facilidad de los trámites en comparación a los préstamos que da el sistema financiero tradicional.</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1836639397"/>
                  </a:ext>
                </a:extLst>
              </a:tr>
              <a:tr h="424327">
                <a:tc>
                  <a:txBody>
                    <a:bodyPr/>
                    <a:lstStyle/>
                    <a:p>
                      <a:pPr algn="l">
                        <a:lnSpc>
                          <a:spcPct val="100000"/>
                        </a:lnSpc>
                        <a:spcBef>
                          <a:spcPts val="200"/>
                        </a:spcBef>
                        <a:spcAft>
                          <a:spcPts val="1200"/>
                        </a:spcAft>
                      </a:pPr>
                      <a:r>
                        <a:rPr lang="es-EC" sz="1600" dirty="0">
                          <a:solidFill>
                            <a:srgbClr val="000000"/>
                          </a:solidFill>
                          <a:effectLst/>
                          <a:latin typeface="+mj-lt"/>
                        </a:rPr>
                        <a:t>P6. Seguridad (del 1 al 5) </a:t>
                      </a:r>
                      <a:endParaRPr lang="es-ES" sz="1600" dirty="0">
                        <a:solidFill>
                          <a:srgbClr val="000000"/>
                        </a:solidFill>
                        <a:effectLst/>
                        <a:latin typeface="+mj-lt"/>
                      </a:endParaRPr>
                    </a:p>
                  </a:txBody>
                  <a:tcPr marL="24011" marR="24011" marT="0" marB="0" anchor="ctr"/>
                </a:tc>
                <a:tc>
                  <a:txBody>
                    <a:bodyPr/>
                    <a:lstStyle/>
                    <a:p>
                      <a:pPr algn="just">
                        <a:lnSpc>
                          <a:spcPct val="100000"/>
                        </a:lnSpc>
                        <a:spcBef>
                          <a:spcPts val="200"/>
                        </a:spcBef>
                        <a:spcAft>
                          <a:spcPts val="1200"/>
                        </a:spcAft>
                      </a:pPr>
                      <a:r>
                        <a:rPr lang="es-EC" sz="1600">
                          <a:solidFill>
                            <a:srgbClr val="000000"/>
                          </a:solidFill>
                          <a:effectLst/>
                          <a:latin typeface="+mj-lt"/>
                        </a:rPr>
                        <a:t>4 </a:t>
                      </a:r>
                      <a:endParaRPr lang="es-ES" sz="160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a:solidFill>
                            <a:srgbClr val="000000"/>
                          </a:solidFill>
                          <a:effectLst/>
                          <a:latin typeface="+mj-lt"/>
                        </a:rPr>
                        <a:t>4 </a:t>
                      </a:r>
                      <a:endParaRPr lang="es-ES" sz="160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tc>
                  <a:txBody>
                    <a:bodyPr/>
                    <a:lstStyle/>
                    <a:p>
                      <a:pPr algn="just">
                        <a:lnSpc>
                          <a:spcPct val="100000"/>
                        </a:lnSpc>
                        <a:spcBef>
                          <a:spcPts val="200"/>
                        </a:spcBef>
                        <a:spcAft>
                          <a:spcPts val="1200"/>
                        </a:spcAft>
                      </a:pPr>
                      <a:r>
                        <a:rPr lang="es-EC" sz="1600" dirty="0">
                          <a:solidFill>
                            <a:srgbClr val="000000"/>
                          </a:solidFill>
                          <a:effectLst/>
                          <a:latin typeface="+mj-lt"/>
                        </a:rPr>
                        <a:t>3</a:t>
                      </a:r>
                      <a:endParaRPr lang="es-ES" sz="1600" dirty="0">
                        <a:solidFill>
                          <a:srgbClr val="000000"/>
                        </a:solidFill>
                        <a:effectLst/>
                        <a:latin typeface="+mj-lt"/>
                        <a:ea typeface="Calibri" panose="020F0502020204030204" pitchFamily="34" charset="0"/>
                        <a:cs typeface="Times New Roman" panose="02020603050405020304" pitchFamily="18" charset="0"/>
                      </a:endParaRPr>
                    </a:p>
                  </a:txBody>
                  <a:tcPr marL="24011" marR="24011" marT="0" marB="0"/>
                </a:tc>
                <a:extLst>
                  <a:ext uri="{0D108BD9-81ED-4DB2-BD59-A6C34878D82A}">
                    <a16:rowId xmlns:a16="http://schemas.microsoft.com/office/drawing/2014/main" val="3527303396"/>
                  </a:ext>
                </a:extLst>
              </a:tr>
            </a:tbl>
          </a:graphicData>
        </a:graphic>
      </p:graphicFrame>
      <p:pic>
        <p:nvPicPr>
          <p:cNvPr id="6" name="Picture 2" descr="Como Opera la Bolsa">
            <a:extLst>
              <a:ext uri="{FF2B5EF4-FFF2-40B4-BE49-F238E27FC236}">
                <a16:creationId xmlns:a16="http://schemas.microsoft.com/office/drawing/2014/main" id="{57B5424B-9F86-49EA-BC88-29DDFA09AE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991"/>
          <a:stretch/>
        </p:blipFill>
        <p:spPr bwMode="auto">
          <a:xfrm>
            <a:off x="118543" y="620688"/>
            <a:ext cx="1990750" cy="7647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atro claves para aprovechar el financiamiento sostenible">
            <a:extLst>
              <a:ext uri="{FF2B5EF4-FFF2-40B4-BE49-F238E27FC236}">
                <a16:creationId xmlns:a16="http://schemas.microsoft.com/office/drawing/2014/main" id="{DBF0FF3D-DA42-45CB-A9BC-20DC57B95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75" y="2204864"/>
            <a:ext cx="1990751" cy="1396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6 métodos de financiamiento para tu negocio en crecimiento | 0800Flor">
            <a:extLst>
              <a:ext uri="{FF2B5EF4-FFF2-40B4-BE49-F238E27FC236}">
                <a16:creationId xmlns:a16="http://schemas.microsoft.com/office/drawing/2014/main" id="{96B1556A-CC18-4AD4-AF9D-F44F41A1A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0" y="4387020"/>
            <a:ext cx="1198663" cy="1204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o de la casa en blanco y negro - Descargar PNG/SVG transparente">
            <a:hlinkClick r:id="rId5" action="ppaction://hlinksldjump"/>
            <a:extLst>
              <a:ext uri="{FF2B5EF4-FFF2-40B4-BE49-F238E27FC236}">
                <a16:creationId xmlns:a16="http://schemas.microsoft.com/office/drawing/2014/main" id="{3BD692D9-561B-4EF7-BA08-00177D77A4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88" y="6185161"/>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0472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B90E5A-CA1D-470F-AB56-9CEC2946D88D}"/>
              </a:ext>
            </a:extLst>
          </p:cNvPr>
          <p:cNvSpPr>
            <a:spLocks noGrp="1"/>
          </p:cNvSpPr>
          <p:nvPr>
            <p:ph type="title"/>
          </p:nvPr>
        </p:nvSpPr>
        <p:spPr>
          <a:xfrm>
            <a:off x="3438160" y="6387051"/>
            <a:ext cx="5341672" cy="500602"/>
          </a:xfrm>
        </p:spPr>
        <p:txBody>
          <a:bodyPr/>
          <a:lstStyle/>
          <a:p>
            <a:r>
              <a:rPr lang="es-ES" sz="1600" u="sng" dirty="0">
                <a:solidFill>
                  <a:srgbClr val="000000"/>
                </a:solidFill>
              </a:rPr>
              <a:t>Operaciones de reporto bursátil vs créditos financieros </a:t>
            </a:r>
            <a:br>
              <a:rPr lang="es-ES" sz="1800" b="1" kern="0" dirty="0">
                <a:effectLst/>
                <a:latin typeface="Arial" panose="020B0604020202020204" pitchFamily="34" charset="0"/>
                <a:ea typeface="Arial" panose="020B0604020202020204" pitchFamily="34" charset="0"/>
              </a:rPr>
            </a:br>
            <a:endParaRPr lang="es-ES" dirty="0"/>
          </a:p>
        </p:txBody>
      </p:sp>
      <p:pic>
        <p:nvPicPr>
          <p:cNvPr id="6" name="Imagen 5">
            <a:extLst>
              <a:ext uri="{FF2B5EF4-FFF2-40B4-BE49-F238E27FC236}">
                <a16:creationId xmlns:a16="http://schemas.microsoft.com/office/drawing/2014/main" id="{C0746FF7-CF16-4258-93E7-51330074F185}"/>
              </a:ext>
            </a:extLst>
          </p:cNvPr>
          <p:cNvPicPr>
            <a:picLocks noChangeAspect="1"/>
          </p:cNvPicPr>
          <p:nvPr/>
        </p:nvPicPr>
        <p:blipFill>
          <a:blip r:embed="rId2"/>
          <a:stretch>
            <a:fillRect/>
          </a:stretch>
        </p:blipFill>
        <p:spPr>
          <a:xfrm>
            <a:off x="8450441" y="1505178"/>
            <a:ext cx="3189382" cy="3199572"/>
          </a:xfrm>
          <a:prstGeom prst="rect">
            <a:avLst/>
          </a:prstGeom>
        </p:spPr>
      </p:pic>
      <p:pic>
        <p:nvPicPr>
          <p:cNvPr id="10" name="Imagen 9">
            <a:extLst>
              <a:ext uri="{FF2B5EF4-FFF2-40B4-BE49-F238E27FC236}">
                <a16:creationId xmlns:a16="http://schemas.microsoft.com/office/drawing/2014/main" id="{88E5A3F1-5C9D-4D48-B98F-50AA09F00640}"/>
              </a:ext>
            </a:extLst>
          </p:cNvPr>
          <p:cNvPicPr>
            <a:picLocks noChangeAspect="1"/>
          </p:cNvPicPr>
          <p:nvPr/>
        </p:nvPicPr>
        <p:blipFill>
          <a:blip r:embed="rId3"/>
          <a:stretch>
            <a:fillRect/>
          </a:stretch>
        </p:blipFill>
        <p:spPr>
          <a:xfrm>
            <a:off x="550590" y="1771954"/>
            <a:ext cx="7200800" cy="2666020"/>
          </a:xfrm>
          <a:prstGeom prst="rect">
            <a:avLst/>
          </a:prstGeom>
        </p:spPr>
      </p:pic>
      <p:pic>
        <p:nvPicPr>
          <p:cNvPr id="12" name="Picture 2" descr="Icono de la casa en blanco y negro - Descargar PNG/SVG transparente">
            <a:hlinkClick r:id="rId4" action="ppaction://hlinksldjump"/>
            <a:extLst>
              <a:ext uri="{FF2B5EF4-FFF2-40B4-BE49-F238E27FC236}">
                <a16:creationId xmlns:a16="http://schemas.microsoft.com/office/drawing/2014/main" id="{C05F47E6-79DE-4912-A6A2-A47071EC4A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77" y="180092"/>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270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59440-DDF0-4F29-AA44-B7D1F5EAA827}"/>
              </a:ext>
            </a:extLst>
          </p:cNvPr>
          <p:cNvSpPr>
            <a:spLocks noGrp="1"/>
          </p:cNvSpPr>
          <p:nvPr>
            <p:ph type="title"/>
          </p:nvPr>
        </p:nvSpPr>
        <p:spPr>
          <a:xfrm>
            <a:off x="-2185714" y="6268756"/>
            <a:ext cx="11018186" cy="1178488"/>
          </a:xfrm>
        </p:spPr>
        <p:txBody>
          <a:bodyPr/>
          <a:lstStyle/>
          <a:p>
            <a:r>
              <a:rPr lang="es-MX" sz="1600" u="sng" dirty="0">
                <a:solidFill>
                  <a:srgbClr val="000000"/>
                </a:solidFill>
              </a:rPr>
              <a:t>ANALISIS DE LA PRESUNCIÓN</a:t>
            </a:r>
            <a:endParaRPr lang="es-ES" sz="1600" u="sng" dirty="0">
              <a:solidFill>
                <a:srgbClr val="000000"/>
              </a:solidFill>
            </a:endParaRPr>
          </a:p>
        </p:txBody>
      </p:sp>
      <p:graphicFrame>
        <p:nvGraphicFramePr>
          <p:cNvPr id="4" name="Gráfico 3">
            <a:extLst>
              <a:ext uri="{FF2B5EF4-FFF2-40B4-BE49-F238E27FC236}">
                <a16:creationId xmlns:a16="http://schemas.microsoft.com/office/drawing/2014/main" id="{CDFE6F1F-0C2A-421C-85EF-340225612054}"/>
              </a:ext>
            </a:extLst>
          </p:cNvPr>
          <p:cNvGraphicFramePr/>
          <p:nvPr>
            <p:extLst>
              <p:ext uri="{D42A27DB-BD31-4B8C-83A1-F6EECF244321}">
                <p14:modId xmlns:p14="http://schemas.microsoft.com/office/powerpoint/2010/main" val="704047779"/>
              </p:ext>
            </p:extLst>
          </p:nvPr>
        </p:nvGraphicFramePr>
        <p:xfrm>
          <a:off x="6527254" y="476672"/>
          <a:ext cx="4885287" cy="272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419928CA-047E-48D9-BA6C-BAEE88F04210}"/>
              </a:ext>
            </a:extLst>
          </p:cNvPr>
          <p:cNvGraphicFramePr>
            <a:graphicFrameLocks/>
          </p:cNvGraphicFramePr>
          <p:nvPr>
            <p:extLst>
              <p:ext uri="{D42A27DB-BD31-4B8C-83A1-F6EECF244321}">
                <p14:modId xmlns:p14="http://schemas.microsoft.com/office/powerpoint/2010/main" val="1117735994"/>
              </p:ext>
            </p:extLst>
          </p:nvPr>
        </p:nvGraphicFramePr>
        <p:xfrm>
          <a:off x="550590" y="476672"/>
          <a:ext cx="4597254"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a:extLst>
              <a:ext uri="{FF2B5EF4-FFF2-40B4-BE49-F238E27FC236}">
                <a16:creationId xmlns:a16="http://schemas.microsoft.com/office/drawing/2014/main" id="{23283547-A407-4707-92ED-09D5C007BF92}"/>
              </a:ext>
            </a:extLst>
          </p:cNvPr>
          <p:cNvGraphicFramePr/>
          <p:nvPr>
            <p:extLst>
              <p:ext uri="{D42A27DB-BD31-4B8C-83A1-F6EECF244321}">
                <p14:modId xmlns:p14="http://schemas.microsoft.com/office/powerpoint/2010/main" val="943273557"/>
              </p:ext>
            </p:extLst>
          </p:nvPr>
        </p:nvGraphicFramePr>
        <p:xfrm>
          <a:off x="772243" y="3804763"/>
          <a:ext cx="10861950" cy="252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Nube 7">
            <a:extLst>
              <a:ext uri="{FF2B5EF4-FFF2-40B4-BE49-F238E27FC236}">
                <a16:creationId xmlns:a16="http://schemas.microsoft.com/office/drawing/2014/main" id="{92316822-80B9-49AD-A4A4-3B4EA2531244}"/>
              </a:ext>
            </a:extLst>
          </p:cNvPr>
          <p:cNvSpPr/>
          <p:nvPr/>
        </p:nvSpPr>
        <p:spPr>
          <a:xfrm>
            <a:off x="4222998" y="3053238"/>
            <a:ext cx="3888432" cy="112471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INFLUYE EN EL CRECIMIENTO</a:t>
            </a:r>
            <a:endParaRPr lang="es-EC" dirty="0"/>
          </a:p>
        </p:txBody>
      </p:sp>
      <p:pic>
        <p:nvPicPr>
          <p:cNvPr id="10" name="Imagen 9">
            <a:extLst>
              <a:ext uri="{FF2B5EF4-FFF2-40B4-BE49-F238E27FC236}">
                <a16:creationId xmlns:a16="http://schemas.microsoft.com/office/drawing/2014/main" id="{90B0E555-7786-47E8-8BF9-A1AE5A92431B}"/>
              </a:ext>
            </a:extLst>
          </p:cNvPr>
          <p:cNvPicPr>
            <a:picLocks noChangeAspect="1"/>
          </p:cNvPicPr>
          <p:nvPr/>
        </p:nvPicPr>
        <p:blipFill>
          <a:blip r:embed="rId9"/>
          <a:stretch>
            <a:fillRect/>
          </a:stretch>
        </p:blipFill>
        <p:spPr>
          <a:xfrm>
            <a:off x="982638" y="4274608"/>
            <a:ext cx="790575" cy="1441802"/>
          </a:xfrm>
          <a:prstGeom prst="rect">
            <a:avLst/>
          </a:prstGeom>
        </p:spPr>
      </p:pic>
      <p:pic>
        <p:nvPicPr>
          <p:cNvPr id="11" name="Imagen 10">
            <a:extLst>
              <a:ext uri="{FF2B5EF4-FFF2-40B4-BE49-F238E27FC236}">
                <a16:creationId xmlns:a16="http://schemas.microsoft.com/office/drawing/2014/main" id="{6810FECC-B27B-463E-ABF6-B0B2750D718F}"/>
              </a:ext>
            </a:extLst>
          </p:cNvPr>
          <p:cNvPicPr>
            <a:picLocks noChangeAspect="1"/>
          </p:cNvPicPr>
          <p:nvPr/>
        </p:nvPicPr>
        <p:blipFill>
          <a:blip r:embed="rId10"/>
          <a:stretch>
            <a:fillRect/>
          </a:stretch>
        </p:blipFill>
        <p:spPr>
          <a:xfrm>
            <a:off x="6501122" y="4428771"/>
            <a:ext cx="895350" cy="1133475"/>
          </a:xfrm>
          <a:prstGeom prst="rect">
            <a:avLst/>
          </a:prstGeom>
        </p:spPr>
      </p:pic>
      <p:pic>
        <p:nvPicPr>
          <p:cNvPr id="3" name="Picture 2" descr="Icono de la casa en blanco y negro - Descargar PNG/SVG transparente">
            <a:hlinkClick r:id="rId11" action="ppaction://hlinksldjump"/>
            <a:extLst>
              <a:ext uri="{FF2B5EF4-FFF2-40B4-BE49-F238E27FC236}">
                <a16:creationId xmlns:a16="http://schemas.microsoft.com/office/drawing/2014/main" id="{BACDAF93-869F-4451-B6DC-C1412400E8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498" y="6075455"/>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848BD-5FFA-43AD-B23C-E42B5A0BB729}"/>
              </a:ext>
            </a:extLst>
          </p:cNvPr>
          <p:cNvSpPr>
            <a:spLocks noGrp="1"/>
          </p:cNvSpPr>
          <p:nvPr>
            <p:ph type="title"/>
          </p:nvPr>
        </p:nvSpPr>
        <p:spPr>
          <a:xfrm>
            <a:off x="9695606" y="274639"/>
            <a:ext cx="1885288" cy="634081"/>
          </a:xfrm>
        </p:spPr>
        <p:txBody>
          <a:bodyPr/>
          <a:lstStyle/>
          <a:p>
            <a:r>
              <a:rPr lang="es-MX" dirty="0"/>
              <a:t>ÍNDICE</a:t>
            </a:r>
            <a:endParaRPr lang="es-ES" dirty="0"/>
          </a:p>
        </p:txBody>
      </p:sp>
      <p:graphicFrame>
        <p:nvGraphicFramePr>
          <p:cNvPr id="4" name="Marcador de contenido 3">
            <a:extLst>
              <a:ext uri="{FF2B5EF4-FFF2-40B4-BE49-F238E27FC236}">
                <a16:creationId xmlns:a16="http://schemas.microsoft.com/office/drawing/2014/main" id="{A7F8B245-FBB6-4439-A64B-0B994F40F266}"/>
              </a:ext>
            </a:extLst>
          </p:cNvPr>
          <p:cNvGraphicFramePr>
            <a:graphicFrameLocks noGrp="1"/>
          </p:cNvGraphicFramePr>
          <p:nvPr>
            <p:ph idx="1"/>
            <p:extLst>
              <p:ext uri="{D42A27DB-BD31-4B8C-83A1-F6EECF244321}">
                <p14:modId xmlns:p14="http://schemas.microsoft.com/office/powerpoint/2010/main" val="261672442"/>
              </p:ext>
            </p:extLst>
          </p:nvPr>
        </p:nvGraphicFramePr>
        <p:xfrm>
          <a:off x="143952" y="332656"/>
          <a:ext cx="11783902" cy="514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740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7C98A-ED8B-47DA-B6C1-52DD56F2CAA2}"/>
              </a:ext>
            </a:extLst>
          </p:cNvPr>
          <p:cNvSpPr>
            <a:spLocks noGrp="1"/>
          </p:cNvSpPr>
          <p:nvPr>
            <p:ph type="title"/>
          </p:nvPr>
        </p:nvSpPr>
        <p:spPr>
          <a:xfrm>
            <a:off x="4583038" y="6357398"/>
            <a:ext cx="4189544" cy="500602"/>
          </a:xfrm>
        </p:spPr>
        <p:txBody>
          <a:bodyPr/>
          <a:lstStyle/>
          <a:p>
            <a:r>
              <a:rPr lang="es-MX" sz="1600" u="sng" dirty="0">
                <a:solidFill>
                  <a:srgbClr val="000000"/>
                </a:solidFill>
              </a:rPr>
              <a:t>CONCLUSIONES Y RECOMENDACIONES</a:t>
            </a:r>
            <a:endParaRPr lang="es-ES" sz="1600" u="sng" dirty="0">
              <a:solidFill>
                <a:srgbClr val="000000"/>
              </a:solidFill>
            </a:endParaRPr>
          </a:p>
        </p:txBody>
      </p:sp>
      <p:graphicFrame>
        <p:nvGraphicFramePr>
          <p:cNvPr id="4" name="Marcador de contenido 3">
            <a:extLst>
              <a:ext uri="{FF2B5EF4-FFF2-40B4-BE49-F238E27FC236}">
                <a16:creationId xmlns:a16="http://schemas.microsoft.com/office/drawing/2014/main" id="{567F192A-98FF-46B9-AE2B-00EDF0130813}"/>
              </a:ext>
            </a:extLst>
          </p:cNvPr>
          <p:cNvGraphicFramePr>
            <a:graphicFrameLocks noGrp="1"/>
          </p:cNvGraphicFramePr>
          <p:nvPr>
            <p:ph idx="1"/>
            <p:extLst>
              <p:ext uri="{D42A27DB-BD31-4B8C-83A1-F6EECF244321}">
                <p14:modId xmlns:p14="http://schemas.microsoft.com/office/powerpoint/2010/main" val="1124006292"/>
              </p:ext>
            </p:extLst>
          </p:nvPr>
        </p:nvGraphicFramePr>
        <p:xfrm>
          <a:off x="262558" y="126628"/>
          <a:ext cx="11737304" cy="5822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cono de la casa en blanco y negro - Descargar PNG/SVG transparente">
            <a:hlinkClick r:id="rId7" action="ppaction://hlinksldjump"/>
            <a:extLst>
              <a:ext uri="{FF2B5EF4-FFF2-40B4-BE49-F238E27FC236}">
                <a16:creationId xmlns:a16="http://schemas.microsoft.com/office/drawing/2014/main" id="{7AC59A7B-7D00-4B32-9B12-94C8654D41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558" y="6124737"/>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4015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261B74-8D80-47F7-A9F8-C4856B79A2E6}"/>
              </a:ext>
            </a:extLst>
          </p:cNvPr>
          <p:cNvSpPr>
            <a:spLocks noGrp="1"/>
          </p:cNvSpPr>
          <p:nvPr>
            <p:ph idx="1"/>
          </p:nvPr>
        </p:nvSpPr>
        <p:spPr>
          <a:effectLst>
            <a:glow rad="228600">
              <a:schemeClr val="accent4">
                <a:satMod val="175000"/>
                <a:alpha val="40000"/>
              </a:schemeClr>
            </a:glow>
          </a:effectLst>
        </p:spPr>
        <p:txBody>
          <a:bodyPr/>
          <a:lstStyle/>
          <a:p>
            <a:pPr marL="0" indent="0" algn="ctr">
              <a:buNone/>
            </a:pPr>
            <a:r>
              <a:rPr lang="es-MX" sz="8800" b="1" dirty="0">
                <a:ln>
                  <a:solidFill>
                    <a:srgbClr val="000000"/>
                  </a:solidFill>
                </a:ln>
                <a:solidFill>
                  <a:srgbClr val="006600"/>
                </a:solidFill>
                <a:effectLst>
                  <a:glow rad="228600">
                    <a:schemeClr val="accent4">
                      <a:satMod val="175000"/>
                      <a:alpha val="40000"/>
                    </a:schemeClr>
                  </a:glow>
                </a:effectLst>
              </a:rPr>
              <a:t>MUCHAS GRACIAS..!!</a:t>
            </a:r>
            <a:endParaRPr lang="es-ES" sz="8800" b="1" dirty="0">
              <a:ln>
                <a:solidFill>
                  <a:srgbClr val="000000"/>
                </a:solidFill>
              </a:ln>
              <a:solidFill>
                <a:srgbClr val="0066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30355189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Marcador de contenido 13"/>
          <p:cNvGraphicFramePr>
            <a:graphicFrameLocks noGrp="1"/>
          </p:cNvGraphicFramePr>
          <p:nvPr>
            <p:ph idx="1"/>
            <p:extLst>
              <p:ext uri="{D42A27DB-BD31-4B8C-83A1-F6EECF244321}">
                <p14:modId xmlns:p14="http://schemas.microsoft.com/office/powerpoint/2010/main" val="747838996"/>
              </p:ext>
            </p:extLst>
          </p:nvPr>
        </p:nvGraphicFramePr>
        <p:xfrm>
          <a:off x="5457984" y="1052736"/>
          <a:ext cx="6796731" cy="438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a 16"/>
          <p:cNvGraphicFramePr/>
          <p:nvPr>
            <p:extLst>
              <p:ext uri="{D42A27DB-BD31-4B8C-83A1-F6EECF244321}">
                <p14:modId xmlns:p14="http://schemas.microsoft.com/office/powerpoint/2010/main" val="3895056375"/>
              </p:ext>
            </p:extLst>
          </p:nvPr>
        </p:nvGraphicFramePr>
        <p:xfrm>
          <a:off x="333421" y="2390853"/>
          <a:ext cx="4414232" cy="780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Imagen 17"/>
          <p:cNvPicPr>
            <a:picLocks noChangeAspect="1"/>
          </p:cNvPicPr>
          <p:nvPr/>
        </p:nvPicPr>
        <p:blipFill rotWithShape="1">
          <a:blip r:embed="rId12"/>
          <a:srcRect l="26107" r="18647"/>
          <a:stretch/>
        </p:blipFill>
        <p:spPr>
          <a:xfrm>
            <a:off x="1349811" y="3143673"/>
            <a:ext cx="2549611" cy="1977888"/>
          </a:xfrm>
          <a:prstGeom prst="rect">
            <a:avLst/>
          </a:prstGeom>
        </p:spPr>
      </p:pic>
      <p:sp>
        <p:nvSpPr>
          <p:cNvPr id="5" name="CuadroTexto 4">
            <a:extLst>
              <a:ext uri="{FF2B5EF4-FFF2-40B4-BE49-F238E27FC236}">
                <a16:creationId xmlns:a16="http://schemas.microsoft.com/office/drawing/2014/main" id="{E5092B22-BE84-46E4-9AA4-F735A099114C}"/>
              </a:ext>
            </a:extLst>
          </p:cNvPr>
          <p:cNvSpPr txBox="1"/>
          <p:nvPr/>
        </p:nvSpPr>
        <p:spPr>
          <a:xfrm>
            <a:off x="838622" y="1052736"/>
            <a:ext cx="3571990" cy="1077218"/>
          </a:xfrm>
          <a:prstGeom prst="rect">
            <a:avLst/>
          </a:prstGeom>
          <a:noFill/>
        </p:spPr>
        <p:txBody>
          <a:bodyPr wrap="square" rtlCol="0">
            <a:spAutoFit/>
          </a:bodyPr>
          <a:lstStyle/>
          <a:p>
            <a:pPr algn="ctr"/>
            <a:r>
              <a:rPr lang="es-ES" sz="3200" b="1" dirty="0">
                <a:solidFill>
                  <a:schemeClr val="tx2"/>
                </a:solidFill>
              </a:rPr>
              <a:t>O</a:t>
            </a:r>
            <a:r>
              <a:rPr lang="es-EC" sz="3200" b="1" dirty="0">
                <a:solidFill>
                  <a:schemeClr val="tx2"/>
                </a:solidFill>
              </a:rPr>
              <a:t>BJETO DE ESTUDIO </a:t>
            </a:r>
          </a:p>
        </p:txBody>
      </p:sp>
      <p:pic>
        <p:nvPicPr>
          <p:cNvPr id="3074" name="Picture 2" descr="Icono de la casa en blanco y negro - Descargar PNG/SVG transparente">
            <a:hlinkClick r:id="rId13" action="ppaction://hlinksldjump"/>
            <a:extLst>
              <a:ext uri="{FF2B5EF4-FFF2-40B4-BE49-F238E27FC236}">
                <a16:creationId xmlns:a16="http://schemas.microsoft.com/office/drawing/2014/main" id="{01F54C01-4813-4995-B0D1-89029B1F32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77" y="180092"/>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36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9BDE8-28DE-42CB-AC24-C62E12C812CC}"/>
              </a:ext>
            </a:extLst>
          </p:cNvPr>
          <p:cNvSpPr>
            <a:spLocks noGrp="1"/>
          </p:cNvSpPr>
          <p:nvPr>
            <p:ph type="title"/>
          </p:nvPr>
        </p:nvSpPr>
        <p:spPr>
          <a:xfrm>
            <a:off x="4006974" y="6381328"/>
            <a:ext cx="5665706" cy="332656"/>
          </a:xfrm>
        </p:spPr>
        <p:txBody>
          <a:bodyPr/>
          <a:lstStyle/>
          <a:p>
            <a:pPr algn="l"/>
            <a:r>
              <a:rPr lang="es-EC" sz="1600" u="sng" dirty="0">
                <a:solidFill>
                  <a:srgbClr val="000000"/>
                </a:solidFill>
              </a:rPr>
              <a:t>PLANTEAMIENTO DEL PROBLEMA, JUSTIFICACIÓN</a:t>
            </a:r>
            <a:endParaRPr lang="es-ES" sz="1600" u="sng" dirty="0">
              <a:solidFill>
                <a:srgbClr val="000000"/>
              </a:solidFill>
            </a:endParaRPr>
          </a:p>
        </p:txBody>
      </p:sp>
      <p:sp>
        <p:nvSpPr>
          <p:cNvPr id="4" name="CuadroTexto 3"/>
          <p:cNvSpPr txBox="1"/>
          <p:nvPr/>
        </p:nvSpPr>
        <p:spPr>
          <a:xfrm>
            <a:off x="1630710" y="109835"/>
            <a:ext cx="2664296" cy="461665"/>
          </a:xfrm>
          <a:prstGeom prst="rect">
            <a:avLst/>
          </a:prstGeom>
          <a:noFill/>
        </p:spPr>
        <p:txBody>
          <a:bodyPr wrap="square" rtlCol="0">
            <a:spAutoFit/>
          </a:bodyPr>
          <a:lstStyle/>
          <a:p>
            <a:r>
              <a:rPr lang="es-EC" sz="2400" b="1" dirty="0">
                <a:solidFill>
                  <a:srgbClr val="000000"/>
                </a:solidFill>
              </a:rPr>
              <a:t>PROBLEMA </a:t>
            </a:r>
          </a:p>
        </p:txBody>
      </p:sp>
      <p:graphicFrame>
        <p:nvGraphicFramePr>
          <p:cNvPr id="5" name="Diagrama 4"/>
          <p:cNvGraphicFramePr/>
          <p:nvPr>
            <p:extLst>
              <p:ext uri="{D42A27DB-BD31-4B8C-83A1-F6EECF244321}">
                <p14:modId xmlns:p14="http://schemas.microsoft.com/office/powerpoint/2010/main" val="3660470655"/>
              </p:ext>
            </p:extLst>
          </p:nvPr>
        </p:nvGraphicFramePr>
        <p:xfrm>
          <a:off x="-1031506" y="526368"/>
          <a:ext cx="7585028" cy="580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30544354"/>
              </p:ext>
            </p:extLst>
          </p:nvPr>
        </p:nvGraphicFramePr>
        <p:xfrm>
          <a:off x="6023198" y="260648"/>
          <a:ext cx="5616624"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7391350" y="109834"/>
            <a:ext cx="2664296" cy="461665"/>
          </a:xfrm>
          <a:prstGeom prst="rect">
            <a:avLst/>
          </a:prstGeom>
          <a:noFill/>
        </p:spPr>
        <p:txBody>
          <a:bodyPr wrap="square" rtlCol="0">
            <a:spAutoFit/>
          </a:bodyPr>
          <a:lstStyle/>
          <a:p>
            <a:r>
              <a:rPr lang="es-EC" sz="2400" b="1" dirty="0">
                <a:solidFill>
                  <a:srgbClr val="000000"/>
                </a:solidFill>
              </a:rPr>
              <a:t>JUSTIFICACIÓN</a:t>
            </a:r>
          </a:p>
        </p:txBody>
      </p:sp>
      <p:pic>
        <p:nvPicPr>
          <p:cNvPr id="2050" name="Picture 2" descr="Como Opera la Bolsa"/>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2991"/>
          <a:stretch/>
        </p:blipFill>
        <p:spPr bwMode="auto">
          <a:xfrm>
            <a:off x="6527254" y="4581128"/>
            <a:ext cx="4787792" cy="14258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o de la casa en blanco y negro - Descargar PNG/SVG transparente">
            <a:hlinkClick r:id="rId13" action="ppaction://hlinksldjump"/>
            <a:extLst>
              <a:ext uri="{FF2B5EF4-FFF2-40B4-BE49-F238E27FC236}">
                <a16:creationId xmlns:a16="http://schemas.microsoft.com/office/drawing/2014/main" id="{EED24C10-746C-4429-9505-DD0AF99AC60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34" y="44624"/>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2800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8E8-F5F3-415D-AA55-C3931E2C652D}"/>
              </a:ext>
            </a:extLst>
          </p:cNvPr>
          <p:cNvSpPr>
            <a:spLocks noGrp="1"/>
          </p:cNvSpPr>
          <p:nvPr>
            <p:ph type="title"/>
          </p:nvPr>
        </p:nvSpPr>
        <p:spPr>
          <a:xfrm>
            <a:off x="5447134" y="6381328"/>
            <a:ext cx="3559795" cy="360040"/>
          </a:xfrm>
        </p:spPr>
        <p:txBody>
          <a:bodyPr/>
          <a:lstStyle/>
          <a:p>
            <a:r>
              <a:rPr lang="es-EC" sz="1600" u="sng" dirty="0">
                <a:solidFill>
                  <a:srgbClr val="000000"/>
                </a:solidFill>
              </a:rPr>
              <a:t>OBJETIVOS</a:t>
            </a:r>
            <a:endParaRPr lang="es-ES" sz="1600" u="sng" dirty="0">
              <a:solidFill>
                <a:srgbClr val="00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73092876"/>
              </p:ext>
            </p:extLst>
          </p:nvPr>
        </p:nvGraphicFramePr>
        <p:xfrm>
          <a:off x="-2617762" y="-243408"/>
          <a:ext cx="168498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089560738"/>
              </p:ext>
            </p:extLst>
          </p:nvPr>
        </p:nvGraphicFramePr>
        <p:xfrm>
          <a:off x="6198617" y="3898712"/>
          <a:ext cx="561662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Icono de la casa en blanco y negro - Descargar PNG/SVG transparente">
            <a:hlinkClick r:id="rId12" action="ppaction://hlinksldjump"/>
            <a:extLst>
              <a:ext uri="{FF2B5EF4-FFF2-40B4-BE49-F238E27FC236}">
                <a16:creationId xmlns:a16="http://schemas.microsoft.com/office/drawing/2014/main" id="{C9EC7F4E-EBC3-41D8-B512-98EF212C56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77" y="180092"/>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5099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667A0B5-A7C3-4411-AA77-9D8CA1F65FDB}"/>
              </a:ext>
            </a:extLst>
          </p:cNvPr>
          <p:cNvPicPr>
            <a:picLocks noChangeAspect="1"/>
          </p:cNvPicPr>
          <p:nvPr/>
        </p:nvPicPr>
        <p:blipFill>
          <a:blip r:embed="rId2"/>
          <a:stretch>
            <a:fillRect/>
          </a:stretch>
        </p:blipFill>
        <p:spPr>
          <a:xfrm>
            <a:off x="9499553" y="2387043"/>
            <a:ext cx="2615430" cy="1417488"/>
          </a:xfrm>
          <a:prstGeom prst="rect">
            <a:avLst/>
          </a:prstGeom>
        </p:spPr>
      </p:pic>
      <p:pic>
        <p:nvPicPr>
          <p:cNvPr id="6" name="Imagen 5">
            <a:extLst>
              <a:ext uri="{FF2B5EF4-FFF2-40B4-BE49-F238E27FC236}">
                <a16:creationId xmlns:a16="http://schemas.microsoft.com/office/drawing/2014/main" id="{1BE8D588-720A-468D-A489-73EED20154E3}"/>
              </a:ext>
            </a:extLst>
          </p:cNvPr>
          <p:cNvPicPr>
            <a:picLocks noChangeAspect="1"/>
          </p:cNvPicPr>
          <p:nvPr/>
        </p:nvPicPr>
        <p:blipFill>
          <a:blip r:embed="rId3"/>
          <a:stretch>
            <a:fillRect/>
          </a:stretch>
        </p:blipFill>
        <p:spPr>
          <a:xfrm>
            <a:off x="9578761" y="928037"/>
            <a:ext cx="2457013" cy="1375927"/>
          </a:xfrm>
          <a:prstGeom prst="rect">
            <a:avLst/>
          </a:prstGeom>
        </p:spPr>
      </p:pic>
      <p:pic>
        <p:nvPicPr>
          <p:cNvPr id="8" name="Picture 10" descr="Nueva estructura del estado de resultados – Veritas Online">
            <a:extLst>
              <a:ext uri="{FF2B5EF4-FFF2-40B4-BE49-F238E27FC236}">
                <a16:creationId xmlns:a16="http://schemas.microsoft.com/office/drawing/2014/main" id="{65F326ED-9899-4363-9991-938CC4F6E6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899"/>
          <a:stretch/>
        </p:blipFill>
        <p:spPr bwMode="auto">
          <a:xfrm>
            <a:off x="9989957" y="3987238"/>
            <a:ext cx="1793040" cy="12573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890438" y="183777"/>
            <a:ext cx="3037416" cy="364903"/>
          </a:xfrm>
        </p:spPr>
        <p:txBody>
          <a:bodyPr/>
          <a:lstStyle/>
          <a:p>
            <a:r>
              <a:rPr lang="es-EC" sz="1600" u="sng" dirty="0">
                <a:solidFill>
                  <a:srgbClr val="000000"/>
                </a:solidFill>
              </a:rPr>
              <a:t>TEORÍAS DE SOPORTE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9608677"/>
              </p:ext>
            </p:extLst>
          </p:nvPr>
        </p:nvGraphicFramePr>
        <p:xfrm>
          <a:off x="910630" y="-459432"/>
          <a:ext cx="12143879" cy="76328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ítulo 1">
            <a:extLst>
              <a:ext uri="{FF2B5EF4-FFF2-40B4-BE49-F238E27FC236}">
                <a16:creationId xmlns:a16="http://schemas.microsoft.com/office/drawing/2014/main" id="{1FF6E305-B136-4395-8665-02DC196C96F7}"/>
              </a:ext>
            </a:extLst>
          </p:cNvPr>
          <p:cNvSpPr txBox="1">
            <a:spLocks/>
          </p:cNvSpPr>
          <p:nvPr/>
        </p:nvSpPr>
        <p:spPr>
          <a:xfrm>
            <a:off x="-608078" y="6315096"/>
            <a:ext cx="3037416" cy="36490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sz="1600" u="sng" kern="0" dirty="0">
                <a:solidFill>
                  <a:srgbClr val="000000"/>
                </a:solidFill>
              </a:rPr>
              <a:t>MARCO LEGAL</a:t>
            </a:r>
          </a:p>
        </p:txBody>
      </p:sp>
      <p:graphicFrame>
        <p:nvGraphicFramePr>
          <p:cNvPr id="15" name="Diagrama 14">
            <a:extLst>
              <a:ext uri="{FF2B5EF4-FFF2-40B4-BE49-F238E27FC236}">
                <a16:creationId xmlns:a16="http://schemas.microsoft.com/office/drawing/2014/main" id="{EA39DB7A-34EB-4D0B-BC5C-71B6565A73D7}"/>
              </a:ext>
            </a:extLst>
          </p:cNvPr>
          <p:cNvGraphicFramePr/>
          <p:nvPr>
            <p:extLst>
              <p:ext uri="{D42A27DB-BD31-4B8C-83A1-F6EECF244321}">
                <p14:modId xmlns:p14="http://schemas.microsoft.com/office/powerpoint/2010/main" val="1154876279"/>
              </p:ext>
            </p:extLst>
          </p:nvPr>
        </p:nvGraphicFramePr>
        <p:xfrm>
          <a:off x="407416" y="440184"/>
          <a:ext cx="2196151" cy="53112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Picture 2" descr="Icono de la casa en blanco y negro - Descargar PNG/SVG transparente">
            <a:hlinkClick r:id="rId15" action="ppaction://hlinksldjump"/>
            <a:extLst>
              <a:ext uri="{FF2B5EF4-FFF2-40B4-BE49-F238E27FC236}">
                <a16:creationId xmlns:a16="http://schemas.microsoft.com/office/drawing/2014/main" id="{20DB545B-C1BC-4000-A07A-FAED6482A61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42173" y="6068254"/>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591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3118" y="6309320"/>
            <a:ext cx="3613480" cy="418057"/>
          </a:xfrm>
        </p:spPr>
        <p:txBody>
          <a:bodyPr/>
          <a:lstStyle/>
          <a:p>
            <a:r>
              <a:rPr lang="es-EC" sz="1600" u="sng" dirty="0">
                <a:solidFill>
                  <a:srgbClr val="000000"/>
                </a:solidFill>
              </a:rPr>
              <a:t>MARCO CONCEPTUAL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55445394"/>
              </p:ext>
            </p:extLst>
          </p:nvPr>
        </p:nvGraphicFramePr>
        <p:xfrm>
          <a:off x="262558" y="44624"/>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omo Opera la Bolsa">
            <a:extLst>
              <a:ext uri="{FF2B5EF4-FFF2-40B4-BE49-F238E27FC236}">
                <a16:creationId xmlns:a16="http://schemas.microsoft.com/office/drawing/2014/main" id="{CAA76458-5527-434B-81C7-8399C5EF90F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2991"/>
          <a:stretch/>
        </p:blipFill>
        <p:spPr bwMode="auto">
          <a:xfrm>
            <a:off x="8943999" y="836712"/>
            <a:ext cx="3024336" cy="14258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é es y cómo calcular la rentabilidad de una inversión | Desarrollo  Directivo">
            <a:extLst>
              <a:ext uri="{FF2B5EF4-FFF2-40B4-BE49-F238E27FC236}">
                <a16:creationId xmlns:a16="http://schemas.microsoft.com/office/drawing/2014/main" id="{C4BE7530-EB44-4B8A-97D6-8F7DD9AB6C4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87" t="7611" r="25190"/>
          <a:stretch/>
        </p:blipFill>
        <p:spPr bwMode="auto">
          <a:xfrm>
            <a:off x="9335566" y="2262585"/>
            <a:ext cx="1825674" cy="12880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evas fórmulas para aumentar la inversión en infraestructura">
            <a:extLst>
              <a:ext uri="{FF2B5EF4-FFF2-40B4-BE49-F238E27FC236}">
                <a16:creationId xmlns:a16="http://schemas.microsoft.com/office/drawing/2014/main" id="{6D322831-95EE-497F-BE61-4DD3785A0E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99449" y="3785713"/>
            <a:ext cx="2313435" cy="1619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o de la casa en blanco y negro - Descargar PNG/SVG transparente">
            <a:hlinkClick r:id="rId10" action="ppaction://hlinksldjump"/>
            <a:extLst>
              <a:ext uri="{FF2B5EF4-FFF2-40B4-BE49-F238E27FC236}">
                <a16:creationId xmlns:a16="http://schemas.microsoft.com/office/drawing/2014/main" id="{0AE197FE-362C-43C9-9FE3-4D8998D09F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23798" y="25219"/>
            <a:ext cx="578292" cy="57829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3697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1310" y="6318847"/>
            <a:ext cx="1885288" cy="500602"/>
          </a:xfrm>
        </p:spPr>
        <p:txBody>
          <a:bodyPr/>
          <a:lstStyle/>
          <a:p>
            <a:r>
              <a:rPr lang="es-EC" sz="1600" u="sng" dirty="0">
                <a:solidFill>
                  <a:sysClr val="windowText" lastClr="000000"/>
                </a:solidFill>
              </a:rPr>
              <a:t>METODOLOGÍA</a:t>
            </a:r>
          </a:p>
        </p:txBody>
      </p:sp>
      <p:graphicFrame>
        <p:nvGraphicFramePr>
          <p:cNvPr id="10" name="Marcador de contenido 9">
            <a:extLst>
              <a:ext uri="{FF2B5EF4-FFF2-40B4-BE49-F238E27FC236}">
                <a16:creationId xmlns:a16="http://schemas.microsoft.com/office/drawing/2014/main" id="{78706477-344F-46E0-8AB1-5AFC74DB2086}"/>
              </a:ext>
            </a:extLst>
          </p:cNvPr>
          <p:cNvGraphicFramePr>
            <a:graphicFrameLocks noGrp="1"/>
          </p:cNvGraphicFramePr>
          <p:nvPr>
            <p:ph idx="1"/>
            <p:extLst>
              <p:ext uri="{D42A27DB-BD31-4B8C-83A1-F6EECF244321}">
                <p14:modId xmlns:p14="http://schemas.microsoft.com/office/powerpoint/2010/main" val="4218287162"/>
              </p:ext>
            </p:extLst>
          </p:nvPr>
        </p:nvGraphicFramePr>
        <p:xfrm>
          <a:off x="-2811851" y="26483"/>
          <a:ext cx="11711831" cy="638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Conector recto 11">
            <a:extLst>
              <a:ext uri="{FF2B5EF4-FFF2-40B4-BE49-F238E27FC236}">
                <a16:creationId xmlns:a16="http://schemas.microsoft.com/office/drawing/2014/main" id="{5077CA44-AD41-4A41-92B5-F311430E1A10}"/>
              </a:ext>
            </a:extLst>
          </p:cNvPr>
          <p:cNvCxnSpPr/>
          <p:nvPr/>
        </p:nvCxnSpPr>
        <p:spPr>
          <a:xfrm>
            <a:off x="6095206" y="-27729"/>
            <a:ext cx="0" cy="616530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EEFD5BA-BEAE-41BA-9B24-A2FF789921A8}"/>
              </a:ext>
            </a:extLst>
          </p:cNvPr>
          <p:cNvSpPr txBox="1"/>
          <p:nvPr/>
        </p:nvSpPr>
        <p:spPr>
          <a:xfrm flipH="1">
            <a:off x="6311230" y="243601"/>
            <a:ext cx="3698697" cy="3416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dirty="0">
                <a:solidFill>
                  <a:sysClr val="windowText" lastClr="000000"/>
                </a:solidFill>
              </a:rPr>
              <a:t>ENTREVISTA A LOS EXPERTOS</a:t>
            </a:r>
            <a:endParaRPr lang="es-ES" b="1" dirty="0">
              <a:solidFill>
                <a:sysClr val="windowText" lastClr="000000"/>
              </a:solidFill>
            </a:endParaRPr>
          </a:p>
        </p:txBody>
      </p:sp>
      <p:graphicFrame>
        <p:nvGraphicFramePr>
          <p:cNvPr id="14" name="Diagrama 13">
            <a:extLst>
              <a:ext uri="{FF2B5EF4-FFF2-40B4-BE49-F238E27FC236}">
                <a16:creationId xmlns:a16="http://schemas.microsoft.com/office/drawing/2014/main" id="{A00D5CC3-9138-41DC-8308-8F8BB7B21601}"/>
              </a:ext>
            </a:extLst>
          </p:cNvPr>
          <p:cNvGraphicFramePr/>
          <p:nvPr>
            <p:extLst>
              <p:ext uri="{D42A27DB-BD31-4B8C-83A1-F6EECF244321}">
                <p14:modId xmlns:p14="http://schemas.microsoft.com/office/powerpoint/2010/main" val="2032882126"/>
              </p:ext>
            </p:extLst>
          </p:nvPr>
        </p:nvGraphicFramePr>
        <p:xfrm>
          <a:off x="6535648" y="847048"/>
          <a:ext cx="4918710" cy="2366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CuadroTexto 15">
            <a:extLst>
              <a:ext uri="{FF2B5EF4-FFF2-40B4-BE49-F238E27FC236}">
                <a16:creationId xmlns:a16="http://schemas.microsoft.com/office/drawing/2014/main" id="{C6321187-22DE-4527-B4E1-ED53D932EDE6}"/>
              </a:ext>
            </a:extLst>
          </p:cNvPr>
          <p:cNvSpPr txBox="1"/>
          <p:nvPr/>
        </p:nvSpPr>
        <p:spPr>
          <a:xfrm flipH="1">
            <a:off x="6500965" y="3690387"/>
            <a:ext cx="3698697" cy="3416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dirty="0">
                <a:solidFill>
                  <a:sysClr val="windowText" lastClr="000000"/>
                </a:solidFill>
              </a:rPr>
              <a:t>ENCUESTA A LOS INVERSIONITAS</a:t>
            </a:r>
            <a:endParaRPr lang="es-ES" b="1" dirty="0">
              <a:solidFill>
                <a:sysClr val="windowText" lastClr="000000"/>
              </a:solidFill>
            </a:endParaRPr>
          </a:p>
        </p:txBody>
      </p:sp>
      <p:sp>
        <p:nvSpPr>
          <p:cNvPr id="19" name="CuadroTexto 18">
            <a:extLst>
              <a:ext uri="{FF2B5EF4-FFF2-40B4-BE49-F238E27FC236}">
                <a16:creationId xmlns:a16="http://schemas.microsoft.com/office/drawing/2014/main" id="{362523B7-26F3-4932-88E8-2B2F9D51A0C8}"/>
              </a:ext>
            </a:extLst>
          </p:cNvPr>
          <p:cNvSpPr txBox="1"/>
          <p:nvPr/>
        </p:nvSpPr>
        <p:spPr>
          <a:xfrm>
            <a:off x="6445531" y="4277717"/>
            <a:ext cx="4834249"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800" dirty="0">
                <a:solidFill>
                  <a:sysClr val="windowText" lastClr="000000"/>
                </a:solidFill>
                <a:latin typeface="Times New Roman" panose="02020603050405020304" pitchFamily="18" charset="0"/>
                <a:ea typeface="Calibri" panose="020F0502020204030204" pitchFamily="34" charset="0"/>
              </a:rPr>
              <a:t>Censo con la población</a:t>
            </a:r>
            <a:r>
              <a:rPr lang="es-EC" sz="1800" dirty="0">
                <a:solidFill>
                  <a:sysClr val="windowText" lastClr="000000"/>
                </a:solidFill>
                <a:effectLst/>
                <a:latin typeface="Times New Roman" panose="02020603050405020304" pitchFamily="18" charset="0"/>
                <a:ea typeface="Calibri" panose="020F0502020204030204" pitchFamily="34" charset="0"/>
              </a:rPr>
              <a:t> de los inversionistas que negocian operaciones de reporto en la BVQ al mes de junio 2020 a través de la casa de valores PLUSVALORES contando así con 20 inversionistas activos con 52 reportos. </a:t>
            </a:r>
            <a:endParaRPr lang="es-ES" dirty="0">
              <a:solidFill>
                <a:sysClr val="windowText" lastClr="000000"/>
              </a:solidFill>
            </a:endParaRPr>
          </a:p>
        </p:txBody>
      </p:sp>
      <p:pic>
        <p:nvPicPr>
          <p:cNvPr id="3" name="Picture 2" descr="Icono de la casa en blanco y negro - Descargar PNG/SVG transparente">
            <a:hlinkClick r:id="rId12" action="ppaction://hlinksldjump"/>
            <a:extLst>
              <a:ext uri="{FF2B5EF4-FFF2-40B4-BE49-F238E27FC236}">
                <a16:creationId xmlns:a16="http://schemas.microsoft.com/office/drawing/2014/main" id="{4652897E-B896-41FB-8D1E-0781C0301D2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550" y="136273"/>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6278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56378322"/>
              </p:ext>
            </p:extLst>
          </p:nvPr>
        </p:nvGraphicFramePr>
        <p:xfrm>
          <a:off x="629221" y="734530"/>
          <a:ext cx="6114741"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3821" y="1471945"/>
            <a:ext cx="2675279" cy="1825877"/>
          </a:xfrm>
          <a:prstGeom prst="rect">
            <a:avLst/>
          </a:prstGeom>
        </p:spPr>
      </p:pic>
      <p:pic>
        <p:nvPicPr>
          <p:cNvPr id="15" name="Imagen 14"/>
          <p:cNvPicPr>
            <a:picLocks noChangeAspect="1"/>
          </p:cNvPicPr>
          <p:nvPr/>
        </p:nvPicPr>
        <p:blipFill rotWithShape="1">
          <a:blip r:embed="rId8" cstate="print">
            <a:extLst>
              <a:ext uri="{28A0092B-C50C-407E-A947-70E740481C1C}">
                <a14:useLocalDpi xmlns:a14="http://schemas.microsoft.com/office/drawing/2010/main" val="0"/>
              </a:ext>
            </a:extLst>
          </a:blip>
          <a:srcRect r="46850"/>
          <a:stretch/>
        </p:blipFill>
        <p:spPr>
          <a:xfrm>
            <a:off x="1558702" y="3743823"/>
            <a:ext cx="1233417" cy="2379647"/>
          </a:xfrm>
          <a:prstGeom prst="rect">
            <a:avLst/>
          </a:prstGeom>
        </p:spPr>
      </p:pic>
      <p:graphicFrame>
        <p:nvGraphicFramePr>
          <p:cNvPr id="8" name="Marcador de contenido 9">
            <a:extLst>
              <a:ext uri="{FF2B5EF4-FFF2-40B4-BE49-F238E27FC236}">
                <a16:creationId xmlns:a16="http://schemas.microsoft.com/office/drawing/2014/main" id="{B6B381C5-F5B6-4702-BFD8-D4B8268518B6}"/>
              </a:ext>
            </a:extLst>
          </p:cNvPr>
          <p:cNvGraphicFramePr>
            <a:graphicFrameLocks/>
          </p:cNvGraphicFramePr>
          <p:nvPr>
            <p:extLst>
              <p:ext uri="{D42A27DB-BD31-4B8C-83A1-F6EECF244321}">
                <p14:modId xmlns:p14="http://schemas.microsoft.com/office/powerpoint/2010/main" val="1066091259"/>
              </p:ext>
            </p:extLst>
          </p:nvPr>
        </p:nvGraphicFramePr>
        <p:xfrm>
          <a:off x="3574926" y="2752033"/>
          <a:ext cx="6114741" cy="33843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ítulo 1">
            <a:extLst>
              <a:ext uri="{FF2B5EF4-FFF2-40B4-BE49-F238E27FC236}">
                <a16:creationId xmlns:a16="http://schemas.microsoft.com/office/drawing/2014/main" id="{2525B6B4-603A-4BE2-9DC4-B347E33E5530}"/>
              </a:ext>
            </a:extLst>
          </p:cNvPr>
          <p:cNvSpPr>
            <a:spLocks noGrp="1"/>
          </p:cNvSpPr>
          <p:nvPr>
            <p:ph type="title"/>
          </p:nvPr>
        </p:nvSpPr>
        <p:spPr>
          <a:xfrm>
            <a:off x="5447134" y="6381328"/>
            <a:ext cx="3559795" cy="360040"/>
          </a:xfrm>
        </p:spPr>
        <p:txBody>
          <a:bodyPr/>
          <a:lstStyle/>
          <a:p>
            <a:r>
              <a:rPr lang="es-EC" sz="1600" u="sng" dirty="0">
                <a:solidFill>
                  <a:srgbClr val="000000"/>
                </a:solidFill>
              </a:rPr>
              <a:t>PRESUNCIÓN</a:t>
            </a:r>
            <a:endParaRPr lang="es-ES" sz="1600" u="sng" dirty="0">
              <a:solidFill>
                <a:srgbClr val="000000"/>
              </a:solidFill>
            </a:endParaRPr>
          </a:p>
        </p:txBody>
      </p:sp>
      <p:pic>
        <p:nvPicPr>
          <p:cNvPr id="2" name="Picture 2" descr="Icono de la casa en blanco y negro - Descargar PNG/SVG transparente">
            <a:hlinkClick r:id="rId14" action="ppaction://hlinksldjump"/>
            <a:extLst>
              <a:ext uri="{FF2B5EF4-FFF2-40B4-BE49-F238E27FC236}">
                <a16:creationId xmlns:a16="http://schemas.microsoft.com/office/drawing/2014/main" id="{F2BEF69D-9A63-456B-A3D3-272AB56DE0D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23798" y="122785"/>
            <a:ext cx="611745" cy="61174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12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3358</TotalTime>
  <Words>2207</Words>
  <Application>Microsoft Office PowerPoint</Application>
  <PresentationFormat>Personalizado</PresentationFormat>
  <Paragraphs>222</Paragraphs>
  <Slides>21</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7" baseType="lpstr">
      <vt:lpstr>Arial</vt:lpstr>
      <vt:lpstr>Calibri</vt:lpstr>
      <vt:lpstr>Symbol</vt:lpstr>
      <vt:lpstr>Times New Roman</vt:lpstr>
      <vt:lpstr>Tema8</vt:lpstr>
      <vt:lpstr>CorelDRAW</vt:lpstr>
      <vt:lpstr>Presentación de PowerPoint</vt:lpstr>
      <vt:lpstr>ÍNDICE</vt:lpstr>
      <vt:lpstr>Presentación de PowerPoint</vt:lpstr>
      <vt:lpstr>PLANTEAMIENTO DEL PROBLEMA, JUSTIFICACIÓN</vt:lpstr>
      <vt:lpstr>OBJETIVOS</vt:lpstr>
      <vt:lpstr>TEORÍAS DE SOPORTE</vt:lpstr>
      <vt:lpstr>MARCO CONCEPTUAL</vt:lpstr>
      <vt:lpstr>METODOLOGÍA</vt:lpstr>
      <vt:lpstr>PRESUNCIÓN</vt:lpstr>
      <vt:lpstr>OPERACIONES DE REPORTO</vt:lpstr>
      <vt:lpstr>OPERACIONES DE REPORTO</vt:lpstr>
      <vt:lpstr>Presentación de PowerPoint</vt:lpstr>
      <vt:lpstr>Evolución de las negociaciones 2010-2019 </vt:lpstr>
      <vt:lpstr>Análisis de los datos de las encuestas. (SATISFACCIÓN DEL INVERSIONISTA) </vt:lpstr>
      <vt:lpstr>Análisis de los datos de las encuestas. (SATISFACCIÓN DEL INVERSIONISTA) </vt:lpstr>
      <vt:lpstr>Análisis de los datos de las encuestas. (SATISFACCIÓN DEL INVERSIONISTA) </vt:lpstr>
      <vt:lpstr>ENTREVISTA</vt:lpstr>
      <vt:lpstr>Operaciones de reporto bursátil vs créditos financieros  </vt:lpstr>
      <vt:lpstr>ANALISIS DE LA PRESUNCIÓN</vt:lpstr>
      <vt:lpstr>CONCLUSIONES Y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Alison Cuichan</cp:lastModifiedBy>
  <cp:revision>859</cp:revision>
  <cp:lastPrinted>2019-07-08T17:01:25Z</cp:lastPrinted>
  <dcterms:created xsi:type="dcterms:W3CDTF">2018-06-18T02:07:28Z</dcterms:created>
  <dcterms:modified xsi:type="dcterms:W3CDTF">2021-03-17T03:18:29Z</dcterms:modified>
</cp:coreProperties>
</file>